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441"/>
  </p:notesMasterIdLst>
  <p:sldIdLst>
    <p:sldId id="272" r:id="rId2"/>
    <p:sldId id="260" r:id="rId3"/>
    <p:sldId id="268" r:id="rId4"/>
    <p:sldId id="262" r:id="rId5"/>
    <p:sldId id="263" r:id="rId6"/>
    <p:sldId id="264" r:id="rId7"/>
    <p:sldId id="265" r:id="rId8"/>
    <p:sldId id="270" r:id="rId9"/>
    <p:sldId id="271" r:id="rId10"/>
    <p:sldId id="273" r:id="rId11"/>
    <p:sldId id="274" r:id="rId12"/>
    <p:sldId id="279" r:id="rId13"/>
    <p:sldId id="280" r:id="rId14"/>
    <p:sldId id="281" r:id="rId15"/>
    <p:sldId id="282" r:id="rId16"/>
    <p:sldId id="276" r:id="rId17"/>
    <p:sldId id="277" r:id="rId18"/>
    <p:sldId id="278" r:id="rId19"/>
    <p:sldId id="283" r:id="rId20"/>
    <p:sldId id="284" r:id="rId21"/>
    <p:sldId id="285" r:id="rId22"/>
    <p:sldId id="287" r:id="rId23"/>
    <p:sldId id="267" r:id="rId24"/>
    <p:sldId id="259"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52" r:id="rId90"/>
    <p:sldId id="353" r:id="rId91"/>
    <p:sldId id="354" r:id="rId92"/>
    <p:sldId id="355" r:id="rId93"/>
    <p:sldId id="356" r:id="rId94"/>
    <p:sldId id="357" r:id="rId95"/>
    <p:sldId id="358" r:id="rId96"/>
    <p:sldId id="359" r:id="rId97"/>
    <p:sldId id="360" r:id="rId98"/>
    <p:sldId id="361" r:id="rId99"/>
    <p:sldId id="362" r:id="rId100"/>
    <p:sldId id="363" r:id="rId101"/>
    <p:sldId id="364" r:id="rId102"/>
    <p:sldId id="365" r:id="rId103"/>
    <p:sldId id="366" r:id="rId104"/>
    <p:sldId id="367" r:id="rId105"/>
    <p:sldId id="368" r:id="rId106"/>
    <p:sldId id="369" r:id="rId107"/>
    <p:sldId id="370" r:id="rId108"/>
    <p:sldId id="371" r:id="rId109"/>
    <p:sldId id="372" r:id="rId110"/>
    <p:sldId id="373" r:id="rId111"/>
    <p:sldId id="374" r:id="rId112"/>
    <p:sldId id="375" r:id="rId113"/>
    <p:sldId id="376" r:id="rId114"/>
    <p:sldId id="377" r:id="rId115"/>
    <p:sldId id="378" r:id="rId116"/>
    <p:sldId id="379" r:id="rId117"/>
    <p:sldId id="380" r:id="rId118"/>
    <p:sldId id="381" r:id="rId119"/>
    <p:sldId id="382" r:id="rId120"/>
    <p:sldId id="383" r:id="rId121"/>
    <p:sldId id="384" r:id="rId122"/>
    <p:sldId id="385" r:id="rId123"/>
    <p:sldId id="386" r:id="rId124"/>
    <p:sldId id="387" r:id="rId125"/>
    <p:sldId id="388" r:id="rId126"/>
    <p:sldId id="389" r:id="rId127"/>
    <p:sldId id="390" r:id="rId128"/>
    <p:sldId id="391" r:id="rId129"/>
    <p:sldId id="392" r:id="rId130"/>
    <p:sldId id="393" r:id="rId131"/>
    <p:sldId id="394" r:id="rId132"/>
    <p:sldId id="395" r:id="rId133"/>
    <p:sldId id="396" r:id="rId134"/>
    <p:sldId id="397" r:id="rId135"/>
    <p:sldId id="398" r:id="rId136"/>
    <p:sldId id="399" r:id="rId137"/>
    <p:sldId id="400" r:id="rId138"/>
    <p:sldId id="401" r:id="rId139"/>
    <p:sldId id="402" r:id="rId140"/>
    <p:sldId id="403" r:id="rId141"/>
    <p:sldId id="404" r:id="rId142"/>
    <p:sldId id="405" r:id="rId143"/>
    <p:sldId id="406" r:id="rId144"/>
    <p:sldId id="407" r:id="rId145"/>
    <p:sldId id="408" r:id="rId146"/>
    <p:sldId id="409" r:id="rId147"/>
    <p:sldId id="410" r:id="rId148"/>
    <p:sldId id="411" r:id="rId149"/>
    <p:sldId id="412" r:id="rId150"/>
    <p:sldId id="413" r:id="rId151"/>
    <p:sldId id="414" r:id="rId152"/>
    <p:sldId id="415" r:id="rId153"/>
    <p:sldId id="416" r:id="rId154"/>
    <p:sldId id="417" r:id="rId155"/>
    <p:sldId id="418" r:id="rId156"/>
    <p:sldId id="419" r:id="rId157"/>
    <p:sldId id="420" r:id="rId158"/>
    <p:sldId id="421" r:id="rId159"/>
    <p:sldId id="422" r:id="rId160"/>
    <p:sldId id="423" r:id="rId161"/>
    <p:sldId id="424" r:id="rId162"/>
    <p:sldId id="425" r:id="rId163"/>
    <p:sldId id="426" r:id="rId164"/>
    <p:sldId id="427" r:id="rId165"/>
    <p:sldId id="428" r:id="rId166"/>
    <p:sldId id="429" r:id="rId167"/>
    <p:sldId id="430" r:id="rId168"/>
    <p:sldId id="431" r:id="rId169"/>
    <p:sldId id="432" r:id="rId170"/>
    <p:sldId id="433" r:id="rId171"/>
    <p:sldId id="434" r:id="rId172"/>
    <p:sldId id="435" r:id="rId173"/>
    <p:sldId id="436" r:id="rId174"/>
    <p:sldId id="437" r:id="rId175"/>
    <p:sldId id="438" r:id="rId176"/>
    <p:sldId id="439" r:id="rId177"/>
    <p:sldId id="440" r:id="rId178"/>
    <p:sldId id="441" r:id="rId179"/>
    <p:sldId id="442" r:id="rId180"/>
    <p:sldId id="443" r:id="rId181"/>
    <p:sldId id="444" r:id="rId182"/>
    <p:sldId id="445" r:id="rId183"/>
    <p:sldId id="446" r:id="rId184"/>
    <p:sldId id="447" r:id="rId185"/>
    <p:sldId id="448" r:id="rId186"/>
    <p:sldId id="449" r:id="rId187"/>
    <p:sldId id="450" r:id="rId188"/>
    <p:sldId id="451" r:id="rId189"/>
    <p:sldId id="452" r:id="rId190"/>
    <p:sldId id="453" r:id="rId191"/>
    <p:sldId id="454" r:id="rId192"/>
    <p:sldId id="455" r:id="rId193"/>
    <p:sldId id="456" r:id="rId194"/>
    <p:sldId id="457" r:id="rId195"/>
    <p:sldId id="458" r:id="rId196"/>
    <p:sldId id="459" r:id="rId197"/>
    <p:sldId id="460" r:id="rId198"/>
    <p:sldId id="461" r:id="rId199"/>
    <p:sldId id="462" r:id="rId200"/>
    <p:sldId id="463" r:id="rId201"/>
    <p:sldId id="464" r:id="rId202"/>
    <p:sldId id="465" r:id="rId203"/>
    <p:sldId id="466" r:id="rId204"/>
    <p:sldId id="467" r:id="rId205"/>
    <p:sldId id="468" r:id="rId206"/>
    <p:sldId id="469" r:id="rId207"/>
    <p:sldId id="470" r:id="rId208"/>
    <p:sldId id="471" r:id="rId209"/>
    <p:sldId id="472" r:id="rId210"/>
    <p:sldId id="473" r:id="rId211"/>
    <p:sldId id="474" r:id="rId212"/>
    <p:sldId id="475" r:id="rId213"/>
    <p:sldId id="476" r:id="rId214"/>
    <p:sldId id="477" r:id="rId215"/>
    <p:sldId id="478" r:id="rId216"/>
    <p:sldId id="524" r:id="rId217"/>
    <p:sldId id="525" r:id="rId218"/>
    <p:sldId id="526" r:id="rId219"/>
    <p:sldId id="527" r:id="rId220"/>
    <p:sldId id="528" r:id="rId221"/>
    <p:sldId id="529" r:id="rId222"/>
    <p:sldId id="530" r:id="rId223"/>
    <p:sldId id="531" r:id="rId224"/>
    <p:sldId id="532" r:id="rId225"/>
    <p:sldId id="533" r:id="rId226"/>
    <p:sldId id="534" r:id="rId227"/>
    <p:sldId id="535" r:id="rId228"/>
    <p:sldId id="536" r:id="rId229"/>
    <p:sldId id="537" r:id="rId230"/>
    <p:sldId id="538" r:id="rId231"/>
    <p:sldId id="539" r:id="rId232"/>
    <p:sldId id="540" r:id="rId233"/>
    <p:sldId id="541" r:id="rId234"/>
    <p:sldId id="542" r:id="rId235"/>
    <p:sldId id="543" r:id="rId236"/>
    <p:sldId id="544" r:id="rId237"/>
    <p:sldId id="545" r:id="rId238"/>
    <p:sldId id="546" r:id="rId239"/>
    <p:sldId id="547" r:id="rId240"/>
    <p:sldId id="548" r:id="rId241"/>
    <p:sldId id="549" r:id="rId242"/>
    <p:sldId id="550" r:id="rId243"/>
    <p:sldId id="551" r:id="rId244"/>
    <p:sldId id="552" r:id="rId245"/>
    <p:sldId id="553" r:id="rId246"/>
    <p:sldId id="554" r:id="rId247"/>
    <p:sldId id="555" r:id="rId248"/>
    <p:sldId id="556" r:id="rId249"/>
    <p:sldId id="557" r:id="rId250"/>
    <p:sldId id="558" r:id="rId251"/>
    <p:sldId id="559" r:id="rId252"/>
    <p:sldId id="560" r:id="rId253"/>
    <p:sldId id="561" r:id="rId254"/>
    <p:sldId id="562" r:id="rId255"/>
    <p:sldId id="563" r:id="rId256"/>
    <p:sldId id="564" r:id="rId257"/>
    <p:sldId id="565" r:id="rId258"/>
    <p:sldId id="566" r:id="rId259"/>
    <p:sldId id="567" r:id="rId260"/>
    <p:sldId id="568" r:id="rId261"/>
    <p:sldId id="569" r:id="rId262"/>
    <p:sldId id="570" r:id="rId263"/>
    <p:sldId id="571" r:id="rId264"/>
    <p:sldId id="572" r:id="rId265"/>
    <p:sldId id="573" r:id="rId266"/>
    <p:sldId id="574" r:id="rId267"/>
    <p:sldId id="575" r:id="rId268"/>
    <p:sldId id="576" r:id="rId269"/>
    <p:sldId id="577" r:id="rId270"/>
    <p:sldId id="578" r:id="rId271"/>
    <p:sldId id="579" r:id="rId272"/>
    <p:sldId id="580" r:id="rId273"/>
    <p:sldId id="581" r:id="rId274"/>
    <p:sldId id="582" r:id="rId275"/>
    <p:sldId id="583" r:id="rId276"/>
    <p:sldId id="584" r:id="rId277"/>
    <p:sldId id="585" r:id="rId278"/>
    <p:sldId id="586" r:id="rId279"/>
    <p:sldId id="587" r:id="rId280"/>
    <p:sldId id="588" r:id="rId281"/>
    <p:sldId id="589" r:id="rId282"/>
    <p:sldId id="590" r:id="rId283"/>
    <p:sldId id="591" r:id="rId284"/>
    <p:sldId id="592" r:id="rId285"/>
    <p:sldId id="593" r:id="rId286"/>
    <p:sldId id="594" r:id="rId287"/>
    <p:sldId id="595" r:id="rId288"/>
    <p:sldId id="596" r:id="rId289"/>
    <p:sldId id="597" r:id="rId290"/>
    <p:sldId id="598" r:id="rId291"/>
    <p:sldId id="599" r:id="rId292"/>
    <p:sldId id="600" r:id="rId293"/>
    <p:sldId id="601" r:id="rId294"/>
    <p:sldId id="602" r:id="rId295"/>
    <p:sldId id="603" r:id="rId296"/>
    <p:sldId id="604" r:id="rId297"/>
    <p:sldId id="605" r:id="rId298"/>
    <p:sldId id="606" r:id="rId299"/>
    <p:sldId id="607" r:id="rId300"/>
    <p:sldId id="608" r:id="rId301"/>
    <p:sldId id="609" r:id="rId302"/>
    <p:sldId id="610" r:id="rId303"/>
    <p:sldId id="611" r:id="rId304"/>
    <p:sldId id="612" r:id="rId305"/>
    <p:sldId id="613" r:id="rId306"/>
    <p:sldId id="614" r:id="rId307"/>
    <p:sldId id="615" r:id="rId308"/>
    <p:sldId id="616" r:id="rId309"/>
    <p:sldId id="617" r:id="rId310"/>
    <p:sldId id="618" r:id="rId311"/>
    <p:sldId id="619" r:id="rId312"/>
    <p:sldId id="620" r:id="rId313"/>
    <p:sldId id="621" r:id="rId314"/>
    <p:sldId id="622" r:id="rId315"/>
    <p:sldId id="623" r:id="rId316"/>
    <p:sldId id="624" r:id="rId317"/>
    <p:sldId id="625" r:id="rId318"/>
    <p:sldId id="626" r:id="rId319"/>
    <p:sldId id="627" r:id="rId320"/>
    <p:sldId id="628" r:id="rId321"/>
    <p:sldId id="629" r:id="rId322"/>
    <p:sldId id="630" r:id="rId323"/>
    <p:sldId id="631" r:id="rId324"/>
    <p:sldId id="632" r:id="rId325"/>
    <p:sldId id="479" r:id="rId326"/>
    <p:sldId id="480" r:id="rId327"/>
    <p:sldId id="481" r:id="rId328"/>
    <p:sldId id="482" r:id="rId329"/>
    <p:sldId id="483" r:id="rId330"/>
    <p:sldId id="484" r:id="rId331"/>
    <p:sldId id="485" r:id="rId332"/>
    <p:sldId id="486" r:id="rId333"/>
    <p:sldId id="487" r:id="rId334"/>
    <p:sldId id="488" r:id="rId335"/>
    <p:sldId id="489" r:id="rId336"/>
    <p:sldId id="490" r:id="rId337"/>
    <p:sldId id="491" r:id="rId338"/>
    <p:sldId id="492" r:id="rId339"/>
    <p:sldId id="493" r:id="rId340"/>
    <p:sldId id="494" r:id="rId341"/>
    <p:sldId id="495" r:id="rId342"/>
    <p:sldId id="496" r:id="rId343"/>
    <p:sldId id="497" r:id="rId344"/>
    <p:sldId id="633" r:id="rId345"/>
    <p:sldId id="634" r:id="rId346"/>
    <p:sldId id="635" r:id="rId347"/>
    <p:sldId id="636" r:id="rId348"/>
    <p:sldId id="637" r:id="rId349"/>
    <p:sldId id="638" r:id="rId350"/>
    <p:sldId id="639" r:id="rId351"/>
    <p:sldId id="640" r:id="rId352"/>
    <p:sldId id="641" r:id="rId353"/>
    <p:sldId id="642" r:id="rId354"/>
    <p:sldId id="643" r:id="rId355"/>
    <p:sldId id="644" r:id="rId356"/>
    <p:sldId id="645" r:id="rId357"/>
    <p:sldId id="646" r:id="rId358"/>
    <p:sldId id="647" r:id="rId359"/>
    <p:sldId id="648" r:id="rId360"/>
    <p:sldId id="649" r:id="rId361"/>
    <p:sldId id="650" r:id="rId362"/>
    <p:sldId id="651" r:id="rId363"/>
    <p:sldId id="652" r:id="rId364"/>
    <p:sldId id="653" r:id="rId365"/>
    <p:sldId id="654" r:id="rId366"/>
    <p:sldId id="655" r:id="rId367"/>
    <p:sldId id="656" r:id="rId368"/>
    <p:sldId id="657" r:id="rId369"/>
    <p:sldId id="658" r:id="rId370"/>
    <p:sldId id="659" r:id="rId371"/>
    <p:sldId id="660" r:id="rId372"/>
    <p:sldId id="661" r:id="rId373"/>
    <p:sldId id="662" r:id="rId374"/>
    <p:sldId id="663" r:id="rId375"/>
    <p:sldId id="664" r:id="rId376"/>
    <p:sldId id="665" r:id="rId377"/>
    <p:sldId id="666" r:id="rId378"/>
    <p:sldId id="667" r:id="rId379"/>
    <p:sldId id="668" r:id="rId380"/>
    <p:sldId id="669" r:id="rId381"/>
    <p:sldId id="670" r:id="rId382"/>
    <p:sldId id="671" r:id="rId383"/>
    <p:sldId id="672" r:id="rId384"/>
    <p:sldId id="673" r:id="rId385"/>
    <p:sldId id="674" r:id="rId386"/>
    <p:sldId id="675" r:id="rId387"/>
    <p:sldId id="676" r:id="rId388"/>
    <p:sldId id="677" r:id="rId389"/>
    <p:sldId id="678" r:id="rId390"/>
    <p:sldId id="679" r:id="rId391"/>
    <p:sldId id="680" r:id="rId392"/>
    <p:sldId id="681" r:id="rId393"/>
    <p:sldId id="682" r:id="rId394"/>
    <p:sldId id="683" r:id="rId395"/>
    <p:sldId id="684" r:id="rId396"/>
    <p:sldId id="685" r:id="rId397"/>
    <p:sldId id="686" r:id="rId398"/>
    <p:sldId id="687" r:id="rId399"/>
    <p:sldId id="688" r:id="rId400"/>
    <p:sldId id="689" r:id="rId401"/>
    <p:sldId id="690" r:id="rId402"/>
    <p:sldId id="691" r:id="rId403"/>
    <p:sldId id="692" r:id="rId404"/>
    <p:sldId id="693" r:id="rId405"/>
    <p:sldId id="694" r:id="rId406"/>
    <p:sldId id="695" r:id="rId407"/>
    <p:sldId id="696" r:id="rId408"/>
    <p:sldId id="697" r:id="rId409"/>
    <p:sldId id="698" r:id="rId410"/>
    <p:sldId id="699" r:id="rId411"/>
    <p:sldId id="700" r:id="rId412"/>
    <p:sldId id="701" r:id="rId413"/>
    <p:sldId id="702" r:id="rId414"/>
    <p:sldId id="703" r:id="rId415"/>
    <p:sldId id="704" r:id="rId416"/>
    <p:sldId id="705" r:id="rId417"/>
    <p:sldId id="706" r:id="rId418"/>
    <p:sldId id="707" r:id="rId419"/>
    <p:sldId id="708" r:id="rId420"/>
    <p:sldId id="709" r:id="rId421"/>
    <p:sldId id="710" r:id="rId422"/>
    <p:sldId id="711" r:id="rId423"/>
    <p:sldId id="712" r:id="rId424"/>
    <p:sldId id="713" r:id="rId425"/>
    <p:sldId id="714" r:id="rId426"/>
    <p:sldId id="715" r:id="rId427"/>
    <p:sldId id="716" r:id="rId428"/>
    <p:sldId id="717" r:id="rId429"/>
    <p:sldId id="718" r:id="rId430"/>
    <p:sldId id="719" r:id="rId431"/>
    <p:sldId id="720" r:id="rId432"/>
    <p:sldId id="721" r:id="rId433"/>
    <p:sldId id="722" r:id="rId434"/>
    <p:sldId id="723" r:id="rId435"/>
    <p:sldId id="724" r:id="rId436"/>
    <p:sldId id="725" r:id="rId437"/>
    <p:sldId id="726" r:id="rId438"/>
    <p:sldId id="727" r:id="rId439"/>
    <p:sldId id="728" r:id="rId44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64" autoAdjust="0"/>
    <p:restoredTop sz="94660"/>
  </p:normalViewPr>
  <p:slideViewPr>
    <p:cSldViewPr>
      <p:cViewPr>
        <p:scale>
          <a:sx n="100" d="100"/>
          <a:sy n="100" d="100"/>
        </p:scale>
        <p:origin x="-948" y="-6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 /><Relationship Id="rId299" Type="http://schemas.openxmlformats.org/officeDocument/2006/relationships/slide" Target="slides/slide298.xml" /><Relationship Id="rId21" Type="http://schemas.openxmlformats.org/officeDocument/2006/relationships/slide" Target="slides/slide20.xml" /><Relationship Id="rId63" Type="http://schemas.openxmlformats.org/officeDocument/2006/relationships/slide" Target="slides/slide62.xml" /><Relationship Id="rId159" Type="http://schemas.openxmlformats.org/officeDocument/2006/relationships/slide" Target="slides/slide158.xml" /><Relationship Id="rId324" Type="http://schemas.openxmlformats.org/officeDocument/2006/relationships/slide" Target="slides/slide323.xml" /><Relationship Id="rId366" Type="http://schemas.openxmlformats.org/officeDocument/2006/relationships/slide" Target="slides/slide365.xml" /><Relationship Id="rId170" Type="http://schemas.openxmlformats.org/officeDocument/2006/relationships/slide" Target="slides/slide169.xml" /><Relationship Id="rId226" Type="http://schemas.openxmlformats.org/officeDocument/2006/relationships/slide" Target="slides/slide225.xml" /><Relationship Id="rId433" Type="http://schemas.openxmlformats.org/officeDocument/2006/relationships/slide" Target="slides/slide432.xml" /><Relationship Id="rId268" Type="http://schemas.openxmlformats.org/officeDocument/2006/relationships/slide" Target="slides/slide267.xml" /><Relationship Id="rId32" Type="http://schemas.openxmlformats.org/officeDocument/2006/relationships/slide" Target="slides/slide31.xml" /><Relationship Id="rId74" Type="http://schemas.openxmlformats.org/officeDocument/2006/relationships/slide" Target="slides/slide73.xml" /><Relationship Id="rId128" Type="http://schemas.openxmlformats.org/officeDocument/2006/relationships/slide" Target="slides/slide127.xml" /><Relationship Id="rId335" Type="http://schemas.openxmlformats.org/officeDocument/2006/relationships/slide" Target="slides/slide334.xml" /><Relationship Id="rId377" Type="http://schemas.openxmlformats.org/officeDocument/2006/relationships/slide" Target="slides/slide376.xml" /><Relationship Id="rId5" Type="http://schemas.openxmlformats.org/officeDocument/2006/relationships/slide" Target="slides/slide4.xml" /><Relationship Id="rId181" Type="http://schemas.openxmlformats.org/officeDocument/2006/relationships/slide" Target="slides/slide180.xml" /><Relationship Id="rId237" Type="http://schemas.openxmlformats.org/officeDocument/2006/relationships/slide" Target="slides/slide236.xml" /><Relationship Id="rId402" Type="http://schemas.openxmlformats.org/officeDocument/2006/relationships/slide" Target="slides/slide401.xml" /><Relationship Id="rId279" Type="http://schemas.openxmlformats.org/officeDocument/2006/relationships/slide" Target="slides/slide278.xml" /><Relationship Id="rId444" Type="http://schemas.openxmlformats.org/officeDocument/2006/relationships/theme" Target="theme/theme1.xml" /><Relationship Id="rId43" Type="http://schemas.openxmlformats.org/officeDocument/2006/relationships/slide" Target="slides/slide42.xml" /><Relationship Id="rId139" Type="http://schemas.openxmlformats.org/officeDocument/2006/relationships/slide" Target="slides/slide138.xml" /><Relationship Id="rId290" Type="http://schemas.openxmlformats.org/officeDocument/2006/relationships/slide" Target="slides/slide289.xml" /><Relationship Id="rId304" Type="http://schemas.openxmlformats.org/officeDocument/2006/relationships/slide" Target="slides/slide303.xml" /><Relationship Id="rId346" Type="http://schemas.openxmlformats.org/officeDocument/2006/relationships/slide" Target="slides/slide345.xml" /><Relationship Id="rId388" Type="http://schemas.openxmlformats.org/officeDocument/2006/relationships/slide" Target="slides/slide387.xml" /><Relationship Id="rId85" Type="http://schemas.openxmlformats.org/officeDocument/2006/relationships/slide" Target="slides/slide84.xml" /><Relationship Id="rId150" Type="http://schemas.openxmlformats.org/officeDocument/2006/relationships/slide" Target="slides/slide149.xml" /><Relationship Id="rId192" Type="http://schemas.openxmlformats.org/officeDocument/2006/relationships/slide" Target="slides/slide191.xml" /><Relationship Id="rId206" Type="http://schemas.openxmlformats.org/officeDocument/2006/relationships/slide" Target="slides/slide205.xml" /><Relationship Id="rId413" Type="http://schemas.openxmlformats.org/officeDocument/2006/relationships/slide" Target="slides/slide412.xml" /><Relationship Id="rId248" Type="http://schemas.openxmlformats.org/officeDocument/2006/relationships/slide" Target="slides/slide247.xml" /><Relationship Id="rId12" Type="http://schemas.openxmlformats.org/officeDocument/2006/relationships/slide" Target="slides/slide11.xml" /><Relationship Id="rId108" Type="http://schemas.openxmlformats.org/officeDocument/2006/relationships/slide" Target="slides/slide107.xml" /><Relationship Id="rId315" Type="http://schemas.openxmlformats.org/officeDocument/2006/relationships/slide" Target="slides/slide314.xml" /><Relationship Id="rId357" Type="http://schemas.openxmlformats.org/officeDocument/2006/relationships/slide" Target="slides/slide356.xml" /><Relationship Id="rId54" Type="http://schemas.openxmlformats.org/officeDocument/2006/relationships/slide" Target="slides/slide53.xml" /><Relationship Id="rId75" Type="http://schemas.openxmlformats.org/officeDocument/2006/relationships/slide" Target="slides/slide74.xml" /><Relationship Id="rId96" Type="http://schemas.openxmlformats.org/officeDocument/2006/relationships/slide" Target="slides/slide95.xml" /><Relationship Id="rId140" Type="http://schemas.openxmlformats.org/officeDocument/2006/relationships/slide" Target="slides/slide139.xml" /><Relationship Id="rId161" Type="http://schemas.openxmlformats.org/officeDocument/2006/relationships/slide" Target="slides/slide160.xml" /><Relationship Id="rId182" Type="http://schemas.openxmlformats.org/officeDocument/2006/relationships/slide" Target="slides/slide181.xml" /><Relationship Id="rId217" Type="http://schemas.openxmlformats.org/officeDocument/2006/relationships/slide" Target="slides/slide216.xml" /><Relationship Id="rId378" Type="http://schemas.openxmlformats.org/officeDocument/2006/relationships/slide" Target="slides/slide377.xml" /><Relationship Id="rId399" Type="http://schemas.openxmlformats.org/officeDocument/2006/relationships/slide" Target="slides/slide398.xml" /><Relationship Id="rId403" Type="http://schemas.openxmlformats.org/officeDocument/2006/relationships/slide" Target="slides/slide402.xml" /><Relationship Id="rId6" Type="http://schemas.openxmlformats.org/officeDocument/2006/relationships/slide" Target="slides/slide5.xml" /><Relationship Id="rId238" Type="http://schemas.openxmlformats.org/officeDocument/2006/relationships/slide" Target="slides/slide237.xml" /><Relationship Id="rId259" Type="http://schemas.openxmlformats.org/officeDocument/2006/relationships/slide" Target="slides/slide258.xml" /><Relationship Id="rId424" Type="http://schemas.openxmlformats.org/officeDocument/2006/relationships/slide" Target="slides/slide423.xml" /><Relationship Id="rId445" Type="http://schemas.openxmlformats.org/officeDocument/2006/relationships/tableStyles" Target="tableStyles.xml" /><Relationship Id="rId23" Type="http://schemas.openxmlformats.org/officeDocument/2006/relationships/slide" Target="slides/slide22.xml" /><Relationship Id="rId119" Type="http://schemas.openxmlformats.org/officeDocument/2006/relationships/slide" Target="slides/slide118.xml" /><Relationship Id="rId270" Type="http://schemas.openxmlformats.org/officeDocument/2006/relationships/slide" Target="slides/slide269.xml" /><Relationship Id="rId291" Type="http://schemas.openxmlformats.org/officeDocument/2006/relationships/slide" Target="slides/slide290.xml" /><Relationship Id="rId305" Type="http://schemas.openxmlformats.org/officeDocument/2006/relationships/slide" Target="slides/slide304.xml" /><Relationship Id="rId326" Type="http://schemas.openxmlformats.org/officeDocument/2006/relationships/slide" Target="slides/slide325.xml" /><Relationship Id="rId347" Type="http://schemas.openxmlformats.org/officeDocument/2006/relationships/slide" Target="slides/slide346.xml" /><Relationship Id="rId44" Type="http://schemas.openxmlformats.org/officeDocument/2006/relationships/slide" Target="slides/slide43.xml" /><Relationship Id="rId65" Type="http://schemas.openxmlformats.org/officeDocument/2006/relationships/slide" Target="slides/slide64.xml" /><Relationship Id="rId86" Type="http://schemas.openxmlformats.org/officeDocument/2006/relationships/slide" Target="slides/slide85.xml" /><Relationship Id="rId130" Type="http://schemas.openxmlformats.org/officeDocument/2006/relationships/slide" Target="slides/slide129.xml" /><Relationship Id="rId151" Type="http://schemas.openxmlformats.org/officeDocument/2006/relationships/slide" Target="slides/slide150.xml" /><Relationship Id="rId368" Type="http://schemas.openxmlformats.org/officeDocument/2006/relationships/slide" Target="slides/slide367.xml" /><Relationship Id="rId389" Type="http://schemas.openxmlformats.org/officeDocument/2006/relationships/slide" Target="slides/slide388.xml" /><Relationship Id="rId172" Type="http://schemas.openxmlformats.org/officeDocument/2006/relationships/slide" Target="slides/slide171.xml" /><Relationship Id="rId193" Type="http://schemas.openxmlformats.org/officeDocument/2006/relationships/slide" Target="slides/slide192.xml" /><Relationship Id="rId207" Type="http://schemas.openxmlformats.org/officeDocument/2006/relationships/slide" Target="slides/slide206.xml" /><Relationship Id="rId228" Type="http://schemas.openxmlformats.org/officeDocument/2006/relationships/slide" Target="slides/slide227.xml" /><Relationship Id="rId249" Type="http://schemas.openxmlformats.org/officeDocument/2006/relationships/slide" Target="slides/slide248.xml" /><Relationship Id="rId414" Type="http://schemas.openxmlformats.org/officeDocument/2006/relationships/slide" Target="slides/slide413.xml" /><Relationship Id="rId435" Type="http://schemas.openxmlformats.org/officeDocument/2006/relationships/slide" Target="slides/slide434.xml" /><Relationship Id="rId13" Type="http://schemas.openxmlformats.org/officeDocument/2006/relationships/slide" Target="slides/slide12.xml" /><Relationship Id="rId109" Type="http://schemas.openxmlformats.org/officeDocument/2006/relationships/slide" Target="slides/slide108.xml" /><Relationship Id="rId260" Type="http://schemas.openxmlformats.org/officeDocument/2006/relationships/slide" Target="slides/slide259.xml" /><Relationship Id="rId281" Type="http://schemas.openxmlformats.org/officeDocument/2006/relationships/slide" Target="slides/slide280.xml" /><Relationship Id="rId316" Type="http://schemas.openxmlformats.org/officeDocument/2006/relationships/slide" Target="slides/slide315.xml" /><Relationship Id="rId337" Type="http://schemas.openxmlformats.org/officeDocument/2006/relationships/slide" Target="slides/slide336.xml" /><Relationship Id="rId34" Type="http://schemas.openxmlformats.org/officeDocument/2006/relationships/slide" Target="slides/slide33.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20" Type="http://schemas.openxmlformats.org/officeDocument/2006/relationships/slide" Target="slides/slide119.xml" /><Relationship Id="rId141" Type="http://schemas.openxmlformats.org/officeDocument/2006/relationships/slide" Target="slides/slide140.xml" /><Relationship Id="rId358" Type="http://schemas.openxmlformats.org/officeDocument/2006/relationships/slide" Target="slides/slide357.xml" /><Relationship Id="rId379" Type="http://schemas.openxmlformats.org/officeDocument/2006/relationships/slide" Target="slides/slide378.xml" /><Relationship Id="rId7" Type="http://schemas.openxmlformats.org/officeDocument/2006/relationships/slide" Target="slides/slide6.xml" /><Relationship Id="rId162" Type="http://schemas.openxmlformats.org/officeDocument/2006/relationships/slide" Target="slides/slide161.xml" /><Relationship Id="rId183" Type="http://schemas.openxmlformats.org/officeDocument/2006/relationships/slide" Target="slides/slide182.xml" /><Relationship Id="rId218" Type="http://schemas.openxmlformats.org/officeDocument/2006/relationships/slide" Target="slides/slide217.xml" /><Relationship Id="rId239" Type="http://schemas.openxmlformats.org/officeDocument/2006/relationships/slide" Target="slides/slide238.xml" /><Relationship Id="rId390" Type="http://schemas.openxmlformats.org/officeDocument/2006/relationships/slide" Target="slides/slide389.xml" /><Relationship Id="rId404" Type="http://schemas.openxmlformats.org/officeDocument/2006/relationships/slide" Target="slides/slide403.xml" /><Relationship Id="rId425" Type="http://schemas.openxmlformats.org/officeDocument/2006/relationships/slide" Target="slides/slide424.xml" /><Relationship Id="rId250" Type="http://schemas.openxmlformats.org/officeDocument/2006/relationships/slide" Target="slides/slide249.xml" /><Relationship Id="rId271" Type="http://schemas.openxmlformats.org/officeDocument/2006/relationships/slide" Target="slides/slide270.xml" /><Relationship Id="rId292" Type="http://schemas.openxmlformats.org/officeDocument/2006/relationships/slide" Target="slides/slide291.xml" /><Relationship Id="rId306" Type="http://schemas.openxmlformats.org/officeDocument/2006/relationships/slide" Target="slides/slide305.xml" /><Relationship Id="rId24" Type="http://schemas.openxmlformats.org/officeDocument/2006/relationships/slide" Target="slides/slide23.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31" Type="http://schemas.openxmlformats.org/officeDocument/2006/relationships/slide" Target="slides/slide130.xml" /><Relationship Id="rId327" Type="http://schemas.openxmlformats.org/officeDocument/2006/relationships/slide" Target="slides/slide326.xml" /><Relationship Id="rId348" Type="http://schemas.openxmlformats.org/officeDocument/2006/relationships/slide" Target="slides/slide347.xml" /><Relationship Id="rId369" Type="http://schemas.openxmlformats.org/officeDocument/2006/relationships/slide" Target="slides/slide368.xml" /><Relationship Id="rId152" Type="http://schemas.openxmlformats.org/officeDocument/2006/relationships/slide" Target="slides/slide151.xml" /><Relationship Id="rId173" Type="http://schemas.openxmlformats.org/officeDocument/2006/relationships/slide" Target="slides/slide172.xml" /><Relationship Id="rId194" Type="http://schemas.openxmlformats.org/officeDocument/2006/relationships/slide" Target="slides/slide193.xml" /><Relationship Id="rId208" Type="http://schemas.openxmlformats.org/officeDocument/2006/relationships/slide" Target="slides/slide207.xml" /><Relationship Id="rId229" Type="http://schemas.openxmlformats.org/officeDocument/2006/relationships/slide" Target="slides/slide228.xml" /><Relationship Id="rId380" Type="http://schemas.openxmlformats.org/officeDocument/2006/relationships/slide" Target="slides/slide379.xml" /><Relationship Id="rId415" Type="http://schemas.openxmlformats.org/officeDocument/2006/relationships/slide" Target="slides/slide414.xml" /><Relationship Id="rId436" Type="http://schemas.openxmlformats.org/officeDocument/2006/relationships/slide" Target="slides/slide435.xml" /><Relationship Id="rId240" Type="http://schemas.openxmlformats.org/officeDocument/2006/relationships/slide" Target="slides/slide239.xml" /><Relationship Id="rId261" Type="http://schemas.openxmlformats.org/officeDocument/2006/relationships/slide" Target="slides/slide260.xml" /><Relationship Id="rId14" Type="http://schemas.openxmlformats.org/officeDocument/2006/relationships/slide" Target="slides/slide13.xml" /><Relationship Id="rId35" Type="http://schemas.openxmlformats.org/officeDocument/2006/relationships/slide" Target="slides/slide34.xml" /><Relationship Id="rId56" Type="http://schemas.openxmlformats.org/officeDocument/2006/relationships/slide" Target="slides/slide55.xml" /><Relationship Id="rId77" Type="http://schemas.openxmlformats.org/officeDocument/2006/relationships/slide" Target="slides/slide76.xml" /><Relationship Id="rId100" Type="http://schemas.openxmlformats.org/officeDocument/2006/relationships/slide" Target="slides/slide99.xml" /><Relationship Id="rId282" Type="http://schemas.openxmlformats.org/officeDocument/2006/relationships/slide" Target="slides/slide281.xml" /><Relationship Id="rId317" Type="http://schemas.openxmlformats.org/officeDocument/2006/relationships/slide" Target="slides/slide316.xml" /><Relationship Id="rId338" Type="http://schemas.openxmlformats.org/officeDocument/2006/relationships/slide" Target="slides/slide337.xml" /><Relationship Id="rId359" Type="http://schemas.openxmlformats.org/officeDocument/2006/relationships/slide" Target="slides/slide358.xml" /><Relationship Id="rId8" Type="http://schemas.openxmlformats.org/officeDocument/2006/relationships/slide" Target="slides/slide7.xml" /><Relationship Id="rId98" Type="http://schemas.openxmlformats.org/officeDocument/2006/relationships/slide" Target="slides/slide97.xml" /><Relationship Id="rId121" Type="http://schemas.openxmlformats.org/officeDocument/2006/relationships/slide" Target="slides/slide120.xml" /><Relationship Id="rId142" Type="http://schemas.openxmlformats.org/officeDocument/2006/relationships/slide" Target="slides/slide141.xml" /><Relationship Id="rId163" Type="http://schemas.openxmlformats.org/officeDocument/2006/relationships/slide" Target="slides/slide162.xml" /><Relationship Id="rId184" Type="http://schemas.openxmlformats.org/officeDocument/2006/relationships/slide" Target="slides/slide183.xml" /><Relationship Id="rId219" Type="http://schemas.openxmlformats.org/officeDocument/2006/relationships/slide" Target="slides/slide218.xml" /><Relationship Id="rId370" Type="http://schemas.openxmlformats.org/officeDocument/2006/relationships/slide" Target="slides/slide369.xml" /><Relationship Id="rId391" Type="http://schemas.openxmlformats.org/officeDocument/2006/relationships/slide" Target="slides/slide390.xml" /><Relationship Id="rId405" Type="http://schemas.openxmlformats.org/officeDocument/2006/relationships/slide" Target="slides/slide404.xml" /><Relationship Id="rId426" Type="http://schemas.openxmlformats.org/officeDocument/2006/relationships/slide" Target="slides/slide425.xml" /><Relationship Id="rId230" Type="http://schemas.openxmlformats.org/officeDocument/2006/relationships/slide" Target="slides/slide229.xml" /><Relationship Id="rId251" Type="http://schemas.openxmlformats.org/officeDocument/2006/relationships/slide" Target="slides/slide250.xml" /><Relationship Id="rId25" Type="http://schemas.openxmlformats.org/officeDocument/2006/relationships/slide" Target="slides/slide24.xml" /><Relationship Id="rId46" Type="http://schemas.openxmlformats.org/officeDocument/2006/relationships/slide" Target="slides/slide45.xml" /><Relationship Id="rId67" Type="http://schemas.openxmlformats.org/officeDocument/2006/relationships/slide" Target="slides/slide66.xml" /><Relationship Id="rId272" Type="http://schemas.openxmlformats.org/officeDocument/2006/relationships/slide" Target="slides/slide271.xml" /><Relationship Id="rId293" Type="http://schemas.openxmlformats.org/officeDocument/2006/relationships/slide" Target="slides/slide292.xml" /><Relationship Id="rId307" Type="http://schemas.openxmlformats.org/officeDocument/2006/relationships/slide" Target="slides/slide306.xml" /><Relationship Id="rId328" Type="http://schemas.openxmlformats.org/officeDocument/2006/relationships/slide" Target="slides/slide327.xml" /><Relationship Id="rId349" Type="http://schemas.openxmlformats.org/officeDocument/2006/relationships/slide" Target="slides/slide348.xml" /><Relationship Id="rId88" Type="http://schemas.openxmlformats.org/officeDocument/2006/relationships/slide" Target="slides/slide87.xml" /><Relationship Id="rId111" Type="http://schemas.openxmlformats.org/officeDocument/2006/relationships/slide" Target="slides/slide110.xml" /><Relationship Id="rId132" Type="http://schemas.openxmlformats.org/officeDocument/2006/relationships/slide" Target="slides/slide131.xml" /><Relationship Id="rId153" Type="http://schemas.openxmlformats.org/officeDocument/2006/relationships/slide" Target="slides/slide152.xml" /><Relationship Id="rId174" Type="http://schemas.openxmlformats.org/officeDocument/2006/relationships/slide" Target="slides/slide173.xml" /><Relationship Id="rId195" Type="http://schemas.openxmlformats.org/officeDocument/2006/relationships/slide" Target="slides/slide194.xml" /><Relationship Id="rId209" Type="http://schemas.openxmlformats.org/officeDocument/2006/relationships/slide" Target="slides/slide208.xml" /><Relationship Id="rId360" Type="http://schemas.openxmlformats.org/officeDocument/2006/relationships/slide" Target="slides/slide359.xml" /><Relationship Id="rId381" Type="http://schemas.openxmlformats.org/officeDocument/2006/relationships/slide" Target="slides/slide380.xml" /><Relationship Id="rId416" Type="http://schemas.openxmlformats.org/officeDocument/2006/relationships/slide" Target="slides/slide415.xml" /><Relationship Id="rId220" Type="http://schemas.openxmlformats.org/officeDocument/2006/relationships/slide" Target="slides/slide219.xml" /><Relationship Id="rId241" Type="http://schemas.openxmlformats.org/officeDocument/2006/relationships/slide" Target="slides/slide240.xml" /><Relationship Id="rId437" Type="http://schemas.openxmlformats.org/officeDocument/2006/relationships/slide" Target="slides/slide436.xml" /><Relationship Id="rId15" Type="http://schemas.openxmlformats.org/officeDocument/2006/relationships/slide" Target="slides/slide14.xml" /><Relationship Id="rId36" Type="http://schemas.openxmlformats.org/officeDocument/2006/relationships/slide" Target="slides/slide35.xml" /><Relationship Id="rId57" Type="http://schemas.openxmlformats.org/officeDocument/2006/relationships/slide" Target="slides/slide56.xml" /><Relationship Id="rId262" Type="http://schemas.openxmlformats.org/officeDocument/2006/relationships/slide" Target="slides/slide261.xml" /><Relationship Id="rId283" Type="http://schemas.openxmlformats.org/officeDocument/2006/relationships/slide" Target="slides/slide282.xml" /><Relationship Id="rId318" Type="http://schemas.openxmlformats.org/officeDocument/2006/relationships/slide" Target="slides/slide317.xml" /><Relationship Id="rId339" Type="http://schemas.openxmlformats.org/officeDocument/2006/relationships/slide" Target="slides/slide338.xml" /><Relationship Id="rId78" Type="http://schemas.openxmlformats.org/officeDocument/2006/relationships/slide" Target="slides/slide77.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43" Type="http://schemas.openxmlformats.org/officeDocument/2006/relationships/slide" Target="slides/slide142.xml" /><Relationship Id="rId164" Type="http://schemas.openxmlformats.org/officeDocument/2006/relationships/slide" Target="slides/slide163.xml" /><Relationship Id="rId185" Type="http://schemas.openxmlformats.org/officeDocument/2006/relationships/slide" Target="slides/slide184.xml" /><Relationship Id="rId350" Type="http://schemas.openxmlformats.org/officeDocument/2006/relationships/slide" Target="slides/slide349.xml" /><Relationship Id="rId371" Type="http://schemas.openxmlformats.org/officeDocument/2006/relationships/slide" Target="slides/slide370.xml" /><Relationship Id="rId406" Type="http://schemas.openxmlformats.org/officeDocument/2006/relationships/slide" Target="slides/slide405.xml" /><Relationship Id="rId9" Type="http://schemas.openxmlformats.org/officeDocument/2006/relationships/slide" Target="slides/slide8.xml" /><Relationship Id="rId210" Type="http://schemas.openxmlformats.org/officeDocument/2006/relationships/slide" Target="slides/slide209.xml" /><Relationship Id="rId392" Type="http://schemas.openxmlformats.org/officeDocument/2006/relationships/slide" Target="slides/slide391.xml" /><Relationship Id="rId427" Type="http://schemas.openxmlformats.org/officeDocument/2006/relationships/slide" Target="slides/slide426.xml" /><Relationship Id="rId26" Type="http://schemas.openxmlformats.org/officeDocument/2006/relationships/slide" Target="slides/slide25.xml" /><Relationship Id="rId231" Type="http://schemas.openxmlformats.org/officeDocument/2006/relationships/slide" Target="slides/slide230.xml" /><Relationship Id="rId252" Type="http://schemas.openxmlformats.org/officeDocument/2006/relationships/slide" Target="slides/slide251.xml" /><Relationship Id="rId273" Type="http://schemas.openxmlformats.org/officeDocument/2006/relationships/slide" Target="slides/slide272.xml" /><Relationship Id="rId294" Type="http://schemas.openxmlformats.org/officeDocument/2006/relationships/slide" Target="slides/slide293.xml" /><Relationship Id="rId308" Type="http://schemas.openxmlformats.org/officeDocument/2006/relationships/slide" Target="slides/slide307.xml" /><Relationship Id="rId329" Type="http://schemas.openxmlformats.org/officeDocument/2006/relationships/slide" Target="slides/slide328.xml" /><Relationship Id="rId47" Type="http://schemas.openxmlformats.org/officeDocument/2006/relationships/slide" Target="slides/slide46.xml" /><Relationship Id="rId68" Type="http://schemas.openxmlformats.org/officeDocument/2006/relationships/slide" Target="slides/slide67.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slide" Target="slides/slide132.xml" /><Relationship Id="rId154" Type="http://schemas.openxmlformats.org/officeDocument/2006/relationships/slide" Target="slides/slide153.xml" /><Relationship Id="rId175" Type="http://schemas.openxmlformats.org/officeDocument/2006/relationships/slide" Target="slides/slide174.xml" /><Relationship Id="rId340" Type="http://schemas.openxmlformats.org/officeDocument/2006/relationships/slide" Target="slides/slide339.xml" /><Relationship Id="rId361" Type="http://schemas.openxmlformats.org/officeDocument/2006/relationships/slide" Target="slides/slide360.xml" /><Relationship Id="rId196" Type="http://schemas.openxmlformats.org/officeDocument/2006/relationships/slide" Target="slides/slide195.xml" /><Relationship Id="rId200" Type="http://schemas.openxmlformats.org/officeDocument/2006/relationships/slide" Target="slides/slide199.xml" /><Relationship Id="rId382" Type="http://schemas.openxmlformats.org/officeDocument/2006/relationships/slide" Target="slides/slide381.xml" /><Relationship Id="rId417" Type="http://schemas.openxmlformats.org/officeDocument/2006/relationships/slide" Target="slides/slide416.xml" /><Relationship Id="rId438" Type="http://schemas.openxmlformats.org/officeDocument/2006/relationships/slide" Target="slides/slide437.xml" /><Relationship Id="rId16" Type="http://schemas.openxmlformats.org/officeDocument/2006/relationships/slide" Target="slides/slide15.xml" /><Relationship Id="rId221" Type="http://schemas.openxmlformats.org/officeDocument/2006/relationships/slide" Target="slides/slide220.xml" /><Relationship Id="rId242" Type="http://schemas.openxmlformats.org/officeDocument/2006/relationships/slide" Target="slides/slide241.xml" /><Relationship Id="rId263" Type="http://schemas.openxmlformats.org/officeDocument/2006/relationships/slide" Target="slides/slide262.xml" /><Relationship Id="rId284" Type="http://schemas.openxmlformats.org/officeDocument/2006/relationships/slide" Target="slides/slide283.xml" /><Relationship Id="rId319" Type="http://schemas.openxmlformats.org/officeDocument/2006/relationships/slide" Target="slides/slide318.xml" /><Relationship Id="rId37" Type="http://schemas.openxmlformats.org/officeDocument/2006/relationships/slide" Target="slides/slide36.xml" /><Relationship Id="rId58" Type="http://schemas.openxmlformats.org/officeDocument/2006/relationships/slide" Target="slides/slide57.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44" Type="http://schemas.openxmlformats.org/officeDocument/2006/relationships/slide" Target="slides/slide143.xml" /><Relationship Id="rId330" Type="http://schemas.openxmlformats.org/officeDocument/2006/relationships/slide" Target="slides/slide329.xml" /><Relationship Id="rId90" Type="http://schemas.openxmlformats.org/officeDocument/2006/relationships/slide" Target="slides/slide89.xml" /><Relationship Id="rId165" Type="http://schemas.openxmlformats.org/officeDocument/2006/relationships/slide" Target="slides/slide164.xml" /><Relationship Id="rId186" Type="http://schemas.openxmlformats.org/officeDocument/2006/relationships/slide" Target="slides/slide185.xml" /><Relationship Id="rId351" Type="http://schemas.openxmlformats.org/officeDocument/2006/relationships/slide" Target="slides/slide350.xml" /><Relationship Id="rId372" Type="http://schemas.openxmlformats.org/officeDocument/2006/relationships/slide" Target="slides/slide371.xml" /><Relationship Id="rId393" Type="http://schemas.openxmlformats.org/officeDocument/2006/relationships/slide" Target="slides/slide392.xml" /><Relationship Id="rId407" Type="http://schemas.openxmlformats.org/officeDocument/2006/relationships/slide" Target="slides/slide406.xml" /><Relationship Id="rId428" Type="http://schemas.openxmlformats.org/officeDocument/2006/relationships/slide" Target="slides/slide427.xml" /><Relationship Id="rId211" Type="http://schemas.openxmlformats.org/officeDocument/2006/relationships/slide" Target="slides/slide210.xml" /><Relationship Id="rId232" Type="http://schemas.openxmlformats.org/officeDocument/2006/relationships/slide" Target="slides/slide231.xml" /><Relationship Id="rId253" Type="http://schemas.openxmlformats.org/officeDocument/2006/relationships/slide" Target="slides/slide252.xml" /><Relationship Id="rId274" Type="http://schemas.openxmlformats.org/officeDocument/2006/relationships/slide" Target="slides/slide273.xml" /><Relationship Id="rId295" Type="http://schemas.openxmlformats.org/officeDocument/2006/relationships/slide" Target="slides/slide294.xml" /><Relationship Id="rId309" Type="http://schemas.openxmlformats.org/officeDocument/2006/relationships/slide" Target="slides/slide308.xml" /><Relationship Id="rId27" Type="http://schemas.openxmlformats.org/officeDocument/2006/relationships/slide" Target="slides/slide26.xml" /><Relationship Id="rId48" Type="http://schemas.openxmlformats.org/officeDocument/2006/relationships/slide" Target="slides/slide47.xml" /><Relationship Id="rId69" Type="http://schemas.openxmlformats.org/officeDocument/2006/relationships/slide" Target="slides/slide68.xml" /><Relationship Id="rId113" Type="http://schemas.openxmlformats.org/officeDocument/2006/relationships/slide" Target="slides/slide112.xml" /><Relationship Id="rId134" Type="http://schemas.openxmlformats.org/officeDocument/2006/relationships/slide" Target="slides/slide133.xml" /><Relationship Id="rId320" Type="http://schemas.openxmlformats.org/officeDocument/2006/relationships/slide" Target="slides/slide319.xml" /><Relationship Id="rId80" Type="http://schemas.openxmlformats.org/officeDocument/2006/relationships/slide" Target="slides/slide79.xml" /><Relationship Id="rId155" Type="http://schemas.openxmlformats.org/officeDocument/2006/relationships/slide" Target="slides/slide154.xml" /><Relationship Id="rId176" Type="http://schemas.openxmlformats.org/officeDocument/2006/relationships/slide" Target="slides/slide175.xml" /><Relationship Id="rId197" Type="http://schemas.openxmlformats.org/officeDocument/2006/relationships/slide" Target="slides/slide196.xml" /><Relationship Id="rId341" Type="http://schemas.openxmlformats.org/officeDocument/2006/relationships/slide" Target="slides/slide340.xml" /><Relationship Id="rId362" Type="http://schemas.openxmlformats.org/officeDocument/2006/relationships/slide" Target="slides/slide361.xml" /><Relationship Id="rId383" Type="http://schemas.openxmlformats.org/officeDocument/2006/relationships/slide" Target="slides/slide382.xml" /><Relationship Id="rId418" Type="http://schemas.openxmlformats.org/officeDocument/2006/relationships/slide" Target="slides/slide417.xml" /><Relationship Id="rId439" Type="http://schemas.openxmlformats.org/officeDocument/2006/relationships/slide" Target="slides/slide438.xml" /><Relationship Id="rId201" Type="http://schemas.openxmlformats.org/officeDocument/2006/relationships/slide" Target="slides/slide200.xml" /><Relationship Id="rId222" Type="http://schemas.openxmlformats.org/officeDocument/2006/relationships/slide" Target="slides/slide221.xml" /><Relationship Id="rId243" Type="http://schemas.openxmlformats.org/officeDocument/2006/relationships/slide" Target="slides/slide242.xml" /><Relationship Id="rId264" Type="http://schemas.openxmlformats.org/officeDocument/2006/relationships/slide" Target="slides/slide263.xml" /><Relationship Id="rId285" Type="http://schemas.openxmlformats.org/officeDocument/2006/relationships/slide" Target="slides/slide284.xml" /><Relationship Id="rId17" Type="http://schemas.openxmlformats.org/officeDocument/2006/relationships/slide" Target="slides/slide16.xml" /><Relationship Id="rId38" Type="http://schemas.openxmlformats.org/officeDocument/2006/relationships/slide" Target="slides/slide37.xml" /><Relationship Id="rId59" Type="http://schemas.openxmlformats.org/officeDocument/2006/relationships/slide" Target="slides/slide58.xml" /><Relationship Id="rId103" Type="http://schemas.openxmlformats.org/officeDocument/2006/relationships/slide" Target="slides/slide102.xml" /><Relationship Id="rId124" Type="http://schemas.openxmlformats.org/officeDocument/2006/relationships/slide" Target="slides/slide123.xml" /><Relationship Id="rId310" Type="http://schemas.openxmlformats.org/officeDocument/2006/relationships/slide" Target="slides/slide309.xml" /><Relationship Id="rId70" Type="http://schemas.openxmlformats.org/officeDocument/2006/relationships/slide" Target="slides/slide69.xml" /><Relationship Id="rId91" Type="http://schemas.openxmlformats.org/officeDocument/2006/relationships/slide" Target="slides/slide90.xml" /><Relationship Id="rId145" Type="http://schemas.openxmlformats.org/officeDocument/2006/relationships/slide" Target="slides/slide144.xml" /><Relationship Id="rId166" Type="http://schemas.openxmlformats.org/officeDocument/2006/relationships/slide" Target="slides/slide165.xml" /><Relationship Id="rId187" Type="http://schemas.openxmlformats.org/officeDocument/2006/relationships/slide" Target="slides/slide186.xml" /><Relationship Id="rId331" Type="http://schemas.openxmlformats.org/officeDocument/2006/relationships/slide" Target="slides/slide330.xml" /><Relationship Id="rId352" Type="http://schemas.openxmlformats.org/officeDocument/2006/relationships/slide" Target="slides/slide351.xml" /><Relationship Id="rId373" Type="http://schemas.openxmlformats.org/officeDocument/2006/relationships/slide" Target="slides/slide372.xml" /><Relationship Id="rId394" Type="http://schemas.openxmlformats.org/officeDocument/2006/relationships/slide" Target="slides/slide393.xml" /><Relationship Id="rId408" Type="http://schemas.openxmlformats.org/officeDocument/2006/relationships/slide" Target="slides/slide407.xml" /><Relationship Id="rId429" Type="http://schemas.openxmlformats.org/officeDocument/2006/relationships/slide" Target="slides/slide428.xml" /><Relationship Id="rId1" Type="http://schemas.openxmlformats.org/officeDocument/2006/relationships/slideMaster" Target="slideMasters/slideMaster1.xml" /><Relationship Id="rId212" Type="http://schemas.openxmlformats.org/officeDocument/2006/relationships/slide" Target="slides/slide211.xml" /><Relationship Id="rId233" Type="http://schemas.openxmlformats.org/officeDocument/2006/relationships/slide" Target="slides/slide232.xml" /><Relationship Id="rId254" Type="http://schemas.openxmlformats.org/officeDocument/2006/relationships/slide" Target="slides/slide253.xml" /><Relationship Id="rId440" Type="http://schemas.openxmlformats.org/officeDocument/2006/relationships/slide" Target="slides/slide439.xml" /><Relationship Id="rId28" Type="http://schemas.openxmlformats.org/officeDocument/2006/relationships/slide" Target="slides/slide27.xml" /><Relationship Id="rId49" Type="http://schemas.openxmlformats.org/officeDocument/2006/relationships/slide" Target="slides/slide48.xml" /><Relationship Id="rId114" Type="http://schemas.openxmlformats.org/officeDocument/2006/relationships/slide" Target="slides/slide113.xml" /><Relationship Id="rId275" Type="http://schemas.openxmlformats.org/officeDocument/2006/relationships/slide" Target="slides/slide274.xml" /><Relationship Id="rId296" Type="http://schemas.openxmlformats.org/officeDocument/2006/relationships/slide" Target="slides/slide295.xml" /><Relationship Id="rId300" Type="http://schemas.openxmlformats.org/officeDocument/2006/relationships/slide" Target="slides/slide299.xml" /><Relationship Id="rId60" Type="http://schemas.openxmlformats.org/officeDocument/2006/relationships/slide" Target="slides/slide59.xml" /><Relationship Id="rId81" Type="http://schemas.openxmlformats.org/officeDocument/2006/relationships/slide" Target="slides/slide80.xml" /><Relationship Id="rId135" Type="http://schemas.openxmlformats.org/officeDocument/2006/relationships/slide" Target="slides/slide134.xml" /><Relationship Id="rId156" Type="http://schemas.openxmlformats.org/officeDocument/2006/relationships/slide" Target="slides/slide155.xml" /><Relationship Id="rId177" Type="http://schemas.openxmlformats.org/officeDocument/2006/relationships/slide" Target="slides/slide176.xml" /><Relationship Id="rId198" Type="http://schemas.openxmlformats.org/officeDocument/2006/relationships/slide" Target="slides/slide197.xml" /><Relationship Id="rId321" Type="http://schemas.openxmlformats.org/officeDocument/2006/relationships/slide" Target="slides/slide320.xml" /><Relationship Id="rId342" Type="http://schemas.openxmlformats.org/officeDocument/2006/relationships/slide" Target="slides/slide341.xml" /><Relationship Id="rId363" Type="http://schemas.openxmlformats.org/officeDocument/2006/relationships/slide" Target="slides/slide362.xml" /><Relationship Id="rId384" Type="http://schemas.openxmlformats.org/officeDocument/2006/relationships/slide" Target="slides/slide383.xml" /><Relationship Id="rId419" Type="http://schemas.openxmlformats.org/officeDocument/2006/relationships/slide" Target="slides/slide418.xml" /><Relationship Id="rId202" Type="http://schemas.openxmlformats.org/officeDocument/2006/relationships/slide" Target="slides/slide201.xml" /><Relationship Id="rId223" Type="http://schemas.openxmlformats.org/officeDocument/2006/relationships/slide" Target="slides/slide222.xml" /><Relationship Id="rId244" Type="http://schemas.openxmlformats.org/officeDocument/2006/relationships/slide" Target="slides/slide243.xml" /><Relationship Id="rId430" Type="http://schemas.openxmlformats.org/officeDocument/2006/relationships/slide" Target="slides/slide429.xml" /><Relationship Id="rId18" Type="http://schemas.openxmlformats.org/officeDocument/2006/relationships/slide" Target="slides/slide17.xml" /><Relationship Id="rId39" Type="http://schemas.openxmlformats.org/officeDocument/2006/relationships/slide" Target="slides/slide38.xml" /><Relationship Id="rId265" Type="http://schemas.openxmlformats.org/officeDocument/2006/relationships/slide" Target="slides/slide264.xml" /><Relationship Id="rId286" Type="http://schemas.openxmlformats.org/officeDocument/2006/relationships/slide" Target="slides/slide285.xml" /><Relationship Id="rId50" Type="http://schemas.openxmlformats.org/officeDocument/2006/relationships/slide" Target="slides/slide49.xml" /><Relationship Id="rId104" Type="http://schemas.openxmlformats.org/officeDocument/2006/relationships/slide" Target="slides/slide103.xml" /><Relationship Id="rId125" Type="http://schemas.openxmlformats.org/officeDocument/2006/relationships/slide" Target="slides/slide124.xml" /><Relationship Id="rId146" Type="http://schemas.openxmlformats.org/officeDocument/2006/relationships/slide" Target="slides/slide145.xml" /><Relationship Id="rId167" Type="http://schemas.openxmlformats.org/officeDocument/2006/relationships/slide" Target="slides/slide166.xml" /><Relationship Id="rId188" Type="http://schemas.openxmlformats.org/officeDocument/2006/relationships/slide" Target="slides/slide187.xml" /><Relationship Id="rId311" Type="http://schemas.openxmlformats.org/officeDocument/2006/relationships/slide" Target="slides/slide310.xml" /><Relationship Id="rId332" Type="http://schemas.openxmlformats.org/officeDocument/2006/relationships/slide" Target="slides/slide331.xml" /><Relationship Id="rId353" Type="http://schemas.openxmlformats.org/officeDocument/2006/relationships/slide" Target="slides/slide352.xml" /><Relationship Id="rId374" Type="http://schemas.openxmlformats.org/officeDocument/2006/relationships/slide" Target="slides/slide373.xml" /><Relationship Id="rId395" Type="http://schemas.openxmlformats.org/officeDocument/2006/relationships/slide" Target="slides/slide394.xml" /><Relationship Id="rId409" Type="http://schemas.openxmlformats.org/officeDocument/2006/relationships/slide" Target="slides/slide408.xml" /><Relationship Id="rId71" Type="http://schemas.openxmlformats.org/officeDocument/2006/relationships/slide" Target="slides/slide70.xml" /><Relationship Id="rId92" Type="http://schemas.openxmlformats.org/officeDocument/2006/relationships/slide" Target="slides/slide91.xml" /><Relationship Id="rId213" Type="http://schemas.openxmlformats.org/officeDocument/2006/relationships/slide" Target="slides/slide212.xml" /><Relationship Id="rId234" Type="http://schemas.openxmlformats.org/officeDocument/2006/relationships/slide" Target="slides/slide233.xml" /><Relationship Id="rId420" Type="http://schemas.openxmlformats.org/officeDocument/2006/relationships/slide" Target="slides/slide419.xml" /><Relationship Id="rId2" Type="http://schemas.openxmlformats.org/officeDocument/2006/relationships/slide" Target="slides/slide1.xml" /><Relationship Id="rId29" Type="http://schemas.openxmlformats.org/officeDocument/2006/relationships/slide" Target="slides/slide28.xml" /><Relationship Id="rId255" Type="http://schemas.openxmlformats.org/officeDocument/2006/relationships/slide" Target="slides/slide254.xml" /><Relationship Id="rId276" Type="http://schemas.openxmlformats.org/officeDocument/2006/relationships/slide" Target="slides/slide275.xml" /><Relationship Id="rId297" Type="http://schemas.openxmlformats.org/officeDocument/2006/relationships/slide" Target="slides/slide296.xml" /><Relationship Id="rId441" Type="http://schemas.openxmlformats.org/officeDocument/2006/relationships/notesMaster" Target="notesMasters/notesMaster1.xml" /><Relationship Id="rId40" Type="http://schemas.openxmlformats.org/officeDocument/2006/relationships/slide" Target="slides/slide39.xml" /><Relationship Id="rId115" Type="http://schemas.openxmlformats.org/officeDocument/2006/relationships/slide" Target="slides/slide114.xml" /><Relationship Id="rId136" Type="http://schemas.openxmlformats.org/officeDocument/2006/relationships/slide" Target="slides/slide135.xml" /><Relationship Id="rId157" Type="http://schemas.openxmlformats.org/officeDocument/2006/relationships/slide" Target="slides/slide156.xml" /><Relationship Id="rId178" Type="http://schemas.openxmlformats.org/officeDocument/2006/relationships/slide" Target="slides/slide177.xml" /><Relationship Id="rId301" Type="http://schemas.openxmlformats.org/officeDocument/2006/relationships/slide" Target="slides/slide300.xml" /><Relationship Id="rId322" Type="http://schemas.openxmlformats.org/officeDocument/2006/relationships/slide" Target="slides/slide321.xml" /><Relationship Id="rId343" Type="http://schemas.openxmlformats.org/officeDocument/2006/relationships/slide" Target="slides/slide342.xml" /><Relationship Id="rId364" Type="http://schemas.openxmlformats.org/officeDocument/2006/relationships/slide" Target="slides/slide363.xml" /><Relationship Id="rId61" Type="http://schemas.openxmlformats.org/officeDocument/2006/relationships/slide" Target="slides/slide60.xml" /><Relationship Id="rId82" Type="http://schemas.openxmlformats.org/officeDocument/2006/relationships/slide" Target="slides/slide81.xml" /><Relationship Id="rId199" Type="http://schemas.openxmlformats.org/officeDocument/2006/relationships/slide" Target="slides/slide198.xml" /><Relationship Id="rId203" Type="http://schemas.openxmlformats.org/officeDocument/2006/relationships/slide" Target="slides/slide202.xml" /><Relationship Id="rId385" Type="http://schemas.openxmlformats.org/officeDocument/2006/relationships/slide" Target="slides/slide384.xml" /><Relationship Id="rId19" Type="http://schemas.openxmlformats.org/officeDocument/2006/relationships/slide" Target="slides/slide18.xml" /><Relationship Id="rId224" Type="http://schemas.openxmlformats.org/officeDocument/2006/relationships/slide" Target="slides/slide223.xml" /><Relationship Id="rId245" Type="http://schemas.openxmlformats.org/officeDocument/2006/relationships/slide" Target="slides/slide244.xml" /><Relationship Id="rId266" Type="http://schemas.openxmlformats.org/officeDocument/2006/relationships/slide" Target="slides/slide265.xml" /><Relationship Id="rId287" Type="http://schemas.openxmlformats.org/officeDocument/2006/relationships/slide" Target="slides/slide286.xml" /><Relationship Id="rId410" Type="http://schemas.openxmlformats.org/officeDocument/2006/relationships/slide" Target="slides/slide409.xml" /><Relationship Id="rId431" Type="http://schemas.openxmlformats.org/officeDocument/2006/relationships/slide" Target="slides/slide430.xml" /><Relationship Id="rId30" Type="http://schemas.openxmlformats.org/officeDocument/2006/relationships/slide" Target="slides/slide29.xml" /><Relationship Id="rId105" Type="http://schemas.openxmlformats.org/officeDocument/2006/relationships/slide" Target="slides/slide104.xml" /><Relationship Id="rId126" Type="http://schemas.openxmlformats.org/officeDocument/2006/relationships/slide" Target="slides/slide125.xml" /><Relationship Id="rId147" Type="http://schemas.openxmlformats.org/officeDocument/2006/relationships/slide" Target="slides/slide146.xml" /><Relationship Id="rId168" Type="http://schemas.openxmlformats.org/officeDocument/2006/relationships/slide" Target="slides/slide167.xml" /><Relationship Id="rId312" Type="http://schemas.openxmlformats.org/officeDocument/2006/relationships/slide" Target="slides/slide311.xml" /><Relationship Id="rId333" Type="http://schemas.openxmlformats.org/officeDocument/2006/relationships/slide" Target="slides/slide332.xml" /><Relationship Id="rId354" Type="http://schemas.openxmlformats.org/officeDocument/2006/relationships/slide" Target="slides/slide353.xml" /><Relationship Id="rId51" Type="http://schemas.openxmlformats.org/officeDocument/2006/relationships/slide" Target="slides/slide50.xml" /><Relationship Id="rId72" Type="http://schemas.openxmlformats.org/officeDocument/2006/relationships/slide" Target="slides/slide71.xml" /><Relationship Id="rId93" Type="http://schemas.openxmlformats.org/officeDocument/2006/relationships/slide" Target="slides/slide92.xml" /><Relationship Id="rId189" Type="http://schemas.openxmlformats.org/officeDocument/2006/relationships/slide" Target="slides/slide188.xml" /><Relationship Id="rId375" Type="http://schemas.openxmlformats.org/officeDocument/2006/relationships/slide" Target="slides/slide374.xml" /><Relationship Id="rId396" Type="http://schemas.openxmlformats.org/officeDocument/2006/relationships/slide" Target="slides/slide395.xml" /><Relationship Id="rId3" Type="http://schemas.openxmlformats.org/officeDocument/2006/relationships/slide" Target="slides/slide2.xml" /><Relationship Id="rId214" Type="http://schemas.openxmlformats.org/officeDocument/2006/relationships/slide" Target="slides/slide213.xml" /><Relationship Id="rId235" Type="http://schemas.openxmlformats.org/officeDocument/2006/relationships/slide" Target="slides/slide234.xml" /><Relationship Id="rId256" Type="http://schemas.openxmlformats.org/officeDocument/2006/relationships/slide" Target="slides/slide255.xml" /><Relationship Id="rId277" Type="http://schemas.openxmlformats.org/officeDocument/2006/relationships/slide" Target="slides/slide276.xml" /><Relationship Id="rId298" Type="http://schemas.openxmlformats.org/officeDocument/2006/relationships/slide" Target="slides/slide297.xml" /><Relationship Id="rId400" Type="http://schemas.openxmlformats.org/officeDocument/2006/relationships/slide" Target="slides/slide399.xml" /><Relationship Id="rId421" Type="http://schemas.openxmlformats.org/officeDocument/2006/relationships/slide" Target="slides/slide420.xml" /><Relationship Id="rId442" Type="http://schemas.openxmlformats.org/officeDocument/2006/relationships/presProps" Target="presProps.xml" /><Relationship Id="rId116" Type="http://schemas.openxmlformats.org/officeDocument/2006/relationships/slide" Target="slides/slide115.xml" /><Relationship Id="rId137" Type="http://schemas.openxmlformats.org/officeDocument/2006/relationships/slide" Target="slides/slide136.xml" /><Relationship Id="rId158" Type="http://schemas.openxmlformats.org/officeDocument/2006/relationships/slide" Target="slides/slide157.xml" /><Relationship Id="rId302" Type="http://schemas.openxmlformats.org/officeDocument/2006/relationships/slide" Target="slides/slide301.xml" /><Relationship Id="rId323" Type="http://schemas.openxmlformats.org/officeDocument/2006/relationships/slide" Target="slides/slide322.xml" /><Relationship Id="rId344" Type="http://schemas.openxmlformats.org/officeDocument/2006/relationships/slide" Target="slides/slide343.xml" /><Relationship Id="rId20" Type="http://schemas.openxmlformats.org/officeDocument/2006/relationships/slide" Target="slides/slide19.xml" /><Relationship Id="rId41" Type="http://schemas.openxmlformats.org/officeDocument/2006/relationships/slide" Target="slides/slide40.xml" /><Relationship Id="rId62" Type="http://schemas.openxmlformats.org/officeDocument/2006/relationships/slide" Target="slides/slide61.xml" /><Relationship Id="rId83" Type="http://schemas.openxmlformats.org/officeDocument/2006/relationships/slide" Target="slides/slide82.xml" /><Relationship Id="rId179" Type="http://schemas.openxmlformats.org/officeDocument/2006/relationships/slide" Target="slides/slide178.xml" /><Relationship Id="rId365" Type="http://schemas.openxmlformats.org/officeDocument/2006/relationships/slide" Target="slides/slide364.xml" /><Relationship Id="rId386" Type="http://schemas.openxmlformats.org/officeDocument/2006/relationships/slide" Target="slides/slide385.xml" /><Relationship Id="rId190" Type="http://schemas.openxmlformats.org/officeDocument/2006/relationships/slide" Target="slides/slide189.xml" /><Relationship Id="rId204" Type="http://schemas.openxmlformats.org/officeDocument/2006/relationships/slide" Target="slides/slide203.xml" /><Relationship Id="rId225" Type="http://schemas.openxmlformats.org/officeDocument/2006/relationships/slide" Target="slides/slide224.xml" /><Relationship Id="rId246" Type="http://schemas.openxmlformats.org/officeDocument/2006/relationships/slide" Target="slides/slide245.xml" /><Relationship Id="rId267" Type="http://schemas.openxmlformats.org/officeDocument/2006/relationships/slide" Target="slides/slide266.xml" /><Relationship Id="rId288" Type="http://schemas.openxmlformats.org/officeDocument/2006/relationships/slide" Target="slides/slide287.xml" /><Relationship Id="rId411" Type="http://schemas.openxmlformats.org/officeDocument/2006/relationships/slide" Target="slides/slide410.xml" /><Relationship Id="rId432" Type="http://schemas.openxmlformats.org/officeDocument/2006/relationships/slide" Target="slides/slide431.xml" /><Relationship Id="rId106" Type="http://schemas.openxmlformats.org/officeDocument/2006/relationships/slide" Target="slides/slide105.xml" /><Relationship Id="rId127" Type="http://schemas.openxmlformats.org/officeDocument/2006/relationships/slide" Target="slides/slide126.xml" /><Relationship Id="rId313" Type="http://schemas.openxmlformats.org/officeDocument/2006/relationships/slide" Target="slides/slide312.xml" /><Relationship Id="rId10" Type="http://schemas.openxmlformats.org/officeDocument/2006/relationships/slide" Target="slides/slide9.xml" /><Relationship Id="rId31" Type="http://schemas.openxmlformats.org/officeDocument/2006/relationships/slide" Target="slides/slide30.xml" /><Relationship Id="rId52" Type="http://schemas.openxmlformats.org/officeDocument/2006/relationships/slide" Target="slides/slide51.xml" /><Relationship Id="rId73" Type="http://schemas.openxmlformats.org/officeDocument/2006/relationships/slide" Target="slides/slide72.xml" /><Relationship Id="rId94" Type="http://schemas.openxmlformats.org/officeDocument/2006/relationships/slide" Target="slides/slide93.xml" /><Relationship Id="rId148" Type="http://schemas.openxmlformats.org/officeDocument/2006/relationships/slide" Target="slides/slide147.xml" /><Relationship Id="rId169" Type="http://schemas.openxmlformats.org/officeDocument/2006/relationships/slide" Target="slides/slide168.xml" /><Relationship Id="rId334" Type="http://schemas.openxmlformats.org/officeDocument/2006/relationships/slide" Target="slides/slide333.xml" /><Relationship Id="rId355" Type="http://schemas.openxmlformats.org/officeDocument/2006/relationships/slide" Target="slides/slide354.xml" /><Relationship Id="rId376" Type="http://schemas.openxmlformats.org/officeDocument/2006/relationships/slide" Target="slides/slide375.xml" /><Relationship Id="rId397" Type="http://schemas.openxmlformats.org/officeDocument/2006/relationships/slide" Target="slides/slide396.xml" /><Relationship Id="rId4" Type="http://schemas.openxmlformats.org/officeDocument/2006/relationships/slide" Target="slides/slide3.xml" /><Relationship Id="rId180" Type="http://schemas.openxmlformats.org/officeDocument/2006/relationships/slide" Target="slides/slide179.xml" /><Relationship Id="rId215" Type="http://schemas.openxmlformats.org/officeDocument/2006/relationships/slide" Target="slides/slide214.xml" /><Relationship Id="rId236" Type="http://schemas.openxmlformats.org/officeDocument/2006/relationships/slide" Target="slides/slide235.xml" /><Relationship Id="rId257" Type="http://schemas.openxmlformats.org/officeDocument/2006/relationships/slide" Target="slides/slide256.xml" /><Relationship Id="rId278" Type="http://schemas.openxmlformats.org/officeDocument/2006/relationships/slide" Target="slides/slide277.xml" /><Relationship Id="rId401" Type="http://schemas.openxmlformats.org/officeDocument/2006/relationships/slide" Target="slides/slide400.xml" /><Relationship Id="rId422" Type="http://schemas.openxmlformats.org/officeDocument/2006/relationships/slide" Target="slides/slide421.xml" /><Relationship Id="rId443" Type="http://schemas.openxmlformats.org/officeDocument/2006/relationships/viewProps" Target="viewProps.xml" /><Relationship Id="rId303" Type="http://schemas.openxmlformats.org/officeDocument/2006/relationships/slide" Target="slides/slide302.xml" /><Relationship Id="rId42" Type="http://schemas.openxmlformats.org/officeDocument/2006/relationships/slide" Target="slides/slide41.xml" /><Relationship Id="rId84" Type="http://schemas.openxmlformats.org/officeDocument/2006/relationships/slide" Target="slides/slide83.xml" /><Relationship Id="rId138" Type="http://schemas.openxmlformats.org/officeDocument/2006/relationships/slide" Target="slides/slide137.xml" /><Relationship Id="rId345" Type="http://schemas.openxmlformats.org/officeDocument/2006/relationships/slide" Target="slides/slide344.xml" /><Relationship Id="rId387" Type="http://schemas.openxmlformats.org/officeDocument/2006/relationships/slide" Target="slides/slide386.xml" /><Relationship Id="rId191" Type="http://schemas.openxmlformats.org/officeDocument/2006/relationships/slide" Target="slides/slide190.xml" /><Relationship Id="rId205" Type="http://schemas.openxmlformats.org/officeDocument/2006/relationships/slide" Target="slides/slide204.xml" /><Relationship Id="rId247" Type="http://schemas.openxmlformats.org/officeDocument/2006/relationships/slide" Target="slides/slide246.xml" /><Relationship Id="rId412" Type="http://schemas.openxmlformats.org/officeDocument/2006/relationships/slide" Target="slides/slide411.xml" /><Relationship Id="rId107" Type="http://schemas.openxmlformats.org/officeDocument/2006/relationships/slide" Target="slides/slide106.xml" /><Relationship Id="rId289" Type="http://schemas.openxmlformats.org/officeDocument/2006/relationships/slide" Target="slides/slide288.xml" /><Relationship Id="rId11" Type="http://schemas.openxmlformats.org/officeDocument/2006/relationships/slide" Target="slides/slide10.xml" /><Relationship Id="rId53" Type="http://schemas.openxmlformats.org/officeDocument/2006/relationships/slide" Target="slides/slide52.xml" /><Relationship Id="rId149" Type="http://schemas.openxmlformats.org/officeDocument/2006/relationships/slide" Target="slides/slide148.xml" /><Relationship Id="rId314" Type="http://schemas.openxmlformats.org/officeDocument/2006/relationships/slide" Target="slides/slide313.xml" /><Relationship Id="rId356" Type="http://schemas.openxmlformats.org/officeDocument/2006/relationships/slide" Target="slides/slide355.xml" /><Relationship Id="rId398" Type="http://schemas.openxmlformats.org/officeDocument/2006/relationships/slide" Target="slides/slide397.xml" /><Relationship Id="rId95" Type="http://schemas.openxmlformats.org/officeDocument/2006/relationships/slide" Target="slides/slide94.xml" /><Relationship Id="rId160" Type="http://schemas.openxmlformats.org/officeDocument/2006/relationships/slide" Target="slides/slide159.xml" /><Relationship Id="rId216" Type="http://schemas.openxmlformats.org/officeDocument/2006/relationships/slide" Target="slides/slide215.xml" /><Relationship Id="rId423" Type="http://schemas.openxmlformats.org/officeDocument/2006/relationships/slide" Target="slides/slide422.xml" /><Relationship Id="rId258" Type="http://schemas.openxmlformats.org/officeDocument/2006/relationships/slide" Target="slides/slide257.xml" /><Relationship Id="rId22" Type="http://schemas.openxmlformats.org/officeDocument/2006/relationships/slide" Target="slides/slide21.xml" /><Relationship Id="rId64" Type="http://schemas.openxmlformats.org/officeDocument/2006/relationships/slide" Target="slides/slide63.xml" /><Relationship Id="rId118" Type="http://schemas.openxmlformats.org/officeDocument/2006/relationships/slide" Target="slides/slide117.xml" /><Relationship Id="rId325" Type="http://schemas.openxmlformats.org/officeDocument/2006/relationships/slide" Target="slides/slide324.xml" /><Relationship Id="rId367" Type="http://schemas.openxmlformats.org/officeDocument/2006/relationships/slide" Target="slides/slide366.xml" /><Relationship Id="rId171" Type="http://schemas.openxmlformats.org/officeDocument/2006/relationships/slide" Target="slides/slide170.xml" /><Relationship Id="rId227" Type="http://schemas.openxmlformats.org/officeDocument/2006/relationships/slide" Target="slides/slide226.xml" /><Relationship Id="rId269" Type="http://schemas.openxmlformats.org/officeDocument/2006/relationships/slide" Target="slides/slide268.xml" /><Relationship Id="rId434" Type="http://schemas.openxmlformats.org/officeDocument/2006/relationships/slide" Target="slides/slide433.xml" /><Relationship Id="rId33" Type="http://schemas.openxmlformats.org/officeDocument/2006/relationships/slide" Target="slides/slide32.xml" /><Relationship Id="rId129" Type="http://schemas.openxmlformats.org/officeDocument/2006/relationships/slide" Target="slides/slide128.xml" /><Relationship Id="rId280" Type="http://schemas.openxmlformats.org/officeDocument/2006/relationships/slide" Target="slides/slide279.xml" /><Relationship Id="rId336" Type="http://schemas.openxmlformats.org/officeDocument/2006/relationships/slide" Target="slides/slide335.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C8F64E1-97EC-4606-97D4-8DA669549F2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atin typeface="Arial" charset="0"/>
                <a:ea typeface="ＭＳ Ｐゴシック" pitchFamily="-128" charset="-128"/>
              </a:defRPr>
            </a:lvl1pPr>
          </a:lstStyle>
          <a:p>
            <a:pPr>
              <a:defRPr/>
            </a:pPr>
            <a:endParaRPr lang="en-US"/>
          </a:p>
        </p:txBody>
      </p:sp>
      <p:sp>
        <p:nvSpPr>
          <p:cNvPr id="28675" name="Rectangle 3">
            <a:extLst>
              <a:ext uri="{FF2B5EF4-FFF2-40B4-BE49-F238E27FC236}">
                <a16:creationId xmlns:a16="http://schemas.microsoft.com/office/drawing/2014/main" id="{AEFDFD86-842D-449B-8FAD-57D1D5FFBDEE}"/>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atin typeface="Arial" charset="0"/>
                <a:ea typeface="ＭＳ Ｐゴシック" pitchFamily="-128" charset="-128"/>
              </a:defRPr>
            </a:lvl1pPr>
          </a:lstStyle>
          <a:p>
            <a:pPr>
              <a:defRPr/>
            </a:pPr>
            <a:endParaRPr lang="en-US"/>
          </a:p>
        </p:txBody>
      </p:sp>
      <p:sp>
        <p:nvSpPr>
          <p:cNvPr id="452612" name="Rectangle 4">
            <a:extLst>
              <a:ext uri="{FF2B5EF4-FFF2-40B4-BE49-F238E27FC236}">
                <a16:creationId xmlns:a16="http://schemas.microsoft.com/office/drawing/2014/main" id="{C69946CD-283D-481D-BD0C-7DC1545706A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a:extLst>
              <a:ext uri="{FF2B5EF4-FFF2-40B4-BE49-F238E27FC236}">
                <a16:creationId xmlns:a16="http://schemas.microsoft.com/office/drawing/2014/main" id="{EB870C80-34ED-4DDD-AE37-E1173969BFC3}"/>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678" name="Rectangle 6">
            <a:extLst>
              <a:ext uri="{FF2B5EF4-FFF2-40B4-BE49-F238E27FC236}">
                <a16:creationId xmlns:a16="http://schemas.microsoft.com/office/drawing/2014/main" id="{22D0C259-77CE-4F70-B651-EEBBCB1FE54C}"/>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atin typeface="Arial" charset="0"/>
                <a:ea typeface="ＭＳ Ｐゴシック" pitchFamily="-128" charset="-128"/>
              </a:defRPr>
            </a:lvl1pPr>
          </a:lstStyle>
          <a:p>
            <a:pPr>
              <a:defRPr/>
            </a:pPr>
            <a:endParaRPr lang="en-US"/>
          </a:p>
        </p:txBody>
      </p:sp>
      <p:sp>
        <p:nvSpPr>
          <p:cNvPr id="28679" name="Rectangle 7">
            <a:extLst>
              <a:ext uri="{FF2B5EF4-FFF2-40B4-BE49-F238E27FC236}">
                <a16:creationId xmlns:a16="http://schemas.microsoft.com/office/drawing/2014/main" id="{70EE6992-9D92-4B73-99AB-0839AA775A62}"/>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1A8FFD64-F7EA-42D0-ADAB-1E8C2BA04FB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7">
            <a:extLst>
              <a:ext uri="{FF2B5EF4-FFF2-40B4-BE49-F238E27FC236}">
                <a16:creationId xmlns:a16="http://schemas.microsoft.com/office/drawing/2014/main" id="{4821BBD2-0FC4-4070-99EE-27281948C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03CC90D-E1B4-4CE5-A14A-D000425B709F}" type="slidenum">
              <a:rPr lang="en-US" altLang="en-US" sz="1200"/>
              <a:pPr/>
              <a:t>1</a:t>
            </a:fld>
            <a:endParaRPr lang="en-US" altLang="en-US" sz="1200"/>
          </a:p>
        </p:txBody>
      </p:sp>
      <p:sp>
        <p:nvSpPr>
          <p:cNvPr id="453635" name="Rectangle 2">
            <a:extLst>
              <a:ext uri="{FF2B5EF4-FFF2-40B4-BE49-F238E27FC236}">
                <a16:creationId xmlns:a16="http://schemas.microsoft.com/office/drawing/2014/main" id="{D6C68967-8B75-4A41-BBE5-7FBE23F165F8}"/>
              </a:ext>
            </a:extLst>
          </p:cNvPr>
          <p:cNvSpPr>
            <a:spLocks noGrp="1" noRot="1" noChangeAspect="1" noChangeArrowheads="1" noTextEdit="1"/>
          </p:cNvSpPr>
          <p:nvPr>
            <p:ph type="sldImg"/>
          </p:nvPr>
        </p:nvSpPr>
        <p:spPr>
          <a:ln/>
        </p:spPr>
      </p:sp>
      <p:sp>
        <p:nvSpPr>
          <p:cNvPr id="453636" name="Rectangle 3">
            <a:extLst>
              <a:ext uri="{FF2B5EF4-FFF2-40B4-BE49-F238E27FC236}">
                <a16:creationId xmlns:a16="http://schemas.microsoft.com/office/drawing/2014/main" id="{A7DB84DB-E9DD-4796-899B-616F6E6679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7">
            <a:extLst>
              <a:ext uri="{FF2B5EF4-FFF2-40B4-BE49-F238E27FC236}">
                <a16:creationId xmlns:a16="http://schemas.microsoft.com/office/drawing/2014/main" id="{648EB99A-B691-4D20-9885-4136335B16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8380382-FB50-4A6E-B07F-1BE6CE216A63}" type="slidenum">
              <a:rPr lang="en-US" altLang="en-US" sz="1200"/>
              <a:pPr/>
              <a:t>2</a:t>
            </a:fld>
            <a:endParaRPr lang="en-US" altLang="en-US" sz="1200"/>
          </a:p>
        </p:txBody>
      </p:sp>
      <p:sp>
        <p:nvSpPr>
          <p:cNvPr id="454659" name="Rectangle 2">
            <a:extLst>
              <a:ext uri="{FF2B5EF4-FFF2-40B4-BE49-F238E27FC236}">
                <a16:creationId xmlns:a16="http://schemas.microsoft.com/office/drawing/2014/main" id="{45EF725D-434D-43A7-BE3F-1B6891E47AF9}"/>
              </a:ext>
            </a:extLst>
          </p:cNvPr>
          <p:cNvSpPr>
            <a:spLocks noGrp="1" noRot="1" noChangeAspect="1" noChangeArrowheads="1" noTextEdit="1"/>
          </p:cNvSpPr>
          <p:nvPr>
            <p:ph type="sldImg"/>
          </p:nvPr>
        </p:nvSpPr>
        <p:spPr>
          <a:ln/>
        </p:spPr>
      </p:sp>
      <p:sp>
        <p:nvSpPr>
          <p:cNvPr id="454660" name="Rectangle 3">
            <a:extLst>
              <a:ext uri="{FF2B5EF4-FFF2-40B4-BE49-F238E27FC236}">
                <a16:creationId xmlns:a16="http://schemas.microsoft.com/office/drawing/2014/main" id="{EF467CC7-CDC4-4494-8A94-9FCB632D28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7">
            <a:extLst>
              <a:ext uri="{FF2B5EF4-FFF2-40B4-BE49-F238E27FC236}">
                <a16:creationId xmlns:a16="http://schemas.microsoft.com/office/drawing/2014/main" id="{D5F9D198-16D3-493D-BFEE-67B590ACBE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1480326-11F5-46C9-8A55-E245C83E9AEA}" type="slidenum">
              <a:rPr lang="en-US" altLang="en-US" sz="1200"/>
              <a:pPr/>
              <a:t>4</a:t>
            </a:fld>
            <a:endParaRPr lang="en-US" altLang="en-US" sz="1200"/>
          </a:p>
        </p:txBody>
      </p:sp>
      <p:sp>
        <p:nvSpPr>
          <p:cNvPr id="455683" name="Rectangle 2">
            <a:extLst>
              <a:ext uri="{FF2B5EF4-FFF2-40B4-BE49-F238E27FC236}">
                <a16:creationId xmlns:a16="http://schemas.microsoft.com/office/drawing/2014/main" id="{02CE2713-7C16-4618-935F-C44EC2688D6D}"/>
              </a:ext>
            </a:extLst>
          </p:cNvPr>
          <p:cNvSpPr>
            <a:spLocks noGrp="1" noRot="1" noChangeAspect="1" noChangeArrowheads="1" noTextEdit="1"/>
          </p:cNvSpPr>
          <p:nvPr>
            <p:ph type="sldImg"/>
          </p:nvPr>
        </p:nvSpPr>
        <p:spPr>
          <a:ln/>
        </p:spPr>
      </p:sp>
      <p:sp>
        <p:nvSpPr>
          <p:cNvPr id="455684" name="Rectangle 3">
            <a:extLst>
              <a:ext uri="{FF2B5EF4-FFF2-40B4-BE49-F238E27FC236}">
                <a16:creationId xmlns:a16="http://schemas.microsoft.com/office/drawing/2014/main" id="{BBE13CEE-E07D-4A42-A42C-AD29ACB639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7">
            <a:extLst>
              <a:ext uri="{FF2B5EF4-FFF2-40B4-BE49-F238E27FC236}">
                <a16:creationId xmlns:a16="http://schemas.microsoft.com/office/drawing/2014/main" id="{D095DB62-15F9-431B-8263-CE8A1A6144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2863E19-FBFC-49E3-90F7-17F6E85B3C2A}" type="slidenum">
              <a:rPr lang="en-US" altLang="en-US" sz="1200"/>
              <a:pPr/>
              <a:t>5</a:t>
            </a:fld>
            <a:endParaRPr lang="en-US" altLang="en-US" sz="1200"/>
          </a:p>
        </p:txBody>
      </p:sp>
      <p:sp>
        <p:nvSpPr>
          <p:cNvPr id="456707" name="Rectangle 2">
            <a:extLst>
              <a:ext uri="{FF2B5EF4-FFF2-40B4-BE49-F238E27FC236}">
                <a16:creationId xmlns:a16="http://schemas.microsoft.com/office/drawing/2014/main" id="{48FF130B-88A4-44A5-82BC-6DED84F38B94}"/>
              </a:ext>
            </a:extLst>
          </p:cNvPr>
          <p:cNvSpPr>
            <a:spLocks noGrp="1" noRot="1" noChangeAspect="1" noChangeArrowheads="1" noTextEdit="1"/>
          </p:cNvSpPr>
          <p:nvPr>
            <p:ph type="sldImg"/>
          </p:nvPr>
        </p:nvSpPr>
        <p:spPr>
          <a:ln/>
        </p:spPr>
      </p:sp>
      <p:sp>
        <p:nvSpPr>
          <p:cNvPr id="456708" name="Rectangle 3">
            <a:extLst>
              <a:ext uri="{FF2B5EF4-FFF2-40B4-BE49-F238E27FC236}">
                <a16:creationId xmlns:a16="http://schemas.microsoft.com/office/drawing/2014/main" id="{094CF9B6-5B40-4326-BB35-225BEC37A9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7">
            <a:extLst>
              <a:ext uri="{FF2B5EF4-FFF2-40B4-BE49-F238E27FC236}">
                <a16:creationId xmlns:a16="http://schemas.microsoft.com/office/drawing/2014/main" id="{5D803ABB-3CC9-4EE8-998E-C8CD464A08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73D2196-145B-478C-8B9A-8EF1C63A54A5}" type="slidenum">
              <a:rPr lang="en-US" altLang="en-US" sz="1200"/>
              <a:pPr/>
              <a:t>6</a:t>
            </a:fld>
            <a:endParaRPr lang="en-US" altLang="en-US" sz="1200"/>
          </a:p>
        </p:txBody>
      </p:sp>
      <p:sp>
        <p:nvSpPr>
          <p:cNvPr id="457731" name="Rectangle 2">
            <a:extLst>
              <a:ext uri="{FF2B5EF4-FFF2-40B4-BE49-F238E27FC236}">
                <a16:creationId xmlns:a16="http://schemas.microsoft.com/office/drawing/2014/main" id="{7D3CB304-708A-423D-A149-CD8C92514C8C}"/>
              </a:ext>
            </a:extLst>
          </p:cNvPr>
          <p:cNvSpPr>
            <a:spLocks noGrp="1" noRot="1" noChangeAspect="1" noChangeArrowheads="1" noTextEdit="1"/>
          </p:cNvSpPr>
          <p:nvPr>
            <p:ph type="sldImg"/>
          </p:nvPr>
        </p:nvSpPr>
        <p:spPr>
          <a:ln/>
        </p:spPr>
      </p:sp>
      <p:sp>
        <p:nvSpPr>
          <p:cNvPr id="457732" name="Rectangle 3">
            <a:extLst>
              <a:ext uri="{FF2B5EF4-FFF2-40B4-BE49-F238E27FC236}">
                <a16:creationId xmlns:a16="http://schemas.microsoft.com/office/drawing/2014/main" id="{7DD792E1-FE11-41C4-9892-5D91FC6D75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7">
            <a:extLst>
              <a:ext uri="{FF2B5EF4-FFF2-40B4-BE49-F238E27FC236}">
                <a16:creationId xmlns:a16="http://schemas.microsoft.com/office/drawing/2014/main" id="{B8843B9C-2150-45BC-8286-B1863C5861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ADD7A4B-5195-4BEC-AFD6-D0129416E38B}" type="slidenum">
              <a:rPr lang="en-US" altLang="en-US" sz="1200"/>
              <a:pPr/>
              <a:t>7</a:t>
            </a:fld>
            <a:endParaRPr lang="en-US" altLang="en-US" sz="1200"/>
          </a:p>
        </p:txBody>
      </p:sp>
      <p:sp>
        <p:nvSpPr>
          <p:cNvPr id="458755" name="Rectangle 2">
            <a:extLst>
              <a:ext uri="{FF2B5EF4-FFF2-40B4-BE49-F238E27FC236}">
                <a16:creationId xmlns:a16="http://schemas.microsoft.com/office/drawing/2014/main" id="{BDFA9808-DE89-4AE9-8A29-5068D26D9F45}"/>
              </a:ext>
            </a:extLst>
          </p:cNvPr>
          <p:cNvSpPr>
            <a:spLocks noGrp="1" noRot="1" noChangeAspect="1" noChangeArrowheads="1" noTextEdit="1"/>
          </p:cNvSpPr>
          <p:nvPr>
            <p:ph type="sldImg"/>
          </p:nvPr>
        </p:nvSpPr>
        <p:spPr>
          <a:ln/>
        </p:spPr>
      </p:sp>
      <p:sp>
        <p:nvSpPr>
          <p:cNvPr id="458756" name="Rectangle 3">
            <a:extLst>
              <a:ext uri="{FF2B5EF4-FFF2-40B4-BE49-F238E27FC236}">
                <a16:creationId xmlns:a16="http://schemas.microsoft.com/office/drawing/2014/main" id="{8CEF78E5-1891-42A8-B1DF-00FD6DAFAA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7">
            <a:extLst>
              <a:ext uri="{FF2B5EF4-FFF2-40B4-BE49-F238E27FC236}">
                <a16:creationId xmlns:a16="http://schemas.microsoft.com/office/drawing/2014/main" id="{02659CD2-2FEC-453E-98B2-531D9A3FAB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5BA4E03-DAD0-4D51-BDF4-BCC7B57A4768}" type="slidenum">
              <a:rPr lang="en-US" altLang="en-US" sz="1200"/>
              <a:pPr/>
              <a:t>23</a:t>
            </a:fld>
            <a:endParaRPr lang="en-US" altLang="en-US" sz="1200"/>
          </a:p>
        </p:txBody>
      </p:sp>
      <p:sp>
        <p:nvSpPr>
          <p:cNvPr id="459779" name="Rectangle 2">
            <a:extLst>
              <a:ext uri="{FF2B5EF4-FFF2-40B4-BE49-F238E27FC236}">
                <a16:creationId xmlns:a16="http://schemas.microsoft.com/office/drawing/2014/main" id="{0799FA03-2516-438E-AFB7-4E525A3E8AD7}"/>
              </a:ext>
            </a:extLst>
          </p:cNvPr>
          <p:cNvSpPr>
            <a:spLocks noGrp="1" noRot="1" noChangeAspect="1" noChangeArrowheads="1" noTextEdit="1"/>
          </p:cNvSpPr>
          <p:nvPr>
            <p:ph type="sldImg"/>
          </p:nvPr>
        </p:nvSpPr>
        <p:spPr>
          <a:ln/>
        </p:spPr>
      </p:sp>
      <p:sp>
        <p:nvSpPr>
          <p:cNvPr id="459780" name="Rectangle 3">
            <a:extLst>
              <a:ext uri="{FF2B5EF4-FFF2-40B4-BE49-F238E27FC236}">
                <a16:creationId xmlns:a16="http://schemas.microsoft.com/office/drawing/2014/main" id="{BC719222-920F-4E4C-A91B-8988FF47C1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7">
            <a:extLst>
              <a:ext uri="{FF2B5EF4-FFF2-40B4-BE49-F238E27FC236}">
                <a16:creationId xmlns:a16="http://schemas.microsoft.com/office/drawing/2014/main" id="{3322BA7C-1D43-4085-9A5C-34FEF45F90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922BE0A-1C34-47F2-A921-C681AA79B5EE}" type="slidenum">
              <a:rPr lang="en-US" altLang="en-US" sz="1200"/>
              <a:pPr/>
              <a:t>24</a:t>
            </a:fld>
            <a:endParaRPr lang="en-US" altLang="en-US" sz="1200"/>
          </a:p>
        </p:txBody>
      </p:sp>
      <p:sp>
        <p:nvSpPr>
          <p:cNvPr id="460803" name="Rectangle 2">
            <a:extLst>
              <a:ext uri="{FF2B5EF4-FFF2-40B4-BE49-F238E27FC236}">
                <a16:creationId xmlns:a16="http://schemas.microsoft.com/office/drawing/2014/main" id="{7FD96245-808A-4231-B7B7-EC8CB7C820DC}"/>
              </a:ext>
            </a:extLst>
          </p:cNvPr>
          <p:cNvSpPr>
            <a:spLocks noGrp="1" noRot="1" noChangeAspect="1" noChangeArrowheads="1" noTextEdit="1"/>
          </p:cNvSpPr>
          <p:nvPr>
            <p:ph type="sldImg"/>
          </p:nvPr>
        </p:nvSpPr>
        <p:spPr>
          <a:ln/>
        </p:spPr>
      </p:sp>
      <p:sp>
        <p:nvSpPr>
          <p:cNvPr id="460804" name="Rectangle 3">
            <a:extLst>
              <a:ext uri="{FF2B5EF4-FFF2-40B4-BE49-F238E27FC236}">
                <a16:creationId xmlns:a16="http://schemas.microsoft.com/office/drawing/2014/main" id="{FBF25E55-F11F-4DAF-9536-2AFBA03B58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4DFA02B-AE04-409A-910B-486FC07980E2}"/>
              </a:ext>
            </a:extLst>
          </p:cNvPr>
          <p:cNvGrpSpPr>
            <a:grpSpLocks/>
          </p:cNvGrpSpPr>
          <p:nvPr/>
        </p:nvGrpSpPr>
        <p:grpSpPr bwMode="auto">
          <a:xfrm>
            <a:off x="-3175" y="0"/>
            <a:ext cx="9147175" cy="6867525"/>
            <a:chOff x="-2" y="0"/>
            <a:chExt cx="5762" cy="4326"/>
          </a:xfrm>
        </p:grpSpPr>
        <p:grpSp>
          <p:nvGrpSpPr>
            <p:cNvPr id="5" name="Group 3">
              <a:extLst>
                <a:ext uri="{FF2B5EF4-FFF2-40B4-BE49-F238E27FC236}">
                  <a16:creationId xmlns:a16="http://schemas.microsoft.com/office/drawing/2014/main" id="{D8366C94-F7C7-4BA2-9A03-2FA21FC71D0F}"/>
                </a:ext>
              </a:extLst>
            </p:cNvPr>
            <p:cNvGrpSpPr>
              <a:grpSpLocks/>
            </p:cNvGrpSpPr>
            <p:nvPr userDrawn="1"/>
          </p:nvGrpSpPr>
          <p:grpSpPr bwMode="auto">
            <a:xfrm>
              <a:off x="-2" y="0"/>
              <a:ext cx="5712" cy="4326"/>
              <a:chOff x="-2" y="0"/>
              <a:chExt cx="5712" cy="4326"/>
            </a:xfrm>
          </p:grpSpPr>
          <p:sp>
            <p:nvSpPr>
              <p:cNvPr id="8" name="Rectangle 4">
                <a:extLst>
                  <a:ext uri="{FF2B5EF4-FFF2-40B4-BE49-F238E27FC236}">
                    <a16:creationId xmlns:a16="http://schemas.microsoft.com/office/drawing/2014/main" id="{921F665E-9041-492F-AF2E-D7281BBBAAFA}"/>
                  </a:ext>
                </a:extLst>
              </p:cNvPr>
              <p:cNvSpPr>
                <a:spLocks noChangeArrowheads="1"/>
              </p:cNvSpPr>
              <p:nvPr/>
            </p:nvSpPr>
            <p:spPr bwMode="auto">
              <a:xfrm>
                <a:off x="-2" y="0"/>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9" name="Rectangle 5">
                <a:extLst>
                  <a:ext uri="{FF2B5EF4-FFF2-40B4-BE49-F238E27FC236}">
                    <a16:creationId xmlns:a16="http://schemas.microsoft.com/office/drawing/2014/main" id="{072A2736-75DB-4DF0-8FDA-6ACF3F59CBC3}"/>
                  </a:ext>
                </a:extLst>
              </p:cNvPr>
              <p:cNvSpPr>
                <a:spLocks noChangeArrowheads="1"/>
              </p:cNvSpPr>
              <p:nvPr/>
            </p:nvSpPr>
            <p:spPr bwMode="auto">
              <a:xfrm>
                <a:off x="9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10" name="Rectangle 6">
                <a:extLst>
                  <a:ext uri="{FF2B5EF4-FFF2-40B4-BE49-F238E27FC236}">
                    <a16:creationId xmlns:a16="http://schemas.microsoft.com/office/drawing/2014/main" id="{ADF85F0D-3D08-460C-BDB7-9C97C4A0971D}"/>
                  </a:ext>
                </a:extLst>
              </p:cNvPr>
              <p:cNvSpPr>
                <a:spLocks noChangeArrowheads="1"/>
              </p:cNvSpPr>
              <p:nvPr/>
            </p:nvSpPr>
            <p:spPr bwMode="auto">
              <a:xfrm>
                <a:off x="19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11" name="Rectangle 7">
                <a:extLst>
                  <a:ext uri="{FF2B5EF4-FFF2-40B4-BE49-F238E27FC236}">
                    <a16:creationId xmlns:a16="http://schemas.microsoft.com/office/drawing/2014/main" id="{DFDC61F7-1B52-44C8-A155-7065CDD9211B}"/>
                  </a:ext>
                </a:extLst>
              </p:cNvPr>
              <p:cNvSpPr>
                <a:spLocks noChangeArrowheads="1"/>
              </p:cNvSpPr>
              <p:nvPr/>
            </p:nvSpPr>
            <p:spPr bwMode="auto">
              <a:xfrm>
                <a:off x="28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12" name="Rectangle 8">
                <a:extLst>
                  <a:ext uri="{FF2B5EF4-FFF2-40B4-BE49-F238E27FC236}">
                    <a16:creationId xmlns:a16="http://schemas.microsoft.com/office/drawing/2014/main" id="{BFC27569-90BB-431B-90F7-FD85AD7674A1}"/>
                  </a:ext>
                </a:extLst>
              </p:cNvPr>
              <p:cNvSpPr>
                <a:spLocks noChangeArrowheads="1"/>
              </p:cNvSpPr>
              <p:nvPr/>
            </p:nvSpPr>
            <p:spPr bwMode="auto">
              <a:xfrm>
                <a:off x="38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13" name="Rectangle 9">
                <a:extLst>
                  <a:ext uri="{FF2B5EF4-FFF2-40B4-BE49-F238E27FC236}">
                    <a16:creationId xmlns:a16="http://schemas.microsoft.com/office/drawing/2014/main" id="{B9DB3DC0-ACA5-49C2-9CC4-50AFEA150045}"/>
                  </a:ext>
                </a:extLst>
              </p:cNvPr>
              <p:cNvSpPr>
                <a:spLocks noChangeArrowheads="1"/>
              </p:cNvSpPr>
              <p:nvPr/>
            </p:nvSpPr>
            <p:spPr bwMode="auto">
              <a:xfrm>
                <a:off x="47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14" name="Rectangle 10">
                <a:extLst>
                  <a:ext uri="{FF2B5EF4-FFF2-40B4-BE49-F238E27FC236}">
                    <a16:creationId xmlns:a16="http://schemas.microsoft.com/office/drawing/2014/main" id="{9DA2B371-8315-4623-9364-9DB677C4D15E}"/>
                  </a:ext>
                </a:extLst>
              </p:cNvPr>
              <p:cNvSpPr>
                <a:spLocks noChangeArrowheads="1"/>
              </p:cNvSpPr>
              <p:nvPr/>
            </p:nvSpPr>
            <p:spPr bwMode="auto">
              <a:xfrm>
                <a:off x="57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15" name="Rectangle 11">
                <a:extLst>
                  <a:ext uri="{FF2B5EF4-FFF2-40B4-BE49-F238E27FC236}">
                    <a16:creationId xmlns:a16="http://schemas.microsoft.com/office/drawing/2014/main" id="{07D5C833-BE35-44E1-B5C3-2D3C8D654C6D}"/>
                  </a:ext>
                </a:extLst>
              </p:cNvPr>
              <p:cNvSpPr>
                <a:spLocks noChangeArrowheads="1"/>
              </p:cNvSpPr>
              <p:nvPr/>
            </p:nvSpPr>
            <p:spPr bwMode="auto">
              <a:xfrm>
                <a:off x="67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16" name="Rectangle 12">
                <a:extLst>
                  <a:ext uri="{FF2B5EF4-FFF2-40B4-BE49-F238E27FC236}">
                    <a16:creationId xmlns:a16="http://schemas.microsoft.com/office/drawing/2014/main" id="{259E0C8F-9F0A-41F1-A0C4-D7E2AFF9B6FC}"/>
                  </a:ext>
                </a:extLst>
              </p:cNvPr>
              <p:cNvSpPr>
                <a:spLocks noChangeArrowheads="1"/>
              </p:cNvSpPr>
              <p:nvPr/>
            </p:nvSpPr>
            <p:spPr bwMode="auto">
              <a:xfrm>
                <a:off x="76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17" name="Rectangle 13">
                <a:extLst>
                  <a:ext uri="{FF2B5EF4-FFF2-40B4-BE49-F238E27FC236}">
                    <a16:creationId xmlns:a16="http://schemas.microsoft.com/office/drawing/2014/main" id="{3CA9E925-B0E1-4B1F-8018-85AB0CCCA734}"/>
                  </a:ext>
                </a:extLst>
              </p:cNvPr>
              <p:cNvSpPr>
                <a:spLocks noChangeArrowheads="1"/>
              </p:cNvSpPr>
              <p:nvPr/>
            </p:nvSpPr>
            <p:spPr bwMode="auto">
              <a:xfrm>
                <a:off x="86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18" name="Rectangle 14">
                <a:extLst>
                  <a:ext uri="{FF2B5EF4-FFF2-40B4-BE49-F238E27FC236}">
                    <a16:creationId xmlns:a16="http://schemas.microsoft.com/office/drawing/2014/main" id="{3F62CFAC-2E67-4635-931D-B1188C24AF2A}"/>
                  </a:ext>
                </a:extLst>
              </p:cNvPr>
              <p:cNvSpPr>
                <a:spLocks noChangeArrowheads="1"/>
              </p:cNvSpPr>
              <p:nvPr/>
            </p:nvSpPr>
            <p:spPr bwMode="auto">
              <a:xfrm>
                <a:off x="95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19" name="Rectangle 15">
                <a:extLst>
                  <a:ext uri="{FF2B5EF4-FFF2-40B4-BE49-F238E27FC236}">
                    <a16:creationId xmlns:a16="http://schemas.microsoft.com/office/drawing/2014/main" id="{BCF71254-9DAE-4A93-BF85-5B08E803D4E8}"/>
                  </a:ext>
                </a:extLst>
              </p:cNvPr>
              <p:cNvSpPr>
                <a:spLocks noChangeArrowheads="1"/>
              </p:cNvSpPr>
              <p:nvPr/>
            </p:nvSpPr>
            <p:spPr bwMode="auto">
              <a:xfrm>
                <a:off x="105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20" name="Rectangle 16">
                <a:extLst>
                  <a:ext uri="{FF2B5EF4-FFF2-40B4-BE49-F238E27FC236}">
                    <a16:creationId xmlns:a16="http://schemas.microsoft.com/office/drawing/2014/main" id="{7F83F81D-FA8D-4213-A92C-CFD07C7BCEFE}"/>
                  </a:ext>
                </a:extLst>
              </p:cNvPr>
              <p:cNvSpPr>
                <a:spLocks noChangeArrowheads="1"/>
              </p:cNvSpPr>
              <p:nvPr/>
            </p:nvSpPr>
            <p:spPr bwMode="auto">
              <a:xfrm>
                <a:off x="115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21" name="Rectangle 17">
                <a:extLst>
                  <a:ext uri="{FF2B5EF4-FFF2-40B4-BE49-F238E27FC236}">
                    <a16:creationId xmlns:a16="http://schemas.microsoft.com/office/drawing/2014/main" id="{E561BCA0-DA5C-43B6-AF13-DC7ABB96AF68}"/>
                  </a:ext>
                </a:extLst>
              </p:cNvPr>
              <p:cNvSpPr>
                <a:spLocks noChangeArrowheads="1"/>
              </p:cNvSpPr>
              <p:nvPr/>
            </p:nvSpPr>
            <p:spPr bwMode="auto">
              <a:xfrm>
                <a:off x="124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22" name="Rectangle 18">
                <a:extLst>
                  <a:ext uri="{FF2B5EF4-FFF2-40B4-BE49-F238E27FC236}">
                    <a16:creationId xmlns:a16="http://schemas.microsoft.com/office/drawing/2014/main" id="{7ADAEC0A-50EC-4C20-BB9F-183A6079F47B}"/>
                  </a:ext>
                </a:extLst>
              </p:cNvPr>
              <p:cNvSpPr>
                <a:spLocks noChangeArrowheads="1"/>
              </p:cNvSpPr>
              <p:nvPr/>
            </p:nvSpPr>
            <p:spPr bwMode="auto">
              <a:xfrm>
                <a:off x="134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23" name="Rectangle 19">
                <a:extLst>
                  <a:ext uri="{FF2B5EF4-FFF2-40B4-BE49-F238E27FC236}">
                    <a16:creationId xmlns:a16="http://schemas.microsoft.com/office/drawing/2014/main" id="{C0CEBB63-0E5A-4726-8211-C4E385122F7A}"/>
                  </a:ext>
                </a:extLst>
              </p:cNvPr>
              <p:cNvSpPr>
                <a:spLocks noChangeArrowheads="1"/>
              </p:cNvSpPr>
              <p:nvPr/>
            </p:nvSpPr>
            <p:spPr bwMode="auto">
              <a:xfrm>
                <a:off x="143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24" name="Rectangle 20">
                <a:extLst>
                  <a:ext uri="{FF2B5EF4-FFF2-40B4-BE49-F238E27FC236}">
                    <a16:creationId xmlns:a16="http://schemas.microsoft.com/office/drawing/2014/main" id="{AFFC2B4F-C1D2-4E28-8A15-D78D5F2CDF10}"/>
                  </a:ext>
                </a:extLst>
              </p:cNvPr>
              <p:cNvSpPr>
                <a:spLocks noChangeArrowheads="1"/>
              </p:cNvSpPr>
              <p:nvPr/>
            </p:nvSpPr>
            <p:spPr bwMode="auto">
              <a:xfrm>
                <a:off x="153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25" name="Rectangle 21">
                <a:extLst>
                  <a:ext uri="{FF2B5EF4-FFF2-40B4-BE49-F238E27FC236}">
                    <a16:creationId xmlns:a16="http://schemas.microsoft.com/office/drawing/2014/main" id="{23C55B2C-D9BE-4D94-A516-E089AC2B0F66}"/>
                  </a:ext>
                </a:extLst>
              </p:cNvPr>
              <p:cNvSpPr>
                <a:spLocks noChangeArrowheads="1"/>
              </p:cNvSpPr>
              <p:nvPr/>
            </p:nvSpPr>
            <p:spPr bwMode="auto">
              <a:xfrm>
                <a:off x="163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26" name="Rectangle 22">
                <a:extLst>
                  <a:ext uri="{FF2B5EF4-FFF2-40B4-BE49-F238E27FC236}">
                    <a16:creationId xmlns:a16="http://schemas.microsoft.com/office/drawing/2014/main" id="{B490F363-1FC1-42AA-AE36-ACC7B773CE5F}"/>
                  </a:ext>
                </a:extLst>
              </p:cNvPr>
              <p:cNvSpPr>
                <a:spLocks noChangeArrowheads="1"/>
              </p:cNvSpPr>
              <p:nvPr/>
            </p:nvSpPr>
            <p:spPr bwMode="auto">
              <a:xfrm>
                <a:off x="172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27" name="Rectangle 23">
                <a:extLst>
                  <a:ext uri="{FF2B5EF4-FFF2-40B4-BE49-F238E27FC236}">
                    <a16:creationId xmlns:a16="http://schemas.microsoft.com/office/drawing/2014/main" id="{E1A884DE-A5FE-407B-937D-E0F7764D0325}"/>
                  </a:ext>
                </a:extLst>
              </p:cNvPr>
              <p:cNvSpPr>
                <a:spLocks noChangeArrowheads="1"/>
              </p:cNvSpPr>
              <p:nvPr/>
            </p:nvSpPr>
            <p:spPr bwMode="auto">
              <a:xfrm>
                <a:off x="182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28" name="Rectangle 24">
                <a:extLst>
                  <a:ext uri="{FF2B5EF4-FFF2-40B4-BE49-F238E27FC236}">
                    <a16:creationId xmlns:a16="http://schemas.microsoft.com/office/drawing/2014/main" id="{57F00146-2533-45B3-83AB-EAEE4F9925D0}"/>
                  </a:ext>
                </a:extLst>
              </p:cNvPr>
              <p:cNvSpPr>
                <a:spLocks noChangeArrowheads="1"/>
              </p:cNvSpPr>
              <p:nvPr/>
            </p:nvSpPr>
            <p:spPr bwMode="auto">
              <a:xfrm>
                <a:off x="191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29" name="Rectangle 25">
                <a:extLst>
                  <a:ext uri="{FF2B5EF4-FFF2-40B4-BE49-F238E27FC236}">
                    <a16:creationId xmlns:a16="http://schemas.microsoft.com/office/drawing/2014/main" id="{52CFF561-23CB-495A-A344-FB9DEFF8C54C}"/>
                  </a:ext>
                </a:extLst>
              </p:cNvPr>
              <p:cNvSpPr>
                <a:spLocks noChangeArrowheads="1"/>
              </p:cNvSpPr>
              <p:nvPr/>
            </p:nvSpPr>
            <p:spPr bwMode="auto">
              <a:xfrm>
                <a:off x="201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30" name="Rectangle 26">
                <a:extLst>
                  <a:ext uri="{FF2B5EF4-FFF2-40B4-BE49-F238E27FC236}">
                    <a16:creationId xmlns:a16="http://schemas.microsoft.com/office/drawing/2014/main" id="{14DB0A41-135F-47DA-B107-F4434A85545A}"/>
                  </a:ext>
                </a:extLst>
              </p:cNvPr>
              <p:cNvSpPr>
                <a:spLocks noChangeArrowheads="1"/>
              </p:cNvSpPr>
              <p:nvPr/>
            </p:nvSpPr>
            <p:spPr bwMode="auto">
              <a:xfrm>
                <a:off x="211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31" name="Rectangle 27">
                <a:extLst>
                  <a:ext uri="{FF2B5EF4-FFF2-40B4-BE49-F238E27FC236}">
                    <a16:creationId xmlns:a16="http://schemas.microsoft.com/office/drawing/2014/main" id="{DEAAEF8A-3015-4C37-BD00-C147016B0D6B}"/>
                  </a:ext>
                </a:extLst>
              </p:cNvPr>
              <p:cNvSpPr>
                <a:spLocks noChangeArrowheads="1"/>
              </p:cNvSpPr>
              <p:nvPr/>
            </p:nvSpPr>
            <p:spPr bwMode="auto">
              <a:xfrm>
                <a:off x="220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32" name="Rectangle 28">
                <a:extLst>
                  <a:ext uri="{FF2B5EF4-FFF2-40B4-BE49-F238E27FC236}">
                    <a16:creationId xmlns:a16="http://schemas.microsoft.com/office/drawing/2014/main" id="{0A767C45-BA9E-4A3B-8F54-6979196A2668}"/>
                  </a:ext>
                </a:extLst>
              </p:cNvPr>
              <p:cNvSpPr>
                <a:spLocks noChangeArrowheads="1"/>
              </p:cNvSpPr>
              <p:nvPr/>
            </p:nvSpPr>
            <p:spPr bwMode="auto">
              <a:xfrm>
                <a:off x="230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33" name="Rectangle 29">
                <a:extLst>
                  <a:ext uri="{FF2B5EF4-FFF2-40B4-BE49-F238E27FC236}">
                    <a16:creationId xmlns:a16="http://schemas.microsoft.com/office/drawing/2014/main" id="{581DEFEA-1148-4554-B0C5-6F65A97A2FC7}"/>
                  </a:ext>
                </a:extLst>
              </p:cNvPr>
              <p:cNvSpPr>
                <a:spLocks noChangeArrowheads="1"/>
              </p:cNvSpPr>
              <p:nvPr/>
            </p:nvSpPr>
            <p:spPr bwMode="auto">
              <a:xfrm>
                <a:off x="239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34" name="Rectangle 30">
                <a:extLst>
                  <a:ext uri="{FF2B5EF4-FFF2-40B4-BE49-F238E27FC236}">
                    <a16:creationId xmlns:a16="http://schemas.microsoft.com/office/drawing/2014/main" id="{CE097BE7-3DE9-4044-A251-68E5CC628A23}"/>
                  </a:ext>
                </a:extLst>
              </p:cNvPr>
              <p:cNvSpPr>
                <a:spLocks noChangeArrowheads="1"/>
              </p:cNvSpPr>
              <p:nvPr/>
            </p:nvSpPr>
            <p:spPr bwMode="auto">
              <a:xfrm>
                <a:off x="249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35" name="Rectangle 31">
                <a:extLst>
                  <a:ext uri="{FF2B5EF4-FFF2-40B4-BE49-F238E27FC236}">
                    <a16:creationId xmlns:a16="http://schemas.microsoft.com/office/drawing/2014/main" id="{0249DC71-A89D-4550-B745-34E3918EC918}"/>
                  </a:ext>
                </a:extLst>
              </p:cNvPr>
              <p:cNvSpPr>
                <a:spLocks noChangeArrowheads="1"/>
              </p:cNvSpPr>
              <p:nvPr/>
            </p:nvSpPr>
            <p:spPr bwMode="auto">
              <a:xfrm>
                <a:off x="259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36" name="Rectangle 32">
                <a:extLst>
                  <a:ext uri="{FF2B5EF4-FFF2-40B4-BE49-F238E27FC236}">
                    <a16:creationId xmlns:a16="http://schemas.microsoft.com/office/drawing/2014/main" id="{55461AA5-2654-4B18-80EE-0FE966A6D140}"/>
                  </a:ext>
                </a:extLst>
              </p:cNvPr>
              <p:cNvSpPr>
                <a:spLocks noChangeArrowheads="1"/>
              </p:cNvSpPr>
              <p:nvPr/>
            </p:nvSpPr>
            <p:spPr bwMode="auto">
              <a:xfrm>
                <a:off x="268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37" name="Rectangle 33">
                <a:extLst>
                  <a:ext uri="{FF2B5EF4-FFF2-40B4-BE49-F238E27FC236}">
                    <a16:creationId xmlns:a16="http://schemas.microsoft.com/office/drawing/2014/main" id="{DA3E64A2-5CC7-46D5-AAB4-7EA967D63553}"/>
                  </a:ext>
                </a:extLst>
              </p:cNvPr>
              <p:cNvSpPr>
                <a:spLocks noChangeArrowheads="1"/>
              </p:cNvSpPr>
              <p:nvPr/>
            </p:nvSpPr>
            <p:spPr bwMode="auto">
              <a:xfrm>
                <a:off x="278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38" name="Rectangle 34">
                <a:extLst>
                  <a:ext uri="{FF2B5EF4-FFF2-40B4-BE49-F238E27FC236}">
                    <a16:creationId xmlns:a16="http://schemas.microsoft.com/office/drawing/2014/main" id="{199B9BCA-D2C6-4E59-8DFD-D50C0E5640F4}"/>
                  </a:ext>
                </a:extLst>
              </p:cNvPr>
              <p:cNvSpPr>
                <a:spLocks noChangeArrowheads="1"/>
              </p:cNvSpPr>
              <p:nvPr/>
            </p:nvSpPr>
            <p:spPr bwMode="auto">
              <a:xfrm>
                <a:off x="287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39" name="Rectangle 35">
                <a:extLst>
                  <a:ext uri="{FF2B5EF4-FFF2-40B4-BE49-F238E27FC236}">
                    <a16:creationId xmlns:a16="http://schemas.microsoft.com/office/drawing/2014/main" id="{08C7C478-C21A-48B1-8C38-7C31652B1E60}"/>
                  </a:ext>
                </a:extLst>
              </p:cNvPr>
              <p:cNvSpPr>
                <a:spLocks noChangeArrowheads="1"/>
              </p:cNvSpPr>
              <p:nvPr/>
            </p:nvSpPr>
            <p:spPr bwMode="auto">
              <a:xfrm>
                <a:off x="297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40" name="Rectangle 36">
                <a:extLst>
                  <a:ext uri="{FF2B5EF4-FFF2-40B4-BE49-F238E27FC236}">
                    <a16:creationId xmlns:a16="http://schemas.microsoft.com/office/drawing/2014/main" id="{9E4A9CE8-4709-4677-A70E-4F7CE67E718D}"/>
                  </a:ext>
                </a:extLst>
              </p:cNvPr>
              <p:cNvSpPr>
                <a:spLocks noChangeArrowheads="1"/>
              </p:cNvSpPr>
              <p:nvPr/>
            </p:nvSpPr>
            <p:spPr bwMode="auto">
              <a:xfrm>
                <a:off x="307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41" name="Rectangle 37">
                <a:extLst>
                  <a:ext uri="{FF2B5EF4-FFF2-40B4-BE49-F238E27FC236}">
                    <a16:creationId xmlns:a16="http://schemas.microsoft.com/office/drawing/2014/main" id="{2C696F03-009B-4988-A186-68C595226CE7}"/>
                  </a:ext>
                </a:extLst>
              </p:cNvPr>
              <p:cNvSpPr>
                <a:spLocks noChangeArrowheads="1"/>
              </p:cNvSpPr>
              <p:nvPr/>
            </p:nvSpPr>
            <p:spPr bwMode="auto">
              <a:xfrm>
                <a:off x="316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42" name="Rectangle 38">
                <a:extLst>
                  <a:ext uri="{FF2B5EF4-FFF2-40B4-BE49-F238E27FC236}">
                    <a16:creationId xmlns:a16="http://schemas.microsoft.com/office/drawing/2014/main" id="{7ECCFBAD-A538-484E-8661-0CD5A50A73FF}"/>
                  </a:ext>
                </a:extLst>
              </p:cNvPr>
              <p:cNvSpPr>
                <a:spLocks noChangeArrowheads="1"/>
              </p:cNvSpPr>
              <p:nvPr/>
            </p:nvSpPr>
            <p:spPr bwMode="auto">
              <a:xfrm>
                <a:off x="326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43" name="Rectangle 39">
                <a:extLst>
                  <a:ext uri="{FF2B5EF4-FFF2-40B4-BE49-F238E27FC236}">
                    <a16:creationId xmlns:a16="http://schemas.microsoft.com/office/drawing/2014/main" id="{686ED611-92D5-465F-AAA5-F3DD7FD615D0}"/>
                  </a:ext>
                </a:extLst>
              </p:cNvPr>
              <p:cNvSpPr>
                <a:spLocks noChangeArrowheads="1"/>
              </p:cNvSpPr>
              <p:nvPr/>
            </p:nvSpPr>
            <p:spPr bwMode="auto">
              <a:xfrm>
                <a:off x="335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44" name="Rectangle 40">
                <a:extLst>
                  <a:ext uri="{FF2B5EF4-FFF2-40B4-BE49-F238E27FC236}">
                    <a16:creationId xmlns:a16="http://schemas.microsoft.com/office/drawing/2014/main" id="{FE3B3FC3-864A-4729-B61F-24D2156EE68F}"/>
                  </a:ext>
                </a:extLst>
              </p:cNvPr>
              <p:cNvSpPr>
                <a:spLocks noChangeArrowheads="1"/>
              </p:cNvSpPr>
              <p:nvPr/>
            </p:nvSpPr>
            <p:spPr bwMode="auto">
              <a:xfrm>
                <a:off x="345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45" name="Rectangle 41">
                <a:extLst>
                  <a:ext uri="{FF2B5EF4-FFF2-40B4-BE49-F238E27FC236}">
                    <a16:creationId xmlns:a16="http://schemas.microsoft.com/office/drawing/2014/main" id="{BCDF1514-1C89-4612-90C2-28F330A02B51}"/>
                  </a:ext>
                </a:extLst>
              </p:cNvPr>
              <p:cNvSpPr>
                <a:spLocks noChangeArrowheads="1"/>
              </p:cNvSpPr>
              <p:nvPr/>
            </p:nvSpPr>
            <p:spPr bwMode="auto">
              <a:xfrm>
                <a:off x="355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46" name="Rectangle 42">
                <a:extLst>
                  <a:ext uri="{FF2B5EF4-FFF2-40B4-BE49-F238E27FC236}">
                    <a16:creationId xmlns:a16="http://schemas.microsoft.com/office/drawing/2014/main" id="{36B32AB7-D605-4C9D-8F19-66D6CE49A501}"/>
                  </a:ext>
                </a:extLst>
              </p:cNvPr>
              <p:cNvSpPr>
                <a:spLocks noChangeArrowheads="1"/>
              </p:cNvSpPr>
              <p:nvPr/>
            </p:nvSpPr>
            <p:spPr bwMode="auto">
              <a:xfrm>
                <a:off x="364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47" name="Rectangle 43">
                <a:extLst>
                  <a:ext uri="{FF2B5EF4-FFF2-40B4-BE49-F238E27FC236}">
                    <a16:creationId xmlns:a16="http://schemas.microsoft.com/office/drawing/2014/main" id="{87F54CF8-74ED-48AF-BCF0-FB3C45A1B631}"/>
                  </a:ext>
                </a:extLst>
              </p:cNvPr>
              <p:cNvSpPr>
                <a:spLocks noChangeArrowheads="1"/>
              </p:cNvSpPr>
              <p:nvPr/>
            </p:nvSpPr>
            <p:spPr bwMode="auto">
              <a:xfrm>
                <a:off x="374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48" name="Rectangle 44">
                <a:extLst>
                  <a:ext uri="{FF2B5EF4-FFF2-40B4-BE49-F238E27FC236}">
                    <a16:creationId xmlns:a16="http://schemas.microsoft.com/office/drawing/2014/main" id="{8601AF3C-6292-4AB9-B44F-415E8EF00437}"/>
                  </a:ext>
                </a:extLst>
              </p:cNvPr>
              <p:cNvSpPr>
                <a:spLocks noChangeArrowheads="1"/>
              </p:cNvSpPr>
              <p:nvPr/>
            </p:nvSpPr>
            <p:spPr bwMode="auto">
              <a:xfrm>
                <a:off x="383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49" name="Rectangle 45">
                <a:extLst>
                  <a:ext uri="{FF2B5EF4-FFF2-40B4-BE49-F238E27FC236}">
                    <a16:creationId xmlns:a16="http://schemas.microsoft.com/office/drawing/2014/main" id="{A1677ECA-09BE-4CFB-AC1A-70957421BE92}"/>
                  </a:ext>
                </a:extLst>
              </p:cNvPr>
              <p:cNvSpPr>
                <a:spLocks noChangeArrowheads="1"/>
              </p:cNvSpPr>
              <p:nvPr/>
            </p:nvSpPr>
            <p:spPr bwMode="auto">
              <a:xfrm>
                <a:off x="393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0" name="Rectangle 46">
                <a:extLst>
                  <a:ext uri="{FF2B5EF4-FFF2-40B4-BE49-F238E27FC236}">
                    <a16:creationId xmlns:a16="http://schemas.microsoft.com/office/drawing/2014/main" id="{A607C6C7-22C7-4E87-8B96-58A96F064DED}"/>
                  </a:ext>
                </a:extLst>
              </p:cNvPr>
              <p:cNvSpPr>
                <a:spLocks noChangeArrowheads="1"/>
              </p:cNvSpPr>
              <p:nvPr/>
            </p:nvSpPr>
            <p:spPr bwMode="auto">
              <a:xfrm>
                <a:off x="403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 name="Rectangle 47">
                <a:extLst>
                  <a:ext uri="{FF2B5EF4-FFF2-40B4-BE49-F238E27FC236}">
                    <a16:creationId xmlns:a16="http://schemas.microsoft.com/office/drawing/2014/main" id="{9F8328A9-6F7E-473B-B4F5-636F1DB57E1F}"/>
                  </a:ext>
                </a:extLst>
              </p:cNvPr>
              <p:cNvSpPr>
                <a:spLocks noChangeArrowheads="1"/>
              </p:cNvSpPr>
              <p:nvPr/>
            </p:nvSpPr>
            <p:spPr bwMode="auto">
              <a:xfrm>
                <a:off x="412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2" name="Rectangle 48">
                <a:extLst>
                  <a:ext uri="{FF2B5EF4-FFF2-40B4-BE49-F238E27FC236}">
                    <a16:creationId xmlns:a16="http://schemas.microsoft.com/office/drawing/2014/main" id="{332E9DC3-6CE7-43C3-A60D-97C892FF2C86}"/>
                  </a:ext>
                </a:extLst>
              </p:cNvPr>
              <p:cNvSpPr>
                <a:spLocks noChangeArrowheads="1"/>
              </p:cNvSpPr>
              <p:nvPr/>
            </p:nvSpPr>
            <p:spPr bwMode="auto">
              <a:xfrm>
                <a:off x="422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3" name="Rectangle 49">
                <a:extLst>
                  <a:ext uri="{FF2B5EF4-FFF2-40B4-BE49-F238E27FC236}">
                    <a16:creationId xmlns:a16="http://schemas.microsoft.com/office/drawing/2014/main" id="{7E725B25-BB3C-449B-A9CA-84E18EFFD243}"/>
                  </a:ext>
                </a:extLst>
              </p:cNvPr>
              <p:cNvSpPr>
                <a:spLocks noChangeArrowheads="1"/>
              </p:cNvSpPr>
              <p:nvPr/>
            </p:nvSpPr>
            <p:spPr bwMode="auto">
              <a:xfrm>
                <a:off x="431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4" name="Rectangle 50">
                <a:extLst>
                  <a:ext uri="{FF2B5EF4-FFF2-40B4-BE49-F238E27FC236}">
                    <a16:creationId xmlns:a16="http://schemas.microsoft.com/office/drawing/2014/main" id="{BAB90DE2-19E1-43A8-83B5-AFE8012AC43E}"/>
                  </a:ext>
                </a:extLst>
              </p:cNvPr>
              <p:cNvSpPr>
                <a:spLocks noChangeArrowheads="1"/>
              </p:cNvSpPr>
              <p:nvPr/>
            </p:nvSpPr>
            <p:spPr bwMode="auto">
              <a:xfrm>
                <a:off x="441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5" name="Rectangle 51">
                <a:extLst>
                  <a:ext uri="{FF2B5EF4-FFF2-40B4-BE49-F238E27FC236}">
                    <a16:creationId xmlns:a16="http://schemas.microsoft.com/office/drawing/2014/main" id="{CEF56E5B-EAE0-42E8-9EE2-CBC966917D5A}"/>
                  </a:ext>
                </a:extLst>
              </p:cNvPr>
              <p:cNvSpPr>
                <a:spLocks noChangeArrowheads="1"/>
              </p:cNvSpPr>
              <p:nvPr/>
            </p:nvSpPr>
            <p:spPr bwMode="auto">
              <a:xfrm>
                <a:off x="451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6" name="Rectangle 52">
                <a:extLst>
                  <a:ext uri="{FF2B5EF4-FFF2-40B4-BE49-F238E27FC236}">
                    <a16:creationId xmlns:a16="http://schemas.microsoft.com/office/drawing/2014/main" id="{867B8CD8-61C7-4A90-B70C-66F5B765001F}"/>
                  </a:ext>
                </a:extLst>
              </p:cNvPr>
              <p:cNvSpPr>
                <a:spLocks noChangeArrowheads="1"/>
              </p:cNvSpPr>
              <p:nvPr/>
            </p:nvSpPr>
            <p:spPr bwMode="auto">
              <a:xfrm>
                <a:off x="460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7" name="Rectangle 53">
                <a:extLst>
                  <a:ext uri="{FF2B5EF4-FFF2-40B4-BE49-F238E27FC236}">
                    <a16:creationId xmlns:a16="http://schemas.microsoft.com/office/drawing/2014/main" id="{9FD5B15A-BDE1-4598-815E-5695D1DCA647}"/>
                  </a:ext>
                </a:extLst>
              </p:cNvPr>
              <p:cNvSpPr>
                <a:spLocks noChangeArrowheads="1"/>
              </p:cNvSpPr>
              <p:nvPr/>
            </p:nvSpPr>
            <p:spPr bwMode="auto">
              <a:xfrm>
                <a:off x="470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8" name="Rectangle 54">
                <a:extLst>
                  <a:ext uri="{FF2B5EF4-FFF2-40B4-BE49-F238E27FC236}">
                    <a16:creationId xmlns:a16="http://schemas.microsoft.com/office/drawing/2014/main" id="{65F7299A-ACA7-4544-85FB-D88573EE1945}"/>
                  </a:ext>
                </a:extLst>
              </p:cNvPr>
              <p:cNvSpPr>
                <a:spLocks noChangeArrowheads="1"/>
              </p:cNvSpPr>
              <p:nvPr/>
            </p:nvSpPr>
            <p:spPr bwMode="auto">
              <a:xfrm>
                <a:off x="479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9" name="Rectangle 55">
                <a:extLst>
                  <a:ext uri="{FF2B5EF4-FFF2-40B4-BE49-F238E27FC236}">
                    <a16:creationId xmlns:a16="http://schemas.microsoft.com/office/drawing/2014/main" id="{1558F2CC-0EF4-4E64-9972-B682685F810E}"/>
                  </a:ext>
                </a:extLst>
              </p:cNvPr>
              <p:cNvSpPr>
                <a:spLocks noChangeArrowheads="1"/>
              </p:cNvSpPr>
              <p:nvPr/>
            </p:nvSpPr>
            <p:spPr bwMode="auto">
              <a:xfrm>
                <a:off x="489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60" name="Rectangle 56">
                <a:extLst>
                  <a:ext uri="{FF2B5EF4-FFF2-40B4-BE49-F238E27FC236}">
                    <a16:creationId xmlns:a16="http://schemas.microsoft.com/office/drawing/2014/main" id="{DE4394C9-AB70-47F2-828E-C55D6F1155B9}"/>
                  </a:ext>
                </a:extLst>
              </p:cNvPr>
              <p:cNvSpPr>
                <a:spLocks noChangeArrowheads="1"/>
              </p:cNvSpPr>
              <p:nvPr/>
            </p:nvSpPr>
            <p:spPr bwMode="auto">
              <a:xfrm>
                <a:off x="499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61" name="Rectangle 57">
                <a:extLst>
                  <a:ext uri="{FF2B5EF4-FFF2-40B4-BE49-F238E27FC236}">
                    <a16:creationId xmlns:a16="http://schemas.microsoft.com/office/drawing/2014/main" id="{B600484A-7060-4627-ADFA-C16E6F2256CF}"/>
                  </a:ext>
                </a:extLst>
              </p:cNvPr>
              <p:cNvSpPr>
                <a:spLocks noChangeArrowheads="1"/>
              </p:cNvSpPr>
              <p:nvPr/>
            </p:nvSpPr>
            <p:spPr bwMode="auto">
              <a:xfrm>
                <a:off x="508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62" name="Rectangle 58">
                <a:extLst>
                  <a:ext uri="{FF2B5EF4-FFF2-40B4-BE49-F238E27FC236}">
                    <a16:creationId xmlns:a16="http://schemas.microsoft.com/office/drawing/2014/main" id="{7984D3B6-5304-4430-82E7-8664951C6884}"/>
                  </a:ext>
                </a:extLst>
              </p:cNvPr>
              <p:cNvSpPr>
                <a:spLocks noChangeArrowheads="1"/>
              </p:cNvSpPr>
              <p:nvPr/>
            </p:nvSpPr>
            <p:spPr bwMode="auto">
              <a:xfrm>
                <a:off x="518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63" name="Rectangle 59">
                <a:extLst>
                  <a:ext uri="{FF2B5EF4-FFF2-40B4-BE49-F238E27FC236}">
                    <a16:creationId xmlns:a16="http://schemas.microsoft.com/office/drawing/2014/main" id="{01390B0E-0745-48EA-B9ED-BAE249FA8A01}"/>
                  </a:ext>
                </a:extLst>
              </p:cNvPr>
              <p:cNvSpPr>
                <a:spLocks noChangeArrowheads="1"/>
              </p:cNvSpPr>
              <p:nvPr/>
            </p:nvSpPr>
            <p:spPr bwMode="auto">
              <a:xfrm>
                <a:off x="527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64" name="Rectangle 60">
                <a:extLst>
                  <a:ext uri="{FF2B5EF4-FFF2-40B4-BE49-F238E27FC236}">
                    <a16:creationId xmlns:a16="http://schemas.microsoft.com/office/drawing/2014/main" id="{B76E4EA8-721C-4DFC-9858-151FC6CE2575}"/>
                  </a:ext>
                </a:extLst>
              </p:cNvPr>
              <p:cNvSpPr>
                <a:spLocks noChangeArrowheads="1"/>
              </p:cNvSpPr>
              <p:nvPr/>
            </p:nvSpPr>
            <p:spPr bwMode="auto">
              <a:xfrm>
                <a:off x="537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65" name="Rectangle 61">
                <a:extLst>
                  <a:ext uri="{FF2B5EF4-FFF2-40B4-BE49-F238E27FC236}">
                    <a16:creationId xmlns:a16="http://schemas.microsoft.com/office/drawing/2014/main" id="{D6521297-1FA0-41A6-A57A-EF358C7F5EF5}"/>
                  </a:ext>
                </a:extLst>
              </p:cNvPr>
              <p:cNvSpPr>
                <a:spLocks noChangeArrowheads="1"/>
              </p:cNvSpPr>
              <p:nvPr/>
            </p:nvSpPr>
            <p:spPr bwMode="auto">
              <a:xfrm>
                <a:off x="547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66" name="Rectangle 62">
                <a:extLst>
                  <a:ext uri="{FF2B5EF4-FFF2-40B4-BE49-F238E27FC236}">
                    <a16:creationId xmlns:a16="http://schemas.microsoft.com/office/drawing/2014/main" id="{310E856D-70DF-4EE2-B453-063E8FCF8911}"/>
                  </a:ext>
                </a:extLst>
              </p:cNvPr>
              <p:cNvSpPr>
                <a:spLocks noChangeArrowheads="1"/>
              </p:cNvSpPr>
              <p:nvPr/>
            </p:nvSpPr>
            <p:spPr bwMode="auto">
              <a:xfrm>
                <a:off x="556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67" name="Rectangle 63">
                <a:extLst>
                  <a:ext uri="{FF2B5EF4-FFF2-40B4-BE49-F238E27FC236}">
                    <a16:creationId xmlns:a16="http://schemas.microsoft.com/office/drawing/2014/main" id="{D55F0A3B-7711-4D5D-836F-DA3319E747C5}"/>
                  </a:ext>
                </a:extLst>
              </p:cNvPr>
              <p:cNvSpPr>
                <a:spLocks noChangeArrowheads="1"/>
              </p:cNvSpPr>
              <p:nvPr/>
            </p:nvSpPr>
            <p:spPr bwMode="auto">
              <a:xfrm>
                <a:off x="566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grpSp>
        <p:sp>
          <p:nvSpPr>
            <p:cNvPr id="6" name="Rectangle 64">
              <a:extLst>
                <a:ext uri="{FF2B5EF4-FFF2-40B4-BE49-F238E27FC236}">
                  <a16:creationId xmlns:a16="http://schemas.microsoft.com/office/drawing/2014/main" id="{EC1C6CEF-8EE2-484F-B4CF-2ED75CF4767E}"/>
                </a:ext>
              </a:extLst>
            </p:cNvPr>
            <p:cNvSpPr>
              <a:spLocks noChangeArrowheads="1"/>
            </p:cNvSpPr>
            <p:nvPr/>
          </p:nvSpPr>
          <p:spPr bwMode="auto">
            <a:xfrm>
              <a:off x="429" y="0"/>
              <a:ext cx="5331" cy="4320"/>
            </a:xfrm>
            <a:prstGeom prst="rect">
              <a:avLst/>
            </a:prstGeom>
            <a:solidFill>
              <a:schemeClr val="accent1">
                <a:alpha val="50000"/>
              </a:schemeClr>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7" name="Rectangle 65">
              <a:extLst>
                <a:ext uri="{FF2B5EF4-FFF2-40B4-BE49-F238E27FC236}">
                  <a16:creationId xmlns:a16="http://schemas.microsoft.com/office/drawing/2014/main" id="{80377CD2-476F-4997-A683-77FBFD7DE39C}"/>
                </a:ext>
              </a:extLst>
            </p:cNvPr>
            <p:cNvSpPr>
              <a:spLocks noChangeArrowheads="1"/>
            </p:cNvSpPr>
            <p:nvPr/>
          </p:nvSpPr>
          <p:spPr bwMode="auto">
            <a:xfrm>
              <a:off x="0" y="0"/>
              <a:ext cx="5760" cy="321"/>
            </a:xfrm>
            <a:prstGeom prst="rect">
              <a:avLst/>
            </a:prstGeom>
            <a:solidFill>
              <a:schemeClr val="hlink">
                <a:alpha val="50000"/>
              </a:schemeClr>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grpSp>
      <p:sp>
        <p:nvSpPr>
          <p:cNvPr id="68" name="Rectangle 66">
            <a:extLst>
              <a:ext uri="{FF2B5EF4-FFF2-40B4-BE49-F238E27FC236}">
                <a16:creationId xmlns:a16="http://schemas.microsoft.com/office/drawing/2014/main" id="{EF113A64-9271-47C1-827D-E9CA45C8200B}"/>
              </a:ext>
            </a:extLst>
          </p:cNvPr>
          <p:cNvSpPr>
            <a:spLocks noChangeArrowheads="1"/>
          </p:cNvSpPr>
          <p:nvPr/>
        </p:nvSpPr>
        <p:spPr bwMode="auto">
          <a:xfrm>
            <a:off x="3505200" y="2590800"/>
            <a:ext cx="4892675" cy="76200"/>
          </a:xfrm>
          <a:prstGeom prst="rect">
            <a:avLst/>
          </a:prstGeom>
          <a:solidFill>
            <a:schemeClr val="hlink">
              <a:alpha val="50000"/>
            </a:schemeClr>
          </a:solidFill>
          <a:ln w="9525">
            <a:noFill/>
            <a:miter lim="800000"/>
            <a:headEnd/>
            <a:tailEnd/>
          </a:ln>
          <a:effectLst/>
        </p:spPr>
        <p:txBody>
          <a:bodyPr wrap="none" anchor="ctr"/>
          <a:lstStyle/>
          <a:p>
            <a:pPr algn="ctr" eaLnBrk="1" hangingPunct="1">
              <a:defRPr/>
            </a:pPr>
            <a:endParaRPr kumimoji="1" lang="en-AU">
              <a:latin typeface="Helvetica" pitchFamily="-128" charset="0"/>
              <a:ea typeface="ＭＳ Ｐゴシック" pitchFamily="-128" charset="-128"/>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r>
              <a:rPr lang="en-US"/>
              <a:t>Click to edit Master title style</a:t>
            </a:r>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128" charset="2"/>
              <a:buNone/>
              <a:defRPr/>
            </a:lvl1pPr>
          </a:lstStyle>
          <a:p>
            <a:r>
              <a:rPr lang="en-US"/>
              <a:t>Click to edit Master subtitle style</a:t>
            </a:r>
          </a:p>
        </p:txBody>
      </p:sp>
      <p:sp>
        <p:nvSpPr>
          <p:cNvPr id="69" name="Rectangle 69">
            <a:extLst>
              <a:ext uri="{FF2B5EF4-FFF2-40B4-BE49-F238E27FC236}">
                <a16:creationId xmlns:a16="http://schemas.microsoft.com/office/drawing/2014/main" id="{5E85E6F7-F92D-4AC8-A8F3-0031A525323B}"/>
              </a:ext>
            </a:extLst>
          </p:cNvPr>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smtClean="0">
                <a:latin typeface="+mn-lt"/>
                <a:ea typeface="ＭＳ Ｐゴシック" pitchFamily="-128" charset="-128"/>
              </a:defRPr>
            </a:lvl1pPr>
          </a:lstStyle>
          <a:p>
            <a:pPr>
              <a:defRPr/>
            </a:pPr>
            <a:endParaRPr lang="en-US"/>
          </a:p>
        </p:txBody>
      </p:sp>
      <p:sp>
        <p:nvSpPr>
          <p:cNvPr id="70" name="Rectangle 70">
            <a:extLst>
              <a:ext uri="{FF2B5EF4-FFF2-40B4-BE49-F238E27FC236}">
                <a16:creationId xmlns:a16="http://schemas.microsoft.com/office/drawing/2014/main" id="{ECFE3857-5F32-419C-A83F-CAB8FCCB75BE}"/>
              </a:ext>
            </a:extLst>
          </p:cNvPr>
          <p:cNvSpPr>
            <a:spLocks noGrp="1" noChangeArrowheads="1"/>
          </p:cNvSpPr>
          <p:nvPr>
            <p:ph type="ftr" sz="quarter" idx="11"/>
          </p:nvPr>
        </p:nvSpPr>
        <p:spPr>
          <a:xfrm>
            <a:off x="3124200" y="6248400"/>
            <a:ext cx="2895600" cy="457200"/>
          </a:xfrm>
        </p:spPr>
        <p:txBody>
          <a:bodyPr/>
          <a:lstStyle>
            <a:lvl1pPr algn="ctr">
              <a:defRPr sz="1400" smtClean="0"/>
            </a:lvl1pPr>
          </a:lstStyle>
          <a:p>
            <a:pPr>
              <a:defRPr/>
            </a:pPr>
            <a:endParaRPr lang="en-US"/>
          </a:p>
        </p:txBody>
      </p:sp>
      <p:sp>
        <p:nvSpPr>
          <p:cNvPr id="71" name="Rectangle 71">
            <a:extLst>
              <a:ext uri="{FF2B5EF4-FFF2-40B4-BE49-F238E27FC236}">
                <a16:creationId xmlns:a16="http://schemas.microsoft.com/office/drawing/2014/main" id="{42F344FA-AD02-493C-AF81-3BEE41BA5E29}"/>
              </a:ext>
            </a:extLst>
          </p:cNvPr>
          <p:cNvSpPr>
            <a:spLocks noGrp="1" noChangeArrowheads="1"/>
          </p:cNvSpPr>
          <p:nvPr>
            <p:ph type="sldNum" sz="quarter" idx="12"/>
          </p:nvPr>
        </p:nvSpPr>
        <p:spPr>
          <a:xfrm>
            <a:off x="6553200" y="6248400"/>
            <a:ext cx="1905000" cy="457200"/>
          </a:xfrm>
        </p:spPr>
        <p:txBody>
          <a:bodyPr/>
          <a:lstStyle>
            <a:lvl1pPr>
              <a:defRPr sz="1400"/>
            </a:lvl1pPr>
          </a:lstStyle>
          <a:p>
            <a:fld id="{6679773B-9868-43E8-B5FA-E8E3B407328D}" type="slidenum">
              <a:rPr lang="en-US" altLang="en-US"/>
              <a:pPr/>
              <a:t>‹#›</a:t>
            </a:fld>
            <a:endParaRPr lang="en-US" altLang="en-US"/>
          </a:p>
        </p:txBody>
      </p:sp>
    </p:spTree>
    <p:extLst>
      <p:ext uri="{BB962C8B-B14F-4D97-AF65-F5344CB8AC3E}">
        <p14:creationId xmlns:p14="http://schemas.microsoft.com/office/powerpoint/2010/main" val="3460829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40650234-AD41-43B4-8A36-6339BD443B03}"/>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Rectangle 69">
            <a:extLst>
              <a:ext uri="{FF2B5EF4-FFF2-40B4-BE49-F238E27FC236}">
                <a16:creationId xmlns:a16="http://schemas.microsoft.com/office/drawing/2014/main" id="{DF363080-FFC4-4C46-8FD5-1082ECA878B9}"/>
              </a:ext>
            </a:extLst>
          </p:cNvPr>
          <p:cNvSpPr>
            <a:spLocks noGrp="1" noChangeArrowheads="1"/>
          </p:cNvSpPr>
          <p:nvPr>
            <p:ph type="sldNum" sz="quarter" idx="11"/>
          </p:nvPr>
        </p:nvSpPr>
        <p:spPr>
          <a:ln/>
        </p:spPr>
        <p:txBody>
          <a:bodyPr/>
          <a:lstStyle>
            <a:lvl1pPr>
              <a:defRPr/>
            </a:lvl1pPr>
          </a:lstStyle>
          <a:p>
            <a:fld id="{9513C90D-17AA-4DAC-810D-D7B2FA3EA519}" type="slidenum">
              <a:rPr lang="en-US" altLang="en-US"/>
              <a:pPr/>
              <a:t>‹#›</a:t>
            </a:fld>
            <a:endParaRPr lang="en-US" altLang="en-US"/>
          </a:p>
        </p:txBody>
      </p:sp>
    </p:spTree>
    <p:extLst>
      <p:ext uri="{BB962C8B-B14F-4D97-AF65-F5344CB8AC3E}">
        <p14:creationId xmlns:p14="http://schemas.microsoft.com/office/powerpoint/2010/main" val="38200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990600"/>
            <a:ext cx="5505450" cy="5105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A0F0A2A9-0AF3-4B69-879D-9E45ABBE33A4}"/>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Rectangle 69">
            <a:extLst>
              <a:ext uri="{FF2B5EF4-FFF2-40B4-BE49-F238E27FC236}">
                <a16:creationId xmlns:a16="http://schemas.microsoft.com/office/drawing/2014/main" id="{ED663E70-CEF1-406F-903D-069E1D3EBE20}"/>
              </a:ext>
            </a:extLst>
          </p:cNvPr>
          <p:cNvSpPr>
            <a:spLocks noGrp="1" noChangeArrowheads="1"/>
          </p:cNvSpPr>
          <p:nvPr>
            <p:ph type="sldNum" sz="quarter" idx="11"/>
          </p:nvPr>
        </p:nvSpPr>
        <p:spPr>
          <a:ln/>
        </p:spPr>
        <p:txBody>
          <a:bodyPr/>
          <a:lstStyle>
            <a:lvl1pPr>
              <a:defRPr/>
            </a:lvl1pPr>
          </a:lstStyle>
          <a:p>
            <a:fld id="{AF6411E0-D2C9-4752-ABE0-F33A6A580A5C}" type="slidenum">
              <a:rPr lang="en-US" altLang="en-US"/>
              <a:pPr/>
              <a:t>‹#›</a:t>
            </a:fld>
            <a:endParaRPr lang="en-US" altLang="en-US"/>
          </a:p>
        </p:txBody>
      </p:sp>
    </p:spTree>
    <p:extLst>
      <p:ext uri="{BB962C8B-B14F-4D97-AF65-F5344CB8AC3E}">
        <p14:creationId xmlns:p14="http://schemas.microsoft.com/office/powerpoint/2010/main" val="3855640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DF74041A-AB69-4ACF-8B46-2AFD004038B9}"/>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Rectangle 69">
            <a:extLst>
              <a:ext uri="{FF2B5EF4-FFF2-40B4-BE49-F238E27FC236}">
                <a16:creationId xmlns:a16="http://schemas.microsoft.com/office/drawing/2014/main" id="{A9B50461-D0FA-4CD6-859B-0F7B9FDEA759}"/>
              </a:ext>
            </a:extLst>
          </p:cNvPr>
          <p:cNvSpPr>
            <a:spLocks noGrp="1" noChangeArrowheads="1"/>
          </p:cNvSpPr>
          <p:nvPr>
            <p:ph type="sldNum" sz="quarter" idx="11"/>
          </p:nvPr>
        </p:nvSpPr>
        <p:spPr>
          <a:ln/>
        </p:spPr>
        <p:txBody>
          <a:bodyPr/>
          <a:lstStyle>
            <a:lvl1pPr>
              <a:defRPr/>
            </a:lvl1pPr>
          </a:lstStyle>
          <a:p>
            <a:fld id="{13334509-6EE2-470E-8125-C6F2ED5029CD}" type="slidenum">
              <a:rPr lang="en-US" altLang="en-US"/>
              <a:pPr/>
              <a:t>‹#›</a:t>
            </a:fld>
            <a:endParaRPr lang="en-US" altLang="en-US"/>
          </a:p>
        </p:txBody>
      </p:sp>
    </p:spTree>
    <p:extLst>
      <p:ext uri="{BB962C8B-B14F-4D97-AF65-F5344CB8AC3E}">
        <p14:creationId xmlns:p14="http://schemas.microsoft.com/office/powerpoint/2010/main" val="3580312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8">
            <a:extLst>
              <a:ext uri="{FF2B5EF4-FFF2-40B4-BE49-F238E27FC236}">
                <a16:creationId xmlns:a16="http://schemas.microsoft.com/office/drawing/2014/main" id="{0EF1E0AB-59ED-4A94-B9B0-6954F6C30992}"/>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Rectangle 69">
            <a:extLst>
              <a:ext uri="{FF2B5EF4-FFF2-40B4-BE49-F238E27FC236}">
                <a16:creationId xmlns:a16="http://schemas.microsoft.com/office/drawing/2014/main" id="{8A968F6E-8223-467A-967A-7560BF910806}"/>
              </a:ext>
            </a:extLst>
          </p:cNvPr>
          <p:cNvSpPr>
            <a:spLocks noGrp="1" noChangeArrowheads="1"/>
          </p:cNvSpPr>
          <p:nvPr>
            <p:ph type="sldNum" sz="quarter" idx="11"/>
          </p:nvPr>
        </p:nvSpPr>
        <p:spPr>
          <a:ln/>
        </p:spPr>
        <p:txBody>
          <a:bodyPr/>
          <a:lstStyle>
            <a:lvl1pPr>
              <a:defRPr/>
            </a:lvl1pPr>
          </a:lstStyle>
          <a:p>
            <a:fld id="{47EAB1C4-D107-41DA-9E06-311D54C02AE7}" type="slidenum">
              <a:rPr lang="en-US" altLang="en-US"/>
              <a:pPr/>
              <a:t>‹#›</a:t>
            </a:fld>
            <a:endParaRPr lang="en-US" altLang="en-US"/>
          </a:p>
        </p:txBody>
      </p:sp>
    </p:spTree>
    <p:extLst>
      <p:ext uri="{BB962C8B-B14F-4D97-AF65-F5344CB8AC3E}">
        <p14:creationId xmlns:p14="http://schemas.microsoft.com/office/powerpoint/2010/main" val="594913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21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8">
            <a:extLst>
              <a:ext uri="{FF2B5EF4-FFF2-40B4-BE49-F238E27FC236}">
                <a16:creationId xmlns:a16="http://schemas.microsoft.com/office/drawing/2014/main" id="{3416F450-EF05-4B27-9991-8196C3DF6FED}"/>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6" name="Rectangle 69">
            <a:extLst>
              <a:ext uri="{FF2B5EF4-FFF2-40B4-BE49-F238E27FC236}">
                <a16:creationId xmlns:a16="http://schemas.microsoft.com/office/drawing/2014/main" id="{A608821A-A903-4510-86B2-3B966F521FB6}"/>
              </a:ext>
            </a:extLst>
          </p:cNvPr>
          <p:cNvSpPr>
            <a:spLocks noGrp="1" noChangeArrowheads="1"/>
          </p:cNvSpPr>
          <p:nvPr>
            <p:ph type="sldNum" sz="quarter" idx="11"/>
          </p:nvPr>
        </p:nvSpPr>
        <p:spPr>
          <a:ln/>
        </p:spPr>
        <p:txBody>
          <a:bodyPr/>
          <a:lstStyle>
            <a:lvl1pPr>
              <a:defRPr/>
            </a:lvl1pPr>
          </a:lstStyle>
          <a:p>
            <a:fld id="{5641EA12-F328-42A8-BD6F-15161A20A935}" type="slidenum">
              <a:rPr lang="en-US" altLang="en-US"/>
              <a:pPr/>
              <a:t>‹#›</a:t>
            </a:fld>
            <a:endParaRPr lang="en-US" altLang="en-US"/>
          </a:p>
        </p:txBody>
      </p:sp>
    </p:spTree>
    <p:extLst>
      <p:ext uri="{BB962C8B-B14F-4D97-AF65-F5344CB8AC3E}">
        <p14:creationId xmlns:p14="http://schemas.microsoft.com/office/powerpoint/2010/main" val="2244183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8">
            <a:extLst>
              <a:ext uri="{FF2B5EF4-FFF2-40B4-BE49-F238E27FC236}">
                <a16:creationId xmlns:a16="http://schemas.microsoft.com/office/drawing/2014/main" id="{2B70A4BB-0098-4644-9B0A-4C01F26C9C69}"/>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8" name="Rectangle 69">
            <a:extLst>
              <a:ext uri="{FF2B5EF4-FFF2-40B4-BE49-F238E27FC236}">
                <a16:creationId xmlns:a16="http://schemas.microsoft.com/office/drawing/2014/main" id="{BA8D6B68-AB1E-4739-AB6B-0A8FCE2813FB}"/>
              </a:ext>
            </a:extLst>
          </p:cNvPr>
          <p:cNvSpPr>
            <a:spLocks noGrp="1" noChangeArrowheads="1"/>
          </p:cNvSpPr>
          <p:nvPr>
            <p:ph type="sldNum" sz="quarter" idx="11"/>
          </p:nvPr>
        </p:nvSpPr>
        <p:spPr>
          <a:ln/>
        </p:spPr>
        <p:txBody>
          <a:bodyPr/>
          <a:lstStyle>
            <a:lvl1pPr>
              <a:defRPr/>
            </a:lvl1pPr>
          </a:lstStyle>
          <a:p>
            <a:fld id="{B083C2BC-78B8-4734-AC36-A4BACF95B5BD}" type="slidenum">
              <a:rPr lang="en-US" altLang="en-US"/>
              <a:pPr/>
              <a:t>‹#›</a:t>
            </a:fld>
            <a:endParaRPr lang="en-US" altLang="en-US"/>
          </a:p>
        </p:txBody>
      </p:sp>
    </p:spTree>
    <p:extLst>
      <p:ext uri="{BB962C8B-B14F-4D97-AF65-F5344CB8AC3E}">
        <p14:creationId xmlns:p14="http://schemas.microsoft.com/office/powerpoint/2010/main" val="167682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8">
            <a:extLst>
              <a:ext uri="{FF2B5EF4-FFF2-40B4-BE49-F238E27FC236}">
                <a16:creationId xmlns:a16="http://schemas.microsoft.com/office/drawing/2014/main" id="{AAC59E32-EB09-49AE-AFC0-8606371E956E}"/>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4" name="Rectangle 69">
            <a:extLst>
              <a:ext uri="{FF2B5EF4-FFF2-40B4-BE49-F238E27FC236}">
                <a16:creationId xmlns:a16="http://schemas.microsoft.com/office/drawing/2014/main" id="{0BA45ABA-6835-49DC-8370-DFC5CC1AC33A}"/>
              </a:ext>
            </a:extLst>
          </p:cNvPr>
          <p:cNvSpPr>
            <a:spLocks noGrp="1" noChangeArrowheads="1"/>
          </p:cNvSpPr>
          <p:nvPr>
            <p:ph type="sldNum" sz="quarter" idx="11"/>
          </p:nvPr>
        </p:nvSpPr>
        <p:spPr>
          <a:ln/>
        </p:spPr>
        <p:txBody>
          <a:bodyPr/>
          <a:lstStyle>
            <a:lvl1pPr>
              <a:defRPr/>
            </a:lvl1pPr>
          </a:lstStyle>
          <a:p>
            <a:fld id="{F7A6D7C1-603C-4F04-869C-ED093FC7E826}" type="slidenum">
              <a:rPr lang="en-US" altLang="en-US"/>
              <a:pPr/>
              <a:t>‹#›</a:t>
            </a:fld>
            <a:endParaRPr lang="en-US" altLang="en-US"/>
          </a:p>
        </p:txBody>
      </p:sp>
    </p:spTree>
    <p:extLst>
      <p:ext uri="{BB962C8B-B14F-4D97-AF65-F5344CB8AC3E}">
        <p14:creationId xmlns:p14="http://schemas.microsoft.com/office/powerpoint/2010/main" val="20608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a:extLst>
              <a:ext uri="{FF2B5EF4-FFF2-40B4-BE49-F238E27FC236}">
                <a16:creationId xmlns:a16="http://schemas.microsoft.com/office/drawing/2014/main" id="{800F9E63-390A-4BEF-8B03-0785C1E87E0A}"/>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3" name="Rectangle 69">
            <a:extLst>
              <a:ext uri="{FF2B5EF4-FFF2-40B4-BE49-F238E27FC236}">
                <a16:creationId xmlns:a16="http://schemas.microsoft.com/office/drawing/2014/main" id="{AF7A0D81-8713-4E87-8EB8-5344619AEF55}"/>
              </a:ext>
            </a:extLst>
          </p:cNvPr>
          <p:cNvSpPr>
            <a:spLocks noGrp="1" noChangeArrowheads="1"/>
          </p:cNvSpPr>
          <p:nvPr>
            <p:ph type="sldNum" sz="quarter" idx="11"/>
          </p:nvPr>
        </p:nvSpPr>
        <p:spPr>
          <a:ln/>
        </p:spPr>
        <p:txBody>
          <a:bodyPr/>
          <a:lstStyle>
            <a:lvl1pPr>
              <a:defRPr/>
            </a:lvl1pPr>
          </a:lstStyle>
          <a:p>
            <a:fld id="{1DA34A82-E1C3-4E8C-890F-834740F55A24}" type="slidenum">
              <a:rPr lang="en-US" altLang="en-US"/>
              <a:pPr/>
              <a:t>‹#›</a:t>
            </a:fld>
            <a:endParaRPr lang="en-US" altLang="en-US"/>
          </a:p>
        </p:txBody>
      </p:sp>
    </p:spTree>
    <p:extLst>
      <p:ext uri="{BB962C8B-B14F-4D97-AF65-F5344CB8AC3E}">
        <p14:creationId xmlns:p14="http://schemas.microsoft.com/office/powerpoint/2010/main" val="214317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0D062CE5-E00A-483B-89AE-4A1C9FD26AE0}"/>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6" name="Rectangle 69">
            <a:extLst>
              <a:ext uri="{FF2B5EF4-FFF2-40B4-BE49-F238E27FC236}">
                <a16:creationId xmlns:a16="http://schemas.microsoft.com/office/drawing/2014/main" id="{E881A4AA-6E2B-43A6-AAB3-00CBA6550BBC}"/>
              </a:ext>
            </a:extLst>
          </p:cNvPr>
          <p:cNvSpPr>
            <a:spLocks noGrp="1" noChangeArrowheads="1"/>
          </p:cNvSpPr>
          <p:nvPr>
            <p:ph type="sldNum" sz="quarter" idx="11"/>
          </p:nvPr>
        </p:nvSpPr>
        <p:spPr>
          <a:ln/>
        </p:spPr>
        <p:txBody>
          <a:bodyPr/>
          <a:lstStyle>
            <a:lvl1pPr>
              <a:defRPr/>
            </a:lvl1pPr>
          </a:lstStyle>
          <a:p>
            <a:fld id="{DB3F1BAE-EFB3-4FA2-84EC-5CE28791CEC3}" type="slidenum">
              <a:rPr lang="en-US" altLang="en-US"/>
              <a:pPr/>
              <a:t>‹#›</a:t>
            </a:fld>
            <a:endParaRPr lang="en-US" altLang="en-US"/>
          </a:p>
        </p:txBody>
      </p:sp>
    </p:spTree>
    <p:extLst>
      <p:ext uri="{BB962C8B-B14F-4D97-AF65-F5344CB8AC3E}">
        <p14:creationId xmlns:p14="http://schemas.microsoft.com/office/powerpoint/2010/main" val="788989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A003F8B7-CFEB-4DE1-87C1-E672E97174AC}"/>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6" name="Rectangle 69">
            <a:extLst>
              <a:ext uri="{FF2B5EF4-FFF2-40B4-BE49-F238E27FC236}">
                <a16:creationId xmlns:a16="http://schemas.microsoft.com/office/drawing/2014/main" id="{D3191BA8-D564-41FC-B5B3-D1CA6DD0EE33}"/>
              </a:ext>
            </a:extLst>
          </p:cNvPr>
          <p:cNvSpPr>
            <a:spLocks noGrp="1" noChangeArrowheads="1"/>
          </p:cNvSpPr>
          <p:nvPr>
            <p:ph type="sldNum" sz="quarter" idx="11"/>
          </p:nvPr>
        </p:nvSpPr>
        <p:spPr>
          <a:ln/>
        </p:spPr>
        <p:txBody>
          <a:bodyPr/>
          <a:lstStyle>
            <a:lvl1pPr>
              <a:defRPr/>
            </a:lvl1pPr>
          </a:lstStyle>
          <a:p>
            <a:fld id="{1A98CB6F-A727-4527-B5A4-A885F57DB340}" type="slidenum">
              <a:rPr lang="en-US" altLang="en-US"/>
              <a:pPr/>
              <a:t>‹#›</a:t>
            </a:fld>
            <a:endParaRPr lang="en-US" altLang="en-US"/>
          </a:p>
        </p:txBody>
      </p:sp>
    </p:spTree>
    <p:extLst>
      <p:ext uri="{BB962C8B-B14F-4D97-AF65-F5344CB8AC3E}">
        <p14:creationId xmlns:p14="http://schemas.microsoft.com/office/powerpoint/2010/main" val="3654944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46E77290-FBFF-41D1-B9D3-24A7BEF1E57D}"/>
              </a:ext>
            </a:extLst>
          </p:cNvPr>
          <p:cNvGrpSpPr>
            <a:grpSpLocks/>
          </p:cNvGrpSpPr>
          <p:nvPr/>
        </p:nvGrpSpPr>
        <p:grpSpPr bwMode="auto">
          <a:xfrm>
            <a:off x="1219200" y="-9525"/>
            <a:ext cx="7924800" cy="6867525"/>
            <a:chOff x="0" y="0"/>
            <a:chExt cx="5762" cy="4326"/>
          </a:xfrm>
        </p:grpSpPr>
        <p:sp>
          <p:nvSpPr>
            <p:cNvPr id="5123" name="Rectangle 3">
              <a:extLst>
                <a:ext uri="{FF2B5EF4-FFF2-40B4-BE49-F238E27FC236}">
                  <a16:creationId xmlns:a16="http://schemas.microsoft.com/office/drawing/2014/main" id="{48950CA5-D3A4-4E0E-BBE2-37F94835F5D1}"/>
                </a:ext>
              </a:extLst>
            </p:cNvPr>
            <p:cNvSpPr>
              <a:spLocks noChangeArrowheads="1"/>
            </p:cNvSpPr>
            <p:nvPr/>
          </p:nvSpPr>
          <p:spPr bwMode="hidden">
            <a:xfrm>
              <a:off x="0" y="0"/>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24" name="Rectangle 4">
              <a:extLst>
                <a:ext uri="{FF2B5EF4-FFF2-40B4-BE49-F238E27FC236}">
                  <a16:creationId xmlns:a16="http://schemas.microsoft.com/office/drawing/2014/main" id="{72BF1549-786A-4F1B-B9F3-AFC892D1B41B}"/>
                </a:ext>
              </a:extLst>
            </p:cNvPr>
            <p:cNvSpPr>
              <a:spLocks noChangeArrowheads="1"/>
            </p:cNvSpPr>
            <p:nvPr/>
          </p:nvSpPr>
          <p:spPr bwMode="hidden">
            <a:xfrm>
              <a:off x="9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25" name="Rectangle 5">
              <a:extLst>
                <a:ext uri="{FF2B5EF4-FFF2-40B4-BE49-F238E27FC236}">
                  <a16:creationId xmlns:a16="http://schemas.microsoft.com/office/drawing/2014/main" id="{ED4ECA5B-F8B8-4F23-AC52-494378CC696E}"/>
                </a:ext>
              </a:extLst>
            </p:cNvPr>
            <p:cNvSpPr>
              <a:spLocks noChangeArrowheads="1"/>
            </p:cNvSpPr>
            <p:nvPr/>
          </p:nvSpPr>
          <p:spPr bwMode="hidden">
            <a:xfrm>
              <a:off x="19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26" name="Rectangle 6">
              <a:extLst>
                <a:ext uri="{FF2B5EF4-FFF2-40B4-BE49-F238E27FC236}">
                  <a16:creationId xmlns:a16="http://schemas.microsoft.com/office/drawing/2014/main" id="{9318707B-1A73-4346-B049-61B317CFD1E4}"/>
                </a:ext>
              </a:extLst>
            </p:cNvPr>
            <p:cNvSpPr>
              <a:spLocks noChangeArrowheads="1"/>
            </p:cNvSpPr>
            <p:nvPr/>
          </p:nvSpPr>
          <p:spPr bwMode="hidden">
            <a:xfrm>
              <a:off x="289"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27" name="Rectangle 7">
              <a:extLst>
                <a:ext uri="{FF2B5EF4-FFF2-40B4-BE49-F238E27FC236}">
                  <a16:creationId xmlns:a16="http://schemas.microsoft.com/office/drawing/2014/main" id="{4E17076C-26B1-4D6E-9638-88B231EF9BF7}"/>
                </a:ext>
              </a:extLst>
            </p:cNvPr>
            <p:cNvSpPr>
              <a:spLocks noChangeArrowheads="1"/>
            </p:cNvSpPr>
            <p:nvPr/>
          </p:nvSpPr>
          <p:spPr bwMode="hidden">
            <a:xfrm>
              <a:off x="384"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28" name="Rectangle 8">
              <a:extLst>
                <a:ext uri="{FF2B5EF4-FFF2-40B4-BE49-F238E27FC236}">
                  <a16:creationId xmlns:a16="http://schemas.microsoft.com/office/drawing/2014/main" id="{02D288F9-EC41-43E2-9920-45BD165FD47D}"/>
                </a:ext>
              </a:extLst>
            </p:cNvPr>
            <p:cNvSpPr>
              <a:spLocks noChangeArrowheads="1"/>
            </p:cNvSpPr>
            <p:nvPr/>
          </p:nvSpPr>
          <p:spPr bwMode="hidden">
            <a:xfrm>
              <a:off x="480"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29" name="Rectangle 9">
              <a:extLst>
                <a:ext uri="{FF2B5EF4-FFF2-40B4-BE49-F238E27FC236}">
                  <a16:creationId xmlns:a16="http://schemas.microsoft.com/office/drawing/2014/main" id="{82C80350-AA21-4D49-8F96-7FC40451DAD7}"/>
                </a:ext>
              </a:extLst>
            </p:cNvPr>
            <p:cNvSpPr>
              <a:spLocks noChangeArrowheads="1"/>
            </p:cNvSpPr>
            <p:nvPr/>
          </p:nvSpPr>
          <p:spPr bwMode="hidden">
            <a:xfrm>
              <a:off x="57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30" name="Rectangle 10">
              <a:extLst>
                <a:ext uri="{FF2B5EF4-FFF2-40B4-BE49-F238E27FC236}">
                  <a16:creationId xmlns:a16="http://schemas.microsoft.com/office/drawing/2014/main" id="{598FAB0C-B272-45DE-8AC6-D6B2514E99A0}"/>
                </a:ext>
              </a:extLst>
            </p:cNvPr>
            <p:cNvSpPr>
              <a:spLocks noChangeArrowheads="1"/>
            </p:cNvSpPr>
            <p:nvPr/>
          </p:nvSpPr>
          <p:spPr bwMode="hidden">
            <a:xfrm>
              <a:off x="67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31" name="Rectangle 11">
              <a:extLst>
                <a:ext uri="{FF2B5EF4-FFF2-40B4-BE49-F238E27FC236}">
                  <a16:creationId xmlns:a16="http://schemas.microsoft.com/office/drawing/2014/main" id="{D7903D3F-0537-4750-9163-57180C2F12B2}"/>
                </a:ext>
              </a:extLst>
            </p:cNvPr>
            <p:cNvSpPr>
              <a:spLocks noChangeArrowheads="1"/>
            </p:cNvSpPr>
            <p:nvPr/>
          </p:nvSpPr>
          <p:spPr bwMode="hidden">
            <a:xfrm>
              <a:off x="76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32" name="Rectangle 12">
              <a:extLst>
                <a:ext uri="{FF2B5EF4-FFF2-40B4-BE49-F238E27FC236}">
                  <a16:creationId xmlns:a16="http://schemas.microsoft.com/office/drawing/2014/main" id="{E14ACF5D-D19A-406D-8874-37A6C8F67B94}"/>
                </a:ext>
              </a:extLst>
            </p:cNvPr>
            <p:cNvSpPr>
              <a:spLocks noChangeArrowheads="1"/>
            </p:cNvSpPr>
            <p:nvPr/>
          </p:nvSpPr>
          <p:spPr bwMode="hidden">
            <a:xfrm>
              <a:off x="865"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33" name="Rectangle 13">
              <a:extLst>
                <a:ext uri="{FF2B5EF4-FFF2-40B4-BE49-F238E27FC236}">
                  <a16:creationId xmlns:a16="http://schemas.microsoft.com/office/drawing/2014/main" id="{AB8F1A41-60FD-4619-B9FD-22ED6B1C4053}"/>
                </a:ext>
              </a:extLst>
            </p:cNvPr>
            <p:cNvSpPr>
              <a:spLocks noChangeArrowheads="1"/>
            </p:cNvSpPr>
            <p:nvPr/>
          </p:nvSpPr>
          <p:spPr bwMode="hidden">
            <a:xfrm>
              <a:off x="960"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34" name="Rectangle 14">
              <a:extLst>
                <a:ext uri="{FF2B5EF4-FFF2-40B4-BE49-F238E27FC236}">
                  <a16:creationId xmlns:a16="http://schemas.microsoft.com/office/drawing/2014/main" id="{1DD88BED-E1FE-4F58-8E62-45C523AEF206}"/>
                </a:ext>
              </a:extLst>
            </p:cNvPr>
            <p:cNvSpPr>
              <a:spLocks noChangeArrowheads="1"/>
            </p:cNvSpPr>
            <p:nvPr/>
          </p:nvSpPr>
          <p:spPr bwMode="hidden">
            <a:xfrm>
              <a:off x="1056"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35" name="Rectangle 15">
              <a:extLst>
                <a:ext uri="{FF2B5EF4-FFF2-40B4-BE49-F238E27FC236}">
                  <a16:creationId xmlns:a16="http://schemas.microsoft.com/office/drawing/2014/main" id="{3C17EB79-9740-4FA3-9F73-2ACBB56D43F0}"/>
                </a:ext>
              </a:extLst>
            </p:cNvPr>
            <p:cNvSpPr>
              <a:spLocks noChangeArrowheads="1"/>
            </p:cNvSpPr>
            <p:nvPr/>
          </p:nvSpPr>
          <p:spPr bwMode="hidden">
            <a:xfrm>
              <a:off x="115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36" name="Rectangle 16">
              <a:extLst>
                <a:ext uri="{FF2B5EF4-FFF2-40B4-BE49-F238E27FC236}">
                  <a16:creationId xmlns:a16="http://schemas.microsoft.com/office/drawing/2014/main" id="{016D3330-3874-46E1-B75D-54939787F83A}"/>
                </a:ext>
              </a:extLst>
            </p:cNvPr>
            <p:cNvSpPr>
              <a:spLocks noChangeArrowheads="1"/>
            </p:cNvSpPr>
            <p:nvPr/>
          </p:nvSpPr>
          <p:spPr bwMode="hidden">
            <a:xfrm>
              <a:off x="124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37" name="Rectangle 17">
              <a:extLst>
                <a:ext uri="{FF2B5EF4-FFF2-40B4-BE49-F238E27FC236}">
                  <a16:creationId xmlns:a16="http://schemas.microsoft.com/office/drawing/2014/main" id="{11A0192E-CA9A-4EF5-8056-4A287BE2CE1B}"/>
                </a:ext>
              </a:extLst>
            </p:cNvPr>
            <p:cNvSpPr>
              <a:spLocks noChangeArrowheads="1"/>
            </p:cNvSpPr>
            <p:nvPr/>
          </p:nvSpPr>
          <p:spPr bwMode="hidden">
            <a:xfrm>
              <a:off x="134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38" name="Rectangle 18">
              <a:extLst>
                <a:ext uri="{FF2B5EF4-FFF2-40B4-BE49-F238E27FC236}">
                  <a16:creationId xmlns:a16="http://schemas.microsoft.com/office/drawing/2014/main" id="{F336418D-1C57-446A-ACE2-8CFF37BF2F36}"/>
                </a:ext>
              </a:extLst>
            </p:cNvPr>
            <p:cNvSpPr>
              <a:spLocks noChangeArrowheads="1"/>
            </p:cNvSpPr>
            <p:nvPr/>
          </p:nvSpPr>
          <p:spPr bwMode="hidden">
            <a:xfrm>
              <a:off x="1441"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39" name="Rectangle 19">
              <a:extLst>
                <a:ext uri="{FF2B5EF4-FFF2-40B4-BE49-F238E27FC236}">
                  <a16:creationId xmlns:a16="http://schemas.microsoft.com/office/drawing/2014/main" id="{F4AD7C1D-1790-4A24-9FE0-A3EB37DB3D2D}"/>
                </a:ext>
              </a:extLst>
            </p:cNvPr>
            <p:cNvSpPr>
              <a:spLocks noChangeArrowheads="1"/>
            </p:cNvSpPr>
            <p:nvPr/>
          </p:nvSpPr>
          <p:spPr bwMode="hidden">
            <a:xfrm>
              <a:off x="1536"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40" name="Rectangle 20">
              <a:extLst>
                <a:ext uri="{FF2B5EF4-FFF2-40B4-BE49-F238E27FC236}">
                  <a16:creationId xmlns:a16="http://schemas.microsoft.com/office/drawing/2014/main" id="{06950978-B697-4A0B-8FE1-81A12969E7E9}"/>
                </a:ext>
              </a:extLst>
            </p:cNvPr>
            <p:cNvSpPr>
              <a:spLocks noChangeArrowheads="1"/>
            </p:cNvSpPr>
            <p:nvPr/>
          </p:nvSpPr>
          <p:spPr bwMode="hidden">
            <a:xfrm>
              <a:off x="1632"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41" name="Rectangle 21">
              <a:extLst>
                <a:ext uri="{FF2B5EF4-FFF2-40B4-BE49-F238E27FC236}">
                  <a16:creationId xmlns:a16="http://schemas.microsoft.com/office/drawing/2014/main" id="{A14B3A36-4CDF-4BA3-B2F1-9F575CEBDD02}"/>
                </a:ext>
              </a:extLst>
            </p:cNvPr>
            <p:cNvSpPr>
              <a:spLocks noChangeArrowheads="1"/>
            </p:cNvSpPr>
            <p:nvPr/>
          </p:nvSpPr>
          <p:spPr bwMode="hidden">
            <a:xfrm>
              <a:off x="172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42" name="Rectangle 22">
              <a:extLst>
                <a:ext uri="{FF2B5EF4-FFF2-40B4-BE49-F238E27FC236}">
                  <a16:creationId xmlns:a16="http://schemas.microsoft.com/office/drawing/2014/main" id="{9D31DB0A-9F12-48AA-888A-231D3B97E535}"/>
                </a:ext>
              </a:extLst>
            </p:cNvPr>
            <p:cNvSpPr>
              <a:spLocks noChangeArrowheads="1"/>
            </p:cNvSpPr>
            <p:nvPr/>
          </p:nvSpPr>
          <p:spPr bwMode="hidden">
            <a:xfrm>
              <a:off x="182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43" name="Rectangle 23">
              <a:extLst>
                <a:ext uri="{FF2B5EF4-FFF2-40B4-BE49-F238E27FC236}">
                  <a16:creationId xmlns:a16="http://schemas.microsoft.com/office/drawing/2014/main" id="{1BA9BE15-0D3A-4832-AB07-00580D3FF738}"/>
                </a:ext>
              </a:extLst>
            </p:cNvPr>
            <p:cNvSpPr>
              <a:spLocks noChangeArrowheads="1"/>
            </p:cNvSpPr>
            <p:nvPr/>
          </p:nvSpPr>
          <p:spPr bwMode="hidden">
            <a:xfrm>
              <a:off x="192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44" name="Rectangle 24">
              <a:extLst>
                <a:ext uri="{FF2B5EF4-FFF2-40B4-BE49-F238E27FC236}">
                  <a16:creationId xmlns:a16="http://schemas.microsoft.com/office/drawing/2014/main" id="{C894E378-E2AE-4787-B9CD-BFB8059B6FF2}"/>
                </a:ext>
              </a:extLst>
            </p:cNvPr>
            <p:cNvSpPr>
              <a:spLocks noChangeArrowheads="1"/>
            </p:cNvSpPr>
            <p:nvPr/>
          </p:nvSpPr>
          <p:spPr bwMode="hidden">
            <a:xfrm>
              <a:off x="2016"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45" name="Rectangle 25">
              <a:extLst>
                <a:ext uri="{FF2B5EF4-FFF2-40B4-BE49-F238E27FC236}">
                  <a16:creationId xmlns:a16="http://schemas.microsoft.com/office/drawing/2014/main" id="{B1F5997A-E854-4407-A046-F322C46C7116}"/>
                </a:ext>
              </a:extLst>
            </p:cNvPr>
            <p:cNvSpPr>
              <a:spLocks noChangeArrowheads="1"/>
            </p:cNvSpPr>
            <p:nvPr/>
          </p:nvSpPr>
          <p:spPr bwMode="hidden">
            <a:xfrm>
              <a:off x="2112"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46" name="Rectangle 26">
              <a:extLst>
                <a:ext uri="{FF2B5EF4-FFF2-40B4-BE49-F238E27FC236}">
                  <a16:creationId xmlns:a16="http://schemas.microsoft.com/office/drawing/2014/main" id="{6D04ABCE-02D7-450B-86A2-71F71FBC7DA1}"/>
                </a:ext>
              </a:extLst>
            </p:cNvPr>
            <p:cNvSpPr>
              <a:spLocks noChangeArrowheads="1"/>
            </p:cNvSpPr>
            <p:nvPr/>
          </p:nvSpPr>
          <p:spPr bwMode="hidden">
            <a:xfrm>
              <a:off x="220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47" name="Rectangle 27">
              <a:extLst>
                <a:ext uri="{FF2B5EF4-FFF2-40B4-BE49-F238E27FC236}">
                  <a16:creationId xmlns:a16="http://schemas.microsoft.com/office/drawing/2014/main" id="{865B223C-30AD-4379-A2C8-A75740CA4DDB}"/>
                </a:ext>
              </a:extLst>
            </p:cNvPr>
            <p:cNvSpPr>
              <a:spLocks noChangeArrowheads="1"/>
            </p:cNvSpPr>
            <p:nvPr/>
          </p:nvSpPr>
          <p:spPr bwMode="hidden">
            <a:xfrm>
              <a:off x="230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48" name="Rectangle 28">
              <a:extLst>
                <a:ext uri="{FF2B5EF4-FFF2-40B4-BE49-F238E27FC236}">
                  <a16:creationId xmlns:a16="http://schemas.microsoft.com/office/drawing/2014/main" id="{A509062B-C513-49A4-87E5-AD29727BFE1E}"/>
                </a:ext>
              </a:extLst>
            </p:cNvPr>
            <p:cNvSpPr>
              <a:spLocks noChangeArrowheads="1"/>
            </p:cNvSpPr>
            <p:nvPr/>
          </p:nvSpPr>
          <p:spPr bwMode="hidden">
            <a:xfrm>
              <a:off x="240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49" name="Rectangle 29">
              <a:extLst>
                <a:ext uri="{FF2B5EF4-FFF2-40B4-BE49-F238E27FC236}">
                  <a16:creationId xmlns:a16="http://schemas.microsoft.com/office/drawing/2014/main" id="{EE641A42-294F-4174-A113-4D046D5D99AC}"/>
                </a:ext>
              </a:extLst>
            </p:cNvPr>
            <p:cNvSpPr>
              <a:spLocks noChangeArrowheads="1"/>
            </p:cNvSpPr>
            <p:nvPr/>
          </p:nvSpPr>
          <p:spPr bwMode="hidden">
            <a:xfrm>
              <a:off x="2495"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50" name="Rectangle 30">
              <a:extLst>
                <a:ext uri="{FF2B5EF4-FFF2-40B4-BE49-F238E27FC236}">
                  <a16:creationId xmlns:a16="http://schemas.microsoft.com/office/drawing/2014/main" id="{6FA7FA5E-F5C9-4967-8958-77605ADF130F}"/>
                </a:ext>
              </a:extLst>
            </p:cNvPr>
            <p:cNvSpPr>
              <a:spLocks noChangeArrowheads="1"/>
            </p:cNvSpPr>
            <p:nvPr/>
          </p:nvSpPr>
          <p:spPr bwMode="hidden">
            <a:xfrm>
              <a:off x="2592"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51" name="Rectangle 31">
              <a:extLst>
                <a:ext uri="{FF2B5EF4-FFF2-40B4-BE49-F238E27FC236}">
                  <a16:creationId xmlns:a16="http://schemas.microsoft.com/office/drawing/2014/main" id="{93D5AE42-7E70-4794-AF3C-9A3B3242ABBA}"/>
                </a:ext>
              </a:extLst>
            </p:cNvPr>
            <p:cNvSpPr>
              <a:spLocks noChangeArrowheads="1"/>
            </p:cNvSpPr>
            <p:nvPr/>
          </p:nvSpPr>
          <p:spPr bwMode="hidden">
            <a:xfrm>
              <a:off x="2688"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52" name="Rectangle 32">
              <a:extLst>
                <a:ext uri="{FF2B5EF4-FFF2-40B4-BE49-F238E27FC236}">
                  <a16:creationId xmlns:a16="http://schemas.microsoft.com/office/drawing/2014/main" id="{D19EEECE-27B8-4D2F-A8E7-A2E178C525B2}"/>
                </a:ext>
              </a:extLst>
            </p:cNvPr>
            <p:cNvSpPr>
              <a:spLocks noChangeArrowheads="1"/>
            </p:cNvSpPr>
            <p:nvPr/>
          </p:nvSpPr>
          <p:spPr bwMode="hidden">
            <a:xfrm>
              <a:off x="278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53" name="Rectangle 33">
              <a:extLst>
                <a:ext uri="{FF2B5EF4-FFF2-40B4-BE49-F238E27FC236}">
                  <a16:creationId xmlns:a16="http://schemas.microsoft.com/office/drawing/2014/main" id="{D213524D-37DA-4C85-AA51-B20D3C212CB0}"/>
                </a:ext>
              </a:extLst>
            </p:cNvPr>
            <p:cNvSpPr>
              <a:spLocks noChangeArrowheads="1"/>
            </p:cNvSpPr>
            <p:nvPr/>
          </p:nvSpPr>
          <p:spPr bwMode="hidden">
            <a:xfrm>
              <a:off x="288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54" name="Rectangle 34">
              <a:extLst>
                <a:ext uri="{FF2B5EF4-FFF2-40B4-BE49-F238E27FC236}">
                  <a16:creationId xmlns:a16="http://schemas.microsoft.com/office/drawing/2014/main" id="{D6438BEF-2C80-4B07-87F0-273D94C85B61}"/>
                </a:ext>
              </a:extLst>
            </p:cNvPr>
            <p:cNvSpPr>
              <a:spLocks noChangeArrowheads="1"/>
            </p:cNvSpPr>
            <p:nvPr/>
          </p:nvSpPr>
          <p:spPr bwMode="hidden">
            <a:xfrm>
              <a:off x="297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55" name="Rectangle 35">
              <a:extLst>
                <a:ext uri="{FF2B5EF4-FFF2-40B4-BE49-F238E27FC236}">
                  <a16:creationId xmlns:a16="http://schemas.microsoft.com/office/drawing/2014/main" id="{E8E35BD7-298E-4355-8B11-05FDB15C919B}"/>
                </a:ext>
              </a:extLst>
            </p:cNvPr>
            <p:cNvSpPr>
              <a:spLocks noChangeArrowheads="1"/>
            </p:cNvSpPr>
            <p:nvPr/>
          </p:nvSpPr>
          <p:spPr bwMode="hidden">
            <a:xfrm>
              <a:off x="3071"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56" name="Rectangle 36">
              <a:extLst>
                <a:ext uri="{FF2B5EF4-FFF2-40B4-BE49-F238E27FC236}">
                  <a16:creationId xmlns:a16="http://schemas.microsoft.com/office/drawing/2014/main" id="{0E32D18A-A431-43F3-B52E-5B3045104EEB}"/>
                </a:ext>
              </a:extLst>
            </p:cNvPr>
            <p:cNvSpPr>
              <a:spLocks noChangeArrowheads="1"/>
            </p:cNvSpPr>
            <p:nvPr/>
          </p:nvSpPr>
          <p:spPr bwMode="hidden">
            <a:xfrm>
              <a:off x="3168"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57" name="Rectangle 37">
              <a:extLst>
                <a:ext uri="{FF2B5EF4-FFF2-40B4-BE49-F238E27FC236}">
                  <a16:creationId xmlns:a16="http://schemas.microsoft.com/office/drawing/2014/main" id="{5793D49F-2878-4C6F-9015-5E60881614A0}"/>
                </a:ext>
              </a:extLst>
            </p:cNvPr>
            <p:cNvSpPr>
              <a:spLocks noChangeArrowheads="1"/>
            </p:cNvSpPr>
            <p:nvPr/>
          </p:nvSpPr>
          <p:spPr bwMode="hidden">
            <a:xfrm>
              <a:off x="3264"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58" name="Rectangle 38">
              <a:extLst>
                <a:ext uri="{FF2B5EF4-FFF2-40B4-BE49-F238E27FC236}">
                  <a16:creationId xmlns:a16="http://schemas.microsoft.com/office/drawing/2014/main" id="{E0712FBC-E9B7-4F70-AC38-D1485992F9EB}"/>
                </a:ext>
              </a:extLst>
            </p:cNvPr>
            <p:cNvSpPr>
              <a:spLocks noChangeArrowheads="1"/>
            </p:cNvSpPr>
            <p:nvPr/>
          </p:nvSpPr>
          <p:spPr bwMode="hidden">
            <a:xfrm>
              <a:off x="336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59" name="Rectangle 39">
              <a:extLst>
                <a:ext uri="{FF2B5EF4-FFF2-40B4-BE49-F238E27FC236}">
                  <a16:creationId xmlns:a16="http://schemas.microsoft.com/office/drawing/2014/main" id="{F6C9C2D4-866A-4B59-BFC6-82E4678E74DF}"/>
                </a:ext>
              </a:extLst>
            </p:cNvPr>
            <p:cNvSpPr>
              <a:spLocks noChangeArrowheads="1"/>
            </p:cNvSpPr>
            <p:nvPr/>
          </p:nvSpPr>
          <p:spPr bwMode="hidden">
            <a:xfrm>
              <a:off x="345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60" name="Rectangle 40">
              <a:extLst>
                <a:ext uri="{FF2B5EF4-FFF2-40B4-BE49-F238E27FC236}">
                  <a16:creationId xmlns:a16="http://schemas.microsoft.com/office/drawing/2014/main" id="{A6539AD8-C88F-4D91-98AB-220C248D8E37}"/>
                </a:ext>
              </a:extLst>
            </p:cNvPr>
            <p:cNvSpPr>
              <a:spLocks noChangeArrowheads="1"/>
            </p:cNvSpPr>
            <p:nvPr/>
          </p:nvSpPr>
          <p:spPr bwMode="hidden">
            <a:xfrm>
              <a:off x="355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61" name="Rectangle 41">
              <a:extLst>
                <a:ext uri="{FF2B5EF4-FFF2-40B4-BE49-F238E27FC236}">
                  <a16:creationId xmlns:a16="http://schemas.microsoft.com/office/drawing/2014/main" id="{0C667676-D0CF-4A02-8F28-898DDC8723EE}"/>
                </a:ext>
              </a:extLst>
            </p:cNvPr>
            <p:cNvSpPr>
              <a:spLocks noChangeArrowheads="1"/>
            </p:cNvSpPr>
            <p:nvPr/>
          </p:nvSpPr>
          <p:spPr bwMode="hidden">
            <a:xfrm>
              <a:off x="3649"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62" name="Rectangle 42">
              <a:extLst>
                <a:ext uri="{FF2B5EF4-FFF2-40B4-BE49-F238E27FC236}">
                  <a16:creationId xmlns:a16="http://schemas.microsoft.com/office/drawing/2014/main" id="{4793AF10-A0BE-4586-AA94-3294F27EB4D1}"/>
                </a:ext>
              </a:extLst>
            </p:cNvPr>
            <p:cNvSpPr>
              <a:spLocks noChangeArrowheads="1"/>
            </p:cNvSpPr>
            <p:nvPr/>
          </p:nvSpPr>
          <p:spPr bwMode="hidden">
            <a:xfrm>
              <a:off x="3744"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63" name="Rectangle 43">
              <a:extLst>
                <a:ext uri="{FF2B5EF4-FFF2-40B4-BE49-F238E27FC236}">
                  <a16:creationId xmlns:a16="http://schemas.microsoft.com/office/drawing/2014/main" id="{9A97B747-C2D8-44DB-9242-A05ADDE14C98}"/>
                </a:ext>
              </a:extLst>
            </p:cNvPr>
            <p:cNvSpPr>
              <a:spLocks noChangeArrowheads="1"/>
            </p:cNvSpPr>
            <p:nvPr/>
          </p:nvSpPr>
          <p:spPr bwMode="hidden">
            <a:xfrm>
              <a:off x="3840"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64" name="Rectangle 44">
              <a:extLst>
                <a:ext uri="{FF2B5EF4-FFF2-40B4-BE49-F238E27FC236}">
                  <a16:creationId xmlns:a16="http://schemas.microsoft.com/office/drawing/2014/main" id="{9DF902FF-D0C4-468E-A08E-C28ED8F9242C}"/>
                </a:ext>
              </a:extLst>
            </p:cNvPr>
            <p:cNvSpPr>
              <a:spLocks noChangeArrowheads="1"/>
            </p:cNvSpPr>
            <p:nvPr/>
          </p:nvSpPr>
          <p:spPr bwMode="hidden">
            <a:xfrm>
              <a:off x="393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65" name="Rectangle 45">
              <a:extLst>
                <a:ext uri="{FF2B5EF4-FFF2-40B4-BE49-F238E27FC236}">
                  <a16:creationId xmlns:a16="http://schemas.microsoft.com/office/drawing/2014/main" id="{50718851-0848-41AA-8A19-DF1329D7DEA2}"/>
                </a:ext>
              </a:extLst>
            </p:cNvPr>
            <p:cNvSpPr>
              <a:spLocks noChangeArrowheads="1"/>
            </p:cNvSpPr>
            <p:nvPr/>
          </p:nvSpPr>
          <p:spPr bwMode="hidden">
            <a:xfrm>
              <a:off x="403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66" name="Rectangle 46">
              <a:extLst>
                <a:ext uri="{FF2B5EF4-FFF2-40B4-BE49-F238E27FC236}">
                  <a16:creationId xmlns:a16="http://schemas.microsoft.com/office/drawing/2014/main" id="{EE39430A-7967-423B-9B85-440DC6515E60}"/>
                </a:ext>
              </a:extLst>
            </p:cNvPr>
            <p:cNvSpPr>
              <a:spLocks noChangeArrowheads="1"/>
            </p:cNvSpPr>
            <p:nvPr/>
          </p:nvSpPr>
          <p:spPr bwMode="hidden">
            <a:xfrm>
              <a:off x="412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67" name="Rectangle 47">
              <a:extLst>
                <a:ext uri="{FF2B5EF4-FFF2-40B4-BE49-F238E27FC236}">
                  <a16:creationId xmlns:a16="http://schemas.microsoft.com/office/drawing/2014/main" id="{C0F4F2F5-6ABD-4E7E-9451-767BE6130165}"/>
                </a:ext>
              </a:extLst>
            </p:cNvPr>
            <p:cNvSpPr>
              <a:spLocks noChangeArrowheads="1"/>
            </p:cNvSpPr>
            <p:nvPr/>
          </p:nvSpPr>
          <p:spPr bwMode="hidden">
            <a:xfrm>
              <a:off x="4225"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68" name="Rectangle 48">
              <a:extLst>
                <a:ext uri="{FF2B5EF4-FFF2-40B4-BE49-F238E27FC236}">
                  <a16:creationId xmlns:a16="http://schemas.microsoft.com/office/drawing/2014/main" id="{8ABDAE76-329D-4B42-BF57-E28EE803D72B}"/>
                </a:ext>
              </a:extLst>
            </p:cNvPr>
            <p:cNvSpPr>
              <a:spLocks noChangeArrowheads="1"/>
            </p:cNvSpPr>
            <p:nvPr/>
          </p:nvSpPr>
          <p:spPr bwMode="hidden">
            <a:xfrm>
              <a:off x="4320"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69" name="Rectangle 49">
              <a:extLst>
                <a:ext uri="{FF2B5EF4-FFF2-40B4-BE49-F238E27FC236}">
                  <a16:creationId xmlns:a16="http://schemas.microsoft.com/office/drawing/2014/main" id="{BE1500E9-767D-4344-BB46-2C6C3286DFCD}"/>
                </a:ext>
              </a:extLst>
            </p:cNvPr>
            <p:cNvSpPr>
              <a:spLocks noChangeArrowheads="1"/>
            </p:cNvSpPr>
            <p:nvPr/>
          </p:nvSpPr>
          <p:spPr bwMode="hidden">
            <a:xfrm>
              <a:off x="4416"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70" name="Rectangle 50">
              <a:extLst>
                <a:ext uri="{FF2B5EF4-FFF2-40B4-BE49-F238E27FC236}">
                  <a16:creationId xmlns:a16="http://schemas.microsoft.com/office/drawing/2014/main" id="{CDEF6F89-977F-43EB-82AD-F4A424ECCB43}"/>
                </a:ext>
              </a:extLst>
            </p:cNvPr>
            <p:cNvSpPr>
              <a:spLocks noChangeArrowheads="1"/>
            </p:cNvSpPr>
            <p:nvPr/>
          </p:nvSpPr>
          <p:spPr bwMode="hidden">
            <a:xfrm>
              <a:off x="451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71" name="Rectangle 51">
              <a:extLst>
                <a:ext uri="{FF2B5EF4-FFF2-40B4-BE49-F238E27FC236}">
                  <a16:creationId xmlns:a16="http://schemas.microsoft.com/office/drawing/2014/main" id="{118A95C5-16FC-401A-8B70-CB189A5EABF5}"/>
                </a:ext>
              </a:extLst>
            </p:cNvPr>
            <p:cNvSpPr>
              <a:spLocks noChangeArrowheads="1"/>
            </p:cNvSpPr>
            <p:nvPr/>
          </p:nvSpPr>
          <p:spPr bwMode="hidden">
            <a:xfrm>
              <a:off x="460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72" name="Rectangle 52">
              <a:extLst>
                <a:ext uri="{FF2B5EF4-FFF2-40B4-BE49-F238E27FC236}">
                  <a16:creationId xmlns:a16="http://schemas.microsoft.com/office/drawing/2014/main" id="{FBF7F0C8-B416-4A9C-AB74-C09CB2943AA2}"/>
                </a:ext>
              </a:extLst>
            </p:cNvPr>
            <p:cNvSpPr>
              <a:spLocks noChangeArrowheads="1"/>
            </p:cNvSpPr>
            <p:nvPr/>
          </p:nvSpPr>
          <p:spPr bwMode="hidden">
            <a:xfrm>
              <a:off x="470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73" name="Rectangle 53">
              <a:extLst>
                <a:ext uri="{FF2B5EF4-FFF2-40B4-BE49-F238E27FC236}">
                  <a16:creationId xmlns:a16="http://schemas.microsoft.com/office/drawing/2014/main" id="{73C18280-2BC0-49E4-B58D-3AF5DC464820}"/>
                </a:ext>
              </a:extLst>
            </p:cNvPr>
            <p:cNvSpPr>
              <a:spLocks noChangeArrowheads="1"/>
            </p:cNvSpPr>
            <p:nvPr/>
          </p:nvSpPr>
          <p:spPr bwMode="hidden">
            <a:xfrm>
              <a:off x="4801"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74" name="Rectangle 54">
              <a:extLst>
                <a:ext uri="{FF2B5EF4-FFF2-40B4-BE49-F238E27FC236}">
                  <a16:creationId xmlns:a16="http://schemas.microsoft.com/office/drawing/2014/main" id="{A0B50A76-E1AD-4349-90AD-46F46E21CABF}"/>
                </a:ext>
              </a:extLst>
            </p:cNvPr>
            <p:cNvSpPr>
              <a:spLocks noChangeArrowheads="1"/>
            </p:cNvSpPr>
            <p:nvPr/>
          </p:nvSpPr>
          <p:spPr bwMode="hidden">
            <a:xfrm>
              <a:off x="4896"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75" name="Rectangle 55">
              <a:extLst>
                <a:ext uri="{FF2B5EF4-FFF2-40B4-BE49-F238E27FC236}">
                  <a16:creationId xmlns:a16="http://schemas.microsoft.com/office/drawing/2014/main" id="{E7B295A5-5A75-4E01-A655-5A0A66765771}"/>
                </a:ext>
              </a:extLst>
            </p:cNvPr>
            <p:cNvSpPr>
              <a:spLocks noChangeArrowheads="1"/>
            </p:cNvSpPr>
            <p:nvPr/>
          </p:nvSpPr>
          <p:spPr bwMode="hidden">
            <a:xfrm>
              <a:off x="4992"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76" name="Rectangle 56">
              <a:extLst>
                <a:ext uri="{FF2B5EF4-FFF2-40B4-BE49-F238E27FC236}">
                  <a16:creationId xmlns:a16="http://schemas.microsoft.com/office/drawing/2014/main" id="{281F64CE-4FFF-4283-95B1-AAD20C52046B}"/>
                </a:ext>
              </a:extLst>
            </p:cNvPr>
            <p:cNvSpPr>
              <a:spLocks noChangeArrowheads="1"/>
            </p:cNvSpPr>
            <p:nvPr/>
          </p:nvSpPr>
          <p:spPr bwMode="hidden">
            <a:xfrm>
              <a:off x="508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77" name="Rectangle 57">
              <a:extLst>
                <a:ext uri="{FF2B5EF4-FFF2-40B4-BE49-F238E27FC236}">
                  <a16:creationId xmlns:a16="http://schemas.microsoft.com/office/drawing/2014/main" id="{E0A7246C-553A-44AA-B7DC-833F42AE20B7}"/>
                </a:ext>
              </a:extLst>
            </p:cNvPr>
            <p:cNvSpPr>
              <a:spLocks noChangeArrowheads="1"/>
            </p:cNvSpPr>
            <p:nvPr/>
          </p:nvSpPr>
          <p:spPr bwMode="hidden">
            <a:xfrm>
              <a:off x="518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78" name="Rectangle 58">
              <a:extLst>
                <a:ext uri="{FF2B5EF4-FFF2-40B4-BE49-F238E27FC236}">
                  <a16:creationId xmlns:a16="http://schemas.microsoft.com/office/drawing/2014/main" id="{5A435F8D-F62E-47FE-A093-964959DC0135}"/>
                </a:ext>
              </a:extLst>
            </p:cNvPr>
            <p:cNvSpPr>
              <a:spLocks noChangeArrowheads="1"/>
            </p:cNvSpPr>
            <p:nvPr/>
          </p:nvSpPr>
          <p:spPr bwMode="hidden">
            <a:xfrm>
              <a:off x="528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79" name="Rectangle 59">
              <a:extLst>
                <a:ext uri="{FF2B5EF4-FFF2-40B4-BE49-F238E27FC236}">
                  <a16:creationId xmlns:a16="http://schemas.microsoft.com/office/drawing/2014/main" id="{9BEE975E-8E8C-446E-AF9C-2AC63DA11668}"/>
                </a:ext>
              </a:extLst>
            </p:cNvPr>
            <p:cNvSpPr>
              <a:spLocks noChangeArrowheads="1"/>
            </p:cNvSpPr>
            <p:nvPr/>
          </p:nvSpPr>
          <p:spPr bwMode="hidden">
            <a:xfrm>
              <a:off x="5376"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80" name="Rectangle 60">
              <a:extLst>
                <a:ext uri="{FF2B5EF4-FFF2-40B4-BE49-F238E27FC236}">
                  <a16:creationId xmlns:a16="http://schemas.microsoft.com/office/drawing/2014/main" id="{77D96341-D4C9-4C7E-8197-6B46DC67A1D2}"/>
                </a:ext>
              </a:extLst>
            </p:cNvPr>
            <p:cNvSpPr>
              <a:spLocks noChangeArrowheads="1"/>
            </p:cNvSpPr>
            <p:nvPr/>
          </p:nvSpPr>
          <p:spPr bwMode="hidden">
            <a:xfrm>
              <a:off x="5472"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81" name="Rectangle 61">
              <a:extLst>
                <a:ext uri="{FF2B5EF4-FFF2-40B4-BE49-F238E27FC236}">
                  <a16:creationId xmlns:a16="http://schemas.microsoft.com/office/drawing/2014/main" id="{AEA0F53F-051E-4875-82ED-64616BCCF1FA}"/>
                </a:ext>
              </a:extLst>
            </p:cNvPr>
            <p:cNvSpPr>
              <a:spLocks noChangeArrowheads="1"/>
            </p:cNvSpPr>
            <p:nvPr/>
          </p:nvSpPr>
          <p:spPr bwMode="hidden">
            <a:xfrm>
              <a:off x="556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82" name="Rectangle 62">
              <a:extLst>
                <a:ext uri="{FF2B5EF4-FFF2-40B4-BE49-F238E27FC236}">
                  <a16:creationId xmlns:a16="http://schemas.microsoft.com/office/drawing/2014/main" id="{C0430A32-F5AD-49A3-93E0-D241836AE83E}"/>
                </a:ext>
              </a:extLst>
            </p:cNvPr>
            <p:cNvSpPr>
              <a:spLocks noChangeArrowheads="1"/>
            </p:cNvSpPr>
            <p:nvPr/>
          </p:nvSpPr>
          <p:spPr bwMode="hidden">
            <a:xfrm>
              <a:off x="566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83" name="Rectangle 63">
              <a:extLst>
                <a:ext uri="{FF2B5EF4-FFF2-40B4-BE49-F238E27FC236}">
                  <a16:creationId xmlns:a16="http://schemas.microsoft.com/office/drawing/2014/main" id="{ED5E00BB-170D-4761-A2B3-0C64B72E3E3A}"/>
                </a:ext>
              </a:extLst>
            </p:cNvPr>
            <p:cNvSpPr>
              <a:spLocks noChangeArrowheads="1"/>
            </p:cNvSpPr>
            <p:nvPr/>
          </p:nvSpPr>
          <p:spPr bwMode="hidden">
            <a:xfrm>
              <a:off x="431" y="0"/>
              <a:ext cx="5331" cy="4320"/>
            </a:xfrm>
            <a:prstGeom prst="rect">
              <a:avLst/>
            </a:prstGeom>
            <a:solidFill>
              <a:schemeClr val="accent1">
                <a:alpha val="50000"/>
              </a:schemeClr>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84" name="Rectangle 64">
              <a:extLst>
                <a:ext uri="{FF2B5EF4-FFF2-40B4-BE49-F238E27FC236}">
                  <a16:creationId xmlns:a16="http://schemas.microsoft.com/office/drawing/2014/main" id="{ADBD8823-6D64-493C-A0DE-1A5941452B0A}"/>
                </a:ext>
              </a:extLst>
            </p:cNvPr>
            <p:cNvSpPr>
              <a:spLocks noChangeArrowheads="1"/>
            </p:cNvSpPr>
            <p:nvPr/>
          </p:nvSpPr>
          <p:spPr bwMode="blackGray">
            <a:xfrm>
              <a:off x="0" y="1081"/>
              <a:ext cx="4378" cy="47"/>
            </a:xfrm>
            <a:prstGeom prst="rect">
              <a:avLst/>
            </a:prstGeom>
            <a:solidFill>
              <a:schemeClr val="hlink">
                <a:alpha val="50000"/>
              </a:schemeClr>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grpSp>
      <p:sp>
        <p:nvSpPr>
          <p:cNvPr id="1027" name="Rectangle 65">
            <a:extLst>
              <a:ext uri="{FF2B5EF4-FFF2-40B4-BE49-F238E27FC236}">
                <a16:creationId xmlns:a16="http://schemas.microsoft.com/office/drawing/2014/main" id="{0EE50BFF-8786-4170-BBC7-639EC0402A96}"/>
              </a:ext>
            </a:extLst>
          </p:cNvPr>
          <p:cNvSpPr>
            <a:spLocks noGrp="1" noChangeArrowheads="1"/>
          </p:cNvSpPr>
          <p:nvPr>
            <p:ph type="title"/>
          </p:nvPr>
        </p:nvSpPr>
        <p:spPr bwMode="auto">
          <a:xfrm>
            <a:off x="1219200" y="990600"/>
            <a:ext cx="6705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66">
            <a:extLst>
              <a:ext uri="{FF2B5EF4-FFF2-40B4-BE49-F238E27FC236}">
                <a16:creationId xmlns:a16="http://schemas.microsoft.com/office/drawing/2014/main" id="{8529672E-D9C6-4C9A-A86A-506BCFDFDCE8}"/>
              </a:ext>
            </a:extLst>
          </p:cNvPr>
          <p:cNvSpPr>
            <a:spLocks noGrp="1" noChangeArrowheads="1"/>
          </p:cNvSpPr>
          <p:nvPr>
            <p:ph type="body" idx="1"/>
          </p:nvPr>
        </p:nvSpPr>
        <p:spPr bwMode="auto">
          <a:xfrm>
            <a:off x="1828800" y="1905000"/>
            <a:ext cx="6934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88" name="Rectangle 68">
            <a:extLst>
              <a:ext uri="{FF2B5EF4-FFF2-40B4-BE49-F238E27FC236}">
                <a16:creationId xmlns:a16="http://schemas.microsoft.com/office/drawing/2014/main" id="{DCD29E85-574F-4B9F-93D1-A170D670BD7C}"/>
              </a:ext>
            </a:extLst>
          </p:cNvPr>
          <p:cNvSpPr>
            <a:spLocks noGrp="1" noChangeArrowheads="1"/>
          </p:cNvSpPr>
          <p:nvPr>
            <p:ph type="ftr" sz="quarter" idx="3"/>
          </p:nvPr>
        </p:nvSpPr>
        <p:spPr bwMode="auto">
          <a:xfrm>
            <a:off x="1219200" y="62484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smtClean="0">
                <a:latin typeface="+mn-lt"/>
                <a:ea typeface="ＭＳ Ｐゴシック" pitchFamily="-128" charset="-128"/>
              </a:defRPr>
            </a:lvl1p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189" name="Rectangle 69">
            <a:extLst>
              <a:ext uri="{FF2B5EF4-FFF2-40B4-BE49-F238E27FC236}">
                <a16:creationId xmlns:a16="http://schemas.microsoft.com/office/drawing/2014/main" id="{EF87FA79-D889-4901-9527-1FA1879EF084}"/>
              </a:ext>
            </a:extLst>
          </p:cNvPr>
          <p:cNvSpPr>
            <a:spLocks noGrp="1" noChangeArrowheads="1"/>
          </p:cNvSpPr>
          <p:nvPr>
            <p:ph type="sldNum" sz="quarter" idx="4"/>
          </p:nvPr>
        </p:nvSpPr>
        <p:spPr bwMode="auto">
          <a:xfrm>
            <a:off x="7543800" y="62484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Helvetica" panose="020B0604020202020204" pitchFamily="34" charset="0"/>
              </a:defRPr>
            </a:lvl1pPr>
          </a:lstStyle>
          <a:p>
            <a:fld id="{7A9342FE-B548-428A-B418-2E71BC484A7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2" Type="http://schemas.openxmlformats.org/officeDocument/2006/relationships/image" Target="../media/image22.wmf"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2" Type="http://schemas.openxmlformats.org/officeDocument/2006/relationships/image" Target="../media/image24.wmf"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2" Type="http://schemas.openxmlformats.org/officeDocument/2006/relationships/image" Target="../media/image25.wmf"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2" Type="http://schemas.openxmlformats.org/officeDocument/2006/relationships/image" Target="../media/image26.wmf"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Relationship Id="rId2" Type="http://schemas.openxmlformats.org/officeDocument/2006/relationships/image" Target="../media/image27.wmf"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Relationship Id="rId2" Type="http://schemas.openxmlformats.org/officeDocument/2006/relationships/image" Target="../media/image28.wmf"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Relationship Id="rId2" Type="http://schemas.openxmlformats.org/officeDocument/2006/relationships/image" Target="../media/image29.wmf"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Relationship Id="rId2" Type="http://schemas.openxmlformats.org/officeDocument/2006/relationships/image" Target="../media/image30.wmf"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Relationship Id="rId2" Type="http://schemas.openxmlformats.org/officeDocument/2006/relationships/image" Target="../media/image31.wmf"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Relationship Id="rId2" Type="http://schemas.openxmlformats.org/officeDocument/2006/relationships/image" Target="../media/image32.wmf"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Relationship Id="rId2" Type="http://schemas.openxmlformats.org/officeDocument/2006/relationships/image" Target="../media/image33.wmf"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Relationship Id="rId2" Type="http://schemas.openxmlformats.org/officeDocument/2006/relationships/image" Target="../media/image34.wmf"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Relationship Id="rId2" Type="http://schemas.openxmlformats.org/officeDocument/2006/relationships/image" Target="../media/image35.wmf"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Relationship Id="rId2" Type="http://schemas.openxmlformats.org/officeDocument/2006/relationships/image" Target="../media/image36.wmf"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Relationship Id="rId2" Type="http://schemas.openxmlformats.org/officeDocument/2006/relationships/image" Target="../media/image37.wmf"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Relationship Id="rId2" Type="http://schemas.openxmlformats.org/officeDocument/2006/relationships/image" Target="../media/image39.png"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Relationship Id="rId2" Type="http://schemas.openxmlformats.org/officeDocument/2006/relationships/image" Target="../media/image42.wmf" /><Relationship Id="rId1" Type="http://schemas.openxmlformats.org/officeDocument/2006/relationships/slideLayout" Target="../slideLayouts/slideLayout2.xml" /></Relationships>
</file>

<file path=ppt/slides/_rels/slide196.xml.rels><?xml version="1.0" encoding="UTF-8" standalone="yes"?>
<Relationships xmlns="http://schemas.openxmlformats.org/package/2006/relationships"><Relationship Id="rId2" Type="http://schemas.openxmlformats.org/officeDocument/2006/relationships/image" Target="../media/image43.wmf" /><Relationship Id="rId1" Type="http://schemas.openxmlformats.org/officeDocument/2006/relationships/slideLayout" Target="../slideLayouts/slideLayout2.xml" /></Relationships>
</file>

<file path=ppt/slides/_rels/slide197.xml.rels><?xml version="1.0" encoding="UTF-8" standalone="yes"?>
<Relationships xmlns="http://schemas.openxmlformats.org/package/2006/relationships"><Relationship Id="rId2" Type="http://schemas.openxmlformats.org/officeDocument/2006/relationships/image" Target="../media/image44.wmf"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Relationship Id="rId2" Type="http://schemas.openxmlformats.org/officeDocument/2006/relationships/image" Target="../media/image45.wmf" /><Relationship Id="rId1" Type="http://schemas.openxmlformats.org/officeDocument/2006/relationships/slideLayout" Target="../slideLayouts/slideLayout2.xml" /></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9.xml.rels><?xml version="1.0" encoding="UTF-8" standalone="yes"?>
<Relationships xmlns="http://schemas.openxmlformats.org/package/2006/relationships"><Relationship Id="rId2" Type="http://schemas.openxmlformats.org/officeDocument/2006/relationships/image" Target="../media/image46.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2.xml.rels><?xml version="1.0" encoding="UTF-8" standalone="yes"?>
<Relationships xmlns="http://schemas.openxmlformats.org/package/2006/relationships"><Relationship Id="rId2" Type="http://schemas.openxmlformats.org/officeDocument/2006/relationships/image" Target="../media/image47.wmf" /><Relationship Id="rId1" Type="http://schemas.openxmlformats.org/officeDocument/2006/relationships/slideLayout" Target="../slideLayouts/slideLayout2.xml" /></Relationships>
</file>

<file path=ppt/slides/_rels/slide213.xml.rels><?xml version="1.0" encoding="UTF-8" standalone="yes"?>
<Relationships xmlns="http://schemas.openxmlformats.org/package/2006/relationships"><Relationship Id="rId2" Type="http://schemas.openxmlformats.org/officeDocument/2006/relationships/image" Target="../media/image48.wmf" /><Relationship Id="rId1" Type="http://schemas.openxmlformats.org/officeDocument/2006/relationships/slideLayout" Target="../slideLayouts/slideLayout2.xml" /></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5.xml.rels><?xml version="1.0" encoding="UTF-8" standalone="yes"?>
<Relationships xmlns="http://schemas.openxmlformats.org/package/2006/relationships"><Relationship Id="rId2" Type="http://schemas.openxmlformats.org/officeDocument/2006/relationships/image" Target="../media/image49.wmf" /><Relationship Id="rId1" Type="http://schemas.openxmlformats.org/officeDocument/2006/relationships/slideLayout" Target="../slideLayouts/slideLayout2.xml" /></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8.xml.rels><?xml version="1.0" encoding="UTF-8" standalone="yes"?>
<Relationships xmlns="http://schemas.openxmlformats.org/package/2006/relationships"><Relationship Id="rId2" Type="http://schemas.openxmlformats.org/officeDocument/2006/relationships/image" Target="../media/image50.wmf" /><Relationship Id="rId1" Type="http://schemas.openxmlformats.org/officeDocument/2006/relationships/slideLayout" Target="../slideLayouts/slideLayout2.xml" /></Relationships>
</file>

<file path=ppt/slides/_rels/slide219.xml.rels><?xml version="1.0" encoding="UTF-8" standalone="yes"?>
<Relationships xmlns="http://schemas.openxmlformats.org/package/2006/relationships"><Relationship Id="rId2" Type="http://schemas.openxmlformats.org/officeDocument/2006/relationships/image" Target="../media/image51.wmf"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6.xml.rels><?xml version="1.0" encoding="UTF-8" standalone="yes"?>
<Relationships xmlns="http://schemas.openxmlformats.org/package/2006/relationships"><Relationship Id="rId2" Type="http://schemas.openxmlformats.org/officeDocument/2006/relationships/image" Target="../media/image52.wmf" /><Relationship Id="rId1" Type="http://schemas.openxmlformats.org/officeDocument/2006/relationships/slideLayout" Target="../slideLayouts/slideLayout2.xml" /></Relationships>
</file>

<file path=ppt/slides/_rels/slide227.xml.rels><?xml version="1.0" encoding="UTF-8" standalone="yes"?>
<Relationships xmlns="http://schemas.openxmlformats.org/package/2006/relationships"><Relationship Id="rId2" Type="http://schemas.openxmlformats.org/officeDocument/2006/relationships/image" Target="../media/image53.wmf" /><Relationship Id="rId1" Type="http://schemas.openxmlformats.org/officeDocument/2006/relationships/slideLayout" Target="../slideLayouts/slideLayout2.xml" /></Relationships>
</file>

<file path=ppt/slides/_rels/slide228.xml.rels><?xml version="1.0" encoding="UTF-8" standalone="yes"?>
<Relationships xmlns="http://schemas.openxmlformats.org/package/2006/relationships"><Relationship Id="rId2" Type="http://schemas.openxmlformats.org/officeDocument/2006/relationships/image" Target="../media/image54.wmf" /><Relationship Id="rId1" Type="http://schemas.openxmlformats.org/officeDocument/2006/relationships/slideLayout" Target="../slideLayouts/slideLayout2.xml" /></Relationships>
</file>

<file path=ppt/slides/_rels/slide229.xml.rels><?xml version="1.0" encoding="UTF-8" standalone="yes"?>
<Relationships xmlns="http://schemas.openxmlformats.org/package/2006/relationships"><Relationship Id="rId2" Type="http://schemas.openxmlformats.org/officeDocument/2006/relationships/image" Target="../media/image55.wmf"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8.xml.rels><?xml version="1.0" encoding="UTF-8" standalone="yes"?>
<Relationships xmlns="http://schemas.openxmlformats.org/package/2006/relationships"><Relationship Id="rId2" Type="http://schemas.openxmlformats.org/officeDocument/2006/relationships/image" Target="../media/image56.wmf" /><Relationship Id="rId1" Type="http://schemas.openxmlformats.org/officeDocument/2006/relationships/slideLayout" Target="../slideLayouts/slideLayout2.xml" /></Relationships>
</file>

<file path=ppt/slides/_rels/slide239.xml.rels><?xml version="1.0" encoding="UTF-8" standalone="yes"?>
<Relationships xmlns="http://schemas.openxmlformats.org/package/2006/relationships"><Relationship Id="rId2" Type="http://schemas.openxmlformats.org/officeDocument/2006/relationships/image" Target="../media/image57.wmf"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240.xml.rels><?xml version="1.0" encoding="UTF-8" standalone="yes"?>
<Relationships xmlns="http://schemas.openxmlformats.org/package/2006/relationships"><Relationship Id="rId2" Type="http://schemas.openxmlformats.org/officeDocument/2006/relationships/image" Target="../media/image58.wmf" /><Relationship Id="rId1" Type="http://schemas.openxmlformats.org/officeDocument/2006/relationships/slideLayout" Target="../slideLayouts/slideLayout2.xml" /></Relationships>
</file>

<file path=ppt/slides/_rels/slide241.xml.rels><?xml version="1.0" encoding="UTF-8" standalone="yes"?>
<Relationships xmlns="http://schemas.openxmlformats.org/package/2006/relationships"><Relationship Id="rId2" Type="http://schemas.openxmlformats.org/officeDocument/2006/relationships/image" Target="../media/image59.wmf" /><Relationship Id="rId1" Type="http://schemas.openxmlformats.org/officeDocument/2006/relationships/slideLayout" Target="../slideLayouts/slideLayout2.xml" /></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4.xml.rels><?xml version="1.0" encoding="UTF-8" standalone="yes"?>
<Relationships xmlns="http://schemas.openxmlformats.org/package/2006/relationships"><Relationship Id="rId2" Type="http://schemas.openxmlformats.org/officeDocument/2006/relationships/image" Target="../media/image60.wmf" /><Relationship Id="rId1" Type="http://schemas.openxmlformats.org/officeDocument/2006/relationships/slideLayout" Target="../slideLayouts/slideLayout2.xml" /></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3.xml.rels><?xml version="1.0" encoding="UTF-8" standalone="yes"?>
<Relationships xmlns="http://schemas.openxmlformats.org/package/2006/relationships"><Relationship Id="rId2" Type="http://schemas.openxmlformats.org/officeDocument/2006/relationships/image" Target="../media/image61.wmf" /><Relationship Id="rId1" Type="http://schemas.openxmlformats.org/officeDocument/2006/relationships/slideLayout" Target="../slideLayouts/slideLayout2.xml" /></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7.xml.rels><?xml version="1.0" encoding="UTF-8" standalone="yes"?>
<Relationships xmlns="http://schemas.openxmlformats.org/package/2006/relationships"><Relationship Id="rId2" Type="http://schemas.openxmlformats.org/officeDocument/2006/relationships/image" Target="../media/image62.wmf" /><Relationship Id="rId1" Type="http://schemas.openxmlformats.org/officeDocument/2006/relationships/slideLayout" Target="../slideLayouts/slideLayout2.xml" /></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60.xml.rels><?xml version="1.0" encoding="UTF-8" standalone="yes"?>
<Relationships xmlns="http://schemas.openxmlformats.org/package/2006/relationships"><Relationship Id="rId2" Type="http://schemas.openxmlformats.org/officeDocument/2006/relationships/image" Target="../media/image63.wmf" /><Relationship Id="rId1" Type="http://schemas.openxmlformats.org/officeDocument/2006/relationships/slideLayout" Target="../slideLayouts/slideLayout2.xml" /></Relationships>
</file>

<file path=ppt/slides/_rels/slide261.xml.rels><?xml version="1.0" encoding="UTF-8" standalone="yes"?>
<Relationships xmlns="http://schemas.openxmlformats.org/package/2006/relationships"><Relationship Id="rId2" Type="http://schemas.openxmlformats.org/officeDocument/2006/relationships/image" Target="../media/image64.wmf" /><Relationship Id="rId1" Type="http://schemas.openxmlformats.org/officeDocument/2006/relationships/slideLayout" Target="../slideLayouts/slideLayout2.xml" /></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7.xml.rels><?xml version="1.0" encoding="UTF-8" standalone="yes"?>
<Relationships xmlns="http://schemas.openxmlformats.org/package/2006/relationships"><Relationship Id="rId2" Type="http://schemas.openxmlformats.org/officeDocument/2006/relationships/image" Target="../media/image65.jpeg" /><Relationship Id="rId1" Type="http://schemas.openxmlformats.org/officeDocument/2006/relationships/slideLayout" Target="../slideLayouts/slideLayout2.xml" /></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1.xml.rels><?xml version="1.0" encoding="UTF-8" standalone="yes"?>
<Relationships xmlns="http://schemas.openxmlformats.org/package/2006/relationships"><Relationship Id="rId2" Type="http://schemas.openxmlformats.org/officeDocument/2006/relationships/image" Target="../media/image66.wmf" /><Relationship Id="rId1" Type="http://schemas.openxmlformats.org/officeDocument/2006/relationships/slideLayout" Target="../slideLayouts/slideLayout2.xml" /></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1.xml.rels><?xml version="1.0" encoding="UTF-8" standalone="yes"?>
<Relationships xmlns="http://schemas.openxmlformats.org/package/2006/relationships"><Relationship Id="rId2" Type="http://schemas.openxmlformats.org/officeDocument/2006/relationships/image" Target="../media/image67.wmf" /><Relationship Id="rId1" Type="http://schemas.openxmlformats.org/officeDocument/2006/relationships/slideLayout" Target="../slideLayouts/slideLayout2.xml" /></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4.xml.rels><?xml version="1.0" encoding="UTF-8" standalone="yes"?>
<Relationships xmlns="http://schemas.openxmlformats.org/package/2006/relationships"><Relationship Id="rId2" Type="http://schemas.openxmlformats.org/officeDocument/2006/relationships/image" Target="../media/image68.wmf" /><Relationship Id="rId1" Type="http://schemas.openxmlformats.org/officeDocument/2006/relationships/slideLayout" Target="../slideLayouts/slideLayout2.xml" /></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2.xml.rels><?xml version="1.0" encoding="UTF-8" standalone="yes"?>
<Relationships xmlns="http://schemas.openxmlformats.org/package/2006/relationships"><Relationship Id="rId8" Type="http://schemas.openxmlformats.org/officeDocument/2006/relationships/hyperlink" Target="http://www.answers.com/topic/command-pattern" TargetMode="External" /><Relationship Id="rId3" Type="http://schemas.openxmlformats.org/officeDocument/2006/relationships/hyperlink" Target="http://www.answers.com/topic/factory-method-pattern" TargetMode="External" /><Relationship Id="rId7" Type="http://schemas.openxmlformats.org/officeDocument/2006/relationships/hyperlink" Target="http://www.answers.com/topic/chain-of-responsibility-pattern" TargetMode="External" /><Relationship Id="rId2" Type="http://schemas.openxmlformats.org/officeDocument/2006/relationships/hyperlink" Target="http://www.answers.com/topic/abstract-factory-pattern" TargetMode="External" /><Relationship Id="rId1" Type="http://schemas.openxmlformats.org/officeDocument/2006/relationships/slideLayout" Target="../slideLayouts/slideLayout2.xml" /><Relationship Id="rId6" Type="http://schemas.openxmlformats.org/officeDocument/2006/relationships/hyperlink" Target="http://www.answers.com/topic/composite-pattern" TargetMode="External" /><Relationship Id="rId5" Type="http://schemas.openxmlformats.org/officeDocument/2006/relationships/hyperlink" Target="http://www.answers.com/topic/aggregate-pattern" TargetMode="External" /><Relationship Id="rId4" Type="http://schemas.openxmlformats.org/officeDocument/2006/relationships/hyperlink" Target="http://www.answers.com/topic/adapter-pattern" TargetMode="External" /></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7.xml.rels><?xml version="1.0" encoding="UTF-8" standalone="yes"?>
<Relationships xmlns="http://schemas.openxmlformats.org/package/2006/relationships"><Relationship Id="rId2" Type="http://schemas.openxmlformats.org/officeDocument/2006/relationships/image" Target="../media/image69.jpeg" /><Relationship Id="rId1" Type="http://schemas.openxmlformats.org/officeDocument/2006/relationships/slideLayout" Target="../slideLayouts/slideLayout2.xml" /></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1.xml.rels><?xml version="1.0" encoding="UTF-8" standalone="yes"?>
<Relationships xmlns="http://schemas.openxmlformats.org/package/2006/relationships"><Relationship Id="rId2" Type="http://schemas.openxmlformats.org/officeDocument/2006/relationships/image" Target="../media/image70.jpeg" /><Relationship Id="rId1" Type="http://schemas.openxmlformats.org/officeDocument/2006/relationships/slideLayout" Target="../slideLayouts/slideLayout2.xml" /></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0.xml.rels><?xml version="1.0" encoding="UTF-8" standalone="yes"?>
<Relationships xmlns="http://schemas.openxmlformats.org/package/2006/relationships"><Relationship Id="rId2" Type="http://schemas.openxmlformats.org/officeDocument/2006/relationships/image" Target="../media/image71.wmf" /><Relationship Id="rId1" Type="http://schemas.openxmlformats.org/officeDocument/2006/relationships/slideLayout" Target="../slideLayouts/slideLayout2.xml" /></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8.xml.rels><?xml version="1.0" encoding="UTF-8" standalone="yes"?>
<Relationships xmlns="http://schemas.openxmlformats.org/package/2006/relationships"><Relationship Id="rId2" Type="http://schemas.openxmlformats.org/officeDocument/2006/relationships/image" Target="../media/image72.wmf" /><Relationship Id="rId1" Type="http://schemas.openxmlformats.org/officeDocument/2006/relationships/slideLayout" Target="../slideLayouts/slideLayout2.xml" /></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0.xml.rels><?xml version="1.0" encoding="UTF-8" standalone="yes"?>
<Relationships xmlns="http://schemas.openxmlformats.org/package/2006/relationships"><Relationship Id="rId3" Type="http://schemas.openxmlformats.org/officeDocument/2006/relationships/image" Target="../media/image74.png" /><Relationship Id="rId2" Type="http://schemas.openxmlformats.org/officeDocument/2006/relationships/image" Target="../media/image73.png" /><Relationship Id="rId1" Type="http://schemas.openxmlformats.org/officeDocument/2006/relationships/slideLayout" Target="../slideLayouts/slideLayout2.xml" /><Relationship Id="rId5" Type="http://schemas.openxmlformats.org/officeDocument/2006/relationships/image" Target="../media/image76.png" /><Relationship Id="rId4" Type="http://schemas.openxmlformats.org/officeDocument/2006/relationships/image" Target="../media/image75.png" /></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4.wmf" /><Relationship Id="rId1" Type="http://schemas.openxmlformats.org/officeDocument/2006/relationships/slideLayout" Target="../slideLayouts/slideLayout2.xml" /></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9.xml.rels><?xml version="1.0" encoding="UTF-8" standalone="yes"?>
<Relationships xmlns="http://schemas.openxmlformats.org/package/2006/relationships"><Relationship Id="rId2" Type="http://schemas.openxmlformats.org/officeDocument/2006/relationships/image" Target="../media/image77.jpe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6.wmf" /><Relationship Id="rId1" Type="http://schemas.openxmlformats.org/officeDocument/2006/relationships/slideLayout" Target="../slideLayouts/slideLayout2.xml" /></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4.xml.rels><?xml version="1.0" encoding="UTF-8" standalone="yes"?>
<Relationships xmlns="http://schemas.openxmlformats.org/package/2006/relationships"><Relationship Id="rId2" Type="http://schemas.openxmlformats.org/officeDocument/2006/relationships/image" Target="../media/image78.jpeg" /><Relationship Id="rId1" Type="http://schemas.openxmlformats.org/officeDocument/2006/relationships/slideLayout" Target="../slideLayouts/slideLayout2.xml" /></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7.wmf" /><Relationship Id="rId1" Type="http://schemas.openxmlformats.org/officeDocument/2006/relationships/slideLayout" Target="../slideLayouts/slideLayout2.xml" /></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8.wmf" /><Relationship Id="rId1" Type="http://schemas.openxmlformats.org/officeDocument/2006/relationships/slideLayout" Target="../slideLayouts/slideLayout2.xml" /></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5.xml.rels><?xml version="1.0" encoding="UTF-8" standalone="yes"?>
<Relationships xmlns="http://schemas.openxmlformats.org/package/2006/relationships"><Relationship Id="rId2" Type="http://schemas.openxmlformats.org/officeDocument/2006/relationships/image" Target="../media/image79.wmf" /><Relationship Id="rId1" Type="http://schemas.openxmlformats.org/officeDocument/2006/relationships/slideLayout" Target="../slideLayouts/slideLayout2.xml" /></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8.xml.rels><?xml version="1.0" encoding="UTF-8" standalone="yes"?>
<Relationships xmlns="http://schemas.openxmlformats.org/package/2006/relationships"><Relationship Id="rId3" Type="http://schemas.openxmlformats.org/officeDocument/2006/relationships/image" Target="../media/image80.wmf" /><Relationship Id="rId2" Type="http://schemas.openxmlformats.org/officeDocument/2006/relationships/image" Target="../media/image64.wmf" /><Relationship Id="rId1" Type="http://schemas.openxmlformats.org/officeDocument/2006/relationships/slideLayout" Target="../slideLayouts/slideLayout2.xml" /></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9.wmf" /><Relationship Id="rId1" Type="http://schemas.openxmlformats.org/officeDocument/2006/relationships/slideLayout" Target="../slideLayouts/slideLayout2.xml" /></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2.xml.rels><?xml version="1.0" encoding="UTF-8" standalone="yes"?>
<Relationships xmlns="http://schemas.openxmlformats.org/package/2006/relationships"><Relationship Id="rId3" Type="http://schemas.openxmlformats.org/officeDocument/2006/relationships/image" Target="../media/image79.wmf" /><Relationship Id="rId2" Type="http://schemas.openxmlformats.org/officeDocument/2006/relationships/image" Target="../media/image63.wmf" /><Relationship Id="rId1" Type="http://schemas.openxmlformats.org/officeDocument/2006/relationships/slideLayout" Target="../slideLayouts/slideLayout2.xml" /><Relationship Id="rId4" Type="http://schemas.openxmlformats.org/officeDocument/2006/relationships/image" Target="../media/image81.wmf" /></Relationships>
</file>

<file path=ppt/slides/_rels/slide383.xml.rels><?xml version="1.0" encoding="UTF-8" standalone="yes"?>
<Relationships xmlns="http://schemas.openxmlformats.org/package/2006/relationships"><Relationship Id="rId2" Type="http://schemas.openxmlformats.org/officeDocument/2006/relationships/image" Target="../media/image81.wmf" /><Relationship Id="rId1" Type="http://schemas.openxmlformats.org/officeDocument/2006/relationships/slideLayout" Target="../slideLayouts/slideLayout2.xml" /></Relationships>
</file>

<file path=ppt/slides/_rels/slide384.xml.rels><?xml version="1.0" encoding="UTF-8" standalone="yes"?>
<Relationships xmlns="http://schemas.openxmlformats.org/package/2006/relationships"><Relationship Id="rId2" Type="http://schemas.openxmlformats.org/officeDocument/2006/relationships/image" Target="../media/image81.wmf" /><Relationship Id="rId1" Type="http://schemas.openxmlformats.org/officeDocument/2006/relationships/slideLayout" Target="../slideLayouts/slideLayout2.xml" /></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5.xml.rels><?xml version="1.0" encoding="UTF-8" standalone="yes"?>
<Relationships xmlns="http://schemas.openxmlformats.org/package/2006/relationships"><Relationship Id="rId2" Type="http://schemas.openxmlformats.org/officeDocument/2006/relationships/image" Target="../media/image82.wmf" /><Relationship Id="rId1" Type="http://schemas.openxmlformats.org/officeDocument/2006/relationships/slideLayout" Target="../slideLayouts/slideLayout2.xml" /></Relationships>
</file>

<file path=ppt/slides/_rels/slide396.xml.rels><?xml version="1.0" encoding="UTF-8" standalone="yes"?>
<Relationships xmlns="http://schemas.openxmlformats.org/package/2006/relationships"><Relationship Id="rId2" Type="http://schemas.openxmlformats.org/officeDocument/2006/relationships/image" Target="../media/image83.jpeg" /><Relationship Id="rId1" Type="http://schemas.openxmlformats.org/officeDocument/2006/relationships/slideLayout" Target="../slideLayouts/slideLayout2.xml" /></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1.wmf"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10.wmf" /><Relationship Id="rId1" Type="http://schemas.openxmlformats.org/officeDocument/2006/relationships/slideLayout" Target="../slideLayouts/slideLayout2.xml" /></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11.wmf" /><Relationship Id="rId1" Type="http://schemas.openxmlformats.org/officeDocument/2006/relationships/slideLayout" Target="../slideLayouts/slideLayout2.xml" /></Relationships>
</file>

<file path=ppt/slides/_rels/slide410.xml.rels><?xml version="1.0" encoding="UTF-8" standalone="yes"?>
<Relationships xmlns="http://schemas.openxmlformats.org/package/2006/relationships"><Relationship Id="rId2" Type="http://schemas.openxmlformats.org/officeDocument/2006/relationships/image" Target="../media/image84.wmf" /><Relationship Id="rId1" Type="http://schemas.openxmlformats.org/officeDocument/2006/relationships/slideLayout" Target="../slideLayouts/slideLayout2.xml" /></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3.xml.rels><?xml version="1.0" encoding="UTF-8" standalone="yes"?>
<Relationships xmlns="http://schemas.openxmlformats.org/package/2006/relationships"><Relationship Id="rId2" Type="http://schemas.openxmlformats.org/officeDocument/2006/relationships/image" Target="../media/image85.png" /><Relationship Id="rId1" Type="http://schemas.openxmlformats.org/officeDocument/2006/relationships/slideLayout" Target="../slideLayouts/slideLayout2.xml" /></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12.wmf" /><Relationship Id="rId1" Type="http://schemas.openxmlformats.org/officeDocument/2006/relationships/slideLayout" Target="../slideLayouts/slideLayout2.xml" /></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2.xml.rels><?xml version="1.0" encoding="UTF-8" standalone="yes"?>
<Relationships xmlns="http://schemas.openxmlformats.org/package/2006/relationships"><Relationship Id="rId2" Type="http://schemas.openxmlformats.org/officeDocument/2006/relationships/image" Target="../media/image86.wmf" /><Relationship Id="rId1" Type="http://schemas.openxmlformats.org/officeDocument/2006/relationships/slideLayout" Target="../slideLayouts/slideLayout2.xml" /></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4.xml.rels><?xml version="1.0" encoding="UTF-8" standalone="yes"?>
<Relationships xmlns="http://schemas.openxmlformats.org/package/2006/relationships"><Relationship Id="rId2" Type="http://schemas.openxmlformats.org/officeDocument/2006/relationships/image" Target="../media/image87.wmf" /><Relationship Id="rId1" Type="http://schemas.openxmlformats.org/officeDocument/2006/relationships/slideLayout" Target="../slideLayouts/slideLayout2.xml" /></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9.xml.rels><?xml version="1.0" encoding="UTF-8" standalone="yes"?>
<Relationships xmlns="http://schemas.openxmlformats.org/package/2006/relationships"><Relationship Id="rId2" Type="http://schemas.openxmlformats.org/officeDocument/2006/relationships/image" Target="../media/image88.wmf"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14.wmf"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15.wmf"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hyperlink" Target="http://www.dsdm.org/" TargetMode="Externa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16.wmf"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17.wmf"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18.wmf"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2" Type="http://schemas.openxmlformats.org/officeDocument/2006/relationships/image" Target="../media/image19.wmf"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2" Type="http://schemas.openxmlformats.org/officeDocument/2006/relationships/image" Target="../media/image20.wmf"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2" Type="http://schemas.openxmlformats.org/officeDocument/2006/relationships/image" Target="../media/image21.wmf"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101C3DAD-E342-40A5-BBB2-8BDB87B21DC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6" name="Slide Number Placeholder 4">
            <a:extLst>
              <a:ext uri="{FF2B5EF4-FFF2-40B4-BE49-F238E27FC236}">
                <a16:creationId xmlns:a16="http://schemas.microsoft.com/office/drawing/2014/main" id="{7AAADB44-E15A-4339-805A-14858B0BB95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5482A4E-BA47-42D5-9DCD-A6D28CEAE2BB}" type="slidenum">
              <a:rPr lang="en-US" altLang="en-US" sz="1000">
                <a:latin typeface="Helvetica" panose="020B0604020202020204" pitchFamily="34" charset="0"/>
              </a:rPr>
              <a:pPr/>
              <a:t>1</a:t>
            </a:fld>
            <a:endParaRPr lang="en-US" altLang="en-US" sz="1000">
              <a:latin typeface="Helvetica" panose="020B0604020202020204" pitchFamily="34" charset="0"/>
            </a:endParaRPr>
          </a:p>
        </p:txBody>
      </p:sp>
      <p:sp>
        <p:nvSpPr>
          <p:cNvPr id="3076" name="Rectangle 2">
            <a:extLst>
              <a:ext uri="{FF2B5EF4-FFF2-40B4-BE49-F238E27FC236}">
                <a16:creationId xmlns:a16="http://schemas.microsoft.com/office/drawing/2014/main" id="{C78BE941-C0ED-4656-A148-B29D4E7B58D3}"/>
              </a:ext>
            </a:extLst>
          </p:cNvPr>
          <p:cNvSpPr>
            <a:spLocks noGrp="1" noChangeArrowheads="1"/>
          </p:cNvSpPr>
          <p:nvPr>
            <p:ph type="title"/>
          </p:nvPr>
        </p:nvSpPr>
        <p:spPr/>
        <p:txBody>
          <a:bodyPr/>
          <a:lstStyle/>
          <a:p>
            <a:pPr eaLnBrk="1" hangingPunct="1"/>
            <a:r>
              <a:rPr lang="en-US" altLang="en-US"/>
              <a:t>Chapter 1</a:t>
            </a:r>
          </a:p>
        </p:txBody>
      </p:sp>
      <p:sp>
        <p:nvSpPr>
          <p:cNvPr id="3077" name="Rectangle 3">
            <a:extLst>
              <a:ext uri="{FF2B5EF4-FFF2-40B4-BE49-F238E27FC236}">
                <a16:creationId xmlns:a16="http://schemas.microsoft.com/office/drawing/2014/main" id="{E9D25566-60A3-4F98-A3D2-859DB89143D0}"/>
              </a:ext>
            </a:extLst>
          </p:cNvPr>
          <p:cNvSpPr>
            <a:spLocks noGrp="1" noChangeArrowheads="1"/>
          </p:cNvSpPr>
          <p:nvPr>
            <p:ph type="body" idx="1"/>
          </p:nvPr>
        </p:nvSpPr>
        <p:spPr/>
        <p:txBody>
          <a:bodyPr/>
          <a:lstStyle/>
          <a:p>
            <a:pPr eaLnBrk="1" hangingPunct="1"/>
            <a:r>
              <a:rPr lang="en-US" altLang="en-US" b="1">
                <a:solidFill>
                  <a:schemeClr val="folHlink"/>
                </a:solidFill>
              </a:rPr>
              <a:t>Software &amp; Software Engineering</a:t>
            </a:r>
          </a:p>
        </p:txBody>
      </p:sp>
      <p:sp>
        <p:nvSpPr>
          <p:cNvPr id="3078" name="Text Box 7">
            <a:extLst>
              <a:ext uri="{FF2B5EF4-FFF2-40B4-BE49-F238E27FC236}">
                <a16:creationId xmlns:a16="http://schemas.microsoft.com/office/drawing/2014/main" id="{8E27197F-8CB1-4C10-8E50-1F4E55C87B05}"/>
              </a:ext>
            </a:extLst>
          </p:cNvPr>
          <p:cNvSpPr txBox="1">
            <a:spLocks noChangeArrowheads="1"/>
          </p:cNvSpPr>
          <p:nvPr/>
        </p:nvSpPr>
        <p:spPr bwMode="auto">
          <a:xfrm>
            <a:off x="2133600" y="2438400"/>
            <a:ext cx="6477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i="1">
                <a:solidFill>
                  <a:schemeClr val="tx2"/>
                </a:solidFill>
                <a:latin typeface="Helvetica" panose="020B0604020202020204" pitchFamily="34" charset="0"/>
              </a:rPr>
              <a:t>Slide Set to accompany</a:t>
            </a:r>
            <a:br>
              <a:rPr lang="en-US" altLang="en-US" sz="3200" i="1">
                <a:solidFill>
                  <a:schemeClr val="tx2"/>
                </a:solidFill>
                <a:latin typeface="Helvetica" panose="020B0604020202020204" pitchFamily="34" charset="0"/>
              </a:rPr>
            </a:br>
            <a:r>
              <a:rPr lang="en-US" altLang="en-US" sz="2000" i="1">
                <a:solidFill>
                  <a:schemeClr val="tx2"/>
                </a:solidFill>
                <a:latin typeface="Helvetica" panose="020B0604020202020204" pitchFamily="34" charset="0"/>
              </a:rPr>
              <a:t>Software Engineering: A Practitioner’s Approach, 7/e</a:t>
            </a:r>
            <a:r>
              <a:rPr lang="en-US" altLang="en-US" i="1">
                <a:solidFill>
                  <a:schemeClr val="tx2"/>
                </a:solidFill>
                <a:latin typeface="Helvetica" panose="020B0604020202020204" pitchFamily="34" charset="0"/>
              </a:rPr>
              <a:t> </a:t>
            </a:r>
          </a:p>
          <a:p>
            <a:r>
              <a:rPr lang="en-US" altLang="en-US" sz="1600" b="1"/>
              <a:t>by Roger S. Pressman</a:t>
            </a:r>
            <a:endParaRPr lang="en-US" altLang="en-US" sz="1200" b="1"/>
          </a:p>
          <a:p>
            <a:endParaRPr lang="en-US" altLang="en-US" sz="1200" b="1"/>
          </a:p>
          <a:p>
            <a:r>
              <a:rPr lang="en-US" altLang="en-US" sz="1200" b="1"/>
              <a:t>Slides copyright © 1996, 2001, 2005, 2009</a:t>
            </a:r>
            <a:r>
              <a:rPr lang="en-US" altLang="en-US" sz="1800"/>
              <a:t> </a:t>
            </a:r>
            <a:r>
              <a:rPr lang="en-US" altLang="en-US" sz="1200" b="1"/>
              <a:t>by Roger S. Pressman</a:t>
            </a:r>
            <a:endParaRPr lang="en-US" altLang="en-US" sz="1800"/>
          </a:p>
          <a:p>
            <a:endParaRPr lang="en-US" altLang="en-US" sz="1800" b="1" i="1">
              <a:solidFill>
                <a:schemeClr val="tx2"/>
              </a:solidFill>
            </a:endParaRPr>
          </a:p>
          <a:p>
            <a:r>
              <a:rPr lang="en-US" altLang="en-US" sz="1800" b="1" i="1">
                <a:solidFill>
                  <a:schemeClr val="tx2"/>
                </a:solidFill>
              </a:rPr>
              <a:t>For non-profit educational use only</a:t>
            </a:r>
            <a:endParaRPr lang="en-US" altLang="en-US" sz="1800" b="1"/>
          </a:p>
          <a:p>
            <a:endParaRPr lang="en-US" altLang="en-US" sz="1400"/>
          </a:p>
          <a:p>
            <a:r>
              <a:rPr lang="en-US" altLang="en-US" sz="1200"/>
              <a:t>May be reproduced ONLY for student use at the university level when used in conjunction with </a:t>
            </a:r>
            <a:r>
              <a:rPr lang="en-US" altLang="en-US" sz="1200" i="1"/>
              <a:t>Software Engineering: A Practitioner's Approach, 7/e. </a:t>
            </a:r>
            <a:r>
              <a:rPr lang="en-US" altLang="en-US" sz="1200"/>
              <a:t>Any other reproduction or use is prohibited without the express written permission of the author.</a:t>
            </a:r>
          </a:p>
          <a:p>
            <a:endParaRPr lang="en-US" altLang="en-US" sz="1200"/>
          </a:p>
          <a:p>
            <a:r>
              <a:rPr lang="en-US" altLang="en-US" sz="1200"/>
              <a:t>All copyright information MUST appear if these slides are posted on a website for student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CF461D7-3187-486B-A2BA-A06513ABB4B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CC470ED7-A41C-464D-9466-52E7C447EC1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BB07979-A49E-4816-BA69-ADE48DD7510F}" type="slidenum">
              <a:rPr lang="en-US" altLang="en-US" sz="1000">
                <a:latin typeface="Helvetica" panose="020B0604020202020204" pitchFamily="34" charset="0"/>
              </a:rPr>
              <a:pPr/>
              <a:t>10</a:t>
            </a:fld>
            <a:endParaRPr lang="en-US" altLang="en-US" sz="1000">
              <a:latin typeface="Helvetica" panose="020B0604020202020204" pitchFamily="34" charset="0"/>
            </a:endParaRPr>
          </a:p>
        </p:txBody>
      </p:sp>
      <p:sp>
        <p:nvSpPr>
          <p:cNvPr id="12292" name="Rectangle 2">
            <a:extLst>
              <a:ext uri="{FF2B5EF4-FFF2-40B4-BE49-F238E27FC236}">
                <a16:creationId xmlns:a16="http://schemas.microsoft.com/office/drawing/2014/main" id="{69BE513B-E057-4CB7-BAB6-E8500EF54CB7}"/>
              </a:ext>
            </a:extLst>
          </p:cNvPr>
          <p:cNvSpPr>
            <a:spLocks noGrp="1" noChangeArrowheads="1"/>
          </p:cNvSpPr>
          <p:nvPr>
            <p:ph type="title"/>
          </p:nvPr>
        </p:nvSpPr>
        <p:spPr/>
        <p:txBody>
          <a:bodyPr/>
          <a:lstStyle/>
          <a:p>
            <a:pPr eaLnBrk="1" hangingPunct="1"/>
            <a:r>
              <a:rPr lang="en-US" altLang="en-US"/>
              <a:t>Software Engineering</a:t>
            </a:r>
          </a:p>
        </p:txBody>
      </p:sp>
      <p:sp>
        <p:nvSpPr>
          <p:cNvPr id="12293" name="Rectangle 3">
            <a:extLst>
              <a:ext uri="{FF2B5EF4-FFF2-40B4-BE49-F238E27FC236}">
                <a16:creationId xmlns:a16="http://schemas.microsoft.com/office/drawing/2014/main" id="{4D873390-BEE2-4267-959F-642FFBC00292}"/>
              </a:ext>
            </a:extLst>
          </p:cNvPr>
          <p:cNvSpPr>
            <a:spLocks noGrp="1" noChangeArrowheads="1"/>
          </p:cNvSpPr>
          <p:nvPr>
            <p:ph type="body" idx="1"/>
          </p:nvPr>
        </p:nvSpPr>
        <p:spPr/>
        <p:txBody>
          <a:bodyPr/>
          <a:lstStyle/>
          <a:p>
            <a:pPr eaLnBrk="1" hangingPunct="1"/>
            <a:r>
              <a:rPr lang="en-US" altLang="en-US"/>
              <a:t>Some realities:</a:t>
            </a:r>
          </a:p>
          <a:p>
            <a:pPr lvl="1" eaLnBrk="1" hangingPunct="1"/>
            <a:r>
              <a:rPr lang="en-US" altLang="en-US" i="1">
                <a:latin typeface="Palatino" pitchFamily="-128" charset="0"/>
              </a:rPr>
              <a:t> a concerted effort should be made to understand the problem before a software solution is developed</a:t>
            </a:r>
          </a:p>
          <a:p>
            <a:pPr lvl="1" eaLnBrk="1" hangingPunct="1"/>
            <a:r>
              <a:rPr lang="en-US" altLang="en-US" i="1">
                <a:latin typeface="Palatino" pitchFamily="-128" charset="0"/>
              </a:rPr>
              <a:t> design becomes a pivotal activity</a:t>
            </a:r>
          </a:p>
          <a:p>
            <a:pPr lvl="1" eaLnBrk="1" hangingPunct="1"/>
            <a:r>
              <a:rPr lang="en-US" altLang="en-US" i="1">
                <a:latin typeface="Palatino" pitchFamily="-128" charset="0"/>
              </a:rPr>
              <a:t>software should exhibit high quality</a:t>
            </a:r>
          </a:p>
          <a:p>
            <a:pPr lvl="1" eaLnBrk="1" hangingPunct="1"/>
            <a:r>
              <a:rPr lang="en-US" altLang="en-US" i="1">
                <a:latin typeface="Palatino" pitchFamily="-128" charset="0"/>
              </a:rPr>
              <a:t> software should be maintainable</a:t>
            </a:r>
          </a:p>
          <a:p>
            <a:pPr eaLnBrk="1" hangingPunct="1"/>
            <a:r>
              <a:rPr lang="en-US" altLang="en-US">
                <a:latin typeface="Arial" panose="020B0604020202020204" pitchFamily="34" charset="0"/>
              </a:rPr>
              <a:t>The seminal definition:</a:t>
            </a:r>
            <a:endParaRPr lang="en-US" altLang="en-US" i="1">
              <a:latin typeface="Palatino" pitchFamily="-128" charset="0"/>
            </a:endParaRPr>
          </a:p>
          <a:p>
            <a:pPr lvl="1" eaLnBrk="1" hangingPunct="1"/>
            <a:r>
              <a:rPr lang="en-US" altLang="en-US" i="1">
                <a:latin typeface="Palatino" pitchFamily="-128" charset="0"/>
              </a:rPr>
              <a:t>[Software engineering is] the establishment and use of </a:t>
            </a:r>
            <a:r>
              <a:rPr lang="en-US" altLang="en-US" i="1">
                <a:solidFill>
                  <a:schemeClr val="folHlink"/>
                </a:solidFill>
                <a:latin typeface="Palatino" pitchFamily="-128" charset="0"/>
              </a:rPr>
              <a:t>sound engineering principles</a:t>
            </a:r>
            <a:r>
              <a:rPr lang="en-US" altLang="en-US" i="1">
                <a:latin typeface="Palatino" pitchFamily="-128" charset="0"/>
              </a:rPr>
              <a:t> in order to obtain </a:t>
            </a:r>
            <a:r>
              <a:rPr lang="en-US" altLang="en-US" i="1">
                <a:solidFill>
                  <a:schemeClr val="folHlink"/>
                </a:solidFill>
                <a:latin typeface="Palatino" pitchFamily="-128" charset="0"/>
              </a:rPr>
              <a:t>economically</a:t>
            </a:r>
            <a:r>
              <a:rPr lang="en-US" altLang="en-US" i="1">
                <a:latin typeface="Palatino" pitchFamily="-128" charset="0"/>
              </a:rPr>
              <a:t> software that is </a:t>
            </a:r>
            <a:r>
              <a:rPr lang="en-US" altLang="en-US" i="1">
                <a:solidFill>
                  <a:schemeClr val="folHlink"/>
                </a:solidFill>
                <a:latin typeface="Palatino" pitchFamily="-128" charset="0"/>
              </a:rPr>
              <a:t>reliable and works efficiently </a:t>
            </a:r>
            <a:r>
              <a:rPr lang="en-US" altLang="en-US" i="1">
                <a:latin typeface="Palatino" pitchFamily="-128" charset="0"/>
              </a:rPr>
              <a:t>on </a:t>
            </a:r>
            <a:r>
              <a:rPr lang="en-US" altLang="en-US" i="1">
                <a:solidFill>
                  <a:schemeClr val="folHlink"/>
                </a:solidFill>
                <a:latin typeface="Palatino" pitchFamily="-128" charset="0"/>
              </a:rPr>
              <a:t>real machines</a:t>
            </a:r>
            <a:r>
              <a:rPr lang="en-US" altLang="en-US" i="1">
                <a:latin typeface="Palatino" pitchFamily="-128" charset="0"/>
              </a:rPr>
              <a:t>.</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EDD78EE-0EE6-42C5-BD54-DC53D55A7B5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3B520C9B-F839-419E-8147-8493FC3AADC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2A403B0-D986-4809-9433-5E3326764556}" type="slidenum">
              <a:rPr lang="en-US" altLang="en-US" sz="1000">
                <a:latin typeface="Helvetica" panose="020B0604020202020204" pitchFamily="34" charset="0"/>
              </a:rPr>
              <a:pPr/>
              <a:t>100</a:t>
            </a:fld>
            <a:endParaRPr lang="en-US" altLang="en-US" sz="1000">
              <a:latin typeface="Helvetica" panose="020B0604020202020204" pitchFamily="34" charset="0"/>
            </a:endParaRPr>
          </a:p>
        </p:txBody>
      </p:sp>
      <p:sp>
        <p:nvSpPr>
          <p:cNvPr id="104452" name="Rectangle 2">
            <a:extLst>
              <a:ext uri="{FF2B5EF4-FFF2-40B4-BE49-F238E27FC236}">
                <a16:creationId xmlns:a16="http://schemas.microsoft.com/office/drawing/2014/main" id="{40A9BFF0-7E9E-45F9-B926-9E04C36064EE}"/>
              </a:ext>
            </a:extLst>
          </p:cNvPr>
          <p:cNvSpPr>
            <a:spLocks noGrp="1" noChangeArrowheads="1"/>
          </p:cNvSpPr>
          <p:nvPr>
            <p:ph type="title"/>
          </p:nvPr>
        </p:nvSpPr>
        <p:spPr>
          <a:xfrm>
            <a:off x="1219200" y="1143000"/>
            <a:ext cx="6267450" cy="633413"/>
          </a:xfrm>
        </p:spPr>
        <p:txBody>
          <a:bodyPr/>
          <a:lstStyle/>
          <a:p>
            <a:pPr eaLnBrk="1" hangingPunct="1"/>
            <a:r>
              <a:rPr lang="en-US" altLang="en-US"/>
              <a:t>Negotiating Requirements</a:t>
            </a:r>
          </a:p>
        </p:txBody>
      </p:sp>
      <p:sp>
        <p:nvSpPr>
          <p:cNvPr id="104453" name="Rectangle 3">
            <a:extLst>
              <a:ext uri="{FF2B5EF4-FFF2-40B4-BE49-F238E27FC236}">
                <a16:creationId xmlns:a16="http://schemas.microsoft.com/office/drawing/2014/main" id="{D11D94B6-1996-4FFB-8FA8-D566204791A2}"/>
              </a:ext>
            </a:extLst>
          </p:cNvPr>
          <p:cNvSpPr>
            <a:spLocks noGrp="1" noChangeArrowheads="1"/>
          </p:cNvSpPr>
          <p:nvPr>
            <p:ph type="body" idx="1"/>
          </p:nvPr>
        </p:nvSpPr>
        <p:spPr/>
        <p:txBody>
          <a:bodyPr/>
          <a:lstStyle/>
          <a:p>
            <a:pPr eaLnBrk="1" hangingPunct="1"/>
            <a:r>
              <a:rPr lang="en-US" altLang="en-US">
                <a:solidFill>
                  <a:schemeClr val="folHlink"/>
                </a:solidFill>
              </a:rPr>
              <a:t>Identify the key stakeholders</a:t>
            </a:r>
            <a:endParaRPr lang="en-US" altLang="en-US"/>
          </a:p>
          <a:p>
            <a:pPr lvl="1" eaLnBrk="1" hangingPunct="1"/>
            <a:r>
              <a:rPr lang="en-US" altLang="en-US"/>
              <a:t>These are the people who will be involved in the negotiation</a:t>
            </a:r>
          </a:p>
          <a:p>
            <a:pPr eaLnBrk="1" hangingPunct="1"/>
            <a:r>
              <a:rPr lang="en-US" altLang="en-US">
                <a:solidFill>
                  <a:schemeClr val="folHlink"/>
                </a:solidFill>
              </a:rPr>
              <a:t>Determine each of the stakeholders “win conditions”</a:t>
            </a:r>
            <a:endParaRPr lang="en-US" altLang="en-US"/>
          </a:p>
          <a:p>
            <a:pPr lvl="1" eaLnBrk="1" hangingPunct="1"/>
            <a:r>
              <a:rPr lang="en-US" altLang="en-US"/>
              <a:t>Win conditions are not always obvious</a:t>
            </a:r>
          </a:p>
          <a:p>
            <a:pPr eaLnBrk="1" hangingPunct="1"/>
            <a:r>
              <a:rPr lang="en-US" altLang="en-US">
                <a:solidFill>
                  <a:schemeClr val="folHlink"/>
                </a:solidFill>
              </a:rPr>
              <a:t>Negotiate</a:t>
            </a:r>
            <a:endParaRPr lang="en-US" altLang="en-US"/>
          </a:p>
          <a:p>
            <a:pPr lvl="1" eaLnBrk="1" hangingPunct="1"/>
            <a:r>
              <a:rPr lang="en-US" altLang="en-US"/>
              <a:t>Work toward a set of requirements that lead to “win-win”</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BA8257-4B79-4CDE-B165-B39EC0AE8DD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714D35B9-E9F3-442E-B17D-5915AC9DEF8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DF43C90-5DC0-4C6B-B6CF-CE3577491407}" type="slidenum">
              <a:rPr lang="en-US" altLang="en-US" sz="1000">
                <a:latin typeface="Helvetica" panose="020B0604020202020204" pitchFamily="34" charset="0"/>
              </a:rPr>
              <a:pPr/>
              <a:t>101</a:t>
            </a:fld>
            <a:endParaRPr lang="en-US" altLang="en-US" sz="1000">
              <a:latin typeface="Helvetica" panose="020B0604020202020204" pitchFamily="34" charset="0"/>
            </a:endParaRPr>
          </a:p>
        </p:txBody>
      </p:sp>
      <p:sp>
        <p:nvSpPr>
          <p:cNvPr id="105476" name="Rectangle 2">
            <a:extLst>
              <a:ext uri="{FF2B5EF4-FFF2-40B4-BE49-F238E27FC236}">
                <a16:creationId xmlns:a16="http://schemas.microsoft.com/office/drawing/2014/main" id="{D947DCC6-E52C-4436-B41B-937831916C03}"/>
              </a:ext>
            </a:extLst>
          </p:cNvPr>
          <p:cNvSpPr>
            <a:spLocks noGrp="1" noChangeArrowheads="1"/>
          </p:cNvSpPr>
          <p:nvPr>
            <p:ph type="title"/>
          </p:nvPr>
        </p:nvSpPr>
        <p:spPr>
          <a:xfrm>
            <a:off x="1219200" y="1143000"/>
            <a:ext cx="6781800" cy="633413"/>
          </a:xfrm>
        </p:spPr>
        <p:txBody>
          <a:bodyPr/>
          <a:lstStyle/>
          <a:p>
            <a:pPr eaLnBrk="1" hangingPunct="1"/>
            <a:r>
              <a:rPr lang="en-US" altLang="en-US"/>
              <a:t>Validating Requirements - I</a:t>
            </a:r>
          </a:p>
        </p:txBody>
      </p:sp>
      <p:sp>
        <p:nvSpPr>
          <p:cNvPr id="105477" name="Rectangle 3">
            <a:extLst>
              <a:ext uri="{FF2B5EF4-FFF2-40B4-BE49-F238E27FC236}">
                <a16:creationId xmlns:a16="http://schemas.microsoft.com/office/drawing/2014/main" id="{7D709EA1-2209-42A4-8C29-F3E322439F11}"/>
              </a:ext>
            </a:extLst>
          </p:cNvPr>
          <p:cNvSpPr>
            <a:spLocks noGrp="1" noChangeArrowheads="1"/>
          </p:cNvSpPr>
          <p:nvPr>
            <p:ph type="body" idx="1"/>
          </p:nvPr>
        </p:nvSpPr>
        <p:spPr>
          <a:xfrm>
            <a:off x="1752600" y="2057400"/>
            <a:ext cx="7180263" cy="3429000"/>
          </a:xfrm>
        </p:spPr>
        <p:txBody>
          <a:bodyPr/>
          <a:lstStyle/>
          <a:p>
            <a:pPr eaLnBrk="1" hangingPunct="1">
              <a:lnSpc>
                <a:spcPct val="90000"/>
              </a:lnSpc>
              <a:spcBef>
                <a:spcPts val="300"/>
              </a:spcBef>
            </a:pPr>
            <a:r>
              <a:rPr lang="en-US" altLang="en-US" sz="1800"/>
              <a:t>Is each requirement consistent with the overall objective for the system/product?</a:t>
            </a:r>
          </a:p>
          <a:p>
            <a:pPr eaLnBrk="1" hangingPunct="1">
              <a:lnSpc>
                <a:spcPct val="90000"/>
              </a:lnSpc>
            </a:pPr>
            <a:r>
              <a:rPr lang="en-US" altLang="en-US" sz="1800"/>
              <a:t>Have all requirements been specified at the proper level of abstraction? That is, do some requirements provide a level of technical detail that is inappropriate at this stage?</a:t>
            </a:r>
          </a:p>
          <a:p>
            <a:pPr eaLnBrk="1" hangingPunct="1">
              <a:lnSpc>
                <a:spcPct val="90000"/>
              </a:lnSpc>
            </a:pPr>
            <a:r>
              <a:rPr lang="en-US" altLang="en-US" sz="1800"/>
              <a:t>Is the requirement really necessary or does it represent an add-on feature that may not be essential to the objective of the system?</a:t>
            </a:r>
          </a:p>
          <a:p>
            <a:pPr eaLnBrk="1" hangingPunct="1">
              <a:lnSpc>
                <a:spcPct val="90000"/>
              </a:lnSpc>
            </a:pPr>
            <a:r>
              <a:rPr lang="en-US" altLang="en-US" sz="1800"/>
              <a:t>Is each requirement bounded and unambiguous?</a:t>
            </a:r>
          </a:p>
          <a:p>
            <a:pPr eaLnBrk="1" hangingPunct="1">
              <a:lnSpc>
                <a:spcPct val="90000"/>
              </a:lnSpc>
            </a:pPr>
            <a:r>
              <a:rPr lang="en-US" altLang="en-US" sz="1800"/>
              <a:t>Does each requirement have attribution? That is, is a source (generally, a specific individual) noted for each requirement? </a:t>
            </a:r>
          </a:p>
          <a:p>
            <a:pPr eaLnBrk="1" hangingPunct="1">
              <a:lnSpc>
                <a:spcPct val="90000"/>
              </a:lnSpc>
            </a:pPr>
            <a:r>
              <a:rPr lang="en-US" altLang="en-US" sz="1800"/>
              <a:t>Do any requirements conflict with other requirements?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826C019-35D8-49DC-88B5-114ACE854E9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C39C2AD4-D61A-4FEA-B0AD-EFB1E43C951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9EAC3F3-4152-47EA-9B90-923EAABDC3C9}" type="slidenum">
              <a:rPr lang="en-US" altLang="en-US" sz="1000">
                <a:latin typeface="Helvetica" panose="020B0604020202020204" pitchFamily="34" charset="0"/>
              </a:rPr>
              <a:pPr/>
              <a:t>102</a:t>
            </a:fld>
            <a:endParaRPr lang="en-US" altLang="en-US" sz="1000">
              <a:latin typeface="Helvetica" panose="020B0604020202020204" pitchFamily="34" charset="0"/>
            </a:endParaRPr>
          </a:p>
        </p:txBody>
      </p:sp>
      <p:sp>
        <p:nvSpPr>
          <p:cNvPr id="106500" name="Rectangle 2">
            <a:extLst>
              <a:ext uri="{FF2B5EF4-FFF2-40B4-BE49-F238E27FC236}">
                <a16:creationId xmlns:a16="http://schemas.microsoft.com/office/drawing/2014/main" id="{29B39DED-D847-4639-A280-97C14A85F582}"/>
              </a:ext>
            </a:extLst>
          </p:cNvPr>
          <p:cNvSpPr>
            <a:spLocks noGrp="1" noChangeArrowheads="1"/>
          </p:cNvSpPr>
          <p:nvPr>
            <p:ph type="title"/>
          </p:nvPr>
        </p:nvSpPr>
        <p:spPr>
          <a:xfrm>
            <a:off x="1397000" y="990600"/>
            <a:ext cx="6908800" cy="633413"/>
          </a:xfrm>
        </p:spPr>
        <p:txBody>
          <a:bodyPr/>
          <a:lstStyle/>
          <a:p>
            <a:pPr eaLnBrk="1" hangingPunct="1"/>
            <a:r>
              <a:rPr lang="en-US" altLang="en-US"/>
              <a:t>Validating Requirements - II</a:t>
            </a:r>
          </a:p>
        </p:txBody>
      </p:sp>
      <p:sp>
        <p:nvSpPr>
          <p:cNvPr id="106501" name="Rectangle 3">
            <a:extLst>
              <a:ext uri="{FF2B5EF4-FFF2-40B4-BE49-F238E27FC236}">
                <a16:creationId xmlns:a16="http://schemas.microsoft.com/office/drawing/2014/main" id="{B5B9D7E2-815F-4E70-9D07-5C11007ED1B5}"/>
              </a:ext>
            </a:extLst>
          </p:cNvPr>
          <p:cNvSpPr>
            <a:spLocks noGrp="1" noChangeArrowheads="1"/>
          </p:cNvSpPr>
          <p:nvPr>
            <p:ph type="body" idx="1"/>
          </p:nvPr>
        </p:nvSpPr>
        <p:spPr/>
        <p:txBody>
          <a:bodyPr/>
          <a:lstStyle/>
          <a:p>
            <a:pPr eaLnBrk="1" hangingPunct="1">
              <a:spcBef>
                <a:spcPts val="300"/>
              </a:spcBef>
            </a:pPr>
            <a:r>
              <a:rPr lang="en-US" altLang="en-US" sz="1800"/>
              <a:t>Is each requirement achievable in the technical environment that will house the system or product?</a:t>
            </a:r>
          </a:p>
          <a:p>
            <a:pPr eaLnBrk="1" hangingPunct="1">
              <a:spcBef>
                <a:spcPts val="300"/>
              </a:spcBef>
            </a:pPr>
            <a:r>
              <a:rPr lang="en-US" altLang="en-US" sz="1800"/>
              <a:t>Is each requirement testable, once implemented?</a:t>
            </a:r>
          </a:p>
          <a:p>
            <a:pPr eaLnBrk="1" hangingPunct="1">
              <a:spcBef>
                <a:spcPts val="300"/>
              </a:spcBef>
            </a:pPr>
            <a:r>
              <a:rPr lang="en-US" altLang="en-US" sz="1800"/>
              <a:t>Does the requirements model properly reflect the information, function and behavior of the system to be built.</a:t>
            </a:r>
          </a:p>
          <a:p>
            <a:pPr eaLnBrk="1" hangingPunct="1"/>
            <a:r>
              <a:rPr lang="en-US" altLang="en-US" sz="1800"/>
              <a:t>Has the requirements model been “partitioned” in a way that exposes progressively more detailed information about the system.</a:t>
            </a:r>
          </a:p>
          <a:p>
            <a:pPr eaLnBrk="1" hangingPunct="1"/>
            <a:r>
              <a:rPr lang="en-US" altLang="en-US" sz="1800"/>
              <a:t>Have requirements patterns been used to simplify the requirements model. Have all patterns been properly validated? Are all patterns consistent with customer requirements?	</a:t>
            </a:r>
            <a:endParaRPr lang="en-US" altLang="en-US" sz="1800" b="1">
              <a:latin typeface="Arial" panose="020B0604020202020204"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D7F3FC97-FBFA-4739-81A3-5E2F43EE43B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CF84BFDE-5C57-4C2F-A487-BC0736CCC43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76F27CA-B0DE-454F-BEA2-9D2053C7EF2D}" type="slidenum">
              <a:rPr lang="en-US" altLang="en-US" sz="1000">
                <a:latin typeface="Helvetica" panose="020B0604020202020204" pitchFamily="34" charset="0"/>
              </a:rPr>
              <a:pPr/>
              <a:t>103</a:t>
            </a:fld>
            <a:endParaRPr lang="en-US" altLang="en-US" sz="1000">
              <a:latin typeface="Helvetica" panose="020B0604020202020204" pitchFamily="34" charset="0"/>
            </a:endParaRPr>
          </a:p>
        </p:txBody>
      </p:sp>
      <p:sp>
        <p:nvSpPr>
          <p:cNvPr id="107524" name="Rectangle 2">
            <a:extLst>
              <a:ext uri="{FF2B5EF4-FFF2-40B4-BE49-F238E27FC236}">
                <a16:creationId xmlns:a16="http://schemas.microsoft.com/office/drawing/2014/main" id="{D9BF8D18-EAC9-47B6-9C57-ECDB45DE7BF4}"/>
              </a:ext>
            </a:extLst>
          </p:cNvPr>
          <p:cNvSpPr>
            <a:spLocks noGrp="1" noChangeArrowheads="1"/>
          </p:cNvSpPr>
          <p:nvPr>
            <p:ph type="title"/>
          </p:nvPr>
        </p:nvSpPr>
        <p:spPr/>
        <p:txBody>
          <a:bodyPr/>
          <a:lstStyle/>
          <a:p>
            <a:pPr eaLnBrk="1" hangingPunct="1"/>
            <a:r>
              <a:rPr lang="en-US" altLang="en-US"/>
              <a:t>Chapter 6</a:t>
            </a:r>
          </a:p>
        </p:txBody>
      </p:sp>
      <p:sp>
        <p:nvSpPr>
          <p:cNvPr id="107525" name="Rectangle 3">
            <a:extLst>
              <a:ext uri="{FF2B5EF4-FFF2-40B4-BE49-F238E27FC236}">
                <a16:creationId xmlns:a16="http://schemas.microsoft.com/office/drawing/2014/main" id="{3513E8A8-0732-45DD-A5AB-7E5091569A98}"/>
              </a:ext>
            </a:extLst>
          </p:cNvPr>
          <p:cNvSpPr>
            <a:spLocks noGrp="1" noChangeArrowheads="1"/>
          </p:cNvSpPr>
          <p:nvPr>
            <p:ph type="body" idx="1"/>
          </p:nvPr>
        </p:nvSpPr>
        <p:spPr>
          <a:xfrm>
            <a:off x="1828800" y="1905000"/>
            <a:ext cx="6477000" cy="4191000"/>
          </a:xfrm>
        </p:spPr>
        <p:txBody>
          <a:bodyPr/>
          <a:lstStyle/>
          <a:p>
            <a:pPr eaLnBrk="1" hangingPunct="1">
              <a:spcBef>
                <a:spcPts val="600"/>
              </a:spcBef>
            </a:pPr>
            <a:r>
              <a:rPr lang="en-US" altLang="en-US" sz="2000" b="1">
                <a:solidFill>
                  <a:schemeClr val="folHlink"/>
                </a:solidFill>
                <a:latin typeface="Arial" panose="020B0604020202020204" pitchFamily="34" charset="0"/>
              </a:rPr>
              <a:t>Requirements Modeling: Scenarios, Information, and Analysis Classes </a:t>
            </a:r>
          </a:p>
        </p:txBody>
      </p:sp>
      <p:sp>
        <p:nvSpPr>
          <p:cNvPr id="107526" name="Text Box 7">
            <a:extLst>
              <a:ext uri="{FF2B5EF4-FFF2-40B4-BE49-F238E27FC236}">
                <a16:creationId xmlns:a16="http://schemas.microsoft.com/office/drawing/2014/main" id="{E6DB0EC2-BCF5-472F-8DE1-DDDE1C1022B9}"/>
              </a:ext>
            </a:extLst>
          </p:cNvPr>
          <p:cNvSpPr txBox="1">
            <a:spLocks noChangeArrowheads="1"/>
          </p:cNvSpPr>
          <p:nvPr/>
        </p:nvSpPr>
        <p:spPr bwMode="auto">
          <a:xfrm>
            <a:off x="2133600" y="2743200"/>
            <a:ext cx="6477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i="1">
                <a:solidFill>
                  <a:schemeClr val="tx2"/>
                </a:solidFill>
                <a:latin typeface="Helvetica" panose="020B0604020202020204" pitchFamily="34" charset="0"/>
              </a:rPr>
              <a:t>Slide Set to accompany</a:t>
            </a:r>
            <a:br>
              <a:rPr lang="en-US" altLang="en-US" sz="3200" i="1">
                <a:solidFill>
                  <a:schemeClr val="tx2"/>
                </a:solidFill>
                <a:latin typeface="Helvetica" panose="020B0604020202020204" pitchFamily="34" charset="0"/>
              </a:rPr>
            </a:br>
            <a:r>
              <a:rPr lang="en-US" altLang="en-US" sz="2000" i="1">
                <a:solidFill>
                  <a:schemeClr val="tx2"/>
                </a:solidFill>
                <a:latin typeface="Helvetica" panose="020B0604020202020204" pitchFamily="34" charset="0"/>
              </a:rPr>
              <a:t>Software Engineering: A Practitioner’s Approach, 7/e</a:t>
            </a:r>
            <a:r>
              <a:rPr lang="en-US" altLang="en-US" i="1">
                <a:solidFill>
                  <a:schemeClr val="tx2"/>
                </a:solidFill>
                <a:latin typeface="Helvetica" panose="020B0604020202020204" pitchFamily="34" charset="0"/>
              </a:rPr>
              <a:t> </a:t>
            </a:r>
          </a:p>
          <a:p>
            <a:r>
              <a:rPr lang="en-US" altLang="en-US" sz="1600" b="1"/>
              <a:t>by Roger S. Pressman</a:t>
            </a:r>
            <a:endParaRPr lang="en-US" altLang="en-US" sz="1200" b="1"/>
          </a:p>
          <a:p>
            <a:endParaRPr lang="en-US" altLang="en-US" sz="1200" b="1"/>
          </a:p>
          <a:p>
            <a:r>
              <a:rPr lang="en-US" altLang="en-US" sz="1200" b="1"/>
              <a:t>Slides copyright © 1996, 2001, 2005, 2009</a:t>
            </a:r>
            <a:r>
              <a:rPr lang="en-US" altLang="en-US" sz="1800"/>
              <a:t> </a:t>
            </a:r>
            <a:r>
              <a:rPr lang="en-US" altLang="en-US" sz="1200" b="1"/>
              <a:t>by Roger S. Pressman</a:t>
            </a:r>
            <a:endParaRPr lang="en-US" altLang="en-US" sz="1800"/>
          </a:p>
          <a:p>
            <a:endParaRPr lang="en-US" altLang="en-US" sz="1800" b="1" i="1">
              <a:solidFill>
                <a:schemeClr val="tx2"/>
              </a:solidFill>
            </a:endParaRPr>
          </a:p>
          <a:p>
            <a:r>
              <a:rPr lang="en-US" altLang="en-US" sz="1800" b="1" i="1">
                <a:solidFill>
                  <a:schemeClr val="tx2"/>
                </a:solidFill>
              </a:rPr>
              <a:t>For non-profit educational use only</a:t>
            </a:r>
            <a:endParaRPr lang="en-US" altLang="en-US" sz="1800" b="1"/>
          </a:p>
          <a:p>
            <a:endParaRPr lang="en-US" altLang="en-US" sz="1400"/>
          </a:p>
          <a:p>
            <a:r>
              <a:rPr lang="en-US" altLang="en-US" sz="1200"/>
              <a:t>May be reproduced ONLY for student use at the university level when used in conjunction with </a:t>
            </a:r>
            <a:r>
              <a:rPr lang="en-US" altLang="en-US" sz="1200" i="1"/>
              <a:t>Software Engineering: A Practitioner's Approach, 7/e. </a:t>
            </a:r>
            <a:r>
              <a:rPr lang="en-US" altLang="en-US" sz="1200"/>
              <a:t>Any other reproduction or use is prohibited without the express written permission of the author.</a:t>
            </a:r>
          </a:p>
          <a:p>
            <a:endParaRPr lang="en-US" altLang="en-US" sz="1200"/>
          </a:p>
          <a:p>
            <a:r>
              <a:rPr lang="en-US" altLang="en-US" sz="1200"/>
              <a:t>All copyright information MUST appear if these slides are posted on a website for student use.</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2AC9B76-68D2-42CA-850C-6018BC76167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AA1F4C14-4F0A-4A9F-A01C-75436796391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B0B3E1F-FD54-4289-B43B-026F94EAE161}" type="slidenum">
              <a:rPr lang="en-US" altLang="en-US" sz="1000">
                <a:latin typeface="Helvetica" panose="020B0604020202020204" pitchFamily="34" charset="0"/>
              </a:rPr>
              <a:pPr/>
              <a:t>104</a:t>
            </a:fld>
            <a:endParaRPr lang="en-US" altLang="en-US" sz="1000">
              <a:latin typeface="Helvetica" panose="020B0604020202020204" pitchFamily="34" charset="0"/>
            </a:endParaRPr>
          </a:p>
        </p:txBody>
      </p:sp>
      <p:sp>
        <p:nvSpPr>
          <p:cNvPr id="108548" name="Rectangle 2">
            <a:extLst>
              <a:ext uri="{FF2B5EF4-FFF2-40B4-BE49-F238E27FC236}">
                <a16:creationId xmlns:a16="http://schemas.microsoft.com/office/drawing/2014/main" id="{31D877D9-C32A-43DA-A853-9E9B947B71C6}"/>
              </a:ext>
            </a:extLst>
          </p:cNvPr>
          <p:cNvSpPr>
            <a:spLocks noGrp="1" noChangeArrowheads="1"/>
          </p:cNvSpPr>
          <p:nvPr>
            <p:ph type="title"/>
          </p:nvPr>
        </p:nvSpPr>
        <p:spPr>
          <a:xfrm>
            <a:off x="1143000" y="1143000"/>
            <a:ext cx="5437188" cy="633413"/>
          </a:xfrm>
        </p:spPr>
        <p:txBody>
          <a:bodyPr/>
          <a:lstStyle/>
          <a:p>
            <a:pPr eaLnBrk="1" hangingPunct="1"/>
            <a:r>
              <a:rPr lang="en-US" altLang="en-US"/>
              <a:t>Requirements Analysis</a:t>
            </a:r>
          </a:p>
        </p:txBody>
      </p:sp>
      <p:sp>
        <p:nvSpPr>
          <p:cNvPr id="108549" name="Rectangle 3">
            <a:extLst>
              <a:ext uri="{FF2B5EF4-FFF2-40B4-BE49-F238E27FC236}">
                <a16:creationId xmlns:a16="http://schemas.microsoft.com/office/drawing/2014/main" id="{D9EE34D9-ED54-42D5-B271-6872C5850C8C}"/>
              </a:ext>
            </a:extLst>
          </p:cNvPr>
          <p:cNvSpPr>
            <a:spLocks noGrp="1" noChangeArrowheads="1"/>
          </p:cNvSpPr>
          <p:nvPr>
            <p:ph type="body" idx="1"/>
          </p:nvPr>
        </p:nvSpPr>
        <p:spPr/>
        <p:txBody>
          <a:bodyPr/>
          <a:lstStyle/>
          <a:p>
            <a:pPr eaLnBrk="1" hangingPunct="1">
              <a:spcBef>
                <a:spcPts val="300"/>
              </a:spcBef>
            </a:pPr>
            <a:r>
              <a:rPr lang="en-US" altLang="en-US" sz="2000"/>
              <a:t>Requirements analysis </a:t>
            </a:r>
          </a:p>
          <a:p>
            <a:pPr lvl="1" eaLnBrk="1" hangingPunct="1">
              <a:spcBef>
                <a:spcPts val="300"/>
              </a:spcBef>
            </a:pPr>
            <a:r>
              <a:rPr lang="en-US" altLang="en-US" sz="1800"/>
              <a:t>specifies software’s operational characteristics</a:t>
            </a:r>
          </a:p>
          <a:p>
            <a:pPr lvl="1" eaLnBrk="1" hangingPunct="1">
              <a:spcBef>
                <a:spcPts val="300"/>
              </a:spcBef>
            </a:pPr>
            <a:r>
              <a:rPr lang="en-US" altLang="en-US" sz="1800"/>
              <a:t>indicates software's interface with other system elements </a:t>
            </a:r>
          </a:p>
          <a:p>
            <a:pPr lvl="1" eaLnBrk="1" hangingPunct="1">
              <a:spcBef>
                <a:spcPts val="300"/>
              </a:spcBef>
            </a:pPr>
            <a:r>
              <a:rPr lang="en-US" altLang="en-US" sz="1800"/>
              <a:t>establishes constraints that software must meet</a:t>
            </a:r>
          </a:p>
          <a:p>
            <a:pPr eaLnBrk="1" hangingPunct="1">
              <a:spcBef>
                <a:spcPts val="300"/>
              </a:spcBef>
            </a:pPr>
            <a:r>
              <a:rPr lang="en-US" altLang="en-US" sz="2000"/>
              <a:t>Requirements analysis allows the software engineer (called an </a:t>
            </a:r>
            <a:r>
              <a:rPr lang="en-US" altLang="en-US" sz="2000" i="1"/>
              <a:t>analyst</a:t>
            </a:r>
            <a:r>
              <a:rPr lang="en-US" altLang="en-US" sz="2000"/>
              <a:t> or </a:t>
            </a:r>
            <a:r>
              <a:rPr lang="en-US" altLang="en-US" sz="2000" i="1"/>
              <a:t>modeler</a:t>
            </a:r>
            <a:r>
              <a:rPr lang="en-US" altLang="en-US" sz="2000"/>
              <a:t> in this role) to:</a:t>
            </a:r>
          </a:p>
          <a:p>
            <a:pPr lvl="1" eaLnBrk="1" hangingPunct="1">
              <a:spcBef>
                <a:spcPts val="300"/>
              </a:spcBef>
            </a:pPr>
            <a:r>
              <a:rPr lang="en-US" altLang="en-US" sz="1800"/>
              <a:t>elaborate on basic requirements established during earlier requirement engineering tasks</a:t>
            </a:r>
          </a:p>
          <a:p>
            <a:pPr lvl="1" eaLnBrk="1" hangingPunct="1">
              <a:spcBef>
                <a:spcPts val="300"/>
              </a:spcBef>
            </a:pPr>
            <a:r>
              <a:rPr lang="en-US" altLang="en-US" sz="1800"/>
              <a:t>build models that depict user scenarios, functional activities, problem classes and their relationships, system and class behavior, and the flow of data as it is transformed.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BA97834-CE0C-403C-87C7-6B76805181E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5FFAE0AF-A2C4-44E4-9C07-8ADB6439705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FD05093-FE66-4AD4-A7ED-6476A741E27D}" type="slidenum">
              <a:rPr lang="en-US" altLang="en-US" sz="1000">
                <a:latin typeface="Helvetica" panose="020B0604020202020204" pitchFamily="34" charset="0"/>
              </a:rPr>
              <a:pPr/>
              <a:t>105</a:t>
            </a:fld>
            <a:endParaRPr lang="en-US" altLang="en-US" sz="1000">
              <a:latin typeface="Helvetica" panose="020B0604020202020204" pitchFamily="34" charset="0"/>
            </a:endParaRPr>
          </a:p>
        </p:txBody>
      </p:sp>
      <p:sp>
        <p:nvSpPr>
          <p:cNvPr id="109572" name="Rectangle 2">
            <a:extLst>
              <a:ext uri="{FF2B5EF4-FFF2-40B4-BE49-F238E27FC236}">
                <a16:creationId xmlns:a16="http://schemas.microsoft.com/office/drawing/2014/main" id="{DADE7EA8-CB0E-49BF-B7F8-9BA8F54DAE00}"/>
              </a:ext>
            </a:extLst>
          </p:cNvPr>
          <p:cNvSpPr>
            <a:spLocks noGrp="1" noChangeArrowheads="1"/>
          </p:cNvSpPr>
          <p:nvPr>
            <p:ph type="title"/>
          </p:nvPr>
        </p:nvSpPr>
        <p:spPr>
          <a:xfrm>
            <a:off x="1295400" y="1143000"/>
            <a:ext cx="2886075" cy="633413"/>
          </a:xfrm>
        </p:spPr>
        <p:txBody>
          <a:bodyPr/>
          <a:lstStyle/>
          <a:p>
            <a:pPr eaLnBrk="1" hangingPunct="1"/>
            <a:r>
              <a:rPr lang="en-US" altLang="en-US"/>
              <a:t>A Bridge</a:t>
            </a:r>
          </a:p>
        </p:txBody>
      </p:sp>
      <p:pic>
        <p:nvPicPr>
          <p:cNvPr id="109573" name="Picture 3">
            <a:extLst>
              <a:ext uri="{FF2B5EF4-FFF2-40B4-BE49-F238E27FC236}">
                <a16:creationId xmlns:a16="http://schemas.microsoft.com/office/drawing/2014/main" id="{6A838115-0B9F-4277-8624-DFA5A9D83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133600"/>
            <a:ext cx="47879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E9AD06C-E1D4-4114-9471-64763040990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562F7DC2-4C37-4E54-813E-243DDC7AA57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15B3922-AC78-4439-AB51-274AEEE27B7E}" type="slidenum">
              <a:rPr lang="en-US" altLang="en-US" sz="1000">
                <a:latin typeface="Helvetica" panose="020B0604020202020204" pitchFamily="34" charset="0"/>
              </a:rPr>
              <a:pPr/>
              <a:t>106</a:t>
            </a:fld>
            <a:endParaRPr lang="en-US" altLang="en-US" sz="1000">
              <a:latin typeface="Helvetica" panose="020B0604020202020204" pitchFamily="34" charset="0"/>
            </a:endParaRPr>
          </a:p>
        </p:txBody>
      </p:sp>
      <p:sp>
        <p:nvSpPr>
          <p:cNvPr id="110596" name="Rectangle 2">
            <a:extLst>
              <a:ext uri="{FF2B5EF4-FFF2-40B4-BE49-F238E27FC236}">
                <a16:creationId xmlns:a16="http://schemas.microsoft.com/office/drawing/2014/main" id="{015291BB-E92C-477A-AD67-44FD1968DFF3}"/>
              </a:ext>
            </a:extLst>
          </p:cNvPr>
          <p:cNvSpPr>
            <a:spLocks noGrp="1" noChangeArrowheads="1"/>
          </p:cNvSpPr>
          <p:nvPr>
            <p:ph type="title"/>
          </p:nvPr>
        </p:nvSpPr>
        <p:spPr>
          <a:xfrm>
            <a:off x="1219200" y="1143000"/>
            <a:ext cx="5313363" cy="633413"/>
          </a:xfrm>
        </p:spPr>
        <p:txBody>
          <a:bodyPr/>
          <a:lstStyle/>
          <a:p>
            <a:pPr eaLnBrk="1" hangingPunct="1"/>
            <a:r>
              <a:rPr lang="en-US" altLang="en-US"/>
              <a:t>Rules of Thumb</a:t>
            </a:r>
          </a:p>
        </p:txBody>
      </p:sp>
      <p:sp>
        <p:nvSpPr>
          <p:cNvPr id="110597" name="Rectangle 3">
            <a:extLst>
              <a:ext uri="{FF2B5EF4-FFF2-40B4-BE49-F238E27FC236}">
                <a16:creationId xmlns:a16="http://schemas.microsoft.com/office/drawing/2014/main" id="{8CE4BAE7-DECC-4564-9BA0-DA3FABAB79FA}"/>
              </a:ext>
            </a:extLst>
          </p:cNvPr>
          <p:cNvSpPr>
            <a:spLocks noGrp="1" noChangeArrowheads="1"/>
          </p:cNvSpPr>
          <p:nvPr>
            <p:ph type="body" idx="1"/>
          </p:nvPr>
        </p:nvSpPr>
        <p:spPr>
          <a:xfrm>
            <a:off x="1905000" y="1828800"/>
            <a:ext cx="6705600" cy="3657600"/>
          </a:xfrm>
        </p:spPr>
        <p:txBody>
          <a:bodyPr/>
          <a:lstStyle/>
          <a:p>
            <a:pPr eaLnBrk="1" hangingPunct="1">
              <a:lnSpc>
                <a:spcPct val="90000"/>
              </a:lnSpc>
              <a:spcBef>
                <a:spcPts val="300"/>
              </a:spcBef>
            </a:pPr>
            <a:r>
              <a:rPr lang="en-US" altLang="en-US" sz="1800"/>
              <a:t>The model should focus on requirements that are visible within the problem or business domain. The level of abstraction should be relatively high. </a:t>
            </a:r>
            <a:endParaRPr lang="en-US" altLang="en-US" sz="1800">
              <a:cs typeface="Times" panose="02020603050405020304" pitchFamily="18" charset="0"/>
              <a:sym typeface="Symbol" panose="05050102010706020507" pitchFamily="18" charset="2"/>
            </a:endParaRPr>
          </a:p>
          <a:p>
            <a:pPr eaLnBrk="1" hangingPunct="1">
              <a:lnSpc>
                <a:spcPct val="90000"/>
              </a:lnSpc>
              <a:spcBef>
                <a:spcPts val="300"/>
              </a:spcBef>
            </a:pPr>
            <a:r>
              <a:rPr lang="en-US" altLang="en-US" sz="1800"/>
              <a:t>Each element of the analysis model should add to an overall understanding of software requirements and provide insight into the information domain, function and behavior of the system.</a:t>
            </a:r>
          </a:p>
          <a:p>
            <a:pPr eaLnBrk="1" hangingPunct="1">
              <a:lnSpc>
                <a:spcPct val="90000"/>
              </a:lnSpc>
            </a:pPr>
            <a:r>
              <a:rPr lang="en-US" altLang="en-US" sz="1800"/>
              <a:t>Delay consideration of infrastructure and other non-functional models until design. </a:t>
            </a:r>
          </a:p>
          <a:p>
            <a:pPr eaLnBrk="1" hangingPunct="1">
              <a:lnSpc>
                <a:spcPct val="90000"/>
              </a:lnSpc>
            </a:pPr>
            <a:r>
              <a:rPr lang="en-US" altLang="en-US" sz="1800"/>
              <a:t>Minimize coupling throughout the system. </a:t>
            </a:r>
          </a:p>
          <a:p>
            <a:pPr eaLnBrk="1" hangingPunct="1">
              <a:lnSpc>
                <a:spcPct val="90000"/>
              </a:lnSpc>
            </a:pPr>
            <a:r>
              <a:rPr lang="en-US" altLang="en-US" sz="1800"/>
              <a:t>Be certain that the analysis model provides value to all stakeholders. </a:t>
            </a:r>
          </a:p>
          <a:p>
            <a:pPr eaLnBrk="1" hangingPunct="1">
              <a:lnSpc>
                <a:spcPct val="90000"/>
              </a:lnSpc>
            </a:pPr>
            <a:r>
              <a:rPr lang="en-US" altLang="en-US" sz="1800"/>
              <a:t>Keep the model as simple as it can be.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516B65E1-AE44-4CCB-AF1D-9EC0C7A8C34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6E85B746-8A46-4F26-BFB5-57A9ABE2272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54E466F-EE2F-4462-B44C-25D57D9A96F7}" type="slidenum">
              <a:rPr lang="en-US" altLang="en-US" sz="1000">
                <a:latin typeface="Helvetica" panose="020B0604020202020204" pitchFamily="34" charset="0"/>
              </a:rPr>
              <a:pPr/>
              <a:t>107</a:t>
            </a:fld>
            <a:endParaRPr lang="en-US" altLang="en-US" sz="1000">
              <a:latin typeface="Helvetica" panose="020B0604020202020204" pitchFamily="34" charset="0"/>
            </a:endParaRPr>
          </a:p>
        </p:txBody>
      </p:sp>
      <p:sp>
        <p:nvSpPr>
          <p:cNvPr id="111620" name="Rectangle 2">
            <a:extLst>
              <a:ext uri="{FF2B5EF4-FFF2-40B4-BE49-F238E27FC236}">
                <a16:creationId xmlns:a16="http://schemas.microsoft.com/office/drawing/2014/main" id="{68378843-CEA7-4F4E-B103-A498E52662B1}"/>
              </a:ext>
            </a:extLst>
          </p:cNvPr>
          <p:cNvSpPr>
            <a:spLocks noGrp="1" noChangeArrowheads="1"/>
          </p:cNvSpPr>
          <p:nvPr>
            <p:ph type="title"/>
          </p:nvPr>
        </p:nvSpPr>
        <p:spPr>
          <a:xfrm>
            <a:off x="1219200" y="1066800"/>
            <a:ext cx="4051300" cy="633413"/>
          </a:xfrm>
        </p:spPr>
        <p:txBody>
          <a:bodyPr/>
          <a:lstStyle/>
          <a:p>
            <a:pPr eaLnBrk="1" hangingPunct="1"/>
            <a:r>
              <a:rPr lang="en-US" altLang="en-US"/>
              <a:t>Domain Analysis</a:t>
            </a:r>
          </a:p>
        </p:txBody>
      </p:sp>
      <p:sp>
        <p:nvSpPr>
          <p:cNvPr id="180227" name="Text Box 3">
            <a:extLst>
              <a:ext uri="{FF2B5EF4-FFF2-40B4-BE49-F238E27FC236}">
                <a16:creationId xmlns:a16="http://schemas.microsoft.com/office/drawing/2014/main" id="{8ABC0A8E-3512-4A1B-9AC0-7FC10D695743}"/>
              </a:ext>
            </a:extLst>
          </p:cNvPr>
          <p:cNvSpPr txBox="1">
            <a:spLocks noChangeArrowheads="1"/>
          </p:cNvSpPr>
          <p:nvPr/>
        </p:nvSpPr>
        <p:spPr bwMode="auto">
          <a:xfrm>
            <a:off x="1600200" y="1905000"/>
            <a:ext cx="6502400" cy="2835275"/>
          </a:xfrm>
          <a:prstGeom prst="rect">
            <a:avLst/>
          </a:prstGeom>
          <a:noFill/>
          <a:ln w="12700">
            <a:noFill/>
            <a:miter lim="800000"/>
            <a:headEnd/>
            <a:tailEnd/>
          </a:ln>
          <a:effectLst/>
        </p:spPr>
        <p:txBody>
          <a:bodyPr>
            <a:spAutoFit/>
          </a:bodyPr>
          <a:lstStyle/>
          <a:p>
            <a:pPr>
              <a:spcBef>
                <a:spcPts val="600"/>
              </a:spcBef>
              <a:defRPr/>
            </a:pPr>
            <a:r>
              <a:rPr lang="en-US" sz="2000">
                <a:effectLst>
                  <a:outerShdw blurRad="38100" dist="38100" dir="2700000" algn="tl">
                    <a:srgbClr val="FFFFFF"/>
                  </a:outerShdw>
                </a:effectLst>
                <a:latin typeface="Palatino" pitchFamily="-128" charset="0"/>
                <a:ea typeface="ＭＳ Ｐゴシック" pitchFamily="-128" charset="-128"/>
              </a:rPr>
              <a:t>Software domain analysis is the identification, analysis, and specification of common requirements from a specific application domain, typically for reuse on multiple projects within that application domain . . . [Object-oriented domain analysis is] the identification, analysis, and specification of common, reusable capabilities within a specific application domain, in terms of common objects, classes, subassemblies, and frameworks . . .</a:t>
            </a:r>
            <a:endParaRPr lang="en-US" sz="1800">
              <a:latin typeface="Helvetica" pitchFamily="-128" charset="0"/>
              <a:ea typeface="ＭＳ Ｐゴシック" pitchFamily="-128" charset="-128"/>
            </a:endParaRPr>
          </a:p>
        </p:txBody>
      </p:sp>
      <p:sp>
        <p:nvSpPr>
          <p:cNvPr id="111622" name="Text Box 4">
            <a:extLst>
              <a:ext uri="{FF2B5EF4-FFF2-40B4-BE49-F238E27FC236}">
                <a16:creationId xmlns:a16="http://schemas.microsoft.com/office/drawing/2014/main" id="{AB911812-8408-49FE-928A-E3D2B2E7A2C1}"/>
              </a:ext>
            </a:extLst>
          </p:cNvPr>
          <p:cNvSpPr txBox="1">
            <a:spLocks noChangeArrowheads="1"/>
          </p:cNvSpPr>
          <p:nvPr/>
        </p:nvSpPr>
        <p:spPr bwMode="auto">
          <a:xfrm>
            <a:off x="4232275" y="4772025"/>
            <a:ext cx="27209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50000"/>
              </a:spcBef>
            </a:pPr>
            <a:r>
              <a:rPr lang="en-US" altLang="en-US" sz="1800" b="1" i="1">
                <a:solidFill>
                  <a:schemeClr val="folHlink"/>
                </a:solidFill>
                <a:latin typeface="Helvetica" panose="020B0604020202020204" pitchFamily="34" charset="0"/>
              </a:rPr>
              <a:t>Donald Firesmith</a:t>
            </a:r>
            <a:endParaRPr lang="en-US" altLang="en-US" sz="1800" b="1">
              <a:solidFill>
                <a:schemeClr val="folHlink"/>
              </a:solidFill>
              <a:latin typeface="Helvetica" panose="020B0604020202020204"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478812-01A5-46EB-98FB-E7627427195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89B7474C-59E1-4A95-8BEF-651875F99CE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9961E62-421E-4209-8C1A-856BB59B6610}" type="slidenum">
              <a:rPr lang="en-US" altLang="en-US" sz="1000">
                <a:latin typeface="Helvetica" panose="020B0604020202020204" pitchFamily="34" charset="0"/>
              </a:rPr>
              <a:pPr/>
              <a:t>108</a:t>
            </a:fld>
            <a:endParaRPr lang="en-US" altLang="en-US" sz="1000">
              <a:latin typeface="Helvetica" panose="020B0604020202020204" pitchFamily="34" charset="0"/>
            </a:endParaRPr>
          </a:p>
        </p:txBody>
      </p:sp>
      <p:sp>
        <p:nvSpPr>
          <p:cNvPr id="112644" name="Rectangle 2">
            <a:extLst>
              <a:ext uri="{FF2B5EF4-FFF2-40B4-BE49-F238E27FC236}">
                <a16:creationId xmlns:a16="http://schemas.microsoft.com/office/drawing/2014/main" id="{87C51EB9-3F87-491E-8B27-6A54E226ECA1}"/>
              </a:ext>
            </a:extLst>
          </p:cNvPr>
          <p:cNvSpPr>
            <a:spLocks noGrp="1" noChangeArrowheads="1"/>
          </p:cNvSpPr>
          <p:nvPr>
            <p:ph type="title"/>
          </p:nvPr>
        </p:nvSpPr>
        <p:spPr>
          <a:xfrm>
            <a:off x="1219200" y="1143000"/>
            <a:ext cx="4051300" cy="633413"/>
          </a:xfrm>
        </p:spPr>
        <p:txBody>
          <a:bodyPr/>
          <a:lstStyle/>
          <a:p>
            <a:pPr eaLnBrk="1" hangingPunct="1"/>
            <a:r>
              <a:rPr lang="en-US" altLang="en-US"/>
              <a:t>Domain Analysis</a:t>
            </a:r>
          </a:p>
        </p:txBody>
      </p:sp>
      <p:sp>
        <p:nvSpPr>
          <p:cNvPr id="112645" name="Rectangle 3">
            <a:extLst>
              <a:ext uri="{FF2B5EF4-FFF2-40B4-BE49-F238E27FC236}">
                <a16:creationId xmlns:a16="http://schemas.microsoft.com/office/drawing/2014/main" id="{1960F9CE-90F5-41B6-8E93-0CFF3544292A}"/>
              </a:ext>
            </a:extLst>
          </p:cNvPr>
          <p:cNvSpPr>
            <a:spLocks noGrp="1" noChangeArrowheads="1"/>
          </p:cNvSpPr>
          <p:nvPr>
            <p:ph type="body" idx="1"/>
          </p:nvPr>
        </p:nvSpPr>
        <p:spPr>
          <a:xfrm>
            <a:off x="1676400" y="1905000"/>
            <a:ext cx="6858000" cy="2428875"/>
          </a:xfrm>
        </p:spPr>
        <p:txBody>
          <a:bodyPr/>
          <a:lstStyle/>
          <a:p>
            <a:pPr eaLnBrk="1" hangingPunct="1"/>
            <a:r>
              <a:rPr lang="en-US" altLang="en-US"/>
              <a:t>Define the domain to be investigated.</a:t>
            </a:r>
          </a:p>
          <a:p>
            <a:pPr eaLnBrk="1" hangingPunct="1"/>
            <a:r>
              <a:rPr lang="en-US" altLang="en-US"/>
              <a:t>Collect a representative sample of applications in the domain.</a:t>
            </a:r>
          </a:p>
          <a:p>
            <a:pPr eaLnBrk="1" hangingPunct="1"/>
            <a:r>
              <a:rPr lang="en-US" altLang="en-US"/>
              <a:t>Analyze each application in the sample.</a:t>
            </a:r>
          </a:p>
          <a:p>
            <a:pPr eaLnBrk="1" hangingPunct="1"/>
            <a:r>
              <a:rPr lang="en-US" altLang="en-US"/>
              <a:t>Develop an analysis model for the objects.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354AD7B-C939-441A-9F9F-959F01BC9C0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CE1CF80D-D413-4221-9AAA-6B253F390EA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2175B8E-F882-48D4-B51F-0699F5E1D21D}" type="slidenum">
              <a:rPr lang="en-US" altLang="en-US" sz="1000">
                <a:latin typeface="Helvetica" panose="020B0604020202020204" pitchFamily="34" charset="0"/>
              </a:rPr>
              <a:pPr/>
              <a:t>109</a:t>
            </a:fld>
            <a:endParaRPr lang="en-US" altLang="en-US" sz="1000">
              <a:latin typeface="Helvetica" panose="020B0604020202020204" pitchFamily="34" charset="0"/>
            </a:endParaRPr>
          </a:p>
        </p:txBody>
      </p:sp>
      <p:sp>
        <p:nvSpPr>
          <p:cNvPr id="113668" name="Rectangle 2">
            <a:extLst>
              <a:ext uri="{FF2B5EF4-FFF2-40B4-BE49-F238E27FC236}">
                <a16:creationId xmlns:a16="http://schemas.microsoft.com/office/drawing/2014/main" id="{EA7596CB-4E81-45E9-912F-EEDCC2449DEC}"/>
              </a:ext>
            </a:extLst>
          </p:cNvPr>
          <p:cNvSpPr>
            <a:spLocks noGrp="1" noChangeArrowheads="1"/>
          </p:cNvSpPr>
          <p:nvPr>
            <p:ph type="title"/>
          </p:nvPr>
        </p:nvSpPr>
        <p:spPr>
          <a:xfrm>
            <a:off x="1219200" y="990600"/>
            <a:ext cx="7391400" cy="633413"/>
          </a:xfrm>
        </p:spPr>
        <p:txBody>
          <a:bodyPr/>
          <a:lstStyle/>
          <a:p>
            <a:pPr eaLnBrk="1" hangingPunct="1"/>
            <a:r>
              <a:rPr lang="en-US" altLang="en-US" sz="3200"/>
              <a:t>Elements of Requirements Analysis</a:t>
            </a:r>
          </a:p>
        </p:txBody>
      </p:sp>
      <p:pic>
        <p:nvPicPr>
          <p:cNvPr id="113669" name="Picture 4" descr="Figure 6">
            <a:extLst>
              <a:ext uri="{FF2B5EF4-FFF2-40B4-BE49-F238E27FC236}">
                <a16:creationId xmlns:a16="http://schemas.microsoft.com/office/drawing/2014/main" id="{14CC8E9A-5A69-4946-983B-D7194B30EE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905000"/>
            <a:ext cx="44958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98B31C6-E938-413D-A87A-D0497B400CE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8D351CDC-862C-43FB-9B2A-B86F62CC40C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58CAB98-0799-4720-B626-55F6E9703732}" type="slidenum">
              <a:rPr lang="en-US" altLang="en-US" sz="1000">
                <a:latin typeface="Helvetica" panose="020B0604020202020204" pitchFamily="34" charset="0"/>
              </a:rPr>
              <a:pPr/>
              <a:t>11</a:t>
            </a:fld>
            <a:endParaRPr lang="en-US" altLang="en-US" sz="1000">
              <a:latin typeface="Helvetica" panose="020B0604020202020204" pitchFamily="34" charset="0"/>
            </a:endParaRPr>
          </a:p>
        </p:txBody>
      </p:sp>
      <p:sp>
        <p:nvSpPr>
          <p:cNvPr id="13316" name="Rectangle 2">
            <a:extLst>
              <a:ext uri="{FF2B5EF4-FFF2-40B4-BE49-F238E27FC236}">
                <a16:creationId xmlns:a16="http://schemas.microsoft.com/office/drawing/2014/main" id="{CF757C07-142A-4484-92CC-C01362A2499E}"/>
              </a:ext>
            </a:extLst>
          </p:cNvPr>
          <p:cNvSpPr>
            <a:spLocks noGrp="1" noChangeArrowheads="1"/>
          </p:cNvSpPr>
          <p:nvPr>
            <p:ph type="title"/>
          </p:nvPr>
        </p:nvSpPr>
        <p:spPr/>
        <p:txBody>
          <a:bodyPr/>
          <a:lstStyle/>
          <a:p>
            <a:pPr eaLnBrk="1" hangingPunct="1"/>
            <a:r>
              <a:rPr lang="en-US" altLang="en-US"/>
              <a:t>Software Engineering</a:t>
            </a:r>
          </a:p>
        </p:txBody>
      </p:sp>
      <p:sp>
        <p:nvSpPr>
          <p:cNvPr id="13317" name="Rectangle 3">
            <a:extLst>
              <a:ext uri="{FF2B5EF4-FFF2-40B4-BE49-F238E27FC236}">
                <a16:creationId xmlns:a16="http://schemas.microsoft.com/office/drawing/2014/main" id="{8B7E0F98-E612-4C55-9A3C-5D4508E1CFC6}"/>
              </a:ext>
            </a:extLst>
          </p:cNvPr>
          <p:cNvSpPr>
            <a:spLocks noGrp="1" noChangeArrowheads="1"/>
          </p:cNvSpPr>
          <p:nvPr>
            <p:ph type="body" idx="1"/>
          </p:nvPr>
        </p:nvSpPr>
        <p:spPr/>
        <p:txBody>
          <a:bodyPr/>
          <a:lstStyle/>
          <a:p>
            <a:pPr eaLnBrk="1" hangingPunct="1"/>
            <a:r>
              <a:rPr lang="en-US" altLang="en-US"/>
              <a:t>The IEEE definition:</a:t>
            </a:r>
          </a:p>
          <a:p>
            <a:pPr lvl="1" eaLnBrk="1" hangingPunct="1">
              <a:spcBef>
                <a:spcPts val="300"/>
              </a:spcBef>
            </a:pPr>
            <a:r>
              <a:rPr lang="en-US" altLang="en-US" i="1">
                <a:latin typeface="Palatino" pitchFamily="-128" charset="0"/>
              </a:rPr>
              <a:t>Software Engineering: (1) The application of a </a:t>
            </a:r>
            <a:r>
              <a:rPr lang="en-US" altLang="en-US" i="1">
                <a:solidFill>
                  <a:schemeClr val="folHlink"/>
                </a:solidFill>
                <a:latin typeface="Palatino" pitchFamily="-128" charset="0"/>
              </a:rPr>
              <a:t>systematic, disciplined, quantifiable approach</a:t>
            </a:r>
            <a:r>
              <a:rPr lang="en-US" altLang="en-US" i="1">
                <a:latin typeface="Palatino" pitchFamily="-128" charset="0"/>
              </a:rPr>
              <a:t> to the </a:t>
            </a:r>
            <a:r>
              <a:rPr lang="en-US" altLang="en-US" i="1">
                <a:solidFill>
                  <a:schemeClr val="folHlink"/>
                </a:solidFill>
                <a:latin typeface="Palatino" pitchFamily="-128" charset="0"/>
              </a:rPr>
              <a:t>development, operation, and maintenance</a:t>
            </a:r>
            <a:r>
              <a:rPr lang="en-US" altLang="en-US" i="1">
                <a:latin typeface="Palatino" pitchFamily="-128" charset="0"/>
              </a:rPr>
              <a:t> of software; that is, the application of engineering to software.  (2) The study of approaches as in (1).</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2507A1E-2DE3-44B2-9F1D-64018C5F7F9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0CE3DC50-4D2F-42E6-81DF-4B4C679E952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A6F0EF2-DF24-452A-BD74-88D208D8578C}" type="slidenum">
              <a:rPr lang="en-US" altLang="en-US" sz="1000">
                <a:latin typeface="Helvetica" panose="020B0604020202020204" pitchFamily="34" charset="0"/>
              </a:rPr>
              <a:pPr/>
              <a:t>110</a:t>
            </a:fld>
            <a:endParaRPr lang="en-US" altLang="en-US" sz="1000">
              <a:latin typeface="Helvetica" panose="020B0604020202020204" pitchFamily="34" charset="0"/>
            </a:endParaRPr>
          </a:p>
        </p:txBody>
      </p:sp>
      <p:sp>
        <p:nvSpPr>
          <p:cNvPr id="114692" name="Rectangle 3">
            <a:extLst>
              <a:ext uri="{FF2B5EF4-FFF2-40B4-BE49-F238E27FC236}">
                <a16:creationId xmlns:a16="http://schemas.microsoft.com/office/drawing/2014/main" id="{C9F43B9B-DE9E-42EE-A0B0-6A651C936D12}"/>
              </a:ext>
            </a:extLst>
          </p:cNvPr>
          <p:cNvSpPr>
            <a:spLocks noGrp="1" noChangeArrowheads="1"/>
          </p:cNvSpPr>
          <p:nvPr>
            <p:ph type="title"/>
          </p:nvPr>
        </p:nvSpPr>
        <p:spPr>
          <a:xfrm>
            <a:off x="1143000" y="1143000"/>
            <a:ext cx="6227763" cy="633413"/>
          </a:xfrm>
        </p:spPr>
        <p:txBody>
          <a:bodyPr/>
          <a:lstStyle/>
          <a:p>
            <a:pPr eaLnBrk="1" hangingPunct="1"/>
            <a:r>
              <a:rPr lang="en-US" altLang="en-US"/>
              <a:t>Scenario-Based Modeling</a:t>
            </a:r>
          </a:p>
        </p:txBody>
      </p:sp>
      <p:sp>
        <p:nvSpPr>
          <p:cNvPr id="253956" name="Text Box 4">
            <a:extLst>
              <a:ext uri="{FF2B5EF4-FFF2-40B4-BE49-F238E27FC236}">
                <a16:creationId xmlns:a16="http://schemas.microsoft.com/office/drawing/2014/main" id="{4F55F59C-D899-421A-8370-83A923C99640}"/>
              </a:ext>
            </a:extLst>
          </p:cNvPr>
          <p:cNvSpPr txBox="1">
            <a:spLocks noChangeArrowheads="1"/>
          </p:cNvSpPr>
          <p:nvPr/>
        </p:nvSpPr>
        <p:spPr bwMode="auto">
          <a:xfrm>
            <a:off x="1828800" y="2133600"/>
            <a:ext cx="6545263" cy="2625725"/>
          </a:xfrm>
          <a:prstGeom prst="rect">
            <a:avLst/>
          </a:prstGeom>
          <a:noFill/>
          <a:ln w="12700">
            <a:noFill/>
            <a:miter lim="800000"/>
            <a:headEnd/>
            <a:tailEnd/>
          </a:ln>
          <a:effectLst/>
        </p:spPr>
        <p:txBody>
          <a:bodyPr>
            <a:spAutoFit/>
          </a:bodyPr>
          <a:lstStyle/>
          <a:p>
            <a:pPr>
              <a:spcBef>
                <a:spcPts val="600"/>
              </a:spcBef>
              <a:spcAft>
                <a:spcPts val="600"/>
              </a:spcAft>
              <a:defRPr/>
            </a:pPr>
            <a:r>
              <a:rPr lang="en-US" sz="2000">
                <a:effectLst>
                  <a:outerShdw blurRad="38100" dist="38100" dir="2700000" algn="tl">
                    <a:srgbClr val="FFFFFF"/>
                  </a:outerShdw>
                </a:effectLst>
                <a:latin typeface="Arial" charset="0"/>
                <a:ea typeface="ＭＳ Ｐゴシック" pitchFamily="-128" charset="-128"/>
              </a:rPr>
              <a:t>“[Use-cases] are simply an aid to defining what exists outside the system (actors) and what should be performed by the system (use-cases).” Ivar Jacobson</a:t>
            </a:r>
          </a:p>
          <a:p>
            <a:pPr lvl="1">
              <a:lnSpc>
                <a:spcPct val="90000"/>
              </a:lnSpc>
              <a:spcBef>
                <a:spcPct val="50000"/>
              </a:spcBef>
              <a:defRPr/>
            </a:pPr>
            <a:r>
              <a:rPr lang="en-US" sz="1800" b="1">
                <a:solidFill>
                  <a:schemeClr val="folHlink"/>
                </a:solidFill>
                <a:latin typeface="Arial" charset="0"/>
                <a:ea typeface="ＭＳ Ｐゴシック" pitchFamily="-128" charset="-128"/>
              </a:rPr>
              <a:t>(1) What should we write about?</a:t>
            </a:r>
          </a:p>
          <a:p>
            <a:pPr lvl="1">
              <a:lnSpc>
                <a:spcPct val="90000"/>
              </a:lnSpc>
              <a:spcBef>
                <a:spcPct val="50000"/>
              </a:spcBef>
              <a:defRPr/>
            </a:pPr>
            <a:r>
              <a:rPr lang="en-US" sz="1800" b="1">
                <a:solidFill>
                  <a:schemeClr val="folHlink"/>
                </a:solidFill>
                <a:latin typeface="Arial" charset="0"/>
                <a:ea typeface="ＭＳ Ｐゴシック" pitchFamily="-128" charset="-128"/>
              </a:rPr>
              <a:t>(2) How much should we write about it?</a:t>
            </a:r>
          </a:p>
          <a:p>
            <a:pPr lvl="1">
              <a:lnSpc>
                <a:spcPct val="90000"/>
              </a:lnSpc>
              <a:spcBef>
                <a:spcPct val="50000"/>
              </a:spcBef>
              <a:defRPr/>
            </a:pPr>
            <a:r>
              <a:rPr lang="en-US" sz="1800" b="1">
                <a:solidFill>
                  <a:schemeClr val="folHlink"/>
                </a:solidFill>
                <a:latin typeface="Arial" charset="0"/>
                <a:ea typeface="ＭＳ Ｐゴシック" pitchFamily="-128" charset="-128"/>
              </a:rPr>
              <a:t>(3) How detailed should we make our description? </a:t>
            </a:r>
          </a:p>
          <a:p>
            <a:pPr lvl="1">
              <a:lnSpc>
                <a:spcPct val="90000"/>
              </a:lnSpc>
              <a:spcBef>
                <a:spcPct val="50000"/>
              </a:spcBef>
              <a:defRPr/>
            </a:pPr>
            <a:r>
              <a:rPr lang="en-US" sz="1800" b="1">
                <a:solidFill>
                  <a:schemeClr val="folHlink"/>
                </a:solidFill>
                <a:latin typeface="Arial" charset="0"/>
                <a:ea typeface="ＭＳ Ｐゴシック" pitchFamily="-128" charset="-128"/>
              </a:rPr>
              <a:t>(4) How should we organize the description?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DB62A3A-9B95-4587-8348-53809FF07B2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52A44F80-977C-499A-9ADB-42785987CFB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865D6F4-D364-4AA5-A37E-ED91A4013C4E}" type="slidenum">
              <a:rPr lang="en-US" altLang="en-US" sz="1000">
                <a:latin typeface="Helvetica" panose="020B0604020202020204" pitchFamily="34" charset="0"/>
              </a:rPr>
              <a:pPr/>
              <a:t>111</a:t>
            </a:fld>
            <a:endParaRPr lang="en-US" altLang="en-US" sz="1000">
              <a:latin typeface="Helvetica" panose="020B0604020202020204" pitchFamily="34" charset="0"/>
            </a:endParaRPr>
          </a:p>
        </p:txBody>
      </p:sp>
      <p:sp>
        <p:nvSpPr>
          <p:cNvPr id="115716" name="Rectangle 2">
            <a:extLst>
              <a:ext uri="{FF2B5EF4-FFF2-40B4-BE49-F238E27FC236}">
                <a16:creationId xmlns:a16="http://schemas.microsoft.com/office/drawing/2014/main" id="{C6BCBB95-A820-478B-9500-641021A02DD9}"/>
              </a:ext>
            </a:extLst>
          </p:cNvPr>
          <p:cNvSpPr>
            <a:spLocks noGrp="1" noChangeArrowheads="1"/>
          </p:cNvSpPr>
          <p:nvPr>
            <p:ph type="title"/>
          </p:nvPr>
        </p:nvSpPr>
        <p:spPr>
          <a:xfrm>
            <a:off x="1143000" y="1143000"/>
            <a:ext cx="6705600" cy="633413"/>
          </a:xfrm>
        </p:spPr>
        <p:txBody>
          <a:bodyPr/>
          <a:lstStyle/>
          <a:p>
            <a:pPr eaLnBrk="1" hangingPunct="1"/>
            <a:r>
              <a:rPr lang="en-US" altLang="en-US"/>
              <a:t>What to Write About?</a:t>
            </a:r>
          </a:p>
        </p:txBody>
      </p:sp>
      <p:sp>
        <p:nvSpPr>
          <p:cNvPr id="115717" name="Rectangle 3">
            <a:extLst>
              <a:ext uri="{FF2B5EF4-FFF2-40B4-BE49-F238E27FC236}">
                <a16:creationId xmlns:a16="http://schemas.microsoft.com/office/drawing/2014/main" id="{3793EE27-E3A6-4C13-9F34-15331F7DD58B}"/>
              </a:ext>
            </a:extLst>
          </p:cNvPr>
          <p:cNvSpPr>
            <a:spLocks noGrp="1" noChangeArrowheads="1"/>
          </p:cNvSpPr>
          <p:nvPr>
            <p:ph type="body" idx="1"/>
          </p:nvPr>
        </p:nvSpPr>
        <p:spPr/>
        <p:txBody>
          <a:bodyPr/>
          <a:lstStyle/>
          <a:p>
            <a:pPr eaLnBrk="1" hangingPunct="1">
              <a:lnSpc>
                <a:spcPct val="90000"/>
              </a:lnSpc>
              <a:spcBef>
                <a:spcPts val="600"/>
              </a:spcBef>
            </a:pPr>
            <a:r>
              <a:rPr lang="en-US" altLang="en-US" sz="2000">
                <a:solidFill>
                  <a:schemeClr val="folHlink"/>
                </a:solidFill>
                <a:latin typeface="Arial" panose="020B0604020202020204" pitchFamily="34" charset="0"/>
              </a:rPr>
              <a:t>Inception and elicitation</a:t>
            </a:r>
            <a:r>
              <a:rPr lang="en-US" altLang="en-US" sz="2000">
                <a:latin typeface="Arial" panose="020B0604020202020204" pitchFamily="34" charset="0"/>
              </a:rPr>
              <a:t>—provide you with the information you’ll need to begin writing use cases. </a:t>
            </a:r>
          </a:p>
          <a:p>
            <a:pPr eaLnBrk="1" hangingPunct="1">
              <a:lnSpc>
                <a:spcPct val="90000"/>
              </a:lnSpc>
              <a:spcBef>
                <a:spcPts val="600"/>
              </a:spcBef>
            </a:pPr>
            <a:r>
              <a:rPr lang="en-US" altLang="en-US" sz="2000">
                <a:solidFill>
                  <a:schemeClr val="folHlink"/>
                </a:solidFill>
                <a:latin typeface="Arial" panose="020B0604020202020204" pitchFamily="34" charset="0"/>
              </a:rPr>
              <a:t>Requirements gathering meetings, QFD, and other requirements engineering mechanisms</a:t>
            </a:r>
            <a:r>
              <a:rPr lang="en-US" altLang="en-US" sz="2000">
                <a:latin typeface="Arial" panose="020B0604020202020204" pitchFamily="34" charset="0"/>
              </a:rPr>
              <a:t> are used to </a:t>
            </a:r>
          </a:p>
          <a:p>
            <a:pPr lvl="1" eaLnBrk="1" hangingPunct="1">
              <a:lnSpc>
                <a:spcPct val="90000"/>
              </a:lnSpc>
              <a:spcBef>
                <a:spcPts val="600"/>
              </a:spcBef>
            </a:pPr>
            <a:r>
              <a:rPr lang="en-US" altLang="en-US" sz="1800">
                <a:latin typeface="Arial" panose="020B0604020202020204" pitchFamily="34" charset="0"/>
              </a:rPr>
              <a:t>identify stakeholders</a:t>
            </a:r>
          </a:p>
          <a:p>
            <a:pPr lvl="1" eaLnBrk="1" hangingPunct="1">
              <a:lnSpc>
                <a:spcPct val="90000"/>
              </a:lnSpc>
              <a:spcBef>
                <a:spcPts val="600"/>
              </a:spcBef>
            </a:pPr>
            <a:r>
              <a:rPr lang="en-US" altLang="en-US" sz="1800">
                <a:latin typeface="Arial" panose="020B0604020202020204" pitchFamily="34" charset="0"/>
              </a:rPr>
              <a:t>define the scope of the problem</a:t>
            </a:r>
          </a:p>
          <a:p>
            <a:pPr lvl="1" eaLnBrk="1" hangingPunct="1">
              <a:lnSpc>
                <a:spcPct val="90000"/>
              </a:lnSpc>
              <a:spcBef>
                <a:spcPts val="600"/>
              </a:spcBef>
            </a:pPr>
            <a:r>
              <a:rPr lang="en-US" altLang="en-US" sz="1800">
                <a:latin typeface="Arial" panose="020B0604020202020204" pitchFamily="34" charset="0"/>
              </a:rPr>
              <a:t>specify overall operational goals</a:t>
            </a:r>
          </a:p>
          <a:p>
            <a:pPr lvl="1" eaLnBrk="1" hangingPunct="1">
              <a:lnSpc>
                <a:spcPct val="90000"/>
              </a:lnSpc>
              <a:spcBef>
                <a:spcPts val="600"/>
              </a:spcBef>
            </a:pPr>
            <a:r>
              <a:rPr lang="en-US" altLang="en-US" sz="1800">
                <a:latin typeface="Arial" panose="020B0604020202020204" pitchFamily="34" charset="0"/>
              </a:rPr>
              <a:t>establish priorities</a:t>
            </a:r>
          </a:p>
          <a:p>
            <a:pPr lvl="1" eaLnBrk="1" hangingPunct="1">
              <a:lnSpc>
                <a:spcPct val="90000"/>
              </a:lnSpc>
              <a:spcBef>
                <a:spcPts val="600"/>
              </a:spcBef>
            </a:pPr>
            <a:r>
              <a:rPr lang="en-US" altLang="en-US" sz="1800">
                <a:latin typeface="Arial" panose="020B0604020202020204" pitchFamily="34" charset="0"/>
              </a:rPr>
              <a:t>outline all known functional requirements, and </a:t>
            </a:r>
          </a:p>
          <a:p>
            <a:pPr lvl="1" eaLnBrk="1" hangingPunct="1">
              <a:lnSpc>
                <a:spcPct val="90000"/>
              </a:lnSpc>
              <a:spcBef>
                <a:spcPts val="600"/>
              </a:spcBef>
            </a:pPr>
            <a:r>
              <a:rPr lang="en-US" altLang="en-US" sz="1800">
                <a:latin typeface="Arial" panose="020B0604020202020204" pitchFamily="34" charset="0"/>
              </a:rPr>
              <a:t>describe the things (objects) that will be manipulated by the system. </a:t>
            </a:r>
          </a:p>
          <a:p>
            <a:pPr eaLnBrk="1" hangingPunct="1">
              <a:lnSpc>
                <a:spcPct val="90000"/>
              </a:lnSpc>
              <a:spcBef>
                <a:spcPts val="600"/>
              </a:spcBef>
            </a:pPr>
            <a:r>
              <a:rPr lang="en-US" altLang="en-US" sz="2000">
                <a:latin typeface="Arial" panose="020B0604020202020204" pitchFamily="34" charset="0"/>
              </a:rPr>
              <a:t>To begin developing a set of use cases, </a:t>
            </a:r>
            <a:r>
              <a:rPr lang="en-US" altLang="en-US" sz="2000">
                <a:solidFill>
                  <a:schemeClr val="folHlink"/>
                </a:solidFill>
                <a:latin typeface="Arial" panose="020B0604020202020204" pitchFamily="34" charset="0"/>
              </a:rPr>
              <a:t>list the functions or activities performed by a specific actor</a:t>
            </a:r>
            <a:r>
              <a:rPr lang="en-US" altLang="en-US" sz="2000">
                <a:latin typeface="Arial" panose="020B0604020202020204" pitchFamily="34" charset="0"/>
              </a:rPr>
              <a: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F98B00B-6DBF-4777-9A89-BF7147CEF3B9}"/>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B0C9001C-24AA-49D0-B40F-A8BBBA5B763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0789BB6-41A6-4567-BCDB-371595A35269}" type="slidenum">
              <a:rPr lang="en-US" altLang="en-US" sz="1000">
                <a:latin typeface="Helvetica" panose="020B0604020202020204" pitchFamily="34" charset="0"/>
              </a:rPr>
              <a:pPr/>
              <a:t>112</a:t>
            </a:fld>
            <a:endParaRPr lang="en-US" altLang="en-US" sz="1000">
              <a:latin typeface="Helvetica" panose="020B0604020202020204" pitchFamily="34" charset="0"/>
            </a:endParaRPr>
          </a:p>
        </p:txBody>
      </p:sp>
      <p:sp>
        <p:nvSpPr>
          <p:cNvPr id="116740" name="Rectangle 1026">
            <a:extLst>
              <a:ext uri="{FF2B5EF4-FFF2-40B4-BE49-F238E27FC236}">
                <a16:creationId xmlns:a16="http://schemas.microsoft.com/office/drawing/2014/main" id="{66DF61D0-0A4A-4FCB-846D-D0E1A103F51E}"/>
              </a:ext>
            </a:extLst>
          </p:cNvPr>
          <p:cNvSpPr>
            <a:spLocks noGrp="1" noChangeArrowheads="1"/>
          </p:cNvSpPr>
          <p:nvPr>
            <p:ph type="title"/>
          </p:nvPr>
        </p:nvSpPr>
        <p:spPr>
          <a:xfrm>
            <a:off x="1143000" y="1143000"/>
            <a:ext cx="6705600" cy="633413"/>
          </a:xfrm>
        </p:spPr>
        <p:txBody>
          <a:bodyPr/>
          <a:lstStyle/>
          <a:p>
            <a:pPr eaLnBrk="1" hangingPunct="1"/>
            <a:r>
              <a:rPr lang="en-US" altLang="en-US"/>
              <a:t>How Much to Write About?</a:t>
            </a:r>
          </a:p>
        </p:txBody>
      </p:sp>
      <p:sp>
        <p:nvSpPr>
          <p:cNvPr id="116741" name="Rectangle 1027">
            <a:extLst>
              <a:ext uri="{FF2B5EF4-FFF2-40B4-BE49-F238E27FC236}">
                <a16:creationId xmlns:a16="http://schemas.microsoft.com/office/drawing/2014/main" id="{4F697351-2DE2-4F2F-8CEA-D99BA4F1E3EF}"/>
              </a:ext>
            </a:extLst>
          </p:cNvPr>
          <p:cNvSpPr>
            <a:spLocks noGrp="1" noChangeArrowheads="1"/>
          </p:cNvSpPr>
          <p:nvPr>
            <p:ph type="body" idx="1"/>
          </p:nvPr>
        </p:nvSpPr>
        <p:spPr/>
        <p:txBody>
          <a:bodyPr/>
          <a:lstStyle/>
          <a:p>
            <a:pPr eaLnBrk="1" hangingPunct="1">
              <a:spcBef>
                <a:spcPts val="600"/>
              </a:spcBef>
              <a:spcAft>
                <a:spcPts val="600"/>
              </a:spcAft>
            </a:pPr>
            <a:r>
              <a:rPr lang="en-US" altLang="en-US">
                <a:latin typeface="Arial" panose="020B0604020202020204" pitchFamily="34" charset="0"/>
              </a:rPr>
              <a:t>As further conversations with the stakeholders progress, the requirements gathering team develops use cases for each of the functions noted. </a:t>
            </a:r>
          </a:p>
          <a:p>
            <a:pPr eaLnBrk="1" hangingPunct="1">
              <a:spcBef>
                <a:spcPts val="600"/>
              </a:spcBef>
              <a:spcAft>
                <a:spcPts val="600"/>
              </a:spcAft>
            </a:pPr>
            <a:r>
              <a:rPr lang="en-US" altLang="en-US">
                <a:latin typeface="Arial" panose="020B0604020202020204" pitchFamily="34" charset="0"/>
              </a:rPr>
              <a:t>In general, use cases are written first in an informal narrative fashion. </a:t>
            </a:r>
          </a:p>
          <a:p>
            <a:pPr eaLnBrk="1" hangingPunct="1">
              <a:spcBef>
                <a:spcPts val="600"/>
              </a:spcBef>
              <a:spcAft>
                <a:spcPts val="600"/>
              </a:spcAft>
            </a:pPr>
            <a:r>
              <a:rPr lang="en-US" altLang="en-US">
                <a:latin typeface="Arial" panose="020B0604020202020204" pitchFamily="34" charset="0"/>
              </a:rPr>
              <a:t>If more formality is required, the same use case is rewritten using a structured format similar to the one proposed.</a:t>
            </a:r>
            <a:endParaRPr lang="en-US"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05208BA-48DB-434B-9177-AE856D8E339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3073A66E-0384-4279-B3F9-212CF97F9AC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9214A8E-D471-456F-942C-C040D22330BF}" type="slidenum">
              <a:rPr lang="en-US" altLang="en-US" sz="1000">
                <a:latin typeface="Helvetica" panose="020B0604020202020204" pitchFamily="34" charset="0"/>
              </a:rPr>
              <a:pPr/>
              <a:t>113</a:t>
            </a:fld>
            <a:endParaRPr lang="en-US" altLang="en-US" sz="1000">
              <a:latin typeface="Helvetica" panose="020B0604020202020204" pitchFamily="34" charset="0"/>
            </a:endParaRPr>
          </a:p>
        </p:txBody>
      </p:sp>
      <p:sp>
        <p:nvSpPr>
          <p:cNvPr id="117764" name="Rectangle 2">
            <a:extLst>
              <a:ext uri="{FF2B5EF4-FFF2-40B4-BE49-F238E27FC236}">
                <a16:creationId xmlns:a16="http://schemas.microsoft.com/office/drawing/2014/main" id="{56D69AA3-95C4-4170-8688-DBBF00A1DB7E}"/>
              </a:ext>
            </a:extLst>
          </p:cNvPr>
          <p:cNvSpPr>
            <a:spLocks noGrp="1" noChangeArrowheads="1"/>
          </p:cNvSpPr>
          <p:nvPr>
            <p:ph type="title"/>
          </p:nvPr>
        </p:nvSpPr>
        <p:spPr>
          <a:xfrm>
            <a:off x="1219200" y="1143000"/>
            <a:ext cx="2640013" cy="660400"/>
          </a:xfrm>
          <a:noFill/>
        </p:spPr>
        <p:txBody>
          <a:bodyPr wrap="none" lIns="63500" tIns="25400" rIns="63500" bIns="25400" anchor="t">
            <a:spAutoFit/>
          </a:bodyPr>
          <a:lstStyle/>
          <a:p>
            <a:pPr eaLnBrk="1" hangingPunct="1"/>
            <a:r>
              <a:rPr lang="en-US" altLang="en-US"/>
              <a:t>Use-Cases</a:t>
            </a:r>
          </a:p>
        </p:txBody>
      </p:sp>
      <p:sp>
        <p:nvSpPr>
          <p:cNvPr id="117765" name="Rectangle 3">
            <a:extLst>
              <a:ext uri="{FF2B5EF4-FFF2-40B4-BE49-F238E27FC236}">
                <a16:creationId xmlns:a16="http://schemas.microsoft.com/office/drawing/2014/main" id="{B5CC41F3-D6D8-4CE0-A499-13D6505BC521}"/>
              </a:ext>
            </a:extLst>
          </p:cNvPr>
          <p:cNvSpPr>
            <a:spLocks noGrp="1" noChangeArrowheads="1"/>
          </p:cNvSpPr>
          <p:nvPr>
            <p:ph type="body" idx="1"/>
          </p:nvPr>
        </p:nvSpPr>
        <p:spPr>
          <a:xfrm>
            <a:off x="1752600" y="1981200"/>
            <a:ext cx="7162800" cy="2657475"/>
          </a:xfrm>
          <a:noFill/>
        </p:spPr>
        <p:txBody>
          <a:bodyPr lIns="90487" tIns="44450" rIns="90487" bIns="44450"/>
          <a:lstStyle/>
          <a:p>
            <a:pPr eaLnBrk="1" hangingPunct="1"/>
            <a:r>
              <a:rPr lang="en-US" altLang="en-US"/>
              <a:t>a scenario that describes a “thread of usage” for a system</a:t>
            </a:r>
          </a:p>
          <a:p>
            <a:pPr eaLnBrk="1" hangingPunct="1"/>
            <a:r>
              <a:rPr lang="en-US" altLang="en-US" i="1">
                <a:solidFill>
                  <a:schemeClr val="folHlink"/>
                </a:solidFill>
              </a:rPr>
              <a:t>actors</a:t>
            </a:r>
            <a:r>
              <a:rPr lang="en-US" altLang="en-US">
                <a:solidFill>
                  <a:schemeClr val="folHlink"/>
                </a:solidFill>
              </a:rPr>
              <a:t> </a:t>
            </a:r>
            <a:r>
              <a:rPr lang="en-US" altLang="en-US"/>
              <a:t>represent roles people or devices play as the system functions</a:t>
            </a:r>
          </a:p>
          <a:p>
            <a:pPr eaLnBrk="1" hangingPunct="1"/>
            <a:r>
              <a:rPr lang="en-US" altLang="en-US" i="1">
                <a:solidFill>
                  <a:schemeClr val="folHlink"/>
                </a:solidFill>
              </a:rPr>
              <a:t>users</a:t>
            </a:r>
            <a:r>
              <a:rPr lang="en-US" altLang="en-US"/>
              <a:t> can play a number of different roles for a given scenario</a:t>
            </a: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2ED164C-5EBB-4173-8C38-2C8DCD1E7C2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9D09F719-FEA4-40B6-8558-91251429B54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72C7192-C4C2-40FE-B492-4AF5C2DDCA92}" type="slidenum">
              <a:rPr lang="en-US" altLang="en-US" sz="1000">
                <a:latin typeface="Helvetica" panose="020B0604020202020204" pitchFamily="34" charset="0"/>
              </a:rPr>
              <a:pPr/>
              <a:t>114</a:t>
            </a:fld>
            <a:endParaRPr lang="en-US" altLang="en-US" sz="1000">
              <a:latin typeface="Helvetica" panose="020B0604020202020204" pitchFamily="34" charset="0"/>
            </a:endParaRPr>
          </a:p>
        </p:txBody>
      </p:sp>
      <p:sp>
        <p:nvSpPr>
          <p:cNvPr id="118788" name="Rectangle 2">
            <a:extLst>
              <a:ext uri="{FF2B5EF4-FFF2-40B4-BE49-F238E27FC236}">
                <a16:creationId xmlns:a16="http://schemas.microsoft.com/office/drawing/2014/main" id="{58E0317D-54A4-42B0-8A38-8E3A3DF95561}"/>
              </a:ext>
            </a:extLst>
          </p:cNvPr>
          <p:cNvSpPr>
            <a:spLocks noGrp="1" noChangeArrowheads="1"/>
          </p:cNvSpPr>
          <p:nvPr>
            <p:ph type="title"/>
          </p:nvPr>
        </p:nvSpPr>
        <p:spPr>
          <a:xfrm>
            <a:off x="1143000" y="1143000"/>
            <a:ext cx="5492750" cy="660400"/>
          </a:xfrm>
          <a:noFill/>
        </p:spPr>
        <p:txBody>
          <a:bodyPr wrap="none" lIns="63500" tIns="25400" rIns="63500" bIns="25400" anchor="t">
            <a:spAutoFit/>
          </a:bodyPr>
          <a:lstStyle/>
          <a:p>
            <a:pPr eaLnBrk="1" hangingPunct="1"/>
            <a:r>
              <a:rPr lang="en-US" altLang="en-US"/>
              <a:t>Developing a Use-Case</a:t>
            </a:r>
          </a:p>
        </p:txBody>
      </p:sp>
      <p:sp>
        <p:nvSpPr>
          <p:cNvPr id="118789" name="Rectangle 3">
            <a:extLst>
              <a:ext uri="{FF2B5EF4-FFF2-40B4-BE49-F238E27FC236}">
                <a16:creationId xmlns:a16="http://schemas.microsoft.com/office/drawing/2014/main" id="{B82CA6A6-9F20-47F2-8DC6-CBC3DDF705F0}"/>
              </a:ext>
            </a:extLst>
          </p:cNvPr>
          <p:cNvSpPr>
            <a:spLocks noGrp="1" noChangeArrowheads="1"/>
          </p:cNvSpPr>
          <p:nvPr>
            <p:ph type="body" idx="1"/>
          </p:nvPr>
        </p:nvSpPr>
        <p:spPr>
          <a:xfrm>
            <a:off x="1676400" y="1905000"/>
            <a:ext cx="7162800" cy="2828925"/>
          </a:xfrm>
          <a:noFill/>
        </p:spPr>
        <p:txBody>
          <a:bodyPr lIns="90487" tIns="44450" rIns="90487" bIns="44450"/>
          <a:lstStyle/>
          <a:p>
            <a:pPr eaLnBrk="1" hangingPunct="1">
              <a:lnSpc>
                <a:spcPct val="90000"/>
              </a:lnSpc>
            </a:pPr>
            <a:r>
              <a:rPr lang="en-US" altLang="en-US" sz="2000"/>
              <a:t>What are the main tasks or functions that are performed by the actor?</a:t>
            </a:r>
          </a:p>
          <a:p>
            <a:pPr eaLnBrk="1" hangingPunct="1">
              <a:lnSpc>
                <a:spcPct val="90000"/>
              </a:lnSpc>
            </a:pPr>
            <a:r>
              <a:rPr lang="en-US" altLang="en-US" sz="2000"/>
              <a:t>What system information will the the actor acquire, produce or change?</a:t>
            </a:r>
          </a:p>
          <a:p>
            <a:pPr eaLnBrk="1" hangingPunct="1">
              <a:lnSpc>
                <a:spcPct val="90000"/>
              </a:lnSpc>
            </a:pPr>
            <a:r>
              <a:rPr lang="en-US" altLang="en-US" sz="2000"/>
              <a:t>Will the actor have to inform the system about changes in the external environment?</a:t>
            </a:r>
          </a:p>
          <a:p>
            <a:pPr eaLnBrk="1" hangingPunct="1">
              <a:lnSpc>
                <a:spcPct val="90000"/>
              </a:lnSpc>
            </a:pPr>
            <a:r>
              <a:rPr lang="en-US" altLang="en-US" sz="2000"/>
              <a:t>What information does the actor desire from the system?</a:t>
            </a:r>
          </a:p>
          <a:p>
            <a:pPr eaLnBrk="1" hangingPunct="1">
              <a:lnSpc>
                <a:spcPct val="90000"/>
              </a:lnSpc>
            </a:pPr>
            <a:r>
              <a:rPr lang="en-US" altLang="en-US" sz="2000"/>
              <a:t>Does the actor wish to be informed about unexpected changes?</a:t>
            </a: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553D11-D940-48E7-BB56-ADE0FC6F8E99}"/>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3AD8EC8C-8BBC-4ED7-A476-9F7C99DA47E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7A4F351-CD0C-4BBA-AB35-97C6A28DC662}" type="slidenum">
              <a:rPr lang="en-US" altLang="en-US" sz="1000">
                <a:latin typeface="Helvetica" panose="020B0604020202020204" pitchFamily="34" charset="0"/>
              </a:rPr>
              <a:pPr/>
              <a:t>115</a:t>
            </a:fld>
            <a:endParaRPr lang="en-US" altLang="en-US" sz="1000">
              <a:latin typeface="Helvetica" panose="020B0604020202020204" pitchFamily="34" charset="0"/>
            </a:endParaRPr>
          </a:p>
        </p:txBody>
      </p:sp>
      <p:sp>
        <p:nvSpPr>
          <p:cNvPr id="119812" name="Rectangle 3">
            <a:extLst>
              <a:ext uri="{FF2B5EF4-FFF2-40B4-BE49-F238E27FC236}">
                <a16:creationId xmlns:a16="http://schemas.microsoft.com/office/drawing/2014/main" id="{28F31598-7DDF-48C5-AC2B-43F1101C95F3}"/>
              </a:ext>
            </a:extLst>
          </p:cNvPr>
          <p:cNvSpPr>
            <a:spLocks noGrp="1" noChangeArrowheads="1"/>
          </p:cNvSpPr>
          <p:nvPr>
            <p:ph type="title"/>
          </p:nvPr>
        </p:nvSpPr>
        <p:spPr>
          <a:xfrm>
            <a:off x="1143000" y="1143000"/>
            <a:ext cx="5700713" cy="609600"/>
          </a:xfrm>
        </p:spPr>
        <p:txBody>
          <a:bodyPr/>
          <a:lstStyle/>
          <a:p>
            <a:pPr eaLnBrk="1" hangingPunct="1"/>
            <a:r>
              <a:rPr lang="en-US" altLang="en-US"/>
              <a:t>Use-Case Diagram</a:t>
            </a:r>
          </a:p>
        </p:txBody>
      </p:sp>
      <p:pic>
        <p:nvPicPr>
          <p:cNvPr id="119813" name="Picture 4">
            <a:extLst>
              <a:ext uri="{FF2B5EF4-FFF2-40B4-BE49-F238E27FC236}">
                <a16:creationId xmlns:a16="http://schemas.microsoft.com/office/drawing/2014/main" id="{1D8062B0-4114-4882-8E84-64B0873A0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981200"/>
            <a:ext cx="4113213" cy="411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FF201EAC-F0CA-4F1D-BEDF-07686ABAC1E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7" name="Slide Number Placeholder 4">
            <a:extLst>
              <a:ext uri="{FF2B5EF4-FFF2-40B4-BE49-F238E27FC236}">
                <a16:creationId xmlns:a16="http://schemas.microsoft.com/office/drawing/2014/main" id="{8CF8F6CE-D02A-43AA-8FAA-34608DF12BC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E8AF941-9B2A-4B1E-A3F5-3AC9C5D6D860}" type="slidenum">
              <a:rPr lang="en-US" altLang="en-US" sz="1000">
                <a:latin typeface="Helvetica" panose="020B0604020202020204" pitchFamily="34" charset="0"/>
              </a:rPr>
              <a:pPr/>
              <a:t>116</a:t>
            </a:fld>
            <a:endParaRPr lang="en-US" altLang="en-US" sz="1000">
              <a:latin typeface="Helvetica" panose="020B0604020202020204" pitchFamily="34" charset="0"/>
            </a:endParaRPr>
          </a:p>
        </p:txBody>
      </p:sp>
      <p:sp>
        <p:nvSpPr>
          <p:cNvPr id="120836" name="Rectangle 2">
            <a:extLst>
              <a:ext uri="{FF2B5EF4-FFF2-40B4-BE49-F238E27FC236}">
                <a16:creationId xmlns:a16="http://schemas.microsoft.com/office/drawing/2014/main" id="{D0BFD1F3-2FB2-4569-8E30-B06261CBA24E}"/>
              </a:ext>
            </a:extLst>
          </p:cNvPr>
          <p:cNvSpPr>
            <a:spLocks noChangeArrowheads="1"/>
          </p:cNvSpPr>
          <p:nvPr/>
        </p:nvSpPr>
        <p:spPr bwMode="auto">
          <a:xfrm>
            <a:off x="4800600" y="1905000"/>
            <a:ext cx="3405188" cy="4379913"/>
          </a:xfrm>
          <a:prstGeom prst="rect">
            <a:avLst/>
          </a:prstGeom>
          <a:solidFill>
            <a:srgbClr val="96E3FE"/>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20837" name="Rectangle 3">
            <a:extLst>
              <a:ext uri="{FF2B5EF4-FFF2-40B4-BE49-F238E27FC236}">
                <a16:creationId xmlns:a16="http://schemas.microsoft.com/office/drawing/2014/main" id="{F1A81F62-2C5B-4979-9955-B177B4C9B1D4}"/>
              </a:ext>
            </a:extLst>
          </p:cNvPr>
          <p:cNvSpPr>
            <a:spLocks noGrp="1" noChangeArrowheads="1"/>
          </p:cNvSpPr>
          <p:nvPr>
            <p:ph type="title"/>
          </p:nvPr>
        </p:nvSpPr>
        <p:spPr>
          <a:xfrm>
            <a:off x="1219200" y="1143000"/>
            <a:ext cx="5021263" cy="685800"/>
          </a:xfrm>
        </p:spPr>
        <p:txBody>
          <a:bodyPr/>
          <a:lstStyle/>
          <a:p>
            <a:pPr eaLnBrk="1" hangingPunct="1"/>
            <a:r>
              <a:rPr lang="en-US" altLang="en-US"/>
              <a:t>Activity Diagram</a:t>
            </a:r>
          </a:p>
        </p:txBody>
      </p:sp>
      <p:pic>
        <p:nvPicPr>
          <p:cNvPr id="120838" name="Picture 5">
            <a:extLst>
              <a:ext uri="{FF2B5EF4-FFF2-40B4-BE49-F238E27FC236}">
                <a16:creationId xmlns:a16="http://schemas.microsoft.com/office/drawing/2014/main" id="{4B030119-EF66-44F1-A62B-BB38FA5A2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057400"/>
            <a:ext cx="2451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0839" name="Text Box 6">
            <a:extLst>
              <a:ext uri="{FF2B5EF4-FFF2-40B4-BE49-F238E27FC236}">
                <a16:creationId xmlns:a16="http://schemas.microsoft.com/office/drawing/2014/main" id="{18BE4A58-176C-4FC5-B55C-161AEFC7E1D6}"/>
              </a:ext>
            </a:extLst>
          </p:cNvPr>
          <p:cNvSpPr txBox="1">
            <a:spLocks noChangeArrowheads="1"/>
          </p:cNvSpPr>
          <p:nvPr/>
        </p:nvSpPr>
        <p:spPr bwMode="auto">
          <a:xfrm>
            <a:off x="2209800" y="2057400"/>
            <a:ext cx="24384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2000" i="1">
                <a:latin typeface="Palatino" pitchFamily="-128" charset="0"/>
              </a:rPr>
              <a:t>Supplements the use case by providing a graphical representation of the flow of interaction within a specific scenario</a:t>
            </a:r>
            <a:endParaRPr lang="en-US" altLang="en-US">
              <a:latin typeface="Palatino" pitchFamily="-128"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EBB6C67C-A9BF-4B05-9FD5-EA1E852A3EF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7" name="Slide Number Placeholder 4">
            <a:extLst>
              <a:ext uri="{FF2B5EF4-FFF2-40B4-BE49-F238E27FC236}">
                <a16:creationId xmlns:a16="http://schemas.microsoft.com/office/drawing/2014/main" id="{752F203D-066D-4CA3-9B1C-AA158F80998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9692C73-515E-4695-91E6-7391D11088A2}" type="slidenum">
              <a:rPr lang="en-US" altLang="en-US" sz="1000">
                <a:latin typeface="Helvetica" panose="020B0604020202020204" pitchFamily="34" charset="0"/>
              </a:rPr>
              <a:pPr/>
              <a:t>117</a:t>
            </a:fld>
            <a:endParaRPr lang="en-US" altLang="en-US" sz="1000">
              <a:latin typeface="Helvetica" panose="020B0604020202020204" pitchFamily="34" charset="0"/>
            </a:endParaRPr>
          </a:p>
        </p:txBody>
      </p:sp>
      <p:sp>
        <p:nvSpPr>
          <p:cNvPr id="121860" name="Rectangle 1026">
            <a:extLst>
              <a:ext uri="{FF2B5EF4-FFF2-40B4-BE49-F238E27FC236}">
                <a16:creationId xmlns:a16="http://schemas.microsoft.com/office/drawing/2014/main" id="{F8FFB2B7-07FC-424B-AA12-B3014A31F2EC}"/>
              </a:ext>
            </a:extLst>
          </p:cNvPr>
          <p:cNvSpPr>
            <a:spLocks noChangeArrowheads="1"/>
          </p:cNvSpPr>
          <p:nvPr/>
        </p:nvSpPr>
        <p:spPr bwMode="auto">
          <a:xfrm>
            <a:off x="4419600" y="1905000"/>
            <a:ext cx="3352800" cy="4419600"/>
          </a:xfrm>
          <a:prstGeom prst="rect">
            <a:avLst/>
          </a:prstGeom>
          <a:solidFill>
            <a:srgbClr val="96E3FE"/>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21861" name="Rectangle 1027">
            <a:extLst>
              <a:ext uri="{FF2B5EF4-FFF2-40B4-BE49-F238E27FC236}">
                <a16:creationId xmlns:a16="http://schemas.microsoft.com/office/drawing/2014/main" id="{9A619326-AD36-4A6A-84AC-25FC4F037781}"/>
              </a:ext>
            </a:extLst>
          </p:cNvPr>
          <p:cNvSpPr>
            <a:spLocks noGrp="1" noChangeArrowheads="1"/>
          </p:cNvSpPr>
          <p:nvPr>
            <p:ph type="title"/>
          </p:nvPr>
        </p:nvSpPr>
        <p:spPr>
          <a:xfrm>
            <a:off x="1219200" y="1066800"/>
            <a:ext cx="5943600" cy="685800"/>
          </a:xfrm>
        </p:spPr>
        <p:txBody>
          <a:bodyPr/>
          <a:lstStyle/>
          <a:p>
            <a:pPr eaLnBrk="1" hangingPunct="1"/>
            <a:r>
              <a:rPr lang="en-US" altLang="en-US"/>
              <a:t>Swimlane Diagrams</a:t>
            </a:r>
          </a:p>
        </p:txBody>
      </p:sp>
      <p:sp>
        <p:nvSpPr>
          <p:cNvPr id="259076" name="Text Box 1028">
            <a:extLst>
              <a:ext uri="{FF2B5EF4-FFF2-40B4-BE49-F238E27FC236}">
                <a16:creationId xmlns:a16="http://schemas.microsoft.com/office/drawing/2014/main" id="{224F9208-F212-4AFF-91B8-D418061B3573}"/>
              </a:ext>
            </a:extLst>
          </p:cNvPr>
          <p:cNvSpPr txBox="1">
            <a:spLocks noChangeArrowheads="1"/>
          </p:cNvSpPr>
          <p:nvPr/>
        </p:nvSpPr>
        <p:spPr bwMode="auto">
          <a:xfrm>
            <a:off x="1905000" y="2057400"/>
            <a:ext cx="2133600" cy="2205038"/>
          </a:xfrm>
          <a:prstGeom prst="rect">
            <a:avLst/>
          </a:prstGeom>
          <a:noFill/>
          <a:ln w="12700">
            <a:noFill/>
            <a:miter lim="800000"/>
            <a:headEnd/>
            <a:tailEnd/>
          </a:ln>
          <a:effectLst/>
        </p:spPr>
        <p:txBody>
          <a:bodyPr>
            <a:spAutoFit/>
          </a:bodyPr>
          <a:lstStyle/>
          <a:p>
            <a:pPr>
              <a:lnSpc>
                <a:spcPct val="90000"/>
              </a:lnSpc>
              <a:spcBef>
                <a:spcPct val="50000"/>
              </a:spcBef>
              <a:defRPr/>
            </a:pPr>
            <a:r>
              <a:rPr lang="en-US" sz="1400" i="1">
                <a:effectLst>
                  <a:outerShdw blurRad="38100" dist="38100" dir="2700000" algn="tl">
                    <a:srgbClr val="FFFFFF"/>
                  </a:outerShdw>
                </a:effectLst>
                <a:latin typeface="Palatino" pitchFamily="-128" charset="0"/>
                <a:ea typeface="ＭＳ Ｐゴシック" pitchFamily="-128" charset="-128"/>
              </a:rPr>
              <a:t>Allows the modeler to represent the flow of activities described by the use-case and at the same time indicate which actor (if there are multiple actors involved in a specific use-case) or analysis class has responsibility for the action described by an activity rectangle</a:t>
            </a:r>
          </a:p>
        </p:txBody>
      </p:sp>
      <p:pic>
        <p:nvPicPr>
          <p:cNvPr id="121863" name="Picture 1029">
            <a:extLst>
              <a:ext uri="{FF2B5EF4-FFF2-40B4-BE49-F238E27FC236}">
                <a16:creationId xmlns:a16="http://schemas.microsoft.com/office/drawing/2014/main" id="{57F27941-A8F1-4D41-99E8-E894EEA61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905000"/>
            <a:ext cx="3352800" cy="441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B16C645-6777-4625-8889-69CD0DE1835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1565107-0570-4F5E-9962-89CB677AEA9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8338CBF-DD3C-437F-B006-01A872DE3BFD}" type="slidenum">
              <a:rPr lang="en-US" altLang="en-US" sz="1000">
                <a:latin typeface="Helvetica" panose="020B0604020202020204" pitchFamily="34" charset="0"/>
              </a:rPr>
              <a:pPr/>
              <a:t>118</a:t>
            </a:fld>
            <a:endParaRPr lang="en-US" altLang="en-US" sz="1000">
              <a:latin typeface="Helvetica" panose="020B0604020202020204" pitchFamily="34" charset="0"/>
            </a:endParaRPr>
          </a:p>
        </p:txBody>
      </p:sp>
      <p:sp>
        <p:nvSpPr>
          <p:cNvPr id="122884" name="Rectangle 2">
            <a:extLst>
              <a:ext uri="{FF2B5EF4-FFF2-40B4-BE49-F238E27FC236}">
                <a16:creationId xmlns:a16="http://schemas.microsoft.com/office/drawing/2014/main" id="{CF881025-6C7E-4E8A-8004-CF3825638AE8}"/>
              </a:ext>
            </a:extLst>
          </p:cNvPr>
          <p:cNvSpPr>
            <a:spLocks noGrp="1" noChangeArrowheads="1"/>
          </p:cNvSpPr>
          <p:nvPr>
            <p:ph type="title"/>
          </p:nvPr>
        </p:nvSpPr>
        <p:spPr>
          <a:xfrm>
            <a:off x="1143000" y="1143000"/>
            <a:ext cx="7162800" cy="581025"/>
          </a:xfrm>
          <a:noFill/>
        </p:spPr>
        <p:txBody>
          <a:bodyPr lIns="90487" tIns="44450" rIns="90487" bIns="44450" anchor="ctr"/>
          <a:lstStyle/>
          <a:p>
            <a:pPr eaLnBrk="1" hangingPunct="1"/>
            <a:r>
              <a:rPr lang="en-US" altLang="en-US"/>
              <a:t>Data Modeling</a:t>
            </a:r>
          </a:p>
        </p:txBody>
      </p:sp>
      <p:sp>
        <p:nvSpPr>
          <p:cNvPr id="122885" name="Rectangle 3">
            <a:extLst>
              <a:ext uri="{FF2B5EF4-FFF2-40B4-BE49-F238E27FC236}">
                <a16:creationId xmlns:a16="http://schemas.microsoft.com/office/drawing/2014/main" id="{7E2D434E-C140-47D3-ACD6-1C9D00515434}"/>
              </a:ext>
            </a:extLst>
          </p:cNvPr>
          <p:cNvSpPr>
            <a:spLocks noGrp="1" noChangeArrowheads="1"/>
          </p:cNvSpPr>
          <p:nvPr>
            <p:ph type="body" idx="1"/>
          </p:nvPr>
        </p:nvSpPr>
        <p:spPr>
          <a:xfrm>
            <a:off x="1752600" y="1981200"/>
            <a:ext cx="6096000" cy="3000375"/>
          </a:xfrm>
          <a:noFill/>
        </p:spPr>
        <p:txBody>
          <a:bodyPr lIns="90487" tIns="44450" rIns="90487" bIns="44450"/>
          <a:lstStyle/>
          <a:p>
            <a:pPr eaLnBrk="1" hangingPunct="1"/>
            <a:r>
              <a:rPr lang="en-US" altLang="en-US"/>
              <a:t>examines data objects independently of processing</a:t>
            </a:r>
          </a:p>
          <a:p>
            <a:pPr eaLnBrk="1" hangingPunct="1"/>
            <a:r>
              <a:rPr lang="en-US" altLang="en-US"/>
              <a:t>focuses attention on the data domain</a:t>
            </a:r>
          </a:p>
          <a:p>
            <a:pPr eaLnBrk="1" hangingPunct="1"/>
            <a:r>
              <a:rPr lang="en-US" altLang="en-US"/>
              <a:t>creates a model at the customer’s level of abstraction</a:t>
            </a:r>
          </a:p>
          <a:p>
            <a:pPr eaLnBrk="1" hangingPunct="1"/>
            <a:r>
              <a:rPr lang="en-US" altLang="en-US"/>
              <a:t>indicates how data objects relate to one another</a:t>
            </a: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73FE305-988A-4F30-B234-62E0AAA3F13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1C1E1965-BB82-4D92-993C-B8B8DA6F257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C5CF6AE-D0F1-48A6-8668-10A64CB2F0A8}" type="slidenum">
              <a:rPr lang="en-US" altLang="en-US" sz="1000">
                <a:latin typeface="Helvetica" panose="020B0604020202020204" pitchFamily="34" charset="0"/>
              </a:rPr>
              <a:pPr/>
              <a:t>119</a:t>
            </a:fld>
            <a:endParaRPr lang="en-US" altLang="en-US" sz="1000">
              <a:latin typeface="Helvetica" panose="020B0604020202020204" pitchFamily="34" charset="0"/>
            </a:endParaRPr>
          </a:p>
        </p:txBody>
      </p:sp>
      <p:sp>
        <p:nvSpPr>
          <p:cNvPr id="123908" name="Rectangle 1026">
            <a:extLst>
              <a:ext uri="{FF2B5EF4-FFF2-40B4-BE49-F238E27FC236}">
                <a16:creationId xmlns:a16="http://schemas.microsoft.com/office/drawing/2014/main" id="{47B94BD2-8390-4515-BD20-3D4887DC4B5A}"/>
              </a:ext>
            </a:extLst>
          </p:cNvPr>
          <p:cNvSpPr>
            <a:spLocks noGrp="1" noChangeArrowheads="1"/>
          </p:cNvSpPr>
          <p:nvPr>
            <p:ph type="title"/>
          </p:nvPr>
        </p:nvSpPr>
        <p:spPr>
          <a:xfrm>
            <a:off x="1219200" y="1143000"/>
            <a:ext cx="6705600" cy="633413"/>
          </a:xfrm>
        </p:spPr>
        <p:txBody>
          <a:bodyPr/>
          <a:lstStyle/>
          <a:p>
            <a:pPr eaLnBrk="1" hangingPunct="1"/>
            <a:r>
              <a:rPr lang="en-US" altLang="en-US"/>
              <a:t>What is a Data Object?</a:t>
            </a:r>
          </a:p>
        </p:txBody>
      </p:sp>
      <p:sp>
        <p:nvSpPr>
          <p:cNvPr id="123909" name="Rectangle 1027">
            <a:extLst>
              <a:ext uri="{FF2B5EF4-FFF2-40B4-BE49-F238E27FC236}">
                <a16:creationId xmlns:a16="http://schemas.microsoft.com/office/drawing/2014/main" id="{D6513C0F-5936-4102-9F53-6E601A75D597}"/>
              </a:ext>
            </a:extLst>
          </p:cNvPr>
          <p:cNvSpPr>
            <a:spLocks noGrp="1" noChangeArrowheads="1"/>
          </p:cNvSpPr>
          <p:nvPr>
            <p:ph type="body" idx="1"/>
          </p:nvPr>
        </p:nvSpPr>
        <p:spPr>
          <a:xfrm>
            <a:off x="1828800" y="1752600"/>
            <a:ext cx="6934200" cy="4191000"/>
          </a:xfrm>
        </p:spPr>
        <p:txBody>
          <a:bodyPr/>
          <a:lstStyle/>
          <a:p>
            <a:pPr eaLnBrk="1" hangingPunct="1">
              <a:lnSpc>
                <a:spcPct val="90000"/>
              </a:lnSpc>
              <a:spcBef>
                <a:spcPts val="300"/>
              </a:spcBef>
            </a:pPr>
            <a:r>
              <a:rPr lang="en-US" altLang="en-US" sz="2000">
                <a:latin typeface="Palatino" pitchFamily="-128" charset="0"/>
              </a:rPr>
              <a:t>a representation of almost any composite information that must be understood by software. </a:t>
            </a:r>
          </a:p>
          <a:p>
            <a:pPr lvl="1" eaLnBrk="1" hangingPunct="1">
              <a:lnSpc>
                <a:spcPct val="90000"/>
              </a:lnSpc>
              <a:spcBef>
                <a:spcPts val="300"/>
              </a:spcBef>
            </a:pPr>
            <a:r>
              <a:rPr lang="en-US" altLang="en-US" sz="1800" i="1">
                <a:latin typeface="Palatino" pitchFamily="-128" charset="0"/>
              </a:rPr>
              <a:t>composite information—</a:t>
            </a:r>
            <a:r>
              <a:rPr lang="en-US" altLang="en-US" sz="1800">
                <a:latin typeface="Palatino" pitchFamily="-128" charset="0"/>
              </a:rPr>
              <a:t>something that has a number of different properties or attributes	</a:t>
            </a:r>
          </a:p>
          <a:p>
            <a:pPr eaLnBrk="1" hangingPunct="1">
              <a:lnSpc>
                <a:spcPct val="90000"/>
              </a:lnSpc>
              <a:spcBef>
                <a:spcPts val="300"/>
              </a:spcBef>
            </a:pPr>
            <a:r>
              <a:rPr lang="en-US" altLang="en-US" sz="2000">
                <a:latin typeface="Palatino" pitchFamily="-128" charset="0"/>
              </a:rPr>
              <a:t>can be an </a:t>
            </a:r>
            <a:r>
              <a:rPr lang="en-US" altLang="en-US" sz="2000">
                <a:solidFill>
                  <a:schemeClr val="folHlink"/>
                </a:solidFill>
                <a:latin typeface="Palatino" pitchFamily="-128" charset="0"/>
              </a:rPr>
              <a:t>external entity</a:t>
            </a:r>
            <a:r>
              <a:rPr lang="en-US" altLang="en-US" sz="2000">
                <a:latin typeface="Palatino" pitchFamily="-128" charset="0"/>
              </a:rPr>
              <a:t> (e.g., anything that produces or consumes information), </a:t>
            </a:r>
            <a:r>
              <a:rPr lang="en-US" altLang="en-US" sz="2000">
                <a:solidFill>
                  <a:schemeClr val="folHlink"/>
                </a:solidFill>
                <a:latin typeface="Palatino" pitchFamily="-128" charset="0"/>
              </a:rPr>
              <a:t>a thing</a:t>
            </a:r>
            <a:r>
              <a:rPr lang="en-US" altLang="en-US" sz="2000">
                <a:latin typeface="Palatino" pitchFamily="-128" charset="0"/>
              </a:rPr>
              <a:t> (e.g., a report or a display), </a:t>
            </a:r>
            <a:r>
              <a:rPr lang="en-US" altLang="en-US" sz="2000">
                <a:solidFill>
                  <a:schemeClr val="folHlink"/>
                </a:solidFill>
                <a:latin typeface="Palatino" pitchFamily="-128" charset="0"/>
              </a:rPr>
              <a:t>an occurrence</a:t>
            </a:r>
            <a:r>
              <a:rPr lang="en-US" altLang="en-US" sz="2000">
                <a:latin typeface="Palatino" pitchFamily="-128" charset="0"/>
              </a:rPr>
              <a:t> (e.g., a telephone call) </a:t>
            </a:r>
            <a:r>
              <a:rPr lang="en-US" altLang="en-US" sz="2000">
                <a:solidFill>
                  <a:schemeClr val="folHlink"/>
                </a:solidFill>
                <a:latin typeface="Palatino" pitchFamily="-128" charset="0"/>
              </a:rPr>
              <a:t>or event</a:t>
            </a:r>
            <a:r>
              <a:rPr lang="en-US" altLang="en-US" sz="2000">
                <a:latin typeface="Palatino" pitchFamily="-128" charset="0"/>
              </a:rPr>
              <a:t> (e.g., an alarm),</a:t>
            </a:r>
            <a:r>
              <a:rPr lang="en-US" altLang="en-US" sz="2000">
                <a:solidFill>
                  <a:schemeClr val="folHlink"/>
                </a:solidFill>
                <a:latin typeface="Palatino" pitchFamily="-128" charset="0"/>
              </a:rPr>
              <a:t> a role</a:t>
            </a:r>
            <a:r>
              <a:rPr lang="en-US" altLang="en-US" sz="2000">
                <a:latin typeface="Palatino" pitchFamily="-128" charset="0"/>
              </a:rPr>
              <a:t> (e.g., salesperson), </a:t>
            </a:r>
            <a:r>
              <a:rPr lang="en-US" altLang="en-US" sz="2000">
                <a:solidFill>
                  <a:schemeClr val="folHlink"/>
                </a:solidFill>
                <a:latin typeface="Palatino" pitchFamily="-128" charset="0"/>
              </a:rPr>
              <a:t>an organizational unit</a:t>
            </a:r>
            <a:r>
              <a:rPr lang="en-US" altLang="en-US" sz="2000">
                <a:latin typeface="Palatino" pitchFamily="-128" charset="0"/>
              </a:rPr>
              <a:t> (e.g., accounting department), </a:t>
            </a:r>
            <a:r>
              <a:rPr lang="en-US" altLang="en-US" sz="2000">
                <a:solidFill>
                  <a:schemeClr val="folHlink"/>
                </a:solidFill>
                <a:latin typeface="Palatino" pitchFamily="-128" charset="0"/>
              </a:rPr>
              <a:t>a place</a:t>
            </a:r>
            <a:r>
              <a:rPr lang="en-US" altLang="en-US" sz="2000">
                <a:latin typeface="Palatino" pitchFamily="-128" charset="0"/>
              </a:rPr>
              <a:t> (e.g., a warehouse), or </a:t>
            </a:r>
            <a:r>
              <a:rPr lang="en-US" altLang="en-US" sz="2000">
                <a:solidFill>
                  <a:schemeClr val="folHlink"/>
                </a:solidFill>
                <a:latin typeface="Palatino" pitchFamily="-128" charset="0"/>
              </a:rPr>
              <a:t>a structure</a:t>
            </a:r>
            <a:r>
              <a:rPr lang="en-US" altLang="en-US" sz="2000">
                <a:latin typeface="Palatino" pitchFamily="-128" charset="0"/>
              </a:rPr>
              <a:t> (e.g., a file). </a:t>
            </a:r>
          </a:p>
          <a:p>
            <a:pPr eaLnBrk="1" hangingPunct="1">
              <a:lnSpc>
                <a:spcPct val="90000"/>
              </a:lnSpc>
              <a:spcBef>
                <a:spcPts val="300"/>
              </a:spcBef>
            </a:pPr>
            <a:r>
              <a:rPr lang="en-US" altLang="en-US" sz="2000">
                <a:latin typeface="Palatino" pitchFamily="-128" charset="0"/>
              </a:rPr>
              <a:t>The description of the data object incorporates the data object and all of its attributes.</a:t>
            </a:r>
          </a:p>
          <a:p>
            <a:pPr eaLnBrk="1" hangingPunct="1">
              <a:lnSpc>
                <a:spcPct val="90000"/>
              </a:lnSpc>
              <a:spcBef>
                <a:spcPts val="600"/>
              </a:spcBef>
            </a:pPr>
            <a:r>
              <a:rPr lang="en-US" altLang="en-US" sz="2000">
                <a:latin typeface="Palatino" pitchFamily="-128" charset="0"/>
              </a:rPr>
              <a:t>A data object encapsulates data only—there is no reference within a data object to operations that act on the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a:extLst>
              <a:ext uri="{FF2B5EF4-FFF2-40B4-BE49-F238E27FC236}">
                <a16:creationId xmlns:a16="http://schemas.microsoft.com/office/drawing/2014/main" id="{1D66F740-062B-4611-9E57-63223FC1751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13" name="Slide Number Placeholder 4">
            <a:extLst>
              <a:ext uri="{FF2B5EF4-FFF2-40B4-BE49-F238E27FC236}">
                <a16:creationId xmlns:a16="http://schemas.microsoft.com/office/drawing/2014/main" id="{0E2CF50F-6AC5-4C12-ADDA-C8B2AB33877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B115FE6-8D96-4B37-9EB2-F06E7D55E765}" type="slidenum">
              <a:rPr lang="en-US" altLang="en-US" sz="1000">
                <a:latin typeface="Helvetica" panose="020B0604020202020204" pitchFamily="34" charset="0"/>
              </a:rPr>
              <a:pPr/>
              <a:t>12</a:t>
            </a:fld>
            <a:endParaRPr lang="en-US" altLang="en-US" sz="1000">
              <a:latin typeface="Helvetica" panose="020B0604020202020204" pitchFamily="34" charset="0"/>
            </a:endParaRPr>
          </a:p>
        </p:txBody>
      </p:sp>
      <p:sp>
        <p:nvSpPr>
          <p:cNvPr id="14340" name="Rectangle 2">
            <a:extLst>
              <a:ext uri="{FF2B5EF4-FFF2-40B4-BE49-F238E27FC236}">
                <a16:creationId xmlns:a16="http://schemas.microsoft.com/office/drawing/2014/main" id="{E87A0461-70CE-4607-A85B-36F78AEC3E53}"/>
              </a:ext>
            </a:extLst>
          </p:cNvPr>
          <p:cNvSpPr>
            <a:spLocks noGrp="1" noChangeArrowheads="1"/>
          </p:cNvSpPr>
          <p:nvPr>
            <p:ph type="title"/>
          </p:nvPr>
        </p:nvSpPr>
        <p:spPr>
          <a:xfrm>
            <a:off x="1219200" y="990600"/>
            <a:ext cx="5421313" cy="660400"/>
          </a:xfrm>
          <a:noFill/>
        </p:spPr>
        <p:txBody>
          <a:bodyPr lIns="63500" tIns="25400" rIns="63500" bIns="25400" anchor="t">
            <a:spAutoFit/>
          </a:bodyPr>
          <a:lstStyle/>
          <a:p>
            <a:pPr eaLnBrk="1" hangingPunct="1"/>
            <a:r>
              <a:rPr lang="en-US" altLang="en-US"/>
              <a:t>A Layered Technology</a:t>
            </a:r>
          </a:p>
        </p:txBody>
      </p:sp>
      <p:sp>
        <p:nvSpPr>
          <p:cNvPr id="14341" name="Rectangle 3">
            <a:extLst>
              <a:ext uri="{FF2B5EF4-FFF2-40B4-BE49-F238E27FC236}">
                <a16:creationId xmlns:a16="http://schemas.microsoft.com/office/drawing/2014/main" id="{12A486AB-D489-4361-B3A4-D77291E10F6C}"/>
              </a:ext>
            </a:extLst>
          </p:cNvPr>
          <p:cNvSpPr>
            <a:spLocks noChangeArrowheads="1"/>
          </p:cNvSpPr>
          <p:nvPr/>
        </p:nvSpPr>
        <p:spPr bwMode="auto">
          <a:xfrm>
            <a:off x="3429000" y="5029200"/>
            <a:ext cx="3084513"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b="1" i="1">
                <a:solidFill>
                  <a:schemeClr val="folHlink"/>
                </a:solidFill>
                <a:latin typeface="Palatino" pitchFamily="-128" charset="0"/>
              </a:rPr>
              <a:t>Software Engineering</a:t>
            </a:r>
            <a:endParaRPr lang="en-US" altLang="en-US" b="1">
              <a:latin typeface="Palatino" pitchFamily="-128" charset="0"/>
            </a:endParaRPr>
          </a:p>
        </p:txBody>
      </p:sp>
      <p:sp>
        <p:nvSpPr>
          <p:cNvPr id="156676" name="Oval 4">
            <a:extLst>
              <a:ext uri="{FF2B5EF4-FFF2-40B4-BE49-F238E27FC236}">
                <a16:creationId xmlns:a16="http://schemas.microsoft.com/office/drawing/2014/main" id="{0369A1CE-03A9-461B-9C0D-C6EE052C0024}"/>
              </a:ext>
            </a:extLst>
          </p:cNvPr>
          <p:cNvSpPr>
            <a:spLocks noChangeArrowheads="1"/>
          </p:cNvSpPr>
          <p:nvPr/>
        </p:nvSpPr>
        <p:spPr bwMode="auto">
          <a:xfrm>
            <a:off x="1004888" y="3397250"/>
            <a:ext cx="7620000" cy="1285875"/>
          </a:xfrm>
          <a:prstGeom prst="ellipse">
            <a:avLst/>
          </a:prstGeom>
          <a:solidFill>
            <a:srgbClr val="01EA89"/>
          </a:solidFill>
          <a:ln w="12700">
            <a:noFill/>
            <a:round/>
            <a:headEnd/>
            <a:tailEnd/>
          </a:ln>
          <a:effectLst>
            <a:outerShdw dist="107763" dir="2700000" algn="ctr" rotWithShape="0">
              <a:srgbClr val="808080"/>
            </a:outerShdw>
          </a:effectLst>
        </p:spPr>
        <p:txBody>
          <a:bodyPr wrap="none" anchor="ctr"/>
          <a:lstStyle/>
          <a:p>
            <a:pPr>
              <a:defRPr/>
            </a:pPr>
            <a:endParaRPr lang="en-US">
              <a:latin typeface="Arial" charset="0"/>
              <a:ea typeface="ＭＳ Ｐゴシック" pitchFamily="-128" charset="-128"/>
            </a:endParaRPr>
          </a:p>
        </p:txBody>
      </p:sp>
      <p:sp>
        <p:nvSpPr>
          <p:cNvPr id="156677" name="Oval 5">
            <a:extLst>
              <a:ext uri="{FF2B5EF4-FFF2-40B4-BE49-F238E27FC236}">
                <a16:creationId xmlns:a16="http://schemas.microsoft.com/office/drawing/2014/main" id="{4F4FD604-1972-4D40-ADB4-B0491A2A490C}"/>
              </a:ext>
            </a:extLst>
          </p:cNvPr>
          <p:cNvSpPr>
            <a:spLocks noChangeArrowheads="1"/>
          </p:cNvSpPr>
          <p:nvPr/>
        </p:nvSpPr>
        <p:spPr bwMode="auto">
          <a:xfrm>
            <a:off x="1462088" y="2968625"/>
            <a:ext cx="6629400" cy="1200150"/>
          </a:xfrm>
          <a:prstGeom prst="ellipse">
            <a:avLst/>
          </a:prstGeom>
          <a:solidFill>
            <a:srgbClr val="BC3700"/>
          </a:solidFill>
          <a:ln w="12700">
            <a:noFill/>
            <a:round/>
            <a:headEnd/>
            <a:tailEnd/>
          </a:ln>
          <a:effectLst>
            <a:outerShdw dist="107763" dir="2700000" algn="ctr" rotWithShape="0">
              <a:srgbClr val="808080"/>
            </a:outerShdw>
          </a:effectLst>
        </p:spPr>
        <p:txBody>
          <a:bodyPr wrap="none" anchor="ctr"/>
          <a:lstStyle/>
          <a:p>
            <a:pPr>
              <a:defRPr/>
            </a:pPr>
            <a:endParaRPr lang="en-US">
              <a:latin typeface="Arial" charset="0"/>
              <a:ea typeface="ＭＳ Ｐゴシック" pitchFamily="-128" charset="-128"/>
            </a:endParaRPr>
          </a:p>
        </p:txBody>
      </p:sp>
      <p:sp>
        <p:nvSpPr>
          <p:cNvPr id="156678" name="Oval 6">
            <a:extLst>
              <a:ext uri="{FF2B5EF4-FFF2-40B4-BE49-F238E27FC236}">
                <a16:creationId xmlns:a16="http://schemas.microsoft.com/office/drawing/2014/main" id="{D91A0457-299C-4147-B5D9-2B745A3476C4}"/>
              </a:ext>
            </a:extLst>
          </p:cNvPr>
          <p:cNvSpPr>
            <a:spLocks noChangeArrowheads="1"/>
          </p:cNvSpPr>
          <p:nvPr/>
        </p:nvSpPr>
        <p:spPr bwMode="auto">
          <a:xfrm>
            <a:off x="1995488" y="2511425"/>
            <a:ext cx="5486400" cy="1028700"/>
          </a:xfrm>
          <a:prstGeom prst="ellipse">
            <a:avLst/>
          </a:prstGeom>
          <a:solidFill>
            <a:schemeClr val="tx2"/>
          </a:solidFill>
          <a:ln w="12700">
            <a:noFill/>
            <a:round/>
            <a:headEnd/>
            <a:tailEnd/>
          </a:ln>
          <a:effectLst>
            <a:outerShdw dist="107763" dir="2700000" algn="ctr" rotWithShape="0">
              <a:srgbClr val="808080"/>
            </a:outerShdw>
          </a:effectLst>
        </p:spPr>
        <p:txBody>
          <a:bodyPr wrap="none" anchor="ctr"/>
          <a:lstStyle/>
          <a:p>
            <a:pPr>
              <a:defRPr/>
            </a:pPr>
            <a:endParaRPr lang="en-US">
              <a:latin typeface="Arial" charset="0"/>
              <a:ea typeface="ＭＳ Ｐゴシック" pitchFamily="-128" charset="-128"/>
            </a:endParaRPr>
          </a:p>
        </p:txBody>
      </p:sp>
      <p:sp>
        <p:nvSpPr>
          <p:cNvPr id="156679" name="Oval 7">
            <a:extLst>
              <a:ext uri="{FF2B5EF4-FFF2-40B4-BE49-F238E27FC236}">
                <a16:creationId xmlns:a16="http://schemas.microsoft.com/office/drawing/2014/main" id="{EBC4AD10-BD50-40B5-9799-A922B5911ACF}"/>
              </a:ext>
            </a:extLst>
          </p:cNvPr>
          <p:cNvSpPr>
            <a:spLocks noChangeArrowheads="1"/>
          </p:cNvSpPr>
          <p:nvPr/>
        </p:nvSpPr>
        <p:spPr bwMode="auto">
          <a:xfrm>
            <a:off x="2376488" y="2282825"/>
            <a:ext cx="4724400" cy="685800"/>
          </a:xfrm>
          <a:prstGeom prst="ellipse">
            <a:avLst/>
          </a:prstGeom>
          <a:solidFill>
            <a:srgbClr val="790015"/>
          </a:solidFill>
          <a:ln w="12700">
            <a:noFill/>
            <a:round/>
            <a:headEnd/>
            <a:tailEnd/>
          </a:ln>
          <a:effectLst>
            <a:outerShdw dist="107763" dir="2700000" algn="ctr" rotWithShape="0">
              <a:srgbClr val="808080"/>
            </a:outerShdw>
          </a:effectLst>
        </p:spPr>
        <p:txBody>
          <a:bodyPr wrap="none" anchor="ctr"/>
          <a:lstStyle/>
          <a:p>
            <a:pPr>
              <a:defRPr/>
            </a:pPr>
            <a:endParaRPr lang="en-US">
              <a:latin typeface="Arial" charset="0"/>
              <a:ea typeface="ＭＳ Ｐゴシック" pitchFamily="-128" charset="-128"/>
            </a:endParaRPr>
          </a:p>
        </p:txBody>
      </p:sp>
      <p:sp>
        <p:nvSpPr>
          <p:cNvPr id="156680" name="Rectangle 8">
            <a:extLst>
              <a:ext uri="{FF2B5EF4-FFF2-40B4-BE49-F238E27FC236}">
                <a16:creationId xmlns:a16="http://schemas.microsoft.com/office/drawing/2014/main" id="{3A577EC5-6215-44AD-AE24-1EB47FD37F5F}"/>
              </a:ext>
            </a:extLst>
          </p:cNvPr>
          <p:cNvSpPr>
            <a:spLocks noChangeArrowheads="1"/>
          </p:cNvSpPr>
          <p:nvPr/>
        </p:nvSpPr>
        <p:spPr bwMode="auto">
          <a:xfrm>
            <a:off x="3657600" y="4238625"/>
            <a:ext cx="2141538" cy="393700"/>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Palatino" pitchFamily="-128" charset="0"/>
                <a:ea typeface="ＭＳ Ｐゴシック" pitchFamily="-128" charset="-128"/>
              </a:rPr>
              <a:t>a “quality” focus</a:t>
            </a:r>
          </a:p>
        </p:txBody>
      </p:sp>
      <p:sp>
        <p:nvSpPr>
          <p:cNvPr id="156681" name="Rectangle 9">
            <a:extLst>
              <a:ext uri="{FF2B5EF4-FFF2-40B4-BE49-F238E27FC236}">
                <a16:creationId xmlns:a16="http://schemas.microsoft.com/office/drawing/2014/main" id="{C3FC4A51-BC1A-468B-9DD9-F573B7CF0B2D}"/>
              </a:ext>
            </a:extLst>
          </p:cNvPr>
          <p:cNvSpPr>
            <a:spLocks noChangeArrowheads="1"/>
          </p:cNvSpPr>
          <p:nvPr/>
        </p:nvSpPr>
        <p:spPr bwMode="auto">
          <a:xfrm>
            <a:off x="3759200" y="3638550"/>
            <a:ext cx="1838325" cy="393700"/>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56682" name="Rectangle 10">
            <a:extLst>
              <a:ext uri="{FF2B5EF4-FFF2-40B4-BE49-F238E27FC236}">
                <a16:creationId xmlns:a16="http://schemas.microsoft.com/office/drawing/2014/main" id="{34145896-D707-4639-97DA-18557268DFD3}"/>
              </a:ext>
            </a:extLst>
          </p:cNvPr>
          <p:cNvSpPr>
            <a:spLocks noChangeArrowheads="1"/>
          </p:cNvSpPr>
          <p:nvPr/>
        </p:nvSpPr>
        <p:spPr bwMode="auto">
          <a:xfrm>
            <a:off x="4114800" y="3038475"/>
            <a:ext cx="1182688" cy="393700"/>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156683" name="Rectangle 11">
            <a:extLst>
              <a:ext uri="{FF2B5EF4-FFF2-40B4-BE49-F238E27FC236}">
                <a16:creationId xmlns:a16="http://schemas.microsoft.com/office/drawing/2014/main" id="{0F200583-752F-4D58-82D3-047D64C95C74}"/>
              </a:ext>
            </a:extLst>
          </p:cNvPr>
          <p:cNvSpPr>
            <a:spLocks noChangeArrowheads="1"/>
          </p:cNvSpPr>
          <p:nvPr/>
        </p:nvSpPr>
        <p:spPr bwMode="auto">
          <a:xfrm>
            <a:off x="4419600" y="2438400"/>
            <a:ext cx="746125" cy="393700"/>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37D05AC6-067E-4112-9B39-B81D8AADA22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8" name="Slide Number Placeholder 4">
            <a:extLst>
              <a:ext uri="{FF2B5EF4-FFF2-40B4-BE49-F238E27FC236}">
                <a16:creationId xmlns:a16="http://schemas.microsoft.com/office/drawing/2014/main" id="{7B8ADBE7-44B6-4484-BD30-376C5F920C8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8D75191-13D5-462B-8316-71BABF547FD6}" type="slidenum">
              <a:rPr lang="en-US" altLang="en-US" sz="1000">
                <a:latin typeface="Helvetica" panose="020B0604020202020204" pitchFamily="34" charset="0"/>
              </a:rPr>
              <a:pPr/>
              <a:t>120</a:t>
            </a:fld>
            <a:endParaRPr lang="en-US" altLang="en-US" sz="1000">
              <a:latin typeface="Helvetica" panose="020B0604020202020204" pitchFamily="34" charset="0"/>
            </a:endParaRPr>
          </a:p>
        </p:txBody>
      </p:sp>
      <p:sp>
        <p:nvSpPr>
          <p:cNvPr id="124932" name="Rectangle 2">
            <a:extLst>
              <a:ext uri="{FF2B5EF4-FFF2-40B4-BE49-F238E27FC236}">
                <a16:creationId xmlns:a16="http://schemas.microsoft.com/office/drawing/2014/main" id="{79A1D244-D101-4939-8AA7-9D91AA841803}"/>
              </a:ext>
            </a:extLst>
          </p:cNvPr>
          <p:cNvSpPr>
            <a:spLocks noGrp="1" noChangeArrowheads="1"/>
          </p:cNvSpPr>
          <p:nvPr>
            <p:ph type="title"/>
          </p:nvPr>
        </p:nvSpPr>
        <p:spPr>
          <a:xfrm>
            <a:off x="1219200" y="1143000"/>
            <a:ext cx="6477000" cy="658813"/>
          </a:xfrm>
          <a:noFill/>
        </p:spPr>
        <p:txBody>
          <a:bodyPr lIns="90487" tIns="44450" rIns="90487" bIns="44450" anchor="ctr"/>
          <a:lstStyle/>
          <a:p>
            <a:pPr eaLnBrk="1" hangingPunct="1"/>
            <a:r>
              <a:rPr lang="en-US" altLang="en-US"/>
              <a:t>Data Objects and Attributes</a:t>
            </a:r>
          </a:p>
        </p:txBody>
      </p:sp>
      <p:sp>
        <p:nvSpPr>
          <p:cNvPr id="185347" name="Rectangle 3">
            <a:extLst>
              <a:ext uri="{FF2B5EF4-FFF2-40B4-BE49-F238E27FC236}">
                <a16:creationId xmlns:a16="http://schemas.microsoft.com/office/drawing/2014/main" id="{5678630C-A3C5-456F-AC74-38C9A9475A6D}"/>
              </a:ext>
            </a:extLst>
          </p:cNvPr>
          <p:cNvSpPr>
            <a:spLocks noChangeArrowheads="1"/>
          </p:cNvSpPr>
          <p:nvPr/>
        </p:nvSpPr>
        <p:spPr bwMode="auto">
          <a:xfrm>
            <a:off x="1752600" y="1981200"/>
            <a:ext cx="6334125" cy="1184275"/>
          </a:xfrm>
          <a:prstGeom prst="rect">
            <a:avLst/>
          </a:prstGeom>
          <a:noFill/>
          <a:ln w="25400">
            <a:noFill/>
            <a:miter lim="800000"/>
            <a:headEnd/>
            <a:tailEnd/>
          </a:ln>
          <a:effectLst/>
        </p:spPr>
        <p:txBody>
          <a:bodyPr lIns="90487" tIns="44450" rIns="90487" bIns="44450">
            <a:spAutoFit/>
          </a:bodyPr>
          <a:lstStyle/>
          <a:p>
            <a:pPr>
              <a:spcBef>
                <a:spcPct val="50000"/>
              </a:spcBef>
              <a:defRPr/>
            </a:pPr>
            <a:r>
              <a:rPr lang="en-US">
                <a:effectLst>
                  <a:outerShdw blurRad="38100" dist="38100" dir="2700000" algn="tl">
                    <a:srgbClr val="FFFFFF"/>
                  </a:outerShdw>
                </a:effectLst>
                <a:latin typeface="Palatino" pitchFamily="-128" charset="0"/>
                <a:ea typeface="ＭＳ Ｐゴシック" pitchFamily="-128" charset="-128"/>
              </a:rPr>
              <a:t>A data object contains a set of attributes that act as an aspect, quality, characteristic, or descriptor of the object</a:t>
            </a:r>
          </a:p>
        </p:txBody>
      </p:sp>
      <p:sp>
        <p:nvSpPr>
          <p:cNvPr id="185348" name="Rectangle 4">
            <a:extLst>
              <a:ext uri="{FF2B5EF4-FFF2-40B4-BE49-F238E27FC236}">
                <a16:creationId xmlns:a16="http://schemas.microsoft.com/office/drawing/2014/main" id="{903E5A48-59E4-49DF-B9F8-45401C6CEC49}"/>
              </a:ext>
            </a:extLst>
          </p:cNvPr>
          <p:cNvSpPr>
            <a:spLocks noChangeArrowheads="1"/>
          </p:cNvSpPr>
          <p:nvPr/>
        </p:nvSpPr>
        <p:spPr bwMode="auto">
          <a:xfrm>
            <a:off x="3148013" y="3306763"/>
            <a:ext cx="2984500" cy="2332037"/>
          </a:xfrm>
          <a:prstGeom prst="rect">
            <a:avLst/>
          </a:prstGeom>
          <a:solidFill>
            <a:schemeClr val="accent2"/>
          </a:solidFill>
          <a:ln w="25400">
            <a:no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24935" name="Rectangle 5">
            <a:extLst>
              <a:ext uri="{FF2B5EF4-FFF2-40B4-BE49-F238E27FC236}">
                <a16:creationId xmlns:a16="http://schemas.microsoft.com/office/drawing/2014/main" id="{11D797B4-4CDF-46A7-BE00-8E6E3A00BF60}"/>
              </a:ext>
            </a:extLst>
          </p:cNvPr>
          <p:cNvSpPr>
            <a:spLocks noChangeArrowheads="1"/>
          </p:cNvSpPr>
          <p:nvPr/>
        </p:nvSpPr>
        <p:spPr bwMode="auto">
          <a:xfrm>
            <a:off x="3197225" y="3290888"/>
            <a:ext cx="2890838" cy="219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chemeClr val="folHlink"/>
                </a:solidFill>
              </a:rPr>
              <a:t>object: automobile</a:t>
            </a:r>
          </a:p>
          <a:p>
            <a:r>
              <a:rPr lang="en-US" altLang="en-US" b="1">
                <a:solidFill>
                  <a:schemeClr val="folHlink"/>
                </a:solidFill>
              </a:rPr>
              <a:t>attributes:</a:t>
            </a:r>
          </a:p>
          <a:p>
            <a:pPr>
              <a:lnSpc>
                <a:spcPct val="75000"/>
              </a:lnSpc>
            </a:pPr>
            <a:r>
              <a:rPr lang="en-US" altLang="en-US" b="1">
                <a:solidFill>
                  <a:schemeClr val="folHlink"/>
                </a:solidFill>
              </a:rPr>
              <a:t>   make</a:t>
            </a:r>
          </a:p>
          <a:p>
            <a:pPr>
              <a:lnSpc>
                <a:spcPct val="75000"/>
              </a:lnSpc>
            </a:pPr>
            <a:r>
              <a:rPr lang="en-US" altLang="en-US" b="1">
                <a:solidFill>
                  <a:schemeClr val="folHlink"/>
                </a:solidFill>
              </a:rPr>
              <a:t>   model</a:t>
            </a:r>
          </a:p>
          <a:p>
            <a:pPr>
              <a:lnSpc>
                <a:spcPct val="75000"/>
              </a:lnSpc>
            </a:pPr>
            <a:r>
              <a:rPr lang="en-US" altLang="en-US" b="1">
                <a:solidFill>
                  <a:schemeClr val="folHlink"/>
                </a:solidFill>
              </a:rPr>
              <a:t>   body type</a:t>
            </a:r>
          </a:p>
          <a:p>
            <a:pPr>
              <a:lnSpc>
                <a:spcPct val="75000"/>
              </a:lnSpc>
            </a:pPr>
            <a:r>
              <a:rPr lang="en-US" altLang="en-US" b="1">
                <a:solidFill>
                  <a:schemeClr val="folHlink"/>
                </a:solidFill>
              </a:rPr>
              <a:t>   price</a:t>
            </a:r>
          </a:p>
          <a:p>
            <a:pPr>
              <a:lnSpc>
                <a:spcPct val="75000"/>
              </a:lnSpc>
            </a:pPr>
            <a:r>
              <a:rPr lang="en-US" altLang="en-US" b="1">
                <a:solidFill>
                  <a:schemeClr val="folHlink"/>
                </a:solidFill>
              </a:rPr>
              <a:t>   options code</a:t>
            </a:r>
          </a:p>
        </p:txBody>
      </p:sp>
      <p:sp>
        <p:nvSpPr>
          <p:cNvPr id="124936" name="Line 6">
            <a:extLst>
              <a:ext uri="{FF2B5EF4-FFF2-40B4-BE49-F238E27FC236}">
                <a16:creationId xmlns:a16="http://schemas.microsoft.com/office/drawing/2014/main" id="{E0FB4F88-29D5-4F3E-BEEA-2487E5DA75E7}"/>
              </a:ext>
            </a:extLst>
          </p:cNvPr>
          <p:cNvSpPr>
            <a:spLocks noChangeShapeType="1"/>
          </p:cNvSpPr>
          <p:nvPr/>
        </p:nvSpPr>
        <p:spPr bwMode="auto">
          <a:xfrm>
            <a:off x="3160713" y="3751263"/>
            <a:ext cx="29591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10B58DE-99DE-4D2D-8A7A-8E52F50CE1E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CFDAC7A8-A016-487E-B5AF-F6696EC26C0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A4D408E-E7DE-465F-859F-BF3D184B058F}" type="slidenum">
              <a:rPr lang="en-US" altLang="en-US" sz="1000">
                <a:latin typeface="Helvetica" panose="020B0604020202020204" pitchFamily="34" charset="0"/>
              </a:rPr>
              <a:pPr/>
              <a:t>121</a:t>
            </a:fld>
            <a:endParaRPr lang="en-US" altLang="en-US" sz="1000">
              <a:latin typeface="Helvetica" panose="020B0604020202020204" pitchFamily="34" charset="0"/>
            </a:endParaRPr>
          </a:p>
        </p:txBody>
      </p:sp>
      <p:sp>
        <p:nvSpPr>
          <p:cNvPr id="125956" name="Rectangle 1026">
            <a:extLst>
              <a:ext uri="{FF2B5EF4-FFF2-40B4-BE49-F238E27FC236}">
                <a16:creationId xmlns:a16="http://schemas.microsoft.com/office/drawing/2014/main" id="{A42CD556-7553-4084-86E3-3F3CCA547365}"/>
              </a:ext>
            </a:extLst>
          </p:cNvPr>
          <p:cNvSpPr>
            <a:spLocks noGrp="1" noChangeArrowheads="1"/>
          </p:cNvSpPr>
          <p:nvPr>
            <p:ph type="title"/>
          </p:nvPr>
        </p:nvSpPr>
        <p:spPr/>
        <p:txBody>
          <a:bodyPr/>
          <a:lstStyle/>
          <a:p>
            <a:pPr eaLnBrk="1" hangingPunct="1"/>
            <a:r>
              <a:rPr lang="en-US" altLang="en-US"/>
              <a:t>What is a Relationship?</a:t>
            </a:r>
          </a:p>
        </p:txBody>
      </p:sp>
      <p:sp>
        <p:nvSpPr>
          <p:cNvPr id="125957" name="Rectangle 1027">
            <a:extLst>
              <a:ext uri="{FF2B5EF4-FFF2-40B4-BE49-F238E27FC236}">
                <a16:creationId xmlns:a16="http://schemas.microsoft.com/office/drawing/2014/main" id="{BD241AED-0714-459A-845A-2DAEDE65F7ED}"/>
              </a:ext>
            </a:extLst>
          </p:cNvPr>
          <p:cNvSpPr>
            <a:spLocks noGrp="1" noChangeArrowheads="1"/>
          </p:cNvSpPr>
          <p:nvPr>
            <p:ph type="body" idx="1"/>
          </p:nvPr>
        </p:nvSpPr>
        <p:spPr/>
        <p:txBody>
          <a:bodyPr/>
          <a:lstStyle/>
          <a:p>
            <a:pPr eaLnBrk="1" hangingPunct="1">
              <a:lnSpc>
                <a:spcPct val="90000"/>
              </a:lnSpc>
            </a:pPr>
            <a:r>
              <a:rPr lang="en-US" altLang="en-US">
                <a:latin typeface="Arial" panose="020B0604020202020204" pitchFamily="34" charset="0"/>
              </a:rPr>
              <a:t>Data objects are connected to one another in different ways.</a:t>
            </a:r>
          </a:p>
          <a:p>
            <a:pPr lvl="1" eaLnBrk="1" hangingPunct="1">
              <a:lnSpc>
                <a:spcPct val="90000"/>
              </a:lnSpc>
            </a:pPr>
            <a:r>
              <a:rPr lang="en-US" altLang="en-US">
                <a:latin typeface="Arial" panose="020B0604020202020204" pitchFamily="34" charset="0"/>
              </a:rPr>
              <a:t>A connection is established between </a:t>
            </a:r>
            <a:r>
              <a:rPr lang="en-US" altLang="en-US" b="1">
                <a:solidFill>
                  <a:schemeClr val="folHlink"/>
                </a:solidFill>
                <a:latin typeface="Arial" panose="020B0604020202020204" pitchFamily="34" charset="0"/>
              </a:rPr>
              <a:t>person</a:t>
            </a:r>
            <a:r>
              <a:rPr lang="en-US" altLang="en-US">
                <a:latin typeface="Arial" panose="020B0604020202020204" pitchFamily="34" charset="0"/>
              </a:rPr>
              <a:t> and</a:t>
            </a:r>
            <a:r>
              <a:rPr lang="en-US" altLang="en-US" b="1">
                <a:latin typeface="Arial" panose="020B0604020202020204" pitchFamily="34" charset="0"/>
              </a:rPr>
              <a:t> </a:t>
            </a:r>
            <a:r>
              <a:rPr lang="en-US" altLang="en-US" b="1">
                <a:solidFill>
                  <a:schemeClr val="folHlink"/>
                </a:solidFill>
                <a:latin typeface="Arial" panose="020B0604020202020204" pitchFamily="34" charset="0"/>
              </a:rPr>
              <a:t>car</a:t>
            </a:r>
            <a:r>
              <a:rPr lang="en-US" altLang="en-US">
                <a:latin typeface="Arial" panose="020B0604020202020204" pitchFamily="34" charset="0"/>
              </a:rPr>
              <a:t> because the two objects are related.</a:t>
            </a:r>
          </a:p>
          <a:p>
            <a:pPr lvl="2" eaLnBrk="1" hangingPunct="1">
              <a:lnSpc>
                <a:spcPct val="90000"/>
              </a:lnSpc>
              <a:spcBef>
                <a:spcPts val="300"/>
              </a:spcBef>
            </a:pPr>
            <a:r>
              <a:rPr lang="en-US" altLang="en-US">
                <a:latin typeface="Arial" panose="020B0604020202020204" pitchFamily="34" charset="0"/>
              </a:rPr>
              <a:t>A person </a:t>
            </a:r>
            <a:r>
              <a:rPr lang="en-US" altLang="en-US" i="1">
                <a:latin typeface="Arial" panose="020B0604020202020204" pitchFamily="34" charset="0"/>
              </a:rPr>
              <a:t>owns</a:t>
            </a:r>
            <a:r>
              <a:rPr lang="en-US" altLang="en-US">
                <a:latin typeface="Arial" panose="020B0604020202020204" pitchFamily="34" charset="0"/>
              </a:rPr>
              <a:t> a car</a:t>
            </a:r>
          </a:p>
          <a:p>
            <a:pPr lvl="2" eaLnBrk="1" hangingPunct="1">
              <a:lnSpc>
                <a:spcPct val="90000"/>
              </a:lnSpc>
              <a:spcBef>
                <a:spcPts val="600"/>
              </a:spcBef>
            </a:pPr>
            <a:r>
              <a:rPr lang="en-US" altLang="en-US">
                <a:latin typeface="Arial" panose="020B0604020202020204" pitchFamily="34" charset="0"/>
              </a:rPr>
              <a:t>A person </a:t>
            </a:r>
            <a:r>
              <a:rPr lang="en-US" altLang="en-US" i="1">
                <a:latin typeface="Arial" panose="020B0604020202020204" pitchFamily="34" charset="0"/>
              </a:rPr>
              <a:t>is insured</a:t>
            </a:r>
            <a:r>
              <a:rPr lang="en-US" altLang="en-US">
                <a:latin typeface="Arial" panose="020B0604020202020204" pitchFamily="34" charset="0"/>
              </a:rPr>
              <a:t> </a:t>
            </a:r>
            <a:r>
              <a:rPr lang="en-US" altLang="en-US" i="1">
                <a:latin typeface="Arial" panose="020B0604020202020204" pitchFamily="34" charset="0"/>
              </a:rPr>
              <a:t>to drive</a:t>
            </a:r>
            <a:r>
              <a:rPr lang="en-US" altLang="en-US">
                <a:latin typeface="Arial" panose="020B0604020202020204" pitchFamily="34" charset="0"/>
              </a:rPr>
              <a:t> a car </a:t>
            </a:r>
          </a:p>
          <a:p>
            <a:pPr eaLnBrk="1" hangingPunct="1">
              <a:lnSpc>
                <a:spcPct val="90000"/>
              </a:lnSpc>
              <a:spcBef>
                <a:spcPts val="600"/>
              </a:spcBef>
            </a:pPr>
            <a:r>
              <a:rPr lang="en-US" altLang="en-US">
                <a:latin typeface="Arial" panose="020B0604020202020204" pitchFamily="34" charset="0"/>
              </a:rPr>
              <a:t>The relationships </a:t>
            </a:r>
            <a:r>
              <a:rPr lang="en-US" altLang="en-US" i="1">
                <a:solidFill>
                  <a:schemeClr val="folHlink"/>
                </a:solidFill>
                <a:latin typeface="Arial" panose="020B0604020202020204" pitchFamily="34" charset="0"/>
              </a:rPr>
              <a:t>owns</a:t>
            </a:r>
            <a:r>
              <a:rPr lang="en-US" altLang="en-US">
                <a:latin typeface="Arial" panose="020B0604020202020204" pitchFamily="34" charset="0"/>
              </a:rPr>
              <a:t> and</a:t>
            </a:r>
            <a:r>
              <a:rPr lang="en-US" altLang="en-US" i="1">
                <a:latin typeface="Arial" panose="020B0604020202020204" pitchFamily="34" charset="0"/>
              </a:rPr>
              <a:t> </a:t>
            </a:r>
            <a:r>
              <a:rPr lang="en-US" altLang="en-US" i="1">
                <a:solidFill>
                  <a:schemeClr val="folHlink"/>
                </a:solidFill>
                <a:latin typeface="Arial" panose="020B0604020202020204" pitchFamily="34" charset="0"/>
              </a:rPr>
              <a:t>insured to drive</a:t>
            </a:r>
            <a:r>
              <a:rPr lang="en-US" altLang="en-US">
                <a:solidFill>
                  <a:schemeClr val="folHlink"/>
                </a:solidFill>
                <a:latin typeface="Arial" panose="020B0604020202020204" pitchFamily="34" charset="0"/>
              </a:rPr>
              <a:t> </a:t>
            </a:r>
            <a:r>
              <a:rPr lang="en-US" altLang="en-US">
                <a:latin typeface="Arial" panose="020B0604020202020204" pitchFamily="34" charset="0"/>
              </a:rPr>
              <a:t>define the relevant connections between </a:t>
            </a:r>
            <a:r>
              <a:rPr lang="en-US" altLang="en-US" b="1">
                <a:solidFill>
                  <a:schemeClr val="folHlink"/>
                </a:solidFill>
                <a:latin typeface="Arial" panose="020B0604020202020204" pitchFamily="34" charset="0"/>
              </a:rPr>
              <a:t>person</a:t>
            </a:r>
            <a:r>
              <a:rPr lang="en-US" altLang="en-US">
                <a:latin typeface="Arial" panose="020B0604020202020204" pitchFamily="34" charset="0"/>
              </a:rPr>
              <a:t> and </a:t>
            </a:r>
            <a:r>
              <a:rPr lang="en-US" altLang="en-US" b="1">
                <a:solidFill>
                  <a:schemeClr val="folHlink"/>
                </a:solidFill>
                <a:latin typeface="Arial" panose="020B0604020202020204" pitchFamily="34" charset="0"/>
              </a:rPr>
              <a:t>car</a:t>
            </a:r>
            <a:r>
              <a:rPr lang="en-US" altLang="en-US" b="1">
                <a:latin typeface="Arial" panose="020B0604020202020204" pitchFamily="34" charset="0"/>
              </a:rPr>
              <a:t>.</a:t>
            </a:r>
          </a:p>
          <a:p>
            <a:pPr eaLnBrk="1" hangingPunct="1">
              <a:lnSpc>
                <a:spcPct val="90000"/>
              </a:lnSpc>
              <a:spcBef>
                <a:spcPts val="600"/>
              </a:spcBef>
            </a:pPr>
            <a:r>
              <a:rPr lang="en-US" altLang="en-US">
                <a:latin typeface="Arial" panose="020B0604020202020204" pitchFamily="34" charset="0"/>
              </a:rPr>
              <a:t>Several instances of a relationship can exist</a:t>
            </a:r>
          </a:p>
          <a:p>
            <a:pPr eaLnBrk="1" hangingPunct="1">
              <a:lnSpc>
                <a:spcPct val="90000"/>
              </a:lnSpc>
            </a:pPr>
            <a:r>
              <a:rPr lang="en-US" altLang="en-US">
                <a:latin typeface="Arial" panose="020B0604020202020204" pitchFamily="34" charset="0"/>
              </a:rPr>
              <a:t>Objects can be related in many different ways</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3">
            <a:extLst>
              <a:ext uri="{FF2B5EF4-FFF2-40B4-BE49-F238E27FC236}">
                <a16:creationId xmlns:a16="http://schemas.microsoft.com/office/drawing/2014/main" id="{CC75B5C7-01B6-4F76-A9ED-9BD8C932F1B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35" name="Slide Number Placeholder 4">
            <a:extLst>
              <a:ext uri="{FF2B5EF4-FFF2-40B4-BE49-F238E27FC236}">
                <a16:creationId xmlns:a16="http://schemas.microsoft.com/office/drawing/2014/main" id="{CD7CF186-8143-46AA-B133-9BC4DB0C0DB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9348C5C-C230-4642-9C06-986DD7049803}" type="slidenum">
              <a:rPr lang="en-US" altLang="en-US" sz="1000">
                <a:latin typeface="Helvetica" panose="020B0604020202020204" pitchFamily="34" charset="0"/>
              </a:rPr>
              <a:pPr/>
              <a:t>122</a:t>
            </a:fld>
            <a:endParaRPr lang="en-US" altLang="en-US" sz="1000">
              <a:latin typeface="Helvetica" panose="020B0604020202020204" pitchFamily="34" charset="0"/>
            </a:endParaRPr>
          </a:p>
        </p:txBody>
      </p:sp>
      <p:sp>
        <p:nvSpPr>
          <p:cNvPr id="126980" name="Rectangle 2">
            <a:extLst>
              <a:ext uri="{FF2B5EF4-FFF2-40B4-BE49-F238E27FC236}">
                <a16:creationId xmlns:a16="http://schemas.microsoft.com/office/drawing/2014/main" id="{2E9D68E5-1840-461D-A457-80825DF2B4E8}"/>
              </a:ext>
            </a:extLst>
          </p:cNvPr>
          <p:cNvSpPr>
            <a:spLocks noGrp="1" noChangeArrowheads="1"/>
          </p:cNvSpPr>
          <p:nvPr>
            <p:ph type="title"/>
          </p:nvPr>
        </p:nvSpPr>
        <p:spPr>
          <a:xfrm>
            <a:off x="1219200" y="1219200"/>
            <a:ext cx="5570538" cy="330200"/>
          </a:xfrm>
          <a:noFill/>
        </p:spPr>
        <p:txBody>
          <a:bodyPr lIns="90487" tIns="44450" rIns="90487" bIns="44450" anchor="ctr"/>
          <a:lstStyle/>
          <a:p>
            <a:pPr eaLnBrk="1" hangingPunct="1"/>
            <a:r>
              <a:rPr lang="en-US" altLang="en-US"/>
              <a:t>ERD Notation</a:t>
            </a:r>
          </a:p>
        </p:txBody>
      </p:sp>
      <p:sp>
        <p:nvSpPr>
          <p:cNvPr id="126981" name="Line 3">
            <a:extLst>
              <a:ext uri="{FF2B5EF4-FFF2-40B4-BE49-F238E27FC236}">
                <a16:creationId xmlns:a16="http://schemas.microsoft.com/office/drawing/2014/main" id="{FE2690E8-E1E7-4FB5-B742-8226BC8DFA24}"/>
              </a:ext>
            </a:extLst>
          </p:cNvPr>
          <p:cNvSpPr>
            <a:spLocks noChangeShapeType="1"/>
          </p:cNvSpPr>
          <p:nvPr/>
        </p:nvSpPr>
        <p:spPr bwMode="auto">
          <a:xfrm>
            <a:off x="3494088" y="5262563"/>
            <a:ext cx="307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6982" name="Line 4">
            <a:extLst>
              <a:ext uri="{FF2B5EF4-FFF2-40B4-BE49-F238E27FC236}">
                <a16:creationId xmlns:a16="http://schemas.microsoft.com/office/drawing/2014/main" id="{E8344F74-16E8-44C9-B47C-148EF84BB80C}"/>
              </a:ext>
            </a:extLst>
          </p:cNvPr>
          <p:cNvSpPr>
            <a:spLocks noChangeShapeType="1"/>
          </p:cNvSpPr>
          <p:nvPr/>
        </p:nvSpPr>
        <p:spPr bwMode="auto">
          <a:xfrm>
            <a:off x="3481388" y="5133975"/>
            <a:ext cx="228600" cy="114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6983" name="Line 5">
            <a:extLst>
              <a:ext uri="{FF2B5EF4-FFF2-40B4-BE49-F238E27FC236}">
                <a16:creationId xmlns:a16="http://schemas.microsoft.com/office/drawing/2014/main" id="{D2A6A045-EDF4-46F6-A6CB-D5741A0D1867}"/>
              </a:ext>
            </a:extLst>
          </p:cNvPr>
          <p:cNvSpPr>
            <a:spLocks noChangeShapeType="1"/>
          </p:cNvSpPr>
          <p:nvPr/>
        </p:nvSpPr>
        <p:spPr bwMode="auto">
          <a:xfrm flipH="1">
            <a:off x="3481388" y="5276850"/>
            <a:ext cx="203200" cy="857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6984" name="Line 6">
            <a:extLst>
              <a:ext uri="{FF2B5EF4-FFF2-40B4-BE49-F238E27FC236}">
                <a16:creationId xmlns:a16="http://schemas.microsoft.com/office/drawing/2014/main" id="{29E03564-BA21-4E42-9D50-1B066F08DA4B}"/>
              </a:ext>
            </a:extLst>
          </p:cNvPr>
          <p:cNvSpPr>
            <a:spLocks noChangeShapeType="1"/>
          </p:cNvSpPr>
          <p:nvPr/>
        </p:nvSpPr>
        <p:spPr bwMode="auto">
          <a:xfrm>
            <a:off x="6211888" y="5119688"/>
            <a:ext cx="0" cy="2857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6985" name="Rectangle 7">
            <a:extLst>
              <a:ext uri="{FF2B5EF4-FFF2-40B4-BE49-F238E27FC236}">
                <a16:creationId xmlns:a16="http://schemas.microsoft.com/office/drawing/2014/main" id="{05647B26-8F5C-42D2-B6A4-AC801888035A}"/>
              </a:ext>
            </a:extLst>
          </p:cNvPr>
          <p:cNvSpPr>
            <a:spLocks noChangeArrowheads="1"/>
          </p:cNvSpPr>
          <p:nvPr/>
        </p:nvSpPr>
        <p:spPr bwMode="auto">
          <a:xfrm>
            <a:off x="3530600" y="5430838"/>
            <a:ext cx="777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a:solidFill>
                  <a:schemeClr val="bg1"/>
                </a:solidFill>
              </a:rPr>
              <a:t>(0, m)</a:t>
            </a:r>
          </a:p>
        </p:txBody>
      </p:sp>
      <p:sp>
        <p:nvSpPr>
          <p:cNvPr id="126986" name="Oval 8">
            <a:extLst>
              <a:ext uri="{FF2B5EF4-FFF2-40B4-BE49-F238E27FC236}">
                <a16:creationId xmlns:a16="http://schemas.microsoft.com/office/drawing/2014/main" id="{6F4ACD15-042A-463C-84D4-1F02EC3325CF}"/>
              </a:ext>
            </a:extLst>
          </p:cNvPr>
          <p:cNvSpPr>
            <a:spLocks noChangeArrowheads="1"/>
          </p:cNvSpPr>
          <p:nvPr/>
        </p:nvSpPr>
        <p:spPr bwMode="auto">
          <a:xfrm>
            <a:off x="3697288" y="5176838"/>
            <a:ext cx="139700" cy="157162"/>
          </a:xfrm>
          <a:prstGeom prst="ellipse">
            <a:avLst/>
          </a:prstGeom>
          <a:solidFill>
            <a:schemeClr val="bg1"/>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26987" name="Line 9">
            <a:extLst>
              <a:ext uri="{FF2B5EF4-FFF2-40B4-BE49-F238E27FC236}">
                <a16:creationId xmlns:a16="http://schemas.microsoft.com/office/drawing/2014/main" id="{068044C8-046F-492F-A246-A52D8F1DC798}"/>
              </a:ext>
            </a:extLst>
          </p:cNvPr>
          <p:cNvSpPr>
            <a:spLocks noChangeShapeType="1"/>
          </p:cNvSpPr>
          <p:nvPr/>
        </p:nvSpPr>
        <p:spPr bwMode="auto">
          <a:xfrm>
            <a:off x="6300788" y="5119688"/>
            <a:ext cx="0" cy="2857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6988" name="Rectangle 10">
            <a:extLst>
              <a:ext uri="{FF2B5EF4-FFF2-40B4-BE49-F238E27FC236}">
                <a16:creationId xmlns:a16="http://schemas.microsoft.com/office/drawing/2014/main" id="{76749B43-1E34-4AF4-9552-79ED1AA5E4E8}"/>
              </a:ext>
            </a:extLst>
          </p:cNvPr>
          <p:cNvSpPr>
            <a:spLocks noChangeArrowheads="1"/>
          </p:cNvSpPr>
          <p:nvPr/>
        </p:nvSpPr>
        <p:spPr bwMode="auto">
          <a:xfrm>
            <a:off x="5892800" y="5402263"/>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a:solidFill>
                  <a:schemeClr val="bg1"/>
                </a:solidFill>
              </a:rPr>
              <a:t>(1, 1)</a:t>
            </a:r>
          </a:p>
        </p:txBody>
      </p:sp>
      <p:sp>
        <p:nvSpPr>
          <p:cNvPr id="187403" name="Rectangle 11">
            <a:extLst>
              <a:ext uri="{FF2B5EF4-FFF2-40B4-BE49-F238E27FC236}">
                <a16:creationId xmlns:a16="http://schemas.microsoft.com/office/drawing/2014/main" id="{53120F50-2925-40FE-84F7-F8A9E2A6BBD0}"/>
              </a:ext>
            </a:extLst>
          </p:cNvPr>
          <p:cNvSpPr>
            <a:spLocks noChangeArrowheads="1"/>
          </p:cNvSpPr>
          <p:nvPr/>
        </p:nvSpPr>
        <p:spPr bwMode="auto">
          <a:xfrm>
            <a:off x="2071688" y="2735263"/>
            <a:ext cx="1295400" cy="746125"/>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7404" name="Rectangle 12">
            <a:extLst>
              <a:ext uri="{FF2B5EF4-FFF2-40B4-BE49-F238E27FC236}">
                <a16:creationId xmlns:a16="http://schemas.microsoft.com/office/drawing/2014/main" id="{E68B4AD2-22F6-471D-A67F-59B4CC62D736}"/>
              </a:ext>
            </a:extLst>
          </p:cNvPr>
          <p:cNvSpPr>
            <a:spLocks noChangeArrowheads="1"/>
          </p:cNvSpPr>
          <p:nvPr/>
        </p:nvSpPr>
        <p:spPr bwMode="auto">
          <a:xfrm>
            <a:off x="2120900" y="2844800"/>
            <a:ext cx="1077913" cy="454025"/>
          </a:xfrm>
          <a:prstGeom prst="rect">
            <a:avLst/>
          </a:prstGeom>
          <a:noFill/>
          <a:ln w="25400">
            <a:noFill/>
            <a:miter lim="800000"/>
            <a:headEnd/>
            <a:tailEnd/>
          </a:ln>
          <a:effectLst/>
        </p:spPr>
        <p:txBody>
          <a:bodyPr wrap="none" lIns="90487" tIns="44450" rIns="90487" bIns="44450">
            <a:spAutoFit/>
          </a:bodyPr>
          <a:lstStyle/>
          <a:p>
            <a:pPr>
              <a:defRPr/>
            </a:pPr>
            <a:r>
              <a:rPr lang="en-US" b="1">
                <a:solidFill>
                  <a:schemeClr val="folHlink"/>
                </a:solidFill>
                <a:effectLst>
                  <a:outerShdw blurRad="38100" dist="38100" dir="2700000" algn="tl">
                    <a:srgbClr val="000000"/>
                  </a:outerShdw>
                </a:effectLst>
                <a:latin typeface="Arial" charset="0"/>
                <a:ea typeface="ＭＳ Ｐゴシック" pitchFamily="-128" charset="-128"/>
              </a:rPr>
              <a:t>object</a:t>
            </a:r>
          </a:p>
        </p:txBody>
      </p:sp>
      <p:sp>
        <p:nvSpPr>
          <p:cNvPr id="187405" name="AutoShape 13">
            <a:extLst>
              <a:ext uri="{FF2B5EF4-FFF2-40B4-BE49-F238E27FC236}">
                <a16:creationId xmlns:a16="http://schemas.microsoft.com/office/drawing/2014/main" id="{B001E57D-412A-4E0E-B3CF-33174594A634}"/>
              </a:ext>
            </a:extLst>
          </p:cNvPr>
          <p:cNvSpPr>
            <a:spLocks noChangeArrowheads="1"/>
          </p:cNvSpPr>
          <p:nvPr/>
        </p:nvSpPr>
        <p:spPr bwMode="auto">
          <a:xfrm>
            <a:off x="4205288" y="2709863"/>
            <a:ext cx="1536700" cy="771525"/>
          </a:xfrm>
          <a:prstGeom prst="diamond">
            <a:avLst/>
          </a:prstGeom>
          <a:solidFill>
            <a:schemeClr val="folHlink"/>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7406" name="Line 14">
            <a:extLst>
              <a:ext uri="{FF2B5EF4-FFF2-40B4-BE49-F238E27FC236}">
                <a16:creationId xmlns:a16="http://schemas.microsoft.com/office/drawing/2014/main" id="{B5B1DF21-FA4F-499A-968B-0967A5D29B20}"/>
              </a:ext>
            </a:extLst>
          </p:cNvPr>
          <p:cNvSpPr>
            <a:spLocks noChangeShapeType="1"/>
          </p:cNvSpPr>
          <p:nvPr/>
        </p:nvSpPr>
        <p:spPr bwMode="auto">
          <a:xfrm flipH="1">
            <a:off x="3417888" y="3090863"/>
            <a:ext cx="762000" cy="0"/>
          </a:xfrm>
          <a:prstGeom prst="line">
            <a:avLst/>
          </a:prstGeom>
          <a:noFill/>
          <a:ln w="25400">
            <a:solidFill>
              <a:schemeClr val="tx1"/>
            </a:solid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7407" name="Line 15">
            <a:extLst>
              <a:ext uri="{FF2B5EF4-FFF2-40B4-BE49-F238E27FC236}">
                <a16:creationId xmlns:a16="http://schemas.microsoft.com/office/drawing/2014/main" id="{7E58263D-535F-4F99-9DD1-1035BFCC4027}"/>
              </a:ext>
            </a:extLst>
          </p:cNvPr>
          <p:cNvSpPr>
            <a:spLocks noChangeShapeType="1"/>
          </p:cNvSpPr>
          <p:nvPr/>
        </p:nvSpPr>
        <p:spPr bwMode="auto">
          <a:xfrm flipH="1">
            <a:off x="5767388" y="3101975"/>
            <a:ext cx="762000" cy="0"/>
          </a:xfrm>
          <a:prstGeom prst="line">
            <a:avLst/>
          </a:prstGeom>
          <a:noFill/>
          <a:ln w="25400">
            <a:solidFill>
              <a:schemeClr val="tx1"/>
            </a:solid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7408" name="Rectangle 16">
            <a:extLst>
              <a:ext uri="{FF2B5EF4-FFF2-40B4-BE49-F238E27FC236}">
                <a16:creationId xmlns:a16="http://schemas.microsoft.com/office/drawing/2014/main" id="{EB004C4E-F2BD-41C9-B752-9F5F648EC909}"/>
              </a:ext>
            </a:extLst>
          </p:cNvPr>
          <p:cNvSpPr>
            <a:spLocks noChangeArrowheads="1"/>
          </p:cNvSpPr>
          <p:nvPr/>
        </p:nvSpPr>
        <p:spPr bwMode="auto">
          <a:xfrm>
            <a:off x="6554788" y="2773363"/>
            <a:ext cx="1295400" cy="746125"/>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7409" name="Rectangle 17">
            <a:extLst>
              <a:ext uri="{FF2B5EF4-FFF2-40B4-BE49-F238E27FC236}">
                <a16:creationId xmlns:a16="http://schemas.microsoft.com/office/drawing/2014/main" id="{253A2826-C1D6-49C0-AC82-276A8B2E7BBF}"/>
              </a:ext>
            </a:extLst>
          </p:cNvPr>
          <p:cNvSpPr>
            <a:spLocks noChangeArrowheads="1"/>
          </p:cNvSpPr>
          <p:nvPr/>
        </p:nvSpPr>
        <p:spPr bwMode="auto">
          <a:xfrm>
            <a:off x="6616700" y="2882900"/>
            <a:ext cx="1077913" cy="454025"/>
          </a:xfrm>
          <a:prstGeom prst="rect">
            <a:avLst/>
          </a:prstGeom>
          <a:noFill/>
          <a:ln w="25400">
            <a:noFill/>
            <a:miter lim="800000"/>
            <a:headEnd/>
            <a:tailEnd/>
          </a:ln>
          <a:effectLst/>
        </p:spPr>
        <p:txBody>
          <a:bodyPr wrap="none" lIns="90487" tIns="44450" rIns="90487" bIns="44450">
            <a:spAutoFit/>
          </a:bodyPr>
          <a:lstStyle/>
          <a:p>
            <a:pPr>
              <a:defRPr/>
            </a:pPr>
            <a:r>
              <a:rPr lang="en-US" b="1">
                <a:solidFill>
                  <a:schemeClr val="folHlink"/>
                </a:solidFill>
                <a:effectLst>
                  <a:outerShdw blurRad="38100" dist="38100" dir="2700000" algn="tl">
                    <a:srgbClr val="000000"/>
                  </a:outerShdw>
                </a:effectLst>
                <a:latin typeface="Arial" charset="0"/>
                <a:ea typeface="ＭＳ Ｐゴシック" pitchFamily="-128" charset="-128"/>
              </a:rPr>
              <a:t>object</a:t>
            </a:r>
            <a:endParaRPr lang="en-US" b="1">
              <a:solidFill>
                <a:schemeClr val="bg1"/>
              </a:solidFill>
              <a:effectLst>
                <a:outerShdw blurRad="38100" dist="38100" dir="2700000" algn="tl">
                  <a:srgbClr val="000000"/>
                </a:outerShdw>
              </a:effectLst>
              <a:latin typeface="Arial" charset="0"/>
              <a:ea typeface="ＭＳ Ｐゴシック" pitchFamily="-128" charset="-128"/>
            </a:endParaRPr>
          </a:p>
        </p:txBody>
      </p:sp>
      <p:sp>
        <p:nvSpPr>
          <p:cNvPr id="187410" name="Rectangle 18">
            <a:extLst>
              <a:ext uri="{FF2B5EF4-FFF2-40B4-BE49-F238E27FC236}">
                <a16:creationId xmlns:a16="http://schemas.microsoft.com/office/drawing/2014/main" id="{A1EE2080-B880-4E2F-A161-99AC02788F16}"/>
              </a:ext>
            </a:extLst>
          </p:cNvPr>
          <p:cNvSpPr>
            <a:spLocks noChangeArrowheads="1"/>
          </p:cNvSpPr>
          <p:nvPr/>
        </p:nvSpPr>
        <p:spPr bwMode="auto">
          <a:xfrm>
            <a:off x="4267200" y="2895600"/>
            <a:ext cx="1331913" cy="333375"/>
          </a:xfrm>
          <a:prstGeom prst="rect">
            <a:avLst/>
          </a:prstGeom>
          <a:noFill/>
          <a:ln w="25400">
            <a:noFill/>
            <a:miter lim="800000"/>
            <a:headEnd/>
            <a:tailEnd/>
          </a:ln>
          <a:effectLst/>
        </p:spPr>
        <p:txBody>
          <a:bodyPr wrap="none" lIns="90487" tIns="44450" rIns="90487" bIns="44450">
            <a:spAutoFit/>
          </a:bodyPr>
          <a:lstStyle/>
          <a:p>
            <a:pPr>
              <a:defRPr/>
            </a:pPr>
            <a:r>
              <a:rPr lang="en-US" sz="1600" b="1">
                <a:solidFill>
                  <a:schemeClr val="bg1"/>
                </a:solidFill>
                <a:effectLst>
                  <a:outerShdw blurRad="38100" dist="38100" dir="2700000" algn="tl">
                    <a:srgbClr val="000000"/>
                  </a:outerShdw>
                </a:effectLst>
                <a:latin typeface="Arial" charset="0"/>
                <a:ea typeface="ＭＳ Ｐゴシック" pitchFamily="-128" charset="-128"/>
              </a:rPr>
              <a:t>relationship</a:t>
            </a:r>
          </a:p>
        </p:txBody>
      </p:sp>
      <p:sp>
        <p:nvSpPr>
          <p:cNvPr id="187411" name="Rectangle 19">
            <a:extLst>
              <a:ext uri="{FF2B5EF4-FFF2-40B4-BE49-F238E27FC236}">
                <a16:creationId xmlns:a16="http://schemas.microsoft.com/office/drawing/2014/main" id="{654E513D-4E5F-43E9-A257-73130B4B6FE7}"/>
              </a:ext>
            </a:extLst>
          </p:cNvPr>
          <p:cNvSpPr>
            <a:spLocks noChangeArrowheads="1"/>
          </p:cNvSpPr>
          <p:nvPr/>
        </p:nvSpPr>
        <p:spPr bwMode="auto">
          <a:xfrm>
            <a:off x="3022600" y="3036888"/>
            <a:ext cx="3079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1</a:t>
            </a:r>
          </a:p>
        </p:txBody>
      </p:sp>
      <p:sp>
        <p:nvSpPr>
          <p:cNvPr id="187412" name="Rectangle 20">
            <a:extLst>
              <a:ext uri="{FF2B5EF4-FFF2-40B4-BE49-F238E27FC236}">
                <a16:creationId xmlns:a16="http://schemas.microsoft.com/office/drawing/2014/main" id="{6E756C93-7AD3-412B-A660-ECE9B22E9475}"/>
              </a:ext>
            </a:extLst>
          </p:cNvPr>
          <p:cNvSpPr>
            <a:spLocks noChangeArrowheads="1"/>
          </p:cNvSpPr>
          <p:nvPr/>
        </p:nvSpPr>
        <p:spPr bwMode="auto">
          <a:xfrm>
            <a:off x="7531100" y="3062288"/>
            <a:ext cx="3079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2</a:t>
            </a:r>
          </a:p>
        </p:txBody>
      </p:sp>
      <p:sp>
        <p:nvSpPr>
          <p:cNvPr id="187413" name="Rectangle 21">
            <a:extLst>
              <a:ext uri="{FF2B5EF4-FFF2-40B4-BE49-F238E27FC236}">
                <a16:creationId xmlns:a16="http://schemas.microsoft.com/office/drawing/2014/main" id="{8DBE5C3D-38A1-47AD-8F24-017544B94DFB}"/>
              </a:ext>
            </a:extLst>
          </p:cNvPr>
          <p:cNvSpPr>
            <a:spLocks noChangeArrowheads="1"/>
          </p:cNvSpPr>
          <p:nvPr/>
        </p:nvSpPr>
        <p:spPr bwMode="auto">
          <a:xfrm>
            <a:off x="1752600" y="1993900"/>
            <a:ext cx="2992438" cy="454025"/>
          </a:xfrm>
          <a:prstGeom prst="rect">
            <a:avLst/>
          </a:prstGeom>
          <a:noFill/>
          <a:ln w="25400">
            <a:noFill/>
            <a:miter lim="800000"/>
            <a:headEnd/>
            <a:tailEnd/>
          </a:ln>
          <a:effectLst/>
        </p:spPr>
        <p:txBody>
          <a:bodyPr wrap="none" lIns="90487" tIns="44450" rIns="90487" bIns="44450">
            <a:spAutoFit/>
          </a:bodyPr>
          <a:lstStyle/>
          <a:p>
            <a:pPr>
              <a:defRPr/>
            </a:pPr>
            <a:r>
              <a:rPr lang="en-US" b="1" i="1" u="sng">
                <a:effectLst>
                  <a:outerShdw blurRad="38100" dist="38100" dir="2700000" algn="tl">
                    <a:srgbClr val="FFFFFF"/>
                  </a:outerShdw>
                </a:effectLst>
                <a:latin typeface="Arial" charset="0"/>
                <a:ea typeface="ＭＳ Ｐゴシック" pitchFamily="-128" charset="-128"/>
              </a:rPr>
              <a:t>One common form:</a:t>
            </a:r>
          </a:p>
        </p:txBody>
      </p:sp>
      <p:sp>
        <p:nvSpPr>
          <p:cNvPr id="187414" name="Rectangle 22">
            <a:extLst>
              <a:ext uri="{FF2B5EF4-FFF2-40B4-BE49-F238E27FC236}">
                <a16:creationId xmlns:a16="http://schemas.microsoft.com/office/drawing/2014/main" id="{B3B270F2-A02B-4A09-BB5F-8AD5BF9F1FF1}"/>
              </a:ext>
            </a:extLst>
          </p:cNvPr>
          <p:cNvSpPr>
            <a:spLocks noChangeArrowheads="1"/>
          </p:cNvSpPr>
          <p:nvPr/>
        </p:nvSpPr>
        <p:spPr bwMode="auto">
          <a:xfrm>
            <a:off x="3454400" y="2690813"/>
            <a:ext cx="790575" cy="336550"/>
          </a:xfrm>
          <a:prstGeom prst="rect">
            <a:avLst/>
          </a:prstGeom>
          <a:noFill/>
          <a:ln w="25400">
            <a:noFill/>
            <a:miter lim="800000"/>
            <a:headEnd/>
            <a:tailEnd/>
          </a:ln>
          <a:effectLst/>
        </p:spPr>
        <p:txBody>
          <a:bodyPr wrap="none" lIns="90487" tIns="44450" rIns="90487" bIns="44450">
            <a:spAutoFit/>
          </a:bodyPr>
          <a:lstStyle/>
          <a:p>
            <a:pPr>
              <a:lnSpc>
                <a:spcPct val="90000"/>
              </a:lnSpc>
              <a:defRPr/>
            </a:pPr>
            <a:r>
              <a:rPr lang="en-US" sz="1800" b="1">
                <a:effectLst>
                  <a:outerShdw blurRad="38100" dist="38100" dir="2700000" algn="tl">
                    <a:srgbClr val="FFFFFF"/>
                  </a:outerShdw>
                </a:effectLst>
                <a:latin typeface="Arial" charset="0"/>
                <a:ea typeface="ＭＳ Ｐゴシック" pitchFamily="-128" charset="-128"/>
              </a:rPr>
              <a:t>(0, m)</a:t>
            </a:r>
          </a:p>
        </p:txBody>
      </p:sp>
      <p:sp>
        <p:nvSpPr>
          <p:cNvPr id="187415" name="Rectangle 23">
            <a:extLst>
              <a:ext uri="{FF2B5EF4-FFF2-40B4-BE49-F238E27FC236}">
                <a16:creationId xmlns:a16="http://schemas.microsoft.com/office/drawing/2014/main" id="{BEAF8E7F-0365-43B1-918C-14FD70AA80FA}"/>
              </a:ext>
            </a:extLst>
          </p:cNvPr>
          <p:cNvSpPr>
            <a:spLocks noChangeArrowheads="1"/>
          </p:cNvSpPr>
          <p:nvPr/>
        </p:nvSpPr>
        <p:spPr bwMode="auto">
          <a:xfrm>
            <a:off x="5842000" y="3141663"/>
            <a:ext cx="714375" cy="336550"/>
          </a:xfrm>
          <a:prstGeom prst="rect">
            <a:avLst/>
          </a:prstGeom>
          <a:noFill/>
          <a:ln w="25400">
            <a:noFill/>
            <a:miter lim="800000"/>
            <a:headEnd/>
            <a:tailEnd/>
          </a:ln>
          <a:effectLst/>
        </p:spPr>
        <p:txBody>
          <a:bodyPr wrap="none" lIns="90487" tIns="44450" rIns="90487" bIns="44450">
            <a:spAutoFit/>
          </a:bodyPr>
          <a:lstStyle/>
          <a:p>
            <a:pPr>
              <a:lnSpc>
                <a:spcPct val="90000"/>
              </a:lnSpc>
              <a:defRPr/>
            </a:pPr>
            <a:r>
              <a:rPr lang="en-US" sz="1800" b="1">
                <a:effectLst>
                  <a:outerShdw blurRad="38100" dist="38100" dir="2700000" algn="tl">
                    <a:srgbClr val="FFFFFF"/>
                  </a:outerShdw>
                </a:effectLst>
                <a:latin typeface="Arial" charset="0"/>
                <a:ea typeface="ＭＳ Ｐゴシック" pitchFamily="-128" charset="-128"/>
              </a:rPr>
              <a:t>(1, 1)</a:t>
            </a:r>
          </a:p>
        </p:txBody>
      </p:sp>
      <p:sp>
        <p:nvSpPr>
          <p:cNvPr id="187416" name="Rectangle 24">
            <a:extLst>
              <a:ext uri="{FF2B5EF4-FFF2-40B4-BE49-F238E27FC236}">
                <a16:creationId xmlns:a16="http://schemas.microsoft.com/office/drawing/2014/main" id="{66D3D93B-2E99-4324-BFDC-0057AFDE896F}"/>
              </a:ext>
            </a:extLst>
          </p:cNvPr>
          <p:cNvSpPr>
            <a:spLocks noChangeArrowheads="1"/>
          </p:cNvSpPr>
          <p:nvPr/>
        </p:nvSpPr>
        <p:spPr bwMode="auto">
          <a:xfrm>
            <a:off x="2147888" y="4819650"/>
            <a:ext cx="1295400" cy="744538"/>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7417" name="Rectangle 25">
            <a:extLst>
              <a:ext uri="{FF2B5EF4-FFF2-40B4-BE49-F238E27FC236}">
                <a16:creationId xmlns:a16="http://schemas.microsoft.com/office/drawing/2014/main" id="{EF53719A-08DE-4E36-B8EF-174606FB46CF}"/>
              </a:ext>
            </a:extLst>
          </p:cNvPr>
          <p:cNvSpPr>
            <a:spLocks noChangeArrowheads="1"/>
          </p:cNvSpPr>
          <p:nvPr/>
        </p:nvSpPr>
        <p:spPr bwMode="auto">
          <a:xfrm>
            <a:off x="2197100" y="4927600"/>
            <a:ext cx="1077913" cy="454025"/>
          </a:xfrm>
          <a:prstGeom prst="rect">
            <a:avLst/>
          </a:prstGeom>
          <a:noFill/>
          <a:ln w="25400">
            <a:noFill/>
            <a:miter lim="800000"/>
            <a:headEnd/>
            <a:tailEnd/>
          </a:ln>
          <a:effectLst/>
        </p:spPr>
        <p:txBody>
          <a:bodyPr wrap="none" lIns="90487" tIns="44450" rIns="90487" bIns="44450">
            <a:spAutoFit/>
          </a:bodyPr>
          <a:lstStyle/>
          <a:p>
            <a:pPr>
              <a:defRPr/>
            </a:pPr>
            <a:r>
              <a:rPr lang="en-US" b="1">
                <a:solidFill>
                  <a:schemeClr val="folHlink"/>
                </a:solidFill>
                <a:effectLst>
                  <a:outerShdw blurRad="38100" dist="38100" dir="2700000" algn="tl">
                    <a:srgbClr val="000000"/>
                  </a:outerShdw>
                </a:effectLst>
                <a:latin typeface="Arial" charset="0"/>
                <a:ea typeface="ＭＳ Ｐゴシック" pitchFamily="-128" charset="-128"/>
              </a:rPr>
              <a:t>object</a:t>
            </a:r>
            <a:endParaRPr lang="en-US" b="1">
              <a:solidFill>
                <a:schemeClr val="bg1"/>
              </a:solidFill>
              <a:effectLst>
                <a:outerShdw blurRad="38100" dist="38100" dir="2700000" algn="tl">
                  <a:srgbClr val="000000"/>
                </a:outerShdw>
              </a:effectLst>
              <a:latin typeface="Arial" charset="0"/>
              <a:ea typeface="ＭＳ Ｐゴシック" pitchFamily="-128" charset="-128"/>
            </a:endParaRPr>
          </a:p>
        </p:txBody>
      </p:sp>
      <p:sp>
        <p:nvSpPr>
          <p:cNvPr id="187418" name="Rectangle 26">
            <a:extLst>
              <a:ext uri="{FF2B5EF4-FFF2-40B4-BE49-F238E27FC236}">
                <a16:creationId xmlns:a16="http://schemas.microsoft.com/office/drawing/2014/main" id="{3EDADE70-BBC8-4AF7-9CBA-397F5A11D239}"/>
              </a:ext>
            </a:extLst>
          </p:cNvPr>
          <p:cNvSpPr>
            <a:spLocks noChangeArrowheads="1"/>
          </p:cNvSpPr>
          <p:nvPr/>
        </p:nvSpPr>
        <p:spPr bwMode="auto">
          <a:xfrm>
            <a:off x="3098800" y="5119688"/>
            <a:ext cx="3079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1</a:t>
            </a:r>
          </a:p>
        </p:txBody>
      </p:sp>
      <p:sp>
        <p:nvSpPr>
          <p:cNvPr id="187419" name="Rectangle 27">
            <a:extLst>
              <a:ext uri="{FF2B5EF4-FFF2-40B4-BE49-F238E27FC236}">
                <a16:creationId xmlns:a16="http://schemas.microsoft.com/office/drawing/2014/main" id="{6A158673-8B4A-43DD-8D04-2D308B4DAE31}"/>
              </a:ext>
            </a:extLst>
          </p:cNvPr>
          <p:cNvSpPr>
            <a:spLocks noChangeArrowheads="1"/>
          </p:cNvSpPr>
          <p:nvPr/>
        </p:nvSpPr>
        <p:spPr bwMode="auto">
          <a:xfrm>
            <a:off x="6618288" y="4856163"/>
            <a:ext cx="1295400" cy="746125"/>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7420" name="Rectangle 28">
            <a:extLst>
              <a:ext uri="{FF2B5EF4-FFF2-40B4-BE49-F238E27FC236}">
                <a16:creationId xmlns:a16="http://schemas.microsoft.com/office/drawing/2014/main" id="{6B0E5D41-5EBB-42E6-9BF7-1EE085B2B781}"/>
              </a:ext>
            </a:extLst>
          </p:cNvPr>
          <p:cNvSpPr>
            <a:spLocks noChangeArrowheads="1"/>
          </p:cNvSpPr>
          <p:nvPr/>
        </p:nvSpPr>
        <p:spPr bwMode="auto">
          <a:xfrm>
            <a:off x="6680200" y="4965700"/>
            <a:ext cx="1077913" cy="454025"/>
          </a:xfrm>
          <a:prstGeom prst="rect">
            <a:avLst/>
          </a:prstGeom>
          <a:noFill/>
          <a:ln w="25400">
            <a:noFill/>
            <a:miter lim="800000"/>
            <a:headEnd/>
            <a:tailEnd/>
          </a:ln>
          <a:effectLst/>
        </p:spPr>
        <p:txBody>
          <a:bodyPr wrap="none" lIns="90487" tIns="44450" rIns="90487" bIns="44450">
            <a:spAutoFit/>
          </a:bodyPr>
          <a:lstStyle/>
          <a:p>
            <a:pPr>
              <a:defRPr/>
            </a:pPr>
            <a:r>
              <a:rPr lang="en-US" b="1">
                <a:solidFill>
                  <a:schemeClr val="folHlink"/>
                </a:solidFill>
                <a:effectLst>
                  <a:outerShdw blurRad="38100" dist="38100" dir="2700000" algn="tl">
                    <a:srgbClr val="000000"/>
                  </a:outerShdw>
                </a:effectLst>
                <a:latin typeface="Arial" charset="0"/>
                <a:ea typeface="ＭＳ Ｐゴシック" pitchFamily="-128" charset="-128"/>
              </a:rPr>
              <a:t>object</a:t>
            </a:r>
            <a:endParaRPr lang="en-US" b="1">
              <a:solidFill>
                <a:schemeClr val="bg1"/>
              </a:solidFill>
              <a:effectLst>
                <a:outerShdw blurRad="38100" dist="38100" dir="2700000" algn="tl">
                  <a:srgbClr val="000000"/>
                </a:outerShdw>
              </a:effectLst>
              <a:latin typeface="Arial" charset="0"/>
              <a:ea typeface="ＭＳ Ｐゴシック" pitchFamily="-128" charset="-128"/>
            </a:endParaRPr>
          </a:p>
        </p:txBody>
      </p:sp>
      <p:sp>
        <p:nvSpPr>
          <p:cNvPr id="187421" name="Rectangle 29">
            <a:extLst>
              <a:ext uri="{FF2B5EF4-FFF2-40B4-BE49-F238E27FC236}">
                <a16:creationId xmlns:a16="http://schemas.microsoft.com/office/drawing/2014/main" id="{74BA9883-278E-46B6-A8B0-91B4D8A4E862}"/>
              </a:ext>
            </a:extLst>
          </p:cNvPr>
          <p:cNvSpPr>
            <a:spLocks noChangeArrowheads="1"/>
          </p:cNvSpPr>
          <p:nvPr/>
        </p:nvSpPr>
        <p:spPr bwMode="auto">
          <a:xfrm>
            <a:off x="7594600" y="5143500"/>
            <a:ext cx="307975" cy="363538"/>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2</a:t>
            </a:r>
          </a:p>
        </p:txBody>
      </p:sp>
      <p:sp>
        <p:nvSpPr>
          <p:cNvPr id="187422" name="Rectangle 30">
            <a:extLst>
              <a:ext uri="{FF2B5EF4-FFF2-40B4-BE49-F238E27FC236}">
                <a16:creationId xmlns:a16="http://schemas.microsoft.com/office/drawing/2014/main" id="{E13D5C1D-A9C8-40B9-B4ED-1BC5CF206585}"/>
              </a:ext>
            </a:extLst>
          </p:cNvPr>
          <p:cNvSpPr>
            <a:spLocks noChangeArrowheads="1"/>
          </p:cNvSpPr>
          <p:nvPr/>
        </p:nvSpPr>
        <p:spPr bwMode="auto">
          <a:xfrm>
            <a:off x="4343400" y="4891088"/>
            <a:ext cx="14763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Arial" charset="0"/>
                <a:ea typeface="ＭＳ Ｐゴシック" pitchFamily="-128" charset="-128"/>
              </a:rPr>
              <a:t>relationship</a:t>
            </a:r>
          </a:p>
        </p:txBody>
      </p:sp>
      <p:sp>
        <p:nvSpPr>
          <p:cNvPr id="187423" name="Rectangle 31">
            <a:extLst>
              <a:ext uri="{FF2B5EF4-FFF2-40B4-BE49-F238E27FC236}">
                <a16:creationId xmlns:a16="http://schemas.microsoft.com/office/drawing/2014/main" id="{A10184ED-6164-4C4B-B8B2-850EBEDC4CDF}"/>
              </a:ext>
            </a:extLst>
          </p:cNvPr>
          <p:cNvSpPr>
            <a:spLocks noChangeArrowheads="1"/>
          </p:cNvSpPr>
          <p:nvPr/>
        </p:nvSpPr>
        <p:spPr bwMode="auto">
          <a:xfrm>
            <a:off x="1879600" y="4152900"/>
            <a:ext cx="3567113" cy="454025"/>
          </a:xfrm>
          <a:prstGeom prst="rect">
            <a:avLst/>
          </a:prstGeom>
          <a:noFill/>
          <a:ln w="25400">
            <a:noFill/>
            <a:miter lim="800000"/>
            <a:headEnd/>
            <a:tailEnd/>
          </a:ln>
          <a:effectLst/>
        </p:spPr>
        <p:txBody>
          <a:bodyPr wrap="none" lIns="90487" tIns="44450" rIns="90487" bIns="44450">
            <a:spAutoFit/>
          </a:bodyPr>
          <a:lstStyle/>
          <a:p>
            <a:pPr>
              <a:defRPr/>
            </a:pPr>
            <a:r>
              <a:rPr lang="en-US" b="1" i="1" u="sng">
                <a:effectLst>
                  <a:outerShdw blurRad="38100" dist="38100" dir="2700000" algn="tl">
                    <a:srgbClr val="FFFFFF"/>
                  </a:outerShdw>
                </a:effectLst>
                <a:latin typeface="Arial" charset="0"/>
                <a:ea typeface="ＭＳ Ｐゴシック" pitchFamily="-128" charset="-128"/>
              </a:rPr>
              <a:t>Another common form:</a:t>
            </a:r>
          </a:p>
        </p:txBody>
      </p:sp>
      <p:sp>
        <p:nvSpPr>
          <p:cNvPr id="187424" name="Oval 32">
            <a:extLst>
              <a:ext uri="{FF2B5EF4-FFF2-40B4-BE49-F238E27FC236}">
                <a16:creationId xmlns:a16="http://schemas.microsoft.com/office/drawing/2014/main" id="{4BDB76C2-5D38-44E4-AC7B-DA7233550B34}"/>
              </a:ext>
            </a:extLst>
          </p:cNvPr>
          <p:cNvSpPr>
            <a:spLocks noChangeArrowheads="1"/>
          </p:cNvSpPr>
          <p:nvPr/>
        </p:nvSpPr>
        <p:spPr bwMode="auto">
          <a:xfrm>
            <a:off x="6897688" y="3459163"/>
            <a:ext cx="1181100" cy="1089025"/>
          </a:xfrm>
          <a:prstGeom prst="ellipse">
            <a:avLst/>
          </a:prstGeom>
          <a:solidFill>
            <a:schemeClr val="folHlink"/>
          </a:solidFill>
          <a:ln w="25400">
            <a:solidFill>
              <a:schemeClr val="tx1"/>
            </a:solid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7425" name="Rectangle 33">
            <a:extLst>
              <a:ext uri="{FF2B5EF4-FFF2-40B4-BE49-F238E27FC236}">
                <a16:creationId xmlns:a16="http://schemas.microsoft.com/office/drawing/2014/main" id="{2AB38BA3-754A-47AE-AEF0-2702D2017203}"/>
              </a:ext>
            </a:extLst>
          </p:cNvPr>
          <p:cNvSpPr>
            <a:spLocks noChangeArrowheads="1"/>
          </p:cNvSpPr>
          <p:nvPr/>
        </p:nvSpPr>
        <p:spPr bwMode="auto">
          <a:xfrm>
            <a:off x="6972300" y="3810000"/>
            <a:ext cx="1095375" cy="363538"/>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attribute</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E6E1209-AB9F-40DD-B1AE-1423F7FFBF59}"/>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23E347CE-98C3-42DD-9935-75EB5CBB63F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C80EB7C-417E-4B74-A63B-FD239CE3E4AC}" type="slidenum">
              <a:rPr lang="en-US" altLang="en-US" sz="1000">
                <a:latin typeface="Helvetica" panose="020B0604020202020204" pitchFamily="34" charset="0"/>
              </a:rPr>
              <a:pPr/>
              <a:t>123</a:t>
            </a:fld>
            <a:endParaRPr lang="en-US" altLang="en-US" sz="1000">
              <a:latin typeface="Helvetica" panose="020B0604020202020204" pitchFamily="34" charset="0"/>
            </a:endParaRPr>
          </a:p>
        </p:txBody>
      </p:sp>
      <p:sp>
        <p:nvSpPr>
          <p:cNvPr id="128004" name="Rectangle 3">
            <a:extLst>
              <a:ext uri="{FF2B5EF4-FFF2-40B4-BE49-F238E27FC236}">
                <a16:creationId xmlns:a16="http://schemas.microsoft.com/office/drawing/2014/main" id="{442119B5-4605-40DA-9480-055A781F72A0}"/>
              </a:ext>
            </a:extLst>
          </p:cNvPr>
          <p:cNvSpPr>
            <a:spLocks noGrp="1" noChangeArrowheads="1"/>
          </p:cNvSpPr>
          <p:nvPr>
            <p:ph type="title"/>
          </p:nvPr>
        </p:nvSpPr>
        <p:spPr>
          <a:xfrm>
            <a:off x="1219200" y="1219200"/>
            <a:ext cx="5462588" cy="330200"/>
          </a:xfrm>
          <a:noFill/>
        </p:spPr>
        <p:txBody>
          <a:bodyPr lIns="90487" tIns="44450" rIns="90487" bIns="44450" anchor="ctr"/>
          <a:lstStyle/>
          <a:p>
            <a:pPr eaLnBrk="1" hangingPunct="1"/>
            <a:r>
              <a:rPr lang="en-US" altLang="en-US"/>
              <a:t>Building an ERD</a:t>
            </a:r>
          </a:p>
        </p:txBody>
      </p:sp>
      <p:sp>
        <p:nvSpPr>
          <p:cNvPr id="128005" name="Rectangle 4">
            <a:extLst>
              <a:ext uri="{FF2B5EF4-FFF2-40B4-BE49-F238E27FC236}">
                <a16:creationId xmlns:a16="http://schemas.microsoft.com/office/drawing/2014/main" id="{39EEBC88-4FC6-45E6-AD45-82128E3E9144}"/>
              </a:ext>
            </a:extLst>
          </p:cNvPr>
          <p:cNvSpPr>
            <a:spLocks noGrp="1" noChangeArrowheads="1"/>
          </p:cNvSpPr>
          <p:nvPr>
            <p:ph type="body" idx="1"/>
          </p:nvPr>
        </p:nvSpPr>
        <p:spPr>
          <a:xfrm>
            <a:off x="1828800" y="1981200"/>
            <a:ext cx="6384925" cy="3144838"/>
          </a:xfrm>
          <a:noFill/>
        </p:spPr>
        <p:txBody>
          <a:bodyPr lIns="90487" tIns="44450" rIns="90487" bIns="44450"/>
          <a:lstStyle/>
          <a:p>
            <a:pPr eaLnBrk="1" hangingPunct="1"/>
            <a:r>
              <a:rPr lang="en-US" altLang="en-US" i="1">
                <a:solidFill>
                  <a:schemeClr val="folHlink"/>
                </a:solidFill>
              </a:rPr>
              <a:t>Level 1</a:t>
            </a:r>
            <a:r>
              <a:rPr lang="en-US" altLang="en-US"/>
              <a:t>—model all data objects (entities) and their “connections” to one another</a:t>
            </a:r>
          </a:p>
          <a:p>
            <a:pPr eaLnBrk="1" hangingPunct="1"/>
            <a:r>
              <a:rPr lang="en-US" altLang="en-US" i="1">
                <a:solidFill>
                  <a:schemeClr val="folHlink"/>
                </a:solidFill>
              </a:rPr>
              <a:t>Level 2</a:t>
            </a:r>
            <a:r>
              <a:rPr lang="en-US" altLang="en-US"/>
              <a:t>—model all entities and relationships</a:t>
            </a:r>
          </a:p>
          <a:p>
            <a:pPr eaLnBrk="1" hangingPunct="1"/>
            <a:r>
              <a:rPr lang="en-US" altLang="en-US" i="1">
                <a:solidFill>
                  <a:schemeClr val="folHlink"/>
                </a:solidFill>
              </a:rPr>
              <a:t>Level 3</a:t>
            </a:r>
            <a:r>
              <a:rPr lang="en-US" altLang="en-US"/>
              <a:t>—model all entities, relationships, and the attributes that provide further depth</a:t>
            </a:r>
            <a:endParaRPr lang="en-US" altLang="en-US" sz="2000"/>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3">
            <a:extLst>
              <a:ext uri="{FF2B5EF4-FFF2-40B4-BE49-F238E27FC236}">
                <a16:creationId xmlns:a16="http://schemas.microsoft.com/office/drawing/2014/main" id="{4C305D91-A552-41C5-BB92-E8A0CFE8C86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43" name="Slide Number Placeholder 4">
            <a:extLst>
              <a:ext uri="{FF2B5EF4-FFF2-40B4-BE49-F238E27FC236}">
                <a16:creationId xmlns:a16="http://schemas.microsoft.com/office/drawing/2014/main" id="{F6462203-7D40-42C1-8844-CAECBD47397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8813683-BCC0-427F-BD4D-0722C86DBC01}" type="slidenum">
              <a:rPr lang="en-US" altLang="en-US" sz="1000">
                <a:latin typeface="Helvetica" panose="020B0604020202020204" pitchFamily="34" charset="0"/>
              </a:rPr>
              <a:pPr/>
              <a:t>124</a:t>
            </a:fld>
            <a:endParaRPr lang="en-US" altLang="en-US" sz="1000">
              <a:latin typeface="Helvetica" panose="020B0604020202020204" pitchFamily="34" charset="0"/>
            </a:endParaRPr>
          </a:p>
        </p:txBody>
      </p:sp>
      <p:sp>
        <p:nvSpPr>
          <p:cNvPr id="129028" name="Freeform 2">
            <a:extLst>
              <a:ext uri="{FF2B5EF4-FFF2-40B4-BE49-F238E27FC236}">
                <a16:creationId xmlns:a16="http://schemas.microsoft.com/office/drawing/2014/main" id="{62DD6E55-29C8-4C13-A34B-174B23CF9DB5}"/>
              </a:ext>
            </a:extLst>
          </p:cNvPr>
          <p:cNvSpPr>
            <a:spLocks/>
          </p:cNvSpPr>
          <p:nvPr/>
        </p:nvSpPr>
        <p:spPr bwMode="auto">
          <a:xfrm>
            <a:off x="4789488" y="4033838"/>
            <a:ext cx="3125787" cy="631825"/>
          </a:xfrm>
          <a:custGeom>
            <a:avLst/>
            <a:gdLst>
              <a:gd name="T0" fmla="*/ 3124200 w 1969"/>
              <a:gd name="T1" fmla="*/ 0 h 353"/>
              <a:gd name="T2" fmla="*/ 3124200 w 1969"/>
              <a:gd name="T3" fmla="*/ 630035 h 353"/>
              <a:gd name="T4" fmla="*/ 0 w 1969"/>
              <a:gd name="T5" fmla="*/ 630035 h 353"/>
              <a:gd name="T6" fmla="*/ 0 60000 65536"/>
              <a:gd name="T7" fmla="*/ 0 60000 65536"/>
              <a:gd name="T8" fmla="*/ 0 60000 65536"/>
              <a:gd name="T9" fmla="*/ 0 w 1969"/>
              <a:gd name="T10" fmla="*/ 0 h 353"/>
              <a:gd name="T11" fmla="*/ 1969 w 1969"/>
              <a:gd name="T12" fmla="*/ 353 h 353"/>
            </a:gdLst>
            <a:ahLst/>
            <a:cxnLst>
              <a:cxn ang="T6">
                <a:pos x="T0" y="T1"/>
              </a:cxn>
              <a:cxn ang="T7">
                <a:pos x="T2" y="T3"/>
              </a:cxn>
              <a:cxn ang="T8">
                <a:pos x="T4" y="T5"/>
              </a:cxn>
            </a:cxnLst>
            <a:rect l="T9" t="T10" r="T11" b="T12"/>
            <a:pathLst>
              <a:path w="1969" h="353">
                <a:moveTo>
                  <a:pt x="1968" y="0"/>
                </a:moveTo>
                <a:lnTo>
                  <a:pt x="1968" y="352"/>
                </a:lnTo>
                <a:lnTo>
                  <a:pt x="0" y="35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9029" name="Freeform 3">
            <a:extLst>
              <a:ext uri="{FF2B5EF4-FFF2-40B4-BE49-F238E27FC236}">
                <a16:creationId xmlns:a16="http://schemas.microsoft.com/office/drawing/2014/main" id="{81D346F1-DC4A-4B1C-AB60-35DF4213CF43}"/>
              </a:ext>
            </a:extLst>
          </p:cNvPr>
          <p:cNvSpPr>
            <a:spLocks/>
          </p:cNvSpPr>
          <p:nvPr/>
        </p:nvSpPr>
        <p:spPr bwMode="auto">
          <a:xfrm>
            <a:off x="4776788" y="4033838"/>
            <a:ext cx="3494087" cy="1431925"/>
          </a:xfrm>
          <a:custGeom>
            <a:avLst/>
            <a:gdLst>
              <a:gd name="T0" fmla="*/ 0 w 2201"/>
              <a:gd name="T1" fmla="*/ 1415836 h 801"/>
              <a:gd name="T2" fmla="*/ 3492500 w 2201"/>
              <a:gd name="T3" fmla="*/ 1430137 h 801"/>
              <a:gd name="T4" fmla="*/ 3492500 w 2201"/>
              <a:gd name="T5" fmla="*/ 0 h 801"/>
              <a:gd name="T6" fmla="*/ 0 60000 65536"/>
              <a:gd name="T7" fmla="*/ 0 60000 65536"/>
              <a:gd name="T8" fmla="*/ 0 60000 65536"/>
              <a:gd name="T9" fmla="*/ 0 w 2201"/>
              <a:gd name="T10" fmla="*/ 0 h 801"/>
              <a:gd name="T11" fmla="*/ 2201 w 2201"/>
              <a:gd name="T12" fmla="*/ 801 h 801"/>
            </a:gdLst>
            <a:ahLst/>
            <a:cxnLst>
              <a:cxn ang="T6">
                <a:pos x="T0" y="T1"/>
              </a:cxn>
              <a:cxn ang="T7">
                <a:pos x="T2" y="T3"/>
              </a:cxn>
              <a:cxn ang="T8">
                <a:pos x="T4" y="T5"/>
              </a:cxn>
            </a:cxnLst>
            <a:rect l="T9" t="T10" r="T11" b="T12"/>
            <a:pathLst>
              <a:path w="2201" h="801">
                <a:moveTo>
                  <a:pt x="0" y="792"/>
                </a:moveTo>
                <a:lnTo>
                  <a:pt x="2200" y="800"/>
                </a:lnTo>
                <a:lnTo>
                  <a:pt x="2200"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9030" name="Rectangle 4">
            <a:extLst>
              <a:ext uri="{FF2B5EF4-FFF2-40B4-BE49-F238E27FC236}">
                <a16:creationId xmlns:a16="http://schemas.microsoft.com/office/drawing/2014/main" id="{BAED1321-DC2D-4B2F-8D70-FC16AE10AD49}"/>
              </a:ext>
            </a:extLst>
          </p:cNvPr>
          <p:cNvSpPr>
            <a:spLocks noGrp="1" noChangeArrowheads="1"/>
          </p:cNvSpPr>
          <p:nvPr>
            <p:ph type="title"/>
          </p:nvPr>
        </p:nvSpPr>
        <p:spPr>
          <a:xfrm>
            <a:off x="1066800" y="1066800"/>
            <a:ext cx="7162800" cy="742950"/>
          </a:xfrm>
          <a:noFill/>
        </p:spPr>
        <p:txBody>
          <a:bodyPr lIns="90487" tIns="44450" rIns="90487" bIns="44450" anchor="ctr"/>
          <a:lstStyle/>
          <a:p>
            <a:pPr eaLnBrk="1" hangingPunct="1"/>
            <a:r>
              <a:rPr lang="en-US" altLang="en-US"/>
              <a:t>The ERD: An Example</a:t>
            </a:r>
          </a:p>
        </p:txBody>
      </p:sp>
      <p:sp>
        <p:nvSpPr>
          <p:cNvPr id="129031" name="Rectangle 5">
            <a:extLst>
              <a:ext uri="{FF2B5EF4-FFF2-40B4-BE49-F238E27FC236}">
                <a16:creationId xmlns:a16="http://schemas.microsoft.com/office/drawing/2014/main" id="{16A5DA57-CCEF-4776-892F-13F787D0C23D}"/>
              </a:ext>
            </a:extLst>
          </p:cNvPr>
          <p:cNvSpPr>
            <a:spLocks noChangeArrowheads="1"/>
          </p:cNvSpPr>
          <p:nvPr/>
        </p:nvSpPr>
        <p:spPr bwMode="auto">
          <a:xfrm>
            <a:off x="1919288" y="2162175"/>
            <a:ext cx="1155700" cy="757238"/>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29032" name="Line 6">
            <a:extLst>
              <a:ext uri="{FF2B5EF4-FFF2-40B4-BE49-F238E27FC236}">
                <a16:creationId xmlns:a16="http://schemas.microsoft.com/office/drawing/2014/main" id="{BF8EF409-295F-4865-8587-52866E8710D6}"/>
              </a:ext>
            </a:extLst>
          </p:cNvPr>
          <p:cNvSpPr>
            <a:spLocks noChangeShapeType="1"/>
          </p:cNvSpPr>
          <p:nvPr/>
        </p:nvSpPr>
        <p:spPr bwMode="auto">
          <a:xfrm>
            <a:off x="3100388" y="2547938"/>
            <a:ext cx="2717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9033" name="Rectangle 7">
            <a:extLst>
              <a:ext uri="{FF2B5EF4-FFF2-40B4-BE49-F238E27FC236}">
                <a16:creationId xmlns:a16="http://schemas.microsoft.com/office/drawing/2014/main" id="{3E51D168-816D-40E2-8CAA-0B6DEA3213ED}"/>
              </a:ext>
            </a:extLst>
          </p:cNvPr>
          <p:cNvSpPr>
            <a:spLocks noChangeArrowheads="1"/>
          </p:cNvSpPr>
          <p:nvPr/>
        </p:nvSpPr>
        <p:spPr bwMode="auto">
          <a:xfrm>
            <a:off x="3035300" y="2503488"/>
            <a:ext cx="650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t>(1,1)</a:t>
            </a:r>
          </a:p>
        </p:txBody>
      </p:sp>
      <p:sp>
        <p:nvSpPr>
          <p:cNvPr id="129034" name="Rectangle 8">
            <a:extLst>
              <a:ext uri="{FF2B5EF4-FFF2-40B4-BE49-F238E27FC236}">
                <a16:creationId xmlns:a16="http://schemas.microsoft.com/office/drawing/2014/main" id="{424571D0-5FF2-4B2E-8C74-88564746C18C}"/>
              </a:ext>
            </a:extLst>
          </p:cNvPr>
          <p:cNvSpPr>
            <a:spLocks noChangeArrowheads="1"/>
          </p:cNvSpPr>
          <p:nvPr/>
        </p:nvSpPr>
        <p:spPr bwMode="auto">
          <a:xfrm>
            <a:off x="5145088" y="2528888"/>
            <a:ext cx="72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t>(1,m)</a:t>
            </a:r>
          </a:p>
        </p:txBody>
      </p:sp>
      <p:sp>
        <p:nvSpPr>
          <p:cNvPr id="129035" name="AutoShape 9">
            <a:extLst>
              <a:ext uri="{FF2B5EF4-FFF2-40B4-BE49-F238E27FC236}">
                <a16:creationId xmlns:a16="http://schemas.microsoft.com/office/drawing/2014/main" id="{84CA35BB-B3D9-4B7F-924F-593E77970565}"/>
              </a:ext>
            </a:extLst>
          </p:cNvPr>
          <p:cNvSpPr>
            <a:spLocks noChangeArrowheads="1"/>
          </p:cNvSpPr>
          <p:nvPr/>
        </p:nvSpPr>
        <p:spPr bwMode="auto">
          <a:xfrm>
            <a:off x="3887788" y="2147888"/>
            <a:ext cx="1257300" cy="771525"/>
          </a:xfrm>
          <a:prstGeom prst="diamond">
            <a:avLst/>
          </a:prstGeom>
          <a:solidFill>
            <a:schemeClr val="bg1"/>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29036" name="Rectangle 10">
            <a:extLst>
              <a:ext uri="{FF2B5EF4-FFF2-40B4-BE49-F238E27FC236}">
                <a16:creationId xmlns:a16="http://schemas.microsoft.com/office/drawing/2014/main" id="{65F93A04-399B-46C9-9A6B-ABEC0BB025DA}"/>
              </a:ext>
            </a:extLst>
          </p:cNvPr>
          <p:cNvSpPr>
            <a:spLocks noChangeArrowheads="1"/>
          </p:cNvSpPr>
          <p:nvPr/>
        </p:nvSpPr>
        <p:spPr bwMode="auto">
          <a:xfrm>
            <a:off x="4114800" y="2362200"/>
            <a:ext cx="73501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400" b="1"/>
              <a:t>places</a:t>
            </a:r>
          </a:p>
        </p:txBody>
      </p:sp>
      <p:sp>
        <p:nvSpPr>
          <p:cNvPr id="129037" name="Rectangle 11">
            <a:extLst>
              <a:ext uri="{FF2B5EF4-FFF2-40B4-BE49-F238E27FC236}">
                <a16:creationId xmlns:a16="http://schemas.microsoft.com/office/drawing/2014/main" id="{A58DB130-5D9C-46CA-9333-BDDDB1643B2B}"/>
              </a:ext>
            </a:extLst>
          </p:cNvPr>
          <p:cNvSpPr>
            <a:spLocks noChangeArrowheads="1"/>
          </p:cNvSpPr>
          <p:nvPr/>
        </p:nvSpPr>
        <p:spPr bwMode="auto">
          <a:xfrm>
            <a:off x="1879600" y="2347913"/>
            <a:ext cx="1247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solidFill>
                  <a:schemeClr val="folHlink"/>
                </a:solidFill>
              </a:rPr>
              <a:t>Customer</a:t>
            </a:r>
          </a:p>
        </p:txBody>
      </p:sp>
      <p:sp>
        <p:nvSpPr>
          <p:cNvPr id="129038" name="Rectangle 12">
            <a:extLst>
              <a:ext uri="{FF2B5EF4-FFF2-40B4-BE49-F238E27FC236}">
                <a16:creationId xmlns:a16="http://schemas.microsoft.com/office/drawing/2014/main" id="{48BA9D9C-959E-447D-BDCB-451A2A66E9C8}"/>
              </a:ext>
            </a:extLst>
          </p:cNvPr>
          <p:cNvSpPr>
            <a:spLocks noChangeArrowheads="1"/>
          </p:cNvSpPr>
          <p:nvPr/>
        </p:nvSpPr>
        <p:spPr bwMode="auto">
          <a:xfrm>
            <a:off x="5856288" y="2133600"/>
            <a:ext cx="1358900" cy="746125"/>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29039" name="Rectangle 13">
            <a:extLst>
              <a:ext uri="{FF2B5EF4-FFF2-40B4-BE49-F238E27FC236}">
                <a16:creationId xmlns:a16="http://schemas.microsoft.com/office/drawing/2014/main" id="{AC7DE8E2-9F9D-40D6-B7D4-0A332DFDD01E}"/>
              </a:ext>
            </a:extLst>
          </p:cNvPr>
          <p:cNvSpPr>
            <a:spLocks noChangeArrowheads="1"/>
          </p:cNvSpPr>
          <p:nvPr/>
        </p:nvSpPr>
        <p:spPr bwMode="auto">
          <a:xfrm>
            <a:off x="5930900" y="2190750"/>
            <a:ext cx="1336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solidFill>
                  <a:schemeClr val="folHlink"/>
                </a:solidFill>
              </a:rPr>
              <a:t>request</a:t>
            </a:r>
          </a:p>
          <a:p>
            <a:pPr>
              <a:lnSpc>
                <a:spcPct val="90000"/>
              </a:lnSpc>
            </a:pPr>
            <a:r>
              <a:rPr lang="en-US" altLang="en-US" sz="1800" b="1">
                <a:solidFill>
                  <a:schemeClr val="folHlink"/>
                </a:solidFill>
              </a:rPr>
              <a:t>for service</a:t>
            </a:r>
          </a:p>
        </p:txBody>
      </p:sp>
      <p:sp>
        <p:nvSpPr>
          <p:cNvPr id="129040" name="AutoShape 14">
            <a:extLst>
              <a:ext uri="{FF2B5EF4-FFF2-40B4-BE49-F238E27FC236}">
                <a16:creationId xmlns:a16="http://schemas.microsoft.com/office/drawing/2014/main" id="{9A1E129A-E883-43A0-B9BA-160E2C72A0EF}"/>
              </a:ext>
            </a:extLst>
          </p:cNvPr>
          <p:cNvSpPr>
            <a:spLocks noChangeArrowheads="1"/>
          </p:cNvSpPr>
          <p:nvPr/>
        </p:nvSpPr>
        <p:spPr bwMode="auto">
          <a:xfrm>
            <a:off x="5868988" y="3262313"/>
            <a:ext cx="1257300" cy="771525"/>
          </a:xfrm>
          <a:prstGeom prst="diamond">
            <a:avLst/>
          </a:prstGeom>
          <a:solidFill>
            <a:schemeClr val="bg1"/>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29041" name="Line 15">
            <a:extLst>
              <a:ext uri="{FF2B5EF4-FFF2-40B4-BE49-F238E27FC236}">
                <a16:creationId xmlns:a16="http://schemas.microsoft.com/office/drawing/2014/main" id="{EB0629AB-5FD3-4028-8861-BC23E09C9F02}"/>
              </a:ext>
            </a:extLst>
          </p:cNvPr>
          <p:cNvSpPr>
            <a:spLocks noChangeShapeType="1"/>
          </p:cNvSpPr>
          <p:nvPr/>
        </p:nvSpPr>
        <p:spPr bwMode="auto">
          <a:xfrm flipV="1">
            <a:off x="6503988" y="2890838"/>
            <a:ext cx="0" cy="3571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9042" name="Line 16">
            <a:extLst>
              <a:ext uri="{FF2B5EF4-FFF2-40B4-BE49-F238E27FC236}">
                <a16:creationId xmlns:a16="http://schemas.microsoft.com/office/drawing/2014/main" id="{1ABBF9E2-8262-48AA-97A4-3962186C1B78}"/>
              </a:ext>
            </a:extLst>
          </p:cNvPr>
          <p:cNvSpPr>
            <a:spLocks noChangeShapeType="1"/>
          </p:cNvSpPr>
          <p:nvPr/>
        </p:nvSpPr>
        <p:spPr bwMode="auto">
          <a:xfrm>
            <a:off x="7151688" y="3662363"/>
            <a:ext cx="431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9043" name="Rectangle 17">
            <a:extLst>
              <a:ext uri="{FF2B5EF4-FFF2-40B4-BE49-F238E27FC236}">
                <a16:creationId xmlns:a16="http://schemas.microsoft.com/office/drawing/2014/main" id="{A63E91CA-22D7-4A30-9D89-13ED50EA64AB}"/>
              </a:ext>
            </a:extLst>
          </p:cNvPr>
          <p:cNvSpPr>
            <a:spLocks noChangeArrowheads="1"/>
          </p:cNvSpPr>
          <p:nvPr/>
        </p:nvSpPr>
        <p:spPr bwMode="auto">
          <a:xfrm>
            <a:off x="6019800" y="3505200"/>
            <a:ext cx="102076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400" b="1"/>
              <a:t>generates</a:t>
            </a:r>
          </a:p>
        </p:txBody>
      </p:sp>
      <p:sp>
        <p:nvSpPr>
          <p:cNvPr id="129044" name="Rectangle 18">
            <a:extLst>
              <a:ext uri="{FF2B5EF4-FFF2-40B4-BE49-F238E27FC236}">
                <a16:creationId xmlns:a16="http://schemas.microsoft.com/office/drawing/2014/main" id="{30A8EA03-2657-4F83-96C8-DD808AD9D448}"/>
              </a:ext>
            </a:extLst>
          </p:cNvPr>
          <p:cNvSpPr>
            <a:spLocks noChangeArrowheads="1"/>
          </p:cNvSpPr>
          <p:nvPr/>
        </p:nvSpPr>
        <p:spPr bwMode="auto">
          <a:xfrm>
            <a:off x="7608888" y="3262313"/>
            <a:ext cx="965200" cy="757237"/>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29045" name="Rectangle 19">
            <a:extLst>
              <a:ext uri="{FF2B5EF4-FFF2-40B4-BE49-F238E27FC236}">
                <a16:creationId xmlns:a16="http://schemas.microsoft.com/office/drawing/2014/main" id="{834C693F-2714-4C65-97CB-1034510E866B}"/>
              </a:ext>
            </a:extLst>
          </p:cNvPr>
          <p:cNvSpPr>
            <a:spLocks noChangeArrowheads="1"/>
          </p:cNvSpPr>
          <p:nvPr/>
        </p:nvSpPr>
        <p:spPr bwMode="auto">
          <a:xfrm>
            <a:off x="7010400" y="3303588"/>
            <a:ext cx="663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t>(1,n)</a:t>
            </a:r>
          </a:p>
        </p:txBody>
      </p:sp>
      <p:sp>
        <p:nvSpPr>
          <p:cNvPr id="129046" name="Rectangle 20">
            <a:extLst>
              <a:ext uri="{FF2B5EF4-FFF2-40B4-BE49-F238E27FC236}">
                <a16:creationId xmlns:a16="http://schemas.microsoft.com/office/drawing/2014/main" id="{7EAD8AEE-1F21-4983-B17E-53B730A285FD}"/>
              </a:ext>
            </a:extLst>
          </p:cNvPr>
          <p:cNvSpPr>
            <a:spLocks noChangeArrowheads="1"/>
          </p:cNvSpPr>
          <p:nvPr/>
        </p:nvSpPr>
        <p:spPr bwMode="auto">
          <a:xfrm>
            <a:off x="6489700" y="2874963"/>
            <a:ext cx="650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t>(1,1)</a:t>
            </a:r>
          </a:p>
        </p:txBody>
      </p:sp>
      <p:sp>
        <p:nvSpPr>
          <p:cNvPr id="129047" name="Rectangle 21">
            <a:extLst>
              <a:ext uri="{FF2B5EF4-FFF2-40B4-BE49-F238E27FC236}">
                <a16:creationId xmlns:a16="http://schemas.microsoft.com/office/drawing/2014/main" id="{4F702E9B-2252-4DD2-A273-4F39B0CF7C48}"/>
              </a:ext>
            </a:extLst>
          </p:cNvPr>
          <p:cNvSpPr>
            <a:spLocks noChangeArrowheads="1"/>
          </p:cNvSpPr>
          <p:nvPr/>
        </p:nvSpPr>
        <p:spPr bwMode="auto">
          <a:xfrm>
            <a:off x="7734300" y="3319463"/>
            <a:ext cx="765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solidFill>
                  <a:schemeClr val="folHlink"/>
                </a:solidFill>
              </a:rPr>
              <a:t>work</a:t>
            </a:r>
          </a:p>
          <a:p>
            <a:pPr>
              <a:lnSpc>
                <a:spcPct val="90000"/>
              </a:lnSpc>
            </a:pPr>
            <a:r>
              <a:rPr lang="en-US" altLang="en-US" sz="1800" b="1">
                <a:solidFill>
                  <a:schemeClr val="folHlink"/>
                </a:solidFill>
              </a:rPr>
              <a:t>order</a:t>
            </a:r>
          </a:p>
        </p:txBody>
      </p:sp>
      <p:sp>
        <p:nvSpPr>
          <p:cNvPr id="129048" name="Rectangle 22">
            <a:extLst>
              <a:ext uri="{FF2B5EF4-FFF2-40B4-BE49-F238E27FC236}">
                <a16:creationId xmlns:a16="http://schemas.microsoft.com/office/drawing/2014/main" id="{B21AAE39-1DF1-449A-8BC1-EE670BA40708}"/>
              </a:ext>
            </a:extLst>
          </p:cNvPr>
          <p:cNvSpPr>
            <a:spLocks noChangeArrowheads="1"/>
          </p:cNvSpPr>
          <p:nvPr/>
        </p:nvSpPr>
        <p:spPr bwMode="auto">
          <a:xfrm>
            <a:off x="3697288" y="4219575"/>
            <a:ext cx="1079500" cy="746125"/>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29049" name="Rectangle 23">
            <a:extLst>
              <a:ext uri="{FF2B5EF4-FFF2-40B4-BE49-F238E27FC236}">
                <a16:creationId xmlns:a16="http://schemas.microsoft.com/office/drawing/2014/main" id="{028B6D98-81FA-4BAD-9044-AAE2EEB2D2E1}"/>
              </a:ext>
            </a:extLst>
          </p:cNvPr>
          <p:cNvSpPr>
            <a:spLocks noChangeArrowheads="1"/>
          </p:cNvSpPr>
          <p:nvPr/>
        </p:nvSpPr>
        <p:spPr bwMode="auto">
          <a:xfrm>
            <a:off x="3684588" y="5076825"/>
            <a:ext cx="1092200" cy="746125"/>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29050" name="Rectangle 24">
            <a:extLst>
              <a:ext uri="{FF2B5EF4-FFF2-40B4-BE49-F238E27FC236}">
                <a16:creationId xmlns:a16="http://schemas.microsoft.com/office/drawing/2014/main" id="{413C130D-925E-4634-935E-8202E4CF05CB}"/>
              </a:ext>
            </a:extLst>
          </p:cNvPr>
          <p:cNvSpPr>
            <a:spLocks noChangeArrowheads="1"/>
          </p:cNvSpPr>
          <p:nvPr/>
        </p:nvSpPr>
        <p:spPr bwMode="auto">
          <a:xfrm>
            <a:off x="3771900" y="4289425"/>
            <a:ext cx="765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solidFill>
                  <a:schemeClr val="folHlink"/>
                </a:solidFill>
              </a:rPr>
              <a:t>work</a:t>
            </a:r>
          </a:p>
          <a:p>
            <a:pPr>
              <a:lnSpc>
                <a:spcPct val="90000"/>
              </a:lnSpc>
            </a:pPr>
            <a:r>
              <a:rPr lang="en-US" altLang="en-US" sz="1800" b="1">
                <a:solidFill>
                  <a:schemeClr val="folHlink"/>
                </a:solidFill>
              </a:rPr>
              <a:t>tasks</a:t>
            </a:r>
          </a:p>
        </p:txBody>
      </p:sp>
      <p:sp>
        <p:nvSpPr>
          <p:cNvPr id="129051" name="Rectangle 25">
            <a:extLst>
              <a:ext uri="{FF2B5EF4-FFF2-40B4-BE49-F238E27FC236}">
                <a16:creationId xmlns:a16="http://schemas.microsoft.com/office/drawing/2014/main" id="{590F614C-EA50-4338-9FDA-5D709373C4EC}"/>
              </a:ext>
            </a:extLst>
          </p:cNvPr>
          <p:cNvSpPr>
            <a:spLocks noChangeArrowheads="1"/>
          </p:cNvSpPr>
          <p:nvPr/>
        </p:nvSpPr>
        <p:spPr bwMode="auto">
          <a:xfrm>
            <a:off x="3644900" y="5289550"/>
            <a:ext cx="1184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solidFill>
                  <a:schemeClr val="folHlink"/>
                </a:solidFill>
              </a:rPr>
              <a:t>materials</a:t>
            </a:r>
            <a:endParaRPr lang="en-US" altLang="en-US" sz="1800" b="1">
              <a:solidFill>
                <a:schemeClr val="bg1"/>
              </a:solidFill>
            </a:endParaRPr>
          </a:p>
        </p:txBody>
      </p:sp>
      <p:sp>
        <p:nvSpPr>
          <p:cNvPr id="129052" name="AutoShape 26">
            <a:extLst>
              <a:ext uri="{FF2B5EF4-FFF2-40B4-BE49-F238E27FC236}">
                <a16:creationId xmlns:a16="http://schemas.microsoft.com/office/drawing/2014/main" id="{EAB8AFD1-29A7-4253-B408-9AE346FA89E6}"/>
              </a:ext>
            </a:extLst>
          </p:cNvPr>
          <p:cNvSpPr>
            <a:spLocks noChangeArrowheads="1"/>
          </p:cNvSpPr>
          <p:nvPr/>
        </p:nvSpPr>
        <p:spPr bwMode="auto">
          <a:xfrm>
            <a:off x="5729288" y="4262438"/>
            <a:ext cx="1257300" cy="771525"/>
          </a:xfrm>
          <a:prstGeom prst="diamond">
            <a:avLst/>
          </a:prstGeom>
          <a:solidFill>
            <a:schemeClr val="bg1"/>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29053" name="Rectangle 27">
            <a:extLst>
              <a:ext uri="{FF2B5EF4-FFF2-40B4-BE49-F238E27FC236}">
                <a16:creationId xmlns:a16="http://schemas.microsoft.com/office/drawing/2014/main" id="{A5859D38-8E04-4415-AA7F-379E8C55DB03}"/>
              </a:ext>
            </a:extLst>
          </p:cNvPr>
          <p:cNvSpPr>
            <a:spLocks noChangeArrowheads="1"/>
          </p:cNvSpPr>
          <p:nvPr/>
        </p:nvSpPr>
        <p:spPr bwMode="auto">
          <a:xfrm>
            <a:off x="5943600" y="4495800"/>
            <a:ext cx="9017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400" b="1"/>
              <a:t>consists</a:t>
            </a:r>
          </a:p>
          <a:p>
            <a:pPr algn="ctr">
              <a:lnSpc>
                <a:spcPct val="90000"/>
              </a:lnSpc>
            </a:pPr>
            <a:r>
              <a:rPr lang="en-US" altLang="en-US" sz="1400" b="1"/>
              <a:t>of</a:t>
            </a:r>
          </a:p>
        </p:txBody>
      </p:sp>
      <p:sp>
        <p:nvSpPr>
          <p:cNvPr id="129054" name="AutoShape 28">
            <a:extLst>
              <a:ext uri="{FF2B5EF4-FFF2-40B4-BE49-F238E27FC236}">
                <a16:creationId xmlns:a16="http://schemas.microsoft.com/office/drawing/2014/main" id="{353C1FEB-CAB6-47E9-A254-16A341369D29}"/>
              </a:ext>
            </a:extLst>
          </p:cNvPr>
          <p:cNvSpPr>
            <a:spLocks noChangeArrowheads="1"/>
          </p:cNvSpPr>
          <p:nvPr/>
        </p:nvSpPr>
        <p:spPr bwMode="auto">
          <a:xfrm>
            <a:off x="5868988" y="5076825"/>
            <a:ext cx="1257300" cy="771525"/>
          </a:xfrm>
          <a:prstGeom prst="diamond">
            <a:avLst/>
          </a:prstGeom>
          <a:solidFill>
            <a:schemeClr val="bg1"/>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29055" name="Rectangle 29">
            <a:extLst>
              <a:ext uri="{FF2B5EF4-FFF2-40B4-BE49-F238E27FC236}">
                <a16:creationId xmlns:a16="http://schemas.microsoft.com/office/drawing/2014/main" id="{E0D61024-95A7-4C3F-B01D-C4A7F704F187}"/>
              </a:ext>
            </a:extLst>
          </p:cNvPr>
          <p:cNvSpPr>
            <a:spLocks noChangeArrowheads="1"/>
          </p:cNvSpPr>
          <p:nvPr/>
        </p:nvSpPr>
        <p:spPr bwMode="auto">
          <a:xfrm>
            <a:off x="6253163" y="5294313"/>
            <a:ext cx="53657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400" b="1"/>
              <a:t>lists</a:t>
            </a:r>
          </a:p>
        </p:txBody>
      </p:sp>
      <p:sp>
        <p:nvSpPr>
          <p:cNvPr id="129056" name="Rectangle 30">
            <a:extLst>
              <a:ext uri="{FF2B5EF4-FFF2-40B4-BE49-F238E27FC236}">
                <a16:creationId xmlns:a16="http://schemas.microsoft.com/office/drawing/2014/main" id="{3D8B5BCC-D037-4902-B871-84D27B6658E6}"/>
              </a:ext>
            </a:extLst>
          </p:cNvPr>
          <p:cNvSpPr>
            <a:spLocks noChangeArrowheads="1"/>
          </p:cNvSpPr>
          <p:nvPr/>
        </p:nvSpPr>
        <p:spPr bwMode="auto">
          <a:xfrm>
            <a:off x="7289800" y="4037013"/>
            <a:ext cx="650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t>(1,1)</a:t>
            </a:r>
          </a:p>
        </p:txBody>
      </p:sp>
      <p:sp>
        <p:nvSpPr>
          <p:cNvPr id="129057" name="Rectangle 31">
            <a:extLst>
              <a:ext uri="{FF2B5EF4-FFF2-40B4-BE49-F238E27FC236}">
                <a16:creationId xmlns:a16="http://schemas.microsoft.com/office/drawing/2014/main" id="{DE34FD14-DE2B-4823-AB81-1B399E1B15E1}"/>
              </a:ext>
            </a:extLst>
          </p:cNvPr>
          <p:cNvSpPr>
            <a:spLocks noChangeArrowheads="1"/>
          </p:cNvSpPr>
          <p:nvPr/>
        </p:nvSpPr>
        <p:spPr bwMode="auto">
          <a:xfrm>
            <a:off x="4838700" y="4260850"/>
            <a:ext cx="701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t>(1,w)</a:t>
            </a:r>
          </a:p>
        </p:txBody>
      </p:sp>
      <p:sp>
        <p:nvSpPr>
          <p:cNvPr id="129058" name="Rectangle 32">
            <a:extLst>
              <a:ext uri="{FF2B5EF4-FFF2-40B4-BE49-F238E27FC236}">
                <a16:creationId xmlns:a16="http://schemas.microsoft.com/office/drawing/2014/main" id="{78FBD45A-3F97-4A31-8A7E-6526D52FE985}"/>
              </a:ext>
            </a:extLst>
          </p:cNvPr>
          <p:cNvSpPr>
            <a:spLocks noChangeArrowheads="1"/>
          </p:cNvSpPr>
          <p:nvPr/>
        </p:nvSpPr>
        <p:spPr bwMode="auto">
          <a:xfrm>
            <a:off x="8204200" y="4087813"/>
            <a:ext cx="650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solidFill>
                  <a:schemeClr val="bg1"/>
                </a:solidFill>
              </a:rPr>
              <a:t>(1,1)</a:t>
            </a:r>
          </a:p>
        </p:txBody>
      </p:sp>
      <p:sp>
        <p:nvSpPr>
          <p:cNvPr id="129059" name="Rectangle 33">
            <a:extLst>
              <a:ext uri="{FF2B5EF4-FFF2-40B4-BE49-F238E27FC236}">
                <a16:creationId xmlns:a16="http://schemas.microsoft.com/office/drawing/2014/main" id="{44B5520F-3A7F-43D6-915A-4526FDA94301}"/>
              </a:ext>
            </a:extLst>
          </p:cNvPr>
          <p:cNvSpPr>
            <a:spLocks noChangeArrowheads="1"/>
          </p:cNvSpPr>
          <p:nvPr/>
        </p:nvSpPr>
        <p:spPr bwMode="auto">
          <a:xfrm>
            <a:off x="4876800" y="5089525"/>
            <a:ext cx="587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t>(1,i)</a:t>
            </a:r>
          </a:p>
        </p:txBody>
      </p:sp>
      <p:sp>
        <p:nvSpPr>
          <p:cNvPr id="129060" name="AutoShape 34">
            <a:extLst>
              <a:ext uri="{FF2B5EF4-FFF2-40B4-BE49-F238E27FC236}">
                <a16:creationId xmlns:a16="http://schemas.microsoft.com/office/drawing/2014/main" id="{102C7463-B70E-4755-BF04-6850CB835E8C}"/>
              </a:ext>
            </a:extLst>
          </p:cNvPr>
          <p:cNvSpPr>
            <a:spLocks noChangeArrowheads="1"/>
          </p:cNvSpPr>
          <p:nvPr/>
        </p:nvSpPr>
        <p:spPr bwMode="auto">
          <a:xfrm>
            <a:off x="1881188" y="4219575"/>
            <a:ext cx="1257300" cy="771525"/>
          </a:xfrm>
          <a:prstGeom prst="diamond">
            <a:avLst/>
          </a:prstGeom>
          <a:solidFill>
            <a:schemeClr val="bg1"/>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29061" name="Rectangle 35">
            <a:extLst>
              <a:ext uri="{FF2B5EF4-FFF2-40B4-BE49-F238E27FC236}">
                <a16:creationId xmlns:a16="http://schemas.microsoft.com/office/drawing/2014/main" id="{0E688DB6-BCE3-4A33-A40A-E1CDA5C01957}"/>
              </a:ext>
            </a:extLst>
          </p:cNvPr>
          <p:cNvSpPr>
            <a:spLocks noChangeArrowheads="1"/>
          </p:cNvSpPr>
          <p:nvPr/>
        </p:nvSpPr>
        <p:spPr bwMode="auto">
          <a:xfrm>
            <a:off x="2087563" y="4346575"/>
            <a:ext cx="8921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400" b="1"/>
              <a:t>selected</a:t>
            </a:r>
          </a:p>
          <a:p>
            <a:pPr algn="ctr">
              <a:lnSpc>
                <a:spcPct val="90000"/>
              </a:lnSpc>
            </a:pPr>
            <a:r>
              <a:rPr lang="en-US" altLang="en-US" sz="1400" b="1"/>
              <a:t>from</a:t>
            </a:r>
          </a:p>
        </p:txBody>
      </p:sp>
      <p:sp>
        <p:nvSpPr>
          <p:cNvPr id="129062" name="Rectangle 36">
            <a:extLst>
              <a:ext uri="{FF2B5EF4-FFF2-40B4-BE49-F238E27FC236}">
                <a16:creationId xmlns:a16="http://schemas.microsoft.com/office/drawing/2014/main" id="{CD1A7915-F485-416A-BD5F-6F3F8E23B21D}"/>
              </a:ext>
            </a:extLst>
          </p:cNvPr>
          <p:cNvSpPr>
            <a:spLocks noChangeArrowheads="1"/>
          </p:cNvSpPr>
          <p:nvPr/>
        </p:nvSpPr>
        <p:spPr bwMode="auto">
          <a:xfrm>
            <a:off x="1906588" y="3219450"/>
            <a:ext cx="1270000" cy="757238"/>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29063" name="Rectangle 37">
            <a:extLst>
              <a:ext uri="{FF2B5EF4-FFF2-40B4-BE49-F238E27FC236}">
                <a16:creationId xmlns:a16="http://schemas.microsoft.com/office/drawing/2014/main" id="{23479331-2F49-44EA-8051-30BB765727FE}"/>
              </a:ext>
            </a:extLst>
          </p:cNvPr>
          <p:cNvSpPr>
            <a:spLocks noChangeArrowheads="1"/>
          </p:cNvSpPr>
          <p:nvPr/>
        </p:nvSpPr>
        <p:spPr bwMode="auto">
          <a:xfrm>
            <a:off x="1947863" y="3289300"/>
            <a:ext cx="1235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800" b="1">
                <a:solidFill>
                  <a:schemeClr val="folHlink"/>
                </a:solidFill>
              </a:rPr>
              <a:t>standard</a:t>
            </a:r>
          </a:p>
          <a:p>
            <a:pPr algn="ctr">
              <a:lnSpc>
                <a:spcPct val="90000"/>
              </a:lnSpc>
            </a:pPr>
            <a:r>
              <a:rPr lang="en-US" altLang="en-US" sz="1800" b="1">
                <a:solidFill>
                  <a:schemeClr val="folHlink"/>
                </a:solidFill>
              </a:rPr>
              <a:t>task table</a:t>
            </a:r>
            <a:endParaRPr lang="en-US" altLang="en-US" sz="1800" b="1">
              <a:solidFill>
                <a:schemeClr val="bg1"/>
              </a:solidFill>
            </a:endParaRPr>
          </a:p>
        </p:txBody>
      </p:sp>
      <p:sp>
        <p:nvSpPr>
          <p:cNvPr id="129064" name="Rectangle 38">
            <a:extLst>
              <a:ext uri="{FF2B5EF4-FFF2-40B4-BE49-F238E27FC236}">
                <a16:creationId xmlns:a16="http://schemas.microsoft.com/office/drawing/2014/main" id="{476AFFF3-8217-4B70-BDBA-F10A9A3C69A9}"/>
              </a:ext>
            </a:extLst>
          </p:cNvPr>
          <p:cNvSpPr>
            <a:spLocks noChangeArrowheads="1"/>
          </p:cNvSpPr>
          <p:nvPr/>
        </p:nvSpPr>
        <p:spPr bwMode="auto">
          <a:xfrm>
            <a:off x="3035300" y="4603750"/>
            <a:ext cx="701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t>(1,w)</a:t>
            </a:r>
          </a:p>
        </p:txBody>
      </p:sp>
      <p:sp>
        <p:nvSpPr>
          <p:cNvPr id="129065" name="Rectangle 39">
            <a:extLst>
              <a:ext uri="{FF2B5EF4-FFF2-40B4-BE49-F238E27FC236}">
                <a16:creationId xmlns:a16="http://schemas.microsoft.com/office/drawing/2014/main" id="{4122EBF1-E7E0-4D06-9957-4B015E39C738}"/>
              </a:ext>
            </a:extLst>
          </p:cNvPr>
          <p:cNvSpPr>
            <a:spLocks noChangeArrowheads="1"/>
          </p:cNvSpPr>
          <p:nvPr/>
        </p:nvSpPr>
        <p:spPr bwMode="auto">
          <a:xfrm>
            <a:off x="1879600" y="3962400"/>
            <a:ext cx="650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t>(1,1)</a:t>
            </a:r>
          </a:p>
        </p:txBody>
      </p:sp>
      <p:sp>
        <p:nvSpPr>
          <p:cNvPr id="129066" name="Line 40">
            <a:extLst>
              <a:ext uri="{FF2B5EF4-FFF2-40B4-BE49-F238E27FC236}">
                <a16:creationId xmlns:a16="http://schemas.microsoft.com/office/drawing/2014/main" id="{9463F9A0-C5E0-4B32-A046-FB216B019CE9}"/>
              </a:ext>
            </a:extLst>
          </p:cNvPr>
          <p:cNvSpPr>
            <a:spLocks noChangeShapeType="1"/>
          </p:cNvSpPr>
          <p:nvPr/>
        </p:nvSpPr>
        <p:spPr bwMode="auto">
          <a:xfrm flipV="1">
            <a:off x="2516188" y="3995738"/>
            <a:ext cx="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9067" name="Line 41">
            <a:extLst>
              <a:ext uri="{FF2B5EF4-FFF2-40B4-BE49-F238E27FC236}">
                <a16:creationId xmlns:a16="http://schemas.microsoft.com/office/drawing/2014/main" id="{673807D5-EB14-424E-BC50-E17204860779}"/>
              </a:ext>
            </a:extLst>
          </p:cNvPr>
          <p:cNvSpPr>
            <a:spLocks noChangeShapeType="1"/>
          </p:cNvSpPr>
          <p:nvPr/>
        </p:nvSpPr>
        <p:spPr bwMode="auto">
          <a:xfrm>
            <a:off x="3151188" y="4618038"/>
            <a:ext cx="53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616AE16-8505-4EDD-BAFE-C1664D8DE34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E365E3BE-9D42-4511-B71D-97B1BF57957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6A08B34-F312-49CC-9B53-66334265B2DD}" type="slidenum">
              <a:rPr lang="en-US" altLang="en-US" sz="1000">
                <a:latin typeface="Helvetica" panose="020B0604020202020204" pitchFamily="34" charset="0"/>
              </a:rPr>
              <a:pPr/>
              <a:t>125</a:t>
            </a:fld>
            <a:endParaRPr lang="en-US" altLang="en-US" sz="1000">
              <a:latin typeface="Helvetica" panose="020B0604020202020204" pitchFamily="34" charset="0"/>
            </a:endParaRPr>
          </a:p>
        </p:txBody>
      </p:sp>
      <p:sp>
        <p:nvSpPr>
          <p:cNvPr id="130052" name="Rectangle 2">
            <a:extLst>
              <a:ext uri="{FF2B5EF4-FFF2-40B4-BE49-F238E27FC236}">
                <a16:creationId xmlns:a16="http://schemas.microsoft.com/office/drawing/2014/main" id="{8297616B-6C3F-4D83-9577-5CA86A75CA23}"/>
              </a:ext>
            </a:extLst>
          </p:cNvPr>
          <p:cNvSpPr>
            <a:spLocks noGrp="1" noChangeArrowheads="1"/>
          </p:cNvSpPr>
          <p:nvPr>
            <p:ph type="title"/>
          </p:nvPr>
        </p:nvSpPr>
        <p:spPr>
          <a:xfrm>
            <a:off x="1143000" y="1143000"/>
            <a:ext cx="6705600" cy="633413"/>
          </a:xfrm>
        </p:spPr>
        <p:txBody>
          <a:bodyPr/>
          <a:lstStyle/>
          <a:p>
            <a:pPr eaLnBrk="1" hangingPunct="1"/>
            <a:r>
              <a:rPr lang="en-US" altLang="en-US"/>
              <a:t>Class-Based Modeling</a:t>
            </a:r>
          </a:p>
        </p:txBody>
      </p:sp>
      <p:sp>
        <p:nvSpPr>
          <p:cNvPr id="130053" name="Rectangle 3">
            <a:extLst>
              <a:ext uri="{FF2B5EF4-FFF2-40B4-BE49-F238E27FC236}">
                <a16:creationId xmlns:a16="http://schemas.microsoft.com/office/drawing/2014/main" id="{63EBBDAD-FB4C-4698-9C76-0F98D525AAB6}"/>
              </a:ext>
            </a:extLst>
          </p:cNvPr>
          <p:cNvSpPr>
            <a:spLocks noGrp="1" noChangeArrowheads="1"/>
          </p:cNvSpPr>
          <p:nvPr>
            <p:ph type="body" idx="1"/>
          </p:nvPr>
        </p:nvSpPr>
        <p:spPr/>
        <p:txBody>
          <a:bodyPr/>
          <a:lstStyle/>
          <a:p>
            <a:pPr eaLnBrk="1" hangingPunct="1"/>
            <a:r>
              <a:rPr lang="en-US" altLang="en-US">
                <a:latin typeface="Palatino" pitchFamily="-128" charset="0"/>
              </a:rPr>
              <a:t>Class-based modeling represents: </a:t>
            </a:r>
          </a:p>
          <a:p>
            <a:pPr lvl="1" eaLnBrk="1" hangingPunct="1"/>
            <a:r>
              <a:rPr lang="en-US" altLang="en-US">
                <a:solidFill>
                  <a:schemeClr val="folHlink"/>
                </a:solidFill>
                <a:latin typeface="Palatino" pitchFamily="-128" charset="0"/>
              </a:rPr>
              <a:t>objects</a:t>
            </a:r>
            <a:r>
              <a:rPr lang="en-US" altLang="en-US">
                <a:latin typeface="Palatino" pitchFamily="-128" charset="0"/>
              </a:rPr>
              <a:t> that the system will manipulate </a:t>
            </a:r>
          </a:p>
          <a:p>
            <a:pPr lvl="1" eaLnBrk="1" hangingPunct="1"/>
            <a:r>
              <a:rPr lang="en-US" altLang="en-US">
                <a:solidFill>
                  <a:schemeClr val="folHlink"/>
                </a:solidFill>
                <a:latin typeface="Palatino" pitchFamily="-128" charset="0"/>
              </a:rPr>
              <a:t>operations</a:t>
            </a:r>
            <a:r>
              <a:rPr lang="en-US" altLang="en-US">
                <a:latin typeface="Palatino" pitchFamily="-128" charset="0"/>
              </a:rPr>
              <a:t> (also called methods or services) that will be applied to the objects to effect the manipulation </a:t>
            </a:r>
          </a:p>
          <a:p>
            <a:pPr lvl="1" eaLnBrk="1" hangingPunct="1"/>
            <a:r>
              <a:rPr lang="en-US" altLang="en-US">
                <a:solidFill>
                  <a:schemeClr val="folHlink"/>
                </a:solidFill>
                <a:latin typeface="Palatino" pitchFamily="-128" charset="0"/>
              </a:rPr>
              <a:t>relationships</a:t>
            </a:r>
            <a:r>
              <a:rPr lang="en-US" altLang="en-US">
                <a:latin typeface="Palatino" pitchFamily="-128" charset="0"/>
              </a:rPr>
              <a:t> (some hierarchical) between the objects</a:t>
            </a:r>
          </a:p>
          <a:p>
            <a:pPr lvl="1" eaLnBrk="1" hangingPunct="1"/>
            <a:r>
              <a:rPr lang="en-US" altLang="en-US">
                <a:solidFill>
                  <a:schemeClr val="folHlink"/>
                </a:solidFill>
                <a:latin typeface="Palatino" pitchFamily="-128" charset="0"/>
              </a:rPr>
              <a:t>collaborations</a:t>
            </a:r>
            <a:r>
              <a:rPr lang="en-US" altLang="en-US">
                <a:latin typeface="Palatino" pitchFamily="-128" charset="0"/>
              </a:rPr>
              <a:t> that occur between the classes that are defined. </a:t>
            </a:r>
          </a:p>
          <a:p>
            <a:pPr eaLnBrk="1" hangingPunct="1"/>
            <a:r>
              <a:rPr lang="en-US" altLang="en-US">
                <a:latin typeface="Palatino" pitchFamily="-128" charset="0"/>
              </a:rPr>
              <a:t>The elements of a class-based model include classes and objects, attributes, operations, CRC models, collaboration diagrams and packages. </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76968A3-A59F-4649-981C-5D7AB276EF6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84BADA5A-D03C-466C-ACD1-57607444CAC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46AD77B-B208-4DF9-812A-63E54395B483}" type="slidenum">
              <a:rPr lang="en-US" altLang="en-US" sz="1000">
                <a:latin typeface="Helvetica" panose="020B0604020202020204" pitchFamily="34" charset="0"/>
              </a:rPr>
              <a:pPr/>
              <a:t>126</a:t>
            </a:fld>
            <a:endParaRPr lang="en-US" altLang="en-US" sz="1000">
              <a:latin typeface="Helvetica" panose="020B0604020202020204" pitchFamily="34" charset="0"/>
            </a:endParaRPr>
          </a:p>
        </p:txBody>
      </p:sp>
      <p:sp>
        <p:nvSpPr>
          <p:cNvPr id="131076" name="Rectangle 2">
            <a:extLst>
              <a:ext uri="{FF2B5EF4-FFF2-40B4-BE49-F238E27FC236}">
                <a16:creationId xmlns:a16="http://schemas.microsoft.com/office/drawing/2014/main" id="{2DDC8B80-FDF2-4B96-AE1E-E9E65744A053}"/>
              </a:ext>
            </a:extLst>
          </p:cNvPr>
          <p:cNvSpPr>
            <a:spLocks noGrp="1" noChangeArrowheads="1"/>
          </p:cNvSpPr>
          <p:nvPr>
            <p:ph type="title"/>
          </p:nvPr>
        </p:nvSpPr>
        <p:spPr/>
        <p:txBody>
          <a:bodyPr/>
          <a:lstStyle/>
          <a:p>
            <a:pPr eaLnBrk="1" hangingPunct="1"/>
            <a:r>
              <a:rPr lang="en-US" altLang="en-US"/>
              <a:t>Identifying Analysis Classes</a:t>
            </a:r>
          </a:p>
        </p:txBody>
      </p:sp>
      <p:sp>
        <p:nvSpPr>
          <p:cNvPr id="131077" name="Rectangle 3">
            <a:extLst>
              <a:ext uri="{FF2B5EF4-FFF2-40B4-BE49-F238E27FC236}">
                <a16:creationId xmlns:a16="http://schemas.microsoft.com/office/drawing/2014/main" id="{CB84E5A3-D934-470A-89E4-277DCBDC9F96}"/>
              </a:ext>
            </a:extLst>
          </p:cNvPr>
          <p:cNvSpPr>
            <a:spLocks noGrp="1" noChangeArrowheads="1"/>
          </p:cNvSpPr>
          <p:nvPr>
            <p:ph type="body" idx="1"/>
          </p:nvPr>
        </p:nvSpPr>
        <p:spPr/>
        <p:txBody>
          <a:bodyPr/>
          <a:lstStyle/>
          <a:p>
            <a:pPr eaLnBrk="1" hangingPunct="1">
              <a:lnSpc>
                <a:spcPct val="90000"/>
              </a:lnSpc>
              <a:spcBef>
                <a:spcPts val="300"/>
              </a:spcBef>
            </a:pPr>
            <a:r>
              <a:rPr lang="en-US" altLang="en-US">
                <a:latin typeface="Palatino" pitchFamily="-128" charset="0"/>
              </a:rPr>
              <a:t>Examining the usage scenarios developed as part of the requirements model and perform a "grammatical parse" [Abb83] </a:t>
            </a:r>
          </a:p>
          <a:p>
            <a:pPr lvl="1" eaLnBrk="1" hangingPunct="1">
              <a:lnSpc>
                <a:spcPct val="90000"/>
              </a:lnSpc>
              <a:spcBef>
                <a:spcPts val="300"/>
              </a:spcBef>
            </a:pPr>
            <a:r>
              <a:rPr lang="en-US" altLang="en-US">
                <a:latin typeface="Palatino" pitchFamily="-128" charset="0"/>
              </a:rPr>
              <a:t>Classes are determined by underlining each noun or noun phrase and entering it into a simple table. </a:t>
            </a:r>
          </a:p>
          <a:p>
            <a:pPr lvl="1" eaLnBrk="1" hangingPunct="1">
              <a:lnSpc>
                <a:spcPct val="90000"/>
              </a:lnSpc>
              <a:spcBef>
                <a:spcPts val="300"/>
              </a:spcBef>
            </a:pPr>
            <a:r>
              <a:rPr lang="en-US" altLang="en-US">
                <a:latin typeface="Palatino" pitchFamily="-128" charset="0"/>
              </a:rPr>
              <a:t>Synonyms should be noted. </a:t>
            </a:r>
          </a:p>
          <a:p>
            <a:pPr lvl="1" eaLnBrk="1" hangingPunct="1">
              <a:lnSpc>
                <a:spcPct val="90000"/>
              </a:lnSpc>
              <a:spcBef>
                <a:spcPts val="300"/>
              </a:spcBef>
            </a:pPr>
            <a:r>
              <a:rPr lang="en-US" altLang="en-US">
                <a:latin typeface="Palatino" pitchFamily="-128" charset="0"/>
              </a:rPr>
              <a:t>If the class (noun) is required to implement a solution, then it is part of the solution space; otherwise, if a class is necessary only to describe a solution, it is part of the problem space. </a:t>
            </a:r>
          </a:p>
          <a:p>
            <a:pPr eaLnBrk="1" hangingPunct="1">
              <a:lnSpc>
                <a:spcPct val="90000"/>
              </a:lnSpc>
              <a:spcBef>
                <a:spcPts val="300"/>
              </a:spcBef>
            </a:pPr>
            <a:r>
              <a:rPr lang="en-US" altLang="en-US">
                <a:latin typeface="Palatino" pitchFamily="-128" charset="0"/>
              </a:rPr>
              <a:t>But what should we look for once all of the nouns have been isolated? </a:t>
            </a:r>
            <a:endParaRPr lang="en-US"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403095A-AD1B-4C31-A50B-1863AD10F29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6712148A-5A3D-440E-A58A-19D2CDD4D2F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E002929-76EA-41B6-A227-D65E1B99CBEC}" type="slidenum">
              <a:rPr lang="en-US" altLang="en-US" sz="1000">
                <a:latin typeface="Helvetica" panose="020B0604020202020204" pitchFamily="34" charset="0"/>
              </a:rPr>
              <a:pPr/>
              <a:t>127</a:t>
            </a:fld>
            <a:endParaRPr lang="en-US" altLang="en-US" sz="1000">
              <a:latin typeface="Helvetica" panose="020B0604020202020204" pitchFamily="34" charset="0"/>
            </a:endParaRPr>
          </a:p>
        </p:txBody>
      </p:sp>
      <p:sp>
        <p:nvSpPr>
          <p:cNvPr id="132100" name="Rectangle 2">
            <a:extLst>
              <a:ext uri="{FF2B5EF4-FFF2-40B4-BE49-F238E27FC236}">
                <a16:creationId xmlns:a16="http://schemas.microsoft.com/office/drawing/2014/main" id="{A26CB7ED-0ECD-4CC1-B6B6-702C936E7FA1}"/>
              </a:ext>
            </a:extLst>
          </p:cNvPr>
          <p:cNvSpPr>
            <a:spLocks noGrp="1" noChangeArrowheads="1"/>
          </p:cNvSpPr>
          <p:nvPr>
            <p:ph type="title"/>
          </p:nvPr>
        </p:nvSpPr>
        <p:spPr>
          <a:xfrm>
            <a:off x="1143000" y="1066800"/>
            <a:ext cx="6705600" cy="633413"/>
          </a:xfrm>
        </p:spPr>
        <p:txBody>
          <a:bodyPr/>
          <a:lstStyle/>
          <a:p>
            <a:pPr eaLnBrk="1" hangingPunct="1"/>
            <a:r>
              <a:rPr lang="en-US" altLang="en-US" sz="3200"/>
              <a:t>Manifestations of Analysis Classes</a:t>
            </a:r>
            <a:endParaRPr lang="en-US" altLang="en-US"/>
          </a:p>
        </p:txBody>
      </p:sp>
      <p:sp>
        <p:nvSpPr>
          <p:cNvPr id="132101" name="Rectangle 3">
            <a:extLst>
              <a:ext uri="{FF2B5EF4-FFF2-40B4-BE49-F238E27FC236}">
                <a16:creationId xmlns:a16="http://schemas.microsoft.com/office/drawing/2014/main" id="{4A7A00C4-CBEB-430B-A9FD-959FD49528D0}"/>
              </a:ext>
            </a:extLst>
          </p:cNvPr>
          <p:cNvSpPr>
            <a:spLocks noGrp="1" noChangeArrowheads="1"/>
          </p:cNvSpPr>
          <p:nvPr>
            <p:ph type="body" idx="1"/>
          </p:nvPr>
        </p:nvSpPr>
        <p:spPr>
          <a:xfrm>
            <a:off x="1828800" y="1828800"/>
            <a:ext cx="6934200" cy="4191000"/>
          </a:xfrm>
        </p:spPr>
        <p:txBody>
          <a:bodyPr/>
          <a:lstStyle/>
          <a:p>
            <a:pPr eaLnBrk="1" hangingPunct="1">
              <a:lnSpc>
                <a:spcPct val="90000"/>
              </a:lnSpc>
              <a:spcBef>
                <a:spcPts val="300"/>
              </a:spcBef>
            </a:pPr>
            <a:r>
              <a:rPr lang="en-US" altLang="en-US" sz="2000" i="1">
                <a:latin typeface="Palatino" pitchFamily="-128" charset="0"/>
              </a:rPr>
              <a:t>Analysis classes</a:t>
            </a:r>
            <a:r>
              <a:rPr lang="en-US" altLang="en-US" sz="2000">
                <a:latin typeface="Palatino" pitchFamily="-128" charset="0"/>
              </a:rPr>
              <a:t> manifest themselves in one of the following ways:</a:t>
            </a:r>
          </a:p>
          <a:p>
            <a:pPr lvl="2" eaLnBrk="1" hangingPunct="1">
              <a:lnSpc>
                <a:spcPct val="90000"/>
              </a:lnSpc>
              <a:spcBef>
                <a:spcPts val="600"/>
              </a:spcBef>
            </a:pPr>
            <a:r>
              <a:rPr lang="en-US" altLang="en-US" sz="1600" i="1">
                <a:latin typeface="Palatino" pitchFamily="-128" charset="0"/>
              </a:rPr>
              <a:t>External entities</a:t>
            </a:r>
            <a:r>
              <a:rPr lang="en-US" altLang="en-US" sz="1600">
                <a:latin typeface="Palatino" pitchFamily="-128" charset="0"/>
              </a:rPr>
              <a:t> (e.g., other systems, devices, people) that produce or consume information </a:t>
            </a:r>
          </a:p>
          <a:p>
            <a:pPr lvl="2" eaLnBrk="1" hangingPunct="1">
              <a:lnSpc>
                <a:spcPct val="90000"/>
              </a:lnSpc>
              <a:spcBef>
                <a:spcPts val="600"/>
              </a:spcBef>
            </a:pPr>
            <a:r>
              <a:rPr lang="en-US" altLang="en-US" sz="1600" i="1">
                <a:latin typeface="Palatino" pitchFamily="-128" charset="0"/>
              </a:rPr>
              <a:t>Things</a:t>
            </a:r>
            <a:r>
              <a:rPr lang="en-US" altLang="en-US" sz="1600">
                <a:latin typeface="Palatino" pitchFamily="-128" charset="0"/>
              </a:rPr>
              <a:t> (e.g, reports, displays, letters, signals) that are part of the information domain for the problem</a:t>
            </a:r>
          </a:p>
          <a:p>
            <a:pPr lvl="2" eaLnBrk="1" hangingPunct="1">
              <a:lnSpc>
                <a:spcPct val="90000"/>
              </a:lnSpc>
            </a:pPr>
            <a:r>
              <a:rPr lang="en-US" altLang="en-US" sz="1600" i="1">
                <a:latin typeface="Palatino" pitchFamily="-128" charset="0"/>
              </a:rPr>
              <a:t>Occurrences or events</a:t>
            </a:r>
            <a:r>
              <a:rPr lang="en-US" altLang="en-US" sz="1600">
                <a:latin typeface="Palatino" pitchFamily="-128" charset="0"/>
              </a:rPr>
              <a:t> (e.g., a property transfer or the completion of a series of robot movements) that occur within the context of system operation</a:t>
            </a:r>
          </a:p>
          <a:p>
            <a:pPr lvl="2" eaLnBrk="1" hangingPunct="1">
              <a:lnSpc>
                <a:spcPct val="90000"/>
              </a:lnSpc>
            </a:pPr>
            <a:r>
              <a:rPr lang="en-US" altLang="en-US" sz="1600" i="1">
                <a:latin typeface="Palatino" pitchFamily="-128" charset="0"/>
              </a:rPr>
              <a:t>Roles</a:t>
            </a:r>
            <a:r>
              <a:rPr lang="en-US" altLang="en-US" sz="1600">
                <a:latin typeface="Palatino" pitchFamily="-128" charset="0"/>
              </a:rPr>
              <a:t> (e.g., manager, engineer, salesperson) played by people who interact with the system</a:t>
            </a:r>
          </a:p>
          <a:p>
            <a:pPr lvl="2" eaLnBrk="1" hangingPunct="1">
              <a:lnSpc>
                <a:spcPct val="90000"/>
              </a:lnSpc>
            </a:pPr>
            <a:r>
              <a:rPr lang="en-US" altLang="en-US" sz="1600" i="1">
                <a:latin typeface="Palatino" pitchFamily="-128" charset="0"/>
              </a:rPr>
              <a:t>Organizational units</a:t>
            </a:r>
            <a:r>
              <a:rPr lang="en-US" altLang="en-US" sz="1600">
                <a:latin typeface="Palatino" pitchFamily="-128" charset="0"/>
              </a:rPr>
              <a:t> (e.g., division, group, team) that are relevant to an application</a:t>
            </a:r>
          </a:p>
          <a:p>
            <a:pPr lvl="2" eaLnBrk="1" hangingPunct="1">
              <a:lnSpc>
                <a:spcPct val="90000"/>
              </a:lnSpc>
            </a:pPr>
            <a:r>
              <a:rPr lang="en-US" altLang="en-US" sz="1600" i="1">
                <a:latin typeface="Palatino" pitchFamily="-128" charset="0"/>
              </a:rPr>
              <a:t>Places </a:t>
            </a:r>
            <a:r>
              <a:rPr lang="en-US" altLang="en-US" sz="1600">
                <a:latin typeface="Palatino" pitchFamily="-128" charset="0"/>
              </a:rPr>
              <a:t>(e.g., manufacturing floor or loading dock) that establish the context of the problem and the overall function</a:t>
            </a:r>
          </a:p>
          <a:p>
            <a:pPr lvl="2" eaLnBrk="1" hangingPunct="1">
              <a:lnSpc>
                <a:spcPct val="90000"/>
              </a:lnSpc>
            </a:pPr>
            <a:r>
              <a:rPr lang="en-US" altLang="en-US" sz="1600" i="1">
                <a:latin typeface="Palatino" pitchFamily="-128" charset="0"/>
              </a:rPr>
              <a:t>Structures</a:t>
            </a:r>
            <a:r>
              <a:rPr lang="en-US" altLang="en-US" sz="1600">
                <a:latin typeface="Palatino" pitchFamily="-128" charset="0"/>
              </a:rPr>
              <a:t> (e.g., sensors, four-wheeled vehicles, or computers) that define a class of objects or related classes of objects</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EA1A5E0-81D8-43A7-9F47-1E1F27D0BB4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A0409938-7491-45CE-94AF-F698876D8C6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15A0CB4-5E24-47EA-9ED9-EEFF122C29F5}" type="slidenum">
              <a:rPr lang="en-US" altLang="en-US" sz="1000">
                <a:latin typeface="Helvetica" panose="020B0604020202020204" pitchFamily="34" charset="0"/>
              </a:rPr>
              <a:pPr/>
              <a:t>128</a:t>
            </a:fld>
            <a:endParaRPr lang="en-US" altLang="en-US" sz="1000">
              <a:latin typeface="Helvetica" panose="020B0604020202020204" pitchFamily="34" charset="0"/>
            </a:endParaRPr>
          </a:p>
        </p:txBody>
      </p:sp>
      <p:sp>
        <p:nvSpPr>
          <p:cNvPr id="133124" name="Rectangle 2">
            <a:extLst>
              <a:ext uri="{FF2B5EF4-FFF2-40B4-BE49-F238E27FC236}">
                <a16:creationId xmlns:a16="http://schemas.microsoft.com/office/drawing/2014/main" id="{A3F4140A-7CA3-42EB-9F6C-2A677C684218}"/>
              </a:ext>
            </a:extLst>
          </p:cNvPr>
          <p:cNvSpPr>
            <a:spLocks noGrp="1" noChangeArrowheads="1"/>
          </p:cNvSpPr>
          <p:nvPr>
            <p:ph type="title"/>
          </p:nvPr>
        </p:nvSpPr>
        <p:spPr/>
        <p:txBody>
          <a:bodyPr/>
          <a:lstStyle/>
          <a:p>
            <a:pPr eaLnBrk="1" hangingPunct="1"/>
            <a:r>
              <a:rPr lang="en-US" altLang="en-US"/>
              <a:t>Potential Classes</a:t>
            </a:r>
          </a:p>
        </p:txBody>
      </p:sp>
      <p:sp>
        <p:nvSpPr>
          <p:cNvPr id="133125" name="Rectangle 3">
            <a:extLst>
              <a:ext uri="{FF2B5EF4-FFF2-40B4-BE49-F238E27FC236}">
                <a16:creationId xmlns:a16="http://schemas.microsoft.com/office/drawing/2014/main" id="{B4A9ED17-8521-4A21-92CD-9FF5CAB6C187}"/>
              </a:ext>
            </a:extLst>
          </p:cNvPr>
          <p:cNvSpPr>
            <a:spLocks noGrp="1" noChangeArrowheads="1"/>
          </p:cNvSpPr>
          <p:nvPr>
            <p:ph type="body" idx="1"/>
          </p:nvPr>
        </p:nvSpPr>
        <p:spPr/>
        <p:txBody>
          <a:bodyPr/>
          <a:lstStyle/>
          <a:p>
            <a:pPr eaLnBrk="1" hangingPunct="1">
              <a:lnSpc>
                <a:spcPct val="90000"/>
              </a:lnSpc>
              <a:spcBef>
                <a:spcPts val="600"/>
              </a:spcBef>
            </a:pPr>
            <a:r>
              <a:rPr lang="en-US" altLang="en-US" sz="1600" i="1">
                <a:solidFill>
                  <a:schemeClr val="folHlink"/>
                </a:solidFill>
                <a:latin typeface="Palatino" pitchFamily="-128" charset="0"/>
              </a:rPr>
              <a:t>Retained information.</a:t>
            </a:r>
            <a:r>
              <a:rPr lang="en-US" altLang="en-US" sz="1600">
                <a:latin typeface="Palatino" pitchFamily="-128" charset="0"/>
              </a:rPr>
              <a:t> The potential class will be useful during analysis only if information about it must be remembered so that the system can function.</a:t>
            </a:r>
          </a:p>
          <a:p>
            <a:pPr eaLnBrk="1" hangingPunct="1">
              <a:lnSpc>
                <a:spcPct val="90000"/>
              </a:lnSpc>
            </a:pPr>
            <a:r>
              <a:rPr lang="en-US" altLang="en-US" sz="1600" i="1">
                <a:solidFill>
                  <a:schemeClr val="folHlink"/>
                </a:solidFill>
                <a:latin typeface="Palatino" pitchFamily="-128" charset="0"/>
              </a:rPr>
              <a:t>Needed services.</a:t>
            </a:r>
            <a:r>
              <a:rPr lang="en-US" altLang="en-US" sz="1600">
                <a:latin typeface="Palatino" pitchFamily="-128" charset="0"/>
              </a:rPr>
              <a:t> The potential class must have a set of identifiable operations that can change the value of its attributes in some way.</a:t>
            </a:r>
          </a:p>
          <a:p>
            <a:pPr eaLnBrk="1" hangingPunct="1">
              <a:lnSpc>
                <a:spcPct val="90000"/>
              </a:lnSpc>
            </a:pPr>
            <a:r>
              <a:rPr lang="en-US" altLang="en-US" sz="1600" i="1">
                <a:solidFill>
                  <a:schemeClr val="folHlink"/>
                </a:solidFill>
                <a:latin typeface="Palatino" pitchFamily="-128" charset="0"/>
              </a:rPr>
              <a:t>Multiple attributes.</a:t>
            </a:r>
            <a:r>
              <a:rPr lang="en-US" altLang="en-US" sz="1600">
                <a:latin typeface="Palatino" pitchFamily="-128" charset="0"/>
              </a:rPr>
              <a:t> During requirement analysis, the focus should be on "major" information; a class with a single attribute may, in fact, be useful during design, but is probably better represented as an attribute of another class during the analysis activity.</a:t>
            </a:r>
          </a:p>
          <a:p>
            <a:pPr eaLnBrk="1" hangingPunct="1">
              <a:lnSpc>
                <a:spcPct val="90000"/>
              </a:lnSpc>
            </a:pPr>
            <a:r>
              <a:rPr lang="en-US" altLang="en-US" sz="1600" i="1">
                <a:solidFill>
                  <a:schemeClr val="folHlink"/>
                </a:solidFill>
                <a:latin typeface="Palatino" pitchFamily="-128" charset="0"/>
              </a:rPr>
              <a:t>Common attributes.</a:t>
            </a:r>
            <a:r>
              <a:rPr lang="en-US" altLang="en-US" sz="1600">
                <a:latin typeface="Palatino" pitchFamily="-128" charset="0"/>
              </a:rPr>
              <a:t> A set of attributes can be defined for the potential class and these attributes apply to all instances of the class.</a:t>
            </a:r>
          </a:p>
          <a:p>
            <a:pPr eaLnBrk="1" hangingPunct="1">
              <a:lnSpc>
                <a:spcPct val="90000"/>
              </a:lnSpc>
            </a:pPr>
            <a:r>
              <a:rPr lang="en-US" altLang="en-US" sz="1600" i="1">
                <a:solidFill>
                  <a:schemeClr val="folHlink"/>
                </a:solidFill>
                <a:latin typeface="Palatino" pitchFamily="-128" charset="0"/>
              </a:rPr>
              <a:t>Common operations.</a:t>
            </a:r>
            <a:r>
              <a:rPr lang="en-US" altLang="en-US" sz="1600">
                <a:latin typeface="Palatino" pitchFamily="-128" charset="0"/>
              </a:rPr>
              <a:t> A set of operations can be defined for the potential class and these operations apply to all instances of the class.</a:t>
            </a:r>
          </a:p>
          <a:p>
            <a:pPr eaLnBrk="1" hangingPunct="1">
              <a:lnSpc>
                <a:spcPct val="90000"/>
              </a:lnSpc>
            </a:pPr>
            <a:r>
              <a:rPr lang="en-US" altLang="en-US" sz="1600" i="1">
                <a:solidFill>
                  <a:schemeClr val="folHlink"/>
                </a:solidFill>
                <a:latin typeface="Palatino" pitchFamily="-128" charset="0"/>
              </a:rPr>
              <a:t>Essential requirements.</a:t>
            </a:r>
            <a:r>
              <a:rPr lang="en-US" altLang="en-US" sz="1600">
                <a:latin typeface="Palatino" pitchFamily="-128" charset="0"/>
              </a:rPr>
              <a:t> External entities that appear in the problem space and produce or consume information essential to the operation of any solution for the system will almost always be defined as classes in the requirements model.</a:t>
            </a:r>
            <a:endParaRPr lang="en-US" altLang="en-US" sz="2000">
              <a:latin typeface="Palatino" pitchFamily="-128"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C094DEB-EF14-4B22-9583-50AEB42DFEA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A981D159-E2F8-4F62-97C8-8AD555BDF1C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91E2D88-B859-4BAA-90E3-8DD645B37191}" type="slidenum">
              <a:rPr lang="en-US" altLang="en-US" sz="1000">
                <a:latin typeface="Helvetica" panose="020B0604020202020204" pitchFamily="34" charset="0"/>
              </a:rPr>
              <a:pPr/>
              <a:t>129</a:t>
            </a:fld>
            <a:endParaRPr lang="en-US" altLang="en-US" sz="1000">
              <a:latin typeface="Helvetica" panose="020B0604020202020204" pitchFamily="34" charset="0"/>
            </a:endParaRPr>
          </a:p>
        </p:txBody>
      </p:sp>
      <p:sp>
        <p:nvSpPr>
          <p:cNvPr id="134148" name="Rectangle 2">
            <a:extLst>
              <a:ext uri="{FF2B5EF4-FFF2-40B4-BE49-F238E27FC236}">
                <a16:creationId xmlns:a16="http://schemas.microsoft.com/office/drawing/2014/main" id="{23F8A5DC-DC02-4DD1-B31B-EAB7475A5195}"/>
              </a:ext>
            </a:extLst>
          </p:cNvPr>
          <p:cNvSpPr>
            <a:spLocks noGrp="1" noChangeArrowheads="1"/>
          </p:cNvSpPr>
          <p:nvPr>
            <p:ph type="title"/>
          </p:nvPr>
        </p:nvSpPr>
        <p:spPr>
          <a:xfrm>
            <a:off x="1219200" y="990600"/>
            <a:ext cx="7467600" cy="633413"/>
          </a:xfrm>
        </p:spPr>
        <p:txBody>
          <a:bodyPr/>
          <a:lstStyle/>
          <a:p>
            <a:pPr eaLnBrk="1" hangingPunct="1"/>
            <a:r>
              <a:rPr lang="en-US" altLang="en-US" sz="3600"/>
              <a:t>Defining Attributes</a:t>
            </a:r>
            <a:endParaRPr lang="en-US" altLang="en-US"/>
          </a:p>
        </p:txBody>
      </p:sp>
      <p:sp>
        <p:nvSpPr>
          <p:cNvPr id="134149" name="Rectangle 3">
            <a:extLst>
              <a:ext uri="{FF2B5EF4-FFF2-40B4-BE49-F238E27FC236}">
                <a16:creationId xmlns:a16="http://schemas.microsoft.com/office/drawing/2014/main" id="{334816F9-D174-4B35-92CA-9A4AAC03D389}"/>
              </a:ext>
            </a:extLst>
          </p:cNvPr>
          <p:cNvSpPr>
            <a:spLocks noGrp="1" noChangeArrowheads="1"/>
          </p:cNvSpPr>
          <p:nvPr>
            <p:ph type="body" idx="1"/>
          </p:nvPr>
        </p:nvSpPr>
        <p:spPr/>
        <p:txBody>
          <a:bodyPr/>
          <a:lstStyle/>
          <a:p>
            <a:pPr eaLnBrk="1" hangingPunct="1"/>
            <a:r>
              <a:rPr lang="en-US" altLang="en-US" i="1">
                <a:latin typeface="Palatino" pitchFamily="-128" charset="0"/>
              </a:rPr>
              <a:t>Attributes</a:t>
            </a:r>
            <a:r>
              <a:rPr lang="en-US" altLang="en-US">
                <a:latin typeface="Palatino" pitchFamily="-128" charset="0"/>
              </a:rPr>
              <a:t> describe a class that has been selected for inclusion in the analysis model.</a:t>
            </a:r>
          </a:p>
          <a:p>
            <a:pPr lvl="1" eaLnBrk="1" hangingPunct="1">
              <a:spcBef>
                <a:spcPts val="300"/>
              </a:spcBef>
            </a:pPr>
            <a:r>
              <a:rPr lang="en-US" altLang="en-US">
                <a:latin typeface="Palatino" pitchFamily="-128" charset="0"/>
              </a:rPr>
              <a:t>build two different classes for professional baseball players</a:t>
            </a:r>
          </a:p>
          <a:p>
            <a:pPr lvl="2" eaLnBrk="1" hangingPunct="1">
              <a:spcBef>
                <a:spcPts val="300"/>
              </a:spcBef>
            </a:pPr>
            <a:r>
              <a:rPr lang="en-US" altLang="en-US" b="1">
                <a:solidFill>
                  <a:schemeClr val="folHlink"/>
                </a:solidFill>
                <a:latin typeface="Palatino" pitchFamily="-128" charset="0"/>
              </a:rPr>
              <a:t>For Playing Statistics software:</a:t>
            </a:r>
            <a:r>
              <a:rPr lang="en-US" altLang="en-US">
                <a:latin typeface="Palatino" pitchFamily="-128" charset="0"/>
              </a:rPr>
              <a:t> </a:t>
            </a:r>
            <a:r>
              <a:rPr lang="en-US" altLang="en-US">
                <a:latin typeface="Arial" panose="020B0604020202020204" pitchFamily="34" charset="0"/>
              </a:rPr>
              <a:t>name, position, batting average, fielding percentage, years played, </a:t>
            </a:r>
            <a:r>
              <a:rPr lang="en-US" altLang="en-US">
                <a:latin typeface="Palatino" pitchFamily="-128" charset="0"/>
              </a:rPr>
              <a:t>and</a:t>
            </a:r>
            <a:r>
              <a:rPr lang="en-US" altLang="en-US">
                <a:latin typeface="Arial" panose="020B0604020202020204" pitchFamily="34" charset="0"/>
              </a:rPr>
              <a:t> games played</a:t>
            </a:r>
            <a:r>
              <a:rPr lang="en-US" altLang="en-US">
                <a:latin typeface="Palatino" pitchFamily="-128" charset="0"/>
              </a:rPr>
              <a:t> might be relevant</a:t>
            </a:r>
          </a:p>
          <a:p>
            <a:pPr lvl="2" eaLnBrk="1" hangingPunct="1">
              <a:spcBef>
                <a:spcPts val="300"/>
              </a:spcBef>
            </a:pPr>
            <a:r>
              <a:rPr lang="en-US" altLang="en-US" b="1">
                <a:solidFill>
                  <a:schemeClr val="folHlink"/>
                </a:solidFill>
                <a:latin typeface="Palatino" pitchFamily="-128" charset="0"/>
              </a:rPr>
              <a:t>For Pension Fund software: </a:t>
            </a:r>
            <a:r>
              <a:rPr lang="en-US" altLang="en-US">
                <a:latin typeface="Arial" panose="020B0604020202020204" pitchFamily="34" charset="0"/>
              </a:rPr>
              <a:t>average salary, credit toward full vesting, pension plan options chosen, mailing address,</a:t>
            </a:r>
            <a:r>
              <a:rPr lang="en-US" altLang="en-US">
                <a:latin typeface="Palatino" pitchFamily="-128" charset="0"/>
              </a:rPr>
              <a:t> and the like.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4BB45B67-5B33-4958-B6D1-1F1D7601B46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6" name="Slide Number Placeholder 4">
            <a:extLst>
              <a:ext uri="{FF2B5EF4-FFF2-40B4-BE49-F238E27FC236}">
                <a16:creationId xmlns:a16="http://schemas.microsoft.com/office/drawing/2014/main" id="{8673AE1D-5728-4E1B-B951-18E8509924E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47B5B0D-2DC7-4C85-95FB-74717A0D8046}" type="slidenum">
              <a:rPr lang="en-US" altLang="en-US" sz="1000">
                <a:latin typeface="Helvetica" panose="020B0604020202020204" pitchFamily="34" charset="0"/>
              </a:rPr>
              <a:pPr/>
              <a:t>13</a:t>
            </a:fld>
            <a:endParaRPr lang="en-US" altLang="en-US" sz="1000">
              <a:latin typeface="Helvetica" panose="020B0604020202020204" pitchFamily="34" charset="0"/>
            </a:endParaRPr>
          </a:p>
        </p:txBody>
      </p:sp>
      <p:sp>
        <p:nvSpPr>
          <p:cNvPr id="157702" name="Rectangle 6">
            <a:extLst>
              <a:ext uri="{FF2B5EF4-FFF2-40B4-BE49-F238E27FC236}">
                <a16:creationId xmlns:a16="http://schemas.microsoft.com/office/drawing/2014/main" id="{F1E1D71D-0D5B-4096-892B-E5FFE6F1DD29}"/>
              </a:ext>
            </a:extLst>
          </p:cNvPr>
          <p:cNvSpPr>
            <a:spLocks noChangeArrowheads="1"/>
          </p:cNvSpPr>
          <p:nvPr/>
        </p:nvSpPr>
        <p:spPr bwMode="auto">
          <a:xfrm>
            <a:off x="3048000" y="2895600"/>
            <a:ext cx="3886200" cy="1676400"/>
          </a:xfrm>
          <a:prstGeom prst="rect">
            <a:avLst/>
          </a:prstGeom>
          <a:solidFill>
            <a:schemeClr val="folHlink"/>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5365" name="Rectangle 4">
            <a:extLst>
              <a:ext uri="{FF2B5EF4-FFF2-40B4-BE49-F238E27FC236}">
                <a16:creationId xmlns:a16="http://schemas.microsoft.com/office/drawing/2014/main" id="{208875A4-384F-4876-BDD9-9B707DE9528F}"/>
              </a:ext>
            </a:extLst>
          </p:cNvPr>
          <p:cNvSpPr>
            <a:spLocks noGrp="1" noChangeArrowheads="1"/>
          </p:cNvSpPr>
          <p:nvPr>
            <p:ph type="title"/>
          </p:nvPr>
        </p:nvSpPr>
        <p:spPr>
          <a:xfrm>
            <a:off x="1219200" y="1066800"/>
            <a:ext cx="5122863" cy="660400"/>
          </a:xfrm>
          <a:noFill/>
        </p:spPr>
        <p:txBody>
          <a:bodyPr wrap="none" lIns="63500" tIns="25400" rIns="63500" bIns="25400" anchor="t">
            <a:spAutoFit/>
          </a:bodyPr>
          <a:lstStyle/>
          <a:p>
            <a:pPr eaLnBrk="1" hangingPunct="1"/>
            <a:r>
              <a:rPr lang="en-US" altLang="en-US"/>
              <a:t>A Process Framework</a:t>
            </a:r>
          </a:p>
        </p:txBody>
      </p:sp>
      <p:sp>
        <p:nvSpPr>
          <p:cNvPr id="157701" name="Rectangle 5">
            <a:extLst>
              <a:ext uri="{FF2B5EF4-FFF2-40B4-BE49-F238E27FC236}">
                <a16:creationId xmlns:a16="http://schemas.microsoft.com/office/drawing/2014/main" id="{A2EE14E1-7220-4C4F-8F03-B2404D97C48C}"/>
              </a:ext>
            </a:extLst>
          </p:cNvPr>
          <p:cNvSpPr>
            <a:spLocks noChangeArrowheads="1"/>
          </p:cNvSpPr>
          <p:nvPr/>
        </p:nvSpPr>
        <p:spPr bwMode="auto">
          <a:xfrm>
            <a:off x="2133600" y="1981200"/>
            <a:ext cx="4557713" cy="3033713"/>
          </a:xfrm>
          <a:prstGeom prst="rect">
            <a:avLst/>
          </a:prstGeom>
          <a:noFill/>
          <a:ln w="25400">
            <a:noFill/>
            <a:miter lim="800000"/>
            <a:headEnd/>
            <a:tailEnd/>
          </a:ln>
          <a:effectLst/>
        </p:spPr>
        <p:txBody>
          <a:bodyPr wrap="none" lIns="90487" tIns="44450" rIns="90487" bIns="44450">
            <a:spAutoFit/>
          </a:bodyPr>
          <a:lstStyle/>
          <a:p>
            <a:pPr>
              <a:lnSpc>
                <a:spcPct val="115000"/>
              </a:lnSpc>
              <a:defRPr/>
            </a:pPr>
            <a:r>
              <a:rPr lang="en-US" b="1">
                <a:effectLst>
                  <a:outerShdw blurRad="38100" dist="38100" dir="2700000" algn="tl">
                    <a:srgbClr val="FFFFFF"/>
                  </a:outerShdw>
                </a:effectLst>
                <a:latin typeface="Palatino" pitchFamily="-128" charset="0"/>
                <a:ea typeface="ＭＳ Ｐゴシック" pitchFamily="-128" charset="-128"/>
              </a:rPr>
              <a:t>Process framework</a:t>
            </a:r>
            <a:endParaRPr lang="en-US" b="1">
              <a:solidFill>
                <a:schemeClr val="bg1"/>
              </a:solidFill>
              <a:effectLst>
                <a:outerShdw blurRad="38100" dist="38100" dir="2700000" algn="tl">
                  <a:srgbClr val="000000"/>
                </a:outerShdw>
              </a:effectLst>
              <a:latin typeface="Palatino" pitchFamily="-128" charset="0"/>
              <a:ea typeface="ＭＳ Ｐゴシック" pitchFamily="-128" charset="-128"/>
            </a:endParaRPr>
          </a:p>
          <a:p>
            <a:pPr lvl="1">
              <a:lnSpc>
                <a:spcPct val="115000"/>
              </a:lnSpc>
              <a:defRPr/>
            </a:pPr>
            <a:r>
              <a:rPr lang="en-US" b="1">
                <a:effectLst>
                  <a:outerShdw blurRad="38100" dist="38100" dir="2700000" algn="tl">
                    <a:srgbClr val="FFFFFF"/>
                  </a:outerShdw>
                </a:effectLst>
                <a:latin typeface="Palatino" pitchFamily="-128" charset="0"/>
                <a:ea typeface="ＭＳ Ｐゴシック" pitchFamily="-128" charset="-128"/>
              </a:rPr>
              <a:t>Framework activities</a:t>
            </a:r>
          </a:p>
          <a:p>
            <a:pPr lvl="2">
              <a:lnSpc>
                <a:spcPct val="115000"/>
              </a:lnSpc>
              <a:defRPr/>
            </a:pPr>
            <a:r>
              <a:rPr lang="en-US">
                <a:solidFill>
                  <a:schemeClr val="bg1"/>
                </a:solidFill>
                <a:latin typeface="Palatino" pitchFamily="-128" charset="0"/>
                <a:ea typeface="ＭＳ Ｐゴシック" pitchFamily="-128" charset="-128"/>
              </a:rPr>
              <a:t>work tasks</a:t>
            </a:r>
          </a:p>
          <a:p>
            <a:pPr lvl="2">
              <a:lnSpc>
                <a:spcPct val="115000"/>
              </a:lnSpc>
              <a:defRPr/>
            </a:pPr>
            <a:r>
              <a:rPr lang="en-US">
                <a:solidFill>
                  <a:schemeClr val="bg1"/>
                </a:solidFill>
                <a:latin typeface="Palatino" pitchFamily="-128" charset="0"/>
                <a:ea typeface="ＭＳ Ｐゴシック" pitchFamily="-128" charset="-128"/>
              </a:rPr>
              <a:t>work products</a:t>
            </a:r>
          </a:p>
          <a:p>
            <a:pPr lvl="2">
              <a:lnSpc>
                <a:spcPct val="115000"/>
              </a:lnSpc>
              <a:defRPr/>
            </a:pPr>
            <a:r>
              <a:rPr lang="en-US">
                <a:solidFill>
                  <a:schemeClr val="bg1"/>
                </a:solidFill>
                <a:latin typeface="Palatino" pitchFamily="-128" charset="0"/>
                <a:ea typeface="ＭＳ Ｐゴシック" pitchFamily="-128" charset="-128"/>
              </a:rPr>
              <a:t>milestones &amp; deliverables</a:t>
            </a:r>
          </a:p>
          <a:p>
            <a:pPr lvl="2">
              <a:lnSpc>
                <a:spcPct val="115000"/>
              </a:lnSpc>
              <a:defRPr/>
            </a:pPr>
            <a:r>
              <a:rPr lang="en-US">
                <a:solidFill>
                  <a:schemeClr val="bg1"/>
                </a:solidFill>
                <a:latin typeface="Palatino" pitchFamily="-128" charset="0"/>
                <a:ea typeface="ＭＳ Ｐゴシック" pitchFamily="-128" charset="-128"/>
              </a:rPr>
              <a:t>QA checkpoints</a:t>
            </a:r>
            <a:endParaRPr lang="en-US" b="1">
              <a:latin typeface="Palatino" pitchFamily="-128" charset="0"/>
              <a:ea typeface="ＭＳ Ｐゴシック" pitchFamily="-128" charset="-128"/>
            </a:endParaRPr>
          </a:p>
          <a:p>
            <a:pPr lvl="1">
              <a:lnSpc>
                <a:spcPct val="115000"/>
              </a:lnSpc>
              <a:defRPr/>
            </a:pPr>
            <a:r>
              <a:rPr lang="en-US" b="1">
                <a:effectLst>
                  <a:outerShdw blurRad="38100" dist="38100" dir="2700000" algn="tl">
                    <a:srgbClr val="FFFFFF"/>
                  </a:outerShdw>
                </a:effectLst>
                <a:latin typeface="Palatino" pitchFamily="-128" charset="0"/>
                <a:ea typeface="ＭＳ Ｐゴシック" pitchFamily="-128" charset="-128"/>
              </a:rPr>
              <a:t>Umbrella Activities</a:t>
            </a: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95F7B75-F205-40D1-9260-C9443DDDF86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8B1C7F36-64D5-41F6-A7F9-60F04C660FC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43ABF12-AF76-44DB-BB3A-ADA6246E7624}" type="slidenum">
              <a:rPr lang="en-US" altLang="en-US" sz="1000">
                <a:latin typeface="Helvetica" panose="020B0604020202020204" pitchFamily="34" charset="0"/>
              </a:rPr>
              <a:pPr/>
              <a:t>130</a:t>
            </a:fld>
            <a:endParaRPr lang="en-US" altLang="en-US" sz="1000">
              <a:latin typeface="Helvetica" panose="020B0604020202020204" pitchFamily="34" charset="0"/>
            </a:endParaRPr>
          </a:p>
        </p:txBody>
      </p:sp>
      <p:sp>
        <p:nvSpPr>
          <p:cNvPr id="135172" name="Rectangle 2">
            <a:extLst>
              <a:ext uri="{FF2B5EF4-FFF2-40B4-BE49-F238E27FC236}">
                <a16:creationId xmlns:a16="http://schemas.microsoft.com/office/drawing/2014/main" id="{A067FCF7-F187-4FD7-89FC-A67C79A96CEC}"/>
              </a:ext>
            </a:extLst>
          </p:cNvPr>
          <p:cNvSpPr>
            <a:spLocks noGrp="1" noChangeArrowheads="1"/>
          </p:cNvSpPr>
          <p:nvPr>
            <p:ph type="title"/>
          </p:nvPr>
        </p:nvSpPr>
        <p:spPr/>
        <p:txBody>
          <a:bodyPr/>
          <a:lstStyle/>
          <a:p>
            <a:pPr eaLnBrk="1" hangingPunct="1"/>
            <a:r>
              <a:rPr lang="en-US" altLang="en-US"/>
              <a:t>Defining Operations</a:t>
            </a:r>
          </a:p>
        </p:txBody>
      </p:sp>
      <p:sp>
        <p:nvSpPr>
          <p:cNvPr id="135173" name="Rectangle 3">
            <a:extLst>
              <a:ext uri="{FF2B5EF4-FFF2-40B4-BE49-F238E27FC236}">
                <a16:creationId xmlns:a16="http://schemas.microsoft.com/office/drawing/2014/main" id="{8D6C9EC3-A06B-47DB-ADA3-D81322072C96}"/>
              </a:ext>
            </a:extLst>
          </p:cNvPr>
          <p:cNvSpPr>
            <a:spLocks noGrp="1" noChangeArrowheads="1"/>
          </p:cNvSpPr>
          <p:nvPr>
            <p:ph type="body" idx="1"/>
          </p:nvPr>
        </p:nvSpPr>
        <p:spPr/>
        <p:txBody>
          <a:bodyPr/>
          <a:lstStyle/>
          <a:p>
            <a:pPr eaLnBrk="1" hangingPunct="1"/>
            <a:r>
              <a:rPr lang="en-US" altLang="en-US">
                <a:latin typeface="Palatino" pitchFamily="-128" charset="0"/>
              </a:rPr>
              <a:t>Do a grammatical parse of a processing narrative and look at the verbs</a:t>
            </a:r>
          </a:p>
          <a:p>
            <a:pPr eaLnBrk="1" hangingPunct="1"/>
            <a:r>
              <a:rPr lang="en-US" altLang="en-US">
                <a:latin typeface="Palatino" pitchFamily="-128" charset="0"/>
              </a:rPr>
              <a:t>Operations can be divided into four broad categories: </a:t>
            </a:r>
          </a:p>
          <a:p>
            <a:pPr lvl="1" eaLnBrk="1" hangingPunct="1"/>
            <a:r>
              <a:rPr lang="en-US" altLang="en-US">
                <a:latin typeface="Palatino" pitchFamily="-128" charset="0"/>
              </a:rPr>
              <a:t>(1) operations that manipulate data in some way (e.g., adding, deleting, reformatting, selecting)</a:t>
            </a:r>
          </a:p>
          <a:p>
            <a:pPr lvl="1" eaLnBrk="1" hangingPunct="1"/>
            <a:r>
              <a:rPr lang="en-US" altLang="en-US">
                <a:latin typeface="Palatino" pitchFamily="-128" charset="0"/>
              </a:rPr>
              <a:t>(2) operations that perform a computation</a:t>
            </a:r>
          </a:p>
          <a:p>
            <a:pPr lvl="1" eaLnBrk="1" hangingPunct="1"/>
            <a:r>
              <a:rPr lang="en-US" altLang="en-US">
                <a:latin typeface="Palatino" pitchFamily="-128" charset="0"/>
              </a:rPr>
              <a:t>(3) operations that inquire about the state of an object, and </a:t>
            </a:r>
          </a:p>
          <a:p>
            <a:pPr lvl="1" eaLnBrk="1" hangingPunct="1"/>
            <a:r>
              <a:rPr lang="en-US" altLang="en-US">
                <a:latin typeface="Palatino" pitchFamily="-128" charset="0"/>
              </a:rPr>
              <a:t>(4) operations that monitor an object for the occurrence of a controlling event.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3FDC349-B17B-4785-A0A8-665C0E04B84E}"/>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6008F266-164E-4F36-BD59-EFADB22A1EA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1BAE6B0-F378-4443-B85A-8112678BB0B2}" type="slidenum">
              <a:rPr lang="en-US" altLang="en-US" sz="1000">
                <a:latin typeface="Helvetica" panose="020B0604020202020204" pitchFamily="34" charset="0"/>
              </a:rPr>
              <a:pPr/>
              <a:t>131</a:t>
            </a:fld>
            <a:endParaRPr lang="en-US" altLang="en-US" sz="1000">
              <a:latin typeface="Helvetica" panose="020B0604020202020204" pitchFamily="34" charset="0"/>
            </a:endParaRPr>
          </a:p>
        </p:txBody>
      </p:sp>
      <p:sp>
        <p:nvSpPr>
          <p:cNvPr id="136196" name="Rectangle 2">
            <a:extLst>
              <a:ext uri="{FF2B5EF4-FFF2-40B4-BE49-F238E27FC236}">
                <a16:creationId xmlns:a16="http://schemas.microsoft.com/office/drawing/2014/main" id="{D67578C7-A29C-48BA-8595-617925A34018}"/>
              </a:ext>
            </a:extLst>
          </p:cNvPr>
          <p:cNvSpPr>
            <a:spLocks noGrp="1" noChangeArrowheads="1"/>
          </p:cNvSpPr>
          <p:nvPr>
            <p:ph type="title"/>
          </p:nvPr>
        </p:nvSpPr>
        <p:spPr/>
        <p:txBody>
          <a:bodyPr/>
          <a:lstStyle/>
          <a:p>
            <a:pPr eaLnBrk="1" hangingPunct="1"/>
            <a:r>
              <a:rPr lang="en-US" altLang="en-US"/>
              <a:t>CRC Models</a:t>
            </a:r>
          </a:p>
        </p:txBody>
      </p:sp>
      <p:sp>
        <p:nvSpPr>
          <p:cNvPr id="136197" name="Rectangle 3">
            <a:extLst>
              <a:ext uri="{FF2B5EF4-FFF2-40B4-BE49-F238E27FC236}">
                <a16:creationId xmlns:a16="http://schemas.microsoft.com/office/drawing/2014/main" id="{CB151E80-08EE-4AA4-B880-751B5BA09AD9}"/>
              </a:ext>
            </a:extLst>
          </p:cNvPr>
          <p:cNvSpPr>
            <a:spLocks noGrp="1" noChangeArrowheads="1"/>
          </p:cNvSpPr>
          <p:nvPr>
            <p:ph type="body" idx="1"/>
          </p:nvPr>
        </p:nvSpPr>
        <p:spPr/>
        <p:txBody>
          <a:bodyPr/>
          <a:lstStyle/>
          <a:p>
            <a:pPr eaLnBrk="1" hangingPunct="1">
              <a:spcBef>
                <a:spcPts val="1200"/>
              </a:spcBef>
            </a:pPr>
            <a:r>
              <a:rPr lang="en-US" altLang="en-US" i="1">
                <a:solidFill>
                  <a:schemeClr val="folHlink"/>
                </a:solidFill>
                <a:latin typeface="Palatino" pitchFamily="-128" charset="0"/>
              </a:rPr>
              <a:t>Class-responsibility-collaborator (CRC)</a:t>
            </a:r>
            <a:r>
              <a:rPr lang="en-US" altLang="en-US" i="1">
                <a:latin typeface="Palatino" pitchFamily="-128" charset="0"/>
              </a:rPr>
              <a:t> modeling</a:t>
            </a:r>
            <a:r>
              <a:rPr lang="en-US" altLang="en-US">
                <a:latin typeface="Palatino" pitchFamily="-128" charset="0"/>
              </a:rPr>
              <a:t> [Wir90] provides a simple means for identifying and organizing the classes that are relevant to system or product requirements. Ambler [Amb95] describes CRC modeling in the following way:</a:t>
            </a:r>
          </a:p>
          <a:p>
            <a:pPr lvl="1" eaLnBrk="1" hangingPunct="1">
              <a:spcBef>
                <a:spcPts val="600"/>
              </a:spcBef>
            </a:pPr>
            <a:r>
              <a:rPr lang="en-US" altLang="en-US">
                <a:latin typeface="Palatino" pitchFamily="-128" charset="0"/>
              </a:rPr>
              <a:t>A CRC model is really a collection of standard index cards that represent classes. The cards are divided into three sections. Along the top of the card you write the name of the class. In the body of the card you list the class responsibilities on the left and the collaborators on the right.</a:t>
            </a:r>
            <a:endParaRPr lang="en-US"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9021D40-DED5-419E-9A08-8141A38F5E19}"/>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5185B3A3-8ADC-4A58-9D40-2CAECB838F4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F3F4817-C60D-4DC9-B30C-C0A9D4C12011}" type="slidenum">
              <a:rPr lang="en-US" altLang="en-US" sz="1000">
                <a:latin typeface="Helvetica" panose="020B0604020202020204" pitchFamily="34" charset="0"/>
              </a:rPr>
              <a:pPr/>
              <a:t>132</a:t>
            </a:fld>
            <a:endParaRPr lang="en-US" altLang="en-US" sz="1000">
              <a:latin typeface="Helvetica" panose="020B0604020202020204" pitchFamily="34" charset="0"/>
            </a:endParaRPr>
          </a:p>
        </p:txBody>
      </p:sp>
      <p:sp>
        <p:nvSpPr>
          <p:cNvPr id="137220" name="Rectangle 2">
            <a:extLst>
              <a:ext uri="{FF2B5EF4-FFF2-40B4-BE49-F238E27FC236}">
                <a16:creationId xmlns:a16="http://schemas.microsoft.com/office/drawing/2014/main" id="{6709A9CF-AEF9-482F-9082-E76917DF26E0}"/>
              </a:ext>
            </a:extLst>
          </p:cNvPr>
          <p:cNvSpPr>
            <a:spLocks noGrp="1" noChangeArrowheads="1"/>
          </p:cNvSpPr>
          <p:nvPr>
            <p:ph type="title"/>
          </p:nvPr>
        </p:nvSpPr>
        <p:spPr>
          <a:xfrm>
            <a:off x="1219200" y="1143000"/>
            <a:ext cx="3430588" cy="660400"/>
          </a:xfrm>
          <a:noFill/>
        </p:spPr>
        <p:txBody>
          <a:bodyPr wrap="none" lIns="63500" tIns="25400" rIns="63500" bIns="25400" anchor="t">
            <a:spAutoFit/>
          </a:bodyPr>
          <a:lstStyle/>
          <a:p>
            <a:pPr eaLnBrk="1" hangingPunct="1"/>
            <a:r>
              <a:rPr lang="en-US" altLang="en-US"/>
              <a:t>CRC Modeling</a:t>
            </a:r>
          </a:p>
        </p:txBody>
      </p:sp>
      <p:pic>
        <p:nvPicPr>
          <p:cNvPr id="137221" name="Picture 3">
            <a:extLst>
              <a:ext uri="{FF2B5EF4-FFF2-40B4-BE49-F238E27FC236}">
                <a16:creationId xmlns:a16="http://schemas.microsoft.com/office/drawing/2014/main" id="{E2E8C9F3-F3C7-4D31-803E-22A0BCD16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86000"/>
            <a:ext cx="5029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040ABE8-00AE-47C0-B6F1-AD0C147A5D9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ABD42510-5403-4B85-9688-73E62389E5D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E4795B1-6D5A-412B-A2C5-AD63E491B037}" type="slidenum">
              <a:rPr lang="en-US" altLang="en-US" sz="1000">
                <a:latin typeface="Helvetica" panose="020B0604020202020204" pitchFamily="34" charset="0"/>
              </a:rPr>
              <a:pPr/>
              <a:t>133</a:t>
            </a:fld>
            <a:endParaRPr lang="en-US" altLang="en-US" sz="1000">
              <a:latin typeface="Helvetica" panose="020B0604020202020204" pitchFamily="34" charset="0"/>
            </a:endParaRPr>
          </a:p>
        </p:txBody>
      </p:sp>
      <p:sp>
        <p:nvSpPr>
          <p:cNvPr id="138244" name="Rectangle 2">
            <a:extLst>
              <a:ext uri="{FF2B5EF4-FFF2-40B4-BE49-F238E27FC236}">
                <a16:creationId xmlns:a16="http://schemas.microsoft.com/office/drawing/2014/main" id="{3D5989B6-BDF5-440A-99E1-A88F47C2C82A}"/>
              </a:ext>
            </a:extLst>
          </p:cNvPr>
          <p:cNvSpPr>
            <a:spLocks noGrp="1" noChangeArrowheads="1"/>
          </p:cNvSpPr>
          <p:nvPr>
            <p:ph type="title"/>
          </p:nvPr>
        </p:nvSpPr>
        <p:spPr>
          <a:xfrm>
            <a:off x="1143000" y="1143000"/>
            <a:ext cx="3563938" cy="685800"/>
          </a:xfrm>
        </p:spPr>
        <p:txBody>
          <a:bodyPr/>
          <a:lstStyle/>
          <a:p>
            <a:pPr eaLnBrk="1" hangingPunct="1"/>
            <a:r>
              <a:rPr lang="en-US" altLang="en-US"/>
              <a:t>Class Types</a:t>
            </a:r>
          </a:p>
        </p:txBody>
      </p:sp>
      <p:sp>
        <p:nvSpPr>
          <p:cNvPr id="138245" name="Rectangle 3">
            <a:extLst>
              <a:ext uri="{FF2B5EF4-FFF2-40B4-BE49-F238E27FC236}">
                <a16:creationId xmlns:a16="http://schemas.microsoft.com/office/drawing/2014/main" id="{0824971E-C83C-42DF-8267-7BDE21DBD958}"/>
              </a:ext>
            </a:extLst>
          </p:cNvPr>
          <p:cNvSpPr>
            <a:spLocks noGrp="1" noChangeArrowheads="1"/>
          </p:cNvSpPr>
          <p:nvPr>
            <p:ph type="body" idx="1"/>
          </p:nvPr>
        </p:nvSpPr>
        <p:spPr>
          <a:xfrm>
            <a:off x="1752600" y="1905000"/>
            <a:ext cx="7162800" cy="4114800"/>
          </a:xfrm>
        </p:spPr>
        <p:txBody>
          <a:bodyPr/>
          <a:lstStyle/>
          <a:p>
            <a:pPr eaLnBrk="1" hangingPunct="1">
              <a:lnSpc>
                <a:spcPct val="90000"/>
              </a:lnSpc>
              <a:spcBef>
                <a:spcPts val="1200"/>
              </a:spcBef>
            </a:pPr>
            <a:r>
              <a:rPr lang="en-US" altLang="en-US" sz="1800" i="1">
                <a:solidFill>
                  <a:schemeClr val="folHlink"/>
                </a:solidFill>
              </a:rPr>
              <a:t>Entity classes</a:t>
            </a:r>
            <a:r>
              <a:rPr lang="en-US" altLang="en-US" sz="1800"/>
              <a:t>, also called</a:t>
            </a:r>
            <a:r>
              <a:rPr lang="en-US" altLang="en-US" sz="1800" i="1"/>
              <a:t> </a:t>
            </a:r>
            <a:r>
              <a:rPr lang="en-US" altLang="en-US" sz="1800" i="1">
                <a:solidFill>
                  <a:schemeClr val="folHlink"/>
                </a:solidFill>
              </a:rPr>
              <a:t>model</a:t>
            </a:r>
            <a:r>
              <a:rPr lang="en-US" altLang="en-US" sz="1800">
                <a:solidFill>
                  <a:schemeClr val="folHlink"/>
                </a:solidFill>
              </a:rPr>
              <a:t> </a:t>
            </a:r>
            <a:r>
              <a:rPr lang="en-US" altLang="en-US" sz="1800"/>
              <a:t>or</a:t>
            </a:r>
            <a:r>
              <a:rPr lang="en-US" altLang="en-US" sz="1800">
                <a:solidFill>
                  <a:schemeClr val="folHlink"/>
                </a:solidFill>
              </a:rPr>
              <a:t> </a:t>
            </a:r>
            <a:r>
              <a:rPr lang="en-US" altLang="en-US" sz="1800" i="1">
                <a:solidFill>
                  <a:schemeClr val="folHlink"/>
                </a:solidFill>
              </a:rPr>
              <a:t>business</a:t>
            </a:r>
            <a:r>
              <a:rPr lang="en-US" altLang="en-US" sz="1800">
                <a:solidFill>
                  <a:schemeClr val="folHlink"/>
                </a:solidFill>
              </a:rPr>
              <a:t> classes</a:t>
            </a:r>
            <a:r>
              <a:rPr lang="en-US" altLang="en-US" sz="1800"/>
              <a:t>, are extracted directly from the statement of the problem (e.g., FloorPlan and Sensor). </a:t>
            </a:r>
          </a:p>
          <a:p>
            <a:pPr eaLnBrk="1" hangingPunct="1">
              <a:lnSpc>
                <a:spcPct val="90000"/>
              </a:lnSpc>
              <a:spcBef>
                <a:spcPts val="1200"/>
              </a:spcBef>
            </a:pPr>
            <a:r>
              <a:rPr lang="en-US" altLang="en-US" sz="1800" i="1">
                <a:solidFill>
                  <a:schemeClr val="folHlink"/>
                </a:solidFill>
              </a:rPr>
              <a:t>Boundary classes</a:t>
            </a:r>
            <a:r>
              <a:rPr lang="en-US" altLang="en-US" sz="1800" i="1"/>
              <a:t> </a:t>
            </a:r>
            <a:r>
              <a:rPr lang="en-US" altLang="en-US" sz="1800"/>
              <a:t>are used to create the interface (e.g., interactive screen or printed reports) that the user sees and interacts with as the software is used. </a:t>
            </a:r>
          </a:p>
          <a:p>
            <a:pPr eaLnBrk="1" hangingPunct="1">
              <a:lnSpc>
                <a:spcPct val="90000"/>
              </a:lnSpc>
              <a:spcBef>
                <a:spcPts val="600"/>
              </a:spcBef>
            </a:pPr>
            <a:r>
              <a:rPr lang="en-US" altLang="en-US" sz="1800" i="1">
                <a:solidFill>
                  <a:schemeClr val="folHlink"/>
                </a:solidFill>
              </a:rPr>
              <a:t>Controller classes </a:t>
            </a:r>
            <a:r>
              <a:rPr lang="en-US" altLang="en-US" sz="1800"/>
              <a:t>manage a “unit of work” [UML03] from start to finish. That is, controller classes can be designed to manage </a:t>
            </a:r>
          </a:p>
          <a:p>
            <a:pPr lvl="1" eaLnBrk="1" hangingPunct="1">
              <a:lnSpc>
                <a:spcPct val="90000"/>
              </a:lnSpc>
              <a:spcBef>
                <a:spcPts val="600"/>
              </a:spcBef>
            </a:pPr>
            <a:r>
              <a:rPr lang="en-US" altLang="en-US" sz="1600"/>
              <a:t>the creation or update of entity objects; </a:t>
            </a:r>
          </a:p>
          <a:p>
            <a:pPr lvl="1" eaLnBrk="1" hangingPunct="1">
              <a:lnSpc>
                <a:spcPct val="90000"/>
              </a:lnSpc>
              <a:spcBef>
                <a:spcPts val="600"/>
              </a:spcBef>
            </a:pPr>
            <a:r>
              <a:rPr lang="en-US" altLang="en-US" sz="1600"/>
              <a:t>the instantiation of boundary objects as they obtain information from entity objects; </a:t>
            </a:r>
          </a:p>
          <a:p>
            <a:pPr lvl="1" eaLnBrk="1" hangingPunct="1">
              <a:lnSpc>
                <a:spcPct val="90000"/>
              </a:lnSpc>
              <a:spcBef>
                <a:spcPts val="600"/>
              </a:spcBef>
            </a:pPr>
            <a:r>
              <a:rPr lang="en-US" altLang="en-US" sz="1600"/>
              <a:t>complex communication between sets of objects; </a:t>
            </a:r>
          </a:p>
          <a:p>
            <a:pPr lvl="1" eaLnBrk="1" hangingPunct="1">
              <a:lnSpc>
                <a:spcPct val="90000"/>
              </a:lnSpc>
              <a:spcBef>
                <a:spcPts val="600"/>
              </a:spcBef>
            </a:pPr>
            <a:r>
              <a:rPr lang="en-US" altLang="en-US" sz="1600"/>
              <a:t>validation of data communicated between objects or between the user and the application. </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A3BD6E2-04BD-497E-8D6B-3F136D3D6719}"/>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A388F2E1-2D2C-4BF6-AD5B-FE7C5AE1685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67DE8AC-5DF4-4D05-B550-C7B9800E6957}" type="slidenum">
              <a:rPr lang="en-US" altLang="en-US" sz="1000">
                <a:latin typeface="Helvetica" panose="020B0604020202020204" pitchFamily="34" charset="0"/>
              </a:rPr>
              <a:pPr/>
              <a:t>134</a:t>
            </a:fld>
            <a:endParaRPr lang="en-US" altLang="en-US" sz="1000">
              <a:latin typeface="Helvetica" panose="020B0604020202020204" pitchFamily="34" charset="0"/>
            </a:endParaRPr>
          </a:p>
        </p:txBody>
      </p:sp>
      <p:sp>
        <p:nvSpPr>
          <p:cNvPr id="139268" name="Rectangle 2">
            <a:extLst>
              <a:ext uri="{FF2B5EF4-FFF2-40B4-BE49-F238E27FC236}">
                <a16:creationId xmlns:a16="http://schemas.microsoft.com/office/drawing/2014/main" id="{82F31D7D-5552-436B-A160-D773EC8CAF7C}"/>
              </a:ext>
            </a:extLst>
          </p:cNvPr>
          <p:cNvSpPr>
            <a:spLocks noGrp="1" noChangeArrowheads="1"/>
          </p:cNvSpPr>
          <p:nvPr>
            <p:ph type="title"/>
          </p:nvPr>
        </p:nvSpPr>
        <p:spPr>
          <a:xfrm>
            <a:off x="1219200" y="1143000"/>
            <a:ext cx="3735388" cy="633413"/>
          </a:xfrm>
        </p:spPr>
        <p:txBody>
          <a:bodyPr/>
          <a:lstStyle/>
          <a:p>
            <a:pPr eaLnBrk="1" hangingPunct="1"/>
            <a:r>
              <a:rPr lang="en-US" altLang="en-US"/>
              <a:t>Responsibilities</a:t>
            </a:r>
          </a:p>
        </p:txBody>
      </p:sp>
      <p:sp>
        <p:nvSpPr>
          <p:cNvPr id="139269" name="Rectangle 3">
            <a:extLst>
              <a:ext uri="{FF2B5EF4-FFF2-40B4-BE49-F238E27FC236}">
                <a16:creationId xmlns:a16="http://schemas.microsoft.com/office/drawing/2014/main" id="{CCCAD1E6-D431-4EB4-95BA-5108D4ED3D5E}"/>
              </a:ext>
            </a:extLst>
          </p:cNvPr>
          <p:cNvSpPr>
            <a:spLocks noGrp="1" noChangeArrowheads="1"/>
          </p:cNvSpPr>
          <p:nvPr>
            <p:ph type="body" idx="1"/>
          </p:nvPr>
        </p:nvSpPr>
        <p:spPr>
          <a:xfrm>
            <a:off x="1828800" y="1905000"/>
            <a:ext cx="6934200" cy="3124200"/>
          </a:xfrm>
        </p:spPr>
        <p:txBody>
          <a:bodyPr/>
          <a:lstStyle/>
          <a:p>
            <a:pPr eaLnBrk="1" hangingPunct="1">
              <a:lnSpc>
                <a:spcPct val="90000"/>
              </a:lnSpc>
            </a:pPr>
            <a:r>
              <a:rPr lang="en-US" altLang="en-US" sz="2000"/>
              <a:t>System intelligence should be distributed across classes to best address the needs of the problem</a:t>
            </a:r>
          </a:p>
          <a:p>
            <a:pPr eaLnBrk="1" hangingPunct="1">
              <a:lnSpc>
                <a:spcPct val="90000"/>
              </a:lnSpc>
            </a:pPr>
            <a:r>
              <a:rPr lang="en-US" altLang="en-US" sz="2000"/>
              <a:t>Each responsibility should be stated as generally as possible</a:t>
            </a:r>
          </a:p>
          <a:p>
            <a:pPr eaLnBrk="1" hangingPunct="1">
              <a:lnSpc>
                <a:spcPct val="90000"/>
              </a:lnSpc>
            </a:pPr>
            <a:r>
              <a:rPr lang="en-US" altLang="en-US" sz="2000"/>
              <a:t>Information and the behavior related to it should reside within the same class</a:t>
            </a:r>
          </a:p>
          <a:p>
            <a:pPr eaLnBrk="1" hangingPunct="1">
              <a:lnSpc>
                <a:spcPct val="90000"/>
              </a:lnSpc>
            </a:pPr>
            <a:r>
              <a:rPr lang="en-US" altLang="en-US" sz="2000"/>
              <a:t>Information about one thing should be localized with a single class, not distributed across multiple classes.</a:t>
            </a:r>
            <a:r>
              <a:rPr lang="en-US" altLang="en-US" sz="2000" b="1"/>
              <a:t> </a:t>
            </a:r>
          </a:p>
          <a:p>
            <a:pPr eaLnBrk="1" hangingPunct="1">
              <a:lnSpc>
                <a:spcPct val="90000"/>
              </a:lnSpc>
            </a:pPr>
            <a:r>
              <a:rPr lang="en-US" altLang="en-US" sz="2000"/>
              <a:t>Responsibilities should be shared among related classes, when appropriate.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61BF5C3-3623-474D-9740-2E5FC29965B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2BD93E48-AB05-4710-98FD-C777BF01A11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CE042B4-AC1B-40DC-B9F9-74892A0E2D5A}" type="slidenum">
              <a:rPr lang="en-US" altLang="en-US" sz="1000">
                <a:latin typeface="Helvetica" panose="020B0604020202020204" pitchFamily="34" charset="0"/>
              </a:rPr>
              <a:pPr/>
              <a:t>135</a:t>
            </a:fld>
            <a:endParaRPr lang="en-US" altLang="en-US" sz="1000">
              <a:latin typeface="Helvetica" panose="020B0604020202020204" pitchFamily="34" charset="0"/>
            </a:endParaRPr>
          </a:p>
        </p:txBody>
      </p:sp>
      <p:sp>
        <p:nvSpPr>
          <p:cNvPr id="140292" name="Rectangle 2">
            <a:extLst>
              <a:ext uri="{FF2B5EF4-FFF2-40B4-BE49-F238E27FC236}">
                <a16:creationId xmlns:a16="http://schemas.microsoft.com/office/drawing/2014/main" id="{4E7BE042-AF8F-416A-8907-BF524D58A540}"/>
              </a:ext>
            </a:extLst>
          </p:cNvPr>
          <p:cNvSpPr>
            <a:spLocks noGrp="1" noChangeArrowheads="1"/>
          </p:cNvSpPr>
          <p:nvPr>
            <p:ph type="title"/>
          </p:nvPr>
        </p:nvSpPr>
        <p:spPr>
          <a:xfrm>
            <a:off x="1219200" y="1143000"/>
            <a:ext cx="3614738" cy="633413"/>
          </a:xfrm>
        </p:spPr>
        <p:txBody>
          <a:bodyPr/>
          <a:lstStyle/>
          <a:p>
            <a:pPr eaLnBrk="1" hangingPunct="1"/>
            <a:r>
              <a:rPr lang="en-US" altLang="en-US"/>
              <a:t>Collaborations</a:t>
            </a:r>
          </a:p>
        </p:txBody>
      </p:sp>
      <p:sp>
        <p:nvSpPr>
          <p:cNvPr id="140293" name="Rectangle 3">
            <a:extLst>
              <a:ext uri="{FF2B5EF4-FFF2-40B4-BE49-F238E27FC236}">
                <a16:creationId xmlns:a16="http://schemas.microsoft.com/office/drawing/2014/main" id="{2769CDCC-DB07-4A2E-BC65-8F223B2437D7}"/>
              </a:ext>
            </a:extLst>
          </p:cNvPr>
          <p:cNvSpPr>
            <a:spLocks noGrp="1" noChangeArrowheads="1"/>
          </p:cNvSpPr>
          <p:nvPr>
            <p:ph type="body" idx="1"/>
          </p:nvPr>
        </p:nvSpPr>
        <p:spPr>
          <a:xfrm>
            <a:off x="1828800" y="1905000"/>
            <a:ext cx="6934200" cy="3505200"/>
          </a:xfrm>
        </p:spPr>
        <p:txBody>
          <a:bodyPr/>
          <a:lstStyle/>
          <a:p>
            <a:pPr eaLnBrk="1" hangingPunct="1"/>
            <a:r>
              <a:rPr lang="en-US" altLang="en-US" sz="1800"/>
              <a:t>Classes fulfill their responsibilities in one of two ways:</a:t>
            </a:r>
          </a:p>
          <a:p>
            <a:pPr lvl="1" eaLnBrk="1" hangingPunct="1"/>
            <a:r>
              <a:rPr lang="en-US" altLang="en-US" sz="1600"/>
              <a:t> A class can use its own operations to manipulate its own attributes, thereby fulfilling a particular responsibility, or </a:t>
            </a:r>
          </a:p>
          <a:p>
            <a:pPr lvl="1" eaLnBrk="1" hangingPunct="1"/>
            <a:r>
              <a:rPr lang="en-US" altLang="en-US" sz="1600"/>
              <a:t> a class can collaborate with other classes.</a:t>
            </a:r>
          </a:p>
          <a:p>
            <a:pPr eaLnBrk="1" hangingPunct="1"/>
            <a:r>
              <a:rPr lang="en-US" altLang="en-US" sz="1800"/>
              <a:t>Collaborations identify relationships between classes</a:t>
            </a:r>
          </a:p>
          <a:p>
            <a:pPr eaLnBrk="1" hangingPunct="1"/>
            <a:r>
              <a:rPr lang="en-US" altLang="en-US" sz="1800"/>
              <a:t>Collaborations are identified by determining whether a class can fulfill each responsibility itself</a:t>
            </a:r>
          </a:p>
          <a:p>
            <a:pPr eaLnBrk="1" hangingPunct="1"/>
            <a:r>
              <a:rPr lang="en-US" altLang="en-US" sz="1800"/>
              <a:t>three different generic relationships between classes [WIR90]: </a:t>
            </a:r>
          </a:p>
          <a:p>
            <a:pPr lvl="1" eaLnBrk="1" hangingPunct="1"/>
            <a:r>
              <a:rPr lang="en-US" altLang="en-US" sz="1600"/>
              <a:t> the </a:t>
            </a:r>
            <a:r>
              <a:rPr lang="en-US" altLang="en-US" sz="1600" i="1">
                <a:solidFill>
                  <a:schemeClr val="folHlink"/>
                </a:solidFill>
              </a:rPr>
              <a:t>is-part-of</a:t>
            </a:r>
            <a:r>
              <a:rPr lang="en-US" altLang="en-US" sz="1600" i="1"/>
              <a:t> </a:t>
            </a:r>
            <a:r>
              <a:rPr lang="en-US" altLang="en-US" sz="1600"/>
              <a:t>relationship</a:t>
            </a:r>
          </a:p>
          <a:p>
            <a:pPr lvl="1" eaLnBrk="1" hangingPunct="1"/>
            <a:r>
              <a:rPr lang="en-US" altLang="en-US" sz="1600"/>
              <a:t> the </a:t>
            </a:r>
            <a:r>
              <a:rPr lang="en-US" altLang="en-US" sz="1600" i="1">
                <a:solidFill>
                  <a:schemeClr val="folHlink"/>
                </a:solidFill>
              </a:rPr>
              <a:t>has-knowledge-of</a:t>
            </a:r>
            <a:r>
              <a:rPr lang="en-US" altLang="en-US" sz="1600"/>
              <a:t> relationship</a:t>
            </a:r>
          </a:p>
          <a:p>
            <a:pPr lvl="1" eaLnBrk="1" hangingPunct="1"/>
            <a:r>
              <a:rPr lang="en-US" altLang="en-US" sz="1600"/>
              <a:t> the </a:t>
            </a:r>
            <a:r>
              <a:rPr lang="en-US" altLang="en-US" sz="1600" i="1">
                <a:solidFill>
                  <a:schemeClr val="folHlink"/>
                </a:solidFill>
              </a:rPr>
              <a:t>depends-upon</a:t>
            </a:r>
            <a:r>
              <a:rPr lang="en-US" altLang="en-US" sz="1600" i="1"/>
              <a:t> </a:t>
            </a:r>
            <a:r>
              <a:rPr lang="en-US" altLang="en-US" sz="1600"/>
              <a:t>relationship</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85D8F88-EBB1-46CA-832B-B5D135220EB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B5DD2D59-7F03-4A70-9241-E27B3B11F22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80B7799-F5B8-48D8-89FF-5EB6095AF9FB}" type="slidenum">
              <a:rPr lang="en-US" altLang="en-US" sz="1000">
                <a:latin typeface="Helvetica" panose="020B0604020202020204" pitchFamily="34" charset="0"/>
              </a:rPr>
              <a:pPr/>
              <a:t>136</a:t>
            </a:fld>
            <a:endParaRPr lang="en-US" altLang="en-US" sz="1000">
              <a:latin typeface="Helvetica" panose="020B0604020202020204" pitchFamily="34" charset="0"/>
            </a:endParaRPr>
          </a:p>
        </p:txBody>
      </p:sp>
      <p:sp>
        <p:nvSpPr>
          <p:cNvPr id="141316" name="Rectangle 3">
            <a:extLst>
              <a:ext uri="{FF2B5EF4-FFF2-40B4-BE49-F238E27FC236}">
                <a16:creationId xmlns:a16="http://schemas.microsoft.com/office/drawing/2014/main" id="{6C34DC13-9023-40C7-84C4-C7F8B9859500}"/>
              </a:ext>
            </a:extLst>
          </p:cNvPr>
          <p:cNvSpPr>
            <a:spLocks noGrp="1" noChangeArrowheads="1"/>
          </p:cNvSpPr>
          <p:nvPr>
            <p:ph type="title"/>
          </p:nvPr>
        </p:nvSpPr>
        <p:spPr>
          <a:xfrm>
            <a:off x="1219200" y="990600"/>
            <a:ext cx="6977063" cy="703263"/>
          </a:xfrm>
        </p:spPr>
        <p:txBody>
          <a:bodyPr/>
          <a:lstStyle/>
          <a:p>
            <a:pPr eaLnBrk="1" hangingPunct="1"/>
            <a:r>
              <a:rPr lang="en-US" altLang="en-US"/>
              <a:t>Composite Aggregate Class</a:t>
            </a:r>
          </a:p>
        </p:txBody>
      </p:sp>
      <p:pic>
        <p:nvPicPr>
          <p:cNvPr id="141317" name="Picture 4">
            <a:extLst>
              <a:ext uri="{FF2B5EF4-FFF2-40B4-BE49-F238E27FC236}">
                <a16:creationId xmlns:a16="http://schemas.microsoft.com/office/drawing/2014/main" id="{8CE7051E-DC21-4EC3-B61D-EABECF226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057400"/>
            <a:ext cx="5295900" cy="404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B5A354A-B168-4C15-9725-905F37FDCF0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0EF21725-E10F-4AEB-809B-E32306FA273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3DF4425-4CCD-4CFC-BDF8-43A81F54EE22}" type="slidenum">
              <a:rPr lang="en-US" altLang="en-US" sz="1000">
                <a:latin typeface="Helvetica" panose="020B0604020202020204" pitchFamily="34" charset="0"/>
              </a:rPr>
              <a:pPr/>
              <a:t>137</a:t>
            </a:fld>
            <a:endParaRPr lang="en-US" altLang="en-US" sz="1000">
              <a:latin typeface="Helvetica" panose="020B0604020202020204" pitchFamily="34" charset="0"/>
            </a:endParaRPr>
          </a:p>
        </p:txBody>
      </p:sp>
      <p:sp>
        <p:nvSpPr>
          <p:cNvPr id="142340" name="Rectangle 2">
            <a:extLst>
              <a:ext uri="{FF2B5EF4-FFF2-40B4-BE49-F238E27FC236}">
                <a16:creationId xmlns:a16="http://schemas.microsoft.com/office/drawing/2014/main" id="{4138F2D6-CD95-4A09-AE02-18BA2AA3F8D8}"/>
              </a:ext>
            </a:extLst>
          </p:cNvPr>
          <p:cNvSpPr>
            <a:spLocks noGrp="1" noChangeArrowheads="1"/>
          </p:cNvSpPr>
          <p:nvPr>
            <p:ph type="title"/>
          </p:nvPr>
        </p:nvSpPr>
        <p:spPr>
          <a:xfrm>
            <a:off x="1219200" y="1066800"/>
            <a:ext cx="7165975" cy="627063"/>
          </a:xfrm>
        </p:spPr>
        <p:txBody>
          <a:bodyPr/>
          <a:lstStyle/>
          <a:p>
            <a:pPr eaLnBrk="1" hangingPunct="1"/>
            <a:r>
              <a:rPr lang="en-US" altLang="en-US" sz="3600"/>
              <a:t>Associations and Dependencies</a:t>
            </a:r>
            <a:endParaRPr lang="en-US" altLang="en-US"/>
          </a:p>
        </p:txBody>
      </p:sp>
      <p:sp>
        <p:nvSpPr>
          <p:cNvPr id="142341" name="Rectangle 3">
            <a:extLst>
              <a:ext uri="{FF2B5EF4-FFF2-40B4-BE49-F238E27FC236}">
                <a16:creationId xmlns:a16="http://schemas.microsoft.com/office/drawing/2014/main" id="{1E536805-EA81-45D5-8473-93966EFC6C55}"/>
              </a:ext>
            </a:extLst>
          </p:cNvPr>
          <p:cNvSpPr>
            <a:spLocks noGrp="1" noChangeArrowheads="1"/>
          </p:cNvSpPr>
          <p:nvPr>
            <p:ph type="body" idx="1"/>
          </p:nvPr>
        </p:nvSpPr>
        <p:spPr/>
        <p:txBody>
          <a:bodyPr/>
          <a:lstStyle/>
          <a:p>
            <a:pPr eaLnBrk="1" hangingPunct="1"/>
            <a:r>
              <a:rPr lang="en-US" altLang="en-US"/>
              <a:t>Two analysis classes are often related to one another in some fashion</a:t>
            </a:r>
          </a:p>
          <a:p>
            <a:pPr lvl="1" eaLnBrk="1" hangingPunct="1"/>
            <a:r>
              <a:rPr lang="en-US" altLang="en-US"/>
              <a:t> In UML these relationships are called </a:t>
            </a:r>
            <a:r>
              <a:rPr lang="en-US" altLang="en-US" i="1">
                <a:solidFill>
                  <a:schemeClr val="folHlink"/>
                </a:solidFill>
              </a:rPr>
              <a:t>associations</a:t>
            </a:r>
          </a:p>
          <a:p>
            <a:pPr lvl="1" eaLnBrk="1" hangingPunct="1"/>
            <a:r>
              <a:rPr lang="en-US" altLang="en-US"/>
              <a:t>Associations can be refined by indicating</a:t>
            </a:r>
            <a:r>
              <a:rPr lang="en-US" altLang="en-US" i="1"/>
              <a:t> </a:t>
            </a:r>
            <a:r>
              <a:rPr lang="en-US" altLang="en-US" i="1">
                <a:solidFill>
                  <a:schemeClr val="folHlink"/>
                </a:solidFill>
              </a:rPr>
              <a:t>multiplicity </a:t>
            </a:r>
            <a:r>
              <a:rPr lang="en-US" altLang="en-US"/>
              <a:t>(the term</a:t>
            </a:r>
            <a:r>
              <a:rPr lang="en-US" altLang="en-US">
                <a:solidFill>
                  <a:schemeClr val="folHlink"/>
                </a:solidFill>
              </a:rPr>
              <a:t> </a:t>
            </a:r>
            <a:r>
              <a:rPr lang="en-US" altLang="en-US" i="1">
                <a:solidFill>
                  <a:schemeClr val="folHlink"/>
                </a:solidFill>
              </a:rPr>
              <a:t>cardinality</a:t>
            </a:r>
            <a:r>
              <a:rPr lang="en-US" altLang="en-US">
                <a:solidFill>
                  <a:srgbClr val="F3FF07"/>
                </a:solidFill>
              </a:rPr>
              <a:t> </a:t>
            </a:r>
            <a:r>
              <a:rPr lang="en-US" altLang="en-US"/>
              <a:t>is used in data modeling</a:t>
            </a:r>
          </a:p>
          <a:p>
            <a:pPr eaLnBrk="1" hangingPunct="1"/>
            <a:r>
              <a:rPr lang="en-US" altLang="en-US"/>
              <a:t>In many instances, a client-server relationship exists between two analysis classes. </a:t>
            </a:r>
          </a:p>
          <a:p>
            <a:pPr lvl="1" eaLnBrk="1" hangingPunct="1"/>
            <a:r>
              <a:rPr lang="en-US" altLang="en-US"/>
              <a:t>In such cases, a client-class depends on the server-class in some way and a </a:t>
            </a:r>
            <a:r>
              <a:rPr lang="en-US" altLang="en-US" i="1">
                <a:solidFill>
                  <a:schemeClr val="folHlink"/>
                </a:solidFill>
              </a:rPr>
              <a:t>dependency relationship</a:t>
            </a:r>
            <a:r>
              <a:rPr lang="en-US" altLang="en-US"/>
              <a:t> is established</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BEADB83-340C-42B0-A0D3-D935BE24AED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9E861695-BA99-418D-BE2F-4C401F438AF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E57E213-10ED-4D59-998F-838113174D4D}" type="slidenum">
              <a:rPr lang="en-US" altLang="en-US" sz="1000">
                <a:latin typeface="Helvetica" panose="020B0604020202020204" pitchFamily="34" charset="0"/>
              </a:rPr>
              <a:pPr/>
              <a:t>138</a:t>
            </a:fld>
            <a:endParaRPr lang="en-US" altLang="en-US" sz="1000">
              <a:latin typeface="Helvetica" panose="020B0604020202020204" pitchFamily="34" charset="0"/>
            </a:endParaRPr>
          </a:p>
        </p:txBody>
      </p:sp>
      <p:sp>
        <p:nvSpPr>
          <p:cNvPr id="143364" name="Rectangle 3">
            <a:extLst>
              <a:ext uri="{FF2B5EF4-FFF2-40B4-BE49-F238E27FC236}">
                <a16:creationId xmlns:a16="http://schemas.microsoft.com/office/drawing/2014/main" id="{1828BF08-BC23-47FD-8386-85EF5C5032EB}"/>
              </a:ext>
            </a:extLst>
          </p:cNvPr>
          <p:cNvSpPr>
            <a:spLocks noGrp="1" noChangeArrowheads="1"/>
          </p:cNvSpPr>
          <p:nvPr>
            <p:ph type="title"/>
          </p:nvPr>
        </p:nvSpPr>
        <p:spPr>
          <a:xfrm>
            <a:off x="1219200" y="990600"/>
            <a:ext cx="3271838" cy="685800"/>
          </a:xfrm>
        </p:spPr>
        <p:txBody>
          <a:bodyPr/>
          <a:lstStyle/>
          <a:p>
            <a:pPr eaLnBrk="1" hangingPunct="1"/>
            <a:r>
              <a:rPr lang="en-US" altLang="en-US"/>
              <a:t>Multiplicity</a:t>
            </a:r>
          </a:p>
        </p:txBody>
      </p:sp>
      <p:pic>
        <p:nvPicPr>
          <p:cNvPr id="143365" name="Picture 4">
            <a:extLst>
              <a:ext uri="{FF2B5EF4-FFF2-40B4-BE49-F238E27FC236}">
                <a16:creationId xmlns:a16="http://schemas.microsoft.com/office/drawing/2014/main" id="{05E215BC-D030-497A-8ECC-09E89F111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981200"/>
            <a:ext cx="39497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437609-1EBC-45A3-A33C-2D59FD416C5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E33D5A40-7BA9-421E-A4F5-81BD7A4C4EB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44B79A3-39D7-4FD6-8794-7D779F4803D9}" type="slidenum">
              <a:rPr lang="en-US" altLang="en-US" sz="1000">
                <a:latin typeface="Helvetica" panose="020B0604020202020204" pitchFamily="34" charset="0"/>
              </a:rPr>
              <a:pPr/>
              <a:t>139</a:t>
            </a:fld>
            <a:endParaRPr lang="en-US" altLang="en-US" sz="1000">
              <a:latin typeface="Helvetica" panose="020B0604020202020204" pitchFamily="34" charset="0"/>
            </a:endParaRPr>
          </a:p>
        </p:txBody>
      </p:sp>
      <p:sp>
        <p:nvSpPr>
          <p:cNvPr id="144388" name="Rectangle 3">
            <a:extLst>
              <a:ext uri="{FF2B5EF4-FFF2-40B4-BE49-F238E27FC236}">
                <a16:creationId xmlns:a16="http://schemas.microsoft.com/office/drawing/2014/main" id="{2E7D19CA-7D17-4E74-A075-BBBD42B120AA}"/>
              </a:ext>
            </a:extLst>
          </p:cNvPr>
          <p:cNvSpPr>
            <a:spLocks noGrp="1" noChangeArrowheads="1"/>
          </p:cNvSpPr>
          <p:nvPr>
            <p:ph type="title"/>
          </p:nvPr>
        </p:nvSpPr>
        <p:spPr>
          <a:xfrm>
            <a:off x="1219200" y="1143000"/>
            <a:ext cx="3614738" cy="633413"/>
          </a:xfrm>
        </p:spPr>
        <p:txBody>
          <a:bodyPr/>
          <a:lstStyle/>
          <a:p>
            <a:pPr eaLnBrk="1" hangingPunct="1"/>
            <a:r>
              <a:rPr lang="en-US" altLang="en-US"/>
              <a:t>Dependencies</a:t>
            </a:r>
          </a:p>
        </p:txBody>
      </p:sp>
      <p:pic>
        <p:nvPicPr>
          <p:cNvPr id="144389" name="Picture 4">
            <a:extLst>
              <a:ext uri="{FF2B5EF4-FFF2-40B4-BE49-F238E27FC236}">
                <a16:creationId xmlns:a16="http://schemas.microsoft.com/office/drawing/2014/main" id="{3F7EC984-2D25-445A-A1D5-697C80DDD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113" y="2624138"/>
            <a:ext cx="4546600"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20B961-8B3B-447C-B31C-5BB4D086EE3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FA304FC5-916E-4F5F-9E46-7160649D7BD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9C4B5B5-51DD-442C-AD86-16B396D3C8EA}" type="slidenum">
              <a:rPr lang="en-US" altLang="en-US" sz="1000">
                <a:latin typeface="Helvetica" panose="020B0604020202020204" pitchFamily="34" charset="0"/>
              </a:rPr>
              <a:pPr/>
              <a:t>14</a:t>
            </a:fld>
            <a:endParaRPr lang="en-US" altLang="en-US" sz="1000">
              <a:latin typeface="Helvetica" panose="020B0604020202020204" pitchFamily="34" charset="0"/>
            </a:endParaRPr>
          </a:p>
        </p:txBody>
      </p:sp>
      <p:sp>
        <p:nvSpPr>
          <p:cNvPr id="16388" name="Rectangle 3">
            <a:extLst>
              <a:ext uri="{FF2B5EF4-FFF2-40B4-BE49-F238E27FC236}">
                <a16:creationId xmlns:a16="http://schemas.microsoft.com/office/drawing/2014/main" id="{17B9E28F-7D8B-425A-B19E-5274D9355189}"/>
              </a:ext>
            </a:extLst>
          </p:cNvPr>
          <p:cNvSpPr>
            <a:spLocks noGrp="1" noChangeArrowheads="1"/>
          </p:cNvSpPr>
          <p:nvPr>
            <p:ph type="title"/>
          </p:nvPr>
        </p:nvSpPr>
        <p:spPr>
          <a:xfrm>
            <a:off x="1295400" y="1143000"/>
            <a:ext cx="4881563" cy="633413"/>
          </a:xfrm>
        </p:spPr>
        <p:txBody>
          <a:bodyPr/>
          <a:lstStyle/>
          <a:p>
            <a:pPr eaLnBrk="1" hangingPunct="1"/>
            <a:r>
              <a:rPr lang="en-US" altLang="en-US"/>
              <a:t>Framework Activities</a:t>
            </a:r>
          </a:p>
        </p:txBody>
      </p:sp>
      <p:sp>
        <p:nvSpPr>
          <p:cNvPr id="16389" name="Rectangle 4">
            <a:extLst>
              <a:ext uri="{FF2B5EF4-FFF2-40B4-BE49-F238E27FC236}">
                <a16:creationId xmlns:a16="http://schemas.microsoft.com/office/drawing/2014/main" id="{81415353-A765-4F47-A2EB-8FA2B8792606}"/>
              </a:ext>
            </a:extLst>
          </p:cNvPr>
          <p:cNvSpPr>
            <a:spLocks noGrp="1" noChangeArrowheads="1"/>
          </p:cNvSpPr>
          <p:nvPr>
            <p:ph type="body" idx="1"/>
          </p:nvPr>
        </p:nvSpPr>
        <p:spPr>
          <a:xfrm>
            <a:off x="2209800" y="1905000"/>
            <a:ext cx="4440238" cy="4114800"/>
          </a:xfrm>
        </p:spPr>
        <p:txBody>
          <a:bodyPr/>
          <a:lstStyle/>
          <a:p>
            <a:pPr eaLnBrk="1" hangingPunct="1">
              <a:lnSpc>
                <a:spcPct val="90000"/>
              </a:lnSpc>
            </a:pPr>
            <a:r>
              <a:rPr lang="en-US" altLang="en-US"/>
              <a:t>Communication</a:t>
            </a:r>
          </a:p>
          <a:p>
            <a:pPr eaLnBrk="1" hangingPunct="1">
              <a:lnSpc>
                <a:spcPct val="90000"/>
              </a:lnSpc>
            </a:pPr>
            <a:r>
              <a:rPr lang="en-US" altLang="en-US"/>
              <a:t>Planning</a:t>
            </a:r>
          </a:p>
          <a:p>
            <a:pPr eaLnBrk="1" hangingPunct="1">
              <a:lnSpc>
                <a:spcPct val="90000"/>
              </a:lnSpc>
            </a:pPr>
            <a:r>
              <a:rPr lang="en-US" altLang="en-US"/>
              <a:t>Modeling</a:t>
            </a:r>
          </a:p>
          <a:p>
            <a:pPr lvl="1" eaLnBrk="1" hangingPunct="1">
              <a:lnSpc>
                <a:spcPct val="90000"/>
              </a:lnSpc>
            </a:pPr>
            <a:r>
              <a:rPr lang="en-US" altLang="en-US"/>
              <a:t>Analysis of requirements</a:t>
            </a:r>
          </a:p>
          <a:p>
            <a:pPr lvl="1" eaLnBrk="1" hangingPunct="1">
              <a:lnSpc>
                <a:spcPct val="90000"/>
              </a:lnSpc>
            </a:pPr>
            <a:r>
              <a:rPr lang="en-US" altLang="en-US"/>
              <a:t>Design</a:t>
            </a:r>
          </a:p>
          <a:p>
            <a:pPr eaLnBrk="1" hangingPunct="1">
              <a:lnSpc>
                <a:spcPct val="90000"/>
              </a:lnSpc>
            </a:pPr>
            <a:r>
              <a:rPr lang="en-US" altLang="en-US"/>
              <a:t>Construction</a:t>
            </a:r>
          </a:p>
          <a:p>
            <a:pPr lvl="1" eaLnBrk="1" hangingPunct="1">
              <a:lnSpc>
                <a:spcPct val="90000"/>
              </a:lnSpc>
            </a:pPr>
            <a:r>
              <a:rPr lang="en-US" altLang="en-US"/>
              <a:t>Code generation</a:t>
            </a:r>
          </a:p>
          <a:p>
            <a:pPr lvl="1" eaLnBrk="1" hangingPunct="1">
              <a:lnSpc>
                <a:spcPct val="90000"/>
              </a:lnSpc>
            </a:pPr>
            <a:r>
              <a:rPr lang="en-US" altLang="en-US"/>
              <a:t>Testing</a:t>
            </a:r>
          </a:p>
          <a:p>
            <a:pPr eaLnBrk="1" hangingPunct="1">
              <a:lnSpc>
                <a:spcPct val="90000"/>
              </a:lnSpc>
            </a:pPr>
            <a:r>
              <a:rPr lang="en-US" altLang="en-US"/>
              <a:t>Deployment</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D2E281A-C768-4BF1-B992-B64C9947D7A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42538505-458C-43C0-89BA-EE803ACBDA0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5BBEA3D-8BC8-419C-A2C1-AB863514775B}" type="slidenum">
              <a:rPr lang="en-US" altLang="en-US" sz="1000">
                <a:latin typeface="Helvetica" panose="020B0604020202020204" pitchFamily="34" charset="0"/>
              </a:rPr>
              <a:pPr/>
              <a:t>140</a:t>
            </a:fld>
            <a:endParaRPr lang="en-US" altLang="en-US" sz="1000">
              <a:latin typeface="Helvetica" panose="020B0604020202020204" pitchFamily="34" charset="0"/>
            </a:endParaRPr>
          </a:p>
        </p:txBody>
      </p:sp>
      <p:sp>
        <p:nvSpPr>
          <p:cNvPr id="145412" name="Rectangle 2">
            <a:extLst>
              <a:ext uri="{FF2B5EF4-FFF2-40B4-BE49-F238E27FC236}">
                <a16:creationId xmlns:a16="http://schemas.microsoft.com/office/drawing/2014/main" id="{0EA06803-BC33-4144-9002-C96E65899CF5}"/>
              </a:ext>
            </a:extLst>
          </p:cNvPr>
          <p:cNvSpPr>
            <a:spLocks noGrp="1" noChangeArrowheads="1"/>
          </p:cNvSpPr>
          <p:nvPr>
            <p:ph type="title"/>
          </p:nvPr>
        </p:nvSpPr>
        <p:spPr>
          <a:xfrm>
            <a:off x="1219200" y="1066800"/>
            <a:ext cx="4565650" cy="633413"/>
          </a:xfrm>
        </p:spPr>
        <p:txBody>
          <a:bodyPr/>
          <a:lstStyle/>
          <a:p>
            <a:pPr eaLnBrk="1" hangingPunct="1"/>
            <a:r>
              <a:rPr lang="en-US" altLang="en-US"/>
              <a:t>Analysis Packages</a:t>
            </a:r>
          </a:p>
        </p:txBody>
      </p:sp>
      <p:sp>
        <p:nvSpPr>
          <p:cNvPr id="145413" name="Rectangle 3">
            <a:extLst>
              <a:ext uri="{FF2B5EF4-FFF2-40B4-BE49-F238E27FC236}">
                <a16:creationId xmlns:a16="http://schemas.microsoft.com/office/drawing/2014/main" id="{74515AB7-5535-4BFF-A115-F138997DA918}"/>
              </a:ext>
            </a:extLst>
          </p:cNvPr>
          <p:cNvSpPr>
            <a:spLocks noGrp="1" noChangeArrowheads="1"/>
          </p:cNvSpPr>
          <p:nvPr>
            <p:ph type="body" idx="1"/>
          </p:nvPr>
        </p:nvSpPr>
        <p:spPr/>
        <p:txBody>
          <a:bodyPr/>
          <a:lstStyle/>
          <a:p>
            <a:pPr eaLnBrk="1" hangingPunct="1">
              <a:lnSpc>
                <a:spcPct val="90000"/>
              </a:lnSpc>
            </a:pPr>
            <a:r>
              <a:rPr lang="en-US" altLang="en-US" sz="2000"/>
              <a:t>Various elements of the analysis model (e.g., use-cases, analysis classes) are categorized in a manner that packages them as a grouping</a:t>
            </a:r>
          </a:p>
          <a:p>
            <a:pPr eaLnBrk="1" hangingPunct="1">
              <a:lnSpc>
                <a:spcPct val="90000"/>
              </a:lnSpc>
            </a:pPr>
            <a:r>
              <a:rPr lang="en-US" altLang="en-US" sz="2000"/>
              <a:t>The plus sign preceding the analysis class name in each package indicates that the classes have public visibility and are therefore accessible from other packages.</a:t>
            </a:r>
          </a:p>
          <a:p>
            <a:pPr eaLnBrk="1" hangingPunct="1">
              <a:lnSpc>
                <a:spcPct val="90000"/>
              </a:lnSpc>
              <a:spcBef>
                <a:spcPts val="300"/>
              </a:spcBef>
            </a:pPr>
            <a:r>
              <a:rPr lang="en-US" altLang="en-US" sz="2000"/>
              <a:t>Other symbols can precede an element within a package. A minus sign indicates that an element is hidden from all other packages and a # symbol indicates that an element is accessible only to packages contained within a given package.</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521B21C-C522-41A5-9BE7-A322F8ECB87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7EB30931-6BB2-427F-BEEA-13054ACC4BD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9F1A4E2-69FC-4CE9-A9C4-66DE3E4CFB1E}" type="slidenum">
              <a:rPr lang="en-US" altLang="en-US" sz="1000">
                <a:latin typeface="Helvetica" panose="020B0604020202020204" pitchFamily="34" charset="0"/>
              </a:rPr>
              <a:pPr/>
              <a:t>141</a:t>
            </a:fld>
            <a:endParaRPr lang="en-US" altLang="en-US" sz="1000">
              <a:latin typeface="Helvetica" panose="020B0604020202020204" pitchFamily="34" charset="0"/>
            </a:endParaRPr>
          </a:p>
        </p:txBody>
      </p:sp>
      <p:sp>
        <p:nvSpPr>
          <p:cNvPr id="146436" name="Rectangle 1027">
            <a:extLst>
              <a:ext uri="{FF2B5EF4-FFF2-40B4-BE49-F238E27FC236}">
                <a16:creationId xmlns:a16="http://schemas.microsoft.com/office/drawing/2014/main" id="{A9803622-DB58-492B-9EAE-45C667B97FCB}"/>
              </a:ext>
            </a:extLst>
          </p:cNvPr>
          <p:cNvSpPr>
            <a:spLocks noGrp="1" noChangeArrowheads="1"/>
          </p:cNvSpPr>
          <p:nvPr>
            <p:ph type="title"/>
          </p:nvPr>
        </p:nvSpPr>
        <p:spPr>
          <a:xfrm>
            <a:off x="1219200" y="990600"/>
            <a:ext cx="5603875" cy="685800"/>
          </a:xfrm>
        </p:spPr>
        <p:txBody>
          <a:bodyPr/>
          <a:lstStyle/>
          <a:p>
            <a:pPr eaLnBrk="1" hangingPunct="1">
              <a:spcBef>
                <a:spcPts val="300"/>
              </a:spcBef>
            </a:pPr>
            <a:r>
              <a:rPr lang="en-US" altLang="en-US"/>
              <a:t>Analysis Packages</a:t>
            </a:r>
          </a:p>
        </p:txBody>
      </p:sp>
      <p:pic>
        <p:nvPicPr>
          <p:cNvPr id="146437" name="Picture 1028">
            <a:extLst>
              <a:ext uri="{FF2B5EF4-FFF2-40B4-BE49-F238E27FC236}">
                <a16:creationId xmlns:a16="http://schemas.microsoft.com/office/drawing/2014/main" id="{CB4CBC0C-875E-44BC-A374-054CF8160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905000"/>
            <a:ext cx="412432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023A776-7EBC-4358-A4EF-0AFBA70BF98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A96FCCCA-A2DD-4AF5-AD23-5E42CDCA267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5E0FEAF-3461-4937-A499-958A0E5083B0}" type="slidenum">
              <a:rPr lang="en-US" altLang="en-US" sz="1000">
                <a:latin typeface="Helvetica" panose="020B0604020202020204" pitchFamily="34" charset="0"/>
              </a:rPr>
              <a:pPr/>
              <a:t>142</a:t>
            </a:fld>
            <a:endParaRPr lang="en-US" altLang="en-US" sz="1000">
              <a:latin typeface="Helvetica" panose="020B0604020202020204" pitchFamily="34" charset="0"/>
            </a:endParaRPr>
          </a:p>
        </p:txBody>
      </p:sp>
      <p:sp>
        <p:nvSpPr>
          <p:cNvPr id="147460" name="Rectangle 2">
            <a:extLst>
              <a:ext uri="{FF2B5EF4-FFF2-40B4-BE49-F238E27FC236}">
                <a16:creationId xmlns:a16="http://schemas.microsoft.com/office/drawing/2014/main" id="{EFD3845D-2B48-4DB0-BEA7-9B20CD28E411}"/>
              </a:ext>
            </a:extLst>
          </p:cNvPr>
          <p:cNvSpPr>
            <a:spLocks noGrp="1" noChangeArrowheads="1"/>
          </p:cNvSpPr>
          <p:nvPr>
            <p:ph type="title"/>
          </p:nvPr>
        </p:nvSpPr>
        <p:spPr>
          <a:xfrm>
            <a:off x="1219200" y="1066800"/>
            <a:ext cx="6400800" cy="685800"/>
          </a:xfrm>
        </p:spPr>
        <p:txBody>
          <a:bodyPr/>
          <a:lstStyle/>
          <a:p>
            <a:pPr eaLnBrk="1" hangingPunct="1"/>
            <a:r>
              <a:rPr lang="en-US" altLang="en-US"/>
              <a:t>Reviewing the CRC Model</a:t>
            </a:r>
          </a:p>
        </p:txBody>
      </p:sp>
      <p:sp>
        <p:nvSpPr>
          <p:cNvPr id="147461" name="Rectangle 3">
            <a:extLst>
              <a:ext uri="{FF2B5EF4-FFF2-40B4-BE49-F238E27FC236}">
                <a16:creationId xmlns:a16="http://schemas.microsoft.com/office/drawing/2014/main" id="{01E58B4D-770E-4E3E-B1DB-4A8F30F970C5}"/>
              </a:ext>
            </a:extLst>
          </p:cNvPr>
          <p:cNvSpPr>
            <a:spLocks noGrp="1" noChangeArrowheads="1"/>
          </p:cNvSpPr>
          <p:nvPr>
            <p:ph type="body" idx="1"/>
          </p:nvPr>
        </p:nvSpPr>
        <p:spPr>
          <a:xfrm>
            <a:off x="1828800" y="2057400"/>
            <a:ext cx="6934200" cy="3657600"/>
          </a:xfrm>
        </p:spPr>
        <p:txBody>
          <a:bodyPr/>
          <a:lstStyle/>
          <a:p>
            <a:pPr eaLnBrk="1" hangingPunct="1">
              <a:lnSpc>
                <a:spcPct val="90000"/>
              </a:lnSpc>
              <a:spcBef>
                <a:spcPts val="600"/>
              </a:spcBef>
            </a:pPr>
            <a:r>
              <a:rPr lang="en-US" altLang="en-US" sz="1400">
                <a:solidFill>
                  <a:schemeClr val="folHlink"/>
                </a:solidFill>
              </a:rPr>
              <a:t>All participants in the review (of the CRC model) are given a subset of the CRC model index cards.</a:t>
            </a:r>
            <a:r>
              <a:rPr lang="en-US" altLang="en-US" sz="1400"/>
              <a:t> </a:t>
            </a:r>
          </a:p>
          <a:p>
            <a:pPr lvl="1" eaLnBrk="1" hangingPunct="1">
              <a:lnSpc>
                <a:spcPct val="90000"/>
              </a:lnSpc>
              <a:spcBef>
                <a:spcPts val="600"/>
              </a:spcBef>
            </a:pPr>
            <a:r>
              <a:rPr lang="en-US" altLang="en-US" sz="1400"/>
              <a:t>Cards that collaborate should be separated (i.e., no reviewer should have two cards that collaborate).</a:t>
            </a:r>
          </a:p>
          <a:p>
            <a:pPr eaLnBrk="1" hangingPunct="1">
              <a:lnSpc>
                <a:spcPct val="90000"/>
              </a:lnSpc>
              <a:spcBef>
                <a:spcPts val="300"/>
              </a:spcBef>
            </a:pPr>
            <a:r>
              <a:rPr lang="en-US" altLang="en-US" sz="1400">
                <a:solidFill>
                  <a:schemeClr val="folHlink"/>
                </a:solidFill>
              </a:rPr>
              <a:t>All use-case scenarios (and corresponding use-case diagrams) should be organized into categories.</a:t>
            </a:r>
          </a:p>
          <a:p>
            <a:pPr eaLnBrk="1" hangingPunct="1">
              <a:lnSpc>
                <a:spcPct val="90000"/>
              </a:lnSpc>
            </a:pPr>
            <a:r>
              <a:rPr lang="en-US" altLang="en-US" sz="1400">
                <a:solidFill>
                  <a:schemeClr val="folHlink"/>
                </a:solidFill>
              </a:rPr>
              <a:t>The review leader reads the use-case deliberately. </a:t>
            </a:r>
            <a:endParaRPr lang="en-US" altLang="en-US" sz="1400"/>
          </a:p>
          <a:p>
            <a:pPr lvl="1" eaLnBrk="1" hangingPunct="1">
              <a:lnSpc>
                <a:spcPct val="90000"/>
              </a:lnSpc>
            </a:pPr>
            <a:r>
              <a:rPr lang="en-US" altLang="en-US" sz="1400"/>
              <a:t>As the review leader comes to a named object, she passes a token to the person holding the corresponding class index card.</a:t>
            </a:r>
          </a:p>
          <a:p>
            <a:pPr eaLnBrk="1" hangingPunct="1">
              <a:lnSpc>
                <a:spcPct val="90000"/>
              </a:lnSpc>
            </a:pPr>
            <a:r>
              <a:rPr lang="en-US" altLang="en-US" sz="1400">
                <a:solidFill>
                  <a:schemeClr val="folHlink"/>
                </a:solidFill>
              </a:rPr>
              <a:t>When the token is passed, the holder of the class card is asked to describe the responsibilities noted on the card.</a:t>
            </a:r>
          </a:p>
          <a:p>
            <a:pPr lvl="1" eaLnBrk="1" hangingPunct="1">
              <a:lnSpc>
                <a:spcPct val="90000"/>
              </a:lnSpc>
            </a:pPr>
            <a:r>
              <a:rPr lang="en-US" altLang="en-US" sz="1400"/>
              <a:t> The group determines whether one (or more) of the responsibilities satisfies the use-case requirement.</a:t>
            </a:r>
          </a:p>
          <a:p>
            <a:pPr eaLnBrk="1" hangingPunct="1">
              <a:lnSpc>
                <a:spcPct val="90000"/>
              </a:lnSpc>
            </a:pPr>
            <a:r>
              <a:rPr lang="en-US" altLang="en-US" sz="1400">
                <a:solidFill>
                  <a:schemeClr val="folHlink"/>
                </a:solidFill>
              </a:rPr>
              <a:t>If the responsibilities and collaborations noted on the index cards cannot accommodate the use-case, modifications are made to the cards.</a:t>
            </a:r>
          </a:p>
          <a:p>
            <a:pPr lvl="1" eaLnBrk="1" hangingPunct="1">
              <a:lnSpc>
                <a:spcPct val="90000"/>
              </a:lnSpc>
            </a:pPr>
            <a:r>
              <a:rPr lang="en-US" altLang="en-US" sz="1400"/>
              <a:t>This may include the definition of new classes (and corresponding CRC index cards) or the specification of new or revised responsibilities or collaborations on existing cards.</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69618A6F-D0F5-4ADC-BAAF-02A0A27AE28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F898DB4C-7F94-44A7-888C-6B732233226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23426BB-2E99-4321-8703-4E4C747D8182}" type="slidenum">
              <a:rPr lang="en-US" altLang="en-US" sz="1000">
                <a:latin typeface="Helvetica" panose="020B0604020202020204" pitchFamily="34" charset="0"/>
              </a:rPr>
              <a:pPr/>
              <a:t>143</a:t>
            </a:fld>
            <a:endParaRPr lang="en-US" altLang="en-US" sz="1000">
              <a:latin typeface="Helvetica" panose="020B0604020202020204" pitchFamily="34" charset="0"/>
            </a:endParaRPr>
          </a:p>
        </p:txBody>
      </p:sp>
      <p:sp>
        <p:nvSpPr>
          <p:cNvPr id="148484" name="Rectangle 2">
            <a:extLst>
              <a:ext uri="{FF2B5EF4-FFF2-40B4-BE49-F238E27FC236}">
                <a16:creationId xmlns:a16="http://schemas.microsoft.com/office/drawing/2014/main" id="{9327DB76-4732-4A54-A515-7B98EFF9D544}"/>
              </a:ext>
            </a:extLst>
          </p:cNvPr>
          <p:cNvSpPr>
            <a:spLocks noGrp="1" noChangeArrowheads="1"/>
          </p:cNvSpPr>
          <p:nvPr>
            <p:ph type="title"/>
          </p:nvPr>
        </p:nvSpPr>
        <p:spPr/>
        <p:txBody>
          <a:bodyPr/>
          <a:lstStyle/>
          <a:p>
            <a:pPr eaLnBrk="1" hangingPunct="1"/>
            <a:r>
              <a:rPr lang="en-US" altLang="en-US"/>
              <a:t>Chapter 7</a:t>
            </a:r>
          </a:p>
        </p:txBody>
      </p:sp>
      <p:sp>
        <p:nvSpPr>
          <p:cNvPr id="148485" name="Rectangle 3">
            <a:extLst>
              <a:ext uri="{FF2B5EF4-FFF2-40B4-BE49-F238E27FC236}">
                <a16:creationId xmlns:a16="http://schemas.microsoft.com/office/drawing/2014/main" id="{775996DD-B2AB-480B-83C3-2AE641FB489F}"/>
              </a:ext>
            </a:extLst>
          </p:cNvPr>
          <p:cNvSpPr>
            <a:spLocks noGrp="1" noChangeArrowheads="1"/>
          </p:cNvSpPr>
          <p:nvPr>
            <p:ph type="body" idx="1"/>
          </p:nvPr>
        </p:nvSpPr>
        <p:spPr/>
        <p:txBody>
          <a:bodyPr/>
          <a:lstStyle/>
          <a:p>
            <a:pPr eaLnBrk="1" hangingPunct="1"/>
            <a:r>
              <a:rPr lang="en-US" altLang="en-US" b="1">
                <a:solidFill>
                  <a:schemeClr val="folHlink"/>
                </a:solidFill>
              </a:rPr>
              <a:t>Requirements Modeling: Flow, Behavior, Patterns, and WebApps</a:t>
            </a:r>
          </a:p>
        </p:txBody>
      </p:sp>
      <p:sp>
        <p:nvSpPr>
          <p:cNvPr id="148486" name="Text Box 7">
            <a:extLst>
              <a:ext uri="{FF2B5EF4-FFF2-40B4-BE49-F238E27FC236}">
                <a16:creationId xmlns:a16="http://schemas.microsoft.com/office/drawing/2014/main" id="{4C760ACF-6861-4D2B-9008-FF7DE24220B8}"/>
              </a:ext>
            </a:extLst>
          </p:cNvPr>
          <p:cNvSpPr txBox="1">
            <a:spLocks noChangeArrowheads="1"/>
          </p:cNvSpPr>
          <p:nvPr/>
        </p:nvSpPr>
        <p:spPr bwMode="auto">
          <a:xfrm>
            <a:off x="2133600" y="2819400"/>
            <a:ext cx="6477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i="1">
                <a:solidFill>
                  <a:schemeClr val="tx2"/>
                </a:solidFill>
                <a:latin typeface="Helvetica" panose="020B0604020202020204" pitchFamily="34" charset="0"/>
              </a:rPr>
              <a:t>Slide Set to accompany</a:t>
            </a:r>
            <a:br>
              <a:rPr lang="en-US" altLang="en-US" sz="3200" i="1">
                <a:solidFill>
                  <a:schemeClr val="tx2"/>
                </a:solidFill>
                <a:latin typeface="Helvetica" panose="020B0604020202020204" pitchFamily="34" charset="0"/>
              </a:rPr>
            </a:br>
            <a:r>
              <a:rPr lang="en-US" altLang="en-US" sz="2000" i="1">
                <a:solidFill>
                  <a:schemeClr val="tx2"/>
                </a:solidFill>
                <a:latin typeface="Helvetica" panose="020B0604020202020204" pitchFamily="34" charset="0"/>
              </a:rPr>
              <a:t>Software Engineering: A Practitioner’s Approach, 7/e</a:t>
            </a:r>
            <a:r>
              <a:rPr lang="en-US" altLang="en-US" i="1">
                <a:solidFill>
                  <a:schemeClr val="tx2"/>
                </a:solidFill>
                <a:latin typeface="Helvetica" panose="020B0604020202020204" pitchFamily="34" charset="0"/>
              </a:rPr>
              <a:t> </a:t>
            </a:r>
          </a:p>
          <a:p>
            <a:r>
              <a:rPr lang="en-US" altLang="en-US" sz="1600" b="1"/>
              <a:t>by Roger S. Pressman</a:t>
            </a:r>
            <a:endParaRPr lang="en-US" altLang="en-US" sz="1200" b="1"/>
          </a:p>
          <a:p>
            <a:endParaRPr lang="en-US" altLang="en-US" sz="1200" b="1"/>
          </a:p>
          <a:p>
            <a:r>
              <a:rPr lang="en-US" altLang="en-US" sz="1200" b="1"/>
              <a:t>Slides copyright © 1996, 2001, 2005, 2009</a:t>
            </a:r>
            <a:r>
              <a:rPr lang="en-US" altLang="en-US" sz="1800"/>
              <a:t> </a:t>
            </a:r>
            <a:r>
              <a:rPr lang="en-US" altLang="en-US" sz="1200" b="1"/>
              <a:t>by Roger S. Pressman</a:t>
            </a:r>
            <a:endParaRPr lang="en-US" altLang="en-US" sz="1800"/>
          </a:p>
          <a:p>
            <a:endParaRPr lang="en-US" altLang="en-US" sz="1800" b="1" i="1">
              <a:solidFill>
                <a:schemeClr val="tx2"/>
              </a:solidFill>
            </a:endParaRPr>
          </a:p>
          <a:p>
            <a:r>
              <a:rPr lang="en-US" altLang="en-US" sz="1800" b="1" i="1">
                <a:solidFill>
                  <a:schemeClr val="tx2"/>
                </a:solidFill>
              </a:rPr>
              <a:t>For non-profit educational use only</a:t>
            </a:r>
            <a:endParaRPr lang="en-US" altLang="en-US" sz="1800" b="1"/>
          </a:p>
          <a:p>
            <a:endParaRPr lang="en-US" altLang="en-US" sz="1400"/>
          </a:p>
          <a:p>
            <a:r>
              <a:rPr lang="en-US" altLang="en-US" sz="1200"/>
              <a:t>May be reproduced ONLY for student use at the university level when used in conjunction with </a:t>
            </a:r>
            <a:r>
              <a:rPr lang="en-US" altLang="en-US" sz="1200" i="1"/>
              <a:t>Software Engineering: A Practitioner's Approach, 7/e. </a:t>
            </a:r>
            <a:r>
              <a:rPr lang="en-US" altLang="en-US" sz="1200"/>
              <a:t>Any other reproduction or use is prohibited without the express written permission of the author.</a:t>
            </a:r>
          </a:p>
          <a:p>
            <a:endParaRPr lang="en-US" altLang="en-US" sz="1200"/>
          </a:p>
          <a:p>
            <a:r>
              <a:rPr lang="en-US" altLang="en-US" sz="1200"/>
              <a:t>All copyright information MUST appear if these slides are posted on a website for student use.</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CA90133-FA46-4742-92D6-2AB093AD44E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BF6F7C40-069A-4C25-AD03-F98A34AD0C6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9D34DE2-B22E-403C-AA1E-D150B5D6ABFA}" type="slidenum">
              <a:rPr lang="en-US" altLang="en-US" sz="1000">
                <a:latin typeface="Helvetica" panose="020B0604020202020204" pitchFamily="34" charset="0"/>
              </a:rPr>
              <a:pPr/>
              <a:t>144</a:t>
            </a:fld>
            <a:endParaRPr lang="en-US" altLang="en-US" sz="1000">
              <a:latin typeface="Helvetica" panose="020B0604020202020204" pitchFamily="34" charset="0"/>
            </a:endParaRPr>
          </a:p>
        </p:txBody>
      </p:sp>
      <p:sp>
        <p:nvSpPr>
          <p:cNvPr id="149508" name="Rectangle 2">
            <a:extLst>
              <a:ext uri="{FF2B5EF4-FFF2-40B4-BE49-F238E27FC236}">
                <a16:creationId xmlns:a16="http://schemas.microsoft.com/office/drawing/2014/main" id="{36EC9B47-6941-42A1-A0A4-3EB7FAA3CEC1}"/>
              </a:ext>
            </a:extLst>
          </p:cNvPr>
          <p:cNvSpPr>
            <a:spLocks noGrp="1" noChangeArrowheads="1"/>
          </p:cNvSpPr>
          <p:nvPr>
            <p:ph type="title"/>
          </p:nvPr>
        </p:nvSpPr>
        <p:spPr>
          <a:xfrm>
            <a:off x="1143000" y="1066800"/>
            <a:ext cx="6705600" cy="633413"/>
          </a:xfrm>
        </p:spPr>
        <p:txBody>
          <a:bodyPr/>
          <a:lstStyle/>
          <a:p>
            <a:pPr eaLnBrk="1" hangingPunct="1"/>
            <a:r>
              <a:rPr lang="en-US" altLang="en-US" sz="3200"/>
              <a:t>Requirements Modeling Strategies</a:t>
            </a:r>
            <a:endParaRPr lang="en-US" altLang="en-US"/>
          </a:p>
        </p:txBody>
      </p:sp>
      <p:sp>
        <p:nvSpPr>
          <p:cNvPr id="149509" name="Rectangle 3">
            <a:extLst>
              <a:ext uri="{FF2B5EF4-FFF2-40B4-BE49-F238E27FC236}">
                <a16:creationId xmlns:a16="http://schemas.microsoft.com/office/drawing/2014/main" id="{6954FE80-0251-4543-B1BD-D108881B67E4}"/>
              </a:ext>
            </a:extLst>
          </p:cNvPr>
          <p:cNvSpPr>
            <a:spLocks noGrp="1" noChangeArrowheads="1"/>
          </p:cNvSpPr>
          <p:nvPr>
            <p:ph type="body" idx="1"/>
          </p:nvPr>
        </p:nvSpPr>
        <p:spPr/>
        <p:txBody>
          <a:bodyPr/>
          <a:lstStyle/>
          <a:p>
            <a:pPr eaLnBrk="1" hangingPunct="1"/>
            <a:r>
              <a:rPr lang="en-US" altLang="en-US" sz="2000">
                <a:latin typeface="Palatino" pitchFamily="-128" charset="0"/>
              </a:rPr>
              <a:t>One view of requirements modeling, called </a:t>
            </a:r>
            <a:r>
              <a:rPr lang="en-US" altLang="en-US" sz="2000" i="1">
                <a:solidFill>
                  <a:schemeClr val="folHlink"/>
                </a:solidFill>
                <a:latin typeface="Palatino" pitchFamily="-128" charset="0"/>
              </a:rPr>
              <a:t>structured analysis, </a:t>
            </a:r>
            <a:r>
              <a:rPr lang="en-US" altLang="en-US" sz="2000">
                <a:latin typeface="Palatino" pitchFamily="-128" charset="0"/>
              </a:rPr>
              <a:t>considers data and the processes that transform the data as separate entities. </a:t>
            </a:r>
          </a:p>
          <a:p>
            <a:pPr lvl="1" eaLnBrk="1" hangingPunct="1"/>
            <a:r>
              <a:rPr lang="en-US" altLang="en-US" sz="1800">
                <a:latin typeface="Palatino" pitchFamily="-128" charset="0"/>
              </a:rPr>
              <a:t>Data objects are modeled in a way that defines their attributes and relationships. </a:t>
            </a:r>
          </a:p>
          <a:p>
            <a:pPr lvl="1" eaLnBrk="1" hangingPunct="1"/>
            <a:r>
              <a:rPr lang="en-US" altLang="en-US" sz="1800">
                <a:latin typeface="Palatino" pitchFamily="-128" charset="0"/>
              </a:rPr>
              <a:t>Processes that manipulate data objects are modeled in a manner that shows how they transform data as data objects flow through the system. </a:t>
            </a:r>
          </a:p>
          <a:p>
            <a:pPr eaLnBrk="1" hangingPunct="1"/>
            <a:r>
              <a:rPr lang="en-US" altLang="en-US" sz="2000">
                <a:latin typeface="Palatino" pitchFamily="-128" charset="0"/>
              </a:rPr>
              <a:t>A second approach to analysis modeled, called </a:t>
            </a:r>
            <a:r>
              <a:rPr lang="en-US" altLang="en-US" sz="2000" i="1">
                <a:solidFill>
                  <a:schemeClr val="folHlink"/>
                </a:solidFill>
                <a:latin typeface="Palatino" pitchFamily="-128" charset="0"/>
              </a:rPr>
              <a:t>object-oriented analysis,</a:t>
            </a:r>
            <a:r>
              <a:rPr lang="en-US" altLang="en-US" sz="2000" i="1">
                <a:latin typeface="Palatino" pitchFamily="-128" charset="0"/>
              </a:rPr>
              <a:t> </a:t>
            </a:r>
            <a:r>
              <a:rPr lang="en-US" altLang="en-US" sz="2000">
                <a:latin typeface="Palatino" pitchFamily="-128" charset="0"/>
              </a:rPr>
              <a:t>focuses on </a:t>
            </a:r>
          </a:p>
          <a:p>
            <a:pPr lvl="1" eaLnBrk="1" hangingPunct="1"/>
            <a:r>
              <a:rPr lang="en-US" altLang="en-US" sz="1800">
                <a:latin typeface="Palatino" pitchFamily="-128" charset="0"/>
              </a:rPr>
              <a:t>the definition of classes and</a:t>
            </a:r>
          </a:p>
          <a:p>
            <a:pPr lvl="1" eaLnBrk="1" hangingPunct="1"/>
            <a:r>
              <a:rPr lang="en-US" altLang="en-US" sz="1800">
                <a:latin typeface="Palatino" pitchFamily="-128" charset="0"/>
              </a:rPr>
              <a:t>the manner in which they collaborate with one another to effect customer requirements.</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27003B0-D15C-47D1-B80D-01FD1FE9AD7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4AA09D2-291F-4015-9D0F-613998724E6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090684C-46D8-4271-8750-432034263389}" type="slidenum">
              <a:rPr lang="en-US" altLang="en-US" sz="1000">
                <a:latin typeface="Helvetica" panose="020B0604020202020204" pitchFamily="34" charset="0"/>
              </a:rPr>
              <a:pPr/>
              <a:t>145</a:t>
            </a:fld>
            <a:endParaRPr lang="en-US" altLang="en-US" sz="1000">
              <a:latin typeface="Helvetica" panose="020B0604020202020204" pitchFamily="34" charset="0"/>
            </a:endParaRPr>
          </a:p>
        </p:txBody>
      </p:sp>
      <p:sp>
        <p:nvSpPr>
          <p:cNvPr id="150532" name="Rectangle 1026">
            <a:extLst>
              <a:ext uri="{FF2B5EF4-FFF2-40B4-BE49-F238E27FC236}">
                <a16:creationId xmlns:a16="http://schemas.microsoft.com/office/drawing/2014/main" id="{0C6D6547-D832-477F-8C83-71E92489699F}"/>
              </a:ext>
            </a:extLst>
          </p:cNvPr>
          <p:cNvSpPr>
            <a:spLocks noGrp="1" noChangeArrowheads="1"/>
          </p:cNvSpPr>
          <p:nvPr>
            <p:ph type="title"/>
          </p:nvPr>
        </p:nvSpPr>
        <p:spPr/>
        <p:txBody>
          <a:bodyPr/>
          <a:lstStyle/>
          <a:p>
            <a:pPr eaLnBrk="1" hangingPunct="1"/>
            <a:r>
              <a:rPr lang="en-US" altLang="en-US" i="1"/>
              <a:t>Flow-Oriented Modeling</a:t>
            </a:r>
            <a:endParaRPr lang="en-US" altLang="en-US"/>
          </a:p>
        </p:txBody>
      </p:sp>
      <p:sp>
        <p:nvSpPr>
          <p:cNvPr id="216067" name="Rectangle 1027">
            <a:extLst>
              <a:ext uri="{FF2B5EF4-FFF2-40B4-BE49-F238E27FC236}">
                <a16:creationId xmlns:a16="http://schemas.microsoft.com/office/drawing/2014/main" id="{A068DDA0-70AC-463B-935B-A4583243F78B}"/>
              </a:ext>
            </a:extLst>
          </p:cNvPr>
          <p:cNvSpPr>
            <a:spLocks noGrp="1" noChangeArrowheads="1"/>
          </p:cNvSpPr>
          <p:nvPr>
            <p:ph type="body" idx="1"/>
          </p:nvPr>
        </p:nvSpPr>
        <p:spPr/>
        <p:txBody>
          <a:bodyPr/>
          <a:lstStyle/>
          <a:p>
            <a:pPr eaLnBrk="1" hangingPunct="1">
              <a:lnSpc>
                <a:spcPct val="90000"/>
              </a:lnSpc>
              <a:spcBef>
                <a:spcPct val="50000"/>
              </a:spcBef>
              <a:buClrTx/>
              <a:buSzTx/>
              <a:buFontTx/>
              <a:buNone/>
              <a:defRPr/>
            </a:pPr>
            <a:endParaRPr lang="en-US" sz="2000">
              <a:effectLst>
                <a:outerShdw blurRad="38100" dist="38100" dir="2700000" algn="tl">
                  <a:srgbClr val="FFFFFF"/>
                </a:outerShdw>
              </a:effectLst>
              <a:latin typeface="Palatino" pitchFamily="-128" charset="0"/>
            </a:endParaRPr>
          </a:p>
          <a:p>
            <a:pPr eaLnBrk="1" hangingPunct="1">
              <a:buFont typeface="Wingdings" pitchFamily="-128" charset="2"/>
              <a:buChar char="n"/>
              <a:defRPr/>
            </a:pPr>
            <a:r>
              <a:rPr lang="en-US" sz="2000">
                <a:effectLst>
                  <a:outerShdw blurRad="38100" dist="38100" dir="2700000" algn="tl">
                    <a:srgbClr val="FFFFFF"/>
                  </a:outerShdw>
                </a:effectLst>
                <a:latin typeface="Palatino" pitchFamily="-128" charset="0"/>
              </a:rPr>
              <a:t>Represents how data objects are transformed at they move through the system</a:t>
            </a:r>
          </a:p>
          <a:p>
            <a:pPr eaLnBrk="1" hangingPunct="1">
              <a:buFont typeface="Wingdings" pitchFamily="-128" charset="2"/>
              <a:buChar char="n"/>
              <a:defRPr/>
            </a:pPr>
            <a:r>
              <a:rPr lang="en-US" sz="2000" b="1">
                <a:solidFill>
                  <a:schemeClr val="folHlink"/>
                </a:solidFill>
                <a:latin typeface="Palatino" pitchFamily="-128" charset="0"/>
              </a:rPr>
              <a:t>data flow diagram (DFD) </a:t>
            </a:r>
            <a:r>
              <a:rPr lang="en-US" sz="2000">
                <a:effectLst>
                  <a:outerShdw blurRad="38100" dist="38100" dir="2700000" algn="tl">
                    <a:srgbClr val="FFFFFF"/>
                  </a:outerShdw>
                </a:effectLst>
                <a:latin typeface="Palatino" pitchFamily="-128" charset="0"/>
              </a:rPr>
              <a:t>is the diagrammatic form that is used</a:t>
            </a:r>
          </a:p>
          <a:p>
            <a:pPr eaLnBrk="1" hangingPunct="1">
              <a:buFont typeface="Wingdings" pitchFamily="-128" charset="2"/>
              <a:buChar char="n"/>
              <a:defRPr/>
            </a:pPr>
            <a:r>
              <a:rPr lang="en-US" sz="2000">
                <a:effectLst>
                  <a:outerShdw blurRad="38100" dist="38100" dir="2700000" algn="tl">
                    <a:srgbClr val="FFFFFF"/>
                  </a:outerShdw>
                </a:effectLst>
                <a:latin typeface="Palatino" pitchFamily="-128" charset="0"/>
              </a:rPr>
              <a:t>Considered by many to be an “old school” approach, but continues to provide a view of the system that is unique—it should be used to supplement other analysis model elements</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a:extLst>
              <a:ext uri="{FF2B5EF4-FFF2-40B4-BE49-F238E27FC236}">
                <a16:creationId xmlns:a16="http://schemas.microsoft.com/office/drawing/2014/main" id="{E0957332-C86C-404C-A037-6D14DA0A383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11" name="Slide Number Placeholder 4">
            <a:extLst>
              <a:ext uri="{FF2B5EF4-FFF2-40B4-BE49-F238E27FC236}">
                <a16:creationId xmlns:a16="http://schemas.microsoft.com/office/drawing/2014/main" id="{E76A514D-9751-4F43-85FB-2A292AA199E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FED6E58-7960-4037-BC94-AAA980048F3A}" type="slidenum">
              <a:rPr lang="en-US" altLang="en-US" sz="1000">
                <a:latin typeface="Helvetica" panose="020B0604020202020204" pitchFamily="34" charset="0"/>
              </a:rPr>
              <a:pPr/>
              <a:t>146</a:t>
            </a:fld>
            <a:endParaRPr lang="en-US" altLang="en-US" sz="1000">
              <a:latin typeface="Helvetica" panose="020B0604020202020204" pitchFamily="34" charset="0"/>
            </a:endParaRPr>
          </a:p>
        </p:txBody>
      </p:sp>
      <p:sp>
        <p:nvSpPr>
          <p:cNvPr id="151556" name="Rectangle 2">
            <a:extLst>
              <a:ext uri="{FF2B5EF4-FFF2-40B4-BE49-F238E27FC236}">
                <a16:creationId xmlns:a16="http://schemas.microsoft.com/office/drawing/2014/main" id="{1D00BDDD-8AC2-4464-B842-9366D842F09A}"/>
              </a:ext>
            </a:extLst>
          </p:cNvPr>
          <p:cNvSpPr>
            <a:spLocks noGrp="1" noChangeArrowheads="1"/>
          </p:cNvSpPr>
          <p:nvPr>
            <p:ph type="title"/>
          </p:nvPr>
        </p:nvSpPr>
        <p:spPr>
          <a:xfrm>
            <a:off x="1143000" y="1143000"/>
            <a:ext cx="7162800" cy="481013"/>
          </a:xfrm>
          <a:noFill/>
        </p:spPr>
        <p:txBody>
          <a:bodyPr lIns="90487" tIns="44450" rIns="90487" bIns="44450" anchor="ctr"/>
          <a:lstStyle/>
          <a:p>
            <a:pPr eaLnBrk="1" hangingPunct="1"/>
            <a:r>
              <a:rPr lang="en-US" altLang="en-US"/>
              <a:t>The Flow Model</a:t>
            </a:r>
          </a:p>
        </p:txBody>
      </p:sp>
      <p:sp>
        <p:nvSpPr>
          <p:cNvPr id="167939" name="Rectangle 3">
            <a:extLst>
              <a:ext uri="{FF2B5EF4-FFF2-40B4-BE49-F238E27FC236}">
                <a16:creationId xmlns:a16="http://schemas.microsoft.com/office/drawing/2014/main" id="{A3744CC2-9BD1-4336-ACCB-F057074DE9CF}"/>
              </a:ext>
            </a:extLst>
          </p:cNvPr>
          <p:cNvSpPr>
            <a:spLocks noChangeArrowheads="1"/>
          </p:cNvSpPr>
          <p:nvPr/>
        </p:nvSpPr>
        <p:spPr bwMode="auto">
          <a:xfrm>
            <a:off x="1905000" y="2209800"/>
            <a:ext cx="5033963" cy="819150"/>
          </a:xfrm>
          <a:prstGeom prst="rect">
            <a:avLst/>
          </a:prstGeom>
          <a:noFill/>
          <a:ln w="25400">
            <a:noFill/>
            <a:miter lim="800000"/>
            <a:headEnd/>
            <a:tailEnd/>
          </a:ln>
          <a:effectLst/>
        </p:spPr>
        <p:txBody>
          <a:bodyPr wrap="none" lIns="90487" tIns="44450" rIns="90487" bIns="44450">
            <a:spAutoFit/>
          </a:bodyPr>
          <a:lstStyle/>
          <a:p>
            <a:pPr>
              <a:defRPr/>
            </a:pPr>
            <a:r>
              <a:rPr lang="en-US">
                <a:effectLst>
                  <a:outerShdw blurRad="38100" dist="38100" dir="2700000" algn="tl">
                    <a:srgbClr val="FFFFFF"/>
                  </a:outerShdw>
                </a:effectLst>
                <a:latin typeface="Palatino" pitchFamily="-128" charset="0"/>
                <a:ea typeface="ＭＳ Ｐゴシック" pitchFamily="-128" charset="-128"/>
              </a:rPr>
              <a:t>Every computer-based system is an </a:t>
            </a:r>
          </a:p>
          <a:p>
            <a:pPr>
              <a:defRPr/>
            </a:pPr>
            <a:r>
              <a:rPr lang="en-US">
                <a:effectLst>
                  <a:outerShdw blurRad="38100" dist="38100" dir="2700000" algn="tl">
                    <a:srgbClr val="FFFFFF"/>
                  </a:outerShdw>
                </a:effectLst>
                <a:latin typeface="Palatino" pitchFamily="-128" charset="0"/>
                <a:ea typeface="ＭＳ Ｐゴシック" pitchFamily="-128" charset="-128"/>
              </a:rPr>
              <a:t>information transform ....</a:t>
            </a:r>
          </a:p>
        </p:txBody>
      </p:sp>
      <p:sp>
        <p:nvSpPr>
          <p:cNvPr id="167940" name="AutoShape 4">
            <a:extLst>
              <a:ext uri="{FF2B5EF4-FFF2-40B4-BE49-F238E27FC236}">
                <a16:creationId xmlns:a16="http://schemas.microsoft.com/office/drawing/2014/main" id="{B27D3F8E-3E15-40FF-B63D-69633E121ECB}"/>
              </a:ext>
            </a:extLst>
          </p:cNvPr>
          <p:cNvSpPr>
            <a:spLocks noChangeArrowheads="1"/>
          </p:cNvSpPr>
          <p:nvPr/>
        </p:nvSpPr>
        <p:spPr bwMode="auto">
          <a:xfrm>
            <a:off x="4140200" y="3317875"/>
            <a:ext cx="2235200" cy="2003425"/>
          </a:xfrm>
          <a:prstGeom prst="star16">
            <a:avLst>
              <a:gd name="adj" fmla="val 37500"/>
            </a:avLst>
          </a:prstGeom>
          <a:solidFill>
            <a:schemeClr val="hlink"/>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67941" name="AutoShape 5">
            <a:extLst>
              <a:ext uri="{FF2B5EF4-FFF2-40B4-BE49-F238E27FC236}">
                <a16:creationId xmlns:a16="http://schemas.microsoft.com/office/drawing/2014/main" id="{54EA4298-9F01-4BCA-981E-77EAD34DDD34}"/>
              </a:ext>
            </a:extLst>
          </p:cNvPr>
          <p:cNvSpPr>
            <a:spLocks noChangeArrowheads="1"/>
          </p:cNvSpPr>
          <p:nvPr/>
        </p:nvSpPr>
        <p:spPr bwMode="auto">
          <a:xfrm>
            <a:off x="2667000" y="4016375"/>
            <a:ext cx="1282700" cy="619125"/>
          </a:xfrm>
          <a:prstGeom prst="rightArrow">
            <a:avLst>
              <a:gd name="adj1" fmla="val 50000"/>
              <a:gd name="adj2" fmla="val 103599"/>
            </a:avLst>
          </a:prstGeom>
          <a:solidFill>
            <a:schemeClr val="hlink"/>
          </a:solidFill>
          <a:ln w="25400">
            <a:solidFill>
              <a:schemeClr val="bg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67942" name="AutoShape 6">
            <a:extLst>
              <a:ext uri="{FF2B5EF4-FFF2-40B4-BE49-F238E27FC236}">
                <a16:creationId xmlns:a16="http://schemas.microsoft.com/office/drawing/2014/main" id="{C836B003-FE55-4A19-AAEA-733609ADE967}"/>
              </a:ext>
            </a:extLst>
          </p:cNvPr>
          <p:cNvSpPr>
            <a:spLocks noChangeArrowheads="1"/>
          </p:cNvSpPr>
          <p:nvPr/>
        </p:nvSpPr>
        <p:spPr bwMode="auto">
          <a:xfrm>
            <a:off x="6731000" y="4054475"/>
            <a:ext cx="1282700" cy="619125"/>
          </a:xfrm>
          <a:prstGeom prst="rightArrow">
            <a:avLst>
              <a:gd name="adj1" fmla="val 50000"/>
              <a:gd name="adj2" fmla="val 103599"/>
            </a:avLst>
          </a:prstGeom>
          <a:solidFill>
            <a:schemeClr val="hlink"/>
          </a:solidFill>
          <a:ln w="25400">
            <a:solidFill>
              <a:schemeClr val="bg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67943" name="Rectangle 7">
            <a:extLst>
              <a:ext uri="{FF2B5EF4-FFF2-40B4-BE49-F238E27FC236}">
                <a16:creationId xmlns:a16="http://schemas.microsoft.com/office/drawing/2014/main" id="{63DFEA68-D759-48F5-8A5B-5DAFB52EC4A9}"/>
              </a:ext>
            </a:extLst>
          </p:cNvPr>
          <p:cNvSpPr>
            <a:spLocks noChangeArrowheads="1"/>
          </p:cNvSpPr>
          <p:nvPr/>
        </p:nvSpPr>
        <p:spPr bwMode="auto">
          <a:xfrm>
            <a:off x="4648200" y="3886200"/>
            <a:ext cx="1338263" cy="774700"/>
          </a:xfrm>
          <a:prstGeom prst="rect">
            <a:avLst/>
          </a:prstGeom>
          <a:noFill/>
          <a:ln w="25400">
            <a:noFill/>
            <a:miter lim="800000"/>
            <a:headEnd/>
            <a:tailEnd/>
          </a:ln>
          <a:effectLst/>
        </p:spPr>
        <p:txBody>
          <a:bodyPr wrap="none" lIns="90487" tIns="44450" rIns="90487" bIns="44450">
            <a:spAutoFit/>
          </a:bodyPr>
          <a:lstStyle/>
          <a:p>
            <a:pPr algn="ctr">
              <a:lnSpc>
                <a:spcPct val="75000"/>
              </a:lnSpc>
              <a:defRPr/>
            </a:pPr>
            <a:r>
              <a:rPr lang="en-US" sz="2000" b="1">
                <a:effectLst>
                  <a:outerShdw blurRad="38100" dist="38100" dir="2700000" algn="tl">
                    <a:srgbClr val="FFFFFF"/>
                  </a:outerShdw>
                </a:effectLst>
                <a:latin typeface="Arial" charset="0"/>
                <a:ea typeface="ＭＳ Ｐゴシック" pitchFamily="-128" charset="-128"/>
              </a:rPr>
              <a:t>computer</a:t>
            </a:r>
          </a:p>
          <a:p>
            <a:pPr algn="ctr">
              <a:lnSpc>
                <a:spcPct val="75000"/>
              </a:lnSpc>
              <a:defRPr/>
            </a:pPr>
            <a:r>
              <a:rPr lang="en-US" sz="2000" b="1">
                <a:effectLst>
                  <a:outerShdw blurRad="38100" dist="38100" dir="2700000" algn="tl">
                    <a:srgbClr val="FFFFFF"/>
                  </a:outerShdw>
                </a:effectLst>
                <a:latin typeface="Arial" charset="0"/>
                <a:ea typeface="ＭＳ Ｐゴシック" pitchFamily="-128" charset="-128"/>
              </a:rPr>
              <a:t>based</a:t>
            </a:r>
          </a:p>
          <a:p>
            <a:pPr algn="ctr">
              <a:lnSpc>
                <a:spcPct val="75000"/>
              </a:lnSpc>
              <a:defRPr/>
            </a:pPr>
            <a:r>
              <a:rPr lang="en-US" sz="2000" b="1">
                <a:effectLst>
                  <a:outerShdw blurRad="38100" dist="38100" dir="2700000" algn="tl">
                    <a:srgbClr val="FFFFFF"/>
                  </a:outerShdw>
                </a:effectLst>
                <a:latin typeface="Arial" charset="0"/>
                <a:ea typeface="ＭＳ Ｐゴシック" pitchFamily="-128" charset="-128"/>
              </a:rPr>
              <a:t>system</a:t>
            </a:r>
          </a:p>
        </p:txBody>
      </p:sp>
      <p:sp>
        <p:nvSpPr>
          <p:cNvPr id="167944" name="Rectangle 8">
            <a:extLst>
              <a:ext uri="{FF2B5EF4-FFF2-40B4-BE49-F238E27FC236}">
                <a16:creationId xmlns:a16="http://schemas.microsoft.com/office/drawing/2014/main" id="{8BA02C21-C577-440A-82D6-76E21A1F0E1A}"/>
              </a:ext>
            </a:extLst>
          </p:cNvPr>
          <p:cNvSpPr>
            <a:spLocks noChangeArrowheads="1"/>
          </p:cNvSpPr>
          <p:nvPr/>
        </p:nvSpPr>
        <p:spPr bwMode="auto">
          <a:xfrm>
            <a:off x="2690813" y="4092575"/>
            <a:ext cx="801687" cy="393700"/>
          </a:xfrm>
          <a:prstGeom prst="rect">
            <a:avLst/>
          </a:prstGeom>
          <a:noFill/>
          <a:ln w="254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Arial" charset="0"/>
                <a:ea typeface="ＭＳ Ｐゴシック" pitchFamily="-128" charset="-128"/>
              </a:rPr>
              <a:t>input</a:t>
            </a:r>
          </a:p>
        </p:txBody>
      </p:sp>
      <p:sp>
        <p:nvSpPr>
          <p:cNvPr id="167945" name="Rectangle 9">
            <a:extLst>
              <a:ext uri="{FF2B5EF4-FFF2-40B4-BE49-F238E27FC236}">
                <a16:creationId xmlns:a16="http://schemas.microsoft.com/office/drawing/2014/main" id="{DBDB8970-BA12-447C-8E74-6E2A71E40307}"/>
              </a:ext>
            </a:extLst>
          </p:cNvPr>
          <p:cNvSpPr>
            <a:spLocks noChangeArrowheads="1"/>
          </p:cNvSpPr>
          <p:nvPr/>
        </p:nvSpPr>
        <p:spPr bwMode="auto">
          <a:xfrm>
            <a:off x="6716713" y="4114800"/>
            <a:ext cx="971550" cy="393700"/>
          </a:xfrm>
          <a:prstGeom prst="rect">
            <a:avLst/>
          </a:prstGeom>
          <a:noFill/>
          <a:ln w="254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Arial" charset="0"/>
                <a:ea typeface="ＭＳ Ｐゴシック" pitchFamily="-128" charset="-128"/>
              </a:rPr>
              <a:t>output</a:t>
            </a:r>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a:extLst>
              <a:ext uri="{FF2B5EF4-FFF2-40B4-BE49-F238E27FC236}">
                <a16:creationId xmlns:a16="http://schemas.microsoft.com/office/drawing/2014/main" id="{6CFDC080-45FD-4445-A9A2-9C4D939A898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13" name="Slide Number Placeholder 4">
            <a:extLst>
              <a:ext uri="{FF2B5EF4-FFF2-40B4-BE49-F238E27FC236}">
                <a16:creationId xmlns:a16="http://schemas.microsoft.com/office/drawing/2014/main" id="{B41788CB-9F77-47EE-8F8F-9ACF7B4DDD1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F17F779-B0AD-43C9-A1FC-C6C70B8CDDAC}" type="slidenum">
              <a:rPr lang="en-US" altLang="en-US" sz="1000">
                <a:latin typeface="Helvetica" panose="020B0604020202020204" pitchFamily="34" charset="0"/>
              </a:rPr>
              <a:pPr/>
              <a:t>147</a:t>
            </a:fld>
            <a:endParaRPr lang="en-US" altLang="en-US" sz="1000">
              <a:latin typeface="Helvetica" panose="020B0604020202020204" pitchFamily="34" charset="0"/>
            </a:endParaRPr>
          </a:p>
        </p:txBody>
      </p:sp>
      <p:sp>
        <p:nvSpPr>
          <p:cNvPr id="152580" name="Rectangle 2">
            <a:extLst>
              <a:ext uri="{FF2B5EF4-FFF2-40B4-BE49-F238E27FC236}">
                <a16:creationId xmlns:a16="http://schemas.microsoft.com/office/drawing/2014/main" id="{93D5171F-2426-48EF-A2D3-30BAAC1F1974}"/>
              </a:ext>
            </a:extLst>
          </p:cNvPr>
          <p:cNvSpPr>
            <a:spLocks noGrp="1" noChangeArrowheads="1"/>
          </p:cNvSpPr>
          <p:nvPr>
            <p:ph type="title"/>
          </p:nvPr>
        </p:nvSpPr>
        <p:spPr>
          <a:xfrm>
            <a:off x="1219200" y="1066800"/>
            <a:ext cx="6457950" cy="819150"/>
          </a:xfrm>
          <a:noFill/>
        </p:spPr>
        <p:txBody>
          <a:bodyPr lIns="90487" tIns="44450" rIns="90487" bIns="44450" anchor="ctr"/>
          <a:lstStyle/>
          <a:p>
            <a:pPr eaLnBrk="1" hangingPunct="1"/>
            <a:r>
              <a:rPr lang="en-US" altLang="en-US"/>
              <a:t>Flow Modeling Notation</a:t>
            </a:r>
          </a:p>
        </p:txBody>
      </p:sp>
      <p:sp>
        <p:nvSpPr>
          <p:cNvPr id="168963" name="Rectangle 3">
            <a:extLst>
              <a:ext uri="{FF2B5EF4-FFF2-40B4-BE49-F238E27FC236}">
                <a16:creationId xmlns:a16="http://schemas.microsoft.com/office/drawing/2014/main" id="{4644516B-6318-4B78-90AD-7BB20460C5FE}"/>
              </a:ext>
            </a:extLst>
          </p:cNvPr>
          <p:cNvSpPr>
            <a:spLocks noChangeArrowheads="1"/>
          </p:cNvSpPr>
          <p:nvPr/>
        </p:nvSpPr>
        <p:spPr bwMode="auto">
          <a:xfrm>
            <a:off x="2973388" y="1985963"/>
            <a:ext cx="965200" cy="898525"/>
          </a:xfrm>
          <a:prstGeom prst="rect">
            <a:avLst/>
          </a:prstGeom>
          <a:solidFill>
            <a:schemeClr val="folHlink"/>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68964" name="Oval 4">
            <a:extLst>
              <a:ext uri="{FF2B5EF4-FFF2-40B4-BE49-F238E27FC236}">
                <a16:creationId xmlns:a16="http://schemas.microsoft.com/office/drawing/2014/main" id="{EBDE7310-EB4C-42D1-A1BC-E96D3E6E5EBE}"/>
              </a:ext>
            </a:extLst>
          </p:cNvPr>
          <p:cNvSpPr>
            <a:spLocks noChangeArrowheads="1"/>
          </p:cNvSpPr>
          <p:nvPr/>
        </p:nvSpPr>
        <p:spPr bwMode="auto">
          <a:xfrm>
            <a:off x="2895600" y="3276600"/>
            <a:ext cx="1130300" cy="1101725"/>
          </a:xfrm>
          <a:prstGeom prst="ellipse">
            <a:avLst/>
          </a:prstGeom>
          <a:solidFill>
            <a:schemeClr val="folHlink"/>
          </a:solidFill>
          <a:ln w="25400">
            <a:solidFill>
              <a:schemeClr val="tx1"/>
            </a:solid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52583" name="Line 5">
            <a:extLst>
              <a:ext uri="{FF2B5EF4-FFF2-40B4-BE49-F238E27FC236}">
                <a16:creationId xmlns:a16="http://schemas.microsoft.com/office/drawing/2014/main" id="{6EB001F9-7DD0-4E7B-B56F-800594894D1D}"/>
              </a:ext>
            </a:extLst>
          </p:cNvPr>
          <p:cNvSpPr>
            <a:spLocks noChangeShapeType="1"/>
          </p:cNvSpPr>
          <p:nvPr/>
        </p:nvSpPr>
        <p:spPr bwMode="auto">
          <a:xfrm flipV="1">
            <a:off x="2947988" y="4562475"/>
            <a:ext cx="1104900" cy="6731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2584" name="Line 6">
            <a:extLst>
              <a:ext uri="{FF2B5EF4-FFF2-40B4-BE49-F238E27FC236}">
                <a16:creationId xmlns:a16="http://schemas.microsoft.com/office/drawing/2014/main" id="{16BAFFDF-EC5F-4E43-9626-B388F4C3394C}"/>
              </a:ext>
            </a:extLst>
          </p:cNvPr>
          <p:cNvSpPr>
            <a:spLocks noChangeShapeType="1"/>
          </p:cNvSpPr>
          <p:nvPr/>
        </p:nvSpPr>
        <p:spPr bwMode="auto">
          <a:xfrm>
            <a:off x="2897188" y="5654675"/>
            <a:ext cx="13589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85" name="Line 7">
            <a:extLst>
              <a:ext uri="{FF2B5EF4-FFF2-40B4-BE49-F238E27FC236}">
                <a16:creationId xmlns:a16="http://schemas.microsoft.com/office/drawing/2014/main" id="{2A9C6545-F53D-4C79-AC01-AA3092FA8F2C}"/>
              </a:ext>
            </a:extLst>
          </p:cNvPr>
          <p:cNvSpPr>
            <a:spLocks noChangeShapeType="1"/>
          </p:cNvSpPr>
          <p:nvPr/>
        </p:nvSpPr>
        <p:spPr bwMode="auto">
          <a:xfrm>
            <a:off x="2909888" y="5972175"/>
            <a:ext cx="13589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8968" name="Rectangle 8">
            <a:extLst>
              <a:ext uri="{FF2B5EF4-FFF2-40B4-BE49-F238E27FC236}">
                <a16:creationId xmlns:a16="http://schemas.microsoft.com/office/drawing/2014/main" id="{A7347595-AF8B-4EDA-B7E6-BA28F15633BD}"/>
              </a:ext>
            </a:extLst>
          </p:cNvPr>
          <p:cNvSpPr>
            <a:spLocks noChangeArrowheads="1"/>
          </p:cNvSpPr>
          <p:nvPr/>
        </p:nvSpPr>
        <p:spPr bwMode="auto">
          <a:xfrm>
            <a:off x="4648200" y="2133600"/>
            <a:ext cx="2247900"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external entity</a:t>
            </a:r>
          </a:p>
        </p:txBody>
      </p:sp>
      <p:sp>
        <p:nvSpPr>
          <p:cNvPr id="168969" name="Rectangle 9">
            <a:extLst>
              <a:ext uri="{FF2B5EF4-FFF2-40B4-BE49-F238E27FC236}">
                <a16:creationId xmlns:a16="http://schemas.microsoft.com/office/drawing/2014/main" id="{0BFF7199-3446-4635-8B04-ED0E4039FC13}"/>
              </a:ext>
            </a:extLst>
          </p:cNvPr>
          <p:cNvSpPr>
            <a:spLocks noChangeArrowheads="1"/>
          </p:cNvSpPr>
          <p:nvPr/>
        </p:nvSpPr>
        <p:spPr bwMode="auto">
          <a:xfrm>
            <a:off x="4737100" y="3454400"/>
            <a:ext cx="1349375"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process</a:t>
            </a:r>
          </a:p>
        </p:txBody>
      </p:sp>
      <p:sp>
        <p:nvSpPr>
          <p:cNvPr id="168970" name="Rectangle 10">
            <a:extLst>
              <a:ext uri="{FF2B5EF4-FFF2-40B4-BE49-F238E27FC236}">
                <a16:creationId xmlns:a16="http://schemas.microsoft.com/office/drawing/2014/main" id="{54FD1A40-8083-4631-B929-C707C27DD899}"/>
              </a:ext>
            </a:extLst>
          </p:cNvPr>
          <p:cNvSpPr>
            <a:spLocks noChangeArrowheads="1"/>
          </p:cNvSpPr>
          <p:nvPr/>
        </p:nvSpPr>
        <p:spPr bwMode="auto">
          <a:xfrm>
            <a:off x="4762500" y="4597400"/>
            <a:ext cx="1501775"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data flow</a:t>
            </a:r>
          </a:p>
        </p:txBody>
      </p:sp>
      <p:sp>
        <p:nvSpPr>
          <p:cNvPr id="168971" name="Rectangle 11">
            <a:extLst>
              <a:ext uri="{FF2B5EF4-FFF2-40B4-BE49-F238E27FC236}">
                <a16:creationId xmlns:a16="http://schemas.microsoft.com/office/drawing/2014/main" id="{B8515C1D-333F-4A3F-BF46-E0A7FFE54A8E}"/>
              </a:ext>
            </a:extLst>
          </p:cNvPr>
          <p:cNvSpPr>
            <a:spLocks noChangeArrowheads="1"/>
          </p:cNvSpPr>
          <p:nvPr/>
        </p:nvSpPr>
        <p:spPr bwMode="auto">
          <a:xfrm>
            <a:off x="4737100" y="5522913"/>
            <a:ext cx="1638300"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data store</a:t>
            </a:r>
          </a:p>
        </p:txBody>
      </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1F490BCA-8F62-4034-868A-706AC428CDC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9" name="Slide Number Placeholder 4">
            <a:extLst>
              <a:ext uri="{FF2B5EF4-FFF2-40B4-BE49-F238E27FC236}">
                <a16:creationId xmlns:a16="http://schemas.microsoft.com/office/drawing/2014/main" id="{25EC019D-8C6D-4126-9310-0D500333976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D667836-D4E7-4A4D-8BD5-AEB9CAD4AE3F}" type="slidenum">
              <a:rPr lang="en-US" altLang="en-US" sz="1000">
                <a:latin typeface="Helvetica" panose="020B0604020202020204" pitchFamily="34" charset="0"/>
              </a:rPr>
              <a:pPr/>
              <a:t>148</a:t>
            </a:fld>
            <a:endParaRPr lang="en-US" altLang="en-US" sz="1000">
              <a:latin typeface="Helvetica" panose="020B0604020202020204" pitchFamily="34" charset="0"/>
            </a:endParaRPr>
          </a:p>
        </p:txBody>
      </p:sp>
      <p:sp>
        <p:nvSpPr>
          <p:cNvPr id="169986" name="Rectangle 2">
            <a:extLst>
              <a:ext uri="{FF2B5EF4-FFF2-40B4-BE49-F238E27FC236}">
                <a16:creationId xmlns:a16="http://schemas.microsoft.com/office/drawing/2014/main" id="{44B12564-0515-4329-90DF-6ADB66AA55E5}"/>
              </a:ext>
            </a:extLst>
          </p:cNvPr>
          <p:cNvSpPr>
            <a:spLocks noChangeArrowheads="1"/>
          </p:cNvSpPr>
          <p:nvPr/>
        </p:nvSpPr>
        <p:spPr bwMode="auto">
          <a:xfrm>
            <a:off x="2084388" y="1920875"/>
            <a:ext cx="990600" cy="927100"/>
          </a:xfrm>
          <a:prstGeom prst="rect">
            <a:avLst/>
          </a:prstGeom>
          <a:solidFill>
            <a:schemeClr val="folHlink"/>
          </a:solidFill>
          <a:ln w="25400">
            <a:no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53605" name="Rectangle 3">
            <a:extLst>
              <a:ext uri="{FF2B5EF4-FFF2-40B4-BE49-F238E27FC236}">
                <a16:creationId xmlns:a16="http://schemas.microsoft.com/office/drawing/2014/main" id="{A7214F25-1B13-4398-B4CC-26130FEC8CE8}"/>
              </a:ext>
            </a:extLst>
          </p:cNvPr>
          <p:cNvSpPr>
            <a:spLocks noGrp="1" noChangeArrowheads="1"/>
          </p:cNvSpPr>
          <p:nvPr>
            <p:ph type="title"/>
          </p:nvPr>
        </p:nvSpPr>
        <p:spPr>
          <a:xfrm>
            <a:off x="1219200" y="1066800"/>
            <a:ext cx="6477000" cy="727075"/>
          </a:xfrm>
          <a:noFill/>
        </p:spPr>
        <p:txBody>
          <a:bodyPr lIns="90487" tIns="44450" rIns="90487" bIns="44450" anchor="ctr"/>
          <a:lstStyle/>
          <a:p>
            <a:pPr eaLnBrk="1" hangingPunct="1"/>
            <a:r>
              <a:rPr lang="en-US" altLang="en-US"/>
              <a:t>External Entity</a:t>
            </a:r>
          </a:p>
        </p:txBody>
      </p:sp>
      <p:sp>
        <p:nvSpPr>
          <p:cNvPr id="169988" name="Rectangle 4">
            <a:extLst>
              <a:ext uri="{FF2B5EF4-FFF2-40B4-BE49-F238E27FC236}">
                <a16:creationId xmlns:a16="http://schemas.microsoft.com/office/drawing/2014/main" id="{5419778C-8BE1-496D-9860-CAC7ABB73283}"/>
              </a:ext>
            </a:extLst>
          </p:cNvPr>
          <p:cNvSpPr>
            <a:spLocks noChangeArrowheads="1"/>
          </p:cNvSpPr>
          <p:nvPr/>
        </p:nvSpPr>
        <p:spPr bwMode="auto">
          <a:xfrm>
            <a:off x="2209800" y="2133600"/>
            <a:ext cx="4821238"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A producer or consumer of data</a:t>
            </a:r>
          </a:p>
        </p:txBody>
      </p:sp>
      <p:sp>
        <p:nvSpPr>
          <p:cNvPr id="169989" name="Rectangle 5">
            <a:extLst>
              <a:ext uri="{FF2B5EF4-FFF2-40B4-BE49-F238E27FC236}">
                <a16:creationId xmlns:a16="http://schemas.microsoft.com/office/drawing/2014/main" id="{F4F8FA7A-5D77-4260-93D6-11CB83C8C460}"/>
              </a:ext>
            </a:extLst>
          </p:cNvPr>
          <p:cNvSpPr>
            <a:spLocks noChangeArrowheads="1"/>
          </p:cNvSpPr>
          <p:nvPr/>
        </p:nvSpPr>
        <p:spPr bwMode="auto">
          <a:xfrm>
            <a:off x="2044700" y="3071813"/>
            <a:ext cx="5175250" cy="454025"/>
          </a:xfrm>
          <a:prstGeom prst="rect">
            <a:avLst/>
          </a:prstGeom>
          <a:noFill/>
          <a:ln w="25400">
            <a:noFill/>
            <a:miter lim="800000"/>
            <a:headEnd/>
            <a:tailEnd/>
          </a:ln>
          <a:effectLst/>
        </p:spPr>
        <p:txBody>
          <a:bodyPr wrap="none" lIns="90487" tIns="44450" rIns="90487" bIns="44450">
            <a:spAutoFit/>
          </a:bodyPr>
          <a:lstStyle/>
          <a:p>
            <a:pPr>
              <a:defRPr/>
            </a:pPr>
            <a:r>
              <a:rPr lang="en-US" i="1">
                <a:effectLst>
                  <a:outerShdw blurRad="38100" dist="38100" dir="2700000" algn="tl">
                    <a:srgbClr val="FFFFFF"/>
                  </a:outerShdw>
                </a:effectLst>
                <a:latin typeface="Palatino" pitchFamily="-128" charset="0"/>
                <a:ea typeface="ＭＳ Ｐゴシック" pitchFamily="-128" charset="-128"/>
              </a:rPr>
              <a:t>Examples:</a:t>
            </a:r>
            <a:r>
              <a:rPr lang="en-US">
                <a:effectLst>
                  <a:outerShdw blurRad="38100" dist="38100" dir="2700000" algn="tl">
                    <a:srgbClr val="FFFFFF"/>
                  </a:outerShdw>
                </a:effectLst>
                <a:latin typeface="Palatino" pitchFamily="-128" charset="0"/>
                <a:ea typeface="ＭＳ Ｐゴシック" pitchFamily="-128" charset="-128"/>
              </a:rPr>
              <a:t> a person, a device, a sensor</a:t>
            </a:r>
          </a:p>
        </p:txBody>
      </p:sp>
      <p:sp>
        <p:nvSpPr>
          <p:cNvPr id="169990" name="Rectangle 6">
            <a:extLst>
              <a:ext uri="{FF2B5EF4-FFF2-40B4-BE49-F238E27FC236}">
                <a16:creationId xmlns:a16="http://schemas.microsoft.com/office/drawing/2014/main" id="{CEC8AE7A-FA85-402A-9A4B-0050427477B4}"/>
              </a:ext>
            </a:extLst>
          </p:cNvPr>
          <p:cNvSpPr>
            <a:spLocks noChangeArrowheads="1"/>
          </p:cNvSpPr>
          <p:nvPr/>
        </p:nvSpPr>
        <p:spPr bwMode="auto">
          <a:xfrm>
            <a:off x="2044700" y="3746500"/>
            <a:ext cx="4864100" cy="819150"/>
          </a:xfrm>
          <a:prstGeom prst="rect">
            <a:avLst/>
          </a:prstGeom>
          <a:noFill/>
          <a:ln w="25400">
            <a:noFill/>
            <a:miter lim="800000"/>
            <a:headEnd/>
            <a:tailEnd/>
          </a:ln>
          <a:effectLst/>
        </p:spPr>
        <p:txBody>
          <a:bodyPr wrap="none" lIns="90487" tIns="44450" rIns="90487" bIns="44450">
            <a:spAutoFit/>
          </a:bodyPr>
          <a:lstStyle/>
          <a:p>
            <a:pPr>
              <a:defRPr/>
            </a:pPr>
            <a:r>
              <a:rPr lang="en-US">
                <a:effectLst>
                  <a:outerShdw blurRad="38100" dist="38100" dir="2700000" algn="tl">
                    <a:srgbClr val="FFFFFF"/>
                  </a:outerShdw>
                </a:effectLst>
                <a:latin typeface="Palatino" pitchFamily="-128" charset="0"/>
                <a:ea typeface="ＭＳ Ｐゴシック" pitchFamily="-128" charset="-128"/>
              </a:rPr>
              <a:t>Another example: computer-based</a:t>
            </a:r>
          </a:p>
          <a:p>
            <a:pPr>
              <a:defRPr/>
            </a:pPr>
            <a:r>
              <a:rPr lang="en-US">
                <a:effectLst>
                  <a:outerShdw blurRad="38100" dist="38100" dir="2700000" algn="tl">
                    <a:srgbClr val="FFFFFF"/>
                  </a:outerShdw>
                </a:effectLst>
                <a:latin typeface="Palatino" pitchFamily="-128" charset="0"/>
                <a:ea typeface="ＭＳ Ｐゴシック" pitchFamily="-128" charset="-128"/>
              </a:rPr>
              <a:t>system</a:t>
            </a:r>
          </a:p>
        </p:txBody>
      </p:sp>
      <p:sp>
        <p:nvSpPr>
          <p:cNvPr id="169991" name="Rectangle 7">
            <a:extLst>
              <a:ext uri="{FF2B5EF4-FFF2-40B4-BE49-F238E27FC236}">
                <a16:creationId xmlns:a16="http://schemas.microsoft.com/office/drawing/2014/main" id="{784C2214-F641-4F52-8E7D-EDB04A6485FC}"/>
              </a:ext>
            </a:extLst>
          </p:cNvPr>
          <p:cNvSpPr>
            <a:spLocks noChangeArrowheads="1"/>
          </p:cNvSpPr>
          <p:nvPr/>
        </p:nvSpPr>
        <p:spPr bwMode="auto">
          <a:xfrm>
            <a:off x="2019300" y="4737100"/>
            <a:ext cx="5006975" cy="819150"/>
          </a:xfrm>
          <a:prstGeom prst="rect">
            <a:avLst/>
          </a:prstGeom>
          <a:noFill/>
          <a:ln w="25400">
            <a:noFill/>
            <a:miter lim="800000"/>
            <a:headEnd/>
            <a:tailEnd/>
          </a:ln>
          <a:effectLst/>
        </p:spPr>
        <p:txBody>
          <a:bodyPr wrap="none" lIns="90487" tIns="44450" rIns="90487" bIns="44450">
            <a:spAutoFit/>
          </a:bodyPr>
          <a:lstStyle/>
          <a:p>
            <a:pPr>
              <a:defRPr/>
            </a:pPr>
            <a:r>
              <a:rPr lang="en-US" i="1">
                <a:solidFill>
                  <a:schemeClr val="folHlink"/>
                </a:solidFill>
                <a:latin typeface="Palatino" pitchFamily="-128" charset="0"/>
                <a:ea typeface="ＭＳ Ｐゴシック" pitchFamily="-128" charset="-128"/>
              </a:rPr>
              <a:t>Data must always originate somewhere</a:t>
            </a:r>
          </a:p>
          <a:p>
            <a:pPr>
              <a:defRPr/>
            </a:pPr>
            <a:r>
              <a:rPr lang="en-US" i="1">
                <a:solidFill>
                  <a:schemeClr val="folHlink"/>
                </a:solidFill>
                <a:latin typeface="Palatino" pitchFamily="-128" charset="0"/>
                <a:ea typeface="ＭＳ Ｐゴシック" pitchFamily="-128" charset="-128"/>
              </a:rPr>
              <a:t>and must always be sent to something</a:t>
            </a:r>
            <a:endParaRPr lang="en-US" i="1">
              <a:solidFill>
                <a:srgbClr val="F3FF07"/>
              </a:solidFill>
              <a:effectLst>
                <a:outerShdw blurRad="38100" dist="38100" dir="2700000" algn="tl">
                  <a:srgbClr val="000000"/>
                </a:outerShdw>
              </a:effectLst>
              <a:latin typeface="Palatino" pitchFamily="-128" charset="0"/>
              <a:ea typeface="ＭＳ Ｐゴシック" pitchFamily="-128" charset="-128"/>
            </a:endParaRPr>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829E0A0D-EDAC-4E03-B243-8294156BC82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9" name="Slide Number Placeholder 4">
            <a:extLst>
              <a:ext uri="{FF2B5EF4-FFF2-40B4-BE49-F238E27FC236}">
                <a16:creationId xmlns:a16="http://schemas.microsoft.com/office/drawing/2014/main" id="{B359BD3D-3234-43AF-A7B5-B7D42EC69E2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1D67E6C-5CEA-4730-AE32-2D5ABFD1B268}" type="slidenum">
              <a:rPr lang="en-US" altLang="en-US" sz="1000">
                <a:latin typeface="Helvetica" panose="020B0604020202020204" pitchFamily="34" charset="0"/>
              </a:rPr>
              <a:pPr/>
              <a:t>149</a:t>
            </a:fld>
            <a:endParaRPr lang="en-US" altLang="en-US" sz="1000">
              <a:latin typeface="Helvetica" panose="020B0604020202020204" pitchFamily="34" charset="0"/>
            </a:endParaRPr>
          </a:p>
        </p:txBody>
      </p:sp>
      <p:sp>
        <p:nvSpPr>
          <p:cNvPr id="154628" name="Rectangle 2">
            <a:extLst>
              <a:ext uri="{FF2B5EF4-FFF2-40B4-BE49-F238E27FC236}">
                <a16:creationId xmlns:a16="http://schemas.microsoft.com/office/drawing/2014/main" id="{216C8884-FFF9-46FB-A3E4-93D76C2ADCB4}"/>
              </a:ext>
            </a:extLst>
          </p:cNvPr>
          <p:cNvSpPr>
            <a:spLocks noGrp="1" noChangeArrowheads="1"/>
          </p:cNvSpPr>
          <p:nvPr>
            <p:ph type="title"/>
          </p:nvPr>
        </p:nvSpPr>
        <p:spPr>
          <a:xfrm>
            <a:off x="1219200" y="1066800"/>
            <a:ext cx="5435600" cy="728663"/>
          </a:xfrm>
          <a:noFill/>
        </p:spPr>
        <p:txBody>
          <a:bodyPr lIns="90487" tIns="44450" rIns="90487" bIns="44450" anchor="ctr"/>
          <a:lstStyle/>
          <a:p>
            <a:pPr eaLnBrk="1" hangingPunct="1"/>
            <a:r>
              <a:rPr lang="en-US" altLang="en-US"/>
              <a:t>Process</a:t>
            </a:r>
          </a:p>
        </p:txBody>
      </p:sp>
      <p:sp>
        <p:nvSpPr>
          <p:cNvPr id="171011" name="Oval 3">
            <a:extLst>
              <a:ext uri="{FF2B5EF4-FFF2-40B4-BE49-F238E27FC236}">
                <a16:creationId xmlns:a16="http://schemas.microsoft.com/office/drawing/2014/main" id="{9B9A5606-C536-4CA1-8F3B-B71052A74713}"/>
              </a:ext>
            </a:extLst>
          </p:cNvPr>
          <p:cNvSpPr>
            <a:spLocks noChangeArrowheads="1"/>
          </p:cNvSpPr>
          <p:nvPr/>
        </p:nvSpPr>
        <p:spPr bwMode="auto">
          <a:xfrm>
            <a:off x="1843088" y="1912938"/>
            <a:ext cx="1130300" cy="1130300"/>
          </a:xfrm>
          <a:prstGeom prst="ellipse">
            <a:avLst/>
          </a:prstGeom>
          <a:solidFill>
            <a:schemeClr val="folHlink"/>
          </a:solidFill>
          <a:ln w="25400">
            <a:no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54630" name="Rectangle 4">
            <a:extLst>
              <a:ext uri="{FF2B5EF4-FFF2-40B4-BE49-F238E27FC236}">
                <a16:creationId xmlns:a16="http://schemas.microsoft.com/office/drawing/2014/main" id="{3408BFC5-8D47-4F15-B543-E497BD622254}"/>
              </a:ext>
            </a:extLst>
          </p:cNvPr>
          <p:cNvSpPr>
            <a:spLocks noChangeArrowheads="1"/>
          </p:cNvSpPr>
          <p:nvPr/>
        </p:nvSpPr>
        <p:spPr bwMode="auto">
          <a:xfrm>
            <a:off x="2411413" y="2489200"/>
            <a:ext cx="184150" cy="9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71013" name="Rectangle 5">
            <a:extLst>
              <a:ext uri="{FF2B5EF4-FFF2-40B4-BE49-F238E27FC236}">
                <a16:creationId xmlns:a16="http://schemas.microsoft.com/office/drawing/2014/main" id="{B137D269-BD3E-4A05-B945-E04C594F3B07}"/>
              </a:ext>
            </a:extLst>
          </p:cNvPr>
          <p:cNvSpPr>
            <a:spLocks noChangeArrowheads="1"/>
          </p:cNvSpPr>
          <p:nvPr/>
        </p:nvSpPr>
        <p:spPr bwMode="auto">
          <a:xfrm>
            <a:off x="2362200" y="2133600"/>
            <a:ext cx="5160963" cy="711200"/>
          </a:xfrm>
          <a:prstGeom prst="rect">
            <a:avLst/>
          </a:prstGeom>
          <a:noFill/>
          <a:ln w="25400">
            <a:noFill/>
            <a:miter lim="800000"/>
            <a:headEnd/>
            <a:tailEnd/>
          </a:ln>
          <a:effectLst/>
        </p:spPr>
        <p:txBody>
          <a:bodyPr wrap="none" lIns="90487" tIns="44450" rIns="90487" bIns="44450">
            <a:spAutoFit/>
          </a:bodyPr>
          <a:lstStyle/>
          <a:p>
            <a:pPr>
              <a:lnSpc>
                <a:spcPct val="85000"/>
              </a:lnSpc>
              <a:defRPr/>
            </a:pPr>
            <a:r>
              <a:rPr lang="en-US" b="1">
                <a:effectLst>
                  <a:outerShdw blurRad="38100" dist="38100" dir="2700000" algn="tl">
                    <a:srgbClr val="FFFFFF"/>
                  </a:outerShdw>
                </a:effectLst>
                <a:latin typeface="Arial" charset="0"/>
                <a:ea typeface="ＭＳ Ｐゴシック" pitchFamily="-128" charset="-128"/>
              </a:rPr>
              <a:t>A data transformer (changes input</a:t>
            </a:r>
          </a:p>
          <a:p>
            <a:pPr>
              <a:lnSpc>
                <a:spcPct val="85000"/>
              </a:lnSpc>
              <a:defRPr/>
            </a:pPr>
            <a:r>
              <a:rPr lang="en-US" b="1">
                <a:effectLst>
                  <a:outerShdw blurRad="38100" dist="38100" dir="2700000" algn="tl">
                    <a:srgbClr val="FFFFFF"/>
                  </a:outerShdw>
                </a:effectLst>
                <a:latin typeface="Arial" charset="0"/>
                <a:ea typeface="ＭＳ Ｐゴシック" pitchFamily="-128" charset="-128"/>
              </a:rPr>
              <a:t>to output)</a:t>
            </a:r>
          </a:p>
        </p:txBody>
      </p:sp>
      <p:sp>
        <p:nvSpPr>
          <p:cNvPr id="171014" name="Rectangle 6">
            <a:extLst>
              <a:ext uri="{FF2B5EF4-FFF2-40B4-BE49-F238E27FC236}">
                <a16:creationId xmlns:a16="http://schemas.microsoft.com/office/drawing/2014/main" id="{643DEB79-682D-4C39-B892-4DEC65DAC17B}"/>
              </a:ext>
            </a:extLst>
          </p:cNvPr>
          <p:cNvSpPr>
            <a:spLocks noChangeArrowheads="1"/>
          </p:cNvSpPr>
          <p:nvPr/>
        </p:nvSpPr>
        <p:spPr bwMode="auto">
          <a:xfrm>
            <a:off x="1892300" y="3205163"/>
            <a:ext cx="5418138" cy="819150"/>
          </a:xfrm>
          <a:prstGeom prst="rect">
            <a:avLst/>
          </a:prstGeom>
          <a:noFill/>
          <a:ln w="25400">
            <a:noFill/>
            <a:miter lim="800000"/>
            <a:headEnd/>
            <a:tailEnd/>
          </a:ln>
          <a:effectLst/>
        </p:spPr>
        <p:txBody>
          <a:bodyPr wrap="none" lIns="90487" tIns="44450" rIns="90487" bIns="44450">
            <a:spAutoFit/>
          </a:bodyPr>
          <a:lstStyle/>
          <a:p>
            <a:pPr>
              <a:defRPr/>
            </a:pPr>
            <a:r>
              <a:rPr lang="en-US">
                <a:effectLst>
                  <a:outerShdw blurRad="38100" dist="38100" dir="2700000" algn="tl">
                    <a:srgbClr val="FFFFFF"/>
                  </a:outerShdw>
                </a:effectLst>
                <a:latin typeface="Palatino" pitchFamily="-128" charset="0"/>
                <a:ea typeface="ＭＳ Ｐゴシック" pitchFamily="-128" charset="-128"/>
              </a:rPr>
              <a:t>Examples: </a:t>
            </a:r>
            <a:r>
              <a:rPr lang="en-US" i="1">
                <a:effectLst>
                  <a:outerShdw blurRad="38100" dist="38100" dir="2700000" algn="tl">
                    <a:srgbClr val="FFFFFF"/>
                  </a:outerShdw>
                </a:effectLst>
                <a:latin typeface="Palatino" pitchFamily="-128" charset="0"/>
                <a:ea typeface="ＭＳ Ｐゴシック" pitchFamily="-128" charset="-128"/>
              </a:rPr>
              <a:t>compute taxes, determine area,</a:t>
            </a:r>
          </a:p>
          <a:p>
            <a:pPr>
              <a:defRPr/>
            </a:pPr>
            <a:r>
              <a:rPr lang="en-US" i="1">
                <a:effectLst>
                  <a:outerShdw blurRad="38100" dist="38100" dir="2700000" algn="tl">
                    <a:srgbClr val="FFFFFF"/>
                  </a:outerShdw>
                </a:effectLst>
                <a:latin typeface="Palatino" pitchFamily="-128" charset="0"/>
                <a:ea typeface="ＭＳ Ｐゴシック" pitchFamily="-128" charset="-128"/>
              </a:rPr>
              <a:t>format report, display graph</a:t>
            </a:r>
            <a:r>
              <a:rPr lang="en-US">
                <a:effectLst>
                  <a:outerShdw blurRad="38100" dist="38100" dir="2700000" algn="tl">
                    <a:srgbClr val="FFFFFF"/>
                  </a:outerShdw>
                </a:effectLst>
                <a:latin typeface="Palatino" pitchFamily="-128" charset="0"/>
                <a:ea typeface="ＭＳ Ｐゴシック" pitchFamily="-128" charset="-128"/>
              </a:rPr>
              <a:t> </a:t>
            </a:r>
          </a:p>
        </p:txBody>
      </p:sp>
      <p:sp>
        <p:nvSpPr>
          <p:cNvPr id="171015" name="Rectangle 7">
            <a:extLst>
              <a:ext uri="{FF2B5EF4-FFF2-40B4-BE49-F238E27FC236}">
                <a16:creationId xmlns:a16="http://schemas.microsoft.com/office/drawing/2014/main" id="{739A9324-2BC0-4A91-8536-F8390E5F9D78}"/>
              </a:ext>
            </a:extLst>
          </p:cNvPr>
          <p:cNvSpPr>
            <a:spLocks noChangeArrowheads="1"/>
          </p:cNvSpPr>
          <p:nvPr/>
        </p:nvSpPr>
        <p:spPr bwMode="auto">
          <a:xfrm>
            <a:off x="1866900" y="4208463"/>
            <a:ext cx="5076825" cy="819150"/>
          </a:xfrm>
          <a:prstGeom prst="rect">
            <a:avLst/>
          </a:prstGeom>
          <a:noFill/>
          <a:ln w="25400">
            <a:noFill/>
            <a:miter lim="800000"/>
            <a:headEnd/>
            <a:tailEnd/>
          </a:ln>
          <a:effectLst/>
        </p:spPr>
        <p:txBody>
          <a:bodyPr wrap="none" lIns="90487" tIns="44450" rIns="90487" bIns="44450">
            <a:spAutoFit/>
          </a:bodyPr>
          <a:lstStyle/>
          <a:p>
            <a:pPr>
              <a:defRPr/>
            </a:pPr>
            <a:r>
              <a:rPr lang="en-US" i="1">
                <a:solidFill>
                  <a:schemeClr val="folHlink"/>
                </a:solidFill>
                <a:latin typeface="Palatino" pitchFamily="-128" charset="0"/>
                <a:ea typeface="ＭＳ Ｐゴシック" pitchFamily="-128" charset="-128"/>
              </a:rPr>
              <a:t>Data must always be processed in some </a:t>
            </a:r>
          </a:p>
          <a:p>
            <a:pPr>
              <a:defRPr/>
            </a:pPr>
            <a:r>
              <a:rPr lang="en-US" i="1">
                <a:solidFill>
                  <a:schemeClr val="folHlink"/>
                </a:solidFill>
                <a:latin typeface="Palatino" pitchFamily="-128" charset="0"/>
                <a:ea typeface="ＭＳ Ｐゴシック" pitchFamily="-128" charset="-128"/>
              </a:rPr>
              <a:t>way to achieve system function</a:t>
            </a:r>
            <a:endParaRPr lang="en-US" i="1">
              <a:solidFill>
                <a:srgbClr val="F3FF07"/>
              </a:solidFill>
              <a:effectLst>
                <a:outerShdw blurRad="38100" dist="38100" dir="2700000" algn="tl">
                  <a:srgbClr val="000000"/>
                </a:outerShdw>
              </a:effectLst>
              <a:latin typeface="Palatino" pitchFamily="-128" charset="0"/>
              <a:ea typeface="ＭＳ Ｐゴシック" pitchFamily="-128" charset="-128"/>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567F87C-415C-4B17-BB96-B6ED6F38D3C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183CD2A8-60E5-4E78-85EC-29AA121F20F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9385B5C-1257-4070-A582-04CB90C0BB10}" type="slidenum">
              <a:rPr lang="en-US" altLang="en-US" sz="1000">
                <a:latin typeface="Helvetica" panose="020B0604020202020204" pitchFamily="34" charset="0"/>
              </a:rPr>
              <a:pPr/>
              <a:t>15</a:t>
            </a:fld>
            <a:endParaRPr lang="en-US" altLang="en-US" sz="1000">
              <a:latin typeface="Helvetica" panose="020B0604020202020204" pitchFamily="34" charset="0"/>
            </a:endParaRPr>
          </a:p>
        </p:txBody>
      </p:sp>
      <p:sp>
        <p:nvSpPr>
          <p:cNvPr id="17412" name="Rectangle 3">
            <a:extLst>
              <a:ext uri="{FF2B5EF4-FFF2-40B4-BE49-F238E27FC236}">
                <a16:creationId xmlns:a16="http://schemas.microsoft.com/office/drawing/2014/main" id="{94F10529-8719-4912-B38F-697379358465}"/>
              </a:ext>
            </a:extLst>
          </p:cNvPr>
          <p:cNvSpPr>
            <a:spLocks noGrp="1" noChangeArrowheads="1"/>
          </p:cNvSpPr>
          <p:nvPr>
            <p:ph type="title"/>
          </p:nvPr>
        </p:nvSpPr>
        <p:spPr>
          <a:xfrm>
            <a:off x="1295400" y="1143000"/>
            <a:ext cx="4383088" cy="633413"/>
          </a:xfrm>
        </p:spPr>
        <p:txBody>
          <a:bodyPr/>
          <a:lstStyle/>
          <a:p>
            <a:pPr eaLnBrk="1" hangingPunct="1"/>
            <a:r>
              <a:rPr lang="en-US" altLang="en-US"/>
              <a:t>Umbrella Activities</a:t>
            </a:r>
          </a:p>
        </p:txBody>
      </p:sp>
      <p:sp>
        <p:nvSpPr>
          <p:cNvPr id="17413" name="Rectangle 4">
            <a:extLst>
              <a:ext uri="{FF2B5EF4-FFF2-40B4-BE49-F238E27FC236}">
                <a16:creationId xmlns:a16="http://schemas.microsoft.com/office/drawing/2014/main" id="{2937E0E4-8CC5-4A42-8F49-34DCC286B336}"/>
              </a:ext>
            </a:extLst>
          </p:cNvPr>
          <p:cNvSpPr>
            <a:spLocks noGrp="1" noChangeArrowheads="1"/>
          </p:cNvSpPr>
          <p:nvPr>
            <p:ph type="body" idx="1"/>
          </p:nvPr>
        </p:nvSpPr>
        <p:spPr>
          <a:xfrm>
            <a:off x="1752600" y="1828800"/>
            <a:ext cx="6508750" cy="4075113"/>
          </a:xfrm>
          <a:noFill/>
        </p:spPr>
        <p:txBody>
          <a:bodyPr lIns="90487" tIns="44450" rIns="90487" bIns="44450"/>
          <a:lstStyle/>
          <a:p>
            <a:pPr marL="285750" indent="-285750" eaLnBrk="1" hangingPunct="1"/>
            <a:r>
              <a:rPr lang="en-US" altLang="en-US"/>
              <a:t>Software project management</a:t>
            </a:r>
          </a:p>
          <a:p>
            <a:pPr marL="285750" indent="-285750" eaLnBrk="1" hangingPunct="1"/>
            <a:r>
              <a:rPr lang="en-US" altLang="en-US"/>
              <a:t>Formal technical reviews</a:t>
            </a:r>
          </a:p>
          <a:p>
            <a:pPr marL="285750" indent="-285750" eaLnBrk="1" hangingPunct="1"/>
            <a:r>
              <a:rPr lang="en-US" altLang="en-US"/>
              <a:t>Software quality assurance</a:t>
            </a:r>
          </a:p>
          <a:p>
            <a:pPr marL="285750" indent="-285750" eaLnBrk="1" hangingPunct="1"/>
            <a:r>
              <a:rPr lang="en-US" altLang="en-US"/>
              <a:t>Software configuration management</a:t>
            </a:r>
          </a:p>
          <a:p>
            <a:pPr marL="285750" indent="-285750" eaLnBrk="1" hangingPunct="1"/>
            <a:r>
              <a:rPr lang="en-US" altLang="en-US"/>
              <a:t>Work product preparation and production</a:t>
            </a:r>
          </a:p>
          <a:p>
            <a:pPr marL="285750" indent="-285750" eaLnBrk="1" hangingPunct="1"/>
            <a:r>
              <a:rPr lang="en-US" altLang="en-US"/>
              <a:t>Reusability management</a:t>
            </a:r>
          </a:p>
          <a:p>
            <a:pPr marL="285750" indent="-285750" eaLnBrk="1" hangingPunct="1"/>
            <a:r>
              <a:rPr lang="en-US" altLang="en-US"/>
              <a:t>Measurement</a:t>
            </a:r>
          </a:p>
          <a:p>
            <a:pPr marL="285750" indent="-285750" eaLnBrk="1" hangingPunct="1"/>
            <a:r>
              <a:rPr lang="en-US" altLang="en-US"/>
              <a:t>Risk management</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1C6BF81B-746A-495B-B5F1-3065B2BB02D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14" name="Slide Number Placeholder 4">
            <a:extLst>
              <a:ext uri="{FF2B5EF4-FFF2-40B4-BE49-F238E27FC236}">
                <a16:creationId xmlns:a16="http://schemas.microsoft.com/office/drawing/2014/main" id="{60496C01-3F39-43B2-81E7-03CB0905077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89905D5-9668-4727-AFF2-054530551E6C}" type="slidenum">
              <a:rPr lang="en-US" altLang="en-US" sz="1000">
                <a:latin typeface="Helvetica" panose="020B0604020202020204" pitchFamily="34" charset="0"/>
              </a:rPr>
              <a:pPr/>
              <a:t>150</a:t>
            </a:fld>
            <a:endParaRPr lang="en-US" altLang="en-US" sz="1000">
              <a:latin typeface="Helvetica" panose="020B0604020202020204" pitchFamily="34" charset="0"/>
            </a:endParaRPr>
          </a:p>
        </p:txBody>
      </p:sp>
      <p:sp>
        <p:nvSpPr>
          <p:cNvPr id="155652" name="Rectangle 2">
            <a:extLst>
              <a:ext uri="{FF2B5EF4-FFF2-40B4-BE49-F238E27FC236}">
                <a16:creationId xmlns:a16="http://schemas.microsoft.com/office/drawing/2014/main" id="{E1CC9ED2-1AF0-42C8-B1AA-DB0D170A0344}"/>
              </a:ext>
            </a:extLst>
          </p:cNvPr>
          <p:cNvSpPr>
            <a:spLocks noGrp="1" noChangeArrowheads="1"/>
          </p:cNvSpPr>
          <p:nvPr>
            <p:ph type="title"/>
          </p:nvPr>
        </p:nvSpPr>
        <p:spPr>
          <a:xfrm>
            <a:off x="1219200" y="1295400"/>
            <a:ext cx="5211763" cy="330200"/>
          </a:xfrm>
          <a:noFill/>
        </p:spPr>
        <p:txBody>
          <a:bodyPr lIns="90487" tIns="44450" rIns="90487" bIns="44450" anchor="ctr"/>
          <a:lstStyle/>
          <a:p>
            <a:pPr eaLnBrk="1" hangingPunct="1"/>
            <a:r>
              <a:rPr lang="en-US" altLang="en-US"/>
              <a:t>Data Flow</a:t>
            </a:r>
          </a:p>
        </p:txBody>
      </p:sp>
      <p:sp>
        <p:nvSpPr>
          <p:cNvPr id="172035" name="AutoShape 3">
            <a:extLst>
              <a:ext uri="{FF2B5EF4-FFF2-40B4-BE49-F238E27FC236}">
                <a16:creationId xmlns:a16="http://schemas.microsoft.com/office/drawing/2014/main" id="{43E69962-53A2-4DBF-8BF2-DCCB24153022}"/>
              </a:ext>
            </a:extLst>
          </p:cNvPr>
          <p:cNvSpPr>
            <a:spLocks noChangeArrowheads="1"/>
          </p:cNvSpPr>
          <p:nvPr/>
        </p:nvSpPr>
        <p:spPr bwMode="auto">
          <a:xfrm>
            <a:off x="1905000" y="2133600"/>
            <a:ext cx="1816100" cy="288925"/>
          </a:xfrm>
          <a:prstGeom prst="rightArrow">
            <a:avLst>
              <a:gd name="adj1" fmla="val 50000"/>
              <a:gd name="adj2" fmla="val 314315"/>
            </a:avLst>
          </a:prstGeom>
          <a:solidFill>
            <a:schemeClr val="folHlink"/>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72036" name="Rectangle 4">
            <a:extLst>
              <a:ext uri="{FF2B5EF4-FFF2-40B4-BE49-F238E27FC236}">
                <a16:creationId xmlns:a16="http://schemas.microsoft.com/office/drawing/2014/main" id="{0B36C1A7-7227-49A9-837E-F5119CAC0AB4}"/>
              </a:ext>
            </a:extLst>
          </p:cNvPr>
          <p:cNvSpPr>
            <a:spLocks noChangeArrowheads="1"/>
          </p:cNvSpPr>
          <p:nvPr/>
        </p:nvSpPr>
        <p:spPr bwMode="auto">
          <a:xfrm>
            <a:off x="2170113" y="2395538"/>
            <a:ext cx="5956300" cy="819150"/>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Data flows through a system, beginning</a:t>
            </a:r>
          </a:p>
          <a:p>
            <a:pPr>
              <a:defRPr/>
            </a:pPr>
            <a:r>
              <a:rPr lang="en-US" b="1">
                <a:effectLst>
                  <a:outerShdw blurRad="38100" dist="38100" dir="2700000" algn="tl">
                    <a:srgbClr val="FFFFFF"/>
                  </a:outerShdw>
                </a:effectLst>
                <a:latin typeface="Arial" charset="0"/>
                <a:ea typeface="ＭＳ Ｐゴシック" pitchFamily="-128" charset="-128"/>
              </a:rPr>
              <a:t>as input and transformed into output.</a:t>
            </a:r>
          </a:p>
        </p:txBody>
      </p:sp>
      <p:sp>
        <p:nvSpPr>
          <p:cNvPr id="172037" name="Oval 5">
            <a:extLst>
              <a:ext uri="{FF2B5EF4-FFF2-40B4-BE49-F238E27FC236}">
                <a16:creationId xmlns:a16="http://schemas.microsoft.com/office/drawing/2014/main" id="{859F151B-A274-40A2-BEFB-0D8365290513}"/>
              </a:ext>
            </a:extLst>
          </p:cNvPr>
          <p:cNvSpPr>
            <a:spLocks noChangeArrowheads="1"/>
          </p:cNvSpPr>
          <p:nvPr/>
        </p:nvSpPr>
        <p:spPr bwMode="auto">
          <a:xfrm>
            <a:off x="4038600" y="3770313"/>
            <a:ext cx="1574800" cy="1473200"/>
          </a:xfrm>
          <a:prstGeom prst="ellipse">
            <a:avLst/>
          </a:prstGeom>
          <a:solidFill>
            <a:schemeClr val="folHlink"/>
          </a:solidFill>
          <a:ln w="25400">
            <a:no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72038" name="Rectangle 6">
            <a:extLst>
              <a:ext uri="{FF2B5EF4-FFF2-40B4-BE49-F238E27FC236}">
                <a16:creationId xmlns:a16="http://schemas.microsoft.com/office/drawing/2014/main" id="{D5D82F5D-48FC-4780-BB22-399907BC513B}"/>
              </a:ext>
            </a:extLst>
          </p:cNvPr>
          <p:cNvSpPr>
            <a:spLocks noChangeArrowheads="1"/>
          </p:cNvSpPr>
          <p:nvPr/>
        </p:nvSpPr>
        <p:spPr bwMode="auto">
          <a:xfrm>
            <a:off x="4267200" y="3962400"/>
            <a:ext cx="1133475" cy="1187450"/>
          </a:xfrm>
          <a:prstGeom prst="rect">
            <a:avLst/>
          </a:prstGeom>
          <a:noFill/>
          <a:ln w="25400">
            <a:noFill/>
            <a:miter lim="800000"/>
            <a:headEnd/>
            <a:tailEnd/>
          </a:ln>
          <a:effectLst/>
        </p:spPr>
        <p:txBody>
          <a:bodyPr wrap="none" lIns="90487" tIns="44450" rIns="90487" bIns="44450">
            <a:spAutoFit/>
          </a:bodyPr>
          <a:lstStyle/>
          <a:p>
            <a:pPr algn="ctr">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compute</a:t>
            </a:r>
          </a:p>
          <a:p>
            <a:pPr algn="ctr">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triangle </a:t>
            </a:r>
          </a:p>
          <a:p>
            <a:pPr algn="ctr">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area</a:t>
            </a:r>
          </a:p>
          <a:p>
            <a:pPr algn="ctr">
              <a:defRPr/>
            </a:pPr>
            <a:endParaRPr lang="en-US" sz="1800" b="1">
              <a:solidFill>
                <a:schemeClr val="bg1"/>
              </a:solidFill>
              <a:effectLst>
                <a:outerShdw blurRad="38100" dist="38100" dir="2700000" algn="tl">
                  <a:srgbClr val="000000"/>
                </a:outerShdw>
              </a:effectLst>
              <a:latin typeface="Arial" charset="0"/>
              <a:ea typeface="ＭＳ Ｐゴシック" pitchFamily="-128" charset="-128"/>
            </a:endParaRPr>
          </a:p>
        </p:txBody>
      </p:sp>
      <p:sp>
        <p:nvSpPr>
          <p:cNvPr id="155657" name="Line 7">
            <a:extLst>
              <a:ext uri="{FF2B5EF4-FFF2-40B4-BE49-F238E27FC236}">
                <a16:creationId xmlns:a16="http://schemas.microsoft.com/office/drawing/2014/main" id="{19227F23-5C85-4823-9C8B-5C3F6AFDCD39}"/>
              </a:ext>
            </a:extLst>
          </p:cNvPr>
          <p:cNvSpPr>
            <a:spLocks noChangeShapeType="1"/>
          </p:cNvSpPr>
          <p:nvPr/>
        </p:nvSpPr>
        <p:spPr bwMode="auto">
          <a:xfrm>
            <a:off x="2870200" y="3876675"/>
            <a:ext cx="1168400" cy="347663"/>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5658" name="Line 8">
            <a:extLst>
              <a:ext uri="{FF2B5EF4-FFF2-40B4-BE49-F238E27FC236}">
                <a16:creationId xmlns:a16="http://schemas.microsoft.com/office/drawing/2014/main" id="{C1E41113-5CE1-494E-8B35-0C40F96F0B33}"/>
              </a:ext>
            </a:extLst>
          </p:cNvPr>
          <p:cNvSpPr>
            <a:spLocks noChangeShapeType="1"/>
          </p:cNvSpPr>
          <p:nvPr/>
        </p:nvSpPr>
        <p:spPr bwMode="auto">
          <a:xfrm flipV="1">
            <a:off x="2857500" y="4824413"/>
            <a:ext cx="1206500" cy="2667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5659" name="Line 9">
            <a:extLst>
              <a:ext uri="{FF2B5EF4-FFF2-40B4-BE49-F238E27FC236}">
                <a16:creationId xmlns:a16="http://schemas.microsoft.com/office/drawing/2014/main" id="{B866BFC2-CC22-4F90-92C8-AC7146BB981A}"/>
              </a:ext>
            </a:extLst>
          </p:cNvPr>
          <p:cNvSpPr>
            <a:spLocks noChangeShapeType="1"/>
          </p:cNvSpPr>
          <p:nvPr/>
        </p:nvSpPr>
        <p:spPr bwMode="auto">
          <a:xfrm>
            <a:off x="5689600" y="4533900"/>
            <a:ext cx="11557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2042" name="Rectangle 10">
            <a:extLst>
              <a:ext uri="{FF2B5EF4-FFF2-40B4-BE49-F238E27FC236}">
                <a16:creationId xmlns:a16="http://schemas.microsoft.com/office/drawing/2014/main" id="{7675D7C7-51B9-48DB-AF0E-DC8392D8E2A1}"/>
              </a:ext>
            </a:extLst>
          </p:cNvPr>
          <p:cNvSpPr>
            <a:spLocks noChangeArrowheads="1"/>
          </p:cNvSpPr>
          <p:nvPr/>
        </p:nvSpPr>
        <p:spPr bwMode="auto">
          <a:xfrm>
            <a:off x="2970213" y="3578225"/>
            <a:ext cx="701675"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Arial" charset="0"/>
                <a:ea typeface="ＭＳ Ｐゴシック" pitchFamily="-128" charset="-128"/>
              </a:rPr>
              <a:t>base</a:t>
            </a:r>
          </a:p>
        </p:txBody>
      </p:sp>
      <p:sp>
        <p:nvSpPr>
          <p:cNvPr id="172043" name="Rectangle 11">
            <a:extLst>
              <a:ext uri="{FF2B5EF4-FFF2-40B4-BE49-F238E27FC236}">
                <a16:creationId xmlns:a16="http://schemas.microsoft.com/office/drawing/2014/main" id="{5F4A7F31-EFD4-4718-81F6-6F9173E12301}"/>
              </a:ext>
            </a:extLst>
          </p:cNvPr>
          <p:cNvSpPr>
            <a:spLocks noChangeArrowheads="1"/>
          </p:cNvSpPr>
          <p:nvPr/>
        </p:nvSpPr>
        <p:spPr bwMode="auto">
          <a:xfrm>
            <a:off x="2779713" y="4619625"/>
            <a:ext cx="866775"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Arial" charset="0"/>
                <a:ea typeface="ＭＳ Ｐゴシック" pitchFamily="-128" charset="-128"/>
              </a:rPr>
              <a:t>height</a:t>
            </a:r>
          </a:p>
        </p:txBody>
      </p:sp>
      <p:sp>
        <p:nvSpPr>
          <p:cNvPr id="172044" name="Rectangle 12">
            <a:extLst>
              <a:ext uri="{FF2B5EF4-FFF2-40B4-BE49-F238E27FC236}">
                <a16:creationId xmlns:a16="http://schemas.microsoft.com/office/drawing/2014/main" id="{112B7129-997D-4EC2-A48A-011A37279164}"/>
              </a:ext>
            </a:extLst>
          </p:cNvPr>
          <p:cNvSpPr>
            <a:spLocks noChangeArrowheads="1"/>
          </p:cNvSpPr>
          <p:nvPr/>
        </p:nvSpPr>
        <p:spPr bwMode="auto">
          <a:xfrm>
            <a:off x="5878513" y="4137025"/>
            <a:ext cx="650875"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Arial" charset="0"/>
                <a:ea typeface="ＭＳ Ｐゴシック" pitchFamily="-128" charset="-128"/>
              </a:rPr>
              <a:t>area</a:t>
            </a:r>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3">
            <a:extLst>
              <a:ext uri="{FF2B5EF4-FFF2-40B4-BE49-F238E27FC236}">
                <a16:creationId xmlns:a16="http://schemas.microsoft.com/office/drawing/2014/main" id="{9009139C-4BFA-4638-A32C-104DCA7E2AE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22" name="Slide Number Placeholder 4">
            <a:extLst>
              <a:ext uri="{FF2B5EF4-FFF2-40B4-BE49-F238E27FC236}">
                <a16:creationId xmlns:a16="http://schemas.microsoft.com/office/drawing/2014/main" id="{0D6006FB-3813-436F-B556-D87D17BA13F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C6E6967-8676-4572-AE01-28DA9088AE96}" type="slidenum">
              <a:rPr lang="en-US" altLang="en-US" sz="1000">
                <a:latin typeface="Helvetica" panose="020B0604020202020204" pitchFamily="34" charset="0"/>
              </a:rPr>
              <a:pPr/>
              <a:t>151</a:t>
            </a:fld>
            <a:endParaRPr lang="en-US" altLang="en-US" sz="1000">
              <a:latin typeface="Helvetica" panose="020B0604020202020204" pitchFamily="34" charset="0"/>
            </a:endParaRPr>
          </a:p>
        </p:txBody>
      </p:sp>
      <p:sp>
        <p:nvSpPr>
          <p:cNvPr id="156676" name="Rectangle 2">
            <a:extLst>
              <a:ext uri="{FF2B5EF4-FFF2-40B4-BE49-F238E27FC236}">
                <a16:creationId xmlns:a16="http://schemas.microsoft.com/office/drawing/2014/main" id="{8B0F2716-669D-49C3-B4B6-ABB0E30785EE}"/>
              </a:ext>
            </a:extLst>
          </p:cNvPr>
          <p:cNvSpPr>
            <a:spLocks noGrp="1" noChangeArrowheads="1"/>
          </p:cNvSpPr>
          <p:nvPr>
            <p:ph type="title"/>
          </p:nvPr>
        </p:nvSpPr>
        <p:spPr>
          <a:xfrm>
            <a:off x="1143000" y="1143000"/>
            <a:ext cx="4826000" cy="614363"/>
          </a:xfrm>
          <a:noFill/>
        </p:spPr>
        <p:txBody>
          <a:bodyPr lIns="90487" tIns="44450" rIns="90487" bIns="44450" anchor="ctr"/>
          <a:lstStyle/>
          <a:p>
            <a:pPr eaLnBrk="1" hangingPunct="1"/>
            <a:r>
              <a:rPr lang="en-US" altLang="en-US"/>
              <a:t>Data Stores</a:t>
            </a:r>
          </a:p>
        </p:txBody>
      </p:sp>
      <p:sp>
        <p:nvSpPr>
          <p:cNvPr id="173059" name="Rectangle 3">
            <a:extLst>
              <a:ext uri="{FF2B5EF4-FFF2-40B4-BE49-F238E27FC236}">
                <a16:creationId xmlns:a16="http://schemas.microsoft.com/office/drawing/2014/main" id="{E3295243-953F-439B-82F4-2838E8CD215D}"/>
              </a:ext>
            </a:extLst>
          </p:cNvPr>
          <p:cNvSpPr>
            <a:spLocks noChangeArrowheads="1"/>
          </p:cNvSpPr>
          <p:nvPr/>
        </p:nvSpPr>
        <p:spPr bwMode="auto">
          <a:xfrm>
            <a:off x="2147888" y="2025650"/>
            <a:ext cx="1727200" cy="85725"/>
          </a:xfrm>
          <a:prstGeom prst="rect">
            <a:avLst/>
          </a:prstGeom>
          <a:solidFill>
            <a:schemeClr val="folHlink"/>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73060" name="Rectangle 4">
            <a:extLst>
              <a:ext uri="{FF2B5EF4-FFF2-40B4-BE49-F238E27FC236}">
                <a16:creationId xmlns:a16="http://schemas.microsoft.com/office/drawing/2014/main" id="{0966AFFB-6302-40B9-A3E4-1634FB8F5799}"/>
              </a:ext>
            </a:extLst>
          </p:cNvPr>
          <p:cNvSpPr>
            <a:spLocks noChangeArrowheads="1"/>
          </p:cNvSpPr>
          <p:nvPr/>
        </p:nvSpPr>
        <p:spPr bwMode="auto">
          <a:xfrm>
            <a:off x="2147888" y="2636838"/>
            <a:ext cx="1727200" cy="85725"/>
          </a:xfrm>
          <a:prstGeom prst="rect">
            <a:avLst/>
          </a:prstGeom>
          <a:solidFill>
            <a:schemeClr val="folHlink"/>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73061" name="Rectangle 5">
            <a:extLst>
              <a:ext uri="{FF2B5EF4-FFF2-40B4-BE49-F238E27FC236}">
                <a16:creationId xmlns:a16="http://schemas.microsoft.com/office/drawing/2014/main" id="{2A549F9F-ADB9-4606-A69D-BCF139A61683}"/>
              </a:ext>
            </a:extLst>
          </p:cNvPr>
          <p:cNvSpPr>
            <a:spLocks noChangeArrowheads="1"/>
          </p:cNvSpPr>
          <p:nvPr/>
        </p:nvSpPr>
        <p:spPr bwMode="auto">
          <a:xfrm>
            <a:off x="2743200" y="2133600"/>
            <a:ext cx="4940300"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Data</a:t>
            </a:r>
            <a:r>
              <a:rPr lang="en-US" b="1">
                <a:solidFill>
                  <a:schemeClr val="bg1"/>
                </a:solidFill>
                <a:effectLst>
                  <a:outerShdw blurRad="38100" dist="38100" dir="2700000" algn="tl">
                    <a:srgbClr val="000000"/>
                  </a:outerShdw>
                </a:effectLst>
                <a:latin typeface="Arial" charset="0"/>
                <a:ea typeface="ＭＳ Ｐゴシック" pitchFamily="-128" charset="-128"/>
              </a:rPr>
              <a:t> </a:t>
            </a:r>
            <a:r>
              <a:rPr lang="en-US" b="1">
                <a:effectLst>
                  <a:outerShdw blurRad="38100" dist="38100" dir="2700000" algn="tl">
                    <a:srgbClr val="FFFFFF"/>
                  </a:outerShdw>
                </a:effectLst>
                <a:latin typeface="Arial" charset="0"/>
                <a:ea typeface="ＭＳ Ｐゴシック" pitchFamily="-128" charset="-128"/>
              </a:rPr>
              <a:t>is often stored for later use.</a:t>
            </a:r>
            <a:endParaRPr lang="en-US" b="1">
              <a:solidFill>
                <a:schemeClr val="bg1"/>
              </a:solidFill>
              <a:effectLst>
                <a:outerShdw blurRad="38100" dist="38100" dir="2700000" algn="tl">
                  <a:srgbClr val="000000"/>
                </a:outerShdw>
              </a:effectLst>
              <a:latin typeface="Arial" charset="0"/>
              <a:ea typeface="ＭＳ Ｐゴシック" pitchFamily="-128" charset="-128"/>
            </a:endParaRPr>
          </a:p>
        </p:txBody>
      </p:sp>
      <p:sp>
        <p:nvSpPr>
          <p:cNvPr id="173062" name="Oval 6">
            <a:extLst>
              <a:ext uri="{FF2B5EF4-FFF2-40B4-BE49-F238E27FC236}">
                <a16:creationId xmlns:a16="http://schemas.microsoft.com/office/drawing/2014/main" id="{5866C4BC-671F-46FE-A7F8-CC4F43DB5870}"/>
              </a:ext>
            </a:extLst>
          </p:cNvPr>
          <p:cNvSpPr>
            <a:spLocks noChangeArrowheads="1"/>
          </p:cNvSpPr>
          <p:nvPr/>
        </p:nvSpPr>
        <p:spPr bwMode="auto">
          <a:xfrm>
            <a:off x="3989388" y="3217863"/>
            <a:ext cx="1574800" cy="1473200"/>
          </a:xfrm>
          <a:prstGeom prst="ellipse">
            <a:avLst/>
          </a:prstGeom>
          <a:solidFill>
            <a:schemeClr val="folHlink"/>
          </a:solidFill>
          <a:ln w="25400">
            <a:no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73063" name="Rectangle 7">
            <a:extLst>
              <a:ext uri="{FF2B5EF4-FFF2-40B4-BE49-F238E27FC236}">
                <a16:creationId xmlns:a16="http://schemas.microsoft.com/office/drawing/2014/main" id="{88EAD04A-55A4-413A-919E-BF6F5A864A31}"/>
              </a:ext>
            </a:extLst>
          </p:cNvPr>
          <p:cNvSpPr>
            <a:spLocks noChangeArrowheads="1"/>
          </p:cNvSpPr>
          <p:nvPr/>
        </p:nvSpPr>
        <p:spPr bwMode="auto">
          <a:xfrm>
            <a:off x="4305300" y="3443288"/>
            <a:ext cx="1006475" cy="1187450"/>
          </a:xfrm>
          <a:prstGeom prst="rect">
            <a:avLst/>
          </a:prstGeom>
          <a:noFill/>
          <a:ln w="25400">
            <a:noFill/>
            <a:miter lim="800000"/>
            <a:headEnd/>
            <a:tailEnd/>
          </a:ln>
          <a:effectLst/>
        </p:spPr>
        <p:txBody>
          <a:bodyPr wrap="none" lIns="90487" tIns="44450" rIns="90487" bIns="44450">
            <a:spAutoFit/>
          </a:bodyPr>
          <a:lstStyle/>
          <a:p>
            <a:pPr algn="ctr">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look-up</a:t>
            </a:r>
          </a:p>
          <a:p>
            <a:pPr algn="ctr">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sensor</a:t>
            </a:r>
          </a:p>
          <a:p>
            <a:pPr algn="ctr">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data</a:t>
            </a:r>
          </a:p>
          <a:p>
            <a:pPr algn="ctr">
              <a:defRPr/>
            </a:pPr>
            <a:endParaRPr lang="en-US" sz="1800" b="1">
              <a:solidFill>
                <a:schemeClr val="bg1"/>
              </a:solidFill>
              <a:effectLst>
                <a:outerShdw blurRad="38100" dist="38100" dir="2700000" algn="tl">
                  <a:srgbClr val="000000"/>
                </a:outerShdw>
              </a:effectLst>
              <a:latin typeface="Arial" charset="0"/>
              <a:ea typeface="ＭＳ Ｐゴシック" pitchFamily="-128" charset="-128"/>
            </a:endParaRPr>
          </a:p>
        </p:txBody>
      </p:sp>
      <p:sp>
        <p:nvSpPr>
          <p:cNvPr id="156682" name="Line 8">
            <a:extLst>
              <a:ext uri="{FF2B5EF4-FFF2-40B4-BE49-F238E27FC236}">
                <a16:creationId xmlns:a16="http://schemas.microsoft.com/office/drawing/2014/main" id="{D3D64B35-909F-4C9A-B606-34FFDDB6B37F}"/>
              </a:ext>
            </a:extLst>
          </p:cNvPr>
          <p:cNvSpPr>
            <a:spLocks noChangeShapeType="1"/>
          </p:cNvSpPr>
          <p:nvPr/>
        </p:nvSpPr>
        <p:spPr bwMode="auto">
          <a:xfrm>
            <a:off x="2820988" y="3322638"/>
            <a:ext cx="1168400" cy="3492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6683" name="Line 9">
            <a:extLst>
              <a:ext uri="{FF2B5EF4-FFF2-40B4-BE49-F238E27FC236}">
                <a16:creationId xmlns:a16="http://schemas.microsoft.com/office/drawing/2014/main" id="{CBE2DE51-2111-407F-924C-F23D0C8DAF52}"/>
              </a:ext>
            </a:extLst>
          </p:cNvPr>
          <p:cNvSpPr>
            <a:spLocks noChangeShapeType="1"/>
          </p:cNvSpPr>
          <p:nvPr/>
        </p:nvSpPr>
        <p:spPr bwMode="auto">
          <a:xfrm flipV="1">
            <a:off x="2808288" y="4271963"/>
            <a:ext cx="1206500" cy="2667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6684" name="Line 10">
            <a:extLst>
              <a:ext uri="{FF2B5EF4-FFF2-40B4-BE49-F238E27FC236}">
                <a16:creationId xmlns:a16="http://schemas.microsoft.com/office/drawing/2014/main" id="{702228BB-EC5C-4883-9C07-2828203F7B9E}"/>
              </a:ext>
            </a:extLst>
          </p:cNvPr>
          <p:cNvSpPr>
            <a:spLocks noChangeShapeType="1"/>
          </p:cNvSpPr>
          <p:nvPr/>
        </p:nvSpPr>
        <p:spPr bwMode="auto">
          <a:xfrm>
            <a:off x="5640388" y="3979863"/>
            <a:ext cx="11557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67" name="Rectangle 11">
            <a:extLst>
              <a:ext uri="{FF2B5EF4-FFF2-40B4-BE49-F238E27FC236}">
                <a16:creationId xmlns:a16="http://schemas.microsoft.com/office/drawing/2014/main" id="{13667475-2A32-404D-B89C-DDD03756219F}"/>
              </a:ext>
            </a:extLst>
          </p:cNvPr>
          <p:cNvSpPr>
            <a:spLocks noChangeArrowheads="1"/>
          </p:cNvSpPr>
          <p:nvPr/>
        </p:nvSpPr>
        <p:spPr bwMode="auto">
          <a:xfrm>
            <a:off x="3073400" y="3051175"/>
            <a:ext cx="1017588" cy="333375"/>
          </a:xfrm>
          <a:prstGeom prst="rect">
            <a:avLst/>
          </a:prstGeom>
          <a:noFill/>
          <a:ln w="25400">
            <a:noFill/>
            <a:miter lim="800000"/>
            <a:headEnd/>
            <a:tailEnd/>
          </a:ln>
          <a:effectLst/>
        </p:spPr>
        <p:txBody>
          <a:bodyPr wrap="none" lIns="90487" tIns="44450" rIns="90487" bIns="44450">
            <a:spAutoFit/>
          </a:bodyPr>
          <a:lstStyle/>
          <a:p>
            <a:pPr>
              <a:defRPr/>
            </a:pPr>
            <a:r>
              <a:rPr lang="en-US" sz="1600" b="1">
                <a:effectLst>
                  <a:outerShdw blurRad="38100" dist="38100" dir="2700000" algn="tl">
                    <a:srgbClr val="FFFFFF"/>
                  </a:outerShdw>
                </a:effectLst>
                <a:latin typeface="Arial" charset="0"/>
                <a:ea typeface="ＭＳ Ｐゴシック" pitchFamily="-128" charset="-128"/>
              </a:rPr>
              <a:t>sensor #</a:t>
            </a:r>
          </a:p>
        </p:txBody>
      </p:sp>
      <p:sp>
        <p:nvSpPr>
          <p:cNvPr id="173068" name="Rectangle 12">
            <a:extLst>
              <a:ext uri="{FF2B5EF4-FFF2-40B4-BE49-F238E27FC236}">
                <a16:creationId xmlns:a16="http://schemas.microsoft.com/office/drawing/2014/main" id="{61CDE38B-5DC5-40CE-987C-7A906036DB67}"/>
              </a:ext>
            </a:extLst>
          </p:cNvPr>
          <p:cNvSpPr>
            <a:spLocks noChangeArrowheads="1"/>
          </p:cNvSpPr>
          <p:nvPr/>
        </p:nvSpPr>
        <p:spPr bwMode="auto">
          <a:xfrm>
            <a:off x="1905000" y="4002088"/>
            <a:ext cx="1638300" cy="333375"/>
          </a:xfrm>
          <a:prstGeom prst="rect">
            <a:avLst/>
          </a:prstGeom>
          <a:noFill/>
          <a:ln w="25400">
            <a:noFill/>
            <a:miter lim="800000"/>
            <a:headEnd/>
            <a:tailEnd/>
          </a:ln>
          <a:effectLst/>
        </p:spPr>
        <p:txBody>
          <a:bodyPr wrap="none" lIns="90487" tIns="44450" rIns="90487" bIns="44450">
            <a:spAutoFit/>
          </a:bodyPr>
          <a:lstStyle/>
          <a:p>
            <a:pPr>
              <a:defRPr/>
            </a:pPr>
            <a:r>
              <a:rPr lang="en-US" sz="1600" b="1">
                <a:effectLst>
                  <a:outerShdw blurRad="38100" dist="38100" dir="2700000" algn="tl">
                    <a:srgbClr val="FFFFFF"/>
                  </a:outerShdw>
                </a:effectLst>
                <a:latin typeface="Arial" charset="0"/>
                <a:ea typeface="ＭＳ Ｐゴシック" pitchFamily="-128" charset="-128"/>
              </a:rPr>
              <a:t>report required</a:t>
            </a:r>
          </a:p>
        </p:txBody>
      </p:sp>
      <p:sp>
        <p:nvSpPr>
          <p:cNvPr id="173069" name="Rectangle 13">
            <a:extLst>
              <a:ext uri="{FF2B5EF4-FFF2-40B4-BE49-F238E27FC236}">
                <a16:creationId xmlns:a16="http://schemas.microsoft.com/office/drawing/2014/main" id="{53EA5B15-4B83-4C56-BB30-C86F2466BB43}"/>
              </a:ext>
            </a:extLst>
          </p:cNvPr>
          <p:cNvSpPr>
            <a:spLocks noChangeArrowheads="1"/>
          </p:cNvSpPr>
          <p:nvPr/>
        </p:nvSpPr>
        <p:spPr bwMode="auto">
          <a:xfrm>
            <a:off x="5613400" y="3227388"/>
            <a:ext cx="1660525" cy="577850"/>
          </a:xfrm>
          <a:prstGeom prst="rect">
            <a:avLst/>
          </a:prstGeom>
          <a:noFill/>
          <a:ln w="25400">
            <a:noFill/>
            <a:miter lim="800000"/>
            <a:headEnd/>
            <a:tailEnd/>
          </a:ln>
          <a:effectLst/>
        </p:spPr>
        <p:txBody>
          <a:bodyPr wrap="none" lIns="90487" tIns="44450" rIns="90487" bIns="44450">
            <a:spAutoFit/>
          </a:bodyPr>
          <a:lstStyle/>
          <a:p>
            <a:pPr>
              <a:defRPr/>
            </a:pPr>
            <a:r>
              <a:rPr lang="en-US" sz="1600" b="1">
                <a:effectLst>
                  <a:outerShdw blurRad="38100" dist="38100" dir="2700000" algn="tl">
                    <a:srgbClr val="FFFFFF"/>
                  </a:outerShdw>
                </a:effectLst>
                <a:latin typeface="Arial" charset="0"/>
                <a:ea typeface="ＭＳ Ｐゴシック" pitchFamily="-128" charset="-128"/>
              </a:rPr>
              <a:t>sensor #, type, </a:t>
            </a:r>
          </a:p>
          <a:p>
            <a:pPr>
              <a:defRPr/>
            </a:pPr>
            <a:r>
              <a:rPr lang="en-US" sz="1600" b="1">
                <a:effectLst>
                  <a:outerShdw blurRad="38100" dist="38100" dir="2700000" algn="tl">
                    <a:srgbClr val="FFFFFF"/>
                  </a:outerShdw>
                </a:effectLst>
                <a:latin typeface="Arial" charset="0"/>
                <a:ea typeface="ＭＳ Ｐゴシック" pitchFamily="-128" charset="-128"/>
              </a:rPr>
              <a:t>location, age</a:t>
            </a:r>
          </a:p>
        </p:txBody>
      </p:sp>
      <p:sp>
        <p:nvSpPr>
          <p:cNvPr id="173070" name="Rectangle 14">
            <a:extLst>
              <a:ext uri="{FF2B5EF4-FFF2-40B4-BE49-F238E27FC236}">
                <a16:creationId xmlns:a16="http://schemas.microsoft.com/office/drawing/2014/main" id="{A99F8730-C989-4AAE-8B28-8A3DD043AAD4}"/>
              </a:ext>
            </a:extLst>
          </p:cNvPr>
          <p:cNvSpPr>
            <a:spLocks noChangeArrowheads="1"/>
          </p:cNvSpPr>
          <p:nvPr/>
        </p:nvSpPr>
        <p:spPr bwMode="auto">
          <a:xfrm>
            <a:off x="5221288" y="5327650"/>
            <a:ext cx="1663700" cy="34925"/>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73071" name="Rectangle 15">
            <a:extLst>
              <a:ext uri="{FF2B5EF4-FFF2-40B4-BE49-F238E27FC236}">
                <a16:creationId xmlns:a16="http://schemas.microsoft.com/office/drawing/2014/main" id="{A0188221-9FB4-4E9B-A563-DCCC2A532B60}"/>
              </a:ext>
            </a:extLst>
          </p:cNvPr>
          <p:cNvSpPr>
            <a:spLocks noChangeArrowheads="1"/>
          </p:cNvSpPr>
          <p:nvPr/>
        </p:nvSpPr>
        <p:spPr bwMode="auto">
          <a:xfrm>
            <a:off x="5259388" y="5886450"/>
            <a:ext cx="1663700" cy="36513"/>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56690" name="Line 16">
            <a:extLst>
              <a:ext uri="{FF2B5EF4-FFF2-40B4-BE49-F238E27FC236}">
                <a16:creationId xmlns:a16="http://schemas.microsoft.com/office/drawing/2014/main" id="{94D6D9E9-4335-40B7-ADEE-F2B7CB2A4F34}"/>
              </a:ext>
            </a:extLst>
          </p:cNvPr>
          <p:cNvSpPr>
            <a:spLocks noChangeShapeType="1"/>
          </p:cNvSpPr>
          <p:nvPr/>
        </p:nvSpPr>
        <p:spPr bwMode="auto">
          <a:xfrm>
            <a:off x="5284788" y="4605338"/>
            <a:ext cx="622300" cy="6413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73" name="Rectangle 17">
            <a:extLst>
              <a:ext uri="{FF2B5EF4-FFF2-40B4-BE49-F238E27FC236}">
                <a16:creationId xmlns:a16="http://schemas.microsoft.com/office/drawing/2014/main" id="{47371A9D-4FFD-4C27-BBAB-A594287CAF74}"/>
              </a:ext>
            </a:extLst>
          </p:cNvPr>
          <p:cNvSpPr>
            <a:spLocks noChangeArrowheads="1"/>
          </p:cNvSpPr>
          <p:nvPr/>
        </p:nvSpPr>
        <p:spPr bwMode="auto">
          <a:xfrm>
            <a:off x="5372100" y="5426075"/>
            <a:ext cx="1322388" cy="333375"/>
          </a:xfrm>
          <a:prstGeom prst="rect">
            <a:avLst/>
          </a:prstGeom>
          <a:noFill/>
          <a:ln w="25400">
            <a:noFill/>
            <a:miter lim="800000"/>
            <a:headEnd/>
            <a:tailEnd/>
          </a:ln>
          <a:effectLst/>
        </p:spPr>
        <p:txBody>
          <a:bodyPr wrap="none" lIns="90487" tIns="44450" rIns="90487" bIns="44450">
            <a:spAutoFit/>
          </a:bodyPr>
          <a:lstStyle/>
          <a:p>
            <a:pPr>
              <a:defRPr/>
            </a:pPr>
            <a:r>
              <a:rPr lang="en-US" sz="1600" b="1">
                <a:effectLst>
                  <a:outerShdw blurRad="38100" dist="38100" dir="2700000" algn="tl">
                    <a:srgbClr val="FFFFFF"/>
                  </a:outerShdw>
                </a:effectLst>
                <a:latin typeface="Arial" charset="0"/>
                <a:ea typeface="ＭＳ Ｐゴシック" pitchFamily="-128" charset="-128"/>
              </a:rPr>
              <a:t>sensor data</a:t>
            </a:r>
          </a:p>
        </p:txBody>
      </p:sp>
      <p:sp>
        <p:nvSpPr>
          <p:cNvPr id="173074" name="Rectangle 18">
            <a:extLst>
              <a:ext uri="{FF2B5EF4-FFF2-40B4-BE49-F238E27FC236}">
                <a16:creationId xmlns:a16="http://schemas.microsoft.com/office/drawing/2014/main" id="{A3EC118B-C653-4A9A-BE28-4CBEEFE31C69}"/>
              </a:ext>
            </a:extLst>
          </p:cNvPr>
          <p:cNvSpPr>
            <a:spLocks noChangeArrowheads="1"/>
          </p:cNvSpPr>
          <p:nvPr/>
        </p:nvSpPr>
        <p:spPr bwMode="auto">
          <a:xfrm>
            <a:off x="3827463" y="4814888"/>
            <a:ext cx="1649412" cy="333375"/>
          </a:xfrm>
          <a:prstGeom prst="rect">
            <a:avLst/>
          </a:prstGeom>
          <a:noFill/>
          <a:ln w="25400">
            <a:noFill/>
            <a:miter lim="800000"/>
            <a:headEnd/>
            <a:tailEnd/>
          </a:ln>
          <a:effectLst/>
        </p:spPr>
        <p:txBody>
          <a:bodyPr wrap="none" lIns="90487" tIns="44450" rIns="90487" bIns="44450">
            <a:spAutoFit/>
          </a:bodyPr>
          <a:lstStyle/>
          <a:p>
            <a:pPr>
              <a:defRPr/>
            </a:pPr>
            <a:r>
              <a:rPr lang="en-US" sz="1600" b="1">
                <a:effectLst>
                  <a:outerShdw blurRad="38100" dist="38100" dir="2700000" algn="tl">
                    <a:srgbClr val="FFFFFF"/>
                  </a:outerShdw>
                </a:effectLst>
                <a:latin typeface="Arial" charset="0"/>
                <a:ea typeface="ＭＳ Ｐゴシック" pitchFamily="-128" charset="-128"/>
              </a:rPr>
              <a:t>sensor number</a:t>
            </a:r>
          </a:p>
        </p:txBody>
      </p:sp>
      <p:sp>
        <p:nvSpPr>
          <p:cNvPr id="156693" name="Line 19">
            <a:extLst>
              <a:ext uri="{FF2B5EF4-FFF2-40B4-BE49-F238E27FC236}">
                <a16:creationId xmlns:a16="http://schemas.microsoft.com/office/drawing/2014/main" id="{65613467-C6A0-4D41-BB07-3382758CED0E}"/>
              </a:ext>
            </a:extLst>
          </p:cNvPr>
          <p:cNvSpPr>
            <a:spLocks noChangeShapeType="1"/>
          </p:cNvSpPr>
          <p:nvPr/>
        </p:nvSpPr>
        <p:spPr bwMode="auto">
          <a:xfrm>
            <a:off x="5449888" y="4452938"/>
            <a:ext cx="812800" cy="819150"/>
          </a:xfrm>
          <a:prstGeom prst="line">
            <a:avLst/>
          </a:prstGeom>
          <a:noFill/>
          <a:ln w="508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3076" name="Rectangle 20">
            <a:extLst>
              <a:ext uri="{FF2B5EF4-FFF2-40B4-BE49-F238E27FC236}">
                <a16:creationId xmlns:a16="http://schemas.microsoft.com/office/drawing/2014/main" id="{21ED7390-38B0-4ACB-89B6-57340011E1B7}"/>
              </a:ext>
            </a:extLst>
          </p:cNvPr>
          <p:cNvSpPr>
            <a:spLocks noChangeArrowheads="1"/>
          </p:cNvSpPr>
          <p:nvPr/>
        </p:nvSpPr>
        <p:spPr bwMode="auto">
          <a:xfrm>
            <a:off x="5943600" y="4397375"/>
            <a:ext cx="1422400" cy="577850"/>
          </a:xfrm>
          <a:prstGeom prst="rect">
            <a:avLst/>
          </a:prstGeom>
          <a:noFill/>
          <a:ln w="25400">
            <a:noFill/>
            <a:miter lim="800000"/>
            <a:headEnd/>
            <a:tailEnd/>
          </a:ln>
          <a:effectLst/>
        </p:spPr>
        <p:txBody>
          <a:bodyPr wrap="none" lIns="90487" tIns="44450" rIns="90487" bIns="44450">
            <a:spAutoFit/>
          </a:bodyPr>
          <a:lstStyle/>
          <a:p>
            <a:pPr>
              <a:defRPr/>
            </a:pPr>
            <a:r>
              <a:rPr lang="en-US" sz="1600" b="1">
                <a:effectLst>
                  <a:outerShdw blurRad="38100" dist="38100" dir="2700000" algn="tl">
                    <a:srgbClr val="FFFFFF"/>
                  </a:outerShdw>
                </a:effectLst>
                <a:latin typeface="Arial" charset="0"/>
                <a:ea typeface="ＭＳ Ｐゴシック" pitchFamily="-128" charset="-128"/>
              </a:rPr>
              <a:t>type, </a:t>
            </a:r>
          </a:p>
          <a:p>
            <a:pPr>
              <a:defRPr/>
            </a:pPr>
            <a:r>
              <a:rPr lang="en-US" sz="1600" b="1">
                <a:effectLst>
                  <a:outerShdw blurRad="38100" dist="38100" dir="2700000" algn="tl">
                    <a:srgbClr val="FFFFFF"/>
                  </a:outerShdw>
                </a:effectLst>
                <a:latin typeface="Arial" charset="0"/>
                <a:ea typeface="ＭＳ Ｐゴシック" pitchFamily="-128" charset="-128"/>
              </a:rPr>
              <a:t>location, age</a:t>
            </a:r>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999705-E1B9-4287-83D2-BD99A50B6A7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89B17967-F1E2-4F48-BEBD-E9D5686A921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FBC3462-8332-4E69-A030-B09AD9C03C96}" type="slidenum">
              <a:rPr lang="en-US" altLang="en-US" sz="1000">
                <a:latin typeface="Helvetica" panose="020B0604020202020204" pitchFamily="34" charset="0"/>
              </a:rPr>
              <a:pPr/>
              <a:t>152</a:t>
            </a:fld>
            <a:endParaRPr lang="en-US" altLang="en-US" sz="1000">
              <a:latin typeface="Helvetica" panose="020B0604020202020204" pitchFamily="34" charset="0"/>
            </a:endParaRPr>
          </a:p>
        </p:txBody>
      </p:sp>
      <p:sp>
        <p:nvSpPr>
          <p:cNvPr id="157700" name="Rectangle 2">
            <a:extLst>
              <a:ext uri="{FF2B5EF4-FFF2-40B4-BE49-F238E27FC236}">
                <a16:creationId xmlns:a16="http://schemas.microsoft.com/office/drawing/2014/main" id="{797499A6-40DE-4B2E-BF9E-44C7637C5133}"/>
              </a:ext>
            </a:extLst>
          </p:cNvPr>
          <p:cNvSpPr>
            <a:spLocks noGrp="1" noChangeArrowheads="1"/>
          </p:cNvSpPr>
          <p:nvPr>
            <p:ph type="title"/>
          </p:nvPr>
        </p:nvSpPr>
        <p:spPr>
          <a:xfrm>
            <a:off x="1219200" y="1143000"/>
            <a:ext cx="7620000" cy="482600"/>
          </a:xfrm>
          <a:noFill/>
        </p:spPr>
        <p:txBody>
          <a:bodyPr lIns="90487" tIns="44450" rIns="90487" bIns="44450" anchor="ctr"/>
          <a:lstStyle/>
          <a:p>
            <a:pPr eaLnBrk="1" hangingPunct="1"/>
            <a:r>
              <a:rPr lang="en-US" altLang="en-US" sz="3600"/>
              <a:t>Data Flow Diagramming: Guidelines</a:t>
            </a:r>
          </a:p>
        </p:txBody>
      </p:sp>
      <p:sp>
        <p:nvSpPr>
          <p:cNvPr id="157701" name="Rectangle 3">
            <a:extLst>
              <a:ext uri="{FF2B5EF4-FFF2-40B4-BE49-F238E27FC236}">
                <a16:creationId xmlns:a16="http://schemas.microsoft.com/office/drawing/2014/main" id="{7F312744-3B17-44A8-9CED-6CA30EF7A99B}"/>
              </a:ext>
            </a:extLst>
          </p:cNvPr>
          <p:cNvSpPr>
            <a:spLocks noGrp="1" noChangeArrowheads="1"/>
          </p:cNvSpPr>
          <p:nvPr>
            <p:ph type="body" idx="1"/>
          </p:nvPr>
        </p:nvSpPr>
        <p:spPr>
          <a:xfrm>
            <a:off x="1905000" y="1905000"/>
            <a:ext cx="6705600" cy="4081463"/>
          </a:xfrm>
          <a:noFill/>
        </p:spPr>
        <p:txBody>
          <a:bodyPr lIns="90487" tIns="44450" rIns="90487" bIns="44450"/>
          <a:lstStyle/>
          <a:p>
            <a:pPr eaLnBrk="1" hangingPunct="1"/>
            <a:r>
              <a:rPr lang="en-US" altLang="en-US"/>
              <a:t>all icons must be labeled with meaningful names</a:t>
            </a:r>
          </a:p>
          <a:p>
            <a:pPr eaLnBrk="1" hangingPunct="1"/>
            <a:r>
              <a:rPr lang="en-US" altLang="en-US"/>
              <a:t>the DFD evolves through a number of levels of detail</a:t>
            </a:r>
          </a:p>
          <a:p>
            <a:pPr eaLnBrk="1" hangingPunct="1"/>
            <a:r>
              <a:rPr lang="en-US" altLang="en-US"/>
              <a:t>always begin with a context level diagram (also called level 0)</a:t>
            </a:r>
          </a:p>
          <a:p>
            <a:pPr eaLnBrk="1" hangingPunct="1"/>
            <a:r>
              <a:rPr lang="en-US" altLang="en-US"/>
              <a:t>always show external entities at level 0</a:t>
            </a:r>
          </a:p>
          <a:p>
            <a:pPr eaLnBrk="1" hangingPunct="1"/>
            <a:r>
              <a:rPr lang="en-US" altLang="en-US"/>
              <a:t>always label data flow arrows</a:t>
            </a:r>
          </a:p>
          <a:p>
            <a:pPr eaLnBrk="1" hangingPunct="1"/>
            <a:r>
              <a:rPr lang="en-US" altLang="en-US"/>
              <a:t>do not represent procedural logic</a:t>
            </a:r>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7723022-5284-4635-A3DE-6896DBAC0D8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0673E6D1-47F8-4056-B9E2-82A90BF1F14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6EAF3EE-7C9F-405C-A729-23CDC552DBC4}" type="slidenum">
              <a:rPr lang="en-US" altLang="en-US" sz="1000">
                <a:latin typeface="Helvetica" panose="020B0604020202020204" pitchFamily="34" charset="0"/>
              </a:rPr>
              <a:pPr/>
              <a:t>153</a:t>
            </a:fld>
            <a:endParaRPr lang="en-US" altLang="en-US" sz="1000">
              <a:latin typeface="Helvetica" panose="020B0604020202020204" pitchFamily="34" charset="0"/>
            </a:endParaRPr>
          </a:p>
        </p:txBody>
      </p:sp>
      <p:sp>
        <p:nvSpPr>
          <p:cNvPr id="158724" name="Rectangle 2">
            <a:extLst>
              <a:ext uri="{FF2B5EF4-FFF2-40B4-BE49-F238E27FC236}">
                <a16:creationId xmlns:a16="http://schemas.microsoft.com/office/drawing/2014/main" id="{554D956D-31A3-4998-9129-D3956FA2C0AC}"/>
              </a:ext>
            </a:extLst>
          </p:cNvPr>
          <p:cNvSpPr>
            <a:spLocks noGrp="1" noChangeArrowheads="1"/>
          </p:cNvSpPr>
          <p:nvPr>
            <p:ph type="title"/>
          </p:nvPr>
        </p:nvSpPr>
        <p:spPr>
          <a:xfrm>
            <a:off x="1143000" y="1143000"/>
            <a:ext cx="6477000" cy="620713"/>
          </a:xfrm>
          <a:noFill/>
        </p:spPr>
        <p:txBody>
          <a:bodyPr lIns="90487" tIns="44450" rIns="90487" bIns="44450" anchor="ctr"/>
          <a:lstStyle/>
          <a:p>
            <a:pPr eaLnBrk="1" hangingPunct="1"/>
            <a:r>
              <a:rPr lang="en-US" altLang="en-US"/>
              <a:t>Constructing a DFD—I</a:t>
            </a:r>
          </a:p>
        </p:txBody>
      </p:sp>
      <p:sp>
        <p:nvSpPr>
          <p:cNvPr id="158725" name="Rectangle 3">
            <a:extLst>
              <a:ext uri="{FF2B5EF4-FFF2-40B4-BE49-F238E27FC236}">
                <a16:creationId xmlns:a16="http://schemas.microsoft.com/office/drawing/2014/main" id="{BAD30B6D-723E-4813-8C1C-32BDBA0C23B5}"/>
              </a:ext>
            </a:extLst>
          </p:cNvPr>
          <p:cNvSpPr>
            <a:spLocks noGrp="1" noChangeArrowheads="1"/>
          </p:cNvSpPr>
          <p:nvPr>
            <p:ph type="body" idx="1"/>
          </p:nvPr>
        </p:nvSpPr>
        <p:spPr>
          <a:xfrm>
            <a:off x="1981200" y="2209800"/>
            <a:ext cx="5864225" cy="2720975"/>
          </a:xfrm>
          <a:noFill/>
        </p:spPr>
        <p:txBody>
          <a:bodyPr lIns="90487" tIns="44450" rIns="90487" bIns="44450"/>
          <a:lstStyle/>
          <a:p>
            <a:pPr eaLnBrk="1" hangingPunct="1">
              <a:lnSpc>
                <a:spcPct val="80000"/>
              </a:lnSpc>
            </a:pPr>
            <a:r>
              <a:rPr lang="en-US" altLang="en-US"/>
              <a:t>review user scenarios and/or the data model to isolate data objects and use a grammatical parse to determine “operations”</a:t>
            </a:r>
          </a:p>
          <a:p>
            <a:pPr eaLnBrk="1" hangingPunct="1">
              <a:lnSpc>
                <a:spcPct val="80000"/>
              </a:lnSpc>
            </a:pPr>
            <a:r>
              <a:rPr lang="en-US" altLang="en-US"/>
              <a:t>determine external entities (producers and consumers of data)</a:t>
            </a:r>
          </a:p>
          <a:p>
            <a:pPr eaLnBrk="1" hangingPunct="1">
              <a:lnSpc>
                <a:spcPct val="80000"/>
              </a:lnSpc>
            </a:pPr>
            <a:r>
              <a:rPr lang="en-US" altLang="en-US"/>
              <a:t>create a level 0 DFD</a:t>
            </a:r>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a:extLst>
              <a:ext uri="{FF2B5EF4-FFF2-40B4-BE49-F238E27FC236}">
                <a16:creationId xmlns:a16="http://schemas.microsoft.com/office/drawing/2014/main" id="{CFCF0673-E7C0-44AB-800E-05E948ACEC4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18" name="Slide Number Placeholder 4">
            <a:extLst>
              <a:ext uri="{FF2B5EF4-FFF2-40B4-BE49-F238E27FC236}">
                <a16:creationId xmlns:a16="http://schemas.microsoft.com/office/drawing/2014/main" id="{C7FCDF44-F31A-4D87-94B5-8EBB4D94170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17BA7AE-C8D8-4619-BFEF-4A205FFF47C7}" type="slidenum">
              <a:rPr lang="en-US" altLang="en-US" sz="1000">
                <a:latin typeface="Helvetica" panose="020B0604020202020204" pitchFamily="34" charset="0"/>
              </a:rPr>
              <a:pPr/>
              <a:t>154</a:t>
            </a:fld>
            <a:endParaRPr lang="en-US" altLang="en-US" sz="1000">
              <a:latin typeface="Helvetica" panose="020B0604020202020204" pitchFamily="34" charset="0"/>
            </a:endParaRPr>
          </a:p>
        </p:txBody>
      </p:sp>
      <p:sp>
        <p:nvSpPr>
          <p:cNvPr id="159748" name="Rectangle 2">
            <a:extLst>
              <a:ext uri="{FF2B5EF4-FFF2-40B4-BE49-F238E27FC236}">
                <a16:creationId xmlns:a16="http://schemas.microsoft.com/office/drawing/2014/main" id="{0B69D2F6-E897-45E2-A65E-E71F1B5ED91D}"/>
              </a:ext>
            </a:extLst>
          </p:cNvPr>
          <p:cNvSpPr>
            <a:spLocks noGrp="1" noChangeArrowheads="1"/>
          </p:cNvSpPr>
          <p:nvPr>
            <p:ph type="title"/>
          </p:nvPr>
        </p:nvSpPr>
        <p:spPr>
          <a:xfrm>
            <a:off x="1143000" y="1066800"/>
            <a:ext cx="6477000" cy="711200"/>
          </a:xfrm>
          <a:noFill/>
        </p:spPr>
        <p:txBody>
          <a:bodyPr lIns="90487" tIns="44450" rIns="90487" bIns="44450" anchor="ctr"/>
          <a:lstStyle/>
          <a:p>
            <a:pPr eaLnBrk="1" hangingPunct="1"/>
            <a:r>
              <a:rPr lang="en-US" altLang="en-US"/>
              <a:t>Level 0 DFD Example</a:t>
            </a:r>
          </a:p>
        </p:txBody>
      </p:sp>
      <p:sp>
        <p:nvSpPr>
          <p:cNvPr id="176131" name="Oval 3">
            <a:extLst>
              <a:ext uri="{FF2B5EF4-FFF2-40B4-BE49-F238E27FC236}">
                <a16:creationId xmlns:a16="http://schemas.microsoft.com/office/drawing/2014/main" id="{478380D5-03DE-41D4-85C9-F11A48946962}"/>
              </a:ext>
            </a:extLst>
          </p:cNvPr>
          <p:cNvSpPr>
            <a:spLocks noChangeArrowheads="1"/>
          </p:cNvSpPr>
          <p:nvPr/>
        </p:nvSpPr>
        <p:spPr bwMode="auto">
          <a:xfrm>
            <a:off x="3759200" y="2554288"/>
            <a:ext cx="1574800" cy="1473200"/>
          </a:xfrm>
          <a:prstGeom prst="ellipse">
            <a:avLst/>
          </a:prstGeom>
          <a:solidFill>
            <a:schemeClr val="folHlink"/>
          </a:solidFill>
          <a:ln w="25400">
            <a:no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59750" name="Line 4">
            <a:extLst>
              <a:ext uri="{FF2B5EF4-FFF2-40B4-BE49-F238E27FC236}">
                <a16:creationId xmlns:a16="http://schemas.microsoft.com/office/drawing/2014/main" id="{30F807E6-F43F-405E-8216-EA29B50DB52D}"/>
              </a:ext>
            </a:extLst>
          </p:cNvPr>
          <p:cNvSpPr>
            <a:spLocks noChangeShapeType="1"/>
          </p:cNvSpPr>
          <p:nvPr/>
        </p:nvSpPr>
        <p:spPr bwMode="auto">
          <a:xfrm>
            <a:off x="2590800" y="2659063"/>
            <a:ext cx="1168400" cy="3492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9751" name="Line 5">
            <a:extLst>
              <a:ext uri="{FF2B5EF4-FFF2-40B4-BE49-F238E27FC236}">
                <a16:creationId xmlns:a16="http://schemas.microsoft.com/office/drawing/2014/main" id="{3FC09338-887B-43C7-B692-414CE5757454}"/>
              </a:ext>
            </a:extLst>
          </p:cNvPr>
          <p:cNvSpPr>
            <a:spLocks noChangeShapeType="1"/>
          </p:cNvSpPr>
          <p:nvPr/>
        </p:nvSpPr>
        <p:spPr bwMode="auto">
          <a:xfrm flipV="1">
            <a:off x="2578100" y="3608388"/>
            <a:ext cx="1206500" cy="2667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9752" name="Line 6">
            <a:extLst>
              <a:ext uri="{FF2B5EF4-FFF2-40B4-BE49-F238E27FC236}">
                <a16:creationId xmlns:a16="http://schemas.microsoft.com/office/drawing/2014/main" id="{D0ADA6BD-332A-43C6-A9C9-0B1907A62268}"/>
              </a:ext>
            </a:extLst>
          </p:cNvPr>
          <p:cNvSpPr>
            <a:spLocks noChangeShapeType="1"/>
          </p:cNvSpPr>
          <p:nvPr/>
        </p:nvSpPr>
        <p:spPr bwMode="auto">
          <a:xfrm>
            <a:off x="5410200" y="3316288"/>
            <a:ext cx="11557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6135" name="Rectangle 7">
            <a:extLst>
              <a:ext uri="{FF2B5EF4-FFF2-40B4-BE49-F238E27FC236}">
                <a16:creationId xmlns:a16="http://schemas.microsoft.com/office/drawing/2014/main" id="{9268AAFD-6EDA-4152-891A-3922991B36D5}"/>
              </a:ext>
            </a:extLst>
          </p:cNvPr>
          <p:cNvSpPr>
            <a:spLocks noChangeArrowheads="1"/>
          </p:cNvSpPr>
          <p:nvPr/>
        </p:nvSpPr>
        <p:spPr bwMode="auto">
          <a:xfrm>
            <a:off x="1790700" y="2327275"/>
            <a:ext cx="876300" cy="771525"/>
          </a:xfrm>
          <a:prstGeom prst="rect">
            <a:avLst/>
          </a:prstGeom>
          <a:solidFill>
            <a:schemeClr val="folHlink"/>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76136" name="Rectangle 8">
            <a:extLst>
              <a:ext uri="{FF2B5EF4-FFF2-40B4-BE49-F238E27FC236}">
                <a16:creationId xmlns:a16="http://schemas.microsoft.com/office/drawing/2014/main" id="{3589B247-8E90-4050-B979-CEB4ACA52B03}"/>
              </a:ext>
            </a:extLst>
          </p:cNvPr>
          <p:cNvSpPr>
            <a:spLocks noChangeArrowheads="1"/>
          </p:cNvSpPr>
          <p:nvPr/>
        </p:nvSpPr>
        <p:spPr bwMode="auto">
          <a:xfrm>
            <a:off x="1816100" y="3533775"/>
            <a:ext cx="876300" cy="771525"/>
          </a:xfrm>
          <a:prstGeom prst="rect">
            <a:avLst/>
          </a:prstGeom>
          <a:solidFill>
            <a:schemeClr val="folHlink"/>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76137" name="Rectangle 9">
            <a:extLst>
              <a:ext uri="{FF2B5EF4-FFF2-40B4-BE49-F238E27FC236}">
                <a16:creationId xmlns:a16="http://schemas.microsoft.com/office/drawing/2014/main" id="{A306D5B1-491D-446F-835C-3B7991604FA7}"/>
              </a:ext>
            </a:extLst>
          </p:cNvPr>
          <p:cNvSpPr>
            <a:spLocks noChangeArrowheads="1"/>
          </p:cNvSpPr>
          <p:nvPr/>
        </p:nvSpPr>
        <p:spPr bwMode="auto">
          <a:xfrm>
            <a:off x="6591300" y="2911475"/>
            <a:ext cx="876300" cy="771525"/>
          </a:xfrm>
          <a:prstGeom prst="rect">
            <a:avLst/>
          </a:prstGeom>
          <a:solidFill>
            <a:schemeClr val="folHlink"/>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76138" name="Rectangle 10">
            <a:extLst>
              <a:ext uri="{FF2B5EF4-FFF2-40B4-BE49-F238E27FC236}">
                <a16:creationId xmlns:a16="http://schemas.microsoft.com/office/drawing/2014/main" id="{DB049E09-9700-4D92-AAB2-A21855D8688F}"/>
              </a:ext>
            </a:extLst>
          </p:cNvPr>
          <p:cNvSpPr>
            <a:spLocks noChangeArrowheads="1"/>
          </p:cNvSpPr>
          <p:nvPr/>
        </p:nvSpPr>
        <p:spPr bwMode="auto">
          <a:xfrm>
            <a:off x="1916113" y="2474913"/>
            <a:ext cx="6635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user</a:t>
            </a:r>
          </a:p>
        </p:txBody>
      </p:sp>
      <p:sp>
        <p:nvSpPr>
          <p:cNvPr id="176139" name="Rectangle 11">
            <a:extLst>
              <a:ext uri="{FF2B5EF4-FFF2-40B4-BE49-F238E27FC236}">
                <a16:creationId xmlns:a16="http://schemas.microsoft.com/office/drawing/2014/main" id="{AB8519EF-35AE-4C9E-96EB-22CC42E5FBA3}"/>
              </a:ext>
            </a:extLst>
          </p:cNvPr>
          <p:cNvSpPr>
            <a:spLocks noChangeArrowheads="1"/>
          </p:cNvSpPr>
          <p:nvPr/>
        </p:nvSpPr>
        <p:spPr bwMode="auto">
          <a:xfrm>
            <a:off x="2901950" y="2303463"/>
            <a:ext cx="1320800" cy="457200"/>
          </a:xfrm>
          <a:prstGeom prst="rect">
            <a:avLst/>
          </a:prstGeom>
          <a:noFill/>
          <a:ln w="25400">
            <a:noFill/>
            <a:miter lim="800000"/>
            <a:headEnd/>
            <a:tailEnd/>
          </a:ln>
          <a:effectLst/>
        </p:spPr>
        <p:txBody>
          <a:bodyPr wrap="none" lIns="90487" tIns="44450" rIns="90487" bIns="44450">
            <a:spAutoFit/>
          </a:bodyPr>
          <a:lstStyle/>
          <a:p>
            <a:pPr algn="ctr">
              <a:lnSpc>
                <a:spcPct val="75000"/>
              </a:lnSpc>
              <a:defRPr/>
            </a:pPr>
            <a:r>
              <a:rPr lang="en-US" sz="1600" b="1">
                <a:effectLst>
                  <a:outerShdw blurRad="38100" dist="38100" dir="2700000" algn="tl">
                    <a:srgbClr val="FFFFFF"/>
                  </a:outerShdw>
                </a:effectLst>
                <a:latin typeface="Arial" charset="0"/>
                <a:ea typeface="ＭＳ Ｐゴシック" pitchFamily="-128" charset="-128"/>
              </a:rPr>
              <a:t>processing </a:t>
            </a:r>
          </a:p>
          <a:p>
            <a:pPr algn="ctr">
              <a:lnSpc>
                <a:spcPct val="75000"/>
              </a:lnSpc>
              <a:defRPr/>
            </a:pPr>
            <a:r>
              <a:rPr lang="en-US" sz="1600" b="1">
                <a:effectLst>
                  <a:outerShdw blurRad="38100" dist="38100" dir="2700000" algn="tl">
                    <a:srgbClr val="FFFFFF"/>
                  </a:outerShdw>
                </a:effectLst>
                <a:latin typeface="Arial" charset="0"/>
                <a:ea typeface="ＭＳ Ｐゴシック" pitchFamily="-128" charset="-128"/>
              </a:rPr>
              <a:t>request</a:t>
            </a:r>
          </a:p>
        </p:txBody>
      </p:sp>
      <p:sp>
        <p:nvSpPr>
          <p:cNvPr id="176140" name="Rectangle 12">
            <a:extLst>
              <a:ext uri="{FF2B5EF4-FFF2-40B4-BE49-F238E27FC236}">
                <a16:creationId xmlns:a16="http://schemas.microsoft.com/office/drawing/2014/main" id="{9E629BD4-9A34-4E3A-8C42-2A7C7AF6B0D7}"/>
              </a:ext>
            </a:extLst>
          </p:cNvPr>
          <p:cNvSpPr>
            <a:spLocks noChangeArrowheads="1"/>
          </p:cNvSpPr>
          <p:nvPr/>
        </p:nvSpPr>
        <p:spPr bwMode="auto">
          <a:xfrm>
            <a:off x="1801813" y="3627438"/>
            <a:ext cx="930275" cy="527050"/>
          </a:xfrm>
          <a:prstGeom prst="rect">
            <a:avLst/>
          </a:prstGeom>
          <a:noFill/>
          <a:ln w="25400">
            <a:noFill/>
            <a:miter lim="800000"/>
            <a:headEnd/>
            <a:tailEnd/>
          </a:ln>
          <a:effectLst/>
        </p:spPr>
        <p:txBody>
          <a:bodyPr wrap="none" lIns="90487" tIns="44450" rIns="90487" bIns="44450">
            <a:spAutoFit/>
          </a:bodyPr>
          <a:lstStyle/>
          <a:p>
            <a:pPr algn="ctr">
              <a:lnSpc>
                <a:spcPct val="80000"/>
              </a:lnSpc>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video</a:t>
            </a:r>
          </a:p>
          <a:p>
            <a:pPr algn="ctr">
              <a:lnSpc>
                <a:spcPct val="80000"/>
              </a:lnSpc>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source</a:t>
            </a:r>
          </a:p>
        </p:txBody>
      </p:sp>
      <p:sp>
        <p:nvSpPr>
          <p:cNvPr id="176141" name="Rectangle 13">
            <a:extLst>
              <a:ext uri="{FF2B5EF4-FFF2-40B4-BE49-F238E27FC236}">
                <a16:creationId xmlns:a16="http://schemas.microsoft.com/office/drawing/2014/main" id="{5EDB37A0-8A9E-4E6A-92CD-FA830E9F8C30}"/>
              </a:ext>
            </a:extLst>
          </p:cNvPr>
          <p:cNvSpPr>
            <a:spLocks noChangeArrowheads="1"/>
          </p:cNvSpPr>
          <p:nvPr/>
        </p:nvSpPr>
        <p:spPr bwMode="auto">
          <a:xfrm>
            <a:off x="2795588" y="3802063"/>
            <a:ext cx="1355725" cy="457200"/>
          </a:xfrm>
          <a:prstGeom prst="rect">
            <a:avLst/>
          </a:prstGeom>
          <a:noFill/>
          <a:ln w="25400">
            <a:noFill/>
            <a:miter lim="800000"/>
            <a:headEnd/>
            <a:tailEnd/>
          </a:ln>
          <a:effectLst/>
        </p:spPr>
        <p:txBody>
          <a:bodyPr wrap="none" lIns="90487" tIns="44450" rIns="90487" bIns="44450">
            <a:spAutoFit/>
          </a:bodyPr>
          <a:lstStyle/>
          <a:p>
            <a:pPr algn="ctr">
              <a:lnSpc>
                <a:spcPct val="75000"/>
              </a:lnSpc>
              <a:defRPr/>
            </a:pPr>
            <a:r>
              <a:rPr lang="en-US" sz="1600" b="1">
                <a:effectLst>
                  <a:outerShdw blurRad="38100" dist="38100" dir="2700000" algn="tl">
                    <a:srgbClr val="FFFFFF"/>
                  </a:outerShdw>
                </a:effectLst>
                <a:latin typeface="Arial" charset="0"/>
                <a:ea typeface="ＭＳ Ｐゴシック" pitchFamily="-128" charset="-128"/>
              </a:rPr>
              <a:t>NTSC</a:t>
            </a:r>
          </a:p>
          <a:p>
            <a:pPr algn="ctr">
              <a:lnSpc>
                <a:spcPct val="75000"/>
              </a:lnSpc>
              <a:defRPr/>
            </a:pPr>
            <a:r>
              <a:rPr lang="en-US" sz="1600" b="1">
                <a:effectLst>
                  <a:outerShdw blurRad="38100" dist="38100" dir="2700000" algn="tl">
                    <a:srgbClr val="FFFFFF"/>
                  </a:outerShdw>
                </a:effectLst>
                <a:latin typeface="Arial" charset="0"/>
                <a:ea typeface="ＭＳ Ｐゴシック" pitchFamily="-128" charset="-128"/>
              </a:rPr>
              <a:t>video signal</a:t>
            </a:r>
          </a:p>
        </p:txBody>
      </p:sp>
      <p:sp>
        <p:nvSpPr>
          <p:cNvPr id="176142" name="Rectangle 14">
            <a:extLst>
              <a:ext uri="{FF2B5EF4-FFF2-40B4-BE49-F238E27FC236}">
                <a16:creationId xmlns:a16="http://schemas.microsoft.com/office/drawing/2014/main" id="{82DA326F-5772-4337-947B-C2B534618289}"/>
              </a:ext>
            </a:extLst>
          </p:cNvPr>
          <p:cNvSpPr>
            <a:spLocks noChangeArrowheads="1"/>
          </p:cNvSpPr>
          <p:nvPr/>
        </p:nvSpPr>
        <p:spPr bwMode="auto">
          <a:xfrm>
            <a:off x="3948113" y="2887663"/>
            <a:ext cx="1285875" cy="708025"/>
          </a:xfrm>
          <a:prstGeom prst="rect">
            <a:avLst/>
          </a:prstGeom>
          <a:noFill/>
          <a:ln w="25400">
            <a:noFill/>
            <a:miter lim="800000"/>
            <a:headEnd/>
            <a:tailEnd/>
          </a:ln>
          <a:effectLst/>
        </p:spPr>
        <p:txBody>
          <a:bodyPr wrap="none" lIns="90487" tIns="44450" rIns="90487" bIns="44450">
            <a:spAutoFit/>
          </a:bodyPr>
          <a:lstStyle/>
          <a:p>
            <a:pPr algn="ctr">
              <a:lnSpc>
                <a:spcPct val="75000"/>
              </a:lnSpc>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digital</a:t>
            </a:r>
          </a:p>
          <a:p>
            <a:pPr algn="ctr">
              <a:lnSpc>
                <a:spcPct val="75000"/>
              </a:lnSpc>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video</a:t>
            </a:r>
          </a:p>
          <a:p>
            <a:pPr algn="ctr">
              <a:lnSpc>
                <a:spcPct val="75000"/>
              </a:lnSpc>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processor</a:t>
            </a:r>
          </a:p>
        </p:txBody>
      </p:sp>
      <p:sp>
        <p:nvSpPr>
          <p:cNvPr id="176143" name="Rectangle 15">
            <a:extLst>
              <a:ext uri="{FF2B5EF4-FFF2-40B4-BE49-F238E27FC236}">
                <a16:creationId xmlns:a16="http://schemas.microsoft.com/office/drawing/2014/main" id="{B7FCB602-1BE0-43F0-A07A-AB5DD5B56DEB}"/>
              </a:ext>
            </a:extLst>
          </p:cNvPr>
          <p:cNvSpPr>
            <a:spLocks noChangeArrowheads="1"/>
          </p:cNvSpPr>
          <p:nvPr/>
        </p:nvSpPr>
        <p:spPr bwMode="auto">
          <a:xfrm>
            <a:off x="5310188" y="2544763"/>
            <a:ext cx="1152525" cy="641350"/>
          </a:xfrm>
          <a:prstGeom prst="rect">
            <a:avLst/>
          </a:prstGeom>
          <a:noFill/>
          <a:ln w="25400">
            <a:noFill/>
            <a:miter lim="800000"/>
            <a:headEnd/>
            <a:tailEnd/>
          </a:ln>
          <a:effectLst/>
        </p:spPr>
        <p:txBody>
          <a:bodyPr wrap="none" lIns="90487" tIns="44450" rIns="90487" bIns="44450">
            <a:spAutoFit/>
          </a:bodyPr>
          <a:lstStyle/>
          <a:p>
            <a:pPr algn="ctr">
              <a:lnSpc>
                <a:spcPct val="75000"/>
              </a:lnSpc>
              <a:defRPr/>
            </a:pPr>
            <a:r>
              <a:rPr lang="en-US" sz="1600" b="1">
                <a:effectLst>
                  <a:outerShdw blurRad="38100" dist="38100" dir="2700000" algn="tl">
                    <a:srgbClr val="FFFFFF"/>
                  </a:outerShdw>
                </a:effectLst>
                <a:latin typeface="Arial" charset="0"/>
                <a:ea typeface="ＭＳ Ｐゴシック" pitchFamily="-128" charset="-128"/>
              </a:rPr>
              <a:t>requested</a:t>
            </a:r>
          </a:p>
          <a:p>
            <a:pPr algn="ctr">
              <a:lnSpc>
                <a:spcPct val="75000"/>
              </a:lnSpc>
              <a:defRPr/>
            </a:pPr>
            <a:r>
              <a:rPr lang="en-US" sz="1600" b="1">
                <a:effectLst>
                  <a:outerShdw blurRad="38100" dist="38100" dir="2700000" algn="tl">
                    <a:srgbClr val="FFFFFF"/>
                  </a:outerShdw>
                </a:effectLst>
                <a:latin typeface="Arial" charset="0"/>
                <a:ea typeface="ＭＳ Ｐゴシック" pitchFamily="-128" charset="-128"/>
              </a:rPr>
              <a:t>video</a:t>
            </a:r>
          </a:p>
          <a:p>
            <a:pPr algn="ctr">
              <a:lnSpc>
                <a:spcPct val="75000"/>
              </a:lnSpc>
              <a:defRPr/>
            </a:pPr>
            <a:r>
              <a:rPr lang="en-US" sz="1600" b="1">
                <a:effectLst>
                  <a:outerShdw blurRad="38100" dist="38100" dir="2700000" algn="tl">
                    <a:srgbClr val="FFFFFF"/>
                  </a:outerShdw>
                </a:effectLst>
                <a:latin typeface="Arial" charset="0"/>
                <a:ea typeface="ＭＳ Ｐゴシック" pitchFamily="-128" charset="-128"/>
              </a:rPr>
              <a:t>signal</a:t>
            </a:r>
          </a:p>
        </p:txBody>
      </p:sp>
      <p:sp>
        <p:nvSpPr>
          <p:cNvPr id="176144" name="Rectangle 16">
            <a:extLst>
              <a:ext uri="{FF2B5EF4-FFF2-40B4-BE49-F238E27FC236}">
                <a16:creationId xmlns:a16="http://schemas.microsoft.com/office/drawing/2014/main" id="{53021853-DDC6-4100-AF08-D3D6A2A61A41}"/>
              </a:ext>
            </a:extLst>
          </p:cNvPr>
          <p:cNvSpPr>
            <a:spLocks noChangeArrowheads="1"/>
          </p:cNvSpPr>
          <p:nvPr/>
        </p:nvSpPr>
        <p:spPr bwMode="auto">
          <a:xfrm>
            <a:off x="6526213" y="3084513"/>
            <a:ext cx="10318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monitor</a:t>
            </a:r>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0AA8626-5B23-4D60-835A-5B11DBCD72A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DDB8E092-ADF5-4E0F-8F51-9A3EE590A93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32A050D-2A73-40AD-A30F-AC5D28961395}" type="slidenum">
              <a:rPr lang="en-US" altLang="en-US" sz="1000">
                <a:latin typeface="Helvetica" panose="020B0604020202020204" pitchFamily="34" charset="0"/>
              </a:rPr>
              <a:pPr/>
              <a:t>155</a:t>
            </a:fld>
            <a:endParaRPr lang="en-US" altLang="en-US" sz="1000">
              <a:latin typeface="Helvetica" panose="020B0604020202020204" pitchFamily="34" charset="0"/>
            </a:endParaRPr>
          </a:p>
        </p:txBody>
      </p:sp>
      <p:sp>
        <p:nvSpPr>
          <p:cNvPr id="160772" name="Rectangle 2">
            <a:extLst>
              <a:ext uri="{FF2B5EF4-FFF2-40B4-BE49-F238E27FC236}">
                <a16:creationId xmlns:a16="http://schemas.microsoft.com/office/drawing/2014/main" id="{92911E13-1846-49FC-B2F2-0BF4F9AB7F7F}"/>
              </a:ext>
            </a:extLst>
          </p:cNvPr>
          <p:cNvSpPr>
            <a:spLocks noGrp="1" noChangeArrowheads="1"/>
          </p:cNvSpPr>
          <p:nvPr>
            <p:ph type="title"/>
          </p:nvPr>
        </p:nvSpPr>
        <p:spPr>
          <a:xfrm>
            <a:off x="1219200" y="1295400"/>
            <a:ext cx="5815013" cy="330200"/>
          </a:xfrm>
          <a:noFill/>
        </p:spPr>
        <p:txBody>
          <a:bodyPr lIns="90487" tIns="44450" rIns="90487" bIns="44450" anchor="ctr"/>
          <a:lstStyle/>
          <a:p>
            <a:pPr eaLnBrk="1" hangingPunct="1"/>
            <a:r>
              <a:rPr lang="en-US" altLang="en-US"/>
              <a:t>Constructing a DFD—II</a:t>
            </a:r>
          </a:p>
        </p:txBody>
      </p:sp>
      <p:sp>
        <p:nvSpPr>
          <p:cNvPr id="160773" name="Rectangle 3">
            <a:extLst>
              <a:ext uri="{FF2B5EF4-FFF2-40B4-BE49-F238E27FC236}">
                <a16:creationId xmlns:a16="http://schemas.microsoft.com/office/drawing/2014/main" id="{4CF6A6A8-6DB2-4969-BC4E-6EBEEB2B1AFF}"/>
              </a:ext>
            </a:extLst>
          </p:cNvPr>
          <p:cNvSpPr>
            <a:spLocks noGrp="1" noChangeArrowheads="1"/>
          </p:cNvSpPr>
          <p:nvPr>
            <p:ph type="body" idx="1"/>
          </p:nvPr>
        </p:nvSpPr>
        <p:spPr>
          <a:xfrm>
            <a:off x="1828800" y="1905000"/>
            <a:ext cx="6553200" cy="4081463"/>
          </a:xfrm>
          <a:noFill/>
        </p:spPr>
        <p:txBody>
          <a:bodyPr lIns="90487" tIns="44450" rIns="90487" bIns="44450"/>
          <a:lstStyle/>
          <a:p>
            <a:pPr eaLnBrk="1" hangingPunct="1"/>
            <a:r>
              <a:rPr lang="en-US" altLang="en-US"/>
              <a:t>write a narrative describing the transform</a:t>
            </a:r>
          </a:p>
          <a:p>
            <a:pPr eaLnBrk="1" hangingPunct="1"/>
            <a:r>
              <a:rPr lang="en-US" altLang="en-US"/>
              <a:t>parse to determine next level transforms</a:t>
            </a:r>
          </a:p>
          <a:p>
            <a:pPr eaLnBrk="1" hangingPunct="1"/>
            <a:r>
              <a:rPr lang="en-US" altLang="en-US"/>
              <a:t>“balance” the flow to maintain data flow continuity</a:t>
            </a:r>
          </a:p>
          <a:p>
            <a:pPr eaLnBrk="1" hangingPunct="1"/>
            <a:r>
              <a:rPr lang="en-US" altLang="en-US"/>
              <a:t>develop a level 1 DFD</a:t>
            </a:r>
          </a:p>
          <a:p>
            <a:pPr eaLnBrk="1" hangingPunct="1"/>
            <a:r>
              <a:rPr lang="en-US" altLang="en-US"/>
              <a:t>use a 1:5 (approx.) expansion ratio</a:t>
            </a:r>
          </a:p>
        </p:txBody>
      </p:sp>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ooter Placeholder 3">
            <a:extLst>
              <a:ext uri="{FF2B5EF4-FFF2-40B4-BE49-F238E27FC236}">
                <a16:creationId xmlns:a16="http://schemas.microsoft.com/office/drawing/2014/main" id="{EAD328A9-1F85-412F-9F76-DC18F921629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42" name="Slide Number Placeholder 4">
            <a:extLst>
              <a:ext uri="{FF2B5EF4-FFF2-40B4-BE49-F238E27FC236}">
                <a16:creationId xmlns:a16="http://schemas.microsoft.com/office/drawing/2014/main" id="{38B3546F-0E70-4E0D-A8BD-8D30D3FC06A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C0C0F51-52FB-438C-B4C5-00E5EE25B8A2}" type="slidenum">
              <a:rPr lang="en-US" altLang="en-US" sz="1000">
                <a:latin typeface="Helvetica" panose="020B0604020202020204" pitchFamily="34" charset="0"/>
              </a:rPr>
              <a:pPr/>
              <a:t>156</a:t>
            </a:fld>
            <a:endParaRPr lang="en-US" altLang="en-US" sz="1000">
              <a:latin typeface="Helvetica" panose="020B0604020202020204" pitchFamily="34" charset="0"/>
            </a:endParaRPr>
          </a:p>
        </p:txBody>
      </p:sp>
      <p:sp>
        <p:nvSpPr>
          <p:cNvPr id="161796" name="Rectangle 2">
            <a:extLst>
              <a:ext uri="{FF2B5EF4-FFF2-40B4-BE49-F238E27FC236}">
                <a16:creationId xmlns:a16="http://schemas.microsoft.com/office/drawing/2014/main" id="{69B36C8A-59CE-4503-BD5E-239CDCD397B1}"/>
              </a:ext>
            </a:extLst>
          </p:cNvPr>
          <p:cNvSpPr>
            <a:spLocks noGrp="1" noChangeArrowheads="1"/>
          </p:cNvSpPr>
          <p:nvPr>
            <p:ph type="title"/>
          </p:nvPr>
        </p:nvSpPr>
        <p:spPr>
          <a:xfrm>
            <a:off x="1143000" y="1143000"/>
            <a:ext cx="6880225" cy="554038"/>
          </a:xfrm>
          <a:noFill/>
        </p:spPr>
        <p:txBody>
          <a:bodyPr lIns="90487" tIns="44450" rIns="90487" bIns="44450" anchor="ctr"/>
          <a:lstStyle/>
          <a:p>
            <a:pPr eaLnBrk="1" hangingPunct="1"/>
            <a:r>
              <a:rPr lang="en-US" altLang="en-US"/>
              <a:t>The Data Flow Hierarchy</a:t>
            </a:r>
          </a:p>
        </p:txBody>
      </p:sp>
      <p:sp>
        <p:nvSpPr>
          <p:cNvPr id="178179" name="Oval 3">
            <a:extLst>
              <a:ext uri="{FF2B5EF4-FFF2-40B4-BE49-F238E27FC236}">
                <a16:creationId xmlns:a16="http://schemas.microsoft.com/office/drawing/2014/main" id="{9E8A70A3-7FF3-41C9-B5A4-405BB1079082}"/>
              </a:ext>
            </a:extLst>
          </p:cNvPr>
          <p:cNvSpPr>
            <a:spLocks noChangeArrowheads="1"/>
          </p:cNvSpPr>
          <p:nvPr/>
        </p:nvSpPr>
        <p:spPr bwMode="auto">
          <a:xfrm>
            <a:off x="4114800" y="2057400"/>
            <a:ext cx="1041400" cy="1025525"/>
          </a:xfrm>
          <a:prstGeom prst="ellipse">
            <a:avLst/>
          </a:prstGeom>
          <a:solidFill>
            <a:schemeClr val="folHlink"/>
          </a:solidFill>
          <a:ln w="25400">
            <a:solidFill>
              <a:schemeClr val="tx1"/>
            </a:solid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61798" name="Line 4">
            <a:extLst>
              <a:ext uri="{FF2B5EF4-FFF2-40B4-BE49-F238E27FC236}">
                <a16:creationId xmlns:a16="http://schemas.microsoft.com/office/drawing/2014/main" id="{CBDFEDDC-3CAA-4486-8E46-161A92FC9840}"/>
              </a:ext>
            </a:extLst>
          </p:cNvPr>
          <p:cNvSpPr>
            <a:spLocks noChangeShapeType="1"/>
          </p:cNvSpPr>
          <p:nvPr/>
        </p:nvSpPr>
        <p:spPr bwMode="auto">
          <a:xfrm>
            <a:off x="3302000" y="25892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1799" name="Line 5">
            <a:extLst>
              <a:ext uri="{FF2B5EF4-FFF2-40B4-BE49-F238E27FC236}">
                <a16:creationId xmlns:a16="http://schemas.microsoft.com/office/drawing/2014/main" id="{454696CA-7B9E-4840-9C7A-F8310A4EE53C}"/>
              </a:ext>
            </a:extLst>
          </p:cNvPr>
          <p:cNvSpPr>
            <a:spLocks noChangeShapeType="1"/>
          </p:cNvSpPr>
          <p:nvPr/>
        </p:nvSpPr>
        <p:spPr bwMode="auto">
          <a:xfrm>
            <a:off x="5207000" y="25892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8182" name="Rectangle 6">
            <a:extLst>
              <a:ext uri="{FF2B5EF4-FFF2-40B4-BE49-F238E27FC236}">
                <a16:creationId xmlns:a16="http://schemas.microsoft.com/office/drawing/2014/main" id="{53A47DF1-1242-4773-973C-966E2251623A}"/>
              </a:ext>
            </a:extLst>
          </p:cNvPr>
          <p:cNvSpPr>
            <a:spLocks noChangeArrowheads="1"/>
          </p:cNvSpPr>
          <p:nvPr/>
        </p:nvSpPr>
        <p:spPr bwMode="auto">
          <a:xfrm>
            <a:off x="2679700" y="2235200"/>
            <a:ext cx="660400" cy="695325"/>
          </a:xfrm>
          <a:prstGeom prst="rect">
            <a:avLst/>
          </a:prstGeom>
          <a:solidFill>
            <a:schemeClr val="folHlink"/>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78183" name="Rectangle 7">
            <a:extLst>
              <a:ext uri="{FF2B5EF4-FFF2-40B4-BE49-F238E27FC236}">
                <a16:creationId xmlns:a16="http://schemas.microsoft.com/office/drawing/2014/main" id="{8CABB703-BE6A-4876-89B1-D417B990729F}"/>
              </a:ext>
            </a:extLst>
          </p:cNvPr>
          <p:cNvSpPr>
            <a:spLocks noChangeArrowheads="1"/>
          </p:cNvSpPr>
          <p:nvPr/>
        </p:nvSpPr>
        <p:spPr bwMode="auto">
          <a:xfrm>
            <a:off x="5994400" y="2273300"/>
            <a:ext cx="660400" cy="695325"/>
          </a:xfrm>
          <a:prstGeom prst="rect">
            <a:avLst/>
          </a:prstGeom>
          <a:solidFill>
            <a:schemeClr val="folHlink"/>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78184" name="Rectangle 8">
            <a:extLst>
              <a:ext uri="{FF2B5EF4-FFF2-40B4-BE49-F238E27FC236}">
                <a16:creationId xmlns:a16="http://schemas.microsoft.com/office/drawing/2014/main" id="{235A9C96-CE3F-48D7-9C05-DE19F8948DDA}"/>
              </a:ext>
            </a:extLst>
          </p:cNvPr>
          <p:cNvSpPr>
            <a:spLocks noChangeArrowheads="1"/>
          </p:cNvSpPr>
          <p:nvPr/>
        </p:nvSpPr>
        <p:spPr bwMode="auto">
          <a:xfrm>
            <a:off x="4506913" y="2306638"/>
            <a:ext cx="384175" cy="454025"/>
          </a:xfrm>
          <a:prstGeom prst="rect">
            <a:avLst/>
          </a:prstGeom>
          <a:noFill/>
          <a:ln w="25400">
            <a:noFill/>
            <a:miter lim="800000"/>
            <a:headEnd/>
            <a:tailEnd/>
          </a:ln>
          <a:effectLst/>
        </p:spPr>
        <p:txBody>
          <a:bodyPr wrap="none" lIns="90487" tIns="44450" rIns="90487" bIns="44450">
            <a:spAutoFit/>
          </a:bodyPr>
          <a:lstStyle/>
          <a:p>
            <a:pPr>
              <a:defRPr/>
            </a:pPr>
            <a:r>
              <a:rPr lang="en-US" b="1">
                <a:solidFill>
                  <a:schemeClr val="bg1"/>
                </a:solidFill>
                <a:effectLst>
                  <a:outerShdw blurRad="38100" dist="38100" dir="2700000" algn="tl">
                    <a:srgbClr val="000000"/>
                  </a:outerShdw>
                </a:effectLst>
                <a:latin typeface="Arial" charset="0"/>
                <a:ea typeface="ＭＳ Ｐゴシック" pitchFamily="-128" charset="-128"/>
              </a:rPr>
              <a:t>P</a:t>
            </a:r>
          </a:p>
        </p:txBody>
      </p:sp>
      <p:sp>
        <p:nvSpPr>
          <p:cNvPr id="178185" name="Rectangle 9">
            <a:extLst>
              <a:ext uri="{FF2B5EF4-FFF2-40B4-BE49-F238E27FC236}">
                <a16:creationId xmlns:a16="http://schemas.microsoft.com/office/drawing/2014/main" id="{CCB628E3-F3BC-4546-8F58-E833182BC93D}"/>
              </a:ext>
            </a:extLst>
          </p:cNvPr>
          <p:cNvSpPr>
            <a:spLocks noChangeArrowheads="1"/>
          </p:cNvSpPr>
          <p:nvPr/>
        </p:nvSpPr>
        <p:spPr bwMode="auto">
          <a:xfrm>
            <a:off x="3541713" y="2116138"/>
            <a:ext cx="350837"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a</a:t>
            </a:r>
          </a:p>
        </p:txBody>
      </p:sp>
      <p:sp>
        <p:nvSpPr>
          <p:cNvPr id="178186" name="Rectangle 10">
            <a:extLst>
              <a:ext uri="{FF2B5EF4-FFF2-40B4-BE49-F238E27FC236}">
                <a16:creationId xmlns:a16="http://schemas.microsoft.com/office/drawing/2014/main" id="{83A225B9-4E02-42B9-84BC-B8288AF63C00}"/>
              </a:ext>
            </a:extLst>
          </p:cNvPr>
          <p:cNvSpPr>
            <a:spLocks noChangeArrowheads="1"/>
          </p:cNvSpPr>
          <p:nvPr/>
        </p:nvSpPr>
        <p:spPr bwMode="auto">
          <a:xfrm>
            <a:off x="5332413" y="2128838"/>
            <a:ext cx="366712"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b</a:t>
            </a:r>
          </a:p>
        </p:txBody>
      </p:sp>
      <p:sp>
        <p:nvSpPr>
          <p:cNvPr id="178187" name="Rectangle 11">
            <a:extLst>
              <a:ext uri="{FF2B5EF4-FFF2-40B4-BE49-F238E27FC236}">
                <a16:creationId xmlns:a16="http://schemas.microsoft.com/office/drawing/2014/main" id="{6B64E1FA-C177-4BC9-A547-AA38EC00AEFE}"/>
              </a:ext>
            </a:extLst>
          </p:cNvPr>
          <p:cNvSpPr>
            <a:spLocks noChangeArrowheads="1"/>
          </p:cNvSpPr>
          <p:nvPr/>
        </p:nvSpPr>
        <p:spPr bwMode="auto">
          <a:xfrm>
            <a:off x="2843213" y="2332038"/>
            <a:ext cx="350837" cy="454025"/>
          </a:xfrm>
          <a:prstGeom prst="rect">
            <a:avLst/>
          </a:prstGeom>
          <a:noFill/>
          <a:ln w="25400">
            <a:noFill/>
            <a:miter lim="800000"/>
            <a:headEnd/>
            <a:tailEnd/>
          </a:ln>
          <a:effectLst/>
        </p:spPr>
        <p:txBody>
          <a:bodyPr wrap="none" lIns="90487" tIns="44450" rIns="90487" bIns="44450">
            <a:spAutoFit/>
          </a:bodyPr>
          <a:lstStyle/>
          <a:p>
            <a:pPr>
              <a:defRPr/>
            </a:pPr>
            <a:r>
              <a:rPr lang="en-US" b="1">
                <a:solidFill>
                  <a:schemeClr val="bg1"/>
                </a:solidFill>
                <a:effectLst>
                  <a:outerShdw blurRad="38100" dist="38100" dir="2700000" algn="tl">
                    <a:srgbClr val="000000"/>
                  </a:outerShdw>
                </a:effectLst>
                <a:latin typeface="Arial" charset="0"/>
                <a:ea typeface="ＭＳ Ｐゴシック" pitchFamily="-128" charset="-128"/>
              </a:rPr>
              <a:t>x</a:t>
            </a:r>
          </a:p>
        </p:txBody>
      </p:sp>
      <p:sp>
        <p:nvSpPr>
          <p:cNvPr id="178188" name="Rectangle 12">
            <a:extLst>
              <a:ext uri="{FF2B5EF4-FFF2-40B4-BE49-F238E27FC236}">
                <a16:creationId xmlns:a16="http://schemas.microsoft.com/office/drawing/2014/main" id="{BD6C3812-0FF3-49F2-9AFC-7E37906F1FB0}"/>
              </a:ext>
            </a:extLst>
          </p:cNvPr>
          <p:cNvSpPr>
            <a:spLocks noChangeArrowheads="1"/>
          </p:cNvSpPr>
          <p:nvPr/>
        </p:nvSpPr>
        <p:spPr bwMode="auto">
          <a:xfrm>
            <a:off x="6157913" y="2332038"/>
            <a:ext cx="350837" cy="454025"/>
          </a:xfrm>
          <a:prstGeom prst="rect">
            <a:avLst/>
          </a:prstGeom>
          <a:solidFill>
            <a:schemeClr val="folHlink"/>
          </a:solidFill>
          <a:ln w="25400">
            <a:noFill/>
            <a:miter lim="800000"/>
            <a:headEnd/>
            <a:tailEnd/>
          </a:ln>
          <a:effectLst/>
        </p:spPr>
        <p:txBody>
          <a:bodyPr wrap="none" lIns="90487" tIns="44450" rIns="90487" bIns="44450">
            <a:spAutoFit/>
          </a:bodyPr>
          <a:lstStyle/>
          <a:p>
            <a:pPr>
              <a:defRPr/>
            </a:pPr>
            <a:r>
              <a:rPr lang="en-US" b="1">
                <a:solidFill>
                  <a:schemeClr val="bg1"/>
                </a:solidFill>
                <a:effectLst>
                  <a:outerShdw blurRad="38100" dist="38100" dir="2700000" algn="tl">
                    <a:srgbClr val="000000"/>
                  </a:outerShdw>
                </a:effectLst>
                <a:latin typeface="Arial" charset="0"/>
                <a:ea typeface="ＭＳ Ｐゴシック" pitchFamily="-128" charset="-128"/>
              </a:rPr>
              <a:t>y</a:t>
            </a:r>
          </a:p>
        </p:txBody>
      </p:sp>
      <p:sp>
        <p:nvSpPr>
          <p:cNvPr id="178189" name="Oval 13">
            <a:extLst>
              <a:ext uri="{FF2B5EF4-FFF2-40B4-BE49-F238E27FC236}">
                <a16:creationId xmlns:a16="http://schemas.microsoft.com/office/drawing/2014/main" id="{82229D9F-7211-4DA6-98D6-A0E8A0971B36}"/>
              </a:ext>
            </a:extLst>
          </p:cNvPr>
          <p:cNvSpPr>
            <a:spLocks noChangeArrowheads="1"/>
          </p:cNvSpPr>
          <p:nvPr/>
        </p:nvSpPr>
        <p:spPr bwMode="auto">
          <a:xfrm>
            <a:off x="2717800" y="3784600"/>
            <a:ext cx="800100" cy="809625"/>
          </a:xfrm>
          <a:prstGeom prst="ellipse">
            <a:avLst/>
          </a:prstGeom>
          <a:solidFill>
            <a:schemeClr val="folHlink"/>
          </a:solidFill>
          <a:ln w="25400">
            <a:solidFill>
              <a:schemeClr val="tx1"/>
            </a:solid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78190" name="Oval 14">
            <a:extLst>
              <a:ext uri="{FF2B5EF4-FFF2-40B4-BE49-F238E27FC236}">
                <a16:creationId xmlns:a16="http://schemas.microsoft.com/office/drawing/2014/main" id="{6B86C821-2D84-49CB-9926-2412F4A25956}"/>
              </a:ext>
            </a:extLst>
          </p:cNvPr>
          <p:cNvSpPr>
            <a:spLocks noChangeArrowheads="1"/>
          </p:cNvSpPr>
          <p:nvPr/>
        </p:nvSpPr>
        <p:spPr bwMode="auto">
          <a:xfrm>
            <a:off x="4127500" y="3416300"/>
            <a:ext cx="800100" cy="809625"/>
          </a:xfrm>
          <a:prstGeom prst="ellipse">
            <a:avLst/>
          </a:prstGeom>
          <a:solidFill>
            <a:schemeClr val="folHlink"/>
          </a:solidFill>
          <a:ln w="25400">
            <a:solidFill>
              <a:schemeClr val="tx1"/>
            </a:solid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78191" name="Oval 15">
            <a:extLst>
              <a:ext uri="{FF2B5EF4-FFF2-40B4-BE49-F238E27FC236}">
                <a16:creationId xmlns:a16="http://schemas.microsoft.com/office/drawing/2014/main" id="{85FE2261-D448-4070-BFC1-230E13BBAFFC}"/>
              </a:ext>
            </a:extLst>
          </p:cNvPr>
          <p:cNvSpPr>
            <a:spLocks noChangeArrowheads="1"/>
          </p:cNvSpPr>
          <p:nvPr/>
        </p:nvSpPr>
        <p:spPr bwMode="auto">
          <a:xfrm>
            <a:off x="3848100" y="4611688"/>
            <a:ext cx="800100" cy="808037"/>
          </a:xfrm>
          <a:prstGeom prst="ellipse">
            <a:avLst/>
          </a:prstGeom>
          <a:solidFill>
            <a:schemeClr val="folHlink"/>
          </a:solidFill>
          <a:ln w="25400">
            <a:solidFill>
              <a:schemeClr val="tx1"/>
            </a:solid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78192" name="Oval 16">
            <a:extLst>
              <a:ext uri="{FF2B5EF4-FFF2-40B4-BE49-F238E27FC236}">
                <a16:creationId xmlns:a16="http://schemas.microsoft.com/office/drawing/2014/main" id="{D1EF14ED-70C9-4A52-8274-F6609AFDBB5E}"/>
              </a:ext>
            </a:extLst>
          </p:cNvPr>
          <p:cNvSpPr>
            <a:spLocks noChangeArrowheads="1"/>
          </p:cNvSpPr>
          <p:nvPr/>
        </p:nvSpPr>
        <p:spPr bwMode="auto">
          <a:xfrm>
            <a:off x="5130800" y="4279900"/>
            <a:ext cx="800100" cy="809625"/>
          </a:xfrm>
          <a:prstGeom prst="ellipse">
            <a:avLst/>
          </a:prstGeom>
          <a:solidFill>
            <a:schemeClr val="folHlink"/>
          </a:solidFill>
          <a:ln w="25400">
            <a:solidFill>
              <a:schemeClr val="tx1"/>
            </a:solid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78193" name="Oval 17">
            <a:extLst>
              <a:ext uri="{FF2B5EF4-FFF2-40B4-BE49-F238E27FC236}">
                <a16:creationId xmlns:a16="http://schemas.microsoft.com/office/drawing/2014/main" id="{08CF674E-F91F-4AEF-B595-21508AD9B841}"/>
              </a:ext>
            </a:extLst>
          </p:cNvPr>
          <p:cNvSpPr>
            <a:spLocks noChangeArrowheads="1"/>
          </p:cNvSpPr>
          <p:nvPr/>
        </p:nvSpPr>
        <p:spPr bwMode="auto">
          <a:xfrm>
            <a:off x="6362700" y="4394200"/>
            <a:ext cx="800100" cy="809625"/>
          </a:xfrm>
          <a:prstGeom prst="ellipse">
            <a:avLst/>
          </a:prstGeom>
          <a:solidFill>
            <a:schemeClr val="folHlink"/>
          </a:solidFill>
          <a:ln w="25400">
            <a:solidFill>
              <a:schemeClr val="tx1"/>
            </a:solid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61812" name="Line 18">
            <a:extLst>
              <a:ext uri="{FF2B5EF4-FFF2-40B4-BE49-F238E27FC236}">
                <a16:creationId xmlns:a16="http://schemas.microsoft.com/office/drawing/2014/main" id="{3BC3ECA7-3EF0-411A-88F7-290F4C80BCBE}"/>
              </a:ext>
            </a:extLst>
          </p:cNvPr>
          <p:cNvSpPr>
            <a:spLocks noChangeShapeType="1"/>
          </p:cNvSpPr>
          <p:nvPr/>
        </p:nvSpPr>
        <p:spPr bwMode="auto">
          <a:xfrm>
            <a:off x="1917700" y="41132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1813" name="Line 19">
            <a:extLst>
              <a:ext uri="{FF2B5EF4-FFF2-40B4-BE49-F238E27FC236}">
                <a16:creationId xmlns:a16="http://schemas.microsoft.com/office/drawing/2014/main" id="{4DAFCB49-4908-44E4-8FC0-14F2F63675B4}"/>
              </a:ext>
            </a:extLst>
          </p:cNvPr>
          <p:cNvSpPr>
            <a:spLocks noChangeShapeType="1"/>
          </p:cNvSpPr>
          <p:nvPr/>
        </p:nvSpPr>
        <p:spPr bwMode="auto">
          <a:xfrm>
            <a:off x="7239000" y="48498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1814" name="Line 20">
            <a:extLst>
              <a:ext uri="{FF2B5EF4-FFF2-40B4-BE49-F238E27FC236}">
                <a16:creationId xmlns:a16="http://schemas.microsoft.com/office/drawing/2014/main" id="{1D83B7A6-01B3-482E-BED6-AA13D3E80EF4}"/>
              </a:ext>
            </a:extLst>
          </p:cNvPr>
          <p:cNvSpPr>
            <a:spLocks noChangeShapeType="1"/>
          </p:cNvSpPr>
          <p:nvPr/>
        </p:nvSpPr>
        <p:spPr bwMode="auto">
          <a:xfrm flipV="1">
            <a:off x="3530600" y="3960813"/>
            <a:ext cx="546100" cy="1905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1815" name="Line 21">
            <a:extLst>
              <a:ext uri="{FF2B5EF4-FFF2-40B4-BE49-F238E27FC236}">
                <a16:creationId xmlns:a16="http://schemas.microsoft.com/office/drawing/2014/main" id="{CDAD7E24-68DC-4DDF-9025-C37B0C33425F}"/>
              </a:ext>
            </a:extLst>
          </p:cNvPr>
          <p:cNvSpPr>
            <a:spLocks noChangeShapeType="1"/>
          </p:cNvSpPr>
          <p:nvPr/>
        </p:nvSpPr>
        <p:spPr bwMode="auto">
          <a:xfrm>
            <a:off x="3467100" y="4470400"/>
            <a:ext cx="419100" cy="2508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1816" name="Line 22">
            <a:extLst>
              <a:ext uri="{FF2B5EF4-FFF2-40B4-BE49-F238E27FC236}">
                <a16:creationId xmlns:a16="http://schemas.microsoft.com/office/drawing/2014/main" id="{693E9420-C622-4F03-B106-4AE0CD5919E6}"/>
              </a:ext>
            </a:extLst>
          </p:cNvPr>
          <p:cNvSpPr>
            <a:spLocks noChangeShapeType="1"/>
          </p:cNvSpPr>
          <p:nvPr/>
        </p:nvSpPr>
        <p:spPr bwMode="auto">
          <a:xfrm flipV="1">
            <a:off x="4673600" y="4837113"/>
            <a:ext cx="419100" cy="1031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1817" name="Line 23">
            <a:extLst>
              <a:ext uri="{FF2B5EF4-FFF2-40B4-BE49-F238E27FC236}">
                <a16:creationId xmlns:a16="http://schemas.microsoft.com/office/drawing/2014/main" id="{66168528-B6AC-4617-A37C-FAD1A6503C39}"/>
              </a:ext>
            </a:extLst>
          </p:cNvPr>
          <p:cNvSpPr>
            <a:spLocks noChangeShapeType="1"/>
          </p:cNvSpPr>
          <p:nvPr/>
        </p:nvSpPr>
        <p:spPr bwMode="auto">
          <a:xfrm>
            <a:off x="4902200" y="4076700"/>
            <a:ext cx="330200" cy="2889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1818" name="Line 24">
            <a:extLst>
              <a:ext uri="{FF2B5EF4-FFF2-40B4-BE49-F238E27FC236}">
                <a16:creationId xmlns:a16="http://schemas.microsoft.com/office/drawing/2014/main" id="{FB2F59D3-DD63-4844-8D38-4879632FB30B}"/>
              </a:ext>
            </a:extLst>
          </p:cNvPr>
          <p:cNvSpPr>
            <a:spLocks noChangeShapeType="1"/>
          </p:cNvSpPr>
          <p:nvPr/>
        </p:nvSpPr>
        <p:spPr bwMode="auto">
          <a:xfrm>
            <a:off x="5956300" y="4762500"/>
            <a:ext cx="368300" cy="222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8201" name="Rectangle 25">
            <a:extLst>
              <a:ext uri="{FF2B5EF4-FFF2-40B4-BE49-F238E27FC236}">
                <a16:creationId xmlns:a16="http://schemas.microsoft.com/office/drawing/2014/main" id="{DEC0A27E-2DF3-4086-A79F-8D20FEEBB769}"/>
              </a:ext>
            </a:extLst>
          </p:cNvPr>
          <p:cNvSpPr>
            <a:spLocks noChangeArrowheads="1"/>
          </p:cNvSpPr>
          <p:nvPr/>
        </p:nvSpPr>
        <p:spPr bwMode="auto">
          <a:xfrm>
            <a:off x="2932113" y="3957638"/>
            <a:ext cx="4476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p1</a:t>
            </a:r>
          </a:p>
        </p:txBody>
      </p:sp>
      <p:sp>
        <p:nvSpPr>
          <p:cNvPr id="178202" name="Rectangle 26">
            <a:extLst>
              <a:ext uri="{FF2B5EF4-FFF2-40B4-BE49-F238E27FC236}">
                <a16:creationId xmlns:a16="http://schemas.microsoft.com/office/drawing/2014/main" id="{326D5262-2136-464E-84C3-CBE222DB8535}"/>
              </a:ext>
            </a:extLst>
          </p:cNvPr>
          <p:cNvSpPr>
            <a:spLocks noChangeArrowheads="1"/>
          </p:cNvSpPr>
          <p:nvPr/>
        </p:nvSpPr>
        <p:spPr bwMode="auto">
          <a:xfrm>
            <a:off x="4316413" y="3614738"/>
            <a:ext cx="4476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p2</a:t>
            </a:r>
          </a:p>
        </p:txBody>
      </p:sp>
      <p:sp>
        <p:nvSpPr>
          <p:cNvPr id="178203" name="Rectangle 27">
            <a:extLst>
              <a:ext uri="{FF2B5EF4-FFF2-40B4-BE49-F238E27FC236}">
                <a16:creationId xmlns:a16="http://schemas.microsoft.com/office/drawing/2014/main" id="{458683D1-2D65-48E1-B17F-764C8FD18F34}"/>
              </a:ext>
            </a:extLst>
          </p:cNvPr>
          <p:cNvSpPr>
            <a:spLocks noChangeArrowheads="1"/>
          </p:cNvSpPr>
          <p:nvPr/>
        </p:nvSpPr>
        <p:spPr bwMode="auto">
          <a:xfrm>
            <a:off x="4037013" y="4833938"/>
            <a:ext cx="4476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p3</a:t>
            </a:r>
          </a:p>
        </p:txBody>
      </p:sp>
      <p:sp>
        <p:nvSpPr>
          <p:cNvPr id="178204" name="Rectangle 28">
            <a:extLst>
              <a:ext uri="{FF2B5EF4-FFF2-40B4-BE49-F238E27FC236}">
                <a16:creationId xmlns:a16="http://schemas.microsoft.com/office/drawing/2014/main" id="{2FDF970C-0846-4216-BB78-3553FF455E58}"/>
              </a:ext>
            </a:extLst>
          </p:cNvPr>
          <p:cNvSpPr>
            <a:spLocks noChangeArrowheads="1"/>
          </p:cNvSpPr>
          <p:nvPr/>
        </p:nvSpPr>
        <p:spPr bwMode="auto">
          <a:xfrm>
            <a:off x="5319713" y="4491038"/>
            <a:ext cx="4476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p4</a:t>
            </a:r>
          </a:p>
        </p:txBody>
      </p:sp>
      <p:sp>
        <p:nvSpPr>
          <p:cNvPr id="178205" name="Rectangle 29">
            <a:extLst>
              <a:ext uri="{FF2B5EF4-FFF2-40B4-BE49-F238E27FC236}">
                <a16:creationId xmlns:a16="http://schemas.microsoft.com/office/drawing/2014/main" id="{7692E6A6-8504-409B-A288-AB769ADC9D3A}"/>
              </a:ext>
            </a:extLst>
          </p:cNvPr>
          <p:cNvSpPr>
            <a:spLocks noChangeArrowheads="1"/>
          </p:cNvSpPr>
          <p:nvPr/>
        </p:nvSpPr>
        <p:spPr bwMode="auto">
          <a:xfrm>
            <a:off x="6564313" y="4592638"/>
            <a:ext cx="3079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Arial" charset="0"/>
                <a:ea typeface="ＭＳ Ｐゴシック" pitchFamily="-128" charset="-128"/>
              </a:rPr>
              <a:t>5</a:t>
            </a:r>
          </a:p>
        </p:txBody>
      </p:sp>
      <p:sp>
        <p:nvSpPr>
          <p:cNvPr id="178206" name="Rectangle 30">
            <a:extLst>
              <a:ext uri="{FF2B5EF4-FFF2-40B4-BE49-F238E27FC236}">
                <a16:creationId xmlns:a16="http://schemas.microsoft.com/office/drawing/2014/main" id="{6DF44A35-5B61-4380-8278-B15D0581225D}"/>
              </a:ext>
            </a:extLst>
          </p:cNvPr>
          <p:cNvSpPr>
            <a:spLocks noChangeArrowheads="1"/>
          </p:cNvSpPr>
          <p:nvPr/>
        </p:nvSpPr>
        <p:spPr bwMode="auto">
          <a:xfrm>
            <a:off x="2081213" y="3678238"/>
            <a:ext cx="350837"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a</a:t>
            </a:r>
          </a:p>
        </p:txBody>
      </p:sp>
      <p:sp>
        <p:nvSpPr>
          <p:cNvPr id="178207" name="Rectangle 31">
            <a:extLst>
              <a:ext uri="{FF2B5EF4-FFF2-40B4-BE49-F238E27FC236}">
                <a16:creationId xmlns:a16="http://schemas.microsoft.com/office/drawing/2014/main" id="{B385B67F-B019-46DF-80C8-A5863428EC6F}"/>
              </a:ext>
            </a:extLst>
          </p:cNvPr>
          <p:cNvSpPr>
            <a:spLocks noChangeArrowheads="1"/>
          </p:cNvSpPr>
          <p:nvPr/>
        </p:nvSpPr>
        <p:spPr bwMode="auto">
          <a:xfrm>
            <a:off x="7389813" y="4402138"/>
            <a:ext cx="366712"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b</a:t>
            </a:r>
          </a:p>
        </p:txBody>
      </p:sp>
      <p:sp>
        <p:nvSpPr>
          <p:cNvPr id="161826" name="Freeform 32">
            <a:extLst>
              <a:ext uri="{FF2B5EF4-FFF2-40B4-BE49-F238E27FC236}">
                <a16:creationId xmlns:a16="http://schemas.microsoft.com/office/drawing/2014/main" id="{94A4F195-520D-468A-9B0B-ED179B93A74D}"/>
              </a:ext>
            </a:extLst>
          </p:cNvPr>
          <p:cNvSpPr>
            <a:spLocks/>
          </p:cNvSpPr>
          <p:nvPr/>
        </p:nvSpPr>
        <p:spPr bwMode="auto">
          <a:xfrm>
            <a:off x="2451100" y="2614613"/>
            <a:ext cx="1614488" cy="2300287"/>
          </a:xfrm>
          <a:custGeom>
            <a:avLst/>
            <a:gdLst>
              <a:gd name="T0" fmla="*/ 1612900 w 1017"/>
              <a:gd name="T1" fmla="*/ 0 h 1288"/>
              <a:gd name="T2" fmla="*/ 1193800 w 1017"/>
              <a:gd name="T3" fmla="*/ 533995 h 1288"/>
              <a:gd name="T4" fmla="*/ 457200 w 1017"/>
              <a:gd name="T5" fmla="*/ 837604 h 1288"/>
              <a:gd name="T6" fmla="*/ 0 w 1017"/>
              <a:gd name="T7" fmla="*/ 2298501 h 1288"/>
              <a:gd name="T8" fmla="*/ 0 60000 65536"/>
              <a:gd name="T9" fmla="*/ 0 60000 65536"/>
              <a:gd name="T10" fmla="*/ 0 60000 65536"/>
              <a:gd name="T11" fmla="*/ 0 60000 65536"/>
              <a:gd name="T12" fmla="*/ 0 w 1017"/>
              <a:gd name="T13" fmla="*/ 0 h 1288"/>
              <a:gd name="T14" fmla="*/ 1017 w 1017"/>
              <a:gd name="T15" fmla="*/ 1288 h 1288"/>
            </a:gdLst>
            <a:ahLst/>
            <a:cxnLst>
              <a:cxn ang="T8">
                <a:pos x="T0" y="T1"/>
              </a:cxn>
              <a:cxn ang="T9">
                <a:pos x="T2" y="T3"/>
              </a:cxn>
              <a:cxn ang="T10">
                <a:pos x="T4" y="T5"/>
              </a:cxn>
              <a:cxn ang="T11">
                <a:pos x="T6" y="T7"/>
              </a:cxn>
            </a:cxnLst>
            <a:rect l="T12" t="T13" r="T14" b="T15"/>
            <a:pathLst>
              <a:path w="1017" h="1288">
                <a:moveTo>
                  <a:pt x="1016" y="0"/>
                </a:moveTo>
                <a:lnTo>
                  <a:pt x="752" y="299"/>
                </a:lnTo>
                <a:lnTo>
                  <a:pt x="288" y="469"/>
                </a:lnTo>
                <a:lnTo>
                  <a:pt x="0" y="1287"/>
                </a:lnTo>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1827" name="Freeform 33">
            <a:extLst>
              <a:ext uri="{FF2B5EF4-FFF2-40B4-BE49-F238E27FC236}">
                <a16:creationId xmlns:a16="http://schemas.microsoft.com/office/drawing/2014/main" id="{60D0B22E-090D-48BE-9199-9F1ED81960BA}"/>
              </a:ext>
            </a:extLst>
          </p:cNvPr>
          <p:cNvSpPr>
            <a:spLocks/>
          </p:cNvSpPr>
          <p:nvPr/>
        </p:nvSpPr>
        <p:spPr bwMode="auto">
          <a:xfrm>
            <a:off x="5194300" y="2601913"/>
            <a:ext cx="2135188" cy="2797175"/>
          </a:xfrm>
          <a:custGeom>
            <a:avLst/>
            <a:gdLst>
              <a:gd name="T0" fmla="*/ 0 w 1345"/>
              <a:gd name="T1" fmla="*/ 0 h 1566"/>
              <a:gd name="T2" fmla="*/ 622300 w 1345"/>
              <a:gd name="T3" fmla="*/ 812717 h 1566"/>
              <a:gd name="T4" fmla="*/ 1841501 w 1345"/>
              <a:gd name="T5" fmla="*/ 1321781 h 1566"/>
              <a:gd name="T6" fmla="*/ 2133601 w 1345"/>
              <a:gd name="T7" fmla="*/ 2795389 h 1566"/>
              <a:gd name="T8" fmla="*/ 0 60000 65536"/>
              <a:gd name="T9" fmla="*/ 0 60000 65536"/>
              <a:gd name="T10" fmla="*/ 0 60000 65536"/>
              <a:gd name="T11" fmla="*/ 0 60000 65536"/>
              <a:gd name="T12" fmla="*/ 0 w 1345"/>
              <a:gd name="T13" fmla="*/ 0 h 1566"/>
              <a:gd name="T14" fmla="*/ 1345 w 1345"/>
              <a:gd name="T15" fmla="*/ 1566 h 1566"/>
            </a:gdLst>
            <a:ahLst/>
            <a:cxnLst>
              <a:cxn ang="T8">
                <a:pos x="T0" y="T1"/>
              </a:cxn>
              <a:cxn ang="T9">
                <a:pos x="T2" y="T3"/>
              </a:cxn>
              <a:cxn ang="T10">
                <a:pos x="T4" y="T5"/>
              </a:cxn>
              <a:cxn ang="T11">
                <a:pos x="T6" y="T7"/>
              </a:cxn>
            </a:cxnLst>
            <a:rect l="T12" t="T13" r="T14" b="T15"/>
            <a:pathLst>
              <a:path w="1345" h="1566">
                <a:moveTo>
                  <a:pt x="0" y="0"/>
                </a:moveTo>
                <a:lnTo>
                  <a:pt x="392" y="455"/>
                </a:lnTo>
                <a:lnTo>
                  <a:pt x="1160" y="740"/>
                </a:lnTo>
                <a:lnTo>
                  <a:pt x="1344" y="1565"/>
                </a:lnTo>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8210" name="Rectangle 34">
            <a:extLst>
              <a:ext uri="{FF2B5EF4-FFF2-40B4-BE49-F238E27FC236}">
                <a16:creationId xmlns:a16="http://schemas.microsoft.com/office/drawing/2014/main" id="{10F981F1-5AD6-4AB5-9201-82B59D983321}"/>
              </a:ext>
            </a:extLst>
          </p:cNvPr>
          <p:cNvSpPr>
            <a:spLocks noChangeArrowheads="1"/>
          </p:cNvSpPr>
          <p:nvPr/>
        </p:nvSpPr>
        <p:spPr bwMode="auto">
          <a:xfrm>
            <a:off x="3567113" y="3563938"/>
            <a:ext cx="350837"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c</a:t>
            </a:r>
          </a:p>
        </p:txBody>
      </p:sp>
      <p:sp>
        <p:nvSpPr>
          <p:cNvPr id="178211" name="Rectangle 35">
            <a:extLst>
              <a:ext uri="{FF2B5EF4-FFF2-40B4-BE49-F238E27FC236}">
                <a16:creationId xmlns:a16="http://schemas.microsoft.com/office/drawing/2014/main" id="{AF2E58CF-0644-461C-84C3-1FA795A4A7F0}"/>
              </a:ext>
            </a:extLst>
          </p:cNvPr>
          <p:cNvSpPr>
            <a:spLocks noChangeArrowheads="1"/>
          </p:cNvSpPr>
          <p:nvPr/>
        </p:nvSpPr>
        <p:spPr bwMode="auto">
          <a:xfrm>
            <a:off x="3376613" y="4565650"/>
            <a:ext cx="366712"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d</a:t>
            </a:r>
          </a:p>
        </p:txBody>
      </p:sp>
      <p:sp>
        <p:nvSpPr>
          <p:cNvPr id="178212" name="Rectangle 36">
            <a:extLst>
              <a:ext uri="{FF2B5EF4-FFF2-40B4-BE49-F238E27FC236}">
                <a16:creationId xmlns:a16="http://schemas.microsoft.com/office/drawing/2014/main" id="{424F2081-34E8-4F16-864B-D7C70C5259D8}"/>
              </a:ext>
            </a:extLst>
          </p:cNvPr>
          <p:cNvSpPr>
            <a:spLocks noChangeArrowheads="1"/>
          </p:cNvSpPr>
          <p:nvPr/>
        </p:nvSpPr>
        <p:spPr bwMode="auto">
          <a:xfrm>
            <a:off x="4748213" y="4859338"/>
            <a:ext cx="350837"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e</a:t>
            </a:r>
          </a:p>
        </p:txBody>
      </p:sp>
      <p:sp>
        <p:nvSpPr>
          <p:cNvPr id="178213" name="Rectangle 37">
            <a:extLst>
              <a:ext uri="{FF2B5EF4-FFF2-40B4-BE49-F238E27FC236}">
                <a16:creationId xmlns:a16="http://schemas.microsoft.com/office/drawing/2014/main" id="{C2625084-A3AA-4395-B2B6-8EDAA4A26D5C}"/>
              </a:ext>
            </a:extLst>
          </p:cNvPr>
          <p:cNvSpPr>
            <a:spLocks noChangeArrowheads="1"/>
          </p:cNvSpPr>
          <p:nvPr/>
        </p:nvSpPr>
        <p:spPr bwMode="auto">
          <a:xfrm>
            <a:off x="5053013" y="3741738"/>
            <a:ext cx="282575"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f</a:t>
            </a:r>
          </a:p>
        </p:txBody>
      </p:sp>
      <p:sp>
        <p:nvSpPr>
          <p:cNvPr id="178214" name="Rectangle 38">
            <a:extLst>
              <a:ext uri="{FF2B5EF4-FFF2-40B4-BE49-F238E27FC236}">
                <a16:creationId xmlns:a16="http://schemas.microsoft.com/office/drawing/2014/main" id="{60F517A2-415A-4533-8987-DBF0E82F12FC}"/>
              </a:ext>
            </a:extLst>
          </p:cNvPr>
          <p:cNvSpPr>
            <a:spLocks noChangeArrowheads="1"/>
          </p:cNvSpPr>
          <p:nvPr/>
        </p:nvSpPr>
        <p:spPr bwMode="auto">
          <a:xfrm>
            <a:off x="5942013" y="4757738"/>
            <a:ext cx="366712"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g</a:t>
            </a:r>
          </a:p>
        </p:txBody>
      </p:sp>
      <p:sp>
        <p:nvSpPr>
          <p:cNvPr id="178215" name="Rectangle 39">
            <a:extLst>
              <a:ext uri="{FF2B5EF4-FFF2-40B4-BE49-F238E27FC236}">
                <a16:creationId xmlns:a16="http://schemas.microsoft.com/office/drawing/2014/main" id="{F6D55D6F-CDC4-4B6B-9B37-5033B7F2F40E}"/>
              </a:ext>
            </a:extLst>
          </p:cNvPr>
          <p:cNvSpPr>
            <a:spLocks noChangeArrowheads="1"/>
          </p:cNvSpPr>
          <p:nvPr/>
        </p:nvSpPr>
        <p:spPr bwMode="auto">
          <a:xfrm>
            <a:off x="6919913" y="2370138"/>
            <a:ext cx="1112837"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level 0</a:t>
            </a:r>
          </a:p>
        </p:txBody>
      </p:sp>
      <p:sp>
        <p:nvSpPr>
          <p:cNvPr id="178216" name="Rectangle 40">
            <a:extLst>
              <a:ext uri="{FF2B5EF4-FFF2-40B4-BE49-F238E27FC236}">
                <a16:creationId xmlns:a16="http://schemas.microsoft.com/office/drawing/2014/main" id="{D61A29E8-7E22-42C3-83C3-DA052EAB54F8}"/>
              </a:ext>
            </a:extLst>
          </p:cNvPr>
          <p:cNvSpPr>
            <a:spLocks noChangeArrowheads="1"/>
          </p:cNvSpPr>
          <p:nvPr/>
        </p:nvSpPr>
        <p:spPr bwMode="auto">
          <a:xfrm>
            <a:off x="2398713" y="5137150"/>
            <a:ext cx="1112837"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level 1</a:t>
            </a:r>
          </a:p>
        </p:txBody>
      </p: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23AC742-DA7B-483E-8F14-AE3B6EC9665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86DEE1F7-DE9E-4994-8E75-0D053F1D42D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ECE4AC4-ECDD-4282-BA16-3B1B16FE45A2}" type="slidenum">
              <a:rPr lang="en-US" altLang="en-US" sz="1000">
                <a:latin typeface="Helvetica" panose="020B0604020202020204" pitchFamily="34" charset="0"/>
              </a:rPr>
              <a:pPr/>
              <a:t>157</a:t>
            </a:fld>
            <a:endParaRPr lang="en-US" altLang="en-US" sz="1000">
              <a:latin typeface="Helvetica" panose="020B0604020202020204" pitchFamily="34" charset="0"/>
            </a:endParaRPr>
          </a:p>
        </p:txBody>
      </p:sp>
      <p:sp>
        <p:nvSpPr>
          <p:cNvPr id="162820" name="Rectangle 2">
            <a:extLst>
              <a:ext uri="{FF2B5EF4-FFF2-40B4-BE49-F238E27FC236}">
                <a16:creationId xmlns:a16="http://schemas.microsoft.com/office/drawing/2014/main" id="{B059031A-1FA5-479E-A74B-9DE954D08335}"/>
              </a:ext>
            </a:extLst>
          </p:cNvPr>
          <p:cNvSpPr>
            <a:spLocks noGrp="1" noChangeArrowheads="1"/>
          </p:cNvSpPr>
          <p:nvPr>
            <p:ph type="title"/>
          </p:nvPr>
        </p:nvSpPr>
        <p:spPr>
          <a:xfrm>
            <a:off x="1143000" y="1143000"/>
            <a:ext cx="5230813" cy="609600"/>
          </a:xfrm>
          <a:noFill/>
        </p:spPr>
        <p:txBody>
          <a:bodyPr lIns="90487" tIns="44450" rIns="90487" bIns="44450" anchor="ctr"/>
          <a:lstStyle/>
          <a:p>
            <a:pPr eaLnBrk="1" hangingPunct="1"/>
            <a:r>
              <a:rPr lang="en-US" altLang="en-US"/>
              <a:t>Flow Modeling Notes</a:t>
            </a:r>
          </a:p>
        </p:txBody>
      </p:sp>
      <p:sp>
        <p:nvSpPr>
          <p:cNvPr id="162821" name="Rectangle 3">
            <a:extLst>
              <a:ext uri="{FF2B5EF4-FFF2-40B4-BE49-F238E27FC236}">
                <a16:creationId xmlns:a16="http://schemas.microsoft.com/office/drawing/2014/main" id="{7F4B888D-24E9-45A7-B223-94E1B36D9A9B}"/>
              </a:ext>
            </a:extLst>
          </p:cNvPr>
          <p:cNvSpPr>
            <a:spLocks noGrp="1" noChangeArrowheads="1"/>
          </p:cNvSpPr>
          <p:nvPr>
            <p:ph type="body" idx="1"/>
          </p:nvPr>
        </p:nvSpPr>
        <p:spPr>
          <a:xfrm>
            <a:off x="1676400" y="1905000"/>
            <a:ext cx="6096000" cy="3810000"/>
          </a:xfrm>
          <a:noFill/>
        </p:spPr>
        <p:txBody>
          <a:bodyPr lIns="90487" tIns="44450" rIns="90487" bIns="44450"/>
          <a:lstStyle/>
          <a:p>
            <a:pPr eaLnBrk="1" hangingPunct="1"/>
            <a:r>
              <a:rPr lang="en-US" altLang="en-US"/>
              <a:t>each bubble is refined until it does just one thing</a:t>
            </a:r>
          </a:p>
          <a:p>
            <a:pPr eaLnBrk="1" hangingPunct="1"/>
            <a:r>
              <a:rPr lang="en-US" altLang="en-US"/>
              <a:t>the expansion ratio decreases as the number of levels increase</a:t>
            </a:r>
          </a:p>
          <a:p>
            <a:pPr eaLnBrk="1" hangingPunct="1"/>
            <a:r>
              <a:rPr lang="en-US" altLang="en-US"/>
              <a:t>most systems require between 3 and 7 levels for an adequate flow model</a:t>
            </a:r>
          </a:p>
          <a:p>
            <a:pPr eaLnBrk="1" hangingPunct="1"/>
            <a:r>
              <a:rPr lang="en-US" altLang="en-US"/>
              <a:t>a single data flow item (arrow) may be expanded as levels increase (data dictionary provides information)</a:t>
            </a:r>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3">
            <a:extLst>
              <a:ext uri="{FF2B5EF4-FFF2-40B4-BE49-F238E27FC236}">
                <a16:creationId xmlns:a16="http://schemas.microsoft.com/office/drawing/2014/main" id="{50EAF59E-4A9F-4C5F-A677-C3148AF2FD3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37" name="Slide Number Placeholder 4">
            <a:extLst>
              <a:ext uri="{FF2B5EF4-FFF2-40B4-BE49-F238E27FC236}">
                <a16:creationId xmlns:a16="http://schemas.microsoft.com/office/drawing/2014/main" id="{9D9275F6-90CB-40A9-9308-74887452633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26F16E1-3FD9-4C19-8053-5D87D7B8CE04}" type="slidenum">
              <a:rPr lang="en-US" altLang="en-US" sz="1000">
                <a:latin typeface="Helvetica" panose="020B0604020202020204" pitchFamily="34" charset="0"/>
              </a:rPr>
              <a:pPr/>
              <a:t>158</a:t>
            </a:fld>
            <a:endParaRPr lang="en-US" altLang="en-US" sz="1000">
              <a:latin typeface="Helvetica" panose="020B0604020202020204" pitchFamily="34" charset="0"/>
            </a:endParaRPr>
          </a:p>
        </p:txBody>
      </p:sp>
      <p:sp>
        <p:nvSpPr>
          <p:cNvPr id="180226" name="Rectangle 2">
            <a:extLst>
              <a:ext uri="{FF2B5EF4-FFF2-40B4-BE49-F238E27FC236}">
                <a16:creationId xmlns:a16="http://schemas.microsoft.com/office/drawing/2014/main" id="{030A6D84-67EB-4E10-8505-0FC72D15B3A9}"/>
              </a:ext>
            </a:extLst>
          </p:cNvPr>
          <p:cNvSpPr>
            <a:spLocks noChangeArrowheads="1"/>
          </p:cNvSpPr>
          <p:nvPr/>
        </p:nvSpPr>
        <p:spPr bwMode="auto">
          <a:xfrm>
            <a:off x="2819400" y="3962400"/>
            <a:ext cx="4826000" cy="2338388"/>
          </a:xfrm>
          <a:prstGeom prst="rect">
            <a:avLst/>
          </a:prstGeom>
          <a:solidFill>
            <a:schemeClr val="hlink"/>
          </a:solidFill>
          <a:ln w="25400">
            <a:solidFill>
              <a:schemeClr val="bg2"/>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63845" name="Rectangle 3">
            <a:extLst>
              <a:ext uri="{FF2B5EF4-FFF2-40B4-BE49-F238E27FC236}">
                <a16:creationId xmlns:a16="http://schemas.microsoft.com/office/drawing/2014/main" id="{34CAB8A2-E65A-43AE-87F4-1C4645A32164}"/>
              </a:ext>
            </a:extLst>
          </p:cNvPr>
          <p:cNvSpPr>
            <a:spLocks noGrp="1" noChangeArrowheads="1"/>
          </p:cNvSpPr>
          <p:nvPr>
            <p:ph type="title"/>
          </p:nvPr>
        </p:nvSpPr>
        <p:spPr>
          <a:xfrm>
            <a:off x="1143000" y="1219200"/>
            <a:ext cx="7253288" cy="358775"/>
          </a:xfrm>
          <a:noFill/>
        </p:spPr>
        <p:txBody>
          <a:bodyPr lIns="90487" tIns="44450" rIns="90487" bIns="44450" anchor="ctr"/>
          <a:lstStyle/>
          <a:p>
            <a:pPr eaLnBrk="1" hangingPunct="1"/>
            <a:r>
              <a:rPr lang="en-US" altLang="en-US"/>
              <a:t>Process Specification (PSPEC)</a:t>
            </a:r>
          </a:p>
        </p:txBody>
      </p:sp>
      <p:grpSp>
        <p:nvGrpSpPr>
          <p:cNvPr id="163846" name="Group 4">
            <a:extLst>
              <a:ext uri="{FF2B5EF4-FFF2-40B4-BE49-F238E27FC236}">
                <a16:creationId xmlns:a16="http://schemas.microsoft.com/office/drawing/2014/main" id="{145D4C5F-572A-4827-B800-BA326A52D9D6}"/>
              </a:ext>
            </a:extLst>
          </p:cNvPr>
          <p:cNvGrpSpPr>
            <a:grpSpLocks/>
          </p:cNvGrpSpPr>
          <p:nvPr/>
        </p:nvGrpSpPr>
        <p:grpSpPr bwMode="auto">
          <a:xfrm>
            <a:off x="3397250" y="5380038"/>
            <a:ext cx="215900" cy="214312"/>
            <a:chOff x="1932" y="2484"/>
            <a:chExt cx="136" cy="120"/>
          </a:xfrm>
        </p:grpSpPr>
        <p:sp>
          <p:nvSpPr>
            <p:cNvPr id="163876" name="Rectangle 5">
              <a:extLst>
                <a:ext uri="{FF2B5EF4-FFF2-40B4-BE49-F238E27FC236}">
                  <a16:creationId xmlns:a16="http://schemas.microsoft.com/office/drawing/2014/main" id="{B9FD5C3E-C7A6-4536-A2CE-8DDFC89035F1}"/>
                </a:ext>
              </a:extLst>
            </p:cNvPr>
            <p:cNvSpPr>
              <a:spLocks noChangeArrowheads="1"/>
            </p:cNvSpPr>
            <p:nvPr/>
          </p:nvSpPr>
          <p:spPr bwMode="auto">
            <a:xfrm>
              <a:off x="1948" y="2498"/>
              <a:ext cx="120" cy="106"/>
            </a:xfrm>
            <a:prstGeom prst="rect">
              <a:avLst/>
            </a:prstGeom>
            <a:solidFill>
              <a:srgbClr val="000000"/>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63877" name="Rectangle 6">
              <a:extLst>
                <a:ext uri="{FF2B5EF4-FFF2-40B4-BE49-F238E27FC236}">
                  <a16:creationId xmlns:a16="http://schemas.microsoft.com/office/drawing/2014/main" id="{5A8A3DE8-9390-4143-B8B1-3ADB93806061}"/>
                </a:ext>
              </a:extLst>
            </p:cNvPr>
            <p:cNvSpPr>
              <a:spLocks noChangeArrowheads="1"/>
            </p:cNvSpPr>
            <p:nvPr/>
          </p:nvSpPr>
          <p:spPr bwMode="auto">
            <a:xfrm>
              <a:off x="1932" y="2484"/>
              <a:ext cx="120" cy="106"/>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180231" name="Oval 7">
            <a:extLst>
              <a:ext uri="{FF2B5EF4-FFF2-40B4-BE49-F238E27FC236}">
                <a16:creationId xmlns:a16="http://schemas.microsoft.com/office/drawing/2014/main" id="{E97F4211-60DD-4672-B55B-6869AF7A507B}"/>
              </a:ext>
            </a:extLst>
          </p:cNvPr>
          <p:cNvSpPr>
            <a:spLocks noChangeArrowheads="1"/>
          </p:cNvSpPr>
          <p:nvPr/>
        </p:nvSpPr>
        <p:spPr bwMode="auto">
          <a:xfrm>
            <a:off x="3962400" y="1905000"/>
            <a:ext cx="1435100" cy="1371600"/>
          </a:xfrm>
          <a:prstGeom prst="ellipse">
            <a:avLst/>
          </a:prstGeom>
          <a:solidFill>
            <a:schemeClr val="folHlink"/>
          </a:solidFill>
          <a:ln w="12700">
            <a:no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63848" name="Freeform 8">
            <a:extLst>
              <a:ext uri="{FF2B5EF4-FFF2-40B4-BE49-F238E27FC236}">
                <a16:creationId xmlns:a16="http://schemas.microsoft.com/office/drawing/2014/main" id="{B427E205-A60A-4DC3-92BE-79DE63307A54}"/>
              </a:ext>
            </a:extLst>
          </p:cNvPr>
          <p:cNvSpPr>
            <a:spLocks/>
          </p:cNvSpPr>
          <p:nvPr/>
        </p:nvSpPr>
        <p:spPr bwMode="auto">
          <a:xfrm>
            <a:off x="2806700" y="2870200"/>
            <a:ext cx="4802188" cy="814388"/>
          </a:xfrm>
          <a:custGeom>
            <a:avLst/>
            <a:gdLst>
              <a:gd name="T0" fmla="*/ 1981200 w 3025"/>
              <a:gd name="T1" fmla="*/ 0 h 456"/>
              <a:gd name="T2" fmla="*/ 0 w 3025"/>
              <a:gd name="T3" fmla="*/ 812602 h 456"/>
              <a:gd name="T4" fmla="*/ 4800601 w 3025"/>
              <a:gd name="T5" fmla="*/ 812602 h 456"/>
              <a:gd name="T6" fmla="*/ 2032000 w 3025"/>
              <a:gd name="T7" fmla="*/ 0 h 456"/>
              <a:gd name="T8" fmla="*/ 1981200 w 3025"/>
              <a:gd name="T9" fmla="*/ 0 h 456"/>
              <a:gd name="T10" fmla="*/ 0 60000 65536"/>
              <a:gd name="T11" fmla="*/ 0 60000 65536"/>
              <a:gd name="T12" fmla="*/ 0 60000 65536"/>
              <a:gd name="T13" fmla="*/ 0 60000 65536"/>
              <a:gd name="T14" fmla="*/ 0 60000 65536"/>
              <a:gd name="T15" fmla="*/ 0 w 3025"/>
              <a:gd name="T16" fmla="*/ 0 h 456"/>
              <a:gd name="T17" fmla="*/ 3025 w 3025"/>
              <a:gd name="T18" fmla="*/ 456 h 456"/>
            </a:gdLst>
            <a:ahLst/>
            <a:cxnLst>
              <a:cxn ang="T10">
                <a:pos x="T0" y="T1"/>
              </a:cxn>
              <a:cxn ang="T11">
                <a:pos x="T2" y="T3"/>
              </a:cxn>
              <a:cxn ang="T12">
                <a:pos x="T4" y="T5"/>
              </a:cxn>
              <a:cxn ang="T13">
                <a:pos x="T6" y="T7"/>
              </a:cxn>
              <a:cxn ang="T14">
                <a:pos x="T8" y="T9"/>
              </a:cxn>
            </a:cxnLst>
            <a:rect l="T15" t="T16" r="T17" b="T18"/>
            <a:pathLst>
              <a:path w="3025" h="456">
                <a:moveTo>
                  <a:pt x="1248" y="0"/>
                </a:moveTo>
                <a:lnTo>
                  <a:pt x="0" y="455"/>
                </a:lnTo>
                <a:lnTo>
                  <a:pt x="3024" y="455"/>
                </a:lnTo>
                <a:lnTo>
                  <a:pt x="1280" y="0"/>
                </a:lnTo>
                <a:lnTo>
                  <a:pt x="1248" y="0"/>
                </a:lnTo>
              </a:path>
            </a:pathLst>
          </a:custGeom>
          <a:solidFill>
            <a:schemeClr val="folHlink"/>
          </a:solidFill>
          <a:ln>
            <a:noFill/>
          </a:ln>
          <a:extLst>
            <a:ext uri="{91240B29-F687-4F45-9708-019B960494DF}">
              <a14:hiddenLine xmlns:a14="http://schemas.microsoft.com/office/drawing/2010/main" w="25400" cap="rnd">
                <a:solidFill>
                  <a:srgbClr val="000000"/>
                </a:solidFill>
                <a:round/>
                <a:headEnd/>
                <a:tailEnd/>
              </a14:hiddenLine>
            </a:ext>
          </a:extLst>
        </p:spPr>
        <p:txBody>
          <a:bodyPr/>
          <a:lstStyle/>
          <a:p>
            <a:endParaRPr lang="en-US"/>
          </a:p>
        </p:txBody>
      </p:sp>
      <p:sp>
        <p:nvSpPr>
          <p:cNvPr id="163849" name="Rectangle 9">
            <a:extLst>
              <a:ext uri="{FF2B5EF4-FFF2-40B4-BE49-F238E27FC236}">
                <a16:creationId xmlns:a16="http://schemas.microsoft.com/office/drawing/2014/main" id="{A28C8379-3C0C-4181-825E-D36AA9CCD0FE}"/>
              </a:ext>
            </a:extLst>
          </p:cNvPr>
          <p:cNvSpPr>
            <a:spLocks noChangeArrowheads="1"/>
          </p:cNvSpPr>
          <p:nvPr/>
        </p:nvSpPr>
        <p:spPr bwMode="auto">
          <a:xfrm>
            <a:off x="2781300" y="3683000"/>
            <a:ext cx="4800600" cy="330200"/>
          </a:xfrm>
          <a:prstGeom prst="rect">
            <a:avLst/>
          </a:prstGeom>
          <a:solidFill>
            <a:schemeClr val="accent2"/>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63850" name="Rectangle 10">
            <a:extLst>
              <a:ext uri="{FF2B5EF4-FFF2-40B4-BE49-F238E27FC236}">
                <a16:creationId xmlns:a16="http://schemas.microsoft.com/office/drawing/2014/main" id="{0C24FF1E-F23E-426C-8962-65A291B3EBED}"/>
              </a:ext>
            </a:extLst>
          </p:cNvPr>
          <p:cNvSpPr>
            <a:spLocks noChangeArrowheads="1"/>
          </p:cNvSpPr>
          <p:nvPr/>
        </p:nvSpPr>
        <p:spPr bwMode="auto">
          <a:xfrm>
            <a:off x="2781300" y="3684588"/>
            <a:ext cx="4800600" cy="3270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80235" name="Rectangle 11">
            <a:extLst>
              <a:ext uri="{FF2B5EF4-FFF2-40B4-BE49-F238E27FC236}">
                <a16:creationId xmlns:a16="http://schemas.microsoft.com/office/drawing/2014/main" id="{3DCD9D1B-3FFE-4BC9-8EC8-DB56E60753DE}"/>
              </a:ext>
            </a:extLst>
          </p:cNvPr>
          <p:cNvSpPr>
            <a:spLocks noChangeArrowheads="1"/>
          </p:cNvSpPr>
          <p:nvPr/>
        </p:nvSpPr>
        <p:spPr bwMode="auto">
          <a:xfrm>
            <a:off x="2819400" y="3657600"/>
            <a:ext cx="1041400" cy="393700"/>
          </a:xfrm>
          <a:prstGeom prst="rect">
            <a:avLst/>
          </a:prstGeom>
          <a:noFill/>
          <a:ln w="254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ea typeface="ＭＳ Ｐゴシック" pitchFamily="-128" charset="-128"/>
              </a:rPr>
              <a:t>PSPEC</a:t>
            </a:r>
          </a:p>
        </p:txBody>
      </p:sp>
      <p:sp>
        <p:nvSpPr>
          <p:cNvPr id="180236" name="Rectangle 12">
            <a:extLst>
              <a:ext uri="{FF2B5EF4-FFF2-40B4-BE49-F238E27FC236}">
                <a16:creationId xmlns:a16="http://schemas.microsoft.com/office/drawing/2014/main" id="{7E047030-BBF1-42F9-A312-2727DC8ABA3F}"/>
              </a:ext>
            </a:extLst>
          </p:cNvPr>
          <p:cNvSpPr>
            <a:spLocks noChangeArrowheads="1"/>
          </p:cNvSpPr>
          <p:nvPr/>
        </p:nvSpPr>
        <p:spPr bwMode="auto">
          <a:xfrm>
            <a:off x="3706813" y="4073525"/>
            <a:ext cx="1254125" cy="698500"/>
          </a:xfrm>
          <a:prstGeom prst="rect">
            <a:avLst/>
          </a:prstGeom>
          <a:noFill/>
          <a:ln w="254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ea typeface="ＭＳ Ｐゴシック" pitchFamily="-128" charset="-128"/>
              </a:rPr>
              <a:t>narrative</a:t>
            </a:r>
          </a:p>
          <a:p>
            <a:pPr>
              <a:defRPr/>
            </a:pPr>
            <a:endParaRPr lang="en-US" sz="2000" b="1">
              <a:effectLst>
                <a:outerShdw blurRad="38100" dist="38100" dir="2700000" algn="tl">
                  <a:srgbClr val="FFFFFF"/>
                </a:outerShdw>
              </a:effectLst>
              <a:latin typeface="Helvetica" pitchFamily="-128" charset="0"/>
              <a:ea typeface="ＭＳ Ｐゴシック" pitchFamily="-128" charset="-128"/>
            </a:endParaRPr>
          </a:p>
        </p:txBody>
      </p:sp>
      <p:sp>
        <p:nvSpPr>
          <p:cNvPr id="180237" name="Rectangle 13">
            <a:extLst>
              <a:ext uri="{FF2B5EF4-FFF2-40B4-BE49-F238E27FC236}">
                <a16:creationId xmlns:a16="http://schemas.microsoft.com/office/drawing/2014/main" id="{33DEE72F-6F02-480A-ABC4-E9AD66AEFA47}"/>
              </a:ext>
            </a:extLst>
          </p:cNvPr>
          <p:cNvSpPr>
            <a:spLocks noChangeArrowheads="1"/>
          </p:cNvSpPr>
          <p:nvPr/>
        </p:nvSpPr>
        <p:spPr bwMode="auto">
          <a:xfrm>
            <a:off x="3694113" y="4376738"/>
            <a:ext cx="180975" cy="698500"/>
          </a:xfrm>
          <a:prstGeom prst="rect">
            <a:avLst/>
          </a:prstGeom>
          <a:noFill/>
          <a:ln w="25400">
            <a:noFill/>
            <a:miter lim="800000"/>
            <a:headEnd/>
            <a:tailEnd/>
          </a:ln>
          <a:effectLst/>
        </p:spPr>
        <p:txBody>
          <a:bodyPr wrap="none" lIns="90487" tIns="44450" rIns="90487" bIns="44450">
            <a:spAutoFit/>
          </a:bodyPr>
          <a:lstStyle/>
          <a:p>
            <a:pPr>
              <a:defRPr/>
            </a:pPr>
            <a:endParaRPr lang="en-US" sz="2000" b="1">
              <a:effectLst>
                <a:outerShdw blurRad="38100" dist="38100" dir="2700000" algn="tl">
                  <a:srgbClr val="FFFFFF"/>
                </a:outerShdw>
              </a:effectLst>
              <a:latin typeface="Helvetica" pitchFamily="-128" charset="0"/>
              <a:ea typeface="ＭＳ Ｐゴシック" pitchFamily="-128" charset="-128"/>
            </a:endParaRPr>
          </a:p>
          <a:p>
            <a:pPr>
              <a:defRPr/>
            </a:pPr>
            <a:endParaRPr lang="en-US" sz="2000" b="1">
              <a:effectLst>
                <a:outerShdw blurRad="38100" dist="38100" dir="2700000" algn="tl">
                  <a:srgbClr val="FFFFFF"/>
                </a:outerShdw>
              </a:effectLst>
              <a:latin typeface="Helvetica" pitchFamily="-128" charset="0"/>
              <a:ea typeface="ＭＳ Ｐゴシック" pitchFamily="-128" charset="-128"/>
            </a:endParaRPr>
          </a:p>
        </p:txBody>
      </p:sp>
      <p:sp>
        <p:nvSpPr>
          <p:cNvPr id="180238" name="Rectangle 14">
            <a:extLst>
              <a:ext uri="{FF2B5EF4-FFF2-40B4-BE49-F238E27FC236}">
                <a16:creationId xmlns:a16="http://schemas.microsoft.com/office/drawing/2014/main" id="{C0F0237B-F9D8-4DA3-8BC7-F8CE8C2F92D0}"/>
              </a:ext>
            </a:extLst>
          </p:cNvPr>
          <p:cNvSpPr>
            <a:spLocks noChangeArrowheads="1"/>
          </p:cNvSpPr>
          <p:nvPr/>
        </p:nvSpPr>
        <p:spPr bwMode="auto">
          <a:xfrm>
            <a:off x="3694113" y="4454525"/>
            <a:ext cx="2424112" cy="698500"/>
          </a:xfrm>
          <a:prstGeom prst="rect">
            <a:avLst/>
          </a:prstGeom>
          <a:noFill/>
          <a:ln w="254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ea typeface="ＭＳ Ｐゴシック" pitchFamily="-128" charset="-128"/>
              </a:rPr>
              <a:t>pseudocode (PDL)</a:t>
            </a:r>
          </a:p>
          <a:p>
            <a:pPr>
              <a:defRPr/>
            </a:pPr>
            <a:endParaRPr lang="en-US" sz="2000" b="1">
              <a:effectLst>
                <a:outerShdw blurRad="38100" dist="38100" dir="2700000" algn="tl">
                  <a:srgbClr val="FFFFFF"/>
                </a:outerShdw>
              </a:effectLst>
              <a:latin typeface="Helvetica" pitchFamily="-128" charset="0"/>
              <a:ea typeface="ＭＳ Ｐゴシック" pitchFamily="-128" charset="-128"/>
            </a:endParaRPr>
          </a:p>
        </p:txBody>
      </p:sp>
      <p:sp>
        <p:nvSpPr>
          <p:cNvPr id="180239" name="Rectangle 15">
            <a:extLst>
              <a:ext uri="{FF2B5EF4-FFF2-40B4-BE49-F238E27FC236}">
                <a16:creationId xmlns:a16="http://schemas.microsoft.com/office/drawing/2014/main" id="{BA5D35A7-91C5-4413-A76E-3E543FF85662}"/>
              </a:ext>
            </a:extLst>
          </p:cNvPr>
          <p:cNvSpPr>
            <a:spLocks noChangeArrowheads="1"/>
          </p:cNvSpPr>
          <p:nvPr/>
        </p:nvSpPr>
        <p:spPr bwMode="auto">
          <a:xfrm>
            <a:off x="3694113" y="5013325"/>
            <a:ext cx="180975" cy="698500"/>
          </a:xfrm>
          <a:prstGeom prst="rect">
            <a:avLst/>
          </a:prstGeom>
          <a:noFill/>
          <a:ln w="25400">
            <a:noFill/>
            <a:miter lim="800000"/>
            <a:headEnd/>
            <a:tailEnd/>
          </a:ln>
          <a:effectLst/>
        </p:spPr>
        <p:txBody>
          <a:bodyPr wrap="none" lIns="90487" tIns="44450" rIns="90487" bIns="44450">
            <a:spAutoFit/>
          </a:bodyPr>
          <a:lstStyle/>
          <a:p>
            <a:pPr>
              <a:defRPr/>
            </a:pPr>
            <a:endParaRPr lang="en-US" sz="2000" b="1">
              <a:effectLst>
                <a:outerShdw blurRad="38100" dist="38100" dir="2700000" algn="tl">
                  <a:srgbClr val="FFFFFF"/>
                </a:outerShdw>
              </a:effectLst>
              <a:latin typeface="Helvetica" pitchFamily="-128" charset="0"/>
              <a:ea typeface="ＭＳ Ｐゴシック" pitchFamily="-128" charset="-128"/>
            </a:endParaRPr>
          </a:p>
          <a:p>
            <a:pPr>
              <a:defRPr/>
            </a:pPr>
            <a:endParaRPr lang="en-US" sz="2000" b="1">
              <a:effectLst>
                <a:outerShdw blurRad="38100" dist="38100" dir="2700000" algn="tl">
                  <a:srgbClr val="FFFFFF"/>
                </a:outerShdw>
              </a:effectLst>
              <a:latin typeface="Helvetica" pitchFamily="-128" charset="0"/>
              <a:ea typeface="ＭＳ Ｐゴシック" pitchFamily="-128" charset="-128"/>
            </a:endParaRPr>
          </a:p>
        </p:txBody>
      </p:sp>
      <p:sp>
        <p:nvSpPr>
          <p:cNvPr id="180240" name="Rectangle 16">
            <a:extLst>
              <a:ext uri="{FF2B5EF4-FFF2-40B4-BE49-F238E27FC236}">
                <a16:creationId xmlns:a16="http://schemas.microsoft.com/office/drawing/2014/main" id="{9772A434-61CB-49A7-BA3B-589B78BEBA59}"/>
              </a:ext>
            </a:extLst>
          </p:cNvPr>
          <p:cNvSpPr>
            <a:spLocks noChangeArrowheads="1"/>
          </p:cNvSpPr>
          <p:nvPr/>
        </p:nvSpPr>
        <p:spPr bwMode="auto">
          <a:xfrm>
            <a:off x="3681413" y="4848225"/>
            <a:ext cx="1381125" cy="698500"/>
          </a:xfrm>
          <a:prstGeom prst="rect">
            <a:avLst/>
          </a:prstGeom>
          <a:noFill/>
          <a:ln w="254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ea typeface="ＭＳ Ｐゴシック" pitchFamily="-128" charset="-128"/>
              </a:rPr>
              <a:t>equations</a:t>
            </a:r>
          </a:p>
          <a:p>
            <a:pPr>
              <a:defRPr/>
            </a:pPr>
            <a:endParaRPr lang="en-US" sz="2000" b="1">
              <a:effectLst>
                <a:outerShdw blurRad="38100" dist="38100" dir="2700000" algn="tl">
                  <a:srgbClr val="FFFFFF"/>
                </a:outerShdw>
              </a:effectLst>
              <a:latin typeface="Helvetica" pitchFamily="-128" charset="0"/>
              <a:ea typeface="ＭＳ Ｐゴシック" pitchFamily="-128" charset="-128"/>
            </a:endParaRPr>
          </a:p>
        </p:txBody>
      </p:sp>
      <p:sp>
        <p:nvSpPr>
          <p:cNvPr id="180241" name="Rectangle 17">
            <a:extLst>
              <a:ext uri="{FF2B5EF4-FFF2-40B4-BE49-F238E27FC236}">
                <a16:creationId xmlns:a16="http://schemas.microsoft.com/office/drawing/2014/main" id="{24B198A9-DB2B-4314-9389-0A442F05D42A}"/>
              </a:ext>
            </a:extLst>
          </p:cNvPr>
          <p:cNvSpPr>
            <a:spLocks noChangeArrowheads="1"/>
          </p:cNvSpPr>
          <p:nvPr/>
        </p:nvSpPr>
        <p:spPr bwMode="auto">
          <a:xfrm>
            <a:off x="3694113" y="5648325"/>
            <a:ext cx="180975" cy="698500"/>
          </a:xfrm>
          <a:prstGeom prst="rect">
            <a:avLst/>
          </a:prstGeom>
          <a:noFill/>
          <a:ln w="25400">
            <a:noFill/>
            <a:miter lim="800000"/>
            <a:headEnd/>
            <a:tailEnd/>
          </a:ln>
          <a:effectLst/>
        </p:spPr>
        <p:txBody>
          <a:bodyPr wrap="none" lIns="90487" tIns="44450" rIns="90487" bIns="44450">
            <a:spAutoFit/>
          </a:bodyPr>
          <a:lstStyle/>
          <a:p>
            <a:pPr>
              <a:defRPr/>
            </a:pPr>
            <a:endParaRPr lang="en-US" sz="2000" b="1">
              <a:effectLst>
                <a:outerShdw blurRad="38100" dist="38100" dir="2700000" algn="tl">
                  <a:srgbClr val="FFFFFF"/>
                </a:outerShdw>
              </a:effectLst>
              <a:latin typeface="Helvetica" pitchFamily="-128" charset="0"/>
              <a:ea typeface="ＭＳ Ｐゴシック" pitchFamily="-128" charset="-128"/>
            </a:endParaRPr>
          </a:p>
          <a:p>
            <a:pPr>
              <a:defRPr/>
            </a:pPr>
            <a:endParaRPr lang="en-US" sz="2000" b="1">
              <a:effectLst>
                <a:outerShdw blurRad="38100" dist="38100" dir="2700000" algn="tl">
                  <a:srgbClr val="FFFFFF"/>
                </a:outerShdw>
              </a:effectLst>
              <a:latin typeface="Helvetica" pitchFamily="-128" charset="0"/>
              <a:ea typeface="ＭＳ Ｐゴシック" pitchFamily="-128" charset="-128"/>
            </a:endParaRPr>
          </a:p>
        </p:txBody>
      </p:sp>
      <p:sp>
        <p:nvSpPr>
          <p:cNvPr id="180242" name="Rectangle 18">
            <a:extLst>
              <a:ext uri="{FF2B5EF4-FFF2-40B4-BE49-F238E27FC236}">
                <a16:creationId xmlns:a16="http://schemas.microsoft.com/office/drawing/2014/main" id="{9BC88C4C-79FB-47EE-A69F-B71A025A4ED1}"/>
              </a:ext>
            </a:extLst>
          </p:cNvPr>
          <p:cNvSpPr>
            <a:spLocks noChangeArrowheads="1"/>
          </p:cNvSpPr>
          <p:nvPr/>
        </p:nvSpPr>
        <p:spPr bwMode="auto">
          <a:xfrm>
            <a:off x="3706813" y="5229225"/>
            <a:ext cx="914400" cy="698500"/>
          </a:xfrm>
          <a:prstGeom prst="rect">
            <a:avLst/>
          </a:prstGeom>
          <a:noFill/>
          <a:ln w="254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ea typeface="ＭＳ Ｐゴシック" pitchFamily="-128" charset="-128"/>
              </a:rPr>
              <a:t>tables</a:t>
            </a:r>
          </a:p>
          <a:p>
            <a:pPr>
              <a:defRPr/>
            </a:pPr>
            <a:endParaRPr lang="en-US" sz="2000" b="1">
              <a:effectLst>
                <a:outerShdw blurRad="38100" dist="38100" dir="2700000" algn="tl">
                  <a:srgbClr val="FFFFFF"/>
                </a:outerShdw>
              </a:effectLst>
              <a:latin typeface="Helvetica" pitchFamily="-128" charset="0"/>
              <a:ea typeface="ＭＳ Ｐゴシック" pitchFamily="-128" charset="-128"/>
            </a:endParaRPr>
          </a:p>
        </p:txBody>
      </p:sp>
      <p:sp>
        <p:nvSpPr>
          <p:cNvPr id="180243" name="Rectangle 19">
            <a:extLst>
              <a:ext uri="{FF2B5EF4-FFF2-40B4-BE49-F238E27FC236}">
                <a16:creationId xmlns:a16="http://schemas.microsoft.com/office/drawing/2014/main" id="{2678A2D4-D292-40F6-98F1-136C317FF496}"/>
              </a:ext>
            </a:extLst>
          </p:cNvPr>
          <p:cNvSpPr>
            <a:spLocks noChangeArrowheads="1"/>
          </p:cNvSpPr>
          <p:nvPr/>
        </p:nvSpPr>
        <p:spPr bwMode="auto">
          <a:xfrm>
            <a:off x="4113213" y="5238750"/>
            <a:ext cx="180975" cy="819150"/>
          </a:xfrm>
          <a:prstGeom prst="rect">
            <a:avLst/>
          </a:prstGeom>
          <a:noFill/>
          <a:ln w="254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a typeface="ＭＳ Ｐゴシック" pitchFamily="-128" charset="-128"/>
            </a:endParaRPr>
          </a:p>
          <a:p>
            <a:pPr>
              <a:defRPr/>
            </a:pPr>
            <a:endParaRPr lang="en-US" b="1">
              <a:effectLst>
                <a:outerShdw blurRad="38100" dist="38100" dir="2700000" algn="tl">
                  <a:srgbClr val="FFFFFF"/>
                </a:outerShdw>
              </a:effectLst>
              <a:latin typeface="Helvetica" pitchFamily="-128" charset="0"/>
              <a:ea typeface="ＭＳ Ｐゴシック" pitchFamily="-128" charset="-128"/>
            </a:endParaRPr>
          </a:p>
        </p:txBody>
      </p:sp>
      <p:sp>
        <p:nvSpPr>
          <p:cNvPr id="180244" name="Rectangle 20">
            <a:extLst>
              <a:ext uri="{FF2B5EF4-FFF2-40B4-BE49-F238E27FC236}">
                <a16:creationId xmlns:a16="http://schemas.microsoft.com/office/drawing/2014/main" id="{D0694E94-0F6E-4586-82B2-68B405FA34AC}"/>
              </a:ext>
            </a:extLst>
          </p:cNvPr>
          <p:cNvSpPr>
            <a:spLocks noChangeArrowheads="1"/>
          </p:cNvSpPr>
          <p:nvPr/>
        </p:nvSpPr>
        <p:spPr bwMode="auto">
          <a:xfrm>
            <a:off x="3668713" y="5622925"/>
            <a:ext cx="2989262" cy="393700"/>
          </a:xfrm>
          <a:prstGeom prst="rect">
            <a:avLst/>
          </a:prstGeom>
          <a:noFill/>
          <a:ln w="254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ea typeface="ＭＳ Ｐゴシック" pitchFamily="-128" charset="-128"/>
              </a:rPr>
              <a:t>diagrams and/or charts</a:t>
            </a:r>
          </a:p>
        </p:txBody>
      </p:sp>
      <p:grpSp>
        <p:nvGrpSpPr>
          <p:cNvPr id="163861" name="Group 21">
            <a:extLst>
              <a:ext uri="{FF2B5EF4-FFF2-40B4-BE49-F238E27FC236}">
                <a16:creationId xmlns:a16="http://schemas.microsoft.com/office/drawing/2014/main" id="{60CC375B-B714-4C2A-A9B4-C8AF4BE16E75}"/>
              </a:ext>
            </a:extLst>
          </p:cNvPr>
          <p:cNvGrpSpPr>
            <a:grpSpLocks/>
          </p:cNvGrpSpPr>
          <p:nvPr/>
        </p:nvGrpSpPr>
        <p:grpSpPr bwMode="auto">
          <a:xfrm>
            <a:off x="3397250" y="4224338"/>
            <a:ext cx="215900" cy="214312"/>
            <a:chOff x="1932" y="1837"/>
            <a:chExt cx="136" cy="120"/>
          </a:xfrm>
        </p:grpSpPr>
        <p:sp>
          <p:nvSpPr>
            <p:cNvPr id="163874" name="Rectangle 22">
              <a:extLst>
                <a:ext uri="{FF2B5EF4-FFF2-40B4-BE49-F238E27FC236}">
                  <a16:creationId xmlns:a16="http://schemas.microsoft.com/office/drawing/2014/main" id="{96FA9ED4-1773-4D41-A533-D1BA56E3C322}"/>
                </a:ext>
              </a:extLst>
            </p:cNvPr>
            <p:cNvSpPr>
              <a:spLocks noChangeArrowheads="1"/>
            </p:cNvSpPr>
            <p:nvPr/>
          </p:nvSpPr>
          <p:spPr bwMode="auto">
            <a:xfrm>
              <a:off x="1948" y="1858"/>
              <a:ext cx="120" cy="99"/>
            </a:xfrm>
            <a:prstGeom prst="rect">
              <a:avLst/>
            </a:prstGeom>
            <a:solidFill>
              <a:srgbClr val="000000"/>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63875" name="Rectangle 23">
              <a:extLst>
                <a:ext uri="{FF2B5EF4-FFF2-40B4-BE49-F238E27FC236}">
                  <a16:creationId xmlns:a16="http://schemas.microsoft.com/office/drawing/2014/main" id="{54066208-B69F-408E-910D-F86B22DEAE6C}"/>
                </a:ext>
              </a:extLst>
            </p:cNvPr>
            <p:cNvSpPr>
              <a:spLocks noChangeArrowheads="1"/>
            </p:cNvSpPr>
            <p:nvPr/>
          </p:nvSpPr>
          <p:spPr bwMode="auto">
            <a:xfrm>
              <a:off x="1932" y="1837"/>
              <a:ext cx="120" cy="106"/>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163862" name="Group 24">
            <a:extLst>
              <a:ext uri="{FF2B5EF4-FFF2-40B4-BE49-F238E27FC236}">
                <a16:creationId xmlns:a16="http://schemas.microsoft.com/office/drawing/2014/main" id="{33C79D01-F588-40EC-82C9-64F8B23C1ADC}"/>
              </a:ext>
            </a:extLst>
          </p:cNvPr>
          <p:cNvGrpSpPr>
            <a:grpSpLocks/>
          </p:cNvGrpSpPr>
          <p:nvPr/>
        </p:nvGrpSpPr>
        <p:grpSpPr bwMode="auto">
          <a:xfrm>
            <a:off x="3397250" y="4616450"/>
            <a:ext cx="215900" cy="214313"/>
            <a:chOff x="1932" y="2057"/>
            <a:chExt cx="136" cy="120"/>
          </a:xfrm>
        </p:grpSpPr>
        <p:sp>
          <p:nvSpPr>
            <p:cNvPr id="163872" name="Rectangle 25">
              <a:extLst>
                <a:ext uri="{FF2B5EF4-FFF2-40B4-BE49-F238E27FC236}">
                  <a16:creationId xmlns:a16="http://schemas.microsoft.com/office/drawing/2014/main" id="{550704AF-CF45-4D2D-BB93-6CA41363EE48}"/>
                </a:ext>
              </a:extLst>
            </p:cNvPr>
            <p:cNvSpPr>
              <a:spLocks noChangeArrowheads="1"/>
            </p:cNvSpPr>
            <p:nvPr/>
          </p:nvSpPr>
          <p:spPr bwMode="auto">
            <a:xfrm>
              <a:off x="1948" y="2072"/>
              <a:ext cx="120" cy="105"/>
            </a:xfrm>
            <a:prstGeom prst="rect">
              <a:avLst/>
            </a:prstGeom>
            <a:solidFill>
              <a:srgbClr val="000000"/>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63873" name="Rectangle 26">
              <a:extLst>
                <a:ext uri="{FF2B5EF4-FFF2-40B4-BE49-F238E27FC236}">
                  <a16:creationId xmlns:a16="http://schemas.microsoft.com/office/drawing/2014/main" id="{656AF2AB-5060-4B30-BBF5-F74E8FF68692}"/>
                </a:ext>
              </a:extLst>
            </p:cNvPr>
            <p:cNvSpPr>
              <a:spLocks noChangeArrowheads="1"/>
            </p:cNvSpPr>
            <p:nvPr/>
          </p:nvSpPr>
          <p:spPr bwMode="auto">
            <a:xfrm>
              <a:off x="1932" y="2057"/>
              <a:ext cx="120" cy="106"/>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163863" name="Group 27">
            <a:extLst>
              <a:ext uri="{FF2B5EF4-FFF2-40B4-BE49-F238E27FC236}">
                <a16:creationId xmlns:a16="http://schemas.microsoft.com/office/drawing/2014/main" id="{6B76BE49-4239-434E-81A8-8941D2C8C0D9}"/>
              </a:ext>
            </a:extLst>
          </p:cNvPr>
          <p:cNvGrpSpPr>
            <a:grpSpLocks/>
          </p:cNvGrpSpPr>
          <p:nvPr/>
        </p:nvGrpSpPr>
        <p:grpSpPr bwMode="auto">
          <a:xfrm>
            <a:off x="3397250" y="5011738"/>
            <a:ext cx="215900" cy="214312"/>
            <a:chOff x="1932" y="2278"/>
            <a:chExt cx="136" cy="120"/>
          </a:xfrm>
        </p:grpSpPr>
        <p:sp>
          <p:nvSpPr>
            <p:cNvPr id="163870" name="Rectangle 28">
              <a:extLst>
                <a:ext uri="{FF2B5EF4-FFF2-40B4-BE49-F238E27FC236}">
                  <a16:creationId xmlns:a16="http://schemas.microsoft.com/office/drawing/2014/main" id="{AB98084A-B116-4F49-A0A7-4502E89625D7}"/>
                </a:ext>
              </a:extLst>
            </p:cNvPr>
            <p:cNvSpPr>
              <a:spLocks noChangeArrowheads="1"/>
            </p:cNvSpPr>
            <p:nvPr/>
          </p:nvSpPr>
          <p:spPr bwMode="auto">
            <a:xfrm>
              <a:off x="1948" y="2299"/>
              <a:ext cx="120" cy="99"/>
            </a:xfrm>
            <a:prstGeom prst="rect">
              <a:avLst/>
            </a:prstGeom>
            <a:solidFill>
              <a:srgbClr val="000000"/>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63871" name="Rectangle 29">
              <a:extLst>
                <a:ext uri="{FF2B5EF4-FFF2-40B4-BE49-F238E27FC236}">
                  <a16:creationId xmlns:a16="http://schemas.microsoft.com/office/drawing/2014/main" id="{D728629F-9A2F-4EBA-982F-5116DE34E059}"/>
                </a:ext>
              </a:extLst>
            </p:cNvPr>
            <p:cNvSpPr>
              <a:spLocks noChangeArrowheads="1"/>
            </p:cNvSpPr>
            <p:nvPr/>
          </p:nvSpPr>
          <p:spPr bwMode="auto">
            <a:xfrm>
              <a:off x="1932" y="2278"/>
              <a:ext cx="120" cy="106"/>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163864" name="Group 30">
            <a:extLst>
              <a:ext uri="{FF2B5EF4-FFF2-40B4-BE49-F238E27FC236}">
                <a16:creationId xmlns:a16="http://schemas.microsoft.com/office/drawing/2014/main" id="{4C5182DD-9B43-4824-ABBF-BE7144C0EB27}"/>
              </a:ext>
            </a:extLst>
          </p:cNvPr>
          <p:cNvGrpSpPr>
            <a:grpSpLocks/>
          </p:cNvGrpSpPr>
          <p:nvPr/>
        </p:nvGrpSpPr>
        <p:grpSpPr bwMode="auto">
          <a:xfrm>
            <a:off x="3397250" y="5786438"/>
            <a:ext cx="215900" cy="214312"/>
            <a:chOff x="1932" y="2712"/>
            <a:chExt cx="136" cy="120"/>
          </a:xfrm>
        </p:grpSpPr>
        <p:sp>
          <p:nvSpPr>
            <p:cNvPr id="163868" name="Rectangle 31">
              <a:extLst>
                <a:ext uri="{FF2B5EF4-FFF2-40B4-BE49-F238E27FC236}">
                  <a16:creationId xmlns:a16="http://schemas.microsoft.com/office/drawing/2014/main" id="{6A79B153-F244-45B3-B7BB-EAA008C2A0C0}"/>
                </a:ext>
              </a:extLst>
            </p:cNvPr>
            <p:cNvSpPr>
              <a:spLocks noChangeArrowheads="1"/>
            </p:cNvSpPr>
            <p:nvPr/>
          </p:nvSpPr>
          <p:spPr bwMode="auto">
            <a:xfrm>
              <a:off x="1948" y="2733"/>
              <a:ext cx="120" cy="99"/>
            </a:xfrm>
            <a:prstGeom prst="rect">
              <a:avLst/>
            </a:prstGeom>
            <a:solidFill>
              <a:srgbClr val="000000"/>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63869" name="Rectangle 32">
              <a:extLst>
                <a:ext uri="{FF2B5EF4-FFF2-40B4-BE49-F238E27FC236}">
                  <a16:creationId xmlns:a16="http://schemas.microsoft.com/office/drawing/2014/main" id="{F25520E6-BA5C-4875-9855-59A98254F2E7}"/>
                </a:ext>
              </a:extLst>
            </p:cNvPr>
            <p:cNvSpPr>
              <a:spLocks noChangeArrowheads="1"/>
            </p:cNvSpPr>
            <p:nvPr/>
          </p:nvSpPr>
          <p:spPr bwMode="auto">
            <a:xfrm>
              <a:off x="1932" y="2712"/>
              <a:ext cx="120" cy="105"/>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163865" name="Line 33">
            <a:extLst>
              <a:ext uri="{FF2B5EF4-FFF2-40B4-BE49-F238E27FC236}">
                <a16:creationId xmlns:a16="http://schemas.microsoft.com/office/drawing/2014/main" id="{61A120BC-57E3-43CA-9C63-54692D04743C}"/>
              </a:ext>
            </a:extLst>
          </p:cNvPr>
          <p:cNvSpPr>
            <a:spLocks noChangeShapeType="1"/>
          </p:cNvSpPr>
          <p:nvPr/>
        </p:nvSpPr>
        <p:spPr bwMode="auto">
          <a:xfrm>
            <a:off x="2895600" y="2593975"/>
            <a:ext cx="10033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66" name="Line 34">
            <a:extLst>
              <a:ext uri="{FF2B5EF4-FFF2-40B4-BE49-F238E27FC236}">
                <a16:creationId xmlns:a16="http://schemas.microsoft.com/office/drawing/2014/main" id="{2A7300F9-3D17-4B1A-81A8-F9087645F11B}"/>
              </a:ext>
            </a:extLst>
          </p:cNvPr>
          <p:cNvSpPr>
            <a:spLocks noChangeShapeType="1"/>
          </p:cNvSpPr>
          <p:nvPr/>
        </p:nvSpPr>
        <p:spPr bwMode="auto">
          <a:xfrm>
            <a:off x="5435600" y="2593975"/>
            <a:ext cx="10033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0259" name="Rectangle 35">
            <a:extLst>
              <a:ext uri="{FF2B5EF4-FFF2-40B4-BE49-F238E27FC236}">
                <a16:creationId xmlns:a16="http://schemas.microsoft.com/office/drawing/2014/main" id="{1A1D490A-D535-4717-9D3A-0DBAD8CD5AAC}"/>
              </a:ext>
            </a:extLst>
          </p:cNvPr>
          <p:cNvSpPr>
            <a:spLocks noChangeArrowheads="1"/>
          </p:cNvSpPr>
          <p:nvPr/>
        </p:nvSpPr>
        <p:spPr bwMode="auto">
          <a:xfrm>
            <a:off x="4087813" y="2286000"/>
            <a:ext cx="1179512"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bubble</a:t>
            </a:r>
          </a:p>
        </p:txBody>
      </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3">
            <a:extLst>
              <a:ext uri="{FF2B5EF4-FFF2-40B4-BE49-F238E27FC236}">
                <a16:creationId xmlns:a16="http://schemas.microsoft.com/office/drawing/2014/main" id="{82AACF42-DD42-479D-9129-2AB89F35164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44" name="Slide Number Placeholder 4">
            <a:extLst>
              <a:ext uri="{FF2B5EF4-FFF2-40B4-BE49-F238E27FC236}">
                <a16:creationId xmlns:a16="http://schemas.microsoft.com/office/drawing/2014/main" id="{077A611B-F559-4E14-8143-0D3EB24880C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37668F5-DA0F-438E-AAE9-E710B5E6B611}" type="slidenum">
              <a:rPr lang="en-US" altLang="en-US" sz="1000">
                <a:latin typeface="Helvetica" panose="020B0604020202020204" pitchFamily="34" charset="0"/>
              </a:rPr>
              <a:pPr/>
              <a:t>159</a:t>
            </a:fld>
            <a:endParaRPr lang="en-US" altLang="en-US" sz="1000">
              <a:latin typeface="Helvetica" panose="020B0604020202020204" pitchFamily="34" charset="0"/>
            </a:endParaRPr>
          </a:p>
        </p:txBody>
      </p:sp>
      <p:sp>
        <p:nvSpPr>
          <p:cNvPr id="181250" name="Arc 2">
            <a:extLst>
              <a:ext uri="{FF2B5EF4-FFF2-40B4-BE49-F238E27FC236}">
                <a16:creationId xmlns:a16="http://schemas.microsoft.com/office/drawing/2014/main" id="{123EA862-AE2B-4C5E-B2C8-FBD5A0B6D23C}"/>
              </a:ext>
            </a:extLst>
          </p:cNvPr>
          <p:cNvSpPr>
            <a:spLocks/>
          </p:cNvSpPr>
          <p:nvPr/>
        </p:nvSpPr>
        <p:spPr bwMode="auto">
          <a:xfrm>
            <a:off x="5854700" y="2697163"/>
            <a:ext cx="825500" cy="16716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76200" cap="rnd">
            <a:solidFill>
              <a:schemeClr val="tx1"/>
            </a:solidFill>
            <a:round/>
            <a:headEnd/>
            <a:tailEnd type="triangle" w="med" len="me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1251" name="Rectangle 3">
            <a:extLst>
              <a:ext uri="{FF2B5EF4-FFF2-40B4-BE49-F238E27FC236}">
                <a16:creationId xmlns:a16="http://schemas.microsoft.com/office/drawing/2014/main" id="{8658725D-9BC5-45CA-AC0E-EDCC84FAEF4D}"/>
              </a:ext>
            </a:extLst>
          </p:cNvPr>
          <p:cNvSpPr>
            <a:spLocks noChangeArrowheads="1"/>
          </p:cNvSpPr>
          <p:nvPr/>
        </p:nvSpPr>
        <p:spPr bwMode="auto">
          <a:xfrm>
            <a:off x="5294313" y="3127375"/>
            <a:ext cx="3025775" cy="820738"/>
          </a:xfrm>
          <a:prstGeom prst="rect">
            <a:avLst/>
          </a:prstGeom>
          <a:noFill/>
          <a:ln w="25400">
            <a:noFill/>
            <a:miter lim="800000"/>
            <a:headEnd/>
            <a:tailEnd/>
          </a:ln>
          <a:effectLst/>
        </p:spPr>
        <p:txBody>
          <a:bodyPr wrap="none" lIns="90487" tIns="44450" rIns="90487" bIns="44450">
            <a:spAutoFit/>
          </a:bodyPr>
          <a:lstStyle/>
          <a:p>
            <a:pPr>
              <a:defRPr/>
            </a:pPr>
            <a:r>
              <a:rPr lang="en-US" sz="4800" b="1" i="1">
                <a:solidFill>
                  <a:schemeClr val="folHlink"/>
                </a:solidFill>
                <a:effectLst>
                  <a:outerShdw blurRad="38100" dist="38100" dir="2700000" algn="tl">
                    <a:srgbClr val="000000"/>
                  </a:outerShdw>
                </a:effectLst>
                <a:latin typeface="Arial" charset="0"/>
                <a:ea typeface="ＭＳ Ｐゴシック" pitchFamily="-128" charset="-128"/>
              </a:rPr>
              <a:t>Maps into</a:t>
            </a:r>
          </a:p>
        </p:txBody>
      </p:sp>
      <p:sp>
        <p:nvSpPr>
          <p:cNvPr id="164870" name="Rectangle 4">
            <a:extLst>
              <a:ext uri="{FF2B5EF4-FFF2-40B4-BE49-F238E27FC236}">
                <a16:creationId xmlns:a16="http://schemas.microsoft.com/office/drawing/2014/main" id="{3C3A2631-0704-4490-BEB0-35B9A376BC8A}"/>
              </a:ext>
            </a:extLst>
          </p:cNvPr>
          <p:cNvSpPr>
            <a:spLocks noGrp="1" noChangeArrowheads="1"/>
          </p:cNvSpPr>
          <p:nvPr>
            <p:ph type="title"/>
          </p:nvPr>
        </p:nvSpPr>
        <p:spPr>
          <a:xfrm>
            <a:off x="1143000" y="1143000"/>
            <a:ext cx="6011863" cy="633413"/>
          </a:xfrm>
          <a:noFill/>
        </p:spPr>
        <p:txBody>
          <a:bodyPr lIns="90487" tIns="44450" rIns="90487" bIns="44450" anchor="ctr"/>
          <a:lstStyle/>
          <a:p>
            <a:pPr eaLnBrk="1" hangingPunct="1"/>
            <a:r>
              <a:rPr lang="en-US" altLang="en-US"/>
              <a:t>DFDs: A Look Ahead</a:t>
            </a:r>
          </a:p>
        </p:txBody>
      </p:sp>
      <p:sp>
        <p:nvSpPr>
          <p:cNvPr id="181253" name="Oval 5">
            <a:extLst>
              <a:ext uri="{FF2B5EF4-FFF2-40B4-BE49-F238E27FC236}">
                <a16:creationId xmlns:a16="http://schemas.microsoft.com/office/drawing/2014/main" id="{EED9B60F-A2A7-4432-93D2-E28037DAD436}"/>
              </a:ext>
            </a:extLst>
          </p:cNvPr>
          <p:cNvSpPr>
            <a:spLocks noChangeArrowheads="1"/>
          </p:cNvSpPr>
          <p:nvPr/>
        </p:nvSpPr>
        <p:spPr bwMode="auto">
          <a:xfrm>
            <a:off x="2819400" y="2336800"/>
            <a:ext cx="431800" cy="428625"/>
          </a:xfrm>
          <a:prstGeom prst="ellipse">
            <a:avLst/>
          </a:prstGeom>
          <a:solidFill>
            <a:schemeClr val="folHlink"/>
          </a:solidFill>
          <a:ln w="25400">
            <a:solidFill>
              <a:schemeClr val="tx1"/>
            </a:solid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1254" name="Oval 6">
            <a:extLst>
              <a:ext uri="{FF2B5EF4-FFF2-40B4-BE49-F238E27FC236}">
                <a16:creationId xmlns:a16="http://schemas.microsoft.com/office/drawing/2014/main" id="{731C39C2-F751-4865-A387-E04ABE113D4D}"/>
              </a:ext>
            </a:extLst>
          </p:cNvPr>
          <p:cNvSpPr>
            <a:spLocks noChangeArrowheads="1"/>
          </p:cNvSpPr>
          <p:nvPr/>
        </p:nvSpPr>
        <p:spPr bwMode="auto">
          <a:xfrm>
            <a:off x="3581400" y="2082800"/>
            <a:ext cx="431800" cy="428625"/>
          </a:xfrm>
          <a:prstGeom prst="ellipse">
            <a:avLst/>
          </a:prstGeom>
          <a:solidFill>
            <a:schemeClr val="folHlink"/>
          </a:solidFill>
          <a:ln w="25400">
            <a:solidFill>
              <a:schemeClr val="tx1"/>
            </a:solid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1255" name="Oval 7">
            <a:extLst>
              <a:ext uri="{FF2B5EF4-FFF2-40B4-BE49-F238E27FC236}">
                <a16:creationId xmlns:a16="http://schemas.microsoft.com/office/drawing/2014/main" id="{85417E10-AD51-48B4-BD3A-053CBC927D05}"/>
              </a:ext>
            </a:extLst>
          </p:cNvPr>
          <p:cNvSpPr>
            <a:spLocks noChangeArrowheads="1"/>
          </p:cNvSpPr>
          <p:nvPr/>
        </p:nvSpPr>
        <p:spPr bwMode="auto">
          <a:xfrm>
            <a:off x="4368800" y="1905000"/>
            <a:ext cx="431800" cy="428625"/>
          </a:xfrm>
          <a:prstGeom prst="ellipse">
            <a:avLst/>
          </a:prstGeom>
          <a:solidFill>
            <a:schemeClr val="folHlink"/>
          </a:solidFill>
          <a:ln w="25400">
            <a:solidFill>
              <a:schemeClr val="tx1"/>
            </a:solid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1256" name="Oval 8">
            <a:extLst>
              <a:ext uri="{FF2B5EF4-FFF2-40B4-BE49-F238E27FC236}">
                <a16:creationId xmlns:a16="http://schemas.microsoft.com/office/drawing/2014/main" id="{811997E7-B026-40A4-96D1-3F74B431870F}"/>
              </a:ext>
            </a:extLst>
          </p:cNvPr>
          <p:cNvSpPr>
            <a:spLocks noChangeArrowheads="1"/>
          </p:cNvSpPr>
          <p:nvPr/>
        </p:nvSpPr>
        <p:spPr bwMode="auto">
          <a:xfrm>
            <a:off x="4152900" y="2578100"/>
            <a:ext cx="431800" cy="428625"/>
          </a:xfrm>
          <a:prstGeom prst="ellipse">
            <a:avLst/>
          </a:prstGeom>
          <a:solidFill>
            <a:schemeClr val="folHlink"/>
          </a:solidFill>
          <a:ln w="25400">
            <a:solidFill>
              <a:schemeClr val="tx1"/>
            </a:solid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1257" name="Oval 9">
            <a:extLst>
              <a:ext uri="{FF2B5EF4-FFF2-40B4-BE49-F238E27FC236}">
                <a16:creationId xmlns:a16="http://schemas.microsoft.com/office/drawing/2014/main" id="{BC3E01F4-1980-492E-9FC8-50C78D8F2175}"/>
              </a:ext>
            </a:extLst>
          </p:cNvPr>
          <p:cNvSpPr>
            <a:spLocks noChangeArrowheads="1"/>
          </p:cNvSpPr>
          <p:nvPr/>
        </p:nvSpPr>
        <p:spPr bwMode="auto">
          <a:xfrm>
            <a:off x="4711700" y="3187700"/>
            <a:ext cx="431800" cy="428625"/>
          </a:xfrm>
          <a:prstGeom prst="ellipse">
            <a:avLst/>
          </a:prstGeom>
          <a:solidFill>
            <a:schemeClr val="folHlink"/>
          </a:solidFill>
          <a:ln w="25400">
            <a:solidFill>
              <a:schemeClr val="tx1"/>
            </a:solid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1258" name="Oval 10">
            <a:extLst>
              <a:ext uri="{FF2B5EF4-FFF2-40B4-BE49-F238E27FC236}">
                <a16:creationId xmlns:a16="http://schemas.microsoft.com/office/drawing/2014/main" id="{907C8D89-25BF-439B-A111-0E8E878B66DD}"/>
              </a:ext>
            </a:extLst>
          </p:cNvPr>
          <p:cNvSpPr>
            <a:spLocks noChangeArrowheads="1"/>
          </p:cNvSpPr>
          <p:nvPr/>
        </p:nvSpPr>
        <p:spPr bwMode="auto">
          <a:xfrm>
            <a:off x="5181600" y="1943100"/>
            <a:ext cx="431800" cy="428625"/>
          </a:xfrm>
          <a:prstGeom prst="ellipse">
            <a:avLst/>
          </a:prstGeom>
          <a:solidFill>
            <a:schemeClr val="folHlink"/>
          </a:solidFill>
          <a:ln w="25400">
            <a:solidFill>
              <a:schemeClr val="tx1"/>
            </a:solid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64877" name="Line 11">
            <a:extLst>
              <a:ext uri="{FF2B5EF4-FFF2-40B4-BE49-F238E27FC236}">
                <a16:creationId xmlns:a16="http://schemas.microsoft.com/office/drawing/2014/main" id="{B5E28121-A880-4E83-B222-4CE3D25FF08A}"/>
              </a:ext>
            </a:extLst>
          </p:cNvPr>
          <p:cNvSpPr>
            <a:spLocks noChangeShapeType="1"/>
          </p:cNvSpPr>
          <p:nvPr/>
        </p:nvSpPr>
        <p:spPr bwMode="auto">
          <a:xfrm flipV="1">
            <a:off x="2489200" y="2665413"/>
            <a:ext cx="304800" cy="1651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78" name="Line 12">
            <a:extLst>
              <a:ext uri="{FF2B5EF4-FFF2-40B4-BE49-F238E27FC236}">
                <a16:creationId xmlns:a16="http://schemas.microsoft.com/office/drawing/2014/main" id="{FC3A64CC-425A-4CAB-ACD6-811D4E4EFFFD}"/>
              </a:ext>
            </a:extLst>
          </p:cNvPr>
          <p:cNvSpPr>
            <a:spLocks noChangeShapeType="1"/>
          </p:cNvSpPr>
          <p:nvPr/>
        </p:nvSpPr>
        <p:spPr bwMode="auto">
          <a:xfrm flipV="1">
            <a:off x="3238500" y="2335213"/>
            <a:ext cx="304800" cy="1651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79" name="Line 13">
            <a:extLst>
              <a:ext uri="{FF2B5EF4-FFF2-40B4-BE49-F238E27FC236}">
                <a16:creationId xmlns:a16="http://schemas.microsoft.com/office/drawing/2014/main" id="{E6549724-4C64-47BA-BBFE-E6CBA4664FB9}"/>
              </a:ext>
            </a:extLst>
          </p:cNvPr>
          <p:cNvSpPr>
            <a:spLocks noChangeShapeType="1"/>
          </p:cNvSpPr>
          <p:nvPr/>
        </p:nvSpPr>
        <p:spPr bwMode="auto">
          <a:xfrm flipV="1">
            <a:off x="4000500" y="2133600"/>
            <a:ext cx="317500" cy="873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80" name="Line 14">
            <a:extLst>
              <a:ext uri="{FF2B5EF4-FFF2-40B4-BE49-F238E27FC236}">
                <a16:creationId xmlns:a16="http://schemas.microsoft.com/office/drawing/2014/main" id="{ECCBAB88-16AC-4819-B334-7D7BE9E96758}"/>
              </a:ext>
            </a:extLst>
          </p:cNvPr>
          <p:cNvSpPr>
            <a:spLocks noChangeShapeType="1"/>
          </p:cNvSpPr>
          <p:nvPr/>
        </p:nvSpPr>
        <p:spPr bwMode="auto">
          <a:xfrm>
            <a:off x="4800600" y="2133600"/>
            <a:ext cx="330200" cy="111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81" name="Line 15">
            <a:extLst>
              <a:ext uri="{FF2B5EF4-FFF2-40B4-BE49-F238E27FC236}">
                <a16:creationId xmlns:a16="http://schemas.microsoft.com/office/drawing/2014/main" id="{7D5CDAAB-49BA-4AC0-9529-D8EA7DBEA5BF}"/>
              </a:ext>
            </a:extLst>
          </p:cNvPr>
          <p:cNvSpPr>
            <a:spLocks noChangeShapeType="1"/>
          </p:cNvSpPr>
          <p:nvPr/>
        </p:nvSpPr>
        <p:spPr bwMode="auto">
          <a:xfrm>
            <a:off x="5613400" y="2208213"/>
            <a:ext cx="330200" cy="12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82" name="Line 16">
            <a:extLst>
              <a:ext uri="{FF2B5EF4-FFF2-40B4-BE49-F238E27FC236}">
                <a16:creationId xmlns:a16="http://schemas.microsoft.com/office/drawing/2014/main" id="{EE053955-97BC-436B-917C-3E83E376A8D9}"/>
              </a:ext>
            </a:extLst>
          </p:cNvPr>
          <p:cNvSpPr>
            <a:spLocks noChangeShapeType="1"/>
          </p:cNvSpPr>
          <p:nvPr/>
        </p:nvSpPr>
        <p:spPr bwMode="auto">
          <a:xfrm>
            <a:off x="3898900" y="2527300"/>
            <a:ext cx="228600" cy="1492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1265" name="Oval 17">
            <a:extLst>
              <a:ext uri="{FF2B5EF4-FFF2-40B4-BE49-F238E27FC236}">
                <a16:creationId xmlns:a16="http://schemas.microsoft.com/office/drawing/2014/main" id="{3070C471-16F7-41C1-BB4A-2B9BFCF84318}"/>
              </a:ext>
            </a:extLst>
          </p:cNvPr>
          <p:cNvSpPr>
            <a:spLocks noChangeArrowheads="1"/>
          </p:cNvSpPr>
          <p:nvPr/>
        </p:nvSpPr>
        <p:spPr bwMode="auto">
          <a:xfrm>
            <a:off x="5080000" y="2654300"/>
            <a:ext cx="431800" cy="428625"/>
          </a:xfrm>
          <a:prstGeom prst="ellipse">
            <a:avLst/>
          </a:prstGeom>
          <a:solidFill>
            <a:schemeClr val="folHlink"/>
          </a:solidFill>
          <a:ln w="25400">
            <a:solidFill>
              <a:schemeClr val="tx1"/>
            </a:solid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64884" name="Line 18">
            <a:extLst>
              <a:ext uri="{FF2B5EF4-FFF2-40B4-BE49-F238E27FC236}">
                <a16:creationId xmlns:a16="http://schemas.microsoft.com/office/drawing/2014/main" id="{03C749C2-5B21-47C1-872E-6ED08C03937E}"/>
              </a:ext>
            </a:extLst>
          </p:cNvPr>
          <p:cNvSpPr>
            <a:spLocks noChangeShapeType="1"/>
          </p:cNvSpPr>
          <p:nvPr/>
        </p:nvSpPr>
        <p:spPr bwMode="auto">
          <a:xfrm>
            <a:off x="4495800" y="2971800"/>
            <a:ext cx="228600" cy="2127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85" name="Line 19">
            <a:extLst>
              <a:ext uri="{FF2B5EF4-FFF2-40B4-BE49-F238E27FC236}">
                <a16:creationId xmlns:a16="http://schemas.microsoft.com/office/drawing/2014/main" id="{B86E188E-DABB-472C-8A38-02231ECF0771}"/>
              </a:ext>
            </a:extLst>
          </p:cNvPr>
          <p:cNvSpPr>
            <a:spLocks noChangeShapeType="1"/>
          </p:cNvSpPr>
          <p:nvPr/>
        </p:nvSpPr>
        <p:spPr bwMode="auto">
          <a:xfrm>
            <a:off x="5092700" y="3581400"/>
            <a:ext cx="228600" cy="2127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86" name="Line 20">
            <a:extLst>
              <a:ext uri="{FF2B5EF4-FFF2-40B4-BE49-F238E27FC236}">
                <a16:creationId xmlns:a16="http://schemas.microsoft.com/office/drawing/2014/main" id="{F9682C8D-C927-45BC-BDBC-F72F3D3F0080}"/>
              </a:ext>
            </a:extLst>
          </p:cNvPr>
          <p:cNvSpPr>
            <a:spLocks noChangeShapeType="1"/>
          </p:cNvSpPr>
          <p:nvPr/>
        </p:nvSpPr>
        <p:spPr bwMode="auto">
          <a:xfrm flipV="1">
            <a:off x="5524500" y="2881313"/>
            <a:ext cx="304800" cy="12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87" name="Line 21">
            <a:extLst>
              <a:ext uri="{FF2B5EF4-FFF2-40B4-BE49-F238E27FC236}">
                <a16:creationId xmlns:a16="http://schemas.microsoft.com/office/drawing/2014/main" id="{7B9F1E8F-A199-4C57-8352-9F2448AE49F1}"/>
              </a:ext>
            </a:extLst>
          </p:cNvPr>
          <p:cNvSpPr>
            <a:spLocks noChangeShapeType="1"/>
          </p:cNvSpPr>
          <p:nvPr/>
        </p:nvSpPr>
        <p:spPr bwMode="auto">
          <a:xfrm>
            <a:off x="4584700" y="2833688"/>
            <a:ext cx="431800" cy="206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1270" name="Rectangle 22">
            <a:extLst>
              <a:ext uri="{FF2B5EF4-FFF2-40B4-BE49-F238E27FC236}">
                <a16:creationId xmlns:a16="http://schemas.microsoft.com/office/drawing/2014/main" id="{5DAC78EA-C519-45E3-A499-8668C133BEB1}"/>
              </a:ext>
            </a:extLst>
          </p:cNvPr>
          <p:cNvSpPr>
            <a:spLocks noChangeArrowheads="1"/>
          </p:cNvSpPr>
          <p:nvPr/>
        </p:nvSpPr>
        <p:spPr bwMode="auto">
          <a:xfrm>
            <a:off x="6451600" y="4419600"/>
            <a:ext cx="469900" cy="314325"/>
          </a:xfrm>
          <a:prstGeom prst="rect">
            <a:avLst/>
          </a:prstGeom>
          <a:solidFill>
            <a:schemeClr val="tx2"/>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1271" name="Rectangle 23">
            <a:extLst>
              <a:ext uri="{FF2B5EF4-FFF2-40B4-BE49-F238E27FC236}">
                <a16:creationId xmlns:a16="http://schemas.microsoft.com/office/drawing/2014/main" id="{492D4BAA-F6EF-436B-BD38-24C0BC559D9B}"/>
              </a:ext>
            </a:extLst>
          </p:cNvPr>
          <p:cNvSpPr>
            <a:spLocks noChangeArrowheads="1"/>
          </p:cNvSpPr>
          <p:nvPr/>
        </p:nvSpPr>
        <p:spPr bwMode="auto">
          <a:xfrm>
            <a:off x="5816600" y="4891088"/>
            <a:ext cx="469900" cy="314325"/>
          </a:xfrm>
          <a:prstGeom prst="rect">
            <a:avLst/>
          </a:prstGeom>
          <a:solidFill>
            <a:schemeClr val="tx2"/>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1272" name="Rectangle 24">
            <a:extLst>
              <a:ext uri="{FF2B5EF4-FFF2-40B4-BE49-F238E27FC236}">
                <a16:creationId xmlns:a16="http://schemas.microsoft.com/office/drawing/2014/main" id="{665104AF-7E20-4EF9-A24D-DF51064145EE}"/>
              </a:ext>
            </a:extLst>
          </p:cNvPr>
          <p:cNvSpPr>
            <a:spLocks noChangeArrowheads="1"/>
          </p:cNvSpPr>
          <p:nvPr/>
        </p:nvSpPr>
        <p:spPr bwMode="auto">
          <a:xfrm>
            <a:off x="6477000" y="4891088"/>
            <a:ext cx="469900" cy="314325"/>
          </a:xfrm>
          <a:prstGeom prst="rect">
            <a:avLst/>
          </a:prstGeom>
          <a:solidFill>
            <a:schemeClr val="tx2"/>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1273" name="Rectangle 25">
            <a:extLst>
              <a:ext uri="{FF2B5EF4-FFF2-40B4-BE49-F238E27FC236}">
                <a16:creationId xmlns:a16="http://schemas.microsoft.com/office/drawing/2014/main" id="{F8FA6D43-3D10-4B65-AA4C-63431DBC7B48}"/>
              </a:ext>
            </a:extLst>
          </p:cNvPr>
          <p:cNvSpPr>
            <a:spLocks noChangeArrowheads="1"/>
          </p:cNvSpPr>
          <p:nvPr/>
        </p:nvSpPr>
        <p:spPr bwMode="auto">
          <a:xfrm>
            <a:off x="7086600" y="4891088"/>
            <a:ext cx="469900" cy="314325"/>
          </a:xfrm>
          <a:prstGeom prst="rect">
            <a:avLst/>
          </a:prstGeom>
          <a:solidFill>
            <a:schemeClr val="tx2"/>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1274" name="Rectangle 26">
            <a:extLst>
              <a:ext uri="{FF2B5EF4-FFF2-40B4-BE49-F238E27FC236}">
                <a16:creationId xmlns:a16="http://schemas.microsoft.com/office/drawing/2014/main" id="{435F48D4-5E0E-46B1-830B-346C5B27E489}"/>
              </a:ext>
            </a:extLst>
          </p:cNvPr>
          <p:cNvSpPr>
            <a:spLocks noChangeArrowheads="1"/>
          </p:cNvSpPr>
          <p:nvPr/>
        </p:nvSpPr>
        <p:spPr bwMode="auto">
          <a:xfrm>
            <a:off x="5067300" y="5511800"/>
            <a:ext cx="469900" cy="314325"/>
          </a:xfrm>
          <a:prstGeom prst="rect">
            <a:avLst/>
          </a:prstGeom>
          <a:solidFill>
            <a:schemeClr val="tx2"/>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1275" name="Rectangle 27">
            <a:extLst>
              <a:ext uri="{FF2B5EF4-FFF2-40B4-BE49-F238E27FC236}">
                <a16:creationId xmlns:a16="http://schemas.microsoft.com/office/drawing/2014/main" id="{F35C455F-E41E-4330-A62D-345FA7132BDB}"/>
              </a:ext>
            </a:extLst>
          </p:cNvPr>
          <p:cNvSpPr>
            <a:spLocks noChangeArrowheads="1"/>
          </p:cNvSpPr>
          <p:nvPr/>
        </p:nvSpPr>
        <p:spPr bwMode="auto">
          <a:xfrm>
            <a:off x="5626100" y="5511800"/>
            <a:ext cx="469900" cy="314325"/>
          </a:xfrm>
          <a:prstGeom prst="rect">
            <a:avLst/>
          </a:prstGeom>
          <a:solidFill>
            <a:schemeClr val="tx2"/>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1276" name="Rectangle 28">
            <a:extLst>
              <a:ext uri="{FF2B5EF4-FFF2-40B4-BE49-F238E27FC236}">
                <a16:creationId xmlns:a16="http://schemas.microsoft.com/office/drawing/2014/main" id="{E55B1F8B-70FF-4F6D-BB10-4F460894438A}"/>
              </a:ext>
            </a:extLst>
          </p:cNvPr>
          <p:cNvSpPr>
            <a:spLocks noChangeArrowheads="1"/>
          </p:cNvSpPr>
          <p:nvPr/>
        </p:nvSpPr>
        <p:spPr bwMode="auto">
          <a:xfrm>
            <a:off x="6184900" y="5511800"/>
            <a:ext cx="469900" cy="314325"/>
          </a:xfrm>
          <a:prstGeom prst="rect">
            <a:avLst/>
          </a:prstGeom>
          <a:solidFill>
            <a:schemeClr val="tx2"/>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1277" name="Rectangle 29">
            <a:extLst>
              <a:ext uri="{FF2B5EF4-FFF2-40B4-BE49-F238E27FC236}">
                <a16:creationId xmlns:a16="http://schemas.microsoft.com/office/drawing/2014/main" id="{6F6F1964-7187-48A8-89D9-EDE4371DCA05}"/>
              </a:ext>
            </a:extLst>
          </p:cNvPr>
          <p:cNvSpPr>
            <a:spLocks noChangeArrowheads="1"/>
          </p:cNvSpPr>
          <p:nvPr/>
        </p:nvSpPr>
        <p:spPr bwMode="auto">
          <a:xfrm>
            <a:off x="6743700" y="5511800"/>
            <a:ext cx="469900" cy="314325"/>
          </a:xfrm>
          <a:prstGeom prst="rect">
            <a:avLst/>
          </a:prstGeom>
          <a:solidFill>
            <a:schemeClr val="tx2"/>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1278" name="Rectangle 30">
            <a:extLst>
              <a:ext uri="{FF2B5EF4-FFF2-40B4-BE49-F238E27FC236}">
                <a16:creationId xmlns:a16="http://schemas.microsoft.com/office/drawing/2014/main" id="{DB04910C-3E36-42F2-8D12-B268D8275D36}"/>
              </a:ext>
            </a:extLst>
          </p:cNvPr>
          <p:cNvSpPr>
            <a:spLocks noChangeArrowheads="1"/>
          </p:cNvSpPr>
          <p:nvPr/>
        </p:nvSpPr>
        <p:spPr bwMode="auto">
          <a:xfrm>
            <a:off x="7302500" y="5511800"/>
            <a:ext cx="469900" cy="314325"/>
          </a:xfrm>
          <a:prstGeom prst="rect">
            <a:avLst/>
          </a:prstGeom>
          <a:solidFill>
            <a:schemeClr val="tx2"/>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1279" name="Rectangle 31">
            <a:extLst>
              <a:ext uri="{FF2B5EF4-FFF2-40B4-BE49-F238E27FC236}">
                <a16:creationId xmlns:a16="http://schemas.microsoft.com/office/drawing/2014/main" id="{91A6BEEE-4BC9-4D0D-B3C1-B2C1191A196B}"/>
              </a:ext>
            </a:extLst>
          </p:cNvPr>
          <p:cNvSpPr>
            <a:spLocks noChangeArrowheads="1"/>
          </p:cNvSpPr>
          <p:nvPr/>
        </p:nvSpPr>
        <p:spPr bwMode="auto">
          <a:xfrm>
            <a:off x="7861300" y="5511800"/>
            <a:ext cx="469900" cy="314325"/>
          </a:xfrm>
          <a:prstGeom prst="rect">
            <a:avLst/>
          </a:prstGeom>
          <a:solidFill>
            <a:schemeClr val="tx2"/>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1280" name="Rectangle 32">
            <a:extLst>
              <a:ext uri="{FF2B5EF4-FFF2-40B4-BE49-F238E27FC236}">
                <a16:creationId xmlns:a16="http://schemas.microsoft.com/office/drawing/2014/main" id="{4E2ECAB9-74FE-407B-BE2E-4837973E50FB}"/>
              </a:ext>
            </a:extLst>
          </p:cNvPr>
          <p:cNvSpPr>
            <a:spLocks noChangeArrowheads="1"/>
          </p:cNvSpPr>
          <p:nvPr/>
        </p:nvSpPr>
        <p:spPr bwMode="auto">
          <a:xfrm>
            <a:off x="1839913" y="3024188"/>
            <a:ext cx="2366962"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analysis model</a:t>
            </a:r>
          </a:p>
        </p:txBody>
      </p:sp>
      <p:sp>
        <p:nvSpPr>
          <p:cNvPr id="181281" name="Rectangle 33">
            <a:extLst>
              <a:ext uri="{FF2B5EF4-FFF2-40B4-BE49-F238E27FC236}">
                <a16:creationId xmlns:a16="http://schemas.microsoft.com/office/drawing/2014/main" id="{473D7541-918E-4476-9878-D8757C8A83B5}"/>
              </a:ext>
            </a:extLst>
          </p:cNvPr>
          <p:cNvSpPr>
            <a:spLocks noChangeArrowheads="1"/>
          </p:cNvSpPr>
          <p:nvPr/>
        </p:nvSpPr>
        <p:spPr bwMode="auto">
          <a:xfrm>
            <a:off x="3757613" y="4395788"/>
            <a:ext cx="2146300"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design model</a:t>
            </a:r>
          </a:p>
        </p:txBody>
      </p:sp>
      <p:sp>
        <p:nvSpPr>
          <p:cNvPr id="164900" name="Line 34">
            <a:extLst>
              <a:ext uri="{FF2B5EF4-FFF2-40B4-BE49-F238E27FC236}">
                <a16:creationId xmlns:a16="http://schemas.microsoft.com/office/drawing/2014/main" id="{BA842B03-FE25-40A5-B182-E2DF9333EDEA}"/>
              </a:ext>
            </a:extLst>
          </p:cNvPr>
          <p:cNvSpPr>
            <a:spLocks noChangeShapeType="1"/>
          </p:cNvSpPr>
          <p:nvPr/>
        </p:nvSpPr>
        <p:spPr bwMode="auto">
          <a:xfrm flipH="1">
            <a:off x="6064250" y="4730750"/>
            <a:ext cx="628650" cy="141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901" name="Line 35">
            <a:extLst>
              <a:ext uri="{FF2B5EF4-FFF2-40B4-BE49-F238E27FC236}">
                <a16:creationId xmlns:a16="http://schemas.microsoft.com/office/drawing/2014/main" id="{4608F21B-21D5-4D52-B6B1-172EB9710631}"/>
              </a:ext>
            </a:extLst>
          </p:cNvPr>
          <p:cNvSpPr>
            <a:spLocks noChangeShapeType="1"/>
          </p:cNvSpPr>
          <p:nvPr/>
        </p:nvSpPr>
        <p:spPr bwMode="auto">
          <a:xfrm>
            <a:off x="6692900" y="4730750"/>
            <a:ext cx="0" cy="141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902" name="Line 36">
            <a:extLst>
              <a:ext uri="{FF2B5EF4-FFF2-40B4-BE49-F238E27FC236}">
                <a16:creationId xmlns:a16="http://schemas.microsoft.com/office/drawing/2014/main" id="{11112AE2-7DE0-4238-BA90-4F1508D940E7}"/>
              </a:ext>
            </a:extLst>
          </p:cNvPr>
          <p:cNvSpPr>
            <a:spLocks noChangeShapeType="1"/>
          </p:cNvSpPr>
          <p:nvPr/>
        </p:nvSpPr>
        <p:spPr bwMode="auto">
          <a:xfrm>
            <a:off x="6678613" y="4714875"/>
            <a:ext cx="655637" cy="1730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903" name="Line 37">
            <a:extLst>
              <a:ext uri="{FF2B5EF4-FFF2-40B4-BE49-F238E27FC236}">
                <a16:creationId xmlns:a16="http://schemas.microsoft.com/office/drawing/2014/main" id="{5214C1AD-71E8-4B23-844A-086CEA8EB0B2}"/>
              </a:ext>
            </a:extLst>
          </p:cNvPr>
          <p:cNvSpPr>
            <a:spLocks noChangeShapeType="1"/>
          </p:cNvSpPr>
          <p:nvPr/>
        </p:nvSpPr>
        <p:spPr bwMode="auto">
          <a:xfrm flipH="1">
            <a:off x="5326063" y="5200650"/>
            <a:ext cx="682625" cy="314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904" name="Line 38">
            <a:extLst>
              <a:ext uri="{FF2B5EF4-FFF2-40B4-BE49-F238E27FC236}">
                <a16:creationId xmlns:a16="http://schemas.microsoft.com/office/drawing/2014/main" id="{82808B40-B78E-48E9-9782-FA9229138843}"/>
              </a:ext>
            </a:extLst>
          </p:cNvPr>
          <p:cNvSpPr>
            <a:spLocks noChangeShapeType="1"/>
          </p:cNvSpPr>
          <p:nvPr/>
        </p:nvSpPr>
        <p:spPr bwMode="auto">
          <a:xfrm flipH="1">
            <a:off x="5911850" y="5200650"/>
            <a:ext cx="96838"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905" name="Line 39">
            <a:extLst>
              <a:ext uri="{FF2B5EF4-FFF2-40B4-BE49-F238E27FC236}">
                <a16:creationId xmlns:a16="http://schemas.microsoft.com/office/drawing/2014/main" id="{11C4B69A-6CDA-4056-8431-374F2CFD29F0}"/>
              </a:ext>
            </a:extLst>
          </p:cNvPr>
          <p:cNvSpPr>
            <a:spLocks noChangeShapeType="1"/>
          </p:cNvSpPr>
          <p:nvPr/>
        </p:nvSpPr>
        <p:spPr bwMode="auto">
          <a:xfrm flipH="1">
            <a:off x="6427788" y="5186363"/>
            <a:ext cx="265112" cy="328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906" name="Line 40">
            <a:extLst>
              <a:ext uri="{FF2B5EF4-FFF2-40B4-BE49-F238E27FC236}">
                <a16:creationId xmlns:a16="http://schemas.microsoft.com/office/drawing/2014/main" id="{11763D49-DE67-4748-98AF-0084C941BAA5}"/>
              </a:ext>
            </a:extLst>
          </p:cNvPr>
          <p:cNvSpPr>
            <a:spLocks noChangeShapeType="1"/>
          </p:cNvSpPr>
          <p:nvPr/>
        </p:nvSpPr>
        <p:spPr bwMode="auto">
          <a:xfrm>
            <a:off x="6692900" y="5170488"/>
            <a:ext cx="293688" cy="328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907" name="Line 41">
            <a:extLst>
              <a:ext uri="{FF2B5EF4-FFF2-40B4-BE49-F238E27FC236}">
                <a16:creationId xmlns:a16="http://schemas.microsoft.com/office/drawing/2014/main" id="{7DE14AB3-9A95-4C8C-BBB7-FCD8CD5F66D2}"/>
              </a:ext>
            </a:extLst>
          </p:cNvPr>
          <p:cNvSpPr>
            <a:spLocks noChangeShapeType="1"/>
          </p:cNvSpPr>
          <p:nvPr/>
        </p:nvSpPr>
        <p:spPr bwMode="auto">
          <a:xfrm>
            <a:off x="7362825" y="5200650"/>
            <a:ext cx="180975"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908" name="Line 42">
            <a:extLst>
              <a:ext uri="{FF2B5EF4-FFF2-40B4-BE49-F238E27FC236}">
                <a16:creationId xmlns:a16="http://schemas.microsoft.com/office/drawing/2014/main" id="{46121163-3E71-48DF-A2CB-1614B0DC28F8}"/>
              </a:ext>
            </a:extLst>
          </p:cNvPr>
          <p:cNvSpPr>
            <a:spLocks noChangeShapeType="1"/>
          </p:cNvSpPr>
          <p:nvPr/>
        </p:nvSpPr>
        <p:spPr bwMode="auto">
          <a:xfrm>
            <a:off x="7362825" y="5200650"/>
            <a:ext cx="725488"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56B969F-5E1C-4CC9-83C9-0DE13587A1BE}"/>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0D02340C-BAFA-4DCC-BF6B-304A1E6F240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0306A37-A834-4D13-816C-642B2866954B}" type="slidenum">
              <a:rPr lang="en-US" altLang="en-US" sz="1000">
                <a:latin typeface="Helvetica" panose="020B0604020202020204" pitchFamily="34" charset="0"/>
              </a:rPr>
              <a:pPr/>
              <a:t>16</a:t>
            </a:fld>
            <a:endParaRPr lang="en-US" altLang="en-US" sz="1000">
              <a:latin typeface="Helvetica" panose="020B0604020202020204" pitchFamily="34" charset="0"/>
            </a:endParaRPr>
          </a:p>
        </p:txBody>
      </p:sp>
      <p:sp>
        <p:nvSpPr>
          <p:cNvPr id="18436" name="Rectangle 2">
            <a:extLst>
              <a:ext uri="{FF2B5EF4-FFF2-40B4-BE49-F238E27FC236}">
                <a16:creationId xmlns:a16="http://schemas.microsoft.com/office/drawing/2014/main" id="{499E2868-3675-4440-914A-91209D6E7E2B}"/>
              </a:ext>
            </a:extLst>
          </p:cNvPr>
          <p:cNvSpPr>
            <a:spLocks noGrp="1" noChangeArrowheads="1"/>
          </p:cNvSpPr>
          <p:nvPr>
            <p:ph type="title"/>
          </p:nvPr>
        </p:nvSpPr>
        <p:spPr/>
        <p:txBody>
          <a:bodyPr/>
          <a:lstStyle/>
          <a:p>
            <a:pPr eaLnBrk="1" hangingPunct="1"/>
            <a:r>
              <a:rPr lang="en-US" altLang="en-US"/>
              <a:t>Adapting a Process Model</a:t>
            </a:r>
          </a:p>
        </p:txBody>
      </p:sp>
      <p:sp>
        <p:nvSpPr>
          <p:cNvPr id="18437" name="Rectangle 3">
            <a:extLst>
              <a:ext uri="{FF2B5EF4-FFF2-40B4-BE49-F238E27FC236}">
                <a16:creationId xmlns:a16="http://schemas.microsoft.com/office/drawing/2014/main" id="{A27FF8BA-2864-44DF-8B25-7823FC2254BE}"/>
              </a:ext>
            </a:extLst>
          </p:cNvPr>
          <p:cNvSpPr>
            <a:spLocks noGrp="1" noChangeArrowheads="1"/>
          </p:cNvSpPr>
          <p:nvPr>
            <p:ph type="body" idx="1"/>
          </p:nvPr>
        </p:nvSpPr>
        <p:spPr>
          <a:xfrm>
            <a:off x="1600200" y="1828800"/>
            <a:ext cx="6934200" cy="4191000"/>
          </a:xfrm>
        </p:spPr>
        <p:txBody>
          <a:bodyPr/>
          <a:lstStyle/>
          <a:p>
            <a:pPr lvl="1" eaLnBrk="1" hangingPunct="1">
              <a:lnSpc>
                <a:spcPct val="90000"/>
              </a:lnSpc>
              <a:spcBef>
                <a:spcPts val="600"/>
              </a:spcBef>
            </a:pPr>
            <a:r>
              <a:rPr lang="en-US" altLang="en-US" sz="1800">
                <a:latin typeface="Palatino" pitchFamily="-128" charset="0"/>
              </a:rPr>
              <a:t>the overall flow of activities, actions, and tasks and the interdependencies among them</a:t>
            </a:r>
          </a:p>
          <a:p>
            <a:pPr lvl="1" eaLnBrk="1" hangingPunct="1">
              <a:lnSpc>
                <a:spcPct val="90000"/>
              </a:lnSpc>
              <a:spcBef>
                <a:spcPts val="300"/>
              </a:spcBef>
            </a:pPr>
            <a:r>
              <a:rPr lang="en-US" altLang="en-US" sz="1800">
                <a:latin typeface="Palatino" pitchFamily="-128" charset="0"/>
              </a:rPr>
              <a:t>the degree to which actions and tasks are defined within each framework activity</a:t>
            </a:r>
          </a:p>
          <a:p>
            <a:pPr lvl="1" eaLnBrk="1" hangingPunct="1">
              <a:lnSpc>
                <a:spcPct val="90000"/>
              </a:lnSpc>
            </a:pPr>
            <a:r>
              <a:rPr lang="en-US" altLang="en-US" sz="1800">
                <a:latin typeface="Palatino" pitchFamily="-128" charset="0"/>
              </a:rPr>
              <a:t>the degree to which work products are identified and required</a:t>
            </a:r>
          </a:p>
          <a:p>
            <a:pPr lvl="1" eaLnBrk="1" hangingPunct="1">
              <a:lnSpc>
                <a:spcPct val="90000"/>
              </a:lnSpc>
            </a:pPr>
            <a:r>
              <a:rPr lang="en-US" altLang="en-US" sz="1800">
                <a:latin typeface="Palatino" pitchFamily="-128" charset="0"/>
              </a:rPr>
              <a:t>the manner which quality assurance activities are applied</a:t>
            </a:r>
          </a:p>
          <a:p>
            <a:pPr lvl="1" eaLnBrk="1" hangingPunct="1">
              <a:lnSpc>
                <a:spcPct val="90000"/>
              </a:lnSpc>
            </a:pPr>
            <a:r>
              <a:rPr lang="en-US" altLang="en-US" sz="1800">
                <a:latin typeface="Palatino" pitchFamily="-128" charset="0"/>
              </a:rPr>
              <a:t>the manner in which project tracking and control activities are applied</a:t>
            </a:r>
          </a:p>
          <a:p>
            <a:pPr lvl="1" eaLnBrk="1" hangingPunct="1">
              <a:lnSpc>
                <a:spcPct val="90000"/>
              </a:lnSpc>
            </a:pPr>
            <a:r>
              <a:rPr lang="en-US" altLang="en-US" sz="1800">
                <a:latin typeface="Palatino" pitchFamily="-128" charset="0"/>
              </a:rPr>
              <a:t>the overall degree of detail and rigor with which the process is described</a:t>
            </a:r>
          </a:p>
          <a:p>
            <a:pPr lvl="1" eaLnBrk="1" hangingPunct="1">
              <a:lnSpc>
                <a:spcPct val="90000"/>
              </a:lnSpc>
            </a:pPr>
            <a:r>
              <a:rPr lang="en-US" altLang="en-US" sz="1800">
                <a:latin typeface="Palatino" pitchFamily="-128" charset="0"/>
              </a:rPr>
              <a:t>the degree to which the customer and other stakeholders are involved with the project</a:t>
            </a:r>
          </a:p>
          <a:p>
            <a:pPr lvl="1" eaLnBrk="1" hangingPunct="1">
              <a:lnSpc>
                <a:spcPct val="90000"/>
              </a:lnSpc>
            </a:pPr>
            <a:r>
              <a:rPr lang="en-US" altLang="en-US" sz="1800">
                <a:latin typeface="Palatino" pitchFamily="-128" charset="0"/>
              </a:rPr>
              <a:t>the level of autonomy given to the software team</a:t>
            </a:r>
          </a:p>
          <a:p>
            <a:pPr lvl="1" eaLnBrk="1" hangingPunct="1">
              <a:lnSpc>
                <a:spcPct val="90000"/>
              </a:lnSpc>
            </a:pPr>
            <a:r>
              <a:rPr lang="en-US" altLang="en-US" sz="1800">
                <a:latin typeface="Palatino" pitchFamily="-128" charset="0"/>
              </a:rPr>
              <a:t>the degree to which team organization and roles are prescribed</a:t>
            </a:r>
          </a:p>
          <a:p>
            <a:pPr eaLnBrk="1" hangingPunct="1">
              <a:lnSpc>
                <a:spcPct val="90000"/>
              </a:lnSpc>
            </a:pPr>
            <a:endParaRPr lang="en-US" altLang="en-US" sz="200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44855EB-D271-4E40-98D3-8E56F7AEBF3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0B3B8E1A-DE23-4A19-B66B-E0AD59B7F97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EED4AE7-975F-42CA-AD49-C236B7121F90}" type="slidenum">
              <a:rPr lang="en-US" altLang="en-US" sz="1000">
                <a:latin typeface="Helvetica" panose="020B0604020202020204" pitchFamily="34" charset="0"/>
              </a:rPr>
              <a:pPr/>
              <a:t>160</a:t>
            </a:fld>
            <a:endParaRPr lang="en-US" altLang="en-US" sz="1000">
              <a:latin typeface="Helvetica" panose="020B0604020202020204" pitchFamily="34" charset="0"/>
            </a:endParaRPr>
          </a:p>
        </p:txBody>
      </p:sp>
      <p:sp>
        <p:nvSpPr>
          <p:cNvPr id="165892" name="Rectangle 2">
            <a:extLst>
              <a:ext uri="{FF2B5EF4-FFF2-40B4-BE49-F238E27FC236}">
                <a16:creationId xmlns:a16="http://schemas.microsoft.com/office/drawing/2014/main" id="{62023364-D924-4571-B8C6-CAF9D657821C}"/>
              </a:ext>
            </a:extLst>
          </p:cNvPr>
          <p:cNvSpPr>
            <a:spLocks noGrp="1" noChangeArrowheads="1"/>
          </p:cNvSpPr>
          <p:nvPr>
            <p:ph type="title"/>
          </p:nvPr>
        </p:nvSpPr>
        <p:spPr>
          <a:xfrm>
            <a:off x="1143000" y="1143000"/>
            <a:ext cx="5476875" cy="633413"/>
          </a:xfrm>
        </p:spPr>
        <p:txBody>
          <a:bodyPr/>
          <a:lstStyle/>
          <a:p>
            <a:pPr eaLnBrk="1" hangingPunct="1"/>
            <a:r>
              <a:rPr lang="en-US" altLang="en-US"/>
              <a:t>Control Flow Modeling</a:t>
            </a:r>
            <a:endParaRPr lang="en-US" altLang="en-US" i="1"/>
          </a:p>
        </p:txBody>
      </p:sp>
      <p:sp>
        <p:nvSpPr>
          <p:cNvPr id="165893" name="Rectangle 3">
            <a:extLst>
              <a:ext uri="{FF2B5EF4-FFF2-40B4-BE49-F238E27FC236}">
                <a16:creationId xmlns:a16="http://schemas.microsoft.com/office/drawing/2014/main" id="{31BE6FD7-B63C-460B-9A88-79A67FE8106D}"/>
              </a:ext>
            </a:extLst>
          </p:cNvPr>
          <p:cNvSpPr>
            <a:spLocks noGrp="1" noChangeArrowheads="1"/>
          </p:cNvSpPr>
          <p:nvPr>
            <p:ph type="body" idx="1"/>
          </p:nvPr>
        </p:nvSpPr>
        <p:spPr/>
        <p:txBody>
          <a:bodyPr/>
          <a:lstStyle/>
          <a:p>
            <a:pPr eaLnBrk="1" hangingPunct="1"/>
            <a:r>
              <a:rPr lang="en-US" altLang="en-US"/>
              <a:t>Represents “</a:t>
            </a:r>
            <a:r>
              <a:rPr lang="en-US" altLang="en-US">
                <a:solidFill>
                  <a:schemeClr val="folHlink"/>
                </a:solidFill>
              </a:rPr>
              <a:t>events</a:t>
            </a:r>
            <a:r>
              <a:rPr lang="en-US" altLang="en-US"/>
              <a:t>” and the processes that manage events</a:t>
            </a:r>
          </a:p>
          <a:p>
            <a:pPr eaLnBrk="1" hangingPunct="1"/>
            <a:r>
              <a:rPr lang="en-US" altLang="en-US"/>
              <a:t>An “event” is a Boolean condition that can be ascertained by:</a:t>
            </a:r>
          </a:p>
          <a:p>
            <a:pPr lvl="2" eaLnBrk="1" hangingPunct="1">
              <a:spcBef>
                <a:spcPts val="300"/>
              </a:spcBef>
            </a:pPr>
            <a:r>
              <a:rPr lang="en-US" altLang="en-US">
                <a:solidFill>
                  <a:schemeClr val="folHlink"/>
                </a:solidFill>
              </a:rPr>
              <a:t>listing all sensors that are "read" by the software.</a:t>
            </a:r>
          </a:p>
          <a:p>
            <a:pPr lvl="2" eaLnBrk="1" hangingPunct="1"/>
            <a:r>
              <a:rPr lang="en-US" altLang="en-US">
                <a:solidFill>
                  <a:schemeClr val="folHlink"/>
                </a:solidFill>
              </a:rPr>
              <a:t>listing all interrupt conditions.</a:t>
            </a:r>
          </a:p>
          <a:p>
            <a:pPr lvl="2" eaLnBrk="1" hangingPunct="1"/>
            <a:r>
              <a:rPr lang="en-US" altLang="en-US">
                <a:solidFill>
                  <a:schemeClr val="folHlink"/>
                </a:solidFill>
              </a:rPr>
              <a:t>listing all "switches" that are actuated by an operator.</a:t>
            </a:r>
          </a:p>
          <a:p>
            <a:pPr lvl="2" eaLnBrk="1" hangingPunct="1"/>
            <a:r>
              <a:rPr lang="en-US" altLang="en-US">
                <a:solidFill>
                  <a:schemeClr val="folHlink"/>
                </a:solidFill>
              </a:rPr>
              <a:t>listing all data conditions.</a:t>
            </a:r>
          </a:p>
          <a:p>
            <a:pPr lvl="2" eaLnBrk="1" hangingPunct="1"/>
            <a:r>
              <a:rPr lang="en-US" altLang="en-US">
                <a:solidFill>
                  <a:schemeClr val="folHlink"/>
                </a:solidFill>
              </a:rPr>
              <a:t>recalling the noun/verb parse that was applied to the processing narrative, review all "control items" as possible CSPEC inputs/outputs.</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3">
            <a:extLst>
              <a:ext uri="{FF2B5EF4-FFF2-40B4-BE49-F238E27FC236}">
                <a16:creationId xmlns:a16="http://schemas.microsoft.com/office/drawing/2014/main" id="{EEAD3017-38A6-442D-A338-77A72A6342D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29" name="Slide Number Placeholder 4">
            <a:extLst>
              <a:ext uri="{FF2B5EF4-FFF2-40B4-BE49-F238E27FC236}">
                <a16:creationId xmlns:a16="http://schemas.microsoft.com/office/drawing/2014/main" id="{B0759612-6F92-425D-B7BC-4E2E4151FD7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E6A52FA-73A4-49BA-B236-E8A5A6B4A816}" type="slidenum">
              <a:rPr lang="en-US" altLang="en-US" sz="1000">
                <a:latin typeface="Helvetica" panose="020B0604020202020204" pitchFamily="34" charset="0"/>
              </a:rPr>
              <a:pPr/>
              <a:t>161</a:t>
            </a:fld>
            <a:endParaRPr lang="en-US" altLang="en-US" sz="1000">
              <a:latin typeface="Helvetica" panose="020B0604020202020204" pitchFamily="34" charset="0"/>
            </a:endParaRPr>
          </a:p>
        </p:txBody>
      </p:sp>
      <p:sp>
        <p:nvSpPr>
          <p:cNvPr id="166916" name="Rectangle 2">
            <a:extLst>
              <a:ext uri="{FF2B5EF4-FFF2-40B4-BE49-F238E27FC236}">
                <a16:creationId xmlns:a16="http://schemas.microsoft.com/office/drawing/2014/main" id="{D7460B06-68BF-4A12-9F90-9863BB172B50}"/>
              </a:ext>
            </a:extLst>
          </p:cNvPr>
          <p:cNvSpPr>
            <a:spLocks noGrp="1" noChangeArrowheads="1"/>
          </p:cNvSpPr>
          <p:nvPr>
            <p:ph type="title"/>
          </p:nvPr>
        </p:nvSpPr>
        <p:spPr>
          <a:xfrm>
            <a:off x="1219200" y="1066800"/>
            <a:ext cx="7015163" cy="660400"/>
          </a:xfrm>
          <a:noFill/>
        </p:spPr>
        <p:txBody>
          <a:bodyPr wrap="none" lIns="63500" tIns="25400" rIns="63500" bIns="25400" anchor="t">
            <a:spAutoFit/>
          </a:bodyPr>
          <a:lstStyle/>
          <a:p>
            <a:pPr eaLnBrk="1" hangingPunct="1"/>
            <a:r>
              <a:rPr lang="en-US" altLang="en-US"/>
              <a:t>Control Specification (CSPEC)</a:t>
            </a:r>
          </a:p>
        </p:txBody>
      </p:sp>
      <p:sp>
        <p:nvSpPr>
          <p:cNvPr id="185347" name="Rectangle 3">
            <a:extLst>
              <a:ext uri="{FF2B5EF4-FFF2-40B4-BE49-F238E27FC236}">
                <a16:creationId xmlns:a16="http://schemas.microsoft.com/office/drawing/2014/main" id="{BA986A72-72AB-4B57-A210-17CDD32649F3}"/>
              </a:ext>
            </a:extLst>
          </p:cNvPr>
          <p:cNvSpPr>
            <a:spLocks noChangeArrowheads="1"/>
          </p:cNvSpPr>
          <p:nvPr/>
        </p:nvSpPr>
        <p:spPr bwMode="auto">
          <a:xfrm>
            <a:off x="1905000" y="1981200"/>
            <a:ext cx="2398713" cy="328613"/>
          </a:xfrm>
          <a:prstGeom prst="rect">
            <a:avLst/>
          </a:prstGeom>
          <a:noFill/>
          <a:ln w="9525">
            <a:noFill/>
            <a:miter lim="800000"/>
            <a:headEnd/>
            <a:tailEnd/>
          </a:ln>
        </p:spPr>
        <p:txBody>
          <a:bodyPr wrap="none" lIns="0" tIns="0" rIns="0" bIns="0">
            <a:spAutoFit/>
          </a:bodyPr>
          <a:lstStyle/>
          <a:p>
            <a:pPr>
              <a:lnSpc>
                <a:spcPct val="90000"/>
              </a:lnSpc>
              <a:defRPr/>
            </a:pPr>
            <a:r>
              <a:rPr lang="en-US" i="1">
                <a:effectLst>
                  <a:outerShdw blurRad="38100" dist="38100" dir="2700000" algn="tl">
                    <a:srgbClr val="FFFFFF"/>
                  </a:outerShdw>
                </a:effectLst>
                <a:latin typeface="Palatino" pitchFamily="-128" charset="0"/>
                <a:ea typeface="ＭＳ Ｐゴシック" pitchFamily="-128" charset="-128"/>
              </a:rPr>
              <a:t>The CSPEC can be:</a:t>
            </a:r>
            <a:endParaRPr lang="en-US" sz="1800">
              <a:effectLst>
                <a:outerShdw blurRad="38100" dist="38100" dir="2700000" algn="tl">
                  <a:srgbClr val="FFFFFF"/>
                </a:outerShdw>
              </a:effectLst>
              <a:latin typeface="Palatino" pitchFamily="-128" charset="0"/>
              <a:ea typeface="ＭＳ Ｐゴシック" pitchFamily="-128" charset="-128"/>
            </a:endParaRPr>
          </a:p>
        </p:txBody>
      </p:sp>
      <p:sp>
        <p:nvSpPr>
          <p:cNvPr id="185348" name="Rectangle 4">
            <a:extLst>
              <a:ext uri="{FF2B5EF4-FFF2-40B4-BE49-F238E27FC236}">
                <a16:creationId xmlns:a16="http://schemas.microsoft.com/office/drawing/2014/main" id="{E8071E21-31A7-4C0E-A41A-B03BF69006AA}"/>
              </a:ext>
            </a:extLst>
          </p:cNvPr>
          <p:cNvSpPr>
            <a:spLocks noChangeArrowheads="1"/>
          </p:cNvSpPr>
          <p:nvPr/>
        </p:nvSpPr>
        <p:spPr bwMode="auto">
          <a:xfrm>
            <a:off x="2614613" y="2493963"/>
            <a:ext cx="1917700" cy="328612"/>
          </a:xfrm>
          <a:prstGeom prst="rect">
            <a:avLst/>
          </a:prstGeom>
          <a:noFill/>
          <a:ln w="9525">
            <a:noFill/>
            <a:miter lim="800000"/>
            <a:headEnd/>
            <a:tailEnd/>
          </a:ln>
        </p:spPr>
        <p:txBody>
          <a:bodyPr wrap="none" lIns="0" tIns="0" rIns="0" bIns="0">
            <a:spAutoFit/>
          </a:bodyPr>
          <a:lstStyle/>
          <a:p>
            <a:pPr>
              <a:lnSpc>
                <a:spcPct val="90000"/>
              </a:lnSpc>
              <a:defRPr/>
            </a:pPr>
            <a:r>
              <a:rPr lang="en-US">
                <a:effectLst>
                  <a:outerShdw blurRad="38100" dist="38100" dir="2700000" algn="tl">
                    <a:srgbClr val="FFFFFF"/>
                  </a:outerShdw>
                </a:effectLst>
                <a:latin typeface="Palatino" pitchFamily="-128" charset="0"/>
                <a:ea typeface="ＭＳ Ｐゴシック" pitchFamily="-128" charset="-128"/>
              </a:rPr>
              <a:t>state diagram </a:t>
            </a:r>
            <a:endParaRPr lang="en-US" sz="1800">
              <a:effectLst>
                <a:outerShdw blurRad="38100" dist="38100" dir="2700000" algn="tl">
                  <a:srgbClr val="FFFFFF"/>
                </a:outerShdw>
              </a:effectLst>
              <a:latin typeface="Palatino" pitchFamily="-128" charset="0"/>
              <a:ea typeface="ＭＳ Ｐゴシック" pitchFamily="-128" charset="-128"/>
            </a:endParaRPr>
          </a:p>
        </p:txBody>
      </p:sp>
      <p:sp>
        <p:nvSpPr>
          <p:cNvPr id="185349" name="Rectangle 5">
            <a:extLst>
              <a:ext uri="{FF2B5EF4-FFF2-40B4-BE49-F238E27FC236}">
                <a16:creationId xmlns:a16="http://schemas.microsoft.com/office/drawing/2014/main" id="{620F5884-8836-472A-A1AC-A4C923D258F8}"/>
              </a:ext>
            </a:extLst>
          </p:cNvPr>
          <p:cNvSpPr>
            <a:spLocks noChangeArrowheads="1"/>
          </p:cNvSpPr>
          <p:nvPr/>
        </p:nvSpPr>
        <p:spPr bwMode="auto">
          <a:xfrm>
            <a:off x="2614613" y="2849563"/>
            <a:ext cx="2255837" cy="328612"/>
          </a:xfrm>
          <a:prstGeom prst="rect">
            <a:avLst/>
          </a:prstGeom>
          <a:noFill/>
          <a:ln w="9525">
            <a:noFill/>
            <a:miter lim="800000"/>
            <a:headEnd/>
            <a:tailEnd/>
          </a:ln>
        </p:spPr>
        <p:txBody>
          <a:bodyPr wrap="none" lIns="0" tIns="0" rIns="0" bIns="0">
            <a:spAutoFit/>
          </a:bodyPr>
          <a:lstStyle/>
          <a:p>
            <a:pPr>
              <a:lnSpc>
                <a:spcPct val="90000"/>
              </a:lnSpc>
              <a:defRPr/>
            </a:pPr>
            <a:r>
              <a:rPr lang="en-US">
                <a:effectLst>
                  <a:outerShdw blurRad="38100" dist="38100" dir="2700000" algn="tl">
                    <a:srgbClr val="FFFFFF"/>
                  </a:outerShdw>
                </a:effectLst>
                <a:latin typeface="Palatino" pitchFamily="-128" charset="0"/>
                <a:ea typeface="ＭＳ Ｐゴシック" pitchFamily="-128" charset="-128"/>
              </a:rPr>
              <a:t>(sequential spec)</a:t>
            </a:r>
            <a:endParaRPr lang="en-US" sz="1800">
              <a:effectLst>
                <a:outerShdw blurRad="38100" dist="38100" dir="2700000" algn="tl">
                  <a:srgbClr val="FFFFFF"/>
                </a:outerShdw>
              </a:effectLst>
              <a:latin typeface="Palatino" pitchFamily="-128" charset="0"/>
              <a:ea typeface="ＭＳ Ｐゴシック" pitchFamily="-128" charset="-128"/>
            </a:endParaRPr>
          </a:p>
        </p:txBody>
      </p:sp>
      <p:sp>
        <p:nvSpPr>
          <p:cNvPr id="166920" name="Rectangle 6">
            <a:extLst>
              <a:ext uri="{FF2B5EF4-FFF2-40B4-BE49-F238E27FC236}">
                <a16:creationId xmlns:a16="http://schemas.microsoft.com/office/drawing/2014/main" id="{8518CFEE-DC74-40C3-BE00-E7E784185707}"/>
              </a:ext>
            </a:extLst>
          </p:cNvPr>
          <p:cNvSpPr>
            <a:spLocks noChangeArrowheads="1"/>
          </p:cNvSpPr>
          <p:nvPr/>
        </p:nvSpPr>
        <p:spPr bwMode="auto">
          <a:xfrm>
            <a:off x="1738313" y="3490913"/>
            <a:ext cx="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1800" b="1">
              <a:solidFill>
                <a:schemeClr val="bg1"/>
              </a:solidFill>
              <a:latin typeface="Helvetica" panose="020B0604020202020204" pitchFamily="34" charset="0"/>
            </a:endParaRPr>
          </a:p>
        </p:txBody>
      </p:sp>
      <p:sp>
        <p:nvSpPr>
          <p:cNvPr id="185351" name="Rectangle 7">
            <a:extLst>
              <a:ext uri="{FF2B5EF4-FFF2-40B4-BE49-F238E27FC236}">
                <a16:creationId xmlns:a16="http://schemas.microsoft.com/office/drawing/2014/main" id="{185613C5-BE02-4755-9BB0-9469678E6660}"/>
              </a:ext>
            </a:extLst>
          </p:cNvPr>
          <p:cNvSpPr>
            <a:spLocks noChangeArrowheads="1"/>
          </p:cNvSpPr>
          <p:nvPr/>
        </p:nvSpPr>
        <p:spPr bwMode="auto">
          <a:xfrm>
            <a:off x="2614613" y="3562350"/>
            <a:ext cx="2733675" cy="328613"/>
          </a:xfrm>
          <a:prstGeom prst="rect">
            <a:avLst/>
          </a:prstGeom>
          <a:noFill/>
          <a:ln w="9525">
            <a:noFill/>
            <a:miter lim="800000"/>
            <a:headEnd/>
            <a:tailEnd/>
          </a:ln>
        </p:spPr>
        <p:txBody>
          <a:bodyPr wrap="none" lIns="0" tIns="0" rIns="0" bIns="0">
            <a:spAutoFit/>
          </a:bodyPr>
          <a:lstStyle/>
          <a:p>
            <a:pPr>
              <a:lnSpc>
                <a:spcPct val="90000"/>
              </a:lnSpc>
              <a:defRPr/>
            </a:pPr>
            <a:r>
              <a:rPr lang="en-US">
                <a:effectLst>
                  <a:outerShdw blurRad="38100" dist="38100" dir="2700000" algn="tl">
                    <a:srgbClr val="FFFFFF"/>
                  </a:outerShdw>
                </a:effectLst>
                <a:latin typeface="Palatino" pitchFamily="-128" charset="0"/>
                <a:ea typeface="ＭＳ Ｐゴシック" pitchFamily="-128" charset="-128"/>
              </a:rPr>
              <a:t>state transition table</a:t>
            </a:r>
            <a:endParaRPr lang="en-US" sz="1800">
              <a:effectLst>
                <a:outerShdw blurRad="38100" dist="38100" dir="2700000" algn="tl">
                  <a:srgbClr val="FFFFFF"/>
                </a:outerShdw>
              </a:effectLst>
              <a:latin typeface="Palatino" pitchFamily="-128" charset="0"/>
              <a:ea typeface="ＭＳ Ｐゴシック" pitchFamily="-128" charset="-128"/>
            </a:endParaRPr>
          </a:p>
        </p:txBody>
      </p:sp>
      <p:sp>
        <p:nvSpPr>
          <p:cNvPr id="166922" name="Rectangle 8">
            <a:extLst>
              <a:ext uri="{FF2B5EF4-FFF2-40B4-BE49-F238E27FC236}">
                <a16:creationId xmlns:a16="http://schemas.microsoft.com/office/drawing/2014/main" id="{3F1BF5F5-E395-4A3F-88BF-5DFB0D7E441C}"/>
              </a:ext>
            </a:extLst>
          </p:cNvPr>
          <p:cNvSpPr>
            <a:spLocks noChangeArrowheads="1"/>
          </p:cNvSpPr>
          <p:nvPr/>
        </p:nvSpPr>
        <p:spPr bwMode="auto">
          <a:xfrm>
            <a:off x="1738313" y="4203700"/>
            <a:ext cx="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1800" b="1">
              <a:solidFill>
                <a:schemeClr val="bg1"/>
              </a:solidFill>
              <a:latin typeface="Helvetica" panose="020B0604020202020204" pitchFamily="34" charset="0"/>
            </a:endParaRPr>
          </a:p>
        </p:txBody>
      </p:sp>
      <p:sp>
        <p:nvSpPr>
          <p:cNvPr id="185353" name="Rectangle 9">
            <a:extLst>
              <a:ext uri="{FF2B5EF4-FFF2-40B4-BE49-F238E27FC236}">
                <a16:creationId xmlns:a16="http://schemas.microsoft.com/office/drawing/2014/main" id="{44D9CECB-01C3-4B39-8A60-5BE9CDC2A893}"/>
              </a:ext>
            </a:extLst>
          </p:cNvPr>
          <p:cNvSpPr>
            <a:spLocks noChangeArrowheads="1"/>
          </p:cNvSpPr>
          <p:nvPr/>
        </p:nvSpPr>
        <p:spPr bwMode="auto">
          <a:xfrm>
            <a:off x="2614613" y="4273550"/>
            <a:ext cx="2054225" cy="328613"/>
          </a:xfrm>
          <a:prstGeom prst="rect">
            <a:avLst/>
          </a:prstGeom>
          <a:noFill/>
          <a:ln w="9525">
            <a:noFill/>
            <a:miter lim="800000"/>
            <a:headEnd/>
            <a:tailEnd/>
          </a:ln>
        </p:spPr>
        <p:txBody>
          <a:bodyPr wrap="none" lIns="0" tIns="0" rIns="0" bIns="0">
            <a:spAutoFit/>
          </a:bodyPr>
          <a:lstStyle/>
          <a:p>
            <a:pPr>
              <a:lnSpc>
                <a:spcPct val="90000"/>
              </a:lnSpc>
              <a:defRPr/>
            </a:pPr>
            <a:r>
              <a:rPr lang="en-US">
                <a:effectLst>
                  <a:outerShdw blurRad="38100" dist="38100" dir="2700000" algn="tl">
                    <a:srgbClr val="FFFFFF"/>
                  </a:outerShdw>
                </a:effectLst>
                <a:latin typeface="Palatino" pitchFamily="-128" charset="0"/>
                <a:ea typeface="ＭＳ Ｐゴシック" pitchFamily="-128" charset="-128"/>
              </a:rPr>
              <a:t>decision tables </a:t>
            </a:r>
            <a:endParaRPr lang="en-US" sz="1800">
              <a:effectLst>
                <a:outerShdw blurRad="38100" dist="38100" dir="2700000" algn="tl">
                  <a:srgbClr val="FFFFFF"/>
                </a:outerShdw>
              </a:effectLst>
              <a:latin typeface="Palatino" pitchFamily="-128" charset="0"/>
              <a:ea typeface="ＭＳ Ｐゴシック" pitchFamily="-128" charset="-128"/>
            </a:endParaRPr>
          </a:p>
        </p:txBody>
      </p:sp>
      <p:sp>
        <p:nvSpPr>
          <p:cNvPr id="166924" name="Rectangle 10">
            <a:extLst>
              <a:ext uri="{FF2B5EF4-FFF2-40B4-BE49-F238E27FC236}">
                <a16:creationId xmlns:a16="http://schemas.microsoft.com/office/drawing/2014/main" id="{5EC5C5F4-DD39-450B-9099-DFAB14AAAC63}"/>
              </a:ext>
            </a:extLst>
          </p:cNvPr>
          <p:cNvSpPr>
            <a:spLocks noChangeArrowheads="1"/>
          </p:cNvSpPr>
          <p:nvPr/>
        </p:nvSpPr>
        <p:spPr bwMode="auto">
          <a:xfrm>
            <a:off x="1738313" y="4916488"/>
            <a:ext cx="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1800" b="1">
              <a:solidFill>
                <a:schemeClr val="bg1"/>
              </a:solidFill>
              <a:latin typeface="Helvetica" panose="020B0604020202020204" pitchFamily="34" charset="0"/>
            </a:endParaRPr>
          </a:p>
        </p:txBody>
      </p:sp>
      <p:sp>
        <p:nvSpPr>
          <p:cNvPr id="185355" name="Rectangle 11">
            <a:extLst>
              <a:ext uri="{FF2B5EF4-FFF2-40B4-BE49-F238E27FC236}">
                <a16:creationId xmlns:a16="http://schemas.microsoft.com/office/drawing/2014/main" id="{3FF561A3-DCFA-4FC9-9236-FC0CAACE8B0B}"/>
              </a:ext>
            </a:extLst>
          </p:cNvPr>
          <p:cNvSpPr>
            <a:spLocks noChangeArrowheads="1"/>
          </p:cNvSpPr>
          <p:nvPr/>
        </p:nvSpPr>
        <p:spPr bwMode="auto">
          <a:xfrm>
            <a:off x="2614613" y="4986338"/>
            <a:ext cx="2192337" cy="328612"/>
          </a:xfrm>
          <a:prstGeom prst="rect">
            <a:avLst/>
          </a:prstGeom>
          <a:noFill/>
          <a:ln w="9525">
            <a:noFill/>
            <a:miter lim="800000"/>
            <a:headEnd/>
            <a:tailEnd/>
          </a:ln>
        </p:spPr>
        <p:txBody>
          <a:bodyPr wrap="none" lIns="0" tIns="0" rIns="0" bIns="0">
            <a:spAutoFit/>
          </a:bodyPr>
          <a:lstStyle/>
          <a:p>
            <a:pPr>
              <a:lnSpc>
                <a:spcPct val="90000"/>
              </a:lnSpc>
              <a:defRPr/>
            </a:pPr>
            <a:r>
              <a:rPr lang="en-US">
                <a:effectLst>
                  <a:outerShdw blurRad="38100" dist="38100" dir="2700000" algn="tl">
                    <a:srgbClr val="FFFFFF"/>
                  </a:outerShdw>
                </a:effectLst>
                <a:latin typeface="Palatino" pitchFamily="-128" charset="0"/>
                <a:ea typeface="ＭＳ Ｐゴシック" pitchFamily="-128" charset="-128"/>
              </a:rPr>
              <a:t>activation tables</a:t>
            </a:r>
            <a:endParaRPr lang="en-US" sz="1800">
              <a:effectLst>
                <a:outerShdw blurRad="38100" dist="38100" dir="2700000" algn="tl">
                  <a:srgbClr val="FFFFFF"/>
                </a:outerShdw>
              </a:effectLst>
              <a:latin typeface="Palatino" pitchFamily="-128" charset="0"/>
              <a:ea typeface="ＭＳ Ｐゴシック" pitchFamily="-128" charset="-128"/>
            </a:endParaRPr>
          </a:p>
        </p:txBody>
      </p:sp>
      <p:sp>
        <p:nvSpPr>
          <p:cNvPr id="166926" name="Line 12">
            <a:extLst>
              <a:ext uri="{FF2B5EF4-FFF2-40B4-BE49-F238E27FC236}">
                <a16:creationId xmlns:a16="http://schemas.microsoft.com/office/drawing/2014/main" id="{A982DB59-E27B-4619-BB23-EE2273D744D0}"/>
              </a:ext>
            </a:extLst>
          </p:cNvPr>
          <p:cNvSpPr>
            <a:spLocks noChangeShapeType="1"/>
          </p:cNvSpPr>
          <p:nvPr/>
        </p:nvSpPr>
        <p:spPr bwMode="auto">
          <a:xfrm>
            <a:off x="4552950" y="1257300"/>
            <a:ext cx="1588" cy="5984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5563">
                <a:solidFill>
                  <a:srgbClr val="000000"/>
                </a:solidFill>
                <a:round/>
                <a:headEnd/>
                <a:tailEnd/>
              </a14:hiddenLine>
            </a:ext>
          </a:extLst>
        </p:spPr>
        <p:txBody>
          <a:bodyPr/>
          <a:lstStyle/>
          <a:p>
            <a:endParaRPr lang="en-US"/>
          </a:p>
        </p:txBody>
      </p:sp>
      <p:sp>
        <p:nvSpPr>
          <p:cNvPr id="185357" name="Rectangle 13">
            <a:extLst>
              <a:ext uri="{FF2B5EF4-FFF2-40B4-BE49-F238E27FC236}">
                <a16:creationId xmlns:a16="http://schemas.microsoft.com/office/drawing/2014/main" id="{C7953A65-93D3-45CD-AC6D-2D01C6034DBF}"/>
              </a:ext>
            </a:extLst>
          </p:cNvPr>
          <p:cNvSpPr>
            <a:spLocks noChangeArrowheads="1"/>
          </p:cNvSpPr>
          <p:nvPr/>
        </p:nvSpPr>
        <p:spPr bwMode="auto">
          <a:xfrm>
            <a:off x="6091238" y="3773488"/>
            <a:ext cx="2593975" cy="328612"/>
          </a:xfrm>
          <a:prstGeom prst="rect">
            <a:avLst/>
          </a:prstGeom>
          <a:noFill/>
          <a:ln w="9525">
            <a:noFill/>
            <a:miter lim="800000"/>
            <a:headEnd/>
            <a:tailEnd/>
          </a:ln>
        </p:spPr>
        <p:txBody>
          <a:bodyPr wrap="none" lIns="0" tIns="0" rIns="0" bIns="0">
            <a:spAutoFit/>
          </a:bodyPr>
          <a:lstStyle/>
          <a:p>
            <a:pPr>
              <a:lnSpc>
                <a:spcPct val="90000"/>
              </a:lnSpc>
              <a:defRPr/>
            </a:pPr>
            <a:r>
              <a:rPr lang="en-US" b="1" i="1">
                <a:solidFill>
                  <a:schemeClr val="folHlink"/>
                </a:solidFill>
                <a:latin typeface="Palatino" pitchFamily="-128" charset="0"/>
                <a:ea typeface="ＭＳ Ｐゴシック" pitchFamily="-128" charset="-128"/>
              </a:rPr>
              <a:t>combinatorial spec</a:t>
            </a:r>
            <a:endParaRPr lang="en-US" sz="1800">
              <a:solidFill>
                <a:srgbClr val="F3FF07"/>
              </a:solidFill>
              <a:effectLst>
                <a:outerShdw blurRad="38100" dist="38100" dir="2700000" algn="tl">
                  <a:srgbClr val="000000"/>
                </a:outerShdw>
              </a:effectLst>
              <a:latin typeface="Palatino" pitchFamily="-128" charset="0"/>
              <a:ea typeface="ＭＳ Ｐゴシック" pitchFamily="-128" charset="-128"/>
            </a:endParaRPr>
          </a:p>
        </p:txBody>
      </p:sp>
      <p:grpSp>
        <p:nvGrpSpPr>
          <p:cNvPr id="166928" name="Group 14">
            <a:extLst>
              <a:ext uri="{FF2B5EF4-FFF2-40B4-BE49-F238E27FC236}">
                <a16:creationId xmlns:a16="http://schemas.microsoft.com/office/drawing/2014/main" id="{A4A8B2FC-5E7F-4870-AD05-CF4056DE8A2C}"/>
              </a:ext>
            </a:extLst>
          </p:cNvPr>
          <p:cNvGrpSpPr>
            <a:grpSpLocks/>
          </p:cNvGrpSpPr>
          <p:nvPr/>
        </p:nvGrpSpPr>
        <p:grpSpPr bwMode="auto">
          <a:xfrm>
            <a:off x="2273300" y="4275138"/>
            <a:ext cx="239713" cy="269875"/>
            <a:chOff x="880" y="2554"/>
            <a:chExt cx="151" cy="151"/>
          </a:xfrm>
        </p:grpSpPr>
        <p:sp>
          <p:nvSpPr>
            <p:cNvPr id="166940" name="Rectangle 15">
              <a:extLst>
                <a:ext uri="{FF2B5EF4-FFF2-40B4-BE49-F238E27FC236}">
                  <a16:creationId xmlns:a16="http://schemas.microsoft.com/office/drawing/2014/main" id="{033C1CFD-88FE-4122-A2D0-374222B3C624}"/>
                </a:ext>
              </a:extLst>
            </p:cNvPr>
            <p:cNvSpPr>
              <a:spLocks noChangeArrowheads="1"/>
            </p:cNvSpPr>
            <p:nvPr/>
          </p:nvSpPr>
          <p:spPr bwMode="auto">
            <a:xfrm>
              <a:off x="904" y="2570"/>
              <a:ext cx="127" cy="135"/>
            </a:xfrm>
            <a:prstGeom prst="rect">
              <a:avLst/>
            </a:prstGeom>
            <a:solidFill>
              <a:schemeClr val="folHlink"/>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66941" name="Rectangle 16">
              <a:extLst>
                <a:ext uri="{FF2B5EF4-FFF2-40B4-BE49-F238E27FC236}">
                  <a16:creationId xmlns:a16="http://schemas.microsoft.com/office/drawing/2014/main" id="{376F37FF-EF07-40DC-BB28-802387F923CC}"/>
                </a:ext>
              </a:extLst>
            </p:cNvPr>
            <p:cNvSpPr>
              <a:spLocks noChangeArrowheads="1"/>
            </p:cNvSpPr>
            <p:nvPr/>
          </p:nvSpPr>
          <p:spPr bwMode="auto">
            <a:xfrm>
              <a:off x="880" y="2554"/>
              <a:ext cx="135" cy="136"/>
            </a:xfrm>
            <a:prstGeom prst="rect">
              <a:avLst/>
            </a:prstGeom>
            <a:solidFill>
              <a:schemeClr val="folHlink"/>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166929" name="Group 17">
            <a:extLst>
              <a:ext uri="{FF2B5EF4-FFF2-40B4-BE49-F238E27FC236}">
                <a16:creationId xmlns:a16="http://schemas.microsoft.com/office/drawing/2014/main" id="{34710AC0-150C-44E8-8734-04F91F75B890}"/>
              </a:ext>
            </a:extLst>
          </p:cNvPr>
          <p:cNvGrpSpPr>
            <a:grpSpLocks/>
          </p:cNvGrpSpPr>
          <p:nvPr/>
        </p:nvGrpSpPr>
        <p:grpSpPr bwMode="auto">
          <a:xfrm>
            <a:off x="2273300" y="5016500"/>
            <a:ext cx="239713" cy="269875"/>
            <a:chOff x="880" y="2969"/>
            <a:chExt cx="151" cy="151"/>
          </a:xfrm>
        </p:grpSpPr>
        <p:sp>
          <p:nvSpPr>
            <p:cNvPr id="166938" name="Rectangle 18">
              <a:extLst>
                <a:ext uri="{FF2B5EF4-FFF2-40B4-BE49-F238E27FC236}">
                  <a16:creationId xmlns:a16="http://schemas.microsoft.com/office/drawing/2014/main" id="{D250D7E4-399A-4EC0-99A4-036D996FA342}"/>
                </a:ext>
              </a:extLst>
            </p:cNvPr>
            <p:cNvSpPr>
              <a:spLocks noChangeArrowheads="1"/>
            </p:cNvSpPr>
            <p:nvPr/>
          </p:nvSpPr>
          <p:spPr bwMode="auto">
            <a:xfrm>
              <a:off x="904" y="2985"/>
              <a:ext cx="127" cy="135"/>
            </a:xfrm>
            <a:prstGeom prst="rect">
              <a:avLst/>
            </a:prstGeom>
            <a:solidFill>
              <a:schemeClr val="folHlink"/>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66939" name="Rectangle 19">
              <a:extLst>
                <a:ext uri="{FF2B5EF4-FFF2-40B4-BE49-F238E27FC236}">
                  <a16:creationId xmlns:a16="http://schemas.microsoft.com/office/drawing/2014/main" id="{ACD2EF64-EF14-4FDF-9260-77C5AEA12DA7}"/>
                </a:ext>
              </a:extLst>
            </p:cNvPr>
            <p:cNvSpPr>
              <a:spLocks noChangeArrowheads="1"/>
            </p:cNvSpPr>
            <p:nvPr/>
          </p:nvSpPr>
          <p:spPr bwMode="auto">
            <a:xfrm>
              <a:off x="880" y="2969"/>
              <a:ext cx="135" cy="135"/>
            </a:xfrm>
            <a:prstGeom prst="rect">
              <a:avLst/>
            </a:prstGeom>
            <a:solidFill>
              <a:schemeClr val="folHlink"/>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166930" name="Group 20">
            <a:extLst>
              <a:ext uri="{FF2B5EF4-FFF2-40B4-BE49-F238E27FC236}">
                <a16:creationId xmlns:a16="http://schemas.microsoft.com/office/drawing/2014/main" id="{DFE1B57A-CCCE-47C9-AC7D-606DE2BF83A6}"/>
              </a:ext>
            </a:extLst>
          </p:cNvPr>
          <p:cNvGrpSpPr>
            <a:grpSpLocks/>
          </p:cNvGrpSpPr>
          <p:nvPr/>
        </p:nvGrpSpPr>
        <p:grpSpPr bwMode="auto">
          <a:xfrm>
            <a:off x="2273300" y="3576638"/>
            <a:ext cx="239713" cy="271462"/>
            <a:chOff x="880" y="2163"/>
            <a:chExt cx="151" cy="152"/>
          </a:xfrm>
        </p:grpSpPr>
        <p:sp>
          <p:nvSpPr>
            <p:cNvPr id="166936" name="Rectangle 21">
              <a:extLst>
                <a:ext uri="{FF2B5EF4-FFF2-40B4-BE49-F238E27FC236}">
                  <a16:creationId xmlns:a16="http://schemas.microsoft.com/office/drawing/2014/main" id="{0E10BF7A-4359-4EAA-B84F-599312EE0378}"/>
                </a:ext>
              </a:extLst>
            </p:cNvPr>
            <p:cNvSpPr>
              <a:spLocks noChangeArrowheads="1"/>
            </p:cNvSpPr>
            <p:nvPr/>
          </p:nvSpPr>
          <p:spPr bwMode="auto">
            <a:xfrm>
              <a:off x="904" y="2179"/>
              <a:ext cx="127" cy="136"/>
            </a:xfrm>
            <a:prstGeom prst="rect">
              <a:avLst/>
            </a:prstGeom>
            <a:solidFill>
              <a:schemeClr val="folHlink"/>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66937" name="Rectangle 22">
              <a:extLst>
                <a:ext uri="{FF2B5EF4-FFF2-40B4-BE49-F238E27FC236}">
                  <a16:creationId xmlns:a16="http://schemas.microsoft.com/office/drawing/2014/main" id="{3F9EA60B-6B2D-48B1-A882-C2EDF694C3B1}"/>
                </a:ext>
              </a:extLst>
            </p:cNvPr>
            <p:cNvSpPr>
              <a:spLocks noChangeArrowheads="1"/>
            </p:cNvSpPr>
            <p:nvPr/>
          </p:nvSpPr>
          <p:spPr bwMode="auto">
            <a:xfrm>
              <a:off x="880" y="2163"/>
              <a:ext cx="135" cy="128"/>
            </a:xfrm>
            <a:prstGeom prst="rect">
              <a:avLst/>
            </a:prstGeom>
            <a:solidFill>
              <a:schemeClr val="folHlink"/>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166931" name="Group 23">
            <a:extLst>
              <a:ext uri="{FF2B5EF4-FFF2-40B4-BE49-F238E27FC236}">
                <a16:creationId xmlns:a16="http://schemas.microsoft.com/office/drawing/2014/main" id="{2DC697F6-F9AA-4840-8368-911646328EE2}"/>
              </a:ext>
            </a:extLst>
          </p:cNvPr>
          <p:cNvGrpSpPr>
            <a:grpSpLocks/>
          </p:cNvGrpSpPr>
          <p:nvPr/>
        </p:nvGrpSpPr>
        <p:grpSpPr bwMode="auto">
          <a:xfrm>
            <a:off x="2273300" y="2508250"/>
            <a:ext cx="239713" cy="271463"/>
            <a:chOff x="880" y="1565"/>
            <a:chExt cx="151" cy="152"/>
          </a:xfrm>
        </p:grpSpPr>
        <p:sp>
          <p:nvSpPr>
            <p:cNvPr id="166934" name="Rectangle 24">
              <a:extLst>
                <a:ext uri="{FF2B5EF4-FFF2-40B4-BE49-F238E27FC236}">
                  <a16:creationId xmlns:a16="http://schemas.microsoft.com/office/drawing/2014/main" id="{B25D2BB6-E5E0-48D9-BAFA-8A8B3B120075}"/>
                </a:ext>
              </a:extLst>
            </p:cNvPr>
            <p:cNvSpPr>
              <a:spLocks noChangeArrowheads="1"/>
            </p:cNvSpPr>
            <p:nvPr/>
          </p:nvSpPr>
          <p:spPr bwMode="auto">
            <a:xfrm>
              <a:off x="904" y="1589"/>
              <a:ext cx="127" cy="128"/>
            </a:xfrm>
            <a:prstGeom prst="rect">
              <a:avLst/>
            </a:prstGeom>
            <a:solidFill>
              <a:schemeClr val="folHlink"/>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66935" name="Rectangle 25">
              <a:extLst>
                <a:ext uri="{FF2B5EF4-FFF2-40B4-BE49-F238E27FC236}">
                  <a16:creationId xmlns:a16="http://schemas.microsoft.com/office/drawing/2014/main" id="{A438A140-AE0A-4602-8368-4FDC75A3FF14}"/>
                </a:ext>
              </a:extLst>
            </p:cNvPr>
            <p:cNvSpPr>
              <a:spLocks noChangeArrowheads="1"/>
            </p:cNvSpPr>
            <p:nvPr/>
          </p:nvSpPr>
          <p:spPr bwMode="auto">
            <a:xfrm>
              <a:off x="880" y="1565"/>
              <a:ext cx="135" cy="136"/>
            </a:xfrm>
            <a:prstGeom prst="rect">
              <a:avLst/>
            </a:prstGeom>
            <a:solidFill>
              <a:schemeClr val="folHlink"/>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166932" name="Freeform 26">
            <a:extLst>
              <a:ext uri="{FF2B5EF4-FFF2-40B4-BE49-F238E27FC236}">
                <a16:creationId xmlns:a16="http://schemas.microsoft.com/office/drawing/2014/main" id="{7CF1D653-FDAF-46A8-9275-6BE7B3C7E4EC}"/>
              </a:ext>
            </a:extLst>
          </p:cNvPr>
          <p:cNvSpPr>
            <a:spLocks/>
          </p:cNvSpPr>
          <p:nvPr/>
        </p:nvSpPr>
        <p:spPr bwMode="auto">
          <a:xfrm>
            <a:off x="5664200" y="2668588"/>
            <a:ext cx="266700" cy="2635250"/>
          </a:xfrm>
          <a:custGeom>
            <a:avLst/>
            <a:gdLst>
              <a:gd name="T0" fmla="*/ 0 w 168"/>
              <a:gd name="T1" fmla="*/ 0 h 1475"/>
              <a:gd name="T2" fmla="*/ 127000 w 168"/>
              <a:gd name="T3" fmla="*/ 128636 h 1475"/>
              <a:gd name="T4" fmla="*/ 127000 w 168"/>
              <a:gd name="T5" fmla="*/ 128636 h 1475"/>
              <a:gd name="T6" fmla="*/ 127000 w 168"/>
              <a:gd name="T7" fmla="*/ 1182736 h 1475"/>
              <a:gd name="T8" fmla="*/ 127000 w 168"/>
              <a:gd name="T9" fmla="*/ 1182736 h 1475"/>
              <a:gd name="T10" fmla="*/ 266700 w 168"/>
              <a:gd name="T11" fmla="*/ 1311372 h 1475"/>
              <a:gd name="T12" fmla="*/ 266700 w 168"/>
              <a:gd name="T13" fmla="*/ 1311372 h 1475"/>
              <a:gd name="T14" fmla="*/ 127000 w 168"/>
              <a:gd name="T15" fmla="*/ 1438221 h 1475"/>
              <a:gd name="T16" fmla="*/ 127000 w 168"/>
              <a:gd name="T17" fmla="*/ 1438221 h 1475"/>
              <a:gd name="T18" fmla="*/ 127000 w 168"/>
              <a:gd name="T19" fmla="*/ 2506614 h 1475"/>
              <a:gd name="T20" fmla="*/ 127000 w 168"/>
              <a:gd name="T21" fmla="*/ 2506614 h 1475"/>
              <a:gd name="T22" fmla="*/ 0 w 168"/>
              <a:gd name="T23" fmla="*/ 2635250 h 1475"/>
              <a:gd name="T24" fmla="*/ 0 w 168"/>
              <a:gd name="T25" fmla="*/ 2635250 h 14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8"/>
              <a:gd name="T40" fmla="*/ 0 h 1475"/>
              <a:gd name="T41" fmla="*/ 168 w 168"/>
              <a:gd name="T42" fmla="*/ 1475 h 14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8" h="1475">
                <a:moveTo>
                  <a:pt x="0" y="0"/>
                </a:moveTo>
                <a:lnTo>
                  <a:pt x="80" y="72"/>
                </a:lnTo>
                <a:lnTo>
                  <a:pt x="80" y="662"/>
                </a:lnTo>
                <a:lnTo>
                  <a:pt x="168" y="734"/>
                </a:lnTo>
                <a:lnTo>
                  <a:pt x="80" y="805"/>
                </a:lnTo>
                <a:lnTo>
                  <a:pt x="80" y="1403"/>
                </a:lnTo>
                <a:lnTo>
                  <a:pt x="0" y="1475"/>
                </a:lnTo>
              </a:path>
            </a:pathLst>
          </a:custGeom>
          <a:noFill/>
          <a:ln w="30163">
            <a:solidFill>
              <a:srgbClr val="F3FF07"/>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6933" name="Freeform 27">
            <a:extLst>
              <a:ext uri="{FF2B5EF4-FFF2-40B4-BE49-F238E27FC236}">
                <a16:creationId xmlns:a16="http://schemas.microsoft.com/office/drawing/2014/main" id="{F766B523-D9B3-4B14-B334-C3D791E8D719}"/>
              </a:ext>
            </a:extLst>
          </p:cNvPr>
          <p:cNvSpPr>
            <a:spLocks/>
          </p:cNvSpPr>
          <p:nvPr/>
        </p:nvSpPr>
        <p:spPr bwMode="auto">
          <a:xfrm>
            <a:off x="5651500" y="2654300"/>
            <a:ext cx="266700" cy="2635250"/>
          </a:xfrm>
          <a:custGeom>
            <a:avLst/>
            <a:gdLst>
              <a:gd name="T0" fmla="*/ 0 w 168"/>
              <a:gd name="T1" fmla="*/ 0 h 1475"/>
              <a:gd name="T2" fmla="*/ 127000 w 168"/>
              <a:gd name="T3" fmla="*/ 128636 h 1475"/>
              <a:gd name="T4" fmla="*/ 127000 w 168"/>
              <a:gd name="T5" fmla="*/ 1182736 h 1475"/>
              <a:gd name="T6" fmla="*/ 266700 w 168"/>
              <a:gd name="T7" fmla="*/ 1311372 h 1475"/>
              <a:gd name="T8" fmla="*/ 127000 w 168"/>
              <a:gd name="T9" fmla="*/ 1438221 h 1475"/>
              <a:gd name="T10" fmla="*/ 127000 w 168"/>
              <a:gd name="T11" fmla="*/ 2506614 h 1475"/>
              <a:gd name="T12" fmla="*/ 0 w 168"/>
              <a:gd name="T13" fmla="*/ 2635250 h 1475"/>
              <a:gd name="T14" fmla="*/ 0 60000 65536"/>
              <a:gd name="T15" fmla="*/ 0 60000 65536"/>
              <a:gd name="T16" fmla="*/ 0 60000 65536"/>
              <a:gd name="T17" fmla="*/ 0 60000 65536"/>
              <a:gd name="T18" fmla="*/ 0 60000 65536"/>
              <a:gd name="T19" fmla="*/ 0 60000 65536"/>
              <a:gd name="T20" fmla="*/ 0 60000 65536"/>
              <a:gd name="T21" fmla="*/ 0 w 168"/>
              <a:gd name="T22" fmla="*/ 0 h 1475"/>
              <a:gd name="T23" fmla="*/ 168 w 168"/>
              <a:gd name="T24" fmla="*/ 1475 h 14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8" h="1475">
                <a:moveTo>
                  <a:pt x="0" y="0"/>
                </a:moveTo>
                <a:lnTo>
                  <a:pt x="80" y="72"/>
                </a:lnTo>
                <a:lnTo>
                  <a:pt x="80" y="662"/>
                </a:lnTo>
                <a:lnTo>
                  <a:pt x="168" y="734"/>
                </a:lnTo>
                <a:lnTo>
                  <a:pt x="80" y="805"/>
                </a:lnTo>
                <a:lnTo>
                  <a:pt x="80" y="1403"/>
                </a:lnTo>
                <a:lnTo>
                  <a:pt x="0" y="1475"/>
                </a:lnTo>
              </a:path>
            </a:pathLst>
          </a:custGeom>
          <a:solidFill>
            <a:schemeClr val="folHlink"/>
          </a:solidFill>
          <a:ln w="30163">
            <a:solidFill>
              <a:srgbClr val="F3FF07"/>
            </a:solidFill>
            <a:round/>
            <a:headEnd/>
            <a:tailEnd/>
          </a:ln>
        </p:spPr>
        <p:txBody>
          <a:bodyPr/>
          <a:lstStyle/>
          <a:p>
            <a:endParaRPr lang="en-US"/>
          </a:p>
        </p:txBody>
      </p:sp>
    </p:spTree>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16A36E6-9D95-41E7-8487-AF752CB1E8D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A5A6560-51E3-47D6-B35D-F4B28806404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0F84D5E-CADD-4A67-95D5-A287EDD79504}" type="slidenum">
              <a:rPr lang="en-US" altLang="en-US" sz="1000">
                <a:latin typeface="Helvetica" panose="020B0604020202020204" pitchFamily="34" charset="0"/>
              </a:rPr>
              <a:pPr/>
              <a:t>162</a:t>
            </a:fld>
            <a:endParaRPr lang="en-US" altLang="en-US" sz="1000">
              <a:latin typeface="Helvetica" panose="020B0604020202020204" pitchFamily="34" charset="0"/>
            </a:endParaRPr>
          </a:p>
        </p:txBody>
      </p:sp>
      <p:sp>
        <p:nvSpPr>
          <p:cNvPr id="167940" name="Rectangle 2">
            <a:extLst>
              <a:ext uri="{FF2B5EF4-FFF2-40B4-BE49-F238E27FC236}">
                <a16:creationId xmlns:a16="http://schemas.microsoft.com/office/drawing/2014/main" id="{201238EF-125B-4E78-B8BF-9E24119FE9AB}"/>
              </a:ext>
            </a:extLst>
          </p:cNvPr>
          <p:cNvSpPr>
            <a:spLocks noGrp="1" noChangeArrowheads="1"/>
          </p:cNvSpPr>
          <p:nvPr>
            <p:ph type="title"/>
          </p:nvPr>
        </p:nvSpPr>
        <p:spPr>
          <a:xfrm>
            <a:off x="1219200" y="1143000"/>
            <a:ext cx="4962525" cy="633413"/>
          </a:xfrm>
        </p:spPr>
        <p:txBody>
          <a:bodyPr/>
          <a:lstStyle/>
          <a:p>
            <a:pPr eaLnBrk="1" hangingPunct="1">
              <a:spcBef>
                <a:spcPts val="300"/>
              </a:spcBef>
            </a:pPr>
            <a:r>
              <a:rPr lang="en-US" altLang="en-US"/>
              <a:t>Behavioral Modeling</a:t>
            </a:r>
          </a:p>
        </p:txBody>
      </p:sp>
      <p:sp>
        <p:nvSpPr>
          <p:cNvPr id="167941" name="Rectangle 3">
            <a:extLst>
              <a:ext uri="{FF2B5EF4-FFF2-40B4-BE49-F238E27FC236}">
                <a16:creationId xmlns:a16="http://schemas.microsoft.com/office/drawing/2014/main" id="{0BFF15B8-84A4-4A13-8E12-527423BA5CC6}"/>
              </a:ext>
            </a:extLst>
          </p:cNvPr>
          <p:cNvSpPr>
            <a:spLocks noGrp="1" noChangeArrowheads="1"/>
          </p:cNvSpPr>
          <p:nvPr>
            <p:ph type="body" idx="1"/>
          </p:nvPr>
        </p:nvSpPr>
        <p:spPr>
          <a:xfrm>
            <a:off x="1752600" y="2057400"/>
            <a:ext cx="6934200" cy="3429000"/>
          </a:xfrm>
        </p:spPr>
        <p:txBody>
          <a:bodyPr/>
          <a:lstStyle/>
          <a:p>
            <a:pPr eaLnBrk="1" hangingPunct="1">
              <a:spcBef>
                <a:spcPts val="300"/>
              </a:spcBef>
            </a:pPr>
            <a:r>
              <a:rPr lang="en-US" altLang="en-US" sz="2000"/>
              <a:t>The behavioral model indicates how software will respond to external events or stimuli. To create the model, the analyst must perform the following steps:</a:t>
            </a:r>
          </a:p>
          <a:p>
            <a:pPr lvl="2" eaLnBrk="1" hangingPunct="1">
              <a:spcBef>
                <a:spcPts val="600"/>
              </a:spcBef>
            </a:pPr>
            <a:r>
              <a:rPr lang="en-US" altLang="en-US" sz="1600"/>
              <a:t>Evaluate all use-cases to fully understand the sequence of interaction within the system.</a:t>
            </a:r>
          </a:p>
          <a:p>
            <a:pPr lvl="2" eaLnBrk="1" hangingPunct="1">
              <a:spcBef>
                <a:spcPts val="300"/>
              </a:spcBef>
            </a:pPr>
            <a:r>
              <a:rPr lang="en-US" altLang="en-US" sz="1600"/>
              <a:t>Identify events that drive the interaction sequence and understand how these events relate to specific objects.</a:t>
            </a:r>
          </a:p>
          <a:p>
            <a:pPr lvl="2" eaLnBrk="1" hangingPunct="1"/>
            <a:r>
              <a:rPr lang="en-US" altLang="en-US" sz="1600"/>
              <a:t>Create a sequence for each use-case.</a:t>
            </a:r>
          </a:p>
          <a:p>
            <a:pPr lvl="2" eaLnBrk="1" hangingPunct="1"/>
            <a:r>
              <a:rPr lang="en-US" altLang="en-US" sz="1600"/>
              <a:t>Build a state diagram for the system.</a:t>
            </a:r>
          </a:p>
          <a:p>
            <a:pPr lvl="2" eaLnBrk="1" hangingPunct="1"/>
            <a:r>
              <a:rPr lang="en-US" altLang="en-US" sz="1600"/>
              <a:t>Review the behavioral model to verify accuracy and consistency.</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7D2375-7620-4614-80B5-96491C55966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3AA1D1F-EA31-4BE2-8765-645B938FE45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14EA3E6-BDF7-4AC2-A052-BE05F71FAFA8}" type="slidenum">
              <a:rPr lang="en-US" altLang="en-US" sz="1000">
                <a:latin typeface="Helvetica" panose="020B0604020202020204" pitchFamily="34" charset="0"/>
              </a:rPr>
              <a:pPr/>
              <a:t>163</a:t>
            </a:fld>
            <a:endParaRPr lang="en-US" altLang="en-US" sz="1000">
              <a:latin typeface="Helvetica" panose="020B0604020202020204" pitchFamily="34" charset="0"/>
            </a:endParaRPr>
          </a:p>
        </p:txBody>
      </p:sp>
      <p:sp>
        <p:nvSpPr>
          <p:cNvPr id="168964" name="Rectangle 2">
            <a:extLst>
              <a:ext uri="{FF2B5EF4-FFF2-40B4-BE49-F238E27FC236}">
                <a16:creationId xmlns:a16="http://schemas.microsoft.com/office/drawing/2014/main" id="{6745EE10-5448-402D-9DDF-47FE7D055E35}"/>
              </a:ext>
            </a:extLst>
          </p:cNvPr>
          <p:cNvSpPr>
            <a:spLocks noGrp="1" noChangeArrowheads="1"/>
          </p:cNvSpPr>
          <p:nvPr>
            <p:ph type="title"/>
          </p:nvPr>
        </p:nvSpPr>
        <p:spPr>
          <a:xfrm>
            <a:off x="1295400" y="1143000"/>
            <a:ext cx="5278438" cy="633413"/>
          </a:xfrm>
        </p:spPr>
        <p:txBody>
          <a:bodyPr/>
          <a:lstStyle/>
          <a:p>
            <a:pPr eaLnBrk="1" hangingPunct="1">
              <a:spcBef>
                <a:spcPts val="300"/>
              </a:spcBef>
            </a:pPr>
            <a:r>
              <a:rPr lang="en-US" altLang="en-US"/>
              <a:t>State Representations</a:t>
            </a:r>
          </a:p>
        </p:txBody>
      </p:sp>
      <p:sp>
        <p:nvSpPr>
          <p:cNvPr id="168965" name="Rectangle 3">
            <a:extLst>
              <a:ext uri="{FF2B5EF4-FFF2-40B4-BE49-F238E27FC236}">
                <a16:creationId xmlns:a16="http://schemas.microsoft.com/office/drawing/2014/main" id="{135FE449-CFE8-4167-BAB0-223DE79F4AAF}"/>
              </a:ext>
            </a:extLst>
          </p:cNvPr>
          <p:cNvSpPr>
            <a:spLocks noGrp="1" noChangeArrowheads="1"/>
          </p:cNvSpPr>
          <p:nvPr>
            <p:ph type="body" idx="1"/>
          </p:nvPr>
        </p:nvSpPr>
        <p:spPr/>
        <p:txBody>
          <a:bodyPr/>
          <a:lstStyle/>
          <a:p>
            <a:pPr eaLnBrk="1" hangingPunct="1">
              <a:lnSpc>
                <a:spcPct val="90000"/>
              </a:lnSpc>
            </a:pPr>
            <a:r>
              <a:rPr lang="en-US" altLang="en-US" sz="2000"/>
              <a:t>In the context of behavioral modeling, two different characterizations of states must be considered: </a:t>
            </a:r>
          </a:p>
          <a:p>
            <a:pPr lvl="1" eaLnBrk="1" hangingPunct="1">
              <a:lnSpc>
                <a:spcPct val="90000"/>
              </a:lnSpc>
            </a:pPr>
            <a:r>
              <a:rPr lang="en-US" altLang="en-US" sz="1800">
                <a:solidFill>
                  <a:schemeClr val="folHlink"/>
                </a:solidFill>
              </a:rPr>
              <a:t>the state of each class as the system performs its function and</a:t>
            </a:r>
          </a:p>
          <a:p>
            <a:pPr lvl="1" eaLnBrk="1" hangingPunct="1">
              <a:lnSpc>
                <a:spcPct val="90000"/>
              </a:lnSpc>
            </a:pPr>
            <a:r>
              <a:rPr lang="en-US" altLang="en-US" sz="1800">
                <a:solidFill>
                  <a:schemeClr val="folHlink"/>
                </a:solidFill>
              </a:rPr>
              <a:t>the state of the system as observed from the outside as the system performs its function</a:t>
            </a:r>
          </a:p>
          <a:p>
            <a:pPr eaLnBrk="1" hangingPunct="1">
              <a:lnSpc>
                <a:spcPct val="90000"/>
              </a:lnSpc>
            </a:pPr>
            <a:r>
              <a:rPr lang="en-US" altLang="en-US" sz="2000"/>
              <a:t>The state of a class takes on both passive and active characteristics [CHA93]. </a:t>
            </a:r>
          </a:p>
          <a:p>
            <a:pPr lvl="1" eaLnBrk="1" hangingPunct="1">
              <a:lnSpc>
                <a:spcPct val="90000"/>
              </a:lnSpc>
            </a:pPr>
            <a:r>
              <a:rPr lang="en-US" altLang="en-US" sz="1800"/>
              <a:t>A </a:t>
            </a:r>
            <a:r>
              <a:rPr lang="en-US" altLang="en-US" sz="1800" i="1">
                <a:solidFill>
                  <a:schemeClr val="folHlink"/>
                </a:solidFill>
              </a:rPr>
              <a:t>passive state</a:t>
            </a:r>
            <a:r>
              <a:rPr lang="en-US" altLang="en-US" sz="1800">
                <a:solidFill>
                  <a:schemeClr val="folHlink"/>
                </a:solidFill>
              </a:rPr>
              <a:t> </a:t>
            </a:r>
            <a:r>
              <a:rPr lang="en-US" altLang="en-US" sz="1800"/>
              <a:t>is simply the current status of all of an object’s attributes.</a:t>
            </a:r>
          </a:p>
          <a:p>
            <a:pPr lvl="1" eaLnBrk="1" hangingPunct="1">
              <a:lnSpc>
                <a:spcPct val="90000"/>
              </a:lnSpc>
            </a:pPr>
            <a:r>
              <a:rPr lang="en-US" altLang="en-US" sz="1800"/>
              <a:t>The </a:t>
            </a:r>
            <a:r>
              <a:rPr lang="en-US" altLang="en-US" sz="1800" i="1">
                <a:solidFill>
                  <a:schemeClr val="folHlink"/>
                </a:solidFill>
              </a:rPr>
              <a:t>active state</a:t>
            </a:r>
            <a:r>
              <a:rPr lang="en-US" altLang="en-US" sz="1800"/>
              <a:t> of an object indicates the current status of the object as it undergoes a continuing transformation or processing. </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FD02A48-D2C1-4A72-8537-4F80FC3625E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877A701A-B9B8-49EB-A9C7-D0CB0912901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76869C3-1097-4D2E-A178-DDBAE2A381F2}" type="slidenum">
              <a:rPr lang="en-US" altLang="en-US" sz="1000">
                <a:latin typeface="Helvetica" panose="020B0604020202020204" pitchFamily="34" charset="0"/>
              </a:rPr>
              <a:pPr/>
              <a:t>164</a:t>
            </a:fld>
            <a:endParaRPr lang="en-US" altLang="en-US" sz="1000">
              <a:latin typeface="Helvetica" panose="020B0604020202020204" pitchFamily="34" charset="0"/>
            </a:endParaRPr>
          </a:p>
        </p:txBody>
      </p:sp>
      <p:sp>
        <p:nvSpPr>
          <p:cNvPr id="169988" name="Rectangle 3">
            <a:extLst>
              <a:ext uri="{FF2B5EF4-FFF2-40B4-BE49-F238E27FC236}">
                <a16:creationId xmlns:a16="http://schemas.microsoft.com/office/drawing/2014/main" id="{B489B785-E154-4DF4-AAA1-5506C6C45E2D}"/>
              </a:ext>
            </a:extLst>
          </p:cNvPr>
          <p:cNvSpPr>
            <a:spLocks noGrp="1" noChangeArrowheads="1"/>
          </p:cNvSpPr>
          <p:nvPr>
            <p:ph type="title"/>
          </p:nvPr>
        </p:nvSpPr>
        <p:spPr>
          <a:xfrm>
            <a:off x="1143000" y="1143000"/>
            <a:ext cx="7848600" cy="539750"/>
          </a:xfrm>
        </p:spPr>
        <p:txBody>
          <a:bodyPr/>
          <a:lstStyle/>
          <a:p>
            <a:pPr eaLnBrk="1" hangingPunct="1"/>
            <a:r>
              <a:rPr lang="en-US" altLang="en-US" sz="3200"/>
              <a:t>State Diagram for the ControlPanel Class</a:t>
            </a:r>
            <a:endParaRPr lang="en-US" altLang="en-US" sz="3600"/>
          </a:p>
        </p:txBody>
      </p:sp>
      <p:pic>
        <p:nvPicPr>
          <p:cNvPr id="169989" name="Picture 4">
            <a:extLst>
              <a:ext uri="{FF2B5EF4-FFF2-40B4-BE49-F238E27FC236}">
                <a16:creationId xmlns:a16="http://schemas.microsoft.com/office/drawing/2014/main" id="{2196593B-3E61-405F-A0C0-4D4AB62B8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905000"/>
            <a:ext cx="4368800" cy="385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27AD999-4453-420D-80D3-6DCDC861783E}"/>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739CD891-B92E-49FE-BE52-0CD273B1A7C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B822AD3-0F31-4795-BF50-23D545CBCEB6}" type="slidenum">
              <a:rPr lang="en-US" altLang="en-US" sz="1000">
                <a:latin typeface="Helvetica" panose="020B0604020202020204" pitchFamily="34" charset="0"/>
              </a:rPr>
              <a:pPr/>
              <a:t>165</a:t>
            </a:fld>
            <a:endParaRPr lang="en-US" altLang="en-US" sz="1000">
              <a:latin typeface="Helvetica" panose="020B0604020202020204" pitchFamily="34" charset="0"/>
            </a:endParaRPr>
          </a:p>
        </p:txBody>
      </p:sp>
      <p:sp>
        <p:nvSpPr>
          <p:cNvPr id="171012" name="Rectangle 2">
            <a:extLst>
              <a:ext uri="{FF2B5EF4-FFF2-40B4-BE49-F238E27FC236}">
                <a16:creationId xmlns:a16="http://schemas.microsoft.com/office/drawing/2014/main" id="{01EDCF9B-68C8-4B56-B02D-57E8DA004BC6}"/>
              </a:ext>
            </a:extLst>
          </p:cNvPr>
          <p:cNvSpPr>
            <a:spLocks noGrp="1" noChangeArrowheads="1"/>
          </p:cNvSpPr>
          <p:nvPr>
            <p:ph type="title"/>
          </p:nvPr>
        </p:nvSpPr>
        <p:spPr>
          <a:xfrm>
            <a:off x="1219200" y="1143000"/>
            <a:ext cx="7162800" cy="514350"/>
          </a:xfrm>
          <a:noFill/>
        </p:spPr>
        <p:txBody>
          <a:bodyPr lIns="90487" tIns="44450" rIns="90487" bIns="44450" anchor="ctr"/>
          <a:lstStyle/>
          <a:p>
            <a:pPr eaLnBrk="1" hangingPunct="1"/>
            <a:r>
              <a:rPr lang="en-US" altLang="en-US"/>
              <a:t>The States of a System</a:t>
            </a:r>
          </a:p>
        </p:txBody>
      </p:sp>
      <p:sp>
        <p:nvSpPr>
          <p:cNvPr id="171013" name="Rectangle 3">
            <a:extLst>
              <a:ext uri="{FF2B5EF4-FFF2-40B4-BE49-F238E27FC236}">
                <a16:creationId xmlns:a16="http://schemas.microsoft.com/office/drawing/2014/main" id="{5CCAD7D5-B36A-42CC-9C3C-13B116E49DF3}"/>
              </a:ext>
            </a:extLst>
          </p:cNvPr>
          <p:cNvSpPr>
            <a:spLocks noGrp="1" noChangeArrowheads="1"/>
          </p:cNvSpPr>
          <p:nvPr>
            <p:ph type="body" idx="1"/>
          </p:nvPr>
        </p:nvSpPr>
        <p:spPr>
          <a:xfrm>
            <a:off x="1828800" y="1828800"/>
            <a:ext cx="6096000" cy="4191000"/>
          </a:xfrm>
          <a:noFill/>
        </p:spPr>
        <p:txBody>
          <a:bodyPr lIns="90487" tIns="44450" rIns="90487" bIns="44450"/>
          <a:lstStyle/>
          <a:p>
            <a:pPr eaLnBrk="1" hangingPunct="1"/>
            <a:r>
              <a:rPr lang="en-US" altLang="en-US">
                <a:solidFill>
                  <a:schemeClr val="folHlink"/>
                </a:solidFill>
              </a:rPr>
              <a:t>state</a:t>
            </a:r>
            <a:r>
              <a:rPr lang="en-US" altLang="en-US"/>
              <a:t>—a set of observable circum-stances that characterizes the behavior of a system at a given time</a:t>
            </a:r>
          </a:p>
          <a:p>
            <a:pPr eaLnBrk="1" hangingPunct="1"/>
            <a:r>
              <a:rPr lang="en-US" altLang="en-US">
                <a:solidFill>
                  <a:schemeClr val="folHlink"/>
                </a:solidFill>
              </a:rPr>
              <a:t>state transition</a:t>
            </a:r>
            <a:r>
              <a:rPr lang="en-US" altLang="en-US"/>
              <a:t>—the movement from one state to another</a:t>
            </a:r>
          </a:p>
          <a:p>
            <a:pPr eaLnBrk="1" hangingPunct="1"/>
            <a:r>
              <a:rPr lang="en-US" altLang="en-US">
                <a:solidFill>
                  <a:schemeClr val="folHlink"/>
                </a:solidFill>
              </a:rPr>
              <a:t>event</a:t>
            </a:r>
            <a:r>
              <a:rPr lang="en-US" altLang="en-US"/>
              <a:t>—an occurrence that causes the system to exhibit some predictable form of behavior</a:t>
            </a:r>
          </a:p>
          <a:p>
            <a:pPr eaLnBrk="1" hangingPunct="1"/>
            <a:r>
              <a:rPr lang="en-US" altLang="en-US">
                <a:solidFill>
                  <a:schemeClr val="folHlink"/>
                </a:solidFill>
              </a:rPr>
              <a:t>action</a:t>
            </a:r>
            <a:r>
              <a:rPr lang="en-US" altLang="en-US"/>
              <a:t>—process that occurs as a consequence of making a transition</a:t>
            </a:r>
          </a:p>
        </p:txBody>
      </p:sp>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4492669-A26C-4DC5-8401-7EC7D531559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7700B333-337A-46A6-A831-31412F1A979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EC28F54-04C4-483A-91B8-C7DA3FC40CBE}" type="slidenum">
              <a:rPr lang="en-US" altLang="en-US" sz="1000">
                <a:latin typeface="Helvetica" panose="020B0604020202020204" pitchFamily="34" charset="0"/>
              </a:rPr>
              <a:pPr/>
              <a:t>166</a:t>
            </a:fld>
            <a:endParaRPr lang="en-US" altLang="en-US" sz="1000">
              <a:latin typeface="Helvetica" panose="020B0604020202020204" pitchFamily="34" charset="0"/>
            </a:endParaRPr>
          </a:p>
        </p:txBody>
      </p:sp>
      <p:sp>
        <p:nvSpPr>
          <p:cNvPr id="172036" name="Rectangle 3">
            <a:extLst>
              <a:ext uri="{FF2B5EF4-FFF2-40B4-BE49-F238E27FC236}">
                <a16:creationId xmlns:a16="http://schemas.microsoft.com/office/drawing/2014/main" id="{59C9B92B-F108-4395-9255-55BB83A2310B}"/>
              </a:ext>
            </a:extLst>
          </p:cNvPr>
          <p:cNvSpPr>
            <a:spLocks noGrp="1" noChangeArrowheads="1"/>
          </p:cNvSpPr>
          <p:nvPr>
            <p:ph type="title"/>
          </p:nvPr>
        </p:nvSpPr>
        <p:spPr>
          <a:xfrm>
            <a:off x="1295400" y="1066800"/>
            <a:ext cx="6303963" cy="633413"/>
          </a:xfrm>
          <a:noFill/>
        </p:spPr>
        <p:txBody>
          <a:bodyPr lIns="90487" tIns="44450" rIns="90487" bIns="44450" anchor="ctr"/>
          <a:lstStyle/>
          <a:p>
            <a:pPr eaLnBrk="1" hangingPunct="1"/>
            <a:r>
              <a:rPr lang="en-US" altLang="en-US"/>
              <a:t>Behavioral Modeling</a:t>
            </a:r>
          </a:p>
        </p:txBody>
      </p:sp>
      <p:sp>
        <p:nvSpPr>
          <p:cNvPr id="172037" name="Rectangle 4">
            <a:extLst>
              <a:ext uri="{FF2B5EF4-FFF2-40B4-BE49-F238E27FC236}">
                <a16:creationId xmlns:a16="http://schemas.microsoft.com/office/drawing/2014/main" id="{6E4E82DC-35D9-4059-B3A0-940B192D7D28}"/>
              </a:ext>
            </a:extLst>
          </p:cNvPr>
          <p:cNvSpPr>
            <a:spLocks noGrp="1" noChangeArrowheads="1"/>
          </p:cNvSpPr>
          <p:nvPr>
            <p:ph type="body" idx="1"/>
          </p:nvPr>
        </p:nvSpPr>
        <p:spPr>
          <a:xfrm>
            <a:off x="1828800" y="1981200"/>
            <a:ext cx="6781800" cy="3578225"/>
          </a:xfrm>
          <a:noFill/>
        </p:spPr>
        <p:txBody>
          <a:bodyPr lIns="90487" tIns="44450" rIns="90487" bIns="44450"/>
          <a:lstStyle/>
          <a:p>
            <a:pPr eaLnBrk="1" hangingPunct="1"/>
            <a:r>
              <a:rPr lang="en-US" altLang="en-US"/>
              <a:t>make a list of the different states of a system (How does the system behave?)</a:t>
            </a:r>
          </a:p>
          <a:p>
            <a:pPr eaLnBrk="1" hangingPunct="1"/>
            <a:r>
              <a:rPr lang="en-US" altLang="en-US"/>
              <a:t>indicate how the system makes a transition from one state to another (How does the system change state?)</a:t>
            </a:r>
          </a:p>
          <a:p>
            <a:pPr lvl="1" eaLnBrk="1" hangingPunct="1"/>
            <a:r>
              <a:rPr lang="en-US" altLang="en-US"/>
              <a:t>indicate event</a:t>
            </a:r>
          </a:p>
          <a:p>
            <a:pPr lvl="1" eaLnBrk="1" hangingPunct="1"/>
            <a:r>
              <a:rPr lang="en-US" altLang="en-US"/>
              <a:t>indicate action</a:t>
            </a:r>
          </a:p>
          <a:p>
            <a:pPr eaLnBrk="1" hangingPunct="1"/>
            <a:r>
              <a:rPr lang="en-US" altLang="en-US"/>
              <a:t>draw a </a:t>
            </a:r>
            <a:r>
              <a:rPr lang="en-US" altLang="en-US">
                <a:solidFill>
                  <a:schemeClr val="folHlink"/>
                </a:solidFill>
              </a:rPr>
              <a:t>state diagram or a sequence diagram</a:t>
            </a:r>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33EF922D-D382-47C0-8F26-43C89CBC06D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1341AF06-B549-434B-80C8-EB3A8614FEA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3E99B7A-BC67-44E3-B163-5E2CB22195B7}" type="slidenum">
              <a:rPr lang="en-US" altLang="en-US" sz="1000">
                <a:latin typeface="Helvetica" panose="020B0604020202020204" pitchFamily="34" charset="0"/>
              </a:rPr>
              <a:pPr/>
              <a:t>167</a:t>
            </a:fld>
            <a:endParaRPr lang="en-US" altLang="en-US" sz="1000">
              <a:latin typeface="Helvetica" panose="020B0604020202020204" pitchFamily="34" charset="0"/>
            </a:endParaRPr>
          </a:p>
        </p:txBody>
      </p:sp>
      <p:sp>
        <p:nvSpPr>
          <p:cNvPr id="173060" name="Rectangle 3">
            <a:extLst>
              <a:ext uri="{FF2B5EF4-FFF2-40B4-BE49-F238E27FC236}">
                <a16:creationId xmlns:a16="http://schemas.microsoft.com/office/drawing/2014/main" id="{A530724A-602E-4914-9788-406615D47547}"/>
              </a:ext>
            </a:extLst>
          </p:cNvPr>
          <p:cNvSpPr>
            <a:spLocks noGrp="1" noChangeArrowheads="1"/>
          </p:cNvSpPr>
          <p:nvPr>
            <p:ph type="title"/>
          </p:nvPr>
        </p:nvSpPr>
        <p:spPr>
          <a:xfrm>
            <a:off x="1671638" y="0"/>
            <a:ext cx="5799137" cy="1143000"/>
          </a:xfrm>
        </p:spPr>
        <p:txBody>
          <a:bodyPr/>
          <a:lstStyle/>
          <a:p>
            <a:pPr eaLnBrk="1" hangingPunct="1"/>
            <a:r>
              <a:rPr lang="en-US" altLang="en-US"/>
              <a:t>Sequence Diagram</a:t>
            </a:r>
          </a:p>
        </p:txBody>
      </p:sp>
      <p:pic>
        <p:nvPicPr>
          <p:cNvPr id="173061" name="Picture 4">
            <a:extLst>
              <a:ext uri="{FF2B5EF4-FFF2-40B4-BE49-F238E27FC236}">
                <a16:creationId xmlns:a16="http://schemas.microsoft.com/office/drawing/2014/main" id="{BFDD732E-EF50-4A5B-BC4F-FF7CFC618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81200"/>
            <a:ext cx="5156200"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3062" name="Rectangle 5">
            <a:extLst>
              <a:ext uri="{FF2B5EF4-FFF2-40B4-BE49-F238E27FC236}">
                <a16:creationId xmlns:a16="http://schemas.microsoft.com/office/drawing/2014/main" id="{EE2EB1A5-2C12-4DE3-AB68-9D1A6FA570AF}"/>
              </a:ext>
            </a:extLst>
          </p:cNvPr>
          <p:cNvSpPr>
            <a:spLocks noChangeArrowheads="1"/>
          </p:cNvSpPr>
          <p:nvPr/>
        </p:nvSpPr>
        <p:spPr bwMode="auto">
          <a:xfrm>
            <a:off x="3200400" y="5715000"/>
            <a:ext cx="33528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a:extLst>
              <a:ext uri="{FF2B5EF4-FFF2-40B4-BE49-F238E27FC236}">
                <a16:creationId xmlns:a16="http://schemas.microsoft.com/office/drawing/2014/main" id="{9F999383-909C-4F4C-9D7F-3DF8873DBA8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16" name="Slide Number Placeholder 4">
            <a:extLst>
              <a:ext uri="{FF2B5EF4-FFF2-40B4-BE49-F238E27FC236}">
                <a16:creationId xmlns:a16="http://schemas.microsoft.com/office/drawing/2014/main" id="{DCDC6BB5-ACF1-4632-9DCB-A8A0B9F7D76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39D4D20-DC2B-44FA-ABA7-9EFA615467F2}" type="slidenum">
              <a:rPr lang="en-US" altLang="en-US" sz="1000">
                <a:latin typeface="Helvetica" panose="020B0604020202020204" pitchFamily="34" charset="0"/>
              </a:rPr>
              <a:pPr/>
              <a:t>168</a:t>
            </a:fld>
            <a:endParaRPr lang="en-US" altLang="en-US" sz="1000">
              <a:latin typeface="Helvetica" panose="020B0604020202020204" pitchFamily="34" charset="0"/>
            </a:endParaRPr>
          </a:p>
        </p:txBody>
      </p:sp>
      <p:sp>
        <p:nvSpPr>
          <p:cNvPr id="174084" name="AutoShape 2">
            <a:extLst>
              <a:ext uri="{FF2B5EF4-FFF2-40B4-BE49-F238E27FC236}">
                <a16:creationId xmlns:a16="http://schemas.microsoft.com/office/drawing/2014/main" id="{515D23C6-491B-4471-B6F3-CF2105294F42}"/>
              </a:ext>
            </a:extLst>
          </p:cNvPr>
          <p:cNvSpPr>
            <a:spLocks noChangeArrowheads="1"/>
          </p:cNvSpPr>
          <p:nvPr/>
        </p:nvSpPr>
        <p:spPr bwMode="auto">
          <a:xfrm>
            <a:off x="3886200" y="1828800"/>
            <a:ext cx="4105275" cy="2224088"/>
          </a:xfrm>
          <a:prstGeom prst="cloudCallout">
            <a:avLst>
              <a:gd name="adj1" fmla="val -67903"/>
              <a:gd name="adj2" fmla="val -9528"/>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endParaRPr lang="en-US" altLang="en-US" sz="1800" b="1">
              <a:solidFill>
                <a:schemeClr val="folHlink"/>
              </a:solidFill>
              <a:latin typeface="Helvetica" panose="020B0604020202020204" pitchFamily="34" charset="0"/>
            </a:endParaRPr>
          </a:p>
        </p:txBody>
      </p:sp>
      <p:sp>
        <p:nvSpPr>
          <p:cNvPr id="174085" name="Rectangle 3">
            <a:extLst>
              <a:ext uri="{FF2B5EF4-FFF2-40B4-BE49-F238E27FC236}">
                <a16:creationId xmlns:a16="http://schemas.microsoft.com/office/drawing/2014/main" id="{A4C7203F-6E02-4510-A507-737A7FA7CE87}"/>
              </a:ext>
            </a:extLst>
          </p:cNvPr>
          <p:cNvSpPr>
            <a:spLocks noGrp="1" noChangeArrowheads="1"/>
          </p:cNvSpPr>
          <p:nvPr>
            <p:ph type="title"/>
          </p:nvPr>
        </p:nvSpPr>
        <p:spPr>
          <a:xfrm>
            <a:off x="1295400" y="1066800"/>
            <a:ext cx="7721600" cy="660400"/>
          </a:xfrm>
          <a:noFill/>
        </p:spPr>
        <p:txBody>
          <a:bodyPr wrap="none" lIns="63500" tIns="25400" rIns="63500" bIns="25400" anchor="t">
            <a:spAutoFit/>
          </a:bodyPr>
          <a:lstStyle/>
          <a:p>
            <a:pPr eaLnBrk="1" hangingPunct="1"/>
            <a:r>
              <a:rPr lang="en-US" altLang="en-US"/>
              <a:t>Writing the Software Specification</a:t>
            </a:r>
          </a:p>
        </p:txBody>
      </p:sp>
      <p:sp>
        <p:nvSpPr>
          <p:cNvPr id="174086" name="Oval 4">
            <a:extLst>
              <a:ext uri="{FF2B5EF4-FFF2-40B4-BE49-F238E27FC236}">
                <a16:creationId xmlns:a16="http://schemas.microsoft.com/office/drawing/2014/main" id="{C305CD7A-E65E-4572-B379-62C02358A1A8}"/>
              </a:ext>
            </a:extLst>
          </p:cNvPr>
          <p:cNvSpPr>
            <a:spLocks noChangeArrowheads="1"/>
          </p:cNvSpPr>
          <p:nvPr/>
        </p:nvSpPr>
        <p:spPr bwMode="auto">
          <a:xfrm>
            <a:off x="2686050" y="2976563"/>
            <a:ext cx="404813" cy="119538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74087" name="Oval 5">
            <a:extLst>
              <a:ext uri="{FF2B5EF4-FFF2-40B4-BE49-F238E27FC236}">
                <a16:creationId xmlns:a16="http://schemas.microsoft.com/office/drawing/2014/main" id="{8F98597E-8745-4D8F-A36B-4D677064CA76}"/>
              </a:ext>
            </a:extLst>
          </p:cNvPr>
          <p:cNvSpPr>
            <a:spLocks noChangeArrowheads="1"/>
          </p:cNvSpPr>
          <p:nvPr/>
        </p:nvSpPr>
        <p:spPr bwMode="auto">
          <a:xfrm>
            <a:off x="2673350" y="2962275"/>
            <a:ext cx="430213" cy="1223963"/>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74088" name="Freeform 6">
            <a:extLst>
              <a:ext uri="{FF2B5EF4-FFF2-40B4-BE49-F238E27FC236}">
                <a16:creationId xmlns:a16="http://schemas.microsoft.com/office/drawing/2014/main" id="{9FF0987A-CE79-4576-9421-D247F1DA0CAC}"/>
              </a:ext>
            </a:extLst>
          </p:cNvPr>
          <p:cNvSpPr>
            <a:spLocks/>
          </p:cNvSpPr>
          <p:nvPr/>
        </p:nvSpPr>
        <p:spPr bwMode="auto">
          <a:xfrm>
            <a:off x="2495550" y="4214813"/>
            <a:ext cx="747713" cy="2049462"/>
          </a:xfrm>
          <a:custGeom>
            <a:avLst/>
            <a:gdLst>
              <a:gd name="T0" fmla="*/ 114300 w 471"/>
              <a:gd name="T1" fmla="*/ 1949488 h 1148"/>
              <a:gd name="T2" fmla="*/ 0 w 471"/>
              <a:gd name="T3" fmla="*/ 0 h 1148"/>
              <a:gd name="T4" fmla="*/ 747713 w 471"/>
              <a:gd name="T5" fmla="*/ 0 h 1148"/>
              <a:gd name="T6" fmla="*/ 608013 w 471"/>
              <a:gd name="T7" fmla="*/ 2049462 h 1148"/>
              <a:gd name="T8" fmla="*/ 114300 w 471"/>
              <a:gd name="T9" fmla="*/ 1949488 h 1148"/>
              <a:gd name="T10" fmla="*/ 0 60000 65536"/>
              <a:gd name="T11" fmla="*/ 0 60000 65536"/>
              <a:gd name="T12" fmla="*/ 0 60000 65536"/>
              <a:gd name="T13" fmla="*/ 0 60000 65536"/>
              <a:gd name="T14" fmla="*/ 0 60000 65536"/>
              <a:gd name="T15" fmla="*/ 0 w 471"/>
              <a:gd name="T16" fmla="*/ 0 h 1148"/>
              <a:gd name="T17" fmla="*/ 471 w 471"/>
              <a:gd name="T18" fmla="*/ 1148 h 1148"/>
            </a:gdLst>
            <a:ahLst/>
            <a:cxnLst>
              <a:cxn ang="T10">
                <a:pos x="T0" y="T1"/>
              </a:cxn>
              <a:cxn ang="T11">
                <a:pos x="T2" y="T3"/>
              </a:cxn>
              <a:cxn ang="T12">
                <a:pos x="T4" y="T5"/>
              </a:cxn>
              <a:cxn ang="T13">
                <a:pos x="T6" y="T7"/>
              </a:cxn>
              <a:cxn ang="T14">
                <a:pos x="T8" y="T9"/>
              </a:cxn>
            </a:cxnLst>
            <a:rect l="T15" t="T16" r="T17" b="T18"/>
            <a:pathLst>
              <a:path w="471" h="1148">
                <a:moveTo>
                  <a:pt x="72" y="1092"/>
                </a:moveTo>
                <a:lnTo>
                  <a:pt x="0" y="0"/>
                </a:lnTo>
                <a:lnTo>
                  <a:pt x="471" y="0"/>
                </a:lnTo>
                <a:lnTo>
                  <a:pt x="383" y="1148"/>
                </a:lnTo>
                <a:lnTo>
                  <a:pt x="72" y="109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089" name="Freeform 7">
            <a:extLst>
              <a:ext uri="{FF2B5EF4-FFF2-40B4-BE49-F238E27FC236}">
                <a16:creationId xmlns:a16="http://schemas.microsoft.com/office/drawing/2014/main" id="{61E2214D-6545-4D2A-9B20-47DFC83DE14C}"/>
              </a:ext>
            </a:extLst>
          </p:cNvPr>
          <p:cNvSpPr>
            <a:spLocks/>
          </p:cNvSpPr>
          <p:nvPr/>
        </p:nvSpPr>
        <p:spPr bwMode="auto">
          <a:xfrm>
            <a:off x="2495550" y="4214813"/>
            <a:ext cx="747713" cy="2049462"/>
          </a:xfrm>
          <a:custGeom>
            <a:avLst/>
            <a:gdLst>
              <a:gd name="T0" fmla="*/ 114300 w 471"/>
              <a:gd name="T1" fmla="*/ 1949488 h 1148"/>
              <a:gd name="T2" fmla="*/ 0 w 471"/>
              <a:gd name="T3" fmla="*/ 0 h 1148"/>
              <a:gd name="T4" fmla="*/ 0 w 471"/>
              <a:gd name="T5" fmla="*/ 0 h 1148"/>
              <a:gd name="T6" fmla="*/ 747713 w 471"/>
              <a:gd name="T7" fmla="*/ 0 h 1148"/>
              <a:gd name="T8" fmla="*/ 747713 w 471"/>
              <a:gd name="T9" fmla="*/ 0 h 1148"/>
              <a:gd name="T10" fmla="*/ 608013 w 471"/>
              <a:gd name="T11" fmla="*/ 2049462 h 1148"/>
              <a:gd name="T12" fmla="*/ 608013 w 471"/>
              <a:gd name="T13" fmla="*/ 2049462 h 1148"/>
              <a:gd name="T14" fmla="*/ 0 60000 65536"/>
              <a:gd name="T15" fmla="*/ 0 60000 65536"/>
              <a:gd name="T16" fmla="*/ 0 60000 65536"/>
              <a:gd name="T17" fmla="*/ 0 60000 65536"/>
              <a:gd name="T18" fmla="*/ 0 60000 65536"/>
              <a:gd name="T19" fmla="*/ 0 60000 65536"/>
              <a:gd name="T20" fmla="*/ 0 60000 65536"/>
              <a:gd name="T21" fmla="*/ 0 w 471"/>
              <a:gd name="T22" fmla="*/ 0 h 1148"/>
              <a:gd name="T23" fmla="*/ 471 w 471"/>
              <a:gd name="T24" fmla="*/ 1148 h 11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1" h="1148">
                <a:moveTo>
                  <a:pt x="72" y="1092"/>
                </a:moveTo>
                <a:lnTo>
                  <a:pt x="0" y="0"/>
                </a:lnTo>
                <a:lnTo>
                  <a:pt x="471" y="0"/>
                </a:lnTo>
                <a:lnTo>
                  <a:pt x="383" y="1148"/>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090" name="Freeform 8">
            <a:extLst>
              <a:ext uri="{FF2B5EF4-FFF2-40B4-BE49-F238E27FC236}">
                <a16:creationId xmlns:a16="http://schemas.microsoft.com/office/drawing/2014/main" id="{A24841E3-9991-4A11-8FB8-A228AD87B84F}"/>
              </a:ext>
            </a:extLst>
          </p:cNvPr>
          <p:cNvSpPr>
            <a:spLocks/>
          </p:cNvSpPr>
          <p:nvPr/>
        </p:nvSpPr>
        <p:spPr bwMode="auto">
          <a:xfrm>
            <a:off x="2482850" y="4200525"/>
            <a:ext cx="747713" cy="2049463"/>
          </a:xfrm>
          <a:custGeom>
            <a:avLst/>
            <a:gdLst>
              <a:gd name="T0" fmla="*/ 114300 w 471"/>
              <a:gd name="T1" fmla="*/ 1949489 h 1148"/>
              <a:gd name="T2" fmla="*/ 0 w 471"/>
              <a:gd name="T3" fmla="*/ 0 h 1148"/>
              <a:gd name="T4" fmla="*/ 747713 w 471"/>
              <a:gd name="T5" fmla="*/ 0 h 1148"/>
              <a:gd name="T6" fmla="*/ 608013 w 471"/>
              <a:gd name="T7" fmla="*/ 2049463 h 1148"/>
              <a:gd name="T8" fmla="*/ 0 60000 65536"/>
              <a:gd name="T9" fmla="*/ 0 60000 65536"/>
              <a:gd name="T10" fmla="*/ 0 60000 65536"/>
              <a:gd name="T11" fmla="*/ 0 60000 65536"/>
              <a:gd name="T12" fmla="*/ 0 w 471"/>
              <a:gd name="T13" fmla="*/ 0 h 1148"/>
              <a:gd name="T14" fmla="*/ 471 w 471"/>
              <a:gd name="T15" fmla="*/ 1148 h 1148"/>
            </a:gdLst>
            <a:ahLst/>
            <a:cxnLst>
              <a:cxn ang="T8">
                <a:pos x="T0" y="T1"/>
              </a:cxn>
              <a:cxn ang="T9">
                <a:pos x="T2" y="T3"/>
              </a:cxn>
              <a:cxn ang="T10">
                <a:pos x="T4" y="T5"/>
              </a:cxn>
              <a:cxn ang="T11">
                <a:pos x="T6" y="T7"/>
              </a:cxn>
            </a:cxnLst>
            <a:rect l="T12" t="T13" r="T14" b="T15"/>
            <a:pathLst>
              <a:path w="471" h="1148">
                <a:moveTo>
                  <a:pt x="72" y="1092"/>
                </a:moveTo>
                <a:lnTo>
                  <a:pt x="0" y="0"/>
                </a:lnTo>
                <a:lnTo>
                  <a:pt x="471" y="0"/>
                </a:lnTo>
                <a:lnTo>
                  <a:pt x="383" y="1148"/>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091" name="Freeform 9">
            <a:extLst>
              <a:ext uri="{FF2B5EF4-FFF2-40B4-BE49-F238E27FC236}">
                <a16:creationId xmlns:a16="http://schemas.microsoft.com/office/drawing/2014/main" id="{F463D7FE-CFFB-48ED-BF25-C22FC2E8C936}"/>
              </a:ext>
            </a:extLst>
          </p:cNvPr>
          <p:cNvSpPr>
            <a:spLocks/>
          </p:cNvSpPr>
          <p:nvPr/>
        </p:nvSpPr>
        <p:spPr bwMode="auto">
          <a:xfrm>
            <a:off x="1785938" y="4214813"/>
            <a:ext cx="684212" cy="696912"/>
          </a:xfrm>
          <a:custGeom>
            <a:avLst/>
            <a:gdLst>
              <a:gd name="T0" fmla="*/ 684212 w 431"/>
              <a:gd name="T1" fmla="*/ 0 h 391"/>
              <a:gd name="T2" fmla="*/ 481012 w 431"/>
              <a:gd name="T3" fmla="*/ 696912 h 391"/>
              <a:gd name="T4" fmla="*/ 481012 w 431"/>
              <a:gd name="T5" fmla="*/ 696912 h 391"/>
              <a:gd name="T6" fmla="*/ 0 w 431"/>
              <a:gd name="T7" fmla="*/ 0 h 391"/>
              <a:gd name="T8" fmla="*/ 0 w 431"/>
              <a:gd name="T9" fmla="*/ 0 h 391"/>
              <a:gd name="T10" fmla="*/ 0 60000 65536"/>
              <a:gd name="T11" fmla="*/ 0 60000 65536"/>
              <a:gd name="T12" fmla="*/ 0 60000 65536"/>
              <a:gd name="T13" fmla="*/ 0 60000 65536"/>
              <a:gd name="T14" fmla="*/ 0 60000 65536"/>
              <a:gd name="T15" fmla="*/ 0 w 431"/>
              <a:gd name="T16" fmla="*/ 0 h 391"/>
              <a:gd name="T17" fmla="*/ 431 w 431"/>
              <a:gd name="T18" fmla="*/ 391 h 391"/>
            </a:gdLst>
            <a:ahLst/>
            <a:cxnLst>
              <a:cxn ang="T10">
                <a:pos x="T0" y="T1"/>
              </a:cxn>
              <a:cxn ang="T11">
                <a:pos x="T2" y="T3"/>
              </a:cxn>
              <a:cxn ang="T12">
                <a:pos x="T4" y="T5"/>
              </a:cxn>
              <a:cxn ang="T13">
                <a:pos x="T6" y="T7"/>
              </a:cxn>
              <a:cxn ang="T14">
                <a:pos x="T8" y="T9"/>
              </a:cxn>
            </a:cxnLst>
            <a:rect l="T15" t="T16" r="T17" b="T18"/>
            <a:pathLst>
              <a:path w="431" h="391">
                <a:moveTo>
                  <a:pt x="431" y="0"/>
                </a:moveTo>
                <a:lnTo>
                  <a:pt x="303" y="391"/>
                </a:lnTo>
                <a:lnTo>
                  <a:pt x="0"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092" name="Freeform 10">
            <a:extLst>
              <a:ext uri="{FF2B5EF4-FFF2-40B4-BE49-F238E27FC236}">
                <a16:creationId xmlns:a16="http://schemas.microsoft.com/office/drawing/2014/main" id="{FE8997BC-4350-4194-B8F7-A5E825CEF76D}"/>
              </a:ext>
            </a:extLst>
          </p:cNvPr>
          <p:cNvSpPr>
            <a:spLocks/>
          </p:cNvSpPr>
          <p:nvPr/>
        </p:nvSpPr>
        <p:spPr bwMode="auto">
          <a:xfrm>
            <a:off x="1773238" y="4200525"/>
            <a:ext cx="684212" cy="696913"/>
          </a:xfrm>
          <a:custGeom>
            <a:avLst/>
            <a:gdLst>
              <a:gd name="T0" fmla="*/ 684212 w 431"/>
              <a:gd name="T1" fmla="*/ 0 h 391"/>
              <a:gd name="T2" fmla="*/ 481012 w 431"/>
              <a:gd name="T3" fmla="*/ 696913 h 391"/>
              <a:gd name="T4" fmla="*/ 0 w 431"/>
              <a:gd name="T5" fmla="*/ 0 h 391"/>
              <a:gd name="T6" fmla="*/ 0 60000 65536"/>
              <a:gd name="T7" fmla="*/ 0 60000 65536"/>
              <a:gd name="T8" fmla="*/ 0 60000 65536"/>
              <a:gd name="T9" fmla="*/ 0 w 431"/>
              <a:gd name="T10" fmla="*/ 0 h 391"/>
              <a:gd name="T11" fmla="*/ 431 w 431"/>
              <a:gd name="T12" fmla="*/ 391 h 391"/>
            </a:gdLst>
            <a:ahLst/>
            <a:cxnLst>
              <a:cxn ang="T6">
                <a:pos x="T0" y="T1"/>
              </a:cxn>
              <a:cxn ang="T7">
                <a:pos x="T2" y="T3"/>
              </a:cxn>
              <a:cxn ang="T8">
                <a:pos x="T4" y="T5"/>
              </a:cxn>
            </a:cxnLst>
            <a:rect l="T9" t="T10" r="T11" b="T12"/>
            <a:pathLst>
              <a:path w="431" h="391">
                <a:moveTo>
                  <a:pt x="431" y="0"/>
                </a:moveTo>
                <a:lnTo>
                  <a:pt x="303" y="391"/>
                </a:lnTo>
                <a:lnTo>
                  <a:pt x="0"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093" name="Freeform 11">
            <a:extLst>
              <a:ext uri="{FF2B5EF4-FFF2-40B4-BE49-F238E27FC236}">
                <a16:creationId xmlns:a16="http://schemas.microsoft.com/office/drawing/2014/main" id="{AA29DB79-5471-4E03-A896-4C70012110E6}"/>
              </a:ext>
            </a:extLst>
          </p:cNvPr>
          <p:cNvSpPr>
            <a:spLocks/>
          </p:cNvSpPr>
          <p:nvPr/>
        </p:nvSpPr>
        <p:spPr bwMode="auto">
          <a:xfrm>
            <a:off x="3243263" y="4214813"/>
            <a:ext cx="1001712" cy="611187"/>
          </a:xfrm>
          <a:custGeom>
            <a:avLst/>
            <a:gdLst>
              <a:gd name="T0" fmla="*/ 0 w 631"/>
              <a:gd name="T1" fmla="*/ 0 h 343"/>
              <a:gd name="T2" fmla="*/ 455612 w 631"/>
              <a:gd name="T3" fmla="*/ 611187 h 343"/>
              <a:gd name="T4" fmla="*/ 455612 w 631"/>
              <a:gd name="T5" fmla="*/ 611187 h 343"/>
              <a:gd name="T6" fmla="*/ 1001712 w 631"/>
              <a:gd name="T7" fmla="*/ 611187 h 343"/>
              <a:gd name="T8" fmla="*/ 1001712 w 631"/>
              <a:gd name="T9" fmla="*/ 611187 h 343"/>
              <a:gd name="T10" fmla="*/ 0 60000 65536"/>
              <a:gd name="T11" fmla="*/ 0 60000 65536"/>
              <a:gd name="T12" fmla="*/ 0 60000 65536"/>
              <a:gd name="T13" fmla="*/ 0 60000 65536"/>
              <a:gd name="T14" fmla="*/ 0 60000 65536"/>
              <a:gd name="T15" fmla="*/ 0 w 631"/>
              <a:gd name="T16" fmla="*/ 0 h 343"/>
              <a:gd name="T17" fmla="*/ 631 w 631"/>
              <a:gd name="T18" fmla="*/ 343 h 343"/>
            </a:gdLst>
            <a:ahLst/>
            <a:cxnLst>
              <a:cxn ang="T10">
                <a:pos x="T0" y="T1"/>
              </a:cxn>
              <a:cxn ang="T11">
                <a:pos x="T2" y="T3"/>
              </a:cxn>
              <a:cxn ang="T12">
                <a:pos x="T4" y="T5"/>
              </a:cxn>
              <a:cxn ang="T13">
                <a:pos x="T6" y="T7"/>
              </a:cxn>
              <a:cxn ang="T14">
                <a:pos x="T8" y="T9"/>
              </a:cxn>
            </a:cxnLst>
            <a:rect l="T15" t="T16" r="T17" b="T18"/>
            <a:pathLst>
              <a:path w="631" h="343">
                <a:moveTo>
                  <a:pt x="0" y="0"/>
                </a:moveTo>
                <a:lnTo>
                  <a:pt x="287" y="343"/>
                </a:lnTo>
                <a:lnTo>
                  <a:pt x="631" y="343"/>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094" name="Freeform 12">
            <a:extLst>
              <a:ext uri="{FF2B5EF4-FFF2-40B4-BE49-F238E27FC236}">
                <a16:creationId xmlns:a16="http://schemas.microsoft.com/office/drawing/2014/main" id="{6DA1E99E-B9F1-4CE8-A358-A69E6D4DA197}"/>
              </a:ext>
            </a:extLst>
          </p:cNvPr>
          <p:cNvSpPr>
            <a:spLocks/>
          </p:cNvSpPr>
          <p:nvPr/>
        </p:nvSpPr>
        <p:spPr bwMode="auto">
          <a:xfrm>
            <a:off x="3230563" y="4200525"/>
            <a:ext cx="1001712" cy="611188"/>
          </a:xfrm>
          <a:custGeom>
            <a:avLst/>
            <a:gdLst>
              <a:gd name="T0" fmla="*/ 0 w 631"/>
              <a:gd name="T1" fmla="*/ 0 h 343"/>
              <a:gd name="T2" fmla="*/ 455612 w 631"/>
              <a:gd name="T3" fmla="*/ 611188 h 343"/>
              <a:gd name="T4" fmla="*/ 1001712 w 631"/>
              <a:gd name="T5" fmla="*/ 611188 h 343"/>
              <a:gd name="T6" fmla="*/ 0 60000 65536"/>
              <a:gd name="T7" fmla="*/ 0 60000 65536"/>
              <a:gd name="T8" fmla="*/ 0 60000 65536"/>
              <a:gd name="T9" fmla="*/ 0 w 631"/>
              <a:gd name="T10" fmla="*/ 0 h 343"/>
              <a:gd name="T11" fmla="*/ 631 w 631"/>
              <a:gd name="T12" fmla="*/ 343 h 343"/>
            </a:gdLst>
            <a:ahLst/>
            <a:cxnLst>
              <a:cxn ang="T6">
                <a:pos x="T0" y="T1"/>
              </a:cxn>
              <a:cxn ang="T7">
                <a:pos x="T2" y="T3"/>
              </a:cxn>
              <a:cxn ang="T8">
                <a:pos x="T4" y="T5"/>
              </a:cxn>
            </a:cxnLst>
            <a:rect l="T9" t="T10" r="T11" b="T12"/>
            <a:pathLst>
              <a:path w="631" h="343">
                <a:moveTo>
                  <a:pt x="0" y="0"/>
                </a:moveTo>
                <a:lnTo>
                  <a:pt x="287" y="343"/>
                </a:lnTo>
                <a:lnTo>
                  <a:pt x="631" y="343"/>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095" name="Line 13">
            <a:extLst>
              <a:ext uri="{FF2B5EF4-FFF2-40B4-BE49-F238E27FC236}">
                <a16:creationId xmlns:a16="http://schemas.microsoft.com/office/drawing/2014/main" id="{20858912-5D5F-4CC1-B67E-6201342389E0}"/>
              </a:ext>
            </a:extLst>
          </p:cNvPr>
          <p:cNvSpPr>
            <a:spLocks noChangeShapeType="1"/>
          </p:cNvSpPr>
          <p:nvPr/>
        </p:nvSpPr>
        <p:spPr bwMode="auto">
          <a:xfrm>
            <a:off x="2559050" y="6135688"/>
            <a:ext cx="519113" cy="1000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096" name="Text Box 14">
            <a:extLst>
              <a:ext uri="{FF2B5EF4-FFF2-40B4-BE49-F238E27FC236}">
                <a16:creationId xmlns:a16="http://schemas.microsoft.com/office/drawing/2014/main" id="{A3FD5522-09EE-4202-85BB-8D43150C8C46}"/>
              </a:ext>
            </a:extLst>
          </p:cNvPr>
          <p:cNvSpPr txBox="1">
            <a:spLocks noChangeArrowheads="1"/>
          </p:cNvSpPr>
          <p:nvPr/>
        </p:nvSpPr>
        <p:spPr bwMode="auto">
          <a:xfrm>
            <a:off x="4625975" y="2366963"/>
            <a:ext cx="2757488"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50000"/>
              </a:spcBef>
            </a:pPr>
            <a:r>
              <a:rPr lang="en-US" altLang="en-US" sz="1800" b="1">
                <a:solidFill>
                  <a:schemeClr val="bg1"/>
                </a:solidFill>
              </a:rPr>
              <a:t>Everyone knew exactly what had to be done until someone wrote it down!</a:t>
            </a:r>
          </a:p>
        </p:txBody>
      </p:sp>
    </p:spTree>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6A7B9A3-9C2A-4624-BC50-26D8ECD7F32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E7A3083D-EA31-480C-976C-0D5A15EF6B7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6B08992-E7CC-4F94-9169-1E894790C2F7}" type="slidenum">
              <a:rPr lang="en-US" altLang="en-US" sz="1000">
                <a:latin typeface="Helvetica" panose="020B0604020202020204" pitchFamily="34" charset="0"/>
              </a:rPr>
              <a:pPr/>
              <a:t>169</a:t>
            </a:fld>
            <a:endParaRPr lang="en-US" altLang="en-US" sz="1000">
              <a:latin typeface="Helvetica" panose="020B0604020202020204" pitchFamily="34" charset="0"/>
            </a:endParaRPr>
          </a:p>
        </p:txBody>
      </p:sp>
      <p:sp>
        <p:nvSpPr>
          <p:cNvPr id="175108" name="Rectangle 2">
            <a:extLst>
              <a:ext uri="{FF2B5EF4-FFF2-40B4-BE49-F238E27FC236}">
                <a16:creationId xmlns:a16="http://schemas.microsoft.com/office/drawing/2014/main" id="{DAFA7408-D388-441F-976B-9FB2A077A8ED}"/>
              </a:ext>
            </a:extLst>
          </p:cNvPr>
          <p:cNvSpPr>
            <a:spLocks noGrp="1" noChangeArrowheads="1"/>
          </p:cNvSpPr>
          <p:nvPr>
            <p:ph type="title"/>
          </p:nvPr>
        </p:nvSpPr>
        <p:spPr/>
        <p:txBody>
          <a:bodyPr/>
          <a:lstStyle/>
          <a:p>
            <a:pPr eaLnBrk="1" hangingPunct="1"/>
            <a:r>
              <a:rPr lang="en-US" altLang="en-US" sz="3200"/>
              <a:t>Patterns for Requirements Modeling</a:t>
            </a:r>
            <a:endParaRPr lang="en-US" altLang="en-US"/>
          </a:p>
        </p:txBody>
      </p:sp>
      <p:sp>
        <p:nvSpPr>
          <p:cNvPr id="175109" name="Rectangle 3">
            <a:extLst>
              <a:ext uri="{FF2B5EF4-FFF2-40B4-BE49-F238E27FC236}">
                <a16:creationId xmlns:a16="http://schemas.microsoft.com/office/drawing/2014/main" id="{AD446E82-6230-4A6A-AD6B-11680522063D}"/>
              </a:ext>
            </a:extLst>
          </p:cNvPr>
          <p:cNvSpPr>
            <a:spLocks noGrp="1" noChangeArrowheads="1"/>
          </p:cNvSpPr>
          <p:nvPr>
            <p:ph type="body" idx="1"/>
          </p:nvPr>
        </p:nvSpPr>
        <p:spPr/>
        <p:txBody>
          <a:bodyPr/>
          <a:lstStyle/>
          <a:p>
            <a:pPr eaLnBrk="1" hangingPunct="1"/>
            <a:r>
              <a:rPr lang="en-US" altLang="en-US" sz="2000">
                <a:latin typeface="Palatino" pitchFamily="-128" charset="0"/>
              </a:rPr>
              <a:t>Software patterns are a mechanism for capturing domain knowledge in a way that allows it to be reapplied when a new problem is encountered</a:t>
            </a:r>
          </a:p>
          <a:p>
            <a:pPr lvl="1" eaLnBrk="1" hangingPunct="1"/>
            <a:r>
              <a:rPr lang="en-US" altLang="en-US" sz="1800">
                <a:latin typeface="Palatino" pitchFamily="-128" charset="0"/>
              </a:rPr>
              <a:t>domain knowledge can be applied to a new problem within the same application domain</a:t>
            </a:r>
          </a:p>
          <a:p>
            <a:pPr lvl="1" eaLnBrk="1" hangingPunct="1"/>
            <a:r>
              <a:rPr lang="en-US" altLang="en-US" sz="1800">
                <a:latin typeface="Palatino" pitchFamily="-128" charset="0"/>
              </a:rPr>
              <a:t>the domain knowledge captured by a pattern can be applied by analogy to a completely different application domain.</a:t>
            </a:r>
          </a:p>
          <a:p>
            <a:pPr eaLnBrk="1" hangingPunct="1"/>
            <a:r>
              <a:rPr lang="en-US" altLang="en-US" sz="2000">
                <a:latin typeface="Palatino" pitchFamily="-128" charset="0"/>
              </a:rPr>
              <a:t>The original author of an analysis pattern does not “create” the pattern, but rather, </a:t>
            </a:r>
            <a:r>
              <a:rPr lang="en-US" altLang="en-US" sz="2000" i="1">
                <a:latin typeface="Palatino" pitchFamily="-128" charset="0"/>
              </a:rPr>
              <a:t>discovers</a:t>
            </a:r>
            <a:r>
              <a:rPr lang="en-US" altLang="en-US" sz="2000">
                <a:latin typeface="Palatino" pitchFamily="-128" charset="0"/>
              </a:rPr>
              <a:t> it as requirements engineering work is being conducted. </a:t>
            </a:r>
          </a:p>
          <a:p>
            <a:pPr eaLnBrk="1" hangingPunct="1"/>
            <a:r>
              <a:rPr lang="en-US" altLang="en-US" sz="2000">
                <a:latin typeface="Palatino" pitchFamily="-128" charset="0"/>
              </a:rPr>
              <a:t>Once the pattern has been discovered, it is documented</a:t>
            </a:r>
            <a:endParaRPr lang="en-US"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BE6E061-464B-4C83-8921-691423C64E8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913FEE2F-32AC-4400-B961-7AD30F9076B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6AA5628-60C6-41C6-ABB3-0AAB2D4F741A}" type="slidenum">
              <a:rPr lang="en-US" altLang="en-US" sz="1000">
                <a:latin typeface="Helvetica" panose="020B0604020202020204" pitchFamily="34" charset="0"/>
              </a:rPr>
              <a:pPr/>
              <a:t>17</a:t>
            </a:fld>
            <a:endParaRPr lang="en-US" altLang="en-US" sz="1000">
              <a:latin typeface="Helvetica" panose="020B0604020202020204" pitchFamily="34" charset="0"/>
            </a:endParaRPr>
          </a:p>
        </p:txBody>
      </p:sp>
      <p:sp>
        <p:nvSpPr>
          <p:cNvPr id="19460" name="Rectangle 2">
            <a:extLst>
              <a:ext uri="{FF2B5EF4-FFF2-40B4-BE49-F238E27FC236}">
                <a16:creationId xmlns:a16="http://schemas.microsoft.com/office/drawing/2014/main" id="{87720C96-220C-4AA2-B211-B8C1388FA8C2}"/>
              </a:ext>
            </a:extLst>
          </p:cNvPr>
          <p:cNvSpPr>
            <a:spLocks noGrp="1" noChangeArrowheads="1"/>
          </p:cNvSpPr>
          <p:nvPr>
            <p:ph type="title"/>
          </p:nvPr>
        </p:nvSpPr>
        <p:spPr/>
        <p:txBody>
          <a:bodyPr/>
          <a:lstStyle/>
          <a:p>
            <a:pPr eaLnBrk="1" hangingPunct="1"/>
            <a:r>
              <a:rPr lang="en-US" altLang="en-US"/>
              <a:t>The Essence of Practice</a:t>
            </a:r>
          </a:p>
        </p:txBody>
      </p:sp>
      <p:sp>
        <p:nvSpPr>
          <p:cNvPr id="19461" name="Rectangle 3">
            <a:extLst>
              <a:ext uri="{FF2B5EF4-FFF2-40B4-BE49-F238E27FC236}">
                <a16:creationId xmlns:a16="http://schemas.microsoft.com/office/drawing/2014/main" id="{B6E56BF3-C0B9-47E6-8730-7E91CB94D545}"/>
              </a:ext>
            </a:extLst>
          </p:cNvPr>
          <p:cNvSpPr>
            <a:spLocks noGrp="1" noChangeArrowheads="1"/>
          </p:cNvSpPr>
          <p:nvPr>
            <p:ph type="body" idx="1"/>
          </p:nvPr>
        </p:nvSpPr>
        <p:spPr/>
        <p:txBody>
          <a:bodyPr/>
          <a:lstStyle/>
          <a:p>
            <a:pPr eaLnBrk="1" hangingPunct="1"/>
            <a:r>
              <a:rPr lang="en-US" altLang="en-US"/>
              <a:t>Polya suggests:</a:t>
            </a:r>
          </a:p>
          <a:p>
            <a:pPr lvl="2" eaLnBrk="1" hangingPunct="1">
              <a:spcBef>
                <a:spcPts val="600"/>
              </a:spcBef>
              <a:buFontTx/>
              <a:buNone/>
            </a:pPr>
            <a:r>
              <a:rPr lang="en-US" altLang="en-US" i="1">
                <a:latin typeface="Palatino" pitchFamily="-128" charset="0"/>
              </a:rPr>
              <a:t>1.	Understand the problem</a:t>
            </a:r>
            <a:r>
              <a:rPr lang="en-US" altLang="en-US">
                <a:latin typeface="Palatino" pitchFamily="-128" charset="0"/>
              </a:rPr>
              <a:t> (communication and analysis).</a:t>
            </a:r>
          </a:p>
          <a:p>
            <a:pPr lvl="2" eaLnBrk="1" hangingPunct="1">
              <a:buFontTx/>
              <a:buNone/>
            </a:pPr>
            <a:r>
              <a:rPr lang="en-US" altLang="en-US" i="1">
                <a:latin typeface="Palatino" pitchFamily="-128" charset="0"/>
              </a:rPr>
              <a:t>2.	Plan a solution</a:t>
            </a:r>
            <a:r>
              <a:rPr lang="en-US" altLang="en-US">
                <a:latin typeface="Palatino" pitchFamily="-128" charset="0"/>
              </a:rPr>
              <a:t> (modeling and software design).</a:t>
            </a:r>
          </a:p>
          <a:p>
            <a:pPr lvl="2" eaLnBrk="1" hangingPunct="1">
              <a:buFontTx/>
              <a:buNone/>
            </a:pPr>
            <a:r>
              <a:rPr lang="en-US" altLang="en-US" i="1">
                <a:latin typeface="Palatino" pitchFamily="-128" charset="0"/>
              </a:rPr>
              <a:t>3.	Carry out the plan</a:t>
            </a:r>
            <a:r>
              <a:rPr lang="en-US" altLang="en-US">
                <a:latin typeface="Palatino" pitchFamily="-128" charset="0"/>
              </a:rPr>
              <a:t> (code generation).</a:t>
            </a:r>
          </a:p>
          <a:p>
            <a:pPr lvl="2" eaLnBrk="1" hangingPunct="1">
              <a:buFontTx/>
              <a:buNone/>
            </a:pPr>
            <a:r>
              <a:rPr lang="en-US" altLang="en-US" i="1">
                <a:latin typeface="Palatino" pitchFamily="-128" charset="0"/>
              </a:rPr>
              <a:t>4.	Examine the result for accuracy</a:t>
            </a:r>
            <a:r>
              <a:rPr lang="en-US" altLang="en-US">
                <a:latin typeface="Palatino" pitchFamily="-128" charset="0"/>
              </a:rPr>
              <a:t> (testing and quality assurance).</a:t>
            </a:r>
          </a:p>
          <a:p>
            <a:pPr eaLnBrk="1" hangingPunct="1"/>
            <a:endParaRPr lang="en-US" alt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FF23636-5F14-4175-ABB4-8D0816EE407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0730A975-DFAB-4524-947C-3310E490866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5B02237-B0D0-4476-86A1-A012B551B5AC}" type="slidenum">
              <a:rPr lang="en-US" altLang="en-US" sz="1000">
                <a:latin typeface="Helvetica" panose="020B0604020202020204" pitchFamily="34" charset="0"/>
              </a:rPr>
              <a:pPr/>
              <a:t>170</a:t>
            </a:fld>
            <a:endParaRPr lang="en-US" altLang="en-US" sz="1000">
              <a:latin typeface="Helvetica" panose="020B0604020202020204" pitchFamily="34" charset="0"/>
            </a:endParaRPr>
          </a:p>
        </p:txBody>
      </p:sp>
      <p:sp>
        <p:nvSpPr>
          <p:cNvPr id="176132" name="Rectangle 2">
            <a:extLst>
              <a:ext uri="{FF2B5EF4-FFF2-40B4-BE49-F238E27FC236}">
                <a16:creationId xmlns:a16="http://schemas.microsoft.com/office/drawing/2014/main" id="{F2522D60-584A-4648-B6CE-951662DB9890}"/>
              </a:ext>
            </a:extLst>
          </p:cNvPr>
          <p:cNvSpPr>
            <a:spLocks noGrp="1" noChangeArrowheads="1"/>
          </p:cNvSpPr>
          <p:nvPr>
            <p:ph type="title"/>
          </p:nvPr>
        </p:nvSpPr>
        <p:spPr/>
        <p:txBody>
          <a:bodyPr/>
          <a:lstStyle/>
          <a:p>
            <a:pPr eaLnBrk="1" hangingPunct="1"/>
            <a:r>
              <a:rPr lang="en-US" altLang="en-US" sz="3600"/>
              <a:t>Discovering Analysis Patterns</a:t>
            </a:r>
            <a:endParaRPr lang="en-US" altLang="en-US"/>
          </a:p>
        </p:txBody>
      </p:sp>
      <p:sp>
        <p:nvSpPr>
          <p:cNvPr id="176133" name="Rectangle 3">
            <a:extLst>
              <a:ext uri="{FF2B5EF4-FFF2-40B4-BE49-F238E27FC236}">
                <a16:creationId xmlns:a16="http://schemas.microsoft.com/office/drawing/2014/main" id="{407FE905-0C4F-4F94-8F5A-F0E5BF446CD8}"/>
              </a:ext>
            </a:extLst>
          </p:cNvPr>
          <p:cNvSpPr>
            <a:spLocks noGrp="1" noChangeArrowheads="1"/>
          </p:cNvSpPr>
          <p:nvPr>
            <p:ph type="body" idx="1"/>
          </p:nvPr>
        </p:nvSpPr>
        <p:spPr/>
        <p:txBody>
          <a:bodyPr/>
          <a:lstStyle/>
          <a:p>
            <a:pPr eaLnBrk="1" hangingPunct="1"/>
            <a:r>
              <a:rPr lang="en-US" altLang="en-US">
                <a:latin typeface="Palatino" pitchFamily="-128" charset="0"/>
              </a:rPr>
              <a:t>The most basic element in the description of a requirements model is the use case. </a:t>
            </a:r>
          </a:p>
          <a:p>
            <a:pPr eaLnBrk="1" hangingPunct="1"/>
            <a:r>
              <a:rPr lang="en-US" altLang="en-US">
                <a:latin typeface="Palatino" pitchFamily="-128" charset="0"/>
              </a:rPr>
              <a:t>A coherent set of use cases may serve as the basis for discovering one or more</a:t>
            </a:r>
            <a:r>
              <a:rPr lang="en-US" altLang="en-US" i="1">
                <a:latin typeface="Palatino" pitchFamily="-128" charset="0"/>
              </a:rPr>
              <a:t> </a:t>
            </a:r>
            <a:r>
              <a:rPr lang="en-US" altLang="en-US">
                <a:latin typeface="Palatino" pitchFamily="-128" charset="0"/>
              </a:rPr>
              <a:t>analysis patterns. </a:t>
            </a:r>
          </a:p>
          <a:p>
            <a:pPr eaLnBrk="1" hangingPunct="1"/>
            <a:r>
              <a:rPr lang="en-US" altLang="en-US">
                <a:latin typeface="Palatino" pitchFamily="-128" charset="0"/>
              </a:rPr>
              <a:t>A </a:t>
            </a:r>
            <a:r>
              <a:rPr lang="en-US" altLang="en-US" i="1">
                <a:latin typeface="Palatino" pitchFamily="-128" charset="0"/>
              </a:rPr>
              <a:t>semantic analysis pattern</a:t>
            </a:r>
            <a:r>
              <a:rPr lang="en-US" altLang="en-US">
                <a:latin typeface="Palatino" pitchFamily="-128" charset="0"/>
              </a:rPr>
              <a:t> (SAP) “</a:t>
            </a:r>
            <a:r>
              <a:rPr lang="en-US" altLang="en-US">
                <a:latin typeface="Times New Roman" panose="02020603050405020304" pitchFamily="18" charset="0"/>
              </a:rPr>
              <a:t>is a pattern that describes a small set of coherent use cases that together describe a basic generic application.” </a:t>
            </a:r>
            <a:r>
              <a:rPr lang="en-US" altLang="en-US">
                <a:latin typeface="Palatino" pitchFamily="-128" charset="0"/>
              </a:rPr>
              <a:t>[Fer00] </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0A90BB3-EA5B-4F98-AF25-F011A35D599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7F21F0C5-818C-406B-BA4D-8755446B5A4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0D69B49-4B3E-401E-83D6-DFCA1A356056}" type="slidenum">
              <a:rPr lang="en-US" altLang="en-US" sz="1000">
                <a:latin typeface="Helvetica" panose="020B0604020202020204" pitchFamily="34" charset="0"/>
              </a:rPr>
              <a:pPr/>
              <a:t>171</a:t>
            </a:fld>
            <a:endParaRPr lang="en-US" altLang="en-US" sz="1000">
              <a:latin typeface="Helvetica" panose="020B0604020202020204" pitchFamily="34" charset="0"/>
            </a:endParaRPr>
          </a:p>
        </p:txBody>
      </p:sp>
      <p:sp>
        <p:nvSpPr>
          <p:cNvPr id="177156" name="Rectangle 2">
            <a:extLst>
              <a:ext uri="{FF2B5EF4-FFF2-40B4-BE49-F238E27FC236}">
                <a16:creationId xmlns:a16="http://schemas.microsoft.com/office/drawing/2014/main" id="{38E6A190-59A5-4A2F-AEDF-AE0D74ACD806}"/>
              </a:ext>
            </a:extLst>
          </p:cNvPr>
          <p:cNvSpPr>
            <a:spLocks noGrp="1" noChangeArrowheads="1"/>
          </p:cNvSpPr>
          <p:nvPr>
            <p:ph type="title"/>
          </p:nvPr>
        </p:nvSpPr>
        <p:spPr>
          <a:xfrm>
            <a:off x="1219200" y="990600"/>
            <a:ext cx="7543800" cy="633413"/>
          </a:xfrm>
        </p:spPr>
        <p:txBody>
          <a:bodyPr/>
          <a:lstStyle/>
          <a:p>
            <a:pPr eaLnBrk="1" hangingPunct="1"/>
            <a:r>
              <a:rPr lang="en-US" altLang="en-US" sz="3200"/>
              <a:t>Requirements Modeling for WebApps</a:t>
            </a:r>
          </a:p>
        </p:txBody>
      </p:sp>
      <p:sp>
        <p:nvSpPr>
          <p:cNvPr id="177157" name="Rectangle 3">
            <a:extLst>
              <a:ext uri="{FF2B5EF4-FFF2-40B4-BE49-F238E27FC236}">
                <a16:creationId xmlns:a16="http://schemas.microsoft.com/office/drawing/2014/main" id="{65C7FE18-E947-492C-B63B-6724ECF101D4}"/>
              </a:ext>
            </a:extLst>
          </p:cNvPr>
          <p:cNvSpPr>
            <a:spLocks noGrp="1" noChangeArrowheads="1"/>
          </p:cNvSpPr>
          <p:nvPr>
            <p:ph type="body" idx="1"/>
          </p:nvPr>
        </p:nvSpPr>
        <p:spPr>
          <a:xfrm>
            <a:off x="1905000" y="1981200"/>
            <a:ext cx="6858000" cy="3810000"/>
          </a:xfrm>
        </p:spPr>
        <p:txBody>
          <a:bodyPr/>
          <a:lstStyle/>
          <a:p>
            <a:pPr eaLnBrk="1" hangingPunct="1">
              <a:lnSpc>
                <a:spcPct val="90000"/>
              </a:lnSpc>
              <a:spcBef>
                <a:spcPct val="50000"/>
              </a:spcBef>
              <a:buClrTx/>
              <a:buSzTx/>
              <a:buFontTx/>
              <a:buNone/>
            </a:pPr>
            <a:r>
              <a:rPr lang="en-US" altLang="en-US" sz="1800">
                <a:solidFill>
                  <a:schemeClr val="folHlink"/>
                </a:solidFill>
              </a:rPr>
              <a:t>Content Analysis. </a:t>
            </a:r>
            <a:r>
              <a:rPr lang="en-US" altLang="en-US" sz="1800"/>
              <a:t> The full spectrum of content to be provided by the WebApp is identified,  including text, graphics and images, video, and audio data. Data modeling can be used to identify and describe each of the data objects. </a:t>
            </a:r>
          </a:p>
          <a:p>
            <a:pPr eaLnBrk="1" hangingPunct="1">
              <a:lnSpc>
                <a:spcPct val="90000"/>
              </a:lnSpc>
              <a:spcBef>
                <a:spcPct val="50000"/>
              </a:spcBef>
              <a:buClrTx/>
              <a:buSzTx/>
              <a:buFontTx/>
              <a:buNone/>
            </a:pPr>
            <a:r>
              <a:rPr lang="en-US" altLang="en-US" sz="1800">
                <a:solidFill>
                  <a:schemeClr val="folHlink"/>
                </a:solidFill>
              </a:rPr>
              <a:t>Interaction Analysis.</a:t>
            </a:r>
            <a:r>
              <a:rPr lang="en-US" altLang="en-US" sz="1800"/>
              <a:t>  The manner in which the user interacts with the WebApp is described in detail. Use-cases can be developed to provide detailed descriptions of this interaction. </a:t>
            </a:r>
          </a:p>
          <a:p>
            <a:pPr eaLnBrk="1" hangingPunct="1">
              <a:lnSpc>
                <a:spcPct val="90000"/>
              </a:lnSpc>
              <a:spcBef>
                <a:spcPct val="50000"/>
              </a:spcBef>
              <a:buClrTx/>
              <a:buSzTx/>
              <a:buFontTx/>
              <a:buNone/>
            </a:pPr>
            <a:r>
              <a:rPr lang="en-US" altLang="en-US" sz="1800">
                <a:solidFill>
                  <a:schemeClr val="folHlink"/>
                </a:solidFill>
              </a:rPr>
              <a:t>Functional Analysis. </a:t>
            </a:r>
            <a:r>
              <a:rPr lang="en-US" altLang="en-US" sz="1800"/>
              <a:t> The usage scenarios (use-cases) created as part of interaction analysis define the operations that will be applied to WebApp content and imply other processing functions. All operations and functions are described in detail.</a:t>
            </a:r>
          </a:p>
          <a:p>
            <a:pPr eaLnBrk="1" hangingPunct="1">
              <a:lnSpc>
                <a:spcPct val="90000"/>
              </a:lnSpc>
              <a:spcBef>
                <a:spcPct val="50000"/>
              </a:spcBef>
              <a:buClrTx/>
              <a:buSzTx/>
              <a:buFontTx/>
              <a:buNone/>
            </a:pPr>
            <a:r>
              <a:rPr lang="en-US" altLang="en-US" sz="1800">
                <a:solidFill>
                  <a:schemeClr val="folHlink"/>
                </a:solidFill>
              </a:rPr>
              <a:t>Configuration Analysis. </a:t>
            </a:r>
            <a:r>
              <a:rPr lang="en-US" altLang="en-US" sz="1800"/>
              <a:t> The environment and infrastructure in which the WebApp resides are described in detail. </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BEFDE15-BD62-4348-87D2-E7B15A94348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640E27E6-E99C-4E1B-9627-43D240F5AC5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88A7490-217C-406F-8835-39ABE3C2370A}" type="slidenum">
              <a:rPr lang="en-US" altLang="en-US" sz="1000">
                <a:latin typeface="Helvetica" panose="020B0604020202020204" pitchFamily="34" charset="0"/>
              </a:rPr>
              <a:pPr/>
              <a:t>172</a:t>
            </a:fld>
            <a:endParaRPr lang="en-US" altLang="en-US" sz="1000">
              <a:latin typeface="Helvetica" panose="020B0604020202020204" pitchFamily="34" charset="0"/>
            </a:endParaRPr>
          </a:p>
        </p:txBody>
      </p:sp>
      <p:sp>
        <p:nvSpPr>
          <p:cNvPr id="178180" name="Rectangle 2">
            <a:extLst>
              <a:ext uri="{FF2B5EF4-FFF2-40B4-BE49-F238E27FC236}">
                <a16:creationId xmlns:a16="http://schemas.microsoft.com/office/drawing/2014/main" id="{48954C27-A647-4B8C-A787-B72CC751347A}"/>
              </a:ext>
            </a:extLst>
          </p:cNvPr>
          <p:cNvSpPr>
            <a:spLocks noGrp="1" noChangeArrowheads="1"/>
          </p:cNvSpPr>
          <p:nvPr>
            <p:ph type="title"/>
          </p:nvPr>
        </p:nvSpPr>
        <p:spPr>
          <a:xfrm>
            <a:off x="1219200" y="1143000"/>
            <a:ext cx="7543800" cy="633413"/>
          </a:xfrm>
        </p:spPr>
        <p:txBody>
          <a:bodyPr/>
          <a:lstStyle/>
          <a:p>
            <a:pPr eaLnBrk="1" hangingPunct="1"/>
            <a:r>
              <a:rPr lang="en-US" altLang="en-US" sz="3600"/>
              <a:t>When Do We Perform Analysis?</a:t>
            </a:r>
          </a:p>
        </p:txBody>
      </p:sp>
      <p:sp>
        <p:nvSpPr>
          <p:cNvPr id="178181" name="Rectangle 3">
            <a:extLst>
              <a:ext uri="{FF2B5EF4-FFF2-40B4-BE49-F238E27FC236}">
                <a16:creationId xmlns:a16="http://schemas.microsoft.com/office/drawing/2014/main" id="{F60681E9-2587-4CDB-91B9-69EFC26A3AC4}"/>
              </a:ext>
            </a:extLst>
          </p:cNvPr>
          <p:cNvSpPr>
            <a:spLocks noGrp="1" noChangeArrowheads="1"/>
          </p:cNvSpPr>
          <p:nvPr>
            <p:ph type="body" idx="1"/>
          </p:nvPr>
        </p:nvSpPr>
        <p:spPr/>
        <p:txBody>
          <a:bodyPr/>
          <a:lstStyle/>
          <a:p>
            <a:pPr eaLnBrk="1" hangingPunct="1">
              <a:lnSpc>
                <a:spcPct val="90000"/>
              </a:lnSpc>
              <a:spcBef>
                <a:spcPts val="600"/>
              </a:spcBef>
            </a:pPr>
            <a:r>
              <a:rPr lang="en-US" altLang="en-US"/>
              <a:t>In some WebE situations, analysis and design merge. However, an explicit analysis activity occurs when …</a:t>
            </a:r>
          </a:p>
          <a:p>
            <a:pPr lvl="1" eaLnBrk="1" hangingPunct="1">
              <a:lnSpc>
                <a:spcPct val="90000"/>
              </a:lnSpc>
              <a:spcBef>
                <a:spcPts val="600"/>
              </a:spcBef>
            </a:pPr>
            <a:r>
              <a:rPr lang="en-US" altLang="en-US"/>
              <a:t>the WebApp to be built is large and/or complex</a:t>
            </a:r>
          </a:p>
          <a:p>
            <a:pPr lvl="1" eaLnBrk="1" hangingPunct="1">
              <a:lnSpc>
                <a:spcPct val="90000"/>
              </a:lnSpc>
              <a:spcBef>
                <a:spcPts val="300"/>
              </a:spcBef>
            </a:pPr>
            <a:r>
              <a:rPr lang="en-US" altLang="en-US"/>
              <a:t>the number of stakeholders is large</a:t>
            </a:r>
          </a:p>
          <a:p>
            <a:pPr lvl="1" eaLnBrk="1" hangingPunct="1">
              <a:lnSpc>
                <a:spcPct val="90000"/>
              </a:lnSpc>
            </a:pPr>
            <a:r>
              <a:rPr lang="en-US" altLang="en-US"/>
              <a:t>the number of Web engineers and other contributors is large</a:t>
            </a:r>
          </a:p>
          <a:p>
            <a:pPr lvl="1" eaLnBrk="1" hangingPunct="1">
              <a:lnSpc>
                <a:spcPct val="90000"/>
              </a:lnSpc>
            </a:pPr>
            <a:r>
              <a:rPr lang="en-US" altLang="en-US"/>
              <a:t>the goals and objectives (determined during formulation) for the WebApp will effect the business’ bottom line</a:t>
            </a:r>
          </a:p>
          <a:p>
            <a:pPr lvl="1" eaLnBrk="1" hangingPunct="1">
              <a:lnSpc>
                <a:spcPct val="90000"/>
              </a:lnSpc>
            </a:pPr>
            <a:r>
              <a:rPr lang="en-US" altLang="en-US"/>
              <a:t>the success of the WebApp will have a strong bearing on the success of the business</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29797C4-6B1A-40FB-A2CF-75419E5F939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A755796C-BD9F-4468-9FEB-5EBD05E4D8D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EEC25ED-561B-4A92-B6B0-6A821237DA04}" type="slidenum">
              <a:rPr lang="en-US" altLang="en-US" sz="1000">
                <a:latin typeface="Helvetica" panose="020B0604020202020204" pitchFamily="34" charset="0"/>
              </a:rPr>
              <a:pPr/>
              <a:t>173</a:t>
            </a:fld>
            <a:endParaRPr lang="en-US" altLang="en-US" sz="1000">
              <a:latin typeface="Helvetica" panose="020B0604020202020204" pitchFamily="34" charset="0"/>
            </a:endParaRPr>
          </a:p>
        </p:txBody>
      </p:sp>
      <p:sp>
        <p:nvSpPr>
          <p:cNvPr id="179204" name="Rectangle 2">
            <a:extLst>
              <a:ext uri="{FF2B5EF4-FFF2-40B4-BE49-F238E27FC236}">
                <a16:creationId xmlns:a16="http://schemas.microsoft.com/office/drawing/2014/main" id="{94C91D3D-D5CC-41A1-BEFA-BC0FF3421F66}"/>
              </a:ext>
            </a:extLst>
          </p:cNvPr>
          <p:cNvSpPr>
            <a:spLocks noGrp="1" noChangeArrowheads="1"/>
          </p:cNvSpPr>
          <p:nvPr>
            <p:ph type="title"/>
          </p:nvPr>
        </p:nvSpPr>
        <p:spPr>
          <a:xfrm>
            <a:off x="1143000" y="1143000"/>
            <a:ext cx="6705600" cy="633413"/>
          </a:xfrm>
        </p:spPr>
        <p:txBody>
          <a:bodyPr/>
          <a:lstStyle/>
          <a:p>
            <a:pPr eaLnBrk="1" hangingPunct="1"/>
            <a:r>
              <a:rPr lang="en-US" altLang="en-US"/>
              <a:t>The Content Model</a:t>
            </a:r>
          </a:p>
        </p:txBody>
      </p:sp>
      <p:sp>
        <p:nvSpPr>
          <p:cNvPr id="179205" name="Rectangle 3">
            <a:extLst>
              <a:ext uri="{FF2B5EF4-FFF2-40B4-BE49-F238E27FC236}">
                <a16:creationId xmlns:a16="http://schemas.microsoft.com/office/drawing/2014/main" id="{2B4EBA2C-C10A-43FF-A2CB-80041BC9D6D1}"/>
              </a:ext>
            </a:extLst>
          </p:cNvPr>
          <p:cNvSpPr>
            <a:spLocks noGrp="1" noChangeArrowheads="1"/>
          </p:cNvSpPr>
          <p:nvPr>
            <p:ph type="body" idx="1"/>
          </p:nvPr>
        </p:nvSpPr>
        <p:spPr/>
        <p:txBody>
          <a:bodyPr/>
          <a:lstStyle/>
          <a:p>
            <a:pPr eaLnBrk="1" hangingPunct="1"/>
            <a:r>
              <a:rPr lang="en-US" altLang="en-US">
                <a:solidFill>
                  <a:schemeClr val="folHlink"/>
                </a:solidFill>
                <a:latin typeface="Arial" panose="020B0604020202020204" pitchFamily="34" charset="0"/>
              </a:rPr>
              <a:t>Content objects</a:t>
            </a:r>
            <a:r>
              <a:rPr lang="en-US" altLang="en-US">
                <a:latin typeface="Arial" panose="020B0604020202020204" pitchFamily="34" charset="0"/>
              </a:rPr>
              <a:t> are extracted from use-cases</a:t>
            </a:r>
          </a:p>
          <a:p>
            <a:pPr lvl="1" eaLnBrk="1" hangingPunct="1"/>
            <a:r>
              <a:rPr lang="en-US" altLang="en-US">
                <a:latin typeface="Arial" panose="020B0604020202020204" pitchFamily="34" charset="0"/>
              </a:rPr>
              <a:t>examine the scenario description for direct and indirect references to content</a:t>
            </a:r>
          </a:p>
          <a:p>
            <a:pPr eaLnBrk="1" hangingPunct="1"/>
            <a:r>
              <a:rPr lang="en-US" altLang="en-US">
                <a:solidFill>
                  <a:schemeClr val="folHlink"/>
                </a:solidFill>
                <a:latin typeface="Arial" panose="020B0604020202020204" pitchFamily="34" charset="0"/>
              </a:rPr>
              <a:t>Attributes</a:t>
            </a:r>
            <a:r>
              <a:rPr lang="en-US" altLang="en-US">
                <a:latin typeface="Arial" panose="020B0604020202020204" pitchFamily="34" charset="0"/>
              </a:rPr>
              <a:t> of each content object are identified</a:t>
            </a:r>
          </a:p>
          <a:p>
            <a:pPr eaLnBrk="1" hangingPunct="1"/>
            <a:r>
              <a:rPr lang="en-US" altLang="en-US">
                <a:latin typeface="Arial" panose="020B0604020202020204" pitchFamily="34" charset="0"/>
              </a:rPr>
              <a:t>The </a:t>
            </a:r>
            <a:r>
              <a:rPr lang="en-US" altLang="en-US">
                <a:solidFill>
                  <a:schemeClr val="folHlink"/>
                </a:solidFill>
                <a:latin typeface="Arial" panose="020B0604020202020204" pitchFamily="34" charset="0"/>
              </a:rPr>
              <a:t>relationships</a:t>
            </a:r>
            <a:r>
              <a:rPr lang="en-US" altLang="en-US">
                <a:latin typeface="Arial" panose="020B0604020202020204" pitchFamily="34" charset="0"/>
              </a:rPr>
              <a:t> among content objects and/or the hierarchy of content maintained by a WebApp</a:t>
            </a:r>
          </a:p>
          <a:p>
            <a:pPr lvl="1" eaLnBrk="1" hangingPunct="1"/>
            <a:r>
              <a:rPr lang="en-US" altLang="en-US">
                <a:latin typeface="Arial" panose="020B0604020202020204" pitchFamily="34" charset="0"/>
              </a:rPr>
              <a:t>Relationships—entity-relationship diagram or UML</a:t>
            </a:r>
          </a:p>
          <a:p>
            <a:pPr lvl="1" eaLnBrk="1" hangingPunct="1"/>
            <a:r>
              <a:rPr lang="en-US" altLang="en-US">
                <a:latin typeface="Arial" panose="020B0604020202020204" pitchFamily="34" charset="0"/>
              </a:rPr>
              <a:t>Hierarchy—data tree or UML</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9457B3-7790-4FFE-AB7C-63E50602229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BF7C58A1-F81B-4395-8D1D-3D38921E90B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4D776FA-0519-414F-B1A9-14F52763D3E4}" type="slidenum">
              <a:rPr lang="en-US" altLang="en-US" sz="1000">
                <a:latin typeface="Helvetica" panose="020B0604020202020204" pitchFamily="34" charset="0"/>
              </a:rPr>
              <a:pPr/>
              <a:t>174</a:t>
            </a:fld>
            <a:endParaRPr lang="en-US" altLang="en-US" sz="1000">
              <a:latin typeface="Helvetica" panose="020B0604020202020204" pitchFamily="34" charset="0"/>
            </a:endParaRPr>
          </a:p>
        </p:txBody>
      </p:sp>
      <p:sp>
        <p:nvSpPr>
          <p:cNvPr id="180228" name="Rectangle 3">
            <a:extLst>
              <a:ext uri="{FF2B5EF4-FFF2-40B4-BE49-F238E27FC236}">
                <a16:creationId xmlns:a16="http://schemas.microsoft.com/office/drawing/2014/main" id="{49071567-9649-4FD1-BBB7-9863F39430C0}"/>
              </a:ext>
            </a:extLst>
          </p:cNvPr>
          <p:cNvSpPr>
            <a:spLocks noGrp="1" noChangeArrowheads="1"/>
          </p:cNvSpPr>
          <p:nvPr>
            <p:ph type="title"/>
          </p:nvPr>
        </p:nvSpPr>
        <p:spPr>
          <a:xfrm>
            <a:off x="1219200" y="1143000"/>
            <a:ext cx="6705600" cy="633413"/>
          </a:xfrm>
        </p:spPr>
        <p:txBody>
          <a:bodyPr/>
          <a:lstStyle/>
          <a:p>
            <a:pPr eaLnBrk="1" hangingPunct="1"/>
            <a:r>
              <a:rPr lang="en-US" altLang="en-US"/>
              <a:t>Data Tree</a:t>
            </a:r>
          </a:p>
        </p:txBody>
      </p:sp>
      <p:pic>
        <p:nvPicPr>
          <p:cNvPr id="180229" name="Picture 4">
            <a:extLst>
              <a:ext uri="{FF2B5EF4-FFF2-40B4-BE49-F238E27FC236}">
                <a16:creationId xmlns:a16="http://schemas.microsoft.com/office/drawing/2014/main" id="{0D8C2ADE-96D9-4369-AFF8-CB3B6013F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09800"/>
            <a:ext cx="4330700"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0230" name="Rectangle 5">
            <a:extLst>
              <a:ext uri="{FF2B5EF4-FFF2-40B4-BE49-F238E27FC236}">
                <a16:creationId xmlns:a16="http://schemas.microsoft.com/office/drawing/2014/main" id="{DCA8E5E5-A2A8-480C-8FDC-62270DDAC377}"/>
              </a:ext>
            </a:extLst>
          </p:cNvPr>
          <p:cNvSpPr>
            <a:spLocks noChangeArrowheads="1"/>
          </p:cNvSpPr>
          <p:nvPr/>
        </p:nvSpPr>
        <p:spPr bwMode="auto">
          <a:xfrm>
            <a:off x="3352800" y="5410200"/>
            <a:ext cx="28194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F20490D-BEFB-4EBA-B16E-66324EFFF05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ED60083F-833E-496E-8974-48602F8E073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B6043D3-738A-4C4A-9E61-93071E95B815}" type="slidenum">
              <a:rPr lang="en-US" altLang="en-US" sz="1000">
                <a:latin typeface="Helvetica" panose="020B0604020202020204" pitchFamily="34" charset="0"/>
              </a:rPr>
              <a:pPr/>
              <a:t>175</a:t>
            </a:fld>
            <a:endParaRPr lang="en-US" altLang="en-US" sz="1000">
              <a:latin typeface="Helvetica" panose="020B0604020202020204" pitchFamily="34" charset="0"/>
            </a:endParaRPr>
          </a:p>
        </p:txBody>
      </p:sp>
      <p:sp>
        <p:nvSpPr>
          <p:cNvPr id="181252" name="Rectangle 2">
            <a:extLst>
              <a:ext uri="{FF2B5EF4-FFF2-40B4-BE49-F238E27FC236}">
                <a16:creationId xmlns:a16="http://schemas.microsoft.com/office/drawing/2014/main" id="{8E980143-579F-41E0-B0A9-C3E3EBC3D20D}"/>
              </a:ext>
            </a:extLst>
          </p:cNvPr>
          <p:cNvSpPr>
            <a:spLocks noGrp="1" noChangeArrowheads="1"/>
          </p:cNvSpPr>
          <p:nvPr>
            <p:ph type="title"/>
          </p:nvPr>
        </p:nvSpPr>
        <p:spPr>
          <a:xfrm>
            <a:off x="1219200" y="1143000"/>
            <a:ext cx="6705600" cy="633413"/>
          </a:xfrm>
        </p:spPr>
        <p:txBody>
          <a:bodyPr/>
          <a:lstStyle/>
          <a:p>
            <a:pPr eaLnBrk="1" hangingPunct="1"/>
            <a:r>
              <a:rPr lang="en-US" altLang="en-US"/>
              <a:t>The Interaction Model</a:t>
            </a:r>
          </a:p>
        </p:txBody>
      </p:sp>
      <p:sp>
        <p:nvSpPr>
          <p:cNvPr id="181253" name="Rectangle 3">
            <a:extLst>
              <a:ext uri="{FF2B5EF4-FFF2-40B4-BE49-F238E27FC236}">
                <a16:creationId xmlns:a16="http://schemas.microsoft.com/office/drawing/2014/main" id="{3C7B1453-FBDB-4729-8D6A-2B6595AA04C0}"/>
              </a:ext>
            </a:extLst>
          </p:cNvPr>
          <p:cNvSpPr>
            <a:spLocks noGrp="1" noChangeArrowheads="1"/>
          </p:cNvSpPr>
          <p:nvPr>
            <p:ph type="body" idx="1"/>
          </p:nvPr>
        </p:nvSpPr>
        <p:spPr/>
        <p:txBody>
          <a:bodyPr/>
          <a:lstStyle/>
          <a:p>
            <a:pPr eaLnBrk="1" hangingPunct="1"/>
            <a:r>
              <a:rPr lang="en-US" altLang="en-US" sz="2800">
                <a:latin typeface="Times" panose="02020603050405020304" pitchFamily="18" charset="0"/>
              </a:rPr>
              <a:t>Composed of four elements: </a:t>
            </a:r>
          </a:p>
          <a:p>
            <a:pPr lvl="1" eaLnBrk="1" hangingPunct="1"/>
            <a:r>
              <a:rPr lang="en-US" altLang="en-US" sz="2400">
                <a:latin typeface="Times" panose="02020603050405020304" pitchFamily="18" charset="0"/>
              </a:rPr>
              <a:t> </a:t>
            </a:r>
            <a:r>
              <a:rPr lang="en-US" altLang="en-US" sz="2400">
                <a:solidFill>
                  <a:schemeClr val="folHlink"/>
                </a:solidFill>
                <a:latin typeface="Times" panose="02020603050405020304" pitchFamily="18" charset="0"/>
              </a:rPr>
              <a:t>use-cases</a:t>
            </a:r>
          </a:p>
          <a:p>
            <a:pPr lvl="1" eaLnBrk="1" hangingPunct="1"/>
            <a:r>
              <a:rPr lang="en-US" altLang="en-US" sz="2400">
                <a:solidFill>
                  <a:schemeClr val="folHlink"/>
                </a:solidFill>
                <a:latin typeface="Times" panose="02020603050405020304" pitchFamily="18" charset="0"/>
              </a:rPr>
              <a:t> sequence diagrams</a:t>
            </a:r>
          </a:p>
          <a:p>
            <a:pPr lvl="1" eaLnBrk="1" hangingPunct="1"/>
            <a:r>
              <a:rPr lang="en-US" altLang="en-US" sz="2400">
                <a:solidFill>
                  <a:schemeClr val="folHlink"/>
                </a:solidFill>
                <a:latin typeface="Times" panose="02020603050405020304" pitchFamily="18" charset="0"/>
              </a:rPr>
              <a:t> state diagrams  </a:t>
            </a:r>
          </a:p>
          <a:p>
            <a:pPr lvl="1" eaLnBrk="1" hangingPunct="1"/>
            <a:r>
              <a:rPr lang="en-US" altLang="en-US" sz="2400">
                <a:solidFill>
                  <a:schemeClr val="folHlink"/>
                </a:solidFill>
                <a:latin typeface="Times" panose="02020603050405020304" pitchFamily="18" charset="0"/>
              </a:rPr>
              <a:t> a user interface prototype</a:t>
            </a:r>
            <a:endParaRPr lang="en-US" altLang="en-US" sz="2400">
              <a:solidFill>
                <a:schemeClr val="folHlink"/>
              </a:solidFill>
            </a:endParaRPr>
          </a:p>
          <a:p>
            <a:pPr eaLnBrk="1" hangingPunct="1"/>
            <a:r>
              <a:rPr lang="en-US" altLang="en-US"/>
              <a:t>Each of these is an important UML notation and is described in Appendix I</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209EFD82-AC40-4BD9-B056-72AB6856099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CD01E4A4-34D7-4203-A6FC-BA889006749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D797943-3329-449C-AFA0-6AEE068D99CD}" type="slidenum">
              <a:rPr lang="en-US" altLang="en-US" sz="1000">
                <a:latin typeface="Helvetica" panose="020B0604020202020204" pitchFamily="34" charset="0"/>
              </a:rPr>
              <a:pPr/>
              <a:t>176</a:t>
            </a:fld>
            <a:endParaRPr lang="en-US" altLang="en-US" sz="1000">
              <a:latin typeface="Helvetica" panose="020B0604020202020204" pitchFamily="34" charset="0"/>
            </a:endParaRPr>
          </a:p>
        </p:txBody>
      </p:sp>
      <p:sp>
        <p:nvSpPr>
          <p:cNvPr id="182276" name="Rectangle 3">
            <a:extLst>
              <a:ext uri="{FF2B5EF4-FFF2-40B4-BE49-F238E27FC236}">
                <a16:creationId xmlns:a16="http://schemas.microsoft.com/office/drawing/2014/main" id="{B1FF1C27-CE1E-4F20-AF82-12C8F2E39725}"/>
              </a:ext>
            </a:extLst>
          </p:cNvPr>
          <p:cNvSpPr>
            <a:spLocks noGrp="1" noChangeArrowheads="1"/>
          </p:cNvSpPr>
          <p:nvPr>
            <p:ph type="title"/>
          </p:nvPr>
        </p:nvSpPr>
        <p:spPr>
          <a:xfrm>
            <a:off x="1219200" y="1143000"/>
            <a:ext cx="6705600" cy="633413"/>
          </a:xfrm>
        </p:spPr>
        <p:txBody>
          <a:bodyPr/>
          <a:lstStyle/>
          <a:p>
            <a:pPr eaLnBrk="1" hangingPunct="1"/>
            <a:r>
              <a:rPr lang="en-US" altLang="en-US"/>
              <a:t>Sequence Diagram</a:t>
            </a:r>
          </a:p>
        </p:txBody>
      </p:sp>
      <p:pic>
        <p:nvPicPr>
          <p:cNvPr id="182277" name="Picture 4">
            <a:extLst>
              <a:ext uri="{FF2B5EF4-FFF2-40B4-BE49-F238E27FC236}">
                <a16:creationId xmlns:a16="http://schemas.microsoft.com/office/drawing/2014/main" id="{FE7FEB61-3E4F-41E2-8F25-5F9EED69D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28800"/>
            <a:ext cx="648970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2278" name="Rectangle 5">
            <a:extLst>
              <a:ext uri="{FF2B5EF4-FFF2-40B4-BE49-F238E27FC236}">
                <a16:creationId xmlns:a16="http://schemas.microsoft.com/office/drawing/2014/main" id="{BFB2B030-A12E-4849-B004-F93B233773A7}"/>
              </a:ext>
            </a:extLst>
          </p:cNvPr>
          <p:cNvSpPr>
            <a:spLocks noChangeArrowheads="1"/>
          </p:cNvSpPr>
          <p:nvPr/>
        </p:nvSpPr>
        <p:spPr bwMode="auto">
          <a:xfrm>
            <a:off x="2819400" y="5943600"/>
            <a:ext cx="45720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F009C2C-5BEA-4DDA-A7FD-501B47B25F5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0763C2AF-46CD-4D89-95E5-0EA932A9ABA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F81BD36-F3F8-4D58-909A-B2E26D13D74C}" type="slidenum">
              <a:rPr lang="en-US" altLang="en-US" sz="1000">
                <a:latin typeface="Helvetica" panose="020B0604020202020204" pitchFamily="34" charset="0"/>
              </a:rPr>
              <a:pPr/>
              <a:t>177</a:t>
            </a:fld>
            <a:endParaRPr lang="en-US" altLang="en-US" sz="1000">
              <a:latin typeface="Helvetica" panose="020B0604020202020204" pitchFamily="34" charset="0"/>
            </a:endParaRPr>
          </a:p>
        </p:txBody>
      </p:sp>
      <p:sp>
        <p:nvSpPr>
          <p:cNvPr id="183300" name="Rectangle 3">
            <a:extLst>
              <a:ext uri="{FF2B5EF4-FFF2-40B4-BE49-F238E27FC236}">
                <a16:creationId xmlns:a16="http://schemas.microsoft.com/office/drawing/2014/main" id="{BD08993C-68D2-4BE2-919C-68A78101AAB2}"/>
              </a:ext>
            </a:extLst>
          </p:cNvPr>
          <p:cNvSpPr>
            <a:spLocks noGrp="1" noChangeArrowheads="1"/>
          </p:cNvSpPr>
          <p:nvPr>
            <p:ph type="title"/>
          </p:nvPr>
        </p:nvSpPr>
        <p:spPr>
          <a:xfrm>
            <a:off x="1143000" y="1143000"/>
            <a:ext cx="6705600" cy="633413"/>
          </a:xfrm>
        </p:spPr>
        <p:txBody>
          <a:bodyPr/>
          <a:lstStyle/>
          <a:p>
            <a:pPr eaLnBrk="1" hangingPunct="1"/>
            <a:r>
              <a:rPr lang="en-US" altLang="en-US"/>
              <a:t>State Diagram</a:t>
            </a:r>
          </a:p>
        </p:txBody>
      </p:sp>
      <p:pic>
        <p:nvPicPr>
          <p:cNvPr id="183301" name="Picture 4">
            <a:extLst>
              <a:ext uri="{FF2B5EF4-FFF2-40B4-BE49-F238E27FC236}">
                <a16:creationId xmlns:a16="http://schemas.microsoft.com/office/drawing/2014/main" id="{A5BFF196-D843-4112-8A2D-4A7E04FCFF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81200"/>
            <a:ext cx="5397500" cy="410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3302" name="Rectangle 5">
            <a:extLst>
              <a:ext uri="{FF2B5EF4-FFF2-40B4-BE49-F238E27FC236}">
                <a16:creationId xmlns:a16="http://schemas.microsoft.com/office/drawing/2014/main" id="{AC6EC4AF-E23F-4AB5-B592-EDF106ACE3D4}"/>
              </a:ext>
            </a:extLst>
          </p:cNvPr>
          <p:cNvSpPr>
            <a:spLocks noChangeArrowheads="1"/>
          </p:cNvSpPr>
          <p:nvPr/>
        </p:nvSpPr>
        <p:spPr bwMode="auto">
          <a:xfrm>
            <a:off x="3200400" y="5867400"/>
            <a:ext cx="29718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E752AA4-59BA-40DA-B7F5-1C4B39FA949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CDBDC078-ABD1-4EB0-8FC1-D979D1D6479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EB5277C-7213-4B9B-9484-D3598B512F43}" type="slidenum">
              <a:rPr lang="en-US" altLang="en-US" sz="1000">
                <a:latin typeface="Helvetica" panose="020B0604020202020204" pitchFamily="34" charset="0"/>
              </a:rPr>
              <a:pPr/>
              <a:t>178</a:t>
            </a:fld>
            <a:endParaRPr lang="en-US" altLang="en-US" sz="1000">
              <a:latin typeface="Helvetica" panose="020B0604020202020204" pitchFamily="34" charset="0"/>
            </a:endParaRPr>
          </a:p>
        </p:txBody>
      </p:sp>
      <p:sp>
        <p:nvSpPr>
          <p:cNvPr id="184324" name="Rectangle 2">
            <a:extLst>
              <a:ext uri="{FF2B5EF4-FFF2-40B4-BE49-F238E27FC236}">
                <a16:creationId xmlns:a16="http://schemas.microsoft.com/office/drawing/2014/main" id="{3E3528E1-E72A-4B93-9E6C-6A59FE72D5D3}"/>
              </a:ext>
            </a:extLst>
          </p:cNvPr>
          <p:cNvSpPr>
            <a:spLocks noGrp="1" noChangeArrowheads="1"/>
          </p:cNvSpPr>
          <p:nvPr>
            <p:ph type="title"/>
          </p:nvPr>
        </p:nvSpPr>
        <p:spPr>
          <a:xfrm>
            <a:off x="1219200" y="1143000"/>
            <a:ext cx="6705600" cy="633413"/>
          </a:xfrm>
        </p:spPr>
        <p:txBody>
          <a:bodyPr/>
          <a:lstStyle/>
          <a:p>
            <a:pPr eaLnBrk="1" hangingPunct="1"/>
            <a:r>
              <a:rPr lang="en-US" altLang="en-US"/>
              <a:t>The Functional Model</a:t>
            </a:r>
          </a:p>
        </p:txBody>
      </p:sp>
      <p:sp>
        <p:nvSpPr>
          <p:cNvPr id="184325" name="Rectangle 3">
            <a:extLst>
              <a:ext uri="{FF2B5EF4-FFF2-40B4-BE49-F238E27FC236}">
                <a16:creationId xmlns:a16="http://schemas.microsoft.com/office/drawing/2014/main" id="{E7A8CBA5-A7E7-4902-A082-24A7F0062530}"/>
              </a:ext>
            </a:extLst>
          </p:cNvPr>
          <p:cNvSpPr>
            <a:spLocks noGrp="1" noChangeArrowheads="1"/>
          </p:cNvSpPr>
          <p:nvPr>
            <p:ph type="body" idx="1"/>
          </p:nvPr>
        </p:nvSpPr>
        <p:spPr/>
        <p:txBody>
          <a:bodyPr/>
          <a:lstStyle/>
          <a:p>
            <a:pPr eaLnBrk="1" hangingPunct="1">
              <a:spcBef>
                <a:spcPts val="300"/>
              </a:spcBef>
            </a:pPr>
            <a:r>
              <a:rPr lang="en-US" altLang="en-US"/>
              <a:t>The functional model addresses two processing elements of the WebApp</a:t>
            </a:r>
          </a:p>
          <a:p>
            <a:pPr lvl="1" eaLnBrk="1" hangingPunct="1">
              <a:spcBef>
                <a:spcPts val="300"/>
              </a:spcBef>
            </a:pPr>
            <a:r>
              <a:rPr lang="en-US" altLang="en-US">
                <a:solidFill>
                  <a:schemeClr val="folHlink"/>
                </a:solidFill>
              </a:rPr>
              <a:t> user observable functionality</a:t>
            </a:r>
            <a:r>
              <a:rPr lang="en-US" altLang="en-US"/>
              <a:t> that is delivered by the WebApp to end-users</a:t>
            </a:r>
          </a:p>
          <a:p>
            <a:pPr lvl="1" eaLnBrk="1" hangingPunct="1">
              <a:spcBef>
                <a:spcPts val="300"/>
              </a:spcBef>
            </a:pPr>
            <a:r>
              <a:rPr lang="en-US" altLang="en-US"/>
              <a:t> the </a:t>
            </a:r>
            <a:r>
              <a:rPr lang="en-US" altLang="en-US">
                <a:solidFill>
                  <a:schemeClr val="folHlink"/>
                </a:solidFill>
              </a:rPr>
              <a:t>operations contained within analysis classes</a:t>
            </a:r>
            <a:r>
              <a:rPr lang="en-US" altLang="en-US"/>
              <a:t> that implement behaviors associated with the class. </a:t>
            </a:r>
          </a:p>
          <a:p>
            <a:pPr eaLnBrk="1" hangingPunct="1">
              <a:spcBef>
                <a:spcPts val="300"/>
              </a:spcBef>
            </a:pPr>
            <a:r>
              <a:rPr lang="en-US" altLang="en-US"/>
              <a:t>An </a:t>
            </a:r>
            <a:r>
              <a:rPr lang="en-US" altLang="en-US">
                <a:solidFill>
                  <a:schemeClr val="folHlink"/>
                </a:solidFill>
              </a:rPr>
              <a:t>activity diagram</a:t>
            </a:r>
            <a:r>
              <a:rPr lang="en-US" altLang="en-US"/>
              <a:t> can be used to represent processing flow</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24AB9EB-5791-4912-82BC-87B77A3B614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806A27B3-61F5-492A-8162-DD056316C0A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79956BC-CF3A-4AE9-B404-5BAA4E8A6795}" type="slidenum">
              <a:rPr lang="en-US" altLang="en-US" sz="1000">
                <a:latin typeface="Helvetica" panose="020B0604020202020204" pitchFamily="34" charset="0"/>
              </a:rPr>
              <a:pPr/>
              <a:t>179</a:t>
            </a:fld>
            <a:endParaRPr lang="en-US" altLang="en-US" sz="1000">
              <a:latin typeface="Helvetica" panose="020B0604020202020204" pitchFamily="34" charset="0"/>
            </a:endParaRPr>
          </a:p>
        </p:txBody>
      </p:sp>
      <p:sp>
        <p:nvSpPr>
          <p:cNvPr id="185348" name="Rectangle 3">
            <a:extLst>
              <a:ext uri="{FF2B5EF4-FFF2-40B4-BE49-F238E27FC236}">
                <a16:creationId xmlns:a16="http://schemas.microsoft.com/office/drawing/2014/main" id="{9409F0D3-A1DA-44D4-8158-175C832025F0}"/>
              </a:ext>
            </a:extLst>
          </p:cNvPr>
          <p:cNvSpPr>
            <a:spLocks noGrp="1" noChangeArrowheads="1"/>
          </p:cNvSpPr>
          <p:nvPr>
            <p:ph type="title"/>
          </p:nvPr>
        </p:nvSpPr>
        <p:spPr>
          <a:xfrm>
            <a:off x="1219200" y="1066800"/>
            <a:ext cx="6705600" cy="633413"/>
          </a:xfrm>
        </p:spPr>
        <p:txBody>
          <a:bodyPr/>
          <a:lstStyle/>
          <a:p>
            <a:pPr eaLnBrk="1" hangingPunct="1"/>
            <a:r>
              <a:rPr lang="en-US" altLang="en-US"/>
              <a:t>Activity Diagram</a:t>
            </a:r>
          </a:p>
        </p:txBody>
      </p:sp>
      <p:pic>
        <p:nvPicPr>
          <p:cNvPr id="185349" name="Picture 4">
            <a:extLst>
              <a:ext uri="{FF2B5EF4-FFF2-40B4-BE49-F238E27FC236}">
                <a16:creationId xmlns:a16="http://schemas.microsoft.com/office/drawing/2014/main" id="{004450E4-13DF-4D0F-B0E2-0EA4EEF7F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676400"/>
            <a:ext cx="24542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5350" name="Rectangle 5">
            <a:extLst>
              <a:ext uri="{FF2B5EF4-FFF2-40B4-BE49-F238E27FC236}">
                <a16:creationId xmlns:a16="http://schemas.microsoft.com/office/drawing/2014/main" id="{3E543710-D486-45B8-8FCE-2546874CA807}"/>
              </a:ext>
            </a:extLst>
          </p:cNvPr>
          <p:cNvSpPr>
            <a:spLocks noChangeArrowheads="1"/>
          </p:cNvSpPr>
          <p:nvPr/>
        </p:nvSpPr>
        <p:spPr bwMode="auto">
          <a:xfrm>
            <a:off x="3505200" y="6096000"/>
            <a:ext cx="25146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DEE200F-8006-4BA6-8063-BAE8B18DA14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692F246B-0B9F-4F2C-AEC9-EFCF3FEFFCA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BAB221F-F4EF-4E47-A40D-E64BFEF760CD}" type="slidenum">
              <a:rPr lang="en-US" altLang="en-US" sz="1000">
                <a:latin typeface="Helvetica" panose="020B0604020202020204" pitchFamily="34" charset="0"/>
              </a:rPr>
              <a:pPr/>
              <a:t>18</a:t>
            </a:fld>
            <a:endParaRPr lang="en-US" altLang="en-US" sz="1000">
              <a:latin typeface="Helvetica" panose="020B0604020202020204" pitchFamily="34" charset="0"/>
            </a:endParaRPr>
          </a:p>
        </p:txBody>
      </p:sp>
      <p:sp>
        <p:nvSpPr>
          <p:cNvPr id="20484" name="Rectangle 2">
            <a:extLst>
              <a:ext uri="{FF2B5EF4-FFF2-40B4-BE49-F238E27FC236}">
                <a16:creationId xmlns:a16="http://schemas.microsoft.com/office/drawing/2014/main" id="{2E15CF29-3A42-44B3-B167-E34AAB9D6CEA}"/>
              </a:ext>
            </a:extLst>
          </p:cNvPr>
          <p:cNvSpPr>
            <a:spLocks noGrp="1" noChangeArrowheads="1"/>
          </p:cNvSpPr>
          <p:nvPr>
            <p:ph type="title"/>
          </p:nvPr>
        </p:nvSpPr>
        <p:spPr/>
        <p:txBody>
          <a:bodyPr/>
          <a:lstStyle/>
          <a:p>
            <a:pPr eaLnBrk="1" hangingPunct="1"/>
            <a:r>
              <a:rPr lang="en-US" altLang="en-US"/>
              <a:t>Understand the Problem</a:t>
            </a:r>
          </a:p>
        </p:txBody>
      </p:sp>
      <p:sp>
        <p:nvSpPr>
          <p:cNvPr id="20485" name="Rectangle 3">
            <a:extLst>
              <a:ext uri="{FF2B5EF4-FFF2-40B4-BE49-F238E27FC236}">
                <a16:creationId xmlns:a16="http://schemas.microsoft.com/office/drawing/2014/main" id="{06023104-CE49-4B97-9C78-94B27E66CF39}"/>
              </a:ext>
            </a:extLst>
          </p:cNvPr>
          <p:cNvSpPr>
            <a:spLocks noGrp="1" noChangeArrowheads="1"/>
          </p:cNvSpPr>
          <p:nvPr>
            <p:ph type="body" idx="1"/>
          </p:nvPr>
        </p:nvSpPr>
        <p:spPr/>
        <p:txBody>
          <a:bodyPr/>
          <a:lstStyle/>
          <a:p>
            <a:pPr eaLnBrk="1" hangingPunct="1">
              <a:lnSpc>
                <a:spcPct val="90000"/>
              </a:lnSpc>
              <a:spcBef>
                <a:spcPts val="600"/>
              </a:spcBef>
            </a:pPr>
            <a:r>
              <a:rPr lang="en-US" altLang="en-US" i="1">
                <a:solidFill>
                  <a:schemeClr val="folHlink"/>
                </a:solidFill>
                <a:latin typeface="Palatino" pitchFamily="-128" charset="0"/>
              </a:rPr>
              <a:t>Who has a stake in the solution to the problem?</a:t>
            </a:r>
            <a:r>
              <a:rPr lang="en-US" altLang="en-US">
                <a:latin typeface="Palatino" pitchFamily="-128" charset="0"/>
              </a:rPr>
              <a:t> That is, who are the stakeholders?</a:t>
            </a:r>
          </a:p>
          <a:p>
            <a:pPr eaLnBrk="1" hangingPunct="1">
              <a:lnSpc>
                <a:spcPct val="90000"/>
              </a:lnSpc>
            </a:pPr>
            <a:r>
              <a:rPr lang="en-US" altLang="en-US" i="1">
                <a:solidFill>
                  <a:schemeClr val="folHlink"/>
                </a:solidFill>
                <a:latin typeface="Palatino" pitchFamily="-128" charset="0"/>
              </a:rPr>
              <a:t>What are the unknowns?</a:t>
            </a:r>
            <a:r>
              <a:rPr lang="en-US" altLang="en-US" i="1">
                <a:latin typeface="Palatino" pitchFamily="-128" charset="0"/>
              </a:rPr>
              <a:t> </a:t>
            </a:r>
            <a:r>
              <a:rPr lang="en-US" altLang="en-US">
                <a:latin typeface="Palatino" pitchFamily="-128" charset="0"/>
              </a:rPr>
              <a:t>What data, functions, and features are required to properly solve the problem?</a:t>
            </a:r>
          </a:p>
          <a:p>
            <a:pPr eaLnBrk="1" hangingPunct="1">
              <a:lnSpc>
                <a:spcPct val="90000"/>
              </a:lnSpc>
            </a:pPr>
            <a:r>
              <a:rPr lang="en-US" altLang="en-US" i="1">
                <a:solidFill>
                  <a:schemeClr val="folHlink"/>
                </a:solidFill>
                <a:latin typeface="Palatino" pitchFamily="-128" charset="0"/>
              </a:rPr>
              <a:t>Can the problem be compartmentalized?</a:t>
            </a:r>
            <a:r>
              <a:rPr lang="en-US" altLang="en-US">
                <a:latin typeface="Palatino" pitchFamily="-128" charset="0"/>
              </a:rPr>
              <a:t> Is it possible to represent smaller problems that may be easier to understand?</a:t>
            </a:r>
          </a:p>
          <a:p>
            <a:pPr eaLnBrk="1" hangingPunct="1">
              <a:lnSpc>
                <a:spcPct val="90000"/>
              </a:lnSpc>
            </a:pPr>
            <a:r>
              <a:rPr lang="en-US" altLang="en-US" i="1">
                <a:solidFill>
                  <a:schemeClr val="folHlink"/>
                </a:solidFill>
                <a:latin typeface="Palatino" pitchFamily="-128" charset="0"/>
              </a:rPr>
              <a:t>Can the problem be represented graphically?</a:t>
            </a:r>
            <a:r>
              <a:rPr lang="en-US" altLang="en-US">
                <a:latin typeface="Palatino" pitchFamily="-128" charset="0"/>
              </a:rPr>
              <a:t> Can an analysis model be created?</a:t>
            </a:r>
          </a:p>
          <a:p>
            <a:pPr eaLnBrk="1" hangingPunct="1">
              <a:lnSpc>
                <a:spcPct val="90000"/>
              </a:lnSpc>
            </a:pPr>
            <a:endParaRPr lang="en-US" altLang="en-US"/>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4BE8949-1A23-4800-BE1E-50DA63B30B9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A87D33E5-1D12-45D1-AF77-062664B8660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58A9265-A670-4DA9-969A-5E9621A84C50}" type="slidenum">
              <a:rPr lang="en-US" altLang="en-US" sz="1000">
                <a:latin typeface="Helvetica" panose="020B0604020202020204" pitchFamily="34" charset="0"/>
              </a:rPr>
              <a:pPr/>
              <a:t>180</a:t>
            </a:fld>
            <a:endParaRPr lang="en-US" altLang="en-US" sz="1000">
              <a:latin typeface="Helvetica" panose="020B0604020202020204" pitchFamily="34" charset="0"/>
            </a:endParaRPr>
          </a:p>
        </p:txBody>
      </p:sp>
      <p:sp>
        <p:nvSpPr>
          <p:cNvPr id="186372" name="Rectangle 2">
            <a:extLst>
              <a:ext uri="{FF2B5EF4-FFF2-40B4-BE49-F238E27FC236}">
                <a16:creationId xmlns:a16="http://schemas.microsoft.com/office/drawing/2014/main" id="{C7294B8F-903E-4AAC-8247-2EA3B104104B}"/>
              </a:ext>
            </a:extLst>
          </p:cNvPr>
          <p:cNvSpPr>
            <a:spLocks noGrp="1" noChangeArrowheads="1"/>
          </p:cNvSpPr>
          <p:nvPr>
            <p:ph type="title"/>
          </p:nvPr>
        </p:nvSpPr>
        <p:spPr>
          <a:xfrm>
            <a:off x="1219200" y="1143000"/>
            <a:ext cx="6705600" cy="633413"/>
          </a:xfrm>
        </p:spPr>
        <p:txBody>
          <a:bodyPr/>
          <a:lstStyle/>
          <a:p>
            <a:pPr eaLnBrk="1" hangingPunct="1"/>
            <a:r>
              <a:rPr lang="en-US" altLang="en-US"/>
              <a:t>The Configuration Model</a:t>
            </a:r>
          </a:p>
        </p:txBody>
      </p:sp>
      <p:sp>
        <p:nvSpPr>
          <p:cNvPr id="186373" name="Rectangle 3">
            <a:extLst>
              <a:ext uri="{FF2B5EF4-FFF2-40B4-BE49-F238E27FC236}">
                <a16:creationId xmlns:a16="http://schemas.microsoft.com/office/drawing/2014/main" id="{18FB17E5-F848-4C5B-8DBD-CA35C13A8AE7}"/>
              </a:ext>
            </a:extLst>
          </p:cNvPr>
          <p:cNvSpPr>
            <a:spLocks noGrp="1" noChangeArrowheads="1"/>
          </p:cNvSpPr>
          <p:nvPr>
            <p:ph type="body" idx="1"/>
          </p:nvPr>
        </p:nvSpPr>
        <p:spPr/>
        <p:txBody>
          <a:bodyPr/>
          <a:lstStyle/>
          <a:p>
            <a:pPr eaLnBrk="1" hangingPunct="1"/>
            <a:r>
              <a:rPr lang="en-US" altLang="en-US"/>
              <a:t>Server-side</a:t>
            </a:r>
          </a:p>
          <a:p>
            <a:pPr lvl="1" eaLnBrk="1" hangingPunct="1"/>
            <a:r>
              <a:rPr lang="en-US" altLang="en-US"/>
              <a:t>Server hardware and operating system environment must be specified</a:t>
            </a:r>
          </a:p>
          <a:p>
            <a:pPr lvl="1" eaLnBrk="1" hangingPunct="1"/>
            <a:r>
              <a:rPr lang="en-US" altLang="en-US"/>
              <a:t>Interoperability considerations on the server-side must be considered</a:t>
            </a:r>
          </a:p>
          <a:p>
            <a:pPr lvl="1" eaLnBrk="1" hangingPunct="1"/>
            <a:r>
              <a:rPr lang="en-US" altLang="en-US"/>
              <a:t>Appropriate interfaces, communication protocols and related collaborative information must be specified</a:t>
            </a:r>
          </a:p>
          <a:p>
            <a:pPr eaLnBrk="1" hangingPunct="1"/>
            <a:r>
              <a:rPr lang="en-US" altLang="en-US"/>
              <a:t>Client-side</a:t>
            </a:r>
          </a:p>
          <a:p>
            <a:pPr lvl="1" eaLnBrk="1" hangingPunct="1"/>
            <a:r>
              <a:rPr lang="en-US" altLang="en-US"/>
              <a:t>Browser configuration issues must be identified</a:t>
            </a:r>
          </a:p>
          <a:p>
            <a:pPr lvl="1" eaLnBrk="1" hangingPunct="1"/>
            <a:r>
              <a:rPr lang="en-US" altLang="en-US"/>
              <a:t>Testing requirements should be defined</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CF8F905-E195-453D-99BE-4D79D31A2E9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722F99FF-6837-4425-98E0-81953029789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B5B4510-5F64-4C68-B92A-DA23DEC62D17}" type="slidenum">
              <a:rPr lang="en-US" altLang="en-US" sz="1000">
                <a:latin typeface="Helvetica" panose="020B0604020202020204" pitchFamily="34" charset="0"/>
              </a:rPr>
              <a:pPr/>
              <a:t>181</a:t>
            </a:fld>
            <a:endParaRPr lang="en-US" altLang="en-US" sz="1000">
              <a:latin typeface="Helvetica" panose="020B0604020202020204" pitchFamily="34" charset="0"/>
            </a:endParaRPr>
          </a:p>
        </p:txBody>
      </p:sp>
      <p:sp>
        <p:nvSpPr>
          <p:cNvPr id="187396" name="Rectangle 2">
            <a:extLst>
              <a:ext uri="{FF2B5EF4-FFF2-40B4-BE49-F238E27FC236}">
                <a16:creationId xmlns:a16="http://schemas.microsoft.com/office/drawing/2014/main" id="{558965FE-30F2-4164-9771-1AFD09A6971F}"/>
              </a:ext>
            </a:extLst>
          </p:cNvPr>
          <p:cNvSpPr>
            <a:spLocks noGrp="1" noChangeArrowheads="1"/>
          </p:cNvSpPr>
          <p:nvPr>
            <p:ph type="title"/>
          </p:nvPr>
        </p:nvSpPr>
        <p:spPr>
          <a:xfrm>
            <a:off x="1219200" y="1143000"/>
            <a:ext cx="6705600" cy="633413"/>
          </a:xfrm>
        </p:spPr>
        <p:txBody>
          <a:bodyPr/>
          <a:lstStyle/>
          <a:p>
            <a:pPr eaLnBrk="1" hangingPunct="1"/>
            <a:r>
              <a:rPr lang="en-US" altLang="en-US"/>
              <a:t>Navigation Modeling-I</a:t>
            </a:r>
          </a:p>
        </p:txBody>
      </p:sp>
      <p:sp>
        <p:nvSpPr>
          <p:cNvPr id="187397" name="Rectangle 3">
            <a:extLst>
              <a:ext uri="{FF2B5EF4-FFF2-40B4-BE49-F238E27FC236}">
                <a16:creationId xmlns:a16="http://schemas.microsoft.com/office/drawing/2014/main" id="{95B3CFB5-F3AA-4C05-B7CF-0FB917B02E5D}"/>
              </a:ext>
            </a:extLst>
          </p:cNvPr>
          <p:cNvSpPr>
            <a:spLocks noGrp="1" noChangeArrowheads="1"/>
          </p:cNvSpPr>
          <p:nvPr>
            <p:ph type="body" idx="1"/>
          </p:nvPr>
        </p:nvSpPr>
        <p:spPr/>
        <p:txBody>
          <a:bodyPr/>
          <a:lstStyle/>
          <a:p>
            <a:pPr eaLnBrk="1" hangingPunct="1">
              <a:lnSpc>
                <a:spcPct val="90000"/>
              </a:lnSpc>
              <a:spcBef>
                <a:spcPts val="600"/>
              </a:spcBef>
            </a:pPr>
            <a:r>
              <a:rPr lang="en-US" altLang="en-US" sz="2000"/>
              <a:t>Should certain elements be easier to reach (require fewer navigation steps) than others? What is the priority for presentation?</a:t>
            </a:r>
          </a:p>
          <a:p>
            <a:pPr eaLnBrk="1" hangingPunct="1">
              <a:lnSpc>
                <a:spcPct val="90000"/>
              </a:lnSpc>
              <a:spcBef>
                <a:spcPts val="300"/>
              </a:spcBef>
            </a:pPr>
            <a:r>
              <a:rPr lang="en-US" altLang="en-US" sz="2000"/>
              <a:t>Should certain elements be emphasized to force users to navigate in their direction?</a:t>
            </a:r>
          </a:p>
          <a:p>
            <a:pPr eaLnBrk="1" hangingPunct="1">
              <a:lnSpc>
                <a:spcPct val="90000"/>
              </a:lnSpc>
            </a:pPr>
            <a:r>
              <a:rPr lang="en-US" altLang="en-US" sz="2000"/>
              <a:t>How should navigation errors be handled?</a:t>
            </a:r>
          </a:p>
          <a:p>
            <a:pPr eaLnBrk="1" hangingPunct="1">
              <a:lnSpc>
                <a:spcPct val="90000"/>
              </a:lnSpc>
            </a:pPr>
            <a:r>
              <a:rPr lang="en-US" altLang="en-US" sz="2000"/>
              <a:t>Should navigation to related groups of elements be given priority over navigation to a specific element. </a:t>
            </a:r>
          </a:p>
          <a:p>
            <a:pPr eaLnBrk="1" hangingPunct="1">
              <a:lnSpc>
                <a:spcPct val="90000"/>
              </a:lnSpc>
            </a:pPr>
            <a:r>
              <a:rPr lang="en-US" altLang="en-US" sz="2000"/>
              <a:t>Should navigation be accomplished via links, via search-based access, or by some other means?</a:t>
            </a:r>
          </a:p>
          <a:p>
            <a:pPr eaLnBrk="1" hangingPunct="1">
              <a:lnSpc>
                <a:spcPct val="90000"/>
              </a:lnSpc>
            </a:pPr>
            <a:r>
              <a:rPr lang="en-US" altLang="en-US" sz="2000"/>
              <a:t>Should certain elements be presented to users based on the context of previous navigation actions?</a:t>
            </a:r>
          </a:p>
          <a:p>
            <a:pPr eaLnBrk="1" hangingPunct="1">
              <a:lnSpc>
                <a:spcPct val="90000"/>
              </a:lnSpc>
            </a:pPr>
            <a:r>
              <a:rPr lang="en-US" altLang="en-US" sz="2000"/>
              <a:t>Should a navigation log be maintained for users?</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9A75253-CA12-4CE3-9C7F-3EBCD4F50E4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3D0CD1D8-A0EB-483C-BAEC-E92EFBA9EE4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64FF4BE-B076-4FDC-B624-84A38243BD4E}" type="slidenum">
              <a:rPr lang="en-US" altLang="en-US" sz="1000">
                <a:latin typeface="Helvetica" panose="020B0604020202020204" pitchFamily="34" charset="0"/>
              </a:rPr>
              <a:pPr/>
              <a:t>182</a:t>
            </a:fld>
            <a:endParaRPr lang="en-US" altLang="en-US" sz="1000">
              <a:latin typeface="Helvetica" panose="020B0604020202020204" pitchFamily="34" charset="0"/>
            </a:endParaRPr>
          </a:p>
        </p:txBody>
      </p:sp>
      <p:sp>
        <p:nvSpPr>
          <p:cNvPr id="188420" name="Rectangle 2">
            <a:extLst>
              <a:ext uri="{FF2B5EF4-FFF2-40B4-BE49-F238E27FC236}">
                <a16:creationId xmlns:a16="http://schemas.microsoft.com/office/drawing/2014/main" id="{8410636B-117E-4456-9707-AF42CF0FCC5D}"/>
              </a:ext>
            </a:extLst>
          </p:cNvPr>
          <p:cNvSpPr>
            <a:spLocks noGrp="1" noChangeArrowheads="1"/>
          </p:cNvSpPr>
          <p:nvPr>
            <p:ph type="title"/>
          </p:nvPr>
        </p:nvSpPr>
        <p:spPr>
          <a:xfrm>
            <a:off x="1219200" y="1143000"/>
            <a:ext cx="6705600" cy="633413"/>
          </a:xfrm>
        </p:spPr>
        <p:txBody>
          <a:bodyPr/>
          <a:lstStyle/>
          <a:p>
            <a:pPr eaLnBrk="1" hangingPunct="1"/>
            <a:r>
              <a:rPr lang="en-US" altLang="en-US"/>
              <a:t>Navigation Modeling-II</a:t>
            </a:r>
          </a:p>
        </p:txBody>
      </p:sp>
      <p:sp>
        <p:nvSpPr>
          <p:cNvPr id="188421" name="Rectangle 3">
            <a:extLst>
              <a:ext uri="{FF2B5EF4-FFF2-40B4-BE49-F238E27FC236}">
                <a16:creationId xmlns:a16="http://schemas.microsoft.com/office/drawing/2014/main" id="{6C2A2030-5311-4C5E-BEE7-6439482BC7AC}"/>
              </a:ext>
            </a:extLst>
          </p:cNvPr>
          <p:cNvSpPr>
            <a:spLocks noGrp="1" noChangeArrowheads="1"/>
          </p:cNvSpPr>
          <p:nvPr>
            <p:ph type="body" idx="1"/>
          </p:nvPr>
        </p:nvSpPr>
        <p:spPr/>
        <p:txBody>
          <a:bodyPr/>
          <a:lstStyle/>
          <a:p>
            <a:pPr eaLnBrk="1" hangingPunct="1">
              <a:spcBef>
                <a:spcPts val="300"/>
              </a:spcBef>
            </a:pPr>
            <a:r>
              <a:rPr lang="en-US" altLang="en-US" sz="1800"/>
              <a:t>Should a full navigation map or menu (as opposed to a single “back” link or directed pointer) be available at every point in a user’s interaction?</a:t>
            </a:r>
          </a:p>
          <a:p>
            <a:pPr eaLnBrk="1" hangingPunct="1"/>
            <a:r>
              <a:rPr lang="en-US" altLang="en-US" sz="1800"/>
              <a:t>Should navigation design be driven by the most commonly expected user behaviors or by the perceived importance of the defined WebApp elements?</a:t>
            </a:r>
          </a:p>
          <a:p>
            <a:pPr eaLnBrk="1" hangingPunct="1"/>
            <a:r>
              <a:rPr lang="en-US" altLang="en-US" sz="1800"/>
              <a:t>Can a user “store” his previous navigation through the WebApp to expedite future usage?</a:t>
            </a:r>
          </a:p>
          <a:p>
            <a:pPr eaLnBrk="1" hangingPunct="1"/>
            <a:r>
              <a:rPr lang="en-US" altLang="en-US" sz="1800"/>
              <a:t>For which user category should optimal navigation be designed?</a:t>
            </a:r>
          </a:p>
          <a:p>
            <a:pPr eaLnBrk="1" hangingPunct="1"/>
            <a:r>
              <a:rPr lang="en-US" altLang="en-US" sz="1800"/>
              <a:t>How should links external to the WebApp be handled? overlaying the existing browser window? as a new browser window? as a separate frame?</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71E6A68D-E481-4CE6-A504-8C9A33B7504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9C7849B2-292D-48B3-A9AD-2260A9DD08E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AA1FA63-443F-472B-BE0D-942EB78B55EF}" type="slidenum">
              <a:rPr lang="en-US" altLang="en-US" sz="1000">
                <a:latin typeface="Helvetica" panose="020B0604020202020204" pitchFamily="34" charset="0"/>
              </a:rPr>
              <a:pPr/>
              <a:t>183</a:t>
            </a:fld>
            <a:endParaRPr lang="en-US" altLang="en-US" sz="1000">
              <a:latin typeface="Helvetica" panose="020B0604020202020204" pitchFamily="34" charset="0"/>
            </a:endParaRPr>
          </a:p>
        </p:txBody>
      </p:sp>
      <p:sp>
        <p:nvSpPr>
          <p:cNvPr id="189444" name="Rectangle 2">
            <a:extLst>
              <a:ext uri="{FF2B5EF4-FFF2-40B4-BE49-F238E27FC236}">
                <a16:creationId xmlns:a16="http://schemas.microsoft.com/office/drawing/2014/main" id="{92DBC26B-5E57-444D-B8BF-BCEA2B9824BB}"/>
              </a:ext>
            </a:extLst>
          </p:cNvPr>
          <p:cNvSpPr>
            <a:spLocks noGrp="1" noChangeArrowheads="1"/>
          </p:cNvSpPr>
          <p:nvPr>
            <p:ph type="title"/>
          </p:nvPr>
        </p:nvSpPr>
        <p:spPr/>
        <p:txBody>
          <a:bodyPr/>
          <a:lstStyle/>
          <a:p>
            <a:pPr eaLnBrk="1" hangingPunct="1"/>
            <a:r>
              <a:rPr lang="en-US" altLang="en-US"/>
              <a:t>Chapter 9</a:t>
            </a:r>
          </a:p>
        </p:txBody>
      </p:sp>
      <p:sp>
        <p:nvSpPr>
          <p:cNvPr id="189445" name="Rectangle 3">
            <a:extLst>
              <a:ext uri="{FF2B5EF4-FFF2-40B4-BE49-F238E27FC236}">
                <a16:creationId xmlns:a16="http://schemas.microsoft.com/office/drawing/2014/main" id="{3F3CB52E-50D5-44D8-803D-564DB041A448}"/>
              </a:ext>
            </a:extLst>
          </p:cNvPr>
          <p:cNvSpPr>
            <a:spLocks noGrp="1" noChangeArrowheads="1"/>
          </p:cNvSpPr>
          <p:nvPr>
            <p:ph type="body" idx="1"/>
          </p:nvPr>
        </p:nvSpPr>
        <p:spPr/>
        <p:txBody>
          <a:bodyPr/>
          <a:lstStyle/>
          <a:p>
            <a:pPr eaLnBrk="1" hangingPunct="1"/>
            <a:r>
              <a:rPr lang="en-US" altLang="en-US" b="1">
                <a:solidFill>
                  <a:schemeClr val="folHlink"/>
                </a:solidFill>
              </a:rPr>
              <a:t>Architectural Design</a:t>
            </a:r>
          </a:p>
        </p:txBody>
      </p:sp>
      <p:sp>
        <p:nvSpPr>
          <p:cNvPr id="189446" name="Text Box 6">
            <a:extLst>
              <a:ext uri="{FF2B5EF4-FFF2-40B4-BE49-F238E27FC236}">
                <a16:creationId xmlns:a16="http://schemas.microsoft.com/office/drawing/2014/main" id="{AFBEFD99-A010-4F14-8ECA-76F1F1BDE7CE}"/>
              </a:ext>
            </a:extLst>
          </p:cNvPr>
          <p:cNvSpPr txBox="1">
            <a:spLocks noChangeArrowheads="1"/>
          </p:cNvSpPr>
          <p:nvPr/>
        </p:nvSpPr>
        <p:spPr bwMode="auto">
          <a:xfrm>
            <a:off x="2133600" y="2438400"/>
            <a:ext cx="6477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i="1">
                <a:solidFill>
                  <a:schemeClr val="tx2"/>
                </a:solidFill>
                <a:latin typeface="Helvetica" panose="020B0604020202020204" pitchFamily="34" charset="0"/>
              </a:rPr>
              <a:t>Slide Set to accompany</a:t>
            </a:r>
            <a:br>
              <a:rPr lang="en-US" altLang="en-US" sz="3200" i="1">
                <a:solidFill>
                  <a:schemeClr val="tx2"/>
                </a:solidFill>
                <a:latin typeface="Helvetica" panose="020B0604020202020204" pitchFamily="34" charset="0"/>
              </a:rPr>
            </a:br>
            <a:r>
              <a:rPr lang="en-US" altLang="en-US" sz="2000" i="1">
                <a:solidFill>
                  <a:schemeClr val="tx2"/>
                </a:solidFill>
                <a:latin typeface="Helvetica" panose="020B0604020202020204" pitchFamily="34" charset="0"/>
              </a:rPr>
              <a:t>Software Engineering: A Practitioner’s Approach, 7/e</a:t>
            </a:r>
            <a:r>
              <a:rPr lang="en-US" altLang="en-US" i="1">
                <a:solidFill>
                  <a:schemeClr val="tx2"/>
                </a:solidFill>
                <a:latin typeface="Helvetica" panose="020B0604020202020204" pitchFamily="34" charset="0"/>
              </a:rPr>
              <a:t> </a:t>
            </a:r>
          </a:p>
          <a:p>
            <a:r>
              <a:rPr lang="en-US" altLang="en-US" sz="1600" b="1"/>
              <a:t>by Roger S. Pressman</a:t>
            </a:r>
            <a:endParaRPr lang="en-US" altLang="en-US" sz="1200" b="1"/>
          </a:p>
          <a:p>
            <a:endParaRPr lang="en-US" altLang="en-US" sz="1200" b="1"/>
          </a:p>
          <a:p>
            <a:r>
              <a:rPr lang="en-US" altLang="en-US" sz="1200" b="1"/>
              <a:t>Slides copyright © 1996, 2001, 2005, 2009</a:t>
            </a:r>
            <a:r>
              <a:rPr lang="en-US" altLang="en-US" sz="1800"/>
              <a:t> </a:t>
            </a:r>
            <a:r>
              <a:rPr lang="en-US" altLang="en-US" sz="1200" b="1"/>
              <a:t>by Roger S. Pressman</a:t>
            </a:r>
            <a:endParaRPr lang="en-US" altLang="en-US" sz="1800"/>
          </a:p>
          <a:p>
            <a:endParaRPr lang="en-US" altLang="en-US" sz="1800" b="1" i="1">
              <a:solidFill>
                <a:schemeClr val="tx2"/>
              </a:solidFill>
            </a:endParaRPr>
          </a:p>
          <a:p>
            <a:r>
              <a:rPr lang="en-US" altLang="en-US" sz="1800" b="1" i="1">
                <a:solidFill>
                  <a:schemeClr val="tx2"/>
                </a:solidFill>
              </a:rPr>
              <a:t>For non-profit educational use only</a:t>
            </a:r>
            <a:endParaRPr lang="en-US" altLang="en-US" sz="1800" b="1"/>
          </a:p>
          <a:p>
            <a:endParaRPr lang="en-US" altLang="en-US" sz="1400"/>
          </a:p>
          <a:p>
            <a:r>
              <a:rPr lang="en-US" altLang="en-US" sz="1200"/>
              <a:t>May be reproduced ONLY for student use at the university level when used in conjunction with </a:t>
            </a:r>
            <a:r>
              <a:rPr lang="en-US" altLang="en-US" sz="1200" i="1"/>
              <a:t>Software Engineering: A Practitioner's Approach, 7/e. </a:t>
            </a:r>
            <a:r>
              <a:rPr lang="en-US" altLang="en-US" sz="1200"/>
              <a:t>Any other reproduction or use is prohibited without the express written permission of the author.</a:t>
            </a:r>
          </a:p>
          <a:p>
            <a:endParaRPr lang="en-US" altLang="en-US" sz="1200"/>
          </a:p>
          <a:p>
            <a:r>
              <a:rPr lang="en-US" altLang="en-US" sz="1200"/>
              <a:t>All copyright information MUST appear if these slides are posted on a website for student use.</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5766480-3A08-44E0-8E88-8113621B282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CEA8F42F-E6F9-49A2-AA34-17666FA1460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45E2A28-2F7A-413E-8B40-3115A6109BAA}" type="slidenum">
              <a:rPr lang="en-US" altLang="en-US" sz="1000">
                <a:latin typeface="Helvetica" panose="020B0604020202020204" pitchFamily="34" charset="0"/>
              </a:rPr>
              <a:pPr/>
              <a:t>184</a:t>
            </a:fld>
            <a:endParaRPr lang="en-US" altLang="en-US" sz="1000">
              <a:latin typeface="Helvetica" panose="020B0604020202020204" pitchFamily="34" charset="0"/>
            </a:endParaRPr>
          </a:p>
        </p:txBody>
      </p:sp>
      <p:sp>
        <p:nvSpPr>
          <p:cNvPr id="190468" name="Rectangle 2">
            <a:extLst>
              <a:ext uri="{FF2B5EF4-FFF2-40B4-BE49-F238E27FC236}">
                <a16:creationId xmlns:a16="http://schemas.microsoft.com/office/drawing/2014/main" id="{283BA07C-77B7-45AD-B6C2-0F251E34ED2C}"/>
              </a:ext>
            </a:extLst>
          </p:cNvPr>
          <p:cNvSpPr>
            <a:spLocks noGrp="1" noChangeArrowheads="1"/>
          </p:cNvSpPr>
          <p:nvPr>
            <p:ph type="title"/>
          </p:nvPr>
        </p:nvSpPr>
        <p:spPr>
          <a:xfrm>
            <a:off x="1219200" y="1143000"/>
            <a:ext cx="4357688" cy="633413"/>
          </a:xfrm>
        </p:spPr>
        <p:txBody>
          <a:bodyPr/>
          <a:lstStyle/>
          <a:p>
            <a:pPr eaLnBrk="1" hangingPunct="1"/>
            <a:r>
              <a:rPr lang="en-US" altLang="en-US"/>
              <a:t>Why Architecture?</a:t>
            </a:r>
          </a:p>
        </p:txBody>
      </p:sp>
      <p:sp>
        <p:nvSpPr>
          <p:cNvPr id="172035" name="Text Box 3">
            <a:extLst>
              <a:ext uri="{FF2B5EF4-FFF2-40B4-BE49-F238E27FC236}">
                <a16:creationId xmlns:a16="http://schemas.microsoft.com/office/drawing/2014/main" id="{4AF1336E-3564-4B08-9B40-CF794E08ACAD}"/>
              </a:ext>
            </a:extLst>
          </p:cNvPr>
          <p:cNvSpPr txBox="1">
            <a:spLocks noChangeArrowheads="1"/>
          </p:cNvSpPr>
          <p:nvPr/>
        </p:nvSpPr>
        <p:spPr bwMode="auto">
          <a:xfrm>
            <a:off x="1905000" y="2362200"/>
            <a:ext cx="6553200" cy="3021013"/>
          </a:xfrm>
          <a:prstGeom prst="rect">
            <a:avLst/>
          </a:prstGeom>
          <a:noFill/>
          <a:ln w="12700">
            <a:noFill/>
            <a:miter lim="800000"/>
            <a:headEnd/>
            <a:tailEnd/>
          </a:ln>
          <a:effectLst/>
        </p:spPr>
        <p:txBody>
          <a:bodyPr>
            <a:spAutoFit/>
          </a:bodyPr>
          <a:lstStyle/>
          <a:p>
            <a:pPr>
              <a:lnSpc>
                <a:spcPct val="90000"/>
              </a:lnSpc>
              <a:spcBef>
                <a:spcPct val="50000"/>
              </a:spcBef>
              <a:defRPr/>
            </a:pPr>
            <a:r>
              <a:rPr lang="en-US" sz="2000">
                <a:effectLst>
                  <a:outerShdw blurRad="38100" dist="38100" dir="2700000" algn="tl">
                    <a:srgbClr val="FFFFFF"/>
                  </a:outerShdw>
                </a:effectLst>
                <a:latin typeface="Arial" charset="0"/>
                <a:ea typeface="ＭＳ Ｐゴシック" pitchFamily="-128" charset="-128"/>
              </a:rPr>
              <a:t>The architecture is not the operational software. Rather, it is a representation that enables a software engineer to: </a:t>
            </a:r>
          </a:p>
          <a:p>
            <a:pPr>
              <a:lnSpc>
                <a:spcPct val="90000"/>
              </a:lnSpc>
              <a:spcBef>
                <a:spcPct val="50000"/>
              </a:spcBef>
              <a:defRPr/>
            </a:pPr>
            <a:r>
              <a:rPr lang="en-US" sz="2000">
                <a:effectLst>
                  <a:outerShdw blurRad="38100" dist="38100" dir="2700000" algn="tl">
                    <a:srgbClr val="FFFFFF"/>
                  </a:outerShdw>
                </a:effectLst>
                <a:latin typeface="Arial" charset="0"/>
                <a:ea typeface="ＭＳ Ｐゴシック" pitchFamily="-128" charset="-128"/>
              </a:rPr>
              <a:t>(1) </a:t>
            </a:r>
            <a:r>
              <a:rPr lang="en-US" sz="2000">
                <a:solidFill>
                  <a:schemeClr val="folHlink"/>
                </a:solidFill>
                <a:latin typeface="Arial" charset="0"/>
                <a:ea typeface="ＭＳ Ｐゴシック" pitchFamily="-128" charset="-128"/>
              </a:rPr>
              <a:t>analyze the effectiveness of the design</a:t>
            </a:r>
            <a:r>
              <a:rPr lang="en-US" sz="2000">
                <a:effectLst>
                  <a:outerShdw blurRad="38100" dist="38100" dir="2700000" algn="tl">
                    <a:srgbClr val="FFFFFF"/>
                  </a:outerShdw>
                </a:effectLst>
                <a:latin typeface="Arial" charset="0"/>
                <a:ea typeface="ＭＳ Ｐゴシック" pitchFamily="-128" charset="-128"/>
              </a:rPr>
              <a:t> in meeting its stated requirements, </a:t>
            </a:r>
          </a:p>
          <a:p>
            <a:pPr>
              <a:lnSpc>
                <a:spcPct val="90000"/>
              </a:lnSpc>
              <a:spcBef>
                <a:spcPct val="50000"/>
              </a:spcBef>
              <a:defRPr/>
            </a:pPr>
            <a:r>
              <a:rPr lang="en-US" sz="2000">
                <a:effectLst>
                  <a:outerShdw blurRad="38100" dist="38100" dir="2700000" algn="tl">
                    <a:srgbClr val="FFFFFF"/>
                  </a:outerShdw>
                </a:effectLst>
                <a:latin typeface="Arial" charset="0"/>
                <a:ea typeface="ＭＳ Ｐゴシック" pitchFamily="-128" charset="-128"/>
              </a:rPr>
              <a:t>(2) </a:t>
            </a:r>
            <a:r>
              <a:rPr lang="en-US" sz="2000">
                <a:solidFill>
                  <a:schemeClr val="folHlink"/>
                </a:solidFill>
                <a:latin typeface="Arial" charset="0"/>
                <a:ea typeface="ＭＳ Ｐゴシック" pitchFamily="-128" charset="-128"/>
              </a:rPr>
              <a:t>consider architectural alternatives</a:t>
            </a:r>
            <a:r>
              <a:rPr lang="en-US" sz="2000">
                <a:effectLst>
                  <a:outerShdw blurRad="38100" dist="38100" dir="2700000" algn="tl">
                    <a:srgbClr val="FFFFFF"/>
                  </a:outerShdw>
                </a:effectLst>
                <a:latin typeface="Arial" charset="0"/>
                <a:ea typeface="ＭＳ Ｐゴシック" pitchFamily="-128" charset="-128"/>
              </a:rPr>
              <a:t> at a stage when making design changes is still relatively easy, and </a:t>
            </a:r>
          </a:p>
          <a:p>
            <a:pPr>
              <a:lnSpc>
                <a:spcPct val="90000"/>
              </a:lnSpc>
              <a:spcBef>
                <a:spcPct val="50000"/>
              </a:spcBef>
              <a:defRPr/>
            </a:pPr>
            <a:r>
              <a:rPr lang="en-US" sz="2000">
                <a:effectLst>
                  <a:outerShdw blurRad="38100" dist="38100" dir="2700000" algn="tl">
                    <a:srgbClr val="FFFFFF"/>
                  </a:outerShdw>
                </a:effectLst>
                <a:latin typeface="Arial" charset="0"/>
                <a:ea typeface="ＭＳ Ｐゴシック" pitchFamily="-128" charset="-128"/>
              </a:rPr>
              <a:t>(3) </a:t>
            </a:r>
            <a:r>
              <a:rPr lang="en-US" sz="2000">
                <a:solidFill>
                  <a:schemeClr val="folHlink"/>
                </a:solidFill>
                <a:latin typeface="Arial" charset="0"/>
                <a:ea typeface="ＭＳ Ｐゴシック" pitchFamily="-128" charset="-128"/>
              </a:rPr>
              <a:t>reduce the risks</a:t>
            </a:r>
            <a:r>
              <a:rPr lang="en-US" sz="2000">
                <a:effectLst>
                  <a:outerShdw blurRad="38100" dist="38100" dir="2700000" algn="tl">
                    <a:srgbClr val="FFFFFF"/>
                  </a:outerShdw>
                </a:effectLst>
                <a:latin typeface="Arial" charset="0"/>
                <a:ea typeface="ＭＳ Ｐゴシック" pitchFamily="-128" charset="-128"/>
              </a:rPr>
              <a:t> associated with the construction of the software.</a:t>
            </a:r>
            <a:endParaRPr lang="en-US">
              <a:latin typeface="Arial" charset="0"/>
              <a:ea typeface="ＭＳ Ｐゴシック" pitchFamily="-128" charset="-128"/>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8E1715A-79A0-4C12-89AB-AAF79DAB1B4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19F8183B-07E0-456D-9FC2-353ACCA37A8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B1F1011-7E4A-42A8-8693-4D630B4B39D7}" type="slidenum">
              <a:rPr lang="en-US" altLang="en-US" sz="1000">
                <a:latin typeface="Helvetica" panose="020B0604020202020204" pitchFamily="34" charset="0"/>
              </a:rPr>
              <a:pPr/>
              <a:t>185</a:t>
            </a:fld>
            <a:endParaRPr lang="en-US" altLang="en-US" sz="1000">
              <a:latin typeface="Helvetica" panose="020B0604020202020204" pitchFamily="34" charset="0"/>
            </a:endParaRPr>
          </a:p>
        </p:txBody>
      </p:sp>
      <p:sp>
        <p:nvSpPr>
          <p:cNvPr id="191492" name="Rectangle 2">
            <a:extLst>
              <a:ext uri="{FF2B5EF4-FFF2-40B4-BE49-F238E27FC236}">
                <a16:creationId xmlns:a16="http://schemas.microsoft.com/office/drawing/2014/main" id="{54FF6846-B3CE-4784-A41C-A38BA5839EC1}"/>
              </a:ext>
            </a:extLst>
          </p:cNvPr>
          <p:cNvSpPr>
            <a:spLocks noGrp="1" noChangeArrowheads="1"/>
          </p:cNvSpPr>
          <p:nvPr>
            <p:ph type="title"/>
          </p:nvPr>
        </p:nvSpPr>
        <p:spPr>
          <a:xfrm>
            <a:off x="1295400" y="1219200"/>
            <a:ext cx="6923088" cy="550863"/>
          </a:xfrm>
        </p:spPr>
        <p:txBody>
          <a:bodyPr/>
          <a:lstStyle/>
          <a:p>
            <a:pPr eaLnBrk="1" hangingPunct="1"/>
            <a:r>
              <a:rPr lang="en-US" altLang="en-US" sz="3600"/>
              <a:t>Why is Architecture Important?</a:t>
            </a:r>
            <a:endParaRPr lang="en-US" altLang="en-US"/>
          </a:p>
        </p:txBody>
      </p:sp>
      <p:sp>
        <p:nvSpPr>
          <p:cNvPr id="191493" name="Rectangle 3">
            <a:extLst>
              <a:ext uri="{FF2B5EF4-FFF2-40B4-BE49-F238E27FC236}">
                <a16:creationId xmlns:a16="http://schemas.microsoft.com/office/drawing/2014/main" id="{B89E0461-F85A-499C-B1F5-35798B4DBD0A}"/>
              </a:ext>
            </a:extLst>
          </p:cNvPr>
          <p:cNvSpPr>
            <a:spLocks noGrp="1" noChangeArrowheads="1"/>
          </p:cNvSpPr>
          <p:nvPr>
            <p:ph type="body" idx="1"/>
          </p:nvPr>
        </p:nvSpPr>
        <p:spPr/>
        <p:txBody>
          <a:bodyPr/>
          <a:lstStyle/>
          <a:p>
            <a:pPr eaLnBrk="1" hangingPunct="1">
              <a:spcBef>
                <a:spcPts val="300"/>
              </a:spcBef>
            </a:pPr>
            <a:r>
              <a:rPr lang="en-US" altLang="en-US" sz="2000">
                <a:solidFill>
                  <a:schemeClr val="folHlink"/>
                </a:solidFill>
              </a:rPr>
              <a:t>Representations of software architecture are an enabler </a:t>
            </a:r>
            <a:r>
              <a:rPr lang="en-US" altLang="en-US" sz="2000"/>
              <a:t>for communication between all parties (stakeholders) interested in the development of a computer-based system.</a:t>
            </a:r>
          </a:p>
          <a:p>
            <a:pPr eaLnBrk="1" hangingPunct="1"/>
            <a:r>
              <a:rPr lang="en-US" altLang="en-US" sz="2000">
                <a:solidFill>
                  <a:schemeClr val="folHlink"/>
                </a:solidFill>
              </a:rPr>
              <a:t>The architecture highlights early design decisions</a:t>
            </a:r>
            <a:r>
              <a:rPr lang="en-US" altLang="en-US" sz="2000"/>
              <a:t> that will have a profound impact on all software engineering work that follows and, as important, on the ultimate success of the system as an operational entity.</a:t>
            </a:r>
          </a:p>
          <a:p>
            <a:pPr eaLnBrk="1" hangingPunct="1"/>
            <a:r>
              <a:rPr lang="en-US" altLang="en-US" sz="2000">
                <a:solidFill>
                  <a:schemeClr val="folHlink"/>
                </a:solidFill>
              </a:rPr>
              <a:t>Architecture “constitutes a relatively small, intellectually graspable mode</a:t>
            </a:r>
            <a:r>
              <a:rPr lang="en-US" altLang="en-US" sz="2000"/>
              <a:t> of how the system is structured and how its components work together” [BAS03].</a:t>
            </a:r>
            <a:endParaRPr lang="en-US" altLang="en-US" sz="180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E3FB0C5-25D7-4C0E-A592-4DB0428E318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BA88841-CA6A-49E6-888E-0C3B53ADBCA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F0EE8F3-5A5F-4CD4-9167-F65B84431C10}" type="slidenum">
              <a:rPr lang="en-US" altLang="en-US" sz="1000">
                <a:latin typeface="Helvetica" panose="020B0604020202020204" pitchFamily="34" charset="0"/>
              </a:rPr>
              <a:pPr/>
              <a:t>186</a:t>
            </a:fld>
            <a:endParaRPr lang="en-US" altLang="en-US" sz="1000">
              <a:latin typeface="Helvetica" panose="020B0604020202020204" pitchFamily="34" charset="0"/>
            </a:endParaRPr>
          </a:p>
        </p:txBody>
      </p:sp>
      <p:sp>
        <p:nvSpPr>
          <p:cNvPr id="192516" name="Rectangle 2">
            <a:extLst>
              <a:ext uri="{FF2B5EF4-FFF2-40B4-BE49-F238E27FC236}">
                <a16:creationId xmlns:a16="http://schemas.microsoft.com/office/drawing/2014/main" id="{079F4A59-ECEB-4D05-8DB3-10B1DA504E80}"/>
              </a:ext>
            </a:extLst>
          </p:cNvPr>
          <p:cNvSpPr>
            <a:spLocks noGrp="1" noChangeArrowheads="1"/>
          </p:cNvSpPr>
          <p:nvPr>
            <p:ph type="title"/>
          </p:nvPr>
        </p:nvSpPr>
        <p:spPr/>
        <p:txBody>
          <a:bodyPr/>
          <a:lstStyle/>
          <a:p>
            <a:pPr eaLnBrk="1" hangingPunct="1"/>
            <a:r>
              <a:rPr lang="en-US" altLang="en-US"/>
              <a:t>Architectural Descriptions</a:t>
            </a:r>
          </a:p>
        </p:txBody>
      </p:sp>
      <p:sp>
        <p:nvSpPr>
          <p:cNvPr id="192517" name="Rectangle 3">
            <a:extLst>
              <a:ext uri="{FF2B5EF4-FFF2-40B4-BE49-F238E27FC236}">
                <a16:creationId xmlns:a16="http://schemas.microsoft.com/office/drawing/2014/main" id="{66A27F2A-F4D5-43DE-8AB2-F45A3842E7B8}"/>
              </a:ext>
            </a:extLst>
          </p:cNvPr>
          <p:cNvSpPr>
            <a:spLocks noGrp="1" noChangeArrowheads="1"/>
          </p:cNvSpPr>
          <p:nvPr>
            <p:ph type="body" idx="1"/>
          </p:nvPr>
        </p:nvSpPr>
        <p:spPr/>
        <p:txBody>
          <a:bodyPr/>
          <a:lstStyle/>
          <a:p>
            <a:pPr eaLnBrk="1" hangingPunct="1">
              <a:lnSpc>
                <a:spcPct val="90000"/>
              </a:lnSpc>
              <a:spcBef>
                <a:spcPts val="600"/>
              </a:spcBef>
            </a:pPr>
            <a:r>
              <a:rPr lang="en-US" altLang="en-US" sz="2000">
                <a:latin typeface="Palatino" pitchFamily="-128" charset="0"/>
              </a:rPr>
              <a:t>The IEEE Computer Society has proposed </a:t>
            </a:r>
            <a:r>
              <a:rPr lang="en-US" altLang="en-US" sz="2000">
                <a:latin typeface="Times New Roman" panose="02020603050405020304" pitchFamily="18" charset="0"/>
              </a:rPr>
              <a:t>IEEE-Std-1471-2000, </a:t>
            </a:r>
            <a:r>
              <a:rPr lang="en-US" altLang="en-US" sz="2000" i="1">
                <a:latin typeface="Times New Roman" panose="02020603050405020304" pitchFamily="18" charset="0"/>
              </a:rPr>
              <a:t>Recommended Practice for Architectural Description of Software-Intensive System, </a:t>
            </a:r>
            <a:r>
              <a:rPr lang="en-US" altLang="en-US" sz="2000">
                <a:latin typeface="Times New Roman" panose="02020603050405020304" pitchFamily="18" charset="0"/>
              </a:rPr>
              <a:t>[IEE00]</a:t>
            </a:r>
          </a:p>
          <a:p>
            <a:pPr lvl="1" eaLnBrk="1" hangingPunct="1">
              <a:lnSpc>
                <a:spcPct val="90000"/>
              </a:lnSpc>
              <a:spcBef>
                <a:spcPts val="600"/>
              </a:spcBef>
            </a:pPr>
            <a:r>
              <a:rPr lang="en-US" altLang="en-US" sz="1800">
                <a:latin typeface="Times New Roman" panose="02020603050405020304" pitchFamily="18" charset="0"/>
              </a:rPr>
              <a:t>to establish a conceptual framework and vocabulary for use during the design of software architecture, </a:t>
            </a:r>
          </a:p>
          <a:p>
            <a:pPr lvl="1" eaLnBrk="1" hangingPunct="1">
              <a:lnSpc>
                <a:spcPct val="90000"/>
              </a:lnSpc>
              <a:spcBef>
                <a:spcPts val="600"/>
              </a:spcBef>
            </a:pPr>
            <a:r>
              <a:rPr lang="en-US" altLang="en-US" sz="1800">
                <a:latin typeface="Times New Roman" panose="02020603050405020304" pitchFamily="18" charset="0"/>
              </a:rPr>
              <a:t>to provide detailed guidelines for representing an architectural description, and </a:t>
            </a:r>
          </a:p>
          <a:p>
            <a:pPr lvl="1" eaLnBrk="1" hangingPunct="1">
              <a:lnSpc>
                <a:spcPct val="90000"/>
              </a:lnSpc>
              <a:spcBef>
                <a:spcPts val="600"/>
              </a:spcBef>
            </a:pPr>
            <a:r>
              <a:rPr lang="en-US" altLang="en-US" sz="1800">
                <a:latin typeface="Times New Roman" panose="02020603050405020304" pitchFamily="18" charset="0"/>
              </a:rPr>
              <a:t>to encourage sound architectural design practices.</a:t>
            </a:r>
          </a:p>
          <a:p>
            <a:pPr eaLnBrk="1" hangingPunct="1">
              <a:lnSpc>
                <a:spcPct val="90000"/>
              </a:lnSpc>
              <a:spcBef>
                <a:spcPts val="600"/>
              </a:spcBef>
            </a:pPr>
            <a:r>
              <a:rPr lang="en-US" altLang="en-US" sz="2000">
                <a:latin typeface="Times New Roman" panose="02020603050405020304" pitchFamily="18" charset="0"/>
              </a:rPr>
              <a:t>The IEEE Standard defines an </a:t>
            </a:r>
            <a:r>
              <a:rPr lang="en-US" altLang="en-US" sz="2000" i="1">
                <a:latin typeface="Times New Roman" panose="02020603050405020304" pitchFamily="18" charset="0"/>
              </a:rPr>
              <a:t>architectural description</a:t>
            </a:r>
            <a:r>
              <a:rPr lang="en-US" altLang="en-US" sz="2000">
                <a:latin typeface="Times New Roman" panose="02020603050405020304" pitchFamily="18" charset="0"/>
              </a:rPr>
              <a:t> (AD) as a “a collection of products to document an architecture.” </a:t>
            </a:r>
          </a:p>
          <a:p>
            <a:pPr lvl="1" eaLnBrk="1" hangingPunct="1">
              <a:lnSpc>
                <a:spcPct val="90000"/>
              </a:lnSpc>
              <a:spcBef>
                <a:spcPts val="600"/>
              </a:spcBef>
            </a:pPr>
            <a:r>
              <a:rPr lang="en-US" altLang="en-US" sz="1800">
                <a:latin typeface="Times New Roman" panose="02020603050405020304" pitchFamily="18" charset="0"/>
              </a:rPr>
              <a:t>The description itself is represented using multiple views, where each </a:t>
            </a:r>
            <a:r>
              <a:rPr lang="en-US" altLang="en-US" sz="1800" i="1">
                <a:latin typeface="Times New Roman" panose="02020603050405020304" pitchFamily="18" charset="0"/>
              </a:rPr>
              <a:t>view</a:t>
            </a:r>
            <a:r>
              <a:rPr lang="en-US" altLang="en-US" sz="1800">
                <a:latin typeface="Times New Roman" panose="02020603050405020304" pitchFamily="18" charset="0"/>
              </a:rPr>
              <a:t> is “a representation of a whole system from the perspective of a related set of [stakeholder] concerns.”</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E85AF3-EDD0-4BFC-AD0F-FCC9799EA79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C3F83AF6-9E3C-438C-8D61-5ECFC025A19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044641B-AE55-4A9D-A1FD-0CA658AE7BF7}" type="slidenum">
              <a:rPr lang="en-US" altLang="en-US" sz="1000">
                <a:latin typeface="Helvetica" panose="020B0604020202020204" pitchFamily="34" charset="0"/>
              </a:rPr>
              <a:pPr/>
              <a:t>187</a:t>
            </a:fld>
            <a:endParaRPr lang="en-US" altLang="en-US" sz="1000">
              <a:latin typeface="Helvetica" panose="020B0604020202020204" pitchFamily="34" charset="0"/>
            </a:endParaRPr>
          </a:p>
        </p:txBody>
      </p:sp>
      <p:sp>
        <p:nvSpPr>
          <p:cNvPr id="193540" name="Rectangle 2">
            <a:extLst>
              <a:ext uri="{FF2B5EF4-FFF2-40B4-BE49-F238E27FC236}">
                <a16:creationId xmlns:a16="http://schemas.microsoft.com/office/drawing/2014/main" id="{21E64BE1-6895-4D62-8505-D3A8D2D656F9}"/>
              </a:ext>
            </a:extLst>
          </p:cNvPr>
          <p:cNvSpPr>
            <a:spLocks noGrp="1" noChangeArrowheads="1"/>
          </p:cNvSpPr>
          <p:nvPr>
            <p:ph type="title"/>
          </p:nvPr>
        </p:nvSpPr>
        <p:spPr/>
        <p:txBody>
          <a:bodyPr/>
          <a:lstStyle/>
          <a:p>
            <a:pPr eaLnBrk="1" hangingPunct="1"/>
            <a:r>
              <a:rPr lang="en-US" altLang="en-US"/>
              <a:t>Architectural Genres</a:t>
            </a:r>
          </a:p>
        </p:txBody>
      </p:sp>
      <p:sp>
        <p:nvSpPr>
          <p:cNvPr id="193541" name="Rectangle 3">
            <a:extLst>
              <a:ext uri="{FF2B5EF4-FFF2-40B4-BE49-F238E27FC236}">
                <a16:creationId xmlns:a16="http://schemas.microsoft.com/office/drawing/2014/main" id="{35509BD9-0E8D-42AC-965C-FDAE340C270A}"/>
              </a:ext>
            </a:extLst>
          </p:cNvPr>
          <p:cNvSpPr>
            <a:spLocks noGrp="1" noChangeArrowheads="1"/>
          </p:cNvSpPr>
          <p:nvPr>
            <p:ph type="body" idx="1"/>
          </p:nvPr>
        </p:nvSpPr>
        <p:spPr/>
        <p:txBody>
          <a:bodyPr/>
          <a:lstStyle/>
          <a:p>
            <a:pPr eaLnBrk="1" hangingPunct="1">
              <a:spcBef>
                <a:spcPts val="300"/>
              </a:spcBef>
            </a:pPr>
            <a:r>
              <a:rPr lang="en-US" altLang="en-US" i="1">
                <a:solidFill>
                  <a:schemeClr val="folHlink"/>
                </a:solidFill>
                <a:latin typeface="Palatino" pitchFamily="-128" charset="0"/>
              </a:rPr>
              <a:t>Genre</a:t>
            </a:r>
            <a:r>
              <a:rPr lang="en-US" altLang="en-US">
                <a:latin typeface="Palatino" pitchFamily="-128" charset="0"/>
              </a:rPr>
              <a:t> implies a specific category within the overall software domain. </a:t>
            </a:r>
          </a:p>
          <a:p>
            <a:pPr eaLnBrk="1" hangingPunct="1">
              <a:spcBef>
                <a:spcPts val="300"/>
              </a:spcBef>
            </a:pPr>
            <a:r>
              <a:rPr lang="en-US" altLang="en-US">
                <a:latin typeface="Palatino" pitchFamily="-128" charset="0"/>
              </a:rPr>
              <a:t>Within each category, you encounter a number of subcategories. </a:t>
            </a:r>
          </a:p>
          <a:p>
            <a:pPr lvl="1" eaLnBrk="1" hangingPunct="1">
              <a:spcBef>
                <a:spcPts val="300"/>
              </a:spcBef>
            </a:pPr>
            <a:r>
              <a:rPr lang="en-US" altLang="en-US">
                <a:latin typeface="Palatino" pitchFamily="-128" charset="0"/>
              </a:rPr>
              <a:t>For example, within the genre of </a:t>
            </a:r>
            <a:r>
              <a:rPr lang="en-US" altLang="en-US" i="1">
                <a:latin typeface="Palatino" pitchFamily="-128" charset="0"/>
              </a:rPr>
              <a:t>buildings</a:t>
            </a:r>
            <a:r>
              <a:rPr lang="en-US" altLang="en-US">
                <a:latin typeface="Palatino" pitchFamily="-128" charset="0"/>
              </a:rPr>
              <a:t>, you would encounter the following general </a:t>
            </a:r>
            <a:r>
              <a:rPr lang="en-US" altLang="en-US">
                <a:solidFill>
                  <a:schemeClr val="folHlink"/>
                </a:solidFill>
                <a:latin typeface="Palatino" pitchFamily="-128" charset="0"/>
              </a:rPr>
              <a:t>styles:</a:t>
            </a:r>
            <a:r>
              <a:rPr lang="en-US" altLang="en-US">
                <a:latin typeface="Palatino" pitchFamily="-128" charset="0"/>
              </a:rPr>
              <a:t> houses, condos, apartment buildings, office buildings, industrial building, warehouses, and so on. </a:t>
            </a:r>
          </a:p>
          <a:p>
            <a:pPr lvl="1" eaLnBrk="1" hangingPunct="1">
              <a:spcBef>
                <a:spcPts val="300"/>
              </a:spcBef>
            </a:pPr>
            <a:r>
              <a:rPr lang="en-US" altLang="en-US">
                <a:latin typeface="Palatino" pitchFamily="-128" charset="0"/>
              </a:rPr>
              <a:t>Within each general style, more specific styles might apply. Each style would have a structure that can be described using a set of predictable patterns.</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E8B3A4F4-41E7-474B-8485-80D08A6F032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6561DE93-4155-4A36-9127-EE8F7C04816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9E49EE7-AC40-4F0B-80CE-4B7363A234AC}" type="slidenum">
              <a:rPr lang="en-US" altLang="en-US" sz="1000">
                <a:latin typeface="Helvetica" panose="020B0604020202020204" pitchFamily="34" charset="0"/>
              </a:rPr>
              <a:pPr/>
              <a:t>188</a:t>
            </a:fld>
            <a:endParaRPr lang="en-US" altLang="en-US" sz="1000">
              <a:latin typeface="Helvetica" panose="020B0604020202020204" pitchFamily="34" charset="0"/>
            </a:endParaRPr>
          </a:p>
        </p:txBody>
      </p:sp>
      <p:sp>
        <p:nvSpPr>
          <p:cNvPr id="194564" name="Rectangle 3">
            <a:extLst>
              <a:ext uri="{FF2B5EF4-FFF2-40B4-BE49-F238E27FC236}">
                <a16:creationId xmlns:a16="http://schemas.microsoft.com/office/drawing/2014/main" id="{502D4F25-124E-4282-8E49-A6D6397B72C9}"/>
              </a:ext>
            </a:extLst>
          </p:cNvPr>
          <p:cNvSpPr>
            <a:spLocks noGrp="1" noChangeArrowheads="1"/>
          </p:cNvSpPr>
          <p:nvPr>
            <p:ph type="title"/>
          </p:nvPr>
        </p:nvSpPr>
        <p:spPr>
          <a:xfrm>
            <a:off x="1219200" y="1066800"/>
            <a:ext cx="5545138" cy="685800"/>
          </a:xfrm>
        </p:spPr>
        <p:txBody>
          <a:bodyPr/>
          <a:lstStyle/>
          <a:p>
            <a:pPr eaLnBrk="1" hangingPunct="1"/>
            <a:r>
              <a:rPr lang="en-US" altLang="en-US"/>
              <a:t>Architectural Styles</a:t>
            </a:r>
          </a:p>
        </p:txBody>
      </p:sp>
      <p:sp>
        <p:nvSpPr>
          <p:cNvPr id="194565" name="Rectangle 4">
            <a:extLst>
              <a:ext uri="{FF2B5EF4-FFF2-40B4-BE49-F238E27FC236}">
                <a16:creationId xmlns:a16="http://schemas.microsoft.com/office/drawing/2014/main" id="{8CC76FCA-2418-476C-A039-4F5BB73CE701}"/>
              </a:ext>
            </a:extLst>
          </p:cNvPr>
          <p:cNvSpPr>
            <a:spLocks noGrp="1" noChangeArrowheads="1"/>
          </p:cNvSpPr>
          <p:nvPr>
            <p:ph type="body" idx="1"/>
          </p:nvPr>
        </p:nvSpPr>
        <p:spPr>
          <a:xfrm>
            <a:off x="2743200" y="4191000"/>
            <a:ext cx="4387850" cy="2160588"/>
          </a:xfrm>
        </p:spPr>
        <p:txBody>
          <a:bodyPr/>
          <a:lstStyle/>
          <a:p>
            <a:pPr eaLnBrk="1" hangingPunct="1"/>
            <a:r>
              <a:rPr lang="en-US" altLang="en-US" sz="2000">
                <a:solidFill>
                  <a:schemeClr val="folHlink"/>
                </a:solidFill>
              </a:rPr>
              <a:t>Data-centered architectures</a:t>
            </a:r>
          </a:p>
          <a:p>
            <a:pPr eaLnBrk="1" hangingPunct="1"/>
            <a:r>
              <a:rPr lang="en-US" altLang="en-US" sz="2000">
                <a:solidFill>
                  <a:schemeClr val="folHlink"/>
                </a:solidFill>
              </a:rPr>
              <a:t>Data flow architectures</a:t>
            </a:r>
          </a:p>
          <a:p>
            <a:pPr eaLnBrk="1" hangingPunct="1"/>
            <a:r>
              <a:rPr lang="en-US" altLang="en-US" sz="2000">
                <a:solidFill>
                  <a:schemeClr val="folHlink"/>
                </a:solidFill>
              </a:rPr>
              <a:t>Call and return architectures</a:t>
            </a:r>
          </a:p>
          <a:p>
            <a:pPr eaLnBrk="1" hangingPunct="1"/>
            <a:r>
              <a:rPr lang="en-US" altLang="en-US" sz="2000">
                <a:solidFill>
                  <a:schemeClr val="folHlink"/>
                </a:solidFill>
              </a:rPr>
              <a:t>Object-oriented architectures</a:t>
            </a:r>
          </a:p>
          <a:p>
            <a:pPr eaLnBrk="1" hangingPunct="1"/>
            <a:r>
              <a:rPr lang="en-US" altLang="en-US" sz="2000">
                <a:solidFill>
                  <a:schemeClr val="folHlink"/>
                </a:solidFill>
              </a:rPr>
              <a:t>Layered architectures</a:t>
            </a:r>
            <a:endParaRPr lang="en-US" altLang="en-US">
              <a:solidFill>
                <a:schemeClr val="folHlink"/>
              </a:solidFill>
            </a:endParaRPr>
          </a:p>
        </p:txBody>
      </p:sp>
      <p:sp>
        <p:nvSpPr>
          <p:cNvPr id="177157" name="Text Box 5">
            <a:extLst>
              <a:ext uri="{FF2B5EF4-FFF2-40B4-BE49-F238E27FC236}">
                <a16:creationId xmlns:a16="http://schemas.microsoft.com/office/drawing/2014/main" id="{DA14C7CA-BA04-4490-B696-8D712CE34C97}"/>
              </a:ext>
            </a:extLst>
          </p:cNvPr>
          <p:cNvSpPr txBox="1">
            <a:spLocks noChangeArrowheads="1"/>
          </p:cNvSpPr>
          <p:nvPr/>
        </p:nvSpPr>
        <p:spPr bwMode="auto">
          <a:xfrm>
            <a:off x="1981200" y="1828800"/>
            <a:ext cx="6477000" cy="2320925"/>
          </a:xfrm>
          <a:prstGeom prst="rect">
            <a:avLst/>
          </a:prstGeom>
          <a:noFill/>
          <a:ln w="12700">
            <a:noFill/>
            <a:miter lim="800000"/>
            <a:headEnd/>
            <a:tailEnd/>
          </a:ln>
          <a:effectLst/>
        </p:spPr>
        <p:txBody>
          <a:bodyPr>
            <a:spAutoFit/>
          </a:bodyPr>
          <a:lstStyle/>
          <a:p>
            <a:pPr>
              <a:lnSpc>
                <a:spcPct val="90000"/>
              </a:lnSpc>
              <a:spcBef>
                <a:spcPct val="50000"/>
              </a:spcBef>
              <a:defRPr/>
            </a:pPr>
            <a:r>
              <a:rPr lang="en-US" sz="1800">
                <a:effectLst>
                  <a:outerShdw blurRad="38100" dist="38100" dir="2700000" algn="tl">
                    <a:srgbClr val="FFFFFF"/>
                  </a:outerShdw>
                </a:effectLst>
                <a:latin typeface="Palatino" pitchFamily="-128" charset="0"/>
                <a:ea typeface="ＭＳ Ｐゴシック" pitchFamily="-128" charset="-128"/>
              </a:rPr>
              <a:t>Each style describes a system category that encompasses: (1) a </a:t>
            </a:r>
            <a:r>
              <a:rPr lang="en-US" sz="1800" b="1">
                <a:solidFill>
                  <a:schemeClr val="folHlink"/>
                </a:solidFill>
                <a:latin typeface="Palatino" pitchFamily="-128" charset="0"/>
                <a:ea typeface="ＭＳ Ｐゴシック" pitchFamily="-128" charset="-128"/>
              </a:rPr>
              <a:t>set of components</a:t>
            </a:r>
            <a:r>
              <a:rPr lang="en-US" sz="1800">
                <a:effectLst>
                  <a:outerShdw blurRad="38100" dist="38100" dir="2700000" algn="tl">
                    <a:srgbClr val="FFFFFF"/>
                  </a:outerShdw>
                </a:effectLst>
                <a:latin typeface="Palatino" pitchFamily="-128" charset="0"/>
                <a:ea typeface="ＭＳ Ｐゴシック" pitchFamily="-128" charset="-128"/>
              </a:rPr>
              <a:t> (e.g., a database, computational modules) that perform a function required by a system, (2) a </a:t>
            </a:r>
            <a:r>
              <a:rPr lang="en-US" sz="1800" b="1">
                <a:solidFill>
                  <a:schemeClr val="folHlink"/>
                </a:solidFill>
                <a:latin typeface="Palatino" pitchFamily="-128" charset="0"/>
                <a:ea typeface="ＭＳ Ｐゴシック" pitchFamily="-128" charset="-128"/>
              </a:rPr>
              <a:t>set of connectors</a:t>
            </a:r>
            <a:r>
              <a:rPr lang="en-US" sz="1800">
                <a:solidFill>
                  <a:schemeClr val="folHlink"/>
                </a:solidFill>
                <a:latin typeface="Palatino" pitchFamily="-128" charset="0"/>
                <a:ea typeface="ＭＳ Ｐゴシック" pitchFamily="-128" charset="-128"/>
              </a:rPr>
              <a:t> </a:t>
            </a:r>
            <a:r>
              <a:rPr lang="en-US" sz="1800">
                <a:effectLst>
                  <a:outerShdw blurRad="38100" dist="38100" dir="2700000" algn="tl">
                    <a:srgbClr val="FFFFFF"/>
                  </a:outerShdw>
                </a:effectLst>
                <a:latin typeface="Palatino" pitchFamily="-128" charset="0"/>
                <a:ea typeface="ＭＳ Ｐゴシック" pitchFamily="-128" charset="-128"/>
              </a:rPr>
              <a:t>that enable “communication, coordination and cooperation” among components, (3) </a:t>
            </a:r>
            <a:r>
              <a:rPr lang="en-US" sz="1800" b="1">
                <a:solidFill>
                  <a:schemeClr val="folHlink"/>
                </a:solidFill>
                <a:latin typeface="Palatino" pitchFamily="-128" charset="0"/>
                <a:ea typeface="ＭＳ Ｐゴシック" pitchFamily="-128" charset="-128"/>
              </a:rPr>
              <a:t>constraints</a:t>
            </a:r>
            <a:r>
              <a:rPr lang="en-US" sz="1800">
                <a:effectLst>
                  <a:outerShdw blurRad="38100" dist="38100" dir="2700000" algn="tl">
                    <a:srgbClr val="FFFFFF"/>
                  </a:outerShdw>
                </a:effectLst>
                <a:latin typeface="Palatino" pitchFamily="-128" charset="0"/>
                <a:ea typeface="ＭＳ Ｐゴシック" pitchFamily="-128" charset="-128"/>
              </a:rPr>
              <a:t> that define how components can be integrated to form the system, and (4) </a:t>
            </a:r>
            <a:r>
              <a:rPr lang="en-US" sz="1800" b="1">
                <a:solidFill>
                  <a:schemeClr val="folHlink"/>
                </a:solidFill>
                <a:latin typeface="Palatino" pitchFamily="-128" charset="0"/>
                <a:ea typeface="ＭＳ Ｐゴシック" pitchFamily="-128" charset="-128"/>
              </a:rPr>
              <a:t>semantic models</a:t>
            </a:r>
            <a:r>
              <a:rPr lang="en-US" sz="1800">
                <a:effectLst>
                  <a:outerShdw blurRad="38100" dist="38100" dir="2700000" algn="tl">
                    <a:srgbClr val="FFFFFF"/>
                  </a:outerShdw>
                </a:effectLst>
                <a:latin typeface="Palatino" pitchFamily="-128" charset="0"/>
                <a:ea typeface="ＭＳ Ｐゴシック" pitchFamily="-128" charset="-128"/>
              </a:rPr>
              <a:t> that enable a designer to understand the overall properties of a system by analyzing the known properties of its constituent parts. </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5EBAD9-1C7F-4C9D-B460-B0818C3FE7F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874CB9EF-7108-43D6-AEA0-5BDB461E7E1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99DFE95-3424-4891-B8A0-CDEC4FE0925D}" type="slidenum">
              <a:rPr lang="en-US" altLang="en-US" sz="1000">
                <a:latin typeface="Helvetica" panose="020B0604020202020204" pitchFamily="34" charset="0"/>
              </a:rPr>
              <a:pPr/>
              <a:t>189</a:t>
            </a:fld>
            <a:endParaRPr lang="en-US" altLang="en-US" sz="1000">
              <a:latin typeface="Helvetica" panose="020B0604020202020204" pitchFamily="34" charset="0"/>
            </a:endParaRPr>
          </a:p>
        </p:txBody>
      </p:sp>
      <p:sp>
        <p:nvSpPr>
          <p:cNvPr id="195588" name="Rectangle 2">
            <a:extLst>
              <a:ext uri="{FF2B5EF4-FFF2-40B4-BE49-F238E27FC236}">
                <a16:creationId xmlns:a16="http://schemas.microsoft.com/office/drawing/2014/main" id="{C90BD500-1A79-4173-9855-8DB36D181330}"/>
              </a:ext>
            </a:extLst>
          </p:cNvPr>
          <p:cNvSpPr>
            <a:spLocks noGrp="1" noChangeArrowheads="1"/>
          </p:cNvSpPr>
          <p:nvPr>
            <p:ph type="title"/>
          </p:nvPr>
        </p:nvSpPr>
        <p:spPr>
          <a:xfrm>
            <a:off x="1295400" y="1143000"/>
            <a:ext cx="5864225" cy="568325"/>
          </a:xfrm>
        </p:spPr>
        <p:txBody>
          <a:bodyPr/>
          <a:lstStyle/>
          <a:p>
            <a:pPr eaLnBrk="1" hangingPunct="1"/>
            <a:r>
              <a:rPr lang="en-US" altLang="en-US" sz="3600"/>
              <a:t>Data-Centered Architecture</a:t>
            </a:r>
          </a:p>
        </p:txBody>
      </p:sp>
      <p:pic>
        <p:nvPicPr>
          <p:cNvPr id="195589" name="Picture 3">
            <a:extLst>
              <a:ext uri="{FF2B5EF4-FFF2-40B4-BE49-F238E27FC236}">
                <a16:creationId xmlns:a16="http://schemas.microsoft.com/office/drawing/2014/main" id="{4C5277AB-FE52-471E-B952-0B0DE2FFC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057400"/>
            <a:ext cx="4737100" cy="324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EBBC3B6-9DBB-4459-B8AF-051A1FCA9E6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E2144446-AA33-4C06-82CE-CFC7791B048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E851EFD-84E2-40F8-81E4-7FD94599F70F}" type="slidenum">
              <a:rPr lang="en-US" altLang="en-US" sz="1000">
                <a:latin typeface="Helvetica" panose="020B0604020202020204" pitchFamily="34" charset="0"/>
              </a:rPr>
              <a:pPr/>
              <a:t>19</a:t>
            </a:fld>
            <a:endParaRPr lang="en-US" altLang="en-US" sz="1000">
              <a:latin typeface="Helvetica" panose="020B0604020202020204" pitchFamily="34" charset="0"/>
            </a:endParaRPr>
          </a:p>
        </p:txBody>
      </p:sp>
      <p:sp>
        <p:nvSpPr>
          <p:cNvPr id="21508" name="Rectangle 2">
            <a:extLst>
              <a:ext uri="{FF2B5EF4-FFF2-40B4-BE49-F238E27FC236}">
                <a16:creationId xmlns:a16="http://schemas.microsoft.com/office/drawing/2014/main" id="{75BA0A1A-6877-456F-8791-CF91A5103D51}"/>
              </a:ext>
            </a:extLst>
          </p:cNvPr>
          <p:cNvSpPr>
            <a:spLocks noGrp="1" noChangeArrowheads="1"/>
          </p:cNvSpPr>
          <p:nvPr>
            <p:ph type="title"/>
          </p:nvPr>
        </p:nvSpPr>
        <p:spPr/>
        <p:txBody>
          <a:bodyPr/>
          <a:lstStyle/>
          <a:p>
            <a:pPr eaLnBrk="1" hangingPunct="1"/>
            <a:r>
              <a:rPr lang="en-US" altLang="en-US"/>
              <a:t>Plan the Solution</a:t>
            </a:r>
          </a:p>
        </p:txBody>
      </p:sp>
      <p:sp>
        <p:nvSpPr>
          <p:cNvPr id="21509" name="Rectangle 3">
            <a:extLst>
              <a:ext uri="{FF2B5EF4-FFF2-40B4-BE49-F238E27FC236}">
                <a16:creationId xmlns:a16="http://schemas.microsoft.com/office/drawing/2014/main" id="{174B8888-83CA-4E4B-BFC7-DC9058F63711}"/>
              </a:ext>
            </a:extLst>
          </p:cNvPr>
          <p:cNvSpPr>
            <a:spLocks noGrp="1" noChangeArrowheads="1"/>
          </p:cNvSpPr>
          <p:nvPr>
            <p:ph type="body" idx="1"/>
          </p:nvPr>
        </p:nvSpPr>
        <p:spPr/>
        <p:txBody>
          <a:bodyPr/>
          <a:lstStyle/>
          <a:p>
            <a:pPr eaLnBrk="1" hangingPunct="1">
              <a:spcBef>
                <a:spcPts val="600"/>
              </a:spcBef>
            </a:pPr>
            <a:r>
              <a:rPr lang="en-US" altLang="en-US" sz="2000" i="1">
                <a:solidFill>
                  <a:schemeClr val="folHlink"/>
                </a:solidFill>
                <a:latin typeface="Palatino" pitchFamily="-128" charset="0"/>
              </a:rPr>
              <a:t>Have you seen similar problems before?</a:t>
            </a:r>
            <a:r>
              <a:rPr lang="en-US" altLang="en-US" sz="2000" i="1">
                <a:latin typeface="Palatino" pitchFamily="-128" charset="0"/>
              </a:rPr>
              <a:t> </a:t>
            </a:r>
            <a:r>
              <a:rPr lang="en-US" altLang="en-US" sz="2000">
                <a:latin typeface="Palatino" pitchFamily="-128" charset="0"/>
              </a:rPr>
              <a:t>Are there patterns that are recognizable in a potential solution? Is there existing software that implements the data, functions, and features that are required? </a:t>
            </a:r>
          </a:p>
          <a:p>
            <a:pPr eaLnBrk="1" hangingPunct="1"/>
            <a:r>
              <a:rPr lang="en-US" altLang="en-US" sz="2000" i="1">
                <a:solidFill>
                  <a:schemeClr val="folHlink"/>
                </a:solidFill>
                <a:latin typeface="Palatino" pitchFamily="-128" charset="0"/>
              </a:rPr>
              <a:t>Has a similar problem been solved?</a:t>
            </a:r>
            <a:r>
              <a:rPr lang="en-US" altLang="en-US" sz="2000">
                <a:latin typeface="Palatino" pitchFamily="-128" charset="0"/>
              </a:rPr>
              <a:t> If so, are elements of the solution reusable?</a:t>
            </a:r>
          </a:p>
          <a:p>
            <a:pPr eaLnBrk="1" hangingPunct="1"/>
            <a:r>
              <a:rPr lang="en-US" altLang="en-US" sz="2000" i="1">
                <a:solidFill>
                  <a:schemeClr val="folHlink"/>
                </a:solidFill>
                <a:latin typeface="Palatino" pitchFamily="-128" charset="0"/>
              </a:rPr>
              <a:t>Can subproblems be defined?</a:t>
            </a:r>
            <a:r>
              <a:rPr lang="en-US" altLang="en-US" sz="2000">
                <a:latin typeface="Palatino" pitchFamily="-128" charset="0"/>
              </a:rPr>
              <a:t> If so, are solutions readily apparent for the subproblems?</a:t>
            </a:r>
          </a:p>
          <a:p>
            <a:pPr eaLnBrk="1" hangingPunct="1"/>
            <a:r>
              <a:rPr lang="en-US" altLang="en-US" sz="2000" i="1">
                <a:solidFill>
                  <a:schemeClr val="folHlink"/>
                </a:solidFill>
                <a:latin typeface="Palatino" pitchFamily="-128" charset="0"/>
              </a:rPr>
              <a:t>Can you represent a solution in a manner that leads to effective implementation? </a:t>
            </a:r>
            <a:r>
              <a:rPr lang="en-US" altLang="en-US" sz="2000">
                <a:latin typeface="Palatino" pitchFamily="-128" charset="0"/>
              </a:rPr>
              <a:t>Can a design model be created?</a:t>
            </a:r>
          </a:p>
          <a:p>
            <a:pPr eaLnBrk="1" hangingPunct="1"/>
            <a:endParaRPr lang="en-US" altLang="en-US" sz="200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72497C-57A9-4DD4-8488-20191018792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B59825D8-C538-4625-BFC6-7259BE26B5C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B3A4F38-299B-430B-86E0-D262317C9298}" type="slidenum">
              <a:rPr lang="en-US" altLang="en-US" sz="1000">
                <a:latin typeface="Helvetica" panose="020B0604020202020204" pitchFamily="34" charset="0"/>
              </a:rPr>
              <a:pPr/>
              <a:t>190</a:t>
            </a:fld>
            <a:endParaRPr lang="en-US" altLang="en-US" sz="1000">
              <a:latin typeface="Helvetica" panose="020B0604020202020204" pitchFamily="34" charset="0"/>
            </a:endParaRPr>
          </a:p>
        </p:txBody>
      </p:sp>
      <p:sp>
        <p:nvSpPr>
          <p:cNvPr id="196612" name="Rectangle 2">
            <a:extLst>
              <a:ext uri="{FF2B5EF4-FFF2-40B4-BE49-F238E27FC236}">
                <a16:creationId xmlns:a16="http://schemas.microsoft.com/office/drawing/2014/main" id="{AA165080-D55C-4766-8D96-7A1FEE281180}"/>
              </a:ext>
            </a:extLst>
          </p:cNvPr>
          <p:cNvSpPr>
            <a:spLocks noGrp="1" noChangeArrowheads="1"/>
          </p:cNvSpPr>
          <p:nvPr>
            <p:ph type="title"/>
          </p:nvPr>
        </p:nvSpPr>
        <p:spPr>
          <a:xfrm>
            <a:off x="1219200" y="1143000"/>
            <a:ext cx="5821363" cy="568325"/>
          </a:xfrm>
        </p:spPr>
        <p:txBody>
          <a:bodyPr/>
          <a:lstStyle/>
          <a:p>
            <a:pPr eaLnBrk="1" hangingPunct="1"/>
            <a:r>
              <a:rPr lang="en-US" altLang="en-US" sz="3600"/>
              <a:t>Data Flow Architecture</a:t>
            </a:r>
          </a:p>
        </p:txBody>
      </p:sp>
      <p:pic>
        <p:nvPicPr>
          <p:cNvPr id="196613" name="Picture 3">
            <a:extLst>
              <a:ext uri="{FF2B5EF4-FFF2-40B4-BE49-F238E27FC236}">
                <a16:creationId xmlns:a16="http://schemas.microsoft.com/office/drawing/2014/main" id="{4641D4D1-0C14-4EE3-B93B-84F104889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5638800"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D8F869B-8111-404A-AE23-A9178CA8AAA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9DF8183-5ABF-4493-8974-76C096DD4C3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20B918E-F792-47D6-B0F6-414D4D3DB9AE}" type="slidenum">
              <a:rPr lang="en-US" altLang="en-US" sz="1000">
                <a:latin typeface="Helvetica" panose="020B0604020202020204" pitchFamily="34" charset="0"/>
              </a:rPr>
              <a:pPr/>
              <a:t>191</a:t>
            </a:fld>
            <a:endParaRPr lang="en-US" altLang="en-US" sz="1000">
              <a:latin typeface="Helvetica" panose="020B0604020202020204" pitchFamily="34" charset="0"/>
            </a:endParaRPr>
          </a:p>
        </p:txBody>
      </p:sp>
      <p:sp>
        <p:nvSpPr>
          <p:cNvPr id="197636" name="Rectangle 2">
            <a:extLst>
              <a:ext uri="{FF2B5EF4-FFF2-40B4-BE49-F238E27FC236}">
                <a16:creationId xmlns:a16="http://schemas.microsoft.com/office/drawing/2014/main" id="{A52A72D6-26DA-4CCB-B8C4-4EF93153C45E}"/>
              </a:ext>
            </a:extLst>
          </p:cNvPr>
          <p:cNvSpPr>
            <a:spLocks noGrp="1" noChangeArrowheads="1"/>
          </p:cNvSpPr>
          <p:nvPr>
            <p:ph type="title"/>
          </p:nvPr>
        </p:nvSpPr>
        <p:spPr>
          <a:xfrm>
            <a:off x="1219200" y="1143000"/>
            <a:ext cx="6638925" cy="633413"/>
          </a:xfrm>
        </p:spPr>
        <p:txBody>
          <a:bodyPr/>
          <a:lstStyle/>
          <a:p>
            <a:pPr eaLnBrk="1" hangingPunct="1"/>
            <a:r>
              <a:rPr lang="en-US" altLang="en-US"/>
              <a:t>Call and Return Architecture</a:t>
            </a:r>
          </a:p>
        </p:txBody>
      </p:sp>
      <p:pic>
        <p:nvPicPr>
          <p:cNvPr id="197637" name="Picture 3">
            <a:extLst>
              <a:ext uri="{FF2B5EF4-FFF2-40B4-BE49-F238E27FC236}">
                <a16:creationId xmlns:a16="http://schemas.microsoft.com/office/drawing/2014/main" id="{C45BC610-70B5-41C7-995A-A69984B2D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828800"/>
            <a:ext cx="580072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0ACB045-4AE5-44D3-B077-CFE6FD81265E}"/>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97B1A0CA-8984-41A6-8E94-D40D5502C81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6A35F5C-330B-4266-8C49-5835FD93B516}" type="slidenum">
              <a:rPr lang="en-US" altLang="en-US" sz="1000">
                <a:latin typeface="Helvetica" panose="020B0604020202020204" pitchFamily="34" charset="0"/>
              </a:rPr>
              <a:pPr/>
              <a:t>192</a:t>
            </a:fld>
            <a:endParaRPr lang="en-US" altLang="en-US" sz="1000">
              <a:latin typeface="Helvetica" panose="020B0604020202020204" pitchFamily="34" charset="0"/>
            </a:endParaRPr>
          </a:p>
        </p:txBody>
      </p:sp>
      <p:sp>
        <p:nvSpPr>
          <p:cNvPr id="198660" name="Rectangle 2">
            <a:extLst>
              <a:ext uri="{FF2B5EF4-FFF2-40B4-BE49-F238E27FC236}">
                <a16:creationId xmlns:a16="http://schemas.microsoft.com/office/drawing/2014/main" id="{93D9726B-EAEA-4553-9383-4B1BF19F9564}"/>
              </a:ext>
            </a:extLst>
          </p:cNvPr>
          <p:cNvSpPr>
            <a:spLocks noGrp="1" noChangeArrowheads="1"/>
          </p:cNvSpPr>
          <p:nvPr>
            <p:ph type="title"/>
          </p:nvPr>
        </p:nvSpPr>
        <p:spPr>
          <a:xfrm>
            <a:off x="1219200" y="1143000"/>
            <a:ext cx="4973638" cy="633413"/>
          </a:xfrm>
        </p:spPr>
        <p:txBody>
          <a:bodyPr/>
          <a:lstStyle/>
          <a:p>
            <a:pPr eaLnBrk="1" hangingPunct="1"/>
            <a:r>
              <a:rPr lang="en-US" altLang="en-US"/>
              <a:t>Layered Architecture</a:t>
            </a:r>
          </a:p>
        </p:txBody>
      </p:sp>
      <p:pic>
        <p:nvPicPr>
          <p:cNvPr id="198661" name="Picture 3">
            <a:extLst>
              <a:ext uri="{FF2B5EF4-FFF2-40B4-BE49-F238E27FC236}">
                <a16:creationId xmlns:a16="http://schemas.microsoft.com/office/drawing/2014/main" id="{60847A5B-32DF-4D0C-B35F-196CAA2CB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981200"/>
            <a:ext cx="4419600" cy="422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7017B2-F8DB-467A-AAF4-54E7CF4768D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A8CB5144-9451-4362-82D3-D99D98BA972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F4DF2DD-7F18-4EA2-BCBA-58F65BB28A57}" type="slidenum">
              <a:rPr lang="en-US" altLang="en-US" sz="1000">
                <a:latin typeface="Helvetica" panose="020B0604020202020204" pitchFamily="34" charset="0"/>
              </a:rPr>
              <a:pPr/>
              <a:t>193</a:t>
            </a:fld>
            <a:endParaRPr lang="en-US" altLang="en-US" sz="1000">
              <a:latin typeface="Helvetica" panose="020B0604020202020204" pitchFamily="34" charset="0"/>
            </a:endParaRPr>
          </a:p>
        </p:txBody>
      </p:sp>
      <p:sp>
        <p:nvSpPr>
          <p:cNvPr id="199684" name="Rectangle 2">
            <a:extLst>
              <a:ext uri="{FF2B5EF4-FFF2-40B4-BE49-F238E27FC236}">
                <a16:creationId xmlns:a16="http://schemas.microsoft.com/office/drawing/2014/main" id="{6901E72F-7990-47D8-AF8F-7EB0AFE1B942}"/>
              </a:ext>
            </a:extLst>
          </p:cNvPr>
          <p:cNvSpPr>
            <a:spLocks noGrp="1" noChangeArrowheads="1"/>
          </p:cNvSpPr>
          <p:nvPr>
            <p:ph type="title"/>
          </p:nvPr>
        </p:nvSpPr>
        <p:spPr>
          <a:xfrm>
            <a:off x="1295400" y="1066800"/>
            <a:ext cx="6188075" cy="685800"/>
          </a:xfrm>
        </p:spPr>
        <p:txBody>
          <a:bodyPr/>
          <a:lstStyle/>
          <a:p>
            <a:pPr eaLnBrk="1" hangingPunct="1"/>
            <a:r>
              <a:rPr lang="en-US" altLang="en-US"/>
              <a:t>Architectural Patterns</a:t>
            </a:r>
          </a:p>
        </p:txBody>
      </p:sp>
      <p:sp>
        <p:nvSpPr>
          <p:cNvPr id="199685" name="Rectangle 3">
            <a:extLst>
              <a:ext uri="{FF2B5EF4-FFF2-40B4-BE49-F238E27FC236}">
                <a16:creationId xmlns:a16="http://schemas.microsoft.com/office/drawing/2014/main" id="{303B80B3-F80D-4C20-BDB2-BBC4AC9581BF}"/>
              </a:ext>
            </a:extLst>
          </p:cNvPr>
          <p:cNvSpPr>
            <a:spLocks noGrp="1" noChangeArrowheads="1"/>
          </p:cNvSpPr>
          <p:nvPr>
            <p:ph type="body" idx="1"/>
          </p:nvPr>
        </p:nvSpPr>
        <p:spPr>
          <a:xfrm>
            <a:off x="1828800" y="1905000"/>
            <a:ext cx="6324600" cy="4114800"/>
          </a:xfrm>
        </p:spPr>
        <p:txBody>
          <a:bodyPr/>
          <a:lstStyle/>
          <a:p>
            <a:pPr eaLnBrk="1" hangingPunct="1">
              <a:lnSpc>
                <a:spcPct val="90000"/>
              </a:lnSpc>
            </a:pPr>
            <a:r>
              <a:rPr lang="en-US" altLang="en-US" sz="1600">
                <a:solidFill>
                  <a:schemeClr val="folHlink"/>
                </a:solidFill>
              </a:rPr>
              <a:t>Concurrency</a:t>
            </a:r>
            <a:r>
              <a:rPr lang="en-US" altLang="en-US" sz="1600"/>
              <a:t>—applications must handle multiple tasks in a manner that simulates parallelism </a:t>
            </a:r>
          </a:p>
          <a:p>
            <a:pPr lvl="1" eaLnBrk="1" hangingPunct="1">
              <a:lnSpc>
                <a:spcPct val="90000"/>
              </a:lnSpc>
            </a:pPr>
            <a:r>
              <a:rPr lang="en-US" altLang="en-US" sz="1400">
                <a:solidFill>
                  <a:schemeClr val="folHlink"/>
                </a:solidFill>
              </a:rPr>
              <a:t> </a:t>
            </a:r>
            <a:r>
              <a:rPr lang="en-US" altLang="en-US" sz="1400" i="1">
                <a:solidFill>
                  <a:schemeClr val="folHlink"/>
                </a:solidFill>
              </a:rPr>
              <a:t>operating system process management </a:t>
            </a:r>
            <a:r>
              <a:rPr lang="en-US" altLang="en-US" sz="1400"/>
              <a:t>pattern</a:t>
            </a:r>
          </a:p>
          <a:p>
            <a:pPr lvl="1" eaLnBrk="1" hangingPunct="1">
              <a:lnSpc>
                <a:spcPct val="90000"/>
              </a:lnSpc>
            </a:pPr>
            <a:r>
              <a:rPr lang="en-US" altLang="en-US" sz="1400" i="1">
                <a:solidFill>
                  <a:schemeClr val="folHlink"/>
                </a:solidFill>
              </a:rPr>
              <a:t>task scheduler</a:t>
            </a:r>
            <a:r>
              <a:rPr lang="en-US" altLang="en-US" sz="1400"/>
              <a:t> pattern</a:t>
            </a:r>
          </a:p>
          <a:p>
            <a:pPr eaLnBrk="1" hangingPunct="1">
              <a:lnSpc>
                <a:spcPct val="90000"/>
              </a:lnSpc>
            </a:pPr>
            <a:r>
              <a:rPr lang="en-US" altLang="en-US" sz="1600">
                <a:solidFill>
                  <a:schemeClr val="folHlink"/>
                </a:solidFill>
              </a:rPr>
              <a:t>Persistence</a:t>
            </a:r>
            <a:r>
              <a:rPr lang="en-US" altLang="en-US" sz="1600"/>
              <a:t>—Data persists if it survives past the execution of the process that created it. Two patterns are common: </a:t>
            </a:r>
          </a:p>
          <a:p>
            <a:pPr lvl="1" eaLnBrk="1" hangingPunct="1">
              <a:lnSpc>
                <a:spcPct val="90000"/>
              </a:lnSpc>
              <a:spcBef>
                <a:spcPts val="600"/>
              </a:spcBef>
            </a:pPr>
            <a:r>
              <a:rPr lang="en-US" altLang="en-US" sz="1400"/>
              <a:t>a </a:t>
            </a:r>
            <a:r>
              <a:rPr lang="en-US" altLang="en-US" sz="1400" i="1">
                <a:solidFill>
                  <a:schemeClr val="folHlink"/>
                </a:solidFill>
              </a:rPr>
              <a:t>database management system</a:t>
            </a:r>
            <a:r>
              <a:rPr lang="en-US" altLang="en-US" sz="1400">
                <a:solidFill>
                  <a:schemeClr val="folHlink"/>
                </a:solidFill>
              </a:rPr>
              <a:t> </a:t>
            </a:r>
            <a:r>
              <a:rPr lang="en-US" altLang="en-US" sz="1400"/>
              <a:t>pattern that applies the storage and retrieval capability of a DBMS to the application architecture</a:t>
            </a:r>
          </a:p>
          <a:p>
            <a:pPr lvl="1" eaLnBrk="1" hangingPunct="1">
              <a:lnSpc>
                <a:spcPct val="90000"/>
              </a:lnSpc>
              <a:spcBef>
                <a:spcPts val="600"/>
              </a:spcBef>
            </a:pPr>
            <a:r>
              <a:rPr lang="en-US" altLang="en-US" sz="1400"/>
              <a:t>an </a:t>
            </a:r>
            <a:r>
              <a:rPr lang="en-US" altLang="en-US" sz="1400" i="1">
                <a:solidFill>
                  <a:schemeClr val="folHlink"/>
                </a:solidFill>
              </a:rPr>
              <a:t>application level</a:t>
            </a:r>
            <a:r>
              <a:rPr lang="en-US" altLang="en-US" sz="1400">
                <a:solidFill>
                  <a:schemeClr val="folHlink"/>
                </a:solidFill>
              </a:rPr>
              <a:t> </a:t>
            </a:r>
            <a:r>
              <a:rPr lang="en-US" altLang="en-US" sz="1400" i="1">
                <a:solidFill>
                  <a:schemeClr val="folHlink"/>
                </a:solidFill>
              </a:rPr>
              <a:t>persistence</a:t>
            </a:r>
            <a:r>
              <a:rPr lang="en-US" altLang="en-US" sz="1400">
                <a:solidFill>
                  <a:schemeClr val="folHlink"/>
                </a:solidFill>
              </a:rPr>
              <a:t> </a:t>
            </a:r>
            <a:r>
              <a:rPr lang="en-US" altLang="en-US" sz="1400"/>
              <a:t>pattern that builds persistence features into the application architecture</a:t>
            </a:r>
          </a:p>
          <a:p>
            <a:pPr eaLnBrk="1" hangingPunct="1">
              <a:lnSpc>
                <a:spcPct val="90000"/>
              </a:lnSpc>
              <a:spcBef>
                <a:spcPts val="600"/>
              </a:spcBef>
            </a:pPr>
            <a:r>
              <a:rPr lang="en-US" altLang="en-US" sz="1600">
                <a:solidFill>
                  <a:schemeClr val="folHlink"/>
                </a:solidFill>
              </a:rPr>
              <a:t>Distribution</a:t>
            </a:r>
            <a:r>
              <a:rPr lang="en-US" altLang="en-US" sz="1600"/>
              <a:t>— the manner in which systems or components within systems communicate with one another in a distributed environment</a:t>
            </a:r>
          </a:p>
          <a:p>
            <a:pPr lvl="1" eaLnBrk="1" hangingPunct="1">
              <a:lnSpc>
                <a:spcPct val="90000"/>
              </a:lnSpc>
              <a:spcBef>
                <a:spcPts val="600"/>
              </a:spcBef>
            </a:pPr>
            <a:r>
              <a:rPr lang="en-US" altLang="en-US" sz="1400"/>
              <a:t>A</a:t>
            </a:r>
            <a:r>
              <a:rPr lang="en-US" altLang="en-US" sz="1400" i="1"/>
              <a:t> </a:t>
            </a:r>
            <a:r>
              <a:rPr lang="en-US" altLang="en-US" sz="1400" i="1">
                <a:solidFill>
                  <a:schemeClr val="folHlink"/>
                </a:solidFill>
              </a:rPr>
              <a:t>broker</a:t>
            </a:r>
            <a:r>
              <a:rPr lang="en-US" altLang="en-US" sz="1400">
                <a:solidFill>
                  <a:schemeClr val="folHlink"/>
                </a:solidFill>
              </a:rPr>
              <a:t> </a:t>
            </a:r>
            <a:r>
              <a:rPr lang="en-US" altLang="en-US" sz="1400"/>
              <a:t>acts as a ‘middle-man’ between the client component and a server component.</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65CA73-6D09-43E2-9A40-634A8CFC89E9}"/>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D080C8BA-2238-45CF-B29C-1132DCFF2C3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4719CFA-B4E8-4ACF-88C4-B66F1FF12BEE}" type="slidenum">
              <a:rPr lang="en-US" altLang="en-US" sz="1000">
                <a:latin typeface="Helvetica" panose="020B0604020202020204" pitchFamily="34" charset="0"/>
              </a:rPr>
              <a:pPr/>
              <a:t>194</a:t>
            </a:fld>
            <a:endParaRPr lang="en-US" altLang="en-US" sz="1000">
              <a:latin typeface="Helvetica" panose="020B0604020202020204" pitchFamily="34" charset="0"/>
            </a:endParaRPr>
          </a:p>
        </p:txBody>
      </p:sp>
      <p:sp>
        <p:nvSpPr>
          <p:cNvPr id="200708" name="Rectangle 2">
            <a:extLst>
              <a:ext uri="{FF2B5EF4-FFF2-40B4-BE49-F238E27FC236}">
                <a16:creationId xmlns:a16="http://schemas.microsoft.com/office/drawing/2014/main" id="{DDBF1628-34F9-4756-AFA3-4CAE24ADBCC3}"/>
              </a:ext>
            </a:extLst>
          </p:cNvPr>
          <p:cNvSpPr>
            <a:spLocks noGrp="1" noChangeArrowheads="1"/>
          </p:cNvSpPr>
          <p:nvPr>
            <p:ph type="title"/>
          </p:nvPr>
        </p:nvSpPr>
        <p:spPr>
          <a:xfrm>
            <a:off x="1219200" y="1143000"/>
            <a:ext cx="4786313" cy="633413"/>
          </a:xfrm>
        </p:spPr>
        <p:txBody>
          <a:bodyPr/>
          <a:lstStyle/>
          <a:p>
            <a:pPr eaLnBrk="1" hangingPunct="1"/>
            <a:r>
              <a:rPr lang="en-US" altLang="en-US"/>
              <a:t>Architectural Design</a:t>
            </a:r>
          </a:p>
        </p:txBody>
      </p:sp>
      <p:sp>
        <p:nvSpPr>
          <p:cNvPr id="200709" name="Rectangle 3">
            <a:extLst>
              <a:ext uri="{FF2B5EF4-FFF2-40B4-BE49-F238E27FC236}">
                <a16:creationId xmlns:a16="http://schemas.microsoft.com/office/drawing/2014/main" id="{FDEE0AE1-E828-4220-A2F9-3D0AB49432FB}"/>
              </a:ext>
            </a:extLst>
          </p:cNvPr>
          <p:cNvSpPr>
            <a:spLocks noGrp="1" noChangeArrowheads="1"/>
          </p:cNvSpPr>
          <p:nvPr>
            <p:ph type="body" idx="1"/>
          </p:nvPr>
        </p:nvSpPr>
        <p:spPr/>
        <p:txBody>
          <a:bodyPr/>
          <a:lstStyle/>
          <a:p>
            <a:pPr eaLnBrk="1" hangingPunct="1"/>
            <a:r>
              <a:rPr lang="en-US" altLang="en-US"/>
              <a:t>The software must be placed into context</a:t>
            </a:r>
          </a:p>
          <a:p>
            <a:pPr lvl="1" eaLnBrk="1" hangingPunct="1"/>
            <a:r>
              <a:rPr lang="en-US" altLang="en-US"/>
              <a:t>the design should define the external entities (other systems, devices, people) that the software interacts with and the nature of the interaction</a:t>
            </a:r>
          </a:p>
          <a:p>
            <a:pPr eaLnBrk="1" hangingPunct="1"/>
            <a:r>
              <a:rPr lang="en-US" altLang="en-US"/>
              <a:t>A set of architectural archetypes should be identified</a:t>
            </a:r>
          </a:p>
          <a:p>
            <a:pPr lvl="1" eaLnBrk="1" hangingPunct="1"/>
            <a:r>
              <a:rPr lang="en-US" altLang="en-US"/>
              <a:t>An</a:t>
            </a:r>
            <a:r>
              <a:rPr lang="en-US" altLang="en-US">
                <a:solidFill>
                  <a:schemeClr val="folHlink"/>
                </a:solidFill>
              </a:rPr>
              <a:t> </a:t>
            </a:r>
            <a:r>
              <a:rPr lang="en-US" altLang="en-US" i="1">
                <a:solidFill>
                  <a:schemeClr val="folHlink"/>
                </a:solidFill>
              </a:rPr>
              <a:t>archetype</a:t>
            </a:r>
            <a:r>
              <a:rPr lang="en-US" altLang="en-US"/>
              <a:t> is an abstraction (similar to a class) that represents one element of system behavior</a:t>
            </a:r>
          </a:p>
          <a:p>
            <a:pPr eaLnBrk="1" hangingPunct="1"/>
            <a:r>
              <a:rPr lang="en-US" altLang="en-US"/>
              <a:t>The designer specifies the structure of the system by defining and refining software components that implement each archetype</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67B8C20-7031-437D-B14C-6F35CF6EF4F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8CDF77B0-5A8A-41AC-B0E6-B459A3D20E1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1E8C54A-33B2-455D-A872-D2716706A9AC}" type="slidenum">
              <a:rPr lang="en-US" altLang="en-US" sz="1000">
                <a:latin typeface="Helvetica" panose="020B0604020202020204" pitchFamily="34" charset="0"/>
              </a:rPr>
              <a:pPr/>
              <a:t>195</a:t>
            </a:fld>
            <a:endParaRPr lang="en-US" altLang="en-US" sz="1000">
              <a:latin typeface="Helvetica" panose="020B0604020202020204" pitchFamily="34" charset="0"/>
            </a:endParaRPr>
          </a:p>
        </p:txBody>
      </p:sp>
      <p:sp>
        <p:nvSpPr>
          <p:cNvPr id="201732" name="Rectangle 2">
            <a:extLst>
              <a:ext uri="{FF2B5EF4-FFF2-40B4-BE49-F238E27FC236}">
                <a16:creationId xmlns:a16="http://schemas.microsoft.com/office/drawing/2014/main" id="{8164404B-DC03-4320-8947-7D4933AFC7C0}"/>
              </a:ext>
            </a:extLst>
          </p:cNvPr>
          <p:cNvSpPr>
            <a:spLocks noGrp="1" noChangeArrowheads="1"/>
          </p:cNvSpPr>
          <p:nvPr>
            <p:ph type="title"/>
          </p:nvPr>
        </p:nvSpPr>
        <p:spPr>
          <a:xfrm>
            <a:off x="1295400" y="1066800"/>
            <a:ext cx="6189663" cy="685800"/>
          </a:xfrm>
        </p:spPr>
        <p:txBody>
          <a:bodyPr/>
          <a:lstStyle/>
          <a:p>
            <a:pPr eaLnBrk="1" hangingPunct="1"/>
            <a:r>
              <a:rPr lang="en-US" altLang="en-US"/>
              <a:t>Architectural Context</a:t>
            </a:r>
          </a:p>
        </p:txBody>
      </p:sp>
      <p:pic>
        <p:nvPicPr>
          <p:cNvPr id="201733" name="Picture 3">
            <a:extLst>
              <a:ext uri="{FF2B5EF4-FFF2-40B4-BE49-F238E27FC236}">
                <a16:creationId xmlns:a16="http://schemas.microsoft.com/office/drawing/2014/main" id="{92755635-8FDA-4CD0-AD72-8D107EA9A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57400"/>
            <a:ext cx="6019800" cy="3819525"/>
          </a:xfrm>
          <a:prstGeom prst="rect">
            <a:avLst/>
          </a:prstGeom>
          <a:solidFill>
            <a:srgbClr val="96E3FE"/>
          </a:solidFill>
          <a:ln>
            <a:noFill/>
          </a:ln>
          <a:extLs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C04F9FC2-AC46-4F48-9725-B707F056054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0F7FB419-6297-4A82-82F8-2356C3D92BF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00E0D3B-ED74-44A7-A180-EB6A8E169CEB}" type="slidenum">
              <a:rPr lang="en-US" altLang="en-US" sz="1000">
                <a:latin typeface="Helvetica" panose="020B0604020202020204" pitchFamily="34" charset="0"/>
              </a:rPr>
              <a:pPr/>
              <a:t>196</a:t>
            </a:fld>
            <a:endParaRPr lang="en-US" altLang="en-US" sz="1000">
              <a:latin typeface="Helvetica" panose="020B0604020202020204" pitchFamily="34" charset="0"/>
            </a:endParaRPr>
          </a:p>
        </p:txBody>
      </p:sp>
      <p:sp>
        <p:nvSpPr>
          <p:cNvPr id="185346" name="Rectangle 2">
            <a:extLst>
              <a:ext uri="{FF2B5EF4-FFF2-40B4-BE49-F238E27FC236}">
                <a16:creationId xmlns:a16="http://schemas.microsoft.com/office/drawing/2014/main" id="{5FEB879B-CDF6-4D7F-A2E3-C80FBCB89B31}"/>
              </a:ext>
            </a:extLst>
          </p:cNvPr>
          <p:cNvSpPr>
            <a:spLocks noChangeArrowheads="1"/>
          </p:cNvSpPr>
          <p:nvPr/>
        </p:nvSpPr>
        <p:spPr bwMode="auto">
          <a:xfrm>
            <a:off x="2362200" y="1804988"/>
            <a:ext cx="4267200" cy="4443412"/>
          </a:xfrm>
          <a:prstGeom prst="rect">
            <a:avLst/>
          </a:prstGeom>
          <a:solidFill>
            <a:srgbClr val="96E3FE"/>
          </a:solidFill>
          <a:ln w="12700">
            <a:noFill/>
            <a:miter lim="800000"/>
            <a:headEnd/>
            <a:tailEnd/>
          </a:ln>
          <a:effectLst>
            <a:outerShdw dist="35921"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202757" name="Rectangle 3">
            <a:extLst>
              <a:ext uri="{FF2B5EF4-FFF2-40B4-BE49-F238E27FC236}">
                <a16:creationId xmlns:a16="http://schemas.microsoft.com/office/drawing/2014/main" id="{A3B67BA4-07B2-4938-8B88-DE8DAB3F3047}"/>
              </a:ext>
            </a:extLst>
          </p:cNvPr>
          <p:cNvSpPr>
            <a:spLocks noGrp="1" noChangeArrowheads="1"/>
          </p:cNvSpPr>
          <p:nvPr>
            <p:ph type="title"/>
          </p:nvPr>
        </p:nvSpPr>
        <p:spPr>
          <a:xfrm>
            <a:off x="1295400" y="1066800"/>
            <a:ext cx="3402013" cy="646113"/>
          </a:xfrm>
        </p:spPr>
        <p:txBody>
          <a:bodyPr/>
          <a:lstStyle/>
          <a:p>
            <a:pPr eaLnBrk="1" hangingPunct="1"/>
            <a:r>
              <a:rPr lang="en-US" altLang="en-US"/>
              <a:t>Archetypes</a:t>
            </a:r>
          </a:p>
        </p:txBody>
      </p:sp>
      <p:pic>
        <p:nvPicPr>
          <p:cNvPr id="202758" name="Picture 4">
            <a:extLst>
              <a:ext uri="{FF2B5EF4-FFF2-40B4-BE49-F238E27FC236}">
                <a16:creationId xmlns:a16="http://schemas.microsoft.com/office/drawing/2014/main" id="{FD5307C7-8148-4416-B6F7-9DC99054F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881188"/>
            <a:ext cx="3568700" cy="480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D1899565-405F-4F6B-8B83-21269FC7F2F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CE09FA6F-0272-48F5-A31D-20CB3DDE204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006C344-0885-4ADD-A022-E01470115D7F}" type="slidenum">
              <a:rPr lang="en-US" altLang="en-US" sz="1000">
                <a:latin typeface="Helvetica" panose="020B0604020202020204" pitchFamily="34" charset="0"/>
              </a:rPr>
              <a:pPr/>
              <a:t>197</a:t>
            </a:fld>
            <a:endParaRPr lang="en-US" altLang="en-US" sz="1000">
              <a:latin typeface="Helvetica" panose="020B0604020202020204" pitchFamily="34" charset="0"/>
            </a:endParaRPr>
          </a:p>
        </p:txBody>
      </p:sp>
      <p:sp>
        <p:nvSpPr>
          <p:cNvPr id="186370" name="Rectangle 2">
            <a:extLst>
              <a:ext uri="{FF2B5EF4-FFF2-40B4-BE49-F238E27FC236}">
                <a16:creationId xmlns:a16="http://schemas.microsoft.com/office/drawing/2014/main" id="{0C6A20FE-4C16-4E24-8E59-F84B101B3BA9}"/>
              </a:ext>
            </a:extLst>
          </p:cNvPr>
          <p:cNvSpPr>
            <a:spLocks noChangeArrowheads="1"/>
          </p:cNvSpPr>
          <p:nvPr/>
        </p:nvSpPr>
        <p:spPr bwMode="auto">
          <a:xfrm>
            <a:off x="1828800" y="1905000"/>
            <a:ext cx="7027863" cy="4257675"/>
          </a:xfrm>
          <a:prstGeom prst="rect">
            <a:avLst/>
          </a:prstGeom>
          <a:solidFill>
            <a:srgbClr val="96E3FE"/>
          </a:solidFill>
          <a:ln w="12700">
            <a:noFill/>
            <a:miter lim="800000"/>
            <a:headEnd/>
            <a:tailEnd/>
          </a:ln>
          <a:effectLst>
            <a:outerShdw dist="35921"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203781" name="Rectangle 3">
            <a:extLst>
              <a:ext uri="{FF2B5EF4-FFF2-40B4-BE49-F238E27FC236}">
                <a16:creationId xmlns:a16="http://schemas.microsoft.com/office/drawing/2014/main" id="{58C9E396-0F6A-4E55-8CB6-5E3405A704BE}"/>
              </a:ext>
            </a:extLst>
          </p:cNvPr>
          <p:cNvSpPr>
            <a:spLocks noGrp="1" noChangeArrowheads="1"/>
          </p:cNvSpPr>
          <p:nvPr>
            <p:ph type="title"/>
          </p:nvPr>
        </p:nvSpPr>
        <p:spPr>
          <a:xfrm>
            <a:off x="1295400" y="1066800"/>
            <a:ext cx="5035550" cy="633413"/>
          </a:xfrm>
        </p:spPr>
        <p:txBody>
          <a:bodyPr/>
          <a:lstStyle/>
          <a:p>
            <a:pPr eaLnBrk="1" hangingPunct="1"/>
            <a:r>
              <a:rPr lang="en-US" altLang="en-US"/>
              <a:t>Component Structure</a:t>
            </a:r>
          </a:p>
        </p:txBody>
      </p:sp>
      <p:pic>
        <p:nvPicPr>
          <p:cNvPr id="203782" name="Picture 4">
            <a:extLst>
              <a:ext uri="{FF2B5EF4-FFF2-40B4-BE49-F238E27FC236}">
                <a16:creationId xmlns:a16="http://schemas.microsoft.com/office/drawing/2014/main" id="{1ADF58B3-528A-4B12-A735-632E43A58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86000"/>
            <a:ext cx="63373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AAF8FA43-7391-4913-868B-683E9421045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4CD53AB6-A1A6-44A5-8835-CC38C2EBF8A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197573D-14F4-495D-A743-E633E13F7408}" type="slidenum">
              <a:rPr lang="en-US" altLang="en-US" sz="1000">
                <a:latin typeface="Helvetica" panose="020B0604020202020204" pitchFamily="34" charset="0"/>
              </a:rPr>
              <a:pPr/>
              <a:t>198</a:t>
            </a:fld>
            <a:endParaRPr lang="en-US" altLang="en-US" sz="1000">
              <a:latin typeface="Helvetica" panose="020B0604020202020204" pitchFamily="34" charset="0"/>
            </a:endParaRPr>
          </a:p>
        </p:txBody>
      </p:sp>
      <p:sp>
        <p:nvSpPr>
          <p:cNvPr id="187394" name="Rectangle 2">
            <a:extLst>
              <a:ext uri="{FF2B5EF4-FFF2-40B4-BE49-F238E27FC236}">
                <a16:creationId xmlns:a16="http://schemas.microsoft.com/office/drawing/2014/main" id="{7EAAF2D8-4C3E-428A-828E-60BC0E26BCB8}"/>
              </a:ext>
            </a:extLst>
          </p:cNvPr>
          <p:cNvSpPr>
            <a:spLocks noChangeArrowheads="1"/>
          </p:cNvSpPr>
          <p:nvPr/>
        </p:nvSpPr>
        <p:spPr bwMode="auto">
          <a:xfrm>
            <a:off x="2414588" y="1965325"/>
            <a:ext cx="4748212" cy="4283075"/>
          </a:xfrm>
          <a:prstGeom prst="rect">
            <a:avLst/>
          </a:prstGeom>
          <a:solidFill>
            <a:srgbClr val="96E3FE"/>
          </a:solidFill>
          <a:ln w="12700">
            <a:noFill/>
            <a:miter lim="800000"/>
            <a:headEnd/>
            <a:tailEnd/>
          </a:ln>
          <a:effectLst>
            <a:outerShdw dist="35921"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204805" name="Rectangle 3">
            <a:extLst>
              <a:ext uri="{FF2B5EF4-FFF2-40B4-BE49-F238E27FC236}">
                <a16:creationId xmlns:a16="http://schemas.microsoft.com/office/drawing/2014/main" id="{C5A85147-51CE-4024-BA52-2110F3281C3E}"/>
              </a:ext>
            </a:extLst>
          </p:cNvPr>
          <p:cNvSpPr>
            <a:spLocks noGrp="1" noChangeArrowheads="1"/>
          </p:cNvSpPr>
          <p:nvPr>
            <p:ph type="title"/>
          </p:nvPr>
        </p:nvSpPr>
        <p:spPr>
          <a:xfrm>
            <a:off x="1143000" y="1143000"/>
            <a:ext cx="7194550" cy="635000"/>
          </a:xfrm>
        </p:spPr>
        <p:txBody>
          <a:bodyPr/>
          <a:lstStyle/>
          <a:p>
            <a:pPr eaLnBrk="1" hangingPunct="1"/>
            <a:r>
              <a:rPr lang="en-US" altLang="en-US"/>
              <a:t>Refined Component Structure</a:t>
            </a:r>
          </a:p>
        </p:txBody>
      </p:sp>
      <p:pic>
        <p:nvPicPr>
          <p:cNvPr id="204806" name="Picture 4">
            <a:extLst>
              <a:ext uri="{FF2B5EF4-FFF2-40B4-BE49-F238E27FC236}">
                <a16:creationId xmlns:a16="http://schemas.microsoft.com/office/drawing/2014/main" id="{B7371B08-F2EC-418A-9FD9-F558167DF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133600"/>
            <a:ext cx="3863975" cy="422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65DAAE0-B768-46EC-8891-216BDAA060C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1B9AE27E-C386-44BE-ACCF-84D7950A75D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814843-31A6-4E11-999A-9782E93775B3}" type="slidenum">
              <a:rPr lang="en-US" altLang="en-US" sz="1000">
                <a:latin typeface="Helvetica" panose="020B0604020202020204" pitchFamily="34" charset="0"/>
              </a:rPr>
              <a:pPr/>
              <a:t>199</a:t>
            </a:fld>
            <a:endParaRPr lang="en-US" altLang="en-US" sz="1000">
              <a:latin typeface="Helvetica" panose="020B0604020202020204" pitchFamily="34" charset="0"/>
            </a:endParaRPr>
          </a:p>
        </p:txBody>
      </p:sp>
      <p:sp>
        <p:nvSpPr>
          <p:cNvPr id="205828" name="Rectangle 2">
            <a:extLst>
              <a:ext uri="{FF2B5EF4-FFF2-40B4-BE49-F238E27FC236}">
                <a16:creationId xmlns:a16="http://schemas.microsoft.com/office/drawing/2014/main" id="{D413901C-DE71-48C9-9B18-092271F4156B}"/>
              </a:ext>
            </a:extLst>
          </p:cNvPr>
          <p:cNvSpPr>
            <a:spLocks noGrp="1" noChangeArrowheads="1"/>
          </p:cNvSpPr>
          <p:nvPr>
            <p:ph type="title"/>
          </p:nvPr>
        </p:nvSpPr>
        <p:spPr>
          <a:xfrm>
            <a:off x="1252538" y="990600"/>
            <a:ext cx="7891462" cy="627063"/>
          </a:xfrm>
        </p:spPr>
        <p:txBody>
          <a:bodyPr/>
          <a:lstStyle/>
          <a:p>
            <a:pPr eaLnBrk="1" hangingPunct="1"/>
            <a:r>
              <a:rPr lang="en-US" altLang="en-US"/>
              <a:t>Analyzing Architectural Design</a:t>
            </a:r>
          </a:p>
        </p:txBody>
      </p:sp>
      <p:sp>
        <p:nvSpPr>
          <p:cNvPr id="188419" name="Text Box 3">
            <a:extLst>
              <a:ext uri="{FF2B5EF4-FFF2-40B4-BE49-F238E27FC236}">
                <a16:creationId xmlns:a16="http://schemas.microsoft.com/office/drawing/2014/main" id="{E148276A-9337-47C0-A828-E2933FB347B7}"/>
              </a:ext>
            </a:extLst>
          </p:cNvPr>
          <p:cNvSpPr txBox="1">
            <a:spLocks noChangeArrowheads="1"/>
          </p:cNvSpPr>
          <p:nvPr/>
        </p:nvSpPr>
        <p:spPr bwMode="auto">
          <a:xfrm>
            <a:off x="1828800" y="2057400"/>
            <a:ext cx="6905625" cy="3662363"/>
          </a:xfrm>
          <a:prstGeom prst="rect">
            <a:avLst/>
          </a:prstGeom>
          <a:noFill/>
          <a:ln w="12700">
            <a:noFill/>
            <a:miter lim="800000"/>
            <a:headEnd/>
            <a:tailEnd/>
          </a:ln>
          <a:effectLst/>
        </p:spPr>
        <p:txBody>
          <a:bodyPr>
            <a:spAutoFit/>
          </a:bodyPr>
          <a:lstStyle/>
          <a:p>
            <a:pPr>
              <a:defRPr/>
            </a:pPr>
            <a:r>
              <a:rPr lang="en-US" sz="1800">
                <a:effectLst>
                  <a:outerShdw blurRad="38100" dist="38100" dir="2700000" algn="tl">
                    <a:srgbClr val="FFFFFF"/>
                  </a:outerShdw>
                </a:effectLst>
                <a:latin typeface="Palatino" pitchFamily="-128" charset="0"/>
                <a:ea typeface="ＭＳ Ｐゴシック" pitchFamily="-128" charset="-128"/>
              </a:rPr>
              <a:t>1.  Collect scenarios. </a:t>
            </a:r>
          </a:p>
          <a:p>
            <a:pPr>
              <a:defRPr/>
            </a:pPr>
            <a:r>
              <a:rPr lang="en-US" sz="1800">
                <a:effectLst>
                  <a:outerShdw blurRad="38100" dist="38100" dir="2700000" algn="tl">
                    <a:srgbClr val="FFFFFF"/>
                  </a:outerShdw>
                </a:effectLst>
                <a:latin typeface="Palatino" pitchFamily="-128" charset="0"/>
                <a:ea typeface="ＭＳ Ｐゴシック" pitchFamily="-128" charset="-128"/>
              </a:rPr>
              <a:t>2.  Elicit requirements, constraints, and environment description. </a:t>
            </a:r>
          </a:p>
          <a:p>
            <a:pPr>
              <a:defRPr/>
            </a:pPr>
            <a:r>
              <a:rPr lang="en-US" sz="1800">
                <a:effectLst>
                  <a:outerShdw blurRad="38100" dist="38100" dir="2700000" algn="tl">
                    <a:srgbClr val="FFFFFF"/>
                  </a:outerShdw>
                </a:effectLst>
                <a:latin typeface="Palatino" pitchFamily="-128" charset="0"/>
                <a:ea typeface="ＭＳ Ｐゴシック" pitchFamily="-128" charset="-128"/>
              </a:rPr>
              <a:t>3.  Describe the architectural styles/patterns that have been chosen to address the scenarios and requirements:</a:t>
            </a:r>
          </a:p>
          <a:p>
            <a:pPr>
              <a:defRPr/>
            </a:pPr>
            <a:r>
              <a:rPr lang="en-US" sz="1800">
                <a:effectLst>
                  <a:outerShdw blurRad="38100" dist="38100" dir="2700000" algn="tl">
                    <a:srgbClr val="FFFFFF"/>
                  </a:outerShdw>
                </a:effectLst>
                <a:latin typeface="Palatino" pitchFamily="-128" charset="0"/>
                <a:ea typeface="ＭＳ Ｐゴシック" pitchFamily="-128" charset="-128"/>
              </a:rPr>
              <a:t>	• module view</a:t>
            </a:r>
          </a:p>
          <a:p>
            <a:pPr>
              <a:defRPr/>
            </a:pPr>
            <a:r>
              <a:rPr lang="en-US" sz="1800">
                <a:effectLst>
                  <a:outerShdw blurRad="38100" dist="38100" dir="2700000" algn="tl">
                    <a:srgbClr val="FFFFFF"/>
                  </a:outerShdw>
                </a:effectLst>
                <a:latin typeface="Palatino" pitchFamily="-128" charset="0"/>
                <a:ea typeface="ＭＳ Ｐゴシック" pitchFamily="-128" charset="-128"/>
              </a:rPr>
              <a:t>	• process view</a:t>
            </a:r>
          </a:p>
          <a:p>
            <a:pPr>
              <a:defRPr/>
            </a:pPr>
            <a:r>
              <a:rPr lang="en-US" sz="1800">
                <a:effectLst>
                  <a:outerShdw blurRad="38100" dist="38100" dir="2700000" algn="tl">
                    <a:srgbClr val="FFFFFF"/>
                  </a:outerShdw>
                </a:effectLst>
                <a:latin typeface="Palatino" pitchFamily="-128" charset="0"/>
                <a:ea typeface="ＭＳ Ｐゴシック" pitchFamily="-128" charset="-128"/>
              </a:rPr>
              <a:t>	• data flow view</a:t>
            </a:r>
          </a:p>
          <a:p>
            <a:pPr>
              <a:defRPr/>
            </a:pPr>
            <a:r>
              <a:rPr lang="en-US" sz="1800">
                <a:effectLst>
                  <a:outerShdw blurRad="38100" dist="38100" dir="2700000" algn="tl">
                    <a:srgbClr val="FFFFFF"/>
                  </a:outerShdw>
                </a:effectLst>
                <a:latin typeface="Palatino" pitchFamily="-128" charset="0"/>
                <a:ea typeface="ＭＳ Ｐゴシック" pitchFamily="-128" charset="-128"/>
              </a:rPr>
              <a:t>4.  Evaluate quality attributes by considered each attribute in isolation. </a:t>
            </a:r>
          </a:p>
          <a:p>
            <a:pPr>
              <a:defRPr/>
            </a:pPr>
            <a:r>
              <a:rPr lang="en-US" sz="1800">
                <a:effectLst>
                  <a:outerShdw blurRad="38100" dist="38100" dir="2700000" algn="tl">
                    <a:srgbClr val="FFFFFF"/>
                  </a:outerShdw>
                </a:effectLst>
                <a:latin typeface="Palatino" pitchFamily="-128" charset="0"/>
                <a:ea typeface="ＭＳ Ｐゴシック" pitchFamily="-128" charset="-128"/>
              </a:rPr>
              <a:t>5.  Identify the sensitivity of quality attributes to various architectural attributes for a specific architectural style. </a:t>
            </a:r>
          </a:p>
          <a:p>
            <a:pPr>
              <a:defRPr/>
            </a:pPr>
            <a:r>
              <a:rPr lang="en-US" sz="1800">
                <a:effectLst>
                  <a:outerShdw blurRad="38100" dist="38100" dir="2700000" algn="tl">
                    <a:srgbClr val="FFFFFF"/>
                  </a:outerShdw>
                </a:effectLst>
                <a:latin typeface="Palatino" pitchFamily="-128" charset="0"/>
                <a:ea typeface="ＭＳ Ｐゴシック" pitchFamily="-128" charset="-128"/>
              </a:rPr>
              <a:t>6.  Critique candidate architectures (developed in step 3) using the sensitivity analysis conducted in step 5.</a:t>
            </a:r>
            <a:r>
              <a:rPr lang="en-US" sz="1600">
                <a:effectLst>
                  <a:outerShdw blurRad="38100" dist="38100" dir="2700000" algn="tl">
                    <a:srgbClr val="FFFFFF"/>
                  </a:outerShdw>
                </a:effectLst>
                <a:latin typeface="Palatino" pitchFamily="-128" charset="0"/>
                <a:ea typeface="ＭＳ Ｐゴシック" pitchFamily="-128" charset="-128"/>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255503F8-E2E9-41CE-B699-449C0C471FE9}"/>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9" name="Slide Number Placeholder 4">
            <a:extLst>
              <a:ext uri="{FF2B5EF4-FFF2-40B4-BE49-F238E27FC236}">
                <a16:creationId xmlns:a16="http://schemas.microsoft.com/office/drawing/2014/main" id="{40B89107-3A79-4019-B94D-D40ABF0F356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4724573-D8E1-4C61-9E22-717AB20722BB}" type="slidenum">
              <a:rPr lang="en-US" altLang="en-US" sz="1000">
                <a:latin typeface="Helvetica" panose="020B0604020202020204" pitchFamily="34" charset="0"/>
              </a:rPr>
              <a:pPr/>
              <a:t>2</a:t>
            </a:fld>
            <a:endParaRPr lang="en-US" altLang="en-US" sz="1000">
              <a:latin typeface="Helvetica" panose="020B0604020202020204" pitchFamily="34" charset="0"/>
            </a:endParaRPr>
          </a:p>
        </p:txBody>
      </p:sp>
      <p:sp>
        <p:nvSpPr>
          <p:cNvPr id="4100" name="Rectangle 2">
            <a:extLst>
              <a:ext uri="{FF2B5EF4-FFF2-40B4-BE49-F238E27FC236}">
                <a16:creationId xmlns:a16="http://schemas.microsoft.com/office/drawing/2014/main" id="{298DEE01-245D-4821-B97F-47D502242843}"/>
              </a:ext>
            </a:extLst>
          </p:cNvPr>
          <p:cNvSpPr>
            <a:spLocks noGrp="1" noChangeArrowheads="1"/>
          </p:cNvSpPr>
          <p:nvPr>
            <p:ph type="title"/>
          </p:nvPr>
        </p:nvSpPr>
        <p:spPr>
          <a:xfrm>
            <a:off x="1295400" y="990600"/>
            <a:ext cx="4249738" cy="660400"/>
          </a:xfrm>
          <a:noFill/>
        </p:spPr>
        <p:txBody>
          <a:bodyPr wrap="none" lIns="63500" tIns="25400" rIns="63500" bIns="25400" anchor="t">
            <a:spAutoFit/>
          </a:bodyPr>
          <a:lstStyle/>
          <a:p>
            <a:pPr eaLnBrk="1" hangingPunct="1"/>
            <a:r>
              <a:rPr lang="en-US" altLang="en-US"/>
              <a:t>What is Software?</a:t>
            </a:r>
          </a:p>
        </p:txBody>
      </p:sp>
      <p:sp>
        <p:nvSpPr>
          <p:cNvPr id="125983" name="Rectangle 31">
            <a:extLst>
              <a:ext uri="{FF2B5EF4-FFF2-40B4-BE49-F238E27FC236}">
                <a16:creationId xmlns:a16="http://schemas.microsoft.com/office/drawing/2014/main" id="{51980B26-ADBA-4FB1-96EE-EE8581F3DAAA}"/>
              </a:ext>
            </a:extLst>
          </p:cNvPr>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b="1">
              <a:effectLst>
                <a:outerShdw blurRad="38100" dist="38100" dir="2700000" algn="tl">
                  <a:srgbClr val="FFFFFF"/>
                </a:outerShdw>
              </a:effectLst>
              <a:latin typeface="Palatino" pitchFamily="-128" charset="0"/>
              <a:ea typeface="ＭＳ Ｐゴシック" pitchFamily="-128" charset="-128"/>
            </a:endParaRPr>
          </a:p>
        </p:txBody>
      </p:sp>
      <p:sp>
        <p:nvSpPr>
          <p:cNvPr id="125984" name="Rectangle 32">
            <a:extLst>
              <a:ext uri="{FF2B5EF4-FFF2-40B4-BE49-F238E27FC236}">
                <a16:creationId xmlns:a16="http://schemas.microsoft.com/office/drawing/2014/main" id="{FB11470E-30C5-4000-8EE8-C25E6E2969DF}"/>
              </a:ext>
            </a:extLst>
          </p:cNvPr>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b="1">
              <a:effectLst>
                <a:outerShdw blurRad="38100" dist="38100" dir="2700000" algn="tl">
                  <a:srgbClr val="FFFFFF"/>
                </a:outerShdw>
              </a:effectLst>
              <a:latin typeface="Palatino" pitchFamily="-128" charset="0"/>
              <a:ea typeface="ＭＳ Ｐゴシック" pitchFamily="-128" charset="-128"/>
            </a:endParaRPr>
          </a:p>
        </p:txBody>
      </p:sp>
      <p:sp>
        <p:nvSpPr>
          <p:cNvPr id="125985" name="Rectangle 33">
            <a:extLst>
              <a:ext uri="{FF2B5EF4-FFF2-40B4-BE49-F238E27FC236}">
                <a16:creationId xmlns:a16="http://schemas.microsoft.com/office/drawing/2014/main" id="{1F108CB8-8E93-44B4-BA62-85594C700C37}"/>
              </a:ext>
            </a:extLst>
          </p:cNvPr>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b="1">
              <a:effectLst>
                <a:outerShdw blurRad="38100" dist="38100" dir="2700000" algn="tl">
                  <a:srgbClr val="FFFFFF"/>
                </a:outerShdw>
              </a:effectLst>
              <a:latin typeface="Palatino" pitchFamily="-128" charset="0"/>
              <a:ea typeface="ＭＳ Ｐゴシック" pitchFamily="-128" charset="-128"/>
            </a:endParaRPr>
          </a:p>
        </p:txBody>
      </p:sp>
      <p:sp>
        <p:nvSpPr>
          <p:cNvPr id="125986" name="Rectangle 34">
            <a:extLst>
              <a:ext uri="{FF2B5EF4-FFF2-40B4-BE49-F238E27FC236}">
                <a16:creationId xmlns:a16="http://schemas.microsoft.com/office/drawing/2014/main" id="{E1E1F5CB-B136-4F98-99AA-244C60AFA261}"/>
              </a:ext>
            </a:extLst>
          </p:cNvPr>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b="1">
              <a:effectLst>
                <a:outerShdw blurRad="38100" dist="38100" dir="2700000" algn="tl">
                  <a:srgbClr val="FFFFFF"/>
                </a:outerShdw>
              </a:effectLst>
              <a:latin typeface="Palatino" pitchFamily="-128" charset="0"/>
              <a:ea typeface="ＭＳ Ｐゴシック" pitchFamily="-128" charset="-128"/>
            </a:endParaRPr>
          </a:p>
        </p:txBody>
      </p:sp>
      <p:sp>
        <p:nvSpPr>
          <p:cNvPr id="4105" name="Text Box 36">
            <a:extLst>
              <a:ext uri="{FF2B5EF4-FFF2-40B4-BE49-F238E27FC236}">
                <a16:creationId xmlns:a16="http://schemas.microsoft.com/office/drawing/2014/main" id="{A1BFC9A3-474F-4DEA-AD8F-E27DAEE6ACAC}"/>
              </a:ext>
            </a:extLst>
          </p:cNvPr>
          <p:cNvSpPr txBox="1">
            <a:spLocks noChangeArrowheads="1"/>
          </p:cNvSpPr>
          <p:nvPr/>
        </p:nvSpPr>
        <p:spPr bwMode="auto">
          <a:xfrm>
            <a:off x="1828800" y="2133600"/>
            <a:ext cx="64770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i="1">
                <a:latin typeface="Palatino" pitchFamily="-128" charset="0"/>
              </a:rPr>
              <a:t>Software is: (1) </a:t>
            </a:r>
            <a:r>
              <a:rPr lang="en-US" altLang="en-US" i="1">
                <a:solidFill>
                  <a:schemeClr val="folHlink"/>
                </a:solidFill>
                <a:latin typeface="Palatino" pitchFamily="-128" charset="0"/>
              </a:rPr>
              <a:t>instructions</a:t>
            </a:r>
            <a:r>
              <a:rPr lang="en-US" altLang="en-US" i="1">
                <a:latin typeface="Palatino" pitchFamily="-128" charset="0"/>
              </a:rPr>
              <a:t> (computer programs) that when executed provide desired features, function, and performance;  (2) </a:t>
            </a:r>
            <a:r>
              <a:rPr lang="en-US" altLang="en-US" i="1">
                <a:solidFill>
                  <a:schemeClr val="folHlink"/>
                </a:solidFill>
                <a:latin typeface="Palatino" pitchFamily="-128" charset="0"/>
              </a:rPr>
              <a:t>data structures</a:t>
            </a:r>
            <a:r>
              <a:rPr lang="en-US" altLang="en-US" i="1">
                <a:latin typeface="Palatino" pitchFamily="-128" charset="0"/>
              </a:rPr>
              <a:t> that enable the programs to adequately manipulate information and (3) </a:t>
            </a:r>
            <a:r>
              <a:rPr lang="en-US" altLang="en-US" i="1">
                <a:solidFill>
                  <a:schemeClr val="folHlink"/>
                </a:solidFill>
                <a:latin typeface="Palatino" pitchFamily="-128" charset="0"/>
              </a:rPr>
              <a:t>documentation</a:t>
            </a:r>
            <a:r>
              <a:rPr lang="en-US" altLang="en-US" i="1">
                <a:latin typeface="Palatino" pitchFamily="-128" charset="0"/>
              </a:rPr>
              <a:t> that describes the operation and use of the programs.</a:t>
            </a:r>
            <a:r>
              <a:rPr lang="en-US" altLang="en-US">
                <a:latin typeface="Palatino" pitchFamily="-128" charset="0"/>
              </a:rPr>
              <a:t>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6B2F8D3-521A-4E42-BC98-976AC628757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E6AAB0FC-8657-45F2-AFD3-61E38410302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0EB3B09-AB3F-4598-BCF7-2DFDC9C02EDF}" type="slidenum">
              <a:rPr lang="en-US" altLang="en-US" sz="1000">
                <a:latin typeface="Helvetica" panose="020B0604020202020204" pitchFamily="34" charset="0"/>
              </a:rPr>
              <a:pPr/>
              <a:t>20</a:t>
            </a:fld>
            <a:endParaRPr lang="en-US" altLang="en-US" sz="1000">
              <a:latin typeface="Helvetica" panose="020B0604020202020204" pitchFamily="34" charset="0"/>
            </a:endParaRPr>
          </a:p>
        </p:txBody>
      </p:sp>
      <p:sp>
        <p:nvSpPr>
          <p:cNvPr id="22532" name="Rectangle 2">
            <a:extLst>
              <a:ext uri="{FF2B5EF4-FFF2-40B4-BE49-F238E27FC236}">
                <a16:creationId xmlns:a16="http://schemas.microsoft.com/office/drawing/2014/main" id="{BECF6343-99EB-423C-A763-C6C641F2C884}"/>
              </a:ext>
            </a:extLst>
          </p:cNvPr>
          <p:cNvSpPr>
            <a:spLocks noGrp="1" noChangeArrowheads="1"/>
          </p:cNvSpPr>
          <p:nvPr>
            <p:ph type="title"/>
          </p:nvPr>
        </p:nvSpPr>
        <p:spPr/>
        <p:txBody>
          <a:bodyPr/>
          <a:lstStyle/>
          <a:p>
            <a:pPr eaLnBrk="1" hangingPunct="1"/>
            <a:r>
              <a:rPr lang="en-US" altLang="en-US"/>
              <a:t>Carry Out the Plan</a:t>
            </a:r>
          </a:p>
        </p:txBody>
      </p:sp>
      <p:sp>
        <p:nvSpPr>
          <p:cNvPr id="22533" name="Rectangle 3">
            <a:extLst>
              <a:ext uri="{FF2B5EF4-FFF2-40B4-BE49-F238E27FC236}">
                <a16:creationId xmlns:a16="http://schemas.microsoft.com/office/drawing/2014/main" id="{28F05AB7-06B2-4802-8F14-2F57A7EAA2EB}"/>
              </a:ext>
            </a:extLst>
          </p:cNvPr>
          <p:cNvSpPr>
            <a:spLocks noGrp="1" noChangeArrowheads="1"/>
          </p:cNvSpPr>
          <p:nvPr>
            <p:ph type="body" idx="1"/>
          </p:nvPr>
        </p:nvSpPr>
        <p:spPr/>
        <p:txBody>
          <a:bodyPr/>
          <a:lstStyle/>
          <a:p>
            <a:pPr eaLnBrk="1" hangingPunct="1">
              <a:spcBef>
                <a:spcPts val="600"/>
              </a:spcBef>
            </a:pPr>
            <a:r>
              <a:rPr lang="en-US" altLang="en-US" i="1">
                <a:solidFill>
                  <a:schemeClr val="folHlink"/>
                </a:solidFill>
                <a:latin typeface="Palatino" pitchFamily="-128" charset="0"/>
              </a:rPr>
              <a:t>Does the solution conform to the plan?</a:t>
            </a:r>
            <a:r>
              <a:rPr lang="en-US" altLang="en-US">
                <a:latin typeface="Palatino" pitchFamily="-128" charset="0"/>
              </a:rPr>
              <a:t> Is source code traceable to the design model?</a:t>
            </a:r>
            <a:endParaRPr lang="en-US" altLang="en-US" i="1">
              <a:latin typeface="Palatino" pitchFamily="-128" charset="0"/>
            </a:endParaRPr>
          </a:p>
          <a:p>
            <a:pPr eaLnBrk="1" hangingPunct="1"/>
            <a:r>
              <a:rPr lang="en-US" altLang="en-US" i="1">
                <a:solidFill>
                  <a:schemeClr val="folHlink"/>
                </a:solidFill>
                <a:latin typeface="Palatino" pitchFamily="-128" charset="0"/>
              </a:rPr>
              <a:t>Is each component part of the solution provably correct?</a:t>
            </a:r>
            <a:r>
              <a:rPr lang="en-US" altLang="en-US">
                <a:latin typeface="Palatino" pitchFamily="-128" charset="0"/>
              </a:rPr>
              <a:t> Has the design and code been reviewed, or better, have correctness proofs been applied to algorithm?</a:t>
            </a:r>
          </a:p>
          <a:p>
            <a:pPr eaLnBrk="1" hangingPunct="1"/>
            <a:endParaRPr lang="en-US" altLang="en-US"/>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77A443C-CF92-417D-A658-43986C86464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932D406F-8399-4599-89DB-A39292417B8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064F311-9123-432D-9B7D-835CDB1571B3}" type="slidenum">
              <a:rPr lang="en-US" altLang="en-US" sz="1000">
                <a:latin typeface="Helvetica" panose="020B0604020202020204" pitchFamily="34" charset="0"/>
              </a:rPr>
              <a:pPr/>
              <a:t>200</a:t>
            </a:fld>
            <a:endParaRPr lang="en-US" altLang="en-US" sz="1000">
              <a:latin typeface="Helvetica" panose="020B0604020202020204" pitchFamily="34" charset="0"/>
            </a:endParaRPr>
          </a:p>
        </p:txBody>
      </p:sp>
      <p:sp>
        <p:nvSpPr>
          <p:cNvPr id="206852" name="Rectangle 2">
            <a:extLst>
              <a:ext uri="{FF2B5EF4-FFF2-40B4-BE49-F238E27FC236}">
                <a16:creationId xmlns:a16="http://schemas.microsoft.com/office/drawing/2014/main" id="{134F678B-18F6-42BC-A846-BA69EF84E343}"/>
              </a:ext>
            </a:extLst>
          </p:cNvPr>
          <p:cNvSpPr>
            <a:spLocks noGrp="1" noChangeArrowheads="1"/>
          </p:cNvSpPr>
          <p:nvPr>
            <p:ph type="title"/>
          </p:nvPr>
        </p:nvSpPr>
        <p:spPr/>
        <p:txBody>
          <a:bodyPr/>
          <a:lstStyle/>
          <a:p>
            <a:pPr eaLnBrk="1" hangingPunct="1"/>
            <a:r>
              <a:rPr lang="en-US" altLang="en-US"/>
              <a:t>Architectural Complexity</a:t>
            </a:r>
          </a:p>
        </p:txBody>
      </p:sp>
      <p:sp>
        <p:nvSpPr>
          <p:cNvPr id="206853" name="Rectangle 3">
            <a:extLst>
              <a:ext uri="{FF2B5EF4-FFF2-40B4-BE49-F238E27FC236}">
                <a16:creationId xmlns:a16="http://schemas.microsoft.com/office/drawing/2014/main" id="{FD4405CE-2992-4805-8A7E-AAF0236F2179}"/>
              </a:ext>
            </a:extLst>
          </p:cNvPr>
          <p:cNvSpPr>
            <a:spLocks noGrp="1" noChangeArrowheads="1"/>
          </p:cNvSpPr>
          <p:nvPr>
            <p:ph type="body" idx="1"/>
          </p:nvPr>
        </p:nvSpPr>
        <p:spPr/>
        <p:txBody>
          <a:bodyPr/>
          <a:lstStyle/>
          <a:p>
            <a:pPr eaLnBrk="1" hangingPunct="1"/>
            <a:r>
              <a:rPr lang="en-US" altLang="en-US">
                <a:latin typeface="Palatino" pitchFamily="-128" charset="0"/>
              </a:rPr>
              <a:t>the overall complexity of a proposed architecture is assessed by considering the </a:t>
            </a:r>
            <a:r>
              <a:rPr lang="en-US" altLang="en-US">
                <a:solidFill>
                  <a:schemeClr val="folHlink"/>
                </a:solidFill>
                <a:latin typeface="Palatino" pitchFamily="-128" charset="0"/>
              </a:rPr>
              <a:t>dependencies</a:t>
            </a:r>
            <a:r>
              <a:rPr lang="en-US" altLang="en-US">
                <a:latin typeface="Palatino" pitchFamily="-128" charset="0"/>
              </a:rPr>
              <a:t> between components within the architecture [Zha98]</a:t>
            </a:r>
          </a:p>
          <a:p>
            <a:pPr lvl="1" eaLnBrk="1" hangingPunct="1"/>
            <a:r>
              <a:rPr lang="en-US" altLang="en-US" i="1">
                <a:solidFill>
                  <a:schemeClr val="folHlink"/>
                </a:solidFill>
                <a:latin typeface="Palatino" pitchFamily="-128" charset="0"/>
              </a:rPr>
              <a:t>Sharing dependencies</a:t>
            </a:r>
            <a:r>
              <a:rPr lang="en-US" altLang="en-US">
                <a:latin typeface="Palatino" pitchFamily="-128" charset="0"/>
              </a:rPr>
              <a:t> represent dependence relationships among consumers who use the same resource or producers who produce for the same consumers.</a:t>
            </a:r>
          </a:p>
          <a:p>
            <a:pPr lvl="1" eaLnBrk="1" hangingPunct="1"/>
            <a:r>
              <a:rPr lang="en-US" altLang="en-US" i="1">
                <a:solidFill>
                  <a:schemeClr val="folHlink"/>
                </a:solidFill>
                <a:latin typeface="Palatino" pitchFamily="-128" charset="0"/>
              </a:rPr>
              <a:t>Flow dependencies</a:t>
            </a:r>
            <a:r>
              <a:rPr lang="en-US" altLang="en-US">
                <a:latin typeface="Palatino" pitchFamily="-128" charset="0"/>
              </a:rPr>
              <a:t> represent dependence relationships between producers and consumers of resources.</a:t>
            </a:r>
          </a:p>
          <a:p>
            <a:pPr lvl="1" eaLnBrk="1" hangingPunct="1"/>
            <a:r>
              <a:rPr lang="en-US" altLang="en-US" i="1">
                <a:solidFill>
                  <a:schemeClr val="folHlink"/>
                </a:solidFill>
                <a:latin typeface="Palatino" pitchFamily="-128" charset="0"/>
              </a:rPr>
              <a:t>Constrained dependencies</a:t>
            </a:r>
            <a:r>
              <a:rPr lang="en-US" altLang="en-US">
                <a:solidFill>
                  <a:schemeClr val="folHlink"/>
                </a:solidFill>
                <a:latin typeface="Palatino" pitchFamily="-128" charset="0"/>
              </a:rPr>
              <a:t> </a:t>
            </a:r>
            <a:r>
              <a:rPr lang="en-US" altLang="en-US">
                <a:latin typeface="Palatino" pitchFamily="-128" charset="0"/>
              </a:rPr>
              <a:t>represent constraints on the relative flow of control among a set of activities.</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4964665-58C7-4F4D-8D39-0AED3DA9DAA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524ACD0E-731B-468F-A310-3F57AC9B50C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240A2B9-CAEE-4D11-B7EC-434C5B48E1E3}" type="slidenum">
              <a:rPr lang="en-US" altLang="en-US" sz="1000">
                <a:latin typeface="Helvetica" panose="020B0604020202020204" pitchFamily="34" charset="0"/>
              </a:rPr>
              <a:pPr/>
              <a:t>201</a:t>
            </a:fld>
            <a:endParaRPr lang="en-US" altLang="en-US" sz="1000">
              <a:latin typeface="Helvetica" panose="020B0604020202020204" pitchFamily="34" charset="0"/>
            </a:endParaRPr>
          </a:p>
        </p:txBody>
      </p:sp>
      <p:sp>
        <p:nvSpPr>
          <p:cNvPr id="207876" name="Rectangle 2">
            <a:extLst>
              <a:ext uri="{FF2B5EF4-FFF2-40B4-BE49-F238E27FC236}">
                <a16:creationId xmlns:a16="http://schemas.microsoft.com/office/drawing/2014/main" id="{41860EB0-5B26-4B58-880C-DE3A7C6D43BC}"/>
              </a:ext>
            </a:extLst>
          </p:cNvPr>
          <p:cNvSpPr>
            <a:spLocks noGrp="1" noChangeArrowheads="1"/>
          </p:cNvSpPr>
          <p:nvPr>
            <p:ph type="title"/>
          </p:nvPr>
        </p:nvSpPr>
        <p:spPr/>
        <p:txBody>
          <a:bodyPr/>
          <a:lstStyle/>
          <a:p>
            <a:pPr eaLnBrk="1" hangingPunct="1"/>
            <a:r>
              <a:rPr lang="en-US" altLang="en-US"/>
              <a:t>ADL</a:t>
            </a:r>
          </a:p>
        </p:txBody>
      </p:sp>
      <p:sp>
        <p:nvSpPr>
          <p:cNvPr id="207877" name="Rectangle 3">
            <a:extLst>
              <a:ext uri="{FF2B5EF4-FFF2-40B4-BE49-F238E27FC236}">
                <a16:creationId xmlns:a16="http://schemas.microsoft.com/office/drawing/2014/main" id="{4A8DEB68-9F8D-4430-8E85-A55263E991AB}"/>
              </a:ext>
            </a:extLst>
          </p:cNvPr>
          <p:cNvSpPr>
            <a:spLocks noGrp="1" noChangeArrowheads="1"/>
          </p:cNvSpPr>
          <p:nvPr>
            <p:ph type="body" idx="1"/>
          </p:nvPr>
        </p:nvSpPr>
        <p:spPr/>
        <p:txBody>
          <a:bodyPr/>
          <a:lstStyle/>
          <a:p>
            <a:pPr eaLnBrk="1" hangingPunct="1"/>
            <a:r>
              <a:rPr lang="en-US" altLang="en-US" i="1">
                <a:solidFill>
                  <a:schemeClr val="folHlink"/>
                </a:solidFill>
                <a:latin typeface="Times" panose="02020603050405020304" pitchFamily="18" charset="0"/>
              </a:rPr>
              <a:t>Architectural description language </a:t>
            </a:r>
            <a:r>
              <a:rPr lang="en-US" altLang="en-US">
                <a:solidFill>
                  <a:schemeClr val="folHlink"/>
                </a:solidFill>
                <a:latin typeface="Times" panose="02020603050405020304" pitchFamily="18" charset="0"/>
              </a:rPr>
              <a:t>(ADL) </a:t>
            </a:r>
            <a:r>
              <a:rPr lang="en-US" altLang="en-US">
                <a:latin typeface="Times" panose="02020603050405020304" pitchFamily="18" charset="0"/>
              </a:rPr>
              <a:t>provides a semantics and syntax for describing a software architecture</a:t>
            </a:r>
          </a:p>
          <a:p>
            <a:pPr eaLnBrk="1" hangingPunct="1"/>
            <a:r>
              <a:rPr lang="en-US" altLang="en-US">
                <a:latin typeface="Times" panose="02020603050405020304" pitchFamily="18" charset="0"/>
              </a:rPr>
              <a:t>Provide the designer with the ability to: </a:t>
            </a:r>
          </a:p>
          <a:p>
            <a:pPr lvl="1" eaLnBrk="1" hangingPunct="1"/>
            <a:r>
              <a:rPr lang="en-US" altLang="en-US">
                <a:latin typeface="Times" panose="02020603050405020304" pitchFamily="18" charset="0"/>
              </a:rPr>
              <a:t>decompose architectural components</a:t>
            </a:r>
          </a:p>
          <a:p>
            <a:pPr lvl="1" eaLnBrk="1" hangingPunct="1"/>
            <a:r>
              <a:rPr lang="en-US" altLang="en-US">
                <a:latin typeface="Times" panose="02020603050405020304" pitchFamily="18" charset="0"/>
              </a:rPr>
              <a:t>compose individual components into larger architectural blocks and </a:t>
            </a:r>
          </a:p>
          <a:p>
            <a:pPr lvl="1" eaLnBrk="1" hangingPunct="1"/>
            <a:r>
              <a:rPr lang="en-US" altLang="en-US">
                <a:latin typeface="Times" panose="02020603050405020304" pitchFamily="18" charset="0"/>
              </a:rPr>
              <a:t>represent interfaces (connection mechanisms) between components.  </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3">
            <a:extLst>
              <a:ext uri="{FF2B5EF4-FFF2-40B4-BE49-F238E27FC236}">
                <a16:creationId xmlns:a16="http://schemas.microsoft.com/office/drawing/2014/main" id="{249D4A7D-5026-48E9-98EB-90E27A4E38A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33" name="Slide Number Placeholder 4">
            <a:extLst>
              <a:ext uri="{FF2B5EF4-FFF2-40B4-BE49-F238E27FC236}">
                <a16:creationId xmlns:a16="http://schemas.microsoft.com/office/drawing/2014/main" id="{1BA188A5-DCA6-42E8-8EDB-0794B55DC20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CD72676-717A-4D93-AAF8-FDE69F7664D7}" type="slidenum">
              <a:rPr lang="en-US" altLang="en-US" sz="1000">
                <a:latin typeface="Helvetica" panose="020B0604020202020204" pitchFamily="34" charset="0"/>
              </a:rPr>
              <a:pPr/>
              <a:t>202</a:t>
            </a:fld>
            <a:endParaRPr lang="en-US" altLang="en-US" sz="1000">
              <a:latin typeface="Helvetica" panose="020B0604020202020204" pitchFamily="34" charset="0"/>
            </a:endParaRPr>
          </a:p>
        </p:txBody>
      </p:sp>
      <p:sp>
        <p:nvSpPr>
          <p:cNvPr id="208900" name="Rectangle 2">
            <a:extLst>
              <a:ext uri="{FF2B5EF4-FFF2-40B4-BE49-F238E27FC236}">
                <a16:creationId xmlns:a16="http://schemas.microsoft.com/office/drawing/2014/main" id="{3BB01514-6CA2-4C81-836C-AA7FC765AD70}"/>
              </a:ext>
            </a:extLst>
          </p:cNvPr>
          <p:cNvSpPr>
            <a:spLocks noGrp="1" noChangeArrowheads="1"/>
          </p:cNvSpPr>
          <p:nvPr>
            <p:ph type="title"/>
          </p:nvPr>
        </p:nvSpPr>
        <p:spPr>
          <a:xfrm>
            <a:off x="1295400" y="1143000"/>
            <a:ext cx="7270750" cy="660400"/>
          </a:xfrm>
          <a:noFill/>
        </p:spPr>
        <p:txBody>
          <a:bodyPr wrap="none" lIns="63500" tIns="25400" rIns="63500" bIns="25400" anchor="t">
            <a:spAutoFit/>
          </a:bodyPr>
          <a:lstStyle/>
          <a:p>
            <a:pPr eaLnBrk="1" hangingPunct="1"/>
            <a:r>
              <a:rPr lang="en-US" altLang="en-US"/>
              <a:t>An Architectural Design Method</a:t>
            </a:r>
          </a:p>
        </p:txBody>
      </p:sp>
      <p:sp>
        <p:nvSpPr>
          <p:cNvPr id="208901" name="Rectangle 3">
            <a:extLst>
              <a:ext uri="{FF2B5EF4-FFF2-40B4-BE49-F238E27FC236}">
                <a16:creationId xmlns:a16="http://schemas.microsoft.com/office/drawing/2014/main" id="{DFB38BE0-76F0-4717-9379-61D9D28A6FD9}"/>
              </a:ext>
            </a:extLst>
          </p:cNvPr>
          <p:cNvSpPr>
            <a:spLocks noChangeArrowheads="1"/>
          </p:cNvSpPr>
          <p:nvPr/>
        </p:nvSpPr>
        <p:spPr bwMode="auto">
          <a:xfrm>
            <a:off x="4244975" y="2362200"/>
            <a:ext cx="28892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a:latin typeface="Helvetica" panose="020B0604020202020204" pitchFamily="34" charset="0"/>
              </a:rPr>
              <a:t>"four bedrooms, three baths,</a:t>
            </a:r>
            <a:endParaRPr lang="en-US" altLang="en-US" sz="1800" b="1">
              <a:latin typeface="Helvetica" panose="020B0604020202020204" pitchFamily="34" charset="0"/>
            </a:endParaRPr>
          </a:p>
        </p:txBody>
      </p:sp>
      <p:sp>
        <p:nvSpPr>
          <p:cNvPr id="208902" name="Rectangle 4">
            <a:extLst>
              <a:ext uri="{FF2B5EF4-FFF2-40B4-BE49-F238E27FC236}">
                <a16:creationId xmlns:a16="http://schemas.microsoft.com/office/drawing/2014/main" id="{6E8DEAB2-ED2D-4C96-BC2E-5EFEBEF6FED0}"/>
              </a:ext>
            </a:extLst>
          </p:cNvPr>
          <p:cNvSpPr>
            <a:spLocks noChangeArrowheads="1"/>
          </p:cNvSpPr>
          <p:nvPr/>
        </p:nvSpPr>
        <p:spPr bwMode="auto">
          <a:xfrm>
            <a:off x="4244975" y="2617788"/>
            <a:ext cx="15430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a:latin typeface="Helvetica" panose="020B0604020202020204" pitchFamily="34" charset="0"/>
              </a:rPr>
              <a:t>lots of glass ..."</a:t>
            </a:r>
            <a:endParaRPr lang="en-US" altLang="en-US" sz="1800" b="1">
              <a:latin typeface="Helvetica" panose="020B0604020202020204" pitchFamily="34" charset="0"/>
            </a:endParaRPr>
          </a:p>
        </p:txBody>
      </p:sp>
      <p:sp>
        <p:nvSpPr>
          <p:cNvPr id="208903" name="Rectangle 5">
            <a:extLst>
              <a:ext uri="{FF2B5EF4-FFF2-40B4-BE49-F238E27FC236}">
                <a16:creationId xmlns:a16="http://schemas.microsoft.com/office/drawing/2014/main" id="{5548DC81-ED5E-4E6D-99C3-3AADCC4A22E9}"/>
              </a:ext>
            </a:extLst>
          </p:cNvPr>
          <p:cNvSpPr>
            <a:spLocks noChangeArrowheads="1"/>
          </p:cNvSpPr>
          <p:nvPr/>
        </p:nvSpPr>
        <p:spPr bwMode="auto">
          <a:xfrm>
            <a:off x="2057400" y="1981200"/>
            <a:ext cx="338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b="1" i="1">
                <a:solidFill>
                  <a:schemeClr val="folHlink"/>
                </a:solidFill>
                <a:latin typeface="Helvetica" panose="020B0604020202020204" pitchFamily="34" charset="0"/>
              </a:rPr>
              <a:t>customer requirements</a:t>
            </a:r>
            <a:endParaRPr lang="en-US" altLang="en-US" sz="1800" b="1">
              <a:solidFill>
                <a:schemeClr val="folHlink"/>
              </a:solidFill>
              <a:latin typeface="Helvetica" panose="020B0604020202020204" pitchFamily="34" charset="0"/>
            </a:endParaRPr>
          </a:p>
        </p:txBody>
      </p:sp>
      <p:sp>
        <p:nvSpPr>
          <p:cNvPr id="208904" name="Oval 6">
            <a:extLst>
              <a:ext uri="{FF2B5EF4-FFF2-40B4-BE49-F238E27FC236}">
                <a16:creationId xmlns:a16="http://schemas.microsoft.com/office/drawing/2014/main" id="{E1213F2C-CE46-4C95-9B13-D95B915D6F02}"/>
              </a:ext>
            </a:extLst>
          </p:cNvPr>
          <p:cNvSpPr>
            <a:spLocks noChangeArrowheads="1"/>
          </p:cNvSpPr>
          <p:nvPr/>
        </p:nvSpPr>
        <p:spPr bwMode="auto">
          <a:xfrm>
            <a:off x="3573463" y="2932113"/>
            <a:ext cx="190500" cy="455612"/>
          </a:xfrm>
          <a:prstGeom prst="ellipse">
            <a:avLst/>
          </a:prstGeom>
          <a:solidFill>
            <a:schemeClr val="folHlink"/>
          </a:solidFill>
          <a:ln w="9525">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8905" name="Oval 7">
            <a:extLst>
              <a:ext uri="{FF2B5EF4-FFF2-40B4-BE49-F238E27FC236}">
                <a16:creationId xmlns:a16="http://schemas.microsoft.com/office/drawing/2014/main" id="{A6299312-FC6E-4756-88A4-811906DCD79F}"/>
              </a:ext>
            </a:extLst>
          </p:cNvPr>
          <p:cNvSpPr>
            <a:spLocks noChangeArrowheads="1"/>
          </p:cNvSpPr>
          <p:nvPr/>
        </p:nvSpPr>
        <p:spPr bwMode="auto">
          <a:xfrm>
            <a:off x="3560763" y="2917825"/>
            <a:ext cx="215900" cy="484188"/>
          </a:xfrm>
          <a:prstGeom prst="ellipse">
            <a:avLst/>
          </a:prstGeom>
          <a:noFill/>
          <a:ln w="3016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8906" name="Freeform 8">
            <a:extLst>
              <a:ext uri="{FF2B5EF4-FFF2-40B4-BE49-F238E27FC236}">
                <a16:creationId xmlns:a16="http://schemas.microsoft.com/office/drawing/2014/main" id="{18940CEF-F542-4EB2-8A5E-9424B338EAAE}"/>
              </a:ext>
            </a:extLst>
          </p:cNvPr>
          <p:cNvSpPr>
            <a:spLocks/>
          </p:cNvSpPr>
          <p:nvPr/>
        </p:nvSpPr>
        <p:spPr bwMode="auto">
          <a:xfrm>
            <a:off x="3548063" y="3402013"/>
            <a:ext cx="241300" cy="952500"/>
          </a:xfrm>
          <a:custGeom>
            <a:avLst/>
            <a:gdLst>
              <a:gd name="T0" fmla="*/ 8 w 152"/>
              <a:gd name="T1" fmla="*/ 16 h 534"/>
              <a:gd name="T2" fmla="*/ 152 w 152"/>
              <a:gd name="T3" fmla="*/ 0 h 534"/>
              <a:gd name="T4" fmla="*/ 152 w 152"/>
              <a:gd name="T5" fmla="*/ 0 h 534"/>
              <a:gd name="T6" fmla="*/ 120 w 152"/>
              <a:gd name="T7" fmla="*/ 486 h 534"/>
              <a:gd name="T8" fmla="*/ 120 w 152"/>
              <a:gd name="T9" fmla="*/ 486 h 534"/>
              <a:gd name="T10" fmla="*/ 40 w 152"/>
              <a:gd name="T11" fmla="*/ 534 h 534"/>
              <a:gd name="T12" fmla="*/ 40 w 152"/>
              <a:gd name="T13" fmla="*/ 534 h 534"/>
              <a:gd name="T14" fmla="*/ 0 w 152"/>
              <a:gd name="T15" fmla="*/ 16 h 534"/>
              <a:gd name="T16" fmla="*/ 0 w 152"/>
              <a:gd name="T17" fmla="*/ 16 h 5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2"/>
              <a:gd name="T28" fmla="*/ 0 h 534"/>
              <a:gd name="T29" fmla="*/ 152 w 152"/>
              <a:gd name="T30" fmla="*/ 534 h 5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2" h="534">
                <a:moveTo>
                  <a:pt x="8" y="16"/>
                </a:moveTo>
                <a:lnTo>
                  <a:pt x="152" y="0"/>
                </a:lnTo>
                <a:lnTo>
                  <a:pt x="120" y="486"/>
                </a:lnTo>
                <a:lnTo>
                  <a:pt x="40" y="534"/>
                </a:lnTo>
                <a:lnTo>
                  <a:pt x="0" y="16"/>
                </a:lnTo>
              </a:path>
            </a:pathLst>
          </a:custGeom>
          <a:noFill/>
          <a:ln w="301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8907" name="Freeform 9">
            <a:extLst>
              <a:ext uri="{FF2B5EF4-FFF2-40B4-BE49-F238E27FC236}">
                <a16:creationId xmlns:a16="http://schemas.microsoft.com/office/drawing/2014/main" id="{75EFA2A1-B635-4C6D-856C-2D9411E32CA5}"/>
              </a:ext>
            </a:extLst>
          </p:cNvPr>
          <p:cNvSpPr>
            <a:spLocks/>
          </p:cNvSpPr>
          <p:nvPr/>
        </p:nvSpPr>
        <p:spPr bwMode="auto">
          <a:xfrm>
            <a:off x="3535363" y="3387725"/>
            <a:ext cx="241300" cy="952500"/>
          </a:xfrm>
          <a:custGeom>
            <a:avLst/>
            <a:gdLst>
              <a:gd name="T0" fmla="*/ 8 w 152"/>
              <a:gd name="T1" fmla="*/ 16 h 534"/>
              <a:gd name="T2" fmla="*/ 152 w 152"/>
              <a:gd name="T3" fmla="*/ 0 h 534"/>
              <a:gd name="T4" fmla="*/ 120 w 152"/>
              <a:gd name="T5" fmla="*/ 486 h 534"/>
              <a:gd name="T6" fmla="*/ 40 w 152"/>
              <a:gd name="T7" fmla="*/ 534 h 534"/>
              <a:gd name="T8" fmla="*/ 0 w 152"/>
              <a:gd name="T9" fmla="*/ 16 h 534"/>
              <a:gd name="T10" fmla="*/ 0 60000 65536"/>
              <a:gd name="T11" fmla="*/ 0 60000 65536"/>
              <a:gd name="T12" fmla="*/ 0 60000 65536"/>
              <a:gd name="T13" fmla="*/ 0 60000 65536"/>
              <a:gd name="T14" fmla="*/ 0 60000 65536"/>
              <a:gd name="T15" fmla="*/ 0 w 152"/>
              <a:gd name="T16" fmla="*/ 0 h 534"/>
              <a:gd name="T17" fmla="*/ 152 w 152"/>
              <a:gd name="T18" fmla="*/ 534 h 534"/>
            </a:gdLst>
            <a:ahLst/>
            <a:cxnLst>
              <a:cxn ang="T10">
                <a:pos x="T0" y="T1"/>
              </a:cxn>
              <a:cxn ang="T11">
                <a:pos x="T2" y="T3"/>
              </a:cxn>
              <a:cxn ang="T12">
                <a:pos x="T4" y="T5"/>
              </a:cxn>
              <a:cxn ang="T13">
                <a:pos x="T6" y="T7"/>
              </a:cxn>
              <a:cxn ang="T14">
                <a:pos x="T8" y="T9"/>
              </a:cxn>
            </a:cxnLst>
            <a:rect l="T15" t="T16" r="T17" b="T18"/>
            <a:pathLst>
              <a:path w="152" h="534">
                <a:moveTo>
                  <a:pt x="8" y="16"/>
                </a:moveTo>
                <a:lnTo>
                  <a:pt x="152" y="0"/>
                </a:lnTo>
                <a:lnTo>
                  <a:pt x="120" y="486"/>
                </a:lnTo>
                <a:lnTo>
                  <a:pt x="40" y="534"/>
                </a:lnTo>
                <a:lnTo>
                  <a:pt x="0" y="16"/>
                </a:lnTo>
              </a:path>
            </a:pathLst>
          </a:custGeom>
          <a:solidFill>
            <a:schemeClr val="folHlink"/>
          </a:solidFill>
          <a:ln w="30163">
            <a:solidFill>
              <a:schemeClr val="tx1"/>
            </a:solidFill>
            <a:prstDash val="solid"/>
            <a:round/>
            <a:headEnd/>
            <a:tailEnd/>
          </a:ln>
        </p:spPr>
        <p:txBody>
          <a:bodyPr/>
          <a:lstStyle/>
          <a:p>
            <a:endParaRPr lang="en-US"/>
          </a:p>
        </p:txBody>
      </p:sp>
      <p:sp>
        <p:nvSpPr>
          <p:cNvPr id="208908" name="Freeform 10">
            <a:extLst>
              <a:ext uri="{FF2B5EF4-FFF2-40B4-BE49-F238E27FC236}">
                <a16:creationId xmlns:a16="http://schemas.microsoft.com/office/drawing/2014/main" id="{7CB3AF1F-B6D3-4C1E-B577-4F4371E3835D}"/>
              </a:ext>
            </a:extLst>
          </p:cNvPr>
          <p:cNvSpPr>
            <a:spLocks/>
          </p:cNvSpPr>
          <p:nvPr/>
        </p:nvSpPr>
        <p:spPr bwMode="auto">
          <a:xfrm>
            <a:off x="3789363" y="3287713"/>
            <a:ext cx="404812" cy="400050"/>
          </a:xfrm>
          <a:custGeom>
            <a:avLst/>
            <a:gdLst>
              <a:gd name="T0" fmla="*/ 0 w 255"/>
              <a:gd name="T1" fmla="*/ 64 h 224"/>
              <a:gd name="T2" fmla="*/ 96 w 255"/>
              <a:gd name="T3" fmla="*/ 224 h 224"/>
              <a:gd name="T4" fmla="*/ 96 w 255"/>
              <a:gd name="T5" fmla="*/ 224 h 224"/>
              <a:gd name="T6" fmla="*/ 255 w 255"/>
              <a:gd name="T7" fmla="*/ 0 h 224"/>
              <a:gd name="T8" fmla="*/ 255 w 255"/>
              <a:gd name="T9" fmla="*/ 0 h 224"/>
              <a:gd name="T10" fmla="*/ 0 60000 65536"/>
              <a:gd name="T11" fmla="*/ 0 60000 65536"/>
              <a:gd name="T12" fmla="*/ 0 60000 65536"/>
              <a:gd name="T13" fmla="*/ 0 60000 65536"/>
              <a:gd name="T14" fmla="*/ 0 60000 65536"/>
              <a:gd name="T15" fmla="*/ 0 w 255"/>
              <a:gd name="T16" fmla="*/ 0 h 224"/>
              <a:gd name="T17" fmla="*/ 255 w 255"/>
              <a:gd name="T18" fmla="*/ 224 h 224"/>
            </a:gdLst>
            <a:ahLst/>
            <a:cxnLst>
              <a:cxn ang="T10">
                <a:pos x="T0" y="T1"/>
              </a:cxn>
              <a:cxn ang="T11">
                <a:pos x="T2" y="T3"/>
              </a:cxn>
              <a:cxn ang="T12">
                <a:pos x="T4" y="T5"/>
              </a:cxn>
              <a:cxn ang="T13">
                <a:pos x="T6" y="T7"/>
              </a:cxn>
              <a:cxn ang="T14">
                <a:pos x="T8" y="T9"/>
              </a:cxn>
            </a:cxnLst>
            <a:rect l="T15" t="T16" r="T17" b="T18"/>
            <a:pathLst>
              <a:path w="255" h="224">
                <a:moveTo>
                  <a:pt x="0" y="64"/>
                </a:moveTo>
                <a:lnTo>
                  <a:pt x="96" y="224"/>
                </a:lnTo>
                <a:lnTo>
                  <a:pt x="255" y="0"/>
                </a:lnTo>
              </a:path>
            </a:pathLst>
          </a:custGeom>
          <a:noFill/>
          <a:ln w="301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8909" name="Freeform 11">
            <a:extLst>
              <a:ext uri="{FF2B5EF4-FFF2-40B4-BE49-F238E27FC236}">
                <a16:creationId xmlns:a16="http://schemas.microsoft.com/office/drawing/2014/main" id="{77628EB2-F3B1-4DD1-BB45-9D650DBB7BF6}"/>
              </a:ext>
            </a:extLst>
          </p:cNvPr>
          <p:cNvSpPr>
            <a:spLocks/>
          </p:cNvSpPr>
          <p:nvPr/>
        </p:nvSpPr>
        <p:spPr bwMode="auto">
          <a:xfrm>
            <a:off x="3776663" y="3273425"/>
            <a:ext cx="404812" cy="400050"/>
          </a:xfrm>
          <a:custGeom>
            <a:avLst/>
            <a:gdLst>
              <a:gd name="T0" fmla="*/ 0 w 255"/>
              <a:gd name="T1" fmla="*/ 64 h 224"/>
              <a:gd name="T2" fmla="*/ 96 w 255"/>
              <a:gd name="T3" fmla="*/ 224 h 224"/>
              <a:gd name="T4" fmla="*/ 255 w 255"/>
              <a:gd name="T5" fmla="*/ 0 h 224"/>
              <a:gd name="T6" fmla="*/ 0 60000 65536"/>
              <a:gd name="T7" fmla="*/ 0 60000 65536"/>
              <a:gd name="T8" fmla="*/ 0 60000 65536"/>
              <a:gd name="T9" fmla="*/ 0 w 255"/>
              <a:gd name="T10" fmla="*/ 0 h 224"/>
              <a:gd name="T11" fmla="*/ 255 w 255"/>
              <a:gd name="T12" fmla="*/ 224 h 224"/>
            </a:gdLst>
            <a:ahLst/>
            <a:cxnLst>
              <a:cxn ang="T6">
                <a:pos x="T0" y="T1"/>
              </a:cxn>
              <a:cxn ang="T7">
                <a:pos x="T2" y="T3"/>
              </a:cxn>
              <a:cxn ang="T8">
                <a:pos x="T4" y="T5"/>
              </a:cxn>
            </a:cxnLst>
            <a:rect l="T9" t="T10" r="T11" b="T12"/>
            <a:pathLst>
              <a:path w="255" h="224">
                <a:moveTo>
                  <a:pt x="0" y="64"/>
                </a:moveTo>
                <a:lnTo>
                  <a:pt x="96" y="224"/>
                </a:lnTo>
                <a:lnTo>
                  <a:pt x="255" y="0"/>
                </a:lnTo>
              </a:path>
            </a:pathLst>
          </a:custGeom>
          <a:noFill/>
          <a:ln w="301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8910" name="Freeform 12">
            <a:extLst>
              <a:ext uri="{FF2B5EF4-FFF2-40B4-BE49-F238E27FC236}">
                <a16:creationId xmlns:a16="http://schemas.microsoft.com/office/drawing/2014/main" id="{CB6F17FC-BB23-4E18-9431-357BA66D24A1}"/>
              </a:ext>
            </a:extLst>
          </p:cNvPr>
          <p:cNvSpPr>
            <a:spLocks/>
          </p:cNvSpPr>
          <p:nvPr/>
        </p:nvSpPr>
        <p:spPr bwMode="auto">
          <a:xfrm>
            <a:off x="3509963" y="3430588"/>
            <a:ext cx="165100" cy="698500"/>
          </a:xfrm>
          <a:custGeom>
            <a:avLst/>
            <a:gdLst>
              <a:gd name="T0" fmla="*/ 16 w 104"/>
              <a:gd name="T1" fmla="*/ 0 h 391"/>
              <a:gd name="T2" fmla="*/ 0 w 104"/>
              <a:gd name="T3" fmla="*/ 271 h 391"/>
              <a:gd name="T4" fmla="*/ 0 w 104"/>
              <a:gd name="T5" fmla="*/ 271 h 391"/>
              <a:gd name="T6" fmla="*/ 104 w 104"/>
              <a:gd name="T7" fmla="*/ 391 h 391"/>
              <a:gd name="T8" fmla="*/ 104 w 104"/>
              <a:gd name="T9" fmla="*/ 391 h 391"/>
              <a:gd name="T10" fmla="*/ 0 60000 65536"/>
              <a:gd name="T11" fmla="*/ 0 60000 65536"/>
              <a:gd name="T12" fmla="*/ 0 60000 65536"/>
              <a:gd name="T13" fmla="*/ 0 60000 65536"/>
              <a:gd name="T14" fmla="*/ 0 60000 65536"/>
              <a:gd name="T15" fmla="*/ 0 w 104"/>
              <a:gd name="T16" fmla="*/ 0 h 391"/>
              <a:gd name="T17" fmla="*/ 104 w 104"/>
              <a:gd name="T18" fmla="*/ 391 h 391"/>
            </a:gdLst>
            <a:ahLst/>
            <a:cxnLst>
              <a:cxn ang="T10">
                <a:pos x="T0" y="T1"/>
              </a:cxn>
              <a:cxn ang="T11">
                <a:pos x="T2" y="T3"/>
              </a:cxn>
              <a:cxn ang="T12">
                <a:pos x="T4" y="T5"/>
              </a:cxn>
              <a:cxn ang="T13">
                <a:pos x="T6" y="T7"/>
              </a:cxn>
              <a:cxn ang="T14">
                <a:pos x="T8" y="T9"/>
              </a:cxn>
            </a:cxnLst>
            <a:rect l="T15" t="T16" r="T17" b="T18"/>
            <a:pathLst>
              <a:path w="104" h="391">
                <a:moveTo>
                  <a:pt x="16" y="0"/>
                </a:moveTo>
                <a:lnTo>
                  <a:pt x="0" y="271"/>
                </a:lnTo>
                <a:lnTo>
                  <a:pt x="104" y="391"/>
                </a:lnTo>
              </a:path>
            </a:pathLst>
          </a:custGeom>
          <a:noFill/>
          <a:ln w="301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8911" name="Freeform 13">
            <a:extLst>
              <a:ext uri="{FF2B5EF4-FFF2-40B4-BE49-F238E27FC236}">
                <a16:creationId xmlns:a16="http://schemas.microsoft.com/office/drawing/2014/main" id="{E3A35119-6513-49D6-A5EE-FD5DF9568AE1}"/>
              </a:ext>
            </a:extLst>
          </p:cNvPr>
          <p:cNvSpPr>
            <a:spLocks/>
          </p:cNvSpPr>
          <p:nvPr/>
        </p:nvSpPr>
        <p:spPr bwMode="auto">
          <a:xfrm>
            <a:off x="3497263" y="3416300"/>
            <a:ext cx="165100" cy="698500"/>
          </a:xfrm>
          <a:custGeom>
            <a:avLst/>
            <a:gdLst>
              <a:gd name="T0" fmla="*/ 16 w 104"/>
              <a:gd name="T1" fmla="*/ 0 h 391"/>
              <a:gd name="T2" fmla="*/ 0 w 104"/>
              <a:gd name="T3" fmla="*/ 271 h 391"/>
              <a:gd name="T4" fmla="*/ 104 w 104"/>
              <a:gd name="T5" fmla="*/ 391 h 391"/>
              <a:gd name="T6" fmla="*/ 0 60000 65536"/>
              <a:gd name="T7" fmla="*/ 0 60000 65536"/>
              <a:gd name="T8" fmla="*/ 0 60000 65536"/>
              <a:gd name="T9" fmla="*/ 0 w 104"/>
              <a:gd name="T10" fmla="*/ 0 h 391"/>
              <a:gd name="T11" fmla="*/ 104 w 104"/>
              <a:gd name="T12" fmla="*/ 391 h 391"/>
            </a:gdLst>
            <a:ahLst/>
            <a:cxnLst>
              <a:cxn ang="T6">
                <a:pos x="T0" y="T1"/>
              </a:cxn>
              <a:cxn ang="T7">
                <a:pos x="T2" y="T3"/>
              </a:cxn>
              <a:cxn ang="T8">
                <a:pos x="T4" y="T5"/>
              </a:cxn>
            </a:cxnLst>
            <a:rect l="T9" t="T10" r="T11" b="T12"/>
            <a:pathLst>
              <a:path w="104" h="391">
                <a:moveTo>
                  <a:pt x="16" y="0"/>
                </a:moveTo>
                <a:lnTo>
                  <a:pt x="0" y="271"/>
                </a:lnTo>
                <a:lnTo>
                  <a:pt x="104" y="391"/>
                </a:lnTo>
              </a:path>
            </a:pathLst>
          </a:custGeom>
          <a:noFill/>
          <a:ln w="301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8912" name="Freeform 14">
            <a:extLst>
              <a:ext uri="{FF2B5EF4-FFF2-40B4-BE49-F238E27FC236}">
                <a16:creationId xmlns:a16="http://schemas.microsoft.com/office/drawing/2014/main" id="{6E208298-BB00-4F4F-86DE-080950F8DE22}"/>
              </a:ext>
            </a:extLst>
          </p:cNvPr>
          <p:cNvSpPr>
            <a:spLocks/>
          </p:cNvSpPr>
          <p:nvPr/>
        </p:nvSpPr>
        <p:spPr bwMode="auto">
          <a:xfrm>
            <a:off x="3725863" y="4297363"/>
            <a:ext cx="127000" cy="1125537"/>
          </a:xfrm>
          <a:custGeom>
            <a:avLst/>
            <a:gdLst>
              <a:gd name="T0" fmla="*/ 0 w 80"/>
              <a:gd name="T1" fmla="*/ 0 h 630"/>
              <a:gd name="T2" fmla="*/ 80 w 80"/>
              <a:gd name="T3" fmla="*/ 295 h 630"/>
              <a:gd name="T4" fmla="*/ 80 w 80"/>
              <a:gd name="T5" fmla="*/ 295 h 630"/>
              <a:gd name="T6" fmla="*/ 48 w 80"/>
              <a:gd name="T7" fmla="*/ 630 h 630"/>
              <a:gd name="T8" fmla="*/ 48 w 80"/>
              <a:gd name="T9" fmla="*/ 630 h 630"/>
              <a:gd name="T10" fmla="*/ 80 w 80"/>
              <a:gd name="T11" fmla="*/ 622 h 630"/>
              <a:gd name="T12" fmla="*/ 80 w 80"/>
              <a:gd name="T13" fmla="*/ 622 h 630"/>
              <a:gd name="T14" fmla="*/ 0 60000 65536"/>
              <a:gd name="T15" fmla="*/ 0 60000 65536"/>
              <a:gd name="T16" fmla="*/ 0 60000 65536"/>
              <a:gd name="T17" fmla="*/ 0 60000 65536"/>
              <a:gd name="T18" fmla="*/ 0 60000 65536"/>
              <a:gd name="T19" fmla="*/ 0 60000 65536"/>
              <a:gd name="T20" fmla="*/ 0 60000 65536"/>
              <a:gd name="T21" fmla="*/ 0 w 80"/>
              <a:gd name="T22" fmla="*/ 0 h 630"/>
              <a:gd name="T23" fmla="*/ 80 w 80"/>
              <a:gd name="T24" fmla="*/ 630 h 6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630">
                <a:moveTo>
                  <a:pt x="0" y="0"/>
                </a:moveTo>
                <a:lnTo>
                  <a:pt x="80" y="295"/>
                </a:lnTo>
                <a:lnTo>
                  <a:pt x="48" y="630"/>
                </a:lnTo>
                <a:lnTo>
                  <a:pt x="80" y="622"/>
                </a:lnTo>
              </a:path>
            </a:pathLst>
          </a:custGeom>
          <a:noFill/>
          <a:ln w="301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8913" name="Freeform 15">
            <a:extLst>
              <a:ext uri="{FF2B5EF4-FFF2-40B4-BE49-F238E27FC236}">
                <a16:creationId xmlns:a16="http://schemas.microsoft.com/office/drawing/2014/main" id="{B8AC5A0C-B12B-4E5C-AC1D-7D979C8B6BA8}"/>
              </a:ext>
            </a:extLst>
          </p:cNvPr>
          <p:cNvSpPr>
            <a:spLocks/>
          </p:cNvSpPr>
          <p:nvPr/>
        </p:nvSpPr>
        <p:spPr bwMode="auto">
          <a:xfrm>
            <a:off x="3713163" y="4283075"/>
            <a:ext cx="127000" cy="1125538"/>
          </a:xfrm>
          <a:custGeom>
            <a:avLst/>
            <a:gdLst>
              <a:gd name="T0" fmla="*/ 0 w 80"/>
              <a:gd name="T1" fmla="*/ 0 h 630"/>
              <a:gd name="T2" fmla="*/ 80 w 80"/>
              <a:gd name="T3" fmla="*/ 295 h 630"/>
              <a:gd name="T4" fmla="*/ 48 w 80"/>
              <a:gd name="T5" fmla="*/ 630 h 630"/>
              <a:gd name="T6" fmla="*/ 80 w 80"/>
              <a:gd name="T7" fmla="*/ 622 h 630"/>
              <a:gd name="T8" fmla="*/ 0 60000 65536"/>
              <a:gd name="T9" fmla="*/ 0 60000 65536"/>
              <a:gd name="T10" fmla="*/ 0 60000 65536"/>
              <a:gd name="T11" fmla="*/ 0 60000 65536"/>
              <a:gd name="T12" fmla="*/ 0 w 80"/>
              <a:gd name="T13" fmla="*/ 0 h 630"/>
              <a:gd name="T14" fmla="*/ 80 w 80"/>
              <a:gd name="T15" fmla="*/ 630 h 630"/>
            </a:gdLst>
            <a:ahLst/>
            <a:cxnLst>
              <a:cxn ang="T8">
                <a:pos x="T0" y="T1"/>
              </a:cxn>
              <a:cxn ang="T9">
                <a:pos x="T2" y="T3"/>
              </a:cxn>
              <a:cxn ang="T10">
                <a:pos x="T4" y="T5"/>
              </a:cxn>
              <a:cxn ang="T11">
                <a:pos x="T6" y="T7"/>
              </a:cxn>
            </a:cxnLst>
            <a:rect l="T12" t="T13" r="T14" b="T15"/>
            <a:pathLst>
              <a:path w="80" h="630">
                <a:moveTo>
                  <a:pt x="0" y="0"/>
                </a:moveTo>
                <a:lnTo>
                  <a:pt x="80" y="295"/>
                </a:lnTo>
                <a:lnTo>
                  <a:pt x="48" y="630"/>
                </a:lnTo>
                <a:lnTo>
                  <a:pt x="80" y="622"/>
                </a:lnTo>
              </a:path>
            </a:pathLst>
          </a:custGeom>
          <a:noFill/>
          <a:ln w="301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8914" name="Freeform 16">
            <a:extLst>
              <a:ext uri="{FF2B5EF4-FFF2-40B4-BE49-F238E27FC236}">
                <a16:creationId xmlns:a16="http://schemas.microsoft.com/office/drawing/2014/main" id="{CA1BD911-E508-44A9-A3E3-89CA550F1BFE}"/>
              </a:ext>
            </a:extLst>
          </p:cNvPr>
          <p:cNvSpPr>
            <a:spLocks/>
          </p:cNvSpPr>
          <p:nvPr/>
        </p:nvSpPr>
        <p:spPr bwMode="auto">
          <a:xfrm>
            <a:off x="3509963" y="4354513"/>
            <a:ext cx="114300" cy="1339850"/>
          </a:xfrm>
          <a:custGeom>
            <a:avLst/>
            <a:gdLst>
              <a:gd name="T0" fmla="*/ 56 w 72"/>
              <a:gd name="T1" fmla="*/ 0 h 750"/>
              <a:gd name="T2" fmla="*/ 72 w 72"/>
              <a:gd name="T3" fmla="*/ 295 h 750"/>
              <a:gd name="T4" fmla="*/ 72 w 72"/>
              <a:gd name="T5" fmla="*/ 295 h 750"/>
              <a:gd name="T6" fmla="*/ 0 w 72"/>
              <a:gd name="T7" fmla="*/ 726 h 750"/>
              <a:gd name="T8" fmla="*/ 0 w 72"/>
              <a:gd name="T9" fmla="*/ 726 h 750"/>
              <a:gd name="T10" fmla="*/ 24 w 72"/>
              <a:gd name="T11" fmla="*/ 750 h 750"/>
              <a:gd name="T12" fmla="*/ 24 w 72"/>
              <a:gd name="T13" fmla="*/ 750 h 750"/>
              <a:gd name="T14" fmla="*/ 0 60000 65536"/>
              <a:gd name="T15" fmla="*/ 0 60000 65536"/>
              <a:gd name="T16" fmla="*/ 0 60000 65536"/>
              <a:gd name="T17" fmla="*/ 0 60000 65536"/>
              <a:gd name="T18" fmla="*/ 0 60000 65536"/>
              <a:gd name="T19" fmla="*/ 0 60000 65536"/>
              <a:gd name="T20" fmla="*/ 0 60000 65536"/>
              <a:gd name="T21" fmla="*/ 0 w 72"/>
              <a:gd name="T22" fmla="*/ 0 h 750"/>
              <a:gd name="T23" fmla="*/ 72 w 72"/>
              <a:gd name="T24" fmla="*/ 750 h 7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750">
                <a:moveTo>
                  <a:pt x="56" y="0"/>
                </a:moveTo>
                <a:lnTo>
                  <a:pt x="72" y="295"/>
                </a:lnTo>
                <a:lnTo>
                  <a:pt x="0" y="726"/>
                </a:lnTo>
                <a:lnTo>
                  <a:pt x="24" y="750"/>
                </a:lnTo>
              </a:path>
            </a:pathLst>
          </a:custGeom>
          <a:noFill/>
          <a:ln w="301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8915" name="Freeform 17">
            <a:extLst>
              <a:ext uri="{FF2B5EF4-FFF2-40B4-BE49-F238E27FC236}">
                <a16:creationId xmlns:a16="http://schemas.microsoft.com/office/drawing/2014/main" id="{9C8BDFAD-0367-4558-86E2-C1E3ACC8F218}"/>
              </a:ext>
            </a:extLst>
          </p:cNvPr>
          <p:cNvSpPr>
            <a:spLocks/>
          </p:cNvSpPr>
          <p:nvPr/>
        </p:nvSpPr>
        <p:spPr bwMode="auto">
          <a:xfrm>
            <a:off x="3497263" y="4340225"/>
            <a:ext cx="114300" cy="1339850"/>
          </a:xfrm>
          <a:custGeom>
            <a:avLst/>
            <a:gdLst>
              <a:gd name="T0" fmla="*/ 56 w 72"/>
              <a:gd name="T1" fmla="*/ 0 h 750"/>
              <a:gd name="T2" fmla="*/ 72 w 72"/>
              <a:gd name="T3" fmla="*/ 295 h 750"/>
              <a:gd name="T4" fmla="*/ 0 w 72"/>
              <a:gd name="T5" fmla="*/ 726 h 750"/>
              <a:gd name="T6" fmla="*/ 24 w 72"/>
              <a:gd name="T7" fmla="*/ 750 h 750"/>
              <a:gd name="T8" fmla="*/ 0 60000 65536"/>
              <a:gd name="T9" fmla="*/ 0 60000 65536"/>
              <a:gd name="T10" fmla="*/ 0 60000 65536"/>
              <a:gd name="T11" fmla="*/ 0 60000 65536"/>
              <a:gd name="T12" fmla="*/ 0 w 72"/>
              <a:gd name="T13" fmla="*/ 0 h 750"/>
              <a:gd name="T14" fmla="*/ 72 w 72"/>
              <a:gd name="T15" fmla="*/ 750 h 750"/>
            </a:gdLst>
            <a:ahLst/>
            <a:cxnLst>
              <a:cxn ang="T8">
                <a:pos x="T0" y="T1"/>
              </a:cxn>
              <a:cxn ang="T9">
                <a:pos x="T2" y="T3"/>
              </a:cxn>
              <a:cxn ang="T10">
                <a:pos x="T4" y="T5"/>
              </a:cxn>
              <a:cxn ang="T11">
                <a:pos x="T6" y="T7"/>
              </a:cxn>
            </a:cxnLst>
            <a:rect l="T12" t="T13" r="T14" b="T15"/>
            <a:pathLst>
              <a:path w="72" h="750">
                <a:moveTo>
                  <a:pt x="56" y="0"/>
                </a:moveTo>
                <a:lnTo>
                  <a:pt x="72" y="295"/>
                </a:lnTo>
                <a:lnTo>
                  <a:pt x="0" y="726"/>
                </a:lnTo>
                <a:lnTo>
                  <a:pt x="24" y="750"/>
                </a:lnTo>
              </a:path>
            </a:pathLst>
          </a:custGeom>
          <a:noFill/>
          <a:ln w="301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8916" name="Line 18">
            <a:extLst>
              <a:ext uri="{FF2B5EF4-FFF2-40B4-BE49-F238E27FC236}">
                <a16:creationId xmlns:a16="http://schemas.microsoft.com/office/drawing/2014/main" id="{2C38B97F-2ABC-403D-975F-CD3011CCE436}"/>
              </a:ext>
            </a:extLst>
          </p:cNvPr>
          <p:cNvSpPr>
            <a:spLocks noChangeShapeType="1"/>
          </p:cNvSpPr>
          <p:nvPr/>
        </p:nvSpPr>
        <p:spPr bwMode="auto">
          <a:xfrm flipV="1">
            <a:off x="3814763" y="2789238"/>
            <a:ext cx="265112" cy="200025"/>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917" name="Rectangle 19">
            <a:extLst>
              <a:ext uri="{FF2B5EF4-FFF2-40B4-BE49-F238E27FC236}">
                <a16:creationId xmlns:a16="http://schemas.microsoft.com/office/drawing/2014/main" id="{FCEBF5D1-2220-401D-8B95-30E10BDB2C4D}"/>
              </a:ext>
            </a:extLst>
          </p:cNvPr>
          <p:cNvSpPr>
            <a:spLocks noChangeArrowheads="1"/>
          </p:cNvSpPr>
          <p:nvPr/>
        </p:nvSpPr>
        <p:spPr bwMode="auto">
          <a:xfrm>
            <a:off x="5005388" y="3429000"/>
            <a:ext cx="2268537" cy="1765300"/>
          </a:xfrm>
          <a:prstGeom prst="rect">
            <a:avLst/>
          </a:prstGeom>
          <a:solidFill>
            <a:srgbClr val="FFFFFF"/>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8918" name="Rectangle 20">
            <a:extLst>
              <a:ext uri="{FF2B5EF4-FFF2-40B4-BE49-F238E27FC236}">
                <a16:creationId xmlns:a16="http://schemas.microsoft.com/office/drawing/2014/main" id="{CA4448D3-C007-434A-94C8-89ADFD4B848D}"/>
              </a:ext>
            </a:extLst>
          </p:cNvPr>
          <p:cNvSpPr>
            <a:spLocks noChangeArrowheads="1"/>
          </p:cNvSpPr>
          <p:nvPr/>
        </p:nvSpPr>
        <p:spPr bwMode="auto">
          <a:xfrm>
            <a:off x="5272088" y="3757613"/>
            <a:ext cx="455612" cy="554037"/>
          </a:xfrm>
          <a:prstGeom prst="rect">
            <a:avLst/>
          </a:prstGeom>
          <a:solidFill>
            <a:srgbClr val="FFFFFF"/>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8919" name="Rectangle 21">
            <a:extLst>
              <a:ext uri="{FF2B5EF4-FFF2-40B4-BE49-F238E27FC236}">
                <a16:creationId xmlns:a16="http://schemas.microsoft.com/office/drawing/2014/main" id="{62CD9AED-CA6E-4554-8A24-9711956607EA}"/>
              </a:ext>
            </a:extLst>
          </p:cNvPr>
          <p:cNvSpPr>
            <a:spLocks noChangeArrowheads="1"/>
          </p:cNvSpPr>
          <p:nvPr/>
        </p:nvSpPr>
        <p:spPr bwMode="auto">
          <a:xfrm>
            <a:off x="5372100" y="4297363"/>
            <a:ext cx="1497013" cy="611187"/>
          </a:xfrm>
          <a:prstGeom prst="rect">
            <a:avLst/>
          </a:prstGeom>
          <a:solidFill>
            <a:srgbClr val="FFFFFF"/>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8920" name="Rectangle 22">
            <a:extLst>
              <a:ext uri="{FF2B5EF4-FFF2-40B4-BE49-F238E27FC236}">
                <a16:creationId xmlns:a16="http://schemas.microsoft.com/office/drawing/2014/main" id="{129D7FF9-16CF-468A-91F4-4C469495BEBF}"/>
              </a:ext>
            </a:extLst>
          </p:cNvPr>
          <p:cNvSpPr>
            <a:spLocks noChangeArrowheads="1"/>
          </p:cNvSpPr>
          <p:nvPr/>
        </p:nvSpPr>
        <p:spPr bwMode="auto">
          <a:xfrm>
            <a:off x="5715000" y="3657600"/>
            <a:ext cx="747713" cy="654050"/>
          </a:xfrm>
          <a:prstGeom prst="rect">
            <a:avLst/>
          </a:prstGeom>
          <a:solidFill>
            <a:srgbClr val="FFFFFF"/>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8921" name="Rectangle 23">
            <a:extLst>
              <a:ext uri="{FF2B5EF4-FFF2-40B4-BE49-F238E27FC236}">
                <a16:creationId xmlns:a16="http://schemas.microsoft.com/office/drawing/2014/main" id="{AB965B5D-BDE7-4E6D-A664-FC2F89CDE12A}"/>
              </a:ext>
            </a:extLst>
          </p:cNvPr>
          <p:cNvSpPr>
            <a:spLocks noChangeArrowheads="1"/>
          </p:cNvSpPr>
          <p:nvPr/>
        </p:nvSpPr>
        <p:spPr bwMode="auto">
          <a:xfrm>
            <a:off x="6310313" y="3757613"/>
            <a:ext cx="646112" cy="554037"/>
          </a:xfrm>
          <a:prstGeom prst="rect">
            <a:avLst/>
          </a:prstGeom>
          <a:solidFill>
            <a:srgbClr val="FFFFFF"/>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8922" name="Rectangle 24">
            <a:extLst>
              <a:ext uri="{FF2B5EF4-FFF2-40B4-BE49-F238E27FC236}">
                <a16:creationId xmlns:a16="http://schemas.microsoft.com/office/drawing/2014/main" id="{990A2F8A-EC31-4E02-BA10-438AB8D3DD2D}"/>
              </a:ext>
            </a:extLst>
          </p:cNvPr>
          <p:cNvSpPr>
            <a:spLocks noChangeArrowheads="1"/>
          </p:cNvSpPr>
          <p:nvPr/>
        </p:nvSpPr>
        <p:spPr bwMode="auto">
          <a:xfrm>
            <a:off x="5880100" y="4297363"/>
            <a:ext cx="455613" cy="611187"/>
          </a:xfrm>
          <a:prstGeom prst="rect">
            <a:avLst/>
          </a:prstGeom>
          <a:solidFill>
            <a:srgbClr val="FFFFFF"/>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8923" name="Rectangle 25">
            <a:extLst>
              <a:ext uri="{FF2B5EF4-FFF2-40B4-BE49-F238E27FC236}">
                <a16:creationId xmlns:a16="http://schemas.microsoft.com/office/drawing/2014/main" id="{97327561-DCCA-40AD-A4C6-C308A9015603}"/>
              </a:ext>
            </a:extLst>
          </p:cNvPr>
          <p:cNvSpPr>
            <a:spLocks noChangeArrowheads="1"/>
          </p:cNvSpPr>
          <p:nvPr/>
        </p:nvSpPr>
        <p:spPr bwMode="auto">
          <a:xfrm>
            <a:off x="5486400" y="4424363"/>
            <a:ext cx="114300" cy="357187"/>
          </a:xfrm>
          <a:prstGeom prst="rect">
            <a:avLst/>
          </a:prstGeom>
          <a:solidFill>
            <a:srgbClr val="FFFFFF"/>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8924" name="Rectangle 26">
            <a:extLst>
              <a:ext uri="{FF2B5EF4-FFF2-40B4-BE49-F238E27FC236}">
                <a16:creationId xmlns:a16="http://schemas.microsoft.com/office/drawing/2014/main" id="{15D0FFE2-C639-4446-BAA2-501E52DC53E9}"/>
              </a:ext>
            </a:extLst>
          </p:cNvPr>
          <p:cNvSpPr>
            <a:spLocks noChangeArrowheads="1"/>
          </p:cNvSpPr>
          <p:nvPr/>
        </p:nvSpPr>
        <p:spPr bwMode="auto">
          <a:xfrm>
            <a:off x="5689600" y="4424363"/>
            <a:ext cx="114300" cy="357187"/>
          </a:xfrm>
          <a:prstGeom prst="rect">
            <a:avLst/>
          </a:prstGeom>
          <a:solidFill>
            <a:srgbClr val="FFFFFF"/>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8925" name="Rectangle 27">
            <a:extLst>
              <a:ext uri="{FF2B5EF4-FFF2-40B4-BE49-F238E27FC236}">
                <a16:creationId xmlns:a16="http://schemas.microsoft.com/office/drawing/2014/main" id="{9BDC93C6-C550-4E7C-80E1-ABFBF297D871}"/>
              </a:ext>
            </a:extLst>
          </p:cNvPr>
          <p:cNvSpPr>
            <a:spLocks noChangeArrowheads="1"/>
          </p:cNvSpPr>
          <p:nvPr/>
        </p:nvSpPr>
        <p:spPr bwMode="auto">
          <a:xfrm>
            <a:off x="6032500" y="4452938"/>
            <a:ext cx="176213" cy="455612"/>
          </a:xfrm>
          <a:prstGeom prst="rect">
            <a:avLst/>
          </a:prstGeom>
          <a:solidFill>
            <a:srgbClr val="FFFFFF"/>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8926" name="Rectangle 28">
            <a:extLst>
              <a:ext uri="{FF2B5EF4-FFF2-40B4-BE49-F238E27FC236}">
                <a16:creationId xmlns:a16="http://schemas.microsoft.com/office/drawing/2014/main" id="{71B67D88-6CBC-48CA-9BD2-4C64658412D6}"/>
              </a:ext>
            </a:extLst>
          </p:cNvPr>
          <p:cNvSpPr>
            <a:spLocks noChangeArrowheads="1"/>
          </p:cNvSpPr>
          <p:nvPr/>
        </p:nvSpPr>
        <p:spPr bwMode="auto">
          <a:xfrm>
            <a:off x="6424613" y="4438650"/>
            <a:ext cx="114300" cy="357188"/>
          </a:xfrm>
          <a:prstGeom prst="rect">
            <a:avLst/>
          </a:prstGeom>
          <a:solidFill>
            <a:srgbClr val="FFFFFF"/>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8927" name="Rectangle 29">
            <a:extLst>
              <a:ext uri="{FF2B5EF4-FFF2-40B4-BE49-F238E27FC236}">
                <a16:creationId xmlns:a16="http://schemas.microsoft.com/office/drawing/2014/main" id="{9D046957-BCF2-4002-A2D7-23D591C202E2}"/>
              </a:ext>
            </a:extLst>
          </p:cNvPr>
          <p:cNvSpPr>
            <a:spLocks noChangeArrowheads="1"/>
          </p:cNvSpPr>
          <p:nvPr/>
        </p:nvSpPr>
        <p:spPr bwMode="auto">
          <a:xfrm>
            <a:off x="6640513" y="4438650"/>
            <a:ext cx="114300" cy="357188"/>
          </a:xfrm>
          <a:prstGeom prst="rect">
            <a:avLst/>
          </a:prstGeom>
          <a:solidFill>
            <a:srgbClr val="FFFFFF"/>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8928" name="Rectangle 30">
            <a:extLst>
              <a:ext uri="{FF2B5EF4-FFF2-40B4-BE49-F238E27FC236}">
                <a16:creationId xmlns:a16="http://schemas.microsoft.com/office/drawing/2014/main" id="{2F700876-0773-4D42-A193-45A733669A68}"/>
              </a:ext>
            </a:extLst>
          </p:cNvPr>
          <p:cNvSpPr>
            <a:spLocks noChangeArrowheads="1"/>
          </p:cNvSpPr>
          <p:nvPr/>
        </p:nvSpPr>
        <p:spPr bwMode="auto">
          <a:xfrm>
            <a:off x="5461000" y="5392738"/>
            <a:ext cx="2643188"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a:latin typeface="Helvetica" panose="020B0604020202020204" pitchFamily="34" charset="0"/>
              </a:rPr>
              <a:t>architectural design</a:t>
            </a:r>
            <a:endParaRPr lang="en-US" altLang="en-US" sz="1800" b="1">
              <a:latin typeface="Helvetica" panose="020B0604020202020204" pitchFamily="34" charset="0"/>
            </a:endParaRPr>
          </a:p>
        </p:txBody>
      </p:sp>
      <p:sp>
        <p:nvSpPr>
          <p:cNvPr id="208929" name="Line 31">
            <a:extLst>
              <a:ext uri="{FF2B5EF4-FFF2-40B4-BE49-F238E27FC236}">
                <a16:creationId xmlns:a16="http://schemas.microsoft.com/office/drawing/2014/main" id="{F20B5E97-A0FC-4D80-B87E-64873EF107D8}"/>
              </a:ext>
            </a:extLst>
          </p:cNvPr>
          <p:cNvSpPr>
            <a:spLocks noChangeShapeType="1"/>
          </p:cNvSpPr>
          <p:nvPr/>
        </p:nvSpPr>
        <p:spPr bwMode="auto">
          <a:xfrm>
            <a:off x="4333875" y="3429000"/>
            <a:ext cx="857250" cy="474663"/>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Footer Placeholder 3">
            <a:extLst>
              <a:ext uri="{FF2B5EF4-FFF2-40B4-BE49-F238E27FC236}">
                <a16:creationId xmlns:a16="http://schemas.microsoft.com/office/drawing/2014/main" id="{82E460D8-B17D-4CBF-AC34-7889FB4D4AD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125" name="Slide Number Placeholder 4">
            <a:extLst>
              <a:ext uri="{FF2B5EF4-FFF2-40B4-BE49-F238E27FC236}">
                <a16:creationId xmlns:a16="http://schemas.microsoft.com/office/drawing/2014/main" id="{B088419D-50D7-4A9F-8DC9-2188AD20B71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6E3AC75-4970-4DAB-AB65-B3539BD9E617}" type="slidenum">
              <a:rPr lang="en-US" altLang="en-US" sz="1000">
                <a:latin typeface="Helvetica" panose="020B0604020202020204" pitchFamily="34" charset="0"/>
              </a:rPr>
              <a:pPr/>
              <a:t>203</a:t>
            </a:fld>
            <a:endParaRPr lang="en-US" altLang="en-US" sz="1000">
              <a:latin typeface="Helvetica" panose="020B0604020202020204" pitchFamily="34" charset="0"/>
            </a:endParaRPr>
          </a:p>
        </p:txBody>
      </p:sp>
      <p:sp>
        <p:nvSpPr>
          <p:cNvPr id="209924" name="Rectangle 2">
            <a:extLst>
              <a:ext uri="{FF2B5EF4-FFF2-40B4-BE49-F238E27FC236}">
                <a16:creationId xmlns:a16="http://schemas.microsoft.com/office/drawing/2014/main" id="{78C32348-68D0-428A-B5F3-154F1673D882}"/>
              </a:ext>
            </a:extLst>
          </p:cNvPr>
          <p:cNvSpPr>
            <a:spLocks noGrp="1" noChangeArrowheads="1"/>
          </p:cNvSpPr>
          <p:nvPr>
            <p:ph type="title"/>
          </p:nvPr>
        </p:nvSpPr>
        <p:spPr>
          <a:xfrm>
            <a:off x="1219200" y="1066800"/>
            <a:ext cx="7265988" cy="457200"/>
          </a:xfrm>
          <a:noFill/>
        </p:spPr>
        <p:txBody>
          <a:bodyPr lIns="90487" tIns="44450" rIns="90487" bIns="44450" anchor="ctr"/>
          <a:lstStyle/>
          <a:p>
            <a:pPr eaLnBrk="1" hangingPunct="1"/>
            <a:r>
              <a:rPr lang="en-US" altLang="en-US"/>
              <a:t>Deriving Program Architecture</a:t>
            </a:r>
          </a:p>
        </p:txBody>
      </p:sp>
      <p:sp>
        <p:nvSpPr>
          <p:cNvPr id="209925" name="Oval 3">
            <a:extLst>
              <a:ext uri="{FF2B5EF4-FFF2-40B4-BE49-F238E27FC236}">
                <a16:creationId xmlns:a16="http://schemas.microsoft.com/office/drawing/2014/main" id="{A823541C-4CDD-4CF4-B85A-DFBA66E0B7E2}"/>
              </a:ext>
            </a:extLst>
          </p:cNvPr>
          <p:cNvSpPr>
            <a:spLocks noChangeArrowheads="1"/>
          </p:cNvSpPr>
          <p:nvPr/>
        </p:nvSpPr>
        <p:spPr bwMode="auto">
          <a:xfrm>
            <a:off x="2768600" y="2349500"/>
            <a:ext cx="304800" cy="339725"/>
          </a:xfrm>
          <a:prstGeom prst="ellipse">
            <a:avLst/>
          </a:prstGeom>
          <a:solidFill>
            <a:schemeClr val="bg2"/>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26" name="Oval 4">
            <a:extLst>
              <a:ext uri="{FF2B5EF4-FFF2-40B4-BE49-F238E27FC236}">
                <a16:creationId xmlns:a16="http://schemas.microsoft.com/office/drawing/2014/main" id="{B848A572-C9A4-4703-967D-A906DC712F62}"/>
              </a:ext>
            </a:extLst>
          </p:cNvPr>
          <p:cNvSpPr>
            <a:spLocks noChangeArrowheads="1"/>
          </p:cNvSpPr>
          <p:nvPr/>
        </p:nvSpPr>
        <p:spPr bwMode="auto">
          <a:xfrm>
            <a:off x="2755900" y="2338388"/>
            <a:ext cx="330200" cy="36353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27" name="Oval 5">
            <a:extLst>
              <a:ext uri="{FF2B5EF4-FFF2-40B4-BE49-F238E27FC236}">
                <a16:creationId xmlns:a16="http://schemas.microsoft.com/office/drawing/2014/main" id="{E057664D-ABBF-46D5-A8F6-B9D993A197E6}"/>
              </a:ext>
            </a:extLst>
          </p:cNvPr>
          <p:cNvSpPr>
            <a:spLocks noChangeArrowheads="1"/>
          </p:cNvSpPr>
          <p:nvPr/>
        </p:nvSpPr>
        <p:spPr bwMode="auto">
          <a:xfrm>
            <a:off x="2197100" y="2120900"/>
            <a:ext cx="304800" cy="339725"/>
          </a:xfrm>
          <a:prstGeom prst="ellipse">
            <a:avLst/>
          </a:prstGeom>
          <a:solidFill>
            <a:schemeClr val="bg2"/>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28" name="Oval 6">
            <a:extLst>
              <a:ext uri="{FF2B5EF4-FFF2-40B4-BE49-F238E27FC236}">
                <a16:creationId xmlns:a16="http://schemas.microsoft.com/office/drawing/2014/main" id="{FD0A76C0-6C8D-4CE1-83A1-8E572B3CACE3}"/>
              </a:ext>
            </a:extLst>
          </p:cNvPr>
          <p:cNvSpPr>
            <a:spLocks noChangeArrowheads="1"/>
          </p:cNvSpPr>
          <p:nvPr/>
        </p:nvSpPr>
        <p:spPr bwMode="auto">
          <a:xfrm>
            <a:off x="2184400" y="2109788"/>
            <a:ext cx="330200" cy="36353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29" name="Oval 7">
            <a:extLst>
              <a:ext uri="{FF2B5EF4-FFF2-40B4-BE49-F238E27FC236}">
                <a16:creationId xmlns:a16="http://schemas.microsoft.com/office/drawing/2014/main" id="{815D01B1-A49F-4C6A-B260-EDF9FE737BDD}"/>
              </a:ext>
            </a:extLst>
          </p:cNvPr>
          <p:cNvSpPr>
            <a:spLocks noChangeArrowheads="1"/>
          </p:cNvSpPr>
          <p:nvPr/>
        </p:nvSpPr>
        <p:spPr bwMode="auto">
          <a:xfrm>
            <a:off x="4165600" y="2235200"/>
            <a:ext cx="304800" cy="339725"/>
          </a:xfrm>
          <a:prstGeom prst="ellipse">
            <a:avLst/>
          </a:prstGeom>
          <a:solidFill>
            <a:schemeClr val="hlink"/>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30" name="Oval 8">
            <a:extLst>
              <a:ext uri="{FF2B5EF4-FFF2-40B4-BE49-F238E27FC236}">
                <a16:creationId xmlns:a16="http://schemas.microsoft.com/office/drawing/2014/main" id="{E9667B4A-6EEC-4B0E-B87F-D7E0DFED04D5}"/>
              </a:ext>
            </a:extLst>
          </p:cNvPr>
          <p:cNvSpPr>
            <a:spLocks noChangeArrowheads="1"/>
          </p:cNvSpPr>
          <p:nvPr/>
        </p:nvSpPr>
        <p:spPr bwMode="auto">
          <a:xfrm>
            <a:off x="4152900" y="2224088"/>
            <a:ext cx="330200" cy="36353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31" name="Oval 9">
            <a:extLst>
              <a:ext uri="{FF2B5EF4-FFF2-40B4-BE49-F238E27FC236}">
                <a16:creationId xmlns:a16="http://schemas.microsoft.com/office/drawing/2014/main" id="{BB692556-3D1F-4A42-A6C2-AF3871AC268E}"/>
              </a:ext>
            </a:extLst>
          </p:cNvPr>
          <p:cNvSpPr>
            <a:spLocks noChangeArrowheads="1"/>
          </p:cNvSpPr>
          <p:nvPr/>
        </p:nvSpPr>
        <p:spPr bwMode="auto">
          <a:xfrm>
            <a:off x="4851400" y="1981200"/>
            <a:ext cx="304800" cy="328613"/>
          </a:xfrm>
          <a:prstGeom prst="ellipse">
            <a:avLst/>
          </a:prstGeom>
          <a:solidFill>
            <a:schemeClr val="folHlink"/>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32" name="Oval 10">
            <a:extLst>
              <a:ext uri="{FF2B5EF4-FFF2-40B4-BE49-F238E27FC236}">
                <a16:creationId xmlns:a16="http://schemas.microsoft.com/office/drawing/2014/main" id="{667F94D4-9C07-46DB-8048-7B8C14229AC9}"/>
              </a:ext>
            </a:extLst>
          </p:cNvPr>
          <p:cNvSpPr>
            <a:spLocks noChangeArrowheads="1"/>
          </p:cNvSpPr>
          <p:nvPr/>
        </p:nvSpPr>
        <p:spPr bwMode="auto">
          <a:xfrm>
            <a:off x="4838700" y="1968500"/>
            <a:ext cx="330200" cy="352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33" name="Oval 11">
            <a:extLst>
              <a:ext uri="{FF2B5EF4-FFF2-40B4-BE49-F238E27FC236}">
                <a16:creationId xmlns:a16="http://schemas.microsoft.com/office/drawing/2014/main" id="{C7DF40AD-8C09-4418-9F40-9A14C903BE85}"/>
              </a:ext>
            </a:extLst>
          </p:cNvPr>
          <p:cNvSpPr>
            <a:spLocks noChangeArrowheads="1"/>
          </p:cNvSpPr>
          <p:nvPr/>
        </p:nvSpPr>
        <p:spPr bwMode="auto">
          <a:xfrm>
            <a:off x="5626100" y="2044700"/>
            <a:ext cx="304800" cy="327025"/>
          </a:xfrm>
          <a:prstGeom prst="ellipse">
            <a:avLst/>
          </a:prstGeom>
          <a:solidFill>
            <a:schemeClr val="bg1"/>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34" name="Oval 12">
            <a:extLst>
              <a:ext uri="{FF2B5EF4-FFF2-40B4-BE49-F238E27FC236}">
                <a16:creationId xmlns:a16="http://schemas.microsoft.com/office/drawing/2014/main" id="{915DCBB5-D88D-4A3E-8899-82950E587CA0}"/>
              </a:ext>
            </a:extLst>
          </p:cNvPr>
          <p:cNvSpPr>
            <a:spLocks noChangeArrowheads="1"/>
          </p:cNvSpPr>
          <p:nvPr/>
        </p:nvSpPr>
        <p:spPr bwMode="auto">
          <a:xfrm>
            <a:off x="5613400" y="2032000"/>
            <a:ext cx="330200" cy="352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35" name="Oval 13">
            <a:extLst>
              <a:ext uri="{FF2B5EF4-FFF2-40B4-BE49-F238E27FC236}">
                <a16:creationId xmlns:a16="http://schemas.microsoft.com/office/drawing/2014/main" id="{8350BE87-CFA3-4D38-AF1E-65AC88A360C8}"/>
              </a:ext>
            </a:extLst>
          </p:cNvPr>
          <p:cNvSpPr>
            <a:spLocks noChangeArrowheads="1"/>
          </p:cNvSpPr>
          <p:nvPr/>
        </p:nvSpPr>
        <p:spPr bwMode="auto">
          <a:xfrm>
            <a:off x="4076700" y="2959100"/>
            <a:ext cx="304800" cy="327025"/>
          </a:xfrm>
          <a:prstGeom prst="ellipse">
            <a:avLst/>
          </a:prstGeom>
          <a:solidFill>
            <a:srgbClr val="B3B900"/>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36" name="Oval 14">
            <a:extLst>
              <a:ext uri="{FF2B5EF4-FFF2-40B4-BE49-F238E27FC236}">
                <a16:creationId xmlns:a16="http://schemas.microsoft.com/office/drawing/2014/main" id="{9C735700-66B6-488C-B584-EAA9067E506A}"/>
              </a:ext>
            </a:extLst>
          </p:cNvPr>
          <p:cNvSpPr>
            <a:spLocks noChangeArrowheads="1"/>
          </p:cNvSpPr>
          <p:nvPr/>
        </p:nvSpPr>
        <p:spPr bwMode="auto">
          <a:xfrm>
            <a:off x="4064000" y="2946400"/>
            <a:ext cx="330200" cy="352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37" name="Oval 15">
            <a:extLst>
              <a:ext uri="{FF2B5EF4-FFF2-40B4-BE49-F238E27FC236}">
                <a16:creationId xmlns:a16="http://schemas.microsoft.com/office/drawing/2014/main" id="{1CD61FE3-FD07-4102-A62A-DF5EF9347A4F}"/>
              </a:ext>
            </a:extLst>
          </p:cNvPr>
          <p:cNvSpPr>
            <a:spLocks noChangeArrowheads="1"/>
          </p:cNvSpPr>
          <p:nvPr/>
        </p:nvSpPr>
        <p:spPr bwMode="auto">
          <a:xfrm>
            <a:off x="4787900" y="3073400"/>
            <a:ext cx="304800" cy="327025"/>
          </a:xfrm>
          <a:prstGeom prst="ellipse">
            <a:avLst/>
          </a:prstGeom>
          <a:solidFill>
            <a:srgbClr val="EAEC5E"/>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38" name="Oval 16">
            <a:extLst>
              <a:ext uri="{FF2B5EF4-FFF2-40B4-BE49-F238E27FC236}">
                <a16:creationId xmlns:a16="http://schemas.microsoft.com/office/drawing/2014/main" id="{CAEE6556-DEC2-4A3C-AE6C-BB87B5079DC3}"/>
              </a:ext>
            </a:extLst>
          </p:cNvPr>
          <p:cNvSpPr>
            <a:spLocks noChangeArrowheads="1"/>
          </p:cNvSpPr>
          <p:nvPr/>
        </p:nvSpPr>
        <p:spPr bwMode="auto">
          <a:xfrm>
            <a:off x="4775200" y="3060700"/>
            <a:ext cx="330200" cy="352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39" name="Oval 17">
            <a:extLst>
              <a:ext uri="{FF2B5EF4-FFF2-40B4-BE49-F238E27FC236}">
                <a16:creationId xmlns:a16="http://schemas.microsoft.com/office/drawing/2014/main" id="{C8CE3580-22A8-4275-B3EB-1022B163F5E7}"/>
              </a:ext>
            </a:extLst>
          </p:cNvPr>
          <p:cNvSpPr>
            <a:spLocks noChangeArrowheads="1"/>
          </p:cNvSpPr>
          <p:nvPr/>
        </p:nvSpPr>
        <p:spPr bwMode="auto">
          <a:xfrm>
            <a:off x="5334000" y="2667000"/>
            <a:ext cx="304800" cy="328613"/>
          </a:xfrm>
          <a:prstGeom prst="ellipse">
            <a:avLst/>
          </a:prstGeom>
          <a:solidFill>
            <a:schemeClr val="tx2"/>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40" name="Oval 18">
            <a:extLst>
              <a:ext uri="{FF2B5EF4-FFF2-40B4-BE49-F238E27FC236}">
                <a16:creationId xmlns:a16="http://schemas.microsoft.com/office/drawing/2014/main" id="{4190DEAC-80AC-4BE5-B2E8-4C92CF9FC478}"/>
              </a:ext>
            </a:extLst>
          </p:cNvPr>
          <p:cNvSpPr>
            <a:spLocks noChangeArrowheads="1"/>
          </p:cNvSpPr>
          <p:nvPr/>
        </p:nvSpPr>
        <p:spPr bwMode="auto">
          <a:xfrm>
            <a:off x="5321300" y="2654300"/>
            <a:ext cx="330200" cy="352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41" name="Oval 19">
            <a:extLst>
              <a:ext uri="{FF2B5EF4-FFF2-40B4-BE49-F238E27FC236}">
                <a16:creationId xmlns:a16="http://schemas.microsoft.com/office/drawing/2014/main" id="{90B0E9D3-1AB9-440E-B10A-34A1B14F08F8}"/>
              </a:ext>
            </a:extLst>
          </p:cNvPr>
          <p:cNvSpPr>
            <a:spLocks noChangeArrowheads="1"/>
          </p:cNvSpPr>
          <p:nvPr/>
        </p:nvSpPr>
        <p:spPr bwMode="auto">
          <a:xfrm>
            <a:off x="5308600" y="3530600"/>
            <a:ext cx="304800" cy="327025"/>
          </a:xfrm>
          <a:prstGeom prst="ellipse">
            <a:avLst/>
          </a:prstGeom>
          <a:solidFill>
            <a:schemeClr val="tx2"/>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42" name="Oval 20">
            <a:extLst>
              <a:ext uri="{FF2B5EF4-FFF2-40B4-BE49-F238E27FC236}">
                <a16:creationId xmlns:a16="http://schemas.microsoft.com/office/drawing/2014/main" id="{A7AC2B30-226C-41DF-95B8-6126A87C4D61}"/>
              </a:ext>
            </a:extLst>
          </p:cNvPr>
          <p:cNvSpPr>
            <a:spLocks noChangeArrowheads="1"/>
          </p:cNvSpPr>
          <p:nvPr/>
        </p:nvSpPr>
        <p:spPr bwMode="auto">
          <a:xfrm>
            <a:off x="5295900" y="3517900"/>
            <a:ext cx="330200" cy="352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43" name="Oval 21">
            <a:extLst>
              <a:ext uri="{FF2B5EF4-FFF2-40B4-BE49-F238E27FC236}">
                <a16:creationId xmlns:a16="http://schemas.microsoft.com/office/drawing/2014/main" id="{BDD33952-4DF6-4845-BFBC-0FD2566073B5}"/>
              </a:ext>
            </a:extLst>
          </p:cNvPr>
          <p:cNvSpPr>
            <a:spLocks noChangeArrowheads="1"/>
          </p:cNvSpPr>
          <p:nvPr/>
        </p:nvSpPr>
        <p:spPr bwMode="auto">
          <a:xfrm>
            <a:off x="5905500" y="3124200"/>
            <a:ext cx="304800" cy="328613"/>
          </a:xfrm>
          <a:prstGeom prst="ellipse">
            <a:avLst/>
          </a:prstGeom>
          <a:solidFill>
            <a:schemeClr val="tx2"/>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44" name="Oval 22">
            <a:extLst>
              <a:ext uri="{FF2B5EF4-FFF2-40B4-BE49-F238E27FC236}">
                <a16:creationId xmlns:a16="http://schemas.microsoft.com/office/drawing/2014/main" id="{A249509A-AC3D-49B5-A99C-1CD783E3796A}"/>
              </a:ext>
            </a:extLst>
          </p:cNvPr>
          <p:cNvSpPr>
            <a:spLocks noChangeArrowheads="1"/>
          </p:cNvSpPr>
          <p:nvPr/>
        </p:nvSpPr>
        <p:spPr bwMode="auto">
          <a:xfrm>
            <a:off x="5892800" y="3111500"/>
            <a:ext cx="330200" cy="352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45" name="Oval 23">
            <a:extLst>
              <a:ext uri="{FF2B5EF4-FFF2-40B4-BE49-F238E27FC236}">
                <a16:creationId xmlns:a16="http://schemas.microsoft.com/office/drawing/2014/main" id="{C569926E-CC7E-4C81-B6E0-58CB44431517}"/>
              </a:ext>
            </a:extLst>
          </p:cNvPr>
          <p:cNvSpPr>
            <a:spLocks noChangeArrowheads="1"/>
          </p:cNvSpPr>
          <p:nvPr/>
        </p:nvSpPr>
        <p:spPr bwMode="auto">
          <a:xfrm>
            <a:off x="3479800" y="3441700"/>
            <a:ext cx="304800" cy="327025"/>
          </a:xfrm>
          <a:prstGeom prst="ellipse">
            <a:avLst/>
          </a:prstGeom>
          <a:solidFill>
            <a:srgbClr val="3C0023"/>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46" name="Oval 24">
            <a:extLst>
              <a:ext uri="{FF2B5EF4-FFF2-40B4-BE49-F238E27FC236}">
                <a16:creationId xmlns:a16="http://schemas.microsoft.com/office/drawing/2014/main" id="{99D2C8BD-A3FA-40C3-BD57-48A5A3263734}"/>
              </a:ext>
            </a:extLst>
          </p:cNvPr>
          <p:cNvSpPr>
            <a:spLocks noChangeArrowheads="1"/>
          </p:cNvSpPr>
          <p:nvPr/>
        </p:nvSpPr>
        <p:spPr bwMode="auto">
          <a:xfrm>
            <a:off x="3467100" y="3429000"/>
            <a:ext cx="330200" cy="352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47" name="Oval 25">
            <a:extLst>
              <a:ext uri="{FF2B5EF4-FFF2-40B4-BE49-F238E27FC236}">
                <a16:creationId xmlns:a16="http://schemas.microsoft.com/office/drawing/2014/main" id="{52897FCA-38DF-4E0F-AD13-BC3D3399BA0C}"/>
              </a:ext>
            </a:extLst>
          </p:cNvPr>
          <p:cNvSpPr>
            <a:spLocks noChangeArrowheads="1"/>
          </p:cNvSpPr>
          <p:nvPr/>
        </p:nvSpPr>
        <p:spPr bwMode="auto">
          <a:xfrm>
            <a:off x="3848100" y="4038600"/>
            <a:ext cx="304800" cy="328613"/>
          </a:xfrm>
          <a:prstGeom prst="ellipse">
            <a:avLst/>
          </a:prstGeom>
          <a:solidFill>
            <a:srgbClr val="6E0043"/>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48" name="Oval 26">
            <a:extLst>
              <a:ext uri="{FF2B5EF4-FFF2-40B4-BE49-F238E27FC236}">
                <a16:creationId xmlns:a16="http://schemas.microsoft.com/office/drawing/2014/main" id="{F4499149-0BCA-491A-A6EB-577E1EC04C5D}"/>
              </a:ext>
            </a:extLst>
          </p:cNvPr>
          <p:cNvSpPr>
            <a:spLocks noChangeArrowheads="1"/>
          </p:cNvSpPr>
          <p:nvPr/>
        </p:nvSpPr>
        <p:spPr bwMode="auto">
          <a:xfrm>
            <a:off x="3835400" y="4025900"/>
            <a:ext cx="330200" cy="352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49" name="Oval 27">
            <a:extLst>
              <a:ext uri="{FF2B5EF4-FFF2-40B4-BE49-F238E27FC236}">
                <a16:creationId xmlns:a16="http://schemas.microsoft.com/office/drawing/2014/main" id="{C10D2DF9-5B31-4C5F-80C3-E36F47E72896}"/>
              </a:ext>
            </a:extLst>
          </p:cNvPr>
          <p:cNvSpPr>
            <a:spLocks noChangeArrowheads="1"/>
          </p:cNvSpPr>
          <p:nvPr/>
        </p:nvSpPr>
        <p:spPr bwMode="auto">
          <a:xfrm>
            <a:off x="4419600" y="4330700"/>
            <a:ext cx="304800" cy="327025"/>
          </a:xfrm>
          <a:prstGeom prst="ellipse">
            <a:avLst/>
          </a:prstGeom>
          <a:solidFill>
            <a:srgbClr val="D93192"/>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50" name="Oval 28">
            <a:extLst>
              <a:ext uri="{FF2B5EF4-FFF2-40B4-BE49-F238E27FC236}">
                <a16:creationId xmlns:a16="http://schemas.microsoft.com/office/drawing/2014/main" id="{6F318D56-A9F6-481F-8492-79AB31A466EC}"/>
              </a:ext>
            </a:extLst>
          </p:cNvPr>
          <p:cNvSpPr>
            <a:spLocks noChangeArrowheads="1"/>
          </p:cNvSpPr>
          <p:nvPr/>
        </p:nvSpPr>
        <p:spPr bwMode="auto">
          <a:xfrm>
            <a:off x="4406900" y="4318000"/>
            <a:ext cx="330200" cy="352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209951" name="Group 29">
            <a:extLst>
              <a:ext uri="{FF2B5EF4-FFF2-40B4-BE49-F238E27FC236}">
                <a16:creationId xmlns:a16="http://schemas.microsoft.com/office/drawing/2014/main" id="{EF7B96EF-D281-45CF-ABD1-9BDCC92EF9B8}"/>
              </a:ext>
            </a:extLst>
          </p:cNvPr>
          <p:cNvGrpSpPr>
            <a:grpSpLocks/>
          </p:cNvGrpSpPr>
          <p:nvPr/>
        </p:nvGrpSpPr>
        <p:grpSpPr bwMode="auto">
          <a:xfrm>
            <a:off x="1841500" y="2182813"/>
            <a:ext cx="293688" cy="90487"/>
            <a:chOff x="728" y="1101"/>
            <a:chExt cx="185" cy="51"/>
          </a:xfrm>
        </p:grpSpPr>
        <p:sp>
          <p:nvSpPr>
            <p:cNvPr id="210044" name="Freeform 30">
              <a:extLst>
                <a:ext uri="{FF2B5EF4-FFF2-40B4-BE49-F238E27FC236}">
                  <a16:creationId xmlns:a16="http://schemas.microsoft.com/office/drawing/2014/main" id="{6645FCDA-4558-4E96-A199-71D5E5BDF832}"/>
                </a:ext>
              </a:extLst>
            </p:cNvPr>
            <p:cNvSpPr>
              <a:spLocks/>
            </p:cNvSpPr>
            <p:nvPr/>
          </p:nvSpPr>
          <p:spPr bwMode="auto">
            <a:xfrm>
              <a:off x="784" y="1101"/>
              <a:ext cx="129" cy="51"/>
            </a:xfrm>
            <a:custGeom>
              <a:avLst/>
              <a:gdLst>
                <a:gd name="T0" fmla="*/ 128 w 129"/>
                <a:gd name="T1" fmla="*/ 38 h 51"/>
                <a:gd name="T2" fmla="*/ 0 w 129"/>
                <a:gd name="T3" fmla="*/ 50 h 51"/>
                <a:gd name="T4" fmla="*/ 0 w 129"/>
                <a:gd name="T5" fmla="*/ 25 h 51"/>
                <a:gd name="T6" fmla="*/ 8 w 129"/>
                <a:gd name="T7" fmla="*/ 0 h 51"/>
                <a:gd name="T8" fmla="*/ 128 w 129"/>
                <a:gd name="T9" fmla="*/ 38 h 51"/>
                <a:gd name="T10" fmla="*/ 0 60000 65536"/>
                <a:gd name="T11" fmla="*/ 0 60000 65536"/>
                <a:gd name="T12" fmla="*/ 0 60000 65536"/>
                <a:gd name="T13" fmla="*/ 0 60000 65536"/>
                <a:gd name="T14" fmla="*/ 0 60000 65536"/>
                <a:gd name="T15" fmla="*/ 0 w 129"/>
                <a:gd name="T16" fmla="*/ 0 h 51"/>
                <a:gd name="T17" fmla="*/ 129 w 129"/>
                <a:gd name="T18" fmla="*/ 51 h 51"/>
              </a:gdLst>
              <a:ahLst/>
              <a:cxnLst>
                <a:cxn ang="T10">
                  <a:pos x="T0" y="T1"/>
                </a:cxn>
                <a:cxn ang="T11">
                  <a:pos x="T2" y="T3"/>
                </a:cxn>
                <a:cxn ang="T12">
                  <a:pos x="T4" y="T5"/>
                </a:cxn>
                <a:cxn ang="T13">
                  <a:pos x="T6" y="T7"/>
                </a:cxn>
                <a:cxn ang="T14">
                  <a:pos x="T8" y="T9"/>
                </a:cxn>
              </a:cxnLst>
              <a:rect l="T15" t="T16" r="T17" b="T18"/>
              <a:pathLst>
                <a:path w="129" h="51">
                  <a:moveTo>
                    <a:pt x="128" y="38"/>
                  </a:moveTo>
                  <a:lnTo>
                    <a:pt x="0" y="50"/>
                  </a:lnTo>
                  <a:lnTo>
                    <a:pt x="0" y="25"/>
                  </a:lnTo>
                  <a:lnTo>
                    <a:pt x="8" y="0"/>
                  </a:lnTo>
                  <a:lnTo>
                    <a:pt x="128" y="38"/>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10045" name="Line 31">
              <a:extLst>
                <a:ext uri="{FF2B5EF4-FFF2-40B4-BE49-F238E27FC236}">
                  <a16:creationId xmlns:a16="http://schemas.microsoft.com/office/drawing/2014/main" id="{41FB3331-B944-400A-B6A2-A8B07DA1AD0F}"/>
                </a:ext>
              </a:extLst>
            </p:cNvPr>
            <p:cNvSpPr>
              <a:spLocks noChangeShapeType="1"/>
            </p:cNvSpPr>
            <p:nvPr/>
          </p:nvSpPr>
          <p:spPr bwMode="auto">
            <a:xfrm>
              <a:off x="728" y="1123"/>
              <a:ext cx="48" cy="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9952" name="Group 32">
            <a:extLst>
              <a:ext uri="{FF2B5EF4-FFF2-40B4-BE49-F238E27FC236}">
                <a16:creationId xmlns:a16="http://schemas.microsoft.com/office/drawing/2014/main" id="{26DBBFC4-42B7-40B1-84DC-20D4288F5D86}"/>
              </a:ext>
            </a:extLst>
          </p:cNvPr>
          <p:cNvGrpSpPr>
            <a:grpSpLocks/>
          </p:cNvGrpSpPr>
          <p:nvPr/>
        </p:nvGrpSpPr>
        <p:grpSpPr bwMode="auto">
          <a:xfrm>
            <a:off x="3124200" y="3516313"/>
            <a:ext cx="306388" cy="103187"/>
            <a:chOff x="1536" y="1848"/>
            <a:chExt cx="193" cy="58"/>
          </a:xfrm>
        </p:grpSpPr>
        <p:sp>
          <p:nvSpPr>
            <p:cNvPr id="210042" name="Freeform 33">
              <a:extLst>
                <a:ext uri="{FF2B5EF4-FFF2-40B4-BE49-F238E27FC236}">
                  <a16:creationId xmlns:a16="http://schemas.microsoft.com/office/drawing/2014/main" id="{8DAB48A0-FB90-421B-B9D3-041CB2406C4C}"/>
                </a:ext>
              </a:extLst>
            </p:cNvPr>
            <p:cNvSpPr>
              <a:spLocks/>
            </p:cNvSpPr>
            <p:nvPr/>
          </p:nvSpPr>
          <p:spPr bwMode="auto">
            <a:xfrm>
              <a:off x="1592" y="1848"/>
              <a:ext cx="137" cy="58"/>
            </a:xfrm>
            <a:custGeom>
              <a:avLst/>
              <a:gdLst>
                <a:gd name="T0" fmla="*/ 136 w 137"/>
                <a:gd name="T1" fmla="*/ 38 h 58"/>
                <a:gd name="T2" fmla="*/ 0 w 137"/>
                <a:gd name="T3" fmla="*/ 57 h 58"/>
                <a:gd name="T4" fmla="*/ 8 w 137"/>
                <a:gd name="T5" fmla="*/ 32 h 58"/>
                <a:gd name="T6" fmla="*/ 8 w 137"/>
                <a:gd name="T7" fmla="*/ 0 h 58"/>
                <a:gd name="T8" fmla="*/ 136 w 137"/>
                <a:gd name="T9" fmla="*/ 38 h 58"/>
                <a:gd name="T10" fmla="*/ 0 60000 65536"/>
                <a:gd name="T11" fmla="*/ 0 60000 65536"/>
                <a:gd name="T12" fmla="*/ 0 60000 65536"/>
                <a:gd name="T13" fmla="*/ 0 60000 65536"/>
                <a:gd name="T14" fmla="*/ 0 60000 65536"/>
                <a:gd name="T15" fmla="*/ 0 w 137"/>
                <a:gd name="T16" fmla="*/ 0 h 58"/>
                <a:gd name="T17" fmla="*/ 137 w 137"/>
                <a:gd name="T18" fmla="*/ 58 h 58"/>
              </a:gdLst>
              <a:ahLst/>
              <a:cxnLst>
                <a:cxn ang="T10">
                  <a:pos x="T0" y="T1"/>
                </a:cxn>
                <a:cxn ang="T11">
                  <a:pos x="T2" y="T3"/>
                </a:cxn>
                <a:cxn ang="T12">
                  <a:pos x="T4" y="T5"/>
                </a:cxn>
                <a:cxn ang="T13">
                  <a:pos x="T6" y="T7"/>
                </a:cxn>
                <a:cxn ang="T14">
                  <a:pos x="T8" y="T9"/>
                </a:cxn>
              </a:cxnLst>
              <a:rect l="T15" t="T16" r="T17" b="T18"/>
              <a:pathLst>
                <a:path w="137" h="58">
                  <a:moveTo>
                    <a:pt x="136" y="38"/>
                  </a:moveTo>
                  <a:lnTo>
                    <a:pt x="0" y="57"/>
                  </a:lnTo>
                  <a:lnTo>
                    <a:pt x="8" y="32"/>
                  </a:lnTo>
                  <a:lnTo>
                    <a:pt x="8" y="0"/>
                  </a:lnTo>
                  <a:lnTo>
                    <a:pt x="136" y="38"/>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10043" name="Line 34">
              <a:extLst>
                <a:ext uri="{FF2B5EF4-FFF2-40B4-BE49-F238E27FC236}">
                  <a16:creationId xmlns:a16="http://schemas.microsoft.com/office/drawing/2014/main" id="{D18C4823-FD36-49F1-9B2C-A851D8B892A9}"/>
                </a:ext>
              </a:extLst>
            </p:cNvPr>
            <p:cNvSpPr>
              <a:spLocks noChangeShapeType="1"/>
            </p:cNvSpPr>
            <p:nvPr/>
          </p:nvSpPr>
          <p:spPr bwMode="auto">
            <a:xfrm>
              <a:off x="1536" y="1876"/>
              <a:ext cx="56" cy="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9953" name="Group 35">
            <a:extLst>
              <a:ext uri="{FF2B5EF4-FFF2-40B4-BE49-F238E27FC236}">
                <a16:creationId xmlns:a16="http://schemas.microsoft.com/office/drawing/2014/main" id="{D8E837DA-6112-4AD5-B3CF-7720778EF5E6}"/>
              </a:ext>
            </a:extLst>
          </p:cNvPr>
          <p:cNvGrpSpPr>
            <a:grpSpLocks/>
          </p:cNvGrpSpPr>
          <p:nvPr/>
        </p:nvGrpSpPr>
        <p:grpSpPr bwMode="auto">
          <a:xfrm>
            <a:off x="3835400" y="2259013"/>
            <a:ext cx="306388" cy="103187"/>
            <a:chOff x="1984" y="1144"/>
            <a:chExt cx="193" cy="58"/>
          </a:xfrm>
        </p:grpSpPr>
        <p:sp>
          <p:nvSpPr>
            <p:cNvPr id="210040" name="Freeform 36">
              <a:extLst>
                <a:ext uri="{FF2B5EF4-FFF2-40B4-BE49-F238E27FC236}">
                  <a16:creationId xmlns:a16="http://schemas.microsoft.com/office/drawing/2014/main" id="{61E2B36B-8C2D-41FB-B881-66A2FCB6B8AE}"/>
                </a:ext>
              </a:extLst>
            </p:cNvPr>
            <p:cNvSpPr>
              <a:spLocks/>
            </p:cNvSpPr>
            <p:nvPr/>
          </p:nvSpPr>
          <p:spPr bwMode="auto">
            <a:xfrm>
              <a:off x="2040" y="1144"/>
              <a:ext cx="137" cy="58"/>
            </a:xfrm>
            <a:custGeom>
              <a:avLst/>
              <a:gdLst>
                <a:gd name="T0" fmla="*/ 136 w 137"/>
                <a:gd name="T1" fmla="*/ 38 h 58"/>
                <a:gd name="T2" fmla="*/ 0 w 137"/>
                <a:gd name="T3" fmla="*/ 57 h 58"/>
                <a:gd name="T4" fmla="*/ 8 w 137"/>
                <a:gd name="T5" fmla="*/ 32 h 58"/>
                <a:gd name="T6" fmla="*/ 8 w 137"/>
                <a:gd name="T7" fmla="*/ 0 h 58"/>
                <a:gd name="T8" fmla="*/ 136 w 137"/>
                <a:gd name="T9" fmla="*/ 38 h 58"/>
                <a:gd name="T10" fmla="*/ 0 60000 65536"/>
                <a:gd name="T11" fmla="*/ 0 60000 65536"/>
                <a:gd name="T12" fmla="*/ 0 60000 65536"/>
                <a:gd name="T13" fmla="*/ 0 60000 65536"/>
                <a:gd name="T14" fmla="*/ 0 60000 65536"/>
                <a:gd name="T15" fmla="*/ 0 w 137"/>
                <a:gd name="T16" fmla="*/ 0 h 58"/>
                <a:gd name="T17" fmla="*/ 137 w 137"/>
                <a:gd name="T18" fmla="*/ 58 h 58"/>
              </a:gdLst>
              <a:ahLst/>
              <a:cxnLst>
                <a:cxn ang="T10">
                  <a:pos x="T0" y="T1"/>
                </a:cxn>
                <a:cxn ang="T11">
                  <a:pos x="T2" y="T3"/>
                </a:cxn>
                <a:cxn ang="T12">
                  <a:pos x="T4" y="T5"/>
                </a:cxn>
                <a:cxn ang="T13">
                  <a:pos x="T6" y="T7"/>
                </a:cxn>
                <a:cxn ang="T14">
                  <a:pos x="T8" y="T9"/>
                </a:cxn>
              </a:cxnLst>
              <a:rect l="T15" t="T16" r="T17" b="T18"/>
              <a:pathLst>
                <a:path w="137" h="58">
                  <a:moveTo>
                    <a:pt x="136" y="38"/>
                  </a:moveTo>
                  <a:lnTo>
                    <a:pt x="0" y="57"/>
                  </a:lnTo>
                  <a:lnTo>
                    <a:pt x="8" y="32"/>
                  </a:lnTo>
                  <a:lnTo>
                    <a:pt x="8" y="0"/>
                  </a:lnTo>
                  <a:lnTo>
                    <a:pt x="136" y="38"/>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10041" name="Line 37">
              <a:extLst>
                <a:ext uri="{FF2B5EF4-FFF2-40B4-BE49-F238E27FC236}">
                  <a16:creationId xmlns:a16="http://schemas.microsoft.com/office/drawing/2014/main" id="{E7A63ADE-F61E-4357-88DC-4EBE21BC4F93}"/>
                </a:ext>
              </a:extLst>
            </p:cNvPr>
            <p:cNvSpPr>
              <a:spLocks noChangeShapeType="1"/>
            </p:cNvSpPr>
            <p:nvPr/>
          </p:nvSpPr>
          <p:spPr bwMode="auto">
            <a:xfrm>
              <a:off x="1984" y="1172"/>
              <a:ext cx="56" cy="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9954" name="Group 38">
            <a:extLst>
              <a:ext uri="{FF2B5EF4-FFF2-40B4-BE49-F238E27FC236}">
                <a16:creationId xmlns:a16="http://schemas.microsoft.com/office/drawing/2014/main" id="{8E0DF1CF-1159-4FAF-9323-E7D57D63325A}"/>
              </a:ext>
            </a:extLst>
          </p:cNvPr>
          <p:cNvGrpSpPr>
            <a:grpSpLocks/>
          </p:cNvGrpSpPr>
          <p:nvPr/>
        </p:nvGrpSpPr>
        <p:grpSpPr bwMode="auto">
          <a:xfrm>
            <a:off x="2527300" y="2335213"/>
            <a:ext cx="242888" cy="104775"/>
            <a:chOff x="1160" y="1187"/>
            <a:chExt cx="153" cy="58"/>
          </a:xfrm>
        </p:grpSpPr>
        <p:sp>
          <p:nvSpPr>
            <p:cNvPr id="210038" name="Freeform 39">
              <a:extLst>
                <a:ext uri="{FF2B5EF4-FFF2-40B4-BE49-F238E27FC236}">
                  <a16:creationId xmlns:a16="http://schemas.microsoft.com/office/drawing/2014/main" id="{AB975BEA-E39F-41D1-86A7-CC4D18629E0F}"/>
                </a:ext>
              </a:extLst>
            </p:cNvPr>
            <p:cNvSpPr>
              <a:spLocks/>
            </p:cNvSpPr>
            <p:nvPr/>
          </p:nvSpPr>
          <p:spPr bwMode="auto">
            <a:xfrm>
              <a:off x="1176" y="1187"/>
              <a:ext cx="137" cy="58"/>
            </a:xfrm>
            <a:custGeom>
              <a:avLst/>
              <a:gdLst>
                <a:gd name="T0" fmla="*/ 136 w 137"/>
                <a:gd name="T1" fmla="*/ 57 h 58"/>
                <a:gd name="T2" fmla="*/ 0 w 137"/>
                <a:gd name="T3" fmla="*/ 51 h 58"/>
                <a:gd name="T4" fmla="*/ 15 w 137"/>
                <a:gd name="T5" fmla="*/ 25 h 58"/>
                <a:gd name="T6" fmla="*/ 23 w 137"/>
                <a:gd name="T7" fmla="*/ 0 h 58"/>
                <a:gd name="T8" fmla="*/ 136 w 137"/>
                <a:gd name="T9" fmla="*/ 57 h 58"/>
                <a:gd name="T10" fmla="*/ 0 60000 65536"/>
                <a:gd name="T11" fmla="*/ 0 60000 65536"/>
                <a:gd name="T12" fmla="*/ 0 60000 65536"/>
                <a:gd name="T13" fmla="*/ 0 60000 65536"/>
                <a:gd name="T14" fmla="*/ 0 60000 65536"/>
                <a:gd name="T15" fmla="*/ 0 w 137"/>
                <a:gd name="T16" fmla="*/ 0 h 58"/>
                <a:gd name="T17" fmla="*/ 137 w 137"/>
                <a:gd name="T18" fmla="*/ 58 h 58"/>
              </a:gdLst>
              <a:ahLst/>
              <a:cxnLst>
                <a:cxn ang="T10">
                  <a:pos x="T0" y="T1"/>
                </a:cxn>
                <a:cxn ang="T11">
                  <a:pos x="T2" y="T3"/>
                </a:cxn>
                <a:cxn ang="T12">
                  <a:pos x="T4" y="T5"/>
                </a:cxn>
                <a:cxn ang="T13">
                  <a:pos x="T6" y="T7"/>
                </a:cxn>
                <a:cxn ang="T14">
                  <a:pos x="T8" y="T9"/>
                </a:cxn>
              </a:cxnLst>
              <a:rect l="T15" t="T16" r="T17" b="T18"/>
              <a:pathLst>
                <a:path w="137" h="58">
                  <a:moveTo>
                    <a:pt x="136" y="57"/>
                  </a:moveTo>
                  <a:lnTo>
                    <a:pt x="0" y="51"/>
                  </a:lnTo>
                  <a:lnTo>
                    <a:pt x="15" y="25"/>
                  </a:lnTo>
                  <a:lnTo>
                    <a:pt x="23" y="0"/>
                  </a:lnTo>
                  <a:lnTo>
                    <a:pt x="136" y="57"/>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10039" name="Line 40">
              <a:extLst>
                <a:ext uri="{FF2B5EF4-FFF2-40B4-BE49-F238E27FC236}">
                  <a16:creationId xmlns:a16="http://schemas.microsoft.com/office/drawing/2014/main" id="{17D6B56C-80E3-42A9-94FD-D1F38A96DE0A}"/>
                </a:ext>
              </a:extLst>
            </p:cNvPr>
            <p:cNvSpPr>
              <a:spLocks noChangeShapeType="1"/>
            </p:cNvSpPr>
            <p:nvPr/>
          </p:nvSpPr>
          <p:spPr bwMode="auto">
            <a:xfrm>
              <a:off x="1160" y="1209"/>
              <a:ext cx="32" cy="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9955" name="Group 41">
            <a:extLst>
              <a:ext uri="{FF2B5EF4-FFF2-40B4-BE49-F238E27FC236}">
                <a16:creationId xmlns:a16="http://schemas.microsoft.com/office/drawing/2014/main" id="{526A02A7-9D71-45B0-A163-DA5E6F220E36}"/>
              </a:ext>
            </a:extLst>
          </p:cNvPr>
          <p:cNvGrpSpPr>
            <a:grpSpLocks/>
          </p:cNvGrpSpPr>
          <p:nvPr/>
        </p:nvGrpSpPr>
        <p:grpSpPr bwMode="auto">
          <a:xfrm>
            <a:off x="3098800" y="2563813"/>
            <a:ext cx="242888" cy="141287"/>
            <a:chOff x="1520" y="1315"/>
            <a:chExt cx="153" cy="79"/>
          </a:xfrm>
        </p:grpSpPr>
        <p:sp>
          <p:nvSpPr>
            <p:cNvPr id="210036" name="Freeform 42">
              <a:extLst>
                <a:ext uri="{FF2B5EF4-FFF2-40B4-BE49-F238E27FC236}">
                  <a16:creationId xmlns:a16="http://schemas.microsoft.com/office/drawing/2014/main" id="{9650FF51-3A00-4A74-8DA4-98B6D913C21D}"/>
                </a:ext>
              </a:extLst>
            </p:cNvPr>
            <p:cNvSpPr>
              <a:spLocks/>
            </p:cNvSpPr>
            <p:nvPr/>
          </p:nvSpPr>
          <p:spPr bwMode="auto">
            <a:xfrm>
              <a:off x="1544" y="1315"/>
              <a:ext cx="129" cy="79"/>
            </a:xfrm>
            <a:custGeom>
              <a:avLst/>
              <a:gdLst>
                <a:gd name="T0" fmla="*/ 128 w 129"/>
                <a:gd name="T1" fmla="*/ 78 h 79"/>
                <a:gd name="T2" fmla="*/ 0 w 129"/>
                <a:gd name="T3" fmla="*/ 46 h 79"/>
                <a:gd name="T4" fmla="*/ 15 w 129"/>
                <a:gd name="T5" fmla="*/ 20 h 79"/>
                <a:gd name="T6" fmla="*/ 30 w 129"/>
                <a:gd name="T7" fmla="*/ 0 h 79"/>
                <a:gd name="T8" fmla="*/ 128 w 129"/>
                <a:gd name="T9" fmla="*/ 78 h 79"/>
                <a:gd name="T10" fmla="*/ 0 60000 65536"/>
                <a:gd name="T11" fmla="*/ 0 60000 65536"/>
                <a:gd name="T12" fmla="*/ 0 60000 65536"/>
                <a:gd name="T13" fmla="*/ 0 60000 65536"/>
                <a:gd name="T14" fmla="*/ 0 60000 65536"/>
                <a:gd name="T15" fmla="*/ 0 w 129"/>
                <a:gd name="T16" fmla="*/ 0 h 79"/>
                <a:gd name="T17" fmla="*/ 129 w 129"/>
                <a:gd name="T18" fmla="*/ 79 h 79"/>
              </a:gdLst>
              <a:ahLst/>
              <a:cxnLst>
                <a:cxn ang="T10">
                  <a:pos x="T0" y="T1"/>
                </a:cxn>
                <a:cxn ang="T11">
                  <a:pos x="T2" y="T3"/>
                </a:cxn>
                <a:cxn ang="T12">
                  <a:pos x="T4" y="T5"/>
                </a:cxn>
                <a:cxn ang="T13">
                  <a:pos x="T6" y="T7"/>
                </a:cxn>
                <a:cxn ang="T14">
                  <a:pos x="T8" y="T9"/>
                </a:cxn>
              </a:cxnLst>
              <a:rect l="T15" t="T16" r="T17" b="T18"/>
              <a:pathLst>
                <a:path w="129" h="79">
                  <a:moveTo>
                    <a:pt x="128" y="78"/>
                  </a:moveTo>
                  <a:lnTo>
                    <a:pt x="0" y="46"/>
                  </a:lnTo>
                  <a:lnTo>
                    <a:pt x="15" y="20"/>
                  </a:lnTo>
                  <a:lnTo>
                    <a:pt x="30" y="0"/>
                  </a:lnTo>
                  <a:lnTo>
                    <a:pt x="128" y="78"/>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10037" name="Line 43">
              <a:extLst>
                <a:ext uri="{FF2B5EF4-FFF2-40B4-BE49-F238E27FC236}">
                  <a16:creationId xmlns:a16="http://schemas.microsoft.com/office/drawing/2014/main" id="{30D1ABD6-7486-4605-8F28-41A4574935CA}"/>
                </a:ext>
              </a:extLst>
            </p:cNvPr>
            <p:cNvSpPr>
              <a:spLocks noChangeShapeType="1"/>
            </p:cNvSpPr>
            <p:nvPr/>
          </p:nvSpPr>
          <p:spPr bwMode="auto">
            <a:xfrm>
              <a:off x="1520" y="1316"/>
              <a:ext cx="40" cy="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9956" name="Group 44">
            <a:extLst>
              <a:ext uri="{FF2B5EF4-FFF2-40B4-BE49-F238E27FC236}">
                <a16:creationId xmlns:a16="http://schemas.microsoft.com/office/drawing/2014/main" id="{AEA77859-6D10-4C32-8D14-21C265B2C209}"/>
              </a:ext>
            </a:extLst>
          </p:cNvPr>
          <p:cNvGrpSpPr>
            <a:grpSpLocks/>
          </p:cNvGrpSpPr>
          <p:nvPr/>
        </p:nvGrpSpPr>
        <p:grpSpPr bwMode="auto">
          <a:xfrm>
            <a:off x="3670300" y="2895600"/>
            <a:ext cx="382588" cy="115888"/>
            <a:chOff x="1880" y="1500"/>
            <a:chExt cx="241" cy="65"/>
          </a:xfrm>
        </p:grpSpPr>
        <p:sp>
          <p:nvSpPr>
            <p:cNvPr id="210034" name="Freeform 45">
              <a:extLst>
                <a:ext uri="{FF2B5EF4-FFF2-40B4-BE49-F238E27FC236}">
                  <a16:creationId xmlns:a16="http://schemas.microsoft.com/office/drawing/2014/main" id="{465BA5A9-A83B-42FB-9C23-D50884C0848C}"/>
                </a:ext>
              </a:extLst>
            </p:cNvPr>
            <p:cNvSpPr>
              <a:spLocks/>
            </p:cNvSpPr>
            <p:nvPr/>
          </p:nvSpPr>
          <p:spPr bwMode="auto">
            <a:xfrm>
              <a:off x="1992" y="1507"/>
              <a:ext cx="129" cy="58"/>
            </a:xfrm>
            <a:custGeom>
              <a:avLst/>
              <a:gdLst>
                <a:gd name="T0" fmla="*/ 128 w 129"/>
                <a:gd name="T1" fmla="*/ 57 h 58"/>
                <a:gd name="T2" fmla="*/ 0 w 129"/>
                <a:gd name="T3" fmla="*/ 51 h 58"/>
                <a:gd name="T4" fmla="*/ 8 w 129"/>
                <a:gd name="T5" fmla="*/ 25 h 58"/>
                <a:gd name="T6" fmla="*/ 15 w 129"/>
                <a:gd name="T7" fmla="*/ 0 h 58"/>
                <a:gd name="T8" fmla="*/ 128 w 129"/>
                <a:gd name="T9" fmla="*/ 57 h 58"/>
                <a:gd name="T10" fmla="*/ 0 60000 65536"/>
                <a:gd name="T11" fmla="*/ 0 60000 65536"/>
                <a:gd name="T12" fmla="*/ 0 60000 65536"/>
                <a:gd name="T13" fmla="*/ 0 60000 65536"/>
                <a:gd name="T14" fmla="*/ 0 60000 65536"/>
                <a:gd name="T15" fmla="*/ 0 w 129"/>
                <a:gd name="T16" fmla="*/ 0 h 58"/>
                <a:gd name="T17" fmla="*/ 129 w 129"/>
                <a:gd name="T18" fmla="*/ 58 h 58"/>
              </a:gdLst>
              <a:ahLst/>
              <a:cxnLst>
                <a:cxn ang="T10">
                  <a:pos x="T0" y="T1"/>
                </a:cxn>
                <a:cxn ang="T11">
                  <a:pos x="T2" y="T3"/>
                </a:cxn>
                <a:cxn ang="T12">
                  <a:pos x="T4" y="T5"/>
                </a:cxn>
                <a:cxn ang="T13">
                  <a:pos x="T6" y="T7"/>
                </a:cxn>
                <a:cxn ang="T14">
                  <a:pos x="T8" y="T9"/>
                </a:cxn>
              </a:cxnLst>
              <a:rect l="T15" t="T16" r="T17" b="T18"/>
              <a:pathLst>
                <a:path w="129" h="58">
                  <a:moveTo>
                    <a:pt x="128" y="57"/>
                  </a:moveTo>
                  <a:lnTo>
                    <a:pt x="0" y="51"/>
                  </a:lnTo>
                  <a:lnTo>
                    <a:pt x="8" y="25"/>
                  </a:lnTo>
                  <a:lnTo>
                    <a:pt x="15" y="0"/>
                  </a:lnTo>
                  <a:lnTo>
                    <a:pt x="128" y="57"/>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10035" name="Line 46">
              <a:extLst>
                <a:ext uri="{FF2B5EF4-FFF2-40B4-BE49-F238E27FC236}">
                  <a16:creationId xmlns:a16="http://schemas.microsoft.com/office/drawing/2014/main" id="{7A71F07B-3F64-48BE-9924-16534E568787}"/>
                </a:ext>
              </a:extLst>
            </p:cNvPr>
            <p:cNvSpPr>
              <a:spLocks noChangeShapeType="1"/>
            </p:cNvSpPr>
            <p:nvPr/>
          </p:nvSpPr>
          <p:spPr bwMode="auto">
            <a:xfrm>
              <a:off x="1880" y="1500"/>
              <a:ext cx="112" cy="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9957" name="Group 47">
            <a:extLst>
              <a:ext uri="{FF2B5EF4-FFF2-40B4-BE49-F238E27FC236}">
                <a16:creationId xmlns:a16="http://schemas.microsoft.com/office/drawing/2014/main" id="{6899920A-7F56-4F57-BE9F-73316DD21F58}"/>
              </a:ext>
            </a:extLst>
          </p:cNvPr>
          <p:cNvGrpSpPr>
            <a:grpSpLocks/>
          </p:cNvGrpSpPr>
          <p:nvPr/>
        </p:nvGrpSpPr>
        <p:grpSpPr bwMode="auto">
          <a:xfrm>
            <a:off x="3632200" y="2513013"/>
            <a:ext cx="509588" cy="228600"/>
            <a:chOff x="1856" y="1286"/>
            <a:chExt cx="321" cy="128"/>
          </a:xfrm>
        </p:grpSpPr>
        <p:sp>
          <p:nvSpPr>
            <p:cNvPr id="210032" name="Freeform 48">
              <a:extLst>
                <a:ext uri="{FF2B5EF4-FFF2-40B4-BE49-F238E27FC236}">
                  <a16:creationId xmlns:a16="http://schemas.microsoft.com/office/drawing/2014/main" id="{A770AFB6-109A-42AB-9215-0901F1C9AE99}"/>
                </a:ext>
              </a:extLst>
            </p:cNvPr>
            <p:cNvSpPr>
              <a:spLocks/>
            </p:cNvSpPr>
            <p:nvPr/>
          </p:nvSpPr>
          <p:spPr bwMode="auto">
            <a:xfrm>
              <a:off x="2048" y="1286"/>
              <a:ext cx="129" cy="72"/>
            </a:xfrm>
            <a:custGeom>
              <a:avLst/>
              <a:gdLst>
                <a:gd name="T0" fmla="*/ 128 w 129"/>
                <a:gd name="T1" fmla="*/ 0 h 72"/>
                <a:gd name="T2" fmla="*/ 23 w 129"/>
                <a:gd name="T3" fmla="*/ 71 h 72"/>
                <a:gd name="T4" fmla="*/ 8 w 129"/>
                <a:gd name="T5" fmla="*/ 45 h 72"/>
                <a:gd name="T6" fmla="*/ 0 w 129"/>
                <a:gd name="T7" fmla="*/ 19 h 72"/>
                <a:gd name="T8" fmla="*/ 128 w 129"/>
                <a:gd name="T9" fmla="*/ 0 h 72"/>
                <a:gd name="T10" fmla="*/ 0 60000 65536"/>
                <a:gd name="T11" fmla="*/ 0 60000 65536"/>
                <a:gd name="T12" fmla="*/ 0 60000 65536"/>
                <a:gd name="T13" fmla="*/ 0 60000 65536"/>
                <a:gd name="T14" fmla="*/ 0 60000 65536"/>
                <a:gd name="T15" fmla="*/ 0 w 129"/>
                <a:gd name="T16" fmla="*/ 0 h 72"/>
                <a:gd name="T17" fmla="*/ 129 w 129"/>
                <a:gd name="T18" fmla="*/ 72 h 72"/>
              </a:gdLst>
              <a:ahLst/>
              <a:cxnLst>
                <a:cxn ang="T10">
                  <a:pos x="T0" y="T1"/>
                </a:cxn>
                <a:cxn ang="T11">
                  <a:pos x="T2" y="T3"/>
                </a:cxn>
                <a:cxn ang="T12">
                  <a:pos x="T4" y="T5"/>
                </a:cxn>
                <a:cxn ang="T13">
                  <a:pos x="T6" y="T7"/>
                </a:cxn>
                <a:cxn ang="T14">
                  <a:pos x="T8" y="T9"/>
                </a:cxn>
              </a:cxnLst>
              <a:rect l="T15" t="T16" r="T17" b="T18"/>
              <a:pathLst>
                <a:path w="129" h="72">
                  <a:moveTo>
                    <a:pt x="128" y="0"/>
                  </a:moveTo>
                  <a:lnTo>
                    <a:pt x="23" y="71"/>
                  </a:lnTo>
                  <a:lnTo>
                    <a:pt x="8" y="45"/>
                  </a:lnTo>
                  <a:lnTo>
                    <a:pt x="0" y="19"/>
                  </a:lnTo>
                  <a:lnTo>
                    <a:pt x="128" y="0"/>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10033" name="Line 49">
              <a:extLst>
                <a:ext uri="{FF2B5EF4-FFF2-40B4-BE49-F238E27FC236}">
                  <a16:creationId xmlns:a16="http://schemas.microsoft.com/office/drawing/2014/main" id="{840B1272-EC3C-4F8E-9D6E-10AB39F49EED}"/>
                </a:ext>
              </a:extLst>
            </p:cNvPr>
            <p:cNvSpPr>
              <a:spLocks noChangeShapeType="1"/>
            </p:cNvSpPr>
            <p:nvPr/>
          </p:nvSpPr>
          <p:spPr bwMode="auto">
            <a:xfrm flipV="1">
              <a:off x="1856" y="1336"/>
              <a:ext cx="192" cy="7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9958" name="Group 50">
            <a:extLst>
              <a:ext uri="{FF2B5EF4-FFF2-40B4-BE49-F238E27FC236}">
                <a16:creationId xmlns:a16="http://schemas.microsoft.com/office/drawing/2014/main" id="{43164EDB-6612-4CE5-8DAF-F47E6D15F647}"/>
              </a:ext>
            </a:extLst>
          </p:cNvPr>
          <p:cNvGrpSpPr>
            <a:grpSpLocks/>
          </p:cNvGrpSpPr>
          <p:nvPr/>
        </p:nvGrpSpPr>
        <p:grpSpPr bwMode="auto">
          <a:xfrm>
            <a:off x="3517900" y="2997200"/>
            <a:ext cx="103188" cy="393700"/>
            <a:chOff x="1784" y="1557"/>
            <a:chExt cx="65" cy="221"/>
          </a:xfrm>
        </p:grpSpPr>
        <p:sp>
          <p:nvSpPr>
            <p:cNvPr id="210030" name="Freeform 51">
              <a:extLst>
                <a:ext uri="{FF2B5EF4-FFF2-40B4-BE49-F238E27FC236}">
                  <a16:creationId xmlns:a16="http://schemas.microsoft.com/office/drawing/2014/main" id="{E32739FA-ED9F-4D3F-9FD7-12FCC7B95538}"/>
                </a:ext>
              </a:extLst>
            </p:cNvPr>
            <p:cNvSpPr>
              <a:spLocks/>
            </p:cNvSpPr>
            <p:nvPr/>
          </p:nvSpPr>
          <p:spPr bwMode="auto">
            <a:xfrm>
              <a:off x="1784" y="1656"/>
              <a:ext cx="65" cy="122"/>
            </a:xfrm>
            <a:custGeom>
              <a:avLst/>
              <a:gdLst>
                <a:gd name="T0" fmla="*/ 50 w 65"/>
                <a:gd name="T1" fmla="*/ 121 h 122"/>
                <a:gd name="T2" fmla="*/ 0 w 65"/>
                <a:gd name="T3" fmla="*/ 7 h 122"/>
                <a:gd name="T4" fmla="*/ 36 w 65"/>
                <a:gd name="T5" fmla="*/ 7 h 122"/>
                <a:gd name="T6" fmla="*/ 64 w 65"/>
                <a:gd name="T7" fmla="*/ 0 h 122"/>
                <a:gd name="T8" fmla="*/ 50 w 65"/>
                <a:gd name="T9" fmla="*/ 121 h 122"/>
                <a:gd name="T10" fmla="*/ 0 60000 65536"/>
                <a:gd name="T11" fmla="*/ 0 60000 65536"/>
                <a:gd name="T12" fmla="*/ 0 60000 65536"/>
                <a:gd name="T13" fmla="*/ 0 60000 65536"/>
                <a:gd name="T14" fmla="*/ 0 60000 65536"/>
                <a:gd name="T15" fmla="*/ 0 w 65"/>
                <a:gd name="T16" fmla="*/ 0 h 122"/>
                <a:gd name="T17" fmla="*/ 65 w 65"/>
                <a:gd name="T18" fmla="*/ 122 h 122"/>
              </a:gdLst>
              <a:ahLst/>
              <a:cxnLst>
                <a:cxn ang="T10">
                  <a:pos x="T0" y="T1"/>
                </a:cxn>
                <a:cxn ang="T11">
                  <a:pos x="T2" y="T3"/>
                </a:cxn>
                <a:cxn ang="T12">
                  <a:pos x="T4" y="T5"/>
                </a:cxn>
                <a:cxn ang="T13">
                  <a:pos x="T6" y="T7"/>
                </a:cxn>
                <a:cxn ang="T14">
                  <a:pos x="T8" y="T9"/>
                </a:cxn>
              </a:cxnLst>
              <a:rect l="T15" t="T16" r="T17" b="T18"/>
              <a:pathLst>
                <a:path w="65" h="122">
                  <a:moveTo>
                    <a:pt x="50" y="121"/>
                  </a:moveTo>
                  <a:lnTo>
                    <a:pt x="0" y="7"/>
                  </a:lnTo>
                  <a:lnTo>
                    <a:pt x="36" y="7"/>
                  </a:lnTo>
                  <a:lnTo>
                    <a:pt x="64" y="0"/>
                  </a:lnTo>
                  <a:lnTo>
                    <a:pt x="50" y="121"/>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10031" name="Line 52">
              <a:extLst>
                <a:ext uri="{FF2B5EF4-FFF2-40B4-BE49-F238E27FC236}">
                  <a16:creationId xmlns:a16="http://schemas.microsoft.com/office/drawing/2014/main" id="{D44C4757-3E71-4995-85F0-146824E771A8}"/>
                </a:ext>
              </a:extLst>
            </p:cNvPr>
            <p:cNvSpPr>
              <a:spLocks noChangeShapeType="1"/>
            </p:cNvSpPr>
            <p:nvPr/>
          </p:nvSpPr>
          <p:spPr bwMode="auto">
            <a:xfrm>
              <a:off x="1816" y="1557"/>
              <a:ext cx="0" cy="9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9959" name="Group 53">
            <a:extLst>
              <a:ext uri="{FF2B5EF4-FFF2-40B4-BE49-F238E27FC236}">
                <a16:creationId xmlns:a16="http://schemas.microsoft.com/office/drawing/2014/main" id="{E14C4821-B66F-4C07-BA99-84DE173B638C}"/>
              </a:ext>
            </a:extLst>
          </p:cNvPr>
          <p:cNvGrpSpPr>
            <a:grpSpLocks/>
          </p:cNvGrpSpPr>
          <p:nvPr/>
        </p:nvGrpSpPr>
        <p:grpSpPr bwMode="auto">
          <a:xfrm>
            <a:off x="4495800" y="2220913"/>
            <a:ext cx="306388" cy="117475"/>
            <a:chOff x="2400" y="1123"/>
            <a:chExt cx="193" cy="65"/>
          </a:xfrm>
        </p:grpSpPr>
        <p:sp>
          <p:nvSpPr>
            <p:cNvPr id="210028" name="Freeform 54">
              <a:extLst>
                <a:ext uri="{FF2B5EF4-FFF2-40B4-BE49-F238E27FC236}">
                  <a16:creationId xmlns:a16="http://schemas.microsoft.com/office/drawing/2014/main" id="{D85F6379-1F8C-4F6C-96E4-FF065D31DC38}"/>
                </a:ext>
              </a:extLst>
            </p:cNvPr>
            <p:cNvSpPr>
              <a:spLocks/>
            </p:cNvSpPr>
            <p:nvPr/>
          </p:nvSpPr>
          <p:spPr bwMode="auto">
            <a:xfrm>
              <a:off x="2456" y="1123"/>
              <a:ext cx="137" cy="65"/>
            </a:xfrm>
            <a:custGeom>
              <a:avLst/>
              <a:gdLst>
                <a:gd name="T0" fmla="*/ 136 w 137"/>
                <a:gd name="T1" fmla="*/ 0 h 65"/>
                <a:gd name="T2" fmla="*/ 23 w 137"/>
                <a:gd name="T3" fmla="*/ 64 h 65"/>
                <a:gd name="T4" fmla="*/ 15 w 137"/>
                <a:gd name="T5" fmla="*/ 38 h 65"/>
                <a:gd name="T6" fmla="*/ 0 w 137"/>
                <a:gd name="T7" fmla="*/ 13 h 65"/>
                <a:gd name="T8" fmla="*/ 136 w 137"/>
                <a:gd name="T9" fmla="*/ 0 h 65"/>
                <a:gd name="T10" fmla="*/ 0 60000 65536"/>
                <a:gd name="T11" fmla="*/ 0 60000 65536"/>
                <a:gd name="T12" fmla="*/ 0 60000 65536"/>
                <a:gd name="T13" fmla="*/ 0 60000 65536"/>
                <a:gd name="T14" fmla="*/ 0 60000 65536"/>
                <a:gd name="T15" fmla="*/ 0 w 137"/>
                <a:gd name="T16" fmla="*/ 0 h 65"/>
                <a:gd name="T17" fmla="*/ 137 w 137"/>
                <a:gd name="T18" fmla="*/ 65 h 65"/>
              </a:gdLst>
              <a:ahLst/>
              <a:cxnLst>
                <a:cxn ang="T10">
                  <a:pos x="T0" y="T1"/>
                </a:cxn>
                <a:cxn ang="T11">
                  <a:pos x="T2" y="T3"/>
                </a:cxn>
                <a:cxn ang="T12">
                  <a:pos x="T4" y="T5"/>
                </a:cxn>
                <a:cxn ang="T13">
                  <a:pos x="T6" y="T7"/>
                </a:cxn>
                <a:cxn ang="T14">
                  <a:pos x="T8" y="T9"/>
                </a:cxn>
              </a:cxnLst>
              <a:rect l="T15" t="T16" r="T17" b="T18"/>
              <a:pathLst>
                <a:path w="137" h="65">
                  <a:moveTo>
                    <a:pt x="136" y="0"/>
                  </a:moveTo>
                  <a:lnTo>
                    <a:pt x="23" y="64"/>
                  </a:lnTo>
                  <a:lnTo>
                    <a:pt x="15" y="38"/>
                  </a:lnTo>
                  <a:lnTo>
                    <a:pt x="0" y="13"/>
                  </a:lnTo>
                  <a:lnTo>
                    <a:pt x="136" y="0"/>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10029" name="Line 55">
              <a:extLst>
                <a:ext uri="{FF2B5EF4-FFF2-40B4-BE49-F238E27FC236}">
                  <a16:creationId xmlns:a16="http://schemas.microsoft.com/office/drawing/2014/main" id="{F160960C-4BA2-4CA8-8D16-FAE2590F3C58}"/>
                </a:ext>
              </a:extLst>
            </p:cNvPr>
            <p:cNvSpPr>
              <a:spLocks noChangeShapeType="1"/>
            </p:cNvSpPr>
            <p:nvPr/>
          </p:nvSpPr>
          <p:spPr bwMode="auto">
            <a:xfrm flipV="1">
              <a:off x="2400" y="1165"/>
              <a:ext cx="64" cy="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9960" name="Group 56">
            <a:extLst>
              <a:ext uri="{FF2B5EF4-FFF2-40B4-BE49-F238E27FC236}">
                <a16:creationId xmlns:a16="http://schemas.microsoft.com/office/drawing/2014/main" id="{D055AC06-F25B-4048-B91B-582ED572E1B5}"/>
              </a:ext>
            </a:extLst>
          </p:cNvPr>
          <p:cNvGrpSpPr>
            <a:grpSpLocks/>
          </p:cNvGrpSpPr>
          <p:nvPr/>
        </p:nvGrpSpPr>
        <p:grpSpPr bwMode="auto">
          <a:xfrm>
            <a:off x="5207000" y="2132013"/>
            <a:ext cx="395288" cy="92075"/>
            <a:chOff x="2848" y="1073"/>
            <a:chExt cx="249" cy="51"/>
          </a:xfrm>
        </p:grpSpPr>
        <p:sp>
          <p:nvSpPr>
            <p:cNvPr id="210026" name="Freeform 57">
              <a:extLst>
                <a:ext uri="{FF2B5EF4-FFF2-40B4-BE49-F238E27FC236}">
                  <a16:creationId xmlns:a16="http://schemas.microsoft.com/office/drawing/2014/main" id="{54791F06-8E00-49E4-9DC3-1B7C2B77EF63}"/>
                </a:ext>
              </a:extLst>
            </p:cNvPr>
            <p:cNvSpPr>
              <a:spLocks/>
            </p:cNvSpPr>
            <p:nvPr/>
          </p:nvSpPr>
          <p:spPr bwMode="auto">
            <a:xfrm>
              <a:off x="2960" y="1073"/>
              <a:ext cx="137" cy="51"/>
            </a:xfrm>
            <a:custGeom>
              <a:avLst/>
              <a:gdLst>
                <a:gd name="T0" fmla="*/ 136 w 137"/>
                <a:gd name="T1" fmla="*/ 31 h 51"/>
                <a:gd name="T2" fmla="*/ 0 w 137"/>
                <a:gd name="T3" fmla="*/ 50 h 51"/>
                <a:gd name="T4" fmla="*/ 8 w 137"/>
                <a:gd name="T5" fmla="*/ 25 h 51"/>
                <a:gd name="T6" fmla="*/ 8 w 137"/>
                <a:gd name="T7" fmla="*/ 0 h 51"/>
                <a:gd name="T8" fmla="*/ 136 w 137"/>
                <a:gd name="T9" fmla="*/ 31 h 51"/>
                <a:gd name="T10" fmla="*/ 0 60000 65536"/>
                <a:gd name="T11" fmla="*/ 0 60000 65536"/>
                <a:gd name="T12" fmla="*/ 0 60000 65536"/>
                <a:gd name="T13" fmla="*/ 0 60000 65536"/>
                <a:gd name="T14" fmla="*/ 0 60000 65536"/>
                <a:gd name="T15" fmla="*/ 0 w 137"/>
                <a:gd name="T16" fmla="*/ 0 h 51"/>
                <a:gd name="T17" fmla="*/ 137 w 137"/>
                <a:gd name="T18" fmla="*/ 51 h 51"/>
              </a:gdLst>
              <a:ahLst/>
              <a:cxnLst>
                <a:cxn ang="T10">
                  <a:pos x="T0" y="T1"/>
                </a:cxn>
                <a:cxn ang="T11">
                  <a:pos x="T2" y="T3"/>
                </a:cxn>
                <a:cxn ang="T12">
                  <a:pos x="T4" y="T5"/>
                </a:cxn>
                <a:cxn ang="T13">
                  <a:pos x="T6" y="T7"/>
                </a:cxn>
                <a:cxn ang="T14">
                  <a:pos x="T8" y="T9"/>
                </a:cxn>
              </a:cxnLst>
              <a:rect l="T15" t="T16" r="T17" b="T18"/>
              <a:pathLst>
                <a:path w="137" h="51">
                  <a:moveTo>
                    <a:pt x="136" y="31"/>
                  </a:moveTo>
                  <a:lnTo>
                    <a:pt x="0" y="50"/>
                  </a:lnTo>
                  <a:lnTo>
                    <a:pt x="8" y="25"/>
                  </a:lnTo>
                  <a:lnTo>
                    <a:pt x="8" y="0"/>
                  </a:lnTo>
                  <a:lnTo>
                    <a:pt x="136" y="31"/>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10027" name="Line 58">
              <a:extLst>
                <a:ext uri="{FF2B5EF4-FFF2-40B4-BE49-F238E27FC236}">
                  <a16:creationId xmlns:a16="http://schemas.microsoft.com/office/drawing/2014/main" id="{CB595954-FA42-4A66-962E-1A06B6A565B3}"/>
                </a:ext>
              </a:extLst>
            </p:cNvPr>
            <p:cNvSpPr>
              <a:spLocks noChangeShapeType="1"/>
            </p:cNvSpPr>
            <p:nvPr/>
          </p:nvSpPr>
          <p:spPr bwMode="auto">
            <a:xfrm>
              <a:off x="2848" y="1094"/>
              <a:ext cx="112" cy="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9961" name="Group 59">
            <a:extLst>
              <a:ext uri="{FF2B5EF4-FFF2-40B4-BE49-F238E27FC236}">
                <a16:creationId xmlns:a16="http://schemas.microsoft.com/office/drawing/2014/main" id="{D6FB901C-63F6-4887-BE48-BBA567F90DCE}"/>
              </a:ext>
            </a:extLst>
          </p:cNvPr>
          <p:cNvGrpSpPr>
            <a:grpSpLocks/>
          </p:cNvGrpSpPr>
          <p:nvPr/>
        </p:nvGrpSpPr>
        <p:grpSpPr bwMode="auto">
          <a:xfrm>
            <a:off x="5956300" y="2182813"/>
            <a:ext cx="382588" cy="103187"/>
            <a:chOff x="3320" y="1101"/>
            <a:chExt cx="241" cy="58"/>
          </a:xfrm>
        </p:grpSpPr>
        <p:sp>
          <p:nvSpPr>
            <p:cNvPr id="210024" name="Freeform 60">
              <a:extLst>
                <a:ext uri="{FF2B5EF4-FFF2-40B4-BE49-F238E27FC236}">
                  <a16:creationId xmlns:a16="http://schemas.microsoft.com/office/drawing/2014/main" id="{5DEFE389-E51D-4C17-BD2F-25EB9BE1F078}"/>
                </a:ext>
              </a:extLst>
            </p:cNvPr>
            <p:cNvSpPr>
              <a:spLocks/>
            </p:cNvSpPr>
            <p:nvPr/>
          </p:nvSpPr>
          <p:spPr bwMode="auto">
            <a:xfrm>
              <a:off x="3432" y="1101"/>
              <a:ext cx="129" cy="58"/>
            </a:xfrm>
            <a:custGeom>
              <a:avLst/>
              <a:gdLst>
                <a:gd name="T0" fmla="*/ 128 w 129"/>
                <a:gd name="T1" fmla="*/ 38 h 58"/>
                <a:gd name="T2" fmla="*/ 0 w 129"/>
                <a:gd name="T3" fmla="*/ 57 h 58"/>
                <a:gd name="T4" fmla="*/ 0 w 129"/>
                <a:gd name="T5" fmla="*/ 25 h 58"/>
                <a:gd name="T6" fmla="*/ 0 w 129"/>
                <a:gd name="T7" fmla="*/ 0 h 58"/>
                <a:gd name="T8" fmla="*/ 128 w 129"/>
                <a:gd name="T9" fmla="*/ 38 h 58"/>
                <a:gd name="T10" fmla="*/ 0 60000 65536"/>
                <a:gd name="T11" fmla="*/ 0 60000 65536"/>
                <a:gd name="T12" fmla="*/ 0 60000 65536"/>
                <a:gd name="T13" fmla="*/ 0 60000 65536"/>
                <a:gd name="T14" fmla="*/ 0 60000 65536"/>
                <a:gd name="T15" fmla="*/ 0 w 129"/>
                <a:gd name="T16" fmla="*/ 0 h 58"/>
                <a:gd name="T17" fmla="*/ 129 w 129"/>
                <a:gd name="T18" fmla="*/ 58 h 58"/>
              </a:gdLst>
              <a:ahLst/>
              <a:cxnLst>
                <a:cxn ang="T10">
                  <a:pos x="T0" y="T1"/>
                </a:cxn>
                <a:cxn ang="T11">
                  <a:pos x="T2" y="T3"/>
                </a:cxn>
                <a:cxn ang="T12">
                  <a:pos x="T4" y="T5"/>
                </a:cxn>
                <a:cxn ang="T13">
                  <a:pos x="T6" y="T7"/>
                </a:cxn>
                <a:cxn ang="T14">
                  <a:pos x="T8" y="T9"/>
                </a:cxn>
              </a:cxnLst>
              <a:rect l="T15" t="T16" r="T17" b="T18"/>
              <a:pathLst>
                <a:path w="129" h="58">
                  <a:moveTo>
                    <a:pt x="128" y="38"/>
                  </a:moveTo>
                  <a:lnTo>
                    <a:pt x="0" y="57"/>
                  </a:lnTo>
                  <a:lnTo>
                    <a:pt x="0" y="25"/>
                  </a:lnTo>
                  <a:lnTo>
                    <a:pt x="0" y="0"/>
                  </a:lnTo>
                  <a:lnTo>
                    <a:pt x="128" y="38"/>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10025" name="Line 61">
              <a:extLst>
                <a:ext uri="{FF2B5EF4-FFF2-40B4-BE49-F238E27FC236}">
                  <a16:creationId xmlns:a16="http://schemas.microsoft.com/office/drawing/2014/main" id="{0BE0284E-ABA1-47BF-810F-61911433E399}"/>
                </a:ext>
              </a:extLst>
            </p:cNvPr>
            <p:cNvSpPr>
              <a:spLocks noChangeShapeType="1"/>
            </p:cNvSpPr>
            <p:nvPr/>
          </p:nvSpPr>
          <p:spPr bwMode="auto">
            <a:xfrm>
              <a:off x="3320" y="1123"/>
              <a:ext cx="104" cy="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9962" name="Group 62">
            <a:extLst>
              <a:ext uri="{FF2B5EF4-FFF2-40B4-BE49-F238E27FC236}">
                <a16:creationId xmlns:a16="http://schemas.microsoft.com/office/drawing/2014/main" id="{3E6A2698-534D-432C-9B35-3E160B7EE565}"/>
              </a:ext>
            </a:extLst>
          </p:cNvPr>
          <p:cNvGrpSpPr>
            <a:grpSpLocks/>
          </p:cNvGrpSpPr>
          <p:nvPr/>
        </p:nvGrpSpPr>
        <p:grpSpPr bwMode="auto">
          <a:xfrm>
            <a:off x="6261100" y="3300413"/>
            <a:ext cx="395288" cy="90487"/>
            <a:chOff x="3512" y="1727"/>
            <a:chExt cx="249" cy="51"/>
          </a:xfrm>
        </p:grpSpPr>
        <p:sp>
          <p:nvSpPr>
            <p:cNvPr id="210022" name="Freeform 63">
              <a:extLst>
                <a:ext uri="{FF2B5EF4-FFF2-40B4-BE49-F238E27FC236}">
                  <a16:creationId xmlns:a16="http://schemas.microsoft.com/office/drawing/2014/main" id="{8A2583D5-F886-40A7-8D6D-68DDAB15841E}"/>
                </a:ext>
              </a:extLst>
            </p:cNvPr>
            <p:cNvSpPr>
              <a:spLocks/>
            </p:cNvSpPr>
            <p:nvPr/>
          </p:nvSpPr>
          <p:spPr bwMode="auto">
            <a:xfrm>
              <a:off x="3632" y="1727"/>
              <a:ext cx="129" cy="51"/>
            </a:xfrm>
            <a:custGeom>
              <a:avLst/>
              <a:gdLst>
                <a:gd name="T0" fmla="*/ 128 w 129"/>
                <a:gd name="T1" fmla="*/ 31 h 51"/>
                <a:gd name="T2" fmla="*/ 0 w 129"/>
                <a:gd name="T3" fmla="*/ 50 h 51"/>
                <a:gd name="T4" fmla="*/ 0 w 129"/>
                <a:gd name="T5" fmla="*/ 25 h 51"/>
                <a:gd name="T6" fmla="*/ 0 w 129"/>
                <a:gd name="T7" fmla="*/ 0 h 51"/>
                <a:gd name="T8" fmla="*/ 128 w 129"/>
                <a:gd name="T9" fmla="*/ 31 h 51"/>
                <a:gd name="T10" fmla="*/ 0 60000 65536"/>
                <a:gd name="T11" fmla="*/ 0 60000 65536"/>
                <a:gd name="T12" fmla="*/ 0 60000 65536"/>
                <a:gd name="T13" fmla="*/ 0 60000 65536"/>
                <a:gd name="T14" fmla="*/ 0 60000 65536"/>
                <a:gd name="T15" fmla="*/ 0 w 129"/>
                <a:gd name="T16" fmla="*/ 0 h 51"/>
                <a:gd name="T17" fmla="*/ 129 w 129"/>
                <a:gd name="T18" fmla="*/ 51 h 51"/>
              </a:gdLst>
              <a:ahLst/>
              <a:cxnLst>
                <a:cxn ang="T10">
                  <a:pos x="T0" y="T1"/>
                </a:cxn>
                <a:cxn ang="T11">
                  <a:pos x="T2" y="T3"/>
                </a:cxn>
                <a:cxn ang="T12">
                  <a:pos x="T4" y="T5"/>
                </a:cxn>
                <a:cxn ang="T13">
                  <a:pos x="T6" y="T7"/>
                </a:cxn>
                <a:cxn ang="T14">
                  <a:pos x="T8" y="T9"/>
                </a:cxn>
              </a:cxnLst>
              <a:rect l="T15" t="T16" r="T17" b="T18"/>
              <a:pathLst>
                <a:path w="129" h="51">
                  <a:moveTo>
                    <a:pt x="128" y="31"/>
                  </a:moveTo>
                  <a:lnTo>
                    <a:pt x="0" y="50"/>
                  </a:lnTo>
                  <a:lnTo>
                    <a:pt x="0" y="25"/>
                  </a:lnTo>
                  <a:lnTo>
                    <a:pt x="0" y="0"/>
                  </a:lnTo>
                  <a:lnTo>
                    <a:pt x="128" y="31"/>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10023" name="Line 64">
              <a:extLst>
                <a:ext uri="{FF2B5EF4-FFF2-40B4-BE49-F238E27FC236}">
                  <a16:creationId xmlns:a16="http://schemas.microsoft.com/office/drawing/2014/main" id="{E8CEE0A8-A4EF-429F-8D1B-BEFB9688923F}"/>
                </a:ext>
              </a:extLst>
            </p:cNvPr>
            <p:cNvSpPr>
              <a:spLocks noChangeShapeType="1"/>
            </p:cNvSpPr>
            <p:nvPr/>
          </p:nvSpPr>
          <p:spPr bwMode="auto">
            <a:xfrm>
              <a:off x="3512" y="1748"/>
              <a:ext cx="112" cy="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9963" name="Group 65">
            <a:extLst>
              <a:ext uri="{FF2B5EF4-FFF2-40B4-BE49-F238E27FC236}">
                <a16:creationId xmlns:a16="http://schemas.microsoft.com/office/drawing/2014/main" id="{926EBB7A-22CC-423A-AA9A-B6E26F275D20}"/>
              </a:ext>
            </a:extLst>
          </p:cNvPr>
          <p:cNvGrpSpPr>
            <a:grpSpLocks/>
          </p:cNvGrpSpPr>
          <p:nvPr/>
        </p:nvGrpSpPr>
        <p:grpSpPr bwMode="auto">
          <a:xfrm>
            <a:off x="4432300" y="3109913"/>
            <a:ext cx="306388" cy="90487"/>
            <a:chOff x="2360" y="1620"/>
            <a:chExt cx="193" cy="51"/>
          </a:xfrm>
        </p:grpSpPr>
        <p:sp>
          <p:nvSpPr>
            <p:cNvPr id="210020" name="Freeform 66">
              <a:extLst>
                <a:ext uri="{FF2B5EF4-FFF2-40B4-BE49-F238E27FC236}">
                  <a16:creationId xmlns:a16="http://schemas.microsoft.com/office/drawing/2014/main" id="{E00FDEED-9B9F-4F49-A830-5A7F25BDDD06}"/>
                </a:ext>
              </a:extLst>
            </p:cNvPr>
            <p:cNvSpPr>
              <a:spLocks/>
            </p:cNvSpPr>
            <p:nvPr/>
          </p:nvSpPr>
          <p:spPr bwMode="auto">
            <a:xfrm>
              <a:off x="2424" y="1620"/>
              <a:ext cx="129" cy="51"/>
            </a:xfrm>
            <a:custGeom>
              <a:avLst/>
              <a:gdLst>
                <a:gd name="T0" fmla="*/ 128 w 129"/>
                <a:gd name="T1" fmla="*/ 44 h 51"/>
                <a:gd name="T2" fmla="*/ 0 w 129"/>
                <a:gd name="T3" fmla="*/ 50 h 51"/>
                <a:gd name="T4" fmla="*/ 0 w 129"/>
                <a:gd name="T5" fmla="*/ 25 h 51"/>
                <a:gd name="T6" fmla="*/ 8 w 129"/>
                <a:gd name="T7" fmla="*/ 0 h 51"/>
                <a:gd name="T8" fmla="*/ 128 w 129"/>
                <a:gd name="T9" fmla="*/ 44 h 51"/>
                <a:gd name="T10" fmla="*/ 0 60000 65536"/>
                <a:gd name="T11" fmla="*/ 0 60000 65536"/>
                <a:gd name="T12" fmla="*/ 0 60000 65536"/>
                <a:gd name="T13" fmla="*/ 0 60000 65536"/>
                <a:gd name="T14" fmla="*/ 0 60000 65536"/>
                <a:gd name="T15" fmla="*/ 0 w 129"/>
                <a:gd name="T16" fmla="*/ 0 h 51"/>
                <a:gd name="T17" fmla="*/ 129 w 129"/>
                <a:gd name="T18" fmla="*/ 51 h 51"/>
              </a:gdLst>
              <a:ahLst/>
              <a:cxnLst>
                <a:cxn ang="T10">
                  <a:pos x="T0" y="T1"/>
                </a:cxn>
                <a:cxn ang="T11">
                  <a:pos x="T2" y="T3"/>
                </a:cxn>
                <a:cxn ang="T12">
                  <a:pos x="T4" y="T5"/>
                </a:cxn>
                <a:cxn ang="T13">
                  <a:pos x="T6" y="T7"/>
                </a:cxn>
                <a:cxn ang="T14">
                  <a:pos x="T8" y="T9"/>
                </a:cxn>
              </a:cxnLst>
              <a:rect l="T15" t="T16" r="T17" b="T18"/>
              <a:pathLst>
                <a:path w="129" h="51">
                  <a:moveTo>
                    <a:pt x="128" y="44"/>
                  </a:moveTo>
                  <a:lnTo>
                    <a:pt x="0" y="50"/>
                  </a:lnTo>
                  <a:lnTo>
                    <a:pt x="0" y="25"/>
                  </a:lnTo>
                  <a:lnTo>
                    <a:pt x="8" y="0"/>
                  </a:lnTo>
                  <a:lnTo>
                    <a:pt x="128" y="44"/>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10021" name="Line 67">
              <a:extLst>
                <a:ext uri="{FF2B5EF4-FFF2-40B4-BE49-F238E27FC236}">
                  <a16:creationId xmlns:a16="http://schemas.microsoft.com/office/drawing/2014/main" id="{9F0E10DA-F554-465A-B2D5-E585B562E0F1}"/>
                </a:ext>
              </a:extLst>
            </p:cNvPr>
            <p:cNvSpPr>
              <a:spLocks noChangeShapeType="1"/>
            </p:cNvSpPr>
            <p:nvPr/>
          </p:nvSpPr>
          <p:spPr bwMode="auto">
            <a:xfrm>
              <a:off x="2360" y="1635"/>
              <a:ext cx="56" cy="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9964" name="Group 68">
            <a:extLst>
              <a:ext uri="{FF2B5EF4-FFF2-40B4-BE49-F238E27FC236}">
                <a16:creationId xmlns:a16="http://schemas.microsoft.com/office/drawing/2014/main" id="{2F0BB127-FEE8-4259-A2FF-8C17CA9446EE}"/>
              </a:ext>
            </a:extLst>
          </p:cNvPr>
          <p:cNvGrpSpPr>
            <a:grpSpLocks/>
          </p:cNvGrpSpPr>
          <p:nvPr/>
        </p:nvGrpSpPr>
        <p:grpSpPr bwMode="auto">
          <a:xfrm>
            <a:off x="5613400" y="3402013"/>
            <a:ext cx="319088" cy="203200"/>
            <a:chOff x="3104" y="1784"/>
            <a:chExt cx="201" cy="114"/>
          </a:xfrm>
        </p:grpSpPr>
        <p:sp>
          <p:nvSpPr>
            <p:cNvPr id="210018" name="Freeform 69">
              <a:extLst>
                <a:ext uri="{FF2B5EF4-FFF2-40B4-BE49-F238E27FC236}">
                  <a16:creationId xmlns:a16="http://schemas.microsoft.com/office/drawing/2014/main" id="{DBA7EB1B-B4AF-4032-AABE-4E1EC2DE0FCF}"/>
                </a:ext>
              </a:extLst>
            </p:cNvPr>
            <p:cNvSpPr>
              <a:spLocks/>
            </p:cNvSpPr>
            <p:nvPr/>
          </p:nvSpPr>
          <p:spPr bwMode="auto">
            <a:xfrm>
              <a:off x="3184" y="1784"/>
              <a:ext cx="121" cy="79"/>
            </a:xfrm>
            <a:custGeom>
              <a:avLst/>
              <a:gdLst>
                <a:gd name="T0" fmla="*/ 120 w 121"/>
                <a:gd name="T1" fmla="*/ 0 h 79"/>
                <a:gd name="T2" fmla="*/ 30 w 121"/>
                <a:gd name="T3" fmla="*/ 78 h 79"/>
                <a:gd name="T4" fmla="*/ 15 w 121"/>
                <a:gd name="T5" fmla="*/ 52 h 79"/>
                <a:gd name="T6" fmla="*/ 0 w 121"/>
                <a:gd name="T7" fmla="*/ 26 h 79"/>
                <a:gd name="T8" fmla="*/ 120 w 121"/>
                <a:gd name="T9" fmla="*/ 0 h 79"/>
                <a:gd name="T10" fmla="*/ 0 60000 65536"/>
                <a:gd name="T11" fmla="*/ 0 60000 65536"/>
                <a:gd name="T12" fmla="*/ 0 60000 65536"/>
                <a:gd name="T13" fmla="*/ 0 60000 65536"/>
                <a:gd name="T14" fmla="*/ 0 60000 65536"/>
                <a:gd name="T15" fmla="*/ 0 w 121"/>
                <a:gd name="T16" fmla="*/ 0 h 79"/>
                <a:gd name="T17" fmla="*/ 121 w 121"/>
                <a:gd name="T18" fmla="*/ 79 h 79"/>
              </a:gdLst>
              <a:ahLst/>
              <a:cxnLst>
                <a:cxn ang="T10">
                  <a:pos x="T0" y="T1"/>
                </a:cxn>
                <a:cxn ang="T11">
                  <a:pos x="T2" y="T3"/>
                </a:cxn>
                <a:cxn ang="T12">
                  <a:pos x="T4" y="T5"/>
                </a:cxn>
                <a:cxn ang="T13">
                  <a:pos x="T6" y="T7"/>
                </a:cxn>
                <a:cxn ang="T14">
                  <a:pos x="T8" y="T9"/>
                </a:cxn>
              </a:cxnLst>
              <a:rect l="T15" t="T16" r="T17" b="T18"/>
              <a:pathLst>
                <a:path w="121" h="79">
                  <a:moveTo>
                    <a:pt x="120" y="0"/>
                  </a:moveTo>
                  <a:lnTo>
                    <a:pt x="30" y="78"/>
                  </a:lnTo>
                  <a:lnTo>
                    <a:pt x="15" y="52"/>
                  </a:lnTo>
                  <a:lnTo>
                    <a:pt x="0" y="26"/>
                  </a:lnTo>
                  <a:lnTo>
                    <a:pt x="120" y="0"/>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10019" name="Line 70">
              <a:extLst>
                <a:ext uri="{FF2B5EF4-FFF2-40B4-BE49-F238E27FC236}">
                  <a16:creationId xmlns:a16="http://schemas.microsoft.com/office/drawing/2014/main" id="{B383C7F3-3C1E-4F31-9977-9E5F976D4C31}"/>
                </a:ext>
              </a:extLst>
            </p:cNvPr>
            <p:cNvSpPr>
              <a:spLocks noChangeShapeType="1"/>
            </p:cNvSpPr>
            <p:nvPr/>
          </p:nvSpPr>
          <p:spPr bwMode="auto">
            <a:xfrm flipV="1">
              <a:off x="3104" y="1834"/>
              <a:ext cx="96"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9965" name="Group 71">
            <a:extLst>
              <a:ext uri="{FF2B5EF4-FFF2-40B4-BE49-F238E27FC236}">
                <a16:creationId xmlns:a16="http://schemas.microsoft.com/office/drawing/2014/main" id="{859F7903-5E1A-4362-AD00-F4871476C594}"/>
              </a:ext>
            </a:extLst>
          </p:cNvPr>
          <p:cNvGrpSpPr>
            <a:grpSpLocks/>
          </p:cNvGrpSpPr>
          <p:nvPr/>
        </p:nvGrpSpPr>
        <p:grpSpPr bwMode="auto">
          <a:xfrm>
            <a:off x="5613400" y="2971800"/>
            <a:ext cx="268288" cy="215900"/>
            <a:chOff x="3104" y="1543"/>
            <a:chExt cx="169" cy="121"/>
          </a:xfrm>
        </p:grpSpPr>
        <p:sp>
          <p:nvSpPr>
            <p:cNvPr id="210016" name="Freeform 72">
              <a:extLst>
                <a:ext uri="{FF2B5EF4-FFF2-40B4-BE49-F238E27FC236}">
                  <a16:creationId xmlns:a16="http://schemas.microsoft.com/office/drawing/2014/main" id="{FAA62B62-4277-43D8-8EAC-6CD05EF9B0F0}"/>
                </a:ext>
              </a:extLst>
            </p:cNvPr>
            <p:cNvSpPr>
              <a:spLocks/>
            </p:cNvSpPr>
            <p:nvPr/>
          </p:nvSpPr>
          <p:spPr bwMode="auto">
            <a:xfrm>
              <a:off x="3152" y="1571"/>
              <a:ext cx="121" cy="93"/>
            </a:xfrm>
            <a:custGeom>
              <a:avLst/>
              <a:gdLst>
                <a:gd name="T0" fmla="*/ 120 w 121"/>
                <a:gd name="T1" fmla="*/ 92 h 93"/>
                <a:gd name="T2" fmla="*/ 0 w 121"/>
                <a:gd name="T3" fmla="*/ 39 h 93"/>
                <a:gd name="T4" fmla="*/ 23 w 121"/>
                <a:gd name="T5" fmla="*/ 20 h 93"/>
                <a:gd name="T6" fmla="*/ 38 w 121"/>
                <a:gd name="T7" fmla="*/ 0 h 93"/>
                <a:gd name="T8" fmla="*/ 120 w 121"/>
                <a:gd name="T9" fmla="*/ 92 h 93"/>
                <a:gd name="T10" fmla="*/ 0 60000 65536"/>
                <a:gd name="T11" fmla="*/ 0 60000 65536"/>
                <a:gd name="T12" fmla="*/ 0 60000 65536"/>
                <a:gd name="T13" fmla="*/ 0 60000 65536"/>
                <a:gd name="T14" fmla="*/ 0 60000 65536"/>
                <a:gd name="T15" fmla="*/ 0 w 121"/>
                <a:gd name="T16" fmla="*/ 0 h 93"/>
                <a:gd name="T17" fmla="*/ 121 w 121"/>
                <a:gd name="T18" fmla="*/ 93 h 93"/>
              </a:gdLst>
              <a:ahLst/>
              <a:cxnLst>
                <a:cxn ang="T10">
                  <a:pos x="T0" y="T1"/>
                </a:cxn>
                <a:cxn ang="T11">
                  <a:pos x="T2" y="T3"/>
                </a:cxn>
                <a:cxn ang="T12">
                  <a:pos x="T4" y="T5"/>
                </a:cxn>
                <a:cxn ang="T13">
                  <a:pos x="T6" y="T7"/>
                </a:cxn>
                <a:cxn ang="T14">
                  <a:pos x="T8" y="T9"/>
                </a:cxn>
              </a:cxnLst>
              <a:rect l="T15" t="T16" r="T17" b="T18"/>
              <a:pathLst>
                <a:path w="121" h="93">
                  <a:moveTo>
                    <a:pt x="120" y="92"/>
                  </a:moveTo>
                  <a:lnTo>
                    <a:pt x="0" y="39"/>
                  </a:lnTo>
                  <a:lnTo>
                    <a:pt x="23" y="20"/>
                  </a:lnTo>
                  <a:lnTo>
                    <a:pt x="38" y="0"/>
                  </a:lnTo>
                  <a:lnTo>
                    <a:pt x="120" y="92"/>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10017" name="Line 73">
              <a:extLst>
                <a:ext uri="{FF2B5EF4-FFF2-40B4-BE49-F238E27FC236}">
                  <a16:creationId xmlns:a16="http://schemas.microsoft.com/office/drawing/2014/main" id="{F873B0E9-ABA4-4CF9-814A-8933DE777493}"/>
                </a:ext>
              </a:extLst>
            </p:cNvPr>
            <p:cNvSpPr>
              <a:spLocks noChangeShapeType="1"/>
            </p:cNvSpPr>
            <p:nvPr/>
          </p:nvSpPr>
          <p:spPr bwMode="auto">
            <a:xfrm>
              <a:off x="3104" y="1543"/>
              <a:ext cx="72"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9966" name="Group 74">
            <a:extLst>
              <a:ext uri="{FF2B5EF4-FFF2-40B4-BE49-F238E27FC236}">
                <a16:creationId xmlns:a16="http://schemas.microsoft.com/office/drawing/2014/main" id="{7981DCAF-EB60-49EA-928A-41181CA925F5}"/>
              </a:ext>
            </a:extLst>
          </p:cNvPr>
          <p:cNvGrpSpPr>
            <a:grpSpLocks/>
          </p:cNvGrpSpPr>
          <p:nvPr/>
        </p:nvGrpSpPr>
        <p:grpSpPr bwMode="auto">
          <a:xfrm>
            <a:off x="5067300" y="3367088"/>
            <a:ext cx="268288" cy="215900"/>
            <a:chOff x="2760" y="1764"/>
            <a:chExt cx="169" cy="121"/>
          </a:xfrm>
        </p:grpSpPr>
        <p:sp>
          <p:nvSpPr>
            <p:cNvPr id="210014" name="Freeform 75">
              <a:extLst>
                <a:ext uri="{FF2B5EF4-FFF2-40B4-BE49-F238E27FC236}">
                  <a16:creationId xmlns:a16="http://schemas.microsoft.com/office/drawing/2014/main" id="{29A182D6-6F8E-4743-AEFC-8196EA8EE65D}"/>
                </a:ext>
              </a:extLst>
            </p:cNvPr>
            <p:cNvSpPr>
              <a:spLocks/>
            </p:cNvSpPr>
            <p:nvPr/>
          </p:nvSpPr>
          <p:spPr bwMode="auto">
            <a:xfrm>
              <a:off x="2808" y="1791"/>
              <a:ext cx="121" cy="94"/>
            </a:xfrm>
            <a:custGeom>
              <a:avLst/>
              <a:gdLst>
                <a:gd name="T0" fmla="*/ 120 w 121"/>
                <a:gd name="T1" fmla="*/ 93 h 94"/>
                <a:gd name="T2" fmla="*/ 0 w 121"/>
                <a:gd name="T3" fmla="*/ 47 h 94"/>
                <a:gd name="T4" fmla="*/ 23 w 121"/>
                <a:gd name="T5" fmla="*/ 27 h 94"/>
                <a:gd name="T6" fmla="*/ 45 w 121"/>
                <a:gd name="T7" fmla="*/ 0 h 94"/>
                <a:gd name="T8" fmla="*/ 120 w 121"/>
                <a:gd name="T9" fmla="*/ 93 h 94"/>
                <a:gd name="T10" fmla="*/ 0 60000 65536"/>
                <a:gd name="T11" fmla="*/ 0 60000 65536"/>
                <a:gd name="T12" fmla="*/ 0 60000 65536"/>
                <a:gd name="T13" fmla="*/ 0 60000 65536"/>
                <a:gd name="T14" fmla="*/ 0 60000 65536"/>
                <a:gd name="T15" fmla="*/ 0 w 121"/>
                <a:gd name="T16" fmla="*/ 0 h 94"/>
                <a:gd name="T17" fmla="*/ 121 w 121"/>
                <a:gd name="T18" fmla="*/ 94 h 94"/>
              </a:gdLst>
              <a:ahLst/>
              <a:cxnLst>
                <a:cxn ang="T10">
                  <a:pos x="T0" y="T1"/>
                </a:cxn>
                <a:cxn ang="T11">
                  <a:pos x="T2" y="T3"/>
                </a:cxn>
                <a:cxn ang="T12">
                  <a:pos x="T4" y="T5"/>
                </a:cxn>
                <a:cxn ang="T13">
                  <a:pos x="T6" y="T7"/>
                </a:cxn>
                <a:cxn ang="T14">
                  <a:pos x="T8" y="T9"/>
                </a:cxn>
              </a:cxnLst>
              <a:rect l="T15" t="T16" r="T17" b="T18"/>
              <a:pathLst>
                <a:path w="121" h="94">
                  <a:moveTo>
                    <a:pt x="120" y="93"/>
                  </a:moveTo>
                  <a:lnTo>
                    <a:pt x="0" y="47"/>
                  </a:lnTo>
                  <a:lnTo>
                    <a:pt x="23" y="27"/>
                  </a:lnTo>
                  <a:lnTo>
                    <a:pt x="45" y="0"/>
                  </a:lnTo>
                  <a:lnTo>
                    <a:pt x="120" y="93"/>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10015" name="Line 76">
              <a:extLst>
                <a:ext uri="{FF2B5EF4-FFF2-40B4-BE49-F238E27FC236}">
                  <a16:creationId xmlns:a16="http://schemas.microsoft.com/office/drawing/2014/main" id="{AF13D4DB-9FB6-4639-9863-739571978730}"/>
                </a:ext>
              </a:extLst>
            </p:cNvPr>
            <p:cNvSpPr>
              <a:spLocks noChangeShapeType="1"/>
            </p:cNvSpPr>
            <p:nvPr/>
          </p:nvSpPr>
          <p:spPr bwMode="auto">
            <a:xfrm>
              <a:off x="2760" y="1764"/>
              <a:ext cx="72" cy="5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9967" name="Group 77">
            <a:extLst>
              <a:ext uri="{FF2B5EF4-FFF2-40B4-BE49-F238E27FC236}">
                <a16:creationId xmlns:a16="http://schemas.microsoft.com/office/drawing/2014/main" id="{4BE203AB-039C-4953-B7CB-2FC085626D00}"/>
              </a:ext>
            </a:extLst>
          </p:cNvPr>
          <p:cNvGrpSpPr>
            <a:grpSpLocks/>
          </p:cNvGrpSpPr>
          <p:nvPr/>
        </p:nvGrpSpPr>
        <p:grpSpPr bwMode="auto">
          <a:xfrm>
            <a:off x="5118100" y="2906713"/>
            <a:ext cx="217488" cy="241300"/>
            <a:chOff x="2792" y="1507"/>
            <a:chExt cx="137" cy="135"/>
          </a:xfrm>
        </p:grpSpPr>
        <p:sp>
          <p:nvSpPr>
            <p:cNvPr id="210012" name="Freeform 78">
              <a:extLst>
                <a:ext uri="{FF2B5EF4-FFF2-40B4-BE49-F238E27FC236}">
                  <a16:creationId xmlns:a16="http://schemas.microsoft.com/office/drawing/2014/main" id="{48E4E8B5-53A7-4C9E-AA1E-06299472C40F}"/>
                </a:ext>
              </a:extLst>
            </p:cNvPr>
            <p:cNvSpPr>
              <a:spLocks/>
            </p:cNvSpPr>
            <p:nvPr/>
          </p:nvSpPr>
          <p:spPr bwMode="auto">
            <a:xfrm>
              <a:off x="2816" y="1507"/>
              <a:ext cx="113" cy="100"/>
            </a:xfrm>
            <a:custGeom>
              <a:avLst/>
              <a:gdLst>
                <a:gd name="T0" fmla="*/ 112 w 113"/>
                <a:gd name="T1" fmla="*/ 0 h 100"/>
                <a:gd name="T2" fmla="*/ 45 w 113"/>
                <a:gd name="T3" fmla="*/ 99 h 100"/>
                <a:gd name="T4" fmla="*/ 22 w 113"/>
                <a:gd name="T5" fmla="*/ 79 h 100"/>
                <a:gd name="T6" fmla="*/ 0 w 113"/>
                <a:gd name="T7" fmla="*/ 59 h 100"/>
                <a:gd name="T8" fmla="*/ 112 w 113"/>
                <a:gd name="T9" fmla="*/ 0 h 100"/>
                <a:gd name="T10" fmla="*/ 0 60000 65536"/>
                <a:gd name="T11" fmla="*/ 0 60000 65536"/>
                <a:gd name="T12" fmla="*/ 0 60000 65536"/>
                <a:gd name="T13" fmla="*/ 0 60000 65536"/>
                <a:gd name="T14" fmla="*/ 0 60000 65536"/>
                <a:gd name="T15" fmla="*/ 0 w 113"/>
                <a:gd name="T16" fmla="*/ 0 h 100"/>
                <a:gd name="T17" fmla="*/ 113 w 113"/>
                <a:gd name="T18" fmla="*/ 100 h 100"/>
              </a:gdLst>
              <a:ahLst/>
              <a:cxnLst>
                <a:cxn ang="T10">
                  <a:pos x="T0" y="T1"/>
                </a:cxn>
                <a:cxn ang="T11">
                  <a:pos x="T2" y="T3"/>
                </a:cxn>
                <a:cxn ang="T12">
                  <a:pos x="T4" y="T5"/>
                </a:cxn>
                <a:cxn ang="T13">
                  <a:pos x="T6" y="T7"/>
                </a:cxn>
                <a:cxn ang="T14">
                  <a:pos x="T8" y="T9"/>
                </a:cxn>
              </a:cxnLst>
              <a:rect l="T15" t="T16" r="T17" b="T18"/>
              <a:pathLst>
                <a:path w="113" h="100">
                  <a:moveTo>
                    <a:pt x="112" y="0"/>
                  </a:moveTo>
                  <a:lnTo>
                    <a:pt x="45" y="99"/>
                  </a:lnTo>
                  <a:lnTo>
                    <a:pt x="22" y="79"/>
                  </a:lnTo>
                  <a:lnTo>
                    <a:pt x="0" y="59"/>
                  </a:lnTo>
                  <a:lnTo>
                    <a:pt x="112" y="0"/>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10013" name="Line 79">
              <a:extLst>
                <a:ext uri="{FF2B5EF4-FFF2-40B4-BE49-F238E27FC236}">
                  <a16:creationId xmlns:a16="http://schemas.microsoft.com/office/drawing/2014/main" id="{FBB590B6-40F6-40BB-A57A-69F8264C969C}"/>
                </a:ext>
              </a:extLst>
            </p:cNvPr>
            <p:cNvSpPr>
              <a:spLocks noChangeShapeType="1"/>
            </p:cNvSpPr>
            <p:nvPr/>
          </p:nvSpPr>
          <p:spPr bwMode="auto">
            <a:xfrm flipV="1">
              <a:off x="2792" y="1585"/>
              <a:ext cx="48" cy="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9968" name="Group 80">
            <a:extLst>
              <a:ext uri="{FF2B5EF4-FFF2-40B4-BE49-F238E27FC236}">
                <a16:creationId xmlns:a16="http://schemas.microsoft.com/office/drawing/2014/main" id="{25D49FD6-7E48-49F5-84EC-756273C92B02}"/>
              </a:ext>
            </a:extLst>
          </p:cNvPr>
          <p:cNvGrpSpPr>
            <a:grpSpLocks/>
          </p:cNvGrpSpPr>
          <p:nvPr/>
        </p:nvGrpSpPr>
        <p:grpSpPr bwMode="auto">
          <a:xfrm>
            <a:off x="3746500" y="3771900"/>
            <a:ext cx="166688" cy="268288"/>
            <a:chOff x="1928" y="1991"/>
            <a:chExt cx="105" cy="150"/>
          </a:xfrm>
        </p:grpSpPr>
        <p:sp>
          <p:nvSpPr>
            <p:cNvPr id="210010" name="Freeform 81">
              <a:extLst>
                <a:ext uri="{FF2B5EF4-FFF2-40B4-BE49-F238E27FC236}">
                  <a16:creationId xmlns:a16="http://schemas.microsoft.com/office/drawing/2014/main" id="{E0AE8B38-19E2-40F5-8F52-F62F4D9CA389}"/>
                </a:ext>
              </a:extLst>
            </p:cNvPr>
            <p:cNvSpPr>
              <a:spLocks/>
            </p:cNvSpPr>
            <p:nvPr/>
          </p:nvSpPr>
          <p:spPr bwMode="auto">
            <a:xfrm>
              <a:off x="1936" y="2033"/>
              <a:ext cx="97" cy="108"/>
            </a:xfrm>
            <a:custGeom>
              <a:avLst/>
              <a:gdLst>
                <a:gd name="T0" fmla="*/ 96 w 97"/>
                <a:gd name="T1" fmla="*/ 107 h 108"/>
                <a:gd name="T2" fmla="*/ 0 w 97"/>
                <a:gd name="T3" fmla="*/ 27 h 108"/>
                <a:gd name="T4" fmla="*/ 30 w 97"/>
                <a:gd name="T5" fmla="*/ 13 h 108"/>
                <a:gd name="T6" fmla="*/ 59 w 97"/>
                <a:gd name="T7" fmla="*/ 0 h 108"/>
                <a:gd name="T8" fmla="*/ 96 w 97"/>
                <a:gd name="T9" fmla="*/ 107 h 108"/>
                <a:gd name="T10" fmla="*/ 0 60000 65536"/>
                <a:gd name="T11" fmla="*/ 0 60000 65536"/>
                <a:gd name="T12" fmla="*/ 0 60000 65536"/>
                <a:gd name="T13" fmla="*/ 0 60000 65536"/>
                <a:gd name="T14" fmla="*/ 0 60000 65536"/>
                <a:gd name="T15" fmla="*/ 0 w 97"/>
                <a:gd name="T16" fmla="*/ 0 h 108"/>
                <a:gd name="T17" fmla="*/ 97 w 97"/>
                <a:gd name="T18" fmla="*/ 108 h 108"/>
              </a:gdLst>
              <a:ahLst/>
              <a:cxnLst>
                <a:cxn ang="T10">
                  <a:pos x="T0" y="T1"/>
                </a:cxn>
                <a:cxn ang="T11">
                  <a:pos x="T2" y="T3"/>
                </a:cxn>
                <a:cxn ang="T12">
                  <a:pos x="T4" y="T5"/>
                </a:cxn>
                <a:cxn ang="T13">
                  <a:pos x="T6" y="T7"/>
                </a:cxn>
                <a:cxn ang="T14">
                  <a:pos x="T8" y="T9"/>
                </a:cxn>
              </a:cxnLst>
              <a:rect l="T15" t="T16" r="T17" b="T18"/>
              <a:pathLst>
                <a:path w="97" h="108">
                  <a:moveTo>
                    <a:pt x="96" y="107"/>
                  </a:moveTo>
                  <a:lnTo>
                    <a:pt x="0" y="27"/>
                  </a:lnTo>
                  <a:lnTo>
                    <a:pt x="30" y="13"/>
                  </a:lnTo>
                  <a:lnTo>
                    <a:pt x="59" y="0"/>
                  </a:lnTo>
                  <a:lnTo>
                    <a:pt x="96" y="107"/>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10011" name="Line 82">
              <a:extLst>
                <a:ext uri="{FF2B5EF4-FFF2-40B4-BE49-F238E27FC236}">
                  <a16:creationId xmlns:a16="http://schemas.microsoft.com/office/drawing/2014/main" id="{D0F4FF0D-87CE-4474-BF57-3BA7E83F1EB5}"/>
                </a:ext>
              </a:extLst>
            </p:cNvPr>
            <p:cNvSpPr>
              <a:spLocks noChangeShapeType="1"/>
            </p:cNvSpPr>
            <p:nvPr/>
          </p:nvSpPr>
          <p:spPr bwMode="auto">
            <a:xfrm>
              <a:off x="1928" y="1991"/>
              <a:ext cx="40" cy="5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9969" name="Group 83">
            <a:extLst>
              <a:ext uri="{FF2B5EF4-FFF2-40B4-BE49-F238E27FC236}">
                <a16:creationId xmlns:a16="http://schemas.microsoft.com/office/drawing/2014/main" id="{2451F211-6822-41A6-BF16-00B50B3A8F49}"/>
              </a:ext>
            </a:extLst>
          </p:cNvPr>
          <p:cNvGrpSpPr>
            <a:grpSpLocks/>
          </p:cNvGrpSpPr>
          <p:nvPr/>
        </p:nvGrpSpPr>
        <p:grpSpPr bwMode="auto">
          <a:xfrm>
            <a:off x="4152900" y="4291013"/>
            <a:ext cx="242888" cy="128587"/>
            <a:chOff x="2184" y="2282"/>
            <a:chExt cx="153" cy="72"/>
          </a:xfrm>
        </p:grpSpPr>
        <p:sp>
          <p:nvSpPr>
            <p:cNvPr id="210008" name="Freeform 84">
              <a:extLst>
                <a:ext uri="{FF2B5EF4-FFF2-40B4-BE49-F238E27FC236}">
                  <a16:creationId xmlns:a16="http://schemas.microsoft.com/office/drawing/2014/main" id="{E27D5406-3E28-49D7-8BB4-8B1941CD4E7E}"/>
                </a:ext>
              </a:extLst>
            </p:cNvPr>
            <p:cNvSpPr>
              <a:spLocks/>
            </p:cNvSpPr>
            <p:nvPr/>
          </p:nvSpPr>
          <p:spPr bwMode="auto">
            <a:xfrm>
              <a:off x="2208" y="2282"/>
              <a:ext cx="129" cy="72"/>
            </a:xfrm>
            <a:custGeom>
              <a:avLst/>
              <a:gdLst>
                <a:gd name="T0" fmla="*/ 128 w 129"/>
                <a:gd name="T1" fmla="*/ 71 h 72"/>
                <a:gd name="T2" fmla="*/ 0 w 129"/>
                <a:gd name="T3" fmla="*/ 45 h 72"/>
                <a:gd name="T4" fmla="*/ 8 w 129"/>
                <a:gd name="T5" fmla="*/ 26 h 72"/>
                <a:gd name="T6" fmla="*/ 23 w 129"/>
                <a:gd name="T7" fmla="*/ 0 h 72"/>
                <a:gd name="T8" fmla="*/ 128 w 129"/>
                <a:gd name="T9" fmla="*/ 71 h 72"/>
                <a:gd name="T10" fmla="*/ 0 60000 65536"/>
                <a:gd name="T11" fmla="*/ 0 60000 65536"/>
                <a:gd name="T12" fmla="*/ 0 60000 65536"/>
                <a:gd name="T13" fmla="*/ 0 60000 65536"/>
                <a:gd name="T14" fmla="*/ 0 60000 65536"/>
                <a:gd name="T15" fmla="*/ 0 w 129"/>
                <a:gd name="T16" fmla="*/ 0 h 72"/>
                <a:gd name="T17" fmla="*/ 129 w 129"/>
                <a:gd name="T18" fmla="*/ 72 h 72"/>
              </a:gdLst>
              <a:ahLst/>
              <a:cxnLst>
                <a:cxn ang="T10">
                  <a:pos x="T0" y="T1"/>
                </a:cxn>
                <a:cxn ang="T11">
                  <a:pos x="T2" y="T3"/>
                </a:cxn>
                <a:cxn ang="T12">
                  <a:pos x="T4" y="T5"/>
                </a:cxn>
                <a:cxn ang="T13">
                  <a:pos x="T6" y="T7"/>
                </a:cxn>
                <a:cxn ang="T14">
                  <a:pos x="T8" y="T9"/>
                </a:cxn>
              </a:cxnLst>
              <a:rect l="T15" t="T16" r="T17" b="T18"/>
              <a:pathLst>
                <a:path w="129" h="72">
                  <a:moveTo>
                    <a:pt x="128" y="71"/>
                  </a:moveTo>
                  <a:lnTo>
                    <a:pt x="0" y="45"/>
                  </a:lnTo>
                  <a:lnTo>
                    <a:pt x="8" y="26"/>
                  </a:lnTo>
                  <a:lnTo>
                    <a:pt x="23" y="0"/>
                  </a:lnTo>
                  <a:lnTo>
                    <a:pt x="128" y="71"/>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10009" name="Line 85">
              <a:extLst>
                <a:ext uri="{FF2B5EF4-FFF2-40B4-BE49-F238E27FC236}">
                  <a16:creationId xmlns:a16="http://schemas.microsoft.com/office/drawing/2014/main" id="{3CD5C23E-6A73-41A3-BF35-4FA7737E7953}"/>
                </a:ext>
              </a:extLst>
            </p:cNvPr>
            <p:cNvSpPr>
              <a:spLocks noChangeShapeType="1"/>
            </p:cNvSpPr>
            <p:nvPr/>
          </p:nvSpPr>
          <p:spPr bwMode="auto">
            <a:xfrm>
              <a:off x="2184" y="2297"/>
              <a:ext cx="32" cy="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9970" name="Group 86">
            <a:extLst>
              <a:ext uri="{FF2B5EF4-FFF2-40B4-BE49-F238E27FC236}">
                <a16:creationId xmlns:a16="http://schemas.microsoft.com/office/drawing/2014/main" id="{F0EEDD77-8150-4BC3-8FC9-C67E95DEC9E5}"/>
              </a:ext>
            </a:extLst>
          </p:cNvPr>
          <p:cNvGrpSpPr>
            <a:grpSpLocks/>
          </p:cNvGrpSpPr>
          <p:nvPr/>
        </p:nvGrpSpPr>
        <p:grpSpPr bwMode="auto">
          <a:xfrm>
            <a:off x="4775200" y="4519613"/>
            <a:ext cx="255588" cy="128587"/>
            <a:chOff x="2576" y="2410"/>
            <a:chExt cx="161" cy="72"/>
          </a:xfrm>
        </p:grpSpPr>
        <p:sp>
          <p:nvSpPr>
            <p:cNvPr id="210006" name="Freeform 87">
              <a:extLst>
                <a:ext uri="{FF2B5EF4-FFF2-40B4-BE49-F238E27FC236}">
                  <a16:creationId xmlns:a16="http://schemas.microsoft.com/office/drawing/2014/main" id="{26F1B570-2DA2-4315-BCE0-798C4281D66E}"/>
                </a:ext>
              </a:extLst>
            </p:cNvPr>
            <p:cNvSpPr>
              <a:spLocks/>
            </p:cNvSpPr>
            <p:nvPr/>
          </p:nvSpPr>
          <p:spPr bwMode="auto">
            <a:xfrm>
              <a:off x="2600" y="2410"/>
              <a:ext cx="137" cy="72"/>
            </a:xfrm>
            <a:custGeom>
              <a:avLst/>
              <a:gdLst>
                <a:gd name="T0" fmla="*/ 136 w 137"/>
                <a:gd name="T1" fmla="*/ 71 h 72"/>
                <a:gd name="T2" fmla="*/ 0 w 137"/>
                <a:gd name="T3" fmla="*/ 45 h 72"/>
                <a:gd name="T4" fmla="*/ 15 w 137"/>
                <a:gd name="T5" fmla="*/ 26 h 72"/>
                <a:gd name="T6" fmla="*/ 30 w 137"/>
                <a:gd name="T7" fmla="*/ 0 h 72"/>
                <a:gd name="T8" fmla="*/ 136 w 137"/>
                <a:gd name="T9" fmla="*/ 71 h 72"/>
                <a:gd name="T10" fmla="*/ 0 60000 65536"/>
                <a:gd name="T11" fmla="*/ 0 60000 65536"/>
                <a:gd name="T12" fmla="*/ 0 60000 65536"/>
                <a:gd name="T13" fmla="*/ 0 60000 65536"/>
                <a:gd name="T14" fmla="*/ 0 60000 65536"/>
                <a:gd name="T15" fmla="*/ 0 w 137"/>
                <a:gd name="T16" fmla="*/ 0 h 72"/>
                <a:gd name="T17" fmla="*/ 137 w 137"/>
                <a:gd name="T18" fmla="*/ 72 h 72"/>
              </a:gdLst>
              <a:ahLst/>
              <a:cxnLst>
                <a:cxn ang="T10">
                  <a:pos x="T0" y="T1"/>
                </a:cxn>
                <a:cxn ang="T11">
                  <a:pos x="T2" y="T3"/>
                </a:cxn>
                <a:cxn ang="T12">
                  <a:pos x="T4" y="T5"/>
                </a:cxn>
                <a:cxn ang="T13">
                  <a:pos x="T6" y="T7"/>
                </a:cxn>
                <a:cxn ang="T14">
                  <a:pos x="T8" y="T9"/>
                </a:cxn>
              </a:cxnLst>
              <a:rect l="T15" t="T16" r="T17" b="T18"/>
              <a:pathLst>
                <a:path w="137" h="72">
                  <a:moveTo>
                    <a:pt x="136" y="71"/>
                  </a:moveTo>
                  <a:lnTo>
                    <a:pt x="0" y="45"/>
                  </a:lnTo>
                  <a:lnTo>
                    <a:pt x="15" y="26"/>
                  </a:lnTo>
                  <a:lnTo>
                    <a:pt x="30" y="0"/>
                  </a:lnTo>
                  <a:lnTo>
                    <a:pt x="136" y="71"/>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10007" name="Line 88">
              <a:extLst>
                <a:ext uri="{FF2B5EF4-FFF2-40B4-BE49-F238E27FC236}">
                  <a16:creationId xmlns:a16="http://schemas.microsoft.com/office/drawing/2014/main" id="{5ACF5571-B508-428B-A0A6-8928E55295A9}"/>
                </a:ext>
              </a:extLst>
            </p:cNvPr>
            <p:cNvSpPr>
              <a:spLocks noChangeShapeType="1"/>
            </p:cNvSpPr>
            <p:nvPr/>
          </p:nvSpPr>
          <p:spPr bwMode="auto">
            <a:xfrm>
              <a:off x="2576" y="2425"/>
              <a:ext cx="40" cy="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9971" name="Group 89">
            <a:extLst>
              <a:ext uri="{FF2B5EF4-FFF2-40B4-BE49-F238E27FC236}">
                <a16:creationId xmlns:a16="http://schemas.microsoft.com/office/drawing/2014/main" id="{8AE4420E-6F04-4C33-A0FF-F13FEEA4C7F2}"/>
              </a:ext>
            </a:extLst>
          </p:cNvPr>
          <p:cNvGrpSpPr>
            <a:grpSpLocks/>
          </p:cNvGrpSpPr>
          <p:nvPr/>
        </p:nvGrpSpPr>
        <p:grpSpPr bwMode="auto">
          <a:xfrm>
            <a:off x="4724400" y="4252913"/>
            <a:ext cx="357188" cy="139700"/>
            <a:chOff x="2544" y="2260"/>
            <a:chExt cx="225" cy="79"/>
          </a:xfrm>
        </p:grpSpPr>
        <p:sp>
          <p:nvSpPr>
            <p:cNvPr id="210004" name="Freeform 90">
              <a:extLst>
                <a:ext uri="{FF2B5EF4-FFF2-40B4-BE49-F238E27FC236}">
                  <a16:creationId xmlns:a16="http://schemas.microsoft.com/office/drawing/2014/main" id="{53CFF5F5-DF71-40F7-AF29-FCFE365C82A3}"/>
                </a:ext>
              </a:extLst>
            </p:cNvPr>
            <p:cNvSpPr>
              <a:spLocks/>
            </p:cNvSpPr>
            <p:nvPr/>
          </p:nvSpPr>
          <p:spPr bwMode="auto">
            <a:xfrm>
              <a:off x="2640" y="2260"/>
              <a:ext cx="129" cy="65"/>
            </a:xfrm>
            <a:custGeom>
              <a:avLst/>
              <a:gdLst>
                <a:gd name="T0" fmla="*/ 128 w 129"/>
                <a:gd name="T1" fmla="*/ 0 h 65"/>
                <a:gd name="T2" fmla="*/ 23 w 129"/>
                <a:gd name="T3" fmla="*/ 64 h 65"/>
                <a:gd name="T4" fmla="*/ 8 w 129"/>
                <a:gd name="T5" fmla="*/ 38 h 65"/>
                <a:gd name="T6" fmla="*/ 0 w 129"/>
                <a:gd name="T7" fmla="*/ 13 h 65"/>
                <a:gd name="T8" fmla="*/ 128 w 129"/>
                <a:gd name="T9" fmla="*/ 0 h 65"/>
                <a:gd name="T10" fmla="*/ 0 60000 65536"/>
                <a:gd name="T11" fmla="*/ 0 60000 65536"/>
                <a:gd name="T12" fmla="*/ 0 60000 65536"/>
                <a:gd name="T13" fmla="*/ 0 60000 65536"/>
                <a:gd name="T14" fmla="*/ 0 60000 65536"/>
                <a:gd name="T15" fmla="*/ 0 w 129"/>
                <a:gd name="T16" fmla="*/ 0 h 65"/>
                <a:gd name="T17" fmla="*/ 129 w 129"/>
                <a:gd name="T18" fmla="*/ 65 h 65"/>
              </a:gdLst>
              <a:ahLst/>
              <a:cxnLst>
                <a:cxn ang="T10">
                  <a:pos x="T0" y="T1"/>
                </a:cxn>
                <a:cxn ang="T11">
                  <a:pos x="T2" y="T3"/>
                </a:cxn>
                <a:cxn ang="T12">
                  <a:pos x="T4" y="T5"/>
                </a:cxn>
                <a:cxn ang="T13">
                  <a:pos x="T6" y="T7"/>
                </a:cxn>
                <a:cxn ang="T14">
                  <a:pos x="T8" y="T9"/>
                </a:cxn>
              </a:cxnLst>
              <a:rect l="T15" t="T16" r="T17" b="T18"/>
              <a:pathLst>
                <a:path w="129" h="65">
                  <a:moveTo>
                    <a:pt x="128" y="0"/>
                  </a:moveTo>
                  <a:lnTo>
                    <a:pt x="23" y="64"/>
                  </a:lnTo>
                  <a:lnTo>
                    <a:pt x="8" y="38"/>
                  </a:lnTo>
                  <a:lnTo>
                    <a:pt x="0" y="13"/>
                  </a:lnTo>
                  <a:lnTo>
                    <a:pt x="128" y="0"/>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10005" name="Line 91">
              <a:extLst>
                <a:ext uri="{FF2B5EF4-FFF2-40B4-BE49-F238E27FC236}">
                  <a16:creationId xmlns:a16="http://schemas.microsoft.com/office/drawing/2014/main" id="{898A0208-A134-43B0-9217-4CAB45BB389A}"/>
                </a:ext>
              </a:extLst>
            </p:cNvPr>
            <p:cNvSpPr>
              <a:spLocks noChangeShapeType="1"/>
            </p:cNvSpPr>
            <p:nvPr/>
          </p:nvSpPr>
          <p:spPr bwMode="auto">
            <a:xfrm flipV="1">
              <a:off x="2544" y="2303"/>
              <a:ext cx="96" cy="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09972" name="Oval 92">
            <a:extLst>
              <a:ext uri="{FF2B5EF4-FFF2-40B4-BE49-F238E27FC236}">
                <a16:creationId xmlns:a16="http://schemas.microsoft.com/office/drawing/2014/main" id="{E33BEE4D-1FCB-4A8F-B7DC-05CA10989549}"/>
              </a:ext>
            </a:extLst>
          </p:cNvPr>
          <p:cNvSpPr>
            <a:spLocks noChangeArrowheads="1"/>
          </p:cNvSpPr>
          <p:nvPr/>
        </p:nvSpPr>
        <p:spPr bwMode="auto">
          <a:xfrm>
            <a:off x="3340100" y="2641600"/>
            <a:ext cx="304800" cy="327025"/>
          </a:xfrm>
          <a:prstGeom prst="ellipse">
            <a:avLst/>
          </a:prstGeom>
          <a:solidFill>
            <a:srgbClr val="96E3FE"/>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73" name="Oval 93">
            <a:extLst>
              <a:ext uri="{FF2B5EF4-FFF2-40B4-BE49-F238E27FC236}">
                <a16:creationId xmlns:a16="http://schemas.microsoft.com/office/drawing/2014/main" id="{1C62B799-2BBD-4495-BEB2-E9A53FEC9294}"/>
              </a:ext>
            </a:extLst>
          </p:cNvPr>
          <p:cNvSpPr>
            <a:spLocks noChangeArrowheads="1"/>
          </p:cNvSpPr>
          <p:nvPr/>
        </p:nvSpPr>
        <p:spPr bwMode="auto">
          <a:xfrm>
            <a:off x="3327400" y="2628900"/>
            <a:ext cx="330200" cy="352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74" name="Freeform 94">
            <a:extLst>
              <a:ext uri="{FF2B5EF4-FFF2-40B4-BE49-F238E27FC236}">
                <a16:creationId xmlns:a16="http://schemas.microsoft.com/office/drawing/2014/main" id="{2BEEE45C-4AF3-471B-AF4A-ACA12CAC6C82}"/>
              </a:ext>
            </a:extLst>
          </p:cNvPr>
          <p:cNvSpPr>
            <a:spLocks/>
          </p:cNvSpPr>
          <p:nvPr/>
        </p:nvSpPr>
        <p:spPr bwMode="auto">
          <a:xfrm>
            <a:off x="2895600" y="2170113"/>
            <a:ext cx="649288" cy="877887"/>
          </a:xfrm>
          <a:custGeom>
            <a:avLst/>
            <a:gdLst>
              <a:gd name="T0" fmla="*/ 304 w 409"/>
              <a:gd name="T1" fmla="*/ 0 h 492"/>
              <a:gd name="T2" fmla="*/ 408 w 409"/>
              <a:gd name="T3" fmla="*/ 93 h 492"/>
              <a:gd name="T4" fmla="*/ 144 w 409"/>
              <a:gd name="T5" fmla="*/ 491 h 492"/>
              <a:gd name="T6" fmla="*/ 0 w 409"/>
              <a:gd name="T7" fmla="*/ 491 h 492"/>
              <a:gd name="T8" fmla="*/ 0 60000 65536"/>
              <a:gd name="T9" fmla="*/ 0 60000 65536"/>
              <a:gd name="T10" fmla="*/ 0 60000 65536"/>
              <a:gd name="T11" fmla="*/ 0 60000 65536"/>
              <a:gd name="T12" fmla="*/ 0 w 409"/>
              <a:gd name="T13" fmla="*/ 0 h 492"/>
              <a:gd name="T14" fmla="*/ 409 w 409"/>
              <a:gd name="T15" fmla="*/ 492 h 492"/>
            </a:gdLst>
            <a:ahLst/>
            <a:cxnLst>
              <a:cxn ang="T8">
                <a:pos x="T0" y="T1"/>
              </a:cxn>
              <a:cxn ang="T9">
                <a:pos x="T2" y="T3"/>
              </a:cxn>
              <a:cxn ang="T10">
                <a:pos x="T4" y="T5"/>
              </a:cxn>
              <a:cxn ang="T11">
                <a:pos x="T6" y="T7"/>
              </a:cxn>
            </a:cxnLst>
            <a:rect l="T12" t="T13" r="T14" b="T15"/>
            <a:pathLst>
              <a:path w="409" h="492">
                <a:moveTo>
                  <a:pt x="304" y="0"/>
                </a:moveTo>
                <a:lnTo>
                  <a:pt x="408" y="93"/>
                </a:lnTo>
                <a:lnTo>
                  <a:pt x="144" y="491"/>
                </a:lnTo>
                <a:lnTo>
                  <a:pt x="0" y="491"/>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75" name="Freeform 95">
            <a:extLst>
              <a:ext uri="{FF2B5EF4-FFF2-40B4-BE49-F238E27FC236}">
                <a16:creationId xmlns:a16="http://schemas.microsoft.com/office/drawing/2014/main" id="{4066142E-CF5C-4097-87E8-0F85F3ABB405}"/>
              </a:ext>
            </a:extLst>
          </p:cNvPr>
          <p:cNvSpPr>
            <a:spLocks/>
          </p:cNvSpPr>
          <p:nvPr/>
        </p:nvSpPr>
        <p:spPr bwMode="auto">
          <a:xfrm>
            <a:off x="2882900" y="2157413"/>
            <a:ext cx="649288" cy="877887"/>
          </a:xfrm>
          <a:custGeom>
            <a:avLst/>
            <a:gdLst>
              <a:gd name="T0" fmla="*/ 304 w 409"/>
              <a:gd name="T1" fmla="*/ 0 h 492"/>
              <a:gd name="T2" fmla="*/ 408 w 409"/>
              <a:gd name="T3" fmla="*/ 93 h 492"/>
              <a:gd name="T4" fmla="*/ 144 w 409"/>
              <a:gd name="T5" fmla="*/ 491 h 492"/>
              <a:gd name="T6" fmla="*/ 0 w 409"/>
              <a:gd name="T7" fmla="*/ 491 h 492"/>
              <a:gd name="T8" fmla="*/ 0 60000 65536"/>
              <a:gd name="T9" fmla="*/ 0 60000 65536"/>
              <a:gd name="T10" fmla="*/ 0 60000 65536"/>
              <a:gd name="T11" fmla="*/ 0 60000 65536"/>
              <a:gd name="T12" fmla="*/ 0 w 409"/>
              <a:gd name="T13" fmla="*/ 0 h 492"/>
              <a:gd name="T14" fmla="*/ 409 w 409"/>
              <a:gd name="T15" fmla="*/ 492 h 492"/>
            </a:gdLst>
            <a:ahLst/>
            <a:cxnLst>
              <a:cxn ang="T8">
                <a:pos x="T0" y="T1"/>
              </a:cxn>
              <a:cxn ang="T9">
                <a:pos x="T2" y="T3"/>
              </a:cxn>
              <a:cxn ang="T10">
                <a:pos x="T4" y="T5"/>
              </a:cxn>
              <a:cxn ang="T11">
                <a:pos x="T6" y="T7"/>
              </a:cxn>
            </a:cxnLst>
            <a:rect l="T12" t="T13" r="T14" b="T15"/>
            <a:pathLst>
              <a:path w="409" h="492">
                <a:moveTo>
                  <a:pt x="304" y="0"/>
                </a:moveTo>
                <a:lnTo>
                  <a:pt x="408" y="93"/>
                </a:lnTo>
                <a:lnTo>
                  <a:pt x="144" y="491"/>
                </a:lnTo>
                <a:lnTo>
                  <a:pt x="0" y="491"/>
                </a:lnTo>
              </a:path>
            </a:pathLst>
          </a:custGeom>
          <a:noFill/>
          <a:ln w="254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76" name="Freeform 96">
            <a:extLst>
              <a:ext uri="{FF2B5EF4-FFF2-40B4-BE49-F238E27FC236}">
                <a16:creationId xmlns:a16="http://schemas.microsoft.com/office/drawing/2014/main" id="{5637DE31-1CB1-439A-B194-B391F2E2B1EF}"/>
              </a:ext>
            </a:extLst>
          </p:cNvPr>
          <p:cNvSpPr>
            <a:spLocks/>
          </p:cNvSpPr>
          <p:nvPr/>
        </p:nvSpPr>
        <p:spPr bwMode="auto">
          <a:xfrm>
            <a:off x="3314700" y="2106613"/>
            <a:ext cx="611188" cy="1260475"/>
          </a:xfrm>
          <a:custGeom>
            <a:avLst/>
            <a:gdLst>
              <a:gd name="T0" fmla="*/ 384 w 385"/>
              <a:gd name="T1" fmla="*/ 0 h 705"/>
              <a:gd name="T2" fmla="*/ 256 w 385"/>
              <a:gd name="T3" fmla="*/ 78 h 705"/>
              <a:gd name="T4" fmla="*/ 312 w 385"/>
              <a:gd name="T5" fmla="*/ 256 h 705"/>
              <a:gd name="T6" fmla="*/ 288 w 385"/>
              <a:gd name="T7" fmla="*/ 434 h 705"/>
              <a:gd name="T8" fmla="*/ 240 w 385"/>
              <a:gd name="T9" fmla="*/ 562 h 705"/>
              <a:gd name="T10" fmla="*/ 0 w 385"/>
              <a:gd name="T11" fmla="*/ 590 h 705"/>
              <a:gd name="T12" fmla="*/ 0 w 385"/>
              <a:gd name="T13" fmla="*/ 704 h 705"/>
              <a:gd name="T14" fmla="*/ 0 60000 65536"/>
              <a:gd name="T15" fmla="*/ 0 60000 65536"/>
              <a:gd name="T16" fmla="*/ 0 60000 65536"/>
              <a:gd name="T17" fmla="*/ 0 60000 65536"/>
              <a:gd name="T18" fmla="*/ 0 60000 65536"/>
              <a:gd name="T19" fmla="*/ 0 60000 65536"/>
              <a:gd name="T20" fmla="*/ 0 60000 65536"/>
              <a:gd name="T21" fmla="*/ 0 w 385"/>
              <a:gd name="T22" fmla="*/ 0 h 705"/>
              <a:gd name="T23" fmla="*/ 385 w 385"/>
              <a:gd name="T24" fmla="*/ 705 h 7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5" h="705">
                <a:moveTo>
                  <a:pt x="384" y="0"/>
                </a:moveTo>
                <a:lnTo>
                  <a:pt x="256" y="78"/>
                </a:lnTo>
                <a:lnTo>
                  <a:pt x="312" y="256"/>
                </a:lnTo>
                <a:lnTo>
                  <a:pt x="288" y="434"/>
                </a:lnTo>
                <a:lnTo>
                  <a:pt x="240" y="562"/>
                </a:lnTo>
                <a:lnTo>
                  <a:pt x="0" y="590"/>
                </a:lnTo>
                <a:lnTo>
                  <a:pt x="0" y="704"/>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77" name="Freeform 97">
            <a:extLst>
              <a:ext uri="{FF2B5EF4-FFF2-40B4-BE49-F238E27FC236}">
                <a16:creationId xmlns:a16="http://schemas.microsoft.com/office/drawing/2014/main" id="{58C95E5F-0B34-454A-8A79-21235861FA9D}"/>
              </a:ext>
            </a:extLst>
          </p:cNvPr>
          <p:cNvSpPr>
            <a:spLocks/>
          </p:cNvSpPr>
          <p:nvPr/>
        </p:nvSpPr>
        <p:spPr bwMode="auto">
          <a:xfrm>
            <a:off x="3302000" y="2095500"/>
            <a:ext cx="611188" cy="1258888"/>
          </a:xfrm>
          <a:custGeom>
            <a:avLst/>
            <a:gdLst>
              <a:gd name="T0" fmla="*/ 384 w 385"/>
              <a:gd name="T1" fmla="*/ 0 h 705"/>
              <a:gd name="T2" fmla="*/ 256 w 385"/>
              <a:gd name="T3" fmla="*/ 78 h 705"/>
              <a:gd name="T4" fmla="*/ 312 w 385"/>
              <a:gd name="T5" fmla="*/ 256 h 705"/>
              <a:gd name="T6" fmla="*/ 288 w 385"/>
              <a:gd name="T7" fmla="*/ 434 h 705"/>
              <a:gd name="T8" fmla="*/ 240 w 385"/>
              <a:gd name="T9" fmla="*/ 562 h 705"/>
              <a:gd name="T10" fmla="*/ 0 w 385"/>
              <a:gd name="T11" fmla="*/ 590 h 705"/>
              <a:gd name="T12" fmla="*/ 0 w 385"/>
              <a:gd name="T13" fmla="*/ 704 h 705"/>
              <a:gd name="T14" fmla="*/ 0 60000 65536"/>
              <a:gd name="T15" fmla="*/ 0 60000 65536"/>
              <a:gd name="T16" fmla="*/ 0 60000 65536"/>
              <a:gd name="T17" fmla="*/ 0 60000 65536"/>
              <a:gd name="T18" fmla="*/ 0 60000 65536"/>
              <a:gd name="T19" fmla="*/ 0 60000 65536"/>
              <a:gd name="T20" fmla="*/ 0 60000 65536"/>
              <a:gd name="T21" fmla="*/ 0 w 385"/>
              <a:gd name="T22" fmla="*/ 0 h 705"/>
              <a:gd name="T23" fmla="*/ 385 w 385"/>
              <a:gd name="T24" fmla="*/ 705 h 7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5" h="705">
                <a:moveTo>
                  <a:pt x="384" y="0"/>
                </a:moveTo>
                <a:lnTo>
                  <a:pt x="256" y="78"/>
                </a:lnTo>
                <a:lnTo>
                  <a:pt x="312" y="256"/>
                </a:lnTo>
                <a:lnTo>
                  <a:pt x="288" y="434"/>
                </a:lnTo>
                <a:lnTo>
                  <a:pt x="240" y="562"/>
                </a:lnTo>
                <a:lnTo>
                  <a:pt x="0" y="590"/>
                </a:lnTo>
                <a:lnTo>
                  <a:pt x="0" y="704"/>
                </a:lnTo>
              </a:path>
            </a:pathLst>
          </a:custGeom>
          <a:noFill/>
          <a:ln w="254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78" name="Freeform 98">
            <a:extLst>
              <a:ext uri="{FF2B5EF4-FFF2-40B4-BE49-F238E27FC236}">
                <a16:creationId xmlns:a16="http://schemas.microsoft.com/office/drawing/2014/main" id="{E08A5F1E-80E3-4A46-AE8D-199321A1D7C4}"/>
              </a:ext>
            </a:extLst>
          </p:cNvPr>
          <p:cNvSpPr>
            <a:spLocks/>
          </p:cNvSpPr>
          <p:nvPr/>
        </p:nvSpPr>
        <p:spPr bwMode="auto">
          <a:xfrm>
            <a:off x="4521200" y="1966913"/>
            <a:ext cx="141288" cy="714375"/>
          </a:xfrm>
          <a:custGeom>
            <a:avLst/>
            <a:gdLst>
              <a:gd name="T0" fmla="*/ 0 w 89"/>
              <a:gd name="T1" fmla="*/ 14 h 400"/>
              <a:gd name="T2" fmla="*/ 72 w 89"/>
              <a:gd name="T3" fmla="*/ 0 h 400"/>
              <a:gd name="T4" fmla="*/ 88 w 89"/>
              <a:gd name="T5" fmla="*/ 335 h 400"/>
              <a:gd name="T6" fmla="*/ 16 w 89"/>
              <a:gd name="T7" fmla="*/ 399 h 400"/>
              <a:gd name="T8" fmla="*/ 0 60000 65536"/>
              <a:gd name="T9" fmla="*/ 0 60000 65536"/>
              <a:gd name="T10" fmla="*/ 0 60000 65536"/>
              <a:gd name="T11" fmla="*/ 0 60000 65536"/>
              <a:gd name="T12" fmla="*/ 0 w 89"/>
              <a:gd name="T13" fmla="*/ 0 h 400"/>
              <a:gd name="T14" fmla="*/ 89 w 89"/>
              <a:gd name="T15" fmla="*/ 400 h 400"/>
            </a:gdLst>
            <a:ahLst/>
            <a:cxnLst>
              <a:cxn ang="T8">
                <a:pos x="T0" y="T1"/>
              </a:cxn>
              <a:cxn ang="T9">
                <a:pos x="T2" y="T3"/>
              </a:cxn>
              <a:cxn ang="T10">
                <a:pos x="T4" y="T5"/>
              </a:cxn>
              <a:cxn ang="T11">
                <a:pos x="T6" y="T7"/>
              </a:cxn>
            </a:cxnLst>
            <a:rect l="T12" t="T13" r="T14" b="T15"/>
            <a:pathLst>
              <a:path w="89" h="400">
                <a:moveTo>
                  <a:pt x="0" y="14"/>
                </a:moveTo>
                <a:lnTo>
                  <a:pt x="72" y="0"/>
                </a:lnTo>
                <a:lnTo>
                  <a:pt x="88" y="335"/>
                </a:lnTo>
                <a:lnTo>
                  <a:pt x="16" y="399"/>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79" name="Freeform 99">
            <a:extLst>
              <a:ext uri="{FF2B5EF4-FFF2-40B4-BE49-F238E27FC236}">
                <a16:creationId xmlns:a16="http://schemas.microsoft.com/office/drawing/2014/main" id="{F7E0250A-AFF0-4925-BEFD-DC6D93976634}"/>
              </a:ext>
            </a:extLst>
          </p:cNvPr>
          <p:cNvSpPr>
            <a:spLocks/>
          </p:cNvSpPr>
          <p:nvPr/>
        </p:nvSpPr>
        <p:spPr bwMode="auto">
          <a:xfrm>
            <a:off x="4508500" y="1954213"/>
            <a:ext cx="141288" cy="714375"/>
          </a:xfrm>
          <a:custGeom>
            <a:avLst/>
            <a:gdLst>
              <a:gd name="T0" fmla="*/ 0 w 89"/>
              <a:gd name="T1" fmla="*/ 14 h 400"/>
              <a:gd name="T2" fmla="*/ 72 w 89"/>
              <a:gd name="T3" fmla="*/ 0 h 400"/>
              <a:gd name="T4" fmla="*/ 88 w 89"/>
              <a:gd name="T5" fmla="*/ 335 h 400"/>
              <a:gd name="T6" fmla="*/ 16 w 89"/>
              <a:gd name="T7" fmla="*/ 399 h 400"/>
              <a:gd name="T8" fmla="*/ 0 60000 65536"/>
              <a:gd name="T9" fmla="*/ 0 60000 65536"/>
              <a:gd name="T10" fmla="*/ 0 60000 65536"/>
              <a:gd name="T11" fmla="*/ 0 60000 65536"/>
              <a:gd name="T12" fmla="*/ 0 w 89"/>
              <a:gd name="T13" fmla="*/ 0 h 400"/>
              <a:gd name="T14" fmla="*/ 89 w 89"/>
              <a:gd name="T15" fmla="*/ 400 h 400"/>
            </a:gdLst>
            <a:ahLst/>
            <a:cxnLst>
              <a:cxn ang="T8">
                <a:pos x="T0" y="T1"/>
              </a:cxn>
              <a:cxn ang="T9">
                <a:pos x="T2" y="T3"/>
              </a:cxn>
              <a:cxn ang="T10">
                <a:pos x="T4" y="T5"/>
              </a:cxn>
              <a:cxn ang="T11">
                <a:pos x="T6" y="T7"/>
              </a:cxn>
            </a:cxnLst>
            <a:rect l="T12" t="T13" r="T14" b="T15"/>
            <a:pathLst>
              <a:path w="89" h="400">
                <a:moveTo>
                  <a:pt x="0" y="14"/>
                </a:moveTo>
                <a:lnTo>
                  <a:pt x="72" y="0"/>
                </a:lnTo>
                <a:lnTo>
                  <a:pt x="88" y="335"/>
                </a:lnTo>
                <a:lnTo>
                  <a:pt x="16" y="399"/>
                </a:lnTo>
              </a:path>
            </a:pathLst>
          </a:custGeom>
          <a:noFill/>
          <a:ln w="254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80" name="Freeform 100">
            <a:extLst>
              <a:ext uri="{FF2B5EF4-FFF2-40B4-BE49-F238E27FC236}">
                <a16:creationId xmlns:a16="http://schemas.microsoft.com/office/drawing/2014/main" id="{11C88F09-EF76-4B6D-803B-4CA4981776E9}"/>
              </a:ext>
            </a:extLst>
          </p:cNvPr>
          <p:cNvSpPr>
            <a:spLocks/>
          </p:cNvSpPr>
          <p:nvPr/>
        </p:nvSpPr>
        <p:spPr bwMode="auto">
          <a:xfrm>
            <a:off x="5321300" y="1878013"/>
            <a:ext cx="230188" cy="598487"/>
          </a:xfrm>
          <a:custGeom>
            <a:avLst/>
            <a:gdLst>
              <a:gd name="T0" fmla="*/ 144 w 145"/>
              <a:gd name="T1" fmla="*/ 0 h 335"/>
              <a:gd name="T2" fmla="*/ 32 w 145"/>
              <a:gd name="T3" fmla="*/ 0 h 335"/>
              <a:gd name="T4" fmla="*/ 0 w 145"/>
              <a:gd name="T5" fmla="*/ 320 h 335"/>
              <a:gd name="T6" fmla="*/ 128 w 145"/>
              <a:gd name="T7" fmla="*/ 334 h 335"/>
              <a:gd name="T8" fmla="*/ 0 60000 65536"/>
              <a:gd name="T9" fmla="*/ 0 60000 65536"/>
              <a:gd name="T10" fmla="*/ 0 60000 65536"/>
              <a:gd name="T11" fmla="*/ 0 60000 65536"/>
              <a:gd name="T12" fmla="*/ 0 w 145"/>
              <a:gd name="T13" fmla="*/ 0 h 335"/>
              <a:gd name="T14" fmla="*/ 145 w 145"/>
              <a:gd name="T15" fmla="*/ 335 h 335"/>
            </a:gdLst>
            <a:ahLst/>
            <a:cxnLst>
              <a:cxn ang="T8">
                <a:pos x="T0" y="T1"/>
              </a:cxn>
              <a:cxn ang="T9">
                <a:pos x="T2" y="T3"/>
              </a:cxn>
              <a:cxn ang="T10">
                <a:pos x="T4" y="T5"/>
              </a:cxn>
              <a:cxn ang="T11">
                <a:pos x="T6" y="T7"/>
              </a:cxn>
            </a:cxnLst>
            <a:rect l="T12" t="T13" r="T14" b="T15"/>
            <a:pathLst>
              <a:path w="145" h="335">
                <a:moveTo>
                  <a:pt x="144" y="0"/>
                </a:moveTo>
                <a:lnTo>
                  <a:pt x="32" y="0"/>
                </a:lnTo>
                <a:lnTo>
                  <a:pt x="0" y="320"/>
                </a:lnTo>
                <a:lnTo>
                  <a:pt x="128" y="334"/>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81" name="Freeform 101">
            <a:extLst>
              <a:ext uri="{FF2B5EF4-FFF2-40B4-BE49-F238E27FC236}">
                <a16:creationId xmlns:a16="http://schemas.microsoft.com/office/drawing/2014/main" id="{33C604CE-F629-4E39-A492-E32589AF18E2}"/>
              </a:ext>
            </a:extLst>
          </p:cNvPr>
          <p:cNvSpPr>
            <a:spLocks/>
          </p:cNvSpPr>
          <p:nvPr/>
        </p:nvSpPr>
        <p:spPr bwMode="auto">
          <a:xfrm>
            <a:off x="5308600" y="1866900"/>
            <a:ext cx="230188" cy="596900"/>
          </a:xfrm>
          <a:custGeom>
            <a:avLst/>
            <a:gdLst>
              <a:gd name="T0" fmla="*/ 144 w 145"/>
              <a:gd name="T1" fmla="*/ 0 h 335"/>
              <a:gd name="T2" fmla="*/ 32 w 145"/>
              <a:gd name="T3" fmla="*/ 0 h 335"/>
              <a:gd name="T4" fmla="*/ 0 w 145"/>
              <a:gd name="T5" fmla="*/ 320 h 335"/>
              <a:gd name="T6" fmla="*/ 128 w 145"/>
              <a:gd name="T7" fmla="*/ 334 h 335"/>
              <a:gd name="T8" fmla="*/ 0 60000 65536"/>
              <a:gd name="T9" fmla="*/ 0 60000 65536"/>
              <a:gd name="T10" fmla="*/ 0 60000 65536"/>
              <a:gd name="T11" fmla="*/ 0 60000 65536"/>
              <a:gd name="T12" fmla="*/ 0 w 145"/>
              <a:gd name="T13" fmla="*/ 0 h 335"/>
              <a:gd name="T14" fmla="*/ 145 w 145"/>
              <a:gd name="T15" fmla="*/ 335 h 335"/>
            </a:gdLst>
            <a:ahLst/>
            <a:cxnLst>
              <a:cxn ang="T8">
                <a:pos x="T0" y="T1"/>
              </a:cxn>
              <a:cxn ang="T9">
                <a:pos x="T2" y="T3"/>
              </a:cxn>
              <a:cxn ang="T10">
                <a:pos x="T4" y="T5"/>
              </a:cxn>
              <a:cxn ang="T11">
                <a:pos x="T6" y="T7"/>
              </a:cxn>
            </a:cxnLst>
            <a:rect l="T12" t="T13" r="T14" b="T15"/>
            <a:pathLst>
              <a:path w="145" h="335">
                <a:moveTo>
                  <a:pt x="144" y="0"/>
                </a:moveTo>
                <a:lnTo>
                  <a:pt x="32" y="0"/>
                </a:lnTo>
                <a:lnTo>
                  <a:pt x="0" y="320"/>
                </a:lnTo>
                <a:lnTo>
                  <a:pt x="128" y="334"/>
                </a:lnTo>
              </a:path>
            </a:pathLst>
          </a:custGeom>
          <a:noFill/>
          <a:ln w="254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82" name="Freeform 102">
            <a:extLst>
              <a:ext uri="{FF2B5EF4-FFF2-40B4-BE49-F238E27FC236}">
                <a16:creationId xmlns:a16="http://schemas.microsoft.com/office/drawing/2014/main" id="{1B462FE9-1DAF-44BB-8A56-D772D4482F35}"/>
              </a:ext>
            </a:extLst>
          </p:cNvPr>
          <p:cNvSpPr>
            <a:spLocks/>
          </p:cNvSpPr>
          <p:nvPr/>
        </p:nvSpPr>
        <p:spPr bwMode="auto">
          <a:xfrm>
            <a:off x="4432300" y="2906713"/>
            <a:ext cx="344488" cy="636587"/>
          </a:xfrm>
          <a:custGeom>
            <a:avLst/>
            <a:gdLst>
              <a:gd name="T0" fmla="*/ 112 w 217"/>
              <a:gd name="T1" fmla="*/ 0 h 356"/>
              <a:gd name="T2" fmla="*/ 216 w 217"/>
              <a:gd name="T3" fmla="*/ 50 h 356"/>
              <a:gd name="T4" fmla="*/ 128 w 217"/>
              <a:gd name="T5" fmla="*/ 334 h 356"/>
              <a:gd name="T6" fmla="*/ 0 w 217"/>
              <a:gd name="T7" fmla="*/ 355 h 356"/>
              <a:gd name="T8" fmla="*/ 0 60000 65536"/>
              <a:gd name="T9" fmla="*/ 0 60000 65536"/>
              <a:gd name="T10" fmla="*/ 0 60000 65536"/>
              <a:gd name="T11" fmla="*/ 0 60000 65536"/>
              <a:gd name="T12" fmla="*/ 0 w 217"/>
              <a:gd name="T13" fmla="*/ 0 h 356"/>
              <a:gd name="T14" fmla="*/ 217 w 217"/>
              <a:gd name="T15" fmla="*/ 356 h 356"/>
            </a:gdLst>
            <a:ahLst/>
            <a:cxnLst>
              <a:cxn ang="T8">
                <a:pos x="T0" y="T1"/>
              </a:cxn>
              <a:cxn ang="T9">
                <a:pos x="T2" y="T3"/>
              </a:cxn>
              <a:cxn ang="T10">
                <a:pos x="T4" y="T5"/>
              </a:cxn>
              <a:cxn ang="T11">
                <a:pos x="T6" y="T7"/>
              </a:cxn>
            </a:cxnLst>
            <a:rect l="T12" t="T13" r="T14" b="T15"/>
            <a:pathLst>
              <a:path w="217" h="356">
                <a:moveTo>
                  <a:pt x="112" y="0"/>
                </a:moveTo>
                <a:lnTo>
                  <a:pt x="216" y="50"/>
                </a:lnTo>
                <a:lnTo>
                  <a:pt x="128" y="334"/>
                </a:lnTo>
                <a:lnTo>
                  <a:pt x="0" y="355"/>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83" name="Freeform 103">
            <a:extLst>
              <a:ext uri="{FF2B5EF4-FFF2-40B4-BE49-F238E27FC236}">
                <a16:creationId xmlns:a16="http://schemas.microsoft.com/office/drawing/2014/main" id="{0F00B7ED-8B31-4404-A9EC-9207AD90B8E5}"/>
              </a:ext>
            </a:extLst>
          </p:cNvPr>
          <p:cNvSpPr>
            <a:spLocks/>
          </p:cNvSpPr>
          <p:nvPr/>
        </p:nvSpPr>
        <p:spPr bwMode="auto">
          <a:xfrm>
            <a:off x="4419600" y="2895600"/>
            <a:ext cx="344488" cy="635000"/>
          </a:xfrm>
          <a:custGeom>
            <a:avLst/>
            <a:gdLst>
              <a:gd name="T0" fmla="*/ 112 w 217"/>
              <a:gd name="T1" fmla="*/ 0 h 356"/>
              <a:gd name="T2" fmla="*/ 216 w 217"/>
              <a:gd name="T3" fmla="*/ 50 h 356"/>
              <a:gd name="T4" fmla="*/ 128 w 217"/>
              <a:gd name="T5" fmla="*/ 334 h 356"/>
              <a:gd name="T6" fmla="*/ 0 w 217"/>
              <a:gd name="T7" fmla="*/ 355 h 356"/>
              <a:gd name="T8" fmla="*/ 0 60000 65536"/>
              <a:gd name="T9" fmla="*/ 0 60000 65536"/>
              <a:gd name="T10" fmla="*/ 0 60000 65536"/>
              <a:gd name="T11" fmla="*/ 0 60000 65536"/>
              <a:gd name="T12" fmla="*/ 0 w 217"/>
              <a:gd name="T13" fmla="*/ 0 h 356"/>
              <a:gd name="T14" fmla="*/ 217 w 217"/>
              <a:gd name="T15" fmla="*/ 356 h 356"/>
            </a:gdLst>
            <a:ahLst/>
            <a:cxnLst>
              <a:cxn ang="T8">
                <a:pos x="T0" y="T1"/>
              </a:cxn>
              <a:cxn ang="T9">
                <a:pos x="T2" y="T3"/>
              </a:cxn>
              <a:cxn ang="T10">
                <a:pos x="T4" y="T5"/>
              </a:cxn>
              <a:cxn ang="T11">
                <a:pos x="T6" y="T7"/>
              </a:cxn>
            </a:cxnLst>
            <a:rect l="T12" t="T13" r="T14" b="T15"/>
            <a:pathLst>
              <a:path w="217" h="356">
                <a:moveTo>
                  <a:pt x="112" y="0"/>
                </a:moveTo>
                <a:lnTo>
                  <a:pt x="216" y="50"/>
                </a:lnTo>
                <a:lnTo>
                  <a:pt x="128" y="334"/>
                </a:lnTo>
                <a:lnTo>
                  <a:pt x="0" y="355"/>
                </a:lnTo>
              </a:path>
            </a:pathLst>
          </a:custGeom>
          <a:noFill/>
          <a:ln w="254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84" name="Freeform 104">
            <a:extLst>
              <a:ext uri="{FF2B5EF4-FFF2-40B4-BE49-F238E27FC236}">
                <a16:creationId xmlns:a16="http://schemas.microsoft.com/office/drawing/2014/main" id="{C2061249-257E-425F-AE2A-0AC810E9F69B}"/>
              </a:ext>
            </a:extLst>
          </p:cNvPr>
          <p:cNvSpPr>
            <a:spLocks/>
          </p:cNvSpPr>
          <p:nvPr/>
        </p:nvSpPr>
        <p:spPr bwMode="auto">
          <a:xfrm>
            <a:off x="5067300" y="2678113"/>
            <a:ext cx="166688" cy="1146175"/>
          </a:xfrm>
          <a:custGeom>
            <a:avLst/>
            <a:gdLst>
              <a:gd name="T0" fmla="*/ 104 w 105"/>
              <a:gd name="T1" fmla="*/ 0 h 641"/>
              <a:gd name="T2" fmla="*/ 32 w 105"/>
              <a:gd name="T3" fmla="*/ 114 h 641"/>
              <a:gd name="T4" fmla="*/ 104 w 105"/>
              <a:gd name="T5" fmla="*/ 334 h 641"/>
              <a:gd name="T6" fmla="*/ 0 w 105"/>
              <a:gd name="T7" fmla="*/ 548 h 641"/>
              <a:gd name="T8" fmla="*/ 88 w 105"/>
              <a:gd name="T9" fmla="*/ 640 h 641"/>
              <a:gd name="T10" fmla="*/ 0 60000 65536"/>
              <a:gd name="T11" fmla="*/ 0 60000 65536"/>
              <a:gd name="T12" fmla="*/ 0 60000 65536"/>
              <a:gd name="T13" fmla="*/ 0 60000 65536"/>
              <a:gd name="T14" fmla="*/ 0 60000 65536"/>
              <a:gd name="T15" fmla="*/ 0 w 105"/>
              <a:gd name="T16" fmla="*/ 0 h 641"/>
              <a:gd name="T17" fmla="*/ 105 w 105"/>
              <a:gd name="T18" fmla="*/ 641 h 641"/>
            </a:gdLst>
            <a:ahLst/>
            <a:cxnLst>
              <a:cxn ang="T10">
                <a:pos x="T0" y="T1"/>
              </a:cxn>
              <a:cxn ang="T11">
                <a:pos x="T2" y="T3"/>
              </a:cxn>
              <a:cxn ang="T12">
                <a:pos x="T4" y="T5"/>
              </a:cxn>
              <a:cxn ang="T13">
                <a:pos x="T6" y="T7"/>
              </a:cxn>
              <a:cxn ang="T14">
                <a:pos x="T8" y="T9"/>
              </a:cxn>
            </a:cxnLst>
            <a:rect l="T15" t="T16" r="T17" b="T18"/>
            <a:pathLst>
              <a:path w="105" h="641">
                <a:moveTo>
                  <a:pt x="104" y="0"/>
                </a:moveTo>
                <a:lnTo>
                  <a:pt x="32" y="114"/>
                </a:lnTo>
                <a:lnTo>
                  <a:pt x="104" y="334"/>
                </a:lnTo>
                <a:lnTo>
                  <a:pt x="0" y="548"/>
                </a:lnTo>
                <a:lnTo>
                  <a:pt x="88" y="64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85" name="Freeform 105">
            <a:extLst>
              <a:ext uri="{FF2B5EF4-FFF2-40B4-BE49-F238E27FC236}">
                <a16:creationId xmlns:a16="http://schemas.microsoft.com/office/drawing/2014/main" id="{E3D39C35-0547-4F50-AFAA-0192AFA99393}"/>
              </a:ext>
            </a:extLst>
          </p:cNvPr>
          <p:cNvSpPr>
            <a:spLocks/>
          </p:cNvSpPr>
          <p:nvPr/>
        </p:nvSpPr>
        <p:spPr bwMode="auto">
          <a:xfrm>
            <a:off x="5054600" y="2667000"/>
            <a:ext cx="166688" cy="1144588"/>
          </a:xfrm>
          <a:custGeom>
            <a:avLst/>
            <a:gdLst>
              <a:gd name="T0" fmla="*/ 104 w 105"/>
              <a:gd name="T1" fmla="*/ 0 h 641"/>
              <a:gd name="T2" fmla="*/ 32 w 105"/>
              <a:gd name="T3" fmla="*/ 114 h 641"/>
              <a:gd name="T4" fmla="*/ 104 w 105"/>
              <a:gd name="T5" fmla="*/ 334 h 641"/>
              <a:gd name="T6" fmla="*/ 0 w 105"/>
              <a:gd name="T7" fmla="*/ 548 h 641"/>
              <a:gd name="T8" fmla="*/ 88 w 105"/>
              <a:gd name="T9" fmla="*/ 640 h 641"/>
              <a:gd name="T10" fmla="*/ 0 60000 65536"/>
              <a:gd name="T11" fmla="*/ 0 60000 65536"/>
              <a:gd name="T12" fmla="*/ 0 60000 65536"/>
              <a:gd name="T13" fmla="*/ 0 60000 65536"/>
              <a:gd name="T14" fmla="*/ 0 60000 65536"/>
              <a:gd name="T15" fmla="*/ 0 w 105"/>
              <a:gd name="T16" fmla="*/ 0 h 641"/>
              <a:gd name="T17" fmla="*/ 105 w 105"/>
              <a:gd name="T18" fmla="*/ 641 h 641"/>
            </a:gdLst>
            <a:ahLst/>
            <a:cxnLst>
              <a:cxn ang="T10">
                <a:pos x="T0" y="T1"/>
              </a:cxn>
              <a:cxn ang="T11">
                <a:pos x="T2" y="T3"/>
              </a:cxn>
              <a:cxn ang="T12">
                <a:pos x="T4" y="T5"/>
              </a:cxn>
              <a:cxn ang="T13">
                <a:pos x="T6" y="T7"/>
              </a:cxn>
              <a:cxn ang="T14">
                <a:pos x="T8" y="T9"/>
              </a:cxn>
            </a:cxnLst>
            <a:rect l="T15" t="T16" r="T17" b="T18"/>
            <a:pathLst>
              <a:path w="105" h="641">
                <a:moveTo>
                  <a:pt x="104" y="0"/>
                </a:moveTo>
                <a:lnTo>
                  <a:pt x="32" y="114"/>
                </a:lnTo>
                <a:lnTo>
                  <a:pt x="104" y="334"/>
                </a:lnTo>
                <a:lnTo>
                  <a:pt x="0" y="548"/>
                </a:lnTo>
                <a:lnTo>
                  <a:pt x="88" y="640"/>
                </a:lnTo>
              </a:path>
            </a:pathLst>
          </a:custGeom>
          <a:noFill/>
          <a:ln w="254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86" name="Freeform 106">
            <a:extLst>
              <a:ext uri="{FF2B5EF4-FFF2-40B4-BE49-F238E27FC236}">
                <a16:creationId xmlns:a16="http://schemas.microsoft.com/office/drawing/2014/main" id="{E0E10187-6C2F-4FFB-A72C-EFC5DAE178A9}"/>
              </a:ext>
            </a:extLst>
          </p:cNvPr>
          <p:cNvSpPr>
            <a:spLocks/>
          </p:cNvSpPr>
          <p:nvPr/>
        </p:nvSpPr>
        <p:spPr bwMode="auto">
          <a:xfrm>
            <a:off x="3517900" y="3617913"/>
            <a:ext cx="598488" cy="458787"/>
          </a:xfrm>
          <a:custGeom>
            <a:avLst/>
            <a:gdLst>
              <a:gd name="T0" fmla="*/ 344 w 377"/>
              <a:gd name="T1" fmla="*/ 0 h 257"/>
              <a:gd name="T2" fmla="*/ 376 w 377"/>
              <a:gd name="T3" fmla="*/ 85 h 257"/>
              <a:gd name="T4" fmla="*/ 72 w 377"/>
              <a:gd name="T5" fmla="*/ 256 h 257"/>
              <a:gd name="T6" fmla="*/ 0 w 377"/>
              <a:gd name="T7" fmla="*/ 228 h 257"/>
              <a:gd name="T8" fmla="*/ 0 60000 65536"/>
              <a:gd name="T9" fmla="*/ 0 60000 65536"/>
              <a:gd name="T10" fmla="*/ 0 60000 65536"/>
              <a:gd name="T11" fmla="*/ 0 60000 65536"/>
              <a:gd name="T12" fmla="*/ 0 w 377"/>
              <a:gd name="T13" fmla="*/ 0 h 257"/>
              <a:gd name="T14" fmla="*/ 377 w 377"/>
              <a:gd name="T15" fmla="*/ 257 h 257"/>
            </a:gdLst>
            <a:ahLst/>
            <a:cxnLst>
              <a:cxn ang="T8">
                <a:pos x="T0" y="T1"/>
              </a:cxn>
              <a:cxn ang="T9">
                <a:pos x="T2" y="T3"/>
              </a:cxn>
              <a:cxn ang="T10">
                <a:pos x="T4" y="T5"/>
              </a:cxn>
              <a:cxn ang="T11">
                <a:pos x="T6" y="T7"/>
              </a:cxn>
            </a:cxnLst>
            <a:rect l="T12" t="T13" r="T14" b="T15"/>
            <a:pathLst>
              <a:path w="377" h="257">
                <a:moveTo>
                  <a:pt x="344" y="0"/>
                </a:moveTo>
                <a:lnTo>
                  <a:pt x="376" y="85"/>
                </a:lnTo>
                <a:lnTo>
                  <a:pt x="72" y="256"/>
                </a:lnTo>
                <a:lnTo>
                  <a:pt x="0" y="228"/>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87" name="Freeform 107">
            <a:extLst>
              <a:ext uri="{FF2B5EF4-FFF2-40B4-BE49-F238E27FC236}">
                <a16:creationId xmlns:a16="http://schemas.microsoft.com/office/drawing/2014/main" id="{32B85F5B-AC1B-4D47-B58D-BE01E986D7FF}"/>
              </a:ext>
            </a:extLst>
          </p:cNvPr>
          <p:cNvSpPr>
            <a:spLocks/>
          </p:cNvSpPr>
          <p:nvPr/>
        </p:nvSpPr>
        <p:spPr bwMode="auto">
          <a:xfrm>
            <a:off x="3505200" y="3605213"/>
            <a:ext cx="598488" cy="458787"/>
          </a:xfrm>
          <a:custGeom>
            <a:avLst/>
            <a:gdLst>
              <a:gd name="T0" fmla="*/ 344 w 377"/>
              <a:gd name="T1" fmla="*/ 0 h 257"/>
              <a:gd name="T2" fmla="*/ 376 w 377"/>
              <a:gd name="T3" fmla="*/ 85 h 257"/>
              <a:gd name="T4" fmla="*/ 72 w 377"/>
              <a:gd name="T5" fmla="*/ 256 h 257"/>
              <a:gd name="T6" fmla="*/ 0 w 377"/>
              <a:gd name="T7" fmla="*/ 228 h 257"/>
              <a:gd name="T8" fmla="*/ 0 60000 65536"/>
              <a:gd name="T9" fmla="*/ 0 60000 65536"/>
              <a:gd name="T10" fmla="*/ 0 60000 65536"/>
              <a:gd name="T11" fmla="*/ 0 60000 65536"/>
              <a:gd name="T12" fmla="*/ 0 w 377"/>
              <a:gd name="T13" fmla="*/ 0 h 257"/>
              <a:gd name="T14" fmla="*/ 377 w 377"/>
              <a:gd name="T15" fmla="*/ 257 h 257"/>
            </a:gdLst>
            <a:ahLst/>
            <a:cxnLst>
              <a:cxn ang="T8">
                <a:pos x="T0" y="T1"/>
              </a:cxn>
              <a:cxn ang="T9">
                <a:pos x="T2" y="T3"/>
              </a:cxn>
              <a:cxn ang="T10">
                <a:pos x="T4" y="T5"/>
              </a:cxn>
              <a:cxn ang="T11">
                <a:pos x="T6" y="T7"/>
              </a:cxn>
            </a:cxnLst>
            <a:rect l="T12" t="T13" r="T14" b="T15"/>
            <a:pathLst>
              <a:path w="377" h="257">
                <a:moveTo>
                  <a:pt x="344" y="0"/>
                </a:moveTo>
                <a:lnTo>
                  <a:pt x="376" y="85"/>
                </a:lnTo>
                <a:lnTo>
                  <a:pt x="72" y="256"/>
                </a:lnTo>
                <a:lnTo>
                  <a:pt x="0" y="228"/>
                </a:lnTo>
              </a:path>
            </a:pathLst>
          </a:custGeom>
          <a:noFill/>
          <a:ln w="254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88" name="Freeform 108">
            <a:extLst>
              <a:ext uri="{FF2B5EF4-FFF2-40B4-BE49-F238E27FC236}">
                <a16:creationId xmlns:a16="http://schemas.microsoft.com/office/drawing/2014/main" id="{F45B21BD-4E7B-4F5A-B85B-8BBACC0D7AD1}"/>
              </a:ext>
            </a:extLst>
          </p:cNvPr>
          <p:cNvSpPr>
            <a:spLocks/>
          </p:cNvSpPr>
          <p:nvPr/>
        </p:nvSpPr>
        <p:spPr bwMode="auto">
          <a:xfrm>
            <a:off x="4152900" y="4049713"/>
            <a:ext cx="369888" cy="688975"/>
          </a:xfrm>
          <a:custGeom>
            <a:avLst/>
            <a:gdLst>
              <a:gd name="T0" fmla="*/ 232 w 233"/>
              <a:gd name="T1" fmla="*/ 0 h 385"/>
              <a:gd name="T2" fmla="*/ 144 w 233"/>
              <a:gd name="T3" fmla="*/ 0 h 385"/>
              <a:gd name="T4" fmla="*/ 0 w 233"/>
              <a:gd name="T5" fmla="*/ 334 h 385"/>
              <a:gd name="T6" fmla="*/ 48 w 233"/>
              <a:gd name="T7" fmla="*/ 384 h 385"/>
              <a:gd name="T8" fmla="*/ 0 60000 65536"/>
              <a:gd name="T9" fmla="*/ 0 60000 65536"/>
              <a:gd name="T10" fmla="*/ 0 60000 65536"/>
              <a:gd name="T11" fmla="*/ 0 60000 65536"/>
              <a:gd name="T12" fmla="*/ 0 w 233"/>
              <a:gd name="T13" fmla="*/ 0 h 385"/>
              <a:gd name="T14" fmla="*/ 233 w 233"/>
              <a:gd name="T15" fmla="*/ 385 h 385"/>
            </a:gdLst>
            <a:ahLst/>
            <a:cxnLst>
              <a:cxn ang="T8">
                <a:pos x="T0" y="T1"/>
              </a:cxn>
              <a:cxn ang="T9">
                <a:pos x="T2" y="T3"/>
              </a:cxn>
              <a:cxn ang="T10">
                <a:pos x="T4" y="T5"/>
              </a:cxn>
              <a:cxn ang="T11">
                <a:pos x="T6" y="T7"/>
              </a:cxn>
            </a:cxnLst>
            <a:rect l="T12" t="T13" r="T14" b="T15"/>
            <a:pathLst>
              <a:path w="233" h="385">
                <a:moveTo>
                  <a:pt x="232" y="0"/>
                </a:moveTo>
                <a:lnTo>
                  <a:pt x="144" y="0"/>
                </a:lnTo>
                <a:lnTo>
                  <a:pt x="0" y="334"/>
                </a:lnTo>
                <a:lnTo>
                  <a:pt x="48" y="384"/>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89" name="Freeform 109">
            <a:extLst>
              <a:ext uri="{FF2B5EF4-FFF2-40B4-BE49-F238E27FC236}">
                <a16:creationId xmlns:a16="http://schemas.microsoft.com/office/drawing/2014/main" id="{5A4812B0-8870-4BAE-9C00-A4AF912606A4}"/>
              </a:ext>
            </a:extLst>
          </p:cNvPr>
          <p:cNvSpPr>
            <a:spLocks/>
          </p:cNvSpPr>
          <p:nvPr/>
        </p:nvSpPr>
        <p:spPr bwMode="auto">
          <a:xfrm>
            <a:off x="4140200" y="4038600"/>
            <a:ext cx="369888" cy="687388"/>
          </a:xfrm>
          <a:custGeom>
            <a:avLst/>
            <a:gdLst>
              <a:gd name="T0" fmla="*/ 232 w 233"/>
              <a:gd name="T1" fmla="*/ 0 h 385"/>
              <a:gd name="T2" fmla="*/ 144 w 233"/>
              <a:gd name="T3" fmla="*/ 0 h 385"/>
              <a:gd name="T4" fmla="*/ 0 w 233"/>
              <a:gd name="T5" fmla="*/ 334 h 385"/>
              <a:gd name="T6" fmla="*/ 48 w 233"/>
              <a:gd name="T7" fmla="*/ 384 h 385"/>
              <a:gd name="T8" fmla="*/ 0 60000 65536"/>
              <a:gd name="T9" fmla="*/ 0 60000 65536"/>
              <a:gd name="T10" fmla="*/ 0 60000 65536"/>
              <a:gd name="T11" fmla="*/ 0 60000 65536"/>
              <a:gd name="T12" fmla="*/ 0 w 233"/>
              <a:gd name="T13" fmla="*/ 0 h 385"/>
              <a:gd name="T14" fmla="*/ 233 w 233"/>
              <a:gd name="T15" fmla="*/ 385 h 385"/>
            </a:gdLst>
            <a:ahLst/>
            <a:cxnLst>
              <a:cxn ang="T8">
                <a:pos x="T0" y="T1"/>
              </a:cxn>
              <a:cxn ang="T9">
                <a:pos x="T2" y="T3"/>
              </a:cxn>
              <a:cxn ang="T10">
                <a:pos x="T4" y="T5"/>
              </a:cxn>
              <a:cxn ang="T11">
                <a:pos x="T6" y="T7"/>
              </a:cxn>
            </a:cxnLst>
            <a:rect l="T12" t="T13" r="T14" b="T15"/>
            <a:pathLst>
              <a:path w="233" h="385">
                <a:moveTo>
                  <a:pt x="232" y="0"/>
                </a:moveTo>
                <a:lnTo>
                  <a:pt x="144" y="0"/>
                </a:lnTo>
                <a:lnTo>
                  <a:pt x="0" y="334"/>
                </a:lnTo>
                <a:lnTo>
                  <a:pt x="48" y="384"/>
                </a:lnTo>
              </a:path>
            </a:pathLst>
          </a:custGeom>
          <a:noFill/>
          <a:ln w="254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90" name="Rectangle 110">
            <a:extLst>
              <a:ext uri="{FF2B5EF4-FFF2-40B4-BE49-F238E27FC236}">
                <a16:creationId xmlns:a16="http://schemas.microsoft.com/office/drawing/2014/main" id="{9B40D8FE-0ECF-4BE7-914A-F96FAF19283B}"/>
              </a:ext>
            </a:extLst>
          </p:cNvPr>
          <p:cNvSpPr>
            <a:spLocks noChangeArrowheads="1"/>
          </p:cNvSpPr>
          <p:nvPr/>
        </p:nvSpPr>
        <p:spPr bwMode="auto">
          <a:xfrm>
            <a:off x="5613400" y="4102100"/>
            <a:ext cx="774700" cy="454025"/>
          </a:xfrm>
          <a:prstGeom prst="rect">
            <a:avLst/>
          </a:prstGeom>
          <a:solidFill>
            <a:schemeClr val="tx1"/>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91" name="Rectangle 111">
            <a:extLst>
              <a:ext uri="{FF2B5EF4-FFF2-40B4-BE49-F238E27FC236}">
                <a16:creationId xmlns:a16="http://schemas.microsoft.com/office/drawing/2014/main" id="{888EC88C-C0ED-4568-8425-D2E254C01A50}"/>
              </a:ext>
            </a:extLst>
          </p:cNvPr>
          <p:cNvSpPr>
            <a:spLocks noChangeArrowheads="1"/>
          </p:cNvSpPr>
          <p:nvPr/>
        </p:nvSpPr>
        <p:spPr bwMode="auto">
          <a:xfrm>
            <a:off x="5092700" y="4838700"/>
            <a:ext cx="774700" cy="454025"/>
          </a:xfrm>
          <a:prstGeom prst="rect">
            <a:avLst/>
          </a:prstGeom>
          <a:solidFill>
            <a:schemeClr val="bg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92" name="Rectangle 112">
            <a:extLst>
              <a:ext uri="{FF2B5EF4-FFF2-40B4-BE49-F238E27FC236}">
                <a16:creationId xmlns:a16="http://schemas.microsoft.com/office/drawing/2014/main" id="{F635B214-96DB-48C4-A56E-86B9045D9F43}"/>
              </a:ext>
            </a:extLst>
          </p:cNvPr>
          <p:cNvSpPr>
            <a:spLocks noChangeArrowheads="1"/>
          </p:cNvSpPr>
          <p:nvPr/>
        </p:nvSpPr>
        <p:spPr bwMode="auto">
          <a:xfrm>
            <a:off x="6413500" y="4826000"/>
            <a:ext cx="774700" cy="455613"/>
          </a:xfrm>
          <a:prstGeom prst="rect">
            <a:avLst/>
          </a:prstGeom>
          <a:solidFill>
            <a:srgbClr val="96E3FE"/>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93" name="Rectangle 113">
            <a:extLst>
              <a:ext uri="{FF2B5EF4-FFF2-40B4-BE49-F238E27FC236}">
                <a16:creationId xmlns:a16="http://schemas.microsoft.com/office/drawing/2014/main" id="{A07F2A57-50BB-4FA2-987A-940F4C43D108}"/>
              </a:ext>
            </a:extLst>
          </p:cNvPr>
          <p:cNvSpPr>
            <a:spLocks noChangeArrowheads="1"/>
          </p:cNvSpPr>
          <p:nvPr/>
        </p:nvSpPr>
        <p:spPr bwMode="auto">
          <a:xfrm>
            <a:off x="5562600" y="5676900"/>
            <a:ext cx="774700" cy="454025"/>
          </a:xfrm>
          <a:prstGeom prst="rect">
            <a:avLst/>
          </a:prstGeom>
          <a:solidFill>
            <a:srgbClr val="96AB00"/>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94" name="Rectangle 114">
            <a:extLst>
              <a:ext uri="{FF2B5EF4-FFF2-40B4-BE49-F238E27FC236}">
                <a16:creationId xmlns:a16="http://schemas.microsoft.com/office/drawing/2014/main" id="{34614E4B-1AD0-4A91-BEF5-742B3BA965E4}"/>
              </a:ext>
            </a:extLst>
          </p:cNvPr>
          <p:cNvSpPr>
            <a:spLocks noChangeArrowheads="1"/>
          </p:cNvSpPr>
          <p:nvPr/>
        </p:nvSpPr>
        <p:spPr bwMode="auto">
          <a:xfrm>
            <a:off x="6540500" y="5664200"/>
            <a:ext cx="774700" cy="454025"/>
          </a:xfrm>
          <a:prstGeom prst="rect">
            <a:avLst/>
          </a:prstGeom>
          <a:solidFill>
            <a:srgbClr val="96AB00"/>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95" name="Rectangle 115">
            <a:extLst>
              <a:ext uri="{FF2B5EF4-FFF2-40B4-BE49-F238E27FC236}">
                <a16:creationId xmlns:a16="http://schemas.microsoft.com/office/drawing/2014/main" id="{9157B2A2-D656-4659-9481-A9285E5AF93A}"/>
              </a:ext>
            </a:extLst>
          </p:cNvPr>
          <p:cNvSpPr>
            <a:spLocks noChangeArrowheads="1"/>
          </p:cNvSpPr>
          <p:nvPr/>
        </p:nvSpPr>
        <p:spPr bwMode="auto">
          <a:xfrm>
            <a:off x="7505700" y="5664200"/>
            <a:ext cx="774700" cy="454025"/>
          </a:xfrm>
          <a:prstGeom prst="rect">
            <a:avLst/>
          </a:prstGeom>
          <a:solidFill>
            <a:srgbClr val="96AB00"/>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9996" name="Line 116">
            <a:extLst>
              <a:ext uri="{FF2B5EF4-FFF2-40B4-BE49-F238E27FC236}">
                <a16:creationId xmlns:a16="http://schemas.microsoft.com/office/drawing/2014/main" id="{BFFF30A7-8B00-44F6-9EBC-E481A841EB08}"/>
              </a:ext>
            </a:extLst>
          </p:cNvPr>
          <p:cNvSpPr>
            <a:spLocks noChangeShapeType="1"/>
          </p:cNvSpPr>
          <p:nvPr/>
        </p:nvSpPr>
        <p:spPr bwMode="auto">
          <a:xfrm flipH="1">
            <a:off x="5461000" y="4610100"/>
            <a:ext cx="508000" cy="1873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9997" name="Line 117">
            <a:extLst>
              <a:ext uri="{FF2B5EF4-FFF2-40B4-BE49-F238E27FC236}">
                <a16:creationId xmlns:a16="http://schemas.microsoft.com/office/drawing/2014/main" id="{61E86CB8-4676-4903-B5DE-FE878760AFFB}"/>
              </a:ext>
            </a:extLst>
          </p:cNvPr>
          <p:cNvSpPr>
            <a:spLocks noChangeShapeType="1"/>
          </p:cNvSpPr>
          <p:nvPr/>
        </p:nvSpPr>
        <p:spPr bwMode="auto">
          <a:xfrm>
            <a:off x="5981700" y="4610100"/>
            <a:ext cx="863600" cy="1873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9998" name="Line 118">
            <a:extLst>
              <a:ext uri="{FF2B5EF4-FFF2-40B4-BE49-F238E27FC236}">
                <a16:creationId xmlns:a16="http://schemas.microsoft.com/office/drawing/2014/main" id="{B68BFDF1-1F78-444A-98A4-881691CF94DF}"/>
              </a:ext>
            </a:extLst>
          </p:cNvPr>
          <p:cNvSpPr>
            <a:spLocks noChangeShapeType="1"/>
          </p:cNvSpPr>
          <p:nvPr/>
        </p:nvSpPr>
        <p:spPr bwMode="auto">
          <a:xfrm flipH="1">
            <a:off x="5930900" y="5310188"/>
            <a:ext cx="914400" cy="3381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9999" name="Line 119">
            <a:extLst>
              <a:ext uri="{FF2B5EF4-FFF2-40B4-BE49-F238E27FC236}">
                <a16:creationId xmlns:a16="http://schemas.microsoft.com/office/drawing/2014/main" id="{C710CB8C-346C-4C02-A0A2-43D51ED16EA2}"/>
              </a:ext>
            </a:extLst>
          </p:cNvPr>
          <p:cNvSpPr>
            <a:spLocks noChangeShapeType="1"/>
          </p:cNvSpPr>
          <p:nvPr/>
        </p:nvSpPr>
        <p:spPr bwMode="auto">
          <a:xfrm>
            <a:off x="6858000" y="5334000"/>
            <a:ext cx="25400" cy="2905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000" name="Line 120">
            <a:extLst>
              <a:ext uri="{FF2B5EF4-FFF2-40B4-BE49-F238E27FC236}">
                <a16:creationId xmlns:a16="http://schemas.microsoft.com/office/drawing/2014/main" id="{1D83E480-2976-4C2B-B780-59D17E89D16A}"/>
              </a:ext>
            </a:extLst>
          </p:cNvPr>
          <p:cNvSpPr>
            <a:spLocks noChangeShapeType="1"/>
          </p:cNvSpPr>
          <p:nvPr/>
        </p:nvSpPr>
        <p:spPr bwMode="auto">
          <a:xfrm>
            <a:off x="6883400" y="5346700"/>
            <a:ext cx="990600" cy="2635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0585" name="Rectangle 121">
            <a:extLst>
              <a:ext uri="{FF2B5EF4-FFF2-40B4-BE49-F238E27FC236}">
                <a16:creationId xmlns:a16="http://schemas.microsoft.com/office/drawing/2014/main" id="{5B972BE2-5B07-4EF9-9740-2B544C451C9F}"/>
              </a:ext>
            </a:extLst>
          </p:cNvPr>
          <p:cNvSpPr>
            <a:spLocks noChangeArrowheads="1"/>
          </p:cNvSpPr>
          <p:nvPr/>
        </p:nvSpPr>
        <p:spPr bwMode="auto">
          <a:xfrm>
            <a:off x="6805613" y="3989388"/>
            <a:ext cx="1976437" cy="673100"/>
          </a:xfrm>
          <a:prstGeom prst="rect">
            <a:avLst/>
          </a:prstGeom>
          <a:noFill/>
          <a:ln w="25400">
            <a:noFill/>
            <a:miter lim="800000"/>
            <a:headEnd/>
            <a:tailEnd/>
          </a:ln>
          <a:effectLst/>
        </p:spPr>
        <p:txBody>
          <a:bodyPr wrap="none" lIns="90487" tIns="44450" rIns="90487" bIns="44450">
            <a:spAutoFit/>
          </a:bodyPr>
          <a:lstStyle/>
          <a:p>
            <a:pPr>
              <a:lnSpc>
                <a:spcPct val="80000"/>
              </a:lnSpc>
              <a:defRPr/>
            </a:pPr>
            <a:r>
              <a:rPr lang="en-US" b="1">
                <a:effectLst>
                  <a:outerShdw blurRad="38100" dist="38100" dir="2700000" algn="tl">
                    <a:srgbClr val="FFFFFF"/>
                  </a:outerShdw>
                </a:effectLst>
                <a:latin typeface="Arial" charset="0"/>
                <a:ea typeface="ＭＳ Ｐゴシック" pitchFamily="-128" charset="-128"/>
              </a:rPr>
              <a:t>Program</a:t>
            </a:r>
          </a:p>
          <a:p>
            <a:pPr>
              <a:lnSpc>
                <a:spcPct val="80000"/>
              </a:lnSpc>
              <a:defRPr/>
            </a:pPr>
            <a:r>
              <a:rPr lang="en-US" b="1">
                <a:effectLst>
                  <a:outerShdw blurRad="38100" dist="38100" dir="2700000" algn="tl">
                    <a:srgbClr val="FFFFFF"/>
                  </a:outerShdw>
                </a:effectLst>
                <a:latin typeface="Arial" charset="0"/>
                <a:ea typeface="ＭＳ Ｐゴシック" pitchFamily="-128" charset="-128"/>
              </a:rPr>
              <a:t>Architecture</a:t>
            </a:r>
          </a:p>
        </p:txBody>
      </p:sp>
      <p:sp>
        <p:nvSpPr>
          <p:cNvPr id="210002" name="Arc 122">
            <a:extLst>
              <a:ext uri="{FF2B5EF4-FFF2-40B4-BE49-F238E27FC236}">
                <a16:creationId xmlns:a16="http://schemas.microsoft.com/office/drawing/2014/main" id="{2377EA91-CCA5-497F-BB65-E8587C20096E}"/>
              </a:ext>
            </a:extLst>
          </p:cNvPr>
          <p:cNvSpPr>
            <a:spLocks/>
          </p:cNvSpPr>
          <p:nvPr/>
        </p:nvSpPr>
        <p:spPr bwMode="auto">
          <a:xfrm>
            <a:off x="2478088" y="3332163"/>
            <a:ext cx="457200" cy="1038225"/>
          </a:xfrm>
          <a:custGeom>
            <a:avLst/>
            <a:gdLst>
              <a:gd name="T0" fmla="*/ 0 w 21599"/>
              <a:gd name="T1" fmla="*/ 1036446 h 21599"/>
              <a:gd name="T2" fmla="*/ 455634 w 21599"/>
              <a:gd name="T3" fmla="*/ 0 h 21599"/>
              <a:gd name="T4" fmla="*/ 457200 w 21599"/>
              <a:gd name="T5" fmla="*/ 1038225 h 21599"/>
              <a:gd name="T6" fmla="*/ 0 60000 65536"/>
              <a:gd name="T7" fmla="*/ 0 60000 65536"/>
              <a:gd name="T8" fmla="*/ 0 60000 65536"/>
              <a:gd name="T9" fmla="*/ 0 w 21599"/>
              <a:gd name="T10" fmla="*/ 0 h 21599"/>
              <a:gd name="T11" fmla="*/ 21599 w 21599"/>
              <a:gd name="T12" fmla="*/ 21599 h 21599"/>
            </a:gdLst>
            <a:ahLst/>
            <a:cxnLst>
              <a:cxn ang="T6">
                <a:pos x="T0" y="T1"/>
              </a:cxn>
              <a:cxn ang="T7">
                <a:pos x="T2" y="T3"/>
              </a:cxn>
              <a:cxn ang="T8">
                <a:pos x="T4" y="T5"/>
              </a:cxn>
            </a:cxnLst>
            <a:rect l="T9" t="T10" r="T11" b="T12"/>
            <a:pathLst>
              <a:path w="21599" h="21599" fill="none" extrusionOk="0">
                <a:moveTo>
                  <a:pt x="-1" y="21561"/>
                </a:moveTo>
                <a:cubicBezTo>
                  <a:pt x="19" y="9675"/>
                  <a:pt x="9639" y="39"/>
                  <a:pt x="21524" y="-1"/>
                </a:cubicBezTo>
              </a:path>
              <a:path w="21599" h="21599" stroke="0" extrusionOk="0">
                <a:moveTo>
                  <a:pt x="-1" y="21561"/>
                </a:moveTo>
                <a:cubicBezTo>
                  <a:pt x="19" y="9675"/>
                  <a:pt x="9639" y="39"/>
                  <a:pt x="21524" y="-1"/>
                </a:cubicBezTo>
                <a:lnTo>
                  <a:pt x="21599" y="21599"/>
                </a:lnTo>
                <a:close/>
              </a:path>
            </a:pathLst>
          </a:custGeom>
          <a:noFill/>
          <a:ln w="508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0003" name="Arc 123">
            <a:extLst>
              <a:ext uri="{FF2B5EF4-FFF2-40B4-BE49-F238E27FC236}">
                <a16:creationId xmlns:a16="http://schemas.microsoft.com/office/drawing/2014/main" id="{33A72F1F-237D-4281-BA2C-52E8AA47029B}"/>
              </a:ext>
            </a:extLst>
          </p:cNvPr>
          <p:cNvSpPr>
            <a:spLocks/>
          </p:cNvSpPr>
          <p:nvPr/>
        </p:nvSpPr>
        <p:spPr bwMode="auto">
          <a:xfrm>
            <a:off x="2490788" y="4341813"/>
            <a:ext cx="2374900" cy="1127125"/>
          </a:xfrm>
          <a:custGeom>
            <a:avLst/>
            <a:gdLst>
              <a:gd name="T0" fmla="*/ 2374900 w 21600"/>
              <a:gd name="T1" fmla="*/ 1127125 h 21600"/>
              <a:gd name="T2" fmla="*/ 0 w 21600"/>
              <a:gd name="T3" fmla="*/ 0 h 21600"/>
              <a:gd name="T4" fmla="*/ 237490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3">
            <a:extLst>
              <a:ext uri="{FF2B5EF4-FFF2-40B4-BE49-F238E27FC236}">
                <a16:creationId xmlns:a16="http://schemas.microsoft.com/office/drawing/2014/main" id="{60A32DF0-E8C7-4315-9C2B-0D831AE9896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44" name="Slide Number Placeholder 4">
            <a:extLst>
              <a:ext uri="{FF2B5EF4-FFF2-40B4-BE49-F238E27FC236}">
                <a16:creationId xmlns:a16="http://schemas.microsoft.com/office/drawing/2014/main" id="{32831789-A60F-4FC7-9B14-9622ABCD24F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099DB4F-AD8B-43F7-A64B-4914950287F3}" type="slidenum">
              <a:rPr lang="en-US" altLang="en-US" sz="1000">
                <a:latin typeface="Helvetica" panose="020B0604020202020204" pitchFamily="34" charset="0"/>
              </a:rPr>
              <a:pPr/>
              <a:t>204</a:t>
            </a:fld>
            <a:endParaRPr lang="en-US" altLang="en-US" sz="1000">
              <a:latin typeface="Helvetica" panose="020B0604020202020204" pitchFamily="34" charset="0"/>
            </a:endParaRPr>
          </a:p>
        </p:txBody>
      </p:sp>
      <p:sp>
        <p:nvSpPr>
          <p:cNvPr id="210948" name="Rectangle 2">
            <a:extLst>
              <a:ext uri="{FF2B5EF4-FFF2-40B4-BE49-F238E27FC236}">
                <a16:creationId xmlns:a16="http://schemas.microsoft.com/office/drawing/2014/main" id="{3B22E328-966E-41FD-9000-E084BA897F8C}"/>
              </a:ext>
            </a:extLst>
          </p:cNvPr>
          <p:cNvSpPr>
            <a:spLocks noGrp="1" noChangeArrowheads="1"/>
          </p:cNvSpPr>
          <p:nvPr>
            <p:ph type="title"/>
          </p:nvPr>
        </p:nvSpPr>
        <p:spPr>
          <a:xfrm>
            <a:off x="1219200" y="1219200"/>
            <a:ext cx="6788150" cy="330200"/>
          </a:xfrm>
          <a:noFill/>
        </p:spPr>
        <p:txBody>
          <a:bodyPr lIns="90487" tIns="44450" rIns="90487" bIns="44450" anchor="ctr"/>
          <a:lstStyle/>
          <a:p>
            <a:pPr eaLnBrk="1" hangingPunct="1"/>
            <a:r>
              <a:rPr lang="en-US" altLang="en-US"/>
              <a:t>Partitioning the Architecture</a:t>
            </a:r>
          </a:p>
        </p:txBody>
      </p:sp>
      <p:sp>
        <p:nvSpPr>
          <p:cNvPr id="210949" name="Rectangle 3">
            <a:extLst>
              <a:ext uri="{FF2B5EF4-FFF2-40B4-BE49-F238E27FC236}">
                <a16:creationId xmlns:a16="http://schemas.microsoft.com/office/drawing/2014/main" id="{46C470FB-B6E0-44EE-888C-00CA47239F4F}"/>
              </a:ext>
            </a:extLst>
          </p:cNvPr>
          <p:cNvSpPr>
            <a:spLocks noGrp="1" noChangeArrowheads="1"/>
          </p:cNvSpPr>
          <p:nvPr>
            <p:ph type="body" idx="1"/>
          </p:nvPr>
        </p:nvSpPr>
        <p:spPr>
          <a:xfrm>
            <a:off x="2057400" y="1752600"/>
            <a:ext cx="6096000" cy="4457700"/>
          </a:xfrm>
          <a:noFill/>
        </p:spPr>
        <p:txBody>
          <a:bodyPr lIns="90487" tIns="44450" rIns="90487" bIns="44450"/>
          <a:lstStyle/>
          <a:p>
            <a:pPr eaLnBrk="1" hangingPunct="1"/>
            <a:r>
              <a:rPr lang="en-US" altLang="en-US"/>
              <a:t>“horizontal” and “vertical” partitioning are required</a:t>
            </a:r>
          </a:p>
        </p:txBody>
      </p:sp>
      <p:grpSp>
        <p:nvGrpSpPr>
          <p:cNvPr id="210950" name="Group 4">
            <a:extLst>
              <a:ext uri="{FF2B5EF4-FFF2-40B4-BE49-F238E27FC236}">
                <a16:creationId xmlns:a16="http://schemas.microsoft.com/office/drawing/2014/main" id="{B7EA8D6D-9229-4C01-A219-99304A041385}"/>
              </a:ext>
            </a:extLst>
          </p:cNvPr>
          <p:cNvGrpSpPr>
            <a:grpSpLocks/>
          </p:cNvGrpSpPr>
          <p:nvPr/>
        </p:nvGrpSpPr>
        <p:grpSpPr bwMode="auto">
          <a:xfrm>
            <a:off x="2082800" y="2598738"/>
            <a:ext cx="5994400" cy="3138487"/>
            <a:chOff x="1000" y="1340"/>
            <a:chExt cx="3776" cy="1758"/>
          </a:xfrm>
        </p:grpSpPr>
        <p:sp>
          <p:nvSpPr>
            <p:cNvPr id="191493" name="Rectangle 5">
              <a:extLst>
                <a:ext uri="{FF2B5EF4-FFF2-40B4-BE49-F238E27FC236}">
                  <a16:creationId xmlns:a16="http://schemas.microsoft.com/office/drawing/2014/main" id="{45719B01-B43D-4900-8E6A-A85A73AB2ED6}"/>
                </a:ext>
              </a:extLst>
            </p:cNvPr>
            <p:cNvSpPr>
              <a:spLocks noChangeArrowheads="1"/>
            </p:cNvSpPr>
            <p:nvPr/>
          </p:nvSpPr>
          <p:spPr bwMode="auto">
            <a:xfrm>
              <a:off x="2687" y="1340"/>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1494" name="Rectangle 6">
              <a:extLst>
                <a:ext uri="{FF2B5EF4-FFF2-40B4-BE49-F238E27FC236}">
                  <a16:creationId xmlns:a16="http://schemas.microsoft.com/office/drawing/2014/main" id="{40DE7AD7-7574-4393-A52A-A8C2C0F264B0}"/>
                </a:ext>
              </a:extLst>
            </p:cNvPr>
            <p:cNvSpPr>
              <a:spLocks noChangeArrowheads="1"/>
            </p:cNvSpPr>
            <p:nvPr/>
          </p:nvSpPr>
          <p:spPr bwMode="auto">
            <a:xfrm>
              <a:off x="1638" y="1711"/>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1495" name="Rectangle 7">
              <a:extLst>
                <a:ext uri="{FF2B5EF4-FFF2-40B4-BE49-F238E27FC236}">
                  <a16:creationId xmlns:a16="http://schemas.microsoft.com/office/drawing/2014/main" id="{25E417D7-48D4-4C0E-B902-F4C87D970F34}"/>
                </a:ext>
              </a:extLst>
            </p:cNvPr>
            <p:cNvSpPr>
              <a:spLocks noChangeArrowheads="1"/>
            </p:cNvSpPr>
            <p:nvPr/>
          </p:nvSpPr>
          <p:spPr bwMode="auto">
            <a:xfrm>
              <a:off x="1410"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1496" name="Rectangle 8">
              <a:extLst>
                <a:ext uri="{FF2B5EF4-FFF2-40B4-BE49-F238E27FC236}">
                  <a16:creationId xmlns:a16="http://schemas.microsoft.com/office/drawing/2014/main" id="{53F25FCE-BE7E-4A63-9476-AF07CA56A9AF}"/>
                </a:ext>
              </a:extLst>
            </p:cNvPr>
            <p:cNvSpPr>
              <a:spLocks noChangeArrowheads="1"/>
            </p:cNvSpPr>
            <p:nvPr/>
          </p:nvSpPr>
          <p:spPr bwMode="auto">
            <a:xfrm>
              <a:off x="2702" y="1717"/>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1497" name="Rectangle 9">
              <a:extLst>
                <a:ext uri="{FF2B5EF4-FFF2-40B4-BE49-F238E27FC236}">
                  <a16:creationId xmlns:a16="http://schemas.microsoft.com/office/drawing/2014/main" id="{E4C9E068-10D0-44D9-8000-5023060EE852}"/>
                </a:ext>
              </a:extLst>
            </p:cNvPr>
            <p:cNvSpPr>
              <a:spLocks noChangeArrowheads="1"/>
            </p:cNvSpPr>
            <p:nvPr/>
          </p:nvSpPr>
          <p:spPr bwMode="auto">
            <a:xfrm>
              <a:off x="3626" y="1717"/>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1498" name="Rectangle 10">
              <a:extLst>
                <a:ext uri="{FF2B5EF4-FFF2-40B4-BE49-F238E27FC236}">
                  <a16:creationId xmlns:a16="http://schemas.microsoft.com/office/drawing/2014/main" id="{5ADD7B7C-33B1-4ACF-866B-5E0AA41C570E}"/>
                </a:ext>
              </a:extLst>
            </p:cNvPr>
            <p:cNvSpPr>
              <a:spLocks noChangeArrowheads="1"/>
            </p:cNvSpPr>
            <p:nvPr/>
          </p:nvSpPr>
          <p:spPr bwMode="auto">
            <a:xfrm>
              <a:off x="1733"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1499" name="Rectangle 11">
              <a:extLst>
                <a:ext uri="{FF2B5EF4-FFF2-40B4-BE49-F238E27FC236}">
                  <a16:creationId xmlns:a16="http://schemas.microsoft.com/office/drawing/2014/main" id="{C2FBCAF7-2AF2-4A49-85AD-D0DE6B74B284}"/>
                </a:ext>
              </a:extLst>
            </p:cNvPr>
            <p:cNvSpPr>
              <a:spLocks noChangeArrowheads="1"/>
            </p:cNvSpPr>
            <p:nvPr/>
          </p:nvSpPr>
          <p:spPr bwMode="auto">
            <a:xfrm>
              <a:off x="2056"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1500" name="Rectangle 12">
              <a:extLst>
                <a:ext uri="{FF2B5EF4-FFF2-40B4-BE49-F238E27FC236}">
                  <a16:creationId xmlns:a16="http://schemas.microsoft.com/office/drawing/2014/main" id="{5DF5DAC3-C4DB-4EEA-BF98-09D7BC358345}"/>
                </a:ext>
              </a:extLst>
            </p:cNvPr>
            <p:cNvSpPr>
              <a:spLocks noChangeArrowheads="1"/>
            </p:cNvSpPr>
            <p:nvPr/>
          </p:nvSpPr>
          <p:spPr bwMode="auto">
            <a:xfrm>
              <a:off x="2525" y="2204"/>
              <a:ext cx="249"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1501" name="Rectangle 13">
              <a:extLst>
                <a:ext uri="{FF2B5EF4-FFF2-40B4-BE49-F238E27FC236}">
                  <a16:creationId xmlns:a16="http://schemas.microsoft.com/office/drawing/2014/main" id="{3BC8F6DF-C131-4CE6-98B3-55FDC357DD0E}"/>
                </a:ext>
              </a:extLst>
            </p:cNvPr>
            <p:cNvSpPr>
              <a:spLocks noChangeArrowheads="1"/>
            </p:cNvSpPr>
            <p:nvPr/>
          </p:nvSpPr>
          <p:spPr bwMode="auto">
            <a:xfrm>
              <a:off x="2848"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1502" name="Rectangle 14">
              <a:extLst>
                <a:ext uri="{FF2B5EF4-FFF2-40B4-BE49-F238E27FC236}">
                  <a16:creationId xmlns:a16="http://schemas.microsoft.com/office/drawing/2014/main" id="{A7AB84FD-DC85-469B-B2B4-7B376B029821}"/>
                </a:ext>
              </a:extLst>
            </p:cNvPr>
            <p:cNvSpPr>
              <a:spLocks noChangeArrowheads="1"/>
            </p:cNvSpPr>
            <p:nvPr/>
          </p:nvSpPr>
          <p:spPr bwMode="auto">
            <a:xfrm>
              <a:off x="3171"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1503" name="Rectangle 15">
              <a:extLst>
                <a:ext uri="{FF2B5EF4-FFF2-40B4-BE49-F238E27FC236}">
                  <a16:creationId xmlns:a16="http://schemas.microsoft.com/office/drawing/2014/main" id="{E3C02E7D-7E3D-4BE8-BC88-9288477452B9}"/>
                </a:ext>
              </a:extLst>
            </p:cNvPr>
            <p:cNvSpPr>
              <a:spLocks noChangeArrowheads="1"/>
            </p:cNvSpPr>
            <p:nvPr/>
          </p:nvSpPr>
          <p:spPr bwMode="auto">
            <a:xfrm>
              <a:off x="3611" y="2197"/>
              <a:ext cx="249"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1504" name="Rectangle 16">
              <a:extLst>
                <a:ext uri="{FF2B5EF4-FFF2-40B4-BE49-F238E27FC236}">
                  <a16:creationId xmlns:a16="http://schemas.microsoft.com/office/drawing/2014/main" id="{3209F028-87EA-4DFC-9D3F-B7F6C9961B41}"/>
                </a:ext>
              </a:extLst>
            </p:cNvPr>
            <p:cNvSpPr>
              <a:spLocks noChangeArrowheads="1"/>
            </p:cNvSpPr>
            <p:nvPr/>
          </p:nvSpPr>
          <p:spPr bwMode="auto">
            <a:xfrm>
              <a:off x="3934" y="2197"/>
              <a:ext cx="24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1505" name="Rectangle 17">
              <a:extLst>
                <a:ext uri="{FF2B5EF4-FFF2-40B4-BE49-F238E27FC236}">
                  <a16:creationId xmlns:a16="http://schemas.microsoft.com/office/drawing/2014/main" id="{7DDF0A19-085B-4F2E-893B-E999E4E588F8}"/>
                </a:ext>
              </a:extLst>
            </p:cNvPr>
            <p:cNvSpPr>
              <a:spLocks noChangeArrowheads="1"/>
            </p:cNvSpPr>
            <p:nvPr/>
          </p:nvSpPr>
          <p:spPr bwMode="auto">
            <a:xfrm>
              <a:off x="3318" y="2632"/>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1506" name="Rectangle 18">
              <a:extLst>
                <a:ext uri="{FF2B5EF4-FFF2-40B4-BE49-F238E27FC236}">
                  <a16:creationId xmlns:a16="http://schemas.microsoft.com/office/drawing/2014/main" id="{38AF6A12-108C-47B9-B762-9E1E8467B6C0}"/>
                </a:ext>
              </a:extLst>
            </p:cNvPr>
            <p:cNvSpPr>
              <a:spLocks noChangeArrowheads="1"/>
            </p:cNvSpPr>
            <p:nvPr/>
          </p:nvSpPr>
          <p:spPr bwMode="auto">
            <a:xfrm>
              <a:off x="3641" y="2632"/>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1507" name="Rectangle 19">
              <a:extLst>
                <a:ext uri="{FF2B5EF4-FFF2-40B4-BE49-F238E27FC236}">
                  <a16:creationId xmlns:a16="http://schemas.microsoft.com/office/drawing/2014/main" id="{A658D35D-193D-4DF9-81D6-ECC2F1361A52}"/>
                </a:ext>
              </a:extLst>
            </p:cNvPr>
            <p:cNvSpPr>
              <a:spLocks noChangeArrowheads="1"/>
            </p:cNvSpPr>
            <p:nvPr/>
          </p:nvSpPr>
          <p:spPr bwMode="auto">
            <a:xfrm>
              <a:off x="3964" y="2632"/>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1508" name="Rectangle 20">
              <a:extLst>
                <a:ext uri="{FF2B5EF4-FFF2-40B4-BE49-F238E27FC236}">
                  <a16:creationId xmlns:a16="http://schemas.microsoft.com/office/drawing/2014/main" id="{A3A7616F-F812-4C2D-8C7A-1F35A2551207}"/>
                </a:ext>
              </a:extLst>
            </p:cNvPr>
            <p:cNvSpPr>
              <a:spLocks noChangeArrowheads="1"/>
            </p:cNvSpPr>
            <p:nvPr/>
          </p:nvSpPr>
          <p:spPr bwMode="auto">
            <a:xfrm>
              <a:off x="1579" y="2657"/>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1509" name="Rectangle 21">
              <a:extLst>
                <a:ext uri="{FF2B5EF4-FFF2-40B4-BE49-F238E27FC236}">
                  <a16:creationId xmlns:a16="http://schemas.microsoft.com/office/drawing/2014/main" id="{E15C0200-D81D-47A0-BB67-39C80BD48E45}"/>
                </a:ext>
              </a:extLst>
            </p:cNvPr>
            <p:cNvSpPr>
              <a:spLocks noChangeArrowheads="1"/>
            </p:cNvSpPr>
            <p:nvPr/>
          </p:nvSpPr>
          <p:spPr bwMode="auto">
            <a:xfrm>
              <a:off x="1902" y="2657"/>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210968" name="Line 22">
              <a:extLst>
                <a:ext uri="{FF2B5EF4-FFF2-40B4-BE49-F238E27FC236}">
                  <a16:creationId xmlns:a16="http://schemas.microsoft.com/office/drawing/2014/main" id="{8B357FDC-2725-4502-A938-2B76E6E5DE03}"/>
                </a:ext>
              </a:extLst>
            </p:cNvPr>
            <p:cNvSpPr>
              <a:spLocks noChangeShapeType="1"/>
            </p:cNvSpPr>
            <p:nvPr/>
          </p:nvSpPr>
          <p:spPr bwMode="auto">
            <a:xfrm flipH="1">
              <a:off x="1894" y="1609"/>
              <a:ext cx="1027" cy="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969" name="Line 23">
              <a:extLst>
                <a:ext uri="{FF2B5EF4-FFF2-40B4-BE49-F238E27FC236}">
                  <a16:creationId xmlns:a16="http://schemas.microsoft.com/office/drawing/2014/main" id="{E00BC596-5F79-426E-BA8C-F8B17C753F1E}"/>
                </a:ext>
              </a:extLst>
            </p:cNvPr>
            <p:cNvSpPr>
              <a:spLocks noChangeShapeType="1"/>
            </p:cNvSpPr>
            <p:nvPr/>
          </p:nvSpPr>
          <p:spPr bwMode="auto">
            <a:xfrm>
              <a:off x="2921" y="1621"/>
              <a:ext cx="0" cy="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970" name="Line 24">
              <a:extLst>
                <a:ext uri="{FF2B5EF4-FFF2-40B4-BE49-F238E27FC236}">
                  <a16:creationId xmlns:a16="http://schemas.microsoft.com/office/drawing/2014/main" id="{E1008704-2AF0-47F3-9525-B7434FE50662}"/>
                </a:ext>
              </a:extLst>
            </p:cNvPr>
            <p:cNvSpPr>
              <a:spLocks noChangeShapeType="1"/>
            </p:cNvSpPr>
            <p:nvPr/>
          </p:nvSpPr>
          <p:spPr bwMode="auto">
            <a:xfrm>
              <a:off x="2936" y="1615"/>
              <a:ext cx="902" cy="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971" name="Line 25">
              <a:extLst>
                <a:ext uri="{FF2B5EF4-FFF2-40B4-BE49-F238E27FC236}">
                  <a16:creationId xmlns:a16="http://schemas.microsoft.com/office/drawing/2014/main" id="{76EC50FA-25F1-426B-9584-962819BA749B}"/>
                </a:ext>
              </a:extLst>
            </p:cNvPr>
            <p:cNvSpPr>
              <a:spLocks noChangeShapeType="1"/>
            </p:cNvSpPr>
            <p:nvPr/>
          </p:nvSpPr>
          <p:spPr bwMode="auto">
            <a:xfrm flipH="1">
              <a:off x="1534" y="1986"/>
              <a:ext cx="316" cy="2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972" name="Line 26">
              <a:extLst>
                <a:ext uri="{FF2B5EF4-FFF2-40B4-BE49-F238E27FC236}">
                  <a16:creationId xmlns:a16="http://schemas.microsoft.com/office/drawing/2014/main" id="{6B1792D2-2FF2-4786-B4E5-ADC0890D11CD}"/>
                </a:ext>
              </a:extLst>
            </p:cNvPr>
            <p:cNvSpPr>
              <a:spLocks noChangeShapeType="1"/>
            </p:cNvSpPr>
            <p:nvPr/>
          </p:nvSpPr>
          <p:spPr bwMode="auto">
            <a:xfrm>
              <a:off x="1850" y="1993"/>
              <a:ext cx="0" cy="2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973" name="Line 27">
              <a:extLst>
                <a:ext uri="{FF2B5EF4-FFF2-40B4-BE49-F238E27FC236}">
                  <a16:creationId xmlns:a16="http://schemas.microsoft.com/office/drawing/2014/main" id="{02F56A0B-2EDF-48EE-B6D8-4578C3D5FAEB}"/>
                </a:ext>
              </a:extLst>
            </p:cNvPr>
            <p:cNvSpPr>
              <a:spLocks noChangeShapeType="1"/>
            </p:cNvSpPr>
            <p:nvPr/>
          </p:nvSpPr>
          <p:spPr bwMode="auto">
            <a:xfrm>
              <a:off x="1850" y="2005"/>
              <a:ext cx="322"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974" name="Line 28">
              <a:extLst>
                <a:ext uri="{FF2B5EF4-FFF2-40B4-BE49-F238E27FC236}">
                  <a16:creationId xmlns:a16="http://schemas.microsoft.com/office/drawing/2014/main" id="{51D3FF37-34EE-43FF-860C-CC67AB412301}"/>
                </a:ext>
              </a:extLst>
            </p:cNvPr>
            <p:cNvSpPr>
              <a:spLocks noChangeShapeType="1"/>
            </p:cNvSpPr>
            <p:nvPr/>
          </p:nvSpPr>
          <p:spPr bwMode="auto">
            <a:xfrm flipH="1">
              <a:off x="2642" y="1986"/>
              <a:ext cx="286" cy="20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975" name="Line 29">
              <a:extLst>
                <a:ext uri="{FF2B5EF4-FFF2-40B4-BE49-F238E27FC236}">
                  <a16:creationId xmlns:a16="http://schemas.microsoft.com/office/drawing/2014/main" id="{BEC58181-E68A-4E60-B3A1-61EFA45B4009}"/>
                </a:ext>
              </a:extLst>
            </p:cNvPr>
            <p:cNvSpPr>
              <a:spLocks noChangeShapeType="1"/>
            </p:cNvSpPr>
            <p:nvPr/>
          </p:nvSpPr>
          <p:spPr bwMode="auto">
            <a:xfrm>
              <a:off x="2944" y="1999"/>
              <a:ext cx="6" cy="18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976" name="Line 30">
              <a:extLst>
                <a:ext uri="{FF2B5EF4-FFF2-40B4-BE49-F238E27FC236}">
                  <a16:creationId xmlns:a16="http://schemas.microsoft.com/office/drawing/2014/main" id="{F4726C98-6E46-483F-AAC6-95165857EA6D}"/>
                </a:ext>
              </a:extLst>
            </p:cNvPr>
            <p:cNvSpPr>
              <a:spLocks noChangeShapeType="1"/>
            </p:cNvSpPr>
            <p:nvPr/>
          </p:nvSpPr>
          <p:spPr bwMode="auto">
            <a:xfrm>
              <a:off x="2944" y="2005"/>
              <a:ext cx="343"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977" name="Line 31">
              <a:extLst>
                <a:ext uri="{FF2B5EF4-FFF2-40B4-BE49-F238E27FC236}">
                  <a16:creationId xmlns:a16="http://schemas.microsoft.com/office/drawing/2014/main" id="{43ECC654-B347-494C-B2EF-9543D94732BA}"/>
                </a:ext>
              </a:extLst>
            </p:cNvPr>
            <p:cNvSpPr>
              <a:spLocks noChangeShapeType="1"/>
            </p:cNvSpPr>
            <p:nvPr/>
          </p:nvSpPr>
          <p:spPr bwMode="auto">
            <a:xfrm flipH="1">
              <a:off x="3728" y="1980"/>
              <a:ext cx="154" cy="2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978" name="Line 32">
              <a:extLst>
                <a:ext uri="{FF2B5EF4-FFF2-40B4-BE49-F238E27FC236}">
                  <a16:creationId xmlns:a16="http://schemas.microsoft.com/office/drawing/2014/main" id="{F5367326-8C8A-4D3B-A437-B963A8B7A03C}"/>
                </a:ext>
              </a:extLst>
            </p:cNvPr>
            <p:cNvSpPr>
              <a:spLocks noChangeShapeType="1"/>
            </p:cNvSpPr>
            <p:nvPr/>
          </p:nvSpPr>
          <p:spPr bwMode="auto">
            <a:xfrm>
              <a:off x="3890" y="1980"/>
              <a:ext cx="168" cy="2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979" name="Line 33">
              <a:extLst>
                <a:ext uri="{FF2B5EF4-FFF2-40B4-BE49-F238E27FC236}">
                  <a16:creationId xmlns:a16="http://schemas.microsoft.com/office/drawing/2014/main" id="{985067BD-DBFE-4DE1-8F18-2C2485FFE975}"/>
                </a:ext>
              </a:extLst>
            </p:cNvPr>
            <p:cNvSpPr>
              <a:spLocks noChangeShapeType="1"/>
            </p:cNvSpPr>
            <p:nvPr/>
          </p:nvSpPr>
          <p:spPr bwMode="auto">
            <a:xfrm flipH="1">
              <a:off x="3457" y="2466"/>
              <a:ext cx="278" cy="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980" name="Line 34">
              <a:extLst>
                <a:ext uri="{FF2B5EF4-FFF2-40B4-BE49-F238E27FC236}">
                  <a16:creationId xmlns:a16="http://schemas.microsoft.com/office/drawing/2014/main" id="{AC43E77E-F6D9-4EDE-BB9D-DC0A0BBCFBAF}"/>
                </a:ext>
              </a:extLst>
            </p:cNvPr>
            <p:cNvSpPr>
              <a:spLocks noChangeShapeType="1"/>
            </p:cNvSpPr>
            <p:nvPr/>
          </p:nvSpPr>
          <p:spPr bwMode="auto">
            <a:xfrm>
              <a:off x="3743" y="2472"/>
              <a:ext cx="21"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981" name="Line 35">
              <a:extLst>
                <a:ext uri="{FF2B5EF4-FFF2-40B4-BE49-F238E27FC236}">
                  <a16:creationId xmlns:a16="http://schemas.microsoft.com/office/drawing/2014/main" id="{6952CFB5-0B58-4FF2-8790-C3432BCB0BEC}"/>
                </a:ext>
              </a:extLst>
            </p:cNvPr>
            <p:cNvSpPr>
              <a:spLocks noChangeShapeType="1"/>
            </p:cNvSpPr>
            <p:nvPr/>
          </p:nvSpPr>
          <p:spPr bwMode="auto">
            <a:xfrm>
              <a:off x="4066" y="2472"/>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982" name="Line 36">
              <a:extLst>
                <a:ext uri="{FF2B5EF4-FFF2-40B4-BE49-F238E27FC236}">
                  <a16:creationId xmlns:a16="http://schemas.microsoft.com/office/drawing/2014/main" id="{ED180FF1-459D-4BE4-A15F-FD94B72C0A7C}"/>
                </a:ext>
              </a:extLst>
            </p:cNvPr>
            <p:cNvSpPr>
              <a:spLocks noChangeShapeType="1"/>
            </p:cNvSpPr>
            <p:nvPr/>
          </p:nvSpPr>
          <p:spPr bwMode="auto">
            <a:xfrm flipH="1">
              <a:off x="1710" y="2472"/>
              <a:ext cx="14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983" name="Line 37">
              <a:extLst>
                <a:ext uri="{FF2B5EF4-FFF2-40B4-BE49-F238E27FC236}">
                  <a16:creationId xmlns:a16="http://schemas.microsoft.com/office/drawing/2014/main" id="{525B95F7-A453-4E15-A905-B7C70D3AE0E2}"/>
                </a:ext>
              </a:extLst>
            </p:cNvPr>
            <p:cNvSpPr>
              <a:spLocks noChangeShapeType="1"/>
            </p:cNvSpPr>
            <p:nvPr/>
          </p:nvSpPr>
          <p:spPr bwMode="auto">
            <a:xfrm>
              <a:off x="1865" y="2472"/>
              <a:ext cx="16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984" name="Line 38">
              <a:extLst>
                <a:ext uri="{FF2B5EF4-FFF2-40B4-BE49-F238E27FC236}">
                  <a16:creationId xmlns:a16="http://schemas.microsoft.com/office/drawing/2014/main" id="{76862415-0A94-4FD9-BAD3-946FC01025AE}"/>
                </a:ext>
              </a:extLst>
            </p:cNvPr>
            <p:cNvSpPr>
              <a:spLocks noChangeShapeType="1"/>
            </p:cNvSpPr>
            <p:nvPr/>
          </p:nvSpPr>
          <p:spPr bwMode="auto">
            <a:xfrm>
              <a:off x="1000" y="2074"/>
              <a:ext cx="3739" cy="6"/>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985" name="Line 39">
              <a:extLst>
                <a:ext uri="{FF2B5EF4-FFF2-40B4-BE49-F238E27FC236}">
                  <a16:creationId xmlns:a16="http://schemas.microsoft.com/office/drawing/2014/main" id="{EA4303A3-ED93-46E4-93FA-141066FFA039}"/>
                </a:ext>
              </a:extLst>
            </p:cNvPr>
            <p:cNvSpPr>
              <a:spLocks noChangeShapeType="1"/>
            </p:cNvSpPr>
            <p:nvPr/>
          </p:nvSpPr>
          <p:spPr bwMode="auto">
            <a:xfrm>
              <a:off x="1037" y="2560"/>
              <a:ext cx="3739" cy="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986" name="Line 40">
              <a:extLst>
                <a:ext uri="{FF2B5EF4-FFF2-40B4-BE49-F238E27FC236}">
                  <a16:creationId xmlns:a16="http://schemas.microsoft.com/office/drawing/2014/main" id="{97378A13-D3E2-4B6B-933B-F896ADA29BC3}"/>
                </a:ext>
              </a:extLst>
            </p:cNvPr>
            <p:cNvSpPr>
              <a:spLocks noChangeShapeType="1"/>
            </p:cNvSpPr>
            <p:nvPr/>
          </p:nvSpPr>
          <p:spPr bwMode="auto">
            <a:xfrm>
              <a:off x="2385" y="1419"/>
              <a:ext cx="0" cy="1668"/>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987" name="Freeform 41">
              <a:extLst>
                <a:ext uri="{FF2B5EF4-FFF2-40B4-BE49-F238E27FC236}">
                  <a16:creationId xmlns:a16="http://schemas.microsoft.com/office/drawing/2014/main" id="{C2676E5F-4BC4-466A-A63C-6744EBC56299}"/>
                </a:ext>
              </a:extLst>
            </p:cNvPr>
            <p:cNvSpPr>
              <a:spLocks/>
            </p:cNvSpPr>
            <p:nvPr/>
          </p:nvSpPr>
          <p:spPr bwMode="auto">
            <a:xfrm>
              <a:off x="3178" y="1428"/>
              <a:ext cx="353" cy="1670"/>
            </a:xfrm>
            <a:custGeom>
              <a:avLst/>
              <a:gdLst>
                <a:gd name="T0" fmla="*/ 352 w 353"/>
                <a:gd name="T1" fmla="*/ 0 h 1670"/>
                <a:gd name="T2" fmla="*/ 352 w 353"/>
                <a:gd name="T3" fmla="*/ 972 h 1670"/>
                <a:gd name="T4" fmla="*/ 0 w 353"/>
                <a:gd name="T5" fmla="*/ 1362 h 1670"/>
                <a:gd name="T6" fmla="*/ 0 w 353"/>
                <a:gd name="T7" fmla="*/ 1669 h 1670"/>
                <a:gd name="T8" fmla="*/ 0 60000 65536"/>
                <a:gd name="T9" fmla="*/ 0 60000 65536"/>
                <a:gd name="T10" fmla="*/ 0 60000 65536"/>
                <a:gd name="T11" fmla="*/ 0 60000 65536"/>
                <a:gd name="T12" fmla="*/ 0 w 353"/>
                <a:gd name="T13" fmla="*/ 0 h 1670"/>
                <a:gd name="T14" fmla="*/ 353 w 353"/>
                <a:gd name="T15" fmla="*/ 1670 h 1670"/>
              </a:gdLst>
              <a:ahLst/>
              <a:cxnLst>
                <a:cxn ang="T8">
                  <a:pos x="T0" y="T1"/>
                </a:cxn>
                <a:cxn ang="T9">
                  <a:pos x="T2" y="T3"/>
                </a:cxn>
                <a:cxn ang="T10">
                  <a:pos x="T4" y="T5"/>
                </a:cxn>
                <a:cxn ang="T11">
                  <a:pos x="T6" y="T7"/>
                </a:cxn>
              </a:cxnLst>
              <a:rect l="T12" t="T13" r="T14" b="T15"/>
              <a:pathLst>
                <a:path w="353" h="1670">
                  <a:moveTo>
                    <a:pt x="352" y="0"/>
                  </a:moveTo>
                  <a:lnTo>
                    <a:pt x="352" y="972"/>
                  </a:lnTo>
                  <a:lnTo>
                    <a:pt x="0" y="1362"/>
                  </a:lnTo>
                  <a:lnTo>
                    <a:pt x="0" y="1669"/>
                  </a:lnTo>
                </a:path>
              </a:pathLst>
            </a:custGeom>
            <a:noFill/>
            <a:ln w="508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988" name="Line 42">
              <a:extLst>
                <a:ext uri="{FF2B5EF4-FFF2-40B4-BE49-F238E27FC236}">
                  <a16:creationId xmlns:a16="http://schemas.microsoft.com/office/drawing/2014/main" id="{D7591846-73E2-4545-A2AA-BF1F4D893AAE}"/>
                </a:ext>
              </a:extLst>
            </p:cNvPr>
            <p:cNvSpPr>
              <a:spLocks noChangeShapeType="1"/>
            </p:cNvSpPr>
            <p:nvPr/>
          </p:nvSpPr>
          <p:spPr bwMode="auto">
            <a:xfrm>
              <a:off x="1029" y="1659"/>
              <a:ext cx="3740" cy="6"/>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3">
            <a:extLst>
              <a:ext uri="{FF2B5EF4-FFF2-40B4-BE49-F238E27FC236}">
                <a16:creationId xmlns:a16="http://schemas.microsoft.com/office/drawing/2014/main" id="{E81B1B69-085C-44BB-8561-4F210E6688B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43" name="Slide Number Placeholder 4">
            <a:extLst>
              <a:ext uri="{FF2B5EF4-FFF2-40B4-BE49-F238E27FC236}">
                <a16:creationId xmlns:a16="http://schemas.microsoft.com/office/drawing/2014/main" id="{51ECEBD5-B0C1-4BF9-989A-2CBB74C6509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EDC2815-09A0-49DB-8094-40BBCEBD065F}" type="slidenum">
              <a:rPr lang="en-US" altLang="en-US" sz="1000">
                <a:latin typeface="Helvetica" panose="020B0604020202020204" pitchFamily="34" charset="0"/>
              </a:rPr>
              <a:pPr/>
              <a:t>205</a:t>
            </a:fld>
            <a:endParaRPr lang="en-US" altLang="en-US" sz="1000">
              <a:latin typeface="Helvetica" panose="020B0604020202020204" pitchFamily="34" charset="0"/>
            </a:endParaRPr>
          </a:p>
        </p:txBody>
      </p:sp>
      <p:sp>
        <p:nvSpPr>
          <p:cNvPr id="211972" name="Rectangle 2">
            <a:extLst>
              <a:ext uri="{FF2B5EF4-FFF2-40B4-BE49-F238E27FC236}">
                <a16:creationId xmlns:a16="http://schemas.microsoft.com/office/drawing/2014/main" id="{C1BA5204-ADC3-47BD-8610-BBFB8A8FD54D}"/>
              </a:ext>
            </a:extLst>
          </p:cNvPr>
          <p:cNvSpPr>
            <a:spLocks noGrp="1" noChangeArrowheads="1"/>
          </p:cNvSpPr>
          <p:nvPr>
            <p:ph type="title"/>
          </p:nvPr>
        </p:nvSpPr>
        <p:spPr>
          <a:xfrm>
            <a:off x="1295400" y="1143000"/>
            <a:ext cx="5400675" cy="550863"/>
          </a:xfrm>
          <a:noFill/>
        </p:spPr>
        <p:txBody>
          <a:bodyPr lIns="90487" tIns="44450" rIns="90487" bIns="44450" anchor="ctr"/>
          <a:lstStyle/>
          <a:p>
            <a:pPr eaLnBrk="1" hangingPunct="1"/>
            <a:r>
              <a:rPr lang="en-US" altLang="en-US"/>
              <a:t>Horizontal Partitioning</a:t>
            </a:r>
          </a:p>
        </p:txBody>
      </p:sp>
      <p:sp>
        <p:nvSpPr>
          <p:cNvPr id="211973" name="Rectangle 3">
            <a:extLst>
              <a:ext uri="{FF2B5EF4-FFF2-40B4-BE49-F238E27FC236}">
                <a16:creationId xmlns:a16="http://schemas.microsoft.com/office/drawing/2014/main" id="{8263EB12-0A15-4CA2-9136-E6B360AA36A4}"/>
              </a:ext>
            </a:extLst>
          </p:cNvPr>
          <p:cNvSpPr>
            <a:spLocks noGrp="1" noChangeArrowheads="1"/>
          </p:cNvSpPr>
          <p:nvPr>
            <p:ph type="body" idx="1"/>
          </p:nvPr>
        </p:nvSpPr>
        <p:spPr>
          <a:xfrm>
            <a:off x="1905000" y="1828800"/>
            <a:ext cx="6908800" cy="2357438"/>
          </a:xfrm>
          <a:noFill/>
        </p:spPr>
        <p:txBody>
          <a:bodyPr lIns="90487" tIns="44450" rIns="90487" bIns="44450"/>
          <a:lstStyle/>
          <a:p>
            <a:pPr eaLnBrk="1" hangingPunct="1"/>
            <a:r>
              <a:rPr lang="en-US" altLang="en-US"/>
              <a:t>define separate branches of the module hierarchy for each major function</a:t>
            </a:r>
          </a:p>
          <a:p>
            <a:pPr eaLnBrk="1" hangingPunct="1"/>
            <a:r>
              <a:rPr lang="en-US" altLang="en-US"/>
              <a:t>use control modules to coordinate communication between functions</a:t>
            </a:r>
          </a:p>
        </p:txBody>
      </p:sp>
      <p:sp>
        <p:nvSpPr>
          <p:cNvPr id="192516" name="Rectangle 4">
            <a:extLst>
              <a:ext uri="{FF2B5EF4-FFF2-40B4-BE49-F238E27FC236}">
                <a16:creationId xmlns:a16="http://schemas.microsoft.com/office/drawing/2014/main" id="{DABFB316-AABA-405B-959B-F90F88B33413}"/>
              </a:ext>
            </a:extLst>
          </p:cNvPr>
          <p:cNvSpPr>
            <a:spLocks noChangeArrowheads="1"/>
          </p:cNvSpPr>
          <p:nvPr/>
        </p:nvSpPr>
        <p:spPr bwMode="auto">
          <a:xfrm>
            <a:off x="4808538" y="3552825"/>
            <a:ext cx="574675" cy="357188"/>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2517" name="Rectangle 5">
            <a:extLst>
              <a:ext uri="{FF2B5EF4-FFF2-40B4-BE49-F238E27FC236}">
                <a16:creationId xmlns:a16="http://schemas.microsoft.com/office/drawing/2014/main" id="{C7B3B5FD-5D22-45C9-B5B2-731A8C52DC3A}"/>
              </a:ext>
            </a:extLst>
          </p:cNvPr>
          <p:cNvSpPr>
            <a:spLocks noChangeArrowheads="1"/>
          </p:cNvSpPr>
          <p:nvPr/>
        </p:nvSpPr>
        <p:spPr bwMode="auto">
          <a:xfrm>
            <a:off x="3506788" y="4086225"/>
            <a:ext cx="574675" cy="357188"/>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2518" name="Rectangle 6">
            <a:extLst>
              <a:ext uri="{FF2B5EF4-FFF2-40B4-BE49-F238E27FC236}">
                <a16:creationId xmlns:a16="http://schemas.microsoft.com/office/drawing/2014/main" id="{547EFA2B-510A-4C91-A147-4B1D5C8C1B1F}"/>
              </a:ext>
            </a:extLst>
          </p:cNvPr>
          <p:cNvSpPr>
            <a:spLocks noChangeArrowheads="1"/>
          </p:cNvSpPr>
          <p:nvPr/>
        </p:nvSpPr>
        <p:spPr bwMode="auto">
          <a:xfrm>
            <a:off x="3224213" y="4791075"/>
            <a:ext cx="301625"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2519" name="Rectangle 7">
            <a:extLst>
              <a:ext uri="{FF2B5EF4-FFF2-40B4-BE49-F238E27FC236}">
                <a16:creationId xmlns:a16="http://schemas.microsoft.com/office/drawing/2014/main" id="{0F17B293-0229-4674-8BB0-99B702B1D970}"/>
              </a:ext>
            </a:extLst>
          </p:cNvPr>
          <p:cNvSpPr>
            <a:spLocks noChangeArrowheads="1"/>
          </p:cNvSpPr>
          <p:nvPr/>
        </p:nvSpPr>
        <p:spPr bwMode="auto">
          <a:xfrm>
            <a:off x="4826000" y="4094163"/>
            <a:ext cx="574675"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2520" name="Rectangle 8">
            <a:extLst>
              <a:ext uri="{FF2B5EF4-FFF2-40B4-BE49-F238E27FC236}">
                <a16:creationId xmlns:a16="http://schemas.microsoft.com/office/drawing/2014/main" id="{0885FE5D-DB17-43C4-AAE9-62199E4D6516}"/>
              </a:ext>
            </a:extLst>
          </p:cNvPr>
          <p:cNvSpPr>
            <a:spLocks noChangeArrowheads="1"/>
          </p:cNvSpPr>
          <p:nvPr/>
        </p:nvSpPr>
        <p:spPr bwMode="auto">
          <a:xfrm>
            <a:off x="5973763" y="4094163"/>
            <a:ext cx="574675"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2521" name="Rectangle 9">
            <a:extLst>
              <a:ext uri="{FF2B5EF4-FFF2-40B4-BE49-F238E27FC236}">
                <a16:creationId xmlns:a16="http://schemas.microsoft.com/office/drawing/2014/main" id="{368B2AC0-6429-4515-B449-27D22E22F645}"/>
              </a:ext>
            </a:extLst>
          </p:cNvPr>
          <p:cNvSpPr>
            <a:spLocks noChangeArrowheads="1"/>
          </p:cNvSpPr>
          <p:nvPr/>
        </p:nvSpPr>
        <p:spPr bwMode="auto">
          <a:xfrm>
            <a:off x="3624263" y="4791075"/>
            <a:ext cx="303212"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2522" name="Rectangle 10">
            <a:extLst>
              <a:ext uri="{FF2B5EF4-FFF2-40B4-BE49-F238E27FC236}">
                <a16:creationId xmlns:a16="http://schemas.microsoft.com/office/drawing/2014/main" id="{B25AB696-E821-4B8C-BA8C-394CA83A1A87}"/>
              </a:ext>
            </a:extLst>
          </p:cNvPr>
          <p:cNvSpPr>
            <a:spLocks noChangeArrowheads="1"/>
          </p:cNvSpPr>
          <p:nvPr/>
        </p:nvSpPr>
        <p:spPr bwMode="auto">
          <a:xfrm>
            <a:off x="4024313" y="4791075"/>
            <a:ext cx="303212"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2523" name="Rectangle 11">
            <a:extLst>
              <a:ext uri="{FF2B5EF4-FFF2-40B4-BE49-F238E27FC236}">
                <a16:creationId xmlns:a16="http://schemas.microsoft.com/office/drawing/2014/main" id="{32FBC6EC-CCB6-45CB-82A6-398C57F71415}"/>
              </a:ext>
            </a:extLst>
          </p:cNvPr>
          <p:cNvSpPr>
            <a:spLocks noChangeArrowheads="1"/>
          </p:cNvSpPr>
          <p:nvPr/>
        </p:nvSpPr>
        <p:spPr bwMode="auto">
          <a:xfrm>
            <a:off x="4606925" y="4791075"/>
            <a:ext cx="303213"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2524" name="Rectangle 12">
            <a:extLst>
              <a:ext uri="{FF2B5EF4-FFF2-40B4-BE49-F238E27FC236}">
                <a16:creationId xmlns:a16="http://schemas.microsoft.com/office/drawing/2014/main" id="{240E66C3-3D01-453B-8DB1-1321CCFE8636}"/>
              </a:ext>
            </a:extLst>
          </p:cNvPr>
          <p:cNvSpPr>
            <a:spLocks noChangeArrowheads="1"/>
          </p:cNvSpPr>
          <p:nvPr/>
        </p:nvSpPr>
        <p:spPr bwMode="auto">
          <a:xfrm>
            <a:off x="5008563" y="4791075"/>
            <a:ext cx="301625"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2525" name="Rectangle 13">
            <a:extLst>
              <a:ext uri="{FF2B5EF4-FFF2-40B4-BE49-F238E27FC236}">
                <a16:creationId xmlns:a16="http://schemas.microsoft.com/office/drawing/2014/main" id="{FD63999F-97CB-476B-8F63-A3C346B74107}"/>
              </a:ext>
            </a:extLst>
          </p:cNvPr>
          <p:cNvSpPr>
            <a:spLocks noChangeArrowheads="1"/>
          </p:cNvSpPr>
          <p:nvPr/>
        </p:nvSpPr>
        <p:spPr bwMode="auto">
          <a:xfrm>
            <a:off x="5408613" y="4791075"/>
            <a:ext cx="301625"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2526" name="Rectangle 14">
            <a:extLst>
              <a:ext uri="{FF2B5EF4-FFF2-40B4-BE49-F238E27FC236}">
                <a16:creationId xmlns:a16="http://schemas.microsoft.com/office/drawing/2014/main" id="{B6B979B0-C336-44AC-8D4E-E1DFDA0E9285}"/>
              </a:ext>
            </a:extLst>
          </p:cNvPr>
          <p:cNvSpPr>
            <a:spLocks noChangeArrowheads="1"/>
          </p:cNvSpPr>
          <p:nvPr/>
        </p:nvSpPr>
        <p:spPr bwMode="auto">
          <a:xfrm>
            <a:off x="5954713" y="4781550"/>
            <a:ext cx="303212" cy="357188"/>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2527" name="Rectangle 15">
            <a:extLst>
              <a:ext uri="{FF2B5EF4-FFF2-40B4-BE49-F238E27FC236}">
                <a16:creationId xmlns:a16="http://schemas.microsoft.com/office/drawing/2014/main" id="{F92EF127-AE81-4891-98B4-89F3E41AB462}"/>
              </a:ext>
            </a:extLst>
          </p:cNvPr>
          <p:cNvSpPr>
            <a:spLocks noChangeArrowheads="1"/>
          </p:cNvSpPr>
          <p:nvPr/>
        </p:nvSpPr>
        <p:spPr bwMode="auto">
          <a:xfrm>
            <a:off x="6354763" y="4781550"/>
            <a:ext cx="303212" cy="357188"/>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2528" name="Rectangle 16">
            <a:extLst>
              <a:ext uri="{FF2B5EF4-FFF2-40B4-BE49-F238E27FC236}">
                <a16:creationId xmlns:a16="http://schemas.microsoft.com/office/drawing/2014/main" id="{E5624DA7-D12A-47A3-9978-4919242DA6A4}"/>
              </a:ext>
            </a:extLst>
          </p:cNvPr>
          <p:cNvSpPr>
            <a:spLocks noChangeArrowheads="1"/>
          </p:cNvSpPr>
          <p:nvPr/>
        </p:nvSpPr>
        <p:spPr bwMode="auto">
          <a:xfrm>
            <a:off x="5591175" y="5405438"/>
            <a:ext cx="301625"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2529" name="Rectangle 17">
            <a:extLst>
              <a:ext uri="{FF2B5EF4-FFF2-40B4-BE49-F238E27FC236}">
                <a16:creationId xmlns:a16="http://schemas.microsoft.com/office/drawing/2014/main" id="{661E7864-0560-44E6-BFA0-2FA1919E3769}"/>
              </a:ext>
            </a:extLst>
          </p:cNvPr>
          <p:cNvSpPr>
            <a:spLocks noChangeArrowheads="1"/>
          </p:cNvSpPr>
          <p:nvPr/>
        </p:nvSpPr>
        <p:spPr bwMode="auto">
          <a:xfrm>
            <a:off x="5991225" y="5405438"/>
            <a:ext cx="301625"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2530" name="Rectangle 18">
            <a:extLst>
              <a:ext uri="{FF2B5EF4-FFF2-40B4-BE49-F238E27FC236}">
                <a16:creationId xmlns:a16="http://schemas.microsoft.com/office/drawing/2014/main" id="{401AC7CF-AD27-4E6E-8FB3-93312AB72972}"/>
              </a:ext>
            </a:extLst>
          </p:cNvPr>
          <p:cNvSpPr>
            <a:spLocks noChangeArrowheads="1"/>
          </p:cNvSpPr>
          <p:nvPr/>
        </p:nvSpPr>
        <p:spPr bwMode="auto">
          <a:xfrm>
            <a:off x="6391275" y="5405438"/>
            <a:ext cx="303213"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2531" name="Rectangle 19">
            <a:extLst>
              <a:ext uri="{FF2B5EF4-FFF2-40B4-BE49-F238E27FC236}">
                <a16:creationId xmlns:a16="http://schemas.microsoft.com/office/drawing/2014/main" id="{8E6B8795-72E8-45D7-B2FE-919C90622BA7}"/>
              </a:ext>
            </a:extLst>
          </p:cNvPr>
          <p:cNvSpPr>
            <a:spLocks noChangeArrowheads="1"/>
          </p:cNvSpPr>
          <p:nvPr/>
        </p:nvSpPr>
        <p:spPr bwMode="auto">
          <a:xfrm>
            <a:off x="3433763" y="5443538"/>
            <a:ext cx="301625" cy="35401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2532" name="Rectangle 20">
            <a:extLst>
              <a:ext uri="{FF2B5EF4-FFF2-40B4-BE49-F238E27FC236}">
                <a16:creationId xmlns:a16="http://schemas.microsoft.com/office/drawing/2014/main" id="{B6B49C70-0D63-4F9F-9C83-E4B665A1A3CA}"/>
              </a:ext>
            </a:extLst>
          </p:cNvPr>
          <p:cNvSpPr>
            <a:spLocks noChangeArrowheads="1"/>
          </p:cNvSpPr>
          <p:nvPr/>
        </p:nvSpPr>
        <p:spPr bwMode="auto">
          <a:xfrm>
            <a:off x="3833813" y="5443538"/>
            <a:ext cx="301625" cy="35401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211991" name="Line 21">
            <a:extLst>
              <a:ext uri="{FF2B5EF4-FFF2-40B4-BE49-F238E27FC236}">
                <a16:creationId xmlns:a16="http://schemas.microsoft.com/office/drawing/2014/main" id="{834F6527-79A9-4BF8-8738-DF512ACC6240}"/>
              </a:ext>
            </a:extLst>
          </p:cNvPr>
          <p:cNvSpPr>
            <a:spLocks noChangeShapeType="1"/>
          </p:cNvSpPr>
          <p:nvPr/>
        </p:nvSpPr>
        <p:spPr bwMode="auto">
          <a:xfrm flipH="1">
            <a:off x="3821113" y="3938588"/>
            <a:ext cx="1274762" cy="127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1992" name="Line 22">
            <a:extLst>
              <a:ext uri="{FF2B5EF4-FFF2-40B4-BE49-F238E27FC236}">
                <a16:creationId xmlns:a16="http://schemas.microsoft.com/office/drawing/2014/main" id="{8FBD9AFC-3E95-4FC2-A405-0FFF9110A2C6}"/>
              </a:ext>
            </a:extLst>
          </p:cNvPr>
          <p:cNvSpPr>
            <a:spLocks noChangeShapeType="1"/>
          </p:cNvSpPr>
          <p:nvPr/>
        </p:nvSpPr>
        <p:spPr bwMode="auto">
          <a:xfrm>
            <a:off x="5095875" y="3957638"/>
            <a:ext cx="0" cy="1174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1993" name="Line 23">
            <a:extLst>
              <a:ext uri="{FF2B5EF4-FFF2-40B4-BE49-F238E27FC236}">
                <a16:creationId xmlns:a16="http://schemas.microsoft.com/office/drawing/2014/main" id="{9318236A-C7BF-4FBF-B241-1AEDEE8C1279}"/>
              </a:ext>
            </a:extLst>
          </p:cNvPr>
          <p:cNvSpPr>
            <a:spLocks noChangeShapeType="1"/>
          </p:cNvSpPr>
          <p:nvPr/>
        </p:nvSpPr>
        <p:spPr bwMode="auto">
          <a:xfrm>
            <a:off x="5118100" y="3946525"/>
            <a:ext cx="1111250" cy="1190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1994" name="Line 24">
            <a:extLst>
              <a:ext uri="{FF2B5EF4-FFF2-40B4-BE49-F238E27FC236}">
                <a16:creationId xmlns:a16="http://schemas.microsoft.com/office/drawing/2014/main" id="{096A2EEF-2669-4FA1-907B-52D8C79684E9}"/>
              </a:ext>
            </a:extLst>
          </p:cNvPr>
          <p:cNvSpPr>
            <a:spLocks noChangeShapeType="1"/>
          </p:cNvSpPr>
          <p:nvPr/>
        </p:nvSpPr>
        <p:spPr bwMode="auto">
          <a:xfrm flipH="1">
            <a:off x="3375025" y="4478338"/>
            <a:ext cx="392113" cy="2936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1995" name="Line 25">
            <a:extLst>
              <a:ext uri="{FF2B5EF4-FFF2-40B4-BE49-F238E27FC236}">
                <a16:creationId xmlns:a16="http://schemas.microsoft.com/office/drawing/2014/main" id="{FC471EC6-FB8F-461C-B001-A63EB24AA5F9}"/>
              </a:ext>
            </a:extLst>
          </p:cNvPr>
          <p:cNvSpPr>
            <a:spLocks noChangeShapeType="1"/>
          </p:cNvSpPr>
          <p:nvPr/>
        </p:nvSpPr>
        <p:spPr bwMode="auto">
          <a:xfrm>
            <a:off x="3767138" y="4487863"/>
            <a:ext cx="0" cy="2841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1996" name="Line 26">
            <a:extLst>
              <a:ext uri="{FF2B5EF4-FFF2-40B4-BE49-F238E27FC236}">
                <a16:creationId xmlns:a16="http://schemas.microsoft.com/office/drawing/2014/main" id="{A7006076-CA21-4CBB-9E34-0D8D29D9A95F}"/>
              </a:ext>
            </a:extLst>
          </p:cNvPr>
          <p:cNvSpPr>
            <a:spLocks noChangeShapeType="1"/>
          </p:cNvSpPr>
          <p:nvPr/>
        </p:nvSpPr>
        <p:spPr bwMode="auto">
          <a:xfrm>
            <a:off x="3770313" y="4506913"/>
            <a:ext cx="393700" cy="255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1997" name="Line 27">
            <a:extLst>
              <a:ext uri="{FF2B5EF4-FFF2-40B4-BE49-F238E27FC236}">
                <a16:creationId xmlns:a16="http://schemas.microsoft.com/office/drawing/2014/main" id="{10C15368-5995-4A53-BD38-5FF0216D7187}"/>
              </a:ext>
            </a:extLst>
          </p:cNvPr>
          <p:cNvSpPr>
            <a:spLocks noChangeShapeType="1"/>
          </p:cNvSpPr>
          <p:nvPr/>
        </p:nvSpPr>
        <p:spPr bwMode="auto">
          <a:xfrm flipH="1">
            <a:off x="4749800" y="4478338"/>
            <a:ext cx="355600" cy="2841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1998" name="Line 28">
            <a:extLst>
              <a:ext uri="{FF2B5EF4-FFF2-40B4-BE49-F238E27FC236}">
                <a16:creationId xmlns:a16="http://schemas.microsoft.com/office/drawing/2014/main" id="{7446C9E3-5053-45DC-9D6C-55D9898C2250}"/>
              </a:ext>
            </a:extLst>
          </p:cNvPr>
          <p:cNvSpPr>
            <a:spLocks noChangeShapeType="1"/>
          </p:cNvSpPr>
          <p:nvPr/>
        </p:nvSpPr>
        <p:spPr bwMode="auto">
          <a:xfrm>
            <a:off x="5126038" y="4497388"/>
            <a:ext cx="1587" cy="265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1999" name="Line 29">
            <a:extLst>
              <a:ext uri="{FF2B5EF4-FFF2-40B4-BE49-F238E27FC236}">
                <a16:creationId xmlns:a16="http://schemas.microsoft.com/office/drawing/2014/main" id="{A81FB0B5-36E9-420D-AA86-D5A22B733671}"/>
              </a:ext>
            </a:extLst>
          </p:cNvPr>
          <p:cNvSpPr>
            <a:spLocks noChangeShapeType="1"/>
          </p:cNvSpPr>
          <p:nvPr/>
        </p:nvSpPr>
        <p:spPr bwMode="auto">
          <a:xfrm>
            <a:off x="5126038" y="4506913"/>
            <a:ext cx="420687" cy="255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2000" name="Line 30">
            <a:extLst>
              <a:ext uri="{FF2B5EF4-FFF2-40B4-BE49-F238E27FC236}">
                <a16:creationId xmlns:a16="http://schemas.microsoft.com/office/drawing/2014/main" id="{57CF3E5D-0364-4FAF-9DA2-CF12188F0B5C}"/>
              </a:ext>
            </a:extLst>
          </p:cNvPr>
          <p:cNvSpPr>
            <a:spLocks noChangeShapeType="1"/>
          </p:cNvSpPr>
          <p:nvPr/>
        </p:nvSpPr>
        <p:spPr bwMode="auto">
          <a:xfrm flipH="1">
            <a:off x="6097588" y="4471988"/>
            <a:ext cx="190500" cy="2809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2001" name="Line 31">
            <a:extLst>
              <a:ext uri="{FF2B5EF4-FFF2-40B4-BE49-F238E27FC236}">
                <a16:creationId xmlns:a16="http://schemas.microsoft.com/office/drawing/2014/main" id="{FB5541EC-905D-40CE-98BE-DA24EA583076}"/>
              </a:ext>
            </a:extLst>
          </p:cNvPr>
          <p:cNvSpPr>
            <a:spLocks noChangeShapeType="1"/>
          </p:cNvSpPr>
          <p:nvPr/>
        </p:nvSpPr>
        <p:spPr bwMode="auto">
          <a:xfrm>
            <a:off x="6300788" y="4471988"/>
            <a:ext cx="201612" cy="2905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2002" name="Line 32">
            <a:extLst>
              <a:ext uri="{FF2B5EF4-FFF2-40B4-BE49-F238E27FC236}">
                <a16:creationId xmlns:a16="http://schemas.microsoft.com/office/drawing/2014/main" id="{B80054C7-1C66-4495-9594-2F9536B46C20}"/>
              </a:ext>
            </a:extLst>
          </p:cNvPr>
          <p:cNvSpPr>
            <a:spLocks noChangeShapeType="1"/>
          </p:cNvSpPr>
          <p:nvPr/>
        </p:nvSpPr>
        <p:spPr bwMode="auto">
          <a:xfrm flipH="1">
            <a:off x="5759450" y="5167313"/>
            <a:ext cx="346075" cy="2095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2003" name="Line 33">
            <a:extLst>
              <a:ext uri="{FF2B5EF4-FFF2-40B4-BE49-F238E27FC236}">
                <a16:creationId xmlns:a16="http://schemas.microsoft.com/office/drawing/2014/main" id="{F534E45F-0369-471B-BF51-F6A2830C3214}"/>
              </a:ext>
            </a:extLst>
          </p:cNvPr>
          <p:cNvSpPr>
            <a:spLocks noChangeShapeType="1"/>
          </p:cNvSpPr>
          <p:nvPr/>
        </p:nvSpPr>
        <p:spPr bwMode="auto">
          <a:xfrm>
            <a:off x="6118225" y="5175250"/>
            <a:ext cx="20638" cy="1825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2004" name="Line 34">
            <a:extLst>
              <a:ext uri="{FF2B5EF4-FFF2-40B4-BE49-F238E27FC236}">
                <a16:creationId xmlns:a16="http://schemas.microsoft.com/office/drawing/2014/main" id="{8A7D4187-DD1B-4868-8EA8-3ACECDA55616}"/>
              </a:ext>
            </a:extLst>
          </p:cNvPr>
          <p:cNvSpPr>
            <a:spLocks noChangeShapeType="1"/>
          </p:cNvSpPr>
          <p:nvPr/>
        </p:nvSpPr>
        <p:spPr bwMode="auto">
          <a:xfrm>
            <a:off x="6515100" y="5175250"/>
            <a:ext cx="0" cy="2016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2005" name="Line 35">
            <a:extLst>
              <a:ext uri="{FF2B5EF4-FFF2-40B4-BE49-F238E27FC236}">
                <a16:creationId xmlns:a16="http://schemas.microsoft.com/office/drawing/2014/main" id="{BE1E2180-E7D5-4371-8016-6E7033899F97}"/>
              </a:ext>
            </a:extLst>
          </p:cNvPr>
          <p:cNvSpPr>
            <a:spLocks noChangeShapeType="1"/>
          </p:cNvSpPr>
          <p:nvPr/>
        </p:nvSpPr>
        <p:spPr bwMode="auto">
          <a:xfrm flipH="1">
            <a:off x="3594100" y="5175250"/>
            <a:ext cx="173038" cy="247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2006" name="Line 36">
            <a:extLst>
              <a:ext uri="{FF2B5EF4-FFF2-40B4-BE49-F238E27FC236}">
                <a16:creationId xmlns:a16="http://schemas.microsoft.com/office/drawing/2014/main" id="{AB894352-A179-4EB6-AB03-940ADE05C39B}"/>
              </a:ext>
            </a:extLst>
          </p:cNvPr>
          <p:cNvSpPr>
            <a:spLocks noChangeShapeType="1"/>
          </p:cNvSpPr>
          <p:nvPr/>
        </p:nvSpPr>
        <p:spPr bwMode="auto">
          <a:xfrm>
            <a:off x="3787775" y="5175250"/>
            <a:ext cx="193675" cy="255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2007" name="Line 37">
            <a:extLst>
              <a:ext uri="{FF2B5EF4-FFF2-40B4-BE49-F238E27FC236}">
                <a16:creationId xmlns:a16="http://schemas.microsoft.com/office/drawing/2014/main" id="{432DD721-FEB0-4749-9BE3-6278890A9C40}"/>
              </a:ext>
            </a:extLst>
          </p:cNvPr>
          <p:cNvSpPr>
            <a:spLocks noChangeShapeType="1"/>
          </p:cNvSpPr>
          <p:nvPr/>
        </p:nvSpPr>
        <p:spPr bwMode="auto">
          <a:xfrm>
            <a:off x="4430713" y="3668713"/>
            <a:ext cx="0" cy="238125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2008" name="Freeform 38">
            <a:extLst>
              <a:ext uri="{FF2B5EF4-FFF2-40B4-BE49-F238E27FC236}">
                <a16:creationId xmlns:a16="http://schemas.microsoft.com/office/drawing/2014/main" id="{EEF85B4F-6FB8-4EA2-AD26-2074FFD3F2FF}"/>
              </a:ext>
            </a:extLst>
          </p:cNvPr>
          <p:cNvSpPr>
            <a:spLocks/>
          </p:cNvSpPr>
          <p:nvPr/>
        </p:nvSpPr>
        <p:spPr bwMode="auto">
          <a:xfrm>
            <a:off x="5413375" y="3676650"/>
            <a:ext cx="439738" cy="2395538"/>
          </a:xfrm>
          <a:custGeom>
            <a:avLst/>
            <a:gdLst>
              <a:gd name="T0" fmla="*/ 276 w 277"/>
              <a:gd name="T1" fmla="*/ 0 h 1341"/>
              <a:gd name="T2" fmla="*/ 276 w 277"/>
              <a:gd name="T3" fmla="*/ 780 h 1341"/>
              <a:gd name="T4" fmla="*/ 0 w 277"/>
              <a:gd name="T5" fmla="*/ 1094 h 1341"/>
              <a:gd name="T6" fmla="*/ 0 w 277"/>
              <a:gd name="T7" fmla="*/ 1340 h 1341"/>
              <a:gd name="T8" fmla="*/ 0 60000 65536"/>
              <a:gd name="T9" fmla="*/ 0 60000 65536"/>
              <a:gd name="T10" fmla="*/ 0 60000 65536"/>
              <a:gd name="T11" fmla="*/ 0 60000 65536"/>
              <a:gd name="T12" fmla="*/ 0 w 277"/>
              <a:gd name="T13" fmla="*/ 0 h 1341"/>
              <a:gd name="T14" fmla="*/ 277 w 277"/>
              <a:gd name="T15" fmla="*/ 1341 h 1341"/>
            </a:gdLst>
            <a:ahLst/>
            <a:cxnLst>
              <a:cxn ang="T8">
                <a:pos x="T0" y="T1"/>
              </a:cxn>
              <a:cxn ang="T9">
                <a:pos x="T2" y="T3"/>
              </a:cxn>
              <a:cxn ang="T10">
                <a:pos x="T4" y="T5"/>
              </a:cxn>
              <a:cxn ang="T11">
                <a:pos x="T6" y="T7"/>
              </a:cxn>
            </a:cxnLst>
            <a:rect l="T12" t="T13" r="T14" b="T15"/>
            <a:pathLst>
              <a:path w="277" h="1341">
                <a:moveTo>
                  <a:pt x="276" y="0"/>
                </a:moveTo>
                <a:lnTo>
                  <a:pt x="276" y="780"/>
                </a:lnTo>
                <a:lnTo>
                  <a:pt x="0" y="1094"/>
                </a:lnTo>
                <a:lnTo>
                  <a:pt x="0" y="1340"/>
                </a:lnTo>
              </a:path>
            </a:pathLst>
          </a:custGeom>
          <a:noFill/>
          <a:ln w="508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2551" name="Rectangle 39">
            <a:extLst>
              <a:ext uri="{FF2B5EF4-FFF2-40B4-BE49-F238E27FC236}">
                <a16:creationId xmlns:a16="http://schemas.microsoft.com/office/drawing/2014/main" id="{B20F8959-41CB-4A7D-A12A-9D6817358A88}"/>
              </a:ext>
            </a:extLst>
          </p:cNvPr>
          <p:cNvSpPr>
            <a:spLocks noChangeArrowheads="1"/>
          </p:cNvSpPr>
          <p:nvPr/>
        </p:nvSpPr>
        <p:spPr bwMode="auto">
          <a:xfrm>
            <a:off x="2386013" y="3573463"/>
            <a:ext cx="1393825" cy="393700"/>
          </a:xfrm>
          <a:prstGeom prst="rect">
            <a:avLst/>
          </a:prstGeom>
          <a:noFill/>
          <a:ln w="254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Arial" charset="0"/>
                <a:ea typeface="ＭＳ Ｐゴシック" pitchFamily="-128" charset="-128"/>
              </a:rPr>
              <a:t>function 1</a:t>
            </a:r>
          </a:p>
        </p:txBody>
      </p:sp>
      <p:sp>
        <p:nvSpPr>
          <p:cNvPr id="192552" name="Rectangle 40">
            <a:extLst>
              <a:ext uri="{FF2B5EF4-FFF2-40B4-BE49-F238E27FC236}">
                <a16:creationId xmlns:a16="http://schemas.microsoft.com/office/drawing/2014/main" id="{279596F1-3F87-4A11-B13B-D83F7A831641}"/>
              </a:ext>
            </a:extLst>
          </p:cNvPr>
          <p:cNvSpPr>
            <a:spLocks noChangeArrowheads="1"/>
          </p:cNvSpPr>
          <p:nvPr/>
        </p:nvSpPr>
        <p:spPr bwMode="auto">
          <a:xfrm>
            <a:off x="6043613" y="3560763"/>
            <a:ext cx="1393825" cy="393700"/>
          </a:xfrm>
          <a:prstGeom prst="rect">
            <a:avLst/>
          </a:prstGeom>
          <a:noFill/>
          <a:ln w="254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Arial" charset="0"/>
                <a:ea typeface="ＭＳ Ｐゴシック" pitchFamily="-128" charset="-128"/>
              </a:rPr>
              <a:t>function 3</a:t>
            </a:r>
          </a:p>
        </p:txBody>
      </p:sp>
      <p:sp>
        <p:nvSpPr>
          <p:cNvPr id="192553" name="Rectangle 41">
            <a:extLst>
              <a:ext uri="{FF2B5EF4-FFF2-40B4-BE49-F238E27FC236}">
                <a16:creationId xmlns:a16="http://schemas.microsoft.com/office/drawing/2014/main" id="{A4B20BC7-8EFE-42A1-984A-1F13932A4631}"/>
              </a:ext>
            </a:extLst>
          </p:cNvPr>
          <p:cNvSpPr>
            <a:spLocks noChangeArrowheads="1"/>
          </p:cNvSpPr>
          <p:nvPr/>
        </p:nvSpPr>
        <p:spPr bwMode="auto">
          <a:xfrm>
            <a:off x="4151313" y="5935663"/>
            <a:ext cx="1393825" cy="393700"/>
          </a:xfrm>
          <a:prstGeom prst="rect">
            <a:avLst/>
          </a:prstGeom>
          <a:noFill/>
          <a:ln w="254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Arial" charset="0"/>
                <a:ea typeface="ＭＳ Ｐゴシック" pitchFamily="-128" charset="-128"/>
              </a:rPr>
              <a:t>function 2</a:t>
            </a:r>
          </a:p>
        </p:txBody>
      </p:sp>
    </p:spTree>
  </p:cSld>
  <p:clrMapOvr>
    <a:masterClrMapping/>
  </p:clrMapOvr>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3">
            <a:extLst>
              <a:ext uri="{FF2B5EF4-FFF2-40B4-BE49-F238E27FC236}">
                <a16:creationId xmlns:a16="http://schemas.microsoft.com/office/drawing/2014/main" id="{320DB141-80AD-4FD4-9F16-A5017768C75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43" name="Slide Number Placeholder 4">
            <a:extLst>
              <a:ext uri="{FF2B5EF4-FFF2-40B4-BE49-F238E27FC236}">
                <a16:creationId xmlns:a16="http://schemas.microsoft.com/office/drawing/2014/main" id="{B26473D7-73BD-4AB3-9E4F-E1D9BD72DC7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3182334-29A0-4C1E-A230-DBD11E4DFF81}" type="slidenum">
              <a:rPr lang="en-US" altLang="en-US" sz="1000">
                <a:latin typeface="Helvetica" panose="020B0604020202020204" pitchFamily="34" charset="0"/>
              </a:rPr>
              <a:pPr/>
              <a:t>206</a:t>
            </a:fld>
            <a:endParaRPr lang="en-US" altLang="en-US" sz="1000">
              <a:latin typeface="Helvetica" panose="020B0604020202020204" pitchFamily="34" charset="0"/>
            </a:endParaRPr>
          </a:p>
        </p:txBody>
      </p:sp>
      <p:sp>
        <p:nvSpPr>
          <p:cNvPr id="212996" name="Rectangle 2">
            <a:extLst>
              <a:ext uri="{FF2B5EF4-FFF2-40B4-BE49-F238E27FC236}">
                <a16:creationId xmlns:a16="http://schemas.microsoft.com/office/drawing/2014/main" id="{4DED11C9-D611-419A-86C0-5842E56446E1}"/>
              </a:ext>
            </a:extLst>
          </p:cNvPr>
          <p:cNvSpPr>
            <a:spLocks noGrp="1" noChangeArrowheads="1"/>
          </p:cNvSpPr>
          <p:nvPr>
            <p:ph type="title"/>
          </p:nvPr>
        </p:nvSpPr>
        <p:spPr>
          <a:xfrm>
            <a:off x="1295400" y="1066800"/>
            <a:ext cx="7162800" cy="600075"/>
          </a:xfrm>
          <a:noFill/>
        </p:spPr>
        <p:txBody>
          <a:bodyPr lIns="90487" tIns="44450" rIns="90487" bIns="44450" anchor="ctr"/>
          <a:lstStyle/>
          <a:p>
            <a:pPr eaLnBrk="1" hangingPunct="1"/>
            <a:r>
              <a:rPr lang="en-US" altLang="en-US"/>
              <a:t>Vertical Partitioning: Factoring</a:t>
            </a:r>
          </a:p>
        </p:txBody>
      </p:sp>
      <p:sp>
        <p:nvSpPr>
          <p:cNvPr id="212997" name="Rectangle 3">
            <a:extLst>
              <a:ext uri="{FF2B5EF4-FFF2-40B4-BE49-F238E27FC236}">
                <a16:creationId xmlns:a16="http://schemas.microsoft.com/office/drawing/2014/main" id="{9B6A440F-2228-44AA-943F-A0A47EBCCE52}"/>
              </a:ext>
            </a:extLst>
          </p:cNvPr>
          <p:cNvSpPr>
            <a:spLocks noGrp="1" noChangeArrowheads="1"/>
          </p:cNvSpPr>
          <p:nvPr>
            <p:ph type="body" idx="1"/>
          </p:nvPr>
        </p:nvSpPr>
        <p:spPr>
          <a:xfrm>
            <a:off x="2133600" y="1981200"/>
            <a:ext cx="6257925" cy="1803400"/>
          </a:xfrm>
          <a:noFill/>
        </p:spPr>
        <p:txBody>
          <a:bodyPr lIns="90487" tIns="44450" rIns="90487" bIns="44450"/>
          <a:lstStyle/>
          <a:p>
            <a:pPr eaLnBrk="1" hangingPunct="1"/>
            <a:r>
              <a:rPr lang="en-US" altLang="en-US"/>
              <a:t>design so that decision making and work are stratified</a:t>
            </a:r>
          </a:p>
          <a:p>
            <a:pPr eaLnBrk="1" hangingPunct="1"/>
            <a:r>
              <a:rPr lang="en-US" altLang="en-US"/>
              <a:t>decision making modules should reside at the top of the architecture</a:t>
            </a:r>
          </a:p>
        </p:txBody>
      </p:sp>
      <p:sp>
        <p:nvSpPr>
          <p:cNvPr id="193540" name="Rectangle 4">
            <a:extLst>
              <a:ext uri="{FF2B5EF4-FFF2-40B4-BE49-F238E27FC236}">
                <a16:creationId xmlns:a16="http://schemas.microsoft.com/office/drawing/2014/main" id="{0B417C11-E2D5-429A-8117-3F6F0079EFE5}"/>
              </a:ext>
            </a:extLst>
          </p:cNvPr>
          <p:cNvSpPr>
            <a:spLocks noChangeArrowheads="1"/>
          </p:cNvSpPr>
          <p:nvPr/>
        </p:nvSpPr>
        <p:spPr bwMode="auto">
          <a:xfrm>
            <a:off x="3706813" y="3656013"/>
            <a:ext cx="449262" cy="28416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3541" name="Rectangle 5">
            <a:extLst>
              <a:ext uri="{FF2B5EF4-FFF2-40B4-BE49-F238E27FC236}">
                <a16:creationId xmlns:a16="http://schemas.microsoft.com/office/drawing/2014/main" id="{DD774269-F5C1-4A94-A00D-F4649279D7D6}"/>
              </a:ext>
            </a:extLst>
          </p:cNvPr>
          <p:cNvSpPr>
            <a:spLocks noChangeArrowheads="1"/>
          </p:cNvSpPr>
          <p:nvPr/>
        </p:nvSpPr>
        <p:spPr bwMode="auto">
          <a:xfrm>
            <a:off x="2678113" y="4086225"/>
            <a:ext cx="449262" cy="28416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3542" name="Rectangle 6">
            <a:extLst>
              <a:ext uri="{FF2B5EF4-FFF2-40B4-BE49-F238E27FC236}">
                <a16:creationId xmlns:a16="http://schemas.microsoft.com/office/drawing/2014/main" id="{6177EA21-03F3-44F2-83C8-86486145908B}"/>
              </a:ext>
            </a:extLst>
          </p:cNvPr>
          <p:cNvSpPr>
            <a:spLocks noChangeArrowheads="1"/>
          </p:cNvSpPr>
          <p:nvPr/>
        </p:nvSpPr>
        <p:spPr bwMode="auto">
          <a:xfrm>
            <a:off x="2454275" y="4659313"/>
            <a:ext cx="233363"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3543" name="Rectangle 7">
            <a:extLst>
              <a:ext uri="{FF2B5EF4-FFF2-40B4-BE49-F238E27FC236}">
                <a16:creationId xmlns:a16="http://schemas.microsoft.com/office/drawing/2014/main" id="{BC3464FE-A6A6-444B-A591-160AB011587E}"/>
              </a:ext>
            </a:extLst>
          </p:cNvPr>
          <p:cNvSpPr>
            <a:spLocks noChangeArrowheads="1"/>
          </p:cNvSpPr>
          <p:nvPr/>
        </p:nvSpPr>
        <p:spPr bwMode="auto">
          <a:xfrm>
            <a:off x="3721100" y="4094163"/>
            <a:ext cx="449263" cy="28575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3544" name="Rectangle 8">
            <a:extLst>
              <a:ext uri="{FF2B5EF4-FFF2-40B4-BE49-F238E27FC236}">
                <a16:creationId xmlns:a16="http://schemas.microsoft.com/office/drawing/2014/main" id="{0608A927-E1B9-4ECC-A19E-1799D47519EE}"/>
              </a:ext>
            </a:extLst>
          </p:cNvPr>
          <p:cNvSpPr>
            <a:spLocks noChangeArrowheads="1"/>
          </p:cNvSpPr>
          <p:nvPr/>
        </p:nvSpPr>
        <p:spPr bwMode="auto">
          <a:xfrm>
            <a:off x="4627563" y="4094163"/>
            <a:ext cx="449262" cy="28575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3545" name="Rectangle 9">
            <a:extLst>
              <a:ext uri="{FF2B5EF4-FFF2-40B4-BE49-F238E27FC236}">
                <a16:creationId xmlns:a16="http://schemas.microsoft.com/office/drawing/2014/main" id="{CDDB17AF-8156-4725-BB75-888B4A859E16}"/>
              </a:ext>
            </a:extLst>
          </p:cNvPr>
          <p:cNvSpPr>
            <a:spLocks noChangeArrowheads="1"/>
          </p:cNvSpPr>
          <p:nvPr/>
        </p:nvSpPr>
        <p:spPr bwMode="auto">
          <a:xfrm>
            <a:off x="2771775" y="4659313"/>
            <a:ext cx="233363"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3546" name="Rectangle 10">
            <a:extLst>
              <a:ext uri="{FF2B5EF4-FFF2-40B4-BE49-F238E27FC236}">
                <a16:creationId xmlns:a16="http://schemas.microsoft.com/office/drawing/2014/main" id="{E16E4619-D097-4676-A461-8B1C292E6729}"/>
              </a:ext>
            </a:extLst>
          </p:cNvPr>
          <p:cNvSpPr>
            <a:spLocks noChangeArrowheads="1"/>
          </p:cNvSpPr>
          <p:nvPr/>
        </p:nvSpPr>
        <p:spPr bwMode="auto">
          <a:xfrm>
            <a:off x="3087688" y="4659313"/>
            <a:ext cx="233362"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3547" name="Rectangle 11">
            <a:extLst>
              <a:ext uri="{FF2B5EF4-FFF2-40B4-BE49-F238E27FC236}">
                <a16:creationId xmlns:a16="http://schemas.microsoft.com/office/drawing/2014/main" id="{5B1B1CBD-0D20-41F9-8A3E-06FEB16AF862}"/>
              </a:ext>
            </a:extLst>
          </p:cNvPr>
          <p:cNvSpPr>
            <a:spLocks noChangeArrowheads="1"/>
          </p:cNvSpPr>
          <p:nvPr/>
        </p:nvSpPr>
        <p:spPr bwMode="auto">
          <a:xfrm>
            <a:off x="3548063" y="4659313"/>
            <a:ext cx="233362"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3548" name="Rectangle 12">
            <a:extLst>
              <a:ext uri="{FF2B5EF4-FFF2-40B4-BE49-F238E27FC236}">
                <a16:creationId xmlns:a16="http://schemas.microsoft.com/office/drawing/2014/main" id="{096B13B4-1CEC-4B9C-A304-3F4A5F3372B0}"/>
              </a:ext>
            </a:extLst>
          </p:cNvPr>
          <p:cNvSpPr>
            <a:spLocks noChangeArrowheads="1"/>
          </p:cNvSpPr>
          <p:nvPr/>
        </p:nvSpPr>
        <p:spPr bwMode="auto">
          <a:xfrm>
            <a:off x="3865563" y="4659313"/>
            <a:ext cx="233362"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3549" name="Rectangle 13">
            <a:extLst>
              <a:ext uri="{FF2B5EF4-FFF2-40B4-BE49-F238E27FC236}">
                <a16:creationId xmlns:a16="http://schemas.microsoft.com/office/drawing/2014/main" id="{A429F13E-D9A6-4411-A37A-9152F462CF35}"/>
              </a:ext>
            </a:extLst>
          </p:cNvPr>
          <p:cNvSpPr>
            <a:spLocks noChangeArrowheads="1"/>
          </p:cNvSpPr>
          <p:nvPr/>
        </p:nvSpPr>
        <p:spPr bwMode="auto">
          <a:xfrm>
            <a:off x="4181475" y="4659313"/>
            <a:ext cx="233363"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3550" name="Rectangle 14">
            <a:extLst>
              <a:ext uri="{FF2B5EF4-FFF2-40B4-BE49-F238E27FC236}">
                <a16:creationId xmlns:a16="http://schemas.microsoft.com/office/drawing/2014/main" id="{BF15CDD8-CE32-4802-86DB-6D46638993F8}"/>
              </a:ext>
            </a:extLst>
          </p:cNvPr>
          <p:cNvSpPr>
            <a:spLocks noChangeArrowheads="1"/>
          </p:cNvSpPr>
          <p:nvPr/>
        </p:nvSpPr>
        <p:spPr bwMode="auto">
          <a:xfrm>
            <a:off x="4613275" y="4651375"/>
            <a:ext cx="233363"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3551" name="Rectangle 15">
            <a:extLst>
              <a:ext uri="{FF2B5EF4-FFF2-40B4-BE49-F238E27FC236}">
                <a16:creationId xmlns:a16="http://schemas.microsoft.com/office/drawing/2014/main" id="{099E9625-E256-440A-A725-304C4C7271AE}"/>
              </a:ext>
            </a:extLst>
          </p:cNvPr>
          <p:cNvSpPr>
            <a:spLocks noChangeArrowheads="1"/>
          </p:cNvSpPr>
          <p:nvPr/>
        </p:nvSpPr>
        <p:spPr bwMode="auto">
          <a:xfrm>
            <a:off x="4929188" y="4651375"/>
            <a:ext cx="233362"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3552" name="Rectangle 16">
            <a:extLst>
              <a:ext uri="{FF2B5EF4-FFF2-40B4-BE49-F238E27FC236}">
                <a16:creationId xmlns:a16="http://schemas.microsoft.com/office/drawing/2014/main" id="{17461E65-EDF2-40E5-A313-B12EA2947935}"/>
              </a:ext>
            </a:extLst>
          </p:cNvPr>
          <p:cNvSpPr>
            <a:spLocks noChangeArrowheads="1"/>
          </p:cNvSpPr>
          <p:nvPr/>
        </p:nvSpPr>
        <p:spPr bwMode="auto">
          <a:xfrm>
            <a:off x="4325938" y="5156200"/>
            <a:ext cx="233362" cy="28416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3553" name="Rectangle 17">
            <a:extLst>
              <a:ext uri="{FF2B5EF4-FFF2-40B4-BE49-F238E27FC236}">
                <a16:creationId xmlns:a16="http://schemas.microsoft.com/office/drawing/2014/main" id="{BFC13F34-3DF6-43EA-9143-E75E41BCB7C2}"/>
              </a:ext>
            </a:extLst>
          </p:cNvPr>
          <p:cNvSpPr>
            <a:spLocks noChangeArrowheads="1"/>
          </p:cNvSpPr>
          <p:nvPr/>
        </p:nvSpPr>
        <p:spPr bwMode="auto">
          <a:xfrm>
            <a:off x="4641850" y="5156200"/>
            <a:ext cx="233363" cy="28416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3554" name="Rectangle 18">
            <a:extLst>
              <a:ext uri="{FF2B5EF4-FFF2-40B4-BE49-F238E27FC236}">
                <a16:creationId xmlns:a16="http://schemas.microsoft.com/office/drawing/2014/main" id="{7DD6D02A-0A10-4544-A65C-5421240457F2}"/>
              </a:ext>
            </a:extLst>
          </p:cNvPr>
          <p:cNvSpPr>
            <a:spLocks noChangeArrowheads="1"/>
          </p:cNvSpPr>
          <p:nvPr/>
        </p:nvSpPr>
        <p:spPr bwMode="auto">
          <a:xfrm>
            <a:off x="4957763" y="5156200"/>
            <a:ext cx="234950" cy="28416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3555" name="Rectangle 19">
            <a:extLst>
              <a:ext uri="{FF2B5EF4-FFF2-40B4-BE49-F238E27FC236}">
                <a16:creationId xmlns:a16="http://schemas.microsoft.com/office/drawing/2014/main" id="{D8392179-4215-433E-848C-E8FACBBEF6A6}"/>
              </a:ext>
            </a:extLst>
          </p:cNvPr>
          <p:cNvSpPr>
            <a:spLocks noChangeArrowheads="1"/>
          </p:cNvSpPr>
          <p:nvPr/>
        </p:nvSpPr>
        <p:spPr bwMode="auto">
          <a:xfrm>
            <a:off x="2620963" y="5186363"/>
            <a:ext cx="233362"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3556" name="Rectangle 20">
            <a:extLst>
              <a:ext uri="{FF2B5EF4-FFF2-40B4-BE49-F238E27FC236}">
                <a16:creationId xmlns:a16="http://schemas.microsoft.com/office/drawing/2014/main" id="{DFA95D9C-FA71-43C7-BC38-2361EB5988D4}"/>
              </a:ext>
            </a:extLst>
          </p:cNvPr>
          <p:cNvSpPr>
            <a:spLocks noChangeArrowheads="1"/>
          </p:cNvSpPr>
          <p:nvPr/>
        </p:nvSpPr>
        <p:spPr bwMode="auto">
          <a:xfrm>
            <a:off x="2936875" y="5186363"/>
            <a:ext cx="233363"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213015" name="Line 21">
            <a:extLst>
              <a:ext uri="{FF2B5EF4-FFF2-40B4-BE49-F238E27FC236}">
                <a16:creationId xmlns:a16="http://schemas.microsoft.com/office/drawing/2014/main" id="{BF3B9A0A-0814-4CBB-8969-71B39AF0E1CC}"/>
              </a:ext>
            </a:extLst>
          </p:cNvPr>
          <p:cNvSpPr>
            <a:spLocks noChangeShapeType="1"/>
          </p:cNvSpPr>
          <p:nvPr/>
        </p:nvSpPr>
        <p:spPr bwMode="auto">
          <a:xfrm flipH="1">
            <a:off x="2924175" y="3968750"/>
            <a:ext cx="1006475" cy="968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016" name="Line 22">
            <a:extLst>
              <a:ext uri="{FF2B5EF4-FFF2-40B4-BE49-F238E27FC236}">
                <a16:creationId xmlns:a16="http://schemas.microsoft.com/office/drawing/2014/main" id="{934FC375-94DA-4003-8489-0013E17F2AB6}"/>
              </a:ext>
            </a:extLst>
          </p:cNvPr>
          <p:cNvSpPr>
            <a:spLocks noChangeShapeType="1"/>
          </p:cNvSpPr>
          <p:nvPr/>
        </p:nvSpPr>
        <p:spPr bwMode="auto">
          <a:xfrm>
            <a:off x="3930650" y="3983038"/>
            <a:ext cx="0" cy="904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017" name="Line 23">
            <a:extLst>
              <a:ext uri="{FF2B5EF4-FFF2-40B4-BE49-F238E27FC236}">
                <a16:creationId xmlns:a16="http://schemas.microsoft.com/office/drawing/2014/main" id="{3366F7EA-319C-4084-81C5-FA3164A02913}"/>
              </a:ext>
            </a:extLst>
          </p:cNvPr>
          <p:cNvSpPr>
            <a:spLocks noChangeShapeType="1"/>
          </p:cNvSpPr>
          <p:nvPr/>
        </p:nvSpPr>
        <p:spPr bwMode="auto">
          <a:xfrm>
            <a:off x="3951288" y="3975100"/>
            <a:ext cx="873125" cy="90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018" name="Line 24">
            <a:extLst>
              <a:ext uri="{FF2B5EF4-FFF2-40B4-BE49-F238E27FC236}">
                <a16:creationId xmlns:a16="http://schemas.microsoft.com/office/drawing/2014/main" id="{E122F2B9-61A8-4769-840B-5F703ED7743A}"/>
              </a:ext>
            </a:extLst>
          </p:cNvPr>
          <p:cNvSpPr>
            <a:spLocks noChangeShapeType="1"/>
          </p:cNvSpPr>
          <p:nvPr/>
        </p:nvSpPr>
        <p:spPr bwMode="auto">
          <a:xfrm flipH="1">
            <a:off x="2571750" y="4408488"/>
            <a:ext cx="309563"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019" name="Line 25">
            <a:extLst>
              <a:ext uri="{FF2B5EF4-FFF2-40B4-BE49-F238E27FC236}">
                <a16:creationId xmlns:a16="http://schemas.microsoft.com/office/drawing/2014/main" id="{C527E64E-CE7C-433A-BFBC-02CB36151400}"/>
              </a:ext>
            </a:extLst>
          </p:cNvPr>
          <p:cNvSpPr>
            <a:spLocks noChangeShapeType="1"/>
          </p:cNvSpPr>
          <p:nvPr/>
        </p:nvSpPr>
        <p:spPr bwMode="auto">
          <a:xfrm>
            <a:off x="2881313" y="4413250"/>
            <a:ext cx="0" cy="2238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020" name="Line 26">
            <a:extLst>
              <a:ext uri="{FF2B5EF4-FFF2-40B4-BE49-F238E27FC236}">
                <a16:creationId xmlns:a16="http://schemas.microsoft.com/office/drawing/2014/main" id="{974C34CD-EF40-4D2C-A33B-75204D172FA1}"/>
              </a:ext>
            </a:extLst>
          </p:cNvPr>
          <p:cNvSpPr>
            <a:spLocks noChangeShapeType="1"/>
          </p:cNvSpPr>
          <p:nvPr/>
        </p:nvSpPr>
        <p:spPr bwMode="auto">
          <a:xfrm>
            <a:off x="2886075" y="4429125"/>
            <a:ext cx="306388" cy="2016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021" name="Line 27">
            <a:extLst>
              <a:ext uri="{FF2B5EF4-FFF2-40B4-BE49-F238E27FC236}">
                <a16:creationId xmlns:a16="http://schemas.microsoft.com/office/drawing/2014/main" id="{5481D040-21F0-4667-A8CE-841F6F55C5CA}"/>
              </a:ext>
            </a:extLst>
          </p:cNvPr>
          <p:cNvSpPr>
            <a:spLocks noChangeShapeType="1"/>
          </p:cNvSpPr>
          <p:nvPr/>
        </p:nvSpPr>
        <p:spPr bwMode="auto">
          <a:xfrm flipH="1">
            <a:off x="3657600" y="4408488"/>
            <a:ext cx="280988" cy="222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022" name="Line 28">
            <a:extLst>
              <a:ext uri="{FF2B5EF4-FFF2-40B4-BE49-F238E27FC236}">
                <a16:creationId xmlns:a16="http://schemas.microsoft.com/office/drawing/2014/main" id="{A4D8AFBE-35B8-49CC-ACC0-051F3C1AFD3E}"/>
              </a:ext>
            </a:extLst>
          </p:cNvPr>
          <p:cNvSpPr>
            <a:spLocks noChangeShapeType="1"/>
          </p:cNvSpPr>
          <p:nvPr/>
        </p:nvSpPr>
        <p:spPr bwMode="auto">
          <a:xfrm>
            <a:off x="3944938" y="4422775"/>
            <a:ext cx="22225" cy="2079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023" name="Line 29">
            <a:extLst>
              <a:ext uri="{FF2B5EF4-FFF2-40B4-BE49-F238E27FC236}">
                <a16:creationId xmlns:a16="http://schemas.microsoft.com/office/drawing/2014/main" id="{92DC594F-5676-4991-9361-24B2B969231C}"/>
              </a:ext>
            </a:extLst>
          </p:cNvPr>
          <p:cNvSpPr>
            <a:spLocks noChangeShapeType="1"/>
          </p:cNvSpPr>
          <p:nvPr/>
        </p:nvSpPr>
        <p:spPr bwMode="auto">
          <a:xfrm>
            <a:off x="3957638" y="4429125"/>
            <a:ext cx="328612" cy="2016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024" name="Line 30">
            <a:extLst>
              <a:ext uri="{FF2B5EF4-FFF2-40B4-BE49-F238E27FC236}">
                <a16:creationId xmlns:a16="http://schemas.microsoft.com/office/drawing/2014/main" id="{31A4AD4C-D832-4224-A84B-A27B583B001E}"/>
              </a:ext>
            </a:extLst>
          </p:cNvPr>
          <p:cNvSpPr>
            <a:spLocks noChangeShapeType="1"/>
          </p:cNvSpPr>
          <p:nvPr/>
        </p:nvSpPr>
        <p:spPr bwMode="auto">
          <a:xfrm flipH="1">
            <a:off x="4722813" y="4398963"/>
            <a:ext cx="150812" cy="2238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025" name="Line 31">
            <a:extLst>
              <a:ext uri="{FF2B5EF4-FFF2-40B4-BE49-F238E27FC236}">
                <a16:creationId xmlns:a16="http://schemas.microsoft.com/office/drawing/2014/main" id="{B17BC2E6-F531-4625-BBD6-E3FA22EED96E}"/>
              </a:ext>
            </a:extLst>
          </p:cNvPr>
          <p:cNvSpPr>
            <a:spLocks noChangeShapeType="1"/>
          </p:cNvSpPr>
          <p:nvPr/>
        </p:nvSpPr>
        <p:spPr bwMode="auto">
          <a:xfrm>
            <a:off x="4886325" y="4398963"/>
            <a:ext cx="153988" cy="231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026" name="Line 32">
            <a:extLst>
              <a:ext uri="{FF2B5EF4-FFF2-40B4-BE49-F238E27FC236}">
                <a16:creationId xmlns:a16="http://schemas.microsoft.com/office/drawing/2014/main" id="{B2948CEF-D283-4E14-9CB7-B08BCB47DA22}"/>
              </a:ext>
            </a:extLst>
          </p:cNvPr>
          <p:cNvSpPr>
            <a:spLocks noChangeShapeType="1"/>
          </p:cNvSpPr>
          <p:nvPr/>
        </p:nvSpPr>
        <p:spPr bwMode="auto">
          <a:xfrm flipH="1">
            <a:off x="4456113" y="4962525"/>
            <a:ext cx="273050" cy="165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027" name="Line 33">
            <a:extLst>
              <a:ext uri="{FF2B5EF4-FFF2-40B4-BE49-F238E27FC236}">
                <a16:creationId xmlns:a16="http://schemas.microsoft.com/office/drawing/2014/main" id="{7C6CA0F3-FC5E-45F6-9CB2-E9E3685F9800}"/>
              </a:ext>
            </a:extLst>
          </p:cNvPr>
          <p:cNvSpPr>
            <a:spLocks noChangeShapeType="1"/>
          </p:cNvSpPr>
          <p:nvPr/>
        </p:nvSpPr>
        <p:spPr bwMode="auto">
          <a:xfrm>
            <a:off x="4741863" y="4970463"/>
            <a:ext cx="11112" cy="1428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028" name="Line 34">
            <a:extLst>
              <a:ext uri="{FF2B5EF4-FFF2-40B4-BE49-F238E27FC236}">
                <a16:creationId xmlns:a16="http://schemas.microsoft.com/office/drawing/2014/main" id="{81F773F9-106D-4603-AD7D-99DCBE5C5357}"/>
              </a:ext>
            </a:extLst>
          </p:cNvPr>
          <p:cNvSpPr>
            <a:spLocks noChangeShapeType="1"/>
          </p:cNvSpPr>
          <p:nvPr/>
        </p:nvSpPr>
        <p:spPr bwMode="auto">
          <a:xfrm>
            <a:off x="5053013" y="4970463"/>
            <a:ext cx="0" cy="1571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029" name="Line 35">
            <a:extLst>
              <a:ext uri="{FF2B5EF4-FFF2-40B4-BE49-F238E27FC236}">
                <a16:creationId xmlns:a16="http://schemas.microsoft.com/office/drawing/2014/main" id="{3E1A699B-449D-4A60-B6BB-4F01019E8377}"/>
              </a:ext>
            </a:extLst>
          </p:cNvPr>
          <p:cNvSpPr>
            <a:spLocks noChangeShapeType="1"/>
          </p:cNvSpPr>
          <p:nvPr/>
        </p:nvSpPr>
        <p:spPr bwMode="auto">
          <a:xfrm flipH="1">
            <a:off x="2744788" y="4970463"/>
            <a:ext cx="136525" cy="195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030" name="Line 36">
            <a:extLst>
              <a:ext uri="{FF2B5EF4-FFF2-40B4-BE49-F238E27FC236}">
                <a16:creationId xmlns:a16="http://schemas.microsoft.com/office/drawing/2014/main" id="{690AF8BF-6E18-421B-A6C4-7856D0CE71B9}"/>
              </a:ext>
            </a:extLst>
          </p:cNvPr>
          <p:cNvSpPr>
            <a:spLocks noChangeShapeType="1"/>
          </p:cNvSpPr>
          <p:nvPr/>
        </p:nvSpPr>
        <p:spPr bwMode="auto">
          <a:xfrm>
            <a:off x="2900363" y="4970463"/>
            <a:ext cx="147637" cy="2016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031" name="Line 37">
            <a:extLst>
              <a:ext uri="{FF2B5EF4-FFF2-40B4-BE49-F238E27FC236}">
                <a16:creationId xmlns:a16="http://schemas.microsoft.com/office/drawing/2014/main" id="{B8C3AC88-907E-4CA0-8706-660DE2966474}"/>
              </a:ext>
            </a:extLst>
          </p:cNvPr>
          <p:cNvSpPr>
            <a:spLocks noChangeShapeType="1"/>
          </p:cNvSpPr>
          <p:nvPr/>
        </p:nvSpPr>
        <p:spPr bwMode="auto">
          <a:xfrm>
            <a:off x="2057400" y="4503738"/>
            <a:ext cx="3646488" cy="635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032" name="Line 38">
            <a:extLst>
              <a:ext uri="{FF2B5EF4-FFF2-40B4-BE49-F238E27FC236}">
                <a16:creationId xmlns:a16="http://schemas.microsoft.com/office/drawing/2014/main" id="{0C36C9B5-344B-4F21-9EAA-96E94B984BFA}"/>
              </a:ext>
            </a:extLst>
          </p:cNvPr>
          <p:cNvSpPr>
            <a:spLocks noChangeShapeType="1"/>
          </p:cNvSpPr>
          <p:nvPr/>
        </p:nvSpPr>
        <p:spPr bwMode="auto">
          <a:xfrm>
            <a:off x="2093913" y="5067300"/>
            <a:ext cx="3646487" cy="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033" name="Line 39">
            <a:extLst>
              <a:ext uri="{FF2B5EF4-FFF2-40B4-BE49-F238E27FC236}">
                <a16:creationId xmlns:a16="http://schemas.microsoft.com/office/drawing/2014/main" id="{C9E9913B-60DE-43AD-AC21-49638B025BEB}"/>
              </a:ext>
            </a:extLst>
          </p:cNvPr>
          <p:cNvSpPr>
            <a:spLocks noChangeShapeType="1"/>
          </p:cNvSpPr>
          <p:nvPr/>
        </p:nvSpPr>
        <p:spPr bwMode="auto">
          <a:xfrm>
            <a:off x="2085975" y="4022725"/>
            <a:ext cx="3646488" cy="4763"/>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034" name="Rectangle 40">
            <a:extLst>
              <a:ext uri="{FF2B5EF4-FFF2-40B4-BE49-F238E27FC236}">
                <a16:creationId xmlns:a16="http://schemas.microsoft.com/office/drawing/2014/main" id="{D12FBEC4-66D0-4DDF-988C-30C1B5DC2DA0}"/>
              </a:ext>
            </a:extLst>
          </p:cNvPr>
          <p:cNvSpPr>
            <a:spLocks noChangeArrowheads="1"/>
          </p:cNvSpPr>
          <p:nvPr/>
        </p:nvSpPr>
        <p:spPr bwMode="auto">
          <a:xfrm>
            <a:off x="5556250" y="5138738"/>
            <a:ext cx="1155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000" b="1">
                <a:solidFill>
                  <a:schemeClr val="folHlink"/>
                </a:solidFill>
              </a:rPr>
              <a:t>workers</a:t>
            </a:r>
          </a:p>
        </p:txBody>
      </p:sp>
      <p:sp>
        <p:nvSpPr>
          <p:cNvPr id="213035" name="Rectangle 41">
            <a:extLst>
              <a:ext uri="{FF2B5EF4-FFF2-40B4-BE49-F238E27FC236}">
                <a16:creationId xmlns:a16="http://schemas.microsoft.com/office/drawing/2014/main" id="{1B39F5EE-FB67-44B8-8E3E-7E09DFF592E9}"/>
              </a:ext>
            </a:extLst>
          </p:cNvPr>
          <p:cNvSpPr>
            <a:spLocks noChangeArrowheads="1"/>
          </p:cNvSpPr>
          <p:nvPr/>
        </p:nvSpPr>
        <p:spPr bwMode="auto">
          <a:xfrm>
            <a:off x="4862513" y="3562350"/>
            <a:ext cx="21859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000" b="1">
                <a:solidFill>
                  <a:schemeClr val="folHlink"/>
                </a:solidFill>
              </a:rPr>
              <a:t>decision-makers</a:t>
            </a:r>
          </a:p>
        </p:txBody>
      </p:sp>
    </p:spTree>
  </p:cSld>
  <p:clrMapOvr>
    <a:masterClrMapping/>
  </p:clrMapOv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D998A75-CD05-4B51-A21E-AFCD7B78E47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1E77386A-39C6-4BAE-9D6B-0717EBA60C4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9F1252-070E-482A-8E57-A2BC6DE25CF5}" type="slidenum">
              <a:rPr lang="en-US" altLang="en-US" sz="1000">
                <a:latin typeface="Helvetica" panose="020B0604020202020204" pitchFamily="34" charset="0"/>
              </a:rPr>
              <a:pPr/>
              <a:t>207</a:t>
            </a:fld>
            <a:endParaRPr lang="en-US" altLang="en-US" sz="1000">
              <a:latin typeface="Helvetica" panose="020B0604020202020204" pitchFamily="34" charset="0"/>
            </a:endParaRPr>
          </a:p>
        </p:txBody>
      </p:sp>
      <p:sp>
        <p:nvSpPr>
          <p:cNvPr id="214020" name="Rectangle 3">
            <a:extLst>
              <a:ext uri="{FF2B5EF4-FFF2-40B4-BE49-F238E27FC236}">
                <a16:creationId xmlns:a16="http://schemas.microsoft.com/office/drawing/2014/main" id="{862D63CE-21C6-4315-BFB4-2322659B26C5}"/>
              </a:ext>
            </a:extLst>
          </p:cNvPr>
          <p:cNvSpPr>
            <a:spLocks noGrp="1" noChangeArrowheads="1"/>
          </p:cNvSpPr>
          <p:nvPr>
            <p:ph type="title"/>
          </p:nvPr>
        </p:nvSpPr>
        <p:spPr>
          <a:xfrm>
            <a:off x="1295400" y="1066800"/>
            <a:ext cx="6940550" cy="609600"/>
          </a:xfrm>
          <a:noFill/>
        </p:spPr>
        <p:txBody>
          <a:bodyPr lIns="90487" tIns="44450" rIns="90487" bIns="44450" anchor="ctr"/>
          <a:lstStyle/>
          <a:p>
            <a:pPr eaLnBrk="1" hangingPunct="1"/>
            <a:r>
              <a:rPr lang="en-US" altLang="en-US"/>
              <a:t>Why Partitioned Architecture?</a:t>
            </a:r>
          </a:p>
        </p:txBody>
      </p:sp>
      <p:sp>
        <p:nvSpPr>
          <p:cNvPr id="214021" name="Rectangle 4">
            <a:extLst>
              <a:ext uri="{FF2B5EF4-FFF2-40B4-BE49-F238E27FC236}">
                <a16:creationId xmlns:a16="http://schemas.microsoft.com/office/drawing/2014/main" id="{4E7B36AF-1268-4953-9874-CED0C9EFC2F6}"/>
              </a:ext>
            </a:extLst>
          </p:cNvPr>
          <p:cNvSpPr>
            <a:spLocks noGrp="1" noChangeArrowheads="1"/>
          </p:cNvSpPr>
          <p:nvPr>
            <p:ph type="body" idx="1"/>
          </p:nvPr>
        </p:nvSpPr>
        <p:spPr>
          <a:xfrm>
            <a:off x="2165350" y="2262188"/>
            <a:ext cx="6454775" cy="2925762"/>
          </a:xfrm>
          <a:noFill/>
        </p:spPr>
        <p:txBody>
          <a:bodyPr lIns="90487" tIns="44450" rIns="90487" bIns="44450"/>
          <a:lstStyle/>
          <a:p>
            <a:pPr eaLnBrk="1" hangingPunct="1"/>
            <a:r>
              <a:rPr lang="en-US" altLang="en-US"/>
              <a:t>results in software that is easier to test</a:t>
            </a:r>
          </a:p>
          <a:p>
            <a:pPr eaLnBrk="1" hangingPunct="1"/>
            <a:r>
              <a:rPr lang="en-US" altLang="en-US"/>
              <a:t>leads to software that is easier to maintain</a:t>
            </a:r>
          </a:p>
          <a:p>
            <a:pPr eaLnBrk="1" hangingPunct="1"/>
            <a:r>
              <a:rPr lang="en-US" altLang="en-US"/>
              <a:t>results in propagation of fewer side effects</a:t>
            </a:r>
          </a:p>
          <a:p>
            <a:pPr eaLnBrk="1" hangingPunct="1"/>
            <a:r>
              <a:rPr lang="en-US" altLang="en-US"/>
              <a:t>results in software that is easier to extend</a:t>
            </a:r>
          </a:p>
        </p:txBody>
      </p:sp>
    </p:spTree>
  </p:cSld>
  <p:clrMapOvr>
    <a:masterClrMapping/>
  </p:clrMapOv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FB23F37-B451-4273-BA1E-763C902C45B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91C8FC70-34A8-4274-8B48-3085F2169D0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9685401-556C-4F96-A2EE-96E9C3CE02AA}" type="slidenum">
              <a:rPr lang="en-US" altLang="en-US" sz="1000">
                <a:latin typeface="Helvetica" panose="020B0604020202020204" pitchFamily="34" charset="0"/>
              </a:rPr>
              <a:pPr/>
              <a:t>208</a:t>
            </a:fld>
            <a:endParaRPr lang="en-US" altLang="en-US" sz="1000">
              <a:latin typeface="Helvetica" panose="020B0604020202020204" pitchFamily="34" charset="0"/>
            </a:endParaRPr>
          </a:p>
        </p:txBody>
      </p:sp>
      <p:sp>
        <p:nvSpPr>
          <p:cNvPr id="215044" name="Rectangle 3">
            <a:extLst>
              <a:ext uri="{FF2B5EF4-FFF2-40B4-BE49-F238E27FC236}">
                <a16:creationId xmlns:a16="http://schemas.microsoft.com/office/drawing/2014/main" id="{1BEFEF24-A58B-4C88-A885-89C6C0825C6F}"/>
              </a:ext>
            </a:extLst>
          </p:cNvPr>
          <p:cNvSpPr>
            <a:spLocks noGrp="1" noChangeArrowheads="1"/>
          </p:cNvSpPr>
          <p:nvPr>
            <p:ph type="title"/>
          </p:nvPr>
        </p:nvSpPr>
        <p:spPr>
          <a:xfrm>
            <a:off x="1295400" y="1143000"/>
            <a:ext cx="5305425" cy="501650"/>
          </a:xfrm>
          <a:noFill/>
        </p:spPr>
        <p:txBody>
          <a:bodyPr lIns="90487" tIns="44450" rIns="90487" bIns="44450" anchor="ctr"/>
          <a:lstStyle/>
          <a:p>
            <a:pPr eaLnBrk="1" hangingPunct="1"/>
            <a:r>
              <a:rPr lang="en-US" altLang="en-US"/>
              <a:t>Structured Design</a:t>
            </a:r>
          </a:p>
        </p:txBody>
      </p:sp>
      <p:sp>
        <p:nvSpPr>
          <p:cNvPr id="215045" name="Rectangle 4">
            <a:extLst>
              <a:ext uri="{FF2B5EF4-FFF2-40B4-BE49-F238E27FC236}">
                <a16:creationId xmlns:a16="http://schemas.microsoft.com/office/drawing/2014/main" id="{53AB5B60-C5C4-4369-BC51-D890CF788279}"/>
              </a:ext>
            </a:extLst>
          </p:cNvPr>
          <p:cNvSpPr>
            <a:spLocks noGrp="1" noChangeArrowheads="1"/>
          </p:cNvSpPr>
          <p:nvPr>
            <p:ph type="body" idx="1"/>
          </p:nvPr>
        </p:nvSpPr>
        <p:spPr>
          <a:xfrm>
            <a:off x="2057400" y="2057400"/>
            <a:ext cx="5135563" cy="3276600"/>
          </a:xfrm>
          <a:noFill/>
        </p:spPr>
        <p:txBody>
          <a:bodyPr lIns="90487" tIns="44450" rIns="90487" bIns="44450"/>
          <a:lstStyle/>
          <a:p>
            <a:pPr eaLnBrk="1" hangingPunct="1"/>
            <a:r>
              <a:rPr lang="en-US" altLang="en-US">
                <a:solidFill>
                  <a:schemeClr val="tx2"/>
                </a:solidFill>
              </a:rPr>
              <a:t>objective:</a:t>
            </a:r>
            <a:r>
              <a:rPr lang="en-US" altLang="en-US"/>
              <a:t> to derive a program architecture that is partitioned</a:t>
            </a:r>
          </a:p>
          <a:p>
            <a:pPr eaLnBrk="1" hangingPunct="1"/>
            <a:r>
              <a:rPr lang="en-US" altLang="en-US">
                <a:solidFill>
                  <a:schemeClr val="tx2"/>
                </a:solidFill>
              </a:rPr>
              <a:t>approach:</a:t>
            </a:r>
            <a:r>
              <a:rPr lang="en-US" altLang="en-US"/>
              <a:t> </a:t>
            </a:r>
          </a:p>
          <a:p>
            <a:pPr lvl="1" eaLnBrk="1" hangingPunct="1"/>
            <a:r>
              <a:rPr lang="en-US" altLang="en-US"/>
              <a:t>a DFD is mapped into a program architecture</a:t>
            </a:r>
          </a:p>
          <a:p>
            <a:pPr lvl="1" eaLnBrk="1" hangingPunct="1"/>
            <a:r>
              <a:rPr lang="en-US" altLang="en-US"/>
              <a:t>the PSPEC and STD are used to indicate the content of each module</a:t>
            </a:r>
          </a:p>
          <a:p>
            <a:pPr eaLnBrk="1" hangingPunct="1"/>
            <a:r>
              <a:rPr lang="en-US" altLang="en-US">
                <a:solidFill>
                  <a:schemeClr val="tx2"/>
                </a:solidFill>
              </a:rPr>
              <a:t>notation:</a:t>
            </a:r>
            <a:r>
              <a:rPr lang="en-US" altLang="en-US"/>
              <a:t>  structure chart</a:t>
            </a:r>
          </a:p>
        </p:txBody>
      </p:sp>
    </p:spTree>
  </p:cSld>
  <p:clrMapOvr>
    <a:masterClrMapping/>
  </p:clrMapOv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Footer Placeholder 3">
            <a:extLst>
              <a:ext uri="{FF2B5EF4-FFF2-40B4-BE49-F238E27FC236}">
                <a16:creationId xmlns:a16="http://schemas.microsoft.com/office/drawing/2014/main" id="{6F41822C-C5C4-49D1-A845-8E9F3BD09F4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178" name="Slide Number Placeholder 4">
            <a:extLst>
              <a:ext uri="{FF2B5EF4-FFF2-40B4-BE49-F238E27FC236}">
                <a16:creationId xmlns:a16="http://schemas.microsoft.com/office/drawing/2014/main" id="{F35605E8-3F93-4CD6-92C0-935D9970389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E6B5913-FDDD-408C-88C7-7765C98D48AF}" type="slidenum">
              <a:rPr lang="en-US" altLang="en-US" sz="1000">
                <a:latin typeface="Helvetica" panose="020B0604020202020204" pitchFamily="34" charset="0"/>
              </a:rPr>
              <a:pPr/>
              <a:t>209</a:t>
            </a:fld>
            <a:endParaRPr lang="en-US" altLang="en-US" sz="1000">
              <a:latin typeface="Helvetica" panose="020B0604020202020204" pitchFamily="34" charset="0"/>
            </a:endParaRPr>
          </a:p>
        </p:txBody>
      </p:sp>
      <p:sp>
        <p:nvSpPr>
          <p:cNvPr id="216068" name="Rectangle 2">
            <a:extLst>
              <a:ext uri="{FF2B5EF4-FFF2-40B4-BE49-F238E27FC236}">
                <a16:creationId xmlns:a16="http://schemas.microsoft.com/office/drawing/2014/main" id="{3C9E9C81-5D9E-428C-B129-E7C8939952E1}"/>
              </a:ext>
            </a:extLst>
          </p:cNvPr>
          <p:cNvSpPr>
            <a:spLocks noGrp="1" noChangeArrowheads="1"/>
          </p:cNvSpPr>
          <p:nvPr>
            <p:ph type="title"/>
          </p:nvPr>
        </p:nvSpPr>
        <p:spPr>
          <a:xfrm>
            <a:off x="1295400" y="990600"/>
            <a:ext cx="4700588" cy="660400"/>
          </a:xfrm>
          <a:noFill/>
        </p:spPr>
        <p:txBody>
          <a:bodyPr wrap="none" lIns="63500" tIns="25400" rIns="63500" bIns="25400" anchor="t">
            <a:spAutoFit/>
          </a:bodyPr>
          <a:lstStyle/>
          <a:p>
            <a:pPr eaLnBrk="1" hangingPunct="1"/>
            <a:r>
              <a:rPr lang="en-US" altLang="en-US"/>
              <a:t>Flow Characteristics</a:t>
            </a:r>
          </a:p>
        </p:txBody>
      </p:sp>
      <p:sp>
        <p:nvSpPr>
          <p:cNvPr id="216069" name="Oval 3">
            <a:extLst>
              <a:ext uri="{FF2B5EF4-FFF2-40B4-BE49-F238E27FC236}">
                <a16:creationId xmlns:a16="http://schemas.microsoft.com/office/drawing/2014/main" id="{124EA399-D0A0-43F4-B5FE-3795DEFC0766}"/>
              </a:ext>
            </a:extLst>
          </p:cNvPr>
          <p:cNvSpPr>
            <a:spLocks noChangeArrowheads="1"/>
          </p:cNvSpPr>
          <p:nvPr/>
        </p:nvSpPr>
        <p:spPr bwMode="auto">
          <a:xfrm>
            <a:off x="3349625" y="2362200"/>
            <a:ext cx="296863" cy="36830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70" name="Oval 4">
            <a:extLst>
              <a:ext uri="{FF2B5EF4-FFF2-40B4-BE49-F238E27FC236}">
                <a16:creationId xmlns:a16="http://schemas.microsoft.com/office/drawing/2014/main" id="{7A38FAB6-41BA-4E8E-9123-130A9314D73E}"/>
              </a:ext>
            </a:extLst>
          </p:cNvPr>
          <p:cNvSpPr>
            <a:spLocks noChangeArrowheads="1"/>
          </p:cNvSpPr>
          <p:nvPr/>
        </p:nvSpPr>
        <p:spPr bwMode="auto">
          <a:xfrm>
            <a:off x="3340100" y="2349500"/>
            <a:ext cx="317500" cy="393700"/>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71" name="Oval 5">
            <a:extLst>
              <a:ext uri="{FF2B5EF4-FFF2-40B4-BE49-F238E27FC236}">
                <a16:creationId xmlns:a16="http://schemas.microsoft.com/office/drawing/2014/main" id="{0DA955A4-1A37-401C-8CA0-05ED486E1527}"/>
              </a:ext>
            </a:extLst>
          </p:cNvPr>
          <p:cNvSpPr>
            <a:spLocks noChangeArrowheads="1"/>
          </p:cNvSpPr>
          <p:nvPr/>
        </p:nvSpPr>
        <p:spPr bwMode="auto">
          <a:xfrm>
            <a:off x="3910013" y="2201863"/>
            <a:ext cx="296862" cy="35718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72" name="Oval 6">
            <a:extLst>
              <a:ext uri="{FF2B5EF4-FFF2-40B4-BE49-F238E27FC236}">
                <a16:creationId xmlns:a16="http://schemas.microsoft.com/office/drawing/2014/main" id="{77C235C5-F473-420B-90A5-A92C6F1F4041}"/>
              </a:ext>
            </a:extLst>
          </p:cNvPr>
          <p:cNvSpPr>
            <a:spLocks noChangeArrowheads="1"/>
          </p:cNvSpPr>
          <p:nvPr/>
        </p:nvSpPr>
        <p:spPr bwMode="auto">
          <a:xfrm>
            <a:off x="3898900" y="2189163"/>
            <a:ext cx="319088" cy="382587"/>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73" name="Oval 7">
            <a:extLst>
              <a:ext uri="{FF2B5EF4-FFF2-40B4-BE49-F238E27FC236}">
                <a16:creationId xmlns:a16="http://schemas.microsoft.com/office/drawing/2014/main" id="{8C25CEAC-F317-4948-A7B2-E85EF8B20CD2}"/>
              </a:ext>
            </a:extLst>
          </p:cNvPr>
          <p:cNvSpPr>
            <a:spLocks noChangeArrowheads="1"/>
          </p:cNvSpPr>
          <p:nvPr/>
        </p:nvSpPr>
        <p:spPr bwMode="auto">
          <a:xfrm>
            <a:off x="3910013" y="2803525"/>
            <a:ext cx="296862" cy="36988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74" name="Oval 8">
            <a:extLst>
              <a:ext uri="{FF2B5EF4-FFF2-40B4-BE49-F238E27FC236}">
                <a16:creationId xmlns:a16="http://schemas.microsoft.com/office/drawing/2014/main" id="{1A51D52E-CA4F-4DB3-AA6A-CD508205C4B5}"/>
              </a:ext>
            </a:extLst>
          </p:cNvPr>
          <p:cNvSpPr>
            <a:spLocks noChangeArrowheads="1"/>
          </p:cNvSpPr>
          <p:nvPr/>
        </p:nvSpPr>
        <p:spPr bwMode="auto">
          <a:xfrm>
            <a:off x="3898900" y="2790825"/>
            <a:ext cx="319088" cy="395288"/>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75" name="Oval 9">
            <a:extLst>
              <a:ext uri="{FF2B5EF4-FFF2-40B4-BE49-F238E27FC236}">
                <a16:creationId xmlns:a16="http://schemas.microsoft.com/office/drawing/2014/main" id="{C519831D-E5D7-4E97-932E-C7DBD006E6A2}"/>
              </a:ext>
            </a:extLst>
          </p:cNvPr>
          <p:cNvSpPr>
            <a:spLocks noChangeArrowheads="1"/>
          </p:cNvSpPr>
          <p:nvPr/>
        </p:nvSpPr>
        <p:spPr bwMode="auto">
          <a:xfrm>
            <a:off x="4481513" y="2447925"/>
            <a:ext cx="295275" cy="35560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76" name="Oval 10">
            <a:extLst>
              <a:ext uri="{FF2B5EF4-FFF2-40B4-BE49-F238E27FC236}">
                <a16:creationId xmlns:a16="http://schemas.microsoft.com/office/drawing/2014/main" id="{5BCBFDCF-C037-4721-8962-967F1453C5E3}"/>
              </a:ext>
            </a:extLst>
          </p:cNvPr>
          <p:cNvSpPr>
            <a:spLocks noChangeArrowheads="1"/>
          </p:cNvSpPr>
          <p:nvPr/>
        </p:nvSpPr>
        <p:spPr bwMode="auto">
          <a:xfrm>
            <a:off x="4470400" y="2435225"/>
            <a:ext cx="317500" cy="381000"/>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77" name="Oval 11">
            <a:extLst>
              <a:ext uri="{FF2B5EF4-FFF2-40B4-BE49-F238E27FC236}">
                <a16:creationId xmlns:a16="http://schemas.microsoft.com/office/drawing/2014/main" id="{72698FA3-ED3C-485A-ABB1-AE3A350C3170}"/>
              </a:ext>
            </a:extLst>
          </p:cNvPr>
          <p:cNvSpPr>
            <a:spLocks noChangeArrowheads="1"/>
          </p:cNvSpPr>
          <p:nvPr/>
        </p:nvSpPr>
        <p:spPr bwMode="auto">
          <a:xfrm>
            <a:off x="5029200" y="2362200"/>
            <a:ext cx="296863" cy="36830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78" name="Oval 12">
            <a:extLst>
              <a:ext uri="{FF2B5EF4-FFF2-40B4-BE49-F238E27FC236}">
                <a16:creationId xmlns:a16="http://schemas.microsoft.com/office/drawing/2014/main" id="{8ECAA23B-DC1A-45C9-AB59-A5487D28EE77}"/>
              </a:ext>
            </a:extLst>
          </p:cNvPr>
          <p:cNvSpPr>
            <a:spLocks noChangeArrowheads="1"/>
          </p:cNvSpPr>
          <p:nvPr/>
        </p:nvSpPr>
        <p:spPr bwMode="auto">
          <a:xfrm>
            <a:off x="5018088" y="2349500"/>
            <a:ext cx="319087" cy="393700"/>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79" name="Oval 13">
            <a:extLst>
              <a:ext uri="{FF2B5EF4-FFF2-40B4-BE49-F238E27FC236}">
                <a16:creationId xmlns:a16="http://schemas.microsoft.com/office/drawing/2014/main" id="{52840DB1-8C88-4AA3-8B19-7F8A89BD7B95}"/>
              </a:ext>
            </a:extLst>
          </p:cNvPr>
          <p:cNvSpPr>
            <a:spLocks noChangeArrowheads="1"/>
          </p:cNvSpPr>
          <p:nvPr/>
        </p:nvSpPr>
        <p:spPr bwMode="auto">
          <a:xfrm>
            <a:off x="5567363" y="2287588"/>
            <a:ext cx="296862" cy="35718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80" name="Oval 14">
            <a:extLst>
              <a:ext uri="{FF2B5EF4-FFF2-40B4-BE49-F238E27FC236}">
                <a16:creationId xmlns:a16="http://schemas.microsoft.com/office/drawing/2014/main" id="{D090FA2A-CA99-40A2-A9B6-DD4B39FA569A}"/>
              </a:ext>
            </a:extLst>
          </p:cNvPr>
          <p:cNvSpPr>
            <a:spLocks noChangeArrowheads="1"/>
          </p:cNvSpPr>
          <p:nvPr/>
        </p:nvSpPr>
        <p:spPr bwMode="auto">
          <a:xfrm>
            <a:off x="5556250" y="2276475"/>
            <a:ext cx="319088" cy="381000"/>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81" name="Oval 15">
            <a:extLst>
              <a:ext uri="{FF2B5EF4-FFF2-40B4-BE49-F238E27FC236}">
                <a16:creationId xmlns:a16="http://schemas.microsoft.com/office/drawing/2014/main" id="{8D1C1AD2-5563-4883-BDB8-7E466ACA9300}"/>
              </a:ext>
            </a:extLst>
          </p:cNvPr>
          <p:cNvSpPr>
            <a:spLocks noChangeArrowheads="1"/>
          </p:cNvSpPr>
          <p:nvPr/>
        </p:nvSpPr>
        <p:spPr bwMode="auto">
          <a:xfrm>
            <a:off x="6116638" y="2201863"/>
            <a:ext cx="295275" cy="35718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82" name="Oval 16">
            <a:extLst>
              <a:ext uri="{FF2B5EF4-FFF2-40B4-BE49-F238E27FC236}">
                <a16:creationId xmlns:a16="http://schemas.microsoft.com/office/drawing/2014/main" id="{7A1EC092-37DC-4C45-A13F-2B25EDE70D04}"/>
              </a:ext>
            </a:extLst>
          </p:cNvPr>
          <p:cNvSpPr>
            <a:spLocks noChangeArrowheads="1"/>
          </p:cNvSpPr>
          <p:nvPr/>
        </p:nvSpPr>
        <p:spPr bwMode="auto">
          <a:xfrm>
            <a:off x="6105525" y="2189163"/>
            <a:ext cx="317500" cy="382587"/>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83" name="Oval 17">
            <a:extLst>
              <a:ext uri="{FF2B5EF4-FFF2-40B4-BE49-F238E27FC236}">
                <a16:creationId xmlns:a16="http://schemas.microsoft.com/office/drawing/2014/main" id="{018E0658-A204-40D9-953F-54B823A1C02D}"/>
              </a:ext>
            </a:extLst>
          </p:cNvPr>
          <p:cNvSpPr>
            <a:spLocks noChangeArrowheads="1"/>
          </p:cNvSpPr>
          <p:nvPr/>
        </p:nvSpPr>
        <p:spPr bwMode="auto">
          <a:xfrm>
            <a:off x="6654800" y="2116138"/>
            <a:ext cx="295275" cy="35718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84" name="Oval 18">
            <a:extLst>
              <a:ext uri="{FF2B5EF4-FFF2-40B4-BE49-F238E27FC236}">
                <a16:creationId xmlns:a16="http://schemas.microsoft.com/office/drawing/2014/main" id="{73A0EC71-1D13-44FA-80CD-700609128954}"/>
              </a:ext>
            </a:extLst>
          </p:cNvPr>
          <p:cNvSpPr>
            <a:spLocks noChangeArrowheads="1"/>
          </p:cNvSpPr>
          <p:nvPr/>
        </p:nvSpPr>
        <p:spPr bwMode="auto">
          <a:xfrm>
            <a:off x="6643688" y="2103438"/>
            <a:ext cx="317500" cy="381000"/>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85" name="Oval 19">
            <a:extLst>
              <a:ext uri="{FF2B5EF4-FFF2-40B4-BE49-F238E27FC236}">
                <a16:creationId xmlns:a16="http://schemas.microsoft.com/office/drawing/2014/main" id="{C00BE993-030F-4641-80A0-5D1264D0E79F}"/>
              </a:ext>
            </a:extLst>
          </p:cNvPr>
          <p:cNvSpPr>
            <a:spLocks noChangeArrowheads="1"/>
          </p:cNvSpPr>
          <p:nvPr/>
        </p:nvSpPr>
        <p:spPr bwMode="auto">
          <a:xfrm>
            <a:off x="6038850" y="2779713"/>
            <a:ext cx="296863" cy="35560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86" name="Oval 20">
            <a:extLst>
              <a:ext uri="{FF2B5EF4-FFF2-40B4-BE49-F238E27FC236}">
                <a16:creationId xmlns:a16="http://schemas.microsoft.com/office/drawing/2014/main" id="{D4A11670-9D07-4435-A6D9-588AC2EDBB58}"/>
              </a:ext>
            </a:extLst>
          </p:cNvPr>
          <p:cNvSpPr>
            <a:spLocks noChangeArrowheads="1"/>
          </p:cNvSpPr>
          <p:nvPr/>
        </p:nvSpPr>
        <p:spPr bwMode="auto">
          <a:xfrm>
            <a:off x="6027738" y="2767013"/>
            <a:ext cx="319087" cy="381000"/>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87" name="Oval 21">
            <a:extLst>
              <a:ext uri="{FF2B5EF4-FFF2-40B4-BE49-F238E27FC236}">
                <a16:creationId xmlns:a16="http://schemas.microsoft.com/office/drawing/2014/main" id="{5148FE53-58B4-475C-856C-A364E0586B13}"/>
              </a:ext>
            </a:extLst>
          </p:cNvPr>
          <p:cNvSpPr>
            <a:spLocks noChangeArrowheads="1"/>
          </p:cNvSpPr>
          <p:nvPr/>
        </p:nvSpPr>
        <p:spPr bwMode="auto">
          <a:xfrm>
            <a:off x="6532563" y="2951163"/>
            <a:ext cx="296862" cy="35560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88" name="Oval 22">
            <a:extLst>
              <a:ext uri="{FF2B5EF4-FFF2-40B4-BE49-F238E27FC236}">
                <a16:creationId xmlns:a16="http://schemas.microsoft.com/office/drawing/2014/main" id="{4A8AB2B6-B099-4C8B-9ECA-05FD6BA7383E}"/>
              </a:ext>
            </a:extLst>
          </p:cNvPr>
          <p:cNvSpPr>
            <a:spLocks noChangeArrowheads="1"/>
          </p:cNvSpPr>
          <p:nvPr/>
        </p:nvSpPr>
        <p:spPr bwMode="auto">
          <a:xfrm>
            <a:off x="6523038" y="2938463"/>
            <a:ext cx="317500" cy="381000"/>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89" name="Oval 23">
            <a:extLst>
              <a:ext uri="{FF2B5EF4-FFF2-40B4-BE49-F238E27FC236}">
                <a16:creationId xmlns:a16="http://schemas.microsoft.com/office/drawing/2014/main" id="{ACDE28E7-542F-46AE-9B2B-C813041AB714}"/>
              </a:ext>
            </a:extLst>
          </p:cNvPr>
          <p:cNvSpPr>
            <a:spLocks noChangeArrowheads="1"/>
          </p:cNvSpPr>
          <p:nvPr/>
        </p:nvSpPr>
        <p:spPr bwMode="auto">
          <a:xfrm>
            <a:off x="4986338" y="4130675"/>
            <a:ext cx="295275" cy="3683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90" name="Oval 24">
            <a:extLst>
              <a:ext uri="{FF2B5EF4-FFF2-40B4-BE49-F238E27FC236}">
                <a16:creationId xmlns:a16="http://schemas.microsoft.com/office/drawing/2014/main" id="{29CA12F9-9F0E-4552-9E93-9636A154A3ED}"/>
              </a:ext>
            </a:extLst>
          </p:cNvPr>
          <p:cNvSpPr>
            <a:spLocks noChangeArrowheads="1"/>
          </p:cNvSpPr>
          <p:nvPr/>
        </p:nvSpPr>
        <p:spPr bwMode="auto">
          <a:xfrm>
            <a:off x="4975225" y="4117975"/>
            <a:ext cx="317500" cy="392113"/>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91" name="Oval 25">
            <a:extLst>
              <a:ext uri="{FF2B5EF4-FFF2-40B4-BE49-F238E27FC236}">
                <a16:creationId xmlns:a16="http://schemas.microsoft.com/office/drawing/2014/main" id="{0A8F99E7-1E24-4C0B-ABD9-AC56A8DF6C63}"/>
              </a:ext>
            </a:extLst>
          </p:cNvPr>
          <p:cNvSpPr>
            <a:spLocks noChangeArrowheads="1"/>
          </p:cNvSpPr>
          <p:nvPr/>
        </p:nvSpPr>
        <p:spPr bwMode="auto">
          <a:xfrm>
            <a:off x="4492625" y="3908425"/>
            <a:ext cx="295275" cy="3698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92" name="Oval 26">
            <a:extLst>
              <a:ext uri="{FF2B5EF4-FFF2-40B4-BE49-F238E27FC236}">
                <a16:creationId xmlns:a16="http://schemas.microsoft.com/office/drawing/2014/main" id="{0B8C63D5-77B4-4D76-9E26-6C80A67A2AB7}"/>
              </a:ext>
            </a:extLst>
          </p:cNvPr>
          <p:cNvSpPr>
            <a:spLocks noChangeArrowheads="1"/>
          </p:cNvSpPr>
          <p:nvPr/>
        </p:nvSpPr>
        <p:spPr bwMode="auto">
          <a:xfrm>
            <a:off x="4481513" y="3895725"/>
            <a:ext cx="317500" cy="395288"/>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93" name="Oval 27">
            <a:extLst>
              <a:ext uri="{FF2B5EF4-FFF2-40B4-BE49-F238E27FC236}">
                <a16:creationId xmlns:a16="http://schemas.microsoft.com/office/drawing/2014/main" id="{C067F195-FB21-4659-9EED-939AEEA216E6}"/>
              </a:ext>
            </a:extLst>
          </p:cNvPr>
          <p:cNvSpPr>
            <a:spLocks noChangeArrowheads="1"/>
          </p:cNvSpPr>
          <p:nvPr/>
        </p:nvSpPr>
        <p:spPr bwMode="auto">
          <a:xfrm>
            <a:off x="6192838" y="4019550"/>
            <a:ext cx="296862" cy="3698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94" name="Oval 28">
            <a:extLst>
              <a:ext uri="{FF2B5EF4-FFF2-40B4-BE49-F238E27FC236}">
                <a16:creationId xmlns:a16="http://schemas.microsoft.com/office/drawing/2014/main" id="{981AD04A-52B2-49AB-90E9-B003321C20C1}"/>
              </a:ext>
            </a:extLst>
          </p:cNvPr>
          <p:cNvSpPr>
            <a:spLocks noChangeArrowheads="1"/>
          </p:cNvSpPr>
          <p:nvPr/>
        </p:nvSpPr>
        <p:spPr bwMode="auto">
          <a:xfrm>
            <a:off x="6181725" y="4006850"/>
            <a:ext cx="319088" cy="393700"/>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95" name="Oval 29">
            <a:extLst>
              <a:ext uri="{FF2B5EF4-FFF2-40B4-BE49-F238E27FC236}">
                <a16:creationId xmlns:a16="http://schemas.microsoft.com/office/drawing/2014/main" id="{B0FEC03A-D1F6-4F98-AD02-85ADDA82593C}"/>
              </a:ext>
            </a:extLst>
          </p:cNvPr>
          <p:cNvSpPr>
            <a:spLocks noChangeArrowheads="1"/>
          </p:cNvSpPr>
          <p:nvPr/>
        </p:nvSpPr>
        <p:spPr bwMode="auto">
          <a:xfrm>
            <a:off x="6786563" y="3775075"/>
            <a:ext cx="295275" cy="355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96" name="Oval 30">
            <a:extLst>
              <a:ext uri="{FF2B5EF4-FFF2-40B4-BE49-F238E27FC236}">
                <a16:creationId xmlns:a16="http://schemas.microsoft.com/office/drawing/2014/main" id="{1F17A33A-3FDB-424A-94AB-8F96F1742A1B}"/>
              </a:ext>
            </a:extLst>
          </p:cNvPr>
          <p:cNvSpPr>
            <a:spLocks noChangeArrowheads="1"/>
          </p:cNvSpPr>
          <p:nvPr/>
        </p:nvSpPr>
        <p:spPr bwMode="auto">
          <a:xfrm>
            <a:off x="6775450" y="3762375"/>
            <a:ext cx="317500" cy="381000"/>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97" name="Oval 31">
            <a:extLst>
              <a:ext uri="{FF2B5EF4-FFF2-40B4-BE49-F238E27FC236}">
                <a16:creationId xmlns:a16="http://schemas.microsoft.com/office/drawing/2014/main" id="{88B803BD-8E9C-4D98-A480-FAA4CC027A56}"/>
              </a:ext>
            </a:extLst>
          </p:cNvPr>
          <p:cNvSpPr>
            <a:spLocks noChangeArrowheads="1"/>
          </p:cNvSpPr>
          <p:nvPr/>
        </p:nvSpPr>
        <p:spPr bwMode="auto">
          <a:xfrm>
            <a:off x="7454900" y="3835400"/>
            <a:ext cx="296863" cy="3571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98" name="Oval 32">
            <a:extLst>
              <a:ext uri="{FF2B5EF4-FFF2-40B4-BE49-F238E27FC236}">
                <a16:creationId xmlns:a16="http://schemas.microsoft.com/office/drawing/2014/main" id="{0BF8CB0C-E652-4A15-BE70-B08B6A7B84B2}"/>
              </a:ext>
            </a:extLst>
          </p:cNvPr>
          <p:cNvSpPr>
            <a:spLocks noChangeArrowheads="1"/>
          </p:cNvSpPr>
          <p:nvPr/>
        </p:nvSpPr>
        <p:spPr bwMode="auto">
          <a:xfrm>
            <a:off x="7443788" y="3822700"/>
            <a:ext cx="319087" cy="381000"/>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099" name="Oval 33">
            <a:extLst>
              <a:ext uri="{FF2B5EF4-FFF2-40B4-BE49-F238E27FC236}">
                <a16:creationId xmlns:a16="http://schemas.microsoft.com/office/drawing/2014/main" id="{E278CC70-14A3-4692-BDD9-1D913A41C006}"/>
              </a:ext>
            </a:extLst>
          </p:cNvPr>
          <p:cNvSpPr>
            <a:spLocks noChangeArrowheads="1"/>
          </p:cNvSpPr>
          <p:nvPr/>
        </p:nvSpPr>
        <p:spPr bwMode="auto">
          <a:xfrm>
            <a:off x="6116638" y="4719638"/>
            <a:ext cx="295275" cy="3571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100" name="Oval 34">
            <a:extLst>
              <a:ext uri="{FF2B5EF4-FFF2-40B4-BE49-F238E27FC236}">
                <a16:creationId xmlns:a16="http://schemas.microsoft.com/office/drawing/2014/main" id="{4EA822EF-BDB6-41E9-B575-27146E436ABB}"/>
              </a:ext>
            </a:extLst>
          </p:cNvPr>
          <p:cNvSpPr>
            <a:spLocks noChangeArrowheads="1"/>
          </p:cNvSpPr>
          <p:nvPr/>
        </p:nvSpPr>
        <p:spPr bwMode="auto">
          <a:xfrm>
            <a:off x="6105525" y="4706938"/>
            <a:ext cx="317500" cy="382587"/>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101" name="Oval 35">
            <a:extLst>
              <a:ext uri="{FF2B5EF4-FFF2-40B4-BE49-F238E27FC236}">
                <a16:creationId xmlns:a16="http://schemas.microsoft.com/office/drawing/2014/main" id="{26193AAD-10E6-4D03-A6B0-4A1AF62A3756}"/>
              </a:ext>
            </a:extLst>
          </p:cNvPr>
          <p:cNvSpPr>
            <a:spLocks noChangeArrowheads="1"/>
          </p:cNvSpPr>
          <p:nvPr/>
        </p:nvSpPr>
        <p:spPr bwMode="auto">
          <a:xfrm>
            <a:off x="6731000" y="4830763"/>
            <a:ext cx="296863" cy="3571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102" name="Oval 36">
            <a:extLst>
              <a:ext uri="{FF2B5EF4-FFF2-40B4-BE49-F238E27FC236}">
                <a16:creationId xmlns:a16="http://schemas.microsoft.com/office/drawing/2014/main" id="{515D8D31-F2C6-44AD-BA38-3E29B9C5B84D}"/>
              </a:ext>
            </a:extLst>
          </p:cNvPr>
          <p:cNvSpPr>
            <a:spLocks noChangeArrowheads="1"/>
          </p:cNvSpPr>
          <p:nvPr/>
        </p:nvSpPr>
        <p:spPr bwMode="auto">
          <a:xfrm>
            <a:off x="6719888" y="4818063"/>
            <a:ext cx="319087" cy="382587"/>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103" name="Oval 37">
            <a:extLst>
              <a:ext uri="{FF2B5EF4-FFF2-40B4-BE49-F238E27FC236}">
                <a16:creationId xmlns:a16="http://schemas.microsoft.com/office/drawing/2014/main" id="{9276CFDF-7772-413C-89EB-E77A55E19117}"/>
              </a:ext>
            </a:extLst>
          </p:cNvPr>
          <p:cNvSpPr>
            <a:spLocks noChangeArrowheads="1"/>
          </p:cNvSpPr>
          <p:nvPr/>
        </p:nvSpPr>
        <p:spPr bwMode="auto">
          <a:xfrm>
            <a:off x="7202488" y="4437063"/>
            <a:ext cx="296862" cy="3571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104" name="Oval 38">
            <a:extLst>
              <a:ext uri="{FF2B5EF4-FFF2-40B4-BE49-F238E27FC236}">
                <a16:creationId xmlns:a16="http://schemas.microsoft.com/office/drawing/2014/main" id="{2FEE86EE-9791-40F9-AF6D-80AC892D7E42}"/>
              </a:ext>
            </a:extLst>
          </p:cNvPr>
          <p:cNvSpPr>
            <a:spLocks noChangeArrowheads="1"/>
          </p:cNvSpPr>
          <p:nvPr/>
        </p:nvSpPr>
        <p:spPr bwMode="auto">
          <a:xfrm>
            <a:off x="7191375" y="4424363"/>
            <a:ext cx="319088" cy="381000"/>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105" name="Oval 39">
            <a:extLst>
              <a:ext uri="{FF2B5EF4-FFF2-40B4-BE49-F238E27FC236}">
                <a16:creationId xmlns:a16="http://schemas.microsoft.com/office/drawing/2014/main" id="{98D2B227-2864-4EED-9866-26FB2B2C19E0}"/>
              </a:ext>
            </a:extLst>
          </p:cNvPr>
          <p:cNvSpPr>
            <a:spLocks noChangeArrowheads="1"/>
          </p:cNvSpPr>
          <p:nvPr/>
        </p:nvSpPr>
        <p:spPr bwMode="auto">
          <a:xfrm>
            <a:off x="7180263" y="5273675"/>
            <a:ext cx="296862" cy="355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106" name="Oval 40">
            <a:extLst>
              <a:ext uri="{FF2B5EF4-FFF2-40B4-BE49-F238E27FC236}">
                <a16:creationId xmlns:a16="http://schemas.microsoft.com/office/drawing/2014/main" id="{445C3712-39BC-4479-8CE4-60B07B62343C}"/>
              </a:ext>
            </a:extLst>
          </p:cNvPr>
          <p:cNvSpPr>
            <a:spLocks noChangeArrowheads="1"/>
          </p:cNvSpPr>
          <p:nvPr/>
        </p:nvSpPr>
        <p:spPr bwMode="auto">
          <a:xfrm>
            <a:off x="7169150" y="5260975"/>
            <a:ext cx="319088" cy="381000"/>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107" name="Oval 41">
            <a:extLst>
              <a:ext uri="{FF2B5EF4-FFF2-40B4-BE49-F238E27FC236}">
                <a16:creationId xmlns:a16="http://schemas.microsoft.com/office/drawing/2014/main" id="{A3AA55E3-1168-42D7-A30E-7787EEB32A28}"/>
              </a:ext>
            </a:extLst>
          </p:cNvPr>
          <p:cNvSpPr>
            <a:spLocks noChangeArrowheads="1"/>
          </p:cNvSpPr>
          <p:nvPr/>
        </p:nvSpPr>
        <p:spPr bwMode="auto">
          <a:xfrm>
            <a:off x="7696200" y="4879975"/>
            <a:ext cx="296863" cy="355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108" name="Oval 42">
            <a:extLst>
              <a:ext uri="{FF2B5EF4-FFF2-40B4-BE49-F238E27FC236}">
                <a16:creationId xmlns:a16="http://schemas.microsoft.com/office/drawing/2014/main" id="{DF948D83-9E3D-475F-9A18-BF5F20B340B3}"/>
              </a:ext>
            </a:extLst>
          </p:cNvPr>
          <p:cNvSpPr>
            <a:spLocks noChangeArrowheads="1"/>
          </p:cNvSpPr>
          <p:nvPr/>
        </p:nvSpPr>
        <p:spPr bwMode="auto">
          <a:xfrm>
            <a:off x="7685088" y="4867275"/>
            <a:ext cx="319087" cy="381000"/>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109" name="Oval 43">
            <a:extLst>
              <a:ext uri="{FF2B5EF4-FFF2-40B4-BE49-F238E27FC236}">
                <a16:creationId xmlns:a16="http://schemas.microsoft.com/office/drawing/2014/main" id="{4E9AAB5B-533A-45D1-B2E4-F48AF0D71949}"/>
              </a:ext>
            </a:extLst>
          </p:cNvPr>
          <p:cNvSpPr>
            <a:spLocks noChangeArrowheads="1"/>
          </p:cNvSpPr>
          <p:nvPr/>
        </p:nvSpPr>
        <p:spPr bwMode="auto">
          <a:xfrm>
            <a:off x="5600700" y="5187950"/>
            <a:ext cx="295275" cy="355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110" name="Oval 44">
            <a:extLst>
              <a:ext uri="{FF2B5EF4-FFF2-40B4-BE49-F238E27FC236}">
                <a16:creationId xmlns:a16="http://schemas.microsoft.com/office/drawing/2014/main" id="{2E77F596-7C78-420A-972A-F72C86F10466}"/>
              </a:ext>
            </a:extLst>
          </p:cNvPr>
          <p:cNvSpPr>
            <a:spLocks noChangeArrowheads="1"/>
          </p:cNvSpPr>
          <p:nvPr/>
        </p:nvSpPr>
        <p:spPr bwMode="auto">
          <a:xfrm>
            <a:off x="5589588" y="5175250"/>
            <a:ext cx="317500" cy="381000"/>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111" name="Oval 45">
            <a:extLst>
              <a:ext uri="{FF2B5EF4-FFF2-40B4-BE49-F238E27FC236}">
                <a16:creationId xmlns:a16="http://schemas.microsoft.com/office/drawing/2014/main" id="{FBB58697-F3F3-4A6C-A4D5-CE2B403CF57A}"/>
              </a:ext>
            </a:extLst>
          </p:cNvPr>
          <p:cNvSpPr>
            <a:spLocks noChangeArrowheads="1"/>
          </p:cNvSpPr>
          <p:nvPr/>
        </p:nvSpPr>
        <p:spPr bwMode="auto">
          <a:xfrm>
            <a:off x="5918200" y="5764213"/>
            <a:ext cx="296863" cy="355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112" name="Oval 46">
            <a:extLst>
              <a:ext uri="{FF2B5EF4-FFF2-40B4-BE49-F238E27FC236}">
                <a16:creationId xmlns:a16="http://schemas.microsoft.com/office/drawing/2014/main" id="{2C71572E-8E70-4641-92A7-9A6E658F480E}"/>
              </a:ext>
            </a:extLst>
          </p:cNvPr>
          <p:cNvSpPr>
            <a:spLocks noChangeArrowheads="1"/>
          </p:cNvSpPr>
          <p:nvPr/>
        </p:nvSpPr>
        <p:spPr bwMode="auto">
          <a:xfrm>
            <a:off x="5907088" y="5751513"/>
            <a:ext cx="319087" cy="381000"/>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113" name="Oval 47">
            <a:extLst>
              <a:ext uri="{FF2B5EF4-FFF2-40B4-BE49-F238E27FC236}">
                <a16:creationId xmlns:a16="http://schemas.microsoft.com/office/drawing/2014/main" id="{254DEB0E-E9F9-4381-A842-81BBF5295F82}"/>
              </a:ext>
            </a:extLst>
          </p:cNvPr>
          <p:cNvSpPr>
            <a:spLocks noChangeArrowheads="1"/>
          </p:cNvSpPr>
          <p:nvPr/>
        </p:nvSpPr>
        <p:spPr bwMode="auto">
          <a:xfrm>
            <a:off x="6411913" y="6046788"/>
            <a:ext cx="296862" cy="3571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114" name="Oval 48">
            <a:extLst>
              <a:ext uri="{FF2B5EF4-FFF2-40B4-BE49-F238E27FC236}">
                <a16:creationId xmlns:a16="http://schemas.microsoft.com/office/drawing/2014/main" id="{6438DF6C-7E89-4DFB-BC19-56BE9D1ADD1B}"/>
              </a:ext>
            </a:extLst>
          </p:cNvPr>
          <p:cNvSpPr>
            <a:spLocks noChangeArrowheads="1"/>
          </p:cNvSpPr>
          <p:nvPr/>
        </p:nvSpPr>
        <p:spPr bwMode="auto">
          <a:xfrm>
            <a:off x="6402388" y="6034088"/>
            <a:ext cx="317500" cy="381000"/>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216115" name="Group 49">
            <a:extLst>
              <a:ext uri="{FF2B5EF4-FFF2-40B4-BE49-F238E27FC236}">
                <a16:creationId xmlns:a16="http://schemas.microsoft.com/office/drawing/2014/main" id="{1F59C7E2-4F4D-456D-AFA9-D7ED9B1CCA0D}"/>
              </a:ext>
            </a:extLst>
          </p:cNvPr>
          <p:cNvGrpSpPr>
            <a:grpSpLocks/>
          </p:cNvGrpSpPr>
          <p:nvPr/>
        </p:nvGrpSpPr>
        <p:grpSpPr bwMode="auto">
          <a:xfrm>
            <a:off x="3043238" y="2460625"/>
            <a:ext cx="274637" cy="98425"/>
            <a:chOff x="1349" y="1095"/>
            <a:chExt cx="173" cy="55"/>
          </a:xfrm>
        </p:grpSpPr>
        <p:sp>
          <p:nvSpPr>
            <p:cNvPr id="216241" name="Freeform 50">
              <a:extLst>
                <a:ext uri="{FF2B5EF4-FFF2-40B4-BE49-F238E27FC236}">
                  <a16:creationId xmlns:a16="http://schemas.microsoft.com/office/drawing/2014/main" id="{4B1282E5-92DC-45F4-90C5-5A3BC70D9FDD}"/>
                </a:ext>
              </a:extLst>
            </p:cNvPr>
            <p:cNvSpPr>
              <a:spLocks/>
            </p:cNvSpPr>
            <p:nvPr/>
          </p:nvSpPr>
          <p:spPr bwMode="auto">
            <a:xfrm>
              <a:off x="1404" y="1095"/>
              <a:ext cx="118" cy="55"/>
            </a:xfrm>
            <a:custGeom>
              <a:avLst/>
              <a:gdLst>
                <a:gd name="T0" fmla="*/ 118 w 118"/>
                <a:gd name="T1" fmla="*/ 41 h 55"/>
                <a:gd name="T2" fmla="*/ 0 w 118"/>
                <a:gd name="T3" fmla="*/ 55 h 55"/>
                <a:gd name="T4" fmla="*/ 0 w 118"/>
                <a:gd name="T5" fmla="*/ 27 h 55"/>
                <a:gd name="T6" fmla="*/ 7 w 118"/>
                <a:gd name="T7" fmla="*/ 0 h 55"/>
                <a:gd name="T8" fmla="*/ 118 w 118"/>
                <a:gd name="T9" fmla="*/ 41 h 55"/>
                <a:gd name="T10" fmla="*/ 0 60000 65536"/>
                <a:gd name="T11" fmla="*/ 0 60000 65536"/>
                <a:gd name="T12" fmla="*/ 0 60000 65536"/>
                <a:gd name="T13" fmla="*/ 0 60000 65536"/>
                <a:gd name="T14" fmla="*/ 0 60000 65536"/>
                <a:gd name="T15" fmla="*/ 0 w 118"/>
                <a:gd name="T16" fmla="*/ 0 h 55"/>
                <a:gd name="T17" fmla="*/ 118 w 118"/>
                <a:gd name="T18" fmla="*/ 55 h 55"/>
              </a:gdLst>
              <a:ahLst/>
              <a:cxnLst>
                <a:cxn ang="T10">
                  <a:pos x="T0" y="T1"/>
                </a:cxn>
                <a:cxn ang="T11">
                  <a:pos x="T2" y="T3"/>
                </a:cxn>
                <a:cxn ang="T12">
                  <a:pos x="T4" y="T5"/>
                </a:cxn>
                <a:cxn ang="T13">
                  <a:pos x="T6" y="T7"/>
                </a:cxn>
                <a:cxn ang="T14">
                  <a:pos x="T8" y="T9"/>
                </a:cxn>
              </a:cxnLst>
              <a:rect l="T15" t="T16" r="T17" b="T18"/>
              <a:pathLst>
                <a:path w="118" h="55">
                  <a:moveTo>
                    <a:pt x="118" y="41"/>
                  </a:moveTo>
                  <a:lnTo>
                    <a:pt x="0" y="55"/>
                  </a:lnTo>
                  <a:lnTo>
                    <a:pt x="0" y="27"/>
                  </a:lnTo>
                  <a:lnTo>
                    <a:pt x="7" y="0"/>
                  </a:lnTo>
                  <a:lnTo>
                    <a:pt x="118"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42" name="Line 51">
              <a:extLst>
                <a:ext uri="{FF2B5EF4-FFF2-40B4-BE49-F238E27FC236}">
                  <a16:creationId xmlns:a16="http://schemas.microsoft.com/office/drawing/2014/main" id="{FDFD8F2D-1371-4232-89B7-810191E645FE}"/>
                </a:ext>
              </a:extLst>
            </p:cNvPr>
            <p:cNvSpPr>
              <a:spLocks noChangeShapeType="1"/>
            </p:cNvSpPr>
            <p:nvPr/>
          </p:nvSpPr>
          <p:spPr bwMode="auto">
            <a:xfrm>
              <a:off x="1349" y="1115"/>
              <a:ext cx="48" cy="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16" name="Group 52">
            <a:extLst>
              <a:ext uri="{FF2B5EF4-FFF2-40B4-BE49-F238E27FC236}">
                <a16:creationId xmlns:a16="http://schemas.microsoft.com/office/drawing/2014/main" id="{E5760A3C-B684-4597-8AF3-4AB2F7F58128}"/>
              </a:ext>
            </a:extLst>
          </p:cNvPr>
          <p:cNvGrpSpPr>
            <a:grpSpLocks/>
          </p:cNvGrpSpPr>
          <p:nvPr/>
        </p:nvGrpSpPr>
        <p:grpSpPr bwMode="auto">
          <a:xfrm>
            <a:off x="4184650" y="3984625"/>
            <a:ext cx="274638" cy="96838"/>
            <a:chOff x="2068" y="1948"/>
            <a:chExt cx="173" cy="55"/>
          </a:xfrm>
        </p:grpSpPr>
        <p:sp>
          <p:nvSpPr>
            <p:cNvPr id="216239" name="Freeform 53">
              <a:extLst>
                <a:ext uri="{FF2B5EF4-FFF2-40B4-BE49-F238E27FC236}">
                  <a16:creationId xmlns:a16="http://schemas.microsoft.com/office/drawing/2014/main" id="{8DC66361-4707-40AE-9210-34601F1259E7}"/>
                </a:ext>
              </a:extLst>
            </p:cNvPr>
            <p:cNvSpPr>
              <a:spLocks/>
            </p:cNvSpPr>
            <p:nvPr/>
          </p:nvSpPr>
          <p:spPr bwMode="auto">
            <a:xfrm>
              <a:off x="2123" y="1948"/>
              <a:ext cx="118" cy="55"/>
            </a:xfrm>
            <a:custGeom>
              <a:avLst/>
              <a:gdLst>
                <a:gd name="T0" fmla="*/ 118 w 118"/>
                <a:gd name="T1" fmla="*/ 41 h 55"/>
                <a:gd name="T2" fmla="*/ 0 w 118"/>
                <a:gd name="T3" fmla="*/ 55 h 55"/>
                <a:gd name="T4" fmla="*/ 0 w 118"/>
                <a:gd name="T5" fmla="*/ 27 h 55"/>
                <a:gd name="T6" fmla="*/ 7 w 118"/>
                <a:gd name="T7" fmla="*/ 0 h 55"/>
                <a:gd name="T8" fmla="*/ 118 w 118"/>
                <a:gd name="T9" fmla="*/ 41 h 55"/>
                <a:gd name="T10" fmla="*/ 0 60000 65536"/>
                <a:gd name="T11" fmla="*/ 0 60000 65536"/>
                <a:gd name="T12" fmla="*/ 0 60000 65536"/>
                <a:gd name="T13" fmla="*/ 0 60000 65536"/>
                <a:gd name="T14" fmla="*/ 0 60000 65536"/>
                <a:gd name="T15" fmla="*/ 0 w 118"/>
                <a:gd name="T16" fmla="*/ 0 h 55"/>
                <a:gd name="T17" fmla="*/ 118 w 118"/>
                <a:gd name="T18" fmla="*/ 55 h 55"/>
              </a:gdLst>
              <a:ahLst/>
              <a:cxnLst>
                <a:cxn ang="T10">
                  <a:pos x="T0" y="T1"/>
                </a:cxn>
                <a:cxn ang="T11">
                  <a:pos x="T2" y="T3"/>
                </a:cxn>
                <a:cxn ang="T12">
                  <a:pos x="T4" y="T5"/>
                </a:cxn>
                <a:cxn ang="T13">
                  <a:pos x="T6" y="T7"/>
                </a:cxn>
                <a:cxn ang="T14">
                  <a:pos x="T8" y="T9"/>
                </a:cxn>
              </a:cxnLst>
              <a:rect l="T15" t="T16" r="T17" b="T18"/>
              <a:pathLst>
                <a:path w="118" h="55">
                  <a:moveTo>
                    <a:pt x="118" y="41"/>
                  </a:moveTo>
                  <a:lnTo>
                    <a:pt x="0" y="55"/>
                  </a:lnTo>
                  <a:lnTo>
                    <a:pt x="0" y="27"/>
                  </a:lnTo>
                  <a:lnTo>
                    <a:pt x="7" y="0"/>
                  </a:lnTo>
                  <a:lnTo>
                    <a:pt x="118"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40" name="Line 54">
              <a:extLst>
                <a:ext uri="{FF2B5EF4-FFF2-40B4-BE49-F238E27FC236}">
                  <a16:creationId xmlns:a16="http://schemas.microsoft.com/office/drawing/2014/main" id="{CA9FA450-123A-43DA-B1A2-B61A85BC01AE}"/>
                </a:ext>
              </a:extLst>
            </p:cNvPr>
            <p:cNvSpPr>
              <a:spLocks noChangeShapeType="1"/>
            </p:cNvSpPr>
            <p:nvPr/>
          </p:nvSpPr>
          <p:spPr bwMode="auto">
            <a:xfrm>
              <a:off x="2068" y="1961"/>
              <a:ext cx="48" cy="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17" name="Group 55">
            <a:extLst>
              <a:ext uri="{FF2B5EF4-FFF2-40B4-BE49-F238E27FC236}">
                <a16:creationId xmlns:a16="http://schemas.microsoft.com/office/drawing/2014/main" id="{839684CB-2A8A-41EA-8993-2B6BE11C9ADA}"/>
              </a:ext>
            </a:extLst>
          </p:cNvPr>
          <p:cNvGrpSpPr>
            <a:grpSpLocks/>
          </p:cNvGrpSpPr>
          <p:nvPr/>
        </p:nvGrpSpPr>
        <p:grpSpPr bwMode="auto">
          <a:xfrm>
            <a:off x="5292725" y="5273675"/>
            <a:ext cx="285750" cy="111125"/>
            <a:chOff x="2766" y="2670"/>
            <a:chExt cx="180" cy="62"/>
          </a:xfrm>
        </p:grpSpPr>
        <p:sp>
          <p:nvSpPr>
            <p:cNvPr id="216237" name="Freeform 56">
              <a:extLst>
                <a:ext uri="{FF2B5EF4-FFF2-40B4-BE49-F238E27FC236}">
                  <a16:creationId xmlns:a16="http://schemas.microsoft.com/office/drawing/2014/main" id="{1EE75E8D-A957-4BA1-8C6C-F49EEF11C807}"/>
                </a:ext>
              </a:extLst>
            </p:cNvPr>
            <p:cNvSpPr>
              <a:spLocks/>
            </p:cNvSpPr>
            <p:nvPr/>
          </p:nvSpPr>
          <p:spPr bwMode="auto">
            <a:xfrm>
              <a:off x="2822" y="2670"/>
              <a:ext cx="124" cy="62"/>
            </a:xfrm>
            <a:custGeom>
              <a:avLst/>
              <a:gdLst>
                <a:gd name="T0" fmla="*/ 124 w 124"/>
                <a:gd name="T1" fmla="*/ 41 h 62"/>
                <a:gd name="T2" fmla="*/ 0 w 124"/>
                <a:gd name="T3" fmla="*/ 62 h 62"/>
                <a:gd name="T4" fmla="*/ 6 w 124"/>
                <a:gd name="T5" fmla="*/ 34 h 62"/>
                <a:gd name="T6" fmla="*/ 6 w 124"/>
                <a:gd name="T7" fmla="*/ 0 h 62"/>
                <a:gd name="T8" fmla="*/ 124 w 124"/>
                <a:gd name="T9" fmla="*/ 41 h 62"/>
                <a:gd name="T10" fmla="*/ 0 60000 65536"/>
                <a:gd name="T11" fmla="*/ 0 60000 65536"/>
                <a:gd name="T12" fmla="*/ 0 60000 65536"/>
                <a:gd name="T13" fmla="*/ 0 60000 65536"/>
                <a:gd name="T14" fmla="*/ 0 60000 65536"/>
                <a:gd name="T15" fmla="*/ 0 w 124"/>
                <a:gd name="T16" fmla="*/ 0 h 62"/>
                <a:gd name="T17" fmla="*/ 124 w 124"/>
                <a:gd name="T18" fmla="*/ 62 h 62"/>
              </a:gdLst>
              <a:ahLst/>
              <a:cxnLst>
                <a:cxn ang="T10">
                  <a:pos x="T0" y="T1"/>
                </a:cxn>
                <a:cxn ang="T11">
                  <a:pos x="T2" y="T3"/>
                </a:cxn>
                <a:cxn ang="T12">
                  <a:pos x="T4" y="T5"/>
                </a:cxn>
                <a:cxn ang="T13">
                  <a:pos x="T6" y="T7"/>
                </a:cxn>
                <a:cxn ang="T14">
                  <a:pos x="T8" y="T9"/>
                </a:cxn>
              </a:cxnLst>
              <a:rect l="T15" t="T16" r="T17" b="T18"/>
              <a:pathLst>
                <a:path w="124" h="62">
                  <a:moveTo>
                    <a:pt x="124" y="41"/>
                  </a:moveTo>
                  <a:lnTo>
                    <a:pt x="0" y="62"/>
                  </a:lnTo>
                  <a:lnTo>
                    <a:pt x="6" y="34"/>
                  </a:lnTo>
                  <a:lnTo>
                    <a:pt x="6" y="0"/>
                  </a:lnTo>
                  <a:lnTo>
                    <a:pt x="124"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38" name="Line 57">
              <a:extLst>
                <a:ext uri="{FF2B5EF4-FFF2-40B4-BE49-F238E27FC236}">
                  <a16:creationId xmlns:a16="http://schemas.microsoft.com/office/drawing/2014/main" id="{F8C3216F-CDEB-4237-9B80-D45721E230A9}"/>
                </a:ext>
              </a:extLst>
            </p:cNvPr>
            <p:cNvSpPr>
              <a:spLocks noChangeShapeType="1"/>
            </p:cNvSpPr>
            <p:nvPr/>
          </p:nvSpPr>
          <p:spPr bwMode="auto">
            <a:xfrm>
              <a:off x="2766" y="2690"/>
              <a:ext cx="56" cy="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18" name="Group 58">
            <a:extLst>
              <a:ext uri="{FF2B5EF4-FFF2-40B4-BE49-F238E27FC236}">
                <a16:creationId xmlns:a16="http://schemas.microsoft.com/office/drawing/2014/main" id="{6CD35ABC-F473-4F49-A3C8-6C0B29753632}"/>
              </a:ext>
            </a:extLst>
          </p:cNvPr>
          <p:cNvGrpSpPr>
            <a:grpSpLocks/>
          </p:cNvGrpSpPr>
          <p:nvPr/>
        </p:nvGrpSpPr>
        <p:grpSpPr bwMode="auto">
          <a:xfrm>
            <a:off x="5907088" y="4057650"/>
            <a:ext cx="285750" cy="109538"/>
            <a:chOff x="3153" y="1989"/>
            <a:chExt cx="180" cy="62"/>
          </a:xfrm>
        </p:grpSpPr>
        <p:sp>
          <p:nvSpPr>
            <p:cNvPr id="216235" name="Freeform 59">
              <a:extLst>
                <a:ext uri="{FF2B5EF4-FFF2-40B4-BE49-F238E27FC236}">
                  <a16:creationId xmlns:a16="http://schemas.microsoft.com/office/drawing/2014/main" id="{432F07E5-2487-4FC5-AAA5-5A399D1CAAE3}"/>
                </a:ext>
              </a:extLst>
            </p:cNvPr>
            <p:cNvSpPr>
              <a:spLocks/>
            </p:cNvSpPr>
            <p:nvPr/>
          </p:nvSpPr>
          <p:spPr bwMode="auto">
            <a:xfrm>
              <a:off x="3209" y="1989"/>
              <a:ext cx="124" cy="62"/>
            </a:xfrm>
            <a:custGeom>
              <a:avLst/>
              <a:gdLst>
                <a:gd name="T0" fmla="*/ 124 w 124"/>
                <a:gd name="T1" fmla="*/ 41 h 62"/>
                <a:gd name="T2" fmla="*/ 0 w 124"/>
                <a:gd name="T3" fmla="*/ 62 h 62"/>
                <a:gd name="T4" fmla="*/ 7 w 124"/>
                <a:gd name="T5" fmla="*/ 34 h 62"/>
                <a:gd name="T6" fmla="*/ 7 w 124"/>
                <a:gd name="T7" fmla="*/ 0 h 62"/>
                <a:gd name="T8" fmla="*/ 124 w 124"/>
                <a:gd name="T9" fmla="*/ 41 h 62"/>
                <a:gd name="T10" fmla="*/ 0 60000 65536"/>
                <a:gd name="T11" fmla="*/ 0 60000 65536"/>
                <a:gd name="T12" fmla="*/ 0 60000 65536"/>
                <a:gd name="T13" fmla="*/ 0 60000 65536"/>
                <a:gd name="T14" fmla="*/ 0 60000 65536"/>
                <a:gd name="T15" fmla="*/ 0 w 124"/>
                <a:gd name="T16" fmla="*/ 0 h 62"/>
                <a:gd name="T17" fmla="*/ 124 w 124"/>
                <a:gd name="T18" fmla="*/ 62 h 62"/>
              </a:gdLst>
              <a:ahLst/>
              <a:cxnLst>
                <a:cxn ang="T10">
                  <a:pos x="T0" y="T1"/>
                </a:cxn>
                <a:cxn ang="T11">
                  <a:pos x="T2" y="T3"/>
                </a:cxn>
                <a:cxn ang="T12">
                  <a:pos x="T4" y="T5"/>
                </a:cxn>
                <a:cxn ang="T13">
                  <a:pos x="T6" y="T7"/>
                </a:cxn>
                <a:cxn ang="T14">
                  <a:pos x="T8" y="T9"/>
                </a:cxn>
              </a:cxnLst>
              <a:rect l="T15" t="T16" r="T17" b="T18"/>
              <a:pathLst>
                <a:path w="124" h="62">
                  <a:moveTo>
                    <a:pt x="124" y="41"/>
                  </a:moveTo>
                  <a:lnTo>
                    <a:pt x="0" y="62"/>
                  </a:lnTo>
                  <a:lnTo>
                    <a:pt x="7" y="34"/>
                  </a:lnTo>
                  <a:lnTo>
                    <a:pt x="7" y="0"/>
                  </a:lnTo>
                  <a:lnTo>
                    <a:pt x="124"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36" name="Line 60">
              <a:extLst>
                <a:ext uri="{FF2B5EF4-FFF2-40B4-BE49-F238E27FC236}">
                  <a16:creationId xmlns:a16="http://schemas.microsoft.com/office/drawing/2014/main" id="{223A3375-72DC-471C-BFF0-C07B90F1211C}"/>
                </a:ext>
              </a:extLst>
            </p:cNvPr>
            <p:cNvSpPr>
              <a:spLocks noChangeShapeType="1"/>
            </p:cNvSpPr>
            <p:nvPr/>
          </p:nvSpPr>
          <p:spPr bwMode="auto">
            <a:xfrm>
              <a:off x="3153" y="2010"/>
              <a:ext cx="56" cy="6"/>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19" name="Group 61">
            <a:extLst>
              <a:ext uri="{FF2B5EF4-FFF2-40B4-BE49-F238E27FC236}">
                <a16:creationId xmlns:a16="http://schemas.microsoft.com/office/drawing/2014/main" id="{0113BE8B-A214-4145-8EA3-DA92ECCA9E8D}"/>
              </a:ext>
            </a:extLst>
          </p:cNvPr>
          <p:cNvGrpSpPr>
            <a:grpSpLocks/>
          </p:cNvGrpSpPr>
          <p:nvPr/>
        </p:nvGrpSpPr>
        <p:grpSpPr bwMode="auto">
          <a:xfrm>
            <a:off x="3635375" y="2422525"/>
            <a:ext cx="252413" cy="111125"/>
            <a:chOff x="1722" y="1074"/>
            <a:chExt cx="159" cy="62"/>
          </a:xfrm>
        </p:grpSpPr>
        <p:sp>
          <p:nvSpPr>
            <p:cNvPr id="216233" name="Freeform 62">
              <a:extLst>
                <a:ext uri="{FF2B5EF4-FFF2-40B4-BE49-F238E27FC236}">
                  <a16:creationId xmlns:a16="http://schemas.microsoft.com/office/drawing/2014/main" id="{22663B12-D720-4183-A8B2-BAB31AEF609E}"/>
                </a:ext>
              </a:extLst>
            </p:cNvPr>
            <p:cNvSpPr>
              <a:spLocks/>
            </p:cNvSpPr>
            <p:nvPr/>
          </p:nvSpPr>
          <p:spPr bwMode="auto">
            <a:xfrm>
              <a:off x="1764" y="1074"/>
              <a:ext cx="117" cy="62"/>
            </a:xfrm>
            <a:custGeom>
              <a:avLst/>
              <a:gdLst>
                <a:gd name="T0" fmla="*/ 117 w 117"/>
                <a:gd name="T1" fmla="*/ 0 h 62"/>
                <a:gd name="T2" fmla="*/ 14 w 117"/>
                <a:gd name="T3" fmla="*/ 62 h 62"/>
                <a:gd name="T4" fmla="*/ 7 w 117"/>
                <a:gd name="T5" fmla="*/ 34 h 62"/>
                <a:gd name="T6" fmla="*/ 0 w 117"/>
                <a:gd name="T7" fmla="*/ 7 h 62"/>
                <a:gd name="T8" fmla="*/ 117 w 117"/>
                <a:gd name="T9" fmla="*/ 0 h 62"/>
                <a:gd name="T10" fmla="*/ 0 60000 65536"/>
                <a:gd name="T11" fmla="*/ 0 60000 65536"/>
                <a:gd name="T12" fmla="*/ 0 60000 65536"/>
                <a:gd name="T13" fmla="*/ 0 60000 65536"/>
                <a:gd name="T14" fmla="*/ 0 60000 65536"/>
                <a:gd name="T15" fmla="*/ 0 w 117"/>
                <a:gd name="T16" fmla="*/ 0 h 62"/>
                <a:gd name="T17" fmla="*/ 117 w 117"/>
                <a:gd name="T18" fmla="*/ 62 h 62"/>
              </a:gdLst>
              <a:ahLst/>
              <a:cxnLst>
                <a:cxn ang="T10">
                  <a:pos x="T0" y="T1"/>
                </a:cxn>
                <a:cxn ang="T11">
                  <a:pos x="T2" y="T3"/>
                </a:cxn>
                <a:cxn ang="T12">
                  <a:pos x="T4" y="T5"/>
                </a:cxn>
                <a:cxn ang="T13">
                  <a:pos x="T6" y="T7"/>
                </a:cxn>
                <a:cxn ang="T14">
                  <a:pos x="T8" y="T9"/>
                </a:cxn>
              </a:cxnLst>
              <a:rect l="T15" t="T16" r="T17" b="T18"/>
              <a:pathLst>
                <a:path w="117" h="62">
                  <a:moveTo>
                    <a:pt x="117" y="0"/>
                  </a:moveTo>
                  <a:lnTo>
                    <a:pt x="14" y="62"/>
                  </a:lnTo>
                  <a:lnTo>
                    <a:pt x="7" y="34"/>
                  </a:lnTo>
                  <a:lnTo>
                    <a:pt x="0" y="7"/>
                  </a:lnTo>
                  <a:lnTo>
                    <a:pt x="1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34" name="Line 63">
              <a:extLst>
                <a:ext uri="{FF2B5EF4-FFF2-40B4-BE49-F238E27FC236}">
                  <a16:creationId xmlns:a16="http://schemas.microsoft.com/office/drawing/2014/main" id="{8CFE6EA0-EA58-4AE0-A4F5-E688DD863A23}"/>
                </a:ext>
              </a:extLst>
            </p:cNvPr>
            <p:cNvSpPr>
              <a:spLocks noChangeShapeType="1"/>
            </p:cNvSpPr>
            <p:nvPr/>
          </p:nvSpPr>
          <p:spPr bwMode="auto">
            <a:xfrm flipV="1">
              <a:off x="1722" y="1102"/>
              <a:ext cx="42" cy="13"/>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20" name="Group 64">
            <a:extLst>
              <a:ext uri="{FF2B5EF4-FFF2-40B4-BE49-F238E27FC236}">
                <a16:creationId xmlns:a16="http://schemas.microsoft.com/office/drawing/2014/main" id="{6D787F1C-BF23-4454-8C1A-C892C698D51F}"/>
              </a:ext>
            </a:extLst>
          </p:cNvPr>
          <p:cNvGrpSpPr>
            <a:grpSpLocks/>
          </p:cNvGrpSpPr>
          <p:nvPr/>
        </p:nvGrpSpPr>
        <p:grpSpPr bwMode="auto">
          <a:xfrm>
            <a:off x="3603625" y="2632075"/>
            <a:ext cx="339725" cy="257175"/>
            <a:chOff x="1702" y="1191"/>
            <a:chExt cx="214" cy="144"/>
          </a:xfrm>
        </p:grpSpPr>
        <p:sp>
          <p:nvSpPr>
            <p:cNvPr id="216231" name="Freeform 65">
              <a:extLst>
                <a:ext uri="{FF2B5EF4-FFF2-40B4-BE49-F238E27FC236}">
                  <a16:creationId xmlns:a16="http://schemas.microsoft.com/office/drawing/2014/main" id="{193F2053-03E5-4A7E-97E8-FD032C92B3EA}"/>
                </a:ext>
              </a:extLst>
            </p:cNvPr>
            <p:cNvSpPr>
              <a:spLocks/>
            </p:cNvSpPr>
            <p:nvPr/>
          </p:nvSpPr>
          <p:spPr bwMode="auto">
            <a:xfrm>
              <a:off x="1798" y="1246"/>
              <a:ext cx="118" cy="89"/>
            </a:xfrm>
            <a:custGeom>
              <a:avLst/>
              <a:gdLst>
                <a:gd name="T0" fmla="*/ 118 w 118"/>
                <a:gd name="T1" fmla="*/ 89 h 89"/>
                <a:gd name="T2" fmla="*/ 0 w 118"/>
                <a:gd name="T3" fmla="*/ 48 h 89"/>
                <a:gd name="T4" fmla="*/ 21 w 118"/>
                <a:gd name="T5" fmla="*/ 21 h 89"/>
                <a:gd name="T6" fmla="*/ 35 w 118"/>
                <a:gd name="T7" fmla="*/ 0 h 89"/>
                <a:gd name="T8" fmla="*/ 118 w 118"/>
                <a:gd name="T9" fmla="*/ 89 h 89"/>
                <a:gd name="T10" fmla="*/ 0 60000 65536"/>
                <a:gd name="T11" fmla="*/ 0 60000 65536"/>
                <a:gd name="T12" fmla="*/ 0 60000 65536"/>
                <a:gd name="T13" fmla="*/ 0 60000 65536"/>
                <a:gd name="T14" fmla="*/ 0 60000 65536"/>
                <a:gd name="T15" fmla="*/ 0 w 118"/>
                <a:gd name="T16" fmla="*/ 0 h 89"/>
                <a:gd name="T17" fmla="*/ 118 w 118"/>
                <a:gd name="T18" fmla="*/ 89 h 89"/>
              </a:gdLst>
              <a:ahLst/>
              <a:cxnLst>
                <a:cxn ang="T10">
                  <a:pos x="T0" y="T1"/>
                </a:cxn>
                <a:cxn ang="T11">
                  <a:pos x="T2" y="T3"/>
                </a:cxn>
                <a:cxn ang="T12">
                  <a:pos x="T4" y="T5"/>
                </a:cxn>
                <a:cxn ang="T13">
                  <a:pos x="T6" y="T7"/>
                </a:cxn>
                <a:cxn ang="T14">
                  <a:pos x="T8" y="T9"/>
                </a:cxn>
              </a:cxnLst>
              <a:rect l="T15" t="T16" r="T17" b="T18"/>
              <a:pathLst>
                <a:path w="118" h="89">
                  <a:moveTo>
                    <a:pt x="118" y="89"/>
                  </a:moveTo>
                  <a:lnTo>
                    <a:pt x="0" y="48"/>
                  </a:lnTo>
                  <a:lnTo>
                    <a:pt x="21" y="21"/>
                  </a:lnTo>
                  <a:lnTo>
                    <a:pt x="35" y="0"/>
                  </a:lnTo>
                  <a:lnTo>
                    <a:pt x="118"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32" name="Line 66">
              <a:extLst>
                <a:ext uri="{FF2B5EF4-FFF2-40B4-BE49-F238E27FC236}">
                  <a16:creationId xmlns:a16="http://schemas.microsoft.com/office/drawing/2014/main" id="{BABD0C9F-ED6C-4F52-B85F-394A331ADD04}"/>
                </a:ext>
              </a:extLst>
            </p:cNvPr>
            <p:cNvSpPr>
              <a:spLocks noChangeShapeType="1"/>
            </p:cNvSpPr>
            <p:nvPr/>
          </p:nvSpPr>
          <p:spPr bwMode="auto">
            <a:xfrm>
              <a:off x="1702" y="1191"/>
              <a:ext cx="110" cy="69"/>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21" name="Group 67">
            <a:extLst>
              <a:ext uri="{FF2B5EF4-FFF2-40B4-BE49-F238E27FC236}">
                <a16:creationId xmlns:a16="http://schemas.microsoft.com/office/drawing/2014/main" id="{AD44B0B4-33C8-4A45-B2D2-0BC41F017A7B}"/>
              </a:ext>
            </a:extLst>
          </p:cNvPr>
          <p:cNvGrpSpPr>
            <a:grpSpLocks/>
          </p:cNvGrpSpPr>
          <p:nvPr/>
        </p:nvGrpSpPr>
        <p:grpSpPr bwMode="auto">
          <a:xfrm>
            <a:off x="4195763" y="2409825"/>
            <a:ext cx="285750" cy="149225"/>
            <a:chOff x="2075" y="1067"/>
            <a:chExt cx="180" cy="83"/>
          </a:xfrm>
        </p:grpSpPr>
        <p:sp>
          <p:nvSpPr>
            <p:cNvPr id="216229" name="Freeform 68">
              <a:extLst>
                <a:ext uri="{FF2B5EF4-FFF2-40B4-BE49-F238E27FC236}">
                  <a16:creationId xmlns:a16="http://schemas.microsoft.com/office/drawing/2014/main" id="{D76BC66B-E5F4-4DC6-9FB7-6CAF5623A4A8}"/>
                </a:ext>
              </a:extLst>
            </p:cNvPr>
            <p:cNvSpPr>
              <a:spLocks/>
            </p:cNvSpPr>
            <p:nvPr/>
          </p:nvSpPr>
          <p:spPr bwMode="auto">
            <a:xfrm>
              <a:off x="2137" y="1074"/>
              <a:ext cx="118" cy="76"/>
            </a:xfrm>
            <a:custGeom>
              <a:avLst/>
              <a:gdLst>
                <a:gd name="T0" fmla="*/ 118 w 118"/>
                <a:gd name="T1" fmla="*/ 76 h 76"/>
                <a:gd name="T2" fmla="*/ 0 w 118"/>
                <a:gd name="T3" fmla="*/ 55 h 76"/>
                <a:gd name="T4" fmla="*/ 14 w 118"/>
                <a:gd name="T5" fmla="*/ 28 h 76"/>
                <a:gd name="T6" fmla="*/ 21 w 118"/>
                <a:gd name="T7" fmla="*/ 0 h 76"/>
                <a:gd name="T8" fmla="*/ 118 w 118"/>
                <a:gd name="T9" fmla="*/ 76 h 76"/>
                <a:gd name="T10" fmla="*/ 0 60000 65536"/>
                <a:gd name="T11" fmla="*/ 0 60000 65536"/>
                <a:gd name="T12" fmla="*/ 0 60000 65536"/>
                <a:gd name="T13" fmla="*/ 0 60000 65536"/>
                <a:gd name="T14" fmla="*/ 0 60000 65536"/>
                <a:gd name="T15" fmla="*/ 0 w 118"/>
                <a:gd name="T16" fmla="*/ 0 h 76"/>
                <a:gd name="T17" fmla="*/ 118 w 118"/>
                <a:gd name="T18" fmla="*/ 76 h 76"/>
              </a:gdLst>
              <a:ahLst/>
              <a:cxnLst>
                <a:cxn ang="T10">
                  <a:pos x="T0" y="T1"/>
                </a:cxn>
                <a:cxn ang="T11">
                  <a:pos x="T2" y="T3"/>
                </a:cxn>
                <a:cxn ang="T12">
                  <a:pos x="T4" y="T5"/>
                </a:cxn>
                <a:cxn ang="T13">
                  <a:pos x="T6" y="T7"/>
                </a:cxn>
                <a:cxn ang="T14">
                  <a:pos x="T8" y="T9"/>
                </a:cxn>
              </a:cxnLst>
              <a:rect l="T15" t="T16" r="T17" b="T18"/>
              <a:pathLst>
                <a:path w="118" h="76">
                  <a:moveTo>
                    <a:pt x="118" y="76"/>
                  </a:moveTo>
                  <a:lnTo>
                    <a:pt x="0" y="55"/>
                  </a:lnTo>
                  <a:lnTo>
                    <a:pt x="14" y="28"/>
                  </a:lnTo>
                  <a:lnTo>
                    <a:pt x="21" y="0"/>
                  </a:lnTo>
                  <a:lnTo>
                    <a:pt x="118"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30" name="Line 69">
              <a:extLst>
                <a:ext uri="{FF2B5EF4-FFF2-40B4-BE49-F238E27FC236}">
                  <a16:creationId xmlns:a16="http://schemas.microsoft.com/office/drawing/2014/main" id="{64BC16E8-0A89-4C37-B8F4-916E2753ECEB}"/>
                </a:ext>
              </a:extLst>
            </p:cNvPr>
            <p:cNvSpPr>
              <a:spLocks noChangeShapeType="1"/>
            </p:cNvSpPr>
            <p:nvPr/>
          </p:nvSpPr>
          <p:spPr bwMode="auto">
            <a:xfrm>
              <a:off x="2075" y="1067"/>
              <a:ext cx="69" cy="28"/>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22" name="Group 70">
            <a:extLst>
              <a:ext uri="{FF2B5EF4-FFF2-40B4-BE49-F238E27FC236}">
                <a16:creationId xmlns:a16="http://schemas.microsoft.com/office/drawing/2014/main" id="{858E5228-9FC2-42B2-83CA-28E080385100}"/>
              </a:ext>
            </a:extLst>
          </p:cNvPr>
          <p:cNvGrpSpPr>
            <a:grpSpLocks/>
          </p:cNvGrpSpPr>
          <p:nvPr/>
        </p:nvGrpSpPr>
        <p:grpSpPr bwMode="auto">
          <a:xfrm>
            <a:off x="4195763" y="2755900"/>
            <a:ext cx="285750" cy="182563"/>
            <a:chOff x="2075" y="1260"/>
            <a:chExt cx="180" cy="103"/>
          </a:xfrm>
        </p:grpSpPr>
        <p:sp>
          <p:nvSpPr>
            <p:cNvPr id="216227" name="Freeform 71">
              <a:extLst>
                <a:ext uri="{FF2B5EF4-FFF2-40B4-BE49-F238E27FC236}">
                  <a16:creationId xmlns:a16="http://schemas.microsoft.com/office/drawing/2014/main" id="{F74CFAF1-8F88-484D-9D3C-CEF2FF07B6DA}"/>
                </a:ext>
              </a:extLst>
            </p:cNvPr>
            <p:cNvSpPr>
              <a:spLocks/>
            </p:cNvSpPr>
            <p:nvPr/>
          </p:nvSpPr>
          <p:spPr bwMode="auto">
            <a:xfrm>
              <a:off x="2137" y="1260"/>
              <a:ext cx="118" cy="82"/>
            </a:xfrm>
            <a:custGeom>
              <a:avLst/>
              <a:gdLst>
                <a:gd name="T0" fmla="*/ 118 w 118"/>
                <a:gd name="T1" fmla="*/ 0 h 82"/>
                <a:gd name="T2" fmla="*/ 35 w 118"/>
                <a:gd name="T3" fmla="*/ 82 h 82"/>
                <a:gd name="T4" fmla="*/ 21 w 118"/>
                <a:gd name="T5" fmla="*/ 62 h 82"/>
                <a:gd name="T6" fmla="*/ 0 w 118"/>
                <a:gd name="T7" fmla="*/ 34 h 82"/>
                <a:gd name="T8" fmla="*/ 118 w 118"/>
                <a:gd name="T9" fmla="*/ 0 h 82"/>
                <a:gd name="T10" fmla="*/ 0 60000 65536"/>
                <a:gd name="T11" fmla="*/ 0 60000 65536"/>
                <a:gd name="T12" fmla="*/ 0 60000 65536"/>
                <a:gd name="T13" fmla="*/ 0 60000 65536"/>
                <a:gd name="T14" fmla="*/ 0 60000 65536"/>
                <a:gd name="T15" fmla="*/ 0 w 118"/>
                <a:gd name="T16" fmla="*/ 0 h 82"/>
                <a:gd name="T17" fmla="*/ 118 w 118"/>
                <a:gd name="T18" fmla="*/ 82 h 82"/>
              </a:gdLst>
              <a:ahLst/>
              <a:cxnLst>
                <a:cxn ang="T10">
                  <a:pos x="T0" y="T1"/>
                </a:cxn>
                <a:cxn ang="T11">
                  <a:pos x="T2" y="T3"/>
                </a:cxn>
                <a:cxn ang="T12">
                  <a:pos x="T4" y="T5"/>
                </a:cxn>
                <a:cxn ang="T13">
                  <a:pos x="T6" y="T7"/>
                </a:cxn>
                <a:cxn ang="T14">
                  <a:pos x="T8" y="T9"/>
                </a:cxn>
              </a:cxnLst>
              <a:rect l="T15" t="T16" r="T17" b="T18"/>
              <a:pathLst>
                <a:path w="118" h="82">
                  <a:moveTo>
                    <a:pt x="118" y="0"/>
                  </a:moveTo>
                  <a:lnTo>
                    <a:pt x="35" y="82"/>
                  </a:lnTo>
                  <a:lnTo>
                    <a:pt x="21" y="62"/>
                  </a:lnTo>
                  <a:lnTo>
                    <a:pt x="0" y="34"/>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28" name="Line 72">
              <a:extLst>
                <a:ext uri="{FF2B5EF4-FFF2-40B4-BE49-F238E27FC236}">
                  <a16:creationId xmlns:a16="http://schemas.microsoft.com/office/drawing/2014/main" id="{AB1B0445-2085-4558-957C-C0BF0F813C72}"/>
                </a:ext>
              </a:extLst>
            </p:cNvPr>
            <p:cNvSpPr>
              <a:spLocks noChangeShapeType="1"/>
            </p:cNvSpPr>
            <p:nvPr/>
          </p:nvSpPr>
          <p:spPr bwMode="auto">
            <a:xfrm flipV="1">
              <a:off x="2075" y="1315"/>
              <a:ext cx="76" cy="48"/>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23" name="Group 73">
            <a:extLst>
              <a:ext uri="{FF2B5EF4-FFF2-40B4-BE49-F238E27FC236}">
                <a16:creationId xmlns:a16="http://schemas.microsoft.com/office/drawing/2014/main" id="{2D3EBE34-F98F-4632-B037-0FA2B21BD951}"/>
              </a:ext>
            </a:extLst>
          </p:cNvPr>
          <p:cNvGrpSpPr>
            <a:grpSpLocks/>
          </p:cNvGrpSpPr>
          <p:nvPr/>
        </p:nvGrpSpPr>
        <p:grpSpPr bwMode="auto">
          <a:xfrm>
            <a:off x="4765675" y="2546350"/>
            <a:ext cx="263525" cy="98425"/>
            <a:chOff x="2434" y="1143"/>
            <a:chExt cx="166" cy="55"/>
          </a:xfrm>
        </p:grpSpPr>
        <p:sp>
          <p:nvSpPr>
            <p:cNvPr id="216225" name="Freeform 74">
              <a:extLst>
                <a:ext uri="{FF2B5EF4-FFF2-40B4-BE49-F238E27FC236}">
                  <a16:creationId xmlns:a16="http://schemas.microsoft.com/office/drawing/2014/main" id="{5EE6C7D7-D3B1-4478-9490-BDC65F180591}"/>
                </a:ext>
              </a:extLst>
            </p:cNvPr>
            <p:cNvSpPr>
              <a:spLocks/>
            </p:cNvSpPr>
            <p:nvPr/>
          </p:nvSpPr>
          <p:spPr bwMode="auto">
            <a:xfrm>
              <a:off x="2476" y="1143"/>
              <a:ext cx="124" cy="55"/>
            </a:xfrm>
            <a:custGeom>
              <a:avLst/>
              <a:gdLst>
                <a:gd name="T0" fmla="*/ 124 w 124"/>
                <a:gd name="T1" fmla="*/ 7 h 55"/>
                <a:gd name="T2" fmla="*/ 14 w 124"/>
                <a:gd name="T3" fmla="*/ 55 h 55"/>
                <a:gd name="T4" fmla="*/ 7 w 124"/>
                <a:gd name="T5" fmla="*/ 27 h 55"/>
                <a:gd name="T6" fmla="*/ 0 w 124"/>
                <a:gd name="T7" fmla="*/ 0 h 55"/>
                <a:gd name="T8" fmla="*/ 124 w 124"/>
                <a:gd name="T9" fmla="*/ 7 h 55"/>
                <a:gd name="T10" fmla="*/ 0 60000 65536"/>
                <a:gd name="T11" fmla="*/ 0 60000 65536"/>
                <a:gd name="T12" fmla="*/ 0 60000 65536"/>
                <a:gd name="T13" fmla="*/ 0 60000 65536"/>
                <a:gd name="T14" fmla="*/ 0 60000 65536"/>
                <a:gd name="T15" fmla="*/ 0 w 124"/>
                <a:gd name="T16" fmla="*/ 0 h 55"/>
                <a:gd name="T17" fmla="*/ 124 w 124"/>
                <a:gd name="T18" fmla="*/ 55 h 55"/>
              </a:gdLst>
              <a:ahLst/>
              <a:cxnLst>
                <a:cxn ang="T10">
                  <a:pos x="T0" y="T1"/>
                </a:cxn>
                <a:cxn ang="T11">
                  <a:pos x="T2" y="T3"/>
                </a:cxn>
                <a:cxn ang="T12">
                  <a:pos x="T4" y="T5"/>
                </a:cxn>
                <a:cxn ang="T13">
                  <a:pos x="T6" y="T7"/>
                </a:cxn>
                <a:cxn ang="T14">
                  <a:pos x="T8" y="T9"/>
                </a:cxn>
              </a:cxnLst>
              <a:rect l="T15" t="T16" r="T17" b="T18"/>
              <a:pathLst>
                <a:path w="124" h="55">
                  <a:moveTo>
                    <a:pt x="124" y="7"/>
                  </a:moveTo>
                  <a:lnTo>
                    <a:pt x="14" y="55"/>
                  </a:lnTo>
                  <a:lnTo>
                    <a:pt x="7" y="27"/>
                  </a:lnTo>
                  <a:lnTo>
                    <a:pt x="0" y="0"/>
                  </a:lnTo>
                  <a:lnTo>
                    <a:pt x="12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26" name="Line 75">
              <a:extLst>
                <a:ext uri="{FF2B5EF4-FFF2-40B4-BE49-F238E27FC236}">
                  <a16:creationId xmlns:a16="http://schemas.microsoft.com/office/drawing/2014/main" id="{F19B3B0A-CAA8-4A87-8FDF-B950010DA410}"/>
                </a:ext>
              </a:extLst>
            </p:cNvPr>
            <p:cNvSpPr>
              <a:spLocks noChangeShapeType="1"/>
            </p:cNvSpPr>
            <p:nvPr/>
          </p:nvSpPr>
          <p:spPr bwMode="auto">
            <a:xfrm flipV="1">
              <a:off x="2434" y="1163"/>
              <a:ext cx="42" cy="14"/>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24" name="Group 76">
            <a:extLst>
              <a:ext uri="{FF2B5EF4-FFF2-40B4-BE49-F238E27FC236}">
                <a16:creationId xmlns:a16="http://schemas.microsoft.com/office/drawing/2014/main" id="{CA60B0EB-CE33-4F25-ABA5-0B4AC7CC01D3}"/>
              </a:ext>
            </a:extLst>
          </p:cNvPr>
          <p:cNvGrpSpPr>
            <a:grpSpLocks/>
          </p:cNvGrpSpPr>
          <p:nvPr/>
        </p:nvGrpSpPr>
        <p:grpSpPr bwMode="auto">
          <a:xfrm>
            <a:off x="5314950" y="2447925"/>
            <a:ext cx="230188" cy="98425"/>
            <a:chOff x="2780" y="1088"/>
            <a:chExt cx="145" cy="55"/>
          </a:xfrm>
        </p:grpSpPr>
        <p:sp>
          <p:nvSpPr>
            <p:cNvPr id="216223" name="Freeform 77">
              <a:extLst>
                <a:ext uri="{FF2B5EF4-FFF2-40B4-BE49-F238E27FC236}">
                  <a16:creationId xmlns:a16="http://schemas.microsoft.com/office/drawing/2014/main" id="{9EE2774B-7509-4790-90DF-80CB1216C865}"/>
                </a:ext>
              </a:extLst>
            </p:cNvPr>
            <p:cNvSpPr>
              <a:spLocks/>
            </p:cNvSpPr>
            <p:nvPr/>
          </p:nvSpPr>
          <p:spPr bwMode="auto">
            <a:xfrm>
              <a:off x="2801" y="1088"/>
              <a:ext cx="124" cy="55"/>
            </a:xfrm>
            <a:custGeom>
              <a:avLst/>
              <a:gdLst>
                <a:gd name="T0" fmla="*/ 124 w 124"/>
                <a:gd name="T1" fmla="*/ 14 h 55"/>
                <a:gd name="T2" fmla="*/ 7 w 124"/>
                <a:gd name="T3" fmla="*/ 55 h 55"/>
                <a:gd name="T4" fmla="*/ 7 w 124"/>
                <a:gd name="T5" fmla="*/ 27 h 55"/>
                <a:gd name="T6" fmla="*/ 0 w 124"/>
                <a:gd name="T7" fmla="*/ 0 h 55"/>
                <a:gd name="T8" fmla="*/ 124 w 124"/>
                <a:gd name="T9" fmla="*/ 14 h 55"/>
                <a:gd name="T10" fmla="*/ 0 60000 65536"/>
                <a:gd name="T11" fmla="*/ 0 60000 65536"/>
                <a:gd name="T12" fmla="*/ 0 60000 65536"/>
                <a:gd name="T13" fmla="*/ 0 60000 65536"/>
                <a:gd name="T14" fmla="*/ 0 60000 65536"/>
                <a:gd name="T15" fmla="*/ 0 w 124"/>
                <a:gd name="T16" fmla="*/ 0 h 55"/>
                <a:gd name="T17" fmla="*/ 124 w 124"/>
                <a:gd name="T18" fmla="*/ 55 h 55"/>
              </a:gdLst>
              <a:ahLst/>
              <a:cxnLst>
                <a:cxn ang="T10">
                  <a:pos x="T0" y="T1"/>
                </a:cxn>
                <a:cxn ang="T11">
                  <a:pos x="T2" y="T3"/>
                </a:cxn>
                <a:cxn ang="T12">
                  <a:pos x="T4" y="T5"/>
                </a:cxn>
                <a:cxn ang="T13">
                  <a:pos x="T6" y="T7"/>
                </a:cxn>
                <a:cxn ang="T14">
                  <a:pos x="T8" y="T9"/>
                </a:cxn>
              </a:cxnLst>
              <a:rect l="T15" t="T16" r="T17" b="T18"/>
              <a:pathLst>
                <a:path w="124" h="55">
                  <a:moveTo>
                    <a:pt x="124" y="14"/>
                  </a:moveTo>
                  <a:lnTo>
                    <a:pt x="7" y="55"/>
                  </a:lnTo>
                  <a:lnTo>
                    <a:pt x="7" y="27"/>
                  </a:lnTo>
                  <a:lnTo>
                    <a:pt x="0" y="0"/>
                  </a:lnTo>
                  <a:lnTo>
                    <a:pt x="12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24" name="Line 78">
              <a:extLst>
                <a:ext uri="{FF2B5EF4-FFF2-40B4-BE49-F238E27FC236}">
                  <a16:creationId xmlns:a16="http://schemas.microsoft.com/office/drawing/2014/main" id="{CBF609BB-D4B0-4FD5-8BD8-62AAF0E83E2D}"/>
                </a:ext>
              </a:extLst>
            </p:cNvPr>
            <p:cNvSpPr>
              <a:spLocks noChangeShapeType="1"/>
            </p:cNvSpPr>
            <p:nvPr/>
          </p:nvSpPr>
          <p:spPr bwMode="auto">
            <a:xfrm flipV="1">
              <a:off x="2780" y="1108"/>
              <a:ext cx="21" cy="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25" name="Group 79">
            <a:extLst>
              <a:ext uri="{FF2B5EF4-FFF2-40B4-BE49-F238E27FC236}">
                <a16:creationId xmlns:a16="http://schemas.microsoft.com/office/drawing/2014/main" id="{565A78A5-FF6F-466F-B368-DDB347003305}"/>
              </a:ext>
            </a:extLst>
          </p:cNvPr>
          <p:cNvGrpSpPr>
            <a:grpSpLocks/>
          </p:cNvGrpSpPr>
          <p:nvPr/>
        </p:nvGrpSpPr>
        <p:grpSpPr bwMode="auto">
          <a:xfrm>
            <a:off x="5853113" y="2386013"/>
            <a:ext cx="230187" cy="98425"/>
            <a:chOff x="3119" y="1053"/>
            <a:chExt cx="145" cy="55"/>
          </a:xfrm>
        </p:grpSpPr>
        <p:sp>
          <p:nvSpPr>
            <p:cNvPr id="216221" name="Freeform 80">
              <a:extLst>
                <a:ext uri="{FF2B5EF4-FFF2-40B4-BE49-F238E27FC236}">
                  <a16:creationId xmlns:a16="http://schemas.microsoft.com/office/drawing/2014/main" id="{CFD19DB2-E12E-4776-B966-9B83535E4340}"/>
                </a:ext>
              </a:extLst>
            </p:cNvPr>
            <p:cNvSpPr>
              <a:spLocks/>
            </p:cNvSpPr>
            <p:nvPr/>
          </p:nvSpPr>
          <p:spPr bwMode="auto">
            <a:xfrm>
              <a:off x="3146" y="1053"/>
              <a:ext cx="118" cy="55"/>
            </a:xfrm>
            <a:custGeom>
              <a:avLst/>
              <a:gdLst>
                <a:gd name="T0" fmla="*/ 118 w 118"/>
                <a:gd name="T1" fmla="*/ 7 h 55"/>
                <a:gd name="T2" fmla="*/ 14 w 118"/>
                <a:gd name="T3" fmla="*/ 55 h 55"/>
                <a:gd name="T4" fmla="*/ 7 w 118"/>
                <a:gd name="T5" fmla="*/ 28 h 55"/>
                <a:gd name="T6" fmla="*/ 0 w 118"/>
                <a:gd name="T7" fmla="*/ 0 h 55"/>
                <a:gd name="T8" fmla="*/ 118 w 118"/>
                <a:gd name="T9" fmla="*/ 7 h 55"/>
                <a:gd name="T10" fmla="*/ 0 60000 65536"/>
                <a:gd name="T11" fmla="*/ 0 60000 65536"/>
                <a:gd name="T12" fmla="*/ 0 60000 65536"/>
                <a:gd name="T13" fmla="*/ 0 60000 65536"/>
                <a:gd name="T14" fmla="*/ 0 60000 65536"/>
                <a:gd name="T15" fmla="*/ 0 w 118"/>
                <a:gd name="T16" fmla="*/ 0 h 55"/>
                <a:gd name="T17" fmla="*/ 118 w 118"/>
                <a:gd name="T18" fmla="*/ 55 h 55"/>
              </a:gdLst>
              <a:ahLst/>
              <a:cxnLst>
                <a:cxn ang="T10">
                  <a:pos x="T0" y="T1"/>
                </a:cxn>
                <a:cxn ang="T11">
                  <a:pos x="T2" y="T3"/>
                </a:cxn>
                <a:cxn ang="T12">
                  <a:pos x="T4" y="T5"/>
                </a:cxn>
                <a:cxn ang="T13">
                  <a:pos x="T6" y="T7"/>
                </a:cxn>
                <a:cxn ang="T14">
                  <a:pos x="T8" y="T9"/>
                </a:cxn>
              </a:cxnLst>
              <a:rect l="T15" t="T16" r="T17" b="T18"/>
              <a:pathLst>
                <a:path w="118" h="55">
                  <a:moveTo>
                    <a:pt x="118" y="7"/>
                  </a:moveTo>
                  <a:lnTo>
                    <a:pt x="14" y="55"/>
                  </a:lnTo>
                  <a:lnTo>
                    <a:pt x="7" y="28"/>
                  </a:lnTo>
                  <a:lnTo>
                    <a:pt x="0" y="0"/>
                  </a:lnTo>
                  <a:lnTo>
                    <a:pt x="11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22" name="Line 81">
              <a:extLst>
                <a:ext uri="{FF2B5EF4-FFF2-40B4-BE49-F238E27FC236}">
                  <a16:creationId xmlns:a16="http://schemas.microsoft.com/office/drawing/2014/main" id="{BD2A0116-1CB6-4ED7-A885-DD6B7D0911ED}"/>
                </a:ext>
              </a:extLst>
            </p:cNvPr>
            <p:cNvSpPr>
              <a:spLocks noChangeShapeType="1"/>
            </p:cNvSpPr>
            <p:nvPr/>
          </p:nvSpPr>
          <p:spPr bwMode="auto">
            <a:xfrm flipV="1">
              <a:off x="3119" y="1074"/>
              <a:ext cx="27" cy="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26" name="Group 82">
            <a:extLst>
              <a:ext uri="{FF2B5EF4-FFF2-40B4-BE49-F238E27FC236}">
                <a16:creationId xmlns:a16="http://schemas.microsoft.com/office/drawing/2014/main" id="{300EAE8F-747D-4D88-85B0-331826457B2F}"/>
              </a:ext>
            </a:extLst>
          </p:cNvPr>
          <p:cNvGrpSpPr>
            <a:grpSpLocks/>
          </p:cNvGrpSpPr>
          <p:nvPr/>
        </p:nvGrpSpPr>
        <p:grpSpPr bwMode="auto">
          <a:xfrm>
            <a:off x="6402388" y="2300288"/>
            <a:ext cx="252412" cy="109537"/>
            <a:chOff x="3465" y="1005"/>
            <a:chExt cx="159" cy="62"/>
          </a:xfrm>
        </p:grpSpPr>
        <p:sp>
          <p:nvSpPr>
            <p:cNvPr id="216219" name="Freeform 83">
              <a:extLst>
                <a:ext uri="{FF2B5EF4-FFF2-40B4-BE49-F238E27FC236}">
                  <a16:creationId xmlns:a16="http://schemas.microsoft.com/office/drawing/2014/main" id="{54BB685E-0A18-4C7A-8FCA-D1F00998F8F2}"/>
                </a:ext>
              </a:extLst>
            </p:cNvPr>
            <p:cNvSpPr>
              <a:spLocks/>
            </p:cNvSpPr>
            <p:nvPr/>
          </p:nvSpPr>
          <p:spPr bwMode="auto">
            <a:xfrm>
              <a:off x="3506" y="1005"/>
              <a:ext cx="118" cy="62"/>
            </a:xfrm>
            <a:custGeom>
              <a:avLst/>
              <a:gdLst>
                <a:gd name="T0" fmla="*/ 118 w 118"/>
                <a:gd name="T1" fmla="*/ 21 h 62"/>
                <a:gd name="T2" fmla="*/ 7 w 118"/>
                <a:gd name="T3" fmla="*/ 62 h 62"/>
                <a:gd name="T4" fmla="*/ 0 w 118"/>
                <a:gd name="T5" fmla="*/ 35 h 62"/>
                <a:gd name="T6" fmla="*/ 0 w 118"/>
                <a:gd name="T7" fmla="*/ 0 h 62"/>
                <a:gd name="T8" fmla="*/ 118 w 118"/>
                <a:gd name="T9" fmla="*/ 21 h 62"/>
                <a:gd name="T10" fmla="*/ 0 60000 65536"/>
                <a:gd name="T11" fmla="*/ 0 60000 65536"/>
                <a:gd name="T12" fmla="*/ 0 60000 65536"/>
                <a:gd name="T13" fmla="*/ 0 60000 65536"/>
                <a:gd name="T14" fmla="*/ 0 60000 65536"/>
                <a:gd name="T15" fmla="*/ 0 w 118"/>
                <a:gd name="T16" fmla="*/ 0 h 62"/>
                <a:gd name="T17" fmla="*/ 118 w 118"/>
                <a:gd name="T18" fmla="*/ 62 h 62"/>
              </a:gdLst>
              <a:ahLst/>
              <a:cxnLst>
                <a:cxn ang="T10">
                  <a:pos x="T0" y="T1"/>
                </a:cxn>
                <a:cxn ang="T11">
                  <a:pos x="T2" y="T3"/>
                </a:cxn>
                <a:cxn ang="T12">
                  <a:pos x="T4" y="T5"/>
                </a:cxn>
                <a:cxn ang="T13">
                  <a:pos x="T6" y="T7"/>
                </a:cxn>
                <a:cxn ang="T14">
                  <a:pos x="T8" y="T9"/>
                </a:cxn>
              </a:cxnLst>
              <a:rect l="T15" t="T16" r="T17" b="T18"/>
              <a:pathLst>
                <a:path w="118" h="62">
                  <a:moveTo>
                    <a:pt x="118" y="21"/>
                  </a:moveTo>
                  <a:lnTo>
                    <a:pt x="7" y="62"/>
                  </a:lnTo>
                  <a:lnTo>
                    <a:pt x="0" y="35"/>
                  </a:lnTo>
                  <a:lnTo>
                    <a:pt x="0" y="0"/>
                  </a:lnTo>
                  <a:lnTo>
                    <a:pt x="118"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20" name="Line 84">
              <a:extLst>
                <a:ext uri="{FF2B5EF4-FFF2-40B4-BE49-F238E27FC236}">
                  <a16:creationId xmlns:a16="http://schemas.microsoft.com/office/drawing/2014/main" id="{830C5356-486F-44B3-B2D2-16D8919BF914}"/>
                </a:ext>
              </a:extLst>
            </p:cNvPr>
            <p:cNvSpPr>
              <a:spLocks noChangeShapeType="1"/>
            </p:cNvSpPr>
            <p:nvPr/>
          </p:nvSpPr>
          <p:spPr bwMode="auto">
            <a:xfrm>
              <a:off x="3465" y="1033"/>
              <a:ext cx="34" cy="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27" name="Group 85">
            <a:extLst>
              <a:ext uri="{FF2B5EF4-FFF2-40B4-BE49-F238E27FC236}">
                <a16:creationId xmlns:a16="http://schemas.microsoft.com/office/drawing/2014/main" id="{56666CA9-9143-4239-8718-2D2C58F98CF2}"/>
              </a:ext>
            </a:extLst>
          </p:cNvPr>
          <p:cNvGrpSpPr>
            <a:grpSpLocks/>
          </p:cNvGrpSpPr>
          <p:nvPr/>
        </p:nvGrpSpPr>
        <p:grpSpPr bwMode="auto">
          <a:xfrm>
            <a:off x="6938963" y="2201863"/>
            <a:ext cx="384175" cy="98425"/>
            <a:chOff x="3803" y="950"/>
            <a:chExt cx="242" cy="55"/>
          </a:xfrm>
        </p:grpSpPr>
        <p:sp>
          <p:nvSpPr>
            <p:cNvPr id="216217" name="Freeform 86">
              <a:extLst>
                <a:ext uri="{FF2B5EF4-FFF2-40B4-BE49-F238E27FC236}">
                  <a16:creationId xmlns:a16="http://schemas.microsoft.com/office/drawing/2014/main" id="{8B8C4759-0936-47BE-8E04-D64A4518081E}"/>
                </a:ext>
              </a:extLst>
            </p:cNvPr>
            <p:cNvSpPr>
              <a:spLocks/>
            </p:cNvSpPr>
            <p:nvPr/>
          </p:nvSpPr>
          <p:spPr bwMode="auto">
            <a:xfrm>
              <a:off x="3921" y="950"/>
              <a:ext cx="124" cy="55"/>
            </a:xfrm>
            <a:custGeom>
              <a:avLst/>
              <a:gdLst>
                <a:gd name="T0" fmla="*/ 124 w 124"/>
                <a:gd name="T1" fmla="*/ 14 h 55"/>
                <a:gd name="T2" fmla="*/ 7 w 124"/>
                <a:gd name="T3" fmla="*/ 55 h 55"/>
                <a:gd name="T4" fmla="*/ 7 w 124"/>
                <a:gd name="T5" fmla="*/ 28 h 55"/>
                <a:gd name="T6" fmla="*/ 0 w 124"/>
                <a:gd name="T7" fmla="*/ 0 h 55"/>
                <a:gd name="T8" fmla="*/ 124 w 124"/>
                <a:gd name="T9" fmla="*/ 14 h 55"/>
                <a:gd name="T10" fmla="*/ 0 60000 65536"/>
                <a:gd name="T11" fmla="*/ 0 60000 65536"/>
                <a:gd name="T12" fmla="*/ 0 60000 65536"/>
                <a:gd name="T13" fmla="*/ 0 60000 65536"/>
                <a:gd name="T14" fmla="*/ 0 60000 65536"/>
                <a:gd name="T15" fmla="*/ 0 w 124"/>
                <a:gd name="T16" fmla="*/ 0 h 55"/>
                <a:gd name="T17" fmla="*/ 124 w 124"/>
                <a:gd name="T18" fmla="*/ 55 h 55"/>
              </a:gdLst>
              <a:ahLst/>
              <a:cxnLst>
                <a:cxn ang="T10">
                  <a:pos x="T0" y="T1"/>
                </a:cxn>
                <a:cxn ang="T11">
                  <a:pos x="T2" y="T3"/>
                </a:cxn>
                <a:cxn ang="T12">
                  <a:pos x="T4" y="T5"/>
                </a:cxn>
                <a:cxn ang="T13">
                  <a:pos x="T6" y="T7"/>
                </a:cxn>
                <a:cxn ang="T14">
                  <a:pos x="T8" y="T9"/>
                </a:cxn>
              </a:cxnLst>
              <a:rect l="T15" t="T16" r="T17" b="T18"/>
              <a:pathLst>
                <a:path w="124" h="55">
                  <a:moveTo>
                    <a:pt x="124" y="14"/>
                  </a:moveTo>
                  <a:lnTo>
                    <a:pt x="7" y="55"/>
                  </a:lnTo>
                  <a:lnTo>
                    <a:pt x="7" y="28"/>
                  </a:lnTo>
                  <a:lnTo>
                    <a:pt x="0" y="0"/>
                  </a:lnTo>
                  <a:lnTo>
                    <a:pt x="12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18" name="Line 87">
              <a:extLst>
                <a:ext uri="{FF2B5EF4-FFF2-40B4-BE49-F238E27FC236}">
                  <a16:creationId xmlns:a16="http://schemas.microsoft.com/office/drawing/2014/main" id="{8DAA71A7-9BA7-408D-9C52-277DC6462991}"/>
                </a:ext>
              </a:extLst>
            </p:cNvPr>
            <p:cNvSpPr>
              <a:spLocks noChangeShapeType="1"/>
            </p:cNvSpPr>
            <p:nvPr/>
          </p:nvSpPr>
          <p:spPr bwMode="auto">
            <a:xfrm flipV="1">
              <a:off x="3803" y="971"/>
              <a:ext cx="118" cy="2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28" name="Group 88">
            <a:extLst>
              <a:ext uri="{FF2B5EF4-FFF2-40B4-BE49-F238E27FC236}">
                <a16:creationId xmlns:a16="http://schemas.microsoft.com/office/drawing/2014/main" id="{16BACF3E-E5AF-49E5-B7FC-65C54C6E6ED9}"/>
              </a:ext>
            </a:extLst>
          </p:cNvPr>
          <p:cNvGrpSpPr>
            <a:grpSpLocks/>
          </p:cNvGrpSpPr>
          <p:nvPr/>
        </p:nvGrpSpPr>
        <p:grpSpPr bwMode="auto">
          <a:xfrm>
            <a:off x="5808663" y="2571750"/>
            <a:ext cx="252412" cy="269875"/>
            <a:chOff x="3091" y="1157"/>
            <a:chExt cx="159" cy="151"/>
          </a:xfrm>
        </p:grpSpPr>
        <p:sp>
          <p:nvSpPr>
            <p:cNvPr id="216215" name="Freeform 89">
              <a:extLst>
                <a:ext uri="{FF2B5EF4-FFF2-40B4-BE49-F238E27FC236}">
                  <a16:creationId xmlns:a16="http://schemas.microsoft.com/office/drawing/2014/main" id="{4E7590A7-1F3A-4190-85CF-634D655F3C12}"/>
                </a:ext>
              </a:extLst>
            </p:cNvPr>
            <p:cNvSpPr>
              <a:spLocks/>
            </p:cNvSpPr>
            <p:nvPr/>
          </p:nvSpPr>
          <p:spPr bwMode="auto">
            <a:xfrm>
              <a:off x="3146" y="1205"/>
              <a:ext cx="104" cy="103"/>
            </a:xfrm>
            <a:custGeom>
              <a:avLst/>
              <a:gdLst>
                <a:gd name="T0" fmla="*/ 104 w 104"/>
                <a:gd name="T1" fmla="*/ 103 h 103"/>
                <a:gd name="T2" fmla="*/ 0 w 104"/>
                <a:gd name="T3" fmla="*/ 41 h 103"/>
                <a:gd name="T4" fmla="*/ 14 w 104"/>
                <a:gd name="T5" fmla="*/ 20 h 103"/>
                <a:gd name="T6" fmla="*/ 35 w 104"/>
                <a:gd name="T7" fmla="*/ 0 h 103"/>
                <a:gd name="T8" fmla="*/ 104 w 104"/>
                <a:gd name="T9" fmla="*/ 103 h 103"/>
                <a:gd name="T10" fmla="*/ 0 60000 65536"/>
                <a:gd name="T11" fmla="*/ 0 60000 65536"/>
                <a:gd name="T12" fmla="*/ 0 60000 65536"/>
                <a:gd name="T13" fmla="*/ 0 60000 65536"/>
                <a:gd name="T14" fmla="*/ 0 60000 65536"/>
                <a:gd name="T15" fmla="*/ 0 w 104"/>
                <a:gd name="T16" fmla="*/ 0 h 103"/>
                <a:gd name="T17" fmla="*/ 104 w 104"/>
                <a:gd name="T18" fmla="*/ 103 h 103"/>
              </a:gdLst>
              <a:ahLst/>
              <a:cxnLst>
                <a:cxn ang="T10">
                  <a:pos x="T0" y="T1"/>
                </a:cxn>
                <a:cxn ang="T11">
                  <a:pos x="T2" y="T3"/>
                </a:cxn>
                <a:cxn ang="T12">
                  <a:pos x="T4" y="T5"/>
                </a:cxn>
                <a:cxn ang="T13">
                  <a:pos x="T6" y="T7"/>
                </a:cxn>
                <a:cxn ang="T14">
                  <a:pos x="T8" y="T9"/>
                </a:cxn>
              </a:cxnLst>
              <a:rect l="T15" t="T16" r="T17" b="T18"/>
              <a:pathLst>
                <a:path w="104" h="103">
                  <a:moveTo>
                    <a:pt x="104" y="103"/>
                  </a:moveTo>
                  <a:lnTo>
                    <a:pt x="0" y="41"/>
                  </a:lnTo>
                  <a:lnTo>
                    <a:pt x="14" y="20"/>
                  </a:lnTo>
                  <a:lnTo>
                    <a:pt x="35" y="0"/>
                  </a:lnTo>
                  <a:lnTo>
                    <a:pt x="104"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16" name="Line 90">
              <a:extLst>
                <a:ext uri="{FF2B5EF4-FFF2-40B4-BE49-F238E27FC236}">
                  <a16:creationId xmlns:a16="http://schemas.microsoft.com/office/drawing/2014/main" id="{9DD0FAFB-3345-48D0-9500-2B2008C9D4DD}"/>
                </a:ext>
              </a:extLst>
            </p:cNvPr>
            <p:cNvSpPr>
              <a:spLocks noChangeShapeType="1"/>
            </p:cNvSpPr>
            <p:nvPr/>
          </p:nvSpPr>
          <p:spPr bwMode="auto">
            <a:xfrm>
              <a:off x="3091" y="1157"/>
              <a:ext cx="62" cy="62"/>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29" name="Group 91">
            <a:extLst>
              <a:ext uri="{FF2B5EF4-FFF2-40B4-BE49-F238E27FC236}">
                <a16:creationId xmlns:a16="http://schemas.microsoft.com/office/drawing/2014/main" id="{2014E372-D63B-4FF6-B0E0-9B721A02A833}"/>
              </a:ext>
            </a:extLst>
          </p:cNvPr>
          <p:cNvGrpSpPr>
            <a:grpSpLocks/>
          </p:cNvGrpSpPr>
          <p:nvPr/>
        </p:nvGrpSpPr>
        <p:grpSpPr bwMode="auto">
          <a:xfrm>
            <a:off x="6324600" y="2963863"/>
            <a:ext cx="207963" cy="122237"/>
            <a:chOff x="3416" y="1377"/>
            <a:chExt cx="131" cy="68"/>
          </a:xfrm>
        </p:grpSpPr>
        <p:sp>
          <p:nvSpPr>
            <p:cNvPr id="216213" name="Freeform 92">
              <a:extLst>
                <a:ext uri="{FF2B5EF4-FFF2-40B4-BE49-F238E27FC236}">
                  <a16:creationId xmlns:a16="http://schemas.microsoft.com/office/drawing/2014/main" id="{DD482BC9-7670-406D-A82A-4F1B270EEE16}"/>
                </a:ext>
              </a:extLst>
            </p:cNvPr>
            <p:cNvSpPr>
              <a:spLocks/>
            </p:cNvSpPr>
            <p:nvPr/>
          </p:nvSpPr>
          <p:spPr bwMode="auto">
            <a:xfrm>
              <a:off x="3423" y="1377"/>
              <a:ext cx="124" cy="68"/>
            </a:xfrm>
            <a:custGeom>
              <a:avLst/>
              <a:gdLst>
                <a:gd name="T0" fmla="*/ 124 w 124"/>
                <a:gd name="T1" fmla="*/ 68 h 68"/>
                <a:gd name="T2" fmla="*/ 0 w 124"/>
                <a:gd name="T3" fmla="*/ 55 h 68"/>
                <a:gd name="T4" fmla="*/ 14 w 124"/>
                <a:gd name="T5" fmla="*/ 27 h 68"/>
                <a:gd name="T6" fmla="*/ 21 w 124"/>
                <a:gd name="T7" fmla="*/ 0 h 68"/>
                <a:gd name="T8" fmla="*/ 124 w 124"/>
                <a:gd name="T9" fmla="*/ 68 h 68"/>
                <a:gd name="T10" fmla="*/ 0 60000 65536"/>
                <a:gd name="T11" fmla="*/ 0 60000 65536"/>
                <a:gd name="T12" fmla="*/ 0 60000 65536"/>
                <a:gd name="T13" fmla="*/ 0 60000 65536"/>
                <a:gd name="T14" fmla="*/ 0 60000 65536"/>
                <a:gd name="T15" fmla="*/ 0 w 124"/>
                <a:gd name="T16" fmla="*/ 0 h 68"/>
                <a:gd name="T17" fmla="*/ 124 w 124"/>
                <a:gd name="T18" fmla="*/ 68 h 68"/>
              </a:gdLst>
              <a:ahLst/>
              <a:cxnLst>
                <a:cxn ang="T10">
                  <a:pos x="T0" y="T1"/>
                </a:cxn>
                <a:cxn ang="T11">
                  <a:pos x="T2" y="T3"/>
                </a:cxn>
                <a:cxn ang="T12">
                  <a:pos x="T4" y="T5"/>
                </a:cxn>
                <a:cxn ang="T13">
                  <a:pos x="T6" y="T7"/>
                </a:cxn>
                <a:cxn ang="T14">
                  <a:pos x="T8" y="T9"/>
                </a:cxn>
              </a:cxnLst>
              <a:rect l="T15" t="T16" r="T17" b="T18"/>
              <a:pathLst>
                <a:path w="124" h="68">
                  <a:moveTo>
                    <a:pt x="124" y="68"/>
                  </a:moveTo>
                  <a:lnTo>
                    <a:pt x="0" y="55"/>
                  </a:lnTo>
                  <a:lnTo>
                    <a:pt x="14" y="27"/>
                  </a:lnTo>
                  <a:lnTo>
                    <a:pt x="21" y="0"/>
                  </a:lnTo>
                  <a:lnTo>
                    <a:pt x="124"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14" name="Line 93">
              <a:extLst>
                <a:ext uri="{FF2B5EF4-FFF2-40B4-BE49-F238E27FC236}">
                  <a16:creationId xmlns:a16="http://schemas.microsoft.com/office/drawing/2014/main" id="{C5F7AB54-E0AD-43C1-80DE-0BF84D0EDB66}"/>
                </a:ext>
              </a:extLst>
            </p:cNvPr>
            <p:cNvSpPr>
              <a:spLocks noChangeShapeType="1"/>
            </p:cNvSpPr>
            <p:nvPr/>
          </p:nvSpPr>
          <p:spPr bwMode="auto">
            <a:xfrm>
              <a:off x="3416" y="1390"/>
              <a:ext cx="14" cy="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30" name="Group 94">
            <a:extLst>
              <a:ext uri="{FF2B5EF4-FFF2-40B4-BE49-F238E27FC236}">
                <a16:creationId xmlns:a16="http://schemas.microsoft.com/office/drawing/2014/main" id="{2E3EED08-CDD9-49BD-84EF-820A6D86D396}"/>
              </a:ext>
            </a:extLst>
          </p:cNvPr>
          <p:cNvGrpSpPr>
            <a:grpSpLocks/>
          </p:cNvGrpSpPr>
          <p:nvPr/>
        </p:nvGrpSpPr>
        <p:grpSpPr bwMode="auto">
          <a:xfrm>
            <a:off x="6818313" y="3160713"/>
            <a:ext cx="428625" cy="123825"/>
            <a:chOff x="3727" y="1487"/>
            <a:chExt cx="270" cy="69"/>
          </a:xfrm>
        </p:grpSpPr>
        <p:sp>
          <p:nvSpPr>
            <p:cNvPr id="216211" name="Freeform 95">
              <a:extLst>
                <a:ext uri="{FF2B5EF4-FFF2-40B4-BE49-F238E27FC236}">
                  <a16:creationId xmlns:a16="http://schemas.microsoft.com/office/drawing/2014/main" id="{CEFF06B5-8B85-44F0-BE58-74A7EEE34FFE}"/>
                </a:ext>
              </a:extLst>
            </p:cNvPr>
            <p:cNvSpPr>
              <a:spLocks/>
            </p:cNvSpPr>
            <p:nvPr/>
          </p:nvSpPr>
          <p:spPr bwMode="auto">
            <a:xfrm>
              <a:off x="3879" y="1494"/>
              <a:ext cx="118" cy="62"/>
            </a:xfrm>
            <a:custGeom>
              <a:avLst/>
              <a:gdLst>
                <a:gd name="T0" fmla="*/ 118 w 118"/>
                <a:gd name="T1" fmla="*/ 62 h 62"/>
                <a:gd name="T2" fmla="*/ 0 w 118"/>
                <a:gd name="T3" fmla="*/ 62 h 62"/>
                <a:gd name="T4" fmla="*/ 0 w 118"/>
                <a:gd name="T5" fmla="*/ 34 h 62"/>
                <a:gd name="T6" fmla="*/ 7 w 118"/>
                <a:gd name="T7" fmla="*/ 0 h 62"/>
                <a:gd name="T8" fmla="*/ 118 w 118"/>
                <a:gd name="T9" fmla="*/ 62 h 62"/>
                <a:gd name="T10" fmla="*/ 0 60000 65536"/>
                <a:gd name="T11" fmla="*/ 0 60000 65536"/>
                <a:gd name="T12" fmla="*/ 0 60000 65536"/>
                <a:gd name="T13" fmla="*/ 0 60000 65536"/>
                <a:gd name="T14" fmla="*/ 0 60000 65536"/>
                <a:gd name="T15" fmla="*/ 0 w 118"/>
                <a:gd name="T16" fmla="*/ 0 h 62"/>
                <a:gd name="T17" fmla="*/ 118 w 118"/>
                <a:gd name="T18" fmla="*/ 62 h 62"/>
              </a:gdLst>
              <a:ahLst/>
              <a:cxnLst>
                <a:cxn ang="T10">
                  <a:pos x="T0" y="T1"/>
                </a:cxn>
                <a:cxn ang="T11">
                  <a:pos x="T2" y="T3"/>
                </a:cxn>
                <a:cxn ang="T12">
                  <a:pos x="T4" y="T5"/>
                </a:cxn>
                <a:cxn ang="T13">
                  <a:pos x="T6" y="T7"/>
                </a:cxn>
                <a:cxn ang="T14">
                  <a:pos x="T8" y="T9"/>
                </a:cxn>
              </a:cxnLst>
              <a:rect l="T15" t="T16" r="T17" b="T18"/>
              <a:pathLst>
                <a:path w="118" h="62">
                  <a:moveTo>
                    <a:pt x="118" y="62"/>
                  </a:moveTo>
                  <a:lnTo>
                    <a:pt x="0" y="62"/>
                  </a:lnTo>
                  <a:lnTo>
                    <a:pt x="0" y="34"/>
                  </a:lnTo>
                  <a:lnTo>
                    <a:pt x="7" y="0"/>
                  </a:lnTo>
                  <a:lnTo>
                    <a:pt x="118"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12" name="Line 96">
              <a:extLst>
                <a:ext uri="{FF2B5EF4-FFF2-40B4-BE49-F238E27FC236}">
                  <a16:creationId xmlns:a16="http://schemas.microsoft.com/office/drawing/2014/main" id="{0F658EF3-7029-4BB7-A244-4F676930CD7F}"/>
                </a:ext>
              </a:extLst>
            </p:cNvPr>
            <p:cNvSpPr>
              <a:spLocks noChangeShapeType="1"/>
            </p:cNvSpPr>
            <p:nvPr/>
          </p:nvSpPr>
          <p:spPr bwMode="auto">
            <a:xfrm>
              <a:off x="3727" y="1487"/>
              <a:ext cx="145" cy="34"/>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31" name="Group 97">
            <a:extLst>
              <a:ext uri="{FF2B5EF4-FFF2-40B4-BE49-F238E27FC236}">
                <a16:creationId xmlns:a16="http://schemas.microsoft.com/office/drawing/2014/main" id="{2F72404B-FB97-44BF-9BF0-FD714D55191A}"/>
              </a:ext>
            </a:extLst>
          </p:cNvPr>
          <p:cNvGrpSpPr>
            <a:grpSpLocks/>
          </p:cNvGrpSpPr>
          <p:nvPr/>
        </p:nvGrpSpPr>
        <p:grpSpPr bwMode="auto">
          <a:xfrm>
            <a:off x="4776788" y="4130675"/>
            <a:ext cx="230187" cy="111125"/>
            <a:chOff x="2441" y="2030"/>
            <a:chExt cx="145" cy="62"/>
          </a:xfrm>
        </p:grpSpPr>
        <p:sp>
          <p:nvSpPr>
            <p:cNvPr id="216209" name="Freeform 98">
              <a:extLst>
                <a:ext uri="{FF2B5EF4-FFF2-40B4-BE49-F238E27FC236}">
                  <a16:creationId xmlns:a16="http://schemas.microsoft.com/office/drawing/2014/main" id="{8642B3E3-12D8-48B1-842C-02467B313CEE}"/>
                </a:ext>
              </a:extLst>
            </p:cNvPr>
            <p:cNvSpPr>
              <a:spLocks/>
            </p:cNvSpPr>
            <p:nvPr/>
          </p:nvSpPr>
          <p:spPr bwMode="auto">
            <a:xfrm>
              <a:off x="2462" y="2030"/>
              <a:ext cx="124" cy="62"/>
            </a:xfrm>
            <a:custGeom>
              <a:avLst/>
              <a:gdLst>
                <a:gd name="T0" fmla="*/ 124 w 124"/>
                <a:gd name="T1" fmla="*/ 62 h 62"/>
                <a:gd name="T2" fmla="*/ 0 w 124"/>
                <a:gd name="T3" fmla="*/ 55 h 62"/>
                <a:gd name="T4" fmla="*/ 14 w 124"/>
                <a:gd name="T5" fmla="*/ 28 h 62"/>
                <a:gd name="T6" fmla="*/ 21 w 124"/>
                <a:gd name="T7" fmla="*/ 0 h 62"/>
                <a:gd name="T8" fmla="*/ 124 w 124"/>
                <a:gd name="T9" fmla="*/ 62 h 62"/>
                <a:gd name="T10" fmla="*/ 0 60000 65536"/>
                <a:gd name="T11" fmla="*/ 0 60000 65536"/>
                <a:gd name="T12" fmla="*/ 0 60000 65536"/>
                <a:gd name="T13" fmla="*/ 0 60000 65536"/>
                <a:gd name="T14" fmla="*/ 0 60000 65536"/>
                <a:gd name="T15" fmla="*/ 0 w 124"/>
                <a:gd name="T16" fmla="*/ 0 h 62"/>
                <a:gd name="T17" fmla="*/ 124 w 124"/>
                <a:gd name="T18" fmla="*/ 62 h 62"/>
              </a:gdLst>
              <a:ahLst/>
              <a:cxnLst>
                <a:cxn ang="T10">
                  <a:pos x="T0" y="T1"/>
                </a:cxn>
                <a:cxn ang="T11">
                  <a:pos x="T2" y="T3"/>
                </a:cxn>
                <a:cxn ang="T12">
                  <a:pos x="T4" y="T5"/>
                </a:cxn>
                <a:cxn ang="T13">
                  <a:pos x="T6" y="T7"/>
                </a:cxn>
                <a:cxn ang="T14">
                  <a:pos x="T8" y="T9"/>
                </a:cxn>
              </a:cxnLst>
              <a:rect l="T15" t="T16" r="T17" b="T18"/>
              <a:pathLst>
                <a:path w="124" h="62">
                  <a:moveTo>
                    <a:pt x="124" y="62"/>
                  </a:moveTo>
                  <a:lnTo>
                    <a:pt x="0" y="55"/>
                  </a:lnTo>
                  <a:lnTo>
                    <a:pt x="14" y="28"/>
                  </a:lnTo>
                  <a:lnTo>
                    <a:pt x="21" y="0"/>
                  </a:lnTo>
                  <a:lnTo>
                    <a:pt x="124"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10" name="Line 99">
              <a:extLst>
                <a:ext uri="{FF2B5EF4-FFF2-40B4-BE49-F238E27FC236}">
                  <a16:creationId xmlns:a16="http://schemas.microsoft.com/office/drawing/2014/main" id="{D485C3A9-4538-4C4D-A078-9CEAA67D48D4}"/>
                </a:ext>
              </a:extLst>
            </p:cNvPr>
            <p:cNvSpPr>
              <a:spLocks noChangeShapeType="1"/>
            </p:cNvSpPr>
            <p:nvPr/>
          </p:nvSpPr>
          <p:spPr bwMode="auto">
            <a:xfrm>
              <a:off x="2441" y="2044"/>
              <a:ext cx="28" cy="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32" name="Group 100">
            <a:extLst>
              <a:ext uri="{FF2B5EF4-FFF2-40B4-BE49-F238E27FC236}">
                <a16:creationId xmlns:a16="http://schemas.microsoft.com/office/drawing/2014/main" id="{B7E97260-0019-4050-BD02-34A375DB5700}"/>
              </a:ext>
            </a:extLst>
          </p:cNvPr>
          <p:cNvGrpSpPr>
            <a:grpSpLocks/>
          </p:cNvGrpSpPr>
          <p:nvPr/>
        </p:nvGrpSpPr>
        <p:grpSpPr bwMode="auto">
          <a:xfrm>
            <a:off x="5270500" y="4338638"/>
            <a:ext cx="231775" cy="160337"/>
            <a:chOff x="2752" y="2147"/>
            <a:chExt cx="146" cy="89"/>
          </a:xfrm>
        </p:grpSpPr>
        <p:sp>
          <p:nvSpPr>
            <p:cNvPr id="216207" name="Freeform 101">
              <a:extLst>
                <a:ext uri="{FF2B5EF4-FFF2-40B4-BE49-F238E27FC236}">
                  <a16:creationId xmlns:a16="http://schemas.microsoft.com/office/drawing/2014/main" id="{4D099648-A8D9-4DC5-99B5-F49059D566AF}"/>
                </a:ext>
              </a:extLst>
            </p:cNvPr>
            <p:cNvSpPr>
              <a:spLocks/>
            </p:cNvSpPr>
            <p:nvPr/>
          </p:nvSpPr>
          <p:spPr bwMode="auto">
            <a:xfrm>
              <a:off x="2780" y="2154"/>
              <a:ext cx="118" cy="82"/>
            </a:xfrm>
            <a:custGeom>
              <a:avLst/>
              <a:gdLst>
                <a:gd name="T0" fmla="*/ 118 w 118"/>
                <a:gd name="T1" fmla="*/ 82 h 82"/>
                <a:gd name="T2" fmla="*/ 0 w 118"/>
                <a:gd name="T3" fmla="*/ 48 h 82"/>
                <a:gd name="T4" fmla="*/ 14 w 118"/>
                <a:gd name="T5" fmla="*/ 21 h 82"/>
                <a:gd name="T6" fmla="*/ 28 w 118"/>
                <a:gd name="T7" fmla="*/ 0 h 82"/>
                <a:gd name="T8" fmla="*/ 118 w 118"/>
                <a:gd name="T9" fmla="*/ 82 h 82"/>
                <a:gd name="T10" fmla="*/ 0 60000 65536"/>
                <a:gd name="T11" fmla="*/ 0 60000 65536"/>
                <a:gd name="T12" fmla="*/ 0 60000 65536"/>
                <a:gd name="T13" fmla="*/ 0 60000 65536"/>
                <a:gd name="T14" fmla="*/ 0 60000 65536"/>
                <a:gd name="T15" fmla="*/ 0 w 118"/>
                <a:gd name="T16" fmla="*/ 0 h 82"/>
                <a:gd name="T17" fmla="*/ 118 w 118"/>
                <a:gd name="T18" fmla="*/ 82 h 82"/>
              </a:gdLst>
              <a:ahLst/>
              <a:cxnLst>
                <a:cxn ang="T10">
                  <a:pos x="T0" y="T1"/>
                </a:cxn>
                <a:cxn ang="T11">
                  <a:pos x="T2" y="T3"/>
                </a:cxn>
                <a:cxn ang="T12">
                  <a:pos x="T4" y="T5"/>
                </a:cxn>
                <a:cxn ang="T13">
                  <a:pos x="T6" y="T7"/>
                </a:cxn>
                <a:cxn ang="T14">
                  <a:pos x="T8" y="T9"/>
                </a:cxn>
              </a:cxnLst>
              <a:rect l="T15" t="T16" r="T17" b="T18"/>
              <a:pathLst>
                <a:path w="118" h="82">
                  <a:moveTo>
                    <a:pt x="118" y="82"/>
                  </a:moveTo>
                  <a:lnTo>
                    <a:pt x="0" y="48"/>
                  </a:lnTo>
                  <a:lnTo>
                    <a:pt x="14" y="21"/>
                  </a:lnTo>
                  <a:lnTo>
                    <a:pt x="28" y="0"/>
                  </a:lnTo>
                  <a:lnTo>
                    <a:pt x="11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08" name="Line 102">
              <a:extLst>
                <a:ext uri="{FF2B5EF4-FFF2-40B4-BE49-F238E27FC236}">
                  <a16:creationId xmlns:a16="http://schemas.microsoft.com/office/drawing/2014/main" id="{77B89A3A-F6EF-4675-9034-18889F4049B3}"/>
                </a:ext>
              </a:extLst>
            </p:cNvPr>
            <p:cNvSpPr>
              <a:spLocks noChangeShapeType="1"/>
            </p:cNvSpPr>
            <p:nvPr/>
          </p:nvSpPr>
          <p:spPr bwMode="auto">
            <a:xfrm>
              <a:off x="2752" y="2147"/>
              <a:ext cx="35" cy="2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33" name="Group 103">
            <a:extLst>
              <a:ext uri="{FF2B5EF4-FFF2-40B4-BE49-F238E27FC236}">
                <a16:creationId xmlns:a16="http://schemas.microsoft.com/office/drawing/2014/main" id="{5E71A238-5C3E-4A9B-9FD2-5184C36D2B51}"/>
              </a:ext>
            </a:extLst>
          </p:cNvPr>
          <p:cNvGrpSpPr>
            <a:grpSpLocks/>
          </p:cNvGrpSpPr>
          <p:nvPr/>
        </p:nvGrpSpPr>
        <p:grpSpPr bwMode="auto">
          <a:xfrm>
            <a:off x="5765800" y="4646613"/>
            <a:ext cx="350838" cy="147637"/>
            <a:chOff x="3064" y="2319"/>
            <a:chExt cx="221" cy="83"/>
          </a:xfrm>
        </p:grpSpPr>
        <p:sp>
          <p:nvSpPr>
            <p:cNvPr id="216205" name="Freeform 104">
              <a:extLst>
                <a:ext uri="{FF2B5EF4-FFF2-40B4-BE49-F238E27FC236}">
                  <a16:creationId xmlns:a16="http://schemas.microsoft.com/office/drawing/2014/main" id="{B457DDF7-B835-4FAD-AC47-5DDCFF7ED906}"/>
                </a:ext>
              </a:extLst>
            </p:cNvPr>
            <p:cNvSpPr>
              <a:spLocks/>
            </p:cNvSpPr>
            <p:nvPr/>
          </p:nvSpPr>
          <p:spPr bwMode="auto">
            <a:xfrm>
              <a:off x="3167" y="2340"/>
              <a:ext cx="118" cy="62"/>
            </a:xfrm>
            <a:custGeom>
              <a:avLst/>
              <a:gdLst>
                <a:gd name="T0" fmla="*/ 118 w 118"/>
                <a:gd name="T1" fmla="*/ 62 h 62"/>
                <a:gd name="T2" fmla="*/ 0 w 118"/>
                <a:gd name="T3" fmla="*/ 55 h 62"/>
                <a:gd name="T4" fmla="*/ 7 w 118"/>
                <a:gd name="T5" fmla="*/ 27 h 62"/>
                <a:gd name="T6" fmla="*/ 14 w 118"/>
                <a:gd name="T7" fmla="*/ 0 h 62"/>
                <a:gd name="T8" fmla="*/ 118 w 118"/>
                <a:gd name="T9" fmla="*/ 62 h 62"/>
                <a:gd name="T10" fmla="*/ 0 60000 65536"/>
                <a:gd name="T11" fmla="*/ 0 60000 65536"/>
                <a:gd name="T12" fmla="*/ 0 60000 65536"/>
                <a:gd name="T13" fmla="*/ 0 60000 65536"/>
                <a:gd name="T14" fmla="*/ 0 60000 65536"/>
                <a:gd name="T15" fmla="*/ 0 w 118"/>
                <a:gd name="T16" fmla="*/ 0 h 62"/>
                <a:gd name="T17" fmla="*/ 118 w 118"/>
                <a:gd name="T18" fmla="*/ 62 h 62"/>
              </a:gdLst>
              <a:ahLst/>
              <a:cxnLst>
                <a:cxn ang="T10">
                  <a:pos x="T0" y="T1"/>
                </a:cxn>
                <a:cxn ang="T11">
                  <a:pos x="T2" y="T3"/>
                </a:cxn>
                <a:cxn ang="T12">
                  <a:pos x="T4" y="T5"/>
                </a:cxn>
                <a:cxn ang="T13">
                  <a:pos x="T6" y="T7"/>
                </a:cxn>
                <a:cxn ang="T14">
                  <a:pos x="T8" y="T9"/>
                </a:cxn>
              </a:cxnLst>
              <a:rect l="T15" t="T16" r="T17" b="T18"/>
              <a:pathLst>
                <a:path w="118" h="62">
                  <a:moveTo>
                    <a:pt x="118" y="62"/>
                  </a:moveTo>
                  <a:lnTo>
                    <a:pt x="0" y="55"/>
                  </a:lnTo>
                  <a:lnTo>
                    <a:pt x="7" y="27"/>
                  </a:lnTo>
                  <a:lnTo>
                    <a:pt x="14" y="0"/>
                  </a:lnTo>
                  <a:lnTo>
                    <a:pt x="118"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06" name="Line 105">
              <a:extLst>
                <a:ext uri="{FF2B5EF4-FFF2-40B4-BE49-F238E27FC236}">
                  <a16:creationId xmlns:a16="http://schemas.microsoft.com/office/drawing/2014/main" id="{94AD9727-FD1A-455B-9E6F-921131D29096}"/>
                </a:ext>
              </a:extLst>
            </p:cNvPr>
            <p:cNvSpPr>
              <a:spLocks noChangeShapeType="1"/>
            </p:cNvSpPr>
            <p:nvPr/>
          </p:nvSpPr>
          <p:spPr bwMode="auto">
            <a:xfrm>
              <a:off x="3064" y="2319"/>
              <a:ext cx="103" cy="4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34" name="Group 106">
            <a:extLst>
              <a:ext uri="{FF2B5EF4-FFF2-40B4-BE49-F238E27FC236}">
                <a16:creationId xmlns:a16="http://schemas.microsoft.com/office/drawing/2014/main" id="{8D750903-903F-411A-BF71-CB74C0E957F6}"/>
              </a:ext>
            </a:extLst>
          </p:cNvPr>
          <p:cNvGrpSpPr>
            <a:grpSpLocks/>
          </p:cNvGrpSpPr>
          <p:nvPr/>
        </p:nvGrpSpPr>
        <p:grpSpPr bwMode="auto">
          <a:xfrm>
            <a:off x="5732463" y="4302125"/>
            <a:ext cx="460375" cy="207963"/>
            <a:chOff x="3043" y="2126"/>
            <a:chExt cx="290" cy="117"/>
          </a:xfrm>
        </p:grpSpPr>
        <p:sp>
          <p:nvSpPr>
            <p:cNvPr id="216203" name="Freeform 107">
              <a:extLst>
                <a:ext uri="{FF2B5EF4-FFF2-40B4-BE49-F238E27FC236}">
                  <a16:creationId xmlns:a16="http://schemas.microsoft.com/office/drawing/2014/main" id="{B17947D4-0FEC-4DA5-B5E7-41F9E376618C}"/>
                </a:ext>
              </a:extLst>
            </p:cNvPr>
            <p:cNvSpPr>
              <a:spLocks/>
            </p:cNvSpPr>
            <p:nvPr/>
          </p:nvSpPr>
          <p:spPr bwMode="auto">
            <a:xfrm>
              <a:off x="3216" y="2126"/>
              <a:ext cx="117" cy="76"/>
            </a:xfrm>
            <a:custGeom>
              <a:avLst/>
              <a:gdLst>
                <a:gd name="T0" fmla="*/ 117 w 117"/>
                <a:gd name="T1" fmla="*/ 0 h 76"/>
                <a:gd name="T2" fmla="*/ 20 w 117"/>
                <a:gd name="T3" fmla="*/ 76 h 76"/>
                <a:gd name="T4" fmla="*/ 7 w 117"/>
                <a:gd name="T5" fmla="*/ 49 h 76"/>
                <a:gd name="T6" fmla="*/ 0 w 117"/>
                <a:gd name="T7" fmla="*/ 21 h 76"/>
                <a:gd name="T8" fmla="*/ 117 w 117"/>
                <a:gd name="T9" fmla="*/ 0 h 76"/>
                <a:gd name="T10" fmla="*/ 0 60000 65536"/>
                <a:gd name="T11" fmla="*/ 0 60000 65536"/>
                <a:gd name="T12" fmla="*/ 0 60000 65536"/>
                <a:gd name="T13" fmla="*/ 0 60000 65536"/>
                <a:gd name="T14" fmla="*/ 0 60000 65536"/>
                <a:gd name="T15" fmla="*/ 0 w 117"/>
                <a:gd name="T16" fmla="*/ 0 h 76"/>
                <a:gd name="T17" fmla="*/ 117 w 117"/>
                <a:gd name="T18" fmla="*/ 76 h 76"/>
              </a:gdLst>
              <a:ahLst/>
              <a:cxnLst>
                <a:cxn ang="T10">
                  <a:pos x="T0" y="T1"/>
                </a:cxn>
                <a:cxn ang="T11">
                  <a:pos x="T2" y="T3"/>
                </a:cxn>
                <a:cxn ang="T12">
                  <a:pos x="T4" y="T5"/>
                </a:cxn>
                <a:cxn ang="T13">
                  <a:pos x="T6" y="T7"/>
                </a:cxn>
                <a:cxn ang="T14">
                  <a:pos x="T8" y="T9"/>
                </a:cxn>
              </a:cxnLst>
              <a:rect l="T15" t="T16" r="T17" b="T18"/>
              <a:pathLst>
                <a:path w="117" h="76">
                  <a:moveTo>
                    <a:pt x="117" y="0"/>
                  </a:moveTo>
                  <a:lnTo>
                    <a:pt x="20" y="76"/>
                  </a:lnTo>
                  <a:lnTo>
                    <a:pt x="7" y="49"/>
                  </a:lnTo>
                  <a:lnTo>
                    <a:pt x="0" y="21"/>
                  </a:lnTo>
                  <a:lnTo>
                    <a:pt x="1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04" name="Line 108">
              <a:extLst>
                <a:ext uri="{FF2B5EF4-FFF2-40B4-BE49-F238E27FC236}">
                  <a16:creationId xmlns:a16="http://schemas.microsoft.com/office/drawing/2014/main" id="{5F6234E7-EEC9-4AE6-AF90-AC437360D4FD}"/>
                </a:ext>
              </a:extLst>
            </p:cNvPr>
            <p:cNvSpPr>
              <a:spLocks noChangeShapeType="1"/>
            </p:cNvSpPr>
            <p:nvPr/>
          </p:nvSpPr>
          <p:spPr bwMode="auto">
            <a:xfrm flipV="1">
              <a:off x="3043" y="2168"/>
              <a:ext cx="173" cy="75"/>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35" name="Group 109">
            <a:extLst>
              <a:ext uri="{FF2B5EF4-FFF2-40B4-BE49-F238E27FC236}">
                <a16:creationId xmlns:a16="http://schemas.microsoft.com/office/drawing/2014/main" id="{049659E6-A3BD-497A-95EC-81CC1D88A4A9}"/>
              </a:ext>
            </a:extLst>
          </p:cNvPr>
          <p:cNvGrpSpPr>
            <a:grpSpLocks/>
          </p:cNvGrpSpPr>
          <p:nvPr/>
        </p:nvGrpSpPr>
        <p:grpSpPr bwMode="auto">
          <a:xfrm>
            <a:off x="5643563" y="4757738"/>
            <a:ext cx="100012" cy="404812"/>
            <a:chOff x="2987" y="2381"/>
            <a:chExt cx="63" cy="227"/>
          </a:xfrm>
        </p:grpSpPr>
        <p:sp>
          <p:nvSpPr>
            <p:cNvPr id="216201" name="Freeform 110">
              <a:extLst>
                <a:ext uri="{FF2B5EF4-FFF2-40B4-BE49-F238E27FC236}">
                  <a16:creationId xmlns:a16="http://schemas.microsoft.com/office/drawing/2014/main" id="{4F53B1C9-1F4E-48E7-9E98-A108A747CDB8}"/>
                </a:ext>
              </a:extLst>
            </p:cNvPr>
            <p:cNvSpPr>
              <a:spLocks/>
            </p:cNvSpPr>
            <p:nvPr/>
          </p:nvSpPr>
          <p:spPr bwMode="auto">
            <a:xfrm>
              <a:off x="2987" y="2484"/>
              <a:ext cx="63" cy="124"/>
            </a:xfrm>
            <a:custGeom>
              <a:avLst/>
              <a:gdLst>
                <a:gd name="T0" fmla="*/ 49 w 63"/>
                <a:gd name="T1" fmla="*/ 124 h 124"/>
                <a:gd name="T2" fmla="*/ 0 w 63"/>
                <a:gd name="T3" fmla="*/ 7 h 124"/>
                <a:gd name="T4" fmla="*/ 35 w 63"/>
                <a:gd name="T5" fmla="*/ 7 h 124"/>
                <a:gd name="T6" fmla="*/ 63 w 63"/>
                <a:gd name="T7" fmla="*/ 0 h 124"/>
                <a:gd name="T8" fmla="*/ 49 w 63"/>
                <a:gd name="T9" fmla="*/ 124 h 124"/>
                <a:gd name="T10" fmla="*/ 0 60000 65536"/>
                <a:gd name="T11" fmla="*/ 0 60000 65536"/>
                <a:gd name="T12" fmla="*/ 0 60000 65536"/>
                <a:gd name="T13" fmla="*/ 0 60000 65536"/>
                <a:gd name="T14" fmla="*/ 0 60000 65536"/>
                <a:gd name="T15" fmla="*/ 0 w 63"/>
                <a:gd name="T16" fmla="*/ 0 h 124"/>
                <a:gd name="T17" fmla="*/ 63 w 63"/>
                <a:gd name="T18" fmla="*/ 124 h 124"/>
              </a:gdLst>
              <a:ahLst/>
              <a:cxnLst>
                <a:cxn ang="T10">
                  <a:pos x="T0" y="T1"/>
                </a:cxn>
                <a:cxn ang="T11">
                  <a:pos x="T2" y="T3"/>
                </a:cxn>
                <a:cxn ang="T12">
                  <a:pos x="T4" y="T5"/>
                </a:cxn>
                <a:cxn ang="T13">
                  <a:pos x="T6" y="T7"/>
                </a:cxn>
                <a:cxn ang="T14">
                  <a:pos x="T8" y="T9"/>
                </a:cxn>
              </a:cxnLst>
              <a:rect l="T15" t="T16" r="T17" b="T18"/>
              <a:pathLst>
                <a:path w="63" h="124">
                  <a:moveTo>
                    <a:pt x="49" y="124"/>
                  </a:moveTo>
                  <a:lnTo>
                    <a:pt x="0" y="7"/>
                  </a:lnTo>
                  <a:lnTo>
                    <a:pt x="35" y="7"/>
                  </a:lnTo>
                  <a:lnTo>
                    <a:pt x="63" y="0"/>
                  </a:lnTo>
                  <a:lnTo>
                    <a:pt x="49" y="1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02" name="Line 111">
              <a:extLst>
                <a:ext uri="{FF2B5EF4-FFF2-40B4-BE49-F238E27FC236}">
                  <a16:creationId xmlns:a16="http://schemas.microsoft.com/office/drawing/2014/main" id="{F6B3930B-5BBC-4FFA-B372-C76425EE6E05}"/>
                </a:ext>
              </a:extLst>
            </p:cNvPr>
            <p:cNvSpPr>
              <a:spLocks noChangeShapeType="1"/>
            </p:cNvSpPr>
            <p:nvPr/>
          </p:nvSpPr>
          <p:spPr bwMode="auto">
            <a:xfrm>
              <a:off x="3001" y="2381"/>
              <a:ext cx="14" cy="103"/>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36" name="Group 112">
            <a:extLst>
              <a:ext uri="{FF2B5EF4-FFF2-40B4-BE49-F238E27FC236}">
                <a16:creationId xmlns:a16="http://schemas.microsoft.com/office/drawing/2014/main" id="{2D652291-B0B8-4C46-8004-25FF5E0B4B0C}"/>
              </a:ext>
            </a:extLst>
          </p:cNvPr>
          <p:cNvGrpSpPr>
            <a:grpSpLocks/>
          </p:cNvGrpSpPr>
          <p:nvPr/>
        </p:nvGrpSpPr>
        <p:grpSpPr bwMode="auto">
          <a:xfrm>
            <a:off x="6478588" y="4019550"/>
            <a:ext cx="285750" cy="123825"/>
            <a:chOff x="3513" y="1968"/>
            <a:chExt cx="180" cy="69"/>
          </a:xfrm>
        </p:grpSpPr>
        <p:sp>
          <p:nvSpPr>
            <p:cNvPr id="216199" name="Freeform 113">
              <a:extLst>
                <a:ext uri="{FF2B5EF4-FFF2-40B4-BE49-F238E27FC236}">
                  <a16:creationId xmlns:a16="http://schemas.microsoft.com/office/drawing/2014/main" id="{24FBC9A8-E936-4CE8-85E2-315C3198E54F}"/>
                </a:ext>
              </a:extLst>
            </p:cNvPr>
            <p:cNvSpPr>
              <a:spLocks/>
            </p:cNvSpPr>
            <p:nvPr/>
          </p:nvSpPr>
          <p:spPr bwMode="auto">
            <a:xfrm>
              <a:off x="3568" y="1968"/>
              <a:ext cx="125" cy="69"/>
            </a:xfrm>
            <a:custGeom>
              <a:avLst/>
              <a:gdLst>
                <a:gd name="T0" fmla="*/ 125 w 125"/>
                <a:gd name="T1" fmla="*/ 0 h 69"/>
                <a:gd name="T2" fmla="*/ 21 w 125"/>
                <a:gd name="T3" fmla="*/ 69 h 69"/>
                <a:gd name="T4" fmla="*/ 14 w 125"/>
                <a:gd name="T5" fmla="*/ 42 h 69"/>
                <a:gd name="T6" fmla="*/ 0 w 125"/>
                <a:gd name="T7" fmla="*/ 14 h 69"/>
                <a:gd name="T8" fmla="*/ 125 w 125"/>
                <a:gd name="T9" fmla="*/ 0 h 69"/>
                <a:gd name="T10" fmla="*/ 0 60000 65536"/>
                <a:gd name="T11" fmla="*/ 0 60000 65536"/>
                <a:gd name="T12" fmla="*/ 0 60000 65536"/>
                <a:gd name="T13" fmla="*/ 0 60000 65536"/>
                <a:gd name="T14" fmla="*/ 0 60000 65536"/>
                <a:gd name="T15" fmla="*/ 0 w 125"/>
                <a:gd name="T16" fmla="*/ 0 h 69"/>
                <a:gd name="T17" fmla="*/ 125 w 125"/>
                <a:gd name="T18" fmla="*/ 69 h 69"/>
              </a:gdLst>
              <a:ahLst/>
              <a:cxnLst>
                <a:cxn ang="T10">
                  <a:pos x="T0" y="T1"/>
                </a:cxn>
                <a:cxn ang="T11">
                  <a:pos x="T2" y="T3"/>
                </a:cxn>
                <a:cxn ang="T12">
                  <a:pos x="T4" y="T5"/>
                </a:cxn>
                <a:cxn ang="T13">
                  <a:pos x="T6" y="T7"/>
                </a:cxn>
                <a:cxn ang="T14">
                  <a:pos x="T8" y="T9"/>
                </a:cxn>
              </a:cxnLst>
              <a:rect l="T15" t="T16" r="T17" b="T18"/>
              <a:pathLst>
                <a:path w="125" h="69">
                  <a:moveTo>
                    <a:pt x="125" y="0"/>
                  </a:moveTo>
                  <a:lnTo>
                    <a:pt x="21" y="69"/>
                  </a:lnTo>
                  <a:lnTo>
                    <a:pt x="14" y="42"/>
                  </a:lnTo>
                  <a:lnTo>
                    <a:pt x="0" y="14"/>
                  </a:lnTo>
                  <a:lnTo>
                    <a:pt x="1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00" name="Line 114">
              <a:extLst>
                <a:ext uri="{FF2B5EF4-FFF2-40B4-BE49-F238E27FC236}">
                  <a16:creationId xmlns:a16="http://schemas.microsoft.com/office/drawing/2014/main" id="{D63F10DA-F2E4-4519-9A84-480EB027D142}"/>
                </a:ext>
              </a:extLst>
            </p:cNvPr>
            <p:cNvSpPr>
              <a:spLocks noChangeShapeType="1"/>
            </p:cNvSpPr>
            <p:nvPr/>
          </p:nvSpPr>
          <p:spPr bwMode="auto">
            <a:xfrm flipV="1">
              <a:off x="3513" y="2003"/>
              <a:ext cx="62" cy="20"/>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37" name="Group 115">
            <a:extLst>
              <a:ext uri="{FF2B5EF4-FFF2-40B4-BE49-F238E27FC236}">
                <a16:creationId xmlns:a16="http://schemas.microsoft.com/office/drawing/2014/main" id="{E22C178B-8199-4B66-B8BF-459929348D21}"/>
              </a:ext>
            </a:extLst>
          </p:cNvPr>
          <p:cNvGrpSpPr>
            <a:grpSpLocks/>
          </p:cNvGrpSpPr>
          <p:nvPr/>
        </p:nvGrpSpPr>
        <p:grpSpPr bwMode="auto">
          <a:xfrm>
            <a:off x="7092950" y="3933825"/>
            <a:ext cx="361950" cy="98425"/>
            <a:chOff x="3900" y="1920"/>
            <a:chExt cx="228" cy="55"/>
          </a:xfrm>
        </p:grpSpPr>
        <p:sp>
          <p:nvSpPr>
            <p:cNvPr id="216197" name="Freeform 116">
              <a:extLst>
                <a:ext uri="{FF2B5EF4-FFF2-40B4-BE49-F238E27FC236}">
                  <a16:creationId xmlns:a16="http://schemas.microsoft.com/office/drawing/2014/main" id="{BD0D0E10-C242-4071-ACCC-BA3CF4D8E9C6}"/>
                </a:ext>
              </a:extLst>
            </p:cNvPr>
            <p:cNvSpPr>
              <a:spLocks/>
            </p:cNvSpPr>
            <p:nvPr/>
          </p:nvSpPr>
          <p:spPr bwMode="auto">
            <a:xfrm>
              <a:off x="4004" y="1920"/>
              <a:ext cx="124" cy="55"/>
            </a:xfrm>
            <a:custGeom>
              <a:avLst/>
              <a:gdLst>
                <a:gd name="T0" fmla="*/ 124 w 124"/>
                <a:gd name="T1" fmla="*/ 34 h 55"/>
                <a:gd name="T2" fmla="*/ 0 w 124"/>
                <a:gd name="T3" fmla="*/ 55 h 55"/>
                <a:gd name="T4" fmla="*/ 7 w 124"/>
                <a:gd name="T5" fmla="*/ 28 h 55"/>
                <a:gd name="T6" fmla="*/ 7 w 124"/>
                <a:gd name="T7" fmla="*/ 0 h 55"/>
                <a:gd name="T8" fmla="*/ 124 w 124"/>
                <a:gd name="T9" fmla="*/ 34 h 55"/>
                <a:gd name="T10" fmla="*/ 0 60000 65536"/>
                <a:gd name="T11" fmla="*/ 0 60000 65536"/>
                <a:gd name="T12" fmla="*/ 0 60000 65536"/>
                <a:gd name="T13" fmla="*/ 0 60000 65536"/>
                <a:gd name="T14" fmla="*/ 0 60000 65536"/>
                <a:gd name="T15" fmla="*/ 0 w 124"/>
                <a:gd name="T16" fmla="*/ 0 h 55"/>
                <a:gd name="T17" fmla="*/ 124 w 124"/>
                <a:gd name="T18" fmla="*/ 55 h 55"/>
              </a:gdLst>
              <a:ahLst/>
              <a:cxnLst>
                <a:cxn ang="T10">
                  <a:pos x="T0" y="T1"/>
                </a:cxn>
                <a:cxn ang="T11">
                  <a:pos x="T2" y="T3"/>
                </a:cxn>
                <a:cxn ang="T12">
                  <a:pos x="T4" y="T5"/>
                </a:cxn>
                <a:cxn ang="T13">
                  <a:pos x="T6" y="T7"/>
                </a:cxn>
                <a:cxn ang="T14">
                  <a:pos x="T8" y="T9"/>
                </a:cxn>
              </a:cxnLst>
              <a:rect l="T15" t="T16" r="T17" b="T18"/>
              <a:pathLst>
                <a:path w="124" h="55">
                  <a:moveTo>
                    <a:pt x="124" y="34"/>
                  </a:moveTo>
                  <a:lnTo>
                    <a:pt x="0" y="55"/>
                  </a:lnTo>
                  <a:lnTo>
                    <a:pt x="7" y="28"/>
                  </a:lnTo>
                  <a:lnTo>
                    <a:pt x="7" y="0"/>
                  </a:lnTo>
                  <a:lnTo>
                    <a:pt x="124"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98" name="Line 117">
              <a:extLst>
                <a:ext uri="{FF2B5EF4-FFF2-40B4-BE49-F238E27FC236}">
                  <a16:creationId xmlns:a16="http://schemas.microsoft.com/office/drawing/2014/main" id="{C0F4B975-79D1-4746-BDA1-97B6024000E1}"/>
                </a:ext>
              </a:extLst>
            </p:cNvPr>
            <p:cNvSpPr>
              <a:spLocks noChangeShapeType="1"/>
            </p:cNvSpPr>
            <p:nvPr/>
          </p:nvSpPr>
          <p:spPr bwMode="auto">
            <a:xfrm>
              <a:off x="3900" y="1934"/>
              <a:ext cx="104" cy="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38" name="Group 118">
            <a:extLst>
              <a:ext uri="{FF2B5EF4-FFF2-40B4-BE49-F238E27FC236}">
                <a16:creationId xmlns:a16="http://schemas.microsoft.com/office/drawing/2014/main" id="{E9A23D6C-3D34-44A8-8076-27BD3CD38B44}"/>
              </a:ext>
            </a:extLst>
          </p:cNvPr>
          <p:cNvGrpSpPr>
            <a:grpSpLocks/>
          </p:cNvGrpSpPr>
          <p:nvPr/>
        </p:nvGrpSpPr>
        <p:grpSpPr bwMode="auto">
          <a:xfrm>
            <a:off x="7740650" y="3984625"/>
            <a:ext cx="350838" cy="109538"/>
            <a:chOff x="4308" y="1948"/>
            <a:chExt cx="221" cy="62"/>
          </a:xfrm>
        </p:grpSpPr>
        <p:sp>
          <p:nvSpPr>
            <p:cNvPr id="216195" name="Freeform 119">
              <a:extLst>
                <a:ext uri="{FF2B5EF4-FFF2-40B4-BE49-F238E27FC236}">
                  <a16:creationId xmlns:a16="http://schemas.microsoft.com/office/drawing/2014/main" id="{9518808B-0772-45D6-8BC9-B5AEFE676C49}"/>
                </a:ext>
              </a:extLst>
            </p:cNvPr>
            <p:cNvSpPr>
              <a:spLocks/>
            </p:cNvSpPr>
            <p:nvPr/>
          </p:nvSpPr>
          <p:spPr bwMode="auto">
            <a:xfrm>
              <a:off x="4412" y="1948"/>
              <a:ext cx="117" cy="62"/>
            </a:xfrm>
            <a:custGeom>
              <a:avLst/>
              <a:gdLst>
                <a:gd name="T0" fmla="*/ 117 w 117"/>
                <a:gd name="T1" fmla="*/ 41 h 62"/>
                <a:gd name="T2" fmla="*/ 0 w 117"/>
                <a:gd name="T3" fmla="*/ 62 h 62"/>
                <a:gd name="T4" fmla="*/ 0 w 117"/>
                <a:gd name="T5" fmla="*/ 27 h 62"/>
                <a:gd name="T6" fmla="*/ 0 w 117"/>
                <a:gd name="T7" fmla="*/ 0 h 62"/>
                <a:gd name="T8" fmla="*/ 117 w 117"/>
                <a:gd name="T9" fmla="*/ 41 h 62"/>
                <a:gd name="T10" fmla="*/ 0 60000 65536"/>
                <a:gd name="T11" fmla="*/ 0 60000 65536"/>
                <a:gd name="T12" fmla="*/ 0 60000 65536"/>
                <a:gd name="T13" fmla="*/ 0 60000 65536"/>
                <a:gd name="T14" fmla="*/ 0 60000 65536"/>
                <a:gd name="T15" fmla="*/ 0 w 117"/>
                <a:gd name="T16" fmla="*/ 0 h 62"/>
                <a:gd name="T17" fmla="*/ 117 w 117"/>
                <a:gd name="T18" fmla="*/ 62 h 62"/>
              </a:gdLst>
              <a:ahLst/>
              <a:cxnLst>
                <a:cxn ang="T10">
                  <a:pos x="T0" y="T1"/>
                </a:cxn>
                <a:cxn ang="T11">
                  <a:pos x="T2" y="T3"/>
                </a:cxn>
                <a:cxn ang="T12">
                  <a:pos x="T4" y="T5"/>
                </a:cxn>
                <a:cxn ang="T13">
                  <a:pos x="T6" y="T7"/>
                </a:cxn>
                <a:cxn ang="T14">
                  <a:pos x="T8" y="T9"/>
                </a:cxn>
              </a:cxnLst>
              <a:rect l="T15" t="T16" r="T17" b="T18"/>
              <a:pathLst>
                <a:path w="117" h="62">
                  <a:moveTo>
                    <a:pt x="117" y="41"/>
                  </a:moveTo>
                  <a:lnTo>
                    <a:pt x="0" y="62"/>
                  </a:lnTo>
                  <a:lnTo>
                    <a:pt x="0" y="27"/>
                  </a:lnTo>
                  <a:lnTo>
                    <a:pt x="0" y="0"/>
                  </a:lnTo>
                  <a:lnTo>
                    <a:pt x="117"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96" name="Line 120">
              <a:extLst>
                <a:ext uri="{FF2B5EF4-FFF2-40B4-BE49-F238E27FC236}">
                  <a16:creationId xmlns:a16="http://schemas.microsoft.com/office/drawing/2014/main" id="{8F42658C-D91E-4D16-AB1F-4AAA5BD99414}"/>
                </a:ext>
              </a:extLst>
            </p:cNvPr>
            <p:cNvSpPr>
              <a:spLocks noChangeShapeType="1"/>
            </p:cNvSpPr>
            <p:nvPr/>
          </p:nvSpPr>
          <p:spPr bwMode="auto">
            <a:xfrm>
              <a:off x="4308" y="1961"/>
              <a:ext cx="97" cy="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39" name="Group 121">
            <a:extLst>
              <a:ext uri="{FF2B5EF4-FFF2-40B4-BE49-F238E27FC236}">
                <a16:creationId xmlns:a16="http://schemas.microsoft.com/office/drawing/2014/main" id="{F9B956E4-9D4F-474D-9F5D-25353700909A}"/>
              </a:ext>
            </a:extLst>
          </p:cNvPr>
          <p:cNvGrpSpPr>
            <a:grpSpLocks/>
          </p:cNvGrpSpPr>
          <p:nvPr/>
        </p:nvGrpSpPr>
        <p:grpSpPr bwMode="auto">
          <a:xfrm>
            <a:off x="8004175" y="5064125"/>
            <a:ext cx="361950" cy="98425"/>
            <a:chOff x="4474" y="2553"/>
            <a:chExt cx="228" cy="55"/>
          </a:xfrm>
        </p:grpSpPr>
        <p:sp>
          <p:nvSpPr>
            <p:cNvPr id="216193" name="Freeform 122">
              <a:extLst>
                <a:ext uri="{FF2B5EF4-FFF2-40B4-BE49-F238E27FC236}">
                  <a16:creationId xmlns:a16="http://schemas.microsoft.com/office/drawing/2014/main" id="{F3EEE00C-849A-4621-A370-6ABFAE1B853C}"/>
                </a:ext>
              </a:extLst>
            </p:cNvPr>
            <p:cNvSpPr>
              <a:spLocks/>
            </p:cNvSpPr>
            <p:nvPr/>
          </p:nvSpPr>
          <p:spPr bwMode="auto">
            <a:xfrm>
              <a:off x="4585" y="2553"/>
              <a:ext cx="117" cy="55"/>
            </a:xfrm>
            <a:custGeom>
              <a:avLst/>
              <a:gdLst>
                <a:gd name="T0" fmla="*/ 117 w 117"/>
                <a:gd name="T1" fmla="*/ 34 h 55"/>
                <a:gd name="T2" fmla="*/ 0 w 117"/>
                <a:gd name="T3" fmla="*/ 55 h 55"/>
                <a:gd name="T4" fmla="*/ 0 w 117"/>
                <a:gd name="T5" fmla="*/ 27 h 55"/>
                <a:gd name="T6" fmla="*/ 0 w 117"/>
                <a:gd name="T7" fmla="*/ 0 h 55"/>
                <a:gd name="T8" fmla="*/ 117 w 117"/>
                <a:gd name="T9" fmla="*/ 34 h 55"/>
                <a:gd name="T10" fmla="*/ 0 60000 65536"/>
                <a:gd name="T11" fmla="*/ 0 60000 65536"/>
                <a:gd name="T12" fmla="*/ 0 60000 65536"/>
                <a:gd name="T13" fmla="*/ 0 60000 65536"/>
                <a:gd name="T14" fmla="*/ 0 60000 65536"/>
                <a:gd name="T15" fmla="*/ 0 w 117"/>
                <a:gd name="T16" fmla="*/ 0 h 55"/>
                <a:gd name="T17" fmla="*/ 117 w 117"/>
                <a:gd name="T18" fmla="*/ 55 h 55"/>
              </a:gdLst>
              <a:ahLst/>
              <a:cxnLst>
                <a:cxn ang="T10">
                  <a:pos x="T0" y="T1"/>
                </a:cxn>
                <a:cxn ang="T11">
                  <a:pos x="T2" y="T3"/>
                </a:cxn>
                <a:cxn ang="T12">
                  <a:pos x="T4" y="T5"/>
                </a:cxn>
                <a:cxn ang="T13">
                  <a:pos x="T6" y="T7"/>
                </a:cxn>
                <a:cxn ang="T14">
                  <a:pos x="T8" y="T9"/>
                </a:cxn>
              </a:cxnLst>
              <a:rect l="T15" t="T16" r="T17" b="T18"/>
              <a:pathLst>
                <a:path w="117" h="55">
                  <a:moveTo>
                    <a:pt x="117" y="34"/>
                  </a:moveTo>
                  <a:lnTo>
                    <a:pt x="0" y="55"/>
                  </a:lnTo>
                  <a:lnTo>
                    <a:pt x="0" y="27"/>
                  </a:lnTo>
                  <a:lnTo>
                    <a:pt x="0" y="0"/>
                  </a:lnTo>
                  <a:lnTo>
                    <a:pt x="117"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94" name="Line 123">
              <a:extLst>
                <a:ext uri="{FF2B5EF4-FFF2-40B4-BE49-F238E27FC236}">
                  <a16:creationId xmlns:a16="http://schemas.microsoft.com/office/drawing/2014/main" id="{199314A5-0C9E-49B1-900D-A8EEC5C540A8}"/>
                </a:ext>
              </a:extLst>
            </p:cNvPr>
            <p:cNvSpPr>
              <a:spLocks noChangeShapeType="1"/>
            </p:cNvSpPr>
            <p:nvPr/>
          </p:nvSpPr>
          <p:spPr bwMode="auto">
            <a:xfrm>
              <a:off x="4474" y="2567"/>
              <a:ext cx="104" cy="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40" name="Group 124">
            <a:extLst>
              <a:ext uri="{FF2B5EF4-FFF2-40B4-BE49-F238E27FC236}">
                <a16:creationId xmlns:a16="http://schemas.microsoft.com/office/drawing/2014/main" id="{CD50DADF-CA10-45A4-BBCC-D149F68D1497}"/>
              </a:ext>
            </a:extLst>
          </p:cNvPr>
          <p:cNvGrpSpPr>
            <a:grpSpLocks/>
          </p:cNvGrpSpPr>
          <p:nvPr/>
        </p:nvGrpSpPr>
        <p:grpSpPr bwMode="auto">
          <a:xfrm>
            <a:off x="6423025" y="4879975"/>
            <a:ext cx="285750" cy="98425"/>
            <a:chOff x="3478" y="2450"/>
            <a:chExt cx="180" cy="55"/>
          </a:xfrm>
        </p:grpSpPr>
        <p:sp>
          <p:nvSpPr>
            <p:cNvPr id="216191" name="Freeform 125">
              <a:extLst>
                <a:ext uri="{FF2B5EF4-FFF2-40B4-BE49-F238E27FC236}">
                  <a16:creationId xmlns:a16="http://schemas.microsoft.com/office/drawing/2014/main" id="{AE31EFBC-D8D8-4A41-9766-CFB07D2AE07B}"/>
                </a:ext>
              </a:extLst>
            </p:cNvPr>
            <p:cNvSpPr>
              <a:spLocks/>
            </p:cNvSpPr>
            <p:nvPr/>
          </p:nvSpPr>
          <p:spPr bwMode="auto">
            <a:xfrm>
              <a:off x="3541" y="2450"/>
              <a:ext cx="117" cy="55"/>
            </a:xfrm>
            <a:custGeom>
              <a:avLst/>
              <a:gdLst>
                <a:gd name="T0" fmla="*/ 117 w 117"/>
                <a:gd name="T1" fmla="*/ 48 h 55"/>
                <a:gd name="T2" fmla="*/ 0 w 117"/>
                <a:gd name="T3" fmla="*/ 55 h 55"/>
                <a:gd name="T4" fmla="*/ 0 w 117"/>
                <a:gd name="T5" fmla="*/ 27 h 55"/>
                <a:gd name="T6" fmla="*/ 6 w 117"/>
                <a:gd name="T7" fmla="*/ 0 h 55"/>
                <a:gd name="T8" fmla="*/ 117 w 117"/>
                <a:gd name="T9" fmla="*/ 48 h 55"/>
                <a:gd name="T10" fmla="*/ 0 60000 65536"/>
                <a:gd name="T11" fmla="*/ 0 60000 65536"/>
                <a:gd name="T12" fmla="*/ 0 60000 65536"/>
                <a:gd name="T13" fmla="*/ 0 60000 65536"/>
                <a:gd name="T14" fmla="*/ 0 60000 65536"/>
                <a:gd name="T15" fmla="*/ 0 w 117"/>
                <a:gd name="T16" fmla="*/ 0 h 55"/>
                <a:gd name="T17" fmla="*/ 117 w 117"/>
                <a:gd name="T18" fmla="*/ 55 h 55"/>
              </a:gdLst>
              <a:ahLst/>
              <a:cxnLst>
                <a:cxn ang="T10">
                  <a:pos x="T0" y="T1"/>
                </a:cxn>
                <a:cxn ang="T11">
                  <a:pos x="T2" y="T3"/>
                </a:cxn>
                <a:cxn ang="T12">
                  <a:pos x="T4" y="T5"/>
                </a:cxn>
                <a:cxn ang="T13">
                  <a:pos x="T6" y="T7"/>
                </a:cxn>
                <a:cxn ang="T14">
                  <a:pos x="T8" y="T9"/>
                </a:cxn>
              </a:cxnLst>
              <a:rect l="T15" t="T16" r="T17" b="T18"/>
              <a:pathLst>
                <a:path w="117" h="55">
                  <a:moveTo>
                    <a:pt x="117" y="48"/>
                  </a:moveTo>
                  <a:lnTo>
                    <a:pt x="0" y="55"/>
                  </a:lnTo>
                  <a:lnTo>
                    <a:pt x="0" y="27"/>
                  </a:lnTo>
                  <a:lnTo>
                    <a:pt x="6" y="0"/>
                  </a:lnTo>
                  <a:lnTo>
                    <a:pt x="117"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92" name="Line 126">
              <a:extLst>
                <a:ext uri="{FF2B5EF4-FFF2-40B4-BE49-F238E27FC236}">
                  <a16:creationId xmlns:a16="http://schemas.microsoft.com/office/drawing/2014/main" id="{E1942B1F-1A93-44EB-A275-F0B778A6332F}"/>
                </a:ext>
              </a:extLst>
            </p:cNvPr>
            <p:cNvSpPr>
              <a:spLocks noChangeShapeType="1"/>
            </p:cNvSpPr>
            <p:nvPr/>
          </p:nvSpPr>
          <p:spPr bwMode="auto">
            <a:xfrm>
              <a:off x="3478" y="2457"/>
              <a:ext cx="56" cy="13"/>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41" name="Group 127">
            <a:extLst>
              <a:ext uri="{FF2B5EF4-FFF2-40B4-BE49-F238E27FC236}">
                <a16:creationId xmlns:a16="http://schemas.microsoft.com/office/drawing/2014/main" id="{2FD59BBF-0841-4F51-88D8-FC791999EF71}"/>
              </a:ext>
            </a:extLst>
          </p:cNvPr>
          <p:cNvGrpSpPr>
            <a:grpSpLocks/>
          </p:cNvGrpSpPr>
          <p:nvPr/>
        </p:nvGrpSpPr>
        <p:grpSpPr bwMode="auto">
          <a:xfrm>
            <a:off x="7443788" y="5162550"/>
            <a:ext cx="296862" cy="171450"/>
            <a:chOff x="4121" y="2608"/>
            <a:chExt cx="187" cy="96"/>
          </a:xfrm>
        </p:grpSpPr>
        <p:sp>
          <p:nvSpPr>
            <p:cNvPr id="216189" name="Freeform 128">
              <a:extLst>
                <a:ext uri="{FF2B5EF4-FFF2-40B4-BE49-F238E27FC236}">
                  <a16:creationId xmlns:a16="http://schemas.microsoft.com/office/drawing/2014/main" id="{4A2E2DE6-1C7C-4CC1-B257-9BDE6009E25F}"/>
                </a:ext>
              </a:extLst>
            </p:cNvPr>
            <p:cNvSpPr>
              <a:spLocks/>
            </p:cNvSpPr>
            <p:nvPr/>
          </p:nvSpPr>
          <p:spPr bwMode="auto">
            <a:xfrm>
              <a:off x="4197" y="2608"/>
              <a:ext cx="111" cy="82"/>
            </a:xfrm>
            <a:custGeom>
              <a:avLst/>
              <a:gdLst>
                <a:gd name="T0" fmla="*/ 111 w 111"/>
                <a:gd name="T1" fmla="*/ 0 h 82"/>
                <a:gd name="T2" fmla="*/ 28 w 111"/>
                <a:gd name="T3" fmla="*/ 82 h 82"/>
                <a:gd name="T4" fmla="*/ 14 w 111"/>
                <a:gd name="T5" fmla="*/ 55 h 82"/>
                <a:gd name="T6" fmla="*/ 0 w 111"/>
                <a:gd name="T7" fmla="*/ 27 h 82"/>
                <a:gd name="T8" fmla="*/ 111 w 111"/>
                <a:gd name="T9" fmla="*/ 0 h 82"/>
                <a:gd name="T10" fmla="*/ 0 60000 65536"/>
                <a:gd name="T11" fmla="*/ 0 60000 65536"/>
                <a:gd name="T12" fmla="*/ 0 60000 65536"/>
                <a:gd name="T13" fmla="*/ 0 60000 65536"/>
                <a:gd name="T14" fmla="*/ 0 60000 65536"/>
                <a:gd name="T15" fmla="*/ 0 w 111"/>
                <a:gd name="T16" fmla="*/ 0 h 82"/>
                <a:gd name="T17" fmla="*/ 111 w 111"/>
                <a:gd name="T18" fmla="*/ 82 h 82"/>
              </a:gdLst>
              <a:ahLst/>
              <a:cxnLst>
                <a:cxn ang="T10">
                  <a:pos x="T0" y="T1"/>
                </a:cxn>
                <a:cxn ang="T11">
                  <a:pos x="T2" y="T3"/>
                </a:cxn>
                <a:cxn ang="T12">
                  <a:pos x="T4" y="T5"/>
                </a:cxn>
                <a:cxn ang="T13">
                  <a:pos x="T6" y="T7"/>
                </a:cxn>
                <a:cxn ang="T14">
                  <a:pos x="T8" y="T9"/>
                </a:cxn>
              </a:cxnLst>
              <a:rect l="T15" t="T16" r="T17" b="T18"/>
              <a:pathLst>
                <a:path w="111" h="82">
                  <a:moveTo>
                    <a:pt x="111" y="0"/>
                  </a:moveTo>
                  <a:lnTo>
                    <a:pt x="28" y="82"/>
                  </a:lnTo>
                  <a:lnTo>
                    <a:pt x="14" y="55"/>
                  </a:lnTo>
                  <a:lnTo>
                    <a:pt x="0" y="27"/>
                  </a:lnTo>
                  <a:lnTo>
                    <a:pt x="1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90" name="Line 129">
              <a:extLst>
                <a:ext uri="{FF2B5EF4-FFF2-40B4-BE49-F238E27FC236}">
                  <a16:creationId xmlns:a16="http://schemas.microsoft.com/office/drawing/2014/main" id="{7228BADB-5023-4A0E-8886-A90A87B7CE86}"/>
                </a:ext>
              </a:extLst>
            </p:cNvPr>
            <p:cNvSpPr>
              <a:spLocks noChangeShapeType="1"/>
            </p:cNvSpPr>
            <p:nvPr/>
          </p:nvSpPr>
          <p:spPr bwMode="auto">
            <a:xfrm flipV="1">
              <a:off x="4121" y="2656"/>
              <a:ext cx="83" cy="48"/>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42" name="Group 130">
            <a:extLst>
              <a:ext uri="{FF2B5EF4-FFF2-40B4-BE49-F238E27FC236}">
                <a16:creationId xmlns:a16="http://schemas.microsoft.com/office/drawing/2014/main" id="{D4CBC757-799C-4351-A68A-2A26696729E2}"/>
              </a:ext>
            </a:extLst>
          </p:cNvPr>
          <p:cNvGrpSpPr>
            <a:grpSpLocks/>
          </p:cNvGrpSpPr>
          <p:nvPr/>
        </p:nvGrpSpPr>
        <p:grpSpPr bwMode="auto">
          <a:xfrm>
            <a:off x="7443788" y="4732338"/>
            <a:ext cx="252412" cy="233362"/>
            <a:chOff x="4121" y="2367"/>
            <a:chExt cx="159" cy="131"/>
          </a:xfrm>
        </p:grpSpPr>
        <p:sp>
          <p:nvSpPr>
            <p:cNvPr id="216187" name="Freeform 131">
              <a:extLst>
                <a:ext uri="{FF2B5EF4-FFF2-40B4-BE49-F238E27FC236}">
                  <a16:creationId xmlns:a16="http://schemas.microsoft.com/office/drawing/2014/main" id="{EBA7BDB2-D020-4403-9BD5-6E7432A0DC0B}"/>
                </a:ext>
              </a:extLst>
            </p:cNvPr>
            <p:cNvSpPr>
              <a:spLocks/>
            </p:cNvSpPr>
            <p:nvPr/>
          </p:nvSpPr>
          <p:spPr bwMode="auto">
            <a:xfrm>
              <a:off x="4170" y="2402"/>
              <a:ext cx="110" cy="96"/>
            </a:xfrm>
            <a:custGeom>
              <a:avLst/>
              <a:gdLst>
                <a:gd name="T0" fmla="*/ 110 w 110"/>
                <a:gd name="T1" fmla="*/ 96 h 96"/>
                <a:gd name="T2" fmla="*/ 0 w 110"/>
                <a:gd name="T3" fmla="*/ 41 h 96"/>
                <a:gd name="T4" fmla="*/ 20 w 110"/>
                <a:gd name="T5" fmla="*/ 20 h 96"/>
                <a:gd name="T6" fmla="*/ 34 w 110"/>
                <a:gd name="T7" fmla="*/ 0 h 96"/>
                <a:gd name="T8" fmla="*/ 110 w 110"/>
                <a:gd name="T9" fmla="*/ 96 h 96"/>
                <a:gd name="T10" fmla="*/ 0 60000 65536"/>
                <a:gd name="T11" fmla="*/ 0 60000 65536"/>
                <a:gd name="T12" fmla="*/ 0 60000 65536"/>
                <a:gd name="T13" fmla="*/ 0 60000 65536"/>
                <a:gd name="T14" fmla="*/ 0 60000 65536"/>
                <a:gd name="T15" fmla="*/ 0 w 110"/>
                <a:gd name="T16" fmla="*/ 0 h 96"/>
                <a:gd name="T17" fmla="*/ 110 w 110"/>
                <a:gd name="T18" fmla="*/ 96 h 96"/>
              </a:gdLst>
              <a:ahLst/>
              <a:cxnLst>
                <a:cxn ang="T10">
                  <a:pos x="T0" y="T1"/>
                </a:cxn>
                <a:cxn ang="T11">
                  <a:pos x="T2" y="T3"/>
                </a:cxn>
                <a:cxn ang="T12">
                  <a:pos x="T4" y="T5"/>
                </a:cxn>
                <a:cxn ang="T13">
                  <a:pos x="T6" y="T7"/>
                </a:cxn>
                <a:cxn ang="T14">
                  <a:pos x="T8" y="T9"/>
                </a:cxn>
              </a:cxnLst>
              <a:rect l="T15" t="T16" r="T17" b="T18"/>
              <a:pathLst>
                <a:path w="110" h="96">
                  <a:moveTo>
                    <a:pt x="110" y="96"/>
                  </a:moveTo>
                  <a:lnTo>
                    <a:pt x="0" y="41"/>
                  </a:lnTo>
                  <a:lnTo>
                    <a:pt x="20" y="20"/>
                  </a:lnTo>
                  <a:lnTo>
                    <a:pt x="34" y="0"/>
                  </a:lnTo>
                  <a:lnTo>
                    <a:pt x="110"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88" name="Line 132">
              <a:extLst>
                <a:ext uri="{FF2B5EF4-FFF2-40B4-BE49-F238E27FC236}">
                  <a16:creationId xmlns:a16="http://schemas.microsoft.com/office/drawing/2014/main" id="{0E01086F-A235-455B-8C6A-6D16F5974E4D}"/>
                </a:ext>
              </a:extLst>
            </p:cNvPr>
            <p:cNvSpPr>
              <a:spLocks noChangeShapeType="1"/>
            </p:cNvSpPr>
            <p:nvPr/>
          </p:nvSpPr>
          <p:spPr bwMode="auto">
            <a:xfrm>
              <a:off x="4121" y="2367"/>
              <a:ext cx="63" cy="48"/>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43" name="Group 133">
            <a:extLst>
              <a:ext uri="{FF2B5EF4-FFF2-40B4-BE49-F238E27FC236}">
                <a16:creationId xmlns:a16="http://schemas.microsoft.com/office/drawing/2014/main" id="{63291F35-10FC-4FD6-8540-78547E79A5B4}"/>
              </a:ext>
            </a:extLst>
          </p:cNvPr>
          <p:cNvGrpSpPr>
            <a:grpSpLocks/>
          </p:cNvGrpSpPr>
          <p:nvPr/>
        </p:nvGrpSpPr>
        <p:grpSpPr bwMode="auto">
          <a:xfrm>
            <a:off x="6972300" y="5113338"/>
            <a:ext cx="252413" cy="233362"/>
            <a:chOff x="3824" y="2580"/>
            <a:chExt cx="159" cy="131"/>
          </a:xfrm>
        </p:grpSpPr>
        <p:sp>
          <p:nvSpPr>
            <p:cNvPr id="216185" name="Freeform 134">
              <a:extLst>
                <a:ext uri="{FF2B5EF4-FFF2-40B4-BE49-F238E27FC236}">
                  <a16:creationId xmlns:a16="http://schemas.microsoft.com/office/drawing/2014/main" id="{A0667632-0C21-48BB-A639-16E28E860441}"/>
                </a:ext>
              </a:extLst>
            </p:cNvPr>
            <p:cNvSpPr>
              <a:spLocks/>
            </p:cNvSpPr>
            <p:nvPr/>
          </p:nvSpPr>
          <p:spPr bwMode="auto">
            <a:xfrm>
              <a:off x="3872" y="2615"/>
              <a:ext cx="111" cy="96"/>
            </a:xfrm>
            <a:custGeom>
              <a:avLst/>
              <a:gdLst>
                <a:gd name="T0" fmla="*/ 111 w 111"/>
                <a:gd name="T1" fmla="*/ 96 h 96"/>
                <a:gd name="T2" fmla="*/ 0 w 111"/>
                <a:gd name="T3" fmla="*/ 48 h 96"/>
                <a:gd name="T4" fmla="*/ 21 w 111"/>
                <a:gd name="T5" fmla="*/ 27 h 96"/>
                <a:gd name="T6" fmla="*/ 42 w 111"/>
                <a:gd name="T7" fmla="*/ 0 h 96"/>
                <a:gd name="T8" fmla="*/ 111 w 111"/>
                <a:gd name="T9" fmla="*/ 96 h 96"/>
                <a:gd name="T10" fmla="*/ 0 60000 65536"/>
                <a:gd name="T11" fmla="*/ 0 60000 65536"/>
                <a:gd name="T12" fmla="*/ 0 60000 65536"/>
                <a:gd name="T13" fmla="*/ 0 60000 65536"/>
                <a:gd name="T14" fmla="*/ 0 60000 65536"/>
                <a:gd name="T15" fmla="*/ 0 w 111"/>
                <a:gd name="T16" fmla="*/ 0 h 96"/>
                <a:gd name="T17" fmla="*/ 111 w 111"/>
                <a:gd name="T18" fmla="*/ 96 h 96"/>
              </a:gdLst>
              <a:ahLst/>
              <a:cxnLst>
                <a:cxn ang="T10">
                  <a:pos x="T0" y="T1"/>
                </a:cxn>
                <a:cxn ang="T11">
                  <a:pos x="T2" y="T3"/>
                </a:cxn>
                <a:cxn ang="T12">
                  <a:pos x="T4" y="T5"/>
                </a:cxn>
                <a:cxn ang="T13">
                  <a:pos x="T6" y="T7"/>
                </a:cxn>
                <a:cxn ang="T14">
                  <a:pos x="T8" y="T9"/>
                </a:cxn>
              </a:cxnLst>
              <a:rect l="T15" t="T16" r="T17" b="T18"/>
              <a:pathLst>
                <a:path w="111" h="96">
                  <a:moveTo>
                    <a:pt x="111" y="96"/>
                  </a:moveTo>
                  <a:lnTo>
                    <a:pt x="0" y="48"/>
                  </a:lnTo>
                  <a:lnTo>
                    <a:pt x="21" y="27"/>
                  </a:lnTo>
                  <a:lnTo>
                    <a:pt x="42" y="0"/>
                  </a:lnTo>
                  <a:lnTo>
                    <a:pt x="111"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86" name="Line 135">
              <a:extLst>
                <a:ext uri="{FF2B5EF4-FFF2-40B4-BE49-F238E27FC236}">
                  <a16:creationId xmlns:a16="http://schemas.microsoft.com/office/drawing/2014/main" id="{C90B40BF-FAF0-48E6-8514-43CA8B5955E6}"/>
                </a:ext>
              </a:extLst>
            </p:cNvPr>
            <p:cNvSpPr>
              <a:spLocks noChangeShapeType="1"/>
            </p:cNvSpPr>
            <p:nvPr/>
          </p:nvSpPr>
          <p:spPr bwMode="auto">
            <a:xfrm>
              <a:off x="3824" y="2580"/>
              <a:ext cx="62" cy="55"/>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44" name="Group 136">
            <a:extLst>
              <a:ext uri="{FF2B5EF4-FFF2-40B4-BE49-F238E27FC236}">
                <a16:creationId xmlns:a16="http://schemas.microsoft.com/office/drawing/2014/main" id="{75A8ACF6-7EEF-4252-BAF5-1AF7FE59FD4A}"/>
              </a:ext>
            </a:extLst>
          </p:cNvPr>
          <p:cNvGrpSpPr>
            <a:grpSpLocks/>
          </p:cNvGrpSpPr>
          <p:nvPr/>
        </p:nvGrpSpPr>
        <p:grpSpPr bwMode="auto">
          <a:xfrm>
            <a:off x="7016750" y="4684713"/>
            <a:ext cx="207963" cy="207962"/>
            <a:chOff x="3852" y="2340"/>
            <a:chExt cx="131" cy="117"/>
          </a:xfrm>
        </p:grpSpPr>
        <p:sp>
          <p:nvSpPr>
            <p:cNvPr id="216183" name="Freeform 137">
              <a:extLst>
                <a:ext uri="{FF2B5EF4-FFF2-40B4-BE49-F238E27FC236}">
                  <a16:creationId xmlns:a16="http://schemas.microsoft.com/office/drawing/2014/main" id="{D793E9AA-F1B3-41E5-A96F-2FE0AC760892}"/>
                </a:ext>
              </a:extLst>
            </p:cNvPr>
            <p:cNvSpPr>
              <a:spLocks/>
            </p:cNvSpPr>
            <p:nvPr/>
          </p:nvSpPr>
          <p:spPr bwMode="auto">
            <a:xfrm>
              <a:off x="3879" y="2340"/>
              <a:ext cx="104" cy="103"/>
            </a:xfrm>
            <a:custGeom>
              <a:avLst/>
              <a:gdLst>
                <a:gd name="T0" fmla="*/ 104 w 104"/>
                <a:gd name="T1" fmla="*/ 0 h 103"/>
                <a:gd name="T2" fmla="*/ 42 w 104"/>
                <a:gd name="T3" fmla="*/ 103 h 103"/>
                <a:gd name="T4" fmla="*/ 21 w 104"/>
                <a:gd name="T5" fmla="*/ 82 h 103"/>
                <a:gd name="T6" fmla="*/ 0 w 104"/>
                <a:gd name="T7" fmla="*/ 62 h 103"/>
                <a:gd name="T8" fmla="*/ 104 w 104"/>
                <a:gd name="T9" fmla="*/ 0 h 103"/>
                <a:gd name="T10" fmla="*/ 0 60000 65536"/>
                <a:gd name="T11" fmla="*/ 0 60000 65536"/>
                <a:gd name="T12" fmla="*/ 0 60000 65536"/>
                <a:gd name="T13" fmla="*/ 0 60000 65536"/>
                <a:gd name="T14" fmla="*/ 0 60000 65536"/>
                <a:gd name="T15" fmla="*/ 0 w 104"/>
                <a:gd name="T16" fmla="*/ 0 h 103"/>
                <a:gd name="T17" fmla="*/ 104 w 104"/>
                <a:gd name="T18" fmla="*/ 103 h 103"/>
              </a:gdLst>
              <a:ahLst/>
              <a:cxnLst>
                <a:cxn ang="T10">
                  <a:pos x="T0" y="T1"/>
                </a:cxn>
                <a:cxn ang="T11">
                  <a:pos x="T2" y="T3"/>
                </a:cxn>
                <a:cxn ang="T12">
                  <a:pos x="T4" y="T5"/>
                </a:cxn>
                <a:cxn ang="T13">
                  <a:pos x="T6" y="T7"/>
                </a:cxn>
                <a:cxn ang="T14">
                  <a:pos x="T8" y="T9"/>
                </a:cxn>
              </a:cxnLst>
              <a:rect l="T15" t="T16" r="T17" b="T18"/>
              <a:pathLst>
                <a:path w="104" h="103">
                  <a:moveTo>
                    <a:pt x="104" y="0"/>
                  </a:moveTo>
                  <a:lnTo>
                    <a:pt x="42" y="103"/>
                  </a:lnTo>
                  <a:lnTo>
                    <a:pt x="21" y="82"/>
                  </a:lnTo>
                  <a:lnTo>
                    <a:pt x="0" y="62"/>
                  </a:lnTo>
                  <a:lnTo>
                    <a:pt x="1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84" name="Line 138">
              <a:extLst>
                <a:ext uri="{FF2B5EF4-FFF2-40B4-BE49-F238E27FC236}">
                  <a16:creationId xmlns:a16="http://schemas.microsoft.com/office/drawing/2014/main" id="{16CF2D48-9108-4D11-8D33-275FDCEFE520}"/>
                </a:ext>
              </a:extLst>
            </p:cNvPr>
            <p:cNvSpPr>
              <a:spLocks noChangeShapeType="1"/>
            </p:cNvSpPr>
            <p:nvPr/>
          </p:nvSpPr>
          <p:spPr bwMode="auto">
            <a:xfrm flipV="1">
              <a:off x="3852" y="2415"/>
              <a:ext cx="41" cy="42"/>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45" name="Group 139">
            <a:extLst>
              <a:ext uri="{FF2B5EF4-FFF2-40B4-BE49-F238E27FC236}">
                <a16:creationId xmlns:a16="http://schemas.microsoft.com/office/drawing/2014/main" id="{9A4632C5-BD98-4D9D-8FA7-FC40DCEF9264}"/>
              </a:ext>
            </a:extLst>
          </p:cNvPr>
          <p:cNvGrpSpPr>
            <a:grpSpLocks/>
          </p:cNvGrpSpPr>
          <p:nvPr/>
        </p:nvGrpSpPr>
        <p:grpSpPr bwMode="auto">
          <a:xfrm>
            <a:off x="5830888" y="5505450"/>
            <a:ext cx="165100" cy="284163"/>
            <a:chOff x="3105" y="2800"/>
            <a:chExt cx="104" cy="159"/>
          </a:xfrm>
        </p:grpSpPr>
        <p:sp>
          <p:nvSpPr>
            <p:cNvPr id="216181" name="Freeform 140">
              <a:extLst>
                <a:ext uri="{FF2B5EF4-FFF2-40B4-BE49-F238E27FC236}">
                  <a16:creationId xmlns:a16="http://schemas.microsoft.com/office/drawing/2014/main" id="{39B9F252-4348-477B-8EC0-4939786A6BB5}"/>
                </a:ext>
              </a:extLst>
            </p:cNvPr>
            <p:cNvSpPr>
              <a:spLocks/>
            </p:cNvSpPr>
            <p:nvPr/>
          </p:nvSpPr>
          <p:spPr bwMode="auto">
            <a:xfrm>
              <a:off x="3119" y="2849"/>
              <a:ext cx="90" cy="110"/>
            </a:xfrm>
            <a:custGeom>
              <a:avLst/>
              <a:gdLst>
                <a:gd name="T0" fmla="*/ 90 w 90"/>
                <a:gd name="T1" fmla="*/ 110 h 110"/>
                <a:gd name="T2" fmla="*/ 0 w 90"/>
                <a:gd name="T3" fmla="*/ 27 h 110"/>
                <a:gd name="T4" fmla="*/ 27 w 90"/>
                <a:gd name="T5" fmla="*/ 13 h 110"/>
                <a:gd name="T6" fmla="*/ 55 w 90"/>
                <a:gd name="T7" fmla="*/ 0 h 110"/>
                <a:gd name="T8" fmla="*/ 90 w 90"/>
                <a:gd name="T9" fmla="*/ 110 h 110"/>
                <a:gd name="T10" fmla="*/ 0 60000 65536"/>
                <a:gd name="T11" fmla="*/ 0 60000 65536"/>
                <a:gd name="T12" fmla="*/ 0 60000 65536"/>
                <a:gd name="T13" fmla="*/ 0 60000 65536"/>
                <a:gd name="T14" fmla="*/ 0 60000 65536"/>
                <a:gd name="T15" fmla="*/ 0 w 90"/>
                <a:gd name="T16" fmla="*/ 0 h 110"/>
                <a:gd name="T17" fmla="*/ 90 w 90"/>
                <a:gd name="T18" fmla="*/ 110 h 110"/>
              </a:gdLst>
              <a:ahLst/>
              <a:cxnLst>
                <a:cxn ang="T10">
                  <a:pos x="T0" y="T1"/>
                </a:cxn>
                <a:cxn ang="T11">
                  <a:pos x="T2" y="T3"/>
                </a:cxn>
                <a:cxn ang="T12">
                  <a:pos x="T4" y="T5"/>
                </a:cxn>
                <a:cxn ang="T13">
                  <a:pos x="T6" y="T7"/>
                </a:cxn>
                <a:cxn ang="T14">
                  <a:pos x="T8" y="T9"/>
                </a:cxn>
              </a:cxnLst>
              <a:rect l="T15" t="T16" r="T17" b="T18"/>
              <a:pathLst>
                <a:path w="90" h="110">
                  <a:moveTo>
                    <a:pt x="90" y="110"/>
                  </a:moveTo>
                  <a:lnTo>
                    <a:pt x="0" y="27"/>
                  </a:lnTo>
                  <a:lnTo>
                    <a:pt x="27" y="13"/>
                  </a:lnTo>
                  <a:lnTo>
                    <a:pt x="55" y="0"/>
                  </a:lnTo>
                  <a:lnTo>
                    <a:pt x="90"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82" name="Line 141">
              <a:extLst>
                <a:ext uri="{FF2B5EF4-FFF2-40B4-BE49-F238E27FC236}">
                  <a16:creationId xmlns:a16="http://schemas.microsoft.com/office/drawing/2014/main" id="{507D3335-4CC4-4ADA-A204-BA1D01F02E0F}"/>
                </a:ext>
              </a:extLst>
            </p:cNvPr>
            <p:cNvSpPr>
              <a:spLocks noChangeShapeType="1"/>
            </p:cNvSpPr>
            <p:nvPr/>
          </p:nvSpPr>
          <p:spPr bwMode="auto">
            <a:xfrm>
              <a:off x="3105" y="2800"/>
              <a:ext cx="35" cy="56"/>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46" name="Group 142">
            <a:extLst>
              <a:ext uri="{FF2B5EF4-FFF2-40B4-BE49-F238E27FC236}">
                <a16:creationId xmlns:a16="http://schemas.microsoft.com/office/drawing/2014/main" id="{39F0616A-E7D5-4CE0-A03F-5EAAA111B757}"/>
              </a:ext>
            </a:extLst>
          </p:cNvPr>
          <p:cNvGrpSpPr>
            <a:grpSpLocks/>
          </p:cNvGrpSpPr>
          <p:nvPr/>
        </p:nvGrpSpPr>
        <p:grpSpPr bwMode="auto">
          <a:xfrm>
            <a:off x="6181725" y="6021388"/>
            <a:ext cx="230188" cy="136525"/>
            <a:chOff x="3326" y="3089"/>
            <a:chExt cx="145" cy="76"/>
          </a:xfrm>
        </p:grpSpPr>
        <p:sp>
          <p:nvSpPr>
            <p:cNvPr id="216179" name="Freeform 143">
              <a:extLst>
                <a:ext uri="{FF2B5EF4-FFF2-40B4-BE49-F238E27FC236}">
                  <a16:creationId xmlns:a16="http://schemas.microsoft.com/office/drawing/2014/main" id="{CAA5852A-36D2-4628-B7D8-599EC8D398EA}"/>
                </a:ext>
              </a:extLst>
            </p:cNvPr>
            <p:cNvSpPr>
              <a:spLocks/>
            </p:cNvSpPr>
            <p:nvPr/>
          </p:nvSpPr>
          <p:spPr bwMode="auto">
            <a:xfrm>
              <a:off x="3354" y="3089"/>
              <a:ext cx="117" cy="76"/>
            </a:xfrm>
            <a:custGeom>
              <a:avLst/>
              <a:gdLst>
                <a:gd name="T0" fmla="*/ 117 w 117"/>
                <a:gd name="T1" fmla="*/ 76 h 76"/>
                <a:gd name="T2" fmla="*/ 0 w 117"/>
                <a:gd name="T3" fmla="*/ 49 h 76"/>
                <a:gd name="T4" fmla="*/ 7 w 117"/>
                <a:gd name="T5" fmla="*/ 28 h 76"/>
                <a:gd name="T6" fmla="*/ 21 w 117"/>
                <a:gd name="T7" fmla="*/ 0 h 76"/>
                <a:gd name="T8" fmla="*/ 117 w 117"/>
                <a:gd name="T9" fmla="*/ 76 h 76"/>
                <a:gd name="T10" fmla="*/ 0 60000 65536"/>
                <a:gd name="T11" fmla="*/ 0 60000 65536"/>
                <a:gd name="T12" fmla="*/ 0 60000 65536"/>
                <a:gd name="T13" fmla="*/ 0 60000 65536"/>
                <a:gd name="T14" fmla="*/ 0 60000 65536"/>
                <a:gd name="T15" fmla="*/ 0 w 117"/>
                <a:gd name="T16" fmla="*/ 0 h 76"/>
                <a:gd name="T17" fmla="*/ 117 w 117"/>
                <a:gd name="T18" fmla="*/ 76 h 76"/>
              </a:gdLst>
              <a:ahLst/>
              <a:cxnLst>
                <a:cxn ang="T10">
                  <a:pos x="T0" y="T1"/>
                </a:cxn>
                <a:cxn ang="T11">
                  <a:pos x="T2" y="T3"/>
                </a:cxn>
                <a:cxn ang="T12">
                  <a:pos x="T4" y="T5"/>
                </a:cxn>
                <a:cxn ang="T13">
                  <a:pos x="T6" y="T7"/>
                </a:cxn>
                <a:cxn ang="T14">
                  <a:pos x="T8" y="T9"/>
                </a:cxn>
              </a:cxnLst>
              <a:rect l="T15" t="T16" r="T17" b="T18"/>
              <a:pathLst>
                <a:path w="117" h="76">
                  <a:moveTo>
                    <a:pt x="117" y="76"/>
                  </a:moveTo>
                  <a:lnTo>
                    <a:pt x="0" y="49"/>
                  </a:lnTo>
                  <a:lnTo>
                    <a:pt x="7" y="28"/>
                  </a:lnTo>
                  <a:lnTo>
                    <a:pt x="21" y="0"/>
                  </a:lnTo>
                  <a:lnTo>
                    <a:pt x="117"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80" name="Line 144">
              <a:extLst>
                <a:ext uri="{FF2B5EF4-FFF2-40B4-BE49-F238E27FC236}">
                  <a16:creationId xmlns:a16="http://schemas.microsoft.com/office/drawing/2014/main" id="{6B878C38-62D7-4B9E-8B0F-4B31D9B59632}"/>
                </a:ext>
              </a:extLst>
            </p:cNvPr>
            <p:cNvSpPr>
              <a:spLocks noChangeShapeType="1"/>
            </p:cNvSpPr>
            <p:nvPr/>
          </p:nvSpPr>
          <p:spPr bwMode="auto">
            <a:xfrm>
              <a:off x="3326" y="3096"/>
              <a:ext cx="28" cy="14"/>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47" name="Group 145">
            <a:extLst>
              <a:ext uri="{FF2B5EF4-FFF2-40B4-BE49-F238E27FC236}">
                <a16:creationId xmlns:a16="http://schemas.microsoft.com/office/drawing/2014/main" id="{51AACC18-C0A3-4325-9ADA-6F70FA0DE6C1}"/>
              </a:ext>
            </a:extLst>
          </p:cNvPr>
          <p:cNvGrpSpPr>
            <a:grpSpLocks/>
          </p:cNvGrpSpPr>
          <p:nvPr/>
        </p:nvGrpSpPr>
        <p:grpSpPr bwMode="auto">
          <a:xfrm>
            <a:off x="6719888" y="6243638"/>
            <a:ext cx="241300" cy="134937"/>
            <a:chOff x="3665" y="3213"/>
            <a:chExt cx="152" cy="76"/>
          </a:xfrm>
        </p:grpSpPr>
        <p:sp>
          <p:nvSpPr>
            <p:cNvPr id="216177" name="Freeform 146">
              <a:extLst>
                <a:ext uri="{FF2B5EF4-FFF2-40B4-BE49-F238E27FC236}">
                  <a16:creationId xmlns:a16="http://schemas.microsoft.com/office/drawing/2014/main" id="{0CF8FFF5-F0A7-4310-8648-515FB07DBD50}"/>
                </a:ext>
              </a:extLst>
            </p:cNvPr>
            <p:cNvSpPr>
              <a:spLocks/>
            </p:cNvSpPr>
            <p:nvPr/>
          </p:nvSpPr>
          <p:spPr bwMode="auto">
            <a:xfrm>
              <a:off x="3693" y="3213"/>
              <a:ext cx="124" cy="76"/>
            </a:xfrm>
            <a:custGeom>
              <a:avLst/>
              <a:gdLst>
                <a:gd name="T0" fmla="*/ 124 w 124"/>
                <a:gd name="T1" fmla="*/ 76 h 76"/>
                <a:gd name="T2" fmla="*/ 0 w 124"/>
                <a:gd name="T3" fmla="*/ 48 h 76"/>
                <a:gd name="T4" fmla="*/ 14 w 124"/>
                <a:gd name="T5" fmla="*/ 28 h 76"/>
                <a:gd name="T6" fmla="*/ 27 w 124"/>
                <a:gd name="T7" fmla="*/ 0 h 76"/>
                <a:gd name="T8" fmla="*/ 124 w 124"/>
                <a:gd name="T9" fmla="*/ 76 h 76"/>
                <a:gd name="T10" fmla="*/ 0 60000 65536"/>
                <a:gd name="T11" fmla="*/ 0 60000 65536"/>
                <a:gd name="T12" fmla="*/ 0 60000 65536"/>
                <a:gd name="T13" fmla="*/ 0 60000 65536"/>
                <a:gd name="T14" fmla="*/ 0 60000 65536"/>
                <a:gd name="T15" fmla="*/ 0 w 124"/>
                <a:gd name="T16" fmla="*/ 0 h 76"/>
                <a:gd name="T17" fmla="*/ 124 w 124"/>
                <a:gd name="T18" fmla="*/ 76 h 76"/>
              </a:gdLst>
              <a:ahLst/>
              <a:cxnLst>
                <a:cxn ang="T10">
                  <a:pos x="T0" y="T1"/>
                </a:cxn>
                <a:cxn ang="T11">
                  <a:pos x="T2" y="T3"/>
                </a:cxn>
                <a:cxn ang="T12">
                  <a:pos x="T4" y="T5"/>
                </a:cxn>
                <a:cxn ang="T13">
                  <a:pos x="T6" y="T7"/>
                </a:cxn>
                <a:cxn ang="T14">
                  <a:pos x="T8" y="T9"/>
                </a:cxn>
              </a:cxnLst>
              <a:rect l="T15" t="T16" r="T17" b="T18"/>
              <a:pathLst>
                <a:path w="124" h="76">
                  <a:moveTo>
                    <a:pt x="124" y="76"/>
                  </a:moveTo>
                  <a:lnTo>
                    <a:pt x="0" y="48"/>
                  </a:lnTo>
                  <a:lnTo>
                    <a:pt x="14" y="28"/>
                  </a:lnTo>
                  <a:lnTo>
                    <a:pt x="27" y="0"/>
                  </a:lnTo>
                  <a:lnTo>
                    <a:pt x="124"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78" name="Line 147">
              <a:extLst>
                <a:ext uri="{FF2B5EF4-FFF2-40B4-BE49-F238E27FC236}">
                  <a16:creationId xmlns:a16="http://schemas.microsoft.com/office/drawing/2014/main" id="{764A620D-53CC-4969-8F9E-F0F389EBD54A}"/>
                </a:ext>
              </a:extLst>
            </p:cNvPr>
            <p:cNvSpPr>
              <a:spLocks noChangeShapeType="1"/>
            </p:cNvSpPr>
            <p:nvPr/>
          </p:nvSpPr>
          <p:spPr bwMode="auto">
            <a:xfrm>
              <a:off x="3665" y="3220"/>
              <a:ext cx="35" cy="14"/>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6148" name="Group 148">
            <a:extLst>
              <a:ext uri="{FF2B5EF4-FFF2-40B4-BE49-F238E27FC236}">
                <a16:creationId xmlns:a16="http://schemas.microsoft.com/office/drawing/2014/main" id="{E0D0737B-6130-4AA2-985D-5579352AA08B}"/>
              </a:ext>
            </a:extLst>
          </p:cNvPr>
          <p:cNvGrpSpPr>
            <a:grpSpLocks/>
          </p:cNvGrpSpPr>
          <p:nvPr/>
        </p:nvGrpSpPr>
        <p:grpSpPr bwMode="auto">
          <a:xfrm>
            <a:off x="6675438" y="5986463"/>
            <a:ext cx="330200" cy="122237"/>
            <a:chOff x="3637" y="3069"/>
            <a:chExt cx="208" cy="69"/>
          </a:xfrm>
        </p:grpSpPr>
        <p:sp>
          <p:nvSpPr>
            <p:cNvPr id="216175" name="Freeform 149">
              <a:extLst>
                <a:ext uri="{FF2B5EF4-FFF2-40B4-BE49-F238E27FC236}">
                  <a16:creationId xmlns:a16="http://schemas.microsoft.com/office/drawing/2014/main" id="{D99C3FB6-F100-42C8-AA08-C4D7747E541F}"/>
                </a:ext>
              </a:extLst>
            </p:cNvPr>
            <p:cNvSpPr>
              <a:spLocks/>
            </p:cNvSpPr>
            <p:nvPr/>
          </p:nvSpPr>
          <p:spPr bwMode="auto">
            <a:xfrm>
              <a:off x="3727" y="3069"/>
              <a:ext cx="118" cy="69"/>
            </a:xfrm>
            <a:custGeom>
              <a:avLst/>
              <a:gdLst>
                <a:gd name="T0" fmla="*/ 118 w 118"/>
                <a:gd name="T1" fmla="*/ 0 h 69"/>
                <a:gd name="T2" fmla="*/ 21 w 118"/>
                <a:gd name="T3" fmla="*/ 69 h 69"/>
                <a:gd name="T4" fmla="*/ 7 w 118"/>
                <a:gd name="T5" fmla="*/ 41 h 69"/>
                <a:gd name="T6" fmla="*/ 0 w 118"/>
                <a:gd name="T7" fmla="*/ 14 h 69"/>
                <a:gd name="T8" fmla="*/ 118 w 118"/>
                <a:gd name="T9" fmla="*/ 0 h 69"/>
                <a:gd name="T10" fmla="*/ 0 60000 65536"/>
                <a:gd name="T11" fmla="*/ 0 60000 65536"/>
                <a:gd name="T12" fmla="*/ 0 60000 65536"/>
                <a:gd name="T13" fmla="*/ 0 60000 65536"/>
                <a:gd name="T14" fmla="*/ 0 60000 65536"/>
                <a:gd name="T15" fmla="*/ 0 w 118"/>
                <a:gd name="T16" fmla="*/ 0 h 69"/>
                <a:gd name="T17" fmla="*/ 118 w 118"/>
                <a:gd name="T18" fmla="*/ 69 h 69"/>
              </a:gdLst>
              <a:ahLst/>
              <a:cxnLst>
                <a:cxn ang="T10">
                  <a:pos x="T0" y="T1"/>
                </a:cxn>
                <a:cxn ang="T11">
                  <a:pos x="T2" y="T3"/>
                </a:cxn>
                <a:cxn ang="T12">
                  <a:pos x="T4" y="T5"/>
                </a:cxn>
                <a:cxn ang="T13">
                  <a:pos x="T6" y="T7"/>
                </a:cxn>
                <a:cxn ang="T14">
                  <a:pos x="T8" y="T9"/>
                </a:cxn>
              </a:cxnLst>
              <a:rect l="T15" t="T16" r="T17" b="T18"/>
              <a:pathLst>
                <a:path w="118" h="69">
                  <a:moveTo>
                    <a:pt x="118" y="0"/>
                  </a:moveTo>
                  <a:lnTo>
                    <a:pt x="21" y="69"/>
                  </a:lnTo>
                  <a:lnTo>
                    <a:pt x="7" y="41"/>
                  </a:lnTo>
                  <a:lnTo>
                    <a:pt x="0" y="14"/>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76" name="Line 150">
              <a:extLst>
                <a:ext uri="{FF2B5EF4-FFF2-40B4-BE49-F238E27FC236}">
                  <a16:creationId xmlns:a16="http://schemas.microsoft.com/office/drawing/2014/main" id="{E7A500B3-C422-4B3C-9404-C6BA7B547C9E}"/>
                </a:ext>
              </a:extLst>
            </p:cNvPr>
            <p:cNvSpPr>
              <a:spLocks noChangeShapeType="1"/>
            </p:cNvSpPr>
            <p:nvPr/>
          </p:nvSpPr>
          <p:spPr bwMode="auto">
            <a:xfrm flipV="1">
              <a:off x="3637" y="3103"/>
              <a:ext cx="90" cy="35"/>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6149" name="Oval 151">
            <a:extLst>
              <a:ext uri="{FF2B5EF4-FFF2-40B4-BE49-F238E27FC236}">
                <a16:creationId xmlns:a16="http://schemas.microsoft.com/office/drawing/2014/main" id="{ED84B539-35AA-40CC-9B54-939844454077}"/>
              </a:ext>
            </a:extLst>
          </p:cNvPr>
          <p:cNvSpPr>
            <a:spLocks noChangeArrowheads="1"/>
          </p:cNvSpPr>
          <p:nvPr/>
        </p:nvSpPr>
        <p:spPr bwMode="auto">
          <a:xfrm>
            <a:off x="5480050" y="4413250"/>
            <a:ext cx="295275" cy="357188"/>
          </a:xfrm>
          <a:prstGeom prst="ellipse">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150" name="Oval 152">
            <a:extLst>
              <a:ext uri="{FF2B5EF4-FFF2-40B4-BE49-F238E27FC236}">
                <a16:creationId xmlns:a16="http://schemas.microsoft.com/office/drawing/2014/main" id="{7009040D-7808-410F-875B-E877763016BB}"/>
              </a:ext>
            </a:extLst>
          </p:cNvPr>
          <p:cNvSpPr>
            <a:spLocks noChangeArrowheads="1"/>
          </p:cNvSpPr>
          <p:nvPr/>
        </p:nvSpPr>
        <p:spPr bwMode="auto">
          <a:xfrm>
            <a:off x="5468938" y="4400550"/>
            <a:ext cx="317500" cy="381000"/>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6151" name="Rectangle 153">
            <a:extLst>
              <a:ext uri="{FF2B5EF4-FFF2-40B4-BE49-F238E27FC236}">
                <a16:creationId xmlns:a16="http://schemas.microsoft.com/office/drawing/2014/main" id="{10ED2237-AA60-43AB-8898-24D6AD24CF91}"/>
              </a:ext>
            </a:extLst>
          </p:cNvPr>
          <p:cNvSpPr>
            <a:spLocks noChangeArrowheads="1"/>
          </p:cNvSpPr>
          <p:nvPr/>
        </p:nvSpPr>
        <p:spPr bwMode="auto">
          <a:xfrm>
            <a:off x="2217738" y="3152775"/>
            <a:ext cx="155892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700" b="1">
                <a:latin typeface="Helvetica" panose="020B0604020202020204" pitchFamily="34" charset="0"/>
              </a:rPr>
              <a:t>Transform flow</a:t>
            </a:r>
            <a:endParaRPr lang="en-US" altLang="en-US" sz="1400" b="1">
              <a:latin typeface="Helvetica" panose="020B0604020202020204" pitchFamily="34" charset="0"/>
            </a:endParaRPr>
          </a:p>
        </p:txBody>
      </p:sp>
      <p:sp>
        <p:nvSpPr>
          <p:cNvPr id="216152" name="Rectangle 154">
            <a:extLst>
              <a:ext uri="{FF2B5EF4-FFF2-40B4-BE49-F238E27FC236}">
                <a16:creationId xmlns:a16="http://schemas.microsoft.com/office/drawing/2014/main" id="{0A91A0D0-84B4-4350-8620-D2E9C5A42BD1}"/>
              </a:ext>
            </a:extLst>
          </p:cNvPr>
          <p:cNvSpPr>
            <a:spLocks noChangeArrowheads="1"/>
          </p:cNvSpPr>
          <p:nvPr/>
        </p:nvSpPr>
        <p:spPr bwMode="auto">
          <a:xfrm>
            <a:off x="3873500" y="5324475"/>
            <a:ext cx="1223963"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700" b="1">
                <a:latin typeface="Helvetica" panose="020B0604020202020204" pitchFamily="34" charset="0"/>
              </a:rPr>
              <a:t>Transaction</a:t>
            </a:r>
            <a:endParaRPr lang="en-US" altLang="en-US" sz="1400" b="1">
              <a:latin typeface="Helvetica" panose="020B0604020202020204" pitchFamily="34" charset="0"/>
            </a:endParaRPr>
          </a:p>
        </p:txBody>
      </p:sp>
      <p:sp>
        <p:nvSpPr>
          <p:cNvPr id="216153" name="Rectangle 155">
            <a:extLst>
              <a:ext uri="{FF2B5EF4-FFF2-40B4-BE49-F238E27FC236}">
                <a16:creationId xmlns:a16="http://schemas.microsoft.com/office/drawing/2014/main" id="{0DE2588C-A248-470B-91EC-F4A47FB15675}"/>
              </a:ext>
            </a:extLst>
          </p:cNvPr>
          <p:cNvSpPr>
            <a:spLocks noChangeArrowheads="1"/>
          </p:cNvSpPr>
          <p:nvPr/>
        </p:nvSpPr>
        <p:spPr bwMode="auto">
          <a:xfrm>
            <a:off x="4757738" y="5632450"/>
            <a:ext cx="4318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700" b="1">
                <a:latin typeface="Helvetica" panose="020B0604020202020204" pitchFamily="34" charset="0"/>
              </a:rPr>
              <a:t>flow</a:t>
            </a:r>
            <a:endParaRPr lang="en-US" altLang="en-US" sz="1400" b="1">
              <a:latin typeface="Helvetica" panose="020B0604020202020204" pitchFamily="34" charset="0"/>
            </a:endParaRPr>
          </a:p>
        </p:txBody>
      </p:sp>
      <p:sp>
        <p:nvSpPr>
          <p:cNvPr id="216154" name="Freeform 156">
            <a:extLst>
              <a:ext uri="{FF2B5EF4-FFF2-40B4-BE49-F238E27FC236}">
                <a16:creationId xmlns:a16="http://schemas.microsoft.com/office/drawing/2014/main" id="{03FD9EC1-A408-4401-9FB5-FB3FCB9C76D8}"/>
              </a:ext>
            </a:extLst>
          </p:cNvPr>
          <p:cNvSpPr>
            <a:spLocks/>
          </p:cNvSpPr>
          <p:nvPr/>
        </p:nvSpPr>
        <p:spPr bwMode="auto">
          <a:xfrm>
            <a:off x="3505200" y="1828800"/>
            <a:ext cx="415925" cy="1308100"/>
          </a:xfrm>
          <a:custGeom>
            <a:avLst/>
            <a:gdLst>
              <a:gd name="T0" fmla="*/ 124 w 262"/>
              <a:gd name="T1" fmla="*/ 0 h 956"/>
              <a:gd name="T2" fmla="*/ 262 w 262"/>
              <a:gd name="T3" fmla="*/ 89 h 956"/>
              <a:gd name="T4" fmla="*/ 262 w 262"/>
              <a:gd name="T5" fmla="*/ 89 h 956"/>
              <a:gd name="T6" fmla="*/ 110 w 262"/>
              <a:gd name="T7" fmla="*/ 447 h 956"/>
              <a:gd name="T8" fmla="*/ 110 w 262"/>
              <a:gd name="T9" fmla="*/ 447 h 956"/>
              <a:gd name="T10" fmla="*/ 186 w 262"/>
              <a:gd name="T11" fmla="*/ 743 h 956"/>
              <a:gd name="T12" fmla="*/ 186 w 262"/>
              <a:gd name="T13" fmla="*/ 743 h 956"/>
              <a:gd name="T14" fmla="*/ 0 w 262"/>
              <a:gd name="T15" fmla="*/ 956 h 956"/>
              <a:gd name="T16" fmla="*/ 0 w 262"/>
              <a:gd name="T17" fmla="*/ 956 h 9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2"/>
              <a:gd name="T28" fmla="*/ 0 h 956"/>
              <a:gd name="T29" fmla="*/ 262 w 262"/>
              <a:gd name="T30" fmla="*/ 956 h 9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2" h="956">
                <a:moveTo>
                  <a:pt x="124" y="0"/>
                </a:moveTo>
                <a:lnTo>
                  <a:pt x="262" y="89"/>
                </a:lnTo>
                <a:lnTo>
                  <a:pt x="110" y="447"/>
                </a:lnTo>
                <a:lnTo>
                  <a:pt x="186" y="743"/>
                </a:lnTo>
                <a:lnTo>
                  <a:pt x="0" y="9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55" name="Freeform 157">
            <a:extLst>
              <a:ext uri="{FF2B5EF4-FFF2-40B4-BE49-F238E27FC236}">
                <a16:creationId xmlns:a16="http://schemas.microsoft.com/office/drawing/2014/main" id="{D27295A0-E28E-47F7-AFBA-D901C8763D43}"/>
              </a:ext>
            </a:extLst>
          </p:cNvPr>
          <p:cNvSpPr>
            <a:spLocks/>
          </p:cNvSpPr>
          <p:nvPr/>
        </p:nvSpPr>
        <p:spPr bwMode="auto">
          <a:xfrm>
            <a:off x="4086225" y="1846263"/>
            <a:ext cx="415925" cy="1706562"/>
          </a:xfrm>
          <a:custGeom>
            <a:avLst/>
            <a:gdLst>
              <a:gd name="T0" fmla="*/ 124 w 262"/>
              <a:gd name="T1" fmla="*/ 0 h 956"/>
              <a:gd name="T2" fmla="*/ 262 w 262"/>
              <a:gd name="T3" fmla="*/ 89 h 956"/>
              <a:gd name="T4" fmla="*/ 110 w 262"/>
              <a:gd name="T5" fmla="*/ 447 h 956"/>
              <a:gd name="T6" fmla="*/ 186 w 262"/>
              <a:gd name="T7" fmla="*/ 743 h 956"/>
              <a:gd name="T8" fmla="*/ 0 w 262"/>
              <a:gd name="T9" fmla="*/ 956 h 956"/>
              <a:gd name="T10" fmla="*/ 0 60000 65536"/>
              <a:gd name="T11" fmla="*/ 0 60000 65536"/>
              <a:gd name="T12" fmla="*/ 0 60000 65536"/>
              <a:gd name="T13" fmla="*/ 0 60000 65536"/>
              <a:gd name="T14" fmla="*/ 0 60000 65536"/>
              <a:gd name="T15" fmla="*/ 0 w 262"/>
              <a:gd name="T16" fmla="*/ 0 h 956"/>
              <a:gd name="T17" fmla="*/ 262 w 262"/>
              <a:gd name="T18" fmla="*/ 956 h 956"/>
            </a:gdLst>
            <a:ahLst/>
            <a:cxnLst>
              <a:cxn ang="T10">
                <a:pos x="T0" y="T1"/>
              </a:cxn>
              <a:cxn ang="T11">
                <a:pos x="T2" y="T3"/>
              </a:cxn>
              <a:cxn ang="T12">
                <a:pos x="T4" y="T5"/>
              </a:cxn>
              <a:cxn ang="T13">
                <a:pos x="T6" y="T7"/>
              </a:cxn>
              <a:cxn ang="T14">
                <a:pos x="T8" y="T9"/>
              </a:cxn>
            </a:cxnLst>
            <a:rect l="T15" t="T16" r="T17" b="T18"/>
            <a:pathLst>
              <a:path w="262" h="956">
                <a:moveTo>
                  <a:pt x="124" y="0"/>
                </a:moveTo>
                <a:lnTo>
                  <a:pt x="262" y="89"/>
                </a:lnTo>
                <a:lnTo>
                  <a:pt x="110" y="447"/>
                </a:lnTo>
                <a:lnTo>
                  <a:pt x="186" y="743"/>
                </a:lnTo>
                <a:lnTo>
                  <a:pt x="0" y="9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56" name="Freeform 158">
            <a:extLst>
              <a:ext uri="{FF2B5EF4-FFF2-40B4-BE49-F238E27FC236}">
                <a16:creationId xmlns:a16="http://schemas.microsoft.com/office/drawing/2014/main" id="{A9A8C4B0-CB59-4606-B6E3-EBEFA51409A9}"/>
              </a:ext>
            </a:extLst>
          </p:cNvPr>
          <p:cNvSpPr>
            <a:spLocks/>
          </p:cNvSpPr>
          <p:nvPr/>
        </p:nvSpPr>
        <p:spPr bwMode="auto">
          <a:xfrm>
            <a:off x="5486400" y="1806575"/>
            <a:ext cx="341313" cy="1393825"/>
          </a:xfrm>
          <a:custGeom>
            <a:avLst/>
            <a:gdLst>
              <a:gd name="T0" fmla="*/ 215 w 215"/>
              <a:gd name="T1" fmla="*/ 0 h 908"/>
              <a:gd name="T2" fmla="*/ 28 w 215"/>
              <a:gd name="T3" fmla="*/ 27 h 908"/>
              <a:gd name="T4" fmla="*/ 28 w 215"/>
              <a:gd name="T5" fmla="*/ 27 h 908"/>
              <a:gd name="T6" fmla="*/ 0 w 215"/>
              <a:gd name="T7" fmla="*/ 756 h 908"/>
              <a:gd name="T8" fmla="*/ 0 w 215"/>
              <a:gd name="T9" fmla="*/ 756 h 908"/>
              <a:gd name="T10" fmla="*/ 139 w 215"/>
              <a:gd name="T11" fmla="*/ 908 h 908"/>
              <a:gd name="T12" fmla="*/ 139 w 215"/>
              <a:gd name="T13" fmla="*/ 908 h 908"/>
              <a:gd name="T14" fmla="*/ 0 60000 65536"/>
              <a:gd name="T15" fmla="*/ 0 60000 65536"/>
              <a:gd name="T16" fmla="*/ 0 60000 65536"/>
              <a:gd name="T17" fmla="*/ 0 60000 65536"/>
              <a:gd name="T18" fmla="*/ 0 60000 65536"/>
              <a:gd name="T19" fmla="*/ 0 60000 65536"/>
              <a:gd name="T20" fmla="*/ 0 60000 65536"/>
              <a:gd name="T21" fmla="*/ 0 w 215"/>
              <a:gd name="T22" fmla="*/ 0 h 908"/>
              <a:gd name="T23" fmla="*/ 215 w 215"/>
              <a:gd name="T24" fmla="*/ 908 h 9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5" h="908">
                <a:moveTo>
                  <a:pt x="215" y="0"/>
                </a:moveTo>
                <a:lnTo>
                  <a:pt x="28" y="27"/>
                </a:lnTo>
                <a:lnTo>
                  <a:pt x="0" y="756"/>
                </a:lnTo>
                <a:lnTo>
                  <a:pt x="139" y="90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57" name="Freeform 160">
            <a:extLst>
              <a:ext uri="{FF2B5EF4-FFF2-40B4-BE49-F238E27FC236}">
                <a16:creationId xmlns:a16="http://schemas.microsoft.com/office/drawing/2014/main" id="{62FDC787-9067-4BD1-BA54-996066D616B6}"/>
              </a:ext>
            </a:extLst>
          </p:cNvPr>
          <p:cNvSpPr>
            <a:spLocks/>
          </p:cNvSpPr>
          <p:nvPr/>
        </p:nvSpPr>
        <p:spPr bwMode="auto">
          <a:xfrm>
            <a:off x="5095875" y="3959225"/>
            <a:ext cx="558800" cy="846138"/>
          </a:xfrm>
          <a:custGeom>
            <a:avLst/>
            <a:gdLst>
              <a:gd name="T0" fmla="*/ 263 w 352"/>
              <a:gd name="T1" fmla="*/ 0 h 474"/>
              <a:gd name="T2" fmla="*/ 352 w 352"/>
              <a:gd name="T3" fmla="*/ 89 h 474"/>
              <a:gd name="T4" fmla="*/ 352 w 352"/>
              <a:gd name="T5" fmla="*/ 89 h 474"/>
              <a:gd name="T6" fmla="*/ 124 w 352"/>
              <a:gd name="T7" fmla="*/ 474 h 474"/>
              <a:gd name="T8" fmla="*/ 124 w 352"/>
              <a:gd name="T9" fmla="*/ 474 h 474"/>
              <a:gd name="T10" fmla="*/ 0 w 352"/>
              <a:gd name="T11" fmla="*/ 474 h 474"/>
              <a:gd name="T12" fmla="*/ 0 w 352"/>
              <a:gd name="T13" fmla="*/ 474 h 474"/>
              <a:gd name="T14" fmla="*/ 0 60000 65536"/>
              <a:gd name="T15" fmla="*/ 0 60000 65536"/>
              <a:gd name="T16" fmla="*/ 0 60000 65536"/>
              <a:gd name="T17" fmla="*/ 0 60000 65536"/>
              <a:gd name="T18" fmla="*/ 0 60000 65536"/>
              <a:gd name="T19" fmla="*/ 0 60000 65536"/>
              <a:gd name="T20" fmla="*/ 0 60000 65536"/>
              <a:gd name="T21" fmla="*/ 0 w 352"/>
              <a:gd name="T22" fmla="*/ 0 h 474"/>
              <a:gd name="T23" fmla="*/ 352 w 352"/>
              <a:gd name="T24" fmla="*/ 474 h 4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2" h="474">
                <a:moveTo>
                  <a:pt x="263" y="0"/>
                </a:moveTo>
                <a:lnTo>
                  <a:pt x="352" y="89"/>
                </a:lnTo>
                <a:lnTo>
                  <a:pt x="124" y="474"/>
                </a:lnTo>
                <a:lnTo>
                  <a:pt x="0" y="4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58" name="Freeform 161">
            <a:extLst>
              <a:ext uri="{FF2B5EF4-FFF2-40B4-BE49-F238E27FC236}">
                <a16:creationId xmlns:a16="http://schemas.microsoft.com/office/drawing/2014/main" id="{3A459057-6EDD-4885-912B-A81A55EA7CCA}"/>
              </a:ext>
            </a:extLst>
          </p:cNvPr>
          <p:cNvSpPr>
            <a:spLocks/>
          </p:cNvSpPr>
          <p:nvPr/>
        </p:nvSpPr>
        <p:spPr bwMode="auto">
          <a:xfrm>
            <a:off x="5084763" y="3946525"/>
            <a:ext cx="558800" cy="847725"/>
          </a:xfrm>
          <a:custGeom>
            <a:avLst/>
            <a:gdLst>
              <a:gd name="T0" fmla="*/ 263 w 352"/>
              <a:gd name="T1" fmla="*/ 0 h 475"/>
              <a:gd name="T2" fmla="*/ 352 w 352"/>
              <a:gd name="T3" fmla="*/ 89 h 475"/>
              <a:gd name="T4" fmla="*/ 124 w 352"/>
              <a:gd name="T5" fmla="*/ 475 h 475"/>
              <a:gd name="T6" fmla="*/ 0 w 352"/>
              <a:gd name="T7" fmla="*/ 475 h 475"/>
              <a:gd name="T8" fmla="*/ 0 60000 65536"/>
              <a:gd name="T9" fmla="*/ 0 60000 65536"/>
              <a:gd name="T10" fmla="*/ 0 60000 65536"/>
              <a:gd name="T11" fmla="*/ 0 60000 65536"/>
              <a:gd name="T12" fmla="*/ 0 w 352"/>
              <a:gd name="T13" fmla="*/ 0 h 475"/>
              <a:gd name="T14" fmla="*/ 352 w 352"/>
              <a:gd name="T15" fmla="*/ 475 h 475"/>
            </a:gdLst>
            <a:ahLst/>
            <a:cxnLst>
              <a:cxn ang="T8">
                <a:pos x="T0" y="T1"/>
              </a:cxn>
              <a:cxn ang="T9">
                <a:pos x="T2" y="T3"/>
              </a:cxn>
              <a:cxn ang="T10">
                <a:pos x="T4" y="T5"/>
              </a:cxn>
              <a:cxn ang="T11">
                <a:pos x="T6" y="T7"/>
              </a:cxn>
            </a:cxnLst>
            <a:rect l="T12" t="T13" r="T14" b="T15"/>
            <a:pathLst>
              <a:path w="352" h="475">
                <a:moveTo>
                  <a:pt x="263" y="0"/>
                </a:moveTo>
                <a:lnTo>
                  <a:pt x="352" y="89"/>
                </a:lnTo>
                <a:lnTo>
                  <a:pt x="124" y="475"/>
                </a:lnTo>
                <a:lnTo>
                  <a:pt x="0" y="4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59" name="Freeform 162">
            <a:extLst>
              <a:ext uri="{FF2B5EF4-FFF2-40B4-BE49-F238E27FC236}">
                <a16:creationId xmlns:a16="http://schemas.microsoft.com/office/drawing/2014/main" id="{EBB90087-264C-4668-945A-19DBBB79AE56}"/>
              </a:ext>
            </a:extLst>
          </p:cNvPr>
          <p:cNvSpPr>
            <a:spLocks/>
          </p:cNvSpPr>
          <p:nvPr/>
        </p:nvSpPr>
        <p:spPr bwMode="auto">
          <a:xfrm>
            <a:off x="5457825" y="3895725"/>
            <a:ext cx="527050" cy="1217613"/>
          </a:xfrm>
          <a:custGeom>
            <a:avLst/>
            <a:gdLst>
              <a:gd name="T0" fmla="*/ 332 w 332"/>
              <a:gd name="T1" fmla="*/ 0 h 681"/>
              <a:gd name="T2" fmla="*/ 221 w 332"/>
              <a:gd name="T3" fmla="*/ 76 h 681"/>
              <a:gd name="T4" fmla="*/ 221 w 332"/>
              <a:gd name="T5" fmla="*/ 76 h 681"/>
              <a:gd name="T6" fmla="*/ 270 w 332"/>
              <a:gd name="T7" fmla="*/ 248 h 681"/>
              <a:gd name="T8" fmla="*/ 270 w 332"/>
              <a:gd name="T9" fmla="*/ 248 h 681"/>
              <a:gd name="T10" fmla="*/ 249 w 332"/>
              <a:gd name="T11" fmla="*/ 420 h 681"/>
              <a:gd name="T12" fmla="*/ 249 w 332"/>
              <a:gd name="T13" fmla="*/ 420 h 681"/>
              <a:gd name="T14" fmla="*/ 207 w 332"/>
              <a:gd name="T15" fmla="*/ 544 h 681"/>
              <a:gd name="T16" fmla="*/ 207 w 332"/>
              <a:gd name="T17" fmla="*/ 544 h 681"/>
              <a:gd name="T18" fmla="*/ 0 w 332"/>
              <a:gd name="T19" fmla="*/ 571 h 681"/>
              <a:gd name="T20" fmla="*/ 0 w 332"/>
              <a:gd name="T21" fmla="*/ 571 h 681"/>
              <a:gd name="T22" fmla="*/ 0 w 332"/>
              <a:gd name="T23" fmla="*/ 681 h 681"/>
              <a:gd name="T24" fmla="*/ 0 w 332"/>
              <a:gd name="T25" fmla="*/ 681 h 68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2"/>
              <a:gd name="T40" fmla="*/ 0 h 681"/>
              <a:gd name="T41" fmla="*/ 332 w 332"/>
              <a:gd name="T42" fmla="*/ 681 h 68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2" h="681">
                <a:moveTo>
                  <a:pt x="332" y="0"/>
                </a:moveTo>
                <a:lnTo>
                  <a:pt x="221" y="76"/>
                </a:lnTo>
                <a:lnTo>
                  <a:pt x="270" y="248"/>
                </a:lnTo>
                <a:lnTo>
                  <a:pt x="249" y="420"/>
                </a:lnTo>
                <a:lnTo>
                  <a:pt x="207" y="544"/>
                </a:lnTo>
                <a:lnTo>
                  <a:pt x="0" y="571"/>
                </a:lnTo>
                <a:lnTo>
                  <a:pt x="0" y="6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60" name="Freeform 163">
            <a:extLst>
              <a:ext uri="{FF2B5EF4-FFF2-40B4-BE49-F238E27FC236}">
                <a16:creationId xmlns:a16="http://schemas.microsoft.com/office/drawing/2014/main" id="{06BC1C9A-9EC2-4BAB-8592-C5306517BF86}"/>
              </a:ext>
            </a:extLst>
          </p:cNvPr>
          <p:cNvSpPr>
            <a:spLocks/>
          </p:cNvSpPr>
          <p:nvPr/>
        </p:nvSpPr>
        <p:spPr bwMode="auto">
          <a:xfrm>
            <a:off x="5446713" y="3886200"/>
            <a:ext cx="527050" cy="1216025"/>
          </a:xfrm>
          <a:custGeom>
            <a:avLst/>
            <a:gdLst>
              <a:gd name="T0" fmla="*/ 332 w 332"/>
              <a:gd name="T1" fmla="*/ 0 h 681"/>
              <a:gd name="T2" fmla="*/ 221 w 332"/>
              <a:gd name="T3" fmla="*/ 75 h 681"/>
              <a:gd name="T4" fmla="*/ 270 w 332"/>
              <a:gd name="T5" fmla="*/ 247 h 681"/>
              <a:gd name="T6" fmla="*/ 249 w 332"/>
              <a:gd name="T7" fmla="*/ 419 h 681"/>
              <a:gd name="T8" fmla="*/ 207 w 332"/>
              <a:gd name="T9" fmla="*/ 543 h 681"/>
              <a:gd name="T10" fmla="*/ 0 w 332"/>
              <a:gd name="T11" fmla="*/ 570 h 681"/>
              <a:gd name="T12" fmla="*/ 0 w 332"/>
              <a:gd name="T13" fmla="*/ 681 h 681"/>
              <a:gd name="T14" fmla="*/ 0 60000 65536"/>
              <a:gd name="T15" fmla="*/ 0 60000 65536"/>
              <a:gd name="T16" fmla="*/ 0 60000 65536"/>
              <a:gd name="T17" fmla="*/ 0 60000 65536"/>
              <a:gd name="T18" fmla="*/ 0 60000 65536"/>
              <a:gd name="T19" fmla="*/ 0 60000 65536"/>
              <a:gd name="T20" fmla="*/ 0 60000 65536"/>
              <a:gd name="T21" fmla="*/ 0 w 332"/>
              <a:gd name="T22" fmla="*/ 0 h 681"/>
              <a:gd name="T23" fmla="*/ 332 w 332"/>
              <a:gd name="T24" fmla="*/ 681 h 6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2" h="681">
                <a:moveTo>
                  <a:pt x="332" y="0"/>
                </a:moveTo>
                <a:lnTo>
                  <a:pt x="221" y="75"/>
                </a:lnTo>
                <a:lnTo>
                  <a:pt x="270" y="247"/>
                </a:lnTo>
                <a:lnTo>
                  <a:pt x="249" y="419"/>
                </a:lnTo>
                <a:lnTo>
                  <a:pt x="207" y="543"/>
                </a:lnTo>
                <a:lnTo>
                  <a:pt x="0" y="570"/>
                </a:lnTo>
                <a:lnTo>
                  <a:pt x="0" y="6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61" name="Freeform 164">
            <a:extLst>
              <a:ext uri="{FF2B5EF4-FFF2-40B4-BE49-F238E27FC236}">
                <a16:creationId xmlns:a16="http://schemas.microsoft.com/office/drawing/2014/main" id="{26FDB6E7-E8C3-46F0-95C2-30C5A88AEA41}"/>
              </a:ext>
            </a:extLst>
          </p:cNvPr>
          <p:cNvSpPr>
            <a:spLocks/>
          </p:cNvSpPr>
          <p:nvPr/>
        </p:nvSpPr>
        <p:spPr bwMode="auto">
          <a:xfrm>
            <a:off x="6500813" y="3762375"/>
            <a:ext cx="120650" cy="687388"/>
          </a:xfrm>
          <a:custGeom>
            <a:avLst/>
            <a:gdLst>
              <a:gd name="T0" fmla="*/ 0 w 76"/>
              <a:gd name="T1" fmla="*/ 14 h 385"/>
              <a:gd name="T2" fmla="*/ 62 w 76"/>
              <a:gd name="T3" fmla="*/ 0 h 385"/>
              <a:gd name="T4" fmla="*/ 62 w 76"/>
              <a:gd name="T5" fmla="*/ 0 h 385"/>
              <a:gd name="T6" fmla="*/ 76 w 76"/>
              <a:gd name="T7" fmla="*/ 323 h 385"/>
              <a:gd name="T8" fmla="*/ 76 w 76"/>
              <a:gd name="T9" fmla="*/ 323 h 385"/>
              <a:gd name="T10" fmla="*/ 14 w 76"/>
              <a:gd name="T11" fmla="*/ 385 h 385"/>
              <a:gd name="T12" fmla="*/ 14 w 76"/>
              <a:gd name="T13" fmla="*/ 385 h 385"/>
              <a:gd name="T14" fmla="*/ 0 60000 65536"/>
              <a:gd name="T15" fmla="*/ 0 60000 65536"/>
              <a:gd name="T16" fmla="*/ 0 60000 65536"/>
              <a:gd name="T17" fmla="*/ 0 60000 65536"/>
              <a:gd name="T18" fmla="*/ 0 60000 65536"/>
              <a:gd name="T19" fmla="*/ 0 60000 65536"/>
              <a:gd name="T20" fmla="*/ 0 60000 65536"/>
              <a:gd name="T21" fmla="*/ 0 w 76"/>
              <a:gd name="T22" fmla="*/ 0 h 385"/>
              <a:gd name="T23" fmla="*/ 76 w 76"/>
              <a:gd name="T24" fmla="*/ 385 h 3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385">
                <a:moveTo>
                  <a:pt x="0" y="14"/>
                </a:moveTo>
                <a:lnTo>
                  <a:pt x="62" y="0"/>
                </a:lnTo>
                <a:lnTo>
                  <a:pt x="76" y="323"/>
                </a:lnTo>
                <a:lnTo>
                  <a:pt x="14" y="3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62" name="Freeform 165">
            <a:extLst>
              <a:ext uri="{FF2B5EF4-FFF2-40B4-BE49-F238E27FC236}">
                <a16:creationId xmlns:a16="http://schemas.microsoft.com/office/drawing/2014/main" id="{C0740C07-DDA5-46EC-A60E-5444A3ADEA7C}"/>
              </a:ext>
            </a:extLst>
          </p:cNvPr>
          <p:cNvSpPr>
            <a:spLocks/>
          </p:cNvSpPr>
          <p:nvPr/>
        </p:nvSpPr>
        <p:spPr bwMode="auto">
          <a:xfrm>
            <a:off x="6489700" y="3749675"/>
            <a:ext cx="120650" cy="687388"/>
          </a:xfrm>
          <a:custGeom>
            <a:avLst/>
            <a:gdLst>
              <a:gd name="T0" fmla="*/ 0 w 76"/>
              <a:gd name="T1" fmla="*/ 14 h 385"/>
              <a:gd name="T2" fmla="*/ 62 w 76"/>
              <a:gd name="T3" fmla="*/ 0 h 385"/>
              <a:gd name="T4" fmla="*/ 76 w 76"/>
              <a:gd name="T5" fmla="*/ 323 h 385"/>
              <a:gd name="T6" fmla="*/ 14 w 76"/>
              <a:gd name="T7" fmla="*/ 385 h 385"/>
              <a:gd name="T8" fmla="*/ 0 60000 65536"/>
              <a:gd name="T9" fmla="*/ 0 60000 65536"/>
              <a:gd name="T10" fmla="*/ 0 60000 65536"/>
              <a:gd name="T11" fmla="*/ 0 60000 65536"/>
              <a:gd name="T12" fmla="*/ 0 w 76"/>
              <a:gd name="T13" fmla="*/ 0 h 385"/>
              <a:gd name="T14" fmla="*/ 76 w 76"/>
              <a:gd name="T15" fmla="*/ 385 h 385"/>
            </a:gdLst>
            <a:ahLst/>
            <a:cxnLst>
              <a:cxn ang="T8">
                <a:pos x="T0" y="T1"/>
              </a:cxn>
              <a:cxn ang="T9">
                <a:pos x="T2" y="T3"/>
              </a:cxn>
              <a:cxn ang="T10">
                <a:pos x="T4" y="T5"/>
              </a:cxn>
              <a:cxn ang="T11">
                <a:pos x="T6" y="T7"/>
              </a:cxn>
            </a:cxnLst>
            <a:rect l="T12" t="T13" r="T14" b="T15"/>
            <a:pathLst>
              <a:path w="76" h="385">
                <a:moveTo>
                  <a:pt x="0" y="14"/>
                </a:moveTo>
                <a:lnTo>
                  <a:pt x="62" y="0"/>
                </a:lnTo>
                <a:lnTo>
                  <a:pt x="76" y="323"/>
                </a:lnTo>
                <a:lnTo>
                  <a:pt x="14" y="3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63" name="Freeform 166">
            <a:extLst>
              <a:ext uri="{FF2B5EF4-FFF2-40B4-BE49-F238E27FC236}">
                <a16:creationId xmlns:a16="http://schemas.microsoft.com/office/drawing/2014/main" id="{6C7246E5-8071-4BB9-80BB-345CB5C45C64}"/>
              </a:ext>
            </a:extLst>
          </p:cNvPr>
          <p:cNvSpPr>
            <a:spLocks/>
          </p:cNvSpPr>
          <p:nvPr/>
        </p:nvSpPr>
        <p:spPr bwMode="auto">
          <a:xfrm>
            <a:off x="7191375" y="3676650"/>
            <a:ext cx="198438" cy="576263"/>
          </a:xfrm>
          <a:custGeom>
            <a:avLst/>
            <a:gdLst>
              <a:gd name="T0" fmla="*/ 125 w 125"/>
              <a:gd name="T1" fmla="*/ 0 h 323"/>
              <a:gd name="T2" fmla="*/ 28 w 125"/>
              <a:gd name="T3" fmla="*/ 0 h 323"/>
              <a:gd name="T4" fmla="*/ 28 w 125"/>
              <a:gd name="T5" fmla="*/ 0 h 323"/>
              <a:gd name="T6" fmla="*/ 0 w 125"/>
              <a:gd name="T7" fmla="*/ 309 h 323"/>
              <a:gd name="T8" fmla="*/ 0 w 125"/>
              <a:gd name="T9" fmla="*/ 309 h 323"/>
              <a:gd name="T10" fmla="*/ 111 w 125"/>
              <a:gd name="T11" fmla="*/ 323 h 323"/>
              <a:gd name="T12" fmla="*/ 111 w 125"/>
              <a:gd name="T13" fmla="*/ 323 h 323"/>
              <a:gd name="T14" fmla="*/ 0 60000 65536"/>
              <a:gd name="T15" fmla="*/ 0 60000 65536"/>
              <a:gd name="T16" fmla="*/ 0 60000 65536"/>
              <a:gd name="T17" fmla="*/ 0 60000 65536"/>
              <a:gd name="T18" fmla="*/ 0 60000 65536"/>
              <a:gd name="T19" fmla="*/ 0 60000 65536"/>
              <a:gd name="T20" fmla="*/ 0 60000 65536"/>
              <a:gd name="T21" fmla="*/ 0 w 125"/>
              <a:gd name="T22" fmla="*/ 0 h 323"/>
              <a:gd name="T23" fmla="*/ 125 w 125"/>
              <a:gd name="T24" fmla="*/ 323 h 3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 h="323">
                <a:moveTo>
                  <a:pt x="125" y="0"/>
                </a:moveTo>
                <a:lnTo>
                  <a:pt x="28" y="0"/>
                </a:lnTo>
                <a:lnTo>
                  <a:pt x="0" y="309"/>
                </a:lnTo>
                <a:lnTo>
                  <a:pt x="111" y="3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64" name="Freeform 167">
            <a:extLst>
              <a:ext uri="{FF2B5EF4-FFF2-40B4-BE49-F238E27FC236}">
                <a16:creationId xmlns:a16="http://schemas.microsoft.com/office/drawing/2014/main" id="{166D24CD-0B91-41CF-9441-9C86AF439338}"/>
              </a:ext>
            </a:extLst>
          </p:cNvPr>
          <p:cNvSpPr>
            <a:spLocks/>
          </p:cNvSpPr>
          <p:nvPr/>
        </p:nvSpPr>
        <p:spPr bwMode="auto">
          <a:xfrm>
            <a:off x="7180263" y="3663950"/>
            <a:ext cx="198437" cy="577850"/>
          </a:xfrm>
          <a:custGeom>
            <a:avLst/>
            <a:gdLst>
              <a:gd name="T0" fmla="*/ 125 w 125"/>
              <a:gd name="T1" fmla="*/ 0 h 323"/>
              <a:gd name="T2" fmla="*/ 28 w 125"/>
              <a:gd name="T3" fmla="*/ 0 h 323"/>
              <a:gd name="T4" fmla="*/ 0 w 125"/>
              <a:gd name="T5" fmla="*/ 309 h 323"/>
              <a:gd name="T6" fmla="*/ 111 w 125"/>
              <a:gd name="T7" fmla="*/ 323 h 323"/>
              <a:gd name="T8" fmla="*/ 0 60000 65536"/>
              <a:gd name="T9" fmla="*/ 0 60000 65536"/>
              <a:gd name="T10" fmla="*/ 0 60000 65536"/>
              <a:gd name="T11" fmla="*/ 0 60000 65536"/>
              <a:gd name="T12" fmla="*/ 0 w 125"/>
              <a:gd name="T13" fmla="*/ 0 h 323"/>
              <a:gd name="T14" fmla="*/ 125 w 125"/>
              <a:gd name="T15" fmla="*/ 323 h 323"/>
            </a:gdLst>
            <a:ahLst/>
            <a:cxnLst>
              <a:cxn ang="T8">
                <a:pos x="T0" y="T1"/>
              </a:cxn>
              <a:cxn ang="T9">
                <a:pos x="T2" y="T3"/>
              </a:cxn>
              <a:cxn ang="T10">
                <a:pos x="T4" y="T5"/>
              </a:cxn>
              <a:cxn ang="T11">
                <a:pos x="T6" y="T7"/>
              </a:cxn>
            </a:cxnLst>
            <a:rect l="T12" t="T13" r="T14" b="T15"/>
            <a:pathLst>
              <a:path w="125" h="323">
                <a:moveTo>
                  <a:pt x="125" y="0"/>
                </a:moveTo>
                <a:lnTo>
                  <a:pt x="28" y="0"/>
                </a:lnTo>
                <a:lnTo>
                  <a:pt x="0" y="309"/>
                </a:lnTo>
                <a:lnTo>
                  <a:pt x="111" y="3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65" name="Freeform 168">
            <a:extLst>
              <a:ext uri="{FF2B5EF4-FFF2-40B4-BE49-F238E27FC236}">
                <a16:creationId xmlns:a16="http://schemas.microsoft.com/office/drawing/2014/main" id="{7E21F9A2-A343-4AC4-8FA9-D3D778FB3D89}"/>
              </a:ext>
            </a:extLst>
          </p:cNvPr>
          <p:cNvSpPr>
            <a:spLocks/>
          </p:cNvSpPr>
          <p:nvPr/>
        </p:nvSpPr>
        <p:spPr bwMode="auto">
          <a:xfrm>
            <a:off x="6423025" y="4672013"/>
            <a:ext cx="296863" cy="614362"/>
          </a:xfrm>
          <a:custGeom>
            <a:avLst/>
            <a:gdLst>
              <a:gd name="T0" fmla="*/ 97 w 187"/>
              <a:gd name="T1" fmla="*/ 0 h 344"/>
              <a:gd name="T2" fmla="*/ 187 w 187"/>
              <a:gd name="T3" fmla="*/ 48 h 344"/>
              <a:gd name="T4" fmla="*/ 187 w 187"/>
              <a:gd name="T5" fmla="*/ 48 h 344"/>
              <a:gd name="T6" fmla="*/ 111 w 187"/>
              <a:gd name="T7" fmla="*/ 323 h 344"/>
              <a:gd name="T8" fmla="*/ 111 w 187"/>
              <a:gd name="T9" fmla="*/ 323 h 344"/>
              <a:gd name="T10" fmla="*/ 0 w 187"/>
              <a:gd name="T11" fmla="*/ 344 h 344"/>
              <a:gd name="T12" fmla="*/ 0 w 187"/>
              <a:gd name="T13" fmla="*/ 344 h 344"/>
              <a:gd name="T14" fmla="*/ 0 60000 65536"/>
              <a:gd name="T15" fmla="*/ 0 60000 65536"/>
              <a:gd name="T16" fmla="*/ 0 60000 65536"/>
              <a:gd name="T17" fmla="*/ 0 60000 65536"/>
              <a:gd name="T18" fmla="*/ 0 60000 65536"/>
              <a:gd name="T19" fmla="*/ 0 60000 65536"/>
              <a:gd name="T20" fmla="*/ 0 60000 65536"/>
              <a:gd name="T21" fmla="*/ 0 w 187"/>
              <a:gd name="T22" fmla="*/ 0 h 344"/>
              <a:gd name="T23" fmla="*/ 187 w 187"/>
              <a:gd name="T24" fmla="*/ 344 h 3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7" h="344">
                <a:moveTo>
                  <a:pt x="97" y="0"/>
                </a:moveTo>
                <a:lnTo>
                  <a:pt x="187" y="48"/>
                </a:lnTo>
                <a:lnTo>
                  <a:pt x="111" y="323"/>
                </a:lnTo>
                <a:lnTo>
                  <a:pt x="0" y="3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66" name="Freeform 169">
            <a:extLst>
              <a:ext uri="{FF2B5EF4-FFF2-40B4-BE49-F238E27FC236}">
                <a16:creationId xmlns:a16="http://schemas.microsoft.com/office/drawing/2014/main" id="{AF868F69-085F-4CA1-8FDB-54DC9211A64E}"/>
              </a:ext>
            </a:extLst>
          </p:cNvPr>
          <p:cNvSpPr>
            <a:spLocks/>
          </p:cNvSpPr>
          <p:nvPr/>
        </p:nvSpPr>
        <p:spPr bwMode="auto">
          <a:xfrm>
            <a:off x="6411913" y="4659313"/>
            <a:ext cx="296862" cy="614362"/>
          </a:xfrm>
          <a:custGeom>
            <a:avLst/>
            <a:gdLst>
              <a:gd name="T0" fmla="*/ 97 w 187"/>
              <a:gd name="T1" fmla="*/ 0 h 344"/>
              <a:gd name="T2" fmla="*/ 187 w 187"/>
              <a:gd name="T3" fmla="*/ 48 h 344"/>
              <a:gd name="T4" fmla="*/ 111 w 187"/>
              <a:gd name="T5" fmla="*/ 323 h 344"/>
              <a:gd name="T6" fmla="*/ 0 w 187"/>
              <a:gd name="T7" fmla="*/ 344 h 344"/>
              <a:gd name="T8" fmla="*/ 0 60000 65536"/>
              <a:gd name="T9" fmla="*/ 0 60000 65536"/>
              <a:gd name="T10" fmla="*/ 0 60000 65536"/>
              <a:gd name="T11" fmla="*/ 0 60000 65536"/>
              <a:gd name="T12" fmla="*/ 0 w 187"/>
              <a:gd name="T13" fmla="*/ 0 h 344"/>
              <a:gd name="T14" fmla="*/ 187 w 187"/>
              <a:gd name="T15" fmla="*/ 344 h 344"/>
            </a:gdLst>
            <a:ahLst/>
            <a:cxnLst>
              <a:cxn ang="T8">
                <a:pos x="T0" y="T1"/>
              </a:cxn>
              <a:cxn ang="T9">
                <a:pos x="T2" y="T3"/>
              </a:cxn>
              <a:cxn ang="T10">
                <a:pos x="T4" y="T5"/>
              </a:cxn>
              <a:cxn ang="T11">
                <a:pos x="T6" y="T7"/>
              </a:cxn>
            </a:cxnLst>
            <a:rect l="T12" t="T13" r="T14" b="T15"/>
            <a:pathLst>
              <a:path w="187" h="344">
                <a:moveTo>
                  <a:pt x="97" y="0"/>
                </a:moveTo>
                <a:lnTo>
                  <a:pt x="187" y="48"/>
                </a:lnTo>
                <a:lnTo>
                  <a:pt x="111" y="323"/>
                </a:lnTo>
                <a:lnTo>
                  <a:pt x="0" y="3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67" name="Freeform 170">
            <a:extLst>
              <a:ext uri="{FF2B5EF4-FFF2-40B4-BE49-F238E27FC236}">
                <a16:creationId xmlns:a16="http://schemas.microsoft.com/office/drawing/2014/main" id="{2B0F9E04-E78D-43A0-8D47-BB912F1C8938}"/>
              </a:ext>
            </a:extLst>
          </p:cNvPr>
          <p:cNvSpPr>
            <a:spLocks/>
          </p:cNvSpPr>
          <p:nvPr/>
        </p:nvSpPr>
        <p:spPr bwMode="auto">
          <a:xfrm>
            <a:off x="6972300" y="4449763"/>
            <a:ext cx="142875" cy="1106487"/>
          </a:xfrm>
          <a:custGeom>
            <a:avLst/>
            <a:gdLst>
              <a:gd name="T0" fmla="*/ 90 w 90"/>
              <a:gd name="T1" fmla="*/ 0 h 619"/>
              <a:gd name="T2" fmla="*/ 28 w 90"/>
              <a:gd name="T3" fmla="*/ 110 h 619"/>
              <a:gd name="T4" fmla="*/ 28 w 90"/>
              <a:gd name="T5" fmla="*/ 110 h 619"/>
              <a:gd name="T6" fmla="*/ 90 w 90"/>
              <a:gd name="T7" fmla="*/ 323 h 619"/>
              <a:gd name="T8" fmla="*/ 90 w 90"/>
              <a:gd name="T9" fmla="*/ 323 h 619"/>
              <a:gd name="T10" fmla="*/ 0 w 90"/>
              <a:gd name="T11" fmla="*/ 530 h 619"/>
              <a:gd name="T12" fmla="*/ 0 w 90"/>
              <a:gd name="T13" fmla="*/ 530 h 619"/>
              <a:gd name="T14" fmla="*/ 76 w 90"/>
              <a:gd name="T15" fmla="*/ 619 h 619"/>
              <a:gd name="T16" fmla="*/ 76 w 90"/>
              <a:gd name="T17" fmla="*/ 619 h 6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619"/>
              <a:gd name="T29" fmla="*/ 90 w 90"/>
              <a:gd name="T30" fmla="*/ 619 h 6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619">
                <a:moveTo>
                  <a:pt x="90" y="0"/>
                </a:moveTo>
                <a:lnTo>
                  <a:pt x="28" y="110"/>
                </a:lnTo>
                <a:lnTo>
                  <a:pt x="90" y="323"/>
                </a:lnTo>
                <a:lnTo>
                  <a:pt x="0" y="530"/>
                </a:lnTo>
                <a:lnTo>
                  <a:pt x="76" y="6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68" name="Freeform 171">
            <a:extLst>
              <a:ext uri="{FF2B5EF4-FFF2-40B4-BE49-F238E27FC236}">
                <a16:creationId xmlns:a16="http://schemas.microsoft.com/office/drawing/2014/main" id="{5449CB96-76D3-44F1-B10C-35021ACD4966}"/>
              </a:ext>
            </a:extLst>
          </p:cNvPr>
          <p:cNvSpPr>
            <a:spLocks/>
          </p:cNvSpPr>
          <p:nvPr/>
        </p:nvSpPr>
        <p:spPr bwMode="auto">
          <a:xfrm>
            <a:off x="6961188" y="4437063"/>
            <a:ext cx="142875" cy="1106487"/>
          </a:xfrm>
          <a:custGeom>
            <a:avLst/>
            <a:gdLst>
              <a:gd name="T0" fmla="*/ 90 w 90"/>
              <a:gd name="T1" fmla="*/ 0 h 619"/>
              <a:gd name="T2" fmla="*/ 28 w 90"/>
              <a:gd name="T3" fmla="*/ 110 h 619"/>
              <a:gd name="T4" fmla="*/ 90 w 90"/>
              <a:gd name="T5" fmla="*/ 323 h 619"/>
              <a:gd name="T6" fmla="*/ 0 w 90"/>
              <a:gd name="T7" fmla="*/ 530 h 619"/>
              <a:gd name="T8" fmla="*/ 76 w 90"/>
              <a:gd name="T9" fmla="*/ 619 h 619"/>
              <a:gd name="T10" fmla="*/ 0 60000 65536"/>
              <a:gd name="T11" fmla="*/ 0 60000 65536"/>
              <a:gd name="T12" fmla="*/ 0 60000 65536"/>
              <a:gd name="T13" fmla="*/ 0 60000 65536"/>
              <a:gd name="T14" fmla="*/ 0 60000 65536"/>
              <a:gd name="T15" fmla="*/ 0 w 90"/>
              <a:gd name="T16" fmla="*/ 0 h 619"/>
              <a:gd name="T17" fmla="*/ 90 w 90"/>
              <a:gd name="T18" fmla="*/ 619 h 619"/>
            </a:gdLst>
            <a:ahLst/>
            <a:cxnLst>
              <a:cxn ang="T10">
                <a:pos x="T0" y="T1"/>
              </a:cxn>
              <a:cxn ang="T11">
                <a:pos x="T2" y="T3"/>
              </a:cxn>
              <a:cxn ang="T12">
                <a:pos x="T4" y="T5"/>
              </a:cxn>
              <a:cxn ang="T13">
                <a:pos x="T6" y="T7"/>
              </a:cxn>
              <a:cxn ang="T14">
                <a:pos x="T8" y="T9"/>
              </a:cxn>
            </a:cxnLst>
            <a:rect l="T15" t="T16" r="T17" b="T18"/>
            <a:pathLst>
              <a:path w="90" h="619">
                <a:moveTo>
                  <a:pt x="90" y="0"/>
                </a:moveTo>
                <a:lnTo>
                  <a:pt x="28" y="110"/>
                </a:lnTo>
                <a:lnTo>
                  <a:pt x="90" y="323"/>
                </a:lnTo>
                <a:lnTo>
                  <a:pt x="0" y="530"/>
                </a:lnTo>
                <a:lnTo>
                  <a:pt x="76" y="6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69" name="Freeform 172">
            <a:extLst>
              <a:ext uri="{FF2B5EF4-FFF2-40B4-BE49-F238E27FC236}">
                <a16:creationId xmlns:a16="http://schemas.microsoft.com/office/drawing/2014/main" id="{3FD624CF-7CEF-40EE-AA1B-38B13DCC25F9}"/>
              </a:ext>
            </a:extLst>
          </p:cNvPr>
          <p:cNvSpPr>
            <a:spLocks/>
          </p:cNvSpPr>
          <p:nvPr/>
        </p:nvSpPr>
        <p:spPr bwMode="auto">
          <a:xfrm>
            <a:off x="5634038" y="5359400"/>
            <a:ext cx="515937" cy="442913"/>
          </a:xfrm>
          <a:custGeom>
            <a:avLst/>
            <a:gdLst>
              <a:gd name="T0" fmla="*/ 297 w 325"/>
              <a:gd name="T1" fmla="*/ 0 h 248"/>
              <a:gd name="T2" fmla="*/ 325 w 325"/>
              <a:gd name="T3" fmla="*/ 82 h 248"/>
              <a:gd name="T4" fmla="*/ 325 w 325"/>
              <a:gd name="T5" fmla="*/ 82 h 248"/>
              <a:gd name="T6" fmla="*/ 62 w 325"/>
              <a:gd name="T7" fmla="*/ 248 h 248"/>
              <a:gd name="T8" fmla="*/ 62 w 325"/>
              <a:gd name="T9" fmla="*/ 248 h 248"/>
              <a:gd name="T10" fmla="*/ 0 w 325"/>
              <a:gd name="T11" fmla="*/ 220 h 248"/>
              <a:gd name="T12" fmla="*/ 0 w 325"/>
              <a:gd name="T13" fmla="*/ 220 h 248"/>
              <a:gd name="T14" fmla="*/ 0 60000 65536"/>
              <a:gd name="T15" fmla="*/ 0 60000 65536"/>
              <a:gd name="T16" fmla="*/ 0 60000 65536"/>
              <a:gd name="T17" fmla="*/ 0 60000 65536"/>
              <a:gd name="T18" fmla="*/ 0 60000 65536"/>
              <a:gd name="T19" fmla="*/ 0 60000 65536"/>
              <a:gd name="T20" fmla="*/ 0 60000 65536"/>
              <a:gd name="T21" fmla="*/ 0 w 325"/>
              <a:gd name="T22" fmla="*/ 0 h 248"/>
              <a:gd name="T23" fmla="*/ 325 w 32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248">
                <a:moveTo>
                  <a:pt x="297" y="0"/>
                </a:moveTo>
                <a:lnTo>
                  <a:pt x="325" y="82"/>
                </a:lnTo>
                <a:lnTo>
                  <a:pt x="62" y="248"/>
                </a:lnTo>
                <a:lnTo>
                  <a:pt x="0"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70" name="Freeform 173">
            <a:extLst>
              <a:ext uri="{FF2B5EF4-FFF2-40B4-BE49-F238E27FC236}">
                <a16:creationId xmlns:a16="http://schemas.microsoft.com/office/drawing/2014/main" id="{2E724DDC-060E-49F1-BC68-C29927E248D0}"/>
              </a:ext>
            </a:extLst>
          </p:cNvPr>
          <p:cNvSpPr>
            <a:spLocks/>
          </p:cNvSpPr>
          <p:nvPr/>
        </p:nvSpPr>
        <p:spPr bwMode="auto">
          <a:xfrm>
            <a:off x="5622925" y="5346700"/>
            <a:ext cx="515938" cy="442913"/>
          </a:xfrm>
          <a:custGeom>
            <a:avLst/>
            <a:gdLst>
              <a:gd name="T0" fmla="*/ 297 w 325"/>
              <a:gd name="T1" fmla="*/ 0 h 248"/>
              <a:gd name="T2" fmla="*/ 325 w 325"/>
              <a:gd name="T3" fmla="*/ 83 h 248"/>
              <a:gd name="T4" fmla="*/ 62 w 325"/>
              <a:gd name="T5" fmla="*/ 248 h 248"/>
              <a:gd name="T6" fmla="*/ 0 w 325"/>
              <a:gd name="T7" fmla="*/ 220 h 248"/>
              <a:gd name="T8" fmla="*/ 0 60000 65536"/>
              <a:gd name="T9" fmla="*/ 0 60000 65536"/>
              <a:gd name="T10" fmla="*/ 0 60000 65536"/>
              <a:gd name="T11" fmla="*/ 0 60000 65536"/>
              <a:gd name="T12" fmla="*/ 0 w 325"/>
              <a:gd name="T13" fmla="*/ 0 h 248"/>
              <a:gd name="T14" fmla="*/ 325 w 325"/>
              <a:gd name="T15" fmla="*/ 248 h 248"/>
            </a:gdLst>
            <a:ahLst/>
            <a:cxnLst>
              <a:cxn ang="T8">
                <a:pos x="T0" y="T1"/>
              </a:cxn>
              <a:cxn ang="T9">
                <a:pos x="T2" y="T3"/>
              </a:cxn>
              <a:cxn ang="T10">
                <a:pos x="T4" y="T5"/>
              </a:cxn>
              <a:cxn ang="T11">
                <a:pos x="T6" y="T7"/>
              </a:cxn>
            </a:cxnLst>
            <a:rect l="T12" t="T13" r="T14" b="T15"/>
            <a:pathLst>
              <a:path w="325" h="248">
                <a:moveTo>
                  <a:pt x="297" y="0"/>
                </a:moveTo>
                <a:lnTo>
                  <a:pt x="325" y="83"/>
                </a:lnTo>
                <a:lnTo>
                  <a:pt x="62" y="248"/>
                </a:lnTo>
                <a:lnTo>
                  <a:pt x="0"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71" name="Freeform 174">
            <a:extLst>
              <a:ext uri="{FF2B5EF4-FFF2-40B4-BE49-F238E27FC236}">
                <a16:creationId xmlns:a16="http://schemas.microsoft.com/office/drawing/2014/main" id="{7BB9C003-7932-4DBE-903E-A9FB7B432C48}"/>
              </a:ext>
            </a:extLst>
          </p:cNvPr>
          <p:cNvSpPr>
            <a:spLocks/>
          </p:cNvSpPr>
          <p:nvPr/>
        </p:nvSpPr>
        <p:spPr bwMode="auto">
          <a:xfrm>
            <a:off x="6181725" y="5776913"/>
            <a:ext cx="319088" cy="661987"/>
          </a:xfrm>
          <a:custGeom>
            <a:avLst/>
            <a:gdLst>
              <a:gd name="T0" fmla="*/ 201 w 201"/>
              <a:gd name="T1" fmla="*/ 0 h 371"/>
              <a:gd name="T2" fmla="*/ 125 w 201"/>
              <a:gd name="T3" fmla="*/ 0 h 371"/>
              <a:gd name="T4" fmla="*/ 125 w 201"/>
              <a:gd name="T5" fmla="*/ 0 h 371"/>
              <a:gd name="T6" fmla="*/ 0 w 201"/>
              <a:gd name="T7" fmla="*/ 323 h 371"/>
              <a:gd name="T8" fmla="*/ 0 w 201"/>
              <a:gd name="T9" fmla="*/ 323 h 371"/>
              <a:gd name="T10" fmla="*/ 42 w 201"/>
              <a:gd name="T11" fmla="*/ 371 h 371"/>
              <a:gd name="T12" fmla="*/ 42 w 201"/>
              <a:gd name="T13" fmla="*/ 371 h 371"/>
              <a:gd name="T14" fmla="*/ 0 60000 65536"/>
              <a:gd name="T15" fmla="*/ 0 60000 65536"/>
              <a:gd name="T16" fmla="*/ 0 60000 65536"/>
              <a:gd name="T17" fmla="*/ 0 60000 65536"/>
              <a:gd name="T18" fmla="*/ 0 60000 65536"/>
              <a:gd name="T19" fmla="*/ 0 60000 65536"/>
              <a:gd name="T20" fmla="*/ 0 60000 65536"/>
              <a:gd name="T21" fmla="*/ 0 w 201"/>
              <a:gd name="T22" fmla="*/ 0 h 371"/>
              <a:gd name="T23" fmla="*/ 201 w 201"/>
              <a:gd name="T24" fmla="*/ 371 h 3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371">
                <a:moveTo>
                  <a:pt x="201" y="0"/>
                </a:moveTo>
                <a:lnTo>
                  <a:pt x="125" y="0"/>
                </a:lnTo>
                <a:lnTo>
                  <a:pt x="0" y="323"/>
                </a:lnTo>
                <a:lnTo>
                  <a:pt x="42" y="37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72" name="Freeform 175">
            <a:extLst>
              <a:ext uri="{FF2B5EF4-FFF2-40B4-BE49-F238E27FC236}">
                <a16:creationId xmlns:a16="http://schemas.microsoft.com/office/drawing/2014/main" id="{6C19BF7C-B2F6-487F-82D7-D76D82E20003}"/>
              </a:ext>
            </a:extLst>
          </p:cNvPr>
          <p:cNvSpPr>
            <a:spLocks/>
          </p:cNvSpPr>
          <p:nvPr/>
        </p:nvSpPr>
        <p:spPr bwMode="auto">
          <a:xfrm>
            <a:off x="6170613" y="5764213"/>
            <a:ext cx="319087" cy="663575"/>
          </a:xfrm>
          <a:custGeom>
            <a:avLst/>
            <a:gdLst>
              <a:gd name="T0" fmla="*/ 201 w 201"/>
              <a:gd name="T1" fmla="*/ 0 h 371"/>
              <a:gd name="T2" fmla="*/ 125 w 201"/>
              <a:gd name="T3" fmla="*/ 0 h 371"/>
              <a:gd name="T4" fmla="*/ 0 w 201"/>
              <a:gd name="T5" fmla="*/ 323 h 371"/>
              <a:gd name="T6" fmla="*/ 42 w 201"/>
              <a:gd name="T7" fmla="*/ 371 h 371"/>
              <a:gd name="T8" fmla="*/ 0 60000 65536"/>
              <a:gd name="T9" fmla="*/ 0 60000 65536"/>
              <a:gd name="T10" fmla="*/ 0 60000 65536"/>
              <a:gd name="T11" fmla="*/ 0 60000 65536"/>
              <a:gd name="T12" fmla="*/ 0 w 201"/>
              <a:gd name="T13" fmla="*/ 0 h 371"/>
              <a:gd name="T14" fmla="*/ 201 w 201"/>
              <a:gd name="T15" fmla="*/ 371 h 371"/>
            </a:gdLst>
            <a:ahLst/>
            <a:cxnLst>
              <a:cxn ang="T8">
                <a:pos x="T0" y="T1"/>
              </a:cxn>
              <a:cxn ang="T9">
                <a:pos x="T2" y="T3"/>
              </a:cxn>
              <a:cxn ang="T10">
                <a:pos x="T4" y="T5"/>
              </a:cxn>
              <a:cxn ang="T11">
                <a:pos x="T6" y="T7"/>
              </a:cxn>
            </a:cxnLst>
            <a:rect l="T12" t="T13" r="T14" b="T15"/>
            <a:pathLst>
              <a:path w="201" h="371">
                <a:moveTo>
                  <a:pt x="201" y="0"/>
                </a:moveTo>
                <a:lnTo>
                  <a:pt x="125" y="0"/>
                </a:lnTo>
                <a:lnTo>
                  <a:pt x="0" y="323"/>
                </a:lnTo>
                <a:lnTo>
                  <a:pt x="42" y="37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73" name="AutoShape 179">
            <a:extLst>
              <a:ext uri="{FF2B5EF4-FFF2-40B4-BE49-F238E27FC236}">
                <a16:creationId xmlns:a16="http://schemas.microsoft.com/office/drawing/2014/main" id="{90479466-05C6-415C-BD47-7AF18AA30091}"/>
              </a:ext>
            </a:extLst>
          </p:cNvPr>
          <p:cNvSpPr>
            <a:spLocks noChangeArrowheads="1"/>
          </p:cNvSpPr>
          <p:nvPr/>
        </p:nvSpPr>
        <p:spPr bwMode="auto">
          <a:xfrm>
            <a:off x="1600200" y="3505200"/>
            <a:ext cx="2438400" cy="2209800"/>
          </a:xfrm>
          <a:prstGeom prst="cloudCallout">
            <a:avLst>
              <a:gd name="adj1" fmla="val -66407"/>
              <a:gd name="adj2" fmla="val 58407"/>
            </a:avLst>
          </a:prstGeom>
          <a:solidFill>
            <a:schemeClr val="accent2"/>
          </a:solidFill>
          <a:ln w="9525">
            <a:solidFill>
              <a:srgbClr val="000000"/>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endParaRPr>
          </a:p>
        </p:txBody>
      </p:sp>
      <p:sp>
        <p:nvSpPr>
          <p:cNvPr id="216174" name="Text Box 180">
            <a:extLst>
              <a:ext uri="{FF2B5EF4-FFF2-40B4-BE49-F238E27FC236}">
                <a16:creationId xmlns:a16="http://schemas.microsoft.com/office/drawing/2014/main" id="{E1C72690-B2A1-41FF-B5F4-583F01EEF27D}"/>
              </a:ext>
            </a:extLst>
          </p:cNvPr>
          <p:cNvSpPr txBox="1">
            <a:spLocks noChangeArrowheads="1"/>
          </p:cNvSpPr>
          <p:nvPr/>
        </p:nvSpPr>
        <p:spPr bwMode="auto">
          <a:xfrm>
            <a:off x="1981200" y="3810000"/>
            <a:ext cx="1676400"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400"/>
              <a:t>This edition of SEPA does not cover transaction mapping. For a detailed discussion see the SEPA website</a:t>
            </a:r>
          </a:p>
          <a:p>
            <a:pPr>
              <a:spcBef>
                <a:spcPct val="50000"/>
              </a:spcBef>
            </a:pPr>
            <a:endParaRPr lang="en-US"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1394A2-06CB-4A6B-824E-BB898FB31C3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DA867B9D-9EC1-4E74-AF91-F407CD3BCF0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8D93A39-F669-41DC-AF68-5A3FEF011911}" type="slidenum">
              <a:rPr lang="en-US" altLang="en-US" sz="1000">
                <a:latin typeface="Helvetica" panose="020B0604020202020204" pitchFamily="34" charset="0"/>
              </a:rPr>
              <a:pPr/>
              <a:t>21</a:t>
            </a:fld>
            <a:endParaRPr lang="en-US" altLang="en-US" sz="1000">
              <a:latin typeface="Helvetica" panose="020B0604020202020204" pitchFamily="34" charset="0"/>
            </a:endParaRPr>
          </a:p>
        </p:txBody>
      </p:sp>
      <p:sp>
        <p:nvSpPr>
          <p:cNvPr id="23556" name="Rectangle 2">
            <a:extLst>
              <a:ext uri="{FF2B5EF4-FFF2-40B4-BE49-F238E27FC236}">
                <a16:creationId xmlns:a16="http://schemas.microsoft.com/office/drawing/2014/main" id="{446432C7-DF58-4712-BD4F-C3EB8D8E4B77}"/>
              </a:ext>
            </a:extLst>
          </p:cNvPr>
          <p:cNvSpPr>
            <a:spLocks noGrp="1" noChangeArrowheads="1"/>
          </p:cNvSpPr>
          <p:nvPr>
            <p:ph type="title"/>
          </p:nvPr>
        </p:nvSpPr>
        <p:spPr/>
        <p:txBody>
          <a:bodyPr/>
          <a:lstStyle/>
          <a:p>
            <a:pPr eaLnBrk="1" hangingPunct="1"/>
            <a:r>
              <a:rPr lang="en-US" altLang="en-US"/>
              <a:t>Examine the Result</a:t>
            </a:r>
          </a:p>
        </p:txBody>
      </p:sp>
      <p:sp>
        <p:nvSpPr>
          <p:cNvPr id="23557" name="Rectangle 3">
            <a:extLst>
              <a:ext uri="{FF2B5EF4-FFF2-40B4-BE49-F238E27FC236}">
                <a16:creationId xmlns:a16="http://schemas.microsoft.com/office/drawing/2014/main" id="{35991E97-FEE9-49C8-872A-FDA721D0455F}"/>
              </a:ext>
            </a:extLst>
          </p:cNvPr>
          <p:cNvSpPr>
            <a:spLocks noGrp="1" noChangeArrowheads="1"/>
          </p:cNvSpPr>
          <p:nvPr>
            <p:ph type="body" idx="1"/>
          </p:nvPr>
        </p:nvSpPr>
        <p:spPr/>
        <p:txBody>
          <a:bodyPr/>
          <a:lstStyle/>
          <a:p>
            <a:pPr eaLnBrk="1" hangingPunct="1">
              <a:spcBef>
                <a:spcPts val="600"/>
              </a:spcBef>
            </a:pPr>
            <a:r>
              <a:rPr lang="en-US" altLang="en-US" i="1">
                <a:solidFill>
                  <a:schemeClr val="folHlink"/>
                </a:solidFill>
                <a:latin typeface="Palatino" pitchFamily="-128" charset="0"/>
              </a:rPr>
              <a:t>Is it possible to test each component part of the solution?</a:t>
            </a:r>
            <a:r>
              <a:rPr lang="en-US" altLang="en-US" i="1">
                <a:latin typeface="Palatino" pitchFamily="-128" charset="0"/>
              </a:rPr>
              <a:t> </a:t>
            </a:r>
            <a:r>
              <a:rPr lang="en-US" altLang="en-US">
                <a:latin typeface="Palatino" pitchFamily="-128" charset="0"/>
              </a:rPr>
              <a:t>Has a reasonable testing strategy been implemented?</a:t>
            </a:r>
            <a:endParaRPr lang="en-US" altLang="en-US" i="1">
              <a:latin typeface="Palatino" pitchFamily="-128" charset="0"/>
            </a:endParaRPr>
          </a:p>
          <a:p>
            <a:pPr eaLnBrk="1" hangingPunct="1"/>
            <a:r>
              <a:rPr lang="en-US" altLang="en-US" i="1">
                <a:solidFill>
                  <a:schemeClr val="folHlink"/>
                </a:solidFill>
                <a:latin typeface="Palatino" pitchFamily="-128" charset="0"/>
              </a:rPr>
              <a:t>Does the solution produce results that conform to the data, functions, and features that are required?</a:t>
            </a:r>
            <a:r>
              <a:rPr lang="en-US" altLang="en-US" i="1">
                <a:latin typeface="Palatino" pitchFamily="-128" charset="0"/>
              </a:rPr>
              <a:t> </a:t>
            </a:r>
            <a:r>
              <a:rPr lang="en-US" altLang="en-US">
                <a:latin typeface="Palatino" pitchFamily="-128" charset="0"/>
              </a:rPr>
              <a:t>Has the software been validated against all stakeholder requirements?</a:t>
            </a:r>
            <a:endParaRPr lang="en-US" altLang="en-US" i="1">
              <a:latin typeface="Palatino" pitchFamily="-128" charset="0"/>
            </a:endParaRPr>
          </a:p>
          <a:p>
            <a:pPr eaLnBrk="1" hangingPunct="1"/>
            <a:endParaRPr lang="en-US" altLang="en-US"/>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3">
            <a:extLst>
              <a:ext uri="{FF2B5EF4-FFF2-40B4-BE49-F238E27FC236}">
                <a16:creationId xmlns:a16="http://schemas.microsoft.com/office/drawing/2014/main" id="{BB0D4ACB-1F59-4C43-BB32-54B77866EEF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27" name="Slide Number Placeholder 4">
            <a:extLst>
              <a:ext uri="{FF2B5EF4-FFF2-40B4-BE49-F238E27FC236}">
                <a16:creationId xmlns:a16="http://schemas.microsoft.com/office/drawing/2014/main" id="{AD32AA86-70F8-40EC-9D47-05D824D2B11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A9E9DF6-C625-4492-A74D-DD3D6A145C55}" type="slidenum">
              <a:rPr lang="en-US" altLang="en-US" sz="1000">
                <a:latin typeface="Helvetica" panose="020B0604020202020204" pitchFamily="34" charset="0"/>
              </a:rPr>
              <a:pPr/>
              <a:t>210</a:t>
            </a:fld>
            <a:endParaRPr lang="en-US" altLang="en-US" sz="1000">
              <a:latin typeface="Helvetica" panose="020B0604020202020204" pitchFamily="34" charset="0"/>
            </a:endParaRPr>
          </a:p>
        </p:txBody>
      </p:sp>
      <p:sp>
        <p:nvSpPr>
          <p:cNvPr id="217092" name="Rectangle 2">
            <a:extLst>
              <a:ext uri="{FF2B5EF4-FFF2-40B4-BE49-F238E27FC236}">
                <a16:creationId xmlns:a16="http://schemas.microsoft.com/office/drawing/2014/main" id="{7F420202-1AD7-4947-B49D-E11C6C6ABA8B}"/>
              </a:ext>
            </a:extLst>
          </p:cNvPr>
          <p:cNvSpPr>
            <a:spLocks noGrp="1" noChangeArrowheads="1"/>
          </p:cNvSpPr>
          <p:nvPr>
            <p:ph type="title"/>
          </p:nvPr>
        </p:nvSpPr>
        <p:spPr>
          <a:xfrm>
            <a:off x="1401763" y="1066800"/>
            <a:ext cx="6340475" cy="660400"/>
          </a:xfrm>
          <a:noFill/>
        </p:spPr>
        <p:txBody>
          <a:bodyPr wrap="none" lIns="63500" tIns="25400" rIns="63500" bIns="25400" anchor="t">
            <a:spAutoFit/>
          </a:bodyPr>
          <a:lstStyle/>
          <a:p>
            <a:pPr eaLnBrk="1" hangingPunct="1"/>
            <a:r>
              <a:rPr lang="en-US" altLang="en-US"/>
              <a:t>General Mapping Approach</a:t>
            </a:r>
          </a:p>
        </p:txBody>
      </p:sp>
      <p:sp>
        <p:nvSpPr>
          <p:cNvPr id="197635" name="Rectangle 3">
            <a:extLst>
              <a:ext uri="{FF2B5EF4-FFF2-40B4-BE49-F238E27FC236}">
                <a16:creationId xmlns:a16="http://schemas.microsoft.com/office/drawing/2014/main" id="{C8C7955E-CE73-44FD-A7C1-F526F2A2FA34}"/>
              </a:ext>
            </a:extLst>
          </p:cNvPr>
          <p:cNvSpPr>
            <a:spLocks noChangeArrowheads="1"/>
          </p:cNvSpPr>
          <p:nvPr/>
        </p:nvSpPr>
        <p:spPr bwMode="auto">
          <a:xfrm>
            <a:off x="2541588" y="2057400"/>
            <a:ext cx="4060825" cy="274638"/>
          </a:xfrm>
          <a:prstGeom prst="rect">
            <a:avLst/>
          </a:prstGeom>
          <a:noFill/>
          <a:ln w="9525">
            <a:noFill/>
            <a:miter lim="800000"/>
            <a:headEnd/>
            <a:tailEnd/>
          </a:ln>
        </p:spPr>
        <p:txBody>
          <a:bodyPr wrap="none" lIns="0" tIns="0" rIns="0" bIns="0">
            <a:spAutoFit/>
          </a:bodyPr>
          <a:lstStyle/>
          <a:p>
            <a:pPr>
              <a:lnSpc>
                <a:spcPct val="90000"/>
              </a:lnSpc>
              <a:defRPr/>
            </a:pPr>
            <a:r>
              <a:rPr lang="en-US" sz="2000">
                <a:effectLst>
                  <a:outerShdw blurRad="38100" dist="38100" dir="2700000" algn="tl">
                    <a:srgbClr val="FFFFFF"/>
                  </a:outerShdw>
                </a:effectLst>
                <a:latin typeface="Palatino" pitchFamily="-128" charset="0"/>
                <a:ea typeface="ＭＳ Ｐゴシック" pitchFamily="-128" charset="-128"/>
              </a:rPr>
              <a:t>isolate incoming and outgoing flow </a:t>
            </a:r>
            <a:endParaRPr lang="en-US" sz="1600">
              <a:effectLst>
                <a:outerShdw blurRad="38100" dist="38100" dir="2700000" algn="tl">
                  <a:srgbClr val="FFFFFF"/>
                </a:outerShdw>
              </a:effectLst>
              <a:latin typeface="Palatino" pitchFamily="-128" charset="0"/>
              <a:ea typeface="ＭＳ Ｐゴシック" pitchFamily="-128" charset="-128"/>
            </a:endParaRPr>
          </a:p>
        </p:txBody>
      </p:sp>
      <p:sp>
        <p:nvSpPr>
          <p:cNvPr id="197636" name="Rectangle 4">
            <a:extLst>
              <a:ext uri="{FF2B5EF4-FFF2-40B4-BE49-F238E27FC236}">
                <a16:creationId xmlns:a16="http://schemas.microsoft.com/office/drawing/2014/main" id="{7BE7B1D9-3824-4610-9C0A-9442C7B6AB93}"/>
              </a:ext>
            </a:extLst>
          </p:cNvPr>
          <p:cNvSpPr>
            <a:spLocks noChangeArrowheads="1"/>
          </p:cNvSpPr>
          <p:nvPr/>
        </p:nvSpPr>
        <p:spPr bwMode="auto">
          <a:xfrm>
            <a:off x="2541588" y="2414588"/>
            <a:ext cx="4624387" cy="274637"/>
          </a:xfrm>
          <a:prstGeom prst="rect">
            <a:avLst/>
          </a:prstGeom>
          <a:noFill/>
          <a:ln w="9525">
            <a:noFill/>
            <a:miter lim="800000"/>
            <a:headEnd/>
            <a:tailEnd/>
          </a:ln>
        </p:spPr>
        <p:txBody>
          <a:bodyPr wrap="none" lIns="0" tIns="0" rIns="0" bIns="0">
            <a:spAutoFit/>
          </a:bodyPr>
          <a:lstStyle/>
          <a:p>
            <a:pPr>
              <a:lnSpc>
                <a:spcPct val="90000"/>
              </a:lnSpc>
              <a:defRPr/>
            </a:pPr>
            <a:r>
              <a:rPr lang="en-US" sz="2000">
                <a:effectLst>
                  <a:outerShdw blurRad="38100" dist="38100" dir="2700000" algn="tl">
                    <a:srgbClr val="FFFFFF"/>
                  </a:outerShdw>
                </a:effectLst>
                <a:latin typeface="Palatino" pitchFamily="-128" charset="0"/>
                <a:ea typeface="ＭＳ Ｐゴシック" pitchFamily="-128" charset="-128"/>
              </a:rPr>
              <a:t>boundaries; for transaction flows, isolate </a:t>
            </a:r>
            <a:endParaRPr lang="en-US" sz="1600">
              <a:effectLst>
                <a:outerShdw blurRad="38100" dist="38100" dir="2700000" algn="tl">
                  <a:srgbClr val="FFFFFF"/>
                </a:outerShdw>
              </a:effectLst>
              <a:latin typeface="Palatino" pitchFamily="-128" charset="0"/>
              <a:ea typeface="ＭＳ Ｐゴシック" pitchFamily="-128" charset="-128"/>
            </a:endParaRPr>
          </a:p>
        </p:txBody>
      </p:sp>
      <p:sp>
        <p:nvSpPr>
          <p:cNvPr id="197637" name="Rectangle 5">
            <a:extLst>
              <a:ext uri="{FF2B5EF4-FFF2-40B4-BE49-F238E27FC236}">
                <a16:creationId xmlns:a16="http://schemas.microsoft.com/office/drawing/2014/main" id="{FBE76C0E-7775-479C-B205-17EC6BD68486}"/>
              </a:ext>
            </a:extLst>
          </p:cNvPr>
          <p:cNvSpPr>
            <a:spLocks noChangeArrowheads="1"/>
          </p:cNvSpPr>
          <p:nvPr/>
        </p:nvSpPr>
        <p:spPr bwMode="auto">
          <a:xfrm>
            <a:off x="2541588" y="2770188"/>
            <a:ext cx="2414587" cy="274637"/>
          </a:xfrm>
          <a:prstGeom prst="rect">
            <a:avLst/>
          </a:prstGeom>
          <a:noFill/>
          <a:ln w="9525">
            <a:noFill/>
            <a:miter lim="800000"/>
            <a:headEnd/>
            <a:tailEnd/>
          </a:ln>
        </p:spPr>
        <p:txBody>
          <a:bodyPr wrap="none" lIns="0" tIns="0" rIns="0" bIns="0">
            <a:spAutoFit/>
          </a:bodyPr>
          <a:lstStyle/>
          <a:p>
            <a:pPr>
              <a:lnSpc>
                <a:spcPct val="90000"/>
              </a:lnSpc>
              <a:defRPr/>
            </a:pPr>
            <a:r>
              <a:rPr lang="en-US" sz="2000">
                <a:effectLst>
                  <a:outerShdw blurRad="38100" dist="38100" dir="2700000" algn="tl">
                    <a:srgbClr val="FFFFFF"/>
                  </a:outerShdw>
                </a:effectLst>
                <a:latin typeface="Palatino" pitchFamily="-128" charset="0"/>
                <a:ea typeface="ＭＳ Ｐゴシック" pitchFamily="-128" charset="-128"/>
              </a:rPr>
              <a:t>the transaction center</a:t>
            </a:r>
            <a:endParaRPr lang="en-US" sz="1600">
              <a:effectLst>
                <a:outerShdw blurRad="38100" dist="38100" dir="2700000" algn="tl">
                  <a:srgbClr val="FFFFFF"/>
                </a:outerShdw>
              </a:effectLst>
              <a:latin typeface="Palatino" pitchFamily="-128" charset="0"/>
              <a:ea typeface="ＭＳ Ｐゴシック" pitchFamily="-128" charset="-128"/>
            </a:endParaRPr>
          </a:p>
        </p:txBody>
      </p:sp>
      <p:sp>
        <p:nvSpPr>
          <p:cNvPr id="197638" name="Rectangle 6">
            <a:extLst>
              <a:ext uri="{FF2B5EF4-FFF2-40B4-BE49-F238E27FC236}">
                <a16:creationId xmlns:a16="http://schemas.microsoft.com/office/drawing/2014/main" id="{D6DB9C48-A52A-4698-A4FF-566F8D14C364}"/>
              </a:ext>
            </a:extLst>
          </p:cNvPr>
          <p:cNvSpPr>
            <a:spLocks noChangeArrowheads="1"/>
          </p:cNvSpPr>
          <p:nvPr/>
        </p:nvSpPr>
        <p:spPr bwMode="auto">
          <a:xfrm>
            <a:off x="1865313" y="2568575"/>
            <a:ext cx="0" cy="247650"/>
          </a:xfrm>
          <a:prstGeom prst="rect">
            <a:avLst/>
          </a:prstGeom>
          <a:noFill/>
          <a:ln w="9525">
            <a:noFill/>
            <a:miter lim="800000"/>
            <a:headEnd/>
            <a:tailEnd/>
          </a:ln>
        </p:spPr>
        <p:txBody>
          <a:bodyPr wrap="none" lIns="0" tIns="0" rIns="0" bIns="0">
            <a:spAutoFit/>
          </a:bodyPr>
          <a:lstStyle/>
          <a:p>
            <a:pPr>
              <a:lnSpc>
                <a:spcPct val="90000"/>
              </a:lnSpc>
              <a:defRPr/>
            </a:pPr>
            <a:endParaRPr lang="en-US" sz="1800" b="1">
              <a:solidFill>
                <a:schemeClr val="bg1"/>
              </a:solidFill>
              <a:effectLst>
                <a:outerShdw blurRad="38100" dist="38100" dir="2700000" algn="tl">
                  <a:srgbClr val="000000"/>
                </a:outerShdw>
              </a:effectLst>
              <a:latin typeface="Helvetica" pitchFamily="-128" charset="0"/>
              <a:ea typeface="ＭＳ Ｐゴシック" pitchFamily="-128" charset="-128"/>
            </a:endParaRPr>
          </a:p>
        </p:txBody>
      </p:sp>
      <p:sp>
        <p:nvSpPr>
          <p:cNvPr id="197639" name="Rectangle 7">
            <a:extLst>
              <a:ext uri="{FF2B5EF4-FFF2-40B4-BE49-F238E27FC236}">
                <a16:creationId xmlns:a16="http://schemas.microsoft.com/office/drawing/2014/main" id="{0312E771-7344-4704-9B87-C44BA6CDFA0C}"/>
              </a:ext>
            </a:extLst>
          </p:cNvPr>
          <p:cNvSpPr>
            <a:spLocks noChangeArrowheads="1"/>
          </p:cNvSpPr>
          <p:nvPr/>
        </p:nvSpPr>
        <p:spPr bwMode="auto">
          <a:xfrm>
            <a:off x="2541588" y="3482975"/>
            <a:ext cx="4813300" cy="274638"/>
          </a:xfrm>
          <a:prstGeom prst="rect">
            <a:avLst/>
          </a:prstGeom>
          <a:noFill/>
          <a:ln w="9525">
            <a:noFill/>
            <a:miter lim="800000"/>
            <a:headEnd/>
            <a:tailEnd/>
          </a:ln>
        </p:spPr>
        <p:txBody>
          <a:bodyPr wrap="none" lIns="0" tIns="0" rIns="0" bIns="0">
            <a:spAutoFit/>
          </a:bodyPr>
          <a:lstStyle/>
          <a:p>
            <a:pPr>
              <a:lnSpc>
                <a:spcPct val="90000"/>
              </a:lnSpc>
              <a:defRPr/>
            </a:pPr>
            <a:r>
              <a:rPr lang="en-US" sz="2000">
                <a:effectLst>
                  <a:outerShdw blurRad="38100" dist="38100" dir="2700000" algn="tl">
                    <a:srgbClr val="FFFFFF"/>
                  </a:outerShdw>
                </a:effectLst>
                <a:latin typeface="Palatino" pitchFamily="-128" charset="0"/>
                <a:ea typeface="ＭＳ Ｐゴシック" pitchFamily="-128" charset="-128"/>
              </a:rPr>
              <a:t>working from the boundary outward, map</a:t>
            </a:r>
            <a:endParaRPr lang="en-US" sz="1600">
              <a:effectLst>
                <a:outerShdw blurRad="38100" dist="38100" dir="2700000" algn="tl">
                  <a:srgbClr val="FFFFFF"/>
                </a:outerShdw>
              </a:effectLst>
              <a:latin typeface="Palatino" pitchFamily="-128" charset="0"/>
              <a:ea typeface="ＭＳ Ｐゴシック" pitchFamily="-128" charset="-128"/>
            </a:endParaRPr>
          </a:p>
        </p:txBody>
      </p:sp>
      <p:sp>
        <p:nvSpPr>
          <p:cNvPr id="197640" name="Rectangle 8">
            <a:extLst>
              <a:ext uri="{FF2B5EF4-FFF2-40B4-BE49-F238E27FC236}">
                <a16:creationId xmlns:a16="http://schemas.microsoft.com/office/drawing/2014/main" id="{EAC78848-F259-4738-8D38-43E24E9AB484}"/>
              </a:ext>
            </a:extLst>
          </p:cNvPr>
          <p:cNvSpPr>
            <a:spLocks noChangeArrowheads="1"/>
          </p:cNvSpPr>
          <p:nvPr/>
        </p:nvSpPr>
        <p:spPr bwMode="auto">
          <a:xfrm>
            <a:off x="2541588" y="3838575"/>
            <a:ext cx="5065712" cy="274638"/>
          </a:xfrm>
          <a:prstGeom prst="rect">
            <a:avLst/>
          </a:prstGeom>
          <a:noFill/>
          <a:ln w="9525">
            <a:noFill/>
            <a:miter lim="800000"/>
            <a:headEnd/>
            <a:tailEnd/>
          </a:ln>
        </p:spPr>
        <p:txBody>
          <a:bodyPr wrap="none" lIns="0" tIns="0" rIns="0" bIns="0">
            <a:spAutoFit/>
          </a:bodyPr>
          <a:lstStyle/>
          <a:p>
            <a:pPr>
              <a:lnSpc>
                <a:spcPct val="90000"/>
              </a:lnSpc>
              <a:defRPr/>
            </a:pPr>
            <a:r>
              <a:rPr lang="en-US" sz="2000">
                <a:effectLst>
                  <a:outerShdw blurRad="38100" dist="38100" dir="2700000" algn="tl">
                    <a:srgbClr val="FFFFFF"/>
                  </a:outerShdw>
                </a:effectLst>
                <a:latin typeface="Palatino" pitchFamily="-128" charset="0"/>
                <a:ea typeface="ＭＳ Ｐゴシック" pitchFamily="-128" charset="-128"/>
              </a:rPr>
              <a:t>DFD transforms into corresponding modules</a:t>
            </a:r>
            <a:endParaRPr lang="en-US" sz="1600">
              <a:effectLst>
                <a:outerShdw blurRad="38100" dist="38100" dir="2700000" algn="tl">
                  <a:srgbClr val="FFFFFF"/>
                </a:outerShdw>
              </a:effectLst>
              <a:latin typeface="Palatino" pitchFamily="-128" charset="0"/>
              <a:ea typeface="ＭＳ Ｐゴシック" pitchFamily="-128" charset="-128"/>
            </a:endParaRPr>
          </a:p>
        </p:txBody>
      </p:sp>
      <p:sp>
        <p:nvSpPr>
          <p:cNvPr id="197641" name="Rectangle 9">
            <a:extLst>
              <a:ext uri="{FF2B5EF4-FFF2-40B4-BE49-F238E27FC236}">
                <a16:creationId xmlns:a16="http://schemas.microsoft.com/office/drawing/2014/main" id="{951E55A2-C583-4334-881F-168C7F6837CE}"/>
              </a:ext>
            </a:extLst>
          </p:cNvPr>
          <p:cNvSpPr>
            <a:spLocks noChangeArrowheads="1"/>
          </p:cNvSpPr>
          <p:nvPr/>
        </p:nvSpPr>
        <p:spPr bwMode="auto">
          <a:xfrm>
            <a:off x="1865313" y="3636963"/>
            <a:ext cx="0" cy="247650"/>
          </a:xfrm>
          <a:prstGeom prst="rect">
            <a:avLst/>
          </a:prstGeom>
          <a:noFill/>
          <a:ln w="9525">
            <a:noFill/>
            <a:miter lim="800000"/>
            <a:headEnd/>
            <a:tailEnd/>
          </a:ln>
        </p:spPr>
        <p:txBody>
          <a:bodyPr wrap="none" lIns="0" tIns="0" rIns="0" bIns="0">
            <a:spAutoFit/>
          </a:bodyPr>
          <a:lstStyle/>
          <a:p>
            <a:pPr>
              <a:lnSpc>
                <a:spcPct val="90000"/>
              </a:lnSpc>
              <a:defRPr/>
            </a:pPr>
            <a:endParaRPr lang="en-US" sz="1800" b="1">
              <a:solidFill>
                <a:schemeClr val="bg1"/>
              </a:solidFill>
              <a:effectLst>
                <a:outerShdw blurRad="38100" dist="38100" dir="2700000" algn="tl">
                  <a:srgbClr val="000000"/>
                </a:outerShdw>
              </a:effectLst>
              <a:latin typeface="Helvetica" pitchFamily="-128" charset="0"/>
              <a:ea typeface="ＭＳ Ｐゴシック" pitchFamily="-128" charset="-128"/>
            </a:endParaRPr>
          </a:p>
        </p:txBody>
      </p:sp>
      <p:sp>
        <p:nvSpPr>
          <p:cNvPr id="197642" name="Rectangle 10">
            <a:extLst>
              <a:ext uri="{FF2B5EF4-FFF2-40B4-BE49-F238E27FC236}">
                <a16:creationId xmlns:a16="http://schemas.microsoft.com/office/drawing/2014/main" id="{8EAE2BD2-735B-4A8B-BEA0-9B84F88E3E63}"/>
              </a:ext>
            </a:extLst>
          </p:cNvPr>
          <p:cNvSpPr>
            <a:spLocks noChangeArrowheads="1"/>
          </p:cNvSpPr>
          <p:nvPr/>
        </p:nvSpPr>
        <p:spPr bwMode="auto">
          <a:xfrm>
            <a:off x="2541588" y="4548188"/>
            <a:ext cx="3663950" cy="274637"/>
          </a:xfrm>
          <a:prstGeom prst="rect">
            <a:avLst/>
          </a:prstGeom>
          <a:noFill/>
          <a:ln w="9525">
            <a:noFill/>
            <a:miter lim="800000"/>
            <a:headEnd/>
            <a:tailEnd/>
          </a:ln>
        </p:spPr>
        <p:txBody>
          <a:bodyPr wrap="none" lIns="0" tIns="0" rIns="0" bIns="0">
            <a:spAutoFit/>
          </a:bodyPr>
          <a:lstStyle/>
          <a:p>
            <a:pPr>
              <a:lnSpc>
                <a:spcPct val="90000"/>
              </a:lnSpc>
              <a:defRPr/>
            </a:pPr>
            <a:r>
              <a:rPr lang="en-US" sz="2000">
                <a:effectLst>
                  <a:outerShdw blurRad="38100" dist="38100" dir="2700000" algn="tl">
                    <a:srgbClr val="FFFFFF"/>
                  </a:outerShdw>
                </a:effectLst>
                <a:latin typeface="Palatino" pitchFamily="-128" charset="0"/>
                <a:ea typeface="ＭＳ Ｐゴシック" pitchFamily="-128" charset="-128"/>
              </a:rPr>
              <a:t>add control modules as required</a:t>
            </a:r>
            <a:endParaRPr lang="en-US" sz="1600">
              <a:effectLst>
                <a:outerShdw blurRad="38100" dist="38100" dir="2700000" algn="tl">
                  <a:srgbClr val="FFFFFF"/>
                </a:outerShdw>
              </a:effectLst>
              <a:latin typeface="Palatino" pitchFamily="-128" charset="0"/>
              <a:ea typeface="ＭＳ Ｐゴシック" pitchFamily="-128" charset="-128"/>
            </a:endParaRPr>
          </a:p>
        </p:txBody>
      </p:sp>
      <p:sp>
        <p:nvSpPr>
          <p:cNvPr id="197643" name="Rectangle 11">
            <a:extLst>
              <a:ext uri="{FF2B5EF4-FFF2-40B4-BE49-F238E27FC236}">
                <a16:creationId xmlns:a16="http://schemas.microsoft.com/office/drawing/2014/main" id="{00A24A93-400A-4699-8FAD-1ACBD3890CE9}"/>
              </a:ext>
            </a:extLst>
          </p:cNvPr>
          <p:cNvSpPr>
            <a:spLocks noChangeArrowheads="1"/>
          </p:cNvSpPr>
          <p:nvPr/>
        </p:nvSpPr>
        <p:spPr bwMode="auto">
          <a:xfrm>
            <a:off x="1865313" y="4348163"/>
            <a:ext cx="0" cy="247650"/>
          </a:xfrm>
          <a:prstGeom prst="rect">
            <a:avLst/>
          </a:prstGeom>
          <a:noFill/>
          <a:ln w="9525">
            <a:noFill/>
            <a:miter lim="800000"/>
            <a:headEnd/>
            <a:tailEnd/>
          </a:ln>
        </p:spPr>
        <p:txBody>
          <a:bodyPr wrap="none" lIns="0" tIns="0" rIns="0" bIns="0">
            <a:spAutoFit/>
          </a:bodyPr>
          <a:lstStyle/>
          <a:p>
            <a:pPr>
              <a:lnSpc>
                <a:spcPct val="90000"/>
              </a:lnSpc>
              <a:defRPr/>
            </a:pPr>
            <a:endParaRPr lang="en-US" sz="1800" b="1">
              <a:solidFill>
                <a:schemeClr val="bg1"/>
              </a:solidFill>
              <a:effectLst>
                <a:outerShdw blurRad="38100" dist="38100" dir="2700000" algn="tl">
                  <a:srgbClr val="000000"/>
                </a:outerShdw>
              </a:effectLst>
              <a:latin typeface="Helvetica" pitchFamily="-128" charset="0"/>
              <a:ea typeface="ＭＳ Ｐゴシック" pitchFamily="-128" charset="-128"/>
            </a:endParaRPr>
          </a:p>
        </p:txBody>
      </p:sp>
      <p:sp>
        <p:nvSpPr>
          <p:cNvPr id="197644" name="Rectangle 12">
            <a:extLst>
              <a:ext uri="{FF2B5EF4-FFF2-40B4-BE49-F238E27FC236}">
                <a16:creationId xmlns:a16="http://schemas.microsoft.com/office/drawing/2014/main" id="{CA74875E-4512-408C-80B1-E8B418DC4E26}"/>
              </a:ext>
            </a:extLst>
          </p:cNvPr>
          <p:cNvSpPr>
            <a:spLocks noChangeArrowheads="1"/>
          </p:cNvSpPr>
          <p:nvPr/>
        </p:nvSpPr>
        <p:spPr bwMode="auto">
          <a:xfrm>
            <a:off x="2541588" y="5260975"/>
            <a:ext cx="4252912" cy="274638"/>
          </a:xfrm>
          <a:prstGeom prst="rect">
            <a:avLst/>
          </a:prstGeom>
          <a:noFill/>
          <a:ln w="9525">
            <a:noFill/>
            <a:miter lim="800000"/>
            <a:headEnd/>
            <a:tailEnd/>
          </a:ln>
        </p:spPr>
        <p:txBody>
          <a:bodyPr wrap="none" lIns="0" tIns="0" rIns="0" bIns="0">
            <a:spAutoFit/>
          </a:bodyPr>
          <a:lstStyle/>
          <a:p>
            <a:pPr>
              <a:lnSpc>
                <a:spcPct val="90000"/>
              </a:lnSpc>
              <a:defRPr/>
            </a:pPr>
            <a:r>
              <a:rPr lang="en-US" sz="2000">
                <a:effectLst>
                  <a:outerShdw blurRad="38100" dist="38100" dir="2700000" algn="tl">
                    <a:srgbClr val="FFFFFF"/>
                  </a:outerShdw>
                </a:effectLst>
                <a:latin typeface="Palatino" pitchFamily="-128" charset="0"/>
                <a:ea typeface="ＭＳ Ｐゴシック" pitchFamily="-128" charset="-128"/>
              </a:rPr>
              <a:t>refine the resultant program structure</a:t>
            </a:r>
            <a:endParaRPr lang="en-US" sz="1600">
              <a:effectLst>
                <a:outerShdw blurRad="38100" dist="38100" dir="2700000" algn="tl">
                  <a:srgbClr val="FFFFFF"/>
                </a:outerShdw>
              </a:effectLst>
              <a:latin typeface="Palatino" pitchFamily="-128" charset="0"/>
              <a:ea typeface="ＭＳ Ｐゴシック" pitchFamily="-128" charset="-128"/>
            </a:endParaRPr>
          </a:p>
        </p:txBody>
      </p:sp>
      <p:sp>
        <p:nvSpPr>
          <p:cNvPr id="197645" name="Rectangle 13">
            <a:extLst>
              <a:ext uri="{FF2B5EF4-FFF2-40B4-BE49-F238E27FC236}">
                <a16:creationId xmlns:a16="http://schemas.microsoft.com/office/drawing/2014/main" id="{A5C1F67F-C1A6-477F-AEEC-47240034571D}"/>
              </a:ext>
            </a:extLst>
          </p:cNvPr>
          <p:cNvSpPr>
            <a:spLocks noChangeArrowheads="1"/>
          </p:cNvSpPr>
          <p:nvPr/>
        </p:nvSpPr>
        <p:spPr bwMode="auto">
          <a:xfrm>
            <a:off x="2541588" y="5616575"/>
            <a:ext cx="4008437" cy="274638"/>
          </a:xfrm>
          <a:prstGeom prst="rect">
            <a:avLst/>
          </a:prstGeom>
          <a:noFill/>
          <a:ln w="9525">
            <a:noFill/>
            <a:miter lim="800000"/>
            <a:headEnd/>
            <a:tailEnd/>
          </a:ln>
        </p:spPr>
        <p:txBody>
          <a:bodyPr wrap="none" lIns="0" tIns="0" rIns="0" bIns="0">
            <a:spAutoFit/>
          </a:bodyPr>
          <a:lstStyle/>
          <a:p>
            <a:pPr>
              <a:lnSpc>
                <a:spcPct val="90000"/>
              </a:lnSpc>
              <a:defRPr/>
            </a:pPr>
            <a:r>
              <a:rPr lang="en-US" sz="2000">
                <a:effectLst>
                  <a:outerShdw blurRad="38100" dist="38100" dir="2700000" algn="tl">
                    <a:srgbClr val="FFFFFF"/>
                  </a:outerShdw>
                </a:effectLst>
                <a:latin typeface="Palatino" pitchFamily="-128" charset="0"/>
                <a:ea typeface="ＭＳ Ｐゴシック" pitchFamily="-128" charset="-128"/>
              </a:rPr>
              <a:t>using effective modularity concepts</a:t>
            </a:r>
            <a:endParaRPr lang="en-US" sz="1600">
              <a:effectLst>
                <a:outerShdw blurRad="38100" dist="38100" dir="2700000" algn="tl">
                  <a:srgbClr val="FFFFFF"/>
                </a:outerShdw>
              </a:effectLst>
              <a:latin typeface="Palatino" pitchFamily="-128" charset="0"/>
              <a:ea typeface="ＭＳ Ｐゴシック" pitchFamily="-128" charset="-128"/>
            </a:endParaRPr>
          </a:p>
        </p:txBody>
      </p:sp>
      <p:grpSp>
        <p:nvGrpSpPr>
          <p:cNvPr id="217104" name="Group 14">
            <a:extLst>
              <a:ext uri="{FF2B5EF4-FFF2-40B4-BE49-F238E27FC236}">
                <a16:creationId xmlns:a16="http://schemas.microsoft.com/office/drawing/2014/main" id="{15B3EC44-7375-4146-B0E4-7FBF0D4B4577}"/>
              </a:ext>
            </a:extLst>
          </p:cNvPr>
          <p:cNvGrpSpPr>
            <a:grpSpLocks/>
          </p:cNvGrpSpPr>
          <p:nvPr/>
        </p:nvGrpSpPr>
        <p:grpSpPr bwMode="auto">
          <a:xfrm>
            <a:off x="1971675" y="2043113"/>
            <a:ext cx="241300" cy="269875"/>
            <a:chOff x="816" y="832"/>
            <a:chExt cx="152" cy="151"/>
          </a:xfrm>
        </p:grpSpPr>
        <p:sp>
          <p:nvSpPr>
            <p:cNvPr id="217114" name="Rectangle 15">
              <a:extLst>
                <a:ext uri="{FF2B5EF4-FFF2-40B4-BE49-F238E27FC236}">
                  <a16:creationId xmlns:a16="http://schemas.microsoft.com/office/drawing/2014/main" id="{860160F2-5AA9-40E0-BA65-F04B6313FFD0}"/>
                </a:ext>
              </a:extLst>
            </p:cNvPr>
            <p:cNvSpPr>
              <a:spLocks noChangeArrowheads="1"/>
            </p:cNvSpPr>
            <p:nvPr/>
          </p:nvSpPr>
          <p:spPr bwMode="auto">
            <a:xfrm>
              <a:off x="832" y="856"/>
              <a:ext cx="136" cy="127"/>
            </a:xfrm>
            <a:prstGeom prst="rect">
              <a:avLst/>
            </a:prstGeom>
            <a:solidFill>
              <a:schemeClr val="folHlink"/>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7115" name="Rectangle 16">
              <a:extLst>
                <a:ext uri="{FF2B5EF4-FFF2-40B4-BE49-F238E27FC236}">
                  <a16:creationId xmlns:a16="http://schemas.microsoft.com/office/drawing/2014/main" id="{84E742C7-7A24-43F2-B988-7B441651B483}"/>
                </a:ext>
              </a:extLst>
            </p:cNvPr>
            <p:cNvSpPr>
              <a:spLocks noChangeArrowheads="1"/>
            </p:cNvSpPr>
            <p:nvPr/>
          </p:nvSpPr>
          <p:spPr bwMode="auto">
            <a:xfrm>
              <a:off x="816" y="832"/>
              <a:ext cx="128" cy="135"/>
            </a:xfrm>
            <a:prstGeom prst="rect">
              <a:avLst/>
            </a:prstGeom>
            <a:solidFill>
              <a:schemeClr val="folHlink"/>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217105" name="Group 17">
            <a:extLst>
              <a:ext uri="{FF2B5EF4-FFF2-40B4-BE49-F238E27FC236}">
                <a16:creationId xmlns:a16="http://schemas.microsoft.com/office/drawing/2014/main" id="{48475A6D-E8AC-4550-B532-53F094649DE4}"/>
              </a:ext>
            </a:extLst>
          </p:cNvPr>
          <p:cNvGrpSpPr>
            <a:grpSpLocks/>
          </p:cNvGrpSpPr>
          <p:nvPr/>
        </p:nvGrpSpPr>
        <p:grpSpPr bwMode="auto">
          <a:xfrm>
            <a:off x="1971675" y="3495675"/>
            <a:ext cx="241300" cy="269875"/>
            <a:chOff x="816" y="1645"/>
            <a:chExt cx="152" cy="151"/>
          </a:xfrm>
        </p:grpSpPr>
        <p:sp>
          <p:nvSpPr>
            <p:cNvPr id="217112" name="Rectangle 18">
              <a:extLst>
                <a:ext uri="{FF2B5EF4-FFF2-40B4-BE49-F238E27FC236}">
                  <a16:creationId xmlns:a16="http://schemas.microsoft.com/office/drawing/2014/main" id="{0F977EF9-DBDC-49A7-9F47-E3E81972F4D2}"/>
                </a:ext>
              </a:extLst>
            </p:cNvPr>
            <p:cNvSpPr>
              <a:spLocks noChangeArrowheads="1"/>
            </p:cNvSpPr>
            <p:nvPr/>
          </p:nvSpPr>
          <p:spPr bwMode="auto">
            <a:xfrm>
              <a:off x="832" y="1661"/>
              <a:ext cx="136" cy="135"/>
            </a:xfrm>
            <a:prstGeom prst="rect">
              <a:avLst/>
            </a:prstGeom>
            <a:solidFill>
              <a:srgbClr val="000000"/>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7113" name="Rectangle 19">
              <a:extLst>
                <a:ext uri="{FF2B5EF4-FFF2-40B4-BE49-F238E27FC236}">
                  <a16:creationId xmlns:a16="http://schemas.microsoft.com/office/drawing/2014/main" id="{33DDF73F-39AF-4499-B6A5-F777D6B2164C}"/>
                </a:ext>
              </a:extLst>
            </p:cNvPr>
            <p:cNvSpPr>
              <a:spLocks noChangeArrowheads="1"/>
            </p:cNvSpPr>
            <p:nvPr/>
          </p:nvSpPr>
          <p:spPr bwMode="auto">
            <a:xfrm>
              <a:off x="816" y="1645"/>
              <a:ext cx="128" cy="128"/>
            </a:xfrm>
            <a:prstGeom prst="rect">
              <a:avLst/>
            </a:prstGeom>
            <a:solidFill>
              <a:srgbClr val="FFFFFF"/>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217106" name="Group 20">
            <a:extLst>
              <a:ext uri="{FF2B5EF4-FFF2-40B4-BE49-F238E27FC236}">
                <a16:creationId xmlns:a16="http://schemas.microsoft.com/office/drawing/2014/main" id="{85F0AA7B-FC77-44C4-B752-DADD2C40FB9C}"/>
              </a:ext>
            </a:extLst>
          </p:cNvPr>
          <p:cNvGrpSpPr>
            <a:grpSpLocks/>
          </p:cNvGrpSpPr>
          <p:nvPr/>
        </p:nvGrpSpPr>
        <p:grpSpPr bwMode="auto">
          <a:xfrm>
            <a:off x="1971675" y="4576763"/>
            <a:ext cx="241300" cy="269875"/>
            <a:chOff x="816" y="2251"/>
            <a:chExt cx="152" cy="151"/>
          </a:xfrm>
        </p:grpSpPr>
        <p:sp>
          <p:nvSpPr>
            <p:cNvPr id="217110" name="Rectangle 21">
              <a:extLst>
                <a:ext uri="{FF2B5EF4-FFF2-40B4-BE49-F238E27FC236}">
                  <a16:creationId xmlns:a16="http://schemas.microsoft.com/office/drawing/2014/main" id="{E14AFC4B-5906-4F04-A2C8-1443C4BFDD99}"/>
                </a:ext>
              </a:extLst>
            </p:cNvPr>
            <p:cNvSpPr>
              <a:spLocks noChangeArrowheads="1"/>
            </p:cNvSpPr>
            <p:nvPr/>
          </p:nvSpPr>
          <p:spPr bwMode="auto">
            <a:xfrm>
              <a:off x="832" y="2267"/>
              <a:ext cx="136" cy="135"/>
            </a:xfrm>
            <a:prstGeom prst="rect">
              <a:avLst/>
            </a:prstGeom>
            <a:solidFill>
              <a:srgbClr val="000000"/>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7111" name="Rectangle 22">
              <a:extLst>
                <a:ext uri="{FF2B5EF4-FFF2-40B4-BE49-F238E27FC236}">
                  <a16:creationId xmlns:a16="http://schemas.microsoft.com/office/drawing/2014/main" id="{176764D8-0386-4CCE-BD62-2ED6794A0232}"/>
                </a:ext>
              </a:extLst>
            </p:cNvPr>
            <p:cNvSpPr>
              <a:spLocks noChangeArrowheads="1"/>
            </p:cNvSpPr>
            <p:nvPr/>
          </p:nvSpPr>
          <p:spPr bwMode="auto">
            <a:xfrm>
              <a:off x="816" y="2251"/>
              <a:ext cx="128" cy="135"/>
            </a:xfrm>
            <a:prstGeom prst="rect">
              <a:avLst/>
            </a:prstGeom>
            <a:solidFill>
              <a:srgbClr val="FFFFFF"/>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217107" name="Group 23">
            <a:extLst>
              <a:ext uri="{FF2B5EF4-FFF2-40B4-BE49-F238E27FC236}">
                <a16:creationId xmlns:a16="http://schemas.microsoft.com/office/drawing/2014/main" id="{4209D7F4-EC79-4F2E-A6E4-25CCCB7A87F5}"/>
              </a:ext>
            </a:extLst>
          </p:cNvPr>
          <p:cNvGrpSpPr>
            <a:grpSpLocks/>
          </p:cNvGrpSpPr>
          <p:nvPr/>
        </p:nvGrpSpPr>
        <p:grpSpPr bwMode="auto">
          <a:xfrm>
            <a:off x="1971675" y="5287963"/>
            <a:ext cx="241300" cy="271462"/>
            <a:chOff x="816" y="2649"/>
            <a:chExt cx="152" cy="152"/>
          </a:xfrm>
        </p:grpSpPr>
        <p:sp>
          <p:nvSpPr>
            <p:cNvPr id="217108" name="Rectangle 24">
              <a:extLst>
                <a:ext uri="{FF2B5EF4-FFF2-40B4-BE49-F238E27FC236}">
                  <a16:creationId xmlns:a16="http://schemas.microsoft.com/office/drawing/2014/main" id="{767F4A2A-B1E0-4937-821E-FE03EBDEA4F3}"/>
                </a:ext>
              </a:extLst>
            </p:cNvPr>
            <p:cNvSpPr>
              <a:spLocks noChangeArrowheads="1"/>
            </p:cNvSpPr>
            <p:nvPr/>
          </p:nvSpPr>
          <p:spPr bwMode="auto">
            <a:xfrm>
              <a:off x="832" y="2665"/>
              <a:ext cx="136" cy="136"/>
            </a:xfrm>
            <a:prstGeom prst="rect">
              <a:avLst/>
            </a:prstGeom>
            <a:solidFill>
              <a:srgbClr val="000000"/>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7109" name="Rectangle 25">
              <a:extLst>
                <a:ext uri="{FF2B5EF4-FFF2-40B4-BE49-F238E27FC236}">
                  <a16:creationId xmlns:a16="http://schemas.microsoft.com/office/drawing/2014/main" id="{AD3DD8A5-6005-4B67-9C1F-58D8E601946F}"/>
                </a:ext>
              </a:extLst>
            </p:cNvPr>
            <p:cNvSpPr>
              <a:spLocks noChangeArrowheads="1"/>
            </p:cNvSpPr>
            <p:nvPr/>
          </p:nvSpPr>
          <p:spPr bwMode="auto">
            <a:xfrm>
              <a:off x="816" y="2649"/>
              <a:ext cx="128" cy="128"/>
            </a:xfrm>
            <a:prstGeom prst="rect">
              <a:avLst/>
            </a:prstGeom>
            <a:solidFill>
              <a:srgbClr val="FFFFFF"/>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Tree>
  </p:cSld>
  <p:clrMapOvr>
    <a:masterClrMapping/>
  </p:clrMapOvr>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0E61CE5-7558-4891-83A9-771F8F34C94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1AAC06A4-1846-43AD-B4FA-178F924CF93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1E31A56-89CB-4F94-AB2F-92C348BF197A}" type="slidenum">
              <a:rPr lang="en-US" altLang="en-US" sz="1000">
                <a:latin typeface="Helvetica" panose="020B0604020202020204" pitchFamily="34" charset="0"/>
              </a:rPr>
              <a:pPr/>
              <a:t>211</a:t>
            </a:fld>
            <a:endParaRPr lang="en-US" altLang="en-US" sz="1000">
              <a:latin typeface="Helvetica" panose="020B0604020202020204" pitchFamily="34" charset="0"/>
            </a:endParaRPr>
          </a:p>
        </p:txBody>
      </p:sp>
      <p:sp>
        <p:nvSpPr>
          <p:cNvPr id="218116" name="Rectangle 2">
            <a:extLst>
              <a:ext uri="{FF2B5EF4-FFF2-40B4-BE49-F238E27FC236}">
                <a16:creationId xmlns:a16="http://schemas.microsoft.com/office/drawing/2014/main" id="{3D633A75-2897-4804-BE0D-9C3B4FAAD2E0}"/>
              </a:ext>
            </a:extLst>
          </p:cNvPr>
          <p:cNvSpPr>
            <a:spLocks noGrp="1" noChangeArrowheads="1"/>
          </p:cNvSpPr>
          <p:nvPr>
            <p:ph type="title"/>
          </p:nvPr>
        </p:nvSpPr>
        <p:spPr>
          <a:xfrm>
            <a:off x="1219200" y="1143000"/>
            <a:ext cx="6705600" cy="633413"/>
          </a:xfrm>
        </p:spPr>
        <p:txBody>
          <a:bodyPr/>
          <a:lstStyle/>
          <a:p>
            <a:pPr eaLnBrk="1" hangingPunct="1"/>
            <a:r>
              <a:rPr lang="en-US" altLang="en-US"/>
              <a:t>General Mapping Approach</a:t>
            </a:r>
          </a:p>
        </p:txBody>
      </p:sp>
      <p:sp>
        <p:nvSpPr>
          <p:cNvPr id="218117" name="Rectangle 3">
            <a:extLst>
              <a:ext uri="{FF2B5EF4-FFF2-40B4-BE49-F238E27FC236}">
                <a16:creationId xmlns:a16="http://schemas.microsoft.com/office/drawing/2014/main" id="{F5874FAB-B96A-445A-9FF3-C32D4CECFC64}"/>
              </a:ext>
            </a:extLst>
          </p:cNvPr>
          <p:cNvSpPr>
            <a:spLocks noGrp="1" noChangeArrowheads="1"/>
          </p:cNvSpPr>
          <p:nvPr>
            <p:ph type="body" idx="1"/>
          </p:nvPr>
        </p:nvSpPr>
        <p:spPr/>
        <p:txBody>
          <a:bodyPr/>
          <a:lstStyle/>
          <a:p>
            <a:pPr eaLnBrk="1" hangingPunct="1">
              <a:lnSpc>
                <a:spcPct val="90000"/>
              </a:lnSpc>
            </a:pPr>
            <a:r>
              <a:rPr lang="en-US" altLang="en-US" sz="2000" b="1">
                <a:solidFill>
                  <a:schemeClr val="folHlink"/>
                </a:solidFill>
                <a:latin typeface="Palatino" pitchFamily="-128" charset="0"/>
              </a:rPr>
              <a:t>Isolate the transform center by specifying incoming and outgoing flow boundaries</a:t>
            </a:r>
          </a:p>
          <a:p>
            <a:pPr eaLnBrk="1" hangingPunct="1">
              <a:lnSpc>
                <a:spcPct val="90000"/>
              </a:lnSpc>
            </a:pPr>
            <a:r>
              <a:rPr lang="en-US" altLang="en-US" sz="2000" b="1">
                <a:solidFill>
                  <a:schemeClr val="folHlink"/>
                </a:solidFill>
                <a:latin typeface="Palatino" pitchFamily="-128" charset="0"/>
              </a:rPr>
              <a:t>Perform "first-level factoring.”</a:t>
            </a:r>
            <a:endParaRPr lang="en-US" altLang="en-US" sz="2000" b="1">
              <a:latin typeface="Palatino" pitchFamily="-128" charset="0"/>
            </a:endParaRPr>
          </a:p>
          <a:p>
            <a:pPr lvl="1" eaLnBrk="1" hangingPunct="1">
              <a:lnSpc>
                <a:spcPct val="90000"/>
              </a:lnSpc>
              <a:spcBef>
                <a:spcPts val="1200"/>
              </a:spcBef>
            </a:pPr>
            <a:r>
              <a:rPr lang="en-US" altLang="en-US" sz="1800">
                <a:latin typeface="Palatino" pitchFamily="-128" charset="0"/>
              </a:rPr>
              <a:t>The program architecture derived using this mapping results in a top-down distribution of control. </a:t>
            </a:r>
          </a:p>
          <a:p>
            <a:pPr lvl="1" eaLnBrk="1" hangingPunct="1">
              <a:lnSpc>
                <a:spcPct val="90000"/>
              </a:lnSpc>
              <a:spcBef>
                <a:spcPts val="1200"/>
              </a:spcBef>
            </a:pPr>
            <a:r>
              <a:rPr lang="en-US" altLang="en-US" sz="1800" i="1">
                <a:latin typeface="Palatino" pitchFamily="-128" charset="0"/>
              </a:rPr>
              <a:t>Factoring</a:t>
            </a:r>
            <a:r>
              <a:rPr lang="en-US" altLang="en-US" sz="1800">
                <a:latin typeface="Palatino" pitchFamily="-128" charset="0"/>
              </a:rPr>
              <a:t> leads to a program structure in which top-level components perform decision-making and low-level components perform most input, computation, and output work. </a:t>
            </a:r>
          </a:p>
          <a:p>
            <a:pPr lvl="1" eaLnBrk="1" hangingPunct="1">
              <a:lnSpc>
                <a:spcPct val="90000"/>
              </a:lnSpc>
              <a:spcBef>
                <a:spcPts val="1200"/>
              </a:spcBef>
            </a:pPr>
            <a:r>
              <a:rPr lang="en-US" altLang="en-US" sz="1800">
                <a:latin typeface="Palatino" pitchFamily="-128" charset="0"/>
              </a:rPr>
              <a:t>Middle-level components perform some control and do moderate amounts of work.</a:t>
            </a:r>
          </a:p>
          <a:p>
            <a:pPr eaLnBrk="1" hangingPunct="1">
              <a:lnSpc>
                <a:spcPct val="90000"/>
              </a:lnSpc>
              <a:spcBef>
                <a:spcPts val="1200"/>
              </a:spcBef>
            </a:pPr>
            <a:r>
              <a:rPr lang="en-US" altLang="en-US" sz="2000" b="1">
                <a:solidFill>
                  <a:schemeClr val="folHlink"/>
                </a:solidFill>
                <a:latin typeface="Palatino" pitchFamily="-128" charset="0"/>
              </a:rPr>
              <a:t>Perform "second-level factoring."</a:t>
            </a:r>
            <a:endParaRPr lang="en-US" altLang="en-US" sz="2000">
              <a:latin typeface="Palatino" pitchFamily="-128" charset="0"/>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F19C759-F7DE-4AFA-9D32-373EB7354E7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A74815DA-63F5-4957-A8E4-E2A07412A41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0D6C031-21EB-4136-A45F-FAD01C1BF4E4}" type="slidenum">
              <a:rPr lang="en-US" altLang="en-US" sz="1000">
                <a:latin typeface="Helvetica" panose="020B0604020202020204" pitchFamily="34" charset="0"/>
              </a:rPr>
              <a:pPr/>
              <a:t>212</a:t>
            </a:fld>
            <a:endParaRPr lang="en-US" altLang="en-US" sz="1000">
              <a:latin typeface="Helvetica" panose="020B0604020202020204" pitchFamily="34" charset="0"/>
            </a:endParaRPr>
          </a:p>
        </p:txBody>
      </p:sp>
      <p:sp>
        <p:nvSpPr>
          <p:cNvPr id="219140" name="Rectangle 3">
            <a:extLst>
              <a:ext uri="{FF2B5EF4-FFF2-40B4-BE49-F238E27FC236}">
                <a16:creationId xmlns:a16="http://schemas.microsoft.com/office/drawing/2014/main" id="{D180C77E-3BDC-4617-B865-6D9867B78798}"/>
              </a:ext>
            </a:extLst>
          </p:cNvPr>
          <p:cNvSpPr>
            <a:spLocks noGrp="1" noChangeArrowheads="1"/>
          </p:cNvSpPr>
          <p:nvPr>
            <p:ph type="title"/>
          </p:nvPr>
        </p:nvSpPr>
        <p:spPr>
          <a:xfrm>
            <a:off x="1295400" y="1066800"/>
            <a:ext cx="4530725" cy="660400"/>
          </a:xfrm>
          <a:noFill/>
        </p:spPr>
        <p:txBody>
          <a:bodyPr wrap="none" lIns="63500" tIns="25400" rIns="63500" bIns="25400" anchor="t">
            <a:spAutoFit/>
          </a:bodyPr>
          <a:lstStyle/>
          <a:p>
            <a:pPr eaLnBrk="1" hangingPunct="1"/>
            <a:r>
              <a:rPr lang="en-US" altLang="en-US"/>
              <a:t>Transform Mapping</a:t>
            </a:r>
          </a:p>
        </p:txBody>
      </p:sp>
      <p:pic>
        <p:nvPicPr>
          <p:cNvPr id="219141" name="Picture 4">
            <a:extLst>
              <a:ext uri="{FF2B5EF4-FFF2-40B4-BE49-F238E27FC236}">
                <a16:creationId xmlns:a16="http://schemas.microsoft.com/office/drawing/2014/main" id="{47F8885D-0ADF-464E-A49D-B72ED408987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905000"/>
            <a:ext cx="558800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7027CA5-BF28-40B0-9CBF-D3188377A6E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E6B5F359-F255-408D-BD5A-4B46710A7B3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2E76964-9D7D-489A-8BCB-6BDD1B9B4FA3}" type="slidenum">
              <a:rPr lang="en-US" altLang="en-US" sz="1000">
                <a:latin typeface="Helvetica" panose="020B0604020202020204" pitchFamily="34" charset="0"/>
              </a:rPr>
              <a:pPr/>
              <a:t>213</a:t>
            </a:fld>
            <a:endParaRPr lang="en-US" altLang="en-US" sz="1000">
              <a:latin typeface="Helvetica" panose="020B0604020202020204" pitchFamily="34" charset="0"/>
            </a:endParaRPr>
          </a:p>
        </p:txBody>
      </p:sp>
      <p:sp>
        <p:nvSpPr>
          <p:cNvPr id="220164" name="Rectangle 3">
            <a:extLst>
              <a:ext uri="{FF2B5EF4-FFF2-40B4-BE49-F238E27FC236}">
                <a16:creationId xmlns:a16="http://schemas.microsoft.com/office/drawing/2014/main" id="{096A7DDD-9877-4654-98BA-E8DD46F913F2}"/>
              </a:ext>
            </a:extLst>
          </p:cNvPr>
          <p:cNvSpPr>
            <a:spLocks noGrp="1" noChangeArrowheads="1"/>
          </p:cNvSpPr>
          <p:nvPr>
            <p:ph type="title"/>
          </p:nvPr>
        </p:nvSpPr>
        <p:spPr>
          <a:xfrm>
            <a:off x="1295400" y="1066800"/>
            <a:ext cx="2244725" cy="660400"/>
          </a:xfrm>
          <a:noFill/>
        </p:spPr>
        <p:txBody>
          <a:bodyPr wrap="none" lIns="63500" tIns="25400" rIns="63500" bIns="25400" anchor="t">
            <a:spAutoFit/>
          </a:bodyPr>
          <a:lstStyle/>
          <a:p>
            <a:pPr eaLnBrk="1" hangingPunct="1"/>
            <a:r>
              <a:rPr lang="en-US" altLang="en-US"/>
              <a:t>Factoring</a:t>
            </a:r>
          </a:p>
        </p:txBody>
      </p:sp>
      <p:pic>
        <p:nvPicPr>
          <p:cNvPr id="220165" name="Picture 4">
            <a:extLst>
              <a:ext uri="{FF2B5EF4-FFF2-40B4-BE49-F238E27FC236}">
                <a16:creationId xmlns:a16="http://schemas.microsoft.com/office/drawing/2014/main" id="{C667490C-3720-4099-8366-570165F8595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57400"/>
            <a:ext cx="6465888"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3">
            <a:extLst>
              <a:ext uri="{FF2B5EF4-FFF2-40B4-BE49-F238E27FC236}">
                <a16:creationId xmlns:a16="http://schemas.microsoft.com/office/drawing/2014/main" id="{782C0245-1F17-4615-B919-3598A4DE5D5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24" name="Slide Number Placeholder 4">
            <a:extLst>
              <a:ext uri="{FF2B5EF4-FFF2-40B4-BE49-F238E27FC236}">
                <a16:creationId xmlns:a16="http://schemas.microsoft.com/office/drawing/2014/main" id="{3B229A33-FE27-404D-83B9-9EF17DA7024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474A499-B1D3-4F7C-AB31-D9ED84C3668E}" type="slidenum">
              <a:rPr lang="en-US" altLang="en-US" sz="1000">
                <a:latin typeface="Helvetica" panose="020B0604020202020204" pitchFamily="34" charset="0"/>
              </a:rPr>
              <a:pPr/>
              <a:t>214</a:t>
            </a:fld>
            <a:endParaRPr lang="en-US" altLang="en-US" sz="1000">
              <a:latin typeface="Helvetica" panose="020B0604020202020204" pitchFamily="34" charset="0"/>
            </a:endParaRPr>
          </a:p>
        </p:txBody>
      </p:sp>
      <p:sp>
        <p:nvSpPr>
          <p:cNvPr id="221188" name="Rectangle 2">
            <a:extLst>
              <a:ext uri="{FF2B5EF4-FFF2-40B4-BE49-F238E27FC236}">
                <a16:creationId xmlns:a16="http://schemas.microsoft.com/office/drawing/2014/main" id="{112D1FE0-C3D5-424E-985C-A8FA720171A5}"/>
              </a:ext>
            </a:extLst>
          </p:cNvPr>
          <p:cNvSpPr>
            <a:spLocks noGrp="1" noChangeArrowheads="1"/>
          </p:cNvSpPr>
          <p:nvPr>
            <p:ph type="title"/>
          </p:nvPr>
        </p:nvSpPr>
        <p:spPr>
          <a:xfrm>
            <a:off x="1295400" y="990600"/>
            <a:ext cx="4729163" cy="660400"/>
          </a:xfrm>
          <a:noFill/>
        </p:spPr>
        <p:txBody>
          <a:bodyPr wrap="none" lIns="63500" tIns="25400" rIns="63500" bIns="25400" anchor="t">
            <a:spAutoFit/>
          </a:bodyPr>
          <a:lstStyle/>
          <a:p>
            <a:pPr eaLnBrk="1" hangingPunct="1"/>
            <a:r>
              <a:rPr lang="en-US" altLang="en-US"/>
              <a:t>First Level Factoring</a:t>
            </a:r>
          </a:p>
        </p:txBody>
      </p:sp>
      <p:sp>
        <p:nvSpPr>
          <p:cNvPr id="221189" name="Rectangle 3">
            <a:extLst>
              <a:ext uri="{FF2B5EF4-FFF2-40B4-BE49-F238E27FC236}">
                <a16:creationId xmlns:a16="http://schemas.microsoft.com/office/drawing/2014/main" id="{7B0F9F1F-68F0-4046-B796-6C8EEBBB76AC}"/>
              </a:ext>
            </a:extLst>
          </p:cNvPr>
          <p:cNvSpPr>
            <a:spLocks noChangeArrowheads="1"/>
          </p:cNvSpPr>
          <p:nvPr/>
        </p:nvSpPr>
        <p:spPr bwMode="auto">
          <a:xfrm>
            <a:off x="3932238" y="2085975"/>
            <a:ext cx="1177925" cy="938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21190" name="Rectangle 4">
            <a:extLst>
              <a:ext uri="{FF2B5EF4-FFF2-40B4-BE49-F238E27FC236}">
                <a16:creationId xmlns:a16="http://schemas.microsoft.com/office/drawing/2014/main" id="{5B3E7889-C546-4273-B909-5E7510C6B52D}"/>
              </a:ext>
            </a:extLst>
          </p:cNvPr>
          <p:cNvSpPr>
            <a:spLocks noChangeArrowheads="1"/>
          </p:cNvSpPr>
          <p:nvPr/>
        </p:nvSpPr>
        <p:spPr bwMode="auto">
          <a:xfrm>
            <a:off x="3919538" y="2071688"/>
            <a:ext cx="1203325" cy="966787"/>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21191" name="Rectangle 5">
            <a:extLst>
              <a:ext uri="{FF2B5EF4-FFF2-40B4-BE49-F238E27FC236}">
                <a16:creationId xmlns:a16="http://schemas.microsoft.com/office/drawing/2014/main" id="{6B358C29-CD83-4310-8C49-F6D7DDADF8B5}"/>
              </a:ext>
            </a:extLst>
          </p:cNvPr>
          <p:cNvSpPr>
            <a:spLocks noChangeArrowheads="1"/>
          </p:cNvSpPr>
          <p:nvPr/>
        </p:nvSpPr>
        <p:spPr bwMode="auto">
          <a:xfrm>
            <a:off x="2235200" y="3848100"/>
            <a:ext cx="1177925" cy="938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21192" name="Rectangle 6">
            <a:extLst>
              <a:ext uri="{FF2B5EF4-FFF2-40B4-BE49-F238E27FC236}">
                <a16:creationId xmlns:a16="http://schemas.microsoft.com/office/drawing/2014/main" id="{28C90B30-A828-457D-842C-4B11CCDA3356}"/>
              </a:ext>
            </a:extLst>
          </p:cNvPr>
          <p:cNvSpPr>
            <a:spLocks noChangeArrowheads="1"/>
          </p:cNvSpPr>
          <p:nvPr/>
        </p:nvSpPr>
        <p:spPr bwMode="auto">
          <a:xfrm>
            <a:off x="2222500" y="3833813"/>
            <a:ext cx="1203325" cy="966787"/>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21193" name="Rectangle 7">
            <a:extLst>
              <a:ext uri="{FF2B5EF4-FFF2-40B4-BE49-F238E27FC236}">
                <a16:creationId xmlns:a16="http://schemas.microsoft.com/office/drawing/2014/main" id="{53C9CDD3-1525-4894-A87B-B89DD4679EE5}"/>
              </a:ext>
            </a:extLst>
          </p:cNvPr>
          <p:cNvSpPr>
            <a:spLocks noChangeArrowheads="1"/>
          </p:cNvSpPr>
          <p:nvPr/>
        </p:nvSpPr>
        <p:spPr bwMode="auto">
          <a:xfrm>
            <a:off x="3944938" y="3848100"/>
            <a:ext cx="1177925" cy="938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21194" name="Rectangle 8">
            <a:extLst>
              <a:ext uri="{FF2B5EF4-FFF2-40B4-BE49-F238E27FC236}">
                <a16:creationId xmlns:a16="http://schemas.microsoft.com/office/drawing/2014/main" id="{030A7C55-2467-461B-9E12-B08C4F762A15}"/>
              </a:ext>
            </a:extLst>
          </p:cNvPr>
          <p:cNvSpPr>
            <a:spLocks noChangeArrowheads="1"/>
          </p:cNvSpPr>
          <p:nvPr/>
        </p:nvSpPr>
        <p:spPr bwMode="auto">
          <a:xfrm>
            <a:off x="3932238" y="3833813"/>
            <a:ext cx="1203325" cy="966787"/>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21195" name="Rectangle 9">
            <a:extLst>
              <a:ext uri="{FF2B5EF4-FFF2-40B4-BE49-F238E27FC236}">
                <a16:creationId xmlns:a16="http://schemas.microsoft.com/office/drawing/2014/main" id="{C5389EAC-10F3-4415-91AA-F79EA35F028F}"/>
              </a:ext>
            </a:extLst>
          </p:cNvPr>
          <p:cNvSpPr>
            <a:spLocks noChangeArrowheads="1"/>
          </p:cNvSpPr>
          <p:nvPr/>
        </p:nvSpPr>
        <p:spPr bwMode="auto">
          <a:xfrm>
            <a:off x="5654675" y="3833813"/>
            <a:ext cx="1177925" cy="938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21196" name="Rectangle 10">
            <a:extLst>
              <a:ext uri="{FF2B5EF4-FFF2-40B4-BE49-F238E27FC236}">
                <a16:creationId xmlns:a16="http://schemas.microsoft.com/office/drawing/2014/main" id="{93D00AA0-35FE-421E-B51B-15C9662592F8}"/>
              </a:ext>
            </a:extLst>
          </p:cNvPr>
          <p:cNvSpPr>
            <a:spLocks noChangeArrowheads="1"/>
          </p:cNvSpPr>
          <p:nvPr/>
        </p:nvSpPr>
        <p:spPr bwMode="auto">
          <a:xfrm>
            <a:off x="5641975" y="3819525"/>
            <a:ext cx="1203325" cy="966788"/>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21197" name="Line 11">
            <a:extLst>
              <a:ext uri="{FF2B5EF4-FFF2-40B4-BE49-F238E27FC236}">
                <a16:creationId xmlns:a16="http://schemas.microsoft.com/office/drawing/2014/main" id="{2621F495-36DB-4D00-B777-A2CD3924DADA}"/>
              </a:ext>
            </a:extLst>
          </p:cNvPr>
          <p:cNvSpPr>
            <a:spLocks noChangeShapeType="1"/>
          </p:cNvSpPr>
          <p:nvPr/>
        </p:nvSpPr>
        <p:spPr bwMode="auto">
          <a:xfrm flipH="1">
            <a:off x="2792413" y="3009900"/>
            <a:ext cx="1709737" cy="809625"/>
          </a:xfrm>
          <a:prstGeom prst="line">
            <a:avLst/>
          </a:prstGeom>
          <a:noFill/>
          <a:ln w="301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1198" name="Line 12">
            <a:extLst>
              <a:ext uri="{FF2B5EF4-FFF2-40B4-BE49-F238E27FC236}">
                <a16:creationId xmlns:a16="http://schemas.microsoft.com/office/drawing/2014/main" id="{3AC44715-2AA8-4DB4-9D6E-4FE65D8F7B6D}"/>
              </a:ext>
            </a:extLst>
          </p:cNvPr>
          <p:cNvSpPr>
            <a:spLocks noChangeShapeType="1"/>
          </p:cNvSpPr>
          <p:nvPr/>
        </p:nvSpPr>
        <p:spPr bwMode="auto">
          <a:xfrm>
            <a:off x="4489450" y="3009900"/>
            <a:ext cx="12700" cy="823913"/>
          </a:xfrm>
          <a:prstGeom prst="line">
            <a:avLst/>
          </a:prstGeom>
          <a:noFill/>
          <a:ln w="301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1199" name="Line 13">
            <a:extLst>
              <a:ext uri="{FF2B5EF4-FFF2-40B4-BE49-F238E27FC236}">
                <a16:creationId xmlns:a16="http://schemas.microsoft.com/office/drawing/2014/main" id="{45DD4644-7CA6-49D3-9EB6-9660D8BF4212}"/>
              </a:ext>
            </a:extLst>
          </p:cNvPr>
          <p:cNvSpPr>
            <a:spLocks noChangeShapeType="1"/>
          </p:cNvSpPr>
          <p:nvPr/>
        </p:nvSpPr>
        <p:spPr bwMode="auto">
          <a:xfrm>
            <a:off x="4489450" y="3009900"/>
            <a:ext cx="1735138" cy="795338"/>
          </a:xfrm>
          <a:prstGeom prst="line">
            <a:avLst/>
          </a:prstGeom>
          <a:noFill/>
          <a:ln w="301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1200" name="Rectangle 14">
            <a:extLst>
              <a:ext uri="{FF2B5EF4-FFF2-40B4-BE49-F238E27FC236}">
                <a16:creationId xmlns:a16="http://schemas.microsoft.com/office/drawing/2014/main" id="{89A6D7BB-64A0-45FC-8FCC-06C1023E887B}"/>
              </a:ext>
            </a:extLst>
          </p:cNvPr>
          <p:cNvSpPr>
            <a:spLocks noChangeArrowheads="1"/>
          </p:cNvSpPr>
          <p:nvPr/>
        </p:nvSpPr>
        <p:spPr bwMode="auto">
          <a:xfrm>
            <a:off x="4275138" y="2154238"/>
            <a:ext cx="5588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a:solidFill>
                  <a:srgbClr val="000000"/>
                </a:solidFill>
                <a:latin typeface="Helvetica" panose="020B0604020202020204" pitchFamily="34" charset="0"/>
              </a:rPr>
              <a:t>main </a:t>
            </a:r>
            <a:endParaRPr lang="en-US" altLang="en-US" sz="1800" b="1">
              <a:latin typeface="Helvetica" panose="020B0604020202020204" pitchFamily="34" charset="0"/>
            </a:endParaRPr>
          </a:p>
        </p:txBody>
      </p:sp>
      <p:sp>
        <p:nvSpPr>
          <p:cNvPr id="221201" name="Rectangle 15">
            <a:extLst>
              <a:ext uri="{FF2B5EF4-FFF2-40B4-BE49-F238E27FC236}">
                <a16:creationId xmlns:a16="http://schemas.microsoft.com/office/drawing/2014/main" id="{3B1FB69D-BEE8-408A-9671-F378BA78544C}"/>
              </a:ext>
            </a:extLst>
          </p:cNvPr>
          <p:cNvSpPr>
            <a:spLocks noChangeArrowheads="1"/>
          </p:cNvSpPr>
          <p:nvPr/>
        </p:nvSpPr>
        <p:spPr bwMode="auto">
          <a:xfrm>
            <a:off x="4052888" y="2398713"/>
            <a:ext cx="8509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a:solidFill>
                  <a:srgbClr val="000000"/>
                </a:solidFill>
                <a:latin typeface="Helvetica" panose="020B0604020202020204" pitchFamily="34" charset="0"/>
              </a:rPr>
              <a:t>program</a:t>
            </a:r>
            <a:endParaRPr lang="en-US" altLang="en-US" sz="1800" b="1">
              <a:latin typeface="Helvetica" panose="020B0604020202020204" pitchFamily="34" charset="0"/>
            </a:endParaRPr>
          </a:p>
        </p:txBody>
      </p:sp>
      <p:sp>
        <p:nvSpPr>
          <p:cNvPr id="221202" name="Rectangle 16">
            <a:extLst>
              <a:ext uri="{FF2B5EF4-FFF2-40B4-BE49-F238E27FC236}">
                <a16:creationId xmlns:a16="http://schemas.microsoft.com/office/drawing/2014/main" id="{FDD8F72B-0E15-4842-AF74-D578A7FE3CD4}"/>
              </a:ext>
            </a:extLst>
          </p:cNvPr>
          <p:cNvSpPr>
            <a:spLocks noChangeArrowheads="1"/>
          </p:cNvSpPr>
          <p:nvPr/>
        </p:nvSpPr>
        <p:spPr bwMode="auto">
          <a:xfrm>
            <a:off x="4059238" y="2667000"/>
            <a:ext cx="9398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a:solidFill>
                  <a:srgbClr val="000000"/>
                </a:solidFill>
                <a:latin typeface="Helvetica" panose="020B0604020202020204" pitchFamily="34" charset="0"/>
              </a:rPr>
              <a:t>controller</a:t>
            </a:r>
            <a:endParaRPr lang="en-US" altLang="en-US" sz="1800" b="1">
              <a:latin typeface="Helvetica" panose="020B0604020202020204" pitchFamily="34" charset="0"/>
            </a:endParaRPr>
          </a:p>
        </p:txBody>
      </p:sp>
      <p:sp>
        <p:nvSpPr>
          <p:cNvPr id="221203" name="Rectangle 17">
            <a:extLst>
              <a:ext uri="{FF2B5EF4-FFF2-40B4-BE49-F238E27FC236}">
                <a16:creationId xmlns:a16="http://schemas.microsoft.com/office/drawing/2014/main" id="{03731D6C-6103-45FA-96A6-7E07DDAE7EEB}"/>
              </a:ext>
            </a:extLst>
          </p:cNvPr>
          <p:cNvSpPr>
            <a:spLocks noChangeArrowheads="1"/>
          </p:cNvSpPr>
          <p:nvPr/>
        </p:nvSpPr>
        <p:spPr bwMode="auto">
          <a:xfrm>
            <a:off x="2633663" y="3981450"/>
            <a:ext cx="4953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a:solidFill>
                  <a:srgbClr val="000000"/>
                </a:solidFill>
                <a:latin typeface="Helvetica" panose="020B0604020202020204" pitchFamily="34" charset="0"/>
              </a:rPr>
              <a:t>input</a:t>
            </a:r>
            <a:endParaRPr lang="en-US" altLang="en-US" sz="1800" b="1">
              <a:latin typeface="Helvetica" panose="020B0604020202020204" pitchFamily="34" charset="0"/>
            </a:endParaRPr>
          </a:p>
        </p:txBody>
      </p:sp>
      <p:sp>
        <p:nvSpPr>
          <p:cNvPr id="221204" name="Rectangle 18">
            <a:extLst>
              <a:ext uri="{FF2B5EF4-FFF2-40B4-BE49-F238E27FC236}">
                <a16:creationId xmlns:a16="http://schemas.microsoft.com/office/drawing/2014/main" id="{20BC3150-BDB4-4863-A6EC-F8A920A98875}"/>
              </a:ext>
            </a:extLst>
          </p:cNvPr>
          <p:cNvSpPr>
            <a:spLocks noChangeArrowheads="1"/>
          </p:cNvSpPr>
          <p:nvPr/>
        </p:nvSpPr>
        <p:spPr bwMode="auto">
          <a:xfrm>
            <a:off x="2384425" y="4268788"/>
            <a:ext cx="9398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a:solidFill>
                  <a:srgbClr val="000000"/>
                </a:solidFill>
                <a:latin typeface="Helvetica" panose="020B0604020202020204" pitchFamily="34" charset="0"/>
              </a:rPr>
              <a:t>controller</a:t>
            </a:r>
            <a:endParaRPr lang="en-US" altLang="en-US" sz="1800" b="1">
              <a:latin typeface="Helvetica" panose="020B0604020202020204" pitchFamily="34" charset="0"/>
            </a:endParaRPr>
          </a:p>
        </p:txBody>
      </p:sp>
      <p:sp>
        <p:nvSpPr>
          <p:cNvPr id="221205" name="Rectangle 19">
            <a:extLst>
              <a:ext uri="{FF2B5EF4-FFF2-40B4-BE49-F238E27FC236}">
                <a16:creationId xmlns:a16="http://schemas.microsoft.com/office/drawing/2014/main" id="{11EACA10-54DB-45D2-8F45-EF29AA9D040B}"/>
              </a:ext>
            </a:extLst>
          </p:cNvPr>
          <p:cNvSpPr>
            <a:spLocks noChangeArrowheads="1"/>
          </p:cNvSpPr>
          <p:nvPr/>
        </p:nvSpPr>
        <p:spPr bwMode="auto">
          <a:xfrm>
            <a:off x="4017963" y="4019550"/>
            <a:ext cx="11049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a:solidFill>
                  <a:srgbClr val="000000"/>
                </a:solidFill>
                <a:latin typeface="Helvetica" panose="020B0604020202020204" pitchFamily="34" charset="0"/>
              </a:rPr>
              <a:t>processing</a:t>
            </a:r>
            <a:endParaRPr lang="en-US" altLang="en-US" sz="1800" b="1">
              <a:latin typeface="Helvetica" panose="020B0604020202020204" pitchFamily="34" charset="0"/>
            </a:endParaRPr>
          </a:p>
        </p:txBody>
      </p:sp>
      <p:sp>
        <p:nvSpPr>
          <p:cNvPr id="221206" name="Rectangle 20">
            <a:extLst>
              <a:ext uri="{FF2B5EF4-FFF2-40B4-BE49-F238E27FC236}">
                <a16:creationId xmlns:a16="http://schemas.microsoft.com/office/drawing/2014/main" id="{AF15657F-2BD9-40EC-AA00-800A0CFFF813}"/>
              </a:ext>
            </a:extLst>
          </p:cNvPr>
          <p:cNvSpPr>
            <a:spLocks noChangeArrowheads="1"/>
          </p:cNvSpPr>
          <p:nvPr/>
        </p:nvSpPr>
        <p:spPr bwMode="auto">
          <a:xfrm>
            <a:off x="4068763" y="4297363"/>
            <a:ext cx="9398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a:solidFill>
                  <a:srgbClr val="000000"/>
                </a:solidFill>
                <a:latin typeface="Helvetica" panose="020B0604020202020204" pitchFamily="34" charset="0"/>
              </a:rPr>
              <a:t>controller</a:t>
            </a:r>
            <a:endParaRPr lang="en-US" altLang="en-US" sz="1800" b="1">
              <a:latin typeface="Helvetica" panose="020B0604020202020204" pitchFamily="34" charset="0"/>
            </a:endParaRPr>
          </a:p>
        </p:txBody>
      </p:sp>
      <p:sp>
        <p:nvSpPr>
          <p:cNvPr id="221207" name="Rectangle 21">
            <a:extLst>
              <a:ext uri="{FF2B5EF4-FFF2-40B4-BE49-F238E27FC236}">
                <a16:creationId xmlns:a16="http://schemas.microsoft.com/office/drawing/2014/main" id="{6A12C398-AC26-4960-978D-0EF357646C6B}"/>
              </a:ext>
            </a:extLst>
          </p:cNvPr>
          <p:cNvSpPr>
            <a:spLocks noChangeArrowheads="1"/>
          </p:cNvSpPr>
          <p:nvPr/>
        </p:nvSpPr>
        <p:spPr bwMode="auto">
          <a:xfrm>
            <a:off x="5894388" y="3941763"/>
            <a:ext cx="635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a:solidFill>
                  <a:srgbClr val="000000"/>
                </a:solidFill>
                <a:latin typeface="Helvetica" panose="020B0604020202020204" pitchFamily="34" charset="0"/>
              </a:rPr>
              <a:t>output</a:t>
            </a:r>
            <a:endParaRPr lang="en-US" altLang="en-US" sz="1800" b="1">
              <a:latin typeface="Helvetica" panose="020B0604020202020204" pitchFamily="34" charset="0"/>
            </a:endParaRPr>
          </a:p>
        </p:txBody>
      </p:sp>
      <p:sp>
        <p:nvSpPr>
          <p:cNvPr id="221208" name="Rectangle 22">
            <a:extLst>
              <a:ext uri="{FF2B5EF4-FFF2-40B4-BE49-F238E27FC236}">
                <a16:creationId xmlns:a16="http://schemas.microsoft.com/office/drawing/2014/main" id="{49678BA0-CC3A-4A47-812D-8E55E5E6AC33}"/>
              </a:ext>
            </a:extLst>
          </p:cNvPr>
          <p:cNvSpPr>
            <a:spLocks noChangeArrowheads="1"/>
          </p:cNvSpPr>
          <p:nvPr/>
        </p:nvSpPr>
        <p:spPr bwMode="auto">
          <a:xfrm>
            <a:off x="5778500" y="4248150"/>
            <a:ext cx="9398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a:solidFill>
                  <a:srgbClr val="000000"/>
                </a:solidFill>
                <a:latin typeface="Helvetica" panose="020B0604020202020204" pitchFamily="34" charset="0"/>
              </a:rPr>
              <a:t>controller</a:t>
            </a:r>
            <a:endParaRPr lang="en-US" altLang="en-US" sz="1800" b="1">
              <a:latin typeface="Helvetica" panose="020B0604020202020204" pitchFamily="34" charset="0"/>
            </a:endParaRPr>
          </a:p>
        </p:txBody>
      </p:sp>
    </p:spTree>
  </p:cSld>
  <p:clrMapOvr>
    <a:masterClrMapping/>
  </p:clrMapOvr>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F83DA04-5491-402F-B217-BD9A04FCA97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79BE6AA5-ED9C-4D81-889C-0722CEEB6AB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EF7F124-3042-41AB-BBCF-4D9F99D48B4E}" type="slidenum">
              <a:rPr lang="en-US" altLang="en-US" sz="1000">
                <a:latin typeface="Helvetica" panose="020B0604020202020204" pitchFamily="34" charset="0"/>
              </a:rPr>
              <a:pPr/>
              <a:t>215</a:t>
            </a:fld>
            <a:endParaRPr lang="en-US" altLang="en-US" sz="1000">
              <a:latin typeface="Helvetica" panose="020B0604020202020204" pitchFamily="34" charset="0"/>
            </a:endParaRPr>
          </a:p>
        </p:txBody>
      </p:sp>
      <p:sp>
        <p:nvSpPr>
          <p:cNvPr id="222212" name="Rectangle 2">
            <a:extLst>
              <a:ext uri="{FF2B5EF4-FFF2-40B4-BE49-F238E27FC236}">
                <a16:creationId xmlns:a16="http://schemas.microsoft.com/office/drawing/2014/main" id="{1986A46A-FD80-4FAE-9E87-416DB2286F6F}"/>
              </a:ext>
            </a:extLst>
          </p:cNvPr>
          <p:cNvSpPr>
            <a:spLocks noGrp="1" noChangeArrowheads="1"/>
          </p:cNvSpPr>
          <p:nvPr>
            <p:ph type="title"/>
          </p:nvPr>
        </p:nvSpPr>
        <p:spPr>
          <a:xfrm>
            <a:off x="1295400" y="990600"/>
            <a:ext cx="5295900" cy="660400"/>
          </a:xfrm>
          <a:noFill/>
        </p:spPr>
        <p:txBody>
          <a:bodyPr wrap="none" lIns="63500" tIns="25400" rIns="63500" bIns="25400" anchor="t">
            <a:spAutoFit/>
          </a:bodyPr>
          <a:lstStyle/>
          <a:p>
            <a:pPr eaLnBrk="1" hangingPunct="1"/>
            <a:r>
              <a:rPr lang="en-US" altLang="en-US"/>
              <a:t>Second Level Mapping</a:t>
            </a:r>
          </a:p>
        </p:txBody>
      </p:sp>
      <p:pic>
        <p:nvPicPr>
          <p:cNvPr id="222213" name="Picture 3">
            <a:extLst>
              <a:ext uri="{FF2B5EF4-FFF2-40B4-BE49-F238E27FC236}">
                <a16:creationId xmlns:a16="http://schemas.microsoft.com/office/drawing/2014/main" id="{8A66D0B4-6293-420F-8653-CA5AA43FBCD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81200"/>
            <a:ext cx="5105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57B1C271-6B6B-4FF4-A232-DEBC723B902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5C49D3BD-AC1D-43FD-AB25-B2D72F9CE2F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90FC15A-A986-447F-9B45-65131AE38C92}" type="slidenum">
              <a:rPr lang="en-US" altLang="en-US" sz="1000">
                <a:latin typeface="Helvetica" panose="020B0604020202020204" pitchFamily="34" charset="0"/>
              </a:rPr>
              <a:pPr/>
              <a:t>216</a:t>
            </a:fld>
            <a:endParaRPr lang="en-US" altLang="en-US" sz="1000">
              <a:latin typeface="Helvetica" panose="020B0604020202020204" pitchFamily="34" charset="0"/>
            </a:endParaRPr>
          </a:p>
        </p:txBody>
      </p:sp>
      <p:sp>
        <p:nvSpPr>
          <p:cNvPr id="223236" name="Rectangle 2">
            <a:extLst>
              <a:ext uri="{FF2B5EF4-FFF2-40B4-BE49-F238E27FC236}">
                <a16:creationId xmlns:a16="http://schemas.microsoft.com/office/drawing/2014/main" id="{CB78A650-4969-4CFD-9F86-AB2A9EB3D035}"/>
              </a:ext>
            </a:extLst>
          </p:cNvPr>
          <p:cNvSpPr>
            <a:spLocks noGrp="1" noChangeArrowheads="1"/>
          </p:cNvSpPr>
          <p:nvPr>
            <p:ph type="title"/>
          </p:nvPr>
        </p:nvSpPr>
        <p:spPr/>
        <p:txBody>
          <a:bodyPr/>
          <a:lstStyle/>
          <a:p>
            <a:pPr eaLnBrk="1" hangingPunct="1"/>
            <a:r>
              <a:rPr lang="en-US" altLang="en-US"/>
              <a:t>Chapter 10</a:t>
            </a:r>
          </a:p>
        </p:txBody>
      </p:sp>
      <p:sp>
        <p:nvSpPr>
          <p:cNvPr id="223237" name="Rectangle 3">
            <a:extLst>
              <a:ext uri="{FF2B5EF4-FFF2-40B4-BE49-F238E27FC236}">
                <a16:creationId xmlns:a16="http://schemas.microsoft.com/office/drawing/2014/main" id="{31EE8B12-F386-4244-A8F7-36860F01FD3B}"/>
              </a:ext>
            </a:extLst>
          </p:cNvPr>
          <p:cNvSpPr>
            <a:spLocks noGrp="1" noChangeArrowheads="1"/>
          </p:cNvSpPr>
          <p:nvPr>
            <p:ph type="body" idx="1"/>
          </p:nvPr>
        </p:nvSpPr>
        <p:spPr/>
        <p:txBody>
          <a:bodyPr/>
          <a:lstStyle/>
          <a:p>
            <a:pPr eaLnBrk="1" hangingPunct="1"/>
            <a:r>
              <a:rPr lang="en-US" altLang="en-US" b="1">
                <a:solidFill>
                  <a:schemeClr val="folHlink"/>
                </a:solidFill>
              </a:rPr>
              <a:t>Component-Level Design</a:t>
            </a:r>
          </a:p>
        </p:txBody>
      </p:sp>
      <p:sp>
        <p:nvSpPr>
          <p:cNvPr id="223238" name="Text Box 6">
            <a:extLst>
              <a:ext uri="{FF2B5EF4-FFF2-40B4-BE49-F238E27FC236}">
                <a16:creationId xmlns:a16="http://schemas.microsoft.com/office/drawing/2014/main" id="{EF408178-7660-43DB-9478-3D06318BFABE}"/>
              </a:ext>
            </a:extLst>
          </p:cNvPr>
          <p:cNvSpPr txBox="1">
            <a:spLocks noChangeArrowheads="1"/>
          </p:cNvSpPr>
          <p:nvPr/>
        </p:nvSpPr>
        <p:spPr bwMode="auto">
          <a:xfrm>
            <a:off x="2133600" y="2438400"/>
            <a:ext cx="6477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i="1">
                <a:solidFill>
                  <a:schemeClr val="tx2"/>
                </a:solidFill>
                <a:latin typeface="Helvetica" panose="020B0604020202020204" pitchFamily="34" charset="0"/>
              </a:rPr>
              <a:t>Slide Set to accompany</a:t>
            </a:r>
            <a:br>
              <a:rPr lang="en-US" altLang="en-US" sz="3200" i="1">
                <a:solidFill>
                  <a:schemeClr val="tx2"/>
                </a:solidFill>
                <a:latin typeface="Helvetica" panose="020B0604020202020204" pitchFamily="34" charset="0"/>
              </a:rPr>
            </a:br>
            <a:r>
              <a:rPr lang="en-US" altLang="en-US" sz="2000" i="1">
                <a:solidFill>
                  <a:schemeClr val="tx2"/>
                </a:solidFill>
                <a:latin typeface="Helvetica" panose="020B0604020202020204" pitchFamily="34" charset="0"/>
              </a:rPr>
              <a:t>Software Engineering: A Practitioner’s Approach, 7/e</a:t>
            </a:r>
            <a:r>
              <a:rPr lang="en-US" altLang="en-US" i="1">
                <a:solidFill>
                  <a:schemeClr val="tx2"/>
                </a:solidFill>
                <a:latin typeface="Helvetica" panose="020B0604020202020204" pitchFamily="34" charset="0"/>
              </a:rPr>
              <a:t> </a:t>
            </a:r>
          </a:p>
          <a:p>
            <a:r>
              <a:rPr lang="en-US" altLang="en-US" sz="1600" b="1"/>
              <a:t>by Roger S. Pressman</a:t>
            </a:r>
            <a:endParaRPr lang="en-US" altLang="en-US" sz="1200" b="1"/>
          </a:p>
          <a:p>
            <a:endParaRPr lang="en-US" altLang="en-US" sz="1200" b="1"/>
          </a:p>
          <a:p>
            <a:r>
              <a:rPr lang="en-US" altLang="en-US" sz="1200" b="1"/>
              <a:t>Slides copyright © 1996, 2001, 2005, 2009</a:t>
            </a:r>
            <a:r>
              <a:rPr lang="en-US" altLang="en-US" sz="1800"/>
              <a:t> </a:t>
            </a:r>
            <a:r>
              <a:rPr lang="en-US" altLang="en-US" sz="1200" b="1"/>
              <a:t>by Roger S. Pressman</a:t>
            </a:r>
            <a:endParaRPr lang="en-US" altLang="en-US" sz="1800"/>
          </a:p>
          <a:p>
            <a:endParaRPr lang="en-US" altLang="en-US" sz="1800" b="1" i="1">
              <a:solidFill>
                <a:schemeClr val="tx2"/>
              </a:solidFill>
            </a:endParaRPr>
          </a:p>
          <a:p>
            <a:r>
              <a:rPr lang="en-US" altLang="en-US" sz="1800" b="1" i="1">
                <a:solidFill>
                  <a:schemeClr val="tx2"/>
                </a:solidFill>
              </a:rPr>
              <a:t>For non-profit educational use only</a:t>
            </a:r>
            <a:endParaRPr lang="en-US" altLang="en-US" sz="1800" b="1"/>
          </a:p>
          <a:p>
            <a:endParaRPr lang="en-US" altLang="en-US" sz="1400"/>
          </a:p>
          <a:p>
            <a:r>
              <a:rPr lang="en-US" altLang="en-US" sz="1200"/>
              <a:t>May be reproduced ONLY for student use at the university level when used in conjunction with </a:t>
            </a:r>
            <a:r>
              <a:rPr lang="en-US" altLang="en-US" sz="1200" i="1"/>
              <a:t>Software Engineering: A Practitioner's Approach, 7/e. </a:t>
            </a:r>
            <a:r>
              <a:rPr lang="en-US" altLang="en-US" sz="1200"/>
              <a:t>Any other reproduction or use is prohibited without the express written permission of the author.</a:t>
            </a:r>
          </a:p>
          <a:p>
            <a:endParaRPr lang="en-US" altLang="en-US" sz="1200"/>
          </a:p>
          <a:p>
            <a:r>
              <a:rPr lang="en-US" altLang="en-US" sz="1200"/>
              <a:t>All copyright information MUST appear if these slides are posted on a website for student use.</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AF4CE04-4064-4CAE-BE4B-1E1DD9F610C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ACB9B368-68A5-45BB-A9D6-2563F70894E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B693D96-B6C0-40F6-99CB-1C233B23C843}" type="slidenum">
              <a:rPr lang="en-US" altLang="en-US" sz="1000">
                <a:latin typeface="Helvetica" panose="020B0604020202020204" pitchFamily="34" charset="0"/>
              </a:rPr>
              <a:pPr/>
              <a:t>217</a:t>
            </a:fld>
            <a:endParaRPr lang="en-US" altLang="en-US" sz="1000">
              <a:latin typeface="Helvetica" panose="020B0604020202020204" pitchFamily="34" charset="0"/>
            </a:endParaRPr>
          </a:p>
        </p:txBody>
      </p:sp>
      <p:sp>
        <p:nvSpPr>
          <p:cNvPr id="224260" name="Rectangle 2">
            <a:extLst>
              <a:ext uri="{FF2B5EF4-FFF2-40B4-BE49-F238E27FC236}">
                <a16:creationId xmlns:a16="http://schemas.microsoft.com/office/drawing/2014/main" id="{0A309170-33FC-44D3-BE2A-EF51E333D3F6}"/>
              </a:ext>
            </a:extLst>
          </p:cNvPr>
          <p:cNvSpPr>
            <a:spLocks noGrp="1" noChangeArrowheads="1"/>
          </p:cNvSpPr>
          <p:nvPr>
            <p:ph type="title"/>
          </p:nvPr>
        </p:nvSpPr>
        <p:spPr>
          <a:xfrm>
            <a:off x="1901825" y="990600"/>
            <a:ext cx="5356225" cy="633413"/>
          </a:xfrm>
        </p:spPr>
        <p:txBody>
          <a:bodyPr/>
          <a:lstStyle/>
          <a:p>
            <a:pPr eaLnBrk="1" hangingPunct="1"/>
            <a:r>
              <a:rPr lang="en-US" altLang="en-US"/>
              <a:t>What is a Component?</a:t>
            </a:r>
          </a:p>
        </p:txBody>
      </p:sp>
      <p:sp>
        <p:nvSpPr>
          <p:cNvPr id="224261" name="Rectangle 3">
            <a:extLst>
              <a:ext uri="{FF2B5EF4-FFF2-40B4-BE49-F238E27FC236}">
                <a16:creationId xmlns:a16="http://schemas.microsoft.com/office/drawing/2014/main" id="{A4503E0D-D73D-49C9-9FE2-CDB11DABE8E1}"/>
              </a:ext>
            </a:extLst>
          </p:cNvPr>
          <p:cNvSpPr>
            <a:spLocks noGrp="1" noChangeArrowheads="1"/>
          </p:cNvSpPr>
          <p:nvPr>
            <p:ph type="body" idx="1"/>
          </p:nvPr>
        </p:nvSpPr>
        <p:spPr/>
        <p:txBody>
          <a:bodyPr/>
          <a:lstStyle/>
          <a:p>
            <a:pPr eaLnBrk="1" hangingPunct="1">
              <a:lnSpc>
                <a:spcPct val="90000"/>
              </a:lnSpc>
            </a:pPr>
            <a:r>
              <a:rPr lang="en-US" altLang="en-US" sz="2000" i="1"/>
              <a:t>OMG Unified Modeling Language Specification</a:t>
            </a:r>
            <a:r>
              <a:rPr lang="en-US" altLang="en-US" sz="2000"/>
              <a:t> [OMG01] defines a component as </a:t>
            </a:r>
          </a:p>
          <a:p>
            <a:pPr lvl="1" eaLnBrk="1" hangingPunct="1">
              <a:lnSpc>
                <a:spcPct val="90000"/>
              </a:lnSpc>
            </a:pPr>
            <a:r>
              <a:rPr lang="en-US" altLang="en-US" sz="1800">
                <a:solidFill>
                  <a:schemeClr val="folHlink"/>
                </a:solidFill>
              </a:rPr>
              <a:t>“… a modular, deployable, and replaceable part of a system that encapsulates implementation and exposes a set of interfaces.”</a:t>
            </a:r>
            <a:r>
              <a:rPr lang="en-US" altLang="en-US" sz="1800">
                <a:solidFill>
                  <a:srgbClr val="F3FF07"/>
                </a:solidFill>
              </a:rPr>
              <a:t>”</a:t>
            </a:r>
            <a:endParaRPr lang="en-US" altLang="en-US" sz="1800"/>
          </a:p>
          <a:p>
            <a:pPr eaLnBrk="1" hangingPunct="1">
              <a:lnSpc>
                <a:spcPct val="90000"/>
              </a:lnSpc>
            </a:pPr>
            <a:r>
              <a:rPr lang="en-US" altLang="en-US" sz="2000" i="1">
                <a:solidFill>
                  <a:schemeClr val="folHlink"/>
                </a:solidFill>
              </a:rPr>
              <a:t>OO view:</a:t>
            </a:r>
            <a:r>
              <a:rPr lang="en-US" altLang="en-US" sz="2000"/>
              <a:t>  a component contains a set of collaborating classes</a:t>
            </a:r>
          </a:p>
          <a:p>
            <a:pPr eaLnBrk="1" hangingPunct="1">
              <a:lnSpc>
                <a:spcPct val="90000"/>
              </a:lnSpc>
            </a:pPr>
            <a:r>
              <a:rPr lang="en-US" altLang="en-US" sz="2000" i="1">
                <a:solidFill>
                  <a:schemeClr val="folHlink"/>
                </a:solidFill>
              </a:rPr>
              <a:t>Conventional view:</a:t>
            </a:r>
            <a:r>
              <a:rPr lang="en-US" altLang="en-US" sz="2000"/>
              <a:t> a component contains processing logic, the internal data structures that are required to implement the processing logic, and an interface that enables the component to be invoked and data to be passed to it.</a:t>
            </a:r>
          </a:p>
          <a:p>
            <a:pPr eaLnBrk="1" hangingPunct="1">
              <a:lnSpc>
                <a:spcPct val="90000"/>
              </a:lnSpc>
            </a:pPr>
            <a:endParaRPr lang="en-US" altLang="en-US" sz="200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FC13D5-8385-43F7-9E2D-4EEDB840342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2E2B6FF5-D151-4133-970A-08F16406348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9244030-160B-4E5D-AA0E-8D5898950D83}" type="slidenum">
              <a:rPr lang="en-US" altLang="en-US" sz="1000">
                <a:latin typeface="Helvetica" panose="020B0604020202020204" pitchFamily="34" charset="0"/>
              </a:rPr>
              <a:pPr/>
              <a:t>218</a:t>
            </a:fld>
            <a:endParaRPr lang="en-US" altLang="en-US" sz="1000">
              <a:latin typeface="Helvetica" panose="020B0604020202020204" pitchFamily="34" charset="0"/>
            </a:endParaRPr>
          </a:p>
        </p:txBody>
      </p:sp>
      <p:sp>
        <p:nvSpPr>
          <p:cNvPr id="225284" name="Rectangle 3">
            <a:extLst>
              <a:ext uri="{FF2B5EF4-FFF2-40B4-BE49-F238E27FC236}">
                <a16:creationId xmlns:a16="http://schemas.microsoft.com/office/drawing/2014/main" id="{43C05000-11EB-416D-B86A-EFC4D5DE9EEE}"/>
              </a:ext>
            </a:extLst>
          </p:cNvPr>
          <p:cNvSpPr>
            <a:spLocks noGrp="1" noChangeArrowheads="1"/>
          </p:cNvSpPr>
          <p:nvPr>
            <p:ph type="title"/>
          </p:nvPr>
        </p:nvSpPr>
        <p:spPr>
          <a:xfrm>
            <a:off x="1219200" y="1066800"/>
            <a:ext cx="4684713" cy="736600"/>
          </a:xfrm>
        </p:spPr>
        <p:txBody>
          <a:bodyPr/>
          <a:lstStyle/>
          <a:p>
            <a:pPr eaLnBrk="1" hangingPunct="1"/>
            <a:r>
              <a:rPr lang="en-US" altLang="en-US"/>
              <a:t>OO Component</a:t>
            </a:r>
          </a:p>
        </p:txBody>
      </p:sp>
      <p:pic>
        <p:nvPicPr>
          <p:cNvPr id="225285" name="Picture 4">
            <a:extLst>
              <a:ext uri="{FF2B5EF4-FFF2-40B4-BE49-F238E27FC236}">
                <a16:creationId xmlns:a16="http://schemas.microsoft.com/office/drawing/2014/main" id="{26131A5F-5553-493A-9402-64E11E3AD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524000"/>
            <a:ext cx="3098800"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39B358D-8DDB-49BC-8D43-268B41CA6A99}"/>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01F76C3B-5D27-4842-8C7F-C7BB0D97D0C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310F9BF-8138-42E9-9A7A-5C63EE347152}" type="slidenum">
              <a:rPr lang="en-US" altLang="en-US" sz="1000">
                <a:latin typeface="Helvetica" panose="020B0604020202020204" pitchFamily="34" charset="0"/>
              </a:rPr>
              <a:pPr/>
              <a:t>219</a:t>
            </a:fld>
            <a:endParaRPr lang="en-US" altLang="en-US" sz="1000">
              <a:latin typeface="Helvetica" panose="020B0604020202020204" pitchFamily="34" charset="0"/>
            </a:endParaRPr>
          </a:p>
        </p:txBody>
      </p:sp>
      <p:sp>
        <p:nvSpPr>
          <p:cNvPr id="226308" name="Rectangle 3">
            <a:extLst>
              <a:ext uri="{FF2B5EF4-FFF2-40B4-BE49-F238E27FC236}">
                <a16:creationId xmlns:a16="http://schemas.microsoft.com/office/drawing/2014/main" id="{26E1F818-D4B6-499D-9EA6-3AB80EDBA661}"/>
              </a:ext>
            </a:extLst>
          </p:cNvPr>
          <p:cNvSpPr>
            <a:spLocks noGrp="1" noChangeArrowheads="1"/>
          </p:cNvSpPr>
          <p:nvPr>
            <p:ph type="title"/>
          </p:nvPr>
        </p:nvSpPr>
        <p:spPr>
          <a:xfrm>
            <a:off x="1219200" y="990600"/>
            <a:ext cx="7494588" cy="660400"/>
          </a:xfrm>
        </p:spPr>
        <p:txBody>
          <a:bodyPr/>
          <a:lstStyle/>
          <a:p>
            <a:pPr eaLnBrk="1" hangingPunct="1"/>
            <a:r>
              <a:rPr lang="en-US" altLang="en-US"/>
              <a:t>Conventional Component</a:t>
            </a:r>
          </a:p>
        </p:txBody>
      </p:sp>
      <p:pic>
        <p:nvPicPr>
          <p:cNvPr id="226309" name="Picture 4">
            <a:extLst>
              <a:ext uri="{FF2B5EF4-FFF2-40B4-BE49-F238E27FC236}">
                <a16:creationId xmlns:a16="http://schemas.microsoft.com/office/drawing/2014/main" id="{7122CA9D-4552-4247-ADEB-C49430F5A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828800"/>
            <a:ext cx="3683000"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7EAB2B3-D08C-4AC6-A527-4CA963143F2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2E5F3D0C-7BE4-4BF3-B97E-2D1F2803090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B274AA4-5F36-440F-8FF2-3BF7C257CD28}" type="slidenum">
              <a:rPr lang="en-US" altLang="en-US" sz="1000">
                <a:latin typeface="Helvetica" panose="020B0604020202020204" pitchFamily="34" charset="0"/>
              </a:rPr>
              <a:pPr/>
              <a:t>22</a:t>
            </a:fld>
            <a:endParaRPr lang="en-US" altLang="en-US" sz="1000">
              <a:latin typeface="Helvetica" panose="020B0604020202020204" pitchFamily="34" charset="0"/>
            </a:endParaRPr>
          </a:p>
        </p:txBody>
      </p:sp>
      <p:sp>
        <p:nvSpPr>
          <p:cNvPr id="24580" name="Rectangle 2">
            <a:extLst>
              <a:ext uri="{FF2B5EF4-FFF2-40B4-BE49-F238E27FC236}">
                <a16:creationId xmlns:a16="http://schemas.microsoft.com/office/drawing/2014/main" id="{2C84EEF9-F699-4DE9-A54C-B7A1462F4207}"/>
              </a:ext>
            </a:extLst>
          </p:cNvPr>
          <p:cNvSpPr>
            <a:spLocks noGrp="1" noChangeArrowheads="1"/>
          </p:cNvSpPr>
          <p:nvPr>
            <p:ph type="title"/>
          </p:nvPr>
        </p:nvSpPr>
        <p:spPr/>
        <p:txBody>
          <a:bodyPr/>
          <a:lstStyle/>
          <a:p>
            <a:pPr eaLnBrk="1" hangingPunct="1"/>
            <a:r>
              <a:rPr lang="en-US" altLang="en-US"/>
              <a:t>Hooker’s General Principles</a:t>
            </a:r>
          </a:p>
        </p:txBody>
      </p:sp>
      <p:sp>
        <p:nvSpPr>
          <p:cNvPr id="24581" name="Rectangle 3">
            <a:extLst>
              <a:ext uri="{FF2B5EF4-FFF2-40B4-BE49-F238E27FC236}">
                <a16:creationId xmlns:a16="http://schemas.microsoft.com/office/drawing/2014/main" id="{B80B214D-2FC4-4C8E-AF8A-BB2440C4E849}"/>
              </a:ext>
            </a:extLst>
          </p:cNvPr>
          <p:cNvSpPr>
            <a:spLocks noGrp="1" noChangeArrowheads="1"/>
          </p:cNvSpPr>
          <p:nvPr>
            <p:ph type="body" idx="1"/>
          </p:nvPr>
        </p:nvSpPr>
        <p:spPr>
          <a:xfrm>
            <a:off x="1828800" y="2057400"/>
            <a:ext cx="6553200" cy="3429000"/>
          </a:xfrm>
        </p:spPr>
        <p:txBody>
          <a:bodyPr/>
          <a:lstStyle/>
          <a:p>
            <a:pPr eaLnBrk="1" hangingPunct="1">
              <a:spcBef>
                <a:spcPts val="600"/>
              </a:spcBef>
            </a:pPr>
            <a:r>
              <a:rPr lang="en-US" altLang="en-US">
                <a:latin typeface="Palatino" pitchFamily="-128" charset="0"/>
              </a:rPr>
              <a:t>1: </a:t>
            </a:r>
            <a:r>
              <a:rPr lang="en-US" altLang="en-US" i="1">
                <a:latin typeface="Palatino" pitchFamily="-128" charset="0"/>
              </a:rPr>
              <a:t>The Reason It All Exists</a:t>
            </a:r>
          </a:p>
          <a:p>
            <a:pPr eaLnBrk="1" hangingPunct="1">
              <a:spcBef>
                <a:spcPts val="600"/>
              </a:spcBef>
            </a:pPr>
            <a:r>
              <a:rPr lang="en-US" altLang="en-US">
                <a:solidFill>
                  <a:srgbClr val="000000"/>
                </a:solidFill>
                <a:latin typeface="Palatino" pitchFamily="-128" charset="0"/>
              </a:rPr>
              <a:t>2: </a:t>
            </a:r>
            <a:r>
              <a:rPr lang="en-US" altLang="en-US" i="1">
                <a:solidFill>
                  <a:srgbClr val="000000"/>
                </a:solidFill>
                <a:latin typeface="Palatino" pitchFamily="-128" charset="0"/>
              </a:rPr>
              <a:t>KISS (Keep It Simple, Stupid!)</a:t>
            </a:r>
          </a:p>
          <a:p>
            <a:pPr eaLnBrk="1" hangingPunct="1">
              <a:spcBef>
                <a:spcPts val="600"/>
              </a:spcBef>
            </a:pPr>
            <a:r>
              <a:rPr lang="en-US" altLang="en-US">
                <a:solidFill>
                  <a:srgbClr val="000000"/>
                </a:solidFill>
                <a:latin typeface="Palatino" pitchFamily="-128" charset="0"/>
              </a:rPr>
              <a:t>3: </a:t>
            </a:r>
            <a:r>
              <a:rPr lang="en-US" altLang="en-US" i="1">
                <a:solidFill>
                  <a:srgbClr val="000000"/>
                </a:solidFill>
                <a:latin typeface="Palatino" pitchFamily="-128" charset="0"/>
              </a:rPr>
              <a:t>Maintain the Vision</a:t>
            </a:r>
            <a:endParaRPr lang="en-US" altLang="en-US">
              <a:solidFill>
                <a:srgbClr val="000000"/>
              </a:solidFill>
              <a:latin typeface="Palatino" pitchFamily="-128" charset="0"/>
            </a:endParaRPr>
          </a:p>
          <a:p>
            <a:pPr eaLnBrk="1" hangingPunct="1">
              <a:spcBef>
                <a:spcPts val="600"/>
              </a:spcBef>
            </a:pPr>
            <a:r>
              <a:rPr lang="en-US" altLang="en-US">
                <a:solidFill>
                  <a:srgbClr val="000000"/>
                </a:solidFill>
                <a:latin typeface="Palatino" pitchFamily="-128" charset="0"/>
              </a:rPr>
              <a:t>4: </a:t>
            </a:r>
            <a:r>
              <a:rPr lang="en-US" altLang="en-US" i="1">
                <a:solidFill>
                  <a:srgbClr val="000000"/>
                </a:solidFill>
                <a:latin typeface="Palatino" pitchFamily="-128" charset="0"/>
              </a:rPr>
              <a:t>What You Produce, Others Will Consume</a:t>
            </a:r>
            <a:r>
              <a:rPr lang="en-US" altLang="en-US">
                <a:solidFill>
                  <a:srgbClr val="000000"/>
                </a:solidFill>
                <a:latin typeface="Palatino" pitchFamily="-128" charset="0"/>
              </a:rPr>
              <a:t> </a:t>
            </a:r>
          </a:p>
          <a:p>
            <a:pPr eaLnBrk="1" hangingPunct="1">
              <a:spcBef>
                <a:spcPts val="600"/>
              </a:spcBef>
            </a:pPr>
            <a:r>
              <a:rPr lang="en-US" altLang="en-US">
                <a:solidFill>
                  <a:srgbClr val="000000"/>
                </a:solidFill>
                <a:latin typeface="Palatino" pitchFamily="-128" charset="0"/>
              </a:rPr>
              <a:t>5: </a:t>
            </a:r>
            <a:r>
              <a:rPr lang="en-US" altLang="en-US" i="1">
                <a:solidFill>
                  <a:srgbClr val="000000"/>
                </a:solidFill>
                <a:latin typeface="Palatino" pitchFamily="-128" charset="0"/>
              </a:rPr>
              <a:t>Be Open to the Future </a:t>
            </a:r>
            <a:r>
              <a:rPr lang="en-US" altLang="en-US">
                <a:solidFill>
                  <a:srgbClr val="000000"/>
                </a:solidFill>
                <a:latin typeface="Palatino" pitchFamily="-128" charset="0"/>
              </a:rPr>
              <a:t> </a:t>
            </a:r>
          </a:p>
          <a:p>
            <a:pPr eaLnBrk="1" hangingPunct="1">
              <a:spcBef>
                <a:spcPts val="600"/>
              </a:spcBef>
            </a:pPr>
            <a:r>
              <a:rPr lang="en-US" altLang="en-US">
                <a:latin typeface="Palatino" pitchFamily="-128" charset="0"/>
              </a:rPr>
              <a:t>6: </a:t>
            </a:r>
            <a:r>
              <a:rPr lang="en-US" altLang="en-US" i="1">
                <a:solidFill>
                  <a:srgbClr val="000000"/>
                </a:solidFill>
                <a:latin typeface="Palatino" pitchFamily="-128" charset="0"/>
              </a:rPr>
              <a:t>Plan Ahead for Reuse</a:t>
            </a:r>
          </a:p>
          <a:p>
            <a:pPr eaLnBrk="1" hangingPunct="1">
              <a:spcBef>
                <a:spcPts val="600"/>
              </a:spcBef>
            </a:pPr>
            <a:r>
              <a:rPr lang="en-US" altLang="en-US">
                <a:solidFill>
                  <a:srgbClr val="000000"/>
                </a:solidFill>
                <a:latin typeface="Palatino" pitchFamily="-128" charset="0"/>
              </a:rPr>
              <a:t>7</a:t>
            </a:r>
            <a:r>
              <a:rPr lang="en-US" altLang="en-US" i="1">
                <a:solidFill>
                  <a:srgbClr val="000000"/>
                </a:solidFill>
                <a:latin typeface="Palatino" pitchFamily="-128" charset="0"/>
              </a:rPr>
              <a:t>: Think!</a:t>
            </a:r>
            <a:endParaRPr lang="en-US" altLang="en-US" b="1" i="1">
              <a:solidFill>
                <a:srgbClr val="000000"/>
              </a:solidFill>
              <a:latin typeface="Palatino" pitchFamily="-128" charset="0"/>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BC516930-DD79-404B-9AF1-8E4F4BCB7E0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7" name="Slide Number Placeholder 4">
            <a:extLst>
              <a:ext uri="{FF2B5EF4-FFF2-40B4-BE49-F238E27FC236}">
                <a16:creationId xmlns:a16="http://schemas.microsoft.com/office/drawing/2014/main" id="{7154EE14-E281-490D-BE34-D449A32A7D9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3165C7D-4335-4C55-8878-E9EFEDE5835A}" type="slidenum">
              <a:rPr lang="en-US" altLang="en-US" sz="1000">
                <a:latin typeface="Helvetica" panose="020B0604020202020204" pitchFamily="34" charset="0"/>
              </a:rPr>
              <a:pPr/>
              <a:t>220</a:t>
            </a:fld>
            <a:endParaRPr lang="en-US" altLang="en-US" sz="1000">
              <a:latin typeface="Helvetica" panose="020B0604020202020204" pitchFamily="34" charset="0"/>
            </a:endParaRPr>
          </a:p>
        </p:txBody>
      </p:sp>
      <p:sp>
        <p:nvSpPr>
          <p:cNvPr id="227332" name="Rectangle 2">
            <a:extLst>
              <a:ext uri="{FF2B5EF4-FFF2-40B4-BE49-F238E27FC236}">
                <a16:creationId xmlns:a16="http://schemas.microsoft.com/office/drawing/2014/main" id="{F9440D68-A7EC-4CA6-8357-DB8D80FF826D}"/>
              </a:ext>
            </a:extLst>
          </p:cNvPr>
          <p:cNvSpPr>
            <a:spLocks noGrp="1" noChangeArrowheads="1"/>
          </p:cNvSpPr>
          <p:nvPr>
            <p:ph type="title"/>
          </p:nvPr>
        </p:nvSpPr>
        <p:spPr>
          <a:xfrm>
            <a:off x="1143000" y="1143000"/>
            <a:ext cx="6856413" cy="633413"/>
          </a:xfrm>
        </p:spPr>
        <p:txBody>
          <a:bodyPr/>
          <a:lstStyle/>
          <a:p>
            <a:pPr eaLnBrk="1" hangingPunct="1"/>
            <a:r>
              <a:rPr lang="en-US" altLang="en-US"/>
              <a:t>Basic Design Principles</a:t>
            </a:r>
          </a:p>
        </p:txBody>
      </p:sp>
      <p:sp>
        <p:nvSpPr>
          <p:cNvPr id="227333" name="Rectangle 3">
            <a:extLst>
              <a:ext uri="{FF2B5EF4-FFF2-40B4-BE49-F238E27FC236}">
                <a16:creationId xmlns:a16="http://schemas.microsoft.com/office/drawing/2014/main" id="{D826ED1F-0AE7-47AB-A0B8-6F0213B24DDA}"/>
              </a:ext>
            </a:extLst>
          </p:cNvPr>
          <p:cNvSpPr>
            <a:spLocks noGrp="1" noChangeArrowheads="1"/>
          </p:cNvSpPr>
          <p:nvPr>
            <p:ph type="body" idx="1"/>
          </p:nvPr>
        </p:nvSpPr>
        <p:spPr>
          <a:xfrm>
            <a:off x="1905000" y="1905000"/>
            <a:ext cx="6477000" cy="3651250"/>
          </a:xfrm>
        </p:spPr>
        <p:txBody>
          <a:bodyPr/>
          <a:lstStyle/>
          <a:p>
            <a:pPr eaLnBrk="1" hangingPunct="1">
              <a:lnSpc>
                <a:spcPct val="90000"/>
              </a:lnSpc>
            </a:pPr>
            <a:r>
              <a:rPr lang="en-US" altLang="en-US" sz="1600">
                <a:solidFill>
                  <a:schemeClr val="folHlink"/>
                </a:solidFill>
              </a:rPr>
              <a:t>The Open-Closed Principle (OCP).  </a:t>
            </a:r>
            <a:r>
              <a:rPr lang="en-US" altLang="en-US" sz="1600" i="1"/>
              <a:t>“A module [component] should be open for extension but closed for modification.</a:t>
            </a:r>
          </a:p>
          <a:p>
            <a:pPr eaLnBrk="1" hangingPunct="1">
              <a:lnSpc>
                <a:spcPct val="90000"/>
              </a:lnSpc>
            </a:pPr>
            <a:r>
              <a:rPr lang="en-US" altLang="en-US" sz="1600">
                <a:solidFill>
                  <a:schemeClr val="folHlink"/>
                </a:solidFill>
              </a:rPr>
              <a:t>The Liskov Substitution Principle (LSP).  </a:t>
            </a:r>
            <a:r>
              <a:rPr lang="en-US" altLang="en-US" sz="1600" i="1"/>
              <a:t>“Subclasses should be substitutable for their base classes.</a:t>
            </a:r>
          </a:p>
          <a:p>
            <a:pPr eaLnBrk="1" hangingPunct="1">
              <a:lnSpc>
                <a:spcPct val="90000"/>
              </a:lnSpc>
            </a:pPr>
            <a:r>
              <a:rPr lang="en-US" altLang="en-US" sz="1600">
                <a:solidFill>
                  <a:schemeClr val="folHlink"/>
                </a:solidFill>
              </a:rPr>
              <a:t>Dependency Inversion Principle (DIP). </a:t>
            </a:r>
            <a:r>
              <a:rPr lang="en-US" altLang="en-US" sz="1600"/>
              <a:t> </a:t>
            </a:r>
            <a:r>
              <a:rPr lang="en-US" altLang="en-US" sz="1600" i="1"/>
              <a:t>“Depend on abstractions. Do not depend on concretions.”</a:t>
            </a:r>
            <a:r>
              <a:rPr lang="en-US" altLang="en-US" sz="1600"/>
              <a:t> </a:t>
            </a:r>
          </a:p>
          <a:p>
            <a:pPr eaLnBrk="1" hangingPunct="1">
              <a:lnSpc>
                <a:spcPct val="90000"/>
              </a:lnSpc>
            </a:pPr>
            <a:r>
              <a:rPr lang="en-US" altLang="en-US" sz="1600">
                <a:solidFill>
                  <a:schemeClr val="folHlink"/>
                </a:solidFill>
              </a:rPr>
              <a:t>The Interface Segregation Principle (ISP).</a:t>
            </a:r>
            <a:r>
              <a:rPr lang="en-US" altLang="en-US" sz="1600" i="1">
                <a:solidFill>
                  <a:schemeClr val="folHlink"/>
                </a:solidFill>
              </a:rPr>
              <a:t> </a:t>
            </a:r>
            <a:r>
              <a:rPr lang="en-US" altLang="en-US" sz="1600" i="1"/>
              <a:t>“Many client-specific interfaces are better than one general purpose interface.</a:t>
            </a:r>
          </a:p>
          <a:p>
            <a:pPr eaLnBrk="1" hangingPunct="1">
              <a:lnSpc>
                <a:spcPct val="90000"/>
              </a:lnSpc>
            </a:pPr>
            <a:r>
              <a:rPr lang="en-US" altLang="en-US" sz="1600">
                <a:solidFill>
                  <a:schemeClr val="folHlink"/>
                </a:solidFill>
              </a:rPr>
              <a:t>The Release Reuse Equivalency Principle (REP). </a:t>
            </a:r>
            <a:r>
              <a:rPr lang="en-US" altLang="en-US" sz="1600" i="1"/>
              <a:t>“The granule of reuse is the granule of release.”</a:t>
            </a:r>
            <a:r>
              <a:rPr lang="en-US" altLang="en-US" sz="1600"/>
              <a:t> </a:t>
            </a:r>
          </a:p>
          <a:p>
            <a:pPr eaLnBrk="1" hangingPunct="1">
              <a:lnSpc>
                <a:spcPct val="90000"/>
              </a:lnSpc>
            </a:pPr>
            <a:r>
              <a:rPr lang="en-US" altLang="en-US" sz="1600">
                <a:solidFill>
                  <a:schemeClr val="folHlink"/>
                </a:solidFill>
              </a:rPr>
              <a:t>The Common Closure Principle (CCP). </a:t>
            </a:r>
            <a:r>
              <a:rPr lang="en-US" altLang="en-US" sz="1600" i="1"/>
              <a:t>“Classes that change together belong together.” </a:t>
            </a:r>
          </a:p>
          <a:p>
            <a:pPr eaLnBrk="1" hangingPunct="1">
              <a:lnSpc>
                <a:spcPct val="90000"/>
              </a:lnSpc>
            </a:pPr>
            <a:r>
              <a:rPr lang="en-US" altLang="en-US" sz="1600">
                <a:solidFill>
                  <a:schemeClr val="folHlink"/>
                </a:solidFill>
              </a:rPr>
              <a:t>The Common Reuse Principle (CRP). </a:t>
            </a:r>
            <a:r>
              <a:rPr lang="en-US" altLang="en-US" sz="1600" i="1">
                <a:solidFill>
                  <a:schemeClr val="folHlink"/>
                </a:solidFill>
              </a:rPr>
              <a:t>“</a:t>
            </a:r>
            <a:r>
              <a:rPr lang="en-US" altLang="en-US" sz="1600" i="1"/>
              <a:t>Classes that aren’t reused together should not be grouped together.”</a:t>
            </a:r>
            <a:r>
              <a:rPr lang="en-US" altLang="en-US" sz="1800" b="1"/>
              <a:t> </a:t>
            </a:r>
          </a:p>
        </p:txBody>
      </p:sp>
      <p:sp>
        <p:nvSpPr>
          <p:cNvPr id="227334" name="Text Box 4">
            <a:extLst>
              <a:ext uri="{FF2B5EF4-FFF2-40B4-BE49-F238E27FC236}">
                <a16:creationId xmlns:a16="http://schemas.microsoft.com/office/drawing/2014/main" id="{159E843A-7536-462C-9E3C-50EC6B790518}"/>
              </a:ext>
            </a:extLst>
          </p:cNvPr>
          <p:cNvSpPr txBox="1">
            <a:spLocks noChangeArrowheads="1"/>
          </p:cNvSpPr>
          <p:nvPr/>
        </p:nvSpPr>
        <p:spPr bwMode="auto">
          <a:xfrm>
            <a:off x="1296988" y="5632450"/>
            <a:ext cx="184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1800" b="1">
              <a:latin typeface="Helvetica" panose="020B0604020202020204" pitchFamily="34" charset="0"/>
            </a:endParaRPr>
          </a:p>
        </p:txBody>
      </p:sp>
      <p:sp>
        <p:nvSpPr>
          <p:cNvPr id="175109" name="Text Box 5">
            <a:extLst>
              <a:ext uri="{FF2B5EF4-FFF2-40B4-BE49-F238E27FC236}">
                <a16:creationId xmlns:a16="http://schemas.microsoft.com/office/drawing/2014/main" id="{3988EC61-6BE7-4715-B012-7AF77713A9D7}"/>
              </a:ext>
            </a:extLst>
          </p:cNvPr>
          <p:cNvSpPr txBox="1">
            <a:spLocks noChangeArrowheads="1"/>
          </p:cNvSpPr>
          <p:nvPr/>
        </p:nvSpPr>
        <p:spPr bwMode="auto">
          <a:xfrm>
            <a:off x="1828800" y="5638800"/>
            <a:ext cx="6608763" cy="214313"/>
          </a:xfrm>
          <a:prstGeom prst="rect">
            <a:avLst/>
          </a:prstGeom>
          <a:noFill/>
          <a:ln w="12700">
            <a:noFill/>
            <a:miter lim="800000"/>
            <a:headEnd/>
            <a:tailEnd/>
          </a:ln>
          <a:effectLst/>
        </p:spPr>
        <p:txBody>
          <a:bodyPr>
            <a:spAutoFit/>
          </a:bodyPr>
          <a:lstStyle/>
          <a:p>
            <a:pPr>
              <a:lnSpc>
                <a:spcPct val="90000"/>
              </a:lnSpc>
              <a:spcBef>
                <a:spcPct val="50000"/>
              </a:spcBef>
              <a:defRPr/>
            </a:pPr>
            <a:r>
              <a:rPr lang="en-US" sz="900" b="1">
                <a:effectLst>
                  <a:outerShdw blurRad="38100" dist="38100" dir="2700000" algn="tl">
                    <a:srgbClr val="FFFFFF"/>
                  </a:outerShdw>
                </a:effectLst>
                <a:latin typeface="Avant Garde" charset="0"/>
                <a:ea typeface="ＭＳ Ｐゴシック" pitchFamily="-128" charset="-128"/>
              </a:rPr>
              <a:t>Source:  Martin, R., “Design Principles and Design Patterns,” downloaded from http:www.objectmentor.com, 2000.</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6C00A68-519F-4134-A3FE-71C14F494E4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108116E-A1BC-4131-998F-544735F2121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F98DB22-76FD-42F7-BB0D-0FBAF9EF401B}" type="slidenum">
              <a:rPr lang="en-US" altLang="en-US" sz="1000">
                <a:latin typeface="Helvetica" panose="020B0604020202020204" pitchFamily="34" charset="0"/>
              </a:rPr>
              <a:pPr/>
              <a:t>221</a:t>
            </a:fld>
            <a:endParaRPr lang="en-US" altLang="en-US" sz="1000">
              <a:latin typeface="Helvetica" panose="020B0604020202020204" pitchFamily="34" charset="0"/>
            </a:endParaRPr>
          </a:p>
        </p:txBody>
      </p:sp>
      <p:sp>
        <p:nvSpPr>
          <p:cNvPr id="228356" name="Rectangle 2">
            <a:extLst>
              <a:ext uri="{FF2B5EF4-FFF2-40B4-BE49-F238E27FC236}">
                <a16:creationId xmlns:a16="http://schemas.microsoft.com/office/drawing/2014/main" id="{51EA9E08-EA33-42DB-B2AB-EB4FE52F5EE3}"/>
              </a:ext>
            </a:extLst>
          </p:cNvPr>
          <p:cNvSpPr>
            <a:spLocks noGrp="1" noChangeArrowheads="1"/>
          </p:cNvSpPr>
          <p:nvPr>
            <p:ph type="title"/>
          </p:nvPr>
        </p:nvSpPr>
        <p:spPr>
          <a:xfrm>
            <a:off x="1219200" y="1066800"/>
            <a:ext cx="5334000" cy="633413"/>
          </a:xfrm>
        </p:spPr>
        <p:txBody>
          <a:bodyPr/>
          <a:lstStyle/>
          <a:p>
            <a:pPr eaLnBrk="1" hangingPunct="1"/>
            <a:r>
              <a:rPr lang="en-US" altLang="en-US"/>
              <a:t>Design Guidelines</a:t>
            </a:r>
          </a:p>
        </p:txBody>
      </p:sp>
      <p:sp>
        <p:nvSpPr>
          <p:cNvPr id="228357" name="Rectangle 3">
            <a:extLst>
              <a:ext uri="{FF2B5EF4-FFF2-40B4-BE49-F238E27FC236}">
                <a16:creationId xmlns:a16="http://schemas.microsoft.com/office/drawing/2014/main" id="{2EDA8FF4-73D6-4B59-8079-178E847FF9ED}"/>
              </a:ext>
            </a:extLst>
          </p:cNvPr>
          <p:cNvSpPr>
            <a:spLocks noGrp="1" noChangeArrowheads="1"/>
          </p:cNvSpPr>
          <p:nvPr>
            <p:ph type="body" idx="1"/>
          </p:nvPr>
        </p:nvSpPr>
        <p:spPr>
          <a:xfrm>
            <a:off x="1905000" y="1963738"/>
            <a:ext cx="6248400" cy="3675062"/>
          </a:xfrm>
        </p:spPr>
        <p:txBody>
          <a:bodyPr/>
          <a:lstStyle/>
          <a:p>
            <a:pPr eaLnBrk="1" hangingPunct="1">
              <a:lnSpc>
                <a:spcPct val="90000"/>
              </a:lnSpc>
            </a:pPr>
            <a:r>
              <a:rPr lang="en-US" altLang="en-US" sz="1800">
                <a:solidFill>
                  <a:schemeClr val="folHlink"/>
                </a:solidFill>
              </a:rPr>
              <a:t>Components</a:t>
            </a:r>
            <a:endParaRPr lang="en-US" altLang="en-US" sz="1800"/>
          </a:p>
          <a:p>
            <a:pPr lvl="1" eaLnBrk="1" hangingPunct="1">
              <a:lnSpc>
                <a:spcPct val="90000"/>
              </a:lnSpc>
            </a:pPr>
            <a:r>
              <a:rPr lang="en-US" altLang="en-US" sz="1800"/>
              <a:t>Naming conventions should be established for components that are specified as part of the architectural model and then refined and elaborated as part of the component-level model</a:t>
            </a:r>
          </a:p>
          <a:p>
            <a:pPr eaLnBrk="1" hangingPunct="1">
              <a:lnSpc>
                <a:spcPct val="90000"/>
              </a:lnSpc>
            </a:pPr>
            <a:r>
              <a:rPr lang="en-US" altLang="en-US" sz="1800">
                <a:solidFill>
                  <a:schemeClr val="folHlink"/>
                </a:solidFill>
              </a:rPr>
              <a:t>Interfaces</a:t>
            </a:r>
            <a:endParaRPr lang="en-US" altLang="en-US" sz="1800"/>
          </a:p>
          <a:p>
            <a:pPr lvl="1" eaLnBrk="1" hangingPunct="1">
              <a:lnSpc>
                <a:spcPct val="90000"/>
              </a:lnSpc>
            </a:pPr>
            <a:r>
              <a:rPr lang="en-US" altLang="en-US" sz="1800"/>
              <a:t> Interfaces provide important information about communication and collaboration (as well as helping us to achieve the OPC)</a:t>
            </a:r>
          </a:p>
          <a:p>
            <a:pPr eaLnBrk="1" hangingPunct="1">
              <a:lnSpc>
                <a:spcPct val="90000"/>
              </a:lnSpc>
            </a:pPr>
            <a:r>
              <a:rPr lang="en-US" altLang="en-US" sz="1800">
                <a:solidFill>
                  <a:schemeClr val="folHlink"/>
                </a:solidFill>
              </a:rPr>
              <a:t>Dependencies and Inheritance</a:t>
            </a:r>
            <a:endParaRPr lang="en-US" altLang="en-US" sz="1800"/>
          </a:p>
          <a:p>
            <a:pPr lvl="1" eaLnBrk="1" hangingPunct="1">
              <a:lnSpc>
                <a:spcPct val="90000"/>
              </a:lnSpc>
            </a:pPr>
            <a:r>
              <a:rPr lang="en-US" altLang="en-US" sz="1800"/>
              <a:t>it is a good idea to model dependencies from left to right and inheritance from bottom (derived classes) to top (base classes).</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2B93629-DC04-44D8-A8EA-F820A27173E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4563D658-B61F-4136-9954-328CFEC5954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83E4F05-01D5-4B7E-AA2C-1EEC5CE7BDE3}" type="slidenum">
              <a:rPr lang="en-US" altLang="en-US" sz="1000">
                <a:latin typeface="Helvetica" panose="020B0604020202020204" pitchFamily="34" charset="0"/>
              </a:rPr>
              <a:pPr/>
              <a:t>222</a:t>
            </a:fld>
            <a:endParaRPr lang="en-US" altLang="en-US" sz="1000">
              <a:latin typeface="Helvetica" panose="020B0604020202020204" pitchFamily="34" charset="0"/>
            </a:endParaRPr>
          </a:p>
        </p:txBody>
      </p:sp>
      <p:sp>
        <p:nvSpPr>
          <p:cNvPr id="229380" name="Rectangle 2">
            <a:extLst>
              <a:ext uri="{FF2B5EF4-FFF2-40B4-BE49-F238E27FC236}">
                <a16:creationId xmlns:a16="http://schemas.microsoft.com/office/drawing/2014/main" id="{578D31F1-A249-4470-A23C-47C9CC7F698C}"/>
              </a:ext>
            </a:extLst>
          </p:cNvPr>
          <p:cNvSpPr>
            <a:spLocks noGrp="1" noChangeArrowheads="1"/>
          </p:cNvSpPr>
          <p:nvPr>
            <p:ph type="title"/>
          </p:nvPr>
        </p:nvSpPr>
        <p:spPr>
          <a:xfrm>
            <a:off x="1295400" y="990600"/>
            <a:ext cx="2833688" cy="685800"/>
          </a:xfrm>
        </p:spPr>
        <p:txBody>
          <a:bodyPr/>
          <a:lstStyle/>
          <a:p>
            <a:pPr eaLnBrk="1" hangingPunct="1"/>
            <a:r>
              <a:rPr lang="en-US" altLang="en-US"/>
              <a:t>Cohesion</a:t>
            </a:r>
          </a:p>
        </p:txBody>
      </p:sp>
      <p:sp>
        <p:nvSpPr>
          <p:cNvPr id="229381" name="Rectangle 3">
            <a:extLst>
              <a:ext uri="{FF2B5EF4-FFF2-40B4-BE49-F238E27FC236}">
                <a16:creationId xmlns:a16="http://schemas.microsoft.com/office/drawing/2014/main" id="{281AB552-4A75-49C5-B85C-283140089BA7}"/>
              </a:ext>
            </a:extLst>
          </p:cNvPr>
          <p:cNvSpPr>
            <a:spLocks noGrp="1" noChangeArrowheads="1"/>
          </p:cNvSpPr>
          <p:nvPr>
            <p:ph type="body" idx="1"/>
          </p:nvPr>
        </p:nvSpPr>
        <p:spPr>
          <a:xfrm>
            <a:off x="1905000" y="1905000"/>
            <a:ext cx="6330950" cy="4114800"/>
          </a:xfrm>
        </p:spPr>
        <p:txBody>
          <a:bodyPr/>
          <a:lstStyle/>
          <a:p>
            <a:pPr eaLnBrk="1" hangingPunct="1">
              <a:lnSpc>
                <a:spcPct val="90000"/>
              </a:lnSpc>
            </a:pPr>
            <a:r>
              <a:rPr lang="en-US" altLang="en-US" sz="1800"/>
              <a:t>Conventional view: </a:t>
            </a:r>
          </a:p>
          <a:p>
            <a:pPr lvl="1" eaLnBrk="1" hangingPunct="1">
              <a:lnSpc>
                <a:spcPct val="90000"/>
              </a:lnSpc>
            </a:pPr>
            <a:r>
              <a:rPr lang="en-US" altLang="en-US" sz="1600">
                <a:solidFill>
                  <a:schemeClr val="folHlink"/>
                </a:solidFill>
              </a:rPr>
              <a:t>the “single-mindedness” of a module</a:t>
            </a:r>
            <a:endParaRPr lang="en-US" altLang="en-US" sz="1600">
              <a:solidFill>
                <a:srgbClr val="F3FF07"/>
              </a:solidFill>
            </a:endParaRPr>
          </a:p>
          <a:p>
            <a:pPr eaLnBrk="1" hangingPunct="1">
              <a:lnSpc>
                <a:spcPct val="90000"/>
              </a:lnSpc>
            </a:pPr>
            <a:r>
              <a:rPr lang="en-US" altLang="en-US" sz="1800"/>
              <a:t>OO view: </a:t>
            </a:r>
          </a:p>
          <a:p>
            <a:pPr lvl="1" eaLnBrk="1" hangingPunct="1">
              <a:lnSpc>
                <a:spcPct val="90000"/>
              </a:lnSpc>
            </a:pPr>
            <a:r>
              <a:rPr lang="en-US" altLang="en-US" sz="1600" i="1"/>
              <a:t>cohesion</a:t>
            </a:r>
            <a:r>
              <a:rPr lang="en-US" altLang="en-US" sz="1600"/>
              <a:t> implies that a component or class encapsulates only attributes and operations that are closely related to one another and to the class or component itself</a:t>
            </a:r>
          </a:p>
          <a:p>
            <a:pPr eaLnBrk="1" hangingPunct="1">
              <a:lnSpc>
                <a:spcPct val="90000"/>
              </a:lnSpc>
            </a:pPr>
            <a:r>
              <a:rPr lang="en-US" altLang="en-US" sz="1800"/>
              <a:t>Levels of cohesion</a:t>
            </a:r>
          </a:p>
          <a:p>
            <a:pPr lvl="1" eaLnBrk="1" hangingPunct="1">
              <a:lnSpc>
                <a:spcPct val="90000"/>
              </a:lnSpc>
            </a:pPr>
            <a:r>
              <a:rPr lang="en-US" altLang="en-US" sz="1600"/>
              <a:t>Functional</a:t>
            </a:r>
          </a:p>
          <a:p>
            <a:pPr lvl="1" eaLnBrk="1" hangingPunct="1">
              <a:lnSpc>
                <a:spcPct val="90000"/>
              </a:lnSpc>
            </a:pPr>
            <a:r>
              <a:rPr lang="en-US" altLang="en-US" sz="1600"/>
              <a:t>Layer</a:t>
            </a:r>
          </a:p>
          <a:p>
            <a:pPr lvl="1" eaLnBrk="1" hangingPunct="1">
              <a:lnSpc>
                <a:spcPct val="90000"/>
              </a:lnSpc>
            </a:pPr>
            <a:r>
              <a:rPr lang="en-US" altLang="en-US" sz="1600"/>
              <a:t>Communicational</a:t>
            </a:r>
          </a:p>
          <a:p>
            <a:pPr lvl="1" eaLnBrk="1" hangingPunct="1">
              <a:lnSpc>
                <a:spcPct val="90000"/>
              </a:lnSpc>
            </a:pPr>
            <a:r>
              <a:rPr lang="en-US" altLang="en-US" sz="1600"/>
              <a:t>Sequential</a:t>
            </a:r>
          </a:p>
          <a:p>
            <a:pPr lvl="1" eaLnBrk="1" hangingPunct="1">
              <a:lnSpc>
                <a:spcPct val="90000"/>
              </a:lnSpc>
            </a:pPr>
            <a:r>
              <a:rPr lang="en-US" altLang="en-US" sz="1600"/>
              <a:t>Procedural</a:t>
            </a:r>
          </a:p>
          <a:p>
            <a:pPr lvl="1" eaLnBrk="1" hangingPunct="1">
              <a:lnSpc>
                <a:spcPct val="90000"/>
              </a:lnSpc>
            </a:pPr>
            <a:r>
              <a:rPr lang="en-US" altLang="en-US" sz="1600"/>
              <a:t>Temporal</a:t>
            </a:r>
          </a:p>
          <a:p>
            <a:pPr lvl="1" eaLnBrk="1" hangingPunct="1">
              <a:lnSpc>
                <a:spcPct val="90000"/>
              </a:lnSpc>
            </a:pPr>
            <a:r>
              <a:rPr lang="en-US" altLang="en-US" sz="1600"/>
              <a:t>utility</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7BAABDE-DDE3-40CA-BDD0-07A9AD8577F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1DB7597C-37BC-4981-8524-778880D77BE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A6F2BA1-6F24-4C1D-AC7C-9068CD9CF2CE}" type="slidenum">
              <a:rPr lang="en-US" altLang="en-US" sz="1000">
                <a:latin typeface="Helvetica" panose="020B0604020202020204" pitchFamily="34" charset="0"/>
              </a:rPr>
              <a:pPr/>
              <a:t>223</a:t>
            </a:fld>
            <a:endParaRPr lang="en-US" altLang="en-US" sz="1000">
              <a:latin typeface="Helvetica" panose="020B0604020202020204" pitchFamily="34" charset="0"/>
            </a:endParaRPr>
          </a:p>
        </p:txBody>
      </p:sp>
      <p:sp>
        <p:nvSpPr>
          <p:cNvPr id="230404" name="Rectangle 2">
            <a:extLst>
              <a:ext uri="{FF2B5EF4-FFF2-40B4-BE49-F238E27FC236}">
                <a16:creationId xmlns:a16="http://schemas.microsoft.com/office/drawing/2014/main" id="{AACF69CE-F250-4BE6-80B4-46E220EA9D57}"/>
              </a:ext>
            </a:extLst>
          </p:cNvPr>
          <p:cNvSpPr>
            <a:spLocks noGrp="1" noChangeArrowheads="1"/>
          </p:cNvSpPr>
          <p:nvPr>
            <p:ph type="title"/>
          </p:nvPr>
        </p:nvSpPr>
        <p:spPr>
          <a:xfrm>
            <a:off x="1295400" y="990600"/>
            <a:ext cx="2738438" cy="685800"/>
          </a:xfrm>
        </p:spPr>
        <p:txBody>
          <a:bodyPr/>
          <a:lstStyle/>
          <a:p>
            <a:pPr eaLnBrk="1" hangingPunct="1"/>
            <a:r>
              <a:rPr lang="en-US" altLang="en-US"/>
              <a:t>Coupling</a:t>
            </a:r>
          </a:p>
        </p:txBody>
      </p:sp>
      <p:sp>
        <p:nvSpPr>
          <p:cNvPr id="230405" name="Rectangle 3">
            <a:extLst>
              <a:ext uri="{FF2B5EF4-FFF2-40B4-BE49-F238E27FC236}">
                <a16:creationId xmlns:a16="http://schemas.microsoft.com/office/drawing/2014/main" id="{C20237E3-DE6D-4E27-9A6B-F536737C9B9B}"/>
              </a:ext>
            </a:extLst>
          </p:cNvPr>
          <p:cNvSpPr>
            <a:spLocks noGrp="1" noChangeArrowheads="1"/>
          </p:cNvSpPr>
          <p:nvPr>
            <p:ph type="body" idx="1"/>
          </p:nvPr>
        </p:nvSpPr>
        <p:spPr>
          <a:xfrm>
            <a:off x="1828800" y="1828800"/>
            <a:ext cx="6216650" cy="4114800"/>
          </a:xfrm>
        </p:spPr>
        <p:txBody>
          <a:bodyPr/>
          <a:lstStyle/>
          <a:p>
            <a:pPr eaLnBrk="1" hangingPunct="1">
              <a:lnSpc>
                <a:spcPct val="90000"/>
              </a:lnSpc>
            </a:pPr>
            <a:r>
              <a:rPr lang="en-US" altLang="en-US" sz="1800"/>
              <a:t>Conventional view: </a:t>
            </a:r>
          </a:p>
          <a:p>
            <a:pPr lvl="1" eaLnBrk="1" hangingPunct="1">
              <a:lnSpc>
                <a:spcPct val="90000"/>
              </a:lnSpc>
            </a:pPr>
            <a:r>
              <a:rPr lang="en-US" altLang="en-US" sz="1600"/>
              <a:t>The degree to which a component is connected to other components and to the external world</a:t>
            </a:r>
          </a:p>
          <a:p>
            <a:pPr eaLnBrk="1" hangingPunct="1">
              <a:lnSpc>
                <a:spcPct val="90000"/>
              </a:lnSpc>
            </a:pPr>
            <a:r>
              <a:rPr lang="en-US" altLang="en-US" sz="1800"/>
              <a:t>OO view:</a:t>
            </a:r>
          </a:p>
          <a:p>
            <a:pPr lvl="1" eaLnBrk="1" hangingPunct="1">
              <a:lnSpc>
                <a:spcPct val="90000"/>
              </a:lnSpc>
            </a:pPr>
            <a:r>
              <a:rPr lang="en-US" altLang="en-US" sz="1600"/>
              <a:t>a qualitative measure of the degree to which classes are connected to one another</a:t>
            </a:r>
          </a:p>
          <a:p>
            <a:pPr eaLnBrk="1" hangingPunct="1">
              <a:lnSpc>
                <a:spcPct val="90000"/>
              </a:lnSpc>
            </a:pPr>
            <a:r>
              <a:rPr lang="en-US" altLang="en-US" sz="1800"/>
              <a:t>Level of coupling</a:t>
            </a:r>
          </a:p>
          <a:p>
            <a:pPr lvl="1" eaLnBrk="1" hangingPunct="1">
              <a:lnSpc>
                <a:spcPct val="90000"/>
              </a:lnSpc>
            </a:pPr>
            <a:r>
              <a:rPr lang="en-US" altLang="en-US" sz="1400"/>
              <a:t>Content</a:t>
            </a:r>
          </a:p>
          <a:p>
            <a:pPr lvl="1" eaLnBrk="1" hangingPunct="1">
              <a:lnSpc>
                <a:spcPct val="90000"/>
              </a:lnSpc>
            </a:pPr>
            <a:r>
              <a:rPr lang="en-US" altLang="en-US" sz="1400"/>
              <a:t>Common</a:t>
            </a:r>
          </a:p>
          <a:p>
            <a:pPr lvl="1" eaLnBrk="1" hangingPunct="1">
              <a:lnSpc>
                <a:spcPct val="90000"/>
              </a:lnSpc>
            </a:pPr>
            <a:r>
              <a:rPr lang="en-US" altLang="en-US" sz="1400"/>
              <a:t>Control</a:t>
            </a:r>
          </a:p>
          <a:p>
            <a:pPr lvl="1" eaLnBrk="1" hangingPunct="1">
              <a:lnSpc>
                <a:spcPct val="90000"/>
              </a:lnSpc>
            </a:pPr>
            <a:r>
              <a:rPr lang="en-US" altLang="en-US" sz="1400"/>
              <a:t>Stamp</a:t>
            </a:r>
          </a:p>
          <a:p>
            <a:pPr lvl="1" eaLnBrk="1" hangingPunct="1">
              <a:lnSpc>
                <a:spcPct val="90000"/>
              </a:lnSpc>
            </a:pPr>
            <a:r>
              <a:rPr lang="en-US" altLang="en-US" sz="1400"/>
              <a:t>Data</a:t>
            </a:r>
          </a:p>
          <a:p>
            <a:pPr lvl="1" eaLnBrk="1" hangingPunct="1">
              <a:lnSpc>
                <a:spcPct val="90000"/>
              </a:lnSpc>
            </a:pPr>
            <a:r>
              <a:rPr lang="en-US" altLang="en-US" sz="1400"/>
              <a:t>Routine call</a:t>
            </a:r>
          </a:p>
          <a:p>
            <a:pPr lvl="1" eaLnBrk="1" hangingPunct="1">
              <a:lnSpc>
                <a:spcPct val="90000"/>
              </a:lnSpc>
            </a:pPr>
            <a:r>
              <a:rPr lang="en-US" altLang="en-US" sz="1400"/>
              <a:t>Type use</a:t>
            </a:r>
          </a:p>
          <a:p>
            <a:pPr lvl="1" eaLnBrk="1" hangingPunct="1">
              <a:lnSpc>
                <a:spcPct val="90000"/>
              </a:lnSpc>
            </a:pPr>
            <a:r>
              <a:rPr lang="en-US" altLang="en-US" sz="1400"/>
              <a:t>Inclusion or import</a:t>
            </a:r>
          </a:p>
          <a:p>
            <a:pPr lvl="1" eaLnBrk="1" hangingPunct="1">
              <a:lnSpc>
                <a:spcPct val="90000"/>
              </a:lnSpc>
            </a:pPr>
            <a:r>
              <a:rPr lang="en-US" altLang="en-US" sz="1400"/>
              <a:t>External</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2819248-B0C7-4181-9290-7B139294368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451C1D28-94BD-48F0-BD39-035D06B722C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0802AF6-4351-46B4-B549-B876D3A08E5E}" type="slidenum">
              <a:rPr lang="en-US" altLang="en-US" sz="1000">
                <a:latin typeface="Helvetica" panose="020B0604020202020204" pitchFamily="34" charset="0"/>
              </a:rPr>
              <a:pPr/>
              <a:t>224</a:t>
            </a:fld>
            <a:endParaRPr lang="en-US" altLang="en-US" sz="1000">
              <a:latin typeface="Helvetica" panose="020B0604020202020204" pitchFamily="34" charset="0"/>
            </a:endParaRPr>
          </a:p>
        </p:txBody>
      </p:sp>
      <p:sp>
        <p:nvSpPr>
          <p:cNvPr id="231428" name="Rectangle 2">
            <a:extLst>
              <a:ext uri="{FF2B5EF4-FFF2-40B4-BE49-F238E27FC236}">
                <a16:creationId xmlns:a16="http://schemas.microsoft.com/office/drawing/2014/main" id="{AB05C071-47F9-403B-B69D-770C55879C33}"/>
              </a:ext>
            </a:extLst>
          </p:cNvPr>
          <p:cNvSpPr>
            <a:spLocks noGrp="1" noChangeArrowheads="1"/>
          </p:cNvSpPr>
          <p:nvPr>
            <p:ph type="title"/>
          </p:nvPr>
        </p:nvSpPr>
        <p:spPr>
          <a:xfrm>
            <a:off x="1219200" y="1143000"/>
            <a:ext cx="6242050" cy="633413"/>
          </a:xfrm>
        </p:spPr>
        <p:txBody>
          <a:bodyPr/>
          <a:lstStyle/>
          <a:p>
            <a:pPr eaLnBrk="1" hangingPunct="1"/>
            <a:r>
              <a:rPr lang="en-US" altLang="en-US"/>
              <a:t>Component Level Design-I</a:t>
            </a:r>
          </a:p>
        </p:txBody>
      </p:sp>
      <p:sp>
        <p:nvSpPr>
          <p:cNvPr id="231429" name="Rectangle 3">
            <a:extLst>
              <a:ext uri="{FF2B5EF4-FFF2-40B4-BE49-F238E27FC236}">
                <a16:creationId xmlns:a16="http://schemas.microsoft.com/office/drawing/2014/main" id="{91D70FB1-0EA0-4B8E-A9CF-92C705F633E1}"/>
              </a:ext>
            </a:extLst>
          </p:cNvPr>
          <p:cNvSpPr>
            <a:spLocks noGrp="1" noChangeArrowheads="1"/>
          </p:cNvSpPr>
          <p:nvPr>
            <p:ph type="body" idx="1"/>
          </p:nvPr>
        </p:nvSpPr>
        <p:spPr>
          <a:xfrm>
            <a:off x="1976438" y="1981200"/>
            <a:ext cx="6634162" cy="3551238"/>
          </a:xfrm>
        </p:spPr>
        <p:txBody>
          <a:bodyPr/>
          <a:lstStyle/>
          <a:p>
            <a:pPr eaLnBrk="1" hangingPunct="1"/>
            <a:r>
              <a:rPr lang="en-US" altLang="en-US" sz="2000"/>
              <a:t>Step 1.  Identify all design classes that correspond to the problem domain. </a:t>
            </a:r>
          </a:p>
          <a:p>
            <a:pPr eaLnBrk="1" hangingPunct="1"/>
            <a:r>
              <a:rPr lang="en-US" altLang="en-US" sz="2000"/>
              <a:t>Step 2.  Identify all design classes that correspond to the infrastructure domain.</a:t>
            </a:r>
          </a:p>
          <a:p>
            <a:pPr eaLnBrk="1" hangingPunct="1"/>
            <a:r>
              <a:rPr lang="en-US" altLang="en-US" sz="2000"/>
              <a:t>Step 3.  Elaborate all design classes that are not acquired as reusable components.</a:t>
            </a:r>
          </a:p>
          <a:p>
            <a:pPr eaLnBrk="1" hangingPunct="1"/>
            <a:r>
              <a:rPr lang="en-US" altLang="en-US" sz="2000"/>
              <a:t>Step 3a.  Specify message details when classes or component collaborate. </a:t>
            </a:r>
          </a:p>
          <a:p>
            <a:pPr eaLnBrk="1" hangingPunct="1"/>
            <a:r>
              <a:rPr lang="en-US" altLang="en-US" sz="2000"/>
              <a:t>Step 3b.  Identify appropriate interfaces for each component. </a:t>
            </a:r>
            <a:endParaRPr lang="en-US" altLang="en-US" sz="2000" b="1"/>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6A0B755-AEEA-4064-8E74-5C1C2104C1B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DA3B6647-CE90-4664-99F6-CF679686734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F1FF5C8-DD11-4A16-BBD6-6E6A2EDA36EB}" type="slidenum">
              <a:rPr lang="en-US" altLang="en-US" sz="1000">
                <a:latin typeface="Helvetica" panose="020B0604020202020204" pitchFamily="34" charset="0"/>
              </a:rPr>
              <a:pPr/>
              <a:t>225</a:t>
            </a:fld>
            <a:endParaRPr lang="en-US" altLang="en-US" sz="1000">
              <a:latin typeface="Helvetica" panose="020B0604020202020204" pitchFamily="34" charset="0"/>
            </a:endParaRPr>
          </a:p>
        </p:txBody>
      </p:sp>
      <p:sp>
        <p:nvSpPr>
          <p:cNvPr id="232452" name="Rectangle 2">
            <a:extLst>
              <a:ext uri="{FF2B5EF4-FFF2-40B4-BE49-F238E27FC236}">
                <a16:creationId xmlns:a16="http://schemas.microsoft.com/office/drawing/2014/main" id="{073687D6-8708-4201-8CDE-E12E68FA2DD8}"/>
              </a:ext>
            </a:extLst>
          </p:cNvPr>
          <p:cNvSpPr>
            <a:spLocks noGrp="1" noChangeArrowheads="1"/>
          </p:cNvSpPr>
          <p:nvPr>
            <p:ph type="title"/>
          </p:nvPr>
        </p:nvSpPr>
        <p:spPr>
          <a:xfrm>
            <a:off x="1143000" y="1143000"/>
            <a:ext cx="6438900" cy="633413"/>
          </a:xfrm>
        </p:spPr>
        <p:txBody>
          <a:bodyPr/>
          <a:lstStyle/>
          <a:p>
            <a:pPr eaLnBrk="1" hangingPunct="1"/>
            <a:r>
              <a:rPr lang="en-US" altLang="en-US"/>
              <a:t>Component-Level Design-II</a:t>
            </a:r>
          </a:p>
        </p:txBody>
      </p:sp>
      <p:sp>
        <p:nvSpPr>
          <p:cNvPr id="232453" name="Rectangle 3">
            <a:extLst>
              <a:ext uri="{FF2B5EF4-FFF2-40B4-BE49-F238E27FC236}">
                <a16:creationId xmlns:a16="http://schemas.microsoft.com/office/drawing/2014/main" id="{20705D8B-CDDF-4C68-8237-8C8BEA7E9D6C}"/>
              </a:ext>
            </a:extLst>
          </p:cNvPr>
          <p:cNvSpPr>
            <a:spLocks noGrp="1" noChangeArrowheads="1"/>
          </p:cNvSpPr>
          <p:nvPr>
            <p:ph type="body" idx="1"/>
          </p:nvPr>
        </p:nvSpPr>
        <p:spPr>
          <a:xfrm>
            <a:off x="1828800" y="1828800"/>
            <a:ext cx="6781800" cy="4498975"/>
          </a:xfrm>
        </p:spPr>
        <p:txBody>
          <a:bodyPr/>
          <a:lstStyle/>
          <a:p>
            <a:pPr eaLnBrk="1" hangingPunct="1">
              <a:lnSpc>
                <a:spcPct val="90000"/>
              </a:lnSpc>
            </a:pPr>
            <a:r>
              <a:rPr lang="en-US" altLang="en-US" sz="2000"/>
              <a:t>Step 3c.  Elaborate attributes and define data types and data structures required to implement them. </a:t>
            </a:r>
          </a:p>
          <a:p>
            <a:pPr eaLnBrk="1" hangingPunct="1">
              <a:lnSpc>
                <a:spcPct val="90000"/>
              </a:lnSpc>
            </a:pPr>
            <a:r>
              <a:rPr lang="en-US" altLang="en-US" sz="2000"/>
              <a:t>Step 3d.</a:t>
            </a:r>
            <a:r>
              <a:rPr lang="en-US" altLang="en-US" sz="2000" b="1"/>
              <a:t> </a:t>
            </a:r>
            <a:r>
              <a:rPr lang="en-US" altLang="en-US" sz="2000"/>
              <a:t> Describe processing flow within each operation in detail.</a:t>
            </a:r>
          </a:p>
          <a:p>
            <a:pPr eaLnBrk="1" hangingPunct="1">
              <a:lnSpc>
                <a:spcPct val="90000"/>
              </a:lnSpc>
            </a:pPr>
            <a:r>
              <a:rPr lang="en-US" altLang="en-US" sz="2000"/>
              <a:t>Step 4.  Describe persistent data sources (databases and files) and identify the classes required to manage them. </a:t>
            </a:r>
          </a:p>
          <a:p>
            <a:pPr eaLnBrk="1" hangingPunct="1">
              <a:lnSpc>
                <a:spcPct val="90000"/>
              </a:lnSpc>
            </a:pPr>
            <a:r>
              <a:rPr lang="en-US" altLang="en-US" sz="2000"/>
              <a:t>Step 5.  Develop and elaborate behavioral representations for a class or component. </a:t>
            </a:r>
          </a:p>
          <a:p>
            <a:pPr eaLnBrk="1" hangingPunct="1">
              <a:lnSpc>
                <a:spcPct val="90000"/>
              </a:lnSpc>
            </a:pPr>
            <a:r>
              <a:rPr lang="en-US" altLang="en-US" sz="2000"/>
              <a:t>Step 6.  Elaborate deployment diagrams to provide additional implementation detail. </a:t>
            </a:r>
          </a:p>
          <a:p>
            <a:pPr eaLnBrk="1" hangingPunct="1">
              <a:lnSpc>
                <a:spcPct val="90000"/>
              </a:lnSpc>
            </a:pPr>
            <a:r>
              <a:rPr lang="en-US" altLang="en-US" sz="2000"/>
              <a:t>Step 7.  Factor every component-level design representation and always consider alternatives.</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B34BEA4-931E-4E30-B8CC-72C17C0864A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D618FB89-F3FC-4282-8836-EEF472140E0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7B3EA77-9724-4215-B975-033A5DD67A8E}" type="slidenum">
              <a:rPr lang="en-US" altLang="en-US" sz="1000">
                <a:latin typeface="Helvetica" panose="020B0604020202020204" pitchFamily="34" charset="0"/>
              </a:rPr>
              <a:pPr/>
              <a:t>226</a:t>
            </a:fld>
            <a:endParaRPr lang="en-US" altLang="en-US" sz="1000">
              <a:latin typeface="Helvetica" panose="020B0604020202020204" pitchFamily="34" charset="0"/>
            </a:endParaRPr>
          </a:p>
        </p:txBody>
      </p:sp>
      <p:sp>
        <p:nvSpPr>
          <p:cNvPr id="233476" name="Rectangle 3">
            <a:extLst>
              <a:ext uri="{FF2B5EF4-FFF2-40B4-BE49-F238E27FC236}">
                <a16:creationId xmlns:a16="http://schemas.microsoft.com/office/drawing/2014/main" id="{E43BA53A-7FFF-4B86-99ED-D8725333A542}"/>
              </a:ext>
            </a:extLst>
          </p:cNvPr>
          <p:cNvSpPr>
            <a:spLocks noGrp="1" noChangeArrowheads="1"/>
          </p:cNvSpPr>
          <p:nvPr>
            <p:ph type="title"/>
          </p:nvPr>
        </p:nvSpPr>
        <p:spPr>
          <a:xfrm>
            <a:off x="1260475" y="838200"/>
            <a:ext cx="6623050" cy="874713"/>
          </a:xfrm>
        </p:spPr>
        <p:txBody>
          <a:bodyPr/>
          <a:lstStyle/>
          <a:p>
            <a:pPr eaLnBrk="1" hangingPunct="1"/>
            <a:r>
              <a:rPr lang="en-US" altLang="en-US"/>
              <a:t>Collaboration Diagram</a:t>
            </a:r>
          </a:p>
        </p:txBody>
      </p:sp>
      <p:pic>
        <p:nvPicPr>
          <p:cNvPr id="233477" name="Picture 4">
            <a:extLst>
              <a:ext uri="{FF2B5EF4-FFF2-40B4-BE49-F238E27FC236}">
                <a16:creationId xmlns:a16="http://schemas.microsoft.com/office/drawing/2014/main" id="{CDAEA621-63F2-4BDB-B115-EF0913B63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81200"/>
            <a:ext cx="5476875" cy="379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6BFE358-BA94-4A16-9422-FC28E974F0E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C1B6E73-02D1-47FE-B49B-F1D7E770840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324D567-F2EF-46BF-952F-381A1ED07500}" type="slidenum">
              <a:rPr lang="en-US" altLang="en-US" sz="1000">
                <a:latin typeface="Helvetica" panose="020B0604020202020204" pitchFamily="34" charset="0"/>
              </a:rPr>
              <a:pPr/>
              <a:t>227</a:t>
            </a:fld>
            <a:endParaRPr lang="en-US" altLang="en-US" sz="1000">
              <a:latin typeface="Helvetica" panose="020B0604020202020204" pitchFamily="34" charset="0"/>
            </a:endParaRPr>
          </a:p>
        </p:txBody>
      </p:sp>
      <p:sp>
        <p:nvSpPr>
          <p:cNvPr id="234500" name="Rectangle 3">
            <a:extLst>
              <a:ext uri="{FF2B5EF4-FFF2-40B4-BE49-F238E27FC236}">
                <a16:creationId xmlns:a16="http://schemas.microsoft.com/office/drawing/2014/main" id="{267236F4-0E18-496E-AB6A-B0527B40A6B0}"/>
              </a:ext>
            </a:extLst>
          </p:cNvPr>
          <p:cNvSpPr>
            <a:spLocks noGrp="1" noChangeArrowheads="1"/>
          </p:cNvSpPr>
          <p:nvPr>
            <p:ph type="title"/>
          </p:nvPr>
        </p:nvSpPr>
        <p:spPr>
          <a:xfrm>
            <a:off x="1295400" y="1066800"/>
            <a:ext cx="3821113" cy="633413"/>
          </a:xfrm>
        </p:spPr>
        <p:txBody>
          <a:bodyPr/>
          <a:lstStyle/>
          <a:p>
            <a:pPr eaLnBrk="1" hangingPunct="1"/>
            <a:r>
              <a:rPr lang="en-US" altLang="en-US"/>
              <a:t>Refactoring</a:t>
            </a:r>
          </a:p>
        </p:txBody>
      </p:sp>
      <p:pic>
        <p:nvPicPr>
          <p:cNvPr id="234501" name="Picture 4">
            <a:extLst>
              <a:ext uri="{FF2B5EF4-FFF2-40B4-BE49-F238E27FC236}">
                <a16:creationId xmlns:a16="http://schemas.microsoft.com/office/drawing/2014/main" id="{F4658AEF-5675-440D-9960-831C6A99C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09800"/>
            <a:ext cx="5778500"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8DC7FA5-D96E-413A-8BBB-36E41D97ED5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7A4D20CA-06A1-460C-88CA-38E49B80A70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5707849-F414-4106-B6D1-F3A0AA3F5931}" type="slidenum">
              <a:rPr lang="en-US" altLang="en-US" sz="1000">
                <a:latin typeface="Helvetica" panose="020B0604020202020204" pitchFamily="34" charset="0"/>
              </a:rPr>
              <a:pPr/>
              <a:t>228</a:t>
            </a:fld>
            <a:endParaRPr lang="en-US" altLang="en-US" sz="1000">
              <a:latin typeface="Helvetica" panose="020B0604020202020204" pitchFamily="34" charset="0"/>
            </a:endParaRPr>
          </a:p>
        </p:txBody>
      </p:sp>
      <p:sp>
        <p:nvSpPr>
          <p:cNvPr id="235524" name="Rectangle 3">
            <a:extLst>
              <a:ext uri="{FF2B5EF4-FFF2-40B4-BE49-F238E27FC236}">
                <a16:creationId xmlns:a16="http://schemas.microsoft.com/office/drawing/2014/main" id="{3CACFC60-EB5C-420C-B09F-2B621ABC21D7}"/>
              </a:ext>
            </a:extLst>
          </p:cNvPr>
          <p:cNvSpPr>
            <a:spLocks noGrp="1" noChangeArrowheads="1"/>
          </p:cNvSpPr>
          <p:nvPr>
            <p:ph type="title"/>
          </p:nvPr>
        </p:nvSpPr>
        <p:spPr>
          <a:xfrm>
            <a:off x="1295400" y="1143000"/>
            <a:ext cx="4860925" cy="646113"/>
          </a:xfrm>
        </p:spPr>
        <p:txBody>
          <a:bodyPr/>
          <a:lstStyle/>
          <a:p>
            <a:pPr eaLnBrk="1" hangingPunct="1"/>
            <a:r>
              <a:rPr lang="en-US" altLang="en-US"/>
              <a:t>Activity Diagram</a:t>
            </a:r>
          </a:p>
        </p:txBody>
      </p:sp>
      <p:pic>
        <p:nvPicPr>
          <p:cNvPr id="235525" name="Picture 4">
            <a:extLst>
              <a:ext uri="{FF2B5EF4-FFF2-40B4-BE49-F238E27FC236}">
                <a16:creationId xmlns:a16="http://schemas.microsoft.com/office/drawing/2014/main" id="{8651BDA0-E4FF-4BAC-B05A-8CF448DE7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066800"/>
            <a:ext cx="29972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4B3F5CA-D726-4314-B1C9-CFA624EA268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28DF3944-7197-4AB3-98AA-9294DBDCB67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7D3EBA0-76E9-44B0-BC42-F0D0D4FE9522}" type="slidenum">
              <a:rPr lang="en-US" altLang="en-US" sz="1000">
                <a:latin typeface="Helvetica" panose="020B0604020202020204" pitchFamily="34" charset="0"/>
              </a:rPr>
              <a:pPr/>
              <a:t>229</a:t>
            </a:fld>
            <a:endParaRPr lang="en-US" altLang="en-US" sz="1000">
              <a:latin typeface="Helvetica" panose="020B0604020202020204" pitchFamily="34" charset="0"/>
            </a:endParaRPr>
          </a:p>
        </p:txBody>
      </p:sp>
      <p:sp>
        <p:nvSpPr>
          <p:cNvPr id="236548" name="Rectangle 3">
            <a:extLst>
              <a:ext uri="{FF2B5EF4-FFF2-40B4-BE49-F238E27FC236}">
                <a16:creationId xmlns:a16="http://schemas.microsoft.com/office/drawing/2014/main" id="{D45AD7E7-F322-49BD-9CC2-283159F54511}"/>
              </a:ext>
            </a:extLst>
          </p:cNvPr>
          <p:cNvSpPr>
            <a:spLocks noGrp="1" noChangeArrowheads="1"/>
          </p:cNvSpPr>
          <p:nvPr>
            <p:ph type="title"/>
          </p:nvPr>
        </p:nvSpPr>
        <p:spPr>
          <a:xfrm>
            <a:off x="1295400" y="1143000"/>
            <a:ext cx="3040063" cy="633413"/>
          </a:xfrm>
        </p:spPr>
        <p:txBody>
          <a:bodyPr/>
          <a:lstStyle/>
          <a:p>
            <a:pPr eaLnBrk="1" hangingPunct="1"/>
            <a:r>
              <a:rPr lang="en-US" altLang="en-US"/>
              <a:t>Statechart</a:t>
            </a:r>
          </a:p>
        </p:txBody>
      </p:sp>
      <p:pic>
        <p:nvPicPr>
          <p:cNvPr id="236549" name="Picture 4">
            <a:extLst>
              <a:ext uri="{FF2B5EF4-FFF2-40B4-BE49-F238E27FC236}">
                <a16:creationId xmlns:a16="http://schemas.microsoft.com/office/drawing/2014/main" id="{0CD41EE5-681C-4F71-96B0-706CBD7C5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990600"/>
            <a:ext cx="3721100"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AF4FFA8-0864-438F-84E4-7690FF36449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9313EDEF-6A5B-4F89-B29C-257C36D5D98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070C671-9981-495A-9A1F-8183E0DC1C1E}" type="slidenum">
              <a:rPr lang="en-US" altLang="en-US" sz="1000">
                <a:latin typeface="Helvetica" panose="020B0604020202020204" pitchFamily="34" charset="0"/>
              </a:rPr>
              <a:pPr/>
              <a:t>23</a:t>
            </a:fld>
            <a:endParaRPr lang="en-US" altLang="en-US" sz="1000">
              <a:latin typeface="Helvetica" panose="020B0604020202020204" pitchFamily="34" charset="0"/>
            </a:endParaRPr>
          </a:p>
        </p:txBody>
      </p:sp>
      <p:sp>
        <p:nvSpPr>
          <p:cNvPr id="25604" name="Rectangle 2">
            <a:extLst>
              <a:ext uri="{FF2B5EF4-FFF2-40B4-BE49-F238E27FC236}">
                <a16:creationId xmlns:a16="http://schemas.microsoft.com/office/drawing/2014/main" id="{DF0C099A-F33C-429D-A65F-C3D2544E846C}"/>
              </a:ext>
            </a:extLst>
          </p:cNvPr>
          <p:cNvSpPr>
            <a:spLocks noGrp="1" noChangeArrowheads="1"/>
          </p:cNvSpPr>
          <p:nvPr>
            <p:ph type="title"/>
          </p:nvPr>
        </p:nvSpPr>
        <p:spPr>
          <a:xfrm>
            <a:off x="1295400" y="914400"/>
            <a:ext cx="4359275" cy="709613"/>
          </a:xfrm>
        </p:spPr>
        <p:txBody>
          <a:bodyPr/>
          <a:lstStyle/>
          <a:p>
            <a:pPr eaLnBrk="1" hangingPunct="1"/>
            <a:r>
              <a:rPr lang="en-US" altLang="en-US"/>
              <a:t>Software Myths</a:t>
            </a:r>
          </a:p>
        </p:txBody>
      </p:sp>
      <p:sp>
        <p:nvSpPr>
          <p:cNvPr id="25605" name="Rectangle 3">
            <a:extLst>
              <a:ext uri="{FF2B5EF4-FFF2-40B4-BE49-F238E27FC236}">
                <a16:creationId xmlns:a16="http://schemas.microsoft.com/office/drawing/2014/main" id="{D54E989B-0B6C-4939-8CDF-CA9BB7F8C8FB}"/>
              </a:ext>
            </a:extLst>
          </p:cNvPr>
          <p:cNvSpPr>
            <a:spLocks noGrp="1" noChangeArrowheads="1"/>
          </p:cNvSpPr>
          <p:nvPr>
            <p:ph type="body" idx="1"/>
          </p:nvPr>
        </p:nvSpPr>
        <p:spPr>
          <a:xfrm>
            <a:off x="2611438" y="1905000"/>
            <a:ext cx="5538787" cy="4191000"/>
          </a:xfrm>
        </p:spPr>
        <p:txBody>
          <a:bodyPr/>
          <a:lstStyle/>
          <a:p>
            <a:pPr eaLnBrk="1" hangingPunct="1"/>
            <a:r>
              <a:rPr lang="en-US" altLang="en-US"/>
              <a:t>Affect managers, customers (and other non-technical stakeholders) and practitioners</a:t>
            </a:r>
          </a:p>
          <a:p>
            <a:pPr eaLnBrk="1" hangingPunct="1"/>
            <a:r>
              <a:rPr lang="en-US" altLang="en-US"/>
              <a:t>Are believable because they often have elements of truth, </a:t>
            </a:r>
          </a:p>
          <a:p>
            <a:pPr eaLnBrk="1" hangingPunct="1">
              <a:buFont typeface="Wingdings" panose="05000000000000000000" pitchFamily="2" charset="2"/>
              <a:buNone/>
            </a:pPr>
            <a:r>
              <a:rPr lang="en-US" altLang="en-US" i="1">
                <a:solidFill>
                  <a:schemeClr val="folHlink"/>
                </a:solidFill>
              </a:rPr>
              <a:t>but …</a:t>
            </a:r>
            <a:endParaRPr lang="en-US" altLang="en-US"/>
          </a:p>
          <a:p>
            <a:pPr eaLnBrk="1" hangingPunct="1"/>
            <a:r>
              <a:rPr lang="en-US" altLang="en-US"/>
              <a:t>Invariably lead to bad decisions, </a:t>
            </a:r>
          </a:p>
          <a:p>
            <a:pPr eaLnBrk="1" hangingPunct="1">
              <a:buFont typeface="Wingdings" panose="05000000000000000000" pitchFamily="2" charset="2"/>
              <a:buNone/>
            </a:pPr>
            <a:r>
              <a:rPr lang="en-US" altLang="en-US" i="1">
                <a:solidFill>
                  <a:schemeClr val="folHlink"/>
                </a:solidFill>
              </a:rPr>
              <a:t>therefore …</a:t>
            </a:r>
            <a:endParaRPr lang="en-US" altLang="en-US"/>
          </a:p>
          <a:p>
            <a:pPr eaLnBrk="1" hangingPunct="1"/>
            <a:r>
              <a:rPr lang="en-US" altLang="en-US"/>
              <a:t>Insist on reality as you navigate your way through software engineering</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6DDD21A-1897-41CD-9D5C-52FDBF8B2CD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BB70461-86C6-4BA2-BE82-5A638082E42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339D6DC-9E96-4E95-9011-89C777F4DAFB}" type="slidenum">
              <a:rPr lang="en-US" altLang="en-US" sz="1000">
                <a:latin typeface="Helvetica" panose="020B0604020202020204" pitchFamily="34" charset="0"/>
              </a:rPr>
              <a:pPr/>
              <a:t>230</a:t>
            </a:fld>
            <a:endParaRPr lang="en-US" altLang="en-US" sz="1000">
              <a:latin typeface="Helvetica" panose="020B0604020202020204" pitchFamily="34" charset="0"/>
            </a:endParaRPr>
          </a:p>
        </p:txBody>
      </p:sp>
      <p:sp>
        <p:nvSpPr>
          <p:cNvPr id="237572" name="Rectangle 1026">
            <a:extLst>
              <a:ext uri="{FF2B5EF4-FFF2-40B4-BE49-F238E27FC236}">
                <a16:creationId xmlns:a16="http://schemas.microsoft.com/office/drawing/2014/main" id="{AAC7CBEF-3A0F-4B6D-8434-FD24E7E13E11}"/>
              </a:ext>
            </a:extLst>
          </p:cNvPr>
          <p:cNvSpPr>
            <a:spLocks noGrp="1" noChangeArrowheads="1"/>
          </p:cNvSpPr>
          <p:nvPr>
            <p:ph type="title"/>
          </p:nvPr>
        </p:nvSpPr>
        <p:spPr>
          <a:xfrm>
            <a:off x="1219200" y="1066800"/>
            <a:ext cx="7467600" cy="633413"/>
          </a:xfrm>
        </p:spPr>
        <p:txBody>
          <a:bodyPr/>
          <a:lstStyle/>
          <a:p>
            <a:pPr eaLnBrk="1" hangingPunct="1"/>
            <a:r>
              <a:rPr lang="en-US" altLang="en-US" sz="3600"/>
              <a:t>Component Design for WebApps</a:t>
            </a:r>
          </a:p>
        </p:txBody>
      </p:sp>
      <p:sp>
        <p:nvSpPr>
          <p:cNvPr id="237573" name="Rectangle 1027">
            <a:extLst>
              <a:ext uri="{FF2B5EF4-FFF2-40B4-BE49-F238E27FC236}">
                <a16:creationId xmlns:a16="http://schemas.microsoft.com/office/drawing/2014/main" id="{1323F54A-A477-45EA-BE3E-755D0D95D6C6}"/>
              </a:ext>
            </a:extLst>
          </p:cNvPr>
          <p:cNvSpPr>
            <a:spLocks noGrp="1" noChangeArrowheads="1"/>
          </p:cNvSpPr>
          <p:nvPr>
            <p:ph type="body" idx="1"/>
          </p:nvPr>
        </p:nvSpPr>
        <p:spPr/>
        <p:txBody>
          <a:bodyPr/>
          <a:lstStyle/>
          <a:p>
            <a:pPr eaLnBrk="1" hangingPunct="1">
              <a:spcBef>
                <a:spcPts val="300"/>
              </a:spcBef>
            </a:pPr>
            <a:r>
              <a:rPr lang="en-US" altLang="en-US">
                <a:latin typeface="Palatino" pitchFamily="-128" charset="0"/>
              </a:rPr>
              <a:t>WebApp component is </a:t>
            </a:r>
          </a:p>
          <a:p>
            <a:pPr lvl="1" eaLnBrk="1" hangingPunct="1">
              <a:spcBef>
                <a:spcPts val="300"/>
              </a:spcBef>
            </a:pPr>
            <a:r>
              <a:rPr lang="en-US" altLang="en-US">
                <a:latin typeface="Palatino" pitchFamily="-128" charset="0"/>
              </a:rPr>
              <a:t>(1) a well-defined cohesive function that manipulates content or provides computational or data processing for an end-user, or </a:t>
            </a:r>
          </a:p>
          <a:p>
            <a:pPr lvl="1" eaLnBrk="1" hangingPunct="1">
              <a:spcBef>
                <a:spcPts val="300"/>
              </a:spcBef>
            </a:pPr>
            <a:r>
              <a:rPr lang="en-US" altLang="en-US">
                <a:latin typeface="Palatino" pitchFamily="-128" charset="0"/>
              </a:rPr>
              <a:t>(2) a cohesive package of content and functionality that provides end-user with some required capability. </a:t>
            </a:r>
          </a:p>
          <a:p>
            <a:pPr eaLnBrk="1" hangingPunct="1">
              <a:spcBef>
                <a:spcPts val="300"/>
              </a:spcBef>
            </a:pPr>
            <a:r>
              <a:rPr lang="en-US" altLang="en-US">
                <a:latin typeface="Palatino" pitchFamily="-128" charset="0"/>
              </a:rPr>
              <a:t>Therefore, component-level design for WebApps often incorporates elements of content design and functional design.</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1DBC2A4-F969-49AA-8FAA-86BAB0CBA11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C4FEDDD9-5F0C-4273-BBB5-F57C508C272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DB4CE7D-6CCC-42A2-B5D5-9F227AB6EE9E}" type="slidenum">
              <a:rPr lang="en-US" altLang="en-US" sz="1000">
                <a:latin typeface="Helvetica" panose="020B0604020202020204" pitchFamily="34" charset="0"/>
              </a:rPr>
              <a:pPr/>
              <a:t>231</a:t>
            </a:fld>
            <a:endParaRPr lang="en-US" altLang="en-US" sz="1000">
              <a:latin typeface="Helvetica" panose="020B0604020202020204" pitchFamily="34" charset="0"/>
            </a:endParaRPr>
          </a:p>
        </p:txBody>
      </p:sp>
      <p:sp>
        <p:nvSpPr>
          <p:cNvPr id="238596" name="Rectangle 1026">
            <a:extLst>
              <a:ext uri="{FF2B5EF4-FFF2-40B4-BE49-F238E27FC236}">
                <a16:creationId xmlns:a16="http://schemas.microsoft.com/office/drawing/2014/main" id="{8C44FEA7-E858-42B9-8E02-4BC28B943AE5}"/>
              </a:ext>
            </a:extLst>
          </p:cNvPr>
          <p:cNvSpPr>
            <a:spLocks noGrp="1" noChangeArrowheads="1"/>
          </p:cNvSpPr>
          <p:nvPr>
            <p:ph type="title"/>
          </p:nvPr>
        </p:nvSpPr>
        <p:spPr>
          <a:xfrm>
            <a:off x="1219200" y="990600"/>
            <a:ext cx="7315200" cy="633413"/>
          </a:xfrm>
        </p:spPr>
        <p:txBody>
          <a:bodyPr/>
          <a:lstStyle/>
          <a:p>
            <a:pPr eaLnBrk="1" hangingPunct="1"/>
            <a:r>
              <a:rPr lang="en-US" altLang="en-US"/>
              <a:t>Content Design for WebApps</a:t>
            </a:r>
          </a:p>
        </p:txBody>
      </p:sp>
      <p:sp>
        <p:nvSpPr>
          <p:cNvPr id="238597" name="Rectangle 1027">
            <a:extLst>
              <a:ext uri="{FF2B5EF4-FFF2-40B4-BE49-F238E27FC236}">
                <a16:creationId xmlns:a16="http://schemas.microsoft.com/office/drawing/2014/main" id="{F1EA2BDF-01D5-40C1-88EE-B19A7688171D}"/>
              </a:ext>
            </a:extLst>
          </p:cNvPr>
          <p:cNvSpPr>
            <a:spLocks noGrp="1" noChangeArrowheads="1"/>
          </p:cNvSpPr>
          <p:nvPr>
            <p:ph type="body" idx="1"/>
          </p:nvPr>
        </p:nvSpPr>
        <p:spPr/>
        <p:txBody>
          <a:bodyPr/>
          <a:lstStyle/>
          <a:p>
            <a:pPr eaLnBrk="1" hangingPunct="1">
              <a:lnSpc>
                <a:spcPct val="90000"/>
              </a:lnSpc>
            </a:pPr>
            <a:r>
              <a:rPr lang="en-US" altLang="en-US" sz="2000">
                <a:latin typeface="Palatino" pitchFamily="-128" charset="0"/>
              </a:rPr>
              <a:t>focuses on content objects and the manner in which they may be packaged for presentation to a WebApp end-user</a:t>
            </a:r>
          </a:p>
          <a:p>
            <a:pPr eaLnBrk="1" hangingPunct="1">
              <a:lnSpc>
                <a:spcPct val="90000"/>
              </a:lnSpc>
            </a:pPr>
            <a:r>
              <a:rPr lang="en-US" altLang="en-US" sz="2000">
                <a:latin typeface="Palatino" pitchFamily="-128" charset="0"/>
              </a:rPr>
              <a:t>consider a Web-based video surveillance capability within </a:t>
            </a:r>
            <a:r>
              <a:rPr lang="en-US" altLang="en-US" sz="2000" b="1">
                <a:latin typeface="Arial" panose="020B0604020202020204" pitchFamily="34" charset="0"/>
              </a:rPr>
              <a:t>SafeHomeAssured.com</a:t>
            </a:r>
          </a:p>
          <a:p>
            <a:pPr lvl="1" eaLnBrk="1" hangingPunct="1">
              <a:lnSpc>
                <a:spcPct val="90000"/>
              </a:lnSpc>
            </a:pPr>
            <a:r>
              <a:rPr lang="en-US" altLang="en-US" sz="1800">
                <a:latin typeface="Palatino" pitchFamily="-128" charset="0"/>
              </a:rPr>
              <a:t>potential content components can be defined for the video surveillance capability: </a:t>
            </a:r>
          </a:p>
          <a:p>
            <a:pPr lvl="2" eaLnBrk="1" hangingPunct="1">
              <a:lnSpc>
                <a:spcPct val="90000"/>
              </a:lnSpc>
            </a:pPr>
            <a:r>
              <a:rPr lang="en-US" altLang="en-US" sz="1600">
                <a:latin typeface="Palatino" pitchFamily="-128" charset="0"/>
              </a:rPr>
              <a:t>(1) the content objects that represent the space layout (the floor plan) with additional icons representing the location of sensors and video cameras; </a:t>
            </a:r>
          </a:p>
          <a:p>
            <a:pPr lvl="2" eaLnBrk="1" hangingPunct="1">
              <a:lnSpc>
                <a:spcPct val="90000"/>
              </a:lnSpc>
            </a:pPr>
            <a:r>
              <a:rPr lang="en-US" altLang="en-US" sz="1600">
                <a:latin typeface="Palatino" pitchFamily="-128" charset="0"/>
              </a:rPr>
              <a:t>(2) the collection of thumbnail video captures (each an separate data object), and </a:t>
            </a:r>
          </a:p>
          <a:p>
            <a:pPr lvl="2" eaLnBrk="1" hangingPunct="1">
              <a:lnSpc>
                <a:spcPct val="90000"/>
              </a:lnSpc>
            </a:pPr>
            <a:r>
              <a:rPr lang="en-US" altLang="en-US" sz="1600">
                <a:latin typeface="Palatino" pitchFamily="-128" charset="0"/>
              </a:rPr>
              <a:t>(3) the streaming video window for a specific camera. </a:t>
            </a:r>
          </a:p>
          <a:p>
            <a:pPr lvl="1" eaLnBrk="1" hangingPunct="1">
              <a:lnSpc>
                <a:spcPct val="90000"/>
              </a:lnSpc>
            </a:pPr>
            <a:r>
              <a:rPr lang="en-US" altLang="en-US" sz="1800">
                <a:latin typeface="Palatino" pitchFamily="-128" charset="0"/>
              </a:rPr>
              <a:t>Each of these components can be separately named and manipulated as a package.</a:t>
            </a: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78343FB-6910-4D83-9FA9-B2C84231170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620DEC3C-AD43-4310-A430-C5C0546F7C9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0538C1F-E109-4B48-A914-AFCF9777DD46}" type="slidenum">
              <a:rPr lang="en-US" altLang="en-US" sz="1000">
                <a:latin typeface="Helvetica" panose="020B0604020202020204" pitchFamily="34" charset="0"/>
              </a:rPr>
              <a:pPr/>
              <a:t>232</a:t>
            </a:fld>
            <a:endParaRPr lang="en-US" altLang="en-US" sz="1000">
              <a:latin typeface="Helvetica" panose="020B0604020202020204" pitchFamily="34" charset="0"/>
            </a:endParaRPr>
          </a:p>
        </p:txBody>
      </p:sp>
      <p:sp>
        <p:nvSpPr>
          <p:cNvPr id="239620" name="Rectangle 1026">
            <a:extLst>
              <a:ext uri="{FF2B5EF4-FFF2-40B4-BE49-F238E27FC236}">
                <a16:creationId xmlns:a16="http://schemas.microsoft.com/office/drawing/2014/main" id="{D9A23F6A-D347-43EE-B474-E7854170C08D}"/>
              </a:ext>
            </a:extLst>
          </p:cNvPr>
          <p:cNvSpPr>
            <a:spLocks noGrp="1" noChangeArrowheads="1"/>
          </p:cNvSpPr>
          <p:nvPr>
            <p:ph type="title"/>
          </p:nvPr>
        </p:nvSpPr>
        <p:spPr>
          <a:xfrm>
            <a:off x="1219200" y="990600"/>
            <a:ext cx="7696200" cy="633413"/>
          </a:xfrm>
        </p:spPr>
        <p:txBody>
          <a:bodyPr/>
          <a:lstStyle/>
          <a:p>
            <a:pPr eaLnBrk="1" hangingPunct="1"/>
            <a:r>
              <a:rPr lang="en-US" altLang="en-US"/>
              <a:t>Functional Design for WebApps</a:t>
            </a:r>
          </a:p>
        </p:txBody>
      </p:sp>
      <p:sp>
        <p:nvSpPr>
          <p:cNvPr id="239621" name="Rectangle 1027">
            <a:extLst>
              <a:ext uri="{FF2B5EF4-FFF2-40B4-BE49-F238E27FC236}">
                <a16:creationId xmlns:a16="http://schemas.microsoft.com/office/drawing/2014/main" id="{3B4604BA-B283-462F-84BF-FDF96194BC55}"/>
              </a:ext>
            </a:extLst>
          </p:cNvPr>
          <p:cNvSpPr>
            <a:spLocks noGrp="1" noChangeArrowheads="1"/>
          </p:cNvSpPr>
          <p:nvPr>
            <p:ph type="body" idx="1"/>
          </p:nvPr>
        </p:nvSpPr>
        <p:spPr/>
        <p:txBody>
          <a:bodyPr/>
          <a:lstStyle/>
          <a:p>
            <a:pPr eaLnBrk="1" hangingPunct="1">
              <a:lnSpc>
                <a:spcPct val="90000"/>
              </a:lnSpc>
              <a:spcBef>
                <a:spcPts val="900"/>
              </a:spcBef>
            </a:pPr>
            <a:r>
              <a:rPr lang="en-US" altLang="en-US" sz="2000">
                <a:latin typeface="Palatino" pitchFamily="-128" charset="0"/>
              </a:rPr>
              <a:t>Modern Web applications deliver increasingly sophisticated processing functions that: </a:t>
            </a:r>
          </a:p>
          <a:p>
            <a:pPr lvl="1" eaLnBrk="1" hangingPunct="1">
              <a:lnSpc>
                <a:spcPct val="90000"/>
              </a:lnSpc>
              <a:spcBef>
                <a:spcPts val="900"/>
              </a:spcBef>
            </a:pPr>
            <a:r>
              <a:rPr lang="en-US" altLang="en-US" sz="1800">
                <a:latin typeface="Palatino" pitchFamily="-128" charset="0"/>
              </a:rPr>
              <a:t>(1) perform localized processing to generate content and navigation capability in a dynamic fashion; </a:t>
            </a:r>
          </a:p>
          <a:p>
            <a:pPr lvl="1" eaLnBrk="1" hangingPunct="1">
              <a:lnSpc>
                <a:spcPct val="90000"/>
              </a:lnSpc>
              <a:spcBef>
                <a:spcPts val="900"/>
              </a:spcBef>
            </a:pPr>
            <a:r>
              <a:rPr lang="en-US" altLang="en-US" sz="1800">
                <a:latin typeface="Palatino" pitchFamily="-128" charset="0"/>
              </a:rPr>
              <a:t>(2) provide computation or data processing capability that is appropriate for the WebApp’s business domain; </a:t>
            </a:r>
          </a:p>
          <a:p>
            <a:pPr lvl="1" eaLnBrk="1" hangingPunct="1">
              <a:lnSpc>
                <a:spcPct val="90000"/>
              </a:lnSpc>
              <a:spcBef>
                <a:spcPts val="900"/>
              </a:spcBef>
            </a:pPr>
            <a:r>
              <a:rPr lang="en-US" altLang="en-US" sz="1800">
                <a:latin typeface="Palatino" pitchFamily="-128" charset="0"/>
              </a:rPr>
              <a:t>(3) provide sophisticated database query and access, or </a:t>
            </a:r>
          </a:p>
          <a:p>
            <a:pPr lvl="1" eaLnBrk="1" hangingPunct="1">
              <a:lnSpc>
                <a:spcPct val="90000"/>
              </a:lnSpc>
              <a:spcBef>
                <a:spcPts val="900"/>
              </a:spcBef>
            </a:pPr>
            <a:r>
              <a:rPr lang="en-US" altLang="en-US" sz="1800">
                <a:latin typeface="Palatino" pitchFamily="-128" charset="0"/>
              </a:rPr>
              <a:t>(4) establish data interfaces with external corporate systems. </a:t>
            </a:r>
          </a:p>
          <a:p>
            <a:pPr eaLnBrk="1" hangingPunct="1">
              <a:lnSpc>
                <a:spcPct val="90000"/>
              </a:lnSpc>
              <a:spcBef>
                <a:spcPts val="900"/>
              </a:spcBef>
            </a:pPr>
            <a:r>
              <a:rPr lang="en-US" altLang="en-US" sz="2000">
                <a:latin typeface="Palatino" pitchFamily="-128" charset="0"/>
              </a:rPr>
              <a:t>To achieve these (and many other) capabilities, you will design and construct WebApp functional components that are identical in form to software components for conventional software.  </a:t>
            </a: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A2AF2D4-84CB-44CF-8E80-0283547A987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023F0F65-12FC-4FD6-8205-304AF6CE907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05EE715-AD49-4FB8-A9CB-1E2AD827AE36}" type="slidenum">
              <a:rPr lang="en-US" altLang="en-US" sz="1000">
                <a:latin typeface="Helvetica" panose="020B0604020202020204" pitchFamily="34" charset="0"/>
              </a:rPr>
              <a:pPr/>
              <a:t>233</a:t>
            </a:fld>
            <a:endParaRPr lang="en-US" altLang="en-US" sz="1000">
              <a:latin typeface="Helvetica" panose="020B0604020202020204" pitchFamily="34" charset="0"/>
            </a:endParaRPr>
          </a:p>
        </p:txBody>
      </p:sp>
      <p:sp>
        <p:nvSpPr>
          <p:cNvPr id="240644" name="Rectangle 1026">
            <a:extLst>
              <a:ext uri="{FF2B5EF4-FFF2-40B4-BE49-F238E27FC236}">
                <a16:creationId xmlns:a16="http://schemas.microsoft.com/office/drawing/2014/main" id="{D083E84C-A068-4A6A-BB18-207E70DC333C}"/>
              </a:ext>
            </a:extLst>
          </p:cNvPr>
          <p:cNvSpPr>
            <a:spLocks noGrp="1" noChangeArrowheads="1"/>
          </p:cNvSpPr>
          <p:nvPr>
            <p:ph type="title"/>
          </p:nvPr>
        </p:nvSpPr>
        <p:spPr>
          <a:xfrm>
            <a:off x="1143000" y="1066800"/>
            <a:ext cx="7772400" cy="633413"/>
          </a:xfrm>
        </p:spPr>
        <p:txBody>
          <a:bodyPr/>
          <a:lstStyle/>
          <a:p>
            <a:pPr eaLnBrk="1" hangingPunct="1"/>
            <a:r>
              <a:rPr lang="en-US" altLang="en-US" sz="3600"/>
              <a:t>Designing Conventional Components</a:t>
            </a:r>
            <a:endParaRPr lang="en-US" altLang="en-US"/>
          </a:p>
        </p:txBody>
      </p:sp>
      <p:sp>
        <p:nvSpPr>
          <p:cNvPr id="240645" name="Rectangle 1027">
            <a:extLst>
              <a:ext uri="{FF2B5EF4-FFF2-40B4-BE49-F238E27FC236}">
                <a16:creationId xmlns:a16="http://schemas.microsoft.com/office/drawing/2014/main" id="{3400DEBF-059F-4212-BF3A-B2B26334D6D4}"/>
              </a:ext>
            </a:extLst>
          </p:cNvPr>
          <p:cNvSpPr>
            <a:spLocks noGrp="1" noChangeArrowheads="1"/>
          </p:cNvSpPr>
          <p:nvPr>
            <p:ph type="body" idx="1"/>
          </p:nvPr>
        </p:nvSpPr>
        <p:spPr/>
        <p:txBody>
          <a:bodyPr/>
          <a:lstStyle/>
          <a:p>
            <a:pPr eaLnBrk="1" hangingPunct="1"/>
            <a:r>
              <a:rPr lang="en-US" altLang="en-US"/>
              <a:t>The design of processing logic is governed by the basic principles of algorithm design and structured programming</a:t>
            </a:r>
          </a:p>
          <a:p>
            <a:pPr eaLnBrk="1" hangingPunct="1"/>
            <a:r>
              <a:rPr lang="en-US" altLang="en-US"/>
              <a:t>The design of data structures is defined by the data model developed for the system</a:t>
            </a:r>
          </a:p>
          <a:p>
            <a:pPr eaLnBrk="1" hangingPunct="1"/>
            <a:r>
              <a:rPr lang="en-US" altLang="en-US"/>
              <a:t>The design of interfaces is governed by the collaborations that a component must effect </a:t>
            </a: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9E047DC-96A8-4CAF-8D03-0AA1F560400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6F361AC4-6089-4F7E-A10C-E6B6AA3E8D5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DA39344-2C2D-495E-A9CA-E074052C6478}" type="slidenum">
              <a:rPr lang="en-US" altLang="en-US" sz="1000">
                <a:latin typeface="Helvetica" panose="020B0604020202020204" pitchFamily="34" charset="0"/>
              </a:rPr>
              <a:pPr/>
              <a:t>234</a:t>
            </a:fld>
            <a:endParaRPr lang="en-US" altLang="en-US" sz="1000">
              <a:latin typeface="Helvetica" panose="020B0604020202020204" pitchFamily="34" charset="0"/>
            </a:endParaRPr>
          </a:p>
        </p:txBody>
      </p:sp>
      <p:sp>
        <p:nvSpPr>
          <p:cNvPr id="241668" name="Rectangle 2">
            <a:extLst>
              <a:ext uri="{FF2B5EF4-FFF2-40B4-BE49-F238E27FC236}">
                <a16:creationId xmlns:a16="http://schemas.microsoft.com/office/drawing/2014/main" id="{49EEF41C-3C90-4C0B-B909-F8235FC7447D}"/>
              </a:ext>
            </a:extLst>
          </p:cNvPr>
          <p:cNvSpPr>
            <a:spLocks noGrp="1" noChangeArrowheads="1"/>
          </p:cNvSpPr>
          <p:nvPr>
            <p:ph type="title"/>
          </p:nvPr>
        </p:nvSpPr>
        <p:spPr>
          <a:xfrm>
            <a:off x="1295400" y="1219200"/>
            <a:ext cx="5718175" cy="330200"/>
          </a:xfrm>
          <a:noFill/>
        </p:spPr>
        <p:txBody>
          <a:bodyPr lIns="90487" tIns="44450" rIns="90487" bIns="44450" anchor="ctr"/>
          <a:lstStyle/>
          <a:p>
            <a:pPr eaLnBrk="1" hangingPunct="1"/>
            <a:r>
              <a:rPr lang="en-US" altLang="en-US"/>
              <a:t>Algorithm Design</a:t>
            </a:r>
          </a:p>
        </p:txBody>
      </p:sp>
      <p:sp>
        <p:nvSpPr>
          <p:cNvPr id="241669" name="Rectangle 3">
            <a:extLst>
              <a:ext uri="{FF2B5EF4-FFF2-40B4-BE49-F238E27FC236}">
                <a16:creationId xmlns:a16="http://schemas.microsoft.com/office/drawing/2014/main" id="{578F5FAA-36B2-43BA-83F3-94303EC9B81F}"/>
              </a:ext>
            </a:extLst>
          </p:cNvPr>
          <p:cNvSpPr>
            <a:spLocks noGrp="1" noChangeArrowheads="1"/>
          </p:cNvSpPr>
          <p:nvPr>
            <p:ph type="body" idx="1"/>
          </p:nvPr>
        </p:nvSpPr>
        <p:spPr>
          <a:xfrm>
            <a:off x="1905000" y="2032000"/>
            <a:ext cx="6096000" cy="2794000"/>
          </a:xfrm>
          <a:noFill/>
        </p:spPr>
        <p:txBody>
          <a:bodyPr lIns="90487" tIns="44450" rIns="90487" bIns="44450"/>
          <a:lstStyle/>
          <a:p>
            <a:pPr eaLnBrk="1" hangingPunct="1"/>
            <a:r>
              <a:rPr lang="en-US" altLang="en-US"/>
              <a:t>the closest design activity to coding</a:t>
            </a:r>
          </a:p>
          <a:p>
            <a:pPr eaLnBrk="1" hangingPunct="1"/>
            <a:r>
              <a:rPr lang="en-US" altLang="en-US"/>
              <a:t>the approach:</a:t>
            </a:r>
          </a:p>
          <a:p>
            <a:pPr lvl="1" eaLnBrk="1" hangingPunct="1">
              <a:lnSpc>
                <a:spcPct val="80000"/>
              </a:lnSpc>
            </a:pPr>
            <a:r>
              <a:rPr lang="en-US" altLang="en-US"/>
              <a:t>review the design description for the component</a:t>
            </a:r>
          </a:p>
          <a:p>
            <a:pPr lvl="1" eaLnBrk="1" hangingPunct="1">
              <a:lnSpc>
                <a:spcPct val="80000"/>
              </a:lnSpc>
            </a:pPr>
            <a:r>
              <a:rPr lang="en-US" altLang="en-US"/>
              <a:t>use stepwise refinement to develop algorithm</a:t>
            </a:r>
          </a:p>
          <a:p>
            <a:pPr lvl="1" eaLnBrk="1" hangingPunct="1">
              <a:lnSpc>
                <a:spcPct val="80000"/>
              </a:lnSpc>
            </a:pPr>
            <a:r>
              <a:rPr lang="en-US" altLang="en-US"/>
              <a:t>use structured programming to implement procedural logic</a:t>
            </a:r>
          </a:p>
          <a:p>
            <a:pPr lvl="1" eaLnBrk="1" hangingPunct="1">
              <a:lnSpc>
                <a:spcPct val="80000"/>
              </a:lnSpc>
            </a:pPr>
            <a:r>
              <a:rPr lang="en-US" altLang="en-US"/>
              <a:t>use ‘formal methods’ to prove logic</a:t>
            </a:r>
          </a:p>
        </p:txBody>
      </p:sp>
    </p:spTree>
  </p:cSld>
  <p:clrMapOvr>
    <a:masterClrMapping/>
  </p:clrMapOvr>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3">
            <a:extLst>
              <a:ext uri="{FF2B5EF4-FFF2-40B4-BE49-F238E27FC236}">
                <a16:creationId xmlns:a16="http://schemas.microsoft.com/office/drawing/2014/main" id="{5C84E7FB-75C4-42F7-B518-FB478E6A71D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29" name="Slide Number Placeholder 4">
            <a:extLst>
              <a:ext uri="{FF2B5EF4-FFF2-40B4-BE49-F238E27FC236}">
                <a16:creationId xmlns:a16="http://schemas.microsoft.com/office/drawing/2014/main" id="{4FAD9CDB-4A1B-420B-81ED-75769C7BD59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32A8A88-C921-484C-B36C-F08E94849510}" type="slidenum">
              <a:rPr lang="en-US" altLang="en-US" sz="1000">
                <a:latin typeface="Helvetica" panose="020B0604020202020204" pitchFamily="34" charset="0"/>
              </a:rPr>
              <a:pPr/>
              <a:t>235</a:t>
            </a:fld>
            <a:endParaRPr lang="en-US" altLang="en-US" sz="1000">
              <a:latin typeface="Helvetica" panose="020B0604020202020204" pitchFamily="34" charset="0"/>
            </a:endParaRPr>
          </a:p>
        </p:txBody>
      </p:sp>
      <p:sp>
        <p:nvSpPr>
          <p:cNvPr id="242692" name="Rectangle 2">
            <a:extLst>
              <a:ext uri="{FF2B5EF4-FFF2-40B4-BE49-F238E27FC236}">
                <a16:creationId xmlns:a16="http://schemas.microsoft.com/office/drawing/2014/main" id="{097537C1-B87D-4E07-8B83-3DBD481A0B28}"/>
              </a:ext>
            </a:extLst>
          </p:cNvPr>
          <p:cNvSpPr>
            <a:spLocks noGrp="1" noChangeArrowheads="1"/>
          </p:cNvSpPr>
          <p:nvPr>
            <p:ph type="title"/>
          </p:nvPr>
        </p:nvSpPr>
        <p:spPr>
          <a:xfrm>
            <a:off x="1295400" y="1219200"/>
            <a:ext cx="5456238" cy="473075"/>
          </a:xfrm>
          <a:noFill/>
        </p:spPr>
        <p:txBody>
          <a:bodyPr lIns="90487" tIns="44450" rIns="90487" bIns="44450" anchor="ctr"/>
          <a:lstStyle/>
          <a:p>
            <a:pPr eaLnBrk="1" hangingPunct="1"/>
            <a:r>
              <a:rPr lang="en-US" altLang="en-US"/>
              <a:t>Stepwise Refinement</a:t>
            </a:r>
          </a:p>
        </p:txBody>
      </p:sp>
      <p:sp>
        <p:nvSpPr>
          <p:cNvPr id="242693" name="AutoShape 3">
            <a:extLst>
              <a:ext uri="{FF2B5EF4-FFF2-40B4-BE49-F238E27FC236}">
                <a16:creationId xmlns:a16="http://schemas.microsoft.com/office/drawing/2014/main" id="{842331C2-F5B9-495D-9EE1-14463D2B9785}"/>
              </a:ext>
            </a:extLst>
          </p:cNvPr>
          <p:cNvSpPr>
            <a:spLocks noChangeArrowheads="1"/>
          </p:cNvSpPr>
          <p:nvPr/>
        </p:nvSpPr>
        <p:spPr bwMode="auto">
          <a:xfrm>
            <a:off x="2122488" y="1897063"/>
            <a:ext cx="2768600" cy="2768600"/>
          </a:xfrm>
          <a:prstGeom prst="roundRect">
            <a:avLst>
              <a:gd name="adj" fmla="val 6616"/>
            </a:avLst>
          </a:prstGeom>
          <a:solidFill>
            <a:srgbClr val="FFFFFF"/>
          </a:solidFill>
          <a:ln>
            <a:noFill/>
          </a:ln>
          <a:extLst>
            <a:ext uri="{91240B29-F687-4F45-9708-019B960494DF}">
              <a14:hiddenLine xmlns:a14="http://schemas.microsoft.com/office/drawing/2010/main" w="1270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88420" name="AutoShape 4">
            <a:extLst>
              <a:ext uri="{FF2B5EF4-FFF2-40B4-BE49-F238E27FC236}">
                <a16:creationId xmlns:a16="http://schemas.microsoft.com/office/drawing/2014/main" id="{A8B522FE-E934-431F-99F5-959C00F80E23}"/>
              </a:ext>
            </a:extLst>
          </p:cNvPr>
          <p:cNvSpPr>
            <a:spLocks noChangeArrowheads="1"/>
          </p:cNvSpPr>
          <p:nvPr/>
        </p:nvSpPr>
        <p:spPr bwMode="auto">
          <a:xfrm>
            <a:off x="2097088" y="1871663"/>
            <a:ext cx="2819400" cy="2819400"/>
          </a:xfrm>
          <a:prstGeom prst="roundRect">
            <a:avLst>
              <a:gd name="adj" fmla="val 7394"/>
            </a:avLst>
          </a:prstGeom>
          <a:solidFill>
            <a:schemeClr val="hlink"/>
          </a:solidFill>
          <a:ln w="50800">
            <a:noFill/>
            <a:round/>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242695" name="Line 5">
            <a:extLst>
              <a:ext uri="{FF2B5EF4-FFF2-40B4-BE49-F238E27FC236}">
                <a16:creationId xmlns:a16="http://schemas.microsoft.com/office/drawing/2014/main" id="{1CBDD81A-E267-4F21-B87D-CCCCE9F176F8}"/>
              </a:ext>
            </a:extLst>
          </p:cNvPr>
          <p:cNvSpPr>
            <a:spLocks noChangeShapeType="1"/>
          </p:cNvSpPr>
          <p:nvPr/>
        </p:nvSpPr>
        <p:spPr bwMode="auto">
          <a:xfrm>
            <a:off x="2122488" y="2354263"/>
            <a:ext cx="2768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8422" name="Rectangle 6">
            <a:extLst>
              <a:ext uri="{FF2B5EF4-FFF2-40B4-BE49-F238E27FC236}">
                <a16:creationId xmlns:a16="http://schemas.microsoft.com/office/drawing/2014/main" id="{D1CB4943-B22C-41C0-B0AB-27BE01154F8A}"/>
              </a:ext>
            </a:extLst>
          </p:cNvPr>
          <p:cNvSpPr>
            <a:spLocks noChangeArrowheads="1"/>
          </p:cNvSpPr>
          <p:nvPr/>
        </p:nvSpPr>
        <p:spPr bwMode="auto">
          <a:xfrm>
            <a:off x="2209800" y="1828800"/>
            <a:ext cx="909638"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open</a:t>
            </a:r>
          </a:p>
        </p:txBody>
      </p:sp>
      <p:sp>
        <p:nvSpPr>
          <p:cNvPr id="188423" name="Rectangle 7">
            <a:extLst>
              <a:ext uri="{FF2B5EF4-FFF2-40B4-BE49-F238E27FC236}">
                <a16:creationId xmlns:a16="http://schemas.microsoft.com/office/drawing/2014/main" id="{98438C37-4585-48E0-A364-BABB943F098B}"/>
              </a:ext>
            </a:extLst>
          </p:cNvPr>
          <p:cNvSpPr>
            <a:spLocks noChangeArrowheads="1"/>
          </p:cNvSpPr>
          <p:nvPr/>
        </p:nvSpPr>
        <p:spPr bwMode="auto">
          <a:xfrm>
            <a:off x="3113088" y="2925763"/>
            <a:ext cx="3378200" cy="2159000"/>
          </a:xfrm>
          <a:prstGeom prst="rect">
            <a:avLst/>
          </a:prstGeom>
          <a:solidFill>
            <a:schemeClr val="hlink"/>
          </a:solidFill>
          <a:ln w="127000">
            <a:no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8424" name="Rectangle 8">
            <a:extLst>
              <a:ext uri="{FF2B5EF4-FFF2-40B4-BE49-F238E27FC236}">
                <a16:creationId xmlns:a16="http://schemas.microsoft.com/office/drawing/2014/main" id="{7933229B-3FFB-4B58-9B6E-609B8A6583AB}"/>
              </a:ext>
            </a:extLst>
          </p:cNvPr>
          <p:cNvSpPr>
            <a:spLocks noChangeArrowheads="1"/>
          </p:cNvSpPr>
          <p:nvPr/>
        </p:nvSpPr>
        <p:spPr bwMode="auto">
          <a:xfrm>
            <a:off x="3251200" y="2974975"/>
            <a:ext cx="16033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walk to door;</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8425" name="Rectangle 9">
            <a:extLst>
              <a:ext uri="{FF2B5EF4-FFF2-40B4-BE49-F238E27FC236}">
                <a16:creationId xmlns:a16="http://schemas.microsoft.com/office/drawing/2014/main" id="{1CAE4AC0-8E35-4229-B727-9F64F3A933E8}"/>
              </a:ext>
            </a:extLst>
          </p:cNvPr>
          <p:cNvSpPr>
            <a:spLocks noChangeArrowheads="1"/>
          </p:cNvSpPr>
          <p:nvPr/>
        </p:nvSpPr>
        <p:spPr bwMode="auto">
          <a:xfrm>
            <a:off x="3251200" y="3203575"/>
            <a:ext cx="18446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reach for knob;</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8426" name="Rectangle 10">
            <a:extLst>
              <a:ext uri="{FF2B5EF4-FFF2-40B4-BE49-F238E27FC236}">
                <a16:creationId xmlns:a16="http://schemas.microsoft.com/office/drawing/2014/main" id="{A82C4F09-FBB1-4CB0-B3DF-0504D82FAB6A}"/>
              </a:ext>
            </a:extLst>
          </p:cNvPr>
          <p:cNvSpPr>
            <a:spLocks noChangeArrowheads="1"/>
          </p:cNvSpPr>
          <p:nvPr/>
        </p:nvSpPr>
        <p:spPr bwMode="auto">
          <a:xfrm>
            <a:off x="3251200" y="3432175"/>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8427" name="Rectangle 11">
            <a:extLst>
              <a:ext uri="{FF2B5EF4-FFF2-40B4-BE49-F238E27FC236}">
                <a16:creationId xmlns:a16="http://schemas.microsoft.com/office/drawing/2014/main" id="{546021F2-3A18-4DB1-A564-67B6F5A9F0B7}"/>
              </a:ext>
            </a:extLst>
          </p:cNvPr>
          <p:cNvSpPr>
            <a:spLocks noChangeArrowheads="1"/>
          </p:cNvSpPr>
          <p:nvPr/>
        </p:nvSpPr>
        <p:spPr bwMode="auto">
          <a:xfrm>
            <a:off x="3251200" y="3660775"/>
            <a:ext cx="13747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open door;</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8428" name="Rectangle 12">
            <a:extLst>
              <a:ext uri="{FF2B5EF4-FFF2-40B4-BE49-F238E27FC236}">
                <a16:creationId xmlns:a16="http://schemas.microsoft.com/office/drawing/2014/main" id="{E1D3C32E-3465-4740-87E9-969AC9292D4E}"/>
              </a:ext>
            </a:extLst>
          </p:cNvPr>
          <p:cNvSpPr>
            <a:spLocks noChangeArrowheads="1"/>
          </p:cNvSpPr>
          <p:nvPr/>
        </p:nvSpPr>
        <p:spPr bwMode="auto">
          <a:xfrm>
            <a:off x="3251200" y="3889375"/>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8429" name="Rectangle 13">
            <a:extLst>
              <a:ext uri="{FF2B5EF4-FFF2-40B4-BE49-F238E27FC236}">
                <a16:creationId xmlns:a16="http://schemas.microsoft.com/office/drawing/2014/main" id="{6CBDC869-7EAF-4448-B0EF-9DDC8B2CB425}"/>
              </a:ext>
            </a:extLst>
          </p:cNvPr>
          <p:cNvSpPr>
            <a:spLocks noChangeArrowheads="1"/>
          </p:cNvSpPr>
          <p:nvPr/>
        </p:nvSpPr>
        <p:spPr bwMode="auto">
          <a:xfrm>
            <a:off x="3251200" y="4117975"/>
            <a:ext cx="16795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walk through;</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8430" name="Rectangle 14">
            <a:extLst>
              <a:ext uri="{FF2B5EF4-FFF2-40B4-BE49-F238E27FC236}">
                <a16:creationId xmlns:a16="http://schemas.microsoft.com/office/drawing/2014/main" id="{9BB1F1A9-D0E4-498C-BBD5-056C5DE41860}"/>
              </a:ext>
            </a:extLst>
          </p:cNvPr>
          <p:cNvSpPr>
            <a:spLocks noChangeArrowheads="1"/>
          </p:cNvSpPr>
          <p:nvPr/>
        </p:nvSpPr>
        <p:spPr bwMode="auto">
          <a:xfrm>
            <a:off x="3251200" y="4346575"/>
            <a:ext cx="1400175"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close door.</a:t>
            </a:r>
          </a:p>
        </p:txBody>
      </p:sp>
      <p:sp>
        <p:nvSpPr>
          <p:cNvPr id="188431" name="Rectangle 15">
            <a:extLst>
              <a:ext uri="{FF2B5EF4-FFF2-40B4-BE49-F238E27FC236}">
                <a16:creationId xmlns:a16="http://schemas.microsoft.com/office/drawing/2014/main" id="{DB9E8351-02E1-4735-B83E-180BAFA9FFCA}"/>
              </a:ext>
            </a:extLst>
          </p:cNvPr>
          <p:cNvSpPr>
            <a:spLocks noChangeArrowheads="1"/>
          </p:cNvSpPr>
          <p:nvPr/>
        </p:nvSpPr>
        <p:spPr bwMode="auto">
          <a:xfrm>
            <a:off x="4916488" y="3575050"/>
            <a:ext cx="3175000" cy="2678113"/>
          </a:xfrm>
          <a:prstGeom prst="rect">
            <a:avLst/>
          </a:prstGeom>
          <a:solidFill>
            <a:schemeClr val="folHlink"/>
          </a:solidFill>
          <a:ln w="50800">
            <a:no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8432" name="Rectangle 16">
            <a:extLst>
              <a:ext uri="{FF2B5EF4-FFF2-40B4-BE49-F238E27FC236}">
                <a16:creationId xmlns:a16="http://schemas.microsoft.com/office/drawing/2014/main" id="{4B001CCD-FB4B-4B76-98E1-DAB1E53F7A23}"/>
              </a:ext>
            </a:extLst>
          </p:cNvPr>
          <p:cNvSpPr>
            <a:spLocks noChangeArrowheads="1"/>
          </p:cNvSpPr>
          <p:nvPr/>
        </p:nvSpPr>
        <p:spPr bwMode="auto">
          <a:xfrm>
            <a:off x="5016500" y="3684588"/>
            <a:ext cx="27209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ea typeface="ＭＳ Ｐゴシック" pitchFamily="-128" charset="-128"/>
              </a:rPr>
              <a:t>repeat until door opens</a:t>
            </a:r>
          </a:p>
          <a:p>
            <a:pPr>
              <a:defRPr/>
            </a:pPr>
            <a:endParaRPr lang="en-US" sz="1800" b="1">
              <a:solidFill>
                <a:schemeClr val="bg2"/>
              </a:solidFill>
              <a:effectLst>
                <a:outerShdw blurRad="38100" dist="38100" dir="2700000" algn="tl">
                  <a:srgbClr val="000000"/>
                </a:outerShdw>
              </a:effectLst>
              <a:latin typeface="Helvetica" pitchFamily="-128" charset="0"/>
              <a:ea typeface="ＭＳ Ｐゴシック" pitchFamily="-128" charset="-128"/>
            </a:endParaRPr>
          </a:p>
        </p:txBody>
      </p:sp>
      <p:sp>
        <p:nvSpPr>
          <p:cNvPr id="188433" name="Rectangle 17">
            <a:extLst>
              <a:ext uri="{FF2B5EF4-FFF2-40B4-BE49-F238E27FC236}">
                <a16:creationId xmlns:a16="http://schemas.microsoft.com/office/drawing/2014/main" id="{5CB80311-83A1-41BB-B4E2-3BB40FAD9903}"/>
              </a:ext>
            </a:extLst>
          </p:cNvPr>
          <p:cNvSpPr>
            <a:spLocks noChangeArrowheads="1"/>
          </p:cNvSpPr>
          <p:nvPr/>
        </p:nvSpPr>
        <p:spPr bwMode="auto">
          <a:xfrm>
            <a:off x="5016500" y="3913188"/>
            <a:ext cx="24542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ea typeface="ＭＳ Ｐゴシック" pitchFamily="-128" charset="-128"/>
              </a:rPr>
              <a:t>turn knob clockwise;</a:t>
            </a:r>
          </a:p>
          <a:p>
            <a:pPr>
              <a:defRPr/>
            </a:pPr>
            <a:endParaRPr lang="en-US" sz="1800" b="1">
              <a:solidFill>
                <a:schemeClr val="bg2"/>
              </a:solidFill>
              <a:effectLst>
                <a:outerShdw blurRad="38100" dist="38100" dir="2700000" algn="tl">
                  <a:srgbClr val="000000"/>
                </a:outerShdw>
              </a:effectLst>
              <a:latin typeface="Helvetica" pitchFamily="-128" charset="0"/>
              <a:ea typeface="ＭＳ Ｐゴシック" pitchFamily="-128" charset="-128"/>
            </a:endParaRPr>
          </a:p>
        </p:txBody>
      </p:sp>
      <p:sp>
        <p:nvSpPr>
          <p:cNvPr id="188434" name="Rectangle 18">
            <a:extLst>
              <a:ext uri="{FF2B5EF4-FFF2-40B4-BE49-F238E27FC236}">
                <a16:creationId xmlns:a16="http://schemas.microsoft.com/office/drawing/2014/main" id="{EE647C22-88A2-42EC-9171-2D02D1CF70B6}"/>
              </a:ext>
            </a:extLst>
          </p:cNvPr>
          <p:cNvSpPr>
            <a:spLocks noChangeArrowheads="1"/>
          </p:cNvSpPr>
          <p:nvPr/>
        </p:nvSpPr>
        <p:spPr bwMode="auto">
          <a:xfrm>
            <a:off x="5016500" y="4141788"/>
            <a:ext cx="2914650"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ea typeface="ＭＳ Ｐゴシック" pitchFamily="-128" charset="-128"/>
              </a:rPr>
              <a:t>if knob doesn't turn, then</a:t>
            </a:r>
          </a:p>
          <a:p>
            <a:pPr>
              <a:defRPr/>
            </a:pPr>
            <a:endParaRPr lang="en-US" sz="1800" b="1">
              <a:solidFill>
                <a:schemeClr val="bg2"/>
              </a:solidFill>
              <a:effectLst>
                <a:outerShdw blurRad="38100" dist="38100" dir="2700000" algn="tl">
                  <a:srgbClr val="000000"/>
                </a:outerShdw>
              </a:effectLst>
              <a:latin typeface="Helvetica" pitchFamily="-128" charset="0"/>
              <a:ea typeface="ＭＳ Ｐゴシック" pitchFamily="-128" charset="-128"/>
            </a:endParaRPr>
          </a:p>
        </p:txBody>
      </p:sp>
      <p:sp>
        <p:nvSpPr>
          <p:cNvPr id="188435" name="Rectangle 19">
            <a:extLst>
              <a:ext uri="{FF2B5EF4-FFF2-40B4-BE49-F238E27FC236}">
                <a16:creationId xmlns:a16="http://schemas.microsoft.com/office/drawing/2014/main" id="{7136A93A-AB6E-47A4-B30D-AFC9529447A6}"/>
              </a:ext>
            </a:extLst>
          </p:cNvPr>
          <p:cNvSpPr>
            <a:spLocks noChangeArrowheads="1"/>
          </p:cNvSpPr>
          <p:nvPr/>
        </p:nvSpPr>
        <p:spPr bwMode="auto">
          <a:xfrm>
            <a:off x="5016500" y="4370388"/>
            <a:ext cx="18319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ea typeface="ＭＳ Ｐゴシック" pitchFamily="-128" charset="-128"/>
              </a:rPr>
              <a:t>    take key out;</a:t>
            </a:r>
          </a:p>
          <a:p>
            <a:pPr>
              <a:defRPr/>
            </a:pPr>
            <a:endParaRPr lang="en-US" sz="1800" b="1">
              <a:solidFill>
                <a:schemeClr val="bg2"/>
              </a:solidFill>
              <a:effectLst>
                <a:outerShdw blurRad="38100" dist="38100" dir="2700000" algn="tl">
                  <a:srgbClr val="000000"/>
                </a:outerShdw>
              </a:effectLst>
              <a:latin typeface="Helvetica" pitchFamily="-128" charset="0"/>
              <a:ea typeface="ＭＳ Ｐゴシック" pitchFamily="-128" charset="-128"/>
            </a:endParaRPr>
          </a:p>
        </p:txBody>
      </p:sp>
      <p:sp>
        <p:nvSpPr>
          <p:cNvPr id="188436" name="Rectangle 20">
            <a:extLst>
              <a:ext uri="{FF2B5EF4-FFF2-40B4-BE49-F238E27FC236}">
                <a16:creationId xmlns:a16="http://schemas.microsoft.com/office/drawing/2014/main" id="{C4CD33C9-115E-44FB-8FA4-25A2DD51DC21}"/>
              </a:ext>
            </a:extLst>
          </p:cNvPr>
          <p:cNvSpPr>
            <a:spLocks noChangeArrowheads="1"/>
          </p:cNvSpPr>
          <p:nvPr/>
        </p:nvSpPr>
        <p:spPr bwMode="auto">
          <a:xfrm>
            <a:off x="5016500" y="4598988"/>
            <a:ext cx="22129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ea typeface="ＭＳ Ｐゴシック" pitchFamily="-128" charset="-128"/>
              </a:rPr>
              <a:t>    find correct key;</a:t>
            </a:r>
          </a:p>
          <a:p>
            <a:pPr>
              <a:defRPr/>
            </a:pPr>
            <a:endParaRPr lang="en-US" sz="1800" b="1">
              <a:solidFill>
                <a:schemeClr val="bg2"/>
              </a:solidFill>
              <a:effectLst>
                <a:outerShdw blurRad="38100" dist="38100" dir="2700000" algn="tl">
                  <a:srgbClr val="000000"/>
                </a:outerShdw>
              </a:effectLst>
              <a:latin typeface="Helvetica" pitchFamily="-128" charset="0"/>
              <a:ea typeface="ＭＳ Ｐゴシック" pitchFamily="-128" charset="-128"/>
            </a:endParaRPr>
          </a:p>
        </p:txBody>
      </p:sp>
      <p:sp>
        <p:nvSpPr>
          <p:cNvPr id="188437" name="Rectangle 21">
            <a:extLst>
              <a:ext uri="{FF2B5EF4-FFF2-40B4-BE49-F238E27FC236}">
                <a16:creationId xmlns:a16="http://schemas.microsoft.com/office/drawing/2014/main" id="{4CB6E790-B90E-45EC-9274-540578701D0C}"/>
              </a:ext>
            </a:extLst>
          </p:cNvPr>
          <p:cNvSpPr>
            <a:spLocks noChangeArrowheads="1"/>
          </p:cNvSpPr>
          <p:nvPr/>
        </p:nvSpPr>
        <p:spPr bwMode="auto">
          <a:xfrm>
            <a:off x="5016500" y="4827588"/>
            <a:ext cx="19208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ea typeface="ＭＳ Ｐゴシック" pitchFamily="-128" charset="-128"/>
              </a:rPr>
              <a:t>    insert in lock;</a:t>
            </a:r>
          </a:p>
          <a:p>
            <a:pPr>
              <a:defRPr/>
            </a:pPr>
            <a:endParaRPr lang="en-US" sz="1800" b="1">
              <a:solidFill>
                <a:schemeClr val="bg2"/>
              </a:solidFill>
              <a:effectLst>
                <a:outerShdw blurRad="38100" dist="38100" dir="2700000" algn="tl">
                  <a:srgbClr val="000000"/>
                </a:outerShdw>
              </a:effectLst>
              <a:latin typeface="Helvetica" pitchFamily="-128" charset="0"/>
              <a:ea typeface="ＭＳ Ｐゴシック" pitchFamily="-128" charset="-128"/>
            </a:endParaRPr>
          </a:p>
        </p:txBody>
      </p:sp>
      <p:sp>
        <p:nvSpPr>
          <p:cNvPr id="188438" name="Rectangle 22">
            <a:extLst>
              <a:ext uri="{FF2B5EF4-FFF2-40B4-BE49-F238E27FC236}">
                <a16:creationId xmlns:a16="http://schemas.microsoft.com/office/drawing/2014/main" id="{D485A093-7F8F-4879-908F-6FB96C74DB45}"/>
              </a:ext>
            </a:extLst>
          </p:cNvPr>
          <p:cNvSpPr>
            <a:spLocks noChangeArrowheads="1"/>
          </p:cNvSpPr>
          <p:nvPr/>
        </p:nvSpPr>
        <p:spPr bwMode="auto">
          <a:xfrm>
            <a:off x="5016500" y="5056188"/>
            <a:ext cx="7270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ea typeface="ＭＳ Ｐゴシック" pitchFamily="-128" charset="-128"/>
              </a:rPr>
              <a:t>endif</a:t>
            </a:r>
          </a:p>
          <a:p>
            <a:pPr>
              <a:defRPr/>
            </a:pPr>
            <a:endParaRPr lang="en-US" sz="1800" b="1">
              <a:solidFill>
                <a:schemeClr val="bg2"/>
              </a:solidFill>
              <a:effectLst>
                <a:outerShdw blurRad="38100" dist="38100" dir="2700000" algn="tl">
                  <a:srgbClr val="000000"/>
                </a:outerShdw>
              </a:effectLst>
              <a:latin typeface="Helvetica" pitchFamily="-128" charset="0"/>
              <a:ea typeface="ＭＳ Ｐゴシック" pitchFamily="-128" charset="-128"/>
            </a:endParaRPr>
          </a:p>
        </p:txBody>
      </p:sp>
      <p:sp>
        <p:nvSpPr>
          <p:cNvPr id="188439" name="Rectangle 23">
            <a:extLst>
              <a:ext uri="{FF2B5EF4-FFF2-40B4-BE49-F238E27FC236}">
                <a16:creationId xmlns:a16="http://schemas.microsoft.com/office/drawing/2014/main" id="{FB2724D6-7C10-4B6B-8310-F1463321D134}"/>
              </a:ext>
            </a:extLst>
          </p:cNvPr>
          <p:cNvSpPr>
            <a:spLocks noChangeArrowheads="1"/>
          </p:cNvSpPr>
          <p:nvPr/>
        </p:nvSpPr>
        <p:spPr bwMode="auto">
          <a:xfrm>
            <a:off x="5016500" y="5332413"/>
            <a:ext cx="2047875" cy="801687"/>
          </a:xfrm>
          <a:prstGeom prst="rect">
            <a:avLst/>
          </a:prstGeom>
          <a:noFill/>
          <a:ln w="25400">
            <a:noFill/>
            <a:miter lim="800000"/>
            <a:headEnd/>
            <a:tailEnd/>
          </a:ln>
          <a:effectLst/>
        </p:spPr>
        <p:txBody>
          <a:bodyPr wrap="none" lIns="90487" tIns="44450" rIns="90487" bIns="44450">
            <a:spAutoFit/>
          </a:bodyPr>
          <a:lstStyle/>
          <a:p>
            <a:pPr>
              <a:lnSpc>
                <a:spcPct val="80000"/>
              </a:lnSpc>
              <a:defRPr/>
            </a:pPr>
            <a:r>
              <a:rPr lang="en-US" sz="1800" b="1">
                <a:solidFill>
                  <a:schemeClr val="bg2"/>
                </a:solidFill>
                <a:effectLst>
                  <a:outerShdw blurRad="38100" dist="38100" dir="2700000" algn="tl">
                    <a:srgbClr val="000000"/>
                  </a:outerShdw>
                </a:effectLst>
                <a:latin typeface="Helvetica" pitchFamily="-128" charset="0"/>
                <a:ea typeface="ＭＳ Ｐゴシック" pitchFamily="-128" charset="-128"/>
              </a:rPr>
              <a:t>pull/push door</a:t>
            </a:r>
          </a:p>
          <a:p>
            <a:pPr>
              <a:lnSpc>
                <a:spcPct val="80000"/>
              </a:lnSpc>
              <a:defRPr/>
            </a:pPr>
            <a:r>
              <a:rPr lang="en-US" sz="1800" b="1">
                <a:solidFill>
                  <a:schemeClr val="bg2"/>
                </a:solidFill>
                <a:effectLst>
                  <a:outerShdw blurRad="38100" dist="38100" dir="2700000" algn="tl">
                    <a:srgbClr val="000000"/>
                  </a:outerShdw>
                </a:effectLst>
                <a:latin typeface="Helvetica" pitchFamily="-128" charset="0"/>
                <a:ea typeface="ＭＳ Ｐゴシック" pitchFamily="-128" charset="-128"/>
              </a:rPr>
              <a:t>move out of way;</a:t>
            </a:r>
          </a:p>
          <a:p>
            <a:pPr>
              <a:defRPr/>
            </a:pPr>
            <a:endParaRPr lang="en-US" sz="1800" b="1">
              <a:solidFill>
                <a:schemeClr val="bg2"/>
              </a:solidFill>
              <a:effectLst>
                <a:outerShdw blurRad="38100" dist="38100" dir="2700000" algn="tl">
                  <a:srgbClr val="000000"/>
                </a:outerShdw>
              </a:effectLst>
              <a:latin typeface="Helvetica" pitchFamily="-128" charset="0"/>
              <a:ea typeface="ＭＳ Ｐゴシック" pitchFamily="-128" charset="-128"/>
            </a:endParaRPr>
          </a:p>
        </p:txBody>
      </p:sp>
      <p:sp>
        <p:nvSpPr>
          <p:cNvPr id="188440" name="Rectangle 24">
            <a:extLst>
              <a:ext uri="{FF2B5EF4-FFF2-40B4-BE49-F238E27FC236}">
                <a16:creationId xmlns:a16="http://schemas.microsoft.com/office/drawing/2014/main" id="{9C39816C-CC80-41FF-8AE0-9CA74EDD97EE}"/>
              </a:ext>
            </a:extLst>
          </p:cNvPr>
          <p:cNvSpPr>
            <a:spLocks noChangeArrowheads="1"/>
          </p:cNvSpPr>
          <p:nvPr/>
        </p:nvSpPr>
        <p:spPr bwMode="auto">
          <a:xfrm>
            <a:off x="5003800" y="5741988"/>
            <a:ext cx="13366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ea typeface="ＭＳ Ｐゴシック" pitchFamily="-128" charset="-128"/>
              </a:rPr>
              <a:t>end repeat</a:t>
            </a:r>
          </a:p>
        </p:txBody>
      </p:sp>
      <p:sp>
        <p:nvSpPr>
          <p:cNvPr id="242715" name="Freeform 25">
            <a:extLst>
              <a:ext uri="{FF2B5EF4-FFF2-40B4-BE49-F238E27FC236}">
                <a16:creationId xmlns:a16="http://schemas.microsoft.com/office/drawing/2014/main" id="{B2E68CD1-80B4-4E18-8997-E8132AF37917}"/>
              </a:ext>
            </a:extLst>
          </p:cNvPr>
          <p:cNvSpPr>
            <a:spLocks/>
          </p:cNvSpPr>
          <p:nvPr/>
        </p:nvSpPr>
        <p:spPr bwMode="auto">
          <a:xfrm>
            <a:off x="2490788" y="2684463"/>
            <a:ext cx="4002087" cy="2401887"/>
          </a:xfrm>
          <a:custGeom>
            <a:avLst/>
            <a:gdLst>
              <a:gd name="T0" fmla="*/ 400 w 2521"/>
              <a:gd name="T1" fmla="*/ 1344 h 1345"/>
              <a:gd name="T2" fmla="*/ 0 w 2521"/>
              <a:gd name="T3" fmla="*/ 0 h 1345"/>
              <a:gd name="T4" fmla="*/ 2520 w 2521"/>
              <a:gd name="T5" fmla="*/ 114 h 1345"/>
              <a:gd name="T6" fmla="*/ 416 w 2521"/>
              <a:gd name="T7" fmla="*/ 114 h 1345"/>
              <a:gd name="T8" fmla="*/ 416 w 2521"/>
              <a:gd name="T9" fmla="*/ 1344 h 1345"/>
              <a:gd name="T10" fmla="*/ 400 w 2521"/>
              <a:gd name="T11" fmla="*/ 1344 h 1345"/>
              <a:gd name="T12" fmla="*/ 0 60000 65536"/>
              <a:gd name="T13" fmla="*/ 0 60000 65536"/>
              <a:gd name="T14" fmla="*/ 0 60000 65536"/>
              <a:gd name="T15" fmla="*/ 0 60000 65536"/>
              <a:gd name="T16" fmla="*/ 0 60000 65536"/>
              <a:gd name="T17" fmla="*/ 0 60000 65536"/>
              <a:gd name="T18" fmla="*/ 0 w 2521"/>
              <a:gd name="T19" fmla="*/ 0 h 1345"/>
              <a:gd name="T20" fmla="*/ 2521 w 2521"/>
              <a:gd name="T21" fmla="*/ 1345 h 1345"/>
            </a:gdLst>
            <a:ahLst/>
            <a:cxnLst>
              <a:cxn ang="T12">
                <a:pos x="T0" y="T1"/>
              </a:cxn>
              <a:cxn ang="T13">
                <a:pos x="T2" y="T3"/>
              </a:cxn>
              <a:cxn ang="T14">
                <a:pos x="T4" y="T5"/>
              </a:cxn>
              <a:cxn ang="T15">
                <a:pos x="T6" y="T7"/>
              </a:cxn>
              <a:cxn ang="T16">
                <a:pos x="T8" y="T9"/>
              </a:cxn>
              <a:cxn ang="T17">
                <a:pos x="T10" y="T11"/>
              </a:cxn>
            </a:cxnLst>
            <a:rect l="T18" t="T19" r="T20" b="T21"/>
            <a:pathLst>
              <a:path w="2521" h="1345">
                <a:moveTo>
                  <a:pt x="400" y="1344"/>
                </a:moveTo>
                <a:lnTo>
                  <a:pt x="0" y="0"/>
                </a:lnTo>
                <a:lnTo>
                  <a:pt x="2520" y="114"/>
                </a:lnTo>
                <a:lnTo>
                  <a:pt x="416" y="114"/>
                </a:lnTo>
                <a:lnTo>
                  <a:pt x="416" y="1344"/>
                </a:lnTo>
                <a:lnTo>
                  <a:pt x="400" y="1344"/>
                </a:lnTo>
              </a:path>
            </a:pathLst>
          </a:custGeom>
          <a:solidFill>
            <a:schemeClr val="bg1"/>
          </a:solidFill>
          <a:ln w="50800" cap="rnd" cmpd="sng">
            <a:solidFill>
              <a:schemeClr val="tx1"/>
            </a:solidFill>
            <a:prstDash val="solid"/>
            <a:round/>
            <a:headEnd type="none" w="med" len="med"/>
            <a:tailEnd type="none" w="med" len="med"/>
          </a:ln>
        </p:spPr>
        <p:txBody>
          <a:bodyPr/>
          <a:lstStyle/>
          <a:p>
            <a:endParaRPr lang="en-US"/>
          </a:p>
        </p:txBody>
      </p:sp>
      <p:sp>
        <p:nvSpPr>
          <p:cNvPr id="242716" name="Line 26">
            <a:extLst>
              <a:ext uri="{FF2B5EF4-FFF2-40B4-BE49-F238E27FC236}">
                <a16:creationId xmlns:a16="http://schemas.microsoft.com/office/drawing/2014/main" id="{FFF8D431-6956-43C8-9B30-5F34E22CD677}"/>
              </a:ext>
            </a:extLst>
          </p:cNvPr>
          <p:cNvSpPr>
            <a:spLocks noChangeShapeType="1"/>
          </p:cNvSpPr>
          <p:nvPr/>
        </p:nvSpPr>
        <p:spPr bwMode="auto">
          <a:xfrm flipV="1">
            <a:off x="4611688" y="3878263"/>
            <a:ext cx="406400" cy="12700"/>
          </a:xfrm>
          <a:prstGeom prst="line">
            <a:avLst/>
          </a:prstGeom>
          <a:noFill/>
          <a:ln w="508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2717" name="Line 27">
            <a:extLst>
              <a:ext uri="{FF2B5EF4-FFF2-40B4-BE49-F238E27FC236}">
                <a16:creationId xmlns:a16="http://schemas.microsoft.com/office/drawing/2014/main" id="{D2FCD524-3483-4EE2-89F6-172D84943C0C}"/>
              </a:ext>
            </a:extLst>
          </p:cNvPr>
          <p:cNvSpPr>
            <a:spLocks noChangeShapeType="1"/>
          </p:cNvSpPr>
          <p:nvPr/>
        </p:nvSpPr>
        <p:spPr bwMode="auto">
          <a:xfrm>
            <a:off x="2438400" y="2667000"/>
            <a:ext cx="68580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84714C-BAF8-4E4F-BA87-92991E8C291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32C9B4E2-487A-4719-9FB1-103C79CDFC0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505741C-7ED1-431B-BC9E-C33C8D1D0C03}" type="slidenum">
              <a:rPr lang="en-US" altLang="en-US" sz="1000">
                <a:latin typeface="Helvetica" panose="020B0604020202020204" pitchFamily="34" charset="0"/>
              </a:rPr>
              <a:pPr/>
              <a:t>236</a:t>
            </a:fld>
            <a:endParaRPr lang="en-US" altLang="en-US" sz="1000">
              <a:latin typeface="Helvetica" panose="020B0604020202020204" pitchFamily="34" charset="0"/>
            </a:endParaRPr>
          </a:p>
        </p:txBody>
      </p:sp>
      <p:sp>
        <p:nvSpPr>
          <p:cNvPr id="243716" name="Rectangle 2">
            <a:extLst>
              <a:ext uri="{FF2B5EF4-FFF2-40B4-BE49-F238E27FC236}">
                <a16:creationId xmlns:a16="http://schemas.microsoft.com/office/drawing/2014/main" id="{68ECF2F6-2C64-4813-AE87-97F7A5CEB08A}"/>
              </a:ext>
            </a:extLst>
          </p:cNvPr>
          <p:cNvSpPr>
            <a:spLocks noGrp="1" noChangeArrowheads="1"/>
          </p:cNvSpPr>
          <p:nvPr>
            <p:ph type="title"/>
          </p:nvPr>
        </p:nvSpPr>
        <p:spPr>
          <a:xfrm>
            <a:off x="1295400" y="1066800"/>
            <a:ext cx="5881688" cy="627063"/>
          </a:xfrm>
          <a:noFill/>
        </p:spPr>
        <p:txBody>
          <a:bodyPr lIns="90487" tIns="44450" rIns="90487" bIns="44450" anchor="ctr"/>
          <a:lstStyle/>
          <a:p>
            <a:pPr eaLnBrk="1" hangingPunct="1"/>
            <a:r>
              <a:rPr lang="en-US" altLang="en-US"/>
              <a:t>Algorithm Design Model</a:t>
            </a:r>
          </a:p>
        </p:txBody>
      </p:sp>
      <p:sp>
        <p:nvSpPr>
          <p:cNvPr id="243717" name="Rectangle 3">
            <a:extLst>
              <a:ext uri="{FF2B5EF4-FFF2-40B4-BE49-F238E27FC236}">
                <a16:creationId xmlns:a16="http://schemas.microsoft.com/office/drawing/2014/main" id="{D82D54E4-2C47-4DB6-A88D-989B0452685F}"/>
              </a:ext>
            </a:extLst>
          </p:cNvPr>
          <p:cNvSpPr>
            <a:spLocks noGrp="1" noChangeArrowheads="1"/>
          </p:cNvSpPr>
          <p:nvPr>
            <p:ph type="body" idx="1"/>
          </p:nvPr>
        </p:nvSpPr>
        <p:spPr>
          <a:xfrm>
            <a:off x="1905000" y="2209800"/>
            <a:ext cx="6680200" cy="3219450"/>
          </a:xfrm>
          <a:noFill/>
        </p:spPr>
        <p:txBody>
          <a:bodyPr lIns="90487" tIns="44450" rIns="90487" bIns="44450"/>
          <a:lstStyle/>
          <a:p>
            <a:pPr eaLnBrk="1" hangingPunct="1"/>
            <a:r>
              <a:rPr lang="en-US" altLang="en-US"/>
              <a:t>represents the algorithm at a level of detail that can be reviewed for quality</a:t>
            </a:r>
          </a:p>
          <a:p>
            <a:pPr eaLnBrk="1" hangingPunct="1"/>
            <a:r>
              <a:rPr lang="en-US" altLang="en-US"/>
              <a:t>options:</a:t>
            </a:r>
          </a:p>
          <a:p>
            <a:pPr lvl="1" eaLnBrk="1" hangingPunct="1"/>
            <a:r>
              <a:rPr lang="en-US" altLang="en-US">
                <a:solidFill>
                  <a:schemeClr val="folHlink"/>
                </a:solidFill>
              </a:rPr>
              <a:t>graphical (e.g. flowchart, box diagram)</a:t>
            </a:r>
          </a:p>
          <a:p>
            <a:pPr lvl="1" eaLnBrk="1" hangingPunct="1"/>
            <a:r>
              <a:rPr lang="en-US" altLang="en-US">
                <a:solidFill>
                  <a:schemeClr val="folHlink"/>
                </a:solidFill>
              </a:rPr>
              <a:t>pseudocode (e.g., PDL)</a:t>
            </a:r>
            <a:r>
              <a:rPr lang="en-US" altLang="en-US" sz="1600">
                <a:solidFill>
                  <a:schemeClr val="folHlink"/>
                </a:solidFill>
              </a:rPr>
              <a:t>  ...   choice of many</a:t>
            </a:r>
            <a:endParaRPr lang="en-US" altLang="en-US">
              <a:solidFill>
                <a:schemeClr val="folHlink"/>
              </a:solidFill>
            </a:endParaRPr>
          </a:p>
          <a:p>
            <a:pPr lvl="1" eaLnBrk="1" hangingPunct="1"/>
            <a:r>
              <a:rPr lang="en-US" altLang="en-US">
                <a:solidFill>
                  <a:schemeClr val="folHlink"/>
                </a:solidFill>
              </a:rPr>
              <a:t>programming language</a:t>
            </a:r>
          </a:p>
          <a:p>
            <a:pPr lvl="1" eaLnBrk="1" hangingPunct="1"/>
            <a:r>
              <a:rPr lang="en-US" altLang="en-US">
                <a:solidFill>
                  <a:schemeClr val="folHlink"/>
                </a:solidFill>
              </a:rPr>
              <a:t>decision table</a:t>
            </a:r>
          </a:p>
        </p:txBody>
      </p:sp>
    </p:spTree>
  </p:cSld>
  <p:clrMapOvr>
    <a:masterClrMapping/>
  </p:clrMapOvr>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3">
            <a:extLst>
              <a:ext uri="{FF2B5EF4-FFF2-40B4-BE49-F238E27FC236}">
                <a16:creationId xmlns:a16="http://schemas.microsoft.com/office/drawing/2014/main" id="{825EFFCC-6ECF-46BF-B88B-3FDFC4DB27E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40" name="Slide Number Placeholder 4">
            <a:extLst>
              <a:ext uri="{FF2B5EF4-FFF2-40B4-BE49-F238E27FC236}">
                <a16:creationId xmlns:a16="http://schemas.microsoft.com/office/drawing/2014/main" id="{AD90AFDA-6136-4CE9-8F5F-02094AC23DA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795343D-AAA6-4219-B75F-80767A98AA79}" type="slidenum">
              <a:rPr lang="en-US" altLang="en-US" sz="1000">
                <a:latin typeface="Helvetica" panose="020B0604020202020204" pitchFamily="34" charset="0"/>
              </a:rPr>
              <a:pPr/>
              <a:t>237</a:t>
            </a:fld>
            <a:endParaRPr lang="en-US" altLang="en-US" sz="1000">
              <a:latin typeface="Helvetica" panose="020B0604020202020204" pitchFamily="34" charset="0"/>
            </a:endParaRPr>
          </a:p>
        </p:txBody>
      </p:sp>
      <p:sp>
        <p:nvSpPr>
          <p:cNvPr id="244740" name="Rectangle 2">
            <a:extLst>
              <a:ext uri="{FF2B5EF4-FFF2-40B4-BE49-F238E27FC236}">
                <a16:creationId xmlns:a16="http://schemas.microsoft.com/office/drawing/2014/main" id="{96EBEBA2-4337-4A91-BA3E-9FF0310DE0E0}"/>
              </a:ext>
            </a:extLst>
          </p:cNvPr>
          <p:cNvSpPr>
            <a:spLocks noGrp="1" noChangeArrowheads="1"/>
          </p:cNvSpPr>
          <p:nvPr>
            <p:ph type="title"/>
          </p:nvPr>
        </p:nvSpPr>
        <p:spPr>
          <a:xfrm>
            <a:off x="1371600" y="990600"/>
            <a:ext cx="6777038" cy="685800"/>
          </a:xfrm>
          <a:noFill/>
        </p:spPr>
        <p:txBody>
          <a:bodyPr lIns="90487" tIns="44450" rIns="90487" bIns="44450" anchor="ctr"/>
          <a:lstStyle/>
          <a:p>
            <a:pPr eaLnBrk="1" hangingPunct="1"/>
            <a:r>
              <a:rPr lang="en-US" altLang="en-US"/>
              <a:t>Structured Programming</a:t>
            </a:r>
          </a:p>
        </p:txBody>
      </p:sp>
      <p:sp>
        <p:nvSpPr>
          <p:cNvPr id="190467" name="Rectangle 3">
            <a:extLst>
              <a:ext uri="{FF2B5EF4-FFF2-40B4-BE49-F238E27FC236}">
                <a16:creationId xmlns:a16="http://schemas.microsoft.com/office/drawing/2014/main" id="{3E5A7D1C-18DC-4F42-8114-7FD36CAC6C64}"/>
              </a:ext>
            </a:extLst>
          </p:cNvPr>
          <p:cNvSpPr>
            <a:spLocks noChangeArrowheads="1"/>
          </p:cNvSpPr>
          <p:nvPr/>
        </p:nvSpPr>
        <p:spPr bwMode="auto">
          <a:xfrm>
            <a:off x="2057400" y="1981200"/>
            <a:ext cx="5329238" cy="819150"/>
          </a:xfrm>
          <a:prstGeom prst="rect">
            <a:avLst/>
          </a:prstGeom>
          <a:noFill/>
          <a:ln w="25400">
            <a:noFill/>
            <a:miter lim="800000"/>
            <a:headEnd/>
            <a:tailEnd/>
          </a:ln>
          <a:effectLst/>
        </p:spPr>
        <p:txBody>
          <a:bodyPr wrap="none" lIns="90487" tIns="44450" rIns="90487" bIns="44450">
            <a:spAutoFit/>
          </a:bodyPr>
          <a:lstStyle/>
          <a:p>
            <a:pPr>
              <a:defRPr/>
            </a:pPr>
            <a:r>
              <a:rPr lang="en-US">
                <a:effectLst>
                  <a:outerShdw blurRad="38100" dist="38100" dir="2700000" algn="tl">
                    <a:srgbClr val="FFFFFF"/>
                  </a:outerShdw>
                </a:effectLst>
                <a:latin typeface="Palatino" pitchFamily="-128" charset="0"/>
                <a:ea typeface="ＭＳ Ｐゴシック" pitchFamily="-128" charset="-128"/>
              </a:rPr>
              <a:t>uses a limited set of logical constructs:</a:t>
            </a:r>
          </a:p>
          <a:p>
            <a:pPr>
              <a:defRPr/>
            </a:pPr>
            <a:endParaRPr lang="en-US">
              <a:effectLst>
                <a:outerShdw blurRad="38100" dist="38100" dir="2700000" algn="tl">
                  <a:srgbClr val="FFFFFF"/>
                </a:outerShdw>
              </a:effectLst>
              <a:latin typeface="Palatino" pitchFamily="-128" charset="0"/>
              <a:ea typeface="ＭＳ Ｐゴシック" pitchFamily="-128" charset="-128"/>
            </a:endParaRPr>
          </a:p>
        </p:txBody>
      </p:sp>
      <p:sp>
        <p:nvSpPr>
          <p:cNvPr id="190468" name="Rectangle 4">
            <a:extLst>
              <a:ext uri="{FF2B5EF4-FFF2-40B4-BE49-F238E27FC236}">
                <a16:creationId xmlns:a16="http://schemas.microsoft.com/office/drawing/2014/main" id="{4A7FF732-A2D2-402A-9D9E-4A60D292B48A}"/>
              </a:ext>
            </a:extLst>
          </p:cNvPr>
          <p:cNvSpPr>
            <a:spLocks noChangeArrowheads="1"/>
          </p:cNvSpPr>
          <p:nvPr/>
        </p:nvSpPr>
        <p:spPr bwMode="auto">
          <a:xfrm>
            <a:off x="2057400" y="2298700"/>
            <a:ext cx="561975" cy="454025"/>
          </a:xfrm>
          <a:prstGeom prst="rect">
            <a:avLst/>
          </a:prstGeom>
          <a:noFill/>
          <a:ln w="25400">
            <a:noFill/>
            <a:miter lim="800000"/>
            <a:headEnd/>
            <a:tailEnd/>
          </a:ln>
          <a:effectLst/>
        </p:spPr>
        <p:txBody>
          <a:bodyPr wrap="none" lIns="90487" tIns="44450" rIns="90487" bIns="44450">
            <a:spAutoFit/>
          </a:bodyPr>
          <a:lstStyle/>
          <a:p>
            <a:pPr>
              <a:defRPr/>
            </a:pPr>
            <a:r>
              <a:rPr lang="en-US">
                <a:effectLst>
                  <a:outerShdw blurRad="38100" dist="38100" dir="2700000" algn="tl">
                    <a:srgbClr val="FFFFFF"/>
                  </a:outerShdw>
                </a:effectLst>
                <a:latin typeface="Palatino" pitchFamily="-128" charset="0"/>
                <a:ea typeface="ＭＳ Ｐゴシック" pitchFamily="-128" charset="-128"/>
              </a:rPr>
              <a:t>     </a:t>
            </a:r>
          </a:p>
        </p:txBody>
      </p:sp>
      <p:sp>
        <p:nvSpPr>
          <p:cNvPr id="190469" name="Rectangle 5">
            <a:extLst>
              <a:ext uri="{FF2B5EF4-FFF2-40B4-BE49-F238E27FC236}">
                <a16:creationId xmlns:a16="http://schemas.microsoft.com/office/drawing/2014/main" id="{FB41848B-88DB-4E39-9758-1A225A488489}"/>
              </a:ext>
            </a:extLst>
          </p:cNvPr>
          <p:cNvSpPr>
            <a:spLocks noChangeArrowheads="1"/>
          </p:cNvSpPr>
          <p:nvPr/>
        </p:nvSpPr>
        <p:spPr bwMode="auto">
          <a:xfrm>
            <a:off x="2476500" y="2298700"/>
            <a:ext cx="1258888" cy="454025"/>
          </a:xfrm>
          <a:prstGeom prst="rect">
            <a:avLst/>
          </a:prstGeom>
          <a:noFill/>
          <a:ln w="25400">
            <a:noFill/>
            <a:miter lim="800000"/>
            <a:headEnd/>
            <a:tailEnd/>
          </a:ln>
          <a:effectLst/>
        </p:spPr>
        <p:txBody>
          <a:bodyPr wrap="none" lIns="90487" tIns="44450" rIns="90487" bIns="44450">
            <a:spAutoFit/>
          </a:bodyPr>
          <a:lstStyle/>
          <a:p>
            <a:pPr>
              <a:defRPr/>
            </a:pPr>
            <a:r>
              <a:rPr lang="en-US" i="1">
                <a:effectLst>
                  <a:outerShdw blurRad="38100" dist="38100" dir="2700000" algn="tl">
                    <a:srgbClr val="FFFFFF"/>
                  </a:outerShdw>
                </a:effectLst>
                <a:latin typeface="Palatino" pitchFamily="-128" charset="0"/>
                <a:ea typeface="ＭＳ Ｐゴシック" pitchFamily="-128" charset="-128"/>
              </a:rPr>
              <a:t>sequence</a:t>
            </a:r>
          </a:p>
        </p:txBody>
      </p:sp>
      <p:sp>
        <p:nvSpPr>
          <p:cNvPr id="190470" name="Rectangle 6">
            <a:extLst>
              <a:ext uri="{FF2B5EF4-FFF2-40B4-BE49-F238E27FC236}">
                <a16:creationId xmlns:a16="http://schemas.microsoft.com/office/drawing/2014/main" id="{46AE078E-EBD9-49EC-928D-D44ACB1782A1}"/>
              </a:ext>
            </a:extLst>
          </p:cNvPr>
          <p:cNvSpPr>
            <a:spLocks noChangeArrowheads="1"/>
          </p:cNvSpPr>
          <p:nvPr/>
        </p:nvSpPr>
        <p:spPr bwMode="auto">
          <a:xfrm>
            <a:off x="3797300" y="2298700"/>
            <a:ext cx="180975" cy="819150"/>
          </a:xfrm>
          <a:prstGeom prst="rect">
            <a:avLst/>
          </a:prstGeom>
          <a:noFill/>
          <a:ln w="25400">
            <a:noFill/>
            <a:miter lim="800000"/>
            <a:headEnd/>
            <a:tailEnd/>
          </a:ln>
          <a:effectLst/>
        </p:spPr>
        <p:txBody>
          <a:bodyPr wrap="none" lIns="90487" tIns="44450" rIns="90487" bIns="44450">
            <a:spAutoFit/>
          </a:bodyPr>
          <a:lstStyle/>
          <a:p>
            <a:pPr>
              <a:defRPr/>
            </a:pPr>
            <a:endParaRPr lang="en-US">
              <a:effectLst>
                <a:outerShdw blurRad="38100" dist="38100" dir="2700000" algn="tl">
                  <a:srgbClr val="FFFFFF"/>
                </a:outerShdw>
              </a:effectLst>
              <a:latin typeface="Palatino" pitchFamily="-128" charset="0"/>
              <a:ea typeface="ＭＳ Ｐゴシック" pitchFamily="-128" charset="-128"/>
            </a:endParaRPr>
          </a:p>
          <a:p>
            <a:pPr>
              <a:defRPr/>
            </a:pPr>
            <a:endParaRPr lang="en-US">
              <a:effectLst>
                <a:outerShdw blurRad="38100" dist="38100" dir="2700000" algn="tl">
                  <a:srgbClr val="FFFFFF"/>
                </a:outerShdw>
              </a:effectLst>
              <a:latin typeface="Palatino" pitchFamily="-128" charset="0"/>
              <a:ea typeface="ＭＳ Ｐゴシック" pitchFamily="-128" charset="-128"/>
            </a:endParaRPr>
          </a:p>
        </p:txBody>
      </p:sp>
      <p:sp>
        <p:nvSpPr>
          <p:cNvPr id="190471" name="Rectangle 7">
            <a:extLst>
              <a:ext uri="{FF2B5EF4-FFF2-40B4-BE49-F238E27FC236}">
                <a16:creationId xmlns:a16="http://schemas.microsoft.com/office/drawing/2014/main" id="{BFBA84EF-F586-4384-96F0-C04EADC00F72}"/>
              </a:ext>
            </a:extLst>
          </p:cNvPr>
          <p:cNvSpPr>
            <a:spLocks noChangeArrowheads="1"/>
          </p:cNvSpPr>
          <p:nvPr/>
        </p:nvSpPr>
        <p:spPr bwMode="auto">
          <a:xfrm>
            <a:off x="2057400" y="2616200"/>
            <a:ext cx="561975" cy="454025"/>
          </a:xfrm>
          <a:prstGeom prst="rect">
            <a:avLst/>
          </a:prstGeom>
          <a:noFill/>
          <a:ln w="25400">
            <a:noFill/>
            <a:miter lim="800000"/>
            <a:headEnd/>
            <a:tailEnd/>
          </a:ln>
          <a:effectLst/>
        </p:spPr>
        <p:txBody>
          <a:bodyPr wrap="none" lIns="90487" tIns="44450" rIns="90487" bIns="44450">
            <a:spAutoFit/>
          </a:bodyPr>
          <a:lstStyle/>
          <a:p>
            <a:pPr>
              <a:defRPr/>
            </a:pPr>
            <a:r>
              <a:rPr lang="en-US">
                <a:effectLst>
                  <a:outerShdw blurRad="38100" dist="38100" dir="2700000" algn="tl">
                    <a:srgbClr val="FFFFFF"/>
                  </a:outerShdw>
                </a:effectLst>
                <a:latin typeface="Palatino" pitchFamily="-128" charset="0"/>
                <a:ea typeface="ＭＳ Ｐゴシック" pitchFamily="-128" charset="-128"/>
              </a:rPr>
              <a:t>     </a:t>
            </a:r>
          </a:p>
        </p:txBody>
      </p:sp>
      <p:sp>
        <p:nvSpPr>
          <p:cNvPr id="190472" name="Rectangle 8">
            <a:extLst>
              <a:ext uri="{FF2B5EF4-FFF2-40B4-BE49-F238E27FC236}">
                <a16:creationId xmlns:a16="http://schemas.microsoft.com/office/drawing/2014/main" id="{2673F5AC-4AC2-4FCF-B938-52DC9999D3BC}"/>
              </a:ext>
            </a:extLst>
          </p:cNvPr>
          <p:cNvSpPr>
            <a:spLocks noChangeArrowheads="1"/>
          </p:cNvSpPr>
          <p:nvPr/>
        </p:nvSpPr>
        <p:spPr bwMode="auto">
          <a:xfrm>
            <a:off x="2476500" y="2616200"/>
            <a:ext cx="1557338" cy="454025"/>
          </a:xfrm>
          <a:prstGeom prst="rect">
            <a:avLst/>
          </a:prstGeom>
          <a:noFill/>
          <a:ln w="25400">
            <a:noFill/>
            <a:miter lim="800000"/>
            <a:headEnd/>
            <a:tailEnd/>
          </a:ln>
          <a:effectLst/>
        </p:spPr>
        <p:txBody>
          <a:bodyPr wrap="none" lIns="90487" tIns="44450" rIns="90487" bIns="44450">
            <a:spAutoFit/>
          </a:bodyPr>
          <a:lstStyle/>
          <a:p>
            <a:pPr>
              <a:defRPr/>
            </a:pPr>
            <a:r>
              <a:rPr lang="en-US" i="1">
                <a:effectLst>
                  <a:outerShdw blurRad="38100" dist="38100" dir="2700000" algn="tl">
                    <a:srgbClr val="FFFFFF"/>
                  </a:outerShdw>
                </a:effectLst>
                <a:latin typeface="Palatino" pitchFamily="-128" charset="0"/>
                <a:ea typeface="ＭＳ Ｐゴシック" pitchFamily="-128" charset="-128"/>
              </a:rPr>
              <a:t>conditional</a:t>
            </a:r>
          </a:p>
        </p:txBody>
      </p:sp>
      <p:sp>
        <p:nvSpPr>
          <p:cNvPr id="190473" name="Rectangle 9">
            <a:extLst>
              <a:ext uri="{FF2B5EF4-FFF2-40B4-BE49-F238E27FC236}">
                <a16:creationId xmlns:a16="http://schemas.microsoft.com/office/drawing/2014/main" id="{63D6E0A2-2099-4F27-8220-EDDBA7B29250}"/>
              </a:ext>
            </a:extLst>
          </p:cNvPr>
          <p:cNvSpPr>
            <a:spLocks noChangeArrowheads="1"/>
          </p:cNvSpPr>
          <p:nvPr/>
        </p:nvSpPr>
        <p:spPr bwMode="auto">
          <a:xfrm>
            <a:off x="3844925" y="2616200"/>
            <a:ext cx="3703638" cy="819150"/>
          </a:xfrm>
          <a:prstGeom prst="rect">
            <a:avLst/>
          </a:prstGeom>
          <a:noFill/>
          <a:ln w="25400">
            <a:noFill/>
            <a:miter lim="800000"/>
            <a:headEnd/>
            <a:tailEnd/>
          </a:ln>
          <a:effectLst/>
        </p:spPr>
        <p:txBody>
          <a:bodyPr wrap="none" lIns="90487" tIns="44450" rIns="90487" bIns="44450">
            <a:spAutoFit/>
          </a:bodyPr>
          <a:lstStyle/>
          <a:p>
            <a:pPr>
              <a:defRPr/>
            </a:pPr>
            <a:r>
              <a:rPr lang="en-US">
                <a:effectLst>
                  <a:outerShdw blurRad="38100" dist="38100" dir="2700000" algn="tl">
                    <a:srgbClr val="FFFFFF"/>
                  </a:outerShdw>
                </a:effectLst>
                <a:latin typeface="Palatino" pitchFamily="-128" charset="0"/>
                <a:ea typeface="ＭＳ Ｐゴシック" pitchFamily="-128" charset="-128"/>
              </a:rPr>
              <a:t> — if-then-else, select-case</a:t>
            </a:r>
          </a:p>
          <a:p>
            <a:pPr>
              <a:defRPr/>
            </a:pPr>
            <a:endParaRPr lang="en-US">
              <a:effectLst>
                <a:outerShdw blurRad="38100" dist="38100" dir="2700000" algn="tl">
                  <a:srgbClr val="FFFFFF"/>
                </a:outerShdw>
              </a:effectLst>
              <a:latin typeface="Palatino" pitchFamily="-128" charset="0"/>
              <a:ea typeface="ＭＳ Ｐゴシック" pitchFamily="-128" charset="-128"/>
            </a:endParaRPr>
          </a:p>
        </p:txBody>
      </p:sp>
      <p:sp>
        <p:nvSpPr>
          <p:cNvPr id="190474" name="Rectangle 10">
            <a:extLst>
              <a:ext uri="{FF2B5EF4-FFF2-40B4-BE49-F238E27FC236}">
                <a16:creationId xmlns:a16="http://schemas.microsoft.com/office/drawing/2014/main" id="{4FCDC912-9EE6-4EE6-A2D5-1E3800766C2D}"/>
              </a:ext>
            </a:extLst>
          </p:cNvPr>
          <p:cNvSpPr>
            <a:spLocks noChangeArrowheads="1"/>
          </p:cNvSpPr>
          <p:nvPr/>
        </p:nvSpPr>
        <p:spPr bwMode="auto">
          <a:xfrm>
            <a:off x="2057400" y="2933700"/>
            <a:ext cx="561975" cy="454025"/>
          </a:xfrm>
          <a:prstGeom prst="rect">
            <a:avLst/>
          </a:prstGeom>
          <a:noFill/>
          <a:ln w="25400">
            <a:noFill/>
            <a:miter lim="800000"/>
            <a:headEnd/>
            <a:tailEnd/>
          </a:ln>
          <a:effectLst/>
        </p:spPr>
        <p:txBody>
          <a:bodyPr wrap="none" lIns="90487" tIns="44450" rIns="90487" bIns="44450">
            <a:spAutoFit/>
          </a:bodyPr>
          <a:lstStyle/>
          <a:p>
            <a:pPr>
              <a:defRPr/>
            </a:pPr>
            <a:r>
              <a:rPr lang="en-US">
                <a:effectLst>
                  <a:outerShdw blurRad="38100" dist="38100" dir="2700000" algn="tl">
                    <a:srgbClr val="FFFFFF"/>
                  </a:outerShdw>
                </a:effectLst>
                <a:latin typeface="Palatino" pitchFamily="-128" charset="0"/>
                <a:ea typeface="ＭＳ Ｐゴシック" pitchFamily="-128" charset="-128"/>
              </a:rPr>
              <a:t>     </a:t>
            </a:r>
          </a:p>
        </p:txBody>
      </p:sp>
      <p:sp>
        <p:nvSpPr>
          <p:cNvPr id="190475" name="Rectangle 11">
            <a:extLst>
              <a:ext uri="{FF2B5EF4-FFF2-40B4-BE49-F238E27FC236}">
                <a16:creationId xmlns:a16="http://schemas.microsoft.com/office/drawing/2014/main" id="{0B37A8B4-19F0-4322-BB39-F1901C3564EB}"/>
              </a:ext>
            </a:extLst>
          </p:cNvPr>
          <p:cNvSpPr>
            <a:spLocks noChangeArrowheads="1"/>
          </p:cNvSpPr>
          <p:nvPr/>
        </p:nvSpPr>
        <p:spPr bwMode="auto">
          <a:xfrm>
            <a:off x="2476500" y="2933700"/>
            <a:ext cx="808038" cy="454025"/>
          </a:xfrm>
          <a:prstGeom prst="rect">
            <a:avLst/>
          </a:prstGeom>
          <a:noFill/>
          <a:ln w="25400">
            <a:noFill/>
            <a:miter lim="800000"/>
            <a:headEnd/>
            <a:tailEnd/>
          </a:ln>
          <a:effectLst/>
        </p:spPr>
        <p:txBody>
          <a:bodyPr wrap="none" lIns="90487" tIns="44450" rIns="90487" bIns="44450">
            <a:spAutoFit/>
          </a:bodyPr>
          <a:lstStyle/>
          <a:p>
            <a:pPr>
              <a:defRPr/>
            </a:pPr>
            <a:r>
              <a:rPr lang="en-US" i="1">
                <a:effectLst>
                  <a:outerShdw blurRad="38100" dist="38100" dir="2700000" algn="tl">
                    <a:srgbClr val="FFFFFF"/>
                  </a:outerShdw>
                </a:effectLst>
                <a:latin typeface="Palatino" pitchFamily="-128" charset="0"/>
                <a:ea typeface="ＭＳ Ｐゴシック" pitchFamily="-128" charset="-128"/>
              </a:rPr>
              <a:t>loops</a:t>
            </a:r>
          </a:p>
        </p:txBody>
      </p:sp>
      <p:sp>
        <p:nvSpPr>
          <p:cNvPr id="190476" name="Rectangle 12">
            <a:extLst>
              <a:ext uri="{FF2B5EF4-FFF2-40B4-BE49-F238E27FC236}">
                <a16:creationId xmlns:a16="http://schemas.microsoft.com/office/drawing/2014/main" id="{EDD1C257-BFB9-4C2F-9F8B-2107C6684DBB}"/>
              </a:ext>
            </a:extLst>
          </p:cNvPr>
          <p:cNvSpPr>
            <a:spLocks noChangeArrowheads="1"/>
          </p:cNvSpPr>
          <p:nvPr/>
        </p:nvSpPr>
        <p:spPr bwMode="auto">
          <a:xfrm>
            <a:off x="3074988" y="2933700"/>
            <a:ext cx="3560762" cy="819150"/>
          </a:xfrm>
          <a:prstGeom prst="rect">
            <a:avLst/>
          </a:prstGeom>
          <a:noFill/>
          <a:ln w="25400">
            <a:noFill/>
            <a:miter lim="800000"/>
            <a:headEnd/>
            <a:tailEnd/>
          </a:ln>
          <a:effectLst/>
        </p:spPr>
        <p:txBody>
          <a:bodyPr wrap="none" lIns="90487" tIns="44450" rIns="90487" bIns="44450">
            <a:spAutoFit/>
          </a:bodyPr>
          <a:lstStyle/>
          <a:p>
            <a:pPr>
              <a:defRPr/>
            </a:pPr>
            <a:r>
              <a:rPr lang="en-US">
                <a:effectLst>
                  <a:outerShdw blurRad="38100" dist="38100" dir="2700000" algn="tl">
                    <a:srgbClr val="FFFFFF"/>
                  </a:outerShdw>
                </a:effectLst>
                <a:latin typeface="Palatino" pitchFamily="-128" charset="0"/>
                <a:ea typeface="ＭＳ Ｐゴシック" pitchFamily="-128" charset="-128"/>
              </a:rPr>
              <a:t> — do-while, repeat until</a:t>
            </a:r>
          </a:p>
          <a:p>
            <a:pPr>
              <a:defRPr/>
            </a:pPr>
            <a:endParaRPr lang="en-US">
              <a:effectLst>
                <a:outerShdw blurRad="38100" dist="38100" dir="2700000" algn="tl">
                  <a:srgbClr val="FFFFFF"/>
                </a:outerShdw>
              </a:effectLst>
              <a:latin typeface="Palatino" pitchFamily="-128" charset="0"/>
              <a:ea typeface="ＭＳ Ｐゴシック" pitchFamily="-128" charset="-128"/>
            </a:endParaRPr>
          </a:p>
        </p:txBody>
      </p:sp>
      <p:sp>
        <p:nvSpPr>
          <p:cNvPr id="190477" name="Rectangle 13">
            <a:extLst>
              <a:ext uri="{FF2B5EF4-FFF2-40B4-BE49-F238E27FC236}">
                <a16:creationId xmlns:a16="http://schemas.microsoft.com/office/drawing/2014/main" id="{08FDDD6B-6F62-4C5B-80F7-F1ECA227495E}"/>
              </a:ext>
            </a:extLst>
          </p:cNvPr>
          <p:cNvSpPr>
            <a:spLocks noChangeArrowheads="1"/>
          </p:cNvSpPr>
          <p:nvPr/>
        </p:nvSpPr>
        <p:spPr bwMode="auto">
          <a:xfrm>
            <a:off x="2057400" y="3251200"/>
            <a:ext cx="180975" cy="819150"/>
          </a:xfrm>
          <a:prstGeom prst="rect">
            <a:avLst/>
          </a:prstGeom>
          <a:noFill/>
          <a:ln w="25400">
            <a:noFill/>
            <a:miter lim="800000"/>
            <a:headEnd/>
            <a:tailEnd/>
          </a:ln>
          <a:effectLst/>
        </p:spPr>
        <p:txBody>
          <a:bodyPr wrap="none" lIns="90487" tIns="44450" rIns="90487" bIns="44450">
            <a:spAutoFit/>
          </a:bodyPr>
          <a:lstStyle/>
          <a:p>
            <a:pPr>
              <a:defRPr/>
            </a:pPr>
            <a:endParaRPr lang="en-US">
              <a:effectLst>
                <a:outerShdw blurRad="38100" dist="38100" dir="2700000" algn="tl">
                  <a:srgbClr val="FFFFFF"/>
                </a:outerShdw>
              </a:effectLst>
              <a:latin typeface="Palatino" pitchFamily="-128" charset="0"/>
              <a:ea typeface="ＭＳ Ｐゴシック" pitchFamily="-128" charset="-128"/>
            </a:endParaRPr>
          </a:p>
          <a:p>
            <a:pPr>
              <a:defRPr/>
            </a:pPr>
            <a:endParaRPr lang="en-US">
              <a:effectLst>
                <a:outerShdw blurRad="38100" dist="38100" dir="2700000" algn="tl">
                  <a:srgbClr val="FFFFFF"/>
                </a:outerShdw>
              </a:effectLst>
              <a:latin typeface="Palatino" pitchFamily="-128" charset="0"/>
              <a:ea typeface="ＭＳ Ｐゴシック" pitchFamily="-128" charset="-128"/>
            </a:endParaRPr>
          </a:p>
        </p:txBody>
      </p:sp>
      <p:sp>
        <p:nvSpPr>
          <p:cNvPr id="190478" name="Rectangle 14">
            <a:extLst>
              <a:ext uri="{FF2B5EF4-FFF2-40B4-BE49-F238E27FC236}">
                <a16:creationId xmlns:a16="http://schemas.microsoft.com/office/drawing/2014/main" id="{B31D33FB-D0C9-4624-BD4A-F40F6CE1DB65}"/>
              </a:ext>
            </a:extLst>
          </p:cNvPr>
          <p:cNvSpPr>
            <a:spLocks noChangeArrowheads="1"/>
          </p:cNvSpPr>
          <p:nvPr/>
        </p:nvSpPr>
        <p:spPr bwMode="auto">
          <a:xfrm>
            <a:off x="2057400" y="3568700"/>
            <a:ext cx="5132388" cy="819150"/>
          </a:xfrm>
          <a:prstGeom prst="rect">
            <a:avLst/>
          </a:prstGeom>
          <a:noFill/>
          <a:ln w="25400">
            <a:noFill/>
            <a:miter lim="800000"/>
            <a:headEnd/>
            <a:tailEnd/>
          </a:ln>
          <a:effectLst/>
        </p:spPr>
        <p:txBody>
          <a:bodyPr wrap="none" lIns="90487" tIns="44450" rIns="90487" bIns="44450">
            <a:spAutoFit/>
          </a:bodyPr>
          <a:lstStyle/>
          <a:p>
            <a:pPr>
              <a:defRPr/>
            </a:pPr>
            <a:r>
              <a:rPr lang="en-US">
                <a:effectLst>
                  <a:outerShdw blurRad="38100" dist="38100" dir="2700000" algn="tl">
                    <a:srgbClr val="FFFFFF"/>
                  </a:outerShdw>
                </a:effectLst>
                <a:latin typeface="Palatino" pitchFamily="-128" charset="0"/>
                <a:ea typeface="ＭＳ Ｐゴシック" pitchFamily="-128" charset="-128"/>
              </a:rPr>
              <a:t>leads to more readable, testable code</a:t>
            </a:r>
          </a:p>
          <a:p>
            <a:pPr>
              <a:defRPr/>
            </a:pPr>
            <a:endParaRPr lang="en-US">
              <a:effectLst>
                <a:outerShdw blurRad="38100" dist="38100" dir="2700000" algn="tl">
                  <a:srgbClr val="FFFFFF"/>
                </a:outerShdw>
              </a:effectLst>
              <a:latin typeface="Palatino" pitchFamily="-128" charset="0"/>
              <a:ea typeface="ＭＳ Ｐゴシック" pitchFamily="-128" charset="-128"/>
            </a:endParaRPr>
          </a:p>
        </p:txBody>
      </p:sp>
      <p:sp>
        <p:nvSpPr>
          <p:cNvPr id="190479" name="Rectangle 15">
            <a:extLst>
              <a:ext uri="{FF2B5EF4-FFF2-40B4-BE49-F238E27FC236}">
                <a16:creationId xmlns:a16="http://schemas.microsoft.com/office/drawing/2014/main" id="{9CDDBB7A-C826-4326-A795-8B890D65AB92}"/>
              </a:ext>
            </a:extLst>
          </p:cNvPr>
          <p:cNvSpPr>
            <a:spLocks noChangeArrowheads="1"/>
          </p:cNvSpPr>
          <p:nvPr/>
        </p:nvSpPr>
        <p:spPr bwMode="auto">
          <a:xfrm>
            <a:off x="2057400" y="3884613"/>
            <a:ext cx="180975" cy="819150"/>
          </a:xfrm>
          <a:prstGeom prst="rect">
            <a:avLst/>
          </a:prstGeom>
          <a:noFill/>
          <a:ln w="25400">
            <a:noFill/>
            <a:miter lim="800000"/>
            <a:headEnd/>
            <a:tailEnd/>
          </a:ln>
          <a:effectLst/>
        </p:spPr>
        <p:txBody>
          <a:bodyPr wrap="none" lIns="90487" tIns="44450" rIns="90487" bIns="44450">
            <a:spAutoFit/>
          </a:bodyPr>
          <a:lstStyle/>
          <a:p>
            <a:pPr>
              <a:defRPr/>
            </a:pPr>
            <a:endParaRPr lang="en-US">
              <a:effectLst>
                <a:outerShdw blurRad="38100" dist="38100" dir="2700000" algn="tl">
                  <a:srgbClr val="FFFFFF"/>
                </a:outerShdw>
              </a:effectLst>
              <a:latin typeface="Palatino" pitchFamily="-128" charset="0"/>
              <a:ea typeface="ＭＳ Ｐゴシック" pitchFamily="-128" charset="-128"/>
            </a:endParaRPr>
          </a:p>
          <a:p>
            <a:pPr>
              <a:defRPr/>
            </a:pPr>
            <a:endParaRPr lang="en-US">
              <a:effectLst>
                <a:outerShdw blurRad="38100" dist="38100" dir="2700000" algn="tl">
                  <a:srgbClr val="FFFFFF"/>
                </a:outerShdw>
              </a:effectLst>
              <a:latin typeface="Palatino" pitchFamily="-128" charset="0"/>
              <a:ea typeface="ＭＳ Ｐゴシック" pitchFamily="-128" charset="-128"/>
            </a:endParaRPr>
          </a:p>
        </p:txBody>
      </p:sp>
      <p:sp>
        <p:nvSpPr>
          <p:cNvPr id="190480" name="Rectangle 16">
            <a:extLst>
              <a:ext uri="{FF2B5EF4-FFF2-40B4-BE49-F238E27FC236}">
                <a16:creationId xmlns:a16="http://schemas.microsoft.com/office/drawing/2014/main" id="{6D6FF0ED-8A87-42B1-925D-65C214B6EF5E}"/>
              </a:ext>
            </a:extLst>
          </p:cNvPr>
          <p:cNvSpPr>
            <a:spLocks noChangeArrowheads="1"/>
          </p:cNvSpPr>
          <p:nvPr/>
        </p:nvSpPr>
        <p:spPr bwMode="auto">
          <a:xfrm>
            <a:off x="2058988" y="5019675"/>
            <a:ext cx="5256212" cy="819150"/>
          </a:xfrm>
          <a:prstGeom prst="rect">
            <a:avLst/>
          </a:prstGeom>
          <a:noFill/>
          <a:ln w="25400">
            <a:noFill/>
            <a:miter lim="800000"/>
            <a:headEnd/>
            <a:tailEnd/>
          </a:ln>
          <a:effectLst/>
        </p:spPr>
        <p:txBody>
          <a:bodyPr wrap="none" lIns="90487" tIns="44450" rIns="90487" bIns="44450">
            <a:spAutoFit/>
          </a:bodyPr>
          <a:lstStyle/>
          <a:p>
            <a:pPr>
              <a:defRPr/>
            </a:pPr>
            <a:r>
              <a:rPr lang="en-US">
                <a:effectLst>
                  <a:outerShdw blurRad="38100" dist="38100" dir="2700000" algn="tl">
                    <a:srgbClr val="FFFFFF"/>
                  </a:outerShdw>
                </a:effectLst>
                <a:latin typeface="Palatino" pitchFamily="-128" charset="0"/>
                <a:ea typeface="ＭＳ Ｐゴシック" pitchFamily="-128" charset="-128"/>
              </a:rPr>
              <a:t>important for achieving high quality, </a:t>
            </a:r>
          </a:p>
          <a:p>
            <a:pPr>
              <a:defRPr/>
            </a:pPr>
            <a:r>
              <a:rPr lang="en-US">
                <a:effectLst>
                  <a:outerShdw blurRad="38100" dist="38100" dir="2700000" algn="tl">
                    <a:srgbClr val="FFFFFF"/>
                  </a:outerShdw>
                </a:effectLst>
                <a:latin typeface="Palatino" pitchFamily="-128" charset="0"/>
                <a:ea typeface="ＭＳ Ｐゴシック" pitchFamily="-128" charset="-128"/>
              </a:rPr>
              <a:t>but not enough</a:t>
            </a:r>
          </a:p>
        </p:txBody>
      </p:sp>
      <p:grpSp>
        <p:nvGrpSpPr>
          <p:cNvPr id="244755" name="Group 17">
            <a:extLst>
              <a:ext uri="{FF2B5EF4-FFF2-40B4-BE49-F238E27FC236}">
                <a16:creationId xmlns:a16="http://schemas.microsoft.com/office/drawing/2014/main" id="{1569BAA8-31F8-4D3B-A861-0AA1ADFFAB4B}"/>
              </a:ext>
            </a:extLst>
          </p:cNvPr>
          <p:cNvGrpSpPr>
            <a:grpSpLocks/>
          </p:cNvGrpSpPr>
          <p:nvPr/>
        </p:nvGrpSpPr>
        <p:grpSpPr bwMode="auto">
          <a:xfrm>
            <a:off x="1836738" y="2119313"/>
            <a:ext cx="215900" cy="214312"/>
            <a:chOff x="1004" y="1118"/>
            <a:chExt cx="136" cy="120"/>
          </a:xfrm>
        </p:grpSpPr>
        <p:sp>
          <p:nvSpPr>
            <p:cNvPr id="244775" name="Rectangle 18">
              <a:extLst>
                <a:ext uri="{FF2B5EF4-FFF2-40B4-BE49-F238E27FC236}">
                  <a16:creationId xmlns:a16="http://schemas.microsoft.com/office/drawing/2014/main" id="{F8FC864C-7EAC-498C-B069-5B044540EFCB}"/>
                </a:ext>
              </a:extLst>
            </p:cNvPr>
            <p:cNvSpPr>
              <a:spLocks noChangeArrowheads="1"/>
            </p:cNvSpPr>
            <p:nvPr/>
          </p:nvSpPr>
          <p:spPr bwMode="auto">
            <a:xfrm>
              <a:off x="1020" y="1132"/>
              <a:ext cx="120" cy="106"/>
            </a:xfrm>
            <a:prstGeom prst="rect">
              <a:avLst/>
            </a:prstGeom>
            <a:solidFill>
              <a:srgbClr val="96E3FE"/>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44776" name="Rectangle 19">
              <a:extLst>
                <a:ext uri="{FF2B5EF4-FFF2-40B4-BE49-F238E27FC236}">
                  <a16:creationId xmlns:a16="http://schemas.microsoft.com/office/drawing/2014/main" id="{D8652B38-6FA0-4A78-8316-91CA11E16576}"/>
                </a:ext>
              </a:extLst>
            </p:cNvPr>
            <p:cNvSpPr>
              <a:spLocks noChangeArrowheads="1"/>
            </p:cNvSpPr>
            <p:nvPr/>
          </p:nvSpPr>
          <p:spPr bwMode="auto">
            <a:xfrm>
              <a:off x="1004" y="1118"/>
              <a:ext cx="112" cy="98"/>
            </a:xfrm>
            <a:prstGeom prst="rect">
              <a:avLst/>
            </a:prstGeom>
            <a:solidFill>
              <a:srgbClr val="96E3FE"/>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244756" name="Group 20">
            <a:extLst>
              <a:ext uri="{FF2B5EF4-FFF2-40B4-BE49-F238E27FC236}">
                <a16:creationId xmlns:a16="http://schemas.microsoft.com/office/drawing/2014/main" id="{9A619BA7-D19F-4F44-822C-88A7FDAB3576}"/>
              </a:ext>
            </a:extLst>
          </p:cNvPr>
          <p:cNvGrpSpPr>
            <a:grpSpLocks/>
          </p:cNvGrpSpPr>
          <p:nvPr/>
        </p:nvGrpSpPr>
        <p:grpSpPr bwMode="auto">
          <a:xfrm>
            <a:off x="1836738" y="3719513"/>
            <a:ext cx="215900" cy="214312"/>
            <a:chOff x="1004" y="2014"/>
            <a:chExt cx="136" cy="120"/>
          </a:xfrm>
        </p:grpSpPr>
        <p:sp>
          <p:nvSpPr>
            <p:cNvPr id="244773" name="Rectangle 21">
              <a:extLst>
                <a:ext uri="{FF2B5EF4-FFF2-40B4-BE49-F238E27FC236}">
                  <a16:creationId xmlns:a16="http://schemas.microsoft.com/office/drawing/2014/main" id="{ED86D488-712A-416F-86EE-399863070656}"/>
                </a:ext>
              </a:extLst>
            </p:cNvPr>
            <p:cNvSpPr>
              <a:spLocks noChangeArrowheads="1"/>
            </p:cNvSpPr>
            <p:nvPr/>
          </p:nvSpPr>
          <p:spPr bwMode="auto">
            <a:xfrm>
              <a:off x="1020" y="2028"/>
              <a:ext cx="120" cy="106"/>
            </a:xfrm>
            <a:prstGeom prst="rect">
              <a:avLst/>
            </a:prstGeom>
            <a:solidFill>
              <a:srgbClr val="96E3FE"/>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44774" name="Rectangle 22">
              <a:extLst>
                <a:ext uri="{FF2B5EF4-FFF2-40B4-BE49-F238E27FC236}">
                  <a16:creationId xmlns:a16="http://schemas.microsoft.com/office/drawing/2014/main" id="{55817C78-DBB7-4385-B090-21CF2EDA024F}"/>
                </a:ext>
              </a:extLst>
            </p:cNvPr>
            <p:cNvSpPr>
              <a:spLocks noChangeArrowheads="1"/>
            </p:cNvSpPr>
            <p:nvPr/>
          </p:nvSpPr>
          <p:spPr bwMode="auto">
            <a:xfrm>
              <a:off x="1004" y="2014"/>
              <a:ext cx="112" cy="98"/>
            </a:xfrm>
            <a:prstGeom prst="rect">
              <a:avLst/>
            </a:prstGeom>
            <a:solidFill>
              <a:srgbClr val="96E3FE"/>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244757" name="Group 23">
            <a:extLst>
              <a:ext uri="{FF2B5EF4-FFF2-40B4-BE49-F238E27FC236}">
                <a16:creationId xmlns:a16="http://schemas.microsoft.com/office/drawing/2014/main" id="{48A2C23F-6F0F-4599-B345-60066F69F4F1}"/>
              </a:ext>
            </a:extLst>
          </p:cNvPr>
          <p:cNvGrpSpPr>
            <a:grpSpLocks/>
          </p:cNvGrpSpPr>
          <p:nvPr/>
        </p:nvGrpSpPr>
        <p:grpSpPr bwMode="auto">
          <a:xfrm>
            <a:off x="1825625" y="5181600"/>
            <a:ext cx="215900" cy="214313"/>
            <a:chOff x="1004" y="2348"/>
            <a:chExt cx="136" cy="120"/>
          </a:xfrm>
        </p:grpSpPr>
        <p:sp>
          <p:nvSpPr>
            <p:cNvPr id="244771" name="Rectangle 24">
              <a:extLst>
                <a:ext uri="{FF2B5EF4-FFF2-40B4-BE49-F238E27FC236}">
                  <a16:creationId xmlns:a16="http://schemas.microsoft.com/office/drawing/2014/main" id="{B3E53D59-FA45-4DBF-8B56-112594C30A0C}"/>
                </a:ext>
              </a:extLst>
            </p:cNvPr>
            <p:cNvSpPr>
              <a:spLocks noChangeArrowheads="1"/>
            </p:cNvSpPr>
            <p:nvPr/>
          </p:nvSpPr>
          <p:spPr bwMode="auto">
            <a:xfrm>
              <a:off x="1020" y="2362"/>
              <a:ext cx="120" cy="106"/>
            </a:xfrm>
            <a:prstGeom prst="rect">
              <a:avLst/>
            </a:prstGeom>
            <a:solidFill>
              <a:srgbClr val="96E3FE"/>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44772" name="Rectangle 25">
              <a:extLst>
                <a:ext uri="{FF2B5EF4-FFF2-40B4-BE49-F238E27FC236}">
                  <a16:creationId xmlns:a16="http://schemas.microsoft.com/office/drawing/2014/main" id="{65A908CB-87DD-4708-B436-A7874778C01A}"/>
                </a:ext>
              </a:extLst>
            </p:cNvPr>
            <p:cNvSpPr>
              <a:spLocks noChangeArrowheads="1"/>
            </p:cNvSpPr>
            <p:nvPr/>
          </p:nvSpPr>
          <p:spPr bwMode="auto">
            <a:xfrm>
              <a:off x="1004" y="2348"/>
              <a:ext cx="112" cy="106"/>
            </a:xfrm>
            <a:prstGeom prst="rect">
              <a:avLst/>
            </a:prstGeom>
            <a:solidFill>
              <a:srgbClr val="96E3FE"/>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244758" name="Group 26">
            <a:extLst>
              <a:ext uri="{FF2B5EF4-FFF2-40B4-BE49-F238E27FC236}">
                <a16:creationId xmlns:a16="http://schemas.microsoft.com/office/drawing/2014/main" id="{C5D7219F-208B-48BF-91C3-33B10974D2BE}"/>
              </a:ext>
            </a:extLst>
          </p:cNvPr>
          <p:cNvGrpSpPr>
            <a:grpSpLocks/>
          </p:cNvGrpSpPr>
          <p:nvPr/>
        </p:nvGrpSpPr>
        <p:grpSpPr bwMode="auto">
          <a:xfrm>
            <a:off x="2230438" y="2498725"/>
            <a:ext cx="127000" cy="112713"/>
            <a:chOff x="1252" y="1331"/>
            <a:chExt cx="80" cy="63"/>
          </a:xfrm>
        </p:grpSpPr>
        <p:sp>
          <p:nvSpPr>
            <p:cNvPr id="244769" name="Rectangle 27">
              <a:extLst>
                <a:ext uri="{FF2B5EF4-FFF2-40B4-BE49-F238E27FC236}">
                  <a16:creationId xmlns:a16="http://schemas.microsoft.com/office/drawing/2014/main" id="{CE6FD3E5-5B64-4371-AC8C-34A35F6D7AD7}"/>
                </a:ext>
              </a:extLst>
            </p:cNvPr>
            <p:cNvSpPr>
              <a:spLocks noChangeArrowheads="1"/>
            </p:cNvSpPr>
            <p:nvPr/>
          </p:nvSpPr>
          <p:spPr bwMode="auto">
            <a:xfrm>
              <a:off x="1268" y="1338"/>
              <a:ext cx="64" cy="56"/>
            </a:xfrm>
            <a:prstGeom prst="rect">
              <a:avLst/>
            </a:prstGeom>
            <a:solidFill>
              <a:srgbClr val="000000"/>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44770" name="Rectangle 28">
              <a:extLst>
                <a:ext uri="{FF2B5EF4-FFF2-40B4-BE49-F238E27FC236}">
                  <a16:creationId xmlns:a16="http://schemas.microsoft.com/office/drawing/2014/main" id="{72BC155C-1CFE-421B-B7C3-11B09CFC0166}"/>
                </a:ext>
              </a:extLst>
            </p:cNvPr>
            <p:cNvSpPr>
              <a:spLocks noChangeArrowheads="1"/>
            </p:cNvSpPr>
            <p:nvPr/>
          </p:nvSpPr>
          <p:spPr bwMode="auto">
            <a:xfrm>
              <a:off x="1252" y="1331"/>
              <a:ext cx="64" cy="49"/>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244759" name="Group 29">
            <a:extLst>
              <a:ext uri="{FF2B5EF4-FFF2-40B4-BE49-F238E27FC236}">
                <a16:creationId xmlns:a16="http://schemas.microsoft.com/office/drawing/2014/main" id="{7C025DC3-7254-4176-B647-DC145D51CC44}"/>
              </a:ext>
            </a:extLst>
          </p:cNvPr>
          <p:cNvGrpSpPr>
            <a:grpSpLocks/>
          </p:cNvGrpSpPr>
          <p:nvPr/>
        </p:nvGrpSpPr>
        <p:grpSpPr bwMode="auto">
          <a:xfrm>
            <a:off x="2230438" y="2805113"/>
            <a:ext cx="127000" cy="125412"/>
            <a:chOff x="1252" y="1502"/>
            <a:chExt cx="80" cy="70"/>
          </a:xfrm>
        </p:grpSpPr>
        <p:sp>
          <p:nvSpPr>
            <p:cNvPr id="244767" name="Rectangle 30">
              <a:extLst>
                <a:ext uri="{FF2B5EF4-FFF2-40B4-BE49-F238E27FC236}">
                  <a16:creationId xmlns:a16="http://schemas.microsoft.com/office/drawing/2014/main" id="{277989A8-9C2C-43E9-ACFF-C211CB1ADA16}"/>
                </a:ext>
              </a:extLst>
            </p:cNvPr>
            <p:cNvSpPr>
              <a:spLocks noChangeArrowheads="1"/>
            </p:cNvSpPr>
            <p:nvPr/>
          </p:nvSpPr>
          <p:spPr bwMode="auto">
            <a:xfrm>
              <a:off x="1268" y="1516"/>
              <a:ext cx="64" cy="56"/>
            </a:xfrm>
            <a:prstGeom prst="rect">
              <a:avLst/>
            </a:prstGeom>
            <a:solidFill>
              <a:srgbClr val="000000"/>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44768" name="Rectangle 31">
              <a:extLst>
                <a:ext uri="{FF2B5EF4-FFF2-40B4-BE49-F238E27FC236}">
                  <a16:creationId xmlns:a16="http://schemas.microsoft.com/office/drawing/2014/main" id="{5107EF1A-FCB5-4864-BC12-04AB4B818E63}"/>
                </a:ext>
              </a:extLst>
            </p:cNvPr>
            <p:cNvSpPr>
              <a:spLocks noChangeArrowheads="1"/>
            </p:cNvSpPr>
            <p:nvPr/>
          </p:nvSpPr>
          <p:spPr bwMode="auto">
            <a:xfrm>
              <a:off x="1252" y="1502"/>
              <a:ext cx="64" cy="56"/>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244760" name="Group 32">
            <a:extLst>
              <a:ext uri="{FF2B5EF4-FFF2-40B4-BE49-F238E27FC236}">
                <a16:creationId xmlns:a16="http://schemas.microsoft.com/office/drawing/2014/main" id="{79F4E3DF-F2F6-4FF2-9C66-6ADABEDBAE11}"/>
              </a:ext>
            </a:extLst>
          </p:cNvPr>
          <p:cNvGrpSpPr>
            <a:grpSpLocks/>
          </p:cNvGrpSpPr>
          <p:nvPr/>
        </p:nvGrpSpPr>
        <p:grpSpPr bwMode="auto">
          <a:xfrm>
            <a:off x="2230438" y="3122613"/>
            <a:ext cx="127000" cy="125412"/>
            <a:chOff x="1252" y="1680"/>
            <a:chExt cx="80" cy="70"/>
          </a:xfrm>
        </p:grpSpPr>
        <p:sp>
          <p:nvSpPr>
            <p:cNvPr id="244765" name="Rectangle 33">
              <a:extLst>
                <a:ext uri="{FF2B5EF4-FFF2-40B4-BE49-F238E27FC236}">
                  <a16:creationId xmlns:a16="http://schemas.microsoft.com/office/drawing/2014/main" id="{0668A98E-8B1E-41D3-9733-294D6F9D4680}"/>
                </a:ext>
              </a:extLst>
            </p:cNvPr>
            <p:cNvSpPr>
              <a:spLocks noChangeArrowheads="1"/>
            </p:cNvSpPr>
            <p:nvPr/>
          </p:nvSpPr>
          <p:spPr bwMode="auto">
            <a:xfrm>
              <a:off x="1268" y="1694"/>
              <a:ext cx="64" cy="56"/>
            </a:xfrm>
            <a:prstGeom prst="rect">
              <a:avLst/>
            </a:prstGeom>
            <a:solidFill>
              <a:srgbClr val="000000"/>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44766" name="Rectangle 34">
              <a:extLst>
                <a:ext uri="{FF2B5EF4-FFF2-40B4-BE49-F238E27FC236}">
                  <a16:creationId xmlns:a16="http://schemas.microsoft.com/office/drawing/2014/main" id="{F9CCDF1E-81B0-457A-97D4-DE8325AD2A07}"/>
                </a:ext>
              </a:extLst>
            </p:cNvPr>
            <p:cNvSpPr>
              <a:spLocks noChangeArrowheads="1"/>
            </p:cNvSpPr>
            <p:nvPr/>
          </p:nvSpPr>
          <p:spPr bwMode="auto">
            <a:xfrm>
              <a:off x="1252" y="1680"/>
              <a:ext cx="64" cy="56"/>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244761" name="Group 35">
            <a:extLst>
              <a:ext uri="{FF2B5EF4-FFF2-40B4-BE49-F238E27FC236}">
                <a16:creationId xmlns:a16="http://schemas.microsoft.com/office/drawing/2014/main" id="{57BDCC0B-05FB-428F-ACFC-5F74F639F02C}"/>
              </a:ext>
            </a:extLst>
          </p:cNvPr>
          <p:cNvGrpSpPr>
            <a:grpSpLocks/>
          </p:cNvGrpSpPr>
          <p:nvPr/>
        </p:nvGrpSpPr>
        <p:grpSpPr bwMode="auto">
          <a:xfrm>
            <a:off x="1824038" y="4244975"/>
            <a:ext cx="215900" cy="214313"/>
            <a:chOff x="1004" y="2348"/>
            <a:chExt cx="136" cy="120"/>
          </a:xfrm>
        </p:grpSpPr>
        <p:sp>
          <p:nvSpPr>
            <p:cNvPr id="244763" name="Rectangle 36">
              <a:extLst>
                <a:ext uri="{FF2B5EF4-FFF2-40B4-BE49-F238E27FC236}">
                  <a16:creationId xmlns:a16="http://schemas.microsoft.com/office/drawing/2014/main" id="{24F5EA2C-0AD7-4CCF-8538-2A58852FF5C2}"/>
                </a:ext>
              </a:extLst>
            </p:cNvPr>
            <p:cNvSpPr>
              <a:spLocks noChangeArrowheads="1"/>
            </p:cNvSpPr>
            <p:nvPr/>
          </p:nvSpPr>
          <p:spPr bwMode="auto">
            <a:xfrm>
              <a:off x="1020" y="2362"/>
              <a:ext cx="120" cy="106"/>
            </a:xfrm>
            <a:prstGeom prst="rect">
              <a:avLst/>
            </a:prstGeom>
            <a:solidFill>
              <a:srgbClr val="96E3FE"/>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44764" name="Rectangle 37">
              <a:extLst>
                <a:ext uri="{FF2B5EF4-FFF2-40B4-BE49-F238E27FC236}">
                  <a16:creationId xmlns:a16="http://schemas.microsoft.com/office/drawing/2014/main" id="{C3C80AB1-CDD2-42F2-A49C-44BDC74C497F}"/>
                </a:ext>
              </a:extLst>
            </p:cNvPr>
            <p:cNvSpPr>
              <a:spLocks noChangeArrowheads="1"/>
            </p:cNvSpPr>
            <p:nvPr/>
          </p:nvSpPr>
          <p:spPr bwMode="auto">
            <a:xfrm>
              <a:off x="1004" y="2348"/>
              <a:ext cx="112" cy="106"/>
            </a:xfrm>
            <a:prstGeom prst="rect">
              <a:avLst/>
            </a:prstGeom>
            <a:solidFill>
              <a:srgbClr val="96E3FE"/>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190502" name="Text Box 38">
            <a:extLst>
              <a:ext uri="{FF2B5EF4-FFF2-40B4-BE49-F238E27FC236}">
                <a16:creationId xmlns:a16="http://schemas.microsoft.com/office/drawing/2014/main" id="{27668108-5927-4003-A00E-533F00FA4F3A}"/>
              </a:ext>
            </a:extLst>
          </p:cNvPr>
          <p:cNvSpPr txBox="1">
            <a:spLocks noChangeArrowheads="1"/>
          </p:cNvSpPr>
          <p:nvPr/>
        </p:nvSpPr>
        <p:spPr bwMode="auto">
          <a:xfrm>
            <a:off x="2055813" y="4149725"/>
            <a:ext cx="6454775" cy="749300"/>
          </a:xfrm>
          <a:prstGeom prst="rect">
            <a:avLst/>
          </a:prstGeom>
          <a:noFill/>
          <a:ln w="12700">
            <a:noFill/>
            <a:miter lim="800000"/>
            <a:headEnd/>
            <a:tailEnd/>
          </a:ln>
          <a:effectLst/>
        </p:spPr>
        <p:txBody>
          <a:bodyPr>
            <a:spAutoFit/>
          </a:bodyPr>
          <a:lstStyle/>
          <a:p>
            <a:pPr>
              <a:lnSpc>
                <a:spcPct val="90000"/>
              </a:lnSpc>
              <a:defRPr/>
            </a:pPr>
            <a:r>
              <a:rPr lang="en-US">
                <a:effectLst>
                  <a:outerShdw blurRad="38100" dist="38100" dir="2700000" algn="tl">
                    <a:srgbClr val="FFFFFF"/>
                  </a:outerShdw>
                </a:effectLst>
                <a:latin typeface="Palatino" pitchFamily="-128" charset="0"/>
                <a:ea typeface="ＭＳ Ｐゴシック" pitchFamily="-128" charset="-128"/>
              </a:rPr>
              <a:t>can be used in conjunction with ‘proof of correctness’</a:t>
            </a:r>
          </a:p>
        </p:txBody>
      </p:sp>
    </p:spTree>
  </p:cSld>
  <p:clrMapOvr>
    <a:masterClrMapping/>
  </p:clrMapOvr>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AE28BF1-4291-478D-87EF-4248751114C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D2DFA58C-F352-4CA7-B57B-9202BF668B8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AFDAD96-E519-4D27-A579-05FA4591C104}" type="slidenum">
              <a:rPr lang="en-US" altLang="en-US" sz="1000">
                <a:latin typeface="Helvetica" panose="020B0604020202020204" pitchFamily="34" charset="0"/>
              </a:rPr>
              <a:pPr/>
              <a:t>238</a:t>
            </a:fld>
            <a:endParaRPr lang="en-US" altLang="en-US" sz="1000">
              <a:latin typeface="Helvetica" panose="020B0604020202020204" pitchFamily="34" charset="0"/>
            </a:endParaRPr>
          </a:p>
        </p:txBody>
      </p:sp>
      <p:sp>
        <p:nvSpPr>
          <p:cNvPr id="245764" name="Rectangle 3">
            <a:extLst>
              <a:ext uri="{FF2B5EF4-FFF2-40B4-BE49-F238E27FC236}">
                <a16:creationId xmlns:a16="http://schemas.microsoft.com/office/drawing/2014/main" id="{DE9B49F0-A992-49CF-B5CA-51BE0831A2C4}"/>
              </a:ext>
            </a:extLst>
          </p:cNvPr>
          <p:cNvSpPr>
            <a:spLocks noGrp="1" noChangeArrowheads="1"/>
          </p:cNvSpPr>
          <p:nvPr>
            <p:ph type="title"/>
          </p:nvPr>
        </p:nvSpPr>
        <p:spPr>
          <a:xfrm>
            <a:off x="1295400" y="990600"/>
            <a:ext cx="7270750" cy="660400"/>
          </a:xfrm>
          <a:noFill/>
        </p:spPr>
        <p:txBody>
          <a:bodyPr wrap="none" lIns="63500" tIns="25400" rIns="63500" bIns="25400" anchor="t">
            <a:spAutoFit/>
          </a:bodyPr>
          <a:lstStyle/>
          <a:p>
            <a:pPr eaLnBrk="1" hangingPunct="1"/>
            <a:r>
              <a:rPr lang="en-US" altLang="en-US"/>
              <a:t>A Structured Procedural Design</a:t>
            </a:r>
          </a:p>
        </p:txBody>
      </p:sp>
      <p:pic>
        <p:nvPicPr>
          <p:cNvPr id="245765" name="Picture 4">
            <a:extLst>
              <a:ext uri="{FF2B5EF4-FFF2-40B4-BE49-F238E27FC236}">
                <a16:creationId xmlns:a16="http://schemas.microsoft.com/office/drawing/2014/main" id="{E1595A6B-CB05-43B5-9933-18A2BB2430E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905000"/>
            <a:ext cx="5156200"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1CBABE9-13A5-4EA0-94F3-8BCEE9481AE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3C39A916-95F4-4B50-9E65-14731241329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62FDE7B-6D6C-4395-953F-07C23F9E33A4}" type="slidenum">
              <a:rPr lang="en-US" altLang="en-US" sz="1000">
                <a:latin typeface="Helvetica" panose="020B0604020202020204" pitchFamily="34" charset="0"/>
              </a:rPr>
              <a:pPr/>
              <a:t>239</a:t>
            </a:fld>
            <a:endParaRPr lang="en-US" altLang="en-US" sz="1000">
              <a:latin typeface="Helvetica" panose="020B0604020202020204" pitchFamily="34" charset="0"/>
            </a:endParaRPr>
          </a:p>
        </p:txBody>
      </p:sp>
      <p:sp>
        <p:nvSpPr>
          <p:cNvPr id="246788" name="Rectangle 2">
            <a:extLst>
              <a:ext uri="{FF2B5EF4-FFF2-40B4-BE49-F238E27FC236}">
                <a16:creationId xmlns:a16="http://schemas.microsoft.com/office/drawing/2014/main" id="{0E2C7A22-B134-4D00-8BF5-3F9919FCA286}"/>
              </a:ext>
            </a:extLst>
          </p:cNvPr>
          <p:cNvSpPr>
            <a:spLocks noGrp="1" noChangeArrowheads="1"/>
          </p:cNvSpPr>
          <p:nvPr>
            <p:ph type="title"/>
          </p:nvPr>
        </p:nvSpPr>
        <p:spPr>
          <a:xfrm>
            <a:off x="1295400" y="1143000"/>
            <a:ext cx="4476750" cy="633413"/>
          </a:xfrm>
        </p:spPr>
        <p:txBody>
          <a:bodyPr/>
          <a:lstStyle/>
          <a:p>
            <a:pPr eaLnBrk="1" hangingPunct="1"/>
            <a:r>
              <a:rPr lang="en-US" altLang="en-US"/>
              <a:t>Decision Table</a:t>
            </a:r>
          </a:p>
        </p:txBody>
      </p:sp>
      <p:pic>
        <p:nvPicPr>
          <p:cNvPr id="246789" name="Picture 3">
            <a:extLst>
              <a:ext uri="{FF2B5EF4-FFF2-40B4-BE49-F238E27FC236}">
                <a16:creationId xmlns:a16="http://schemas.microsoft.com/office/drawing/2014/main" id="{B4A25108-CDB3-4847-82F7-1E148BD57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500" y="1981200"/>
            <a:ext cx="4445000"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8129457-D57E-43BA-BB71-B062AD76A11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82E8C64D-F51F-4F1F-82AB-E8248B2D455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6A8BCE-24AD-4D8B-AFED-47EF2EF577AB}" type="slidenum">
              <a:rPr lang="en-US" altLang="en-US" sz="1000">
                <a:latin typeface="Helvetica" panose="020B0604020202020204" pitchFamily="34" charset="0"/>
              </a:rPr>
              <a:pPr/>
              <a:t>24</a:t>
            </a:fld>
            <a:endParaRPr lang="en-US" altLang="en-US" sz="1000">
              <a:latin typeface="Helvetica" panose="020B0604020202020204" pitchFamily="34" charset="0"/>
            </a:endParaRPr>
          </a:p>
        </p:txBody>
      </p:sp>
      <p:sp>
        <p:nvSpPr>
          <p:cNvPr id="26628" name="Rectangle 2">
            <a:extLst>
              <a:ext uri="{FF2B5EF4-FFF2-40B4-BE49-F238E27FC236}">
                <a16:creationId xmlns:a16="http://schemas.microsoft.com/office/drawing/2014/main" id="{16CD1DD1-9E22-4287-976C-301A56A88ED6}"/>
              </a:ext>
            </a:extLst>
          </p:cNvPr>
          <p:cNvSpPr>
            <a:spLocks noGrp="1" noChangeArrowheads="1"/>
          </p:cNvSpPr>
          <p:nvPr>
            <p:ph type="title"/>
          </p:nvPr>
        </p:nvSpPr>
        <p:spPr/>
        <p:txBody>
          <a:bodyPr/>
          <a:lstStyle/>
          <a:p>
            <a:pPr eaLnBrk="1" hangingPunct="1"/>
            <a:r>
              <a:rPr lang="en-US" altLang="en-US"/>
              <a:t>How It all Starts</a:t>
            </a:r>
            <a:endParaRPr lang="en-US" altLang="en-US">
              <a:solidFill>
                <a:schemeClr val="folHlink"/>
              </a:solidFill>
            </a:endParaRPr>
          </a:p>
        </p:txBody>
      </p:sp>
      <p:sp>
        <p:nvSpPr>
          <p:cNvPr id="26629" name="Rectangle 3">
            <a:extLst>
              <a:ext uri="{FF2B5EF4-FFF2-40B4-BE49-F238E27FC236}">
                <a16:creationId xmlns:a16="http://schemas.microsoft.com/office/drawing/2014/main" id="{2FAE565A-D705-4FC5-BDE6-0E7A13AD5A06}"/>
              </a:ext>
            </a:extLst>
          </p:cNvPr>
          <p:cNvSpPr>
            <a:spLocks noGrp="1" noChangeArrowheads="1"/>
          </p:cNvSpPr>
          <p:nvPr>
            <p:ph type="body" idx="1"/>
          </p:nvPr>
        </p:nvSpPr>
        <p:spPr/>
        <p:txBody>
          <a:bodyPr/>
          <a:lstStyle/>
          <a:p>
            <a:pPr eaLnBrk="1" hangingPunct="1"/>
            <a:r>
              <a:rPr lang="en-US" altLang="en-US" i="1">
                <a:solidFill>
                  <a:schemeClr val="folHlink"/>
                </a:solidFill>
              </a:rPr>
              <a:t>SafeHome:</a:t>
            </a:r>
          </a:p>
          <a:p>
            <a:pPr lvl="1" eaLnBrk="1" hangingPunct="1">
              <a:spcBef>
                <a:spcPts val="300"/>
              </a:spcBef>
            </a:pPr>
            <a:r>
              <a:rPr lang="en-US" altLang="en-US">
                <a:latin typeface="Palatino" pitchFamily="-128" charset="0"/>
              </a:rPr>
              <a:t>Every software project is precipitated by some business need—</a:t>
            </a:r>
          </a:p>
          <a:p>
            <a:pPr lvl="2" eaLnBrk="1" hangingPunct="1">
              <a:spcBef>
                <a:spcPts val="300"/>
              </a:spcBef>
            </a:pPr>
            <a:r>
              <a:rPr lang="en-US" altLang="en-US">
                <a:latin typeface="Palatino" pitchFamily="-128" charset="0"/>
              </a:rPr>
              <a:t>the need to correct a defect in an existing application;</a:t>
            </a:r>
          </a:p>
          <a:p>
            <a:pPr lvl="2" eaLnBrk="1" hangingPunct="1">
              <a:spcBef>
                <a:spcPts val="300"/>
              </a:spcBef>
            </a:pPr>
            <a:r>
              <a:rPr lang="en-US" altLang="en-US">
                <a:latin typeface="Palatino" pitchFamily="-128" charset="0"/>
              </a:rPr>
              <a:t>the need to the need to adapt a ‘legacy system’ to a changing business environment;</a:t>
            </a:r>
          </a:p>
          <a:p>
            <a:pPr lvl="2" eaLnBrk="1" hangingPunct="1">
              <a:spcBef>
                <a:spcPts val="300"/>
              </a:spcBef>
            </a:pPr>
            <a:r>
              <a:rPr lang="en-US" altLang="en-US">
                <a:latin typeface="Palatino" pitchFamily="-128" charset="0"/>
              </a:rPr>
              <a:t>the need to extend the functions and features of an existing application, or</a:t>
            </a:r>
          </a:p>
          <a:p>
            <a:pPr lvl="2" eaLnBrk="1" hangingPunct="1">
              <a:spcBef>
                <a:spcPts val="300"/>
              </a:spcBef>
            </a:pPr>
            <a:r>
              <a:rPr lang="en-US" altLang="en-US">
                <a:latin typeface="Palatino" pitchFamily="-128" charset="0"/>
              </a:rPr>
              <a:t>the need to create a new product, service, or system.</a:t>
            </a:r>
          </a:p>
          <a:p>
            <a:pPr lvl="1" eaLnBrk="1" hangingPunct="1"/>
            <a:endParaRPr lang="en-US" altLang="en-US"/>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CF15C2D-2EA7-4474-B2DB-7FB177FE7139}"/>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60CA6E6D-D81E-468B-8B91-DB2F4617007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03943DF-C3C6-4EE9-A1B5-F7E08ADBDF8C}" type="slidenum">
              <a:rPr lang="en-US" altLang="en-US" sz="1000">
                <a:latin typeface="Helvetica" panose="020B0604020202020204" pitchFamily="34" charset="0"/>
              </a:rPr>
              <a:pPr/>
              <a:t>240</a:t>
            </a:fld>
            <a:endParaRPr lang="en-US" altLang="en-US" sz="1000">
              <a:latin typeface="Helvetica" panose="020B0604020202020204" pitchFamily="34" charset="0"/>
            </a:endParaRPr>
          </a:p>
        </p:txBody>
      </p:sp>
      <p:sp>
        <p:nvSpPr>
          <p:cNvPr id="247812" name="Rectangle 3">
            <a:extLst>
              <a:ext uri="{FF2B5EF4-FFF2-40B4-BE49-F238E27FC236}">
                <a16:creationId xmlns:a16="http://schemas.microsoft.com/office/drawing/2014/main" id="{F55F82CD-0D1A-447A-BE30-9365FE152C8B}"/>
              </a:ext>
            </a:extLst>
          </p:cNvPr>
          <p:cNvSpPr>
            <a:spLocks noGrp="1" noChangeArrowheads="1"/>
          </p:cNvSpPr>
          <p:nvPr>
            <p:ph type="title"/>
          </p:nvPr>
        </p:nvSpPr>
        <p:spPr>
          <a:xfrm>
            <a:off x="1295400" y="1066800"/>
            <a:ext cx="7666038" cy="660400"/>
          </a:xfrm>
          <a:noFill/>
        </p:spPr>
        <p:txBody>
          <a:bodyPr wrap="none" lIns="63500" tIns="25400" rIns="63500" bIns="25400" anchor="t">
            <a:spAutoFit/>
          </a:bodyPr>
          <a:lstStyle/>
          <a:p>
            <a:pPr eaLnBrk="1" hangingPunct="1"/>
            <a:r>
              <a:rPr lang="en-US" altLang="en-US"/>
              <a:t>Program Design Language (PDL)</a:t>
            </a:r>
          </a:p>
        </p:txBody>
      </p:sp>
      <p:pic>
        <p:nvPicPr>
          <p:cNvPr id="247813" name="Picture 4">
            <a:extLst>
              <a:ext uri="{FF2B5EF4-FFF2-40B4-BE49-F238E27FC236}">
                <a16:creationId xmlns:a16="http://schemas.microsoft.com/office/drawing/2014/main" id="{C321524A-3E44-4B16-BCFC-134B933B577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981200"/>
            <a:ext cx="5781675"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5910F7B-2A37-4147-AED7-5B7FD21E46F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E6703534-4302-4D9F-BF61-BAE09A16FC2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7391856-45F8-4C2F-8614-2D47FA2320FF}" type="slidenum">
              <a:rPr lang="en-US" altLang="en-US" sz="1000">
                <a:latin typeface="Helvetica" panose="020B0604020202020204" pitchFamily="34" charset="0"/>
              </a:rPr>
              <a:pPr/>
              <a:t>241</a:t>
            </a:fld>
            <a:endParaRPr lang="en-US" altLang="en-US" sz="1000">
              <a:latin typeface="Helvetica" panose="020B0604020202020204" pitchFamily="34" charset="0"/>
            </a:endParaRPr>
          </a:p>
        </p:txBody>
      </p:sp>
      <p:sp>
        <p:nvSpPr>
          <p:cNvPr id="248836" name="Rectangle 3">
            <a:extLst>
              <a:ext uri="{FF2B5EF4-FFF2-40B4-BE49-F238E27FC236}">
                <a16:creationId xmlns:a16="http://schemas.microsoft.com/office/drawing/2014/main" id="{4331F312-E2E1-465E-9FA9-3C67C6DA5F51}"/>
              </a:ext>
            </a:extLst>
          </p:cNvPr>
          <p:cNvSpPr>
            <a:spLocks noGrp="1" noChangeArrowheads="1"/>
          </p:cNvSpPr>
          <p:nvPr>
            <p:ph type="title"/>
          </p:nvPr>
        </p:nvSpPr>
        <p:spPr>
          <a:xfrm>
            <a:off x="1295400" y="1143000"/>
            <a:ext cx="5549900" cy="660400"/>
          </a:xfrm>
          <a:noFill/>
        </p:spPr>
        <p:txBody>
          <a:bodyPr wrap="none" lIns="63500" tIns="25400" rIns="63500" bIns="25400" anchor="t">
            <a:spAutoFit/>
          </a:bodyPr>
          <a:lstStyle/>
          <a:p>
            <a:pPr eaLnBrk="1" hangingPunct="1"/>
            <a:r>
              <a:rPr lang="en-US" altLang="en-US"/>
              <a:t>Why Design Language?</a:t>
            </a:r>
          </a:p>
        </p:txBody>
      </p:sp>
      <p:pic>
        <p:nvPicPr>
          <p:cNvPr id="248837" name="Picture 4">
            <a:extLst>
              <a:ext uri="{FF2B5EF4-FFF2-40B4-BE49-F238E27FC236}">
                <a16:creationId xmlns:a16="http://schemas.microsoft.com/office/drawing/2014/main" id="{A6DC12E9-8738-4C78-8C5F-A974750DD7E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905000"/>
            <a:ext cx="567055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0EE97ED-F30A-4AE2-AD44-2E5A2034CA2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9AB8D282-243B-43F7-9A61-CF87049F09B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A3E6E91-A715-4E5F-A5D8-B82ADCA911E1}" type="slidenum">
              <a:rPr lang="en-US" altLang="en-US" sz="1000">
                <a:latin typeface="Helvetica" panose="020B0604020202020204" pitchFamily="34" charset="0"/>
              </a:rPr>
              <a:pPr/>
              <a:t>242</a:t>
            </a:fld>
            <a:endParaRPr lang="en-US" altLang="en-US" sz="1000">
              <a:latin typeface="Helvetica" panose="020B0604020202020204" pitchFamily="34" charset="0"/>
            </a:endParaRPr>
          </a:p>
        </p:txBody>
      </p:sp>
      <p:sp>
        <p:nvSpPr>
          <p:cNvPr id="249860" name="Rectangle 2">
            <a:extLst>
              <a:ext uri="{FF2B5EF4-FFF2-40B4-BE49-F238E27FC236}">
                <a16:creationId xmlns:a16="http://schemas.microsoft.com/office/drawing/2014/main" id="{3F45D443-8446-4787-B4F4-3F5B99411F07}"/>
              </a:ext>
            </a:extLst>
          </p:cNvPr>
          <p:cNvSpPr>
            <a:spLocks noGrp="1" noChangeArrowheads="1"/>
          </p:cNvSpPr>
          <p:nvPr>
            <p:ph type="title"/>
          </p:nvPr>
        </p:nvSpPr>
        <p:spPr>
          <a:xfrm>
            <a:off x="1219200" y="1143000"/>
            <a:ext cx="7475538" cy="633413"/>
          </a:xfrm>
        </p:spPr>
        <p:txBody>
          <a:bodyPr/>
          <a:lstStyle/>
          <a:p>
            <a:pPr eaLnBrk="1" hangingPunct="1"/>
            <a:r>
              <a:rPr lang="en-US" altLang="en-US" sz="3600"/>
              <a:t>Component-Based Development</a:t>
            </a:r>
          </a:p>
        </p:txBody>
      </p:sp>
      <p:sp>
        <p:nvSpPr>
          <p:cNvPr id="249861" name="Rectangle 3">
            <a:extLst>
              <a:ext uri="{FF2B5EF4-FFF2-40B4-BE49-F238E27FC236}">
                <a16:creationId xmlns:a16="http://schemas.microsoft.com/office/drawing/2014/main" id="{94EE28E9-4A0E-4653-9258-F1FC16776E26}"/>
              </a:ext>
            </a:extLst>
          </p:cNvPr>
          <p:cNvSpPr>
            <a:spLocks noGrp="1" noChangeArrowheads="1"/>
          </p:cNvSpPr>
          <p:nvPr>
            <p:ph type="body" idx="1"/>
          </p:nvPr>
        </p:nvSpPr>
        <p:spPr/>
        <p:txBody>
          <a:bodyPr/>
          <a:lstStyle/>
          <a:p>
            <a:pPr eaLnBrk="1" hangingPunct="1"/>
            <a:r>
              <a:rPr lang="en-US" altLang="en-US"/>
              <a:t>When faced with the possibility of reuse, the software team asks:</a:t>
            </a:r>
          </a:p>
          <a:p>
            <a:pPr lvl="1" eaLnBrk="1" hangingPunct="1"/>
            <a:r>
              <a:rPr lang="en-US" altLang="en-US"/>
              <a:t>Are commercial off-the-shelf (COTS) components available to implement the requirement?</a:t>
            </a:r>
          </a:p>
          <a:p>
            <a:pPr lvl="1" eaLnBrk="1" hangingPunct="1"/>
            <a:r>
              <a:rPr lang="en-US" altLang="en-US"/>
              <a:t>Are internally-developed reusable components available to implement the requirement?</a:t>
            </a:r>
          </a:p>
          <a:p>
            <a:pPr lvl="1" eaLnBrk="1" hangingPunct="1"/>
            <a:r>
              <a:rPr lang="en-US" altLang="en-US"/>
              <a:t>Are the interfaces for available components compatible within the architecture of the system to be built?</a:t>
            </a:r>
          </a:p>
          <a:p>
            <a:pPr eaLnBrk="1" hangingPunct="1"/>
            <a:r>
              <a:rPr lang="en-US" altLang="en-US"/>
              <a:t>At the same time, they are faced with the following impediments to reuse ...</a:t>
            </a: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8B9794-DE47-4CF2-89FA-3BB463B6BD6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6E5EE2E1-42A6-47D0-8B97-0FF726C977D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7791D16-0FEB-4AF4-8B59-0B3144D4F5B8}" type="slidenum">
              <a:rPr lang="en-US" altLang="en-US" sz="1000">
                <a:latin typeface="Helvetica" panose="020B0604020202020204" pitchFamily="34" charset="0"/>
              </a:rPr>
              <a:pPr/>
              <a:t>243</a:t>
            </a:fld>
            <a:endParaRPr lang="en-US" altLang="en-US" sz="1000">
              <a:latin typeface="Helvetica" panose="020B0604020202020204" pitchFamily="34" charset="0"/>
            </a:endParaRPr>
          </a:p>
        </p:txBody>
      </p:sp>
      <p:sp>
        <p:nvSpPr>
          <p:cNvPr id="250884" name="Rectangle 2">
            <a:extLst>
              <a:ext uri="{FF2B5EF4-FFF2-40B4-BE49-F238E27FC236}">
                <a16:creationId xmlns:a16="http://schemas.microsoft.com/office/drawing/2014/main" id="{3D87F430-3DC5-4B9C-8660-E683EE272F80}"/>
              </a:ext>
            </a:extLst>
          </p:cNvPr>
          <p:cNvSpPr>
            <a:spLocks noGrp="1" noChangeArrowheads="1"/>
          </p:cNvSpPr>
          <p:nvPr>
            <p:ph type="title"/>
          </p:nvPr>
        </p:nvSpPr>
        <p:spPr>
          <a:xfrm>
            <a:off x="1295400" y="1066800"/>
            <a:ext cx="5210175" cy="660400"/>
          </a:xfrm>
          <a:noFill/>
        </p:spPr>
        <p:txBody>
          <a:bodyPr wrap="none" lIns="63500" tIns="25400" rIns="63500" bIns="25400" anchor="t">
            <a:spAutoFit/>
          </a:bodyPr>
          <a:lstStyle/>
          <a:p>
            <a:pPr eaLnBrk="1" hangingPunct="1"/>
            <a:r>
              <a:rPr lang="en-US" altLang="en-US"/>
              <a:t>Impediments to Reuse</a:t>
            </a:r>
          </a:p>
        </p:txBody>
      </p:sp>
      <p:sp>
        <p:nvSpPr>
          <p:cNvPr id="250885" name="Rectangle 3">
            <a:extLst>
              <a:ext uri="{FF2B5EF4-FFF2-40B4-BE49-F238E27FC236}">
                <a16:creationId xmlns:a16="http://schemas.microsoft.com/office/drawing/2014/main" id="{E4E18510-C5F0-4086-8D38-C110114639F1}"/>
              </a:ext>
            </a:extLst>
          </p:cNvPr>
          <p:cNvSpPr>
            <a:spLocks noGrp="1" noChangeArrowheads="1"/>
          </p:cNvSpPr>
          <p:nvPr>
            <p:ph type="body" idx="1"/>
          </p:nvPr>
        </p:nvSpPr>
        <p:spPr>
          <a:xfrm>
            <a:off x="1981200" y="2057400"/>
            <a:ext cx="6553200" cy="3352800"/>
          </a:xfrm>
          <a:noFill/>
        </p:spPr>
        <p:txBody>
          <a:bodyPr lIns="90487" tIns="44450" rIns="90487" bIns="44450"/>
          <a:lstStyle/>
          <a:p>
            <a:pPr marL="285750" indent="-285750" eaLnBrk="1" hangingPunct="1">
              <a:lnSpc>
                <a:spcPct val="90000"/>
              </a:lnSpc>
            </a:pPr>
            <a:r>
              <a:rPr lang="en-US" altLang="en-US" sz="1600"/>
              <a:t>Few companies and organizations have anything that even slightly resembles a comprehensive software reusability plan. </a:t>
            </a:r>
          </a:p>
          <a:p>
            <a:pPr marL="285750" indent="-285750" eaLnBrk="1" hangingPunct="1">
              <a:lnSpc>
                <a:spcPct val="90000"/>
              </a:lnSpc>
            </a:pPr>
            <a:r>
              <a:rPr lang="en-US" altLang="en-US" sz="1600"/>
              <a:t>Although an increasing number of  software vendors currently sell tools or components that provide direct assistance for software reuse, the majority of software developers do not use them. </a:t>
            </a:r>
          </a:p>
          <a:p>
            <a:pPr marL="285750" indent="-285750" eaLnBrk="1" hangingPunct="1">
              <a:lnSpc>
                <a:spcPct val="90000"/>
              </a:lnSpc>
            </a:pPr>
            <a:r>
              <a:rPr lang="en-US" altLang="en-US" sz="1600"/>
              <a:t>Relatively little training is available to help software engineers and managers understand and apply reuse.</a:t>
            </a:r>
          </a:p>
          <a:p>
            <a:pPr marL="285750" indent="-285750" eaLnBrk="1" hangingPunct="1">
              <a:lnSpc>
                <a:spcPct val="90000"/>
              </a:lnSpc>
            </a:pPr>
            <a:r>
              <a:rPr lang="en-US" altLang="en-US" sz="1600"/>
              <a:t>Many software practitioners continue to believe that reuse is “more trouble than it’s worth.” </a:t>
            </a:r>
          </a:p>
          <a:p>
            <a:pPr marL="285750" indent="-285750" eaLnBrk="1" hangingPunct="1">
              <a:lnSpc>
                <a:spcPct val="90000"/>
              </a:lnSpc>
            </a:pPr>
            <a:r>
              <a:rPr lang="en-US" altLang="en-US" sz="1600"/>
              <a:t>Many companies continue to encourage of software development methodologies which do not facilitate reuse </a:t>
            </a:r>
          </a:p>
          <a:p>
            <a:pPr marL="285750" indent="-285750" eaLnBrk="1" hangingPunct="1">
              <a:lnSpc>
                <a:spcPct val="90000"/>
              </a:lnSpc>
            </a:pPr>
            <a:r>
              <a:rPr lang="en-US" altLang="en-US" sz="1600"/>
              <a:t>Few companies provide an incentives to produce reusable program components.</a:t>
            </a:r>
          </a:p>
        </p:txBody>
      </p:sp>
    </p:spTree>
  </p:cSld>
  <p:clrMapOvr>
    <a:masterClrMapping/>
  </p:clrMapOvr>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CF8A8C6-B739-4C8F-8D8B-05DCBE24EAD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39F19E1E-DE12-4EAC-9207-94B8326D7AC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5314355-5FD9-4BA0-979F-2110A38121D9}" type="slidenum">
              <a:rPr lang="en-US" altLang="en-US" sz="1000">
                <a:latin typeface="Helvetica" panose="020B0604020202020204" pitchFamily="34" charset="0"/>
              </a:rPr>
              <a:pPr/>
              <a:t>244</a:t>
            </a:fld>
            <a:endParaRPr lang="en-US" altLang="en-US" sz="1000">
              <a:latin typeface="Helvetica" panose="020B0604020202020204" pitchFamily="34" charset="0"/>
            </a:endParaRPr>
          </a:p>
        </p:txBody>
      </p:sp>
      <p:sp>
        <p:nvSpPr>
          <p:cNvPr id="251908" name="Rectangle 2">
            <a:extLst>
              <a:ext uri="{FF2B5EF4-FFF2-40B4-BE49-F238E27FC236}">
                <a16:creationId xmlns:a16="http://schemas.microsoft.com/office/drawing/2014/main" id="{BC169C49-8035-48DB-8B12-7D9D75040AC4}"/>
              </a:ext>
            </a:extLst>
          </p:cNvPr>
          <p:cNvSpPr>
            <a:spLocks noGrp="1" noChangeArrowheads="1"/>
          </p:cNvSpPr>
          <p:nvPr>
            <p:ph type="title"/>
          </p:nvPr>
        </p:nvSpPr>
        <p:spPr>
          <a:xfrm>
            <a:off x="1295400" y="990600"/>
            <a:ext cx="4503738" cy="660400"/>
          </a:xfrm>
          <a:noFill/>
        </p:spPr>
        <p:txBody>
          <a:bodyPr wrap="none" lIns="63500" tIns="25400" rIns="63500" bIns="25400" anchor="t">
            <a:spAutoFit/>
          </a:bodyPr>
          <a:lstStyle/>
          <a:p>
            <a:pPr eaLnBrk="1" hangingPunct="1"/>
            <a:r>
              <a:rPr lang="en-US" altLang="en-US"/>
              <a:t>The CBSE Process</a:t>
            </a:r>
          </a:p>
        </p:txBody>
      </p:sp>
      <p:pic>
        <p:nvPicPr>
          <p:cNvPr id="251909" name="Picture 3">
            <a:extLst>
              <a:ext uri="{FF2B5EF4-FFF2-40B4-BE49-F238E27FC236}">
                <a16:creationId xmlns:a16="http://schemas.microsoft.com/office/drawing/2014/main" id="{C00CD380-0C10-48D6-BCD1-7C06451ACC2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52600"/>
            <a:ext cx="7010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786751-8CE9-4A23-9103-BA85E126CD4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28B063C1-FDD3-429F-83C2-2F27EB5F1CF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A451B64-4C95-43E0-8EF7-0D70C9320125}" type="slidenum">
              <a:rPr lang="en-US" altLang="en-US" sz="1000">
                <a:latin typeface="Helvetica" panose="020B0604020202020204" pitchFamily="34" charset="0"/>
              </a:rPr>
              <a:pPr/>
              <a:t>245</a:t>
            </a:fld>
            <a:endParaRPr lang="en-US" altLang="en-US" sz="1000">
              <a:latin typeface="Helvetica" panose="020B0604020202020204" pitchFamily="34" charset="0"/>
            </a:endParaRPr>
          </a:p>
        </p:txBody>
      </p:sp>
      <p:sp>
        <p:nvSpPr>
          <p:cNvPr id="252932" name="Rectangle 2">
            <a:extLst>
              <a:ext uri="{FF2B5EF4-FFF2-40B4-BE49-F238E27FC236}">
                <a16:creationId xmlns:a16="http://schemas.microsoft.com/office/drawing/2014/main" id="{78C540D0-2723-4BB8-B2A2-3BF2AD1E2C04}"/>
              </a:ext>
            </a:extLst>
          </p:cNvPr>
          <p:cNvSpPr>
            <a:spLocks noGrp="1" noChangeArrowheads="1"/>
          </p:cNvSpPr>
          <p:nvPr>
            <p:ph type="title"/>
          </p:nvPr>
        </p:nvSpPr>
        <p:spPr>
          <a:xfrm>
            <a:off x="1360488" y="1143000"/>
            <a:ext cx="6421437" cy="633413"/>
          </a:xfrm>
        </p:spPr>
        <p:txBody>
          <a:bodyPr/>
          <a:lstStyle/>
          <a:p>
            <a:pPr eaLnBrk="1" hangingPunct="1"/>
            <a:r>
              <a:rPr lang="en-US" altLang="en-US"/>
              <a:t>Domain Engineering</a:t>
            </a:r>
          </a:p>
        </p:txBody>
      </p:sp>
      <p:sp>
        <p:nvSpPr>
          <p:cNvPr id="202755" name="Text Box 3">
            <a:extLst>
              <a:ext uri="{FF2B5EF4-FFF2-40B4-BE49-F238E27FC236}">
                <a16:creationId xmlns:a16="http://schemas.microsoft.com/office/drawing/2014/main" id="{FF85638A-7051-4D2D-AEBC-5A3037A50393}"/>
              </a:ext>
            </a:extLst>
          </p:cNvPr>
          <p:cNvSpPr txBox="1">
            <a:spLocks noChangeArrowheads="1"/>
          </p:cNvSpPr>
          <p:nvPr/>
        </p:nvSpPr>
        <p:spPr bwMode="auto">
          <a:xfrm>
            <a:off x="1905000" y="2286000"/>
            <a:ext cx="6629400" cy="3033713"/>
          </a:xfrm>
          <a:prstGeom prst="rect">
            <a:avLst/>
          </a:prstGeom>
          <a:noFill/>
          <a:ln w="12700">
            <a:noFill/>
            <a:miter lim="800000"/>
            <a:headEnd/>
            <a:tailEnd/>
          </a:ln>
          <a:effectLst/>
        </p:spPr>
        <p:txBody>
          <a:bodyPr>
            <a:spAutoFit/>
          </a:bodyPr>
          <a:lstStyle/>
          <a:p>
            <a:pPr>
              <a:defRPr/>
            </a:pPr>
            <a:r>
              <a:rPr lang="en-US">
                <a:effectLst>
                  <a:outerShdw blurRad="38100" dist="38100" dir="2700000" algn="tl">
                    <a:srgbClr val="FFFFFF"/>
                  </a:outerShdw>
                </a:effectLst>
                <a:latin typeface="Palatino" pitchFamily="-128" charset="0"/>
                <a:ea typeface="ＭＳ Ｐゴシック" pitchFamily="-128" charset="-128"/>
              </a:rPr>
              <a:t>1.  Define the domain to be investigated.</a:t>
            </a:r>
          </a:p>
          <a:p>
            <a:pPr>
              <a:defRPr/>
            </a:pPr>
            <a:r>
              <a:rPr lang="en-US">
                <a:effectLst>
                  <a:outerShdw blurRad="38100" dist="38100" dir="2700000" algn="tl">
                    <a:srgbClr val="FFFFFF"/>
                  </a:outerShdw>
                </a:effectLst>
                <a:latin typeface="Palatino" pitchFamily="-128" charset="0"/>
                <a:ea typeface="ＭＳ Ｐゴシック" pitchFamily="-128" charset="-128"/>
              </a:rPr>
              <a:t>2.  Categorize the items extracted from the domain.</a:t>
            </a:r>
          </a:p>
          <a:p>
            <a:pPr>
              <a:defRPr/>
            </a:pPr>
            <a:r>
              <a:rPr lang="en-US">
                <a:effectLst>
                  <a:outerShdw blurRad="38100" dist="38100" dir="2700000" algn="tl">
                    <a:srgbClr val="FFFFFF"/>
                  </a:outerShdw>
                </a:effectLst>
                <a:latin typeface="Palatino" pitchFamily="-128" charset="0"/>
                <a:ea typeface="ＭＳ Ｐゴシック" pitchFamily="-128" charset="-128"/>
              </a:rPr>
              <a:t>3.  Collect a representative sample of applications in the domain.</a:t>
            </a:r>
          </a:p>
          <a:p>
            <a:pPr>
              <a:defRPr/>
            </a:pPr>
            <a:r>
              <a:rPr lang="en-US">
                <a:effectLst>
                  <a:outerShdw blurRad="38100" dist="38100" dir="2700000" algn="tl">
                    <a:srgbClr val="FFFFFF"/>
                  </a:outerShdw>
                </a:effectLst>
                <a:latin typeface="Palatino" pitchFamily="-128" charset="0"/>
                <a:ea typeface="ＭＳ Ｐゴシック" pitchFamily="-128" charset="-128"/>
              </a:rPr>
              <a:t>4.  Analyze each application in the sample.</a:t>
            </a:r>
          </a:p>
          <a:p>
            <a:pPr>
              <a:defRPr/>
            </a:pPr>
            <a:r>
              <a:rPr lang="en-US">
                <a:effectLst>
                  <a:outerShdw blurRad="38100" dist="38100" dir="2700000" algn="tl">
                    <a:srgbClr val="FFFFFF"/>
                  </a:outerShdw>
                </a:effectLst>
                <a:latin typeface="Palatino" pitchFamily="-128" charset="0"/>
                <a:ea typeface="ＭＳ Ｐゴシック" pitchFamily="-128" charset="-128"/>
              </a:rPr>
              <a:t>5.  Develop an analysis model for the objects</a:t>
            </a:r>
            <a:r>
              <a:rPr lang="en-US" b="1">
                <a:solidFill>
                  <a:schemeClr val="bg1"/>
                </a:solidFill>
                <a:effectLst>
                  <a:outerShdw blurRad="38100" dist="38100" dir="2700000" algn="tl">
                    <a:srgbClr val="000000"/>
                  </a:outerShdw>
                </a:effectLst>
                <a:latin typeface="Helvetica" pitchFamily="-128" charset="0"/>
                <a:ea typeface="ＭＳ Ｐゴシック" pitchFamily="-128" charset="-128"/>
              </a:rPr>
              <a:t>.</a:t>
            </a:r>
          </a:p>
          <a:p>
            <a:pPr>
              <a:lnSpc>
                <a:spcPct val="90000"/>
              </a:lnSpc>
              <a:spcBef>
                <a:spcPct val="50000"/>
              </a:spcBef>
              <a:defRPr/>
            </a:pPr>
            <a:endParaRPr lang="en-US" sz="1800">
              <a:latin typeface="Helvetica" pitchFamily="-128" charset="0"/>
              <a:ea typeface="ＭＳ Ｐゴシック" pitchFamily="-128" charset="-128"/>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D7E0361-14BA-46CF-AB1C-863A2D724FA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2783C603-89C7-41E0-A0D9-4E28CBD7AAD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54297FB-C955-45C4-8A53-E71DCA0704C2}" type="slidenum">
              <a:rPr lang="en-US" altLang="en-US" sz="1000">
                <a:latin typeface="Helvetica" panose="020B0604020202020204" pitchFamily="34" charset="0"/>
              </a:rPr>
              <a:pPr/>
              <a:t>246</a:t>
            </a:fld>
            <a:endParaRPr lang="en-US" altLang="en-US" sz="1000">
              <a:latin typeface="Helvetica" panose="020B0604020202020204" pitchFamily="34" charset="0"/>
            </a:endParaRPr>
          </a:p>
        </p:txBody>
      </p:sp>
      <p:sp>
        <p:nvSpPr>
          <p:cNvPr id="253956" name="Rectangle 2">
            <a:extLst>
              <a:ext uri="{FF2B5EF4-FFF2-40B4-BE49-F238E27FC236}">
                <a16:creationId xmlns:a16="http://schemas.microsoft.com/office/drawing/2014/main" id="{2E99118A-1CBE-49D8-8DD3-EB8F77AFBDA1}"/>
              </a:ext>
            </a:extLst>
          </p:cNvPr>
          <p:cNvSpPr>
            <a:spLocks noGrp="1" noChangeArrowheads="1"/>
          </p:cNvSpPr>
          <p:nvPr>
            <p:ph type="title"/>
          </p:nvPr>
        </p:nvSpPr>
        <p:spPr>
          <a:xfrm>
            <a:off x="1219200" y="1143000"/>
            <a:ext cx="7356475" cy="631825"/>
          </a:xfrm>
        </p:spPr>
        <p:txBody>
          <a:bodyPr/>
          <a:lstStyle/>
          <a:p>
            <a:pPr eaLnBrk="1" hangingPunct="1"/>
            <a:r>
              <a:rPr lang="en-US" altLang="en-US" sz="3600"/>
              <a:t>Identifying Reusable Components</a:t>
            </a:r>
            <a:endParaRPr lang="en-US" altLang="en-US"/>
          </a:p>
        </p:txBody>
      </p:sp>
      <p:sp>
        <p:nvSpPr>
          <p:cNvPr id="203779" name="Text Box 3">
            <a:extLst>
              <a:ext uri="{FF2B5EF4-FFF2-40B4-BE49-F238E27FC236}">
                <a16:creationId xmlns:a16="http://schemas.microsoft.com/office/drawing/2014/main" id="{2C94C9A6-2DEA-4F60-B5D5-4179615C7686}"/>
              </a:ext>
            </a:extLst>
          </p:cNvPr>
          <p:cNvSpPr txBox="1">
            <a:spLocks noChangeArrowheads="1"/>
          </p:cNvSpPr>
          <p:nvPr/>
        </p:nvSpPr>
        <p:spPr bwMode="auto">
          <a:xfrm>
            <a:off x="1905000" y="1828800"/>
            <a:ext cx="7239000" cy="4784725"/>
          </a:xfrm>
          <a:prstGeom prst="rect">
            <a:avLst/>
          </a:prstGeom>
          <a:noFill/>
          <a:ln w="12700">
            <a:noFill/>
            <a:miter lim="800000"/>
            <a:headEnd/>
            <a:tailEnd/>
          </a:ln>
          <a:effectLst/>
        </p:spPr>
        <p:txBody>
          <a:bodyPr>
            <a:spAutoFit/>
          </a:bodyPr>
          <a:lstStyle/>
          <a:p>
            <a:pPr>
              <a:defRPr/>
            </a:pPr>
            <a:r>
              <a:rPr lang="en-US" sz="1800">
                <a:effectLst>
                  <a:outerShdw blurRad="38100" dist="38100" dir="2700000" algn="tl">
                    <a:srgbClr val="FFFFFF"/>
                  </a:outerShdw>
                </a:effectLst>
                <a:latin typeface="Palatino" pitchFamily="-128" charset="0"/>
                <a:ea typeface="ＭＳ Ｐゴシック" pitchFamily="-128" charset="-128"/>
              </a:rPr>
              <a:t>•  Is component functionality required on future implementations?</a:t>
            </a:r>
          </a:p>
          <a:p>
            <a:pPr>
              <a:defRPr/>
            </a:pPr>
            <a:r>
              <a:rPr lang="en-US" sz="1800">
                <a:effectLst>
                  <a:outerShdw blurRad="38100" dist="38100" dir="2700000" algn="tl">
                    <a:srgbClr val="FFFFFF"/>
                  </a:outerShdw>
                </a:effectLst>
                <a:latin typeface="Palatino" pitchFamily="-128" charset="0"/>
                <a:ea typeface="ＭＳ Ｐゴシック" pitchFamily="-128" charset="-128"/>
              </a:rPr>
              <a:t>•  How common is the component's function within the domain?</a:t>
            </a:r>
          </a:p>
          <a:p>
            <a:pPr>
              <a:defRPr/>
            </a:pPr>
            <a:r>
              <a:rPr lang="en-US" sz="1800">
                <a:effectLst>
                  <a:outerShdw blurRad="38100" dist="38100" dir="2700000" algn="tl">
                    <a:srgbClr val="FFFFFF"/>
                  </a:outerShdw>
                </a:effectLst>
                <a:latin typeface="Palatino" pitchFamily="-128" charset="0"/>
                <a:ea typeface="ＭＳ Ｐゴシック" pitchFamily="-128" charset="-128"/>
              </a:rPr>
              <a:t>•  Is there duplication of the component's function within the domain?</a:t>
            </a:r>
          </a:p>
          <a:p>
            <a:pPr>
              <a:defRPr/>
            </a:pPr>
            <a:r>
              <a:rPr lang="en-US" sz="1800">
                <a:effectLst>
                  <a:outerShdw blurRad="38100" dist="38100" dir="2700000" algn="tl">
                    <a:srgbClr val="FFFFFF"/>
                  </a:outerShdw>
                </a:effectLst>
                <a:latin typeface="Palatino" pitchFamily="-128" charset="0"/>
                <a:ea typeface="ＭＳ Ｐゴシック" pitchFamily="-128" charset="-128"/>
              </a:rPr>
              <a:t>•  Is the component hardware-dependent?</a:t>
            </a:r>
          </a:p>
          <a:p>
            <a:pPr>
              <a:defRPr/>
            </a:pPr>
            <a:r>
              <a:rPr lang="en-US" sz="1800">
                <a:effectLst>
                  <a:outerShdw blurRad="38100" dist="38100" dir="2700000" algn="tl">
                    <a:srgbClr val="FFFFFF"/>
                  </a:outerShdw>
                </a:effectLst>
                <a:latin typeface="Palatino" pitchFamily="-128" charset="0"/>
                <a:ea typeface="ＭＳ Ｐゴシック" pitchFamily="-128" charset="-128"/>
              </a:rPr>
              <a:t>•  Does the hardware remain unchanged between implementations?</a:t>
            </a:r>
          </a:p>
          <a:p>
            <a:pPr>
              <a:defRPr/>
            </a:pPr>
            <a:r>
              <a:rPr lang="en-US" sz="1800">
                <a:effectLst>
                  <a:outerShdw blurRad="38100" dist="38100" dir="2700000" algn="tl">
                    <a:srgbClr val="FFFFFF"/>
                  </a:outerShdw>
                </a:effectLst>
                <a:latin typeface="Palatino" pitchFamily="-128" charset="0"/>
                <a:ea typeface="ＭＳ Ｐゴシック" pitchFamily="-128" charset="-128"/>
              </a:rPr>
              <a:t>•  Can the hardware specifics be removed to another component?</a:t>
            </a:r>
          </a:p>
          <a:p>
            <a:pPr>
              <a:defRPr/>
            </a:pPr>
            <a:r>
              <a:rPr lang="en-US" sz="1800">
                <a:effectLst>
                  <a:outerShdw blurRad="38100" dist="38100" dir="2700000" algn="tl">
                    <a:srgbClr val="FFFFFF"/>
                  </a:outerShdw>
                </a:effectLst>
                <a:latin typeface="Palatino" pitchFamily="-128" charset="0"/>
                <a:ea typeface="ＭＳ Ｐゴシック" pitchFamily="-128" charset="-128"/>
              </a:rPr>
              <a:t>•  Is the design optimized enough for the next implementation?</a:t>
            </a:r>
          </a:p>
          <a:p>
            <a:pPr>
              <a:defRPr/>
            </a:pPr>
            <a:r>
              <a:rPr lang="en-US" sz="1800">
                <a:effectLst>
                  <a:outerShdw blurRad="38100" dist="38100" dir="2700000" algn="tl">
                    <a:srgbClr val="FFFFFF"/>
                  </a:outerShdw>
                </a:effectLst>
                <a:latin typeface="Palatino" pitchFamily="-128" charset="0"/>
                <a:ea typeface="ＭＳ Ｐゴシック" pitchFamily="-128" charset="-128"/>
              </a:rPr>
              <a:t>•  Can we parameterize a non-reusable component so that it becomes reusable?</a:t>
            </a:r>
          </a:p>
          <a:p>
            <a:pPr>
              <a:defRPr/>
            </a:pPr>
            <a:r>
              <a:rPr lang="en-US" sz="1800">
                <a:effectLst>
                  <a:outerShdw blurRad="38100" dist="38100" dir="2700000" algn="tl">
                    <a:srgbClr val="FFFFFF"/>
                  </a:outerShdw>
                </a:effectLst>
                <a:latin typeface="Palatino" pitchFamily="-128" charset="0"/>
                <a:ea typeface="ＭＳ Ｐゴシック" pitchFamily="-128" charset="-128"/>
              </a:rPr>
              <a:t>•  Is the component reusable in many implementations with only minor changes?</a:t>
            </a:r>
          </a:p>
          <a:p>
            <a:pPr>
              <a:defRPr/>
            </a:pPr>
            <a:r>
              <a:rPr lang="en-US" sz="1800">
                <a:effectLst>
                  <a:outerShdw blurRad="38100" dist="38100" dir="2700000" algn="tl">
                    <a:srgbClr val="FFFFFF"/>
                  </a:outerShdw>
                </a:effectLst>
                <a:latin typeface="Palatino" pitchFamily="-128" charset="0"/>
                <a:ea typeface="ＭＳ Ｐゴシック" pitchFamily="-128" charset="-128"/>
              </a:rPr>
              <a:t>•  Is reuse through modification feasible?</a:t>
            </a:r>
          </a:p>
          <a:p>
            <a:pPr>
              <a:defRPr/>
            </a:pPr>
            <a:r>
              <a:rPr lang="en-US" sz="1800">
                <a:effectLst>
                  <a:outerShdw blurRad="38100" dist="38100" dir="2700000" algn="tl">
                    <a:srgbClr val="FFFFFF"/>
                  </a:outerShdw>
                </a:effectLst>
                <a:latin typeface="Palatino" pitchFamily="-128" charset="0"/>
                <a:ea typeface="ＭＳ Ｐゴシック" pitchFamily="-128" charset="-128"/>
              </a:rPr>
              <a:t>•  Can a non-reusable component be decomposed to yield reusable components?</a:t>
            </a:r>
          </a:p>
          <a:p>
            <a:pPr>
              <a:defRPr/>
            </a:pPr>
            <a:r>
              <a:rPr lang="en-US" sz="1800">
                <a:effectLst>
                  <a:outerShdw blurRad="38100" dist="38100" dir="2700000" algn="tl">
                    <a:srgbClr val="FFFFFF"/>
                  </a:outerShdw>
                </a:effectLst>
                <a:latin typeface="Palatino" pitchFamily="-128" charset="0"/>
                <a:ea typeface="ＭＳ Ｐゴシック" pitchFamily="-128" charset="-128"/>
              </a:rPr>
              <a:t>•  How valid is component decomposition for reuse?</a:t>
            </a:r>
          </a:p>
          <a:p>
            <a:pPr>
              <a:lnSpc>
                <a:spcPct val="90000"/>
              </a:lnSpc>
              <a:spcBef>
                <a:spcPct val="50000"/>
              </a:spcBef>
              <a:defRPr/>
            </a:pPr>
            <a:endParaRPr lang="en-US" sz="1400">
              <a:effectLst>
                <a:outerShdw blurRad="38100" dist="38100" dir="2700000" algn="tl">
                  <a:srgbClr val="FFFFFF"/>
                </a:outerShdw>
              </a:effectLst>
              <a:latin typeface="Palatino" pitchFamily="-128" charset="0"/>
              <a:ea typeface="ＭＳ Ｐゴシック" pitchFamily="-128" charset="-128"/>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6C77FF2-3907-4588-B37C-2DEF0DC7FD9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ED90004B-7455-4252-BAD0-37A08ABB198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15D80A3-33C6-4FCE-9737-B585FBB9827B}" type="slidenum">
              <a:rPr lang="en-US" altLang="en-US" sz="1000">
                <a:latin typeface="Helvetica" panose="020B0604020202020204" pitchFamily="34" charset="0"/>
              </a:rPr>
              <a:pPr/>
              <a:t>247</a:t>
            </a:fld>
            <a:endParaRPr lang="en-US" altLang="en-US" sz="1000">
              <a:latin typeface="Helvetica" panose="020B0604020202020204" pitchFamily="34" charset="0"/>
            </a:endParaRPr>
          </a:p>
        </p:txBody>
      </p:sp>
      <p:sp>
        <p:nvSpPr>
          <p:cNvPr id="254980" name="Rectangle 2">
            <a:extLst>
              <a:ext uri="{FF2B5EF4-FFF2-40B4-BE49-F238E27FC236}">
                <a16:creationId xmlns:a16="http://schemas.microsoft.com/office/drawing/2014/main" id="{1E0E624B-E814-497F-A227-E722EF53156E}"/>
              </a:ext>
            </a:extLst>
          </p:cNvPr>
          <p:cNvSpPr>
            <a:spLocks noGrp="1" noChangeArrowheads="1"/>
          </p:cNvSpPr>
          <p:nvPr>
            <p:ph type="title"/>
          </p:nvPr>
        </p:nvSpPr>
        <p:spPr>
          <a:xfrm>
            <a:off x="1219200" y="1066800"/>
            <a:ext cx="5181600" cy="660400"/>
          </a:xfrm>
          <a:noFill/>
        </p:spPr>
        <p:txBody>
          <a:bodyPr wrap="none" lIns="63500" tIns="25400" rIns="63500" bIns="25400" anchor="t">
            <a:spAutoFit/>
          </a:bodyPr>
          <a:lstStyle/>
          <a:p>
            <a:pPr eaLnBrk="1" hangingPunct="1"/>
            <a:r>
              <a:rPr lang="en-US" altLang="en-US"/>
              <a:t>Component-Based SE</a:t>
            </a:r>
          </a:p>
        </p:txBody>
      </p:sp>
      <p:sp>
        <p:nvSpPr>
          <p:cNvPr id="254981" name="Rectangle 3">
            <a:extLst>
              <a:ext uri="{FF2B5EF4-FFF2-40B4-BE49-F238E27FC236}">
                <a16:creationId xmlns:a16="http://schemas.microsoft.com/office/drawing/2014/main" id="{6FF97435-6FF7-4456-8962-194F2D40F24F}"/>
              </a:ext>
            </a:extLst>
          </p:cNvPr>
          <p:cNvSpPr>
            <a:spLocks noGrp="1" noChangeArrowheads="1"/>
          </p:cNvSpPr>
          <p:nvPr>
            <p:ph type="body" idx="1"/>
          </p:nvPr>
        </p:nvSpPr>
        <p:spPr>
          <a:xfrm>
            <a:off x="1905000" y="1981200"/>
            <a:ext cx="6270625" cy="4191000"/>
          </a:xfrm>
          <a:noFill/>
        </p:spPr>
        <p:txBody>
          <a:bodyPr lIns="90487" tIns="44450" rIns="90487" bIns="44450"/>
          <a:lstStyle/>
          <a:p>
            <a:pPr eaLnBrk="1" hangingPunct="1"/>
            <a:r>
              <a:rPr lang="en-US" altLang="en-US"/>
              <a:t>a library of components must be available</a:t>
            </a:r>
          </a:p>
          <a:p>
            <a:pPr eaLnBrk="1" hangingPunct="1"/>
            <a:r>
              <a:rPr lang="en-US" altLang="en-US"/>
              <a:t>components should have a consistent structure</a:t>
            </a:r>
          </a:p>
          <a:p>
            <a:pPr eaLnBrk="1" hangingPunct="1"/>
            <a:r>
              <a:rPr lang="en-US" altLang="en-US"/>
              <a:t>a standard should exist, e.g.,</a:t>
            </a:r>
          </a:p>
          <a:p>
            <a:pPr lvl="1" eaLnBrk="1" hangingPunct="1"/>
            <a:r>
              <a:rPr lang="en-US" altLang="en-US"/>
              <a:t>OMG/CORBA</a:t>
            </a:r>
          </a:p>
          <a:p>
            <a:pPr lvl="1" eaLnBrk="1" hangingPunct="1"/>
            <a:r>
              <a:rPr lang="en-US" altLang="en-US"/>
              <a:t>Microsoft COM</a:t>
            </a:r>
          </a:p>
          <a:p>
            <a:pPr lvl="1" eaLnBrk="1" hangingPunct="1"/>
            <a:r>
              <a:rPr lang="en-US" altLang="en-US"/>
              <a:t>Sun JavaBeans</a:t>
            </a:r>
          </a:p>
        </p:txBody>
      </p:sp>
    </p:spTree>
  </p:cSld>
  <p:clrMapOvr>
    <a:masterClrMapping/>
  </p:clrMapOvr>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7581374-EC44-4269-81CD-9302508FA59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D6943C65-06AA-448E-BEBF-727B56D90D3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8730769-140D-4A5D-9728-3E856BEDBF11}" type="slidenum">
              <a:rPr lang="en-US" altLang="en-US" sz="1000">
                <a:latin typeface="Helvetica" panose="020B0604020202020204" pitchFamily="34" charset="0"/>
              </a:rPr>
              <a:pPr/>
              <a:t>248</a:t>
            </a:fld>
            <a:endParaRPr lang="en-US" altLang="en-US" sz="1000">
              <a:latin typeface="Helvetica" panose="020B0604020202020204" pitchFamily="34" charset="0"/>
            </a:endParaRPr>
          </a:p>
        </p:txBody>
      </p:sp>
      <p:sp>
        <p:nvSpPr>
          <p:cNvPr id="256004" name="Rectangle 2">
            <a:extLst>
              <a:ext uri="{FF2B5EF4-FFF2-40B4-BE49-F238E27FC236}">
                <a16:creationId xmlns:a16="http://schemas.microsoft.com/office/drawing/2014/main" id="{BE59F23F-3B4A-43E9-A116-25801F0B6472}"/>
              </a:ext>
            </a:extLst>
          </p:cNvPr>
          <p:cNvSpPr>
            <a:spLocks noGrp="1" noChangeArrowheads="1"/>
          </p:cNvSpPr>
          <p:nvPr>
            <p:ph type="title"/>
          </p:nvPr>
        </p:nvSpPr>
        <p:spPr>
          <a:xfrm>
            <a:off x="1219200" y="1143000"/>
            <a:ext cx="5613400" cy="633413"/>
          </a:xfrm>
        </p:spPr>
        <p:txBody>
          <a:bodyPr/>
          <a:lstStyle/>
          <a:p>
            <a:pPr eaLnBrk="1" hangingPunct="1"/>
            <a:r>
              <a:rPr lang="en-US" altLang="en-US"/>
              <a:t>CBSE Activities</a:t>
            </a:r>
          </a:p>
        </p:txBody>
      </p:sp>
      <p:sp>
        <p:nvSpPr>
          <p:cNvPr id="256005" name="Rectangle 3">
            <a:extLst>
              <a:ext uri="{FF2B5EF4-FFF2-40B4-BE49-F238E27FC236}">
                <a16:creationId xmlns:a16="http://schemas.microsoft.com/office/drawing/2014/main" id="{3BF6F356-1EE0-4D3A-B704-6BA738A44F56}"/>
              </a:ext>
            </a:extLst>
          </p:cNvPr>
          <p:cNvSpPr>
            <a:spLocks noGrp="1" noChangeArrowheads="1"/>
          </p:cNvSpPr>
          <p:nvPr>
            <p:ph type="body" idx="1"/>
          </p:nvPr>
        </p:nvSpPr>
        <p:spPr>
          <a:xfrm>
            <a:off x="1905000" y="2308225"/>
            <a:ext cx="4373563" cy="2241550"/>
          </a:xfrm>
        </p:spPr>
        <p:txBody>
          <a:bodyPr/>
          <a:lstStyle/>
          <a:p>
            <a:pPr eaLnBrk="1" hangingPunct="1"/>
            <a:r>
              <a:rPr lang="en-US" altLang="en-US"/>
              <a:t>Component qualification</a:t>
            </a:r>
          </a:p>
          <a:p>
            <a:pPr eaLnBrk="1" hangingPunct="1"/>
            <a:r>
              <a:rPr lang="en-US" altLang="en-US"/>
              <a:t>Component adaptation</a:t>
            </a:r>
          </a:p>
          <a:p>
            <a:pPr eaLnBrk="1" hangingPunct="1"/>
            <a:r>
              <a:rPr lang="en-US" altLang="en-US"/>
              <a:t>Component composition</a:t>
            </a:r>
          </a:p>
          <a:p>
            <a:pPr eaLnBrk="1" hangingPunct="1"/>
            <a:r>
              <a:rPr lang="en-US" altLang="en-US"/>
              <a:t>Component update</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2861A23D-687C-4C1C-B027-63488A54230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26EB77ED-BCB0-48B0-B7D9-82D9FBE4642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1A75747-B39D-412A-B64F-E11ECCE689A4}" type="slidenum">
              <a:rPr lang="en-US" altLang="en-US" sz="1000">
                <a:latin typeface="Helvetica" panose="020B0604020202020204" pitchFamily="34" charset="0"/>
              </a:rPr>
              <a:pPr/>
              <a:t>249</a:t>
            </a:fld>
            <a:endParaRPr lang="en-US" altLang="en-US" sz="1000">
              <a:latin typeface="Helvetica" panose="020B0604020202020204" pitchFamily="34" charset="0"/>
            </a:endParaRPr>
          </a:p>
        </p:txBody>
      </p:sp>
      <p:sp>
        <p:nvSpPr>
          <p:cNvPr id="257028" name="Rectangle 2">
            <a:extLst>
              <a:ext uri="{FF2B5EF4-FFF2-40B4-BE49-F238E27FC236}">
                <a16:creationId xmlns:a16="http://schemas.microsoft.com/office/drawing/2014/main" id="{D6FCA9BE-A285-4F38-9EA1-D2A61326F9E3}"/>
              </a:ext>
            </a:extLst>
          </p:cNvPr>
          <p:cNvSpPr>
            <a:spLocks noGrp="1" noChangeArrowheads="1"/>
          </p:cNvSpPr>
          <p:nvPr>
            <p:ph type="title"/>
          </p:nvPr>
        </p:nvSpPr>
        <p:spPr>
          <a:xfrm>
            <a:off x="1295400" y="1066800"/>
            <a:ext cx="3067050" cy="633413"/>
          </a:xfrm>
        </p:spPr>
        <p:txBody>
          <a:bodyPr/>
          <a:lstStyle/>
          <a:p>
            <a:pPr eaLnBrk="1" hangingPunct="1"/>
            <a:r>
              <a:rPr lang="en-US" altLang="en-US"/>
              <a:t>Qualification</a:t>
            </a:r>
          </a:p>
        </p:txBody>
      </p:sp>
      <p:sp>
        <p:nvSpPr>
          <p:cNvPr id="208899" name="Text Box 3">
            <a:extLst>
              <a:ext uri="{FF2B5EF4-FFF2-40B4-BE49-F238E27FC236}">
                <a16:creationId xmlns:a16="http://schemas.microsoft.com/office/drawing/2014/main" id="{11E04A38-3D99-48E1-BA7B-577A285DF7F7}"/>
              </a:ext>
            </a:extLst>
          </p:cNvPr>
          <p:cNvSpPr txBox="1">
            <a:spLocks noChangeArrowheads="1"/>
          </p:cNvSpPr>
          <p:nvPr/>
        </p:nvSpPr>
        <p:spPr bwMode="auto">
          <a:xfrm>
            <a:off x="1852613" y="1905000"/>
            <a:ext cx="6397625" cy="339725"/>
          </a:xfrm>
          <a:prstGeom prst="rect">
            <a:avLst/>
          </a:prstGeom>
          <a:noFill/>
          <a:ln w="12700">
            <a:noFill/>
            <a:miter lim="800000"/>
            <a:headEnd/>
            <a:tailEnd/>
          </a:ln>
          <a:effectLst/>
        </p:spPr>
        <p:txBody>
          <a:bodyPr>
            <a:spAutoFit/>
          </a:bodyPr>
          <a:lstStyle/>
          <a:p>
            <a:pPr>
              <a:lnSpc>
                <a:spcPct val="90000"/>
              </a:lnSpc>
              <a:spcBef>
                <a:spcPct val="50000"/>
              </a:spcBef>
              <a:defRPr/>
            </a:pPr>
            <a:r>
              <a:rPr lang="en-US" sz="1800" i="1">
                <a:effectLst>
                  <a:outerShdw blurRad="38100" dist="38100" dir="2700000" algn="tl">
                    <a:srgbClr val="FFFFFF"/>
                  </a:outerShdw>
                </a:effectLst>
                <a:latin typeface="Palatino" pitchFamily="-128" charset="0"/>
                <a:ea typeface="ＭＳ Ｐゴシック" pitchFamily="-128" charset="-128"/>
              </a:rPr>
              <a:t>Before a component can be used, you must consider:</a:t>
            </a:r>
          </a:p>
        </p:txBody>
      </p:sp>
      <p:sp>
        <p:nvSpPr>
          <p:cNvPr id="208900" name="Text Box 4">
            <a:extLst>
              <a:ext uri="{FF2B5EF4-FFF2-40B4-BE49-F238E27FC236}">
                <a16:creationId xmlns:a16="http://schemas.microsoft.com/office/drawing/2014/main" id="{C0B6C593-5554-42B5-820F-F2D39C90D821}"/>
              </a:ext>
            </a:extLst>
          </p:cNvPr>
          <p:cNvSpPr txBox="1">
            <a:spLocks noChangeArrowheads="1"/>
          </p:cNvSpPr>
          <p:nvPr/>
        </p:nvSpPr>
        <p:spPr bwMode="auto">
          <a:xfrm>
            <a:off x="1871663" y="2513013"/>
            <a:ext cx="6738937" cy="3686175"/>
          </a:xfrm>
          <a:prstGeom prst="rect">
            <a:avLst/>
          </a:prstGeom>
          <a:noFill/>
          <a:ln w="12700">
            <a:noFill/>
            <a:miter lim="800000"/>
            <a:headEnd/>
            <a:tailEnd/>
          </a:ln>
          <a:effectLst/>
        </p:spPr>
        <p:txBody>
          <a:bodyPr>
            <a:spAutoFit/>
          </a:bodyPr>
          <a:lstStyle/>
          <a:p>
            <a:pPr>
              <a:defRPr/>
            </a:pPr>
            <a:r>
              <a:rPr lang="en-US" sz="1800">
                <a:effectLst>
                  <a:outerShdw blurRad="38100" dist="38100" dir="2700000" algn="tl">
                    <a:srgbClr val="FFFFFF"/>
                  </a:outerShdw>
                </a:effectLst>
                <a:latin typeface="Palatino" pitchFamily="-128" charset="0"/>
                <a:ea typeface="ＭＳ Ｐゴシック" pitchFamily="-128" charset="-128"/>
              </a:rPr>
              <a:t>•  application programming interface (API)</a:t>
            </a:r>
          </a:p>
          <a:p>
            <a:pPr>
              <a:defRPr/>
            </a:pPr>
            <a:r>
              <a:rPr lang="en-US" sz="1800">
                <a:effectLst>
                  <a:outerShdw blurRad="38100" dist="38100" dir="2700000" algn="tl">
                    <a:srgbClr val="FFFFFF"/>
                  </a:outerShdw>
                </a:effectLst>
                <a:latin typeface="Palatino" pitchFamily="-128" charset="0"/>
                <a:ea typeface="ＭＳ Ｐゴシック" pitchFamily="-128" charset="-128"/>
              </a:rPr>
              <a:t>•  development and integration tools required by the component</a:t>
            </a:r>
          </a:p>
          <a:p>
            <a:pPr>
              <a:defRPr/>
            </a:pPr>
            <a:r>
              <a:rPr lang="en-US" sz="1800">
                <a:effectLst>
                  <a:outerShdw blurRad="38100" dist="38100" dir="2700000" algn="tl">
                    <a:srgbClr val="FFFFFF"/>
                  </a:outerShdw>
                </a:effectLst>
                <a:latin typeface="Palatino" pitchFamily="-128" charset="0"/>
                <a:ea typeface="ＭＳ Ｐゴシック" pitchFamily="-128" charset="-128"/>
              </a:rPr>
              <a:t>•  run-time requirements including resource usage (e.g., memory or storage), timing or speed, and network protocol</a:t>
            </a:r>
          </a:p>
          <a:p>
            <a:pPr>
              <a:defRPr/>
            </a:pPr>
            <a:r>
              <a:rPr lang="en-US" sz="1800">
                <a:effectLst>
                  <a:outerShdw blurRad="38100" dist="38100" dir="2700000" algn="tl">
                    <a:srgbClr val="FFFFFF"/>
                  </a:outerShdw>
                </a:effectLst>
                <a:latin typeface="Palatino" pitchFamily="-128" charset="0"/>
                <a:ea typeface="ＭＳ Ｐゴシック" pitchFamily="-128" charset="-128"/>
              </a:rPr>
              <a:t>•  service requirements including operating system interfaces and support from other components</a:t>
            </a:r>
          </a:p>
          <a:p>
            <a:pPr>
              <a:defRPr/>
            </a:pPr>
            <a:r>
              <a:rPr lang="en-US" sz="1800">
                <a:effectLst>
                  <a:outerShdw blurRad="38100" dist="38100" dir="2700000" algn="tl">
                    <a:srgbClr val="FFFFFF"/>
                  </a:outerShdw>
                </a:effectLst>
                <a:latin typeface="Palatino" pitchFamily="-128" charset="0"/>
                <a:ea typeface="ＭＳ Ｐゴシック" pitchFamily="-128" charset="-128"/>
              </a:rPr>
              <a:t>•  security features including access controls and authentication protocol</a:t>
            </a:r>
          </a:p>
          <a:p>
            <a:pPr>
              <a:defRPr/>
            </a:pPr>
            <a:r>
              <a:rPr lang="en-US" sz="1800">
                <a:effectLst>
                  <a:outerShdw blurRad="38100" dist="38100" dir="2700000" algn="tl">
                    <a:srgbClr val="FFFFFF"/>
                  </a:outerShdw>
                </a:effectLst>
                <a:latin typeface="Palatino" pitchFamily="-128" charset="0"/>
                <a:ea typeface="ＭＳ Ｐゴシック" pitchFamily="-128" charset="-128"/>
              </a:rPr>
              <a:t>•  embedded design assumptions including the use of specific numerical or non-numerical algorithms</a:t>
            </a:r>
          </a:p>
          <a:p>
            <a:pPr>
              <a:defRPr/>
            </a:pPr>
            <a:r>
              <a:rPr lang="en-US" sz="1800">
                <a:effectLst>
                  <a:outerShdw blurRad="38100" dist="38100" dir="2700000" algn="tl">
                    <a:srgbClr val="FFFFFF"/>
                  </a:outerShdw>
                </a:effectLst>
                <a:latin typeface="Palatino" pitchFamily="-128" charset="0"/>
                <a:ea typeface="ＭＳ Ｐゴシック" pitchFamily="-128" charset="-128"/>
              </a:rPr>
              <a:t>•  exception handling</a:t>
            </a:r>
          </a:p>
          <a:p>
            <a:pPr>
              <a:lnSpc>
                <a:spcPct val="90000"/>
              </a:lnSpc>
              <a:spcBef>
                <a:spcPct val="50000"/>
              </a:spcBef>
              <a:defRPr/>
            </a:pPr>
            <a:endParaRPr lang="en-US" sz="1400">
              <a:effectLst>
                <a:outerShdw blurRad="38100" dist="38100" dir="2700000" algn="tl">
                  <a:srgbClr val="FFFFFF"/>
                </a:outerShdw>
              </a:effectLst>
              <a:latin typeface="Palatino" pitchFamily="-128" charset="0"/>
              <a:ea typeface="ＭＳ Ｐゴシック" pitchFamily="-128"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BEDBB9DD-60B7-4453-B35F-F733FBD6145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6" name="Slide Number Placeholder 4">
            <a:extLst>
              <a:ext uri="{FF2B5EF4-FFF2-40B4-BE49-F238E27FC236}">
                <a16:creationId xmlns:a16="http://schemas.microsoft.com/office/drawing/2014/main" id="{065623D4-CA94-4FD3-9194-44BA497B9E2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899B608-156E-460E-8784-BC6C903CB52B}" type="slidenum">
              <a:rPr lang="en-US" altLang="en-US" sz="1000">
                <a:latin typeface="Helvetica" panose="020B0604020202020204" pitchFamily="34" charset="0"/>
              </a:rPr>
              <a:pPr/>
              <a:t>25</a:t>
            </a:fld>
            <a:endParaRPr lang="en-US" altLang="en-US" sz="1000">
              <a:latin typeface="Helvetica" panose="020B0604020202020204" pitchFamily="34" charset="0"/>
            </a:endParaRPr>
          </a:p>
        </p:txBody>
      </p:sp>
      <p:sp>
        <p:nvSpPr>
          <p:cNvPr id="27652" name="Rectangle 2">
            <a:extLst>
              <a:ext uri="{FF2B5EF4-FFF2-40B4-BE49-F238E27FC236}">
                <a16:creationId xmlns:a16="http://schemas.microsoft.com/office/drawing/2014/main" id="{B2AF4BD9-F553-4EC2-8348-8BD5BF40DAE4}"/>
              </a:ext>
            </a:extLst>
          </p:cNvPr>
          <p:cNvSpPr>
            <a:spLocks noGrp="1" noChangeArrowheads="1"/>
          </p:cNvSpPr>
          <p:nvPr>
            <p:ph type="title"/>
          </p:nvPr>
        </p:nvSpPr>
        <p:spPr/>
        <p:txBody>
          <a:bodyPr/>
          <a:lstStyle/>
          <a:p>
            <a:pPr eaLnBrk="1" hangingPunct="1"/>
            <a:r>
              <a:rPr lang="en-US" altLang="en-US"/>
              <a:t>Chapter 2</a:t>
            </a:r>
          </a:p>
        </p:txBody>
      </p:sp>
      <p:sp>
        <p:nvSpPr>
          <p:cNvPr id="27653" name="Rectangle 3">
            <a:extLst>
              <a:ext uri="{FF2B5EF4-FFF2-40B4-BE49-F238E27FC236}">
                <a16:creationId xmlns:a16="http://schemas.microsoft.com/office/drawing/2014/main" id="{736E0403-F9CD-4FEF-94A9-B29934966906}"/>
              </a:ext>
            </a:extLst>
          </p:cNvPr>
          <p:cNvSpPr>
            <a:spLocks noGrp="1" noChangeArrowheads="1"/>
          </p:cNvSpPr>
          <p:nvPr>
            <p:ph type="body" idx="1"/>
          </p:nvPr>
        </p:nvSpPr>
        <p:spPr/>
        <p:txBody>
          <a:bodyPr/>
          <a:lstStyle/>
          <a:p>
            <a:pPr eaLnBrk="1" hangingPunct="1"/>
            <a:r>
              <a:rPr lang="en-US" altLang="en-US" b="1">
                <a:solidFill>
                  <a:schemeClr val="folHlink"/>
                </a:solidFill>
              </a:rPr>
              <a:t>Process Models</a:t>
            </a:r>
          </a:p>
        </p:txBody>
      </p:sp>
      <p:sp>
        <p:nvSpPr>
          <p:cNvPr id="27654" name="Text Box 8">
            <a:extLst>
              <a:ext uri="{FF2B5EF4-FFF2-40B4-BE49-F238E27FC236}">
                <a16:creationId xmlns:a16="http://schemas.microsoft.com/office/drawing/2014/main" id="{8723CFCA-4AFC-4DD2-9013-557C80650344}"/>
              </a:ext>
            </a:extLst>
          </p:cNvPr>
          <p:cNvSpPr txBox="1">
            <a:spLocks noChangeArrowheads="1"/>
          </p:cNvSpPr>
          <p:nvPr/>
        </p:nvSpPr>
        <p:spPr bwMode="auto">
          <a:xfrm>
            <a:off x="2133600" y="2438400"/>
            <a:ext cx="6477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i="1">
                <a:solidFill>
                  <a:schemeClr val="tx2"/>
                </a:solidFill>
                <a:latin typeface="Helvetica" panose="020B0604020202020204" pitchFamily="34" charset="0"/>
              </a:rPr>
              <a:t>Slide Set to accompany</a:t>
            </a:r>
            <a:br>
              <a:rPr lang="en-US" altLang="en-US" sz="3200" i="1">
                <a:solidFill>
                  <a:schemeClr val="tx2"/>
                </a:solidFill>
                <a:latin typeface="Helvetica" panose="020B0604020202020204" pitchFamily="34" charset="0"/>
              </a:rPr>
            </a:br>
            <a:r>
              <a:rPr lang="en-US" altLang="en-US" sz="2000" i="1">
                <a:solidFill>
                  <a:schemeClr val="tx2"/>
                </a:solidFill>
                <a:latin typeface="Helvetica" panose="020B0604020202020204" pitchFamily="34" charset="0"/>
              </a:rPr>
              <a:t>Software Engineering: A Practitioner’s Approach, 7/e</a:t>
            </a:r>
            <a:r>
              <a:rPr lang="en-US" altLang="en-US" i="1">
                <a:solidFill>
                  <a:schemeClr val="tx2"/>
                </a:solidFill>
                <a:latin typeface="Helvetica" panose="020B0604020202020204" pitchFamily="34" charset="0"/>
              </a:rPr>
              <a:t> </a:t>
            </a:r>
          </a:p>
          <a:p>
            <a:r>
              <a:rPr lang="en-US" altLang="en-US" sz="1600" b="1"/>
              <a:t>by Roger S. Pressman</a:t>
            </a:r>
            <a:endParaRPr lang="en-US" altLang="en-US" sz="1200" b="1"/>
          </a:p>
          <a:p>
            <a:endParaRPr lang="en-US" altLang="en-US" sz="1200" b="1"/>
          </a:p>
          <a:p>
            <a:r>
              <a:rPr lang="en-US" altLang="en-US" sz="1200" b="1"/>
              <a:t>Slides copyright © 1996, 2001, 2005, 2009</a:t>
            </a:r>
            <a:r>
              <a:rPr lang="en-US" altLang="en-US" sz="1800"/>
              <a:t> </a:t>
            </a:r>
            <a:r>
              <a:rPr lang="en-US" altLang="en-US" sz="1200" b="1"/>
              <a:t>by Roger S. Pressman</a:t>
            </a:r>
            <a:endParaRPr lang="en-US" altLang="en-US" sz="1800"/>
          </a:p>
          <a:p>
            <a:endParaRPr lang="en-US" altLang="en-US" sz="1800" b="1" i="1">
              <a:solidFill>
                <a:schemeClr val="tx2"/>
              </a:solidFill>
            </a:endParaRPr>
          </a:p>
          <a:p>
            <a:r>
              <a:rPr lang="en-US" altLang="en-US" sz="1800" b="1" i="1">
                <a:solidFill>
                  <a:schemeClr val="tx2"/>
                </a:solidFill>
              </a:rPr>
              <a:t>For non-profit educational use only</a:t>
            </a:r>
            <a:endParaRPr lang="en-US" altLang="en-US" sz="1800" b="1"/>
          </a:p>
          <a:p>
            <a:endParaRPr lang="en-US" altLang="en-US" sz="1400"/>
          </a:p>
          <a:p>
            <a:r>
              <a:rPr lang="en-US" altLang="en-US" sz="1200"/>
              <a:t>May be reproduced ONLY for student use at the university level when used in conjunction with </a:t>
            </a:r>
            <a:r>
              <a:rPr lang="en-US" altLang="en-US" sz="1200" i="1"/>
              <a:t>Software Engineering: A Practitioner's Approach, 7/e. </a:t>
            </a:r>
            <a:r>
              <a:rPr lang="en-US" altLang="en-US" sz="1200"/>
              <a:t>Any other reproduction or use is prohibited without the express written permission of the author.</a:t>
            </a:r>
          </a:p>
          <a:p>
            <a:endParaRPr lang="en-US" altLang="en-US" sz="1200"/>
          </a:p>
          <a:p>
            <a:r>
              <a:rPr lang="en-US" altLang="en-US" sz="1200"/>
              <a:t>All copyright information MUST appear if these slides are posted on a website for student use.</a:t>
            </a: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468802-4CC7-487D-B0AF-3655DB9B109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6957623-4283-42DC-B811-9C7BA9656A7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6D860EA-86E6-4541-A16D-1459199046E2}" type="slidenum">
              <a:rPr lang="en-US" altLang="en-US" sz="1000">
                <a:latin typeface="Helvetica" panose="020B0604020202020204" pitchFamily="34" charset="0"/>
              </a:rPr>
              <a:pPr/>
              <a:t>250</a:t>
            </a:fld>
            <a:endParaRPr lang="en-US" altLang="en-US" sz="1000">
              <a:latin typeface="Helvetica" panose="020B0604020202020204" pitchFamily="34" charset="0"/>
            </a:endParaRPr>
          </a:p>
        </p:txBody>
      </p:sp>
      <p:sp>
        <p:nvSpPr>
          <p:cNvPr id="258052" name="Rectangle 2">
            <a:extLst>
              <a:ext uri="{FF2B5EF4-FFF2-40B4-BE49-F238E27FC236}">
                <a16:creationId xmlns:a16="http://schemas.microsoft.com/office/drawing/2014/main" id="{366E5B9A-5D69-4CC2-99B9-1D03C97C2A2B}"/>
              </a:ext>
            </a:extLst>
          </p:cNvPr>
          <p:cNvSpPr>
            <a:spLocks noGrp="1" noChangeArrowheads="1"/>
          </p:cNvSpPr>
          <p:nvPr>
            <p:ph type="title"/>
          </p:nvPr>
        </p:nvSpPr>
        <p:spPr>
          <a:xfrm>
            <a:off x="1295400" y="1143000"/>
            <a:ext cx="2725738" cy="633413"/>
          </a:xfrm>
        </p:spPr>
        <p:txBody>
          <a:bodyPr/>
          <a:lstStyle/>
          <a:p>
            <a:pPr eaLnBrk="1" hangingPunct="1"/>
            <a:r>
              <a:rPr lang="en-US" altLang="en-US"/>
              <a:t>Adaptation</a:t>
            </a:r>
          </a:p>
        </p:txBody>
      </p:sp>
      <p:sp>
        <p:nvSpPr>
          <p:cNvPr id="209923" name="Text Box 3">
            <a:extLst>
              <a:ext uri="{FF2B5EF4-FFF2-40B4-BE49-F238E27FC236}">
                <a16:creationId xmlns:a16="http://schemas.microsoft.com/office/drawing/2014/main" id="{F945E7DD-5388-4AA0-BE74-25D072671D85}"/>
              </a:ext>
            </a:extLst>
          </p:cNvPr>
          <p:cNvSpPr txBox="1">
            <a:spLocks noChangeArrowheads="1"/>
          </p:cNvSpPr>
          <p:nvPr/>
        </p:nvSpPr>
        <p:spPr bwMode="auto">
          <a:xfrm>
            <a:off x="1828800" y="1905000"/>
            <a:ext cx="6916738" cy="3597275"/>
          </a:xfrm>
          <a:prstGeom prst="rect">
            <a:avLst/>
          </a:prstGeom>
          <a:noFill/>
          <a:ln w="12700">
            <a:noFill/>
            <a:miter lim="800000"/>
            <a:headEnd/>
            <a:tailEnd/>
          </a:ln>
          <a:effectLst/>
        </p:spPr>
        <p:txBody>
          <a:bodyPr>
            <a:spAutoFit/>
          </a:bodyPr>
          <a:lstStyle/>
          <a:p>
            <a:pPr>
              <a:lnSpc>
                <a:spcPct val="90000"/>
              </a:lnSpc>
              <a:spcBef>
                <a:spcPct val="50000"/>
              </a:spcBef>
              <a:defRPr/>
            </a:pPr>
            <a:r>
              <a:rPr lang="en-US">
                <a:effectLst>
                  <a:outerShdw blurRad="38100" dist="38100" dir="2700000" algn="tl">
                    <a:srgbClr val="FFFFFF"/>
                  </a:outerShdw>
                </a:effectLst>
                <a:latin typeface="Palatino" pitchFamily="-128" charset="0"/>
                <a:ea typeface="ＭＳ Ｐゴシック" pitchFamily="-128" charset="-128"/>
              </a:rPr>
              <a:t>The implication of “easy integration” is: </a:t>
            </a:r>
          </a:p>
          <a:p>
            <a:pPr>
              <a:lnSpc>
                <a:spcPct val="90000"/>
              </a:lnSpc>
              <a:spcBef>
                <a:spcPct val="50000"/>
              </a:spcBef>
              <a:defRPr/>
            </a:pPr>
            <a:r>
              <a:rPr lang="en-US">
                <a:effectLst>
                  <a:outerShdw blurRad="38100" dist="38100" dir="2700000" algn="tl">
                    <a:srgbClr val="FFFFFF"/>
                  </a:outerShdw>
                </a:effectLst>
                <a:latin typeface="Palatino" pitchFamily="-128" charset="0"/>
                <a:ea typeface="ＭＳ Ｐゴシック" pitchFamily="-128" charset="-128"/>
              </a:rPr>
              <a:t>(1) that consistent methods of resource management have been implemented for all components in the library; </a:t>
            </a:r>
          </a:p>
          <a:p>
            <a:pPr>
              <a:lnSpc>
                <a:spcPct val="90000"/>
              </a:lnSpc>
              <a:spcBef>
                <a:spcPct val="50000"/>
              </a:spcBef>
              <a:defRPr/>
            </a:pPr>
            <a:r>
              <a:rPr lang="en-US">
                <a:effectLst>
                  <a:outerShdw blurRad="38100" dist="38100" dir="2700000" algn="tl">
                    <a:srgbClr val="FFFFFF"/>
                  </a:outerShdw>
                </a:effectLst>
                <a:latin typeface="Palatino" pitchFamily="-128" charset="0"/>
                <a:ea typeface="ＭＳ Ｐゴシック" pitchFamily="-128" charset="-128"/>
              </a:rPr>
              <a:t>(2) that common activities such as data management exist for all components, and </a:t>
            </a:r>
          </a:p>
          <a:p>
            <a:pPr>
              <a:lnSpc>
                <a:spcPct val="90000"/>
              </a:lnSpc>
              <a:spcBef>
                <a:spcPct val="50000"/>
              </a:spcBef>
              <a:defRPr/>
            </a:pPr>
            <a:r>
              <a:rPr lang="en-US">
                <a:effectLst>
                  <a:outerShdw blurRad="38100" dist="38100" dir="2700000" algn="tl">
                    <a:srgbClr val="FFFFFF"/>
                  </a:outerShdw>
                </a:effectLst>
                <a:latin typeface="Palatino" pitchFamily="-128" charset="0"/>
                <a:ea typeface="ＭＳ Ｐゴシック" pitchFamily="-128" charset="-128"/>
              </a:rPr>
              <a:t>(3) that interfaces within the architecture and with the external environment have been implemented in a consistent manner. </a:t>
            </a: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ED8C4F8-7E79-4B3A-AD17-3DB021366F8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4C7158B4-C879-4260-8A27-159F54B6B57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13C665F-54DD-4D0B-9640-AB7B3112B5A0}" type="slidenum">
              <a:rPr lang="en-US" altLang="en-US" sz="1000">
                <a:latin typeface="Helvetica" panose="020B0604020202020204" pitchFamily="34" charset="0"/>
              </a:rPr>
              <a:pPr/>
              <a:t>251</a:t>
            </a:fld>
            <a:endParaRPr lang="en-US" altLang="en-US" sz="1000">
              <a:latin typeface="Helvetica" panose="020B0604020202020204" pitchFamily="34" charset="0"/>
            </a:endParaRPr>
          </a:p>
        </p:txBody>
      </p:sp>
      <p:sp>
        <p:nvSpPr>
          <p:cNvPr id="259076" name="Rectangle 2">
            <a:extLst>
              <a:ext uri="{FF2B5EF4-FFF2-40B4-BE49-F238E27FC236}">
                <a16:creationId xmlns:a16="http://schemas.microsoft.com/office/drawing/2014/main" id="{DD517834-786C-47DC-B21C-9AE708DCD8BD}"/>
              </a:ext>
            </a:extLst>
          </p:cNvPr>
          <p:cNvSpPr>
            <a:spLocks noGrp="1" noChangeArrowheads="1"/>
          </p:cNvSpPr>
          <p:nvPr>
            <p:ph type="title"/>
          </p:nvPr>
        </p:nvSpPr>
        <p:spPr>
          <a:xfrm>
            <a:off x="1295400" y="1066800"/>
            <a:ext cx="3038475" cy="633413"/>
          </a:xfrm>
        </p:spPr>
        <p:txBody>
          <a:bodyPr/>
          <a:lstStyle/>
          <a:p>
            <a:pPr eaLnBrk="1" hangingPunct="1"/>
            <a:r>
              <a:rPr lang="en-US" altLang="en-US"/>
              <a:t>Composition</a:t>
            </a:r>
          </a:p>
        </p:txBody>
      </p:sp>
      <p:sp>
        <p:nvSpPr>
          <p:cNvPr id="259077" name="Rectangle 3">
            <a:extLst>
              <a:ext uri="{FF2B5EF4-FFF2-40B4-BE49-F238E27FC236}">
                <a16:creationId xmlns:a16="http://schemas.microsoft.com/office/drawing/2014/main" id="{F7CE6A60-195F-4D0B-88C0-EA0A24C7A00D}"/>
              </a:ext>
            </a:extLst>
          </p:cNvPr>
          <p:cNvSpPr>
            <a:spLocks noGrp="1" noChangeArrowheads="1"/>
          </p:cNvSpPr>
          <p:nvPr>
            <p:ph type="body" idx="1"/>
          </p:nvPr>
        </p:nvSpPr>
        <p:spPr>
          <a:xfrm>
            <a:off x="1828800" y="1976438"/>
            <a:ext cx="7121525" cy="2905125"/>
          </a:xfrm>
        </p:spPr>
        <p:txBody>
          <a:bodyPr/>
          <a:lstStyle/>
          <a:p>
            <a:pPr eaLnBrk="1" hangingPunct="1"/>
            <a:r>
              <a:rPr lang="en-US" altLang="en-US"/>
              <a:t>An infrastructure must be established to bind components together</a:t>
            </a:r>
          </a:p>
          <a:p>
            <a:pPr eaLnBrk="1" hangingPunct="1"/>
            <a:r>
              <a:rPr lang="en-US" altLang="en-US"/>
              <a:t>Architectural ingredients for composition include:</a:t>
            </a:r>
          </a:p>
          <a:p>
            <a:pPr lvl="1" eaLnBrk="1" hangingPunct="1"/>
            <a:r>
              <a:rPr lang="en-US" altLang="en-US"/>
              <a:t>Data exchange model</a:t>
            </a:r>
          </a:p>
          <a:p>
            <a:pPr lvl="1" eaLnBrk="1" hangingPunct="1"/>
            <a:r>
              <a:rPr lang="en-US" altLang="en-US"/>
              <a:t>Automation</a:t>
            </a:r>
          </a:p>
          <a:p>
            <a:pPr lvl="1" eaLnBrk="1" hangingPunct="1"/>
            <a:r>
              <a:rPr lang="en-US" altLang="en-US"/>
              <a:t>Structured storage</a:t>
            </a:r>
          </a:p>
          <a:p>
            <a:pPr lvl="1" eaLnBrk="1" hangingPunct="1"/>
            <a:r>
              <a:rPr lang="en-US" altLang="en-US"/>
              <a:t>Underlying object model</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02B7DD7-492F-49F5-AE10-9F0A73379BAE}"/>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EC5B06EE-EC0E-4622-B8F1-1E3B5268638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1B20F42-E30A-4CC1-9B7E-CABF10FD7A0A}" type="slidenum">
              <a:rPr lang="en-US" altLang="en-US" sz="1000">
                <a:latin typeface="Helvetica" panose="020B0604020202020204" pitchFamily="34" charset="0"/>
              </a:rPr>
              <a:pPr/>
              <a:t>252</a:t>
            </a:fld>
            <a:endParaRPr lang="en-US" altLang="en-US" sz="1000">
              <a:latin typeface="Helvetica" panose="020B0604020202020204" pitchFamily="34" charset="0"/>
            </a:endParaRPr>
          </a:p>
        </p:txBody>
      </p:sp>
      <p:sp>
        <p:nvSpPr>
          <p:cNvPr id="260100" name="Rectangle 2">
            <a:extLst>
              <a:ext uri="{FF2B5EF4-FFF2-40B4-BE49-F238E27FC236}">
                <a16:creationId xmlns:a16="http://schemas.microsoft.com/office/drawing/2014/main" id="{0AEFF653-C34E-44B0-9833-790CDE87E64E}"/>
              </a:ext>
            </a:extLst>
          </p:cNvPr>
          <p:cNvSpPr>
            <a:spLocks noGrp="1" noChangeArrowheads="1"/>
          </p:cNvSpPr>
          <p:nvPr>
            <p:ph type="title"/>
          </p:nvPr>
        </p:nvSpPr>
        <p:spPr>
          <a:xfrm>
            <a:off x="1219200" y="1143000"/>
            <a:ext cx="6705600" cy="633413"/>
          </a:xfrm>
        </p:spPr>
        <p:txBody>
          <a:bodyPr/>
          <a:lstStyle/>
          <a:p>
            <a:pPr eaLnBrk="1" hangingPunct="1"/>
            <a:r>
              <a:rPr lang="en-US" altLang="en-US"/>
              <a:t>OMG/ CORBA</a:t>
            </a:r>
          </a:p>
        </p:txBody>
      </p:sp>
      <p:sp>
        <p:nvSpPr>
          <p:cNvPr id="260101" name="Rectangle 3">
            <a:extLst>
              <a:ext uri="{FF2B5EF4-FFF2-40B4-BE49-F238E27FC236}">
                <a16:creationId xmlns:a16="http://schemas.microsoft.com/office/drawing/2014/main" id="{8AC9D142-3FB2-4722-8EB9-BB0909A4C7DC}"/>
              </a:ext>
            </a:extLst>
          </p:cNvPr>
          <p:cNvSpPr>
            <a:spLocks noGrp="1" noChangeArrowheads="1"/>
          </p:cNvSpPr>
          <p:nvPr>
            <p:ph type="body" idx="1"/>
          </p:nvPr>
        </p:nvSpPr>
        <p:spPr>
          <a:xfrm>
            <a:off x="1828800" y="1905000"/>
            <a:ext cx="6704013" cy="4498975"/>
          </a:xfrm>
        </p:spPr>
        <p:txBody>
          <a:bodyPr/>
          <a:lstStyle/>
          <a:p>
            <a:pPr eaLnBrk="1" hangingPunct="1">
              <a:lnSpc>
                <a:spcPct val="90000"/>
              </a:lnSpc>
              <a:spcBef>
                <a:spcPts val="600"/>
              </a:spcBef>
            </a:pPr>
            <a:r>
              <a:rPr lang="en-US" altLang="en-US" sz="2000">
                <a:latin typeface="Times" panose="02020603050405020304" pitchFamily="18" charset="0"/>
              </a:rPr>
              <a:t>The Object Management Group has published a</a:t>
            </a:r>
            <a:r>
              <a:rPr lang="en-US" altLang="en-US" sz="2000" i="1">
                <a:latin typeface="Times" panose="02020603050405020304" pitchFamily="18" charset="0"/>
              </a:rPr>
              <a:t> common object request broker architecture</a:t>
            </a:r>
            <a:r>
              <a:rPr lang="en-US" altLang="en-US" sz="2000">
                <a:latin typeface="Times" panose="02020603050405020304" pitchFamily="18" charset="0"/>
              </a:rPr>
              <a:t> (OMG/CORBA). </a:t>
            </a:r>
          </a:p>
          <a:p>
            <a:pPr eaLnBrk="1" hangingPunct="1">
              <a:lnSpc>
                <a:spcPct val="90000"/>
              </a:lnSpc>
              <a:spcBef>
                <a:spcPts val="600"/>
              </a:spcBef>
            </a:pPr>
            <a:r>
              <a:rPr lang="en-US" altLang="en-US" sz="2000">
                <a:latin typeface="Times" panose="02020603050405020304" pitchFamily="18" charset="0"/>
              </a:rPr>
              <a:t>An object request broker (ORB) provides services that enable reusable components (objects) to communicate with other components, regardless of their location within a system. </a:t>
            </a:r>
          </a:p>
          <a:p>
            <a:pPr eaLnBrk="1" hangingPunct="1">
              <a:lnSpc>
                <a:spcPct val="90000"/>
              </a:lnSpc>
              <a:spcBef>
                <a:spcPts val="600"/>
              </a:spcBef>
            </a:pPr>
            <a:r>
              <a:rPr lang="en-US" altLang="en-US" sz="2000">
                <a:latin typeface="Times" panose="02020603050405020304" pitchFamily="18" charset="0"/>
              </a:rPr>
              <a:t>Integration of CORBA components (without modification) within a system is assured if an interface definition language (IDL) interface is created for every component. </a:t>
            </a:r>
          </a:p>
          <a:p>
            <a:pPr eaLnBrk="1" hangingPunct="1">
              <a:lnSpc>
                <a:spcPct val="90000"/>
              </a:lnSpc>
              <a:spcBef>
                <a:spcPts val="600"/>
              </a:spcBef>
            </a:pPr>
            <a:r>
              <a:rPr lang="en-US" altLang="en-US" sz="2000">
                <a:latin typeface="Times" panose="02020603050405020304" pitchFamily="18" charset="0"/>
              </a:rPr>
              <a:t>Objects within the client application request one or more services from the ORB server. Requests are made via an IDL or dynamically at run time. </a:t>
            </a:r>
          </a:p>
          <a:p>
            <a:pPr eaLnBrk="1" hangingPunct="1">
              <a:lnSpc>
                <a:spcPct val="90000"/>
              </a:lnSpc>
              <a:spcBef>
                <a:spcPts val="600"/>
              </a:spcBef>
            </a:pPr>
            <a:r>
              <a:rPr lang="en-US" altLang="en-US" sz="2000">
                <a:latin typeface="Times" panose="02020603050405020304" pitchFamily="18" charset="0"/>
              </a:rPr>
              <a:t>An interface repository contains all necessary information about the service’s request and response formats.  </a:t>
            </a: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3280923-ABC6-4490-89E5-9DE5B35C217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24FEA8A8-6EA9-46F5-8485-7E7C3152E8C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AE9258B-D103-4E1C-84CF-4176418D5794}" type="slidenum">
              <a:rPr lang="en-US" altLang="en-US" sz="1000">
                <a:latin typeface="Helvetica" panose="020B0604020202020204" pitchFamily="34" charset="0"/>
              </a:rPr>
              <a:pPr/>
              <a:t>253</a:t>
            </a:fld>
            <a:endParaRPr lang="en-US" altLang="en-US" sz="1000">
              <a:latin typeface="Helvetica" panose="020B0604020202020204" pitchFamily="34" charset="0"/>
            </a:endParaRPr>
          </a:p>
        </p:txBody>
      </p:sp>
      <p:sp>
        <p:nvSpPr>
          <p:cNvPr id="261124" name="Rectangle 3">
            <a:extLst>
              <a:ext uri="{FF2B5EF4-FFF2-40B4-BE49-F238E27FC236}">
                <a16:creationId xmlns:a16="http://schemas.microsoft.com/office/drawing/2014/main" id="{ED54B6E9-FD45-44DF-BA6C-FB301A6BFE05}"/>
              </a:ext>
            </a:extLst>
          </p:cNvPr>
          <p:cNvSpPr>
            <a:spLocks noGrp="1" noChangeArrowheads="1"/>
          </p:cNvSpPr>
          <p:nvPr>
            <p:ph type="title"/>
          </p:nvPr>
        </p:nvSpPr>
        <p:spPr>
          <a:xfrm>
            <a:off x="1143000" y="1143000"/>
            <a:ext cx="6705600" cy="633413"/>
          </a:xfrm>
        </p:spPr>
        <p:txBody>
          <a:bodyPr/>
          <a:lstStyle/>
          <a:p>
            <a:pPr eaLnBrk="1" hangingPunct="1"/>
            <a:r>
              <a:rPr lang="en-US" altLang="en-US"/>
              <a:t>ORB Architecture</a:t>
            </a:r>
          </a:p>
        </p:txBody>
      </p:sp>
      <p:pic>
        <p:nvPicPr>
          <p:cNvPr id="261125" name="Picture 4">
            <a:extLst>
              <a:ext uri="{FF2B5EF4-FFF2-40B4-BE49-F238E27FC236}">
                <a16:creationId xmlns:a16="http://schemas.microsoft.com/office/drawing/2014/main" id="{08A0FE7A-D8F7-4E0E-8C73-5B81BC75F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905000"/>
            <a:ext cx="4343400"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B3012C5-3045-4AFC-8552-6EF2CA0788F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759249D5-C920-4016-9CC4-802E7621B4E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9F8B07B-DEB6-4C5E-957D-98EB84128609}" type="slidenum">
              <a:rPr lang="en-US" altLang="en-US" sz="1000">
                <a:latin typeface="Helvetica" panose="020B0604020202020204" pitchFamily="34" charset="0"/>
              </a:rPr>
              <a:pPr/>
              <a:t>254</a:t>
            </a:fld>
            <a:endParaRPr lang="en-US" altLang="en-US" sz="1000">
              <a:latin typeface="Helvetica" panose="020B0604020202020204" pitchFamily="34" charset="0"/>
            </a:endParaRPr>
          </a:p>
        </p:txBody>
      </p:sp>
      <p:sp>
        <p:nvSpPr>
          <p:cNvPr id="262148" name="Rectangle 2">
            <a:extLst>
              <a:ext uri="{FF2B5EF4-FFF2-40B4-BE49-F238E27FC236}">
                <a16:creationId xmlns:a16="http://schemas.microsoft.com/office/drawing/2014/main" id="{FA4BEB63-5F2D-4ED7-B5E0-7AEE701D9169}"/>
              </a:ext>
            </a:extLst>
          </p:cNvPr>
          <p:cNvSpPr>
            <a:spLocks noGrp="1" noChangeArrowheads="1"/>
          </p:cNvSpPr>
          <p:nvPr>
            <p:ph type="title"/>
          </p:nvPr>
        </p:nvSpPr>
        <p:spPr>
          <a:xfrm>
            <a:off x="1219200" y="1143000"/>
            <a:ext cx="6705600" cy="633413"/>
          </a:xfrm>
        </p:spPr>
        <p:txBody>
          <a:bodyPr/>
          <a:lstStyle/>
          <a:p>
            <a:pPr eaLnBrk="1" hangingPunct="1"/>
            <a:r>
              <a:rPr lang="en-US" altLang="en-US"/>
              <a:t>Microsoft COM</a:t>
            </a:r>
          </a:p>
        </p:txBody>
      </p:sp>
      <p:sp>
        <p:nvSpPr>
          <p:cNvPr id="262149" name="Rectangle 3">
            <a:extLst>
              <a:ext uri="{FF2B5EF4-FFF2-40B4-BE49-F238E27FC236}">
                <a16:creationId xmlns:a16="http://schemas.microsoft.com/office/drawing/2014/main" id="{8D26C199-3207-4389-B7BE-E2EBEDB1FE5F}"/>
              </a:ext>
            </a:extLst>
          </p:cNvPr>
          <p:cNvSpPr>
            <a:spLocks noGrp="1" noChangeArrowheads="1"/>
          </p:cNvSpPr>
          <p:nvPr>
            <p:ph type="body" idx="1"/>
          </p:nvPr>
        </p:nvSpPr>
        <p:spPr/>
        <p:txBody>
          <a:bodyPr/>
          <a:lstStyle/>
          <a:p>
            <a:pPr eaLnBrk="1" hangingPunct="1"/>
            <a:r>
              <a:rPr lang="en-US" altLang="en-US">
                <a:latin typeface="Times" panose="02020603050405020304" pitchFamily="18" charset="0"/>
              </a:rPr>
              <a:t>The </a:t>
            </a:r>
            <a:r>
              <a:rPr lang="en-US" altLang="en-US" i="1">
                <a:latin typeface="Times" panose="02020603050405020304" pitchFamily="18" charset="0"/>
              </a:rPr>
              <a:t>component object model</a:t>
            </a:r>
            <a:r>
              <a:rPr lang="en-US" altLang="en-US">
                <a:latin typeface="Times" panose="02020603050405020304" pitchFamily="18" charset="0"/>
              </a:rPr>
              <a:t> (COM) provides a specification for using components produced by various vendors within a single application running under the Windows operating system. </a:t>
            </a:r>
          </a:p>
          <a:p>
            <a:pPr eaLnBrk="1" hangingPunct="1"/>
            <a:r>
              <a:rPr lang="en-US" altLang="en-US">
                <a:latin typeface="Times" panose="02020603050405020304" pitchFamily="18" charset="0"/>
              </a:rPr>
              <a:t>COM encompasses two elements: </a:t>
            </a:r>
          </a:p>
          <a:p>
            <a:pPr lvl="1" eaLnBrk="1" hangingPunct="1"/>
            <a:r>
              <a:rPr lang="en-US" altLang="en-US">
                <a:latin typeface="Times" panose="02020603050405020304" pitchFamily="18" charset="0"/>
              </a:rPr>
              <a:t>COM interfaces (implemented as COM objects)</a:t>
            </a:r>
          </a:p>
          <a:p>
            <a:pPr lvl="1" eaLnBrk="1" hangingPunct="1"/>
            <a:r>
              <a:rPr lang="en-US" altLang="en-US">
                <a:latin typeface="Times" panose="02020603050405020304" pitchFamily="18" charset="0"/>
              </a:rPr>
              <a:t>a set of mechanisms for registering and passing messages between COM interfaces. </a:t>
            </a:r>
            <a:endParaRPr lang="en-US" altLang="en-US"/>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B031D6D-C35C-4458-A238-F93B4053847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C7A97492-9076-408D-8102-082EBD150F0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7A21BFD-FFB0-4E29-84F7-19DB9817675F}" type="slidenum">
              <a:rPr lang="en-US" altLang="en-US" sz="1000">
                <a:latin typeface="Helvetica" panose="020B0604020202020204" pitchFamily="34" charset="0"/>
              </a:rPr>
              <a:pPr/>
              <a:t>255</a:t>
            </a:fld>
            <a:endParaRPr lang="en-US" altLang="en-US" sz="1000">
              <a:latin typeface="Helvetica" panose="020B0604020202020204" pitchFamily="34" charset="0"/>
            </a:endParaRPr>
          </a:p>
        </p:txBody>
      </p:sp>
      <p:sp>
        <p:nvSpPr>
          <p:cNvPr id="263172" name="Rectangle 2">
            <a:extLst>
              <a:ext uri="{FF2B5EF4-FFF2-40B4-BE49-F238E27FC236}">
                <a16:creationId xmlns:a16="http://schemas.microsoft.com/office/drawing/2014/main" id="{2E10D9BC-E0E6-47E1-A046-805DA65972E8}"/>
              </a:ext>
            </a:extLst>
          </p:cNvPr>
          <p:cNvSpPr>
            <a:spLocks noGrp="1" noChangeArrowheads="1"/>
          </p:cNvSpPr>
          <p:nvPr>
            <p:ph type="title"/>
          </p:nvPr>
        </p:nvSpPr>
        <p:spPr>
          <a:xfrm>
            <a:off x="1219200" y="1143000"/>
            <a:ext cx="6705600" cy="633413"/>
          </a:xfrm>
        </p:spPr>
        <p:txBody>
          <a:bodyPr/>
          <a:lstStyle/>
          <a:p>
            <a:pPr eaLnBrk="1" hangingPunct="1"/>
            <a:r>
              <a:rPr lang="en-US" altLang="en-US"/>
              <a:t>Sun JavaBeans</a:t>
            </a:r>
          </a:p>
        </p:txBody>
      </p:sp>
      <p:sp>
        <p:nvSpPr>
          <p:cNvPr id="263173" name="Rectangle 3">
            <a:extLst>
              <a:ext uri="{FF2B5EF4-FFF2-40B4-BE49-F238E27FC236}">
                <a16:creationId xmlns:a16="http://schemas.microsoft.com/office/drawing/2014/main" id="{0B507AF0-AEDF-47E6-8CB6-910618DD0FB2}"/>
              </a:ext>
            </a:extLst>
          </p:cNvPr>
          <p:cNvSpPr>
            <a:spLocks noGrp="1" noChangeArrowheads="1"/>
          </p:cNvSpPr>
          <p:nvPr>
            <p:ph type="body" idx="1"/>
          </p:nvPr>
        </p:nvSpPr>
        <p:spPr/>
        <p:txBody>
          <a:bodyPr/>
          <a:lstStyle/>
          <a:p>
            <a:pPr eaLnBrk="1" hangingPunct="1">
              <a:lnSpc>
                <a:spcPct val="90000"/>
              </a:lnSpc>
            </a:pPr>
            <a:r>
              <a:rPr lang="en-US" altLang="en-US">
                <a:latin typeface="Times" panose="02020603050405020304" pitchFamily="18" charset="0"/>
              </a:rPr>
              <a:t>The JavaBeans component system is a portable, platform independent CBSE infrastructure developed using the Java programming language. </a:t>
            </a:r>
          </a:p>
          <a:p>
            <a:pPr eaLnBrk="1" hangingPunct="1">
              <a:lnSpc>
                <a:spcPct val="90000"/>
              </a:lnSpc>
            </a:pPr>
            <a:r>
              <a:rPr lang="en-US" altLang="en-US">
                <a:latin typeface="Times" panose="02020603050405020304" pitchFamily="18" charset="0"/>
              </a:rPr>
              <a:t>The JavaBeans component system encompasses a set of tools, called the </a:t>
            </a:r>
            <a:r>
              <a:rPr lang="en-US" altLang="en-US" i="1">
                <a:latin typeface="Times" panose="02020603050405020304" pitchFamily="18" charset="0"/>
              </a:rPr>
              <a:t>Bean Development Kit</a:t>
            </a:r>
            <a:r>
              <a:rPr lang="en-US" altLang="en-US">
                <a:latin typeface="Times" panose="02020603050405020304" pitchFamily="18" charset="0"/>
              </a:rPr>
              <a:t> (BDK), that allows developers to </a:t>
            </a:r>
          </a:p>
          <a:p>
            <a:pPr lvl="1" eaLnBrk="1" hangingPunct="1">
              <a:lnSpc>
                <a:spcPct val="90000"/>
              </a:lnSpc>
            </a:pPr>
            <a:r>
              <a:rPr lang="en-US" altLang="en-US">
                <a:latin typeface="Times" panose="02020603050405020304" pitchFamily="18" charset="0"/>
              </a:rPr>
              <a:t> analyze how existing Beans (components) work</a:t>
            </a:r>
          </a:p>
          <a:p>
            <a:pPr lvl="1" eaLnBrk="1" hangingPunct="1">
              <a:lnSpc>
                <a:spcPct val="90000"/>
              </a:lnSpc>
            </a:pPr>
            <a:r>
              <a:rPr lang="en-US" altLang="en-US">
                <a:latin typeface="Times" panose="02020603050405020304" pitchFamily="18" charset="0"/>
              </a:rPr>
              <a:t> customize their behavior and appearance</a:t>
            </a:r>
          </a:p>
          <a:p>
            <a:pPr lvl="1" eaLnBrk="1" hangingPunct="1">
              <a:lnSpc>
                <a:spcPct val="90000"/>
              </a:lnSpc>
            </a:pPr>
            <a:r>
              <a:rPr lang="en-US" altLang="en-US">
                <a:latin typeface="Times" panose="02020603050405020304" pitchFamily="18" charset="0"/>
              </a:rPr>
              <a:t> establish mechanisms for coordination and communication</a:t>
            </a:r>
          </a:p>
          <a:p>
            <a:pPr lvl="1" eaLnBrk="1" hangingPunct="1">
              <a:lnSpc>
                <a:spcPct val="90000"/>
              </a:lnSpc>
            </a:pPr>
            <a:r>
              <a:rPr lang="en-US" altLang="en-US">
                <a:latin typeface="Times" panose="02020603050405020304" pitchFamily="18" charset="0"/>
              </a:rPr>
              <a:t> develop custom Beans for use in a specific application</a:t>
            </a:r>
          </a:p>
          <a:p>
            <a:pPr lvl="1" eaLnBrk="1" hangingPunct="1">
              <a:lnSpc>
                <a:spcPct val="90000"/>
              </a:lnSpc>
            </a:pPr>
            <a:r>
              <a:rPr lang="en-US" altLang="en-US">
                <a:latin typeface="Times" panose="02020603050405020304" pitchFamily="18" charset="0"/>
              </a:rPr>
              <a:t> test and evaluate Bean behavior.</a:t>
            </a: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074199D-B969-4A70-9932-5598E607A05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D9E57AD5-8F87-493A-A10C-B0EA825968B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9320779-1071-48BE-9F18-619B2DD23DDF}" type="slidenum">
              <a:rPr lang="en-US" altLang="en-US" sz="1000">
                <a:latin typeface="Helvetica" panose="020B0604020202020204" pitchFamily="34" charset="0"/>
              </a:rPr>
              <a:pPr/>
              <a:t>256</a:t>
            </a:fld>
            <a:endParaRPr lang="en-US" altLang="en-US" sz="1000">
              <a:latin typeface="Helvetica" panose="020B0604020202020204" pitchFamily="34" charset="0"/>
            </a:endParaRPr>
          </a:p>
        </p:txBody>
      </p:sp>
      <p:sp>
        <p:nvSpPr>
          <p:cNvPr id="264196" name="Rectangle 2">
            <a:extLst>
              <a:ext uri="{FF2B5EF4-FFF2-40B4-BE49-F238E27FC236}">
                <a16:creationId xmlns:a16="http://schemas.microsoft.com/office/drawing/2014/main" id="{3A295B13-131D-4220-8D70-E0184DF343F5}"/>
              </a:ext>
            </a:extLst>
          </p:cNvPr>
          <p:cNvSpPr>
            <a:spLocks noGrp="1" noChangeArrowheads="1"/>
          </p:cNvSpPr>
          <p:nvPr>
            <p:ph type="title"/>
          </p:nvPr>
        </p:nvSpPr>
        <p:spPr>
          <a:xfrm>
            <a:off x="1219200" y="1066800"/>
            <a:ext cx="3887788" cy="660400"/>
          </a:xfrm>
          <a:noFill/>
        </p:spPr>
        <p:txBody>
          <a:bodyPr lIns="63500" tIns="25400" rIns="63500" bIns="25400" anchor="t">
            <a:spAutoFit/>
          </a:bodyPr>
          <a:lstStyle/>
          <a:p>
            <a:pPr eaLnBrk="1" hangingPunct="1"/>
            <a:r>
              <a:rPr lang="en-US" altLang="en-US"/>
              <a:t>Classification</a:t>
            </a:r>
          </a:p>
        </p:txBody>
      </p:sp>
      <p:sp>
        <p:nvSpPr>
          <p:cNvPr id="264197" name="Rectangle 3">
            <a:extLst>
              <a:ext uri="{FF2B5EF4-FFF2-40B4-BE49-F238E27FC236}">
                <a16:creationId xmlns:a16="http://schemas.microsoft.com/office/drawing/2014/main" id="{45F4BCDE-6193-459D-A111-C9C99EB7A63C}"/>
              </a:ext>
            </a:extLst>
          </p:cNvPr>
          <p:cNvSpPr>
            <a:spLocks noGrp="1" noChangeArrowheads="1"/>
          </p:cNvSpPr>
          <p:nvPr>
            <p:ph type="body" idx="1"/>
          </p:nvPr>
        </p:nvSpPr>
        <p:spPr>
          <a:xfrm>
            <a:off x="1828800" y="1981200"/>
            <a:ext cx="6781800" cy="4114800"/>
          </a:xfrm>
          <a:noFill/>
        </p:spPr>
        <p:txBody>
          <a:bodyPr lIns="90487" tIns="44450" rIns="90487" bIns="44450"/>
          <a:lstStyle/>
          <a:p>
            <a:pPr eaLnBrk="1" hangingPunct="1">
              <a:lnSpc>
                <a:spcPct val="90000"/>
              </a:lnSpc>
            </a:pPr>
            <a:r>
              <a:rPr lang="en-US" altLang="en-US">
                <a:solidFill>
                  <a:schemeClr val="folHlink"/>
                </a:solidFill>
              </a:rPr>
              <a:t>Enumerated classification</a:t>
            </a:r>
            <a:r>
              <a:rPr lang="en-US" altLang="en-US"/>
              <a:t>—components are described by defining a hierarchical structure in which classes and varying levels of subclasses of software components are defined</a:t>
            </a:r>
          </a:p>
          <a:p>
            <a:pPr eaLnBrk="1" hangingPunct="1">
              <a:lnSpc>
                <a:spcPct val="90000"/>
              </a:lnSpc>
            </a:pPr>
            <a:r>
              <a:rPr lang="en-US" altLang="en-US">
                <a:solidFill>
                  <a:schemeClr val="folHlink"/>
                </a:solidFill>
              </a:rPr>
              <a:t>Faceted classification</a:t>
            </a:r>
            <a:r>
              <a:rPr lang="en-US" altLang="en-US"/>
              <a:t>—a domain area is analyzed and a set of basic descriptive features are identified</a:t>
            </a:r>
          </a:p>
          <a:p>
            <a:pPr eaLnBrk="1" hangingPunct="1">
              <a:lnSpc>
                <a:spcPct val="90000"/>
              </a:lnSpc>
            </a:pPr>
            <a:r>
              <a:rPr lang="en-US" altLang="en-US">
                <a:solidFill>
                  <a:schemeClr val="folHlink"/>
                </a:solidFill>
              </a:rPr>
              <a:t>Attribute-value classification</a:t>
            </a:r>
            <a:r>
              <a:rPr lang="en-US" altLang="en-US"/>
              <a:t>—a set of attributes are defined for all components in a domain area</a:t>
            </a:r>
          </a:p>
        </p:txBody>
      </p:sp>
    </p:spTree>
  </p:cSld>
  <p:clrMapOvr>
    <a:masterClrMapping/>
  </p:clrMapOvr>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DFFA0F1-E22D-4DBB-968B-5C54BDC2245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ECAEF05E-6C3E-40B2-B181-0DD0CF24545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7688ACE-CC9D-44D9-8581-5173C8351A86}" type="slidenum">
              <a:rPr lang="en-US" altLang="en-US" sz="1000">
                <a:latin typeface="Helvetica" panose="020B0604020202020204" pitchFamily="34" charset="0"/>
              </a:rPr>
              <a:pPr/>
              <a:t>257</a:t>
            </a:fld>
            <a:endParaRPr lang="en-US" altLang="en-US" sz="1000">
              <a:latin typeface="Helvetica" panose="020B0604020202020204" pitchFamily="34" charset="0"/>
            </a:endParaRPr>
          </a:p>
        </p:txBody>
      </p:sp>
      <p:sp>
        <p:nvSpPr>
          <p:cNvPr id="265220" name="Rectangle 2">
            <a:extLst>
              <a:ext uri="{FF2B5EF4-FFF2-40B4-BE49-F238E27FC236}">
                <a16:creationId xmlns:a16="http://schemas.microsoft.com/office/drawing/2014/main" id="{76FCCEA1-4661-4B58-87E2-41911FF20D6C}"/>
              </a:ext>
            </a:extLst>
          </p:cNvPr>
          <p:cNvSpPr>
            <a:spLocks noGrp="1" noChangeArrowheads="1"/>
          </p:cNvSpPr>
          <p:nvPr>
            <p:ph type="title"/>
          </p:nvPr>
        </p:nvSpPr>
        <p:spPr>
          <a:xfrm>
            <a:off x="1219200" y="1143000"/>
            <a:ext cx="6705600" cy="633413"/>
          </a:xfrm>
        </p:spPr>
        <p:txBody>
          <a:bodyPr/>
          <a:lstStyle/>
          <a:p>
            <a:pPr eaLnBrk="1" hangingPunct="1"/>
            <a:r>
              <a:rPr lang="en-US" altLang="en-US"/>
              <a:t>Indexing</a:t>
            </a:r>
          </a:p>
        </p:txBody>
      </p:sp>
      <p:pic>
        <p:nvPicPr>
          <p:cNvPr id="265221" name="Picture 3">
            <a:extLst>
              <a:ext uri="{FF2B5EF4-FFF2-40B4-BE49-F238E27FC236}">
                <a16:creationId xmlns:a16="http://schemas.microsoft.com/office/drawing/2014/main" id="{5563AA0B-74E7-4021-B05F-157C83C89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09800"/>
            <a:ext cx="44577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5B43743-6447-42C3-8515-207187A81CE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A7264C69-819E-45FB-984D-E029472B491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389B602-ABF8-42DB-A9F3-A268B55CD348}" type="slidenum">
              <a:rPr lang="en-US" altLang="en-US" sz="1000">
                <a:latin typeface="Helvetica" panose="020B0604020202020204" pitchFamily="34" charset="0"/>
              </a:rPr>
              <a:pPr/>
              <a:t>258</a:t>
            </a:fld>
            <a:endParaRPr lang="en-US" altLang="en-US" sz="1000">
              <a:latin typeface="Helvetica" panose="020B0604020202020204" pitchFamily="34" charset="0"/>
            </a:endParaRPr>
          </a:p>
        </p:txBody>
      </p:sp>
      <p:sp>
        <p:nvSpPr>
          <p:cNvPr id="266244" name="Rectangle 2">
            <a:extLst>
              <a:ext uri="{FF2B5EF4-FFF2-40B4-BE49-F238E27FC236}">
                <a16:creationId xmlns:a16="http://schemas.microsoft.com/office/drawing/2014/main" id="{5F712D0D-D326-4EA1-869E-283CABBB6482}"/>
              </a:ext>
            </a:extLst>
          </p:cNvPr>
          <p:cNvSpPr>
            <a:spLocks noGrp="1" noChangeArrowheads="1"/>
          </p:cNvSpPr>
          <p:nvPr>
            <p:ph type="title"/>
          </p:nvPr>
        </p:nvSpPr>
        <p:spPr>
          <a:xfrm>
            <a:off x="1143000" y="1143000"/>
            <a:ext cx="6705600" cy="633413"/>
          </a:xfrm>
        </p:spPr>
        <p:txBody>
          <a:bodyPr/>
          <a:lstStyle/>
          <a:p>
            <a:pPr eaLnBrk="1" hangingPunct="1"/>
            <a:r>
              <a:rPr lang="en-US" altLang="en-US"/>
              <a:t>The Reuse Environment</a:t>
            </a:r>
          </a:p>
        </p:txBody>
      </p:sp>
      <p:sp>
        <p:nvSpPr>
          <p:cNvPr id="266245" name="Rectangle 3">
            <a:extLst>
              <a:ext uri="{FF2B5EF4-FFF2-40B4-BE49-F238E27FC236}">
                <a16:creationId xmlns:a16="http://schemas.microsoft.com/office/drawing/2014/main" id="{D39FF676-5A02-486F-873F-CA08E4EA15B4}"/>
              </a:ext>
            </a:extLst>
          </p:cNvPr>
          <p:cNvSpPr>
            <a:spLocks noGrp="1" noChangeArrowheads="1"/>
          </p:cNvSpPr>
          <p:nvPr>
            <p:ph type="body" idx="1"/>
          </p:nvPr>
        </p:nvSpPr>
        <p:spPr/>
        <p:txBody>
          <a:bodyPr/>
          <a:lstStyle/>
          <a:p>
            <a:pPr eaLnBrk="1" hangingPunct="1">
              <a:lnSpc>
                <a:spcPct val="90000"/>
              </a:lnSpc>
            </a:pPr>
            <a:r>
              <a:rPr lang="en-US" altLang="en-US">
                <a:latin typeface="Times" panose="02020603050405020304" pitchFamily="18" charset="0"/>
              </a:rPr>
              <a:t>A component database capable of storing software components and the classification information necessary to retrieve them.</a:t>
            </a:r>
          </a:p>
          <a:p>
            <a:pPr eaLnBrk="1" hangingPunct="1">
              <a:lnSpc>
                <a:spcPct val="90000"/>
              </a:lnSpc>
            </a:pPr>
            <a:r>
              <a:rPr lang="en-US" altLang="en-US">
                <a:latin typeface="Times" panose="02020603050405020304" pitchFamily="18" charset="0"/>
              </a:rPr>
              <a:t>A library management system that provides access to the database.</a:t>
            </a:r>
          </a:p>
          <a:p>
            <a:pPr eaLnBrk="1" hangingPunct="1">
              <a:lnSpc>
                <a:spcPct val="90000"/>
              </a:lnSpc>
            </a:pPr>
            <a:r>
              <a:rPr lang="en-US" altLang="en-US">
                <a:latin typeface="Times" panose="02020603050405020304" pitchFamily="18" charset="0"/>
              </a:rPr>
              <a:t>A software component retrieval system (e.g., an object request broker) that enables a client application to retrieve components and services from the library server.</a:t>
            </a:r>
          </a:p>
          <a:p>
            <a:pPr eaLnBrk="1" hangingPunct="1">
              <a:lnSpc>
                <a:spcPct val="90000"/>
              </a:lnSpc>
            </a:pPr>
            <a:r>
              <a:rPr lang="en-US" altLang="en-US">
                <a:latin typeface="Times" panose="02020603050405020304" pitchFamily="18" charset="0"/>
              </a:rPr>
              <a:t>CBSE tools that support the integration of reused components into a new design or implementation.</a:t>
            </a: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EA96200B-AC61-438B-A4A7-655FA473DDB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0D198B82-2F87-4750-955A-EAF8008BE6C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055413F-CA7D-4450-8168-6604063BFD77}" type="slidenum">
              <a:rPr lang="en-US" altLang="en-US" sz="1000">
                <a:latin typeface="Helvetica" panose="020B0604020202020204" pitchFamily="34" charset="0"/>
              </a:rPr>
              <a:pPr/>
              <a:t>259</a:t>
            </a:fld>
            <a:endParaRPr lang="en-US" altLang="en-US" sz="1000">
              <a:latin typeface="Helvetica" panose="020B0604020202020204" pitchFamily="34" charset="0"/>
            </a:endParaRPr>
          </a:p>
        </p:txBody>
      </p:sp>
      <p:sp>
        <p:nvSpPr>
          <p:cNvPr id="267268" name="Rectangle 2">
            <a:extLst>
              <a:ext uri="{FF2B5EF4-FFF2-40B4-BE49-F238E27FC236}">
                <a16:creationId xmlns:a16="http://schemas.microsoft.com/office/drawing/2014/main" id="{75587E62-D22E-49E3-BB8C-DC7F7C09553D}"/>
              </a:ext>
            </a:extLst>
          </p:cNvPr>
          <p:cNvSpPr>
            <a:spLocks noGrp="1" noChangeArrowheads="1"/>
          </p:cNvSpPr>
          <p:nvPr>
            <p:ph type="title"/>
          </p:nvPr>
        </p:nvSpPr>
        <p:spPr/>
        <p:txBody>
          <a:bodyPr/>
          <a:lstStyle/>
          <a:p>
            <a:pPr eaLnBrk="1" hangingPunct="1"/>
            <a:r>
              <a:rPr lang="en-US" altLang="en-US"/>
              <a:t>Chapter 11</a:t>
            </a:r>
          </a:p>
        </p:txBody>
      </p:sp>
      <p:sp>
        <p:nvSpPr>
          <p:cNvPr id="267269" name="Rectangle 3">
            <a:extLst>
              <a:ext uri="{FF2B5EF4-FFF2-40B4-BE49-F238E27FC236}">
                <a16:creationId xmlns:a16="http://schemas.microsoft.com/office/drawing/2014/main" id="{76AB9005-C26C-4E49-A0DE-1882425BAAAD}"/>
              </a:ext>
            </a:extLst>
          </p:cNvPr>
          <p:cNvSpPr>
            <a:spLocks noGrp="1" noChangeArrowheads="1"/>
          </p:cNvSpPr>
          <p:nvPr>
            <p:ph type="body" idx="1"/>
          </p:nvPr>
        </p:nvSpPr>
        <p:spPr/>
        <p:txBody>
          <a:bodyPr/>
          <a:lstStyle/>
          <a:p>
            <a:pPr eaLnBrk="1" hangingPunct="1"/>
            <a:r>
              <a:rPr lang="en-US" altLang="en-US" b="1">
                <a:solidFill>
                  <a:schemeClr val="folHlink"/>
                </a:solidFill>
              </a:rPr>
              <a:t>User Interface Design</a:t>
            </a:r>
          </a:p>
        </p:txBody>
      </p:sp>
      <p:sp>
        <p:nvSpPr>
          <p:cNvPr id="267270" name="Text Box 6">
            <a:extLst>
              <a:ext uri="{FF2B5EF4-FFF2-40B4-BE49-F238E27FC236}">
                <a16:creationId xmlns:a16="http://schemas.microsoft.com/office/drawing/2014/main" id="{6F0F260F-2FE7-4CCA-BD23-744901542E15}"/>
              </a:ext>
            </a:extLst>
          </p:cNvPr>
          <p:cNvSpPr txBox="1">
            <a:spLocks noChangeArrowheads="1"/>
          </p:cNvSpPr>
          <p:nvPr/>
        </p:nvSpPr>
        <p:spPr bwMode="auto">
          <a:xfrm>
            <a:off x="2133600" y="2438400"/>
            <a:ext cx="6477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i="1">
                <a:solidFill>
                  <a:schemeClr val="tx2"/>
                </a:solidFill>
                <a:latin typeface="Helvetica" panose="020B0604020202020204" pitchFamily="34" charset="0"/>
              </a:rPr>
              <a:t>Slide Set to accompany</a:t>
            </a:r>
            <a:br>
              <a:rPr lang="en-US" altLang="en-US" sz="3200" i="1">
                <a:solidFill>
                  <a:schemeClr val="tx2"/>
                </a:solidFill>
                <a:latin typeface="Helvetica" panose="020B0604020202020204" pitchFamily="34" charset="0"/>
              </a:rPr>
            </a:br>
            <a:r>
              <a:rPr lang="en-US" altLang="en-US" sz="2000" i="1">
                <a:solidFill>
                  <a:schemeClr val="tx2"/>
                </a:solidFill>
                <a:latin typeface="Helvetica" panose="020B0604020202020204" pitchFamily="34" charset="0"/>
              </a:rPr>
              <a:t>Software Engineering: A Practitioner’s Approach, 7/e</a:t>
            </a:r>
            <a:r>
              <a:rPr lang="en-US" altLang="en-US" i="1">
                <a:solidFill>
                  <a:schemeClr val="tx2"/>
                </a:solidFill>
                <a:latin typeface="Helvetica" panose="020B0604020202020204" pitchFamily="34" charset="0"/>
              </a:rPr>
              <a:t> </a:t>
            </a:r>
          </a:p>
          <a:p>
            <a:r>
              <a:rPr lang="en-US" altLang="en-US" sz="1600" b="1"/>
              <a:t>by Roger S. Pressman</a:t>
            </a:r>
            <a:endParaRPr lang="en-US" altLang="en-US" sz="1200" b="1"/>
          </a:p>
          <a:p>
            <a:endParaRPr lang="en-US" altLang="en-US" sz="1200" b="1"/>
          </a:p>
          <a:p>
            <a:r>
              <a:rPr lang="en-US" altLang="en-US" sz="1200" b="1"/>
              <a:t>Slides copyright © 1996, 2001, 2005, 2009</a:t>
            </a:r>
            <a:r>
              <a:rPr lang="en-US" altLang="en-US" sz="1800"/>
              <a:t> </a:t>
            </a:r>
            <a:r>
              <a:rPr lang="en-US" altLang="en-US" sz="1200" b="1"/>
              <a:t>by Roger S. Pressman</a:t>
            </a:r>
            <a:endParaRPr lang="en-US" altLang="en-US" sz="1800"/>
          </a:p>
          <a:p>
            <a:endParaRPr lang="en-US" altLang="en-US" sz="1800" b="1" i="1">
              <a:solidFill>
                <a:schemeClr val="tx2"/>
              </a:solidFill>
            </a:endParaRPr>
          </a:p>
          <a:p>
            <a:r>
              <a:rPr lang="en-US" altLang="en-US" sz="1800" b="1" i="1">
                <a:solidFill>
                  <a:schemeClr val="tx2"/>
                </a:solidFill>
              </a:rPr>
              <a:t>For non-profit educational use only</a:t>
            </a:r>
            <a:endParaRPr lang="en-US" altLang="en-US" sz="1800" b="1"/>
          </a:p>
          <a:p>
            <a:endParaRPr lang="en-US" altLang="en-US" sz="1400"/>
          </a:p>
          <a:p>
            <a:r>
              <a:rPr lang="en-US" altLang="en-US" sz="1200"/>
              <a:t>May be reproduced ONLY for student use at the university level when used in conjunction with </a:t>
            </a:r>
            <a:r>
              <a:rPr lang="en-US" altLang="en-US" sz="1200" i="1"/>
              <a:t>Software Engineering: A Practitioner's Approach, 7/e. </a:t>
            </a:r>
            <a:r>
              <a:rPr lang="en-US" altLang="en-US" sz="1200"/>
              <a:t>Any other reproduction or use is prohibited without the express written permission of the author.</a:t>
            </a:r>
          </a:p>
          <a:p>
            <a:endParaRPr lang="en-US" altLang="en-US" sz="1200"/>
          </a:p>
          <a:p>
            <a:r>
              <a:rPr lang="en-US" altLang="en-US" sz="1200"/>
              <a:t>All copyright information MUST appear if these slides are posted on a website for student use.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0CA850-8A21-40BF-ACEC-4BA671A7461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a:extLst>
              <a:ext uri="{FF2B5EF4-FFF2-40B4-BE49-F238E27FC236}">
                <a16:creationId xmlns:a16="http://schemas.microsoft.com/office/drawing/2014/main" id="{77CD6664-5962-420F-8DAC-22004B9EA39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D6533CC-6B93-4614-B438-BA575183AC54}" type="slidenum">
              <a:rPr lang="en-US" altLang="en-US" sz="1000">
                <a:latin typeface="Helvetica" panose="020B0604020202020204" pitchFamily="34" charset="0"/>
              </a:rPr>
              <a:pPr/>
              <a:t>26</a:t>
            </a:fld>
            <a:endParaRPr lang="en-US" altLang="en-US" sz="1000">
              <a:latin typeface="Helvetica" panose="020B0604020202020204" pitchFamily="34" charset="0"/>
            </a:endParaRPr>
          </a:p>
        </p:txBody>
      </p:sp>
      <p:sp>
        <p:nvSpPr>
          <p:cNvPr id="28676" name="Rectangle 2">
            <a:extLst>
              <a:ext uri="{FF2B5EF4-FFF2-40B4-BE49-F238E27FC236}">
                <a16:creationId xmlns:a16="http://schemas.microsoft.com/office/drawing/2014/main" id="{AA7AFCD1-E86E-44C3-9FCA-C06C2DF7CBB5}"/>
              </a:ext>
            </a:extLst>
          </p:cNvPr>
          <p:cNvSpPr>
            <a:spLocks noGrp="1" noChangeArrowheads="1"/>
          </p:cNvSpPr>
          <p:nvPr>
            <p:ph type="title"/>
          </p:nvPr>
        </p:nvSpPr>
        <p:spPr/>
        <p:txBody>
          <a:bodyPr/>
          <a:lstStyle/>
          <a:p>
            <a:pPr eaLnBrk="1" hangingPunct="1"/>
            <a:r>
              <a:rPr lang="en-US" altLang="en-US"/>
              <a:t> A Generic Process Model</a:t>
            </a:r>
          </a:p>
        </p:txBody>
      </p:sp>
      <p:pic>
        <p:nvPicPr>
          <p:cNvPr id="28677" name="Picture 4" descr="Fig2">
            <a:extLst>
              <a:ext uri="{FF2B5EF4-FFF2-40B4-BE49-F238E27FC236}">
                <a16:creationId xmlns:a16="http://schemas.microsoft.com/office/drawing/2014/main" id="{B6BF1242-57CE-4F63-BDF6-4EA50EC929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981200"/>
            <a:ext cx="243046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4DE6C454-52AA-4071-9B57-233526849A09}"/>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8" name="Slide Number Placeholder 4">
            <a:extLst>
              <a:ext uri="{FF2B5EF4-FFF2-40B4-BE49-F238E27FC236}">
                <a16:creationId xmlns:a16="http://schemas.microsoft.com/office/drawing/2014/main" id="{DF00891E-D9AA-4379-ADDE-E9859F9E789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2DDB7BC-B4C6-4E9D-AD44-8E29B64E7529}" type="slidenum">
              <a:rPr lang="en-US" altLang="en-US" sz="1000">
                <a:latin typeface="Helvetica" panose="020B0604020202020204" pitchFamily="34" charset="0"/>
              </a:rPr>
              <a:pPr/>
              <a:t>260</a:t>
            </a:fld>
            <a:endParaRPr lang="en-US" altLang="en-US" sz="1000">
              <a:latin typeface="Helvetica" panose="020B0604020202020204" pitchFamily="34" charset="0"/>
            </a:endParaRPr>
          </a:p>
        </p:txBody>
      </p:sp>
      <p:sp>
        <p:nvSpPr>
          <p:cNvPr id="268292" name="Rectangle 2">
            <a:extLst>
              <a:ext uri="{FF2B5EF4-FFF2-40B4-BE49-F238E27FC236}">
                <a16:creationId xmlns:a16="http://schemas.microsoft.com/office/drawing/2014/main" id="{719EF874-22D3-4DDD-9F1A-6E37938FD117}"/>
              </a:ext>
            </a:extLst>
          </p:cNvPr>
          <p:cNvSpPr>
            <a:spLocks noGrp="1" noChangeArrowheads="1"/>
          </p:cNvSpPr>
          <p:nvPr>
            <p:ph type="title"/>
          </p:nvPr>
        </p:nvSpPr>
        <p:spPr>
          <a:xfrm>
            <a:off x="1295400" y="1219200"/>
            <a:ext cx="5235575" cy="428625"/>
          </a:xfrm>
          <a:noFill/>
        </p:spPr>
        <p:txBody>
          <a:bodyPr lIns="90487" tIns="44450" rIns="90487" bIns="44450" anchor="ctr"/>
          <a:lstStyle/>
          <a:p>
            <a:pPr eaLnBrk="1" hangingPunct="1"/>
            <a:r>
              <a:rPr lang="en-US" altLang="en-US"/>
              <a:t>Interface Design</a:t>
            </a:r>
          </a:p>
        </p:txBody>
      </p:sp>
      <p:sp>
        <p:nvSpPr>
          <p:cNvPr id="172035" name="Rectangle 3">
            <a:extLst>
              <a:ext uri="{FF2B5EF4-FFF2-40B4-BE49-F238E27FC236}">
                <a16:creationId xmlns:a16="http://schemas.microsoft.com/office/drawing/2014/main" id="{D97D841D-BE6F-4254-BB4A-CF0645489215}"/>
              </a:ext>
            </a:extLst>
          </p:cNvPr>
          <p:cNvSpPr>
            <a:spLocks noChangeArrowheads="1"/>
          </p:cNvSpPr>
          <p:nvPr/>
        </p:nvSpPr>
        <p:spPr bwMode="auto">
          <a:xfrm>
            <a:off x="2133600" y="2908300"/>
            <a:ext cx="2060575"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Easy to use?</a:t>
            </a:r>
          </a:p>
        </p:txBody>
      </p:sp>
      <p:sp>
        <p:nvSpPr>
          <p:cNvPr id="172036" name="Rectangle 4">
            <a:extLst>
              <a:ext uri="{FF2B5EF4-FFF2-40B4-BE49-F238E27FC236}">
                <a16:creationId xmlns:a16="http://schemas.microsoft.com/office/drawing/2014/main" id="{A24C2468-FFA0-4D32-A278-EDC5BBE28B60}"/>
              </a:ext>
            </a:extLst>
          </p:cNvPr>
          <p:cNvSpPr>
            <a:spLocks noChangeArrowheads="1"/>
          </p:cNvSpPr>
          <p:nvPr/>
        </p:nvSpPr>
        <p:spPr bwMode="auto">
          <a:xfrm>
            <a:off x="2501900" y="3390900"/>
            <a:ext cx="3195638" cy="819150"/>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Easy to understand?</a:t>
            </a:r>
          </a:p>
          <a:p>
            <a:pPr>
              <a:defRPr/>
            </a:pPr>
            <a:endParaRPr lang="en-US" b="1">
              <a:effectLst>
                <a:outerShdw blurRad="38100" dist="38100" dir="2700000" algn="tl">
                  <a:srgbClr val="FFFFFF"/>
                </a:outerShdw>
              </a:effectLst>
              <a:latin typeface="Arial" charset="0"/>
              <a:ea typeface="ＭＳ Ｐゴシック" pitchFamily="-128" charset="-128"/>
            </a:endParaRPr>
          </a:p>
        </p:txBody>
      </p:sp>
      <p:sp>
        <p:nvSpPr>
          <p:cNvPr id="172037" name="Rectangle 5">
            <a:extLst>
              <a:ext uri="{FF2B5EF4-FFF2-40B4-BE49-F238E27FC236}">
                <a16:creationId xmlns:a16="http://schemas.microsoft.com/office/drawing/2014/main" id="{2DFBCFC9-3273-4D1E-8D79-CCCFEF9AF268}"/>
              </a:ext>
            </a:extLst>
          </p:cNvPr>
          <p:cNvSpPr>
            <a:spLocks noChangeArrowheads="1"/>
          </p:cNvSpPr>
          <p:nvPr/>
        </p:nvSpPr>
        <p:spPr bwMode="auto">
          <a:xfrm>
            <a:off x="1828800" y="2438400"/>
            <a:ext cx="2265363"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Easy to learn?</a:t>
            </a:r>
          </a:p>
        </p:txBody>
      </p:sp>
      <p:pic>
        <p:nvPicPr>
          <p:cNvPr id="268296" name="Picture 6">
            <a:extLst>
              <a:ext uri="{FF2B5EF4-FFF2-40B4-BE49-F238E27FC236}">
                <a16:creationId xmlns:a16="http://schemas.microsoft.com/office/drawing/2014/main" id="{A7D38792-989A-4CC7-81CF-D0FF0C676DE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895600"/>
            <a:ext cx="2895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05EA0CD7-E3B9-417A-9534-C49EC86997EE}"/>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7" name="Slide Number Placeholder 4">
            <a:extLst>
              <a:ext uri="{FF2B5EF4-FFF2-40B4-BE49-F238E27FC236}">
                <a16:creationId xmlns:a16="http://schemas.microsoft.com/office/drawing/2014/main" id="{2C13428A-A6C5-4C31-AEC1-86FCBB8FE4B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E98E829-C5BF-45E4-8AAA-390D140A6B1A}" type="slidenum">
              <a:rPr lang="en-US" altLang="en-US" sz="1000">
                <a:latin typeface="Helvetica" panose="020B0604020202020204" pitchFamily="34" charset="0"/>
              </a:rPr>
              <a:pPr/>
              <a:t>261</a:t>
            </a:fld>
            <a:endParaRPr lang="en-US" altLang="en-US" sz="1000">
              <a:latin typeface="Helvetica" panose="020B0604020202020204" pitchFamily="34" charset="0"/>
            </a:endParaRPr>
          </a:p>
        </p:txBody>
      </p:sp>
      <p:sp>
        <p:nvSpPr>
          <p:cNvPr id="269316" name="Rectangle 2">
            <a:extLst>
              <a:ext uri="{FF2B5EF4-FFF2-40B4-BE49-F238E27FC236}">
                <a16:creationId xmlns:a16="http://schemas.microsoft.com/office/drawing/2014/main" id="{213743BE-7EB9-49DF-9ACC-232CE3072EB5}"/>
              </a:ext>
            </a:extLst>
          </p:cNvPr>
          <p:cNvSpPr>
            <a:spLocks noGrp="1" noChangeArrowheads="1"/>
          </p:cNvSpPr>
          <p:nvPr>
            <p:ph type="title"/>
          </p:nvPr>
        </p:nvSpPr>
        <p:spPr>
          <a:xfrm>
            <a:off x="1143000" y="1066800"/>
            <a:ext cx="6477000" cy="690563"/>
          </a:xfrm>
          <a:noFill/>
        </p:spPr>
        <p:txBody>
          <a:bodyPr lIns="90487" tIns="44450" rIns="90487" bIns="44450" anchor="ctr"/>
          <a:lstStyle/>
          <a:p>
            <a:pPr eaLnBrk="1" hangingPunct="1"/>
            <a:r>
              <a:rPr lang="en-US" altLang="en-US"/>
              <a:t>Interface Design</a:t>
            </a:r>
          </a:p>
        </p:txBody>
      </p:sp>
      <p:pic>
        <p:nvPicPr>
          <p:cNvPr id="269317" name="Picture 3">
            <a:extLst>
              <a:ext uri="{FF2B5EF4-FFF2-40B4-BE49-F238E27FC236}">
                <a16:creationId xmlns:a16="http://schemas.microsoft.com/office/drawing/2014/main" id="{B9142CCD-31FF-4D70-AE03-5CB2CD8884F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895600"/>
            <a:ext cx="2620963" cy="279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3060" name="Rectangle 4">
            <a:extLst>
              <a:ext uri="{FF2B5EF4-FFF2-40B4-BE49-F238E27FC236}">
                <a16:creationId xmlns:a16="http://schemas.microsoft.com/office/drawing/2014/main" id="{F327BC2C-3E2C-49C7-AB81-8A595523A087}"/>
              </a:ext>
            </a:extLst>
          </p:cNvPr>
          <p:cNvSpPr>
            <a:spLocks noChangeArrowheads="1"/>
          </p:cNvSpPr>
          <p:nvPr/>
        </p:nvSpPr>
        <p:spPr bwMode="auto">
          <a:xfrm>
            <a:off x="2159000" y="2535238"/>
            <a:ext cx="3617913" cy="2279650"/>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lack of consistency</a:t>
            </a:r>
          </a:p>
          <a:p>
            <a:pPr>
              <a:defRPr/>
            </a:pPr>
            <a:r>
              <a:rPr lang="en-US" b="1">
                <a:effectLst>
                  <a:outerShdw blurRad="38100" dist="38100" dir="2700000" algn="tl">
                    <a:srgbClr val="FFFFFF"/>
                  </a:outerShdw>
                </a:effectLst>
                <a:latin typeface="Arial" charset="0"/>
                <a:ea typeface="ＭＳ Ｐゴシック" pitchFamily="-128" charset="-128"/>
              </a:rPr>
              <a:t>too much memorization</a:t>
            </a:r>
          </a:p>
          <a:p>
            <a:pPr>
              <a:defRPr/>
            </a:pPr>
            <a:r>
              <a:rPr lang="en-US" b="1">
                <a:effectLst>
                  <a:outerShdw blurRad="38100" dist="38100" dir="2700000" algn="tl">
                    <a:srgbClr val="FFFFFF"/>
                  </a:outerShdw>
                </a:effectLst>
                <a:latin typeface="Arial" charset="0"/>
                <a:ea typeface="ＭＳ Ｐゴシック" pitchFamily="-128" charset="-128"/>
              </a:rPr>
              <a:t>no guidance / help</a:t>
            </a:r>
          </a:p>
          <a:p>
            <a:pPr>
              <a:defRPr/>
            </a:pPr>
            <a:r>
              <a:rPr lang="en-US" b="1">
                <a:effectLst>
                  <a:outerShdw blurRad="38100" dist="38100" dir="2700000" algn="tl">
                    <a:srgbClr val="FFFFFF"/>
                  </a:outerShdw>
                </a:effectLst>
                <a:latin typeface="Arial" charset="0"/>
                <a:ea typeface="ＭＳ Ｐゴシック" pitchFamily="-128" charset="-128"/>
              </a:rPr>
              <a:t>no context sensitivity</a:t>
            </a:r>
          </a:p>
          <a:p>
            <a:pPr>
              <a:defRPr/>
            </a:pPr>
            <a:r>
              <a:rPr lang="en-US" b="1">
                <a:effectLst>
                  <a:outerShdw blurRad="38100" dist="38100" dir="2700000" algn="tl">
                    <a:srgbClr val="FFFFFF"/>
                  </a:outerShdw>
                </a:effectLst>
                <a:latin typeface="Arial" charset="0"/>
                <a:ea typeface="ＭＳ Ｐゴシック" pitchFamily="-128" charset="-128"/>
              </a:rPr>
              <a:t>poor response</a:t>
            </a:r>
          </a:p>
          <a:p>
            <a:pPr>
              <a:defRPr/>
            </a:pPr>
            <a:r>
              <a:rPr lang="en-US" b="1">
                <a:effectLst>
                  <a:outerShdw blurRad="38100" dist="38100" dir="2700000" algn="tl">
                    <a:srgbClr val="FFFFFF"/>
                  </a:outerShdw>
                </a:effectLst>
                <a:latin typeface="Arial" charset="0"/>
                <a:ea typeface="ＭＳ Ｐゴシック" pitchFamily="-128" charset="-128"/>
              </a:rPr>
              <a:t>Arcane/unfriendly</a:t>
            </a:r>
          </a:p>
        </p:txBody>
      </p:sp>
      <p:sp>
        <p:nvSpPr>
          <p:cNvPr id="173061" name="Rectangle 5">
            <a:extLst>
              <a:ext uri="{FF2B5EF4-FFF2-40B4-BE49-F238E27FC236}">
                <a16:creationId xmlns:a16="http://schemas.microsoft.com/office/drawing/2014/main" id="{4221E3B6-8C72-41C6-9FF5-3157A7331A9B}"/>
              </a:ext>
            </a:extLst>
          </p:cNvPr>
          <p:cNvSpPr>
            <a:spLocks noChangeArrowheads="1"/>
          </p:cNvSpPr>
          <p:nvPr/>
        </p:nvSpPr>
        <p:spPr bwMode="auto">
          <a:xfrm>
            <a:off x="1752600" y="1981200"/>
            <a:ext cx="3332163" cy="454025"/>
          </a:xfrm>
          <a:prstGeom prst="rect">
            <a:avLst/>
          </a:prstGeom>
          <a:noFill/>
          <a:ln w="25400">
            <a:noFill/>
            <a:miter lim="800000"/>
            <a:headEnd/>
            <a:tailEnd/>
          </a:ln>
          <a:effectLst/>
        </p:spPr>
        <p:txBody>
          <a:bodyPr wrap="none" lIns="90487" tIns="44450" rIns="90487" bIns="44450">
            <a:spAutoFit/>
          </a:bodyPr>
          <a:lstStyle/>
          <a:p>
            <a:pPr>
              <a:defRPr/>
            </a:pPr>
            <a:r>
              <a:rPr lang="en-US" b="1" i="1" u="sng">
                <a:effectLst>
                  <a:outerShdw blurRad="38100" dist="38100" dir="2700000" algn="tl">
                    <a:srgbClr val="FFFFFF"/>
                  </a:outerShdw>
                </a:effectLst>
                <a:latin typeface="Helvetica" pitchFamily="-128" charset="0"/>
                <a:ea typeface="ＭＳ Ｐゴシック" pitchFamily="-128" charset="-128"/>
              </a:rPr>
              <a:t>Typical Design Errors</a:t>
            </a:r>
          </a:p>
        </p:txBody>
      </p:sp>
    </p:spTree>
  </p:cSld>
  <p:clrMapOvr>
    <a:masterClrMapping/>
  </p:clrMapOvr>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607A5A-EE78-4C25-9C12-BD58B273CBD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9F884F62-6889-4EA6-A77B-7446AF46967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8E89258-3414-48F3-8FD2-CF3AE64AE560}" type="slidenum">
              <a:rPr lang="en-US" altLang="en-US" sz="1000">
                <a:latin typeface="Helvetica" panose="020B0604020202020204" pitchFamily="34" charset="0"/>
              </a:rPr>
              <a:pPr/>
              <a:t>262</a:t>
            </a:fld>
            <a:endParaRPr lang="en-US" altLang="en-US" sz="1000">
              <a:latin typeface="Helvetica" panose="020B0604020202020204" pitchFamily="34" charset="0"/>
            </a:endParaRPr>
          </a:p>
        </p:txBody>
      </p:sp>
      <p:sp>
        <p:nvSpPr>
          <p:cNvPr id="270340" name="Rectangle 3">
            <a:extLst>
              <a:ext uri="{FF2B5EF4-FFF2-40B4-BE49-F238E27FC236}">
                <a16:creationId xmlns:a16="http://schemas.microsoft.com/office/drawing/2014/main" id="{79519AF2-7A57-4B5B-8128-A56B6F5A0C73}"/>
              </a:ext>
            </a:extLst>
          </p:cNvPr>
          <p:cNvSpPr>
            <a:spLocks noGrp="1" noChangeArrowheads="1"/>
          </p:cNvSpPr>
          <p:nvPr>
            <p:ph type="title"/>
          </p:nvPr>
        </p:nvSpPr>
        <p:spPr>
          <a:xfrm>
            <a:off x="1295400" y="1143000"/>
            <a:ext cx="4859338" cy="633413"/>
          </a:xfrm>
        </p:spPr>
        <p:txBody>
          <a:bodyPr/>
          <a:lstStyle/>
          <a:p>
            <a:pPr eaLnBrk="1" hangingPunct="1"/>
            <a:r>
              <a:rPr lang="en-US" altLang="en-US"/>
              <a:t>Golden Rules</a:t>
            </a:r>
          </a:p>
        </p:txBody>
      </p:sp>
      <p:sp>
        <p:nvSpPr>
          <p:cNvPr id="270341" name="Rectangle 4">
            <a:extLst>
              <a:ext uri="{FF2B5EF4-FFF2-40B4-BE49-F238E27FC236}">
                <a16:creationId xmlns:a16="http://schemas.microsoft.com/office/drawing/2014/main" id="{97A8A06A-7AD6-48FD-83EF-0603893E6620}"/>
              </a:ext>
            </a:extLst>
          </p:cNvPr>
          <p:cNvSpPr>
            <a:spLocks noGrp="1" noChangeArrowheads="1"/>
          </p:cNvSpPr>
          <p:nvPr>
            <p:ph type="body" idx="1"/>
          </p:nvPr>
        </p:nvSpPr>
        <p:spPr>
          <a:xfrm>
            <a:off x="1981200" y="2438400"/>
            <a:ext cx="5621338" cy="2062163"/>
          </a:xfrm>
        </p:spPr>
        <p:txBody>
          <a:bodyPr/>
          <a:lstStyle/>
          <a:p>
            <a:pPr eaLnBrk="1" hangingPunct="1"/>
            <a:r>
              <a:rPr lang="en-US" altLang="en-US" sz="2800">
                <a:solidFill>
                  <a:schemeClr val="folHlink"/>
                </a:solidFill>
              </a:rPr>
              <a:t>Place the user in control</a:t>
            </a:r>
          </a:p>
          <a:p>
            <a:pPr eaLnBrk="1" hangingPunct="1"/>
            <a:r>
              <a:rPr lang="en-US" altLang="en-US" sz="2800">
                <a:solidFill>
                  <a:schemeClr val="folHlink"/>
                </a:solidFill>
              </a:rPr>
              <a:t>Reduce the user’s memory load</a:t>
            </a:r>
          </a:p>
          <a:p>
            <a:pPr eaLnBrk="1" hangingPunct="1"/>
            <a:r>
              <a:rPr lang="en-US" altLang="en-US" sz="2800">
                <a:solidFill>
                  <a:schemeClr val="folHlink"/>
                </a:solidFill>
              </a:rPr>
              <a:t>Make the interface consistent</a:t>
            </a: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a:extLst>
              <a:ext uri="{FF2B5EF4-FFF2-40B4-BE49-F238E27FC236}">
                <a16:creationId xmlns:a16="http://schemas.microsoft.com/office/drawing/2014/main" id="{163236E9-ECC6-4A5A-943B-7F80B8921149}"/>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11" name="Slide Number Placeholder 4">
            <a:extLst>
              <a:ext uri="{FF2B5EF4-FFF2-40B4-BE49-F238E27FC236}">
                <a16:creationId xmlns:a16="http://schemas.microsoft.com/office/drawing/2014/main" id="{C66CE240-9416-477F-BAEF-28593B6E33E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EE78FC2-2483-40DF-ABEB-2D364A734B2F}" type="slidenum">
              <a:rPr lang="en-US" altLang="en-US" sz="1000">
                <a:latin typeface="Helvetica" panose="020B0604020202020204" pitchFamily="34" charset="0"/>
              </a:rPr>
              <a:pPr/>
              <a:t>263</a:t>
            </a:fld>
            <a:endParaRPr lang="en-US" altLang="en-US" sz="1000">
              <a:latin typeface="Helvetica" panose="020B0604020202020204" pitchFamily="34" charset="0"/>
            </a:endParaRPr>
          </a:p>
        </p:txBody>
      </p:sp>
      <p:sp>
        <p:nvSpPr>
          <p:cNvPr id="271364" name="Rectangle 2">
            <a:extLst>
              <a:ext uri="{FF2B5EF4-FFF2-40B4-BE49-F238E27FC236}">
                <a16:creationId xmlns:a16="http://schemas.microsoft.com/office/drawing/2014/main" id="{04C21FAB-3E81-4839-BD61-D923740CE2C7}"/>
              </a:ext>
            </a:extLst>
          </p:cNvPr>
          <p:cNvSpPr>
            <a:spLocks noGrp="1" noChangeArrowheads="1"/>
          </p:cNvSpPr>
          <p:nvPr>
            <p:ph type="title"/>
          </p:nvPr>
        </p:nvSpPr>
        <p:spPr>
          <a:xfrm>
            <a:off x="1143000" y="1143000"/>
            <a:ext cx="7051675" cy="633413"/>
          </a:xfrm>
        </p:spPr>
        <p:txBody>
          <a:bodyPr/>
          <a:lstStyle/>
          <a:p>
            <a:pPr eaLnBrk="1" hangingPunct="1"/>
            <a:r>
              <a:rPr lang="en-US" altLang="en-US"/>
              <a:t>Place the User in Control</a:t>
            </a:r>
          </a:p>
        </p:txBody>
      </p:sp>
      <p:sp>
        <p:nvSpPr>
          <p:cNvPr id="175107" name="Text Box 3">
            <a:extLst>
              <a:ext uri="{FF2B5EF4-FFF2-40B4-BE49-F238E27FC236}">
                <a16:creationId xmlns:a16="http://schemas.microsoft.com/office/drawing/2014/main" id="{AE71C453-9ABA-4898-985C-05BC999C13F5}"/>
              </a:ext>
            </a:extLst>
          </p:cNvPr>
          <p:cNvSpPr txBox="1">
            <a:spLocks noChangeArrowheads="1"/>
          </p:cNvSpPr>
          <p:nvPr/>
        </p:nvSpPr>
        <p:spPr bwMode="auto">
          <a:xfrm>
            <a:off x="2209800" y="1905000"/>
            <a:ext cx="6157913" cy="3902075"/>
          </a:xfrm>
          <a:prstGeom prst="rect">
            <a:avLst/>
          </a:prstGeom>
          <a:noFill/>
          <a:ln w="12700">
            <a:noFill/>
            <a:miter lim="800000"/>
            <a:headEnd/>
            <a:tailEnd/>
          </a:ln>
          <a:effectLst/>
        </p:spPr>
        <p:txBody>
          <a:bodyPr>
            <a:spAutoFit/>
          </a:bodyPr>
          <a:lstStyle/>
          <a:p>
            <a:pPr>
              <a:spcBef>
                <a:spcPct val="50000"/>
              </a:spcBef>
              <a:defRPr/>
            </a:pPr>
            <a:r>
              <a:rPr lang="en-US" sz="2000">
                <a:effectLst>
                  <a:outerShdw blurRad="38100" dist="38100" dir="2700000" algn="tl">
                    <a:srgbClr val="FFFFFF"/>
                  </a:outerShdw>
                </a:effectLst>
                <a:latin typeface="Palatino" pitchFamily="-128" charset="0"/>
                <a:ea typeface="ＭＳ Ｐゴシック" pitchFamily="-128" charset="-128"/>
              </a:rPr>
              <a:t>Define interaction modes in a way that does not force a user into unnecessary or undesired actions. </a:t>
            </a:r>
          </a:p>
          <a:p>
            <a:pPr>
              <a:spcBef>
                <a:spcPct val="50000"/>
              </a:spcBef>
              <a:defRPr/>
            </a:pPr>
            <a:r>
              <a:rPr lang="en-US" sz="2000">
                <a:effectLst>
                  <a:outerShdw blurRad="38100" dist="38100" dir="2700000" algn="tl">
                    <a:srgbClr val="FFFFFF"/>
                  </a:outerShdw>
                </a:effectLst>
                <a:latin typeface="Palatino" pitchFamily="-128" charset="0"/>
                <a:ea typeface="ＭＳ Ｐゴシック" pitchFamily="-128" charset="-128"/>
              </a:rPr>
              <a:t>Provide for flexible interaction. </a:t>
            </a:r>
          </a:p>
          <a:p>
            <a:pPr>
              <a:spcBef>
                <a:spcPct val="50000"/>
              </a:spcBef>
              <a:defRPr/>
            </a:pPr>
            <a:r>
              <a:rPr lang="en-US" sz="2000">
                <a:effectLst>
                  <a:outerShdw blurRad="38100" dist="38100" dir="2700000" algn="tl">
                    <a:srgbClr val="FFFFFF"/>
                  </a:outerShdw>
                </a:effectLst>
                <a:latin typeface="Palatino" pitchFamily="-128" charset="0"/>
                <a:ea typeface="ＭＳ Ｐゴシック" pitchFamily="-128" charset="-128"/>
              </a:rPr>
              <a:t>Allow user interaction to be interruptible and undoable. </a:t>
            </a:r>
          </a:p>
          <a:p>
            <a:pPr>
              <a:spcBef>
                <a:spcPct val="50000"/>
              </a:spcBef>
              <a:defRPr/>
            </a:pPr>
            <a:r>
              <a:rPr lang="en-US" sz="2000">
                <a:effectLst>
                  <a:outerShdw blurRad="38100" dist="38100" dir="2700000" algn="tl">
                    <a:srgbClr val="FFFFFF"/>
                  </a:outerShdw>
                </a:effectLst>
                <a:latin typeface="Palatino" pitchFamily="-128" charset="0"/>
                <a:ea typeface="ＭＳ Ｐゴシック" pitchFamily="-128" charset="-128"/>
              </a:rPr>
              <a:t>Streamline interaction as skill levels advance and allow the interaction to be customized.  </a:t>
            </a:r>
          </a:p>
          <a:p>
            <a:pPr>
              <a:spcBef>
                <a:spcPct val="50000"/>
              </a:spcBef>
              <a:defRPr/>
            </a:pPr>
            <a:r>
              <a:rPr lang="en-US" sz="2000">
                <a:effectLst>
                  <a:outerShdw blurRad="38100" dist="38100" dir="2700000" algn="tl">
                    <a:srgbClr val="FFFFFF"/>
                  </a:outerShdw>
                </a:effectLst>
                <a:latin typeface="Palatino" pitchFamily="-128" charset="0"/>
                <a:ea typeface="ＭＳ Ｐゴシック" pitchFamily="-128" charset="-128"/>
              </a:rPr>
              <a:t>Hide technical internals from the casual user. </a:t>
            </a:r>
          </a:p>
          <a:p>
            <a:pPr>
              <a:spcBef>
                <a:spcPct val="50000"/>
              </a:spcBef>
              <a:defRPr/>
            </a:pPr>
            <a:r>
              <a:rPr lang="en-US" sz="2000">
                <a:effectLst>
                  <a:outerShdw blurRad="38100" dist="38100" dir="2700000" algn="tl">
                    <a:srgbClr val="FFFFFF"/>
                  </a:outerShdw>
                </a:effectLst>
                <a:latin typeface="Palatino" pitchFamily="-128" charset="0"/>
                <a:ea typeface="ＭＳ Ｐゴシック" pitchFamily="-128" charset="-128"/>
              </a:rPr>
              <a:t>Design for direct interaction with objects that appear on the screen.</a:t>
            </a:r>
            <a:r>
              <a:rPr lang="en-US" sz="1800">
                <a:effectLst>
                  <a:outerShdw blurRad="38100" dist="38100" dir="2700000" algn="tl">
                    <a:srgbClr val="FFFFFF"/>
                  </a:outerShdw>
                </a:effectLst>
                <a:latin typeface="Palatino" pitchFamily="-128" charset="0"/>
                <a:ea typeface="ＭＳ Ｐゴシック" pitchFamily="-128" charset="-128"/>
              </a:rPr>
              <a:t> </a:t>
            </a:r>
          </a:p>
        </p:txBody>
      </p:sp>
      <p:sp>
        <p:nvSpPr>
          <p:cNvPr id="271366" name="Rectangle 4">
            <a:extLst>
              <a:ext uri="{FF2B5EF4-FFF2-40B4-BE49-F238E27FC236}">
                <a16:creationId xmlns:a16="http://schemas.microsoft.com/office/drawing/2014/main" id="{F13C753A-B652-48BE-8916-4582CC6C4326}"/>
              </a:ext>
            </a:extLst>
          </p:cNvPr>
          <p:cNvSpPr>
            <a:spLocks noChangeArrowheads="1"/>
          </p:cNvSpPr>
          <p:nvPr/>
        </p:nvSpPr>
        <p:spPr bwMode="auto">
          <a:xfrm>
            <a:off x="1981200" y="1981200"/>
            <a:ext cx="152400" cy="152400"/>
          </a:xfrm>
          <a:prstGeom prst="rect">
            <a:avLst/>
          </a:prstGeom>
          <a:solidFill>
            <a:schemeClr val="folHlink"/>
          </a:solidFill>
          <a:ln w="9525">
            <a:solidFill>
              <a:schemeClr val="folHlink"/>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1367" name="Rectangle 5">
            <a:extLst>
              <a:ext uri="{FF2B5EF4-FFF2-40B4-BE49-F238E27FC236}">
                <a16:creationId xmlns:a16="http://schemas.microsoft.com/office/drawing/2014/main" id="{293406B0-0613-45B4-BF62-2EEC25F385E1}"/>
              </a:ext>
            </a:extLst>
          </p:cNvPr>
          <p:cNvSpPr>
            <a:spLocks noChangeArrowheads="1"/>
          </p:cNvSpPr>
          <p:nvPr/>
        </p:nvSpPr>
        <p:spPr bwMode="auto">
          <a:xfrm>
            <a:off x="1981200" y="2743200"/>
            <a:ext cx="152400" cy="152400"/>
          </a:xfrm>
          <a:prstGeom prst="rect">
            <a:avLst/>
          </a:prstGeom>
          <a:solidFill>
            <a:schemeClr val="folHlink"/>
          </a:solidFill>
          <a:ln w="9525">
            <a:solidFill>
              <a:schemeClr val="folHlink"/>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1368" name="Rectangle 6">
            <a:extLst>
              <a:ext uri="{FF2B5EF4-FFF2-40B4-BE49-F238E27FC236}">
                <a16:creationId xmlns:a16="http://schemas.microsoft.com/office/drawing/2014/main" id="{52EBF69F-9100-49C4-951B-CE60FE99A9AC}"/>
              </a:ext>
            </a:extLst>
          </p:cNvPr>
          <p:cNvSpPr>
            <a:spLocks noChangeArrowheads="1"/>
          </p:cNvSpPr>
          <p:nvPr/>
        </p:nvSpPr>
        <p:spPr bwMode="auto">
          <a:xfrm>
            <a:off x="1981200" y="3276600"/>
            <a:ext cx="152400" cy="152400"/>
          </a:xfrm>
          <a:prstGeom prst="rect">
            <a:avLst/>
          </a:prstGeom>
          <a:solidFill>
            <a:schemeClr val="folHlink"/>
          </a:solidFill>
          <a:ln w="9525">
            <a:solidFill>
              <a:schemeClr val="folHlink"/>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1369" name="Rectangle 7">
            <a:extLst>
              <a:ext uri="{FF2B5EF4-FFF2-40B4-BE49-F238E27FC236}">
                <a16:creationId xmlns:a16="http://schemas.microsoft.com/office/drawing/2014/main" id="{651C6A57-5396-42E7-9287-CBAB61CC71C2}"/>
              </a:ext>
            </a:extLst>
          </p:cNvPr>
          <p:cNvSpPr>
            <a:spLocks noChangeArrowheads="1"/>
          </p:cNvSpPr>
          <p:nvPr/>
        </p:nvSpPr>
        <p:spPr bwMode="auto">
          <a:xfrm>
            <a:off x="1981200" y="3962400"/>
            <a:ext cx="152400" cy="152400"/>
          </a:xfrm>
          <a:prstGeom prst="rect">
            <a:avLst/>
          </a:prstGeom>
          <a:solidFill>
            <a:schemeClr val="folHlink"/>
          </a:solidFill>
          <a:ln w="9525">
            <a:solidFill>
              <a:schemeClr val="folHlink"/>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1370" name="Rectangle 8">
            <a:extLst>
              <a:ext uri="{FF2B5EF4-FFF2-40B4-BE49-F238E27FC236}">
                <a16:creationId xmlns:a16="http://schemas.microsoft.com/office/drawing/2014/main" id="{79D985F1-5913-4BE6-B7CB-6A9D4C319A7E}"/>
              </a:ext>
            </a:extLst>
          </p:cNvPr>
          <p:cNvSpPr>
            <a:spLocks noChangeArrowheads="1"/>
          </p:cNvSpPr>
          <p:nvPr/>
        </p:nvSpPr>
        <p:spPr bwMode="auto">
          <a:xfrm>
            <a:off x="1981200" y="4724400"/>
            <a:ext cx="152400" cy="152400"/>
          </a:xfrm>
          <a:prstGeom prst="rect">
            <a:avLst/>
          </a:prstGeom>
          <a:solidFill>
            <a:schemeClr val="folHlink"/>
          </a:solidFill>
          <a:ln w="9525">
            <a:solidFill>
              <a:schemeClr val="folHlink"/>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1371" name="Rectangle 9">
            <a:extLst>
              <a:ext uri="{FF2B5EF4-FFF2-40B4-BE49-F238E27FC236}">
                <a16:creationId xmlns:a16="http://schemas.microsoft.com/office/drawing/2014/main" id="{56366545-3F57-4B33-9D85-0B3CF247FEC7}"/>
              </a:ext>
            </a:extLst>
          </p:cNvPr>
          <p:cNvSpPr>
            <a:spLocks noChangeArrowheads="1"/>
          </p:cNvSpPr>
          <p:nvPr/>
        </p:nvSpPr>
        <p:spPr bwMode="auto">
          <a:xfrm>
            <a:off x="1981200" y="5181600"/>
            <a:ext cx="152400" cy="152400"/>
          </a:xfrm>
          <a:prstGeom prst="rect">
            <a:avLst/>
          </a:prstGeom>
          <a:solidFill>
            <a:schemeClr val="folHlink"/>
          </a:solidFill>
          <a:ln w="9525">
            <a:solidFill>
              <a:schemeClr val="folHlink"/>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a:extLst>
              <a:ext uri="{FF2B5EF4-FFF2-40B4-BE49-F238E27FC236}">
                <a16:creationId xmlns:a16="http://schemas.microsoft.com/office/drawing/2014/main" id="{359BF4A6-5542-4AC1-B49F-EE5FC659843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10" name="Slide Number Placeholder 4">
            <a:extLst>
              <a:ext uri="{FF2B5EF4-FFF2-40B4-BE49-F238E27FC236}">
                <a16:creationId xmlns:a16="http://schemas.microsoft.com/office/drawing/2014/main" id="{4BBE80F2-38C7-45AA-8EC1-CF2AB9BAA82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D8BB124-E4FA-4939-A0CE-B9D48FC3982C}" type="slidenum">
              <a:rPr lang="en-US" altLang="en-US" sz="1000">
                <a:latin typeface="Helvetica" panose="020B0604020202020204" pitchFamily="34" charset="0"/>
              </a:rPr>
              <a:pPr/>
              <a:t>264</a:t>
            </a:fld>
            <a:endParaRPr lang="en-US" altLang="en-US" sz="1000">
              <a:latin typeface="Helvetica" panose="020B0604020202020204" pitchFamily="34" charset="0"/>
            </a:endParaRPr>
          </a:p>
        </p:txBody>
      </p:sp>
      <p:sp>
        <p:nvSpPr>
          <p:cNvPr id="272388" name="Rectangle 2">
            <a:extLst>
              <a:ext uri="{FF2B5EF4-FFF2-40B4-BE49-F238E27FC236}">
                <a16:creationId xmlns:a16="http://schemas.microsoft.com/office/drawing/2014/main" id="{1CA2F880-85CB-48DE-BB13-CD5B2BF69D18}"/>
              </a:ext>
            </a:extLst>
          </p:cNvPr>
          <p:cNvSpPr>
            <a:spLocks noGrp="1" noChangeArrowheads="1"/>
          </p:cNvSpPr>
          <p:nvPr>
            <p:ph type="title"/>
          </p:nvPr>
        </p:nvSpPr>
        <p:spPr>
          <a:xfrm>
            <a:off x="1287463" y="1066800"/>
            <a:ext cx="7856537" cy="600075"/>
          </a:xfrm>
        </p:spPr>
        <p:txBody>
          <a:bodyPr/>
          <a:lstStyle/>
          <a:p>
            <a:pPr eaLnBrk="1" hangingPunct="1"/>
            <a:r>
              <a:rPr lang="en-US" altLang="en-US"/>
              <a:t>Reduce the User’s Memory Load</a:t>
            </a:r>
          </a:p>
        </p:txBody>
      </p:sp>
      <p:sp>
        <p:nvSpPr>
          <p:cNvPr id="176131" name="Text Box 3">
            <a:extLst>
              <a:ext uri="{FF2B5EF4-FFF2-40B4-BE49-F238E27FC236}">
                <a16:creationId xmlns:a16="http://schemas.microsoft.com/office/drawing/2014/main" id="{5AFA7B51-597B-4973-9F21-61F1F4378164}"/>
              </a:ext>
            </a:extLst>
          </p:cNvPr>
          <p:cNvSpPr txBox="1">
            <a:spLocks noChangeArrowheads="1"/>
          </p:cNvSpPr>
          <p:nvPr/>
        </p:nvSpPr>
        <p:spPr bwMode="auto">
          <a:xfrm>
            <a:off x="2133600" y="2057400"/>
            <a:ext cx="6586538" cy="2530475"/>
          </a:xfrm>
          <a:prstGeom prst="rect">
            <a:avLst/>
          </a:prstGeom>
          <a:noFill/>
          <a:ln w="12700">
            <a:noFill/>
            <a:miter lim="800000"/>
            <a:headEnd/>
            <a:tailEnd/>
          </a:ln>
          <a:effectLst/>
        </p:spPr>
        <p:txBody>
          <a:bodyPr>
            <a:spAutoFit/>
          </a:bodyPr>
          <a:lstStyle/>
          <a:p>
            <a:pPr>
              <a:spcBef>
                <a:spcPct val="50000"/>
              </a:spcBef>
              <a:defRPr/>
            </a:pPr>
            <a:r>
              <a:rPr lang="en-US" sz="2000">
                <a:effectLst>
                  <a:outerShdw blurRad="38100" dist="38100" dir="2700000" algn="tl">
                    <a:srgbClr val="FFFFFF"/>
                  </a:outerShdw>
                </a:effectLst>
                <a:latin typeface="Palatino" pitchFamily="-128" charset="0"/>
                <a:ea typeface="ＭＳ Ｐゴシック" pitchFamily="-128" charset="-128"/>
              </a:rPr>
              <a:t>Reduce demand on short-term memory. </a:t>
            </a:r>
          </a:p>
          <a:p>
            <a:pPr>
              <a:spcBef>
                <a:spcPct val="50000"/>
              </a:spcBef>
              <a:defRPr/>
            </a:pPr>
            <a:r>
              <a:rPr lang="en-US" sz="2000">
                <a:effectLst>
                  <a:outerShdw blurRad="38100" dist="38100" dir="2700000" algn="tl">
                    <a:srgbClr val="FFFFFF"/>
                  </a:outerShdw>
                </a:effectLst>
                <a:latin typeface="Palatino" pitchFamily="-128" charset="0"/>
                <a:ea typeface="ＭＳ Ｐゴシック" pitchFamily="-128" charset="-128"/>
              </a:rPr>
              <a:t>Establish meaningful defaults.  </a:t>
            </a:r>
          </a:p>
          <a:p>
            <a:pPr>
              <a:spcBef>
                <a:spcPct val="50000"/>
              </a:spcBef>
              <a:defRPr/>
            </a:pPr>
            <a:r>
              <a:rPr lang="en-US" sz="2000">
                <a:effectLst>
                  <a:outerShdw blurRad="38100" dist="38100" dir="2700000" algn="tl">
                    <a:srgbClr val="FFFFFF"/>
                  </a:outerShdw>
                </a:effectLst>
                <a:latin typeface="Palatino" pitchFamily="-128" charset="0"/>
                <a:ea typeface="ＭＳ Ｐゴシック" pitchFamily="-128" charset="-128"/>
              </a:rPr>
              <a:t>Define shortcuts that are intuitive. </a:t>
            </a:r>
          </a:p>
          <a:p>
            <a:pPr>
              <a:spcBef>
                <a:spcPct val="50000"/>
              </a:spcBef>
              <a:defRPr/>
            </a:pPr>
            <a:r>
              <a:rPr lang="en-US" sz="2000">
                <a:effectLst>
                  <a:outerShdw blurRad="38100" dist="38100" dir="2700000" algn="tl">
                    <a:srgbClr val="FFFFFF"/>
                  </a:outerShdw>
                </a:effectLst>
                <a:latin typeface="Palatino" pitchFamily="-128" charset="0"/>
                <a:ea typeface="ＭＳ Ｐゴシック" pitchFamily="-128" charset="-128"/>
              </a:rPr>
              <a:t>The visual layout of the interface should be based on a real world metaphor. </a:t>
            </a:r>
          </a:p>
          <a:p>
            <a:pPr>
              <a:spcBef>
                <a:spcPct val="50000"/>
              </a:spcBef>
              <a:defRPr/>
            </a:pPr>
            <a:r>
              <a:rPr lang="en-US" sz="2000">
                <a:effectLst>
                  <a:outerShdw blurRad="38100" dist="38100" dir="2700000" algn="tl">
                    <a:srgbClr val="FFFFFF"/>
                  </a:outerShdw>
                </a:effectLst>
                <a:latin typeface="Palatino" pitchFamily="-128" charset="0"/>
                <a:ea typeface="ＭＳ Ｐゴシック" pitchFamily="-128" charset="-128"/>
              </a:rPr>
              <a:t>Disclose information in a progressive fashion.</a:t>
            </a:r>
            <a:endParaRPr lang="en-US" sz="1800">
              <a:effectLst>
                <a:outerShdw blurRad="38100" dist="38100" dir="2700000" algn="tl">
                  <a:srgbClr val="FFFFFF"/>
                </a:outerShdw>
              </a:effectLst>
              <a:latin typeface="Palatino" pitchFamily="-128" charset="0"/>
              <a:ea typeface="ＭＳ Ｐゴシック" pitchFamily="-128" charset="-128"/>
            </a:endParaRPr>
          </a:p>
        </p:txBody>
      </p:sp>
      <p:sp>
        <p:nvSpPr>
          <p:cNvPr id="272390" name="Rectangle 8">
            <a:extLst>
              <a:ext uri="{FF2B5EF4-FFF2-40B4-BE49-F238E27FC236}">
                <a16:creationId xmlns:a16="http://schemas.microsoft.com/office/drawing/2014/main" id="{F0AF5CB8-C783-447E-8E4B-FFD0907BC6ED}"/>
              </a:ext>
            </a:extLst>
          </p:cNvPr>
          <p:cNvSpPr>
            <a:spLocks noChangeArrowheads="1"/>
          </p:cNvSpPr>
          <p:nvPr/>
        </p:nvSpPr>
        <p:spPr bwMode="auto">
          <a:xfrm>
            <a:off x="1905000" y="2133600"/>
            <a:ext cx="152400" cy="152400"/>
          </a:xfrm>
          <a:prstGeom prst="rect">
            <a:avLst/>
          </a:prstGeom>
          <a:solidFill>
            <a:schemeClr val="folHlink"/>
          </a:solidFill>
          <a:ln w="9525">
            <a:solidFill>
              <a:schemeClr val="folHlink"/>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2391" name="Rectangle 9">
            <a:extLst>
              <a:ext uri="{FF2B5EF4-FFF2-40B4-BE49-F238E27FC236}">
                <a16:creationId xmlns:a16="http://schemas.microsoft.com/office/drawing/2014/main" id="{55CAA363-4C56-447B-8BBE-2A72E36727C3}"/>
              </a:ext>
            </a:extLst>
          </p:cNvPr>
          <p:cNvSpPr>
            <a:spLocks noChangeArrowheads="1"/>
          </p:cNvSpPr>
          <p:nvPr/>
        </p:nvSpPr>
        <p:spPr bwMode="auto">
          <a:xfrm>
            <a:off x="1905000" y="2667000"/>
            <a:ext cx="152400" cy="152400"/>
          </a:xfrm>
          <a:prstGeom prst="rect">
            <a:avLst/>
          </a:prstGeom>
          <a:solidFill>
            <a:schemeClr val="folHlink"/>
          </a:solidFill>
          <a:ln w="9525">
            <a:solidFill>
              <a:schemeClr val="folHlink"/>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2392" name="Rectangle 10">
            <a:extLst>
              <a:ext uri="{FF2B5EF4-FFF2-40B4-BE49-F238E27FC236}">
                <a16:creationId xmlns:a16="http://schemas.microsoft.com/office/drawing/2014/main" id="{DF938CA4-6C61-402A-8A72-786DF133AC85}"/>
              </a:ext>
            </a:extLst>
          </p:cNvPr>
          <p:cNvSpPr>
            <a:spLocks noChangeArrowheads="1"/>
          </p:cNvSpPr>
          <p:nvPr/>
        </p:nvSpPr>
        <p:spPr bwMode="auto">
          <a:xfrm>
            <a:off x="1905000" y="3048000"/>
            <a:ext cx="152400" cy="152400"/>
          </a:xfrm>
          <a:prstGeom prst="rect">
            <a:avLst/>
          </a:prstGeom>
          <a:solidFill>
            <a:schemeClr val="folHlink"/>
          </a:solidFill>
          <a:ln w="9525">
            <a:solidFill>
              <a:schemeClr val="folHlink"/>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2393" name="Rectangle 11">
            <a:extLst>
              <a:ext uri="{FF2B5EF4-FFF2-40B4-BE49-F238E27FC236}">
                <a16:creationId xmlns:a16="http://schemas.microsoft.com/office/drawing/2014/main" id="{C17BFA2B-A41F-44BE-8E40-A0AC3612C687}"/>
              </a:ext>
            </a:extLst>
          </p:cNvPr>
          <p:cNvSpPr>
            <a:spLocks noChangeArrowheads="1"/>
          </p:cNvSpPr>
          <p:nvPr/>
        </p:nvSpPr>
        <p:spPr bwMode="auto">
          <a:xfrm>
            <a:off x="1905000" y="3505200"/>
            <a:ext cx="152400" cy="152400"/>
          </a:xfrm>
          <a:prstGeom prst="rect">
            <a:avLst/>
          </a:prstGeom>
          <a:solidFill>
            <a:schemeClr val="folHlink"/>
          </a:solidFill>
          <a:ln w="9525">
            <a:solidFill>
              <a:schemeClr val="folHlink"/>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2394" name="Rectangle 12">
            <a:extLst>
              <a:ext uri="{FF2B5EF4-FFF2-40B4-BE49-F238E27FC236}">
                <a16:creationId xmlns:a16="http://schemas.microsoft.com/office/drawing/2014/main" id="{F02522AA-7F66-4E7C-9DD9-A5D43465E44D}"/>
              </a:ext>
            </a:extLst>
          </p:cNvPr>
          <p:cNvSpPr>
            <a:spLocks noChangeArrowheads="1"/>
          </p:cNvSpPr>
          <p:nvPr/>
        </p:nvSpPr>
        <p:spPr bwMode="auto">
          <a:xfrm>
            <a:off x="1905000" y="4267200"/>
            <a:ext cx="152400" cy="152400"/>
          </a:xfrm>
          <a:prstGeom prst="rect">
            <a:avLst/>
          </a:prstGeom>
          <a:solidFill>
            <a:schemeClr val="folHlink"/>
          </a:solidFill>
          <a:ln w="9525">
            <a:solidFill>
              <a:schemeClr val="folHlink"/>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F4804DBE-909C-4069-AE66-C241764D4A9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8" name="Slide Number Placeholder 4">
            <a:extLst>
              <a:ext uri="{FF2B5EF4-FFF2-40B4-BE49-F238E27FC236}">
                <a16:creationId xmlns:a16="http://schemas.microsoft.com/office/drawing/2014/main" id="{B6F6CA55-B193-4F1A-99B0-CD1D4F11A17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CD94AA8-1149-4969-8F39-7873BDA50AFA}" type="slidenum">
              <a:rPr lang="en-US" altLang="en-US" sz="1000">
                <a:latin typeface="Helvetica" panose="020B0604020202020204" pitchFamily="34" charset="0"/>
              </a:rPr>
              <a:pPr/>
              <a:t>265</a:t>
            </a:fld>
            <a:endParaRPr lang="en-US" altLang="en-US" sz="1000">
              <a:latin typeface="Helvetica" panose="020B0604020202020204" pitchFamily="34" charset="0"/>
            </a:endParaRPr>
          </a:p>
        </p:txBody>
      </p:sp>
      <p:sp>
        <p:nvSpPr>
          <p:cNvPr id="273412" name="Rectangle 2">
            <a:extLst>
              <a:ext uri="{FF2B5EF4-FFF2-40B4-BE49-F238E27FC236}">
                <a16:creationId xmlns:a16="http://schemas.microsoft.com/office/drawing/2014/main" id="{6DE1B85A-A682-4041-9C64-1668FBE03C7D}"/>
              </a:ext>
            </a:extLst>
          </p:cNvPr>
          <p:cNvSpPr>
            <a:spLocks noGrp="1" noChangeArrowheads="1"/>
          </p:cNvSpPr>
          <p:nvPr>
            <p:ph type="title"/>
          </p:nvPr>
        </p:nvSpPr>
        <p:spPr>
          <a:xfrm>
            <a:off x="1219200" y="990600"/>
            <a:ext cx="7015163" cy="703263"/>
          </a:xfrm>
        </p:spPr>
        <p:txBody>
          <a:bodyPr/>
          <a:lstStyle/>
          <a:p>
            <a:pPr eaLnBrk="1" hangingPunct="1"/>
            <a:r>
              <a:rPr lang="en-US" altLang="en-US"/>
              <a:t>Make the Interface Consistent</a:t>
            </a:r>
          </a:p>
        </p:txBody>
      </p:sp>
      <p:sp>
        <p:nvSpPr>
          <p:cNvPr id="177155" name="Text Box 3">
            <a:extLst>
              <a:ext uri="{FF2B5EF4-FFF2-40B4-BE49-F238E27FC236}">
                <a16:creationId xmlns:a16="http://schemas.microsoft.com/office/drawing/2014/main" id="{0D743EA9-93F0-4450-945A-8FD54290631B}"/>
              </a:ext>
            </a:extLst>
          </p:cNvPr>
          <p:cNvSpPr txBox="1">
            <a:spLocks noChangeArrowheads="1"/>
          </p:cNvSpPr>
          <p:nvPr/>
        </p:nvSpPr>
        <p:spPr bwMode="auto">
          <a:xfrm>
            <a:off x="2265363" y="2209800"/>
            <a:ext cx="5888037" cy="2530475"/>
          </a:xfrm>
          <a:prstGeom prst="rect">
            <a:avLst/>
          </a:prstGeom>
          <a:noFill/>
          <a:ln w="12700">
            <a:noFill/>
            <a:miter lim="800000"/>
            <a:headEnd/>
            <a:tailEnd/>
          </a:ln>
          <a:effectLst/>
        </p:spPr>
        <p:txBody>
          <a:bodyPr>
            <a:spAutoFit/>
          </a:bodyPr>
          <a:lstStyle/>
          <a:p>
            <a:pPr>
              <a:spcBef>
                <a:spcPct val="50000"/>
              </a:spcBef>
              <a:defRPr/>
            </a:pPr>
            <a:r>
              <a:rPr lang="en-US" sz="2000">
                <a:effectLst>
                  <a:outerShdw blurRad="38100" dist="38100" dir="2700000" algn="tl">
                    <a:srgbClr val="FFFFFF"/>
                  </a:outerShdw>
                </a:effectLst>
                <a:latin typeface="Palatino" pitchFamily="-128" charset="0"/>
                <a:ea typeface="ＭＳ Ｐゴシック" pitchFamily="-128" charset="-128"/>
              </a:rPr>
              <a:t>Allow the user to put the current task into a meaningful context. </a:t>
            </a:r>
          </a:p>
          <a:p>
            <a:pPr>
              <a:spcBef>
                <a:spcPct val="50000"/>
              </a:spcBef>
              <a:defRPr/>
            </a:pPr>
            <a:r>
              <a:rPr lang="en-US" sz="2000">
                <a:effectLst>
                  <a:outerShdw blurRad="38100" dist="38100" dir="2700000" algn="tl">
                    <a:srgbClr val="FFFFFF"/>
                  </a:outerShdw>
                </a:effectLst>
                <a:latin typeface="Palatino" pitchFamily="-128" charset="0"/>
                <a:ea typeface="ＭＳ Ｐゴシック" pitchFamily="-128" charset="-128"/>
              </a:rPr>
              <a:t>Maintain consistency across a family of applications. </a:t>
            </a:r>
          </a:p>
          <a:p>
            <a:pPr>
              <a:spcBef>
                <a:spcPct val="50000"/>
              </a:spcBef>
              <a:defRPr/>
            </a:pPr>
            <a:r>
              <a:rPr lang="en-US" sz="2000">
                <a:effectLst>
                  <a:outerShdw blurRad="38100" dist="38100" dir="2700000" algn="tl">
                    <a:srgbClr val="FFFFFF"/>
                  </a:outerShdw>
                </a:effectLst>
                <a:latin typeface="Palatino" pitchFamily="-128" charset="0"/>
                <a:ea typeface="ＭＳ Ｐゴシック" pitchFamily="-128" charset="-128"/>
              </a:rPr>
              <a:t>If past interactive models have created user expectations, do not make changes unless there is a compelling reason to do so. </a:t>
            </a:r>
          </a:p>
        </p:txBody>
      </p:sp>
      <p:sp>
        <p:nvSpPr>
          <p:cNvPr id="273414" name="Rectangle 4">
            <a:extLst>
              <a:ext uri="{FF2B5EF4-FFF2-40B4-BE49-F238E27FC236}">
                <a16:creationId xmlns:a16="http://schemas.microsoft.com/office/drawing/2014/main" id="{4A9FE771-4570-4F04-892F-79BE1739050F}"/>
              </a:ext>
            </a:extLst>
          </p:cNvPr>
          <p:cNvSpPr>
            <a:spLocks noChangeArrowheads="1"/>
          </p:cNvSpPr>
          <p:nvPr/>
        </p:nvSpPr>
        <p:spPr bwMode="auto">
          <a:xfrm>
            <a:off x="1981200" y="2286000"/>
            <a:ext cx="152400" cy="152400"/>
          </a:xfrm>
          <a:prstGeom prst="rect">
            <a:avLst/>
          </a:prstGeom>
          <a:solidFill>
            <a:schemeClr val="folHlink"/>
          </a:solidFill>
          <a:ln w="9525">
            <a:solidFill>
              <a:schemeClr val="folHlink"/>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3415" name="Rectangle 5">
            <a:extLst>
              <a:ext uri="{FF2B5EF4-FFF2-40B4-BE49-F238E27FC236}">
                <a16:creationId xmlns:a16="http://schemas.microsoft.com/office/drawing/2014/main" id="{0E9C884F-0630-4AC9-8BAA-E56F5A1AE89A}"/>
              </a:ext>
            </a:extLst>
          </p:cNvPr>
          <p:cNvSpPr>
            <a:spLocks noChangeArrowheads="1"/>
          </p:cNvSpPr>
          <p:nvPr/>
        </p:nvSpPr>
        <p:spPr bwMode="auto">
          <a:xfrm>
            <a:off x="1981200" y="3048000"/>
            <a:ext cx="152400" cy="152400"/>
          </a:xfrm>
          <a:prstGeom prst="rect">
            <a:avLst/>
          </a:prstGeom>
          <a:solidFill>
            <a:schemeClr val="folHlink"/>
          </a:solidFill>
          <a:ln w="9525">
            <a:solidFill>
              <a:schemeClr val="folHlink"/>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3416" name="Rectangle 6">
            <a:extLst>
              <a:ext uri="{FF2B5EF4-FFF2-40B4-BE49-F238E27FC236}">
                <a16:creationId xmlns:a16="http://schemas.microsoft.com/office/drawing/2014/main" id="{FAF50AD9-BD8C-48C5-897D-C77984293B63}"/>
              </a:ext>
            </a:extLst>
          </p:cNvPr>
          <p:cNvSpPr>
            <a:spLocks noChangeArrowheads="1"/>
          </p:cNvSpPr>
          <p:nvPr/>
        </p:nvSpPr>
        <p:spPr bwMode="auto">
          <a:xfrm>
            <a:off x="1981200" y="3810000"/>
            <a:ext cx="152400" cy="152400"/>
          </a:xfrm>
          <a:prstGeom prst="rect">
            <a:avLst/>
          </a:prstGeom>
          <a:solidFill>
            <a:schemeClr val="folHlink"/>
          </a:solidFill>
          <a:ln w="9525">
            <a:solidFill>
              <a:schemeClr val="folHlink"/>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87BCA07-F91F-4223-9354-AEB8BD3CC30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5C9187B-CC0D-40FF-8382-A5A5151C742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EE4BDCF-A2A6-47AF-9D5D-8C91A73BAA40}" type="slidenum">
              <a:rPr lang="en-US" altLang="en-US" sz="1000">
                <a:latin typeface="Helvetica" panose="020B0604020202020204" pitchFamily="34" charset="0"/>
              </a:rPr>
              <a:pPr/>
              <a:t>266</a:t>
            </a:fld>
            <a:endParaRPr lang="en-US" altLang="en-US" sz="1000">
              <a:latin typeface="Helvetica" panose="020B0604020202020204" pitchFamily="34" charset="0"/>
            </a:endParaRPr>
          </a:p>
        </p:txBody>
      </p:sp>
      <p:sp>
        <p:nvSpPr>
          <p:cNvPr id="274436" name="Rectangle 2">
            <a:extLst>
              <a:ext uri="{FF2B5EF4-FFF2-40B4-BE49-F238E27FC236}">
                <a16:creationId xmlns:a16="http://schemas.microsoft.com/office/drawing/2014/main" id="{7C726AC0-F38C-403C-9C4C-C2B607FDAF30}"/>
              </a:ext>
            </a:extLst>
          </p:cNvPr>
          <p:cNvSpPr>
            <a:spLocks noGrp="1" noChangeArrowheads="1"/>
          </p:cNvSpPr>
          <p:nvPr>
            <p:ph type="title"/>
          </p:nvPr>
        </p:nvSpPr>
        <p:spPr>
          <a:xfrm>
            <a:off x="1219200" y="1066800"/>
            <a:ext cx="7661275" cy="703263"/>
          </a:xfrm>
        </p:spPr>
        <p:txBody>
          <a:bodyPr/>
          <a:lstStyle/>
          <a:p>
            <a:pPr eaLnBrk="1" hangingPunct="1"/>
            <a:r>
              <a:rPr lang="en-US" altLang="en-US"/>
              <a:t>User Interface Design Models</a:t>
            </a:r>
          </a:p>
        </p:txBody>
      </p:sp>
      <p:sp>
        <p:nvSpPr>
          <p:cNvPr id="274437" name="Rectangle 3">
            <a:extLst>
              <a:ext uri="{FF2B5EF4-FFF2-40B4-BE49-F238E27FC236}">
                <a16:creationId xmlns:a16="http://schemas.microsoft.com/office/drawing/2014/main" id="{FEACE114-B81A-4235-9756-D169C74565C1}"/>
              </a:ext>
            </a:extLst>
          </p:cNvPr>
          <p:cNvSpPr>
            <a:spLocks noGrp="1" noChangeArrowheads="1"/>
          </p:cNvSpPr>
          <p:nvPr>
            <p:ph type="body" idx="1"/>
          </p:nvPr>
        </p:nvSpPr>
        <p:spPr>
          <a:xfrm>
            <a:off x="1828800" y="1828800"/>
            <a:ext cx="6604000" cy="3733800"/>
          </a:xfrm>
        </p:spPr>
        <p:txBody>
          <a:bodyPr/>
          <a:lstStyle/>
          <a:p>
            <a:pPr eaLnBrk="1" hangingPunct="1"/>
            <a:r>
              <a:rPr lang="en-US" altLang="en-US">
                <a:solidFill>
                  <a:schemeClr val="folHlink"/>
                </a:solidFill>
              </a:rPr>
              <a:t>User model </a:t>
            </a:r>
            <a:r>
              <a:rPr lang="en-US" altLang="en-US"/>
              <a:t>— a profile of all end users of the system</a:t>
            </a:r>
          </a:p>
          <a:p>
            <a:pPr eaLnBrk="1" hangingPunct="1"/>
            <a:r>
              <a:rPr lang="en-US" altLang="en-US">
                <a:solidFill>
                  <a:schemeClr val="folHlink"/>
                </a:solidFill>
              </a:rPr>
              <a:t>Design model </a:t>
            </a:r>
            <a:r>
              <a:rPr lang="en-US" altLang="en-US"/>
              <a:t>— a design realization of the user model</a:t>
            </a:r>
          </a:p>
          <a:p>
            <a:pPr eaLnBrk="1" hangingPunct="1"/>
            <a:r>
              <a:rPr lang="en-US" altLang="en-US">
                <a:solidFill>
                  <a:schemeClr val="folHlink"/>
                </a:solidFill>
              </a:rPr>
              <a:t>Mental model (system perception) </a:t>
            </a:r>
            <a:r>
              <a:rPr lang="en-US" altLang="en-US"/>
              <a:t>— the user’s mental image of what the interface is</a:t>
            </a:r>
          </a:p>
          <a:p>
            <a:pPr eaLnBrk="1" hangingPunct="1"/>
            <a:r>
              <a:rPr lang="en-US" altLang="en-US">
                <a:solidFill>
                  <a:schemeClr val="folHlink"/>
                </a:solidFill>
              </a:rPr>
              <a:t>Implementation model </a:t>
            </a:r>
            <a:r>
              <a:rPr lang="en-US" altLang="en-US"/>
              <a:t>— the interface “look and feel” coupled with supporting information that describe interface syntax and semantics</a:t>
            </a: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7D93B0A-61D1-49C4-B3E3-365DD8E658A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CD17DDD8-E4D5-4C47-ACA9-868FD46C84C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37BF932-F222-4FF3-BDDF-25CBF212F4EA}" type="slidenum">
              <a:rPr lang="en-US" altLang="en-US" sz="1000">
                <a:latin typeface="Helvetica" panose="020B0604020202020204" pitchFamily="34" charset="0"/>
              </a:rPr>
              <a:pPr/>
              <a:t>267</a:t>
            </a:fld>
            <a:endParaRPr lang="en-US" altLang="en-US" sz="1000">
              <a:latin typeface="Helvetica" panose="020B0604020202020204" pitchFamily="34" charset="0"/>
            </a:endParaRPr>
          </a:p>
        </p:txBody>
      </p:sp>
      <p:sp>
        <p:nvSpPr>
          <p:cNvPr id="275460" name="Rectangle 2">
            <a:extLst>
              <a:ext uri="{FF2B5EF4-FFF2-40B4-BE49-F238E27FC236}">
                <a16:creationId xmlns:a16="http://schemas.microsoft.com/office/drawing/2014/main" id="{D8785FB6-BCA9-4DBD-8F83-D600B4878892}"/>
              </a:ext>
            </a:extLst>
          </p:cNvPr>
          <p:cNvSpPr>
            <a:spLocks noGrp="1" noChangeArrowheads="1"/>
          </p:cNvSpPr>
          <p:nvPr>
            <p:ph type="title"/>
          </p:nvPr>
        </p:nvSpPr>
        <p:spPr>
          <a:xfrm>
            <a:off x="1295400" y="1066800"/>
            <a:ext cx="7239000" cy="600075"/>
          </a:xfrm>
        </p:spPr>
        <p:txBody>
          <a:bodyPr/>
          <a:lstStyle/>
          <a:p>
            <a:pPr eaLnBrk="1" hangingPunct="1"/>
            <a:r>
              <a:rPr lang="en-US" altLang="en-US"/>
              <a:t>User Interface Design Process</a:t>
            </a:r>
          </a:p>
        </p:txBody>
      </p:sp>
      <p:pic>
        <p:nvPicPr>
          <p:cNvPr id="275461" name="Picture 5" descr="Figure 11">
            <a:extLst>
              <a:ext uri="{FF2B5EF4-FFF2-40B4-BE49-F238E27FC236}">
                <a16:creationId xmlns:a16="http://schemas.microsoft.com/office/drawing/2014/main" id="{E75AB86E-FB86-4514-B015-A72EA10DB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6770688"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B35315A-4EA6-4B69-8536-5ADA586B7E2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9C644F2B-ADC0-4194-8A19-D251D67BA6C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923D124-C0EE-43EE-B9BB-ED3A33920DA8}" type="slidenum">
              <a:rPr lang="en-US" altLang="en-US" sz="1000">
                <a:latin typeface="Helvetica" panose="020B0604020202020204" pitchFamily="34" charset="0"/>
              </a:rPr>
              <a:pPr/>
              <a:t>268</a:t>
            </a:fld>
            <a:endParaRPr lang="en-US" altLang="en-US" sz="1000">
              <a:latin typeface="Helvetica" panose="020B0604020202020204" pitchFamily="34" charset="0"/>
            </a:endParaRPr>
          </a:p>
        </p:txBody>
      </p:sp>
      <p:sp>
        <p:nvSpPr>
          <p:cNvPr id="276484" name="Rectangle 2">
            <a:extLst>
              <a:ext uri="{FF2B5EF4-FFF2-40B4-BE49-F238E27FC236}">
                <a16:creationId xmlns:a16="http://schemas.microsoft.com/office/drawing/2014/main" id="{D8147E9A-5B44-4653-A2DE-7406A3FDA9D3}"/>
              </a:ext>
            </a:extLst>
          </p:cNvPr>
          <p:cNvSpPr>
            <a:spLocks noGrp="1" noChangeArrowheads="1"/>
          </p:cNvSpPr>
          <p:nvPr>
            <p:ph type="title"/>
          </p:nvPr>
        </p:nvSpPr>
        <p:spPr>
          <a:xfrm>
            <a:off x="1219200" y="1143000"/>
            <a:ext cx="4206875" cy="633413"/>
          </a:xfrm>
        </p:spPr>
        <p:txBody>
          <a:bodyPr/>
          <a:lstStyle/>
          <a:p>
            <a:pPr eaLnBrk="1" hangingPunct="1"/>
            <a:r>
              <a:rPr lang="en-US" altLang="en-US"/>
              <a:t>Interface Analysis</a:t>
            </a:r>
          </a:p>
        </p:txBody>
      </p:sp>
      <p:sp>
        <p:nvSpPr>
          <p:cNvPr id="276485" name="Rectangle 3">
            <a:extLst>
              <a:ext uri="{FF2B5EF4-FFF2-40B4-BE49-F238E27FC236}">
                <a16:creationId xmlns:a16="http://schemas.microsoft.com/office/drawing/2014/main" id="{936A2733-4E33-4795-BDD0-45B7A454631D}"/>
              </a:ext>
            </a:extLst>
          </p:cNvPr>
          <p:cNvSpPr>
            <a:spLocks noGrp="1" noChangeArrowheads="1"/>
          </p:cNvSpPr>
          <p:nvPr>
            <p:ph type="body" idx="1"/>
          </p:nvPr>
        </p:nvSpPr>
        <p:spPr/>
        <p:txBody>
          <a:bodyPr/>
          <a:lstStyle/>
          <a:p>
            <a:pPr eaLnBrk="1" hangingPunct="1"/>
            <a:r>
              <a:rPr lang="en-US" altLang="en-US"/>
              <a:t>Interface analysis means understanding </a:t>
            </a:r>
          </a:p>
          <a:p>
            <a:pPr lvl="1" eaLnBrk="1" hangingPunct="1"/>
            <a:r>
              <a:rPr lang="en-US" altLang="en-US"/>
              <a:t>(1) the people (end-users) who will interact with the system through the interface;</a:t>
            </a:r>
          </a:p>
          <a:p>
            <a:pPr lvl="1" eaLnBrk="1" hangingPunct="1"/>
            <a:r>
              <a:rPr lang="en-US" altLang="en-US"/>
              <a:t>(2) the tasks that end-users must perform to do their work, </a:t>
            </a:r>
          </a:p>
          <a:p>
            <a:pPr lvl="1" eaLnBrk="1" hangingPunct="1"/>
            <a:r>
              <a:rPr lang="en-US" altLang="en-US"/>
              <a:t>(3) the content that is presented as part of the interface</a:t>
            </a:r>
          </a:p>
          <a:p>
            <a:pPr lvl="1" eaLnBrk="1" hangingPunct="1"/>
            <a:r>
              <a:rPr lang="en-US" altLang="en-US"/>
              <a:t> (4) the environment in which these tasks will be conducted</a:t>
            </a:r>
            <a:r>
              <a:rPr lang="en-US" altLang="en-US" b="1"/>
              <a:t>.</a:t>
            </a: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48C7521-2420-4BB4-A342-705B1A219CF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4F653111-8F30-4A98-88E1-7DFC636849C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418B28C-2F6F-4636-8265-462243947729}" type="slidenum">
              <a:rPr lang="en-US" altLang="en-US" sz="1000">
                <a:latin typeface="Helvetica" panose="020B0604020202020204" pitchFamily="34" charset="0"/>
              </a:rPr>
              <a:pPr/>
              <a:t>269</a:t>
            </a:fld>
            <a:endParaRPr lang="en-US" altLang="en-US" sz="1000">
              <a:latin typeface="Helvetica" panose="020B0604020202020204" pitchFamily="34" charset="0"/>
            </a:endParaRPr>
          </a:p>
        </p:txBody>
      </p:sp>
      <p:sp>
        <p:nvSpPr>
          <p:cNvPr id="277508" name="Rectangle 2">
            <a:extLst>
              <a:ext uri="{FF2B5EF4-FFF2-40B4-BE49-F238E27FC236}">
                <a16:creationId xmlns:a16="http://schemas.microsoft.com/office/drawing/2014/main" id="{BC7967EE-6F59-45C1-8C76-572941C3E4CA}"/>
              </a:ext>
            </a:extLst>
          </p:cNvPr>
          <p:cNvSpPr>
            <a:spLocks noGrp="1" noChangeArrowheads="1"/>
          </p:cNvSpPr>
          <p:nvPr>
            <p:ph type="title"/>
          </p:nvPr>
        </p:nvSpPr>
        <p:spPr>
          <a:xfrm>
            <a:off x="1295400" y="1143000"/>
            <a:ext cx="4443413" cy="633413"/>
          </a:xfrm>
        </p:spPr>
        <p:txBody>
          <a:bodyPr/>
          <a:lstStyle/>
          <a:p>
            <a:pPr eaLnBrk="1" hangingPunct="1"/>
            <a:r>
              <a:rPr lang="en-US" altLang="en-US"/>
              <a:t>User Analysis</a:t>
            </a:r>
          </a:p>
        </p:txBody>
      </p:sp>
      <p:sp>
        <p:nvSpPr>
          <p:cNvPr id="277509" name="Rectangle 3">
            <a:extLst>
              <a:ext uri="{FF2B5EF4-FFF2-40B4-BE49-F238E27FC236}">
                <a16:creationId xmlns:a16="http://schemas.microsoft.com/office/drawing/2014/main" id="{F3C5B7BB-31AF-4B24-82AD-F09A70FE58D1}"/>
              </a:ext>
            </a:extLst>
          </p:cNvPr>
          <p:cNvSpPr>
            <a:spLocks noGrp="1" noChangeArrowheads="1"/>
          </p:cNvSpPr>
          <p:nvPr>
            <p:ph type="body" idx="1"/>
          </p:nvPr>
        </p:nvSpPr>
        <p:spPr>
          <a:xfrm>
            <a:off x="1981200" y="2057400"/>
            <a:ext cx="6784975" cy="4114800"/>
          </a:xfrm>
        </p:spPr>
        <p:txBody>
          <a:bodyPr/>
          <a:lstStyle/>
          <a:p>
            <a:pPr eaLnBrk="1" hangingPunct="1">
              <a:lnSpc>
                <a:spcPct val="90000"/>
              </a:lnSpc>
              <a:spcBef>
                <a:spcPts val="300"/>
              </a:spcBef>
            </a:pPr>
            <a:r>
              <a:rPr lang="en-US" altLang="en-US" sz="1400"/>
              <a:t>Are users trained professionals, technician, clerical, or manufacturing workers?</a:t>
            </a:r>
          </a:p>
          <a:p>
            <a:pPr eaLnBrk="1" hangingPunct="1">
              <a:lnSpc>
                <a:spcPct val="90000"/>
              </a:lnSpc>
            </a:pPr>
            <a:r>
              <a:rPr lang="en-US" altLang="en-US" sz="1400"/>
              <a:t>What level of formal education does the average user have?</a:t>
            </a:r>
          </a:p>
          <a:p>
            <a:pPr eaLnBrk="1" hangingPunct="1">
              <a:lnSpc>
                <a:spcPct val="90000"/>
              </a:lnSpc>
            </a:pPr>
            <a:r>
              <a:rPr lang="en-US" altLang="en-US" sz="1400"/>
              <a:t>Are the users capable of learning from written materials or have they expressed a desire for classroom training?</a:t>
            </a:r>
          </a:p>
          <a:p>
            <a:pPr eaLnBrk="1" hangingPunct="1">
              <a:lnSpc>
                <a:spcPct val="90000"/>
              </a:lnSpc>
            </a:pPr>
            <a:r>
              <a:rPr lang="en-US" altLang="en-US" sz="1400"/>
              <a:t>Are users expert typists or keyboard phobic?</a:t>
            </a:r>
          </a:p>
          <a:p>
            <a:pPr eaLnBrk="1" hangingPunct="1">
              <a:lnSpc>
                <a:spcPct val="90000"/>
              </a:lnSpc>
            </a:pPr>
            <a:r>
              <a:rPr lang="en-US" altLang="en-US" sz="1400"/>
              <a:t>What is the age range of the user community?</a:t>
            </a:r>
          </a:p>
          <a:p>
            <a:pPr eaLnBrk="1" hangingPunct="1">
              <a:lnSpc>
                <a:spcPct val="90000"/>
              </a:lnSpc>
            </a:pPr>
            <a:r>
              <a:rPr lang="en-US" altLang="en-US" sz="1400"/>
              <a:t>Will the users be represented predominately by one gender?</a:t>
            </a:r>
          </a:p>
          <a:p>
            <a:pPr eaLnBrk="1" hangingPunct="1">
              <a:lnSpc>
                <a:spcPct val="90000"/>
              </a:lnSpc>
            </a:pPr>
            <a:r>
              <a:rPr lang="en-US" altLang="en-US" sz="1400"/>
              <a:t>How are users compensated for the work they perform? </a:t>
            </a:r>
          </a:p>
          <a:p>
            <a:pPr eaLnBrk="1" hangingPunct="1">
              <a:lnSpc>
                <a:spcPct val="90000"/>
              </a:lnSpc>
            </a:pPr>
            <a:r>
              <a:rPr lang="en-US" altLang="en-US" sz="1400"/>
              <a:t>Do users work normal office hours or do they work until the job is done?</a:t>
            </a:r>
          </a:p>
          <a:p>
            <a:pPr eaLnBrk="1" hangingPunct="1">
              <a:lnSpc>
                <a:spcPct val="90000"/>
              </a:lnSpc>
            </a:pPr>
            <a:r>
              <a:rPr lang="en-US" altLang="en-US" sz="1400"/>
              <a:t>Is the software to be an integral part of the work users do or will it be used only occasionally?</a:t>
            </a:r>
          </a:p>
          <a:p>
            <a:pPr eaLnBrk="1" hangingPunct="1">
              <a:lnSpc>
                <a:spcPct val="90000"/>
              </a:lnSpc>
            </a:pPr>
            <a:r>
              <a:rPr lang="en-US" altLang="en-US" sz="1400"/>
              <a:t>What is the primary spoken language among users?</a:t>
            </a:r>
          </a:p>
          <a:p>
            <a:pPr eaLnBrk="1" hangingPunct="1">
              <a:lnSpc>
                <a:spcPct val="90000"/>
              </a:lnSpc>
            </a:pPr>
            <a:r>
              <a:rPr lang="en-US" altLang="en-US" sz="1400"/>
              <a:t>What are the consequences if a user makes a mistake using the system?</a:t>
            </a:r>
          </a:p>
          <a:p>
            <a:pPr eaLnBrk="1" hangingPunct="1">
              <a:lnSpc>
                <a:spcPct val="90000"/>
              </a:lnSpc>
            </a:pPr>
            <a:r>
              <a:rPr lang="en-US" altLang="en-US" sz="1400"/>
              <a:t>Are users experts in the subject matter that is addressed by the system?</a:t>
            </a:r>
          </a:p>
          <a:p>
            <a:pPr eaLnBrk="1" hangingPunct="1">
              <a:lnSpc>
                <a:spcPct val="90000"/>
              </a:lnSpc>
            </a:pPr>
            <a:r>
              <a:rPr lang="en-US" altLang="en-US" sz="1400"/>
              <a:t>Do users want to know about the technology the sits behind the interface?</a:t>
            </a:r>
            <a:endParaRPr lang="en-US"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126EE57-6FE0-4AB8-82E8-2D9C76F7749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a:extLst>
              <a:ext uri="{FF2B5EF4-FFF2-40B4-BE49-F238E27FC236}">
                <a16:creationId xmlns:a16="http://schemas.microsoft.com/office/drawing/2014/main" id="{69F6D8B3-D63B-4207-93E0-C2CDDD2CE0D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915D02C-537B-46DC-AC00-D585040EC066}" type="slidenum">
              <a:rPr lang="en-US" altLang="en-US" sz="1000">
                <a:latin typeface="Helvetica" panose="020B0604020202020204" pitchFamily="34" charset="0"/>
              </a:rPr>
              <a:pPr/>
              <a:t>27</a:t>
            </a:fld>
            <a:endParaRPr lang="en-US" altLang="en-US" sz="1000">
              <a:latin typeface="Helvetica" panose="020B0604020202020204" pitchFamily="34" charset="0"/>
            </a:endParaRPr>
          </a:p>
        </p:txBody>
      </p:sp>
      <p:sp>
        <p:nvSpPr>
          <p:cNvPr id="29700" name="Rectangle 2">
            <a:extLst>
              <a:ext uri="{FF2B5EF4-FFF2-40B4-BE49-F238E27FC236}">
                <a16:creationId xmlns:a16="http://schemas.microsoft.com/office/drawing/2014/main" id="{8B4C9686-9339-4991-B991-34FFAE680E8C}"/>
              </a:ext>
            </a:extLst>
          </p:cNvPr>
          <p:cNvSpPr>
            <a:spLocks noGrp="1" noChangeArrowheads="1"/>
          </p:cNvSpPr>
          <p:nvPr>
            <p:ph type="title"/>
          </p:nvPr>
        </p:nvSpPr>
        <p:spPr/>
        <p:txBody>
          <a:bodyPr/>
          <a:lstStyle/>
          <a:p>
            <a:pPr eaLnBrk="1" hangingPunct="1"/>
            <a:r>
              <a:rPr lang="en-US" altLang="en-US"/>
              <a:t>Process Flow</a:t>
            </a:r>
          </a:p>
        </p:txBody>
      </p:sp>
      <p:pic>
        <p:nvPicPr>
          <p:cNvPr id="29701" name="Picture 5" descr="Figure 2">
            <a:extLst>
              <a:ext uri="{FF2B5EF4-FFF2-40B4-BE49-F238E27FC236}">
                <a16:creationId xmlns:a16="http://schemas.microsoft.com/office/drawing/2014/main" id="{39FC23BE-F8BC-48B0-BC35-DD93BEA46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828800"/>
            <a:ext cx="40449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89B824F-1A31-4395-BE08-3E6CCCD083E9}"/>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4752711A-9DBE-4428-BF7A-E776A526167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15874BB-23CF-472D-8994-7A7AABE8D7EC}" type="slidenum">
              <a:rPr lang="en-US" altLang="en-US" sz="1000">
                <a:latin typeface="Helvetica" panose="020B0604020202020204" pitchFamily="34" charset="0"/>
              </a:rPr>
              <a:pPr/>
              <a:t>270</a:t>
            </a:fld>
            <a:endParaRPr lang="en-US" altLang="en-US" sz="1000">
              <a:latin typeface="Helvetica" panose="020B0604020202020204" pitchFamily="34" charset="0"/>
            </a:endParaRPr>
          </a:p>
        </p:txBody>
      </p:sp>
      <p:sp>
        <p:nvSpPr>
          <p:cNvPr id="278532" name="Rectangle 2">
            <a:extLst>
              <a:ext uri="{FF2B5EF4-FFF2-40B4-BE49-F238E27FC236}">
                <a16:creationId xmlns:a16="http://schemas.microsoft.com/office/drawing/2014/main" id="{594DD016-63E5-4A48-98F2-C21C37D3D6F3}"/>
              </a:ext>
            </a:extLst>
          </p:cNvPr>
          <p:cNvSpPr>
            <a:spLocks noGrp="1" noChangeArrowheads="1"/>
          </p:cNvSpPr>
          <p:nvPr>
            <p:ph type="title"/>
          </p:nvPr>
        </p:nvSpPr>
        <p:spPr>
          <a:xfrm>
            <a:off x="1179513" y="1066800"/>
            <a:ext cx="7964487" cy="685800"/>
          </a:xfrm>
        </p:spPr>
        <p:txBody>
          <a:bodyPr/>
          <a:lstStyle/>
          <a:p>
            <a:pPr eaLnBrk="1" hangingPunct="1"/>
            <a:r>
              <a:rPr lang="en-US" altLang="en-US"/>
              <a:t>Task Analysis and Modeling</a:t>
            </a:r>
          </a:p>
        </p:txBody>
      </p:sp>
      <p:sp>
        <p:nvSpPr>
          <p:cNvPr id="278533" name="Rectangle 3">
            <a:extLst>
              <a:ext uri="{FF2B5EF4-FFF2-40B4-BE49-F238E27FC236}">
                <a16:creationId xmlns:a16="http://schemas.microsoft.com/office/drawing/2014/main" id="{AB8B95F1-F75E-4625-9562-D47995E6FCE8}"/>
              </a:ext>
            </a:extLst>
          </p:cNvPr>
          <p:cNvSpPr>
            <a:spLocks noGrp="1" noChangeArrowheads="1"/>
          </p:cNvSpPr>
          <p:nvPr>
            <p:ph type="body" idx="1"/>
          </p:nvPr>
        </p:nvSpPr>
        <p:spPr>
          <a:xfrm>
            <a:off x="1828800" y="1981200"/>
            <a:ext cx="6537325" cy="4114800"/>
          </a:xfrm>
        </p:spPr>
        <p:txBody>
          <a:bodyPr/>
          <a:lstStyle/>
          <a:p>
            <a:pPr eaLnBrk="1" hangingPunct="1">
              <a:lnSpc>
                <a:spcPct val="90000"/>
              </a:lnSpc>
              <a:spcBef>
                <a:spcPts val="300"/>
              </a:spcBef>
            </a:pPr>
            <a:r>
              <a:rPr lang="en-US" altLang="en-US" sz="1800"/>
              <a:t>Answers the following questions …</a:t>
            </a:r>
          </a:p>
          <a:p>
            <a:pPr lvl="1" eaLnBrk="1" hangingPunct="1">
              <a:lnSpc>
                <a:spcPct val="90000"/>
              </a:lnSpc>
              <a:spcBef>
                <a:spcPts val="300"/>
              </a:spcBef>
            </a:pPr>
            <a:r>
              <a:rPr lang="en-US" altLang="en-US" sz="1600">
                <a:solidFill>
                  <a:schemeClr val="folHlink"/>
                </a:solidFill>
              </a:rPr>
              <a:t>What work will the user perform in specific circumstances?</a:t>
            </a:r>
          </a:p>
          <a:p>
            <a:pPr lvl="1" eaLnBrk="1" hangingPunct="1">
              <a:lnSpc>
                <a:spcPct val="90000"/>
              </a:lnSpc>
            </a:pPr>
            <a:r>
              <a:rPr lang="en-US" altLang="en-US" sz="1600">
                <a:solidFill>
                  <a:schemeClr val="folHlink"/>
                </a:solidFill>
              </a:rPr>
              <a:t>What tasks and subtasks will be performed as the user does the work?</a:t>
            </a:r>
          </a:p>
          <a:p>
            <a:pPr lvl="1" eaLnBrk="1" hangingPunct="1">
              <a:lnSpc>
                <a:spcPct val="90000"/>
              </a:lnSpc>
            </a:pPr>
            <a:r>
              <a:rPr lang="en-US" altLang="en-US" sz="1600">
                <a:solidFill>
                  <a:schemeClr val="folHlink"/>
                </a:solidFill>
              </a:rPr>
              <a:t>What specific problem domain objects will the user manipulate as work is performed?</a:t>
            </a:r>
          </a:p>
          <a:p>
            <a:pPr lvl="1" eaLnBrk="1" hangingPunct="1">
              <a:lnSpc>
                <a:spcPct val="90000"/>
              </a:lnSpc>
            </a:pPr>
            <a:r>
              <a:rPr lang="en-US" altLang="en-US" sz="1600">
                <a:solidFill>
                  <a:schemeClr val="folHlink"/>
                </a:solidFill>
              </a:rPr>
              <a:t>What is the sequence of work tasks—the workflow?</a:t>
            </a:r>
          </a:p>
          <a:p>
            <a:pPr lvl="1" eaLnBrk="1" hangingPunct="1">
              <a:lnSpc>
                <a:spcPct val="90000"/>
              </a:lnSpc>
            </a:pPr>
            <a:r>
              <a:rPr lang="en-US" altLang="en-US" sz="1600">
                <a:solidFill>
                  <a:schemeClr val="folHlink"/>
                </a:solidFill>
              </a:rPr>
              <a:t>What is the hierarchy of tasks?</a:t>
            </a:r>
          </a:p>
          <a:p>
            <a:pPr eaLnBrk="1" hangingPunct="1">
              <a:lnSpc>
                <a:spcPct val="90000"/>
              </a:lnSpc>
            </a:pPr>
            <a:r>
              <a:rPr lang="en-US" altLang="en-US" sz="1800">
                <a:solidFill>
                  <a:schemeClr val="folHlink"/>
                </a:solidFill>
              </a:rPr>
              <a:t>Use-cases </a:t>
            </a:r>
            <a:r>
              <a:rPr lang="en-US" altLang="en-US" sz="1800"/>
              <a:t>define basic interaction</a:t>
            </a:r>
          </a:p>
          <a:p>
            <a:pPr eaLnBrk="1" hangingPunct="1">
              <a:lnSpc>
                <a:spcPct val="90000"/>
              </a:lnSpc>
            </a:pPr>
            <a:r>
              <a:rPr lang="en-US" altLang="en-US" sz="1800">
                <a:solidFill>
                  <a:schemeClr val="folHlink"/>
                </a:solidFill>
              </a:rPr>
              <a:t>Task elaboration </a:t>
            </a:r>
            <a:r>
              <a:rPr lang="en-US" altLang="en-US" sz="1800"/>
              <a:t>refines interactive tasks</a:t>
            </a:r>
          </a:p>
          <a:p>
            <a:pPr eaLnBrk="1" hangingPunct="1">
              <a:lnSpc>
                <a:spcPct val="90000"/>
              </a:lnSpc>
            </a:pPr>
            <a:r>
              <a:rPr lang="en-US" altLang="en-US" sz="1800">
                <a:solidFill>
                  <a:schemeClr val="folHlink"/>
                </a:solidFill>
              </a:rPr>
              <a:t>Object elaboration </a:t>
            </a:r>
            <a:r>
              <a:rPr lang="en-US" altLang="en-US" sz="1800"/>
              <a:t>identifies interface objects (classes)</a:t>
            </a:r>
          </a:p>
          <a:p>
            <a:pPr eaLnBrk="1" hangingPunct="1">
              <a:lnSpc>
                <a:spcPct val="90000"/>
              </a:lnSpc>
            </a:pPr>
            <a:r>
              <a:rPr lang="en-US" altLang="en-US" sz="1800">
                <a:solidFill>
                  <a:schemeClr val="folHlink"/>
                </a:solidFill>
              </a:rPr>
              <a:t>Workflow analysis </a:t>
            </a:r>
            <a:r>
              <a:rPr lang="en-US" altLang="en-US" sz="1800"/>
              <a:t>defines how a work process is completed when several people (and roles) are involved</a:t>
            </a:r>
            <a:r>
              <a:rPr lang="en-US" altLang="en-US" sz="1800" b="1"/>
              <a:t> </a:t>
            </a: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EBD4CCF6-8776-47F6-B9F8-BBB27CE03B3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CB4A8EC6-0699-47C1-B957-F22EAB37CB4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83E5A55-1D08-4B99-8EDC-440C46A39227}" type="slidenum">
              <a:rPr lang="en-US" altLang="en-US" sz="1000">
                <a:latin typeface="Helvetica" panose="020B0604020202020204" pitchFamily="34" charset="0"/>
              </a:rPr>
              <a:pPr/>
              <a:t>271</a:t>
            </a:fld>
            <a:endParaRPr lang="en-US" altLang="en-US" sz="1000">
              <a:latin typeface="Helvetica" panose="020B0604020202020204" pitchFamily="34" charset="0"/>
            </a:endParaRPr>
          </a:p>
        </p:txBody>
      </p:sp>
      <p:sp>
        <p:nvSpPr>
          <p:cNvPr id="279556" name="Rectangle 3">
            <a:extLst>
              <a:ext uri="{FF2B5EF4-FFF2-40B4-BE49-F238E27FC236}">
                <a16:creationId xmlns:a16="http://schemas.microsoft.com/office/drawing/2014/main" id="{901C0DB0-B15B-4242-9CB7-CCD8F88F4AEF}"/>
              </a:ext>
            </a:extLst>
          </p:cNvPr>
          <p:cNvSpPr>
            <a:spLocks noGrp="1" noChangeArrowheads="1"/>
          </p:cNvSpPr>
          <p:nvPr>
            <p:ph type="title"/>
          </p:nvPr>
        </p:nvSpPr>
        <p:spPr>
          <a:xfrm>
            <a:off x="1219200" y="1143000"/>
            <a:ext cx="5467350" cy="582613"/>
          </a:xfrm>
        </p:spPr>
        <p:txBody>
          <a:bodyPr/>
          <a:lstStyle/>
          <a:p>
            <a:pPr eaLnBrk="1" hangingPunct="1"/>
            <a:r>
              <a:rPr lang="en-US" altLang="en-US"/>
              <a:t>Swimlane Diagram</a:t>
            </a:r>
          </a:p>
        </p:txBody>
      </p:sp>
      <p:pic>
        <p:nvPicPr>
          <p:cNvPr id="279557" name="Picture 4">
            <a:extLst>
              <a:ext uri="{FF2B5EF4-FFF2-40B4-BE49-F238E27FC236}">
                <a16:creationId xmlns:a16="http://schemas.microsoft.com/office/drawing/2014/main" id="{F906C8F7-3266-438C-8D94-6B965CAC8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828800"/>
            <a:ext cx="28130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9558" name="Rectangle 5">
            <a:extLst>
              <a:ext uri="{FF2B5EF4-FFF2-40B4-BE49-F238E27FC236}">
                <a16:creationId xmlns:a16="http://schemas.microsoft.com/office/drawing/2014/main" id="{9A286C71-269B-441B-B5D2-0B7D5AB47796}"/>
              </a:ext>
            </a:extLst>
          </p:cNvPr>
          <p:cNvSpPr>
            <a:spLocks noChangeArrowheads="1"/>
          </p:cNvSpPr>
          <p:nvPr/>
        </p:nvSpPr>
        <p:spPr bwMode="auto">
          <a:xfrm>
            <a:off x="3962400" y="6172200"/>
            <a:ext cx="2514600" cy="15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8D1A8AD-DDCF-44BC-9EF2-5C06BD9B27E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E7DE60C-4F13-47B2-BACF-319CD617BDC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FA0FF6C-F42F-470E-9CC8-AD1930DCDB02}" type="slidenum">
              <a:rPr lang="en-US" altLang="en-US" sz="1000">
                <a:latin typeface="Helvetica" panose="020B0604020202020204" pitchFamily="34" charset="0"/>
              </a:rPr>
              <a:pPr/>
              <a:t>272</a:t>
            </a:fld>
            <a:endParaRPr lang="en-US" altLang="en-US" sz="1000">
              <a:latin typeface="Helvetica" panose="020B0604020202020204" pitchFamily="34" charset="0"/>
            </a:endParaRPr>
          </a:p>
        </p:txBody>
      </p:sp>
      <p:sp>
        <p:nvSpPr>
          <p:cNvPr id="280580" name="Rectangle 2">
            <a:extLst>
              <a:ext uri="{FF2B5EF4-FFF2-40B4-BE49-F238E27FC236}">
                <a16:creationId xmlns:a16="http://schemas.microsoft.com/office/drawing/2014/main" id="{931EC736-D3D0-4850-81AC-99D121AA7FF4}"/>
              </a:ext>
            </a:extLst>
          </p:cNvPr>
          <p:cNvSpPr>
            <a:spLocks noGrp="1" noChangeArrowheads="1"/>
          </p:cNvSpPr>
          <p:nvPr>
            <p:ph type="title"/>
          </p:nvPr>
        </p:nvSpPr>
        <p:spPr>
          <a:xfrm>
            <a:off x="1295400" y="1143000"/>
            <a:ext cx="7351713" cy="633413"/>
          </a:xfrm>
        </p:spPr>
        <p:txBody>
          <a:bodyPr/>
          <a:lstStyle/>
          <a:p>
            <a:pPr eaLnBrk="1" hangingPunct="1"/>
            <a:r>
              <a:rPr lang="en-US" altLang="en-US"/>
              <a:t>Analysis of Display Content</a:t>
            </a:r>
          </a:p>
        </p:txBody>
      </p:sp>
      <p:sp>
        <p:nvSpPr>
          <p:cNvPr id="280581" name="Rectangle 3">
            <a:extLst>
              <a:ext uri="{FF2B5EF4-FFF2-40B4-BE49-F238E27FC236}">
                <a16:creationId xmlns:a16="http://schemas.microsoft.com/office/drawing/2014/main" id="{97EE281C-F48C-404D-A8D3-7DDCD922AA78}"/>
              </a:ext>
            </a:extLst>
          </p:cNvPr>
          <p:cNvSpPr>
            <a:spLocks noGrp="1" noChangeArrowheads="1"/>
          </p:cNvSpPr>
          <p:nvPr>
            <p:ph type="body" idx="1"/>
          </p:nvPr>
        </p:nvSpPr>
        <p:spPr>
          <a:xfrm>
            <a:off x="1828800" y="1905000"/>
            <a:ext cx="6932613" cy="4114800"/>
          </a:xfrm>
        </p:spPr>
        <p:txBody>
          <a:bodyPr/>
          <a:lstStyle/>
          <a:p>
            <a:pPr eaLnBrk="1" hangingPunct="1">
              <a:lnSpc>
                <a:spcPct val="90000"/>
              </a:lnSpc>
              <a:spcBef>
                <a:spcPts val="300"/>
              </a:spcBef>
            </a:pPr>
            <a:r>
              <a:rPr lang="en-US" altLang="en-US" sz="1800"/>
              <a:t>Are different types of data assigned to consistent geographic locations on the screen (e.g., photos always appear in the upper right hand corner)?</a:t>
            </a:r>
          </a:p>
          <a:p>
            <a:pPr eaLnBrk="1" hangingPunct="1">
              <a:lnSpc>
                <a:spcPct val="90000"/>
              </a:lnSpc>
            </a:pPr>
            <a:r>
              <a:rPr lang="en-US" altLang="en-US" sz="1800"/>
              <a:t>Can the user customize the screen location for content?</a:t>
            </a:r>
          </a:p>
          <a:p>
            <a:pPr eaLnBrk="1" hangingPunct="1">
              <a:lnSpc>
                <a:spcPct val="90000"/>
              </a:lnSpc>
            </a:pPr>
            <a:r>
              <a:rPr lang="en-US" altLang="en-US" sz="1800"/>
              <a:t>Is proper on-screen identification assigned to all content? </a:t>
            </a:r>
          </a:p>
          <a:p>
            <a:pPr eaLnBrk="1" hangingPunct="1">
              <a:lnSpc>
                <a:spcPct val="90000"/>
              </a:lnSpc>
            </a:pPr>
            <a:r>
              <a:rPr lang="en-US" altLang="en-US" sz="1800"/>
              <a:t>If a large report is to be presented, how should it be partitioned for ease of understanding?</a:t>
            </a:r>
          </a:p>
          <a:p>
            <a:pPr eaLnBrk="1" hangingPunct="1">
              <a:lnSpc>
                <a:spcPct val="90000"/>
              </a:lnSpc>
            </a:pPr>
            <a:r>
              <a:rPr lang="en-US" altLang="en-US" sz="1800"/>
              <a:t>Will mechanisms be available for moving directly to summary information for large collections of data.</a:t>
            </a:r>
          </a:p>
          <a:p>
            <a:pPr eaLnBrk="1" hangingPunct="1">
              <a:lnSpc>
                <a:spcPct val="90000"/>
              </a:lnSpc>
            </a:pPr>
            <a:r>
              <a:rPr lang="en-US" altLang="en-US" sz="1800"/>
              <a:t>Will graphical output be scaled to fit within the bounds of the display device that is used?</a:t>
            </a:r>
          </a:p>
          <a:p>
            <a:pPr eaLnBrk="1" hangingPunct="1">
              <a:lnSpc>
                <a:spcPct val="90000"/>
              </a:lnSpc>
            </a:pPr>
            <a:r>
              <a:rPr lang="en-US" altLang="en-US" sz="1800"/>
              <a:t>How will color to be used to enhance understanding?</a:t>
            </a:r>
          </a:p>
          <a:p>
            <a:pPr eaLnBrk="1" hangingPunct="1">
              <a:lnSpc>
                <a:spcPct val="90000"/>
              </a:lnSpc>
            </a:pPr>
            <a:r>
              <a:rPr lang="en-US" altLang="en-US" sz="1800"/>
              <a:t>How will error messages and warning be presented to the user?</a:t>
            </a: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C8DE64A-F312-4925-8D67-E53F208632A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97B0D66-7E3B-461E-B090-646308923F3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7DAA9E1-F4A4-433B-99E8-234CFF029070}" type="slidenum">
              <a:rPr lang="en-US" altLang="en-US" sz="1000">
                <a:latin typeface="Helvetica" panose="020B0604020202020204" pitchFamily="34" charset="0"/>
              </a:rPr>
              <a:pPr/>
              <a:t>273</a:t>
            </a:fld>
            <a:endParaRPr lang="en-US" altLang="en-US" sz="1000">
              <a:latin typeface="Helvetica" panose="020B0604020202020204" pitchFamily="34" charset="0"/>
            </a:endParaRPr>
          </a:p>
        </p:txBody>
      </p:sp>
      <p:sp>
        <p:nvSpPr>
          <p:cNvPr id="281604" name="Rectangle 2">
            <a:extLst>
              <a:ext uri="{FF2B5EF4-FFF2-40B4-BE49-F238E27FC236}">
                <a16:creationId xmlns:a16="http://schemas.microsoft.com/office/drawing/2014/main" id="{9A8320C3-7687-4F68-AF3A-C16E383B7239}"/>
              </a:ext>
            </a:extLst>
          </p:cNvPr>
          <p:cNvSpPr>
            <a:spLocks noGrp="1" noChangeArrowheads="1"/>
          </p:cNvSpPr>
          <p:nvPr>
            <p:ph type="title"/>
          </p:nvPr>
        </p:nvSpPr>
        <p:spPr>
          <a:xfrm>
            <a:off x="1219200" y="1143000"/>
            <a:ext cx="6654800" cy="633413"/>
          </a:xfrm>
        </p:spPr>
        <p:txBody>
          <a:bodyPr/>
          <a:lstStyle/>
          <a:p>
            <a:pPr eaLnBrk="1" hangingPunct="1"/>
            <a:r>
              <a:rPr lang="en-US" altLang="en-US"/>
              <a:t>Interface Design Steps</a:t>
            </a:r>
          </a:p>
        </p:txBody>
      </p:sp>
      <p:sp>
        <p:nvSpPr>
          <p:cNvPr id="281605" name="Rectangle 3">
            <a:extLst>
              <a:ext uri="{FF2B5EF4-FFF2-40B4-BE49-F238E27FC236}">
                <a16:creationId xmlns:a16="http://schemas.microsoft.com/office/drawing/2014/main" id="{4DD1A8AB-65EA-48DE-A430-B9794801BDC6}"/>
              </a:ext>
            </a:extLst>
          </p:cNvPr>
          <p:cNvSpPr>
            <a:spLocks noGrp="1" noChangeArrowheads="1"/>
          </p:cNvSpPr>
          <p:nvPr>
            <p:ph type="body" idx="1"/>
          </p:nvPr>
        </p:nvSpPr>
        <p:spPr/>
        <p:txBody>
          <a:bodyPr/>
          <a:lstStyle/>
          <a:p>
            <a:pPr eaLnBrk="1" hangingPunct="1">
              <a:lnSpc>
                <a:spcPct val="90000"/>
              </a:lnSpc>
              <a:spcBef>
                <a:spcPts val="300"/>
              </a:spcBef>
            </a:pPr>
            <a:r>
              <a:rPr lang="en-US" altLang="en-US"/>
              <a:t>Using information developed during interface analysis, </a:t>
            </a:r>
            <a:r>
              <a:rPr lang="en-US" altLang="en-US">
                <a:solidFill>
                  <a:schemeClr val="folHlink"/>
                </a:solidFill>
              </a:rPr>
              <a:t>define interface objects and actions (operations).</a:t>
            </a:r>
            <a:endParaRPr lang="en-US" altLang="en-US"/>
          </a:p>
          <a:p>
            <a:pPr eaLnBrk="1" hangingPunct="1">
              <a:lnSpc>
                <a:spcPct val="90000"/>
              </a:lnSpc>
            </a:pPr>
            <a:r>
              <a:rPr lang="en-US" altLang="en-US">
                <a:solidFill>
                  <a:schemeClr val="folHlink"/>
                </a:solidFill>
              </a:rPr>
              <a:t>Define events (user actions)</a:t>
            </a:r>
            <a:r>
              <a:rPr lang="en-US" altLang="en-US"/>
              <a:t> that will cause the state of the user interface to change. Model this behavior.</a:t>
            </a:r>
          </a:p>
          <a:p>
            <a:pPr eaLnBrk="1" hangingPunct="1">
              <a:lnSpc>
                <a:spcPct val="90000"/>
              </a:lnSpc>
            </a:pPr>
            <a:r>
              <a:rPr lang="en-US" altLang="en-US">
                <a:solidFill>
                  <a:schemeClr val="folHlink"/>
                </a:solidFill>
              </a:rPr>
              <a:t>Depict each interface state</a:t>
            </a:r>
            <a:r>
              <a:rPr lang="en-US" altLang="en-US"/>
              <a:t> as it will actually look to the end-user.</a:t>
            </a:r>
          </a:p>
          <a:p>
            <a:pPr eaLnBrk="1" hangingPunct="1">
              <a:lnSpc>
                <a:spcPct val="90000"/>
              </a:lnSpc>
            </a:pPr>
            <a:r>
              <a:rPr lang="en-US" altLang="en-US">
                <a:solidFill>
                  <a:schemeClr val="folHlink"/>
                </a:solidFill>
              </a:rPr>
              <a:t>Indicate how the user interprets the state of the system</a:t>
            </a:r>
            <a:r>
              <a:rPr lang="en-US" altLang="en-US"/>
              <a:t> from information provided through the interface.</a:t>
            </a: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22E09B-3932-4AEE-9472-47F80B29637E}"/>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DA7BE538-7290-4889-9284-9632CC4F51A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E25CA69-D681-41AB-B0A9-BB2E5E4FDC78}" type="slidenum">
              <a:rPr lang="en-US" altLang="en-US" sz="1000">
                <a:latin typeface="Helvetica" panose="020B0604020202020204" pitchFamily="34" charset="0"/>
              </a:rPr>
              <a:pPr/>
              <a:t>274</a:t>
            </a:fld>
            <a:endParaRPr lang="en-US" altLang="en-US" sz="1000">
              <a:latin typeface="Helvetica" panose="020B0604020202020204" pitchFamily="34" charset="0"/>
            </a:endParaRPr>
          </a:p>
        </p:txBody>
      </p:sp>
      <p:sp>
        <p:nvSpPr>
          <p:cNvPr id="282628" name="Rectangle 2">
            <a:extLst>
              <a:ext uri="{FF2B5EF4-FFF2-40B4-BE49-F238E27FC236}">
                <a16:creationId xmlns:a16="http://schemas.microsoft.com/office/drawing/2014/main" id="{5F2F8673-10E2-4D04-B421-D3D369DEBA6A}"/>
              </a:ext>
            </a:extLst>
          </p:cNvPr>
          <p:cNvSpPr>
            <a:spLocks noGrp="1" noChangeArrowheads="1"/>
          </p:cNvSpPr>
          <p:nvPr>
            <p:ph type="title"/>
          </p:nvPr>
        </p:nvSpPr>
        <p:spPr>
          <a:xfrm>
            <a:off x="1295400" y="1066800"/>
            <a:ext cx="4552950" cy="633413"/>
          </a:xfrm>
        </p:spPr>
        <p:txBody>
          <a:bodyPr/>
          <a:lstStyle/>
          <a:p>
            <a:pPr eaLnBrk="1" hangingPunct="1"/>
            <a:r>
              <a:rPr lang="en-US" altLang="en-US"/>
              <a:t>Design Issues</a:t>
            </a:r>
          </a:p>
        </p:txBody>
      </p:sp>
      <p:sp>
        <p:nvSpPr>
          <p:cNvPr id="282629" name="Rectangle 3">
            <a:extLst>
              <a:ext uri="{FF2B5EF4-FFF2-40B4-BE49-F238E27FC236}">
                <a16:creationId xmlns:a16="http://schemas.microsoft.com/office/drawing/2014/main" id="{A44734F2-EEC0-4043-967F-C231B96F20CC}"/>
              </a:ext>
            </a:extLst>
          </p:cNvPr>
          <p:cNvSpPr>
            <a:spLocks noGrp="1" noChangeArrowheads="1"/>
          </p:cNvSpPr>
          <p:nvPr>
            <p:ph type="body" idx="1"/>
          </p:nvPr>
        </p:nvSpPr>
        <p:spPr>
          <a:xfrm>
            <a:off x="1905000" y="2057400"/>
            <a:ext cx="4373563" cy="2892425"/>
          </a:xfrm>
        </p:spPr>
        <p:txBody>
          <a:bodyPr/>
          <a:lstStyle/>
          <a:p>
            <a:pPr eaLnBrk="1" hangingPunct="1">
              <a:lnSpc>
                <a:spcPct val="90000"/>
              </a:lnSpc>
            </a:pPr>
            <a:r>
              <a:rPr lang="en-US" altLang="en-US"/>
              <a:t>Response time</a:t>
            </a:r>
          </a:p>
          <a:p>
            <a:pPr eaLnBrk="1" hangingPunct="1">
              <a:lnSpc>
                <a:spcPct val="90000"/>
              </a:lnSpc>
            </a:pPr>
            <a:r>
              <a:rPr lang="en-US" altLang="en-US"/>
              <a:t>Help facilities</a:t>
            </a:r>
          </a:p>
          <a:p>
            <a:pPr eaLnBrk="1" hangingPunct="1">
              <a:lnSpc>
                <a:spcPct val="90000"/>
              </a:lnSpc>
            </a:pPr>
            <a:r>
              <a:rPr lang="en-US" altLang="en-US"/>
              <a:t>Error handling</a:t>
            </a:r>
          </a:p>
          <a:p>
            <a:pPr eaLnBrk="1" hangingPunct="1">
              <a:lnSpc>
                <a:spcPct val="90000"/>
              </a:lnSpc>
            </a:pPr>
            <a:r>
              <a:rPr lang="en-US" altLang="en-US"/>
              <a:t>Menu and command labeling</a:t>
            </a:r>
          </a:p>
          <a:p>
            <a:pPr eaLnBrk="1" hangingPunct="1">
              <a:lnSpc>
                <a:spcPct val="90000"/>
              </a:lnSpc>
            </a:pPr>
            <a:r>
              <a:rPr lang="en-US" altLang="en-US"/>
              <a:t>Application accessibility</a:t>
            </a:r>
          </a:p>
          <a:p>
            <a:pPr eaLnBrk="1" hangingPunct="1">
              <a:lnSpc>
                <a:spcPct val="90000"/>
              </a:lnSpc>
            </a:pPr>
            <a:r>
              <a:rPr lang="en-US" altLang="en-US"/>
              <a:t>Internationalization</a:t>
            </a: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556693F-B84E-4028-BA6A-904BF601E32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D1D61C5B-9105-42E4-96D9-547EF3D2EF8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9A5C039-F011-4F75-8AFA-77AB04162153}" type="slidenum">
              <a:rPr lang="en-US" altLang="en-US" sz="1000">
                <a:latin typeface="Helvetica" panose="020B0604020202020204" pitchFamily="34" charset="0"/>
              </a:rPr>
              <a:pPr/>
              <a:t>275</a:t>
            </a:fld>
            <a:endParaRPr lang="en-US" altLang="en-US" sz="1000">
              <a:latin typeface="Helvetica" panose="020B0604020202020204" pitchFamily="34" charset="0"/>
            </a:endParaRPr>
          </a:p>
        </p:txBody>
      </p:sp>
      <p:sp>
        <p:nvSpPr>
          <p:cNvPr id="283652" name="Rectangle 2">
            <a:extLst>
              <a:ext uri="{FF2B5EF4-FFF2-40B4-BE49-F238E27FC236}">
                <a16:creationId xmlns:a16="http://schemas.microsoft.com/office/drawing/2014/main" id="{A2614F1F-A689-4EF6-A87C-76F34AB87EB1}"/>
              </a:ext>
            </a:extLst>
          </p:cNvPr>
          <p:cNvSpPr>
            <a:spLocks noGrp="1" noChangeArrowheads="1"/>
          </p:cNvSpPr>
          <p:nvPr>
            <p:ph type="title"/>
          </p:nvPr>
        </p:nvSpPr>
        <p:spPr>
          <a:xfrm>
            <a:off x="1219200" y="1143000"/>
            <a:ext cx="6705600" cy="633413"/>
          </a:xfrm>
        </p:spPr>
        <p:txBody>
          <a:bodyPr/>
          <a:lstStyle/>
          <a:p>
            <a:pPr eaLnBrk="1" hangingPunct="1"/>
            <a:r>
              <a:rPr lang="en-US" altLang="en-US"/>
              <a:t>WebApp Interface Design</a:t>
            </a:r>
          </a:p>
        </p:txBody>
      </p:sp>
      <p:sp>
        <p:nvSpPr>
          <p:cNvPr id="283653" name="Rectangle 3">
            <a:extLst>
              <a:ext uri="{FF2B5EF4-FFF2-40B4-BE49-F238E27FC236}">
                <a16:creationId xmlns:a16="http://schemas.microsoft.com/office/drawing/2014/main" id="{C684FC23-E969-4255-A4A3-79990772ABC3}"/>
              </a:ext>
            </a:extLst>
          </p:cNvPr>
          <p:cNvSpPr>
            <a:spLocks noGrp="1" noChangeArrowheads="1"/>
          </p:cNvSpPr>
          <p:nvPr>
            <p:ph type="body" idx="1"/>
          </p:nvPr>
        </p:nvSpPr>
        <p:spPr/>
        <p:txBody>
          <a:bodyPr/>
          <a:lstStyle/>
          <a:p>
            <a:pPr eaLnBrk="1" hangingPunct="1">
              <a:lnSpc>
                <a:spcPct val="90000"/>
              </a:lnSpc>
              <a:spcBef>
                <a:spcPts val="600"/>
              </a:spcBef>
            </a:pPr>
            <a:r>
              <a:rPr lang="en-US" altLang="en-US" sz="1800" i="1">
                <a:solidFill>
                  <a:schemeClr val="folHlink"/>
                </a:solidFill>
              </a:rPr>
              <a:t>Where am I?</a:t>
            </a:r>
            <a:r>
              <a:rPr lang="en-US" altLang="en-US" sz="1800">
                <a:solidFill>
                  <a:schemeClr val="folHlink"/>
                </a:solidFill>
              </a:rPr>
              <a:t> </a:t>
            </a:r>
            <a:r>
              <a:rPr lang="en-US" altLang="en-US" sz="1800"/>
              <a:t> The interface should </a:t>
            </a:r>
          </a:p>
          <a:p>
            <a:pPr lvl="1" eaLnBrk="1" hangingPunct="1">
              <a:lnSpc>
                <a:spcPct val="90000"/>
              </a:lnSpc>
              <a:spcBef>
                <a:spcPts val="600"/>
              </a:spcBef>
            </a:pPr>
            <a:r>
              <a:rPr lang="en-US" altLang="en-US" sz="1600"/>
              <a:t> provide an indication of the WebApp that has been accessed </a:t>
            </a:r>
          </a:p>
          <a:p>
            <a:pPr lvl="1" eaLnBrk="1" hangingPunct="1">
              <a:lnSpc>
                <a:spcPct val="90000"/>
              </a:lnSpc>
              <a:spcBef>
                <a:spcPts val="600"/>
              </a:spcBef>
            </a:pPr>
            <a:r>
              <a:rPr lang="en-US" altLang="en-US" sz="1600"/>
              <a:t> inform the user of her location in the content hierarchy.</a:t>
            </a:r>
          </a:p>
          <a:p>
            <a:pPr eaLnBrk="1" hangingPunct="1">
              <a:lnSpc>
                <a:spcPct val="90000"/>
              </a:lnSpc>
              <a:spcBef>
                <a:spcPts val="300"/>
              </a:spcBef>
            </a:pPr>
            <a:r>
              <a:rPr lang="en-US" altLang="en-US" sz="1800" i="1">
                <a:solidFill>
                  <a:schemeClr val="folHlink"/>
                </a:solidFill>
              </a:rPr>
              <a:t>What can I do now?</a:t>
            </a:r>
            <a:r>
              <a:rPr lang="en-US" altLang="en-US" sz="1800"/>
              <a:t> The interface should always help the user understand his current options</a:t>
            </a:r>
          </a:p>
          <a:p>
            <a:pPr lvl="1" eaLnBrk="1" hangingPunct="1">
              <a:lnSpc>
                <a:spcPct val="90000"/>
              </a:lnSpc>
              <a:spcBef>
                <a:spcPts val="300"/>
              </a:spcBef>
            </a:pPr>
            <a:r>
              <a:rPr lang="en-US" altLang="en-US" sz="1600"/>
              <a:t>what functions are available?</a:t>
            </a:r>
          </a:p>
          <a:p>
            <a:pPr lvl="1" eaLnBrk="1" hangingPunct="1">
              <a:lnSpc>
                <a:spcPct val="90000"/>
              </a:lnSpc>
              <a:spcBef>
                <a:spcPts val="300"/>
              </a:spcBef>
            </a:pPr>
            <a:r>
              <a:rPr lang="en-US" altLang="en-US" sz="1600"/>
              <a:t>what links are live?</a:t>
            </a:r>
          </a:p>
          <a:p>
            <a:pPr lvl="1" eaLnBrk="1" hangingPunct="1">
              <a:lnSpc>
                <a:spcPct val="90000"/>
              </a:lnSpc>
              <a:spcBef>
                <a:spcPts val="300"/>
              </a:spcBef>
            </a:pPr>
            <a:r>
              <a:rPr lang="en-US" altLang="en-US" sz="1600"/>
              <a:t>what content is relevant?</a:t>
            </a:r>
          </a:p>
          <a:p>
            <a:pPr eaLnBrk="1" hangingPunct="1">
              <a:lnSpc>
                <a:spcPct val="90000"/>
              </a:lnSpc>
              <a:spcBef>
                <a:spcPts val="300"/>
              </a:spcBef>
            </a:pPr>
            <a:r>
              <a:rPr lang="en-US" altLang="en-US" sz="1800" i="1">
                <a:solidFill>
                  <a:schemeClr val="folHlink"/>
                </a:solidFill>
              </a:rPr>
              <a:t>Where have I been, where am I going?</a:t>
            </a:r>
            <a:r>
              <a:rPr lang="en-US" altLang="en-US" sz="1800"/>
              <a:t>  The interface must facilitate navigation. </a:t>
            </a:r>
          </a:p>
          <a:p>
            <a:pPr lvl="1" eaLnBrk="1" hangingPunct="1">
              <a:lnSpc>
                <a:spcPct val="90000"/>
              </a:lnSpc>
              <a:spcBef>
                <a:spcPts val="300"/>
              </a:spcBef>
            </a:pPr>
            <a:r>
              <a:rPr lang="en-US" altLang="en-US" sz="1600"/>
              <a:t>Provide a “map” (implemented in a way that is easy to understand) of where the user has been and what paths may be taken to move elsewhere within the WebApp.</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FDCB4BD-CEC8-429F-A395-2D7B257A4A4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742E4F60-623F-4CA7-A562-C9786329E1E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0CB7949-D423-433F-AB38-32B4B032E4C4}" type="slidenum">
              <a:rPr lang="en-US" altLang="en-US" sz="1000">
                <a:latin typeface="Helvetica" panose="020B0604020202020204" pitchFamily="34" charset="0"/>
              </a:rPr>
              <a:pPr/>
              <a:t>276</a:t>
            </a:fld>
            <a:endParaRPr lang="en-US" altLang="en-US" sz="1000">
              <a:latin typeface="Helvetica" panose="020B0604020202020204" pitchFamily="34" charset="0"/>
            </a:endParaRPr>
          </a:p>
        </p:txBody>
      </p:sp>
      <p:sp>
        <p:nvSpPr>
          <p:cNvPr id="284676" name="Rectangle 2">
            <a:extLst>
              <a:ext uri="{FF2B5EF4-FFF2-40B4-BE49-F238E27FC236}">
                <a16:creationId xmlns:a16="http://schemas.microsoft.com/office/drawing/2014/main" id="{4A106D44-FAEE-431D-AA46-1E3745E58E7E}"/>
              </a:ext>
            </a:extLst>
          </p:cNvPr>
          <p:cNvSpPr>
            <a:spLocks noGrp="1" noChangeArrowheads="1"/>
          </p:cNvSpPr>
          <p:nvPr>
            <p:ph type="title"/>
          </p:nvPr>
        </p:nvSpPr>
        <p:spPr>
          <a:xfrm>
            <a:off x="1219200" y="1143000"/>
            <a:ext cx="6705600" cy="633413"/>
          </a:xfrm>
        </p:spPr>
        <p:txBody>
          <a:bodyPr/>
          <a:lstStyle/>
          <a:p>
            <a:pPr eaLnBrk="1" hangingPunct="1"/>
            <a:r>
              <a:rPr lang="en-US" altLang="en-US"/>
              <a:t>Effective WebApp Interfaces</a:t>
            </a:r>
          </a:p>
        </p:txBody>
      </p:sp>
      <p:sp>
        <p:nvSpPr>
          <p:cNvPr id="284677" name="Rectangle 3">
            <a:extLst>
              <a:ext uri="{FF2B5EF4-FFF2-40B4-BE49-F238E27FC236}">
                <a16:creationId xmlns:a16="http://schemas.microsoft.com/office/drawing/2014/main" id="{ECEC7309-C564-4D18-AA66-53F68E88AE58}"/>
              </a:ext>
            </a:extLst>
          </p:cNvPr>
          <p:cNvSpPr>
            <a:spLocks noGrp="1" noChangeArrowheads="1"/>
          </p:cNvSpPr>
          <p:nvPr>
            <p:ph type="body" idx="1"/>
          </p:nvPr>
        </p:nvSpPr>
        <p:spPr/>
        <p:txBody>
          <a:bodyPr/>
          <a:lstStyle/>
          <a:p>
            <a:pPr eaLnBrk="1" hangingPunct="1"/>
            <a:r>
              <a:rPr lang="en-US" altLang="en-US"/>
              <a:t>Bruce Tognozzi [TOG01] suggests…</a:t>
            </a:r>
          </a:p>
          <a:p>
            <a:pPr lvl="1" eaLnBrk="1" hangingPunct="1">
              <a:spcBef>
                <a:spcPts val="900"/>
              </a:spcBef>
            </a:pPr>
            <a:r>
              <a:rPr lang="en-US" altLang="en-US">
                <a:solidFill>
                  <a:schemeClr val="folHlink"/>
                </a:solidFill>
              </a:rPr>
              <a:t>Effective interfaces are visually apparent and forgiving,</a:t>
            </a:r>
            <a:r>
              <a:rPr lang="en-US" altLang="en-US"/>
              <a:t> instilling in their users a sense of control. Users quickly see the breadth of their options, grasp how to achieve their goals, and do their work.</a:t>
            </a:r>
          </a:p>
          <a:p>
            <a:pPr lvl="1" eaLnBrk="1" hangingPunct="1"/>
            <a:r>
              <a:rPr lang="en-US" altLang="en-US">
                <a:solidFill>
                  <a:schemeClr val="folHlink"/>
                </a:solidFill>
              </a:rPr>
              <a:t>Effective interfaces do not concern the user with the inner workings of the system.</a:t>
            </a:r>
            <a:r>
              <a:rPr lang="en-US" altLang="en-US"/>
              <a:t> Work is carefully and continuously saved, with full option for the user to undo any activity at any time.</a:t>
            </a:r>
          </a:p>
          <a:p>
            <a:pPr lvl="1" eaLnBrk="1" hangingPunct="1"/>
            <a:r>
              <a:rPr lang="en-US" altLang="en-US">
                <a:solidFill>
                  <a:schemeClr val="folHlink"/>
                </a:solidFill>
              </a:rPr>
              <a:t>Effective applications and services perform a maximum of work, </a:t>
            </a:r>
            <a:r>
              <a:rPr lang="en-US" altLang="en-US"/>
              <a:t>while</a:t>
            </a:r>
            <a:r>
              <a:rPr lang="en-US" altLang="en-US">
                <a:solidFill>
                  <a:srgbClr val="000000"/>
                </a:solidFill>
              </a:rPr>
              <a:t> </a:t>
            </a:r>
            <a:r>
              <a:rPr lang="en-US" altLang="en-US"/>
              <a:t>requiring a minimum of information from users</a:t>
            </a:r>
            <a:r>
              <a:rPr lang="en-US" altLang="en-US">
                <a:solidFill>
                  <a:srgbClr val="000000"/>
                </a:solidFill>
              </a:rPr>
              <a:t>.</a:t>
            </a:r>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2320E15-5E11-4CD8-9D1C-E02087C87EC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EE1ADC57-35AC-4524-826B-0040B7D5007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084084D-4D1A-41F8-8FFD-8E40CC2232B1}" type="slidenum">
              <a:rPr lang="en-US" altLang="en-US" sz="1000">
                <a:latin typeface="Helvetica" panose="020B0604020202020204" pitchFamily="34" charset="0"/>
              </a:rPr>
              <a:pPr/>
              <a:t>277</a:t>
            </a:fld>
            <a:endParaRPr lang="en-US" altLang="en-US" sz="1000">
              <a:latin typeface="Helvetica" panose="020B0604020202020204" pitchFamily="34" charset="0"/>
            </a:endParaRPr>
          </a:p>
        </p:txBody>
      </p:sp>
      <p:sp>
        <p:nvSpPr>
          <p:cNvPr id="285700" name="Rectangle 2">
            <a:extLst>
              <a:ext uri="{FF2B5EF4-FFF2-40B4-BE49-F238E27FC236}">
                <a16:creationId xmlns:a16="http://schemas.microsoft.com/office/drawing/2014/main" id="{75730DD8-4B37-45FF-87E5-A6656A5801B3}"/>
              </a:ext>
            </a:extLst>
          </p:cNvPr>
          <p:cNvSpPr>
            <a:spLocks noGrp="1" noChangeArrowheads="1"/>
          </p:cNvSpPr>
          <p:nvPr>
            <p:ph type="title"/>
          </p:nvPr>
        </p:nvSpPr>
        <p:spPr/>
        <p:txBody>
          <a:bodyPr/>
          <a:lstStyle/>
          <a:p>
            <a:pPr eaLnBrk="1" hangingPunct="1"/>
            <a:r>
              <a:rPr lang="en-US" altLang="en-US"/>
              <a:t>Interface Design Principles-I</a:t>
            </a:r>
          </a:p>
        </p:txBody>
      </p:sp>
      <p:sp>
        <p:nvSpPr>
          <p:cNvPr id="285701" name="Rectangle 3">
            <a:extLst>
              <a:ext uri="{FF2B5EF4-FFF2-40B4-BE49-F238E27FC236}">
                <a16:creationId xmlns:a16="http://schemas.microsoft.com/office/drawing/2014/main" id="{BEC65C9A-2768-4127-8A77-3C52CBE436B6}"/>
              </a:ext>
            </a:extLst>
          </p:cNvPr>
          <p:cNvSpPr>
            <a:spLocks noGrp="1" noChangeArrowheads="1"/>
          </p:cNvSpPr>
          <p:nvPr>
            <p:ph type="body" idx="1"/>
          </p:nvPr>
        </p:nvSpPr>
        <p:spPr/>
        <p:txBody>
          <a:bodyPr/>
          <a:lstStyle/>
          <a:p>
            <a:pPr eaLnBrk="1" hangingPunct="1">
              <a:lnSpc>
                <a:spcPct val="90000"/>
              </a:lnSpc>
            </a:pPr>
            <a:r>
              <a:rPr lang="en-US" altLang="en-US" sz="1800">
                <a:solidFill>
                  <a:schemeClr val="folHlink"/>
                </a:solidFill>
              </a:rPr>
              <a:t>Anticipation</a:t>
            </a:r>
            <a:r>
              <a:rPr lang="en-US" altLang="en-US" sz="1800"/>
              <a:t>—A WebApp should be designed so that it anticipates the use’s next move. </a:t>
            </a:r>
          </a:p>
          <a:p>
            <a:pPr eaLnBrk="1" hangingPunct="1">
              <a:lnSpc>
                <a:spcPct val="90000"/>
              </a:lnSpc>
            </a:pPr>
            <a:r>
              <a:rPr lang="en-US" altLang="en-US" sz="1800">
                <a:solidFill>
                  <a:schemeClr val="folHlink"/>
                </a:solidFill>
              </a:rPr>
              <a:t>Communication</a:t>
            </a:r>
            <a:r>
              <a:rPr lang="en-US" altLang="en-US" sz="1800"/>
              <a:t>—The interface should communicate the status of any activity initiated by the user</a:t>
            </a:r>
          </a:p>
          <a:p>
            <a:pPr eaLnBrk="1" hangingPunct="1">
              <a:lnSpc>
                <a:spcPct val="90000"/>
              </a:lnSpc>
            </a:pPr>
            <a:r>
              <a:rPr lang="en-US" altLang="en-US" sz="1800">
                <a:solidFill>
                  <a:schemeClr val="folHlink"/>
                </a:solidFill>
              </a:rPr>
              <a:t>Consistency</a:t>
            </a:r>
            <a:r>
              <a:rPr lang="en-US" altLang="en-US" sz="1800"/>
              <a:t>—The use of navigation controls, menus, icons, and aesthetics (e.g., color, shape, layout)</a:t>
            </a:r>
          </a:p>
          <a:p>
            <a:pPr eaLnBrk="1" hangingPunct="1">
              <a:lnSpc>
                <a:spcPct val="90000"/>
              </a:lnSpc>
            </a:pPr>
            <a:r>
              <a:rPr lang="en-US" altLang="en-US" sz="1800">
                <a:solidFill>
                  <a:schemeClr val="folHlink"/>
                </a:solidFill>
              </a:rPr>
              <a:t>Controlled autonomy</a:t>
            </a:r>
            <a:r>
              <a:rPr lang="en-US" altLang="en-US" sz="1800"/>
              <a:t>—The interface should facilitate user movement throughout the WebApp, but it should do so in a manner that enforces navigation conventions that have been established for the application.</a:t>
            </a:r>
          </a:p>
          <a:p>
            <a:pPr eaLnBrk="1" hangingPunct="1">
              <a:lnSpc>
                <a:spcPct val="90000"/>
              </a:lnSpc>
            </a:pPr>
            <a:r>
              <a:rPr lang="en-US" altLang="en-US" sz="1800">
                <a:solidFill>
                  <a:schemeClr val="folHlink"/>
                </a:solidFill>
              </a:rPr>
              <a:t>Efficiency</a:t>
            </a:r>
            <a:r>
              <a:rPr lang="en-US" altLang="en-US" sz="1800"/>
              <a:t>—The design of the WebApp and its interface should optimize the user’s work efficiency, not the efficiency of the Web engineer who designs and builds it or the client-server environment that executes it.</a:t>
            </a: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DF4800-E3C6-4EDF-AD3D-56F4C031973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1EAAE37D-CE0E-4CC8-9607-8904C35009E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AD41D22-A71C-46DD-A015-59B67310D971}" type="slidenum">
              <a:rPr lang="en-US" altLang="en-US" sz="1000">
                <a:latin typeface="Helvetica" panose="020B0604020202020204" pitchFamily="34" charset="0"/>
              </a:rPr>
              <a:pPr/>
              <a:t>278</a:t>
            </a:fld>
            <a:endParaRPr lang="en-US" altLang="en-US" sz="1000">
              <a:latin typeface="Helvetica" panose="020B0604020202020204" pitchFamily="34" charset="0"/>
            </a:endParaRPr>
          </a:p>
        </p:txBody>
      </p:sp>
      <p:sp>
        <p:nvSpPr>
          <p:cNvPr id="286724" name="Rectangle 2">
            <a:extLst>
              <a:ext uri="{FF2B5EF4-FFF2-40B4-BE49-F238E27FC236}">
                <a16:creationId xmlns:a16="http://schemas.microsoft.com/office/drawing/2014/main" id="{FCB4016F-CA92-42E4-9C7E-358EDC6A1312}"/>
              </a:ext>
            </a:extLst>
          </p:cNvPr>
          <p:cNvSpPr>
            <a:spLocks noGrp="1" noChangeArrowheads="1"/>
          </p:cNvSpPr>
          <p:nvPr>
            <p:ph type="title"/>
          </p:nvPr>
        </p:nvSpPr>
        <p:spPr>
          <a:xfrm>
            <a:off x="1143000" y="1143000"/>
            <a:ext cx="6705600" cy="633413"/>
          </a:xfrm>
        </p:spPr>
        <p:txBody>
          <a:bodyPr/>
          <a:lstStyle/>
          <a:p>
            <a:pPr eaLnBrk="1" hangingPunct="1"/>
            <a:r>
              <a:rPr lang="en-US" altLang="en-US"/>
              <a:t>Interface Design Principles-II</a:t>
            </a:r>
          </a:p>
        </p:txBody>
      </p:sp>
      <p:sp>
        <p:nvSpPr>
          <p:cNvPr id="286725" name="Rectangle 3">
            <a:extLst>
              <a:ext uri="{FF2B5EF4-FFF2-40B4-BE49-F238E27FC236}">
                <a16:creationId xmlns:a16="http://schemas.microsoft.com/office/drawing/2014/main" id="{826ECCC0-B6CC-49BA-909E-9C89E22CC178}"/>
              </a:ext>
            </a:extLst>
          </p:cNvPr>
          <p:cNvSpPr>
            <a:spLocks noGrp="1" noChangeArrowheads="1"/>
          </p:cNvSpPr>
          <p:nvPr>
            <p:ph type="body" idx="1"/>
          </p:nvPr>
        </p:nvSpPr>
        <p:spPr/>
        <p:txBody>
          <a:bodyPr/>
          <a:lstStyle/>
          <a:p>
            <a:pPr eaLnBrk="1" hangingPunct="1"/>
            <a:r>
              <a:rPr lang="en-US" altLang="en-US" sz="1600">
                <a:solidFill>
                  <a:schemeClr val="folHlink"/>
                </a:solidFill>
              </a:rPr>
              <a:t>Focus</a:t>
            </a:r>
            <a:r>
              <a:rPr lang="en-US" altLang="en-US" sz="1600"/>
              <a:t>—The WebApp interface (and the content it presents) should stay focused on the user task(s) at hand. </a:t>
            </a:r>
          </a:p>
          <a:p>
            <a:pPr eaLnBrk="1" hangingPunct="1"/>
            <a:r>
              <a:rPr lang="en-US" altLang="en-US" sz="1600">
                <a:solidFill>
                  <a:schemeClr val="folHlink"/>
                </a:solidFill>
              </a:rPr>
              <a:t>Fitt’s Law</a:t>
            </a:r>
            <a:r>
              <a:rPr lang="en-US" altLang="en-US" sz="1600"/>
              <a:t>—“The time to acquire a target is a function of the distance to and size of the target.”</a:t>
            </a:r>
          </a:p>
          <a:p>
            <a:pPr eaLnBrk="1" hangingPunct="1"/>
            <a:r>
              <a:rPr lang="en-US" altLang="en-US" sz="1600">
                <a:solidFill>
                  <a:schemeClr val="folHlink"/>
                </a:solidFill>
              </a:rPr>
              <a:t>Human interface objects</a:t>
            </a:r>
            <a:r>
              <a:rPr lang="en-US" altLang="en-US" sz="1600"/>
              <a:t>—A vast library of reusable human interface objects has been developed for WebApps.</a:t>
            </a:r>
          </a:p>
          <a:p>
            <a:pPr eaLnBrk="1" hangingPunct="1"/>
            <a:r>
              <a:rPr lang="en-US" altLang="en-US" sz="1600">
                <a:solidFill>
                  <a:schemeClr val="folHlink"/>
                </a:solidFill>
              </a:rPr>
              <a:t>Latency reduction</a:t>
            </a:r>
            <a:r>
              <a:rPr lang="en-US" altLang="en-US" sz="1600"/>
              <a:t>—The WebApp should use multi-tasking in a way that lets the user proceed with work as if the operation has been completed. </a:t>
            </a:r>
          </a:p>
          <a:p>
            <a:pPr eaLnBrk="1" hangingPunct="1"/>
            <a:r>
              <a:rPr lang="en-US" altLang="en-US" sz="1600">
                <a:solidFill>
                  <a:schemeClr val="folHlink"/>
                </a:solidFill>
              </a:rPr>
              <a:t>Learnability</a:t>
            </a:r>
            <a:r>
              <a:rPr lang="en-US" altLang="en-US" sz="1600"/>
              <a:t>— A WebApp interface should be designed to minimize learning time, and once learned, to minimize relearning required when the WebApp is revisited. </a:t>
            </a:r>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28D250E-9644-4CF5-8C65-88BF9A950C9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5C32346-914D-412F-A935-C30FCDDA1F9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6FA8518-6B16-4EDB-8731-863C1D08B2F3}" type="slidenum">
              <a:rPr lang="en-US" altLang="en-US" sz="1000">
                <a:latin typeface="Helvetica" panose="020B0604020202020204" pitchFamily="34" charset="0"/>
              </a:rPr>
              <a:pPr/>
              <a:t>279</a:t>
            </a:fld>
            <a:endParaRPr lang="en-US" altLang="en-US" sz="1000">
              <a:latin typeface="Helvetica" panose="020B0604020202020204" pitchFamily="34" charset="0"/>
            </a:endParaRPr>
          </a:p>
        </p:txBody>
      </p:sp>
      <p:sp>
        <p:nvSpPr>
          <p:cNvPr id="287748" name="Rectangle 2">
            <a:extLst>
              <a:ext uri="{FF2B5EF4-FFF2-40B4-BE49-F238E27FC236}">
                <a16:creationId xmlns:a16="http://schemas.microsoft.com/office/drawing/2014/main" id="{B31AEF80-AFAF-4B58-91C4-B19E5715895B}"/>
              </a:ext>
            </a:extLst>
          </p:cNvPr>
          <p:cNvSpPr>
            <a:spLocks noGrp="1" noChangeArrowheads="1"/>
          </p:cNvSpPr>
          <p:nvPr>
            <p:ph type="title"/>
          </p:nvPr>
        </p:nvSpPr>
        <p:spPr>
          <a:xfrm>
            <a:off x="1143000" y="1143000"/>
            <a:ext cx="7391400" cy="633413"/>
          </a:xfrm>
        </p:spPr>
        <p:txBody>
          <a:bodyPr/>
          <a:lstStyle/>
          <a:p>
            <a:pPr eaLnBrk="1" hangingPunct="1"/>
            <a:r>
              <a:rPr lang="en-US" altLang="en-US"/>
              <a:t>Interface Design Principles-III</a:t>
            </a:r>
          </a:p>
        </p:txBody>
      </p:sp>
      <p:sp>
        <p:nvSpPr>
          <p:cNvPr id="287749" name="Rectangle 3">
            <a:extLst>
              <a:ext uri="{FF2B5EF4-FFF2-40B4-BE49-F238E27FC236}">
                <a16:creationId xmlns:a16="http://schemas.microsoft.com/office/drawing/2014/main" id="{2FED654F-3835-4886-9142-EA91D9FB041B}"/>
              </a:ext>
            </a:extLst>
          </p:cNvPr>
          <p:cNvSpPr>
            <a:spLocks noGrp="1" noChangeArrowheads="1"/>
          </p:cNvSpPr>
          <p:nvPr>
            <p:ph type="body" idx="1"/>
          </p:nvPr>
        </p:nvSpPr>
        <p:spPr/>
        <p:txBody>
          <a:bodyPr/>
          <a:lstStyle/>
          <a:p>
            <a:pPr eaLnBrk="1" hangingPunct="1"/>
            <a:r>
              <a:rPr lang="en-US" altLang="en-US" sz="1600">
                <a:solidFill>
                  <a:schemeClr val="folHlink"/>
                </a:solidFill>
              </a:rPr>
              <a:t>Maintain work product integrity</a:t>
            </a:r>
            <a:r>
              <a:rPr lang="en-US" altLang="en-US" sz="1600"/>
              <a:t>—A work product (e.g., a form completed by the user, a user specified list) must be automatically saved so that it will not be lost if an error occurs.</a:t>
            </a:r>
          </a:p>
          <a:p>
            <a:pPr eaLnBrk="1" hangingPunct="1"/>
            <a:r>
              <a:rPr lang="en-US" altLang="en-US" sz="1600">
                <a:solidFill>
                  <a:schemeClr val="folHlink"/>
                </a:solidFill>
              </a:rPr>
              <a:t>Readability</a:t>
            </a:r>
            <a:r>
              <a:rPr lang="en-US" altLang="en-US" sz="1600"/>
              <a:t>—All information presented through the interface should be readable by young and old.</a:t>
            </a:r>
          </a:p>
          <a:p>
            <a:pPr eaLnBrk="1" hangingPunct="1"/>
            <a:r>
              <a:rPr lang="en-US" altLang="en-US" sz="1600">
                <a:solidFill>
                  <a:schemeClr val="folHlink"/>
                </a:solidFill>
              </a:rPr>
              <a:t>Track state</a:t>
            </a:r>
            <a:r>
              <a:rPr lang="en-US" altLang="en-US" sz="1600"/>
              <a:t>—When appropriate, the state of the user interaction should be tracked and stored so that a user can logoff and return later to pick up where she left off.</a:t>
            </a:r>
          </a:p>
          <a:p>
            <a:pPr eaLnBrk="1" hangingPunct="1"/>
            <a:r>
              <a:rPr lang="en-US" altLang="en-US" sz="1600">
                <a:solidFill>
                  <a:schemeClr val="folHlink"/>
                </a:solidFill>
              </a:rPr>
              <a:t>Visible navigation</a:t>
            </a:r>
            <a:r>
              <a:rPr lang="en-US" altLang="en-US" sz="1600"/>
              <a:t>—A well-designed WebApp interface provides “the illusion that users are in the same place, with the work brought to them.”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1FB24EA-F377-444C-8F6A-23170CF1414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a:extLst>
              <a:ext uri="{FF2B5EF4-FFF2-40B4-BE49-F238E27FC236}">
                <a16:creationId xmlns:a16="http://schemas.microsoft.com/office/drawing/2014/main" id="{124F6472-0C67-4DCD-BE9C-69E2189F20F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7FB9AF8-E53E-45D6-84FD-44D75E7BAD61}" type="slidenum">
              <a:rPr lang="en-US" altLang="en-US" sz="1000">
                <a:latin typeface="Helvetica" panose="020B0604020202020204" pitchFamily="34" charset="0"/>
              </a:rPr>
              <a:pPr/>
              <a:t>28</a:t>
            </a:fld>
            <a:endParaRPr lang="en-US" altLang="en-US" sz="1000">
              <a:latin typeface="Helvetica" panose="020B0604020202020204" pitchFamily="34" charset="0"/>
            </a:endParaRPr>
          </a:p>
        </p:txBody>
      </p:sp>
      <p:sp>
        <p:nvSpPr>
          <p:cNvPr id="30724" name="Rectangle 2">
            <a:extLst>
              <a:ext uri="{FF2B5EF4-FFF2-40B4-BE49-F238E27FC236}">
                <a16:creationId xmlns:a16="http://schemas.microsoft.com/office/drawing/2014/main" id="{5CD08114-9714-477B-BEEF-B3DA3AA1F3FB}"/>
              </a:ext>
            </a:extLst>
          </p:cNvPr>
          <p:cNvSpPr>
            <a:spLocks noGrp="1" noChangeArrowheads="1"/>
          </p:cNvSpPr>
          <p:nvPr>
            <p:ph type="title"/>
          </p:nvPr>
        </p:nvSpPr>
        <p:spPr/>
        <p:txBody>
          <a:bodyPr/>
          <a:lstStyle/>
          <a:p>
            <a:pPr eaLnBrk="1" hangingPunct="1"/>
            <a:r>
              <a:rPr lang="en-US" altLang="en-US"/>
              <a:t>Identifying a Task Set</a:t>
            </a:r>
          </a:p>
        </p:txBody>
      </p:sp>
      <p:sp>
        <p:nvSpPr>
          <p:cNvPr id="30725" name="Rectangle 3">
            <a:extLst>
              <a:ext uri="{FF2B5EF4-FFF2-40B4-BE49-F238E27FC236}">
                <a16:creationId xmlns:a16="http://schemas.microsoft.com/office/drawing/2014/main" id="{75BC89EE-424B-43EC-A4F3-E8DA06F6349D}"/>
              </a:ext>
            </a:extLst>
          </p:cNvPr>
          <p:cNvSpPr>
            <a:spLocks noGrp="1" noChangeArrowheads="1"/>
          </p:cNvSpPr>
          <p:nvPr>
            <p:ph type="body" idx="1"/>
          </p:nvPr>
        </p:nvSpPr>
        <p:spPr/>
        <p:txBody>
          <a:bodyPr/>
          <a:lstStyle/>
          <a:p>
            <a:pPr eaLnBrk="1" hangingPunct="1"/>
            <a:r>
              <a:rPr lang="en-US" altLang="en-US">
                <a:latin typeface="Palatino" pitchFamily="-128" charset="0"/>
              </a:rPr>
              <a:t>A task set defines the actual work to be done to accomplish the objectives of a software engineering action.</a:t>
            </a:r>
          </a:p>
          <a:p>
            <a:pPr lvl="1" eaLnBrk="1" hangingPunct="1"/>
            <a:r>
              <a:rPr lang="en-US" altLang="en-US">
                <a:solidFill>
                  <a:schemeClr val="folHlink"/>
                </a:solidFill>
                <a:latin typeface="Palatino" pitchFamily="-128" charset="0"/>
              </a:rPr>
              <a:t>A list of the task to be accomplished</a:t>
            </a:r>
          </a:p>
          <a:p>
            <a:pPr lvl="1" eaLnBrk="1" hangingPunct="1"/>
            <a:r>
              <a:rPr lang="en-US" altLang="en-US">
                <a:solidFill>
                  <a:schemeClr val="folHlink"/>
                </a:solidFill>
                <a:latin typeface="Palatino" pitchFamily="-128" charset="0"/>
              </a:rPr>
              <a:t>A list of the work products to be produced</a:t>
            </a:r>
          </a:p>
          <a:p>
            <a:pPr lvl="1" eaLnBrk="1" hangingPunct="1"/>
            <a:r>
              <a:rPr lang="en-US" altLang="en-US">
                <a:solidFill>
                  <a:schemeClr val="folHlink"/>
                </a:solidFill>
                <a:latin typeface="Palatino" pitchFamily="-128" charset="0"/>
              </a:rPr>
              <a:t>A list of the quality assurance filters to be applied</a:t>
            </a: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32ACE29-0EFB-431C-AED9-8DA9CCA7BF1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5F983EA8-3E96-4B45-90C8-644E4AF9845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5C88110-114B-4B3A-A4DF-F0E22DA3CF1F}" type="slidenum">
              <a:rPr lang="en-US" altLang="en-US" sz="1000">
                <a:latin typeface="Helvetica" panose="020B0604020202020204" pitchFamily="34" charset="0"/>
              </a:rPr>
              <a:pPr/>
              <a:t>280</a:t>
            </a:fld>
            <a:endParaRPr lang="en-US" altLang="en-US" sz="1000">
              <a:latin typeface="Helvetica" panose="020B0604020202020204" pitchFamily="34" charset="0"/>
            </a:endParaRPr>
          </a:p>
        </p:txBody>
      </p:sp>
      <p:sp>
        <p:nvSpPr>
          <p:cNvPr id="288772" name="Rectangle 2">
            <a:extLst>
              <a:ext uri="{FF2B5EF4-FFF2-40B4-BE49-F238E27FC236}">
                <a16:creationId xmlns:a16="http://schemas.microsoft.com/office/drawing/2014/main" id="{AB141B11-2ADD-4892-BDF5-8DFD2F8D42CD}"/>
              </a:ext>
            </a:extLst>
          </p:cNvPr>
          <p:cNvSpPr>
            <a:spLocks noGrp="1" noChangeArrowheads="1"/>
          </p:cNvSpPr>
          <p:nvPr>
            <p:ph type="title"/>
          </p:nvPr>
        </p:nvSpPr>
        <p:spPr>
          <a:xfrm>
            <a:off x="1219200" y="1143000"/>
            <a:ext cx="6705600" cy="633413"/>
          </a:xfrm>
        </p:spPr>
        <p:txBody>
          <a:bodyPr/>
          <a:lstStyle/>
          <a:p>
            <a:pPr eaLnBrk="1" hangingPunct="1"/>
            <a:r>
              <a:rPr lang="en-US" altLang="en-US"/>
              <a:t>Interface Design Workflow-I</a:t>
            </a:r>
          </a:p>
        </p:txBody>
      </p:sp>
      <p:sp>
        <p:nvSpPr>
          <p:cNvPr id="288773" name="Rectangle 3">
            <a:extLst>
              <a:ext uri="{FF2B5EF4-FFF2-40B4-BE49-F238E27FC236}">
                <a16:creationId xmlns:a16="http://schemas.microsoft.com/office/drawing/2014/main" id="{D2001E26-D065-4892-862B-0068454D2ADD}"/>
              </a:ext>
            </a:extLst>
          </p:cNvPr>
          <p:cNvSpPr>
            <a:spLocks noGrp="1" noChangeArrowheads="1"/>
          </p:cNvSpPr>
          <p:nvPr>
            <p:ph type="body" idx="1"/>
          </p:nvPr>
        </p:nvSpPr>
        <p:spPr>
          <a:xfrm>
            <a:off x="1828800" y="2057400"/>
            <a:ext cx="6705600" cy="3276600"/>
          </a:xfrm>
        </p:spPr>
        <p:txBody>
          <a:bodyPr/>
          <a:lstStyle/>
          <a:p>
            <a:pPr eaLnBrk="1" hangingPunct="1">
              <a:lnSpc>
                <a:spcPct val="90000"/>
              </a:lnSpc>
            </a:pPr>
            <a:r>
              <a:rPr lang="en-US" altLang="en-US" sz="2000">
                <a:latin typeface="Palatino" pitchFamily="-128" charset="0"/>
              </a:rPr>
              <a:t>Review information contained in the analysis model and refine as required.</a:t>
            </a:r>
          </a:p>
          <a:p>
            <a:pPr eaLnBrk="1" hangingPunct="1">
              <a:lnSpc>
                <a:spcPct val="90000"/>
              </a:lnSpc>
            </a:pPr>
            <a:r>
              <a:rPr lang="en-US" altLang="en-US" sz="2000">
                <a:latin typeface="Palatino" pitchFamily="-128" charset="0"/>
              </a:rPr>
              <a:t>Develop a rough sketch of the WebApp interface layout.</a:t>
            </a:r>
          </a:p>
          <a:p>
            <a:pPr eaLnBrk="1" hangingPunct="1">
              <a:lnSpc>
                <a:spcPct val="90000"/>
              </a:lnSpc>
            </a:pPr>
            <a:r>
              <a:rPr lang="en-US" altLang="en-US" sz="2000">
                <a:latin typeface="Palatino" pitchFamily="-128" charset="0"/>
              </a:rPr>
              <a:t>Map user objectives into specific interface actions. </a:t>
            </a:r>
          </a:p>
          <a:p>
            <a:pPr eaLnBrk="1" hangingPunct="1">
              <a:lnSpc>
                <a:spcPct val="90000"/>
              </a:lnSpc>
            </a:pPr>
            <a:r>
              <a:rPr lang="en-US" altLang="en-US" sz="2000">
                <a:latin typeface="Palatino" pitchFamily="-128" charset="0"/>
              </a:rPr>
              <a:t>Define a set of user tasks that are associated with each action.</a:t>
            </a:r>
          </a:p>
          <a:p>
            <a:pPr eaLnBrk="1" hangingPunct="1">
              <a:lnSpc>
                <a:spcPct val="90000"/>
              </a:lnSpc>
            </a:pPr>
            <a:r>
              <a:rPr lang="en-US" altLang="en-US" sz="2000">
                <a:latin typeface="Palatino" pitchFamily="-128" charset="0"/>
              </a:rPr>
              <a:t>Storyboard screen images for each interface action.</a:t>
            </a:r>
          </a:p>
          <a:p>
            <a:pPr eaLnBrk="1" hangingPunct="1">
              <a:lnSpc>
                <a:spcPct val="90000"/>
              </a:lnSpc>
            </a:pPr>
            <a:r>
              <a:rPr lang="en-US" altLang="en-US" sz="2000">
                <a:latin typeface="Palatino" pitchFamily="-128" charset="0"/>
              </a:rPr>
              <a:t>Refine interface layout and storyboards using input from aesthetic design.</a:t>
            </a:r>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7D5D78E-49C5-456F-956B-96C22A4158A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7B2C015D-5F89-4586-AD34-733F6E24267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DD52DD3-B4EA-41DD-ADB5-B69D7D4C71EF}" type="slidenum">
              <a:rPr lang="en-US" altLang="en-US" sz="1000">
                <a:latin typeface="Helvetica" panose="020B0604020202020204" pitchFamily="34" charset="0"/>
              </a:rPr>
              <a:pPr/>
              <a:t>281</a:t>
            </a:fld>
            <a:endParaRPr lang="en-US" altLang="en-US" sz="1000">
              <a:latin typeface="Helvetica" panose="020B0604020202020204" pitchFamily="34" charset="0"/>
            </a:endParaRPr>
          </a:p>
        </p:txBody>
      </p:sp>
      <p:sp>
        <p:nvSpPr>
          <p:cNvPr id="289796" name="Rectangle 3">
            <a:extLst>
              <a:ext uri="{FF2B5EF4-FFF2-40B4-BE49-F238E27FC236}">
                <a16:creationId xmlns:a16="http://schemas.microsoft.com/office/drawing/2014/main" id="{24BAD1FE-5801-44A1-BBA5-78A60088A234}"/>
              </a:ext>
            </a:extLst>
          </p:cNvPr>
          <p:cNvSpPr>
            <a:spLocks noGrp="1" noChangeArrowheads="1"/>
          </p:cNvSpPr>
          <p:nvPr>
            <p:ph type="title"/>
          </p:nvPr>
        </p:nvSpPr>
        <p:spPr>
          <a:xfrm>
            <a:off x="1219200" y="1143000"/>
            <a:ext cx="6705600" cy="633413"/>
          </a:xfrm>
        </p:spPr>
        <p:txBody>
          <a:bodyPr/>
          <a:lstStyle/>
          <a:p>
            <a:pPr eaLnBrk="1" hangingPunct="1"/>
            <a:r>
              <a:rPr lang="en-US" altLang="en-US"/>
              <a:t>Mapping User Objectives</a:t>
            </a:r>
          </a:p>
        </p:txBody>
      </p:sp>
      <p:pic>
        <p:nvPicPr>
          <p:cNvPr id="289797" name="Picture 4">
            <a:extLst>
              <a:ext uri="{FF2B5EF4-FFF2-40B4-BE49-F238E27FC236}">
                <a16:creationId xmlns:a16="http://schemas.microsoft.com/office/drawing/2014/main" id="{DB75ADC3-75C9-4842-9407-1DDEA9975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752600"/>
            <a:ext cx="6281738" cy="402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3739859-351E-497E-83C8-AAA428B19E5E}"/>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449F0FB0-4CC4-4474-B44B-C54324E8EE2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57AEC5F-A580-4E17-933F-FBDFC402E2D8}" type="slidenum">
              <a:rPr lang="en-US" altLang="en-US" sz="1000">
                <a:latin typeface="Helvetica" panose="020B0604020202020204" pitchFamily="34" charset="0"/>
              </a:rPr>
              <a:pPr/>
              <a:t>282</a:t>
            </a:fld>
            <a:endParaRPr lang="en-US" altLang="en-US" sz="1000">
              <a:latin typeface="Helvetica" panose="020B0604020202020204" pitchFamily="34" charset="0"/>
            </a:endParaRPr>
          </a:p>
        </p:txBody>
      </p:sp>
      <p:sp>
        <p:nvSpPr>
          <p:cNvPr id="290820" name="Rectangle 2">
            <a:extLst>
              <a:ext uri="{FF2B5EF4-FFF2-40B4-BE49-F238E27FC236}">
                <a16:creationId xmlns:a16="http://schemas.microsoft.com/office/drawing/2014/main" id="{61413D8A-0A9F-4A68-927A-A4CC0B3010A6}"/>
              </a:ext>
            </a:extLst>
          </p:cNvPr>
          <p:cNvSpPr>
            <a:spLocks noGrp="1" noChangeArrowheads="1"/>
          </p:cNvSpPr>
          <p:nvPr>
            <p:ph type="title"/>
          </p:nvPr>
        </p:nvSpPr>
        <p:spPr>
          <a:xfrm>
            <a:off x="1219200" y="1143000"/>
            <a:ext cx="6705600" cy="633413"/>
          </a:xfrm>
        </p:spPr>
        <p:txBody>
          <a:bodyPr/>
          <a:lstStyle/>
          <a:p>
            <a:pPr eaLnBrk="1" hangingPunct="1"/>
            <a:r>
              <a:rPr lang="en-US" altLang="en-US"/>
              <a:t>Interface Design Workflow-II</a:t>
            </a:r>
          </a:p>
        </p:txBody>
      </p:sp>
      <p:sp>
        <p:nvSpPr>
          <p:cNvPr id="290821" name="Rectangle 3">
            <a:extLst>
              <a:ext uri="{FF2B5EF4-FFF2-40B4-BE49-F238E27FC236}">
                <a16:creationId xmlns:a16="http://schemas.microsoft.com/office/drawing/2014/main" id="{99F486E3-0E03-4672-8E72-53357714105B}"/>
              </a:ext>
            </a:extLst>
          </p:cNvPr>
          <p:cNvSpPr>
            <a:spLocks noGrp="1" noChangeArrowheads="1"/>
          </p:cNvSpPr>
          <p:nvPr>
            <p:ph type="body" idx="1"/>
          </p:nvPr>
        </p:nvSpPr>
        <p:spPr>
          <a:xfrm>
            <a:off x="1828800" y="1905000"/>
            <a:ext cx="6629400" cy="4191000"/>
          </a:xfrm>
        </p:spPr>
        <p:txBody>
          <a:bodyPr/>
          <a:lstStyle/>
          <a:p>
            <a:pPr eaLnBrk="1" hangingPunct="1"/>
            <a:r>
              <a:rPr lang="en-US" altLang="en-US">
                <a:latin typeface="Palatino" pitchFamily="-128" charset="0"/>
              </a:rPr>
              <a:t>Identify user interface objects that are required to implement the interface. </a:t>
            </a:r>
          </a:p>
          <a:p>
            <a:pPr eaLnBrk="1" hangingPunct="1"/>
            <a:r>
              <a:rPr lang="en-US" altLang="en-US">
                <a:latin typeface="Palatino" pitchFamily="-128" charset="0"/>
              </a:rPr>
              <a:t>Develop a procedural representation of the user’s interaction with the interface. </a:t>
            </a:r>
          </a:p>
          <a:p>
            <a:pPr eaLnBrk="1" hangingPunct="1"/>
            <a:r>
              <a:rPr lang="en-US" altLang="en-US">
                <a:latin typeface="Palatino" pitchFamily="-128" charset="0"/>
              </a:rPr>
              <a:t>Develop a behavioral representation of the interface.</a:t>
            </a:r>
          </a:p>
          <a:p>
            <a:pPr eaLnBrk="1" hangingPunct="1"/>
            <a:r>
              <a:rPr lang="en-US" altLang="en-US">
                <a:latin typeface="Palatino" pitchFamily="-128" charset="0"/>
              </a:rPr>
              <a:t>Describe the interface layout for each state. </a:t>
            </a:r>
          </a:p>
          <a:p>
            <a:pPr eaLnBrk="1" hangingPunct="1"/>
            <a:r>
              <a:rPr lang="en-US" altLang="en-US">
                <a:latin typeface="Palatino" pitchFamily="-128" charset="0"/>
              </a:rPr>
              <a:t>Refine and review the interface design model.</a:t>
            </a:r>
            <a:endParaRPr lang="en-US" altLang="en-US" b="1"/>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FD2001-2D53-4614-80A6-0BF00E80BA9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3FA9383C-578E-4D30-83D9-8AFDBE9678A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B2356C7-1502-4CF0-AF73-F691E42A4595}" type="slidenum">
              <a:rPr lang="en-US" altLang="en-US" sz="1000">
                <a:latin typeface="Helvetica" panose="020B0604020202020204" pitchFamily="34" charset="0"/>
              </a:rPr>
              <a:pPr/>
              <a:t>283</a:t>
            </a:fld>
            <a:endParaRPr lang="en-US" altLang="en-US" sz="1000">
              <a:latin typeface="Helvetica" panose="020B0604020202020204" pitchFamily="34" charset="0"/>
            </a:endParaRPr>
          </a:p>
        </p:txBody>
      </p:sp>
      <p:sp>
        <p:nvSpPr>
          <p:cNvPr id="291844" name="Rectangle 2">
            <a:extLst>
              <a:ext uri="{FF2B5EF4-FFF2-40B4-BE49-F238E27FC236}">
                <a16:creationId xmlns:a16="http://schemas.microsoft.com/office/drawing/2014/main" id="{F7ADB955-9417-459C-9AD2-CB7FF383DA9C}"/>
              </a:ext>
            </a:extLst>
          </p:cNvPr>
          <p:cNvSpPr>
            <a:spLocks noGrp="1" noChangeArrowheads="1"/>
          </p:cNvSpPr>
          <p:nvPr>
            <p:ph type="title"/>
          </p:nvPr>
        </p:nvSpPr>
        <p:spPr>
          <a:xfrm>
            <a:off x="1219200" y="1143000"/>
            <a:ext cx="6705600" cy="633413"/>
          </a:xfrm>
        </p:spPr>
        <p:txBody>
          <a:bodyPr/>
          <a:lstStyle/>
          <a:p>
            <a:pPr eaLnBrk="1" hangingPunct="1"/>
            <a:r>
              <a:rPr lang="en-US" altLang="en-US"/>
              <a:t>Aesthetic Design</a:t>
            </a:r>
          </a:p>
        </p:txBody>
      </p:sp>
      <p:sp>
        <p:nvSpPr>
          <p:cNvPr id="291845" name="Rectangle 3">
            <a:extLst>
              <a:ext uri="{FF2B5EF4-FFF2-40B4-BE49-F238E27FC236}">
                <a16:creationId xmlns:a16="http://schemas.microsoft.com/office/drawing/2014/main" id="{AF253F36-A82F-405A-AF4A-B96F9FD1442F}"/>
              </a:ext>
            </a:extLst>
          </p:cNvPr>
          <p:cNvSpPr>
            <a:spLocks noGrp="1" noChangeArrowheads="1"/>
          </p:cNvSpPr>
          <p:nvPr>
            <p:ph type="body" idx="1"/>
          </p:nvPr>
        </p:nvSpPr>
        <p:spPr/>
        <p:txBody>
          <a:bodyPr/>
          <a:lstStyle/>
          <a:p>
            <a:pPr eaLnBrk="1" hangingPunct="1"/>
            <a:r>
              <a:rPr lang="en-US" altLang="en-US"/>
              <a:t>Don’t be afraid of white space.</a:t>
            </a:r>
          </a:p>
          <a:p>
            <a:pPr eaLnBrk="1" hangingPunct="1"/>
            <a:r>
              <a:rPr lang="en-US" altLang="en-US"/>
              <a:t>Emphasize content.</a:t>
            </a:r>
          </a:p>
          <a:p>
            <a:pPr eaLnBrk="1" hangingPunct="1"/>
            <a:r>
              <a:rPr lang="en-US" altLang="en-US"/>
              <a:t>Organize layout elements from top-left to bottom right. </a:t>
            </a:r>
          </a:p>
          <a:p>
            <a:pPr eaLnBrk="1" hangingPunct="1"/>
            <a:r>
              <a:rPr lang="en-US" altLang="en-US"/>
              <a:t>Group navigation, content, and function geographically within the page.</a:t>
            </a:r>
          </a:p>
          <a:p>
            <a:pPr eaLnBrk="1" hangingPunct="1"/>
            <a:r>
              <a:rPr lang="en-US" altLang="en-US"/>
              <a:t>Don’t extend your real estate with the scrolling bar.</a:t>
            </a:r>
          </a:p>
          <a:p>
            <a:pPr eaLnBrk="1" hangingPunct="1"/>
            <a:r>
              <a:rPr lang="en-US" altLang="en-US"/>
              <a:t>Consider resolution and browser window size when designing layout.</a:t>
            </a: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5AB2CD-5BEA-42CB-9209-2E31B18A1AB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B5DC039B-45D1-48CC-B75A-092DD750735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9E12852-30EC-4407-9833-55A7EF3BC79C}" type="slidenum">
              <a:rPr lang="en-US" altLang="en-US" sz="1000">
                <a:latin typeface="Helvetica" panose="020B0604020202020204" pitchFamily="34" charset="0"/>
              </a:rPr>
              <a:pPr/>
              <a:t>284</a:t>
            </a:fld>
            <a:endParaRPr lang="en-US" altLang="en-US" sz="1000">
              <a:latin typeface="Helvetica" panose="020B0604020202020204" pitchFamily="34" charset="0"/>
            </a:endParaRPr>
          </a:p>
        </p:txBody>
      </p:sp>
      <p:sp>
        <p:nvSpPr>
          <p:cNvPr id="292868" name="Rectangle 3">
            <a:extLst>
              <a:ext uri="{FF2B5EF4-FFF2-40B4-BE49-F238E27FC236}">
                <a16:creationId xmlns:a16="http://schemas.microsoft.com/office/drawing/2014/main" id="{49682F4C-84AF-4F05-80DE-B4AEC97D23A8}"/>
              </a:ext>
            </a:extLst>
          </p:cNvPr>
          <p:cNvSpPr>
            <a:spLocks noGrp="1" noChangeArrowheads="1"/>
          </p:cNvSpPr>
          <p:nvPr>
            <p:ph type="title"/>
          </p:nvPr>
        </p:nvSpPr>
        <p:spPr>
          <a:xfrm>
            <a:off x="1295400" y="1066800"/>
            <a:ext cx="5632450" cy="660400"/>
          </a:xfrm>
          <a:noFill/>
        </p:spPr>
        <p:txBody>
          <a:bodyPr wrap="none" lIns="63500" tIns="25400" rIns="63500" bIns="25400" anchor="t">
            <a:spAutoFit/>
          </a:bodyPr>
          <a:lstStyle/>
          <a:p>
            <a:pPr eaLnBrk="1" hangingPunct="1"/>
            <a:r>
              <a:rPr lang="en-US" altLang="en-US"/>
              <a:t>Design Evaluation Cycle</a:t>
            </a:r>
          </a:p>
        </p:txBody>
      </p:sp>
      <p:pic>
        <p:nvPicPr>
          <p:cNvPr id="292869" name="Picture 4">
            <a:extLst>
              <a:ext uri="{FF2B5EF4-FFF2-40B4-BE49-F238E27FC236}">
                <a16:creationId xmlns:a16="http://schemas.microsoft.com/office/drawing/2014/main" id="{3B336639-C457-4CC9-B83F-BE1C847E68E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905000"/>
            <a:ext cx="3429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38C78367-0D9D-430D-8DD8-176D781106B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B4A96279-A6DF-4AE0-83E1-2EBF321755C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299891B-F5E1-4067-9DDC-C6E606A26D17}" type="slidenum">
              <a:rPr lang="en-US" altLang="en-US" sz="1000">
                <a:latin typeface="Helvetica" panose="020B0604020202020204" pitchFamily="34" charset="0"/>
              </a:rPr>
              <a:pPr/>
              <a:t>285</a:t>
            </a:fld>
            <a:endParaRPr lang="en-US" altLang="en-US" sz="1000">
              <a:latin typeface="Helvetica" panose="020B0604020202020204" pitchFamily="34" charset="0"/>
            </a:endParaRPr>
          </a:p>
        </p:txBody>
      </p:sp>
      <p:sp>
        <p:nvSpPr>
          <p:cNvPr id="293892" name="Rectangle 2">
            <a:extLst>
              <a:ext uri="{FF2B5EF4-FFF2-40B4-BE49-F238E27FC236}">
                <a16:creationId xmlns:a16="http://schemas.microsoft.com/office/drawing/2014/main" id="{852A6743-6171-4713-9F10-5D509433DB94}"/>
              </a:ext>
            </a:extLst>
          </p:cNvPr>
          <p:cNvSpPr>
            <a:spLocks noGrp="1" noChangeArrowheads="1"/>
          </p:cNvSpPr>
          <p:nvPr>
            <p:ph type="title"/>
          </p:nvPr>
        </p:nvSpPr>
        <p:spPr/>
        <p:txBody>
          <a:bodyPr/>
          <a:lstStyle/>
          <a:p>
            <a:pPr eaLnBrk="1" hangingPunct="1"/>
            <a:r>
              <a:rPr lang="en-US" altLang="en-US"/>
              <a:t>Chapter 12</a:t>
            </a:r>
          </a:p>
        </p:txBody>
      </p:sp>
      <p:sp>
        <p:nvSpPr>
          <p:cNvPr id="293893" name="Rectangle 3">
            <a:extLst>
              <a:ext uri="{FF2B5EF4-FFF2-40B4-BE49-F238E27FC236}">
                <a16:creationId xmlns:a16="http://schemas.microsoft.com/office/drawing/2014/main" id="{66519DA8-A3BE-413C-9F3A-E9C281AD9F4C}"/>
              </a:ext>
            </a:extLst>
          </p:cNvPr>
          <p:cNvSpPr>
            <a:spLocks noGrp="1" noChangeArrowheads="1"/>
          </p:cNvSpPr>
          <p:nvPr>
            <p:ph type="body" idx="1"/>
          </p:nvPr>
        </p:nvSpPr>
        <p:spPr/>
        <p:txBody>
          <a:bodyPr/>
          <a:lstStyle/>
          <a:p>
            <a:pPr eaLnBrk="1" hangingPunct="1"/>
            <a:r>
              <a:rPr lang="en-US" altLang="en-US" b="1">
                <a:solidFill>
                  <a:schemeClr val="folHlink"/>
                </a:solidFill>
              </a:rPr>
              <a:t>Pattern-Based Design</a:t>
            </a:r>
          </a:p>
        </p:txBody>
      </p:sp>
      <p:sp>
        <p:nvSpPr>
          <p:cNvPr id="293894" name="Text Box 6">
            <a:extLst>
              <a:ext uri="{FF2B5EF4-FFF2-40B4-BE49-F238E27FC236}">
                <a16:creationId xmlns:a16="http://schemas.microsoft.com/office/drawing/2014/main" id="{6996837B-FA1D-4C92-980D-E717452AC1D3}"/>
              </a:ext>
            </a:extLst>
          </p:cNvPr>
          <p:cNvSpPr txBox="1">
            <a:spLocks noChangeArrowheads="1"/>
          </p:cNvSpPr>
          <p:nvPr/>
        </p:nvSpPr>
        <p:spPr bwMode="auto">
          <a:xfrm>
            <a:off x="2133600" y="2438400"/>
            <a:ext cx="6477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i="1">
                <a:solidFill>
                  <a:schemeClr val="tx2"/>
                </a:solidFill>
                <a:latin typeface="Helvetica" panose="020B0604020202020204" pitchFamily="34" charset="0"/>
              </a:rPr>
              <a:t>Slide Set to accompany</a:t>
            </a:r>
            <a:br>
              <a:rPr lang="en-US" altLang="en-US" sz="3200" i="1">
                <a:solidFill>
                  <a:schemeClr val="tx2"/>
                </a:solidFill>
                <a:latin typeface="Helvetica" panose="020B0604020202020204" pitchFamily="34" charset="0"/>
              </a:rPr>
            </a:br>
            <a:r>
              <a:rPr lang="en-US" altLang="en-US" sz="2000" i="1">
                <a:solidFill>
                  <a:schemeClr val="tx2"/>
                </a:solidFill>
                <a:latin typeface="Helvetica" panose="020B0604020202020204" pitchFamily="34" charset="0"/>
              </a:rPr>
              <a:t>Software Engineering: A Practitioner’s Approach, 7/e</a:t>
            </a:r>
            <a:r>
              <a:rPr lang="en-US" altLang="en-US" i="1">
                <a:solidFill>
                  <a:schemeClr val="tx2"/>
                </a:solidFill>
                <a:latin typeface="Helvetica" panose="020B0604020202020204" pitchFamily="34" charset="0"/>
              </a:rPr>
              <a:t> </a:t>
            </a:r>
          </a:p>
          <a:p>
            <a:r>
              <a:rPr lang="en-US" altLang="en-US" sz="1600" b="1"/>
              <a:t>by Roger S. Pressman</a:t>
            </a:r>
            <a:endParaRPr lang="en-US" altLang="en-US" sz="1200" b="1"/>
          </a:p>
          <a:p>
            <a:endParaRPr lang="en-US" altLang="en-US" sz="1200" b="1"/>
          </a:p>
          <a:p>
            <a:r>
              <a:rPr lang="en-US" altLang="en-US" sz="1200" b="1"/>
              <a:t>Slides copyright © 1996, 2001, 2005, 2009</a:t>
            </a:r>
            <a:r>
              <a:rPr lang="en-US" altLang="en-US" sz="1800"/>
              <a:t> </a:t>
            </a:r>
            <a:r>
              <a:rPr lang="en-US" altLang="en-US" sz="1200" b="1"/>
              <a:t>by Roger S. Pressman</a:t>
            </a:r>
            <a:endParaRPr lang="en-US" altLang="en-US" sz="1800"/>
          </a:p>
          <a:p>
            <a:endParaRPr lang="en-US" altLang="en-US" sz="1800" b="1" i="1">
              <a:solidFill>
                <a:schemeClr val="tx2"/>
              </a:solidFill>
            </a:endParaRPr>
          </a:p>
          <a:p>
            <a:r>
              <a:rPr lang="en-US" altLang="en-US" sz="1800" b="1" i="1">
                <a:solidFill>
                  <a:schemeClr val="tx2"/>
                </a:solidFill>
              </a:rPr>
              <a:t>For non-profit educational use only</a:t>
            </a:r>
            <a:endParaRPr lang="en-US" altLang="en-US" sz="1800" b="1"/>
          </a:p>
          <a:p>
            <a:endParaRPr lang="en-US" altLang="en-US" sz="1400"/>
          </a:p>
          <a:p>
            <a:r>
              <a:rPr lang="en-US" altLang="en-US" sz="1200"/>
              <a:t>May be reproduced ONLY for student use at the university level when used in conjunction with </a:t>
            </a:r>
            <a:r>
              <a:rPr lang="en-US" altLang="en-US" sz="1200" i="1"/>
              <a:t>Software Engineering: A Practitioner's Approach, 7/e. </a:t>
            </a:r>
            <a:r>
              <a:rPr lang="en-US" altLang="en-US" sz="1200"/>
              <a:t>Any other reproduction or use is prohibited without the express written permission of the author.</a:t>
            </a:r>
          </a:p>
          <a:p>
            <a:endParaRPr lang="en-US" altLang="en-US" sz="1200"/>
          </a:p>
          <a:p>
            <a:r>
              <a:rPr lang="en-US" altLang="en-US" sz="1200"/>
              <a:t>All copyright information MUST appear if these slides are posted on a website for student use.</a:t>
            </a:r>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6118AA2-5040-4EFA-B2CB-65DEB8213A4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313A589-2F1F-488B-BD6E-9F17DBF0C34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DF611C7-D2E5-4104-AD76-3376BD6AB698}" type="slidenum">
              <a:rPr lang="en-US" altLang="en-US" sz="1000">
                <a:latin typeface="Helvetica" panose="020B0604020202020204" pitchFamily="34" charset="0"/>
              </a:rPr>
              <a:pPr/>
              <a:t>286</a:t>
            </a:fld>
            <a:endParaRPr lang="en-US" altLang="en-US" sz="1000">
              <a:latin typeface="Helvetica" panose="020B0604020202020204" pitchFamily="34" charset="0"/>
            </a:endParaRPr>
          </a:p>
        </p:txBody>
      </p:sp>
      <p:sp>
        <p:nvSpPr>
          <p:cNvPr id="294916" name="Rectangle 2">
            <a:extLst>
              <a:ext uri="{FF2B5EF4-FFF2-40B4-BE49-F238E27FC236}">
                <a16:creationId xmlns:a16="http://schemas.microsoft.com/office/drawing/2014/main" id="{EAF7E1E3-9E2B-426C-BC5A-39161235399D}"/>
              </a:ext>
            </a:extLst>
          </p:cNvPr>
          <p:cNvSpPr>
            <a:spLocks noGrp="1" noChangeArrowheads="1"/>
          </p:cNvSpPr>
          <p:nvPr>
            <p:ph type="title"/>
          </p:nvPr>
        </p:nvSpPr>
        <p:spPr/>
        <p:txBody>
          <a:bodyPr/>
          <a:lstStyle/>
          <a:p>
            <a:pPr eaLnBrk="1" hangingPunct="1"/>
            <a:r>
              <a:rPr lang="en-US" altLang="en-US"/>
              <a:t>Design Patterns</a:t>
            </a:r>
          </a:p>
        </p:txBody>
      </p:sp>
      <p:sp>
        <p:nvSpPr>
          <p:cNvPr id="294917" name="Rectangle 3">
            <a:extLst>
              <a:ext uri="{FF2B5EF4-FFF2-40B4-BE49-F238E27FC236}">
                <a16:creationId xmlns:a16="http://schemas.microsoft.com/office/drawing/2014/main" id="{FC56859A-85DD-4A6D-A1AF-19051E059CCB}"/>
              </a:ext>
            </a:extLst>
          </p:cNvPr>
          <p:cNvSpPr>
            <a:spLocks noGrp="1" noChangeArrowheads="1"/>
          </p:cNvSpPr>
          <p:nvPr>
            <p:ph type="body" idx="1"/>
          </p:nvPr>
        </p:nvSpPr>
        <p:spPr/>
        <p:txBody>
          <a:bodyPr/>
          <a:lstStyle/>
          <a:p>
            <a:pPr eaLnBrk="1" hangingPunct="1"/>
            <a:r>
              <a:rPr lang="en-US" altLang="en-US">
                <a:latin typeface="Palatino" pitchFamily="-128" charset="0"/>
              </a:rPr>
              <a:t>Each of us has encountered a design problem and silently thought: </a:t>
            </a:r>
            <a:r>
              <a:rPr lang="en-US" altLang="en-US" i="1">
                <a:solidFill>
                  <a:schemeClr val="folHlink"/>
                </a:solidFill>
                <a:latin typeface="Palatino" pitchFamily="-128" charset="0"/>
              </a:rPr>
              <a:t>I wonder if anyone has developed a solution to for this?</a:t>
            </a:r>
          </a:p>
          <a:p>
            <a:pPr lvl="1" eaLnBrk="1" hangingPunct="1"/>
            <a:r>
              <a:rPr lang="en-US" altLang="en-US">
                <a:latin typeface="Palatino" pitchFamily="-128" charset="0"/>
              </a:rPr>
              <a:t>What if there was a standard way of describing a problem (so you could look it up), and an organized method for representing the solution to the problem? </a:t>
            </a:r>
          </a:p>
          <a:p>
            <a:pPr eaLnBrk="1" hangingPunct="1"/>
            <a:r>
              <a:rPr lang="en-US" altLang="en-US" i="1">
                <a:solidFill>
                  <a:schemeClr val="folHlink"/>
                </a:solidFill>
                <a:latin typeface="Palatino" pitchFamily="-128" charset="0"/>
              </a:rPr>
              <a:t>Design patterns</a:t>
            </a:r>
            <a:r>
              <a:rPr lang="en-US" altLang="en-US" i="1">
                <a:latin typeface="Palatino" pitchFamily="-128" charset="0"/>
              </a:rPr>
              <a:t> </a:t>
            </a:r>
            <a:r>
              <a:rPr lang="en-US" altLang="en-US">
                <a:latin typeface="Palatino" pitchFamily="-128" charset="0"/>
              </a:rPr>
              <a:t>are a codified method for describing problems and their solution allows the software engineering community to capture design knowledge in a way that enables it to be reused.</a:t>
            </a:r>
            <a:endParaRPr lang="en-US" altLang="en-US" i="1">
              <a:latin typeface="Palatino" pitchFamily="-128" charset="0"/>
            </a:endParaRP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F680D7F-30F7-4EC3-A248-4275ABDE5FE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D6A50E80-A62B-49B3-8ECA-90DC602CB03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236E9C7-8149-42E2-A29C-BC12444A9AAA}" type="slidenum">
              <a:rPr lang="en-US" altLang="en-US" sz="1000">
                <a:latin typeface="Helvetica" panose="020B0604020202020204" pitchFamily="34" charset="0"/>
              </a:rPr>
              <a:pPr/>
              <a:t>287</a:t>
            </a:fld>
            <a:endParaRPr lang="en-US" altLang="en-US" sz="1000">
              <a:latin typeface="Helvetica" panose="020B0604020202020204" pitchFamily="34" charset="0"/>
            </a:endParaRPr>
          </a:p>
        </p:txBody>
      </p:sp>
      <p:sp>
        <p:nvSpPr>
          <p:cNvPr id="295940" name="Rectangle 2">
            <a:extLst>
              <a:ext uri="{FF2B5EF4-FFF2-40B4-BE49-F238E27FC236}">
                <a16:creationId xmlns:a16="http://schemas.microsoft.com/office/drawing/2014/main" id="{94B72803-3A1F-4115-B61F-4023C579D7A2}"/>
              </a:ext>
            </a:extLst>
          </p:cNvPr>
          <p:cNvSpPr>
            <a:spLocks noGrp="1" noChangeArrowheads="1"/>
          </p:cNvSpPr>
          <p:nvPr>
            <p:ph type="title"/>
          </p:nvPr>
        </p:nvSpPr>
        <p:spPr/>
        <p:txBody>
          <a:bodyPr/>
          <a:lstStyle/>
          <a:p>
            <a:pPr eaLnBrk="1" hangingPunct="1"/>
            <a:r>
              <a:rPr lang="en-US" altLang="en-US"/>
              <a:t>Design Patterns</a:t>
            </a:r>
          </a:p>
        </p:txBody>
      </p:sp>
      <p:sp>
        <p:nvSpPr>
          <p:cNvPr id="295941" name="Rectangle 3">
            <a:extLst>
              <a:ext uri="{FF2B5EF4-FFF2-40B4-BE49-F238E27FC236}">
                <a16:creationId xmlns:a16="http://schemas.microsoft.com/office/drawing/2014/main" id="{0E9A79E6-8346-4C1F-AB61-8EC7C5D7D5C7}"/>
              </a:ext>
            </a:extLst>
          </p:cNvPr>
          <p:cNvSpPr>
            <a:spLocks noGrp="1" noChangeArrowheads="1"/>
          </p:cNvSpPr>
          <p:nvPr>
            <p:ph type="body" idx="1"/>
          </p:nvPr>
        </p:nvSpPr>
        <p:spPr/>
        <p:txBody>
          <a:bodyPr/>
          <a:lstStyle/>
          <a:p>
            <a:pPr eaLnBrk="1" hangingPunct="1">
              <a:spcBef>
                <a:spcPts val="600"/>
              </a:spcBef>
            </a:pPr>
            <a:r>
              <a:rPr lang="en-US" altLang="en-US" i="1">
                <a:latin typeface="Palatino" pitchFamily="-128" charset="0"/>
              </a:rPr>
              <a:t>Each pattern describes a problem that occurs over and over again in our environment and then describes the core of the solution to that problem in such a way that you can use the solution a million times over without ever doing it the same way twice.</a:t>
            </a:r>
          </a:p>
          <a:p>
            <a:pPr lvl="3" eaLnBrk="1" hangingPunct="1">
              <a:spcBef>
                <a:spcPts val="600"/>
              </a:spcBef>
            </a:pPr>
            <a:r>
              <a:rPr lang="en-US" altLang="en-US" sz="2000">
                <a:solidFill>
                  <a:schemeClr val="folHlink"/>
                </a:solidFill>
                <a:latin typeface="Palatino" pitchFamily="-128" charset="0"/>
              </a:rPr>
              <a:t>Christopher Alexander, 1977</a:t>
            </a:r>
          </a:p>
          <a:p>
            <a:pPr eaLnBrk="1" hangingPunct="1">
              <a:spcBef>
                <a:spcPts val="600"/>
              </a:spcBef>
            </a:pPr>
            <a:r>
              <a:rPr lang="en-US" altLang="en-US">
                <a:latin typeface="Palatino" pitchFamily="-128" charset="0"/>
              </a:rPr>
              <a:t>“a three-part rule which expresses a relation between a certain context, a problem, and a solution.”</a:t>
            </a:r>
            <a:endParaRPr lang="en-US" altLang="en-US" i="1">
              <a:latin typeface="Palatino" pitchFamily="-128" charset="0"/>
            </a:endParaRP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9BEEA6-B84A-45E5-A521-A3E183207F4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084A3E90-0E46-4954-8F4F-F4B8CA96F9B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C778C80-D444-46A2-BC6F-A16C9349A1C5}" type="slidenum">
              <a:rPr lang="en-US" altLang="en-US" sz="1000">
                <a:latin typeface="Helvetica" panose="020B0604020202020204" pitchFamily="34" charset="0"/>
              </a:rPr>
              <a:pPr/>
              <a:t>288</a:t>
            </a:fld>
            <a:endParaRPr lang="en-US" altLang="en-US" sz="1000">
              <a:latin typeface="Helvetica" panose="020B0604020202020204" pitchFamily="34" charset="0"/>
            </a:endParaRPr>
          </a:p>
        </p:txBody>
      </p:sp>
      <p:sp>
        <p:nvSpPr>
          <p:cNvPr id="296964" name="Rectangle 2">
            <a:extLst>
              <a:ext uri="{FF2B5EF4-FFF2-40B4-BE49-F238E27FC236}">
                <a16:creationId xmlns:a16="http://schemas.microsoft.com/office/drawing/2014/main" id="{46B0C0DC-9BDC-471A-BBE2-CE4C797FD60F}"/>
              </a:ext>
            </a:extLst>
          </p:cNvPr>
          <p:cNvSpPr>
            <a:spLocks noGrp="1" noChangeArrowheads="1"/>
          </p:cNvSpPr>
          <p:nvPr>
            <p:ph type="title"/>
          </p:nvPr>
        </p:nvSpPr>
        <p:spPr/>
        <p:txBody>
          <a:bodyPr/>
          <a:lstStyle/>
          <a:p>
            <a:pPr eaLnBrk="1" hangingPunct="1"/>
            <a:r>
              <a:rPr lang="en-US" altLang="en-US"/>
              <a:t>Basic Concepts</a:t>
            </a:r>
          </a:p>
        </p:txBody>
      </p:sp>
      <p:sp>
        <p:nvSpPr>
          <p:cNvPr id="296965" name="Rectangle 3">
            <a:extLst>
              <a:ext uri="{FF2B5EF4-FFF2-40B4-BE49-F238E27FC236}">
                <a16:creationId xmlns:a16="http://schemas.microsoft.com/office/drawing/2014/main" id="{B9A17812-21EE-44E1-A8EB-88112A61AE1B}"/>
              </a:ext>
            </a:extLst>
          </p:cNvPr>
          <p:cNvSpPr>
            <a:spLocks noGrp="1" noChangeArrowheads="1"/>
          </p:cNvSpPr>
          <p:nvPr>
            <p:ph type="body" idx="1"/>
          </p:nvPr>
        </p:nvSpPr>
        <p:spPr/>
        <p:txBody>
          <a:bodyPr/>
          <a:lstStyle/>
          <a:p>
            <a:pPr eaLnBrk="1" hangingPunct="1">
              <a:spcBef>
                <a:spcPts val="600"/>
              </a:spcBef>
            </a:pPr>
            <a:r>
              <a:rPr lang="en-US" altLang="en-US" i="1">
                <a:solidFill>
                  <a:schemeClr val="folHlink"/>
                </a:solidFill>
                <a:latin typeface="Palatino" pitchFamily="-128" charset="0"/>
              </a:rPr>
              <a:t>Context</a:t>
            </a:r>
            <a:r>
              <a:rPr lang="en-US" altLang="en-US">
                <a:latin typeface="Palatino" pitchFamily="-128" charset="0"/>
              </a:rPr>
              <a:t> allows the reader to understand the environment in which the problem resides and what solution might be appropriate within that environment. </a:t>
            </a:r>
          </a:p>
          <a:p>
            <a:pPr eaLnBrk="1" hangingPunct="1">
              <a:spcBef>
                <a:spcPts val="600"/>
              </a:spcBef>
            </a:pPr>
            <a:r>
              <a:rPr lang="en-US" altLang="en-US">
                <a:latin typeface="Palatino" pitchFamily="-128" charset="0"/>
              </a:rPr>
              <a:t>A set of requirements, including limitations and constraints, acts as a </a:t>
            </a:r>
            <a:r>
              <a:rPr lang="en-US" altLang="en-US" i="1">
                <a:solidFill>
                  <a:schemeClr val="folHlink"/>
                </a:solidFill>
                <a:latin typeface="Palatino" pitchFamily="-128" charset="0"/>
              </a:rPr>
              <a:t>system of forces</a:t>
            </a:r>
            <a:r>
              <a:rPr lang="en-US" altLang="en-US">
                <a:latin typeface="Palatino" pitchFamily="-128" charset="0"/>
              </a:rPr>
              <a:t> that influences how </a:t>
            </a:r>
          </a:p>
          <a:p>
            <a:pPr lvl="1" eaLnBrk="1" hangingPunct="1">
              <a:spcBef>
                <a:spcPts val="600"/>
              </a:spcBef>
            </a:pPr>
            <a:r>
              <a:rPr lang="en-US" altLang="en-US">
                <a:latin typeface="Palatino" pitchFamily="-128" charset="0"/>
              </a:rPr>
              <a:t>the problem can be interpreted within its context and </a:t>
            </a:r>
          </a:p>
          <a:p>
            <a:pPr lvl="1" eaLnBrk="1" hangingPunct="1">
              <a:spcBef>
                <a:spcPts val="600"/>
              </a:spcBef>
            </a:pPr>
            <a:r>
              <a:rPr lang="en-US" altLang="en-US">
                <a:latin typeface="Palatino" pitchFamily="-128" charset="0"/>
              </a:rPr>
              <a:t>how the solution can be effectively applied.</a:t>
            </a: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55483A-4BA7-4DB2-BDB4-E3C68C5CF29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9D36ECB8-9AA9-4AE0-A4E7-67E61A5E8E8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450394C-31FC-402E-B481-0E4AE4D65C7A}" type="slidenum">
              <a:rPr lang="en-US" altLang="en-US" sz="1000">
                <a:latin typeface="Helvetica" panose="020B0604020202020204" pitchFamily="34" charset="0"/>
              </a:rPr>
              <a:pPr/>
              <a:t>289</a:t>
            </a:fld>
            <a:endParaRPr lang="en-US" altLang="en-US" sz="1000">
              <a:latin typeface="Helvetica" panose="020B0604020202020204" pitchFamily="34" charset="0"/>
            </a:endParaRPr>
          </a:p>
        </p:txBody>
      </p:sp>
      <p:sp>
        <p:nvSpPr>
          <p:cNvPr id="297988" name="Rectangle 2">
            <a:extLst>
              <a:ext uri="{FF2B5EF4-FFF2-40B4-BE49-F238E27FC236}">
                <a16:creationId xmlns:a16="http://schemas.microsoft.com/office/drawing/2014/main" id="{9FD2FF5D-8609-405C-86B3-B3762612C4DD}"/>
              </a:ext>
            </a:extLst>
          </p:cNvPr>
          <p:cNvSpPr>
            <a:spLocks noGrp="1" noChangeArrowheads="1"/>
          </p:cNvSpPr>
          <p:nvPr>
            <p:ph type="title"/>
          </p:nvPr>
        </p:nvSpPr>
        <p:spPr/>
        <p:txBody>
          <a:bodyPr/>
          <a:lstStyle/>
          <a:p>
            <a:pPr eaLnBrk="1" hangingPunct="1"/>
            <a:r>
              <a:rPr lang="en-US" altLang="en-US"/>
              <a:t>Effective Patterns</a:t>
            </a:r>
          </a:p>
        </p:txBody>
      </p:sp>
      <p:sp>
        <p:nvSpPr>
          <p:cNvPr id="297989" name="Rectangle 3">
            <a:extLst>
              <a:ext uri="{FF2B5EF4-FFF2-40B4-BE49-F238E27FC236}">
                <a16:creationId xmlns:a16="http://schemas.microsoft.com/office/drawing/2014/main" id="{F98272E8-BD94-494B-9B8F-98DE6CE3CB49}"/>
              </a:ext>
            </a:extLst>
          </p:cNvPr>
          <p:cNvSpPr>
            <a:spLocks noGrp="1" noChangeArrowheads="1"/>
          </p:cNvSpPr>
          <p:nvPr>
            <p:ph type="body" idx="1"/>
          </p:nvPr>
        </p:nvSpPr>
        <p:spPr/>
        <p:txBody>
          <a:bodyPr/>
          <a:lstStyle/>
          <a:p>
            <a:pPr eaLnBrk="1" hangingPunct="1">
              <a:lnSpc>
                <a:spcPct val="90000"/>
              </a:lnSpc>
              <a:spcBef>
                <a:spcPts val="300"/>
              </a:spcBef>
            </a:pPr>
            <a:r>
              <a:rPr lang="en-US" altLang="en-US" sz="2000">
                <a:latin typeface="Palatino" pitchFamily="-128" charset="0"/>
              </a:rPr>
              <a:t>Coplien [Cop05] characterizes an effective design pattern in the following way:</a:t>
            </a:r>
          </a:p>
          <a:p>
            <a:pPr lvl="1" eaLnBrk="1" hangingPunct="1">
              <a:lnSpc>
                <a:spcPct val="90000"/>
              </a:lnSpc>
              <a:spcBef>
                <a:spcPts val="300"/>
              </a:spcBef>
            </a:pPr>
            <a:r>
              <a:rPr lang="en-US" altLang="en-US" sz="1800" i="1">
                <a:solidFill>
                  <a:schemeClr val="folHlink"/>
                </a:solidFill>
                <a:latin typeface="Times New Roman" panose="02020603050405020304" pitchFamily="18" charset="0"/>
              </a:rPr>
              <a:t>It solves a problem</a:t>
            </a:r>
            <a:r>
              <a:rPr lang="en-US" altLang="en-US" sz="1800">
                <a:solidFill>
                  <a:schemeClr val="folHlink"/>
                </a:solidFill>
                <a:latin typeface="Times New Roman" panose="02020603050405020304" pitchFamily="18" charset="0"/>
              </a:rPr>
              <a:t>:</a:t>
            </a:r>
            <a:r>
              <a:rPr lang="en-US" altLang="en-US" sz="1800">
                <a:latin typeface="Times New Roman" panose="02020603050405020304" pitchFamily="18" charset="0"/>
              </a:rPr>
              <a:t> Patterns capture solutions, not just abstract principles or strategies.</a:t>
            </a:r>
          </a:p>
          <a:p>
            <a:pPr lvl="1" eaLnBrk="1" hangingPunct="1">
              <a:lnSpc>
                <a:spcPct val="90000"/>
              </a:lnSpc>
              <a:spcBef>
                <a:spcPts val="300"/>
              </a:spcBef>
            </a:pPr>
            <a:r>
              <a:rPr lang="en-US" altLang="en-US" sz="1800" i="1">
                <a:solidFill>
                  <a:schemeClr val="folHlink"/>
                </a:solidFill>
                <a:latin typeface="Times New Roman" panose="02020603050405020304" pitchFamily="18" charset="0"/>
              </a:rPr>
              <a:t>It is a proven concept</a:t>
            </a:r>
            <a:r>
              <a:rPr lang="en-US" altLang="en-US" sz="1800">
                <a:solidFill>
                  <a:schemeClr val="folHlink"/>
                </a:solidFill>
                <a:latin typeface="Times New Roman" panose="02020603050405020304" pitchFamily="18" charset="0"/>
              </a:rPr>
              <a:t>:</a:t>
            </a:r>
            <a:r>
              <a:rPr lang="en-US" altLang="en-US" sz="1800">
                <a:latin typeface="Times New Roman" panose="02020603050405020304" pitchFamily="18" charset="0"/>
              </a:rPr>
              <a:t> Patterns capture solutions with a track record, not theories or speculation.</a:t>
            </a:r>
          </a:p>
          <a:p>
            <a:pPr lvl="1" eaLnBrk="1" hangingPunct="1">
              <a:lnSpc>
                <a:spcPct val="90000"/>
              </a:lnSpc>
            </a:pPr>
            <a:r>
              <a:rPr lang="en-US" altLang="en-US" sz="1800" i="1">
                <a:solidFill>
                  <a:schemeClr val="folHlink"/>
                </a:solidFill>
                <a:latin typeface="Times New Roman" panose="02020603050405020304" pitchFamily="18" charset="0"/>
              </a:rPr>
              <a:t>The solution isn't obvious</a:t>
            </a:r>
            <a:r>
              <a:rPr lang="en-US" altLang="en-US" sz="1800">
                <a:solidFill>
                  <a:schemeClr val="folHlink"/>
                </a:solidFill>
                <a:latin typeface="Times New Roman" panose="02020603050405020304" pitchFamily="18" charset="0"/>
              </a:rPr>
              <a:t>: </a:t>
            </a:r>
            <a:r>
              <a:rPr lang="en-US" altLang="en-US" sz="1800">
                <a:latin typeface="Times New Roman" panose="02020603050405020304" pitchFamily="18" charset="0"/>
              </a:rPr>
              <a:t>Many problem-solving techniques (such as software design paradigms or methods) try to derive solutions from first principles. The best patterns </a:t>
            </a:r>
            <a:r>
              <a:rPr lang="en-US" altLang="en-US" sz="1800" i="1">
                <a:latin typeface="Times New Roman" panose="02020603050405020304" pitchFamily="18" charset="0"/>
              </a:rPr>
              <a:t>generate</a:t>
            </a:r>
            <a:r>
              <a:rPr lang="en-US" altLang="en-US" sz="1800">
                <a:latin typeface="Times New Roman" panose="02020603050405020304" pitchFamily="18" charset="0"/>
              </a:rPr>
              <a:t> a solution to a problem indirectly--a necessary approach for the most difficult problems of design.</a:t>
            </a:r>
          </a:p>
          <a:p>
            <a:pPr lvl="1" eaLnBrk="1" hangingPunct="1">
              <a:lnSpc>
                <a:spcPct val="90000"/>
              </a:lnSpc>
            </a:pPr>
            <a:r>
              <a:rPr lang="en-US" altLang="en-US" sz="1800" i="1">
                <a:solidFill>
                  <a:schemeClr val="folHlink"/>
                </a:solidFill>
                <a:latin typeface="Times New Roman" panose="02020603050405020304" pitchFamily="18" charset="0"/>
              </a:rPr>
              <a:t>It describes a relationship</a:t>
            </a:r>
            <a:r>
              <a:rPr lang="en-US" altLang="en-US" sz="1800">
                <a:solidFill>
                  <a:schemeClr val="folHlink"/>
                </a:solidFill>
                <a:latin typeface="Times New Roman" panose="02020603050405020304" pitchFamily="18" charset="0"/>
              </a:rPr>
              <a:t>:</a:t>
            </a:r>
            <a:r>
              <a:rPr lang="en-US" altLang="en-US" sz="1800">
                <a:latin typeface="Times New Roman" panose="02020603050405020304" pitchFamily="18" charset="0"/>
              </a:rPr>
              <a:t> Patterns don't just describe modules, but describe deeper system structures and mechanisms.</a:t>
            </a:r>
          </a:p>
          <a:p>
            <a:pPr lvl="1" eaLnBrk="1" hangingPunct="1">
              <a:lnSpc>
                <a:spcPct val="90000"/>
              </a:lnSpc>
              <a:spcBef>
                <a:spcPts val="300"/>
              </a:spcBef>
            </a:pPr>
            <a:r>
              <a:rPr lang="en-US" altLang="en-US" sz="1800" i="1">
                <a:solidFill>
                  <a:schemeClr val="folHlink"/>
                </a:solidFill>
                <a:latin typeface="Times New Roman" panose="02020603050405020304" pitchFamily="18" charset="0"/>
              </a:rPr>
              <a:t>The pattern has a significant human component (minimize human intervention).</a:t>
            </a:r>
            <a:r>
              <a:rPr lang="en-US" altLang="en-US" sz="1800">
                <a:solidFill>
                  <a:schemeClr val="folHlink"/>
                </a:solidFill>
                <a:latin typeface="Times New Roman" panose="02020603050405020304" pitchFamily="18" charset="0"/>
              </a:rPr>
              <a:t> </a:t>
            </a:r>
            <a:r>
              <a:rPr lang="en-US" altLang="en-US" sz="1800">
                <a:latin typeface="Times New Roman" panose="02020603050405020304" pitchFamily="18" charset="0"/>
              </a:rPr>
              <a:t>All software serves human comfort or quality of life; the best patterns explicitly appeal to aesthetics and utility.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87CAE9-548A-4B5E-8E00-C6744337E44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a:extLst>
              <a:ext uri="{FF2B5EF4-FFF2-40B4-BE49-F238E27FC236}">
                <a16:creationId xmlns:a16="http://schemas.microsoft.com/office/drawing/2014/main" id="{A1597199-A6BD-4B0C-B144-E2523F04288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4B8593F-9147-4D0B-845F-2860A263E3E3}" type="slidenum">
              <a:rPr lang="en-US" altLang="en-US" sz="1000">
                <a:latin typeface="Helvetica" panose="020B0604020202020204" pitchFamily="34" charset="0"/>
              </a:rPr>
              <a:pPr/>
              <a:t>29</a:t>
            </a:fld>
            <a:endParaRPr lang="en-US" altLang="en-US" sz="1000">
              <a:latin typeface="Helvetica" panose="020B0604020202020204" pitchFamily="34" charset="0"/>
            </a:endParaRPr>
          </a:p>
        </p:txBody>
      </p:sp>
      <p:sp>
        <p:nvSpPr>
          <p:cNvPr id="31748" name="Rectangle 2">
            <a:extLst>
              <a:ext uri="{FF2B5EF4-FFF2-40B4-BE49-F238E27FC236}">
                <a16:creationId xmlns:a16="http://schemas.microsoft.com/office/drawing/2014/main" id="{5558FA05-DEA5-48E4-A612-18A1E1EC61EB}"/>
              </a:ext>
            </a:extLst>
          </p:cNvPr>
          <p:cNvSpPr>
            <a:spLocks noGrp="1" noChangeArrowheads="1"/>
          </p:cNvSpPr>
          <p:nvPr>
            <p:ph type="title"/>
          </p:nvPr>
        </p:nvSpPr>
        <p:spPr/>
        <p:txBody>
          <a:bodyPr/>
          <a:lstStyle/>
          <a:p>
            <a:pPr eaLnBrk="1" hangingPunct="1"/>
            <a:r>
              <a:rPr lang="en-US" altLang="en-US"/>
              <a:t>Process Patterns</a:t>
            </a:r>
          </a:p>
        </p:txBody>
      </p:sp>
      <p:sp>
        <p:nvSpPr>
          <p:cNvPr id="31749" name="Rectangle 3">
            <a:extLst>
              <a:ext uri="{FF2B5EF4-FFF2-40B4-BE49-F238E27FC236}">
                <a16:creationId xmlns:a16="http://schemas.microsoft.com/office/drawing/2014/main" id="{BB517165-D700-415C-ACC8-3E0B155BA9AD}"/>
              </a:ext>
            </a:extLst>
          </p:cNvPr>
          <p:cNvSpPr>
            <a:spLocks noGrp="1" noChangeArrowheads="1"/>
          </p:cNvSpPr>
          <p:nvPr>
            <p:ph type="body" idx="1"/>
          </p:nvPr>
        </p:nvSpPr>
        <p:spPr/>
        <p:txBody>
          <a:bodyPr/>
          <a:lstStyle/>
          <a:p>
            <a:pPr eaLnBrk="1" hangingPunct="1">
              <a:lnSpc>
                <a:spcPct val="90000"/>
              </a:lnSpc>
            </a:pPr>
            <a:r>
              <a:rPr lang="en-US" altLang="en-US">
                <a:latin typeface="Palatino" pitchFamily="-128" charset="0"/>
              </a:rPr>
              <a:t>A </a:t>
            </a:r>
            <a:r>
              <a:rPr lang="en-US" altLang="en-US" i="1">
                <a:solidFill>
                  <a:schemeClr val="folHlink"/>
                </a:solidFill>
                <a:latin typeface="Palatino" pitchFamily="-128" charset="0"/>
              </a:rPr>
              <a:t>process pattern</a:t>
            </a:r>
            <a:r>
              <a:rPr lang="en-US" altLang="en-US">
                <a:solidFill>
                  <a:schemeClr val="folHlink"/>
                </a:solidFill>
                <a:latin typeface="Palatino" pitchFamily="-128" charset="0"/>
              </a:rPr>
              <a:t> </a:t>
            </a:r>
            <a:endParaRPr lang="en-US" altLang="en-US">
              <a:latin typeface="Palatino" pitchFamily="-128" charset="0"/>
            </a:endParaRPr>
          </a:p>
          <a:p>
            <a:pPr lvl="1" eaLnBrk="1" hangingPunct="1">
              <a:lnSpc>
                <a:spcPct val="90000"/>
              </a:lnSpc>
            </a:pPr>
            <a:r>
              <a:rPr lang="en-US" altLang="en-US">
                <a:latin typeface="Palatino" pitchFamily="-128" charset="0"/>
              </a:rPr>
              <a:t>describes a process-related problem that is encountered during software engineering work, </a:t>
            </a:r>
          </a:p>
          <a:p>
            <a:pPr lvl="1" eaLnBrk="1" hangingPunct="1">
              <a:lnSpc>
                <a:spcPct val="90000"/>
              </a:lnSpc>
            </a:pPr>
            <a:r>
              <a:rPr lang="en-US" altLang="en-US">
                <a:latin typeface="Palatino" pitchFamily="-128" charset="0"/>
              </a:rPr>
              <a:t>identifies the environment in which the problem has been encountered, and </a:t>
            </a:r>
          </a:p>
          <a:p>
            <a:pPr lvl="1" eaLnBrk="1" hangingPunct="1">
              <a:lnSpc>
                <a:spcPct val="90000"/>
              </a:lnSpc>
            </a:pPr>
            <a:r>
              <a:rPr lang="en-US" altLang="en-US">
                <a:latin typeface="Palatino" pitchFamily="-128" charset="0"/>
              </a:rPr>
              <a:t>suggests one or more proven solutions to the problem. </a:t>
            </a:r>
          </a:p>
          <a:p>
            <a:pPr eaLnBrk="1" hangingPunct="1">
              <a:lnSpc>
                <a:spcPct val="90000"/>
              </a:lnSpc>
            </a:pPr>
            <a:r>
              <a:rPr lang="en-US" altLang="en-US">
                <a:latin typeface="Palatino" pitchFamily="-128" charset="0"/>
              </a:rPr>
              <a:t>Stated in more general terms, a process pattern provides you with a </a:t>
            </a:r>
            <a:r>
              <a:rPr lang="en-US" altLang="en-US" i="1">
                <a:latin typeface="Palatino" pitchFamily="-128" charset="0"/>
              </a:rPr>
              <a:t>template</a:t>
            </a:r>
            <a:r>
              <a:rPr lang="en-US" altLang="en-US">
                <a:latin typeface="Palatino" pitchFamily="-128" charset="0"/>
              </a:rPr>
              <a:t> [Amb98]—</a:t>
            </a:r>
            <a:r>
              <a:rPr lang="en-US" altLang="en-US">
                <a:solidFill>
                  <a:schemeClr val="folHlink"/>
                </a:solidFill>
                <a:latin typeface="Palatino" pitchFamily="-128" charset="0"/>
              </a:rPr>
              <a:t>a consistent method for describing problem solutions within the context of the software process.</a:t>
            </a:r>
            <a:endParaRPr lang="en-US" altLang="en-US">
              <a:solidFill>
                <a:schemeClr val="folHlink"/>
              </a:solidFill>
              <a:latin typeface="Times New Roman" panose="02020603050405020304" pitchFamily="18" charset="0"/>
            </a:endParaRP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59C2FDB-38ED-4780-8B19-36B62335FCC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64638DAE-1B67-4F8E-A56F-E4817408762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D513E23-9C7E-4BB2-AEB7-B9DA1B3FC12B}" type="slidenum">
              <a:rPr lang="en-US" altLang="en-US" sz="1000">
                <a:latin typeface="Helvetica" panose="020B0604020202020204" pitchFamily="34" charset="0"/>
              </a:rPr>
              <a:pPr/>
              <a:t>290</a:t>
            </a:fld>
            <a:endParaRPr lang="en-US" altLang="en-US" sz="1000">
              <a:latin typeface="Helvetica" panose="020B0604020202020204" pitchFamily="34" charset="0"/>
            </a:endParaRPr>
          </a:p>
        </p:txBody>
      </p:sp>
      <p:sp>
        <p:nvSpPr>
          <p:cNvPr id="299012" name="Rectangle 2">
            <a:extLst>
              <a:ext uri="{FF2B5EF4-FFF2-40B4-BE49-F238E27FC236}">
                <a16:creationId xmlns:a16="http://schemas.microsoft.com/office/drawing/2014/main" id="{2CE43E7C-9BB8-407C-912C-A305C0814A58}"/>
              </a:ext>
            </a:extLst>
          </p:cNvPr>
          <p:cNvSpPr>
            <a:spLocks noGrp="1" noChangeArrowheads="1"/>
          </p:cNvSpPr>
          <p:nvPr>
            <p:ph type="title"/>
          </p:nvPr>
        </p:nvSpPr>
        <p:spPr/>
        <p:txBody>
          <a:bodyPr/>
          <a:lstStyle/>
          <a:p>
            <a:pPr eaLnBrk="1" hangingPunct="1"/>
            <a:r>
              <a:rPr lang="en-US" altLang="en-US"/>
              <a:t>Generative Patterns</a:t>
            </a:r>
          </a:p>
        </p:txBody>
      </p:sp>
      <p:sp>
        <p:nvSpPr>
          <p:cNvPr id="299013" name="Rectangle 3">
            <a:extLst>
              <a:ext uri="{FF2B5EF4-FFF2-40B4-BE49-F238E27FC236}">
                <a16:creationId xmlns:a16="http://schemas.microsoft.com/office/drawing/2014/main" id="{88519AFB-295F-4CFF-A2F9-C77680EE4A1A}"/>
              </a:ext>
            </a:extLst>
          </p:cNvPr>
          <p:cNvSpPr>
            <a:spLocks noGrp="1" noChangeArrowheads="1"/>
          </p:cNvSpPr>
          <p:nvPr>
            <p:ph type="body" idx="1"/>
          </p:nvPr>
        </p:nvSpPr>
        <p:spPr/>
        <p:txBody>
          <a:bodyPr/>
          <a:lstStyle/>
          <a:p>
            <a:pPr eaLnBrk="1" hangingPunct="1"/>
            <a:r>
              <a:rPr lang="en-US" altLang="en-US" i="1">
                <a:solidFill>
                  <a:schemeClr val="folHlink"/>
                </a:solidFill>
                <a:latin typeface="Palatino" pitchFamily="-128" charset="0"/>
              </a:rPr>
              <a:t>Generative</a:t>
            </a:r>
            <a:r>
              <a:rPr lang="en-US" altLang="en-US">
                <a:solidFill>
                  <a:schemeClr val="folHlink"/>
                </a:solidFill>
                <a:latin typeface="Palatino" pitchFamily="-128" charset="0"/>
              </a:rPr>
              <a:t> </a:t>
            </a:r>
            <a:r>
              <a:rPr lang="en-US" altLang="en-US" i="1">
                <a:solidFill>
                  <a:schemeClr val="folHlink"/>
                </a:solidFill>
                <a:latin typeface="Palatino" pitchFamily="-128" charset="0"/>
              </a:rPr>
              <a:t>patterns</a:t>
            </a:r>
            <a:r>
              <a:rPr lang="en-US" altLang="en-US">
                <a:solidFill>
                  <a:schemeClr val="folHlink"/>
                </a:solidFill>
                <a:latin typeface="Palatino" pitchFamily="-128" charset="0"/>
              </a:rPr>
              <a:t> </a:t>
            </a:r>
            <a:r>
              <a:rPr lang="en-US" altLang="en-US">
                <a:latin typeface="Palatino" pitchFamily="-128" charset="0"/>
              </a:rPr>
              <a:t>describe an important and repeatable aspect of a system and then provide us with a way to build that aspect within a system of forces that are unique to a given context. </a:t>
            </a:r>
          </a:p>
          <a:p>
            <a:pPr eaLnBrk="1" hangingPunct="1"/>
            <a:r>
              <a:rPr lang="en-US" altLang="en-US">
                <a:latin typeface="Palatino" pitchFamily="-128" charset="0"/>
              </a:rPr>
              <a:t>A collection of generative design patterns could be used to “generate” an application or computer-based system whose architecture enables it to adapt to change. </a:t>
            </a:r>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F11FE73-2500-4B5D-8C87-67AF96AE81A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4B4B9D46-1385-4C31-AF4A-88AB5B05779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5140E32-C6DB-4618-9B2D-08819DF1798B}" type="slidenum">
              <a:rPr lang="en-US" altLang="en-US" sz="1000">
                <a:latin typeface="Helvetica" panose="020B0604020202020204" pitchFamily="34" charset="0"/>
              </a:rPr>
              <a:pPr/>
              <a:t>291</a:t>
            </a:fld>
            <a:endParaRPr lang="en-US" altLang="en-US" sz="1000">
              <a:latin typeface="Helvetica" panose="020B0604020202020204" pitchFamily="34" charset="0"/>
            </a:endParaRPr>
          </a:p>
        </p:txBody>
      </p:sp>
      <p:sp>
        <p:nvSpPr>
          <p:cNvPr id="300036" name="Rectangle 2">
            <a:extLst>
              <a:ext uri="{FF2B5EF4-FFF2-40B4-BE49-F238E27FC236}">
                <a16:creationId xmlns:a16="http://schemas.microsoft.com/office/drawing/2014/main" id="{A4C01FC6-96AF-4240-AEAF-71943539A884}"/>
              </a:ext>
            </a:extLst>
          </p:cNvPr>
          <p:cNvSpPr>
            <a:spLocks noGrp="1" noChangeArrowheads="1"/>
          </p:cNvSpPr>
          <p:nvPr>
            <p:ph type="title"/>
          </p:nvPr>
        </p:nvSpPr>
        <p:spPr/>
        <p:txBody>
          <a:bodyPr/>
          <a:lstStyle/>
          <a:p>
            <a:pPr eaLnBrk="1" hangingPunct="1"/>
            <a:r>
              <a:rPr lang="en-US" altLang="en-US"/>
              <a:t>Kinds of Patterns</a:t>
            </a:r>
          </a:p>
        </p:txBody>
      </p:sp>
      <p:sp>
        <p:nvSpPr>
          <p:cNvPr id="300037" name="Rectangle 3">
            <a:extLst>
              <a:ext uri="{FF2B5EF4-FFF2-40B4-BE49-F238E27FC236}">
                <a16:creationId xmlns:a16="http://schemas.microsoft.com/office/drawing/2014/main" id="{8FADDE8B-3435-46C5-97B0-150CC7ECB6A0}"/>
              </a:ext>
            </a:extLst>
          </p:cNvPr>
          <p:cNvSpPr>
            <a:spLocks noGrp="1" noChangeArrowheads="1"/>
          </p:cNvSpPr>
          <p:nvPr>
            <p:ph type="body" idx="1"/>
          </p:nvPr>
        </p:nvSpPr>
        <p:spPr/>
        <p:txBody>
          <a:bodyPr/>
          <a:lstStyle/>
          <a:p>
            <a:pPr eaLnBrk="1" hangingPunct="1">
              <a:spcBef>
                <a:spcPts val="300"/>
              </a:spcBef>
            </a:pPr>
            <a:r>
              <a:rPr lang="en-US" altLang="en-US" sz="1800" i="1">
                <a:solidFill>
                  <a:schemeClr val="folHlink"/>
                </a:solidFill>
                <a:latin typeface="Palatino" pitchFamily="-128" charset="0"/>
              </a:rPr>
              <a:t>Architectural patterns</a:t>
            </a:r>
            <a:r>
              <a:rPr lang="en-US" altLang="en-US" sz="1800">
                <a:latin typeface="Palatino" pitchFamily="-128" charset="0"/>
              </a:rPr>
              <a:t> describe broad-based design problems that are solved using a structural approach.</a:t>
            </a:r>
          </a:p>
          <a:p>
            <a:pPr eaLnBrk="1" hangingPunct="1">
              <a:spcBef>
                <a:spcPts val="300"/>
              </a:spcBef>
            </a:pPr>
            <a:r>
              <a:rPr lang="en-US" altLang="en-US" sz="1800" i="1">
                <a:solidFill>
                  <a:schemeClr val="folHlink"/>
                </a:solidFill>
                <a:latin typeface="Palatino" pitchFamily="-128" charset="0"/>
              </a:rPr>
              <a:t>Data patterns</a:t>
            </a:r>
            <a:r>
              <a:rPr lang="en-US" altLang="en-US" sz="1800">
                <a:solidFill>
                  <a:schemeClr val="folHlink"/>
                </a:solidFill>
                <a:latin typeface="Palatino" pitchFamily="-128" charset="0"/>
              </a:rPr>
              <a:t> </a:t>
            </a:r>
            <a:r>
              <a:rPr lang="en-US" altLang="en-US" sz="1800">
                <a:latin typeface="Palatino" pitchFamily="-128" charset="0"/>
              </a:rPr>
              <a:t>describe recurring data-oriented problems and the data modeling solutions that can be used to solve them.</a:t>
            </a:r>
            <a:r>
              <a:rPr lang="en-US" altLang="en-US" sz="1800" i="1">
                <a:latin typeface="Palatino" pitchFamily="-128" charset="0"/>
              </a:rPr>
              <a:t> </a:t>
            </a:r>
          </a:p>
          <a:p>
            <a:pPr eaLnBrk="1" hangingPunct="1">
              <a:spcBef>
                <a:spcPts val="300"/>
              </a:spcBef>
            </a:pPr>
            <a:r>
              <a:rPr lang="en-US" altLang="en-US" sz="1800" i="1">
                <a:solidFill>
                  <a:schemeClr val="folHlink"/>
                </a:solidFill>
                <a:latin typeface="Palatino" pitchFamily="-128" charset="0"/>
              </a:rPr>
              <a:t>Component patterns</a:t>
            </a:r>
            <a:r>
              <a:rPr lang="en-US" altLang="en-US" sz="1800">
                <a:latin typeface="Palatino" pitchFamily="-128" charset="0"/>
              </a:rPr>
              <a:t> (also referred to as</a:t>
            </a:r>
            <a:r>
              <a:rPr lang="en-US" altLang="en-US" sz="1800" i="1">
                <a:latin typeface="Palatino" pitchFamily="-128" charset="0"/>
              </a:rPr>
              <a:t> </a:t>
            </a:r>
            <a:r>
              <a:rPr lang="en-US" altLang="en-US" sz="1800" i="1">
                <a:solidFill>
                  <a:schemeClr val="folHlink"/>
                </a:solidFill>
                <a:latin typeface="Palatino" pitchFamily="-128" charset="0"/>
              </a:rPr>
              <a:t>design patterns</a:t>
            </a:r>
            <a:r>
              <a:rPr lang="en-US" altLang="en-US" sz="1800">
                <a:latin typeface="Palatino" pitchFamily="-128" charset="0"/>
              </a:rPr>
              <a:t>) address problems associated with the development of subsystems and components, the manner in which they communicate with one another, and their placement within a larger architecture</a:t>
            </a:r>
          </a:p>
          <a:p>
            <a:pPr eaLnBrk="1" hangingPunct="1">
              <a:spcBef>
                <a:spcPts val="300"/>
              </a:spcBef>
            </a:pPr>
            <a:r>
              <a:rPr lang="en-US" altLang="en-US" sz="1800" i="1">
                <a:solidFill>
                  <a:schemeClr val="folHlink"/>
                </a:solidFill>
                <a:latin typeface="Palatino" pitchFamily="-128" charset="0"/>
              </a:rPr>
              <a:t>Interface design patterns</a:t>
            </a:r>
            <a:r>
              <a:rPr lang="en-US" altLang="en-US" sz="1800">
                <a:latin typeface="Palatino" pitchFamily="-128" charset="0"/>
              </a:rPr>
              <a:t> describe common user interface problems and their solution with a system of forces that includes the specific characteristics of end-users.</a:t>
            </a:r>
            <a:r>
              <a:rPr lang="en-US" altLang="en-US" sz="1800" i="1">
                <a:latin typeface="Palatino" pitchFamily="-128" charset="0"/>
              </a:rPr>
              <a:t> </a:t>
            </a:r>
          </a:p>
          <a:p>
            <a:pPr eaLnBrk="1" hangingPunct="1">
              <a:spcBef>
                <a:spcPts val="300"/>
              </a:spcBef>
            </a:pPr>
            <a:r>
              <a:rPr lang="en-US" altLang="en-US" sz="1800" i="1">
                <a:solidFill>
                  <a:schemeClr val="folHlink"/>
                </a:solidFill>
                <a:latin typeface="Palatino" pitchFamily="-128" charset="0"/>
              </a:rPr>
              <a:t>WebApp patterns</a:t>
            </a:r>
            <a:r>
              <a:rPr lang="en-US" altLang="en-US" sz="1800">
                <a:latin typeface="Palatino" pitchFamily="-128" charset="0"/>
              </a:rPr>
              <a:t> address a problem set that is encountered when building WebApps and often incorporates many of the other patterns categories just mentioned. </a:t>
            </a:r>
            <a:endParaRPr lang="en-US" altLang="en-US" sz="1800"/>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655CAD-9C50-40D1-BAD3-311EBCA6113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A6E388CC-D65C-4586-9E2D-278B13840A4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E4FAA8E-D011-4894-B8C3-C17E5408531E}" type="slidenum">
              <a:rPr lang="en-US" altLang="en-US" sz="1000">
                <a:latin typeface="Helvetica" panose="020B0604020202020204" pitchFamily="34" charset="0"/>
              </a:rPr>
              <a:pPr/>
              <a:t>292</a:t>
            </a:fld>
            <a:endParaRPr lang="en-US" altLang="en-US" sz="1000">
              <a:latin typeface="Helvetica" panose="020B0604020202020204" pitchFamily="34" charset="0"/>
            </a:endParaRPr>
          </a:p>
        </p:txBody>
      </p:sp>
      <p:sp>
        <p:nvSpPr>
          <p:cNvPr id="301060" name="Rectangle 2">
            <a:extLst>
              <a:ext uri="{FF2B5EF4-FFF2-40B4-BE49-F238E27FC236}">
                <a16:creationId xmlns:a16="http://schemas.microsoft.com/office/drawing/2014/main" id="{35BEC0A7-442E-4969-AE14-DA0C4468AA2A}"/>
              </a:ext>
            </a:extLst>
          </p:cNvPr>
          <p:cNvSpPr>
            <a:spLocks noGrp="1" noChangeArrowheads="1"/>
          </p:cNvSpPr>
          <p:nvPr>
            <p:ph type="title"/>
          </p:nvPr>
        </p:nvSpPr>
        <p:spPr/>
        <p:txBody>
          <a:bodyPr/>
          <a:lstStyle/>
          <a:p>
            <a:pPr eaLnBrk="1" hangingPunct="1"/>
            <a:r>
              <a:rPr lang="en-US" altLang="en-US"/>
              <a:t>Kinds of Patterns</a:t>
            </a:r>
          </a:p>
        </p:txBody>
      </p:sp>
      <p:sp>
        <p:nvSpPr>
          <p:cNvPr id="301061" name="Rectangle 3">
            <a:extLst>
              <a:ext uri="{FF2B5EF4-FFF2-40B4-BE49-F238E27FC236}">
                <a16:creationId xmlns:a16="http://schemas.microsoft.com/office/drawing/2014/main" id="{7575162C-18EC-402E-84E5-6C9352CFD2CE}"/>
              </a:ext>
            </a:extLst>
          </p:cNvPr>
          <p:cNvSpPr>
            <a:spLocks noGrp="1" noChangeArrowheads="1"/>
          </p:cNvSpPr>
          <p:nvPr>
            <p:ph type="body" idx="1"/>
          </p:nvPr>
        </p:nvSpPr>
        <p:spPr/>
        <p:txBody>
          <a:bodyPr/>
          <a:lstStyle/>
          <a:p>
            <a:pPr eaLnBrk="1" hangingPunct="1">
              <a:lnSpc>
                <a:spcPct val="90000"/>
              </a:lnSpc>
            </a:pPr>
            <a:r>
              <a:rPr lang="en-US" altLang="en-US" sz="1600" b="1" i="1">
                <a:solidFill>
                  <a:schemeClr val="folHlink"/>
                </a:solidFill>
                <a:latin typeface="Palatino" pitchFamily="-128" charset="0"/>
              </a:rPr>
              <a:t>Creational patterns</a:t>
            </a:r>
            <a:r>
              <a:rPr lang="en-US" altLang="en-US" sz="1600">
                <a:latin typeface="Palatino" pitchFamily="-128" charset="0"/>
              </a:rPr>
              <a:t> focus on the “creation, composition, and representation of objects, e.g., </a:t>
            </a:r>
          </a:p>
          <a:p>
            <a:pPr lvl="1" eaLnBrk="1" hangingPunct="1">
              <a:lnSpc>
                <a:spcPct val="90000"/>
              </a:lnSpc>
            </a:pPr>
            <a:r>
              <a:rPr lang="en-US" altLang="en-US" sz="1400" b="1">
                <a:latin typeface="Times New Roman" panose="02020603050405020304" pitchFamily="18" charset="0"/>
                <a:hlinkClick r:id="rId2"/>
              </a:rPr>
              <a:t>Abstract factory pattern</a:t>
            </a:r>
            <a:r>
              <a:rPr lang="en-US" altLang="en-US" sz="1400" b="1">
                <a:latin typeface="Times New Roman" panose="02020603050405020304" pitchFamily="18" charset="0"/>
              </a:rPr>
              <a:t>:</a:t>
            </a:r>
            <a:r>
              <a:rPr lang="en-US" altLang="en-US" sz="1400">
                <a:latin typeface="Times New Roman" panose="02020603050405020304" pitchFamily="18" charset="0"/>
              </a:rPr>
              <a:t> centralize decision of what </a:t>
            </a:r>
            <a:r>
              <a:rPr lang="en-US" altLang="en-US" sz="1400">
                <a:latin typeface="Times New Roman" panose="02020603050405020304" pitchFamily="18" charset="0"/>
                <a:hlinkClick r:id="rId3"/>
              </a:rPr>
              <a:t>factory</a:t>
            </a:r>
            <a:r>
              <a:rPr lang="en-US" altLang="en-US" sz="1400">
                <a:latin typeface="Times New Roman" panose="02020603050405020304" pitchFamily="18" charset="0"/>
              </a:rPr>
              <a:t> to instantiate</a:t>
            </a:r>
          </a:p>
          <a:p>
            <a:pPr lvl="1" eaLnBrk="1" hangingPunct="1">
              <a:lnSpc>
                <a:spcPct val="90000"/>
              </a:lnSpc>
            </a:pPr>
            <a:r>
              <a:rPr lang="en-US" altLang="en-US" sz="1400" b="1">
                <a:latin typeface="Times New Roman" panose="02020603050405020304" pitchFamily="18" charset="0"/>
                <a:hlinkClick r:id="rId3"/>
              </a:rPr>
              <a:t>Factory method pattern</a:t>
            </a:r>
            <a:r>
              <a:rPr lang="en-US" altLang="en-US" sz="1400" b="1">
                <a:latin typeface="Times New Roman" panose="02020603050405020304" pitchFamily="18" charset="0"/>
              </a:rPr>
              <a:t>:</a:t>
            </a:r>
            <a:r>
              <a:rPr lang="en-US" altLang="en-US" sz="1400">
                <a:latin typeface="Times New Roman" panose="02020603050405020304" pitchFamily="18" charset="0"/>
              </a:rPr>
              <a:t> centralize creation of an object of a specific type choosing one of several implementations</a:t>
            </a:r>
          </a:p>
          <a:p>
            <a:pPr eaLnBrk="1" hangingPunct="1">
              <a:lnSpc>
                <a:spcPct val="90000"/>
              </a:lnSpc>
            </a:pPr>
            <a:r>
              <a:rPr lang="en-US" altLang="en-US" sz="1600" b="1" i="1">
                <a:solidFill>
                  <a:schemeClr val="folHlink"/>
                </a:solidFill>
                <a:latin typeface="Palatino" pitchFamily="-128" charset="0"/>
              </a:rPr>
              <a:t>Structural patterns</a:t>
            </a:r>
            <a:r>
              <a:rPr lang="en-US" altLang="en-US" sz="1600">
                <a:latin typeface="Palatino" pitchFamily="-128" charset="0"/>
              </a:rPr>
              <a:t> focus on problems and solutions associated with how classes and objects are organized and integrated to build a larger structure, e.g., </a:t>
            </a:r>
          </a:p>
          <a:p>
            <a:pPr lvl="1" eaLnBrk="1" hangingPunct="1">
              <a:lnSpc>
                <a:spcPct val="90000"/>
              </a:lnSpc>
            </a:pPr>
            <a:r>
              <a:rPr lang="en-US" altLang="en-US" sz="1400" b="1">
                <a:latin typeface="Times New Roman" panose="02020603050405020304" pitchFamily="18" charset="0"/>
                <a:hlinkClick r:id="rId4"/>
              </a:rPr>
              <a:t>Adapter pattern</a:t>
            </a:r>
            <a:r>
              <a:rPr lang="en-US" altLang="en-US" sz="1400" b="1">
                <a:latin typeface="Times New Roman" panose="02020603050405020304" pitchFamily="18" charset="0"/>
              </a:rPr>
              <a:t>:</a:t>
            </a:r>
            <a:r>
              <a:rPr lang="en-US" altLang="en-US" sz="1400">
                <a:latin typeface="Times New Roman" panose="02020603050405020304" pitchFamily="18" charset="0"/>
              </a:rPr>
              <a:t> 'adapts' one interface for a class into one that a client expects</a:t>
            </a:r>
          </a:p>
          <a:p>
            <a:pPr lvl="1" eaLnBrk="1" hangingPunct="1">
              <a:lnSpc>
                <a:spcPct val="90000"/>
              </a:lnSpc>
            </a:pPr>
            <a:r>
              <a:rPr lang="en-US" altLang="en-US" sz="1400" b="1">
                <a:latin typeface="Times New Roman" panose="02020603050405020304" pitchFamily="18" charset="0"/>
                <a:hlinkClick r:id="rId5"/>
              </a:rPr>
              <a:t>Aggregate pattern</a:t>
            </a:r>
            <a:r>
              <a:rPr lang="en-US" altLang="en-US" sz="1400" b="1">
                <a:latin typeface="Times New Roman" panose="02020603050405020304" pitchFamily="18" charset="0"/>
              </a:rPr>
              <a:t>:</a:t>
            </a:r>
            <a:r>
              <a:rPr lang="en-US" altLang="en-US" sz="1400">
                <a:latin typeface="Times New Roman" panose="02020603050405020304" pitchFamily="18" charset="0"/>
              </a:rPr>
              <a:t> a version of the </a:t>
            </a:r>
            <a:r>
              <a:rPr lang="en-US" altLang="en-US" sz="1400">
                <a:latin typeface="Times New Roman" panose="02020603050405020304" pitchFamily="18" charset="0"/>
                <a:hlinkClick r:id="rId6"/>
              </a:rPr>
              <a:t>Composite pattern</a:t>
            </a:r>
            <a:r>
              <a:rPr lang="en-US" altLang="en-US" sz="1400">
                <a:latin typeface="Times New Roman" panose="02020603050405020304" pitchFamily="18" charset="0"/>
              </a:rPr>
              <a:t> with methods for aggregation of children</a:t>
            </a:r>
          </a:p>
          <a:p>
            <a:pPr eaLnBrk="1" hangingPunct="1">
              <a:lnSpc>
                <a:spcPct val="90000"/>
              </a:lnSpc>
              <a:spcBef>
                <a:spcPts val="300"/>
              </a:spcBef>
            </a:pPr>
            <a:r>
              <a:rPr lang="en-US" altLang="en-US" sz="1600" b="1" i="1">
                <a:solidFill>
                  <a:schemeClr val="folHlink"/>
                </a:solidFill>
                <a:latin typeface="Palatino" pitchFamily="-128" charset="0"/>
              </a:rPr>
              <a:t>Behavioral patterns</a:t>
            </a:r>
            <a:r>
              <a:rPr lang="en-US" altLang="en-US" sz="1600">
                <a:latin typeface="Palatino" pitchFamily="-128" charset="0"/>
              </a:rPr>
              <a:t> address problems associated with the assignment of responsibility between objects and the manner in which communication is effected between objects, e.g., </a:t>
            </a:r>
          </a:p>
          <a:p>
            <a:pPr lvl="1" eaLnBrk="1" hangingPunct="1">
              <a:lnSpc>
                <a:spcPct val="90000"/>
              </a:lnSpc>
            </a:pPr>
            <a:r>
              <a:rPr lang="en-US" altLang="en-US" sz="1400" b="1">
                <a:latin typeface="Times New Roman" panose="02020603050405020304" pitchFamily="18" charset="0"/>
                <a:hlinkClick r:id="rId7"/>
              </a:rPr>
              <a:t>Chain of responsibility pattern</a:t>
            </a:r>
            <a:r>
              <a:rPr lang="en-US" altLang="en-US" sz="1400" b="1">
                <a:latin typeface="Times New Roman" panose="02020603050405020304" pitchFamily="18" charset="0"/>
              </a:rPr>
              <a:t>:</a:t>
            </a:r>
            <a:r>
              <a:rPr lang="en-US" altLang="en-US" sz="1400">
                <a:latin typeface="Times New Roman" panose="02020603050405020304" pitchFamily="18" charset="0"/>
              </a:rPr>
              <a:t> Command objects are handled or passed on to other objects by logic-containing processing objects</a:t>
            </a:r>
          </a:p>
          <a:p>
            <a:pPr lvl="1" eaLnBrk="1" hangingPunct="1">
              <a:lnSpc>
                <a:spcPct val="90000"/>
              </a:lnSpc>
            </a:pPr>
            <a:r>
              <a:rPr lang="en-US" altLang="en-US" sz="1400" b="1">
                <a:latin typeface="Times New Roman" panose="02020603050405020304" pitchFamily="18" charset="0"/>
                <a:hlinkClick r:id="rId8"/>
              </a:rPr>
              <a:t>Command pattern</a:t>
            </a:r>
            <a:r>
              <a:rPr lang="en-US" altLang="en-US" sz="1400" b="1">
                <a:latin typeface="Times New Roman" panose="02020603050405020304" pitchFamily="18" charset="0"/>
              </a:rPr>
              <a:t>:</a:t>
            </a:r>
            <a:r>
              <a:rPr lang="en-US" altLang="en-US" sz="1400">
                <a:latin typeface="Times New Roman" panose="02020603050405020304" pitchFamily="18" charset="0"/>
              </a:rPr>
              <a:t> Command objects encapsulate an action and its parameters</a:t>
            </a:r>
            <a:endParaRPr lang="en-US" altLang="en-US" sz="1800">
              <a:latin typeface="Times New Roman" panose="02020603050405020304" pitchFamily="18" charset="0"/>
            </a:endParaRPr>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0AE59BD-8CC3-41D7-98AB-75DA333FE4F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91FB51C8-768F-4B55-8347-CABB2C497F1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BA46755-C6AA-425A-B69F-1298ADA5135B}" type="slidenum">
              <a:rPr lang="en-US" altLang="en-US" sz="1000">
                <a:latin typeface="Helvetica" panose="020B0604020202020204" pitchFamily="34" charset="0"/>
              </a:rPr>
              <a:pPr/>
              <a:t>293</a:t>
            </a:fld>
            <a:endParaRPr lang="en-US" altLang="en-US" sz="1000">
              <a:latin typeface="Helvetica" panose="020B0604020202020204" pitchFamily="34" charset="0"/>
            </a:endParaRPr>
          </a:p>
        </p:txBody>
      </p:sp>
      <p:sp>
        <p:nvSpPr>
          <p:cNvPr id="302084" name="Rectangle 2">
            <a:extLst>
              <a:ext uri="{FF2B5EF4-FFF2-40B4-BE49-F238E27FC236}">
                <a16:creationId xmlns:a16="http://schemas.microsoft.com/office/drawing/2014/main" id="{43881BD8-9D54-417C-A1B1-675A76DC7001}"/>
              </a:ext>
            </a:extLst>
          </p:cNvPr>
          <p:cNvSpPr>
            <a:spLocks noGrp="1" noChangeArrowheads="1"/>
          </p:cNvSpPr>
          <p:nvPr>
            <p:ph type="title"/>
          </p:nvPr>
        </p:nvSpPr>
        <p:spPr/>
        <p:txBody>
          <a:bodyPr/>
          <a:lstStyle/>
          <a:p>
            <a:pPr eaLnBrk="1" hangingPunct="1"/>
            <a:r>
              <a:rPr lang="en-US" altLang="en-US"/>
              <a:t>Frameworks</a:t>
            </a:r>
          </a:p>
        </p:txBody>
      </p:sp>
      <p:sp>
        <p:nvSpPr>
          <p:cNvPr id="302085" name="Rectangle 3">
            <a:extLst>
              <a:ext uri="{FF2B5EF4-FFF2-40B4-BE49-F238E27FC236}">
                <a16:creationId xmlns:a16="http://schemas.microsoft.com/office/drawing/2014/main" id="{0EF8C958-A5DC-4F7B-9D75-83A71B5828D9}"/>
              </a:ext>
            </a:extLst>
          </p:cNvPr>
          <p:cNvSpPr>
            <a:spLocks noGrp="1" noChangeArrowheads="1"/>
          </p:cNvSpPr>
          <p:nvPr>
            <p:ph type="body" idx="1"/>
          </p:nvPr>
        </p:nvSpPr>
        <p:spPr/>
        <p:txBody>
          <a:bodyPr/>
          <a:lstStyle/>
          <a:p>
            <a:pPr eaLnBrk="1" hangingPunct="1">
              <a:lnSpc>
                <a:spcPct val="90000"/>
              </a:lnSpc>
              <a:spcBef>
                <a:spcPts val="300"/>
              </a:spcBef>
            </a:pPr>
            <a:r>
              <a:rPr lang="en-US" altLang="en-US" sz="2000">
                <a:latin typeface="Palatino" pitchFamily="-128" charset="0"/>
              </a:rPr>
              <a:t>Patterns themselves may not be sufficient to develop a complete design. </a:t>
            </a:r>
          </a:p>
          <a:p>
            <a:pPr lvl="1" eaLnBrk="1" hangingPunct="1">
              <a:lnSpc>
                <a:spcPct val="90000"/>
              </a:lnSpc>
              <a:spcBef>
                <a:spcPts val="300"/>
              </a:spcBef>
            </a:pPr>
            <a:r>
              <a:rPr lang="en-US" altLang="en-US" sz="1800">
                <a:latin typeface="Palatino" pitchFamily="-128" charset="0"/>
              </a:rPr>
              <a:t>In some cases it may be necessary to provide an implementation-specific skeletal infrastructure, called a </a:t>
            </a:r>
            <a:r>
              <a:rPr lang="en-US" altLang="en-US" sz="1800" i="1">
                <a:solidFill>
                  <a:schemeClr val="folHlink"/>
                </a:solidFill>
                <a:latin typeface="Palatino" pitchFamily="-128" charset="0"/>
              </a:rPr>
              <a:t>framework</a:t>
            </a:r>
            <a:r>
              <a:rPr lang="en-US" altLang="en-US" sz="1800" i="1">
                <a:latin typeface="Palatino" pitchFamily="-128" charset="0"/>
              </a:rPr>
              <a:t>,</a:t>
            </a:r>
            <a:r>
              <a:rPr lang="en-US" altLang="en-US" sz="1800">
                <a:latin typeface="Palatino" pitchFamily="-128" charset="0"/>
              </a:rPr>
              <a:t> for design work. </a:t>
            </a:r>
          </a:p>
          <a:p>
            <a:pPr lvl="1" eaLnBrk="1" hangingPunct="1">
              <a:lnSpc>
                <a:spcPct val="90000"/>
              </a:lnSpc>
              <a:spcBef>
                <a:spcPts val="300"/>
              </a:spcBef>
            </a:pPr>
            <a:r>
              <a:rPr lang="en-US" altLang="en-US" sz="1800">
                <a:latin typeface="Palatino" pitchFamily="-128" charset="0"/>
              </a:rPr>
              <a:t>That is, you can select a “</a:t>
            </a:r>
            <a:r>
              <a:rPr lang="en-US" altLang="en-US" sz="1800" i="1">
                <a:latin typeface="Times New Roman" panose="02020603050405020304" pitchFamily="18" charset="0"/>
              </a:rPr>
              <a:t>reusable mini-architecture </a:t>
            </a:r>
            <a:r>
              <a:rPr lang="en-US" altLang="en-US" sz="1800">
                <a:latin typeface="Times New Roman" panose="02020603050405020304" pitchFamily="18" charset="0"/>
              </a:rPr>
              <a:t>that provides the generic structure and behavior for a family of software abstractions, along with a context … which specifies their collaboration and use within a given domain.” [Amb98]</a:t>
            </a:r>
          </a:p>
          <a:p>
            <a:pPr eaLnBrk="1" hangingPunct="1">
              <a:lnSpc>
                <a:spcPct val="90000"/>
              </a:lnSpc>
              <a:spcBef>
                <a:spcPts val="300"/>
              </a:spcBef>
            </a:pPr>
            <a:r>
              <a:rPr lang="en-US" altLang="en-US" sz="2000">
                <a:solidFill>
                  <a:schemeClr val="folHlink"/>
                </a:solidFill>
                <a:latin typeface="Palatino" pitchFamily="-128" charset="0"/>
              </a:rPr>
              <a:t>A framework is not an architectural pattern,</a:t>
            </a:r>
            <a:r>
              <a:rPr lang="en-US" altLang="en-US" sz="2000">
                <a:latin typeface="Palatino" pitchFamily="-128" charset="0"/>
              </a:rPr>
              <a:t> but rather a skeleton with a collection of “</a:t>
            </a:r>
            <a:r>
              <a:rPr lang="en-US" altLang="en-US" sz="2000">
                <a:solidFill>
                  <a:schemeClr val="folHlink"/>
                </a:solidFill>
                <a:latin typeface="Palatino" pitchFamily="-128" charset="0"/>
              </a:rPr>
              <a:t>plug points</a:t>
            </a:r>
            <a:r>
              <a:rPr lang="en-US" altLang="en-US" sz="2000">
                <a:latin typeface="Palatino" pitchFamily="-128" charset="0"/>
              </a:rPr>
              <a:t>” (also called </a:t>
            </a:r>
            <a:r>
              <a:rPr lang="en-US" altLang="en-US" sz="2000" i="1">
                <a:latin typeface="Palatino" pitchFamily="-128" charset="0"/>
              </a:rPr>
              <a:t>hooks</a:t>
            </a:r>
            <a:r>
              <a:rPr lang="en-US" altLang="en-US" sz="2000">
                <a:latin typeface="Palatino" pitchFamily="-128" charset="0"/>
              </a:rPr>
              <a:t> and </a:t>
            </a:r>
            <a:r>
              <a:rPr lang="en-US" altLang="en-US" sz="2000" i="1">
                <a:latin typeface="Palatino" pitchFamily="-128" charset="0"/>
              </a:rPr>
              <a:t>slots</a:t>
            </a:r>
            <a:r>
              <a:rPr lang="en-US" altLang="en-US" sz="2000">
                <a:latin typeface="Palatino" pitchFamily="-128" charset="0"/>
              </a:rPr>
              <a:t>) that enable it to be adapted to a specific problem domain. </a:t>
            </a:r>
          </a:p>
          <a:p>
            <a:pPr lvl="1" eaLnBrk="1" hangingPunct="1">
              <a:lnSpc>
                <a:spcPct val="90000"/>
              </a:lnSpc>
              <a:spcBef>
                <a:spcPts val="300"/>
              </a:spcBef>
            </a:pPr>
            <a:r>
              <a:rPr lang="en-US" altLang="en-US" sz="1800">
                <a:latin typeface="Palatino" pitchFamily="-128" charset="0"/>
              </a:rPr>
              <a:t>The plug points enable you to integrate problem specific classes or functionality within the skeleton.</a:t>
            </a:r>
            <a:endParaRPr lang="en-US" altLang="en-US" sz="1800">
              <a:latin typeface="Times New Roman" panose="02020603050405020304" pitchFamily="18" charset="0"/>
            </a:endParaRP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BC8B7B-0984-4AD8-A594-7DB6BC85FC6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389650E8-5068-4552-9233-73A374055C9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2091B75-9DAC-4325-85B6-F1099E6770F3}" type="slidenum">
              <a:rPr lang="en-US" altLang="en-US" sz="1000">
                <a:latin typeface="Helvetica" panose="020B0604020202020204" pitchFamily="34" charset="0"/>
              </a:rPr>
              <a:pPr/>
              <a:t>294</a:t>
            </a:fld>
            <a:endParaRPr lang="en-US" altLang="en-US" sz="1000">
              <a:latin typeface="Helvetica" panose="020B0604020202020204" pitchFamily="34" charset="0"/>
            </a:endParaRPr>
          </a:p>
        </p:txBody>
      </p:sp>
      <p:sp>
        <p:nvSpPr>
          <p:cNvPr id="303108" name="Rectangle 2">
            <a:extLst>
              <a:ext uri="{FF2B5EF4-FFF2-40B4-BE49-F238E27FC236}">
                <a16:creationId xmlns:a16="http://schemas.microsoft.com/office/drawing/2014/main" id="{62592597-6846-4730-AE4D-BD069EAF7C26}"/>
              </a:ext>
            </a:extLst>
          </p:cNvPr>
          <p:cNvSpPr>
            <a:spLocks noGrp="1" noChangeArrowheads="1"/>
          </p:cNvSpPr>
          <p:nvPr>
            <p:ph type="title"/>
          </p:nvPr>
        </p:nvSpPr>
        <p:spPr/>
        <p:txBody>
          <a:bodyPr/>
          <a:lstStyle/>
          <a:p>
            <a:pPr eaLnBrk="1" hangingPunct="1"/>
            <a:r>
              <a:rPr lang="en-US" altLang="en-US"/>
              <a:t>Describing a Pattern</a:t>
            </a:r>
          </a:p>
        </p:txBody>
      </p:sp>
      <p:sp>
        <p:nvSpPr>
          <p:cNvPr id="303109" name="Rectangle 3">
            <a:extLst>
              <a:ext uri="{FF2B5EF4-FFF2-40B4-BE49-F238E27FC236}">
                <a16:creationId xmlns:a16="http://schemas.microsoft.com/office/drawing/2014/main" id="{5BF77182-FCC9-40CE-BBB9-950B86823D51}"/>
              </a:ext>
            </a:extLst>
          </p:cNvPr>
          <p:cNvSpPr>
            <a:spLocks noGrp="1" noChangeArrowheads="1"/>
          </p:cNvSpPr>
          <p:nvPr>
            <p:ph type="body" idx="1"/>
          </p:nvPr>
        </p:nvSpPr>
        <p:spPr/>
        <p:txBody>
          <a:bodyPr/>
          <a:lstStyle/>
          <a:p>
            <a:pPr eaLnBrk="1" hangingPunct="1">
              <a:lnSpc>
                <a:spcPct val="90000"/>
              </a:lnSpc>
              <a:spcBef>
                <a:spcPts val="300"/>
              </a:spcBef>
            </a:pPr>
            <a:r>
              <a:rPr lang="en-US" altLang="en-US" sz="1400" b="1" i="1">
                <a:solidFill>
                  <a:schemeClr val="folHlink"/>
                </a:solidFill>
                <a:latin typeface="Palatino" pitchFamily="-128" charset="0"/>
              </a:rPr>
              <a:t>Pattern name</a:t>
            </a:r>
            <a:r>
              <a:rPr lang="en-US" altLang="en-US" sz="1400">
                <a:latin typeface="Palatino" pitchFamily="-128" charset="0"/>
              </a:rPr>
              <a:t>—describes the essence of the pattern in a short but expressive name </a:t>
            </a:r>
          </a:p>
          <a:p>
            <a:pPr eaLnBrk="1" hangingPunct="1">
              <a:lnSpc>
                <a:spcPct val="90000"/>
              </a:lnSpc>
              <a:spcBef>
                <a:spcPts val="300"/>
              </a:spcBef>
            </a:pPr>
            <a:r>
              <a:rPr lang="en-US" altLang="en-US" sz="1400" b="1" i="1">
                <a:solidFill>
                  <a:schemeClr val="folHlink"/>
                </a:solidFill>
                <a:latin typeface="Palatino" pitchFamily="-128" charset="0"/>
              </a:rPr>
              <a:t>Problem</a:t>
            </a:r>
            <a:r>
              <a:rPr lang="en-US" altLang="en-US" sz="1400" i="1">
                <a:latin typeface="Palatino" pitchFamily="-128" charset="0"/>
              </a:rPr>
              <a:t>—</a:t>
            </a:r>
            <a:r>
              <a:rPr lang="en-US" altLang="en-US" sz="1400">
                <a:latin typeface="Palatino" pitchFamily="-128" charset="0"/>
              </a:rPr>
              <a:t>describes the problem that the pattern addresses</a:t>
            </a:r>
            <a:endParaRPr lang="en-US" altLang="en-US" sz="1400" i="1">
              <a:latin typeface="Palatino" pitchFamily="-128" charset="0"/>
            </a:endParaRPr>
          </a:p>
          <a:p>
            <a:pPr eaLnBrk="1" hangingPunct="1">
              <a:lnSpc>
                <a:spcPct val="90000"/>
              </a:lnSpc>
              <a:spcBef>
                <a:spcPts val="300"/>
              </a:spcBef>
            </a:pPr>
            <a:r>
              <a:rPr lang="en-US" altLang="en-US" sz="1400" b="1" i="1">
                <a:solidFill>
                  <a:schemeClr val="folHlink"/>
                </a:solidFill>
                <a:latin typeface="Palatino" pitchFamily="-128" charset="0"/>
              </a:rPr>
              <a:t>Motivation</a:t>
            </a:r>
            <a:r>
              <a:rPr lang="en-US" altLang="en-US" sz="1400">
                <a:latin typeface="Palatino" pitchFamily="-128" charset="0"/>
              </a:rPr>
              <a:t>—provides an example of the problem </a:t>
            </a:r>
          </a:p>
          <a:p>
            <a:pPr eaLnBrk="1" hangingPunct="1">
              <a:lnSpc>
                <a:spcPct val="90000"/>
              </a:lnSpc>
              <a:spcBef>
                <a:spcPts val="300"/>
              </a:spcBef>
            </a:pPr>
            <a:r>
              <a:rPr lang="en-US" altLang="en-US" sz="1400" b="1" i="1">
                <a:solidFill>
                  <a:schemeClr val="folHlink"/>
                </a:solidFill>
                <a:latin typeface="Palatino" pitchFamily="-128" charset="0"/>
              </a:rPr>
              <a:t>Context</a:t>
            </a:r>
            <a:r>
              <a:rPr lang="en-US" altLang="en-US" sz="1400" i="1">
                <a:latin typeface="Palatino" pitchFamily="-128" charset="0"/>
              </a:rPr>
              <a:t>—</a:t>
            </a:r>
            <a:r>
              <a:rPr lang="en-US" altLang="en-US" sz="1400">
                <a:latin typeface="Palatino" pitchFamily="-128" charset="0"/>
              </a:rPr>
              <a:t>describes the environment in which the problem resides including application domain</a:t>
            </a:r>
            <a:endParaRPr lang="en-US" altLang="en-US" sz="1400" i="1">
              <a:latin typeface="Palatino" pitchFamily="-128" charset="0"/>
            </a:endParaRPr>
          </a:p>
          <a:p>
            <a:pPr eaLnBrk="1" hangingPunct="1">
              <a:lnSpc>
                <a:spcPct val="90000"/>
              </a:lnSpc>
              <a:spcBef>
                <a:spcPts val="300"/>
              </a:spcBef>
            </a:pPr>
            <a:r>
              <a:rPr lang="en-US" altLang="en-US" sz="1400" b="1" i="1">
                <a:solidFill>
                  <a:schemeClr val="folHlink"/>
                </a:solidFill>
                <a:latin typeface="Palatino" pitchFamily="-128" charset="0"/>
              </a:rPr>
              <a:t>Forces</a:t>
            </a:r>
            <a:r>
              <a:rPr lang="en-US" altLang="en-US" sz="1400" i="1">
                <a:latin typeface="Palatino" pitchFamily="-128" charset="0"/>
              </a:rPr>
              <a:t>—</a:t>
            </a:r>
            <a:r>
              <a:rPr lang="en-US" altLang="en-US" sz="1400">
                <a:latin typeface="Palatino" pitchFamily="-128" charset="0"/>
              </a:rPr>
              <a:t>lists the system of forces that affect the manner in which the problem must be solved; includes a discussion of limitation and constraints that must be considered</a:t>
            </a:r>
            <a:endParaRPr lang="en-US" altLang="en-US" sz="1400" i="1">
              <a:latin typeface="Palatino" pitchFamily="-128" charset="0"/>
            </a:endParaRPr>
          </a:p>
          <a:p>
            <a:pPr eaLnBrk="1" hangingPunct="1">
              <a:lnSpc>
                <a:spcPct val="90000"/>
              </a:lnSpc>
              <a:spcBef>
                <a:spcPts val="300"/>
              </a:spcBef>
            </a:pPr>
            <a:r>
              <a:rPr lang="en-US" altLang="en-US" sz="1400" b="1" i="1">
                <a:solidFill>
                  <a:schemeClr val="folHlink"/>
                </a:solidFill>
                <a:latin typeface="Palatino" pitchFamily="-128" charset="0"/>
              </a:rPr>
              <a:t>Solution</a:t>
            </a:r>
            <a:r>
              <a:rPr lang="en-US" altLang="en-US" sz="1400" i="1">
                <a:latin typeface="Palatino" pitchFamily="-128" charset="0"/>
              </a:rPr>
              <a:t>—</a:t>
            </a:r>
            <a:r>
              <a:rPr lang="en-US" altLang="en-US" sz="1400">
                <a:latin typeface="Palatino" pitchFamily="-128" charset="0"/>
              </a:rPr>
              <a:t>provides a detailed description of the solution proposed for the problem</a:t>
            </a:r>
            <a:endParaRPr lang="en-US" altLang="en-US" sz="1400" i="1">
              <a:latin typeface="Palatino" pitchFamily="-128" charset="0"/>
            </a:endParaRPr>
          </a:p>
          <a:p>
            <a:pPr eaLnBrk="1" hangingPunct="1">
              <a:lnSpc>
                <a:spcPct val="90000"/>
              </a:lnSpc>
              <a:spcBef>
                <a:spcPts val="300"/>
              </a:spcBef>
            </a:pPr>
            <a:r>
              <a:rPr lang="en-US" altLang="en-US" sz="1400" b="1" i="1">
                <a:solidFill>
                  <a:schemeClr val="folHlink"/>
                </a:solidFill>
                <a:latin typeface="Palatino" pitchFamily="-128" charset="0"/>
              </a:rPr>
              <a:t>Intent</a:t>
            </a:r>
            <a:r>
              <a:rPr lang="en-US" altLang="en-US" sz="1400">
                <a:latin typeface="Palatino" pitchFamily="-128" charset="0"/>
              </a:rPr>
              <a:t>—describes the pattern and what it does</a:t>
            </a:r>
          </a:p>
          <a:p>
            <a:pPr eaLnBrk="1" hangingPunct="1">
              <a:lnSpc>
                <a:spcPct val="90000"/>
              </a:lnSpc>
              <a:spcBef>
                <a:spcPts val="300"/>
              </a:spcBef>
            </a:pPr>
            <a:r>
              <a:rPr lang="en-US" altLang="en-US" sz="1400" b="1" i="1">
                <a:solidFill>
                  <a:schemeClr val="folHlink"/>
                </a:solidFill>
                <a:latin typeface="Palatino" pitchFamily="-128" charset="0"/>
              </a:rPr>
              <a:t>Collaborations</a:t>
            </a:r>
            <a:r>
              <a:rPr lang="en-US" altLang="en-US" sz="1400">
                <a:latin typeface="Palatino" pitchFamily="-128" charset="0"/>
              </a:rPr>
              <a:t>—describes how other patterns contribute to the solution</a:t>
            </a:r>
          </a:p>
          <a:p>
            <a:pPr eaLnBrk="1" hangingPunct="1">
              <a:lnSpc>
                <a:spcPct val="90000"/>
              </a:lnSpc>
              <a:spcBef>
                <a:spcPts val="300"/>
              </a:spcBef>
            </a:pPr>
            <a:r>
              <a:rPr lang="en-US" altLang="en-US" sz="1400" b="1" i="1">
                <a:solidFill>
                  <a:schemeClr val="folHlink"/>
                </a:solidFill>
                <a:latin typeface="Palatino" pitchFamily="-128" charset="0"/>
              </a:rPr>
              <a:t>Consequences</a:t>
            </a:r>
            <a:r>
              <a:rPr lang="en-US" altLang="en-US" sz="1400">
                <a:latin typeface="Palatino" pitchFamily="-128" charset="0"/>
              </a:rPr>
              <a:t>—describes the potential trade-offs that must be considered when the pattern is implemented and the consequences of using the pattern</a:t>
            </a:r>
          </a:p>
          <a:p>
            <a:pPr eaLnBrk="1" hangingPunct="1">
              <a:lnSpc>
                <a:spcPct val="90000"/>
              </a:lnSpc>
              <a:spcBef>
                <a:spcPts val="300"/>
              </a:spcBef>
            </a:pPr>
            <a:r>
              <a:rPr lang="en-US" altLang="en-US" sz="1400" b="1" i="1">
                <a:solidFill>
                  <a:schemeClr val="folHlink"/>
                </a:solidFill>
                <a:latin typeface="Palatino" pitchFamily="-128" charset="0"/>
              </a:rPr>
              <a:t>Implementation</a:t>
            </a:r>
            <a:r>
              <a:rPr lang="en-US" altLang="en-US" sz="1400">
                <a:latin typeface="Palatino" pitchFamily="-128" charset="0"/>
              </a:rPr>
              <a:t>—identifies special issues that should be considered when implementing the pattern</a:t>
            </a:r>
          </a:p>
          <a:p>
            <a:pPr eaLnBrk="1" hangingPunct="1">
              <a:lnSpc>
                <a:spcPct val="90000"/>
              </a:lnSpc>
              <a:spcBef>
                <a:spcPts val="300"/>
              </a:spcBef>
            </a:pPr>
            <a:r>
              <a:rPr lang="en-US" altLang="en-US" sz="1400" b="1" i="1">
                <a:solidFill>
                  <a:schemeClr val="folHlink"/>
                </a:solidFill>
                <a:latin typeface="Palatino" pitchFamily="-128" charset="0"/>
              </a:rPr>
              <a:t>Known uses</a:t>
            </a:r>
            <a:r>
              <a:rPr lang="en-US" altLang="en-US" sz="1400">
                <a:latin typeface="Palatino" pitchFamily="-128" charset="0"/>
              </a:rPr>
              <a:t>—provides examples of actual uses of the design pattern in real applications</a:t>
            </a:r>
          </a:p>
          <a:p>
            <a:pPr eaLnBrk="1" hangingPunct="1">
              <a:lnSpc>
                <a:spcPct val="90000"/>
              </a:lnSpc>
              <a:spcBef>
                <a:spcPts val="300"/>
              </a:spcBef>
            </a:pPr>
            <a:r>
              <a:rPr lang="en-US" altLang="en-US" sz="1400" b="1" i="1">
                <a:solidFill>
                  <a:schemeClr val="folHlink"/>
                </a:solidFill>
                <a:latin typeface="Palatino" pitchFamily="-128" charset="0"/>
              </a:rPr>
              <a:t>Related patterns</a:t>
            </a:r>
            <a:r>
              <a:rPr lang="en-US" altLang="en-US" sz="1400">
                <a:latin typeface="Palatino" pitchFamily="-128" charset="0"/>
              </a:rPr>
              <a:t>—cross-references related design patterns</a:t>
            </a:r>
            <a:endParaRPr lang="en-US" altLang="en-US" sz="1400"/>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E33CDDE-2733-4E44-9B83-35AE3C2AA7D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39B6477D-27C4-4FA6-A5ED-BC15B1A451A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2177562-AEF9-4E46-986E-8365010AB05E}" type="slidenum">
              <a:rPr lang="en-US" altLang="en-US" sz="1000">
                <a:latin typeface="Helvetica" panose="020B0604020202020204" pitchFamily="34" charset="0"/>
              </a:rPr>
              <a:pPr/>
              <a:t>295</a:t>
            </a:fld>
            <a:endParaRPr lang="en-US" altLang="en-US" sz="1000">
              <a:latin typeface="Helvetica" panose="020B0604020202020204" pitchFamily="34" charset="0"/>
            </a:endParaRPr>
          </a:p>
        </p:txBody>
      </p:sp>
      <p:sp>
        <p:nvSpPr>
          <p:cNvPr id="304132" name="Rectangle 2">
            <a:extLst>
              <a:ext uri="{FF2B5EF4-FFF2-40B4-BE49-F238E27FC236}">
                <a16:creationId xmlns:a16="http://schemas.microsoft.com/office/drawing/2014/main" id="{4751B7E4-7466-477F-BB1E-B50C09231BF6}"/>
              </a:ext>
            </a:extLst>
          </p:cNvPr>
          <p:cNvSpPr>
            <a:spLocks noGrp="1" noChangeArrowheads="1"/>
          </p:cNvSpPr>
          <p:nvPr>
            <p:ph type="title"/>
          </p:nvPr>
        </p:nvSpPr>
        <p:spPr/>
        <p:txBody>
          <a:bodyPr/>
          <a:lstStyle/>
          <a:p>
            <a:pPr eaLnBrk="1" hangingPunct="1"/>
            <a:r>
              <a:rPr lang="en-US" altLang="en-US"/>
              <a:t>Pattern Languages</a:t>
            </a:r>
          </a:p>
        </p:txBody>
      </p:sp>
      <p:sp>
        <p:nvSpPr>
          <p:cNvPr id="304133" name="Rectangle 3">
            <a:extLst>
              <a:ext uri="{FF2B5EF4-FFF2-40B4-BE49-F238E27FC236}">
                <a16:creationId xmlns:a16="http://schemas.microsoft.com/office/drawing/2014/main" id="{A18A4AA3-71AF-4273-B987-D18B668ABB53}"/>
              </a:ext>
            </a:extLst>
          </p:cNvPr>
          <p:cNvSpPr>
            <a:spLocks noGrp="1" noChangeArrowheads="1"/>
          </p:cNvSpPr>
          <p:nvPr>
            <p:ph type="body" idx="1"/>
          </p:nvPr>
        </p:nvSpPr>
        <p:spPr/>
        <p:txBody>
          <a:bodyPr/>
          <a:lstStyle/>
          <a:p>
            <a:pPr eaLnBrk="1" hangingPunct="1"/>
            <a:r>
              <a:rPr lang="en-US" altLang="en-US" sz="2000">
                <a:latin typeface="Palatino" pitchFamily="-128" charset="0"/>
              </a:rPr>
              <a:t>A </a:t>
            </a:r>
            <a:r>
              <a:rPr lang="en-US" altLang="en-US" sz="2000" i="1">
                <a:latin typeface="Palatino" pitchFamily="-128" charset="0"/>
              </a:rPr>
              <a:t>pattern language</a:t>
            </a:r>
            <a:r>
              <a:rPr lang="en-US" altLang="en-US" sz="2000">
                <a:latin typeface="Palatino" pitchFamily="-128" charset="0"/>
              </a:rPr>
              <a:t> encompasses a collection of patterns</a:t>
            </a:r>
          </a:p>
          <a:p>
            <a:pPr lvl="1" eaLnBrk="1" hangingPunct="1"/>
            <a:r>
              <a:rPr lang="en-US" altLang="en-US" sz="1800">
                <a:latin typeface="Palatino" pitchFamily="-128" charset="0"/>
              </a:rPr>
              <a:t>each described using a standardized template (Section 12.1.3) and </a:t>
            </a:r>
          </a:p>
          <a:p>
            <a:pPr lvl="1" eaLnBrk="1" hangingPunct="1"/>
            <a:r>
              <a:rPr lang="en-US" altLang="en-US" sz="1800">
                <a:latin typeface="Palatino" pitchFamily="-128" charset="0"/>
              </a:rPr>
              <a:t>interrelated to show how these patterns collaborate to solve problems across an application domain.</a:t>
            </a:r>
          </a:p>
          <a:p>
            <a:pPr eaLnBrk="1" hangingPunct="1"/>
            <a:r>
              <a:rPr lang="en-US" altLang="en-US" sz="2000">
                <a:latin typeface="Palatino" pitchFamily="-128" charset="0"/>
              </a:rPr>
              <a:t>a pattern language is analogous to a hypertext instruction manual for problem solving in a specific application domain.</a:t>
            </a:r>
          </a:p>
          <a:p>
            <a:pPr lvl="1" eaLnBrk="1" hangingPunct="1"/>
            <a:r>
              <a:rPr lang="en-US" altLang="en-US" sz="1800">
                <a:latin typeface="Palatino" pitchFamily="-128" charset="0"/>
              </a:rPr>
              <a:t>The problem domain under consideration is first described hierarchically, beginning with broad design problems associated with the domain and then refining each of the broad problems into lower levels of abstraction.</a:t>
            </a: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7EF229F-C51E-4263-A226-9354ADEF3ED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B8A7FD11-0164-43B7-AD07-44CBD49880E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16225BA-65F3-4839-BDCC-1367D7E7D0CE}" type="slidenum">
              <a:rPr lang="en-US" altLang="en-US" sz="1000">
                <a:latin typeface="Helvetica" panose="020B0604020202020204" pitchFamily="34" charset="0"/>
              </a:rPr>
              <a:pPr/>
              <a:t>296</a:t>
            </a:fld>
            <a:endParaRPr lang="en-US" altLang="en-US" sz="1000">
              <a:latin typeface="Helvetica" panose="020B0604020202020204" pitchFamily="34" charset="0"/>
            </a:endParaRPr>
          </a:p>
        </p:txBody>
      </p:sp>
      <p:sp>
        <p:nvSpPr>
          <p:cNvPr id="305156" name="Rectangle 2">
            <a:extLst>
              <a:ext uri="{FF2B5EF4-FFF2-40B4-BE49-F238E27FC236}">
                <a16:creationId xmlns:a16="http://schemas.microsoft.com/office/drawing/2014/main" id="{5574EF33-9CC8-4C08-B87A-506FCF04A07C}"/>
              </a:ext>
            </a:extLst>
          </p:cNvPr>
          <p:cNvSpPr>
            <a:spLocks noGrp="1" noChangeArrowheads="1"/>
          </p:cNvSpPr>
          <p:nvPr>
            <p:ph type="title"/>
          </p:nvPr>
        </p:nvSpPr>
        <p:spPr/>
        <p:txBody>
          <a:bodyPr/>
          <a:lstStyle/>
          <a:p>
            <a:pPr eaLnBrk="1" hangingPunct="1"/>
            <a:r>
              <a:rPr lang="en-US" altLang="en-US"/>
              <a:t>Pattern-Based Design</a:t>
            </a:r>
          </a:p>
        </p:txBody>
      </p:sp>
      <p:sp>
        <p:nvSpPr>
          <p:cNvPr id="305157" name="Rectangle 3">
            <a:extLst>
              <a:ext uri="{FF2B5EF4-FFF2-40B4-BE49-F238E27FC236}">
                <a16:creationId xmlns:a16="http://schemas.microsoft.com/office/drawing/2014/main" id="{98AE62E1-6B17-4300-A2D8-A4C9522868CF}"/>
              </a:ext>
            </a:extLst>
          </p:cNvPr>
          <p:cNvSpPr>
            <a:spLocks noGrp="1" noChangeArrowheads="1"/>
          </p:cNvSpPr>
          <p:nvPr>
            <p:ph type="body" idx="1"/>
          </p:nvPr>
        </p:nvSpPr>
        <p:spPr/>
        <p:txBody>
          <a:bodyPr/>
          <a:lstStyle/>
          <a:p>
            <a:pPr eaLnBrk="1" hangingPunct="1"/>
            <a:r>
              <a:rPr lang="en-US" altLang="en-US">
                <a:latin typeface="Palatino" pitchFamily="-128" charset="0"/>
              </a:rPr>
              <a:t>A software designer begins with a requirements model (either explicit or implied) that presents an abstract representation of the system. </a:t>
            </a:r>
          </a:p>
          <a:p>
            <a:pPr eaLnBrk="1" hangingPunct="1"/>
            <a:r>
              <a:rPr lang="en-US" altLang="en-US">
                <a:latin typeface="Palatino" pitchFamily="-128" charset="0"/>
              </a:rPr>
              <a:t>The requirements model describes the problem set, establishes the context, and identifies the system of forces that hold sway.</a:t>
            </a:r>
          </a:p>
          <a:p>
            <a:pPr eaLnBrk="1" hangingPunct="1"/>
            <a:r>
              <a:rPr lang="en-US" altLang="en-US">
                <a:latin typeface="Palatino" pitchFamily="-128" charset="0"/>
              </a:rPr>
              <a:t>Then …</a:t>
            </a: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00253BD-81F5-47EA-B66E-5FC9FD8F246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7D4AB2FC-E2DE-4B4C-A3E0-59E2778D489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E4C8B1B-1BC0-41C1-999D-FCE2B13B81BB}" type="slidenum">
              <a:rPr lang="en-US" altLang="en-US" sz="1000">
                <a:latin typeface="Helvetica" panose="020B0604020202020204" pitchFamily="34" charset="0"/>
              </a:rPr>
              <a:pPr/>
              <a:t>297</a:t>
            </a:fld>
            <a:endParaRPr lang="en-US" altLang="en-US" sz="1000">
              <a:latin typeface="Helvetica" panose="020B0604020202020204" pitchFamily="34" charset="0"/>
            </a:endParaRPr>
          </a:p>
        </p:txBody>
      </p:sp>
      <p:sp>
        <p:nvSpPr>
          <p:cNvPr id="306180" name="Rectangle 2">
            <a:extLst>
              <a:ext uri="{FF2B5EF4-FFF2-40B4-BE49-F238E27FC236}">
                <a16:creationId xmlns:a16="http://schemas.microsoft.com/office/drawing/2014/main" id="{73A20C70-4F5E-4133-AF92-2FC3F631F9AC}"/>
              </a:ext>
            </a:extLst>
          </p:cNvPr>
          <p:cNvSpPr>
            <a:spLocks noGrp="1" noChangeArrowheads="1"/>
          </p:cNvSpPr>
          <p:nvPr>
            <p:ph type="title"/>
          </p:nvPr>
        </p:nvSpPr>
        <p:spPr/>
        <p:txBody>
          <a:bodyPr/>
          <a:lstStyle/>
          <a:p>
            <a:pPr eaLnBrk="1" hangingPunct="1"/>
            <a:r>
              <a:rPr lang="en-US" altLang="en-US"/>
              <a:t>Pattern-Based Design</a:t>
            </a:r>
          </a:p>
        </p:txBody>
      </p:sp>
      <p:pic>
        <p:nvPicPr>
          <p:cNvPr id="306181" name="Picture 4" descr="Figure 12">
            <a:extLst>
              <a:ext uri="{FF2B5EF4-FFF2-40B4-BE49-F238E27FC236}">
                <a16:creationId xmlns:a16="http://schemas.microsoft.com/office/drawing/2014/main" id="{0AED811E-1684-4E87-AF4A-96B1CCBDA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828800"/>
            <a:ext cx="38608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7CFD6A1-27FD-4667-BD05-178EA3403F2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C9B862E5-2F78-4140-9260-BF60A9D28D0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C66D7FB-8EC8-491A-A660-21B3671CB445}" type="slidenum">
              <a:rPr lang="en-US" altLang="en-US" sz="1000">
                <a:latin typeface="Helvetica" panose="020B0604020202020204" pitchFamily="34" charset="0"/>
              </a:rPr>
              <a:pPr/>
              <a:t>298</a:t>
            </a:fld>
            <a:endParaRPr lang="en-US" altLang="en-US" sz="1000">
              <a:latin typeface="Helvetica" panose="020B0604020202020204" pitchFamily="34" charset="0"/>
            </a:endParaRPr>
          </a:p>
        </p:txBody>
      </p:sp>
      <p:sp>
        <p:nvSpPr>
          <p:cNvPr id="307204" name="Rectangle 2">
            <a:extLst>
              <a:ext uri="{FF2B5EF4-FFF2-40B4-BE49-F238E27FC236}">
                <a16:creationId xmlns:a16="http://schemas.microsoft.com/office/drawing/2014/main" id="{91AD7241-6365-4E70-95E3-C5F885E4B58F}"/>
              </a:ext>
            </a:extLst>
          </p:cNvPr>
          <p:cNvSpPr>
            <a:spLocks noGrp="1" noChangeArrowheads="1"/>
          </p:cNvSpPr>
          <p:nvPr>
            <p:ph type="title"/>
          </p:nvPr>
        </p:nvSpPr>
        <p:spPr/>
        <p:txBody>
          <a:bodyPr/>
          <a:lstStyle/>
          <a:p>
            <a:pPr eaLnBrk="1" hangingPunct="1"/>
            <a:r>
              <a:rPr lang="en-US" altLang="en-US"/>
              <a:t>Thinking in Patterns</a:t>
            </a:r>
          </a:p>
        </p:txBody>
      </p:sp>
      <p:sp>
        <p:nvSpPr>
          <p:cNvPr id="307205" name="Rectangle 3">
            <a:extLst>
              <a:ext uri="{FF2B5EF4-FFF2-40B4-BE49-F238E27FC236}">
                <a16:creationId xmlns:a16="http://schemas.microsoft.com/office/drawing/2014/main" id="{9AAB35F5-F530-4244-8A95-7738BFEF2AC5}"/>
              </a:ext>
            </a:extLst>
          </p:cNvPr>
          <p:cNvSpPr>
            <a:spLocks noGrp="1" noChangeArrowheads="1"/>
          </p:cNvSpPr>
          <p:nvPr>
            <p:ph type="body" idx="1"/>
          </p:nvPr>
        </p:nvSpPr>
        <p:spPr/>
        <p:txBody>
          <a:bodyPr/>
          <a:lstStyle/>
          <a:p>
            <a:pPr eaLnBrk="1" hangingPunct="1">
              <a:lnSpc>
                <a:spcPct val="90000"/>
              </a:lnSpc>
              <a:spcBef>
                <a:spcPts val="300"/>
              </a:spcBef>
            </a:pPr>
            <a:r>
              <a:rPr lang="en-US" altLang="en-US" sz="2000">
                <a:latin typeface="Palatino" pitchFamily="-128" charset="0"/>
              </a:rPr>
              <a:t>Shalloway and Trott [Sha05] suggest the following approach that enables a designer to think in patterns:</a:t>
            </a:r>
          </a:p>
          <a:p>
            <a:pPr lvl="1" eaLnBrk="1" hangingPunct="1">
              <a:lnSpc>
                <a:spcPct val="90000"/>
              </a:lnSpc>
              <a:spcBef>
                <a:spcPts val="600"/>
              </a:spcBef>
            </a:pPr>
            <a:r>
              <a:rPr lang="en-US" altLang="en-US" sz="1800" noProof="1">
                <a:latin typeface="Palatino" pitchFamily="-128" charset="0"/>
              </a:rPr>
              <a:t>1.   </a:t>
            </a:r>
            <a:r>
              <a:rPr lang="en-US" altLang="en-US" sz="1800">
                <a:latin typeface="Palatino" pitchFamily="-128" charset="0"/>
              </a:rPr>
              <a:t>Be sure you understand the big picture—the context in which the software to be built resides. The requirements model should communicate this to you.</a:t>
            </a:r>
          </a:p>
          <a:p>
            <a:pPr lvl="1" eaLnBrk="1" hangingPunct="1">
              <a:lnSpc>
                <a:spcPct val="90000"/>
              </a:lnSpc>
              <a:spcBef>
                <a:spcPts val="300"/>
              </a:spcBef>
            </a:pPr>
            <a:r>
              <a:rPr lang="en-US" altLang="en-US" sz="1800">
                <a:latin typeface="Palatino" pitchFamily="-128" charset="0"/>
              </a:rPr>
              <a:t>2.   Examining the big picture, extract the patterns that are present at that level of abstraction.</a:t>
            </a:r>
          </a:p>
          <a:p>
            <a:pPr lvl="1" eaLnBrk="1" hangingPunct="1">
              <a:lnSpc>
                <a:spcPct val="90000"/>
              </a:lnSpc>
              <a:spcBef>
                <a:spcPts val="300"/>
              </a:spcBef>
            </a:pPr>
            <a:r>
              <a:rPr lang="en-US" altLang="en-US" sz="1800">
                <a:latin typeface="Palatino" pitchFamily="-128" charset="0"/>
              </a:rPr>
              <a:t>3.   Begin your design with ‘big picture’ patterns that establish a context or skeleton for further design work.</a:t>
            </a:r>
          </a:p>
          <a:p>
            <a:pPr lvl="1" eaLnBrk="1" hangingPunct="1">
              <a:lnSpc>
                <a:spcPct val="90000"/>
              </a:lnSpc>
              <a:spcBef>
                <a:spcPts val="300"/>
              </a:spcBef>
            </a:pPr>
            <a:r>
              <a:rPr lang="en-US" altLang="en-US" sz="1800">
                <a:latin typeface="Palatino" pitchFamily="-128" charset="0"/>
              </a:rPr>
              <a:t>4.   “Work inward from the context” [Sha05] looking for patterns at lower levels of abstraction that contribute to the design solution.</a:t>
            </a:r>
          </a:p>
          <a:p>
            <a:pPr lvl="1" eaLnBrk="1" hangingPunct="1">
              <a:lnSpc>
                <a:spcPct val="90000"/>
              </a:lnSpc>
              <a:spcBef>
                <a:spcPts val="300"/>
              </a:spcBef>
            </a:pPr>
            <a:r>
              <a:rPr lang="en-US" altLang="en-US" sz="1800">
                <a:latin typeface="Palatino" pitchFamily="-128" charset="0"/>
              </a:rPr>
              <a:t>5.   Repeat steps 1 to 4 until the complete design is fleshed out.</a:t>
            </a:r>
          </a:p>
          <a:p>
            <a:pPr lvl="1" eaLnBrk="1" hangingPunct="1">
              <a:lnSpc>
                <a:spcPct val="90000"/>
              </a:lnSpc>
              <a:spcBef>
                <a:spcPts val="300"/>
              </a:spcBef>
            </a:pPr>
            <a:r>
              <a:rPr lang="en-US" altLang="en-US" sz="1800">
                <a:latin typeface="Palatino" pitchFamily="-128" charset="0"/>
              </a:rPr>
              <a:t>6.   Refine the design by adapting each pattern to the specifics of the software you’re trying to build.</a:t>
            </a: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652D428-A79F-4AE8-B902-C7B53602777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7A0A1C03-4FC4-4EE2-914F-61DC5F7DEB5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1771946-48DF-46D3-8925-E80AB4E31650}" type="slidenum">
              <a:rPr lang="en-US" altLang="en-US" sz="1000">
                <a:latin typeface="Helvetica" panose="020B0604020202020204" pitchFamily="34" charset="0"/>
              </a:rPr>
              <a:pPr/>
              <a:t>299</a:t>
            </a:fld>
            <a:endParaRPr lang="en-US" altLang="en-US" sz="1000">
              <a:latin typeface="Helvetica" panose="020B0604020202020204" pitchFamily="34" charset="0"/>
            </a:endParaRPr>
          </a:p>
        </p:txBody>
      </p:sp>
      <p:sp>
        <p:nvSpPr>
          <p:cNvPr id="308228" name="Rectangle 2">
            <a:extLst>
              <a:ext uri="{FF2B5EF4-FFF2-40B4-BE49-F238E27FC236}">
                <a16:creationId xmlns:a16="http://schemas.microsoft.com/office/drawing/2014/main" id="{17E6E92F-08AB-4E86-9716-A5C3C5CC6443}"/>
              </a:ext>
            </a:extLst>
          </p:cNvPr>
          <p:cNvSpPr>
            <a:spLocks noGrp="1" noChangeArrowheads="1"/>
          </p:cNvSpPr>
          <p:nvPr>
            <p:ph type="title"/>
          </p:nvPr>
        </p:nvSpPr>
        <p:spPr/>
        <p:txBody>
          <a:bodyPr/>
          <a:lstStyle/>
          <a:p>
            <a:pPr eaLnBrk="1" hangingPunct="1"/>
            <a:r>
              <a:rPr lang="en-US" altLang="en-US"/>
              <a:t>Design Tasks—I</a:t>
            </a:r>
          </a:p>
        </p:txBody>
      </p:sp>
      <p:sp>
        <p:nvSpPr>
          <p:cNvPr id="308229" name="Rectangle 3">
            <a:extLst>
              <a:ext uri="{FF2B5EF4-FFF2-40B4-BE49-F238E27FC236}">
                <a16:creationId xmlns:a16="http://schemas.microsoft.com/office/drawing/2014/main" id="{79A762D5-E573-4F60-8A0E-059E0869B538}"/>
              </a:ext>
            </a:extLst>
          </p:cNvPr>
          <p:cNvSpPr>
            <a:spLocks noGrp="1" noChangeArrowheads="1"/>
          </p:cNvSpPr>
          <p:nvPr>
            <p:ph type="body" idx="1"/>
          </p:nvPr>
        </p:nvSpPr>
        <p:spPr/>
        <p:txBody>
          <a:bodyPr/>
          <a:lstStyle/>
          <a:p>
            <a:pPr eaLnBrk="1" hangingPunct="1"/>
            <a:r>
              <a:rPr lang="en-US" altLang="en-US" sz="2000">
                <a:latin typeface="Palatino" pitchFamily="-128" charset="0"/>
              </a:rPr>
              <a:t>Examine the requirements model and develop a problem hierarchy. </a:t>
            </a:r>
          </a:p>
          <a:p>
            <a:pPr eaLnBrk="1" hangingPunct="1"/>
            <a:r>
              <a:rPr lang="en-US" altLang="en-US" sz="2000">
                <a:latin typeface="Palatino" pitchFamily="-128" charset="0"/>
              </a:rPr>
              <a:t>Determine if a reliable pattern language has been developed for the problem domain.</a:t>
            </a:r>
          </a:p>
          <a:p>
            <a:pPr eaLnBrk="1" hangingPunct="1"/>
            <a:r>
              <a:rPr lang="en-US" altLang="en-US" sz="2000">
                <a:latin typeface="Palatino" pitchFamily="-128" charset="0"/>
              </a:rPr>
              <a:t>Beginning with a broad problem, determine whether one or more architectural patterns are available for it.</a:t>
            </a:r>
          </a:p>
          <a:p>
            <a:pPr eaLnBrk="1" hangingPunct="1"/>
            <a:r>
              <a:rPr lang="en-US" altLang="en-US" sz="2000">
                <a:latin typeface="Palatino" pitchFamily="-128" charset="0"/>
              </a:rPr>
              <a:t>Using the collaborations provided for the architectural pattern, examine subsystem or component level problems and search for appropriate patterns to address them.</a:t>
            </a:r>
          </a:p>
          <a:p>
            <a:pPr eaLnBrk="1" hangingPunct="1"/>
            <a:r>
              <a:rPr lang="en-US" altLang="en-US" sz="2000">
                <a:latin typeface="Palatino" pitchFamily="-128" charset="0"/>
              </a:rPr>
              <a:t>Repeat steps 2 through 5 until all broad problems have been addressed.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FA210DD-D2F7-4283-A8DC-85C035684B5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6272F90D-86C0-49C7-868A-493E17CA44F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D07E831-7145-4EBC-878F-9E6132791960}" type="slidenum">
              <a:rPr lang="en-US" altLang="en-US" sz="1000">
                <a:latin typeface="Helvetica" panose="020B0604020202020204" pitchFamily="34" charset="0"/>
              </a:rPr>
              <a:pPr/>
              <a:t>3</a:t>
            </a:fld>
            <a:endParaRPr lang="en-US" altLang="en-US" sz="1000">
              <a:latin typeface="Helvetica" panose="020B0604020202020204" pitchFamily="34" charset="0"/>
            </a:endParaRPr>
          </a:p>
        </p:txBody>
      </p:sp>
      <p:sp>
        <p:nvSpPr>
          <p:cNvPr id="5124" name="Rectangle 2">
            <a:extLst>
              <a:ext uri="{FF2B5EF4-FFF2-40B4-BE49-F238E27FC236}">
                <a16:creationId xmlns:a16="http://schemas.microsoft.com/office/drawing/2014/main" id="{7BE9679C-48EA-4E66-88D6-CE3FBC72E147}"/>
              </a:ext>
            </a:extLst>
          </p:cNvPr>
          <p:cNvSpPr>
            <a:spLocks noGrp="1" noChangeArrowheads="1"/>
          </p:cNvSpPr>
          <p:nvPr>
            <p:ph type="title"/>
          </p:nvPr>
        </p:nvSpPr>
        <p:spPr>
          <a:xfrm>
            <a:off x="1295400" y="990600"/>
            <a:ext cx="4572000" cy="709613"/>
          </a:xfrm>
        </p:spPr>
        <p:txBody>
          <a:bodyPr/>
          <a:lstStyle/>
          <a:p>
            <a:pPr eaLnBrk="1" hangingPunct="1"/>
            <a:r>
              <a:rPr lang="en-US" altLang="en-US"/>
              <a:t>What is Software?</a:t>
            </a:r>
          </a:p>
        </p:txBody>
      </p:sp>
      <p:sp>
        <p:nvSpPr>
          <p:cNvPr id="5125" name="Rectangle 3">
            <a:extLst>
              <a:ext uri="{FF2B5EF4-FFF2-40B4-BE49-F238E27FC236}">
                <a16:creationId xmlns:a16="http://schemas.microsoft.com/office/drawing/2014/main" id="{742AE3F5-9B3D-4EF8-B734-9E4FC8014CDD}"/>
              </a:ext>
            </a:extLst>
          </p:cNvPr>
          <p:cNvSpPr>
            <a:spLocks noGrp="1" noChangeArrowheads="1"/>
          </p:cNvSpPr>
          <p:nvPr>
            <p:ph type="body" idx="1"/>
          </p:nvPr>
        </p:nvSpPr>
        <p:spPr/>
        <p:txBody>
          <a:bodyPr/>
          <a:lstStyle/>
          <a:p>
            <a:pPr eaLnBrk="1" hangingPunct="1"/>
            <a:r>
              <a:rPr lang="en-US" altLang="en-US" b="1" i="1">
                <a:latin typeface="Palatino" pitchFamily="-128" charset="0"/>
              </a:rPr>
              <a:t>Software is developed or engineered, it is not manufactured in the classical sense.</a:t>
            </a:r>
          </a:p>
          <a:p>
            <a:pPr eaLnBrk="1" hangingPunct="1"/>
            <a:r>
              <a:rPr lang="en-US" altLang="en-US" b="1" i="1">
                <a:latin typeface="Palatino" pitchFamily="-128" charset="0"/>
              </a:rPr>
              <a:t>Software doesn't "wear out."</a:t>
            </a:r>
            <a:r>
              <a:rPr lang="en-US" altLang="en-US" b="1">
                <a:latin typeface="Palatino" pitchFamily="-128" charset="0"/>
              </a:rPr>
              <a:t> </a:t>
            </a:r>
          </a:p>
          <a:p>
            <a:pPr eaLnBrk="1" hangingPunct="1"/>
            <a:r>
              <a:rPr lang="en-US" altLang="en-US" b="1" i="1">
                <a:latin typeface="Palatino" pitchFamily="-128" charset="0"/>
              </a:rPr>
              <a:t>Although the industry is moving toward component-based construction, most software continues to be custom-built.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3E20989-6EF9-4DBC-93B9-42C9CEF73B6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a:extLst>
              <a:ext uri="{FF2B5EF4-FFF2-40B4-BE49-F238E27FC236}">
                <a16:creationId xmlns:a16="http://schemas.microsoft.com/office/drawing/2014/main" id="{2C717F0C-5DCF-46A2-A40A-1AC3303AE4E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38D5DB7-357E-407B-A621-489F2C81B00A}" type="slidenum">
              <a:rPr lang="en-US" altLang="en-US" sz="1000">
                <a:latin typeface="Helvetica" panose="020B0604020202020204" pitchFamily="34" charset="0"/>
              </a:rPr>
              <a:pPr/>
              <a:t>30</a:t>
            </a:fld>
            <a:endParaRPr lang="en-US" altLang="en-US" sz="1000">
              <a:latin typeface="Helvetica" panose="020B0604020202020204" pitchFamily="34" charset="0"/>
            </a:endParaRPr>
          </a:p>
        </p:txBody>
      </p:sp>
      <p:sp>
        <p:nvSpPr>
          <p:cNvPr id="32772" name="Rectangle 2">
            <a:extLst>
              <a:ext uri="{FF2B5EF4-FFF2-40B4-BE49-F238E27FC236}">
                <a16:creationId xmlns:a16="http://schemas.microsoft.com/office/drawing/2014/main" id="{64CCB0C7-5882-403D-A4DA-323E1531CD66}"/>
              </a:ext>
            </a:extLst>
          </p:cNvPr>
          <p:cNvSpPr>
            <a:spLocks noGrp="1" noChangeArrowheads="1"/>
          </p:cNvSpPr>
          <p:nvPr>
            <p:ph type="title"/>
          </p:nvPr>
        </p:nvSpPr>
        <p:spPr/>
        <p:txBody>
          <a:bodyPr/>
          <a:lstStyle/>
          <a:p>
            <a:pPr eaLnBrk="1" hangingPunct="1"/>
            <a:r>
              <a:rPr lang="en-US" altLang="en-US"/>
              <a:t>Process Pattern Types</a:t>
            </a:r>
          </a:p>
        </p:txBody>
      </p:sp>
      <p:sp>
        <p:nvSpPr>
          <p:cNvPr id="32773" name="Rectangle 3">
            <a:extLst>
              <a:ext uri="{FF2B5EF4-FFF2-40B4-BE49-F238E27FC236}">
                <a16:creationId xmlns:a16="http://schemas.microsoft.com/office/drawing/2014/main" id="{308D7BA1-AA67-49D9-8215-FD88A4B26F98}"/>
              </a:ext>
            </a:extLst>
          </p:cNvPr>
          <p:cNvSpPr>
            <a:spLocks noGrp="1" noChangeArrowheads="1"/>
          </p:cNvSpPr>
          <p:nvPr>
            <p:ph type="body" idx="1"/>
          </p:nvPr>
        </p:nvSpPr>
        <p:spPr/>
        <p:txBody>
          <a:bodyPr/>
          <a:lstStyle/>
          <a:p>
            <a:pPr eaLnBrk="1" hangingPunct="1"/>
            <a:r>
              <a:rPr lang="en-US" altLang="en-US" i="1">
                <a:solidFill>
                  <a:schemeClr val="folHlink"/>
                </a:solidFill>
                <a:latin typeface="Palatino" pitchFamily="-128" charset="0"/>
              </a:rPr>
              <a:t>Stage patterns</a:t>
            </a:r>
            <a:r>
              <a:rPr lang="en-US" altLang="en-US">
                <a:solidFill>
                  <a:srgbClr val="000000"/>
                </a:solidFill>
                <a:latin typeface="Palatino" pitchFamily="-128" charset="0"/>
              </a:rPr>
              <a:t>—defines a problem associated with a framework activity for the process.</a:t>
            </a:r>
          </a:p>
          <a:p>
            <a:pPr eaLnBrk="1" hangingPunct="1"/>
            <a:r>
              <a:rPr lang="en-US" altLang="en-US" i="1">
                <a:solidFill>
                  <a:schemeClr val="folHlink"/>
                </a:solidFill>
                <a:latin typeface="Palatino" pitchFamily="-128" charset="0"/>
              </a:rPr>
              <a:t>Task patterns</a:t>
            </a:r>
            <a:r>
              <a:rPr lang="en-US" altLang="en-US">
                <a:solidFill>
                  <a:srgbClr val="000000"/>
                </a:solidFill>
                <a:latin typeface="Palatino" pitchFamily="-128" charset="0"/>
              </a:rPr>
              <a:t>—defines a problem associated with a software engineering action or work task and relevant to successful software engineering practice</a:t>
            </a:r>
          </a:p>
          <a:p>
            <a:pPr eaLnBrk="1" hangingPunct="1"/>
            <a:r>
              <a:rPr lang="en-US" altLang="en-US" i="1">
                <a:solidFill>
                  <a:schemeClr val="folHlink"/>
                </a:solidFill>
                <a:latin typeface="Palatino" pitchFamily="-128" charset="0"/>
              </a:rPr>
              <a:t>Phase patterns</a:t>
            </a:r>
            <a:r>
              <a:rPr lang="en-US" altLang="en-US">
                <a:solidFill>
                  <a:srgbClr val="000000"/>
                </a:solidFill>
                <a:latin typeface="Palatino" pitchFamily="-128" charset="0"/>
              </a:rPr>
              <a:t>—define the sequence of framework activities that occur with the process, even when the overall flow of activities is iterative in nature. </a:t>
            </a: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920D0C3-BCFD-463D-8DE2-53C1C684864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C415EC62-B636-43B1-A1F6-CFA17C649BA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9331112-FA82-455A-BF9B-F758A83F7552}" type="slidenum">
              <a:rPr lang="en-US" altLang="en-US" sz="1000">
                <a:latin typeface="Helvetica" panose="020B0604020202020204" pitchFamily="34" charset="0"/>
              </a:rPr>
              <a:pPr/>
              <a:t>300</a:t>
            </a:fld>
            <a:endParaRPr lang="en-US" altLang="en-US" sz="1000">
              <a:latin typeface="Helvetica" panose="020B0604020202020204" pitchFamily="34" charset="0"/>
            </a:endParaRPr>
          </a:p>
        </p:txBody>
      </p:sp>
      <p:sp>
        <p:nvSpPr>
          <p:cNvPr id="309252" name="Rectangle 2">
            <a:extLst>
              <a:ext uri="{FF2B5EF4-FFF2-40B4-BE49-F238E27FC236}">
                <a16:creationId xmlns:a16="http://schemas.microsoft.com/office/drawing/2014/main" id="{C9CD5E31-AAF4-44ED-AA9C-6063CD3520E8}"/>
              </a:ext>
            </a:extLst>
          </p:cNvPr>
          <p:cNvSpPr>
            <a:spLocks noGrp="1" noChangeArrowheads="1"/>
          </p:cNvSpPr>
          <p:nvPr>
            <p:ph type="title"/>
          </p:nvPr>
        </p:nvSpPr>
        <p:spPr/>
        <p:txBody>
          <a:bodyPr/>
          <a:lstStyle/>
          <a:p>
            <a:pPr eaLnBrk="1" hangingPunct="1"/>
            <a:r>
              <a:rPr lang="en-US" altLang="en-US"/>
              <a:t>Design Tasks—II</a:t>
            </a:r>
          </a:p>
        </p:txBody>
      </p:sp>
      <p:sp>
        <p:nvSpPr>
          <p:cNvPr id="309253" name="Rectangle 3">
            <a:extLst>
              <a:ext uri="{FF2B5EF4-FFF2-40B4-BE49-F238E27FC236}">
                <a16:creationId xmlns:a16="http://schemas.microsoft.com/office/drawing/2014/main" id="{E1A711D3-D0C4-40C5-9402-870F9CF758B8}"/>
              </a:ext>
            </a:extLst>
          </p:cNvPr>
          <p:cNvSpPr>
            <a:spLocks noGrp="1" noChangeArrowheads="1"/>
          </p:cNvSpPr>
          <p:nvPr>
            <p:ph type="body" idx="1"/>
          </p:nvPr>
        </p:nvSpPr>
        <p:spPr/>
        <p:txBody>
          <a:bodyPr/>
          <a:lstStyle/>
          <a:p>
            <a:pPr eaLnBrk="1" hangingPunct="1">
              <a:lnSpc>
                <a:spcPct val="90000"/>
              </a:lnSpc>
            </a:pPr>
            <a:r>
              <a:rPr lang="en-US" altLang="en-US">
                <a:latin typeface="Palatino" pitchFamily="-128" charset="0"/>
              </a:rPr>
              <a:t>If user interface design problems have been isolated (this is almost always the case), search the many user interface design pattern repositories for appropriate patterns.</a:t>
            </a:r>
          </a:p>
          <a:p>
            <a:pPr eaLnBrk="1" hangingPunct="1">
              <a:lnSpc>
                <a:spcPct val="90000"/>
              </a:lnSpc>
            </a:pPr>
            <a:r>
              <a:rPr lang="en-US" altLang="en-US">
                <a:latin typeface="Palatino" pitchFamily="-128" charset="0"/>
              </a:rPr>
              <a:t>Regardless of its level of abstraction, if a pattern language and/or patterns repository or individual pattern shows promise, compare the problem to be solved against the existing pattern(s) presented.</a:t>
            </a:r>
          </a:p>
          <a:p>
            <a:pPr eaLnBrk="1" hangingPunct="1">
              <a:lnSpc>
                <a:spcPct val="90000"/>
              </a:lnSpc>
              <a:spcBef>
                <a:spcPts val="600"/>
              </a:spcBef>
            </a:pPr>
            <a:r>
              <a:rPr lang="en-US" altLang="en-US">
                <a:latin typeface="Palatino" pitchFamily="-128" charset="0"/>
              </a:rPr>
              <a:t>Be certain to refine the design as it is derived from patterns using design quality criteria as a guide.</a:t>
            </a:r>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5D759A4-CDF7-4911-81CE-7A29897048DE}"/>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563AF40D-B2D4-4520-83B5-785F252E541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7482762-098B-49F6-9B50-6E0A6AB38E8B}" type="slidenum">
              <a:rPr lang="en-US" altLang="en-US" sz="1000">
                <a:latin typeface="Helvetica" panose="020B0604020202020204" pitchFamily="34" charset="0"/>
              </a:rPr>
              <a:pPr/>
              <a:t>301</a:t>
            </a:fld>
            <a:endParaRPr lang="en-US" altLang="en-US" sz="1000">
              <a:latin typeface="Helvetica" panose="020B0604020202020204" pitchFamily="34" charset="0"/>
            </a:endParaRPr>
          </a:p>
        </p:txBody>
      </p:sp>
      <p:sp>
        <p:nvSpPr>
          <p:cNvPr id="310276" name="Rectangle 2">
            <a:extLst>
              <a:ext uri="{FF2B5EF4-FFF2-40B4-BE49-F238E27FC236}">
                <a16:creationId xmlns:a16="http://schemas.microsoft.com/office/drawing/2014/main" id="{61737EFF-5B37-4E79-83F3-BEBDF46161D6}"/>
              </a:ext>
            </a:extLst>
          </p:cNvPr>
          <p:cNvSpPr>
            <a:spLocks noGrp="1" noChangeArrowheads="1"/>
          </p:cNvSpPr>
          <p:nvPr>
            <p:ph type="title"/>
          </p:nvPr>
        </p:nvSpPr>
        <p:spPr/>
        <p:txBody>
          <a:bodyPr/>
          <a:lstStyle/>
          <a:p>
            <a:pPr eaLnBrk="1" hangingPunct="1"/>
            <a:r>
              <a:rPr lang="en-US" altLang="en-US"/>
              <a:t>Pattern Organizing Table</a:t>
            </a:r>
          </a:p>
        </p:txBody>
      </p:sp>
      <p:pic>
        <p:nvPicPr>
          <p:cNvPr id="310277" name="Picture 4" descr="Figure 12">
            <a:extLst>
              <a:ext uri="{FF2B5EF4-FFF2-40B4-BE49-F238E27FC236}">
                <a16:creationId xmlns:a16="http://schemas.microsoft.com/office/drawing/2014/main" id="{4F724D40-E369-4E01-8B41-F5C7FA283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09800"/>
            <a:ext cx="4597400"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8C4A07-E9DE-4A0B-B0F3-9F3C3E3A803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C863CE78-91C9-4508-94C3-EB5E661CC4D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2E52E28-4731-44D4-87F0-FA584E3B7B00}" type="slidenum">
              <a:rPr lang="en-US" altLang="en-US" sz="1000">
                <a:latin typeface="Helvetica" panose="020B0604020202020204" pitchFamily="34" charset="0"/>
              </a:rPr>
              <a:pPr/>
              <a:t>302</a:t>
            </a:fld>
            <a:endParaRPr lang="en-US" altLang="en-US" sz="1000">
              <a:latin typeface="Helvetica" panose="020B0604020202020204" pitchFamily="34" charset="0"/>
            </a:endParaRPr>
          </a:p>
        </p:txBody>
      </p:sp>
      <p:sp>
        <p:nvSpPr>
          <p:cNvPr id="311300" name="Rectangle 2">
            <a:extLst>
              <a:ext uri="{FF2B5EF4-FFF2-40B4-BE49-F238E27FC236}">
                <a16:creationId xmlns:a16="http://schemas.microsoft.com/office/drawing/2014/main" id="{63C96D15-CD60-4F6C-8866-D82B74B30458}"/>
              </a:ext>
            </a:extLst>
          </p:cNvPr>
          <p:cNvSpPr>
            <a:spLocks noGrp="1" noChangeArrowheads="1"/>
          </p:cNvSpPr>
          <p:nvPr>
            <p:ph type="title"/>
          </p:nvPr>
        </p:nvSpPr>
        <p:spPr/>
        <p:txBody>
          <a:bodyPr/>
          <a:lstStyle/>
          <a:p>
            <a:pPr eaLnBrk="1" hangingPunct="1"/>
            <a:r>
              <a:rPr lang="en-US" altLang="en-US"/>
              <a:t>Common Design Mistakes</a:t>
            </a:r>
          </a:p>
        </p:txBody>
      </p:sp>
      <p:sp>
        <p:nvSpPr>
          <p:cNvPr id="311301" name="Rectangle 3">
            <a:extLst>
              <a:ext uri="{FF2B5EF4-FFF2-40B4-BE49-F238E27FC236}">
                <a16:creationId xmlns:a16="http://schemas.microsoft.com/office/drawing/2014/main" id="{9D354A62-F063-47D5-8872-C48C157B6175}"/>
              </a:ext>
            </a:extLst>
          </p:cNvPr>
          <p:cNvSpPr>
            <a:spLocks noGrp="1" noChangeArrowheads="1"/>
          </p:cNvSpPr>
          <p:nvPr>
            <p:ph type="body" idx="1"/>
          </p:nvPr>
        </p:nvSpPr>
        <p:spPr/>
        <p:txBody>
          <a:bodyPr/>
          <a:lstStyle/>
          <a:p>
            <a:pPr eaLnBrk="1" hangingPunct="1">
              <a:spcBef>
                <a:spcPts val="300"/>
              </a:spcBef>
            </a:pPr>
            <a:r>
              <a:rPr lang="en-US" altLang="en-US" sz="2000">
                <a:latin typeface="Palatino" pitchFamily="-128" charset="0"/>
              </a:rPr>
              <a:t>Not enough time has been spent to understand the underlying problem, its context and forces, and as a consequence, you select a pattern that looks right, but is inappropriate for the solution required. </a:t>
            </a:r>
          </a:p>
          <a:p>
            <a:pPr eaLnBrk="1" hangingPunct="1">
              <a:spcBef>
                <a:spcPts val="300"/>
              </a:spcBef>
            </a:pPr>
            <a:r>
              <a:rPr lang="en-US" altLang="en-US" sz="2000">
                <a:latin typeface="Palatino" pitchFamily="-128" charset="0"/>
              </a:rPr>
              <a:t>Once the wrong pattern is selected, you refuse to see your error and force fit the pattern. </a:t>
            </a:r>
          </a:p>
          <a:p>
            <a:pPr eaLnBrk="1" hangingPunct="1">
              <a:spcBef>
                <a:spcPts val="300"/>
              </a:spcBef>
            </a:pPr>
            <a:r>
              <a:rPr lang="en-US" altLang="en-US" sz="2000">
                <a:latin typeface="Palatino" pitchFamily="-128" charset="0"/>
              </a:rPr>
              <a:t>In other cases, the problem has forces that are not considered by the pattern you’ve chosen, resulting in a poor or erroneous fit. </a:t>
            </a:r>
          </a:p>
          <a:p>
            <a:pPr eaLnBrk="1" hangingPunct="1">
              <a:spcBef>
                <a:spcPts val="300"/>
              </a:spcBef>
            </a:pPr>
            <a:r>
              <a:rPr lang="en-US" altLang="en-US" sz="2000">
                <a:latin typeface="Palatino" pitchFamily="-128" charset="0"/>
              </a:rPr>
              <a:t>Sometimes a pattern is applied too literally and the required adaptations for your problem space are not implemented. </a:t>
            </a:r>
            <a:endParaRPr lang="en-US" altLang="en-US" sz="2000"/>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D592110-A89A-41AC-B423-7B919641D42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8CB76932-DBC2-40EB-A98E-A3A3968B080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5CC9B64-5D42-4430-BF55-D28CFE002A5E}" type="slidenum">
              <a:rPr lang="en-US" altLang="en-US" sz="1000">
                <a:latin typeface="Helvetica" panose="020B0604020202020204" pitchFamily="34" charset="0"/>
              </a:rPr>
              <a:pPr/>
              <a:t>303</a:t>
            </a:fld>
            <a:endParaRPr lang="en-US" altLang="en-US" sz="1000">
              <a:latin typeface="Helvetica" panose="020B0604020202020204" pitchFamily="34" charset="0"/>
            </a:endParaRPr>
          </a:p>
        </p:txBody>
      </p:sp>
      <p:sp>
        <p:nvSpPr>
          <p:cNvPr id="312324" name="Rectangle 2">
            <a:extLst>
              <a:ext uri="{FF2B5EF4-FFF2-40B4-BE49-F238E27FC236}">
                <a16:creationId xmlns:a16="http://schemas.microsoft.com/office/drawing/2014/main" id="{C9522304-0359-4C78-9D45-01C8E06175AD}"/>
              </a:ext>
            </a:extLst>
          </p:cNvPr>
          <p:cNvSpPr>
            <a:spLocks noGrp="1" noChangeArrowheads="1"/>
          </p:cNvSpPr>
          <p:nvPr>
            <p:ph type="title"/>
          </p:nvPr>
        </p:nvSpPr>
        <p:spPr/>
        <p:txBody>
          <a:bodyPr/>
          <a:lstStyle/>
          <a:p>
            <a:pPr eaLnBrk="1" hangingPunct="1"/>
            <a:r>
              <a:rPr lang="en-US" altLang="en-US"/>
              <a:t>Chapter 13</a:t>
            </a:r>
          </a:p>
        </p:txBody>
      </p:sp>
      <p:sp>
        <p:nvSpPr>
          <p:cNvPr id="312325" name="Rectangle 3">
            <a:extLst>
              <a:ext uri="{FF2B5EF4-FFF2-40B4-BE49-F238E27FC236}">
                <a16:creationId xmlns:a16="http://schemas.microsoft.com/office/drawing/2014/main" id="{50C578CD-605F-47CD-9173-480EBF2F7F66}"/>
              </a:ext>
            </a:extLst>
          </p:cNvPr>
          <p:cNvSpPr>
            <a:spLocks noGrp="1" noChangeArrowheads="1"/>
          </p:cNvSpPr>
          <p:nvPr>
            <p:ph type="body" idx="1"/>
          </p:nvPr>
        </p:nvSpPr>
        <p:spPr/>
        <p:txBody>
          <a:bodyPr/>
          <a:lstStyle/>
          <a:p>
            <a:pPr eaLnBrk="1" hangingPunct="1"/>
            <a:r>
              <a:rPr lang="en-US" altLang="en-US" b="1">
                <a:solidFill>
                  <a:schemeClr val="folHlink"/>
                </a:solidFill>
              </a:rPr>
              <a:t>WebApp Design</a:t>
            </a:r>
          </a:p>
        </p:txBody>
      </p:sp>
      <p:sp>
        <p:nvSpPr>
          <p:cNvPr id="312326" name="Text Box 6">
            <a:extLst>
              <a:ext uri="{FF2B5EF4-FFF2-40B4-BE49-F238E27FC236}">
                <a16:creationId xmlns:a16="http://schemas.microsoft.com/office/drawing/2014/main" id="{C7226C95-7ADE-49A4-B10F-6F8840C18F4F}"/>
              </a:ext>
            </a:extLst>
          </p:cNvPr>
          <p:cNvSpPr txBox="1">
            <a:spLocks noChangeArrowheads="1"/>
          </p:cNvSpPr>
          <p:nvPr/>
        </p:nvSpPr>
        <p:spPr bwMode="auto">
          <a:xfrm>
            <a:off x="2133600" y="2438400"/>
            <a:ext cx="6477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i="1">
                <a:solidFill>
                  <a:schemeClr val="tx2"/>
                </a:solidFill>
                <a:latin typeface="Helvetica" panose="020B0604020202020204" pitchFamily="34" charset="0"/>
              </a:rPr>
              <a:t>Slide Set to accompany</a:t>
            </a:r>
            <a:br>
              <a:rPr lang="en-US" altLang="en-US" sz="3200" i="1">
                <a:solidFill>
                  <a:schemeClr val="tx2"/>
                </a:solidFill>
                <a:latin typeface="Helvetica" panose="020B0604020202020204" pitchFamily="34" charset="0"/>
              </a:rPr>
            </a:br>
            <a:r>
              <a:rPr lang="en-US" altLang="en-US" sz="2000" i="1">
                <a:solidFill>
                  <a:schemeClr val="tx2"/>
                </a:solidFill>
                <a:latin typeface="Helvetica" panose="020B0604020202020204" pitchFamily="34" charset="0"/>
              </a:rPr>
              <a:t>Software Engineering: A Practitioner’s Approach, 7/e</a:t>
            </a:r>
            <a:r>
              <a:rPr lang="en-US" altLang="en-US" i="1">
                <a:solidFill>
                  <a:schemeClr val="tx2"/>
                </a:solidFill>
                <a:latin typeface="Helvetica" panose="020B0604020202020204" pitchFamily="34" charset="0"/>
              </a:rPr>
              <a:t> </a:t>
            </a:r>
          </a:p>
          <a:p>
            <a:r>
              <a:rPr lang="en-US" altLang="en-US" sz="1600" b="1"/>
              <a:t>by Roger S. Pressman</a:t>
            </a:r>
            <a:endParaRPr lang="en-US" altLang="en-US" sz="1200" b="1"/>
          </a:p>
          <a:p>
            <a:endParaRPr lang="en-US" altLang="en-US" sz="1200" b="1"/>
          </a:p>
          <a:p>
            <a:r>
              <a:rPr lang="en-US" altLang="en-US" sz="1200" b="1"/>
              <a:t>Slides copyright © 1996, 2001, 2005, 2009</a:t>
            </a:r>
            <a:r>
              <a:rPr lang="en-US" altLang="en-US" sz="1800"/>
              <a:t> </a:t>
            </a:r>
            <a:r>
              <a:rPr lang="en-US" altLang="en-US" sz="1200" b="1"/>
              <a:t>by Roger S. Pressman</a:t>
            </a:r>
            <a:endParaRPr lang="en-US" altLang="en-US" sz="1800"/>
          </a:p>
          <a:p>
            <a:endParaRPr lang="en-US" altLang="en-US" sz="1800" b="1" i="1">
              <a:solidFill>
                <a:schemeClr val="tx2"/>
              </a:solidFill>
            </a:endParaRPr>
          </a:p>
          <a:p>
            <a:r>
              <a:rPr lang="en-US" altLang="en-US" sz="1800" b="1" i="1">
                <a:solidFill>
                  <a:schemeClr val="tx2"/>
                </a:solidFill>
              </a:rPr>
              <a:t>For non-profit educational use only</a:t>
            </a:r>
            <a:endParaRPr lang="en-US" altLang="en-US" sz="1800" b="1"/>
          </a:p>
          <a:p>
            <a:endParaRPr lang="en-US" altLang="en-US" sz="1400"/>
          </a:p>
          <a:p>
            <a:r>
              <a:rPr lang="en-US" altLang="en-US" sz="1200"/>
              <a:t>May be reproduced ONLY for student use at the university level when used in conjunction with </a:t>
            </a:r>
            <a:r>
              <a:rPr lang="en-US" altLang="en-US" sz="1200" i="1"/>
              <a:t>Software Engineering: A Practitioner's Approach, 7/e. </a:t>
            </a:r>
            <a:r>
              <a:rPr lang="en-US" altLang="en-US" sz="1200"/>
              <a:t>Any other reproduction or use is prohibited without the express written permission of the author.</a:t>
            </a:r>
          </a:p>
          <a:p>
            <a:endParaRPr lang="en-US" altLang="en-US" sz="1200"/>
          </a:p>
          <a:p>
            <a:r>
              <a:rPr lang="en-US" altLang="en-US" sz="1200"/>
              <a:t>All copyright information MUST appear if these slides are posted on a website for student use.</a:t>
            </a:r>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A879C544-196A-4E8D-ABC6-7C098DE358E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7" name="Slide Number Placeholder 4">
            <a:extLst>
              <a:ext uri="{FF2B5EF4-FFF2-40B4-BE49-F238E27FC236}">
                <a16:creationId xmlns:a16="http://schemas.microsoft.com/office/drawing/2014/main" id="{22F02FD4-1630-45C2-A94A-2497BB15FF9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FF21E18-28AC-4651-A9C2-EF959961FBB4}" type="slidenum">
              <a:rPr lang="en-US" altLang="en-US" sz="1000">
                <a:latin typeface="Helvetica" panose="020B0604020202020204" pitchFamily="34" charset="0"/>
              </a:rPr>
              <a:pPr/>
              <a:t>304</a:t>
            </a:fld>
            <a:endParaRPr lang="en-US" altLang="en-US" sz="1000">
              <a:latin typeface="Helvetica" panose="020B0604020202020204" pitchFamily="34" charset="0"/>
            </a:endParaRPr>
          </a:p>
        </p:txBody>
      </p:sp>
      <p:sp>
        <p:nvSpPr>
          <p:cNvPr id="313348" name="Rectangle 2">
            <a:extLst>
              <a:ext uri="{FF2B5EF4-FFF2-40B4-BE49-F238E27FC236}">
                <a16:creationId xmlns:a16="http://schemas.microsoft.com/office/drawing/2014/main" id="{5D60ECDB-EEAF-474D-B939-6CB9EDC0DE71}"/>
              </a:ext>
            </a:extLst>
          </p:cNvPr>
          <p:cNvSpPr>
            <a:spLocks noGrp="1" noChangeArrowheads="1"/>
          </p:cNvSpPr>
          <p:nvPr>
            <p:ph type="title"/>
          </p:nvPr>
        </p:nvSpPr>
        <p:spPr/>
        <p:txBody>
          <a:bodyPr/>
          <a:lstStyle/>
          <a:p>
            <a:pPr eaLnBrk="1" hangingPunct="1"/>
            <a:r>
              <a:rPr lang="en-US" altLang="en-US"/>
              <a:t>Design &amp; WebApps</a:t>
            </a:r>
          </a:p>
        </p:txBody>
      </p:sp>
      <p:sp>
        <p:nvSpPr>
          <p:cNvPr id="313349" name="Rectangle 3">
            <a:extLst>
              <a:ext uri="{FF2B5EF4-FFF2-40B4-BE49-F238E27FC236}">
                <a16:creationId xmlns:a16="http://schemas.microsoft.com/office/drawing/2014/main" id="{DA8D8C95-3DDD-468D-A109-A1FAEC884E80}"/>
              </a:ext>
            </a:extLst>
          </p:cNvPr>
          <p:cNvSpPr>
            <a:spLocks noGrp="1" noChangeArrowheads="1"/>
          </p:cNvSpPr>
          <p:nvPr>
            <p:ph type="body" idx="1"/>
          </p:nvPr>
        </p:nvSpPr>
        <p:spPr>
          <a:xfrm>
            <a:off x="1828800" y="3733800"/>
            <a:ext cx="6934200" cy="2559050"/>
          </a:xfrm>
        </p:spPr>
        <p:txBody>
          <a:bodyPr/>
          <a:lstStyle/>
          <a:p>
            <a:pPr eaLnBrk="1" hangingPunct="1"/>
            <a:r>
              <a:rPr lang="en-US" altLang="en-US" i="1">
                <a:solidFill>
                  <a:schemeClr val="folHlink"/>
                </a:solidFill>
              </a:rPr>
              <a:t>When should we emphasize WebApp design?</a:t>
            </a:r>
          </a:p>
          <a:p>
            <a:pPr lvl="1" eaLnBrk="1" hangingPunct="1"/>
            <a:r>
              <a:rPr lang="en-US" altLang="en-US"/>
              <a:t>when content and function are complex</a:t>
            </a:r>
            <a:endParaRPr lang="en-US" altLang="en-US">
              <a:solidFill>
                <a:schemeClr val="folHlink"/>
              </a:solidFill>
            </a:endParaRPr>
          </a:p>
          <a:p>
            <a:pPr lvl="1" eaLnBrk="1" hangingPunct="1"/>
            <a:r>
              <a:rPr lang="en-US" altLang="en-US"/>
              <a:t>when the size of the WebApp encompasses hundreds of content objects, functions, and analysis classes</a:t>
            </a:r>
          </a:p>
          <a:p>
            <a:pPr lvl="1" eaLnBrk="1" hangingPunct="1"/>
            <a:r>
              <a:rPr lang="en-US" altLang="en-US"/>
              <a:t>when the success of the WebApp will have a direct impact on the success of the business </a:t>
            </a:r>
          </a:p>
        </p:txBody>
      </p:sp>
      <p:sp>
        <p:nvSpPr>
          <p:cNvPr id="172036" name="Text Box 4">
            <a:extLst>
              <a:ext uri="{FF2B5EF4-FFF2-40B4-BE49-F238E27FC236}">
                <a16:creationId xmlns:a16="http://schemas.microsoft.com/office/drawing/2014/main" id="{66BB2227-F325-4F2F-B4FA-B83F5698BA66}"/>
              </a:ext>
            </a:extLst>
          </p:cNvPr>
          <p:cNvSpPr txBox="1">
            <a:spLocks noChangeArrowheads="1"/>
          </p:cNvSpPr>
          <p:nvPr/>
        </p:nvSpPr>
        <p:spPr bwMode="auto">
          <a:xfrm>
            <a:off x="1828800" y="1905000"/>
            <a:ext cx="6858000" cy="1406525"/>
          </a:xfrm>
          <a:prstGeom prst="rect">
            <a:avLst/>
          </a:prstGeom>
          <a:noFill/>
          <a:ln w="12700">
            <a:noFill/>
            <a:miter lim="800000"/>
            <a:headEnd/>
            <a:tailEnd/>
          </a:ln>
          <a:effectLst/>
        </p:spPr>
        <p:txBody>
          <a:bodyPr>
            <a:spAutoFit/>
          </a:bodyPr>
          <a:lstStyle/>
          <a:p>
            <a:pPr>
              <a:lnSpc>
                <a:spcPct val="90000"/>
              </a:lnSpc>
              <a:spcBef>
                <a:spcPct val="50000"/>
              </a:spcBef>
              <a:defRPr/>
            </a:pPr>
            <a:r>
              <a:rPr lang="en-US">
                <a:effectLst>
                  <a:outerShdw blurRad="38100" dist="38100" dir="2700000" algn="tl">
                    <a:srgbClr val="FFFFFF"/>
                  </a:outerShdw>
                </a:effectLst>
                <a:latin typeface="Palatino" pitchFamily="-128" charset="0"/>
                <a:ea typeface="ＭＳ Ｐゴシック" pitchFamily="-128" charset="-128"/>
              </a:rPr>
              <a:t>“There are essentially two basic approaches to design: the artistic ideal of expressing yourself and the engineering ideal of solving a problem for a customer.”</a:t>
            </a:r>
          </a:p>
        </p:txBody>
      </p:sp>
      <p:sp>
        <p:nvSpPr>
          <p:cNvPr id="172037" name="Text Box 5">
            <a:extLst>
              <a:ext uri="{FF2B5EF4-FFF2-40B4-BE49-F238E27FC236}">
                <a16:creationId xmlns:a16="http://schemas.microsoft.com/office/drawing/2014/main" id="{17AA9856-5024-4784-A389-B6A0BA09EE4C}"/>
              </a:ext>
            </a:extLst>
          </p:cNvPr>
          <p:cNvSpPr txBox="1">
            <a:spLocks noChangeArrowheads="1"/>
          </p:cNvSpPr>
          <p:nvPr/>
        </p:nvSpPr>
        <p:spPr bwMode="auto">
          <a:xfrm>
            <a:off x="5638800" y="3200400"/>
            <a:ext cx="1917700" cy="420688"/>
          </a:xfrm>
          <a:prstGeom prst="rect">
            <a:avLst/>
          </a:prstGeom>
          <a:noFill/>
          <a:ln w="12700">
            <a:noFill/>
            <a:miter lim="800000"/>
            <a:headEnd/>
            <a:tailEnd/>
          </a:ln>
          <a:effectLst/>
        </p:spPr>
        <p:txBody>
          <a:bodyPr wrap="none">
            <a:spAutoFit/>
          </a:bodyPr>
          <a:lstStyle/>
          <a:p>
            <a:pPr>
              <a:lnSpc>
                <a:spcPct val="90000"/>
              </a:lnSpc>
              <a:defRPr/>
            </a:pPr>
            <a:r>
              <a:rPr lang="en-US">
                <a:solidFill>
                  <a:schemeClr val="folHlink"/>
                </a:solidFill>
                <a:latin typeface="Palatino" pitchFamily="-128" charset="0"/>
                <a:ea typeface="ＭＳ Ｐゴシック" pitchFamily="-128" charset="-128"/>
              </a:rPr>
              <a:t> </a:t>
            </a:r>
            <a:r>
              <a:rPr lang="en-US" i="1">
                <a:solidFill>
                  <a:schemeClr val="folHlink"/>
                </a:solidFill>
                <a:effectLst>
                  <a:outerShdw blurRad="38100" dist="38100" dir="2700000" algn="tl">
                    <a:srgbClr val="000000"/>
                  </a:outerShdw>
                </a:effectLst>
                <a:latin typeface="Palatino" pitchFamily="-128" charset="0"/>
                <a:ea typeface="ＭＳ Ｐゴシック" pitchFamily="-128" charset="-128"/>
              </a:rPr>
              <a:t>Jakob Nielsen</a:t>
            </a:r>
            <a:endParaRPr lang="en-US" i="1">
              <a:solidFill>
                <a:schemeClr val="folHlink"/>
              </a:solidFill>
              <a:latin typeface="Palatino" pitchFamily="-128" charset="0"/>
              <a:ea typeface="ＭＳ Ｐゴシック" pitchFamily="-128" charset="-128"/>
            </a:endParaRPr>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02A9948-571B-45AC-A93D-477CC549A81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AD1325DD-5AC9-4641-B4B0-988C5EFBF9B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B240376-F3B7-49BE-AE53-C9ABC10F6C59}" type="slidenum">
              <a:rPr lang="en-US" altLang="en-US" sz="1000">
                <a:latin typeface="Helvetica" panose="020B0604020202020204" pitchFamily="34" charset="0"/>
              </a:rPr>
              <a:pPr/>
              <a:t>305</a:t>
            </a:fld>
            <a:endParaRPr lang="en-US" altLang="en-US" sz="1000">
              <a:latin typeface="Helvetica" panose="020B0604020202020204" pitchFamily="34" charset="0"/>
            </a:endParaRPr>
          </a:p>
        </p:txBody>
      </p:sp>
      <p:sp>
        <p:nvSpPr>
          <p:cNvPr id="314372" name="Rectangle 2">
            <a:extLst>
              <a:ext uri="{FF2B5EF4-FFF2-40B4-BE49-F238E27FC236}">
                <a16:creationId xmlns:a16="http://schemas.microsoft.com/office/drawing/2014/main" id="{D7EF6FB4-8671-469B-9281-AFF210406ED8}"/>
              </a:ext>
            </a:extLst>
          </p:cNvPr>
          <p:cNvSpPr>
            <a:spLocks noGrp="1" noChangeArrowheads="1"/>
          </p:cNvSpPr>
          <p:nvPr>
            <p:ph type="title"/>
          </p:nvPr>
        </p:nvSpPr>
        <p:spPr/>
        <p:txBody>
          <a:bodyPr/>
          <a:lstStyle/>
          <a:p>
            <a:pPr eaLnBrk="1" hangingPunct="1"/>
            <a:r>
              <a:rPr lang="en-US" altLang="en-US"/>
              <a:t>Design &amp; WebApp Quality</a:t>
            </a:r>
          </a:p>
        </p:txBody>
      </p:sp>
      <p:sp>
        <p:nvSpPr>
          <p:cNvPr id="314373" name="Rectangle 3">
            <a:extLst>
              <a:ext uri="{FF2B5EF4-FFF2-40B4-BE49-F238E27FC236}">
                <a16:creationId xmlns:a16="http://schemas.microsoft.com/office/drawing/2014/main" id="{9193B53B-CD6D-4237-8A02-06DEA710037C}"/>
              </a:ext>
            </a:extLst>
          </p:cNvPr>
          <p:cNvSpPr>
            <a:spLocks noGrp="1" noChangeArrowheads="1"/>
          </p:cNvSpPr>
          <p:nvPr>
            <p:ph type="body" idx="1"/>
          </p:nvPr>
        </p:nvSpPr>
        <p:spPr/>
        <p:txBody>
          <a:bodyPr/>
          <a:lstStyle/>
          <a:p>
            <a:pPr eaLnBrk="1" hangingPunct="1">
              <a:lnSpc>
                <a:spcPct val="90000"/>
              </a:lnSpc>
            </a:pPr>
            <a:r>
              <a:rPr lang="en-US" altLang="en-US">
                <a:solidFill>
                  <a:schemeClr val="folHlink"/>
                </a:solidFill>
              </a:rPr>
              <a:t>Security</a:t>
            </a:r>
          </a:p>
          <a:p>
            <a:pPr lvl="1" eaLnBrk="1" hangingPunct="1">
              <a:lnSpc>
                <a:spcPct val="90000"/>
              </a:lnSpc>
            </a:pPr>
            <a:r>
              <a:rPr lang="en-US" altLang="en-US"/>
              <a:t>Rebuff external attacks</a:t>
            </a:r>
          </a:p>
          <a:p>
            <a:pPr lvl="1" eaLnBrk="1" hangingPunct="1">
              <a:lnSpc>
                <a:spcPct val="90000"/>
              </a:lnSpc>
            </a:pPr>
            <a:r>
              <a:rPr lang="en-US" altLang="en-US"/>
              <a:t>Exclude unauthorized access</a:t>
            </a:r>
          </a:p>
          <a:p>
            <a:pPr lvl="1" eaLnBrk="1" hangingPunct="1">
              <a:lnSpc>
                <a:spcPct val="90000"/>
              </a:lnSpc>
            </a:pPr>
            <a:r>
              <a:rPr lang="en-US" altLang="en-US"/>
              <a:t>Ensure the privacy of users/customers</a:t>
            </a:r>
          </a:p>
          <a:p>
            <a:pPr eaLnBrk="1" hangingPunct="1">
              <a:lnSpc>
                <a:spcPct val="90000"/>
              </a:lnSpc>
            </a:pPr>
            <a:r>
              <a:rPr lang="en-US" altLang="en-US">
                <a:solidFill>
                  <a:schemeClr val="folHlink"/>
                </a:solidFill>
              </a:rPr>
              <a:t>Availability</a:t>
            </a:r>
          </a:p>
          <a:p>
            <a:pPr lvl="1" eaLnBrk="1" hangingPunct="1">
              <a:lnSpc>
                <a:spcPct val="90000"/>
              </a:lnSpc>
            </a:pPr>
            <a:r>
              <a:rPr lang="en-US" altLang="en-US"/>
              <a:t>the measure of the percentage of time that a WebApp is available for use</a:t>
            </a:r>
          </a:p>
          <a:p>
            <a:pPr eaLnBrk="1" hangingPunct="1">
              <a:lnSpc>
                <a:spcPct val="90000"/>
              </a:lnSpc>
            </a:pPr>
            <a:r>
              <a:rPr lang="en-US" altLang="en-US">
                <a:solidFill>
                  <a:schemeClr val="folHlink"/>
                </a:solidFill>
              </a:rPr>
              <a:t>Scalability</a:t>
            </a:r>
          </a:p>
          <a:p>
            <a:pPr lvl="1" eaLnBrk="1" hangingPunct="1">
              <a:lnSpc>
                <a:spcPct val="90000"/>
              </a:lnSpc>
            </a:pPr>
            <a:r>
              <a:rPr lang="en-US" altLang="en-US" b="1"/>
              <a:t>Can </a:t>
            </a:r>
            <a:r>
              <a:rPr lang="en-US" altLang="en-US"/>
              <a:t>the WebApp and the systems with which it is interfaced handle significant variation in user or transaction volume</a:t>
            </a:r>
          </a:p>
          <a:p>
            <a:pPr eaLnBrk="1" hangingPunct="1">
              <a:lnSpc>
                <a:spcPct val="90000"/>
              </a:lnSpc>
            </a:pPr>
            <a:r>
              <a:rPr lang="en-US" altLang="en-US">
                <a:solidFill>
                  <a:schemeClr val="folHlink"/>
                </a:solidFill>
              </a:rPr>
              <a:t>Time to Market</a:t>
            </a:r>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CA38E13-63A0-407F-ACFE-011DF72BA79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CC7D52F5-D119-4E9A-973E-B91474372BE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0DDD987-AB90-4E66-A031-CF69C13CF836}" type="slidenum">
              <a:rPr lang="en-US" altLang="en-US" sz="1000">
                <a:latin typeface="Helvetica" panose="020B0604020202020204" pitchFamily="34" charset="0"/>
              </a:rPr>
              <a:pPr/>
              <a:t>306</a:t>
            </a:fld>
            <a:endParaRPr lang="en-US" altLang="en-US" sz="1000">
              <a:latin typeface="Helvetica" panose="020B0604020202020204" pitchFamily="34" charset="0"/>
            </a:endParaRPr>
          </a:p>
        </p:txBody>
      </p:sp>
      <p:sp>
        <p:nvSpPr>
          <p:cNvPr id="315396" name="Rectangle 2">
            <a:extLst>
              <a:ext uri="{FF2B5EF4-FFF2-40B4-BE49-F238E27FC236}">
                <a16:creationId xmlns:a16="http://schemas.microsoft.com/office/drawing/2014/main" id="{6610ED57-FB15-4D06-B9AA-907EE7990BD5}"/>
              </a:ext>
            </a:extLst>
          </p:cNvPr>
          <p:cNvSpPr>
            <a:spLocks noGrp="1" noChangeArrowheads="1"/>
          </p:cNvSpPr>
          <p:nvPr>
            <p:ph type="title"/>
          </p:nvPr>
        </p:nvSpPr>
        <p:spPr>
          <a:xfrm>
            <a:off x="1219200" y="990600"/>
            <a:ext cx="7239000" cy="633413"/>
          </a:xfrm>
        </p:spPr>
        <p:txBody>
          <a:bodyPr/>
          <a:lstStyle/>
          <a:p>
            <a:pPr eaLnBrk="1" hangingPunct="1"/>
            <a:r>
              <a:rPr lang="en-US" altLang="en-US" sz="3600"/>
              <a:t>Quality Dimensions for End-Users</a:t>
            </a:r>
            <a:endParaRPr lang="en-US" altLang="en-US"/>
          </a:p>
        </p:txBody>
      </p:sp>
      <p:sp>
        <p:nvSpPr>
          <p:cNvPr id="315397" name="Rectangle 3">
            <a:extLst>
              <a:ext uri="{FF2B5EF4-FFF2-40B4-BE49-F238E27FC236}">
                <a16:creationId xmlns:a16="http://schemas.microsoft.com/office/drawing/2014/main" id="{81357FA6-5C74-4E92-82DB-98FBE236E0E4}"/>
              </a:ext>
            </a:extLst>
          </p:cNvPr>
          <p:cNvSpPr>
            <a:spLocks noGrp="1" noChangeArrowheads="1"/>
          </p:cNvSpPr>
          <p:nvPr>
            <p:ph type="body" idx="1"/>
          </p:nvPr>
        </p:nvSpPr>
        <p:spPr/>
        <p:txBody>
          <a:bodyPr/>
          <a:lstStyle/>
          <a:p>
            <a:pPr eaLnBrk="1" hangingPunct="1">
              <a:lnSpc>
                <a:spcPct val="90000"/>
              </a:lnSpc>
              <a:spcBef>
                <a:spcPts val="300"/>
              </a:spcBef>
            </a:pPr>
            <a:r>
              <a:rPr lang="en-US" altLang="en-US" sz="1800" b="1" i="1">
                <a:solidFill>
                  <a:schemeClr val="folHlink"/>
                </a:solidFill>
              </a:rPr>
              <a:t>Time</a:t>
            </a:r>
          </a:p>
          <a:p>
            <a:pPr lvl="1" eaLnBrk="1" hangingPunct="1">
              <a:lnSpc>
                <a:spcPct val="90000"/>
              </a:lnSpc>
              <a:spcBef>
                <a:spcPts val="300"/>
              </a:spcBef>
            </a:pPr>
            <a:r>
              <a:rPr lang="en-US" altLang="en-US" sz="1600"/>
              <a:t>How much has a Web site changed since the last upgrade? </a:t>
            </a:r>
          </a:p>
          <a:p>
            <a:pPr lvl="1" eaLnBrk="1" hangingPunct="1">
              <a:lnSpc>
                <a:spcPct val="90000"/>
              </a:lnSpc>
              <a:spcBef>
                <a:spcPts val="300"/>
              </a:spcBef>
            </a:pPr>
            <a:r>
              <a:rPr lang="en-US" altLang="en-US" sz="1600"/>
              <a:t>How do you highlight the parts that have changed? </a:t>
            </a:r>
          </a:p>
          <a:p>
            <a:pPr eaLnBrk="1" hangingPunct="1">
              <a:lnSpc>
                <a:spcPct val="90000"/>
              </a:lnSpc>
              <a:spcBef>
                <a:spcPts val="300"/>
              </a:spcBef>
            </a:pPr>
            <a:r>
              <a:rPr lang="en-US" altLang="en-US" sz="1800" b="1" i="1">
                <a:solidFill>
                  <a:schemeClr val="folHlink"/>
                </a:solidFill>
              </a:rPr>
              <a:t>Structural</a:t>
            </a:r>
          </a:p>
          <a:p>
            <a:pPr lvl="1" eaLnBrk="1" hangingPunct="1">
              <a:lnSpc>
                <a:spcPct val="90000"/>
              </a:lnSpc>
              <a:spcBef>
                <a:spcPts val="300"/>
              </a:spcBef>
            </a:pPr>
            <a:r>
              <a:rPr lang="en-US" altLang="en-US" sz="1600"/>
              <a:t>How well do all of the parts of the Web site hold together. </a:t>
            </a:r>
          </a:p>
          <a:p>
            <a:pPr lvl="1" eaLnBrk="1" hangingPunct="1">
              <a:lnSpc>
                <a:spcPct val="90000"/>
              </a:lnSpc>
              <a:spcBef>
                <a:spcPts val="300"/>
              </a:spcBef>
            </a:pPr>
            <a:r>
              <a:rPr lang="en-US" altLang="en-US" sz="1600"/>
              <a:t>Are all links inside and outside the Web site working? </a:t>
            </a:r>
          </a:p>
          <a:p>
            <a:pPr lvl="1" eaLnBrk="1" hangingPunct="1">
              <a:lnSpc>
                <a:spcPct val="90000"/>
              </a:lnSpc>
              <a:spcBef>
                <a:spcPts val="300"/>
              </a:spcBef>
            </a:pPr>
            <a:r>
              <a:rPr lang="en-US" altLang="en-US" sz="1600"/>
              <a:t>Do all of the images work? </a:t>
            </a:r>
          </a:p>
          <a:p>
            <a:pPr lvl="1" eaLnBrk="1" hangingPunct="1">
              <a:lnSpc>
                <a:spcPct val="90000"/>
              </a:lnSpc>
              <a:spcBef>
                <a:spcPts val="300"/>
              </a:spcBef>
            </a:pPr>
            <a:r>
              <a:rPr lang="en-US" altLang="en-US" sz="1600"/>
              <a:t>Are there parts of the Web site that are not connected? </a:t>
            </a:r>
          </a:p>
          <a:p>
            <a:pPr eaLnBrk="1" hangingPunct="1">
              <a:lnSpc>
                <a:spcPct val="90000"/>
              </a:lnSpc>
              <a:spcBef>
                <a:spcPts val="300"/>
              </a:spcBef>
            </a:pPr>
            <a:r>
              <a:rPr lang="en-US" altLang="en-US" sz="1800" b="1" i="1">
                <a:solidFill>
                  <a:schemeClr val="folHlink"/>
                </a:solidFill>
              </a:rPr>
              <a:t>Content</a:t>
            </a:r>
          </a:p>
          <a:p>
            <a:pPr lvl="1" eaLnBrk="1" hangingPunct="1">
              <a:lnSpc>
                <a:spcPct val="90000"/>
              </a:lnSpc>
              <a:spcBef>
                <a:spcPts val="300"/>
              </a:spcBef>
            </a:pPr>
            <a:r>
              <a:rPr lang="en-US" altLang="en-US" sz="1600"/>
              <a:t>Does the content of critical pages match what is supposed to be there?</a:t>
            </a:r>
          </a:p>
          <a:p>
            <a:pPr lvl="1" eaLnBrk="1" hangingPunct="1">
              <a:lnSpc>
                <a:spcPct val="90000"/>
              </a:lnSpc>
              <a:spcBef>
                <a:spcPts val="300"/>
              </a:spcBef>
            </a:pPr>
            <a:r>
              <a:rPr lang="en-US" altLang="en-US" sz="1600"/>
              <a:t>Do key phrases exist continually in highly-changeable pages? </a:t>
            </a:r>
          </a:p>
          <a:p>
            <a:pPr lvl="1" eaLnBrk="1" hangingPunct="1">
              <a:lnSpc>
                <a:spcPct val="90000"/>
              </a:lnSpc>
              <a:spcBef>
                <a:spcPts val="300"/>
              </a:spcBef>
            </a:pPr>
            <a:r>
              <a:rPr lang="en-US" altLang="en-US" sz="1600"/>
              <a:t>Do critical pages maintain quality content from version to version? </a:t>
            </a:r>
          </a:p>
          <a:p>
            <a:pPr lvl="1" eaLnBrk="1" hangingPunct="1">
              <a:lnSpc>
                <a:spcPct val="90000"/>
              </a:lnSpc>
              <a:spcBef>
                <a:spcPts val="300"/>
              </a:spcBef>
            </a:pPr>
            <a:r>
              <a:rPr lang="en-US" altLang="en-US" sz="1600"/>
              <a:t>What about dynamically generated HTML pages? </a:t>
            </a:r>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EDB71CC-5A05-4966-99C7-F3A111E93B7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67353CD0-B123-4AAA-9414-BE987C4447A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DC3069D-80B9-4A18-876F-841CB2A314BB}" type="slidenum">
              <a:rPr lang="en-US" altLang="en-US" sz="1000">
                <a:latin typeface="Helvetica" panose="020B0604020202020204" pitchFamily="34" charset="0"/>
              </a:rPr>
              <a:pPr/>
              <a:t>307</a:t>
            </a:fld>
            <a:endParaRPr lang="en-US" altLang="en-US" sz="1000">
              <a:latin typeface="Helvetica" panose="020B0604020202020204" pitchFamily="34" charset="0"/>
            </a:endParaRPr>
          </a:p>
        </p:txBody>
      </p:sp>
      <p:sp>
        <p:nvSpPr>
          <p:cNvPr id="316420" name="Rectangle 2">
            <a:extLst>
              <a:ext uri="{FF2B5EF4-FFF2-40B4-BE49-F238E27FC236}">
                <a16:creationId xmlns:a16="http://schemas.microsoft.com/office/drawing/2014/main" id="{2DC0730C-3E60-46AF-A0A1-7534F7D374B3}"/>
              </a:ext>
            </a:extLst>
          </p:cNvPr>
          <p:cNvSpPr>
            <a:spLocks noGrp="1" noChangeArrowheads="1"/>
          </p:cNvSpPr>
          <p:nvPr>
            <p:ph type="title"/>
          </p:nvPr>
        </p:nvSpPr>
        <p:spPr>
          <a:xfrm>
            <a:off x="1295400" y="990600"/>
            <a:ext cx="7391400" cy="695325"/>
          </a:xfrm>
        </p:spPr>
        <p:txBody>
          <a:bodyPr/>
          <a:lstStyle/>
          <a:p>
            <a:pPr eaLnBrk="1" hangingPunct="1"/>
            <a:r>
              <a:rPr lang="en-US" altLang="en-US" sz="3600"/>
              <a:t>Quality Dimensions for End-Users</a:t>
            </a:r>
          </a:p>
        </p:txBody>
      </p:sp>
      <p:sp>
        <p:nvSpPr>
          <p:cNvPr id="316421" name="Rectangle 3">
            <a:extLst>
              <a:ext uri="{FF2B5EF4-FFF2-40B4-BE49-F238E27FC236}">
                <a16:creationId xmlns:a16="http://schemas.microsoft.com/office/drawing/2014/main" id="{3EAEFC8C-8B5C-4AC4-99D1-D271AF1D9BD2}"/>
              </a:ext>
            </a:extLst>
          </p:cNvPr>
          <p:cNvSpPr>
            <a:spLocks noGrp="1" noChangeArrowheads="1"/>
          </p:cNvSpPr>
          <p:nvPr>
            <p:ph type="body" idx="1"/>
          </p:nvPr>
        </p:nvSpPr>
        <p:spPr>
          <a:xfrm>
            <a:off x="1981200" y="1905000"/>
            <a:ext cx="6462713" cy="4498975"/>
          </a:xfrm>
        </p:spPr>
        <p:txBody>
          <a:bodyPr/>
          <a:lstStyle/>
          <a:p>
            <a:pPr eaLnBrk="1" hangingPunct="1">
              <a:lnSpc>
                <a:spcPct val="90000"/>
              </a:lnSpc>
              <a:spcBef>
                <a:spcPts val="300"/>
              </a:spcBef>
            </a:pPr>
            <a:r>
              <a:rPr lang="en-US" altLang="en-US" sz="1800" b="1" i="1">
                <a:solidFill>
                  <a:schemeClr val="folHlink"/>
                </a:solidFill>
              </a:rPr>
              <a:t>Accuracy and Consistency</a:t>
            </a:r>
          </a:p>
          <a:p>
            <a:pPr lvl="1" eaLnBrk="1" hangingPunct="1">
              <a:lnSpc>
                <a:spcPct val="90000"/>
              </a:lnSpc>
              <a:spcBef>
                <a:spcPts val="300"/>
              </a:spcBef>
            </a:pPr>
            <a:r>
              <a:rPr lang="en-US" altLang="en-US" sz="1600"/>
              <a:t>Are today's copies of the pages downloaded the same as yesterday's? Close enough? </a:t>
            </a:r>
          </a:p>
          <a:p>
            <a:pPr lvl="1" eaLnBrk="1" hangingPunct="1">
              <a:lnSpc>
                <a:spcPct val="90000"/>
              </a:lnSpc>
              <a:spcBef>
                <a:spcPts val="300"/>
              </a:spcBef>
            </a:pPr>
            <a:r>
              <a:rPr lang="en-US" altLang="en-US" sz="1600"/>
              <a:t>Is the data presented accurate enough? How do you know? </a:t>
            </a:r>
          </a:p>
          <a:p>
            <a:pPr eaLnBrk="1" hangingPunct="1">
              <a:lnSpc>
                <a:spcPct val="90000"/>
              </a:lnSpc>
              <a:spcBef>
                <a:spcPts val="300"/>
              </a:spcBef>
            </a:pPr>
            <a:r>
              <a:rPr lang="en-US" altLang="en-US" sz="1800" b="1" i="1">
                <a:solidFill>
                  <a:schemeClr val="folHlink"/>
                </a:solidFill>
              </a:rPr>
              <a:t>Response Time and Latency</a:t>
            </a:r>
            <a:r>
              <a:rPr lang="en-US" altLang="en-US" sz="1800" b="1">
                <a:solidFill>
                  <a:schemeClr val="folHlink"/>
                </a:solidFill>
              </a:rPr>
              <a:t> </a:t>
            </a:r>
          </a:p>
          <a:p>
            <a:pPr lvl="1" eaLnBrk="1" hangingPunct="1">
              <a:lnSpc>
                <a:spcPct val="90000"/>
              </a:lnSpc>
              <a:spcBef>
                <a:spcPts val="300"/>
              </a:spcBef>
            </a:pPr>
            <a:r>
              <a:rPr lang="en-US" altLang="en-US" sz="1600"/>
              <a:t>Does the Web site server respond to a browser request within certain parameters? </a:t>
            </a:r>
          </a:p>
          <a:p>
            <a:pPr lvl="1" eaLnBrk="1" hangingPunct="1">
              <a:lnSpc>
                <a:spcPct val="90000"/>
              </a:lnSpc>
              <a:spcBef>
                <a:spcPts val="300"/>
              </a:spcBef>
            </a:pPr>
            <a:r>
              <a:rPr lang="en-US" altLang="en-US" sz="1600"/>
              <a:t>In an E-commerce context, how is the end to end response time after a SUBMIT? </a:t>
            </a:r>
          </a:p>
          <a:p>
            <a:pPr lvl="1" eaLnBrk="1" hangingPunct="1">
              <a:lnSpc>
                <a:spcPct val="90000"/>
              </a:lnSpc>
              <a:spcBef>
                <a:spcPts val="300"/>
              </a:spcBef>
            </a:pPr>
            <a:r>
              <a:rPr lang="en-US" altLang="en-US" sz="1600"/>
              <a:t>Are there parts of a site that are so slow the user declines to continue working on it? </a:t>
            </a:r>
          </a:p>
          <a:p>
            <a:pPr eaLnBrk="1" hangingPunct="1">
              <a:lnSpc>
                <a:spcPct val="90000"/>
              </a:lnSpc>
              <a:spcBef>
                <a:spcPts val="300"/>
              </a:spcBef>
            </a:pPr>
            <a:r>
              <a:rPr lang="en-US" altLang="en-US" sz="1800" b="1" i="1">
                <a:solidFill>
                  <a:schemeClr val="folHlink"/>
                </a:solidFill>
              </a:rPr>
              <a:t>Performance</a:t>
            </a:r>
          </a:p>
          <a:p>
            <a:pPr lvl="1" eaLnBrk="1" hangingPunct="1">
              <a:lnSpc>
                <a:spcPct val="90000"/>
              </a:lnSpc>
              <a:spcBef>
                <a:spcPts val="300"/>
              </a:spcBef>
            </a:pPr>
            <a:r>
              <a:rPr lang="en-US" altLang="en-US" sz="1600"/>
              <a:t>Is the Browser-Web-Web site-Web-Browser connection quick enough? </a:t>
            </a:r>
          </a:p>
          <a:p>
            <a:pPr lvl="1" eaLnBrk="1" hangingPunct="1">
              <a:lnSpc>
                <a:spcPct val="90000"/>
              </a:lnSpc>
              <a:spcBef>
                <a:spcPts val="300"/>
              </a:spcBef>
            </a:pPr>
            <a:r>
              <a:rPr lang="en-US" altLang="en-US" sz="1600"/>
              <a:t>How does the performance vary by time of day, by load and usage? </a:t>
            </a:r>
          </a:p>
          <a:p>
            <a:pPr lvl="1" eaLnBrk="1" hangingPunct="1">
              <a:lnSpc>
                <a:spcPct val="90000"/>
              </a:lnSpc>
              <a:spcBef>
                <a:spcPts val="300"/>
              </a:spcBef>
            </a:pPr>
            <a:r>
              <a:rPr lang="en-US" altLang="en-US" sz="1600"/>
              <a:t>Is performance adequate for E-commerce applications? </a:t>
            </a:r>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3807C42-725A-46F3-8BCC-DCA3762302B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973BAA34-C59B-4F06-9CCC-6014A3FFCFB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BD4C9FE-F386-47B0-8BED-5A7AC86AD1BE}" type="slidenum">
              <a:rPr lang="en-US" altLang="en-US" sz="1000">
                <a:latin typeface="Helvetica" panose="020B0604020202020204" pitchFamily="34" charset="0"/>
              </a:rPr>
              <a:pPr/>
              <a:t>308</a:t>
            </a:fld>
            <a:endParaRPr lang="en-US" altLang="en-US" sz="1000">
              <a:latin typeface="Helvetica" panose="020B0604020202020204" pitchFamily="34" charset="0"/>
            </a:endParaRPr>
          </a:p>
        </p:txBody>
      </p:sp>
      <p:sp>
        <p:nvSpPr>
          <p:cNvPr id="317444" name="Rectangle 2">
            <a:extLst>
              <a:ext uri="{FF2B5EF4-FFF2-40B4-BE49-F238E27FC236}">
                <a16:creationId xmlns:a16="http://schemas.microsoft.com/office/drawing/2014/main" id="{DB521B9F-9DF4-4DA9-A825-DF115C20A64E}"/>
              </a:ext>
            </a:extLst>
          </p:cNvPr>
          <p:cNvSpPr>
            <a:spLocks noGrp="1" noChangeArrowheads="1"/>
          </p:cNvSpPr>
          <p:nvPr>
            <p:ph type="title"/>
          </p:nvPr>
        </p:nvSpPr>
        <p:spPr/>
        <p:txBody>
          <a:bodyPr/>
          <a:lstStyle/>
          <a:p>
            <a:pPr eaLnBrk="1" hangingPunct="1"/>
            <a:r>
              <a:rPr lang="en-US" altLang="en-US"/>
              <a:t>WebApp Design Goals</a:t>
            </a:r>
          </a:p>
        </p:txBody>
      </p:sp>
      <p:sp>
        <p:nvSpPr>
          <p:cNvPr id="317445" name="Rectangle 3">
            <a:extLst>
              <a:ext uri="{FF2B5EF4-FFF2-40B4-BE49-F238E27FC236}">
                <a16:creationId xmlns:a16="http://schemas.microsoft.com/office/drawing/2014/main" id="{2E9BB757-B794-4940-A18D-06210181FDBD}"/>
              </a:ext>
            </a:extLst>
          </p:cNvPr>
          <p:cNvSpPr>
            <a:spLocks noGrp="1" noChangeArrowheads="1"/>
          </p:cNvSpPr>
          <p:nvPr>
            <p:ph type="body" idx="1"/>
          </p:nvPr>
        </p:nvSpPr>
        <p:spPr/>
        <p:txBody>
          <a:bodyPr/>
          <a:lstStyle/>
          <a:p>
            <a:pPr eaLnBrk="1" hangingPunct="1"/>
            <a:r>
              <a:rPr lang="en-US" altLang="en-US">
                <a:solidFill>
                  <a:schemeClr val="folHlink"/>
                </a:solidFill>
              </a:rPr>
              <a:t>Consistency</a:t>
            </a:r>
            <a:endParaRPr lang="en-US" altLang="en-US"/>
          </a:p>
          <a:p>
            <a:pPr lvl="1" eaLnBrk="1" hangingPunct="1"/>
            <a:r>
              <a:rPr lang="en-US" altLang="en-US">
                <a:solidFill>
                  <a:schemeClr val="folHlink"/>
                </a:solidFill>
                <a:latin typeface="Times" panose="02020603050405020304" pitchFamily="18" charset="0"/>
              </a:rPr>
              <a:t>Content </a:t>
            </a:r>
            <a:r>
              <a:rPr lang="en-US" altLang="en-US">
                <a:latin typeface="Times" panose="02020603050405020304" pitchFamily="18" charset="0"/>
              </a:rPr>
              <a:t>should be constructed consistently</a:t>
            </a:r>
          </a:p>
          <a:p>
            <a:pPr lvl="1" eaLnBrk="1" hangingPunct="1"/>
            <a:r>
              <a:rPr lang="en-US" altLang="en-US">
                <a:solidFill>
                  <a:schemeClr val="folHlink"/>
                </a:solidFill>
                <a:latin typeface="Times" panose="02020603050405020304" pitchFamily="18" charset="0"/>
              </a:rPr>
              <a:t>Graphic design (aesthetics) </a:t>
            </a:r>
            <a:r>
              <a:rPr lang="en-US" altLang="en-US">
                <a:latin typeface="Times" panose="02020603050405020304" pitchFamily="18" charset="0"/>
              </a:rPr>
              <a:t>should present a consistent look across all parts of the WebApp</a:t>
            </a:r>
          </a:p>
          <a:p>
            <a:pPr lvl="1" eaLnBrk="1" hangingPunct="1"/>
            <a:r>
              <a:rPr lang="en-US" altLang="en-US">
                <a:solidFill>
                  <a:schemeClr val="folHlink"/>
                </a:solidFill>
                <a:latin typeface="Times" panose="02020603050405020304" pitchFamily="18" charset="0"/>
              </a:rPr>
              <a:t>Architectural design </a:t>
            </a:r>
            <a:r>
              <a:rPr lang="en-US" altLang="en-US">
                <a:latin typeface="Times" panose="02020603050405020304" pitchFamily="18" charset="0"/>
              </a:rPr>
              <a:t>should establish templates that lead to a consistent hypermedia structure</a:t>
            </a:r>
          </a:p>
          <a:p>
            <a:pPr lvl="1" eaLnBrk="1" hangingPunct="1"/>
            <a:r>
              <a:rPr lang="en-US" altLang="en-US">
                <a:solidFill>
                  <a:schemeClr val="folHlink"/>
                </a:solidFill>
                <a:latin typeface="Times" panose="02020603050405020304" pitchFamily="18" charset="0"/>
              </a:rPr>
              <a:t>Interface design </a:t>
            </a:r>
            <a:r>
              <a:rPr lang="en-US" altLang="en-US">
                <a:latin typeface="Times" panose="02020603050405020304" pitchFamily="18" charset="0"/>
              </a:rPr>
              <a:t>should define consistent modes of interaction, navigation and content display</a:t>
            </a:r>
          </a:p>
          <a:p>
            <a:pPr lvl="1" eaLnBrk="1" hangingPunct="1"/>
            <a:r>
              <a:rPr lang="en-US" altLang="en-US">
                <a:solidFill>
                  <a:schemeClr val="folHlink"/>
                </a:solidFill>
                <a:latin typeface="Times" panose="02020603050405020304" pitchFamily="18" charset="0"/>
              </a:rPr>
              <a:t>Navigation mechanisms </a:t>
            </a:r>
            <a:r>
              <a:rPr lang="en-US" altLang="en-US">
                <a:latin typeface="Times" panose="02020603050405020304" pitchFamily="18" charset="0"/>
              </a:rPr>
              <a:t>should be used consistently across all WebApp elements</a:t>
            </a:r>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FE43D77-2D40-4CBC-91FA-03782E1AD62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0D283CEB-F6C7-4C6D-90C5-7E562F23554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C351722-BAC5-4FDA-B1FF-A79B655EECEE}" type="slidenum">
              <a:rPr lang="en-US" altLang="en-US" sz="1000">
                <a:latin typeface="Helvetica" panose="020B0604020202020204" pitchFamily="34" charset="0"/>
              </a:rPr>
              <a:pPr/>
              <a:t>309</a:t>
            </a:fld>
            <a:endParaRPr lang="en-US" altLang="en-US" sz="1000">
              <a:latin typeface="Helvetica" panose="020B0604020202020204" pitchFamily="34" charset="0"/>
            </a:endParaRPr>
          </a:p>
        </p:txBody>
      </p:sp>
      <p:sp>
        <p:nvSpPr>
          <p:cNvPr id="318468" name="Rectangle 2">
            <a:extLst>
              <a:ext uri="{FF2B5EF4-FFF2-40B4-BE49-F238E27FC236}">
                <a16:creationId xmlns:a16="http://schemas.microsoft.com/office/drawing/2014/main" id="{D819D016-9128-4AA9-B615-D4EA832CD73D}"/>
              </a:ext>
            </a:extLst>
          </p:cNvPr>
          <p:cNvSpPr>
            <a:spLocks noGrp="1" noChangeArrowheads="1"/>
          </p:cNvSpPr>
          <p:nvPr>
            <p:ph type="title"/>
          </p:nvPr>
        </p:nvSpPr>
        <p:spPr/>
        <p:txBody>
          <a:bodyPr/>
          <a:lstStyle/>
          <a:p>
            <a:pPr eaLnBrk="1" hangingPunct="1"/>
            <a:r>
              <a:rPr lang="en-US" altLang="en-US"/>
              <a:t>WebApp Design Goals</a:t>
            </a:r>
          </a:p>
        </p:txBody>
      </p:sp>
      <p:sp>
        <p:nvSpPr>
          <p:cNvPr id="318469" name="Rectangle 3">
            <a:extLst>
              <a:ext uri="{FF2B5EF4-FFF2-40B4-BE49-F238E27FC236}">
                <a16:creationId xmlns:a16="http://schemas.microsoft.com/office/drawing/2014/main" id="{344354A4-2521-4491-95D1-FA208D543E72}"/>
              </a:ext>
            </a:extLst>
          </p:cNvPr>
          <p:cNvSpPr>
            <a:spLocks noGrp="1" noChangeArrowheads="1"/>
          </p:cNvSpPr>
          <p:nvPr>
            <p:ph type="body" idx="1"/>
          </p:nvPr>
        </p:nvSpPr>
        <p:spPr>
          <a:xfrm>
            <a:off x="1981200" y="1905000"/>
            <a:ext cx="6384925" cy="4497388"/>
          </a:xfrm>
        </p:spPr>
        <p:txBody>
          <a:bodyPr/>
          <a:lstStyle/>
          <a:p>
            <a:pPr eaLnBrk="1" hangingPunct="1">
              <a:lnSpc>
                <a:spcPct val="90000"/>
              </a:lnSpc>
            </a:pPr>
            <a:r>
              <a:rPr lang="en-US" altLang="en-US" sz="2000">
                <a:solidFill>
                  <a:schemeClr val="folHlink"/>
                </a:solidFill>
              </a:rPr>
              <a:t>Identity</a:t>
            </a:r>
            <a:endParaRPr lang="en-US" altLang="en-US" sz="2000"/>
          </a:p>
          <a:p>
            <a:pPr lvl="1" eaLnBrk="1" hangingPunct="1">
              <a:lnSpc>
                <a:spcPct val="90000"/>
              </a:lnSpc>
            </a:pPr>
            <a:r>
              <a:rPr lang="en-US" altLang="en-US" sz="1600"/>
              <a:t>Establish an “identity” that is appropriate for the business purpose</a:t>
            </a:r>
          </a:p>
          <a:p>
            <a:pPr eaLnBrk="1" hangingPunct="1">
              <a:lnSpc>
                <a:spcPct val="90000"/>
              </a:lnSpc>
            </a:pPr>
            <a:r>
              <a:rPr lang="en-US" altLang="en-US" sz="2000">
                <a:solidFill>
                  <a:schemeClr val="folHlink"/>
                </a:solidFill>
              </a:rPr>
              <a:t>Robustness</a:t>
            </a:r>
            <a:endParaRPr lang="en-US" altLang="en-US" sz="2000">
              <a:solidFill>
                <a:srgbClr val="F3FF07"/>
              </a:solidFill>
            </a:endParaRPr>
          </a:p>
          <a:p>
            <a:pPr lvl="1" eaLnBrk="1" hangingPunct="1">
              <a:lnSpc>
                <a:spcPct val="90000"/>
              </a:lnSpc>
            </a:pPr>
            <a:r>
              <a:rPr lang="en-US" altLang="en-US" sz="1600">
                <a:latin typeface="Times" panose="02020603050405020304" pitchFamily="18" charset="0"/>
              </a:rPr>
              <a:t>The user expects robust content and functions that are relevant to the user’s needs</a:t>
            </a:r>
            <a:endParaRPr lang="en-US" altLang="en-US" sz="1600"/>
          </a:p>
          <a:p>
            <a:pPr eaLnBrk="1" hangingPunct="1">
              <a:lnSpc>
                <a:spcPct val="90000"/>
              </a:lnSpc>
            </a:pPr>
            <a:r>
              <a:rPr lang="en-US" altLang="en-US" sz="2000">
                <a:solidFill>
                  <a:schemeClr val="folHlink"/>
                </a:solidFill>
              </a:rPr>
              <a:t>Navigability</a:t>
            </a:r>
            <a:endParaRPr lang="en-US" altLang="en-US" sz="2000">
              <a:solidFill>
                <a:srgbClr val="F3FF07"/>
              </a:solidFill>
            </a:endParaRPr>
          </a:p>
          <a:p>
            <a:pPr lvl="1" eaLnBrk="1" hangingPunct="1">
              <a:lnSpc>
                <a:spcPct val="90000"/>
              </a:lnSpc>
            </a:pPr>
            <a:r>
              <a:rPr lang="en-US" altLang="en-US" sz="1600">
                <a:latin typeface="Times" panose="02020603050405020304" pitchFamily="18" charset="0"/>
              </a:rPr>
              <a:t>designed in a manner that is intuitive and predictable</a:t>
            </a:r>
            <a:endParaRPr lang="en-US" altLang="en-US" sz="1600"/>
          </a:p>
          <a:p>
            <a:pPr eaLnBrk="1" hangingPunct="1">
              <a:lnSpc>
                <a:spcPct val="90000"/>
              </a:lnSpc>
            </a:pPr>
            <a:r>
              <a:rPr lang="en-US" altLang="en-US" sz="2000">
                <a:solidFill>
                  <a:schemeClr val="folHlink"/>
                </a:solidFill>
              </a:rPr>
              <a:t>Visual appeal</a:t>
            </a:r>
            <a:endParaRPr lang="en-US" altLang="en-US" sz="1800"/>
          </a:p>
          <a:p>
            <a:pPr lvl="1" eaLnBrk="1" hangingPunct="1">
              <a:lnSpc>
                <a:spcPct val="90000"/>
              </a:lnSpc>
            </a:pPr>
            <a:r>
              <a:rPr lang="en-US" altLang="en-US" sz="1600"/>
              <a:t>the look and feel of content, interface layout, color coordination, the balance of text, graphics and other media, navigation mechanisms must appeal to end-users</a:t>
            </a:r>
          </a:p>
          <a:p>
            <a:pPr eaLnBrk="1" hangingPunct="1">
              <a:lnSpc>
                <a:spcPct val="90000"/>
              </a:lnSpc>
            </a:pPr>
            <a:r>
              <a:rPr lang="en-US" altLang="en-US" sz="2000">
                <a:solidFill>
                  <a:schemeClr val="folHlink"/>
                </a:solidFill>
              </a:rPr>
              <a:t>Compatibility</a:t>
            </a:r>
            <a:endParaRPr lang="en-US" altLang="en-US" sz="1800"/>
          </a:p>
          <a:p>
            <a:pPr lvl="1" eaLnBrk="1" hangingPunct="1">
              <a:lnSpc>
                <a:spcPct val="90000"/>
              </a:lnSpc>
            </a:pPr>
            <a:r>
              <a:rPr lang="en-US" altLang="en-US" sz="1600"/>
              <a:t>With all appropriate environments and configurations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7383F03-B2E3-499C-8F7D-25F23384D87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a:extLst>
              <a:ext uri="{FF2B5EF4-FFF2-40B4-BE49-F238E27FC236}">
                <a16:creationId xmlns:a16="http://schemas.microsoft.com/office/drawing/2014/main" id="{57FE2024-8D42-4711-8A52-4D1854DFAEC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AA3354A-F144-44AC-83C8-B7EACE987DBC}" type="slidenum">
              <a:rPr lang="en-US" altLang="en-US" sz="1000">
                <a:latin typeface="Helvetica" panose="020B0604020202020204" pitchFamily="34" charset="0"/>
              </a:rPr>
              <a:pPr/>
              <a:t>31</a:t>
            </a:fld>
            <a:endParaRPr lang="en-US" altLang="en-US" sz="1000">
              <a:latin typeface="Helvetica" panose="020B0604020202020204" pitchFamily="34" charset="0"/>
            </a:endParaRPr>
          </a:p>
        </p:txBody>
      </p:sp>
      <p:sp>
        <p:nvSpPr>
          <p:cNvPr id="33796" name="Rectangle 1026">
            <a:extLst>
              <a:ext uri="{FF2B5EF4-FFF2-40B4-BE49-F238E27FC236}">
                <a16:creationId xmlns:a16="http://schemas.microsoft.com/office/drawing/2014/main" id="{DB01DCF2-0AC9-4695-A4E4-1D387FCED5B7}"/>
              </a:ext>
            </a:extLst>
          </p:cNvPr>
          <p:cNvSpPr>
            <a:spLocks noGrp="1" noChangeArrowheads="1"/>
          </p:cNvSpPr>
          <p:nvPr>
            <p:ph type="title"/>
          </p:nvPr>
        </p:nvSpPr>
        <p:spPr>
          <a:xfrm>
            <a:off x="1219200" y="990600"/>
            <a:ext cx="7543800" cy="633413"/>
          </a:xfrm>
        </p:spPr>
        <p:txBody>
          <a:bodyPr/>
          <a:lstStyle/>
          <a:p>
            <a:pPr eaLnBrk="1" hangingPunct="1"/>
            <a:r>
              <a:rPr lang="en-US" altLang="en-US" sz="3200"/>
              <a:t>Process Assessment and Improvement</a:t>
            </a:r>
            <a:endParaRPr lang="en-US" altLang="en-US"/>
          </a:p>
        </p:txBody>
      </p:sp>
      <p:sp>
        <p:nvSpPr>
          <p:cNvPr id="33797" name="Rectangle 1027">
            <a:extLst>
              <a:ext uri="{FF2B5EF4-FFF2-40B4-BE49-F238E27FC236}">
                <a16:creationId xmlns:a16="http://schemas.microsoft.com/office/drawing/2014/main" id="{6B18F5AE-4326-435E-8698-B18E2120D4E6}"/>
              </a:ext>
            </a:extLst>
          </p:cNvPr>
          <p:cNvSpPr>
            <a:spLocks noGrp="1" noChangeArrowheads="1"/>
          </p:cNvSpPr>
          <p:nvPr>
            <p:ph type="body" idx="1"/>
          </p:nvPr>
        </p:nvSpPr>
        <p:spPr/>
        <p:txBody>
          <a:bodyPr/>
          <a:lstStyle/>
          <a:p>
            <a:pPr eaLnBrk="1" hangingPunct="1">
              <a:lnSpc>
                <a:spcPct val="90000"/>
              </a:lnSpc>
            </a:pPr>
            <a:r>
              <a:rPr lang="en-US" altLang="en-US" sz="1600" b="1">
                <a:latin typeface="Times New Roman" panose="02020603050405020304" pitchFamily="18" charset="0"/>
              </a:rPr>
              <a:t>Standard CMMI Assessment Method for Process Improvement (SCAMPI)</a:t>
            </a:r>
            <a:r>
              <a:rPr lang="en-US" altLang="en-US" sz="1600">
                <a:latin typeface="Times New Roman" panose="02020603050405020304" pitchFamily="18" charset="0"/>
              </a:rPr>
              <a:t> — provides a five step process assessment model that incorporates five phases: initiating, diagnosing, establishing, acting and learning. </a:t>
            </a:r>
          </a:p>
          <a:p>
            <a:pPr eaLnBrk="1" hangingPunct="1">
              <a:lnSpc>
                <a:spcPct val="90000"/>
              </a:lnSpc>
            </a:pPr>
            <a:r>
              <a:rPr lang="en-US" altLang="en-US" sz="1600" b="1">
                <a:latin typeface="Palatino" pitchFamily="-128" charset="0"/>
              </a:rPr>
              <a:t>CMM-Based Appraisal for Internal Process Improvement (CBA IPI)</a:t>
            </a:r>
            <a:r>
              <a:rPr lang="en-US" altLang="en-US" sz="1600">
                <a:latin typeface="Palatino" pitchFamily="-128" charset="0"/>
              </a:rPr>
              <a:t>—provides a diagnostic technique for assessing the relative maturity of a software organization; uses the SEI CMM as the basis for the assessment [Dun01]</a:t>
            </a:r>
          </a:p>
          <a:p>
            <a:pPr eaLnBrk="1" hangingPunct="1">
              <a:lnSpc>
                <a:spcPct val="90000"/>
              </a:lnSpc>
              <a:spcAft>
                <a:spcPts val="1200"/>
              </a:spcAft>
            </a:pPr>
            <a:r>
              <a:rPr lang="en-US" altLang="en-US" sz="1600" b="1">
                <a:latin typeface="Palatino" pitchFamily="-128" charset="0"/>
              </a:rPr>
              <a:t>SPICE—The SPICE (ISO/IEC15504)</a:t>
            </a:r>
            <a:r>
              <a:rPr lang="en-US" altLang="en-US" sz="1600">
                <a:latin typeface="Palatino" pitchFamily="-128" charset="0"/>
              </a:rPr>
              <a:t> standard defines a set of requirements for software process assessment. The intent of the standard is to assist organizations in developing an objective evaluation of the efficacy of any defined software process. [ISO08]</a:t>
            </a:r>
          </a:p>
          <a:p>
            <a:pPr eaLnBrk="1" hangingPunct="1">
              <a:lnSpc>
                <a:spcPct val="90000"/>
              </a:lnSpc>
              <a:spcAft>
                <a:spcPts val="1200"/>
              </a:spcAft>
            </a:pPr>
            <a:r>
              <a:rPr lang="en-US" altLang="en-US" sz="1600" b="1">
                <a:latin typeface="Palatino" pitchFamily="-128" charset="0"/>
              </a:rPr>
              <a:t>ISO 9001:2000  for Software—</a:t>
            </a:r>
            <a:r>
              <a:rPr lang="en-US" altLang="en-US" sz="1600">
                <a:latin typeface="Palatino" pitchFamily="-128" charset="0"/>
              </a:rPr>
              <a:t>a generic standard that applies to any organization that wants to improve the overall quality of the products, systems, or services that it provides. Therefore, the standard is directly applicable to software organizations and companies. [Ant06]</a:t>
            </a:r>
            <a:endParaRPr lang="en-US" altLang="en-US" sz="2000" b="1">
              <a:latin typeface="Palatino" pitchFamily="-128" charset="0"/>
            </a:endParaRP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D6F1758-8817-45CC-BDBB-64682947FA9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376D9E72-FF88-40EF-B9CF-00026D7870B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2627797-30A9-47E1-9541-B5438058EFB9}" type="slidenum">
              <a:rPr lang="en-US" altLang="en-US" sz="1000">
                <a:latin typeface="Helvetica" panose="020B0604020202020204" pitchFamily="34" charset="0"/>
              </a:rPr>
              <a:pPr/>
              <a:t>310</a:t>
            </a:fld>
            <a:endParaRPr lang="en-US" altLang="en-US" sz="1000">
              <a:latin typeface="Helvetica" panose="020B0604020202020204" pitchFamily="34" charset="0"/>
            </a:endParaRPr>
          </a:p>
        </p:txBody>
      </p:sp>
      <p:sp>
        <p:nvSpPr>
          <p:cNvPr id="319492" name="Rectangle 3">
            <a:extLst>
              <a:ext uri="{FF2B5EF4-FFF2-40B4-BE49-F238E27FC236}">
                <a16:creationId xmlns:a16="http://schemas.microsoft.com/office/drawing/2014/main" id="{310EB456-8D04-4AD7-81D8-31A86EB06ADA}"/>
              </a:ext>
            </a:extLst>
          </p:cNvPr>
          <p:cNvSpPr>
            <a:spLocks noGrp="1" noChangeArrowheads="1"/>
          </p:cNvSpPr>
          <p:nvPr>
            <p:ph type="title"/>
          </p:nvPr>
        </p:nvSpPr>
        <p:spPr>
          <a:xfrm>
            <a:off x="1219200" y="1143000"/>
            <a:ext cx="6705600" cy="633413"/>
          </a:xfrm>
        </p:spPr>
        <p:txBody>
          <a:bodyPr/>
          <a:lstStyle/>
          <a:p>
            <a:pPr eaLnBrk="1" hangingPunct="1"/>
            <a:r>
              <a:rPr lang="en-US" altLang="en-US"/>
              <a:t>WebE Design Pyramid</a:t>
            </a:r>
          </a:p>
        </p:txBody>
      </p:sp>
      <p:pic>
        <p:nvPicPr>
          <p:cNvPr id="319493" name="Picture 4">
            <a:extLst>
              <a:ext uri="{FF2B5EF4-FFF2-40B4-BE49-F238E27FC236}">
                <a16:creationId xmlns:a16="http://schemas.microsoft.com/office/drawing/2014/main" id="{B73108D0-7B9B-4FBE-98C9-E2243B598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981200"/>
            <a:ext cx="42926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5059F92-4CB3-4336-95F2-4C3E8447ED4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8F2AE9E0-7BC4-477D-9F9C-B04166EB05A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39B4BE7-5DA4-45DB-A24C-05C06018FE22}" type="slidenum">
              <a:rPr lang="en-US" altLang="en-US" sz="1000">
                <a:latin typeface="Helvetica" panose="020B0604020202020204" pitchFamily="34" charset="0"/>
              </a:rPr>
              <a:pPr/>
              <a:t>311</a:t>
            </a:fld>
            <a:endParaRPr lang="en-US" altLang="en-US" sz="1000">
              <a:latin typeface="Helvetica" panose="020B0604020202020204" pitchFamily="34" charset="0"/>
            </a:endParaRPr>
          </a:p>
        </p:txBody>
      </p:sp>
      <p:sp>
        <p:nvSpPr>
          <p:cNvPr id="320516" name="Rectangle 2">
            <a:extLst>
              <a:ext uri="{FF2B5EF4-FFF2-40B4-BE49-F238E27FC236}">
                <a16:creationId xmlns:a16="http://schemas.microsoft.com/office/drawing/2014/main" id="{B945253E-7283-49EC-972C-97996C271773}"/>
              </a:ext>
            </a:extLst>
          </p:cNvPr>
          <p:cNvSpPr>
            <a:spLocks noGrp="1" noChangeArrowheads="1"/>
          </p:cNvSpPr>
          <p:nvPr>
            <p:ph type="title"/>
          </p:nvPr>
        </p:nvSpPr>
        <p:spPr/>
        <p:txBody>
          <a:bodyPr/>
          <a:lstStyle/>
          <a:p>
            <a:pPr eaLnBrk="1" hangingPunct="1"/>
            <a:r>
              <a:rPr lang="en-US" altLang="en-US"/>
              <a:t>WebApp Interface Design</a:t>
            </a:r>
          </a:p>
        </p:txBody>
      </p:sp>
      <p:sp>
        <p:nvSpPr>
          <p:cNvPr id="320517" name="Rectangle 3">
            <a:extLst>
              <a:ext uri="{FF2B5EF4-FFF2-40B4-BE49-F238E27FC236}">
                <a16:creationId xmlns:a16="http://schemas.microsoft.com/office/drawing/2014/main" id="{2A894535-2632-4140-80DF-FEDA9F665A4C}"/>
              </a:ext>
            </a:extLst>
          </p:cNvPr>
          <p:cNvSpPr>
            <a:spLocks noGrp="1" noChangeArrowheads="1"/>
          </p:cNvSpPr>
          <p:nvPr>
            <p:ph type="body" idx="1"/>
          </p:nvPr>
        </p:nvSpPr>
        <p:spPr/>
        <p:txBody>
          <a:bodyPr/>
          <a:lstStyle/>
          <a:p>
            <a:pPr eaLnBrk="1" hangingPunct="1">
              <a:lnSpc>
                <a:spcPct val="90000"/>
              </a:lnSpc>
              <a:spcBef>
                <a:spcPts val="600"/>
              </a:spcBef>
            </a:pPr>
            <a:r>
              <a:rPr lang="en-US" altLang="en-US" sz="1800" i="1">
                <a:solidFill>
                  <a:schemeClr val="folHlink"/>
                </a:solidFill>
              </a:rPr>
              <a:t>Where am I?</a:t>
            </a:r>
            <a:r>
              <a:rPr lang="en-US" altLang="en-US" sz="1800">
                <a:solidFill>
                  <a:schemeClr val="folHlink"/>
                </a:solidFill>
              </a:rPr>
              <a:t>  </a:t>
            </a:r>
            <a:r>
              <a:rPr lang="en-US" altLang="en-US" sz="1800"/>
              <a:t>The interface should </a:t>
            </a:r>
          </a:p>
          <a:p>
            <a:pPr lvl="1" eaLnBrk="1" hangingPunct="1">
              <a:lnSpc>
                <a:spcPct val="90000"/>
              </a:lnSpc>
              <a:spcBef>
                <a:spcPts val="600"/>
              </a:spcBef>
            </a:pPr>
            <a:r>
              <a:rPr lang="en-US" altLang="en-US" sz="1600"/>
              <a:t> provide an indication of the WebApp that has been accessed </a:t>
            </a:r>
          </a:p>
          <a:p>
            <a:pPr lvl="1" eaLnBrk="1" hangingPunct="1">
              <a:lnSpc>
                <a:spcPct val="90000"/>
              </a:lnSpc>
              <a:spcBef>
                <a:spcPts val="600"/>
              </a:spcBef>
            </a:pPr>
            <a:r>
              <a:rPr lang="en-US" altLang="en-US" sz="1600"/>
              <a:t> inform the user of her location in the content hierarchy.</a:t>
            </a:r>
          </a:p>
          <a:p>
            <a:pPr eaLnBrk="1" hangingPunct="1">
              <a:lnSpc>
                <a:spcPct val="90000"/>
              </a:lnSpc>
              <a:spcBef>
                <a:spcPts val="300"/>
              </a:spcBef>
            </a:pPr>
            <a:r>
              <a:rPr lang="en-US" altLang="en-US" sz="1800" i="1">
                <a:solidFill>
                  <a:schemeClr val="folHlink"/>
                </a:solidFill>
              </a:rPr>
              <a:t>What can I do now?</a:t>
            </a:r>
            <a:r>
              <a:rPr lang="en-US" altLang="en-US" sz="1800">
                <a:solidFill>
                  <a:schemeClr val="folHlink"/>
                </a:solidFill>
              </a:rPr>
              <a:t> </a:t>
            </a:r>
            <a:r>
              <a:rPr lang="en-US" altLang="en-US" sz="1800"/>
              <a:t>The interface should always help the user understand his current options</a:t>
            </a:r>
          </a:p>
          <a:p>
            <a:pPr lvl="1" eaLnBrk="1" hangingPunct="1">
              <a:lnSpc>
                <a:spcPct val="90000"/>
              </a:lnSpc>
              <a:spcBef>
                <a:spcPts val="300"/>
              </a:spcBef>
            </a:pPr>
            <a:r>
              <a:rPr lang="en-US" altLang="en-US" sz="1600"/>
              <a:t>what functions are available?</a:t>
            </a:r>
          </a:p>
          <a:p>
            <a:pPr lvl="1" eaLnBrk="1" hangingPunct="1">
              <a:lnSpc>
                <a:spcPct val="90000"/>
              </a:lnSpc>
              <a:spcBef>
                <a:spcPts val="300"/>
              </a:spcBef>
            </a:pPr>
            <a:r>
              <a:rPr lang="en-US" altLang="en-US" sz="1600"/>
              <a:t>what links are live?</a:t>
            </a:r>
          </a:p>
          <a:p>
            <a:pPr lvl="1" eaLnBrk="1" hangingPunct="1">
              <a:lnSpc>
                <a:spcPct val="90000"/>
              </a:lnSpc>
              <a:spcBef>
                <a:spcPts val="300"/>
              </a:spcBef>
            </a:pPr>
            <a:r>
              <a:rPr lang="en-US" altLang="en-US" sz="1600"/>
              <a:t>what content is relevant?</a:t>
            </a:r>
          </a:p>
          <a:p>
            <a:pPr eaLnBrk="1" hangingPunct="1">
              <a:lnSpc>
                <a:spcPct val="90000"/>
              </a:lnSpc>
              <a:spcBef>
                <a:spcPts val="300"/>
              </a:spcBef>
            </a:pPr>
            <a:r>
              <a:rPr lang="en-US" altLang="en-US" sz="1800" i="1">
                <a:solidFill>
                  <a:schemeClr val="folHlink"/>
                </a:solidFill>
              </a:rPr>
              <a:t>Where have I been, where am I going?</a:t>
            </a:r>
            <a:r>
              <a:rPr lang="en-US" altLang="en-US" sz="1800">
                <a:solidFill>
                  <a:schemeClr val="folHlink"/>
                </a:solidFill>
              </a:rPr>
              <a:t>  </a:t>
            </a:r>
            <a:r>
              <a:rPr lang="en-US" altLang="en-US" sz="1800"/>
              <a:t>The interface must facilitate navigation. </a:t>
            </a:r>
          </a:p>
          <a:p>
            <a:pPr lvl="1" eaLnBrk="1" hangingPunct="1">
              <a:lnSpc>
                <a:spcPct val="90000"/>
              </a:lnSpc>
              <a:spcBef>
                <a:spcPts val="300"/>
              </a:spcBef>
            </a:pPr>
            <a:r>
              <a:rPr lang="en-US" altLang="en-US" sz="1600"/>
              <a:t>Provide a “map” (implemented in a way that is easy to understand) of where the user has been and what paths may be taken to move elsewhere within the WebApp.</a:t>
            </a:r>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4E00D43-CDB6-4FA8-94CE-0551C20E4E7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C267DF2D-407E-4941-843B-9185D7A9397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C0CDCCE-14F1-4E7B-955D-C2716516514A}" type="slidenum">
              <a:rPr lang="en-US" altLang="en-US" sz="1000">
                <a:latin typeface="Helvetica" panose="020B0604020202020204" pitchFamily="34" charset="0"/>
              </a:rPr>
              <a:pPr/>
              <a:t>312</a:t>
            </a:fld>
            <a:endParaRPr lang="en-US" altLang="en-US" sz="1000">
              <a:latin typeface="Helvetica" panose="020B0604020202020204" pitchFamily="34" charset="0"/>
            </a:endParaRPr>
          </a:p>
        </p:txBody>
      </p:sp>
      <p:sp>
        <p:nvSpPr>
          <p:cNvPr id="321540" name="Rectangle 2">
            <a:extLst>
              <a:ext uri="{FF2B5EF4-FFF2-40B4-BE49-F238E27FC236}">
                <a16:creationId xmlns:a16="http://schemas.microsoft.com/office/drawing/2014/main" id="{3AB7CFA0-5FBE-4B81-A499-890C2447A397}"/>
              </a:ext>
            </a:extLst>
          </p:cNvPr>
          <p:cNvSpPr>
            <a:spLocks noGrp="1" noChangeArrowheads="1"/>
          </p:cNvSpPr>
          <p:nvPr>
            <p:ph type="title"/>
          </p:nvPr>
        </p:nvSpPr>
        <p:spPr/>
        <p:txBody>
          <a:bodyPr/>
          <a:lstStyle/>
          <a:p>
            <a:pPr eaLnBrk="1" hangingPunct="1"/>
            <a:r>
              <a:rPr lang="en-US" altLang="en-US"/>
              <a:t>Effective WebApp Interfaces</a:t>
            </a:r>
          </a:p>
        </p:txBody>
      </p:sp>
      <p:sp>
        <p:nvSpPr>
          <p:cNvPr id="321541" name="Rectangle 3">
            <a:extLst>
              <a:ext uri="{FF2B5EF4-FFF2-40B4-BE49-F238E27FC236}">
                <a16:creationId xmlns:a16="http://schemas.microsoft.com/office/drawing/2014/main" id="{AED4686E-014B-413C-9B0E-07191D5391E3}"/>
              </a:ext>
            </a:extLst>
          </p:cNvPr>
          <p:cNvSpPr>
            <a:spLocks noGrp="1" noChangeArrowheads="1"/>
          </p:cNvSpPr>
          <p:nvPr>
            <p:ph type="body" idx="1"/>
          </p:nvPr>
        </p:nvSpPr>
        <p:spPr/>
        <p:txBody>
          <a:bodyPr/>
          <a:lstStyle/>
          <a:p>
            <a:pPr eaLnBrk="1" hangingPunct="1"/>
            <a:r>
              <a:rPr lang="en-US" altLang="en-US"/>
              <a:t>Bruce Tognozzi [TOG01] suggests…</a:t>
            </a:r>
          </a:p>
          <a:p>
            <a:pPr lvl="1" eaLnBrk="1" hangingPunct="1">
              <a:spcBef>
                <a:spcPts val="900"/>
              </a:spcBef>
            </a:pPr>
            <a:r>
              <a:rPr lang="en-US" altLang="en-US">
                <a:solidFill>
                  <a:schemeClr val="folHlink"/>
                </a:solidFill>
              </a:rPr>
              <a:t>Effective interfaces are visually apparent and forgiving,</a:t>
            </a:r>
            <a:r>
              <a:rPr lang="en-US" altLang="en-US"/>
              <a:t> instilling in their users a sense of control. Users quickly see the breadth of their options, grasp how to achieve their goals, and do their work.</a:t>
            </a:r>
          </a:p>
          <a:p>
            <a:pPr lvl="1" eaLnBrk="1" hangingPunct="1"/>
            <a:r>
              <a:rPr lang="en-US" altLang="en-US">
                <a:solidFill>
                  <a:schemeClr val="folHlink"/>
                </a:solidFill>
              </a:rPr>
              <a:t>Effective interfaces do not concern the user with the inner workings of the system.</a:t>
            </a:r>
            <a:r>
              <a:rPr lang="en-US" altLang="en-US"/>
              <a:t> Work is carefully and continuously saved, with full option for the user to undo any activity at any time.</a:t>
            </a:r>
          </a:p>
          <a:p>
            <a:pPr lvl="1" eaLnBrk="1" hangingPunct="1"/>
            <a:r>
              <a:rPr lang="en-US" altLang="en-US">
                <a:solidFill>
                  <a:schemeClr val="folHlink"/>
                </a:solidFill>
              </a:rPr>
              <a:t>Effective applications and services perform a maximum of work,</a:t>
            </a:r>
            <a:r>
              <a:rPr lang="en-US" altLang="en-US"/>
              <a:t> while</a:t>
            </a:r>
            <a:r>
              <a:rPr lang="en-US" altLang="en-US">
                <a:solidFill>
                  <a:srgbClr val="000000"/>
                </a:solidFill>
              </a:rPr>
              <a:t> </a:t>
            </a:r>
            <a:r>
              <a:rPr lang="en-US" altLang="en-US"/>
              <a:t>requiring a minimum of information from users</a:t>
            </a:r>
            <a:r>
              <a:rPr lang="en-US" altLang="en-US">
                <a:solidFill>
                  <a:srgbClr val="000000"/>
                </a:solidFill>
              </a:rPr>
              <a:t>.</a:t>
            </a:r>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657EA8-1850-4765-9FBE-94E5422EAD7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498068E2-1EEC-45C2-8E6D-F1AD0455E75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0504E7B-1556-43C6-A7C7-BCB8CC3BDC84}" type="slidenum">
              <a:rPr lang="en-US" altLang="en-US" sz="1000">
                <a:latin typeface="Helvetica" panose="020B0604020202020204" pitchFamily="34" charset="0"/>
              </a:rPr>
              <a:pPr/>
              <a:t>313</a:t>
            </a:fld>
            <a:endParaRPr lang="en-US" altLang="en-US" sz="1000">
              <a:latin typeface="Helvetica" panose="020B0604020202020204" pitchFamily="34" charset="0"/>
            </a:endParaRPr>
          </a:p>
        </p:txBody>
      </p:sp>
      <p:sp>
        <p:nvSpPr>
          <p:cNvPr id="322564" name="Rectangle 2">
            <a:extLst>
              <a:ext uri="{FF2B5EF4-FFF2-40B4-BE49-F238E27FC236}">
                <a16:creationId xmlns:a16="http://schemas.microsoft.com/office/drawing/2014/main" id="{A300AF9B-24DF-41DA-9C72-8AA19F690E6D}"/>
              </a:ext>
            </a:extLst>
          </p:cNvPr>
          <p:cNvSpPr>
            <a:spLocks noGrp="1" noChangeArrowheads="1"/>
          </p:cNvSpPr>
          <p:nvPr>
            <p:ph type="title"/>
          </p:nvPr>
        </p:nvSpPr>
        <p:spPr/>
        <p:txBody>
          <a:bodyPr/>
          <a:lstStyle/>
          <a:p>
            <a:pPr eaLnBrk="1" hangingPunct="1"/>
            <a:r>
              <a:rPr lang="en-US" altLang="en-US"/>
              <a:t>Interface Design Principles-I</a:t>
            </a:r>
          </a:p>
        </p:txBody>
      </p:sp>
      <p:sp>
        <p:nvSpPr>
          <p:cNvPr id="322565" name="Rectangle 3">
            <a:extLst>
              <a:ext uri="{FF2B5EF4-FFF2-40B4-BE49-F238E27FC236}">
                <a16:creationId xmlns:a16="http://schemas.microsoft.com/office/drawing/2014/main" id="{8081E9C5-3B95-4C9C-BA5F-C475AE992D8E}"/>
              </a:ext>
            </a:extLst>
          </p:cNvPr>
          <p:cNvSpPr>
            <a:spLocks noGrp="1" noChangeArrowheads="1"/>
          </p:cNvSpPr>
          <p:nvPr>
            <p:ph type="body" idx="1"/>
          </p:nvPr>
        </p:nvSpPr>
        <p:spPr/>
        <p:txBody>
          <a:bodyPr/>
          <a:lstStyle/>
          <a:p>
            <a:pPr eaLnBrk="1" hangingPunct="1">
              <a:lnSpc>
                <a:spcPct val="90000"/>
              </a:lnSpc>
            </a:pPr>
            <a:r>
              <a:rPr lang="en-US" altLang="en-US" sz="1800">
                <a:solidFill>
                  <a:schemeClr val="folHlink"/>
                </a:solidFill>
              </a:rPr>
              <a:t>Anticipation</a:t>
            </a:r>
            <a:r>
              <a:rPr lang="en-US" altLang="en-US" sz="1800"/>
              <a:t>—A WebApp should be designed so that it anticipates the use’s next move. </a:t>
            </a:r>
          </a:p>
          <a:p>
            <a:pPr eaLnBrk="1" hangingPunct="1">
              <a:lnSpc>
                <a:spcPct val="90000"/>
              </a:lnSpc>
            </a:pPr>
            <a:r>
              <a:rPr lang="en-US" altLang="en-US" sz="1800">
                <a:solidFill>
                  <a:schemeClr val="folHlink"/>
                </a:solidFill>
              </a:rPr>
              <a:t>Communication</a:t>
            </a:r>
            <a:r>
              <a:rPr lang="en-US" altLang="en-US" sz="1800"/>
              <a:t>—The interface should communicate the status of any activity initiated by the user</a:t>
            </a:r>
          </a:p>
          <a:p>
            <a:pPr eaLnBrk="1" hangingPunct="1">
              <a:lnSpc>
                <a:spcPct val="90000"/>
              </a:lnSpc>
            </a:pPr>
            <a:r>
              <a:rPr lang="en-US" altLang="en-US" sz="1800">
                <a:solidFill>
                  <a:schemeClr val="folHlink"/>
                </a:solidFill>
              </a:rPr>
              <a:t>Consistency</a:t>
            </a:r>
            <a:r>
              <a:rPr lang="en-US" altLang="en-US" sz="1800"/>
              <a:t>—The use of navigation controls, menus, icons, and aesthetics (e.g., color, shape, layout)</a:t>
            </a:r>
          </a:p>
          <a:p>
            <a:pPr eaLnBrk="1" hangingPunct="1">
              <a:lnSpc>
                <a:spcPct val="90000"/>
              </a:lnSpc>
            </a:pPr>
            <a:r>
              <a:rPr lang="en-US" altLang="en-US" sz="1800">
                <a:solidFill>
                  <a:schemeClr val="folHlink"/>
                </a:solidFill>
              </a:rPr>
              <a:t>Controlled autonomy</a:t>
            </a:r>
            <a:r>
              <a:rPr lang="en-US" altLang="en-US" sz="1800"/>
              <a:t>—The interface should facilitate user movement throughout the WebApp, but it should do so in a manner that enforces navigation conventions that have been established for the application.</a:t>
            </a:r>
          </a:p>
          <a:p>
            <a:pPr eaLnBrk="1" hangingPunct="1">
              <a:lnSpc>
                <a:spcPct val="90000"/>
              </a:lnSpc>
            </a:pPr>
            <a:r>
              <a:rPr lang="en-US" altLang="en-US" sz="1800">
                <a:solidFill>
                  <a:schemeClr val="folHlink"/>
                </a:solidFill>
              </a:rPr>
              <a:t>Efficiency</a:t>
            </a:r>
            <a:r>
              <a:rPr lang="en-US" altLang="en-US" sz="1800"/>
              <a:t>—The design of the WebApp and its interface should optimize the user’s work efficiency, not the efficiency of the Web engineer who designs and builds it or the client-server environment that executes it.</a:t>
            </a:r>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489D801-663A-4353-A45D-32B5FDAACE1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3EDB7AEC-12BA-40B4-8001-30B1182EEF9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A8CB520-9546-4754-935C-EB02F2924090}" type="slidenum">
              <a:rPr lang="en-US" altLang="en-US" sz="1000">
                <a:latin typeface="Helvetica" panose="020B0604020202020204" pitchFamily="34" charset="0"/>
              </a:rPr>
              <a:pPr/>
              <a:t>314</a:t>
            </a:fld>
            <a:endParaRPr lang="en-US" altLang="en-US" sz="1000">
              <a:latin typeface="Helvetica" panose="020B0604020202020204" pitchFamily="34" charset="0"/>
            </a:endParaRPr>
          </a:p>
        </p:txBody>
      </p:sp>
      <p:sp>
        <p:nvSpPr>
          <p:cNvPr id="323588" name="Rectangle 2">
            <a:extLst>
              <a:ext uri="{FF2B5EF4-FFF2-40B4-BE49-F238E27FC236}">
                <a16:creationId xmlns:a16="http://schemas.microsoft.com/office/drawing/2014/main" id="{BD171825-DAD3-455F-82AE-DCF694C6A221}"/>
              </a:ext>
            </a:extLst>
          </p:cNvPr>
          <p:cNvSpPr>
            <a:spLocks noGrp="1" noChangeArrowheads="1"/>
          </p:cNvSpPr>
          <p:nvPr>
            <p:ph type="title"/>
          </p:nvPr>
        </p:nvSpPr>
        <p:spPr/>
        <p:txBody>
          <a:bodyPr/>
          <a:lstStyle/>
          <a:p>
            <a:pPr eaLnBrk="1" hangingPunct="1"/>
            <a:r>
              <a:rPr lang="en-US" altLang="en-US"/>
              <a:t>Interface Design Principles-II</a:t>
            </a:r>
          </a:p>
        </p:txBody>
      </p:sp>
      <p:sp>
        <p:nvSpPr>
          <p:cNvPr id="323589" name="Rectangle 3">
            <a:extLst>
              <a:ext uri="{FF2B5EF4-FFF2-40B4-BE49-F238E27FC236}">
                <a16:creationId xmlns:a16="http://schemas.microsoft.com/office/drawing/2014/main" id="{B7ACC457-48CD-4384-AE29-48049D801DFC}"/>
              </a:ext>
            </a:extLst>
          </p:cNvPr>
          <p:cNvSpPr>
            <a:spLocks noGrp="1" noChangeArrowheads="1"/>
          </p:cNvSpPr>
          <p:nvPr>
            <p:ph type="body" idx="1"/>
          </p:nvPr>
        </p:nvSpPr>
        <p:spPr/>
        <p:txBody>
          <a:bodyPr/>
          <a:lstStyle/>
          <a:p>
            <a:pPr eaLnBrk="1" hangingPunct="1"/>
            <a:r>
              <a:rPr lang="en-US" altLang="en-US" sz="1600">
                <a:solidFill>
                  <a:schemeClr val="folHlink"/>
                </a:solidFill>
              </a:rPr>
              <a:t>Focus</a:t>
            </a:r>
            <a:r>
              <a:rPr lang="en-US" altLang="en-US" sz="1600"/>
              <a:t>—The WebApp interface (and the content it presents) should stay focused on the user task(s) at hand. </a:t>
            </a:r>
          </a:p>
          <a:p>
            <a:pPr eaLnBrk="1" hangingPunct="1"/>
            <a:r>
              <a:rPr lang="en-US" altLang="en-US" sz="1600">
                <a:solidFill>
                  <a:schemeClr val="folHlink"/>
                </a:solidFill>
              </a:rPr>
              <a:t>Fitt’s Law</a:t>
            </a:r>
            <a:r>
              <a:rPr lang="en-US" altLang="en-US" sz="1600"/>
              <a:t>—“The time to acquire a target is a function of the distance to and size of the target.”</a:t>
            </a:r>
          </a:p>
          <a:p>
            <a:pPr eaLnBrk="1" hangingPunct="1"/>
            <a:r>
              <a:rPr lang="en-US" altLang="en-US" sz="1600">
                <a:solidFill>
                  <a:schemeClr val="folHlink"/>
                </a:solidFill>
              </a:rPr>
              <a:t>Human interface objects</a:t>
            </a:r>
            <a:r>
              <a:rPr lang="en-US" altLang="en-US" sz="1600"/>
              <a:t>—A vast library of reusable human interface objects has been developed for WebApps.</a:t>
            </a:r>
          </a:p>
          <a:p>
            <a:pPr eaLnBrk="1" hangingPunct="1"/>
            <a:r>
              <a:rPr lang="en-US" altLang="en-US" sz="1600">
                <a:solidFill>
                  <a:schemeClr val="folHlink"/>
                </a:solidFill>
              </a:rPr>
              <a:t>Latency reduction</a:t>
            </a:r>
            <a:r>
              <a:rPr lang="en-US" altLang="en-US" sz="1600"/>
              <a:t>—The WebApp should use multi-tasking in a way that lets the user proceed with work as if the operation has been completed. </a:t>
            </a:r>
          </a:p>
          <a:p>
            <a:pPr eaLnBrk="1" hangingPunct="1"/>
            <a:r>
              <a:rPr lang="en-US" altLang="en-US" sz="1600">
                <a:solidFill>
                  <a:schemeClr val="folHlink"/>
                </a:solidFill>
              </a:rPr>
              <a:t>Learnability</a:t>
            </a:r>
            <a:r>
              <a:rPr lang="en-US" altLang="en-US" sz="1600"/>
              <a:t>— A WebApp interface should be designed to minimize learning time, and once learned, to minimize relearning required when the WebApp is revisited. </a:t>
            </a:r>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C045AE1-6082-4B10-B0BC-242D7D731E3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697F65B0-4922-4CB2-A429-8F727FBCEA7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EC838F0-2987-4D49-9406-13FE11981E6C}" type="slidenum">
              <a:rPr lang="en-US" altLang="en-US" sz="1000">
                <a:latin typeface="Helvetica" panose="020B0604020202020204" pitchFamily="34" charset="0"/>
              </a:rPr>
              <a:pPr/>
              <a:t>315</a:t>
            </a:fld>
            <a:endParaRPr lang="en-US" altLang="en-US" sz="1000">
              <a:latin typeface="Helvetica" panose="020B0604020202020204" pitchFamily="34" charset="0"/>
            </a:endParaRPr>
          </a:p>
        </p:txBody>
      </p:sp>
      <p:sp>
        <p:nvSpPr>
          <p:cNvPr id="324612" name="Rectangle 2">
            <a:extLst>
              <a:ext uri="{FF2B5EF4-FFF2-40B4-BE49-F238E27FC236}">
                <a16:creationId xmlns:a16="http://schemas.microsoft.com/office/drawing/2014/main" id="{82EC41B2-E584-4D7D-BCBB-2FFEF10DAA5E}"/>
              </a:ext>
            </a:extLst>
          </p:cNvPr>
          <p:cNvSpPr>
            <a:spLocks noGrp="1" noChangeArrowheads="1"/>
          </p:cNvSpPr>
          <p:nvPr>
            <p:ph type="title"/>
          </p:nvPr>
        </p:nvSpPr>
        <p:spPr>
          <a:xfrm>
            <a:off x="1219200" y="990600"/>
            <a:ext cx="7543800" cy="633413"/>
          </a:xfrm>
        </p:spPr>
        <p:txBody>
          <a:bodyPr/>
          <a:lstStyle/>
          <a:p>
            <a:pPr eaLnBrk="1" hangingPunct="1"/>
            <a:r>
              <a:rPr lang="en-US" altLang="en-US"/>
              <a:t>Interface Design Principles-III</a:t>
            </a:r>
          </a:p>
        </p:txBody>
      </p:sp>
      <p:sp>
        <p:nvSpPr>
          <p:cNvPr id="324613" name="Rectangle 3">
            <a:extLst>
              <a:ext uri="{FF2B5EF4-FFF2-40B4-BE49-F238E27FC236}">
                <a16:creationId xmlns:a16="http://schemas.microsoft.com/office/drawing/2014/main" id="{59F987A1-7B84-41F8-B3CA-848E1AA359E6}"/>
              </a:ext>
            </a:extLst>
          </p:cNvPr>
          <p:cNvSpPr>
            <a:spLocks noGrp="1" noChangeArrowheads="1"/>
          </p:cNvSpPr>
          <p:nvPr>
            <p:ph type="body" idx="1"/>
          </p:nvPr>
        </p:nvSpPr>
        <p:spPr/>
        <p:txBody>
          <a:bodyPr/>
          <a:lstStyle/>
          <a:p>
            <a:pPr eaLnBrk="1" hangingPunct="1"/>
            <a:r>
              <a:rPr lang="en-US" altLang="en-US" sz="1600">
                <a:solidFill>
                  <a:schemeClr val="folHlink"/>
                </a:solidFill>
              </a:rPr>
              <a:t>Maintain work product integrity</a:t>
            </a:r>
            <a:r>
              <a:rPr lang="en-US" altLang="en-US" sz="1600"/>
              <a:t>—A work product (e.g., a form completed by the user, a user specified list) must be automatically saved so that it will not be lost if an error occurs.</a:t>
            </a:r>
          </a:p>
          <a:p>
            <a:pPr eaLnBrk="1" hangingPunct="1"/>
            <a:r>
              <a:rPr lang="en-US" altLang="en-US" sz="1600">
                <a:solidFill>
                  <a:schemeClr val="folHlink"/>
                </a:solidFill>
              </a:rPr>
              <a:t>Readability</a:t>
            </a:r>
            <a:r>
              <a:rPr lang="en-US" altLang="en-US" sz="1600"/>
              <a:t>—All information presented through the interface should be readable by young and old.</a:t>
            </a:r>
          </a:p>
          <a:p>
            <a:pPr eaLnBrk="1" hangingPunct="1"/>
            <a:r>
              <a:rPr lang="en-US" altLang="en-US" sz="1600">
                <a:solidFill>
                  <a:schemeClr val="folHlink"/>
                </a:solidFill>
              </a:rPr>
              <a:t>Track state</a:t>
            </a:r>
            <a:r>
              <a:rPr lang="en-US" altLang="en-US" sz="1600"/>
              <a:t>—When appropriate, the state of the user interaction should be tracked and stored so that a user can logoff and return later to pick up where she left off.</a:t>
            </a:r>
          </a:p>
          <a:p>
            <a:pPr eaLnBrk="1" hangingPunct="1"/>
            <a:r>
              <a:rPr lang="en-US" altLang="en-US" sz="1600">
                <a:solidFill>
                  <a:schemeClr val="folHlink"/>
                </a:solidFill>
              </a:rPr>
              <a:t>Visible navigation</a:t>
            </a:r>
            <a:r>
              <a:rPr lang="en-US" altLang="en-US" sz="1600"/>
              <a:t>—A well-designed WebApp interface provides “the illusion that users are in the same place, with the work brought to them.”</a:t>
            </a:r>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0139CE5-21A3-4DCC-AFB7-B7828AF9AC7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898CB56F-F5AB-4341-875A-1DEA4A19DD7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AA2CBA4-D60F-4F8D-B70B-768074911766}" type="slidenum">
              <a:rPr lang="en-US" altLang="en-US" sz="1000">
                <a:latin typeface="Helvetica" panose="020B0604020202020204" pitchFamily="34" charset="0"/>
              </a:rPr>
              <a:pPr/>
              <a:t>316</a:t>
            </a:fld>
            <a:endParaRPr lang="en-US" altLang="en-US" sz="1000">
              <a:latin typeface="Helvetica" panose="020B0604020202020204" pitchFamily="34" charset="0"/>
            </a:endParaRPr>
          </a:p>
        </p:txBody>
      </p:sp>
      <p:sp>
        <p:nvSpPr>
          <p:cNvPr id="325636" name="Rectangle 2">
            <a:extLst>
              <a:ext uri="{FF2B5EF4-FFF2-40B4-BE49-F238E27FC236}">
                <a16:creationId xmlns:a16="http://schemas.microsoft.com/office/drawing/2014/main" id="{AB15E909-DE87-4D62-AE9A-1232E6C2DDE2}"/>
              </a:ext>
            </a:extLst>
          </p:cNvPr>
          <p:cNvSpPr>
            <a:spLocks noGrp="1" noChangeArrowheads="1"/>
          </p:cNvSpPr>
          <p:nvPr>
            <p:ph type="title"/>
          </p:nvPr>
        </p:nvSpPr>
        <p:spPr/>
        <p:txBody>
          <a:bodyPr/>
          <a:lstStyle/>
          <a:p>
            <a:pPr eaLnBrk="1" hangingPunct="1"/>
            <a:r>
              <a:rPr lang="en-US" altLang="en-US"/>
              <a:t>Aesthetic Design</a:t>
            </a:r>
          </a:p>
        </p:txBody>
      </p:sp>
      <p:sp>
        <p:nvSpPr>
          <p:cNvPr id="325637" name="Rectangle 3">
            <a:extLst>
              <a:ext uri="{FF2B5EF4-FFF2-40B4-BE49-F238E27FC236}">
                <a16:creationId xmlns:a16="http://schemas.microsoft.com/office/drawing/2014/main" id="{D0E5DEE6-F0D0-424F-98CC-129E5FB07B88}"/>
              </a:ext>
            </a:extLst>
          </p:cNvPr>
          <p:cNvSpPr>
            <a:spLocks noGrp="1" noChangeArrowheads="1"/>
          </p:cNvSpPr>
          <p:nvPr>
            <p:ph type="body" idx="1"/>
          </p:nvPr>
        </p:nvSpPr>
        <p:spPr/>
        <p:txBody>
          <a:bodyPr/>
          <a:lstStyle/>
          <a:p>
            <a:pPr eaLnBrk="1" hangingPunct="1"/>
            <a:r>
              <a:rPr lang="en-US" altLang="en-US"/>
              <a:t>Don’t be afraid of white space.</a:t>
            </a:r>
          </a:p>
          <a:p>
            <a:pPr eaLnBrk="1" hangingPunct="1"/>
            <a:r>
              <a:rPr lang="en-US" altLang="en-US"/>
              <a:t>Emphasize content.</a:t>
            </a:r>
          </a:p>
          <a:p>
            <a:pPr eaLnBrk="1" hangingPunct="1"/>
            <a:r>
              <a:rPr lang="en-US" altLang="en-US"/>
              <a:t>Organize layout elements from top-left to bottom right. </a:t>
            </a:r>
          </a:p>
          <a:p>
            <a:pPr eaLnBrk="1" hangingPunct="1"/>
            <a:r>
              <a:rPr lang="en-US" altLang="en-US"/>
              <a:t>Group navigation, content, and function geographically within the page.</a:t>
            </a:r>
          </a:p>
          <a:p>
            <a:pPr eaLnBrk="1" hangingPunct="1"/>
            <a:r>
              <a:rPr lang="en-US" altLang="en-US"/>
              <a:t>Don’t extend your real estate with the scrolling bar.</a:t>
            </a:r>
          </a:p>
          <a:p>
            <a:pPr eaLnBrk="1" hangingPunct="1"/>
            <a:r>
              <a:rPr lang="en-US" altLang="en-US"/>
              <a:t>Consider resolution and browser window size when designing layout.</a:t>
            </a:r>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B7C38-284B-485C-A421-6022203CDE7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46860BC0-B7C1-4BB0-90C0-353CFC5924F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4F2041A-5CD2-4155-A1EC-85A0BBC39B11}" type="slidenum">
              <a:rPr lang="en-US" altLang="en-US" sz="1000">
                <a:latin typeface="Helvetica" panose="020B0604020202020204" pitchFamily="34" charset="0"/>
              </a:rPr>
              <a:pPr/>
              <a:t>317</a:t>
            </a:fld>
            <a:endParaRPr lang="en-US" altLang="en-US" sz="1000">
              <a:latin typeface="Helvetica" panose="020B0604020202020204" pitchFamily="34" charset="0"/>
            </a:endParaRPr>
          </a:p>
        </p:txBody>
      </p:sp>
      <p:sp>
        <p:nvSpPr>
          <p:cNvPr id="326660" name="Rectangle 2">
            <a:extLst>
              <a:ext uri="{FF2B5EF4-FFF2-40B4-BE49-F238E27FC236}">
                <a16:creationId xmlns:a16="http://schemas.microsoft.com/office/drawing/2014/main" id="{2213885C-E63B-405A-A1E4-949FFED11541}"/>
              </a:ext>
            </a:extLst>
          </p:cNvPr>
          <p:cNvSpPr>
            <a:spLocks noGrp="1" noChangeArrowheads="1"/>
          </p:cNvSpPr>
          <p:nvPr>
            <p:ph type="title"/>
          </p:nvPr>
        </p:nvSpPr>
        <p:spPr/>
        <p:txBody>
          <a:bodyPr/>
          <a:lstStyle/>
          <a:p>
            <a:pPr eaLnBrk="1" hangingPunct="1"/>
            <a:r>
              <a:rPr lang="en-US" altLang="en-US"/>
              <a:t>Content Design</a:t>
            </a:r>
          </a:p>
        </p:txBody>
      </p:sp>
      <p:sp>
        <p:nvSpPr>
          <p:cNvPr id="326661" name="Rectangle 3">
            <a:extLst>
              <a:ext uri="{FF2B5EF4-FFF2-40B4-BE49-F238E27FC236}">
                <a16:creationId xmlns:a16="http://schemas.microsoft.com/office/drawing/2014/main" id="{C32599D4-1B77-4001-A132-B07DBC5E92E2}"/>
              </a:ext>
            </a:extLst>
          </p:cNvPr>
          <p:cNvSpPr>
            <a:spLocks noGrp="1" noChangeArrowheads="1"/>
          </p:cNvSpPr>
          <p:nvPr>
            <p:ph type="body" idx="1"/>
          </p:nvPr>
        </p:nvSpPr>
        <p:spPr>
          <a:xfrm>
            <a:off x="1828800" y="1828800"/>
            <a:ext cx="6934200" cy="4191000"/>
          </a:xfrm>
        </p:spPr>
        <p:txBody>
          <a:bodyPr/>
          <a:lstStyle/>
          <a:p>
            <a:pPr eaLnBrk="1" hangingPunct="1"/>
            <a:r>
              <a:rPr lang="en-US" altLang="en-US"/>
              <a:t>Develops a design representation for content objects</a:t>
            </a:r>
          </a:p>
          <a:p>
            <a:pPr lvl="1" eaLnBrk="1" hangingPunct="1"/>
            <a:r>
              <a:rPr lang="en-US" altLang="en-US">
                <a:latin typeface="Times" panose="02020603050405020304" pitchFamily="18" charset="0"/>
              </a:rPr>
              <a:t>For WebApps, a content object is more closely aligned with a data object for conventional software</a:t>
            </a:r>
            <a:endParaRPr lang="en-US" altLang="en-US"/>
          </a:p>
          <a:p>
            <a:pPr eaLnBrk="1" hangingPunct="1"/>
            <a:r>
              <a:rPr lang="en-US" altLang="en-US"/>
              <a:t>Represents the mechanisms required to instantiate their relationships to one another.</a:t>
            </a:r>
          </a:p>
          <a:p>
            <a:pPr lvl="1" eaLnBrk="1" hangingPunct="1"/>
            <a:r>
              <a:rPr lang="en-US" altLang="en-US">
                <a:latin typeface="Times" panose="02020603050405020304" pitchFamily="18" charset="0"/>
              </a:rPr>
              <a:t>analogous to the relationship between analysis classes and design components described in Chapter 11</a:t>
            </a:r>
          </a:p>
          <a:p>
            <a:pPr eaLnBrk="1" hangingPunct="1"/>
            <a:r>
              <a:rPr lang="en-US" altLang="en-US">
                <a:latin typeface="Times" panose="02020603050405020304" pitchFamily="18" charset="0"/>
              </a:rPr>
              <a:t>A content object has attributes that include content-specific information and implementation-specific attributes that are specified as part of design</a:t>
            </a:r>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84FB538-CEDE-4AE4-9E68-A012066C84C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992A1B80-3490-4014-A2F8-FB2156AA3DE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F03C40D-3DC2-4F60-A3E0-A3D790602C13}" type="slidenum">
              <a:rPr lang="en-US" altLang="en-US" sz="1000">
                <a:latin typeface="Helvetica" panose="020B0604020202020204" pitchFamily="34" charset="0"/>
              </a:rPr>
              <a:pPr/>
              <a:t>318</a:t>
            </a:fld>
            <a:endParaRPr lang="en-US" altLang="en-US" sz="1000">
              <a:latin typeface="Helvetica" panose="020B0604020202020204" pitchFamily="34" charset="0"/>
            </a:endParaRPr>
          </a:p>
        </p:txBody>
      </p:sp>
      <p:sp>
        <p:nvSpPr>
          <p:cNvPr id="327684" name="Rectangle 3">
            <a:extLst>
              <a:ext uri="{FF2B5EF4-FFF2-40B4-BE49-F238E27FC236}">
                <a16:creationId xmlns:a16="http://schemas.microsoft.com/office/drawing/2014/main" id="{512AB731-84E4-4747-B11D-DAED6D60F31F}"/>
              </a:ext>
            </a:extLst>
          </p:cNvPr>
          <p:cNvSpPr>
            <a:spLocks noGrp="1" noChangeArrowheads="1"/>
          </p:cNvSpPr>
          <p:nvPr>
            <p:ph type="title"/>
          </p:nvPr>
        </p:nvSpPr>
        <p:spPr/>
        <p:txBody>
          <a:bodyPr/>
          <a:lstStyle/>
          <a:p>
            <a:pPr eaLnBrk="1" hangingPunct="1"/>
            <a:r>
              <a:rPr lang="en-US" altLang="en-US"/>
              <a:t>Design of Content Objects</a:t>
            </a:r>
          </a:p>
        </p:txBody>
      </p:sp>
      <p:pic>
        <p:nvPicPr>
          <p:cNvPr id="327685" name="Picture 4">
            <a:extLst>
              <a:ext uri="{FF2B5EF4-FFF2-40B4-BE49-F238E27FC236}">
                <a16:creationId xmlns:a16="http://schemas.microsoft.com/office/drawing/2014/main" id="{9A95635C-361E-424D-8910-BCC8D25B1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05000"/>
            <a:ext cx="6246813"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F80C287-195A-49F9-AE95-F7FC020A961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23AF8770-DB97-455F-8515-F5BC366BA78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C57C435-791B-4FD2-9555-4D8D94BEA6EA}" type="slidenum">
              <a:rPr lang="en-US" altLang="en-US" sz="1000">
                <a:latin typeface="Helvetica" panose="020B0604020202020204" pitchFamily="34" charset="0"/>
              </a:rPr>
              <a:pPr/>
              <a:t>319</a:t>
            </a:fld>
            <a:endParaRPr lang="en-US" altLang="en-US" sz="1000">
              <a:latin typeface="Helvetica" panose="020B0604020202020204" pitchFamily="34" charset="0"/>
            </a:endParaRPr>
          </a:p>
        </p:txBody>
      </p:sp>
      <p:sp>
        <p:nvSpPr>
          <p:cNvPr id="328708" name="Rectangle 2">
            <a:extLst>
              <a:ext uri="{FF2B5EF4-FFF2-40B4-BE49-F238E27FC236}">
                <a16:creationId xmlns:a16="http://schemas.microsoft.com/office/drawing/2014/main" id="{31BA6362-C149-4616-9661-D56627E6DC1D}"/>
              </a:ext>
            </a:extLst>
          </p:cNvPr>
          <p:cNvSpPr>
            <a:spLocks noGrp="1" noChangeArrowheads="1"/>
          </p:cNvSpPr>
          <p:nvPr>
            <p:ph type="title"/>
          </p:nvPr>
        </p:nvSpPr>
        <p:spPr/>
        <p:txBody>
          <a:bodyPr/>
          <a:lstStyle/>
          <a:p>
            <a:pPr eaLnBrk="1" hangingPunct="1"/>
            <a:r>
              <a:rPr lang="en-US" altLang="en-US"/>
              <a:t>Architecture Design</a:t>
            </a:r>
          </a:p>
        </p:txBody>
      </p:sp>
      <p:sp>
        <p:nvSpPr>
          <p:cNvPr id="328709" name="Rectangle 3">
            <a:extLst>
              <a:ext uri="{FF2B5EF4-FFF2-40B4-BE49-F238E27FC236}">
                <a16:creationId xmlns:a16="http://schemas.microsoft.com/office/drawing/2014/main" id="{CA989340-7371-4A53-AAC0-33737BED1A41}"/>
              </a:ext>
            </a:extLst>
          </p:cNvPr>
          <p:cNvSpPr>
            <a:spLocks noGrp="1" noChangeArrowheads="1"/>
          </p:cNvSpPr>
          <p:nvPr>
            <p:ph type="body" idx="1"/>
          </p:nvPr>
        </p:nvSpPr>
        <p:spPr/>
        <p:txBody>
          <a:bodyPr/>
          <a:lstStyle/>
          <a:p>
            <a:pPr eaLnBrk="1" hangingPunct="1"/>
            <a:r>
              <a:rPr lang="en-US" altLang="en-US" sz="1600" i="1">
                <a:solidFill>
                  <a:schemeClr val="folHlink"/>
                </a:solidFill>
              </a:rPr>
              <a:t>Content architecture</a:t>
            </a:r>
            <a:r>
              <a:rPr lang="en-US" altLang="en-US" sz="1600">
                <a:solidFill>
                  <a:schemeClr val="folHlink"/>
                </a:solidFill>
              </a:rPr>
              <a:t> </a:t>
            </a:r>
            <a:r>
              <a:rPr lang="en-US" altLang="en-US" sz="1600"/>
              <a:t>focuses on the manner in which content objects (or composite objects such as Web pages) are structured for presentation and navigation.</a:t>
            </a:r>
          </a:p>
          <a:p>
            <a:pPr lvl="1" eaLnBrk="1" hangingPunct="1"/>
            <a:r>
              <a:rPr lang="en-US" altLang="en-US" sz="1400"/>
              <a:t>The term information architecture is also used to connote structures that lead to better organization, labeling, navigation, and searching of content objects.</a:t>
            </a:r>
          </a:p>
          <a:p>
            <a:pPr eaLnBrk="1" hangingPunct="1"/>
            <a:r>
              <a:rPr lang="en-US" altLang="en-US" sz="1600" i="1">
                <a:solidFill>
                  <a:schemeClr val="folHlink"/>
                </a:solidFill>
              </a:rPr>
              <a:t>WebApp architecture</a:t>
            </a:r>
            <a:r>
              <a:rPr lang="en-US" altLang="en-US" sz="1600">
                <a:solidFill>
                  <a:schemeClr val="folHlink"/>
                </a:solidFill>
              </a:rPr>
              <a:t> </a:t>
            </a:r>
            <a:r>
              <a:rPr lang="en-US" altLang="en-US" sz="1600"/>
              <a:t>addresses the manner in which the application is structured to manage user interaction, handle internal processing tasks, effect navigation, and present content. </a:t>
            </a:r>
          </a:p>
          <a:p>
            <a:pPr eaLnBrk="1" hangingPunct="1"/>
            <a:r>
              <a:rPr lang="en-US" altLang="en-US" sz="1600"/>
              <a:t>Architecture design is conducted in parallel with interface design, aesthetic design and content design.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D5DF1E7-BC26-403F-8570-F77FCB84C6E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a:extLst>
              <a:ext uri="{FF2B5EF4-FFF2-40B4-BE49-F238E27FC236}">
                <a16:creationId xmlns:a16="http://schemas.microsoft.com/office/drawing/2014/main" id="{3C98081B-84F7-4C0A-A980-189739F54CC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6EADD7B-F60D-4F06-BF4A-00E2D9AF4747}" type="slidenum">
              <a:rPr lang="en-US" altLang="en-US" sz="1000">
                <a:latin typeface="Helvetica" panose="020B0604020202020204" pitchFamily="34" charset="0"/>
              </a:rPr>
              <a:pPr/>
              <a:t>32</a:t>
            </a:fld>
            <a:endParaRPr lang="en-US" altLang="en-US" sz="1000">
              <a:latin typeface="Helvetica" panose="020B0604020202020204" pitchFamily="34" charset="0"/>
            </a:endParaRPr>
          </a:p>
        </p:txBody>
      </p:sp>
      <p:sp>
        <p:nvSpPr>
          <p:cNvPr id="34820" name="Rectangle 3">
            <a:extLst>
              <a:ext uri="{FF2B5EF4-FFF2-40B4-BE49-F238E27FC236}">
                <a16:creationId xmlns:a16="http://schemas.microsoft.com/office/drawing/2014/main" id="{FCE05412-60D5-4B0C-8BBC-FA2230D9824C}"/>
              </a:ext>
            </a:extLst>
          </p:cNvPr>
          <p:cNvSpPr>
            <a:spLocks noGrp="1" noChangeArrowheads="1"/>
          </p:cNvSpPr>
          <p:nvPr>
            <p:ph type="title"/>
          </p:nvPr>
        </p:nvSpPr>
        <p:spPr>
          <a:xfrm>
            <a:off x="1295400" y="1066800"/>
            <a:ext cx="6477000" cy="633413"/>
          </a:xfrm>
        </p:spPr>
        <p:txBody>
          <a:bodyPr/>
          <a:lstStyle/>
          <a:p>
            <a:pPr eaLnBrk="1" hangingPunct="1"/>
            <a:r>
              <a:rPr lang="en-US" altLang="en-US"/>
              <a:t>Prescriptive Models</a:t>
            </a:r>
          </a:p>
        </p:txBody>
      </p:sp>
      <p:sp>
        <p:nvSpPr>
          <p:cNvPr id="34821" name="Rectangle 4">
            <a:extLst>
              <a:ext uri="{FF2B5EF4-FFF2-40B4-BE49-F238E27FC236}">
                <a16:creationId xmlns:a16="http://schemas.microsoft.com/office/drawing/2014/main" id="{E5B2635C-B331-4D33-83F7-CF0F3BD28FE1}"/>
              </a:ext>
            </a:extLst>
          </p:cNvPr>
          <p:cNvSpPr>
            <a:spLocks noGrp="1" noChangeArrowheads="1"/>
          </p:cNvSpPr>
          <p:nvPr>
            <p:ph type="body" idx="1"/>
          </p:nvPr>
        </p:nvSpPr>
        <p:spPr>
          <a:xfrm>
            <a:off x="1905000" y="1905000"/>
            <a:ext cx="6934200" cy="4191000"/>
          </a:xfrm>
        </p:spPr>
        <p:txBody>
          <a:bodyPr/>
          <a:lstStyle/>
          <a:p>
            <a:pPr eaLnBrk="1" hangingPunct="1"/>
            <a:r>
              <a:rPr lang="en-US" altLang="en-US" sz="2000"/>
              <a:t>Prescriptive process models advocate an orderly approach to software engineering</a:t>
            </a:r>
          </a:p>
          <a:p>
            <a:pPr eaLnBrk="1" hangingPunct="1">
              <a:buFont typeface="Wingdings" panose="05000000000000000000" pitchFamily="2" charset="2"/>
              <a:buNone/>
            </a:pPr>
            <a:r>
              <a:rPr lang="en-US" altLang="en-US" sz="2000" i="1">
                <a:solidFill>
                  <a:schemeClr val="folHlink"/>
                </a:solidFill>
              </a:rPr>
              <a:t>     That leads to a few questions </a:t>
            </a:r>
            <a:r>
              <a:rPr lang="en-US" altLang="en-US" sz="2000" i="1">
                <a:solidFill>
                  <a:srgbClr val="F3FF07"/>
                </a:solidFill>
              </a:rPr>
              <a:t>…</a:t>
            </a:r>
            <a:endParaRPr lang="en-US" altLang="en-US" sz="2000"/>
          </a:p>
          <a:p>
            <a:pPr eaLnBrk="1" hangingPunct="1">
              <a:spcBef>
                <a:spcPts val="600"/>
              </a:spcBef>
            </a:pPr>
            <a:r>
              <a:rPr lang="en-US" altLang="en-US" sz="2000"/>
              <a:t>If prescriptive process models strive for structure and order, </a:t>
            </a:r>
            <a:r>
              <a:rPr lang="en-US" altLang="en-US" sz="2000">
                <a:solidFill>
                  <a:schemeClr val="folHlink"/>
                </a:solidFill>
              </a:rPr>
              <a:t>are they inappropriate for a software world that thrives on change? </a:t>
            </a:r>
          </a:p>
          <a:p>
            <a:pPr eaLnBrk="1" hangingPunct="1">
              <a:spcBef>
                <a:spcPts val="600"/>
              </a:spcBef>
            </a:pPr>
            <a:r>
              <a:rPr lang="en-US" altLang="en-US" sz="2000"/>
              <a:t>Yet, if we reject traditional process models (and the order they imply) and replace them with something less structured,</a:t>
            </a:r>
            <a:r>
              <a:rPr lang="en-US" altLang="en-US" sz="2000">
                <a:solidFill>
                  <a:schemeClr val="folHlink"/>
                </a:solidFill>
              </a:rPr>
              <a:t> do we make it impossible to achieve coordination and coherence in software work?</a:t>
            </a:r>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a:extLst>
              <a:ext uri="{FF2B5EF4-FFF2-40B4-BE49-F238E27FC236}">
                <a16:creationId xmlns:a16="http://schemas.microsoft.com/office/drawing/2014/main" id="{46C68D6C-29E1-4E67-8456-0EEAFFD12149}"/>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12" name="Slide Number Placeholder 4">
            <a:extLst>
              <a:ext uri="{FF2B5EF4-FFF2-40B4-BE49-F238E27FC236}">
                <a16:creationId xmlns:a16="http://schemas.microsoft.com/office/drawing/2014/main" id="{132D646B-0E4A-4CE2-AD08-437F8D40989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E2C1647-CB0C-49FE-86A2-8ACA4F1218D0}" type="slidenum">
              <a:rPr lang="en-US" altLang="en-US" sz="1000">
                <a:latin typeface="Helvetica" panose="020B0604020202020204" pitchFamily="34" charset="0"/>
              </a:rPr>
              <a:pPr/>
              <a:t>320</a:t>
            </a:fld>
            <a:endParaRPr lang="en-US" altLang="en-US" sz="1000">
              <a:latin typeface="Helvetica" panose="020B0604020202020204" pitchFamily="34" charset="0"/>
            </a:endParaRPr>
          </a:p>
        </p:txBody>
      </p:sp>
      <p:sp>
        <p:nvSpPr>
          <p:cNvPr id="329732" name="Rectangle 2">
            <a:extLst>
              <a:ext uri="{FF2B5EF4-FFF2-40B4-BE49-F238E27FC236}">
                <a16:creationId xmlns:a16="http://schemas.microsoft.com/office/drawing/2014/main" id="{65682813-2CCD-4065-A27B-6632C9718B0F}"/>
              </a:ext>
            </a:extLst>
          </p:cNvPr>
          <p:cNvSpPr>
            <a:spLocks noGrp="1" noChangeArrowheads="1"/>
          </p:cNvSpPr>
          <p:nvPr>
            <p:ph type="title"/>
          </p:nvPr>
        </p:nvSpPr>
        <p:spPr>
          <a:xfrm>
            <a:off x="1219200" y="1066800"/>
            <a:ext cx="7189788" cy="600075"/>
          </a:xfrm>
        </p:spPr>
        <p:txBody>
          <a:bodyPr/>
          <a:lstStyle/>
          <a:p>
            <a:pPr eaLnBrk="1" hangingPunct="1"/>
            <a:r>
              <a:rPr lang="en-US" altLang="en-US"/>
              <a:t>Content Architecture</a:t>
            </a:r>
          </a:p>
        </p:txBody>
      </p:sp>
      <p:pic>
        <p:nvPicPr>
          <p:cNvPr id="329733" name="Picture 3">
            <a:extLst>
              <a:ext uri="{FF2B5EF4-FFF2-40B4-BE49-F238E27FC236}">
                <a16:creationId xmlns:a16="http://schemas.microsoft.com/office/drawing/2014/main" id="{6F2F617F-06B9-41CA-B6FC-964BD2228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828800"/>
            <a:ext cx="27940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9734" name="Picture 4">
            <a:extLst>
              <a:ext uri="{FF2B5EF4-FFF2-40B4-BE49-F238E27FC236}">
                <a16:creationId xmlns:a16="http://schemas.microsoft.com/office/drawing/2014/main" id="{DD733007-90DF-4DE7-B856-9E130B4BA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828800"/>
            <a:ext cx="1746250"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9735" name="Picture 5">
            <a:extLst>
              <a:ext uri="{FF2B5EF4-FFF2-40B4-BE49-F238E27FC236}">
                <a16:creationId xmlns:a16="http://schemas.microsoft.com/office/drawing/2014/main" id="{269721ED-4D7A-40B4-A26F-AD2204826C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4114800"/>
            <a:ext cx="2732088"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9736" name="Picture 6">
            <a:extLst>
              <a:ext uri="{FF2B5EF4-FFF2-40B4-BE49-F238E27FC236}">
                <a16:creationId xmlns:a16="http://schemas.microsoft.com/office/drawing/2014/main" id="{D63CBA74-9583-4E0C-8647-ADABCD3EE8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3962400"/>
            <a:ext cx="1833563"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29737" name="Text Box 7">
            <a:extLst>
              <a:ext uri="{FF2B5EF4-FFF2-40B4-BE49-F238E27FC236}">
                <a16:creationId xmlns:a16="http://schemas.microsoft.com/office/drawing/2014/main" id="{39CB373A-B88E-4AB5-B14B-D2E85BE3287D}"/>
              </a:ext>
            </a:extLst>
          </p:cNvPr>
          <p:cNvSpPr txBox="1">
            <a:spLocks noChangeArrowheads="1"/>
          </p:cNvSpPr>
          <p:nvPr/>
        </p:nvSpPr>
        <p:spPr bwMode="auto">
          <a:xfrm>
            <a:off x="7748588" y="4576763"/>
            <a:ext cx="11223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400">
                <a:solidFill>
                  <a:schemeClr val="bg1"/>
                </a:solidFill>
                <a:latin typeface="Helvetica" panose="020B0604020202020204" pitchFamily="34" charset="0"/>
              </a:rPr>
              <a:t>Hierarchical</a:t>
            </a:r>
          </a:p>
          <a:p>
            <a:pPr algn="ctr">
              <a:lnSpc>
                <a:spcPct val="90000"/>
              </a:lnSpc>
            </a:pPr>
            <a:r>
              <a:rPr lang="en-US" altLang="en-US" sz="1400">
                <a:solidFill>
                  <a:schemeClr val="bg1"/>
                </a:solidFill>
                <a:latin typeface="Helvetica" panose="020B0604020202020204" pitchFamily="34" charset="0"/>
              </a:rPr>
              <a:t>structure</a:t>
            </a:r>
            <a:endParaRPr lang="en-US" altLang="en-US" sz="1800">
              <a:latin typeface="Helvetica" panose="020B0604020202020204" pitchFamily="34" charset="0"/>
            </a:endParaRPr>
          </a:p>
        </p:txBody>
      </p:sp>
      <p:sp>
        <p:nvSpPr>
          <p:cNvPr id="329738" name="Text Box 8">
            <a:extLst>
              <a:ext uri="{FF2B5EF4-FFF2-40B4-BE49-F238E27FC236}">
                <a16:creationId xmlns:a16="http://schemas.microsoft.com/office/drawing/2014/main" id="{C50AEFBF-DAF8-4298-B5D9-1121214ED952}"/>
              </a:ext>
            </a:extLst>
          </p:cNvPr>
          <p:cNvSpPr txBox="1">
            <a:spLocks noChangeArrowheads="1"/>
          </p:cNvSpPr>
          <p:nvPr/>
        </p:nvSpPr>
        <p:spPr bwMode="auto">
          <a:xfrm>
            <a:off x="7904163" y="2032000"/>
            <a:ext cx="876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400">
                <a:solidFill>
                  <a:schemeClr val="bg1"/>
                </a:solidFill>
                <a:latin typeface="Helvetica" panose="020B0604020202020204" pitchFamily="34" charset="0"/>
              </a:rPr>
              <a:t>Grid </a:t>
            </a:r>
          </a:p>
          <a:p>
            <a:pPr algn="ctr">
              <a:lnSpc>
                <a:spcPct val="90000"/>
              </a:lnSpc>
            </a:pPr>
            <a:r>
              <a:rPr lang="en-US" altLang="en-US" sz="1400">
                <a:solidFill>
                  <a:schemeClr val="bg1"/>
                </a:solidFill>
                <a:latin typeface="Helvetica" panose="020B0604020202020204" pitchFamily="34" charset="0"/>
              </a:rPr>
              <a:t>structure</a:t>
            </a:r>
            <a:endParaRPr lang="en-US" altLang="en-US" sz="1800">
              <a:latin typeface="Helvetica" panose="020B0604020202020204" pitchFamily="34" charset="0"/>
            </a:endParaRPr>
          </a:p>
        </p:txBody>
      </p:sp>
      <p:sp>
        <p:nvSpPr>
          <p:cNvPr id="329739" name="Text Box 9">
            <a:extLst>
              <a:ext uri="{FF2B5EF4-FFF2-40B4-BE49-F238E27FC236}">
                <a16:creationId xmlns:a16="http://schemas.microsoft.com/office/drawing/2014/main" id="{D84AA94C-8AE1-441C-A918-81F33EF30189}"/>
              </a:ext>
            </a:extLst>
          </p:cNvPr>
          <p:cNvSpPr txBox="1">
            <a:spLocks noChangeArrowheads="1"/>
          </p:cNvSpPr>
          <p:nvPr/>
        </p:nvSpPr>
        <p:spPr bwMode="auto">
          <a:xfrm>
            <a:off x="796925" y="1814513"/>
            <a:ext cx="876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400">
                <a:solidFill>
                  <a:schemeClr val="bg1"/>
                </a:solidFill>
                <a:latin typeface="Helvetica" panose="020B0604020202020204" pitchFamily="34" charset="0"/>
              </a:rPr>
              <a:t>Linear</a:t>
            </a:r>
          </a:p>
          <a:p>
            <a:pPr algn="ctr">
              <a:lnSpc>
                <a:spcPct val="90000"/>
              </a:lnSpc>
            </a:pPr>
            <a:r>
              <a:rPr lang="en-US" altLang="en-US" sz="1400">
                <a:solidFill>
                  <a:schemeClr val="bg1"/>
                </a:solidFill>
                <a:latin typeface="Helvetica" panose="020B0604020202020204" pitchFamily="34" charset="0"/>
              </a:rPr>
              <a:t>structure</a:t>
            </a:r>
            <a:endParaRPr lang="en-US" altLang="en-US" sz="1800">
              <a:latin typeface="Helvetica" panose="020B0604020202020204" pitchFamily="34" charset="0"/>
            </a:endParaRPr>
          </a:p>
        </p:txBody>
      </p:sp>
      <p:sp>
        <p:nvSpPr>
          <p:cNvPr id="329740" name="Text Box 10">
            <a:extLst>
              <a:ext uri="{FF2B5EF4-FFF2-40B4-BE49-F238E27FC236}">
                <a16:creationId xmlns:a16="http://schemas.microsoft.com/office/drawing/2014/main" id="{304E9D05-3B98-442D-B1D3-BC533FB8590F}"/>
              </a:ext>
            </a:extLst>
          </p:cNvPr>
          <p:cNvSpPr txBox="1">
            <a:spLocks noChangeArrowheads="1"/>
          </p:cNvSpPr>
          <p:nvPr/>
        </p:nvSpPr>
        <p:spPr bwMode="auto">
          <a:xfrm>
            <a:off x="822325" y="4465638"/>
            <a:ext cx="876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400">
                <a:solidFill>
                  <a:schemeClr val="bg1"/>
                </a:solidFill>
                <a:latin typeface="Helvetica" panose="020B0604020202020204" pitchFamily="34" charset="0"/>
              </a:rPr>
              <a:t>Network</a:t>
            </a:r>
            <a:endParaRPr lang="en-US" altLang="en-US" sz="1000">
              <a:solidFill>
                <a:schemeClr val="bg1"/>
              </a:solidFill>
              <a:latin typeface="Helvetica" panose="020B0604020202020204" pitchFamily="34" charset="0"/>
            </a:endParaRPr>
          </a:p>
          <a:p>
            <a:pPr algn="ctr">
              <a:lnSpc>
                <a:spcPct val="90000"/>
              </a:lnSpc>
            </a:pPr>
            <a:r>
              <a:rPr lang="en-US" altLang="en-US" sz="1400">
                <a:solidFill>
                  <a:schemeClr val="bg1"/>
                </a:solidFill>
                <a:latin typeface="Helvetica" panose="020B0604020202020204" pitchFamily="34" charset="0"/>
              </a:rPr>
              <a:t>structure</a:t>
            </a:r>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8EC71AD-D517-4194-8011-DAB18C74472E}"/>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37C37261-16DC-469D-BAEA-3A9EE70BB05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256D8C4-96AA-410D-9CA3-B629B62A5354}" type="slidenum">
              <a:rPr lang="en-US" altLang="en-US" sz="1000">
                <a:latin typeface="Helvetica" panose="020B0604020202020204" pitchFamily="34" charset="0"/>
              </a:rPr>
              <a:pPr/>
              <a:t>321</a:t>
            </a:fld>
            <a:endParaRPr lang="en-US" altLang="en-US" sz="1000">
              <a:latin typeface="Helvetica" panose="020B0604020202020204" pitchFamily="34" charset="0"/>
            </a:endParaRPr>
          </a:p>
        </p:txBody>
      </p:sp>
      <p:sp>
        <p:nvSpPr>
          <p:cNvPr id="330756" name="Rectangle 2">
            <a:extLst>
              <a:ext uri="{FF2B5EF4-FFF2-40B4-BE49-F238E27FC236}">
                <a16:creationId xmlns:a16="http://schemas.microsoft.com/office/drawing/2014/main" id="{7DD7B4A8-B6BA-4A58-9854-E40FDF152380}"/>
              </a:ext>
            </a:extLst>
          </p:cNvPr>
          <p:cNvSpPr>
            <a:spLocks noGrp="1" noChangeArrowheads="1"/>
          </p:cNvSpPr>
          <p:nvPr>
            <p:ph type="title"/>
          </p:nvPr>
        </p:nvSpPr>
        <p:spPr/>
        <p:txBody>
          <a:bodyPr/>
          <a:lstStyle/>
          <a:p>
            <a:pPr eaLnBrk="1" hangingPunct="1"/>
            <a:r>
              <a:rPr lang="en-US" altLang="en-US"/>
              <a:t>Navigation Design</a:t>
            </a:r>
          </a:p>
        </p:txBody>
      </p:sp>
      <p:sp>
        <p:nvSpPr>
          <p:cNvPr id="330757" name="Rectangle 3">
            <a:extLst>
              <a:ext uri="{FF2B5EF4-FFF2-40B4-BE49-F238E27FC236}">
                <a16:creationId xmlns:a16="http://schemas.microsoft.com/office/drawing/2014/main" id="{5355FC5F-AA13-4CEC-862A-2090B973DA0B}"/>
              </a:ext>
            </a:extLst>
          </p:cNvPr>
          <p:cNvSpPr>
            <a:spLocks noGrp="1" noChangeArrowheads="1"/>
          </p:cNvSpPr>
          <p:nvPr>
            <p:ph type="body" idx="1"/>
          </p:nvPr>
        </p:nvSpPr>
        <p:spPr/>
        <p:txBody>
          <a:bodyPr/>
          <a:lstStyle/>
          <a:p>
            <a:pPr eaLnBrk="1" hangingPunct="1"/>
            <a:r>
              <a:rPr lang="en-US" altLang="en-US"/>
              <a:t>Begins with a consideration of the user hierarchy and related use-cases </a:t>
            </a:r>
          </a:p>
          <a:p>
            <a:pPr lvl="1" eaLnBrk="1" hangingPunct="1"/>
            <a:r>
              <a:rPr lang="en-US" altLang="en-US"/>
              <a:t>Each actor may use the WebApp somewhat differently and therefore have different navigation requirements</a:t>
            </a:r>
          </a:p>
          <a:p>
            <a:pPr eaLnBrk="1" hangingPunct="1"/>
            <a:r>
              <a:rPr lang="en-US" altLang="en-US"/>
              <a:t>As each user interacts with the WebApp, she encounters a series of</a:t>
            </a:r>
            <a:r>
              <a:rPr lang="en-US" altLang="en-US">
                <a:solidFill>
                  <a:schemeClr val="folHlink"/>
                </a:solidFill>
              </a:rPr>
              <a:t> </a:t>
            </a:r>
            <a:r>
              <a:rPr lang="en-US" altLang="en-US" i="1">
                <a:solidFill>
                  <a:schemeClr val="folHlink"/>
                </a:solidFill>
              </a:rPr>
              <a:t>navigation semantic units</a:t>
            </a:r>
            <a:r>
              <a:rPr lang="en-US" altLang="en-US"/>
              <a:t> (NSUs)</a:t>
            </a:r>
          </a:p>
          <a:p>
            <a:pPr lvl="1" eaLnBrk="1" hangingPunct="1"/>
            <a:r>
              <a:rPr lang="en-US" altLang="en-US"/>
              <a:t>NSU—“a set of information and related navigation structures that collaborate in the fulfillment of a subset of related user requirements”</a:t>
            </a:r>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3">
            <a:extLst>
              <a:ext uri="{FF2B5EF4-FFF2-40B4-BE49-F238E27FC236}">
                <a16:creationId xmlns:a16="http://schemas.microsoft.com/office/drawing/2014/main" id="{F1241BB1-3A9B-44AB-9FB8-C4F7AFDC2EA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23" name="Slide Number Placeholder 4">
            <a:extLst>
              <a:ext uri="{FF2B5EF4-FFF2-40B4-BE49-F238E27FC236}">
                <a16:creationId xmlns:a16="http://schemas.microsoft.com/office/drawing/2014/main" id="{665415E8-500E-4C74-9E2F-35CB884D575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C063AB8-844D-4FD6-B18F-07C927A8CBB7}" type="slidenum">
              <a:rPr lang="en-US" altLang="en-US" sz="1000">
                <a:latin typeface="Helvetica" panose="020B0604020202020204" pitchFamily="34" charset="0"/>
              </a:rPr>
              <a:pPr/>
              <a:t>322</a:t>
            </a:fld>
            <a:endParaRPr lang="en-US" altLang="en-US" sz="1000">
              <a:latin typeface="Helvetica" panose="020B0604020202020204" pitchFamily="34" charset="0"/>
            </a:endParaRPr>
          </a:p>
        </p:txBody>
      </p:sp>
      <p:sp>
        <p:nvSpPr>
          <p:cNvPr id="331780" name="Oval 2">
            <a:extLst>
              <a:ext uri="{FF2B5EF4-FFF2-40B4-BE49-F238E27FC236}">
                <a16:creationId xmlns:a16="http://schemas.microsoft.com/office/drawing/2014/main" id="{EE4EAE68-AF94-47E5-A102-60B18DE84339}"/>
              </a:ext>
            </a:extLst>
          </p:cNvPr>
          <p:cNvSpPr>
            <a:spLocks noChangeArrowheads="1"/>
          </p:cNvSpPr>
          <p:nvPr/>
        </p:nvSpPr>
        <p:spPr bwMode="auto">
          <a:xfrm>
            <a:off x="1920875" y="3503613"/>
            <a:ext cx="4625975" cy="2312987"/>
          </a:xfrm>
          <a:prstGeom prst="ellipse">
            <a:avLst/>
          </a:prstGeom>
          <a:solidFill>
            <a:schemeClr val="fo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endParaRPr lang="en-US" altLang="en-US" sz="1800" b="1">
              <a:solidFill>
                <a:schemeClr val="accent1"/>
              </a:solidFill>
              <a:latin typeface="Helvetica" panose="020B0604020202020204" pitchFamily="34" charset="0"/>
            </a:endParaRPr>
          </a:p>
        </p:txBody>
      </p:sp>
      <p:sp>
        <p:nvSpPr>
          <p:cNvPr id="331781" name="Rectangle 3">
            <a:extLst>
              <a:ext uri="{FF2B5EF4-FFF2-40B4-BE49-F238E27FC236}">
                <a16:creationId xmlns:a16="http://schemas.microsoft.com/office/drawing/2014/main" id="{0D80CC4E-1412-4DF9-9AA8-5A5C0AC92844}"/>
              </a:ext>
            </a:extLst>
          </p:cNvPr>
          <p:cNvSpPr>
            <a:spLocks noGrp="1" noChangeArrowheads="1"/>
          </p:cNvSpPr>
          <p:nvPr>
            <p:ph type="title"/>
          </p:nvPr>
        </p:nvSpPr>
        <p:spPr/>
        <p:txBody>
          <a:bodyPr/>
          <a:lstStyle/>
          <a:p>
            <a:pPr eaLnBrk="1" hangingPunct="1"/>
            <a:r>
              <a:rPr lang="en-US" altLang="en-US"/>
              <a:t>Navigation Semantic Units</a:t>
            </a:r>
          </a:p>
        </p:txBody>
      </p:sp>
      <p:sp>
        <p:nvSpPr>
          <p:cNvPr id="331782" name="Rectangle 4">
            <a:extLst>
              <a:ext uri="{FF2B5EF4-FFF2-40B4-BE49-F238E27FC236}">
                <a16:creationId xmlns:a16="http://schemas.microsoft.com/office/drawing/2014/main" id="{5EBFC170-0A5B-4C7B-B255-AB0E6FFB9C8F}"/>
              </a:ext>
            </a:extLst>
          </p:cNvPr>
          <p:cNvSpPr>
            <a:spLocks noGrp="1" noChangeArrowheads="1"/>
          </p:cNvSpPr>
          <p:nvPr>
            <p:ph type="body" idx="1"/>
          </p:nvPr>
        </p:nvSpPr>
        <p:spPr>
          <a:xfrm>
            <a:off x="1828800" y="1905000"/>
            <a:ext cx="6934200" cy="1828800"/>
          </a:xfrm>
        </p:spPr>
        <p:txBody>
          <a:bodyPr/>
          <a:lstStyle/>
          <a:p>
            <a:pPr eaLnBrk="1" hangingPunct="1">
              <a:lnSpc>
                <a:spcPct val="90000"/>
              </a:lnSpc>
            </a:pPr>
            <a:r>
              <a:rPr lang="en-US" altLang="en-US" sz="2000">
                <a:solidFill>
                  <a:schemeClr val="folHlink"/>
                </a:solidFill>
              </a:rPr>
              <a:t>Navigation semantic unit</a:t>
            </a:r>
          </a:p>
          <a:p>
            <a:pPr lvl="1" eaLnBrk="1" hangingPunct="1">
              <a:lnSpc>
                <a:spcPct val="90000"/>
              </a:lnSpc>
            </a:pPr>
            <a:r>
              <a:rPr lang="en-US" altLang="en-US" sz="1800">
                <a:solidFill>
                  <a:schemeClr val="folHlink"/>
                </a:solidFill>
              </a:rPr>
              <a:t>Ways of navigation (WoN)—</a:t>
            </a:r>
            <a:r>
              <a:rPr lang="en-US" altLang="en-US" sz="1800"/>
              <a:t>represents the best navigation way or path for users with certain profiles to achieve their desired goal or sub-goal. Composed of …</a:t>
            </a:r>
          </a:p>
          <a:p>
            <a:pPr lvl="2" eaLnBrk="1" hangingPunct="1">
              <a:lnSpc>
                <a:spcPct val="90000"/>
              </a:lnSpc>
            </a:pPr>
            <a:r>
              <a:rPr lang="en-US" altLang="en-US" sz="1600">
                <a:solidFill>
                  <a:schemeClr val="folHlink"/>
                </a:solidFill>
              </a:rPr>
              <a:t>Navigation nodes (NN)</a:t>
            </a:r>
            <a:r>
              <a:rPr lang="en-US" altLang="en-US" sz="1600"/>
              <a:t> connected by </a:t>
            </a:r>
            <a:r>
              <a:rPr lang="en-US" altLang="en-US" sz="1600">
                <a:solidFill>
                  <a:schemeClr val="folHlink"/>
                </a:solidFill>
              </a:rPr>
              <a:t>Navigation links</a:t>
            </a:r>
            <a:endParaRPr lang="en-US" altLang="en-US" sz="1600"/>
          </a:p>
        </p:txBody>
      </p:sp>
      <p:sp>
        <p:nvSpPr>
          <p:cNvPr id="331783" name="Oval 5">
            <a:extLst>
              <a:ext uri="{FF2B5EF4-FFF2-40B4-BE49-F238E27FC236}">
                <a16:creationId xmlns:a16="http://schemas.microsoft.com/office/drawing/2014/main" id="{429DDC2A-FF45-456A-B000-29DF7F6E10AE}"/>
              </a:ext>
            </a:extLst>
          </p:cNvPr>
          <p:cNvSpPr>
            <a:spLocks noChangeArrowheads="1"/>
          </p:cNvSpPr>
          <p:nvPr/>
        </p:nvSpPr>
        <p:spPr bwMode="auto">
          <a:xfrm>
            <a:off x="2435225" y="4013200"/>
            <a:ext cx="725488" cy="8001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31784" name="Oval 6">
            <a:extLst>
              <a:ext uri="{FF2B5EF4-FFF2-40B4-BE49-F238E27FC236}">
                <a16:creationId xmlns:a16="http://schemas.microsoft.com/office/drawing/2014/main" id="{60C8E1E9-0A5A-477E-BE95-7893A371740C}"/>
              </a:ext>
            </a:extLst>
          </p:cNvPr>
          <p:cNvSpPr>
            <a:spLocks noChangeArrowheads="1"/>
          </p:cNvSpPr>
          <p:nvPr/>
        </p:nvSpPr>
        <p:spPr bwMode="auto">
          <a:xfrm>
            <a:off x="3751263" y="3725863"/>
            <a:ext cx="725487" cy="8001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31785" name="Oval 7">
            <a:extLst>
              <a:ext uri="{FF2B5EF4-FFF2-40B4-BE49-F238E27FC236}">
                <a16:creationId xmlns:a16="http://schemas.microsoft.com/office/drawing/2014/main" id="{C70B3399-A169-40E0-A6D6-4FB29110F1E0}"/>
              </a:ext>
            </a:extLst>
          </p:cNvPr>
          <p:cNvSpPr>
            <a:spLocks noChangeArrowheads="1"/>
          </p:cNvSpPr>
          <p:nvPr/>
        </p:nvSpPr>
        <p:spPr bwMode="auto">
          <a:xfrm>
            <a:off x="4100513" y="4832350"/>
            <a:ext cx="725487" cy="8001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31786" name="Oval 8">
            <a:extLst>
              <a:ext uri="{FF2B5EF4-FFF2-40B4-BE49-F238E27FC236}">
                <a16:creationId xmlns:a16="http://schemas.microsoft.com/office/drawing/2014/main" id="{99CA3EED-6925-405A-8BDA-0FAB3F821419}"/>
              </a:ext>
            </a:extLst>
          </p:cNvPr>
          <p:cNvSpPr>
            <a:spLocks noChangeArrowheads="1"/>
          </p:cNvSpPr>
          <p:nvPr/>
        </p:nvSpPr>
        <p:spPr bwMode="auto">
          <a:xfrm>
            <a:off x="5372100" y="4222750"/>
            <a:ext cx="725488" cy="8001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31787" name="Line 9">
            <a:extLst>
              <a:ext uri="{FF2B5EF4-FFF2-40B4-BE49-F238E27FC236}">
                <a16:creationId xmlns:a16="http://schemas.microsoft.com/office/drawing/2014/main" id="{CB0AD54C-224D-49FC-B9EB-02A44B7CA3D2}"/>
              </a:ext>
            </a:extLst>
          </p:cNvPr>
          <p:cNvSpPr>
            <a:spLocks noChangeShapeType="1"/>
          </p:cNvSpPr>
          <p:nvPr/>
        </p:nvSpPr>
        <p:spPr bwMode="auto">
          <a:xfrm flipV="1">
            <a:off x="3144838" y="4233863"/>
            <a:ext cx="604837" cy="103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1788" name="Line 10">
            <a:extLst>
              <a:ext uri="{FF2B5EF4-FFF2-40B4-BE49-F238E27FC236}">
                <a16:creationId xmlns:a16="http://schemas.microsoft.com/office/drawing/2014/main" id="{0087A042-759E-470E-8539-F62487B5795F}"/>
              </a:ext>
            </a:extLst>
          </p:cNvPr>
          <p:cNvSpPr>
            <a:spLocks noChangeShapeType="1"/>
          </p:cNvSpPr>
          <p:nvPr/>
        </p:nvSpPr>
        <p:spPr bwMode="auto">
          <a:xfrm>
            <a:off x="3130550" y="4591050"/>
            <a:ext cx="998538" cy="4937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1789" name="Line 11">
            <a:extLst>
              <a:ext uri="{FF2B5EF4-FFF2-40B4-BE49-F238E27FC236}">
                <a16:creationId xmlns:a16="http://schemas.microsoft.com/office/drawing/2014/main" id="{859427A4-44B2-498B-AEC6-406E077877A6}"/>
              </a:ext>
            </a:extLst>
          </p:cNvPr>
          <p:cNvSpPr>
            <a:spLocks noChangeShapeType="1"/>
          </p:cNvSpPr>
          <p:nvPr/>
        </p:nvSpPr>
        <p:spPr bwMode="auto">
          <a:xfrm>
            <a:off x="4462463" y="4184650"/>
            <a:ext cx="922337" cy="357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1790" name="Line 12">
            <a:extLst>
              <a:ext uri="{FF2B5EF4-FFF2-40B4-BE49-F238E27FC236}">
                <a16:creationId xmlns:a16="http://schemas.microsoft.com/office/drawing/2014/main" id="{F98A5EC4-5034-4C44-9C34-67445860EA34}"/>
              </a:ext>
            </a:extLst>
          </p:cNvPr>
          <p:cNvSpPr>
            <a:spLocks noChangeShapeType="1"/>
          </p:cNvSpPr>
          <p:nvPr/>
        </p:nvSpPr>
        <p:spPr bwMode="auto">
          <a:xfrm flipV="1">
            <a:off x="4824413" y="4867275"/>
            <a:ext cx="604837" cy="2873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1791" name="Text Box 13">
            <a:extLst>
              <a:ext uri="{FF2B5EF4-FFF2-40B4-BE49-F238E27FC236}">
                <a16:creationId xmlns:a16="http://schemas.microsoft.com/office/drawing/2014/main" id="{459D3310-7E17-4FA3-97BA-7F88BB346463}"/>
              </a:ext>
            </a:extLst>
          </p:cNvPr>
          <p:cNvSpPr txBox="1">
            <a:spLocks noChangeArrowheads="1"/>
          </p:cNvSpPr>
          <p:nvPr/>
        </p:nvSpPr>
        <p:spPr bwMode="auto">
          <a:xfrm>
            <a:off x="2508250" y="4224338"/>
            <a:ext cx="5984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latin typeface="Helvetica" panose="020B0604020202020204" pitchFamily="34" charset="0"/>
              </a:rPr>
              <a:t>NN</a:t>
            </a:r>
            <a:r>
              <a:rPr lang="en-US" altLang="en-US" sz="1800" b="1" baseline="-25000">
                <a:latin typeface="Helvetica" panose="020B0604020202020204" pitchFamily="34" charset="0"/>
              </a:rPr>
              <a:t>1</a:t>
            </a:r>
            <a:endParaRPr lang="en-US" altLang="en-US" sz="1800" b="1">
              <a:latin typeface="Helvetica" panose="020B0604020202020204" pitchFamily="34" charset="0"/>
            </a:endParaRPr>
          </a:p>
        </p:txBody>
      </p:sp>
      <p:sp>
        <p:nvSpPr>
          <p:cNvPr id="331792" name="Text Box 14">
            <a:extLst>
              <a:ext uri="{FF2B5EF4-FFF2-40B4-BE49-F238E27FC236}">
                <a16:creationId xmlns:a16="http://schemas.microsoft.com/office/drawing/2014/main" id="{DAEFCD0B-B6D0-403D-83FB-F7C9850ABEF8}"/>
              </a:ext>
            </a:extLst>
          </p:cNvPr>
          <p:cNvSpPr txBox="1">
            <a:spLocks noChangeArrowheads="1"/>
          </p:cNvSpPr>
          <p:nvPr/>
        </p:nvSpPr>
        <p:spPr bwMode="auto">
          <a:xfrm>
            <a:off x="3824288" y="3937000"/>
            <a:ext cx="5984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latin typeface="Helvetica" panose="020B0604020202020204" pitchFamily="34" charset="0"/>
              </a:rPr>
              <a:t>NN</a:t>
            </a:r>
            <a:r>
              <a:rPr lang="en-US" altLang="en-US" sz="1800" b="1" baseline="-25000">
                <a:latin typeface="Helvetica" panose="020B0604020202020204" pitchFamily="34" charset="0"/>
              </a:rPr>
              <a:t>2</a:t>
            </a:r>
            <a:endParaRPr lang="en-US" altLang="en-US" sz="1800" b="1">
              <a:latin typeface="Helvetica" panose="020B0604020202020204" pitchFamily="34" charset="0"/>
            </a:endParaRPr>
          </a:p>
        </p:txBody>
      </p:sp>
      <p:sp>
        <p:nvSpPr>
          <p:cNvPr id="331793" name="Text Box 15">
            <a:extLst>
              <a:ext uri="{FF2B5EF4-FFF2-40B4-BE49-F238E27FC236}">
                <a16:creationId xmlns:a16="http://schemas.microsoft.com/office/drawing/2014/main" id="{6DF4EBFC-C5DF-465A-9C67-E9E66BEB3E8C}"/>
              </a:ext>
            </a:extLst>
          </p:cNvPr>
          <p:cNvSpPr txBox="1">
            <a:spLocks noChangeArrowheads="1"/>
          </p:cNvSpPr>
          <p:nvPr/>
        </p:nvSpPr>
        <p:spPr bwMode="auto">
          <a:xfrm>
            <a:off x="5443538" y="4414838"/>
            <a:ext cx="5984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latin typeface="Helvetica" panose="020B0604020202020204" pitchFamily="34" charset="0"/>
              </a:rPr>
              <a:t>NN</a:t>
            </a:r>
            <a:r>
              <a:rPr lang="en-US" altLang="en-US" sz="1800" b="1" baseline="-25000">
                <a:latin typeface="Helvetica" panose="020B0604020202020204" pitchFamily="34" charset="0"/>
              </a:rPr>
              <a:t>4</a:t>
            </a:r>
            <a:endParaRPr lang="en-US" altLang="en-US" sz="1800" b="1">
              <a:latin typeface="Helvetica" panose="020B0604020202020204" pitchFamily="34" charset="0"/>
            </a:endParaRPr>
          </a:p>
        </p:txBody>
      </p:sp>
      <p:sp>
        <p:nvSpPr>
          <p:cNvPr id="331794" name="Text Box 16">
            <a:extLst>
              <a:ext uri="{FF2B5EF4-FFF2-40B4-BE49-F238E27FC236}">
                <a16:creationId xmlns:a16="http://schemas.microsoft.com/office/drawing/2014/main" id="{7D9D3FC7-6613-462E-90E1-93F32197A8D7}"/>
              </a:ext>
            </a:extLst>
          </p:cNvPr>
          <p:cNvSpPr txBox="1">
            <a:spLocks noChangeArrowheads="1"/>
          </p:cNvSpPr>
          <p:nvPr/>
        </p:nvSpPr>
        <p:spPr bwMode="auto">
          <a:xfrm>
            <a:off x="4143375" y="5062538"/>
            <a:ext cx="5984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latin typeface="Helvetica" panose="020B0604020202020204" pitchFamily="34" charset="0"/>
              </a:rPr>
              <a:t>NN</a:t>
            </a:r>
            <a:r>
              <a:rPr lang="en-US" altLang="en-US" sz="1800" b="1" baseline="-25000">
                <a:latin typeface="Helvetica" panose="020B0604020202020204" pitchFamily="34" charset="0"/>
              </a:rPr>
              <a:t>3</a:t>
            </a:r>
            <a:endParaRPr lang="en-US" altLang="en-US" sz="1800" b="1">
              <a:latin typeface="Helvetica" panose="020B0604020202020204" pitchFamily="34" charset="0"/>
            </a:endParaRPr>
          </a:p>
        </p:txBody>
      </p:sp>
      <p:sp>
        <p:nvSpPr>
          <p:cNvPr id="331795" name="Text Box 17">
            <a:extLst>
              <a:ext uri="{FF2B5EF4-FFF2-40B4-BE49-F238E27FC236}">
                <a16:creationId xmlns:a16="http://schemas.microsoft.com/office/drawing/2014/main" id="{0A511875-5DFB-465C-BBC3-B276F958B08C}"/>
              </a:ext>
            </a:extLst>
          </p:cNvPr>
          <p:cNvSpPr txBox="1">
            <a:spLocks noChangeArrowheads="1"/>
          </p:cNvSpPr>
          <p:nvPr/>
        </p:nvSpPr>
        <p:spPr bwMode="auto">
          <a:xfrm>
            <a:off x="3068638" y="5024438"/>
            <a:ext cx="7477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solidFill>
                  <a:schemeClr val="accent1"/>
                </a:solidFill>
                <a:latin typeface="Helvetica" panose="020B0604020202020204" pitchFamily="34" charset="0"/>
              </a:rPr>
              <a:t>link</a:t>
            </a:r>
            <a:r>
              <a:rPr lang="en-US" altLang="en-US" sz="1800" b="1" baseline="-25000">
                <a:solidFill>
                  <a:schemeClr val="accent1"/>
                </a:solidFill>
                <a:latin typeface="Helvetica" panose="020B0604020202020204" pitchFamily="34" charset="0"/>
              </a:rPr>
              <a:t>13</a:t>
            </a:r>
            <a:endParaRPr lang="en-US" altLang="en-US" sz="1800" b="1">
              <a:solidFill>
                <a:schemeClr val="accent1"/>
              </a:solidFill>
              <a:latin typeface="Helvetica" panose="020B0604020202020204" pitchFamily="34" charset="0"/>
            </a:endParaRPr>
          </a:p>
        </p:txBody>
      </p:sp>
      <p:sp>
        <p:nvSpPr>
          <p:cNvPr id="331796" name="Text Box 18">
            <a:extLst>
              <a:ext uri="{FF2B5EF4-FFF2-40B4-BE49-F238E27FC236}">
                <a16:creationId xmlns:a16="http://schemas.microsoft.com/office/drawing/2014/main" id="{192B1DD5-2317-4682-9C20-8CE6CC721329}"/>
              </a:ext>
            </a:extLst>
          </p:cNvPr>
          <p:cNvSpPr txBox="1">
            <a:spLocks noChangeArrowheads="1"/>
          </p:cNvSpPr>
          <p:nvPr/>
        </p:nvSpPr>
        <p:spPr bwMode="auto">
          <a:xfrm>
            <a:off x="2963863" y="3802063"/>
            <a:ext cx="7477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solidFill>
                  <a:schemeClr val="accent1"/>
                </a:solidFill>
                <a:latin typeface="Helvetica" panose="020B0604020202020204" pitchFamily="34" charset="0"/>
              </a:rPr>
              <a:t>link</a:t>
            </a:r>
            <a:r>
              <a:rPr lang="en-US" altLang="en-US" sz="1800" b="1" baseline="-25000">
                <a:solidFill>
                  <a:schemeClr val="accent1"/>
                </a:solidFill>
                <a:latin typeface="Helvetica" panose="020B0604020202020204" pitchFamily="34" charset="0"/>
              </a:rPr>
              <a:t>12</a:t>
            </a:r>
            <a:endParaRPr lang="en-US" altLang="en-US" sz="1800" b="1">
              <a:solidFill>
                <a:schemeClr val="accent1"/>
              </a:solidFill>
              <a:latin typeface="Helvetica" panose="020B0604020202020204" pitchFamily="34" charset="0"/>
            </a:endParaRPr>
          </a:p>
        </p:txBody>
      </p:sp>
      <p:sp>
        <p:nvSpPr>
          <p:cNvPr id="331797" name="Text Box 19">
            <a:extLst>
              <a:ext uri="{FF2B5EF4-FFF2-40B4-BE49-F238E27FC236}">
                <a16:creationId xmlns:a16="http://schemas.microsoft.com/office/drawing/2014/main" id="{A8CB9894-AB33-4D7F-A0B7-E04CD4B5A64C}"/>
              </a:ext>
            </a:extLst>
          </p:cNvPr>
          <p:cNvSpPr txBox="1">
            <a:spLocks noChangeArrowheads="1"/>
          </p:cNvSpPr>
          <p:nvPr/>
        </p:nvSpPr>
        <p:spPr bwMode="auto">
          <a:xfrm>
            <a:off x="5005388" y="5143500"/>
            <a:ext cx="7477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solidFill>
                  <a:schemeClr val="accent1"/>
                </a:solidFill>
                <a:latin typeface="Helvetica" panose="020B0604020202020204" pitchFamily="34" charset="0"/>
              </a:rPr>
              <a:t>link</a:t>
            </a:r>
            <a:r>
              <a:rPr lang="en-US" altLang="en-US" sz="1800" b="1" baseline="-25000">
                <a:solidFill>
                  <a:schemeClr val="accent1"/>
                </a:solidFill>
                <a:latin typeface="Helvetica" panose="020B0604020202020204" pitchFamily="34" charset="0"/>
              </a:rPr>
              <a:t>34</a:t>
            </a:r>
            <a:endParaRPr lang="en-US" altLang="en-US" sz="1800" b="1">
              <a:solidFill>
                <a:schemeClr val="accent1"/>
              </a:solidFill>
              <a:latin typeface="Helvetica" panose="020B0604020202020204" pitchFamily="34" charset="0"/>
            </a:endParaRPr>
          </a:p>
        </p:txBody>
      </p:sp>
      <p:sp>
        <p:nvSpPr>
          <p:cNvPr id="331798" name="Text Box 20">
            <a:extLst>
              <a:ext uri="{FF2B5EF4-FFF2-40B4-BE49-F238E27FC236}">
                <a16:creationId xmlns:a16="http://schemas.microsoft.com/office/drawing/2014/main" id="{D5E41A29-1816-48DD-9DA1-9CF8328E7172}"/>
              </a:ext>
            </a:extLst>
          </p:cNvPr>
          <p:cNvSpPr txBox="1">
            <a:spLocks noChangeArrowheads="1"/>
          </p:cNvSpPr>
          <p:nvPr/>
        </p:nvSpPr>
        <p:spPr bwMode="auto">
          <a:xfrm>
            <a:off x="4719638" y="3852863"/>
            <a:ext cx="7477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solidFill>
                  <a:schemeClr val="accent1"/>
                </a:solidFill>
                <a:latin typeface="Helvetica" panose="020B0604020202020204" pitchFamily="34" charset="0"/>
              </a:rPr>
              <a:t>link</a:t>
            </a:r>
            <a:r>
              <a:rPr lang="en-US" altLang="en-US" sz="1800" b="1" baseline="-25000">
                <a:solidFill>
                  <a:schemeClr val="accent1"/>
                </a:solidFill>
                <a:latin typeface="Helvetica" panose="020B0604020202020204" pitchFamily="34" charset="0"/>
              </a:rPr>
              <a:t>24</a:t>
            </a:r>
            <a:endParaRPr lang="en-US" altLang="en-US" sz="1800" b="1">
              <a:solidFill>
                <a:schemeClr val="accent1"/>
              </a:solidFill>
              <a:latin typeface="Helvetica" panose="020B0604020202020204" pitchFamily="34" charset="0"/>
            </a:endParaRPr>
          </a:p>
        </p:txBody>
      </p:sp>
      <p:sp>
        <p:nvSpPr>
          <p:cNvPr id="331799" name="Rectangle 21">
            <a:extLst>
              <a:ext uri="{FF2B5EF4-FFF2-40B4-BE49-F238E27FC236}">
                <a16:creationId xmlns:a16="http://schemas.microsoft.com/office/drawing/2014/main" id="{6FE81407-BDD1-4B98-B688-989235900081}"/>
              </a:ext>
            </a:extLst>
          </p:cNvPr>
          <p:cNvSpPr>
            <a:spLocks noChangeArrowheads="1"/>
          </p:cNvSpPr>
          <p:nvPr/>
        </p:nvSpPr>
        <p:spPr bwMode="auto">
          <a:xfrm>
            <a:off x="6604000" y="4494213"/>
            <a:ext cx="666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latin typeface="Helvetica" panose="020B0604020202020204" pitchFamily="34" charset="0"/>
              </a:rPr>
              <a:t>NSU</a:t>
            </a:r>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ECBA944-24D7-4D4E-9375-AF612940AD0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EF1BA7B1-5BE1-4A89-A63B-D5EFB9069DA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7270FB8-DFF5-4CD5-BA63-8354C5EF499D}" type="slidenum">
              <a:rPr lang="en-US" altLang="en-US" sz="1000">
                <a:latin typeface="Helvetica" panose="020B0604020202020204" pitchFamily="34" charset="0"/>
              </a:rPr>
              <a:pPr/>
              <a:t>323</a:t>
            </a:fld>
            <a:endParaRPr lang="en-US" altLang="en-US" sz="1000">
              <a:latin typeface="Helvetica" panose="020B0604020202020204" pitchFamily="34" charset="0"/>
            </a:endParaRPr>
          </a:p>
        </p:txBody>
      </p:sp>
      <p:sp>
        <p:nvSpPr>
          <p:cNvPr id="332804" name="Rectangle 2">
            <a:extLst>
              <a:ext uri="{FF2B5EF4-FFF2-40B4-BE49-F238E27FC236}">
                <a16:creationId xmlns:a16="http://schemas.microsoft.com/office/drawing/2014/main" id="{5160CCDF-6899-4BA1-B461-4C4F094C060C}"/>
              </a:ext>
            </a:extLst>
          </p:cNvPr>
          <p:cNvSpPr>
            <a:spLocks noGrp="1" noChangeArrowheads="1"/>
          </p:cNvSpPr>
          <p:nvPr>
            <p:ph type="title"/>
          </p:nvPr>
        </p:nvSpPr>
        <p:spPr/>
        <p:txBody>
          <a:bodyPr/>
          <a:lstStyle/>
          <a:p>
            <a:pPr eaLnBrk="1" hangingPunct="1"/>
            <a:r>
              <a:rPr lang="en-US" altLang="en-US"/>
              <a:t>Navigation Syntax</a:t>
            </a:r>
          </a:p>
        </p:txBody>
      </p:sp>
      <p:sp>
        <p:nvSpPr>
          <p:cNvPr id="332805" name="Rectangle 3">
            <a:extLst>
              <a:ext uri="{FF2B5EF4-FFF2-40B4-BE49-F238E27FC236}">
                <a16:creationId xmlns:a16="http://schemas.microsoft.com/office/drawing/2014/main" id="{13715E28-5210-4093-857E-32C9DFA66FCF}"/>
              </a:ext>
            </a:extLst>
          </p:cNvPr>
          <p:cNvSpPr>
            <a:spLocks noGrp="1" noChangeArrowheads="1"/>
          </p:cNvSpPr>
          <p:nvPr>
            <p:ph type="body" idx="1"/>
          </p:nvPr>
        </p:nvSpPr>
        <p:spPr/>
        <p:txBody>
          <a:bodyPr/>
          <a:lstStyle/>
          <a:p>
            <a:pPr eaLnBrk="1" hangingPunct="1">
              <a:lnSpc>
                <a:spcPct val="90000"/>
              </a:lnSpc>
            </a:pPr>
            <a:r>
              <a:rPr lang="en-US" altLang="en-US" sz="2000" i="1">
                <a:solidFill>
                  <a:schemeClr val="folHlink"/>
                </a:solidFill>
              </a:rPr>
              <a:t>Individual navigation link</a:t>
            </a:r>
            <a:r>
              <a:rPr lang="en-US" altLang="en-US" sz="2000" i="1"/>
              <a:t>—</a:t>
            </a:r>
            <a:r>
              <a:rPr lang="en-US" altLang="en-US" sz="2000"/>
              <a:t>text-based links, icons, buttons and switches, and graphical metaphors..</a:t>
            </a:r>
          </a:p>
          <a:p>
            <a:pPr eaLnBrk="1" hangingPunct="1">
              <a:lnSpc>
                <a:spcPct val="90000"/>
              </a:lnSpc>
            </a:pPr>
            <a:r>
              <a:rPr lang="en-US" altLang="en-US" sz="2000" i="1">
                <a:solidFill>
                  <a:schemeClr val="folHlink"/>
                </a:solidFill>
              </a:rPr>
              <a:t>Horizontal navigation</a:t>
            </a:r>
            <a:r>
              <a:rPr lang="en-US" altLang="en-US" sz="2000">
                <a:solidFill>
                  <a:schemeClr val="folHlink"/>
                </a:solidFill>
              </a:rPr>
              <a:t> </a:t>
            </a:r>
            <a:r>
              <a:rPr lang="en-US" altLang="en-US" sz="2000" i="1">
                <a:solidFill>
                  <a:schemeClr val="folHlink"/>
                </a:solidFill>
              </a:rPr>
              <a:t>bar</a:t>
            </a:r>
            <a:r>
              <a:rPr lang="en-US" altLang="en-US" sz="2000" i="1"/>
              <a:t>—</a:t>
            </a:r>
            <a:r>
              <a:rPr lang="en-US" altLang="en-US" sz="2000"/>
              <a:t>lists major content or functional categories in a bar containing appropriate links. In general, between 4 and 7 categories are listed. </a:t>
            </a:r>
          </a:p>
          <a:p>
            <a:pPr eaLnBrk="1" hangingPunct="1">
              <a:lnSpc>
                <a:spcPct val="90000"/>
              </a:lnSpc>
            </a:pPr>
            <a:r>
              <a:rPr lang="en-US" altLang="en-US" sz="2000" i="1">
                <a:solidFill>
                  <a:schemeClr val="folHlink"/>
                </a:solidFill>
              </a:rPr>
              <a:t>Vertical navigation column</a:t>
            </a:r>
            <a:endParaRPr lang="en-US" altLang="en-US" sz="2000" i="1"/>
          </a:p>
          <a:p>
            <a:pPr lvl="1" eaLnBrk="1" hangingPunct="1">
              <a:lnSpc>
                <a:spcPct val="90000"/>
              </a:lnSpc>
            </a:pPr>
            <a:r>
              <a:rPr lang="en-US" altLang="en-US" sz="1800"/>
              <a:t>lists major content or functional categories</a:t>
            </a:r>
          </a:p>
          <a:p>
            <a:pPr lvl="1" eaLnBrk="1" hangingPunct="1">
              <a:lnSpc>
                <a:spcPct val="90000"/>
              </a:lnSpc>
            </a:pPr>
            <a:r>
              <a:rPr lang="en-US" altLang="en-US" sz="1800"/>
              <a:t>lists virtually all major content objects within the WebApp.</a:t>
            </a:r>
          </a:p>
          <a:p>
            <a:pPr eaLnBrk="1" hangingPunct="1">
              <a:lnSpc>
                <a:spcPct val="90000"/>
              </a:lnSpc>
            </a:pPr>
            <a:r>
              <a:rPr lang="en-US" altLang="en-US" sz="2000" i="1">
                <a:solidFill>
                  <a:schemeClr val="folHlink"/>
                </a:solidFill>
              </a:rPr>
              <a:t>Tabs</a:t>
            </a:r>
            <a:r>
              <a:rPr lang="en-US" altLang="en-US" sz="2000" i="1"/>
              <a:t>—</a:t>
            </a:r>
            <a:r>
              <a:rPr lang="en-US" altLang="en-US" sz="2000"/>
              <a:t>a metaphor that is nothing more than a variation of the navigation bar or column, representing content or functional categories as tab sheets that are selected when a link is required.</a:t>
            </a:r>
          </a:p>
          <a:p>
            <a:pPr eaLnBrk="1" hangingPunct="1">
              <a:lnSpc>
                <a:spcPct val="90000"/>
              </a:lnSpc>
            </a:pPr>
            <a:r>
              <a:rPr lang="en-US" altLang="en-US" sz="2000" i="1">
                <a:solidFill>
                  <a:schemeClr val="folHlink"/>
                </a:solidFill>
              </a:rPr>
              <a:t>Site maps</a:t>
            </a:r>
            <a:r>
              <a:rPr lang="en-US" altLang="en-US" sz="2000" i="1"/>
              <a:t>—</a:t>
            </a:r>
            <a:r>
              <a:rPr lang="en-US" altLang="en-US" sz="2000"/>
              <a:t>provide an all-inclusive tab of contents for navigation to all content objects and functionality contained within the WebApp.</a:t>
            </a:r>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481CE1C-DBBE-4286-A335-2C561422C51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5BB8C4C3-B552-478E-BB83-95BB9B80C34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99719D6-7552-41C4-AA4F-21404B53349F}" type="slidenum">
              <a:rPr lang="en-US" altLang="en-US" sz="1000">
                <a:latin typeface="Helvetica" panose="020B0604020202020204" pitchFamily="34" charset="0"/>
              </a:rPr>
              <a:pPr/>
              <a:t>324</a:t>
            </a:fld>
            <a:endParaRPr lang="en-US" altLang="en-US" sz="1000">
              <a:latin typeface="Helvetica" panose="020B0604020202020204" pitchFamily="34" charset="0"/>
            </a:endParaRPr>
          </a:p>
        </p:txBody>
      </p:sp>
      <p:sp>
        <p:nvSpPr>
          <p:cNvPr id="333828" name="Rectangle 2">
            <a:extLst>
              <a:ext uri="{FF2B5EF4-FFF2-40B4-BE49-F238E27FC236}">
                <a16:creationId xmlns:a16="http://schemas.microsoft.com/office/drawing/2014/main" id="{7BC11B84-5163-480C-9FCB-0190A58587C1}"/>
              </a:ext>
            </a:extLst>
          </p:cNvPr>
          <p:cNvSpPr>
            <a:spLocks noGrp="1" noChangeArrowheads="1"/>
          </p:cNvSpPr>
          <p:nvPr>
            <p:ph type="title"/>
          </p:nvPr>
        </p:nvSpPr>
        <p:spPr/>
        <p:txBody>
          <a:bodyPr/>
          <a:lstStyle/>
          <a:p>
            <a:pPr eaLnBrk="1" hangingPunct="1"/>
            <a:r>
              <a:rPr lang="en-US" altLang="en-US"/>
              <a:t>Component-Level Design</a:t>
            </a:r>
          </a:p>
        </p:txBody>
      </p:sp>
      <p:sp>
        <p:nvSpPr>
          <p:cNvPr id="333829" name="Rectangle 3">
            <a:extLst>
              <a:ext uri="{FF2B5EF4-FFF2-40B4-BE49-F238E27FC236}">
                <a16:creationId xmlns:a16="http://schemas.microsoft.com/office/drawing/2014/main" id="{3CF40361-9992-4BFA-8963-3DFFCC168144}"/>
              </a:ext>
            </a:extLst>
          </p:cNvPr>
          <p:cNvSpPr>
            <a:spLocks noGrp="1" noChangeArrowheads="1"/>
          </p:cNvSpPr>
          <p:nvPr>
            <p:ph type="body" idx="1"/>
          </p:nvPr>
        </p:nvSpPr>
        <p:spPr/>
        <p:txBody>
          <a:bodyPr/>
          <a:lstStyle/>
          <a:p>
            <a:pPr eaLnBrk="1" hangingPunct="1"/>
            <a:r>
              <a:rPr lang="en-US" altLang="en-US"/>
              <a:t>WebApp components implement the following functionality</a:t>
            </a:r>
          </a:p>
          <a:p>
            <a:pPr lvl="1" eaLnBrk="1" hangingPunct="1"/>
            <a:r>
              <a:rPr lang="en-US" altLang="en-US"/>
              <a:t>perform localized processing to generate content and navigation capability in a dynamic fashion</a:t>
            </a:r>
          </a:p>
          <a:p>
            <a:pPr lvl="1" eaLnBrk="1" hangingPunct="1"/>
            <a:r>
              <a:rPr lang="en-US" altLang="en-US"/>
              <a:t> provide computation or data processing capability that are appropriate for the WebApp’s business domain</a:t>
            </a:r>
          </a:p>
          <a:p>
            <a:pPr lvl="1" eaLnBrk="1" hangingPunct="1"/>
            <a:r>
              <a:rPr lang="en-US" altLang="en-US"/>
              <a:t> provide sophisticated database query and access</a:t>
            </a:r>
          </a:p>
          <a:p>
            <a:pPr lvl="1" eaLnBrk="1" hangingPunct="1"/>
            <a:r>
              <a:rPr lang="en-US" altLang="en-US"/>
              <a:t> establish data interfaces with external corporate systems.</a:t>
            </a:r>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3A71423-7D04-4CBE-95F4-96CC2E617CD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5EF2DCE0-349A-473D-980A-1F781A544C8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F6B4883-18A9-48B2-82A6-973D00877187}" type="slidenum">
              <a:rPr lang="en-US" altLang="en-US" sz="1000">
                <a:latin typeface="Helvetica" panose="020B0604020202020204" pitchFamily="34" charset="0"/>
              </a:rPr>
              <a:pPr/>
              <a:t>325</a:t>
            </a:fld>
            <a:endParaRPr lang="en-US" altLang="en-US" sz="1000">
              <a:latin typeface="Helvetica" panose="020B0604020202020204" pitchFamily="34" charset="0"/>
            </a:endParaRPr>
          </a:p>
        </p:txBody>
      </p:sp>
      <p:sp>
        <p:nvSpPr>
          <p:cNvPr id="334852" name="Rectangle 2">
            <a:extLst>
              <a:ext uri="{FF2B5EF4-FFF2-40B4-BE49-F238E27FC236}">
                <a16:creationId xmlns:a16="http://schemas.microsoft.com/office/drawing/2014/main" id="{482F5BED-7A94-46A5-A071-8015F4AB80D5}"/>
              </a:ext>
            </a:extLst>
          </p:cNvPr>
          <p:cNvSpPr>
            <a:spLocks noGrp="1" noChangeArrowheads="1"/>
          </p:cNvSpPr>
          <p:nvPr>
            <p:ph type="title"/>
          </p:nvPr>
        </p:nvSpPr>
        <p:spPr/>
        <p:txBody>
          <a:bodyPr/>
          <a:lstStyle/>
          <a:p>
            <a:pPr eaLnBrk="1" hangingPunct="1"/>
            <a:r>
              <a:rPr lang="en-US" altLang="en-US"/>
              <a:t>Chapter 14</a:t>
            </a:r>
          </a:p>
        </p:txBody>
      </p:sp>
      <p:sp>
        <p:nvSpPr>
          <p:cNvPr id="334853" name="Rectangle 3">
            <a:extLst>
              <a:ext uri="{FF2B5EF4-FFF2-40B4-BE49-F238E27FC236}">
                <a16:creationId xmlns:a16="http://schemas.microsoft.com/office/drawing/2014/main" id="{5156F54D-F9F7-4E76-9270-90FCA297679C}"/>
              </a:ext>
            </a:extLst>
          </p:cNvPr>
          <p:cNvSpPr>
            <a:spLocks noGrp="1" noChangeArrowheads="1"/>
          </p:cNvSpPr>
          <p:nvPr>
            <p:ph type="body" idx="1"/>
          </p:nvPr>
        </p:nvSpPr>
        <p:spPr/>
        <p:txBody>
          <a:bodyPr/>
          <a:lstStyle/>
          <a:p>
            <a:pPr eaLnBrk="1" hangingPunct="1"/>
            <a:r>
              <a:rPr lang="en-US" altLang="en-US" b="1">
                <a:solidFill>
                  <a:schemeClr val="folHlink"/>
                </a:solidFill>
              </a:rPr>
              <a:t>Quality Concepts</a:t>
            </a:r>
          </a:p>
        </p:txBody>
      </p:sp>
      <p:sp>
        <p:nvSpPr>
          <p:cNvPr id="334854" name="Text Box 6">
            <a:extLst>
              <a:ext uri="{FF2B5EF4-FFF2-40B4-BE49-F238E27FC236}">
                <a16:creationId xmlns:a16="http://schemas.microsoft.com/office/drawing/2014/main" id="{C4C76D4C-08AD-4D04-96BB-B2CD561A2F48}"/>
              </a:ext>
            </a:extLst>
          </p:cNvPr>
          <p:cNvSpPr txBox="1">
            <a:spLocks noChangeArrowheads="1"/>
          </p:cNvSpPr>
          <p:nvPr/>
        </p:nvSpPr>
        <p:spPr bwMode="auto">
          <a:xfrm>
            <a:off x="2133600" y="2438400"/>
            <a:ext cx="6477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i="1">
                <a:solidFill>
                  <a:schemeClr val="tx2"/>
                </a:solidFill>
                <a:latin typeface="Helvetica" panose="020B0604020202020204" pitchFamily="34" charset="0"/>
              </a:rPr>
              <a:t>Slide Set to accompany</a:t>
            </a:r>
            <a:br>
              <a:rPr lang="en-US" altLang="en-US" sz="3200" i="1">
                <a:solidFill>
                  <a:schemeClr val="tx2"/>
                </a:solidFill>
                <a:latin typeface="Helvetica" panose="020B0604020202020204" pitchFamily="34" charset="0"/>
              </a:rPr>
            </a:br>
            <a:r>
              <a:rPr lang="en-US" altLang="en-US" sz="2000" i="1">
                <a:solidFill>
                  <a:schemeClr val="tx2"/>
                </a:solidFill>
                <a:latin typeface="Helvetica" panose="020B0604020202020204" pitchFamily="34" charset="0"/>
              </a:rPr>
              <a:t>Software Engineering: A Practitioner’s Approach, 7/e</a:t>
            </a:r>
            <a:r>
              <a:rPr lang="en-US" altLang="en-US" i="1">
                <a:solidFill>
                  <a:schemeClr val="tx2"/>
                </a:solidFill>
                <a:latin typeface="Helvetica" panose="020B0604020202020204" pitchFamily="34" charset="0"/>
              </a:rPr>
              <a:t> </a:t>
            </a:r>
          </a:p>
          <a:p>
            <a:r>
              <a:rPr lang="en-US" altLang="en-US" sz="1600" b="1"/>
              <a:t>by Roger S. Pressman</a:t>
            </a:r>
            <a:endParaRPr lang="en-US" altLang="en-US" sz="1200" b="1"/>
          </a:p>
          <a:p>
            <a:endParaRPr lang="en-US" altLang="en-US" sz="1200" b="1"/>
          </a:p>
          <a:p>
            <a:r>
              <a:rPr lang="en-US" altLang="en-US" sz="1200" b="1"/>
              <a:t>Slides copyright © 1996, 2001, 2005, 2009</a:t>
            </a:r>
            <a:r>
              <a:rPr lang="en-US" altLang="en-US" sz="1800"/>
              <a:t> </a:t>
            </a:r>
            <a:r>
              <a:rPr lang="en-US" altLang="en-US" sz="1200" b="1"/>
              <a:t>by Roger S. Pressman</a:t>
            </a:r>
            <a:endParaRPr lang="en-US" altLang="en-US" sz="1800"/>
          </a:p>
          <a:p>
            <a:endParaRPr lang="en-US" altLang="en-US" sz="1800" b="1" i="1">
              <a:solidFill>
                <a:schemeClr val="tx2"/>
              </a:solidFill>
            </a:endParaRPr>
          </a:p>
          <a:p>
            <a:r>
              <a:rPr lang="en-US" altLang="en-US" sz="1800" b="1" i="1">
                <a:solidFill>
                  <a:schemeClr val="tx2"/>
                </a:solidFill>
              </a:rPr>
              <a:t>For non-profit educational use only</a:t>
            </a:r>
            <a:endParaRPr lang="en-US" altLang="en-US" sz="1800" b="1"/>
          </a:p>
          <a:p>
            <a:endParaRPr lang="en-US" altLang="en-US" sz="1400"/>
          </a:p>
          <a:p>
            <a:r>
              <a:rPr lang="en-US" altLang="en-US" sz="1200"/>
              <a:t>May be reproduced ONLY for student use at the university level when used in conjunction with </a:t>
            </a:r>
            <a:r>
              <a:rPr lang="en-US" altLang="en-US" sz="1200" i="1"/>
              <a:t>Software Engineering: A Practitioner's Approach, 7/e. </a:t>
            </a:r>
            <a:r>
              <a:rPr lang="en-US" altLang="en-US" sz="1200"/>
              <a:t>Any other reproduction or use is prohibited without the express written permission of the author.</a:t>
            </a:r>
          </a:p>
          <a:p>
            <a:endParaRPr lang="en-US" altLang="en-US" sz="1200"/>
          </a:p>
          <a:p>
            <a:r>
              <a:rPr lang="en-US" altLang="en-US" sz="1200"/>
              <a:t>All copyright information MUST appear if these slides are posted on a website for student use.</a:t>
            </a:r>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94598BF-8737-44D6-A116-11BA177D844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9031E979-D0CF-4BF7-83E6-0E06E712A74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85F06DD-B77E-4A21-9C5C-E8DBE71BF409}" type="slidenum">
              <a:rPr lang="en-US" altLang="en-US" sz="1000">
                <a:latin typeface="Helvetica" panose="020B0604020202020204" pitchFamily="34" charset="0"/>
              </a:rPr>
              <a:pPr/>
              <a:t>326</a:t>
            </a:fld>
            <a:endParaRPr lang="en-US" altLang="en-US" sz="1000">
              <a:latin typeface="Helvetica" panose="020B0604020202020204" pitchFamily="34" charset="0"/>
            </a:endParaRPr>
          </a:p>
        </p:txBody>
      </p:sp>
      <p:sp>
        <p:nvSpPr>
          <p:cNvPr id="335876" name="Rectangle 2">
            <a:extLst>
              <a:ext uri="{FF2B5EF4-FFF2-40B4-BE49-F238E27FC236}">
                <a16:creationId xmlns:a16="http://schemas.microsoft.com/office/drawing/2014/main" id="{804343E9-6042-4CC2-AC68-16EC5B92071D}"/>
              </a:ext>
            </a:extLst>
          </p:cNvPr>
          <p:cNvSpPr>
            <a:spLocks noGrp="1" noChangeArrowheads="1"/>
          </p:cNvSpPr>
          <p:nvPr>
            <p:ph type="title"/>
          </p:nvPr>
        </p:nvSpPr>
        <p:spPr/>
        <p:txBody>
          <a:bodyPr/>
          <a:lstStyle/>
          <a:p>
            <a:pPr eaLnBrk="1" hangingPunct="1"/>
            <a:r>
              <a:rPr lang="en-US" altLang="en-US"/>
              <a:t>Software Quality</a:t>
            </a:r>
          </a:p>
        </p:txBody>
      </p:sp>
      <p:sp>
        <p:nvSpPr>
          <p:cNvPr id="335877" name="Rectangle 3">
            <a:extLst>
              <a:ext uri="{FF2B5EF4-FFF2-40B4-BE49-F238E27FC236}">
                <a16:creationId xmlns:a16="http://schemas.microsoft.com/office/drawing/2014/main" id="{C7FF98B5-315A-4057-B2A9-0C189A65C1B3}"/>
              </a:ext>
            </a:extLst>
          </p:cNvPr>
          <p:cNvSpPr>
            <a:spLocks noGrp="1" noChangeArrowheads="1"/>
          </p:cNvSpPr>
          <p:nvPr>
            <p:ph type="body" idx="1"/>
          </p:nvPr>
        </p:nvSpPr>
        <p:spPr/>
        <p:txBody>
          <a:bodyPr/>
          <a:lstStyle/>
          <a:p>
            <a:pPr eaLnBrk="1" hangingPunct="1">
              <a:spcBef>
                <a:spcPts val="300"/>
              </a:spcBef>
            </a:pPr>
            <a:r>
              <a:rPr lang="en-US" altLang="en-US" sz="1800">
                <a:latin typeface="Palatino" pitchFamily="-128" charset="0"/>
              </a:rPr>
              <a:t>In 2005, </a:t>
            </a:r>
            <a:r>
              <a:rPr lang="en-US" altLang="en-US" sz="1800" i="1">
                <a:latin typeface="Palatino" pitchFamily="-128" charset="0"/>
              </a:rPr>
              <a:t>ComputerWorld</a:t>
            </a:r>
            <a:r>
              <a:rPr lang="en-US" altLang="en-US" sz="1800">
                <a:latin typeface="Palatino" pitchFamily="-128" charset="0"/>
              </a:rPr>
              <a:t> [Hil05] lamented that </a:t>
            </a:r>
          </a:p>
          <a:p>
            <a:pPr lvl="1" eaLnBrk="1" hangingPunct="1">
              <a:spcBef>
                <a:spcPts val="300"/>
              </a:spcBef>
            </a:pPr>
            <a:r>
              <a:rPr lang="en-US" altLang="en-US" sz="1600">
                <a:solidFill>
                  <a:schemeClr val="folHlink"/>
                </a:solidFill>
                <a:latin typeface="Palatino" pitchFamily="-128" charset="0"/>
              </a:rPr>
              <a:t>“bad software plagues nearly every organization that uses computers, causing lost work hours during computer downtime, lost or corrupted data, missed sales opportunities, high IT support and maintenance costs, and low customer satisfaction. </a:t>
            </a:r>
            <a:endParaRPr lang="en-US" altLang="en-US" sz="1600">
              <a:latin typeface="Palatino" pitchFamily="-128" charset="0"/>
            </a:endParaRPr>
          </a:p>
          <a:p>
            <a:pPr eaLnBrk="1" hangingPunct="1">
              <a:spcBef>
                <a:spcPts val="300"/>
              </a:spcBef>
            </a:pPr>
            <a:r>
              <a:rPr lang="en-US" altLang="en-US" sz="1800">
                <a:latin typeface="Palatino" pitchFamily="-128" charset="0"/>
              </a:rPr>
              <a:t>A year later, </a:t>
            </a:r>
            <a:r>
              <a:rPr lang="en-US" altLang="en-US" sz="1800" i="1">
                <a:latin typeface="Palatino" pitchFamily="-128" charset="0"/>
              </a:rPr>
              <a:t>InfoWorld</a:t>
            </a:r>
            <a:r>
              <a:rPr lang="en-US" altLang="en-US" sz="1800">
                <a:latin typeface="Palatino" pitchFamily="-128" charset="0"/>
              </a:rPr>
              <a:t> [Fos06] wrote about the </a:t>
            </a:r>
          </a:p>
          <a:p>
            <a:pPr lvl="1" eaLnBrk="1" hangingPunct="1">
              <a:spcBef>
                <a:spcPts val="300"/>
              </a:spcBef>
            </a:pPr>
            <a:r>
              <a:rPr lang="en-US" altLang="en-US" sz="1600">
                <a:solidFill>
                  <a:schemeClr val="folHlink"/>
                </a:solidFill>
                <a:latin typeface="Palatino" pitchFamily="-128" charset="0"/>
              </a:rPr>
              <a:t>“the sorry state of software quality” reporting that the quality problem had not gotten any better.</a:t>
            </a:r>
            <a:endParaRPr lang="en-US" altLang="en-US" sz="1600">
              <a:solidFill>
                <a:schemeClr val="folHlink"/>
              </a:solidFill>
              <a:latin typeface="Arial" panose="020B0604020202020204" pitchFamily="34" charset="0"/>
            </a:endParaRPr>
          </a:p>
          <a:p>
            <a:pPr eaLnBrk="1" hangingPunct="1"/>
            <a:r>
              <a:rPr lang="en-US" altLang="en-US" sz="1800">
                <a:latin typeface="Palatino" pitchFamily="-128" charset="0"/>
              </a:rPr>
              <a:t>Today, software quality remains an issue, but who is to blame? </a:t>
            </a:r>
          </a:p>
          <a:p>
            <a:pPr lvl="1" eaLnBrk="1" hangingPunct="1"/>
            <a:r>
              <a:rPr lang="en-US" altLang="en-US" sz="1600">
                <a:latin typeface="Palatino" pitchFamily="-128" charset="0"/>
              </a:rPr>
              <a:t>Customers blame developers, arguing that sloppy practices lead to low-quality software. </a:t>
            </a:r>
          </a:p>
          <a:p>
            <a:pPr lvl="1" eaLnBrk="1" hangingPunct="1"/>
            <a:r>
              <a:rPr lang="en-US" altLang="en-US" sz="1600">
                <a:latin typeface="Palatino" pitchFamily="-128" charset="0"/>
              </a:rPr>
              <a:t>Developers blame customers (and other stakeholders), arguing that irrational delivery dates and a continuing stream of changes force them to deliver software before it has been fully validated.</a:t>
            </a:r>
            <a:endParaRPr lang="en-US" altLang="en-US" sz="1800">
              <a:latin typeface="Palatino" pitchFamily="-128" charset="0"/>
            </a:endParaRPr>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AD94DA-FB92-4556-B338-976B0791A65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62E79FB7-A028-4195-91A0-D3044B727D4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FD040F4-57E9-43E3-AF1A-AB7CC4B93005}" type="slidenum">
              <a:rPr lang="en-US" altLang="en-US" sz="1000">
                <a:latin typeface="Helvetica" panose="020B0604020202020204" pitchFamily="34" charset="0"/>
              </a:rPr>
              <a:pPr/>
              <a:t>327</a:t>
            </a:fld>
            <a:endParaRPr lang="en-US" altLang="en-US" sz="1000">
              <a:latin typeface="Helvetica" panose="020B0604020202020204" pitchFamily="34" charset="0"/>
            </a:endParaRPr>
          </a:p>
        </p:txBody>
      </p:sp>
      <p:sp>
        <p:nvSpPr>
          <p:cNvPr id="336900" name="Rectangle 2">
            <a:extLst>
              <a:ext uri="{FF2B5EF4-FFF2-40B4-BE49-F238E27FC236}">
                <a16:creationId xmlns:a16="http://schemas.microsoft.com/office/drawing/2014/main" id="{3F6C3870-515E-4AB8-AFA3-3765D67D29B1}"/>
              </a:ext>
            </a:extLst>
          </p:cNvPr>
          <p:cNvSpPr>
            <a:spLocks noGrp="1" noChangeArrowheads="1"/>
          </p:cNvSpPr>
          <p:nvPr>
            <p:ph type="title"/>
          </p:nvPr>
        </p:nvSpPr>
        <p:spPr/>
        <p:txBody>
          <a:bodyPr/>
          <a:lstStyle/>
          <a:p>
            <a:pPr eaLnBrk="1" hangingPunct="1"/>
            <a:r>
              <a:rPr lang="en-US" altLang="en-US"/>
              <a:t>Quality</a:t>
            </a:r>
          </a:p>
        </p:txBody>
      </p:sp>
      <p:sp>
        <p:nvSpPr>
          <p:cNvPr id="336901" name="Rectangle 3">
            <a:extLst>
              <a:ext uri="{FF2B5EF4-FFF2-40B4-BE49-F238E27FC236}">
                <a16:creationId xmlns:a16="http://schemas.microsoft.com/office/drawing/2014/main" id="{A3C32C29-ED13-4527-9E0F-A4E8B8556896}"/>
              </a:ext>
            </a:extLst>
          </p:cNvPr>
          <p:cNvSpPr>
            <a:spLocks noGrp="1" noChangeArrowheads="1"/>
          </p:cNvSpPr>
          <p:nvPr>
            <p:ph type="body" idx="1"/>
          </p:nvPr>
        </p:nvSpPr>
        <p:spPr/>
        <p:txBody>
          <a:bodyPr/>
          <a:lstStyle/>
          <a:p>
            <a:pPr eaLnBrk="1" hangingPunct="1">
              <a:spcBef>
                <a:spcPts val="300"/>
              </a:spcBef>
            </a:pPr>
            <a:r>
              <a:rPr lang="en-US" altLang="en-US"/>
              <a:t>The </a:t>
            </a:r>
            <a:r>
              <a:rPr lang="en-US" altLang="en-US" i="1"/>
              <a:t>American Heritage Dictionary</a:t>
            </a:r>
            <a:r>
              <a:rPr lang="en-US" altLang="en-US"/>
              <a:t> defines </a:t>
            </a:r>
            <a:r>
              <a:rPr lang="en-US" altLang="en-US" i="1"/>
              <a:t>quality</a:t>
            </a:r>
            <a:r>
              <a:rPr lang="en-US" altLang="en-US"/>
              <a:t> as </a:t>
            </a:r>
          </a:p>
          <a:p>
            <a:pPr lvl="1" eaLnBrk="1" hangingPunct="1">
              <a:spcBef>
                <a:spcPts val="300"/>
              </a:spcBef>
            </a:pPr>
            <a:r>
              <a:rPr lang="en-US" altLang="en-US"/>
              <a:t>“a characteristic or attribute of something.”  </a:t>
            </a:r>
          </a:p>
          <a:p>
            <a:pPr eaLnBrk="1" hangingPunct="1">
              <a:spcBef>
                <a:spcPts val="300"/>
              </a:spcBef>
            </a:pPr>
            <a:r>
              <a:rPr lang="en-US" altLang="en-US"/>
              <a:t>For software, two kinds of quality may be encountered: </a:t>
            </a:r>
          </a:p>
          <a:p>
            <a:pPr lvl="1" eaLnBrk="1" hangingPunct="1">
              <a:spcBef>
                <a:spcPts val="300"/>
              </a:spcBef>
            </a:pPr>
            <a:r>
              <a:rPr lang="en-US" altLang="en-US">
                <a:solidFill>
                  <a:schemeClr val="folHlink"/>
                </a:solidFill>
              </a:rPr>
              <a:t>Quality of design </a:t>
            </a:r>
            <a:r>
              <a:rPr lang="en-US" altLang="en-US"/>
              <a:t>encompasses requirements, specifications, and the design of the system. </a:t>
            </a:r>
          </a:p>
          <a:p>
            <a:pPr lvl="1" eaLnBrk="1" hangingPunct="1">
              <a:spcBef>
                <a:spcPts val="300"/>
              </a:spcBef>
            </a:pPr>
            <a:r>
              <a:rPr lang="en-US" altLang="en-US">
                <a:solidFill>
                  <a:schemeClr val="folHlink"/>
                </a:solidFill>
              </a:rPr>
              <a:t>Quality of conformance</a:t>
            </a:r>
            <a:r>
              <a:rPr lang="en-US" altLang="en-US"/>
              <a:t> is an issue focused primarily on implementation.</a:t>
            </a:r>
          </a:p>
          <a:p>
            <a:pPr lvl="1" eaLnBrk="1" hangingPunct="1">
              <a:spcBef>
                <a:spcPts val="600"/>
              </a:spcBef>
            </a:pPr>
            <a:r>
              <a:rPr lang="en-US" altLang="en-US">
                <a:solidFill>
                  <a:schemeClr val="folHlink"/>
                </a:solidFill>
              </a:rPr>
              <a:t>User satisfaction = compliant product + good quality + delivery within budget and schedule</a:t>
            </a:r>
            <a:endParaRPr lang="en-US" altLang="en-US"/>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945BB5-37C7-4147-9792-10AD7D2586F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4E43CBA3-4AC0-4341-88DB-681F2B84ADE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ACF68F9-B814-4FA0-A00E-83E4A920E82B}" type="slidenum">
              <a:rPr lang="en-US" altLang="en-US" sz="1000">
                <a:latin typeface="Helvetica" panose="020B0604020202020204" pitchFamily="34" charset="0"/>
              </a:rPr>
              <a:pPr/>
              <a:t>328</a:t>
            </a:fld>
            <a:endParaRPr lang="en-US" altLang="en-US" sz="1000">
              <a:latin typeface="Helvetica" panose="020B0604020202020204" pitchFamily="34" charset="0"/>
            </a:endParaRPr>
          </a:p>
        </p:txBody>
      </p:sp>
      <p:sp>
        <p:nvSpPr>
          <p:cNvPr id="337924" name="Rectangle 2">
            <a:extLst>
              <a:ext uri="{FF2B5EF4-FFF2-40B4-BE49-F238E27FC236}">
                <a16:creationId xmlns:a16="http://schemas.microsoft.com/office/drawing/2014/main" id="{39220F94-9DD9-48FA-86D5-8D3986A4C3E3}"/>
              </a:ext>
            </a:extLst>
          </p:cNvPr>
          <p:cNvSpPr>
            <a:spLocks noGrp="1" noChangeArrowheads="1"/>
          </p:cNvSpPr>
          <p:nvPr>
            <p:ph type="title"/>
          </p:nvPr>
        </p:nvSpPr>
        <p:spPr>
          <a:xfrm>
            <a:off x="1219200" y="990600"/>
            <a:ext cx="7543800" cy="633413"/>
          </a:xfrm>
        </p:spPr>
        <p:txBody>
          <a:bodyPr/>
          <a:lstStyle/>
          <a:p>
            <a:pPr eaLnBrk="1" hangingPunct="1"/>
            <a:r>
              <a:rPr lang="en-US" altLang="en-US"/>
              <a:t>Quality—A Philosophical View</a:t>
            </a:r>
          </a:p>
        </p:txBody>
      </p:sp>
      <p:sp>
        <p:nvSpPr>
          <p:cNvPr id="337925" name="Rectangle 3">
            <a:extLst>
              <a:ext uri="{FF2B5EF4-FFF2-40B4-BE49-F238E27FC236}">
                <a16:creationId xmlns:a16="http://schemas.microsoft.com/office/drawing/2014/main" id="{2E2C0A50-2870-4962-9187-D5367B042F71}"/>
              </a:ext>
            </a:extLst>
          </p:cNvPr>
          <p:cNvSpPr>
            <a:spLocks noGrp="1" noChangeArrowheads="1"/>
          </p:cNvSpPr>
          <p:nvPr>
            <p:ph type="body" idx="1"/>
          </p:nvPr>
        </p:nvSpPr>
        <p:spPr/>
        <p:txBody>
          <a:bodyPr/>
          <a:lstStyle/>
          <a:p>
            <a:pPr eaLnBrk="1" hangingPunct="1">
              <a:lnSpc>
                <a:spcPct val="90000"/>
              </a:lnSpc>
              <a:spcBef>
                <a:spcPts val="300"/>
              </a:spcBef>
            </a:pPr>
            <a:r>
              <a:rPr lang="en-US" altLang="en-US" sz="2000">
                <a:latin typeface="Palatino" pitchFamily="-128" charset="0"/>
              </a:rPr>
              <a:t>Robert Persig [Per74] commented on the thing we call </a:t>
            </a:r>
            <a:r>
              <a:rPr lang="en-US" altLang="en-US" sz="2000" i="1">
                <a:latin typeface="Palatino" pitchFamily="-128" charset="0"/>
              </a:rPr>
              <a:t>quality</a:t>
            </a:r>
            <a:r>
              <a:rPr lang="en-US" altLang="en-US" sz="2000">
                <a:latin typeface="Palatino" pitchFamily="-128" charset="0"/>
              </a:rPr>
              <a:t>:</a:t>
            </a:r>
          </a:p>
          <a:p>
            <a:pPr lvl="1" eaLnBrk="1" hangingPunct="1">
              <a:lnSpc>
                <a:spcPct val="90000"/>
              </a:lnSpc>
              <a:spcBef>
                <a:spcPts val="600"/>
              </a:spcBef>
            </a:pPr>
            <a:r>
              <a:rPr lang="en-US" altLang="en-US" sz="1800">
                <a:latin typeface="Times New Roman" panose="02020603050405020304" pitchFamily="18" charset="0"/>
              </a:rPr>
              <a:t>Quality . . . you know what it is, yet you don't know what it is. But that's self-contradictory. But some things are better than others, that is, they have more quality. But when you try to say what the quality is, apart from the things that have it, it all goes poof! There's nothing to talk about. But if you can't say what Quality is, how do you know what it is, or how do you know that it even exists? If no one knows what it is, then for all practical purposes it doesn't exist at all. But for all practical purposes it really does exist. What else are the grades based on? Why else would people pay fortunes for some things and throw others in the trash pile? Obviously some things are better than others . . . but what's the betterness? . . . So round and round you go, spinning mental wheels and nowhere finding anyplace to get traction. What the hell is Quality? What is it?</a:t>
            </a:r>
            <a:endParaRPr lang="en-US" altLang="en-US" sz="1800"/>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CCD61D0-47EB-4D44-9CF1-B45BBC7C513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0AAED18D-6EFD-4DDB-957D-BDE6E7EE5B2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4073884-36F5-4E1D-B1E7-5CD5CCD03CFF}" type="slidenum">
              <a:rPr lang="en-US" altLang="en-US" sz="1000">
                <a:latin typeface="Helvetica" panose="020B0604020202020204" pitchFamily="34" charset="0"/>
              </a:rPr>
              <a:pPr/>
              <a:t>329</a:t>
            </a:fld>
            <a:endParaRPr lang="en-US" altLang="en-US" sz="1000">
              <a:latin typeface="Helvetica" panose="020B0604020202020204" pitchFamily="34" charset="0"/>
            </a:endParaRPr>
          </a:p>
        </p:txBody>
      </p:sp>
      <p:sp>
        <p:nvSpPr>
          <p:cNvPr id="338948" name="Rectangle 2">
            <a:extLst>
              <a:ext uri="{FF2B5EF4-FFF2-40B4-BE49-F238E27FC236}">
                <a16:creationId xmlns:a16="http://schemas.microsoft.com/office/drawing/2014/main" id="{2121B100-7F3B-4470-862D-D29D34FD17C8}"/>
              </a:ext>
            </a:extLst>
          </p:cNvPr>
          <p:cNvSpPr>
            <a:spLocks noGrp="1" noChangeArrowheads="1"/>
          </p:cNvSpPr>
          <p:nvPr>
            <p:ph type="title"/>
          </p:nvPr>
        </p:nvSpPr>
        <p:spPr/>
        <p:txBody>
          <a:bodyPr/>
          <a:lstStyle/>
          <a:p>
            <a:pPr eaLnBrk="1" hangingPunct="1"/>
            <a:r>
              <a:rPr lang="en-US" altLang="en-US"/>
              <a:t>Quality—A Pragmatic View</a:t>
            </a:r>
          </a:p>
        </p:txBody>
      </p:sp>
      <p:sp>
        <p:nvSpPr>
          <p:cNvPr id="338949" name="Rectangle 3">
            <a:extLst>
              <a:ext uri="{FF2B5EF4-FFF2-40B4-BE49-F238E27FC236}">
                <a16:creationId xmlns:a16="http://schemas.microsoft.com/office/drawing/2014/main" id="{53E55E5A-8544-4F0B-96FE-B194ACB18229}"/>
              </a:ext>
            </a:extLst>
          </p:cNvPr>
          <p:cNvSpPr>
            <a:spLocks noGrp="1" noChangeArrowheads="1"/>
          </p:cNvSpPr>
          <p:nvPr>
            <p:ph type="body" idx="1"/>
          </p:nvPr>
        </p:nvSpPr>
        <p:spPr/>
        <p:txBody>
          <a:bodyPr/>
          <a:lstStyle/>
          <a:p>
            <a:pPr eaLnBrk="1" hangingPunct="1">
              <a:lnSpc>
                <a:spcPct val="90000"/>
              </a:lnSpc>
              <a:spcBef>
                <a:spcPts val="300"/>
              </a:spcBef>
            </a:pPr>
            <a:r>
              <a:rPr lang="en-US" altLang="en-US" sz="2000">
                <a:latin typeface="Palatino" pitchFamily="-128" charset="0"/>
              </a:rPr>
              <a:t>The </a:t>
            </a:r>
            <a:r>
              <a:rPr lang="en-US" altLang="en-US" sz="2000" i="1">
                <a:solidFill>
                  <a:schemeClr val="folHlink"/>
                </a:solidFill>
                <a:latin typeface="Palatino" pitchFamily="-128" charset="0"/>
              </a:rPr>
              <a:t>transcendental view</a:t>
            </a:r>
            <a:r>
              <a:rPr lang="en-US" altLang="en-US" sz="2000">
                <a:latin typeface="Palatino" pitchFamily="-128" charset="0"/>
              </a:rPr>
              <a:t> argues (like Persig) that quality is something that you immediately recognize, but cannot explicitly define. </a:t>
            </a:r>
          </a:p>
          <a:p>
            <a:pPr eaLnBrk="1" hangingPunct="1">
              <a:lnSpc>
                <a:spcPct val="90000"/>
              </a:lnSpc>
              <a:spcBef>
                <a:spcPts val="300"/>
              </a:spcBef>
            </a:pPr>
            <a:r>
              <a:rPr lang="en-US" altLang="en-US" sz="2000">
                <a:latin typeface="Palatino" pitchFamily="-128" charset="0"/>
              </a:rPr>
              <a:t>The </a:t>
            </a:r>
            <a:r>
              <a:rPr lang="en-US" altLang="en-US" sz="2000" i="1">
                <a:solidFill>
                  <a:schemeClr val="folHlink"/>
                </a:solidFill>
                <a:latin typeface="Palatino" pitchFamily="-128" charset="0"/>
              </a:rPr>
              <a:t>user view</a:t>
            </a:r>
            <a:r>
              <a:rPr lang="en-US" altLang="en-US" sz="2000">
                <a:latin typeface="Palatino" pitchFamily="-128" charset="0"/>
              </a:rPr>
              <a:t> sees quality in terms of an end-user’s specific goals. If a product meets those goals, it exhibits quality. </a:t>
            </a:r>
          </a:p>
          <a:p>
            <a:pPr eaLnBrk="1" hangingPunct="1">
              <a:lnSpc>
                <a:spcPct val="90000"/>
              </a:lnSpc>
              <a:spcBef>
                <a:spcPts val="300"/>
              </a:spcBef>
            </a:pPr>
            <a:r>
              <a:rPr lang="en-US" altLang="en-US" sz="2000">
                <a:latin typeface="Palatino" pitchFamily="-128" charset="0"/>
              </a:rPr>
              <a:t>The </a:t>
            </a:r>
            <a:r>
              <a:rPr lang="en-US" altLang="en-US" sz="2000" i="1">
                <a:solidFill>
                  <a:schemeClr val="folHlink"/>
                </a:solidFill>
                <a:latin typeface="Palatino" pitchFamily="-128" charset="0"/>
              </a:rPr>
              <a:t>manufacturer’s view</a:t>
            </a:r>
            <a:r>
              <a:rPr lang="en-US" altLang="en-US" sz="2000">
                <a:solidFill>
                  <a:schemeClr val="folHlink"/>
                </a:solidFill>
                <a:latin typeface="Palatino" pitchFamily="-128" charset="0"/>
              </a:rPr>
              <a:t> </a:t>
            </a:r>
            <a:r>
              <a:rPr lang="en-US" altLang="en-US" sz="2000">
                <a:latin typeface="Palatino" pitchFamily="-128" charset="0"/>
              </a:rPr>
              <a:t>defines quality in terms of the original specification of the product. If the product conforms to the spec, it exhibits quality. </a:t>
            </a:r>
          </a:p>
          <a:p>
            <a:pPr eaLnBrk="1" hangingPunct="1">
              <a:lnSpc>
                <a:spcPct val="90000"/>
              </a:lnSpc>
              <a:spcBef>
                <a:spcPts val="300"/>
              </a:spcBef>
            </a:pPr>
            <a:r>
              <a:rPr lang="en-US" altLang="en-US" sz="2000">
                <a:latin typeface="Palatino" pitchFamily="-128" charset="0"/>
              </a:rPr>
              <a:t>The </a:t>
            </a:r>
            <a:r>
              <a:rPr lang="en-US" altLang="en-US" sz="2000" i="1">
                <a:solidFill>
                  <a:schemeClr val="folHlink"/>
                </a:solidFill>
                <a:latin typeface="Palatino" pitchFamily="-128" charset="0"/>
              </a:rPr>
              <a:t>product view</a:t>
            </a:r>
            <a:r>
              <a:rPr lang="en-US" altLang="en-US" sz="2000">
                <a:latin typeface="Palatino" pitchFamily="-128" charset="0"/>
              </a:rPr>
              <a:t> suggests that quality can be tied to inherent characteristics (e.g., functions and features) of a product. </a:t>
            </a:r>
          </a:p>
          <a:p>
            <a:pPr eaLnBrk="1" hangingPunct="1">
              <a:lnSpc>
                <a:spcPct val="90000"/>
              </a:lnSpc>
              <a:spcBef>
                <a:spcPts val="300"/>
              </a:spcBef>
            </a:pPr>
            <a:r>
              <a:rPr lang="en-US" altLang="en-US" sz="2000">
                <a:latin typeface="Palatino" pitchFamily="-128" charset="0"/>
              </a:rPr>
              <a:t>Finally, the </a:t>
            </a:r>
            <a:r>
              <a:rPr lang="en-US" altLang="en-US" sz="2000" i="1">
                <a:solidFill>
                  <a:schemeClr val="folHlink"/>
                </a:solidFill>
                <a:latin typeface="Palatino" pitchFamily="-128" charset="0"/>
              </a:rPr>
              <a:t>value-based view</a:t>
            </a:r>
            <a:r>
              <a:rPr lang="en-US" altLang="en-US" sz="2000">
                <a:latin typeface="Palatino" pitchFamily="-128" charset="0"/>
              </a:rPr>
              <a:t> measures quality based on how much a customer is willing to pay for a product. In reality, quality encompasses all of these views and more.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22A389-53F5-4A59-8358-FC66784806B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a:extLst>
              <a:ext uri="{FF2B5EF4-FFF2-40B4-BE49-F238E27FC236}">
                <a16:creationId xmlns:a16="http://schemas.microsoft.com/office/drawing/2014/main" id="{4DB02D80-5DBA-4404-BE83-619D1F42AB7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5404AA2-3B0E-4FEE-92F1-25AF120F5493}" type="slidenum">
              <a:rPr lang="en-US" altLang="en-US" sz="1000">
                <a:latin typeface="Helvetica" panose="020B0604020202020204" pitchFamily="34" charset="0"/>
              </a:rPr>
              <a:pPr/>
              <a:t>33</a:t>
            </a:fld>
            <a:endParaRPr lang="en-US" altLang="en-US" sz="1000">
              <a:latin typeface="Helvetica" panose="020B0604020202020204" pitchFamily="34" charset="0"/>
            </a:endParaRPr>
          </a:p>
        </p:txBody>
      </p:sp>
      <p:sp>
        <p:nvSpPr>
          <p:cNvPr id="35844" name="Rectangle 2">
            <a:extLst>
              <a:ext uri="{FF2B5EF4-FFF2-40B4-BE49-F238E27FC236}">
                <a16:creationId xmlns:a16="http://schemas.microsoft.com/office/drawing/2014/main" id="{55DF3DF2-ABC7-4DD5-A474-0C9D1D3362E0}"/>
              </a:ext>
            </a:extLst>
          </p:cNvPr>
          <p:cNvSpPr>
            <a:spLocks noGrp="1" noChangeArrowheads="1"/>
          </p:cNvSpPr>
          <p:nvPr>
            <p:ph type="title"/>
          </p:nvPr>
        </p:nvSpPr>
        <p:spPr>
          <a:xfrm>
            <a:off x="1219200" y="1066800"/>
            <a:ext cx="4672013" cy="660400"/>
          </a:xfrm>
          <a:noFill/>
        </p:spPr>
        <p:txBody>
          <a:bodyPr wrap="none" lIns="63500" tIns="25400" rIns="63500" bIns="25400" anchor="t">
            <a:spAutoFit/>
          </a:bodyPr>
          <a:lstStyle/>
          <a:p>
            <a:pPr eaLnBrk="1" hangingPunct="1"/>
            <a:r>
              <a:rPr lang="en-US" altLang="en-US"/>
              <a:t>The Waterfall Model</a:t>
            </a:r>
          </a:p>
        </p:txBody>
      </p:sp>
      <p:pic>
        <p:nvPicPr>
          <p:cNvPr id="35845" name="Picture 3">
            <a:extLst>
              <a:ext uri="{FF2B5EF4-FFF2-40B4-BE49-F238E27FC236}">
                <a16:creationId xmlns:a16="http://schemas.microsoft.com/office/drawing/2014/main" id="{3634F25C-DE43-49E2-878B-FA426D5DF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8" y="2085975"/>
            <a:ext cx="7899400" cy="1900238"/>
          </a:xfrm>
          <a:prstGeom prst="rect">
            <a:avLst/>
          </a:prstGeom>
          <a:solidFill>
            <a:srgbClr val="96E3FE"/>
          </a:solidFill>
          <a:ln>
            <a:noFill/>
          </a:ln>
          <a:extLs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AA1E39-26FD-4BC9-B778-18047C575E6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2E17838F-D544-420E-88AA-996A9404AF2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318D059-4F67-49D0-8266-0B9F33293A72}" type="slidenum">
              <a:rPr lang="en-US" altLang="en-US" sz="1000">
                <a:latin typeface="Helvetica" panose="020B0604020202020204" pitchFamily="34" charset="0"/>
              </a:rPr>
              <a:pPr/>
              <a:t>330</a:t>
            </a:fld>
            <a:endParaRPr lang="en-US" altLang="en-US" sz="1000">
              <a:latin typeface="Helvetica" panose="020B0604020202020204" pitchFamily="34" charset="0"/>
            </a:endParaRPr>
          </a:p>
        </p:txBody>
      </p:sp>
      <p:sp>
        <p:nvSpPr>
          <p:cNvPr id="339972" name="Rectangle 2">
            <a:extLst>
              <a:ext uri="{FF2B5EF4-FFF2-40B4-BE49-F238E27FC236}">
                <a16:creationId xmlns:a16="http://schemas.microsoft.com/office/drawing/2014/main" id="{C8ABE824-34A8-4000-A21D-A8E06EA3F553}"/>
              </a:ext>
            </a:extLst>
          </p:cNvPr>
          <p:cNvSpPr>
            <a:spLocks noGrp="1" noChangeArrowheads="1"/>
          </p:cNvSpPr>
          <p:nvPr>
            <p:ph type="title"/>
          </p:nvPr>
        </p:nvSpPr>
        <p:spPr/>
        <p:txBody>
          <a:bodyPr/>
          <a:lstStyle/>
          <a:p>
            <a:pPr eaLnBrk="1" hangingPunct="1"/>
            <a:r>
              <a:rPr lang="en-US" altLang="en-US"/>
              <a:t>Software Quality</a:t>
            </a:r>
          </a:p>
        </p:txBody>
      </p:sp>
      <p:sp>
        <p:nvSpPr>
          <p:cNvPr id="339973" name="Rectangle 3">
            <a:extLst>
              <a:ext uri="{FF2B5EF4-FFF2-40B4-BE49-F238E27FC236}">
                <a16:creationId xmlns:a16="http://schemas.microsoft.com/office/drawing/2014/main" id="{D2556154-EE6C-428F-8756-4437151E39EC}"/>
              </a:ext>
            </a:extLst>
          </p:cNvPr>
          <p:cNvSpPr>
            <a:spLocks noGrp="1" noChangeArrowheads="1"/>
          </p:cNvSpPr>
          <p:nvPr>
            <p:ph type="body" idx="1"/>
          </p:nvPr>
        </p:nvSpPr>
        <p:spPr/>
        <p:txBody>
          <a:bodyPr/>
          <a:lstStyle/>
          <a:p>
            <a:pPr eaLnBrk="1" hangingPunct="1">
              <a:spcBef>
                <a:spcPts val="300"/>
              </a:spcBef>
            </a:pPr>
            <a:r>
              <a:rPr lang="en-US" altLang="en-US">
                <a:latin typeface="Palatino" pitchFamily="-128" charset="0"/>
              </a:rPr>
              <a:t>Software quality can be defined as: </a:t>
            </a:r>
          </a:p>
          <a:p>
            <a:pPr lvl="1" eaLnBrk="1" hangingPunct="1">
              <a:spcBef>
                <a:spcPts val="300"/>
              </a:spcBef>
            </a:pPr>
            <a:r>
              <a:rPr lang="en-US" altLang="en-US" i="1">
                <a:solidFill>
                  <a:schemeClr val="folHlink"/>
                </a:solidFill>
                <a:latin typeface="Palatino" pitchFamily="-128" charset="0"/>
              </a:rPr>
              <a:t>An effective software process applied in a manner that creates a useful product that provides measurable value for those who produce it and those who use it.</a:t>
            </a:r>
          </a:p>
          <a:p>
            <a:pPr eaLnBrk="1" hangingPunct="1">
              <a:spcBef>
                <a:spcPts val="300"/>
              </a:spcBef>
            </a:pPr>
            <a:r>
              <a:rPr lang="en-US" altLang="en-US">
                <a:latin typeface="Times New Roman" panose="02020603050405020304" pitchFamily="18" charset="0"/>
              </a:rPr>
              <a:t> This definition has been adapted from [Bes04] and replaces a more manufacturing-oriented view presented in earlier editions of this book.</a:t>
            </a:r>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62C1FB-9ECE-4353-BD46-28069465D19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27A96F78-E366-46D7-A861-54E9D51FE68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20EF7B2-2332-4B38-8251-90C2830234D7}" type="slidenum">
              <a:rPr lang="en-US" altLang="en-US" sz="1000">
                <a:latin typeface="Helvetica" panose="020B0604020202020204" pitchFamily="34" charset="0"/>
              </a:rPr>
              <a:pPr/>
              <a:t>331</a:t>
            </a:fld>
            <a:endParaRPr lang="en-US" altLang="en-US" sz="1000">
              <a:latin typeface="Helvetica" panose="020B0604020202020204" pitchFamily="34" charset="0"/>
            </a:endParaRPr>
          </a:p>
        </p:txBody>
      </p:sp>
      <p:sp>
        <p:nvSpPr>
          <p:cNvPr id="340996" name="Rectangle 2">
            <a:extLst>
              <a:ext uri="{FF2B5EF4-FFF2-40B4-BE49-F238E27FC236}">
                <a16:creationId xmlns:a16="http://schemas.microsoft.com/office/drawing/2014/main" id="{F9D32E98-5932-497E-90C4-1F7A23ABDC58}"/>
              </a:ext>
            </a:extLst>
          </p:cNvPr>
          <p:cNvSpPr>
            <a:spLocks noGrp="1" noChangeArrowheads="1"/>
          </p:cNvSpPr>
          <p:nvPr>
            <p:ph type="title"/>
          </p:nvPr>
        </p:nvSpPr>
        <p:spPr/>
        <p:txBody>
          <a:bodyPr/>
          <a:lstStyle/>
          <a:p>
            <a:pPr eaLnBrk="1" hangingPunct="1"/>
            <a:r>
              <a:rPr lang="en-US" altLang="en-US"/>
              <a:t>Effective Software Process</a:t>
            </a:r>
          </a:p>
        </p:txBody>
      </p:sp>
      <p:sp>
        <p:nvSpPr>
          <p:cNvPr id="340997" name="Rectangle 3">
            <a:extLst>
              <a:ext uri="{FF2B5EF4-FFF2-40B4-BE49-F238E27FC236}">
                <a16:creationId xmlns:a16="http://schemas.microsoft.com/office/drawing/2014/main" id="{2C7B8DA6-BBC0-4A23-8F9B-22E3F456BE16}"/>
              </a:ext>
            </a:extLst>
          </p:cNvPr>
          <p:cNvSpPr>
            <a:spLocks noGrp="1" noChangeArrowheads="1"/>
          </p:cNvSpPr>
          <p:nvPr>
            <p:ph type="body" idx="1"/>
          </p:nvPr>
        </p:nvSpPr>
        <p:spPr/>
        <p:txBody>
          <a:bodyPr/>
          <a:lstStyle/>
          <a:p>
            <a:pPr eaLnBrk="1" hangingPunct="1">
              <a:spcBef>
                <a:spcPts val="600"/>
              </a:spcBef>
            </a:pPr>
            <a:r>
              <a:rPr lang="en-US" altLang="en-US" sz="2000">
                <a:latin typeface="Palatino" pitchFamily="-128" charset="0"/>
              </a:rPr>
              <a:t>An </a:t>
            </a:r>
            <a:r>
              <a:rPr lang="en-US" altLang="en-US" sz="2000" b="1">
                <a:latin typeface="Palatino" pitchFamily="-128" charset="0"/>
              </a:rPr>
              <a:t>effective software process </a:t>
            </a:r>
            <a:r>
              <a:rPr lang="en-US" altLang="en-US" sz="2000">
                <a:latin typeface="Palatino" pitchFamily="-128" charset="0"/>
              </a:rPr>
              <a:t>establishes the infrastructure that supports any effort at building a high quality software product. </a:t>
            </a:r>
          </a:p>
          <a:p>
            <a:pPr eaLnBrk="1" hangingPunct="1">
              <a:spcBef>
                <a:spcPts val="600"/>
              </a:spcBef>
            </a:pPr>
            <a:r>
              <a:rPr lang="en-US" altLang="en-US" sz="2000">
                <a:latin typeface="Palatino" pitchFamily="-128" charset="0"/>
              </a:rPr>
              <a:t>The </a:t>
            </a:r>
            <a:r>
              <a:rPr lang="en-US" altLang="en-US" sz="2000" b="1">
                <a:latin typeface="Palatino" pitchFamily="-128" charset="0"/>
              </a:rPr>
              <a:t>management aspects</a:t>
            </a:r>
            <a:r>
              <a:rPr lang="en-US" altLang="en-US" sz="2000">
                <a:latin typeface="Palatino" pitchFamily="-128" charset="0"/>
              </a:rPr>
              <a:t> of process create the checks and balances that help avoid project chaos—a key contributor to poor quality.</a:t>
            </a:r>
          </a:p>
          <a:p>
            <a:pPr eaLnBrk="1" hangingPunct="1">
              <a:spcBef>
                <a:spcPts val="600"/>
              </a:spcBef>
            </a:pPr>
            <a:r>
              <a:rPr lang="en-US" altLang="en-US" sz="2000">
                <a:latin typeface="Palatino" pitchFamily="-128" charset="0"/>
              </a:rPr>
              <a:t> </a:t>
            </a:r>
            <a:r>
              <a:rPr lang="en-US" altLang="en-US" sz="2000" b="1">
                <a:latin typeface="Palatino" pitchFamily="-128" charset="0"/>
              </a:rPr>
              <a:t>Software engineering practices </a:t>
            </a:r>
            <a:r>
              <a:rPr lang="en-US" altLang="en-US" sz="2000">
                <a:latin typeface="Palatino" pitchFamily="-128" charset="0"/>
              </a:rPr>
              <a:t>allow the developer to analyze the problem and design a solid solution—both critical to building high quality software. </a:t>
            </a:r>
          </a:p>
          <a:p>
            <a:pPr eaLnBrk="1" hangingPunct="1">
              <a:spcBef>
                <a:spcPts val="600"/>
              </a:spcBef>
            </a:pPr>
            <a:r>
              <a:rPr lang="en-US" altLang="en-US" sz="2000">
                <a:latin typeface="Palatino" pitchFamily="-128" charset="0"/>
              </a:rPr>
              <a:t>Finally, </a:t>
            </a:r>
            <a:r>
              <a:rPr lang="en-US" altLang="en-US" sz="2000" b="1">
                <a:latin typeface="Palatino" pitchFamily="-128" charset="0"/>
              </a:rPr>
              <a:t>umbrella activities </a:t>
            </a:r>
            <a:r>
              <a:rPr lang="en-US" altLang="en-US" sz="2000">
                <a:latin typeface="Palatino" pitchFamily="-128" charset="0"/>
              </a:rPr>
              <a:t>such as change management and technical reviews have as much to do with quality as any other part of software engineering practice.</a:t>
            </a:r>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450F56A-A5D8-41F4-BA25-286B9124B7F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68E321EA-EF30-4970-9F88-69AEB67AA6B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624CCDC-5069-4457-BBD1-CF65EFC0A54C}" type="slidenum">
              <a:rPr lang="en-US" altLang="en-US" sz="1000">
                <a:latin typeface="Helvetica" panose="020B0604020202020204" pitchFamily="34" charset="0"/>
              </a:rPr>
              <a:pPr/>
              <a:t>332</a:t>
            </a:fld>
            <a:endParaRPr lang="en-US" altLang="en-US" sz="1000">
              <a:latin typeface="Helvetica" panose="020B0604020202020204" pitchFamily="34" charset="0"/>
            </a:endParaRPr>
          </a:p>
        </p:txBody>
      </p:sp>
      <p:sp>
        <p:nvSpPr>
          <p:cNvPr id="342020" name="Rectangle 2">
            <a:extLst>
              <a:ext uri="{FF2B5EF4-FFF2-40B4-BE49-F238E27FC236}">
                <a16:creationId xmlns:a16="http://schemas.microsoft.com/office/drawing/2014/main" id="{AEC06C74-E638-4448-9EFA-08B945E4BCD3}"/>
              </a:ext>
            </a:extLst>
          </p:cNvPr>
          <p:cNvSpPr>
            <a:spLocks noGrp="1" noChangeArrowheads="1"/>
          </p:cNvSpPr>
          <p:nvPr>
            <p:ph type="title"/>
          </p:nvPr>
        </p:nvSpPr>
        <p:spPr/>
        <p:txBody>
          <a:bodyPr/>
          <a:lstStyle/>
          <a:p>
            <a:pPr eaLnBrk="1" hangingPunct="1"/>
            <a:r>
              <a:rPr lang="en-US" altLang="en-US"/>
              <a:t>Useful Product</a:t>
            </a:r>
          </a:p>
        </p:txBody>
      </p:sp>
      <p:sp>
        <p:nvSpPr>
          <p:cNvPr id="342021" name="Rectangle 3">
            <a:extLst>
              <a:ext uri="{FF2B5EF4-FFF2-40B4-BE49-F238E27FC236}">
                <a16:creationId xmlns:a16="http://schemas.microsoft.com/office/drawing/2014/main" id="{2FD14E74-2611-4205-8C3D-26B218C246F7}"/>
              </a:ext>
            </a:extLst>
          </p:cNvPr>
          <p:cNvSpPr>
            <a:spLocks noGrp="1" noChangeArrowheads="1"/>
          </p:cNvSpPr>
          <p:nvPr>
            <p:ph type="body" idx="1"/>
          </p:nvPr>
        </p:nvSpPr>
        <p:spPr/>
        <p:txBody>
          <a:bodyPr/>
          <a:lstStyle/>
          <a:p>
            <a:pPr eaLnBrk="1" hangingPunct="1">
              <a:spcBef>
                <a:spcPts val="600"/>
              </a:spcBef>
            </a:pPr>
            <a:r>
              <a:rPr lang="en-US" altLang="en-US">
                <a:latin typeface="Palatino" pitchFamily="-128" charset="0"/>
              </a:rPr>
              <a:t>A </a:t>
            </a:r>
            <a:r>
              <a:rPr lang="en-US" altLang="en-US" i="1">
                <a:solidFill>
                  <a:schemeClr val="folHlink"/>
                </a:solidFill>
                <a:latin typeface="Palatino" pitchFamily="-128" charset="0"/>
              </a:rPr>
              <a:t>useful product</a:t>
            </a:r>
            <a:r>
              <a:rPr lang="en-US" altLang="en-US" i="1">
                <a:latin typeface="Palatino" pitchFamily="-128" charset="0"/>
              </a:rPr>
              <a:t> </a:t>
            </a:r>
            <a:r>
              <a:rPr lang="en-US" altLang="en-US">
                <a:latin typeface="Palatino" pitchFamily="-128" charset="0"/>
              </a:rPr>
              <a:t>delivers the content, functions, and features that the end-user desires</a:t>
            </a:r>
          </a:p>
          <a:p>
            <a:pPr eaLnBrk="1" hangingPunct="1">
              <a:spcBef>
                <a:spcPts val="600"/>
              </a:spcBef>
            </a:pPr>
            <a:r>
              <a:rPr lang="en-US" altLang="en-US">
                <a:latin typeface="Palatino" pitchFamily="-128" charset="0"/>
              </a:rPr>
              <a:t>But as important, it delivers these assets in a reliable, error free way. </a:t>
            </a:r>
          </a:p>
          <a:p>
            <a:pPr eaLnBrk="1" hangingPunct="1">
              <a:spcBef>
                <a:spcPts val="600"/>
              </a:spcBef>
            </a:pPr>
            <a:r>
              <a:rPr lang="en-US" altLang="en-US">
                <a:latin typeface="Palatino" pitchFamily="-128" charset="0"/>
              </a:rPr>
              <a:t>A useful product always satisfies those requirements that have been explicitly stated by stakeholders. </a:t>
            </a:r>
          </a:p>
          <a:p>
            <a:pPr eaLnBrk="1" hangingPunct="1">
              <a:spcBef>
                <a:spcPts val="600"/>
              </a:spcBef>
            </a:pPr>
            <a:r>
              <a:rPr lang="en-US" altLang="en-US">
                <a:latin typeface="Palatino" pitchFamily="-128" charset="0"/>
              </a:rPr>
              <a:t>In addition, it satisfies a set of implicit requirements (e.g., ease of use) that are expected of all high quality software.</a:t>
            </a:r>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7FE7586-F8DB-4FE0-A3E9-47CEDD4A9F1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499875B-C686-470A-B0E4-0D735B26A52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1D0C73B-3A66-421D-8811-60B37B836287}" type="slidenum">
              <a:rPr lang="en-US" altLang="en-US" sz="1000">
                <a:latin typeface="Helvetica" panose="020B0604020202020204" pitchFamily="34" charset="0"/>
              </a:rPr>
              <a:pPr/>
              <a:t>333</a:t>
            </a:fld>
            <a:endParaRPr lang="en-US" altLang="en-US" sz="1000">
              <a:latin typeface="Helvetica" panose="020B0604020202020204" pitchFamily="34" charset="0"/>
            </a:endParaRPr>
          </a:p>
        </p:txBody>
      </p:sp>
      <p:sp>
        <p:nvSpPr>
          <p:cNvPr id="343044" name="Rectangle 2">
            <a:extLst>
              <a:ext uri="{FF2B5EF4-FFF2-40B4-BE49-F238E27FC236}">
                <a16:creationId xmlns:a16="http://schemas.microsoft.com/office/drawing/2014/main" id="{19F099BD-96E2-45F1-AF3D-F80F073166F9}"/>
              </a:ext>
            </a:extLst>
          </p:cNvPr>
          <p:cNvSpPr>
            <a:spLocks noGrp="1" noChangeArrowheads="1"/>
          </p:cNvSpPr>
          <p:nvPr>
            <p:ph type="title"/>
          </p:nvPr>
        </p:nvSpPr>
        <p:spPr/>
        <p:txBody>
          <a:bodyPr/>
          <a:lstStyle/>
          <a:p>
            <a:pPr eaLnBrk="1" hangingPunct="1"/>
            <a:r>
              <a:rPr lang="en-US" altLang="en-US"/>
              <a:t>Adding Value</a:t>
            </a:r>
          </a:p>
        </p:txBody>
      </p:sp>
      <p:sp>
        <p:nvSpPr>
          <p:cNvPr id="343045" name="Rectangle 3">
            <a:extLst>
              <a:ext uri="{FF2B5EF4-FFF2-40B4-BE49-F238E27FC236}">
                <a16:creationId xmlns:a16="http://schemas.microsoft.com/office/drawing/2014/main" id="{D829EABD-9375-41A2-872D-1A4E3AAF0162}"/>
              </a:ext>
            </a:extLst>
          </p:cNvPr>
          <p:cNvSpPr>
            <a:spLocks noGrp="1" noChangeArrowheads="1"/>
          </p:cNvSpPr>
          <p:nvPr>
            <p:ph type="body" idx="1"/>
          </p:nvPr>
        </p:nvSpPr>
        <p:spPr>
          <a:xfrm>
            <a:off x="1828800" y="1828800"/>
            <a:ext cx="6934200" cy="4191000"/>
          </a:xfrm>
        </p:spPr>
        <p:txBody>
          <a:bodyPr/>
          <a:lstStyle/>
          <a:p>
            <a:pPr eaLnBrk="1" hangingPunct="1">
              <a:lnSpc>
                <a:spcPct val="90000"/>
              </a:lnSpc>
              <a:spcBef>
                <a:spcPts val="600"/>
              </a:spcBef>
            </a:pPr>
            <a:r>
              <a:rPr lang="en-US" altLang="en-US" sz="2000">
                <a:latin typeface="Palatino" pitchFamily="-128" charset="0"/>
              </a:rPr>
              <a:t>By</a:t>
            </a:r>
            <a:r>
              <a:rPr lang="en-US" altLang="en-US" sz="2000" i="1">
                <a:solidFill>
                  <a:schemeClr val="folHlink"/>
                </a:solidFill>
                <a:latin typeface="Palatino" pitchFamily="-128" charset="0"/>
              </a:rPr>
              <a:t> adding value for both the producer and user</a:t>
            </a:r>
            <a:r>
              <a:rPr lang="en-US" altLang="en-US" sz="2000">
                <a:latin typeface="Palatino" pitchFamily="-128" charset="0"/>
              </a:rPr>
              <a:t> of a software product, high quality software provides benefits for the software organization and the end-user community. </a:t>
            </a:r>
          </a:p>
          <a:p>
            <a:pPr eaLnBrk="1" hangingPunct="1">
              <a:lnSpc>
                <a:spcPct val="90000"/>
              </a:lnSpc>
              <a:spcBef>
                <a:spcPts val="600"/>
              </a:spcBef>
            </a:pPr>
            <a:r>
              <a:rPr lang="en-US" altLang="en-US" sz="2000">
                <a:latin typeface="Palatino" pitchFamily="-128" charset="0"/>
              </a:rPr>
              <a:t>The software organization gains added value because high quality software requires less maintenance effort, fewer bug fixes, and reduced customer support. </a:t>
            </a:r>
          </a:p>
          <a:p>
            <a:pPr eaLnBrk="1" hangingPunct="1">
              <a:lnSpc>
                <a:spcPct val="90000"/>
              </a:lnSpc>
              <a:spcBef>
                <a:spcPts val="600"/>
              </a:spcBef>
            </a:pPr>
            <a:r>
              <a:rPr lang="en-US" altLang="en-US" sz="2000">
                <a:latin typeface="Palatino" pitchFamily="-128" charset="0"/>
              </a:rPr>
              <a:t>The user community gains added value because the application provides a useful capability in a way that expedites some business process. </a:t>
            </a:r>
          </a:p>
          <a:p>
            <a:pPr eaLnBrk="1" hangingPunct="1">
              <a:lnSpc>
                <a:spcPct val="90000"/>
              </a:lnSpc>
              <a:spcBef>
                <a:spcPts val="600"/>
              </a:spcBef>
            </a:pPr>
            <a:r>
              <a:rPr lang="en-US" altLang="en-US" sz="2000">
                <a:latin typeface="Palatino" pitchFamily="-128" charset="0"/>
              </a:rPr>
              <a:t>The end result is: </a:t>
            </a:r>
          </a:p>
          <a:p>
            <a:pPr lvl="1" eaLnBrk="1" hangingPunct="1">
              <a:lnSpc>
                <a:spcPct val="90000"/>
              </a:lnSpc>
              <a:spcBef>
                <a:spcPts val="600"/>
              </a:spcBef>
            </a:pPr>
            <a:r>
              <a:rPr lang="en-US" altLang="en-US" sz="1800">
                <a:latin typeface="Palatino" pitchFamily="-128" charset="0"/>
              </a:rPr>
              <a:t>(1) greater software product revenue, </a:t>
            </a:r>
          </a:p>
          <a:p>
            <a:pPr lvl="1" eaLnBrk="1" hangingPunct="1">
              <a:lnSpc>
                <a:spcPct val="90000"/>
              </a:lnSpc>
              <a:spcBef>
                <a:spcPts val="600"/>
              </a:spcBef>
            </a:pPr>
            <a:r>
              <a:rPr lang="en-US" altLang="en-US" sz="1800">
                <a:latin typeface="Palatino" pitchFamily="-128" charset="0"/>
              </a:rPr>
              <a:t>(2) better profitability when an application supports a business process, and/or </a:t>
            </a:r>
          </a:p>
          <a:p>
            <a:pPr lvl="1" eaLnBrk="1" hangingPunct="1">
              <a:lnSpc>
                <a:spcPct val="90000"/>
              </a:lnSpc>
              <a:spcBef>
                <a:spcPts val="600"/>
              </a:spcBef>
            </a:pPr>
            <a:r>
              <a:rPr lang="en-US" altLang="en-US" sz="1800">
                <a:latin typeface="Palatino" pitchFamily="-128" charset="0"/>
              </a:rPr>
              <a:t>(3) improved availability of information that is crucial for the business.</a:t>
            </a:r>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0383A83-A37A-42E4-9F42-F309532A8B9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A2816D5-C434-4F64-89ED-961C7099A9C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0AB4D1A-EE13-4FA1-BF34-C97AE1EFDE60}" type="slidenum">
              <a:rPr lang="en-US" altLang="en-US" sz="1000">
                <a:latin typeface="Helvetica" panose="020B0604020202020204" pitchFamily="34" charset="0"/>
              </a:rPr>
              <a:pPr/>
              <a:t>334</a:t>
            </a:fld>
            <a:endParaRPr lang="en-US" altLang="en-US" sz="1000">
              <a:latin typeface="Helvetica" panose="020B0604020202020204" pitchFamily="34" charset="0"/>
            </a:endParaRPr>
          </a:p>
        </p:txBody>
      </p:sp>
      <p:sp>
        <p:nvSpPr>
          <p:cNvPr id="344068" name="Rectangle 2">
            <a:extLst>
              <a:ext uri="{FF2B5EF4-FFF2-40B4-BE49-F238E27FC236}">
                <a16:creationId xmlns:a16="http://schemas.microsoft.com/office/drawing/2014/main" id="{9F58F1FB-382F-4054-9FF8-BAD5CA0F578B}"/>
              </a:ext>
            </a:extLst>
          </p:cNvPr>
          <p:cNvSpPr>
            <a:spLocks noGrp="1" noChangeArrowheads="1"/>
          </p:cNvSpPr>
          <p:nvPr>
            <p:ph type="title"/>
          </p:nvPr>
        </p:nvSpPr>
        <p:spPr/>
        <p:txBody>
          <a:bodyPr/>
          <a:lstStyle/>
          <a:p>
            <a:pPr eaLnBrk="1" hangingPunct="1"/>
            <a:r>
              <a:rPr lang="en-US" altLang="en-US"/>
              <a:t>Quality Dimensions</a:t>
            </a:r>
          </a:p>
        </p:txBody>
      </p:sp>
      <p:sp>
        <p:nvSpPr>
          <p:cNvPr id="344069" name="Rectangle 3">
            <a:extLst>
              <a:ext uri="{FF2B5EF4-FFF2-40B4-BE49-F238E27FC236}">
                <a16:creationId xmlns:a16="http://schemas.microsoft.com/office/drawing/2014/main" id="{25070B27-CD90-4A4E-AF69-DF9F153A8C4C}"/>
              </a:ext>
            </a:extLst>
          </p:cNvPr>
          <p:cNvSpPr>
            <a:spLocks noGrp="1" noChangeArrowheads="1"/>
          </p:cNvSpPr>
          <p:nvPr>
            <p:ph type="body" idx="1"/>
          </p:nvPr>
        </p:nvSpPr>
        <p:spPr/>
        <p:txBody>
          <a:bodyPr/>
          <a:lstStyle/>
          <a:p>
            <a:pPr eaLnBrk="1" hangingPunct="1">
              <a:lnSpc>
                <a:spcPct val="90000"/>
              </a:lnSpc>
            </a:pPr>
            <a:r>
              <a:rPr lang="en-US" altLang="en-US" sz="2000">
                <a:latin typeface="Palatino" pitchFamily="-128" charset="0"/>
              </a:rPr>
              <a:t>David Garvin [Gar87]:</a:t>
            </a:r>
          </a:p>
          <a:p>
            <a:pPr lvl="1" eaLnBrk="1" hangingPunct="1">
              <a:lnSpc>
                <a:spcPct val="90000"/>
              </a:lnSpc>
              <a:spcBef>
                <a:spcPts val="600"/>
              </a:spcBef>
            </a:pPr>
            <a:r>
              <a:rPr lang="en-US" altLang="en-US" sz="1800" b="1">
                <a:latin typeface="Palatino" pitchFamily="-128" charset="0"/>
              </a:rPr>
              <a:t>Performance Quality.</a:t>
            </a:r>
            <a:r>
              <a:rPr lang="en-US" altLang="en-US" sz="1800">
                <a:latin typeface="Palatino" pitchFamily="-128" charset="0"/>
              </a:rPr>
              <a:t> Does the software deliver all content, functions, and features that are specified as part of the requirements model in a way that provides value to the end-user?</a:t>
            </a:r>
          </a:p>
          <a:p>
            <a:pPr lvl="1" eaLnBrk="1" hangingPunct="1">
              <a:lnSpc>
                <a:spcPct val="90000"/>
              </a:lnSpc>
              <a:spcBef>
                <a:spcPts val="600"/>
              </a:spcBef>
            </a:pPr>
            <a:r>
              <a:rPr lang="en-US" altLang="en-US" sz="1800" b="1">
                <a:latin typeface="Palatino" pitchFamily="-128" charset="0"/>
              </a:rPr>
              <a:t>Feature quality.</a:t>
            </a:r>
            <a:r>
              <a:rPr lang="en-US" altLang="en-US" sz="1800">
                <a:latin typeface="Palatino" pitchFamily="-128" charset="0"/>
              </a:rPr>
              <a:t>  Does the software provide features that surprise and delight first-time end-users?</a:t>
            </a:r>
          </a:p>
          <a:p>
            <a:pPr lvl="1" eaLnBrk="1" hangingPunct="1">
              <a:lnSpc>
                <a:spcPct val="90000"/>
              </a:lnSpc>
              <a:spcBef>
                <a:spcPts val="600"/>
              </a:spcBef>
            </a:pPr>
            <a:r>
              <a:rPr lang="en-US" altLang="en-US" sz="1800" b="1">
                <a:latin typeface="Palatino" pitchFamily="-128" charset="0"/>
              </a:rPr>
              <a:t>Reliability.</a:t>
            </a:r>
            <a:r>
              <a:rPr lang="en-US" altLang="en-US" sz="1800">
                <a:latin typeface="Palatino" pitchFamily="-128" charset="0"/>
              </a:rPr>
              <a:t> Does the software deliver all features and capability without failure? Is it available when it is needed?  Does it deliver functionality that is error free?</a:t>
            </a:r>
          </a:p>
          <a:p>
            <a:pPr lvl="1" eaLnBrk="1" hangingPunct="1">
              <a:lnSpc>
                <a:spcPct val="90000"/>
              </a:lnSpc>
              <a:spcBef>
                <a:spcPts val="600"/>
              </a:spcBef>
            </a:pPr>
            <a:r>
              <a:rPr lang="en-US" altLang="en-US" sz="1800" b="1">
                <a:latin typeface="Palatino" pitchFamily="-128" charset="0"/>
              </a:rPr>
              <a:t>Conformance.</a:t>
            </a:r>
            <a:r>
              <a:rPr lang="en-US" altLang="en-US" sz="1800">
                <a:latin typeface="Palatino" pitchFamily="-128" charset="0"/>
              </a:rPr>
              <a:t> Does the software conform to local and external software standards that are relevant to the application? Does it conform to de facto design and coding conventions? For example, does the user interface conform to accepted design rules for menu selection or data input?</a:t>
            </a:r>
          </a:p>
        </p:txBody>
      </p:sp>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2792B4-B59D-40CF-897E-5D058808D46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44DFC724-014B-476F-9D4C-5159D072E6D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62F51B2-07FF-4962-8ACF-B28AA513D6CD}" type="slidenum">
              <a:rPr lang="en-US" altLang="en-US" sz="1000">
                <a:latin typeface="Helvetica" panose="020B0604020202020204" pitchFamily="34" charset="0"/>
              </a:rPr>
              <a:pPr/>
              <a:t>335</a:t>
            </a:fld>
            <a:endParaRPr lang="en-US" altLang="en-US" sz="1000">
              <a:latin typeface="Helvetica" panose="020B0604020202020204" pitchFamily="34" charset="0"/>
            </a:endParaRPr>
          </a:p>
        </p:txBody>
      </p:sp>
      <p:sp>
        <p:nvSpPr>
          <p:cNvPr id="345092" name="Rectangle 2">
            <a:extLst>
              <a:ext uri="{FF2B5EF4-FFF2-40B4-BE49-F238E27FC236}">
                <a16:creationId xmlns:a16="http://schemas.microsoft.com/office/drawing/2014/main" id="{6E9DE4CF-34B9-4F77-86C3-C29BA54D3432}"/>
              </a:ext>
            </a:extLst>
          </p:cNvPr>
          <p:cNvSpPr>
            <a:spLocks noGrp="1" noChangeArrowheads="1"/>
          </p:cNvSpPr>
          <p:nvPr>
            <p:ph type="title"/>
          </p:nvPr>
        </p:nvSpPr>
        <p:spPr/>
        <p:txBody>
          <a:bodyPr/>
          <a:lstStyle/>
          <a:p>
            <a:pPr eaLnBrk="1" hangingPunct="1"/>
            <a:r>
              <a:rPr lang="en-US" altLang="en-US"/>
              <a:t>Quality Dimensions</a:t>
            </a:r>
          </a:p>
        </p:txBody>
      </p:sp>
      <p:sp>
        <p:nvSpPr>
          <p:cNvPr id="345093" name="Rectangle 3">
            <a:extLst>
              <a:ext uri="{FF2B5EF4-FFF2-40B4-BE49-F238E27FC236}">
                <a16:creationId xmlns:a16="http://schemas.microsoft.com/office/drawing/2014/main" id="{8DB171BE-1D9E-4164-B6D5-F32ED5FC9CF1}"/>
              </a:ext>
            </a:extLst>
          </p:cNvPr>
          <p:cNvSpPr>
            <a:spLocks noGrp="1" noChangeArrowheads="1"/>
          </p:cNvSpPr>
          <p:nvPr>
            <p:ph type="body" idx="1"/>
          </p:nvPr>
        </p:nvSpPr>
        <p:spPr/>
        <p:txBody>
          <a:bodyPr/>
          <a:lstStyle/>
          <a:p>
            <a:pPr lvl="1" eaLnBrk="1" hangingPunct="1">
              <a:spcBef>
                <a:spcPts val="600"/>
              </a:spcBef>
            </a:pPr>
            <a:r>
              <a:rPr lang="en-US" altLang="en-US" sz="1800" b="1">
                <a:latin typeface="Palatino" pitchFamily="-128" charset="0"/>
              </a:rPr>
              <a:t>Durability.</a:t>
            </a:r>
            <a:r>
              <a:rPr lang="en-US" altLang="en-US" sz="1800">
                <a:latin typeface="Palatino" pitchFamily="-128" charset="0"/>
              </a:rPr>
              <a:t> Can the software be maintained (changed) or corrected (debugged) without the inadvertent generation of unintended side effects? Will changes cause the error rate or reliability to degrade with time? </a:t>
            </a:r>
          </a:p>
          <a:p>
            <a:pPr lvl="1" eaLnBrk="1" hangingPunct="1">
              <a:spcBef>
                <a:spcPts val="600"/>
              </a:spcBef>
            </a:pPr>
            <a:r>
              <a:rPr lang="en-US" altLang="en-US" sz="1800" b="1">
                <a:latin typeface="Palatino" pitchFamily="-128" charset="0"/>
              </a:rPr>
              <a:t>Serviceability.</a:t>
            </a:r>
            <a:r>
              <a:rPr lang="en-US" altLang="en-US" sz="1800">
                <a:latin typeface="Palatino" pitchFamily="-128" charset="0"/>
              </a:rPr>
              <a:t> Can the software be maintained (changed) or corrected (debugged) in an acceptably short time period. Can support staff acquire all information they need to make changes or correct defects? </a:t>
            </a:r>
          </a:p>
          <a:p>
            <a:pPr lvl="1" eaLnBrk="1" hangingPunct="1">
              <a:spcBef>
                <a:spcPts val="600"/>
              </a:spcBef>
            </a:pPr>
            <a:r>
              <a:rPr lang="en-US" altLang="en-US" sz="1800" b="1">
                <a:latin typeface="Palatino" pitchFamily="-128" charset="0"/>
              </a:rPr>
              <a:t>Aesthetics.</a:t>
            </a:r>
            <a:r>
              <a:rPr lang="en-US" altLang="en-US" sz="1800">
                <a:latin typeface="Palatino" pitchFamily="-128" charset="0"/>
              </a:rPr>
              <a:t> Most of us would agree that an aesthetic entity has a certain elegance, a unique flow, and an obvious “presence” that are hard to quantify but evident nonetheless. </a:t>
            </a:r>
          </a:p>
          <a:p>
            <a:pPr lvl="1" eaLnBrk="1" hangingPunct="1">
              <a:spcBef>
                <a:spcPts val="600"/>
              </a:spcBef>
            </a:pPr>
            <a:r>
              <a:rPr lang="en-US" altLang="en-US" sz="1800" b="1">
                <a:latin typeface="Palatino" pitchFamily="-128" charset="0"/>
              </a:rPr>
              <a:t>Perception.</a:t>
            </a:r>
            <a:r>
              <a:rPr lang="en-US" altLang="en-US" sz="1800">
                <a:latin typeface="Palatino" pitchFamily="-128" charset="0"/>
              </a:rPr>
              <a:t> In some situations, you have a set of prejudices that will influence your perception of quality. </a:t>
            </a:r>
          </a:p>
        </p:txBody>
      </p:sp>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403832-0C8E-4CD1-BC16-0F1FCBA84A7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53FBD556-D7ED-4172-BF47-C2372CD1F97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C9F6C5B-3B67-4AF5-AC9C-5A80C371FDBE}" type="slidenum">
              <a:rPr lang="en-US" altLang="en-US" sz="1000">
                <a:latin typeface="Helvetica" panose="020B0604020202020204" pitchFamily="34" charset="0"/>
              </a:rPr>
              <a:pPr/>
              <a:t>336</a:t>
            </a:fld>
            <a:endParaRPr lang="en-US" altLang="en-US" sz="1000">
              <a:latin typeface="Helvetica" panose="020B0604020202020204" pitchFamily="34" charset="0"/>
            </a:endParaRPr>
          </a:p>
        </p:txBody>
      </p:sp>
      <p:sp>
        <p:nvSpPr>
          <p:cNvPr id="346116" name="Rectangle 2">
            <a:extLst>
              <a:ext uri="{FF2B5EF4-FFF2-40B4-BE49-F238E27FC236}">
                <a16:creationId xmlns:a16="http://schemas.microsoft.com/office/drawing/2014/main" id="{DCCC64E1-D305-41AC-BABC-201312371448}"/>
              </a:ext>
            </a:extLst>
          </p:cNvPr>
          <p:cNvSpPr>
            <a:spLocks noGrp="1" noChangeArrowheads="1"/>
          </p:cNvSpPr>
          <p:nvPr>
            <p:ph type="title"/>
          </p:nvPr>
        </p:nvSpPr>
        <p:spPr>
          <a:xfrm>
            <a:off x="1219200" y="990600"/>
            <a:ext cx="7467600" cy="633413"/>
          </a:xfrm>
        </p:spPr>
        <p:txBody>
          <a:bodyPr/>
          <a:lstStyle/>
          <a:p>
            <a:pPr eaLnBrk="1" hangingPunct="1"/>
            <a:r>
              <a:rPr lang="en-US" altLang="en-US"/>
              <a:t>The Software Quality Dilemma</a:t>
            </a:r>
          </a:p>
        </p:txBody>
      </p:sp>
      <p:sp>
        <p:nvSpPr>
          <p:cNvPr id="346117" name="Rectangle 3">
            <a:extLst>
              <a:ext uri="{FF2B5EF4-FFF2-40B4-BE49-F238E27FC236}">
                <a16:creationId xmlns:a16="http://schemas.microsoft.com/office/drawing/2014/main" id="{E60B7A2C-894E-477A-A819-8B8107563700}"/>
              </a:ext>
            </a:extLst>
          </p:cNvPr>
          <p:cNvSpPr>
            <a:spLocks noGrp="1" noChangeArrowheads="1"/>
          </p:cNvSpPr>
          <p:nvPr>
            <p:ph type="body" idx="1"/>
          </p:nvPr>
        </p:nvSpPr>
        <p:spPr/>
        <p:txBody>
          <a:bodyPr/>
          <a:lstStyle/>
          <a:p>
            <a:pPr eaLnBrk="1" hangingPunct="1">
              <a:lnSpc>
                <a:spcPct val="90000"/>
              </a:lnSpc>
              <a:spcBef>
                <a:spcPts val="300"/>
              </a:spcBef>
            </a:pPr>
            <a:r>
              <a:rPr lang="en-US" altLang="en-US" sz="2000">
                <a:solidFill>
                  <a:srgbClr val="212324"/>
                </a:solidFill>
                <a:latin typeface="Palatino" pitchFamily="-128" charset="0"/>
              </a:rPr>
              <a:t>If you produce a software system that has terrible quality, you lose because no one will want to buy it. </a:t>
            </a:r>
          </a:p>
          <a:p>
            <a:pPr eaLnBrk="1" hangingPunct="1">
              <a:lnSpc>
                <a:spcPct val="90000"/>
              </a:lnSpc>
              <a:spcBef>
                <a:spcPts val="300"/>
              </a:spcBef>
            </a:pPr>
            <a:r>
              <a:rPr lang="en-US" altLang="en-US" sz="2000">
                <a:solidFill>
                  <a:srgbClr val="212324"/>
                </a:solidFill>
                <a:latin typeface="Palatino" pitchFamily="-128" charset="0"/>
              </a:rPr>
              <a:t>If on the other hand you spend infinite time, extremely large effort, and huge sums of money to build the absolutely perfect piece of software, then it's going to take so long to complete and it will be so expensive to produce that you'll be out of business anyway. </a:t>
            </a:r>
          </a:p>
          <a:p>
            <a:pPr eaLnBrk="1" hangingPunct="1">
              <a:lnSpc>
                <a:spcPct val="90000"/>
              </a:lnSpc>
              <a:spcBef>
                <a:spcPts val="300"/>
              </a:spcBef>
            </a:pPr>
            <a:r>
              <a:rPr lang="en-US" altLang="en-US" sz="2000">
                <a:solidFill>
                  <a:srgbClr val="212324"/>
                </a:solidFill>
                <a:latin typeface="Palatino" pitchFamily="-128" charset="0"/>
              </a:rPr>
              <a:t>Either you missed the market window, or you simply exhausted all your resources. </a:t>
            </a:r>
          </a:p>
          <a:p>
            <a:pPr eaLnBrk="1" hangingPunct="1">
              <a:lnSpc>
                <a:spcPct val="90000"/>
              </a:lnSpc>
              <a:spcBef>
                <a:spcPts val="300"/>
              </a:spcBef>
            </a:pPr>
            <a:r>
              <a:rPr lang="en-US" altLang="en-US" sz="2000">
                <a:solidFill>
                  <a:schemeClr val="folHlink"/>
                </a:solidFill>
                <a:latin typeface="Palatino" pitchFamily="-128" charset="0"/>
              </a:rPr>
              <a:t>So people in industry try to get to that magical middle ground where the product is good enough not to be rejected right away, such as during evaluation, but also not the object of so much perfectionism and so much work that it would take too long or cost too much to complete. [Ven03]</a:t>
            </a:r>
          </a:p>
        </p:txBody>
      </p:sp>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C7C536E-7D06-41B7-A76C-DB880634442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2BD66C1E-2723-4874-9D3E-B99276D5625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7D53FD8-EFF1-4CB8-A08D-33EC7FE083E1}" type="slidenum">
              <a:rPr lang="en-US" altLang="en-US" sz="1000">
                <a:latin typeface="Helvetica" panose="020B0604020202020204" pitchFamily="34" charset="0"/>
              </a:rPr>
              <a:pPr/>
              <a:t>337</a:t>
            </a:fld>
            <a:endParaRPr lang="en-US" altLang="en-US" sz="1000">
              <a:latin typeface="Helvetica" panose="020B0604020202020204" pitchFamily="34" charset="0"/>
            </a:endParaRPr>
          </a:p>
        </p:txBody>
      </p:sp>
      <p:sp>
        <p:nvSpPr>
          <p:cNvPr id="347140" name="Rectangle 2">
            <a:extLst>
              <a:ext uri="{FF2B5EF4-FFF2-40B4-BE49-F238E27FC236}">
                <a16:creationId xmlns:a16="http://schemas.microsoft.com/office/drawing/2014/main" id="{096BD372-84F1-4186-BC47-5054C8E844B8}"/>
              </a:ext>
            </a:extLst>
          </p:cNvPr>
          <p:cNvSpPr>
            <a:spLocks noGrp="1" noChangeArrowheads="1"/>
          </p:cNvSpPr>
          <p:nvPr>
            <p:ph type="title"/>
          </p:nvPr>
        </p:nvSpPr>
        <p:spPr/>
        <p:txBody>
          <a:bodyPr/>
          <a:lstStyle/>
          <a:p>
            <a:pPr eaLnBrk="1" hangingPunct="1"/>
            <a:r>
              <a:rPr lang="en-US" altLang="en-US"/>
              <a:t>“Good Enough” Software</a:t>
            </a:r>
          </a:p>
        </p:txBody>
      </p:sp>
      <p:sp>
        <p:nvSpPr>
          <p:cNvPr id="347141" name="Rectangle 3">
            <a:extLst>
              <a:ext uri="{FF2B5EF4-FFF2-40B4-BE49-F238E27FC236}">
                <a16:creationId xmlns:a16="http://schemas.microsoft.com/office/drawing/2014/main" id="{1FB541B9-D329-4562-8996-0ED1FD69E529}"/>
              </a:ext>
            </a:extLst>
          </p:cNvPr>
          <p:cNvSpPr>
            <a:spLocks noGrp="1" noChangeArrowheads="1"/>
          </p:cNvSpPr>
          <p:nvPr>
            <p:ph type="body" idx="1"/>
          </p:nvPr>
        </p:nvSpPr>
        <p:spPr/>
        <p:txBody>
          <a:bodyPr/>
          <a:lstStyle/>
          <a:p>
            <a:pPr eaLnBrk="1" hangingPunct="1">
              <a:lnSpc>
                <a:spcPct val="90000"/>
              </a:lnSpc>
              <a:spcBef>
                <a:spcPts val="300"/>
              </a:spcBef>
            </a:pPr>
            <a:r>
              <a:rPr lang="en-US" altLang="en-US" sz="1800">
                <a:solidFill>
                  <a:schemeClr val="folHlink"/>
                </a:solidFill>
                <a:latin typeface="Palatino" pitchFamily="-128" charset="0"/>
              </a:rPr>
              <a:t>Good enough software delivers high quality functions and features that end-users desire, but at the same time it delivers other more obscure or specialized functions and features that contain known bugs. </a:t>
            </a:r>
            <a:endParaRPr lang="en-US" altLang="en-US" sz="1800">
              <a:latin typeface="Palatino" pitchFamily="-128" charset="0"/>
            </a:endParaRPr>
          </a:p>
          <a:p>
            <a:pPr eaLnBrk="1" hangingPunct="1">
              <a:lnSpc>
                <a:spcPct val="90000"/>
              </a:lnSpc>
              <a:spcBef>
                <a:spcPts val="300"/>
              </a:spcBef>
            </a:pPr>
            <a:r>
              <a:rPr lang="en-US" altLang="en-US" sz="1800">
                <a:latin typeface="Palatino" pitchFamily="-128" charset="0"/>
              </a:rPr>
              <a:t>Arguments </a:t>
            </a:r>
            <a:r>
              <a:rPr lang="en-US" altLang="en-US" sz="1800" i="1">
                <a:latin typeface="Palatino" pitchFamily="-128" charset="0"/>
              </a:rPr>
              <a:t>against</a:t>
            </a:r>
            <a:r>
              <a:rPr lang="en-US" altLang="en-US" sz="1800">
                <a:latin typeface="Palatino" pitchFamily="-128" charset="0"/>
              </a:rPr>
              <a:t> “good enough.” </a:t>
            </a:r>
          </a:p>
          <a:p>
            <a:pPr lvl="1" eaLnBrk="1" hangingPunct="1">
              <a:lnSpc>
                <a:spcPct val="90000"/>
              </a:lnSpc>
              <a:spcBef>
                <a:spcPts val="300"/>
              </a:spcBef>
            </a:pPr>
            <a:r>
              <a:rPr lang="en-US" altLang="en-US" sz="1600">
                <a:latin typeface="Palatino" pitchFamily="-128" charset="0"/>
              </a:rPr>
              <a:t>It is true that “good enough” may work in some application domains and for a few major software companies. After all, if a company has a large marketing budget and can convince enough people to buy version 1.0, it has succeeded in locking them in. </a:t>
            </a:r>
          </a:p>
          <a:p>
            <a:pPr lvl="1" eaLnBrk="1" hangingPunct="1">
              <a:lnSpc>
                <a:spcPct val="90000"/>
              </a:lnSpc>
              <a:spcBef>
                <a:spcPts val="300"/>
              </a:spcBef>
            </a:pPr>
            <a:r>
              <a:rPr lang="en-US" altLang="en-US" sz="1600">
                <a:latin typeface="Palatino" pitchFamily="-128" charset="0"/>
              </a:rPr>
              <a:t>If you work for a small company be wary of this philosophy. If you deliver a “good enough” (buggy) product, you risk permanent damage to your company’s reputation. </a:t>
            </a:r>
          </a:p>
          <a:p>
            <a:pPr lvl="1" eaLnBrk="1" hangingPunct="1">
              <a:lnSpc>
                <a:spcPct val="90000"/>
              </a:lnSpc>
              <a:spcBef>
                <a:spcPts val="300"/>
              </a:spcBef>
            </a:pPr>
            <a:r>
              <a:rPr lang="en-US" altLang="en-US" sz="1600">
                <a:latin typeface="Palatino" pitchFamily="-128" charset="0"/>
              </a:rPr>
              <a:t>You may never get a chance to deliver version 2.0 because bad buzz may cause your sales to plummet and your company to fold. </a:t>
            </a:r>
          </a:p>
          <a:p>
            <a:pPr lvl="1" eaLnBrk="1" hangingPunct="1">
              <a:lnSpc>
                <a:spcPct val="90000"/>
              </a:lnSpc>
              <a:spcBef>
                <a:spcPts val="300"/>
              </a:spcBef>
            </a:pPr>
            <a:r>
              <a:rPr lang="en-US" altLang="en-US" sz="1600">
                <a:latin typeface="Palatino" pitchFamily="-128" charset="0"/>
              </a:rPr>
              <a:t>If you work in certain application domains (e.g., real time embedded software, application software that is integrated with hardware can be negligent and open your company to expensive litigation. </a:t>
            </a:r>
            <a:endParaRPr lang="en-US" altLang="en-US" sz="1600"/>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D362AB8-2AF7-43C9-A3B9-C0BB8F07AB3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A15AFE57-3E3B-405D-B638-83ABE8466DE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C6BD64C-BDE6-4329-BAED-15439214AF75}" type="slidenum">
              <a:rPr lang="en-US" altLang="en-US" sz="1000">
                <a:latin typeface="Helvetica" panose="020B0604020202020204" pitchFamily="34" charset="0"/>
              </a:rPr>
              <a:pPr/>
              <a:t>338</a:t>
            </a:fld>
            <a:endParaRPr lang="en-US" altLang="en-US" sz="1000">
              <a:latin typeface="Helvetica" panose="020B0604020202020204" pitchFamily="34" charset="0"/>
            </a:endParaRPr>
          </a:p>
        </p:txBody>
      </p:sp>
      <p:sp>
        <p:nvSpPr>
          <p:cNvPr id="348164" name="Rectangle 2">
            <a:extLst>
              <a:ext uri="{FF2B5EF4-FFF2-40B4-BE49-F238E27FC236}">
                <a16:creationId xmlns:a16="http://schemas.microsoft.com/office/drawing/2014/main" id="{576B900A-0D15-4184-B76A-DE1192359ABF}"/>
              </a:ext>
            </a:extLst>
          </p:cNvPr>
          <p:cNvSpPr>
            <a:spLocks noGrp="1" noChangeArrowheads="1"/>
          </p:cNvSpPr>
          <p:nvPr>
            <p:ph type="title"/>
          </p:nvPr>
        </p:nvSpPr>
        <p:spPr>
          <a:xfrm>
            <a:off x="1295400" y="990600"/>
            <a:ext cx="8229600" cy="685800"/>
          </a:xfrm>
        </p:spPr>
        <p:txBody>
          <a:bodyPr/>
          <a:lstStyle/>
          <a:p>
            <a:pPr eaLnBrk="1" hangingPunct="1"/>
            <a:r>
              <a:rPr lang="en-US" altLang="en-US"/>
              <a:t>Cost of Quality</a:t>
            </a:r>
          </a:p>
        </p:txBody>
      </p:sp>
      <p:sp>
        <p:nvSpPr>
          <p:cNvPr id="348165" name="Rectangle 3">
            <a:extLst>
              <a:ext uri="{FF2B5EF4-FFF2-40B4-BE49-F238E27FC236}">
                <a16:creationId xmlns:a16="http://schemas.microsoft.com/office/drawing/2014/main" id="{8A82CA13-C504-48C4-93C6-AE63B8B09E6E}"/>
              </a:ext>
            </a:extLst>
          </p:cNvPr>
          <p:cNvSpPr>
            <a:spLocks noGrp="1" noChangeArrowheads="1"/>
          </p:cNvSpPr>
          <p:nvPr>
            <p:ph type="body" idx="1"/>
          </p:nvPr>
        </p:nvSpPr>
        <p:spPr>
          <a:xfrm>
            <a:off x="1905000" y="1905000"/>
            <a:ext cx="5232400" cy="4497388"/>
          </a:xfrm>
        </p:spPr>
        <p:txBody>
          <a:bodyPr/>
          <a:lstStyle/>
          <a:p>
            <a:pPr eaLnBrk="1" hangingPunct="1">
              <a:lnSpc>
                <a:spcPct val="90000"/>
              </a:lnSpc>
              <a:spcBef>
                <a:spcPts val="300"/>
              </a:spcBef>
            </a:pPr>
            <a:r>
              <a:rPr lang="en-US" altLang="en-US" sz="1800" i="1">
                <a:solidFill>
                  <a:schemeClr val="folHlink"/>
                </a:solidFill>
              </a:rPr>
              <a:t>Prevention costs</a:t>
            </a:r>
            <a:r>
              <a:rPr lang="en-US" altLang="en-US" sz="1800"/>
              <a:t> include</a:t>
            </a:r>
          </a:p>
          <a:p>
            <a:pPr lvl="1" eaLnBrk="1" hangingPunct="1">
              <a:lnSpc>
                <a:spcPct val="90000"/>
              </a:lnSpc>
              <a:spcBef>
                <a:spcPts val="600"/>
              </a:spcBef>
            </a:pPr>
            <a:r>
              <a:rPr lang="en-US" altLang="en-US" sz="1600"/>
              <a:t>quality planning</a:t>
            </a:r>
          </a:p>
          <a:p>
            <a:pPr lvl="1" eaLnBrk="1" hangingPunct="1">
              <a:lnSpc>
                <a:spcPct val="90000"/>
              </a:lnSpc>
            </a:pPr>
            <a:r>
              <a:rPr lang="en-US" altLang="en-US" sz="1600"/>
              <a:t>formal technical reviews</a:t>
            </a:r>
          </a:p>
          <a:p>
            <a:pPr lvl="1" eaLnBrk="1" hangingPunct="1">
              <a:lnSpc>
                <a:spcPct val="90000"/>
              </a:lnSpc>
            </a:pPr>
            <a:r>
              <a:rPr lang="en-US" altLang="en-US" sz="1600"/>
              <a:t>test equipment</a:t>
            </a:r>
          </a:p>
          <a:p>
            <a:pPr lvl="1" eaLnBrk="1" hangingPunct="1">
              <a:lnSpc>
                <a:spcPct val="90000"/>
              </a:lnSpc>
            </a:pPr>
            <a:r>
              <a:rPr lang="en-US" altLang="en-US" sz="1600"/>
              <a:t>Training</a:t>
            </a:r>
          </a:p>
          <a:p>
            <a:pPr eaLnBrk="1" hangingPunct="1">
              <a:lnSpc>
                <a:spcPct val="90000"/>
              </a:lnSpc>
              <a:spcBef>
                <a:spcPts val="300"/>
              </a:spcBef>
            </a:pPr>
            <a:r>
              <a:rPr lang="en-US" altLang="en-US" sz="1800" i="1">
                <a:solidFill>
                  <a:schemeClr val="folHlink"/>
                </a:solidFill>
              </a:rPr>
              <a:t>Internal failure costs</a:t>
            </a:r>
            <a:r>
              <a:rPr lang="en-US" altLang="en-US" sz="1800">
                <a:solidFill>
                  <a:schemeClr val="folHlink"/>
                </a:solidFill>
              </a:rPr>
              <a:t> </a:t>
            </a:r>
            <a:r>
              <a:rPr lang="en-US" altLang="en-US" sz="1800"/>
              <a:t>include</a:t>
            </a:r>
          </a:p>
          <a:p>
            <a:pPr lvl="1" eaLnBrk="1" hangingPunct="1">
              <a:lnSpc>
                <a:spcPct val="90000"/>
              </a:lnSpc>
              <a:spcBef>
                <a:spcPts val="600"/>
              </a:spcBef>
            </a:pPr>
            <a:r>
              <a:rPr lang="en-US" altLang="en-US" sz="1600"/>
              <a:t>rework</a:t>
            </a:r>
          </a:p>
          <a:p>
            <a:pPr lvl="1" eaLnBrk="1" hangingPunct="1">
              <a:lnSpc>
                <a:spcPct val="90000"/>
              </a:lnSpc>
            </a:pPr>
            <a:r>
              <a:rPr lang="en-US" altLang="en-US" sz="1600"/>
              <a:t>repair</a:t>
            </a:r>
          </a:p>
          <a:p>
            <a:pPr lvl="1" eaLnBrk="1" hangingPunct="1">
              <a:lnSpc>
                <a:spcPct val="90000"/>
              </a:lnSpc>
            </a:pPr>
            <a:r>
              <a:rPr lang="en-US" altLang="en-US" sz="1600"/>
              <a:t>failure mode analysis</a:t>
            </a:r>
          </a:p>
          <a:p>
            <a:pPr eaLnBrk="1" hangingPunct="1">
              <a:lnSpc>
                <a:spcPct val="90000"/>
              </a:lnSpc>
              <a:spcBef>
                <a:spcPts val="600"/>
              </a:spcBef>
            </a:pPr>
            <a:r>
              <a:rPr lang="en-US" altLang="en-US" sz="1800" i="1">
                <a:solidFill>
                  <a:schemeClr val="folHlink"/>
                </a:solidFill>
              </a:rPr>
              <a:t>External failure costs</a:t>
            </a:r>
            <a:r>
              <a:rPr lang="en-US" altLang="en-US" sz="1800"/>
              <a:t> are</a:t>
            </a:r>
          </a:p>
          <a:p>
            <a:pPr lvl="1" eaLnBrk="1" hangingPunct="1">
              <a:lnSpc>
                <a:spcPct val="90000"/>
              </a:lnSpc>
              <a:spcBef>
                <a:spcPts val="600"/>
              </a:spcBef>
            </a:pPr>
            <a:r>
              <a:rPr lang="en-US" altLang="en-US" sz="1600"/>
              <a:t>complaint resolution</a:t>
            </a:r>
          </a:p>
          <a:p>
            <a:pPr lvl="1" eaLnBrk="1" hangingPunct="1">
              <a:lnSpc>
                <a:spcPct val="90000"/>
              </a:lnSpc>
            </a:pPr>
            <a:r>
              <a:rPr lang="en-US" altLang="en-US" sz="1600"/>
              <a:t>product return and replacement</a:t>
            </a:r>
          </a:p>
          <a:p>
            <a:pPr lvl="1" eaLnBrk="1" hangingPunct="1">
              <a:lnSpc>
                <a:spcPct val="90000"/>
              </a:lnSpc>
            </a:pPr>
            <a:r>
              <a:rPr lang="en-US" altLang="en-US" sz="1600"/>
              <a:t>help line support</a:t>
            </a:r>
          </a:p>
          <a:p>
            <a:pPr lvl="1" eaLnBrk="1" hangingPunct="1">
              <a:lnSpc>
                <a:spcPct val="90000"/>
              </a:lnSpc>
            </a:pPr>
            <a:r>
              <a:rPr lang="en-US" altLang="en-US" sz="1600"/>
              <a:t>warranty work</a:t>
            </a:r>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7D6A6C35-26B8-455E-92EA-EB9BBB02956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024B44CB-B601-4701-9A0A-0CB060E127C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63B9BBB-7BF6-44E4-96EE-686E021E1514}" type="slidenum">
              <a:rPr lang="en-US" altLang="en-US" sz="1000">
                <a:latin typeface="Helvetica" panose="020B0604020202020204" pitchFamily="34" charset="0"/>
              </a:rPr>
              <a:pPr/>
              <a:t>339</a:t>
            </a:fld>
            <a:endParaRPr lang="en-US" altLang="en-US" sz="1000">
              <a:latin typeface="Helvetica" panose="020B0604020202020204" pitchFamily="34" charset="0"/>
            </a:endParaRPr>
          </a:p>
        </p:txBody>
      </p:sp>
      <p:sp>
        <p:nvSpPr>
          <p:cNvPr id="349188" name="Rectangle 2">
            <a:extLst>
              <a:ext uri="{FF2B5EF4-FFF2-40B4-BE49-F238E27FC236}">
                <a16:creationId xmlns:a16="http://schemas.microsoft.com/office/drawing/2014/main" id="{C93BF9E2-91E0-4135-98C4-F1586C91F95C}"/>
              </a:ext>
            </a:extLst>
          </p:cNvPr>
          <p:cNvSpPr>
            <a:spLocks noGrp="1" noChangeArrowheads="1"/>
          </p:cNvSpPr>
          <p:nvPr>
            <p:ph type="title"/>
          </p:nvPr>
        </p:nvSpPr>
        <p:spPr/>
        <p:txBody>
          <a:bodyPr/>
          <a:lstStyle/>
          <a:p>
            <a:pPr eaLnBrk="1" hangingPunct="1"/>
            <a:r>
              <a:rPr lang="en-US" altLang="en-US"/>
              <a:t>Cost</a:t>
            </a:r>
          </a:p>
        </p:txBody>
      </p:sp>
      <p:sp>
        <p:nvSpPr>
          <p:cNvPr id="349189" name="Rectangle 3">
            <a:extLst>
              <a:ext uri="{FF2B5EF4-FFF2-40B4-BE49-F238E27FC236}">
                <a16:creationId xmlns:a16="http://schemas.microsoft.com/office/drawing/2014/main" id="{F5E90163-23E0-4E67-B6C7-0CCC3E14C954}"/>
              </a:ext>
            </a:extLst>
          </p:cNvPr>
          <p:cNvSpPr>
            <a:spLocks noGrp="1" noChangeArrowheads="1"/>
          </p:cNvSpPr>
          <p:nvPr>
            <p:ph type="body" idx="1"/>
          </p:nvPr>
        </p:nvSpPr>
        <p:spPr>
          <a:xfrm>
            <a:off x="1828800" y="1905000"/>
            <a:ext cx="6934200" cy="990600"/>
          </a:xfrm>
        </p:spPr>
        <p:txBody>
          <a:bodyPr/>
          <a:lstStyle/>
          <a:p>
            <a:pPr eaLnBrk="1" hangingPunct="1">
              <a:lnSpc>
                <a:spcPct val="90000"/>
              </a:lnSpc>
            </a:pPr>
            <a:r>
              <a:rPr lang="en-US" altLang="en-US" sz="2000">
                <a:latin typeface="Palatino" pitchFamily="-128" charset="0"/>
              </a:rPr>
              <a:t>The relative costs to find and repair an error or defect increase dramatically as we go from prevention to detection to internal failure to external failure costs.</a:t>
            </a:r>
            <a:endParaRPr lang="en-US" altLang="en-US">
              <a:latin typeface="Palatino" pitchFamily="-128" charset="0"/>
            </a:endParaRPr>
          </a:p>
        </p:txBody>
      </p:sp>
      <p:pic>
        <p:nvPicPr>
          <p:cNvPr id="349190" name="Picture 4" descr="Figure 14">
            <a:extLst>
              <a:ext uri="{FF2B5EF4-FFF2-40B4-BE49-F238E27FC236}">
                <a16:creationId xmlns:a16="http://schemas.microsoft.com/office/drawing/2014/main" id="{3331D8D3-467D-41EA-BDE2-CF1FFA83F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819400"/>
            <a:ext cx="434340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C5E0C1FE-E3C8-456F-BFE3-5518128F4B6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6" name="Slide Number Placeholder 4">
            <a:extLst>
              <a:ext uri="{FF2B5EF4-FFF2-40B4-BE49-F238E27FC236}">
                <a16:creationId xmlns:a16="http://schemas.microsoft.com/office/drawing/2014/main" id="{2C713227-3CC5-4203-A83B-E5DE8D5AF63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8CB6FFF-497E-497A-828E-D54A1CEFDE73}" type="slidenum">
              <a:rPr lang="en-US" altLang="en-US" sz="1000">
                <a:latin typeface="Helvetica" panose="020B0604020202020204" pitchFamily="34" charset="0"/>
              </a:rPr>
              <a:pPr/>
              <a:t>34</a:t>
            </a:fld>
            <a:endParaRPr lang="en-US" altLang="en-US" sz="1000">
              <a:latin typeface="Helvetica" panose="020B0604020202020204" pitchFamily="34" charset="0"/>
            </a:endParaRPr>
          </a:p>
        </p:txBody>
      </p:sp>
      <p:sp>
        <p:nvSpPr>
          <p:cNvPr id="36868" name="Rectangle 1026">
            <a:extLst>
              <a:ext uri="{FF2B5EF4-FFF2-40B4-BE49-F238E27FC236}">
                <a16:creationId xmlns:a16="http://schemas.microsoft.com/office/drawing/2014/main" id="{D962856A-FC7E-405F-B0A7-044685C8A9FC}"/>
              </a:ext>
            </a:extLst>
          </p:cNvPr>
          <p:cNvSpPr>
            <a:spLocks noGrp="1" noChangeArrowheads="1"/>
          </p:cNvSpPr>
          <p:nvPr>
            <p:ph type="title"/>
          </p:nvPr>
        </p:nvSpPr>
        <p:spPr>
          <a:xfrm>
            <a:off x="1143000" y="1143000"/>
            <a:ext cx="6705600" cy="633413"/>
          </a:xfrm>
        </p:spPr>
        <p:txBody>
          <a:bodyPr/>
          <a:lstStyle/>
          <a:p>
            <a:pPr eaLnBrk="1" hangingPunct="1"/>
            <a:r>
              <a:rPr lang="en-US" altLang="en-US"/>
              <a:t>The V-Model</a:t>
            </a:r>
          </a:p>
        </p:txBody>
      </p:sp>
      <p:sp>
        <p:nvSpPr>
          <p:cNvPr id="36869" name="Rectangle 1029">
            <a:extLst>
              <a:ext uri="{FF2B5EF4-FFF2-40B4-BE49-F238E27FC236}">
                <a16:creationId xmlns:a16="http://schemas.microsoft.com/office/drawing/2014/main" id="{B484F6CE-43BC-4202-A876-D55C08D7EFA1}"/>
              </a:ext>
            </a:extLst>
          </p:cNvPr>
          <p:cNvSpPr>
            <a:spLocks noChangeArrowheads="1"/>
          </p:cNvSpPr>
          <p:nvPr/>
        </p:nvSpPr>
        <p:spPr bwMode="auto">
          <a:xfrm>
            <a:off x="2514600" y="1828800"/>
            <a:ext cx="4419600" cy="4495800"/>
          </a:xfrm>
          <a:prstGeom prst="rect">
            <a:avLst/>
          </a:prstGeom>
          <a:solidFill>
            <a:srgbClr val="53A4B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36870" name="Picture 1030" descr="Figure 2">
            <a:extLst>
              <a:ext uri="{FF2B5EF4-FFF2-40B4-BE49-F238E27FC236}">
                <a16:creationId xmlns:a16="http://schemas.microsoft.com/office/drawing/2014/main" id="{1852772A-95BF-4088-9B5C-D83370DDB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905000"/>
            <a:ext cx="4165600"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E99A6E1-9267-499E-8C62-63914430C50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48AA28BE-C1A9-4B62-A635-3A59F3D036B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5011A56-4EA1-4CEB-8C33-3417AB19A701}" type="slidenum">
              <a:rPr lang="en-US" altLang="en-US" sz="1000">
                <a:latin typeface="Helvetica" panose="020B0604020202020204" pitchFamily="34" charset="0"/>
              </a:rPr>
              <a:pPr/>
              <a:t>340</a:t>
            </a:fld>
            <a:endParaRPr lang="en-US" altLang="en-US" sz="1000">
              <a:latin typeface="Helvetica" panose="020B0604020202020204" pitchFamily="34" charset="0"/>
            </a:endParaRPr>
          </a:p>
        </p:txBody>
      </p:sp>
      <p:sp>
        <p:nvSpPr>
          <p:cNvPr id="350212" name="Rectangle 2">
            <a:extLst>
              <a:ext uri="{FF2B5EF4-FFF2-40B4-BE49-F238E27FC236}">
                <a16:creationId xmlns:a16="http://schemas.microsoft.com/office/drawing/2014/main" id="{CB3AC916-A84E-41CF-B90A-A5C8F95C9516}"/>
              </a:ext>
            </a:extLst>
          </p:cNvPr>
          <p:cNvSpPr>
            <a:spLocks noGrp="1" noChangeArrowheads="1"/>
          </p:cNvSpPr>
          <p:nvPr>
            <p:ph type="title"/>
          </p:nvPr>
        </p:nvSpPr>
        <p:spPr/>
        <p:txBody>
          <a:bodyPr/>
          <a:lstStyle/>
          <a:p>
            <a:pPr eaLnBrk="1" hangingPunct="1"/>
            <a:r>
              <a:rPr lang="en-US" altLang="en-US"/>
              <a:t>Quality and Risk</a:t>
            </a:r>
          </a:p>
        </p:txBody>
      </p:sp>
      <p:sp>
        <p:nvSpPr>
          <p:cNvPr id="350213" name="Rectangle 3">
            <a:extLst>
              <a:ext uri="{FF2B5EF4-FFF2-40B4-BE49-F238E27FC236}">
                <a16:creationId xmlns:a16="http://schemas.microsoft.com/office/drawing/2014/main" id="{3BB590B9-0B4C-47B3-86BA-791435B20FA2}"/>
              </a:ext>
            </a:extLst>
          </p:cNvPr>
          <p:cNvSpPr>
            <a:spLocks noGrp="1" noChangeArrowheads="1"/>
          </p:cNvSpPr>
          <p:nvPr>
            <p:ph type="body" idx="1"/>
          </p:nvPr>
        </p:nvSpPr>
        <p:spPr/>
        <p:txBody>
          <a:bodyPr/>
          <a:lstStyle/>
          <a:p>
            <a:pPr eaLnBrk="1" hangingPunct="1"/>
            <a:r>
              <a:rPr lang="en-US" altLang="en-US" sz="2000" i="1">
                <a:latin typeface="Palatino" pitchFamily="-128" charset="0"/>
              </a:rPr>
              <a:t>“People bet their jobs, their comforts, their safety, their entertainment, their decisions, and their very lives on computer software. It better be right.”</a:t>
            </a:r>
            <a:r>
              <a:rPr lang="en-US" altLang="en-US" sz="2000">
                <a:latin typeface="Palatino" pitchFamily="-128" charset="0"/>
              </a:rPr>
              <a:t> SEPA, Chapter 1</a:t>
            </a:r>
          </a:p>
          <a:p>
            <a:pPr eaLnBrk="1" hangingPunct="1"/>
            <a:r>
              <a:rPr lang="en-US" altLang="en-US" sz="2000">
                <a:latin typeface="Palatino" pitchFamily="-128" charset="0"/>
              </a:rPr>
              <a:t>Example:</a:t>
            </a:r>
          </a:p>
          <a:p>
            <a:pPr lvl="1" eaLnBrk="1" hangingPunct="1">
              <a:spcBef>
                <a:spcPts val="600"/>
              </a:spcBef>
            </a:pPr>
            <a:r>
              <a:rPr lang="en-US" altLang="en-US" sz="1800" i="1">
                <a:latin typeface="Palatino" pitchFamily="-128" charset="0"/>
              </a:rPr>
              <a:t>Throughout the month of November, 2000 at a hospital in Panama, 28 patients received massive overdoses of gamma rays during treatment for a variety of cancers. In the months that followed, five of these patients died from radiation poisoning and 15 others developed serious complications. What caused this tragedy?  A software package, developed by a U.S. company, was modified by hospital technicians to compute modified doses of radiation for each patient. </a:t>
            </a:r>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B15EAC-D579-467A-B2DE-A01F66C57D3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9BD417C0-581D-48A2-BCD5-2D631523971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8AB8E92-2E5E-4DF8-A0FF-97B023877896}" type="slidenum">
              <a:rPr lang="en-US" altLang="en-US" sz="1000">
                <a:latin typeface="Helvetica" panose="020B0604020202020204" pitchFamily="34" charset="0"/>
              </a:rPr>
              <a:pPr/>
              <a:t>341</a:t>
            </a:fld>
            <a:endParaRPr lang="en-US" altLang="en-US" sz="1000">
              <a:latin typeface="Helvetica" panose="020B0604020202020204" pitchFamily="34" charset="0"/>
            </a:endParaRPr>
          </a:p>
        </p:txBody>
      </p:sp>
      <p:sp>
        <p:nvSpPr>
          <p:cNvPr id="351236" name="Rectangle 2">
            <a:extLst>
              <a:ext uri="{FF2B5EF4-FFF2-40B4-BE49-F238E27FC236}">
                <a16:creationId xmlns:a16="http://schemas.microsoft.com/office/drawing/2014/main" id="{01768FB3-E8F2-44BA-AA4B-E0E98A26C68D}"/>
              </a:ext>
            </a:extLst>
          </p:cNvPr>
          <p:cNvSpPr>
            <a:spLocks noGrp="1" noChangeArrowheads="1"/>
          </p:cNvSpPr>
          <p:nvPr>
            <p:ph type="title"/>
          </p:nvPr>
        </p:nvSpPr>
        <p:spPr/>
        <p:txBody>
          <a:bodyPr/>
          <a:lstStyle/>
          <a:p>
            <a:pPr eaLnBrk="1" hangingPunct="1"/>
            <a:r>
              <a:rPr lang="en-US" altLang="en-US"/>
              <a:t>Negligence and Liability</a:t>
            </a:r>
          </a:p>
        </p:txBody>
      </p:sp>
      <p:sp>
        <p:nvSpPr>
          <p:cNvPr id="351237" name="Rectangle 3">
            <a:extLst>
              <a:ext uri="{FF2B5EF4-FFF2-40B4-BE49-F238E27FC236}">
                <a16:creationId xmlns:a16="http://schemas.microsoft.com/office/drawing/2014/main" id="{6C52155E-A09D-4195-95EE-A4149BE5DE50}"/>
              </a:ext>
            </a:extLst>
          </p:cNvPr>
          <p:cNvSpPr>
            <a:spLocks noGrp="1" noChangeArrowheads="1"/>
          </p:cNvSpPr>
          <p:nvPr>
            <p:ph type="body" idx="1"/>
          </p:nvPr>
        </p:nvSpPr>
        <p:spPr/>
        <p:txBody>
          <a:bodyPr/>
          <a:lstStyle/>
          <a:p>
            <a:pPr eaLnBrk="1" hangingPunct="1">
              <a:lnSpc>
                <a:spcPct val="90000"/>
              </a:lnSpc>
              <a:spcBef>
                <a:spcPts val="600"/>
              </a:spcBef>
            </a:pPr>
            <a:r>
              <a:rPr lang="en-US" altLang="en-US" sz="2000">
                <a:latin typeface="Palatino" pitchFamily="-128" charset="0"/>
              </a:rPr>
              <a:t>The story is all too common. A governmental or corporate entity hires a major software developer or consulting company to analyze requirements and then design and construct a software-based “system” to support some major activity. </a:t>
            </a:r>
          </a:p>
          <a:p>
            <a:pPr lvl="1" eaLnBrk="1" hangingPunct="1">
              <a:lnSpc>
                <a:spcPct val="90000"/>
              </a:lnSpc>
              <a:spcBef>
                <a:spcPts val="600"/>
              </a:spcBef>
            </a:pPr>
            <a:r>
              <a:rPr lang="en-US" altLang="en-US" sz="1800">
                <a:latin typeface="Palatino" pitchFamily="-128" charset="0"/>
              </a:rPr>
              <a:t>The system might support a major corporate function (e.g., pension management) or some governmental function (e.g., healthcare administration or homeland security).</a:t>
            </a:r>
          </a:p>
          <a:p>
            <a:pPr eaLnBrk="1" hangingPunct="1">
              <a:lnSpc>
                <a:spcPct val="90000"/>
              </a:lnSpc>
              <a:spcBef>
                <a:spcPts val="600"/>
              </a:spcBef>
            </a:pPr>
            <a:r>
              <a:rPr lang="en-US" altLang="en-US" sz="2000">
                <a:latin typeface="Palatino" pitchFamily="-128" charset="0"/>
              </a:rPr>
              <a:t>Work begins with the best of intentions on both sides, but by the time the system is delivered, things have gone bad. </a:t>
            </a:r>
          </a:p>
          <a:p>
            <a:pPr eaLnBrk="1" hangingPunct="1">
              <a:lnSpc>
                <a:spcPct val="90000"/>
              </a:lnSpc>
              <a:spcBef>
                <a:spcPts val="600"/>
              </a:spcBef>
            </a:pPr>
            <a:r>
              <a:rPr lang="en-US" altLang="en-US" sz="2000">
                <a:latin typeface="Palatino" pitchFamily="-128" charset="0"/>
              </a:rPr>
              <a:t>The system is late, fails to deliver desired features and functions, is error-prone, and does not meet with customer approval. </a:t>
            </a:r>
          </a:p>
          <a:p>
            <a:pPr eaLnBrk="1" hangingPunct="1">
              <a:lnSpc>
                <a:spcPct val="90000"/>
              </a:lnSpc>
              <a:spcBef>
                <a:spcPts val="600"/>
              </a:spcBef>
            </a:pPr>
            <a:r>
              <a:rPr lang="en-US" altLang="en-US" sz="2000">
                <a:latin typeface="Palatino" pitchFamily="-128" charset="0"/>
              </a:rPr>
              <a:t>Litigation ensues.</a:t>
            </a:r>
          </a:p>
        </p:txBody>
      </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9E7FBC1-172E-462B-A2D0-DC0787EFAD1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CEA1F76F-650C-4890-ABA6-02B8980CD2F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5AE45E2-D00D-438A-8BFF-995FD8ED09FB}" type="slidenum">
              <a:rPr lang="en-US" altLang="en-US" sz="1000">
                <a:latin typeface="Helvetica" panose="020B0604020202020204" pitchFamily="34" charset="0"/>
              </a:rPr>
              <a:pPr/>
              <a:t>342</a:t>
            </a:fld>
            <a:endParaRPr lang="en-US" altLang="en-US" sz="1000">
              <a:latin typeface="Helvetica" panose="020B0604020202020204" pitchFamily="34" charset="0"/>
            </a:endParaRPr>
          </a:p>
        </p:txBody>
      </p:sp>
      <p:sp>
        <p:nvSpPr>
          <p:cNvPr id="352260" name="Rectangle 2">
            <a:extLst>
              <a:ext uri="{FF2B5EF4-FFF2-40B4-BE49-F238E27FC236}">
                <a16:creationId xmlns:a16="http://schemas.microsoft.com/office/drawing/2014/main" id="{469CA196-ACF9-4561-92E1-FF89A9A7EC85}"/>
              </a:ext>
            </a:extLst>
          </p:cNvPr>
          <p:cNvSpPr>
            <a:spLocks noGrp="1" noChangeArrowheads="1"/>
          </p:cNvSpPr>
          <p:nvPr>
            <p:ph type="title"/>
          </p:nvPr>
        </p:nvSpPr>
        <p:spPr/>
        <p:txBody>
          <a:bodyPr/>
          <a:lstStyle/>
          <a:p>
            <a:pPr eaLnBrk="1" hangingPunct="1"/>
            <a:r>
              <a:rPr lang="en-US" altLang="en-US"/>
              <a:t>Quality and Security</a:t>
            </a:r>
          </a:p>
        </p:txBody>
      </p:sp>
      <p:sp>
        <p:nvSpPr>
          <p:cNvPr id="352261" name="Rectangle 3">
            <a:extLst>
              <a:ext uri="{FF2B5EF4-FFF2-40B4-BE49-F238E27FC236}">
                <a16:creationId xmlns:a16="http://schemas.microsoft.com/office/drawing/2014/main" id="{60762021-20F9-4A73-9982-E883F1EB093D}"/>
              </a:ext>
            </a:extLst>
          </p:cNvPr>
          <p:cNvSpPr>
            <a:spLocks noGrp="1" noChangeArrowheads="1"/>
          </p:cNvSpPr>
          <p:nvPr>
            <p:ph type="body" idx="1"/>
          </p:nvPr>
        </p:nvSpPr>
        <p:spPr/>
        <p:txBody>
          <a:bodyPr/>
          <a:lstStyle/>
          <a:p>
            <a:pPr eaLnBrk="1" hangingPunct="1">
              <a:spcBef>
                <a:spcPts val="300"/>
              </a:spcBef>
            </a:pPr>
            <a:r>
              <a:rPr lang="en-US" altLang="en-US" sz="2000">
                <a:latin typeface="Palatino" pitchFamily="-128" charset="0"/>
              </a:rPr>
              <a:t>Gary McGraw comments [Wil05]:  </a:t>
            </a:r>
          </a:p>
          <a:p>
            <a:pPr eaLnBrk="1" hangingPunct="1">
              <a:spcBef>
                <a:spcPts val="300"/>
              </a:spcBef>
            </a:pPr>
            <a:r>
              <a:rPr lang="en-US" altLang="en-US" sz="2000">
                <a:latin typeface="Palatino" pitchFamily="-128" charset="0"/>
              </a:rPr>
              <a:t>“Software security relates entirely and completely to quality. You must think about </a:t>
            </a:r>
            <a:r>
              <a:rPr lang="en-US" altLang="en-US" sz="2000">
                <a:solidFill>
                  <a:schemeClr val="folHlink"/>
                </a:solidFill>
                <a:latin typeface="Palatino" pitchFamily="-128" charset="0"/>
              </a:rPr>
              <a:t>security, reliability, availability, dependability—at the beginning, in the design, architecture, test, and coding phases, all through the software life cycle [process]. </a:t>
            </a:r>
            <a:r>
              <a:rPr lang="en-US" altLang="en-US" sz="2000">
                <a:latin typeface="Palatino" pitchFamily="-128" charset="0"/>
              </a:rPr>
              <a:t>Even people aware of the software security problem have focused on late life-cycle stuff. The earlier you find the software problem, the better. And there are two kinds of software problems. One is bugs, which are implementation problems. The other is software flaws—architectural problems in the design. </a:t>
            </a:r>
            <a:r>
              <a:rPr lang="en-US" altLang="en-US" sz="2000">
                <a:solidFill>
                  <a:schemeClr val="folHlink"/>
                </a:solidFill>
                <a:latin typeface="Palatino" pitchFamily="-128" charset="0"/>
              </a:rPr>
              <a:t>People pay too much attention to bugs and not enough on flaws.</a:t>
            </a:r>
            <a:r>
              <a:rPr lang="en-US" altLang="en-US" sz="2000">
                <a:latin typeface="Palatino" pitchFamily="-128" charset="0"/>
              </a:rPr>
              <a:t>”</a:t>
            </a:r>
            <a:endParaRPr lang="en-US" altLang="en-US" sz="2000"/>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52DCF83-B867-4B42-B48F-C358D2A7353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3FEFF272-E19D-41E2-930D-1AC33C0B837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EC6153B-5084-43F2-87B8-02AFCB24D2D7}" type="slidenum">
              <a:rPr lang="en-US" altLang="en-US" sz="1000">
                <a:latin typeface="Helvetica" panose="020B0604020202020204" pitchFamily="34" charset="0"/>
              </a:rPr>
              <a:pPr/>
              <a:t>343</a:t>
            </a:fld>
            <a:endParaRPr lang="en-US" altLang="en-US" sz="1000">
              <a:latin typeface="Helvetica" panose="020B0604020202020204" pitchFamily="34" charset="0"/>
            </a:endParaRPr>
          </a:p>
        </p:txBody>
      </p:sp>
      <p:sp>
        <p:nvSpPr>
          <p:cNvPr id="353284" name="Rectangle 2">
            <a:extLst>
              <a:ext uri="{FF2B5EF4-FFF2-40B4-BE49-F238E27FC236}">
                <a16:creationId xmlns:a16="http://schemas.microsoft.com/office/drawing/2014/main" id="{5A1416DE-5017-4A36-B34D-F8FC0BCED5BC}"/>
              </a:ext>
            </a:extLst>
          </p:cNvPr>
          <p:cNvSpPr>
            <a:spLocks noGrp="1" noChangeArrowheads="1"/>
          </p:cNvSpPr>
          <p:nvPr>
            <p:ph type="title"/>
          </p:nvPr>
        </p:nvSpPr>
        <p:spPr/>
        <p:txBody>
          <a:bodyPr/>
          <a:lstStyle/>
          <a:p>
            <a:pPr eaLnBrk="1" hangingPunct="1"/>
            <a:r>
              <a:rPr lang="en-US" altLang="en-US"/>
              <a:t>Achieving Software Quality</a:t>
            </a:r>
          </a:p>
        </p:txBody>
      </p:sp>
      <p:sp>
        <p:nvSpPr>
          <p:cNvPr id="353285" name="Rectangle 3">
            <a:extLst>
              <a:ext uri="{FF2B5EF4-FFF2-40B4-BE49-F238E27FC236}">
                <a16:creationId xmlns:a16="http://schemas.microsoft.com/office/drawing/2014/main" id="{E3046F86-AA91-4190-B147-C04614A7526C}"/>
              </a:ext>
            </a:extLst>
          </p:cNvPr>
          <p:cNvSpPr>
            <a:spLocks noGrp="1" noChangeArrowheads="1"/>
          </p:cNvSpPr>
          <p:nvPr>
            <p:ph type="body" idx="1"/>
          </p:nvPr>
        </p:nvSpPr>
        <p:spPr/>
        <p:txBody>
          <a:bodyPr/>
          <a:lstStyle/>
          <a:p>
            <a:pPr eaLnBrk="1" hangingPunct="1"/>
            <a:r>
              <a:rPr lang="en-US" altLang="en-US"/>
              <a:t>Critical success factors:</a:t>
            </a:r>
          </a:p>
          <a:p>
            <a:pPr lvl="1" eaLnBrk="1" hangingPunct="1"/>
            <a:r>
              <a:rPr lang="en-US" altLang="en-US" b="1">
                <a:solidFill>
                  <a:schemeClr val="folHlink"/>
                </a:solidFill>
                <a:latin typeface="Palatino" pitchFamily="-128" charset="0"/>
              </a:rPr>
              <a:t>Software Engineering Methods</a:t>
            </a:r>
          </a:p>
          <a:p>
            <a:pPr lvl="1" eaLnBrk="1" hangingPunct="1"/>
            <a:r>
              <a:rPr lang="en-US" altLang="en-US" b="1">
                <a:solidFill>
                  <a:schemeClr val="folHlink"/>
                </a:solidFill>
                <a:latin typeface="Palatino" pitchFamily="-128" charset="0"/>
              </a:rPr>
              <a:t>Project Management Techniques</a:t>
            </a:r>
          </a:p>
          <a:p>
            <a:pPr lvl="1" eaLnBrk="1" hangingPunct="1"/>
            <a:r>
              <a:rPr lang="en-US" altLang="en-US" b="1">
                <a:solidFill>
                  <a:schemeClr val="folHlink"/>
                </a:solidFill>
                <a:latin typeface="Palatino" pitchFamily="-128" charset="0"/>
              </a:rPr>
              <a:t>Quality Control</a:t>
            </a:r>
          </a:p>
          <a:p>
            <a:pPr lvl="1" eaLnBrk="1" hangingPunct="1"/>
            <a:r>
              <a:rPr lang="en-US" altLang="en-US" b="1">
                <a:solidFill>
                  <a:schemeClr val="folHlink"/>
                </a:solidFill>
                <a:latin typeface="Palatino" pitchFamily="-128" charset="0"/>
              </a:rPr>
              <a:t>Quality Assurance</a:t>
            </a:r>
          </a:p>
        </p:txBody>
      </p:sp>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63538ACB-CC2D-44D1-A373-81473936D5BE}"/>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B76B3757-A8FE-4854-917F-E7222E6B579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75F6646-3DF9-4AD7-83CD-6031F4337241}" type="slidenum">
              <a:rPr lang="en-US" altLang="en-US" sz="1000">
                <a:latin typeface="Helvetica" panose="020B0604020202020204" pitchFamily="34" charset="0"/>
              </a:rPr>
              <a:pPr/>
              <a:t>344</a:t>
            </a:fld>
            <a:endParaRPr lang="en-US" altLang="en-US" sz="1000">
              <a:latin typeface="Helvetica" panose="020B0604020202020204" pitchFamily="34" charset="0"/>
            </a:endParaRPr>
          </a:p>
        </p:txBody>
      </p:sp>
      <p:sp>
        <p:nvSpPr>
          <p:cNvPr id="354308" name="Rectangle 2">
            <a:extLst>
              <a:ext uri="{FF2B5EF4-FFF2-40B4-BE49-F238E27FC236}">
                <a16:creationId xmlns:a16="http://schemas.microsoft.com/office/drawing/2014/main" id="{4CFB7695-F0E5-43BB-A15C-F110DBD00817}"/>
              </a:ext>
            </a:extLst>
          </p:cNvPr>
          <p:cNvSpPr>
            <a:spLocks noGrp="1" noChangeArrowheads="1"/>
          </p:cNvSpPr>
          <p:nvPr>
            <p:ph type="title"/>
          </p:nvPr>
        </p:nvSpPr>
        <p:spPr/>
        <p:txBody>
          <a:bodyPr/>
          <a:lstStyle/>
          <a:p>
            <a:pPr eaLnBrk="1" hangingPunct="1"/>
            <a:r>
              <a:rPr lang="en-US" altLang="en-US"/>
              <a:t>Chapter 15</a:t>
            </a:r>
          </a:p>
        </p:txBody>
      </p:sp>
      <p:sp>
        <p:nvSpPr>
          <p:cNvPr id="354309" name="Rectangle 3">
            <a:extLst>
              <a:ext uri="{FF2B5EF4-FFF2-40B4-BE49-F238E27FC236}">
                <a16:creationId xmlns:a16="http://schemas.microsoft.com/office/drawing/2014/main" id="{0BEA0562-4101-477A-9A50-0166B41BCA88}"/>
              </a:ext>
            </a:extLst>
          </p:cNvPr>
          <p:cNvSpPr>
            <a:spLocks noGrp="1" noChangeArrowheads="1"/>
          </p:cNvSpPr>
          <p:nvPr>
            <p:ph type="body" idx="1"/>
          </p:nvPr>
        </p:nvSpPr>
        <p:spPr/>
        <p:txBody>
          <a:bodyPr/>
          <a:lstStyle/>
          <a:p>
            <a:pPr eaLnBrk="1" hangingPunct="1"/>
            <a:r>
              <a:rPr lang="en-US" altLang="en-US" b="1">
                <a:solidFill>
                  <a:schemeClr val="folHlink"/>
                </a:solidFill>
              </a:rPr>
              <a:t>Review Techniques</a:t>
            </a:r>
          </a:p>
        </p:txBody>
      </p:sp>
      <p:sp>
        <p:nvSpPr>
          <p:cNvPr id="354310" name="Text Box 6">
            <a:extLst>
              <a:ext uri="{FF2B5EF4-FFF2-40B4-BE49-F238E27FC236}">
                <a16:creationId xmlns:a16="http://schemas.microsoft.com/office/drawing/2014/main" id="{608618F5-4CB5-4EBE-B796-A4DFEF02677F}"/>
              </a:ext>
            </a:extLst>
          </p:cNvPr>
          <p:cNvSpPr txBox="1">
            <a:spLocks noChangeArrowheads="1"/>
          </p:cNvSpPr>
          <p:nvPr/>
        </p:nvSpPr>
        <p:spPr bwMode="auto">
          <a:xfrm>
            <a:off x="2133600" y="2438400"/>
            <a:ext cx="6477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i="1">
                <a:solidFill>
                  <a:schemeClr val="tx2"/>
                </a:solidFill>
                <a:latin typeface="Helvetica" panose="020B0604020202020204" pitchFamily="34" charset="0"/>
              </a:rPr>
              <a:t>Slide Set to accompany</a:t>
            </a:r>
            <a:br>
              <a:rPr lang="en-US" altLang="en-US" sz="3200" i="1">
                <a:solidFill>
                  <a:schemeClr val="tx2"/>
                </a:solidFill>
                <a:latin typeface="Helvetica" panose="020B0604020202020204" pitchFamily="34" charset="0"/>
              </a:rPr>
            </a:br>
            <a:r>
              <a:rPr lang="en-US" altLang="en-US" sz="2000" i="1">
                <a:solidFill>
                  <a:schemeClr val="tx2"/>
                </a:solidFill>
                <a:latin typeface="Helvetica" panose="020B0604020202020204" pitchFamily="34" charset="0"/>
              </a:rPr>
              <a:t>Software Engineering: A Practitioner’s Approach, 7/e</a:t>
            </a:r>
            <a:r>
              <a:rPr lang="en-US" altLang="en-US" i="1">
                <a:solidFill>
                  <a:schemeClr val="tx2"/>
                </a:solidFill>
                <a:latin typeface="Helvetica" panose="020B0604020202020204" pitchFamily="34" charset="0"/>
              </a:rPr>
              <a:t> </a:t>
            </a:r>
          </a:p>
          <a:p>
            <a:r>
              <a:rPr lang="en-US" altLang="en-US" sz="1600" b="1"/>
              <a:t>by Roger S. Pressman</a:t>
            </a:r>
            <a:endParaRPr lang="en-US" altLang="en-US" sz="1200" b="1"/>
          </a:p>
          <a:p>
            <a:endParaRPr lang="en-US" altLang="en-US" sz="1200" b="1"/>
          </a:p>
          <a:p>
            <a:r>
              <a:rPr lang="en-US" altLang="en-US" sz="1200" b="1"/>
              <a:t>Slides copyright © 1996, 2001, 2005, 2009</a:t>
            </a:r>
            <a:r>
              <a:rPr lang="en-US" altLang="en-US" sz="1800"/>
              <a:t> </a:t>
            </a:r>
            <a:r>
              <a:rPr lang="en-US" altLang="en-US" sz="1200" b="1"/>
              <a:t>by Roger S. Pressman</a:t>
            </a:r>
            <a:endParaRPr lang="en-US" altLang="en-US" sz="1800"/>
          </a:p>
          <a:p>
            <a:endParaRPr lang="en-US" altLang="en-US" sz="1800" b="1" i="1">
              <a:solidFill>
                <a:schemeClr val="tx2"/>
              </a:solidFill>
            </a:endParaRPr>
          </a:p>
          <a:p>
            <a:r>
              <a:rPr lang="en-US" altLang="en-US" sz="1800" b="1" i="1">
                <a:solidFill>
                  <a:schemeClr val="tx2"/>
                </a:solidFill>
              </a:rPr>
              <a:t>For non-profit educational use only</a:t>
            </a:r>
            <a:endParaRPr lang="en-US" altLang="en-US" sz="1800" b="1"/>
          </a:p>
          <a:p>
            <a:endParaRPr lang="en-US" altLang="en-US" sz="1400"/>
          </a:p>
          <a:p>
            <a:r>
              <a:rPr lang="en-US" altLang="en-US" sz="1200"/>
              <a:t>May be reproduced ONLY for student use at the university level when used in conjunction with </a:t>
            </a:r>
            <a:r>
              <a:rPr lang="en-US" altLang="en-US" sz="1200" i="1"/>
              <a:t>Software Engineering: A Practitioner's Approach, 7/e. </a:t>
            </a:r>
            <a:r>
              <a:rPr lang="en-US" altLang="en-US" sz="1200"/>
              <a:t>Any other reproduction or use is prohibited without the express written permission of the author.</a:t>
            </a:r>
          </a:p>
          <a:p>
            <a:endParaRPr lang="en-US" altLang="en-US" sz="1200"/>
          </a:p>
          <a:p>
            <a:r>
              <a:rPr lang="en-US" altLang="en-US" sz="1200"/>
              <a:t>All copyright information MUST appear if these slides are posted on a website for student use.</a:t>
            </a:r>
          </a:p>
        </p:txBody>
      </p:sp>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CA46A84-1D71-44A4-B591-400B407B17E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09A0D51D-99B8-4BA4-BA13-98BBAC02E48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B37280A-58F9-4A8A-8B49-8983815D386D}" type="slidenum">
              <a:rPr lang="en-US" altLang="en-US" sz="1000">
                <a:latin typeface="Helvetica" panose="020B0604020202020204" pitchFamily="34" charset="0"/>
              </a:rPr>
              <a:pPr/>
              <a:t>345</a:t>
            </a:fld>
            <a:endParaRPr lang="en-US" altLang="en-US" sz="1000">
              <a:latin typeface="Helvetica" panose="020B0604020202020204" pitchFamily="34" charset="0"/>
            </a:endParaRPr>
          </a:p>
        </p:txBody>
      </p:sp>
      <p:sp>
        <p:nvSpPr>
          <p:cNvPr id="355332" name="Rectangle 2">
            <a:extLst>
              <a:ext uri="{FF2B5EF4-FFF2-40B4-BE49-F238E27FC236}">
                <a16:creationId xmlns:a16="http://schemas.microsoft.com/office/drawing/2014/main" id="{49FAEE39-01EB-42D8-ADC1-24504CAA8F8F}"/>
              </a:ext>
            </a:extLst>
          </p:cNvPr>
          <p:cNvSpPr>
            <a:spLocks noGrp="1" noChangeArrowheads="1"/>
          </p:cNvSpPr>
          <p:nvPr>
            <p:ph type="title"/>
          </p:nvPr>
        </p:nvSpPr>
        <p:spPr>
          <a:xfrm>
            <a:off x="1308100" y="722313"/>
            <a:ext cx="6477000" cy="1285875"/>
          </a:xfrm>
          <a:noFill/>
        </p:spPr>
        <p:txBody>
          <a:bodyPr lIns="90487" tIns="44450" rIns="90487" bIns="44450" anchor="ctr"/>
          <a:lstStyle/>
          <a:p>
            <a:pPr eaLnBrk="1" hangingPunct="1"/>
            <a:r>
              <a:rPr lang="en-US" altLang="en-US"/>
              <a:t>What Are Reviews?</a:t>
            </a:r>
          </a:p>
        </p:txBody>
      </p:sp>
      <p:sp>
        <p:nvSpPr>
          <p:cNvPr id="355333" name="Rectangle 3">
            <a:extLst>
              <a:ext uri="{FF2B5EF4-FFF2-40B4-BE49-F238E27FC236}">
                <a16:creationId xmlns:a16="http://schemas.microsoft.com/office/drawing/2014/main" id="{2AB5A2BA-2A28-4F9A-ADDB-A0546FD63363}"/>
              </a:ext>
            </a:extLst>
          </p:cNvPr>
          <p:cNvSpPr>
            <a:spLocks noGrp="1" noChangeArrowheads="1"/>
          </p:cNvSpPr>
          <p:nvPr>
            <p:ph type="body" idx="1"/>
          </p:nvPr>
        </p:nvSpPr>
        <p:spPr>
          <a:xfrm>
            <a:off x="1905000" y="2209800"/>
            <a:ext cx="5843588" cy="3167063"/>
          </a:xfrm>
          <a:noFill/>
        </p:spPr>
        <p:txBody>
          <a:bodyPr lIns="90487" tIns="44450" rIns="90487" bIns="44450"/>
          <a:lstStyle/>
          <a:p>
            <a:pPr eaLnBrk="1" hangingPunct="1">
              <a:lnSpc>
                <a:spcPct val="90000"/>
              </a:lnSpc>
            </a:pPr>
            <a:r>
              <a:rPr lang="en-US" altLang="en-US"/>
              <a:t>a meeting conducted by technical people for technical people</a:t>
            </a:r>
          </a:p>
          <a:p>
            <a:pPr eaLnBrk="1" hangingPunct="1">
              <a:lnSpc>
                <a:spcPct val="90000"/>
              </a:lnSpc>
            </a:pPr>
            <a:r>
              <a:rPr lang="en-US" altLang="en-US"/>
              <a:t>a technical assessment of a work product created during the software engineering process</a:t>
            </a:r>
          </a:p>
          <a:p>
            <a:pPr eaLnBrk="1" hangingPunct="1">
              <a:lnSpc>
                <a:spcPct val="90000"/>
              </a:lnSpc>
            </a:pPr>
            <a:r>
              <a:rPr lang="en-US" altLang="en-US"/>
              <a:t>a software quality assurance mechanism</a:t>
            </a:r>
          </a:p>
          <a:p>
            <a:pPr eaLnBrk="1" hangingPunct="1">
              <a:lnSpc>
                <a:spcPct val="90000"/>
              </a:lnSpc>
            </a:pPr>
            <a:r>
              <a:rPr lang="en-US" altLang="en-US"/>
              <a:t>a training ground</a:t>
            </a:r>
          </a:p>
        </p:txBody>
      </p:sp>
    </p:spTree>
  </p:cSld>
  <p:clrMapOvr>
    <a:masterClrMapping/>
  </p:clrMapOvr>
  <p:transition/>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8ECB819-74B8-4B8F-8F6B-871A958FA6D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2FAFD9B1-C253-4B24-9A2B-16FA0443C5A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25E397-4B6D-4E5B-9185-32A41B17CCF8}" type="slidenum">
              <a:rPr lang="en-US" altLang="en-US" sz="1000">
                <a:latin typeface="Helvetica" panose="020B0604020202020204" pitchFamily="34" charset="0"/>
              </a:rPr>
              <a:pPr/>
              <a:t>346</a:t>
            </a:fld>
            <a:endParaRPr lang="en-US" altLang="en-US" sz="1000">
              <a:latin typeface="Helvetica" panose="020B0604020202020204" pitchFamily="34" charset="0"/>
            </a:endParaRPr>
          </a:p>
        </p:txBody>
      </p:sp>
      <p:sp>
        <p:nvSpPr>
          <p:cNvPr id="356356" name="Rectangle 2">
            <a:extLst>
              <a:ext uri="{FF2B5EF4-FFF2-40B4-BE49-F238E27FC236}">
                <a16:creationId xmlns:a16="http://schemas.microsoft.com/office/drawing/2014/main" id="{C0B17C79-9447-4AC4-B3B2-5D9D469F611B}"/>
              </a:ext>
            </a:extLst>
          </p:cNvPr>
          <p:cNvSpPr>
            <a:spLocks noGrp="1" noChangeArrowheads="1"/>
          </p:cNvSpPr>
          <p:nvPr>
            <p:ph type="title"/>
          </p:nvPr>
        </p:nvSpPr>
        <p:spPr/>
        <p:txBody>
          <a:bodyPr/>
          <a:lstStyle/>
          <a:p>
            <a:pPr eaLnBrk="1" hangingPunct="1"/>
            <a:r>
              <a:rPr lang="en-US" altLang="en-US"/>
              <a:t>What Reviews Are Not</a:t>
            </a:r>
          </a:p>
        </p:txBody>
      </p:sp>
      <p:sp>
        <p:nvSpPr>
          <p:cNvPr id="356357" name="Rectangle 3">
            <a:extLst>
              <a:ext uri="{FF2B5EF4-FFF2-40B4-BE49-F238E27FC236}">
                <a16:creationId xmlns:a16="http://schemas.microsoft.com/office/drawing/2014/main" id="{D0336242-AA28-4139-B792-5C81A3068584}"/>
              </a:ext>
            </a:extLst>
          </p:cNvPr>
          <p:cNvSpPr>
            <a:spLocks noGrp="1" noChangeArrowheads="1"/>
          </p:cNvSpPr>
          <p:nvPr>
            <p:ph type="body" idx="1"/>
          </p:nvPr>
        </p:nvSpPr>
        <p:spPr>
          <a:xfrm>
            <a:off x="1828800" y="2209800"/>
            <a:ext cx="6403975" cy="2535238"/>
          </a:xfrm>
        </p:spPr>
        <p:txBody>
          <a:bodyPr/>
          <a:lstStyle/>
          <a:p>
            <a:pPr eaLnBrk="1" hangingPunct="1"/>
            <a:r>
              <a:rPr lang="en-US" altLang="en-US"/>
              <a:t>A project summary or progress assessment</a:t>
            </a:r>
          </a:p>
          <a:p>
            <a:pPr eaLnBrk="1" hangingPunct="1"/>
            <a:r>
              <a:rPr lang="en-US" altLang="en-US"/>
              <a:t>A meeting intended solely to impart information</a:t>
            </a:r>
          </a:p>
          <a:p>
            <a:pPr eaLnBrk="1" hangingPunct="1"/>
            <a:r>
              <a:rPr lang="en-US" altLang="en-US"/>
              <a:t>A mechanism for political or personal reprisal!</a:t>
            </a:r>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FA99143-11AE-4FE8-B851-ECA9DEC18D8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BBA86CAD-06BD-443B-8A13-357BD25C412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0C1A8AD-6480-4C71-9CB3-9E1B7BE8CA55}" type="slidenum">
              <a:rPr lang="en-US" altLang="en-US" sz="1000">
                <a:latin typeface="Helvetica" panose="020B0604020202020204" pitchFamily="34" charset="0"/>
              </a:rPr>
              <a:pPr/>
              <a:t>347</a:t>
            </a:fld>
            <a:endParaRPr lang="en-US" altLang="en-US" sz="1000">
              <a:latin typeface="Helvetica" panose="020B0604020202020204" pitchFamily="34" charset="0"/>
            </a:endParaRPr>
          </a:p>
        </p:txBody>
      </p:sp>
      <p:sp>
        <p:nvSpPr>
          <p:cNvPr id="357380" name="Rectangle 2">
            <a:extLst>
              <a:ext uri="{FF2B5EF4-FFF2-40B4-BE49-F238E27FC236}">
                <a16:creationId xmlns:a16="http://schemas.microsoft.com/office/drawing/2014/main" id="{38C604FA-E466-480B-A551-159086070037}"/>
              </a:ext>
            </a:extLst>
          </p:cNvPr>
          <p:cNvSpPr>
            <a:spLocks noGrp="1" noChangeArrowheads="1"/>
          </p:cNvSpPr>
          <p:nvPr>
            <p:ph type="title"/>
          </p:nvPr>
        </p:nvSpPr>
        <p:spPr/>
        <p:txBody>
          <a:bodyPr/>
          <a:lstStyle/>
          <a:p>
            <a:pPr eaLnBrk="1" hangingPunct="1"/>
            <a:r>
              <a:rPr lang="en-US" altLang="en-US"/>
              <a:t>What Do We Look For?</a:t>
            </a:r>
          </a:p>
        </p:txBody>
      </p:sp>
      <p:sp>
        <p:nvSpPr>
          <p:cNvPr id="357381" name="Rectangle 3">
            <a:extLst>
              <a:ext uri="{FF2B5EF4-FFF2-40B4-BE49-F238E27FC236}">
                <a16:creationId xmlns:a16="http://schemas.microsoft.com/office/drawing/2014/main" id="{D813DB5D-6BA4-46C7-A8BB-1E606BE27C50}"/>
              </a:ext>
            </a:extLst>
          </p:cNvPr>
          <p:cNvSpPr>
            <a:spLocks noGrp="1" noChangeArrowheads="1"/>
          </p:cNvSpPr>
          <p:nvPr>
            <p:ph type="body" idx="1"/>
          </p:nvPr>
        </p:nvSpPr>
        <p:spPr>
          <a:xfrm>
            <a:off x="1828800" y="1905000"/>
            <a:ext cx="6934200" cy="3124200"/>
          </a:xfrm>
        </p:spPr>
        <p:txBody>
          <a:bodyPr/>
          <a:lstStyle/>
          <a:p>
            <a:pPr eaLnBrk="1" hangingPunct="1">
              <a:lnSpc>
                <a:spcPct val="90000"/>
              </a:lnSpc>
            </a:pPr>
            <a:r>
              <a:rPr lang="en-US" altLang="en-US" sz="2000"/>
              <a:t>Errors and defects</a:t>
            </a:r>
          </a:p>
          <a:p>
            <a:pPr lvl="1" eaLnBrk="1" hangingPunct="1">
              <a:lnSpc>
                <a:spcPct val="90000"/>
              </a:lnSpc>
            </a:pPr>
            <a:r>
              <a:rPr lang="en-US" altLang="en-US" sz="1800" i="1">
                <a:solidFill>
                  <a:schemeClr val="folHlink"/>
                </a:solidFill>
                <a:latin typeface="Times" panose="02020603050405020304" pitchFamily="18" charset="0"/>
              </a:rPr>
              <a:t>Error</a:t>
            </a:r>
            <a:r>
              <a:rPr lang="en-US" altLang="en-US" sz="1800">
                <a:latin typeface="Times" panose="02020603050405020304" pitchFamily="18" charset="0"/>
              </a:rPr>
              <a:t>—a quality problem found </a:t>
            </a:r>
            <a:r>
              <a:rPr lang="en-US" altLang="en-US" sz="1800" i="1">
                <a:latin typeface="Times" panose="02020603050405020304" pitchFamily="18" charset="0"/>
              </a:rPr>
              <a:t>before</a:t>
            </a:r>
            <a:r>
              <a:rPr lang="en-US" altLang="en-US" sz="1800">
                <a:latin typeface="Times" panose="02020603050405020304" pitchFamily="18" charset="0"/>
              </a:rPr>
              <a:t> the software is released to end users</a:t>
            </a:r>
          </a:p>
          <a:p>
            <a:pPr lvl="1" eaLnBrk="1" hangingPunct="1">
              <a:lnSpc>
                <a:spcPct val="90000"/>
              </a:lnSpc>
            </a:pPr>
            <a:r>
              <a:rPr lang="en-US" altLang="en-US" sz="1800" i="1">
                <a:solidFill>
                  <a:schemeClr val="folHlink"/>
                </a:solidFill>
                <a:latin typeface="Times" panose="02020603050405020304" pitchFamily="18" charset="0"/>
              </a:rPr>
              <a:t>Defect</a:t>
            </a:r>
            <a:r>
              <a:rPr lang="en-US" altLang="en-US" sz="1800" i="1">
                <a:latin typeface="Times" panose="02020603050405020304" pitchFamily="18" charset="0"/>
              </a:rPr>
              <a:t>—</a:t>
            </a:r>
            <a:r>
              <a:rPr lang="en-US" altLang="en-US" sz="1800">
                <a:latin typeface="Times" panose="02020603050405020304" pitchFamily="18" charset="0"/>
              </a:rPr>
              <a:t>a quality problem found only</a:t>
            </a:r>
            <a:r>
              <a:rPr lang="en-US" altLang="en-US" sz="1800" i="1">
                <a:latin typeface="Times" panose="02020603050405020304" pitchFamily="18" charset="0"/>
              </a:rPr>
              <a:t> after</a:t>
            </a:r>
            <a:r>
              <a:rPr lang="en-US" altLang="en-US" sz="1800">
                <a:latin typeface="Times" panose="02020603050405020304" pitchFamily="18" charset="0"/>
              </a:rPr>
              <a:t> the software has been released to end-users</a:t>
            </a:r>
          </a:p>
          <a:p>
            <a:pPr eaLnBrk="1" hangingPunct="1">
              <a:lnSpc>
                <a:spcPct val="90000"/>
              </a:lnSpc>
            </a:pPr>
            <a:r>
              <a:rPr lang="en-US" altLang="en-US" sz="2000">
                <a:latin typeface="Times" panose="02020603050405020304" pitchFamily="18" charset="0"/>
              </a:rPr>
              <a:t>We make this distinction because errors and defects have very different economic, business, psychological, and human impact</a:t>
            </a:r>
          </a:p>
          <a:p>
            <a:pPr eaLnBrk="1" hangingPunct="1">
              <a:lnSpc>
                <a:spcPct val="90000"/>
              </a:lnSpc>
            </a:pPr>
            <a:r>
              <a:rPr lang="en-US" altLang="en-US" sz="2000">
                <a:latin typeface="Times" panose="02020603050405020304" pitchFamily="18" charset="0"/>
              </a:rPr>
              <a:t>However, the temporal distinction made between errors and defects in this book is </a:t>
            </a:r>
            <a:r>
              <a:rPr lang="en-US" altLang="en-US" sz="2000" i="1">
                <a:latin typeface="Times" panose="02020603050405020304" pitchFamily="18" charset="0"/>
              </a:rPr>
              <a:t>not</a:t>
            </a:r>
            <a:r>
              <a:rPr lang="en-US" altLang="en-US" sz="2000">
                <a:latin typeface="Times" panose="02020603050405020304" pitchFamily="18" charset="0"/>
              </a:rPr>
              <a:t> mainstream thinking</a:t>
            </a:r>
            <a:endParaRPr lang="en-US" altLang="en-US" sz="2000"/>
          </a:p>
        </p:txBody>
      </p:sp>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3">
            <a:extLst>
              <a:ext uri="{FF2B5EF4-FFF2-40B4-BE49-F238E27FC236}">
                <a16:creationId xmlns:a16="http://schemas.microsoft.com/office/drawing/2014/main" id="{EA0466CD-ECE2-4F79-9292-0827A835D5E9}"/>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21" name="Slide Number Placeholder 4">
            <a:extLst>
              <a:ext uri="{FF2B5EF4-FFF2-40B4-BE49-F238E27FC236}">
                <a16:creationId xmlns:a16="http://schemas.microsoft.com/office/drawing/2014/main" id="{F83FCDD0-61CB-4144-AFCB-6963BC13610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AE47FEB-E0BD-4C1D-8F07-C1897166FE0A}" type="slidenum">
              <a:rPr lang="en-US" altLang="en-US" sz="1000">
                <a:latin typeface="Helvetica" panose="020B0604020202020204" pitchFamily="34" charset="0"/>
              </a:rPr>
              <a:pPr/>
              <a:t>348</a:t>
            </a:fld>
            <a:endParaRPr lang="en-US" altLang="en-US" sz="1000">
              <a:latin typeface="Helvetica" panose="020B0604020202020204" pitchFamily="34" charset="0"/>
            </a:endParaRPr>
          </a:p>
        </p:txBody>
      </p:sp>
      <p:sp>
        <p:nvSpPr>
          <p:cNvPr id="358404" name="Rectangle 2">
            <a:extLst>
              <a:ext uri="{FF2B5EF4-FFF2-40B4-BE49-F238E27FC236}">
                <a16:creationId xmlns:a16="http://schemas.microsoft.com/office/drawing/2014/main" id="{5F8CC1CC-EB64-4F03-B232-CB46D93B766E}"/>
              </a:ext>
            </a:extLst>
          </p:cNvPr>
          <p:cNvSpPr>
            <a:spLocks noGrp="1" noChangeArrowheads="1"/>
          </p:cNvSpPr>
          <p:nvPr>
            <p:ph type="title"/>
          </p:nvPr>
        </p:nvSpPr>
        <p:spPr/>
        <p:txBody>
          <a:bodyPr/>
          <a:lstStyle/>
          <a:p>
            <a:pPr eaLnBrk="1" hangingPunct="1"/>
            <a:r>
              <a:rPr lang="en-US" altLang="en-US"/>
              <a:t>Defect Amplification</a:t>
            </a:r>
          </a:p>
        </p:txBody>
      </p:sp>
      <p:sp>
        <p:nvSpPr>
          <p:cNvPr id="358405" name="Rectangle 3">
            <a:extLst>
              <a:ext uri="{FF2B5EF4-FFF2-40B4-BE49-F238E27FC236}">
                <a16:creationId xmlns:a16="http://schemas.microsoft.com/office/drawing/2014/main" id="{99986A68-BAF2-4981-B4AC-E3E173F2CA65}"/>
              </a:ext>
            </a:extLst>
          </p:cNvPr>
          <p:cNvSpPr>
            <a:spLocks noGrp="1" noChangeArrowheads="1"/>
          </p:cNvSpPr>
          <p:nvPr>
            <p:ph type="body" idx="1"/>
          </p:nvPr>
        </p:nvSpPr>
        <p:spPr>
          <a:xfrm>
            <a:off x="1828800" y="1905000"/>
            <a:ext cx="6934200" cy="990600"/>
          </a:xfrm>
        </p:spPr>
        <p:txBody>
          <a:bodyPr/>
          <a:lstStyle/>
          <a:p>
            <a:pPr eaLnBrk="1" hangingPunct="1">
              <a:lnSpc>
                <a:spcPct val="90000"/>
              </a:lnSpc>
            </a:pPr>
            <a:r>
              <a:rPr lang="en-US" altLang="en-US" sz="2000">
                <a:latin typeface="Times" panose="02020603050405020304" pitchFamily="18" charset="0"/>
              </a:rPr>
              <a:t>A </a:t>
            </a:r>
            <a:r>
              <a:rPr lang="en-US" altLang="en-US" sz="2000" i="1">
                <a:latin typeface="Times" panose="02020603050405020304" pitchFamily="18" charset="0"/>
              </a:rPr>
              <a:t>defect amplification model</a:t>
            </a:r>
            <a:r>
              <a:rPr lang="en-US" altLang="en-US" sz="2000">
                <a:latin typeface="Times" panose="02020603050405020304" pitchFamily="18" charset="0"/>
              </a:rPr>
              <a:t> [IBM81] can be used to illustrate the generation and detection of errors during the design and code generation actions of a software process. </a:t>
            </a:r>
            <a:endParaRPr lang="en-US" altLang="en-US">
              <a:latin typeface="Times" panose="02020603050405020304" pitchFamily="18" charset="0"/>
            </a:endParaRPr>
          </a:p>
        </p:txBody>
      </p:sp>
      <p:sp>
        <p:nvSpPr>
          <p:cNvPr id="358406" name="Rectangle 4">
            <a:extLst>
              <a:ext uri="{FF2B5EF4-FFF2-40B4-BE49-F238E27FC236}">
                <a16:creationId xmlns:a16="http://schemas.microsoft.com/office/drawing/2014/main" id="{80ACC4ED-6312-444E-A2F7-92CCFE07CE98}"/>
              </a:ext>
            </a:extLst>
          </p:cNvPr>
          <p:cNvSpPr>
            <a:spLocks noChangeArrowheads="1"/>
          </p:cNvSpPr>
          <p:nvPr/>
        </p:nvSpPr>
        <p:spPr bwMode="auto">
          <a:xfrm>
            <a:off x="3505200" y="3581400"/>
            <a:ext cx="3505200" cy="1371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p>
        </p:txBody>
      </p:sp>
      <p:sp>
        <p:nvSpPr>
          <p:cNvPr id="358407" name="Line 5">
            <a:extLst>
              <a:ext uri="{FF2B5EF4-FFF2-40B4-BE49-F238E27FC236}">
                <a16:creationId xmlns:a16="http://schemas.microsoft.com/office/drawing/2014/main" id="{1155A8C5-BA58-4A71-BDB1-CA4798953B5F}"/>
              </a:ext>
            </a:extLst>
          </p:cNvPr>
          <p:cNvSpPr>
            <a:spLocks noChangeShapeType="1"/>
          </p:cNvSpPr>
          <p:nvPr/>
        </p:nvSpPr>
        <p:spPr bwMode="auto">
          <a:xfrm>
            <a:off x="3505200" y="40386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08" name="Line 6">
            <a:extLst>
              <a:ext uri="{FF2B5EF4-FFF2-40B4-BE49-F238E27FC236}">
                <a16:creationId xmlns:a16="http://schemas.microsoft.com/office/drawing/2014/main" id="{E2E2DA82-9B86-4B58-A425-D542ADBA4320}"/>
              </a:ext>
            </a:extLst>
          </p:cNvPr>
          <p:cNvSpPr>
            <a:spLocks noChangeShapeType="1"/>
          </p:cNvSpPr>
          <p:nvPr/>
        </p:nvSpPr>
        <p:spPr bwMode="auto">
          <a:xfrm>
            <a:off x="3505200" y="44958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09" name="Text Box 8">
            <a:extLst>
              <a:ext uri="{FF2B5EF4-FFF2-40B4-BE49-F238E27FC236}">
                <a16:creationId xmlns:a16="http://schemas.microsoft.com/office/drawing/2014/main" id="{04453A97-5B15-4159-9913-48406FAEA150}"/>
              </a:ext>
            </a:extLst>
          </p:cNvPr>
          <p:cNvSpPr txBox="1">
            <a:spLocks noChangeArrowheads="1"/>
          </p:cNvSpPr>
          <p:nvPr/>
        </p:nvSpPr>
        <p:spPr bwMode="auto">
          <a:xfrm>
            <a:off x="3581400" y="3657600"/>
            <a:ext cx="219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t>Errors passed through</a:t>
            </a:r>
            <a:endParaRPr lang="en-US" altLang="en-US"/>
          </a:p>
        </p:txBody>
      </p:sp>
      <p:sp>
        <p:nvSpPr>
          <p:cNvPr id="358410" name="Text Box 9">
            <a:extLst>
              <a:ext uri="{FF2B5EF4-FFF2-40B4-BE49-F238E27FC236}">
                <a16:creationId xmlns:a16="http://schemas.microsoft.com/office/drawing/2014/main" id="{D2B974B2-B2F5-44E8-A4F2-356FBE80BE2F}"/>
              </a:ext>
            </a:extLst>
          </p:cNvPr>
          <p:cNvSpPr txBox="1">
            <a:spLocks noChangeArrowheads="1"/>
          </p:cNvSpPr>
          <p:nvPr/>
        </p:nvSpPr>
        <p:spPr bwMode="auto">
          <a:xfrm>
            <a:off x="3581400" y="4114800"/>
            <a:ext cx="1935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t>Amplified errors 1:x</a:t>
            </a:r>
            <a:endParaRPr lang="en-US" altLang="en-US"/>
          </a:p>
        </p:txBody>
      </p:sp>
      <p:sp>
        <p:nvSpPr>
          <p:cNvPr id="358411" name="Text Box 10">
            <a:extLst>
              <a:ext uri="{FF2B5EF4-FFF2-40B4-BE49-F238E27FC236}">
                <a16:creationId xmlns:a16="http://schemas.microsoft.com/office/drawing/2014/main" id="{2A8714D3-B4F4-462D-89AC-8B1C540EEF5B}"/>
              </a:ext>
            </a:extLst>
          </p:cNvPr>
          <p:cNvSpPr txBox="1">
            <a:spLocks noChangeArrowheads="1"/>
          </p:cNvSpPr>
          <p:nvPr/>
        </p:nvSpPr>
        <p:spPr bwMode="auto">
          <a:xfrm>
            <a:off x="3581400" y="4572000"/>
            <a:ext cx="2295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t>Newly generated errors</a:t>
            </a:r>
            <a:endParaRPr lang="en-US" altLang="en-US"/>
          </a:p>
        </p:txBody>
      </p:sp>
      <p:sp>
        <p:nvSpPr>
          <p:cNvPr id="358412" name="Text Box 11">
            <a:extLst>
              <a:ext uri="{FF2B5EF4-FFF2-40B4-BE49-F238E27FC236}">
                <a16:creationId xmlns:a16="http://schemas.microsoft.com/office/drawing/2014/main" id="{8275DCAB-2CE9-4C2F-8B2B-3FF6A6B80897}"/>
              </a:ext>
            </a:extLst>
          </p:cNvPr>
          <p:cNvSpPr txBox="1">
            <a:spLocks noChangeArrowheads="1"/>
          </p:cNvSpPr>
          <p:nvPr/>
        </p:nvSpPr>
        <p:spPr bwMode="auto">
          <a:xfrm>
            <a:off x="4343400" y="5105400"/>
            <a:ext cx="1822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i="1"/>
              <a:t>Development step</a:t>
            </a:r>
            <a:endParaRPr lang="en-US" altLang="en-US"/>
          </a:p>
        </p:txBody>
      </p:sp>
      <p:sp>
        <p:nvSpPr>
          <p:cNvPr id="358413" name="Text Box 12">
            <a:extLst>
              <a:ext uri="{FF2B5EF4-FFF2-40B4-BE49-F238E27FC236}">
                <a16:creationId xmlns:a16="http://schemas.microsoft.com/office/drawing/2014/main" id="{96E211FB-B1DC-4E89-96C0-6BEFD530EE83}"/>
              </a:ext>
            </a:extLst>
          </p:cNvPr>
          <p:cNvSpPr txBox="1">
            <a:spLocks noChangeArrowheads="1"/>
          </p:cNvSpPr>
          <p:nvPr/>
        </p:nvSpPr>
        <p:spPr bwMode="auto">
          <a:xfrm>
            <a:off x="1143000" y="3581400"/>
            <a:ext cx="1416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t>Errors from</a:t>
            </a:r>
          </a:p>
          <a:p>
            <a:r>
              <a:rPr lang="en-US" altLang="en-US" sz="1600"/>
              <a:t>Previous step</a:t>
            </a:r>
            <a:endParaRPr lang="en-US" altLang="en-US"/>
          </a:p>
        </p:txBody>
      </p:sp>
      <p:sp>
        <p:nvSpPr>
          <p:cNvPr id="358414" name="Text Box 13">
            <a:extLst>
              <a:ext uri="{FF2B5EF4-FFF2-40B4-BE49-F238E27FC236}">
                <a16:creationId xmlns:a16="http://schemas.microsoft.com/office/drawing/2014/main" id="{FBA2771E-116C-428F-B93F-7CF2593B3563}"/>
              </a:ext>
            </a:extLst>
          </p:cNvPr>
          <p:cNvSpPr txBox="1">
            <a:spLocks noChangeArrowheads="1"/>
          </p:cNvSpPr>
          <p:nvPr/>
        </p:nvSpPr>
        <p:spPr bwMode="auto">
          <a:xfrm>
            <a:off x="7391400" y="3886200"/>
            <a:ext cx="1504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t>Errors passed </a:t>
            </a:r>
          </a:p>
          <a:p>
            <a:r>
              <a:rPr lang="en-US" altLang="en-US" sz="1600"/>
              <a:t>To next step</a:t>
            </a:r>
            <a:endParaRPr lang="en-US" altLang="en-US"/>
          </a:p>
        </p:txBody>
      </p:sp>
      <p:sp>
        <p:nvSpPr>
          <p:cNvPr id="358415" name="Text Box 14">
            <a:extLst>
              <a:ext uri="{FF2B5EF4-FFF2-40B4-BE49-F238E27FC236}">
                <a16:creationId xmlns:a16="http://schemas.microsoft.com/office/drawing/2014/main" id="{8C8A37F5-2720-4CAB-B482-07AD9D356703}"/>
              </a:ext>
            </a:extLst>
          </p:cNvPr>
          <p:cNvSpPr txBox="1">
            <a:spLocks noChangeArrowheads="1"/>
          </p:cNvSpPr>
          <p:nvPr/>
        </p:nvSpPr>
        <p:spPr bwMode="auto">
          <a:xfrm>
            <a:off x="3581400" y="3276600"/>
            <a:ext cx="873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t>Defects</a:t>
            </a:r>
            <a:endParaRPr lang="en-US" altLang="en-US"/>
          </a:p>
        </p:txBody>
      </p:sp>
      <p:sp>
        <p:nvSpPr>
          <p:cNvPr id="358416" name="Text Box 15">
            <a:extLst>
              <a:ext uri="{FF2B5EF4-FFF2-40B4-BE49-F238E27FC236}">
                <a16:creationId xmlns:a16="http://schemas.microsoft.com/office/drawing/2014/main" id="{FF6553A8-DE48-4868-A539-D1D307CF0BBB}"/>
              </a:ext>
            </a:extLst>
          </p:cNvPr>
          <p:cNvSpPr txBox="1">
            <a:spLocks noChangeArrowheads="1"/>
          </p:cNvSpPr>
          <p:nvPr/>
        </p:nvSpPr>
        <p:spPr bwMode="auto">
          <a:xfrm>
            <a:off x="5867400" y="3276600"/>
            <a:ext cx="1042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t>Detection</a:t>
            </a:r>
            <a:endParaRPr lang="en-US" altLang="en-US"/>
          </a:p>
        </p:txBody>
      </p:sp>
      <p:sp>
        <p:nvSpPr>
          <p:cNvPr id="358417" name="Line 16">
            <a:extLst>
              <a:ext uri="{FF2B5EF4-FFF2-40B4-BE49-F238E27FC236}">
                <a16:creationId xmlns:a16="http://schemas.microsoft.com/office/drawing/2014/main" id="{3953688B-0FCB-4361-81CD-2B945C168E50}"/>
              </a:ext>
            </a:extLst>
          </p:cNvPr>
          <p:cNvSpPr>
            <a:spLocks noChangeShapeType="1"/>
          </p:cNvSpPr>
          <p:nvPr/>
        </p:nvSpPr>
        <p:spPr bwMode="auto">
          <a:xfrm>
            <a:off x="5867400" y="35814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18" name="Text Box 17">
            <a:extLst>
              <a:ext uri="{FF2B5EF4-FFF2-40B4-BE49-F238E27FC236}">
                <a16:creationId xmlns:a16="http://schemas.microsoft.com/office/drawing/2014/main" id="{515472A7-B497-41C7-A277-160F91B037DB}"/>
              </a:ext>
            </a:extLst>
          </p:cNvPr>
          <p:cNvSpPr txBox="1">
            <a:spLocks noChangeArrowheads="1"/>
          </p:cNvSpPr>
          <p:nvPr/>
        </p:nvSpPr>
        <p:spPr bwMode="auto">
          <a:xfrm>
            <a:off x="5943600" y="3886200"/>
            <a:ext cx="1054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t>Percent</a:t>
            </a:r>
          </a:p>
          <a:p>
            <a:r>
              <a:rPr lang="en-US" altLang="en-US" sz="1600"/>
              <a:t>Efficiency</a:t>
            </a:r>
            <a:endParaRPr lang="en-US" altLang="en-US"/>
          </a:p>
        </p:txBody>
      </p:sp>
      <p:sp>
        <p:nvSpPr>
          <p:cNvPr id="358419" name="Line 18">
            <a:extLst>
              <a:ext uri="{FF2B5EF4-FFF2-40B4-BE49-F238E27FC236}">
                <a16:creationId xmlns:a16="http://schemas.microsoft.com/office/drawing/2014/main" id="{BBDC955B-5902-45E0-A5F4-7DF46D1FD6FE}"/>
              </a:ext>
            </a:extLst>
          </p:cNvPr>
          <p:cNvSpPr>
            <a:spLocks noChangeShapeType="1"/>
          </p:cNvSpPr>
          <p:nvPr/>
        </p:nvSpPr>
        <p:spPr bwMode="auto">
          <a:xfrm flipV="1">
            <a:off x="2514600" y="3810000"/>
            <a:ext cx="10668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420" name="Line 19">
            <a:extLst>
              <a:ext uri="{FF2B5EF4-FFF2-40B4-BE49-F238E27FC236}">
                <a16:creationId xmlns:a16="http://schemas.microsoft.com/office/drawing/2014/main" id="{DE300458-E4DA-4FC2-8996-9E075DE61D67}"/>
              </a:ext>
            </a:extLst>
          </p:cNvPr>
          <p:cNvSpPr>
            <a:spLocks noChangeShapeType="1"/>
          </p:cNvSpPr>
          <p:nvPr/>
        </p:nvSpPr>
        <p:spPr bwMode="auto">
          <a:xfrm>
            <a:off x="2514600" y="3886200"/>
            <a:ext cx="1066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421" name="Line 20">
            <a:extLst>
              <a:ext uri="{FF2B5EF4-FFF2-40B4-BE49-F238E27FC236}">
                <a16:creationId xmlns:a16="http://schemas.microsoft.com/office/drawing/2014/main" id="{6609CB28-9FA3-41B3-8C6D-C07443CDD756}"/>
              </a:ext>
            </a:extLst>
          </p:cNvPr>
          <p:cNvSpPr>
            <a:spLocks noChangeShapeType="1"/>
          </p:cNvSpPr>
          <p:nvPr/>
        </p:nvSpPr>
        <p:spPr bwMode="auto">
          <a:xfrm>
            <a:off x="7010400" y="41910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0BBEAD9-FF75-44E2-A84C-D2EC8DE7DC0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A145CDB3-1616-4FE9-83F4-170849AC98D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764EFFA-7894-447F-BE92-6087090263BB}" type="slidenum">
              <a:rPr lang="en-US" altLang="en-US" sz="1000">
                <a:latin typeface="Helvetica" panose="020B0604020202020204" pitchFamily="34" charset="0"/>
              </a:rPr>
              <a:pPr/>
              <a:t>349</a:t>
            </a:fld>
            <a:endParaRPr lang="en-US" altLang="en-US" sz="1000">
              <a:latin typeface="Helvetica" panose="020B0604020202020204" pitchFamily="34" charset="0"/>
            </a:endParaRPr>
          </a:p>
        </p:txBody>
      </p:sp>
      <p:sp>
        <p:nvSpPr>
          <p:cNvPr id="359428" name="Rectangle 2">
            <a:extLst>
              <a:ext uri="{FF2B5EF4-FFF2-40B4-BE49-F238E27FC236}">
                <a16:creationId xmlns:a16="http://schemas.microsoft.com/office/drawing/2014/main" id="{07B20E36-1556-46EC-9B1E-C875B03A5782}"/>
              </a:ext>
            </a:extLst>
          </p:cNvPr>
          <p:cNvSpPr>
            <a:spLocks noGrp="1" noChangeArrowheads="1"/>
          </p:cNvSpPr>
          <p:nvPr>
            <p:ph type="title"/>
          </p:nvPr>
        </p:nvSpPr>
        <p:spPr/>
        <p:txBody>
          <a:bodyPr/>
          <a:lstStyle/>
          <a:p>
            <a:pPr eaLnBrk="1" hangingPunct="1"/>
            <a:r>
              <a:rPr lang="en-US" altLang="en-US"/>
              <a:t>Defect Amplification</a:t>
            </a:r>
          </a:p>
        </p:txBody>
      </p:sp>
      <p:sp>
        <p:nvSpPr>
          <p:cNvPr id="359429" name="Rectangle 3">
            <a:extLst>
              <a:ext uri="{FF2B5EF4-FFF2-40B4-BE49-F238E27FC236}">
                <a16:creationId xmlns:a16="http://schemas.microsoft.com/office/drawing/2014/main" id="{6F6560A5-56F4-4A73-A73D-0007C99E109F}"/>
              </a:ext>
            </a:extLst>
          </p:cNvPr>
          <p:cNvSpPr>
            <a:spLocks noGrp="1" noChangeArrowheads="1"/>
          </p:cNvSpPr>
          <p:nvPr>
            <p:ph type="body" idx="1"/>
          </p:nvPr>
        </p:nvSpPr>
        <p:spPr/>
        <p:txBody>
          <a:bodyPr/>
          <a:lstStyle/>
          <a:p>
            <a:pPr eaLnBrk="1" hangingPunct="1"/>
            <a:r>
              <a:rPr lang="en-US" altLang="en-US"/>
              <a:t>In the example provided in SEPA, Section 15.2, </a:t>
            </a:r>
          </a:p>
          <a:p>
            <a:pPr lvl="1" eaLnBrk="1" hangingPunct="1"/>
            <a:r>
              <a:rPr lang="en-US" altLang="en-US"/>
              <a:t>a software process that does NOT include reviews,</a:t>
            </a:r>
          </a:p>
          <a:p>
            <a:pPr lvl="2" eaLnBrk="1" hangingPunct="1"/>
            <a:r>
              <a:rPr lang="en-US" altLang="en-US"/>
              <a:t>yields </a:t>
            </a:r>
            <a:r>
              <a:rPr lang="en-US" altLang="en-US">
                <a:solidFill>
                  <a:schemeClr val="folHlink"/>
                </a:solidFill>
              </a:rPr>
              <a:t>94 errors</a:t>
            </a:r>
            <a:r>
              <a:rPr lang="en-US" altLang="en-US"/>
              <a:t> at the beginning of testing and</a:t>
            </a:r>
          </a:p>
          <a:p>
            <a:pPr lvl="2" eaLnBrk="1" hangingPunct="1"/>
            <a:r>
              <a:rPr lang="en-US" altLang="en-US"/>
              <a:t>Releases </a:t>
            </a:r>
            <a:r>
              <a:rPr lang="en-US" altLang="en-US">
                <a:solidFill>
                  <a:schemeClr val="folHlink"/>
                </a:solidFill>
              </a:rPr>
              <a:t>12 latent defects</a:t>
            </a:r>
            <a:r>
              <a:rPr lang="en-US" altLang="en-US"/>
              <a:t> to the field</a:t>
            </a:r>
          </a:p>
          <a:p>
            <a:pPr lvl="1" eaLnBrk="1" hangingPunct="1"/>
            <a:r>
              <a:rPr lang="en-US" altLang="en-US"/>
              <a:t>a software process that does include reviews,</a:t>
            </a:r>
          </a:p>
          <a:p>
            <a:pPr lvl="2" eaLnBrk="1" hangingPunct="1"/>
            <a:r>
              <a:rPr lang="en-US" altLang="en-US"/>
              <a:t>yields </a:t>
            </a:r>
            <a:r>
              <a:rPr lang="en-US" altLang="en-US">
                <a:solidFill>
                  <a:schemeClr val="folHlink"/>
                </a:solidFill>
              </a:rPr>
              <a:t>24 errors</a:t>
            </a:r>
            <a:r>
              <a:rPr lang="en-US" altLang="en-US"/>
              <a:t> at the beginning of testing and</a:t>
            </a:r>
          </a:p>
          <a:p>
            <a:pPr lvl="2" eaLnBrk="1" hangingPunct="1"/>
            <a:r>
              <a:rPr lang="en-US" altLang="en-US"/>
              <a:t>releases </a:t>
            </a:r>
            <a:r>
              <a:rPr lang="en-US" altLang="en-US">
                <a:solidFill>
                  <a:schemeClr val="folHlink"/>
                </a:solidFill>
              </a:rPr>
              <a:t>3 latent defects</a:t>
            </a:r>
            <a:r>
              <a:rPr lang="en-US" altLang="en-US"/>
              <a:t> to the field</a:t>
            </a:r>
          </a:p>
          <a:p>
            <a:pPr lvl="1" eaLnBrk="1" hangingPunct="1"/>
            <a:r>
              <a:rPr lang="en-US" altLang="en-US"/>
              <a:t>A cost analysis indicates that the process with NO reviews costs </a:t>
            </a:r>
            <a:r>
              <a:rPr lang="en-US" altLang="en-US">
                <a:solidFill>
                  <a:schemeClr val="folHlink"/>
                </a:solidFill>
              </a:rPr>
              <a:t>approximately 3 times</a:t>
            </a:r>
            <a:r>
              <a:rPr lang="en-US" altLang="en-US"/>
              <a:t> more than the process with reviews, taking the cost of correcting the latent defects into account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C89DB3F-D735-4A0D-8A3F-C739F119DEE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a:extLst>
              <a:ext uri="{FF2B5EF4-FFF2-40B4-BE49-F238E27FC236}">
                <a16:creationId xmlns:a16="http://schemas.microsoft.com/office/drawing/2014/main" id="{1AD02A49-3A18-4F59-9F61-5163F53E7AC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816B94F-A33B-4E1B-B7D3-3A434C00D844}" type="slidenum">
              <a:rPr lang="en-US" altLang="en-US" sz="1000">
                <a:latin typeface="Helvetica" panose="020B0604020202020204" pitchFamily="34" charset="0"/>
              </a:rPr>
              <a:pPr/>
              <a:t>35</a:t>
            </a:fld>
            <a:endParaRPr lang="en-US" altLang="en-US" sz="1000">
              <a:latin typeface="Helvetica" panose="020B0604020202020204" pitchFamily="34" charset="0"/>
            </a:endParaRPr>
          </a:p>
        </p:txBody>
      </p:sp>
      <p:sp>
        <p:nvSpPr>
          <p:cNvPr id="37892" name="Rectangle 2">
            <a:extLst>
              <a:ext uri="{FF2B5EF4-FFF2-40B4-BE49-F238E27FC236}">
                <a16:creationId xmlns:a16="http://schemas.microsoft.com/office/drawing/2014/main" id="{C5E192F2-A2D7-47FD-8957-DDD08FF7F240}"/>
              </a:ext>
            </a:extLst>
          </p:cNvPr>
          <p:cNvSpPr>
            <a:spLocks noGrp="1" noChangeArrowheads="1"/>
          </p:cNvSpPr>
          <p:nvPr>
            <p:ph type="title"/>
          </p:nvPr>
        </p:nvSpPr>
        <p:spPr>
          <a:xfrm>
            <a:off x="1219200" y="990600"/>
            <a:ext cx="5322888" cy="660400"/>
          </a:xfrm>
          <a:noFill/>
        </p:spPr>
        <p:txBody>
          <a:bodyPr wrap="none" lIns="63500" tIns="25400" rIns="63500" bIns="25400" anchor="t">
            <a:spAutoFit/>
          </a:bodyPr>
          <a:lstStyle/>
          <a:p>
            <a:pPr eaLnBrk="1" hangingPunct="1"/>
            <a:r>
              <a:rPr lang="en-US" altLang="en-US"/>
              <a:t>The Incremental Model</a:t>
            </a:r>
          </a:p>
        </p:txBody>
      </p:sp>
      <p:pic>
        <p:nvPicPr>
          <p:cNvPr id="37893" name="Picture 3">
            <a:extLst>
              <a:ext uri="{FF2B5EF4-FFF2-40B4-BE49-F238E27FC236}">
                <a16:creationId xmlns:a16="http://schemas.microsoft.com/office/drawing/2014/main" id="{F185646F-E027-4939-860F-F50A85778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6875463" cy="4454525"/>
          </a:xfrm>
          <a:prstGeom prst="rect">
            <a:avLst/>
          </a:prstGeom>
          <a:solidFill>
            <a:srgbClr val="96E3FE"/>
          </a:solidFill>
          <a:ln>
            <a:noFill/>
          </a:ln>
          <a:extLs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8A02688-4D27-4AFE-BECB-29E2F3D53D2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C5724D4F-241E-4753-958B-C31A3D9323E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9B7A080-64AA-4801-B398-D446EFD85940}" type="slidenum">
              <a:rPr lang="en-US" altLang="en-US" sz="1000">
                <a:latin typeface="Helvetica" panose="020B0604020202020204" pitchFamily="34" charset="0"/>
              </a:rPr>
              <a:pPr/>
              <a:t>350</a:t>
            </a:fld>
            <a:endParaRPr lang="en-US" altLang="en-US" sz="1000">
              <a:latin typeface="Helvetica" panose="020B0604020202020204" pitchFamily="34" charset="0"/>
            </a:endParaRPr>
          </a:p>
        </p:txBody>
      </p:sp>
      <p:sp>
        <p:nvSpPr>
          <p:cNvPr id="360452" name="Rectangle 2">
            <a:extLst>
              <a:ext uri="{FF2B5EF4-FFF2-40B4-BE49-F238E27FC236}">
                <a16:creationId xmlns:a16="http://schemas.microsoft.com/office/drawing/2014/main" id="{AC36E755-7275-4E18-B3B5-44B5608BC089}"/>
              </a:ext>
            </a:extLst>
          </p:cNvPr>
          <p:cNvSpPr>
            <a:spLocks noGrp="1" noChangeArrowheads="1"/>
          </p:cNvSpPr>
          <p:nvPr>
            <p:ph type="title"/>
          </p:nvPr>
        </p:nvSpPr>
        <p:spPr/>
        <p:txBody>
          <a:bodyPr/>
          <a:lstStyle/>
          <a:p>
            <a:pPr eaLnBrk="1" hangingPunct="1"/>
            <a:r>
              <a:rPr lang="en-US" altLang="en-US"/>
              <a:t>Metrics</a:t>
            </a:r>
          </a:p>
        </p:txBody>
      </p:sp>
      <p:sp>
        <p:nvSpPr>
          <p:cNvPr id="360453" name="Rectangle 3">
            <a:extLst>
              <a:ext uri="{FF2B5EF4-FFF2-40B4-BE49-F238E27FC236}">
                <a16:creationId xmlns:a16="http://schemas.microsoft.com/office/drawing/2014/main" id="{989065A5-F26B-4BD0-AE83-9754A7E9DB91}"/>
              </a:ext>
            </a:extLst>
          </p:cNvPr>
          <p:cNvSpPr>
            <a:spLocks noGrp="1" noChangeArrowheads="1"/>
          </p:cNvSpPr>
          <p:nvPr>
            <p:ph type="body" idx="1"/>
          </p:nvPr>
        </p:nvSpPr>
        <p:spPr/>
        <p:txBody>
          <a:bodyPr/>
          <a:lstStyle/>
          <a:p>
            <a:pPr eaLnBrk="1" hangingPunct="1">
              <a:spcBef>
                <a:spcPts val="300"/>
              </a:spcBef>
            </a:pPr>
            <a:r>
              <a:rPr lang="en-US" altLang="en-US">
                <a:latin typeface="Palatino" pitchFamily="-128" charset="0"/>
              </a:rPr>
              <a:t>The total review effort and the total number of errors discovered are defined as:</a:t>
            </a:r>
          </a:p>
          <a:p>
            <a:pPr lvl="2" eaLnBrk="1" hangingPunct="1">
              <a:spcBef>
                <a:spcPts val="300"/>
              </a:spcBef>
            </a:pPr>
            <a:r>
              <a:rPr lang="en-US" altLang="en-US" i="1">
                <a:latin typeface="Palatino" pitchFamily="-128" charset="0"/>
              </a:rPr>
              <a:t>E</a:t>
            </a:r>
            <a:r>
              <a:rPr lang="en-US" altLang="en-US" i="1" baseline="-25000">
                <a:latin typeface="Palatino" pitchFamily="-128" charset="0"/>
              </a:rPr>
              <a:t>review</a:t>
            </a:r>
            <a:r>
              <a:rPr lang="en-US" altLang="en-US" i="1">
                <a:latin typeface="Palatino" pitchFamily="-128" charset="0"/>
              </a:rPr>
              <a:t> = E</a:t>
            </a:r>
            <a:r>
              <a:rPr lang="en-US" altLang="en-US" i="1" baseline="-25000">
                <a:latin typeface="Palatino" pitchFamily="-128" charset="0"/>
              </a:rPr>
              <a:t>p</a:t>
            </a:r>
            <a:r>
              <a:rPr lang="en-US" altLang="en-US" i="1">
                <a:latin typeface="Palatino" pitchFamily="-128" charset="0"/>
              </a:rPr>
              <a:t> </a:t>
            </a:r>
            <a:r>
              <a:rPr lang="en-US" altLang="en-US">
                <a:latin typeface="Palatino" pitchFamily="-128" charset="0"/>
              </a:rPr>
              <a:t>+ </a:t>
            </a:r>
            <a:r>
              <a:rPr lang="en-US" altLang="en-US" i="1">
                <a:latin typeface="Palatino" pitchFamily="-128" charset="0"/>
              </a:rPr>
              <a:t>E</a:t>
            </a:r>
            <a:r>
              <a:rPr lang="en-US" altLang="en-US" i="1" baseline="-25000">
                <a:latin typeface="Palatino" pitchFamily="-128" charset="0"/>
              </a:rPr>
              <a:t>a</a:t>
            </a:r>
            <a:r>
              <a:rPr lang="en-US" altLang="en-US">
                <a:latin typeface="Palatino" pitchFamily="-128" charset="0"/>
              </a:rPr>
              <a:t> + </a:t>
            </a:r>
            <a:r>
              <a:rPr lang="en-US" altLang="en-US" i="1">
                <a:latin typeface="Palatino" pitchFamily="-128" charset="0"/>
              </a:rPr>
              <a:t>E</a:t>
            </a:r>
            <a:r>
              <a:rPr lang="en-US" altLang="en-US" i="1" baseline="-25000">
                <a:latin typeface="Palatino" pitchFamily="-128" charset="0"/>
              </a:rPr>
              <a:t>r</a:t>
            </a:r>
            <a:r>
              <a:rPr lang="en-US" altLang="en-US" i="1">
                <a:latin typeface="Palatino" pitchFamily="-128" charset="0"/>
              </a:rPr>
              <a:t> </a:t>
            </a:r>
          </a:p>
          <a:p>
            <a:pPr lvl="2" eaLnBrk="1" hangingPunct="1">
              <a:spcBef>
                <a:spcPts val="300"/>
              </a:spcBef>
            </a:pPr>
            <a:r>
              <a:rPr lang="en-US" altLang="en-US" i="1">
                <a:latin typeface="Palatino" pitchFamily="-128" charset="0"/>
              </a:rPr>
              <a:t>Err</a:t>
            </a:r>
            <a:r>
              <a:rPr lang="en-US" altLang="en-US" i="1" baseline="-25000">
                <a:latin typeface="Palatino" pitchFamily="-128" charset="0"/>
              </a:rPr>
              <a:t>tot</a:t>
            </a:r>
            <a:r>
              <a:rPr lang="en-US" altLang="en-US" i="1">
                <a:latin typeface="Palatino" pitchFamily="-128" charset="0"/>
              </a:rPr>
              <a:t> = Err</a:t>
            </a:r>
            <a:r>
              <a:rPr lang="en-US" altLang="en-US" i="1" baseline="-25000">
                <a:latin typeface="Palatino" pitchFamily="-128" charset="0"/>
              </a:rPr>
              <a:t>minor</a:t>
            </a:r>
            <a:r>
              <a:rPr lang="en-US" altLang="en-US" i="1">
                <a:latin typeface="Palatino" pitchFamily="-128" charset="0"/>
              </a:rPr>
              <a:t> + Err</a:t>
            </a:r>
            <a:r>
              <a:rPr lang="en-US" altLang="en-US" i="1" baseline="-25000">
                <a:latin typeface="Palatino" pitchFamily="-128" charset="0"/>
              </a:rPr>
              <a:t>major</a:t>
            </a:r>
            <a:endParaRPr lang="en-US" altLang="en-US">
              <a:latin typeface="Palatino" pitchFamily="-128" charset="0"/>
            </a:endParaRPr>
          </a:p>
          <a:p>
            <a:pPr eaLnBrk="1" hangingPunct="1">
              <a:spcBef>
                <a:spcPts val="300"/>
              </a:spcBef>
            </a:pPr>
            <a:r>
              <a:rPr lang="en-US" altLang="en-US" i="1">
                <a:latin typeface="Palatino" pitchFamily="-128" charset="0"/>
              </a:rPr>
              <a:t>Defect density</a:t>
            </a:r>
            <a:r>
              <a:rPr lang="en-US" altLang="en-US">
                <a:latin typeface="Palatino" pitchFamily="-128" charset="0"/>
              </a:rPr>
              <a:t> represents the errors found per unit of work product reviewed. </a:t>
            </a:r>
          </a:p>
          <a:p>
            <a:pPr lvl="2" eaLnBrk="1" hangingPunct="1">
              <a:spcBef>
                <a:spcPts val="300"/>
              </a:spcBef>
            </a:pPr>
            <a:r>
              <a:rPr lang="en-US" altLang="en-US">
                <a:latin typeface="Palatino" pitchFamily="-128" charset="0"/>
              </a:rPr>
              <a:t>Defect density = </a:t>
            </a:r>
            <a:r>
              <a:rPr lang="en-US" altLang="en-US" i="1">
                <a:latin typeface="Palatino" pitchFamily="-128" charset="0"/>
              </a:rPr>
              <a:t>Err</a:t>
            </a:r>
            <a:r>
              <a:rPr lang="en-US" altLang="en-US" i="1" baseline="-25000">
                <a:latin typeface="Palatino" pitchFamily="-128" charset="0"/>
              </a:rPr>
              <a:t>tot</a:t>
            </a:r>
            <a:r>
              <a:rPr lang="en-US" altLang="en-US">
                <a:latin typeface="Palatino" pitchFamily="-128" charset="0"/>
              </a:rPr>
              <a:t> / WPS</a:t>
            </a:r>
          </a:p>
          <a:p>
            <a:pPr eaLnBrk="1" hangingPunct="1">
              <a:spcBef>
                <a:spcPts val="300"/>
              </a:spcBef>
            </a:pPr>
            <a:r>
              <a:rPr lang="en-US" altLang="en-US">
                <a:latin typeface="Palatino" pitchFamily="-128" charset="0"/>
              </a:rPr>
              <a:t>where …</a:t>
            </a:r>
          </a:p>
        </p:txBody>
      </p:sp>
    </p:spTree>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A9F583-5ED8-4A43-B20D-527D6F86191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3DB04D2E-37DB-4C50-A067-A9D82265348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3112485-A60F-4F6F-9013-D73F076823CD}" type="slidenum">
              <a:rPr lang="en-US" altLang="en-US" sz="1000">
                <a:latin typeface="Helvetica" panose="020B0604020202020204" pitchFamily="34" charset="0"/>
              </a:rPr>
              <a:pPr/>
              <a:t>351</a:t>
            </a:fld>
            <a:endParaRPr lang="en-US" altLang="en-US" sz="1000">
              <a:latin typeface="Helvetica" panose="020B0604020202020204" pitchFamily="34" charset="0"/>
            </a:endParaRPr>
          </a:p>
        </p:txBody>
      </p:sp>
      <p:sp>
        <p:nvSpPr>
          <p:cNvPr id="361476" name="Rectangle 2">
            <a:extLst>
              <a:ext uri="{FF2B5EF4-FFF2-40B4-BE49-F238E27FC236}">
                <a16:creationId xmlns:a16="http://schemas.microsoft.com/office/drawing/2014/main" id="{AC44564C-0CB6-45A1-8C23-ED61D0A6A8B7}"/>
              </a:ext>
            </a:extLst>
          </p:cNvPr>
          <p:cNvSpPr>
            <a:spLocks noGrp="1" noChangeArrowheads="1"/>
          </p:cNvSpPr>
          <p:nvPr>
            <p:ph type="title"/>
          </p:nvPr>
        </p:nvSpPr>
        <p:spPr/>
        <p:txBody>
          <a:bodyPr/>
          <a:lstStyle/>
          <a:p>
            <a:pPr eaLnBrk="1" hangingPunct="1"/>
            <a:r>
              <a:rPr lang="en-US" altLang="en-US"/>
              <a:t>Metrics</a:t>
            </a:r>
          </a:p>
        </p:txBody>
      </p:sp>
      <p:sp>
        <p:nvSpPr>
          <p:cNvPr id="361477" name="Rectangle 3">
            <a:extLst>
              <a:ext uri="{FF2B5EF4-FFF2-40B4-BE49-F238E27FC236}">
                <a16:creationId xmlns:a16="http://schemas.microsoft.com/office/drawing/2014/main" id="{21627D13-1CD1-4EC0-964E-ED2C18ADE7F4}"/>
              </a:ext>
            </a:extLst>
          </p:cNvPr>
          <p:cNvSpPr>
            <a:spLocks noGrp="1" noChangeArrowheads="1"/>
          </p:cNvSpPr>
          <p:nvPr>
            <p:ph type="body" idx="1"/>
          </p:nvPr>
        </p:nvSpPr>
        <p:spPr/>
        <p:txBody>
          <a:bodyPr/>
          <a:lstStyle/>
          <a:p>
            <a:pPr eaLnBrk="1" hangingPunct="1">
              <a:lnSpc>
                <a:spcPct val="90000"/>
              </a:lnSpc>
              <a:spcBef>
                <a:spcPts val="600"/>
              </a:spcBef>
            </a:pPr>
            <a:r>
              <a:rPr lang="en-US" altLang="en-US" sz="1800" i="1">
                <a:solidFill>
                  <a:schemeClr val="folHlink"/>
                </a:solidFill>
                <a:latin typeface="Palatino" pitchFamily="-128" charset="0"/>
              </a:rPr>
              <a:t>Preparation effort, E</a:t>
            </a:r>
            <a:r>
              <a:rPr lang="en-US" altLang="en-US" sz="1800" i="1" baseline="-25000">
                <a:solidFill>
                  <a:schemeClr val="folHlink"/>
                </a:solidFill>
                <a:latin typeface="Palatino" pitchFamily="-128" charset="0"/>
              </a:rPr>
              <a:t>p</a:t>
            </a:r>
            <a:r>
              <a:rPr lang="en-US" altLang="en-US" sz="1800">
                <a:latin typeface="Palatino" pitchFamily="-128" charset="0"/>
              </a:rPr>
              <a:t>—the effort (in person-hours) required to review a work product prior to the actual review meeting</a:t>
            </a:r>
          </a:p>
          <a:p>
            <a:pPr eaLnBrk="1" hangingPunct="1">
              <a:lnSpc>
                <a:spcPct val="90000"/>
              </a:lnSpc>
            </a:pPr>
            <a:r>
              <a:rPr lang="en-US" altLang="en-US" sz="1800" i="1">
                <a:solidFill>
                  <a:schemeClr val="folHlink"/>
                </a:solidFill>
                <a:latin typeface="Palatino" pitchFamily="-128" charset="0"/>
              </a:rPr>
              <a:t>Assessment effort, E</a:t>
            </a:r>
            <a:r>
              <a:rPr lang="en-US" altLang="en-US" sz="1800" i="1" baseline="-25000">
                <a:solidFill>
                  <a:schemeClr val="folHlink"/>
                </a:solidFill>
                <a:latin typeface="Palatino" pitchFamily="-128" charset="0"/>
              </a:rPr>
              <a:t>a</a:t>
            </a:r>
            <a:r>
              <a:rPr lang="en-US" altLang="en-US" sz="1800">
                <a:latin typeface="Palatino" pitchFamily="-128" charset="0"/>
              </a:rPr>
              <a:t>— the effort (in person-hours) that is expending during the actual review</a:t>
            </a:r>
          </a:p>
          <a:p>
            <a:pPr eaLnBrk="1" hangingPunct="1">
              <a:lnSpc>
                <a:spcPct val="90000"/>
              </a:lnSpc>
            </a:pPr>
            <a:r>
              <a:rPr lang="en-US" altLang="en-US" sz="1800" i="1">
                <a:solidFill>
                  <a:schemeClr val="folHlink"/>
                </a:solidFill>
                <a:latin typeface="Palatino" pitchFamily="-128" charset="0"/>
              </a:rPr>
              <a:t>Rework effort, E</a:t>
            </a:r>
            <a:r>
              <a:rPr lang="en-US" altLang="en-US" sz="1800" i="1" baseline="-25000">
                <a:solidFill>
                  <a:schemeClr val="folHlink"/>
                </a:solidFill>
                <a:latin typeface="Palatino" pitchFamily="-128" charset="0"/>
              </a:rPr>
              <a:t>r</a:t>
            </a:r>
            <a:r>
              <a:rPr lang="en-US" altLang="en-US" sz="1800">
                <a:latin typeface="Palatino" pitchFamily="-128" charset="0"/>
              </a:rPr>
              <a:t>— the effort (in person-hours) that is dedicated to the correction of those errors uncovered during the review</a:t>
            </a:r>
          </a:p>
          <a:p>
            <a:pPr eaLnBrk="1" hangingPunct="1">
              <a:lnSpc>
                <a:spcPct val="90000"/>
              </a:lnSpc>
            </a:pPr>
            <a:r>
              <a:rPr lang="en-US" altLang="en-US" sz="1800" i="1">
                <a:solidFill>
                  <a:schemeClr val="folHlink"/>
                </a:solidFill>
                <a:latin typeface="Palatino" pitchFamily="-128" charset="0"/>
              </a:rPr>
              <a:t>Work product size, WPS</a:t>
            </a:r>
            <a:r>
              <a:rPr lang="en-US" altLang="en-US" sz="1800">
                <a:latin typeface="Palatino" pitchFamily="-128" charset="0"/>
              </a:rPr>
              <a:t>—a measure of the size of the work product that has been reviewed (e.g.,  the number of UML models, or the number of document pages, or the number of lines of code)</a:t>
            </a:r>
          </a:p>
          <a:p>
            <a:pPr eaLnBrk="1" hangingPunct="1">
              <a:lnSpc>
                <a:spcPct val="90000"/>
              </a:lnSpc>
            </a:pPr>
            <a:r>
              <a:rPr lang="en-US" altLang="en-US" sz="1800" i="1">
                <a:solidFill>
                  <a:schemeClr val="folHlink"/>
                </a:solidFill>
                <a:latin typeface="Palatino" pitchFamily="-128" charset="0"/>
              </a:rPr>
              <a:t>Minor errors found, Err</a:t>
            </a:r>
            <a:r>
              <a:rPr lang="en-US" altLang="en-US" sz="1800" i="1" baseline="-25000">
                <a:solidFill>
                  <a:schemeClr val="folHlink"/>
                </a:solidFill>
                <a:latin typeface="Palatino" pitchFamily="-128" charset="0"/>
              </a:rPr>
              <a:t>minor</a:t>
            </a:r>
            <a:r>
              <a:rPr lang="en-US" altLang="en-US" sz="1800">
                <a:latin typeface="Palatino" pitchFamily="-128" charset="0"/>
              </a:rPr>
              <a:t>—the number of errors found that can be categorized as minor (requiring less than some pre-specified effort to correct)</a:t>
            </a:r>
          </a:p>
          <a:p>
            <a:pPr eaLnBrk="1" hangingPunct="1">
              <a:lnSpc>
                <a:spcPct val="90000"/>
              </a:lnSpc>
            </a:pPr>
            <a:r>
              <a:rPr lang="en-US" altLang="en-US" sz="1800" i="1">
                <a:solidFill>
                  <a:schemeClr val="folHlink"/>
                </a:solidFill>
                <a:latin typeface="Palatino" pitchFamily="-128" charset="0"/>
              </a:rPr>
              <a:t>Major errors found, Err</a:t>
            </a:r>
            <a:r>
              <a:rPr lang="en-US" altLang="en-US" sz="1800" i="1" baseline="-25000">
                <a:solidFill>
                  <a:schemeClr val="folHlink"/>
                </a:solidFill>
                <a:latin typeface="Palatino" pitchFamily="-128" charset="0"/>
              </a:rPr>
              <a:t>major</a:t>
            </a:r>
            <a:r>
              <a:rPr lang="en-US" altLang="en-US" sz="1800">
                <a:latin typeface="Palatino" pitchFamily="-128" charset="0"/>
              </a:rPr>
              <a:t>— the number of errors found that can be categorized as major (requiring more than some pre-specified effort to correct)</a:t>
            </a:r>
            <a:endParaRPr lang="en-US" altLang="en-US" sz="2000">
              <a:latin typeface="Palatino" pitchFamily="-128" charset="0"/>
            </a:endParaRPr>
          </a:p>
        </p:txBody>
      </p:sp>
    </p:spTree>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698DBEA-1995-4AC7-B140-37DAB7C3240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2AA90AE5-149D-4E2A-BE38-48B66822119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2D1B2DC-1EF0-4F5D-A1C7-53E0A173D2EA}" type="slidenum">
              <a:rPr lang="en-US" altLang="en-US" sz="1000">
                <a:latin typeface="Helvetica" panose="020B0604020202020204" pitchFamily="34" charset="0"/>
              </a:rPr>
              <a:pPr/>
              <a:t>352</a:t>
            </a:fld>
            <a:endParaRPr lang="en-US" altLang="en-US" sz="1000">
              <a:latin typeface="Helvetica" panose="020B0604020202020204" pitchFamily="34" charset="0"/>
            </a:endParaRPr>
          </a:p>
        </p:txBody>
      </p:sp>
      <p:sp>
        <p:nvSpPr>
          <p:cNvPr id="362500" name="Rectangle 2">
            <a:extLst>
              <a:ext uri="{FF2B5EF4-FFF2-40B4-BE49-F238E27FC236}">
                <a16:creationId xmlns:a16="http://schemas.microsoft.com/office/drawing/2014/main" id="{112D23B5-6CF3-4A8A-B132-CBEF3D2B6A19}"/>
              </a:ext>
            </a:extLst>
          </p:cNvPr>
          <p:cNvSpPr>
            <a:spLocks noGrp="1" noChangeArrowheads="1"/>
          </p:cNvSpPr>
          <p:nvPr>
            <p:ph type="title"/>
          </p:nvPr>
        </p:nvSpPr>
        <p:spPr/>
        <p:txBody>
          <a:bodyPr/>
          <a:lstStyle/>
          <a:p>
            <a:pPr eaLnBrk="1" hangingPunct="1"/>
            <a:r>
              <a:rPr lang="en-US" altLang="en-US"/>
              <a:t>An Example—I</a:t>
            </a:r>
          </a:p>
        </p:txBody>
      </p:sp>
      <p:sp>
        <p:nvSpPr>
          <p:cNvPr id="362501" name="Rectangle 3">
            <a:extLst>
              <a:ext uri="{FF2B5EF4-FFF2-40B4-BE49-F238E27FC236}">
                <a16:creationId xmlns:a16="http://schemas.microsoft.com/office/drawing/2014/main" id="{7C4FDD51-5E7F-447D-9820-9F7FFF78A161}"/>
              </a:ext>
            </a:extLst>
          </p:cNvPr>
          <p:cNvSpPr>
            <a:spLocks noGrp="1" noChangeArrowheads="1"/>
          </p:cNvSpPr>
          <p:nvPr>
            <p:ph type="body" idx="1"/>
          </p:nvPr>
        </p:nvSpPr>
        <p:spPr/>
        <p:txBody>
          <a:bodyPr/>
          <a:lstStyle/>
          <a:p>
            <a:pPr eaLnBrk="1" hangingPunct="1">
              <a:spcBef>
                <a:spcPts val="300"/>
              </a:spcBef>
            </a:pPr>
            <a:r>
              <a:rPr lang="en-US" altLang="en-US">
                <a:latin typeface="Palatino" pitchFamily="-128" charset="0"/>
              </a:rPr>
              <a:t>If past history indicates that</a:t>
            </a:r>
          </a:p>
          <a:p>
            <a:pPr lvl="1" eaLnBrk="1" hangingPunct="1">
              <a:spcBef>
                <a:spcPts val="300"/>
              </a:spcBef>
            </a:pPr>
            <a:r>
              <a:rPr lang="en-US" altLang="en-US">
                <a:latin typeface="Palatino" pitchFamily="-128" charset="0"/>
              </a:rPr>
              <a:t>the </a:t>
            </a:r>
            <a:r>
              <a:rPr lang="en-US" altLang="en-US">
                <a:solidFill>
                  <a:schemeClr val="folHlink"/>
                </a:solidFill>
                <a:latin typeface="Palatino" pitchFamily="-128" charset="0"/>
              </a:rPr>
              <a:t>average defect density</a:t>
            </a:r>
            <a:r>
              <a:rPr lang="en-US" altLang="en-US">
                <a:latin typeface="Palatino" pitchFamily="-128" charset="0"/>
              </a:rPr>
              <a:t> for a requirements model is 0.6 errors per page, and a new requirement model is 32 pages long, </a:t>
            </a:r>
          </a:p>
          <a:p>
            <a:pPr lvl="1" eaLnBrk="1" hangingPunct="1">
              <a:spcBef>
                <a:spcPts val="300"/>
              </a:spcBef>
            </a:pPr>
            <a:r>
              <a:rPr lang="en-US" altLang="en-US">
                <a:latin typeface="Palatino" pitchFamily="-128" charset="0"/>
              </a:rPr>
              <a:t>a rough estimate suggests that your software team will find about 19 or 20 errors during the review of the document. </a:t>
            </a:r>
          </a:p>
          <a:p>
            <a:pPr lvl="1" eaLnBrk="1" hangingPunct="1">
              <a:spcBef>
                <a:spcPts val="300"/>
              </a:spcBef>
            </a:pPr>
            <a:r>
              <a:rPr lang="en-US" altLang="en-US">
                <a:latin typeface="Palatino" pitchFamily="-128" charset="0"/>
              </a:rPr>
              <a:t>If you find only 6 errors, you’ve done an extremely good job in developing the requirements model </a:t>
            </a:r>
            <a:r>
              <a:rPr lang="en-US" altLang="en-US" i="1">
                <a:latin typeface="Palatino" pitchFamily="-128" charset="0"/>
              </a:rPr>
              <a:t>or</a:t>
            </a:r>
            <a:r>
              <a:rPr lang="en-US" altLang="en-US">
                <a:latin typeface="Palatino" pitchFamily="-128" charset="0"/>
              </a:rPr>
              <a:t> your review approach was not thorough enough.</a:t>
            </a:r>
          </a:p>
        </p:txBody>
      </p:sp>
    </p:spTree>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50EF660-F460-44A8-8EE4-3C5905F619F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0EF5D62B-F70C-41F4-9DD8-A7C9B4A5FD5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2D311D4-601C-4CE0-B6E1-1DF20012036E}" type="slidenum">
              <a:rPr lang="en-US" altLang="en-US" sz="1000">
                <a:latin typeface="Helvetica" panose="020B0604020202020204" pitchFamily="34" charset="0"/>
              </a:rPr>
              <a:pPr/>
              <a:t>353</a:t>
            </a:fld>
            <a:endParaRPr lang="en-US" altLang="en-US" sz="1000">
              <a:latin typeface="Helvetica" panose="020B0604020202020204" pitchFamily="34" charset="0"/>
            </a:endParaRPr>
          </a:p>
        </p:txBody>
      </p:sp>
      <p:sp>
        <p:nvSpPr>
          <p:cNvPr id="363524" name="Rectangle 2">
            <a:extLst>
              <a:ext uri="{FF2B5EF4-FFF2-40B4-BE49-F238E27FC236}">
                <a16:creationId xmlns:a16="http://schemas.microsoft.com/office/drawing/2014/main" id="{B5F602A5-325E-4CFA-89D2-A89331114885}"/>
              </a:ext>
            </a:extLst>
          </p:cNvPr>
          <p:cNvSpPr>
            <a:spLocks noGrp="1" noChangeArrowheads="1"/>
          </p:cNvSpPr>
          <p:nvPr>
            <p:ph type="title"/>
          </p:nvPr>
        </p:nvSpPr>
        <p:spPr/>
        <p:txBody>
          <a:bodyPr/>
          <a:lstStyle/>
          <a:p>
            <a:pPr eaLnBrk="1" hangingPunct="1"/>
            <a:r>
              <a:rPr lang="en-US" altLang="en-US"/>
              <a:t>An Example—II</a:t>
            </a:r>
          </a:p>
        </p:txBody>
      </p:sp>
      <p:sp>
        <p:nvSpPr>
          <p:cNvPr id="363525" name="Rectangle 3">
            <a:extLst>
              <a:ext uri="{FF2B5EF4-FFF2-40B4-BE49-F238E27FC236}">
                <a16:creationId xmlns:a16="http://schemas.microsoft.com/office/drawing/2014/main" id="{07263E27-3811-46F4-B2C4-DC2E2CE64CF1}"/>
              </a:ext>
            </a:extLst>
          </p:cNvPr>
          <p:cNvSpPr>
            <a:spLocks noGrp="1" noChangeArrowheads="1"/>
          </p:cNvSpPr>
          <p:nvPr>
            <p:ph type="body" idx="1"/>
          </p:nvPr>
        </p:nvSpPr>
        <p:spPr/>
        <p:txBody>
          <a:bodyPr/>
          <a:lstStyle/>
          <a:p>
            <a:pPr eaLnBrk="1" hangingPunct="1">
              <a:lnSpc>
                <a:spcPct val="90000"/>
              </a:lnSpc>
              <a:spcBef>
                <a:spcPts val="300"/>
              </a:spcBef>
            </a:pPr>
            <a:r>
              <a:rPr lang="en-US" altLang="en-US" sz="1600">
                <a:latin typeface="Palatino" pitchFamily="-128" charset="0"/>
              </a:rPr>
              <a:t>The effort required to correct a minor model error (immediately after the review) was found to require 4 person-hours. </a:t>
            </a:r>
          </a:p>
          <a:p>
            <a:pPr eaLnBrk="1" hangingPunct="1">
              <a:lnSpc>
                <a:spcPct val="90000"/>
              </a:lnSpc>
              <a:spcBef>
                <a:spcPts val="300"/>
              </a:spcBef>
            </a:pPr>
            <a:r>
              <a:rPr lang="en-US" altLang="en-US" sz="1600">
                <a:latin typeface="Palatino" pitchFamily="-128" charset="0"/>
              </a:rPr>
              <a:t>The effort required for a major requirement error was found to be 18 person-hours. </a:t>
            </a:r>
          </a:p>
          <a:p>
            <a:pPr eaLnBrk="1" hangingPunct="1">
              <a:lnSpc>
                <a:spcPct val="90000"/>
              </a:lnSpc>
              <a:spcBef>
                <a:spcPts val="300"/>
              </a:spcBef>
            </a:pPr>
            <a:r>
              <a:rPr lang="en-US" altLang="en-US" sz="1600">
                <a:latin typeface="Palatino" pitchFamily="-128" charset="0"/>
              </a:rPr>
              <a:t>Examining the review data collected, you find that minor errors occur about 6 times more frequently than major errors. Therefore, </a:t>
            </a:r>
            <a:r>
              <a:rPr lang="en-US" altLang="en-US" sz="1600">
                <a:solidFill>
                  <a:schemeClr val="folHlink"/>
                </a:solidFill>
                <a:latin typeface="Palatino" pitchFamily="-128" charset="0"/>
              </a:rPr>
              <a:t>you can estimate that the average effort to find and correct a requirements error during review is about 6 person-hours. </a:t>
            </a:r>
          </a:p>
          <a:p>
            <a:pPr eaLnBrk="1" hangingPunct="1">
              <a:lnSpc>
                <a:spcPct val="90000"/>
              </a:lnSpc>
              <a:spcBef>
                <a:spcPts val="300"/>
              </a:spcBef>
            </a:pPr>
            <a:r>
              <a:rPr lang="en-US" altLang="en-US" sz="1600">
                <a:solidFill>
                  <a:schemeClr val="folHlink"/>
                </a:solidFill>
                <a:latin typeface="Palatino" pitchFamily="-128" charset="0"/>
              </a:rPr>
              <a:t>Requirements related errors uncovered during testing require an average of 45 person-hours to find and correct.</a:t>
            </a:r>
            <a:r>
              <a:rPr lang="en-US" altLang="en-US" sz="1600">
                <a:latin typeface="Palatino" pitchFamily="-128" charset="0"/>
              </a:rPr>
              <a:t> Using the averages noted, we get:</a:t>
            </a:r>
          </a:p>
          <a:p>
            <a:pPr eaLnBrk="1" hangingPunct="1">
              <a:lnSpc>
                <a:spcPct val="90000"/>
              </a:lnSpc>
              <a:spcBef>
                <a:spcPts val="300"/>
              </a:spcBef>
            </a:pPr>
            <a:r>
              <a:rPr lang="en-US" altLang="en-US" sz="1600">
                <a:latin typeface="Palatino" pitchFamily="-128" charset="0"/>
              </a:rPr>
              <a:t>Effort saved per error  = 	E</a:t>
            </a:r>
            <a:r>
              <a:rPr lang="en-US" altLang="en-US" sz="1600" baseline="-25000">
                <a:latin typeface="Palatino" pitchFamily="-128" charset="0"/>
              </a:rPr>
              <a:t>testing</a:t>
            </a:r>
            <a:r>
              <a:rPr lang="en-US" altLang="en-US" sz="1600">
                <a:latin typeface="Palatino" pitchFamily="-128" charset="0"/>
              </a:rPr>
              <a:t> – E</a:t>
            </a:r>
            <a:r>
              <a:rPr lang="en-US" altLang="en-US" sz="1600" baseline="-25000">
                <a:latin typeface="Palatino" pitchFamily="-128" charset="0"/>
              </a:rPr>
              <a:t>reviews</a:t>
            </a:r>
            <a:r>
              <a:rPr lang="en-US" altLang="en-US" sz="1600">
                <a:latin typeface="Palatino" pitchFamily="-128" charset="0"/>
              </a:rPr>
              <a:t> </a:t>
            </a:r>
          </a:p>
          <a:p>
            <a:pPr eaLnBrk="1" hangingPunct="1">
              <a:lnSpc>
                <a:spcPct val="90000"/>
              </a:lnSpc>
              <a:spcBef>
                <a:spcPts val="300"/>
              </a:spcBef>
            </a:pPr>
            <a:r>
              <a:rPr lang="en-US" altLang="en-US" sz="1600">
                <a:latin typeface="Palatino" pitchFamily="-128" charset="0"/>
              </a:rPr>
              <a:t>			45 – 6  =   30 person-hours/error</a:t>
            </a:r>
          </a:p>
          <a:p>
            <a:pPr eaLnBrk="1" hangingPunct="1">
              <a:lnSpc>
                <a:spcPct val="90000"/>
              </a:lnSpc>
            </a:pPr>
            <a:r>
              <a:rPr lang="en-US" altLang="en-US" sz="1600">
                <a:latin typeface="Times" panose="02020603050405020304" pitchFamily="18" charset="0"/>
              </a:rPr>
              <a:t>S</a:t>
            </a:r>
            <a:r>
              <a:rPr lang="en-US" altLang="en-US" sz="1600">
                <a:latin typeface="Palatino" pitchFamily="-128" charset="0"/>
              </a:rPr>
              <a:t>ince 22 errors were found during the review of the requirements model, </a:t>
            </a:r>
            <a:r>
              <a:rPr lang="en-US" altLang="en-US" sz="1600">
                <a:solidFill>
                  <a:schemeClr val="folHlink"/>
                </a:solidFill>
                <a:latin typeface="Palatino" pitchFamily="-128" charset="0"/>
              </a:rPr>
              <a:t>a saving of about 660 person-hours of testing effort would be achieved.</a:t>
            </a:r>
            <a:r>
              <a:rPr lang="en-US" altLang="en-US" sz="1600">
                <a:latin typeface="Palatino" pitchFamily="-128" charset="0"/>
              </a:rPr>
              <a:t> And that’s just for requirements-related errors.</a:t>
            </a:r>
            <a:endParaRPr lang="en-US" altLang="en-US" sz="2000">
              <a:latin typeface="Palatino" pitchFamily="-128" charset="0"/>
            </a:endParaRPr>
          </a:p>
        </p:txBody>
      </p:sp>
    </p:spTree>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51D2CA85-7705-4CD2-89FD-63834F690D8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9" name="Slide Number Placeholder 4">
            <a:extLst>
              <a:ext uri="{FF2B5EF4-FFF2-40B4-BE49-F238E27FC236}">
                <a16:creationId xmlns:a16="http://schemas.microsoft.com/office/drawing/2014/main" id="{6E9594D5-7AE4-4270-89E3-75DFEB1DD1F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A6D77DD-4659-44C3-A0B4-D822B8FED6B3}" type="slidenum">
              <a:rPr lang="en-US" altLang="en-US" sz="1000">
                <a:latin typeface="Helvetica" panose="020B0604020202020204" pitchFamily="34" charset="0"/>
              </a:rPr>
              <a:pPr/>
              <a:t>354</a:t>
            </a:fld>
            <a:endParaRPr lang="en-US" altLang="en-US" sz="1000">
              <a:latin typeface="Helvetica" panose="020B0604020202020204" pitchFamily="34" charset="0"/>
            </a:endParaRPr>
          </a:p>
        </p:txBody>
      </p:sp>
      <p:sp>
        <p:nvSpPr>
          <p:cNvPr id="364548" name="Rectangle 2">
            <a:extLst>
              <a:ext uri="{FF2B5EF4-FFF2-40B4-BE49-F238E27FC236}">
                <a16:creationId xmlns:a16="http://schemas.microsoft.com/office/drawing/2014/main" id="{DDE1B58E-0D06-4768-B6DE-81ACF0D76065}"/>
              </a:ext>
            </a:extLst>
          </p:cNvPr>
          <p:cNvSpPr>
            <a:spLocks noGrp="1" noChangeArrowheads="1"/>
          </p:cNvSpPr>
          <p:nvPr>
            <p:ph type="title"/>
          </p:nvPr>
        </p:nvSpPr>
        <p:spPr/>
        <p:txBody>
          <a:bodyPr/>
          <a:lstStyle/>
          <a:p>
            <a:pPr eaLnBrk="1" hangingPunct="1"/>
            <a:r>
              <a:rPr lang="en-US" altLang="en-US"/>
              <a:t>Overall</a:t>
            </a:r>
          </a:p>
        </p:txBody>
      </p:sp>
      <p:sp>
        <p:nvSpPr>
          <p:cNvPr id="364549" name="Rectangle 3">
            <a:extLst>
              <a:ext uri="{FF2B5EF4-FFF2-40B4-BE49-F238E27FC236}">
                <a16:creationId xmlns:a16="http://schemas.microsoft.com/office/drawing/2014/main" id="{D4FF4EA2-5979-436A-9182-C7A62EFB5C14}"/>
              </a:ext>
            </a:extLst>
          </p:cNvPr>
          <p:cNvSpPr>
            <a:spLocks noGrp="1" noChangeArrowheads="1"/>
          </p:cNvSpPr>
          <p:nvPr>
            <p:ph type="body" idx="1"/>
          </p:nvPr>
        </p:nvSpPr>
        <p:spPr>
          <a:xfrm>
            <a:off x="1828800" y="1905000"/>
            <a:ext cx="6934200" cy="533400"/>
          </a:xfrm>
        </p:spPr>
        <p:txBody>
          <a:bodyPr/>
          <a:lstStyle/>
          <a:p>
            <a:pPr eaLnBrk="1" hangingPunct="1"/>
            <a:r>
              <a:rPr lang="en-US" altLang="en-US"/>
              <a:t>Effort expended with and without reviews</a:t>
            </a:r>
          </a:p>
        </p:txBody>
      </p:sp>
      <p:pic>
        <p:nvPicPr>
          <p:cNvPr id="364550" name="Picture 4" descr="Figure 15">
            <a:extLst>
              <a:ext uri="{FF2B5EF4-FFF2-40B4-BE49-F238E27FC236}">
                <a16:creationId xmlns:a16="http://schemas.microsoft.com/office/drawing/2014/main" id="{B3318843-6EDB-4401-BA57-0D4BF307A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667000"/>
            <a:ext cx="5105400"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551" name="Freeform 5">
            <a:extLst>
              <a:ext uri="{FF2B5EF4-FFF2-40B4-BE49-F238E27FC236}">
                <a16:creationId xmlns:a16="http://schemas.microsoft.com/office/drawing/2014/main" id="{027CA2A5-B5D2-4F78-9DD8-48C50CDB648B}"/>
              </a:ext>
            </a:extLst>
          </p:cNvPr>
          <p:cNvSpPr>
            <a:spLocks/>
          </p:cNvSpPr>
          <p:nvPr/>
        </p:nvSpPr>
        <p:spPr bwMode="auto">
          <a:xfrm>
            <a:off x="2590800" y="3657600"/>
            <a:ext cx="3276600" cy="1066800"/>
          </a:xfrm>
          <a:custGeom>
            <a:avLst/>
            <a:gdLst>
              <a:gd name="T0" fmla="*/ 0 w 2064"/>
              <a:gd name="T1" fmla="*/ 1572577326 h 672"/>
              <a:gd name="T2" fmla="*/ 241934985 w 2064"/>
              <a:gd name="T3" fmla="*/ 1451609869 h 672"/>
              <a:gd name="T4" fmla="*/ 604837412 w 2064"/>
              <a:gd name="T5" fmla="*/ 1330642413 h 672"/>
              <a:gd name="T6" fmla="*/ 967739939 w 2064"/>
              <a:gd name="T7" fmla="*/ 1209674957 h 672"/>
              <a:gd name="T8" fmla="*/ 1330642267 w 2064"/>
              <a:gd name="T9" fmla="*/ 967740045 h 672"/>
              <a:gd name="T10" fmla="*/ 1814512435 w 2064"/>
              <a:gd name="T11" fmla="*/ 725804935 h 672"/>
              <a:gd name="T12" fmla="*/ 2147483647 w 2064"/>
              <a:gd name="T13" fmla="*/ 362902467 h 672"/>
              <a:gd name="T14" fmla="*/ 2147483647 w 2064"/>
              <a:gd name="T15" fmla="*/ 241935011 h 672"/>
              <a:gd name="T16" fmla="*/ 2147483647 w 2064"/>
              <a:gd name="T17" fmla="*/ 120967506 h 672"/>
              <a:gd name="T18" fmla="*/ 2147483647 w 2064"/>
              <a:gd name="T19" fmla="*/ 120967506 h 672"/>
              <a:gd name="T20" fmla="*/ 2147483647 w 2064"/>
              <a:gd name="T21" fmla="*/ 0 h 672"/>
              <a:gd name="T22" fmla="*/ 2147483647 w 2064"/>
              <a:gd name="T23" fmla="*/ 120967506 h 672"/>
              <a:gd name="T24" fmla="*/ 2147483647 w 2064"/>
              <a:gd name="T25" fmla="*/ 241935011 h 672"/>
              <a:gd name="T26" fmla="*/ 2147483647 w 2064"/>
              <a:gd name="T27" fmla="*/ 362902467 h 672"/>
              <a:gd name="T28" fmla="*/ 2147483647 w 2064"/>
              <a:gd name="T29" fmla="*/ 604837479 h 672"/>
              <a:gd name="T30" fmla="*/ 2147483647 w 2064"/>
              <a:gd name="T31" fmla="*/ 846772589 h 672"/>
              <a:gd name="T32" fmla="*/ 2147483647 w 2064"/>
              <a:gd name="T33" fmla="*/ 1209674957 h 672"/>
              <a:gd name="T34" fmla="*/ 2147483647 w 2064"/>
              <a:gd name="T35" fmla="*/ 1451609869 h 672"/>
              <a:gd name="T36" fmla="*/ 2147483647 w 2064"/>
              <a:gd name="T37" fmla="*/ 1693545178 h 6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4"/>
              <a:gd name="T58" fmla="*/ 0 h 672"/>
              <a:gd name="T59" fmla="*/ 2064 w 2064"/>
              <a:gd name="T60" fmla="*/ 672 h 6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4" h="672">
                <a:moveTo>
                  <a:pt x="0" y="624"/>
                </a:moveTo>
                <a:cubicBezTo>
                  <a:pt x="28" y="608"/>
                  <a:pt x="56" y="592"/>
                  <a:pt x="96" y="576"/>
                </a:cubicBezTo>
                <a:cubicBezTo>
                  <a:pt x="136" y="560"/>
                  <a:pt x="192" y="544"/>
                  <a:pt x="240" y="528"/>
                </a:cubicBezTo>
                <a:cubicBezTo>
                  <a:pt x="288" y="512"/>
                  <a:pt x="336" y="504"/>
                  <a:pt x="384" y="480"/>
                </a:cubicBezTo>
                <a:cubicBezTo>
                  <a:pt x="432" y="456"/>
                  <a:pt x="472" y="416"/>
                  <a:pt x="528" y="384"/>
                </a:cubicBezTo>
                <a:cubicBezTo>
                  <a:pt x="584" y="352"/>
                  <a:pt x="656" y="328"/>
                  <a:pt x="720" y="288"/>
                </a:cubicBezTo>
                <a:cubicBezTo>
                  <a:pt x="784" y="248"/>
                  <a:pt x="864" y="176"/>
                  <a:pt x="912" y="144"/>
                </a:cubicBezTo>
                <a:cubicBezTo>
                  <a:pt x="960" y="112"/>
                  <a:pt x="968" y="112"/>
                  <a:pt x="1008" y="96"/>
                </a:cubicBezTo>
                <a:cubicBezTo>
                  <a:pt x="1048" y="80"/>
                  <a:pt x="1104" y="56"/>
                  <a:pt x="1152" y="48"/>
                </a:cubicBezTo>
                <a:cubicBezTo>
                  <a:pt x="1200" y="40"/>
                  <a:pt x="1248" y="56"/>
                  <a:pt x="1296" y="48"/>
                </a:cubicBezTo>
                <a:cubicBezTo>
                  <a:pt x="1344" y="40"/>
                  <a:pt x="1400" y="0"/>
                  <a:pt x="1440" y="0"/>
                </a:cubicBezTo>
                <a:cubicBezTo>
                  <a:pt x="1480" y="0"/>
                  <a:pt x="1488" y="32"/>
                  <a:pt x="1536" y="48"/>
                </a:cubicBezTo>
                <a:cubicBezTo>
                  <a:pt x="1584" y="64"/>
                  <a:pt x="1680" y="80"/>
                  <a:pt x="1728" y="96"/>
                </a:cubicBezTo>
                <a:cubicBezTo>
                  <a:pt x="1776" y="112"/>
                  <a:pt x="1792" y="120"/>
                  <a:pt x="1824" y="144"/>
                </a:cubicBezTo>
                <a:cubicBezTo>
                  <a:pt x="1856" y="168"/>
                  <a:pt x="1896" y="208"/>
                  <a:pt x="1920" y="240"/>
                </a:cubicBezTo>
                <a:cubicBezTo>
                  <a:pt x="1944" y="272"/>
                  <a:pt x="1952" y="296"/>
                  <a:pt x="1968" y="336"/>
                </a:cubicBezTo>
                <a:cubicBezTo>
                  <a:pt x="1984" y="376"/>
                  <a:pt x="2008" y="440"/>
                  <a:pt x="2016" y="480"/>
                </a:cubicBezTo>
                <a:cubicBezTo>
                  <a:pt x="2024" y="520"/>
                  <a:pt x="2008" y="544"/>
                  <a:pt x="2016" y="576"/>
                </a:cubicBezTo>
                <a:cubicBezTo>
                  <a:pt x="2024" y="608"/>
                  <a:pt x="2044" y="640"/>
                  <a:pt x="2064" y="672"/>
                </a:cubicBezTo>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4552" name="Line 6">
            <a:extLst>
              <a:ext uri="{FF2B5EF4-FFF2-40B4-BE49-F238E27FC236}">
                <a16:creationId xmlns:a16="http://schemas.microsoft.com/office/drawing/2014/main" id="{76284692-91C1-4F71-ABDB-D8DB8EC24DE8}"/>
              </a:ext>
            </a:extLst>
          </p:cNvPr>
          <p:cNvSpPr>
            <a:spLocks noChangeShapeType="1"/>
          </p:cNvSpPr>
          <p:nvPr/>
        </p:nvSpPr>
        <p:spPr bwMode="auto">
          <a:xfrm>
            <a:off x="3733800" y="4114800"/>
            <a:ext cx="1524000" cy="19050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4553" name="Text Box 7">
            <a:extLst>
              <a:ext uri="{FF2B5EF4-FFF2-40B4-BE49-F238E27FC236}">
                <a16:creationId xmlns:a16="http://schemas.microsoft.com/office/drawing/2014/main" id="{45575871-16ED-437A-9AD0-27F70B34D986}"/>
              </a:ext>
            </a:extLst>
          </p:cNvPr>
          <p:cNvSpPr txBox="1">
            <a:spLocks noChangeArrowheads="1"/>
          </p:cNvSpPr>
          <p:nvPr/>
        </p:nvSpPr>
        <p:spPr bwMode="auto">
          <a:xfrm>
            <a:off x="5257800" y="5791200"/>
            <a:ext cx="1428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chemeClr val="folHlink"/>
                </a:solidFill>
              </a:rPr>
              <a:t>with reviews</a:t>
            </a:r>
            <a:endParaRPr lang="en-US" altLang="en-US">
              <a:solidFill>
                <a:schemeClr val="folHlink"/>
              </a:solidFill>
            </a:endParaRPr>
          </a:p>
        </p:txBody>
      </p:sp>
    </p:spTree>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18243B-852A-4599-AC75-73982849A279}"/>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3DB8B499-EBCF-42AB-8B85-D34577C13E9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C7FB585-10B0-497D-9BB9-B71104F78E14}" type="slidenum">
              <a:rPr lang="en-US" altLang="en-US" sz="1000">
                <a:latin typeface="Helvetica" panose="020B0604020202020204" pitchFamily="34" charset="0"/>
              </a:rPr>
              <a:pPr/>
              <a:t>355</a:t>
            </a:fld>
            <a:endParaRPr lang="en-US" altLang="en-US" sz="1000">
              <a:latin typeface="Helvetica" panose="020B0604020202020204" pitchFamily="34" charset="0"/>
            </a:endParaRPr>
          </a:p>
        </p:txBody>
      </p:sp>
      <p:sp>
        <p:nvSpPr>
          <p:cNvPr id="365572" name="Rectangle 2">
            <a:extLst>
              <a:ext uri="{FF2B5EF4-FFF2-40B4-BE49-F238E27FC236}">
                <a16:creationId xmlns:a16="http://schemas.microsoft.com/office/drawing/2014/main" id="{C3AA4673-3410-42C5-8A9C-256F40634F8F}"/>
              </a:ext>
            </a:extLst>
          </p:cNvPr>
          <p:cNvSpPr>
            <a:spLocks noGrp="1" noChangeArrowheads="1"/>
          </p:cNvSpPr>
          <p:nvPr>
            <p:ph type="title"/>
          </p:nvPr>
        </p:nvSpPr>
        <p:spPr/>
        <p:txBody>
          <a:bodyPr/>
          <a:lstStyle/>
          <a:p>
            <a:pPr eaLnBrk="1" hangingPunct="1"/>
            <a:r>
              <a:rPr lang="en-US" altLang="en-US"/>
              <a:t>Informal Reviews</a:t>
            </a:r>
          </a:p>
        </p:txBody>
      </p:sp>
      <p:sp>
        <p:nvSpPr>
          <p:cNvPr id="365573" name="Rectangle 3">
            <a:extLst>
              <a:ext uri="{FF2B5EF4-FFF2-40B4-BE49-F238E27FC236}">
                <a16:creationId xmlns:a16="http://schemas.microsoft.com/office/drawing/2014/main" id="{1572C080-1900-4EE5-807F-BA0AE8863614}"/>
              </a:ext>
            </a:extLst>
          </p:cNvPr>
          <p:cNvSpPr>
            <a:spLocks noGrp="1" noChangeArrowheads="1"/>
          </p:cNvSpPr>
          <p:nvPr>
            <p:ph type="body" idx="1"/>
          </p:nvPr>
        </p:nvSpPr>
        <p:spPr/>
        <p:txBody>
          <a:bodyPr/>
          <a:lstStyle/>
          <a:p>
            <a:pPr eaLnBrk="1" hangingPunct="1"/>
            <a:r>
              <a:rPr lang="en-US" altLang="en-US">
                <a:latin typeface="Times" panose="02020603050405020304" pitchFamily="18" charset="0"/>
              </a:rPr>
              <a:t>Informal reviews include:</a:t>
            </a:r>
          </a:p>
          <a:p>
            <a:pPr lvl="1" eaLnBrk="1" hangingPunct="1"/>
            <a:r>
              <a:rPr lang="en-US" altLang="en-US">
                <a:latin typeface="Times" panose="02020603050405020304" pitchFamily="18" charset="0"/>
              </a:rPr>
              <a:t>a simple desk check of a software engineering work product with a colleague</a:t>
            </a:r>
          </a:p>
          <a:p>
            <a:pPr lvl="1" eaLnBrk="1" hangingPunct="1"/>
            <a:r>
              <a:rPr lang="en-US" altLang="en-US">
                <a:latin typeface="Times" panose="02020603050405020304" pitchFamily="18" charset="0"/>
              </a:rPr>
              <a:t>a casual meeting (involving more than 2 people) for the purpose of reviewing a work product, or </a:t>
            </a:r>
          </a:p>
          <a:p>
            <a:pPr lvl="1" eaLnBrk="1" hangingPunct="1"/>
            <a:r>
              <a:rPr lang="en-US" altLang="en-US">
                <a:latin typeface="Times" panose="02020603050405020304" pitchFamily="18" charset="0"/>
              </a:rPr>
              <a:t>the review-oriented aspects of pair programming</a:t>
            </a:r>
          </a:p>
          <a:p>
            <a:pPr eaLnBrk="1" hangingPunct="1"/>
            <a:r>
              <a:rPr lang="en-US" altLang="en-US" i="1">
                <a:solidFill>
                  <a:schemeClr val="folHlink"/>
                </a:solidFill>
                <a:latin typeface="Times" panose="02020603050405020304" pitchFamily="18" charset="0"/>
              </a:rPr>
              <a:t>pair programming</a:t>
            </a:r>
            <a:r>
              <a:rPr lang="en-US" altLang="en-US">
                <a:latin typeface="Times" panose="02020603050405020304" pitchFamily="18" charset="0"/>
              </a:rPr>
              <a:t> encourages continuous review as a work product (design or code) is created. </a:t>
            </a:r>
          </a:p>
          <a:p>
            <a:pPr lvl="1" eaLnBrk="1" hangingPunct="1"/>
            <a:r>
              <a:rPr lang="en-US" altLang="en-US">
                <a:latin typeface="Times" panose="02020603050405020304" pitchFamily="18" charset="0"/>
              </a:rPr>
              <a:t>The benefit is immediate discovery of errors and better work product quality as a consequence.</a:t>
            </a:r>
          </a:p>
        </p:txBody>
      </p:sp>
    </p:spTree>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ACE0954-55F2-4513-98A9-B2C411A2B78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608988F6-66BD-4F77-8449-E3E3EC93EDE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A164E88-6B36-481B-9DBB-EF071E255AEE}" type="slidenum">
              <a:rPr lang="en-US" altLang="en-US" sz="1000">
                <a:latin typeface="Helvetica" panose="020B0604020202020204" pitchFamily="34" charset="0"/>
              </a:rPr>
              <a:pPr/>
              <a:t>356</a:t>
            </a:fld>
            <a:endParaRPr lang="en-US" altLang="en-US" sz="1000">
              <a:latin typeface="Helvetica" panose="020B0604020202020204" pitchFamily="34" charset="0"/>
            </a:endParaRPr>
          </a:p>
        </p:txBody>
      </p:sp>
      <p:sp>
        <p:nvSpPr>
          <p:cNvPr id="366596" name="Rectangle 2">
            <a:extLst>
              <a:ext uri="{FF2B5EF4-FFF2-40B4-BE49-F238E27FC236}">
                <a16:creationId xmlns:a16="http://schemas.microsoft.com/office/drawing/2014/main" id="{0A4772B3-10A5-4C81-A10F-35908BCA0745}"/>
              </a:ext>
            </a:extLst>
          </p:cNvPr>
          <p:cNvSpPr>
            <a:spLocks noGrp="1" noChangeArrowheads="1"/>
          </p:cNvSpPr>
          <p:nvPr>
            <p:ph type="title"/>
          </p:nvPr>
        </p:nvSpPr>
        <p:spPr/>
        <p:txBody>
          <a:bodyPr/>
          <a:lstStyle/>
          <a:p>
            <a:pPr eaLnBrk="1" hangingPunct="1"/>
            <a:r>
              <a:rPr lang="en-US" altLang="en-US"/>
              <a:t>Formal Technical Reviews</a:t>
            </a:r>
          </a:p>
        </p:txBody>
      </p:sp>
      <p:sp>
        <p:nvSpPr>
          <p:cNvPr id="366597" name="Rectangle 3">
            <a:extLst>
              <a:ext uri="{FF2B5EF4-FFF2-40B4-BE49-F238E27FC236}">
                <a16:creationId xmlns:a16="http://schemas.microsoft.com/office/drawing/2014/main" id="{ACA4DFB7-6D2E-43C2-B256-02D75C9A4C80}"/>
              </a:ext>
            </a:extLst>
          </p:cNvPr>
          <p:cNvSpPr>
            <a:spLocks noGrp="1" noChangeArrowheads="1"/>
          </p:cNvSpPr>
          <p:nvPr>
            <p:ph type="body" idx="1"/>
          </p:nvPr>
        </p:nvSpPr>
        <p:spPr/>
        <p:txBody>
          <a:bodyPr/>
          <a:lstStyle/>
          <a:p>
            <a:pPr eaLnBrk="1" hangingPunct="1"/>
            <a:r>
              <a:rPr lang="en-US" altLang="en-US">
                <a:latin typeface="Times" panose="02020603050405020304" pitchFamily="18" charset="0"/>
              </a:rPr>
              <a:t>The objectives of an FTR are: </a:t>
            </a:r>
          </a:p>
          <a:p>
            <a:pPr lvl="1" eaLnBrk="1" hangingPunct="1"/>
            <a:r>
              <a:rPr lang="en-US" altLang="en-US">
                <a:latin typeface="Times" panose="02020603050405020304" pitchFamily="18" charset="0"/>
              </a:rPr>
              <a:t>to uncover errors in function, logic, or implementation for any representation of the software</a:t>
            </a:r>
          </a:p>
          <a:p>
            <a:pPr lvl="1" eaLnBrk="1" hangingPunct="1"/>
            <a:r>
              <a:rPr lang="en-US" altLang="en-US">
                <a:latin typeface="Times" panose="02020603050405020304" pitchFamily="18" charset="0"/>
              </a:rPr>
              <a:t>to verify that the software under review meets its requirements</a:t>
            </a:r>
          </a:p>
          <a:p>
            <a:pPr lvl="1" eaLnBrk="1" hangingPunct="1"/>
            <a:r>
              <a:rPr lang="en-US" altLang="en-US">
                <a:latin typeface="Times" panose="02020603050405020304" pitchFamily="18" charset="0"/>
              </a:rPr>
              <a:t>to ensure that the software has been represented according to predefined standards</a:t>
            </a:r>
          </a:p>
          <a:p>
            <a:pPr lvl="1" eaLnBrk="1" hangingPunct="1"/>
            <a:r>
              <a:rPr lang="en-US" altLang="en-US">
                <a:latin typeface="Times" panose="02020603050405020304" pitchFamily="18" charset="0"/>
              </a:rPr>
              <a:t>to achieve software that is developed in a uniform manner</a:t>
            </a:r>
          </a:p>
          <a:p>
            <a:pPr lvl="1" eaLnBrk="1" hangingPunct="1"/>
            <a:r>
              <a:rPr lang="en-US" altLang="en-US">
                <a:latin typeface="Times" panose="02020603050405020304" pitchFamily="18" charset="0"/>
              </a:rPr>
              <a:t>to make projects more manageable</a:t>
            </a:r>
          </a:p>
          <a:p>
            <a:pPr eaLnBrk="1" hangingPunct="1"/>
            <a:r>
              <a:rPr lang="en-US" altLang="en-US">
                <a:latin typeface="Times" panose="02020603050405020304" pitchFamily="18" charset="0"/>
              </a:rPr>
              <a:t>The FTR is actually a class of reviews that includes </a:t>
            </a:r>
            <a:r>
              <a:rPr lang="en-US" altLang="en-US" i="1">
                <a:solidFill>
                  <a:schemeClr val="folHlink"/>
                </a:solidFill>
                <a:latin typeface="Times" panose="02020603050405020304" pitchFamily="18" charset="0"/>
              </a:rPr>
              <a:t>walkthroughs</a:t>
            </a:r>
            <a:r>
              <a:rPr lang="en-US" altLang="en-US">
                <a:latin typeface="Times" panose="02020603050405020304" pitchFamily="18" charset="0"/>
              </a:rPr>
              <a:t> and </a:t>
            </a:r>
            <a:r>
              <a:rPr lang="en-US" altLang="en-US" i="1">
                <a:solidFill>
                  <a:schemeClr val="folHlink"/>
                </a:solidFill>
                <a:latin typeface="Times" panose="02020603050405020304" pitchFamily="18" charset="0"/>
              </a:rPr>
              <a:t>inspections</a:t>
            </a:r>
            <a:r>
              <a:rPr lang="en-US" altLang="en-US" i="1">
                <a:latin typeface="Times" panose="02020603050405020304" pitchFamily="18" charset="0"/>
              </a:rPr>
              <a:t>.</a:t>
            </a:r>
          </a:p>
        </p:txBody>
      </p:sp>
    </p:spTree>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E913AF3-1F70-4B08-B299-C8721684423E}"/>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512B434A-D928-4154-B099-B83133CFB85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176B1DE-E2DB-4C38-8E97-245D73A7CF51}" type="slidenum">
              <a:rPr lang="en-US" altLang="en-US" sz="1000">
                <a:latin typeface="Helvetica" panose="020B0604020202020204" pitchFamily="34" charset="0"/>
              </a:rPr>
              <a:pPr/>
              <a:t>357</a:t>
            </a:fld>
            <a:endParaRPr lang="en-US" altLang="en-US" sz="1000">
              <a:latin typeface="Helvetica" panose="020B0604020202020204" pitchFamily="34" charset="0"/>
            </a:endParaRPr>
          </a:p>
        </p:txBody>
      </p:sp>
      <p:sp>
        <p:nvSpPr>
          <p:cNvPr id="367620" name="Rectangle 2">
            <a:extLst>
              <a:ext uri="{FF2B5EF4-FFF2-40B4-BE49-F238E27FC236}">
                <a16:creationId xmlns:a16="http://schemas.microsoft.com/office/drawing/2014/main" id="{2F24F29F-9B4C-453A-9932-D7D14E3D6D97}"/>
              </a:ext>
            </a:extLst>
          </p:cNvPr>
          <p:cNvSpPr>
            <a:spLocks noGrp="1" noChangeArrowheads="1"/>
          </p:cNvSpPr>
          <p:nvPr>
            <p:ph type="title"/>
          </p:nvPr>
        </p:nvSpPr>
        <p:spPr/>
        <p:txBody>
          <a:bodyPr/>
          <a:lstStyle/>
          <a:p>
            <a:pPr eaLnBrk="1" hangingPunct="1"/>
            <a:r>
              <a:rPr lang="en-US" altLang="en-US"/>
              <a:t>The Review Meeting</a:t>
            </a:r>
          </a:p>
        </p:txBody>
      </p:sp>
      <p:sp>
        <p:nvSpPr>
          <p:cNvPr id="367621" name="Rectangle 3">
            <a:extLst>
              <a:ext uri="{FF2B5EF4-FFF2-40B4-BE49-F238E27FC236}">
                <a16:creationId xmlns:a16="http://schemas.microsoft.com/office/drawing/2014/main" id="{8990E0A8-C457-4655-8FBF-6DF775575C3C}"/>
              </a:ext>
            </a:extLst>
          </p:cNvPr>
          <p:cNvSpPr>
            <a:spLocks noGrp="1" noChangeArrowheads="1"/>
          </p:cNvSpPr>
          <p:nvPr>
            <p:ph type="body" idx="1"/>
          </p:nvPr>
        </p:nvSpPr>
        <p:spPr/>
        <p:txBody>
          <a:bodyPr/>
          <a:lstStyle/>
          <a:p>
            <a:pPr eaLnBrk="1" hangingPunct="1">
              <a:spcBef>
                <a:spcPts val="600"/>
              </a:spcBef>
            </a:pPr>
            <a:r>
              <a:rPr lang="en-US" altLang="en-US">
                <a:latin typeface="Palatino" pitchFamily="-128" charset="0"/>
              </a:rPr>
              <a:t>Between three and five people (typically) should be involved in the review.</a:t>
            </a:r>
          </a:p>
          <a:p>
            <a:pPr eaLnBrk="1" hangingPunct="1">
              <a:spcBef>
                <a:spcPts val="300"/>
              </a:spcBef>
            </a:pPr>
            <a:r>
              <a:rPr lang="en-US" altLang="en-US">
                <a:latin typeface="Palatino" pitchFamily="-128" charset="0"/>
              </a:rPr>
              <a:t>Advance preparation should occur but should require no more than two hours of work for each person.</a:t>
            </a:r>
          </a:p>
          <a:p>
            <a:pPr eaLnBrk="1" hangingPunct="1">
              <a:spcBef>
                <a:spcPts val="300"/>
              </a:spcBef>
            </a:pPr>
            <a:r>
              <a:rPr lang="en-US" altLang="en-US">
                <a:latin typeface="Palatino" pitchFamily="-128" charset="0"/>
              </a:rPr>
              <a:t>The duration of the review meeting should be less than two hours.</a:t>
            </a:r>
          </a:p>
          <a:p>
            <a:pPr eaLnBrk="1" hangingPunct="1">
              <a:spcBef>
                <a:spcPts val="300"/>
              </a:spcBef>
            </a:pPr>
            <a:r>
              <a:rPr lang="en-US" altLang="en-US">
                <a:latin typeface="Times" panose="02020603050405020304" pitchFamily="18" charset="0"/>
              </a:rPr>
              <a:t>Focus is on a work product (e.g., a portion of a requirements model, a detailed component design, source code for a component)</a:t>
            </a:r>
            <a:endParaRPr lang="en-US" altLang="en-US">
              <a:latin typeface="Palatino" pitchFamily="-128" charset="0"/>
            </a:endParaRPr>
          </a:p>
        </p:txBody>
      </p:sp>
    </p:spTree>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3BC3C0A-57DE-4CC9-8B9E-6E776562952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911FCB8B-61E7-46BE-97B7-0A1771621AD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737B178-6900-411F-9C15-054F92818012}" type="slidenum">
              <a:rPr lang="en-US" altLang="en-US" sz="1000">
                <a:latin typeface="Helvetica" panose="020B0604020202020204" pitchFamily="34" charset="0"/>
              </a:rPr>
              <a:pPr/>
              <a:t>358</a:t>
            </a:fld>
            <a:endParaRPr lang="en-US" altLang="en-US" sz="1000">
              <a:latin typeface="Helvetica" panose="020B0604020202020204" pitchFamily="34" charset="0"/>
            </a:endParaRPr>
          </a:p>
        </p:txBody>
      </p:sp>
      <p:sp>
        <p:nvSpPr>
          <p:cNvPr id="368644" name="Rectangle 2">
            <a:extLst>
              <a:ext uri="{FF2B5EF4-FFF2-40B4-BE49-F238E27FC236}">
                <a16:creationId xmlns:a16="http://schemas.microsoft.com/office/drawing/2014/main" id="{26602127-9121-434F-A630-075ACE383D5D}"/>
              </a:ext>
            </a:extLst>
          </p:cNvPr>
          <p:cNvSpPr>
            <a:spLocks noGrp="1" noChangeArrowheads="1"/>
          </p:cNvSpPr>
          <p:nvPr>
            <p:ph type="title"/>
          </p:nvPr>
        </p:nvSpPr>
        <p:spPr/>
        <p:txBody>
          <a:bodyPr/>
          <a:lstStyle/>
          <a:p>
            <a:pPr eaLnBrk="1" hangingPunct="1"/>
            <a:r>
              <a:rPr lang="en-US" altLang="en-US"/>
              <a:t>The Players</a:t>
            </a:r>
          </a:p>
        </p:txBody>
      </p:sp>
      <p:sp>
        <p:nvSpPr>
          <p:cNvPr id="368645" name="Rectangle 3">
            <a:extLst>
              <a:ext uri="{FF2B5EF4-FFF2-40B4-BE49-F238E27FC236}">
                <a16:creationId xmlns:a16="http://schemas.microsoft.com/office/drawing/2014/main" id="{BC0F6CBA-D0C8-4ED2-8240-DFC9F75DE1C0}"/>
              </a:ext>
            </a:extLst>
          </p:cNvPr>
          <p:cNvSpPr>
            <a:spLocks noGrp="1" noChangeArrowheads="1"/>
          </p:cNvSpPr>
          <p:nvPr>
            <p:ph type="body" idx="1"/>
          </p:nvPr>
        </p:nvSpPr>
        <p:spPr/>
        <p:txBody>
          <a:bodyPr/>
          <a:lstStyle/>
          <a:p>
            <a:pPr eaLnBrk="1" hangingPunct="1">
              <a:spcBef>
                <a:spcPts val="300"/>
              </a:spcBef>
            </a:pPr>
            <a:r>
              <a:rPr lang="en-US" altLang="en-US" sz="2000" i="1">
                <a:solidFill>
                  <a:schemeClr val="folHlink"/>
                </a:solidFill>
                <a:latin typeface="Palatino" pitchFamily="-128" charset="0"/>
              </a:rPr>
              <a:t>Producer</a:t>
            </a:r>
            <a:r>
              <a:rPr lang="en-US" altLang="en-US" sz="2000">
                <a:latin typeface="Palatino" pitchFamily="-128" charset="0"/>
              </a:rPr>
              <a:t>—the individual who has developed the work product</a:t>
            </a:r>
          </a:p>
          <a:p>
            <a:pPr lvl="1" eaLnBrk="1" hangingPunct="1">
              <a:spcBef>
                <a:spcPts val="300"/>
              </a:spcBef>
            </a:pPr>
            <a:r>
              <a:rPr lang="en-US" altLang="en-US" sz="1800">
                <a:latin typeface="Palatino" pitchFamily="-128" charset="0"/>
              </a:rPr>
              <a:t>informs the project leader that the work product is complete and that a review is required</a:t>
            </a:r>
          </a:p>
          <a:p>
            <a:pPr eaLnBrk="1" hangingPunct="1">
              <a:spcBef>
                <a:spcPts val="300"/>
              </a:spcBef>
            </a:pPr>
            <a:r>
              <a:rPr lang="en-US" altLang="en-US" sz="2000" i="1">
                <a:solidFill>
                  <a:schemeClr val="folHlink"/>
                </a:solidFill>
                <a:latin typeface="Palatino" pitchFamily="-128" charset="0"/>
              </a:rPr>
              <a:t>Review leader</a:t>
            </a:r>
            <a:r>
              <a:rPr lang="en-US" altLang="en-US" sz="2000" i="1">
                <a:latin typeface="Palatino" pitchFamily="-128" charset="0"/>
              </a:rPr>
              <a:t>—</a:t>
            </a:r>
            <a:r>
              <a:rPr lang="en-US" altLang="en-US" sz="2000">
                <a:latin typeface="Palatino" pitchFamily="-128" charset="0"/>
              </a:rPr>
              <a:t>evaluates the product for readiness, generates copies of product materials, and distributes them to two or three </a:t>
            </a:r>
            <a:r>
              <a:rPr lang="en-US" altLang="en-US" sz="2000" i="1">
                <a:latin typeface="Palatino" pitchFamily="-128" charset="0"/>
              </a:rPr>
              <a:t>reviewers </a:t>
            </a:r>
            <a:r>
              <a:rPr lang="en-US" altLang="en-US" sz="2000">
                <a:latin typeface="Palatino" pitchFamily="-128" charset="0"/>
              </a:rPr>
              <a:t>for advance preparation.</a:t>
            </a:r>
          </a:p>
          <a:p>
            <a:pPr eaLnBrk="1" hangingPunct="1">
              <a:spcBef>
                <a:spcPts val="300"/>
              </a:spcBef>
            </a:pPr>
            <a:r>
              <a:rPr lang="en-US" altLang="en-US" sz="2000" i="1">
                <a:solidFill>
                  <a:schemeClr val="folHlink"/>
                </a:solidFill>
                <a:latin typeface="Palatino" pitchFamily="-128" charset="0"/>
              </a:rPr>
              <a:t>Reviewer(s)</a:t>
            </a:r>
            <a:r>
              <a:rPr lang="en-US" altLang="en-US" sz="2000">
                <a:latin typeface="Palatino" pitchFamily="-128" charset="0"/>
              </a:rPr>
              <a:t>—expected to spend between one and two hours reviewing the product, making notes, and otherwise becoming familiar with the work.</a:t>
            </a:r>
          </a:p>
          <a:p>
            <a:pPr eaLnBrk="1" hangingPunct="1">
              <a:spcBef>
                <a:spcPts val="300"/>
              </a:spcBef>
            </a:pPr>
            <a:r>
              <a:rPr lang="en-US" altLang="en-US" sz="2000" i="1">
                <a:solidFill>
                  <a:schemeClr val="folHlink"/>
                </a:solidFill>
                <a:latin typeface="Palatino" pitchFamily="-128" charset="0"/>
              </a:rPr>
              <a:t>Recorder</a:t>
            </a:r>
            <a:r>
              <a:rPr lang="en-US" altLang="en-US" sz="2000">
                <a:latin typeface="Palatino" pitchFamily="-128" charset="0"/>
              </a:rPr>
              <a:t>—</a:t>
            </a:r>
            <a:r>
              <a:rPr lang="en-US" altLang="en-US" sz="2000">
                <a:latin typeface="Times" panose="02020603050405020304" pitchFamily="18" charset="0"/>
              </a:rPr>
              <a:t>reviewer who records (in writing) all important issues raised during the review.</a:t>
            </a:r>
            <a:r>
              <a:rPr lang="en-US" altLang="en-US" sz="2000">
                <a:latin typeface="Palatino" pitchFamily="-128" charset="0"/>
              </a:rPr>
              <a:t> </a:t>
            </a:r>
            <a:endParaRPr lang="en-US" altLang="en-US" sz="2000"/>
          </a:p>
        </p:txBody>
      </p:sp>
    </p:spTree>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021C780-4FBC-4D8A-805A-1682A72F9CA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66663D04-7DFF-456D-9719-61C6DB25F76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716ED6E-F351-460F-9D09-3DE052AE4531}" type="slidenum">
              <a:rPr lang="en-US" altLang="en-US" sz="1000">
                <a:latin typeface="Helvetica" panose="020B0604020202020204" pitchFamily="34" charset="0"/>
              </a:rPr>
              <a:pPr/>
              <a:t>359</a:t>
            </a:fld>
            <a:endParaRPr lang="en-US" altLang="en-US" sz="1000">
              <a:latin typeface="Helvetica" panose="020B0604020202020204" pitchFamily="34" charset="0"/>
            </a:endParaRPr>
          </a:p>
        </p:txBody>
      </p:sp>
      <p:sp>
        <p:nvSpPr>
          <p:cNvPr id="369668" name="Rectangle 2">
            <a:extLst>
              <a:ext uri="{FF2B5EF4-FFF2-40B4-BE49-F238E27FC236}">
                <a16:creationId xmlns:a16="http://schemas.microsoft.com/office/drawing/2014/main" id="{D9781CD7-6DFD-472B-9A1B-12E53C2BE62B}"/>
              </a:ext>
            </a:extLst>
          </p:cNvPr>
          <p:cNvSpPr>
            <a:spLocks noGrp="1" noChangeArrowheads="1"/>
          </p:cNvSpPr>
          <p:nvPr>
            <p:ph type="title"/>
          </p:nvPr>
        </p:nvSpPr>
        <p:spPr/>
        <p:txBody>
          <a:bodyPr/>
          <a:lstStyle/>
          <a:p>
            <a:pPr eaLnBrk="1" hangingPunct="1"/>
            <a:r>
              <a:rPr lang="en-US" altLang="en-US"/>
              <a:t>Conducting the Review</a:t>
            </a:r>
          </a:p>
        </p:txBody>
      </p:sp>
      <p:sp>
        <p:nvSpPr>
          <p:cNvPr id="369669" name="Rectangle 3">
            <a:extLst>
              <a:ext uri="{FF2B5EF4-FFF2-40B4-BE49-F238E27FC236}">
                <a16:creationId xmlns:a16="http://schemas.microsoft.com/office/drawing/2014/main" id="{F0769BE1-342E-46D4-BA5D-B1208E4C742D}"/>
              </a:ext>
            </a:extLst>
          </p:cNvPr>
          <p:cNvSpPr>
            <a:spLocks noGrp="1" noChangeArrowheads="1"/>
          </p:cNvSpPr>
          <p:nvPr>
            <p:ph type="body" idx="1"/>
          </p:nvPr>
        </p:nvSpPr>
        <p:spPr/>
        <p:txBody>
          <a:bodyPr/>
          <a:lstStyle/>
          <a:p>
            <a:pPr eaLnBrk="1" hangingPunct="1">
              <a:lnSpc>
                <a:spcPct val="90000"/>
              </a:lnSpc>
              <a:spcBef>
                <a:spcPts val="600"/>
              </a:spcBef>
            </a:pPr>
            <a:r>
              <a:rPr lang="en-US" altLang="en-US" sz="2000" i="1">
                <a:latin typeface="Palatino" pitchFamily="-128" charset="0"/>
              </a:rPr>
              <a:t>Review the product, not the producer. </a:t>
            </a:r>
          </a:p>
          <a:p>
            <a:pPr eaLnBrk="1" hangingPunct="1">
              <a:lnSpc>
                <a:spcPct val="90000"/>
              </a:lnSpc>
              <a:spcBef>
                <a:spcPts val="600"/>
              </a:spcBef>
            </a:pPr>
            <a:r>
              <a:rPr lang="en-US" altLang="en-US" sz="2000" i="1">
                <a:latin typeface="Palatino" pitchFamily="-128" charset="0"/>
              </a:rPr>
              <a:t>Set an agenda and maintain it.</a:t>
            </a:r>
            <a:r>
              <a:rPr lang="en-US" altLang="en-US" sz="2000">
                <a:latin typeface="Palatino" pitchFamily="-128" charset="0"/>
              </a:rPr>
              <a:t> </a:t>
            </a:r>
          </a:p>
          <a:p>
            <a:pPr eaLnBrk="1" hangingPunct="1">
              <a:lnSpc>
                <a:spcPct val="90000"/>
              </a:lnSpc>
              <a:spcBef>
                <a:spcPts val="600"/>
              </a:spcBef>
            </a:pPr>
            <a:r>
              <a:rPr lang="en-US" altLang="en-US" sz="2000" i="1">
                <a:latin typeface="Palatino" pitchFamily="-128" charset="0"/>
              </a:rPr>
              <a:t>Limit debate and rebuttal. </a:t>
            </a:r>
            <a:endParaRPr lang="en-US" altLang="en-US" sz="2000">
              <a:latin typeface="Palatino" pitchFamily="-128" charset="0"/>
            </a:endParaRPr>
          </a:p>
          <a:p>
            <a:pPr eaLnBrk="1" hangingPunct="1">
              <a:lnSpc>
                <a:spcPct val="90000"/>
              </a:lnSpc>
              <a:spcBef>
                <a:spcPts val="600"/>
              </a:spcBef>
            </a:pPr>
            <a:r>
              <a:rPr lang="en-US" altLang="en-US" sz="2000" i="1">
                <a:latin typeface="Palatino" pitchFamily="-128" charset="0"/>
              </a:rPr>
              <a:t>Enunciate problem areas, but don't attempt to solve every problem noted. </a:t>
            </a:r>
            <a:endParaRPr lang="en-US" altLang="en-US" sz="2000">
              <a:latin typeface="Palatino" pitchFamily="-128" charset="0"/>
            </a:endParaRPr>
          </a:p>
          <a:p>
            <a:pPr eaLnBrk="1" hangingPunct="1">
              <a:lnSpc>
                <a:spcPct val="90000"/>
              </a:lnSpc>
              <a:spcBef>
                <a:spcPts val="600"/>
              </a:spcBef>
            </a:pPr>
            <a:r>
              <a:rPr lang="en-US" altLang="en-US" sz="2000" i="1">
                <a:latin typeface="Palatino" pitchFamily="-128" charset="0"/>
              </a:rPr>
              <a:t>Take written notes. </a:t>
            </a:r>
            <a:endParaRPr lang="en-US" altLang="en-US" sz="2000">
              <a:latin typeface="Palatino" pitchFamily="-128" charset="0"/>
            </a:endParaRPr>
          </a:p>
          <a:p>
            <a:pPr eaLnBrk="1" hangingPunct="1">
              <a:lnSpc>
                <a:spcPct val="90000"/>
              </a:lnSpc>
              <a:spcBef>
                <a:spcPts val="600"/>
              </a:spcBef>
            </a:pPr>
            <a:r>
              <a:rPr lang="en-US" altLang="en-US" sz="2000" i="1">
                <a:latin typeface="Palatino" pitchFamily="-128" charset="0"/>
              </a:rPr>
              <a:t>Limit the number of participants and insist upon advance preparation. </a:t>
            </a:r>
            <a:endParaRPr lang="en-US" altLang="en-US" sz="2000">
              <a:latin typeface="Palatino" pitchFamily="-128" charset="0"/>
            </a:endParaRPr>
          </a:p>
          <a:p>
            <a:pPr eaLnBrk="1" hangingPunct="1">
              <a:lnSpc>
                <a:spcPct val="90000"/>
              </a:lnSpc>
              <a:spcBef>
                <a:spcPts val="600"/>
              </a:spcBef>
            </a:pPr>
            <a:r>
              <a:rPr lang="en-US" altLang="en-US" sz="2000" i="1">
                <a:latin typeface="Palatino" pitchFamily="-128" charset="0"/>
              </a:rPr>
              <a:t>Develop a checklist for each product that is likely to be reviewed.</a:t>
            </a:r>
            <a:r>
              <a:rPr lang="en-US" altLang="en-US" sz="2000">
                <a:latin typeface="Palatino" pitchFamily="-128" charset="0"/>
              </a:rPr>
              <a:t> </a:t>
            </a:r>
          </a:p>
          <a:p>
            <a:pPr eaLnBrk="1" hangingPunct="1">
              <a:lnSpc>
                <a:spcPct val="90000"/>
              </a:lnSpc>
              <a:spcBef>
                <a:spcPts val="600"/>
              </a:spcBef>
            </a:pPr>
            <a:r>
              <a:rPr lang="en-US" altLang="en-US" sz="2000" i="1">
                <a:latin typeface="Palatino" pitchFamily="-128" charset="0"/>
              </a:rPr>
              <a:t>Allocate resources and schedule time for FTRs.</a:t>
            </a:r>
            <a:r>
              <a:rPr lang="en-US" altLang="en-US" sz="2000">
                <a:latin typeface="Palatino" pitchFamily="-128" charset="0"/>
              </a:rPr>
              <a:t> </a:t>
            </a:r>
          </a:p>
          <a:p>
            <a:pPr eaLnBrk="1" hangingPunct="1">
              <a:lnSpc>
                <a:spcPct val="90000"/>
              </a:lnSpc>
              <a:spcBef>
                <a:spcPts val="600"/>
              </a:spcBef>
            </a:pPr>
            <a:r>
              <a:rPr lang="en-US" altLang="en-US" sz="2000" i="1">
                <a:latin typeface="Palatino" pitchFamily="-128" charset="0"/>
              </a:rPr>
              <a:t>Conduct meaningful training for all reviewers.</a:t>
            </a:r>
            <a:r>
              <a:rPr lang="en-US" altLang="en-US" sz="2000">
                <a:latin typeface="Palatino" pitchFamily="-128" charset="0"/>
              </a:rPr>
              <a:t> </a:t>
            </a:r>
          </a:p>
          <a:p>
            <a:pPr eaLnBrk="1" hangingPunct="1">
              <a:lnSpc>
                <a:spcPct val="90000"/>
              </a:lnSpc>
              <a:spcBef>
                <a:spcPts val="600"/>
              </a:spcBef>
            </a:pPr>
            <a:r>
              <a:rPr lang="en-US" altLang="en-US" sz="2000" i="1">
                <a:latin typeface="Palatino" pitchFamily="-128" charset="0"/>
              </a:rPr>
              <a:t>Review your early reviews. </a:t>
            </a:r>
            <a:endParaRPr lang="en-US" alt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a:extLst>
              <a:ext uri="{FF2B5EF4-FFF2-40B4-BE49-F238E27FC236}">
                <a16:creationId xmlns:a16="http://schemas.microsoft.com/office/drawing/2014/main" id="{AF261CF6-8E5B-4436-9342-1093E585EBE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18" name="Slide Number Placeholder 4">
            <a:extLst>
              <a:ext uri="{FF2B5EF4-FFF2-40B4-BE49-F238E27FC236}">
                <a16:creationId xmlns:a16="http://schemas.microsoft.com/office/drawing/2014/main" id="{7AF927F7-35E0-43D6-9E30-F4BE51A4E90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694E3F7-B63F-4734-ABF5-A4DC9321D60F}" type="slidenum">
              <a:rPr lang="en-US" altLang="en-US" sz="1000">
                <a:latin typeface="Helvetica" panose="020B0604020202020204" pitchFamily="34" charset="0"/>
              </a:rPr>
              <a:pPr/>
              <a:t>36</a:t>
            </a:fld>
            <a:endParaRPr lang="en-US" altLang="en-US" sz="1000">
              <a:latin typeface="Helvetica" panose="020B0604020202020204" pitchFamily="34" charset="0"/>
            </a:endParaRPr>
          </a:p>
        </p:txBody>
      </p:sp>
      <p:sp>
        <p:nvSpPr>
          <p:cNvPr id="38916" name="Rectangle 2">
            <a:extLst>
              <a:ext uri="{FF2B5EF4-FFF2-40B4-BE49-F238E27FC236}">
                <a16:creationId xmlns:a16="http://schemas.microsoft.com/office/drawing/2014/main" id="{3F56C820-CBEB-4104-9BA5-DCC2B96A4C6D}"/>
              </a:ext>
            </a:extLst>
          </p:cNvPr>
          <p:cNvSpPr>
            <a:spLocks noGrp="1" noChangeArrowheads="1"/>
          </p:cNvSpPr>
          <p:nvPr>
            <p:ph type="title"/>
          </p:nvPr>
        </p:nvSpPr>
        <p:spPr>
          <a:xfrm>
            <a:off x="1295400" y="1066800"/>
            <a:ext cx="7553325" cy="660400"/>
          </a:xfrm>
          <a:noFill/>
        </p:spPr>
        <p:txBody>
          <a:bodyPr wrap="none" lIns="63500" tIns="25400" rIns="63500" bIns="25400" anchor="t">
            <a:spAutoFit/>
          </a:bodyPr>
          <a:lstStyle/>
          <a:p>
            <a:pPr eaLnBrk="1" hangingPunct="1"/>
            <a:r>
              <a:rPr lang="en-US" altLang="en-US"/>
              <a:t>Evolutionary Models: Prototyping</a:t>
            </a:r>
          </a:p>
        </p:txBody>
      </p:sp>
      <p:sp>
        <p:nvSpPr>
          <p:cNvPr id="38917" name="Text Box 12">
            <a:extLst>
              <a:ext uri="{FF2B5EF4-FFF2-40B4-BE49-F238E27FC236}">
                <a16:creationId xmlns:a16="http://schemas.microsoft.com/office/drawing/2014/main" id="{0AB033D9-1B5B-43F0-B13B-4C430A7AE3D4}"/>
              </a:ext>
            </a:extLst>
          </p:cNvPr>
          <p:cNvSpPr txBox="1">
            <a:spLocks noChangeArrowheads="1"/>
          </p:cNvSpPr>
          <p:nvPr/>
        </p:nvSpPr>
        <p:spPr bwMode="auto">
          <a:xfrm>
            <a:off x="5359400" y="4629150"/>
            <a:ext cx="10398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200">
                <a:solidFill>
                  <a:schemeClr val="bg2"/>
                </a:solidFill>
                <a:latin typeface="Helvetica" panose="020B0604020202020204" pitchFamily="34" charset="0"/>
              </a:rPr>
              <a:t>Construction</a:t>
            </a:r>
          </a:p>
          <a:p>
            <a:pPr algn="ctr">
              <a:lnSpc>
                <a:spcPct val="90000"/>
              </a:lnSpc>
            </a:pPr>
            <a:r>
              <a:rPr lang="en-US" altLang="en-US" sz="1200">
                <a:solidFill>
                  <a:schemeClr val="bg2"/>
                </a:solidFill>
                <a:latin typeface="Helvetica" panose="020B0604020202020204" pitchFamily="34" charset="0"/>
              </a:rPr>
              <a:t>of prototype</a:t>
            </a:r>
          </a:p>
        </p:txBody>
      </p:sp>
      <p:grpSp>
        <p:nvGrpSpPr>
          <p:cNvPr id="38918" name="Group 27">
            <a:extLst>
              <a:ext uri="{FF2B5EF4-FFF2-40B4-BE49-F238E27FC236}">
                <a16:creationId xmlns:a16="http://schemas.microsoft.com/office/drawing/2014/main" id="{DD665CAA-B1F9-4922-9C35-5CF04B14E701}"/>
              </a:ext>
            </a:extLst>
          </p:cNvPr>
          <p:cNvGrpSpPr>
            <a:grpSpLocks/>
          </p:cNvGrpSpPr>
          <p:nvPr/>
        </p:nvGrpSpPr>
        <p:grpSpPr bwMode="auto">
          <a:xfrm>
            <a:off x="2590800" y="2057400"/>
            <a:ext cx="4419600" cy="4114800"/>
            <a:chOff x="1536" y="1152"/>
            <a:chExt cx="2920" cy="2864"/>
          </a:xfrm>
        </p:grpSpPr>
        <p:pic>
          <p:nvPicPr>
            <p:cNvPr id="38919" name="Picture 15">
              <a:extLst>
                <a:ext uri="{FF2B5EF4-FFF2-40B4-BE49-F238E27FC236}">
                  <a16:creationId xmlns:a16="http://schemas.microsoft.com/office/drawing/2014/main" id="{BC7D4405-F0B1-40E3-85AD-15187D499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 y="1152"/>
              <a:ext cx="2920" cy="2864"/>
            </a:xfrm>
            <a:prstGeom prst="rect">
              <a:avLst/>
            </a:prstGeom>
            <a:solidFill>
              <a:srgbClr val="96E3FE"/>
            </a:solidFill>
            <a:ln>
              <a:noFill/>
            </a:ln>
            <a:extLst>
              <a:ext uri="{91240B29-F687-4F45-9708-019B960494DF}">
                <a14:hiddenLine xmlns:a14="http://schemas.microsoft.com/office/drawing/2010/main" w="12700">
                  <a:solidFill>
                    <a:srgbClr val="000000"/>
                  </a:solidFill>
                  <a:miter lim="800000"/>
                  <a:headEnd/>
                  <a:tailEnd/>
                </a14:hiddenLine>
              </a:ext>
            </a:extLst>
          </p:spPr>
        </p:pic>
        <p:sp>
          <p:nvSpPr>
            <p:cNvPr id="38920" name="Rectangle 16">
              <a:extLst>
                <a:ext uri="{FF2B5EF4-FFF2-40B4-BE49-F238E27FC236}">
                  <a16:creationId xmlns:a16="http://schemas.microsoft.com/office/drawing/2014/main" id="{A38E59E0-8F7B-49F1-BCA0-5371E8D1DE15}"/>
                </a:ext>
              </a:extLst>
            </p:cNvPr>
            <p:cNvSpPr>
              <a:spLocks noChangeArrowheads="1"/>
            </p:cNvSpPr>
            <p:nvPr/>
          </p:nvSpPr>
          <p:spPr bwMode="auto">
            <a:xfrm>
              <a:off x="1894" y="1675"/>
              <a:ext cx="656" cy="363"/>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endParaRPr lang="en-US" altLang="en-US" sz="1800" b="1">
                <a:latin typeface="Helvetica" panose="020B0604020202020204" pitchFamily="34" charset="0"/>
              </a:endParaRPr>
            </a:p>
          </p:txBody>
        </p:sp>
        <p:sp>
          <p:nvSpPr>
            <p:cNvPr id="38921" name="Text Box 17">
              <a:extLst>
                <a:ext uri="{FF2B5EF4-FFF2-40B4-BE49-F238E27FC236}">
                  <a16:creationId xmlns:a16="http://schemas.microsoft.com/office/drawing/2014/main" id="{2205CAE2-5C12-4A17-AC0B-0A1D0BCB7459}"/>
                </a:ext>
              </a:extLst>
            </p:cNvPr>
            <p:cNvSpPr txBox="1">
              <a:spLocks noChangeArrowheads="1"/>
            </p:cNvSpPr>
            <p:nvPr/>
          </p:nvSpPr>
          <p:spPr bwMode="auto">
            <a:xfrm>
              <a:off x="1849" y="1772"/>
              <a:ext cx="79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200">
                  <a:solidFill>
                    <a:schemeClr val="bg2"/>
                  </a:solidFill>
                  <a:latin typeface="Helvetica" panose="020B0604020202020204" pitchFamily="34" charset="0"/>
                </a:rPr>
                <a:t>communication</a:t>
              </a:r>
              <a:endParaRPr lang="en-US" altLang="en-US" sz="1800" b="1">
                <a:latin typeface="Helvetica" panose="020B0604020202020204" pitchFamily="34" charset="0"/>
              </a:endParaRPr>
            </a:p>
          </p:txBody>
        </p:sp>
        <p:sp>
          <p:nvSpPr>
            <p:cNvPr id="38922" name="Rectangle 18">
              <a:extLst>
                <a:ext uri="{FF2B5EF4-FFF2-40B4-BE49-F238E27FC236}">
                  <a16:creationId xmlns:a16="http://schemas.microsoft.com/office/drawing/2014/main" id="{518E3E3F-8A70-4F9B-9C94-5F43CBB05A8D}"/>
                </a:ext>
              </a:extLst>
            </p:cNvPr>
            <p:cNvSpPr>
              <a:spLocks noChangeArrowheads="1"/>
            </p:cNvSpPr>
            <p:nvPr/>
          </p:nvSpPr>
          <p:spPr bwMode="auto">
            <a:xfrm>
              <a:off x="3357" y="1532"/>
              <a:ext cx="492" cy="273"/>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8923" name="Text Box 19">
              <a:extLst>
                <a:ext uri="{FF2B5EF4-FFF2-40B4-BE49-F238E27FC236}">
                  <a16:creationId xmlns:a16="http://schemas.microsoft.com/office/drawing/2014/main" id="{347D4A9C-2444-4F78-B910-B32272756568}"/>
                </a:ext>
              </a:extLst>
            </p:cNvPr>
            <p:cNvSpPr txBox="1">
              <a:spLocks noChangeArrowheads="1"/>
            </p:cNvSpPr>
            <p:nvPr/>
          </p:nvSpPr>
          <p:spPr bwMode="auto">
            <a:xfrm>
              <a:off x="3418" y="1532"/>
              <a:ext cx="37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200">
                  <a:solidFill>
                    <a:schemeClr val="bg2"/>
                  </a:solidFill>
                  <a:latin typeface="Helvetica" panose="020B0604020202020204" pitchFamily="34" charset="0"/>
                </a:rPr>
                <a:t>Quick</a:t>
              </a:r>
            </a:p>
            <a:p>
              <a:pPr algn="ctr">
                <a:lnSpc>
                  <a:spcPct val="90000"/>
                </a:lnSpc>
              </a:pPr>
              <a:r>
                <a:rPr lang="en-US" altLang="en-US" sz="1200">
                  <a:solidFill>
                    <a:schemeClr val="bg2"/>
                  </a:solidFill>
                  <a:latin typeface="Helvetica" panose="020B0604020202020204" pitchFamily="34" charset="0"/>
                </a:rPr>
                <a:t>plan</a:t>
              </a:r>
            </a:p>
          </p:txBody>
        </p:sp>
        <p:sp>
          <p:nvSpPr>
            <p:cNvPr id="38924" name="Rectangle 20">
              <a:extLst>
                <a:ext uri="{FF2B5EF4-FFF2-40B4-BE49-F238E27FC236}">
                  <a16:creationId xmlns:a16="http://schemas.microsoft.com/office/drawing/2014/main" id="{AB0B607A-144A-4B24-947B-72E0BAC81C9D}"/>
                </a:ext>
              </a:extLst>
            </p:cNvPr>
            <p:cNvSpPr>
              <a:spLocks noChangeArrowheads="1"/>
            </p:cNvSpPr>
            <p:nvPr/>
          </p:nvSpPr>
          <p:spPr bwMode="auto">
            <a:xfrm>
              <a:off x="3713" y="1983"/>
              <a:ext cx="547" cy="315"/>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8925" name="Rectangle 21">
              <a:extLst>
                <a:ext uri="{FF2B5EF4-FFF2-40B4-BE49-F238E27FC236}">
                  <a16:creationId xmlns:a16="http://schemas.microsoft.com/office/drawing/2014/main" id="{6F9579F3-7A38-40D0-9912-DB7C93488135}"/>
                </a:ext>
              </a:extLst>
            </p:cNvPr>
            <p:cNvSpPr>
              <a:spLocks noChangeArrowheads="1"/>
            </p:cNvSpPr>
            <p:nvPr/>
          </p:nvSpPr>
          <p:spPr bwMode="auto">
            <a:xfrm>
              <a:off x="4301" y="2052"/>
              <a:ext cx="41" cy="184"/>
            </a:xfrm>
            <a:prstGeom prst="rect">
              <a:avLst/>
            </a:prstGeom>
            <a:solidFill>
              <a:srgbClr val="96E3FE"/>
            </a:solidFill>
            <a:ln w="12700">
              <a:solidFill>
                <a:srgbClr val="96E3FE"/>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8926" name="Text Box 22">
              <a:extLst>
                <a:ext uri="{FF2B5EF4-FFF2-40B4-BE49-F238E27FC236}">
                  <a16:creationId xmlns:a16="http://schemas.microsoft.com/office/drawing/2014/main" id="{C81C3432-3F6C-4304-812C-C2E84622AAEF}"/>
                </a:ext>
              </a:extLst>
            </p:cNvPr>
            <p:cNvSpPr txBox="1">
              <a:spLocks noChangeArrowheads="1"/>
            </p:cNvSpPr>
            <p:nvPr/>
          </p:nvSpPr>
          <p:spPr bwMode="auto">
            <a:xfrm>
              <a:off x="3638" y="2004"/>
              <a:ext cx="70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200">
                  <a:solidFill>
                    <a:schemeClr val="bg2"/>
                  </a:solidFill>
                  <a:latin typeface="Helvetica" panose="020B0604020202020204" pitchFamily="34" charset="0"/>
                </a:rPr>
                <a:t>Modeling</a:t>
              </a:r>
            </a:p>
            <a:p>
              <a:pPr algn="ctr">
                <a:lnSpc>
                  <a:spcPct val="90000"/>
                </a:lnSpc>
              </a:pPr>
              <a:r>
                <a:rPr lang="en-US" altLang="en-US" sz="1200">
                  <a:solidFill>
                    <a:schemeClr val="bg2"/>
                  </a:solidFill>
                  <a:latin typeface="Helvetica" panose="020B0604020202020204" pitchFamily="34" charset="0"/>
                </a:rPr>
                <a:t>Quick design</a:t>
              </a:r>
            </a:p>
          </p:txBody>
        </p:sp>
        <p:sp>
          <p:nvSpPr>
            <p:cNvPr id="38927" name="Rectangle 23">
              <a:extLst>
                <a:ext uri="{FF2B5EF4-FFF2-40B4-BE49-F238E27FC236}">
                  <a16:creationId xmlns:a16="http://schemas.microsoft.com/office/drawing/2014/main" id="{9A915E75-6CEB-4275-B621-E9801A6FAF5D}"/>
                </a:ext>
              </a:extLst>
            </p:cNvPr>
            <p:cNvSpPr>
              <a:spLocks noChangeArrowheads="1"/>
            </p:cNvSpPr>
            <p:nvPr/>
          </p:nvSpPr>
          <p:spPr bwMode="auto">
            <a:xfrm>
              <a:off x="3508" y="3091"/>
              <a:ext cx="635" cy="390"/>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8928" name="Text Box 24">
              <a:extLst>
                <a:ext uri="{FF2B5EF4-FFF2-40B4-BE49-F238E27FC236}">
                  <a16:creationId xmlns:a16="http://schemas.microsoft.com/office/drawing/2014/main" id="{2221AA91-F327-4E07-848A-2091B5C4CC5E}"/>
                </a:ext>
              </a:extLst>
            </p:cNvPr>
            <p:cNvSpPr txBox="1">
              <a:spLocks noChangeArrowheads="1"/>
            </p:cNvSpPr>
            <p:nvPr/>
          </p:nvSpPr>
          <p:spPr bwMode="auto">
            <a:xfrm>
              <a:off x="3476" y="3153"/>
              <a:ext cx="687"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200">
                  <a:solidFill>
                    <a:schemeClr val="bg2"/>
                  </a:solidFill>
                  <a:latin typeface="Helvetica" panose="020B0604020202020204" pitchFamily="34" charset="0"/>
                </a:rPr>
                <a:t>Construction</a:t>
              </a:r>
            </a:p>
            <a:p>
              <a:pPr algn="ctr">
                <a:lnSpc>
                  <a:spcPct val="90000"/>
                </a:lnSpc>
              </a:pPr>
              <a:r>
                <a:rPr lang="en-US" altLang="en-US" sz="1200">
                  <a:solidFill>
                    <a:schemeClr val="bg2"/>
                  </a:solidFill>
                  <a:latin typeface="Helvetica" panose="020B0604020202020204" pitchFamily="34" charset="0"/>
                </a:rPr>
                <a:t>of prototype</a:t>
              </a:r>
            </a:p>
          </p:txBody>
        </p:sp>
        <p:sp>
          <p:nvSpPr>
            <p:cNvPr id="38929" name="Rectangle 25">
              <a:extLst>
                <a:ext uri="{FF2B5EF4-FFF2-40B4-BE49-F238E27FC236}">
                  <a16:creationId xmlns:a16="http://schemas.microsoft.com/office/drawing/2014/main" id="{5287609F-FF69-499F-855F-2F3FD657A653}"/>
                </a:ext>
              </a:extLst>
            </p:cNvPr>
            <p:cNvSpPr>
              <a:spLocks noChangeArrowheads="1"/>
            </p:cNvSpPr>
            <p:nvPr/>
          </p:nvSpPr>
          <p:spPr bwMode="auto">
            <a:xfrm>
              <a:off x="1819" y="2934"/>
              <a:ext cx="642" cy="403"/>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8930" name="Text Box 26">
              <a:extLst>
                <a:ext uri="{FF2B5EF4-FFF2-40B4-BE49-F238E27FC236}">
                  <a16:creationId xmlns:a16="http://schemas.microsoft.com/office/drawing/2014/main" id="{8D87F5C6-B5E0-4C7D-9B27-E98B27F1CB94}"/>
                </a:ext>
              </a:extLst>
            </p:cNvPr>
            <p:cNvSpPr txBox="1">
              <a:spLocks noChangeArrowheads="1"/>
            </p:cNvSpPr>
            <p:nvPr/>
          </p:nvSpPr>
          <p:spPr bwMode="auto">
            <a:xfrm>
              <a:off x="1812" y="2961"/>
              <a:ext cx="659"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200">
                  <a:solidFill>
                    <a:schemeClr val="bg2"/>
                  </a:solidFill>
                  <a:latin typeface="Helvetica" panose="020B0604020202020204" pitchFamily="34" charset="0"/>
                </a:rPr>
                <a:t>Deployment</a:t>
              </a:r>
            </a:p>
            <a:p>
              <a:pPr algn="ctr">
                <a:lnSpc>
                  <a:spcPct val="90000"/>
                </a:lnSpc>
              </a:pPr>
              <a:r>
                <a:rPr lang="en-US" altLang="en-US" sz="1200">
                  <a:solidFill>
                    <a:schemeClr val="bg2"/>
                  </a:solidFill>
                  <a:latin typeface="Helvetica" panose="020B0604020202020204" pitchFamily="34" charset="0"/>
                </a:rPr>
                <a:t>delivery &amp;</a:t>
              </a:r>
            </a:p>
            <a:p>
              <a:pPr algn="ctr">
                <a:lnSpc>
                  <a:spcPct val="90000"/>
                </a:lnSpc>
              </a:pPr>
              <a:r>
                <a:rPr lang="en-US" altLang="en-US" sz="1200">
                  <a:solidFill>
                    <a:schemeClr val="bg2"/>
                  </a:solidFill>
                  <a:latin typeface="Helvetica" panose="020B0604020202020204" pitchFamily="34" charset="0"/>
                </a:rPr>
                <a:t>feedback</a:t>
              </a:r>
            </a:p>
          </p:txBody>
        </p:sp>
      </p:grpSp>
    </p:spTree>
  </p:cSld>
  <p:clrMapOvr>
    <a:masterClrMapping/>
  </p:clrMapOvr>
  <p:transition/>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6102D10-DC0B-4E1F-B18B-6D5A3E9C966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6C70E11-48D8-4D7C-9B4C-05832FC5121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73EAA02-39C9-4AEC-B324-722F546429A9}" type="slidenum">
              <a:rPr lang="en-US" altLang="en-US" sz="1000">
                <a:latin typeface="Helvetica" panose="020B0604020202020204" pitchFamily="34" charset="0"/>
              </a:rPr>
              <a:pPr/>
              <a:t>360</a:t>
            </a:fld>
            <a:endParaRPr lang="en-US" altLang="en-US" sz="1000">
              <a:latin typeface="Helvetica" panose="020B0604020202020204" pitchFamily="34" charset="0"/>
            </a:endParaRPr>
          </a:p>
        </p:txBody>
      </p:sp>
      <p:sp>
        <p:nvSpPr>
          <p:cNvPr id="370692" name="Rectangle 2">
            <a:extLst>
              <a:ext uri="{FF2B5EF4-FFF2-40B4-BE49-F238E27FC236}">
                <a16:creationId xmlns:a16="http://schemas.microsoft.com/office/drawing/2014/main" id="{5EE23A8C-5EA4-4900-85A5-02E678649B20}"/>
              </a:ext>
            </a:extLst>
          </p:cNvPr>
          <p:cNvSpPr>
            <a:spLocks noGrp="1" noChangeArrowheads="1"/>
          </p:cNvSpPr>
          <p:nvPr>
            <p:ph type="title"/>
          </p:nvPr>
        </p:nvSpPr>
        <p:spPr>
          <a:xfrm>
            <a:off x="1219200" y="990600"/>
            <a:ext cx="7696200" cy="633413"/>
          </a:xfrm>
        </p:spPr>
        <p:txBody>
          <a:bodyPr/>
          <a:lstStyle/>
          <a:p>
            <a:pPr eaLnBrk="1" hangingPunct="1"/>
            <a:r>
              <a:rPr lang="en-US" altLang="en-US"/>
              <a:t>Sample-Driven Reviews (SDRs)</a:t>
            </a:r>
          </a:p>
        </p:txBody>
      </p:sp>
      <p:sp>
        <p:nvSpPr>
          <p:cNvPr id="370693" name="Rectangle 3">
            <a:extLst>
              <a:ext uri="{FF2B5EF4-FFF2-40B4-BE49-F238E27FC236}">
                <a16:creationId xmlns:a16="http://schemas.microsoft.com/office/drawing/2014/main" id="{80FDB611-A6B4-4FBD-84A5-62D7258EAA02}"/>
              </a:ext>
            </a:extLst>
          </p:cNvPr>
          <p:cNvSpPr>
            <a:spLocks noGrp="1" noChangeArrowheads="1"/>
          </p:cNvSpPr>
          <p:nvPr>
            <p:ph type="body" idx="1"/>
          </p:nvPr>
        </p:nvSpPr>
        <p:spPr/>
        <p:txBody>
          <a:bodyPr/>
          <a:lstStyle/>
          <a:p>
            <a:pPr eaLnBrk="1" hangingPunct="1">
              <a:spcBef>
                <a:spcPts val="300"/>
              </a:spcBef>
            </a:pPr>
            <a:r>
              <a:rPr lang="en-US" altLang="en-US" sz="2000">
                <a:latin typeface="Palatino" pitchFamily="-128" charset="0"/>
              </a:rPr>
              <a:t>SDRs attempt to quantify those work products that are primary targets for full FTRs.</a:t>
            </a:r>
          </a:p>
          <a:p>
            <a:pPr eaLnBrk="1" hangingPunct="1">
              <a:spcBef>
                <a:spcPts val="300"/>
              </a:spcBef>
              <a:buFont typeface="Wingdings" panose="05000000000000000000" pitchFamily="2" charset="2"/>
              <a:buNone/>
            </a:pPr>
            <a:r>
              <a:rPr lang="en-US" altLang="en-US" sz="2000" i="1">
                <a:latin typeface="Palatino" pitchFamily="-128" charset="0"/>
              </a:rPr>
              <a:t>    </a:t>
            </a:r>
          </a:p>
          <a:p>
            <a:pPr eaLnBrk="1" hangingPunct="1">
              <a:spcBef>
                <a:spcPts val="300"/>
              </a:spcBef>
              <a:buFont typeface="Wingdings" panose="05000000000000000000" pitchFamily="2" charset="2"/>
              <a:buNone/>
            </a:pPr>
            <a:r>
              <a:rPr lang="en-US" altLang="en-US" sz="2000" i="1">
                <a:latin typeface="Palatino" pitchFamily="-128" charset="0"/>
              </a:rPr>
              <a:t>To accomplish this …</a:t>
            </a:r>
            <a:r>
              <a:rPr lang="en-US" altLang="en-US" sz="2000">
                <a:latin typeface="Palatino" pitchFamily="-128" charset="0"/>
              </a:rPr>
              <a:t> </a:t>
            </a:r>
          </a:p>
          <a:p>
            <a:pPr eaLnBrk="1" hangingPunct="1">
              <a:spcBef>
                <a:spcPts val="300"/>
              </a:spcBef>
            </a:pPr>
            <a:r>
              <a:rPr lang="en-US" altLang="en-US" sz="2000">
                <a:latin typeface="Palatino" pitchFamily="-128" charset="0"/>
              </a:rPr>
              <a:t>Inspect a fraction a</a:t>
            </a:r>
            <a:r>
              <a:rPr lang="en-US" altLang="en-US" sz="2000" baseline="-25000">
                <a:latin typeface="Palatino" pitchFamily="-128" charset="0"/>
              </a:rPr>
              <a:t>i</a:t>
            </a:r>
            <a:r>
              <a:rPr lang="en-US" altLang="en-US" sz="2000">
                <a:latin typeface="Palatino" pitchFamily="-128" charset="0"/>
              </a:rPr>
              <a:t> of each software work product,</a:t>
            </a:r>
            <a:r>
              <a:rPr lang="en-US" altLang="en-US" sz="2000" i="1">
                <a:latin typeface="Palatino" pitchFamily="-128" charset="0"/>
              </a:rPr>
              <a:t> i.</a:t>
            </a:r>
            <a:r>
              <a:rPr lang="en-US" altLang="en-US" sz="2000">
                <a:latin typeface="Palatino" pitchFamily="-128" charset="0"/>
              </a:rPr>
              <a:t> Record the number of faults, f</a:t>
            </a:r>
            <a:r>
              <a:rPr lang="en-US" altLang="en-US" sz="2000" baseline="-25000">
                <a:latin typeface="Palatino" pitchFamily="-128" charset="0"/>
              </a:rPr>
              <a:t>i</a:t>
            </a:r>
            <a:r>
              <a:rPr lang="en-US" altLang="en-US" sz="2000">
                <a:latin typeface="Palatino" pitchFamily="-128" charset="0"/>
              </a:rPr>
              <a:t> found within a</a:t>
            </a:r>
            <a:r>
              <a:rPr lang="en-US" altLang="en-US" sz="2000" baseline="-25000">
                <a:latin typeface="Palatino" pitchFamily="-128" charset="0"/>
              </a:rPr>
              <a:t>i</a:t>
            </a:r>
            <a:r>
              <a:rPr lang="en-US" altLang="en-US" sz="2000">
                <a:latin typeface="Palatino" pitchFamily="-128" charset="0"/>
              </a:rPr>
              <a:t>.</a:t>
            </a:r>
          </a:p>
          <a:p>
            <a:pPr eaLnBrk="1" hangingPunct="1">
              <a:spcBef>
                <a:spcPts val="300"/>
              </a:spcBef>
            </a:pPr>
            <a:r>
              <a:rPr lang="en-US" altLang="en-US" sz="2000">
                <a:latin typeface="Palatino" pitchFamily="-128" charset="0"/>
              </a:rPr>
              <a:t>Develop a gross estimate of the number of faults within work product </a:t>
            </a:r>
            <a:r>
              <a:rPr lang="en-US" altLang="en-US" sz="2000" i="1">
                <a:latin typeface="Palatino" pitchFamily="-128" charset="0"/>
              </a:rPr>
              <a:t>i</a:t>
            </a:r>
            <a:r>
              <a:rPr lang="en-US" altLang="en-US" sz="2000">
                <a:latin typeface="Palatino" pitchFamily="-128" charset="0"/>
              </a:rPr>
              <a:t> by multiplying f</a:t>
            </a:r>
            <a:r>
              <a:rPr lang="en-US" altLang="en-US" sz="2000" baseline="-25000">
                <a:latin typeface="Palatino" pitchFamily="-128" charset="0"/>
              </a:rPr>
              <a:t>i</a:t>
            </a:r>
            <a:r>
              <a:rPr lang="en-US" altLang="en-US" sz="2000">
                <a:latin typeface="Palatino" pitchFamily="-128" charset="0"/>
              </a:rPr>
              <a:t> by 1/a</a:t>
            </a:r>
            <a:r>
              <a:rPr lang="en-US" altLang="en-US" sz="2000" baseline="-25000">
                <a:latin typeface="Palatino" pitchFamily="-128" charset="0"/>
              </a:rPr>
              <a:t>i</a:t>
            </a:r>
            <a:r>
              <a:rPr lang="en-US" altLang="en-US" sz="2000">
                <a:latin typeface="Palatino" pitchFamily="-128" charset="0"/>
              </a:rPr>
              <a:t>.</a:t>
            </a:r>
          </a:p>
          <a:p>
            <a:pPr eaLnBrk="1" hangingPunct="1"/>
            <a:r>
              <a:rPr lang="en-US" altLang="en-US" sz="2000">
                <a:latin typeface="Palatino" pitchFamily="-128" charset="0"/>
              </a:rPr>
              <a:t>Sort the work products in descending order according to the gross estimate of the number of faults in each.</a:t>
            </a:r>
          </a:p>
          <a:p>
            <a:pPr eaLnBrk="1" hangingPunct="1"/>
            <a:r>
              <a:rPr lang="en-US" altLang="en-US" sz="2000">
                <a:latin typeface="Palatino" pitchFamily="-128" charset="0"/>
              </a:rPr>
              <a:t>Focus available review resources on those work products that have the highest estimated number of faults.</a:t>
            </a:r>
          </a:p>
        </p:txBody>
      </p:sp>
    </p:spTree>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DB7A1B08-0969-4FC4-8E2C-8B048F6A9DF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4B335B19-B080-45FA-B144-B93FF76DF0E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C94CC7D-393A-4E58-BEC0-B068A7EA1651}" type="slidenum">
              <a:rPr lang="en-US" altLang="en-US" sz="1000">
                <a:latin typeface="Helvetica" panose="020B0604020202020204" pitchFamily="34" charset="0"/>
              </a:rPr>
              <a:pPr/>
              <a:t>361</a:t>
            </a:fld>
            <a:endParaRPr lang="en-US" altLang="en-US" sz="1000">
              <a:latin typeface="Helvetica" panose="020B0604020202020204" pitchFamily="34" charset="0"/>
            </a:endParaRPr>
          </a:p>
        </p:txBody>
      </p:sp>
      <p:sp>
        <p:nvSpPr>
          <p:cNvPr id="371716" name="Rectangle 2">
            <a:extLst>
              <a:ext uri="{FF2B5EF4-FFF2-40B4-BE49-F238E27FC236}">
                <a16:creationId xmlns:a16="http://schemas.microsoft.com/office/drawing/2014/main" id="{B1319554-C595-4B30-90FA-ECEBA9228CA9}"/>
              </a:ext>
            </a:extLst>
          </p:cNvPr>
          <p:cNvSpPr>
            <a:spLocks noGrp="1" noChangeArrowheads="1"/>
          </p:cNvSpPr>
          <p:nvPr>
            <p:ph type="title"/>
          </p:nvPr>
        </p:nvSpPr>
        <p:spPr/>
        <p:txBody>
          <a:bodyPr/>
          <a:lstStyle/>
          <a:p>
            <a:pPr eaLnBrk="1" hangingPunct="1"/>
            <a:r>
              <a:rPr lang="en-US" altLang="en-US"/>
              <a:t>Chapter 16</a:t>
            </a:r>
          </a:p>
        </p:txBody>
      </p:sp>
      <p:sp>
        <p:nvSpPr>
          <p:cNvPr id="371717" name="Rectangle 3">
            <a:extLst>
              <a:ext uri="{FF2B5EF4-FFF2-40B4-BE49-F238E27FC236}">
                <a16:creationId xmlns:a16="http://schemas.microsoft.com/office/drawing/2014/main" id="{4B27A1A5-C368-4B35-8CA2-8AC9A0794C4A}"/>
              </a:ext>
            </a:extLst>
          </p:cNvPr>
          <p:cNvSpPr>
            <a:spLocks noGrp="1" noChangeArrowheads="1"/>
          </p:cNvSpPr>
          <p:nvPr>
            <p:ph type="body" idx="1"/>
          </p:nvPr>
        </p:nvSpPr>
        <p:spPr/>
        <p:txBody>
          <a:bodyPr/>
          <a:lstStyle/>
          <a:p>
            <a:pPr eaLnBrk="1" hangingPunct="1"/>
            <a:r>
              <a:rPr lang="en-US" altLang="en-US" b="1">
                <a:solidFill>
                  <a:schemeClr val="folHlink"/>
                </a:solidFill>
              </a:rPr>
              <a:t>Software Quality Assurance</a:t>
            </a:r>
          </a:p>
        </p:txBody>
      </p:sp>
      <p:sp>
        <p:nvSpPr>
          <p:cNvPr id="371718" name="Text Box 5">
            <a:extLst>
              <a:ext uri="{FF2B5EF4-FFF2-40B4-BE49-F238E27FC236}">
                <a16:creationId xmlns:a16="http://schemas.microsoft.com/office/drawing/2014/main" id="{F779D44C-E934-4F8F-A06F-AA5D6ED77B30}"/>
              </a:ext>
            </a:extLst>
          </p:cNvPr>
          <p:cNvSpPr txBox="1">
            <a:spLocks noChangeArrowheads="1"/>
          </p:cNvSpPr>
          <p:nvPr/>
        </p:nvSpPr>
        <p:spPr bwMode="auto">
          <a:xfrm>
            <a:off x="2133600" y="2438400"/>
            <a:ext cx="6477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i="1">
                <a:solidFill>
                  <a:schemeClr val="tx2"/>
                </a:solidFill>
                <a:latin typeface="Helvetica" panose="020B0604020202020204" pitchFamily="34" charset="0"/>
              </a:rPr>
              <a:t>Slide Set to accompany</a:t>
            </a:r>
            <a:br>
              <a:rPr lang="en-US" altLang="en-US" sz="3200" i="1">
                <a:solidFill>
                  <a:schemeClr val="tx2"/>
                </a:solidFill>
                <a:latin typeface="Helvetica" panose="020B0604020202020204" pitchFamily="34" charset="0"/>
              </a:rPr>
            </a:br>
            <a:r>
              <a:rPr lang="en-US" altLang="en-US" sz="2000" i="1">
                <a:solidFill>
                  <a:schemeClr val="tx2"/>
                </a:solidFill>
                <a:latin typeface="Helvetica" panose="020B0604020202020204" pitchFamily="34" charset="0"/>
              </a:rPr>
              <a:t>Software Engineering: A Practitioner’s Approach, 7/e</a:t>
            </a:r>
            <a:r>
              <a:rPr lang="en-US" altLang="en-US" i="1">
                <a:solidFill>
                  <a:schemeClr val="tx2"/>
                </a:solidFill>
                <a:latin typeface="Helvetica" panose="020B0604020202020204" pitchFamily="34" charset="0"/>
              </a:rPr>
              <a:t> </a:t>
            </a:r>
          </a:p>
          <a:p>
            <a:r>
              <a:rPr lang="en-US" altLang="en-US" sz="1600" b="1"/>
              <a:t>by Roger S. Pressman</a:t>
            </a:r>
            <a:endParaRPr lang="en-US" altLang="en-US" sz="1200" b="1"/>
          </a:p>
          <a:p>
            <a:endParaRPr lang="en-US" altLang="en-US" sz="1200" b="1"/>
          </a:p>
          <a:p>
            <a:r>
              <a:rPr lang="en-US" altLang="en-US" sz="1200" b="1"/>
              <a:t>Slides copyright © 1996, 2001, 2005, 2009</a:t>
            </a:r>
            <a:r>
              <a:rPr lang="en-US" altLang="en-US" sz="1800"/>
              <a:t> </a:t>
            </a:r>
            <a:r>
              <a:rPr lang="en-US" altLang="en-US" sz="1200" b="1"/>
              <a:t>by Roger S. Pressman</a:t>
            </a:r>
            <a:endParaRPr lang="en-US" altLang="en-US" sz="1800"/>
          </a:p>
          <a:p>
            <a:endParaRPr lang="en-US" altLang="en-US" sz="1800" b="1" i="1">
              <a:solidFill>
                <a:schemeClr val="tx2"/>
              </a:solidFill>
            </a:endParaRPr>
          </a:p>
          <a:p>
            <a:r>
              <a:rPr lang="en-US" altLang="en-US" sz="1800" b="1" i="1">
                <a:solidFill>
                  <a:schemeClr val="tx2"/>
                </a:solidFill>
              </a:rPr>
              <a:t>For non-profit educational use only</a:t>
            </a:r>
            <a:endParaRPr lang="en-US" altLang="en-US" sz="1800" b="1"/>
          </a:p>
          <a:p>
            <a:endParaRPr lang="en-US" altLang="en-US" sz="1400"/>
          </a:p>
          <a:p>
            <a:r>
              <a:rPr lang="en-US" altLang="en-US" sz="1200"/>
              <a:t>May be reproduced ONLY for student use at the university level when used in conjunction with </a:t>
            </a:r>
            <a:r>
              <a:rPr lang="en-US" altLang="en-US" sz="1200" i="1"/>
              <a:t>Software Engineering: A Practitioner's Approach, 7/e. </a:t>
            </a:r>
            <a:r>
              <a:rPr lang="en-US" altLang="en-US" sz="1200"/>
              <a:t>Any other reproduction or use is prohibited without the express written permission of the author.</a:t>
            </a:r>
          </a:p>
          <a:p>
            <a:endParaRPr lang="en-US" altLang="en-US" sz="1200"/>
          </a:p>
          <a:p>
            <a:r>
              <a:rPr lang="en-US" altLang="en-US" sz="1200"/>
              <a:t>All copyright information MUST appear if these slides are posted on a website for student use.</a:t>
            </a:r>
          </a:p>
        </p:txBody>
      </p:sp>
    </p:spTree>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08CDD3-8300-4896-B0C2-0A91DF8E775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6CB2851B-7E3B-4FEC-9629-0DA94C5C181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B72E480-6921-4042-BC91-A49262AEE573}" type="slidenum">
              <a:rPr lang="en-US" altLang="en-US" sz="1000">
                <a:latin typeface="Helvetica" panose="020B0604020202020204" pitchFamily="34" charset="0"/>
              </a:rPr>
              <a:pPr/>
              <a:t>362</a:t>
            </a:fld>
            <a:endParaRPr lang="en-US" altLang="en-US" sz="1000">
              <a:latin typeface="Helvetica" panose="020B0604020202020204" pitchFamily="34" charset="0"/>
            </a:endParaRPr>
          </a:p>
        </p:txBody>
      </p:sp>
      <p:sp>
        <p:nvSpPr>
          <p:cNvPr id="372740" name="Rectangle 2">
            <a:extLst>
              <a:ext uri="{FF2B5EF4-FFF2-40B4-BE49-F238E27FC236}">
                <a16:creationId xmlns:a16="http://schemas.microsoft.com/office/drawing/2014/main" id="{55C1A1EF-45D9-496B-9C28-5EE40F1C55B0}"/>
              </a:ext>
            </a:extLst>
          </p:cNvPr>
          <p:cNvSpPr>
            <a:spLocks noGrp="1" noChangeArrowheads="1"/>
          </p:cNvSpPr>
          <p:nvPr>
            <p:ph type="title"/>
          </p:nvPr>
        </p:nvSpPr>
        <p:spPr/>
        <p:txBody>
          <a:bodyPr/>
          <a:lstStyle/>
          <a:p>
            <a:pPr eaLnBrk="1" hangingPunct="1"/>
            <a:r>
              <a:rPr lang="en-US" altLang="en-US"/>
              <a:t>Comment on Quality</a:t>
            </a:r>
          </a:p>
        </p:txBody>
      </p:sp>
      <p:sp>
        <p:nvSpPr>
          <p:cNvPr id="372741" name="Rectangle 3">
            <a:extLst>
              <a:ext uri="{FF2B5EF4-FFF2-40B4-BE49-F238E27FC236}">
                <a16:creationId xmlns:a16="http://schemas.microsoft.com/office/drawing/2014/main" id="{DF1FD4FD-CF1D-42C2-A427-9764E8ACD5DE}"/>
              </a:ext>
            </a:extLst>
          </p:cNvPr>
          <p:cNvSpPr>
            <a:spLocks noGrp="1" noChangeArrowheads="1"/>
          </p:cNvSpPr>
          <p:nvPr>
            <p:ph type="body" idx="1"/>
          </p:nvPr>
        </p:nvSpPr>
        <p:spPr/>
        <p:txBody>
          <a:bodyPr/>
          <a:lstStyle/>
          <a:p>
            <a:pPr eaLnBrk="1" hangingPunct="1"/>
            <a:r>
              <a:rPr lang="en-US" altLang="en-US" sz="2000"/>
              <a:t>Phil Crosby once said:</a:t>
            </a:r>
          </a:p>
          <a:p>
            <a:pPr lvl="1" eaLnBrk="1" hangingPunct="1">
              <a:spcBef>
                <a:spcPts val="600"/>
              </a:spcBef>
            </a:pPr>
            <a:r>
              <a:rPr lang="en-US" altLang="en-US" sz="1800">
                <a:latin typeface="Palatino" pitchFamily="-128" charset="0"/>
              </a:rPr>
              <a:t>The problem of quality management is not what people don't know about it. The problem is what they think they do know . . . </a:t>
            </a:r>
          </a:p>
          <a:p>
            <a:pPr lvl="1" eaLnBrk="1" hangingPunct="1">
              <a:spcBef>
                <a:spcPts val="600"/>
              </a:spcBef>
            </a:pPr>
            <a:r>
              <a:rPr lang="en-US" altLang="en-US" sz="1800" i="1">
                <a:solidFill>
                  <a:schemeClr val="folHlink"/>
                </a:solidFill>
                <a:latin typeface="Palatino" pitchFamily="-128" charset="0"/>
              </a:rPr>
              <a:t>Everybody is for it.</a:t>
            </a:r>
            <a:r>
              <a:rPr lang="en-US" altLang="en-US" sz="1800">
                <a:latin typeface="Palatino" pitchFamily="-128" charset="0"/>
              </a:rPr>
              <a:t> (Under certain conditions, of course.) </a:t>
            </a:r>
          </a:p>
          <a:p>
            <a:pPr lvl="1" eaLnBrk="1" hangingPunct="1">
              <a:spcBef>
                <a:spcPts val="600"/>
              </a:spcBef>
            </a:pPr>
            <a:r>
              <a:rPr lang="en-US" altLang="en-US" sz="1800" i="1">
                <a:solidFill>
                  <a:schemeClr val="folHlink"/>
                </a:solidFill>
                <a:latin typeface="Palatino" pitchFamily="-128" charset="0"/>
              </a:rPr>
              <a:t>Everyone feels they understand it.</a:t>
            </a:r>
            <a:r>
              <a:rPr lang="en-US" altLang="en-US" sz="1800">
                <a:latin typeface="Palatino" pitchFamily="-128" charset="0"/>
              </a:rPr>
              <a:t> (Even though they wouldn't want to explain it.) </a:t>
            </a:r>
          </a:p>
          <a:p>
            <a:pPr lvl="1" eaLnBrk="1" hangingPunct="1">
              <a:spcBef>
                <a:spcPts val="600"/>
              </a:spcBef>
            </a:pPr>
            <a:r>
              <a:rPr lang="en-US" altLang="en-US" sz="1800" i="1">
                <a:solidFill>
                  <a:schemeClr val="folHlink"/>
                </a:solidFill>
                <a:latin typeface="Palatino" pitchFamily="-128" charset="0"/>
              </a:rPr>
              <a:t>Everyone thinks execution is only a matter of following natural inclinations.</a:t>
            </a:r>
            <a:r>
              <a:rPr lang="en-US" altLang="en-US" sz="1800">
                <a:latin typeface="Palatino" pitchFamily="-128" charset="0"/>
              </a:rPr>
              <a:t> (After all, we do get along somehow.) </a:t>
            </a:r>
          </a:p>
          <a:p>
            <a:pPr lvl="1" eaLnBrk="1" hangingPunct="1">
              <a:spcBef>
                <a:spcPts val="600"/>
              </a:spcBef>
            </a:pPr>
            <a:r>
              <a:rPr lang="en-US" altLang="en-US" sz="1800" i="1">
                <a:solidFill>
                  <a:schemeClr val="folHlink"/>
                </a:solidFill>
                <a:latin typeface="Palatino" pitchFamily="-128" charset="0"/>
              </a:rPr>
              <a:t>And, of course, most people feel that problems in these areas are caused by other people.</a:t>
            </a:r>
            <a:r>
              <a:rPr lang="en-US" altLang="en-US" sz="1800">
                <a:latin typeface="Palatino" pitchFamily="-128" charset="0"/>
              </a:rPr>
              <a:t> (If only they would take the time to do things right.)</a:t>
            </a:r>
          </a:p>
        </p:txBody>
      </p:sp>
    </p:spTree>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89F7C63-8A85-438B-A357-537EA55E25CE}"/>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3814BB2B-896F-44E3-8106-AB393C230BA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B5A204F-2DEE-45F5-9C06-54110BDEC133}" type="slidenum">
              <a:rPr lang="en-US" altLang="en-US" sz="1000">
                <a:latin typeface="Helvetica" panose="020B0604020202020204" pitchFamily="34" charset="0"/>
              </a:rPr>
              <a:pPr/>
              <a:t>363</a:t>
            </a:fld>
            <a:endParaRPr lang="en-US" altLang="en-US" sz="1000">
              <a:latin typeface="Helvetica" panose="020B0604020202020204" pitchFamily="34" charset="0"/>
            </a:endParaRPr>
          </a:p>
        </p:txBody>
      </p:sp>
      <p:sp>
        <p:nvSpPr>
          <p:cNvPr id="373764" name="Rectangle 2">
            <a:extLst>
              <a:ext uri="{FF2B5EF4-FFF2-40B4-BE49-F238E27FC236}">
                <a16:creationId xmlns:a16="http://schemas.microsoft.com/office/drawing/2014/main" id="{7B5E90A3-CD01-4923-9F8C-BE280EA5E773}"/>
              </a:ext>
            </a:extLst>
          </p:cNvPr>
          <p:cNvSpPr>
            <a:spLocks noGrp="1" noChangeArrowheads="1"/>
          </p:cNvSpPr>
          <p:nvPr>
            <p:ph type="title"/>
          </p:nvPr>
        </p:nvSpPr>
        <p:spPr/>
        <p:txBody>
          <a:bodyPr/>
          <a:lstStyle/>
          <a:p>
            <a:pPr eaLnBrk="1" hangingPunct="1"/>
            <a:r>
              <a:rPr lang="en-US" altLang="en-US"/>
              <a:t>Elements of SQA</a:t>
            </a:r>
          </a:p>
        </p:txBody>
      </p:sp>
      <p:sp>
        <p:nvSpPr>
          <p:cNvPr id="373765" name="Rectangle 3">
            <a:extLst>
              <a:ext uri="{FF2B5EF4-FFF2-40B4-BE49-F238E27FC236}">
                <a16:creationId xmlns:a16="http://schemas.microsoft.com/office/drawing/2014/main" id="{4BE21C0B-1D97-4271-A64D-77BE74043618}"/>
              </a:ext>
            </a:extLst>
          </p:cNvPr>
          <p:cNvSpPr>
            <a:spLocks noGrp="1" noChangeArrowheads="1"/>
          </p:cNvSpPr>
          <p:nvPr>
            <p:ph type="body" idx="1"/>
          </p:nvPr>
        </p:nvSpPr>
        <p:spPr/>
        <p:txBody>
          <a:bodyPr/>
          <a:lstStyle/>
          <a:p>
            <a:pPr eaLnBrk="1" hangingPunct="1">
              <a:lnSpc>
                <a:spcPct val="90000"/>
              </a:lnSpc>
              <a:spcBef>
                <a:spcPts val="600"/>
              </a:spcBef>
            </a:pPr>
            <a:r>
              <a:rPr lang="en-US" altLang="en-US" b="1">
                <a:latin typeface="Palatino" pitchFamily="-128" charset="0"/>
              </a:rPr>
              <a:t>Standards </a:t>
            </a:r>
            <a:endParaRPr lang="en-US" altLang="en-US">
              <a:latin typeface="Palatino" pitchFamily="-128" charset="0"/>
            </a:endParaRPr>
          </a:p>
          <a:p>
            <a:pPr eaLnBrk="1" hangingPunct="1">
              <a:lnSpc>
                <a:spcPct val="90000"/>
              </a:lnSpc>
              <a:spcBef>
                <a:spcPts val="600"/>
              </a:spcBef>
            </a:pPr>
            <a:r>
              <a:rPr lang="en-US" altLang="en-US" b="1">
                <a:latin typeface="Palatino" pitchFamily="-128" charset="0"/>
              </a:rPr>
              <a:t>Reviews and Audits</a:t>
            </a:r>
            <a:r>
              <a:rPr lang="en-US" altLang="en-US">
                <a:latin typeface="Palatino" pitchFamily="-128" charset="0"/>
              </a:rPr>
              <a:t> </a:t>
            </a:r>
          </a:p>
          <a:p>
            <a:pPr eaLnBrk="1" hangingPunct="1">
              <a:lnSpc>
                <a:spcPct val="90000"/>
              </a:lnSpc>
              <a:spcBef>
                <a:spcPts val="600"/>
              </a:spcBef>
            </a:pPr>
            <a:r>
              <a:rPr lang="en-US" altLang="en-US" b="1">
                <a:latin typeface="Palatino" pitchFamily="-128" charset="0"/>
              </a:rPr>
              <a:t>Testing</a:t>
            </a:r>
            <a:endParaRPr lang="en-US" altLang="en-US">
              <a:latin typeface="Palatino" pitchFamily="-128" charset="0"/>
            </a:endParaRPr>
          </a:p>
          <a:p>
            <a:pPr eaLnBrk="1" hangingPunct="1">
              <a:lnSpc>
                <a:spcPct val="90000"/>
              </a:lnSpc>
              <a:spcBef>
                <a:spcPts val="600"/>
              </a:spcBef>
            </a:pPr>
            <a:r>
              <a:rPr lang="en-US" altLang="en-US" b="1">
                <a:latin typeface="Palatino" pitchFamily="-128" charset="0"/>
              </a:rPr>
              <a:t>Error/defect collection and analysis</a:t>
            </a:r>
            <a:r>
              <a:rPr lang="en-US" altLang="en-US">
                <a:latin typeface="Palatino" pitchFamily="-128" charset="0"/>
              </a:rPr>
              <a:t> </a:t>
            </a:r>
          </a:p>
          <a:p>
            <a:pPr eaLnBrk="1" hangingPunct="1">
              <a:lnSpc>
                <a:spcPct val="90000"/>
              </a:lnSpc>
              <a:spcBef>
                <a:spcPts val="600"/>
              </a:spcBef>
            </a:pPr>
            <a:r>
              <a:rPr lang="en-US" altLang="en-US" b="1">
                <a:latin typeface="Palatino" pitchFamily="-128" charset="0"/>
              </a:rPr>
              <a:t>Change management</a:t>
            </a:r>
            <a:r>
              <a:rPr lang="en-US" altLang="en-US">
                <a:latin typeface="Palatino" pitchFamily="-128" charset="0"/>
              </a:rPr>
              <a:t> </a:t>
            </a:r>
          </a:p>
          <a:p>
            <a:pPr eaLnBrk="1" hangingPunct="1">
              <a:lnSpc>
                <a:spcPct val="90000"/>
              </a:lnSpc>
              <a:spcBef>
                <a:spcPts val="600"/>
              </a:spcBef>
            </a:pPr>
            <a:r>
              <a:rPr lang="en-US" altLang="en-US" b="1">
                <a:latin typeface="Palatino" pitchFamily="-128" charset="0"/>
              </a:rPr>
              <a:t>Education</a:t>
            </a:r>
            <a:r>
              <a:rPr lang="en-US" altLang="en-US">
                <a:latin typeface="Palatino" pitchFamily="-128" charset="0"/>
              </a:rPr>
              <a:t>  </a:t>
            </a:r>
          </a:p>
          <a:p>
            <a:pPr eaLnBrk="1" hangingPunct="1">
              <a:lnSpc>
                <a:spcPct val="90000"/>
              </a:lnSpc>
              <a:spcBef>
                <a:spcPts val="600"/>
              </a:spcBef>
            </a:pPr>
            <a:r>
              <a:rPr lang="en-US" altLang="en-US" b="1">
                <a:latin typeface="Palatino" pitchFamily="-128" charset="0"/>
              </a:rPr>
              <a:t>Vendor management</a:t>
            </a:r>
            <a:r>
              <a:rPr lang="en-US" altLang="en-US">
                <a:latin typeface="Palatino" pitchFamily="-128" charset="0"/>
              </a:rPr>
              <a:t> </a:t>
            </a:r>
          </a:p>
          <a:p>
            <a:pPr eaLnBrk="1" hangingPunct="1">
              <a:lnSpc>
                <a:spcPct val="90000"/>
              </a:lnSpc>
              <a:spcBef>
                <a:spcPts val="600"/>
              </a:spcBef>
            </a:pPr>
            <a:r>
              <a:rPr lang="en-US" altLang="en-US" b="1">
                <a:latin typeface="Palatino" pitchFamily="-128" charset="0"/>
              </a:rPr>
              <a:t>Security management </a:t>
            </a:r>
            <a:endParaRPr lang="en-US" altLang="en-US">
              <a:latin typeface="Palatino" pitchFamily="-128" charset="0"/>
            </a:endParaRPr>
          </a:p>
          <a:p>
            <a:pPr eaLnBrk="1" hangingPunct="1">
              <a:lnSpc>
                <a:spcPct val="90000"/>
              </a:lnSpc>
              <a:spcBef>
                <a:spcPts val="600"/>
              </a:spcBef>
            </a:pPr>
            <a:r>
              <a:rPr lang="en-US" altLang="en-US" b="1">
                <a:latin typeface="Palatino" pitchFamily="-128" charset="0"/>
              </a:rPr>
              <a:t>Safety</a:t>
            </a:r>
            <a:r>
              <a:rPr lang="en-US" altLang="en-US">
                <a:latin typeface="Palatino" pitchFamily="-128" charset="0"/>
              </a:rPr>
              <a:t> </a:t>
            </a:r>
          </a:p>
          <a:p>
            <a:pPr eaLnBrk="1" hangingPunct="1">
              <a:lnSpc>
                <a:spcPct val="90000"/>
              </a:lnSpc>
              <a:spcBef>
                <a:spcPts val="600"/>
              </a:spcBef>
            </a:pPr>
            <a:r>
              <a:rPr lang="en-US" altLang="en-US" b="1">
                <a:latin typeface="Palatino" pitchFamily="-128" charset="0"/>
              </a:rPr>
              <a:t>Risk management</a:t>
            </a:r>
            <a:r>
              <a:rPr lang="en-US" altLang="en-US">
                <a:latin typeface="Palatino" pitchFamily="-128" charset="0"/>
              </a:rPr>
              <a:t> </a:t>
            </a:r>
          </a:p>
        </p:txBody>
      </p:sp>
    </p:spTree>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84EAD6-F934-4B7D-AB0F-B34C2E68C529}"/>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3314DC6E-53B0-49A9-B1D8-FCECCD5163A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D429452-277B-423C-92BD-4E160B4284E5}" type="slidenum">
              <a:rPr lang="en-US" altLang="en-US" sz="1000">
                <a:latin typeface="Helvetica" panose="020B0604020202020204" pitchFamily="34" charset="0"/>
              </a:rPr>
              <a:pPr/>
              <a:t>364</a:t>
            </a:fld>
            <a:endParaRPr lang="en-US" altLang="en-US" sz="1000">
              <a:latin typeface="Helvetica" panose="020B0604020202020204" pitchFamily="34" charset="0"/>
            </a:endParaRPr>
          </a:p>
        </p:txBody>
      </p:sp>
      <p:sp>
        <p:nvSpPr>
          <p:cNvPr id="374788" name="Rectangle 2">
            <a:extLst>
              <a:ext uri="{FF2B5EF4-FFF2-40B4-BE49-F238E27FC236}">
                <a16:creationId xmlns:a16="http://schemas.microsoft.com/office/drawing/2014/main" id="{1157A11A-3926-432B-A4AD-EAAF8EB89A14}"/>
              </a:ext>
            </a:extLst>
          </p:cNvPr>
          <p:cNvSpPr>
            <a:spLocks noGrp="1" noChangeArrowheads="1"/>
          </p:cNvSpPr>
          <p:nvPr>
            <p:ph type="title"/>
          </p:nvPr>
        </p:nvSpPr>
        <p:spPr>
          <a:xfrm>
            <a:off x="1143000" y="1143000"/>
            <a:ext cx="6705600" cy="633413"/>
          </a:xfrm>
        </p:spPr>
        <p:txBody>
          <a:bodyPr/>
          <a:lstStyle/>
          <a:p>
            <a:pPr eaLnBrk="1" hangingPunct="1"/>
            <a:r>
              <a:rPr lang="en-US" altLang="en-US"/>
              <a:t>Role of the SQA Group-I</a:t>
            </a:r>
          </a:p>
        </p:txBody>
      </p:sp>
      <p:sp>
        <p:nvSpPr>
          <p:cNvPr id="374789" name="Rectangle 3">
            <a:extLst>
              <a:ext uri="{FF2B5EF4-FFF2-40B4-BE49-F238E27FC236}">
                <a16:creationId xmlns:a16="http://schemas.microsoft.com/office/drawing/2014/main" id="{F62C1BF0-FA16-4696-B6BD-440EB57B6DE5}"/>
              </a:ext>
            </a:extLst>
          </p:cNvPr>
          <p:cNvSpPr>
            <a:spLocks noGrp="1" noChangeArrowheads="1"/>
          </p:cNvSpPr>
          <p:nvPr>
            <p:ph type="body" idx="1"/>
          </p:nvPr>
        </p:nvSpPr>
        <p:spPr/>
        <p:txBody>
          <a:bodyPr/>
          <a:lstStyle/>
          <a:p>
            <a:pPr eaLnBrk="1" hangingPunct="1">
              <a:lnSpc>
                <a:spcPct val="90000"/>
              </a:lnSpc>
              <a:spcBef>
                <a:spcPts val="1200"/>
              </a:spcBef>
            </a:pPr>
            <a:r>
              <a:rPr lang="en-US" altLang="en-US" sz="1800" b="1"/>
              <a:t>Prepares an SQA plan for a project. </a:t>
            </a:r>
          </a:p>
          <a:p>
            <a:pPr lvl="1" eaLnBrk="1" hangingPunct="1">
              <a:lnSpc>
                <a:spcPct val="90000"/>
              </a:lnSpc>
              <a:spcBef>
                <a:spcPts val="1200"/>
              </a:spcBef>
            </a:pPr>
            <a:r>
              <a:rPr lang="en-US" altLang="en-US" sz="1600"/>
              <a:t>The plan identifies</a:t>
            </a:r>
          </a:p>
          <a:p>
            <a:pPr lvl="2" eaLnBrk="1" hangingPunct="1">
              <a:lnSpc>
                <a:spcPct val="90000"/>
              </a:lnSpc>
              <a:spcBef>
                <a:spcPts val="300"/>
              </a:spcBef>
            </a:pPr>
            <a:r>
              <a:rPr lang="en-US" altLang="en-US" sz="1400"/>
              <a:t>evaluations to be performed</a:t>
            </a:r>
          </a:p>
          <a:p>
            <a:pPr lvl="2" eaLnBrk="1" hangingPunct="1">
              <a:lnSpc>
                <a:spcPct val="90000"/>
              </a:lnSpc>
            </a:pPr>
            <a:r>
              <a:rPr lang="en-US" altLang="en-US" sz="1400"/>
              <a:t>audits and reviews to be performed</a:t>
            </a:r>
          </a:p>
          <a:p>
            <a:pPr lvl="2" eaLnBrk="1" hangingPunct="1">
              <a:lnSpc>
                <a:spcPct val="90000"/>
              </a:lnSpc>
            </a:pPr>
            <a:r>
              <a:rPr lang="en-US" altLang="en-US" sz="1400"/>
              <a:t>standards that are applicable to the project</a:t>
            </a:r>
          </a:p>
          <a:p>
            <a:pPr lvl="2" eaLnBrk="1" hangingPunct="1">
              <a:lnSpc>
                <a:spcPct val="90000"/>
              </a:lnSpc>
            </a:pPr>
            <a:r>
              <a:rPr lang="en-US" altLang="en-US" sz="1400"/>
              <a:t>procedures for error reporting and tracking</a:t>
            </a:r>
          </a:p>
          <a:p>
            <a:pPr lvl="2" eaLnBrk="1" hangingPunct="1">
              <a:lnSpc>
                <a:spcPct val="90000"/>
              </a:lnSpc>
            </a:pPr>
            <a:r>
              <a:rPr lang="en-US" altLang="en-US" sz="1400"/>
              <a:t>documents to be produced by the SQA group</a:t>
            </a:r>
          </a:p>
          <a:p>
            <a:pPr lvl="2" eaLnBrk="1" hangingPunct="1">
              <a:lnSpc>
                <a:spcPct val="90000"/>
              </a:lnSpc>
            </a:pPr>
            <a:r>
              <a:rPr lang="en-US" altLang="en-US" sz="1400"/>
              <a:t>amount of feedback provided to the software project team</a:t>
            </a:r>
          </a:p>
          <a:p>
            <a:pPr eaLnBrk="1" hangingPunct="1">
              <a:lnSpc>
                <a:spcPct val="90000"/>
              </a:lnSpc>
              <a:spcBef>
                <a:spcPts val="600"/>
              </a:spcBef>
            </a:pPr>
            <a:r>
              <a:rPr lang="en-US" altLang="en-US" sz="1800" b="1"/>
              <a:t>Participates in the development of the project’s software process description.</a:t>
            </a:r>
            <a:r>
              <a:rPr lang="en-US" altLang="en-US" sz="1800"/>
              <a:t> </a:t>
            </a:r>
          </a:p>
          <a:p>
            <a:pPr lvl="1" eaLnBrk="1" hangingPunct="1">
              <a:lnSpc>
                <a:spcPct val="90000"/>
              </a:lnSpc>
              <a:spcBef>
                <a:spcPts val="600"/>
              </a:spcBef>
            </a:pPr>
            <a:r>
              <a:rPr lang="en-US" altLang="en-US" sz="1600"/>
              <a:t> The SQA group reviews the process description for compliance with organizational policy, internal software standards, externally imposed standards (e.g., ISO-9001), and other parts of the software project plan.</a:t>
            </a:r>
          </a:p>
        </p:txBody>
      </p:sp>
    </p:spTree>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23447E6-3FE4-4534-BA18-004B4AD02DC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75C57089-5F29-425D-8807-1E501CC2676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048D09D-9D5D-43D4-99F0-6179E87A42C5}" type="slidenum">
              <a:rPr lang="en-US" altLang="en-US" sz="1000">
                <a:latin typeface="Helvetica" panose="020B0604020202020204" pitchFamily="34" charset="0"/>
              </a:rPr>
              <a:pPr/>
              <a:t>365</a:t>
            </a:fld>
            <a:endParaRPr lang="en-US" altLang="en-US" sz="1000">
              <a:latin typeface="Helvetica" panose="020B0604020202020204" pitchFamily="34" charset="0"/>
            </a:endParaRPr>
          </a:p>
        </p:txBody>
      </p:sp>
      <p:sp>
        <p:nvSpPr>
          <p:cNvPr id="375812" name="Rectangle 2">
            <a:extLst>
              <a:ext uri="{FF2B5EF4-FFF2-40B4-BE49-F238E27FC236}">
                <a16:creationId xmlns:a16="http://schemas.microsoft.com/office/drawing/2014/main" id="{AA89B3B2-9A45-44D4-9C4D-35CF6C94F3A5}"/>
              </a:ext>
            </a:extLst>
          </p:cNvPr>
          <p:cNvSpPr>
            <a:spLocks noGrp="1" noChangeArrowheads="1"/>
          </p:cNvSpPr>
          <p:nvPr>
            <p:ph type="title"/>
          </p:nvPr>
        </p:nvSpPr>
        <p:spPr>
          <a:xfrm>
            <a:off x="1143000" y="1143000"/>
            <a:ext cx="6705600" cy="633413"/>
          </a:xfrm>
        </p:spPr>
        <p:txBody>
          <a:bodyPr/>
          <a:lstStyle/>
          <a:p>
            <a:pPr eaLnBrk="1" hangingPunct="1"/>
            <a:r>
              <a:rPr lang="en-US" altLang="en-US"/>
              <a:t>Role of the SQA Group-II</a:t>
            </a:r>
          </a:p>
        </p:txBody>
      </p:sp>
      <p:sp>
        <p:nvSpPr>
          <p:cNvPr id="375813" name="Rectangle 3">
            <a:extLst>
              <a:ext uri="{FF2B5EF4-FFF2-40B4-BE49-F238E27FC236}">
                <a16:creationId xmlns:a16="http://schemas.microsoft.com/office/drawing/2014/main" id="{B452FDBE-F252-421C-A5A1-22588452EF12}"/>
              </a:ext>
            </a:extLst>
          </p:cNvPr>
          <p:cNvSpPr>
            <a:spLocks noGrp="1" noChangeArrowheads="1"/>
          </p:cNvSpPr>
          <p:nvPr>
            <p:ph type="body" idx="1"/>
          </p:nvPr>
        </p:nvSpPr>
        <p:spPr>
          <a:xfrm>
            <a:off x="1981200" y="1828800"/>
            <a:ext cx="6329363" cy="4498975"/>
          </a:xfrm>
        </p:spPr>
        <p:txBody>
          <a:bodyPr/>
          <a:lstStyle/>
          <a:p>
            <a:pPr eaLnBrk="1" hangingPunct="1">
              <a:lnSpc>
                <a:spcPct val="90000"/>
              </a:lnSpc>
              <a:spcBef>
                <a:spcPts val="600"/>
              </a:spcBef>
            </a:pPr>
            <a:r>
              <a:rPr lang="en-US" altLang="en-US" sz="1600" b="1"/>
              <a:t>Reviews software engineering activities to verify compliance with the defined software process.</a:t>
            </a:r>
            <a:r>
              <a:rPr lang="en-US" altLang="en-US" sz="1600"/>
              <a:t> </a:t>
            </a:r>
          </a:p>
          <a:p>
            <a:pPr lvl="1" eaLnBrk="1" hangingPunct="1">
              <a:lnSpc>
                <a:spcPct val="90000"/>
              </a:lnSpc>
              <a:spcBef>
                <a:spcPts val="600"/>
              </a:spcBef>
            </a:pPr>
            <a:r>
              <a:rPr lang="en-US" altLang="en-US" sz="1400"/>
              <a:t> identifies, documents, and tracks deviations from the process and verifies that corrections have been made.</a:t>
            </a:r>
          </a:p>
          <a:p>
            <a:pPr eaLnBrk="1" hangingPunct="1">
              <a:lnSpc>
                <a:spcPct val="90000"/>
              </a:lnSpc>
              <a:spcBef>
                <a:spcPts val="600"/>
              </a:spcBef>
            </a:pPr>
            <a:r>
              <a:rPr lang="en-US" altLang="en-US" sz="1600" b="1"/>
              <a:t>Audits designated software work products to verify compliance with those defined as part of the software process.</a:t>
            </a:r>
            <a:r>
              <a:rPr lang="en-US" altLang="en-US" sz="1600"/>
              <a:t> </a:t>
            </a:r>
          </a:p>
          <a:p>
            <a:pPr lvl="1" eaLnBrk="1" hangingPunct="1">
              <a:lnSpc>
                <a:spcPct val="90000"/>
              </a:lnSpc>
              <a:spcBef>
                <a:spcPts val="600"/>
              </a:spcBef>
            </a:pPr>
            <a:r>
              <a:rPr lang="en-US" altLang="en-US" sz="1400"/>
              <a:t>reviews selected work products; identifies, documents, and tracks deviations; verifies that corrections have been made</a:t>
            </a:r>
          </a:p>
          <a:p>
            <a:pPr lvl="1" eaLnBrk="1" hangingPunct="1">
              <a:lnSpc>
                <a:spcPct val="90000"/>
              </a:lnSpc>
              <a:spcBef>
                <a:spcPts val="600"/>
              </a:spcBef>
            </a:pPr>
            <a:r>
              <a:rPr lang="en-US" altLang="en-US" sz="1400"/>
              <a:t> periodically reports the results of its work to the project manager.</a:t>
            </a:r>
          </a:p>
          <a:p>
            <a:pPr eaLnBrk="1" hangingPunct="1">
              <a:lnSpc>
                <a:spcPct val="90000"/>
              </a:lnSpc>
              <a:spcBef>
                <a:spcPts val="600"/>
              </a:spcBef>
            </a:pPr>
            <a:r>
              <a:rPr lang="en-US" altLang="en-US" sz="1600" b="1"/>
              <a:t>Ensures that deviations in software work and work products are documented and handled according to a documented procedure.</a:t>
            </a:r>
          </a:p>
          <a:p>
            <a:pPr eaLnBrk="1" hangingPunct="1">
              <a:lnSpc>
                <a:spcPct val="90000"/>
              </a:lnSpc>
              <a:spcBef>
                <a:spcPts val="600"/>
              </a:spcBef>
            </a:pPr>
            <a:r>
              <a:rPr lang="en-US" altLang="en-US" sz="1600" b="1"/>
              <a:t>Records any noncompliance and reports to senior management.</a:t>
            </a:r>
          </a:p>
          <a:p>
            <a:pPr lvl="1" eaLnBrk="1" hangingPunct="1">
              <a:lnSpc>
                <a:spcPct val="90000"/>
              </a:lnSpc>
              <a:spcBef>
                <a:spcPts val="600"/>
              </a:spcBef>
            </a:pPr>
            <a:r>
              <a:rPr lang="en-US" altLang="en-US" sz="1400"/>
              <a:t>Noncompliance items are tracked until they are resolved.</a:t>
            </a:r>
          </a:p>
        </p:txBody>
      </p:sp>
    </p:spTree>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8C40D26-BF63-4A03-B6C5-A3B96BF5BE6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63284057-5A72-4A08-8D3F-50C207D7F36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6417542-0AC0-4F7F-B758-B788234AD705}" type="slidenum">
              <a:rPr lang="en-US" altLang="en-US" sz="1000">
                <a:latin typeface="Helvetica" panose="020B0604020202020204" pitchFamily="34" charset="0"/>
              </a:rPr>
              <a:pPr/>
              <a:t>366</a:t>
            </a:fld>
            <a:endParaRPr lang="en-US" altLang="en-US" sz="1000">
              <a:latin typeface="Helvetica" panose="020B0604020202020204" pitchFamily="34" charset="0"/>
            </a:endParaRPr>
          </a:p>
        </p:txBody>
      </p:sp>
      <p:sp>
        <p:nvSpPr>
          <p:cNvPr id="376836" name="Rectangle 2">
            <a:extLst>
              <a:ext uri="{FF2B5EF4-FFF2-40B4-BE49-F238E27FC236}">
                <a16:creationId xmlns:a16="http://schemas.microsoft.com/office/drawing/2014/main" id="{4F5B088E-95E5-466C-8E27-5794220825DE}"/>
              </a:ext>
            </a:extLst>
          </p:cNvPr>
          <p:cNvSpPr>
            <a:spLocks noGrp="1" noChangeArrowheads="1"/>
          </p:cNvSpPr>
          <p:nvPr>
            <p:ph type="title"/>
          </p:nvPr>
        </p:nvSpPr>
        <p:spPr>
          <a:xfrm>
            <a:off x="1219200" y="990600"/>
            <a:ext cx="7239000" cy="633413"/>
          </a:xfrm>
        </p:spPr>
        <p:txBody>
          <a:bodyPr/>
          <a:lstStyle/>
          <a:p>
            <a:pPr eaLnBrk="1" hangingPunct="1"/>
            <a:r>
              <a:rPr lang="en-US" altLang="en-US"/>
              <a:t>SQA Goals </a:t>
            </a:r>
            <a:r>
              <a:rPr lang="en-US" altLang="en-US" sz="3200"/>
              <a:t>(see Figure 16.1)</a:t>
            </a:r>
            <a:endParaRPr lang="en-US" altLang="en-US"/>
          </a:p>
        </p:txBody>
      </p:sp>
      <p:sp>
        <p:nvSpPr>
          <p:cNvPr id="376837" name="Rectangle 3">
            <a:extLst>
              <a:ext uri="{FF2B5EF4-FFF2-40B4-BE49-F238E27FC236}">
                <a16:creationId xmlns:a16="http://schemas.microsoft.com/office/drawing/2014/main" id="{9B5BF8E8-D0CA-42F0-95A6-58A17C8A7076}"/>
              </a:ext>
            </a:extLst>
          </p:cNvPr>
          <p:cNvSpPr>
            <a:spLocks noGrp="1" noChangeArrowheads="1"/>
          </p:cNvSpPr>
          <p:nvPr>
            <p:ph type="body" idx="1"/>
          </p:nvPr>
        </p:nvSpPr>
        <p:spPr/>
        <p:txBody>
          <a:bodyPr/>
          <a:lstStyle/>
          <a:p>
            <a:pPr eaLnBrk="1" hangingPunct="1">
              <a:lnSpc>
                <a:spcPct val="90000"/>
              </a:lnSpc>
            </a:pPr>
            <a:r>
              <a:rPr lang="en-US" altLang="en-US" sz="2000" b="1">
                <a:solidFill>
                  <a:schemeClr val="folHlink"/>
                </a:solidFill>
                <a:latin typeface="Palatino" pitchFamily="-128" charset="0"/>
              </a:rPr>
              <a:t>Requirements quality.</a:t>
            </a:r>
            <a:r>
              <a:rPr lang="en-US" altLang="en-US" sz="2000">
                <a:solidFill>
                  <a:srgbClr val="000000"/>
                </a:solidFill>
                <a:latin typeface="Palatino" pitchFamily="-128" charset="0"/>
              </a:rPr>
              <a:t> The correctness, completeness, and consistency of the requirements model will have a strong influence on the quality of all work products that follow. </a:t>
            </a:r>
          </a:p>
          <a:p>
            <a:pPr eaLnBrk="1" hangingPunct="1">
              <a:lnSpc>
                <a:spcPct val="90000"/>
              </a:lnSpc>
            </a:pPr>
            <a:r>
              <a:rPr lang="en-US" altLang="en-US" sz="2000" b="1">
                <a:solidFill>
                  <a:schemeClr val="folHlink"/>
                </a:solidFill>
                <a:latin typeface="Palatino" pitchFamily="-128" charset="0"/>
              </a:rPr>
              <a:t>Design quality.</a:t>
            </a:r>
            <a:r>
              <a:rPr lang="en-US" altLang="en-US" sz="2000">
                <a:solidFill>
                  <a:srgbClr val="000000"/>
                </a:solidFill>
                <a:latin typeface="Palatino" pitchFamily="-128" charset="0"/>
              </a:rPr>
              <a:t> Every element of the design model should be assessed by the software team to ensure that it exhibits high quality and that the design itself conforms to requirements.</a:t>
            </a:r>
          </a:p>
          <a:p>
            <a:pPr eaLnBrk="1" hangingPunct="1">
              <a:lnSpc>
                <a:spcPct val="90000"/>
              </a:lnSpc>
            </a:pPr>
            <a:r>
              <a:rPr lang="en-US" altLang="en-US" sz="2000" b="1">
                <a:solidFill>
                  <a:schemeClr val="folHlink"/>
                </a:solidFill>
                <a:latin typeface="Palatino" pitchFamily="-128" charset="0"/>
              </a:rPr>
              <a:t>Code quality.</a:t>
            </a:r>
            <a:r>
              <a:rPr lang="en-US" altLang="en-US" sz="2000">
                <a:solidFill>
                  <a:srgbClr val="000000"/>
                </a:solidFill>
                <a:latin typeface="Palatino" pitchFamily="-128" charset="0"/>
              </a:rPr>
              <a:t> Source code and related work products (e.g., other descriptive information) must conform to local coding standards and exhibit characteristics that will facilitate maintainability.</a:t>
            </a:r>
          </a:p>
          <a:p>
            <a:pPr eaLnBrk="1" hangingPunct="1">
              <a:lnSpc>
                <a:spcPct val="90000"/>
              </a:lnSpc>
            </a:pPr>
            <a:r>
              <a:rPr lang="en-US" altLang="en-US" sz="2000" b="1">
                <a:solidFill>
                  <a:schemeClr val="folHlink"/>
                </a:solidFill>
                <a:latin typeface="Palatino" pitchFamily="-128" charset="0"/>
              </a:rPr>
              <a:t>Quality control effectiveness.</a:t>
            </a:r>
            <a:r>
              <a:rPr lang="en-US" altLang="en-US" sz="2000">
                <a:solidFill>
                  <a:schemeClr val="folHlink"/>
                </a:solidFill>
                <a:latin typeface="Palatino" pitchFamily="-128" charset="0"/>
              </a:rPr>
              <a:t> </a:t>
            </a:r>
            <a:r>
              <a:rPr lang="en-US" altLang="en-US" sz="2000">
                <a:solidFill>
                  <a:srgbClr val="000000"/>
                </a:solidFill>
                <a:latin typeface="Palatino" pitchFamily="-128" charset="0"/>
              </a:rPr>
              <a:t>A software team should apply limited resources in a way that has the highest likelihood of achieving a high quality result.</a:t>
            </a:r>
          </a:p>
        </p:txBody>
      </p:sp>
    </p:spTree>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a:extLst>
              <a:ext uri="{FF2B5EF4-FFF2-40B4-BE49-F238E27FC236}">
                <a16:creationId xmlns:a16="http://schemas.microsoft.com/office/drawing/2014/main" id="{07BE7D93-BAD4-4716-B15C-64E860E2159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13" name="Slide Number Placeholder 4">
            <a:extLst>
              <a:ext uri="{FF2B5EF4-FFF2-40B4-BE49-F238E27FC236}">
                <a16:creationId xmlns:a16="http://schemas.microsoft.com/office/drawing/2014/main" id="{193187CB-1666-4D62-9623-3CAB70E30D6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B4CD0F1-4785-449A-BD52-337EAA30B9E1}" type="slidenum">
              <a:rPr lang="en-US" altLang="en-US" sz="1000">
                <a:latin typeface="Helvetica" panose="020B0604020202020204" pitchFamily="34" charset="0"/>
              </a:rPr>
              <a:pPr/>
              <a:t>367</a:t>
            </a:fld>
            <a:endParaRPr lang="en-US" altLang="en-US" sz="1000">
              <a:latin typeface="Helvetica" panose="020B0604020202020204" pitchFamily="34" charset="0"/>
            </a:endParaRPr>
          </a:p>
        </p:txBody>
      </p:sp>
      <p:sp>
        <p:nvSpPr>
          <p:cNvPr id="377860" name="Rectangle 2">
            <a:extLst>
              <a:ext uri="{FF2B5EF4-FFF2-40B4-BE49-F238E27FC236}">
                <a16:creationId xmlns:a16="http://schemas.microsoft.com/office/drawing/2014/main" id="{1BEB2F30-30BE-4093-8476-9BFE9573AEFF}"/>
              </a:ext>
            </a:extLst>
          </p:cNvPr>
          <p:cNvSpPr>
            <a:spLocks noGrp="1" noChangeArrowheads="1"/>
          </p:cNvSpPr>
          <p:nvPr>
            <p:ph type="title"/>
          </p:nvPr>
        </p:nvSpPr>
        <p:spPr>
          <a:xfrm>
            <a:off x="1295400" y="1066800"/>
            <a:ext cx="3514725" cy="660400"/>
          </a:xfrm>
          <a:noFill/>
        </p:spPr>
        <p:txBody>
          <a:bodyPr wrap="none" lIns="63500" tIns="25400" rIns="63500" bIns="25400" anchor="t">
            <a:spAutoFit/>
          </a:bodyPr>
          <a:lstStyle/>
          <a:p>
            <a:pPr eaLnBrk="1" hangingPunct="1"/>
            <a:r>
              <a:rPr lang="en-US" altLang="en-US"/>
              <a:t>Statistical SQA</a:t>
            </a:r>
          </a:p>
        </p:txBody>
      </p:sp>
      <p:sp>
        <p:nvSpPr>
          <p:cNvPr id="377861" name="Oval 3">
            <a:extLst>
              <a:ext uri="{FF2B5EF4-FFF2-40B4-BE49-F238E27FC236}">
                <a16:creationId xmlns:a16="http://schemas.microsoft.com/office/drawing/2014/main" id="{88C5D2D4-3015-4410-9E04-75C47BC5C922}"/>
              </a:ext>
            </a:extLst>
          </p:cNvPr>
          <p:cNvSpPr>
            <a:spLocks noChangeArrowheads="1"/>
          </p:cNvSpPr>
          <p:nvPr/>
        </p:nvSpPr>
        <p:spPr bwMode="auto">
          <a:xfrm>
            <a:off x="2909888" y="2927350"/>
            <a:ext cx="1828800" cy="2171700"/>
          </a:xfrm>
          <a:prstGeom prst="ellipse">
            <a:avLst/>
          </a:prstGeom>
          <a:solidFill>
            <a:schemeClr val="bg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88420" name="Rectangle 4">
            <a:extLst>
              <a:ext uri="{FF2B5EF4-FFF2-40B4-BE49-F238E27FC236}">
                <a16:creationId xmlns:a16="http://schemas.microsoft.com/office/drawing/2014/main" id="{0BE57B1C-F817-42EC-98BE-D3EFAE1B41C9}"/>
              </a:ext>
            </a:extLst>
          </p:cNvPr>
          <p:cNvSpPr>
            <a:spLocks noChangeArrowheads="1"/>
          </p:cNvSpPr>
          <p:nvPr/>
        </p:nvSpPr>
        <p:spPr bwMode="auto">
          <a:xfrm>
            <a:off x="1792288" y="2055813"/>
            <a:ext cx="2006600" cy="1543050"/>
          </a:xfrm>
          <a:prstGeom prst="rect">
            <a:avLst/>
          </a:prstGeom>
          <a:solidFill>
            <a:srgbClr val="3365FB"/>
          </a:solidFill>
          <a:ln w="127000">
            <a:noFill/>
            <a:miter lim="800000"/>
            <a:headEnd/>
            <a:tailEnd/>
          </a:ln>
          <a:effectLst>
            <a:outerShdw dist="107763" dir="2700000" algn="ctr" rotWithShape="0">
              <a:srgbClr val="808080"/>
            </a:outerShdw>
          </a:effectLst>
        </p:spPr>
        <p:txBody>
          <a:bodyPr wrap="none" anchor="ctr"/>
          <a:lstStyle/>
          <a:p>
            <a:pPr>
              <a:defRPr/>
            </a:pPr>
            <a:endParaRPr lang="en-US">
              <a:latin typeface="Arial" charset="0"/>
              <a:ea typeface="ＭＳ Ｐゴシック" pitchFamily="-128" charset="-128"/>
            </a:endParaRPr>
          </a:p>
        </p:txBody>
      </p:sp>
      <p:sp>
        <p:nvSpPr>
          <p:cNvPr id="188421" name="Rectangle 5">
            <a:extLst>
              <a:ext uri="{FF2B5EF4-FFF2-40B4-BE49-F238E27FC236}">
                <a16:creationId xmlns:a16="http://schemas.microsoft.com/office/drawing/2014/main" id="{42D1F771-539E-4349-8671-C879AC1590CF}"/>
              </a:ext>
            </a:extLst>
          </p:cNvPr>
          <p:cNvSpPr>
            <a:spLocks noChangeArrowheads="1"/>
          </p:cNvSpPr>
          <p:nvPr/>
        </p:nvSpPr>
        <p:spPr bwMode="auto">
          <a:xfrm>
            <a:off x="1981200" y="2132013"/>
            <a:ext cx="1671638" cy="819150"/>
          </a:xfrm>
          <a:prstGeom prst="rect">
            <a:avLst/>
          </a:prstGeom>
          <a:noFill/>
          <a:ln w="12700">
            <a:noFill/>
            <a:miter lim="800000"/>
            <a:headEnd/>
            <a:tailEnd/>
          </a:ln>
          <a:effectLst/>
        </p:spPr>
        <p:txBody>
          <a:bodyPr wrap="none" lIns="90487" tIns="44450" rIns="90487" bIns="44450">
            <a:spAutoFit/>
          </a:bodyPr>
          <a:lstStyle/>
          <a:p>
            <a:pPr>
              <a:defRPr/>
            </a:pPr>
            <a:r>
              <a:rPr lang="en-US" b="1">
                <a:solidFill>
                  <a:schemeClr val="bg1"/>
                </a:solidFill>
                <a:effectLst>
                  <a:outerShdw blurRad="38100" dist="38100" dir="2700000" algn="tl">
                    <a:srgbClr val="000000"/>
                  </a:outerShdw>
                </a:effectLst>
                <a:latin typeface="Helvetica" pitchFamily="-128" charset="0"/>
                <a:ea typeface="ＭＳ Ｐゴシック" pitchFamily="-128" charset="-128"/>
              </a:rPr>
              <a:t>Product</a:t>
            </a:r>
          </a:p>
          <a:p>
            <a:pPr>
              <a:defRPr/>
            </a:pPr>
            <a:r>
              <a:rPr lang="en-US" b="1">
                <a:solidFill>
                  <a:schemeClr val="bg1"/>
                </a:solidFill>
                <a:effectLst>
                  <a:outerShdw blurRad="38100" dist="38100" dir="2700000" algn="tl">
                    <a:srgbClr val="000000"/>
                  </a:outerShdw>
                </a:effectLst>
                <a:latin typeface="Helvetica" pitchFamily="-128" charset="0"/>
                <a:ea typeface="ＭＳ Ｐゴシック" pitchFamily="-128" charset="-128"/>
              </a:rPr>
              <a:t>&amp; Process</a:t>
            </a:r>
          </a:p>
        </p:txBody>
      </p:sp>
      <p:sp>
        <p:nvSpPr>
          <p:cNvPr id="377864" name="Oval 6">
            <a:extLst>
              <a:ext uri="{FF2B5EF4-FFF2-40B4-BE49-F238E27FC236}">
                <a16:creationId xmlns:a16="http://schemas.microsoft.com/office/drawing/2014/main" id="{77921C0B-71A1-4983-9164-246CB8ECF4DA}"/>
              </a:ext>
            </a:extLst>
          </p:cNvPr>
          <p:cNvSpPr>
            <a:spLocks noChangeArrowheads="1"/>
          </p:cNvSpPr>
          <p:nvPr/>
        </p:nvSpPr>
        <p:spPr bwMode="auto">
          <a:xfrm>
            <a:off x="2770188" y="2927350"/>
            <a:ext cx="1803400" cy="2143125"/>
          </a:xfrm>
          <a:prstGeom prst="ellipse">
            <a:avLst/>
          </a:prstGeom>
          <a:solidFill>
            <a:srgbClr val="AD278D"/>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77865" name="Rectangle 7">
            <a:extLst>
              <a:ext uri="{FF2B5EF4-FFF2-40B4-BE49-F238E27FC236}">
                <a16:creationId xmlns:a16="http://schemas.microsoft.com/office/drawing/2014/main" id="{13688514-3BFA-479E-B277-6D42ED25ECB2}"/>
              </a:ext>
            </a:extLst>
          </p:cNvPr>
          <p:cNvSpPr>
            <a:spLocks noChangeArrowheads="1"/>
          </p:cNvSpPr>
          <p:nvPr/>
        </p:nvSpPr>
        <p:spPr bwMode="auto">
          <a:xfrm>
            <a:off x="3176588" y="3617913"/>
            <a:ext cx="3154362"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600" b="1">
                <a:latin typeface="Helvetica" panose="020B0604020202020204" pitchFamily="34" charset="0"/>
              </a:rPr>
              <a:t>measurement</a:t>
            </a:r>
          </a:p>
        </p:txBody>
      </p:sp>
      <p:sp>
        <p:nvSpPr>
          <p:cNvPr id="377866" name="Rectangle 8">
            <a:extLst>
              <a:ext uri="{FF2B5EF4-FFF2-40B4-BE49-F238E27FC236}">
                <a16:creationId xmlns:a16="http://schemas.microsoft.com/office/drawing/2014/main" id="{ECC1C67C-8ADD-4B85-BCD8-4BB743E43DDA}"/>
              </a:ext>
            </a:extLst>
          </p:cNvPr>
          <p:cNvSpPr>
            <a:spLocks noChangeArrowheads="1"/>
          </p:cNvSpPr>
          <p:nvPr/>
        </p:nvSpPr>
        <p:spPr bwMode="auto">
          <a:xfrm>
            <a:off x="3997325" y="4975225"/>
            <a:ext cx="42275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i="1">
                <a:latin typeface="Helvetica" panose="020B0604020202020204" pitchFamily="34" charset="0"/>
              </a:rPr>
              <a:t>... an understanding of how </a:t>
            </a:r>
          </a:p>
        </p:txBody>
      </p:sp>
      <p:sp>
        <p:nvSpPr>
          <p:cNvPr id="377867" name="Rectangle 9">
            <a:extLst>
              <a:ext uri="{FF2B5EF4-FFF2-40B4-BE49-F238E27FC236}">
                <a16:creationId xmlns:a16="http://schemas.microsoft.com/office/drawing/2014/main" id="{60468668-8FF6-43B9-B834-DAF2B89079BF}"/>
              </a:ext>
            </a:extLst>
          </p:cNvPr>
          <p:cNvSpPr>
            <a:spLocks noChangeArrowheads="1"/>
          </p:cNvSpPr>
          <p:nvPr/>
        </p:nvSpPr>
        <p:spPr bwMode="auto">
          <a:xfrm>
            <a:off x="4044950" y="5346700"/>
            <a:ext cx="31448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i="1">
                <a:latin typeface="Helvetica" panose="020B0604020202020204" pitchFamily="34" charset="0"/>
              </a:rPr>
              <a:t>to improve quality ...</a:t>
            </a:r>
          </a:p>
        </p:txBody>
      </p:sp>
      <p:sp>
        <p:nvSpPr>
          <p:cNvPr id="377868" name="Arc 10">
            <a:extLst>
              <a:ext uri="{FF2B5EF4-FFF2-40B4-BE49-F238E27FC236}">
                <a16:creationId xmlns:a16="http://schemas.microsoft.com/office/drawing/2014/main" id="{E511DDF8-8EB3-41EC-92C9-30E734AFE080}"/>
              </a:ext>
            </a:extLst>
          </p:cNvPr>
          <p:cNvSpPr>
            <a:spLocks/>
          </p:cNvSpPr>
          <p:nvPr/>
        </p:nvSpPr>
        <p:spPr bwMode="auto">
          <a:xfrm>
            <a:off x="6072188" y="3614738"/>
            <a:ext cx="889000" cy="1314450"/>
          </a:xfrm>
          <a:custGeom>
            <a:avLst/>
            <a:gdLst>
              <a:gd name="T0" fmla="*/ 0 w 21600"/>
              <a:gd name="T1" fmla="*/ 0 h 21600"/>
              <a:gd name="T2" fmla="*/ 36588932 w 21600"/>
              <a:gd name="T3" fmla="*/ 79989761 h 21600"/>
              <a:gd name="T4" fmla="*/ 0 w 21600"/>
              <a:gd name="T5" fmla="*/ 7998976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fo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7869" name="Text Box 11">
            <a:extLst>
              <a:ext uri="{FF2B5EF4-FFF2-40B4-BE49-F238E27FC236}">
                <a16:creationId xmlns:a16="http://schemas.microsoft.com/office/drawing/2014/main" id="{27974EF7-3D3E-4F2A-98A2-0773BB9EBFB2}"/>
              </a:ext>
            </a:extLst>
          </p:cNvPr>
          <p:cNvSpPr txBox="1">
            <a:spLocks noChangeArrowheads="1"/>
          </p:cNvSpPr>
          <p:nvPr/>
        </p:nvSpPr>
        <p:spPr bwMode="auto">
          <a:xfrm>
            <a:off x="4419600" y="2209800"/>
            <a:ext cx="404495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latin typeface="Palatino" pitchFamily="-128" charset="0"/>
              </a:rPr>
              <a:t>Collect information on all defects</a:t>
            </a:r>
          </a:p>
          <a:p>
            <a:pPr>
              <a:lnSpc>
                <a:spcPct val="90000"/>
              </a:lnSpc>
            </a:pPr>
            <a:r>
              <a:rPr lang="en-US" altLang="en-US" sz="1800" b="1">
                <a:latin typeface="Palatino" pitchFamily="-128" charset="0"/>
              </a:rPr>
              <a:t>Find the causes of the defects</a:t>
            </a:r>
          </a:p>
          <a:p>
            <a:pPr>
              <a:lnSpc>
                <a:spcPct val="90000"/>
              </a:lnSpc>
            </a:pPr>
            <a:r>
              <a:rPr lang="en-US" altLang="en-US" sz="1800" b="1">
                <a:latin typeface="Palatino" pitchFamily="-128" charset="0"/>
              </a:rPr>
              <a:t>Move to provide fixes for the process</a:t>
            </a:r>
          </a:p>
        </p:txBody>
      </p:sp>
    </p:spTree>
  </p:cSld>
  <p:clrMapOvr>
    <a:masterClrMapping/>
  </p:clrMapOvr>
  <p:transition/>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F9F595-58F0-4727-A2BB-D36B1604251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229FCB27-A718-4DA3-B0FF-08611C0A428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8B278ED-A6BC-454D-92B7-D6FC01D43BC6}" type="slidenum">
              <a:rPr lang="en-US" altLang="en-US" sz="1000">
                <a:latin typeface="Helvetica" panose="020B0604020202020204" pitchFamily="34" charset="0"/>
              </a:rPr>
              <a:pPr/>
              <a:t>368</a:t>
            </a:fld>
            <a:endParaRPr lang="en-US" altLang="en-US" sz="1000">
              <a:latin typeface="Helvetica" panose="020B0604020202020204" pitchFamily="34" charset="0"/>
            </a:endParaRPr>
          </a:p>
        </p:txBody>
      </p:sp>
      <p:sp>
        <p:nvSpPr>
          <p:cNvPr id="378884" name="Rectangle 2">
            <a:extLst>
              <a:ext uri="{FF2B5EF4-FFF2-40B4-BE49-F238E27FC236}">
                <a16:creationId xmlns:a16="http://schemas.microsoft.com/office/drawing/2014/main" id="{E1DB16FF-49FE-4AC9-AE1B-E106CB2F2BC3}"/>
              </a:ext>
            </a:extLst>
          </p:cNvPr>
          <p:cNvSpPr>
            <a:spLocks noGrp="1" noChangeArrowheads="1"/>
          </p:cNvSpPr>
          <p:nvPr>
            <p:ph type="title"/>
          </p:nvPr>
        </p:nvSpPr>
        <p:spPr/>
        <p:txBody>
          <a:bodyPr/>
          <a:lstStyle/>
          <a:p>
            <a:pPr eaLnBrk="1" hangingPunct="1"/>
            <a:r>
              <a:rPr lang="en-US" altLang="en-US"/>
              <a:t>Statistical SQA</a:t>
            </a:r>
          </a:p>
        </p:txBody>
      </p:sp>
      <p:sp>
        <p:nvSpPr>
          <p:cNvPr id="378885" name="Rectangle 3">
            <a:extLst>
              <a:ext uri="{FF2B5EF4-FFF2-40B4-BE49-F238E27FC236}">
                <a16:creationId xmlns:a16="http://schemas.microsoft.com/office/drawing/2014/main" id="{2820B98A-A725-49D4-BBD1-607104C911D0}"/>
              </a:ext>
            </a:extLst>
          </p:cNvPr>
          <p:cNvSpPr>
            <a:spLocks noGrp="1" noChangeArrowheads="1"/>
          </p:cNvSpPr>
          <p:nvPr>
            <p:ph type="body" idx="1"/>
          </p:nvPr>
        </p:nvSpPr>
        <p:spPr/>
        <p:txBody>
          <a:bodyPr/>
          <a:lstStyle/>
          <a:p>
            <a:pPr eaLnBrk="1" hangingPunct="1">
              <a:spcBef>
                <a:spcPts val="600"/>
              </a:spcBef>
            </a:pPr>
            <a:r>
              <a:rPr lang="en-US" altLang="en-US" sz="2000">
                <a:latin typeface="Palatino" pitchFamily="-128" charset="0"/>
              </a:rPr>
              <a:t>Information about software errors and defects is collected and categorized.</a:t>
            </a:r>
          </a:p>
          <a:p>
            <a:pPr eaLnBrk="1" hangingPunct="1">
              <a:spcBef>
                <a:spcPts val="300"/>
              </a:spcBef>
            </a:pPr>
            <a:r>
              <a:rPr lang="en-US" altLang="en-US" sz="2000">
                <a:latin typeface="Palatino" pitchFamily="-128" charset="0"/>
              </a:rPr>
              <a:t>An attempt is made to trace each error and defect to its underlying cause (e.g., non-conformance to specifications, design error, violation of standards, poor communication with the customer).</a:t>
            </a:r>
          </a:p>
          <a:p>
            <a:pPr eaLnBrk="1" hangingPunct="1">
              <a:spcBef>
                <a:spcPts val="300"/>
              </a:spcBef>
            </a:pPr>
            <a:r>
              <a:rPr lang="en-US" altLang="en-US" sz="2000">
                <a:latin typeface="Palatino" pitchFamily="-128" charset="0"/>
              </a:rPr>
              <a:t>Using the Pareto principle (80 percent of the defects can be traced to 20 percent of all possible causes), isolate the 20 percent (the </a:t>
            </a:r>
            <a:r>
              <a:rPr lang="en-US" altLang="en-US" sz="2000" i="1">
                <a:latin typeface="Palatino" pitchFamily="-128" charset="0"/>
              </a:rPr>
              <a:t>vital few</a:t>
            </a:r>
            <a:r>
              <a:rPr lang="en-US" altLang="en-US" sz="2000">
                <a:latin typeface="Palatino" pitchFamily="-128" charset="0"/>
              </a:rPr>
              <a:t>).</a:t>
            </a:r>
          </a:p>
          <a:p>
            <a:pPr eaLnBrk="1" hangingPunct="1">
              <a:spcBef>
                <a:spcPts val="300"/>
              </a:spcBef>
            </a:pPr>
            <a:r>
              <a:rPr lang="en-US" altLang="en-US" sz="2000">
                <a:latin typeface="Palatino" pitchFamily="-128" charset="0"/>
              </a:rPr>
              <a:t>Once the vital few causes have been identified, move to correct the problems that have caused the errors and defects.</a:t>
            </a:r>
          </a:p>
        </p:txBody>
      </p:sp>
    </p:spTree>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7904AE2-4CF3-466D-B966-15F34FA18BF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C92F2260-4E1D-4435-AB61-2BA600DAD0F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56C203A-8FF3-4189-8999-BEE70088A592}" type="slidenum">
              <a:rPr lang="en-US" altLang="en-US" sz="1000">
                <a:latin typeface="Helvetica" panose="020B0604020202020204" pitchFamily="34" charset="0"/>
              </a:rPr>
              <a:pPr/>
              <a:t>369</a:t>
            </a:fld>
            <a:endParaRPr lang="en-US" altLang="en-US" sz="1000">
              <a:latin typeface="Helvetica" panose="020B0604020202020204" pitchFamily="34" charset="0"/>
            </a:endParaRPr>
          </a:p>
        </p:txBody>
      </p:sp>
      <p:sp>
        <p:nvSpPr>
          <p:cNvPr id="379908" name="Rectangle 2">
            <a:extLst>
              <a:ext uri="{FF2B5EF4-FFF2-40B4-BE49-F238E27FC236}">
                <a16:creationId xmlns:a16="http://schemas.microsoft.com/office/drawing/2014/main" id="{2FB06B97-3CA1-4081-851E-C36746D30B9E}"/>
              </a:ext>
            </a:extLst>
          </p:cNvPr>
          <p:cNvSpPr>
            <a:spLocks noGrp="1" noChangeArrowheads="1"/>
          </p:cNvSpPr>
          <p:nvPr>
            <p:ph type="title"/>
          </p:nvPr>
        </p:nvSpPr>
        <p:spPr>
          <a:xfrm>
            <a:off x="1219200" y="990600"/>
            <a:ext cx="7543800" cy="633413"/>
          </a:xfrm>
        </p:spPr>
        <p:txBody>
          <a:bodyPr/>
          <a:lstStyle/>
          <a:p>
            <a:pPr eaLnBrk="1" hangingPunct="1"/>
            <a:r>
              <a:rPr lang="en-US" altLang="en-US" sz="3600"/>
              <a:t>Six-Sigma for Software Engineering</a:t>
            </a:r>
            <a:endParaRPr lang="en-US" altLang="en-US"/>
          </a:p>
        </p:txBody>
      </p:sp>
      <p:sp>
        <p:nvSpPr>
          <p:cNvPr id="379909" name="Rectangle 3">
            <a:extLst>
              <a:ext uri="{FF2B5EF4-FFF2-40B4-BE49-F238E27FC236}">
                <a16:creationId xmlns:a16="http://schemas.microsoft.com/office/drawing/2014/main" id="{36233401-7F25-4F24-A982-790AEF19FA48}"/>
              </a:ext>
            </a:extLst>
          </p:cNvPr>
          <p:cNvSpPr>
            <a:spLocks noGrp="1" noChangeArrowheads="1"/>
          </p:cNvSpPr>
          <p:nvPr>
            <p:ph type="body" idx="1"/>
          </p:nvPr>
        </p:nvSpPr>
        <p:spPr/>
        <p:txBody>
          <a:bodyPr/>
          <a:lstStyle/>
          <a:p>
            <a:pPr eaLnBrk="1" hangingPunct="1">
              <a:spcBef>
                <a:spcPts val="300"/>
              </a:spcBef>
            </a:pPr>
            <a:r>
              <a:rPr lang="en-US" altLang="en-US" sz="1800"/>
              <a:t>The term “six sigma” is derived from six standard deviations—3.4 instances (defects) per million occurrences—implying an extremely high quality standard. </a:t>
            </a:r>
          </a:p>
          <a:p>
            <a:pPr eaLnBrk="1" hangingPunct="1">
              <a:spcBef>
                <a:spcPts val="300"/>
              </a:spcBef>
            </a:pPr>
            <a:r>
              <a:rPr lang="en-US" altLang="en-US" sz="1800"/>
              <a:t>The Six Sigma methodology defines three core steps:</a:t>
            </a:r>
          </a:p>
          <a:p>
            <a:pPr lvl="1" eaLnBrk="1" hangingPunct="1">
              <a:spcBef>
                <a:spcPts val="600"/>
              </a:spcBef>
            </a:pPr>
            <a:r>
              <a:rPr lang="en-US" altLang="en-US" sz="1600" i="1">
                <a:solidFill>
                  <a:schemeClr val="folHlink"/>
                </a:solidFill>
              </a:rPr>
              <a:t>Define</a:t>
            </a:r>
            <a:r>
              <a:rPr lang="en-US" altLang="en-US" sz="1600">
                <a:solidFill>
                  <a:schemeClr val="folHlink"/>
                </a:solidFill>
              </a:rPr>
              <a:t> </a:t>
            </a:r>
            <a:r>
              <a:rPr lang="en-US" altLang="en-US" sz="1600"/>
              <a:t>customer requirements and deliverables and project goals via well-defined methods of customer communication</a:t>
            </a:r>
          </a:p>
          <a:p>
            <a:pPr lvl="1" eaLnBrk="1" hangingPunct="1">
              <a:spcBef>
                <a:spcPts val="300"/>
              </a:spcBef>
            </a:pPr>
            <a:r>
              <a:rPr lang="en-US" altLang="en-US" sz="1600" i="1">
                <a:solidFill>
                  <a:schemeClr val="folHlink"/>
                </a:solidFill>
              </a:rPr>
              <a:t>Measure</a:t>
            </a:r>
            <a:r>
              <a:rPr lang="en-US" altLang="en-US" sz="1600"/>
              <a:t> the existing process and its output to determine current quality performance (collect defect metrics)</a:t>
            </a:r>
          </a:p>
          <a:p>
            <a:pPr lvl="1" eaLnBrk="1" hangingPunct="1"/>
            <a:r>
              <a:rPr lang="en-US" altLang="en-US" sz="1600" i="1">
                <a:solidFill>
                  <a:schemeClr val="folHlink"/>
                </a:solidFill>
              </a:rPr>
              <a:t>Analyze</a:t>
            </a:r>
            <a:r>
              <a:rPr lang="en-US" altLang="en-US" sz="1600">
                <a:solidFill>
                  <a:schemeClr val="folHlink"/>
                </a:solidFill>
              </a:rPr>
              <a:t> </a:t>
            </a:r>
            <a:r>
              <a:rPr lang="en-US" altLang="en-US" sz="1600"/>
              <a:t>defect metrics and determine the vital few causes.</a:t>
            </a:r>
          </a:p>
          <a:p>
            <a:pPr lvl="1" eaLnBrk="1" hangingPunct="1">
              <a:spcBef>
                <a:spcPts val="600"/>
              </a:spcBef>
            </a:pPr>
            <a:r>
              <a:rPr lang="en-US" altLang="en-US" sz="1600" i="1">
                <a:solidFill>
                  <a:schemeClr val="folHlink"/>
                </a:solidFill>
              </a:rPr>
              <a:t>Improve</a:t>
            </a:r>
            <a:r>
              <a:rPr lang="en-US" altLang="en-US" sz="1600">
                <a:solidFill>
                  <a:schemeClr val="folHlink"/>
                </a:solidFill>
              </a:rPr>
              <a:t> </a:t>
            </a:r>
            <a:r>
              <a:rPr lang="en-US" altLang="en-US" sz="1600"/>
              <a:t>the process by eliminating the root causes of defects.</a:t>
            </a:r>
          </a:p>
          <a:p>
            <a:pPr lvl="1" eaLnBrk="1" hangingPunct="1"/>
            <a:r>
              <a:rPr lang="en-US" altLang="en-US" sz="1600" i="1">
                <a:solidFill>
                  <a:schemeClr val="folHlink"/>
                </a:solidFill>
              </a:rPr>
              <a:t>Control</a:t>
            </a:r>
            <a:r>
              <a:rPr lang="en-US" altLang="en-US" sz="1600">
                <a:solidFill>
                  <a:schemeClr val="folHlink"/>
                </a:solidFill>
              </a:rPr>
              <a:t> </a:t>
            </a:r>
            <a:r>
              <a:rPr lang="en-US" altLang="en-US" sz="1600"/>
              <a:t>the process to ensure that future work does not reintroduce the causes of defects.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37BD5EA-CE71-4F46-8528-9AF5C4124E7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a:extLst>
              <a:ext uri="{FF2B5EF4-FFF2-40B4-BE49-F238E27FC236}">
                <a16:creationId xmlns:a16="http://schemas.microsoft.com/office/drawing/2014/main" id="{E0E692E9-A72A-4632-9552-104F1AF3381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BB071F8-4DF4-4B2E-8404-47BE4E402C4E}" type="slidenum">
              <a:rPr lang="en-US" altLang="en-US" sz="1000">
                <a:latin typeface="Helvetica" panose="020B0604020202020204" pitchFamily="34" charset="0"/>
              </a:rPr>
              <a:pPr/>
              <a:t>37</a:t>
            </a:fld>
            <a:endParaRPr lang="en-US" altLang="en-US" sz="1000">
              <a:latin typeface="Helvetica" panose="020B0604020202020204" pitchFamily="34" charset="0"/>
            </a:endParaRPr>
          </a:p>
        </p:txBody>
      </p:sp>
      <p:sp>
        <p:nvSpPr>
          <p:cNvPr id="39940" name="Rectangle 2">
            <a:extLst>
              <a:ext uri="{FF2B5EF4-FFF2-40B4-BE49-F238E27FC236}">
                <a16:creationId xmlns:a16="http://schemas.microsoft.com/office/drawing/2014/main" id="{F7D795F3-3DCE-4464-9CA2-7CF9D5AF06E2}"/>
              </a:ext>
            </a:extLst>
          </p:cNvPr>
          <p:cNvSpPr>
            <a:spLocks noGrp="1" noChangeArrowheads="1"/>
          </p:cNvSpPr>
          <p:nvPr>
            <p:ph type="title"/>
          </p:nvPr>
        </p:nvSpPr>
        <p:spPr>
          <a:xfrm>
            <a:off x="1219200" y="1066800"/>
            <a:ext cx="7299325" cy="660400"/>
          </a:xfrm>
          <a:noFill/>
        </p:spPr>
        <p:txBody>
          <a:bodyPr wrap="none" lIns="63500" tIns="25400" rIns="63500" bIns="25400" anchor="t">
            <a:spAutoFit/>
          </a:bodyPr>
          <a:lstStyle/>
          <a:p>
            <a:pPr eaLnBrk="1" hangingPunct="1"/>
            <a:r>
              <a:rPr lang="en-US" altLang="en-US"/>
              <a:t>Evolutionary Models: The Spiral</a:t>
            </a:r>
          </a:p>
        </p:txBody>
      </p:sp>
      <p:pic>
        <p:nvPicPr>
          <p:cNvPr id="39941" name="Picture 3">
            <a:extLst>
              <a:ext uri="{FF2B5EF4-FFF2-40B4-BE49-F238E27FC236}">
                <a16:creationId xmlns:a16="http://schemas.microsoft.com/office/drawing/2014/main" id="{A06626FD-BEAE-46D7-BFD1-B6D79D8DA3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828800"/>
            <a:ext cx="5651500" cy="4300538"/>
          </a:xfrm>
          <a:prstGeom prst="rect">
            <a:avLst/>
          </a:prstGeom>
          <a:solidFill>
            <a:srgbClr val="96E3FE"/>
          </a:solidFill>
          <a:ln>
            <a:noFill/>
          </a:ln>
          <a:extLs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9C2EA4E-E4AD-425D-8FFA-88D3CF851F3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5C0B8CFB-8951-45AA-AB2F-01E60D04F31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4FDB27D-1993-4883-80FE-A9EB1DA0E0AD}" type="slidenum">
              <a:rPr lang="en-US" altLang="en-US" sz="1000">
                <a:latin typeface="Helvetica" panose="020B0604020202020204" pitchFamily="34" charset="0"/>
              </a:rPr>
              <a:pPr/>
              <a:t>370</a:t>
            </a:fld>
            <a:endParaRPr lang="en-US" altLang="en-US" sz="1000">
              <a:latin typeface="Helvetica" panose="020B0604020202020204" pitchFamily="34" charset="0"/>
            </a:endParaRPr>
          </a:p>
        </p:txBody>
      </p:sp>
      <p:sp>
        <p:nvSpPr>
          <p:cNvPr id="380932" name="Rectangle 2">
            <a:extLst>
              <a:ext uri="{FF2B5EF4-FFF2-40B4-BE49-F238E27FC236}">
                <a16:creationId xmlns:a16="http://schemas.microsoft.com/office/drawing/2014/main" id="{6934B172-F00D-4225-9153-60377FDA4AAD}"/>
              </a:ext>
            </a:extLst>
          </p:cNvPr>
          <p:cNvSpPr>
            <a:spLocks noGrp="1" noChangeArrowheads="1"/>
          </p:cNvSpPr>
          <p:nvPr>
            <p:ph type="title"/>
          </p:nvPr>
        </p:nvSpPr>
        <p:spPr/>
        <p:txBody>
          <a:bodyPr/>
          <a:lstStyle/>
          <a:p>
            <a:pPr eaLnBrk="1" hangingPunct="1"/>
            <a:r>
              <a:rPr lang="en-US" altLang="en-US"/>
              <a:t>Software Reliability</a:t>
            </a:r>
          </a:p>
        </p:txBody>
      </p:sp>
      <p:sp>
        <p:nvSpPr>
          <p:cNvPr id="380933" name="Rectangle 3">
            <a:extLst>
              <a:ext uri="{FF2B5EF4-FFF2-40B4-BE49-F238E27FC236}">
                <a16:creationId xmlns:a16="http://schemas.microsoft.com/office/drawing/2014/main" id="{590638D9-16B2-4B94-B75A-5674CD18DB98}"/>
              </a:ext>
            </a:extLst>
          </p:cNvPr>
          <p:cNvSpPr>
            <a:spLocks noGrp="1" noChangeArrowheads="1"/>
          </p:cNvSpPr>
          <p:nvPr>
            <p:ph type="body" idx="1"/>
          </p:nvPr>
        </p:nvSpPr>
        <p:spPr/>
        <p:txBody>
          <a:bodyPr/>
          <a:lstStyle/>
          <a:p>
            <a:pPr eaLnBrk="1" hangingPunct="1">
              <a:spcBef>
                <a:spcPts val="300"/>
              </a:spcBef>
            </a:pPr>
            <a:r>
              <a:rPr lang="en-US" altLang="en-US"/>
              <a:t>A simple measure of reliability is </a:t>
            </a:r>
            <a:r>
              <a:rPr lang="en-US" altLang="en-US" i="1">
                <a:solidFill>
                  <a:schemeClr val="folHlink"/>
                </a:solidFill>
              </a:rPr>
              <a:t>mean-time-between-failure</a:t>
            </a:r>
            <a:r>
              <a:rPr lang="en-US" altLang="en-US">
                <a:solidFill>
                  <a:schemeClr val="folHlink"/>
                </a:solidFill>
              </a:rPr>
              <a:t> </a:t>
            </a:r>
            <a:r>
              <a:rPr lang="en-US" altLang="en-US"/>
              <a:t>(MTBF), where </a:t>
            </a:r>
          </a:p>
          <a:p>
            <a:pPr eaLnBrk="1" hangingPunct="1">
              <a:spcBef>
                <a:spcPts val="600"/>
              </a:spcBef>
              <a:spcAft>
                <a:spcPts val="600"/>
              </a:spcAft>
              <a:buFont typeface="Wingdings" panose="05000000000000000000" pitchFamily="2" charset="2"/>
              <a:buNone/>
            </a:pPr>
            <a:r>
              <a:rPr lang="en-US" altLang="en-US"/>
              <a:t>			</a:t>
            </a:r>
            <a:r>
              <a:rPr lang="en-US" altLang="en-US" sz="2000">
                <a:solidFill>
                  <a:schemeClr val="folHlink"/>
                </a:solidFill>
              </a:rPr>
              <a:t>MTBF = MTTF + MTTR</a:t>
            </a:r>
          </a:p>
          <a:p>
            <a:pPr eaLnBrk="1" hangingPunct="1"/>
            <a:r>
              <a:rPr lang="en-US" altLang="en-US"/>
              <a:t>The acronyms MTTF and MTTR are </a:t>
            </a:r>
            <a:r>
              <a:rPr lang="en-US" altLang="en-US" i="1">
                <a:solidFill>
                  <a:schemeClr val="folHlink"/>
                </a:solidFill>
              </a:rPr>
              <a:t>mean-time-to-failure</a:t>
            </a:r>
            <a:r>
              <a:rPr lang="en-US" altLang="en-US">
                <a:solidFill>
                  <a:schemeClr val="folHlink"/>
                </a:solidFill>
              </a:rPr>
              <a:t> </a:t>
            </a:r>
            <a:r>
              <a:rPr lang="en-US" altLang="en-US"/>
              <a:t>and</a:t>
            </a:r>
            <a:r>
              <a:rPr lang="en-US" altLang="en-US">
                <a:solidFill>
                  <a:schemeClr val="folHlink"/>
                </a:solidFill>
              </a:rPr>
              <a:t> </a:t>
            </a:r>
            <a:r>
              <a:rPr lang="en-US" altLang="en-US" i="1">
                <a:solidFill>
                  <a:schemeClr val="folHlink"/>
                </a:solidFill>
              </a:rPr>
              <a:t>mean-time-to-repair</a:t>
            </a:r>
            <a:r>
              <a:rPr lang="en-US" altLang="en-US"/>
              <a:t>, respectively.</a:t>
            </a:r>
          </a:p>
          <a:p>
            <a:pPr eaLnBrk="1" hangingPunct="1">
              <a:spcBef>
                <a:spcPts val="300"/>
              </a:spcBef>
            </a:pPr>
            <a:r>
              <a:rPr lang="en-US" altLang="en-US" i="1">
                <a:solidFill>
                  <a:schemeClr val="folHlink"/>
                </a:solidFill>
              </a:rPr>
              <a:t>Software availability</a:t>
            </a:r>
            <a:r>
              <a:rPr lang="en-US" altLang="en-US"/>
              <a:t> is the probability that a program is operating according to requirements at a given point in time and is defined as</a:t>
            </a:r>
          </a:p>
          <a:p>
            <a:pPr eaLnBrk="1" hangingPunct="1">
              <a:buFont typeface="Wingdings" panose="05000000000000000000" pitchFamily="2" charset="2"/>
              <a:buNone/>
            </a:pPr>
            <a:r>
              <a:rPr lang="en-US" altLang="en-US"/>
              <a:t>		</a:t>
            </a:r>
            <a:r>
              <a:rPr lang="en-US" altLang="en-US" sz="2000">
                <a:solidFill>
                  <a:schemeClr val="folHlink"/>
                </a:solidFill>
              </a:rPr>
              <a:t>Availability = [MTTF/(MTTF + MTTR)] x 100%</a:t>
            </a:r>
            <a:r>
              <a:rPr lang="en-US" altLang="en-US">
                <a:solidFill>
                  <a:schemeClr val="folHlink"/>
                </a:solidFill>
              </a:rPr>
              <a:t> </a:t>
            </a:r>
          </a:p>
        </p:txBody>
      </p:sp>
    </p:spTree>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89EA925-B28E-4C1D-8CC2-441C434BB91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59E71408-1E45-4CBE-870A-CEBE26165A8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C7B5797-797C-4608-A21C-FC7150282AF8}" type="slidenum">
              <a:rPr lang="en-US" altLang="en-US" sz="1000">
                <a:latin typeface="Helvetica" panose="020B0604020202020204" pitchFamily="34" charset="0"/>
              </a:rPr>
              <a:pPr/>
              <a:t>371</a:t>
            </a:fld>
            <a:endParaRPr lang="en-US" altLang="en-US" sz="1000">
              <a:latin typeface="Helvetica" panose="020B0604020202020204" pitchFamily="34" charset="0"/>
            </a:endParaRPr>
          </a:p>
        </p:txBody>
      </p:sp>
      <p:sp>
        <p:nvSpPr>
          <p:cNvPr id="381956" name="Rectangle 2">
            <a:extLst>
              <a:ext uri="{FF2B5EF4-FFF2-40B4-BE49-F238E27FC236}">
                <a16:creationId xmlns:a16="http://schemas.microsoft.com/office/drawing/2014/main" id="{E90C89C8-4DEB-4986-B619-6A8E7B8EFEDC}"/>
              </a:ext>
            </a:extLst>
          </p:cNvPr>
          <p:cNvSpPr>
            <a:spLocks noGrp="1" noChangeArrowheads="1"/>
          </p:cNvSpPr>
          <p:nvPr>
            <p:ph type="title"/>
          </p:nvPr>
        </p:nvSpPr>
        <p:spPr/>
        <p:txBody>
          <a:bodyPr/>
          <a:lstStyle/>
          <a:p>
            <a:pPr eaLnBrk="1" hangingPunct="1"/>
            <a:r>
              <a:rPr lang="en-US" altLang="en-US"/>
              <a:t>Software Safety</a:t>
            </a:r>
          </a:p>
        </p:txBody>
      </p:sp>
      <p:sp>
        <p:nvSpPr>
          <p:cNvPr id="381957" name="Rectangle 3">
            <a:extLst>
              <a:ext uri="{FF2B5EF4-FFF2-40B4-BE49-F238E27FC236}">
                <a16:creationId xmlns:a16="http://schemas.microsoft.com/office/drawing/2014/main" id="{7B9D468F-555F-4ED7-9961-C8ADB5987E11}"/>
              </a:ext>
            </a:extLst>
          </p:cNvPr>
          <p:cNvSpPr>
            <a:spLocks noGrp="1" noChangeArrowheads="1"/>
          </p:cNvSpPr>
          <p:nvPr>
            <p:ph type="body" idx="1"/>
          </p:nvPr>
        </p:nvSpPr>
        <p:spPr/>
        <p:txBody>
          <a:bodyPr/>
          <a:lstStyle/>
          <a:p>
            <a:pPr eaLnBrk="1" hangingPunct="1"/>
            <a:r>
              <a:rPr lang="en-US" altLang="en-US" i="1">
                <a:solidFill>
                  <a:schemeClr val="folHlink"/>
                </a:solidFill>
              </a:rPr>
              <a:t>Software safety</a:t>
            </a:r>
            <a:r>
              <a:rPr lang="en-US" altLang="en-US">
                <a:solidFill>
                  <a:schemeClr val="folHlink"/>
                </a:solidFill>
              </a:rPr>
              <a:t> </a:t>
            </a:r>
            <a:r>
              <a:rPr lang="en-US" altLang="en-US"/>
              <a:t>is a software quality assurance activity that focuses on the identification and assessment of potential hazards that may affect software negatively and cause an entire system to fail. </a:t>
            </a:r>
          </a:p>
          <a:p>
            <a:pPr eaLnBrk="1" hangingPunct="1"/>
            <a:r>
              <a:rPr lang="en-US" altLang="en-US"/>
              <a:t>If hazards can be identified early in the software process, software design features can be specified that will either eliminate or control potential hazards.</a:t>
            </a:r>
          </a:p>
        </p:txBody>
      </p:sp>
    </p:spTree>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87B2136-51F8-4504-A488-8A3E0F6B4D2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5D14F0C5-5545-4E83-BE26-2249E8939FA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BBC4165-A1F1-4F6E-9674-B0086EB8F704}" type="slidenum">
              <a:rPr lang="en-US" altLang="en-US" sz="1000">
                <a:latin typeface="Helvetica" panose="020B0604020202020204" pitchFamily="34" charset="0"/>
              </a:rPr>
              <a:pPr/>
              <a:t>372</a:t>
            </a:fld>
            <a:endParaRPr lang="en-US" altLang="en-US" sz="1000">
              <a:latin typeface="Helvetica" panose="020B0604020202020204" pitchFamily="34" charset="0"/>
            </a:endParaRPr>
          </a:p>
        </p:txBody>
      </p:sp>
      <p:sp>
        <p:nvSpPr>
          <p:cNvPr id="382980" name="Rectangle 2">
            <a:extLst>
              <a:ext uri="{FF2B5EF4-FFF2-40B4-BE49-F238E27FC236}">
                <a16:creationId xmlns:a16="http://schemas.microsoft.com/office/drawing/2014/main" id="{50DA6B4F-ABDE-47D2-902E-B8B7D266DEBE}"/>
              </a:ext>
            </a:extLst>
          </p:cNvPr>
          <p:cNvSpPr>
            <a:spLocks noGrp="1" noChangeArrowheads="1"/>
          </p:cNvSpPr>
          <p:nvPr>
            <p:ph type="title"/>
          </p:nvPr>
        </p:nvSpPr>
        <p:spPr/>
        <p:txBody>
          <a:bodyPr/>
          <a:lstStyle/>
          <a:p>
            <a:pPr eaLnBrk="1" hangingPunct="1"/>
            <a:r>
              <a:rPr lang="en-US" altLang="en-US"/>
              <a:t>ISO 9001:2000 Standard</a:t>
            </a:r>
          </a:p>
        </p:txBody>
      </p:sp>
      <p:sp>
        <p:nvSpPr>
          <p:cNvPr id="382981" name="Rectangle 3">
            <a:extLst>
              <a:ext uri="{FF2B5EF4-FFF2-40B4-BE49-F238E27FC236}">
                <a16:creationId xmlns:a16="http://schemas.microsoft.com/office/drawing/2014/main" id="{B8BAD159-7C74-4314-9567-3EAE2BB07D8C}"/>
              </a:ext>
            </a:extLst>
          </p:cNvPr>
          <p:cNvSpPr>
            <a:spLocks noGrp="1" noChangeArrowheads="1"/>
          </p:cNvSpPr>
          <p:nvPr>
            <p:ph type="body" idx="1"/>
          </p:nvPr>
        </p:nvSpPr>
        <p:spPr/>
        <p:txBody>
          <a:bodyPr/>
          <a:lstStyle/>
          <a:p>
            <a:pPr eaLnBrk="1" hangingPunct="1">
              <a:lnSpc>
                <a:spcPct val="90000"/>
              </a:lnSpc>
              <a:spcBef>
                <a:spcPts val="300"/>
              </a:spcBef>
            </a:pPr>
            <a:r>
              <a:rPr lang="en-US" altLang="en-US" sz="2000"/>
              <a:t>ISO 9001:2000 is the quality assurance standard that applies to software engineering. </a:t>
            </a:r>
          </a:p>
          <a:p>
            <a:pPr eaLnBrk="1" hangingPunct="1">
              <a:lnSpc>
                <a:spcPct val="90000"/>
              </a:lnSpc>
              <a:spcBef>
                <a:spcPts val="300"/>
              </a:spcBef>
            </a:pPr>
            <a:r>
              <a:rPr lang="en-US" altLang="en-US" sz="2000"/>
              <a:t>The standard contains 20 requirements that must be present for an effective quality assurance system. </a:t>
            </a:r>
          </a:p>
          <a:p>
            <a:pPr eaLnBrk="1" hangingPunct="1">
              <a:lnSpc>
                <a:spcPct val="90000"/>
              </a:lnSpc>
              <a:spcBef>
                <a:spcPts val="300"/>
              </a:spcBef>
            </a:pPr>
            <a:r>
              <a:rPr lang="en-US" altLang="en-US" sz="2000"/>
              <a:t>The requirements delineated by ISO 9001:2000 address topics such as </a:t>
            </a:r>
          </a:p>
          <a:p>
            <a:pPr lvl="1" eaLnBrk="1" hangingPunct="1">
              <a:lnSpc>
                <a:spcPct val="90000"/>
              </a:lnSpc>
              <a:spcBef>
                <a:spcPts val="300"/>
              </a:spcBef>
            </a:pPr>
            <a:r>
              <a:rPr lang="en-US" altLang="en-US" sz="1800">
                <a:solidFill>
                  <a:schemeClr val="folHlink"/>
                </a:solidFill>
              </a:rPr>
              <a:t>management responsibility, quality system, contract review, design control, document and data control, product identification and traceability, process control, inspection and testing, corrective and preventive action, control of quality records, internal quality audits, training, servicing, and statistical techniques. </a:t>
            </a:r>
          </a:p>
        </p:txBody>
      </p:sp>
    </p:spTree>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8131AEB1-0ACD-4AAE-B5AC-9259AC0B4E8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6" name="Slide Number Placeholder 4">
            <a:extLst>
              <a:ext uri="{FF2B5EF4-FFF2-40B4-BE49-F238E27FC236}">
                <a16:creationId xmlns:a16="http://schemas.microsoft.com/office/drawing/2014/main" id="{34B5E60B-9CBD-4DF0-AE69-D82F6D93AC3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BA10B82-2BD6-497A-AC5F-945D6DAEE54B}" type="slidenum">
              <a:rPr lang="en-US" altLang="en-US" sz="1000">
                <a:latin typeface="Helvetica" panose="020B0604020202020204" pitchFamily="34" charset="0"/>
              </a:rPr>
              <a:pPr/>
              <a:t>373</a:t>
            </a:fld>
            <a:endParaRPr lang="en-US" altLang="en-US" sz="1000">
              <a:latin typeface="Helvetica" panose="020B0604020202020204" pitchFamily="34" charset="0"/>
            </a:endParaRPr>
          </a:p>
        </p:txBody>
      </p:sp>
      <p:sp>
        <p:nvSpPr>
          <p:cNvPr id="384004" name="Rectangle 2">
            <a:extLst>
              <a:ext uri="{FF2B5EF4-FFF2-40B4-BE49-F238E27FC236}">
                <a16:creationId xmlns:a16="http://schemas.microsoft.com/office/drawing/2014/main" id="{95914709-EBD0-45D3-8E3D-BF59CBBC1A73}"/>
              </a:ext>
            </a:extLst>
          </p:cNvPr>
          <p:cNvSpPr>
            <a:spLocks noGrp="1" noChangeArrowheads="1"/>
          </p:cNvSpPr>
          <p:nvPr>
            <p:ph type="title"/>
          </p:nvPr>
        </p:nvSpPr>
        <p:spPr/>
        <p:txBody>
          <a:bodyPr/>
          <a:lstStyle/>
          <a:p>
            <a:pPr eaLnBrk="1" hangingPunct="1"/>
            <a:r>
              <a:rPr lang="en-US" altLang="en-US"/>
              <a:t>Chapter 17</a:t>
            </a:r>
          </a:p>
        </p:txBody>
      </p:sp>
      <p:sp>
        <p:nvSpPr>
          <p:cNvPr id="384005" name="Rectangle 3">
            <a:extLst>
              <a:ext uri="{FF2B5EF4-FFF2-40B4-BE49-F238E27FC236}">
                <a16:creationId xmlns:a16="http://schemas.microsoft.com/office/drawing/2014/main" id="{1382F090-FA8A-4B32-A6F8-0D2515E49541}"/>
              </a:ext>
            </a:extLst>
          </p:cNvPr>
          <p:cNvSpPr>
            <a:spLocks noGrp="1" noChangeArrowheads="1"/>
          </p:cNvSpPr>
          <p:nvPr>
            <p:ph type="body" idx="1"/>
          </p:nvPr>
        </p:nvSpPr>
        <p:spPr/>
        <p:txBody>
          <a:bodyPr/>
          <a:lstStyle/>
          <a:p>
            <a:pPr eaLnBrk="1" hangingPunct="1"/>
            <a:r>
              <a:rPr lang="en-US" altLang="en-US" b="1">
                <a:solidFill>
                  <a:schemeClr val="folHlink"/>
                </a:solidFill>
              </a:rPr>
              <a:t>Software Testing Strategies</a:t>
            </a:r>
          </a:p>
        </p:txBody>
      </p:sp>
      <p:sp>
        <p:nvSpPr>
          <p:cNvPr id="384006" name="Text Box 5">
            <a:extLst>
              <a:ext uri="{FF2B5EF4-FFF2-40B4-BE49-F238E27FC236}">
                <a16:creationId xmlns:a16="http://schemas.microsoft.com/office/drawing/2014/main" id="{7F4A8D9A-CBF5-4696-9B81-1323B2487F78}"/>
              </a:ext>
            </a:extLst>
          </p:cNvPr>
          <p:cNvSpPr txBox="1">
            <a:spLocks noChangeArrowheads="1"/>
          </p:cNvSpPr>
          <p:nvPr/>
        </p:nvSpPr>
        <p:spPr bwMode="auto">
          <a:xfrm>
            <a:off x="2133600" y="2438400"/>
            <a:ext cx="6477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i="1">
                <a:solidFill>
                  <a:schemeClr val="tx2"/>
                </a:solidFill>
                <a:latin typeface="Helvetica" panose="020B0604020202020204" pitchFamily="34" charset="0"/>
              </a:rPr>
              <a:t>Slide Set to accompany</a:t>
            </a:r>
            <a:br>
              <a:rPr lang="en-US" altLang="en-US" sz="3200" i="1">
                <a:solidFill>
                  <a:schemeClr val="tx2"/>
                </a:solidFill>
                <a:latin typeface="Helvetica" panose="020B0604020202020204" pitchFamily="34" charset="0"/>
              </a:rPr>
            </a:br>
            <a:r>
              <a:rPr lang="en-US" altLang="en-US" sz="2000" i="1">
                <a:solidFill>
                  <a:schemeClr val="tx2"/>
                </a:solidFill>
                <a:latin typeface="Helvetica" panose="020B0604020202020204" pitchFamily="34" charset="0"/>
              </a:rPr>
              <a:t>Software Engineering: A Practitioner’s Approach, 7/e</a:t>
            </a:r>
            <a:r>
              <a:rPr lang="en-US" altLang="en-US" i="1">
                <a:solidFill>
                  <a:schemeClr val="tx2"/>
                </a:solidFill>
                <a:latin typeface="Helvetica" panose="020B0604020202020204" pitchFamily="34" charset="0"/>
              </a:rPr>
              <a:t> </a:t>
            </a:r>
          </a:p>
          <a:p>
            <a:r>
              <a:rPr lang="en-US" altLang="en-US" sz="1600" b="1"/>
              <a:t>by Roger S. Pressman</a:t>
            </a:r>
            <a:endParaRPr lang="en-US" altLang="en-US" sz="1200" b="1"/>
          </a:p>
          <a:p>
            <a:endParaRPr lang="en-US" altLang="en-US" sz="1200" b="1"/>
          </a:p>
          <a:p>
            <a:r>
              <a:rPr lang="en-US" altLang="en-US" sz="1200" b="1"/>
              <a:t>Slides copyright © 1996, 2001, 2005, 2009</a:t>
            </a:r>
            <a:r>
              <a:rPr lang="en-US" altLang="en-US" sz="1800"/>
              <a:t> </a:t>
            </a:r>
            <a:r>
              <a:rPr lang="en-US" altLang="en-US" sz="1200" b="1"/>
              <a:t>by Roger S. Pressman</a:t>
            </a:r>
            <a:endParaRPr lang="en-US" altLang="en-US" sz="1800"/>
          </a:p>
          <a:p>
            <a:endParaRPr lang="en-US" altLang="en-US" sz="1800" b="1" i="1">
              <a:solidFill>
                <a:schemeClr val="tx2"/>
              </a:solidFill>
            </a:endParaRPr>
          </a:p>
          <a:p>
            <a:r>
              <a:rPr lang="en-US" altLang="en-US" sz="1800" b="1" i="1">
                <a:solidFill>
                  <a:schemeClr val="tx2"/>
                </a:solidFill>
              </a:rPr>
              <a:t>For non-profit educational use only</a:t>
            </a:r>
            <a:endParaRPr lang="en-US" altLang="en-US" sz="1800" b="1"/>
          </a:p>
          <a:p>
            <a:endParaRPr lang="en-US" altLang="en-US" sz="1400"/>
          </a:p>
          <a:p>
            <a:r>
              <a:rPr lang="en-US" altLang="en-US" sz="1200"/>
              <a:t>May be reproduced ONLY for student use at the university level when used in conjunction with </a:t>
            </a:r>
            <a:r>
              <a:rPr lang="en-US" altLang="en-US" sz="1200" i="1"/>
              <a:t>Software Engineering: A Practitioner's Approach, 7/e. </a:t>
            </a:r>
            <a:r>
              <a:rPr lang="en-US" altLang="en-US" sz="1200"/>
              <a:t>Any other reproduction or use is prohibited without the express written permission of the author.</a:t>
            </a:r>
          </a:p>
          <a:p>
            <a:endParaRPr lang="en-US" altLang="en-US" sz="1200"/>
          </a:p>
          <a:p>
            <a:r>
              <a:rPr lang="en-US" altLang="en-US" sz="1200"/>
              <a:t>All copyright information MUST appear if these slides are posted on a website for student use.</a:t>
            </a:r>
          </a:p>
        </p:txBody>
      </p:sp>
    </p:spTree>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13314E8-8E99-46AF-BE9D-2844CBC1F1B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64324EC1-FE0C-4ED4-9891-A1FEECA76A9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318CAC4-F7AC-4F1B-B9E3-1E9FC2B6064A}" type="slidenum">
              <a:rPr lang="en-US" altLang="en-US" sz="1000">
                <a:latin typeface="Helvetica" panose="020B0604020202020204" pitchFamily="34" charset="0"/>
              </a:rPr>
              <a:pPr/>
              <a:t>374</a:t>
            </a:fld>
            <a:endParaRPr lang="en-US" altLang="en-US" sz="1000">
              <a:latin typeface="Helvetica" panose="020B0604020202020204" pitchFamily="34" charset="0"/>
            </a:endParaRPr>
          </a:p>
        </p:txBody>
      </p:sp>
      <p:sp>
        <p:nvSpPr>
          <p:cNvPr id="385028" name="Rectangle 2">
            <a:extLst>
              <a:ext uri="{FF2B5EF4-FFF2-40B4-BE49-F238E27FC236}">
                <a16:creationId xmlns:a16="http://schemas.microsoft.com/office/drawing/2014/main" id="{61DA1345-F94F-4627-9D3B-40A66A65E0B5}"/>
              </a:ext>
            </a:extLst>
          </p:cNvPr>
          <p:cNvSpPr>
            <a:spLocks noGrp="1" noChangeArrowheads="1"/>
          </p:cNvSpPr>
          <p:nvPr>
            <p:ph type="title"/>
          </p:nvPr>
        </p:nvSpPr>
        <p:spPr>
          <a:xfrm>
            <a:off x="1295400" y="1066800"/>
            <a:ext cx="3938588" cy="660400"/>
          </a:xfrm>
          <a:noFill/>
        </p:spPr>
        <p:txBody>
          <a:bodyPr wrap="none" lIns="63500" tIns="25400" rIns="63500" bIns="25400" anchor="t">
            <a:spAutoFit/>
          </a:bodyPr>
          <a:lstStyle/>
          <a:p>
            <a:pPr eaLnBrk="1" hangingPunct="1"/>
            <a:r>
              <a:rPr lang="en-US" altLang="en-US"/>
              <a:t>Software Testing</a:t>
            </a:r>
          </a:p>
        </p:txBody>
      </p:sp>
      <p:sp>
        <p:nvSpPr>
          <p:cNvPr id="385029" name="Rectangle 4">
            <a:extLst>
              <a:ext uri="{FF2B5EF4-FFF2-40B4-BE49-F238E27FC236}">
                <a16:creationId xmlns:a16="http://schemas.microsoft.com/office/drawing/2014/main" id="{4EC0D9FE-FEA8-4C56-AC1E-537F9C0B2C8D}"/>
              </a:ext>
            </a:extLst>
          </p:cNvPr>
          <p:cNvSpPr>
            <a:spLocks noChangeArrowheads="1"/>
          </p:cNvSpPr>
          <p:nvPr/>
        </p:nvSpPr>
        <p:spPr bwMode="auto">
          <a:xfrm>
            <a:off x="2133600" y="2438400"/>
            <a:ext cx="5500688"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chemeClr val="folHlink"/>
                </a:solidFill>
                <a:latin typeface="Helvetica" panose="020B0604020202020204" pitchFamily="34" charset="0"/>
              </a:rPr>
              <a:t>Testing is the process of exercising a program with the specific intent of finding errors prior to delivery to the end user.</a:t>
            </a:r>
          </a:p>
        </p:txBody>
      </p:sp>
    </p:spTree>
  </p:cSld>
  <p:clrMapOvr>
    <a:masterClrMapping/>
  </p:clrMapOvr>
  <p:transition/>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42509B26-CF6B-433D-A524-4DBE8B85413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9" name="Slide Number Placeholder 4">
            <a:extLst>
              <a:ext uri="{FF2B5EF4-FFF2-40B4-BE49-F238E27FC236}">
                <a16:creationId xmlns:a16="http://schemas.microsoft.com/office/drawing/2014/main" id="{75AEF57E-80A5-4958-BE3C-F03C5F5E2CB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67F97B2-E2B1-46A7-83E7-5CE9E71BAF85}" type="slidenum">
              <a:rPr lang="en-US" altLang="en-US" sz="1000">
                <a:latin typeface="Helvetica" panose="020B0604020202020204" pitchFamily="34" charset="0"/>
              </a:rPr>
              <a:pPr/>
              <a:t>375</a:t>
            </a:fld>
            <a:endParaRPr lang="en-US" altLang="en-US" sz="1000">
              <a:latin typeface="Helvetica" panose="020B0604020202020204" pitchFamily="34" charset="0"/>
            </a:endParaRPr>
          </a:p>
        </p:txBody>
      </p:sp>
      <p:sp>
        <p:nvSpPr>
          <p:cNvPr id="386052" name="Rectangle 2">
            <a:extLst>
              <a:ext uri="{FF2B5EF4-FFF2-40B4-BE49-F238E27FC236}">
                <a16:creationId xmlns:a16="http://schemas.microsoft.com/office/drawing/2014/main" id="{DB34A4C7-2816-49DB-B9E2-C0FE3704B902}"/>
              </a:ext>
            </a:extLst>
          </p:cNvPr>
          <p:cNvSpPr>
            <a:spLocks noGrp="1" noChangeArrowheads="1"/>
          </p:cNvSpPr>
          <p:nvPr>
            <p:ph type="title"/>
          </p:nvPr>
        </p:nvSpPr>
        <p:spPr>
          <a:xfrm>
            <a:off x="1219200" y="1066800"/>
            <a:ext cx="5305425" cy="506413"/>
          </a:xfrm>
          <a:noFill/>
        </p:spPr>
        <p:txBody>
          <a:bodyPr lIns="90487" tIns="44450" rIns="90487" bIns="44450" anchor="ctr"/>
          <a:lstStyle/>
          <a:p>
            <a:pPr eaLnBrk="1" hangingPunct="1"/>
            <a:r>
              <a:rPr lang="en-US" altLang="en-US"/>
              <a:t>What Testing Shows</a:t>
            </a:r>
          </a:p>
        </p:txBody>
      </p:sp>
      <p:pic>
        <p:nvPicPr>
          <p:cNvPr id="386053" name="Picture 3">
            <a:extLst>
              <a:ext uri="{FF2B5EF4-FFF2-40B4-BE49-F238E27FC236}">
                <a16:creationId xmlns:a16="http://schemas.microsoft.com/office/drawing/2014/main" id="{EDBCD2F2-450B-4657-A437-2287906ED57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828800"/>
            <a:ext cx="56007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4084" name="Rectangle 4">
            <a:extLst>
              <a:ext uri="{FF2B5EF4-FFF2-40B4-BE49-F238E27FC236}">
                <a16:creationId xmlns:a16="http://schemas.microsoft.com/office/drawing/2014/main" id="{4013572A-0217-4A4C-8E95-9C08A49B5397}"/>
              </a:ext>
            </a:extLst>
          </p:cNvPr>
          <p:cNvSpPr>
            <a:spLocks noChangeArrowheads="1"/>
          </p:cNvSpPr>
          <p:nvPr/>
        </p:nvSpPr>
        <p:spPr bwMode="auto">
          <a:xfrm>
            <a:off x="2895600" y="1828800"/>
            <a:ext cx="1062038"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errors</a:t>
            </a:r>
          </a:p>
        </p:txBody>
      </p:sp>
      <p:sp>
        <p:nvSpPr>
          <p:cNvPr id="174085" name="Rectangle 5">
            <a:extLst>
              <a:ext uri="{FF2B5EF4-FFF2-40B4-BE49-F238E27FC236}">
                <a16:creationId xmlns:a16="http://schemas.microsoft.com/office/drawing/2014/main" id="{EB25DA18-348D-491F-8357-259EA49C0BA6}"/>
              </a:ext>
            </a:extLst>
          </p:cNvPr>
          <p:cNvSpPr>
            <a:spLocks noChangeArrowheads="1"/>
          </p:cNvSpPr>
          <p:nvPr/>
        </p:nvSpPr>
        <p:spPr bwMode="auto">
          <a:xfrm>
            <a:off x="3962400" y="2438400"/>
            <a:ext cx="4110038"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requirements conformance</a:t>
            </a:r>
          </a:p>
        </p:txBody>
      </p:sp>
      <p:sp>
        <p:nvSpPr>
          <p:cNvPr id="174086" name="Rectangle 6">
            <a:extLst>
              <a:ext uri="{FF2B5EF4-FFF2-40B4-BE49-F238E27FC236}">
                <a16:creationId xmlns:a16="http://schemas.microsoft.com/office/drawing/2014/main" id="{DA4CE160-5AF0-4CBE-947F-DB75297DE33A}"/>
              </a:ext>
            </a:extLst>
          </p:cNvPr>
          <p:cNvSpPr>
            <a:spLocks noChangeArrowheads="1"/>
          </p:cNvSpPr>
          <p:nvPr/>
        </p:nvSpPr>
        <p:spPr bwMode="auto">
          <a:xfrm>
            <a:off x="5562600" y="3200400"/>
            <a:ext cx="2027238"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performance</a:t>
            </a:r>
          </a:p>
        </p:txBody>
      </p:sp>
      <p:sp>
        <p:nvSpPr>
          <p:cNvPr id="174087" name="Rectangle 7">
            <a:extLst>
              <a:ext uri="{FF2B5EF4-FFF2-40B4-BE49-F238E27FC236}">
                <a16:creationId xmlns:a16="http://schemas.microsoft.com/office/drawing/2014/main" id="{669EB903-0519-4A10-9B34-81EA70E64071}"/>
              </a:ext>
            </a:extLst>
          </p:cNvPr>
          <p:cNvSpPr>
            <a:spLocks noChangeArrowheads="1"/>
          </p:cNvSpPr>
          <p:nvPr/>
        </p:nvSpPr>
        <p:spPr bwMode="auto">
          <a:xfrm>
            <a:off x="6705600" y="4876800"/>
            <a:ext cx="2060575" cy="638175"/>
          </a:xfrm>
          <a:prstGeom prst="rect">
            <a:avLst/>
          </a:prstGeom>
          <a:noFill/>
          <a:ln w="25400">
            <a:noFill/>
            <a:miter lim="800000"/>
            <a:headEnd/>
            <a:tailEnd/>
          </a:ln>
          <a:effectLst/>
        </p:spPr>
        <p:txBody>
          <a:bodyPr wrap="none" lIns="90487" tIns="44450" rIns="90487" bIns="44450">
            <a:spAutoFit/>
          </a:bodyPr>
          <a:lstStyle/>
          <a:p>
            <a:pPr algn="ctr">
              <a:lnSpc>
                <a:spcPct val="75000"/>
              </a:lnSpc>
              <a:defRPr/>
            </a:pPr>
            <a:r>
              <a:rPr lang="en-US" b="1">
                <a:effectLst>
                  <a:outerShdw blurRad="38100" dist="38100" dir="2700000" algn="tl">
                    <a:srgbClr val="FFFFFF"/>
                  </a:outerShdw>
                </a:effectLst>
                <a:latin typeface="Helvetica" pitchFamily="-128" charset="0"/>
                <a:ea typeface="ＭＳ Ｐゴシック" pitchFamily="-128" charset="-128"/>
              </a:rPr>
              <a:t>an indication</a:t>
            </a:r>
          </a:p>
          <a:p>
            <a:pPr algn="ctr">
              <a:lnSpc>
                <a:spcPct val="75000"/>
              </a:lnSpc>
              <a:defRPr/>
            </a:pPr>
            <a:r>
              <a:rPr lang="en-US" b="1">
                <a:effectLst>
                  <a:outerShdw blurRad="38100" dist="38100" dir="2700000" algn="tl">
                    <a:srgbClr val="FFFFFF"/>
                  </a:outerShdw>
                </a:effectLst>
                <a:latin typeface="Helvetica" pitchFamily="-128" charset="0"/>
                <a:ea typeface="ＭＳ Ｐゴシック" pitchFamily="-128" charset="-128"/>
              </a:rPr>
              <a:t>of quality</a:t>
            </a:r>
          </a:p>
        </p:txBody>
      </p:sp>
    </p:spTree>
  </p:cSld>
  <p:clrMapOvr>
    <a:masterClrMapping/>
  </p:clrMapOvr>
  <p:transition/>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0328DF-35C3-4F04-A982-2C5DCFD7DE4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FEE4543B-0559-40E4-ACFF-0428A3CC0BD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3ADA582-3108-4476-B76E-04408E15EFD6}" type="slidenum">
              <a:rPr lang="en-US" altLang="en-US" sz="1000">
                <a:latin typeface="Helvetica" panose="020B0604020202020204" pitchFamily="34" charset="0"/>
              </a:rPr>
              <a:pPr/>
              <a:t>376</a:t>
            </a:fld>
            <a:endParaRPr lang="en-US" altLang="en-US" sz="1000">
              <a:latin typeface="Helvetica" panose="020B0604020202020204" pitchFamily="34" charset="0"/>
            </a:endParaRPr>
          </a:p>
        </p:txBody>
      </p:sp>
      <p:sp>
        <p:nvSpPr>
          <p:cNvPr id="387076" name="Rectangle 2">
            <a:extLst>
              <a:ext uri="{FF2B5EF4-FFF2-40B4-BE49-F238E27FC236}">
                <a16:creationId xmlns:a16="http://schemas.microsoft.com/office/drawing/2014/main" id="{54683E01-6A39-4A5F-9AE8-25CEBBBA4974}"/>
              </a:ext>
            </a:extLst>
          </p:cNvPr>
          <p:cNvSpPr>
            <a:spLocks noGrp="1" noChangeArrowheads="1"/>
          </p:cNvSpPr>
          <p:nvPr>
            <p:ph type="title"/>
          </p:nvPr>
        </p:nvSpPr>
        <p:spPr/>
        <p:txBody>
          <a:bodyPr/>
          <a:lstStyle/>
          <a:p>
            <a:pPr eaLnBrk="1" hangingPunct="1"/>
            <a:r>
              <a:rPr lang="en-US" altLang="en-US"/>
              <a:t>Strategic Approach</a:t>
            </a:r>
          </a:p>
        </p:txBody>
      </p:sp>
      <p:sp>
        <p:nvSpPr>
          <p:cNvPr id="387077" name="Rectangle 3">
            <a:extLst>
              <a:ext uri="{FF2B5EF4-FFF2-40B4-BE49-F238E27FC236}">
                <a16:creationId xmlns:a16="http://schemas.microsoft.com/office/drawing/2014/main" id="{DA0F7571-48F7-4C89-9215-B09B69BBF54A}"/>
              </a:ext>
            </a:extLst>
          </p:cNvPr>
          <p:cNvSpPr>
            <a:spLocks noGrp="1" noChangeArrowheads="1"/>
          </p:cNvSpPr>
          <p:nvPr>
            <p:ph type="body" idx="1"/>
          </p:nvPr>
        </p:nvSpPr>
        <p:spPr/>
        <p:txBody>
          <a:bodyPr/>
          <a:lstStyle/>
          <a:p>
            <a:pPr eaLnBrk="1" hangingPunct="1">
              <a:lnSpc>
                <a:spcPct val="90000"/>
              </a:lnSpc>
              <a:spcBef>
                <a:spcPts val="600"/>
              </a:spcBef>
            </a:pPr>
            <a:r>
              <a:rPr lang="en-US" altLang="en-US" sz="2000">
                <a:latin typeface="Palatino" pitchFamily="-128" charset="0"/>
              </a:rPr>
              <a:t>To perform effective testing, you should conduct effective technical reviews. By doing this, many errors will be eliminated before testing commences.</a:t>
            </a:r>
          </a:p>
          <a:p>
            <a:pPr eaLnBrk="1" hangingPunct="1">
              <a:lnSpc>
                <a:spcPct val="90000"/>
              </a:lnSpc>
              <a:spcBef>
                <a:spcPts val="300"/>
              </a:spcBef>
            </a:pPr>
            <a:r>
              <a:rPr lang="en-US" altLang="en-US" sz="2000">
                <a:latin typeface="Palatino" pitchFamily="-128" charset="0"/>
              </a:rPr>
              <a:t>Testing begins at the component level and works "outward" toward the integration of the entire computer-based system.      </a:t>
            </a:r>
          </a:p>
          <a:p>
            <a:pPr eaLnBrk="1" hangingPunct="1">
              <a:lnSpc>
                <a:spcPct val="90000"/>
              </a:lnSpc>
            </a:pPr>
            <a:r>
              <a:rPr lang="en-US" altLang="en-US" sz="2000">
                <a:latin typeface="Palatino" pitchFamily="-128" charset="0"/>
              </a:rPr>
              <a:t>Different testing techniques are appropriate for different software engineering approaches and at different points in time.</a:t>
            </a:r>
          </a:p>
          <a:p>
            <a:pPr eaLnBrk="1" hangingPunct="1">
              <a:lnSpc>
                <a:spcPct val="90000"/>
              </a:lnSpc>
            </a:pPr>
            <a:r>
              <a:rPr lang="en-US" altLang="en-US" sz="2000">
                <a:latin typeface="Palatino" pitchFamily="-128" charset="0"/>
              </a:rPr>
              <a:t>Testing is conducted by the developer of the software and (for large projects) an independent test group.</a:t>
            </a:r>
          </a:p>
          <a:p>
            <a:pPr eaLnBrk="1" hangingPunct="1">
              <a:lnSpc>
                <a:spcPct val="90000"/>
              </a:lnSpc>
            </a:pPr>
            <a:r>
              <a:rPr lang="en-US" altLang="en-US" sz="2000">
                <a:latin typeface="Palatino" pitchFamily="-128" charset="0"/>
              </a:rPr>
              <a:t>Testing and debugging are different activities, but debugging must be accommodated in any testing strategy. </a:t>
            </a:r>
          </a:p>
        </p:txBody>
      </p:sp>
    </p:spTree>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75FE30-87ED-4295-BEFD-5346E38DA3F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0AC37310-1E9B-489A-AA69-B48BBA03A47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EA57E12-9010-4354-BA76-DAC8759F2161}" type="slidenum">
              <a:rPr lang="en-US" altLang="en-US" sz="1000">
                <a:latin typeface="Helvetica" panose="020B0604020202020204" pitchFamily="34" charset="0"/>
              </a:rPr>
              <a:pPr/>
              <a:t>377</a:t>
            </a:fld>
            <a:endParaRPr lang="en-US" altLang="en-US" sz="1000">
              <a:latin typeface="Helvetica" panose="020B0604020202020204" pitchFamily="34" charset="0"/>
            </a:endParaRPr>
          </a:p>
        </p:txBody>
      </p:sp>
      <p:sp>
        <p:nvSpPr>
          <p:cNvPr id="388100" name="Rectangle 2">
            <a:extLst>
              <a:ext uri="{FF2B5EF4-FFF2-40B4-BE49-F238E27FC236}">
                <a16:creationId xmlns:a16="http://schemas.microsoft.com/office/drawing/2014/main" id="{27B80440-E1B3-470D-A952-BC5981C45546}"/>
              </a:ext>
            </a:extLst>
          </p:cNvPr>
          <p:cNvSpPr>
            <a:spLocks noGrp="1" noChangeArrowheads="1"/>
          </p:cNvSpPr>
          <p:nvPr>
            <p:ph type="title"/>
          </p:nvPr>
        </p:nvSpPr>
        <p:spPr/>
        <p:txBody>
          <a:bodyPr/>
          <a:lstStyle/>
          <a:p>
            <a:pPr eaLnBrk="1" hangingPunct="1"/>
            <a:r>
              <a:rPr lang="en-US" altLang="en-US"/>
              <a:t>V &amp; V</a:t>
            </a:r>
          </a:p>
        </p:txBody>
      </p:sp>
      <p:sp>
        <p:nvSpPr>
          <p:cNvPr id="388101" name="Rectangle 3">
            <a:extLst>
              <a:ext uri="{FF2B5EF4-FFF2-40B4-BE49-F238E27FC236}">
                <a16:creationId xmlns:a16="http://schemas.microsoft.com/office/drawing/2014/main" id="{3CA4A815-5623-4073-A036-5A65291E8691}"/>
              </a:ext>
            </a:extLst>
          </p:cNvPr>
          <p:cNvSpPr>
            <a:spLocks noGrp="1" noChangeArrowheads="1"/>
          </p:cNvSpPr>
          <p:nvPr>
            <p:ph type="body" idx="1"/>
          </p:nvPr>
        </p:nvSpPr>
        <p:spPr>
          <a:xfrm>
            <a:off x="1828800" y="1905000"/>
            <a:ext cx="7162800" cy="4191000"/>
          </a:xfrm>
        </p:spPr>
        <p:txBody>
          <a:bodyPr/>
          <a:lstStyle/>
          <a:p>
            <a:pPr eaLnBrk="1" hangingPunct="1">
              <a:spcBef>
                <a:spcPts val="300"/>
              </a:spcBef>
            </a:pPr>
            <a:r>
              <a:rPr lang="en-US" altLang="en-US" i="1">
                <a:solidFill>
                  <a:schemeClr val="folHlink"/>
                </a:solidFill>
                <a:latin typeface="Palatino" pitchFamily="-128" charset="0"/>
              </a:rPr>
              <a:t>Verification</a:t>
            </a:r>
            <a:r>
              <a:rPr lang="en-US" altLang="en-US">
                <a:latin typeface="Palatino" pitchFamily="-128" charset="0"/>
              </a:rPr>
              <a:t> refers to the set of tasks that ensure that software correctly implements a specific function. </a:t>
            </a:r>
          </a:p>
          <a:p>
            <a:pPr eaLnBrk="1" hangingPunct="1">
              <a:spcBef>
                <a:spcPts val="300"/>
              </a:spcBef>
            </a:pPr>
            <a:r>
              <a:rPr lang="en-US" altLang="en-US" i="1">
                <a:solidFill>
                  <a:schemeClr val="folHlink"/>
                </a:solidFill>
                <a:latin typeface="Palatino" pitchFamily="-128" charset="0"/>
              </a:rPr>
              <a:t>Validation</a:t>
            </a:r>
            <a:r>
              <a:rPr lang="en-US" altLang="en-US">
                <a:latin typeface="Palatino" pitchFamily="-128" charset="0"/>
              </a:rPr>
              <a:t> refers to a different set of tasks that ensure that the software that has been built is traceable to customer requirements. Boehm [Boe81] states this another way: </a:t>
            </a:r>
          </a:p>
          <a:p>
            <a:pPr lvl="1" eaLnBrk="1" hangingPunct="1">
              <a:spcBef>
                <a:spcPts val="600"/>
              </a:spcBef>
            </a:pPr>
            <a:r>
              <a:rPr lang="en-US" altLang="en-US" i="1">
                <a:solidFill>
                  <a:schemeClr val="folHlink"/>
                </a:solidFill>
                <a:latin typeface="Palatino" pitchFamily="-128" charset="0"/>
              </a:rPr>
              <a:t>Verification:</a:t>
            </a:r>
            <a:r>
              <a:rPr lang="en-US" altLang="en-US">
                <a:solidFill>
                  <a:schemeClr val="folHlink"/>
                </a:solidFill>
                <a:latin typeface="Palatino" pitchFamily="-128" charset="0"/>
              </a:rPr>
              <a:t>  "Are we building the product right?" </a:t>
            </a:r>
          </a:p>
          <a:p>
            <a:pPr lvl="1" eaLnBrk="1" hangingPunct="1">
              <a:spcBef>
                <a:spcPts val="300"/>
              </a:spcBef>
            </a:pPr>
            <a:r>
              <a:rPr lang="en-US" altLang="en-US" i="1">
                <a:solidFill>
                  <a:schemeClr val="folHlink"/>
                </a:solidFill>
                <a:latin typeface="Palatino" pitchFamily="-128" charset="0"/>
              </a:rPr>
              <a:t>Validation: </a:t>
            </a:r>
            <a:r>
              <a:rPr lang="en-US" altLang="en-US">
                <a:solidFill>
                  <a:schemeClr val="folHlink"/>
                </a:solidFill>
                <a:latin typeface="Palatino" pitchFamily="-128" charset="0"/>
              </a:rPr>
              <a:t>  "Are we building the right product?"</a:t>
            </a:r>
          </a:p>
        </p:txBody>
      </p:sp>
    </p:spTree>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a:extLst>
              <a:ext uri="{FF2B5EF4-FFF2-40B4-BE49-F238E27FC236}">
                <a16:creationId xmlns:a16="http://schemas.microsoft.com/office/drawing/2014/main" id="{87D3D3B7-1791-4F58-806D-E4818327169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17" name="Slide Number Placeholder 4">
            <a:extLst>
              <a:ext uri="{FF2B5EF4-FFF2-40B4-BE49-F238E27FC236}">
                <a16:creationId xmlns:a16="http://schemas.microsoft.com/office/drawing/2014/main" id="{99391127-BAEC-4BFC-8280-D231C80CB3E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8B70FA9-8D4D-437E-A706-C9033552F4F5}" type="slidenum">
              <a:rPr lang="en-US" altLang="en-US" sz="1000">
                <a:latin typeface="Helvetica" panose="020B0604020202020204" pitchFamily="34" charset="0"/>
              </a:rPr>
              <a:pPr/>
              <a:t>378</a:t>
            </a:fld>
            <a:endParaRPr lang="en-US" altLang="en-US" sz="1000">
              <a:latin typeface="Helvetica" panose="020B0604020202020204" pitchFamily="34" charset="0"/>
            </a:endParaRPr>
          </a:p>
        </p:txBody>
      </p:sp>
      <p:sp>
        <p:nvSpPr>
          <p:cNvPr id="389124" name="Rectangle 2">
            <a:extLst>
              <a:ext uri="{FF2B5EF4-FFF2-40B4-BE49-F238E27FC236}">
                <a16:creationId xmlns:a16="http://schemas.microsoft.com/office/drawing/2014/main" id="{45C0B75C-D2D3-4AFE-B792-2FABE0525EA5}"/>
              </a:ext>
            </a:extLst>
          </p:cNvPr>
          <p:cNvSpPr>
            <a:spLocks noGrp="1" noChangeArrowheads="1"/>
          </p:cNvSpPr>
          <p:nvPr>
            <p:ph type="title"/>
          </p:nvPr>
        </p:nvSpPr>
        <p:spPr>
          <a:xfrm>
            <a:off x="1219200" y="990600"/>
            <a:ext cx="6469063" cy="808038"/>
          </a:xfrm>
          <a:noFill/>
        </p:spPr>
        <p:txBody>
          <a:bodyPr lIns="90487" tIns="44450" rIns="90487" bIns="44450" anchor="ctr"/>
          <a:lstStyle/>
          <a:p>
            <a:pPr eaLnBrk="1" hangingPunct="1"/>
            <a:r>
              <a:rPr lang="en-US" altLang="en-US"/>
              <a:t>Who Tests the Software?</a:t>
            </a:r>
          </a:p>
        </p:txBody>
      </p:sp>
      <p:sp>
        <p:nvSpPr>
          <p:cNvPr id="175107" name="Rectangle 3">
            <a:extLst>
              <a:ext uri="{FF2B5EF4-FFF2-40B4-BE49-F238E27FC236}">
                <a16:creationId xmlns:a16="http://schemas.microsoft.com/office/drawing/2014/main" id="{8D609F56-DC9C-4443-9C4F-5721BED900DC}"/>
              </a:ext>
            </a:extLst>
          </p:cNvPr>
          <p:cNvSpPr>
            <a:spLocks noChangeArrowheads="1"/>
          </p:cNvSpPr>
          <p:nvPr/>
        </p:nvSpPr>
        <p:spPr bwMode="auto">
          <a:xfrm>
            <a:off x="2400300" y="4252913"/>
            <a:ext cx="1620838" cy="454025"/>
          </a:xfrm>
          <a:prstGeom prst="rect">
            <a:avLst/>
          </a:prstGeom>
          <a:noFill/>
          <a:ln w="25400">
            <a:noFill/>
            <a:miter lim="800000"/>
            <a:headEnd/>
            <a:tailEnd/>
          </a:ln>
          <a:effectLst/>
        </p:spPr>
        <p:txBody>
          <a:bodyPr wrap="none" lIns="90487" tIns="44450" rIns="90487" bIns="44450">
            <a:spAutoFit/>
          </a:bodyPr>
          <a:lstStyle/>
          <a:p>
            <a:pPr>
              <a:defRPr/>
            </a:pPr>
            <a:r>
              <a:rPr lang="en-US" b="1" i="1">
                <a:effectLst>
                  <a:outerShdw blurRad="38100" dist="38100" dir="2700000" algn="tl">
                    <a:srgbClr val="FFFFFF"/>
                  </a:outerShdw>
                </a:effectLst>
                <a:latin typeface="Helvetica" pitchFamily="-128" charset="0"/>
                <a:ea typeface="ＭＳ Ｐゴシック" pitchFamily="-128" charset="-128"/>
              </a:rPr>
              <a:t>developer</a:t>
            </a:r>
          </a:p>
        </p:txBody>
      </p:sp>
      <p:sp>
        <p:nvSpPr>
          <p:cNvPr id="175108" name="Rectangle 4">
            <a:extLst>
              <a:ext uri="{FF2B5EF4-FFF2-40B4-BE49-F238E27FC236}">
                <a16:creationId xmlns:a16="http://schemas.microsoft.com/office/drawing/2014/main" id="{AE2E95B8-2E11-437E-B913-A36C2F822550}"/>
              </a:ext>
            </a:extLst>
          </p:cNvPr>
          <p:cNvSpPr>
            <a:spLocks noChangeArrowheads="1"/>
          </p:cNvSpPr>
          <p:nvPr/>
        </p:nvSpPr>
        <p:spPr bwMode="auto">
          <a:xfrm>
            <a:off x="5486400" y="4267200"/>
            <a:ext cx="2908300" cy="454025"/>
          </a:xfrm>
          <a:prstGeom prst="rect">
            <a:avLst/>
          </a:prstGeom>
          <a:noFill/>
          <a:ln w="25400">
            <a:noFill/>
            <a:miter lim="800000"/>
            <a:headEnd/>
            <a:tailEnd/>
          </a:ln>
          <a:effectLst/>
        </p:spPr>
        <p:txBody>
          <a:bodyPr wrap="none" lIns="90487" tIns="44450" rIns="90487" bIns="44450">
            <a:spAutoFit/>
          </a:bodyPr>
          <a:lstStyle/>
          <a:p>
            <a:pPr>
              <a:defRPr/>
            </a:pPr>
            <a:r>
              <a:rPr lang="en-US" b="1" i="1">
                <a:effectLst>
                  <a:outerShdw blurRad="38100" dist="38100" dir="2700000" algn="tl">
                    <a:srgbClr val="FFFFFF"/>
                  </a:outerShdw>
                </a:effectLst>
                <a:latin typeface="Helvetica" pitchFamily="-128" charset="0"/>
                <a:ea typeface="ＭＳ Ｐゴシック" pitchFamily="-128" charset="-128"/>
              </a:rPr>
              <a:t>independent tester</a:t>
            </a:r>
          </a:p>
        </p:txBody>
      </p:sp>
      <p:sp>
        <p:nvSpPr>
          <p:cNvPr id="175109" name="Rectangle 5">
            <a:extLst>
              <a:ext uri="{FF2B5EF4-FFF2-40B4-BE49-F238E27FC236}">
                <a16:creationId xmlns:a16="http://schemas.microsoft.com/office/drawing/2014/main" id="{4E8CDC1C-0FFB-4124-9D10-837AA37E5CE8}"/>
              </a:ext>
            </a:extLst>
          </p:cNvPr>
          <p:cNvSpPr>
            <a:spLocks noChangeArrowheads="1"/>
          </p:cNvSpPr>
          <p:nvPr/>
        </p:nvSpPr>
        <p:spPr bwMode="auto">
          <a:xfrm>
            <a:off x="1866900" y="4857750"/>
            <a:ext cx="2900363"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Understands the system </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75111" name="Rectangle 7">
            <a:extLst>
              <a:ext uri="{FF2B5EF4-FFF2-40B4-BE49-F238E27FC236}">
                <a16:creationId xmlns:a16="http://schemas.microsoft.com/office/drawing/2014/main" id="{0A6ABC76-494B-44B6-840A-E8DCF060FE5A}"/>
              </a:ext>
            </a:extLst>
          </p:cNvPr>
          <p:cNvSpPr>
            <a:spLocks noChangeArrowheads="1"/>
          </p:cNvSpPr>
          <p:nvPr/>
        </p:nvSpPr>
        <p:spPr bwMode="auto">
          <a:xfrm>
            <a:off x="1879600" y="5243513"/>
            <a:ext cx="2455863"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but, will test "gently"</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75112" name="Rectangle 8">
            <a:extLst>
              <a:ext uri="{FF2B5EF4-FFF2-40B4-BE49-F238E27FC236}">
                <a16:creationId xmlns:a16="http://schemas.microsoft.com/office/drawing/2014/main" id="{313D70CE-8AD8-4E36-8540-70600DFAFCB3}"/>
              </a:ext>
            </a:extLst>
          </p:cNvPr>
          <p:cNvSpPr>
            <a:spLocks noChangeArrowheads="1"/>
          </p:cNvSpPr>
          <p:nvPr/>
        </p:nvSpPr>
        <p:spPr bwMode="auto">
          <a:xfrm>
            <a:off x="1282700" y="5986463"/>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75113" name="Rectangle 9">
            <a:extLst>
              <a:ext uri="{FF2B5EF4-FFF2-40B4-BE49-F238E27FC236}">
                <a16:creationId xmlns:a16="http://schemas.microsoft.com/office/drawing/2014/main" id="{7F9655FD-1AD1-45BE-9087-5C2DE3F81130}"/>
              </a:ext>
            </a:extLst>
          </p:cNvPr>
          <p:cNvSpPr>
            <a:spLocks noChangeArrowheads="1"/>
          </p:cNvSpPr>
          <p:nvPr/>
        </p:nvSpPr>
        <p:spPr bwMode="auto">
          <a:xfrm>
            <a:off x="1879600" y="5600700"/>
            <a:ext cx="3128963"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and, is driven by "delivery"</a:t>
            </a:r>
          </a:p>
        </p:txBody>
      </p:sp>
      <p:sp>
        <p:nvSpPr>
          <p:cNvPr id="175114" name="Rectangle 10">
            <a:extLst>
              <a:ext uri="{FF2B5EF4-FFF2-40B4-BE49-F238E27FC236}">
                <a16:creationId xmlns:a16="http://schemas.microsoft.com/office/drawing/2014/main" id="{94563805-38F1-47BF-9896-242EEAFCDA67}"/>
              </a:ext>
            </a:extLst>
          </p:cNvPr>
          <p:cNvSpPr>
            <a:spLocks noChangeArrowheads="1"/>
          </p:cNvSpPr>
          <p:nvPr/>
        </p:nvSpPr>
        <p:spPr bwMode="auto">
          <a:xfrm>
            <a:off x="5549900" y="4914900"/>
            <a:ext cx="33305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Must learn about the system,</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75115" name="Rectangle 11">
            <a:extLst>
              <a:ext uri="{FF2B5EF4-FFF2-40B4-BE49-F238E27FC236}">
                <a16:creationId xmlns:a16="http://schemas.microsoft.com/office/drawing/2014/main" id="{31B44939-C3D5-43BB-8EC2-FB46764B8B54}"/>
              </a:ext>
            </a:extLst>
          </p:cNvPr>
          <p:cNvSpPr>
            <a:spLocks noChangeArrowheads="1"/>
          </p:cNvSpPr>
          <p:nvPr/>
        </p:nvSpPr>
        <p:spPr bwMode="auto">
          <a:xfrm>
            <a:off x="5549900" y="5272088"/>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75116" name="Rectangle 12">
            <a:extLst>
              <a:ext uri="{FF2B5EF4-FFF2-40B4-BE49-F238E27FC236}">
                <a16:creationId xmlns:a16="http://schemas.microsoft.com/office/drawing/2014/main" id="{CA56E0CC-AD6F-4532-9167-3B2A4C56D548}"/>
              </a:ext>
            </a:extLst>
          </p:cNvPr>
          <p:cNvSpPr>
            <a:spLocks noChangeArrowheads="1"/>
          </p:cNvSpPr>
          <p:nvPr/>
        </p:nvSpPr>
        <p:spPr bwMode="auto">
          <a:xfrm>
            <a:off x="5562600" y="5243513"/>
            <a:ext cx="30765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but, will attempt to break it</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75117" name="Rectangle 13">
            <a:extLst>
              <a:ext uri="{FF2B5EF4-FFF2-40B4-BE49-F238E27FC236}">
                <a16:creationId xmlns:a16="http://schemas.microsoft.com/office/drawing/2014/main" id="{5DEAD30D-BC74-4378-AFC3-B13DD7784711}"/>
              </a:ext>
            </a:extLst>
          </p:cNvPr>
          <p:cNvSpPr>
            <a:spLocks noChangeArrowheads="1"/>
          </p:cNvSpPr>
          <p:nvPr/>
        </p:nvSpPr>
        <p:spPr bwMode="auto">
          <a:xfrm>
            <a:off x="5219700" y="5986463"/>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75118" name="Rectangle 14">
            <a:extLst>
              <a:ext uri="{FF2B5EF4-FFF2-40B4-BE49-F238E27FC236}">
                <a16:creationId xmlns:a16="http://schemas.microsoft.com/office/drawing/2014/main" id="{D603BCCD-1DDD-4BA3-B9E4-7C20DB369FEB}"/>
              </a:ext>
            </a:extLst>
          </p:cNvPr>
          <p:cNvSpPr>
            <a:spLocks noChangeArrowheads="1"/>
          </p:cNvSpPr>
          <p:nvPr/>
        </p:nvSpPr>
        <p:spPr bwMode="auto">
          <a:xfrm>
            <a:off x="5575300" y="5586413"/>
            <a:ext cx="27844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and, is driven by quality</a:t>
            </a:r>
          </a:p>
        </p:txBody>
      </p:sp>
      <p:pic>
        <p:nvPicPr>
          <p:cNvPr id="389136" name="Picture 15">
            <a:extLst>
              <a:ext uri="{FF2B5EF4-FFF2-40B4-BE49-F238E27FC236}">
                <a16:creationId xmlns:a16="http://schemas.microsoft.com/office/drawing/2014/main" id="{E3F5D23C-AD30-41E9-ACD6-ABB19F7B582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1995488"/>
            <a:ext cx="21209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89137" name="Picture 16">
            <a:extLst>
              <a:ext uri="{FF2B5EF4-FFF2-40B4-BE49-F238E27FC236}">
                <a16:creationId xmlns:a16="http://schemas.microsoft.com/office/drawing/2014/main" id="{42926F25-34AF-4A71-A957-3D41E10AD97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175" y="2122488"/>
            <a:ext cx="2019300" cy="209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5BB5F196-60CE-4383-9960-84AE6DBEBF4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14" name="Slide Number Placeholder 4">
            <a:extLst>
              <a:ext uri="{FF2B5EF4-FFF2-40B4-BE49-F238E27FC236}">
                <a16:creationId xmlns:a16="http://schemas.microsoft.com/office/drawing/2014/main" id="{566D6B26-8148-4281-9147-7ACE46BAA43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9E481CC-C2D2-43AD-AD25-FC3C53F3917D}" type="slidenum">
              <a:rPr lang="en-US" altLang="en-US" sz="1000">
                <a:latin typeface="Helvetica" panose="020B0604020202020204" pitchFamily="34" charset="0"/>
              </a:rPr>
              <a:pPr/>
              <a:t>379</a:t>
            </a:fld>
            <a:endParaRPr lang="en-US" altLang="en-US" sz="1000">
              <a:latin typeface="Helvetica" panose="020B0604020202020204" pitchFamily="34" charset="0"/>
            </a:endParaRPr>
          </a:p>
        </p:txBody>
      </p:sp>
      <p:sp>
        <p:nvSpPr>
          <p:cNvPr id="390148" name="Rectangle 2">
            <a:extLst>
              <a:ext uri="{FF2B5EF4-FFF2-40B4-BE49-F238E27FC236}">
                <a16:creationId xmlns:a16="http://schemas.microsoft.com/office/drawing/2014/main" id="{D1CF5DD0-4819-49CA-B29F-C62B7A879336}"/>
              </a:ext>
            </a:extLst>
          </p:cNvPr>
          <p:cNvSpPr>
            <a:spLocks noGrp="1" noChangeArrowheads="1"/>
          </p:cNvSpPr>
          <p:nvPr>
            <p:ph type="title"/>
          </p:nvPr>
        </p:nvSpPr>
        <p:spPr>
          <a:xfrm>
            <a:off x="1295400" y="990600"/>
            <a:ext cx="5589588" cy="571500"/>
          </a:xfrm>
          <a:noFill/>
        </p:spPr>
        <p:txBody>
          <a:bodyPr lIns="90487" tIns="44450" rIns="90487" bIns="44450" anchor="ctr"/>
          <a:lstStyle/>
          <a:p>
            <a:pPr eaLnBrk="1" hangingPunct="1"/>
            <a:r>
              <a:rPr lang="en-US" altLang="en-US"/>
              <a:t>Testing Strategy</a:t>
            </a:r>
          </a:p>
        </p:txBody>
      </p:sp>
      <p:sp>
        <p:nvSpPr>
          <p:cNvPr id="390149" name="AutoShape 8">
            <a:extLst>
              <a:ext uri="{FF2B5EF4-FFF2-40B4-BE49-F238E27FC236}">
                <a16:creationId xmlns:a16="http://schemas.microsoft.com/office/drawing/2014/main" id="{17FCA80C-4227-45DF-BB42-A887397B59A3}"/>
              </a:ext>
            </a:extLst>
          </p:cNvPr>
          <p:cNvSpPr>
            <a:spLocks noChangeArrowheads="1"/>
          </p:cNvSpPr>
          <p:nvPr/>
        </p:nvSpPr>
        <p:spPr bwMode="auto">
          <a:xfrm>
            <a:off x="2286000" y="2286000"/>
            <a:ext cx="4800600" cy="2286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p:spPr>
        <p:txBody>
          <a:bodyPr wrap="none" anchor="ctr"/>
          <a:lstStyle/>
          <a:p>
            <a:endParaRPr lang="en-US"/>
          </a:p>
        </p:txBody>
      </p:sp>
      <p:sp>
        <p:nvSpPr>
          <p:cNvPr id="390150" name="AutoShape 9">
            <a:extLst>
              <a:ext uri="{FF2B5EF4-FFF2-40B4-BE49-F238E27FC236}">
                <a16:creationId xmlns:a16="http://schemas.microsoft.com/office/drawing/2014/main" id="{6F306FC5-5148-4E4E-861E-65ED228BBFF4}"/>
              </a:ext>
            </a:extLst>
          </p:cNvPr>
          <p:cNvSpPr>
            <a:spLocks noChangeArrowheads="1"/>
          </p:cNvSpPr>
          <p:nvPr/>
        </p:nvSpPr>
        <p:spPr bwMode="auto">
          <a:xfrm>
            <a:off x="3886200" y="3048000"/>
            <a:ext cx="1600200" cy="762000"/>
          </a:xfrm>
          <a:custGeom>
            <a:avLst/>
            <a:gdLst>
              <a:gd name="T0" fmla="*/ 2147483647 w 21600"/>
              <a:gd name="T1" fmla="*/ 0 h 21600"/>
              <a:gd name="T2" fmla="*/ 1286060717 w 21600"/>
              <a:gd name="T3" fmla="*/ 138868629 h 21600"/>
              <a:gd name="T4" fmla="*/ 0 w 21600"/>
              <a:gd name="T5" fmla="*/ 474162654 h 21600"/>
              <a:gd name="T6" fmla="*/ 1286060717 w 21600"/>
              <a:gd name="T7" fmla="*/ 809456785 h 21600"/>
              <a:gd name="T8" fmla="*/ 2147483647 w 21600"/>
              <a:gd name="T9" fmla="*/ 948325308 h 21600"/>
              <a:gd name="T10" fmla="*/ 2147483647 w 21600"/>
              <a:gd name="T11" fmla="*/ 809456785 h 21600"/>
              <a:gd name="T12" fmla="*/ 2147483647 w 21600"/>
              <a:gd name="T13" fmla="*/ 474162654 h 21600"/>
              <a:gd name="T14" fmla="*/ 2147483647 w 21600"/>
              <a:gd name="T15" fmla="*/ 138868629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p:spPr>
        <p:txBody>
          <a:bodyPr wrap="none" anchor="ctr"/>
          <a:lstStyle/>
          <a:p>
            <a:endParaRPr lang="en-US"/>
          </a:p>
        </p:txBody>
      </p:sp>
      <p:sp>
        <p:nvSpPr>
          <p:cNvPr id="390151" name="Text Box 10">
            <a:extLst>
              <a:ext uri="{FF2B5EF4-FFF2-40B4-BE49-F238E27FC236}">
                <a16:creationId xmlns:a16="http://schemas.microsoft.com/office/drawing/2014/main" id="{7A952DB1-96BB-415E-B4E9-37AC5977BFB6}"/>
              </a:ext>
            </a:extLst>
          </p:cNvPr>
          <p:cNvSpPr txBox="1">
            <a:spLocks noChangeArrowheads="1"/>
          </p:cNvSpPr>
          <p:nvPr/>
        </p:nvSpPr>
        <p:spPr bwMode="auto">
          <a:xfrm>
            <a:off x="1752600" y="22098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400" b="1"/>
              <a:t>System engineering</a:t>
            </a:r>
            <a:endParaRPr lang="en-US" altLang="en-US" b="1"/>
          </a:p>
        </p:txBody>
      </p:sp>
      <p:sp>
        <p:nvSpPr>
          <p:cNvPr id="390152" name="Text Box 11">
            <a:extLst>
              <a:ext uri="{FF2B5EF4-FFF2-40B4-BE49-F238E27FC236}">
                <a16:creationId xmlns:a16="http://schemas.microsoft.com/office/drawing/2014/main" id="{548A1559-D193-4812-B2B2-07192E3A9EE7}"/>
              </a:ext>
            </a:extLst>
          </p:cNvPr>
          <p:cNvSpPr txBox="1">
            <a:spLocks noChangeArrowheads="1"/>
          </p:cNvSpPr>
          <p:nvPr/>
        </p:nvSpPr>
        <p:spPr bwMode="auto">
          <a:xfrm>
            <a:off x="2286000" y="25908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400" b="1"/>
              <a:t>Analysis modeling</a:t>
            </a:r>
            <a:endParaRPr lang="en-US" altLang="en-US" b="1"/>
          </a:p>
        </p:txBody>
      </p:sp>
      <p:sp>
        <p:nvSpPr>
          <p:cNvPr id="390153" name="Text Box 12">
            <a:extLst>
              <a:ext uri="{FF2B5EF4-FFF2-40B4-BE49-F238E27FC236}">
                <a16:creationId xmlns:a16="http://schemas.microsoft.com/office/drawing/2014/main" id="{88B65E94-AD9C-4C12-A167-004ED01617F1}"/>
              </a:ext>
            </a:extLst>
          </p:cNvPr>
          <p:cNvSpPr txBox="1">
            <a:spLocks noChangeArrowheads="1"/>
          </p:cNvSpPr>
          <p:nvPr/>
        </p:nvSpPr>
        <p:spPr bwMode="auto">
          <a:xfrm>
            <a:off x="2819400" y="28956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400" b="1"/>
              <a:t>Design modeling</a:t>
            </a:r>
            <a:endParaRPr lang="en-US" altLang="en-US" b="1"/>
          </a:p>
        </p:txBody>
      </p:sp>
      <p:sp>
        <p:nvSpPr>
          <p:cNvPr id="390154" name="Text Box 13">
            <a:extLst>
              <a:ext uri="{FF2B5EF4-FFF2-40B4-BE49-F238E27FC236}">
                <a16:creationId xmlns:a16="http://schemas.microsoft.com/office/drawing/2014/main" id="{43BBFD30-2567-4C9D-AF50-F91F4895270E}"/>
              </a:ext>
            </a:extLst>
          </p:cNvPr>
          <p:cNvSpPr txBox="1">
            <a:spLocks noChangeArrowheads="1"/>
          </p:cNvSpPr>
          <p:nvPr/>
        </p:nvSpPr>
        <p:spPr bwMode="auto">
          <a:xfrm>
            <a:off x="3200400" y="32766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400" b="1"/>
              <a:t>Code generation</a:t>
            </a:r>
            <a:endParaRPr lang="en-US" altLang="en-US" b="1"/>
          </a:p>
        </p:txBody>
      </p:sp>
      <p:sp>
        <p:nvSpPr>
          <p:cNvPr id="390155" name="Text Box 14">
            <a:extLst>
              <a:ext uri="{FF2B5EF4-FFF2-40B4-BE49-F238E27FC236}">
                <a16:creationId xmlns:a16="http://schemas.microsoft.com/office/drawing/2014/main" id="{18D4F25B-A39F-4D19-896F-421BDA587A92}"/>
              </a:ext>
            </a:extLst>
          </p:cNvPr>
          <p:cNvSpPr txBox="1">
            <a:spLocks noChangeArrowheads="1"/>
          </p:cNvSpPr>
          <p:nvPr/>
        </p:nvSpPr>
        <p:spPr bwMode="auto">
          <a:xfrm>
            <a:off x="4724400" y="32766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600" b="1" i="1">
                <a:solidFill>
                  <a:schemeClr val="folHlink"/>
                </a:solidFill>
              </a:rPr>
              <a:t>Unit test</a:t>
            </a:r>
          </a:p>
        </p:txBody>
      </p:sp>
      <p:sp>
        <p:nvSpPr>
          <p:cNvPr id="390156" name="Text Box 15">
            <a:extLst>
              <a:ext uri="{FF2B5EF4-FFF2-40B4-BE49-F238E27FC236}">
                <a16:creationId xmlns:a16="http://schemas.microsoft.com/office/drawing/2014/main" id="{65B7BEA1-1F24-4781-B144-955BAF63B738}"/>
              </a:ext>
            </a:extLst>
          </p:cNvPr>
          <p:cNvSpPr txBox="1">
            <a:spLocks noChangeArrowheads="1"/>
          </p:cNvSpPr>
          <p:nvPr/>
        </p:nvSpPr>
        <p:spPr bwMode="auto">
          <a:xfrm>
            <a:off x="5105400" y="36576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600" b="1" i="1">
                <a:solidFill>
                  <a:schemeClr val="folHlink"/>
                </a:solidFill>
              </a:rPr>
              <a:t>Integration test</a:t>
            </a:r>
          </a:p>
        </p:txBody>
      </p:sp>
      <p:sp>
        <p:nvSpPr>
          <p:cNvPr id="390157" name="Text Box 16">
            <a:extLst>
              <a:ext uri="{FF2B5EF4-FFF2-40B4-BE49-F238E27FC236}">
                <a16:creationId xmlns:a16="http://schemas.microsoft.com/office/drawing/2014/main" id="{126F23E8-4632-4FAD-96C3-04BAEDA65A25}"/>
              </a:ext>
            </a:extLst>
          </p:cNvPr>
          <p:cNvSpPr txBox="1">
            <a:spLocks noChangeArrowheads="1"/>
          </p:cNvSpPr>
          <p:nvPr/>
        </p:nvSpPr>
        <p:spPr bwMode="auto">
          <a:xfrm>
            <a:off x="5791200" y="40386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600" b="1" i="1">
                <a:solidFill>
                  <a:schemeClr val="folHlink"/>
                </a:solidFill>
              </a:rPr>
              <a:t>Validation test</a:t>
            </a:r>
          </a:p>
        </p:txBody>
      </p:sp>
      <p:sp>
        <p:nvSpPr>
          <p:cNvPr id="390158" name="Text Box 17">
            <a:extLst>
              <a:ext uri="{FF2B5EF4-FFF2-40B4-BE49-F238E27FC236}">
                <a16:creationId xmlns:a16="http://schemas.microsoft.com/office/drawing/2014/main" id="{3596D275-BD18-4B77-A7E6-DC9C32595E59}"/>
              </a:ext>
            </a:extLst>
          </p:cNvPr>
          <p:cNvSpPr txBox="1">
            <a:spLocks noChangeArrowheads="1"/>
          </p:cNvSpPr>
          <p:nvPr/>
        </p:nvSpPr>
        <p:spPr bwMode="auto">
          <a:xfrm>
            <a:off x="6477000" y="44958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600" b="1" i="1">
                <a:solidFill>
                  <a:schemeClr val="folHlink"/>
                </a:solidFill>
              </a:rPr>
              <a:t>System test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2BEDD54-31E9-4EC4-8E07-3D9EB12FBC7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a:extLst>
              <a:ext uri="{FF2B5EF4-FFF2-40B4-BE49-F238E27FC236}">
                <a16:creationId xmlns:a16="http://schemas.microsoft.com/office/drawing/2014/main" id="{07188EFD-F1D7-472D-BE5A-2DBC52C719A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CA663F-D00B-4022-93BB-CD42D0D733FE}" type="slidenum">
              <a:rPr lang="en-US" altLang="en-US" sz="1000">
                <a:latin typeface="Helvetica" panose="020B0604020202020204" pitchFamily="34" charset="0"/>
              </a:rPr>
              <a:pPr/>
              <a:t>38</a:t>
            </a:fld>
            <a:endParaRPr lang="en-US" altLang="en-US" sz="1000">
              <a:latin typeface="Helvetica" panose="020B0604020202020204" pitchFamily="34" charset="0"/>
            </a:endParaRPr>
          </a:p>
        </p:txBody>
      </p:sp>
      <p:sp>
        <p:nvSpPr>
          <p:cNvPr id="40964" name="Rectangle 2">
            <a:extLst>
              <a:ext uri="{FF2B5EF4-FFF2-40B4-BE49-F238E27FC236}">
                <a16:creationId xmlns:a16="http://schemas.microsoft.com/office/drawing/2014/main" id="{6DDAD1FA-4C8F-4F95-A729-C2768E26A9DA}"/>
              </a:ext>
            </a:extLst>
          </p:cNvPr>
          <p:cNvSpPr>
            <a:spLocks noGrp="1" noChangeArrowheads="1"/>
          </p:cNvSpPr>
          <p:nvPr>
            <p:ph type="title"/>
          </p:nvPr>
        </p:nvSpPr>
        <p:spPr>
          <a:xfrm>
            <a:off x="1219200" y="1143000"/>
            <a:ext cx="7696200" cy="600075"/>
          </a:xfrm>
        </p:spPr>
        <p:txBody>
          <a:bodyPr/>
          <a:lstStyle/>
          <a:p>
            <a:pPr eaLnBrk="1" hangingPunct="1"/>
            <a:r>
              <a:rPr lang="en-US" altLang="en-US"/>
              <a:t>Evolutionary Models: Concurrent</a:t>
            </a:r>
          </a:p>
        </p:txBody>
      </p:sp>
      <p:pic>
        <p:nvPicPr>
          <p:cNvPr id="40965" name="Picture 3">
            <a:extLst>
              <a:ext uri="{FF2B5EF4-FFF2-40B4-BE49-F238E27FC236}">
                <a16:creationId xmlns:a16="http://schemas.microsoft.com/office/drawing/2014/main" id="{59A530C9-1432-4870-BE41-E64B379A6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828800"/>
            <a:ext cx="3201988" cy="4495800"/>
          </a:xfrm>
          <a:prstGeom prst="rect">
            <a:avLst/>
          </a:prstGeom>
          <a:solidFill>
            <a:srgbClr val="96E3FE"/>
          </a:solidFill>
          <a:ln>
            <a:noFill/>
          </a:ln>
          <a:extLs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527A9E6-E15A-4E93-B834-F760A44D034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F8CE11E9-72EE-4842-9E8F-D6877FBB7EC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BD1F974-373B-49F4-9C97-57AF04324FE9}" type="slidenum">
              <a:rPr lang="en-US" altLang="en-US" sz="1000">
                <a:latin typeface="Helvetica" panose="020B0604020202020204" pitchFamily="34" charset="0"/>
              </a:rPr>
              <a:pPr/>
              <a:t>380</a:t>
            </a:fld>
            <a:endParaRPr lang="en-US" altLang="en-US" sz="1000">
              <a:latin typeface="Helvetica" panose="020B0604020202020204" pitchFamily="34" charset="0"/>
            </a:endParaRPr>
          </a:p>
        </p:txBody>
      </p:sp>
      <p:sp>
        <p:nvSpPr>
          <p:cNvPr id="391172" name="Rectangle 2">
            <a:extLst>
              <a:ext uri="{FF2B5EF4-FFF2-40B4-BE49-F238E27FC236}">
                <a16:creationId xmlns:a16="http://schemas.microsoft.com/office/drawing/2014/main" id="{0C831047-5626-4B1B-BBF9-CD94C9565F50}"/>
              </a:ext>
            </a:extLst>
          </p:cNvPr>
          <p:cNvSpPr>
            <a:spLocks noGrp="1" noChangeArrowheads="1"/>
          </p:cNvSpPr>
          <p:nvPr>
            <p:ph type="title"/>
          </p:nvPr>
        </p:nvSpPr>
        <p:spPr>
          <a:xfrm>
            <a:off x="1295400" y="1066800"/>
            <a:ext cx="4826000" cy="633413"/>
          </a:xfrm>
        </p:spPr>
        <p:txBody>
          <a:bodyPr/>
          <a:lstStyle/>
          <a:p>
            <a:pPr eaLnBrk="1" hangingPunct="1"/>
            <a:r>
              <a:rPr lang="en-US" altLang="en-US"/>
              <a:t>Testing Strategy</a:t>
            </a:r>
          </a:p>
        </p:txBody>
      </p:sp>
      <p:sp>
        <p:nvSpPr>
          <p:cNvPr id="391173" name="Rectangle 3">
            <a:extLst>
              <a:ext uri="{FF2B5EF4-FFF2-40B4-BE49-F238E27FC236}">
                <a16:creationId xmlns:a16="http://schemas.microsoft.com/office/drawing/2014/main" id="{83E5068F-B997-4200-AA20-CC26F50DEB23}"/>
              </a:ext>
            </a:extLst>
          </p:cNvPr>
          <p:cNvSpPr>
            <a:spLocks noGrp="1" noChangeArrowheads="1"/>
          </p:cNvSpPr>
          <p:nvPr>
            <p:ph type="body" idx="1"/>
          </p:nvPr>
        </p:nvSpPr>
        <p:spPr/>
        <p:txBody>
          <a:bodyPr/>
          <a:lstStyle/>
          <a:p>
            <a:pPr eaLnBrk="1" hangingPunct="1"/>
            <a:r>
              <a:rPr lang="en-US" altLang="en-US"/>
              <a:t>We begin by </a:t>
            </a:r>
            <a:r>
              <a:rPr lang="en-US" altLang="en-US">
                <a:solidFill>
                  <a:schemeClr val="folHlink"/>
                </a:solidFill>
              </a:rPr>
              <a:t>‘testing-in-the-small’</a:t>
            </a:r>
            <a:r>
              <a:rPr lang="en-US" altLang="en-US"/>
              <a:t> and move toward </a:t>
            </a:r>
            <a:r>
              <a:rPr lang="en-US" altLang="en-US">
                <a:solidFill>
                  <a:schemeClr val="folHlink"/>
                </a:solidFill>
              </a:rPr>
              <a:t>‘testing-in-the-large’</a:t>
            </a:r>
          </a:p>
          <a:p>
            <a:pPr eaLnBrk="1" hangingPunct="1"/>
            <a:r>
              <a:rPr lang="en-US" altLang="en-US"/>
              <a:t>For conventional software</a:t>
            </a:r>
          </a:p>
          <a:p>
            <a:pPr lvl="1" eaLnBrk="1" hangingPunct="1"/>
            <a:r>
              <a:rPr lang="en-US" altLang="en-US"/>
              <a:t>The module (component) is our initial focus</a:t>
            </a:r>
          </a:p>
          <a:p>
            <a:pPr lvl="1" eaLnBrk="1" hangingPunct="1"/>
            <a:r>
              <a:rPr lang="en-US" altLang="en-US"/>
              <a:t>Integration of modules follows</a:t>
            </a:r>
          </a:p>
          <a:p>
            <a:pPr eaLnBrk="1" hangingPunct="1"/>
            <a:r>
              <a:rPr lang="en-US" altLang="en-US"/>
              <a:t>For OO software</a:t>
            </a:r>
          </a:p>
          <a:p>
            <a:pPr lvl="1" eaLnBrk="1" hangingPunct="1"/>
            <a:r>
              <a:rPr lang="en-US" altLang="en-US"/>
              <a:t>our focus when “testing in the small” changes from an individual module (the conventional view) to an OO class that encompasses attributes and operations and implies communication and collaboration</a:t>
            </a:r>
          </a:p>
        </p:txBody>
      </p:sp>
    </p:spTree>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0B2B2B1-84BF-4A19-813E-D87E836B8D3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23A73835-7F0A-4E2A-834F-1B1B5CB4367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A56967B-943B-4F5B-8985-AFCB24711FB8}" type="slidenum">
              <a:rPr lang="en-US" altLang="en-US" sz="1000">
                <a:latin typeface="Helvetica" panose="020B0604020202020204" pitchFamily="34" charset="0"/>
              </a:rPr>
              <a:pPr/>
              <a:t>381</a:t>
            </a:fld>
            <a:endParaRPr lang="en-US" altLang="en-US" sz="1000">
              <a:latin typeface="Helvetica" panose="020B0604020202020204" pitchFamily="34" charset="0"/>
            </a:endParaRPr>
          </a:p>
        </p:txBody>
      </p:sp>
      <p:sp>
        <p:nvSpPr>
          <p:cNvPr id="392196" name="Rectangle 2">
            <a:extLst>
              <a:ext uri="{FF2B5EF4-FFF2-40B4-BE49-F238E27FC236}">
                <a16:creationId xmlns:a16="http://schemas.microsoft.com/office/drawing/2014/main" id="{31C8BF16-E70E-49F8-81E6-88F658D164D1}"/>
              </a:ext>
            </a:extLst>
          </p:cNvPr>
          <p:cNvSpPr>
            <a:spLocks noGrp="1" noChangeArrowheads="1"/>
          </p:cNvSpPr>
          <p:nvPr>
            <p:ph type="title"/>
          </p:nvPr>
        </p:nvSpPr>
        <p:spPr>
          <a:xfrm>
            <a:off x="1295400" y="1066800"/>
            <a:ext cx="4791075" cy="633413"/>
          </a:xfrm>
        </p:spPr>
        <p:txBody>
          <a:bodyPr/>
          <a:lstStyle/>
          <a:p>
            <a:pPr eaLnBrk="1" hangingPunct="1"/>
            <a:r>
              <a:rPr lang="en-US" altLang="en-US"/>
              <a:t>Strategic Issues</a:t>
            </a:r>
          </a:p>
        </p:txBody>
      </p:sp>
      <p:sp>
        <p:nvSpPr>
          <p:cNvPr id="392197" name="Rectangle 3">
            <a:extLst>
              <a:ext uri="{FF2B5EF4-FFF2-40B4-BE49-F238E27FC236}">
                <a16:creationId xmlns:a16="http://schemas.microsoft.com/office/drawing/2014/main" id="{884642B1-D518-439D-BC4B-54D4F9D23E3E}"/>
              </a:ext>
            </a:extLst>
          </p:cNvPr>
          <p:cNvSpPr>
            <a:spLocks noGrp="1" noChangeArrowheads="1"/>
          </p:cNvSpPr>
          <p:nvPr>
            <p:ph type="body" idx="1"/>
          </p:nvPr>
        </p:nvSpPr>
        <p:spPr/>
        <p:txBody>
          <a:bodyPr/>
          <a:lstStyle/>
          <a:p>
            <a:pPr eaLnBrk="1" hangingPunct="1">
              <a:lnSpc>
                <a:spcPct val="90000"/>
              </a:lnSpc>
            </a:pPr>
            <a:r>
              <a:rPr lang="en-US" altLang="en-US" sz="2000"/>
              <a:t>Specify product requirements in a quantifiable manner long before testing commences. </a:t>
            </a:r>
          </a:p>
          <a:p>
            <a:pPr eaLnBrk="1" hangingPunct="1">
              <a:lnSpc>
                <a:spcPct val="90000"/>
              </a:lnSpc>
            </a:pPr>
            <a:r>
              <a:rPr lang="en-US" altLang="en-US" sz="2000"/>
              <a:t>State testing objectives explicitly. </a:t>
            </a:r>
          </a:p>
          <a:p>
            <a:pPr eaLnBrk="1" hangingPunct="1">
              <a:lnSpc>
                <a:spcPct val="90000"/>
              </a:lnSpc>
            </a:pPr>
            <a:r>
              <a:rPr lang="en-US" altLang="en-US" sz="2000"/>
              <a:t>Understand the users of the software and develop a profile for each user category.</a:t>
            </a:r>
          </a:p>
          <a:p>
            <a:pPr eaLnBrk="1" hangingPunct="1">
              <a:lnSpc>
                <a:spcPct val="90000"/>
              </a:lnSpc>
            </a:pPr>
            <a:r>
              <a:rPr lang="en-US" altLang="en-US" sz="2000"/>
              <a:t>Develop a testing plan that emphasizes “rapid cycle testing.”</a:t>
            </a:r>
          </a:p>
          <a:p>
            <a:pPr eaLnBrk="1" hangingPunct="1">
              <a:lnSpc>
                <a:spcPct val="90000"/>
              </a:lnSpc>
            </a:pPr>
            <a:r>
              <a:rPr lang="en-US" altLang="en-US" sz="2000"/>
              <a:t>Build “robust” software that is designed to test itself</a:t>
            </a:r>
          </a:p>
          <a:p>
            <a:pPr eaLnBrk="1" hangingPunct="1">
              <a:lnSpc>
                <a:spcPct val="90000"/>
              </a:lnSpc>
            </a:pPr>
            <a:r>
              <a:rPr lang="en-US" altLang="en-US" sz="2000"/>
              <a:t>Use effective technical reviews as a filter prior to testing</a:t>
            </a:r>
          </a:p>
          <a:p>
            <a:pPr eaLnBrk="1" hangingPunct="1">
              <a:lnSpc>
                <a:spcPct val="90000"/>
              </a:lnSpc>
            </a:pPr>
            <a:r>
              <a:rPr lang="en-US" altLang="en-US" sz="2000"/>
              <a:t>Conduct technical reviews to assess the test strategy and test cases themselves. </a:t>
            </a:r>
          </a:p>
          <a:p>
            <a:pPr eaLnBrk="1" hangingPunct="1">
              <a:lnSpc>
                <a:spcPct val="90000"/>
              </a:lnSpc>
            </a:pPr>
            <a:r>
              <a:rPr lang="en-US" altLang="en-US" sz="2000"/>
              <a:t>Develop a continuous improvement approach for the testing process. </a:t>
            </a:r>
          </a:p>
        </p:txBody>
      </p:sp>
    </p:spTree>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8B8AC133-5CA9-498E-9953-13E64AC0B1E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15" name="Slide Number Placeholder 4">
            <a:extLst>
              <a:ext uri="{FF2B5EF4-FFF2-40B4-BE49-F238E27FC236}">
                <a16:creationId xmlns:a16="http://schemas.microsoft.com/office/drawing/2014/main" id="{BCAD9615-0AE9-4EF2-9619-303A0524445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B5B60D7-D15F-4752-A457-CAF74EBCF8A4}" type="slidenum">
              <a:rPr lang="en-US" altLang="en-US" sz="1000">
                <a:latin typeface="Helvetica" panose="020B0604020202020204" pitchFamily="34" charset="0"/>
              </a:rPr>
              <a:pPr/>
              <a:t>382</a:t>
            </a:fld>
            <a:endParaRPr lang="en-US" altLang="en-US" sz="1000">
              <a:latin typeface="Helvetica" panose="020B0604020202020204" pitchFamily="34" charset="0"/>
            </a:endParaRPr>
          </a:p>
        </p:txBody>
      </p:sp>
      <p:sp>
        <p:nvSpPr>
          <p:cNvPr id="393220" name="Rectangle 2">
            <a:extLst>
              <a:ext uri="{FF2B5EF4-FFF2-40B4-BE49-F238E27FC236}">
                <a16:creationId xmlns:a16="http://schemas.microsoft.com/office/drawing/2014/main" id="{3AC0521B-D443-4619-9361-2F648315AB60}"/>
              </a:ext>
            </a:extLst>
          </p:cNvPr>
          <p:cNvSpPr>
            <a:spLocks noGrp="1" noChangeArrowheads="1"/>
          </p:cNvSpPr>
          <p:nvPr>
            <p:ph type="title"/>
          </p:nvPr>
        </p:nvSpPr>
        <p:spPr>
          <a:xfrm>
            <a:off x="1219200" y="1066800"/>
            <a:ext cx="5295900" cy="552450"/>
          </a:xfrm>
          <a:noFill/>
        </p:spPr>
        <p:txBody>
          <a:bodyPr lIns="90487" tIns="44450" rIns="90487" bIns="44450" anchor="ctr"/>
          <a:lstStyle/>
          <a:p>
            <a:pPr eaLnBrk="1" hangingPunct="1"/>
            <a:r>
              <a:rPr lang="en-US" altLang="en-US"/>
              <a:t>Unit Testing</a:t>
            </a:r>
          </a:p>
        </p:txBody>
      </p:sp>
      <p:pic>
        <p:nvPicPr>
          <p:cNvPr id="393221" name="Picture 3">
            <a:extLst>
              <a:ext uri="{FF2B5EF4-FFF2-40B4-BE49-F238E27FC236}">
                <a16:creationId xmlns:a16="http://schemas.microsoft.com/office/drawing/2014/main" id="{8617AF7B-C9F5-43AB-BD8B-990877ED60D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1906588"/>
            <a:ext cx="2320925"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93222" name="Picture 4">
            <a:extLst>
              <a:ext uri="{FF2B5EF4-FFF2-40B4-BE49-F238E27FC236}">
                <a16:creationId xmlns:a16="http://schemas.microsoft.com/office/drawing/2014/main" id="{9D7F4411-F60F-4043-9FA2-B2BBD4D4A2F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675" y="2233613"/>
            <a:ext cx="22987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93223" name="Picture 5">
            <a:extLst>
              <a:ext uri="{FF2B5EF4-FFF2-40B4-BE49-F238E27FC236}">
                <a16:creationId xmlns:a16="http://schemas.microsoft.com/office/drawing/2014/main" id="{7DDD6E1D-1A6F-4713-8DC6-D4A8C612A99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0425" y="4300538"/>
            <a:ext cx="12192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9206" name="Rectangle 6">
            <a:extLst>
              <a:ext uri="{FF2B5EF4-FFF2-40B4-BE49-F238E27FC236}">
                <a16:creationId xmlns:a16="http://schemas.microsoft.com/office/drawing/2014/main" id="{96354B96-0829-45BA-9595-318B542FBFAC}"/>
              </a:ext>
            </a:extLst>
          </p:cNvPr>
          <p:cNvSpPr>
            <a:spLocks noChangeArrowheads="1"/>
          </p:cNvSpPr>
          <p:nvPr/>
        </p:nvSpPr>
        <p:spPr bwMode="auto">
          <a:xfrm>
            <a:off x="4770438" y="2552700"/>
            <a:ext cx="1447800" cy="1057275"/>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79207" name="Rectangle 7">
            <a:extLst>
              <a:ext uri="{FF2B5EF4-FFF2-40B4-BE49-F238E27FC236}">
                <a16:creationId xmlns:a16="http://schemas.microsoft.com/office/drawing/2014/main" id="{371373D5-109A-4528-AB9C-78958F395DA7}"/>
              </a:ext>
            </a:extLst>
          </p:cNvPr>
          <p:cNvSpPr>
            <a:spLocks noChangeArrowheads="1"/>
          </p:cNvSpPr>
          <p:nvPr/>
        </p:nvSpPr>
        <p:spPr bwMode="auto">
          <a:xfrm>
            <a:off x="4876800" y="2590800"/>
            <a:ext cx="1265238" cy="912813"/>
          </a:xfrm>
          <a:prstGeom prst="rect">
            <a:avLst/>
          </a:prstGeom>
          <a:noFill/>
          <a:ln w="12700">
            <a:noFill/>
            <a:miter lim="800000"/>
            <a:headEnd/>
            <a:tailEnd/>
          </a:ln>
          <a:effectLst/>
        </p:spPr>
        <p:txBody>
          <a:bodyPr wrap="none" lIns="90487" tIns="44450" rIns="90487" bIns="44450">
            <a:spAutoFit/>
          </a:bodyPr>
          <a:lstStyle/>
          <a:p>
            <a:pPr algn="ctr">
              <a:lnSpc>
                <a:spcPct val="75000"/>
              </a:lnSpc>
              <a:defRPr/>
            </a:pPr>
            <a:r>
              <a:rPr lang="en-US" b="1">
                <a:effectLst>
                  <a:outerShdw blurRad="38100" dist="38100" dir="2700000" algn="tl">
                    <a:srgbClr val="FFFFFF"/>
                  </a:outerShdw>
                </a:effectLst>
                <a:latin typeface="Helvetica" pitchFamily="-128" charset="0"/>
                <a:ea typeface="ＭＳ Ｐゴシック" pitchFamily="-128" charset="-128"/>
              </a:rPr>
              <a:t>module</a:t>
            </a:r>
          </a:p>
          <a:p>
            <a:pPr algn="ctr">
              <a:lnSpc>
                <a:spcPct val="75000"/>
              </a:lnSpc>
              <a:defRPr/>
            </a:pPr>
            <a:r>
              <a:rPr lang="en-US" b="1">
                <a:effectLst>
                  <a:outerShdw blurRad="38100" dist="38100" dir="2700000" algn="tl">
                    <a:srgbClr val="FFFFFF"/>
                  </a:outerShdw>
                </a:effectLst>
                <a:latin typeface="Helvetica" pitchFamily="-128" charset="0"/>
                <a:ea typeface="ＭＳ Ｐゴシック" pitchFamily="-128" charset="-128"/>
              </a:rPr>
              <a:t>to be</a:t>
            </a:r>
          </a:p>
          <a:p>
            <a:pPr algn="ctr">
              <a:lnSpc>
                <a:spcPct val="75000"/>
              </a:lnSpc>
              <a:defRPr/>
            </a:pPr>
            <a:r>
              <a:rPr lang="en-US" b="1">
                <a:effectLst>
                  <a:outerShdw blurRad="38100" dist="38100" dir="2700000" algn="tl">
                    <a:srgbClr val="FFFFFF"/>
                  </a:outerShdw>
                </a:effectLst>
                <a:latin typeface="Helvetica" pitchFamily="-128" charset="0"/>
                <a:ea typeface="ＭＳ Ｐゴシック" pitchFamily="-128" charset="-128"/>
              </a:rPr>
              <a:t>tested</a:t>
            </a:r>
          </a:p>
        </p:txBody>
      </p:sp>
      <p:sp>
        <p:nvSpPr>
          <p:cNvPr id="179208" name="Rectangle 8">
            <a:extLst>
              <a:ext uri="{FF2B5EF4-FFF2-40B4-BE49-F238E27FC236}">
                <a16:creationId xmlns:a16="http://schemas.microsoft.com/office/drawing/2014/main" id="{7C4D6451-1ADA-4C50-AC20-DFB75BB448E3}"/>
              </a:ext>
            </a:extLst>
          </p:cNvPr>
          <p:cNvSpPr>
            <a:spLocks noChangeArrowheads="1"/>
          </p:cNvSpPr>
          <p:nvPr/>
        </p:nvSpPr>
        <p:spPr bwMode="auto">
          <a:xfrm>
            <a:off x="5956300" y="4843463"/>
            <a:ext cx="1409700" cy="393700"/>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ea typeface="ＭＳ Ｐゴシック" pitchFamily="-128" charset="-128"/>
              </a:rPr>
              <a:t>test cases</a:t>
            </a:r>
          </a:p>
        </p:txBody>
      </p:sp>
      <p:sp>
        <p:nvSpPr>
          <p:cNvPr id="393227" name="AutoShape 9">
            <a:extLst>
              <a:ext uri="{FF2B5EF4-FFF2-40B4-BE49-F238E27FC236}">
                <a16:creationId xmlns:a16="http://schemas.microsoft.com/office/drawing/2014/main" id="{EC816DDF-F19E-492D-83FA-BCD1EB418DD8}"/>
              </a:ext>
            </a:extLst>
          </p:cNvPr>
          <p:cNvSpPr>
            <a:spLocks noChangeArrowheads="1"/>
          </p:cNvSpPr>
          <p:nvPr/>
        </p:nvSpPr>
        <p:spPr bwMode="auto">
          <a:xfrm>
            <a:off x="4287838" y="3038475"/>
            <a:ext cx="419100" cy="371475"/>
          </a:xfrm>
          <a:prstGeom prst="rightArrow">
            <a:avLst>
              <a:gd name="adj1" fmla="val 50000"/>
              <a:gd name="adj2" fmla="val 56415"/>
            </a:avLst>
          </a:prstGeom>
          <a:solidFill>
            <a:schemeClr val="tx2"/>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3228" name="AutoShape 10">
            <a:extLst>
              <a:ext uri="{FF2B5EF4-FFF2-40B4-BE49-F238E27FC236}">
                <a16:creationId xmlns:a16="http://schemas.microsoft.com/office/drawing/2014/main" id="{380DC7ED-689E-421E-B3D0-2E34CA6EDDE8}"/>
              </a:ext>
            </a:extLst>
          </p:cNvPr>
          <p:cNvSpPr>
            <a:spLocks noChangeArrowheads="1"/>
          </p:cNvSpPr>
          <p:nvPr/>
        </p:nvSpPr>
        <p:spPr bwMode="auto">
          <a:xfrm>
            <a:off x="6408738" y="3009900"/>
            <a:ext cx="660400" cy="371475"/>
          </a:xfrm>
          <a:prstGeom prst="rightArrow">
            <a:avLst>
              <a:gd name="adj1" fmla="val 50000"/>
              <a:gd name="adj2" fmla="val 88897"/>
            </a:avLst>
          </a:prstGeom>
          <a:solidFill>
            <a:schemeClr val="tx2"/>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79211" name="Rectangle 11">
            <a:extLst>
              <a:ext uri="{FF2B5EF4-FFF2-40B4-BE49-F238E27FC236}">
                <a16:creationId xmlns:a16="http://schemas.microsoft.com/office/drawing/2014/main" id="{A7F3F680-F66F-4837-8DBE-0A0B7C1B2FCC}"/>
              </a:ext>
            </a:extLst>
          </p:cNvPr>
          <p:cNvSpPr>
            <a:spLocks noChangeArrowheads="1"/>
          </p:cNvSpPr>
          <p:nvPr/>
        </p:nvSpPr>
        <p:spPr bwMode="auto">
          <a:xfrm>
            <a:off x="7607300" y="3857625"/>
            <a:ext cx="1014413" cy="393700"/>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ea typeface="ＭＳ Ｐゴシック" pitchFamily="-128" charset="-128"/>
              </a:rPr>
              <a:t>results</a:t>
            </a:r>
          </a:p>
        </p:txBody>
      </p:sp>
      <p:sp>
        <p:nvSpPr>
          <p:cNvPr id="393230" name="AutoShape 12">
            <a:extLst>
              <a:ext uri="{FF2B5EF4-FFF2-40B4-BE49-F238E27FC236}">
                <a16:creationId xmlns:a16="http://schemas.microsoft.com/office/drawing/2014/main" id="{1B5D6770-59FA-4611-AF8E-CFC2A78F4F82}"/>
              </a:ext>
            </a:extLst>
          </p:cNvPr>
          <p:cNvSpPr>
            <a:spLocks noChangeArrowheads="1"/>
          </p:cNvSpPr>
          <p:nvPr/>
        </p:nvSpPr>
        <p:spPr bwMode="auto">
          <a:xfrm rot="-5400000">
            <a:off x="5118894" y="3790157"/>
            <a:ext cx="357187" cy="368300"/>
          </a:xfrm>
          <a:prstGeom prst="rightArrow">
            <a:avLst>
              <a:gd name="adj1" fmla="val 50000"/>
              <a:gd name="adj2" fmla="val 50005"/>
            </a:avLst>
          </a:prstGeom>
          <a:solidFill>
            <a:schemeClr val="tx2"/>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79213" name="Rectangle 13">
            <a:extLst>
              <a:ext uri="{FF2B5EF4-FFF2-40B4-BE49-F238E27FC236}">
                <a16:creationId xmlns:a16="http://schemas.microsoft.com/office/drawing/2014/main" id="{6BF4AC6A-4120-4A0D-8739-697A2923ECD3}"/>
              </a:ext>
            </a:extLst>
          </p:cNvPr>
          <p:cNvSpPr>
            <a:spLocks noChangeArrowheads="1"/>
          </p:cNvSpPr>
          <p:nvPr/>
        </p:nvSpPr>
        <p:spPr bwMode="auto">
          <a:xfrm>
            <a:off x="2387600" y="4476750"/>
            <a:ext cx="1239838" cy="577850"/>
          </a:xfrm>
          <a:prstGeom prst="rect">
            <a:avLst/>
          </a:prstGeom>
          <a:noFill/>
          <a:ln w="12700">
            <a:noFill/>
            <a:miter lim="800000"/>
            <a:headEnd/>
            <a:tailEnd/>
          </a:ln>
          <a:effectLst/>
        </p:spPr>
        <p:txBody>
          <a:bodyPr wrap="none" lIns="90487" tIns="44450" rIns="90487" bIns="44450">
            <a:spAutoFit/>
          </a:bodyPr>
          <a:lstStyle/>
          <a:p>
            <a:pPr>
              <a:lnSpc>
                <a:spcPct val="80000"/>
              </a:lnSpc>
              <a:defRPr/>
            </a:pPr>
            <a:r>
              <a:rPr lang="en-US" sz="2000" b="1">
                <a:effectLst>
                  <a:outerShdw blurRad="38100" dist="38100" dir="2700000" algn="tl">
                    <a:srgbClr val="FFFFFF"/>
                  </a:outerShdw>
                </a:effectLst>
                <a:latin typeface="Helvetica" pitchFamily="-128" charset="0"/>
                <a:ea typeface="ＭＳ Ｐゴシック" pitchFamily="-128" charset="-128"/>
              </a:rPr>
              <a:t>software</a:t>
            </a:r>
          </a:p>
          <a:p>
            <a:pPr>
              <a:lnSpc>
                <a:spcPct val="80000"/>
              </a:lnSpc>
              <a:defRPr/>
            </a:pPr>
            <a:r>
              <a:rPr lang="en-US" sz="2000" b="1">
                <a:effectLst>
                  <a:outerShdw blurRad="38100" dist="38100" dir="2700000" algn="tl">
                    <a:srgbClr val="FFFFFF"/>
                  </a:outerShdw>
                </a:effectLst>
                <a:latin typeface="Helvetica" pitchFamily="-128" charset="0"/>
                <a:ea typeface="ＭＳ Ｐゴシック" pitchFamily="-128" charset="-128"/>
              </a:rPr>
              <a:t>engineer</a:t>
            </a:r>
          </a:p>
        </p:txBody>
      </p:sp>
    </p:spTree>
  </p:cSld>
  <p:clrMapOvr>
    <a:masterClrMapping/>
  </p:clrMapOvr>
  <p:transition/>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3">
            <a:extLst>
              <a:ext uri="{FF2B5EF4-FFF2-40B4-BE49-F238E27FC236}">
                <a16:creationId xmlns:a16="http://schemas.microsoft.com/office/drawing/2014/main" id="{9CED3D39-A835-4F7F-9A3D-463D52E5ECA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24" name="Slide Number Placeholder 4">
            <a:extLst>
              <a:ext uri="{FF2B5EF4-FFF2-40B4-BE49-F238E27FC236}">
                <a16:creationId xmlns:a16="http://schemas.microsoft.com/office/drawing/2014/main" id="{8E780936-B631-4FAF-9C5A-172E1EE8074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2519A20-9A81-4ED0-9913-C2A22D51B815}" type="slidenum">
              <a:rPr lang="en-US" altLang="en-US" sz="1000">
                <a:latin typeface="Helvetica" panose="020B0604020202020204" pitchFamily="34" charset="0"/>
              </a:rPr>
              <a:pPr/>
              <a:t>383</a:t>
            </a:fld>
            <a:endParaRPr lang="en-US" altLang="en-US" sz="1000">
              <a:latin typeface="Helvetica" panose="020B0604020202020204" pitchFamily="34" charset="0"/>
            </a:endParaRPr>
          </a:p>
        </p:txBody>
      </p:sp>
      <p:sp>
        <p:nvSpPr>
          <p:cNvPr id="180226" name="Rectangle 2">
            <a:extLst>
              <a:ext uri="{FF2B5EF4-FFF2-40B4-BE49-F238E27FC236}">
                <a16:creationId xmlns:a16="http://schemas.microsoft.com/office/drawing/2014/main" id="{F5247480-5620-47C7-A4A1-73C70CF3A48E}"/>
              </a:ext>
            </a:extLst>
          </p:cNvPr>
          <p:cNvSpPr>
            <a:spLocks noChangeArrowheads="1"/>
          </p:cNvSpPr>
          <p:nvPr/>
        </p:nvSpPr>
        <p:spPr bwMode="auto">
          <a:xfrm>
            <a:off x="2751138" y="1838325"/>
            <a:ext cx="1498600" cy="1171575"/>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394245" name="Rectangle 3">
            <a:extLst>
              <a:ext uri="{FF2B5EF4-FFF2-40B4-BE49-F238E27FC236}">
                <a16:creationId xmlns:a16="http://schemas.microsoft.com/office/drawing/2014/main" id="{CFBEC57B-5E3F-4ECD-9DB9-017248A80C93}"/>
              </a:ext>
            </a:extLst>
          </p:cNvPr>
          <p:cNvSpPr>
            <a:spLocks noGrp="1" noChangeArrowheads="1"/>
          </p:cNvSpPr>
          <p:nvPr>
            <p:ph type="title"/>
          </p:nvPr>
        </p:nvSpPr>
        <p:spPr>
          <a:xfrm>
            <a:off x="1295400" y="1066800"/>
            <a:ext cx="5727700" cy="479425"/>
          </a:xfrm>
          <a:noFill/>
        </p:spPr>
        <p:txBody>
          <a:bodyPr lIns="90487" tIns="44450" rIns="90487" bIns="44450" anchor="ctr"/>
          <a:lstStyle/>
          <a:p>
            <a:pPr eaLnBrk="1" hangingPunct="1"/>
            <a:r>
              <a:rPr lang="en-US" altLang="en-US"/>
              <a:t>Unit Testing</a:t>
            </a:r>
          </a:p>
        </p:txBody>
      </p:sp>
      <p:sp>
        <p:nvSpPr>
          <p:cNvPr id="394246" name="Rectangle 4">
            <a:extLst>
              <a:ext uri="{FF2B5EF4-FFF2-40B4-BE49-F238E27FC236}">
                <a16:creationId xmlns:a16="http://schemas.microsoft.com/office/drawing/2014/main" id="{290321BD-F1F0-4AAD-8647-06322DE3CBD7}"/>
              </a:ext>
            </a:extLst>
          </p:cNvPr>
          <p:cNvSpPr>
            <a:spLocks noChangeArrowheads="1"/>
          </p:cNvSpPr>
          <p:nvPr/>
        </p:nvSpPr>
        <p:spPr bwMode="auto">
          <a:xfrm>
            <a:off x="4725988" y="1697038"/>
            <a:ext cx="35687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80229" name="Rectangle 5">
            <a:extLst>
              <a:ext uri="{FF2B5EF4-FFF2-40B4-BE49-F238E27FC236}">
                <a16:creationId xmlns:a16="http://schemas.microsoft.com/office/drawing/2014/main" id="{61AC2211-483A-48C5-93DF-BB4206355842}"/>
              </a:ext>
            </a:extLst>
          </p:cNvPr>
          <p:cNvSpPr>
            <a:spLocks noChangeArrowheads="1"/>
          </p:cNvSpPr>
          <p:nvPr/>
        </p:nvSpPr>
        <p:spPr bwMode="auto">
          <a:xfrm>
            <a:off x="4648200" y="2724150"/>
            <a:ext cx="1536700" cy="819150"/>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interface </a:t>
            </a:r>
          </a:p>
          <a:p>
            <a:pPr>
              <a:defRPr/>
            </a:pPr>
            <a:endParaRPr lang="en-US" b="1">
              <a:effectLst>
                <a:outerShdw blurRad="38100" dist="38100" dir="2700000" algn="tl">
                  <a:srgbClr val="FFFFFF"/>
                </a:outerShdw>
              </a:effectLst>
              <a:latin typeface="Helvetica" pitchFamily="-128" charset="0"/>
              <a:ea typeface="ＭＳ Ｐゴシック" pitchFamily="-128" charset="-128"/>
            </a:endParaRPr>
          </a:p>
        </p:txBody>
      </p:sp>
      <p:sp>
        <p:nvSpPr>
          <p:cNvPr id="180230" name="Rectangle 6">
            <a:extLst>
              <a:ext uri="{FF2B5EF4-FFF2-40B4-BE49-F238E27FC236}">
                <a16:creationId xmlns:a16="http://schemas.microsoft.com/office/drawing/2014/main" id="{6665B26D-6752-43E2-9558-4A47D45E31ED}"/>
              </a:ext>
            </a:extLst>
          </p:cNvPr>
          <p:cNvSpPr>
            <a:spLocks noChangeArrowheads="1"/>
          </p:cNvSpPr>
          <p:nvPr/>
        </p:nvSpPr>
        <p:spPr bwMode="auto">
          <a:xfrm>
            <a:off x="4648200" y="1981200"/>
            <a:ext cx="180975" cy="819150"/>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a typeface="ＭＳ Ｐゴシック" pitchFamily="-128" charset="-128"/>
            </a:endParaRPr>
          </a:p>
          <a:p>
            <a:pPr>
              <a:defRPr/>
            </a:pPr>
            <a:endParaRPr lang="en-US" b="1">
              <a:effectLst>
                <a:outerShdw blurRad="38100" dist="38100" dir="2700000" algn="tl">
                  <a:srgbClr val="FFFFFF"/>
                </a:outerShdw>
              </a:effectLst>
              <a:latin typeface="Helvetica" pitchFamily="-128" charset="0"/>
              <a:ea typeface="ＭＳ Ｐゴシック" pitchFamily="-128" charset="-128"/>
            </a:endParaRPr>
          </a:p>
        </p:txBody>
      </p:sp>
      <p:sp>
        <p:nvSpPr>
          <p:cNvPr id="180231" name="Rectangle 7">
            <a:extLst>
              <a:ext uri="{FF2B5EF4-FFF2-40B4-BE49-F238E27FC236}">
                <a16:creationId xmlns:a16="http://schemas.microsoft.com/office/drawing/2014/main" id="{F778B519-0098-4D83-A774-7AE4A1650BA6}"/>
              </a:ext>
            </a:extLst>
          </p:cNvPr>
          <p:cNvSpPr>
            <a:spLocks noChangeArrowheads="1"/>
          </p:cNvSpPr>
          <p:nvPr/>
        </p:nvSpPr>
        <p:spPr bwMode="auto">
          <a:xfrm>
            <a:off x="4648200" y="3167063"/>
            <a:ext cx="3162300" cy="819150"/>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local data structures</a:t>
            </a:r>
          </a:p>
          <a:p>
            <a:pPr>
              <a:defRPr/>
            </a:pPr>
            <a:endParaRPr lang="en-US" b="1">
              <a:effectLst>
                <a:outerShdw blurRad="38100" dist="38100" dir="2700000" algn="tl">
                  <a:srgbClr val="FFFFFF"/>
                </a:outerShdw>
              </a:effectLst>
              <a:latin typeface="Helvetica" pitchFamily="-128" charset="0"/>
              <a:ea typeface="ＭＳ Ｐゴシック" pitchFamily="-128" charset="-128"/>
            </a:endParaRPr>
          </a:p>
        </p:txBody>
      </p:sp>
      <p:sp>
        <p:nvSpPr>
          <p:cNvPr id="180232" name="Rectangle 8">
            <a:extLst>
              <a:ext uri="{FF2B5EF4-FFF2-40B4-BE49-F238E27FC236}">
                <a16:creationId xmlns:a16="http://schemas.microsoft.com/office/drawing/2014/main" id="{C7DBEAAA-2125-4647-AEFD-2BAD88482000}"/>
              </a:ext>
            </a:extLst>
          </p:cNvPr>
          <p:cNvSpPr>
            <a:spLocks noChangeArrowheads="1"/>
          </p:cNvSpPr>
          <p:nvPr/>
        </p:nvSpPr>
        <p:spPr bwMode="auto">
          <a:xfrm>
            <a:off x="4648200" y="2695575"/>
            <a:ext cx="180975" cy="819150"/>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a typeface="ＭＳ Ｐゴシック" pitchFamily="-128" charset="-128"/>
            </a:endParaRPr>
          </a:p>
          <a:p>
            <a:pPr>
              <a:defRPr/>
            </a:pPr>
            <a:endParaRPr lang="en-US" b="1">
              <a:effectLst>
                <a:outerShdw blurRad="38100" dist="38100" dir="2700000" algn="tl">
                  <a:srgbClr val="FFFFFF"/>
                </a:outerShdw>
              </a:effectLst>
              <a:latin typeface="Helvetica" pitchFamily="-128" charset="0"/>
              <a:ea typeface="ＭＳ Ｐゴシック" pitchFamily="-128" charset="-128"/>
            </a:endParaRPr>
          </a:p>
        </p:txBody>
      </p:sp>
      <p:sp>
        <p:nvSpPr>
          <p:cNvPr id="180233" name="Rectangle 9">
            <a:extLst>
              <a:ext uri="{FF2B5EF4-FFF2-40B4-BE49-F238E27FC236}">
                <a16:creationId xmlns:a16="http://schemas.microsoft.com/office/drawing/2014/main" id="{AC72DC00-31C2-42BF-BF3A-15E68FC0DB76}"/>
              </a:ext>
            </a:extLst>
          </p:cNvPr>
          <p:cNvSpPr>
            <a:spLocks noChangeArrowheads="1"/>
          </p:cNvSpPr>
          <p:nvPr/>
        </p:nvSpPr>
        <p:spPr bwMode="auto">
          <a:xfrm>
            <a:off x="4648200" y="3638550"/>
            <a:ext cx="3195638" cy="819150"/>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boundary conditions</a:t>
            </a:r>
          </a:p>
          <a:p>
            <a:pPr>
              <a:defRPr/>
            </a:pPr>
            <a:endParaRPr lang="en-US" b="1">
              <a:effectLst>
                <a:outerShdw blurRad="38100" dist="38100" dir="2700000" algn="tl">
                  <a:srgbClr val="FFFFFF"/>
                </a:outerShdw>
              </a:effectLst>
              <a:latin typeface="Helvetica" pitchFamily="-128" charset="0"/>
              <a:ea typeface="ＭＳ Ｐゴシック" pitchFamily="-128" charset="-128"/>
            </a:endParaRPr>
          </a:p>
        </p:txBody>
      </p:sp>
      <p:sp>
        <p:nvSpPr>
          <p:cNvPr id="180234" name="Rectangle 10">
            <a:extLst>
              <a:ext uri="{FF2B5EF4-FFF2-40B4-BE49-F238E27FC236}">
                <a16:creationId xmlns:a16="http://schemas.microsoft.com/office/drawing/2014/main" id="{C57F3A24-642C-4C2F-B3C7-5EA8CC6D4445}"/>
              </a:ext>
            </a:extLst>
          </p:cNvPr>
          <p:cNvSpPr>
            <a:spLocks noChangeArrowheads="1"/>
          </p:cNvSpPr>
          <p:nvPr/>
        </p:nvSpPr>
        <p:spPr bwMode="auto">
          <a:xfrm>
            <a:off x="4648200" y="3409950"/>
            <a:ext cx="180975" cy="819150"/>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a typeface="ＭＳ Ｐゴシック" pitchFamily="-128" charset="-128"/>
            </a:endParaRPr>
          </a:p>
          <a:p>
            <a:pPr>
              <a:defRPr/>
            </a:pPr>
            <a:endParaRPr lang="en-US" b="1">
              <a:effectLst>
                <a:outerShdw blurRad="38100" dist="38100" dir="2700000" algn="tl">
                  <a:srgbClr val="FFFFFF"/>
                </a:outerShdw>
              </a:effectLst>
              <a:latin typeface="Helvetica" pitchFamily="-128" charset="0"/>
              <a:ea typeface="ＭＳ Ｐゴシック" pitchFamily="-128" charset="-128"/>
            </a:endParaRPr>
          </a:p>
        </p:txBody>
      </p:sp>
      <p:sp>
        <p:nvSpPr>
          <p:cNvPr id="180235" name="Rectangle 11">
            <a:extLst>
              <a:ext uri="{FF2B5EF4-FFF2-40B4-BE49-F238E27FC236}">
                <a16:creationId xmlns:a16="http://schemas.microsoft.com/office/drawing/2014/main" id="{20FA7D7F-2AA0-4196-BF90-6609C081ECD5}"/>
              </a:ext>
            </a:extLst>
          </p:cNvPr>
          <p:cNvSpPr>
            <a:spLocks noChangeArrowheads="1"/>
          </p:cNvSpPr>
          <p:nvPr/>
        </p:nvSpPr>
        <p:spPr bwMode="auto">
          <a:xfrm>
            <a:off x="4648200" y="4067175"/>
            <a:ext cx="2890838" cy="819150"/>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independent paths</a:t>
            </a:r>
          </a:p>
          <a:p>
            <a:pPr>
              <a:defRPr/>
            </a:pPr>
            <a:endParaRPr lang="en-US" b="1">
              <a:effectLst>
                <a:outerShdw blurRad="38100" dist="38100" dir="2700000" algn="tl">
                  <a:srgbClr val="FFFFFF"/>
                </a:outerShdw>
              </a:effectLst>
              <a:latin typeface="Helvetica" pitchFamily="-128" charset="0"/>
              <a:ea typeface="ＭＳ Ｐゴシック" pitchFamily="-128" charset="-128"/>
            </a:endParaRPr>
          </a:p>
        </p:txBody>
      </p:sp>
      <p:sp>
        <p:nvSpPr>
          <p:cNvPr id="180236" name="Rectangle 12">
            <a:extLst>
              <a:ext uri="{FF2B5EF4-FFF2-40B4-BE49-F238E27FC236}">
                <a16:creationId xmlns:a16="http://schemas.microsoft.com/office/drawing/2014/main" id="{0C248679-D914-40E8-B268-4AD648235283}"/>
              </a:ext>
            </a:extLst>
          </p:cNvPr>
          <p:cNvSpPr>
            <a:spLocks noChangeArrowheads="1"/>
          </p:cNvSpPr>
          <p:nvPr/>
        </p:nvSpPr>
        <p:spPr bwMode="auto">
          <a:xfrm>
            <a:off x="4648200" y="4352925"/>
            <a:ext cx="180975" cy="819150"/>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a typeface="ＭＳ Ｐゴシック" pitchFamily="-128" charset="-128"/>
            </a:endParaRPr>
          </a:p>
          <a:p>
            <a:pPr>
              <a:defRPr/>
            </a:pPr>
            <a:endParaRPr lang="en-US" b="1">
              <a:effectLst>
                <a:outerShdw blurRad="38100" dist="38100" dir="2700000" algn="tl">
                  <a:srgbClr val="FFFFFF"/>
                </a:outerShdw>
              </a:effectLst>
              <a:latin typeface="Helvetica" pitchFamily="-128" charset="0"/>
              <a:ea typeface="ＭＳ Ｐゴシック" pitchFamily="-128" charset="-128"/>
            </a:endParaRPr>
          </a:p>
        </p:txBody>
      </p:sp>
      <p:sp>
        <p:nvSpPr>
          <p:cNvPr id="180237" name="Rectangle 13">
            <a:extLst>
              <a:ext uri="{FF2B5EF4-FFF2-40B4-BE49-F238E27FC236}">
                <a16:creationId xmlns:a16="http://schemas.microsoft.com/office/drawing/2014/main" id="{BCD4054E-0A50-461F-84EA-A6EDDDD7CA07}"/>
              </a:ext>
            </a:extLst>
          </p:cNvPr>
          <p:cNvSpPr>
            <a:spLocks noChangeArrowheads="1"/>
          </p:cNvSpPr>
          <p:nvPr/>
        </p:nvSpPr>
        <p:spPr bwMode="auto">
          <a:xfrm>
            <a:off x="4648200" y="4481513"/>
            <a:ext cx="3144838"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error handling paths</a:t>
            </a:r>
          </a:p>
        </p:txBody>
      </p:sp>
      <p:pic>
        <p:nvPicPr>
          <p:cNvPr id="394256" name="Picture 14">
            <a:extLst>
              <a:ext uri="{FF2B5EF4-FFF2-40B4-BE49-F238E27FC236}">
                <a16:creationId xmlns:a16="http://schemas.microsoft.com/office/drawing/2014/main" id="{9C097F07-6AD1-4EB1-BAFC-BA6E61973CC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425" y="4492625"/>
            <a:ext cx="12192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0239" name="Rectangle 15">
            <a:extLst>
              <a:ext uri="{FF2B5EF4-FFF2-40B4-BE49-F238E27FC236}">
                <a16:creationId xmlns:a16="http://schemas.microsoft.com/office/drawing/2014/main" id="{6215CBA9-9758-4DB9-A914-04BAA576C2D2}"/>
              </a:ext>
            </a:extLst>
          </p:cNvPr>
          <p:cNvSpPr>
            <a:spLocks noChangeArrowheads="1"/>
          </p:cNvSpPr>
          <p:nvPr/>
        </p:nvSpPr>
        <p:spPr bwMode="auto">
          <a:xfrm>
            <a:off x="2895600" y="1981200"/>
            <a:ext cx="1265238" cy="912813"/>
          </a:xfrm>
          <a:prstGeom prst="rect">
            <a:avLst/>
          </a:prstGeom>
          <a:noFill/>
          <a:ln w="12700">
            <a:noFill/>
            <a:miter lim="800000"/>
            <a:headEnd/>
            <a:tailEnd/>
          </a:ln>
          <a:effectLst/>
        </p:spPr>
        <p:txBody>
          <a:bodyPr wrap="none" lIns="90487" tIns="44450" rIns="90487" bIns="44450">
            <a:spAutoFit/>
          </a:bodyPr>
          <a:lstStyle/>
          <a:p>
            <a:pPr algn="ctr">
              <a:lnSpc>
                <a:spcPct val="75000"/>
              </a:lnSpc>
              <a:defRPr/>
            </a:pPr>
            <a:r>
              <a:rPr lang="en-US" b="1">
                <a:effectLst>
                  <a:outerShdw blurRad="38100" dist="38100" dir="2700000" algn="tl">
                    <a:srgbClr val="FFFFFF"/>
                  </a:outerShdw>
                </a:effectLst>
                <a:latin typeface="Helvetica" pitchFamily="-128" charset="0"/>
                <a:ea typeface="ＭＳ Ｐゴシック" pitchFamily="-128" charset="-128"/>
              </a:rPr>
              <a:t>module</a:t>
            </a:r>
          </a:p>
          <a:p>
            <a:pPr algn="ctr">
              <a:lnSpc>
                <a:spcPct val="75000"/>
              </a:lnSpc>
              <a:defRPr/>
            </a:pPr>
            <a:r>
              <a:rPr lang="en-US" b="1">
                <a:effectLst>
                  <a:outerShdw blurRad="38100" dist="38100" dir="2700000" algn="tl">
                    <a:srgbClr val="FFFFFF"/>
                  </a:outerShdw>
                </a:effectLst>
                <a:latin typeface="Helvetica" pitchFamily="-128" charset="0"/>
                <a:ea typeface="ＭＳ Ｐゴシック" pitchFamily="-128" charset="-128"/>
              </a:rPr>
              <a:t>to be</a:t>
            </a:r>
          </a:p>
          <a:p>
            <a:pPr algn="ctr">
              <a:lnSpc>
                <a:spcPct val="75000"/>
              </a:lnSpc>
              <a:defRPr/>
            </a:pPr>
            <a:r>
              <a:rPr lang="en-US" b="1">
                <a:effectLst>
                  <a:outerShdw blurRad="38100" dist="38100" dir="2700000" algn="tl">
                    <a:srgbClr val="FFFFFF"/>
                  </a:outerShdw>
                </a:effectLst>
                <a:latin typeface="Helvetica" pitchFamily="-128" charset="0"/>
                <a:ea typeface="ＭＳ Ｐゴシック" pitchFamily="-128" charset="-128"/>
              </a:rPr>
              <a:t>tested</a:t>
            </a:r>
          </a:p>
        </p:txBody>
      </p:sp>
      <p:sp>
        <p:nvSpPr>
          <p:cNvPr id="180240" name="Rectangle 16">
            <a:extLst>
              <a:ext uri="{FF2B5EF4-FFF2-40B4-BE49-F238E27FC236}">
                <a16:creationId xmlns:a16="http://schemas.microsoft.com/office/drawing/2014/main" id="{3ABC8E16-A00B-42AC-95E9-F4009E076633}"/>
              </a:ext>
            </a:extLst>
          </p:cNvPr>
          <p:cNvSpPr>
            <a:spLocks noChangeArrowheads="1"/>
          </p:cNvSpPr>
          <p:nvPr/>
        </p:nvSpPr>
        <p:spPr bwMode="auto">
          <a:xfrm>
            <a:off x="4127500" y="5792788"/>
            <a:ext cx="1655763"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test cases</a:t>
            </a:r>
          </a:p>
        </p:txBody>
      </p:sp>
      <p:sp>
        <p:nvSpPr>
          <p:cNvPr id="180241" name="AutoShape 17">
            <a:extLst>
              <a:ext uri="{FF2B5EF4-FFF2-40B4-BE49-F238E27FC236}">
                <a16:creationId xmlns:a16="http://schemas.microsoft.com/office/drawing/2014/main" id="{DF09DF68-9913-42CC-9A30-313084533811}"/>
              </a:ext>
            </a:extLst>
          </p:cNvPr>
          <p:cNvSpPr>
            <a:spLocks noChangeArrowheads="1"/>
          </p:cNvSpPr>
          <p:nvPr/>
        </p:nvSpPr>
        <p:spPr bwMode="auto">
          <a:xfrm rot="16200000">
            <a:off x="2806700" y="3525838"/>
            <a:ext cx="1285875" cy="381000"/>
          </a:xfrm>
          <a:prstGeom prst="rightArrow">
            <a:avLst>
              <a:gd name="adj1" fmla="val 50000"/>
              <a:gd name="adj2" fmla="val 168766"/>
            </a:avLst>
          </a:prstGeom>
          <a:solidFill>
            <a:schemeClr val="tx2"/>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394260" name="Line 18">
            <a:extLst>
              <a:ext uri="{FF2B5EF4-FFF2-40B4-BE49-F238E27FC236}">
                <a16:creationId xmlns:a16="http://schemas.microsoft.com/office/drawing/2014/main" id="{3879A518-E600-44EE-987A-945D04066E1C}"/>
              </a:ext>
            </a:extLst>
          </p:cNvPr>
          <p:cNvSpPr>
            <a:spLocks noChangeShapeType="1"/>
          </p:cNvSpPr>
          <p:nvPr/>
        </p:nvSpPr>
        <p:spPr bwMode="auto">
          <a:xfrm flipV="1">
            <a:off x="3506788" y="2994025"/>
            <a:ext cx="1104900" cy="98583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4261" name="Line 19">
            <a:extLst>
              <a:ext uri="{FF2B5EF4-FFF2-40B4-BE49-F238E27FC236}">
                <a16:creationId xmlns:a16="http://schemas.microsoft.com/office/drawing/2014/main" id="{B4E8CD12-D4BC-4429-987A-437FC84BF667}"/>
              </a:ext>
            </a:extLst>
          </p:cNvPr>
          <p:cNvSpPr>
            <a:spLocks noChangeShapeType="1"/>
          </p:cNvSpPr>
          <p:nvPr/>
        </p:nvSpPr>
        <p:spPr bwMode="auto">
          <a:xfrm flipV="1">
            <a:off x="3544888" y="3422650"/>
            <a:ext cx="1054100" cy="55721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4262" name="Line 20">
            <a:extLst>
              <a:ext uri="{FF2B5EF4-FFF2-40B4-BE49-F238E27FC236}">
                <a16:creationId xmlns:a16="http://schemas.microsoft.com/office/drawing/2014/main" id="{63524CB6-81C5-4EF6-B9F9-D542E2104247}"/>
              </a:ext>
            </a:extLst>
          </p:cNvPr>
          <p:cNvSpPr>
            <a:spLocks noChangeShapeType="1"/>
          </p:cNvSpPr>
          <p:nvPr/>
        </p:nvSpPr>
        <p:spPr bwMode="auto">
          <a:xfrm flipV="1">
            <a:off x="3557588" y="3836988"/>
            <a:ext cx="1028700" cy="15716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4263" name="Line 21">
            <a:extLst>
              <a:ext uri="{FF2B5EF4-FFF2-40B4-BE49-F238E27FC236}">
                <a16:creationId xmlns:a16="http://schemas.microsoft.com/office/drawing/2014/main" id="{62BD8949-30E3-4944-9E2C-F03D9D4C72EE}"/>
              </a:ext>
            </a:extLst>
          </p:cNvPr>
          <p:cNvSpPr>
            <a:spLocks noChangeShapeType="1"/>
          </p:cNvSpPr>
          <p:nvPr/>
        </p:nvSpPr>
        <p:spPr bwMode="auto">
          <a:xfrm>
            <a:off x="3570288" y="4037013"/>
            <a:ext cx="1079500" cy="24288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4264" name="Line 22">
            <a:extLst>
              <a:ext uri="{FF2B5EF4-FFF2-40B4-BE49-F238E27FC236}">
                <a16:creationId xmlns:a16="http://schemas.microsoft.com/office/drawing/2014/main" id="{24D7E807-669D-4278-9EA5-126690ECCE5E}"/>
              </a:ext>
            </a:extLst>
          </p:cNvPr>
          <p:cNvSpPr>
            <a:spLocks noChangeShapeType="1"/>
          </p:cNvSpPr>
          <p:nvPr/>
        </p:nvSpPr>
        <p:spPr bwMode="auto">
          <a:xfrm>
            <a:off x="3557588" y="3994150"/>
            <a:ext cx="1092200" cy="7000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3">
            <a:extLst>
              <a:ext uri="{FF2B5EF4-FFF2-40B4-BE49-F238E27FC236}">
                <a16:creationId xmlns:a16="http://schemas.microsoft.com/office/drawing/2014/main" id="{0515D652-90CC-4A1F-89FE-245E1A1FFBC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34" name="Slide Number Placeholder 4">
            <a:extLst>
              <a:ext uri="{FF2B5EF4-FFF2-40B4-BE49-F238E27FC236}">
                <a16:creationId xmlns:a16="http://schemas.microsoft.com/office/drawing/2014/main" id="{82AEACBA-4AD7-4D9E-AD12-7DDB5B2065F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1248D67-49DF-4CCC-90CD-3DA7A335FD49}" type="slidenum">
              <a:rPr lang="en-US" altLang="en-US" sz="1000">
                <a:latin typeface="Helvetica" panose="020B0604020202020204" pitchFamily="34" charset="0"/>
              </a:rPr>
              <a:pPr/>
              <a:t>384</a:t>
            </a:fld>
            <a:endParaRPr lang="en-US" altLang="en-US" sz="1000">
              <a:latin typeface="Helvetica" panose="020B0604020202020204" pitchFamily="34" charset="0"/>
            </a:endParaRPr>
          </a:p>
        </p:txBody>
      </p:sp>
      <p:sp>
        <p:nvSpPr>
          <p:cNvPr id="395268" name="Rectangle 2">
            <a:extLst>
              <a:ext uri="{FF2B5EF4-FFF2-40B4-BE49-F238E27FC236}">
                <a16:creationId xmlns:a16="http://schemas.microsoft.com/office/drawing/2014/main" id="{3FD65A5E-6C58-4929-BCAD-E12FCB5683F8}"/>
              </a:ext>
            </a:extLst>
          </p:cNvPr>
          <p:cNvSpPr>
            <a:spLocks noGrp="1" noChangeArrowheads="1"/>
          </p:cNvSpPr>
          <p:nvPr>
            <p:ph type="title"/>
          </p:nvPr>
        </p:nvSpPr>
        <p:spPr>
          <a:xfrm>
            <a:off x="1295400" y="990600"/>
            <a:ext cx="6081713" cy="457200"/>
          </a:xfrm>
          <a:noFill/>
        </p:spPr>
        <p:txBody>
          <a:bodyPr lIns="90487" tIns="44450" rIns="90487" bIns="44450" anchor="ctr"/>
          <a:lstStyle/>
          <a:p>
            <a:pPr eaLnBrk="1" hangingPunct="1"/>
            <a:r>
              <a:rPr lang="en-US" altLang="en-US"/>
              <a:t>Unit Test Environment</a:t>
            </a:r>
          </a:p>
        </p:txBody>
      </p:sp>
      <p:sp>
        <p:nvSpPr>
          <p:cNvPr id="181251" name="Rectangle 3">
            <a:extLst>
              <a:ext uri="{FF2B5EF4-FFF2-40B4-BE49-F238E27FC236}">
                <a16:creationId xmlns:a16="http://schemas.microsoft.com/office/drawing/2014/main" id="{AE198A2E-F8A6-4569-8550-A9D499FF4966}"/>
              </a:ext>
            </a:extLst>
          </p:cNvPr>
          <p:cNvSpPr>
            <a:spLocks noChangeArrowheads="1"/>
          </p:cNvSpPr>
          <p:nvPr/>
        </p:nvSpPr>
        <p:spPr bwMode="auto">
          <a:xfrm>
            <a:off x="2586038" y="2890838"/>
            <a:ext cx="1143000" cy="94297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1252" name="Rectangle 4">
            <a:extLst>
              <a:ext uri="{FF2B5EF4-FFF2-40B4-BE49-F238E27FC236}">
                <a16:creationId xmlns:a16="http://schemas.microsoft.com/office/drawing/2014/main" id="{74B4BA4C-FAC6-4089-A7DD-5947C23DB593}"/>
              </a:ext>
            </a:extLst>
          </p:cNvPr>
          <p:cNvSpPr>
            <a:spLocks noChangeArrowheads="1"/>
          </p:cNvSpPr>
          <p:nvPr/>
        </p:nvSpPr>
        <p:spPr bwMode="auto">
          <a:xfrm>
            <a:off x="2628900" y="3175000"/>
            <a:ext cx="1069975" cy="393700"/>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chemeClr val="bg1"/>
                </a:solidFill>
                <a:effectLst>
                  <a:outerShdw blurRad="38100" dist="38100" dir="2700000" algn="tl">
                    <a:srgbClr val="000000"/>
                  </a:outerShdw>
                </a:effectLst>
                <a:latin typeface="Helvetica" pitchFamily="-128" charset="0"/>
                <a:ea typeface="ＭＳ Ｐゴシック" pitchFamily="-128" charset="-128"/>
              </a:rPr>
              <a:t>Module</a:t>
            </a:r>
          </a:p>
        </p:txBody>
      </p:sp>
      <p:sp>
        <p:nvSpPr>
          <p:cNvPr id="181253" name="Rectangle 5">
            <a:extLst>
              <a:ext uri="{FF2B5EF4-FFF2-40B4-BE49-F238E27FC236}">
                <a16:creationId xmlns:a16="http://schemas.microsoft.com/office/drawing/2014/main" id="{464CEFC9-F02C-4113-97EF-589F6831A1EC}"/>
              </a:ext>
            </a:extLst>
          </p:cNvPr>
          <p:cNvSpPr>
            <a:spLocks noChangeArrowheads="1"/>
          </p:cNvSpPr>
          <p:nvPr/>
        </p:nvSpPr>
        <p:spPr bwMode="auto">
          <a:xfrm>
            <a:off x="2128838" y="4305300"/>
            <a:ext cx="863600" cy="7715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1254" name="Rectangle 6">
            <a:extLst>
              <a:ext uri="{FF2B5EF4-FFF2-40B4-BE49-F238E27FC236}">
                <a16:creationId xmlns:a16="http://schemas.microsoft.com/office/drawing/2014/main" id="{5EC66A01-D90F-4865-A907-103C14F42ACE}"/>
              </a:ext>
            </a:extLst>
          </p:cNvPr>
          <p:cNvSpPr>
            <a:spLocks noChangeArrowheads="1"/>
          </p:cNvSpPr>
          <p:nvPr/>
        </p:nvSpPr>
        <p:spPr bwMode="auto">
          <a:xfrm>
            <a:off x="3182938" y="4305300"/>
            <a:ext cx="863600" cy="7715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1255" name="Rectangle 7">
            <a:extLst>
              <a:ext uri="{FF2B5EF4-FFF2-40B4-BE49-F238E27FC236}">
                <a16:creationId xmlns:a16="http://schemas.microsoft.com/office/drawing/2014/main" id="{0484FF78-B6EF-4B44-B01C-0DFF0A89C6C1}"/>
              </a:ext>
            </a:extLst>
          </p:cNvPr>
          <p:cNvSpPr>
            <a:spLocks noChangeArrowheads="1"/>
          </p:cNvSpPr>
          <p:nvPr/>
        </p:nvSpPr>
        <p:spPr bwMode="auto">
          <a:xfrm>
            <a:off x="3525838" y="1519238"/>
            <a:ext cx="1917700" cy="97155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395274" name="Line 8">
            <a:extLst>
              <a:ext uri="{FF2B5EF4-FFF2-40B4-BE49-F238E27FC236}">
                <a16:creationId xmlns:a16="http://schemas.microsoft.com/office/drawing/2014/main" id="{27F19961-EBDD-49A1-B570-C183438AB9A9}"/>
              </a:ext>
            </a:extLst>
          </p:cNvPr>
          <p:cNvSpPr>
            <a:spLocks noChangeShapeType="1"/>
          </p:cNvSpPr>
          <p:nvPr/>
        </p:nvSpPr>
        <p:spPr bwMode="auto">
          <a:xfrm flipH="1">
            <a:off x="3201988" y="2511425"/>
            <a:ext cx="876300" cy="3571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5275" name="Line 9">
            <a:extLst>
              <a:ext uri="{FF2B5EF4-FFF2-40B4-BE49-F238E27FC236}">
                <a16:creationId xmlns:a16="http://schemas.microsoft.com/office/drawing/2014/main" id="{29E64A0E-FD36-4E8A-A1DF-C5FBF67D399E}"/>
              </a:ext>
            </a:extLst>
          </p:cNvPr>
          <p:cNvSpPr>
            <a:spLocks noChangeShapeType="1"/>
          </p:cNvSpPr>
          <p:nvPr/>
        </p:nvSpPr>
        <p:spPr bwMode="auto">
          <a:xfrm flipH="1">
            <a:off x="2541588" y="3854450"/>
            <a:ext cx="571500" cy="442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5276" name="Line 10">
            <a:extLst>
              <a:ext uri="{FF2B5EF4-FFF2-40B4-BE49-F238E27FC236}">
                <a16:creationId xmlns:a16="http://schemas.microsoft.com/office/drawing/2014/main" id="{4D09DC2C-A375-4E71-937B-AAB6D84B9C64}"/>
              </a:ext>
            </a:extLst>
          </p:cNvPr>
          <p:cNvSpPr>
            <a:spLocks noChangeShapeType="1"/>
          </p:cNvSpPr>
          <p:nvPr/>
        </p:nvSpPr>
        <p:spPr bwMode="auto">
          <a:xfrm>
            <a:off x="3214688" y="3854450"/>
            <a:ext cx="393700" cy="442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1259" name="Rectangle 11">
            <a:extLst>
              <a:ext uri="{FF2B5EF4-FFF2-40B4-BE49-F238E27FC236}">
                <a16:creationId xmlns:a16="http://schemas.microsoft.com/office/drawing/2014/main" id="{AEEAA9DC-9DD7-4BF4-B513-9F281D3890E6}"/>
              </a:ext>
            </a:extLst>
          </p:cNvPr>
          <p:cNvSpPr>
            <a:spLocks noChangeArrowheads="1"/>
          </p:cNvSpPr>
          <p:nvPr/>
        </p:nvSpPr>
        <p:spPr bwMode="auto">
          <a:xfrm>
            <a:off x="2184400" y="4481513"/>
            <a:ext cx="717550" cy="393700"/>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chemeClr val="bg1"/>
                </a:solidFill>
                <a:effectLst>
                  <a:outerShdw blurRad="38100" dist="38100" dir="2700000" algn="tl">
                    <a:srgbClr val="000000"/>
                  </a:outerShdw>
                </a:effectLst>
                <a:latin typeface="Helvetica" pitchFamily="-128" charset="0"/>
                <a:ea typeface="ＭＳ Ｐゴシック" pitchFamily="-128" charset="-128"/>
              </a:rPr>
              <a:t>stub</a:t>
            </a:r>
          </a:p>
        </p:txBody>
      </p:sp>
      <p:sp>
        <p:nvSpPr>
          <p:cNvPr id="181260" name="Rectangle 12">
            <a:extLst>
              <a:ext uri="{FF2B5EF4-FFF2-40B4-BE49-F238E27FC236}">
                <a16:creationId xmlns:a16="http://schemas.microsoft.com/office/drawing/2014/main" id="{67698C94-558E-4DF5-AB65-90696A271FDA}"/>
              </a:ext>
            </a:extLst>
          </p:cNvPr>
          <p:cNvSpPr>
            <a:spLocks noChangeArrowheads="1"/>
          </p:cNvSpPr>
          <p:nvPr/>
        </p:nvSpPr>
        <p:spPr bwMode="auto">
          <a:xfrm>
            <a:off x="3263900" y="4467225"/>
            <a:ext cx="717550" cy="393700"/>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chemeClr val="bg1"/>
                </a:solidFill>
                <a:effectLst>
                  <a:outerShdw blurRad="38100" dist="38100" dir="2700000" algn="tl">
                    <a:srgbClr val="000000"/>
                  </a:outerShdw>
                </a:effectLst>
                <a:latin typeface="Helvetica" pitchFamily="-128" charset="0"/>
                <a:ea typeface="ＭＳ Ｐゴシック" pitchFamily="-128" charset="-128"/>
              </a:rPr>
              <a:t>stub</a:t>
            </a:r>
          </a:p>
        </p:txBody>
      </p:sp>
      <p:sp>
        <p:nvSpPr>
          <p:cNvPr id="181261" name="Rectangle 13">
            <a:extLst>
              <a:ext uri="{FF2B5EF4-FFF2-40B4-BE49-F238E27FC236}">
                <a16:creationId xmlns:a16="http://schemas.microsoft.com/office/drawing/2014/main" id="{B3A41980-1B36-4B7C-9987-4FD81BC19CA4}"/>
              </a:ext>
            </a:extLst>
          </p:cNvPr>
          <p:cNvSpPr>
            <a:spLocks noChangeArrowheads="1"/>
          </p:cNvSpPr>
          <p:nvPr/>
        </p:nvSpPr>
        <p:spPr bwMode="auto">
          <a:xfrm>
            <a:off x="4038600" y="1752600"/>
            <a:ext cx="887413" cy="393700"/>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chemeClr val="bg1"/>
                </a:solidFill>
                <a:effectLst>
                  <a:outerShdw blurRad="38100" dist="38100" dir="2700000" algn="tl">
                    <a:srgbClr val="000000"/>
                  </a:outerShdw>
                </a:effectLst>
                <a:latin typeface="Helvetica" pitchFamily="-128" charset="0"/>
                <a:ea typeface="ＭＳ Ｐゴシック" pitchFamily="-128" charset="-128"/>
              </a:rPr>
              <a:t>driver</a:t>
            </a:r>
          </a:p>
        </p:txBody>
      </p:sp>
      <p:sp>
        <p:nvSpPr>
          <p:cNvPr id="181262" name="Rectangle 14">
            <a:extLst>
              <a:ext uri="{FF2B5EF4-FFF2-40B4-BE49-F238E27FC236}">
                <a16:creationId xmlns:a16="http://schemas.microsoft.com/office/drawing/2014/main" id="{48268D36-1B59-4A5F-9A9F-605F202111E7}"/>
              </a:ext>
            </a:extLst>
          </p:cNvPr>
          <p:cNvSpPr>
            <a:spLocks noChangeArrowheads="1"/>
          </p:cNvSpPr>
          <p:nvPr/>
        </p:nvSpPr>
        <p:spPr bwMode="auto">
          <a:xfrm>
            <a:off x="3340100" y="5924550"/>
            <a:ext cx="1603375" cy="454025"/>
          </a:xfrm>
          <a:prstGeom prst="rect">
            <a:avLst/>
          </a:prstGeom>
          <a:noFill/>
          <a:ln w="12700">
            <a:noFill/>
            <a:miter lim="800000"/>
            <a:headEnd/>
            <a:tailEnd/>
          </a:ln>
          <a:effectLst/>
        </p:spPr>
        <p:txBody>
          <a:bodyPr wrap="none" lIns="90487" tIns="44450" rIns="90487" bIns="44450">
            <a:spAutoFit/>
          </a:bodyPr>
          <a:lstStyle/>
          <a:p>
            <a:pPr>
              <a:defRPr/>
            </a:pPr>
            <a:r>
              <a:rPr lang="en-US" b="1" i="1">
                <a:effectLst>
                  <a:outerShdw blurRad="38100" dist="38100" dir="2700000" algn="tl">
                    <a:srgbClr val="FFFFFF"/>
                  </a:outerShdw>
                </a:effectLst>
                <a:latin typeface="Helvetica" pitchFamily="-128" charset="0"/>
                <a:ea typeface="ＭＳ Ｐゴシック" pitchFamily="-128" charset="-128"/>
              </a:rPr>
              <a:t>RESULTS</a:t>
            </a:r>
            <a:endParaRPr lang="en-US" b="1" i="1">
              <a:solidFill>
                <a:schemeClr val="bg1"/>
              </a:solidFill>
              <a:effectLst>
                <a:outerShdw blurRad="38100" dist="38100" dir="2700000" algn="tl">
                  <a:srgbClr val="000000"/>
                </a:outerShdw>
              </a:effectLst>
              <a:latin typeface="Helvetica" pitchFamily="-128" charset="0"/>
              <a:ea typeface="ＭＳ Ｐゴシック" pitchFamily="-128" charset="-128"/>
            </a:endParaRPr>
          </a:p>
        </p:txBody>
      </p:sp>
      <p:sp>
        <p:nvSpPr>
          <p:cNvPr id="395281" name="Rectangle 15">
            <a:extLst>
              <a:ext uri="{FF2B5EF4-FFF2-40B4-BE49-F238E27FC236}">
                <a16:creationId xmlns:a16="http://schemas.microsoft.com/office/drawing/2014/main" id="{86033CD2-3E9A-43CF-9C9F-703E5059056A}"/>
              </a:ext>
            </a:extLst>
          </p:cNvPr>
          <p:cNvSpPr>
            <a:spLocks noChangeArrowheads="1"/>
          </p:cNvSpPr>
          <p:nvPr/>
        </p:nvSpPr>
        <p:spPr bwMode="auto">
          <a:xfrm>
            <a:off x="5575300" y="1303338"/>
            <a:ext cx="35687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81264" name="Rectangle 16">
            <a:extLst>
              <a:ext uri="{FF2B5EF4-FFF2-40B4-BE49-F238E27FC236}">
                <a16:creationId xmlns:a16="http://schemas.microsoft.com/office/drawing/2014/main" id="{E0691819-0652-48FD-8735-DF48BE56D586}"/>
              </a:ext>
            </a:extLst>
          </p:cNvPr>
          <p:cNvSpPr>
            <a:spLocks noChangeArrowheads="1"/>
          </p:cNvSpPr>
          <p:nvPr/>
        </p:nvSpPr>
        <p:spPr bwMode="auto">
          <a:xfrm>
            <a:off x="6413500" y="2257425"/>
            <a:ext cx="1196975"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interface </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1265" name="Rectangle 17">
            <a:extLst>
              <a:ext uri="{FF2B5EF4-FFF2-40B4-BE49-F238E27FC236}">
                <a16:creationId xmlns:a16="http://schemas.microsoft.com/office/drawing/2014/main" id="{58C04FAD-A4A9-4338-A1F8-6F1B256264AD}"/>
              </a:ext>
            </a:extLst>
          </p:cNvPr>
          <p:cNvSpPr>
            <a:spLocks noChangeArrowheads="1"/>
          </p:cNvSpPr>
          <p:nvPr/>
        </p:nvSpPr>
        <p:spPr bwMode="auto">
          <a:xfrm>
            <a:off x="6413500" y="2700338"/>
            <a:ext cx="2417763"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local data structures</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1266" name="Rectangle 18">
            <a:extLst>
              <a:ext uri="{FF2B5EF4-FFF2-40B4-BE49-F238E27FC236}">
                <a16:creationId xmlns:a16="http://schemas.microsoft.com/office/drawing/2014/main" id="{C1254974-20C3-4983-B81C-F65032787011}"/>
              </a:ext>
            </a:extLst>
          </p:cNvPr>
          <p:cNvSpPr>
            <a:spLocks noChangeArrowheads="1"/>
          </p:cNvSpPr>
          <p:nvPr/>
        </p:nvSpPr>
        <p:spPr bwMode="auto">
          <a:xfrm>
            <a:off x="6413500" y="2228850"/>
            <a:ext cx="180975" cy="638175"/>
          </a:xfrm>
          <a:prstGeom prst="rect">
            <a:avLst/>
          </a:prstGeom>
          <a:noFill/>
          <a:ln w="127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1267" name="Rectangle 19">
            <a:extLst>
              <a:ext uri="{FF2B5EF4-FFF2-40B4-BE49-F238E27FC236}">
                <a16:creationId xmlns:a16="http://schemas.microsoft.com/office/drawing/2014/main" id="{700AB2A3-365C-4C97-9196-1E3CAED3E777}"/>
              </a:ext>
            </a:extLst>
          </p:cNvPr>
          <p:cNvSpPr>
            <a:spLocks noChangeArrowheads="1"/>
          </p:cNvSpPr>
          <p:nvPr/>
        </p:nvSpPr>
        <p:spPr bwMode="auto">
          <a:xfrm>
            <a:off x="6413500" y="3171825"/>
            <a:ext cx="2441575"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boundary conditions</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1268" name="Rectangle 20">
            <a:extLst>
              <a:ext uri="{FF2B5EF4-FFF2-40B4-BE49-F238E27FC236}">
                <a16:creationId xmlns:a16="http://schemas.microsoft.com/office/drawing/2014/main" id="{8CA7D069-07C0-44BA-80A3-AAA78FC35137}"/>
              </a:ext>
            </a:extLst>
          </p:cNvPr>
          <p:cNvSpPr>
            <a:spLocks noChangeArrowheads="1"/>
          </p:cNvSpPr>
          <p:nvPr/>
        </p:nvSpPr>
        <p:spPr bwMode="auto">
          <a:xfrm>
            <a:off x="6413500" y="2943225"/>
            <a:ext cx="180975" cy="638175"/>
          </a:xfrm>
          <a:prstGeom prst="rect">
            <a:avLst/>
          </a:prstGeom>
          <a:noFill/>
          <a:ln w="127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1269" name="Rectangle 21">
            <a:extLst>
              <a:ext uri="{FF2B5EF4-FFF2-40B4-BE49-F238E27FC236}">
                <a16:creationId xmlns:a16="http://schemas.microsoft.com/office/drawing/2014/main" id="{20F144E5-91B0-4BE7-9C61-5EBCA2E7D768}"/>
              </a:ext>
            </a:extLst>
          </p:cNvPr>
          <p:cNvSpPr>
            <a:spLocks noChangeArrowheads="1"/>
          </p:cNvSpPr>
          <p:nvPr/>
        </p:nvSpPr>
        <p:spPr bwMode="auto">
          <a:xfrm>
            <a:off x="6413500" y="3600450"/>
            <a:ext cx="2212975"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independent paths</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1270" name="Rectangle 22">
            <a:extLst>
              <a:ext uri="{FF2B5EF4-FFF2-40B4-BE49-F238E27FC236}">
                <a16:creationId xmlns:a16="http://schemas.microsoft.com/office/drawing/2014/main" id="{9DE6554D-E207-400A-908F-1956A1037890}"/>
              </a:ext>
            </a:extLst>
          </p:cNvPr>
          <p:cNvSpPr>
            <a:spLocks noChangeArrowheads="1"/>
          </p:cNvSpPr>
          <p:nvPr/>
        </p:nvSpPr>
        <p:spPr bwMode="auto">
          <a:xfrm>
            <a:off x="6413500" y="3886200"/>
            <a:ext cx="180975" cy="638175"/>
          </a:xfrm>
          <a:prstGeom prst="rect">
            <a:avLst/>
          </a:prstGeom>
          <a:noFill/>
          <a:ln w="127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1271" name="Rectangle 23">
            <a:extLst>
              <a:ext uri="{FF2B5EF4-FFF2-40B4-BE49-F238E27FC236}">
                <a16:creationId xmlns:a16="http://schemas.microsoft.com/office/drawing/2014/main" id="{77E48C97-C828-4A74-A990-27F9785D1E19}"/>
              </a:ext>
            </a:extLst>
          </p:cNvPr>
          <p:cNvSpPr>
            <a:spLocks noChangeArrowheads="1"/>
          </p:cNvSpPr>
          <p:nvPr/>
        </p:nvSpPr>
        <p:spPr bwMode="auto">
          <a:xfrm>
            <a:off x="6413500" y="4014788"/>
            <a:ext cx="24034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error handling paths</a:t>
            </a:r>
          </a:p>
        </p:txBody>
      </p:sp>
      <p:pic>
        <p:nvPicPr>
          <p:cNvPr id="395290" name="Picture 24">
            <a:extLst>
              <a:ext uri="{FF2B5EF4-FFF2-40B4-BE49-F238E27FC236}">
                <a16:creationId xmlns:a16="http://schemas.microsoft.com/office/drawing/2014/main" id="{BA5A11C1-63FC-4740-9E26-8314F62FFCE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7725" y="3948113"/>
            <a:ext cx="12192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1273" name="Rectangle 25">
            <a:extLst>
              <a:ext uri="{FF2B5EF4-FFF2-40B4-BE49-F238E27FC236}">
                <a16:creationId xmlns:a16="http://schemas.microsoft.com/office/drawing/2014/main" id="{842EE91A-232D-4BDE-B201-FBEC2AC664A0}"/>
              </a:ext>
            </a:extLst>
          </p:cNvPr>
          <p:cNvSpPr>
            <a:spLocks noChangeArrowheads="1"/>
          </p:cNvSpPr>
          <p:nvPr/>
        </p:nvSpPr>
        <p:spPr bwMode="auto">
          <a:xfrm>
            <a:off x="5892800" y="5248275"/>
            <a:ext cx="1655763"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test cases</a:t>
            </a:r>
          </a:p>
        </p:txBody>
      </p:sp>
      <p:sp>
        <p:nvSpPr>
          <p:cNvPr id="181274" name="AutoShape 26">
            <a:extLst>
              <a:ext uri="{FF2B5EF4-FFF2-40B4-BE49-F238E27FC236}">
                <a16:creationId xmlns:a16="http://schemas.microsoft.com/office/drawing/2014/main" id="{57FD2A8D-F16E-4193-A612-1E129BA0F701}"/>
              </a:ext>
            </a:extLst>
          </p:cNvPr>
          <p:cNvSpPr>
            <a:spLocks noChangeArrowheads="1"/>
          </p:cNvSpPr>
          <p:nvPr/>
        </p:nvSpPr>
        <p:spPr bwMode="auto">
          <a:xfrm rot="16200000">
            <a:off x="4597400" y="2995613"/>
            <a:ext cx="1285875" cy="381000"/>
          </a:xfrm>
          <a:prstGeom prst="rightArrow">
            <a:avLst>
              <a:gd name="adj1" fmla="val 50000"/>
              <a:gd name="adj2" fmla="val 168766"/>
            </a:avLst>
          </a:prstGeom>
          <a:solidFill>
            <a:schemeClr val="tx2"/>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395293" name="Line 27">
            <a:extLst>
              <a:ext uri="{FF2B5EF4-FFF2-40B4-BE49-F238E27FC236}">
                <a16:creationId xmlns:a16="http://schemas.microsoft.com/office/drawing/2014/main" id="{112DB884-113B-48A5-B9AF-9E3C43065D19}"/>
              </a:ext>
            </a:extLst>
          </p:cNvPr>
          <p:cNvSpPr>
            <a:spLocks noChangeShapeType="1"/>
          </p:cNvSpPr>
          <p:nvPr/>
        </p:nvSpPr>
        <p:spPr bwMode="auto">
          <a:xfrm flipV="1">
            <a:off x="5272088" y="2449513"/>
            <a:ext cx="1104900" cy="98583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5294" name="Line 28">
            <a:extLst>
              <a:ext uri="{FF2B5EF4-FFF2-40B4-BE49-F238E27FC236}">
                <a16:creationId xmlns:a16="http://schemas.microsoft.com/office/drawing/2014/main" id="{E85174EE-961A-4B54-874C-64B1972C59D0}"/>
              </a:ext>
            </a:extLst>
          </p:cNvPr>
          <p:cNvSpPr>
            <a:spLocks noChangeShapeType="1"/>
          </p:cNvSpPr>
          <p:nvPr/>
        </p:nvSpPr>
        <p:spPr bwMode="auto">
          <a:xfrm flipV="1">
            <a:off x="5310188" y="2878138"/>
            <a:ext cx="1054100" cy="5572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5295" name="Line 29">
            <a:extLst>
              <a:ext uri="{FF2B5EF4-FFF2-40B4-BE49-F238E27FC236}">
                <a16:creationId xmlns:a16="http://schemas.microsoft.com/office/drawing/2014/main" id="{995B4AC8-915C-438A-85D4-5EEBFCA677E2}"/>
              </a:ext>
            </a:extLst>
          </p:cNvPr>
          <p:cNvSpPr>
            <a:spLocks noChangeShapeType="1"/>
          </p:cNvSpPr>
          <p:nvPr/>
        </p:nvSpPr>
        <p:spPr bwMode="auto">
          <a:xfrm flipV="1">
            <a:off x="5322888" y="3292475"/>
            <a:ext cx="1028700" cy="15716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5296" name="Line 30">
            <a:extLst>
              <a:ext uri="{FF2B5EF4-FFF2-40B4-BE49-F238E27FC236}">
                <a16:creationId xmlns:a16="http://schemas.microsoft.com/office/drawing/2014/main" id="{0B7B8393-4F58-49AC-8EAB-E4DC2846F07A}"/>
              </a:ext>
            </a:extLst>
          </p:cNvPr>
          <p:cNvSpPr>
            <a:spLocks noChangeShapeType="1"/>
          </p:cNvSpPr>
          <p:nvPr/>
        </p:nvSpPr>
        <p:spPr bwMode="auto">
          <a:xfrm>
            <a:off x="5335588" y="3492500"/>
            <a:ext cx="1079500" cy="2428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5297" name="Line 31">
            <a:extLst>
              <a:ext uri="{FF2B5EF4-FFF2-40B4-BE49-F238E27FC236}">
                <a16:creationId xmlns:a16="http://schemas.microsoft.com/office/drawing/2014/main" id="{151A7492-5BA9-42AC-BFF2-2700DA8F3FF6}"/>
              </a:ext>
            </a:extLst>
          </p:cNvPr>
          <p:cNvSpPr>
            <a:spLocks noChangeShapeType="1"/>
          </p:cNvSpPr>
          <p:nvPr/>
        </p:nvSpPr>
        <p:spPr bwMode="auto">
          <a:xfrm>
            <a:off x="5322888" y="3449638"/>
            <a:ext cx="1092200" cy="70008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5298" name="Line 32">
            <a:extLst>
              <a:ext uri="{FF2B5EF4-FFF2-40B4-BE49-F238E27FC236}">
                <a16:creationId xmlns:a16="http://schemas.microsoft.com/office/drawing/2014/main" id="{474AAB82-522E-40B1-9D5B-D5A0F97FD4EA}"/>
              </a:ext>
            </a:extLst>
          </p:cNvPr>
          <p:cNvSpPr>
            <a:spLocks noChangeShapeType="1"/>
          </p:cNvSpPr>
          <p:nvPr/>
        </p:nvSpPr>
        <p:spPr bwMode="auto">
          <a:xfrm>
            <a:off x="4344988" y="2535238"/>
            <a:ext cx="0" cy="3286125"/>
          </a:xfrm>
          <a:prstGeom prst="line">
            <a:avLst/>
          </a:prstGeom>
          <a:noFill/>
          <a:ln w="762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D993ED1E-0AAC-4318-A1F0-54336BE2AE4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6" name="Slide Number Placeholder 4">
            <a:extLst>
              <a:ext uri="{FF2B5EF4-FFF2-40B4-BE49-F238E27FC236}">
                <a16:creationId xmlns:a16="http://schemas.microsoft.com/office/drawing/2014/main" id="{FE16B58A-48CE-4F4F-923F-41032D12056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20B0BDF-04E0-4109-905C-5F0D1045824F}" type="slidenum">
              <a:rPr lang="en-US" altLang="en-US" sz="1000">
                <a:latin typeface="Helvetica" panose="020B0604020202020204" pitchFamily="34" charset="0"/>
              </a:rPr>
              <a:pPr/>
              <a:t>385</a:t>
            </a:fld>
            <a:endParaRPr lang="en-US" altLang="en-US" sz="1000">
              <a:latin typeface="Helvetica" panose="020B0604020202020204" pitchFamily="34" charset="0"/>
            </a:endParaRPr>
          </a:p>
        </p:txBody>
      </p:sp>
      <p:sp>
        <p:nvSpPr>
          <p:cNvPr id="396292" name="Rectangle 2">
            <a:extLst>
              <a:ext uri="{FF2B5EF4-FFF2-40B4-BE49-F238E27FC236}">
                <a16:creationId xmlns:a16="http://schemas.microsoft.com/office/drawing/2014/main" id="{8F0F013D-91E5-4BB0-BC60-E8BB25C63565}"/>
              </a:ext>
            </a:extLst>
          </p:cNvPr>
          <p:cNvSpPr>
            <a:spLocks noGrp="1" noChangeArrowheads="1"/>
          </p:cNvSpPr>
          <p:nvPr>
            <p:ph type="title"/>
          </p:nvPr>
        </p:nvSpPr>
        <p:spPr>
          <a:xfrm>
            <a:off x="1295400" y="1066800"/>
            <a:ext cx="7162800" cy="646113"/>
          </a:xfrm>
          <a:noFill/>
        </p:spPr>
        <p:txBody>
          <a:bodyPr lIns="90487" tIns="44450" rIns="90487" bIns="44450" anchor="ctr"/>
          <a:lstStyle/>
          <a:p>
            <a:pPr eaLnBrk="1" hangingPunct="1"/>
            <a:r>
              <a:rPr lang="en-US" altLang="en-US"/>
              <a:t>Integration Testing Strategies</a:t>
            </a:r>
          </a:p>
        </p:txBody>
      </p:sp>
      <p:sp>
        <p:nvSpPr>
          <p:cNvPr id="182276" name="Rectangle 4">
            <a:extLst>
              <a:ext uri="{FF2B5EF4-FFF2-40B4-BE49-F238E27FC236}">
                <a16:creationId xmlns:a16="http://schemas.microsoft.com/office/drawing/2014/main" id="{FE95FEBF-A011-44F4-BA29-55F9D6E322B5}"/>
              </a:ext>
            </a:extLst>
          </p:cNvPr>
          <p:cNvSpPr>
            <a:spLocks noChangeArrowheads="1"/>
          </p:cNvSpPr>
          <p:nvPr/>
        </p:nvSpPr>
        <p:spPr bwMode="auto">
          <a:xfrm>
            <a:off x="1676400" y="1905000"/>
            <a:ext cx="3022600" cy="2674938"/>
          </a:xfrm>
          <a:prstGeom prst="rect">
            <a:avLst/>
          </a:prstGeom>
          <a:noFill/>
          <a:ln w="12700">
            <a:noFill/>
            <a:miter lim="800000"/>
            <a:headEnd/>
            <a:tailEnd/>
          </a:ln>
          <a:effectLst/>
        </p:spPr>
        <p:txBody>
          <a:bodyPr wrap="none" lIns="90487" tIns="44450" rIns="90487" bIns="44450">
            <a:spAutoFit/>
          </a:bodyPr>
          <a:lstStyle/>
          <a:p>
            <a:pPr>
              <a:buFont typeface="Arial" pitchFamily="34" charset="0"/>
              <a:buChar char="•"/>
              <a:defRPr/>
            </a:pPr>
            <a:endParaRPr lang="en-US" b="1" dirty="0">
              <a:effectLst>
                <a:outerShdw blurRad="38100" dist="38100" dir="2700000" algn="tl">
                  <a:srgbClr val="FFFFFF"/>
                </a:outerShdw>
              </a:effectLst>
              <a:latin typeface="Helvetica" pitchFamily="-128" charset="0"/>
              <a:ea typeface="ＭＳ Ｐゴシック" pitchFamily="-128" charset="-128"/>
            </a:endParaRPr>
          </a:p>
          <a:p>
            <a:pPr>
              <a:buFont typeface="Arial" pitchFamily="34" charset="0"/>
              <a:buChar char="•"/>
              <a:defRPr/>
            </a:pPr>
            <a:endParaRPr lang="en-US" b="1" dirty="0">
              <a:effectLst>
                <a:outerShdw blurRad="38100" dist="38100" dir="2700000" algn="tl">
                  <a:srgbClr val="FFFFFF"/>
                </a:outerShdw>
              </a:effectLst>
              <a:latin typeface="Helvetica" pitchFamily="-128" charset="0"/>
              <a:ea typeface="ＭＳ Ｐゴシック" pitchFamily="-128" charset="-128"/>
            </a:endParaRPr>
          </a:p>
          <a:p>
            <a:pPr>
              <a:buFont typeface="Arial" pitchFamily="34" charset="0"/>
              <a:buChar char="•"/>
              <a:defRPr/>
            </a:pPr>
            <a:r>
              <a:rPr lang="en-US" b="1" dirty="0">
                <a:effectLst>
                  <a:outerShdw blurRad="38100" dist="38100" dir="2700000" algn="tl">
                    <a:srgbClr val="FFFFFF"/>
                  </a:outerShdw>
                </a:effectLst>
                <a:latin typeface="Helvetica" pitchFamily="-128" charset="0"/>
                <a:ea typeface="ＭＳ Ｐゴシック" pitchFamily="-128" charset="-128"/>
              </a:rPr>
              <a:t> Top down testing</a:t>
            </a:r>
          </a:p>
          <a:p>
            <a:pPr>
              <a:buFont typeface="Arial" pitchFamily="34" charset="0"/>
              <a:buChar char="•"/>
              <a:defRPr/>
            </a:pPr>
            <a:endParaRPr lang="en-US" b="1" dirty="0">
              <a:effectLst>
                <a:outerShdw blurRad="38100" dist="38100" dir="2700000" algn="tl">
                  <a:srgbClr val="FFFFFF"/>
                </a:outerShdw>
              </a:effectLst>
              <a:latin typeface="Helvetica" pitchFamily="-128" charset="0"/>
              <a:ea typeface="ＭＳ Ｐゴシック" pitchFamily="-128" charset="-128"/>
            </a:endParaRPr>
          </a:p>
          <a:p>
            <a:pPr>
              <a:buFont typeface="Arial" pitchFamily="34" charset="0"/>
              <a:buChar char="•"/>
              <a:defRPr/>
            </a:pPr>
            <a:r>
              <a:rPr lang="en-US" b="1" dirty="0">
                <a:effectLst>
                  <a:outerShdw blurRad="38100" dist="38100" dir="2700000" algn="tl">
                    <a:srgbClr val="FFFFFF"/>
                  </a:outerShdw>
                </a:effectLst>
                <a:latin typeface="Helvetica" pitchFamily="-128" charset="0"/>
                <a:ea typeface="ＭＳ Ｐゴシック" pitchFamily="-128" charset="-128"/>
              </a:rPr>
              <a:t> Bottom-up testing</a:t>
            </a:r>
          </a:p>
          <a:p>
            <a:pPr>
              <a:buFont typeface="Arial" pitchFamily="34" charset="0"/>
              <a:buChar char="•"/>
              <a:defRPr/>
            </a:pPr>
            <a:endParaRPr lang="en-US" b="1" dirty="0">
              <a:effectLst>
                <a:outerShdw blurRad="38100" dist="38100" dir="2700000" algn="tl">
                  <a:srgbClr val="FFFFFF"/>
                </a:outerShdw>
              </a:effectLst>
              <a:latin typeface="Helvetica" pitchFamily="-128" charset="0"/>
              <a:ea typeface="ＭＳ Ｐゴシック" pitchFamily="-128" charset="-128"/>
            </a:endParaRPr>
          </a:p>
          <a:p>
            <a:pPr>
              <a:buFont typeface="Arial" pitchFamily="34" charset="0"/>
              <a:buChar char="•"/>
              <a:defRPr/>
            </a:pPr>
            <a:r>
              <a:rPr lang="en-US" b="1" dirty="0">
                <a:effectLst>
                  <a:outerShdw blurRad="38100" dist="38100" dir="2700000" algn="tl">
                    <a:srgbClr val="FFFFFF"/>
                  </a:outerShdw>
                </a:effectLst>
                <a:latin typeface="Helvetica" pitchFamily="-128" charset="0"/>
                <a:ea typeface="ＭＳ Ｐゴシック" pitchFamily="-128" charset="-128"/>
              </a:rPr>
              <a:t> Sandwich testing</a:t>
            </a:r>
          </a:p>
        </p:txBody>
      </p:sp>
    </p:spTree>
  </p:cSld>
  <p:clrMapOvr>
    <a:masterClrMapping/>
  </p:clrMapOvr>
  <p:transition/>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3">
            <a:extLst>
              <a:ext uri="{FF2B5EF4-FFF2-40B4-BE49-F238E27FC236}">
                <a16:creationId xmlns:a16="http://schemas.microsoft.com/office/drawing/2014/main" id="{23FAA085-CC5C-46CE-AD6D-12B5B22434C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30" name="Slide Number Placeholder 4">
            <a:extLst>
              <a:ext uri="{FF2B5EF4-FFF2-40B4-BE49-F238E27FC236}">
                <a16:creationId xmlns:a16="http://schemas.microsoft.com/office/drawing/2014/main" id="{29F80086-7C0A-45F2-8142-B4AE066381F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55C29AC-7DC0-4F58-906E-23994F1F623B}" type="slidenum">
              <a:rPr lang="en-US" altLang="en-US" sz="1000">
                <a:latin typeface="Helvetica" panose="020B0604020202020204" pitchFamily="34" charset="0"/>
              </a:rPr>
              <a:pPr/>
              <a:t>386</a:t>
            </a:fld>
            <a:endParaRPr lang="en-US" altLang="en-US" sz="1000">
              <a:latin typeface="Helvetica" panose="020B0604020202020204" pitchFamily="34" charset="0"/>
            </a:endParaRPr>
          </a:p>
        </p:txBody>
      </p:sp>
      <p:sp>
        <p:nvSpPr>
          <p:cNvPr id="397316" name="Rectangle 2">
            <a:extLst>
              <a:ext uri="{FF2B5EF4-FFF2-40B4-BE49-F238E27FC236}">
                <a16:creationId xmlns:a16="http://schemas.microsoft.com/office/drawing/2014/main" id="{EA252A08-B8EB-488C-9121-5CB69F28E84D}"/>
              </a:ext>
            </a:extLst>
          </p:cNvPr>
          <p:cNvSpPr>
            <a:spLocks noGrp="1" noChangeArrowheads="1"/>
          </p:cNvSpPr>
          <p:nvPr>
            <p:ph type="title"/>
          </p:nvPr>
        </p:nvSpPr>
        <p:spPr>
          <a:xfrm>
            <a:off x="1295400" y="1143000"/>
            <a:ext cx="5295900" cy="525463"/>
          </a:xfrm>
          <a:noFill/>
        </p:spPr>
        <p:txBody>
          <a:bodyPr lIns="90487" tIns="44450" rIns="90487" bIns="44450" anchor="ctr"/>
          <a:lstStyle/>
          <a:p>
            <a:pPr eaLnBrk="1" hangingPunct="1"/>
            <a:r>
              <a:rPr lang="en-US" altLang="en-US"/>
              <a:t>Top Down Integration</a:t>
            </a:r>
          </a:p>
        </p:txBody>
      </p:sp>
      <p:sp>
        <p:nvSpPr>
          <p:cNvPr id="397317" name="Rectangle 3">
            <a:extLst>
              <a:ext uri="{FF2B5EF4-FFF2-40B4-BE49-F238E27FC236}">
                <a16:creationId xmlns:a16="http://schemas.microsoft.com/office/drawing/2014/main" id="{7BA85810-9F24-4D93-9E7D-B383821866E2}"/>
              </a:ext>
            </a:extLst>
          </p:cNvPr>
          <p:cNvSpPr>
            <a:spLocks noChangeArrowheads="1"/>
          </p:cNvSpPr>
          <p:nvPr/>
        </p:nvSpPr>
        <p:spPr bwMode="auto">
          <a:xfrm>
            <a:off x="4040188" y="2025650"/>
            <a:ext cx="685800" cy="542925"/>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7318" name="Rectangle 4">
            <a:extLst>
              <a:ext uri="{FF2B5EF4-FFF2-40B4-BE49-F238E27FC236}">
                <a16:creationId xmlns:a16="http://schemas.microsoft.com/office/drawing/2014/main" id="{73FB7196-5DFD-40A0-A450-23B4252D9D2F}"/>
              </a:ext>
            </a:extLst>
          </p:cNvPr>
          <p:cNvSpPr>
            <a:spLocks noChangeArrowheads="1"/>
          </p:cNvSpPr>
          <p:nvPr/>
        </p:nvSpPr>
        <p:spPr bwMode="auto">
          <a:xfrm>
            <a:off x="3290888" y="3111500"/>
            <a:ext cx="685800" cy="542925"/>
          </a:xfrm>
          <a:prstGeom prst="rect">
            <a:avLst/>
          </a:prstGeom>
          <a:solidFill>
            <a:schemeClr val="folHlink"/>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7319" name="Rectangle 5">
            <a:extLst>
              <a:ext uri="{FF2B5EF4-FFF2-40B4-BE49-F238E27FC236}">
                <a16:creationId xmlns:a16="http://schemas.microsoft.com/office/drawing/2014/main" id="{F2334D27-E95D-4480-8513-541E319C66DF}"/>
              </a:ext>
            </a:extLst>
          </p:cNvPr>
          <p:cNvSpPr>
            <a:spLocks noChangeArrowheads="1"/>
          </p:cNvSpPr>
          <p:nvPr/>
        </p:nvSpPr>
        <p:spPr bwMode="auto">
          <a:xfrm>
            <a:off x="2528888" y="4211638"/>
            <a:ext cx="685800" cy="542925"/>
          </a:xfrm>
          <a:prstGeom prst="rect">
            <a:avLst/>
          </a:prstGeom>
          <a:solidFill>
            <a:schemeClr val="folHlink"/>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7320" name="Rectangle 6">
            <a:extLst>
              <a:ext uri="{FF2B5EF4-FFF2-40B4-BE49-F238E27FC236}">
                <a16:creationId xmlns:a16="http://schemas.microsoft.com/office/drawing/2014/main" id="{F57F9697-E3D4-400A-B754-51BF59D3DF05}"/>
              </a:ext>
            </a:extLst>
          </p:cNvPr>
          <p:cNvSpPr>
            <a:spLocks noChangeArrowheads="1"/>
          </p:cNvSpPr>
          <p:nvPr/>
        </p:nvSpPr>
        <p:spPr bwMode="auto">
          <a:xfrm>
            <a:off x="2046288" y="5297488"/>
            <a:ext cx="685800" cy="542925"/>
          </a:xfrm>
          <a:prstGeom prst="rect">
            <a:avLst/>
          </a:prstGeom>
          <a:solidFill>
            <a:schemeClr val="folHlink"/>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7321" name="Rectangle 7">
            <a:extLst>
              <a:ext uri="{FF2B5EF4-FFF2-40B4-BE49-F238E27FC236}">
                <a16:creationId xmlns:a16="http://schemas.microsoft.com/office/drawing/2014/main" id="{B2F2D841-6ACA-4AC7-8169-DFC4B66921A5}"/>
              </a:ext>
            </a:extLst>
          </p:cNvPr>
          <p:cNvSpPr>
            <a:spLocks noChangeArrowheads="1"/>
          </p:cNvSpPr>
          <p:nvPr/>
        </p:nvSpPr>
        <p:spPr bwMode="auto">
          <a:xfrm>
            <a:off x="2947988" y="5297488"/>
            <a:ext cx="685800" cy="542925"/>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7322" name="Rectangle 8">
            <a:extLst>
              <a:ext uri="{FF2B5EF4-FFF2-40B4-BE49-F238E27FC236}">
                <a16:creationId xmlns:a16="http://schemas.microsoft.com/office/drawing/2014/main" id="{E6DD7078-C9D1-4F56-849B-AB6103476627}"/>
              </a:ext>
            </a:extLst>
          </p:cNvPr>
          <p:cNvSpPr>
            <a:spLocks noChangeArrowheads="1"/>
          </p:cNvSpPr>
          <p:nvPr/>
        </p:nvSpPr>
        <p:spPr bwMode="auto">
          <a:xfrm>
            <a:off x="4154488" y="3111500"/>
            <a:ext cx="685800" cy="542925"/>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7323" name="Rectangle 9">
            <a:extLst>
              <a:ext uri="{FF2B5EF4-FFF2-40B4-BE49-F238E27FC236}">
                <a16:creationId xmlns:a16="http://schemas.microsoft.com/office/drawing/2014/main" id="{50C06877-DED2-4306-B96A-4E97DB099980}"/>
              </a:ext>
            </a:extLst>
          </p:cNvPr>
          <p:cNvSpPr>
            <a:spLocks noChangeArrowheads="1"/>
          </p:cNvSpPr>
          <p:nvPr/>
        </p:nvSpPr>
        <p:spPr bwMode="auto">
          <a:xfrm>
            <a:off x="5005388" y="3111500"/>
            <a:ext cx="685800" cy="542925"/>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7324" name="Line 10">
            <a:extLst>
              <a:ext uri="{FF2B5EF4-FFF2-40B4-BE49-F238E27FC236}">
                <a16:creationId xmlns:a16="http://schemas.microsoft.com/office/drawing/2014/main" id="{80BF90DF-E64D-4FEF-A5C5-222285C37758}"/>
              </a:ext>
            </a:extLst>
          </p:cNvPr>
          <p:cNvSpPr>
            <a:spLocks noChangeShapeType="1"/>
          </p:cNvSpPr>
          <p:nvPr/>
        </p:nvSpPr>
        <p:spPr bwMode="auto">
          <a:xfrm>
            <a:off x="2859088" y="4768850"/>
            <a:ext cx="381000" cy="485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7325" name="Line 11">
            <a:extLst>
              <a:ext uri="{FF2B5EF4-FFF2-40B4-BE49-F238E27FC236}">
                <a16:creationId xmlns:a16="http://schemas.microsoft.com/office/drawing/2014/main" id="{1808E103-F964-4B9F-8006-95BA9FF82F0E}"/>
              </a:ext>
            </a:extLst>
          </p:cNvPr>
          <p:cNvSpPr>
            <a:spLocks noChangeShapeType="1"/>
          </p:cNvSpPr>
          <p:nvPr/>
        </p:nvSpPr>
        <p:spPr bwMode="auto">
          <a:xfrm>
            <a:off x="4408488" y="2582863"/>
            <a:ext cx="38100" cy="5286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7326" name="Line 12">
            <a:extLst>
              <a:ext uri="{FF2B5EF4-FFF2-40B4-BE49-F238E27FC236}">
                <a16:creationId xmlns:a16="http://schemas.microsoft.com/office/drawing/2014/main" id="{F5587887-3FA3-4D7E-97C8-4F5A6A97A342}"/>
              </a:ext>
            </a:extLst>
          </p:cNvPr>
          <p:cNvSpPr>
            <a:spLocks noChangeShapeType="1"/>
          </p:cNvSpPr>
          <p:nvPr/>
        </p:nvSpPr>
        <p:spPr bwMode="auto">
          <a:xfrm>
            <a:off x="4383088" y="2611438"/>
            <a:ext cx="977900" cy="485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3309" name="Rectangle 13">
            <a:extLst>
              <a:ext uri="{FF2B5EF4-FFF2-40B4-BE49-F238E27FC236}">
                <a16:creationId xmlns:a16="http://schemas.microsoft.com/office/drawing/2014/main" id="{3DA5A480-4752-430C-BF5E-4332D24243E5}"/>
              </a:ext>
            </a:extLst>
          </p:cNvPr>
          <p:cNvSpPr>
            <a:spLocks noChangeArrowheads="1"/>
          </p:cNvSpPr>
          <p:nvPr/>
        </p:nvSpPr>
        <p:spPr bwMode="auto">
          <a:xfrm>
            <a:off x="5143500" y="2200275"/>
            <a:ext cx="29876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top module is tested with </a:t>
            </a:r>
          </a:p>
        </p:txBody>
      </p:sp>
      <p:sp>
        <p:nvSpPr>
          <p:cNvPr id="183310" name="Rectangle 14">
            <a:extLst>
              <a:ext uri="{FF2B5EF4-FFF2-40B4-BE49-F238E27FC236}">
                <a16:creationId xmlns:a16="http://schemas.microsoft.com/office/drawing/2014/main" id="{96AF241A-2024-45DA-814E-AA56F31856A4}"/>
              </a:ext>
            </a:extLst>
          </p:cNvPr>
          <p:cNvSpPr>
            <a:spLocks noChangeArrowheads="1"/>
          </p:cNvSpPr>
          <p:nvPr/>
        </p:nvSpPr>
        <p:spPr bwMode="auto">
          <a:xfrm>
            <a:off x="5143500" y="2457450"/>
            <a:ext cx="7905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stubs</a:t>
            </a:r>
          </a:p>
        </p:txBody>
      </p:sp>
      <p:sp>
        <p:nvSpPr>
          <p:cNvPr id="183311" name="Rectangle 15">
            <a:extLst>
              <a:ext uri="{FF2B5EF4-FFF2-40B4-BE49-F238E27FC236}">
                <a16:creationId xmlns:a16="http://schemas.microsoft.com/office/drawing/2014/main" id="{BA9E0CE7-EACC-472F-8154-22538C38F16A}"/>
              </a:ext>
            </a:extLst>
          </p:cNvPr>
          <p:cNvSpPr>
            <a:spLocks noChangeArrowheads="1"/>
          </p:cNvSpPr>
          <p:nvPr/>
        </p:nvSpPr>
        <p:spPr bwMode="auto">
          <a:xfrm>
            <a:off x="3822700" y="3814763"/>
            <a:ext cx="3001963" cy="363537"/>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stubs are replaced one at </a:t>
            </a:r>
          </a:p>
        </p:txBody>
      </p:sp>
      <p:sp>
        <p:nvSpPr>
          <p:cNvPr id="183312" name="Rectangle 16">
            <a:extLst>
              <a:ext uri="{FF2B5EF4-FFF2-40B4-BE49-F238E27FC236}">
                <a16:creationId xmlns:a16="http://schemas.microsoft.com/office/drawing/2014/main" id="{4FA70EA7-EFDE-4903-A636-93BFFEE8E369}"/>
              </a:ext>
            </a:extLst>
          </p:cNvPr>
          <p:cNvSpPr>
            <a:spLocks noChangeArrowheads="1"/>
          </p:cNvSpPr>
          <p:nvPr/>
        </p:nvSpPr>
        <p:spPr bwMode="auto">
          <a:xfrm>
            <a:off x="3822700" y="4071938"/>
            <a:ext cx="2303463" cy="363537"/>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a time, "depth first"</a:t>
            </a:r>
          </a:p>
        </p:txBody>
      </p:sp>
      <p:sp>
        <p:nvSpPr>
          <p:cNvPr id="183313" name="Rectangle 17">
            <a:extLst>
              <a:ext uri="{FF2B5EF4-FFF2-40B4-BE49-F238E27FC236}">
                <a16:creationId xmlns:a16="http://schemas.microsoft.com/office/drawing/2014/main" id="{84750216-4F14-4DE2-AFEF-23211CDD9B56}"/>
              </a:ext>
            </a:extLst>
          </p:cNvPr>
          <p:cNvSpPr>
            <a:spLocks noChangeArrowheads="1"/>
          </p:cNvSpPr>
          <p:nvPr/>
        </p:nvSpPr>
        <p:spPr bwMode="auto">
          <a:xfrm>
            <a:off x="3797300" y="4729163"/>
            <a:ext cx="3649663" cy="363537"/>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as new modules are integrated, </a:t>
            </a:r>
          </a:p>
        </p:txBody>
      </p:sp>
      <p:sp>
        <p:nvSpPr>
          <p:cNvPr id="183314" name="Rectangle 18">
            <a:extLst>
              <a:ext uri="{FF2B5EF4-FFF2-40B4-BE49-F238E27FC236}">
                <a16:creationId xmlns:a16="http://schemas.microsoft.com/office/drawing/2014/main" id="{50A94CCB-A477-490C-9CAB-43D7B0C96F4A}"/>
              </a:ext>
            </a:extLst>
          </p:cNvPr>
          <p:cNvSpPr>
            <a:spLocks noChangeArrowheads="1"/>
          </p:cNvSpPr>
          <p:nvPr/>
        </p:nvSpPr>
        <p:spPr bwMode="auto">
          <a:xfrm>
            <a:off x="3797300" y="4986338"/>
            <a:ext cx="3433763" cy="363537"/>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some subset of tests is re-run</a:t>
            </a:r>
          </a:p>
        </p:txBody>
      </p:sp>
      <p:sp>
        <p:nvSpPr>
          <p:cNvPr id="183315" name="Rectangle 19">
            <a:extLst>
              <a:ext uri="{FF2B5EF4-FFF2-40B4-BE49-F238E27FC236}">
                <a16:creationId xmlns:a16="http://schemas.microsoft.com/office/drawing/2014/main" id="{81B31703-3B6E-49F1-ACE4-711376B13999}"/>
              </a:ext>
            </a:extLst>
          </p:cNvPr>
          <p:cNvSpPr>
            <a:spLocks noChangeArrowheads="1"/>
          </p:cNvSpPr>
          <p:nvPr/>
        </p:nvSpPr>
        <p:spPr bwMode="auto">
          <a:xfrm>
            <a:off x="4267200" y="2057400"/>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ea typeface="ＭＳ Ｐゴシック" pitchFamily="-128" charset="-128"/>
              </a:rPr>
              <a:t>A</a:t>
            </a:r>
          </a:p>
        </p:txBody>
      </p:sp>
      <p:sp>
        <p:nvSpPr>
          <p:cNvPr id="183316" name="Rectangle 20">
            <a:extLst>
              <a:ext uri="{FF2B5EF4-FFF2-40B4-BE49-F238E27FC236}">
                <a16:creationId xmlns:a16="http://schemas.microsoft.com/office/drawing/2014/main" id="{7A3F5B8F-45E9-4EE0-8F0F-BCE607FC7A17}"/>
              </a:ext>
            </a:extLst>
          </p:cNvPr>
          <p:cNvSpPr>
            <a:spLocks noChangeArrowheads="1"/>
          </p:cNvSpPr>
          <p:nvPr/>
        </p:nvSpPr>
        <p:spPr bwMode="auto">
          <a:xfrm>
            <a:off x="3479800" y="3200400"/>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ea typeface="ＭＳ Ｐゴシック" pitchFamily="-128" charset="-128"/>
              </a:rPr>
              <a:t>B</a:t>
            </a:r>
          </a:p>
        </p:txBody>
      </p:sp>
      <p:sp>
        <p:nvSpPr>
          <p:cNvPr id="183317" name="Rectangle 21">
            <a:extLst>
              <a:ext uri="{FF2B5EF4-FFF2-40B4-BE49-F238E27FC236}">
                <a16:creationId xmlns:a16="http://schemas.microsoft.com/office/drawing/2014/main" id="{8CC71121-09C3-4E68-A336-7D8D4FCD9407}"/>
              </a:ext>
            </a:extLst>
          </p:cNvPr>
          <p:cNvSpPr>
            <a:spLocks noChangeArrowheads="1"/>
          </p:cNvSpPr>
          <p:nvPr/>
        </p:nvSpPr>
        <p:spPr bwMode="auto">
          <a:xfrm>
            <a:off x="2755900" y="4300538"/>
            <a:ext cx="3460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ea typeface="ＭＳ Ｐゴシック" pitchFamily="-128" charset="-128"/>
              </a:rPr>
              <a:t>C</a:t>
            </a:r>
          </a:p>
        </p:txBody>
      </p:sp>
      <p:sp>
        <p:nvSpPr>
          <p:cNvPr id="183318" name="Rectangle 22">
            <a:extLst>
              <a:ext uri="{FF2B5EF4-FFF2-40B4-BE49-F238E27FC236}">
                <a16:creationId xmlns:a16="http://schemas.microsoft.com/office/drawing/2014/main" id="{96008CF7-7835-427E-A3EC-C8AF61CF0E18}"/>
              </a:ext>
            </a:extLst>
          </p:cNvPr>
          <p:cNvSpPr>
            <a:spLocks noChangeArrowheads="1"/>
          </p:cNvSpPr>
          <p:nvPr/>
        </p:nvSpPr>
        <p:spPr bwMode="auto">
          <a:xfrm>
            <a:off x="2222500" y="5343525"/>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ea typeface="ＭＳ Ｐゴシック" pitchFamily="-128" charset="-128"/>
              </a:rPr>
              <a:t>D</a:t>
            </a:r>
          </a:p>
        </p:txBody>
      </p:sp>
      <p:sp>
        <p:nvSpPr>
          <p:cNvPr id="183319" name="Rectangle 23">
            <a:extLst>
              <a:ext uri="{FF2B5EF4-FFF2-40B4-BE49-F238E27FC236}">
                <a16:creationId xmlns:a16="http://schemas.microsoft.com/office/drawing/2014/main" id="{98D80C70-E18E-43E1-A0F0-059B10160455}"/>
              </a:ext>
            </a:extLst>
          </p:cNvPr>
          <p:cNvSpPr>
            <a:spLocks noChangeArrowheads="1"/>
          </p:cNvSpPr>
          <p:nvPr/>
        </p:nvSpPr>
        <p:spPr bwMode="auto">
          <a:xfrm>
            <a:off x="3149600" y="5343525"/>
            <a:ext cx="3333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ea typeface="ＭＳ Ｐゴシック" pitchFamily="-128" charset="-128"/>
              </a:rPr>
              <a:t>E</a:t>
            </a:r>
          </a:p>
        </p:txBody>
      </p:sp>
      <p:sp>
        <p:nvSpPr>
          <p:cNvPr id="183320" name="Rectangle 24">
            <a:extLst>
              <a:ext uri="{FF2B5EF4-FFF2-40B4-BE49-F238E27FC236}">
                <a16:creationId xmlns:a16="http://schemas.microsoft.com/office/drawing/2014/main" id="{14797CB3-BB6A-471F-B9AB-5A0FC59F4164}"/>
              </a:ext>
            </a:extLst>
          </p:cNvPr>
          <p:cNvSpPr>
            <a:spLocks noChangeArrowheads="1"/>
          </p:cNvSpPr>
          <p:nvPr/>
        </p:nvSpPr>
        <p:spPr bwMode="auto">
          <a:xfrm>
            <a:off x="4343400" y="3214688"/>
            <a:ext cx="3206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ea typeface="ＭＳ Ｐゴシック" pitchFamily="-128" charset="-128"/>
              </a:rPr>
              <a:t>F</a:t>
            </a:r>
          </a:p>
        </p:txBody>
      </p:sp>
      <p:sp>
        <p:nvSpPr>
          <p:cNvPr id="183321" name="Rectangle 25">
            <a:extLst>
              <a:ext uri="{FF2B5EF4-FFF2-40B4-BE49-F238E27FC236}">
                <a16:creationId xmlns:a16="http://schemas.microsoft.com/office/drawing/2014/main" id="{D54AE369-8C77-4B74-8EA8-DE167A5ABAD3}"/>
              </a:ext>
            </a:extLst>
          </p:cNvPr>
          <p:cNvSpPr>
            <a:spLocks noChangeArrowheads="1"/>
          </p:cNvSpPr>
          <p:nvPr/>
        </p:nvSpPr>
        <p:spPr bwMode="auto">
          <a:xfrm>
            <a:off x="5168900" y="3214688"/>
            <a:ext cx="3587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ea typeface="ＭＳ Ｐゴシック" pitchFamily="-128" charset="-128"/>
              </a:rPr>
              <a:t>G</a:t>
            </a:r>
          </a:p>
        </p:txBody>
      </p:sp>
      <p:sp>
        <p:nvSpPr>
          <p:cNvPr id="397340" name="Line 26">
            <a:extLst>
              <a:ext uri="{FF2B5EF4-FFF2-40B4-BE49-F238E27FC236}">
                <a16:creationId xmlns:a16="http://schemas.microsoft.com/office/drawing/2014/main" id="{8DFFAC04-31C1-40F3-A2B5-13625AFC75A7}"/>
              </a:ext>
            </a:extLst>
          </p:cNvPr>
          <p:cNvSpPr>
            <a:spLocks noChangeShapeType="1"/>
          </p:cNvSpPr>
          <p:nvPr/>
        </p:nvSpPr>
        <p:spPr bwMode="auto">
          <a:xfrm flipH="1">
            <a:off x="3659188" y="2597150"/>
            <a:ext cx="723900" cy="4857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7341" name="Line 27">
            <a:extLst>
              <a:ext uri="{FF2B5EF4-FFF2-40B4-BE49-F238E27FC236}">
                <a16:creationId xmlns:a16="http://schemas.microsoft.com/office/drawing/2014/main" id="{C8BFFBE4-E299-4C23-9FA5-59E9F16D2157}"/>
              </a:ext>
            </a:extLst>
          </p:cNvPr>
          <p:cNvSpPr>
            <a:spLocks noChangeShapeType="1"/>
          </p:cNvSpPr>
          <p:nvPr/>
        </p:nvSpPr>
        <p:spPr bwMode="auto">
          <a:xfrm flipH="1">
            <a:off x="2884488" y="3683000"/>
            <a:ext cx="723900" cy="4857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7342" name="Line 28">
            <a:extLst>
              <a:ext uri="{FF2B5EF4-FFF2-40B4-BE49-F238E27FC236}">
                <a16:creationId xmlns:a16="http://schemas.microsoft.com/office/drawing/2014/main" id="{AD35DC01-4E80-4436-9C09-2F9CC93FE6FB}"/>
              </a:ext>
            </a:extLst>
          </p:cNvPr>
          <p:cNvSpPr>
            <a:spLocks noChangeShapeType="1"/>
          </p:cNvSpPr>
          <p:nvPr/>
        </p:nvSpPr>
        <p:spPr bwMode="auto">
          <a:xfrm flipH="1">
            <a:off x="2401888" y="4783138"/>
            <a:ext cx="457200" cy="4857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3">
            <a:extLst>
              <a:ext uri="{FF2B5EF4-FFF2-40B4-BE49-F238E27FC236}">
                <a16:creationId xmlns:a16="http://schemas.microsoft.com/office/drawing/2014/main" id="{2353CA27-BE07-43C3-B539-2CA60EF5BB4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35" name="Slide Number Placeholder 4">
            <a:extLst>
              <a:ext uri="{FF2B5EF4-FFF2-40B4-BE49-F238E27FC236}">
                <a16:creationId xmlns:a16="http://schemas.microsoft.com/office/drawing/2014/main" id="{CF83E757-5142-4490-93D7-DF060C15E6E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072B420-FD64-4EA5-9CA3-2434E05D0033}" type="slidenum">
              <a:rPr lang="en-US" altLang="en-US" sz="1000">
                <a:latin typeface="Helvetica" panose="020B0604020202020204" pitchFamily="34" charset="0"/>
              </a:rPr>
              <a:pPr/>
              <a:t>387</a:t>
            </a:fld>
            <a:endParaRPr lang="en-US" altLang="en-US" sz="1000">
              <a:latin typeface="Helvetica" panose="020B0604020202020204" pitchFamily="34" charset="0"/>
            </a:endParaRPr>
          </a:p>
        </p:txBody>
      </p:sp>
      <p:sp>
        <p:nvSpPr>
          <p:cNvPr id="398340" name="Rectangle 2">
            <a:extLst>
              <a:ext uri="{FF2B5EF4-FFF2-40B4-BE49-F238E27FC236}">
                <a16:creationId xmlns:a16="http://schemas.microsoft.com/office/drawing/2014/main" id="{A15B1AA3-B6EB-40AB-B17D-492038D94C21}"/>
              </a:ext>
            </a:extLst>
          </p:cNvPr>
          <p:cNvSpPr>
            <a:spLocks noGrp="1" noChangeArrowheads="1"/>
          </p:cNvSpPr>
          <p:nvPr>
            <p:ph type="title"/>
          </p:nvPr>
        </p:nvSpPr>
        <p:spPr>
          <a:xfrm>
            <a:off x="1219200" y="1066800"/>
            <a:ext cx="5654675" cy="506413"/>
          </a:xfrm>
          <a:noFill/>
        </p:spPr>
        <p:txBody>
          <a:bodyPr lIns="90487" tIns="44450" rIns="90487" bIns="44450" anchor="ctr"/>
          <a:lstStyle/>
          <a:p>
            <a:pPr eaLnBrk="1" hangingPunct="1"/>
            <a:r>
              <a:rPr lang="en-US" altLang="en-US"/>
              <a:t>Bottom-Up Integration</a:t>
            </a:r>
          </a:p>
        </p:txBody>
      </p:sp>
      <p:sp>
        <p:nvSpPr>
          <p:cNvPr id="398341" name="Freeform 3">
            <a:extLst>
              <a:ext uri="{FF2B5EF4-FFF2-40B4-BE49-F238E27FC236}">
                <a16:creationId xmlns:a16="http://schemas.microsoft.com/office/drawing/2014/main" id="{CCC68282-6840-4A9A-9398-45814DB85728}"/>
              </a:ext>
            </a:extLst>
          </p:cNvPr>
          <p:cNvSpPr>
            <a:spLocks/>
          </p:cNvSpPr>
          <p:nvPr/>
        </p:nvSpPr>
        <p:spPr bwMode="auto">
          <a:xfrm>
            <a:off x="2401888" y="3702050"/>
            <a:ext cx="2020887" cy="2416175"/>
          </a:xfrm>
          <a:custGeom>
            <a:avLst/>
            <a:gdLst>
              <a:gd name="T0" fmla="*/ 2147483647 w 1273"/>
              <a:gd name="T1" fmla="*/ 353984801 h 1353"/>
              <a:gd name="T2" fmla="*/ 2147483647 w 1273"/>
              <a:gd name="T3" fmla="*/ 255123456 h 1353"/>
              <a:gd name="T4" fmla="*/ 2064006666 w 1273"/>
              <a:gd name="T5" fmla="*/ 178586218 h 1353"/>
              <a:gd name="T6" fmla="*/ 1963200480 w 1273"/>
              <a:gd name="T7" fmla="*/ 127562621 h 1353"/>
              <a:gd name="T8" fmla="*/ 1902716768 w 1273"/>
              <a:gd name="T9" fmla="*/ 76537210 h 1353"/>
              <a:gd name="T10" fmla="*/ 1804431530 w 1273"/>
              <a:gd name="T11" fmla="*/ 25511806 h 1353"/>
              <a:gd name="T12" fmla="*/ 1643141235 w 1273"/>
              <a:gd name="T13" fmla="*/ 0 h 1353"/>
              <a:gd name="T14" fmla="*/ 1562496286 w 1273"/>
              <a:gd name="T15" fmla="*/ 0 h 1353"/>
              <a:gd name="T16" fmla="*/ 1383564511 w 1273"/>
              <a:gd name="T17" fmla="*/ 51025397 h 1353"/>
              <a:gd name="T18" fmla="*/ 1262597088 w 1273"/>
              <a:gd name="T19" fmla="*/ 127562621 h 1353"/>
              <a:gd name="T20" fmla="*/ 1121468427 w 1273"/>
              <a:gd name="T21" fmla="*/ 229611601 h 1353"/>
              <a:gd name="T22" fmla="*/ 882054528 w 1273"/>
              <a:gd name="T23" fmla="*/ 379496599 h 1353"/>
              <a:gd name="T24" fmla="*/ 761086906 w 1273"/>
              <a:gd name="T25" fmla="*/ 430521982 h 1353"/>
              <a:gd name="T26" fmla="*/ 521671419 w 1273"/>
              <a:gd name="T27" fmla="*/ 609108256 h 1353"/>
              <a:gd name="T28" fmla="*/ 400703896 w 1273"/>
              <a:gd name="T29" fmla="*/ 762182620 h 1353"/>
              <a:gd name="T30" fmla="*/ 299897710 w 1273"/>
              <a:gd name="T31" fmla="*/ 912067562 h 1353"/>
              <a:gd name="T32" fmla="*/ 219252761 w 1273"/>
              <a:gd name="T33" fmla="*/ 1141679331 h 1353"/>
              <a:gd name="T34" fmla="*/ 181451185 w 1273"/>
              <a:gd name="T35" fmla="*/ 1243728311 h 1353"/>
              <a:gd name="T36" fmla="*/ 181451185 w 1273"/>
              <a:gd name="T37" fmla="*/ 1495664020 h 1353"/>
              <a:gd name="T38" fmla="*/ 201612422 w 1273"/>
              <a:gd name="T39" fmla="*/ 1776300948 h 1353"/>
              <a:gd name="T40" fmla="*/ 219252761 w 1273"/>
              <a:gd name="T41" fmla="*/ 1926186337 h 1353"/>
              <a:gd name="T42" fmla="*/ 219252761 w 1273"/>
              <a:gd name="T43" fmla="*/ 2104772499 h 1353"/>
              <a:gd name="T44" fmla="*/ 181451185 w 1273"/>
              <a:gd name="T45" fmla="*/ 2147483647 h 1353"/>
              <a:gd name="T46" fmla="*/ 141128711 w 1273"/>
              <a:gd name="T47" fmla="*/ 2147483647 h 1353"/>
              <a:gd name="T48" fmla="*/ 80644974 w 1273"/>
              <a:gd name="T49" fmla="*/ 2147483647 h 1353"/>
              <a:gd name="T50" fmla="*/ 0 w 1273"/>
              <a:gd name="T51" fmla="*/ 2147483647 h 1353"/>
              <a:gd name="T52" fmla="*/ 0 w 1273"/>
              <a:gd name="T53" fmla="*/ 2147483647 h 1353"/>
              <a:gd name="T54" fmla="*/ 20161243 w 1273"/>
              <a:gd name="T55" fmla="*/ 2147483647 h 1353"/>
              <a:gd name="T56" fmla="*/ 80644974 w 1273"/>
              <a:gd name="T57" fmla="*/ 2147483647 h 1353"/>
              <a:gd name="T58" fmla="*/ 120967473 w 1273"/>
              <a:gd name="T59" fmla="*/ 2147483647 h 1353"/>
              <a:gd name="T60" fmla="*/ 219252761 w 1273"/>
              <a:gd name="T61" fmla="*/ 2147483647 h 1353"/>
              <a:gd name="T62" fmla="*/ 320058947 w 1273"/>
              <a:gd name="T63" fmla="*/ 2147483647 h 1353"/>
              <a:gd name="T64" fmla="*/ 461187707 w 1273"/>
              <a:gd name="T65" fmla="*/ 2147483647 h 1353"/>
              <a:gd name="T66" fmla="*/ 640119482 w 1273"/>
              <a:gd name="T67" fmla="*/ 2147483647 h 1353"/>
              <a:gd name="T68" fmla="*/ 902215765 w 1273"/>
              <a:gd name="T69" fmla="*/ 2147483647 h 1353"/>
              <a:gd name="T70" fmla="*/ 1121468427 w 1273"/>
              <a:gd name="T71" fmla="*/ 2147483647 h 1353"/>
              <a:gd name="T72" fmla="*/ 1343242037 w 1273"/>
              <a:gd name="T73" fmla="*/ 2147483647 h 1353"/>
              <a:gd name="T74" fmla="*/ 1602818761 w 1273"/>
              <a:gd name="T75" fmla="*/ 2147483647 h 1353"/>
              <a:gd name="T76" fmla="*/ 1862394294 w 1273"/>
              <a:gd name="T77" fmla="*/ 2147483647 h 1353"/>
              <a:gd name="T78" fmla="*/ 2043845429 w 1273"/>
              <a:gd name="T79" fmla="*/ 2147483647 h 1353"/>
              <a:gd name="T80" fmla="*/ 2144651616 w 1273"/>
              <a:gd name="T81" fmla="*/ 2147483647 h 1353"/>
              <a:gd name="T82" fmla="*/ 2147483647 w 1273"/>
              <a:gd name="T83" fmla="*/ 2147483647 h 1353"/>
              <a:gd name="T84" fmla="*/ 2147483647 w 1273"/>
              <a:gd name="T85" fmla="*/ 2147483647 h 1353"/>
              <a:gd name="T86" fmla="*/ 2147483647 w 1273"/>
              <a:gd name="T87" fmla="*/ 2147483647 h 1353"/>
              <a:gd name="T88" fmla="*/ 2147483647 w 1273"/>
              <a:gd name="T89" fmla="*/ 2147483647 h 1353"/>
              <a:gd name="T90" fmla="*/ 2147483647 w 1273"/>
              <a:gd name="T91" fmla="*/ 2147483647 h 1353"/>
              <a:gd name="T92" fmla="*/ 2147483647 w 1273"/>
              <a:gd name="T93" fmla="*/ 2147483647 h 1353"/>
              <a:gd name="T94" fmla="*/ 2147483647 w 1273"/>
              <a:gd name="T95" fmla="*/ 2147483647 h 1353"/>
              <a:gd name="T96" fmla="*/ 2147483647 w 1273"/>
              <a:gd name="T97" fmla="*/ 2147483647 h 1353"/>
              <a:gd name="T98" fmla="*/ 2147483647 w 1273"/>
              <a:gd name="T99" fmla="*/ 2147483647 h 1353"/>
              <a:gd name="T100" fmla="*/ 2147483647 w 1273"/>
              <a:gd name="T101" fmla="*/ 2147483647 h 1353"/>
              <a:gd name="T102" fmla="*/ 2147483647 w 1273"/>
              <a:gd name="T103" fmla="*/ 2147483647 h 1353"/>
              <a:gd name="T104" fmla="*/ 2147483647 w 1273"/>
              <a:gd name="T105" fmla="*/ 2147483647 h 1353"/>
              <a:gd name="T106" fmla="*/ 2147483647 w 1273"/>
              <a:gd name="T107" fmla="*/ 2147483647 h 1353"/>
              <a:gd name="T108" fmla="*/ 2147483647 w 1273"/>
              <a:gd name="T109" fmla="*/ 2147483647 h 1353"/>
              <a:gd name="T110" fmla="*/ 2147483647 w 1273"/>
              <a:gd name="T111" fmla="*/ 2028235317 h 1353"/>
              <a:gd name="T112" fmla="*/ 2147483647 w 1273"/>
              <a:gd name="T113" fmla="*/ 1521175818 h 1353"/>
              <a:gd name="T114" fmla="*/ 2147483647 w 1273"/>
              <a:gd name="T115" fmla="*/ 1269241896 h 1353"/>
              <a:gd name="T116" fmla="*/ 2147483647 w 1273"/>
              <a:gd name="T117" fmla="*/ 988604967 h 1353"/>
              <a:gd name="T118" fmla="*/ 2147483647 w 1273"/>
              <a:gd name="T119" fmla="*/ 886555763 h 1353"/>
              <a:gd name="T120" fmla="*/ 2147483647 w 1273"/>
              <a:gd name="T121" fmla="*/ 583596458 h 1353"/>
              <a:gd name="T122" fmla="*/ 2147483647 w 1273"/>
              <a:gd name="T123" fmla="*/ 353984801 h 13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73"/>
              <a:gd name="T187" fmla="*/ 0 h 1353"/>
              <a:gd name="T188" fmla="*/ 1273 w 1273"/>
              <a:gd name="T189" fmla="*/ 1353 h 13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73" h="1353">
                <a:moveTo>
                  <a:pt x="962" y="119"/>
                </a:moveTo>
                <a:lnTo>
                  <a:pt x="946" y="111"/>
                </a:lnTo>
                <a:lnTo>
                  <a:pt x="906" y="95"/>
                </a:lnTo>
                <a:lnTo>
                  <a:pt x="875" y="80"/>
                </a:lnTo>
                <a:lnTo>
                  <a:pt x="851" y="72"/>
                </a:lnTo>
                <a:lnTo>
                  <a:pt x="819" y="56"/>
                </a:lnTo>
                <a:lnTo>
                  <a:pt x="803" y="48"/>
                </a:lnTo>
                <a:lnTo>
                  <a:pt x="779" y="40"/>
                </a:lnTo>
                <a:lnTo>
                  <a:pt x="763" y="32"/>
                </a:lnTo>
                <a:lnTo>
                  <a:pt x="755" y="24"/>
                </a:lnTo>
                <a:lnTo>
                  <a:pt x="739" y="16"/>
                </a:lnTo>
                <a:lnTo>
                  <a:pt x="716" y="8"/>
                </a:lnTo>
                <a:lnTo>
                  <a:pt x="684" y="0"/>
                </a:lnTo>
                <a:lnTo>
                  <a:pt x="652" y="0"/>
                </a:lnTo>
                <a:lnTo>
                  <a:pt x="636" y="0"/>
                </a:lnTo>
                <a:lnTo>
                  <a:pt x="620" y="0"/>
                </a:lnTo>
                <a:lnTo>
                  <a:pt x="580" y="8"/>
                </a:lnTo>
                <a:lnTo>
                  <a:pt x="549" y="16"/>
                </a:lnTo>
                <a:lnTo>
                  <a:pt x="517" y="32"/>
                </a:lnTo>
                <a:lnTo>
                  <a:pt x="501" y="40"/>
                </a:lnTo>
                <a:lnTo>
                  <a:pt x="485" y="48"/>
                </a:lnTo>
                <a:lnTo>
                  <a:pt x="445" y="72"/>
                </a:lnTo>
                <a:lnTo>
                  <a:pt x="398" y="95"/>
                </a:lnTo>
                <a:lnTo>
                  <a:pt x="350" y="119"/>
                </a:lnTo>
                <a:lnTo>
                  <a:pt x="326" y="127"/>
                </a:lnTo>
                <a:lnTo>
                  <a:pt x="302" y="135"/>
                </a:lnTo>
                <a:lnTo>
                  <a:pt x="254" y="159"/>
                </a:lnTo>
                <a:lnTo>
                  <a:pt x="207" y="191"/>
                </a:lnTo>
                <a:lnTo>
                  <a:pt x="167" y="223"/>
                </a:lnTo>
                <a:lnTo>
                  <a:pt x="159" y="239"/>
                </a:lnTo>
                <a:lnTo>
                  <a:pt x="143" y="254"/>
                </a:lnTo>
                <a:lnTo>
                  <a:pt x="119" y="286"/>
                </a:lnTo>
                <a:lnTo>
                  <a:pt x="95" y="326"/>
                </a:lnTo>
                <a:lnTo>
                  <a:pt x="87" y="358"/>
                </a:lnTo>
                <a:lnTo>
                  <a:pt x="80" y="374"/>
                </a:lnTo>
                <a:lnTo>
                  <a:pt x="72" y="390"/>
                </a:lnTo>
                <a:lnTo>
                  <a:pt x="72" y="422"/>
                </a:lnTo>
                <a:lnTo>
                  <a:pt x="72" y="469"/>
                </a:lnTo>
                <a:lnTo>
                  <a:pt x="72" y="525"/>
                </a:lnTo>
                <a:lnTo>
                  <a:pt x="80" y="557"/>
                </a:lnTo>
                <a:lnTo>
                  <a:pt x="80" y="565"/>
                </a:lnTo>
                <a:lnTo>
                  <a:pt x="87" y="604"/>
                </a:lnTo>
                <a:lnTo>
                  <a:pt x="87" y="636"/>
                </a:lnTo>
                <a:lnTo>
                  <a:pt x="87" y="660"/>
                </a:lnTo>
                <a:lnTo>
                  <a:pt x="80" y="692"/>
                </a:lnTo>
                <a:lnTo>
                  <a:pt x="72" y="732"/>
                </a:lnTo>
                <a:lnTo>
                  <a:pt x="64" y="763"/>
                </a:lnTo>
                <a:lnTo>
                  <a:pt x="56" y="787"/>
                </a:lnTo>
                <a:lnTo>
                  <a:pt x="48" y="811"/>
                </a:lnTo>
                <a:lnTo>
                  <a:pt x="32" y="851"/>
                </a:lnTo>
                <a:lnTo>
                  <a:pt x="16" y="907"/>
                </a:lnTo>
                <a:lnTo>
                  <a:pt x="0" y="970"/>
                </a:lnTo>
                <a:lnTo>
                  <a:pt x="0" y="1018"/>
                </a:lnTo>
                <a:lnTo>
                  <a:pt x="0" y="1042"/>
                </a:lnTo>
                <a:lnTo>
                  <a:pt x="0" y="1066"/>
                </a:lnTo>
                <a:lnTo>
                  <a:pt x="8" y="1113"/>
                </a:lnTo>
                <a:lnTo>
                  <a:pt x="16" y="1153"/>
                </a:lnTo>
                <a:lnTo>
                  <a:pt x="32" y="1185"/>
                </a:lnTo>
                <a:lnTo>
                  <a:pt x="40" y="1201"/>
                </a:lnTo>
                <a:lnTo>
                  <a:pt x="48" y="1217"/>
                </a:lnTo>
                <a:lnTo>
                  <a:pt x="64" y="1233"/>
                </a:lnTo>
                <a:lnTo>
                  <a:pt x="87" y="1257"/>
                </a:lnTo>
                <a:lnTo>
                  <a:pt x="111" y="1272"/>
                </a:lnTo>
                <a:lnTo>
                  <a:pt x="127" y="1280"/>
                </a:lnTo>
                <a:lnTo>
                  <a:pt x="159" y="1288"/>
                </a:lnTo>
                <a:lnTo>
                  <a:pt x="183" y="1288"/>
                </a:lnTo>
                <a:lnTo>
                  <a:pt x="215" y="1288"/>
                </a:lnTo>
                <a:lnTo>
                  <a:pt x="254" y="1288"/>
                </a:lnTo>
                <a:lnTo>
                  <a:pt x="294" y="1288"/>
                </a:lnTo>
                <a:lnTo>
                  <a:pt x="358" y="1288"/>
                </a:lnTo>
                <a:lnTo>
                  <a:pt x="413" y="1288"/>
                </a:lnTo>
                <a:lnTo>
                  <a:pt x="445" y="1288"/>
                </a:lnTo>
                <a:lnTo>
                  <a:pt x="477" y="1288"/>
                </a:lnTo>
                <a:lnTo>
                  <a:pt x="533" y="1288"/>
                </a:lnTo>
                <a:lnTo>
                  <a:pt x="596" y="1288"/>
                </a:lnTo>
                <a:lnTo>
                  <a:pt x="636" y="1288"/>
                </a:lnTo>
                <a:lnTo>
                  <a:pt x="684" y="1288"/>
                </a:lnTo>
                <a:lnTo>
                  <a:pt x="739" y="1296"/>
                </a:lnTo>
                <a:lnTo>
                  <a:pt x="771" y="1304"/>
                </a:lnTo>
                <a:lnTo>
                  <a:pt x="811" y="1312"/>
                </a:lnTo>
                <a:lnTo>
                  <a:pt x="819" y="1312"/>
                </a:lnTo>
                <a:lnTo>
                  <a:pt x="851" y="1320"/>
                </a:lnTo>
                <a:lnTo>
                  <a:pt x="898" y="1328"/>
                </a:lnTo>
                <a:lnTo>
                  <a:pt x="954" y="1336"/>
                </a:lnTo>
                <a:lnTo>
                  <a:pt x="1010" y="1352"/>
                </a:lnTo>
                <a:lnTo>
                  <a:pt x="1034" y="1352"/>
                </a:lnTo>
                <a:lnTo>
                  <a:pt x="1049" y="1352"/>
                </a:lnTo>
                <a:lnTo>
                  <a:pt x="1097" y="1352"/>
                </a:lnTo>
                <a:lnTo>
                  <a:pt x="1129" y="1352"/>
                </a:lnTo>
                <a:lnTo>
                  <a:pt x="1169" y="1344"/>
                </a:lnTo>
                <a:lnTo>
                  <a:pt x="1185" y="1336"/>
                </a:lnTo>
                <a:lnTo>
                  <a:pt x="1200" y="1328"/>
                </a:lnTo>
                <a:lnTo>
                  <a:pt x="1232" y="1304"/>
                </a:lnTo>
                <a:lnTo>
                  <a:pt x="1248" y="1280"/>
                </a:lnTo>
                <a:lnTo>
                  <a:pt x="1264" y="1249"/>
                </a:lnTo>
                <a:lnTo>
                  <a:pt x="1264" y="1233"/>
                </a:lnTo>
                <a:lnTo>
                  <a:pt x="1272" y="1209"/>
                </a:lnTo>
                <a:lnTo>
                  <a:pt x="1272" y="1169"/>
                </a:lnTo>
                <a:lnTo>
                  <a:pt x="1264" y="1129"/>
                </a:lnTo>
                <a:lnTo>
                  <a:pt x="1256" y="1082"/>
                </a:lnTo>
                <a:lnTo>
                  <a:pt x="1248" y="1058"/>
                </a:lnTo>
                <a:lnTo>
                  <a:pt x="1240" y="1034"/>
                </a:lnTo>
                <a:lnTo>
                  <a:pt x="1224" y="986"/>
                </a:lnTo>
                <a:lnTo>
                  <a:pt x="1208" y="938"/>
                </a:lnTo>
                <a:lnTo>
                  <a:pt x="1193" y="899"/>
                </a:lnTo>
                <a:lnTo>
                  <a:pt x="1185" y="875"/>
                </a:lnTo>
                <a:lnTo>
                  <a:pt x="1177" y="859"/>
                </a:lnTo>
                <a:lnTo>
                  <a:pt x="1161" y="811"/>
                </a:lnTo>
                <a:lnTo>
                  <a:pt x="1153" y="763"/>
                </a:lnTo>
                <a:lnTo>
                  <a:pt x="1145" y="708"/>
                </a:lnTo>
                <a:lnTo>
                  <a:pt x="1145" y="684"/>
                </a:lnTo>
                <a:lnTo>
                  <a:pt x="1145" y="636"/>
                </a:lnTo>
                <a:lnTo>
                  <a:pt x="1137" y="533"/>
                </a:lnTo>
                <a:lnTo>
                  <a:pt x="1137" y="477"/>
                </a:lnTo>
                <a:lnTo>
                  <a:pt x="1137" y="453"/>
                </a:lnTo>
                <a:lnTo>
                  <a:pt x="1129" y="398"/>
                </a:lnTo>
                <a:lnTo>
                  <a:pt x="1121" y="350"/>
                </a:lnTo>
                <a:lnTo>
                  <a:pt x="1105" y="310"/>
                </a:lnTo>
                <a:lnTo>
                  <a:pt x="1097" y="294"/>
                </a:lnTo>
                <a:lnTo>
                  <a:pt x="1089" y="278"/>
                </a:lnTo>
                <a:lnTo>
                  <a:pt x="1057" y="231"/>
                </a:lnTo>
                <a:lnTo>
                  <a:pt x="1018" y="183"/>
                </a:lnTo>
                <a:lnTo>
                  <a:pt x="970" y="135"/>
                </a:lnTo>
                <a:lnTo>
                  <a:pt x="946" y="111"/>
                </a:lnTo>
                <a:lnTo>
                  <a:pt x="962" y="119"/>
                </a:lnTo>
              </a:path>
            </a:pathLst>
          </a:custGeom>
          <a:solidFill>
            <a:schemeClr val="tx2"/>
          </a:solidFill>
          <a:ln>
            <a:noFill/>
          </a:ln>
          <a:extLst>
            <a:ext uri="{91240B29-F687-4F45-9708-019B960494DF}">
              <a14:hiddenLine xmlns:a14="http://schemas.microsoft.com/office/drawing/2010/main" w="12700" cap="rnd">
                <a:solidFill>
                  <a:srgbClr val="000000"/>
                </a:solidFill>
                <a:round/>
                <a:headEnd/>
                <a:tailEnd type="triangle" w="med" len="med"/>
              </a14:hiddenLine>
            </a:ext>
          </a:extLst>
        </p:spPr>
        <p:txBody>
          <a:bodyPr/>
          <a:lstStyle/>
          <a:p>
            <a:endParaRPr lang="en-US"/>
          </a:p>
        </p:txBody>
      </p:sp>
      <p:sp>
        <p:nvSpPr>
          <p:cNvPr id="398342" name="Rectangle 4">
            <a:extLst>
              <a:ext uri="{FF2B5EF4-FFF2-40B4-BE49-F238E27FC236}">
                <a16:creationId xmlns:a16="http://schemas.microsoft.com/office/drawing/2014/main" id="{3E09DD8E-A3A6-4E75-9200-3AFAF5D2B97B}"/>
              </a:ext>
            </a:extLst>
          </p:cNvPr>
          <p:cNvSpPr>
            <a:spLocks noChangeArrowheads="1"/>
          </p:cNvSpPr>
          <p:nvPr/>
        </p:nvSpPr>
        <p:spPr bwMode="auto">
          <a:xfrm>
            <a:off x="4573588" y="1873250"/>
            <a:ext cx="685800" cy="542925"/>
          </a:xfrm>
          <a:prstGeom prst="rect">
            <a:avLst/>
          </a:prstGeom>
          <a:solidFill>
            <a:schemeClr val="folHlink"/>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8343" name="Rectangle 5">
            <a:extLst>
              <a:ext uri="{FF2B5EF4-FFF2-40B4-BE49-F238E27FC236}">
                <a16:creationId xmlns:a16="http://schemas.microsoft.com/office/drawing/2014/main" id="{0B36FEF2-6813-408B-B0C3-171274BDC002}"/>
              </a:ext>
            </a:extLst>
          </p:cNvPr>
          <p:cNvSpPr>
            <a:spLocks noChangeArrowheads="1"/>
          </p:cNvSpPr>
          <p:nvPr/>
        </p:nvSpPr>
        <p:spPr bwMode="auto">
          <a:xfrm>
            <a:off x="3811588" y="2959100"/>
            <a:ext cx="685800" cy="542925"/>
          </a:xfrm>
          <a:prstGeom prst="rect">
            <a:avLst/>
          </a:prstGeom>
          <a:solidFill>
            <a:schemeClr val="folHlink"/>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8344" name="Rectangle 6">
            <a:extLst>
              <a:ext uri="{FF2B5EF4-FFF2-40B4-BE49-F238E27FC236}">
                <a16:creationId xmlns:a16="http://schemas.microsoft.com/office/drawing/2014/main" id="{43541E24-0B9E-4F4C-8B7C-599A62B67848}"/>
              </a:ext>
            </a:extLst>
          </p:cNvPr>
          <p:cNvSpPr>
            <a:spLocks noChangeArrowheads="1"/>
          </p:cNvSpPr>
          <p:nvPr/>
        </p:nvSpPr>
        <p:spPr bwMode="auto">
          <a:xfrm>
            <a:off x="3062288" y="4059238"/>
            <a:ext cx="685800" cy="542925"/>
          </a:xfrm>
          <a:prstGeom prst="rect">
            <a:avLst/>
          </a:prstGeom>
          <a:solidFill>
            <a:schemeClr val="folHlink"/>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8345" name="Rectangle 7">
            <a:extLst>
              <a:ext uri="{FF2B5EF4-FFF2-40B4-BE49-F238E27FC236}">
                <a16:creationId xmlns:a16="http://schemas.microsoft.com/office/drawing/2014/main" id="{0B8080D1-1994-45A1-BCD9-1010D16B518E}"/>
              </a:ext>
            </a:extLst>
          </p:cNvPr>
          <p:cNvSpPr>
            <a:spLocks noChangeArrowheads="1"/>
          </p:cNvSpPr>
          <p:nvPr/>
        </p:nvSpPr>
        <p:spPr bwMode="auto">
          <a:xfrm>
            <a:off x="2579688" y="5145088"/>
            <a:ext cx="685800" cy="542925"/>
          </a:xfrm>
          <a:prstGeom prst="rect">
            <a:avLst/>
          </a:prstGeom>
          <a:solidFill>
            <a:schemeClr val="folHlink"/>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8346" name="Rectangle 8">
            <a:extLst>
              <a:ext uri="{FF2B5EF4-FFF2-40B4-BE49-F238E27FC236}">
                <a16:creationId xmlns:a16="http://schemas.microsoft.com/office/drawing/2014/main" id="{73984C1E-00F4-459B-9E3F-95A160F3CE19}"/>
              </a:ext>
            </a:extLst>
          </p:cNvPr>
          <p:cNvSpPr>
            <a:spLocks noChangeArrowheads="1"/>
          </p:cNvSpPr>
          <p:nvPr/>
        </p:nvSpPr>
        <p:spPr bwMode="auto">
          <a:xfrm>
            <a:off x="3481388" y="5145088"/>
            <a:ext cx="685800" cy="542925"/>
          </a:xfrm>
          <a:prstGeom prst="rect">
            <a:avLst/>
          </a:prstGeom>
          <a:solidFill>
            <a:schemeClr val="folHlink"/>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8347" name="Rectangle 9">
            <a:extLst>
              <a:ext uri="{FF2B5EF4-FFF2-40B4-BE49-F238E27FC236}">
                <a16:creationId xmlns:a16="http://schemas.microsoft.com/office/drawing/2014/main" id="{6F5BAEC0-F36E-4E0E-9D3F-6F353C2E90BC}"/>
              </a:ext>
            </a:extLst>
          </p:cNvPr>
          <p:cNvSpPr>
            <a:spLocks noChangeArrowheads="1"/>
          </p:cNvSpPr>
          <p:nvPr/>
        </p:nvSpPr>
        <p:spPr bwMode="auto">
          <a:xfrm>
            <a:off x="4675188" y="2959100"/>
            <a:ext cx="685800" cy="542925"/>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8348" name="Rectangle 10">
            <a:extLst>
              <a:ext uri="{FF2B5EF4-FFF2-40B4-BE49-F238E27FC236}">
                <a16:creationId xmlns:a16="http://schemas.microsoft.com/office/drawing/2014/main" id="{785CBC81-FC57-426B-A5CF-B9BCDD3E0058}"/>
              </a:ext>
            </a:extLst>
          </p:cNvPr>
          <p:cNvSpPr>
            <a:spLocks noChangeArrowheads="1"/>
          </p:cNvSpPr>
          <p:nvPr/>
        </p:nvSpPr>
        <p:spPr bwMode="auto">
          <a:xfrm>
            <a:off x="5538788" y="2959100"/>
            <a:ext cx="685800" cy="542925"/>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398349" name="Group 11">
            <a:extLst>
              <a:ext uri="{FF2B5EF4-FFF2-40B4-BE49-F238E27FC236}">
                <a16:creationId xmlns:a16="http://schemas.microsoft.com/office/drawing/2014/main" id="{BC41BA72-B2B9-4283-8AA5-8EE0DEB5C40B}"/>
              </a:ext>
            </a:extLst>
          </p:cNvPr>
          <p:cNvGrpSpPr>
            <a:grpSpLocks/>
          </p:cNvGrpSpPr>
          <p:nvPr/>
        </p:nvGrpSpPr>
        <p:grpSpPr bwMode="auto">
          <a:xfrm>
            <a:off x="4192588" y="2430463"/>
            <a:ext cx="725487" cy="514350"/>
            <a:chOff x="2256" y="1056"/>
            <a:chExt cx="457" cy="288"/>
          </a:xfrm>
        </p:grpSpPr>
        <p:sp>
          <p:nvSpPr>
            <p:cNvPr id="398370" name="Freeform 12">
              <a:extLst>
                <a:ext uri="{FF2B5EF4-FFF2-40B4-BE49-F238E27FC236}">
                  <a16:creationId xmlns:a16="http://schemas.microsoft.com/office/drawing/2014/main" id="{AFE507C1-1DB1-4156-8A17-1D71C8B53807}"/>
                </a:ext>
              </a:extLst>
            </p:cNvPr>
            <p:cNvSpPr>
              <a:spLocks/>
            </p:cNvSpPr>
            <p:nvPr/>
          </p:nvSpPr>
          <p:spPr bwMode="auto">
            <a:xfrm>
              <a:off x="2584" y="1056"/>
              <a:ext cx="129" cy="97"/>
            </a:xfrm>
            <a:custGeom>
              <a:avLst/>
              <a:gdLst>
                <a:gd name="T0" fmla="*/ 128 w 129"/>
                <a:gd name="T1" fmla="*/ 0 h 97"/>
                <a:gd name="T2" fmla="*/ 38 w 129"/>
                <a:gd name="T3" fmla="*/ 96 h 97"/>
                <a:gd name="T4" fmla="*/ 23 w 129"/>
                <a:gd name="T5" fmla="*/ 66 h 97"/>
                <a:gd name="T6" fmla="*/ 0 w 129"/>
                <a:gd name="T7" fmla="*/ 37 h 97"/>
                <a:gd name="T8" fmla="*/ 128 w 129"/>
                <a:gd name="T9" fmla="*/ 0 h 97"/>
                <a:gd name="T10" fmla="*/ 0 60000 65536"/>
                <a:gd name="T11" fmla="*/ 0 60000 65536"/>
                <a:gd name="T12" fmla="*/ 0 60000 65536"/>
                <a:gd name="T13" fmla="*/ 0 60000 65536"/>
                <a:gd name="T14" fmla="*/ 0 60000 65536"/>
                <a:gd name="T15" fmla="*/ 0 w 129"/>
                <a:gd name="T16" fmla="*/ 0 h 97"/>
                <a:gd name="T17" fmla="*/ 129 w 129"/>
                <a:gd name="T18" fmla="*/ 97 h 97"/>
              </a:gdLst>
              <a:ahLst/>
              <a:cxnLst>
                <a:cxn ang="T10">
                  <a:pos x="T0" y="T1"/>
                </a:cxn>
                <a:cxn ang="T11">
                  <a:pos x="T2" y="T3"/>
                </a:cxn>
                <a:cxn ang="T12">
                  <a:pos x="T4" y="T5"/>
                </a:cxn>
                <a:cxn ang="T13">
                  <a:pos x="T6" y="T7"/>
                </a:cxn>
                <a:cxn ang="T14">
                  <a:pos x="T8" y="T9"/>
                </a:cxn>
              </a:cxnLst>
              <a:rect l="T15" t="T16" r="T17" b="T18"/>
              <a:pathLst>
                <a:path w="129" h="97">
                  <a:moveTo>
                    <a:pt x="128" y="0"/>
                  </a:moveTo>
                  <a:lnTo>
                    <a:pt x="38" y="96"/>
                  </a:lnTo>
                  <a:lnTo>
                    <a:pt x="23" y="66"/>
                  </a:lnTo>
                  <a:lnTo>
                    <a:pt x="0" y="37"/>
                  </a:lnTo>
                  <a:lnTo>
                    <a:pt x="128" y="0"/>
                  </a:lnTo>
                </a:path>
              </a:pathLst>
            </a:custGeom>
            <a:solidFill>
              <a:srgbClr val="000000"/>
            </a:solidFill>
            <a:ln w="12700" cap="rnd">
              <a:solidFill>
                <a:schemeClr val="tx1"/>
              </a:solidFill>
              <a:round/>
              <a:headEnd/>
              <a:tailEnd type="triangle" w="med" len="med"/>
            </a:ln>
          </p:spPr>
          <p:txBody>
            <a:bodyPr/>
            <a:lstStyle/>
            <a:p>
              <a:endParaRPr lang="en-US"/>
            </a:p>
          </p:txBody>
        </p:sp>
        <p:sp>
          <p:nvSpPr>
            <p:cNvPr id="398371" name="Line 13">
              <a:extLst>
                <a:ext uri="{FF2B5EF4-FFF2-40B4-BE49-F238E27FC236}">
                  <a16:creationId xmlns:a16="http://schemas.microsoft.com/office/drawing/2014/main" id="{FF9B0614-E071-43DA-AB0E-9C9B536F483A}"/>
                </a:ext>
              </a:extLst>
            </p:cNvPr>
            <p:cNvSpPr>
              <a:spLocks noChangeShapeType="1"/>
            </p:cNvSpPr>
            <p:nvPr/>
          </p:nvSpPr>
          <p:spPr bwMode="auto">
            <a:xfrm flipH="1">
              <a:off x="2256" y="1128"/>
              <a:ext cx="360" cy="2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98350" name="Group 14">
            <a:extLst>
              <a:ext uri="{FF2B5EF4-FFF2-40B4-BE49-F238E27FC236}">
                <a16:creationId xmlns:a16="http://schemas.microsoft.com/office/drawing/2014/main" id="{8FB05080-BC49-46F6-BCF9-5DB86DF40B75}"/>
              </a:ext>
            </a:extLst>
          </p:cNvPr>
          <p:cNvGrpSpPr>
            <a:grpSpLocks/>
          </p:cNvGrpSpPr>
          <p:nvPr/>
        </p:nvGrpSpPr>
        <p:grpSpPr bwMode="auto">
          <a:xfrm>
            <a:off x="3417888" y="3516313"/>
            <a:ext cx="712787" cy="528637"/>
            <a:chOff x="1768" y="1664"/>
            <a:chExt cx="449" cy="296"/>
          </a:xfrm>
        </p:grpSpPr>
        <p:sp>
          <p:nvSpPr>
            <p:cNvPr id="398368" name="Freeform 15">
              <a:extLst>
                <a:ext uri="{FF2B5EF4-FFF2-40B4-BE49-F238E27FC236}">
                  <a16:creationId xmlns:a16="http://schemas.microsoft.com/office/drawing/2014/main" id="{ECA565CD-F3DD-4C76-B02D-9ADEF3EE0D75}"/>
                </a:ext>
              </a:extLst>
            </p:cNvPr>
            <p:cNvSpPr>
              <a:spLocks/>
            </p:cNvSpPr>
            <p:nvPr/>
          </p:nvSpPr>
          <p:spPr bwMode="auto">
            <a:xfrm>
              <a:off x="2096" y="1664"/>
              <a:ext cx="121" cy="97"/>
            </a:xfrm>
            <a:custGeom>
              <a:avLst/>
              <a:gdLst>
                <a:gd name="T0" fmla="*/ 120 w 121"/>
                <a:gd name="T1" fmla="*/ 0 h 97"/>
                <a:gd name="T2" fmla="*/ 30 w 121"/>
                <a:gd name="T3" fmla="*/ 96 h 97"/>
                <a:gd name="T4" fmla="*/ 15 w 121"/>
                <a:gd name="T5" fmla="*/ 66 h 97"/>
                <a:gd name="T6" fmla="*/ 0 w 121"/>
                <a:gd name="T7" fmla="*/ 44 h 97"/>
                <a:gd name="T8" fmla="*/ 120 w 121"/>
                <a:gd name="T9" fmla="*/ 0 h 97"/>
                <a:gd name="T10" fmla="*/ 0 60000 65536"/>
                <a:gd name="T11" fmla="*/ 0 60000 65536"/>
                <a:gd name="T12" fmla="*/ 0 60000 65536"/>
                <a:gd name="T13" fmla="*/ 0 60000 65536"/>
                <a:gd name="T14" fmla="*/ 0 60000 65536"/>
                <a:gd name="T15" fmla="*/ 0 w 121"/>
                <a:gd name="T16" fmla="*/ 0 h 97"/>
                <a:gd name="T17" fmla="*/ 121 w 121"/>
                <a:gd name="T18" fmla="*/ 97 h 97"/>
              </a:gdLst>
              <a:ahLst/>
              <a:cxnLst>
                <a:cxn ang="T10">
                  <a:pos x="T0" y="T1"/>
                </a:cxn>
                <a:cxn ang="T11">
                  <a:pos x="T2" y="T3"/>
                </a:cxn>
                <a:cxn ang="T12">
                  <a:pos x="T4" y="T5"/>
                </a:cxn>
                <a:cxn ang="T13">
                  <a:pos x="T6" y="T7"/>
                </a:cxn>
                <a:cxn ang="T14">
                  <a:pos x="T8" y="T9"/>
                </a:cxn>
              </a:cxnLst>
              <a:rect l="T15" t="T16" r="T17" b="T18"/>
              <a:pathLst>
                <a:path w="121" h="97">
                  <a:moveTo>
                    <a:pt x="120" y="0"/>
                  </a:moveTo>
                  <a:lnTo>
                    <a:pt x="30" y="96"/>
                  </a:lnTo>
                  <a:lnTo>
                    <a:pt x="15" y="66"/>
                  </a:lnTo>
                  <a:lnTo>
                    <a:pt x="0" y="44"/>
                  </a:lnTo>
                  <a:lnTo>
                    <a:pt x="120" y="0"/>
                  </a:lnTo>
                </a:path>
              </a:pathLst>
            </a:custGeom>
            <a:solidFill>
              <a:srgbClr val="000000"/>
            </a:solidFill>
            <a:ln w="12700" cap="rnd">
              <a:solidFill>
                <a:schemeClr val="tx1"/>
              </a:solidFill>
              <a:round/>
              <a:headEnd/>
              <a:tailEnd type="triangle" w="med" len="med"/>
            </a:ln>
          </p:spPr>
          <p:txBody>
            <a:bodyPr/>
            <a:lstStyle/>
            <a:p>
              <a:endParaRPr lang="en-US"/>
            </a:p>
          </p:txBody>
        </p:sp>
        <p:sp>
          <p:nvSpPr>
            <p:cNvPr id="398369" name="Line 16">
              <a:extLst>
                <a:ext uri="{FF2B5EF4-FFF2-40B4-BE49-F238E27FC236}">
                  <a16:creationId xmlns:a16="http://schemas.microsoft.com/office/drawing/2014/main" id="{D25F2345-2BD6-4FED-BFDC-220B1FB4E2B7}"/>
                </a:ext>
              </a:extLst>
            </p:cNvPr>
            <p:cNvSpPr>
              <a:spLocks noChangeShapeType="1"/>
            </p:cNvSpPr>
            <p:nvPr/>
          </p:nvSpPr>
          <p:spPr bwMode="auto">
            <a:xfrm flipH="1">
              <a:off x="1768" y="1736"/>
              <a:ext cx="352"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98351" name="Line 17">
            <a:extLst>
              <a:ext uri="{FF2B5EF4-FFF2-40B4-BE49-F238E27FC236}">
                <a16:creationId xmlns:a16="http://schemas.microsoft.com/office/drawing/2014/main" id="{2428760E-948A-4A23-898E-5C14FEBC363E}"/>
              </a:ext>
            </a:extLst>
          </p:cNvPr>
          <p:cNvSpPr>
            <a:spLocks noChangeShapeType="1"/>
          </p:cNvSpPr>
          <p:nvPr/>
        </p:nvSpPr>
        <p:spPr bwMode="auto">
          <a:xfrm flipH="1">
            <a:off x="2897188" y="4616450"/>
            <a:ext cx="520700" cy="5286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8352" name="Line 18">
            <a:extLst>
              <a:ext uri="{FF2B5EF4-FFF2-40B4-BE49-F238E27FC236}">
                <a16:creationId xmlns:a16="http://schemas.microsoft.com/office/drawing/2014/main" id="{4499F1F2-0D8D-4A3A-A6FC-0F46CA6B6468}"/>
              </a:ext>
            </a:extLst>
          </p:cNvPr>
          <p:cNvSpPr>
            <a:spLocks noChangeShapeType="1"/>
          </p:cNvSpPr>
          <p:nvPr/>
        </p:nvSpPr>
        <p:spPr bwMode="auto">
          <a:xfrm>
            <a:off x="3392488" y="4616450"/>
            <a:ext cx="444500" cy="5429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8353" name="Line 19">
            <a:extLst>
              <a:ext uri="{FF2B5EF4-FFF2-40B4-BE49-F238E27FC236}">
                <a16:creationId xmlns:a16="http://schemas.microsoft.com/office/drawing/2014/main" id="{811C1CBA-293E-4AA1-A43B-A8C8E0E57C9C}"/>
              </a:ext>
            </a:extLst>
          </p:cNvPr>
          <p:cNvSpPr>
            <a:spLocks noChangeShapeType="1"/>
          </p:cNvSpPr>
          <p:nvPr/>
        </p:nvSpPr>
        <p:spPr bwMode="auto">
          <a:xfrm>
            <a:off x="4941888" y="2430463"/>
            <a:ext cx="38100" cy="5286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8354" name="Line 20">
            <a:extLst>
              <a:ext uri="{FF2B5EF4-FFF2-40B4-BE49-F238E27FC236}">
                <a16:creationId xmlns:a16="http://schemas.microsoft.com/office/drawing/2014/main" id="{7A5EFEE0-2694-4A5B-A3F3-DAB071ADA31A}"/>
              </a:ext>
            </a:extLst>
          </p:cNvPr>
          <p:cNvSpPr>
            <a:spLocks noChangeShapeType="1"/>
          </p:cNvSpPr>
          <p:nvPr/>
        </p:nvSpPr>
        <p:spPr bwMode="auto">
          <a:xfrm>
            <a:off x="4916488" y="2459038"/>
            <a:ext cx="977900" cy="485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41" name="Rectangle 21">
            <a:extLst>
              <a:ext uri="{FF2B5EF4-FFF2-40B4-BE49-F238E27FC236}">
                <a16:creationId xmlns:a16="http://schemas.microsoft.com/office/drawing/2014/main" id="{E0D253ED-376D-48AA-B8D8-DEB9B54AC302}"/>
              </a:ext>
            </a:extLst>
          </p:cNvPr>
          <p:cNvSpPr>
            <a:spLocks noChangeArrowheads="1"/>
          </p:cNvSpPr>
          <p:nvPr/>
        </p:nvSpPr>
        <p:spPr bwMode="auto">
          <a:xfrm>
            <a:off x="4495800" y="3719513"/>
            <a:ext cx="3344863" cy="363537"/>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drivers are replaced one at a </a:t>
            </a:r>
          </a:p>
        </p:txBody>
      </p:sp>
      <p:sp>
        <p:nvSpPr>
          <p:cNvPr id="184342" name="Rectangle 22">
            <a:extLst>
              <a:ext uri="{FF2B5EF4-FFF2-40B4-BE49-F238E27FC236}">
                <a16:creationId xmlns:a16="http://schemas.microsoft.com/office/drawing/2014/main" id="{CA43BDDC-CDFF-49E5-B40D-581F9B035E28}"/>
              </a:ext>
            </a:extLst>
          </p:cNvPr>
          <p:cNvSpPr>
            <a:spLocks noChangeArrowheads="1"/>
          </p:cNvSpPr>
          <p:nvPr/>
        </p:nvSpPr>
        <p:spPr bwMode="auto">
          <a:xfrm>
            <a:off x="4495800" y="3976688"/>
            <a:ext cx="2112963" cy="363537"/>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time, "depth first"</a:t>
            </a:r>
          </a:p>
        </p:txBody>
      </p:sp>
      <p:sp>
        <p:nvSpPr>
          <p:cNvPr id="184343" name="Rectangle 23">
            <a:extLst>
              <a:ext uri="{FF2B5EF4-FFF2-40B4-BE49-F238E27FC236}">
                <a16:creationId xmlns:a16="http://schemas.microsoft.com/office/drawing/2014/main" id="{701CF5E9-AA79-422D-82A4-4A9E1741CA30}"/>
              </a:ext>
            </a:extLst>
          </p:cNvPr>
          <p:cNvSpPr>
            <a:spLocks noChangeArrowheads="1"/>
          </p:cNvSpPr>
          <p:nvPr/>
        </p:nvSpPr>
        <p:spPr bwMode="auto">
          <a:xfrm>
            <a:off x="4394200" y="4705350"/>
            <a:ext cx="38639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worker modules are grouped into </a:t>
            </a:r>
          </a:p>
        </p:txBody>
      </p:sp>
      <p:sp>
        <p:nvSpPr>
          <p:cNvPr id="184344" name="Rectangle 24">
            <a:extLst>
              <a:ext uri="{FF2B5EF4-FFF2-40B4-BE49-F238E27FC236}">
                <a16:creationId xmlns:a16="http://schemas.microsoft.com/office/drawing/2014/main" id="{1A950DB3-25DC-4F81-982F-A7EA829B04C1}"/>
              </a:ext>
            </a:extLst>
          </p:cNvPr>
          <p:cNvSpPr>
            <a:spLocks noChangeArrowheads="1"/>
          </p:cNvSpPr>
          <p:nvPr/>
        </p:nvSpPr>
        <p:spPr bwMode="auto">
          <a:xfrm>
            <a:off x="4394200" y="4962525"/>
            <a:ext cx="24923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builds and integrated</a:t>
            </a:r>
          </a:p>
        </p:txBody>
      </p:sp>
      <p:sp>
        <p:nvSpPr>
          <p:cNvPr id="184345" name="Rectangle 25">
            <a:extLst>
              <a:ext uri="{FF2B5EF4-FFF2-40B4-BE49-F238E27FC236}">
                <a16:creationId xmlns:a16="http://schemas.microsoft.com/office/drawing/2014/main" id="{99CACFAF-A8DF-4BA8-83A1-C90E5D7A9CCE}"/>
              </a:ext>
            </a:extLst>
          </p:cNvPr>
          <p:cNvSpPr>
            <a:spLocks noChangeArrowheads="1"/>
          </p:cNvSpPr>
          <p:nvPr/>
        </p:nvSpPr>
        <p:spPr bwMode="auto">
          <a:xfrm>
            <a:off x="4800600" y="1905000"/>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ea typeface="ＭＳ Ｐゴシック" pitchFamily="-128" charset="-128"/>
              </a:rPr>
              <a:t>A</a:t>
            </a:r>
          </a:p>
        </p:txBody>
      </p:sp>
      <p:sp>
        <p:nvSpPr>
          <p:cNvPr id="184346" name="Rectangle 26">
            <a:extLst>
              <a:ext uri="{FF2B5EF4-FFF2-40B4-BE49-F238E27FC236}">
                <a16:creationId xmlns:a16="http://schemas.microsoft.com/office/drawing/2014/main" id="{A234CAA9-80A5-45CA-9246-5E679652816F}"/>
              </a:ext>
            </a:extLst>
          </p:cNvPr>
          <p:cNvSpPr>
            <a:spLocks noChangeArrowheads="1"/>
          </p:cNvSpPr>
          <p:nvPr/>
        </p:nvSpPr>
        <p:spPr bwMode="auto">
          <a:xfrm>
            <a:off x="4013200" y="3048000"/>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ea typeface="ＭＳ Ｐゴシック" pitchFamily="-128" charset="-128"/>
              </a:rPr>
              <a:t>B</a:t>
            </a:r>
          </a:p>
        </p:txBody>
      </p:sp>
      <p:sp>
        <p:nvSpPr>
          <p:cNvPr id="184347" name="Rectangle 27">
            <a:extLst>
              <a:ext uri="{FF2B5EF4-FFF2-40B4-BE49-F238E27FC236}">
                <a16:creationId xmlns:a16="http://schemas.microsoft.com/office/drawing/2014/main" id="{10B58A0F-CB0A-4723-9E05-AE54097DF1F5}"/>
              </a:ext>
            </a:extLst>
          </p:cNvPr>
          <p:cNvSpPr>
            <a:spLocks noChangeArrowheads="1"/>
          </p:cNvSpPr>
          <p:nvPr/>
        </p:nvSpPr>
        <p:spPr bwMode="auto">
          <a:xfrm>
            <a:off x="3289300" y="4148138"/>
            <a:ext cx="3460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ea typeface="ＭＳ Ｐゴシック" pitchFamily="-128" charset="-128"/>
              </a:rPr>
              <a:t>C</a:t>
            </a:r>
          </a:p>
        </p:txBody>
      </p:sp>
      <p:sp>
        <p:nvSpPr>
          <p:cNvPr id="184348" name="Rectangle 28">
            <a:extLst>
              <a:ext uri="{FF2B5EF4-FFF2-40B4-BE49-F238E27FC236}">
                <a16:creationId xmlns:a16="http://schemas.microsoft.com/office/drawing/2014/main" id="{A8766E90-7F62-4D1F-BB4F-545EB9732FAB}"/>
              </a:ext>
            </a:extLst>
          </p:cNvPr>
          <p:cNvSpPr>
            <a:spLocks noChangeArrowheads="1"/>
          </p:cNvSpPr>
          <p:nvPr/>
        </p:nvSpPr>
        <p:spPr bwMode="auto">
          <a:xfrm>
            <a:off x="2755900" y="5191125"/>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ea typeface="ＭＳ Ｐゴシック" pitchFamily="-128" charset="-128"/>
              </a:rPr>
              <a:t>D</a:t>
            </a:r>
          </a:p>
        </p:txBody>
      </p:sp>
      <p:sp>
        <p:nvSpPr>
          <p:cNvPr id="184349" name="Rectangle 29">
            <a:extLst>
              <a:ext uri="{FF2B5EF4-FFF2-40B4-BE49-F238E27FC236}">
                <a16:creationId xmlns:a16="http://schemas.microsoft.com/office/drawing/2014/main" id="{6220A9CF-022F-45B3-9B0A-7082FA213A04}"/>
              </a:ext>
            </a:extLst>
          </p:cNvPr>
          <p:cNvSpPr>
            <a:spLocks noChangeArrowheads="1"/>
          </p:cNvSpPr>
          <p:nvPr/>
        </p:nvSpPr>
        <p:spPr bwMode="auto">
          <a:xfrm>
            <a:off x="3683000" y="5191125"/>
            <a:ext cx="3333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ea typeface="ＭＳ Ｐゴシック" pitchFamily="-128" charset="-128"/>
              </a:rPr>
              <a:t>E</a:t>
            </a:r>
          </a:p>
        </p:txBody>
      </p:sp>
      <p:sp>
        <p:nvSpPr>
          <p:cNvPr id="184350" name="Rectangle 30">
            <a:extLst>
              <a:ext uri="{FF2B5EF4-FFF2-40B4-BE49-F238E27FC236}">
                <a16:creationId xmlns:a16="http://schemas.microsoft.com/office/drawing/2014/main" id="{F9E487C3-4039-40C5-B0DA-C75D39CD8E7A}"/>
              </a:ext>
            </a:extLst>
          </p:cNvPr>
          <p:cNvSpPr>
            <a:spLocks noChangeArrowheads="1"/>
          </p:cNvSpPr>
          <p:nvPr/>
        </p:nvSpPr>
        <p:spPr bwMode="auto">
          <a:xfrm>
            <a:off x="4876800" y="3062288"/>
            <a:ext cx="3206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ea typeface="ＭＳ Ｐゴシック" pitchFamily="-128" charset="-128"/>
              </a:rPr>
              <a:t>F</a:t>
            </a:r>
          </a:p>
        </p:txBody>
      </p:sp>
      <p:sp>
        <p:nvSpPr>
          <p:cNvPr id="184351" name="Rectangle 31">
            <a:extLst>
              <a:ext uri="{FF2B5EF4-FFF2-40B4-BE49-F238E27FC236}">
                <a16:creationId xmlns:a16="http://schemas.microsoft.com/office/drawing/2014/main" id="{D74514A4-3D41-4C11-99E0-B48A0A507B02}"/>
              </a:ext>
            </a:extLst>
          </p:cNvPr>
          <p:cNvSpPr>
            <a:spLocks noChangeArrowheads="1"/>
          </p:cNvSpPr>
          <p:nvPr/>
        </p:nvSpPr>
        <p:spPr bwMode="auto">
          <a:xfrm>
            <a:off x="5702300" y="3062288"/>
            <a:ext cx="3587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ea typeface="ＭＳ Ｐゴシック" pitchFamily="-128" charset="-128"/>
              </a:rPr>
              <a:t>G</a:t>
            </a:r>
          </a:p>
        </p:txBody>
      </p:sp>
      <p:sp>
        <p:nvSpPr>
          <p:cNvPr id="184352" name="Rectangle 32">
            <a:extLst>
              <a:ext uri="{FF2B5EF4-FFF2-40B4-BE49-F238E27FC236}">
                <a16:creationId xmlns:a16="http://schemas.microsoft.com/office/drawing/2014/main" id="{E2748A08-5C35-4BBB-AF3E-D1AEE139B259}"/>
              </a:ext>
            </a:extLst>
          </p:cNvPr>
          <p:cNvSpPr>
            <a:spLocks noChangeArrowheads="1"/>
          </p:cNvSpPr>
          <p:nvPr/>
        </p:nvSpPr>
        <p:spPr bwMode="auto">
          <a:xfrm>
            <a:off x="4419600" y="5638800"/>
            <a:ext cx="1181100"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cluster</a:t>
            </a:r>
          </a:p>
        </p:txBody>
      </p:sp>
      <p:sp>
        <p:nvSpPr>
          <p:cNvPr id="398367" name="Line 33">
            <a:extLst>
              <a:ext uri="{FF2B5EF4-FFF2-40B4-BE49-F238E27FC236}">
                <a16:creationId xmlns:a16="http://schemas.microsoft.com/office/drawing/2014/main" id="{1899F78D-D2C5-4D20-8EE2-354AB29A3A8A}"/>
              </a:ext>
            </a:extLst>
          </p:cNvPr>
          <p:cNvSpPr>
            <a:spLocks noChangeShapeType="1"/>
          </p:cNvSpPr>
          <p:nvPr/>
        </p:nvSpPr>
        <p:spPr bwMode="auto">
          <a:xfrm>
            <a:off x="4262438" y="3595688"/>
            <a:ext cx="279400"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3">
            <a:extLst>
              <a:ext uri="{FF2B5EF4-FFF2-40B4-BE49-F238E27FC236}">
                <a16:creationId xmlns:a16="http://schemas.microsoft.com/office/drawing/2014/main" id="{D3468747-3FB8-407C-9A95-0A786A2C876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29" name="Slide Number Placeholder 4">
            <a:extLst>
              <a:ext uri="{FF2B5EF4-FFF2-40B4-BE49-F238E27FC236}">
                <a16:creationId xmlns:a16="http://schemas.microsoft.com/office/drawing/2014/main" id="{73246C5B-1F73-4B06-B13C-9F2BE4A6EA5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4A11CE4-6953-471D-9B48-5E7852CF2086}" type="slidenum">
              <a:rPr lang="en-US" altLang="en-US" sz="1000">
                <a:latin typeface="Helvetica" panose="020B0604020202020204" pitchFamily="34" charset="0"/>
              </a:rPr>
              <a:pPr/>
              <a:t>388</a:t>
            </a:fld>
            <a:endParaRPr lang="en-US" altLang="en-US" sz="1000">
              <a:latin typeface="Helvetica" panose="020B0604020202020204" pitchFamily="34" charset="0"/>
            </a:endParaRPr>
          </a:p>
        </p:txBody>
      </p:sp>
      <p:sp>
        <p:nvSpPr>
          <p:cNvPr id="399364" name="Rectangle 2">
            <a:extLst>
              <a:ext uri="{FF2B5EF4-FFF2-40B4-BE49-F238E27FC236}">
                <a16:creationId xmlns:a16="http://schemas.microsoft.com/office/drawing/2014/main" id="{1905BB9B-3AA4-4F65-A75A-88364D31F42C}"/>
              </a:ext>
            </a:extLst>
          </p:cNvPr>
          <p:cNvSpPr>
            <a:spLocks noGrp="1" noChangeArrowheads="1"/>
          </p:cNvSpPr>
          <p:nvPr>
            <p:ph type="title"/>
          </p:nvPr>
        </p:nvSpPr>
        <p:spPr>
          <a:xfrm>
            <a:off x="1295400" y="1143000"/>
            <a:ext cx="5805488" cy="474663"/>
          </a:xfrm>
          <a:noFill/>
        </p:spPr>
        <p:txBody>
          <a:bodyPr lIns="90487" tIns="44450" rIns="90487" bIns="44450" anchor="ctr"/>
          <a:lstStyle/>
          <a:p>
            <a:pPr eaLnBrk="1" hangingPunct="1"/>
            <a:r>
              <a:rPr lang="en-US" altLang="en-US"/>
              <a:t>Sandwich Testing</a:t>
            </a:r>
          </a:p>
        </p:txBody>
      </p:sp>
      <p:sp>
        <p:nvSpPr>
          <p:cNvPr id="399365" name="Freeform 3">
            <a:extLst>
              <a:ext uri="{FF2B5EF4-FFF2-40B4-BE49-F238E27FC236}">
                <a16:creationId xmlns:a16="http://schemas.microsoft.com/office/drawing/2014/main" id="{84E150C0-F64D-4E9E-985E-34C900C341EA}"/>
              </a:ext>
            </a:extLst>
          </p:cNvPr>
          <p:cNvSpPr>
            <a:spLocks/>
          </p:cNvSpPr>
          <p:nvPr/>
        </p:nvSpPr>
        <p:spPr bwMode="auto">
          <a:xfrm>
            <a:off x="2173288" y="3702050"/>
            <a:ext cx="2020887" cy="2416175"/>
          </a:xfrm>
          <a:custGeom>
            <a:avLst/>
            <a:gdLst>
              <a:gd name="T0" fmla="*/ 2147483647 w 1273"/>
              <a:gd name="T1" fmla="*/ 353984801 h 1353"/>
              <a:gd name="T2" fmla="*/ 2147483647 w 1273"/>
              <a:gd name="T3" fmla="*/ 255123456 h 1353"/>
              <a:gd name="T4" fmla="*/ 2064006666 w 1273"/>
              <a:gd name="T5" fmla="*/ 178586218 h 1353"/>
              <a:gd name="T6" fmla="*/ 1963200480 w 1273"/>
              <a:gd name="T7" fmla="*/ 127562621 h 1353"/>
              <a:gd name="T8" fmla="*/ 1902716768 w 1273"/>
              <a:gd name="T9" fmla="*/ 76537210 h 1353"/>
              <a:gd name="T10" fmla="*/ 1804431530 w 1273"/>
              <a:gd name="T11" fmla="*/ 25511806 h 1353"/>
              <a:gd name="T12" fmla="*/ 1643141235 w 1273"/>
              <a:gd name="T13" fmla="*/ 0 h 1353"/>
              <a:gd name="T14" fmla="*/ 1562496286 w 1273"/>
              <a:gd name="T15" fmla="*/ 0 h 1353"/>
              <a:gd name="T16" fmla="*/ 1383564511 w 1273"/>
              <a:gd name="T17" fmla="*/ 51025397 h 1353"/>
              <a:gd name="T18" fmla="*/ 1262597088 w 1273"/>
              <a:gd name="T19" fmla="*/ 127562621 h 1353"/>
              <a:gd name="T20" fmla="*/ 1121468427 w 1273"/>
              <a:gd name="T21" fmla="*/ 229611601 h 1353"/>
              <a:gd name="T22" fmla="*/ 882054528 w 1273"/>
              <a:gd name="T23" fmla="*/ 379496599 h 1353"/>
              <a:gd name="T24" fmla="*/ 761086906 w 1273"/>
              <a:gd name="T25" fmla="*/ 430521982 h 1353"/>
              <a:gd name="T26" fmla="*/ 521671419 w 1273"/>
              <a:gd name="T27" fmla="*/ 609108256 h 1353"/>
              <a:gd name="T28" fmla="*/ 400703896 w 1273"/>
              <a:gd name="T29" fmla="*/ 762182620 h 1353"/>
              <a:gd name="T30" fmla="*/ 299897710 w 1273"/>
              <a:gd name="T31" fmla="*/ 912067562 h 1353"/>
              <a:gd name="T32" fmla="*/ 219252761 w 1273"/>
              <a:gd name="T33" fmla="*/ 1141679331 h 1353"/>
              <a:gd name="T34" fmla="*/ 181451185 w 1273"/>
              <a:gd name="T35" fmla="*/ 1243728311 h 1353"/>
              <a:gd name="T36" fmla="*/ 181451185 w 1273"/>
              <a:gd name="T37" fmla="*/ 1495664020 h 1353"/>
              <a:gd name="T38" fmla="*/ 201612422 w 1273"/>
              <a:gd name="T39" fmla="*/ 1776300948 h 1353"/>
              <a:gd name="T40" fmla="*/ 219252761 w 1273"/>
              <a:gd name="T41" fmla="*/ 1926186337 h 1353"/>
              <a:gd name="T42" fmla="*/ 219252761 w 1273"/>
              <a:gd name="T43" fmla="*/ 2104772499 h 1353"/>
              <a:gd name="T44" fmla="*/ 181451185 w 1273"/>
              <a:gd name="T45" fmla="*/ 2147483647 h 1353"/>
              <a:gd name="T46" fmla="*/ 141128711 w 1273"/>
              <a:gd name="T47" fmla="*/ 2147483647 h 1353"/>
              <a:gd name="T48" fmla="*/ 80644974 w 1273"/>
              <a:gd name="T49" fmla="*/ 2147483647 h 1353"/>
              <a:gd name="T50" fmla="*/ 0 w 1273"/>
              <a:gd name="T51" fmla="*/ 2147483647 h 1353"/>
              <a:gd name="T52" fmla="*/ 0 w 1273"/>
              <a:gd name="T53" fmla="*/ 2147483647 h 1353"/>
              <a:gd name="T54" fmla="*/ 20161243 w 1273"/>
              <a:gd name="T55" fmla="*/ 2147483647 h 1353"/>
              <a:gd name="T56" fmla="*/ 80644974 w 1273"/>
              <a:gd name="T57" fmla="*/ 2147483647 h 1353"/>
              <a:gd name="T58" fmla="*/ 120967473 w 1273"/>
              <a:gd name="T59" fmla="*/ 2147483647 h 1353"/>
              <a:gd name="T60" fmla="*/ 219252761 w 1273"/>
              <a:gd name="T61" fmla="*/ 2147483647 h 1353"/>
              <a:gd name="T62" fmla="*/ 320058947 w 1273"/>
              <a:gd name="T63" fmla="*/ 2147483647 h 1353"/>
              <a:gd name="T64" fmla="*/ 461187707 w 1273"/>
              <a:gd name="T65" fmla="*/ 2147483647 h 1353"/>
              <a:gd name="T66" fmla="*/ 640119482 w 1273"/>
              <a:gd name="T67" fmla="*/ 2147483647 h 1353"/>
              <a:gd name="T68" fmla="*/ 902215765 w 1273"/>
              <a:gd name="T69" fmla="*/ 2147483647 h 1353"/>
              <a:gd name="T70" fmla="*/ 1121468427 w 1273"/>
              <a:gd name="T71" fmla="*/ 2147483647 h 1353"/>
              <a:gd name="T72" fmla="*/ 1343242037 w 1273"/>
              <a:gd name="T73" fmla="*/ 2147483647 h 1353"/>
              <a:gd name="T74" fmla="*/ 1602818761 w 1273"/>
              <a:gd name="T75" fmla="*/ 2147483647 h 1353"/>
              <a:gd name="T76" fmla="*/ 1862394294 w 1273"/>
              <a:gd name="T77" fmla="*/ 2147483647 h 1353"/>
              <a:gd name="T78" fmla="*/ 2043845429 w 1273"/>
              <a:gd name="T79" fmla="*/ 2147483647 h 1353"/>
              <a:gd name="T80" fmla="*/ 2144651616 w 1273"/>
              <a:gd name="T81" fmla="*/ 2147483647 h 1353"/>
              <a:gd name="T82" fmla="*/ 2147483647 w 1273"/>
              <a:gd name="T83" fmla="*/ 2147483647 h 1353"/>
              <a:gd name="T84" fmla="*/ 2147483647 w 1273"/>
              <a:gd name="T85" fmla="*/ 2147483647 h 1353"/>
              <a:gd name="T86" fmla="*/ 2147483647 w 1273"/>
              <a:gd name="T87" fmla="*/ 2147483647 h 1353"/>
              <a:gd name="T88" fmla="*/ 2147483647 w 1273"/>
              <a:gd name="T89" fmla="*/ 2147483647 h 1353"/>
              <a:gd name="T90" fmla="*/ 2147483647 w 1273"/>
              <a:gd name="T91" fmla="*/ 2147483647 h 1353"/>
              <a:gd name="T92" fmla="*/ 2147483647 w 1273"/>
              <a:gd name="T93" fmla="*/ 2147483647 h 1353"/>
              <a:gd name="T94" fmla="*/ 2147483647 w 1273"/>
              <a:gd name="T95" fmla="*/ 2147483647 h 1353"/>
              <a:gd name="T96" fmla="*/ 2147483647 w 1273"/>
              <a:gd name="T97" fmla="*/ 2147483647 h 1353"/>
              <a:gd name="T98" fmla="*/ 2147483647 w 1273"/>
              <a:gd name="T99" fmla="*/ 2147483647 h 1353"/>
              <a:gd name="T100" fmla="*/ 2147483647 w 1273"/>
              <a:gd name="T101" fmla="*/ 2147483647 h 1353"/>
              <a:gd name="T102" fmla="*/ 2147483647 w 1273"/>
              <a:gd name="T103" fmla="*/ 2147483647 h 1353"/>
              <a:gd name="T104" fmla="*/ 2147483647 w 1273"/>
              <a:gd name="T105" fmla="*/ 2147483647 h 1353"/>
              <a:gd name="T106" fmla="*/ 2147483647 w 1273"/>
              <a:gd name="T107" fmla="*/ 2147483647 h 1353"/>
              <a:gd name="T108" fmla="*/ 2147483647 w 1273"/>
              <a:gd name="T109" fmla="*/ 2147483647 h 1353"/>
              <a:gd name="T110" fmla="*/ 2147483647 w 1273"/>
              <a:gd name="T111" fmla="*/ 2028235317 h 1353"/>
              <a:gd name="T112" fmla="*/ 2147483647 w 1273"/>
              <a:gd name="T113" fmla="*/ 1521175818 h 1353"/>
              <a:gd name="T114" fmla="*/ 2147483647 w 1273"/>
              <a:gd name="T115" fmla="*/ 1269241896 h 1353"/>
              <a:gd name="T116" fmla="*/ 2147483647 w 1273"/>
              <a:gd name="T117" fmla="*/ 988604967 h 1353"/>
              <a:gd name="T118" fmla="*/ 2147483647 w 1273"/>
              <a:gd name="T119" fmla="*/ 886555763 h 1353"/>
              <a:gd name="T120" fmla="*/ 2147483647 w 1273"/>
              <a:gd name="T121" fmla="*/ 583596458 h 1353"/>
              <a:gd name="T122" fmla="*/ 2147483647 w 1273"/>
              <a:gd name="T123" fmla="*/ 353984801 h 13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73"/>
              <a:gd name="T187" fmla="*/ 0 h 1353"/>
              <a:gd name="T188" fmla="*/ 1273 w 1273"/>
              <a:gd name="T189" fmla="*/ 1353 h 13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73" h="1353">
                <a:moveTo>
                  <a:pt x="962" y="119"/>
                </a:moveTo>
                <a:lnTo>
                  <a:pt x="946" y="111"/>
                </a:lnTo>
                <a:lnTo>
                  <a:pt x="906" y="95"/>
                </a:lnTo>
                <a:lnTo>
                  <a:pt x="875" y="80"/>
                </a:lnTo>
                <a:lnTo>
                  <a:pt x="851" y="72"/>
                </a:lnTo>
                <a:lnTo>
                  <a:pt x="819" y="56"/>
                </a:lnTo>
                <a:lnTo>
                  <a:pt x="803" y="48"/>
                </a:lnTo>
                <a:lnTo>
                  <a:pt x="779" y="40"/>
                </a:lnTo>
                <a:lnTo>
                  <a:pt x="763" y="32"/>
                </a:lnTo>
                <a:lnTo>
                  <a:pt x="755" y="24"/>
                </a:lnTo>
                <a:lnTo>
                  <a:pt x="739" y="16"/>
                </a:lnTo>
                <a:lnTo>
                  <a:pt x="716" y="8"/>
                </a:lnTo>
                <a:lnTo>
                  <a:pt x="684" y="0"/>
                </a:lnTo>
                <a:lnTo>
                  <a:pt x="652" y="0"/>
                </a:lnTo>
                <a:lnTo>
                  <a:pt x="636" y="0"/>
                </a:lnTo>
                <a:lnTo>
                  <a:pt x="620" y="0"/>
                </a:lnTo>
                <a:lnTo>
                  <a:pt x="580" y="8"/>
                </a:lnTo>
                <a:lnTo>
                  <a:pt x="549" y="16"/>
                </a:lnTo>
                <a:lnTo>
                  <a:pt x="517" y="32"/>
                </a:lnTo>
                <a:lnTo>
                  <a:pt x="501" y="40"/>
                </a:lnTo>
                <a:lnTo>
                  <a:pt x="485" y="48"/>
                </a:lnTo>
                <a:lnTo>
                  <a:pt x="445" y="72"/>
                </a:lnTo>
                <a:lnTo>
                  <a:pt x="398" y="95"/>
                </a:lnTo>
                <a:lnTo>
                  <a:pt x="350" y="119"/>
                </a:lnTo>
                <a:lnTo>
                  <a:pt x="326" y="127"/>
                </a:lnTo>
                <a:lnTo>
                  <a:pt x="302" y="135"/>
                </a:lnTo>
                <a:lnTo>
                  <a:pt x="254" y="159"/>
                </a:lnTo>
                <a:lnTo>
                  <a:pt x="207" y="191"/>
                </a:lnTo>
                <a:lnTo>
                  <a:pt x="167" y="223"/>
                </a:lnTo>
                <a:lnTo>
                  <a:pt x="159" y="239"/>
                </a:lnTo>
                <a:lnTo>
                  <a:pt x="143" y="254"/>
                </a:lnTo>
                <a:lnTo>
                  <a:pt x="119" y="286"/>
                </a:lnTo>
                <a:lnTo>
                  <a:pt x="95" y="326"/>
                </a:lnTo>
                <a:lnTo>
                  <a:pt x="87" y="358"/>
                </a:lnTo>
                <a:lnTo>
                  <a:pt x="80" y="374"/>
                </a:lnTo>
                <a:lnTo>
                  <a:pt x="72" y="390"/>
                </a:lnTo>
                <a:lnTo>
                  <a:pt x="72" y="422"/>
                </a:lnTo>
                <a:lnTo>
                  <a:pt x="72" y="469"/>
                </a:lnTo>
                <a:lnTo>
                  <a:pt x="72" y="525"/>
                </a:lnTo>
                <a:lnTo>
                  <a:pt x="80" y="557"/>
                </a:lnTo>
                <a:lnTo>
                  <a:pt x="80" y="565"/>
                </a:lnTo>
                <a:lnTo>
                  <a:pt x="87" y="604"/>
                </a:lnTo>
                <a:lnTo>
                  <a:pt x="87" y="636"/>
                </a:lnTo>
                <a:lnTo>
                  <a:pt x="87" y="660"/>
                </a:lnTo>
                <a:lnTo>
                  <a:pt x="80" y="692"/>
                </a:lnTo>
                <a:lnTo>
                  <a:pt x="72" y="732"/>
                </a:lnTo>
                <a:lnTo>
                  <a:pt x="64" y="763"/>
                </a:lnTo>
                <a:lnTo>
                  <a:pt x="56" y="787"/>
                </a:lnTo>
                <a:lnTo>
                  <a:pt x="48" y="811"/>
                </a:lnTo>
                <a:lnTo>
                  <a:pt x="32" y="851"/>
                </a:lnTo>
                <a:lnTo>
                  <a:pt x="16" y="907"/>
                </a:lnTo>
                <a:lnTo>
                  <a:pt x="0" y="970"/>
                </a:lnTo>
                <a:lnTo>
                  <a:pt x="0" y="1018"/>
                </a:lnTo>
                <a:lnTo>
                  <a:pt x="0" y="1042"/>
                </a:lnTo>
                <a:lnTo>
                  <a:pt x="0" y="1066"/>
                </a:lnTo>
                <a:lnTo>
                  <a:pt x="8" y="1113"/>
                </a:lnTo>
                <a:lnTo>
                  <a:pt x="16" y="1153"/>
                </a:lnTo>
                <a:lnTo>
                  <a:pt x="32" y="1185"/>
                </a:lnTo>
                <a:lnTo>
                  <a:pt x="40" y="1201"/>
                </a:lnTo>
                <a:lnTo>
                  <a:pt x="48" y="1217"/>
                </a:lnTo>
                <a:lnTo>
                  <a:pt x="64" y="1233"/>
                </a:lnTo>
                <a:lnTo>
                  <a:pt x="87" y="1257"/>
                </a:lnTo>
                <a:lnTo>
                  <a:pt x="111" y="1272"/>
                </a:lnTo>
                <a:lnTo>
                  <a:pt x="127" y="1280"/>
                </a:lnTo>
                <a:lnTo>
                  <a:pt x="159" y="1288"/>
                </a:lnTo>
                <a:lnTo>
                  <a:pt x="183" y="1288"/>
                </a:lnTo>
                <a:lnTo>
                  <a:pt x="215" y="1288"/>
                </a:lnTo>
                <a:lnTo>
                  <a:pt x="254" y="1288"/>
                </a:lnTo>
                <a:lnTo>
                  <a:pt x="294" y="1288"/>
                </a:lnTo>
                <a:lnTo>
                  <a:pt x="358" y="1288"/>
                </a:lnTo>
                <a:lnTo>
                  <a:pt x="413" y="1288"/>
                </a:lnTo>
                <a:lnTo>
                  <a:pt x="445" y="1288"/>
                </a:lnTo>
                <a:lnTo>
                  <a:pt x="477" y="1288"/>
                </a:lnTo>
                <a:lnTo>
                  <a:pt x="533" y="1288"/>
                </a:lnTo>
                <a:lnTo>
                  <a:pt x="596" y="1288"/>
                </a:lnTo>
                <a:lnTo>
                  <a:pt x="636" y="1288"/>
                </a:lnTo>
                <a:lnTo>
                  <a:pt x="684" y="1288"/>
                </a:lnTo>
                <a:lnTo>
                  <a:pt x="739" y="1296"/>
                </a:lnTo>
                <a:lnTo>
                  <a:pt x="771" y="1304"/>
                </a:lnTo>
                <a:lnTo>
                  <a:pt x="811" y="1312"/>
                </a:lnTo>
                <a:lnTo>
                  <a:pt x="819" y="1312"/>
                </a:lnTo>
                <a:lnTo>
                  <a:pt x="851" y="1320"/>
                </a:lnTo>
                <a:lnTo>
                  <a:pt x="898" y="1328"/>
                </a:lnTo>
                <a:lnTo>
                  <a:pt x="954" y="1336"/>
                </a:lnTo>
                <a:lnTo>
                  <a:pt x="1010" y="1352"/>
                </a:lnTo>
                <a:lnTo>
                  <a:pt x="1034" y="1352"/>
                </a:lnTo>
                <a:lnTo>
                  <a:pt x="1049" y="1352"/>
                </a:lnTo>
                <a:lnTo>
                  <a:pt x="1097" y="1352"/>
                </a:lnTo>
                <a:lnTo>
                  <a:pt x="1129" y="1352"/>
                </a:lnTo>
                <a:lnTo>
                  <a:pt x="1169" y="1344"/>
                </a:lnTo>
                <a:lnTo>
                  <a:pt x="1185" y="1336"/>
                </a:lnTo>
                <a:lnTo>
                  <a:pt x="1200" y="1328"/>
                </a:lnTo>
                <a:lnTo>
                  <a:pt x="1232" y="1304"/>
                </a:lnTo>
                <a:lnTo>
                  <a:pt x="1248" y="1280"/>
                </a:lnTo>
                <a:lnTo>
                  <a:pt x="1264" y="1249"/>
                </a:lnTo>
                <a:lnTo>
                  <a:pt x="1264" y="1233"/>
                </a:lnTo>
                <a:lnTo>
                  <a:pt x="1272" y="1209"/>
                </a:lnTo>
                <a:lnTo>
                  <a:pt x="1272" y="1169"/>
                </a:lnTo>
                <a:lnTo>
                  <a:pt x="1264" y="1129"/>
                </a:lnTo>
                <a:lnTo>
                  <a:pt x="1256" y="1082"/>
                </a:lnTo>
                <a:lnTo>
                  <a:pt x="1248" y="1058"/>
                </a:lnTo>
                <a:lnTo>
                  <a:pt x="1240" y="1034"/>
                </a:lnTo>
                <a:lnTo>
                  <a:pt x="1224" y="986"/>
                </a:lnTo>
                <a:lnTo>
                  <a:pt x="1208" y="938"/>
                </a:lnTo>
                <a:lnTo>
                  <a:pt x="1193" y="899"/>
                </a:lnTo>
                <a:lnTo>
                  <a:pt x="1185" y="875"/>
                </a:lnTo>
                <a:lnTo>
                  <a:pt x="1177" y="859"/>
                </a:lnTo>
                <a:lnTo>
                  <a:pt x="1161" y="811"/>
                </a:lnTo>
                <a:lnTo>
                  <a:pt x="1153" y="763"/>
                </a:lnTo>
                <a:lnTo>
                  <a:pt x="1145" y="708"/>
                </a:lnTo>
                <a:lnTo>
                  <a:pt x="1145" y="684"/>
                </a:lnTo>
                <a:lnTo>
                  <a:pt x="1145" y="636"/>
                </a:lnTo>
                <a:lnTo>
                  <a:pt x="1137" y="533"/>
                </a:lnTo>
                <a:lnTo>
                  <a:pt x="1137" y="477"/>
                </a:lnTo>
                <a:lnTo>
                  <a:pt x="1137" y="453"/>
                </a:lnTo>
                <a:lnTo>
                  <a:pt x="1129" y="398"/>
                </a:lnTo>
                <a:lnTo>
                  <a:pt x="1121" y="350"/>
                </a:lnTo>
                <a:lnTo>
                  <a:pt x="1105" y="310"/>
                </a:lnTo>
                <a:lnTo>
                  <a:pt x="1097" y="294"/>
                </a:lnTo>
                <a:lnTo>
                  <a:pt x="1089" y="278"/>
                </a:lnTo>
                <a:lnTo>
                  <a:pt x="1057" y="231"/>
                </a:lnTo>
                <a:lnTo>
                  <a:pt x="1018" y="183"/>
                </a:lnTo>
                <a:lnTo>
                  <a:pt x="970" y="135"/>
                </a:lnTo>
                <a:lnTo>
                  <a:pt x="946" y="111"/>
                </a:lnTo>
                <a:lnTo>
                  <a:pt x="962" y="119"/>
                </a:lnTo>
              </a:path>
            </a:pathLst>
          </a:custGeom>
          <a:solidFill>
            <a:schemeClr val="tx2"/>
          </a:solidFill>
          <a:ln>
            <a:noFill/>
          </a:ln>
          <a:extLst>
            <a:ext uri="{91240B29-F687-4F45-9708-019B960494DF}">
              <a14:hiddenLine xmlns:a14="http://schemas.microsoft.com/office/drawing/2010/main" w="12700" cap="rnd">
                <a:solidFill>
                  <a:srgbClr val="000000"/>
                </a:solidFill>
                <a:round/>
                <a:headEnd/>
                <a:tailEnd type="triangle" w="med" len="med"/>
              </a14:hiddenLine>
            </a:ext>
          </a:extLst>
        </p:spPr>
        <p:txBody>
          <a:bodyPr/>
          <a:lstStyle/>
          <a:p>
            <a:endParaRPr lang="en-US"/>
          </a:p>
        </p:txBody>
      </p:sp>
      <p:sp>
        <p:nvSpPr>
          <p:cNvPr id="399366" name="Rectangle 4">
            <a:extLst>
              <a:ext uri="{FF2B5EF4-FFF2-40B4-BE49-F238E27FC236}">
                <a16:creationId xmlns:a16="http://schemas.microsoft.com/office/drawing/2014/main" id="{D71AE552-DE45-4721-A47C-1234E47CF67E}"/>
              </a:ext>
            </a:extLst>
          </p:cNvPr>
          <p:cNvSpPr>
            <a:spLocks noChangeArrowheads="1"/>
          </p:cNvSpPr>
          <p:nvPr/>
        </p:nvSpPr>
        <p:spPr bwMode="auto">
          <a:xfrm>
            <a:off x="4344988" y="1873250"/>
            <a:ext cx="685800" cy="542925"/>
          </a:xfrm>
          <a:prstGeom prst="rect">
            <a:avLst/>
          </a:prstGeom>
          <a:solidFill>
            <a:schemeClr val="folHlink"/>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367" name="Rectangle 5">
            <a:extLst>
              <a:ext uri="{FF2B5EF4-FFF2-40B4-BE49-F238E27FC236}">
                <a16:creationId xmlns:a16="http://schemas.microsoft.com/office/drawing/2014/main" id="{8558969A-E9F4-4258-BE09-4D03295CAB1D}"/>
              </a:ext>
            </a:extLst>
          </p:cNvPr>
          <p:cNvSpPr>
            <a:spLocks noChangeArrowheads="1"/>
          </p:cNvSpPr>
          <p:nvPr/>
        </p:nvSpPr>
        <p:spPr bwMode="auto">
          <a:xfrm>
            <a:off x="3582988" y="2959100"/>
            <a:ext cx="685800" cy="542925"/>
          </a:xfrm>
          <a:prstGeom prst="rect">
            <a:avLst/>
          </a:prstGeom>
          <a:solidFill>
            <a:schemeClr val="folHlink"/>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368" name="Rectangle 6">
            <a:extLst>
              <a:ext uri="{FF2B5EF4-FFF2-40B4-BE49-F238E27FC236}">
                <a16:creationId xmlns:a16="http://schemas.microsoft.com/office/drawing/2014/main" id="{BC2CD8DE-7B69-4EED-8018-31702AA1126E}"/>
              </a:ext>
            </a:extLst>
          </p:cNvPr>
          <p:cNvSpPr>
            <a:spLocks noChangeArrowheads="1"/>
          </p:cNvSpPr>
          <p:nvPr/>
        </p:nvSpPr>
        <p:spPr bwMode="auto">
          <a:xfrm>
            <a:off x="2833688" y="4059238"/>
            <a:ext cx="685800" cy="542925"/>
          </a:xfrm>
          <a:prstGeom prst="rect">
            <a:avLst/>
          </a:prstGeom>
          <a:solidFill>
            <a:schemeClr val="folHlink"/>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369" name="Rectangle 7">
            <a:extLst>
              <a:ext uri="{FF2B5EF4-FFF2-40B4-BE49-F238E27FC236}">
                <a16:creationId xmlns:a16="http://schemas.microsoft.com/office/drawing/2014/main" id="{C2A87E48-D55A-4F35-BB39-045FB4F915FA}"/>
              </a:ext>
            </a:extLst>
          </p:cNvPr>
          <p:cNvSpPr>
            <a:spLocks noChangeArrowheads="1"/>
          </p:cNvSpPr>
          <p:nvPr/>
        </p:nvSpPr>
        <p:spPr bwMode="auto">
          <a:xfrm>
            <a:off x="2351088" y="5145088"/>
            <a:ext cx="685800" cy="542925"/>
          </a:xfrm>
          <a:prstGeom prst="rect">
            <a:avLst/>
          </a:prstGeom>
          <a:solidFill>
            <a:schemeClr val="folHlink"/>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370" name="Rectangle 8">
            <a:extLst>
              <a:ext uri="{FF2B5EF4-FFF2-40B4-BE49-F238E27FC236}">
                <a16:creationId xmlns:a16="http://schemas.microsoft.com/office/drawing/2014/main" id="{1F2C6042-0BAD-4460-8ECC-5C902D5CFBCC}"/>
              </a:ext>
            </a:extLst>
          </p:cNvPr>
          <p:cNvSpPr>
            <a:spLocks noChangeArrowheads="1"/>
          </p:cNvSpPr>
          <p:nvPr/>
        </p:nvSpPr>
        <p:spPr bwMode="auto">
          <a:xfrm>
            <a:off x="3252788" y="5145088"/>
            <a:ext cx="685800" cy="542925"/>
          </a:xfrm>
          <a:prstGeom prst="rect">
            <a:avLst/>
          </a:prstGeom>
          <a:solidFill>
            <a:schemeClr val="folHlink"/>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371" name="Rectangle 9">
            <a:extLst>
              <a:ext uri="{FF2B5EF4-FFF2-40B4-BE49-F238E27FC236}">
                <a16:creationId xmlns:a16="http://schemas.microsoft.com/office/drawing/2014/main" id="{EF6F4B35-8C5F-4B96-B242-725A153A148B}"/>
              </a:ext>
            </a:extLst>
          </p:cNvPr>
          <p:cNvSpPr>
            <a:spLocks noChangeArrowheads="1"/>
          </p:cNvSpPr>
          <p:nvPr/>
        </p:nvSpPr>
        <p:spPr bwMode="auto">
          <a:xfrm>
            <a:off x="4446588" y="2959100"/>
            <a:ext cx="685800" cy="542925"/>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372" name="Rectangle 10">
            <a:extLst>
              <a:ext uri="{FF2B5EF4-FFF2-40B4-BE49-F238E27FC236}">
                <a16:creationId xmlns:a16="http://schemas.microsoft.com/office/drawing/2014/main" id="{DFD27BBD-23FA-46DE-8B95-50FBE7D240A0}"/>
              </a:ext>
            </a:extLst>
          </p:cNvPr>
          <p:cNvSpPr>
            <a:spLocks noChangeArrowheads="1"/>
          </p:cNvSpPr>
          <p:nvPr/>
        </p:nvSpPr>
        <p:spPr bwMode="auto">
          <a:xfrm>
            <a:off x="5310188" y="2959100"/>
            <a:ext cx="685800" cy="542925"/>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99373" name="Line 11">
            <a:extLst>
              <a:ext uri="{FF2B5EF4-FFF2-40B4-BE49-F238E27FC236}">
                <a16:creationId xmlns:a16="http://schemas.microsoft.com/office/drawing/2014/main" id="{B7B7735E-0BB7-4512-9C14-B5C43972D02C}"/>
              </a:ext>
            </a:extLst>
          </p:cNvPr>
          <p:cNvSpPr>
            <a:spLocks noChangeShapeType="1"/>
          </p:cNvSpPr>
          <p:nvPr/>
        </p:nvSpPr>
        <p:spPr bwMode="auto">
          <a:xfrm flipH="1">
            <a:off x="2668588" y="4616450"/>
            <a:ext cx="520700" cy="5286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374" name="Line 12">
            <a:extLst>
              <a:ext uri="{FF2B5EF4-FFF2-40B4-BE49-F238E27FC236}">
                <a16:creationId xmlns:a16="http://schemas.microsoft.com/office/drawing/2014/main" id="{50F3D8DB-AED5-46ED-8A8B-410B20B5A420}"/>
              </a:ext>
            </a:extLst>
          </p:cNvPr>
          <p:cNvSpPr>
            <a:spLocks noChangeShapeType="1"/>
          </p:cNvSpPr>
          <p:nvPr/>
        </p:nvSpPr>
        <p:spPr bwMode="auto">
          <a:xfrm>
            <a:off x="3163888" y="4616450"/>
            <a:ext cx="444500" cy="5429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375" name="Line 13">
            <a:extLst>
              <a:ext uri="{FF2B5EF4-FFF2-40B4-BE49-F238E27FC236}">
                <a16:creationId xmlns:a16="http://schemas.microsoft.com/office/drawing/2014/main" id="{2C759E92-56D2-4874-B765-D06A1C0CA22B}"/>
              </a:ext>
            </a:extLst>
          </p:cNvPr>
          <p:cNvSpPr>
            <a:spLocks noChangeShapeType="1"/>
          </p:cNvSpPr>
          <p:nvPr/>
        </p:nvSpPr>
        <p:spPr bwMode="auto">
          <a:xfrm>
            <a:off x="4713288" y="2430463"/>
            <a:ext cx="38100" cy="5286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376" name="Line 14">
            <a:extLst>
              <a:ext uri="{FF2B5EF4-FFF2-40B4-BE49-F238E27FC236}">
                <a16:creationId xmlns:a16="http://schemas.microsoft.com/office/drawing/2014/main" id="{A27A958C-8B65-4EE3-AAEA-96A0AE95C95A}"/>
              </a:ext>
            </a:extLst>
          </p:cNvPr>
          <p:cNvSpPr>
            <a:spLocks noChangeShapeType="1"/>
          </p:cNvSpPr>
          <p:nvPr/>
        </p:nvSpPr>
        <p:spPr bwMode="auto">
          <a:xfrm>
            <a:off x="4687888" y="2459038"/>
            <a:ext cx="977900" cy="485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359" name="Rectangle 15">
            <a:extLst>
              <a:ext uri="{FF2B5EF4-FFF2-40B4-BE49-F238E27FC236}">
                <a16:creationId xmlns:a16="http://schemas.microsoft.com/office/drawing/2014/main" id="{6E1DC21A-F0B2-4849-90DD-17483BF8C052}"/>
              </a:ext>
            </a:extLst>
          </p:cNvPr>
          <p:cNvSpPr>
            <a:spLocks noChangeArrowheads="1"/>
          </p:cNvSpPr>
          <p:nvPr/>
        </p:nvSpPr>
        <p:spPr bwMode="auto">
          <a:xfrm>
            <a:off x="5499100" y="2090738"/>
            <a:ext cx="2047875"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Top modules are</a:t>
            </a:r>
          </a:p>
          <a:p>
            <a:pPr>
              <a:defRPr/>
            </a:pPr>
            <a:r>
              <a:rPr lang="en-US" sz="1800" b="1">
                <a:effectLst>
                  <a:outerShdw blurRad="38100" dist="38100" dir="2700000" algn="tl">
                    <a:srgbClr val="FFFFFF"/>
                  </a:outerShdw>
                </a:effectLst>
                <a:latin typeface="Helvetica" pitchFamily="-128" charset="0"/>
                <a:ea typeface="ＭＳ Ｐゴシック" pitchFamily="-128" charset="-128"/>
              </a:rPr>
              <a:t>tested with stubs</a:t>
            </a:r>
          </a:p>
        </p:txBody>
      </p:sp>
      <p:sp>
        <p:nvSpPr>
          <p:cNvPr id="185360" name="Rectangle 16">
            <a:extLst>
              <a:ext uri="{FF2B5EF4-FFF2-40B4-BE49-F238E27FC236}">
                <a16:creationId xmlns:a16="http://schemas.microsoft.com/office/drawing/2014/main" id="{2037F9A9-68B5-472C-A80C-40813E70045E}"/>
              </a:ext>
            </a:extLst>
          </p:cNvPr>
          <p:cNvSpPr>
            <a:spLocks noChangeArrowheads="1"/>
          </p:cNvSpPr>
          <p:nvPr/>
        </p:nvSpPr>
        <p:spPr bwMode="auto">
          <a:xfrm>
            <a:off x="4165600" y="4705350"/>
            <a:ext cx="3902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Worker modules are grouped into </a:t>
            </a:r>
          </a:p>
        </p:txBody>
      </p:sp>
      <p:sp>
        <p:nvSpPr>
          <p:cNvPr id="185361" name="Rectangle 17">
            <a:extLst>
              <a:ext uri="{FF2B5EF4-FFF2-40B4-BE49-F238E27FC236}">
                <a16:creationId xmlns:a16="http://schemas.microsoft.com/office/drawing/2014/main" id="{3A630E2C-9664-45ED-A5BC-8FB9FC30DD83}"/>
              </a:ext>
            </a:extLst>
          </p:cNvPr>
          <p:cNvSpPr>
            <a:spLocks noChangeArrowheads="1"/>
          </p:cNvSpPr>
          <p:nvPr/>
        </p:nvSpPr>
        <p:spPr bwMode="auto">
          <a:xfrm>
            <a:off x="4165600" y="4962525"/>
            <a:ext cx="24923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builds and integrated</a:t>
            </a:r>
          </a:p>
        </p:txBody>
      </p:sp>
      <p:sp>
        <p:nvSpPr>
          <p:cNvPr id="185362" name="Rectangle 18">
            <a:extLst>
              <a:ext uri="{FF2B5EF4-FFF2-40B4-BE49-F238E27FC236}">
                <a16:creationId xmlns:a16="http://schemas.microsoft.com/office/drawing/2014/main" id="{4AE3B95D-08B5-4D4E-BDAB-48A09E2F2B57}"/>
              </a:ext>
            </a:extLst>
          </p:cNvPr>
          <p:cNvSpPr>
            <a:spLocks noChangeArrowheads="1"/>
          </p:cNvSpPr>
          <p:nvPr/>
        </p:nvSpPr>
        <p:spPr bwMode="auto">
          <a:xfrm>
            <a:off x="4572000" y="1905000"/>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ea typeface="ＭＳ Ｐゴシック" pitchFamily="-128" charset="-128"/>
              </a:rPr>
              <a:t>A</a:t>
            </a:r>
          </a:p>
        </p:txBody>
      </p:sp>
      <p:sp>
        <p:nvSpPr>
          <p:cNvPr id="185363" name="Rectangle 19">
            <a:extLst>
              <a:ext uri="{FF2B5EF4-FFF2-40B4-BE49-F238E27FC236}">
                <a16:creationId xmlns:a16="http://schemas.microsoft.com/office/drawing/2014/main" id="{4A580F1A-365F-4405-AE0D-800F037FA18A}"/>
              </a:ext>
            </a:extLst>
          </p:cNvPr>
          <p:cNvSpPr>
            <a:spLocks noChangeArrowheads="1"/>
          </p:cNvSpPr>
          <p:nvPr/>
        </p:nvSpPr>
        <p:spPr bwMode="auto">
          <a:xfrm>
            <a:off x="3784600" y="3048000"/>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ea typeface="ＭＳ Ｐゴシック" pitchFamily="-128" charset="-128"/>
              </a:rPr>
              <a:t>B</a:t>
            </a:r>
          </a:p>
        </p:txBody>
      </p:sp>
      <p:sp>
        <p:nvSpPr>
          <p:cNvPr id="185364" name="Rectangle 20">
            <a:extLst>
              <a:ext uri="{FF2B5EF4-FFF2-40B4-BE49-F238E27FC236}">
                <a16:creationId xmlns:a16="http://schemas.microsoft.com/office/drawing/2014/main" id="{A83B29D8-48EF-4140-B4EF-F225E8CE5537}"/>
              </a:ext>
            </a:extLst>
          </p:cNvPr>
          <p:cNvSpPr>
            <a:spLocks noChangeArrowheads="1"/>
          </p:cNvSpPr>
          <p:nvPr/>
        </p:nvSpPr>
        <p:spPr bwMode="auto">
          <a:xfrm>
            <a:off x="3060700" y="4148138"/>
            <a:ext cx="3460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ea typeface="ＭＳ Ｐゴシック" pitchFamily="-128" charset="-128"/>
              </a:rPr>
              <a:t>C</a:t>
            </a:r>
          </a:p>
        </p:txBody>
      </p:sp>
      <p:sp>
        <p:nvSpPr>
          <p:cNvPr id="185365" name="Rectangle 21">
            <a:extLst>
              <a:ext uri="{FF2B5EF4-FFF2-40B4-BE49-F238E27FC236}">
                <a16:creationId xmlns:a16="http://schemas.microsoft.com/office/drawing/2014/main" id="{047DB40E-7C8B-4F47-9D6A-B9123A993500}"/>
              </a:ext>
            </a:extLst>
          </p:cNvPr>
          <p:cNvSpPr>
            <a:spLocks noChangeArrowheads="1"/>
          </p:cNvSpPr>
          <p:nvPr/>
        </p:nvSpPr>
        <p:spPr bwMode="auto">
          <a:xfrm>
            <a:off x="2527300" y="5191125"/>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ea typeface="ＭＳ Ｐゴシック" pitchFamily="-128" charset="-128"/>
              </a:rPr>
              <a:t>D</a:t>
            </a:r>
          </a:p>
        </p:txBody>
      </p:sp>
      <p:sp>
        <p:nvSpPr>
          <p:cNvPr id="185366" name="Rectangle 22">
            <a:extLst>
              <a:ext uri="{FF2B5EF4-FFF2-40B4-BE49-F238E27FC236}">
                <a16:creationId xmlns:a16="http://schemas.microsoft.com/office/drawing/2014/main" id="{7C2D13EB-1F54-4296-8F89-BF044B42D748}"/>
              </a:ext>
            </a:extLst>
          </p:cNvPr>
          <p:cNvSpPr>
            <a:spLocks noChangeArrowheads="1"/>
          </p:cNvSpPr>
          <p:nvPr/>
        </p:nvSpPr>
        <p:spPr bwMode="auto">
          <a:xfrm>
            <a:off x="3454400" y="5191125"/>
            <a:ext cx="3333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ea typeface="ＭＳ Ｐゴシック" pitchFamily="-128" charset="-128"/>
              </a:rPr>
              <a:t>E</a:t>
            </a:r>
          </a:p>
        </p:txBody>
      </p:sp>
      <p:sp>
        <p:nvSpPr>
          <p:cNvPr id="185367" name="Rectangle 23">
            <a:extLst>
              <a:ext uri="{FF2B5EF4-FFF2-40B4-BE49-F238E27FC236}">
                <a16:creationId xmlns:a16="http://schemas.microsoft.com/office/drawing/2014/main" id="{1487ACC0-EEF6-435A-845D-300FD8CB67E2}"/>
              </a:ext>
            </a:extLst>
          </p:cNvPr>
          <p:cNvSpPr>
            <a:spLocks noChangeArrowheads="1"/>
          </p:cNvSpPr>
          <p:nvPr/>
        </p:nvSpPr>
        <p:spPr bwMode="auto">
          <a:xfrm>
            <a:off x="4648200" y="3062288"/>
            <a:ext cx="3206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ea typeface="ＭＳ Ｐゴシック" pitchFamily="-128" charset="-128"/>
              </a:rPr>
              <a:t>F</a:t>
            </a:r>
          </a:p>
        </p:txBody>
      </p:sp>
      <p:sp>
        <p:nvSpPr>
          <p:cNvPr id="185368" name="Rectangle 24">
            <a:extLst>
              <a:ext uri="{FF2B5EF4-FFF2-40B4-BE49-F238E27FC236}">
                <a16:creationId xmlns:a16="http://schemas.microsoft.com/office/drawing/2014/main" id="{B21D1A10-78BF-43C6-945D-0706003645FD}"/>
              </a:ext>
            </a:extLst>
          </p:cNvPr>
          <p:cNvSpPr>
            <a:spLocks noChangeArrowheads="1"/>
          </p:cNvSpPr>
          <p:nvPr/>
        </p:nvSpPr>
        <p:spPr bwMode="auto">
          <a:xfrm>
            <a:off x="5473700" y="3062288"/>
            <a:ext cx="3587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ea typeface="ＭＳ Ｐゴシック" pitchFamily="-128" charset="-128"/>
              </a:rPr>
              <a:t>G</a:t>
            </a:r>
          </a:p>
        </p:txBody>
      </p:sp>
      <p:sp>
        <p:nvSpPr>
          <p:cNvPr id="185369" name="Rectangle 25">
            <a:extLst>
              <a:ext uri="{FF2B5EF4-FFF2-40B4-BE49-F238E27FC236}">
                <a16:creationId xmlns:a16="http://schemas.microsoft.com/office/drawing/2014/main" id="{FA21ABD8-8461-47F9-94FA-8A2A44124E69}"/>
              </a:ext>
            </a:extLst>
          </p:cNvPr>
          <p:cNvSpPr>
            <a:spLocks noChangeArrowheads="1"/>
          </p:cNvSpPr>
          <p:nvPr/>
        </p:nvSpPr>
        <p:spPr bwMode="auto">
          <a:xfrm>
            <a:off x="4114800" y="5791200"/>
            <a:ext cx="1181100"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cluster</a:t>
            </a:r>
            <a:endParaRPr lang="en-US" b="1">
              <a:solidFill>
                <a:schemeClr val="bg1"/>
              </a:solidFill>
              <a:effectLst>
                <a:outerShdw blurRad="38100" dist="38100" dir="2700000" algn="tl">
                  <a:srgbClr val="000000"/>
                </a:outerShdw>
              </a:effectLst>
              <a:latin typeface="Helvetica" pitchFamily="-128" charset="0"/>
              <a:ea typeface="ＭＳ Ｐゴシック" pitchFamily="-128" charset="-128"/>
            </a:endParaRPr>
          </a:p>
        </p:txBody>
      </p:sp>
      <p:sp>
        <p:nvSpPr>
          <p:cNvPr id="399388" name="Line 26">
            <a:extLst>
              <a:ext uri="{FF2B5EF4-FFF2-40B4-BE49-F238E27FC236}">
                <a16:creationId xmlns:a16="http://schemas.microsoft.com/office/drawing/2014/main" id="{CB2BB040-A423-4063-9CBB-008C37DC7C6C}"/>
              </a:ext>
            </a:extLst>
          </p:cNvPr>
          <p:cNvSpPr>
            <a:spLocks noChangeShapeType="1"/>
          </p:cNvSpPr>
          <p:nvPr/>
        </p:nvSpPr>
        <p:spPr bwMode="auto">
          <a:xfrm flipH="1">
            <a:off x="4065588" y="2459038"/>
            <a:ext cx="609600" cy="4714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389" name="Line 27">
            <a:extLst>
              <a:ext uri="{FF2B5EF4-FFF2-40B4-BE49-F238E27FC236}">
                <a16:creationId xmlns:a16="http://schemas.microsoft.com/office/drawing/2014/main" id="{B67DE27C-A7E4-40AC-9CA5-0A564E0FDAD1}"/>
              </a:ext>
            </a:extLst>
          </p:cNvPr>
          <p:cNvSpPr>
            <a:spLocks noChangeShapeType="1"/>
          </p:cNvSpPr>
          <p:nvPr/>
        </p:nvSpPr>
        <p:spPr bwMode="auto">
          <a:xfrm flipV="1">
            <a:off x="3265488" y="3516313"/>
            <a:ext cx="546100" cy="5429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753E7F0-B21F-42FB-8971-6CACC1253E2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45BA6AA6-F4C1-48B9-BBA7-9C5E9C8358B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7CA686A-42CE-4601-8721-65B127210ED6}" type="slidenum">
              <a:rPr lang="en-US" altLang="en-US" sz="1000">
                <a:latin typeface="Helvetica" panose="020B0604020202020204" pitchFamily="34" charset="0"/>
              </a:rPr>
              <a:pPr/>
              <a:t>389</a:t>
            </a:fld>
            <a:endParaRPr lang="en-US" altLang="en-US" sz="1000">
              <a:latin typeface="Helvetica" panose="020B0604020202020204" pitchFamily="34" charset="0"/>
            </a:endParaRPr>
          </a:p>
        </p:txBody>
      </p:sp>
      <p:sp>
        <p:nvSpPr>
          <p:cNvPr id="400388" name="Rectangle 2">
            <a:extLst>
              <a:ext uri="{FF2B5EF4-FFF2-40B4-BE49-F238E27FC236}">
                <a16:creationId xmlns:a16="http://schemas.microsoft.com/office/drawing/2014/main" id="{B6A98262-DB77-42C7-A2DB-3E657CB29FA2}"/>
              </a:ext>
            </a:extLst>
          </p:cNvPr>
          <p:cNvSpPr>
            <a:spLocks noGrp="1" noChangeArrowheads="1"/>
          </p:cNvSpPr>
          <p:nvPr>
            <p:ph type="title"/>
          </p:nvPr>
        </p:nvSpPr>
        <p:spPr/>
        <p:txBody>
          <a:bodyPr/>
          <a:lstStyle/>
          <a:p>
            <a:pPr eaLnBrk="1" hangingPunct="1"/>
            <a:r>
              <a:rPr lang="en-US" altLang="en-US"/>
              <a:t>Regression Testing</a:t>
            </a:r>
          </a:p>
        </p:txBody>
      </p:sp>
      <p:sp>
        <p:nvSpPr>
          <p:cNvPr id="400389" name="Rectangle 3">
            <a:extLst>
              <a:ext uri="{FF2B5EF4-FFF2-40B4-BE49-F238E27FC236}">
                <a16:creationId xmlns:a16="http://schemas.microsoft.com/office/drawing/2014/main" id="{E4CFDD69-7E4A-4569-8517-C2D2E9DA5915}"/>
              </a:ext>
            </a:extLst>
          </p:cNvPr>
          <p:cNvSpPr>
            <a:spLocks noGrp="1" noChangeArrowheads="1"/>
          </p:cNvSpPr>
          <p:nvPr>
            <p:ph type="body" idx="1"/>
          </p:nvPr>
        </p:nvSpPr>
        <p:spPr/>
        <p:txBody>
          <a:bodyPr/>
          <a:lstStyle/>
          <a:p>
            <a:pPr eaLnBrk="1" hangingPunct="1">
              <a:lnSpc>
                <a:spcPct val="90000"/>
              </a:lnSpc>
              <a:spcBef>
                <a:spcPts val="900"/>
              </a:spcBef>
            </a:pPr>
            <a:r>
              <a:rPr lang="en-US" altLang="en-US" sz="2000" i="1">
                <a:solidFill>
                  <a:schemeClr val="folHlink"/>
                </a:solidFill>
                <a:latin typeface="Palatino" pitchFamily="-128" charset="0"/>
              </a:rPr>
              <a:t>Regression testing</a:t>
            </a:r>
            <a:r>
              <a:rPr lang="en-US" altLang="en-US" sz="2000">
                <a:latin typeface="Palatino" pitchFamily="-128" charset="0"/>
              </a:rPr>
              <a:t> is the re-execution of some subset of tests that have already been conducted to ensure that changes have not propagated unintended side effects</a:t>
            </a:r>
          </a:p>
          <a:p>
            <a:pPr eaLnBrk="1" hangingPunct="1">
              <a:lnSpc>
                <a:spcPct val="90000"/>
              </a:lnSpc>
              <a:spcBef>
                <a:spcPts val="300"/>
              </a:spcBef>
            </a:pPr>
            <a:r>
              <a:rPr lang="en-US" altLang="en-US" sz="2000">
                <a:latin typeface="Palatino" pitchFamily="-128" charset="0"/>
              </a:rPr>
              <a:t>Whenever software is corrected, some aspect of the software configuration (the program, its documentation, or the data that support it) is changed. </a:t>
            </a:r>
          </a:p>
          <a:p>
            <a:pPr eaLnBrk="1" hangingPunct="1">
              <a:lnSpc>
                <a:spcPct val="90000"/>
              </a:lnSpc>
              <a:spcBef>
                <a:spcPts val="300"/>
              </a:spcBef>
            </a:pPr>
            <a:r>
              <a:rPr lang="en-US" altLang="en-US" sz="2000">
                <a:latin typeface="Palatino" pitchFamily="-128" charset="0"/>
              </a:rPr>
              <a:t>Regression testing helps to ensure that changes (due to testing or for other reasons) do not introduce unintended behavior or additional errors.</a:t>
            </a:r>
          </a:p>
          <a:p>
            <a:pPr eaLnBrk="1" hangingPunct="1">
              <a:lnSpc>
                <a:spcPct val="90000"/>
              </a:lnSpc>
              <a:spcBef>
                <a:spcPts val="900"/>
              </a:spcBef>
            </a:pPr>
            <a:r>
              <a:rPr lang="en-US" altLang="en-US" sz="2000">
                <a:latin typeface="Palatino" pitchFamily="-128" charset="0"/>
              </a:rPr>
              <a:t>Regression testing may be conducted manually, by re-executing a subset of all test cases or using automated capture/playback tools.</a:t>
            </a:r>
          </a:p>
          <a:p>
            <a:pPr eaLnBrk="1" hangingPunct="1">
              <a:lnSpc>
                <a:spcPct val="90000"/>
              </a:lnSpc>
            </a:pPr>
            <a:endParaRPr lang="en-US" altLang="en-US"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4C6E1C6-4DAB-4C8F-A77D-6E8053C32CC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a:extLst>
              <a:ext uri="{FF2B5EF4-FFF2-40B4-BE49-F238E27FC236}">
                <a16:creationId xmlns:a16="http://schemas.microsoft.com/office/drawing/2014/main" id="{8F430B7A-3277-4797-BE4B-15F9F24D763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4D2F27E-1AD7-4482-BC76-3AE49486D336}" type="slidenum">
              <a:rPr lang="en-US" altLang="en-US" sz="1000">
                <a:latin typeface="Helvetica" panose="020B0604020202020204" pitchFamily="34" charset="0"/>
              </a:rPr>
              <a:pPr/>
              <a:t>39</a:t>
            </a:fld>
            <a:endParaRPr lang="en-US" altLang="en-US" sz="1000">
              <a:latin typeface="Helvetica" panose="020B0604020202020204" pitchFamily="34" charset="0"/>
            </a:endParaRPr>
          </a:p>
        </p:txBody>
      </p:sp>
      <p:sp>
        <p:nvSpPr>
          <p:cNvPr id="41988" name="Rectangle 2">
            <a:extLst>
              <a:ext uri="{FF2B5EF4-FFF2-40B4-BE49-F238E27FC236}">
                <a16:creationId xmlns:a16="http://schemas.microsoft.com/office/drawing/2014/main" id="{1BC7F22A-8929-4419-823B-C331FAF708AA}"/>
              </a:ext>
            </a:extLst>
          </p:cNvPr>
          <p:cNvSpPr>
            <a:spLocks noGrp="1" noChangeArrowheads="1"/>
          </p:cNvSpPr>
          <p:nvPr>
            <p:ph type="title"/>
          </p:nvPr>
        </p:nvSpPr>
        <p:spPr>
          <a:xfrm>
            <a:off x="1295400" y="1066800"/>
            <a:ext cx="6111875" cy="660400"/>
          </a:xfrm>
          <a:noFill/>
        </p:spPr>
        <p:txBody>
          <a:bodyPr wrap="none" lIns="63500" tIns="25400" rIns="63500" bIns="25400" anchor="t">
            <a:spAutoFit/>
          </a:bodyPr>
          <a:lstStyle/>
          <a:p>
            <a:pPr eaLnBrk="1" hangingPunct="1"/>
            <a:r>
              <a:rPr lang="en-US" altLang="en-US"/>
              <a:t>Still Other Process Models</a:t>
            </a:r>
          </a:p>
        </p:txBody>
      </p:sp>
      <p:sp>
        <p:nvSpPr>
          <p:cNvPr id="41989" name="Rectangle 3">
            <a:extLst>
              <a:ext uri="{FF2B5EF4-FFF2-40B4-BE49-F238E27FC236}">
                <a16:creationId xmlns:a16="http://schemas.microsoft.com/office/drawing/2014/main" id="{5F827DB0-C884-479A-8BEF-CD1064ECE3A9}"/>
              </a:ext>
            </a:extLst>
          </p:cNvPr>
          <p:cNvSpPr>
            <a:spLocks noGrp="1" noChangeArrowheads="1"/>
          </p:cNvSpPr>
          <p:nvPr>
            <p:ph type="body" idx="1"/>
          </p:nvPr>
        </p:nvSpPr>
        <p:spPr>
          <a:xfrm>
            <a:off x="1219200" y="1828800"/>
            <a:ext cx="7620000" cy="4498975"/>
          </a:xfrm>
          <a:noFill/>
        </p:spPr>
        <p:txBody>
          <a:bodyPr lIns="90487" tIns="44450" rIns="90487" bIns="44450"/>
          <a:lstStyle/>
          <a:p>
            <a:pPr marL="285750" indent="-285750" eaLnBrk="1" hangingPunct="1"/>
            <a:r>
              <a:rPr lang="en-US" altLang="en-US">
                <a:solidFill>
                  <a:schemeClr val="folHlink"/>
                </a:solidFill>
              </a:rPr>
              <a:t>Component based development</a:t>
            </a:r>
            <a:r>
              <a:rPr lang="en-US" altLang="en-US"/>
              <a:t>—the process to apply when reuse is a development objective</a:t>
            </a:r>
          </a:p>
          <a:p>
            <a:pPr marL="285750" indent="-285750" eaLnBrk="1" hangingPunct="1"/>
            <a:r>
              <a:rPr lang="en-US" altLang="en-US">
                <a:solidFill>
                  <a:schemeClr val="folHlink"/>
                </a:solidFill>
              </a:rPr>
              <a:t>Formal methods</a:t>
            </a:r>
            <a:r>
              <a:rPr lang="en-US" altLang="en-US"/>
              <a:t>—emphasizes the mathematical specification of requirements</a:t>
            </a:r>
          </a:p>
          <a:p>
            <a:pPr marL="285750" indent="-285750" eaLnBrk="1" hangingPunct="1"/>
            <a:r>
              <a:rPr lang="en-US" altLang="en-US">
                <a:solidFill>
                  <a:schemeClr val="folHlink"/>
                </a:solidFill>
              </a:rPr>
              <a:t>AOSD</a:t>
            </a:r>
            <a:r>
              <a:rPr lang="en-US" altLang="en-US"/>
              <a:t>—provides a process and methodological approach for defining, specifying, designing, and constructing </a:t>
            </a:r>
            <a:r>
              <a:rPr lang="en-US" altLang="en-US" i="1"/>
              <a:t>aspects</a:t>
            </a:r>
          </a:p>
          <a:p>
            <a:pPr marL="285750" indent="-285750" eaLnBrk="1" hangingPunct="1"/>
            <a:r>
              <a:rPr lang="en-US" altLang="en-US">
                <a:solidFill>
                  <a:schemeClr val="folHlink"/>
                </a:solidFill>
              </a:rPr>
              <a:t>Unified Process</a:t>
            </a:r>
            <a:r>
              <a:rPr lang="en-US" altLang="en-US"/>
              <a:t>—a “use-case driven, architecture-centric, iterative and incremental” software process closely aligned with the Unified Modeling Language (UML)</a:t>
            </a:r>
          </a:p>
        </p:txBody>
      </p:sp>
    </p:spTree>
  </p:cSld>
  <p:clrMapOvr>
    <a:masterClrMapping/>
  </p:clrMapOvr>
  <p:transition/>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2D11FC5-1759-4C7D-8080-7AFA4DE81EFE}"/>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53C984B0-2EA8-405C-8AAA-CB59691BD53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ADE1B9B-0616-4260-87FB-CD4E59CEE40E}" type="slidenum">
              <a:rPr lang="en-US" altLang="en-US" sz="1000">
                <a:latin typeface="Helvetica" panose="020B0604020202020204" pitchFamily="34" charset="0"/>
              </a:rPr>
              <a:pPr/>
              <a:t>390</a:t>
            </a:fld>
            <a:endParaRPr lang="en-US" altLang="en-US" sz="1000">
              <a:latin typeface="Helvetica" panose="020B0604020202020204" pitchFamily="34" charset="0"/>
            </a:endParaRPr>
          </a:p>
        </p:txBody>
      </p:sp>
      <p:sp>
        <p:nvSpPr>
          <p:cNvPr id="401412" name="Rectangle 2">
            <a:extLst>
              <a:ext uri="{FF2B5EF4-FFF2-40B4-BE49-F238E27FC236}">
                <a16:creationId xmlns:a16="http://schemas.microsoft.com/office/drawing/2014/main" id="{D0FAB4C6-7B38-4F90-934B-BED5C252596F}"/>
              </a:ext>
            </a:extLst>
          </p:cNvPr>
          <p:cNvSpPr>
            <a:spLocks noGrp="1" noChangeArrowheads="1"/>
          </p:cNvSpPr>
          <p:nvPr>
            <p:ph type="title"/>
          </p:nvPr>
        </p:nvSpPr>
        <p:spPr>
          <a:xfrm>
            <a:off x="1219200" y="990600"/>
            <a:ext cx="4184650" cy="685800"/>
          </a:xfrm>
        </p:spPr>
        <p:txBody>
          <a:bodyPr/>
          <a:lstStyle/>
          <a:p>
            <a:pPr eaLnBrk="1" hangingPunct="1"/>
            <a:r>
              <a:rPr lang="en-US" altLang="en-US"/>
              <a:t>Smoke Testing</a:t>
            </a:r>
          </a:p>
        </p:txBody>
      </p:sp>
      <p:sp>
        <p:nvSpPr>
          <p:cNvPr id="401413" name="Rectangle 3">
            <a:extLst>
              <a:ext uri="{FF2B5EF4-FFF2-40B4-BE49-F238E27FC236}">
                <a16:creationId xmlns:a16="http://schemas.microsoft.com/office/drawing/2014/main" id="{CED1E3C2-2852-4271-BAAA-EA2019D35AE1}"/>
              </a:ext>
            </a:extLst>
          </p:cNvPr>
          <p:cNvSpPr>
            <a:spLocks noGrp="1" noChangeArrowheads="1"/>
          </p:cNvSpPr>
          <p:nvPr>
            <p:ph type="body" idx="1"/>
          </p:nvPr>
        </p:nvSpPr>
        <p:spPr>
          <a:xfrm>
            <a:off x="1981200" y="1905000"/>
            <a:ext cx="7162800" cy="4114800"/>
          </a:xfrm>
        </p:spPr>
        <p:txBody>
          <a:bodyPr/>
          <a:lstStyle/>
          <a:p>
            <a:pPr eaLnBrk="1" hangingPunct="1">
              <a:lnSpc>
                <a:spcPct val="90000"/>
              </a:lnSpc>
            </a:pPr>
            <a:r>
              <a:rPr lang="en-US" altLang="en-US" sz="1800"/>
              <a:t>A common approach for creating “daily builds” for product software</a:t>
            </a:r>
          </a:p>
          <a:p>
            <a:pPr eaLnBrk="1" hangingPunct="1">
              <a:lnSpc>
                <a:spcPct val="90000"/>
              </a:lnSpc>
            </a:pPr>
            <a:r>
              <a:rPr lang="en-US" altLang="en-US" sz="1800"/>
              <a:t>Smoke testing steps:</a:t>
            </a:r>
          </a:p>
          <a:p>
            <a:pPr lvl="1" eaLnBrk="1" hangingPunct="1">
              <a:lnSpc>
                <a:spcPct val="90000"/>
              </a:lnSpc>
              <a:spcBef>
                <a:spcPts val="300"/>
              </a:spcBef>
            </a:pPr>
            <a:r>
              <a:rPr lang="en-US" altLang="en-US" sz="1600"/>
              <a:t>Software components that have been translated into code are integrated into a “build.” </a:t>
            </a:r>
          </a:p>
          <a:p>
            <a:pPr lvl="2" eaLnBrk="1" hangingPunct="1">
              <a:lnSpc>
                <a:spcPct val="90000"/>
              </a:lnSpc>
              <a:spcBef>
                <a:spcPts val="300"/>
              </a:spcBef>
            </a:pPr>
            <a:r>
              <a:rPr lang="en-US" altLang="en-US" sz="1400"/>
              <a:t>A build includes all data files, libraries, reusable modules, and engineered components that are required to implement one or more product functions.</a:t>
            </a:r>
          </a:p>
          <a:p>
            <a:pPr lvl="1" eaLnBrk="1" hangingPunct="1">
              <a:lnSpc>
                <a:spcPct val="90000"/>
              </a:lnSpc>
            </a:pPr>
            <a:r>
              <a:rPr lang="en-US" altLang="en-US" sz="1600"/>
              <a:t>A series of tests is designed to expose errors that will keep the build from properly performing its function. </a:t>
            </a:r>
          </a:p>
          <a:p>
            <a:pPr lvl="2" eaLnBrk="1" hangingPunct="1">
              <a:lnSpc>
                <a:spcPct val="90000"/>
              </a:lnSpc>
            </a:pPr>
            <a:r>
              <a:rPr lang="en-US" altLang="en-US" sz="1400"/>
              <a:t>The intent should be to uncover “show stopper” errors that have the highest likelihood of throwing the software project behind schedule.</a:t>
            </a:r>
          </a:p>
          <a:p>
            <a:pPr lvl="1" eaLnBrk="1" hangingPunct="1">
              <a:lnSpc>
                <a:spcPct val="90000"/>
              </a:lnSpc>
            </a:pPr>
            <a:r>
              <a:rPr lang="en-US" altLang="en-US" sz="1600"/>
              <a:t>The build is integrated with other builds and the entire product (in its current form) is smoke tested daily. </a:t>
            </a:r>
          </a:p>
          <a:p>
            <a:pPr lvl="2" eaLnBrk="1" hangingPunct="1">
              <a:lnSpc>
                <a:spcPct val="90000"/>
              </a:lnSpc>
            </a:pPr>
            <a:r>
              <a:rPr lang="en-US" altLang="en-US" sz="1400"/>
              <a:t>The integration approach may be top down or bottom up.</a:t>
            </a:r>
          </a:p>
        </p:txBody>
      </p:sp>
    </p:spTree>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727A6A5-4518-4710-93BE-76D078D5FB5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8A9B6EC6-996D-4362-8F45-0A0D3A6C75B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FB2DE41-E6EC-4B47-A9C6-C86BE2DB1C9D}" type="slidenum">
              <a:rPr lang="en-US" altLang="en-US" sz="1000">
                <a:latin typeface="Helvetica" panose="020B0604020202020204" pitchFamily="34" charset="0"/>
              </a:rPr>
              <a:pPr/>
              <a:t>391</a:t>
            </a:fld>
            <a:endParaRPr lang="en-US" altLang="en-US" sz="1000">
              <a:latin typeface="Helvetica" panose="020B0604020202020204" pitchFamily="34" charset="0"/>
            </a:endParaRPr>
          </a:p>
        </p:txBody>
      </p:sp>
      <p:sp>
        <p:nvSpPr>
          <p:cNvPr id="402436" name="Rectangle 2">
            <a:extLst>
              <a:ext uri="{FF2B5EF4-FFF2-40B4-BE49-F238E27FC236}">
                <a16:creationId xmlns:a16="http://schemas.microsoft.com/office/drawing/2014/main" id="{72B14020-C3A5-4C9F-93B6-72245EE3575F}"/>
              </a:ext>
            </a:extLst>
          </p:cNvPr>
          <p:cNvSpPr>
            <a:spLocks noGrp="1" noChangeArrowheads="1"/>
          </p:cNvSpPr>
          <p:nvPr>
            <p:ph type="title"/>
          </p:nvPr>
        </p:nvSpPr>
        <p:spPr>
          <a:xfrm>
            <a:off x="1295400" y="1066800"/>
            <a:ext cx="5519738" cy="660400"/>
          </a:xfrm>
          <a:noFill/>
        </p:spPr>
        <p:txBody>
          <a:bodyPr wrap="none" lIns="63500" tIns="25400" rIns="63500" bIns="25400" anchor="t">
            <a:spAutoFit/>
          </a:bodyPr>
          <a:lstStyle/>
          <a:p>
            <a:pPr eaLnBrk="1" hangingPunct="1"/>
            <a:r>
              <a:rPr lang="en-US" altLang="en-US"/>
              <a:t>Object-Oriented Testing</a:t>
            </a:r>
          </a:p>
        </p:txBody>
      </p:sp>
      <p:sp>
        <p:nvSpPr>
          <p:cNvPr id="402437" name="Rectangle 3">
            <a:extLst>
              <a:ext uri="{FF2B5EF4-FFF2-40B4-BE49-F238E27FC236}">
                <a16:creationId xmlns:a16="http://schemas.microsoft.com/office/drawing/2014/main" id="{192822C5-8F7E-4CE5-9BF3-928566D2A37F}"/>
              </a:ext>
            </a:extLst>
          </p:cNvPr>
          <p:cNvSpPr>
            <a:spLocks noGrp="1" noChangeArrowheads="1"/>
          </p:cNvSpPr>
          <p:nvPr>
            <p:ph type="body" idx="1"/>
          </p:nvPr>
        </p:nvSpPr>
        <p:spPr>
          <a:noFill/>
        </p:spPr>
        <p:txBody>
          <a:bodyPr lIns="90487" tIns="44450" rIns="90487" bIns="44450"/>
          <a:lstStyle/>
          <a:p>
            <a:pPr eaLnBrk="1" hangingPunct="1">
              <a:lnSpc>
                <a:spcPct val="90000"/>
              </a:lnSpc>
            </a:pPr>
            <a:r>
              <a:rPr lang="en-US" altLang="en-US"/>
              <a:t>begins by evaluating the correctness and consistency of the analysis and design models</a:t>
            </a:r>
          </a:p>
          <a:p>
            <a:pPr eaLnBrk="1" hangingPunct="1">
              <a:lnSpc>
                <a:spcPct val="90000"/>
              </a:lnSpc>
            </a:pPr>
            <a:r>
              <a:rPr lang="en-US" altLang="en-US"/>
              <a:t>testing strategy changes</a:t>
            </a:r>
          </a:p>
          <a:p>
            <a:pPr lvl="1" eaLnBrk="1" hangingPunct="1">
              <a:lnSpc>
                <a:spcPct val="90000"/>
              </a:lnSpc>
            </a:pPr>
            <a:r>
              <a:rPr lang="en-US" altLang="en-US"/>
              <a:t>the concept of the ‘unit’ broadens due to encapsulation</a:t>
            </a:r>
          </a:p>
          <a:p>
            <a:pPr lvl="1" eaLnBrk="1" hangingPunct="1">
              <a:lnSpc>
                <a:spcPct val="90000"/>
              </a:lnSpc>
            </a:pPr>
            <a:r>
              <a:rPr lang="en-US" altLang="en-US"/>
              <a:t>integration focuses on classes and their execution across a ‘thread’ or in the context of a usage scenario</a:t>
            </a:r>
          </a:p>
          <a:p>
            <a:pPr lvl="1" eaLnBrk="1" hangingPunct="1">
              <a:lnSpc>
                <a:spcPct val="90000"/>
              </a:lnSpc>
            </a:pPr>
            <a:r>
              <a:rPr lang="en-US" altLang="en-US"/>
              <a:t>validation uses conventional black box methods</a:t>
            </a:r>
          </a:p>
          <a:p>
            <a:pPr eaLnBrk="1" hangingPunct="1">
              <a:lnSpc>
                <a:spcPct val="90000"/>
              </a:lnSpc>
            </a:pPr>
            <a:r>
              <a:rPr lang="en-US" altLang="en-US"/>
              <a:t>test case design draws on conventional methods, but also encompasses special features</a:t>
            </a:r>
          </a:p>
        </p:txBody>
      </p:sp>
    </p:spTree>
  </p:cSld>
  <p:clrMapOvr>
    <a:masterClrMapping/>
  </p:clrMapOvr>
  <p:transition/>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7E690C4-06E0-4941-9EC1-914524E4C34E}"/>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54DD93B8-A5EF-49B1-B959-E268F8281A9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F446111-D55E-46B1-807D-82E5FFBB35EE}" type="slidenum">
              <a:rPr lang="en-US" altLang="en-US" sz="1000">
                <a:latin typeface="Helvetica" panose="020B0604020202020204" pitchFamily="34" charset="0"/>
              </a:rPr>
              <a:pPr/>
              <a:t>392</a:t>
            </a:fld>
            <a:endParaRPr lang="en-US" altLang="en-US" sz="1000">
              <a:latin typeface="Helvetica" panose="020B0604020202020204" pitchFamily="34" charset="0"/>
            </a:endParaRPr>
          </a:p>
        </p:txBody>
      </p:sp>
      <p:sp>
        <p:nvSpPr>
          <p:cNvPr id="403460" name="Rectangle 2">
            <a:extLst>
              <a:ext uri="{FF2B5EF4-FFF2-40B4-BE49-F238E27FC236}">
                <a16:creationId xmlns:a16="http://schemas.microsoft.com/office/drawing/2014/main" id="{8616932E-D37A-42F2-84AA-26D158EFFED2}"/>
              </a:ext>
            </a:extLst>
          </p:cNvPr>
          <p:cNvSpPr>
            <a:spLocks noGrp="1" noChangeArrowheads="1"/>
          </p:cNvSpPr>
          <p:nvPr>
            <p:ph type="title"/>
          </p:nvPr>
        </p:nvSpPr>
        <p:spPr>
          <a:xfrm>
            <a:off x="1295400" y="990600"/>
            <a:ext cx="6516688" cy="711200"/>
          </a:xfrm>
        </p:spPr>
        <p:txBody>
          <a:bodyPr/>
          <a:lstStyle/>
          <a:p>
            <a:pPr eaLnBrk="1" hangingPunct="1"/>
            <a:r>
              <a:rPr lang="en-US" altLang="en-US"/>
              <a:t>Testing the CRC Model</a:t>
            </a:r>
          </a:p>
        </p:txBody>
      </p:sp>
      <p:sp>
        <p:nvSpPr>
          <p:cNvPr id="188419" name="Text Box 3">
            <a:extLst>
              <a:ext uri="{FF2B5EF4-FFF2-40B4-BE49-F238E27FC236}">
                <a16:creationId xmlns:a16="http://schemas.microsoft.com/office/drawing/2014/main" id="{B182206B-F6E7-4B35-BEED-AECB9016B5BF}"/>
              </a:ext>
            </a:extLst>
          </p:cNvPr>
          <p:cNvSpPr txBox="1">
            <a:spLocks noChangeArrowheads="1"/>
          </p:cNvSpPr>
          <p:nvPr/>
        </p:nvSpPr>
        <p:spPr bwMode="auto">
          <a:xfrm>
            <a:off x="1828800" y="1905000"/>
            <a:ext cx="7013575" cy="3754438"/>
          </a:xfrm>
          <a:prstGeom prst="rect">
            <a:avLst/>
          </a:prstGeom>
          <a:noFill/>
          <a:ln w="12700">
            <a:noFill/>
            <a:miter lim="800000"/>
            <a:headEnd/>
            <a:tailEnd/>
          </a:ln>
          <a:effectLst/>
        </p:spPr>
        <p:txBody>
          <a:bodyPr>
            <a:spAutoFit/>
          </a:bodyPr>
          <a:lstStyle/>
          <a:p>
            <a:pPr>
              <a:lnSpc>
                <a:spcPct val="90000"/>
              </a:lnSpc>
              <a:spcBef>
                <a:spcPct val="50000"/>
              </a:spcBef>
              <a:defRPr/>
            </a:pPr>
            <a:r>
              <a:rPr lang="en-US" sz="1800">
                <a:effectLst>
                  <a:outerShdw blurRad="38100" dist="38100" dir="2700000" algn="tl">
                    <a:srgbClr val="FFFFFF"/>
                  </a:outerShdw>
                </a:effectLst>
                <a:latin typeface="Palatino" pitchFamily="-128" charset="0"/>
                <a:ea typeface="ＭＳ Ｐゴシック" pitchFamily="-128" charset="-128"/>
              </a:rPr>
              <a:t>1.  Revisit the CRC model and the object-relationship model.</a:t>
            </a:r>
          </a:p>
          <a:p>
            <a:pPr>
              <a:lnSpc>
                <a:spcPct val="90000"/>
              </a:lnSpc>
              <a:spcBef>
                <a:spcPct val="50000"/>
              </a:spcBef>
              <a:defRPr/>
            </a:pPr>
            <a:r>
              <a:rPr lang="en-US" sz="1800">
                <a:effectLst>
                  <a:outerShdw blurRad="38100" dist="38100" dir="2700000" algn="tl">
                    <a:srgbClr val="FFFFFF"/>
                  </a:outerShdw>
                </a:effectLst>
                <a:latin typeface="Palatino" pitchFamily="-128" charset="0"/>
                <a:ea typeface="ＭＳ Ｐゴシック" pitchFamily="-128" charset="-128"/>
              </a:rPr>
              <a:t>2.  Inspect the description of each CRC index card to determine if a delegated responsibility is part of the collaborator’s definition.</a:t>
            </a:r>
          </a:p>
          <a:p>
            <a:pPr>
              <a:lnSpc>
                <a:spcPct val="90000"/>
              </a:lnSpc>
              <a:spcBef>
                <a:spcPct val="50000"/>
              </a:spcBef>
              <a:defRPr/>
            </a:pPr>
            <a:r>
              <a:rPr lang="en-US" sz="1800">
                <a:effectLst>
                  <a:outerShdw blurRad="38100" dist="38100" dir="2700000" algn="tl">
                    <a:srgbClr val="FFFFFF"/>
                  </a:outerShdw>
                </a:effectLst>
                <a:latin typeface="Palatino" pitchFamily="-128" charset="0"/>
                <a:ea typeface="ＭＳ Ｐゴシック" pitchFamily="-128" charset="-128"/>
              </a:rPr>
              <a:t>3.  Invert the connection to ensure that each collaborator that is asked for service is receiving requests from a reasonable source.</a:t>
            </a:r>
          </a:p>
          <a:p>
            <a:pPr>
              <a:lnSpc>
                <a:spcPct val="90000"/>
              </a:lnSpc>
              <a:spcBef>
                <a:spcPct val="50000"/>
              </a:spcBef>
              <a:defRPr/>
            </a:pPr>
            <a:r>
              <a:rPr lang="en-US" sz="1800">
                <a:effectLst>
                  <a:outerShdw blurRad="38100" dist="38100" dir="2700000" algn="tl">
                    <a:srgbClr val="FFFFFF"/>
                  </a:outerShdw>
                </a:effectLst>
                <a:latin typeface="Palatino" pitchFamily="-128" charset="0"/>
                <a:ea typeface="ＭＳ Ｐゴシック" pitchFamily="-128" charset="-128"/>
              </a:rPr>
              <a:t>4.  Using the inverted connections examined in step 3, determine whether other classes might be required or whether responsibilities are properly grouped among the classes.</a:t>
            </a:r>
          </a:p>
          <a:p>
            <a:pPr>
              <a:lnSpc>
                <a:spcPct val="90000"/>
              </a:lnSpc>
              <a:spcBef>
                <a:spcPct val="50000"/>
              </a:spcBef>
              <a:defRPr/>
            </a:pPr>
            <a:r>
              <a:rPr lang="en-US" sz="1800">
                <a:effectLst>
                  <a:outerShdw blurRad="38100" dist="38100" dir="2700000" algn="tl">
                    <a:srgbClr val="FFFFFF"/>
                  </a:outerShdw>
                </a:effectLst>
                <a:latin typeface="Palatino" pitchFamily="-128" charset="0"/>
                <a:ea typeface="ＭＳ Ｐゴシック" pitchFamily="-128" charset="-128"/>
              </a:rPr>
              <a:t>5.  Determine whether widely requested responsibilities might be combined into a single responsibility.</a:t>
            </a:r>
          </a:p>
          <a:p>
            <a:pPr>
              <a:lnSpc>
                <a:spcPct val="90000"/>
              </a:lnSpc>
              <a:spcBef>
                <a:spcPct val="50000"/>
              </a:spcBef>
              <a:defRPr/>
            </a:pPr>
            <a:r>
              <a:rPr lang="en-US" sz="1800">
                <a:effectLst>
                  <a:outerShdw blurRad="38100" dist="38100" dir="2700000" algn="tl">
                    <a:srgbClr val="FFFFFF"/>
                  </a:outerShdw>
                </a:effectLst>
                <a:latin typeface="Palatino" pitchFamily="-128" charset="0"/>
                <a:ea typeface="ＭＳ Ｐゴシック" pitchFamily="-128" charset="-128"/>
              </a:rPr>
              <a:t>6.  Steps 1 to 5 are applied iteratively to each class and through each evolution of the analysis model.</a:t>
            </a:r>
            <a:endParaRPr lang="en-US" sz="2000">
              <a:effectLst>
                <a:outerShdw blurRad="38100" dist="38100" dir="2700000" algn="tl">
                  <a:srgbClr val="FFFFFF"/>
                </a:outerShdw>
              </a:effectLst>
              <a:latin typeface="Palatino" pitchFamily="-128" charset="0"/>
              <a:ea typeface="ＭＳ Ｐゴシック" pitchFamily="-128" charset="-128"/>
            </a:endParaRPr>
          </a:p>
        </p:txBody>
      </p:sp>
    </p:spTree>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9E02FCE-32F8-4C54-9510-05DF36CE713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F28226D0-D4F4-4241-81A6-F07F59AEF0F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3F21D01-E9F9-450F-AAAE-77342A470AC2}" type="slidenum">
              <a:rPr lang="en-US" altLang="en-US" sz="1000">
                <a:latin typeface="Helvetica" panose="020B0604020202020204" pitchFamily="34" charset="0"/>
              </a:rPr>
              <a:pPr/>
              <a:t>393</a:t>
            </a:fld>
            <a:endParaRPr lang="en-US" altLang="en-US" sz="1000">
              <a:latin typeface="Helvetica" panose="020B0604020202020204" pitchFamily="34" charset="0"/>
            </a:endParaRPr>
          </a:p>
        </p:txBody>
      </p:sp>
      <p:sp>
        <p:nvSpPr>
          <p:cNvPr id="404484" name="Rectangle 2">
            <a:extLst>
              <a:ext uri="{FF2B5EF4-FFF2-40B4-BE49-F238E27FC236}">
                <a16:creationId xmlns:a16="http://schemas.microsoft.com/office/drawing/2014/main" id="{7AB00AE2-3C38-4EC2-906F-D320D366EE14}"/>
              </a:ext>
            </a:extLst>
          </p:cNvPr>
          <p:cNvSpPr>
            <a:spLocks noGrp="1" noChangeArrowheads="1"/>
          </p:cNvSpPr>
          <p:nvPr>
            <p:ph type="title"/>
          </p:nvPr>
        </p:nvSpPr>
        <p:spPr>
          <a:xfrm>
            <a:off x="1219200" y="990600"/>
            <a:ext cx="4757738" cy="660400"/>
          </a:xfrm>
          <a:noFill/>
        </p:spPr>
        <p:txBody>
          <a:bodyPr wrap="none" lIns="63500" tIns="25400" rIns="63500" bIns="25400" anchor="t">
            <a:spAutoFit/>
          </a:bodyPr>
          <a:lstStyle/>
          <a:p>
            <a:pPr eaLnBrk="1" hangingPunct="1"/>
            <a:r>
              <a:rPr lang="en-US" altLang="en-US"/>
              <a:t>OO Testing Strategy</a:t>
            </a:r>
          </a:p>
        </p:txBody>
      </p:sp>
      <p:sp>
        <p:nvSpPr>
          <p:cNvPr id="404485" name="Rectangle 3">
            <a:extLst>
              <a:ext uri="{FF2B5EF4-FFF2-40B4-BE49-F238E27FC236}">
                <a16:creationId xmlns:a16="http://schemas.microsoft.com/office/drawing/2014/main" id="{63088F85-3F91-4723-8C08-F3DD2279428E}"/>
              </a:ext>
            </a:extLst>
          </p:cNvPr>
          <p:cNvSpPr>
            <a:spLocks noGrp="1" noChangeArrowheads="1"/>
          </p:cNvSpPr>
          <p:nvPr>
            <p:ph type="body" idx="1"/>
          </p:nvPr>
        </p:nvSpPr>
        <p:spPr>
          <a:xfrm>
            <a:off x="1809750" y="1828800"/>
            <a:ext cx="6496050" cy="4497388"/>
          </a:xfrm>
          <a:noFill/>
        </p:spPr>
        <p:txBody>
          <a:bodyPr lIns="90487" tIns="44450" rIns="90487" bIns="44450"/>
          <a:lstStyle/>
          <a:p>
            <a:pPr eaLnBrk="1" hangingPunct="1"/>
            <a:r>
              <a:rPr lang="en-US" altLang="en-US"/>
              <a:t>class testing is the equivalent of unit testing</a:t>
            </a:r>
          </a:p>
          <a:p>
            <a:pPr lvl="1" eaLnBrk="1" hangingPunct="1"/>
            <a:r>
              <a:rPr lang="en-US" altLang="en-US"/>
              <a:t>operations within the class are tested</a:t>
            </a:r>
          </a:p>
          <a:p>
            <a:pPr lvl="1" eaLnBrk="1" hangingPunct="1"/>
            <a:r>
              <a:rPr lang="en-US" altLang="en-US"/>
              <a:t>the state behavior of the class is examined</a:t>
            </a:r>
          </a:p>
          <a:p>
            <a:pPr eaLnBrk="1" hangingPunct="1"/>
            <a:r>
              <a:rPr lang="en-US" altLang="en-US"/>
              <a:t>integration applied three different strategies</a:t>
            </a:r>
          </a:p>
          <a:p>
            <a:pPr lvl="1" eaLnBrk="1" hangingPunct="1"/>
            <a:r>
              <a:rPr lang="en-US" altLang="en-US"/>
              <a:t>thread-based testing—integrates the set of classes required to respond to one input or event</a:t>
            </a:r>
          </a:p>
          <a:p>
            <a:pPr lvl="1" eaLnBrk="1" hangingPunct="1"/>
            <a:r>
              <a:rPr lang="en-US" altLang="en-US"/>
              <a:t>use-based testing—integrates the set of classes required to respond to one use case</a:t>
            </a:r>
          </a:p>
          <a:p>
            <a:pPr lvl="1" eaLnBrk="1" hangingPunct="1"/>
            <a:r>
              <a:rPr lang="en-US" altLang="en-US"/>
              <a:t>cluster testing—integrates the set of classes required to demonstrate one collaboration</a:t>
            </a:r>
          </a:p>
        </p:txBody>
      </p:sp>
    </p:spTree>
  </p:cSld>
  <p:clrMapOvr>
    <a:masterClrMapping/>
  </p:clrMapOvr>
  <p:transition/>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A9878B3-B8EF-4E24-964F-5EA6004D90F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7803EE75-510B-4089-B95C-5E5E243BC9A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C7DB969-B87B-4311-B331-6E9FDB96C1B9}" type="slidenum">
              <a:rPr lang="en-US" altLang="en-US" sz="1000">
                <a:latin typeface="Helvetica" panose="020B0604020202020204" pitchFamily="34" charset="0"/>
              </a:rPr>
              <a:pPr/>
              <a:t>394</a:t>
            </a:fld>
            <a:endParaRPr lang="en-US" altLang="en-US" sz="1000">
              <a:latin typeface="Helvetica" panose="020B0604020202020204" pitchFamily="34" charset="0"/>
            </a:endParaRPr>
          </a:p>
        </p:txBody>
      </p:sp>
      <p:sp>
        <p:nvSpPr>
          <p:cNvPr id="405508" name="Rectangle 2">
            <a:extLst>
              <a:ext uri="{FF2B5EF4-FFF2-40B4-BE49-F238E27FC236}">
                <a16:creationId xmlns:a16="http://schemas.microsoft.com/office/drawing/2014/main" id="{B5728E15-F5BC-440B-B485-B48B18A308A3}"/>
              </a:ext>
            </a:extLst>
          </p:cNvPr>
          <p:cNvSpPr>
            <a:spLocks noGrp="1" noChangeArrowheads="1"/>
          </p:cNvSpPr>
          <p:nvPr>
            <p:ph type="title"/>
          </p:nvPr>
        </p:nvSpPr>
        <p:spPr>
          <a:xfrm>
            <a:off x="1295400" y="990600"/>
            <a:ext cx="5303838" cy="685800"/>
          </a:xfrm>
        </p:spPr>
        <p:txBody>
          <a:bodyPr/>
          <a:lstStyle/>
          <a:p>
            <a:pPr eaLnBrk="1" hangingPunct="1"/>
            <a:r>
              <a:rPr lang="en-US" altLang="en-US"/>
              <a:t>High Order Testing</a:t>
            </a:r>
          </a:p>
        </p:txBody>
      </p:sp>
      <p:sp>
        <p:nvSpPr>
          <p:cNvPr id="405509" name="Rectangle 3">
            <a:extLst>
              <a:ext uri="{FF2B5EF4-FFF2-40B4-BE49-F238E27FC236}">
                <a16:creationId xmlns:a16="http://schemas.microsoft.com/office/drawing/2014/main" id="{527E243C-2D15-469C-BE9B-6830DAEEC1DB}"/>
              </a:ext>
            </a:extLst>
          </p:cNvPr>
          <p:cNvSpPr>
            <a:spLocks noGrp="1" noChangeArrowheads="1"/>
          </p:cNvSpPr>
          <p:nvPr>
            <p:ph type="body" idx="1"/>
          </p:nvPr>
        </p:nvSpPr>
        <p:spPr>
          <a:xfrm>
            <a:off x="1905000" y="1828800"/>
            <a:ext cx="6319838" cy="4114800"/>
          </a:xfrm>
        </p:spPr>
        <p:txBody>
          <a:bodyPr/>
          <a:lstStyle/>
          <a:p>
            <a:pPr eaLnBrk="1" hangingPunct="1">
              <a:lnSpc>
                <a:spcPct val="90000"/>
              </a:lnSpc>
            </a:pPr>
            <a:r>
              <a:rPr lang="en-US" altLang="en-US" sz="1400">
                <a:solidFill>
                  <a:schemeClr val="folHlink"/>
                </a:solidFill>
              </a:rPr>
              <a:t>Validation testing</a:t>
            </a:r>
            <a:endParaRPr lang="en-US" altLang="en-US" sz="1400">
              <a:solidFill>
                <a:srgbClr val="F3FF07"/>
              </a:solidFill>
            </a:endParaRPr>
          </a:p>
          <a:p>
            <a:pPr lvl="1" eaLnBrk="1" hangingPunct="1">
              <a:lnSpc>
                <a:spcPct val="90000"/>
              </a:lnSpc>
            </a:pPr>
            <a:r>
              <a:rPr lang="en-US" altLang="en-US" sz="1200"/>
              <a:t>Focus is on software requirements</a:t>
            </a:r>
          </a:p>
          <a:p>
            <a:pPr eaLnBrk="1" hangingPunct="1">
              <a:lnSpc>
                <a:spcPct val="90000"/>
              </a:lnSpc>
            </a:pPr>
            <a:r>
              <a:rPr lang="en-US" altLang="en-US" sz="1400">
                <a:solidFill>
                  <a:schemeClr val="folHlink"/>
                </a:solidFill>
              </a:rPr>
              <a:t>System testing</a:t>
            </a:r>
            <a:endParaRPr lang="en-US" altLang="en-US" sz="1400"/>
          </a:p>
          <a:p>
            <a:pPr lvl="1" eaLnBrk="1" hangingPunct="1">
              <a:lnSpc>
                <a:spcPct val="90000"/>
              </a:lnSpc>
            </a:pPr>
            <a:r>
              <a:rPr lang="en-US" altLang="en-US" sz="1200"/>
              <a:t>Focus is on system integration</a:t>
            </a:r>
          </a:p>
          <a:p>
            <a:pPr eaLnBrk="1" hangingPunct="1">
              <a:lnSpc>
                <a:spcPct val="90000"/>
              </a:lnSpc>
            </a:pPr>
            <a:r>
              <a:rPr lang="en-US" altLang="en-US" sz="1400">
                <a:solidFill>
                  <a:schemeClr val="folHlink"/>
                </a:solidFill>
              </a:rPr>
              <a:t>Alpha/Beta testing</a:t>
            </a:r>
            <a:endParaRPr lang="en-US" altLang="en-US" sz="1400"/>
          </a:p>
          <a:p>
            <a:pPr lvl="1" eaLnBrk="1" hangingPunct="1">
              <a:lnSpc>
                <a:spcPct val="90000"/>
              </a:lnSpc>
            </a:pPr>
            <a:r>
              <a:rPr lang="en-US" altLang="en-US" sz="1200"/>
              <a:t>Focus is on customer usage</a:t>
            </a:r>
          </a:p>
          <a:p>
            <a:pPr eaLnBrk="1" hangingPunct="1">
              <a:lnSpc>
                <a:spcPct val="90000"/>
              </a:lnSpc>
            </a:pPr>
            <a:r>
              <a:rPr lang="en-US" altLang="en-US" sz="1400">
                <a:solidFill>
                  <a:schemeClr val="folHlink"/>
                </a:solidFill>
              </a:rPr>
              <a:t>Recovery testing</a:t>
            </a:r>
            <a:endParaRPr lang="en-US" altLang="en-US" sz="1400"/>
          </a:p>
          <a:p>
            <a:pPr lvl="1" eaLnBrk="1" hangingPunct="1">
              <a:lnSpc>
                <a:spcPct val="90000"/>
              </a:lnSpc>
            </a:pPr>
            <a:r>
              <a:rPr lang="en-US" altLang="en-US" sz="1200"/>
              <a:t>forces the software to fail in a variety of ways and verifies that recovery is properly performed</a:t>
            </a:r>
          </a:p>
          <a:p>
            <a:pPr eaLnBrk="1" hangingPunct="1">
              <a:lnSpc>
                <a:spcPct val="90000"/>
              </a:lnSpc>
            </a:pPr>
            <a:r>
              <a:rPr lang="en-US" altLang="en-US" sz="1400">
                <a:solidFill>
                  <a:schemeClr val="folHlink"/>
                </a:solidFill>
              </a:rPr>
              <a:t>Security testing</a:t>
            </a:r>
            <a:endParaRPr lang="en-US" altLang="en-US" sz="1400"/>
          </a:p>
          <a:p>
            <a:pPr lvl="1" eaLnBrk="1" hangingPunct="1">
              <a:lnSpc>
                <a:spcPct val="90000"/>
              </a:lnSpc>
            </a:pPr>
            <a:r>
              <a:rPr lang="en-US" altLang="en-US" sz="1200"/>
              <a:t>verifies that protection mechanisms built into a system will, in fact, protect it from improper penetration</a:t>
            </a:r>
          </a:p>
          <a:p>
            <a:pPr eaLnBrk="1" hangingPunct="1">
              <a:lnSpc>
                <a:spcPct val="90000"/>
              </a:lnSpc>
            </a:pPr>
            <a:r>
              <a:rPr lang="en-US" altLang="en-US" sz="1400">
                <a:solidFill>
                  <a:schemeClr val="folHlink"/>
                </a:solidFill>
              </a:rPr>
              <a:t>Stress testing</a:t>
            </a:r>
            <a:endParaRPr lang="en-US" altLang="en-US" sz="1400"/>
          </a:p>
          <a:p>
            <a:pPr lvl="1" eaLnBrk="1" hangingPunct="1">
              <a:lnSpc>
                <a:spcPct val="90000"/>
              </a:lnSpc>
            </a:pPr>
            <a:r>
              <a:rPr lang="en-US" altLang="en-US" sz="1200"/>
              <a:t> executes a system in a manner that demands resources in abnormal quantity, frequency, or volume</a:t>
            </a:r>
          </a:p>
          <a:p>
            <a:pPr eaLnBrk="1" hangingPunct="1">
              <a:lnSpc>
                <a:spcPct val="90000"/>
              </a:lnSpc>
            </a:pPr>
            <a:r>
              <a:rPr lang="en-US" altLang="en-US" sz="1400">
                <a:solidFill>
                  <a:schemeClr val="folHlink"/>
                </a:solidFill>
              </a:rPr>
              <a:t>Performance Testing</a:t>
            </a:r>
            <a:endParaRPr lang="en-US" altLang="en-US" sz="1400"/>
          </a:p>
          <a:p>
            <a:pPr lvl="1" eaLnBrk="1" hangingPunct="1">
              <a:lnSpc>
                <a:spcPct val="90000"/>
              </a:lnSpc>
            </a:pPr>
            <a:r>
              <a:rPr lang="en-US" altLang="en-US" sz="1200"/>
              <a:t>test the run-time performance of software within the context of an integrated system</a:t>
            </a:r>
          </a:p>
        </p:txBody>
      </p:sp>
    </p:spTree>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E49ACCE-D482-47A5-A2F6-847921DE220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DDBAC66B-B69F-44B5-8645-977FD20CD11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9DB608B-E7FF-4E52-9D63-63C80B158947}" type="slidenum">
              <a:rPr lang="en-US" altLang="en-US" sz="1000">
                <a:latin typeface="Helvetica" panose="020B0604020202020204" pitchFamily="34" charset="0"/>
              </a:rPr>
              <a:pPr/>
              <a:t>395</a:t>
            </a:fld>
            <a:endParaRPr lang="en-US" altLang="en-US" sz="1000">
              <a:latin typeface="Helvetica" panose="020B0604020202020204" pitchFamily="34" charset="0"/>
            </a:endParaRPr>
          </a:p>
        </p:txBody>
      </p:sp>
      <p:sp>
        <p:nvSpPr>
          <p:cNvPr id="406532" name="Rectangle 2">
            <a:extLst>
              <a:ext uri="{FF2B5EF4-FFF2-40B4-BE49-F238E27FC236}">
                <a16:creationId xmlns:a16="http://schemas.microsoft.com/office/drawing/2014/main" id="{23E35AD4-E223-429F-B204-AAEFA918CD9F}"/>
              </a:ext>
            </a:extLst>
          </p:cNvPr>
          <p:cNvSpPr>
            <a:spLocks noGrp="1" noChangeArrowheads="1"/>
          </p:cNvSpPr>
          <p:nvPr>
            <p:ph type="title"/>
          </p:nvPr>
        </p:nvSpPr>
        <p:spPr>
          <a:xfrm>
            <a:off x="1219200" y="990600"/>
            <a:ext cx="7162800" cy="714375"/>
          </a:xfrm>
          <a:noFill/>
        </p:spPr>
        <p:txBody>
          <a:bodyPr lIns="90487" tIns="44450" rIns="90487" bIns="44450" anchor="ctr"/>
          <a:lstStyle/>
          <a:p>
            <a:pPr eaLnBrk="1" hangingPunct="1"/>
            <a:r>
              <a:rPr lang="en-US" altLang="en-US" sz="3600"/>
              <a:t>Debugging: A Diagnostic Process</a:t>
            </a:r>
            <a:endParaRPr lang="en-US" altLang="en-US"/>
          </a:p>
        </p:txBody>
      </p:sp>
      <p:pic>
        <p:nvPicPr>
          <p:cNvPr id="406533" name="Picture 3">
            <a:extLst>
              <a:ext uri="{FF2B5EF4-FFF2-40B4-BE49-F238E27FC236}">
                <a16:creationId xmlns:a16="http://schemas.microsoft.com/office/drawing/2014/main" id="{B3BAC264-1F27-4904-A848-F9979C4F0CE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133600"/>
            <a:ext cx="4248150"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4D69053-9A1A-4C66-A8CB-61162FA3A80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99E7D360-3361-4EBE-AE2F-2E4C04833BB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7D9A497-DDB3-4D62-9333-DE4CDBB19BD4}" type="slidenum">
              <a:rPr lang="en-US" altLang="en-US" sz="1000">
                <a:latin typeface="Helvetica" panose="020B0604020202020204" pitchFamily="34" charset="0"/>
              </a:rPr>
              <a:pPr/>
              <a:t>396</a:t>
            </a:fld>
            <a:endParaRPr lang="en-US" altLang="en-US" sz="1000">
              <a:latin typeface="Helvetica" panose="020B0604020202020204" pitchFamily="34" charset="0"/>
            </a:endParaRPr>
          </a:p>
        </p:txBody>
      </p:sp>
      <p:sp>
        <p:nvSpPr>
          <p:cNvPr id="407556" name="Rectangle 9">
            <a:extLst>
              <a:ext uri="{FF2B5EF4-FFF2-40B4-BE49-F238E27FC236}">
                <a16:creationId xmlns:a16="http://schemas.microsoft.com/office/drawing/2014/main" id="{39E78970-97D4-4228-BAFF-B9570BEA7940}"/>
              </a:ext>
            </a:extLst>
          </p:cNvPr>
          <p:cNvSpPr>
            <a:spLocks noGrp="1" noChangeArrowheads="1"/>
          </p:cNvSpPr>
          <p:nvPr>
            <p:ph type="title"/>
          </p:nvPr>
        </p:nvSpPr>
        <p:spPr>
          <a:xfrm>
            <a:off x="1219200" y="1143000"/>
            <a:ext cx="6242050" cy="563563"/>
          </a:xfrm>
          <a:noFill/>
        </p:spPr>
        <p:txBody>
          <a:bodyPr lIns="90487" tIns="44450" rIns="90487" bIns="44450" anchor="ctr"/>
          <a:lstStyle/>
          <a:p>
            <a:pPr eaLnBrk="1" hangingPunct="1"/>
            <a:r>
              <a:rPr lang="en-US" altLang="en-US"/>
              <a:t>The Debugging Process</a:t>
            </a:r>
          </a:p>
        </p:txBody>
      </p:sp>
      <p:pic>
        <p:nvPicPr>
          <p:cNvPr id="407557" name="Picture 24" descr="Figure 17">
            <a:extLst>
              <a:ext uri="{FF2B5EF4-FFF2-40B4-BE49-F238E27FC236}">
                <a16:creationId xmlns:a16="http://schemas.microsoft.com/office/drawing/2014/main" id="{A5A7254D-E4D2-4641-A333-721A3CBF2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981200"/>
            <a:ext cx="4876800"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19077D3B-2D26-4F20-B1C1-3BB78F8D1BA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9" name="Slide Number Placeholder 4">
            <a:extLst>
              <a:ext uri="{FF2B5EF4-FFF2-40B4-BE49-F238E27FC236}">
                <a16:creationId xmlns:a16="http://schemas.microsoft.com/office/drawing/2014/main" id="{3A65069B-3A83-4EB8-AF94-932AD632A36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D78DE10-22A6-4A7B-BF62-1D392F962D06}" type="slidenum">
              <a:rPr lang="en-US" altLang="en-US" sz="1000">
                <a:latin typeface="Helvetica" panose="020B0604020202020204" pitchFamily="34" charset="0"/>
              </a:rPr>
              <a:pPr/>
              <a:t>397</a:t>
            </a:fld>
            <a:endParaRPr lang="en-US" altLang="en-US" sz="1000">
              <a:latin typeface="Helvetica" panose="020B0604020202020204" pitchFamily="34" charset="0"/>
            </a:endParaRPr>
          </a:p>
        </p:txBody>
      </p:sp>
      <p:sp>
        <p:nvSpPr>
          <p:cNvPr id="408580" name="Rectangle 2">
            <a:extLst>
              <a:ext uri="{FF2B5EF4-FFF2-40B4-BE49-F238E27FC236}">
                <a16:creationId xmlns:a16="http://schemas.microsoft.com/office/drawing/2014/main" id="{FD4E42A8-EB9F-4EE6-A5B7-BF544D1B8F8B}"/>
              </a:ext>
            </a:extLst>
          </p:cNvPr>
          <p:cNvSpPr>
            <a:spLocks noGrp="1" noChangeArrowheads="1"/>
          </p:cNvSpPr>
          <p:nvPr>
            <p:ph type="title"/>
          </p:nvPr>
        </p:nvSpPr>
        <p:spPr>
          <a:xfrm>
            <a:off x="1330325" y="1168400"/>
            <a:ext cx="6524625" cy="357188"/>
          </a:xfrm>
          <a:noFill/>
        </p:spPr>
        <p:txBody>
          <a:bodyPr lIns="90487" tIns="44450" rIns="90487" bIns="44450" anchor="ctr"/>
          <a:lstStyle/>
          <a:p>
            <a:pPr eaLnBrk="1" hangingPunct="1"/>
            <a:r>
              <a:rPr lang="en-US" altLang="en-US"/>
              <a:t>Debugging Effort</a:t>
            </a:r>
          </a:p>
        </p:txBody>
      </p:sp>
      <p:sp>
        <p:nvSpPr>
          <p:cNvPr id="408581" name="Freeform 4">
            <a:extLst>
              <a:ext uri="{FF2B5EF4-FFF2-40B4-BE49-F238E27FC236}">
                <a16:creationId xmlns:a16="http://schemas.microsoft.com/office/drawing/2014/main" id="{41F11701-7766-4829-A9B9-9AACD59A2CC3}"/>
              </a:ext>
            </a:extLst>
          </p:cNvPr>
          <p:cNvSpPr>
            <a:spLocks/>
          </p:cNvSpPr>
          <p:nvPr/>
        </p:nvSpPr>
        <p:spPr bwMode="auto">
          <a:xfrm>
            <a:off x="3306763" y="4162425"/>
            <a:ext cx="3684587" cy="1754188"/>
          </a:xfrm>
          <a:custGeom>
            <a:avLst/>
            <a:gdLst>
              <a:gd name="T0" fmla="*/ 2147483647 w 2321"/>
              <a:gd name="T1" fmla="*/ 2147483647 h 982"/>
              <a:gd name="T2" fmla="*/ 2147483647 w 2321"/>
              <a:gd name="T3" fmla="*/ 2147483647 h 982"/>
              <a:gd name="T4" fmla="*/ 2147483647 w 2321"/>
              <a:gd name="T5" fmla="*/ 2147483647 h 982"/>
              <a:gd name="T6" fmla="*/ 2147483647 w 2321"/>
              <a:gd name="T7" fmla="*/ 2147483647 h 982"/>
              <a:gd name="T8" fmla="*/ 2147483647 w 2321"/>
              <a:gd name="T9" fmla="*/ 2147483647 h 982"/>
              <a:gd name="T10" fmla="*/ 2147483647 w 2321"/>
              <a:gd name="T11" fmla="*/ 2147483647 h 982"/>
              <a:gd name="T12" fmla="*/ 2147483647 w 2321"/>
              <a:gd name="T13" fmla="*/ 2147483647 h 982"/>
              <a:gd name="T14" fmla="*/ 2147483647 w 2321"/>
              <a:gd name="T15" fmla="*/ 2147483647 h 982"/>
              <a:gd name="T16" fmla="*/ 2147483647 w 2321"/>
              <a:gd name="T17" fmla="*/ 2147483647 h 982"/>
              <a:gd name="T18" fmla="*/ 2147483647 w 2321"/>
              <a:gd name="T19" fmla="*/ 2147483647 h 982"/>
              <a:gd name="T20" fmla="*/ 2147483647 w 2321"/>
              <a:gd name="T21" fmla="*/ 2147483647 h 982"/>
              <a:gd name="T22" fmla="*/ 2147483647 w 2321"/>
              <a:gd name="T23" fmla="*/ 2147483647 h 982"/>
              <a:gd name="T24" fmla="*/ 2147483647 w 2321"/>
              <a:gd name="T25" fmla="*/ 2147483647 h 982"/>
              <a:gd name="T26" fmla="*/ 2147483647 w 2321"/>
              <a:gd name="T27" fmla="*/ 2067780745 h 982"/>
              <a:gd name="T28" fmla="*/ 2147483647 w 2321"/>
              <a:gd name="T29" fmla="*/ 1911420468 h 982"/>
              <a:gd name="T30" fmla="*/ 2147483647 w 2321"/>
              <a:gd name="T31" fmla="*/ 1739105927 h 982"/>
              <a:gd name="T32" fmla="*/ 2147483647 w 2321"/>
              <a:gd name="T33" fmla="*/ 1531688432 h 982"/>
              <a:gd name="T34" fmla="*/ 2147483647 w 2321"/>
              <a:gd name="T35" fmla="*/ 0 h 982"/>
              <a:gd name="T36" fmla="*/ 2147483647 w 2321"/>
              <a:gd name="T37" fmla="*/ 749888612 h 982"/>
              <a:gd name="T38" fmla="*/ 2147483647 w 2321"/>
              <a:gd name="T39" fmla="*/ 906248888 h 982"/>
              <a:gd name="T40" fmla="*/ 2147483647 w 2321"/>
              <a:gd name="T41" fmla="*/ 1043463378 h 982"/>
              <a:gd name="T42" fmla="*/ 2147483647 w 2321"/>
              <a:gd name="T43" fmla="*/ 1151958628 h 982"/>
              <a:gd name="T44" fmla="*/ 2147483647 w 2321"/>
              <a:gd name="T45" fmla="*/ 1250879087 h 982"/>
              <a:gd name="T46" fmla="*/ 2147483647 w 2321"/>
              <a:gd name="T47" fmla="*/ 1356182145 h 982"/>
              <a:gd name="T48" fmla="*/ 2147483647 w 2321"/>
              <a:gd name="T49" fmla="*/ 1432767973 h 982"/>
              <a:gd name="T50" fmla="*/ 2147483647 w 2321"/>
              <a:gd name="T51" fmla="*/ 1483823406 h 982"/>
              <a:gd name="T52" fmla="*/ 2147483647 w 2321"/>
              <a:gd name="T53" fmla="*/ 1534880624 h 982"/>
              <a:gd name="T54" fmla="*/ 2147483647 w 2321"/>
              <a:gd name="T55" fmla="*/ 1560407448 h 982"/>
              <a:gd name="T56" fmla="*/ 2147483647 w 2321"/>
              <a:gd name="T57" fmla="*/ 1569980453 h 982"/>
              <a:gd name="T58" fmla="*/ 2046366530 w 2321"/>
              <a:gd name="T59" fmla="*/ 1518925020 h 982"/>
              <a:gd name="T60" fmla="*/ 1759068877 w 2321"/>
              <a:gd name="T61" fmla="*/ 1416812369 h 982"/>
              <a:gd name="T62" fmla="*/ 1504532047 w 2321"/>
              <a:gd name="T63" fmla="*/ 1270025097 h 982"/>
              <a:gd name="T64" fmla="*/ 0 w 2321"/>
              <a:gd name="T65" fmla="*/ 1978431505 h 982"/>
              <a:gd name="T66" fmla="*/ 138607772 w 2321"/>
              <a:gd name="T67" fmla="*/ 2125218777 h 982"/>
              <a:gd name="T68" fmla="*/ 272176823 w 2321"/>
              <a:gd name="T69" fmla="*/ 2147483647 h 982"/>
              <a:gd name="T70" fmla="*/ 415824855 w 2321"/>
              <a:gd name="T71" fmla="*/ 2147483647 h 982"/>
              <a:gd name="T72" fmla="*/ 564514884 w 2321"/>
              <a:gd name="T73" fmla="*/ 2147483647 h 982"/>
              <a:gd name="T74" fmla="*/ 730845104 w 2321"/>
              <a:gd name="T75" fmla="*/ 2147483647 h 982"/>
              <a:gd name="T76" fmla="*/ 892135213 w 2321"/>
              <a:gd name="T77" fmla="*/ 2147483647 h 982"/>
              <a:gd name="T78" fmla="*/ 1043344504 w 2321"/>
              <a:gd name="T79" fmla="*/ 2147483647 h 982"/>
              <a:gd name="T80" fmla="*/ 1234876272 w 2321"/>
              <a:gd name="T81" fmla="*/ 2147483647 h 982"/>
              <a:gd name="T82" fmla="*/ 1421367731 w 2321"/>
              <a:gd name="T83" fmla="*/ 2147483647 h 982"/>
              <a:gd name="T84" fmla="*/ 1592738261 w 2321"/>
              <a:gd name="T85" fmla="*/ 2147483647 h 982"/>
              <a:gd name="T86" fmla="*/ 1766628548 w 2321"/>
              <a:gd name="T87" fmla="*/ 2147483647 h 982"/>
              <a:gd name="T88" fmla="*/ 1968240936 w 2321"/>
              <a:gd name="T89" fmla="*/ 2147483647 h 982"/>
              <a:gd name="T90" fmla="*/ 2147483647 w 2321"/>
              <a:gd name="T91" fmla="*/ 2147483647 h 982"/>
              <a:gd name="T92" fmla="*/ 2147483647 w 2321"/>
              <a:gd name="T93" fmla="*/ 2147483647 h 982"/>
              <a:gd name="T94" fmla="*/ 2147483647 w 2321"/>
              <a:gd name="T95" fmla="*/ 2147483647 h 982"/>
              <a:gd name="T96" fmla="*/ 2147483647 w 2321"/>
              <a:gd name="T97" fmla="*/ 2147483647 h 982"/>
              <a:gd name="T98" fmla="*/ 2147483647 w 2321"/>
              <a:gd name="T99" fmla="*/ 2147483647 h 9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321"/>
              <a:gd name="T151" fmla="*/ 0 h 982"/>
              <a:gd name="T152" fmla="*/ 2321 w 2321"/>
              <a:gd name="T153" fmla="*/ 982 h 9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321" h="982">
                <a:moveTo>
                  <a:pt x="1165" y="969"/>
                </a:moveTo>
                <a:lnTo>
                  <a:pt x="1190" y="966"/>
                </a:lnTo>
                <a:lnTo>
                  <a:pt x="1222" y="962"/>
                </a:lnTo>
                <a:lnTo>
                  <a:pt x="1254" y="957"/>
                </a:lnTo>
                <a:lnTo>
                  <a:pt x="1277" y="952"/>
                </a:lnTo>
                <a:lnTo>
                  <a:pt x="1303" y="947"/>
                </a:lnTo>
                <a:lnTo>
                  <a:pt x="1329" y="941"/>
                </a:lnTo>
                <a:lnTo>
                  <a:pt x="1356" y="935"/>
                </a:lnTo>
                <a:lnTo>
                  <a:pt x="1379" y="929"/>
                </a:lnTo>
                <a:lnTo>
                  <a:pt x="1406" y="920"/>
                </a:lnTo>
                <a:lnTo>
                  <a:pt x="1439" y="912"/>
                </a:lnTo>
                <a:lnTo>
                  <a:pt x="1467" y="902"/>
                </a:lnTo>
                <a:lnTo>
                  <a:pt x="1494" y="892"/>
                </a:lnTo>
                <a:lnTo>
                  <a:pt x="1524" y="882"/>
                </a:lnTo>
                <a:lnTo>
                  <a:pt x="1553" y="870"/>
                </a:lnTo>
                <a:lnTo>
                  <a:pt x="1580" y="859"/>
                </a:lnTo>
                <a:lnTo>
                  <a:pt x="1603" y="846"/>
                </a:lnTo>
                <a:lnTo>
                  <a:pt x="1626" y="835"/>
                </a:lnTo>
                <a:lnTo>
                  <a:pt x="1649" y="823"/>
                </a:lnTo>
                <a:lnTo>
                  <a:pt x="1675" y="811"/>
                </a:lnTo>
                <a:lnTo>
                  <a:pt x="1703" y="797"/>
                </a:lnTo>
                <a:lnTo>
                  <a:pt x="1728" y="781"/>
                </a:lnTo>
                <a:lnTo>
                  <a:pt x="1753" y="766"/>
                </a:lnTo>
                <a:lnTo>
                  <a:pt x="1774" y="753"/>
                </a:lnTo>
                <a:lnTo>
                  <a:pt x="1812" y="728"/>
                </a:lnTo>
                <a:lnTo>
                  <a:pt x="1845" y="705"/>
                </a:lnTo>
                <a:lnTo>
                  <a:pt x="1878" y="678"/>
                </a:lnTo>
                <a:lnTo>
                  <a:pt x="1911" y="648"/>
                </a:lnTo>
                <a:lnTo>
                  <a:pt x="1935" y="625"/>
                </a:lnTo>
                <a:lnTo>
                  <a:pt x="1962" y="599"/>
                </a:lnTo>
                <a:lnTo>
                  <a:pt x="1991" y="572"/>
                </a:lnTo>
                <a:lnTo>
                  <a:pt x="2016" y="545"/>
                </a:lnTo>
                <a:lnTo>
                  <a:pt x="2040" y="515"/>
                </a:lnTo>
                <a:lnTo>
                  <a:pt x="2070" y="480"/>
                </a:lnTo>
                <a:lnTo>
                  <a:pt x="2320" y="597"/>
                </a:lnTo>
                <a:lnTo>
                  <a:pt x="2075" y="0"/>
                </a:lnTo>
                <a:lnTo>
                  <a:pt x="1282" y="113"/>
                </a:lnTo>
                <a:lnTo>
                  <a:pt x="1548" y="235"/>
                </a:lnTo>
                <a:lnTo>
                  <a:pt x="1526" y="261"/>
                </a:lnTo>
                <a:lnTo>
                  <a:pt x="1502" y="284"/>
                </a:lnTo>
                <a:lnTo>
                  <a:pt x="1478" y="307"/>
                </a:lnTo>
                <a:lnTo>
                  <a:pt x="1454" y="327"/>
                </a:lnTo>
                <a:lnTo>
                  <a:pt x="1434" y="343"/>
                </a:lnTo>
                <a:lnTo>
                  <a:pt x="1413" y="361"/>
                </a:lnTo>
                <a:lnTo>
                  <a:pt x="1389" y="376"/>
                </a:lnTo>
                <a:lnTo>
                  <a:pt x="1362" y="392"/>
                </a:lnTo>
                <a:lnTo>
                  <a:pt x="1330" y="410"/>
                </a:lnTo>
                <a:lnTo>
                  <a:pt x="1305" y="425"/>
                </a:lnTo>
                <a:lnTo>
                  <a:pt x="1282" y="434"/>
                </a:lnTo>
                <a:lnTo>
                  <a:pt x="1249" y="449"/>
                </a:lnTo>
                <a:lnTo>
                  <a:pt x="1220" y="459"/>
                </a:lnTo>
                <a:lnTo>
                  <a:pt x="1194" y="465"/>
                </a:lnTo>
                <a:lnTo>
                  <a:pt x="1167" y="473"/>
                </a:lnTo>
                <a:lnTo>
                  <a:pt x="1128" y="481"/>
                </a:lnTo>
                <a:lnTo>
                  <a:pt x="1090" y="486"/>
                </a:lnTo>
                <a:lnTo>
                  <a:pt x="1051" y="489"/>
                </a:lnTo>
                <a:lnTo>
                  <a:pt x="995" y="491"/>
                </a:lnTo>
                <a:lnTo>
                  <a:pt x="920" y="492"/>
                </a:lnTo>
                <a:lnTo>
                  <a:pt x="863" y="486"/>
                </a:lnTo>
                <a:lnTo>
                  <a:pt x="812" y="476"/>
                </a:lnTo>
                <a:lnTo>
                  <a:pt x="752" y="462"/>
                </a:lnTo>
                <a:lnTo>
                  <a:pt x="698" y="444"/>
                </a:lnTo>
                <a:lnTo>
                  <a:pt x="645" y="423"/>
                </a:lnTo>
                <a:lnTo>
                  <a:pt x="597" y="398"/>
                </a:lnTo>
                <a:lnTo>
                  <a:pt x="550" y="364"/>
                </a:lnTo>
                <a:lnTo>
                  <a:pt x="0" y="620"/>
                </a:lnTo>
                <a:lnTo>
                  <a:pt x="23" y="641"/>
                </a:lnTo>
                <a:lnTo>
                  <a:pt x="55" y="666"/>
                </a:lnTo>
                <a:lnTo>
                  <a:pt x="81" y="686"/>
                </a:lnTo>
                <a:lnTo>
                  <a:pt x="108" y="707"/>
                </a:lnTo>
                <a:lnTo>
                  <a:pt x="134" y="727"/>
                </a:lnTo>
                <a:lnTo>
                  <a:pt x="165" y="750"/>
                </a:lnTo>
                <a:lnTo>
                  <a:pt x="194" y="768"/>
                </a:lnTo>
                <a:lnTo>
                  <a:pt x="224" y="785"/>
                </a:lnTo>
                <a:lnTo>
                  <a:pt x="257" y="802"/>
                </a:lnTo>
                <a:lnTo>
                  <a:pt x="290" y="820"/>
                </a:lnTo>
                <a:lnTo>
                  <a:pt x="323" y="838"/>
                </a:lnTo>
                <a:lnTo>
                  <a:pt x="354" y="851"/>
                </a:lnTo>
                <a:lnTo>
                  <a:pt x="384" y="865"/>
                </a:lnTo>
                <a:lnTo>
                  <a:pt x="414" y="877"/>
                </a:lnTo>
                <a:lnTo>
                  <a:pt x="453" y="892"/>
                </a:lnTo>
                <a:lnTo>
                  <a:pt x="490" y="905"/>
                </a:lnTo>
                <a:lnTo>
                  <a:pt x="532" y="918"/>
                </a:lnTo>
                <a:lnTo>
                  <a:pt x="564" y="927"/>
                </a:lnTo>
                <a:lnTo>
                  <a:pt x="596" y="936"/>
                </a:lnTo>
                <a:lnTo>
                  <a:pt x="632" y="945"/>
                </a:lnTo>
                <a:lnTo>
                  <a:pt x="666" y="952"/>
                </a:lnTo>
                <a:lnTo>
                  <a:pt x="701" y="959"/>
                </a:lnTo>
                <a:lnTo>
                  <a:pt x="741" y="965"/>
                </a:lnTo>
                <a:lnTo>
                  <a:pt x="781" y="971"/>
                </a:lnTo>
                <a:lnTo>
                  <a:pt x="822" y="975"/>
                </a:lnTo>
                <a:lnTo>
                  <a:pt x="865" y="978"/>
                </a:lnTo>
                <a:lnTo>
                  <a:pt x="897" y="979"/>
                </a:lnTo>
                <a:lnTo>
                  <a:pt x="940" y="981"/>
                </a:lnTo>
                <a:lnTo>
                  <a:pt x="984" y="981"/>
                </a:lnTo>
                <a:lnTo>
                  <a:pt x="1018" y="980"/>
                </a:lnTo>
                <a:lnTo>
                  <a:pt x="1055" y="979"/>
                </a:lnTo>
                <a:lnTo>
                  <a:pt x="1096" y="977"/>
                </a:lnTo>
                <a:lnTo>
                  <a:pt x="1133" y="973"/>
                </a:lnTo>
                <a:lnTo>
                  <a:pt x="1165" y="969"/>
                </a:lnTo>
              </a:path>
            </a:pathLst>
          </a:custGeom>
          <a:solidFill>
            <a:schemeClr val="folHlink"/>
          </a:solidFill>
          <a:ln>
            <a:noFill/>
          </a:ln>
          <a:extLst>
            <a:ext uri="{91240B29-F687-4F45-9708-019B960494DF}">
              <a14:hiddenLine xmlns:a14="http://schemas.microsoft.com/office/drawing/2010/main" w="12700" cap="rnd">
                <a:solidFill>
                  <a:srgbClr val="000000"/>
                </a:solidFill>
                <a:round/>
                <a:headEnd/>
                <a:tailEnd type="triangle" w="med" len="med"/>
              </a14:hiddenLine>
            </a:ext>
          </a:extLst>
        </p:spPr>
        <p:txBody>
          <a:bodyPr/>
          <a:lstStyle/>
          <a:p>
            <a:endParaRPr lang="en-US"/>
          </a:p>
        </p:txBody>
      </p:sp>
      <p:sp>
        <p:nvSpPr>
          <p:cNvPr id="408582" name="Freeform 5">
            <a:extLst>
              <a:ext uri="{FF2B5EF4-FFF2-40B4-BE49-F238E27FC236}">
                <a16:creationId xmlns:a16="http://schemas.microsoft.com/office/drawing/2014/main" id="{0FD933D7-F2BE-457C-8C8C-8CDF69229DBA}"/>
              </a:ext>
            </a:extLst>
          </p:cNvPr>
          <p:cNvSpPr>
            <a:spLocks/>
          </p:cNvSpPr>
          <p:nvPr/>
        </p:nvSpPr>
        <p:spPr bwMode="auto">
          <a:xfrm>
            <a:off x="2670175" y="2255838"/>
            <a:ext cx="1865313" cy="3132137"/>
          </a:xfrm>
          <a:custGeom>
            <a:avLst/>
            <a:gdLst>
              <a:gd name="T0" fmla="*/ 2147483647 w 1175"/>
              <a:gd name="T1" fmla="*/ 9566054 h 1754"/>
              <a:gd name="T2" fmla="*/ 2147483647 w 1175"/>
              <a:gd name="T3" fmla="*/ 41453496 h 1754"/>
              <a:gd name="T4" fmla="*/ 2147483647 w 1175"/>
              <a:gd name="T5" fmla="*/ 76530221 h 1754"/>
              <a:gd name="T6" fmla="*/ 2147483647 w 1175"/>
              <a:gd name="T7" fmla="*/ 111606931 h 1754"/>
              <a:gd name="T8" fmla="*/ 2147483647 w 1175"/>
              <a:gd name="T9" fmla="*/ 159438999 h 1754"/>
              <a:gd name="T10" fmla="*/ 2147483647 w 1175"/>
              <a:gd name="T11" fmla="*/ 223213862 h 1754"/>
              <a:gd name="T12" fmla="*/ 2061488302 w 1175"/>
              <a:gd name="T13" fmla="*/ 286988781 h 1754"/>
              <a:gd name="T14" fmla="*/ 1922880523 w 1175"/>
              <a:gd name="T15" fmla="*/ 357142201 h 1754"/>
              <a:gd name="T16" fmla="*/ 1801913040 w 1175"/>
              <a:gd name="T17" fmla="*/ 430483115 h 1754"/>
              <a:gd name="T18" fmla="*/ 1678424609 w 1175"/>
              <a:gd name="T19" fmla="*/ 510202699 h 1754"/>
              <a:gd name="T20" fmla="*/ 1547376106 w 1175"/>
              <a:gd name="T21" fmla="*/ 609054272 h 1754"/>
              <a:gd name="T22" fmla="*/ 1428929574 w 1175"/>
              <a:gd name="T23" fmla="*/ 698339794 h 1754"/>
              <a:gd name="T24" fmla="*/ 1244957401 w 1175"/>
              <a:gd name="T25" fmla="*/ 867343003 h 1754"/>
              <a:gd name="T26" fmla="*/ 1083667425 w 1175"/>
              <a:gd name="T27" fmla="*/ 1036348220 h 1754"/>
              <a:gd name="T28" fmla="*/ 957659631 w 1175"/>
              <a:gd name="T29" fmla="*/ 1189408605 h 1754"/>
              <a:gd name="T30" fmla="*/ 824091964 w 1175"/>
              <a:gd name="T31" fmla="*/ 1367979650 h 1754"/>
              <a:gd name="T32" fmla="*/ 700603533 w 1175"/>
              <a:gd name="T33" fmla="*/ 1565682797 h 1754"/>
              <a:gd name="T34" fmla="*/ 589716674 w 1175"/>
              <a:gd name="T35" fmla="*/ 1753819893 h 1754"/>
              <a:gd name="T36" fmla="*/ 496471700 w 1175"/>
              <a:gd name="T37" fmla="*/ 1970655588 h 1754"/>
              <a:gd name="T38" fmla="*/ 415826613 w 1175"/>
              <a:gd name="T39" fmla="*/ 2147483647 h 1754"/>
              <a:gd name="T40" fmla="*/ 332660675 w 1175"/>
              <a:gd name="T41" fmla="*/ 2147483647 h 1754"/>
              <a:gd name="T42" fmla="*/ 282257558 w 1175"/>
              <a:gd name="T43" fmla="*/ 2147483647 h 1754"/>
              <a:gd name="T44" fmla="*/ 241935064 w 1175"/>
              <a:gd name="T45" fmla="*/ 2147483647 h 1754"/>
              <a:gd name="T46" fmla="*/ 241935064 w 1175"/>
              <a:gd name="T47" fmla="*/ 2147483647 h 1754"/>
              <a:gd name="T48" fmla="*/ 272176934 w 1175"/>
              <a:gd name="T49" fmla="*/ 2147483647 h 1754"/>
              <a:gd name="T50" fmla="*/ 320060690 w 1175"/>
              <a:gd name="T51" fmla="*/ 2147483647 h 1754"/>
              <a:gd name="T52" fmla="*/ 408265351 w 1175"/>
              <a:gd name="T53" fmla="*/ 2147483647 h 1754"/>
              <a:gd name="T54" fmla="*/ 516632947 w 1175"/>
              <a:gd name="T55" fmla="*/ 2147483647 h 1754"/>
              <a:gd name="T56" fmla="*/ 665321350 w 1175"/>
              <a:gd name="T57" fmla="*/ 2147483647 h 1754"/>
              <a:gd name="T58" fmla="*/ 2028727069 w 1175"/>
              <a:gd name="T59" fmla="*/ 2147483647 h 1754"/>
              <a:gd name="T60" fmla="*/ 1995964249 w 1175"/>
              <a:gd name="T61" fmla="*/ 2147483647 h 1754"/>
              <a:gd name="T62" fmla="*/ 1872477405 w 1175"/>
              <a:gd name="T63" fmla="*/ 2147483647 h 1754"/>
              <a:gd name="T64" fmla="*/ 1799392091 w 1175"/>
              <a:gd name="T65" fmla="*/ 2147483647 h 1754"/>
              <a:gd name="T66" fmla="*/ 1771671170 w 1175"/>
              <a:gd name="T67" fmla="*/ 2147483647 h 1754"/>
              <a:gd name="T68" fmla="*/ 1761590546 w 1175"/>
              <a:gd name="T69" fmla="*/ 2147483647 h 1754"/>
              <a:gd name="T70" fmla="*/ 1781751793 w 1175"/>
              <a:gd name="T71" fmla="*/ 2147483647 h 1754"/>
              <a:gd name="T72" fmla="*/ 1839714585 w 1175"/>
              <a:gd name="T73" fmla="*/ 2147483647 h 1754"/>
              <a:gd name="T74" fmla="*/ 1925399885 w 1175"/>
              <a:gd name="T75" fmla="*/ 2147483647 h 1754"/>
              <a:gd name="T76" fmla="*/ 2028727069 w 1175"/>
              <a:gd name="T77" fmla="*/ 2147483647 h 1754"/>
              <a:gd name="T78" fmla="*/ 2121972043 w 1175"/>
              <a:gd name="T79" fmla="*/ 2147483647 h 1754"/>
              <a:gd name="T80" fmla="*/ 2147483647 w 1175"/>
              <a:gd name="T81" fmla="*/ 2059941110 h 1754"/>
              <a:gd name="T82" fmla="*/ 2147483647 w 1175"/>
              <a:gd name="T83" fmla="*/ 1948335993 h 1754"/>
              <a:gd name="T84" fmla="*/ 2147483647 w 1175"/>
              <a:gd name="T85" fmla="*/ 1849482187 h 1754"/>
              <a:gd name="T86" fmla="*/ 2147483647 w 1175"/>
              <a:gd name="T87" fmla="*/ 1750630614 h 1754"/>
              <a:gd name="T88" fmla="*/ 2147483647 w 1175"/>
              <a:gd name="T89" fmla="*/ 1670912928 h 1754"/>
              <a:gd name="T90" fmla="*/ 2147483647 w 1175"/>
              <a:gd name="T91" fmla="*/ 1600759507 h 17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75"/>
              <a:gd name="T139" fmla="*/ 0 h 1754"/>
              <a:gd name="T140" fmla="*/ 1175 w 1175"/>
              <a:gd name="T141" fmla="*/ 1754 h 175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75" h="1754">
                <a:moveTo>
                  <a:pt x="1174" y="0"/>
                </a:moveTo>
                <a:lnTo>
                  <a:pt x="1149" y="3"/>
                </a:lnTo>
                <a:lnTo>
                  <a:pt x="1123" y="6"/>
                </a:lnTo>
                <a:lnTo>
                  <a:pt x="1089" y="13"/>
                </a:lnTo>
                <a:lnTo>
                  <a:pt x="1064" y="17"/>
                </a:lnTo>
                <a:lnTo>
                  <a:pt x="1037" y="24"/>
                </a:lnTo>
                <a:lnTo>
                  <a:pt x="1012" y="30"/>
                </a:lnTo>
                <a:lnTo>
                  <a:pt x="985" y="35"/>
                </a:lnTo>
                <a:lnTo>
                  <a:pt x="960" y="42"/>
                </a:lnTo>
                <a:lnTo>
                  <a:pt x="935" y="50"/>
                </a:lnTo>
                <a:lnTo>
                  <a:pt x="903" y="60"/>
                </a:lnTo>
                <a:lnTo>
                  <a:pt x="875" y="70"/>
                </a:lnTo>
                <a:lnTo>
                  <a:pt x="847" y="79"/>
                </a:lnTo>
                <a:lnTo>
                  <a:pt x="818" y="90"/>
                </a:lnTo>
                <a:lnTo>
                  <a:pt x="789" y="102"/>
                </a:lnTo>
                <a:lnTo>
                  <a:pt x="763" y="112"/>
                </a:lnTo>
                <a:lnTo>
                  <a:pt x="738" y="124"/>
                </a:lnTo>
                <a:lnTo>
                  <a:pt x="715" y="135"/>
                </a:lnTo>
                <a:lnTo>
                  <a:pt x="692" y="148"/>
                </a:lnTo>
                <a:lnTo>
                  <a:pt x="666" y="160"/>
                </a:lnTo>
                <a:lnTo>
                  <a:pt x="639" y="175"/>
                </a:lnTo>
                <a:lnTo>
                  <a:pt x="614" y="191"/>
                </a:lnTo>
                <a:lnTo>
                  <a:pt x="590" y="206"/>
                </a:lnTo>
                <a:lnTo>
                  <a:pt x="567" y="219"/>
                </a:lnTo>
                <a:lnTo>
                  <a:pt x="530" y="243"/>
                </a:lnTo>
                <a:lnTo>
                  <a:pt x="494" y="272"/>
                </a:lnTo>
                <a:lnTo>
                  <a:pt x="465" y="294"/>
                </a:lnTo>
                <a:lnTo>
                  <a:pt x="430" y="325"/>
                </a:lnTo>
                <a:lnTo>
                  <a:pt x="406" y="347"/>
                </a:lnTo>
                <a:lnTo>
                  <a:pt x="380" y="373"/>
                </a:lnTo>
                <a:lnTo>
                  <a:pt x="351" y="402"/>
                </a:lnTo>
                <a:lnTo>
                  <a:pt x="327" y="429"/>
                </a:lnTo>
                <a:lnTo>
                  <a:pt x="304" y="461"/>
                </a:lnTo>
                <a:lnTo>
                  <a:pt x="278" y="491"/>
                </a:lnTo>
                <a:lnTo>
                  <a:pt x="254" y="523"/>
                </a:lnTo>
                <a:lnTo>
                  <a:pt x="234" y="550"/>
                </a:lnTo>
                <a:lnTo>
                  <a:pt x="216" y="584"/>
                </a:lnTo>
                <a:lnTo>
                  <a:pt x="197" y="618"/>
                </a:lnTo>
                <a:lnTo>
                  <a:pt x="181" y="652"/>
                </a:lnTo>
                <a:lnTo>
                  <a:pt x="165" y="690"/>
                </a:lnTo>
                <a:lnTo>
                  <a:pt x="145" y="737"/>
                </a:lnTo>
                <a:lnTo>
                  <a:pt x="132" y="779"/>
                </a:lnTo>
                <a:lnTo>
                  <a:pt x="119" y="823"/>
                </a:lnTo>
                <a:lnTo>
                  <a:pt x="112" y="865"/>
                </a:lnTo>
                <a:lnTo>
                  <a:pt x="103" y="916"/>
                </a:lnTo>
                <a:lnTo>
                  <a:pt x="96" y="978"/>
                </a:lnTo>
                <a:lnTo>
                  <a:pt x="95" y="1026"/>
                </a:lnTo>
                <a:lnTo>
                  <a:pt x="96" y="1075"/>
                </a:lnTo>
                <a:lnTo>
                  <a:pt x="101" y="1122"/>
                </a:lnTo>
                <a:lnTo>
                  <a:pt x="108" y="1165"/>
                </a:lnTo>
                <a:lnTo>
                  <a:pt x="115" y="1209"/>
                </a:lnTo>
                <a:lnTo>
                  <a:pt x="127" y="1255"/>
                </a:lnTo>
                <a:lnTo>
                  <a:pt x="142" y="1304"/>
                </a:lnTo>
                <a:lnTo>
                  <a:pt x="162" y="1355"/>
                </a:lnTo>
                <a:lnTo>
                  <a:pt x="182" y="1403"/>
                </a:lnTo>
                <a:lnTo>
                  <a:pt x="205" y="1448"/>
                </a:lnTo>
                <a:lnTo>
                  <a:pt x="232" y="1494"/>
                </a:lnTo>
                <a:lnTo>
                  <a:pt x="264" y="1537"/>
                </a:lnTo>
                <a:lnTo>
                  <a:pt x="0" y="1657"/>
                </a:lnTo>
                <a:lnTo>
                  <a:pt x="805" y="1753"/>
                </a:lnTo>
                <a:lnTo>
                  <a:pt x="1101" y="1156"/>
                </a:lnTo>
                <a:lnTo>
                  <a:pt x="792" y="1289"/>
                </a:lnTo>
                <a:lnTo>
                  <a:pt x="762" y="1250"/>
                </a:lnTo>
                <a:lnTo>
                  <a:pt x="743" y="1216"/>
                </a:lnTo>
                <a:lnTo>
                  <a:pt x="726" y="1182"/>
                </a:lnTo>
                <a:lnTo>
                  <a:pt x="714" y="1146"/>
                </a:lnTo>
                <a:lnTo>
                  <a:pt x="706" y="1112"/>
                </a:lnTo>
                <a:lnTo>
                  <a:pt x="703" y="1078"/>
                </a:lnTo>
                <a:lnTo>
                  <a:pt x="699" y="1045"/>
                </a:lnTo>
                <a:lnTo>
                  <a:pt x="699" y="1011"/>
                </a:lnTo>
                <a:lnTo>
                  <a:pt x="702" y="973"/>
                </a:lnTo>
                <a:lnTo>
                  <a:pt x="707" y="934"/>
                </a:lnTo>
                <a:lnTo>
                  <a:pt x="718" y="891"/>
                </a:lnTo>
                <a:lnTo>
                  <a:pt x="730" y="857"/>
                </a:lnTo>
                <a:lnTo>
                  <a:pt x="748" y="818"/>
                </a:lnTo>
                <a:lnTo>
                  <a:pt x="764" y="785"/>
                </a:lnTo>
                <a:lnTo>
                  <a:pt x="787" y="754"/>
                </a:lnTo>
                <a:lnTo>
                  <a:pt x="805" y="729"/>
                </a:lnTo>
                <a:lnTo>
                  <a:pt x="823" y="708"/>
                </a:lnTo>
                <a:lnTo>
                  <a:pt x="842" y="687"/>
                </a:lnTo>
                <a:lnTo>
                  <a:pt x="863" y="667"/>
                </a:lnTo>
                <a:lnTo>
                  <a:pt x="887" y="646"/>
                </a:lnTo>
                <a:lnTo>
                  <a:pt x="907" y="631"/>
                </a:lnTo>
                <a:lnTo>
                  <a:pt x="929" y="611"/>
                </a:lnTo>
                <a:lnTo>
                  <a:pt x="952" y="596"/>
                </a:lnTo>
                <a:lnTo>
                  <a:pt x="977" y="580"/>
                </a:lnTo>
                <a:lnTo>
                  <a:pt x="1009" y="563"/>
                </a:lnTo>
                <a:lnTo>
                  <a:pt x="1036" y="549"/>
                </a:lnTo>
                <a:lnTo>
                  <a:pt x="1058" y="539"/>
                </a:lnTo>
                <a:lnTo>
                  <a:pt x="1092" y="524"/>
                </a:lnTo>
                <a:lnTo>
                  <a:pt x="1123" y="514"/>
                </a:lnTo>
                <a:lnTo>
                  <a:pt x="1174" y="502"/>
                </a:lnTo>
                <a:lnTo>
                  <a:pt x="1174" y="0"/>
                </a:lnTo>
              </a:path>
            </a:pathLst>
          </a:custGeom>
          <a:solidFill>
            <a:srgbClr val="008000"/>
          </a:solidFill>
          <a:ln>
            <a:noFill/>
          </a:ln>
          <a:extLst>
            <a:ext uri="{91240B29-F687-4F45-9708-019B960494DF}">
              <a14:hiddenLine xmlns:a14="http://schemas.microsoft.com/office/drawing/2010/main" w="12700" cap="rnd">
                <a:solidFill>
                  <a:srgbClr val="000000"/>
                </a:solidFill>
                <a:round/>
                <a:headEnd/>
                <a:tailEnd type="triangle" w="med" len="med"/>
              </a14:hiddenLine>
            </a:ext>
          </a:extLst>
        </p:spPr>
        <p:txBody>
          <a:bodyPr/>
          <a:lstStyle/>
          <a:p>
            <a:endParaRPr lang="en-US"/>
          </a:p>
        </p:txBody>
      </p:sp>
      <p:sp>
        <p:nvSpPr>
          <p:cNvPr id="408583" name="Freeform 6">
            <a:extLst>
              <a:ext uri="{FF2B5EF4-FFF2-40B4-BE49-F238E27FC236}">
                <a16:creationId xmlns:a16="http://schemas.microsoft.com/office/drawing/2014/main" id="{BAC71DBE-77A4-46AA-9E7B-32FB6CB270E2}"/>
              </a:ext>
            </a:extLst>
          </p:cNvPr>
          <p:cNvSpPr>
            <a:spLocks/>
          </p:cNvSpPr>
          <p:nvPr/>
        </p:nvSpPr>
        <p:spPr bwMode="auto">
          <a:xfrm>
            <a:off x="4114800" y="1828800"/>
            <a:ext cx="2774950" cy="2835275"/>
          </a:xfrm>
          <a:custGeom>
            <a:avLst/>
            <a:gdLst>
              <a:gd name="T0" fmla="*/ 1738908121 w 1748"/>
              <a:gd name="T1" fmla="*/ 752317360 h 1588"/>
              <a:gd name="T2" fmla="*/ 1900198075 w 1748"/>
              <a:gd name="T3" fmla="*/ 787383344 h 1588"/>
              <a:gd name="T4" fmla="*/ 2021165542 w 1748"/>
              <a:gd name="T5" fmla="*/ 816073533 h 1588"/>
              <a:gd name="T6" fmla="*/ 2147483647 w 1748"/>
              <a:gd name="T7" fmla="*/ 857515314 h 1588"/>
              <a:gd name="T8" fmla="*/ 2147483647 w 1748"/>
              <a:gd name="T9" fmla="*/ 902144100 h 1588"/>
              <a:gd name="T10" fmla="*/ 2147483647 w 1748"/>
              <a:gd name="T11" fmla="*/ 959524701 h 1588"/>
              <a:gd name="T12" fmla="*/ 2147483647 w 1748"/>
              <a:gd name="T13" fmla="*/ 1026467880 h 1588"/>
              <a:gd name="T14" fmla="*/ 2147483647 w 1748"/>
              <a:gd name="T15" fmla="*/ 1096599849 h 1588"/>
              <a:gd name="T16" fmla="*/ 2147483647 w 1748"/>
              <a:gd name="T17" fmla="*/ 1173105830 h 1588"/>
              <a:gd name="T18" fmla="*/ 2147483647 w 1748"/>
              <a:gd name="T19" fmla="*/ 1249613595 h 1588"/>
              <a:gd name="T20" fmla="*/ 2147483647 w 1748"/>
              <a:gd name="T21" fmla="*/ 1348433968 h 1588"/>
              <a:gd name="T22" fmla="*/ 2147483647 w 1748"/>
              <a:gd name="T23" fmla="*/ 1440880331 h 1588"/>
              <a:gd name="T24" fmla="*/ 2147483647 w 1748"/>
              <a:gd name="T25" fmla="*/ 1606645668 h 1588"/>
              <a:gd name="T26" fmla="*/ 2147483647 w 1748"/>
              <a:gd name="T27" fmla="*/ 1772409220 h 1588"/>
              <a:gd name="T28" fmla="*/ 2147483647 w 1748"/>
              <a:gd name="T29" fmla="*/ 1931799208 h 1588"/>
              <a:gd name="T30" fmla="*/ 2147483647 w 1748"/>
              <a:gd name="T31" fmla="*/ 2113503143 h 1588"/>
              <a:gd name="T32" fmla="*/ 2147483647 w 1748"/>
              <a:gd name="T33" fmla="*/ 2147483647 h 1588"/>
              <a:gd name="T34" fmla="*/ 2147483647 w 1748"/>
              <a:gd name="T35" fmla="*/ 2147483647 h 1588"/>
              <a:gd name="T36" fmla="*/ 2147483647 w 1748"/>
              <a:gd name="T37" fmla="*/ 2147483647 h 1588"/>
              <a:gd name="T38" fmla="*/ 2147483647 w 1748"/>
              <a:gd name="T39" fmla="*/ 2147483647 h 1588"/>
              <a:gd name="T40" fmla="*/ 2147483647 w 1748"/>
              <a:gd name="T41" fmla="*/ 2147483647 h 1588"/>
              <a:gd name="T42" fmla="*/ 2147483647 w 1748"/>
              <a:gd name="T43" fmla="*/ 2147483647 h 1588"/>
              <a:gd name="T44" fmla="*/ 2147483647 w 1748"/>
              <a:gd name="T45" fmla="*/ 2147483647 h 1588"/>
              <a:gd name="T46" fmla="*/ 2147483647 w 1748"/>
              <a:gd name="T47" fmla="*/ 2147483647 h 1588"/>
              <a:gd name="T48" fmla="*/ 2147483647 w 1748"/>
              <a:gd name="T49" fmla="*/ 2147483647 h 1588"/>
              <a:gd name="T50" fmla="*/ 2147483647 w 1748"/>
              <a:gd name="T51" fmla="*/ 2147483647 h 1588"/>
              <a:gd name="T52" fmla="*/ 2147483647 w 1748"/>
              <a:gd name="T53" fmla="*/ 2147483647 h 1588"/>
              <a:gd name="T54" fmla="*/ 2147483647 w 1748"/>
              <a:gd name="T55" fmla="*/ 2147483647 h 1588"/>
              <a:gd name="T56" fmla="*/ 2147483647 w 1748"/>
              <a:gd name="T57" fmla="*/ 2147483647 h 1588"/>
              <a:gd name="T58" fmla="*/ 2147483647 w 1748"/>
              <a:gd name="T59" fmla="*/ 2147483647 h 1588"/>
              <a:gd name="T60" fmla="*/ 2147483647 w 1748"/>
              <a:gd name="T61" fmla="*/ 2147483647 h 1588"/>
              <a:gd name="T62" fmla="*/ 2147483647 w 1748"/>
              <a:gd name="T63" fmla="*/ 2147483647 h 1588"/>
              <a:gd name="T64" fmla="*/ 2147483647 w 1748"/>
              <a:gd name="T65" fmla="*/ 2147483647 h 1588"/>
              <a:gd name="T66" fmla="*/ 2147483647 w 1748"/>
              <a:gd name="T67" fmla="*/ 2147483647 h 1588"/>
              <a:gd name="T68" fmla="*/ 2147483647 w 1748"/>
              <a:gd name="T69" fmla="*/ 2147483647 h 1588"/>
              <a:gd name="T70" fmla="*/ 2147483647 w 1748"/>
              <a:gd name="T71" fmla="*/ 2147483647 h 1588"/>
              <a:gd name="T72" fmla="*/ 2147483647 w 1748"/>
              <a:gd name="T73" fmla="*/ 2147483647 h 1588"/>
              <a:gd name="T74" fmla="*/ 2091729897 w 1748"/>
              <a:gd name="T75" fmla="*/ 2147483647 h 1588"/>
              <a:gd name="T76" fmla="*/ 1968243069 w 1748"/>
              <a:gd name="T77" fmla="*/ 2147483647 h 1588"/>
              <a:gd name="T78" fmla="*/ 1814512787 w 1748"/>
              <a:gd name="T79" fmla="*/ 2147483647 h 1588"/>
              <a:gd name="T80" fmla="*/ 1680945337 w 1748"/>
              <a:gd name="T81" fmla="*/ 2147483647 h 1588"/>
              <a:gd name="T82" fmla="*/ 1484372807 w 1748"/>
              <a:gd name="T83" fmla="*/ 2147483647 h 1588"/>
              <a:gd name="T84" fmla="*/ 1292840986 w 1748"/>
              <a:gd name="T85" fmla="*/ 2147483647 h 1588"/>
              <a:gd name="T86" fmla="*/ 1239916926 w 1748"/>
              <a:gd name="T87" fmla="*/ 2147483647 h 1588"/>
              <a:gd name="T88" fmla="*/ 1237395976 w 1748"/>
              <a:gd name="T89" fmla="*/ 0 h 1588"/>
              <a:gd name="T90" fmla="*/ 1302921608 w 1748"/>
              <a:gd name="T91" fmla="*/ 710877364 h 1588"/>
              <a:gd name="T92" fmla="*/ 1499493741 w 1748"/>
              <a:gd name="T93" fmla="*/ 720440165 h 1588"/>
              <a:gd name="T94" fmla="*/ 1675905026 w 1748"/>
              <a:gd name="T95" fmla="*/ 742754558 h 15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748"/>
              <a:gd name="T145" fmla="*/ 0 h 1588"/>
              <a:gd name="T146" fmla="*/ 1748 w 1748"/>
              <a:gd name="T147" fmla="*/ 1588 h 15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748" h="1588">
                <a:moveTo>
                  <a:pt x="665" y="233"/>
                </a:moveTo>
                <a:lnTo>
                  <a:pt x="690" y="236"/>
                </a:lnTo>
                <a:lnTo>
                  <a:pt x="722" y="240"/>
                </a:lnTo>
                <a:lnTo>
                  <a:pt x="754" y="247"/>
                </a:lnTo>
                <a:lnTo>
                  <a:pt x="776" y="251"/>
                </a:lnTo>
                <a:lnTo>
                  <a:pt x="802" y="256"/>
                </a:lnTo>
                <a:lnTo>
                  <a:pt x="828" y="263"/>
                </a:lnTo>
                <a:lnTo>
                  <a:pt x="854" y="269"/>
                </a:lnTo>
                <a:lnTo>
                  <a:pt x="878" y="274"/>
                </a:lnTo>
                <a:lnTo>
                  <a:pt x="906" y="283"/>
                </a:lnTo>
                <a:lnTo>
                  <a:pt x="938" y="294"/>
                </a:lnTo>
                <a:lnTo>
                  <a:pt x="966" y="301"/>
                </a:lnTo>
                <a:lnTo>
                  <a:pt x="991" y="311"/>
                </a:lnTo>
                <a:lnTo>
                  <a:pt x="1022" y="322"/>
                </a:lnTo>
                <a:lnTo>
                  <a:pt x="1051" y="333"/>
                </a:lnTo>
                <a:lnTo>
                  <a:pt x="1078" y="344"/>
                </a:lnTo>
                <a:lnTo>
                  <a:pt x="1103" y="357"/>
                </a:lnTo>
                <a:lnTo>
                  <a:pt x="1126" y="368"/>
                </a:lnTo>
                <a:lnTo>
                  <a:pt x="1149" y="381"/>
                </a:lnTo>
                <a:lnTo>
                  <a:pt x="1175" y="392"/>
                </a:lnTo>
                <a:lnTo>
                  <a:pt x="1202" y="408"/>
                </a:lnTo>
                <a:lnTo>
                  <a:pt x="1227" y="423"/>
                </a:lnTo>
                <a:lnTo>
                  <a:pt x="1251" y="438"/>
                </a:lnTo>
                <a:lnTo>
                  <a:pt x="1273" y="452"/>
                </a:lnTo>
                <a:lnTo>
                  <a:pt x="1310" y="477"/>
                </a:lnTo>
                <a:lnTo>
                  <a:pt x="1348" y="504"/>
                </a:lnTo>
                <a:lnTo>
                  <a:pt x="1377" y="525"/>
                </a:lnTo>
                <a:lnTo>
                  <a:pt x="1411" y="556"/>
                </a:lnTo>
                <a:lnTo>
                  <a:pt x="1434" y="580"/>
                </a:lnTo>
                <a:lnTo>
                  <a:pt x="1461" y="606"/>
                </a:lnTo>
                <a:lnTo>
                  <a:pt x="1490" y="635"/>
                </a:lnTo>
                <a:lnTo>
                  <a:pt x="1514" y="663"/>
                </a:lnTo>
                <a:lnTo>
                  <a:pt x="1538" y="694"/>
                </a:lnTo>
                <a:lnTo>
                  <a:pt x="1563" y="723"/>
                </a:lnTo>
                <a:lnTo>
                  <a:pt x="1586" y="755"/>
                </a:lnTo>
                <a:lnTo>
                  <a:pt x="1607" y="783"/>
                </a:lnTo>
                <a:lnTo>
                  <a:pt x="1627" y="817"/>
                </a:lnTo>
                <a:lnTo>
                  <a:pt x="1645" y="850"/>
                </a:lnTo>
                <a:lnTo>
                  <a:pt x="1661" y="885"/>
                </a:lnTo>
                <a:lnTo>
                  <a:pt x="1676" y="921"/>
                </a:lnTo>
                <a:lnTo>
                  <a:pt x="1696" y="968"/>
                </a:lnTo>
                <a:lnTo>
                  <a:pt x="1710" y="1011"/>
                </a:lnTo>
                <a:lnTo>
                  <a:pt x="1723" y="1055"/>
                </a:lnTo>
                <a:lnTo>
                  <a:pt x="1730" y="1097"/>
                </a:lnTo>
                <a:lnTo>
                  <a:pt x="1739" y="1147"/>
                </a:lnTo>
                <a:lnTo>
                  <a:pt x="1746" y="1211"/>
                </a:lnTo>
                <a:lnTo>
                  <a:pt x="1747" y="1259"/>
                </a:lnTo>
                <a:lnTo>
                  <a:pt x="1746" y="1306"/>
                </a:lnTo>
                <a:lnTo>
                  <a:pt x="1740" y="1353"/>
                </a:lnTo>
                <a:lnTo>
                  <a:pt x="1734" y="1396"/>
                </a:lnTo>
                <a:lnTo>
                  <a:pt x="1727" y="1441"/>
                </a:lnTo>
                <a:lnTo>
                  <a:pt x="1715" y="1487"/>
                </a:lnTo>
                <a:lnTo>
                  <a:pt x="1699" y="1536"/>
                </a:lnTo>
                <a:lnTo>
                  <a:pt x="1679" y="1587"/>
                </a:lnTo>
                <a:lnTo>
                  <a:pt x="1565" y="1300"/>
                </a:lnTo>
                <a:lnTo>
                  <a:pt x="1128" y="1361"/>
                </a:lnTo>
                <a:lnTo>
                  <a:pt x="1139" y="1309"/>
                </a:lnTo>
                <a:lnTo>
                  <a:pt x="1143" y="1278"/>
                </a:lnTo>
                <a:lnTo>
                  <a:pt x="1143" y="1244"/>
                </a:lnTo>
                <a:lnTo>
                  <a:pt x="1140" y="1204"/>
                </a:lnTo>
                <a:lnTo>
                  <a:pt x="1133" y="1166"/>
                </a:lnTo>
                <a:lnTo>
                  <a:pt x="1123" y="1123"/>
                </a:lnTo>
                <a:lnTo>
                  <a:pt x="1111" y="1089"/>
                </a:lnTo>
                <a:lnTo>
                  <a:pt x="1092" y="1051"/>
                </a:lnTo>
                <a:lnTo>
                  <a:pt x="1075" y="1018"/>
                </a:lnTo>
                <a:lnTo>
                  <a:pt x="1054" y="985"/>
                </a:lnTo>
                <a:lnTo>
                  <a:pt x="1035" y="961"/>
                </a:lnTo>
                <a:lnTo>
                  <a:pt x="1017" y="939"/>
                </a:lnTo>
                <a:lnTo>
                  <a:pt x="998" y="919"/>
                </a:lnTo>
                <a:lnTo>
                  <a:pt x="978" y="899"/>
                </a:lnTo>
                <a:lnTo>
                  <a:pt x="954" y="878"/>
                </a:lnTo>
                <a:lnTo>
                  <a:pt x="934" y="863"/>
                </a:lnTo>
                <a:lnTo>
                  <a:pt x="911" y="845"/>
                </a:lnTo>
                <a:lnTo>
                  <a:pt x="889" y="829"/>
                </a:lnTo>
                <a:lnTo>
                  <a:pt x="862" y="813"/>
                </a:lnTo>
                <a:lnTo>
                  <a:pt x="830" y="797"/>
                </a:lnTo>
                <a:lnTo>
                  <a:pt x="804" y="782"/>
                </a:lnTo>
                <a:lnTo>
                  <a:pt x="781" y="772"/>
                </a:lnTo>
                <a:lnTo>
                  <a:pt x="749" y="756"/>
                </a:lnTo>
                <a:lnTo>
                  <a:pt x="720" y="747"/>
                </a:lnTo>
                <a:lnTo>
                  <a:pt x="694" y="740"/>
                </a:lnTo>
                <a:lnTo>
                  <a:pt x="667" y="732"/>
                </a:lnTo>
                <a:lnTo>
                  <a:pt x="627" y="725"/>
                </a:lnTo>
                <a:lnTo>
                  <a:pt x="589" y="720"/>
                </a:lnTo>
                <a:lnTo>
                  <a:pt x="551" y="716"/>
                </a:lnTo>
                <a:lnTo>
                  <a:pt x="513" y="714"/>
                </a:lnTo>
                <a:lnTo>
                  <a:pt x="492" y="713"/>
                </a:lnTo>
                <a:lnTo>
                  <a:pt x="492" y="972"/>
                </a:lnTo>
                <a:lnTo>
                  <a:pt x="0" y="493"/>
                </a:lnTo>
                <a:lnTo>
                  <a:pt x="491" y="0"/>
                </a:lnTo>
                <a:lnTo>
                  <a:pt x="491" y="222"/>
                </a:lnTo>
                <a:lnTo>
                  <a:pt x="517" y="223"/>
                </a:lnTo>
                <a:lnTo>
                  <a:pt x="555" y="224"/>
                </a:lnTo>
                <a:lnTo>
                  <a:pt x="595" y="226"/>
                </a:lnTo>
                <a:lnTo>
                  <a:pt x="633" y="229"/>
                </a:lnTo>
                <a:lnTo>
                  <a:pt x="665" y="233"/>
                </a:lnTo>
              </a:path>
            </a:pathLst>
          </a:custGeom>
          <a:solidFill>
            <a:schemeClr val="hlink"/>
          </a:solidFill>
          <a:ln>
            <a:noFill/>
          </a:ln>
          <a:extLst>
            <a:ext uri="{91240B29-F687-4F45-9708-019B960494DF}">
              <a14:hiddenLine xmlns:a14="http://schemas.microsoft.com/office/drawing/2010/main" w="12700" cap="rnd">
                <a:solidFill>
                  <a:srgbClr val="000000"/>
                </a:solidFill>
                <a:round/>
                <a:headEnd/>
                <a:tailEnd type="triangle" w="med" len="med"/>
              </a14:hiddenLine>
            </a:ext>
          </a:extLst>
        </p:spPr>
        <p:txBody>
          <a:bodyPr/>
          <a:lstStyle/>
          <a:p>
            <a:endParaRPr lang="en-US"/>
          </a:p>
        </p:txBody>
      </p:sp>
      <p:sp>
        <p:nvSpPr>
          <p:cNvPr id="194567" name="Rectangle 7">
            <a:extLst>
              <a:ext uri="{FF2B5EF4-FFF2-40B4-BE49-F238E27FC236}">
                <a16:creationId xmlns:a16="http://schemas.microsoft.com/office/drawing/2014/main" id="{A99BA203-477D-4BD6-A061-29ECE07D2936}"/>
              </a:ext>
            </a:extLst>
          </p:cNvPr>
          <p:cNvSpPr>
            <a:spLocks noChangeArrowheads="1"/>
          </p:cNvSpPr>
          <p:nvPr/>
        </p:nvSpPr>
        <p:spPr bwMode="auto">
          <a:xfrm>
            <a:off x="6032500" y="2249488"/>
            <a:ext cx="2433638" cy="1549400"/>
          </a:xfrm>
          <a:prstGeom prst="rect">
            <a:avLst/>
          </a:prstGeom>
          <a:noFill/>
          <a:ln w="25400">
            <a:noFill/>
            <a:miter lim="800000"/>
            <a:headEnd/>
            <a:tailEnd/>
          </a:ln>
          <a:effectLst/>
        </p:spPr>
        <p:txBody>
          <a:bodyPr wrap="none" lIns="90487" tIns="44450" rIns="90487" bIns="44450">
            <a:spAutoFit/>
          </a:bodyPr>
          <a:lstStyle/>
          <a:p>
            <a:pPr>
              <a:lnSpc>
                <a:spcPct val="80000"/>
              </a:lnSpc>
              <a:defRPr/>
            </a:pPr>
            <a:r>
              <a:rPr lang="en-US" b="1">
                <a:effectLst>
                  <a:outerShdw blurRad="38100" dist="38100" dir="2700000" algn="tl">
                    <a:srgbClr val="FFFFFF"/>
                  </a:outerShdw>
                </a:effectLst>
                <a:latin typeface="Helvetica" pitchFamily="-128" charset="0"/>
                <a:ea typeface="ＭＳ Ｐゴシック" pitchFamily="-128" charset="-128"/>
              </a:rPr>
              <a:t>time required</a:t>
            </a:r>
          </a:p>
          <a:p>
            <a:pPr>
              <a:lnSpc>
                <a:spcPct val="80000"/>
              </a:lnSpc>
              <a:defRPr/>
            </a:pPr>
            <a:r>
              <a:rPr lang="en-US" b="1">
                <a:effectLst>
                  <a:outerShdw blurRad="38100" dist="38100" dir="2700000" algn="tl">
                    <a:srgbClr val="FFFFFF"/>
                  </a:outerShdw>
                </a:effectLst>
                <a:latin typeface="Helvetica" pitchFamily="-128" charset="0"/>
                <a:ea typeface="ＭＳ Ｐゴシック" pitchFamily="-128" charset="-128"/>
              </a:rPr>
              <a:t>to diagnose the</a:t>
            </a:r>
          </a:p>
          <a:p>
            <a:pPr>
              <a:lnSpc>
                <a:spcPct val="80000"/>
              </a:lnSpc>
              <a:defRPr/>
            </a:pPr>
            <a:r>
              <a:rPr lang="en-US" b="1">
                <a:effectLst>
                  <a:outerShdw blurRad="38100" dist="38100" dir="2700000" algn="tl">
                    <a:srgbClr val="FFFFFF"/>
                  </a:outerShdw>
                </a:effectLst>
                <a:latin typeface="Helvetica" pitchFamily="-128" charset="0"/>
                <a:ea typeface="ＭＳ Ｐゴシック" pitchFamily="-128" charset="-128"/>
              </a:rPr>
              <a:t>symptom and</a:t>
            </a:r>
          </a:p>
          <a:p>
            <a:pPr>
              <a:lnSpc>
                <a:spcPct val="80000"/>
              </a:lnSpc>
              <a:defRPr/>
            </a:pPr>
            <a:r>
              <a:rPr lang="en-US" b="1">
                <a:effectLst>
                  <a:outerShdw blurRad="38100" dist="38100" dir="2700000" algn="tl">
                    <a:srgbClr val="FFFFFF"/>
                  </a:outerShdw>
                </a:effectLst>
                <a:latin typeface="Helvetica" pitchFamily="-128" charset="0"/>
                <a:ea typeface="ＭＳ Ｐゴシック" pitchFamily="-128" charset="-128"/>
              </a:rPr>
              <a:t>determine the</a:t>
            </a:r>
          </a:p>
          <a:p>
            <a:pPr>
              <a:lnSpc>
                <a:spcPct val="80000"/>
              </a:lnSpc>
              <a:defRPr/>
            </a:pPr>
            <a:r>
              <a:rPr lang="en-US" b="1">
                <a:effectLst>
                  <a:outerShdw blurRad="38100" dist="38100" dir="2700000" algn="tl">
                    <a:srgbClr val="FFFFFF"/>
                  </a:outerShdw>
                </a:effectLst>
                <a:latin typeface="Helvetica" pitchFamily="-128" charset="0"/>
                <a:ea typeface="ＭＳ Ｐゴシック" pitchFamily="-128" charset="-128"/>
              </a:rPr>
              <a:t>cause</a:t>
            </a:r>
          </a:p>
        </p:txBody>
      </p:sp>
      <p:sp>
        <p:nvSpPr>
          <p:cNvPr id="194568" name="Rectangle 8">
            <a:extLst>
              <a:ext uri="{FF2B5EF4-FFF2-40B4-BE49-F238E27FC236}">
                <a16:creationId xmlns:a16="http://schemas.microsoft.com/office/drawing/2014/main" id="{F5F1CCCC-4797-47BE-B926-7AF742C06F5E}"/>
              </a:ext>
            </a:extLst>
          </p:cNvPr>
          <p:cNvSpPr>
            <a:spLocks noChangeArrowheads="1"/>
          </p:cNvSpPr>
          <p:nvPr/>
        </p:nvSpPr>
        <p:spPr bwMode="auto">
          <a:xfrm>
            <a:off x="1549400" y="2992438"/>
            <a:ext cx="2924175" cy="1257300"/>
          </a:xfrm>
          <a:prstGeom prst="rect">
            <a:avLst/>
          </a:prstGeom>
          <a:noFill/>
          <a:ln w="25400">
            <a:noFill/>
            <a:miter lim="800000"/>
            <a:headEnd/>
            <a:tailEnd/>
          </a:ln>
          <a:effectLst/>
        </p:spPr>
        <p:txBody>
          <a:bodyPr wrap="none" lIns="90487" tIns="44450" rIns="90487" bIns="44450">
            <a:spAutoFit/>
          </a:bodyPr>
          <a:lstStyle/>
          <a:p>
            <a:pPr>
              <a:lnSpc>
                <a:spcPct val="80000"/>
              </a:lnSpc>
              <a:defRPr/>
            </a:pPr>
            <a:r>
              <a:rPr lang="en-US" b="1">
                <a:effectLst>
                  <a:outerShdw blurRad="38100" dist="38100" dir="2700000" algn="tl">
                    <a:srgbClr val="FFFFFF"/>
                  </a:outerShdw>
                </a:effectLst>
                <a:latin typeface="Helvetica" pitchFamily="-128" charset="0"/>
                <a:ea typeface="ＭＳ Ｐゴシック" pitchFamily="-128" charset="-128"/>
              </a:rPr>
              <a:t>time required</a:t>
            </a:r>
          </a:p>
          <a:p>
            <a:pPr>
              <a:lnSpc>
                <a:spcPct val="80000"/>
              </a:lnSpc>
              <a:defRPr/>
            </a:pPr>
            <a:r>
              <a:rPr lang="en-US" b="1">
                <a:effectLst>
                  <a:outerShdw blurRad="38100" dist="38100" dir="2700000" algn="tl">
                    <a:srgbClr val="FFFFFF"/>
                  </a:outerShdw>
                </a:effectLst>
                <a:latin typeface="Helvetica" pitchFamily="-128" charset="0"/>
                <a:ea typeface="ＭＳ Ｐゴシック" pitchFamily="-128" charset="-128"/>
              </a:rPr>
              <a:t>to correct the error</a:t>
            </a:r>
          </a:p>
          <a:p>
            <a:pPr>
              <a:lnSpc>
                <a:spcPct val="80000"/>
              </a:lnSpc>
              <a:defRPr/>
            </a:pPr>
            <a:r>
              <a:rPr lang="en-US" b="1">
                <a:effectLst>
                  <a:outerShdw blurRad="38100" dist="38100" dir="2700000" algn="tl">
                    <a:srgbClr val="FFFFFF"/>
                  </a:outerShdw>
                </a:effectLst>
                <a:latin typeface="Helvetica" pitchFamily="-128" charset="0"/>
                <a:ea typeface="ＭＳ Ｐゴシック" pitchFamily="-128" charset="-128"/>
              </a:rPr>
              <a:t>and conduct</a:t>
            </a:r>
          </a:p>
          <a:p>
            <a:pPr>
              <a:lnSpc>
                <a:spcPct val="80000"/>
              </a:lnSpc>
              <a:defRPr/>
            </a:pPr>
            <a:r>
              <a:rPr lang="en-US" b="1">
                <a:effectLst>
                  <a:outerShdw blurRad="38100" dist="38100" dir="2700000" algn="tl">
                    <a:srgbClr val="FFFFFF"/>
                  </a:outerShdw>
                </a:effectLst>
                <a:latin typeface="Helvetica" pitchFamily="-128" charset="0"/>
                <a:ea typeface="ＭＳ Ｐゴシック" pitchFamily="-128" charset="-128"/>
              </a:rPr>
              <a:t>regression tests</a:t>
            </a:r>
          </a:p>
        </p:txBody>
      </p:sp>
    </p:spTree>
  </p:cSld>
  <p:clrMapOvr>
    <a:masterClrMapping/>
  </p:clrMapOvr>
  <p:transition/>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Footer Placeholder 3">
            <a:extLst>
              <a:ext uri="{FF2B5EF4-FFF2-40B4-BE49-F238E27FC236}">
                <a16:creationId xmlns:a16="http://schemas.microsoft.com/office/drawing/2014/main" id="{62F86B05-611F-452F-B944-967C0AE529C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78" name="Slide Number Placeholder 4">
            <a:extLst>
              <a:ext uri="{FF2B5EF4-FFF2-40B4-BE49-F238E27FC236}">
                <a16:creationId xmlns:a16="http://schemas.microsoft.com/office/drawing/2014/main" id="{03C6A9EE-BD37-4D85-8570-DEF5FAEA5B0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A54B376-2650-450A-A20C-8EE7A5B1AE9E}" type="slidenum">
              <a:rPr lang="en-US" altLang="en-US" sz="1000">
                <a:latin typeface="Helvetica" panose="020B0604020202020204" pitchFamily="34" charset="0"/>
              </a:rPr>
              <a:pPr/>
              <a:t>398</a:t>
            </a:fld>
            <a:endParaRPr lang="en-US" altLang="en-US" sz="1000">
              <a:latin typeface="Helvetica" panose="020B0604020202020204" pitchFamily="34" charset="0"/>
            </a:endParaRPr>
          </a:p>
        </p:txBody>
      </p:sp>
      <p:sp>
        <p:nvSpPr>
          <p:cNvPr id="409604" name="Rectangle 2">
            <a:extLst>
              <a:ext uri="{FF2B5EF4-FFF2-40B4-BE49-F238E27FC236}">
                <a16:creationId xmlns:a16="http://schemas.microsoft.com/office/drawing/2014/main" id="{501A63C2-7486-4FC8-B9D5-7D2B4E0895B7}"/>
              </a:ext>
            </a:extLst>
          </p:cNvPr>
          <p:cNvSpPr>
            <a:spLocks noGrp="1" noChangeArrowheads="1"/>
          </p:cNvSpPr>
          <p:nvPr>
            <p:ph type="title"/>
          </p:nvPr>
        </p:nvSpPr>
        <p:spPr>
          <a:xfrm>
            <a:off x="1295400" y="1143000"/>
            <a:ext cx="5816600" cy="474663"/>
          </a:xfrm>
          <a:noFill/>
        </p:spPr>
        <p:txBody>
          <a:bodyPr lIns="90487" tIns="44450" rIns="90487" bIns="44450" anchor="ctr"/>
          <a:lstStyle/>
          <a:p>
            <a:pPr eaLnBrk="1" hangingPunct="1"/>
            <a:r>
              <a:rPr lang="en-US" altLang="en-US"/>
              <a:t>Symptoms &amp; Causes</a:t>
            </a:r>
          </a:p>
        </p:txBody>
      </p:sp>
      <p:sp>
        <p:nvSpPr>
          <p:cNvPr id="195587" name="Rectangle 3">
            <a:extLst>
              <a:ext uri="{FF2B5EF4-FFF2-40B4-BE49-F238E27FC236}">
                <a16:creationId xmlns:a16="http://schemas.microsoft.com/office/drawing/2014/main" id="{2B76E699-F4F2-47B4-ABB6-854619A175DA}"/>
              </a:ext>
            </a:extLst>
          </p:cNvPr>
          <p:cNvSpPr>
            <a:spLocks noChangeArrowheads="1"/>
          </p:cNvSpPr>
          <p:nvPr/>
        </p:nvSpPr>
        <p:spPr bwMode="auto">
          <a:xfrm>
            <a:off x="2986088" y="2125663"/>
            <a:ext cx="355600" cy="342900"/>
          </a:xfrm>
          <a:prstGeom prst="rect">
            <a:avLst/>
          </a:prstGeom>
          <a:solidFill>
            <a:schemeClr val="folHlink"/>
          </a:solidFill>
          <a:ln w="12700">
            <a:no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5588" name="Rectangle 4">
            <a:extLst>
              <a:ext uri="{FF2B5EF4-FFF2-40B4-BE49-F238E27FC236}">
                <a16:creationId xmlns:a16="http://schemas.microsoft.com/office/drawing/2014/main" id="{3A62E725-564F-4B46-AA33-8AE03325EABB}"/>
              </a:ext>
            </a:extLst>
          </p:cNvPr>
          <p:cNvSpPr>
            <a:spLocks noChangeArrowheads="1"/>
          </p:cNvSpPr>
          <p:nvPr/>
        </p:nvSpPr>
        <p:spPr bwMode="auto">
          <a:xfrm>
            <a:off x="2465388" y="2854325"/>
            <a:ext cx="355600" cy="342900"/>
          </a:xfrm>
          <a:prstGeom prst="rect">
            <a:avLst/>
          </a:prstGeom>
          <a:solidFill>
            <a:schemeClr val="folHlink"/>
          </a:solidFill>
          <a:ln w="12700">
            <a:no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5589" name="Rectangle 5">
            <a:extLst>
              <a:ext uri="{FF2B5EF4-FFF2-40B4-BE49-F238E27FC236}">
                <a16:creationId xmlns:a16="http://schemas.microsoft.com/office/drawing/2014/main" id="{AC932872-1E5D-4E18-8DE0-0D1BA1E80A7D}"/>
              </a:ext>
            </a:extLst>
          </p:cNvPr>
          <p:cNvSpPr>
            <a:spLocks noChangeArrowheads="1"/>
          </p:cNvSpPr>
          <p:nvPr/>
        </p:nvSpPr>
        <p:spPr bwMode="auto">
          <a:xfrm>
            <a:off x="2973388" y="2854325"/>
            <a:ext cx="355600" cy="342900"/>
          </a:xfrm>
          <a:prstGeom prst="rect">
            <a:avLst/>
          </a:prstGeom>
          <a:solidFill>
            <a:schemeClr val="folHlink"/>
          </a:solidFill>
          <a:ln w="12700">
            <a:no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5590" name="Rectangle 6">
            <a:extLst>
              <a:ext uri="{FF2B5EF4-FFF2-40B4-BE49-F238E27FC236}">
                <a16:creationId xmlns:a16="http://schemas.microsoft.com/office/drawing/2014/main" id="{0BE76F95-D303-4732-81AF-B41A307D7680}"/>
              </a:ext>
            </a:extLst>
          </p:cNvPr>
          <p:cNvSpPr>
            <a:spLocks noChangeArrowheads="1"/>
          </p:cNvSpPr>
          <p:nvPr/>
        </p:nvSpPr>
        <p:spPr bwMode="auto">
          <a:xfrm>
            <a:off x="3468688" y="2854325"/>
            <a:ext cx="355600" cy="342900"/>
          </a:xfrm>
          <a:prstGeom prst="rect">
            <a:avLst/>
          </a:prstGeom>
          <a:solidFill>
            <a:schemeClr val="folHlink"/>
          </a:solidFill>
          <a:ln w="12700">
            <a:no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5591" name="Rectangle 7">
            <a:extLst>
              <a:ext uri="{FF2B5EF4-FFF2-40B4-BE49-F238E27FC236}">
                <a16:creationId xmlns:a16="http://schemas.microsoft.com/office/drawing/2014/main" id="{16CE2726-E444-4774-84B8-2EA2EB744F4F}"/>
              </a:ext>
            </a:extLst>
          </p:cNvPr>
          <p:cNvSpPr>
            <a:spLocks noChangeArrowheads="1"/>
          </p:cNvSpPr>
          <p:nvPr/>
        </p:nvSpPr>
        <p:spPr bwMode="auto">
          <a:xfrm>
            <a:off x="1982788" y="3711575"/>
            <a:ext cx="355600" cy="342900"/>
          </a:xfrm>
          <a:prstGeom prst="rect">
            <a:avLst/>
          </a:prstGeom>
          <a:solidFill>
            <a:schemeClr val="folHlink"/>
          </a:solidFill>
          <a:ln w="12700">
            <a:no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5592" name="Rectangle 8">
            <a:extLst>
              <a:ext uri="{FF2B5EF4-FFF2-40B4-BE49-F238E27FC236}">
                <a16:creationId xmlns:a16="http://schemas.microsoft.com/office/drawing/2014/main" id="{7277D11E-B68A-4966-820F-1BCB89E90A0C}"/>
              </a:ext>
            </a:extLst>
          </p:cNvPr>
          <p:cNvSpPr>
            <a:spLocks noChangeArrowheads="1"/>
          </p:cNvSpPr>
          <p:nvPr/>
        </p:nvSpPr>
        <p:spPr bwMode="auto">
          <a:xfrm>
            <a:off x="2490788" y="3711575"/>
            <a:ext cx="355600" cy="342900"/>
          </a:xfrm>
          <a:prstGeom prst="rect">
            <a:avLst/>
          </a:prstGeom>
          <a:solidFill>
            <a:schemeClr val="hlink"/>
          </a:solidFill>
          <a:ln w="12700">
            <a:no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5593" name="Rectangle 9">
            <a:extLst>
              <a:ext uri="{FF2B5EF4-FFF2-40B4-BE49-F238E27FC236}">
                <a16:creationId xmlns:a16="http://schemas.microsoft.com/office/drawing/2014/main" id="{A0CAA71B-A454-470C-8BF4-355A8500625C}"/>
              </a:ext>
            </a:extLst>
          </p:cNvPr>
          <p:cNvSpPr>
            <a:spLocks noChangeArrowheads="1"/>
          </p:cNvSpPr>
          <p:nvPr/>
        </p:nvSpPr>
        <p:spPr bwMode="auto">
          <a:xfrm>
            <a:off x="2973388" y="3697288"/>
            <a:ext cx="355600" cy="342900"/>
          </a:xfrm>
          <a:prstGeom prst="rect">
            <a:avLst/>
          </a:prstGeom>
          <a:solidFill>
            <a:schemeClr val="folHlink"/>
          </a:solidFill>
          <a:ln w="12700">
            <a:no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5594" name="Rectangle 10">
            <a:extLst>
              <a:ext uri="{FF2B5EF4-FFF2-40B4-BE49-F238E27FC236}">
                <a16:creationId xmlns:a16="http://schemas.microsoft.com/office/drawing/2014/main" id="{260B0B23-9F44-420F-BA2F-C07017B007D2}"/>
              </a:ext>
            </a:extLst>
          </p:cNvPr>
          <p:cNvSpPr>
            <a:spLocks noChangeArrowheads="1"/>
          </p:cNvSpPr>
          <p:nvPr/>
        </p:nvSpPr>
        <p:spPr bwMode="auto">
          <a:xfrm>
            <a:off x="2465388" y="4554538"/>
            <a:ext cx="355600" cy="342900"/>
          </a:xfrm>
          <a:prstGeom prst="rect">
            <a:avLst/>
          </a:prstGeom>
          <a:solidFill>
            <a:schemeClr val="folHlink"/>
          </a:solidFill>
          <a:ln w="12700">
            <a:no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5595" name="Rectangle 11">
            <a:extLst>
              <a:ext uri="{FF2B5EF4-FFF2-40B4-BE49-F238E27FC236}">
                <a16:creationId xmlns:a16="http://schemas.microsoft.com/office/drawing/2014/main" id="{2FE52C5A-4300-4C1A-B8FD-2E1A5221DBB6}"/>
              </a:ext>
            </a:extLst>
          </p:cNvPr>
          <p:cNvSpPr>
            <a:spLocks noChangeArrowheads="1"/>
          </p:cNvSpPr>
          <p:nvPr/>
        </p:nvSpPr>
        <p:spPr bwMode="auto">
          <a:xfrm>
            <a:off x="2973388" y="4554538"/>
            <a:ext cx="355600" cy="342900"/>
          </a:xfrm>
          <a:prstGeom prst="rect">
            <a:avLst/>
          </a:prstGeom>
          <a:solidFill>
            <a:schemeClr val="folHlink"/>
          </a:solidFill>
          <a:ln w="12700">
            <a:no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5596" name="Rectangle 12">
            <a:extLst>
              <a:ext uri="{FF2B5EF4-FFF2-40B4-BE49-F238E27FC236}">
                <a16:creationId xmlns:a16="http://schemas.microsoft.com/office/drawing/2014/main" id="{106AC31B-2B95-4991-BCC7-81542A609894}"/>
              </a:ext>
            </a:extLst>
          </p:cNvPr>
          <p:cNvSpPr>
            <a:spLocks noChangeArrowheads="1"/>
          </p:cNvSpPr>
          <p:nvPr/>
        </p:nvSpPr>
        <p:spPr bwMode="auto">
          <a:xfrm>
            <a:off x="3468688" y="4554538"/>
            <a:ext cx="355600" cy="342900"/>
          </a:xfrm>
          <a:prstGeom prst="rect">
            <a:avLst/>
          </a:prstGeom>
          <a:solidFill>
            <a:schemeClr val="hlink"/>
          </a:solidFill>
          <a:ln w="12700">
            <a:no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5597" name="Rectangle 13">
            <a:extLst>
              <a:ext uri="{FF2B5EF4-FFF2-40B4-BE49-F238E27FC236}">
                <a16:creationId xmlns:a16="http://schemas.microsoft.com/office/drawing/2014/main" id="{D1A1779A-044F-47B8-892D-E6CE2AF95036}"/>
              </a:ext>
            </a:extLst>
          </p:cNvPr>
          <p:cNvSpPr>
            <a:spLocks noChangeArrowheads="1"/>
          </p:cNvSpPr>
          <p:nvPr/>
        </p:nvSpPr>
        <p:spPr bwMode="auto">
          <a:xfrm>
            <a:off x="3494088" y="3697288"/>
            <a:ext cx="355600" cy="342900"/>
          </a:xfrm>
          <a:prstGeom prst="rect">
            <a:avLst/>
          </a:prstGeom>
          <a:solidFill>
            <a:schemeClr val="folHlink"/>
          </a:solidFill>
          <a:ln w="12700">
            <a:no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95598" name="Rectangle 14">
            <a:extLst>
              <a:ext uri="{FF2B5EF4-FFF2-40B4-BE49-F238E27FC236}">
                <a16:creationId xmlns:a16="http://schemas.microsoft.com/office/drawing/2014/main" id="{D90C2A55-3624-42C9-B679-B5FBFBF234CA}"/>
              </a:ext>
            </a:extLst>
          </p:cNvPr>
          <p:cNvSpPr>
            <a:spLocks noChangeArrowheads="1"/>
          </p:cNvSpPr>
          <p:nvPr/>
        </p:nvSpPr>
        <p:spPr bwMode="auto">
          <a:xfrm>
            <a:off x="3989388" y="3683000"/>
            <a:ext cx="355600" cy="342900"/>
          </a:xfrm>
          <a:prstGeom prst="rect">
            <a:avLst/>
          </a:prstGeom>
          <a:solidFill>
            <a:schemeClr val="folHlink"/>
          </a:solidFill>
          <a:ln w="12700">
            <a:no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409617" name="Line 15">
            <a:extLst>
              <a:ext uri="{FF2B5EF4-FFF2-40B4-BE49-F238E27FC236}">
                <a16:creationId xmlns:a16="http://schemas.microsoft.com/office/drawing/2014/main" id="{026ECDA8-A844-4DFE-A4FD-ACA60DE6465A}"/>
              </a:ext>
            </a:extLst>
          </p:cNvPr>
          <p:cNvSpPr>
            <a:spLocks noChangeShapeType="1"/>
          </p:cNvSpPr>
          <p:nvPr/>
        </p:nvSpPr>
        <p:spPr bwMode="auto">
          <a:xfrm flipH="1">
            <a:off x="2643188" y="2468563"/>
            <a:ext cx="520700" cy="400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en-US"/>
          </a:p>
        </p:txBody>
      </p:sp>
      <p:sp>
        <p:nvSpPr>
          <p:cNvPr id="409618" name="Line 16">
            <a:extLst>
              <a:ext uri="{FF2B5EF4-FFF2-40B4-BE49-F238E27FC236}">
                <a16:creationId xmlns:a16="http://schemas.microsoft.com/office/drawing/2014/main" id="{6E60DA55-0969-463A-B0D4-484997A09D91}"/>
              </a:ext>
            </a:extLst>
          </p:cNvPr>
          <p:cNvSpPr>
            <a:spLocks noChangeShapeType="1"/>
          </p:cNvSpPr>
          <p:nvPr/>
        </p:nvSpPr>
        <p:spPr bwMode="auto">
          <a:xfrm>
            <a:off x="3144838" y="2482850"/>
            <a:ext cx="12700" cy="3571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en-US"/>
          </a:p>
        </p:txBody>
      </p:sp>
      <p:sp>
        <p:nvSpPr>
          <p:cNvPr id="409619" name="Line 17">
            <a:extLst>
              <a:ext uri="{FF2B5EF4-FFF2-40B4-BE49-F238E27FC236}">
                <a16:creationId xmlns:a16="http://schemas.microsoft.com/office/drawing/2014/main" id="{5A3DBB17-C4D2-4F17-9DCA-11C49BAF566B}"/>
              </a:ext>
            </a:extLst>
          </p:cNvPr>
          <p:cNvSpPr>
            <a:spLocks noChangeShapeType="1"/>
          </p:cNvSpPr>
          <p:nvPr/>
        </p:nvSpPr>
        <p:spPr bwMode="auto">
          <a:xfrm>
            <a:off x="3138488" y="2468563"/>
            <a:ext cx="508000" cy="3857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en-US"/>
          </a:p>
        </p:txBody>
      </p:sp>
      <p:sp>
        <p:nvSpPr>
          <p:cNvPr id="409620" name="Line 18">
            <a:extLst>
              <a:ext uri="{FF2B5EF4-FFF2-40B4-BE49-F238E27FC236}">
                <a16:creationId xmlns:a16="http://schemas.microsoft.com/office/drawing/2014/main" id="{5E4442FF-A217-4D05-83C6-86064C8F7F6C}"/>
              </a:ext>
            </a:extLst>
          </p:cNvPr>
          <p:cNvSpPr>
            <a:spLocks noChangeShapeType="1"/>
          </p:cNvSpPr>
          <p:nvPr/>
        </p:nvSpPr>
        <p:spPr bwMode="auto">
          <a:xfrm flipH="1">
            <a:off x="2173288" y="3211513"/>
            <a:ext cx="482600" cy="5000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en-US"/>
          </a:p>
        </p:txBody>
      </p:sp>
      <p:sp>
        <p:nvSpPr>
          <p:cNvPr id="409621" name="Line 19">
            <a:extLst>
              <a:ext uri="{FF2B5EF4-FFF2-40B4-BE49-F238E27FC236}">
                <a16:creationId xmlns:a16="http://schemas.microsoft.com/office/drawing/2014/main" id="{A7473AD4-90C6-453D-BF7E-7B4B4C30B40A}"/>
              </a:ext>
            </a:extLst>
          </p:cNvPr>
          <p:cNvSpPr>
            <a:spLocks noChangeShapeType="1"/>
          </p:cNvSpPr>
          <p:nvPr/>
        </p:nvSpPr>
        <p:spPr bwMode="auto">
          <a:xfrm>
            <a:off x="2649538" y="3211513"/>
            <a:ext cx="12700" cy="5000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en-US"/>
          </a:p>
        </p:txBody>
      </p:sp>
      <p:sp>
        <p:nvSpPr>
          <p:cNvPr id="409622" name="Line 20">
            <a:extLst>
              <a:ext uri="{FF2B5EF4-FFF2-40B4-BE49-F238E27FC236}">
                <a16:creationId xmlns:a16="http://schemas.microsoft.com/office/drawing/2014/main" id="{78665C18-D81D-485A-8479-494BD40A63DA}"/>
              </a:ext>
            </a:extLst>
          </p:cNvPr>
          <p:cNvSpPr>
            <a:spLocks noChangeShapeType="1"/>
          </p:cNvSpPr>
          <p:nvPr/>
        </p:nvSpPr>
        <p:spPr bwMode="auto">
          <a:xfrm flipH="1">
            <a:off x="3132138" y="3211513"/>
            <a:ext cx="25400" cy="4714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en-US"/>
          </a:p>
        </p:txBody>
      </p:sp>
      <p:sp>
        <p:nvSpPr>
          <p:cNvPr id="409623" name="Line 21">
            <a:extLst>
              <a:ext uri="{FF2B5EF4-FFF2-40B4-BE49-F238E27FC236}">
                <a16:creationId xmlns:a16="http://schemas.microsoft.com/office/drawing/2014/main" id="{05631CA9-616F-4C16-8215-5233F51E3263}"/>
              </a:ext>
            </a:extLst>
          </p:cNvPr>
          <p:cNvSpPr>
            <a:spLocks noChangeShapeType="1"/>
          </p:cNvSpPr>
          <p:nvPr/>
        </p:nvSpPr>
        <p:spPr bwMode="auto">
          <a:xfrm>
            <a:off x="3151188" y="3211513"/>
            <a:ext cx="546100" cy="5000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en-US"/>
          </a:p>
        </p:txBody>
      </p:sp>
      <p:sp>
        <p:nvSpPr>
          <p:cNvPr id="409624" name="Line 22">
            <a:extLst>
              <a:ext uri="{FF2B5EF4-FFF2-40B4-BE49-F238E27FC236}">
                <a16:creationId xmlns:a16="http://schemas.microsoft.com/office/drawing/2014/main" id="{B8AC6450-763E-4FFA-A999-FCEC43A95C5C}"/>
              </a:ext>
            </a:extLst>
          </p:cNvPr>
          <p:cNvSpPr>
            <a:spLocks noChangeShapeType="1"/>
          </p:cNvSpPr>
          <p:nvPr/>
        </p:nvSpPr>
        <p:spPr bwMode="auto">
          <a:xfrm>
            <a:off x="3132138" y="4025900"/>
            <a:ext cx="12700" cy="500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en-US"/>
          </a:p>
        </p:txBody>
      </p:sp>
      <p:sp>
        <p:nvSpPr>
          <p:cNvPr id="409625" name="Line 23">
            <a:extLst>
              <a:ext uri="{FF2B5EF4-FFF2-40B4-BE49-F238E27FC236}">
                <a16:creationId xmlns:a16="http://schemas.microsoft.com/office/drawing/2014/main" id="{1706771A-FC4B-4857-BBBD-C7EB78F899A7}"/>
              </a:ext>
            </a:extLst>
          </p:cNvPr>
          <p:cNvSpPr>
            <a:spLocks noChangeShapeType="1"/>
          </p:cNvSpPr>
          <p:nvPr/>
        </p:nvSpPr>
        <p:spPr bwMode="auto">
          <a:xfrm flipH="1">
            <a:off x="3189288" y="4054475"/>
            <a:ext cx="495300" cy="500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en-US"/>
          </a:p>
        </p:txBody>
      </p:sp>
      <p:sp>
        <p:nvSpPr>
          <p:cNvPr id="409626" name="Line 24">
            <a:extLst>
              <a:ext uri="{FF2B5EF4-FFF2-40B4-BE49-F238E27FC236}">
                <a16:creationId xmlns:a16="http://schemas.microsoft.com/office/drawing/2014/main" id="{CA0CBABC-8827-4B0D-9679-93E4F629D21B}"/>
              </a:ext>
            </a:extLst>
          </p:cNvPr>
          <p:cNvSpPr>
            <a:spLocks noChangeShapeType="1"/>
          </p:cNvSpPr>
          <p:nvPr/>
        </p:nvSpPr>
        <p:spPr bwMode="auto">
          <a:xfrm>
            <a:off x="3697288" y="3211513"/>
            <a:ext cx="431800" cy="4857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en-US"/>
          </a:p>
        </p:txBody>
      </p:sp>
      <p:sp>
        <p:nvSpPr>
          <p:cNvPr id="409627" name="Line 25">
            <a:extLst>
              <a:ext uri="{FF2B5EF4-FFF2-40B4-BE49-F238E27FC236}">
                <a16:creationId xmlns:a16="http://schemas.microsoft.com/office/drawing/2014/main" id="{74C3352E-D342-408F-8748-260EBB44B1C8}"/>
              </a:ext>
            </a:extLst>
          </p:cNvPr>
          <p:cNvSpPr>
            <a:spLocks noChangeShapeType="1"/>
          </p:cNvSpPr>
          <p:nvPr/>
        </p:nvSpPr>
        <p:spPr bwMode="auto">
          <a:xfrm flipH="1">
            <a:off x="3690938" y="4040188"/>
            <a:ext cx="25400" cy="4857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en-US"/>
          </a:p>
        </p:txBody>
      </p:sp>
      <p:sp>
        <p:nvSpPr>
          <p:cNvPr id="195610" name="Rectangle 26">
            <a:extLst>
              <a:ext uri="{FF2B5EF4-FFF2-40B4-BE49-F238E27FC236}">
                <a16:creationId xmlns:a16="http://schemas.microsoft.com/office/drawing/2014/main" id="{4011D3D3-C9D0-4375-A7D1-1770BE54DCB7}"/>
              </a:ext>
            </a:extLst>
          </p:cNvPr>
          <p:cNvSpPr>
            <a:spLocks noChangeArrowheads="1"/>
          </p:cNvSpPr>
          <p:nvPr/>
        </p:nvSpPr>
        <p:spPr bwMode="auto">
          <a:xfrm>
            <a:off x="1536700" y="4981575"/>
            <a:ext cx="1309688" cy="393700"/>
          </a:xfrm>
          <a:prstGeom prst="rect">
            <a:avLst/>
          </a:prstGeom>
          <a:noFill/>
          <a:ln w="254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ea typeface="ＭＳ Ｐゴシック" pitchFamily="-128" charset="-128"/>
              </a:rPr>
              <a:t>symptom</a:t>
            </a:r>
          </a:p>
        </p:txBody>
      </p:sp>
      <p:sp>
        <p:nvSpPr>
          <p:cNvPr id="409629" name="Line 27">
            <a:extLst>
              <a:ext uri="{FF2B5EF4-FFF2-40B4-BE49-F238E27FC236}">
                <a16:creationId xmlns:a16="http://schemas.microsoft.com/office/drawing/2014/main" id="{0D769A0C-F5B1-41CC-9A93-670A1DD7FFA9}"/>
              </a:ext>
            </a:extLst>
          </p:cNvPr>
          <p:cNvSpPr>
            <a:spLocks noChangeShapeType="1"/>
          </p:cNvSpPr>
          <p:nvPr/>
        </p:nvSpPr>
        <p:spPr bwMode="auto">
          <a:xfrm flipH="1">
            <a:off x="3513138" y="4783138"/>
            <a:ext cx="139700" cy="7000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en-US"/>
          </a:p>
        </p:txBody>
      </p:sp>
      <p:sp>
        <p:nvSpPr>
          <p:cNvPr id="195612" name="Rectangle 28">
            <a:extLst>
              <a:ext uri="{FF2B5EF4-FFF2-40B4-BE49-F238E27FC236}">
                <a16:creationId xmlns:a16="http://schemas.microsoft.com/office/drawing/2014/main" id="{F22E1D2D-E645-498B-A03C-0B3BFA97BFE3}"/>
              </a:ext>
            </a:extLst>
          </p:cNvPr>
          <p:cNvSpPr>
            <a:spLocks noChangeArrowheads="1"/>
          </p:cNvSpPr>
          <p:nvPr/>
        </p:nvSpPr>
        <p:spPr bwMode="auto">
          <a:xfrm>
            <a:off x="3568700" y="5324475"/>
            <a:ext cx="901700" cy="393700"/>
          </a:xfrm>
          <a:prstGeom prst="rect">
            <a:avLst/>
          </a:prstGeom>
          <a:noFill/>
          <a:ln w="254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ea typeface="ＭＳ Ｐゴシック" pitchFamily="-128" charset="-128"/>
              </a:rPr>
              <a:t>cause</a:t>
            </a:r>
          </a:p>
        </p:txBody>
      </p:sp>
      <p:sp>
        <p:nvSpPr>
          <p:cNvPr id="195613" name="Rectangle 29">
            <a:extLst>
              <a:ext uri="{FF2B5EF4-FFF2-40B4-BE49-F238E27FC236}">
                <a16:creationId xmlns:a16="http://schemas.microsoft.com/office/drawing/2014/main" id="{8C36714B-D620-4AA2-A2E4-70CA8F7517DC}"/>
              </a:ext>
            </a:extLst>
          </p:cNvPr>
          <p:cNvSpPr>
            <a:spLocks noChangeArrowheads="1"/>
          </p:cNvSpPr>
          <p:nvPr/>
        </p:nvSpPr>
        <p:spPr bwMode="auto">
          <a:xfrm>
            <a:off x="5029200" y="1828800"/>
            <a:ext cx="3294063"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symptom and cause may be </a:t>
            </a:r>
          </a:p>
        </p:txBody>
      </p:sp>
      <p:sp>
        <p:nvSpPr>
          <p:cNvPr id="195614" name="Rectangle 30">
            <a:extLst>
              <a:ext uri="{FF2B5EF4-FFF2-40B4-BE49-F238E27FC236}">
                <a16:creationId xmlns:a16="http://schemas.microsoft.com/office/drawing/2014/main" id="{F968AD09-FD83-4A8D-AF4D-5B22ED27A219}"/>
              </a:ext>
            </a:extLst>
          </p:cNvPr>
          <p:cNvSpPr>
            <a:spLocks noChangeArrowheads="1"/>
          </p:cNvSpPr>
          <p:nvPr/>
        </p:nvSpPr>
        <p:spPr bwMode="auto">
          <a:xfrm>
            <a:off x="5029200" y="2085975"/>
            <a:ext cx="3001963"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geographically separated </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95615" name="Rectangle 31">
            <a:extLst>
              <a:ext uri="{FF2B5EF4-FFF2-40B4-BE49-F238E27FC236}">
                <a16:creationId xmlns:a16="http://schemas.microsoft.com/office/drawing/2014/main" id="{C9DD546C-46A0-446C-84C0-91FE4EFC1742}"/>
              </a:ext>
            </a:extLst>
          </p:cNvPr>
          <p:cNvSpPr>
            <a:spLocks noChangeArrowheads="1"/>
          </p:cNvSpPr>
          <p:nvPr/>
        </p:nvSpPr>
        <p:spPr bwMode="auto">
          <a:xfrm>
            <a:off x="5029200" y="2343150"/>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95616" name="Rectangle 32">
            <a:extLst>
              <a:ext uri="{FF2B5EF4-FFF2-40B4-BE49-F238E27FC236}">
                <a16:creationId xmlns:a16="http://schemas.microsoft.com/office/drawing/2014/main" id="{E128650A-B4B6-4F2A-92F9-712A834497D5}"/>
              </a:ext>
            </a:extLst>
          </p:cNvPr>
          <p:cNvSpPr>
            <a:spLocks noChangeArrowheads="1"/>
          </p:cNvSpPr>
          <p:nvPr/>
        </p:nvSpPr>
        <p:spPr bwMode="auto">
          <a:xfrm>
            <a:off x="5029200" y="2600325"/>
            <a:ext cx="3573463"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symptom may disappear when </a:t>
            </a:r>
          </a:p>
        </p:txBody>
      </p:sp>
      <p:sp>
        <p:nvSpPr>
          <p:cNvPr id="195617" name="Rectangle 33">
            <a:extLst>
              <a:ext uri="{FF2B5EF4-FFF2-40B4-BE49-F238E27FC236}">
                <a16:creationId xmlns:a16="http://schemas.microsoft.com/office/drawing/2014/main" id="{10DF644E-7FF6-40E1-8278-843ECC177C78}"/>
              </a:ext>
            </a:extLst>
          </p:cNvPr>
          <p:cNvSpPr>
            <a:spLocks noChangeArrowheads="1"/>
          </p:cNvSpPr>
          <p:nvPr/>
        </p:nvSpPr>
        <p:spPr bwMode="auto">
          <a:xfrm>
            <a:off x="5029200" y="2857500"/>
            <a:ext cx="28352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another problem is fixed</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95618" name="Rectangle 34">
            <a:extLst>
              <a:ext uri="{FF2B5EF4-FFF2-40B4-BE49-F238E27FC236}">
                <a16:creationId xmlns:a16="http://schemas.microsoft.com/office/drawing/2014/main" id="{28A8C4FD-29F6-40F5-A198-8657C9F61618}"/>
              </a:ext>
            </a:extLst>
          </p:cNvPr>
          <p:cNvSpPr>
            <a:spLocks noChangeArrowheads="1"/>
          </p:cNvSpPr>
          <p:nvPr/>
        </p:nvSpPr>
        <p:spPr bwMode="auto">
          <a:xfrm>
            <a:off x="5029200" y="3114675"/>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95619" name="Rectangle 35">
            <a:extLst>
              <a:ext uri="{FF2B5EF4-FFF2-40B4-BE49-F238E27FC236}">
                <a16:creationId xmlns:a16="http://schemas.microsoft.com/office/drawing/2014/main" id="{3EA3CC30-7856-4EAE-96F6-9E005C4EB1B3}"/>
              </a:ext>
            </a:extLst>
          </p:cNvPr>
          <p:cNvSpPr>
            <a:spLocks noChangeArrowheads="1"/>
          </p:cNvSpPr>
          <p:nvPr/>
        </p:nvSpPr>
        <p:spPr bwMode="auto">
          <a:xfrm>
            <a:off x="5029200" y="3371850"/>
            <a:ext cx="2684463"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cause may be due to a </a:t>
            </a:r>
          </a:p>
        </p:txBody>
      </p:sp>
      <p:sp>
        <p:nvSpPr>
          <p:cNvPr id="195620" name="Rectangle 36">
            <a:extLst>
              <a:ext uri="{FF2B5EF4-FFF2-40B4-BE49-F238E27FC236}">
                <a16:creationId xmlns:a16="http://schemas.microsoft.com/office/drawing/2014/main" id="{4CD8D0F3-E4DB-4983-A6A0-BE4FE94EC6EE}"/>
              </a:ext>
            </a:extLst>
          </p:cNvPr>
          <p:cNvSpPr>
            <a:spLocks noChangeArrowheads="1"/>
          </p:cNvSpPr>
          <p:nvPr/>
        </p:nvSpPr>
        <p:spPr bwMode="auto">
          <a:xfrm>
            <a:off x="5029200" y="3629025"/>
            <a:ext cx="31019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combination of non-errors </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95621" name="Rectangle 37">
            <a:extLst>
              <a:ext uri="{FF2B5EF4-FFF2-40B4-BE49-F238E27FC236}">
                <a16:creationId xmlns:a16="http://schemas.microsoft.com/office/drawing/2014/main" id="{BFD720B7-2B1E-4ABD-8E53-4DF2AE65525C}"/>
              </a:ext>
            </a:extLst>
          </p:cNvPr>
          <p:cNvSpPr>
            <a:spLocks noChangeArrowheads="1"/>
          </p:cNvSpPr>
          <p:nvPr/>
        </p:nvSpPr>
        <p:spPr bwMode="auto">
          <a:xfrm>
            <a:off x="5029200" y="3886200"/>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95622" name="Rectangle 38">
            <a:extLst>
              <a:ext uri="{FF2B5EF4-FFF2-40B4-BE49-F238E27FC236}">
                <a16:creationId xmlns:a16="http://schemas.microsoft.com/office/drawing/2014/main" id="{01D4786B-2D7B-478B-82C4-EEA4AF6226A3}"/>
              </a:ext>
            </a:extLst>
          </p:cNvPr>
          <p:cNvSpPr>
            <a:spLocks noChangeArrowheads="1"/>
          </p:cNvSpPr>
          <p:nvPr/>
        </p:nvSpPr>
        <p:spPr bwMode="auto">
          <a:xfrm>
            <a:off x="5029200" y="4143375"/>
            <a:ext cx="3535363"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cause may be due to a system </a:t>
            </a:r>
          </a:p>
        </p:txBody>
      </p:sp>
      <p:sp>
        <p:nvSpPr>
          <p:cNvPr id="195623" name="Rectangle 39">
            <a:extLst>
              <a:ext uri="{FF2B5EF4-FFF2-40B4-BE49-F238E27FC236}">
                <a16:creationId xmlns:a16="http://schemas.microsoft.com/office/drawing/2014/main" id="{0FE6C8E0-B71F-4DFF-A708-7EABA9563F82}"/>
              </a:ext>
            </a:extLst>
          </p:cNvPr>
          <p:cNvSpPr>
            <a:spLocks noChangeArrowheads="1"/>
          </p:cNvSpPr>
          <p:nvPr/>
        </p:nvSpPr>
        <p:spPr bwMode="auto">
          <a:xfrm>
            <a:off x="5029200" y="4400550"/>
            <a:ext cx="20224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or compiler error</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95624" name="Rectangle 40">
            <a:extLst>
              <a:ext uri="{FF2B5EF4-FFF2-40B4-BE49-F238E27FC236}">
                <a16:creationId xmlns:a16="http://schemas.microsoft.com/office/drawing/2014/main" id="{CFC36E01-6DD5-4EDE-B42E-1DAED068F280}"/>
              </a:ext>
            </a:extLst>
          </p:cNvPr>
          <p:cNvSpPr>
            <a:spLocks noChangeArrowheads="1"/>
          </p:cNvSpPr>
          <p:nvPr/>
        </p:nvSpPr>
        <p:spPr bwMode="auto">
          <a:xfrm>
            <a:off x="5029200" y="4657725"/>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95625" name="Rectangle 41">
            <a:extLst>
              <a:ext uri="{FF2B5EF4-FFF2-40B4-BE49-F238E27FC236}">
                <a16:creationId xmlns:a16="http://schemas.microsoft.com/office/drawing/2014/main" id="{DDC4FBAC-4A91-4B9A-9AA7-9968F927BEEF}"/>
              </a:ext>
            </a:extLst>
          </p:cNvPr>
          <p:cNvSpPr>
            <a:spLocks noChangeArrowheads="1"/>
          </p:cNvSpPr>
          <p:nvPr/>
        </p:nvSpPr>
        <p:spPr bwMode="auto">
          <a:xfrm>
            <a:off x="5029200" y="4914900"/>
            <a:ext cx="2493963"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cause may be due to </a:t>
            </a:r>
          </a:p>
        </p:txBody>
      </p:sp>
      <p:sp>
        <p:nvSpPr>
          <p:cNvPr id="195626" name="Rectangle 42">
            <a:extLst>
              <a:ext uri="{FF2B5EF4-FFF2-40B4-BE49-F238E27FC236}">
                <a16:creationId xmlns:a16="http://schemas.microsoft.com/office/drawing/2014/main" id="{A8D1B5CC-405A-4795-9EAF-8F9384DF6F3F}"/>
              </a:ext>
            </a:extLst>
          </p:cNvPr>
          <p:cNvSpPr>
            <a:spLocks noChangeArrowheads="1"/>
          </p:cNvSpPr>
          <p:nvPr/>
        </p:nvSpPr>
        <p:spPr bwMode="auto">
          <a:xfrm>
            <a:off x="5029200" y="5172075"/>
            <a:ext cx="3205163"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assumptions that everyone </a:t>
            </a:r>
          </a:p>
        </p:txBody>
      </p:sp>
      <p:sp>
        <p:nvSpPr>
          <p:cNvPr id="195627" name="Rectangle 43">
            <a:extLst>
              <a:ext uri="{FF2B5EF4-FFF2-40B4-BE49-F238E27FC236}">
                <a16:creationId xmlns:a16="http://schemas.microsoft.com/office/drawing/2014/main" id="{F4140640-E891-468D-AF99-C13DFD5E8C20}"/>
              </a:ext>
            </a:extLst>
          </p:cNvPr>
          <p:cNvSpPr>
            <a:spLocks noChangeArrowheads="1"/>
          </p:cNvSpPr>
          <p:nvPr/>
        </p:nvSpPr>
        <p:spPr bwMode="auto">
          <a:xfrm>
            <a:off x="5029200" y="5429250"/>
            <a:ext cx="10826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believes</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95628" name="Rectangle 44">
            <a:extLst>
              <a:ext uri="{FF2B5EF4-FFF2-40B4-BE49-F238E27FC236}">
                <a16:creationId xmlns:a16="http://schemas.microsoft.com/office/drawing/2014/main" id="{C1D31DAF-9556-4977-96A0-7AC60F8AF27C}"/>
              </a:ext>
            </a:extLst>
          </p:cNvPr>
          <p:cNvSpPr>
            <a:spLocks noChangeArrowheads="1"/>
          </p:cNvSpPr>
          <p:nvPr/>
        </p:nvSpPr>
        <p:spPr bwMode="auto">
          <a:xfrm>
            <a:off x="5029200" y="5686425"/>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95629" name="Rectangle 45">
            <a:extLst>
              <a:ext uri="{FF2B5EF4-FFF2-40B4-BE49-F238E27FC236}">
                <a16:creationId xmlns:a16="http://schemas.microsoft.com/office/drawing/2014/main" id="{597CB830-B1C5-4FD2-B182-78F4ABE32D07}"/>
              </a:ext>
            </a:extLst>
          </p:cNvPr>
          <p:cNvSpPr>
            <a:spLocks noChangeArrowheads="1"/>
          </p:cNvSpPr>
          <p:nvPr/>
        </p:nvSpPr>
        <p:spPr bwMode="auto">
          <a:xfrm>
            <a:off x="5029200" y="5943600"/>
            <a:ext cx="3368675"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symptom may be intermittent</a:t>
            </a:r>
          </a:p>
        </p:txBody>
      </p:sp>
      <p:grpSp>
        <p:nvGrpSpPr>
          <p:cNvPr id="409648" name="Group 46">
            <a:extLst>
              <a:ext uri="{FF2B5EF4-FFF2-40B4-BE49-F238E27FC236}">
                <a16:creationId xmlns:a16="http://schemas.microsoft.com/office/drawing/2014/main" id="{A846595A-5135-4F6D-B532-AEE635784708}"/>
              </a:ext>
            </a:extLst>
          </p:cNvPr>
          <p:cNvGrpSpPr>
            <a:grpSpLocks/>
          </p:cNvGrpSpPr>
          <p:nvPr/>
        </p:nvGrpSpPr>
        <p:grpSpPr bwMode="auto">
          <a:xfrm>
            <a:off x="4783138" y="1947863"/>
            <a:ext cx="152400" cy="185737"/>
            <a:chOff x="2700" y="724"/>
            <a:chExt cx="96" cy="104"/>
          </a:xfrm>
        </p:grpSpPr>
        <p:sp>
          <p:nvSpPr>
            <p:cNvPr id="409677" name="Rectangle 47">
              <a:extLst>
                <a:ext uri="{FF2B5EF4-FFF2-40B4-BE49-F238E27FC236}">
                  <a16:creationId xmlns:a16="http://schemas.microsoft.com/office/drawing/2014/main" id="{A6E6D7D6-B4A6-4862-831B-6E5D6644361A}"/>
                </a:ext>
              </a:extLst>
            </p:cNvPr>
            <p:cNvSpPr>
              <a:spLocks noChangeArrowheads="1"/>
            </p:cNvSpPr>
            <p:nvPr/>
          </p:nvSpPr>
          <p:spPr bwMode="auto">
            <a:xfrm>
              <a:off x="2716" y="740"/>
              <a:ext cx="80" cy="88"/>
            </a:xfrm>
            <a:prstGeom prst="rect">
              <a:avLst/>
            </a:prstGeom>
            <a:solidFill>
              <a:srgbClr val="000000"/>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9678" name="Rectangle 48">
              <a:extLst>
                <a:ext uri="{FF2B5EF4-FFF2-40B4-BE49-F238E27FC236}">
                  <a16:creationId xmlns:a16="http://schemas.microsoft.com/office/drawing/2014/main" id="{B3A85694-7FAB-49CC-9CE1-5A722B4631F4}"/>
                </a:ext>
              </a:extLst>
            </p:cNvPr>
            <p:cNvSpPr>
              <a:spLocks noChangeArrowheads="1"/>
            </p:cNvSpPr>
            <p:nvPr/>
          </p:nvSpPr>
          <p:spPr bwMode="auto">
            <a:xfrm>
              <a:off x="2700" y="724"/>
              <a:ext cx="80" cy="88"/>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409649" name="Group 49">
            <a:extLst>
              <a:ext uri="{FF2B5EF4-FFF2-40B4-BE49-F238E27FC236}">
                <a16:creationId xmlns:a16="http://schemas.microsoft.com/office/drawing/2014/main" id="{E9BCB337-FA79-4280-8495-8FC049DB72B4}"/>
              </a:ext>
            </a:extLst>
          </p:cNvPr>
          <p:cNvGrpSpPr>
            <a:grpSpLocks/>
          </p:cNvGrpSpPr>
          <p:nvPr/>
        </p:nvGrpSpPr>
        <p:grpSpPr bwMode="auto">
          <a:xfrm>
            <a:off x="4783138" y="2705100"/>
            <a:ext cx="152400" cy="200025"/>
            <a:chOff x="2700" y="1148"/>
            <a:chExt cx="96" cy="112"/>
          </a:xfrm>
        </p:grpSpPr>
        <p:sp>
          <p:nvSpPr>
            <p:cNvPr id="409675" name="Rectangle 50">
              <a:extLst>
                <a:ext uri="{FF2B5EF4-FFF2-40B4-BE49-F238E27FC236}">
                  <a16:creationId xmlns:a16="http://schemas.microsoft.com/office/drawing/2014/main" id="{5A033389-D439-44BA-8EBE-8129C62DDEE3}"/>
                </a:ext>
              </a:extLst>
            </p:cNvPr>
            <p:cNvSpPr>
              <a:spLocks noChangeArrowheads="1"/>
            </p:cNvSpPr>
            <p:nvPr/>
          </p:nvSpPr>
          <p:spPr bwMode="auto">
            <a:xfrm>
              <a:off x="2716" y="1172"/>
              <a:ext cx="80" cy="88"/>
            </a:xfrm>
            <a:prstGeom prst="rect">
              <a:avLst/>
            </a:prstGeom>
            <a:solidFill>
              <a:srgbClr val="000000"/>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9676" name="Rectangle 51">
              <a:extLst>
                <a:ext uri="{FF2B5EF4-FFF2-40B4-BE49-F238E27FC236}">
                  <a16:creationId xmlns:a16="http://schemas.microsoft.com/office/drawing/2014/main" id="{92554762-1142-410C-B759-0EA688221958}"/>
                </a:ext>
              </a:extLst>
            </p:cNvPr>
            <p:cNvSpPr>
              <a:spLocks noChangeArrowheads="1"/>
            </p:cNvSpPr>
            <p:nvPr/>
          </p:nvSpPr>
          <p:spPr bwMode="auto">
            <a:xfrm>
              <a:off x="2700" y="1148"/>
              <a:ext cx="80" cy="88"/>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409650" name="Group 52">
            <a:extLst>
              <a:ext uri="{FF2B5EF4-FFF2-40B4-BE49-F238E27FC236}">
                <a16:creationId xmlns:a16="http://schemas.microsoft.com/office/drawing/2014/main" id="{1D32684C-B42E-408F-8D0F-E2D5A1C7E7F0}"/>
              </a:ext>
            </a:extLst>
          </p:cNvPr>
          <p:cNvGrpSpPr>
            <a:grpSpLocks/>
          </p:cNvGrpSpPr>
          <p:nvPr/>
        </p:nvGrpSpPr>
        <p:grpSpPr bwMode="auto">
          <a:xfrm>
            <a:off x="4783138" y="3476625"/>
            <a:ext cx="152400" cy="185738"/>
            <a:chOff x="2700" y="1580"/>
            <a:chExt cx="96" cy="104"/>
          </a:xfrm>
        </p:grpSpPr>
        <p:sp>
          <p:nvSpPr>
            <p:cNvPr id="409673" name="Rectangle 53">
              <a:extLst>
                <a:ext uri="{FF2B5EF4-FFF2-40B4-BE49-F238E27FC236}">
                  <a16:creationId xmlns:a16="http://schemas.microsoft.com/office/drawing/2014/main" id="{D81A7CC2-BCD2-4AED-9443-D80A6CA54BB8}"/>
                </a:ext>
              </a:extLst>
            </p:cNvPr>
            <p:cNvSpPr>
              <a:spLocks noChangeArrowheads="1"/>
            </p:cNvSpPr>
            <p:nvPr/>
          </p:nvSpPr>
          <p:spPr bwMode="auto">
            <a:xfrm>
              <a:off x="2716" y="1596"/>
              <a:ext cx="80" cy="88"/>
            </a:xfrm>
            <a:prstGeom prst="rect">
              <a:avLst/>
            </a:prstGeom>
            <a:solidFill>
              <a:srgbClr val="000000"/>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9674" name="Rectangle 54">
              <a:extLst>
                <a:ext uri="{FF2B5EF4-FFF2-40B4-BE49-F238E27FC236}">
                  <a16:creationId xmlns:a16="http://schemas.microsoft.com/office/drawing/2014/main" id="{6EEBB345-77B4-4BBC-8A31-09DD93935D74}"/>
                </a:ext>
              </a:extLst>
            </p:cNvPr>
            <p:cNvSpPr>
              <a:spLocks noChangeArrowheads="1"/>
            </p:cNvSpPr>
            <p:nvPr/>
          </p:nvSpPr>
          <p:spPr bwMode="auto">
            <a:xfrm>
              <a:off x="2700" y="1580"/>
              <a:ext cx="80" cy="88"/>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409651" name="Group 55">
            <a:extLst>
              <a:ext uri="{FF2B5EF4-FFF2-40B4-BE49-F238E27FC236}">
                <a16:creationId xmlns:a16="http://schemas.microsoft.com/office/drawing/2014/main" id="{A1A39BBA-5426-47FB-8AB2-8B7FB140016C}"/>
              </a:ext>
            </a:extLst>
          </p:cNvPr>
          <p:cNvGrpSpPr>
            <a:grpSpLocks/>
          </p:cNvGrpSpPr>
          <p:nvPr/>
        </p:nvGrpSpPr>
        <p:grpSpPr bwMode="auto">
          <a:xfrm>
            <a:off x="4783138" y="4262438"/>
            <a:ext cx="152400" cy="185737"/>
            <a:chOff x="2700" y="2020"/>
            <a:chExt cx="96" cy="104"/>
          </a:xfrm>
        </p:grpSpPr>
        <p:sp>
          <p:nvSpPr>
            <p:cNvPr id="409671" name="Rectangle 56">
              <a:extLst>
                <a:ext uri="{FF2B5EF4-FFF2-40B4-BE49-F238E27FC236}">
                  <a16:creationId xmlns:a16="http://schemas.microsoft.com/office/drawing/2014/main" id="{B0AFCD46-856E-4762-AC79-23C43F146683}"/>
                </a:ext>
              </a:extLst>
            </p:cNvPr>
            <p:cNvSpPr>
              <a:spLocks noChangeArrowheads="1"/>
            </p:cNvSpPr>
            <p:nvPr/>
          </p:nvSpPr>
          <p:spPr bwMode="auto">
            <a:xfrm>
              <a:off x="2716" y="2036"/>
              <a:ext cx="80" cy="88"/>
            </a:xfrm>
            <a:prstGeom prst="rect">
              <a:avLst/>
            </a:prstGeom>
            <a:solidFill>
              <a:srgbClr val="000000"/>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9672" name="Rectangle 57">
              <a:extLst>
                <a:ext uri="{FF2B5EF4-FFF2-40B4-BE49-F238E27FC236}">
                  <a16:creationId xmlns:a16="http://schemas.microsoft.com/office/drawing/2014/main" id="{6C00C775-B77A-45A8-9E8C-21714B896F1E}"/>
                </a:ext>
              </a:extLst>
            </p:cNvPr>
            <p:cNvSpPr>
              <a:spLocks noChangeArrowheads="1"/>
            </p:cNvSpPr>
            <p:nvPr/>
          </p:nvSpPr>
          <p:spPr bwMode="auto">
            <a:xfrm>
              <a:off x="2700" y="2020"/>
              <a:ext cx="80" cy="88"/>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409652" name="Group 58">
            <a:extLst>
              <a:ext uri="{FF2B5EF4-FFF2-40B4-BE49-F238E27FC236}">
                <a16:creationId xmlns:a16="http://schemas.microsoft.com/office/drawing/2014/main" id="{5F1CF044-08B8-483E-9C00-A5D36C932E6B}"/>
              </a:ext>
            </a:extLst>
          </p:cNvPr>
          <p:cNvGrpSpPr>
            <a:grpSpLocks/>
          </p:cNvGrpSpPr>
          <p:nvPr/>
        </p:nvGrpSpPr>
        <p:grpSpPr bwMode="auto">
          <a:xfrm>
            <a:off x="4783138" y="5019675"/>
            <a:ext cx="152400" cy="185738"/>
            <a:chOff x="2700" y="2444"/>
            <a:chExt cx="96" cy="104"/>
          </a:xfrm>
        </p:grpSpPr>
        <p:sp>
          <p:nvSpPr>
            <p:cNvPr id="409669" name="Rectangle 59">
              <a:extLst>
                <a:ext uri="{FF2B5EF4-FFF2-40B4-BE49-F238E27FC236}">
                  <a16:creationId xmlns:a16="http://schemas.microsoft.com/office/drawing/2014/main" id="{5A9674EC-14D7-4149-8F1D-8C97787A7C21}"/>
                </a:ext>
              </a:extLst>
            </p:cNvPr>
            <p:cNvSpPr>
              <a:spLocks noChangeArrowheads="1"/>
            </p:cNvSpPr>
            <p:nvPr/>
          </p:nvSpPr>
          <p:spPr bwMode="auto">
            <a:xfrm>
              <a:off x="2716" y="2460"/>
              <a:ext cx="80" cy="88"/>
            </a:xfrm>
            <a:prstGeom prst="rect">
              <a:avLst/>
            </a:prstGeom>
            <a:solidFill>
              <a:srgbClr val="000000"/>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9670" name="Rectangle 60">
              <a:extLst>
                <a:ext uri="{FF2B5EF4-FFF2-40B4-BE49-F238E27FC236}">
                  <a16:creationId xmlns:a16="http://schemas.microsoft.com/office/drawing/2014/main" id="{341B16E1-1A3F-48DB-9F4D-02BFD52985FE}"/>
                </a:ext>
              </a:extLst>
            </p:cNvPr>
            <p:cNvSpPr>
              <a:spLocks noChangeArrowheads="1"/>
            </p:cNvSpPr>
            <p:nvPr/>
          </p:nvSpPr>
          <p:spPr bwMode="auto">
            <a:xfrm>
              <a:off x="2700" y="2444"/>
              <a:ext cx="80" cy="88"/>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409653" name="Group 61">
            <a:extLst>
              <a:ext uri="{FF2B5EF4-FFF2-40B4-BE49-F238E27FC236}">
                <a16:creationId xmlns:a16="http://schemas.microsoft.com/office/drawing/2014/main" id="{35D8F63F-8C8E-4A81-A328-91D50191F95D}"/>
              </a:ext>
            </a:extLst>
          </p:cNvPr>
          <p:cNvGrpSpPr>
            <a:grpSpLocks/>
          </p:cNvGrpSpPr>
          <p:nvPr/>
        </p:nvGrpSpPr>
        <p:grpSpPr bwMode="auto">
          <a:xfrm>
            <a:off x="4783138" y="6034088"/>
            <a:ext cx="152400" cy="200025"/>
            <a:chOff x="2700" y="3012"/>
            <a:chExt cx="96" cy="112"/>
          </a:xfrm>
        </p:grpSpPr>
        <p:sp>
          <p:nvSpPr>
            <p:cNvPr id="409667" name="Rectangle 62">
              <a:extLst>
                <a:ext uri="{FF2B5EF4-FFF2-40B4-BE49-F238E27FC236}">
                  <a16:creationId xmlns:a16="http://schemas.microsoft.com/office/drawing/2014/main" id="{E6BA7154-2FBE-41AD-AA13-8BBF19962AD8}"/>
                </a:ext>
              </a:extLst>
            </p:cNvPr>
            <p:cNvSpPr>
              <a:spLocks noChangeArrowheads="1"/>
            </p:cNvSpPr>
            <p:nvPr/>
          </p:nvSpPr>
          <p:spPr bwMode="auto">
            <a:xfrm>
              <a:off x="2716" y="3036"/>
              <a:ext cx="80" cy="88"/>
            </a:xfrm>
            <a:prstGeom prst="rect">
              <a:avLst/>
            </a:prstGeom>
            <a:solidFill>
              <a:srgbClr val="000000"/>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9668" name="Rectangle 63">
              <a:extLst>
                <a:ext uri="{FF2B5EF4-FFF2-40B4-BE49-F238E27FC236}">
                  <a16:creationId xmlns:a16="http://schemas.microsoft.com/office/drawing/2014/main" id="{275606BB-B3D8-4683-85F2-FB614D60882D}"/>
                </a:ext>
              </a:extLst>
            </p:cNvPr>
            <p:cNvSpPr>
              <a:spLocks noChangeArrowheads="1"/>
            </p:cNvSpPr>
            <p:nvPr/>
          </p:nvSpPr>
          <p:spPr bwMode="auto">
            <a:xfrm>
              <a:off x="2700" y="3012"/>
              <a:ext cx="80" cy="88"/>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09654" name="Line 64">
            <a:extLst>
              <a:ext uri="{FF2B5EF4-FFF2-40B4-BE49-F238E27FC236}">
                <a16:creationId xmlns:a16="http://schemas.microsoft.com/office/drawing/2014/main" id="{A4082E34-8270-4491-A3F1-7623F06E2DFA}"/>
              </a:ext>
            </a:extLst>
          </p:cNvPr>
          <p:cNvSpPr>
            <a:spLocks noChangeShapeType="1"/>
          </p:cNvSpPr>
          <p:nvPr/>
        </p:nvSpPr>
        <p:spPr bwMode="auto">
          <a:xfrm flipH="1">
            <a:off x="2681288" y="2497138"/>
            <a:ext cx="508000" cy="3286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55" name="Line 65">
            <a:extLst>
              <a:ext uri="{FF2B5EF4-FFF2-40B4-BE49-F238E27FC236}">
                <a16:creationId xmlns:a16="http://schemas.microsoft.com/office/drawing/2014/main" id="{0EF9F36E-AD08-42AC-87EA-2949BB7C73B6}"/>
              </a:ext>
            </a:extLst>
          </p:cNvPr>
          <p:cNvSpPr>
            <a:spLocks noChangeShapeType="1"/>
          </p:cNvSpPr>
          <p:nvPr/>
        </p:nvSpPr>
        <p:spPr bwMode="auto">
          <a:xfrm>
            <a:off x="3189288" y="2482850"/>
            <a:ext cx="0" cy="3429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56" name="Line 66">
            <a:extLst>
              <a:ext uri="{FF2B5EF4-FFF2-40B4-BE49-F238E27FC236}">
                <a16:creationId xmlns:a16="http://schemas.microsoft.com/office/drawing/2014/main" id="{A883B6AA-A8AE-4B3D-B83F-198F22C91B40}"/>
              </a:ext>
            </a:extLst>
          </p:cNvPr>
          <p:cNvSpPr>
            <a:spLocks noChangeShapeType="1"/>
          </p:cNvSpPr>
          <p:nvPr/>
        </p:nvSpPr>
        <p:spPr bwMode="auto">
          <a:xfrm>
            <a:off x="3189288" y="2511425"/>
            <a:ext cx="482600" cy="3286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57" name="Line 67">
            <a:extLst>
              <a:ext uri="{FF2B5EF4-FFF2-40B4-BE49-F238E27FC236}">
                <a16:creationId xmlns:a16="http://schemas.microsoft.com/office/drawing/2014/main" id="{E849A4BC-CA07-4071-AB8F-667BB8932984}"/>
              </a:ext>
            </a:extLst>
          </p:cNvPr>
          <p:cNvSpPr>
            <a:spLocks noChangeShapeType="1"/>
          </p:cNvSpPr>
          <p:nvPr/>
        </p:nvSpPr>
        <p:spPr bwMode="auto">
          <a:xfrm flipH="1">
            <a:off x="2185988" y="3225800"/>
            <a:ext cx="457200" cy="471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58" name="Line 68">
            <a:extLst>
              <a:ext uri="{FF2B5EF4-FFF2-40B4-BE49-F238E27FC236}">
                <a16:creationId xmlns:a16="http://schemas.microsoft.com/office/drawing/2014/main" id="{B92D0A57-0737-4D1E-9A1B-9EB4EF4989B2}"/>
              </a:ext>
            </a:extLst>
          </p:cNvPr>
          <p:cNvSpPr>
            <a:spLocks noChangeShapeType="1"/>
          </p:cNvSpPr>
          <p:nvPr/>
        </p:nvSpPr>
        <p:spPr bwMode="auto">
          <a:xfrm>
            <a:off x="2668588" y="3225800"/>
            <a:ext cx="25400" cy="471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59" name="Line 69">
            <a:extLst>
              <a:ext uri="{FF2B5EF4-FFF2-40B4-BE49-F238E27FC236}">
                <a16:creationId xmlns:a16="http://schemas.microsoft.com/office/drawing/2014/main" id="{CFF6B9DC-A119-439E-A0CB-4FCC3C9C2AA2}"/>
              </a:ext>
            </a:extLst>
          </p:cNvPr>
          <p:cNvSpPr>
            <a:spLocks noChangeShapeType="1"/>
          </p:cNvSpPr>
          <p:nvPr/>
        </p:nvSpPr>
        <p:spPr bwMode="auto">
          <a:xfrm flipH="1">
            <a:off x="3151188" y="3225800"/>
            <a:ext cx="25400" cy="442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60" name="Line 70">
            <a:extLst>
              <a:ext uri="{FF2B5EF4-FFF2-40B4-BE49-F238E27FC236}">
                <a16:creationId xmlns:a16="http://schemas.microsoft.com/office/drawing/2014/main" id="{8F541099-B6DF-497E-BCF6-06BE99B9A1C5}"/>
              </a:ext>
            </a:extLst>
          </p:cNvPr>
          <p:cNvSpPr>
            <a:spLocks noChangeShapeType="1"/>
          </p:cNvSpPr>
          <p:nvPr/>
        </p:nvSpPr>
        <p:spPr bwMode="auto">
          <a:xfrm>
            <a:off x="3176588" y="3225800"/>
            <a:ext cx="50800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61" name="Line 71">
            <a:extLst>
              <a:ext uri="{FF2B5EF4-FFF2-40B4-BE49-F238E27FC236}">
                <a16:creationId xmlns:a16="http://schemas.microsoft.com/office/drawing/2014/main" id="{2F5D401E-6F2C-4FDE-A0DF-6E062C9AFE2E}"/>
              </a:ext>
            </a:extLst>
          </p:cNvPr>
          <p:cNvSpPr>
            <a:spLocks noChangeShapeType="1"/>
          </p:cNvSpPr>
          <p:nvPr/>
        </p:nvSpPr>
        <p:spPr bwMode="auto">
          <a:xfrm>
            <a:off x="3722688" y="3240088"/>
            <a:ext cx="406400" cy="414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62" name="Line 72">
            <a:extLst>
              <a:ext uri="{FF2B5EF4-FFF2-40B4-BE49-F238E27FC236}">
                <a16:creationId xmlns:a16="http://schemas.microsoft.com/office/drawing/2014/main" id="{90442A05-BD3F-42F2-8707-C834D8CF6556}"/>
              </a:ext>
            </a:extLst>
          </p:cNvPr>
          <p:cNvSpPr>
            <a:spLocks noChangeShapeType="1"/>
          </p:cNvSpPr>
          <p:nvPr/>
        </p:nvSpPr>
        <p:spPr bwMode="auto">
          <a:xfrm flipH="1">
            <a:off x="2655888" y="4083050"/>
            <a:ext cx="25400" cy="442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63" name="Line 73">
            <a:extLst>
              <a:ext uri="{FF2B5EF4-FFF2-40B4-BE49-F238E27FC236}">
                <a16:creationId xmlns:a16="http://schemas.microsoft.com/office/drawing/2014/main" id="{B025BF7C-9C31-48A2-BBF7-2D6AEF23A7A4}"/>
              </a:ext>
            </a:extLst>
          </p:cNvPr>
          <p:cNvSpPr>
            <a:spLocks noChangeShapeType="1"/>
          </p:cNvSpPr>
          <p:nvPr/>
        </p:nvSpPr>
        <p:spPr bwMode="auto">
          <a:xfrm>
            <a:off x="3138488" y="4068763"/>
            <a:ext cx="0" cy="442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64" name="Line 74">
            <a:extLst>
              <a:ext uri="{FF2B5EF4-FFF2-40B4-BE49-F238E27FC236}">
                <a16:creationId xmlns:a16="http://schemas.microsoft.com/office/drawing/2014/main" id="{C0D4F15F-BFC8-44F0-93A6-D6AE15BC5D1B}"/>
              </a:ext>
            </a:extLst>
          </p:cNvPr>
          <p:cNvSpPr>
            <a:spLocks noChangeShapeType="1"/>
          </p:cNvSpPr>
          <p:nvPr/>
        </p:nvSpPr>
        <p:spPr bwMode="auto">
          <a:xfrm>
            <a:off x="3151188" y="4068763"/>
            <a:ext cx="520700" cy="4714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65" name="Arc 75">
            <a:extLst>
              <a:ext uri="{FF2B5EF4-FFF2-40B4-BE49-F238E27FC236}">
                <a16:creationId xmlns:a16="http://schemas.microsoft.com/office/drawing/2014/main" id="{3C1CC969-9F9A-423A-87C7-0F56AE1ED5DD}"/>
              </a:ext>
            </a:extLst>
          </p:cNvPr>
          <p:cNvSpPr>
            <a:spLocks/>
          </p:cNvSpPr>
          <p:nvPr/>
        </p:nvSpPr>
        <p:spPr bwMode="auto">
          <a:xfrm>
            <a:off x="2174875" y="3956050"/>
            <a:ext cx="444500" cy="1071563"/>
          </a:xfrm>
          <a:custGeom>
            <a:avLst/>
            <a:gdLst>
              <a:gd name="T0" fmla="*/ 0 w 21600"/>
              <a:gd name="T1" fmla="*/ 2147483647 h 21599"/>
              <a:gd name="T2" fmla="*/ 187566997 w 21600"/>
              <a:gd name="T3" fmla="*/ 0 h 21599"/>
              <a:gd name="T4" fmla="*/ 188238191 w 21600"/>
              <a:gd name="T5" fmla="*/ 2147483647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99"/>
                  <a:pt x="9623" y="41"/>
                  <a:pt x="21522" y="-1"/>
                </a:cubicBezTo>
              </a:path>
              <a:path w="21600" h="21599" stroke="0" extrusionOk="0">
                <a:moveTo>
                  <a:pt x="0" y="21599"/>
                </a:moveTo>
                <a:cubicBezTo>
                  <a:pt x="0" y="9699"/>
                  <a:pt x="9623" y="41"/>
                  <a:pt x="21522" y="-1"/>
                </a:cubicBezTo>
                <a:lnTo>
                  <a:pt x="21600" y="21599"/>
                </a:lnTo>
                <a:close/>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666" name="Arc 76">
            <a:extLst>
              <a:ext uri="{FF2B5EF4-FFF2-40B4-BE49-F238E27FC236}">
                <a16:creationId xmlns:a16="http://schemas.microsoft.com/office/drawing/2014/main" id="{0B50F20B-7AA5-4FE8-B445-BEEC607971CB}"/>
              </a:ext>
            </a:extLst>
          </p:cNvPr>
          <p:cNvSpPr>
            <a:spLocks/>
          </p:cNvSpPr>
          <p:nvPr/>
        </p:nvSpPr>
        <p:spPr bwMode="auto">
          <a:xfrm>
            <a:off x="3722688" y="4784725"/>
            <a:ext cx="381000" cy="614363"/>
          </a:xfrm>
          <a:custGeom>
            <a:avLst/>
            <a:gdLst>
              <a:gd name="T0" fmla="*/ 0 w 21600"/>
              <a:gd name="T1" fmla="*/ 0 h 21600"/>
              <a:gd name="T2" fmla="*/ 118540664 w 21600"/>
              <a:gd name="T3" fmla="*/ 497012889 h 21600"/>
              <a:gd name="T4" fmla="*/ 0 w 21600"/>
              <a:gd name="T5" fmla="*/ 49701288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3">
            <a:extLst>
              <a:ext uri="{FF2B5EF4-FFF2-40B4-BE49-F238E27FC236}">
                <a16:creationId xmlns:a16="http://schemas.microsoft.com/office/drawing/2014/main" id="{E8F9F64F-8865-49B0-8317-D914070348D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38" name="Slide Number Placeholder 4">
            <a:extLst>
              <a:ext uri="{FF2B5EF4-FFF2-40B4-BE49-F238E27FC236}">
                <a16:creationId xmlns:a16="http://schemas.microsoft.com/office/drawing/2014/main" id="{CA3009FF-BDFE-4BD2-ABAA-A9744202980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3F7C46A-3C85-477B-9829-FA3708930738}" type="slidenum">
              <a:rPr lang="en-US" altLang="en-US" sz="1000">
                <a:latin typeface="Helvetica" panose="020B0604020202020204" pitchFamily="34" charset="0"/>
              </a:rPr>
              <a:pPr/>
              <a:t>399</a:t>
            </a:fld>
            <a:endParaRPr lang="en-US" altLang="en-US" sz="1000">
              <a:latin typeface="Helvetica" panose="020B0604020202020204" pitchFamily="34" charset="0"/>
            </a:endParaRPr>
          </a:p>
        </p:txBody>
      </p:sp>
      <p:sp>
        <p:nvSpPr>
          <p:cNvPr id="196610" name="Rectangle 2">
            <a:extLst>
              <a:ext uri="{FF2B5EF4-FFF2-40B4-BE49-F238E27FC236}">
                <a16:creationId xmlns:a16="http://schemas.microsoft.com/office/drawing/2014/main" id="{D8232681-16C9-4FEB-8B08-B1B83DA8A201}"/>
              </a:ext>
            </a:extLst>
          </p:cNvPr>
          <p:cNvSpPr>
            <a:spLocks noChangeArrowheads="1"/>
          </p:cNvSpPr>
          <p:nvPr/>
        </p:nvSpPr>
        <p:spPr bwMode="auto">
          <a:xfrm>
            <a:off x="2133600" y="1295400"/>
            <a:ext cx="6121400" cy="3814763"/>
          </a:xfrm>
          <a:prstGeom prst="rect">
            <a:avLst/>
          </a:prstGeom>
          <a:solidFill>
            <a:schemeClr val="folHlink"/>
          </a:solidFill>
          <a:ln w="25400">
            <a:noFill/>
            <a:miter lim="800000"/>
            <a:headEnd/>
            <a:tailEnd/>
          </a:ln>
          <a:effectLst>
            <a:outerShdw dist="107763"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410629" name="Rectangle 3">
            <a:extLst>
              <a:ext uri="{FF2B5EF4-FFF2-40B4-BE49-F238E27FC236}">
                <a16:creationId xmlns:a16="http://schemas.microsoft.com/office/drawing/2014/main" id="{1D873151-C174-46D0-A2C5-1AE5F71CC660}"/>
              </a:ext>
            </a:extLst>
          </p:cNvPr>
          <p:cNvSpPr>
            <a:spLocks noGrp="1" noChangeArrowheads="1"/>
          </p:cNvSpPr>
          <p:nvPr>
            <p:ph type="title"/>
          </p:nvPr>
        </p:nvSpPr>
        <p:spPr>
          <a:xfrm>
            <a:off x="1219200" y="685800"/>
            <a:ext cx="6248400" cy="609600"/>
          </a:xfrm>
          <a:noFill/>
        </p:spPr>
        <p:txBody>
          <a:bodyPr lIns="90487" tIns="44450" rIns="90487" bIns="44450" anchor="ctr"/>
          <a:lstStyle/>
          <a:p>
            <a:pPr eaLnBrk="1" hangingPunct="1"/>
            <a:r>
              <a:rPr lang="en-US" altLang="en-US"/>
              <a:t>Consequences of Bugs</a:t>
            </a:r>
          </a:p>
        </p:txBody>
      </p:sp>
      <p:sp>
        <p:nvSpPr>
          <p:cNvPr id="410630" name="Freeform 4">
            <a:extLst>
              <a:ext uri="{FF2B5EF4-FFF2-40B4-BE49-F238E27FC236}">
                <a16:creationId xmlns:a16="http://schemas.microsoft.com/office/drawing/2014/main" id="{04CCC638-8ABB-44F4-8789-EA2880537359}"/>
              </a:ext>
            </a:extLst>
          </p:cNvPr>
          <p:cNvSpPr>
            <a:spLocks/>
          </p:cNvSpPr>
          <p:nvPr/>
        </p:nvSpPr>
        <p:spPr bwMode="auto">
          <a:xfrm>
            <a:off x="2933700" y="1952625"/>
            <a:ext cx="3938588" cy="2701925"/>
          </a:xfrm>
          <a:custGeom>
            <a:avLst/>
            <a:gdLst>
              <a:gd name="T0" fmla="*/ 0 w 2481"/>
              <a:gd name="T1" fmla="*/ 2147483647 h 1513"/>
              <a:gd name="T2" fmla="*/ 584676293 w 2481"/>
              <a:gd name="T3" fmla="*/ 2147483647 h 1513"/>
              <a:gd name="T4" fmla="*/ 1633061211 w 2481"/>
              <a:gd name="T5" fmla="*/ 2147483647 h 1513"/>
              <a:gd name="T6" fmla="*/ 2147483647 w 2481"/>
              <a:gd name="T7" fmla="*/ 2147483647 h 1513"/>
              <a:gd name="T8" fmla="*/ 2147483647 w 2481"/>
              <a:gd name="T9" fmla="*/ 2147483647 h 1513"/>
              <a:gd name="T10" fmla="*/ 2147483647 w 2481"/>
              <a:gd name="T11" fmla="*/ 1887949394 h 1513"/>
              <a:gd name="T12" fmla="*/ 2147483647 w 2481"/>
              <a:gd name="T13" fmla="*/ 1530769936 h 1513"/>
              <a:gd name="T14" fmla="*/ 2147483647 w 2481"/>
              <a:gd name="T15" fmla="*/ 0 h 1513"/>
              <a:gd name="T16" fmla="*/ 0 60000 65536"/>
              <a:gd name="T17" fmla="*/ 0 60000 65536"/>
              <a:gd name="T18" fmla="*/ 0 60000 65536"/>
              <a:gd name="T19" fmla="*/ 0 60000 65536"/>
              <a:gd name="T20" fmla="*/ 0 60000 65536"/>
              <a:gd name="T21" fmla="*/ 0 60000 65536"/>
              <a:gd name="T22" fmla="*/ 0 60000 65536"/>
              <a:gd name="T23" fmla="*/ 0 60000 65536"/>
              <a:gd name="T24" fmla="*/ 0 w 2481"/>
              <a:gd name="T25" fmla="*/ 0 h 1513"/>
              <a:gd name="T26" fmla="*/ 2481 w 2481"/>
              <a:gd name="T27" fmla="*/ 1513 h 15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81" h="1513">
                <a:moveTo>
                  <a:pt x="0" y="1512"/>
                </a:moveTo>
                <a:lnTo>
                  <a:pt x="232" y="1296"/>
                </a:lnTo>
                <a:lnTo>
                  <a:pt x="648" y="1224"/>
                </a:lnTo>
                <a:lnTo>
                  <a:pt x="992" y="984"/>
                </a:lnTo>
                <a:lnTo>
                  <a:pt x="1400" y="824"/>
                </a:lnTo>
                <a:lnTo>
                  <a:pt x="1688" y="592"/>
                </a:lnTo>
                <a:lnTo>
                  <a:pt x="2000" y="480"/>
                </a:lnTo>
                <a:lnTo>
                  <a:pt x="2480" y="0"/>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631" name="Freeform 5">
            <a:extLst>
              <a:ext uri="{FF2B5EF4-FFF2-40B4-BE49-F238E27FC236}">
                <a16:creationId xmlns:a16="http://schemas.microsoft.com/office/drawing/2014/main" id="{F0B531BF-479A-4135-9701-F5253E054D8C}"/>
              </a:ext>
            </a:extLst>
          </p:cNvPr>
          <p:cNvSpPr>
            <a:spLocks/>
          </p:cNvSpPr>
          <p:nvPr/>
        </p:nvSpPr>
        <p:spPr bwMode="auto">
          <a:xfrm>
            <a:off x="2921000" y="1938338"/>
            <a:ext cx="3938588" cy="2701925"/>
          </a:xfrm>
          <a:custGeom>
            <a:avLst/>
            <a:gdLst>
              <a:gd name="T0" fmla="*/ 0 w 2481"/>
              <a:gd name="T1" fmla="*/ 2147483647 h 1513"/>
              <a:gd name="T2" fmla="*/ 584676293 w 2481"/>
              <a:gd name="T3" fmla="*/ 2147483647 h 1513"/>
              <a:gd name="T4" fmla="*/ 1633061211 w 2481"/>
              <a:gd name="T5" fmla="*/ 2147483647 h 1513"/>
              <a:gd name="T6" fmla="*/ 2147483647 w 2481"/>
              <a:gd name="T7" fmla="*/ 2147483647 h 1513"/>
              <a:gd name="T8" fmla="*/ 2147483647 w 2481"/>
              <a:gd name="T9" fmla="*/ 2147483647 h 1513"/>
              <a:gd name="T10" fmla="*/ 2147483647 w 2481"/>
              <a:gd name="T11" fmla="*/ 1887949394 h 1513"/>
              <a:gd name="T12" fmla="*/ 2147483647 w 2481"/>
              <a:gd name="T13" fmla="*/ 1530769936 h 1513"/>
              <a:gd name="T14" fmla="*/ 2147483647 w 2481"/>
              <a:gd name="T15" fmla="*/ 0 h 1513"/>
              <a:gd name="T16" fmla="*/ 0 60000 65536"/>
              <a:gd name="T17" fmla="*/ 0 60000 65536"/>
              <a:gd name="T18" fmla="*/ 0 60000 65536"/>
              <a:gd name="T19" fmla="*/ 0 60000 65536"/>
              <a:gd name="T20" fmla="*/ 0 60000 65536"/>
              <a:gd name="T21" fmla="*/ 0 60000 65536"/>
              <a:gd name="T22" fmla="*/ 0 60000 65536"/>
              <a:gd name="T23" fmla="*/ 0 60000 65536"/>
              <a:gd name="T24" fmla="*/ 0 w 2481"/>
              <a:gd name="T25" fmla="*/ 0 h 1513"/>
              <a:gd name="T26" fmla="*/ 2481 w 2481"/>
              <a:gd name="T27" fmla="*/ 1513 h 15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81" h="1513">
                <a:moveTo>
                  <a:pt x="0" y="1512"/>
                </a:moveTo>
                <a:lnTo>
                  <a:pt x="232" y="1296"/>
                </a:lnTo>
                <a:lnTo>
                  <a:pt x="648" y="1224"/>
                </a:lnTo>
                <a:lnTo>
                  <a:pt x="992" y="984"/>
                </a:lnTo>
                <a:lnTo>
                  <a:pt x="1400" y="824"/>
                </a:lnTo>
                <a:lnTo>
                  <a:pt x="1688" y="592"/>
                </a:lnTo>
                <a:lnTo>
                  <a:pt x="2000" y="480"/>
                </a:lnTo>
                <a:lnTo>
                  <a:pt x="2480" y="0"/>
                </a:lnTo>
              </a:path>
            </a:pathLst>
          </a:custGeom>
          <a:noFill/>
          <a:ln w="254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10632" name="Group 6">
            <a:extLst>
              <a:ext uri="{FF2B5EF4-FFF2-40B4-BE49-F238E27FC236}">
                <a16:creationId xmlns:a16="http://schemas.microsoft.com/office/drawing/2014/main" id="{59A28996-FFDA-4CFD-846E-E558524F3BF3}"/>
              </a:ext>
            </a:extLst>
          </p:cNvPr>
          <p:cNvGrpSpPr>
            <a:grpSpLocks/>
          </p:cNvGrpSpPr>
          <p:nvPr/>
        </p:nvGrpSpPr>
        <p:grpSpPr bwMode="auto">
          <a:xfrm>
            <a:off x="2832100" y="1466850"/>
            <a:ext cx="141288" cy="3100388"/>
            <a:chOff x="1424" y="744"/>
            <a:chExt cx="89" cy="1736"/>
          </a:xfrm>
        </p:grpSpPr>
        <p:sp>
          <p:nvSpPr>
            <p:cNvPr id="410661" name="Freeform 7">
              <a:extLst>
                <a:ext uri="{FF2B5EF4-FFF2-40B4-BE49-F238E27FC236}">
                  <a16:creationId xmlns:a16="http://schemas.microsoft.com/office/drawing/2014/main" id="{487ACD96-0996-41CC-A326-262140032A15}"/>
                </a:ext>
              </a:extLst>
            </p:cNvPr>
            <p:cNvSpPr>
              <a:spLocks/>
            </p:cNvSpPr>
            <p:nvPr/>
          </p:nvSpPr>
          <p:spPr bwMode="auto">
            <a:xfrm>
              <a:off x="1424" y="744"/>
              <a:ext cx="89" cy="185"/>
            </a:xfrm>
            <a:custGeom>
              <a:avLst/>
              <a:gdLst>
                <a:gd name="T0" fmla="*/ 44 w 89"/>
                <a:gd name="T1" fmla="*/ 0 h 185"/>
                <a:gd name="T2" fmla="*/ 88 w 89"/>
                <a:gd name="T3" fmla="*/ 184 h 185"/>
                <a:gd name="T4" fmla="*/ 44 w 89"/>
                <a:gd name="T5" fmla="*/ 184 h 185"/>
                <a:gd name="T6" fmla="*/ 0 w 89"/>
                <a:gd name="T7" fmla="*/ 184 h 185"/>
                <a:gd name="T8" fmla="*/ 44 w 89"/>
                <a:gd name="T9" fmla="*/ 0 h 185"/>
                <a:gd name="T10" fmla="*/ 0 60000 65536"/>
                <a:gd name="T11" fmla="*/ 0 60000 65536"/>
                <a:gd name="T12" fmla="*/ 0 60000 65536"/>
                <a:gd name="T13" fmla="*/ 0 60000 65536"/>
                <a:gd name="T14" fmla="*/ 0 60000 65536"/>
                <a:gd name="T15" fmla="*/ 0 w 89"/>
                <a:gd name="T16" fmla="*/ 0 h 185"/>
                <a:gd name="T17" fmla="*/ 89 w 89"/>
                <a:gd name="T18" fmla="*/ 185 h 185"/>
              </a:gdLst>
              <a:ahLst/>
              <a:cxnLst>
                <a:cxn ang="T10">
                  <a:pos x="T0" y="T1"/>
                </a:cxn>
                <a:cxn ang="T11">
                  <a:pos x="T2" y="T3"/>
                </a:cxn>
                <a:cxn ang="T12">
                  <a:pos x="T4" y="T5"/>
                </a:cxn>
                <a:cxn ang="T13">
                  <a:pos x="T6" y="T7"/>
                </a:cxn>
                <a:cxn ang="T14">
                  <a:pos x="T8" y="T9"/>
                </a:cxn>
              </a:cxnLst>
              <a:rect l="T15" t="T16" r="T17" b="T18"/>
              <a:pathLst>
                <a:path w="89" h="185">
                  <a:moveTo>
                    <a:pt x="44" y="0"/>
                  </a:moveTo>
                  <a:lnTo>
                    <a:pt x="88" y="184"/>
                  </a:lnTo>
                  <a:lnTo>
                    <a:pt x="44" y="184"/>
                  </a:lnTo>
                  <a:lnTo>
                    <a:pt x="0" y="184"/>
                  </a:lnTo>
                  <a:lnTo>
                    <a:pt x="44" y="0"/>
                  </a:lnTo>
                </a:path>
              </a:pathLst>
            </a:custGeom>
            <a:solidFill>
              <a:srgbClr val="000000"/>
            </a:solidFill>
            <a:ln w="25400" cap="rnd">
              <a:solidFill>
                <a:schemeClr val="accent1"/>
              </a:solidFill>
              <a:round/>
              <a:headEnd/>
              <a:tailEnd/>
            </a:ln>
          </p:spPr>
          <p:txBody>
            <a:bodyPr/>
            <a:lstStyle/>
            <a:p>
              <a:endParaRPr lang="en-US"/>
            </a:p>
          </p:txBody>
        </p:sp>
        <p:sp>
          <p:nvSpPr>
            <p:cNvPr id="410662" name="Line 8">
              <a:extLst>
                <a:ext uri="{FF2B5EF4-FFF2-40B4-BE49-F238E27FC236}">
                  <a16:creationId xmlns:a16="http://schemas.microsoft.com/office/drawing/2014/main" id="{1DC894D9-2DED-43DB-BE74-3781C90CA544}"/>
                </a:ext>
              </a:extLst>
            </p:cNvPr>
            <p:cNvSpPr>
              <a:spLocks noChangeShapeType="1"/>
            </p:cNvSpPr>
            <p:nvPr/>
          </p:nvSpPr>
          <p:spPr bwMode="auto">
            <a:xfrm>
              <a:off x="1472" y="936"/>
              <a:ext cx="0" cy="1544"/>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10633" name="Group 9">
            <a:extLst>
              <a:ext uri="{FF2B5EF4-FFF2-40B4-BE49-F238E27FC236}">
                <a16:creationId xmlns:a16="http://schemas.microsoft.com/office/drawing/2014/main" id="{9E924667-2200-4B79-BA95-77653F4B79E4}"/>
              </a:ext>
            </a:extLst>
          </p:cNvPr>
          <p:cNvGrpSpPr>
            <a:grpSpLocks/>
          </p:cNvGrpSpPr>
          <p:nvPr/>
        </p:nvGrpSpPr>
        <p:grpSpPr bwMode="auto">
          <a:xfrm>
            <a:off x="2908300" y="4538663"/>
            <a:ext cx="4903788" cy="158750"/>
            <a:chOff x="1472" y="2464"/>
            <a:chExt cx="3089" cy="89"/>
          </a:xfrm>
        </p:grpSpPr>
        <p:sp>
          <p:nvSpPr>
            <p:cNvPr id="410659" name="Freeform 10">
              <a:extLst>
                <a:ext uri="{FF2B5EF4-FFF2-40B4-BE49-F238E27FC236}">
                  <a16:creationId xmlns:a16="http://schemas.microsoft.com/office/drawing/2014/main" id="{79DA5B33-EC5F-4460-8B6A-0508891ABD16}"/>
                </a:ext>
              </a:extLst>
            </p:cNvPr>
            <p:cNvSpPr>
              <a:spLocks/>
            </p:cNvSpPr>
            <p:nvPr/>
          </p:nvSpPr>
          <p:spPr bwMode="auto">
            <a:xfrm>
              <a:off x="4376" y="2464"/>
              <a:ext cx="185" cy="89"/>
            </a:xfrm>
            <a:custGeom>
              <a:avLst/>
              <a:gdLst>
                <a:gd name="T0" fmla="*/ 184 w 185"/>
                <a:gd name="T1" fmla="*/ 44 h 89"/>
                <a:gd name="T2" fmla="*/ 0 w 185"/>
                <a:gd name="T3" fmla="*/ 88 h 89"/>
                <a:gd name="T4" fmla="*/ 0 w 185"/>
                <a:gd name="T5" fmla="*/ 44 h 89"/>
                <a:gd name="T6" fmla="*/ 0 w 185"/>
                <a:gd name="T7" fmla="*/ 0 h 89"/>
                <a:gd name="T8" fmla="*/ 184 w 185"/>
                <a:gd name="T9" fmla="*/ 44 h 89"/>
                <a:gd name="T10" fmla="*/ 0 60000 65536"/>
                <a:gd name="T11" fmla="*/ 0 60000 65536"/>
                <a:gd name="T12" fmla="*/ 0 60000 65536"/>
                <a:gd name="T13" fmla="*/ 0 60000 65536"/>
                <a:gd name="T14" fmla="*/ 0 60000 65536"/>
                <a:gd name="T15" fmla="*/ 0 w 185"/>
                <a:gd name="T16" fmla="*/ 0 h 89"/>
                <a:gd name="T17" fmla="*/ 185 w 185"/>
                <a:gd name="T18" fmla="*/ 89 h 89"/>
              </a:gdLst>
              <a:ahLst/>
              <a:cxnLst>
                <a:cxn ang="T10">
                  <a:pos x="T0" y="T1"/>
                </a:cxn>
                <a:cxn ang="T11">
                  <a:pos x="T2" y="T3"/>
                </a:cxn>
                <a:cxn ang="T12">
                  <a:pos x="T4" y="T5"/>
                </a:cxn>
                <a:cxn ang="T13">
                  <a:pos x="T6" y="T7"/>
                </a:cxn>
                <a:cxn ang="T14">
                  <a:pos x="T8" y="T9"/>
                </a:cxn>
              </a:cxnLst>
              <a:rect l="T15" t="T16" r="T17" b="T18"/>
              <a:pathLst>
                <a:path w="185" h="89">
                  <a:moveTo>
                    <a:pt x="184" y="44"/>
                  </a:moveTo>
                  <a:lnTo>
                    <a:pt x="0" y="88"/>
                  </a:lnTo>
                  <a:lnTo>
                    <a:pt x="0" y="44"/>
                  </a:lnTo>
                  <a:lnTo>
                    <a:pt x="0" y="0"/>
                  </a:lnTo>
                  <a:lnTo>
                    <a:pt x="184" y="44"/>
                  </a:lnTo>
                </a:path>
              </a:pathLst>
            </a:custGeom>
            <a:solidFill>
              <a:srgbClr val="000000"/>
            </a:solidFill>
            <a:ln w="25400" cap="rnd">
              <a:solidFill>
                <a:schemeClr val="accent1"/>
              </a:solidFill>
              <a:round/>
              <a:headEnd/>
              <a:tailEnd/>
            </a:ln>
          </p:spPr>
          <p:txBody>
            <a:bodyPr/>
            <a:lstStyle/>
            <a:p>
              <a:endParaRPr lang="en-US"/>
            </a:p>
          </p:txBody>
        </p:sp>
        <p:sp>
          <p:nvSpPr>
            <p:cNvPr id="410660" name="Line 11">
              <a:extLst>
                <a:ext uri="{FF2B5EF4-FFF2-40B4-BE49-F238E27FC236}">
                  <a16:creationId xmlns:a16="http://schemas.microsoft.com/office/drawing/2014/main" id="{E774D69F-6866-44F7-A7F0-2059452CEBBC}"/>
                </a:ext>
              </a:extLst>
            </p:cNvPr>
            <p:cNvSpPr>
              <a:spLocks noChangeShapeType="1"/>
            </p:cNvSpPr>
            <p:nvPr/>
          </p:nvSpPr>
          <p:spPr bwMode="auto">
            <a:xfrm>
              <a:off x="1472" y="2512"/>
              <a:ext cx="2896" cy="0"/>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10634" name="Rectangle 12">
            <a:extLst>
              <a:ext uri="{FF2B5EF4-FFF2-40B4-BE49-F238E27FC236}">
                <a16:creationId xmlns:a16="http://schemas.microsoft.com/office/drawing/2014/main" id="{23C4447E-BF01-4B61-AF7C-6216C58999EB}"/>
              </a:ext>
            </a:extLst>
          </p:cNvPr>
          <p:cNvSpPr>
            <a:spLocks noChangeArrowheads="1"/>
          </p:cNvSpPr>
          <p:nvPr/>
        </p:nvSpPr>
        <p:spPr bwMode="auto">
          <a:xfrm>
            <a:off x="2895600" y="1981200"/>
            <a:ext cx="1044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b="1">
                <a:solidFill>
                  <a:schemeClr val="accent1"/>
                </a:solidFill>
                <a:latin typeface="Helvetica" panose="020B0604020202020204" pitchFamily="34" charset="0"/>
              </a:rPr>
              <a:t>damage</a:t>
            </a:r>
          </a:p>
        </p:txBody>
      </p:sp>
      <p:sp>
        <p:nvSpPr>
          <p:cNvPr id="410635" name="Rectangle 13">
            <a:extLst>
              <a:ext uri="{FF2B5EF4-FFF2-40B4-BE49-F238E27FC236}">
                <a16:creationId xmlns:a16="http://schemas.microsoft.com/office/drawing/2014/main" id="{ACC4C052-B7C4-42B9-8FF1-EF64A5205DFC}"/>
              </a:ext>
            </a:extLst>
          </p:cNvPr>
          <p:cNvSpPr>
            <a:spLocks noChangeArrowheads="1"/>
          </p:cNvSpPr>
          <p:nvPr/>
        </p:nvSpPr>
        <p:spPr bwMode="auto">
          <a:xfrm>
            <a:off x="3236913" y="4198938"/>
            <a:ext cx="6508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b="1">
                <a:solidFill>
                  <a:schemeClr val="accent1"/>
                </a:solidFill>
                <a:latin typeface="Helvetica" panose="020B0604020202020204" pitchFamily="34" charset="0"/>
              </a:rPr>
              <a:t>mild</a:t>
            </a:r>
          </a:p>
        </p:txBody>
      </p:sp>
      <p:sp>
        <p:nvSpPr>
          <p:cNvPr id="410636" name="Rectangle 14">
            <a:extLst>
              <a:ext uri="{FF2B5EF4-FFF2-40B4-BE49-F238E27FC236}">
                <a16:creationId xmlns:a16="http://schemas.microsoft.com/office/drawing/2014/main" id="{0C9891AB-AFB0-416B-850B-8434ABEA6ED7}"/>
              </a:ext>
            </a:extLst>
          </p:cNvPr>
          <p:cNvSpPr>
            <a:spLocks noChangeArrowheads="1"/>
          </p:cNvSpPr>
          <p:nvPr/>
        </p:nvSpPr>
        <p:spPr bwMode="auto">
          <a:xfrm>
            <a:off x="3871913" y="4056063"/>
            <a:ext cx="1196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b="1">
                <a:solidFill>
                  <a:schemeClr val="accent1"/>
                </a:solidFill>
                <a:latin typeface="Helvetica" panose="020B0604020202020204" pitchFamily="34" charset="0"/>
              </a:rPr>
              <a:t>annoying</a:t>
            </a:r>
          </a:p>
        </p:txBody>
      </p:sp>
      <p:sp>
        <p:nvSpPr>
          <p:cNvPr id="410637" name="Rectangle 15">
            <a:extLst>
              <a:ext uri="{FF2B5EF4-FFF2-40B4-BE49-F238E27FC236}">
                <a16:creationId xmlns:a16="http://schemas.microsoft.com/office/drawing/2014/main" id="{A34BE110-0517-4B5D-9B96-A5B304704E61}"/>
              </a:ext>
            </a:extLst>
          </p:cNvPr>
          <p:cNvSpPr>
            <a:spLocks noChangeArrowheads="1"/>
          </p:cNvSpPr>
          <p:nvPr/>
        </p:nvSpPr>
        <p:spPr bwMode="auto">
          <a:xfrm>
            <a:off x="4443413" y="3584575"/>
            <a:ext cx="1298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b="1">
                <a:solidFill>
                  <a:schemeClr val="accent1"/>
                </a:solidFill>
                <a:latin typeface="Helvetica" panose="020B0604020202020204" pitchFamily="34" charset="0"/>
              </a:rPr>
              <a:t>disturbing</a:t>
            </a:r>
          </a:p>
        </p:txBody>
      </p:sp>
      <p:sp>
        <p:nvSpPr>
          <p:cNvPr id="410638" name="Rectangle 16">
            <a:extLst>
              <a:ext uri="{FF2B5EF4-FFF2-40B4-BE49-F238E27FC236}">
                <a16:creationId xmlns:a16="http://schemas.microsoft.com/office/drawing/2014/main" id="{DC7A78D8-6CB0-4C97-85A0-52A19006C1CB}"/>
              </a:ext>
            </a:extLst>
          </p:cNvPr>
          <p:cNvSpPr>
            <a:spLocks noChangeArrowheads="1"/>
          </p:cNvSpPr>
          <p:nvPr/>
        </p:nvSpPr>
        <p:spPr bwMode="auto">
          <a:xfrm>
            <a:off x="5154613" y="3284538"/>
            <a:ext cx="9937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b="1">
                <a:solidFill>
                  <a:schemeClr val="accent1"/>
                </a:solidFill>
                <a:latin typeface="Helvetica" panose="020B0604020202020204" pitchFamily="34" charset="0"/>
              </a:rPr>
              <a:t>serious</a:t>
            </a:r>
          </a:p>
        </p:txBody>
      </p:sp>
      <p:sp>
        <p:nvSpPr>
          <p:cNvPr id="410639" name="Rectangle 17">
            <a:extLst>
              <a:ext uri="{FF2B5EF4-FFF2-40B4-BE49-F238E27FC236}">
                <a16:creationId xmlns:a16="http://schemas.microsoft.com/office/drawing/2014/main" id="{47EF1D03-B552-4869-85ED-57AA970BE3E9}"/>
              </a:ext>
            </a:extLst>
          </p:cNvPr>
          <p:cNvSpPr>
            <a:spLocks noChangeArrowheads="1"/>
          </p:cNvSpPr>
          <p:nvPr/>
        </p:nvSpPr>
        <p:spPr bwMode="auto">
          <a:xfrm>
            <a:off x="5522913" y="2927350"/>
            <a:ext cx="1057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b="1">
                <a:solidFill>
                  <a:schemeClr val="accent1"/>
                </a:solidFill>
                <a:latin typeface="Helvetica" panose="020B0604020202020204" pitchFamily="34" charset="0"/>
              </a:rPr>
              <a:t>extreme</a:t>
            </a:r>
          </a:p>
        </p:txBody>
      </p:sp>
      <p:sp>
        <p:nvSpPr>
          <p:cNvPr id="410640" name="Rectangle 18">
            <a:extLst>
              <a:ext uri="{FF2B5EF4-FFF2-40B4-BE49-F238E27FC236}">
                <a16:creationId xmlns:a16="http://schemas.microsoft.com/office/drawing/2014/main" id="{6DA24E8D-AA9C-4154-B385-B438E289ECB6}"/>
              </a:ext>
            </a:extLst>
          </p:cNvPr>
          <p:cNvSpPr>
            <a:spLocks noChangeArrowheads="1"/>
          </p:cNvSpPr>
          <p:nvPr/>
        </p:nvSpPr>
        <p:spPr bwMode="auto">
          <a:xfrm>
            <a:off x="6081713" y="2641600"/>
            <a:ext cx="1539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b="1">
                <a:solidFill>
                  <a:schemeClr val="accent1"/>
                </a:solidFill>
                <a:latin typeface="Helvetica" panose="020B0604020202020204" pitchFamily="34" charset="0"/>
              </a:rPr>
              <a:t>catastrophic</a:t>
            </a:r>
          </a:p>
        </p:txBody>
      </p:sp>
      <p:sp>
        <p:nvSpPr>
          <p:cNvPr id="410641" name="Rectangle 19">
            <a:extLst>
              <a:ext uri="{FF2B5EF4-FFF2-40B4-BE49-F238E27FC236}">
                <a16:creationId xmlns:a16="http://schemas.microsoft.com/office/drawing/2014/main" id="{72947D48-7D06-4ECD-88E8-2BA701D81457}"/>
              </a:ext>
            </a:extLst>
          </p:cNvPr>
          <p:cNvSpPr>
            <a:spLocks noChangeArrowheads="1"/>
          </p:cNvSpPr>
          <p:nvPr/>
        </p:nvSpPr>
        <p:spPr bwMode="auto">
          <a:xfrm>
            <a:off x="6869113" y="1755775"/>
            <a:ext cx="1260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b="1">
                <a:solidFill>
                  <a:schemeClr val="accent1"/>
                </a:solidFill>
                <a:latin typeface="Helvetica" panose="020B0604020202020204" pitchFamily="34" charset="0"/>
              </a:rPr>
              <a:t>infectious</a:t>
            </a:r>
          </a:p>
        </p:txBody>
      </p:sp>
      <p:sp>
        <p:nvSpPr>
          <p:cNvPr id="410642" name="Oval 20">
            <a:extLst>
              <a:ext uri="{FF2B5EF4-FFF2-40B4-BE49-F238E27FC236}">
                <a16:creationId xmlns:a16="http://schemas.microsoft.com/office/drawing/2014/main" id="{8E9A3A51-C656-41D6-96F5-4FAEFC2FF292}"/>
              </a:ext>
            </a:extLst>
          </p:cNvPr>
          <p:cNvSpPr>
            <a:spLocks noChangeArrowheads="1"/>
          </p:cNvSpPr>
          <p:nvPr/>
        </p:nvSpPr>
        <p:spPr bwMode="auto">
          <a:xfrm>
            <a:off x="3232150" y="4203700"/>
            <a:ext cx="63500" cy="85725"/>
          </a:xfrm>
          <a:prstGeom prst="ellipse">
            <a:avLst/>
          </a:prstGeom>
          <a:solidFill>
            <a:schemeClr val="tx2"/>
          </a:soli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0643" name="Oval 21">
            <a:extLst>
              <a:ext uri="{FF2B5EF4-FFF2-40B4-BE49-F238E27FC236}">
                <a16:creationId xmlns:a16="http://schemas.microsoft.com/office/drawing/2014/main" id="{46FDAB5E-EEC7-40B4-92E6-549DB16C9632}"/>
              </a:ext>
            </a:extLst>
          </p:cNvPr>
          <p:cNvSpPr>
            <a:spLocks noChangeArrowheads="1"/>
          </p:cNvSpPr>
          <p:nvPr/>
        </p:nvSpPr>
        <p:spPr bwMode="auto">
          <a:xfrm>
            <a:off x="3917950" y="4046538"/>
            <a:ext cx="63500" cy="85725"/>
          </a:xfrm>
          <a:prstGeom prst="ellipse">
            <a:avLst/>
          </a:prstGeom>
          <a:solidFill>
            <a:schemeClr val="tx2"/>
          </a:soli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0644" name="Oval 22">
            <a:extLst>
              <a:ext uri="{FF2B5EF4-FFF2-40B4-BE49-F238E27FC236}">
                <a16:creationId xmlns:a16="http://schemas.microsoft.com/office/drawing/2014/main" id="{FBD145F9-9240-4430-95A6-12A271AD3B9D}"/>
              </a:ext>
            </a:extLst>
          </p:cNvPr>
          <p:cNvSpPr>
            <a:spLocks noChangeArrowheads="1"/>
          </p:cNvSpPr>
          <p:nvPr/>
        </p:nvSpPr>
        <p:spPr bwMode="auto">
          <a:xfrm>
            <a:off x="4451350" y="3632200"/>
            <a:ext cx="76200" cy="71438"/>
          </a:xfrm>
          <a:prstGeom prst="ellipse">
            <a:avLst/>
          </a:prstGeom>
          <a:solidFill>
            <a:schemeClr val="tx2"/>
          </a:soli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0645" name="Oval 23">
            <a:extLst>
              <a:ext uri="{FF2B5EF4-FFF2-40B4-BE49-F238E27FC236}">
                <a16:creationId xmlns:a16="http://schemas.microsoft.com/office/drawing/2014/main" id="{D25F3AAA-C656-4C93-B65D-8A5FDCD97544}"/>
              </a:ext>
            </a:extLst>
          </p:cNvPr>
          <p:cNvSpPr>
            <a:spLocks noChangeArrowheads="1"/>
          </p:cNvSpPr>
          <p:nvPr/>
        </p:nvSpPr>
        <p:spPr bwMode="auto">
          <a:xfrm>
            <a:off x="5111750" y="3346450"/>
            <a:ext cx="76200" cy="71438"/>
          </a:xfrm>
          <a:prstGeom prst="ellipse">
            <a:avLst/>
          </a:prstGeom>
          <a:solidFill>
            <a:schemeClr val="tx2"/>
          </a:soli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0646" name="Oval 24">
            <a:extLst>
              <a:ext uri="{FF2B5EF4-FFF2-40B4-BE49-F238E27FC236}">
                <a16:creationId xmlns:a16="http://schemas.microsoft.com/office/drawing/2014/main" id="{C3BEC825-C09B-46E6-B4FD-1357CA15E624}"/>
              </a:ext>
            </a:extLst>
          </p:cNvPr>
          <p:cNvSpPr>
            <a:spLocks noChangeArrowheads="1"/>
          </p:cNvSpPr>
          <p:nvPr/>
        </p:nvSpPr>
        <p:spPr bwMode="auto">
          <a:xfrm>
            <a:off x="5543550" y="2960688"/>
            <a:ext cx="63500" cy="71437"/>
          </a:xfrm>
          <a:prstGeom prst="ellipse">
            <a:avLst/>
          </a:prstGeom>
          <a:solidFill>
            <a:schemeClr val="tx2"/>
          </a:soli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0647" name="Oval 25">
            <a:extLst>
              <a:ext uri="{FF2B5EF4-FFF2-40B4-BE49-F238E27FC236}">
                <a16:creationId xmlns:a16="http://schemas.microsoft.com/office/drawing/2014/main" id="{D908734B-663C-4ACF-9B29-84FB32CAA5A0}"/>
              </a:ext>
            </a:extLst>
          </p:cNvPr>
          <p:cNvSpPr>
            <a:spLocks noChangeArrowheads="1"/>
          </p:cNvSpPr>
          <p:nvPr/>
        </p:nvSpPr>
        <p:spPr bwMode="auto">
          <a:xfrm>
            <a:off x="6026150" y="2732088"/>
            <a:ext cx="76200" cy="71437"/>
          </a:xfrm>
          <a:prstGeom prst="ellipse">
            <a:avLst/>
          </a:prstGeom>
          <a:solidFill>
            <a:schemeClr val="tx2"/>
          </a:soli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0648" name="Oval 26">
            <a:extLst>
              <a:ext uri="{FF2B5EF4-FFF2-40B4-BE49-F238E27FC236}">
                <a16:creationId xmlns:a16="http://schemas.microsoft.com/office/drawing/2014/main" id="{1D5A212B-658E-4A2C-A514-594F8268C80E}"/>
              </a:ext>
            </a:extLst>
          </p:cNvPr>
          <p:cNvSpPr>
            <a:spLocks noChangeArrowheads="1"/>
          </p:cNvSpPr>
          <p:nvPr/>
        </p:nvSpPr>
        <p:spPr bwMode="auto">
          <a:xfrm>
            <a:off x="6800850" y="1889125"/>
            <a:ext cx="63500" cy="85725"/>
          </a:xfrm>
          <a:prstGeom prst="ellipse">
            <a:avLst/>
          </a:prstGeom>
          <a:solidFill>
            <a:schemeClr val="tx2"/>
          </a:soli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0649" name="Rectangle 27">
            <a:extLst>
              <a:ext uri="{FF2B5EF4-FFF2-40B4-BE49-F238E27FC236}">
                <a16:creationId xmlns:a16="http://schemas.microsoft.com/office/drawing/2014/main" id="{1555A0D8-93A6-4F26-8EE1-2CFF80B14586}"/>
              </a:ext>
            </a:extLst>
          </p:cNvPr>
          <p:cNvSpPr>
            <a:spLocks noChangeArrowheads="1"/>
          </p:cNvSpPr>
          <p:nvPr/>
        </p:nvSpPr>
        <p:spPr bwMode="auto">
          <a:xfrm>
            <a:off x="5942013" y="4656138"/>
            <a:ext cx="1222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b="1">
                <a:solidFill>
                  <a:schemeClr val="accent1"/>
                </a:solidFill>
                <a:latin typeface="Helvetica" panose="020B0604020202020204" pitchFamily="34" charset="0"/>
              </a:rPr>
              <a:t>Bug Type</a:t>
            </a:r>
          </a:p>
        </p:txBody>
      </p:sp>
      <p:sp>
        <p:nvSpPr>
          <p:cNvPr id="410650" name="Freeform 28">
            <a:extLst>
              <a:ext uri="{FF2B5EF4-FFF2-40B4-BE49-F238E27FC236}">
                <a16:creationId xmlns:a16="http://schemas.microsoft.com/office/drawing/2014/main" id="{D4C0E046-409C-4DCC-91AE-25EFFC924025}"/>
              </a:ext>
            </a:extLst>
          </p:cNvPr>
          <p:cNvSpPr>
            <a:spLocks/>
          </p:cNvSpPr>
          <p:nvPr/>
        </p:nvSpPr>
        <p:spPr bwMode="auto">
          <a:xfrm>
            <a:off x="6223000" y="2081213"/>
            <a:ext cx="941388" cy="130175"/>
          </a:xfrm>
          <a:custGeom>
            <a:avLst/>
            <a:gdLst>
              <a:gd name="T0" fmla="*/ 0 w 593"/>
              <a:gd name="T1" fmla="*/ 0 h 73"/>
              <a:gd name="T2" fmla="*/ 624999023 w 593"/>
              <a:gd name="T3" fmla="*/ 0 h 73"/>
              <a:gd name="T4" fmla="*/ 362902643 w 593"/>
              <a:gd name="T5" fmla="*/ 228951037 h 73"/>
              <a:gd name="T6" fmla="*/ 1491933075 w 593"/>
              <a:gd name="T7" fmla="*/ 228951037 h 73"/>
              <a:gd name="T8" fmla="*/ 0 60000 65536"/>
              <a:gd name="T9" fmla="*/ 0 60000 65536"/>
              <a:gd name="T10" fmla="*/ 0 60000 65536"/>
              <a:gd name="T11" fmla="*/ 0 60000 65536"/>
              <a:gd name="T12" fmla="*/ 0 w 593"/>
              <a:gd name="T13" fmla="*/ 0 h 73"/>
              <a:gd name="T14" fmla="*/ 593 w 593"/>
              <a:gd name="T15" fmla="*/ 73 h 73"/>
            </a:gdLst>
            <a:ahLst/>
            <a:cxnLst>
              <a:cxn ang="T8">
                <a:pos x="T0" y="T1"/>
              </a:cxn>
              <a:cxn ang="T9">
                <a:pos x="T2" y="T3"/>
              </a:cxn>
              <a:cxn ang="T10">
                <a:pos x="T4" y="T5"/>
              </a:cxn>
              <a:cxn ang="T11">
                <a:pos x="T6" y="T7"/>
              </a:cxn>
            </a:cxnLst>
            <a:rect l="T12" t="T13" r="T14" b="T15"/>
            <a:pathLst>
              <a:path w="593" h="73">
                <a:moveTo>
                  <a:pt x="0" y="0"/>
                </a:moveTo>
                <a:lnTo>
                  <a:pt x="248" y="0"/>
                </a:lnTo>
                <a:lnTo>
                  <a:pt x="144" y="72"/>
                </a:lnTo>
                <a:lnTo>
                  <a:pt x="592" y="72"/>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651" name="Freeform 29">
            <a:extLst>
              <a:ext uri="{FF2B5EF4-FFF2-40B4-BE49-F238E27FC236}">
                <a16:creationId xmlns:a16="http://schemas.microsoft.com/office/drawing/2014/main" id="{8064CED1-85F1-4036-AAAB-A79199809834}"/>
              </a:ext>
            </a:extLst>
          </p:cNvPr>
          <p:cNvSpPr>
            <a:spLocks/>
          </p:cNvSpPr>
          <p:nvPr/>
        </p:nvSpPr>
        <p:spPr bwMode="auto">
          <a:xfrm>
            <a:off x="6210300" y="2066925"/>
            <a:ext cx="941388" cy="130175"/>
          </a:xfrm>
          <a:custGeom>
            <a:avLst/>
            <a:gdLst>
              <a:gd name="T0" fmla="*/ 0 w 593"/>
              <a:gd name="T1" fmla="*/ 0 h 73"/>
              <a:gd name="T2" fmla="*/ 624999023 w 593"/>
              <a:gd name="T3" fmla="*/ 0 h 73"/>
              <a:gd name="T4" fmla="*/ 362902643 w 593"/>
              <a:gd name="T5" fmla="*/ 228951037 h 73"/>
              <a:gd name="T6" fmla="*/ 1491933075 w 593"/>
              <a:gd name="T7" fmla="*/ 228951037 h 73"/>
              <a:gd name="T8" fmla="*/ 0 60000 65536"/>
              <a:gd name="T9" fmla="*/ 0 60000 65536"/>
              <a:gd name="T10" fmla="*/ 0 60000 65536"/>
              <a:gd name="T11" fmla="*/ 0 60000 65536"/>
              <a:gd name="T12" fmla="*/ 0 w 593"/>
              <a:gd name="T13" fmla="*/ 0 h 73"/>
              <a:gd name="T14" fmla="*/ 593 w 593"/>
              <a:gd name="T15" fmla="*/ 73 h 73"/>
            </a:gdLst>
            <a:ahLst/>
            <a:cxnLst>
              <a:cxn ang="T8">
                <a:pos x="T0" y="T1"/>
              </a:cxn>
              <a:cxn ang="T9">
                <a:pos x="T2" y="T3"/>
              </a:cxn>
              <a:cxn ang="T10">
                <a:pos x="T4" y="T5"/>
              </a:cxn>
              <a:cxn ang="T11">
                <a:pos x="T6" y="T7"/>
              </a:cxn>
            </a:cxnLst>
            <a:rect l="T12" t="T13" r="T14" b="T15"/>
            <a:pathLst>
              <a:path w="593" h="73">
                <a:moveTo>
                  <a:pt x="0" y="0"/>
                </a:moveTo>
                <a:lnTo>
                  <a:pt x="248" y="0"/>
                </a:lnTo>
                <a:lnTo>
                  <a:pt x="144" y="72"/>
                </a:lnTo>
                <a:lnTo>
                  <a:pt x="592" y="72"/>
                </a:lnTo>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652" name="Freeform 30">
            <a:extLst>
              <a:ext uri="{FF2B5EF4-FFF2-40B4-BE49-F238E27FC236}">
                <a16:creationId xmlns:a16="http://schemas.microsoft.com/office/drawing/2014/main" id="{0DA21774-9716-48AC-858E-FAAAEA0ECB61}"/>
              </a:ext>
            </a:extLst>
          </p:cNvPr>
          <p:cNvSpPr>
            <a:spLocks/>
          </p:cNvSpPr>
          <p:nvPr/>
        </p:nvSpPr>
        <p:spPr bwMode="auto">
          <a:xfrm>
            <a:off x="6045200" y="2138363"/>
            <a:ext cx="941388" cy="130175"/>
          </a:xfrm>
          <a:custGeom>
            <a:avLst/>
            <a:gdLst>
              <a:gd name="T0" fmla="*/ 0 w 593"/>
              <a:gd name="T1" fmla="*/ 0 h 73"/>
              <a:gd name="T2" fmla="*/ 645160275 w 593"/>
              <a:gd name="T3" fmla="*/ 0 h 73"/>
              <a:gd name="T4" fmla="*/ 362902643 w 593"/>
              <a:gd name="T5" fmla="*/ 228951037 h 73"/>
              <a:gd name="T6" fmla="*/ 1491933075 w 593"/>
              <a:gd name="T7" fmla="*/ 228951037 h 73"/>
              <a:gd name="T8" fmla="*/ 0 60000 65536"/>
              <a:gd name="T9" fmla="*/ 0 60000 65536"/>
              <a:gd name="T10" fmla="*/ 0 60000 65536"/>
              <a:gd name="T11" fmla="*/ 0 60000 65536"/>
              <a:gd name="T12" fmla="*/ 0 w 593"/>
              <a:gd name="T13" fmla="*/ 0 h 73"/>
              <a:gd name="T14" fmla="*/ 593 w 593"/>
              <a:gd name="T15" fmla="*/ 73 h 73"/>
            </a:gdLst>
            <a:ahLst/>
            <a:cxnLst>
              <a:cxn ang="T8">
                <a:pos x="T0" y="T1"/>
              </a:cxn>
              <a:cxn ang="T9">
                <a:pos x="T2" y="T3"/>
              </a:cxn>
              <a:cxn ang="T10">
                <a:pos x="T4" y="T5"/>
              </a:cxn>
              <a:cxn ang="T11">
                <a:pos x="T6" y="T7"/>
              </a:cxn>
            </a:cxnLst>
            <a:rect l="T12" t="T13" r="T14" b="T15"/>
            <a:pathLst>
              <a:path w="593" h="73">
                <a:moveTo>
                  <a:pt x="0" y="0"/>
                </a:moveTo>
                <a:lnTo>
                  <a:pt x="256" y="0"/>
                </a:lnTo>
                <a:lnTo>
                  <a:pt x="144" y="72"/>
                </a:lnTo>
                <a:lnTo>
                  <a:pt x="592" y="72"/>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653" name="Freeform 31">
            <a:extLst>
              <a:ext uri="{FF2B5EF4-FFF2-40B4-BE49-F238E27FC236}">
                <a16:creationId xmlns:a16="http://schemas.microsoft.com/office/drawing/2014/main" id="{DD2E79C8-BA47-4890-BB3C-50F55CC4AF07}"/>
              </a:ext>
            </a:extLst>
          </p:cNvPr>
          <p:cNvSpPr>
            <a:spLocks/>
          </p:cNvSpPr>
          <p:nvPr/>
        </p:nvSpPr>
        <p:spPr bwMode="auto">
          <a:xfrm>
            <a:off x="6032500" y="2124075"/>
            <a:ext cx="941388" cy="130175"/>
          </a:xfrm>
          <a:custGeom>
            <a:avLst/>
            <a:gdLst>
              <a:gd name="T0" fmla="*/ 0 w 593"/>
              <a:gd name="T1" fmla="*/ 0 h 73"/>
              <a:gd name="T2" fmla="*/ 645160275 w 593"/>
              <a:gd name="T3" fmla="*/ 0 h 73"/>
              <a:gd name="T4" fmla="*/ 362902643 w 593"/>
              <a:gd name="T5" fmla="*/ 228951037 h 73"/>
              <a:gd name="T6" fmla="*/ 1491933075 w 593"/>
              <a:gd name="T7" fmla="*/ 228951037 h 73"/>
              <a:gd name="T8" fmla="*/ 0 60000 65536"/>
              <a:gd name="T9" fmla="*/ 0 60000 65536"/>
              <a:gd name="T10" fmla="*/ 0 60000 65536"/>
              <a:gd name="T11" fmla="*/ 0 60000 65536"/>
              <a:gd name="T12" fmla="*/ 0 w 593"/>
              <a:gd name="T13" fmla="*/ 0 h 73"/>
              <a:gd name="T14" fmla="*/ 593 w 593"/>
              <a:gd name="T15" fmla="*/ 73 h 73"/>
            </a:gdLst>
            <a:ahLst/>
            <a:cxnLst>
              <a:cxn ang="T8">
                <a:pos x="T0" y="T1"/>
              </a:cxn>
              <a:cxn ang="T9">
                <a:pos x="T2" y="T3"/>
              </a:cxn>
              <a:cxn ang="T10">
                <a:pos x="T4" y="T5"/>
              </a:cxn>
              <a:cxn ang="T11">
                <a:pos x="T6" y="T7"/>
              </a:cxn>
            </a:cxnLst>
            <a:rect l="T12" t="T13" r="T14" b="T15"/>
            <a:pathLst>
              <a:path w="593" h="73">
                <a:moveTo>
                  <a:pt x="0" y="0"/>
                </a:moveTo>
                <a:lnTo>
                  <a:pt x="256" y="0"/>
                </a:lnTo>
                <a:lnTo>
                  <a:pt x="144" y="72"/>
                </a:lnTo>
                <a:lnTo>
                  <a:pt x="592" y="72"/>
                </a:lnTo>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640" name="Rectangle 32">
            <a:extLst>
              <a:ext uri="{FF2B5EF4-FFF2-40B4-BE49-F238E27FC236}">
                <a16:creationId xmlns:a16="http://schemas.microsoft.com/office/drawing/2014/main" id="{D056F5A8-02E3-46F6-AC50-6C6D9EAF3BA9}"/>
              </a:ext>
            </a:extLst>
          </p:cNvPr>
          <p:cNvSpPr>
            <a:spLocks noChangeArrowheads="1"/>
          </p:cNvSpPr>
          <p:nvPr/>
        </p:nvSpPr>
        <p:spPr bwMode="auto">
          <a:xfrm>
            <a:off x="2830513" y="5156200"/>
            <a:ext cx="1946275" cy="363538"/>
          </a:xfrm>
          <a:prstGeom prst="rect">
            <a:avLst/>
          </a:prstGeom>
          <a:noFill/>
          <a:ln w="25400">
            <a:noFill/>
            <a:miter lim="800000"/>
            <a:headEnd/>
            <a:tailEnd/>
          </a:ln>
          <a:effectLst/>
        </p:spPr>
        <p:txBody>
          <a:bodyPr wrap="none" lIns="90487" tIns="44450" rIns="90487" bIns="44450">
            <a:spAutoFit/>
          </a:bodyPr>
          <a:lstStyle/>
          <a:p>
            <a:pPr>
              <a:defRPr/>
            </a:pPr>
            <a:r>
              <a:rPr lang="en-US" sz="1800" b="1" i="1" u="sng">
                <a:effectLst>
                  <a:outerShdw blurRad="38100" dist="38100" dir="2700000" algn="tl">
                    <a:srgbClr val="FFFFFF"/>
                  </a:outerShdw>
                </a:effectLst>
                <a:latin typeface="Helvetica" pitchFamily="-128" charset="0"/>
                <a:ea typeface="ＭＳ Ｐゴシック" pitchFamily="-128" charset="-128"/>
              </a:rPr>
              <a:t>Bug Categories:</a:t>
            </a:r>
          </a:p>
        </p:txBody>
      </p:sp>
      <p:sp>
        <p:nvSpPr>
          <p:cNvPr id="196641" name="Rectangle 33">
            <a:extLst>
              <a:ext uri="{FF2B5EF4-FFF2-40B4-BE49-F238E27FC236}">
                <a16:creationId xmlns:a16="http://schemas.microsoft.com/office/drawing/2014/main" id="{76D04250-E025-45E5-BF90-50C82820D16E}"/>
              </a:ext>
            </a:extLst>
          </p:cNvPr>
          <p:cNvSpPr>
            <a:spLocks noChangeArrowheads="1"/>
          </p:cNvSpPr>
          <p:nvPr/>
        </p:nvSpPr>
        <p:spPr bwMode="auto">
          <a:xfrm>
            <a:off x="4621213" y="5156200"/>
            <a:ext cx="2771775"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  function-related bugs, </a:t>
            </a:r>
          </a:p>
        </p:txBody>
      </p:sp>
      <p:sp>
        <p:nvSpPr>
          <p:cNvPr id="196642" name="Rectangle 34">
            <a:extLst>
              <a:ext uri="{FF2B5EF4-FFF2-40B4-BE49-F238E27FC236}">
                <a16:creationId xmlns:a16="http://schemas.microsoft.com/office/drawing/2014/main" id="{6249181C-8BAA-48B0-A2D7-BFF6EF2452E5}"/>
              </a:ext>
            </a:extLst>
          </p:cNvPr>
          <p:cNvSpPr>
            <a:spLocks noChangeArrowheads="1"/>
          </p:cNvSpPr>
          <p:nvPr/>
        </p:nvSpPr>
        <p:spPr bwMode="auto">
          <a:xfrm>
            <a:off x="2817813" y="5427663"/>
            <a:ext cx="5224462" cy="363537"/>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system-related bugs, data bugs, coding bugs, </a:t>
            </a:r>
          </a:p>
        </p:txBody>
      </p:sp>
      <p:sp>
        <p:nvSpPr>
          <p:cNvPr id="196643" name="Rectangle 35">
            <a:extLst>
              <a:ext uri="{FF2B5EF4-FFF2-40B4-BE49-F238E27FC236}">
                <a16:creationId xmlns:a16="http://schemas.microsoft.com/office/drawing/2014/main" id="{9382CD4B-EFCD-476E-958C-B67AFF44593F}"/>
              </a:ext>
            </a:extLst>
          </p:cNvPr>
          <p:cNvSpPr>
            <a:spLocks noChangeArrowheads="1"/>
          </p:cNvSpPr>
          <p:nvPr/>
        </p:nvSpPr>
        <p:spPr bwMode="auto">
          <a:xfrm>
            <a:off x="2817813" y="5684838"/>
            <a:ext cx="51847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design bugs, documentation bugs, standards </a:t>
            </a:r>
          </a:p>
        </p:txBody>
      </p:sp>
      <p:sp>
        <p:nvSpPr>
          <p:cNvPr id="196644" name="Rectangle 36">
            <a:extLst>
              <a:ext uri="{FF2B5EF4-FFF2-40B4-BE49-F238E27FC236}">
                <a16:creationId xmlns:a16="http://schemas.microsoft.com/office/drawing/2014/main" id="{5EADAA59-AB1E-46A9-9E1E-E334CB670C9F}"/>
              </a:ext>
            </a:extLst>
          </p:cNvPr>
          <p:cNvSpPr>
            <a:spLocks noChangeArrowheads="1"/>
          </p:cNvSpPr>
          <p:nvPr/>
        </p:nvSpPr>
        <p:spPr bwMode="auto">
          <a:xfrm>
            <a:off x="2817813" y="5942013"/>
            <a:ext cx="17684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violations, etc.</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26F39326-6E6D-4119-BC52-628C294C323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6" name="Slide Number Placeholder 4">
            <a:extLst>
              <a:ext uri="{FF2B5EF4-FFF2-40B4-BE49-F238E27FC236}">
                <a16:creationId xmlns:a16="http://schemas.microsoft.com/office/drawing/2014/main" id="{198061AC-4A48-4F3A-8364-76F80682A02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793D331-0B58-4F89-8D67-700D338C77B3}" type="slidenum">
              <a:rPr lang="en-US" altLang="en-US" sz="1000">
                <a:latin typeface="Helvetica" panose="020B0604020202020204" pitchFamily="34" charset="0"/>
              </a:rPr>
              <a:pPr/>
              <a:t>4</a:t>
            </a:fld>
            <a:endParaRPr lang="en-US" altLang="en-US" sz="1000">
              <a:latin typeface="Helvetica" panose="020B0604020202020204" pitchFamily="34" charset="0"/>
            </a:endParaRPr>
          </a:p>
        </p:txBody>
      </p:sp>
      <p:sp>
        <p:nvSpPr>
          <p:cNvPr id="128002" name="Rectangle 2">
            <a:extLst>
              <a:ext uri="{FF2B5EF4-FFF2-40B4-BE49-F238E27FC236}">
                <a16:creationId xmlns:a16="http://schemas.microsoft.com/office/drawing/2014/main" id="{05AF214A-D12C-49C0-B9B1-7E542A5D914E}"/>
              </a:ext>
            </a:extLst>
          </p:cNvPr>
          <p:cNvSpPr>
            <a:spLocks noChangeArrowheads="1"/>
          </p:cNvSpPr>
          <p:nvPr/>
        </p:nvSpPr>
        <p:spPr bwMode="auto">
          <a:xfrm>
            <a:off x="1371600" y="1885950"/>
            <a:ext cx="6781800" cy="4438650"/>
          </a:xfrm>
          <a:prstGeom prst="rect">
            <a:avLst/>
          </a:prstGeom>
          <a:solidFill>
            <a:srgbClr val="96E3FE"/>
          </a:solidFill>
          <a:ln w="12700">
            <a:noFill/>
            <a:miter lim="800000"/>
            <a:headEnd/>
            <a:tailEnd/>
          </a:ln>
          <a:effectLst>
            <a:outerShdw dist="71842"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6149" name="Rectangle 3">
            <a:extLst>
              <a:ext uri="{FF2B5EF4-FFF2-40B4-BE49-F238E27FC236}">
                <a16:creationId xmlns:a16="http://schemas.microsoft.com/office/drawing/2014/main" id="{D8154C7A-0028-4378-81A2-E157C177D927}"/>
              </a:ext>
            </a:extLst>
          </p:cNvPr>
          <p:cNvSpPr>
            <a:spLocks noGrp="1" noChangeArrowheads="1"/>
          </p:cNvSpPr>
          <p:nvPr>
            <p:ph type="title"/>
          </p:nvPr>
        </p:nvSpPr>
        <p:spPr>
          <a:xfrm>
            <a:off x="1295400" y="1066800"/>
            <a:ext cx="5180013" cy="660400"/>
          </a:xfrm>
          <a:noFill/>
        </p:spPr>
        <p:txBody>
          <a:bodyPr wrap="none" lIns="63500" tIns="25400" rIns="63500" bIns="25400" anchor="t">
            <a:spAutoFit/>
          </a:bodyPr>
          <a:lstStyle/>
          <a:p>
            <a:pPr eaLnBrk="1" hangingPunct="1"/>
            <a:r>
              <a:rPr lang="en-US" altLang="en-US"/>
              <a:t>Wear vs. Deterioration</a:t>
            </a:r>
          </a:p>
        </p:txBody>
      </p:sp>
      <p:pic>
        <p:nvPicPr>
          <p:cNvPr id="6150" name="Picture 4">
            <a:extLst>
              <a:ext uri="{FF2B5EF4-FFF2-40B4-BE49-F238E27FC236}">
                <a16:creationId xmlns:a16="http://schemas.microsoft.com/office/drawing/2014/main" id="{CE8305F8-CFC4-4541-BF69-3FCD004A641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71675"/>
            <a:ext cx="6600825" cy="420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451E5BA9-3CAF-45DE-9645-046CCF81AF1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9" name="Slide Number Placeholder 4">
            <a:extLst>
              <a:ext uri="{FF2B5EF4-FFF2-40B4-BE49-F238E27FC236}">
                <a16:creationId xmlns:a16="http://schemas.microsoft.com/office/drawing/2014/main" id="{2D6BDFAD-B8A0-47B7-8E22-DF448DB5E81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DAA3441-9EB7-4104-B7E3-B445F9E55750}" type="slidenum">
              <a:rPr lang="en-US" altLang="en-US" sz="1000">
                <a:latin typeface="Helvetica" panose="020B0604020202020204" pitchFamily="34" charset="0"/>
              </a:rPr>
              <a:pPr/>
              <a:t>40</a:t>
            </a:fld>
            <a:endParaRPr lang="en-US" altLang="en-US" sz="1000">
              <a:latin typeface="Helvetica" panose="020B0604020202020204" pitchFamily="34" charset="0"/>
            </a:endParaRPr>
          </a:p>
        </p:txBody>
      </p:sp>
      <p:sp>
        <p:nvSpPr>
          <p:cNvPr id="43012" name="Rectangle 3">
            <a:extLst>
              <a:ext uri="{FF2B5EF4-FFF2-40B4-BE49-F238E27FC236}">
                <a16:creationId xmlns:a16="http://schemas.microsoft.com/office/drawing/2014/main" id="{F437E886-603E-44FF-B8B8-95BC25793691}"/>
              </a:ext>
            </a:extLst>
          </p:cNvPr>
          <p:cNvSpPr>
            <a:spLocks noGrp="1" noChangeArrowheads="1"/>
          </p:cNvSpPr>
          <p:nvPr>
            <p:ph type="title"/>
          </p:nvPr>
        </p:nvSpPr>
        <p:spPr>
          <a:xfrm>
            <a:off x="1219200" y="1143000"/>
            <a:ext cx="7351713" cy="600075"/>
          </a:xfrm>
        </p:spPr>
        <p:txBody>
          <a:bodyPr/>
          <a:lstStyle/>
          <a:p>
            <a:pPr eaLnBrk="1" hangingPunct="1"/>
            <a:r>
              <a:rPr lang="en-US" altLang="en-US"/>
              <a:t>The Unified Process (UP)</a:t>
            </a:r>
          </a:p>
        </p:txBody>
      </p:sp>
      <p:grpSp>
        <p:nvGrpSpPr>
          <p:cNvPr id="43013" name="Group 8">
            <a:extLst>
              <a:ext uri="{FF2B5EF4-FFF2-40B4-BE49-F238E27FC236}">
                <a16:creationId xmlns:a16="http://schemas.microsoft.com/office/drawing/2014/main" id="{C53F21C4-7C66-4BE1-BA2B-F06B5A2A4E2F}"/>
              </a:ext>
            </a:extLst>
          </p:cNvPr>
          <p:cNvGrpSpPr>
            <a:grpSpLocks/>
          </p:cNvGrpSpPr>
          <p:nvPr/>
        </p:nvGrpSpPr>
        <p:grpSpPr bwMode="auto">
          <a:xfrm>
            <a:off x="2286000" y="1905000"/>
            <a:ext cx="4679950" cy="4244975"/>
            <a:chOff x="1132" y="638"/>
            <a:chExt cx="3496" cy="3177"/>
          </a:xfrm>
        </p:grpSpPr>
        <p:pic>
          <p:nvPicPr>
            <p:cNvPr id="43014" name="Picture 4">
              <a:extLst>
                <a:ext uri="{FF2B5EF4-FFF2-40B4-BE49-F238E27FC236}">
                  <a16:creationId xmlns:a16="http://schemas.microsoft.com/office/drawing/2014/main" id="{599368E4-D972-441A-B293-C866EB2D8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 y="647"/>
              <a:ext cx="3496" cy="3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3015" name="Rectangle 5">
              <a:extLst>
                <a:ext uri="{FF2B5EF4-FFF2-40B4-BE49-F238E27FC236}">
                  <a16:creationId xmlns:a16="http://schemas.microsoft.com/office/drawing/2014/main" id="{33A0CAFA-7F3A-407A-8A90-3F8F73F6B618}"/>
                </a:ext>
              </a:extLst>
            </p:cNvPr>
            <p:cNvSpPr>
              <a:spLocks noChangeArrowheads="1"/>
            </p:cNvSpPr>
            <p:nvPr/>
          </p:nvSpPr>
          <p:spPr bwMode="auto">
            <a:xfrm>
              <a:off x="1279" y="1100"/>
              <a:ext cx="868" cy="239"/>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600">
                  <a:solidFill>
                    <a:schemeClr val="bg2"/>
                  </a:solidFill>
                  <a:latin typeface="Helvetica" panose="020B0604020202020204" pitchFamily="34" charset="0"/>
                </a:rPr>
                <a:t>inception</a:t>
              </a:r>
              <a:endParaRPr lang="en-US" altLang="en-US" sz="1800" b="1">
                <a:solidFill>
                  <a:schemeClr val="bg2"/>
                </a:solidFill>
                <a:latin typeface="Helvetica" panose="020B0604020202020204" pitchFamily="34" charset="0"/>
              </a:endParaRPr>
            </a:p>
          </p:txBody>
        </p:sp>
        <p:sp>
          <p:nvSpPr>
            <p:cNvPr id="43016" name="Rectangle 6">
              <a:extLst>
                <a:ext uri="{FF2B5EF4-FFF2-40B4-BE49-F238E27FC236}">
                  <a16:creationId xmlns:a16="http://schemas.microsoft.com/office/drawing/2014/main" id="{92A7FFFD-1328-4F1C-BAA2-97DFF4DD761E}"/>
                </a:ext>
              </a:extLst>
            </p:cNvPr>
            <p:cNvSpPr>
              <a:spLocks noChangeArrowheads="1"/>
            </p:cNvSpPr>
            <p:nvPr/>
          </p:nvSpPr>
          <p:spPr bwMode="auto">
            <a:xfrm>
              <a:off x="2496" y="638"/>
              <a:ext cx="923" cy="200"/>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3017" name="Text Box 7">
              <a:extLst>
                <a:ext uri="{FF2B5EF4-FFF2-40B4-BE49-F238E27FC236}">
                  <a16:creationId xmlns:a16="http://schemas.microsoft.com/office/drawing/2014/main" id="{42C48460-CE04-48CF-9C97-F452F119E455}"/>
                </a:ext>
              </a:extLst>
            </p:cNvPr>
            <p:cNvSpPr txBox="1">
              <a:spLocks noChangeArrowheads="1"/>
            </p:cNvSpPr>
            <p:nvPr/>
          </p:nvSpPr>
          <p:spPr bwMode="auto">
            <a:xfrm>
              <a:off x="2554" y="655"/>
              <a:ext cx="88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600">
                  <a:solidFill>
                    <a:schemeClr val="bg2"/>
                  </a:solidFill>
                  <a:latin typeface="Helvetica" panose="020B0604020202020204" pitchFamily="34" charset="0"/>
                </a:rPr>
                <a:t>elaboration</a:t>
              </a:r>
            </a:p>
          </p:txBody>
        </p:sp>
      </p:grpSp>
    </p:spTree>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DB62B78-215B-4C08-8784-65CD8FF8131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88E68F64-2D3C-4AA4-802C-95C6AB224E7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0DCDFAE-0330-4FB6-92A2-134BCDD961AD}" type="slidenum">
              <a:rPr lang="en-US" altLang="en-US" sz="1000">
                <a:latin typeface="Helvetica" panose="020B0604020202020204" pitchFamily="34" charset="0"/>
              </a:rPr>
              <a:pPr/>
              <a:t>400</a:t>
            </a:fld>
            <a:endParaRPr lang="en-US" altLang="en-US" sz="1000">
              <a:latin typeface="Helvetica" panose="020B0604020202020204" pitchFamily="34" charset="0"/>
            </a:endParaRPr>
          </a:p>
        </p:txBody>
      </p:sp>
      <p:sp>
        <p:nvSpPr>
          <p:cNvPr id="411652" name="Rectangle 2">
            <a:extLst>
              <a:ext uri="{FF2B5EF4-FFF2-40B4-BE49-F238E27FC236}">
                <a16:creationId xmlns:a16="http://schemas.microsoft.com/office/drawing/2014/main" id="{0BAB6D54-B101-4BD5-8AB7-3BE7A8104AD8}"/>
              </a:ext>
            </a:extLst>
          </p:cNvPr>
          <p:cNvSpPr>
            <a:spLocks noGrp="1" noChangeArrowheads="1"/>
          </p:cNvSpPr>
          <p:nvPr>
            <p:ph type="title"/>
          </p:nvPr>
        </p:nvSpPr>
        <p:spPr/>
        <p:txBody>
          <a:bodyPr/>
          <a:lstStyle/>
          <a:p>
            <a:pPr eaLnBrk="1" hangingPunct="1"/>
            <a:r>
              <a:rPr lang="en-US" altLang="en-US"/>
              <a:t>Correcting the Error</a:t>
            </a:r>
          </a:p>
        </p:txBody>
      </p:sp>
      <p:sp>
        <p:nvSpPr>
          <p:cNvPr id="411653" name="Rectangle 3">
            <a:extLst>
              <a:ext uri="{FF2B5EF4-FFF2-40B4-BE49-F238E27FC236}">
                <a16:creationId xmlns:a16="http://schemas.microsoft.com/office/drawing/2014/main" id="{F734C30D-C856-475A-B1E5-56DDF0266BC7}"/>
              </a:ext>
            </a:extLst>
          </p:cNvPr>
          <p:cNvSpPr>
            <a:spLocks noGrp="1" noChangeArrowheads="1"/>
          </p:cNvSpPr>
          <p:nvPr>
            <p:ph type="body" idx="1"/>
          </p:nvPr>
        </p:nvSpPr>
        <p:spPr/>
        <p:txBody>
          <a:bodyPr/>
          <a:lstStyle/>
          <a:p>
            <a:pPr eaLnBrk="1" hangingPunct="1">
              <a:spcBef>
                <a:spcPts val="300"/>
              </a:spcBef>
            </a:pPr>
            <a:r>
              <a:rPr lang="en-US" altLang="en-US" sz="1800" i="1">
                <a:solidFill>
                  <a:schemeClr val="folHlink"/>
                </a:solidFill>
                <a:latin typeface="Palatino" pitchFamily="-128" charset="0"/>
              </a:rPr>
              <a:t>Is the cause of the bug reproduced in another part of the program? </a:t>
            </a:r>
            <a:r>
              <a:rPr lang="en-US" altLang="en-US" sz="1800">
                <a:latin typeface="Palatino" pitchFamily="-128" charset="0"/>
              </a:rPr>
              <a:t>In many situations, a program defect is caused by an erroneous pattern of logic that may be reproduced elsewhere. </a:t>
            </a:r>
          </a:p>
          <a:p>
            <a:pPr eaLnBrk="1" hangingPunct="1">
              <a:spcBef>
                <a:spcPts val="300"/>
              </a:spcBef>
            </a:pPr>
            <a:r>
              <a:rPr lang="en-US" altLang="en-US" sz="1800" i="1">
                <a:solidFill>
                  <a:schemeClr val="folHlink"/>
                </a:solidFill>
                <a:latin typeface="Palatino" pitchFamily="-128" charset="0"/>
              </a:rPr>
              <a:t>What "next bug" might be introduced by the fix I'm about to make?</a:t>
            </a:r>
            <a:r>
              <a:rPr lang="en-US" altLang="en-US" sz="1800" i="1">
                <a:latin typeface="Palatino" pitchFamily="-128" charset="0"/>
              </a:rPr>
              <a:t> </a:t>
            </a:r>
            <a:r>
              <a:rPr lang="en-US" altLang="en-US" sz="1800">
                <a:latin typeface="Palatino" pitchFamily="-128" charset="0"/>
              </a:rPr>
              <a:t>Before the correction is made, the source code (or, better, the design) should be evaluated to assess coupling of logic and data structures. </a:t>
            </a:r>
          </a:p>
          <a:p>
            <a:pPr eaLnBrk="1" hangingPunct="1">
              <a:spcBef>
                <a:spcPts val="300"/>
              </a:spcBef>
            </a:pPr>
            <a:r>
              <a:rPr lang="en-US" altLang="en-US" sz="1800" i="1">
                <a:solidFill>
                  <a:schemeClr val="folHlink"/>
                </a:solidFill>
                <a:latin typeface="Palatino" pitchFamily="-128" charset="0"/>
              </a:rPr>
              <a:t>What could we have done to prevent this bug in the first place?</a:t>
            </a:r>
            <a:r>
              <a:rPr lang="en-US" altLang="en-US" sz="1800">
                <a:latin typeface="Palatino" pitchFamily="-128" charset="0"/>
              </a:rPr>
              <a:t> This question is the first step toward establishing a statistical software quality assurance approach. If you correct the process as well as the product, the bug will be removed from the current program and may be eliminated from all future programs.</a:t>
            </a:r>
            <a:endParaRPr lang="en-US" altLang="en-US" sz="2000">
              <a:latin typeface="Palatino" pitchFamily="-128" charset="0"/>
            </a:endParaRPr>
          </a:p>
        </p:txBody>
      </p:sp>
    </p:spTree>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96B4940-612B-4BA8-9380-B34B7549107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ACECDBE5-1FF2-4808-A75E-B5B93F8AC95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F974FD9-BF2B-4326-8BB4-9003436805E0}" type="slidenum">
              <a:rPr lang="en-US" altLang="en-US" sz="1000">
                <a:latin typeface="Helvetica" panose="020B0604020202020204" pitchFamily="34" charset="0"/>
              </a:rPr>
              <a:pPr/>
              <a:t>401</a:t>
            </a:fld>
            <a:endParaRPr lang="en-US" altLang="en-US" sz="1000">
              <a:latin typeface="Helvetica" panose="020B0604020202020204" pitchFamily="34" charset="0"/>
            </a:endParaRPr>
          </a:p>
        </p:txBody>
      </p:sp>
      <p:sp>
        <p:nvSpPr>
          <p:cNvPr id="412676" name="Rectangle 2">
            <a:extLst>
              <a:ext uri="{FF2B5EF4-FFF2-40B4-BE49-F238E27FC236}">
                <a16:creationId xmlns:a16="http://schemas.microsoft.com/office/drawing/2014/main" id="{A4401596-8363-48FB-8F7C-38DBD440DFF9}"/>
              </a:ext>
            </a:extLst>
          </p:cNvPr>
          <p:cNvSpPr>
            <a:spLocks noGrp="1" noChangeArrowheads="1"/>
          </p:cNvSpPr>
          <p:nvPr>
            <p:ph type="title"/>
          </p:nvPr>
        </p:nvSpPr>
        <p:spPr/>
        <p:txBody>
          <a:bodyPr/>
          <a:lstStyle/>
          <a:p>
            <a:pPr eaLnBrk="1" hangingPunct="1"/>
            <a:r>
              <a:rPr lang="en-US" altLang="en-US"/>
              <a:t>Final Thoughts</a:t>
            </a:r>
          </a:p>
        </p:txBody>
      </p:sp>
      <p:sp>
        <p:nvSpPr>
          <p:cNvPr id="412677" name="Rectangle 3">
            <a:extLst>
              <a:ext uri="{FF2B5EF4-FFF2-40B4-BE49-F238E27FC236}">
                <a16:creationId xmlns:a16="http://schemas.microsoft.com/office/drawing/2014/main" id="{A410EB56-B289-484F-A2D2-9C00AC23F204}"/>
              </a:ext>
            </a:extLst>
          </p:cNvPr>
          <p:cNvSpPr>
            <a:spLocks noGrp="1" noChangeArrowheads="1"/>
          </p:cNvSpPr>
          <p:nvPr>
            <p:ph type="body" idx="1"/>
          </p:nvPr>
        </p:nvSpPr>
        <p:spPr/>
        <p:txBody>
          <a:bodyPr/>
          <a:lstStyle/>
          <a:p>
            <a:pPr eaLnBrk="1" hangingPunct="1"/>
            <a:r>
              <a:rPr lang="en-US" altLang="en-US" i="1"/>
              <a:t>Think</a:t>
            </a:r>
            <a:r>
              <a:rPr lang="en-US" altLang="en-US"/>
              <a:t> -- before you act to correct</a:t>
            </a:r>
          </a:p>
          <a:p>
            <a:pPr eaLnBrk="1" hangingPunct="1"/>
            <a:r>
              <a:rPr lang="en-US" altLang="en-US"/>
              <a:t>Use tools to gain additional insight</a:t>
            </a:r>
          </a:p>
          <a:p>
            <a:pPr eaLnBrk="1" hangingPunct="1"/>
            <a:r>
              <a:rPr lang="en-US" altLang="en-US"/>
              <a:t>If you’re at an impasse, get help from someone else</a:t>
            </a:r>
          </a:p>
          <a:p>
            <a:pPr eaLnBrk="1" hangingPunct="1"/>
            <a:r>
              <a:rPr lang="en-US" altLang="en-US"/>
              <a:t>Once you correct the bug, use regression testing to uncover any side effects</a:t>
            </a:r>
          </a:p>
        </p:txBody>
      </p:sp>
    </p:spTree>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5CEBBC1F-E7DC-4B35-8018-FC615778538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09198EB5-138E-4471-B925-3CA52C51D8A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38CA6BC-6A09-4CCE-8D6A-1C8CFF4060AD}" type="slidenum">
              <a:rPr lang="en-US" altLang="en-US" sz="1000">
                <a:latin typeface="Helvetica" panose="020B0604020202020204" pitchFamily="34" charset="0"/>
              </a:rPr>
              <a:pPr/>
              <a:t>402</a:t>
            </a:fld>
            <a:endParaRPr lang="en-US" altLang="en-US" sz="1000">
              <a:latin typeface="Helvetica" panose="020B0604020202020204" pitchFamily="34" charset="0"/>
            </a:endParaRPr>
          </a:p>
        </p:txBody>
      </p:sp>
      <p:sp>
        <p:nvSpPr>
          <p:cNvPr id="413700" name="Rectangle 2">
            <a:extLst>
              <a:ext uri="{FF2B5EF4-FFF2-40B4-BE49-F238E27FC236}">
                <a16:creationId xmlns:a16="http://schemas.microsoft.com/office/drawing/2014/main" id="{5EC4F048-88AB-4BF4-A2D9-D3505681A09C}"/>
              </a:ext>
            </a:extLst>
          </p:cNvPr>
          <p:cNvSpPr>
            <a:spLocks noGrp="1" noChangeArrowheads="1"/>
          </p:cNvSpPr>
          <p:nvPr>
            <p:ph type="title"/>
          </p:nvPr>
        </p:nvSpPr>
        <p:spPr/>
        <p:txBody>
          <a:bodyPr/>
          <a:lstStyle/>
          <a:p>
            <a:pPr eaLnBrk="1" hangingPunct="1"/>
            <a:r>
              <a:rPr lang="en-US" altLang="en-US"/>
              <a:t>Chapter 18</a:t>
            </a:r>
          </a:p>
        </p:txBody>
      </p:sp>
      <p:sp>
        <p:nvSpPr>
          <p:cNvPr id="413701" name="Rectangle 3">
            <a:extLst>
              <a:ext uri="{FF2B5EF4-FFF2-40B4-BE49-F238E27FC236}">
                <a16:creationId xmlns:a16="http://schemas.microsoft.com/office/drawing/2014/main" id="{F78C3AEE-9326-40CF-8DDE-00E11282CFE5}"/>
              </a:ext>
            </a:extLst>
          </p:cNvPr>
          <p:cNvSpPr>
            <a:spLocks noGrp="1" noChangeArrowheads="1"/>
          </p:cNvSpPr>
          <p:nvPr>
            <p:ph type="body" idx="1"/>
          </p:nvPr>
        </p:nvSpPr>
        <p:spPr/>
        <p:txBody>
          <a:bodyPr/>
          <a:lstStyle/>
          <a:p>
            <a:pPr eaLnBrk="1" hangingPunct="1"/>
            <a:r>
              <a:rPr lang="en-US" altLang="en-US" b="1">
                <a:solidFill>
                  <a:schemeClr val="folHlink"/>
                </a:solidFill>
              </a:rPr>
              <a:t>Testing Conventional Applications</a:t>
            </a:r>
          </a:p>
        </p:txBody>
      </p:sp>
      <p:sp>
        <p:nvSpPr>
          <p:cNvPr id="413702" name="Text Box 5">
            <a:extLst>
              <a:ext uri="{FF2B5EF4-FFF2-40B4-BE49-F238E27FC236}">
                <a16:creationId xmlns:a16="http://schemas.microsoft.com/office/drawing/2014/main" id="{E1EC6768-EDC7-4F77-B40C-6502DF90FD37}"/>
              </a:ext>
            </a:extLst>
          </p:cNvPr>
          <p:cNvSpPr txBox="1">
            <a:spLocks noChangeArrowheads="1"/>
          </p:cNvSpPr>
          <p:nvPr/>
        </p:nvSpPr>
        <p:spPr bwMode="auto">
          <a:xfrm>
            <a:off x="2133600" y="2438400"/>
            <a:ext cx="6477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i="1">
                <a:solidFill>
                  <a:schemeClr val="tx2"/>
                </a:solidFill>
                <a:latin typeface="Helvetica" panose="020B0604020202020204" pitchFamily="34" charset="0"/>
              </a:rPr>
              <a:t>Slide Set to accompany</a:t>
            </a:r>
            <a:br>
              <a:rPr lang="en-US" altLang="en-US" sz="3200" i="1">
                <a:solidFill>
                  <a:schemeClr val="tx2"/>
                </a:solidFill>
                <a:latin typeface="Helvetica" panose="020B0604020202020204" pitchFamily="34" charset="0"/>
              </a:rPr>
            </a:br>
            <a:r>
              <a:rPr lang="en-US" altLang="en-US" sz="2000" i="1">
                <a:solidFill>
                  <a:schemeClr val="tx2"/>
                </a:solidFill>
                <a:latin typeface="Helvetica" panose="020B0604020202020204" pitchFamily="34" charset="0"/>
              </a:rPr>
              <a:t>Software Engineering: A Practitioner’s Approach, 7/e</a:t>
            </a:r>
            <a:r>
              <a:rPr lang="en-US" altLang="en-US" i="1">
                <a:solidFill>
                  <a:schemeClr val="tx2"/>
                </a:solidFill>
                <a:latin typeface="Helvetica" panose="020B0604020202020204" pitchFamily="34" charset="0"/>
              </a:rPr>
              <a:t> </a:t>
            </a:r>
          </a:p>
          <a:p>
            <a:r>
              <a:rPr lang="en-US" altLang="en-US" sz="1600" b="1"/>
              <a:t>by Roger S. Pressman</a:t>
            </a:r>
            <a:endParaRPr lang="en-US" altLang="en-US" sz="1200" b="1"/>
          </a:p>
          <a:p>
            <a:endParaRPr lang="en-US" altLang="en-US" sz="1200" b="1"/>
          </a:p>
          <a:p>
            <a:r>
              <a:rPr lang="en-US" altLang="en-US" sz="1200" b="1"/>
              <a:t>Slides copyright © 1996, 2001, 2005, 2009</a:t>
            </a:r>
            <a:r>
              <a:rPr lang="en-US" altLang="en-US" sz="1800"/>
              <a:t> </a:t>
            </a:r>
            <a:r>
              <a:rPr lang="en-US" altLang="en-US" sz="1200" b="1"/>
              <a:t>by Roger S. Pressman</a:t>
            </a:r>
            <a:endParaRPr lang="en-US" altLang="en-US" sz="1800"/>
          </a:p>
          <a:p>
            <a:endParaRPr lang="en-US" altLang="en-US" sz="1800" b="1" i="1">
              <a:solidFill>
                <a:schemeClr val="tx2"/>
              </a:solidFill>
            </a:endParaRPr>
          </a:p>
          <a:p>
            <a:r>
              <a:rPr lang="en-US" altLang="en-US" sz="1800" b="1" i="1">
                <a:solidFill>
                  <a:schemeClr val="tx2"/>
                </a:solidFill>
              </a:rPr>
              <a:t>For non-profit educational use only</a:t>
            </a:r>
            <a:endParaRPr lang="en-US" altLang="en-US" sz="1800" b="1"/>
          </a:p>
          <a:p>
            <a:endParaRPr lang="en-US" altLang="en-US" sz="1400"/>
          </a:p>
          <a:p>
            <a:r>
              <a:rPr lang="en-US" altLang="en-US" sz="1200"/>
              <a:t>May be reproduced ONLY for student use at the university level when used in conjunction with </a:t>
            </a:r>
            <a:r>
              <a:rPr lang="en-US" altLang="en-US" sz="1200" i="1"/>
              <a:t>Software Engineering: A Practitioner's Approach, 7/e. </a:t>
            </a:r>
            <a:r>
              <a:rPr lang="en-US" altLang="en-US" sz="1200"/>
              <a:t>Any other reproduction or use is prohibited without the express written permission of the author.</a:t>
            </a:r>
          </a:p>
          <a:p>
            <a:endParaRPr lang="en-US" altLang="en-US" sz="1200"/>
          </a:p>
          <a:p>
            <a:r>
              <a:rPr lang="en-US" altLang="en-US" sz="1200"/>
              <a:t>All copyright information MUST appear if these slides are posted on a website for student use.</a:t>
            </a:r>
          </a:p>
        </p:txBody>
      </p:sp>
    </p:spTree>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578BAC3-B836-4EA8-BACF-6D055BC4F81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28DC97AC-8DE3-48FC-A98E-F13FB8A5436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256DE3F-D217-422B-B17A-326E9CA334DB}" type="slidenum">
              <a:rPr lang="en-US" altLang="en-US" sz="1000">
                <a:latin typeface="Helvetica" panose="020B0604020202020204" pitchFamily="34" charset="0"/>
              </a:rPr>
              <a:pPr/>
              <a:t>403</a:t>
            </a:fld>
            <a:endParaRPr lang="en-US" altLang="en-US" sz="1000">
              <a:latin typeface="Helvetica" panose="020B0604020202020204" pitchFamily="34" charset="0"/>
            </a:endParaRPr>
          </a:p>
        </p:txBody>
      </p:sp>
      <p:sp>
        <p:nvSpPr>
          <p:cNvPr id="414724" name="Rectangle 2">
            <a:extLst>
              <a:ext uri="{FF2B5EF4-FFF2-40B4-BE49-F238E27FC236}">
                <a16:creationId xmlns:a16="http://schemas.microsoft.com/office/drawing/2014/main" id="{9B58A08F-94C0-4D05-9A7A-4748C84759A5}"/>
              </a:ext>
            </a:extLst>
          </p:cNvPr>
          <p:cNvSpPr>
            <a:spLocks noGrp="1" noChangeArrowheads="1"/>
          </p:cNvSpPr>
          <p:nvPr>
            <p:ph type="title"/>
          </p:nvPr>
        </p:nvSpPr>
        <p:spPr>
          <a:xfrm>
            <a:off x="1295400" y="1066800"/>
            <a:ext cx="2413000" cy="660400"/>
          </a:xfrm>
          <a:noFill/>
        </p:spPr>
        <p:txBody>
          <a:bodyPr wrap="none" lIns="63500" tIns="25400" rIns="63500" bIns="25400" anchor="t">
            <a:spAutoFit/>
          </a:bodyPr>
          <a:lstStyle/>
          <a:p>
            <a:pPr eaLnBrk="1" hangingPunct="1"/>
            <a:r>
              <a:rPr lang="en-US" altLang="en-US"/>
              <a:t>Testability</a:t>
            </a:r>
          </a:p>
        </p:txBody>
      </p:sp>
      <p:sp>
        <p:nvSpPr>
          <p:cNvPr id="414725" name="Rectangle 3">
            <a:extLst>
              <a:ext uri="{FF2B5EF4-FFF2-40B4-BE49-F238E27FC236}">
                <a16:creationId xmlns:a16="http://schemas.microsoft.com/office/drawing/2014/main" id="{F87DEDC1-839D-4505-97E9-A84A119FD962}"/>
              </a:ext>
            </a:extLst>
          </p:cNvPr>
          <p:cNvSpPr>
            <a:spLocks noGrp="1" noChangeArrowheads="1"/>
          </p:cNvSpPr>
          <p:nvPr>
            <p:ph type="body" idx="1"/>
          </p:nvPr>
        </p:nvSpPr>
        <p:spPr>
          <a:xfrm>
            <a:off x="1828800" y="2057400"/>
            <a:ext cx="6781800" cy="4038600"/>
          </a:xfrm>
          <a:noFill/>
        </p:spPr>
        <p:txBody>
          <a:bodyPr lIns="90487" tIns="44450" rIns="90487" bIns="44450"/>
          <a:lstStyle/>
          <a:p>
            <a:pPr eaLnBrk="1" hangingPunct="1"/>
            <a:r>
              <a:rPr lang="en-US" altLang="en-US" sz="2000">
                <a:solidFill>
                  <a:schemeClr val="folHlink"/>
                </a:solidFill>
              </a:rPr>
              <a:t>Operability</a:t>
            </a:r>
            <a:r>
              <a:rPr lang="en-US" altLang="en-US" sz="2000"/>
              <a:t>—it operates cleanly</a:t>
            </a:r>
          </a:p>
          <a:p>
            <a:pPr eaLnBrk="1" hangingPunct="1"/>
            <a:r>
              <a:rPr lang="en-US" altLang="en-US" sz="2000">
                <a:solidFill>
                  <a:schemeClr val="folHlink"/>
                </a:solidFill>
              </a:rPr>
              <a:t>Observability</a:t>
            </a:r>
            <a:r>
              <a:rPr lang="en-US" altLang="en-US" sz="2000"/>
              <a:t>—the results of each test case are readily observed</a:t>
            </a:r>
          </a:p>
          <a:p>
            <a:pPr eaLnBrk="1" hangingPunct="1"/>
            <a:r>
              <a:rPr lang="en-US" altLang="en-US" sz="2000">
                <a:solidFill>
                  <a:schemeClr val="folHlink"/>
                </a:solidFill>
              </a:rPr>
              <a:t>Controllability</a:t>
            </a:r>
            <a:r>
              <a:rPr lang="en-US" altLang="en-US" sz="2000"/>
              <a:t>—the degree to which testing can be automated and optimized</a:t>
            </a:r>
          </a:p>
          <a:p>
            <a:pPr eaLnBrk="1" hangingPunct="1"/>
            <a:r>
              <a:rPr lang="en-US" altLang="en-US" sz="2000">
                <a:solidFill>
                  <a:schemeClr val="folHlink"/>
                </a:solidFill>
              </a:rPr>
              <a:t>Decomposability</a:t>
            </a:r>
            <a:r>
              <a:rPr lang="en-US" altLang="en-US" sz="2000"/>
              <a:t>—testing can be targeted</a:t>
            </a:r>
          </a:p>
          <a:p>
            <a:pPr eaLnBrk="1" hangingPunct="1"/>
            <a:r>
              <a:rPr lang="en-US" altLang="en-US" sz="2000">
                <a:solidFill>
                  <a:schemeClr val="folHlink"/>
                </a:solidFill>
              </a:rPr>
              <a:t>Simplicity</a:t>
            </a:r>
            <a:r>
              <a:rPr lang="en-US" altLang="en-US" sz="2000"/>
              <a:t>—reduce complex architecture and logic to simplify tests</a:t>
            </a:r>
          </a:p>
          <a:p>
            <a:pPr eaLnBrk="1" hangingPunct="1"/>
            <a:r>
              <a:rPr lang="en-US" altLang="en-US" sz="2000">
                <a:solidFill>
                  <a:schemeClr val="folHlink"/>
                </a:solidFill>
              </a:rPr>
              <a:t>Stability</a:t>
            </a:r>
            <a:r>
              <a:rPr lang="en-US" altLang="en-US" sz="2000"/>
              <a:t>—few changes are requested during testing</a:t>
            </a:r>
          </a:p>
          <a:p>
            <a:pPr eaLnBrk="1" hangingPunct="1"/>
            <a:r>
              <a:rPr lang="en-US" altLang="en-US" sz="2000">
                <a:solidFill>
                  <a:schemeClr val="folHlink"/>
                </a:solidFill>
              </a:rPr>
              <a:t>Understandability</a:t>
            </a:r>
            <a:r>
              <a:rPr lang="en-US" altLang="en-US" sz="2000"/>
              <a:t>—of the design</a:t>
            </a:r>
          </a:p>
        </p:txBody>
      </p:sp>
    </p:spTree>
  </p:cSld>
  <p:clrMapOvr>
    <a:masterClrMapping/>
  </p:clrMapOvr>
  <p:transition/>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8A76A2F-89C0-43A0-A216-A282222A063E}"/>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A59676A1-E2E2-4339-B99D-433120B6FF0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9D7B2E2-AE24-4570-99C6-88665CC66D2F}" type="slidenum">
              <a:rPr lang="en-US" altLang="en-US" sz="1000">
                <a:latin typeface="Helvetica" panose="020B0604020202020204" pitchFamily="34" charset="0"/>
              </a:rPr>
              <a:pPr/>
              <a:t>404</a:t>
            </a:fld>
            <a:endParaRPr lang="en-US" altLang="en-US" sz="1000">
              <a:latin typeface="Helvetica" panose="020B0604020202020204" pitchFamily="34" charset="0"/>
            </a:endParaRPr>
          </a:p>
        </p:txBody>
      </p:sp>
      <p:sp>
        <p:nvSpPr>
          <p:cNvPr id="415748" name="Rectangle 3">
            <a:extLst>
              <a:ext uri="{FF2B5EF4-FFF2-40B4-BE49-F238E27FC236}">
                <a16:creationId xmlns:a16="http://schemas.microsoft.com/office/drawing/2014/main" id="{8CF3F363-3769-40F4-94EB-936F030EF173}"/>
              </a:ext>
            </a:extLst>
          </p:cNvPr>
          <p:cNvSpPr>
            <a:spLocks noGrp="1" noChangeArrowheads="1"/>
          </p:cNvSpPr>
          <p:nvPr>
            <p:ph type="title"/>
          </p:nvPr>
        </p:nvSpPr>
        <p:spPr>
          <a:xfrm>
            <a:off x="1295400" y="1066800"/>
            <a:ext cx="6932613" cy="633413"/>
          </a:xfrm>
        </p:spPr>
        <p:txBody>
          <a:bodyPr/>
          <a:lstStyle/>
          <a:p>
            <a:pPr eaLnBrk="1" hangingPunct="1"/>
            <a:r>
              <a:rPr lang="en-US" altLang="en-US"/>
              <a:t>What is a “Good” Test?</a:t>
            </a:r>
          </a:p>
        </p:txBody>
      </p:sp>
      <p:sp>
        <p:nvSpPr>
          <p:cNvPr id="415749" name="Rectangle 4">
            <a:extLst>
              <a:ext uri="{FF2B5EF4-FFF2-40B4-BE49-F238E27FC236}">
                <a16:creationId xmlns:a16="http://schemas.microsoft.com/office/drawing/2014/main" id="{C9BC5305-50EC-464D-836A-3D75ED7F855E}"/>
              </a:ext>
            </a:extLst>
          </p:cNvPr>
          <p:cNvSpPr>
            <a:spLocks noGrp="1" noChangeArrowheads="1"/>
          </p:cNvSpPr>
          <p:nvPr>
            <p:ph type="body" idx="1"/>
          </p:nvPr>
        </p:nvSpPr>
        <p:spPr>
          <a:xfrm>
            <a:off x="1905000" y="2133600"/>
            <a:ext cx="5578475" cy="2965450"/>
          </a:xfrm>
        </p:spPr>
        <p:txBody>
          <a:bodyPr/>
          <a:lstStyle/>
          <a:p>
            <a:pPr eaLnBrk="1" hangingPunct="1"/>
            <a:r>
              <a:rPr lang="en-US" altLang="en-US"/>
              <a:t>A good test has a high probability of finding an error</a:t>
            </a:r>
          </a:p>
          <a:p>
            <a:pPr eaLnBrk="1" hangingPunct="1"/>
            <a:r>
              <a:rPr lang="en-US" altLang="en-US"/>
              <a:t>A good test is not redundant.</a:t>
            </a:r>
          </a:p>
          <a:p>
            <a:pPr eaLnBrk="1" hangingPunct="1"/>
            <a:r>
              <a:rPr lang="en-US" altLang="en-US"/>
              <a:t>A good test should be “best of breed” </a:t>
            </a:r>
          </a:p>
          <a:p>
            <a:pPr eaLnBrk="1" hangingPunct="1"/>
            <a:r>
              <a:rPr lang="en-US" altLang="en-US"/>
              <a:t>A good test should be neither too simple nor too complex</a:t>
            </a:r>
          </a:p>
        </p:txBody>
      </p:sp>
    </p:spTree>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6F84BE1-3047-4206-93C8-994F910597C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0F288EAF-90C2-4715-BFC2-D23694E4486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588EAED-D24D-4A67-9EC6-D6DD17882C4B}" type="slidenum">
              <a:rPr lang="en-US" altLang="en-US" sz="1000">
                <a:latin typeface="Helvetica" panose="020B0604020202020204" pitchFamily="34" charset="0"/>
              </a:rPr>
              <a:pPr/>
              <a:t>405</a:t>
            </a:fld>
            <a:endParaRPr lang="en-US" altLang="en-US" sz="1000">
              <a:latin typeface="Helvetica" panose="020B0604020202020204" pitchFamily="34" charset="0"/>
            </a:endParaRPr>
          </a:p>
        </p:txBody>
      </p:sp>
      <p:sp>
        <p:nvSpPr>
          <p:cNvPr id="416772" name="Rectangle 2">
            <a:extLst>
              <a:ext uri="{FF2B5EF4-FFF2-40B4-BE49-F238E27FC236}">
                <a16:creationId xmlns:a16="http://schemas.microsoft.com/office/drawing/2014/main" id="{7FECEDF4-402A-47F8-B69C-743D7C322E2E}"/>
              </a:ext>
            </a:extLst>
          </p:cNvPr>
          <p:cNvSpPr>
            <a:spLocks noGrp="1" noChangeArrowheads="1"/>
          </p:cNvSpPr>
          <p:nvPr>
            <p:ph type="title"/>
          </p:nvPr>
        </p:nvSpPr>
        <p:spPr/>
        <p:txBody>
          <a:bodyPr/>
          <a:lstStyle/>
          <a:p>
            <a:pPr eaLnBrk="1" hangingPunct="1"/>
            <a:r>
              <a:rPr lang="en-US" altLang="en-US"/>
              <a:t>Internal and External Views</a:t>
            </a:r>
          </a:p>
        </p:txBody>
      </p:sp>
      <p:sp>
        <p:nvSpPr>
          <p:cNvPr id="416773" name="Rectangle 3">
            <a:extLst>
              <a:ext uri="{FF2B5EF4-FFF2-40B4-BE49-F238E27FC236}">
                <a16:creationId xmlns:a16="http://schemas.microsoft.com/office/drawing/2014/main" id="{D5CDE026-0715-42BD-BB74-1CBD0143D272}"/>
              </a:ext>
            </a:extLst>
          </p:cNvPr>
          <p:cNvSpPr>
            <a:spLocks noGrp="1" noChangeArrowheads="1"/>
          </p:cNvSpPr>
          <p:nvPr>
            <p:ph type="body" idx="1"/>
          </p:nvPr>
        </p:nvSpPr>
        <p:spPr/>
        <p:txBody>
          <a:bodyPr/>
          <a:lstStyle/>
          <a:p>
            <a:pPr eaLnBrk="1" hangingPunct="1"/>
            <a:r>
              <a:rPr lang="en-US" altLang="en-US">
                <a:latin typeface="Palatino" pitchFamily="-128" charset="0"/>
              </a:rPr>
              <a:t>Any engineered product (and most other things) can be tested in one of two ways: </a:t>
            </a:r>
          </a:p>
          <a:p>
            <a:pPr lvl="1" eaLnBrk="1" hangingPunct="1"/>
            <a:r>
              <a:rPr lang="en-US" altLang="en-US">
                <a:latin typeface="Palatino" pitchFamily="-128" charset="0"/>
              </a:rPr>
              <a:t>Knowing the specified function that a product has been designed to perform, tests can be conducted that demonstrate each function is fully operational while at the same time searching for errors in each function; </a:t>
            </a:r>
          </a:p>
          <a:p>
            <a:pPr lvl="1" eaLnBrk="1" hangingPunct="1"/>
            <a:r>
              <a:rPr lang="en-US" altLang="en-US">
                <a:latin typeface="Palatino" pitchFamily="-128" charset="0"/>
              </a:rPr>
              <a:t>Knowing the internal workings of a product, tests can be conducted to ensure that "all gears mesh," that is, internal operations are performed according to specifications and all internal components have been adequately exercised.</a:t>
            </a:r>
          </a:p>
        </p:txBody>
      </p:sp>
    </p:spTree>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3">
            <a:extLst>
              <a:ext uri="{FF2B5EF4-FFF2-40B4-BE49-F238E27FC236}">
                <a16:creationId xmlns:a16="http://schemas.microsoft.com/office/drawing/2014/main" id="{C2A07443-F2FD-46AD-A812-6D915EB5FA4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44" name="Slide Number Placeholder 4">
            <a:extLst>
              <a:ext uri="{FF2B5EF4-FFF2-40B4-BE49-F238E27FC236}">
                <a16:creationId xmlns:a16="http://schemas.microsoft.com/office/drawing/2014/main" id="{0405EC4D-C229-4748-BC4C-C4857E1F590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4A784D7-3676-4CA5-BEF9-C0813F3E67EA}" type="slidenum">
              <a:rPr lang="en-US" altLang="en-US" sz="1000">
                <a:latin typeface="Helvetica" panose="020B0604020202020204" pitchFamily="34" charset="0"/>
              </a:rPr>
              <a:pPr/>
              <a:t>406</a:t>
            </a:fld>
            <a:endParaRPr lang="en-US" altLang="en-US" sz="1000">
              <a:latin typeface="Helvetica" panose="020B0604020202020204" pitchFamily="34" charset="0"/>
            </a:endParaRPr>
          </a:p>
        </p:txBody>
      </p:sp>
      <p:sp>
        <p:nvSpPr>
          <p:cNvPr id="417796" name="Rectangle 2">
            <a:extLst>
              <a:ext uri="{FF2B5EF4-FFF2-40B4-BE49-F238E27FC236}">
                <a16:creationId xmlns:a16="http://schemas.microsoft.com/office/drawing/2014/main" id="{4AE8F1D1-5CE7-4E8E-A4EB-8C758C9C928B}"/>
              </a:ext>
            </a:extLst>
          </p:cNvPr>
          <p:cNvSpPr>
            <a:spLocks noGrp="1" noChangeArrowheads="1"/>
          </p:cNvSpPr>
          <p:nvPr>
            <p:ph type="title"/>
          </p:nvPr>
        </p:nvSpPr>
        <p:spPr>
          <a:xfrm>
            <a:off x="1219200" y="1066800"/>
            <a:ext cx="4164013" cy="660400"/>
          </a:xfrm>
          <a:noFill/>
        </p:spPr>
        <p:txBody>
          <a:bodyPr wrap="none" lIns="63500" tIns="25400" rIns="63500" bIns="25400" anchor="t">
            <a:spAutoFit/>
          </a:bodyPr>
          <a:lstStyle/>
          <a:p>
            <a:pPr eaLnBrk="1" hangingPunct="1"/>
            <a:r>
              <a:rPr lang="en-US" altLang="en-US"/>
              <a:t>Test Case Design</a:t>
            </a:r>
          </a:p>
        </p:txBody>
      </p:sp>
      <p:sp>
        <p:nvSpPr>
          <p:cNvPr id="417797" name="Freeform 3">
            <a:extLst>
              <a:ext uri="{FF2B5EF4-FFF2-40B4-BE49-F238E27FC236}">
                <a16:creationId xmlns:a16="http://schemas.microsoft.com/office/drawing/2014/main" id="{A3D9F1AC-FE24-46A5-973A-928BA84138AC}"/>
              </a:ext>
            </a:extLst>
          </p:cNvPr>
          <p:cNvSpPr>
            <a:spLocks/>
          </p:cNvSpPr>
          <p:nvPr/>
        </p:nvSpPr>
        <p:spPr bwMode="auto">
          <a:xfrm>
            <a:off x="5486400" y="2362200"/>
            <a:ext cx="1347788" cy="1258888"/>
          </a:xfrm>
          <a:custGeom>
            <a:avLst/>
            <a:gdLst>
              <a:gd name="T0" fmla="*/ 0 w 849"/>
              <a:gd name="T1" fmla="*/ 1042824 h 705"/>
              <a:gd name="T2" fmla="*/ 203200 w 849"/>
              <a:gd name="T3" fmla="*/ 1142820 h 705"/>
              <a:gd name="T4" fmla="*/ 444500 w 849"/>
              <a:gd name="T5" fmla="*/ 1028538 h 705"/>
              <a:gd name="T6" fmla="*/ 927100 w 849"/>
              <a:gd name="T7" fmla="*/ 1257102 h 705"/>
              <a:gd name="T8" fmla="*/ 1079500 w 849"/>
              <a:gd name="T9" fmla="*/ 942827 h 705"/>
              <a:gd name="T10" fmla="*/ 1295400 w 849"/>
              <a:gd name="T11" fmla="*/ 871400 h 705"/>
              <a:gd name="T12" fmla="*/ 1295400 w 849"/>
              <a:gd name="T13" fmla="*/ 757118 h 705"/>
              <a:gd name="T14" fmla="*/ 1346200 w 849"/>
              <a:gd name="T15" fmla="*/ 599981 h 705"/>
              <a:gd name="T16" fmla="*/ 1270000 w 849"/>
              <a:gd name="T17" fmla="*/ 457128 h 705"/>
              <a:gd name="T18" fmla="*/ 1079500 w 849"/>
              <a:gd name="T19" fmla="*/ 314276 h 705"/>
              <a:gd name="T20" fmla="*/ 1130300 w 849"/>
              <a:gd name="T21" fmla="*/ 171423 h 705"/>
              <a:gd name="T22" fmla="*/ 939800 w 849"/>
              <a:gd name="T23" fmla="*/ 85712 h 705"/>
              <a:gd name="T24" fmla="*/ 723900 w 849"/>
              <a:gd name="T25" fmla="*/ 128567 h 705"/>
              <a:gd name="T26" fmla="*/ 508000 w 849"/>
              <a:gd name="T27" fmla="*/ 0 h 705"/>
              <a:gd name="T28" fmla="*/ 330200 w 849"/>
              <a:gd name="T29" fmla="*/ 185708 h 705"/>
              <a:gd name="T30" fmla="*/ 304800 w 849"/>
              <a:gd name="T31" fmla="*/ 371417 h 705"/>
              <a:gd name="T32" fmla="*/ 152400 w 849"/>
              <a:gd name="T33" fmla="*/ 371417 h 705"/>
              <a:gd name="T34" fmla="*/ 38100 w 849"/>
              <a:gd name="T35" fmla="*/ 585695 h 705"/>
              <a:gd name="T36" fmla="*/ 38100 w 849"/>
              <a:gd name="T37" fmla="*/ 799974 h 705"/>
              <a:gd name="T38" fmla="*/ 12700 w 849"/>
              <a:gd name="T39" fmla="*/ 1042824 h 705"/>
              <a:gd name="T40" fmla="*/ 0 w 849"/>
              <a:gd name="T41" fmla="*/ 1042824 h 7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9"/>
              <a:gd name="T64" fmla="*/ 0 h 705"/>
              <a:gd name="T65" fmla="*/ 849 w 849"/>
              <a:gd name="T66" fmla="*/ 705 h 7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9" h="705">
                <a:moveTo>
                  <a:pt x="0" y="584"/>
                </a:moveTo>
                <a:lnTo>
                  <a:pt x="128" y="640"/>
                </a:lnTo>
                <a:lnTo>
                  <a:pt x="280" y="576"/>
                </a:lnTo>
                <a:lnTo>
                  <a:pt x="584" y="704"/>
                </a:lnTo>
                <a:lnTo>
                  <a:pt x="680" y="528"/>
                </a:lnTo>
                <a:lnTo>
                  <a:pt x="816" y="488"/>
                </a:lnTo>
                <a:lnTo>
                  <a:pt x="816" y="424"/>
                </a:lnTo>
                <a:lnTo>
                  <a:pt x="848" y="336"/>
                </a:lnTo>
                <a:lnTo>
                  <a:pt x="800" y="256"/>
                </a:lnTo>
                <a:lnTo>
                  <a:pt x="680" y="176"/>
                </a:lnTo>
                <a:lnTo>
                  <a:pt x="712" y="96"/>
                </a:lnTo>
                <a:lnTo>
                  <a:pt x="592" y="48"/>
                </a:lnTo>
                <a:lnTo>
                  <a:pt x="456" y="72"/>
                </a:lnTo>
                <a:lnTo>
                  <a:pt x="320" y="0"/>
                </a:lnTo>
                <a:lnTo>
                  <a:pt x="208" y="104"/>
                </a:lnTo>
                <a:lnTo>
                  <a:pt x="192" y="208"/>
                </a:lnTo>
                <a:lnTo>
                  <a:pt x="96" y="208"/>
                </a:lnTo>
                <a:lnTo>
                  <a:pt x="24" y="328"/>
                </a:lnTo>
                <a:lnTo>
                  <a:pt x="24" y="448"/>
                </a:lnTo>
                <a:lnTo>
                  <a:pt x="8" y="584"/>
                </a:lnTo>
                <a:lnTo>
                  <a:pt x="0" y="584"/>
                </a:lnTo>
              </a:path>
            </a:pathLst>
          </a:custGeom>
          <a:solidFill>
            <a:schemeClr val="hlink"/>
          </a:solidFill>
          <a:ln w="12700" cap="rnd">
            <a:solidFill>
              <a:srgbClr val="000000"/>
            </a:solidFill>
            <a:round/>
            <a:headEnd/>
            <a:tailEnd/>
          </a:ln>
        </p:spPr>
        <p:txBody>
          <a:bodyPr/>
          <a:lstStyle/>
          <a:p>
            <a:endParaRPr lang="en-US"/>
          </a:p>
        </p:txBody>
      </p:sp>
      <p:sp>
        <p:nvSpPr>
          <p:cNvPr id="417798" name="Freeform 4">
            <a:extLst>
              <a:ext uri="{FF2B5EF4-FFF2-40B4-BE49-F238E27FC236}">
                <a16:creationId xmlns:a16="http://schemas.microsoft.com/office/drawing/2014/main" id="{130718BF-962C-40B5-8BE4-219E70BACD2A}"/>
              </a:ext>
            </a:extLst>
          </p:cNvPr>
          <p:cNvSpPr>
            <a:spLocks/>
          </p:cNvSpPr>
          <p:nvPr/>
        </p:nvSpPr>
        <p:spPr bwMode="auto">
          <a:xfrm>
            <a:off x="5486400" y="2362200"/>
            <a:ext cx="1347788" cy="1258888"/>
          </a:xfrm>
          <a:custGeom>
            <a:avLst/>
            <a:gdLst>
              <a:gd name="T0" fmla="*/ 0 w 849"/>
              <a:gd name="T1" fmla="*/ 1042824 h 705"/>
              <a:gd name="T2" fmla="*/ 203200 w 849"/>
              <a:gd name="T3" fmla="*/ 1142820 h 705"/>
              <a:gd name="T4" fmla="*/ 444500 w 849"/>
              <a:gd name="T5" fmla="*/ 1028538 h 705"/>
              <a:gd name="T6" fmla="*/ 927100 w 849"/>
              <a:gd name="T7" fmla="*/ 1257102 h 705"/>
              <a:gd name="T8" fmla="*/ 1079500 w 849"/>
              <a:gd name="T9" fmla="*/ 942827 h 705"/>
              <a:gd name="T10" fmla="*/ 1295400 w 849"/>
              <a:gd name="T11" fmla="*/ 871400 h 705"/>
              <a:gd name="T12" fmla="*/ 1295400 w 849"/>
              <a:gd name="T13" fmla="*/ 757118 h 705"/>
              <a:gd name="T14" fmla="*/ 1346200 w 849"/>
              <a:gd name="T15" fmla="*/ 599981 h 705"/>
              <a:gd name="T16" fmla="*/ 1270000 w 849"/>
              <a:gd name="T17" fmla="*/ 457128 h 705"/>
              <a:gd name="T18" fmla="*/ 1079500 w 849"/>
              <a:gd name="T19" fmla="*/ 314276 h 705"/>
              <a:gd name="T20" fmla="*/ 1130300 w 849"/>
              <a:gd name="T21" fmla="*/ 171423 h 705"/>
              <a:gd name="T22" fmla="*/ 939800 w 849"/>
              <a:gd name="T23" fmla="*/ 85712 h 705"/>
              <a:gd name="T24" fmla="*/ 723900 w 849"/>
              <a:gd name="T25" fmla="*/ 128567 h 705"/>
              <a:gd name="T26" fmla="*/ 508000 w 849"/>
              <a:gd name="T27" fmla="*/ 0 h 705"/>
              <a:gd name="T28" fmla="*/ 330200 w 849"/>
              <a:gd name="T29" fmla="*/ 185708 h 705"/>
              <a:gd name="T30" fmla="*/ 304800 w 849"/>
              <a:gd name="T31" fmla="*/ 371417 h 705"/>
              <a:gd name="T32" fmla="*/ 152400 w 849"/>
              <a:gd name="T33" fmla="*/ 371417 h 705"/>
              <a:gd name="T34" fmla="*/ 38100 w 849"/>
              <a:gd name="T35" fmla="*/ 585695 h 705"/>
              <a:gd name="T36" fmla="*/ 38100 w 849"/>
              <a:gd name="T37" fmla="*/ 799974 h 705"/>
              <a:gd name="T38" fmla="*/ 12700 w 849"/>
              <a:gd name="T39" fmla="*/ 1042824 h 7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49"/>
              <a:gd name="T61" fmla="*/ 0 h 705"/>
              <a:gd name="T62" fmla="*/ 849 w 849"/>
              <a:gd name="T63" fmla="*/ 705 h 7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49" h="705">
                <a:moveTo>
                  <a:pt x="0" y="584"/>
                </a:moveTo>
                <a:lnTo>
                  <a:pt x="128" y="640"/>
                </a:lnTo>
                <a:lnTo>
                  <a:pt x="280" y="576"/>
                </a:lnTo>
                <a:lnTo>
                  <a:pt x="584" y="704"/>
                </a:lnTo>
                <a:lnTo>
                  <a:pt x="680" y="528"/>
                </a:lnTo>
                <a:lnTo>
                  <a:pt x="816" y="488"/>
                </a:lnTo>
                <a:lnTo>
                  <a:pt x="816" y="424"/>
                </a:lnTo>
                <a:lnTo>
                  <a:pt x="848" y="336"/>
                </a:lnTo>
                <a:lnTo>
                  <a:pt x="800" y="256"/>
                </a:lnTo>
                <a:lnTo>
                  <a:pt x="680" y="176"/>
                </a:lnTo>
                <a:lnTo>
                  <a:pt x="712" y="96"/>
                </a:lnTo>
                <a:lnTo>
                  <a:pt x="592" y="48"/>
                </a:lnTo>
                <a:lnTo>
                  <a:pt x="456" y="72"/>
                </a:lnTo>
                <a:lnTo>
                  <a:pt x="320" y="0"/>
                </a:lnTo>
                <a:lnTo>
                  <a:pt x="208" y="104"/>
                </a:lnTo>
                <a:lnTo>
                  <a:pt x="192" y="208"/>
                </a:lnTo>
                <a:lnTo>
                  <a:pt x="96" y="208"/>
                </a:lnTo>
                <a:lnTo>
                  <a:pt x="24" y="328"/>
                </a:lnTo>
                <a:lnTo>
                  <a:pt x="24" y="448"/>
                </a:lnTo>
                <a:lnTo>
                  <a:pt x="8" y="58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7799" name="Freeform 5">
            <a:extLst>
              <a:ext uri="{FF2B5EF4-FFF2-40B4-BE49-F238E27FC236}">
                <a16:creationId xmlns:a16="http://schemas.microsoft.com/office/drawing/2014/main" id="{48136FB8-408C-4275-AA7E-C5697E5BE72B}"/>
              </a:ext>
            </a:extLst>
          </p:cNvPr>
          <p:cNvSpPr>
            <a:spLocks/>
          </p:cNvSpPr>
          <p:nvPr/>
        </p:nvSpPr>
        <p:spPr bwMode="auto">
          <a:xfrm>
            <a:off x="5143500" y="1476375"/>
            <a:ext cx="852488" cy="2201863"/>
          </a:xfrm>
          <a:custGeom>
            <a:avLst/>
            <a:gdLst>
              <a:gd name="T0" fmla="*/ 850900 w 537"/>
              <a:gd name="T1" fmla="*/ 0 h 1233"/>
              <a:gd name="T2" fmla="*/ 850900 w 537"/>
              <a:gd name="T3" fmla="*/ 1500052 h 1233"/>
              <a:gd name="T4" fmla="*/ 0 w 537"/>
              <a:gd name="T5" fmla="*/ 2200077 h 1233"/>
              <a:gd name="T6" fmla="*/ 0 60000 65536"/>
              <a:gd name="T7" fmla="*/ 0 60000 65536"/>
              <a:gd name="T8" fmla="*/ 0 60000 65536"/>
              <a:gd name="T9" fmla="*/ 0 w 537"/>
              <a:gd name="T10" fmla="*/ 0 h 1233"/>
              <a:gd name="T11" fmla="*/ 537 w 537"/>
              <a:gd name="T12" fmla="*/ 1233 h 1233"/>
            </a:gdLst>
            <a:ahLst/>
            <a:cxnLst>
              <a:cxn ang="T6">
                <a:pos x="T0" y="T1"/>
              </a:cxn>
              <a:cxn ang="T7">
                <a:pos x="T2" y="T3"/>
              </a:cxn>
              <a:cxn ang="T8">
                <a:pos x="T4" y="T5"/>
              </a:cxn>
            </a:cxnLst>
            <a:rect l="T9" t="T10" r="T11" b="T12"/>
            <a:pathLst>
              <a:path w="537" h="1233">
                <a:moveTo>
                  <a:pt x="536" y="0"/>
                </a:moveTo>
                <a:lnTo>
                  <a:pt x="536" y="840"/>
                </a:lnTo>
                <a:lnTo>
                  <a:pt x="0" y="123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7800" name="Line 6">
            <a:extLst>
              <a:ext uri="{FF2B5EF4-FFF2-40B4-BE49-F238E27FC236}">
                <a16:creationId xmlns:a16="http://schemas.microsoft.com/office/drawing/2014/main" id="{3BDDE01D-776B-49AC-BCCD-2EFB68FD531E}"/>
              </a:ext>
            </a:extLst>
          </p:cNvPr>
          <p:cNvSpPr>
            <a:spLocks noChangeShapeType="1"/>
          </p:cNvSpPr>
          <p:nvPr/>
        </p:nvSpPr>
        <p:spPr bwMode="auto">
          <a:xfrm>
            <a:off x="5994400" y="2990850"/>
            <a:ext cx="1244600" cy="200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7801" name="Oval 7" descr="50%">
            <a:extLst>
              <a:ext uri="{FF2B5EF4-FFF2-40B4-BE49-F238E27FC236}">
                <a16:creationId xmlns:a16="http://schemas.microsoft.com/office/drawing/2014/main" id="{E2DF8EA0-7F78-45FF-9D52-9E1E45067459}"/>
              </a:ext>
            </a:extLst>
          </p:cNvPr>
          <p:cNvSpPr>
            <a:spLocks noChangeArrowheads="1"/>
          </p:cNvSpPr>
          <p:nvPr/>
        </p:nvSpPr>
        <p:spPr bwMode="auto">
          <a:xfrm>
            <a:off x="6426200" y="3419475"/>
            <a:ext cx="495300" cy="114300"/>
          </a:xfrm>
          <a:prstGeom prst="ellipse">
            <a:avLst/>
          </a:prstGeom>
          <a:pattFill prst="pct50">
            <a:fgClr>
              <a:srgbClr val="000000"/>
            </a:fgClr>
            <a:bgClr>
              <a:srgbClr val="FFFFFF"/>
            </a:bgClr>
          </a:patt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7802" name="Oval 8">
            <a:extLst>
              <a:ext uri="{FF2B5EF4-FFF2-40B4-BE49-F238E27FC236}">
                <a16:creationId xmlns:a16="http://schemas.microsoft.com/office/drawing/2014/main" id="{DC5B9A48-66C6-4250-B025-AC59796BCA85}"/>
              </a:ext>
            </a:extLst>
          </p:cNvPr>
          <p:cNvSpPr>
            <a:spLocks noChangeArrowheads="1"/>
          </p:cNvSpPr>
          <p:nvPr/>
        </p:nvSpPr>
        <p:spPr bwMode="auto">
          <a:xfrm>
            <a:off x="6413500" y="3405188"/>
            <a:ext cx="520700" cy="142875"/>
          </a:xfrm>
          <a:prstGeom prst="ellipse">
            <a:avLst/>
          </a:prstGeom>
          <a:solidFill>
            <a:schemeClr val="accent2"/>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7803" name="Freeform 9">
            <a:extLst>
              <a:ext uri="{FF2B5EF4-FFF2-40B4-BE49-F238E27FC236}">
                <a16:creationId xmlns:a16="http://schemas.microsoft.com/office/drawing/2014/main" id="{2C861D4B-AA1D-478B-99D1-3825484B5B8F}"/>
              </a:ext>
            </a:extLst>
          </p:cNvPr>
          <p:cNvSpPr>
            <a:spLocks/>
          </p:cNvSpPr>
          <p:nvPr/>
        </p:nvSpPr>
        <p:spPr bwMode="auto">
          <a:xfrm>
            <a:off x="6426200" y="3576638"/>
            <a:ext cx="103188" cy="230187"/>
          </a:xfrm>
          <a:custGeom>
            <a:avLst/>
            <a:gdLst>
              <a:gd name="T0" fmla="*/ 101600 w 65"/>
              <a:gd name="T1" fmla="*/ 0 h 129"/>
              <a:gd name="T2" fmla="*/ 0 w 65"/>
              <a:gd name="T3" fmla="*/ 85651 h 129"/>
              <a:gd name="T4" fmla="*/ 63500 w 65"/>
              <a:gd name="T5" fmla="*/ 228403 h 129"/>
              <a:gd name="T6" fmla="*/ 63500 w 65"/>
              <a:gd name="T7" fmla="*/ 199852 h 129"/>
              <a:gd name="T8" fmla="*/ 0 60000 65536"/>
              <a:gd name="T9" fmla="*/ 0 60000 65536"/>
              <a:gd name="T10" fmla="*/ 0 60000 65536"/>
              <a:gd name="T11" fmla="*/ 0 60000 65536"/>
              <a:gd name="T12" fmla="*/ 0 w 65"/>
              <a:gd name="T13" fmla="*/ 0 h 129"/>
              <a:gd name="T14" fmla="*/ 65 w 65"/>
              <a:gd name="T15" fmla="*/ 129 h 129"/>
            </a:gdLst>
            <a:ahLst/>
            <a:cxnLst>
              <a:cxn ang="T8">
                <a:pos x="T0" y="T1"/>
              </a:cxn>
              <a:cxn ang="T9">
                <a:pos x="T2" y="T3"/>
              </a:cxn>
              <a:cxn ang="T10">
                <a:pos x="T4" y="T5"/>
              </a:cxn>
              <a:cxn ang="T11">
                <a:pos x="T6" y="T7"/>
              </a:cxn>
            </a:cxnLst>
            <a:rect l="T12" t="T13" r="T14" b="T15"/>
            <a:pathLst>
              <a:path w="65" h="129">
                <a:moveTo>
                  <a:pt x="64" y="0"/>
                </a:moveTo>
                <a:lnTo>
                  <a:pt x="0" y="48"/>
                </a:lnTo>
                <a:lnTo>
                  <a:pt x="40" y="128"/>
                </a:lnTo>
                <a:lnTo>
                  <a:pt x="40"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7804" name="Freeform 10">
            <a:extLst>
              <a:ext uri="{FF2B5EF4-FFF2-40B4-BE49-F238E27FC236}">
                <a16:creationId xmlns:a16="http://schemas.microsoft.com/office/drawing/2014/main" id="{3DCF4BF4-7F27-443A-957D-30023D0A8F0D}"/>
              </a:ext>
            </a:extLst>
          </p:cNvPr>
          <p:cNvSpPr>
            <a:spLocks/>
          </p:cNvSpPr>
          <p:nvPr/>
        </p:nvSpPr>
        <p:spPr bwMode="auto">
          <a:xfrm>
            <a:off x="6413500" y="3562350"/>
            <a:ext cx="103188" cy="230188"/>
          </a:xfrm>
          <a:custGeom>
            <a:avLst/>
            <a:gdLst>
              <a:gd name="T0" fmla="*/ 101600 w 65"/>
              <a:gd name="T1" fmla="*/ 0 h 129"/>
              <a:gd name="T2" fmla="*/ 0 w 65"/>
              <a:gd name="T3" fmla="*/ 85651 h 129"/>
              <a:gd name="T4" fmla="*/ 63500 w 65"/>
              <a:gd name="T5" fmla="*/ 228404 h 129"/>
              <a:gd name="T6" fmla="*/ 63500 w 65"/>
              <a:gd name="T7" fmla="*/ 199853 h 129"/>
              <a:gd name="T8" fmla="*/ 0 60000 65536"/>
              <a:gd name="T9" fmla="*/ 0 60000 65536"/>
              <a:gd name="T10" fmla="*/ 0 60000 65536"/>
              <a:gd name="T11" fmla="*/ 0 60000 65536"/>
              <a:gd name="T12" fmla="*/ 0 w 65"/>
              <a:gd name="T13" fmla="*/ 0 h 129"/>
              <a:gd name="T14" fmla="*/ 65 w 65"/>
              <a:gd name="T15" fmla="*/ 129 h 129"/>
            </a:gdLst>
            <a:ahLst/>
            <a:cxnLst>
              <a:cxn ang="T8">
                <a:pos x="T0" y="T1"/>
              </a:cxn>
              <a:cxn ang="T9">
                <a:pos x="T2" y="T3"/>
              </a:cxn>
              <a:cxn ang="T10">
                <a:pos x="T4" y="T5"/>
              </a:cxn>
              <a:cxn ang="T11">
                <a:pos x="T6" y="T7"/>
              </a:cxn>
            </a:cxnLst>
            <a:rect l="T12" t="T13" r="T14" b="T15"/>
            <a:pathLst>
              <a:path w="65" h="129">
                <a:moveTo>
                  <a:pt x="64" y="0"/>
                </a:moveTo>
                <a:lnTo>
                  <a:pt x="0" y="48"/>
                </a:lnTo>
                <a:lnTo>
                  <a:pt x="40" y="128"/>
                </a:lnTo>
                <a:lnTo>
                  <a:pt x="40"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7805" name="Freeform 11">
            <a:extLst>
              <a:ext uri="{FF2B5EF4-FFF2-40B4-BE49-F238E27FC236}">
                <a16:creationId xmlns:a16="http://schemas.microsoft.com/office/drawing/2014/main" id="{3375AE5D-C873-4C20-A144-AE403AF16EC3}"/>
              </a:ext>
            </a:extLst>
          </p:cNvPr>
          <p:cNvSpPr>
            <a:spLocks/>
          </p:cNvSpPr>
          <p:nvPr/>
        </p:nvSpPr>
        <p:spPr bwMode="auto">
          <a:xfrm>
            <a:off x="6692900" y="3605213"/>
            <a:ext cx="65088" cy="230187"/>
          </a:xfrm>
          <a:custGeom>
            <a:avLst/>
            <a:gdLst>
              <a:gd name="T0" fmla="*/ 0 w 41"/>
              <a:gd name="T1" fmla="*/ 0 h 129"/>
              <a:gd name="T2" fmla="*/ 25400 w 41"/>
              <a:gd name="T3" fmla="*/ 114201 h 129"/>
              <a:gd name="T4" fmla="*/ 63500 w 41"/>
              <a:gd name="T5" fmla="*/ 228403 h 129"/>
              <a:gd name="T6" fmla="*/ 0 60000 65536"/>
              <a:gd name="T7" fmla="*/ 0 60000 65536"/>
              <a:gd name="T8" fmla="*/ 0 60000 65536"/>
              <a:gd name="T9" fmla="*/ 0 w 41"/>
              <a:gd name="T10" fmla="*/ 0 h 129"/>
              <a:gd name="T11" fmla="*/ 41 w 41"/>
              <a:gd name="T12" fmla="*/ 129 h 129"/>
            </a:gdLst>
            <a:ahLst/>
            <a:cxnLst>
              <a:cxn ang="T6">
                <a:pos x="T0" y="T1"/>
              </a:cxn>
              <a:cxn ang="T7">
                <a:pos x="T2" y="T3"/>
              </a:cxn>
              <a:cxn ang="T8">
                <a:pos x="T4" y="T5"/>
              </a:cxn>
            </a:cxnLst>
            <a:rect l="T9" t="T10" r="T11" b="T12"/>
            <a:pathLst>
              <a:path w="41" h="129">
                <a:moveTo>
                  <a:pt x="0" y="0"/>
                </a:moveTo>
                <a:lnTo>
                  <a:pt x="16" y="64"/>
                </a:lnTo>
                <a:lnTo>
                  <a:pt x="40" y="12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7806" name="Freeform 12">
            <a:extLst>
              <a:ext uri="{FF2B5EF4-FFF2-40B4-BE49-F238E27FC236}">
                <a16:creationId xmlns:a16="http://schemas.microsoft.com/office/drawing/2014/main" id="{79408176-50FF-48F6-B725-3F6367AA25EC}"/>
              </a:ext>
            </a:extLst>
          </p:cNvPr>
          <p:cNvSpPr>
            <a:spLocks/>
          </p:cNvSpPr>
          <p:nvPr/>
        </p:nvSpPr>
        <p:spPr bwMode="auto">
          <a:xfrm>
            <a:off x="6680200" y="3590925"/>
            <a:ext cx="65088" cy="230188"/>
          </a:xfrm>
          <a:custGeom>
            <a:avLst/>
            <a:gdLst>
              <a:gd name="T0" fmla="*/ 0 w 41"/>
              <a:gd name="T1" fmla="*/ 0 h 129"/>
              <a:gd name="T2" fmla="*/ 25400 w 41"/>
              <a:gd name="T3" fmla="*/ 114202 h 129"/>
              <a:gd name="T4" fmla="*/ 63500 w 41"/>
              <a:gd name="T5" fmla="*/ 228404 h 129"/>
              <a:gd name="T6" fmla="*/ 0 60000 65536"/>
              <a:gd name="T7" fmla="*/ 0 60000 65536"/>
              <a:gd name="T8" fmla="*/ 0 60000 65536"/>
              <a:gd name="T9" fmla="*/ 0 w 41"/>
              <a:gd name="T10" fmla="*/ 0 h 129"/>
              <a:gd name="T11" fmla="*/ 41 w 41"/>
              <a:gd name="T12" fmla="*/ 129 h 129"/>
            </a:gdLst>
            <a:ahLst/>
            <a:cxnLst>
              <a:cxn ang="T6">
                <a:pos x="T0" y="T1"/>
              </a:cxn>
              <a:cxn ang="T7">
                <a:pos x="T2" y="T3"/>
              </a:cxn>
              <a:cxn ang="T8">
                <a:pos x="T4" y="T5"/>
              </a:cxn>
            </a:cxnLst>
            <a:rect l="T9" t="T10" r="T11" b="T12"/>
            <a:pathLst>
              <a:path w="41" h="129">
                <a:moveTo>
                  <a:pt x="0" y="0"/>
                </a:moveTo>
                <a:lnTo>
                  <a:pt x="16" y="64"/>
                </a:lnTo>
                <a:lnTo>
                  <a:pt x="40" y="12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7807" name="Freeform 13">
            <a:extLst>
              <a:ext uri="{FF2B5EF4-FFF2-40B4-BE49-F238E27FC236}">
                <a16:creationId xmlns:a16="http://schemas.microsoft.com/office/drawing/2014/main" id="{9F0AE57E-7815-4E0C-990F-2D8C068A6C05}"/>
              </a:ext>
            </a:extLst>
          </p:cNvPr>
          <p:cNvSpPr>
            <a:spLocks/>
          </p:cNvSpPr>
          <p:nvPr/>
        </p:nvSpPr>
        <p:spPr bwMode="auto">
          <a:xfrm>
            <a:off x="6896100" y="3533775"/>
            <a:ext cx="65088" cy="230188"/>
          </a:xfrm>
          <a:custGeom>
            <a:avLst/>
            <a:gdLst>
              <a:gd name="T0" fmla="*/ 0 w 41"/>
              <a:gd name="T1" fmla="*/ 0 h 129"/>
              <a:gd name="T2" fmla="*/ 63500 w 41"/>
              <a:gd name="T3" fmla="*/ 85651 h 129"/>
              <a:gd name="T4" fmla="*/ 0 w 41"/>
              <a:gd name="T5" fmla="*/ 228404 h 129"/>
              <a:gd name="T6" fmla="*/ 0 60000 65536"/>
              <a:gd name="T7" fmla="*/ 0 60000 65536"/>
              <a:gd name="T8" fmla="*/ 0 60000 65536"/>
              <a:gd name="T9" fmla="*/ 0 w 41"/>
              <a:gd name="T10" fmla="*/ 0 h 129"/>
              <a:gd name="T11" fmla="*/ 41 w 41"/>
              <a:gd name="T12" fmla="*/ 129 h 129"/>
            </a:gdLst>
            <a:ahLst/>
            <a:cxnLst>
              <a:cxn ang="T6">
                <a:pos x="T0" y="T1"/>
              </a:cxn>
              <a:cxn ang="T7">
                <a:pos x="T2" y="T3"/>
              </a:cxn>
              <a:cxn ang="T8">
                <a:pos x="T4" y="T5"/>
              </a:cxn>
            </a:cxnLst>
            <a:rect l="T9" t="T10" r="T11" b="T12"/>
            <a:pathLst>
              <a:path w="41" h="129">
                <a:moveTo>
                  <a:pt x="0" y="0"/>
                </a:moveTo>
                <a:lnTo>
                  <a:pt x="40" y="48"/>
                </a:lnTo>
                <a:lnTo>
                  <a:pt x="0" y="12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7808" name="Freeform 14">
            <a:extLst>
              <a:ext uri="{FF2B5EF4-FFF2-40B4-BE49-F238E27FC236}">
                <a16:creationId xmlns:a16="http://schemas.microsoft.com/office/drawing/2014/main" id="{D2FD62FD-C3AA-40F6-A9BC-28774559B123}"/>
              </a:ext>
            </a:extLst>
          </p:cNvPr>
          <p:cNvSpPr>
            <a:spLocks/>
          </p:cNvSpPr>
          <p:nvPr/>
        </p:nvSpPr>
        <p:spPr bwMode="auto">
          <a:xfrm>
            <a:off x="6883400" y="3519488"/>
            <a:ext cx="65088" cy="230187"/>
          </a:xfrm>
          <a:custGeom>
            <a:avLst/>
            <a:gdLst>
              <a:gd name="T0" fmla="*/ 0 w 41"/>
              <a:gd name="T1" fmla="*/ 0 h 129"/>
              <a:gd name="T2" fmla="*/ 63500 w 41"/>
              <a:gd name="T3" fmla="*/ 85651 h 129"/>
              <a:gd name="T4" fmla="*/ 0 w 41"/>
              <a:gd name="T5" fmla="*/ 228403 h 129"/>
              <a:gd name="T6" fmla="*/ 0 60000 65536"/>
              <a:gd name="T7" fmla="*/ 0 60000 65536"/>
              <a:gd name="T8" fmla="*/ 0 60000 65536"/>
              <a:gd name="T9" fmla="*/ 0 w 41"/>
              <a:gd name="T10" fmla="*/ 0 h 129"/>
              <a:gd name="T11" fmla="*/ 41 w 41"/>
              <a:gd name="T12" fmla="*/ 129 h 129"/>
            </a:gdLst>
            <a:ahLst/>
            <a:cxnLst>
              <a:cxn ang="T6">
                <a:pos x="T0" y="T1"/>
              </a:cxn>
              <a:cxn ang="T7">
                <a:pos x="T2" y="T3"/>
              </a:cxn>
              <a:cxn ang="T8">
                <a:pos x="T4" y="T5"/>
              </a:cxn>
            </a:cxnLst>
            <a:rect l="T9" t="T10" r="T11" b="T12"/>
            <a:pathLst>
              <a:path w="41" h="129">
                <a:moveTo>
                  <a:pt x="0" y="0"/>
                </a:moveTo>
                <a:lnTo>
                  <a:pt x="40" y="48"/>
                </a:lnTo>
                <a:lnTo>
                  <a:pt x="0" y="12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7809" name="Line 15">
            <a:extLst>
              <a:ext uri="{FF2B5EF4-FFF2-40B4-BE49-F238E27FC236}">
                <a16:creationId xmlns:a16="http://schemas.microsoft.com/office/drawing/2014/main" id="{56AD2ECE-BF88-4075-B028-DDCD1A2E4FB4}"/>
              </a:ext>
            </a:extLst>
          </p:cNvPr>
          <p:cNvSpPr>
            <a:spLocks noChangeShapeType="1"/>
          </p:cNvSpPr>
          <p:nvPr/>
        </p:nvSpPr>
        <p:spPr bwMode="auto">
          <a:xfrm>
            <a:off x="6807200" y="3548063"/>
            <a:ext cx="0" cy="1000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7810" name="Freeform 16">
            <a:extLst>
              <a:ext uri="{FF2B5EF4-FFF2-40B4-BE49-F238E27FC236}">
                <a16:creationId xmlns:a16="http://schemas.microsoft.com/office/drawing/2014/main" id="{558FA4B4-6AB8-4919-993A-4E4414BDE05B}"/>
              </a:ext>
            </a:extLst>
          </p:cNvPr>
          <p:cNvSpPr>
            <a:spLocks/>
          </p:cNvSpPr>
          <p:nvPr/>
        </p:nvSpPr>
        <p:spPr bwMode="auto">
          <a:xfrm>
            <a:off x="6362700" y="3548063"/>
            <a:ext cx="103188" cy="173037"/>
          </a:xfrm>
          <a:custGeom>
            <a:avLst/>
            <a:gdLst>
              <a:gd name="T0" fmla="*/ 101600 w 65"/>
              <a:gd name="T1" fmla="*/ 0 h 97"/>
              <a:gd name="T2" fmla="*/ 0 w 65"/>
              <a:gd name="T3" fmla="*/ 28542 h 97"/>
              <a:gd name="T4" fmla="*/ 0 w 65"/>
              <a:gd name="T5" fmla="*/ 171253 h 97"/>
              <a:gd name="T6" fmla="*/ 0 60000 65536"/>
              <a:gd name="T7" fmla="*/ 0 60000 65536"/>
              <a:gd name="T8" fmla="*/ 0 60000 65536"/>
              <a:gd name="T9" fmla="*/ 0 w 65"/>
              <a:gd name="T10" fmla="*/ 0 h 97"/>
              <a:gd name="T11" fmla="*/ 65 w 65"/>
              <a:gd name="T12" fmla="*/ 97 h 97"/>
            </a:gdLst>
            <a:ahLst/>
            <a:cxnLst>
              <a:cxn ang="T6">
                <a:pos x="T0" y="T1"/>
              </a:cxn>
              <a:cxn ang="T7">
                <a:pos x="T2" y="T3"/>
              </a:cxn>
              <a:cxn ang="T8">
                <a:pos x="T4" y="T5"/>
              </a:cxn>
            </a:cxnLst>
            <a:rect l="T9" t="T10" r="T11" b="T12"/>
            <a:pathLst>
              <a:path w="65" h="97">
                <a:moveTo>
                  <a:pt x="64" y="0"/>
                </a:moveTo>
                <a:lnTo>
                  <a:pt x="0" y="16"/>
                </a:lnTo>
                <a:lnTo>
                  <a:pt x="0" y="96"/>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7811" name="Freeform 17">
            <a:extLst>
              <a:ext uri="{FF2B5EF4-FFF2-40B4-BE49-F238E27FC236}">
                <a16:creationId xmlns:a16="http://schemas.microsoft.com/office/drawing/2014/main" id="{5EC5C1B8-9756-453B-8A1E-CA7056266BE6}"/>
              </a:ext>
            </a:extLst>
          </p:cNvPr>
          <p:cNvSpPr>
            <a:spLocks/>
          </p:cNvSpPr>
          <p:nvPr/>
        </p:nvSpPr>
        <p:spPr bwMode="auto">
          <a:xfrm>
            <a:off x="6350000" y="3533775"/>
            <a:ext cx="103188" cy="173038"/>
          </a:xfrm>
          <a:custGeom>
            <a:avLst/>
            <a:gdLst>
              <a:gd name="T0" fmla="*/ 101600 w 65"/>
              <a:gd name="T1" fmla="*/ 0 h 97"/>
              <a:gd name="T2" fmla="*/ 0 w 65"/>
              <a:gd name="T3" fmla="*/ 28542 h 97"/>
              <a:gd name="T4" fmla="*/ 0 w 65"/>
              <a:gd name="T5" fmla="*/ 171254 h 97"/>
              <a:gd name="T6" fmla="*/ 0 60000 65536"/>
              <a:gd name="T7" fmla="*/ 0 60000 65536"/>
              <a:gd name="T8" fmla="*/ 0 60000 65536"/>
              <a:gd name="T9" fmla="*/ 0 w 65"/>
              <a:gd name="T10" fmla="*/ 0 h 97"/>
              <a:gd name="T11" fmla="*/ 65 w 65"/>
              <a:gd name="T12" fmla="*/ 97 h 97"/>
            </a:gdLst>
            <a:ahLst/>
            <a:cxnLst>
              <a:cxn ang="T6">
                <a:pos x="T0" y="T1"/>
              </a:cxn>
              <a:cxn ang="T7">
                <a:pos x="T2" y="T3"/>
              </a:cxn>
              <a:cxn ang="T8">
                <a:pos x="T4" y="T5"/>
              </a:cxn>
            </a:cxnLst>
            <a:rect l="T9" t="T10" r="T11" b="T12"/>
            <a:pathLst>
              <a:path w="65" h="97">
                <a:moveTo>
                  <a:pt x="64" y="0"/>
                </a:moveTo>
                <a:lnTo>
                  <a:pt x="0" y="16"/>
                </a:lnTo>
                <a:lnTo>
                  <a:pt x="0" y="96"/>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7812" name="Line 18">
            <a:extLst>
              <a:ext uri="{FF2B5EF4-FFF2-40B4-BE49-F238E27FC236}">
                <a16:creationId xmlns:a16="http://schemas.microsoft.com/office/drawing/2014/main" id="{15D69686-1AB8-4A98-B937-948EFBEFC707}"/>
              </a:ext>
            </a:extLst>
          </p:cNvPr>
          <p:cNvSpPr>
            <a:spLocks noChangeShapeType="1"/>
          </p:cNvSpPr>
          <p:nvPr/>
        </p:nvSpPr>
        <p:spPr bwMode="auto">
          <a:xfrm>
            <a:off x="6350000" y="3676650"/>
            <a:ext cx="0" cy="14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7813" name="Freeform 19">
            <a:extLst>
              <a:ext uri="{FF2B5EF4-FFF2-40B4-BE49-F238E27FC236}">
                <a16:creationId xmlns:a16="http://schemas.microsoft.com/office/drawing/2014/main" id="{23E3B904-3D44-4232-B221-0EDF9F4DAA60}"/>
              </a:ext>
            </a:extLst>
          </p:cNvPr>
          <p:cNvSpPr>
            <a:spLocks/>
          </p:cNvSpPr>
          <p:nvPr/>
        </p:nvSpPr>
        <p:spPr bwMode="auto">
          <a:xfrm>
            <a:off x="6591300" y="3605213"/>
            <a:ext cx="39688" cy="144462"/>
          </a:xfrm>
          <a:custGeom>
            <a:avLst/>
            <a:gdLst>
              <a:gd name="T0" fmla="*/ 38100 w 25"/>
              <a:gd name="T1" fmla="*/ 0 h 81"/>
              <a:gd name="T2" fmla="*/ 0 w 25"/>
              <a:gd name="T3" fmla="*/ 85607 h 81"/>
              <a:gd name="T4" fmla="*/ 0 w 25"/>
              <a:gd name="T5" fmla="*/ 142679 h 81"/>
              <a:gd name="T6" fmla="*/ 0 60000 65536"/>
              <a:gd name="T7" fmla="*/ 0 60000 65536"/>
              <a:gd name="T8" fmla="*/ 0 60000 65536"/>
              <a:gd name="T9" fmla="*/ 0 w 25"/>
              <a:gd name="T10" fmla="*/ 0 h 81"/>
              <a:gd name="T11" fmla="*/ 25 w 25"/>
              <a:gd name="T12" fmla="*/ 81 h 81"/>
            </a:gdLst>
            <a:ahLst/>
            <a:cxnLst>
              <a:cxn ang="T6">
                <a:pos x="T0" y="T1"/>
              </a:cxn>
              <a:cxn ang="T7">
                <a:pos x="T2" y="T3"/>
              </a:cxn>
              <a:cxn ang="T8">
                <a:pos x="T4" y="T5"/>
              </a:cxn>
            </a:cxnLst>
            <a:rect l="T9" t="T10" r="T11" b="T12"/>
            <a:pathLst>
              <a:path w="25" h="81">
                <a:moveTo>
                  <a:pt x="24" y="0"/>
                </a:moveTo>
                <a:lnTo>
                  <a:pt x="0" y="48"/>
                </a:lnTo>
                <a:lnTo>
                  <a:pt x="0" y="8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7814" name="Freeform 20">
            <a:extLst>
              <a:ext uri="{FF2B5EF4-FFF2-40B4-BE49-F238E27FC236}">
                <a16:creationId xmlns:a16="http://schemas.microsoft.com/office/drawing/2014/main" id="{28A52296-F922-4BBF-80AC-8D5C4A38BE2D}"/>
              </a:ext>
            </a:extLst>
          </p:cNvPr>
          <p:cNvSpPr>
            <a:spLocks/>
          </p:cNvSpPr>
          <p:nvPr/>
        </p:nvSpPr>
        <p:spPr bwMode="auto">
          <a:xfrm>
            <a:off x="6578600" y="3590925"/>
            <a:ext cx="39688" cy="144463"/>
          </a:xfrm>
          <a:custGeom>
            <a:avLst/>
            <a:gdLst>
              <a:gd name="T0" fmla="*/ 38100 w 25"/>
              <a:gd name="T1" fmla="*/ 0 h 81"/>
              <a:gd name="T2" fmla="*/ 0 w 25"/>
              <a:gd name="T3" fmla="*/ 85608 h 81"/>
              <a:gd name="T4" fmla="*/ 0 w 25"/>
              <a:gd name="T5" fmla="*/ 142680 h 81"/>
              <a:gd name="T6" fmla="*/ 0 60000 65536"/>
              <a:gd name="T7" fmla="*/ 0 60000 65536"/>
              <a:gd name="T8" fmla="*/ 0 60000 65536"/>
              <a:gd name="T9" fmla="*/ 0 w 25"/>
              <a:gd name="T10" fmla="*/ 0 h 81"/>
              <a:gd name="T11" fmla="*/ 25 w 25"/>
              <a:gd name="T12" fmla="*/ 81 h 81"/>
            </a:gdLst>
            <a:ahLst/>
            <a:cxnLst>
              <a:cxn ang="T6">
                <a:pos x="T0" y="T1"/>
              </a:cxn>
              <a:cxn ang="T7">
                <a:pos x="T2" y="T3"/>
              </a:cxn>
              <a:cxn ang="T8">
                <a:pos x="T4" y="T5"/>
              </a:cxn>
            </a:cxnLst>
            <a:rect l="T9" t="T10" r="T11" b="T12"/>
            <a:pathLst>
              <a:path w="25" h="81">
                <a:moveTo>
                  <a:pt x="24" y="0"/>
                </a:moveTo>
                <a:lnTo>
                  <a:pt x="0" y="48"/>
                </a:lnTo>
                <a:lnTo>
                  <a:pt x="0" y="8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7815" name="Oval 21">
            <a:extLst>
              <a:ext uri="{FF2B5EF4-FFF2-40B4-BE49-F238E27FC236}">
                <a16:creationId xmlns:a16="http://schemas.microsoft.com/office/drawing/2014/main" id="{7F0880F4-CD57-471F-AE4B-00C641238B16}"/>
              </a:ext>
            </a:extLst>
          </p:cNvPr>
          <p:cNvSpPr>
            <a:spLocks noChangeArrowheads="1"/>
          </p:cNvSpPr>
          <p:nvPr/>
        </p:nvSpPr>
        <p:spPr bwMode="auto">
          <a:xfrm>
            <a:off x="6324600" y="3305175"/>
            <a:ext cx="101600" cy="128588"/>
          </a:xfrm>
          <a:prstGeom prst="ellipse">
            <a:avLst/>
          </a:prstGeom>
          <a:solidFill>
            <a:srgbClr val="51DC00"/>
          </a:solidFill>
          <a:ln w="25400">
            <a:solidFill>
              <a:schemeClr val="bg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7816" name="Oval 22">
            <a:extLst>
              <a:ext uri="{FF2B5EF4-FFF2-40B4-BE49-F238E27FC236}">
                <a16:creationId xmlns:a16="http://schemas.microsoft.com/office/drawing/2014/main" id="{5BE93C6B-6E0C-400F-9218-8215C1D177F6}"/>
              </a:ext>
            </a:extLst>
          </p:cNvPr>
          <p:cNvSpPr>
            <a:spLocks noChangeArrowheads="1"/>
          </p:cNvSpPr>
          <p:nvPr/>
        </p:nvSpPr>
        <p:spPr bwMode="auto">
          <a:xfrm>
            <a:off x="6311900" y="3290888"/>
            <a:ext cx="127000" cy="157162"/>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7817" name="Freeform 23">
            <a:extLst>
              <a:ext uri="{FF2B5EF4-FFF2-40B4-BE49-F238E27FC236}">
                <a16:creationId xmlns:a16="http://schemas.microsoft.com/office/drawing/2014/main" id="{C0C5F2CD-4620-45F1-BA95-A5217166738A}"/>
              </a:ext>
            </a:extLst>
          </p:cNvPr>
          <p:cNvSpPr>
            <a:spLocks/>
          </p:cNvSpPr>
          <p:nvPr/>
        </p:nvSpPr>
        <p:spPr bwMode="auto">
          <a:xfrm>
            <a:off x="6108700" y="3033713"/>
            <a:ext cx="242888" cy="258762"/>
          </a:xfrm>
          <a:custGeom>
            <a:avLst/>
            <a:gdLst>
              <a:gd name="T0" fmla="*/ 241300 w 153"/>
              <a:gd name="T1" fmla="*/ 256977 h 145"/>
              <a:gd name="T2" fmla="*/ 139700 w 153"/>
              <a:gd name="T3" fmla="*/ 57106 h 145"/>
              <a:gd name="T4" fmla="*/ 0 w 153"/>
              <a:gd name="T5" fmla="*/ 0 h 145"/>
              <a:gd name="T6" fmla="*/ 0 60000 65536"/>
              <a:gd name="T7" fmla="*/ 0 60000 65536"/>
              <a:gd name="T8" fmla="*/ 0 60000 65536"/>
              <a:gd name="T9" fmla="*/ 0 w 153"/>
              <a:gd name="T10" fmla="*/ 0 h 145"/>
              <a:gd name="T11" fmla="*/ 153 w 153"/>
              <a:gd name="T12" fmla="*/ 145 h 145"/>
            </a:gdLst>
            <a:ahLst/>
            <a:cxnLst>
              <a:cxn ang="T6">
                <a:pos x="T0" y="T1"/>
              </a:cxn>
              <a:cxn ang="T7">
                <a:pos x="T2" y="T3"/>
              </a:cxn>
              <a:cxn ang="T8">
                <a:pos x="T4" y="T5"/>
              </a:cxn>
            </a:cxnLst>
            <a:rect l="T9" t="T10" r="T11" b="T12"/>
            <a:pathLst>
              <a:path w="153" h="145">
                <a:moveTo>
                  <a:pt x="152" y="144"/>
                </a:moveTo>
                <a:lnTo>
                  <a:pt x="88" y="3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7818" name="Freeform 24">
            <a:extLst>
              <a:ext uri="{FF2B5EF4-FFF2-40B4-BE49-F238E27FC236}">
                <a16:creationId xmlns:a16="http://schemas.microsoft.com/office/drawing/2014/main" id="{A51870E1-943A-4819-9A4B-0517E6A3969C}"/>
              </a:ext>
            </a:extLst>
          </p:cNvPr>
          <p:cNvSpPr>
            <a:spLocks/>
          </p:cNvSpPr>
          <p:nvPr/>
        </p:nvSpPr>
        <p:spPr bwMode="auto">
          <a:xfrm>
            <a:off x="6108700" y="3033713"/>
            <a:ext cx="242888" cy="258762"/>
          </a:xfrm>
          <a:custGeom>
            <a:avLst/>
            <a:gdLst>
              <a:gd name="T0" fmla="*/ 241300 w 153"/>
              <a:gd name="T1" fmla="*/ 256977 h 145"/>
              <a:gd name="T2" fmla="*/ 139700 w 153"/>
              <a:gd name="T3" fmla="*/ 57106 h 145"/>
              <a:gd name="T4" fmla="*/ 0 w 153"/>
              <a:gd name="T5" fmla="*/ 0 h 145"/>
              <a:gd name="T6" fmla="*/ 0 60000 65536"/>
              <a:gd name="T7" fmla="*/ 0 60000 65536"/>
              <a:gd name="T8" fmla="*/ 0 60000 65536"/>
              <a:gd name="T9" fmla="*/ 0 w 153"/>
              <a:gd name="T10" fmla="*/ 0 h 145"/>
              <a:gd name="T11" fmla="*/ 153 w 153"/>
              <a:gd name="T12" fmla="*/ 145 h 145"/>
            </a:gdLst>
            <a:ahLst/>
            <a:cxnLst>
              <a:cxn ang="T6">
                <a:pos x="T0" y="T1"/>
              </a:cxn>
              <a:cxn ang="T7">
                <a:pos x="T2" y="T3"/>
              </a:cxn>
              <a:cxn ang="T8">
                <a:pos x="T4" y="T5"/>
              </a:cxn>
            </a:cxnLst>
            <a:rect l="T9" t="T10" r="T11" b="T12"/>
            <a:pathLst>
              <a:path w="153" h="145">
                <a:moveTo>
                  <a:pt x="152" y="144"/>
                </a:moveTo>
                <a:lnTo>
                  <a:pt x="88" y="32"/>
                </a:lnTo>
                <a:lnTo>
                  <a:pt x="0" y="0"/>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7819" name="Oval 25">
            <a:extLst>
              <a:ext uri="{FF2B5EF4-FFF2-40B4-BE49-F238E27FC236}">
                <a16:creationId xmlns:a16="http://schemas.microsoft.com/office/drawing/2014/main" id="{292A0CEA-C89A-4419-B607-3F75A3A3A32F}"/>
              </a:ext>
            </a:extLst>
          </p:cNvPr>
          <p:cNvSpPr>
            <a:spLocks noChangeArrowheads="1"/>
          </p:cNvSpPr>
          <p:nvPr/>
        </p:nvSpPr>
        <p:spPr bwMode="auto">
          <a:xfrm>
            <a:off x="6051550" y="2984500"/>
            <a:ext cx="50800" cy="71438"/>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7820" name="Freeform 26">
            <a:extLst>
              <a:ext uri="{FF2B5EF4-FFF2-40B4-BE49-F238E27FC236}">
                <a16:creationId xmlns:a16="http://schemas.microsoft.com/office/drawing/2014/main" id="{5FCD5A13-DF0F-4AE3-A48C-65A399A7A67E}"/>
              </a:ext>
            </a:extLst>
          </p:cNvPr>
          <p:cNvSpPr>
            <a:spLocks/>
          </p:cNvSpPr>
          <p:nvPr/>
        </p:nvSpPr>
        <p:spPr bwMode="auto">
          <a:xfrm>
            <a:off x="6248400" y="2919413"/>
            <a:ext cx="166688" cy="373062"/>
          </a:xfrm>
          <a:custGeom>
            <a:avLst/>
            <a:gdLst>
              <a:gd name="T0" fmla="*/ 165100 w 105"/>
              <a:gd name="T1" fmla="*/ 371277 h 209"/>
              <a:gd name="T2" fmla="*/ 127000 w 105"/>
              <a:gd name="T3" fmla="*/ 142799 h 209"/>
              <a:gd name="T4" fmla="*/ 0 w 105"/>
              <a:gd name="T5" fmla="*/ 0 h 209"/>
              <a:gd name="T6" fmla="*/ 0 60000 65536"/>
              <a:gd name="T7" fmla="*/ 0 60000 65536"/>
              <a:gd name="T8" fmla="*/ 0 60000 65536"/>
              <a:gd name="T9" fmla="*/ 0 w 105"/>
              <a:gd name="T10" fmla="*/ 0 h 209"/>
              <a:gd name="T11" fmla="*/ 105 w 105"/>
              <a:gd name="T12" fmla="*/ 209 h 209"/>
            </a:gdLst>
            <a:ahLst/>
            <a:cxnLst>
              <a:cxn ang="T6">
                <a:pos x="T0" y="T1"/>
              </a:cxn>
              <a:cxn ang="T7">
                <a:pos x="T2" y="T3"/>
              </a:cxn>
              <a:cxn ang="T8">
                <a:pos x="T4" y="T5"/>
              </a:cxn>
            </a:cxnLst>
            <a:rect l="T9" t="T10" r="T11" b="T12"/>
            <a:pathLst>
              <a:path w="105" h="209">
                <a:moveTo>
                  <a:pt x="104" y="208"/>
                </a:moveTo>
                <a:lnTo>
                  <a:pt x="80" y="8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7821" name="Freeform 27">
            <a:extLst>
              <a:ext uri="{FF2B5EF4-FFF2-40B4-BE49-F238E27FC236}">
                <a16:creationId xmlns:a16="http://schemas.microsoft.com/office/drawing/2014/main" id="{A4F5CFBE-C1CB-4BB9-8A3A-24880E383099}"/>
              </a:ext>
            </a:extLst>
          </p:cNvPr>
          <p:cNvSpPr>
            <a:spLocks/>
          </p:cNvSpPr>
          <p:nvPr/>
        </p:nvSpPr>
        <p:spPr bwMode="auto">
          <a:xfrm>
            <a:off x="6248400" y="2919413"/>
            <a:ext cx="166688" cy="373062"/>
          </a:xfrm>
          <a:custGeom>
            <a:avLst/>
            <a:gdLst>
              <a:gd name="T0" fmla="*/ 165100 w 105"/>
              <a:gd name="T1" fmla="*/ 371277 h 209"/>
              <a:gd name="T2" fmla="*/ 127000 w 105"/>
              <a:gd name="T3" fmla="*/ 142799 h 209"/>
              <a:gd name="T4" fmla="*/ 0 w 105"/>
              <a:gd name="T5" fmla="*/ 0 h 209"/>
              <a:gd name="T6" fmla="*/ 0 60000 65536"/>
              <a:gd name="T7" fmla="*/ 0 60000 65536"/>
              <a:gd name="T8" fmla="*/ 0 60000 65536"/>
              <a:gd name="T9" fmla="*/ 0 w 105"/>
              <a:gd name="T10" fmla="*/ 0 h 209"/>
              <a:gd name="T11" fmla="*/ 105 w 105"/>
              <a:gd name="T12" fmla="*/ 209 h 209"/>
            </a:gdLst>
            <a:ahLst/>
            <a:cxnLst>
              <a:cxn ang="T6">
                <a:pos x="T0" y="T1"/>
              </a:cxn>
              <a:cxn ang="T7">
                <a:pos x="T2" y="T3"/>
              </a:cxn>
              <a:cxn ang="T8">
                <a:pos x="T4" y="T5"/>
              </a:cxn>
            </a:cxnLst>
            <a:rect l="T9" t="T10" r="T11" b="T12"/>
            <a:pathLst>
              <a:path w="105" h="209">
                <a:moveTo>
                  <a:pt x="104" y="208"/>
                </a:moveTo>
                <a:lnTo>
                  <a:pt x="80" y="80"/>
                </a:lnTo>
                <a:lnTo>
                  <a:pt x="0" y="0"/>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7822" name="Oval 28">
            <a:extLst>
              <a:ext uri="{FF2B5EF4-FFF2-40B4-BE49-F238E27FC236}">
                <a16:creationId xmlns:a16="http://schemas.microsoft.com/office/drawing/2014/main" id="{EC636BFD-F9E4-4F5D-AFB3-07652C6936D6}"/>
              </a:ext>
            </a:extLst>
          </p:cNvPr>
          <p:cNvSpPr>
            <a:spLocks noChangeArrowheads="1"/>
          </p:cNvSpPr>
          <p:nvPr/>
        </p:nvSpPr>
        <p:spPr bwMode="auto">
          <a:xfrm>
            <a:off x="6191250" y="2870200"/>
            <a:ext cx="88900" cy="71438"/>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75133" name="Rectangle 29">
            <a:extLst>
              <a:ext uri="{FF2B5EF4-FFF2-40B4-BE49-F238E27FC236}">
                <a16:creationId xmlns:a16="http://schemas.microsoft.com/office/drawing/2014/main" id="{8B768F65-B087-4987-A700-C9D1482DE140}"/>
              </a:ext>
            </a:extLst>
          </p:cNvPr>
          <p:cNvSpPr>
            <a:spLocks noChangeArrowheads="1"/>
          </p:cNvSpPr>
          <p:nvPr/>
        </p:nvSpPr>
        <p:spPr bwMode="auto">
          <a:xfrm>
            <a:off x="1865313" y="1931988"/>
            <a:ext cx="3375025"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"Bugs lurk in corners </a:t>
            </a:r>
          </a:p>
        </p:txBody>
      </p:sp>
      <p:sp>
        <p:nvSpPr>
          <p:cNvPr id="175134" name="Rectangle 30">
            <a:extLst>
              <a:ext uri="{FF2B5EF4-FFF2-40B4-BE49-F238E27FC236}">
                <a16:creationId xmlns:a16="http://schemas.microsoft.com/office/drawing/2014/main" id="{1C41B161-4AC0-4B9B-8721-8FE6A555065E}"/>
              </a:ext>
            </a:extLst>
          </p:cNvPr>
          <p:cNvSpPr>
            <a:spLocks noChangeArrowheads="1"/>
          </p:cNvSpPr>
          <p:nvPr/>
        </p:nvSpPr>
        <p:spPr bwMode="auto">
          <a:xfrm>
            <a:off x="1865313" y="2289175"/>
            <a:ext cx="2890837"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and congregate at </a:t>
            </a:r>
          </a:p>
        </p:txBody>
      </p:sp>
      <p:sp>
        <p:nvSpPr>
          <p:cNvPr id="175135" name="Rectangle 31">
            <a:extLst>
              <a:ext uri="{FF2B5EF4-FFF2-40B4-BE49-F238E27FC236}">
                <a16:creationId xmlns:a16="http://schemas.microsoft.com/office/drawing/2014/main" id="{9F30ED46-CFF6-470A-84FC-D658D69C0847}"/>
              </a:ext>
            </a:extLst>
          </p:cNvPr>
          <p:cNvSpPr>
            <a:spLocks noChangeArrowheads="1"/>
          </p:cNvSpPr>
          <p:nvPr/>
        </p:nvSpPr>
        <p:spPr bwMode="auto">
          <a:xfrm>
            <a:off x="1865313" y="2646363"/>
            <a:ext cx="2306637"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boundaries ..."</a:t>
            </a:r>
          </a:p>
        </p:txBody>
      </p:sp>
      <p:sp>
        <p:nvSpPr>
          <p:cNvPr id="175136" name="Rectangle 32">
            <a:extLst>
              <a:ext uri="{FF2B5EF4-FFF2-40B4-BE49-F238E27FC236}">
                <a16:creationId xmlns:a16="http://schemas.microsoft.com/office/drawing/2014/main" id="{84A3F1EC-55C2-4418-9776-9AAADB705338}"/>
              </a:ext>
            </a:extLst>
          </p:cNvPr>
          <p:cNvSpPr>
            <a:spLocks noChangeArrowheads="1"/>
          </p:cNvSpPr>
          <p:nvPr/>
        </p:nvSpPr>
        <p:spPr bwMode="auto">
          <a:xfrm>
            <a:off x="2855913" y="3160713"/>
            <a:ext cx="1958975" cy="454025"/>
          </a:xfrm>
          <a:prstGeom prst="rect">
            <a:avLst/>
          </a:prstGeom>
          <a:noFill/>
          <a:ln w="25400">
            <a:noFill/>
            <a:miter lim="800000"/>
            <a:headEnd/>
            <a:tailEnd/>
          </a:ln>
          <a:effectLst/>
        </p:spPr>
        <p:txBody>
          <a:bodyPr wrap="none" lIns="90487" tIns="44450" rIns="90487" bIns="44450">
            <a:spAutoFit/>
          </a:bodyPr>
          <a:lstStyle/>
          <a:p>
            <a:pPr>
              <a:defRPr/>
            </a:pPr>
            <a:r>
              <a:rPr lang="en-US" b="1" i="1">
                <a:effectLst>
                  <a:outerShdw blurRad="38100" dist="38100" dir="2700000" algn="tl">
                    <a:srgbClr val="FFFFFF"/>
                  </a:outerShdw>
                </a:effectLst>
                <a:latin typeface="Helvetica" pitchFamily="-128" charset="0"/>
                <a:ea typeface="ＭＳ Ｐゴシック" pitchFamily="-128" charset="-128"/>
              </a:rPr>
              <a:t>Boris Beizer</a:t>
            </a:r>
          </a:p>
        </p:txBody>
      </p:sp>
      <p:sp>
        <p:nvSpPr>
          <p:cNvPr id="175137" name="Rectangle 33">
            <a:extLst>
              <a:ext uri="{FF2B5EF4-FFF2-40B4-BE49-F238E27FC236}">
                <a16:creationId xmlns:a16="http://schemas.microsoft.com/office/drawing/2014/main" id="{FE242487-5417-44AB-9F29-066462F6F196}"/>
              </a:ext>
            </a:extLst>
          </p:cNvPr>
          <p:cNvSpPr>
            <a:spLocks noChangeArrowheads="1"/>
          </p:cNvSpPr>
          <p:nvPr/>
        </p:nvSpPr>
        <p:spPr bwMode="auto">
          <a:xfrm>
            <a:off x="1662113" y="4103688"/>
            <a:ext cx="1908175" cy="819150"/>
          </a:xfrm>
          <a:prstGeom prst="rect">
            <a:avLst/>
          </a:prstGeom>
          <a:noFill/>
          <a:ln w="25400">
            <a:noFill/>
            <a:miter lim="800000"/>
            <a:headEnd/>
            <a:tailEnd/>
          </a:ln>
          <a:effectLst/>
        </p:spPr>
        <p:txBody>
          <a:bodyPr wrap="none" lIns="90487" tIns="44450" rIns="90487" bIns="44450">
            <a:spAutoFit/>
          </a:bodyPr>
          <a:lstStyle/>
          <a:p>
            <a:pPr>
              <a:defRPr/>
            </a:pPr>
            <a:r>
              <a:rPr lang="en-US" b="1" i="1">
                <a:effectLst>
                  <a:outerShdw blurRad="38100" dist="38100" dir="2700000" algn="tl">
                    <a:srgbClr val="FFFFFF"/>
                  </a:outerShdw>
                </a:effectLst>
                <a:latin typeface="Helvetica" pitchFamily="-128" charset="0"/>
                <a:ea typeface="ＭＳ Ｐゴシック" pitchFamily="-128" charset="-128"/>
              </a:rPr>
              <a:t>OBJECTIVE</a:t>
            </a:r>
          </a:p>
          <a:p>
            <a:pPr>
              <a:defRPr/>
            </a:pPr>
            <a:endParaRPr lang="en-US" b="1" i="1">
              <a:effectLst>
                <a:outerShdw blurRad="38100" dist="38100" dir="2700000" algn="tl">
                  <a:srgbClr val="FFFFFF"/>
                </a:outerShdw>
              </a:effectLst>
              <a:latin typeface="Helvetica" pitchFamily="-128" charset="0"/>
              <a:ea typeface="ＭＳ Ｐゴシック" pitchFamily="-128" charset="-128"/>
            </a:endParaRPr>
          </a:p>
        </p:txBody>
      </p:sp>
      <p:sp>
        <p:nvSpPr>
          <p:cNvPr id="175138" name="Rectangle 34">
            <a:extLst>
              <a:ext uri="{FF2B5EF4-FFF2-40B4-BE49-F238E27FC236}">
                <a16:creationId xmlns:a16="http://schemas.microsoft.com/office/drawing/2014/main" id="{E18996CB-88DF-4981-82F9-A05881DCB54E}"/>
              </a:ext>
            </a:extLst>
          </p:cNvPr>
          <p:cNvSpPr>
            <a:spLocks noChangeArrowheads="1"/>
          </p:cNvSpPr>
          <p:nvPr/>
        </p:nvSpPr>
        <p:spPr bwMode="auto">
          <a:xfrm>
            <a:off x="1662113" y="4460875"/>
            <a:ext cx="180975" cy="819150"/>
          </a:xfrm>
          <a:prstGeom prst="rect">
            <a:avLst/>
          </a:prstGeom>
          <a:noFill/>
          <a:ln w="25400">
            <a:noFill/>
            <a:miter lim="800000"/>
            <a:headEnd/>
            <a:tailEnd/>
          </a:ln>
          <a:effectLst/>
        </p:spPr>
        <p:txBody>
          <a:bodyPr wrap="none" lIns="90487" tIns="44450" rIns="90487" bIns="44450">
            <a:spAutoFit/>
          </a:bodyPr>
          <a:lstStyle/>
          <a:p>
            <a:pPr>
              <a:defRPr/>
            </a:pPr>
            <a:endParaRPr lang="en-US" b="1" i="1">
              <a:effectLst>
                <a:outerShdw blurRad="38100" dist="38100" dir="2700000" algn="tl">
                  <a:srgbClr val="FFFFFF"/>
                </a:outerShdw>
              </a:effectLst>
              <a:latin typeface="Helvetica" pitchFamily="-128" charset="0"/>
              <a:ea typeface="ＭＳ Ｐゴシック" pitchFamily="-128" charset="-128"/>
            </a:endParaRPr>
          </a:p>
          <a:p>
            <a:pPr>
              <a:defRPr/>
            </a:pPr>
            <a:endParaRPr lang="en-US" b="1" i="1">
              <a:effectLst>
                <a:outerShdw blurRad="38100" dist="38100" dir="2700000" algn="tl">
                  <a:srgbClr val="FFFFFF"/>
                </a:outerShdw>
              </a:effectLst>
              <a:latin typeface="Helvetica" pitchFamily="-128" charset="0"/>
              <a:ea typeface="ＭＳ Ｐゴシック" pitchFamily="-128" charset="-128"/>
            </a:endParaRPr>
          </a:p>
        </p:txBody>
      </p:sp>
      <p:sp>
        <p:nvSpPr>
          <p:cNvPr id="175139" name="Rectangle 35">
            <a:extLst>
              <a:ext uri="{FF2B5EF4-FFF2-40B4-BE49-F238E27FC236}">
                <a16:creationId xmlns:a16="http://schemas.microsoft.com/office/drawing/2014/main" id="{A2117EBC-E793-455B-81A1-EC61C5E63ABA}"/>
              </a:ext>
            </a:extLst>
          </p:cNvPr>
          <p:cNvSpPr>
            <a:spLocks noChangeArrowheads="1"/>
          </p:cNvSpPr>
          <p:nvPr/>
        </p:nvSpPr>
        <p:spPr bwMode="auto">
          <a:xfrm>
            <a:off x="1662113" y="4818063"/>
            <a:ext cx="1620837" cy="819150"/>
          </a:xfrm>
          <a:prstGeom prst="rect">
            <a:avLst/>
          </a:prstGeom>
          <a:noFill/>
          <a:ln w="25400">
            <a:noFill/>
            <a:miter lim="800000"/>
            <a:headEnd/>
            <a:tailEnd/>
          </a:ln>
          <a:effectLst/>
        </p:spPr>
        <p:txBody>
          <a:bodyPr wrap="none" lIns="90487" tIns="44450" rIns="90487" bIns="44450">
            <a:spAutoFit/>
          </a:bodyPr>
          <a:lstStyle/>
          <a:p>
            <a:pPr>
              <a:defRPr/>
            </a:pPr>
            <a:r>
              <a:rPr lang="en-US" b="1" i="1">
                <a:effectLst>
                  <a:outerShdw blurRad="38100" dist="38100" dir="2700000" algn="tl">
                    <a:srgbClr val="FFFFFF"/>
                  </a:outerShdw>
                </a:effectLst>
                <a:latin typeface="Helvetica" pitchFamily="-128" charset="0"/>
                <a:ea typeface="ＭＳ Ｐゴシック" pitchFamily="-128" charset="-128"/>
              </a:rPr>
              <a:t>CRITERIA</a:t>
            </a:r>
          </a:p>
          <a:p>
            <a:pPr>
              <a:defRPr/>
            </a:pPr>
            <a:endParaRPr lang="en-US" b="1" i="1">
              <a:effectLst>
                <a:outerShdw blurRad="38100" dist="38100" dir="2700000" algn="tl">
                  <a:srgbClr val="FFFFFF"/>
                </a:outerShdw>
              </a:effectLst>
              <a:latin typeface="Helvetica" pitchFamily="-128" charset="0"/>
              <a:ea typeface="ＭＳ Ｐゴシック" pitchFamily="-128" charset="-128"/>
            </a:endParaRPr>
          </a:p>
        </p:txBody>
      </p:sp>
      <p:sp>
        <p:nvSpPr>
          <p:cNvPr id="175140" name="Rectangle 36">
            <a:extLst>
              <a:ext uri="{FF2B5EF4-FFF2-40B4-BE49-F238E27FC236}">
                <a16:creationId xmlns:a16="http://schemas.microsoft.com/office/drawing/2014/main" id="{031E3A8B-7128-4046-9971-4A21C547DE87}"/>
              </a:ext>
            </a:extLst>
          </p:cNvPr>
          <p:cNvSpPr>
            <a:spLocks noChangeArrowheads="1"/>
          </p:cNvSpPr>
          <p:nvPr/>
        </p:nvSpPr>
        <p:spPr bwMode="auto">
          <a:xfrm>
            <a:off x="1662113" y="5175250"/>
            <a:ext cx="180975" cy="819150"/>
          </a:xfrm>
          <a:prstGeom prst="rect">
            <a:avLst/>
          </a:prstGeom>
          <a:noFill/>
          <a:ln w="25400">
            <a:noFill/>
            <a:miter lim="800000"/>
            <a:headEnd/>
            <a:tailEnd/>
          </a:ln>
          <a:effectLst/>
        </p:spPr>
        <p:txBody>
          <a:bodyPr wrap="none" lIns="90487" tIns="44450" rIns="90487" bIns="44450">
            <a:spAutoFit/>
          </a:bodyPr>
          <a:lstStyle/>
          <a:p>
            <a:pPr>
              <a:defRPr/>
            </a:pPr>
            <a:endParaRPr lang="en-US" b="1" i="1">
              <a:effectLst>
                <a:outerShdw blurRad="38100" dist="38100" dir="2700000" algn="tl">
                  <a:srgbClr val="FFFFFF"/>
                </a:outerShdw>
              </a:effectLst>
              <a:latin typeface="Helvetica" pitchFamily="-128" charset="0"/>
              <a:ea typeface="ＭＳ Ｐゴシック" pitchFamily="-128" charset="-128"/>
            </a:endParaRPr>
          </a:p>
          <a:p>
            <a:pPr>
              <a:defRPr/>
            </a:pPr>
            <a:endParaRPr lang="en-US" b="1" i="1">
              <a:effectLst>
                <a:outerShdw blurRad="38100" dist="38100" dir="2700000" algn="tl">
                  <a:srgbClr val="FFFFFF"/>
                </a:outerShdw>
              </a:effectLst>
              <a:latin typeface="Helvetica" pitchFamily="-128" charset="0"/>
              <a:ea typeface="ＭＳ Ｐゴシック" pitchFamily="-128" charset="-128"/>
            </a:endParaRPr>
          </a:p>
        </p:txBody>
      </p:sp>
      <p:sp>
        <p:nvSpPr>
          <p:cNvPr id="175141" name="Rectangle 37">
            <a:extLst>
              <a:ext uri="{FF2B5EF4-FFF2-40B4-BE49-F238E27FC236}">
                <a16:creationId xmlns:a16="http://schemas.microsoft.com/office/drawing/2014/main" id="{2827890F-0035-4C7F-AA3B-CABA02D2F6DE}"/>
              </a:ext>
            </a:extLst>
          </p:cNvPr>
          <p:cNvSpPr>
            <a:spLocks noChangeArrowheads="1"/>
          </p:cNvSpPr>
          <p:nvPr/>
        </p:nvSpPr>
        <p:spPr bwMode="auto">
          <a:xfrm>
            <a:off x="1662113" y="5532438"/>
            <a:ext cx="2179637" cy="454025"/>
          </a:xfrm>
          <a:prstGeom prst="rect">
            <a:avLst/>
          </a:prstGeom>
          <a:noFill/>
          <a:ln w="25400">
            <a:noFill/>
            <a:miter lim="800000"/>
            <a:headEnd/>
            <a:tailEnd/>
          </a:ln>
          <a:effectLst/>
        </p:spPr>
        <p:txBody>
          <a:bodyPr wrap="none" lIns="90487" tIns="44450" rIns="90487" bIns="44450">
            <a:spAutoFit/>
          </a:bodyPr>
          <a:lstStyle/>
          <a:p>
            <a:pPr>
              <a:defRPr/>
            </a:pPr>
            <a:r>
              <a:rPr lang="en-US" b="1" i="1">
                <a:effectLst>
                  <a:outerShdw blurRad="38100" dist="38100" dir="2700000" algn="tl">
                    <a:srgbClr val="FFFFFF"/>
                  </a:outerShdw>
                </a:effectLst>
                <a:latin typeface="Helvetica" pitchFamily="-128" charset="0"/>
                <a:ea typeface="ＭＳ Ｐゴシック" pitchFamily="-128" charset="-128"/>
              </a:rPr>
              <a:t>CONSTRAINT</a:t>
            </a:r>
          </a:p>
        </p:txBody>
      </p:sp>
      <p:sp>
        <p:nvSpPr>
          <p:cNvPr id="175142" name="Rectangle 38">
            <a:extLst>
              <a:ext uri="{FF2B5EF4-FFF2-40B4-BE49-F238E27FC236}">
                <a16:creationId xmlns:a16="http://schemas.microsoft.com/office/drawing/2014/main" id="{BED23B09-E0C9-4D98-8601-5FF5DA0462D9}"/>
              </a:ext>
            </a:extLst>
          </p:cNvPr>
          <p:cNvSpPr>
            <a:spLocks noChangeArrowheads="1"/>
          </p:cNvSpPr>
          <p:nvPr/>
        </p:nvSpPr>
        <p:spPr bwMode="auto">
          <a:xfrm>
            <a:off x="3859213" y="4103688"/>
            <a:ext cx="2705100" cy="819150"/>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to uncover errors</a:t>
            </a:r>
          </a:p>
          <a:p>
            <a:pPr>
              <a:defRPr/>
            </a:pPr>
            <a:endParaRPr lang="en-US" b="1">
              <a:effectLst>
                <a:outerShdw blurRad="38100" dist="38100" dir="2700000" algn="tl">
                  <a:srgbClr val="FFFFFF"/>
                </a:outerShdw>
              </a:effectLst>
              <a:latin typeface="Helvetica" pitchFamily="-128" charset="0"/>
              <a:ea typeface="ＭＳ Ｐゴシック" pitchFamily="-128" charset="-128"/>
            </a:endParaRPr>
          </a:p>
        </p:txBody>
      </p:sp>
      <p:sp>
        <p:nvSpPr>
          <p:cNvPr id="175143" name="Rectangle 39">
            <a:extLst>
              <a:ext uri="{FF2B5EF4-FFF2-40B4-BE49-F238E27FC236}">
                <a16:creationId xmlns:a16="http://schemas.microsoft.com/office/drawing/2014/main" id="{E8D87F8F-E330-403C-BD16-15F0FD573756}"/>
              </a:ext>
            </a:extLst>
          </p:cNvPr>
          <p:cNvSpPr>
            <a:spLocks noChangeArrowheads="1"/>
          </p:cNvSpPr>
          <p:nvPr/>
        </p:nvSpPr>
        <p:spPr bwMode="auto">
          <a:xfrm>
            <a:off x="3859213" y="4460875"/>
            <a:ext cx="180975" cy="819150"/>
          </a:xfrm>
          <a:prstGeom prst="rect">
            <a:avLst/>
          </a:prstGeom>
          <a:noFill/>
          <a:ln w="254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a typeface="ＭＳ Ｐゴシック" pitchFamily="-128" charset="-128"/>
            </a:endParaRPr>
          </a:p>
          <a:p>
            <a:pPr>
              <a:defRPr/>
            </a:pPr>
            <a:endParaRPr lang="en-US" b="1">
              <a:effectLst>
                <a:outerShdw blurRad="38100" dist="38100" dir="2700000" algn="tl">
                  <a:srgbClr val="FFFFFF"/>
                </a:outerShdw>
              </a:effectLst>
              <a:latin typeface="Helvetica" pitchFamily="-128" charset="0"/>
              <a:ea typeface="ＭＳ Ｐゴシック" pitchFamily="-128" charset="-128"/>
            </a:endParaRPr>
          </a:p>
        </p:txBody>
      </p:sp>
      <p:sp>
        <p:nvSpPr>
          <p:cNvPr id="175144" name="Rectangle 40">
            <a:extLst>
              <a:ext uri="{FF2B5EF4-FFF2-40B4-BE49-F238E27FC236}">
                <a16:creationId xmlns:a16="http://schemas.microsoft.com/office/drawing/2014/main" id="{6BB81F6C-1E6A-4266-ACD8-EC1E24C9E10A}"/>
              </a:ext>
            </a:extLst>
          </p:cNvPr>
          <p:cNvSpPr>
            <a:spLocks noChangeArrowheads="1"/>
          </p:cNvSpPr>
          <p:nvPr/>
        </p:nvSpPr>
        <p:spPr bwMode="auto">
          <a:xfrm>
            <a:off x="3859213" y="4818063"/>
            <a:ext cx="3314700" cy="819150"/>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in a complete manner</a:t>
            </a:r>
          </a:p>
          <a:p>
            <a:pPr>
              <a:defRPr/>
            </a:pPr>
            <a:endParaRPr lang="en-US" b="1">
              <a:effectLst>
                <a:outerShdw blurRad="38100" dist="38100" dir="2700000" algn="tl">
                  <a:srgbClr val="FFFFFF"/>
                </a:outerShdw>
              </a:effectLst>
              <a:latin typeface="Helvetica" pitchFamily="-128" charset="0"/>
              <a:ea typeface="ＭＳ Ｐゴシック" pitchFamily="-128" charset="-128"/>
            </a:endParaRPr>
          </a:p>
        </p:txBody>
      </p:sp>
      <p:sp>
        <p:nvSpPr>
          <p:cNvPr id="175145" name="Rectangle 41">
            <a:extLst>
              <a:ext uri="{FF2B5EF4-FFF2-40B4-BE49-F238E27FC236}">
                <a16:creationId xmlns:a16="http://schemas.microsoft.com/office/drawing/2014/main" id="{B1988871-EFEF-4510-B544-F4EC54BEFABC}"/>
              </a:ext>
            </a:extLst>
          </p:cNvPr>
          <p:cNvSpPr>
            <a:spLocks noChangeArrowheads="1"/>
          </p:cNvSpPr>
          <p:nvPr/>
        </p:nvSpPr>
        <p:spPr bwMode="auto">
          <a:xfrm>
            <a:off x="3859213" y="5175250"/>
            <a:ext cx="180975" cy="819150"/>
          </a:xfrm>
          <a:prstGeom prst="rect">
            <a:avLst/>
          </a:prstGeom>
          <a:noFill/>
          <a:ln w="254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a typeface="ＭＳ Ｐゴシック" pitchFamily="-128" charset="-128"/>
            </a:endParaRPr>
          </a:p>
          <a:p>
            <a:pPr>
              <a:defRPr/>
            </a:pPr>
            <a:endParaRPr lang="en-US" b="1">
              <a:effectLst>
                <a:outerShdw blurRad="38100" dist="38100" dir="2700000" algn="tl">
                  <a:srgbClr val="FFFFFF"/>
                </a:outerShdw>
              </a:effectLst>
              <a:latin typeface="Helvetica" pitchFamily="-128" charset="0"/>
              <a:ea typeface="ＭＳ Ｐゴシック" pitchFamily="-128" charset="-128"/>
            </a:endParaRPr>
          </a:p>
        </p:txBody>
      </p:sp>
      <p:sp>
        <p:nvSpPr>
          <p:cNvPr id="175146" name="Rectangle 42">
            <a:extLst>
              <a:ext uri="{FF2B5EF4-FFF2-40B4-BE49-F238E27FC236}">
                <a16:creationId xmlns:a16="http://schemas.microsoft.com/office/drawing/2014/main" id="{0FE6040B-BF70-4B97-A02F-EFA4B7C76A84}"/>
              </a:ext>
            </a:extLst>
          </p:cNvPr>
          <p:cNvSpPr>
            <a:spLocks noChangeArrowheads="1"/>
          </p:cNvSpPr>
          <p:nvPr/>
        </p:nvSpPr>
        <p:spPr bwMode="auto">
          <a:xfrm>
            <a:off x="3859213" y="5532438"/>
            <a:ext cx="5057775"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with a minimum of effort and time</a:t>
            </a:r>
          </a:p>
        </p:txBody>
      </p:sp>
    </p:spTree>
  </p:cSld>
  <p:clrMapOvr>
    <a:masterClrMapping/>
  </p:clrMapOvr>
  <p:transition/>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Footer Placeholder 3">
            <a:extLst>
              <a:ext uri="{FF2B5EF4-FFF2-40B4-BE49-F238E27FC236}">
                <a16:creationId xmlns:a16="http://schemas.microsoft.com/office/drawing/2014/main" id="{0EB5EB71-745F-497F-A1F8-B7EAEDB7A2C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85" name="Slide Number Placeholder 4">
            <a:extLst>
              <a:ext uri="{FF2B5EF4-FFF2-40B4-BE49-F238E27FC236}">
                <a16:creationId xmlns:a16="http://schemas.microsoft.com/office/drawing/2014/main" id="{3C1D3A66-673F-4125-8DCB-64C0CDA9D37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40F2226-040F-401B-931D-28A19AD0AB4E}" type="slidenum">
              <a:rPr lang="en-US" altLang="en-US" sz="1000">
                <a:latin typeface="Helvetica" panose="020B0604020202020204" pitchFamily="34" charset="0"/>
              </a:rPr>
              <a:pPr/>
              <a:t>407</a:t>
            </a:fld>
            <a:endParaRPr lang="en-US" altLang="en-US" sz="1000">
              <a:latin typeface="Helvetica" panose="020B0604020202020204" pitchFamily="34" charset="0"/>
            </a:endParaRPr>
          </a:p>
        </p:txBody>
      </p:sp>
      <p:sp>
        <p:nvSpPr>
          <p:cNvPr id="418820" name="Rectangle 2">
            <a:extLst>
              <a:ext uri="{FF2B5EF4-FFF2-40B4-BE49-F238E27FC236}">
                <a16:creationId xmlns:a16="http://schemas.microsoft.com/office/drawing/2014/main" id="{A43A2867-8EE8-4D4D-BE56-7F055155BEC4}"/>
              </a:ext>
            </a:extLst>
          </p:cNvPr>
          <p:cNvSpPr>
            <a:spLocks noGrp="1" noChangeArrowheads="1"/>
          </p:cNvSpPr>
          <p:nvPr>
            <p:ph type="title"/>
          </p:nvPr>
        </p:nvSpPr>
        <p:spPr>
          <a:xfrm>
            <a:off x="1219200" y="838200"/>
            <a:ext cx="6243638" cy="479425"/>
          </a:xfrm>
          <a:noFill/>
        </p:spPr>
        <p:txBody>
          <a:bodyPr lIns="90487" tIns="44450" rIns="90487" bIns="44450" anchor="ctr"/>
          <a:lstStyle/>
          <a:p>
            <a:pPr eaLnBrk="1" hangingPunct="1"/>
            <a:r>
              <a:rPr lang="en-US" altLang="en-US"/>
              <a:t>Exhaustive Testing</a:t>
            </a:r>
          </a:p>
        </p:txBody>
      </p:sp>
      <p:sp>
        <p:nvSpPr>
          <p:cNvPr id="418821" name="Line 3">
            <a:extLst>
              <a:ext uri="{FF2B5EF4-FFF2-40B4-BE49-F238E27FC236}">
                <a16:creationId xmlns:a16="http://schemas.microsoft.com/office/drawing/2014/main" id="{D9020556-744C-4932-8E85-A4BB630FB055}"/>
              </a:ext>
            </a:extLst>
          </p:cNvPr>
          <p:cNvSpPr>
            <a:spLocks noChangeShapeType="1"/>
          </p:cNvSpPr>
          <p:nvPr/>
        </p:nvSpPr>
        <p:spPr bwMode="auto">
          <a:xfrm>
            <a:off x="3359150" y="3943350"/>
            <a:ext cx="0" cy="200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18822" name="Group 4">
            <a:extLst>
              <a:ext uri="{FF2B5EF4-FFF2-40B4-BE49-F238E27FC236}">
                <a16:creationId xmlns:a16="http://schemas.microsoft.com/office/drawing/2014/main" id="{E5E7375F-EA53-43E7-96F3-B157244F5612}"/>
              </a:ext>
            </a:extLst>
          </p:cNvPr>
          <p:cNvGrpSpPr>
            <a:grpSpLocks/>
          </p:cNvGrpSpPr>
          <p:nvPr/>
        </p:nvGrpSpPr>
        <p:grpSpPr bwMode="auto">
          <a:xfrm>
            <a:off x="5029200" y="1371600"/>
            <a:ext cx="65088" cy="201613"/>
            <a:chOff x="2808" y="640"/>
            <a:chExt cx="41" cy="113"/>
          </a:xfrm>
        </p:grpSpPr>
        <p:sp>
          <p:nvSpPr>
            <p:cNvPr id="418900" name="Freeform 5">
              <a:extLst>
                <a:ext uri="{FF2B5EF4-FFF2-40B4-BE49-F238E27FC236}">
                  <a16:creationId xmlns:a16="http://schemas.microsoft.com/office/drawing/2014/main" id="{552104F8-6984-4EA3-B6FB-86E602551105}"/>
                </a:ext>
              </a:extLst>
            </p:cNvPr>
            <p:cNvSpPr>
              <a:spLocks/>
            </p:cNvSpPr>
            <p:nvPr/>
          </p:nvSpPr>
          <p:spPr bwMode="auto">
            <a:xfrm>
              <a:off x="2808" y="664"/>
              <a:ext cx="41" cy="89"/>
            </a:xfrm>
            <a:custGeom>
              <a:avLst/>
              <a:gdLst>
                <a:gd name="T0" fmla="*/ 20 w 41"/>
                <a:gd name="T1" fmla="*/ 88 h 89"/>
                <a:gd name="T2" fmla="*/ 0 w 41"/>
                <a:gd name="T3" fmla="*/ 0 h 89"/>
                <a:gd name="T4" fmla="*/ 20 w 41"/>
                <a:gd name="T5" fmla="*/ 0 h 89"/>
                <a:gd name="T6" fmla="*/ 40 w 41"/>
                <a:gd name="T7" fmla="*/ 0 h 89"/>
                <a:gd name="T8" fmla="*/ 20 w 41"/>
                <a:gd name="T9" fmla="*/ 88 h 89"/>
                <a:gd name="T10" fmla="*/ 0 60000 65536"/>
                <a:gd name="T11" fmla="*/ 0 60000 65536"/>
                <a:gd name="T12" fmla="*/ 0 60000 65536"/>
                <a:gd name="T13" fmla="*/ 0 60000 65536"/>
                <a:gd name="T14" fmla="*/ 0 60000 65536"/>
                <a:gd name="T15" fmla="*/ 0 w 41"/>
                <a:gd name="T16" fmla="*/ 0 h 89"/>
                <a:gd name="T17" fmla="*/ 41 w 41"/>
                <a:gd name="T18" fmla="*/ 89 h 89"/>
              </a:gdLst>
              <a:ahLst/>
              <a:cxnLst>
                <a:cxn ang="T10">
                  <a:pos x="T0" y="T1"/>
                </a:cxn>
                <a:cxn ang="T11">
                  <a:pos x="T2" y="T3"/>
                </a:cxn>
                <a:cxn ang="T12">
                  <a:pos x="T4" y="T5"/>
                </a:cxn>
                <a:cxn ang="T13">
                  <a:pos x="T6" y="T7"/>
                </a:cxn>
                <a:cxn ang="T14">
                  <a:pos x="T8" y="T9"/>
                </a:cxn>
              </a:cxnLst>
              <a:rect l="T15" t="T16" r="T17" b="T18"/>
              <a:pathLst>
                <a:path w="41" h="89">
                  <a:moveTo>
                    <a:pt x="20" y="88"/>
                  </a:moveTo>
                  <a:lnTo>
                    <a:pt x="0" y="0"/>
                  </a:lnTo>
                  <a:lnTo>
                    <a:pt x="20" y="0"/>
                  </a:lnTo>
                  <a:lnTo>
                    <a:pt x="40" y="0"/>
                  </a:lnTo>
                  <a:lnTo>
                    <a:pt x="20" y="88"/>
                  </a:lnTo>
                </a:path>
              </a:pathLst>
            </a:custGeom>
            <a:solidFill>
              <a:srgbClr val="000000"/>
            </a:solidFill>
            <a:ln w="25400" cap="rnd">
              <a:solidFill>
                <a:schemeClr val="tx1"/>
              </a:solidFill>
              <a:round/>
              <a:headEnd/>
              <a:tailEnd type="triangle" w="med" len="med"/>
            </a:ln>
          </p:spPr>
          <p:txBody>
            <a:bodyPr/>
            <a:lstStyle/>
            <a:p>
              <a:endParaRPr lang="en-US"/>
            </a:p>
          </p:txBody>
        </p:sp>
        <p:sp>
          <p:nvSpPr>
            <p:cNvPr id="418901" name="Line 6">
              <a:extLst>
                <a:ext uri="{FF2B5EF4-FFF2-40B4-BE49-F238E27FC236}">
                  <a16:creationId xmlns:a16="http://schemas.microsoft.com/office/drawing/2014/main" id="{C96976B1-6054-49C7-AAA4-4B30F3E6CE32}"/>
                </a:ext>
              </a:extLst>
            </p:cNvPr>
            <p:cNvSpPr>
              <a:spLocks noChangeShapeType="1"/>
            </p:cNvSpPr>
            <p:nvPr/>
          </p:nvSpPr>
          <p:spPr bwMode="auto">
            <a:xfrm>
              <a:off x="2836" y="640"/>
              <a:ext cx="0" cy="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18823" name="Line 7">
            <a:extLst>
              <a:ext uri="{FF2B5EF4-FFF2-40B4-BE49-F238E27FC236}">
                <a16:creationId xmlns:a16="http://schemas.microsoft.com/office/drawing/2014/main" id="{C66E1E3F-E97C-4126-A7BB-DE393ED9C250}"/>
              </a:ext>
            </a:extLst>
          </p:cNvPr>
          <p:cNvSpPr>
            <a:spLocks noChangeShapeType="1"/>
          </p:cNvSpPr>
          <p:nvPr/>
        </p:nvSpPr>
        <p:spPr bwMode="auto">
          <a:xfrm>
            <a:off x="5073650" y="1343025"/>
            <a:ext cx="0" cy="1000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24" name="Rectangle 8">
            <a:extLst>
              <a:ext uri="{FF2B5EF4-FFF2-40B4-BE49-F238E27FC236}">
                <a16:creationId xmlns:a16="http://schemas.microsoft.com/office/drawing/2014/main" id="{5F630D5A-D2F0-408B-9D29-6C41A0BE1F4B}"/>
              </a:ext>
            </a:extLst>
          </p:cNvPr>
          <p:cNvSpPr>
            <a:spLocks noChangeArrowheads="1"/>
          </p:cNvSpPr>
          <p:nvPr/>
        </p:nvSpPr>
        <p:spPr bwMode="auto">
          <a:xfrm>
            <a:off x="4800600" y="1600200"/>
            <a:ext cx="546100" cy="257175"/>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18825" name="Group 9">
            <a:extLst>
              <a:ext uri="{FF2B5EF4-FFF2-40B4-BE49-F238E27FC236}">
                <a16:creationId xmlns:a16="http://schemas.microsoft.com/office/drawing/2014/main" id="{3A3D8C93-D4A1-49D5-B395-31C7FCC79655}"/>
              </a:ext>
            </a:extLst>
          </p:cNvPr>
          <p:cNvGrpSpPr>
            <a:grpSpLocks/>
          </p:cNvGrpSpPr>
          <p:nvPr/>
        </p:nvGrpSpPr>
        <p:grpSpPr bwMode="auto">
          <a:xfrm>
            <a:off x="5359400" y="1671638"/>
            <a:ext cx="1524000" cy="73025"/>
            <a:chOff x="3016" y="808"/>
            <a:chExt cx="960" cy="41"/>
          </a:xfrm>
        </p:grpSpPr>
        <p:sp>
          <p:nvSpPr>
            <p:cNvPr id="418898" name="Freeform 10">
              <a:extLst>
                <a:ext uri="{FF2B5EF4-FFF2-40B4-BE49-F238E27FC236}">
                  <a16:creationId xmlns:a16="http://schemas.microsoft.com/office/drawing/2014/main" id="{554A7482-48F3-41F3-AED4-DFED6F454434}"/>
                </a:ext>
              </a:extLst>
            </p:cNvPr>
            <p:cNvSpPr>
              <a:spLocks/>
            </p:cNvSpPr>
            <p:nvPr/>
          </p:nvSpPr>
          <p:spPr bwMode="auto">
            <a:xfrm>
              <a:off x="3016" y="808"/>
              <a:ext cx="89" cy="41"/>
            </a:xfrm>
            <a:custGeom>
              <a:avLst/>
              <a:gdLst>
                <a:gd name="T0" fmla="*/ 0 w 89"/>
                <a:gd name="T1" fmla="*/ 20 h 41"/>
                <a:gd name="T2" fmla="*/ 88 w 89"/>
                <a:gd name="T3" fmla="*/ 0 h 41"/>
                <a:gd name="T4" fmla="*/ 88 w 89"/>
                <a:gd name="T5" fmla="*/ 20 h 41"/>
                <a:gd name="T6" fmla="*/ 88 w 89"/>
                <a:gd name="T7" fmla="*/ 40 h 41"/>
                <a:gd name="T8" fmla="*/ 0 w 89"/>
                <a:gd name="T9" fmla="*/ 20 h 41"/>
                <a:gd name="T10" fmla="*/ 0 60000 65536"/>
                <a:gd name="T11" fmla="*/ 0 60000 65536"/>
                <a:gd name="T12" fmla="*/ 0 60000 65536"/>
                <a:gd name="T13" fmla="*/ 0 60000 65536"/>
                <a:gd name="T14" fmla="*/ 0 60000 65536"/>
                <a:gd name="T15" fmla="*/ 0 w 89"/>
                <a:gd name="T16" fmla="*/ 0 h 41"/>
                <a:gd name="T17" fmla="*/ 89 w 89"/>
                <a:gd name="T18" fmla="*/ 41 h 41"/>
              </a:gdLst>
              <a:ahLst/>
              <a:cxnLst>
                <a:cxn ang="T10">
                  <a:pos x="T0" y="T1"/>
                </a:cxn>
                <a:cxn ang="T11">
                  <a:pos x="T2" y="T3"/>
                </a:cxn>
                <a:cxn ang="T12">
                  <a:pos x="T4" y="T5"/>
                </a:cxn>
                <a:cxn ang="T13">
                  <a:pos x="T6" y="T7"/>
                </a:cxn>
                <a:cxn ang="T14">
                  <a:pos x="T8" y="T9"/>
                </a:cxn>
              </a:cxnLst>
              <a:rect l="T15" t="T16" r="T17" b="T18"/>
              <a:pathLst>
                <a:path w="89" h="41">
                  <a:moveTo>
                    <a:pt x="0" y="20"/>
                  </a:moveTo>
                  <a:lnTo>
                    <a:pt x="88" y="0"/>
                  </a:lnTo>
                  <a:lnTo>
                    <a:pt x="88" y="20"/>
                  </a:lnTo>
                  <a:lnTo>
                    <a:pt x="88" y="40"/>
                  </a:lnTo>
                  <a:lnTo>
                    <a:pt x="0" y="20"/>
                  </a:lnTo>
                </a:path>
              </a:pathLst>
            </a:custGeom>
            <a:solidFill>
              <a:srgbClr val="000000"/>
            </a:solidFill>
            <a:ln w="25400" cap="rnd">
              <a:solidFill>
                <a:schemeClr val="tx1"/>
              </a:solidFill>
              <a:round/>
              <a:headEnd/>
              <a:tailEnd type="triangle" w="med" len="med"/>
            </a:ln>
          </p:spPr>
          <p:txBody>
            <a:bodyPr/>
            <a:lstStyle/>
            <a:p>
              <a:endParaRPr lang="en-US"/>
            </a:p>
          </p:txBody>
        </p:sp>
        <p:sp>
          <p:nvSpPr>
            <p:cNvPr id="418899" name="Line 11">
              <a:extLst>
                <a:ext uri="{FF2B5EF4-FFF2-40B4-BE49-F238E27FC236}">
                  <a16:creationId xmlns:a16="http://schemas.microsoft.com/office/drawing/2014/main" id="{78462E8B-4A0C-42C0-9731-65AB75A2E460}"/>
                </a:ext>
              </a:extLst>
            </p:cNvPr>
            <p:cNvSpPr>
              <a:spLocks noChangeShapeType="1"/>
            </p:cNvSpPr>
            <p:nvPr/>
          </p:nvSpPr>
          <p:spPr bwMode="auto">
            <a:xfrm>
              <a:off x="3120" y="836"/>
              <a:ext cx="8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18826" name="Line 12">
            <a:extLst>
              <a:ext uri="{FF2B5EF4-FFF2-40B4-BE49-F238E27FC236}">
                <a16:creationId xmlns:a16="http://schemas.microsoft.com/office/drawing/2014/main" id="{20B98B08-299A-4530-9791-5AAF1B372671}"/>
              </a:ext>
            </a:extLst>
          </p:cNvPr>
          <p:cNvSpPr>
            <a:spLocks noChangeShapeType="1"/>
          </p:cNvSpPr>
          <p:nvPr/>
        </p:nvSpPr>
        <p:spPr bwMode="auto">
          <a:xfrm>
            <a:off x="5073650" y="1885950"/>
            <a:ext cx="0" cy="1714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27" name="Freeform 13">
            <a:extLst>
              <a:ext uri="{FF2B5EF4-FFF2-40B4-BE49-F238E27FC236}">
                <a16:creationId xmlns:a16="http://schemas.microsoft.com/office/drawing/2014/main" id="{1A446433-32EE-4999-9B00-960ABDBB0FEE}"/>
              </a:ext>
            </a:extLst>
          </p:cNvPr>
          <p:cNvSpPr>
            <a:spLocks/>
          </p:cNvSpPr>
          <p:nvPr/>
        </p:nvSpPr>
        <p:spPr bwMode="auto">
          <a:xfrm>
            <a:off x="4902200" y="2071688"/>
            <a:ext cx="344488" cy="187325"/>
          </a:xfrm>
          <a:custGeom>
            <a:avLst/>
            <a:gdLst>
              <a:gd name="T0" fmla="*/ 0 w 217"/>
              <a:gd name="T1" fmla="*/ 185541 h 105"/>
              <a:gd name="T2" fmla="*/ 165100 w 217"/>
              <a:gd name="T3" fmla="*/ 0 h 105"/>
              <a:gd name="T4" fmla="*/ 342900 w 217"/>
              <a:gd name="T5" fmla="*/ 185541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28" name="Freeform 14">
            <a:extLst>
              <a:ext uri="{FF2B5EF4-FFF2-40B4-BE49-F238E27FC236}">
                <a16:creationId xmlns:a16="http://schemas.microsoft.com/office/drawing/2014/main" id="{9A7FB40E-744F-456A-A79C-F58B910B7A1E}"/>
              </a:ext>
            </a:extLst>
          </p:cNvPr>
          <p:cNvSpPr>
            <a:spLocks/>
          </p:cNvSpPr>
          <p:nvPr/>
        </p:nvSpPr>
        <p:spPr bwMode="auto">
          <a:xfrm>
            <a:off x="4902200" y="2071688"/>
            <a:ext cx="344488" cy="187325"/>
          </a:xfrm>
          <a:custGeom>
            <a:avLst/>
            <a:gdLst>
              <a:gd name="T0" fmla="*/ 0 w 217"/>
              <a:gd name="T1" fmla="*/ 185541 h 105"/>
              <a:gd name="T2" fmla="*/ 165100 w 217"/>
              <a:gd name="T3" fmla="*/ 0 h 105"/>
              <a:gd name="T4" fmla="*/ 342900 w 217"/>
              <a:gd name="T5" fmla="*/ 185541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29" name="Line 15">
            <a:extLst>
              <a:ext uri="{FF2B5EF4-FFF2-40B4-BE49-F238E27FC236}">
                <a16:creationId xmlns:a16="http://schemas.microsoft.com/office/drawing/2014/main" id="{A86A482E-9451-4E94-8BBD-A0F05BE0D5D7}"/>
              </a:ext>
            </a:extLst>
          </p:cNvPr>
          <p:cNvSpPr>
            <a:spLocks noChangeShapeType="1"/>
          </p:cNvSpPr>
          <p:nvPr/>
        </p:nvSpPr>
        <p:spPr bwMode="auto">
          <a:xfrm flipH="1">
            <a:off x="4191000" y="2265363"/>
            <a:ext cx="6731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30" name="Freeform 16">
            <a:extLst>
              <a:ext uri="{FF2B5EF4-FFF2-40B4-BE49-F238E27FC236}">
                <a16:creationId xmlns:a16="http://schemas.microsoft.com/office/drawing/2014/main" id="{DB03CB3A-DCD0-4FBD-9C8F-09836F7F289C}"/>
              </a:ext>
            </a:extLst>
          </p:cNvPr>
          <p:cNvSpPr>
            <a:spLocks/>
          </p:cNvSpPr>
          <p:nvPr/>
        </p:nvSpPr>
        <p:spPr bwMode="auto">
          <a:xfrm>
            <a:off x="4013200" y="2457450"/>
            <a:ext cx="344488" cy="187325"/>
          </a:xfrm>
          <a:custGeom>
            <a:avLst/>
            <a:gdLst>
              <a:gd name="T0" fmla="*/ 0 w 217"/>
              <a:gd name="T1" fmla="*/ 185541 h 105"/>
              <a:gd name="T2" fmla="*/ 165100 w 217"/>
              <a:gd name="T3" fmla="*/ 0 h 105"/>
              <a:gd name="T4" fmla="*/ 342900 w 217"/>
              <a:gd name="T5" fmla="*/ 185541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31" name="Freeform 17">
            <a:extLst>
              <a:ext uri="{FF2B5EF4-FFF2-40B4-BE49-F238E27FC236}">
                <a16:creationId xmlns:a16="http://schemas.microsoft.com/office/drawing/2014/main" id="{737CEF18-BF40-48BF-9E1F-9FDB251ED007}"/>
              </a:ext>
            </a:extLst>
          </p:cNvPr>
          <p:cNvSpPr>
            <a:spLocks/>
          </p:cNvSpPr>
          <p:nvPr/>
        </p:nvSpPr>
        <p:spPr bwMode="auto">
          <a:xfrm>
            <a:off x="4013200" y="2457450"/>
            <a:ext cx="344488" cy="187325"/>
          </a:xfrm>
          <a:custGeom>
            <a:avLst/>
            <a:gdLst>
              <a:gd name="T0" fmla="*/ 0 w 217"/>
              <a:gd name="T1" fmla="*/ 185541 h 105"/>
              <a:gd name="T2" fmla="*/ 165100 w 217"/>
              <a:gd name="T3" fmla="*/ 0 h 105"/>
              <a:gd name="T4" fmla="*/ 342900 w 217"/>
              <a:gd name="T5" fmla="*/ 185541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32" name="Line 18">
            <a:extLst>
              <a:ext uri="{FF2B5EF4-FFF2-40B4-BE49-F238E27FC236}">
                <a16:creationId xmlns:a16="http://schemas.microsoft.com/office/drawing/2014/main" id="{619B0653-5B17-459C-AECF-E34A3C3F9DBA}"/>
              </a:ext>
            </a:extLst>
          </p:cNvPr>
          <p:cNvSpPr>
            <a:spLocks noChangeShapeType="1"/>
          </p:cNvSpPr>
          <p:nvPr/>
        </p:nvSpPr>
        <p:spPr bwMode="auto">
          <a:xfrm flipH="1">
            <a:off x="3416300" y="2651125"/>
            <a:ext cx="596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33" name="Line 19">
            <a:extLst>
              <a:ext uri="{FF2B5EF4-FFF2-40B4-BE49-F238E27FC236}">
                <a16:creationId xmlns:a16="http://schemas.microsoft.com/office/drawing/2014/main" id="{222BC668-61D1-4953-8198-4E01841FBCEC}"/>
              </a:ext>
            </a:extLst>
          </p:cNvPr>
          <p:cNvSpPr>
            <a:spLocks noChangeShapeType="1"/>
          </p:cNvSpPr>
          <p:nvPr/>
        </p:nvSpPr>
        <p:spPr bwMode="auto">
          <a:xfrm>
            <a:off x="5257800" y="2265363"/>
            <a:ext cx="10033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34" name="Line 20">
            <a:extLst>
              <a:ext uri="{FF2B5EF4-FFF2-40B4-BE49-F238E27FC236}">
                <a16:creationId xmlns:a16="http://schemas.microsoft.com/office/drawing/2014/main" id="{22886895-73BD-45B6-AC9D-211D8CEBF867}"/>
              </a:ext>
            </a:extLst>
          </p:cNvPr>
          <p:cNvSpPr>
            <a:spLocks noChangeShapeType="1"/>
          </p:cNvSpPr>
          <p:nvPr/>
        </p:nvSpPr>
        <p:spPr bwMode="auto">
          <a:xfrm flipV="1">
            <a:off x="4184650" y="2257425"/>
            <a:ext cx="0" cy="200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35" name="Rectangle 21">
            <a:extLst>
              <a:ext uri="{FF2B5EF4-FFF2-40B4-BE49-F238E27FC236}">
                <a16:creationId xmlns:a16="http://schemas.microsoft.com/office/drawing/2014/main" id="{15464CCE-E8B1-45BD-AD00-0B549B1C5A07}"/>
              </a:ext>
            </a:extLst>
          </p:cNvPr>
          <p:cNvSpPr>
            <a:spLocks noChangeArrowheads="1"/>
          </p:cNvSpPr>
          <p:nvPr/>
        </p:nvSpPr>
        <p:spPr bwMode="auto">
          <a:xfrm>
            <a:off x="5994400" y="2571750"/>
            <a:ext cx="546100" cy="257175"/>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8836" name="Line 22">
            <a:extLst>
              <a:ext uri="{FF2B5EF4-FFF2-40B4-BE49-F238E27FC236}">
                <a16:creationId xmlns:a16="http://schemas.microsoft.com/office/drawing/2014/main" id="{B3E42848-61DF-4446-9AEB-AF5CC5893365}"/>
              </a:ext>
            </a:extLst>
          </p:cNvPr>
          <p:cNvSpPr>
            <a:spLocks noChangeShapeType="1"/>
          </p:cNvSpPr>
          <p:nvPr/>
        </p:nvSpPr>
        <p:spPr bwMode="auto">
          <a:xfrm flipV="1">
            <a:off x="6280150" y="2257425"/>
            <a:ext cx="0" cy="300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37" name="Line 23">
            <a:extLst>
              <a:ext uri="{FF2B5EF4-FFF2-40B4-BE49-F238E27FC236}">
                <a16:creationId xmlns:a16="http://schemas.microsoft.com/office/drawing/2014/main" id="{D8FBF2A7-5E72-4EC5-91C7-69BF8CD77B0C}"/>
              </a:ext>
            </a:extLst>
          </p:cNvPr>
          <p:cNvSpPr>
            <a:spLocks noChangeShapeType="1"/>
          </p:cNvSpPr>
          <p:nvPr/>
        </p:nvSpPr>
        <p:spPr bwMode="auto">
          <a:xfrm>
            <a:off x="3422650" y="2657475"/>
            <a:ext cx="0" cy="200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38" name="Freeform 24">
            <a:extLst>
              <a:ext uri="{FF2B5EF4-FFF2-40B4-BE49-F238E27FC236}">
                <a16:creationId xmlns:a16="http://schemas.microsoft.com/office/drawing/2014/main" id="{A11F58D0-F050-414E-8161-2BB44DABF16D}"/>
              </a:ext>
            </a:extLst>
          </p:cNvPr>
          <p:cNvSpPr>
            <a:spLocks/>
          </p:cNvSpPr>
          <p:nvPr/>
        </p:nvSpPr>
        <p:spPr bwMode="auto">
          <a:xfrm>
            <a:off x="3238500" y="2871788"/>
            <a:ext cx="344488" cy="201612"/>
          </a:xfrm>
          <a:custGeom>
            <a:avLst/>
            <a:gdLst>
              <a:gd name="T0" fmla="*/ 0 w 217"/>
              <a:gd name="T1" fmla="*/ 199828 h 113"/>
              <a:gd name="T2" fmla="*/ 177800 w 217"/>
              <a:gd name="T3" fmla="*/ 0 h 113"/>
              <a:gd name="T4" fmla="*/ 342900 w 217"/>
              <a:gd name="T5" fmla="*/ 199828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12"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39" name="Freeform 25">
            <a:extLst>
              <a:ext uri="{FF2B5EF4-FFF2-40B4-BE49-F238E27FC236}">
                <a16:creationId xmlns:a16="http://schemas.microsoft.com/office/drawing/2014/main" id="{158AECC6-785A-4F14-BA47-9512CD4ED636}"/>
              </a:ext>
            </a:extLst>
          </p:cNvPr>
          <p:cNvSpPr>
            <a:spLocks/>
          </p:cNvSpPr>
          <p:nvPr/>
        </p:nvSpPr>
        <p:spPr bwMode="auto">
          <a:xfrm>
            <a:off x="3238500" y="2871788"/>
            <a:ext cx="522288" cy="201612"/>
          </a:xfrm>
          <a:custGeom>
            <a:avLst/>
            <a:gdLst>
              <a:gd name="T0" fmla="*/ 0 w 329"/>
              <a:gd name="T1" fmla="*/ 199828 h 113"/>
              <a:gd name="T2" fmla="*/ 177800 w 329"/>
              <a:gd name="T3" fmla="*/ 0 h 113"/>
              <a:gd name="T4" fmla="*/ 342900 w 329"/>
              <a:gd name="T5" fmla="*/ 199828 h 113"/>
              <a:gd name="T6" fmla="*/ 520700 w 329"/>
              <a:gd name="T7" fmla="*/ 199828 h 113"/>
              <a:gd name="T8" fmla="*/ 0 60000 65536"/>
              <a:gd name="T9" fmla="*/ 0 60000 65536"/>
              <a:gd name="T10" fmla="*/ 0 60000 65536"/>
              <a:gd name="T11" fmla="*/ 0 60000 65536"/>
              <a:gd name="T12" fmla="*/ 0 w 329"/>
              <a:gd name="T13" fmla="*/ 0 h 113"/>
              <a:gd name="T14" fmla="*/ 329 w 329"/>
              <a:gd name="T15" fmla="*/ 113 h 113"/>
            </a:gdLst>
            <a:ahLst/>
            <a:cxnLst>
              <a:cxn ang="T8">
                <a:pos x="T0" y="T1"/>
              </a:cxn>
              <a:cxn ang="T9">
                <a:pos x="T2" y="T3"/>
              </a:cxn>
              <a:cxn ang="T10">
                <a:pos x="T4" y="T5"/>
              </a:cxn>
              <a:cxn ang="T11">
                <a:pos x="T6" y="T7"/>
              </a:cxn>
            </a:cxnLst>
            <a:rect l="T12" t="T13" r="T14" b="T15"/>
            <a:pathLst>
              <a:path w="329" h="113">
                <a:moveTo>
                  <a:pt x="0" y="112"/>
                </a:moveTo>
                <a:lnTo>
                  <a:pt x="112" y="0"/>
                </a:lnTo>
                <a:lnTo>
                  <a:pt x="216" y="112"/>
                </a:lnTo>
                <a:lnTo>
                  <a:pt x="328"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40" name="Freeform 26">
            <a:extLst>
              <a:ext uri="{FF2B5EF4-FFF2-40B4-BE49-F238E27FC236}">
                <a16:creationId xmlns:a16="http://schemas.microsoft.com/office/drawing/2014/main" id="{52799233-0797-4930-808B-41BD6FE42AD9}"/>
              </a:ext>
            </a:extLst>
          </p:cNvPr>
          <p:cNvSpPr>
            <a:spLocks/>
          </p:cNvSpPr>
          <p:nvPr/>
        </p:nvSpPr>
        <p:spPr bwMode="auto">
          <a:xfrm>
            <a:off x="2984500" y="3071813"/>
            <a:ext cx="230188" cy="315912"/>
          </a:xfrm>
          <a:custGeom>
            <a:avLst/>
            <a:gdLst>
              <a:gd name="T0" fmla="*/ 228600 w 145"/>
              <a:gd name="T1" fmla="*/ 0 h 177"/>
              <a:gd name="T2" fmla="*/ 0 w 145"/>
              <a:gd name="T3" fmla="*/ 0 h 177"/>
              <a:gd name="T4" fmla="*/ 0 w 145"/>
              <a:gd name="T5" fmla="*/ 314127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41" name="Line 27">
            <a:extLst>
              <a:ext uri="{FF2B5EF4-FFF2-40B4-BE49-F238E27FC236}">
                <a16:creationId xmlns:a16="http://schemas.microsoft.com/office/drawing/2014/main" id="{2FB8BF08-74A0-437C-9C60-A549CE4CBC89}"/>
              </a:ext>
            </a:extLst>
          </p:cNvPr>
          <p:cNvSpPr>
            <a:spLocks noChangeShapeType="1"/>
          </p:cNvSpPr>
          <p:nvPr/>
        </p:nvSpPr>
        <p:spPr bwMode="auto">
          <a:xfrm>
            <a:off x="3765550" y="3086100"/>
            <a:ext cx="0" cy="2857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42" name="Rectangle 28">
            <a:extLst>
              <a:ext uri="{FF2B5EF4-FFF2-40B4-BE49-F238E27FC236}">
                <a16:creationId xmlns:a16="http://schemas.microsoft.com/office/drawing/2014/main" id="{C90DE9F1-BA83-4E26-85B5-9B3D437C8E8B}"/>
              </a:ext>
            </a:extLst>
          </p:cNvPr>
          <p:cNvSpPr>
            <a:spLocks noChangeArrowheads="1"/>
          </p:cNvSpPr>
          <p:nvPr/>
        </p:nvSpPr>
        <p:spPr bwMode="auto">
          <a:xfrm>
            <a:off x="3479800" y="3429000"/>
            <a:ext cx="546100" cy="271463"/>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8843" name="Rectangle 29">
            <a:extLst>
              <a:ext uri="{FF2B5EF4-FFF2-40B4-BE49-F238E27FC236}">
                <a16:creationId xmlns:a16="http://schemas.microsoft.com/office/drawing/2014/main" id="{0AFF13EC-445A-4523-96D6-999C37ABC33C}"/>
              </a:ext>
            </a:extLst>
          </p:cNvPr>
          <p:cNvSpPr>
            <a:spLocks noChangeArrowheads="1"/>
          </p:cNvSpPr>
          <p:nvPr/>
        </p:nvSpPr>
        <p:spPr bwMode="auto">
          <a:xfrm>
            <a:off x="2717800" y="3429000"/>
            <a:ext cx="533400" cy="271463"/>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8844" name="Line 30">
            <a:extLst>
              <a:ext uri="{FF2B5EF4-FFF2-40B4-BE49-F238E27FC236}">
                <a16:creationId xmlns:a16="http://schemas.microsoft.com/office/drawing/2014/main" id="{2AFF392E-36BF-4D23-A61F-3FDF7523572B}"/>
              </a:ext>
            </a:extLst>
          </p:cNvPr>
          <p:cNvSpPr>
            <a:spLocks noChangeShapeType="1"/>
          </p:cNvSpPr>
          <p:nvPr/>
        </p:nvSpPr>
        <p:spPr bwMode="auto">
          <a:xfrm>
            <a:off x="2990850" y="3729038"/>
            <a:ext cx="0" cy="1857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45" name="Line 31">
            <a:extLst>
              <a:ext uri="{FF2B5EF4-FFF2-40B4-BE49-F238E27FC236}">
                <a16:creationId xmlns:a16="http://schemas.microsoft.com/office/drawing/2014/main" id="{FA05D8D4-7505-415E-B31D-47A5796BBD6A}"/>
              </a:ext>
            </a:extLst>
          </p:cNvPr>
          <p:cNvSpPr>
            <a:spLocks noChangeShapeType="1"/>
          </p:cNvSpPr>
          <p:nvPr/>
        </p:nvSpPr>
        <p:spPr bwMode="auto">
          <a:xfrm>
            <a:off x="3765550" y="3729038"/>
            <a:ext cx="0" cy="1857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46" name="Line 32">
            <a:extLst>
              <a:ext uri="{FF2B5EF4-FFF2-40B4-BE49-F238E27FC236}">
                <a16:creationId xmlns:a16="http://schemas.microsoft.com/office/drawing/2014/main" id="{7A5A070B-4051-4D9A-99E7-386A837C777C}"/>
              </a:ext>
            </a:extLst>
          </p:cNvPr>
          <p:cNvSpPr>
            <a:spLocks noChangeShapeType="1"/>
          </p:cNvSpPr>
          <p:nvPr/>
        </p:nvSpPr>
        <p:spPr bwMode="auto">
          <a:xfrm>
            <a:off x="2997200" y="3937000"/>
            <a:ext cx="7493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47" name="Line 33">
            <a:extLst>
              <a:ext uri="{FF2B5EF4-FFF2-40B4-BE49-F238E27FC236}">
                <a16:creationId xmlns:a16="http://schemas.microsoft.com/office/drawing/2014/main" id="{EB51D2E4-63DD-4598-9DEE-CD724EAE8625}"/>
              </a:ext>
            </a:extLst>
          </p:cNvPr>
          <p:cNvSpPr>
            <a:spLocks noChangeShapeType="1"/>
          </p:cNvSpPr>
          <p:nvPr/>
        </p:nvSpPr>
        <p:spPr bwMode="auto">
          <a:xfrm>
            <a:off x="4368800" y="2651125"/>
            <a:ext cx="571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48" name="Freeform 34">
            <a:extLst>
              <a:ext uri="{FF2B5EF4-FFF2-40B4-BE49-F238E27FC236}">
                <a16:creationId xmlns:a16="http://schemas.microsoft.com/office/drawing/2014/main" id="{BA70DACC-29EA-490C-B625-48275174CC3D}"/>
              </a:ext>
            </a:extLst>
          </p:cNvPr>
          <p:cNvSpPr>
            <a:spLocks/>
          </p:cNvSpPr>
          <p:nvPr/>
        </p:nvSpPr>
        <p:spPr bwMode="auto">
          <a:xfrm>
            <a:off x="4787900" y="2871788"/>
            <a:ext cx="344488" cy="201612"/>
          </a:xfrm>
          <a:custGeom>
            <a:avLst/>
            <a:gdLst>
              <a:gd name="T0" fmla="*/ 0 w 217"/>
              <a:gd name="T1" fmla="*/ 199828 h 113"/>
              <a:gd name="T2" fmla="*/ 165100 w 217"/>
              <a:gd name="T3" fmla="*/ 0 h 113"/>
              <a:gd name="T4" fmla="*/ 342900 w 217"/>
              <a:gd name="T5" fmla="*/ 199828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49" name="Freeform 35">
            <a:extLst>
              <a:ext uri="{FF2B5EF4-FFF2-40B4-BE49-F238E27FC236}">
                <a16:creationId xmlns:a16="http://schemas.microsoft.com/office/drawing/2014/main" id="{6912A7C6-8FD8-4286-8521-BB9659B4AA87}"/>
              </a:ext>
            </a:extLst>
          </p:cNvPr>
          <p:cNvSpPr>
            <a:spLocks/>
          </p:cNvSpPr>
          <p:nvPr/>
        </p:nvSpPr>
        <p:spPr bwMode="auto">
          <a:xfrm>
            <a:off x="4787900" y="2871788"/>
            <a:ext cx="344488" cy="201612"/>
          </a:xfrm>
          <a:custGeom>
            <a:avLst/>
            <a:gdLst>
              <a:gd name="T0" fmla="*/ 0 w 217"/>
              <a:gd name="T1" fmla="*/ 199828 h 113"/>
              <a:gd name="T2" fmla="*/ 165100 w 217"/>
              <a:gd name="T3" fmla="*/ 0 h 113"/>
              <a:gd name="T4" fmla="*/ 342900 w 217"/>
              <a:gd name="T5" fmla="*/ 199828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50" name="Freeform 36">
            <a:extLst>
              <a:ext uri="{FF2B5EF4-FFF2-40B4-BE49-F238E27FC236}">
                <a16:creationId xmlns:a16="http://schemas.microsoft.com/office/drawing/2014/main" id="{47236F2F-353E-4E8F-8205-347F8DD5F3F5}"/>
              </a:ext>
            </a:extLst>
          </p:cNvPr>
          <p:cNvSpPr>
            <a:spLocks/>
          </p:cNvSpPr>
          <p:nvPr/>
        </p:nvSpPr>
        <p:spPr bwMode="auto">
          <a:xfrm>
            <a:off x="4521200" y="3071813"/>
            <a:ext cx="230188" cy="315912"/>
          </a:xfrm>
          <a:custGeom>
            <a:avLst/>
            <a:gdLst>
              <a:gd name="T0" fmla="*/ 228600 w 145"/>
              <a:gd name="T1" fmla="*/ 0 h 177"/>
              <a:gd name="T2" fmla="*/ 0 w 145"/>
              <a:gd name="T3" fmla="*/ 0 h 177"/>
              <a:gd name="T4" fmla="*/ 0 w 145"/>
              <a:gd name="T5" fmla="*/ 314127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51" name="Line 37">
            <a:extLst>
              <a:ext uri="{FF2B5EF4-FFF2-40B4-BE49-F238E27FC236}">
                <a16:creationId xmlns:a16="http://schemas.microsoft.com/office/drawing/2014/main" id="{29B488DF-21BE-4AB1-94AF-74DC4B386FDF}"/>
              </a:ext>
            </a:extLst>
          </p:cNvPr>
          <p:cNvSpPr>
            <a:spLocks noChangeShapeType="1"/>
          </p:cNvSpPr>
          <p:nvPr/>
        </p:nvSpPr>
        <p:spPr bwMode="auto">
          <a:xfrm>
            <a:off x="5302250" y="3086100"/>
            <a:ext cx="0" cy="2857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52" name="Rectangle 38">
            <a:extLst>
              <a:ext uri="{FF2B5EF4-FFF2-40B4-BE49-F238E27FC236}">
                <a16:creationId xmlns:a16="http://schemas.microsoft.com/office/drawing/2014/main" id="{88E91E3A-0C67-47E9-A6D0-7C8E401E15CC}"/>
              </a:ext>
            </a:extLst>
          </p:cNvPr>
          <p:cNvSpPr>
            <a:spLocks noChangeArrowheads="1"/>
          </p:cNvSpPr>
          <p:nvPr/>
        </p:nvSpPr>
        <p:spPr bwMode="auto">
          <a:xfrm>
            <a:off x="5029200" y="3429000"/>
            <a:ext cx="546100" cy="271463"/>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8853" name="Rectangle 39">
            <a:extLst>
              <a:ext uri="{FF2B5EF4-FFF2-40B4-BE49-F238E27FC236}">
                <a16:creationId xmlns:a16="http://schemas.microsoft.com/office/drawing/2014/main" id="{1EFE4FDB-0CCA-49FA-93EB-2B64CB54EFE2}"/>
              </a:ext>
            </a:extLst>
          </p:cNvPr>
          <p:cNvSpPr>
            <a:spLocks noChangeArrowheads="1"/>
          </p:cNvSpPr>
          <p:nvPr/>
        </p:nvSpPr>
        <p:spPr bwMode="auto">
          <a:xfrm>
            <a:off x="4254500" y="3429000"/>
            <a:ext cx="546100" cy="271463"/>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8854" name="Line 40">
            <a:extLst>
              <a:ext uri="{FF2B5EF4-FFF2-40B4-BE49-F238E27FC236}">
                <a16:creationId xmlns:a16="http://schemas.microsoft.com/office/drawing/2014/main" id="{4B55464D-944B-4313-ADF6-7ED30C492075}"/>
              </a:ext>
            </a:extLst>
          </p:cNvPr>
          <p:cNvSpPr>
            <a:spLocks noChangeShapeType="1"/>
          </p:cNvSpPr>
          <p:nvPr/>
        </p:nvSpPr>
        <p:spPr bwMode="auto">
          <a:xfrm>
            <a:off x="4527550" y="3729038"/>
            <a:ext cx="0" cy="1857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55" name="Line 41">
            <a:extLst>
              <a:ext uri="{FF2B5EF4-FFF2-40B4-BE49-F238E27FC236}">
                <a16:creationId xmlns:a16="http://schemas.microsoft.com/office/drawing/2014/main" id="{1053AF4D-6FB6-4667-B4AD-7AA1CFC002BE}"/>
              </a:ext>
            </a:extLst>
          </p:cNvPr>
          <p:cNvSpPr>
            <a:spLocks noChangeShapeType="1"/>
          </p:cNvSpPr>
          <p:nvPr/>
        </p:nvSpPr>
        <p:spPr bwMode="auto">
          <a:xfrm>
            <a:off x="5302250" y="3729038"/>
            <a:ext cx="0" cy="1857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56" name="Line 42">
            <a:extLst>
              <a:ext uri="{FF2B5EF4-FFF2-40B4-BE49-F238E27FC236}">
                <a16:creationId xmlns:a16="http://schemas.microsoft.com/office/drawing/2014/main" id="{0DF5AC39-1CCE-4DD4-A31B-467938CB3DFA}"/>
              </a:ext>
            </a:extLst>
          </p:cNvPr>
          <p:cNvSpPr>
            <a:spLocks noChangeShapeType="1"/>
          </p:cNvSpPr>
          <p:nvPr/>
        </p:nvSpPr>
        <p:spPr bwMode="auto">
          <a:xfrm>
            <a:off x="4940300" y="3937000"/>
            <a:ext cx="342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57" name="Line 43">
            <a:extLst>
              <a:ext uri="{FF2B5EF4-FFF2-40B4-BE49-F238E27FC236}">
                <a16:creationId xmlns:a16="http://schemas.microsoft.com/office/drawing/2014/main" id="{D89AADC1-8E71-4E8B-B75F-B64D65E43E8F}"/>
              </a:ext>
            </a:extLst>
          </p:cNvPr>
          <p:cNvSpPr>
            <a:spLocks noChangeShapeType="1"/>
          </p:cNvSpPr>
          <p:nvPr/>
        </p:nvSpPr>
        <p:spPr bwMode="auto">
          <a:xfrm>
            <a:off x="4959350" y="2657475"/>
            <a:ext cx="0" cy="200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58" name="Line 44">
            <a:extLst>
              <a:ext uri="{FF2B5EF4-FFF2-40B4-BE49-F238E27FC236}">
                <a16:creationId xmlns:a16="http://schemas.microsoft.com/office/drawing/2014/main" id="{9B343905-E5E0-445E-AD03-B656BD438088}"/>
              </a:ext>
            </a:extLst>
          </p:cNvPr>
          <p:cNvSpPr>
            <a:spLocks noChangeShapeType="1"/>
          </p:cNvSpPr>
          <p:nvPr/>
        </p:nvSpPr>
        <p:spPr bwMode="auto">
          <a:xfrm>
            <a:off x="4533900" y="3937000"/>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59" name="Oval 45">
            <a:extLst>
              <a:ext uri="{FF2B5EF4-FFF2-40B4-BE49-F238E27FC236}">
                <a16:creationId xmlns:a16="http://schemas.microsoft.com/office/drawing/2014/main" id="{E02F0FA3-5B0B-4016-881C-D3DEC627117D}"/>
              </a:ext>
            </a:extLst>
          </p:cNvPr>
          <p:cNvSpPr>
            <a:spLocks noChangeArrowheads="1"/>
          </p:cNvSpPr>
          <p:nvPr/>
        </p:nvSpPr>
        <p:spPr bwMode="auto">
          <a:xfrm>
            <a:off x="4876800" y="3914775"/>
            <a:ext cx="38100" cy="42863"/>
          </a:xfrm>
          <a:prstGeom prst="ellipse">
            <a:avLst/>
          </a:prstGeom>
          <a:solidFill>
            <a:srgbClr val="000000"/>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8860" name="Oval 46">
            <a:extLst>
              <a:ext uri="{FF2B5EF4-FFF2-40B4-BE49-F238E27FC236}">
                <a16:creationId xmlns:a16="http://schemas.microsoft.com/office/drawing/2014/main" id="{60A756F5-A60D-4F39-AAC3-430189FEF293}"/>
              </a:ext>
            </a:extLst>
          </p:cNvPr>
          <p:cNvSpPr>
            <a:spLocks noChangeArrowheads="1"/>
          </p:cNvSpPr>
          <p:nvPr/>
        </p:nvSpPr>
        <p:spPr bwMode="auto">
          <a:xfrm>
            <a:off x="3340100" y="3914775"/>
            <a:ext cx="25400" cy="42863"/>
          </a:xfrm>
          <a:prstGeom prst="ellipse">
            <a:avLst/>
          </a:prstGeom>
          <a:solidFill>
            <a:srgbClr val="000000"/>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8861" name="Line 47">
            <a:extLst>
              <a:ext uri="{FF2B5EF4-FFF2-40B4-BE49-F238E27FC236}">
                <a16:creationId xmlns:a16="http://schemas.microsoft.com/office/drawing/2014/main" id="{B095EE31-9096-45ED-8EFE-E7052A073DAB}"/>
              </a:ext>
            </a:extLst>
          </p:cNvPr>
          <p:cNvSpPr>
            <a:spLocks noChangeShapeType="1"/>
          </p:cNvSpPr>
          <p:nvPr/>
        </p:nvSpPr>
        <p:spPr bwMode="auto">
          <a:xfrm>
            <a:off x="4908550" y="3943350"/>
            <a:ext cx="0" cy="200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62" name="Line 48">
            <a:extLst>
              <a:ext uri="{FF2B5EF4-FFF2-40B4-BE49-F238E27FC236}">
                <a16:creationId xmlns:a16="http://schemas.microsoft.com/office/drawing/2014/main" id="{E16F40D8-EA30-4F7F-B98F-E07D8D81D224}"/>
              </a:ext>
            </a:extLst>
          </p:cNvPr>
          <p:cNvSpPr>
            <a:spLocks noChangeShapeType="1"/>
          </p:cNvSpPr>
          <p:nvPr/>
        </p:nvSpPr>
        <p:spPr bwMode="auto">
          <a:xfrm flipH="1">
            <a:off x="4241800" y="4165600"/>
            <a:ext cx="6223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63" name="Line 49">
            <a:extLst>
              <a:ext uri="{FF2B5EF4-FFF2-40B4-BE49-F238E27FC236}">
                <a16:creationId xmlns:a16="http://schemas.microsoft.com/office/drawing/2014/main" id="{14D307C7-5354-4DC6-9237-679817800DD9}"/>
              </a:ext>
            </a:extLst>
          </p:cNvPr>
          <p:cNvSpPr>
            <a:spLocks noChangeShapeType="1"/>
          </p:cNvSpPr>
          <p:nvPr/>
        </p:nvSpPr>
        <p:spPr bwMode="auto">
          <a:xfrm>
            <a:off x="3365500" y="416560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64" name="Oval 50">
            <a:extLst>
              <a:ext uri="{FF2B5EF4-FFF2-40B4-BE49-F238E27FC236}">
                <a16:creationId xmlns:a16="http://schemas.microsoft.com/office/drawing/2014/main" id="{AFEB2A29-00B6-4882-AA8C-CB23A58B7571}"/>
              </a:ext>
            </a:extLst>
          </p:cNvPr>
          <p:cNvSpPr>
            <a:spLocks noChangeArrowheads="1"/>
          </p:cNvSpPr>
          <p:nvPr/>
        </p:nvSpPr>
        <p:spPr bwMode="auto">
          <a:xfrm>
            <a:off x="4191000" y="4143375"/>
            <a:ext cx="38100" cy="28575"/>
          </a:xfrm>
          <a:prstGeom prst="ellipse">
            <a:avLst/>
          </a:prstGeom>
          <a:solidFill>
            <a:srgbClr val="000000"/>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8865" name="Freeform 51">
            <a:extLst>
              <a:ext uri="{FF2B5EF4-FFF2-40B4-BE49-F238E27FC236}">
                <a16:creationId xmlns:a16="http://schemas.microsoft.com/office/drawing/2014/main" id="{7529BBEF-6D9B-4DD2-ABDC-AD48C0669474}"/>
              </a:ext>
            </a:extLst>
          </p:cNvPr>
          <p:cNvSpPr>
            <a:spLocks/>
          </p:cNvSpPr>
          <p:nvPr/>
        </p:nvSpPr>
        <p:spPr bwMode="auto">
          <a:xfrm>
            <a:off x="4216400" y="4186238"/>
            <a:ext cx="534988" cy="230187"/>
          </a:xfrm>
          <a:custGeom>
            <a:avLst/>
            <a:gdLst>
              <a:gd name="T0" fmla="*/ 0 w 337"/>
              <a:gd name="T1" fmla="*/ 0 h 129"/>
              <a:gd name="T2" fmla="*/ 0 w 337"/>
              <a:gd name="T3" fmla="*/ 228403 h 129"/>
              <a:gd name="T4" fmla="*/ 533400 w 337"/>
              <a:gd name="T5" fmla="*/ 228403 h 129"/>
              <a:gd name="T6" fmla="*/ 0 60000 65536"/>
              <a:gd name="T7" fmla="*/ 0 60000 65536"/>
              <a:gd name="T8" fmla="*/ 0 60000 65536"/>
              <a:gd name="T9" fmla="*/ 0 w 337"/>
              <a:gd name="T10" fmla="*/ 0 h 129"/>
              <a:gd name="T11" fmla="*/ 337 w 337"/>
              <a:gd name="T12" fmla="*/ 129 h 129"/>
            </a:gdLst>
            <a:ahLst/>
            <a:cxnLst>
              <a:cxn ang="T6">
                <a:pos x="T0" y="T1"/>
              </a:cxn>
              <a:cxn ang="T7">
                <a:pos x="T2" y="T3"/>
              </a:cxn>
              <a:cxn ang="T8">
                <a:pos x="T4" y="T5"/>
              </a:cxn>
            </a:cxnLst>
            <a:rect l="T9" t="T10" r="T11" b="T12"/>
            <a:pathLst>
              <a:path w="337" h="129">
                <a:moveTo>
                  <a:pt x="0" y="0"/>
                </a:moveTo>
                <a:lnTo>
                  <a:pt x="0" y="128"/>
                </a:lnTo>
                <a:lnTo>
                  <a:pt x="336" y="12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66" name="Oval 52">
            <a:extLst>
              <a:ext uri="{FF2B5EF4-FFF2-40B4-BE49-F238E27FC236}">
                <a16:creationId xmlns:a16="http://schemas.microsoft.com/office/drawing/2014/main" id="{898C0E52-51C6-4654-A63B-B369385F924B}"/>
              </a:ext>
            </a:extLst>
          </p:cNvPr>
          <p:cNvSpPr>
            <a:spLocks noChangeArrowheads="1"/>
          </p:cNvSpPr>
          <p:nvPr/>
        </p:nvSpPr>
        <p:spPr bwMode="auto">
          <a:xfrm>
            <a:off x="4737100" y="4400550"/>
            <a:ext cx="38100" cy="28575"/>
          </a:xfrm>
          <a:prstGeom prst="ellipse">
            <a:avLst/>
          </a:prstGeom>
          <a:solidFill>
            <a:srgbClr val="000000"/>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8867" name="Line 53">
            <a:extLst>
              <a:ext uri="{FF2B5EF4-FFF2-40B4-BE49-F238E27FC236}">
                <a16:creationId xmlns:a16="http://schemas.microsoft.com/office/drawing/2014/main" id="{FBD52EB6-9DB5-4701-879E-C67C46F03122}"/>
              </a:ext>
            </a:extLst>
          </p:cNvPr>
          <p:cNvSpPr>
            <a:spLocks noChangeShapeType="1"/>
          </p:cNvSpPr>
          <p:nvPr/>
        </p:nvSpPr>
        <p:spPr bwMode="auto">
          <a:xfrm>
            <a:off x="6280150" y="2857500"/>
            <a:ext cx="0" cy="1543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68" name="Line 54">
            <a:extLst>
              <a:ext uri="{FF2B5EF4-FFF2-40B4-BE49-F238E27FC236}">
                <a16:creationId xmlns:a16="http://schemas.microsoft.com/office/drawing/2014/main" id="{18938886-7536-494C-87CC-FE3B491FF0B6}"/>
              </a:ext>
            </a:extLst>
          </p:cNvPr>
          <p:cNvSpPr>
            <a:spLocks noChangeShapeType="1"/>
          </p:cNvSpPr>
          <p:nvPr/>
        </p:nvSpPr>
        <p:spPr bwMode="auto">
          <a:xfrm>
            <a:off x="4800600" y="4422775"/>
            <a:ext cx="146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69" name="Freeform 55">
            <a:extLst>
              <a:ext uri="{FF2B5EF4-FFF2-40B4-BE49-F238E27FC236}">
                <a16:creationId xmlns:a16="http://schemas.microsoft.com/office/drawing/2014/main" id="{F3B1D247-A634-4AC1-901E-A77B1F07AEA2}"/>
              </a:ext>
            </a:extLst>
          </p:cNvPr>
          <p:cNvSpPr>
            <a:spLocks/>
          </p:cNvSpPr>
          <p:nvPr/>
        </p:nvSpPr>
        <p:spPr bwMode="auto">
          <a:xfrm>
            <a:off x="4584700" y="4672013"/>
            <a:ext cx="344488" cy="201612"/>
          </a:xfrm>
          <a:custGeom>
            <a:avLst/>
            <a:gdLst>
              <a:gd name="T0" fmla="*/ 0 w 217"/>
              <a:gd name="T1" fmla="*/ 199828 h 113"/>
              <a:gd name="T2" fmla="*/ 165100 w 217"/>
              <a:gd name="T3" fmla="*/ 0 h 113"/>
              <a:gd name="T4" fmla="*/ 342900 w 217"/>
              <a:gd name="T5" fmla="*/ 199828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70" name="Freeform 56">
            <a:extLst>
              <a:ext uri="{FF2B5EF4-FFF2-40B4-BE49-F238E27FC236}">
                <a16:creationId xmlns:a16="http://schemas.microsoft.com/office/drawing/2014/main" id="{CD59DB24-14BC-4472-B89C-5B98ED012157}"/>
              </a:ext>
            </a:extLst>
          </p:cNvPr>
          <p:cNvSpPr>
            <a:spLocks/>
          </p:cNvSpPr>
          <p:nvPr/>
        </p:nvSpPr>
        <p:spPr bwMode="auto">
          <a:xfrm>
            <a:off x="4584700" y="4672013"/>
            <a:ext cx="344488" cy="201612"/>
          </a:xfrm>
          <a:custGeom>
            <a:avLst/>
            <a:gdLst>
              <a:gd name="T0" fmla="*/ 0 w 217"/>
              <a:gd name="T1" fmla="*/ 199828 h 113"/>
              <a:gd name="T2" fmla="*/ 165100 w 217"/>
              <a:gd name="T3" fmla="*/ 0 h 113"/>
              <a:gd name="T4" fmla="*/ 342900 w 217"/>
              <a:gd name="T5" fmla="*/ 199828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71" name="Line 57">
            <a:extLst>
              <a:ext uri="{FF2B5EF4-FFF2-40B4-BE49-F238E27FC236}">
                <a16:creationId xmlns:a16="http://schemas.microsoft.com/office/drawing/2014/main" id="{0D99215D-ABF8-4819-89A7-8211CC4E3AC8}"/>
              </a:ext>
            </a:extLst>
          </p:cNvPr>
          <p:cNvSpPr>
            <a:spLocks noChangeShapeType="1"/>
          </p:cNvSpPr>
          <p:nvPr/>
        </p:nvSpPr>
        <p:spPr bwMode="auto">
          <a:xfrm flipV="1">
            <a:off x="4756150" y="4414838"/>
            <a:ext cx="0" cy="257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872" name="Freeform 58">
            <a:extLst>
              <a:ext uri="{FF2B5EF4-FFF2-40B4-BE49-F238E27FC236}">
                <a16:creationId xmlns:a16="http://schemas.microsoft.com/office/drawing/2014/main" id="{BDCB49A3-7E14-475A-B0C8-ACC1C2598079}"/>
              </a:ext>
            </a:extLst>
          </p:cNvPr>
          <p:cNvSpPr>
            <a:spLocks/>
          </p:cNvSpPr>
          <p:nvPr/>
        </p:nvSpPr>
        <p:spPr bwMode="auto">
          <a:xfrm>
            <a:off x="4927600" y="1714500"/>
            <a:ext cx="1970088" cy="3159125"/>
          </a:xfrm>
          <a:custGeom>
            <a:avLst/>
            <a:gdLst>
              <a:gd name="T0" fmla="*/ 0 w 1241"/>
              <a:gd name="T1" fmla="*/ 3157339 h 1769"/>
              <a:gd name="T2" fmla="*/ 1968501 w 1241"/>
              <a:gd name="T3" fmla="*/ 3157339 h 1769"/>
              <a:gd name="T4" fmla="*/ 1968501 w 1241"/>
              <a:gd name="T5" fmla="*/ 0 h 1769"/>
              <a:gd name="T6" fmla="*/ 0 60000 65536"/>
              <a:gd name="T7" fmla="*/ 0 60000 65536"/>
              <a:gd name="T8" fmla="*/ 0 60000 65536"/>
              <a:gd name="T9" fmla="*/ 0 w 1241"/>
              <a:gd name="T10" fmla="*/ 0 h 1769"/>
              <a:gd name="T11" fmla="*/ 1241 w 1241"/>
              <a:gd name="T12" fmla="*/ 1769 h 1769"/>
            </a:gdLst>
            <a:ahLst/>
            <a:cxnLst>
              <a:cxn ang="T6">
                <a:pos x="T0" y="T1"/>
              </a:cxn>
              <a:cxn ang="T7">
                <a:pos x="T2" y="T3"/>
              </a:cxn>
              <a:cxn ang="T8">
                <a:pos x="T4" y="T5"/>
              </a:cxn>
            </a:cxnLst>
            <a:rect l="T9" t="T10" r="T11" b="T12"/>
            <a:pathLst>
              <a:path w="1241" h="1769">
                <a:moveTo>
                  <a:pt x="0" y="1768"/>
                </a:moveTo>
                <a:lnTo>
                  <a:pt x="1240" y="1768"/>
                </a:lnTo>
                <a:lnTo>
                  <a:pt x="1240"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18873" name="Group 59">
            <a:extLst>
              <a:ext uri="{FF2B5EF4-FFF2-40B4-BE49-F238E27FC236}">
                <a16:creationId xmlns:a16="http://schemas.microsoft.com/office/drawing/2014/main" id="{6A218405-14F3-4365-95B3-A0B443E00B08}"/>
              </a:ext>
            </a:extLst>
          </p:cNvPr>
          <p:cNvGrpSpPr>
            <a:grpSpLocks/>
          </p:cNvGrpSpPr>
          <p:nvPr/>
        </p:nvGrpSpPr>
        <p:grpSpPr bwMode="auto">
          <a:xfrm>
            <a:off x="4711700" y="5072063"/>
            <a:ext cx="65088" cy="230187"/>
            <a:chOff x="2608" y="2712"/>
            <a:chExt cx="41" cy="129"/>
          </a:xfrm>
        </p:grpSpPr>
        <p:sp>
          <p:nvSpPr>
            <p:cNvPr id="418896" name="Freeform 60">
              <a:extLst>
                <a:ext uri="{FF2B5EF4-FFF2-40B4-BE49-F238E27FC236}">
                  <a16:creationId xmlns:a16="http://schemas.microsoft.com/office/drawing/2014/main" id="{0F92206C-9F23-4A7E-AE3B-ECAE9CD035DD}"/>
                </a:ext>
              </a:extLst>
            </p:cNvPr>
            <p:cNvSpPr>
              <a:spLocks/>
            </p:cNvSpPr>
            <p:nvPr/>
          </p:nvSpPr>
          <p:spPr bwMode="auto">
            <a:xfrm>
              <a:off x="2608" y="2752"/>
              <a:ext cx="41" cy="89"/>
            </a:xfrm>
            <a:custGeom>
              <a:avLst/>
              <a:gdLst>
                <a:gd name="T0" fmla="*/ 20 w 41"/>
                <a:gd name="T1" fmla="*/ 88 h 89"/>
                <a:gd name="T2" fmla="*/ 0 w 41"/>
                <a:gd name="T3" fmla="*/ 0 h 89"/>
                <a:gd name="T4" fmla="*/ 20 w 41"/>
                <a:gd name="T5" fmla="*/ 0 h 89"/>
                <a:gd name="T6" fmla="*/ 40 w 41"/>
                <a:gd name="T7" fmla="*/ 0 h 89"/>
                <a:gd name="T8" fmla="*/ 20 w 41"/>
                <a:gd name="T9" fmla="*/ 88 h 89"/>
                <a:gd name="T10" fmla="*/ 0 60000 65536"/>
                <a:gd name="T11" fmla="*/ 0 60000 65536"/>
                <a:gd name="T12" fmla="*/ 0 60000 65536"/>
                <a:gd name="T13" fmla="*/ 0 60000 65536"/>
                <a:gd name="T14" fmla="*/ 0 60000 65536"/>
                <a:gd name="T15" fmla="*/ 0 w 41"/>
                <a:gd name="T16" fmla="*/ 0 h 89"/>
                <a:gd name="T17" fmla="*/ 41 w 41"/>
                <a:gd name="T18" fmla="*/ 89 h 89"/>
              </a:gdLst>
              <a:ahLst/>
              <a:cxnLst>
                <a:cxn ang="T10">
                  <a:pos x="T0" y="T1"/>
                </a:cxn>
                <a:cxn ang="T11">
                  <a:pos x="T2" y="T3"/>
                </a:cxn>
                <a:cxn ang="T12">
                  <a:pos x="T4" y="T5"/>
                </a:cxn>
                <a:cxn ang="T13">
                  <a:pos x="T6" y="T7"/>
                </a:cxn>
                <a:cxn ang="T14">
                  <a:pos x="T8" y="T9"/>
                </a:cxn>
              </a:cxnLst>
              <a:rect l="T15" t="T16" r="T17" b="T18"/>
              <a:pathLst>
                <a:path w="41" h="89">
                  <a:moveTo>
                    <a:pt x="20" y="88"/>
                  </a:moveTo>
                  <a:lnTo>
                    <a:pt x="0" y="0"/>
                  </a:lnTo>
                  <a:lnTo>
                    <a:pt x="20" y="0"/>
                  </a:lnTo>
                  <a:lnTo>
                    <a:pt x="40" y="0"/>
                  </a:lnTo>
                  <a:lnTo>
                    <a:pt x="20" y="88"/>
                  </a:lnTo>
                </a:path>
              </a:pathLst>
            </a:custGeom>
            <a:solidFill>
              <a:srgbClr val="000000"/>
            </a:solidFill>
            <a:ln w="25400" cap="rnd">
              <a:solidFill>
                <a:schemeClr val="tx1"/>
              </a:solidFill>
              <a:round/>
              <a:headEnd/>
              <a:tailEnd type="triangle" w="med" len="med"/>
            </a:ln>
          </p:spPr>
          <p:txBody>
            <a:bodyPr/>
            <a:lstStyle/>
            <a:p>
              <a:endParaRPr lang="en-US"/>
            </a:p>
          </p:txBody>
        </p:sp>
        <p:sp>
          <p:nvSpPr>
            <p:cNvPr id="418897" name="Line 61">
              <a:extLst>
                <a:ext uri="{FF2B5EF4-FFF2-40B4-BE49-F238E27FC236}">
                  <a16:creationId xmlns:a16="http://schemas.microsoft.com/office/drawing/2014/main" id="{1CC64DAB-E86B-4364-8542-3FB682E86CDE}"/>
                </a:ext>
              </a:extLst>
            </p:cNvPr>
            <p:cNvSpPr>
              <a:spLocks noChangeShapeType="1"/>
            </p:cNvSpPr>
            <p:nvPr/>
          </p:nvSpPr>
          <p:spPr bwMode="auto">
            <a:xfrm>
              <a:off x="2636" y="2712"/>
              <a:ext cx="0" cy="3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18874" name="Line 62">
            <a:extLst>
              <a:ext uri="{FF2B5EF4-FFF2-40B4-BE49-F238E27FC236}">
                <a16:creationId xmlns:a16="http://schemas.microsoft.com/office/drawing/2014/main" id="{A9CE4EC9-72A1-4FF5-BD73-D62FA4493F40}"/>
              </a:ext>
            </a:extLst>
          </p:cNvPr>
          <p:cNvSpPr>
            <a:spLocks noChangeShapeType="1"/>
          </p:cNvSpPr>
          <p:nvPr/>
        </p:nvSpPr>
        <p:spPr bwMode="auto">
          <a:xfrm flipV="1">
            <a:off x="4756150" y="5057775"/>
            <a:ext cx="0" cy="128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91" name="Rectangle 63">
            <a:extLst>
              <a:ext uri="{FF2B5EF4-FFF2-40B4-BE49-F238E27FC236}">
                <a16:creationId xmlns:a16="http://schemas.microsoft.com/office/drawing/2014/main" id="{66972B3F-5737-496B-BEA8-A3C5AD0C18BA}"/>
              </a:ext>
            </a:extLst>
          </p:cNvPr>
          <p:cNvSpPr>
            <a:spLocks noChangeArrowheads="1"/>
          </p:cNvSpPr>
          <p:nvPr/>
        </p:nvSpPr>
        <p:spPr bwMode="auto">
          <a:xfrm>
            <a:off x="6950075" y="3538538"/>
            <a:ext cx="1258888" cy="333375"/>
          </a:xfrm>
          <a:prstGeom prst="rect">
            <a:avLst/>
          </a:prstGeom>
          <a:noFill/>
          <a:ln w="25400">
            <a:noFill/>
            <a:miter lim="800000"/>
            <a:headEnd/>
            <a:tailEnd/>
          </a:ln>
          <a:effectLst/>
        </p:spPr>
        <p:txBody>
          <a:bodyPr wrap="none" lIns="90487" tIns="44450" rIns="90487" bIns="44450">
            <a:spAutoFit/>
          </a:bodyPr>
          <a:lstStyle/>
          <a:p>
            <a:pPr>
              <a:defRPr/>
            </a:pPr>
            <a:r>
              <a:rPr lang="en-US" sz="1600" b="1">
                <a:effectLst>
                  <a:outerShdw blurRad="38100" dist="38100" dir="2700000" algn="tl">
                    <a:srgbClr val="FFFFFF"/>
                  </a:outerShdw>
                </a:effectLst>
                <a:latin typeface="Helvetica" pitchFamily="-128" charset="0"/>
                <a:ea typeface="ＭＳ Ｐゴシック" pitchFamily="-128" charset="-128"/>
              </a:rPr>
              <a:t>loop &lt; 20 X</a:t>
            </a:r>
          </a:p>
        </p:txBody>
      </p:sp>
      <p:sp>
        <p:nvSpPr>
          <p:cNvPr id="418876" name="Freeform 64">
            <a:extLst>
              <a:ext uri="{FF2B5EF4-FFF2-40B4-BE49-F238E27FC236}">
                <a16:creationId xmlns:a16="http://schemas.microsoft.com/office/drawing/2014/main" id="{4A9A026C-32B1-44EC-ADED-C8ADE0370532}"/>
              </a:ext>
            </a:extLst>
          </p:cNvPr>
          <p:cNvSpPr>
            <a:spLocks/>
          </p:cNvSpPr>
          <p:nvPr/>
        </p:nvSpPr>
        <p:spPr bwMode="auto">
          <a:xfrm>
            <a:off x="4902200" y="2257425"/>
            <a:ext cx="344488" cy="201613"/>
          </a:xfrm>
          <a:custGeom>
            <a:avLst/>
            <a:gdLst>
              <a:gd name="T0" fmla="*/ 0 w 217"/>
              <a:gd name="T1" fmla="*/ 0 h 113"/>
              <a:gd name="T2" fmla="*/ 165100 w 217"/>
              <a:gd name="T3" fmla="*/ 199829 h 113"/>
              <a:gd name="T4" fmla="*/ 342900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77" name="Freeform 65">
            <a:extLst>
              <a:ext uri="{FF2B5EF4-FFF2-40B4-BE49-F238E27FC236}">
                <a16:creationId xmlns:a16="http://schemas.microsoft.com/office/drawing/2014/main" id="{06BD92F1-ED84-4A4A-AA5E-B2AD84714AC7}"/>
              </a:ext>
            </a:extLst>
          </p:cNvPr>
          <p:cNvSpPr>
            <a:spLocks/>
          </p:cNvSpPr>
          <p:nvPr/>
        </p:nvSpPr>
        <p:spPr bwMode="auto">
          <a:xfrm>
            <a:off x="4902200" y="2257425"/>
            <a:ext cx="344488" cy="201613"/>
          </a:xfrm>
          <a:custGeom>
            <a:avLst/>
            <a:gdLst>
              <a:gd name="T0" fmla="*/ 0 w 217"/>
              <a:gd name="T1" fmla="*/ 0 h 113"/>
              <a:gd name="T2" fmla="*/ 165100 w 217"/>
              <a:gd name="T3" fmla="*/ 199829 h 113"/>
              <a:gd name="T4" fmla="*/ 342900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78" name="Freeform 66">
            <a:extLst>
              <a:ext uri="{FF2B5EF4-FFF2-40B4-BE49-F238E27FC236}">
                <a16:creationId xmlns:a16="http://schemas.microsoft.com/office/drawing/2014/main" id="{9E116218-50BA-4C0D-88F4-1FF00C8ED219}"/>
              </a:ext>
            </a:extLst>
          </p:cNvPr>
          <p:cNvSpPr>
            <a:spLocks/>
          </p:cNvSpPr>
          <p:nvPr/>
        </p:nvSpPr>
        <p:spPr bwMode="auto">
          <a:xfrm>
            <a:off x="4013200" y="2643188"/>
            <a:ext cx="344488" cy="201612"/>
          </a:xfrm>
          <a:custGeom>
            <a:avLst/>
            <a:gdLst>
              <a:gd name="T0" fmla="*/ 0 w 217"/>
              <a:gd name="T1" fmla="*/ 0 h 113"/>
              <a:gd name="T2" fmla="*/ 165100 w 217"/>
              <a:gd name="T3" fmla="*/ 199828 h 113"/>
              <a:gd name="T4" fmla="*/ 342900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79" name="Freeform 67">
            <a:extLst>
              <a:ext uri="{FF2B5EF4-FFF2-40B4-BE49-F238E27FC236}">
                <a16:creationId xmlns:a16="http://schemas.microsoft.com/office/drawing/2014/main" id="{4D853666-F8D5-4FA4-99D0-2AA38854A090}"/>
              </a:ext>
            </a:extLst>
          </p:cNvPr>
          <p:cNvSpPr>
            <a:spLocks/>
          </p:cNvSpPr>
          <p:nvPr/>
        </p:nvSpPr>
        <p:spPr bwMode="auto">
          <a:xfrm>
            <a:off x="4013200" y="2643188"/>
            <a:ext cx="344488" cy="201612"/>
          </a:xfrm>
          <a:custGeom>
            <a:avLst/>
            <a:gdLst>
              <a:gd name="T0" fmla="*/ 0 w 217"/>
              <a:gd name="T1" fmla="*/ 0 h 113"/>
              <a:gd name="T2" fmla="*/ 165100 w 217"/>
              <a:gd name="T3" fmla="*/ 199828 h 113"/>
              <a:gd name="T4" fmla="*/ 342900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80" name="Freeform 68">
            <a:extLst>
              <a:ext uri="{FF2B5EF4-FFF2-40B4-BE49-F238E27FC236}">
                <a16:creationId xmlns:a16="http://schemas.microsoft.com/office/drawing/2014/main" id="{866393D5-3ECE-4360-8F92-419D201E25BC}"/>
              </a:ext>
            </a:extLst>
          </p:cNvPr>
          <p:cNvSpPr>
            <a:spLocks/>
          </p:cNvSpPr>
          <p:nvPr/>
        </p:nvSpPr>
        <p:spPr bwMode="auto">
          <a:xfrm>
            <a:off x="3238500" y="3071813"/>
            <a:ext cx="344488" cy="187325"/>
          </a:xfrm>
          <a:custGeom>
            <a:avLst/>
            <a:gdLst>
              <a:gd name="T0" fmla="*/ 0 w 217"/>
              <a:gd name="T1" fmla="*/ 0 h 105"/>
              <a:gd name="T2" fmla="*/ 177800 w 217"/>
              <a:gd name="T3" fmla="*/ 185541 h 105"/>
              <a:gd name="T4" fmla="*/ 342900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81" name="Freeform 69">
            <a:extLst>
              <a:ext uri="{FF2B5EF4-FFF2-40B4-BE49-F238E27FC236}">
                <a16:creationId xmlns:a16="http://schemas.microsoft.com/office/drawing/2014/main" id="{B6F89417-7547-4980-9E70-3081F23CF7FA}"/>
              </a:ext>
            </a:extLst>
          </p:cNvPr>
          <p:cNvSpPr>
            <a:spLocks/>
          </p:cNvSpPr>
          <p:nvPr/>
        </p:nvSpPr>
        <p:spPr bwMode="auto">
          <a:xfrm>
            <a:off x="3238500" y="3071813"/>
            <a:ext cx="344488" cy="187325"/>
          </a:xfrm>
          <a:custGeom>
            <a:avLst/>
            <a:gdLst>
              <a:gd name="T0" fmla="*/ 0 w 217"/>
              <a:gd name="T1" fmla="*/ 0 h 105"/>
              <a:gd name="T2" fmla="*/ 177800 w 217"/>
              <a:gd name="T3" fmla="*/ 185541 h 105"/>
              <a:gd name="T4" fmla="*/ 342900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82" name="Freeform 70">
            <a:extLst>
              <a:ext uri="{FF2B5EF4-FFF2-40B4-BE49-F238E27FC236}">
                <a16:creationId xmlns:a16="http://schemas.microsoft.com/office/drawing/2014/main" id="{7E7D892D-283E-4041-B85F-698663BF7F65}"/>
              </a:ext>
            </a:extLst>
          </p:cNvPr>
          <p:cNvSpPr>
            <a:spLocks/>
          </p:cNvSpPr>
          <p:nvPr/>
        </p:nvSpPr>
        <p:spPr bwMode="auto">
          <a:xfrm>
            <a:off x="4787900" y="3071813"/>
            <a:ext cx="344488" cy="187325"/>
          </a:xfrm>
          <a:custGeom>
            <a:avLst/>
            <a:gdLst>
              <a:gd name="T0" fmla="*/ 0 w 217"/>
              <a:gd name="T1" fmla="*/ 0 h 105"/>
              <a:gd name="T2" fmla="*/ 165100 w 217"/>
              <a:gd name="T3" fmla="*/ 185541 h 105"/>
              <a:gd name="T4" fmla="*/ 342900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83" name="Freeform 71">
            <a:extLst>
              <a:ext uri="{FF2B5EF4-FFF2-40B4-BE49-F238E27FC236}">
                <a16:creationId xmlns:a16="http://schemas.microsoft.com/office/drawing/2014/main" id="{5D58923E-A7FC-4890-9095-AAD9EEA9C4C3}"/>
              </a:ext>
            </a:extLst>
          </p:cNvPr>
          <p:cNvSpPr>
            <a:spLocks/>
          </p:cNvSpPr>
          <p:nvPr/>
        </p:nvSpPr>
        <p:spPr bwMode="auto">
          <a:xfrm>
            <a:off x="4787900" y="3071813"/>
            <a:ext cx="344488" cy="187325"/>
          </a:xfrm>
          <a:custGeom>
            <a:avLst/>
            <a:gdLst>
              <a:gd name="T0" fmla="*/ 0 w 217"/>
              <a:gd name="T1" fmla="*/ 0 h 105"/>
              <a:gd name="T2" fmla="*/ 165100 w 217"/>
              <a:gd name="T3" fmla="*/ 185541 h 105"/>
              <a:gd name="T4" fmla="*/ 342900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84" name="Freeform 72">
            <a:extLst>
              <a:ext uri="{FF2B5EF4-FFF2-40B4-BE49-F238E27FC236}">
                <a16:creationId xmlns:a16="http://schemas.microsoft.com/office/drawing/2014/main" id="{4C422A9E-DC6B-4C59-B93F-73C90CCB98B4}"/>
              </a:ext>
            </a:extLst>
          </p:cNvPr>
          <p:cNvSpPr>
            <a:spLocks/>
          </p:cNvSpPr>
          <p:nvPr/>
        </p:nvSpPr>
        <p:spPr bwMode="auto">
          <a:xfrm>
            <a:off x="4584700" y="4872038"/>
            <a:ext cx="344488" cy="187325"/>
          </a:xfrm>
          <a:custGeom>
            <a:avLst/>
            <a:gdLst>
              <a:gd name="T0" fmla="*/ 0 w 217"/>
              <a:gd name="T1" fmla="*/ 0 h 105"/>
              <a:gd name="T2" fmla="*/ 165100 w 217"/>
              <a:gd name="T3" fmla="*/ 185541 h 105"/>
              <a:gd name="T4" fmla="*/ 342900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85" name="Freeform 73">
            <a:extLst>
              <a:ext uri="{FF2B5EF4-FFF2-40B4-BE49-F238E27FC236}">
                <a16:creationId xmlns:a16="http://schemas.microsoft.com/office/drawing/2014/main" id="{DCB9731B-EE48-4AFE-BCF4-CEDCFECDD719}"/>
              </a:ext>
            </a:extLst>
          </p:cNvPr>
          <p:cNvSpPr>
            <a:spLocks/>
          </p:cNvSpPr>
          <p:nvPr/>
        </p:nvSpPr>
        <p:spPr bwMode="auto">
          <a:xfrm>
            <a:off x="4584700" y="4872038"/>
            <a:ext cx="344488" cy="187325"/>
          </a:xfrm>
          <a:custGeom>
            <a:avLst/>
            <a:gdLst>
              <a:gd name="T0" fmla="*/ 0 w 217"/>
              <a:gd name="T1" fmla="*/ 0 h 105"/>
              <a:gd name="T2" fmla="*/ 165100 w 217"/>
              <a:gd name="T3" fmla="*/ 185541 h 105"/>
              <a:gd name="T4" fmla="*/ 342900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886" name="Line 74">
            <a:extLst>
              <a:ext uri="{FF2B5EF4-FFF2-40B4-BE49-F238E27FC236}">
                <a16:creationId xmlns:a16="http://schemas.microsoft.com/office/drawing/2014/main" id="{247751F2-F7D5-4A70-8EA5-2D7D4FEB18DB}"/>
              </a:ext>
            </a:extLst>
          </p:cNvPr>
          <p:cNvSpPr>
            <a:spLocks noChangeShapeType="1"/>
          </p:cNvSpPr>
          <p:nvPr/>
        </p:nvSpPr>
        <p:spPr bwMode="auto">
          <a:xfrm>
            <a:off x="5143500" y="3079750"/>
            <a:ext cx="1143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203" name="Rectangle 75">
            <a:extLst>
              <a:ext uri="{FF2B5EF4-FFF2-40B4-BE49-F238E27FC236}">
                <a16:creationId xmlns:a16="http://schemas.microsoft.com/office/drawing/2014/main" id="{A571B8AE-4E2C-4512-885B-B335CCAC61B5}"/>
              </a:ext>
            </a:extLst>
          </p:cNvPr>
          <p:cNvSpPr>
            <a:spLocks noChangeArrowheads="1"/>
          </p:cNvSpPr>
          <p:nvPr/>
        </p:nvSpPr>
        <p:spPr bwMode="auto">
          <a:xfrm>
            <a:off x="2360613" y="5575300"/>
            <a:ext cx="5351462"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There are 10   possible paths! If we execute one</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76204" name="Rectangle 76">
            <a:extLst>
              <a:ext uri="{FF2B5EF4-FFF2-40B4-BE49-F238E27FC236}">
                <a16:creationId xmlns:a16="http://schemas.microsoft.com/office/drawing/2014/main" id="{54DAD1EC-F96F-42C1-BD23-B51BD2F7FF74}"/>
              </a:ext>
            </a:extLst>
          </p:cNvPr>
          <p:cNvSpPr>
            <a:spLocks noChangeArrowheads="1"/>
          </p:cNvSpPr>
          <p:nvPr/>
        </p:nvSpPr>
        <p:spPr bwMode="auto">
          <a:xfrm>
            <a:off x="2360613" y="5832475"/>
            <a:ext cx="5414962"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test per millisecond, it would take 3,170 years to</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76205" name="Rectangle 77">
            <a:extLst>
              <a:ext uri="{FF2B5EF4-FFF2-40B4-BE49-F238E27FC236}">
                <a16:creationId xmlns:a16="http://schemas.microsoft.com/office/drawing/2014/main" id="{55329CBB-4E76-44B6-BDBD-C46321764382}"/>
              </a:ext>
            </a:extLst>
          </p:cNvPr>
          <p:cNvSpPr>
            <a:spLocks noChangeArrowheads="1"/>
          </p:cNvSpPr>
          <p:nvPr/>
        </p:nvSpPr>
        <p:spPr bwMode="auto">
          <a:xfrm>
            <a:off x="2360613" y="6089650"/>
            <a:ext cx="2200275"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test this program!!</a:t>
            </a:r>
          </a:p>
        </p:txBody>
      </p:sp>
      <p:sp>
        <p:nvSpPr>
          <p:cNvPr id="176206" name="Rectangle 78">
            <a:extLst>
              <a:ext uri="{FF2B5EF4-FFF2-40B4-BE49-F238E27FC236}">
                <a16:creationId xmlns:a16="http://schemas.microsoft.com/office/drawing/2014/main" id="{751E2A30-11E8-4105-B835-4BFB0E535C27}"/>
              </a:ext>
            </a:extLst>
          </p:cNvPr>
          <p:cNvSpPr>
            <a:spLocks noChangeArrowheads="1"/>
          </p:cNvSpPr>
          <p:nvPr/>
        </p:nvSpPr>
        <p:spPr bwMode="auto">
          <a:xfrm>
            <a:off x="3656013" y="5470525"/>
            <a:ext cx="379412" cy="301625"/>
          </a:xfrm>
          <a:prstGeom prst="rect">
            <a:avLst/>
          </a:prstGeom>
          <a:noFill/>
          <a:ln w="25400">
            <a:noFill/>
            <a:miter lim="800000"/>
            <a:headEnd/>
            <a:tailEnd/>
          </a:ln>
          <a:effectLst/>
        </p:spPr>
        <p:txBody>
          <a:bodyPr wrap="none" lIns="90487" tIns="44450" rIns="90487" bIns="44450">
            <a:spAutoFit/>
          </a:bodyPr>
          <a:lstStyle/>
          <a:p>
            <a:pPr>
              <a:defRPr/>
            </a:pPr>
            <a:r>
              <a:rPr lang="en-US" sz="1400" b="1">
                <a:effectLst>
                  <a:outerShdw blurRad="38100" dist="38100" dir="2700000" algn="tl">
                    <a:srgbClr val="FFFFFF"/>
                  </a:outerShdw>
                </a:effectLst>
                <a:latin typeface="Helvetica" pitchFamily="-128" charset="0"/>
                <a:ea typeface="ＭＳ Ｐゴシック" pitchFamily="-128" charset="-128"/>
              </a:rPr>
              <a:t>14</a:t>
            </a:r>
          </a:p>
        </p:txBody>
      </p:sp>
      <p:sp>
        <p:nvSpPr>
          <p:cNvPr id="418891" name="AutoShape 79">
            <a:extLst>
              <a:ext uri="{FF2B5EF4-FFF2-40B4-BE49-F238E27FC236}">
                <a16:creationId xmlns:a16="http://schemas.microsoft.com/office/drawing/2014/main" id="{325588EC-64AD-4C51-AE55-57E0485206CF}"/>
              </a:ext>
            </a:extLst>
          </p:cNvPr>
          <p:cNvSpPr>
            <a:spLocks noChangeArrowheads="1"/>
          </p:cNvSpPr>
          <p:nvPr/>
        </p:nvSpPr>
        <p:spPr bwMode="auto">
          <a:xfrm>
            <a:off x="4851400" y="2028825"/>
            <a:ext cx="419100" cy="428625"/>
          </a:xfrm>
          <a:prstGeom prst="diamond">
            <a:avLst/>
          </a:prstGeom>
          <a:solidFill>
            <a:schemeClr val="tx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8892" name="AutoShape 80">
            <a:extLst>
              <a:ext uri="{FF2B5EF4-FFF2-40B4-BE49-F238E27FC236}">
                <a16:creationId xmlns:a16="http://schemas.microsoft.com/office/drawing/2014/main" id="{A5B27E51-8AB8-42B9-9E56-9C536A6AC4EC}"/>
              </a:ext>
            </a:extLst>
          </p:cNvPr>
          <p:cNvSpPr>
            <a:spLocks noChangeArrowheads="1"/>
          </p:cNvSpPr>
          <p:nvPr/>
        </p:nvSpPr>
        <p:spPr bwMode="auto">
          <a:xfrm>
            <a:off x="3962400" y="2428875"/>
            <a:ext cx="419100" cy="428625"/>
          </a:xfrm>
          <a:prstGeom prst="diamond">
            <a:avLst/>
          </a:prstGeom>
          <a:solidFill>
            <a:schemeClr val="tx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8893" name="AutoShape 81">
            <a:extLst>
              <a:ext uri="{FF2B5EF4-FFF2-40B4-BE49-F238E27FC236}">
                <a16:creationId xmlns:a16="http://schemas.microsoft.com/office/drawing/2014/main" id="{0E891786-69AE-4AAF-B68E-4D394431A127}"/>
              </a:ext>
            </a:extLst>
          </p:cNvPr>
          <p:cNvSpPr>
            <a:spLocks noChangeArrowheads="1"/>
          </p:cNvSpPr>
          <p:nvPr/>
        </p:nvSpPr>
        <p:spPr bwMode="auto">
          <a:xfrm>
            <a:off x="3187700" y="2843213"/>
            <a:ext cx="419100" cy="428625"/>
          </a:xfrm>
          <a:prstGeom prst="diamond">
            <a:avLst/>
          </a:prstGeom>
          <a:solidFill>
            <a:schemeClr val="tx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8894" name="AutoShape 82">
            <a:extLst>
              <a:ext uri="{FF2B5EF4-FFF2-40B4-BE49-F238E27FC236}">
                <a16:creationId xmlns:a16="http://schemas.microsoft.com/office/drawing/2014/main" id="{CEC54685-BAF9-4F81-A83D-C5DBEA354809}"/>
              </a:ext>
            </a:extLst>
          </p:cNvPr>
          <p:cNvSpPr>
            <a:spLocks noChangeArrowheads="1"/>
          </p:cNvSpPr>
          <p:nvPr/>
        </p:nvSpPr>
        <p:spPr bwMode="auto">
          <a:xfrm>
            <a:off x="4737100" y="2843213"/>
            <a:ext cx="419100" cy="428625"/>
          </a:xfrm>
          <a:prstGeom prst="diamond">
            <a:avLst/>
          </a:prstGeom>
          <a:solidFill>
            <a:schemeClr val="tx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8895" name="AutoShape 83">
            <a:extLst>
              <a:ext uri="{FF2B5EF4-FFF2-40B4-BE49-F238E27FC236}">
                <a16:creationId xmlns:a16="http://schemas.microsoft.com/office/drawing/2014/main" id="{C25D23B5-A652-44CA-8C69-19CEF7AE7CA3}"/>
              </a:ext>
            </a:extLst>
          </p:cNvPr>
          <p:cNvSpPr>
            <a:spLocks noChangeArrowheads="1"/>
          </p:cNvSpPr>
          <p:nvPr/>
        </p:nvSpPr>
        <p:spPr bwMode="auto">
          <a:xfrm>
            <a:off x="4521200" y="4643438"/>
            <a:ext cx="419100" cy="428625"/>
          </a:xfrm>
          <a:prstGeom prst="diamond">
            <a:avLst/>
          </a:prstGeom>
          <a:solidFill>
            <a:schemeClr val="tx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transition/>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ooter Placeholder 3">
            <a:extLst>
              <a:ext uri="{FF2B5EF4-FFF2-40B4-BE49-F238E27FC236}">
                <a16:creationId xmlns:a16="http://schemas.microsoft.com/office/drawing/2014/main" id="{8F6B7F17-2160-4C37-8147-837264342D7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81" name="Slide Number Placeholder 4">
            <a:extLst>
              <a:ext uri="{FF2B5EF4-FFF2-40B4-BE49-F238E27FC236}">
                <a16:creationId xmlns:a16="http://schemas.microsoft.com/office/drawing/2014/main" id="{43651726-BEF0-49C3-B69A-53CEDAB619C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14EACDE-EA6C-48FF-AF49-7316E3261230}" type="slidenum">
              <a:rPr lang="en-US" altLang="en-US" sz="1000">
                <a:latin typeface="Helvetica" panose="020B0604020202020204" pitchFamily="34" charset="0"/>
              </a:rPr>
              <a:pPr/>
              <a:t>408</a:t>
            </a:fld>
            <a:endParaRPr lang="en-US" altLang="en-US" sz="1000">
              <a:latin typeface="Helvetica" panose="020B0604020202020204" pitchFamily="34" charset="0"/>
            </a:endParaRPr>
          </a:p>
        </p:txBody>
      </p:sp>
      <p:sp>
        <p:nvSpPr>
          <p:cNvPr id="419844" name="Rectangle 2">
            <a:extLst>
              <a:ext uri="{FF2B5EF4-FFF2-40B4-BE49-F238E27FC236}">
                <a16:creationId xmlns:a16="http://schemas.microsoft.com/office/drawing/2014/main" id="{7AF3DD7D-6C83-458B-8DC6-F81E175B823B}"/>
              </a:ext>
            </a:extLst>
          </p:cNvPr>
          <p:cNvSpPr>
            <a:spLocks noGrp="1" noChangeArrowheads="1"/>
          </p:cNvSpPr>
          <p:nvPr>
            <p:ph type="title"/>
          </p:nvPr>
        </p:nvSpPr>
        <p:spPr>
          <a:xfrm>
            <a:off x="1697038" y="1201738"/>
            <a:ext cx="5794375" cy="166687"/>
          </a:xfrm>
          <a:noFill/>
        </p:spPr>
        <p:txBody>
          <a:bodyPr lIns="90487" tIns="44450" rIns="90487" bIns="44450" anchor="ctr"/>
          <a:lstStyle/>
          <a:p>
            <a:pPr eaLnBrk="1" hangingPunct="1"/>
            <a:r>
              <a:rPr lang="en-US" altLang="en-US"/>
              <a:t>Selective Testing</a:t>
            </a:r>
          </a:p>
        </p:txBody>
      </p:sp>
      <p:sp>
        <p:nvSpPr>
          <p:cNvPr id="419845" name="Line 3">
            <a:extLst>
              <a:ext uri="{FF2B5EF4-FFF2-40B4-BE49-F238E27FC236}">
                <a16:creationId xmlns:a16="http://schemas.microsoft.com/office/drawing/2014/main" id="{F0E3F0EB-343C-4465-8B15-53CE2718B5DF}"/>
              </a:ext>
            </a:extLst>
          </p:cNvPr>
          <p:cNvSpPr>
            <a:spLocks noChangeShapeType="1"/>
          </p:cNvSpPr>
          <p:nvPr/>
        </p:nvSpPr>
        <p:spPr bwMode="auto">
          <a:xfrm>
            <a:off x="3130550" y="4643438"/>
            <a:ext cx="0" cy="171450"/>
          </a:xfrm>
          <a:prstGeom prst="line">
            <a:avLst/>
          </a:prstGeom>
          <a:noFill/>
          <a:ln w="508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46" name="Line 4">
            <a:extLst>
              <a:ext uri="{FF2B5EF4-FFF2-40B4-BE49-F238E27FC236}">
                <a16:creationId xmlns:a16="http://schemas.microsoft.com/office/drawing/2014/main" id="{E3CB6FF9-8E80-4173-960F-DB78CCC0C5A7}"/>
              </a:ext>
            </a:extLst>
          </p:cNvPr>
          <p:cNvSpPr>
            <a:spLocks noChangeShapeType="1"/>
          </p:cNvSpPr>
          <p:nvPr/>
        </p:nvSpPr>
        <p:spPr bwMode="auto">
          <a:xfrm>
            <a:off x="4854575" y="1954213"/>
            <a:ext cx="0" cy="261937"/>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47" name="Rectangle 5">
            <a:extLst>
              <a:ext uri="{FF2B5EF4-FFF2-40B4-BE49-F238E27FC236}">
                <a16:creationId xmlns:a16="http://schemas.microsoft.com/office/drawing/2014/main" id="{D6CCF48F-A190-43EA-9797-9C866E429A19}"/>
              </a:ext>
            </a:extLst>
          </p:cNvPr>
          <p:cNvSpPr>
            <a:spLocks noChangeArrowheads="1"/>
          </p:cNvSpPr>
          <p:nvPr/>
        </p:nvSpPr>
        <p:spPr bwMode="auto">
          <a:xfrm>
            <a:off x="4572000" y="2286000"/>
            <a:ext cx="546100" cy="257175"/>
          </a:xfrm>
          <a:prstGeom prst="rect">
            <a:avLst/>
          </a:prstGeom>
          <a:solidFill>
            <a:schemeClr val="tx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19848" name="Group 6">
            <a:extLst>
              <a:ext uri="{FF2B5EF4-FFF2-40B4-BE49-F238E27FC236}">
                <a16:creationId xmlns:a16="http://schemas.microsoft.com/office/drawing/2014/main" id="{9D50E598-9A5B-48AD-AFBC-4A3790E74C4D}"/>
              </a:ext>
            </a:extLst>
          </p:cNvPr>
          <p:cNvGrpSpPr>
            <a:grpSpLocks/>
          </p:cNvGrpSpPr>
          <p:nvPr/>
        </p:nvGrpSpPr>
        <p:grpSpPr bwMode="auto">
          <a:xfrm>
            <a:off x="5130800" y="2357438"/>
            <a:ext cx="1524000" cy="73025"/>
            <a:chOff x="2976" y="1152"/>
            <a:chExt cx="960" cy="41"/>
          </a:xfrm>
        </p:grpSpPr>
        <p:sp>
          <p:nvSpPr>
            <p:cNvPr id="419920" name="Freeform 7">
              <a:extLst>
                <a:ext uri="{FF2B5EF4-FFF2-40B4-BE49-F238E27FC236}">
                  <a16:creationId xmlns:a16="http://schemas.microsoft.com/office/drawing/2014/main" id="{11EFB69F-BFD7-45A4-B82E-89F9BCFDBB3F}"/>
                </a:ext>
              </a:extLst>
            </p:cNvPr>
            <p:cNvSpPr>
              <a:spLocks/>
            </p:cNvSpPr>
            <p:nvPr/>
          </p:nvSpPr>
          <p:spPr bwMode="auto">
            <a:xfrm>
              <a:off x="2976" y="1152"/>
              <a:ext cx="89" cy="41"/>
            </a:xfrm>
            <a:custGeom>
              <a:avLst/>
              <a:gdLst>
                <a:gd name="T0" fmla="*/ 0 w 89"/>
                <a:gd name="T1" fmla="*/ 20 h 41"/>
                <a:gd name="T2" fmla="*/ 88 w 89"/>
                <a:gd name="T3" fmla="*/ 0 h 41"/>
                <a:gd name="T4" fmla="*/ 88 w 89"/>
                <a:gd name="T5" fmla="*/ 20 h 41"/>
                <a:gd name="T6" fmla="*/ 88 w 89"/>
                <a:gd name="T7" fmla="*/ 40 h 41"/>
                <a:gd name="T8" fmla="*/ 0 w 89"/>
                <a:gd name="T9" fmla="*/ 20 h 41"/>
                <a:gd name="T10" fmla="*/ 0 60000 65536"/>
                <a:gd name="T11" fmla="*/ 0 60000 65536"/>
                <a:gd name="T12" fmla="*/ 0 60000 65536"/>
                <a:gd name="T13" fmla="*/ 0 60000 65536"/>
                <a:gd name="T14" fmla="*/ 0 60000 65536"/>
                <a:gd name="T15" fmla="*/ 0 w 89"/>
                <a:gd name="T16" fmla="*/ 0 h 41"/>
                <a:gd name="T17" fmla="*/ 89 w 89"/>
                <a:gd name="T18" fmla="*/ 41 h 41"/>
              </a:gdLst>
              <a:ahLst/>
              <a:cxnLst>
                <a:cxn ang="T10">
                  <a:pos x="T0" y="T1"/>
                </a:cxn>
                <a:cxn ang="T11">
                  <a:pos x="T2" y="T3"/>
                </a:cxn>
                <a:cxn ang="T12">
                  <a:pos x="T4" y="T5"/>
                </a:cxn>
                <a:cxn ang="T13">
                  <a:pos x="T6" y="T7"/>
                </a:cxn>
                <a:cxn ang="T14">
                  <a:pos x="T8" y="T9"/>
                </a:cxn>
              </a:cxnLst>
              <a:rect l="T15" t="T16" r="T17" b="T18"/>
              <a:pathLst>
                <a:path w="89" h="41">
                  <a:moveTo>
                    <a:pt x="0" y="20"/>
                  </a:moveTo>
                  <a:lnTo>
                    <a:pt x="88" y="0"/>
                  </a:lnTo>
                  <a:lnTo>
                    <a:pt x="88" y="20"/>
                  </a:lnTo>
                  <a:lnTo>
                    <a:pt x="88" y="40"/>
                  </a:lnTo>
                  <a:lnTo>
                    <a:pt x="0" y="20"/>
                  </a:lnTo>
                </a:path>
              </a:pathLst>
            </a:custGeom>
            <a:solidFill>
              <a:srgbClr val="000000"/>
            </a:solidFill>
            <a:ln w="25400" cap="rnd">
              <a:solidFill>
                <a:schemeClr val="tx1"/>
              </a:solidFill>
              <a:round/>
              <a:headEnd/>
              <a:tailEnd type="triangle" w="med" len="med"/>
            </a:ln>
          </p:spPr>
          <p:txBody>
            <a:bodyPr/>
            <a:lstStyle/>
            <a:p>
              <a:endParaRPr lang="en-US"/>
            </a:p>
          </p:txBody>
        </p:sp>
        <p:sp>
          <p:nvSpPr>
            <p:cNvPr id="419921" name="Line 8">
              <a:extLst>
                <a:ext uri="{FF2B5EF4-FFF2-40B4-BE49-F238E27FC236}">
                  <a16:creationId xmlns:a16="http://schemas.microsoft.com/office/drawing/2014/main" id="{D748FB48-78B2-4ED8-AC0E-04FA7E5841AE}"/>
                </a:ext>
              </a:extLst>
            </p:cNvPr>
            <p:cNvSpPr>
              <a:spLocks noChangeShapeType="1"/>
            </p:cNvSpPr>
            <p:nvPr/>
          </p:nvSpPr>
          <p:spPr bwMode="auto">
            <a:xfrm>
              <a:off x="3080" y="1180"/>
              <a:ext cx="8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19849" name="Line 9">
            <a:extLst>
              <a:ext uri="{FF2B5EF4-FFF2-40B4-BE49-F238E27FC236}">
                <a16:creationId xmlns:a16="http://schemas.microsoft.com/office/drawing/2014/main" id="{86238BC7-3CF3-4FD2-B7BF-7B17AB235684}"/>
              </a:ext>
            </a:extLst>
          </p:cNvPr>
          <p:cNvSpPr>
            <a:spLocks noChangeShapeType="1"/>
          </p:cNvSpPr>
          <p:nvPr/>
        </p:nvSpPr>
        <p:spPr bwMode="auto">
          <a:xfrm>
            <a:off x="4845050" y="2586038"/>
            <a:ext cx="0" cy="142875"/>
          </a:xfrm>
          <a:prstGeom prst="line">
            <a:avLst/>
          </a:prstGeom>
          <a:noFill/>
          <a:ln w="508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50" name="Freeform 10">
            <a:extLst>
              <a:ext uri="{FF2B5EF4-FFF2-40B4-BE49-F238E27FC236}">
                <a16:creationId xmlns:a16="http://schemas.microsoft.com/office/drawing/2014/main" id="{612BFB72-A457-4CE6-8AC9-7AF6C66C28F9}"/>
              </a:ext>
            </a:extLst>
          </p:cNvPr>
          <p:cNvSpPr>
            <a:spLocks/>
          </p:cNvSpPr>
          <p:nvPr/>
        </p:nvSpPr>
        <p:spPr bwMode="auto">
          <a:xfrm>
            <a:off x="4673600" y="2757488"/>
            <a:ext cx="344488" cy="187325"/>
          </a:xfrm>
          <a:custGeom>
            <a:avLst/>
            <a:gdLst>
              <a:gd name="T0" fmla="*/ 0 w 217"/>
              <a:gd name="T1" fmla="*/ 185541 h 105"/>
              <a:gd name="T2" fmla="*/ 165100 w 217"/>
              <a:gd name="T3" fmla="*/ 0 h 105"/>
              <a:gd name="T4" fmla="*/ 342900 w 217"/>
              <a:gd name="T5" fmla="*/ 185541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851" name="Freeform 11">
            <a:extLst>
              <a:ext uri="{FF2B5EF4-FFF2-40B4-BE49-F238E27FC236}">
                <a16:creationId xmlns:a16="http://schemas.microsoft.com/office/drawing/2014/main" id="{B15C9199-0737-4504-93F8-EC2E742E56CC}"/>
              </a:ext>
            </a:extLst>
          </p:cNvPr>
          <p:cNvSpPr>
            <a:spLocks/>
          </p:cNvSpPr>
          <p:nvPr/>
        </p:nvSpPr>
        <p:spPr bwMode="auto">
          <a:xfrm>
            <a:off x="4673600" y="2757488"/>
            <a:ext cx="344488" cy="187325"/>
          </a:xfrm>
          <a:custGeom>
            <a:avLst/>
            <a:gdLst>
              <a:gd name="T0" fmla="*/ 0 w 217"/>
              <a:gd name="T1" fmla="*/ 185541 h 105"/>
              <a:gd name="T2" fmla="*/ 165100 w 217"/>
              <a:gd name="T3" fmla="*/ 0 h 105"/>
              <a:gd name="T4" fmla="*/ 342900 w 217"/>
              <a:gd name="T5" fmla="*/ 185541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852" name="Line 12">
            <a:extLst>
              <a:ext uri="{FF2B5EF4-FFF2-40B4-BE49-F238E27FC236}">
                <a16:creationId xmlns:a16="http://schemas.microsoft.com/office/drawing/2014/main" id="{733E7E8A-11FA-4BB9-8B9E-A10D8C989E4C}"/>
              </a:ext>
            </a:extLst>
          </p:cNvPr>
          <p:cNvSpPr>
            <a:spLocks noChangeShapeType="1"/>
          </p:cNvSpPr>
          <p:nvPr/>
        </p:nvSpPr>
        <p:spPr bwMode="auto">
          <a:xfrm flipH="1">
            <a:off x="3962400" y="2951163"/>
            <a:ext cx="673100" cy="0"/>
          </a:xfrm>
          <a:prstGeom prst="line">
            <a:avLst/>
          </a:prstGeom>
          <a:noFill/>
          <a:ln w="508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53" name="Freeform 13">
            <a:extLst>
              <a:ext uri="{FF2B5EF4-FFF2-40B4-BE49-F238E27FC236}">
                <a16:creationId xmlns:a16="http://schemas.microsoft.com/office/drawing/2014/main" id="{DC6062E4-8248-45AC-9981-F5740B65A73B}"/>
              </a:ext>
            </a:extLst>
          </p:cNvPr>
          <p:cNvSpPr>
            <a:spLocks/>
          </p:cNvSpPr>
          <p:nvPr/>
        </p:nvSpPr>
        <p:spPr bwMode="auto">
          <a:xfrm>
            <a:off x="3784600" y="3143250"/>
            <a:ext cx="344488" cy="187325"/>
          </a:xfrm>
          <a:custGeom>
            <a:avLst/>
            <a:gdLst>
              <a:gd name="T0" fmla="*/ 0 w 217"/>
              <a:gd name="T1" fmla="*/ 185541 h 105"/>
              <a:gd name="T2" fmla="*/ 165100 w 217"/>
              <a:gd name="T3" fmla="*/ 0 h 105"/>
              <a:gd name="T4" fmla="*/ 342900 w 217"/>
              <a:gd name="T5" fmla="*/ 185541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854" name="Freeform 14">
            <a:extLst>
              <a:ext uri="{FF2B5EF4-FFF2-40B4-BE49-F238E27FC236}">
                <a16:creationId xmlns:a16="http://schemas.microsoft.com/office/drawing/2014/main" id="{71FE19E3-BEB0-4B2D-B12E-8B4AD41013A4}"/>
              </a:ext>
            </a:extLst>
          </p:cNvPr>
          <p:cNvSpPr>
            <a:spLocks/>
          </p:cNvSpPr>
          <p:nvPr/>
        </p:nvSpPr>
        <p:spPr bwMode="auto">
          <a:xfrm>
            <a:off x="3784600" y="3143250"/>
            <a:ext cx="344488" cy="187325"/>
          </a:xfrm>
          <a:custGeom>
            <a:avLst/>
            <a:gdLst>
              <a:gd name="T0" fmla="*/ 0 w 217"/>
              <a:gd name="T1" fmla="*/ 185541 h 105"/>
              <a:gd name="T2" fmla="*/ 165100 w 217"/>
              <a:gd name="T3" fmla="*/ 0 h 105"/>
              <a:gd name="T4" fmla="*/ 342900 w 217"/>
              <a:gd name="T5" fmla="*/ 185541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855" name="Line 15">
            <a:extLst>
              <a:ext uri="{FF2B5EF4-FFF2-40B4-BE49-F238E27FC236}">
                <a16:creationId xmlns:a16="http://schemas.microsoft.com/office/drawing/2014/main" id="{CEED5B53-A26B-4AC7-A34C-D3D5D18A9A6D}"/>
              </a:ext>
            </a:extLst>
          </p:cNvPr>
          <p:cNvSpPr>
            <a:spLocks noChangeShapeType="1"/>
          </p:cNvSpPr>
          <p:nvPr/>
        </p:nvSpPr>
        <p:spPr bwMode="auto">
          <a:xfrm flipH="1">
            <a:off x="3187700" y="3336925"/>
            <a:ext cx="596900" cy="0"/>
          </a:xfrm>
          <a:prstGeom prst="line">
            <a:avLst/>
          </a:prstGeom>
          <a:noFill/>
          <a:ln w="508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56" name="Line 16">
            <a:extLst>
              <a:ext uri="{FF2B5EF4-FFF2-40B4-BE49-F238E27FC236}">
                <a16:creationId xmlns:a16="http://schemas.microsoft.com/office/drawing/2014/main" id="{634BEF01-0A75-4C37-B586-CBDCB22F2F1F}"/>
              </a:ext>
            </a:extLst>
          </p:cNvPr>
          <p:cNvSpPr>
            <a:spLocks noChangeShapeType="1"/>
          </p:cNvSpPr>
          <p:nvPr/>
        </p:nvSpPr>
        <p:spPr bwMode="auto">
          <a:xfrm>
            <a:off x="5029200" y="2951163"/>
            <a:ext cx="10033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57" name="Line 17">
            <a:extLst>
              <a:ext uri="{FF2B5EF4-FFF2-40B4-BE49-F238E27FC236}">
                <a16:creationId xmlns:a16="http://schemas.microsoft.com/office/drawing/2014/main" id="{68AC0780-4E33-4A02-B49A-524F14D850D5}"/>
              </a:ext>
            </a:extLst>
          </p:cNvPr>
          <p:cNvSpPr>
            <a:spLocks noChangeShapeType="1"/>
          </p:cNvSpPr>
          <p:nvPr/>
        </p:nvSpPr>
        <p:spPr bwMode="auto">
          <a:xfrm flipV="1">
            <a:off x="3956050" y="2943225"/>
            <a:ext cx="0" cy="200025"/>
          </a:xfrm>
          <a:prstGeom prst="line">
            <a:avLst/>
          </a:prstGeom>
          <a:noFill/>
          <a:ln w="508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58" name="Rectangle 18">
            <a:extLst>
              <a:ext uri="{FF2B5EF4-FFF2-40B4-BE49-F238E27FC236}">
                <a16:creationId xmlns:a16="http://schemas.microsoft.com/office/drawing/2014/main" id="{49EC3544-9015-49B3-BAF8-568B42DAF8D0}"/>
              </a:ext>
            </a:extLst>
          </p:cNvPr>
          <p:cNvSpPr>
            <a:spLocks noChangeArrowheads="1"/>
          </p:cNvSpPr>
          <p:nvPr/>
        </p:nvSpPr>
        <p:spPr bwMode="auto">
          <a:xfrm>
            <a:off x="5765800" y="3257550"/>
            <a:ext cx="546100" cy="257175"/>
          </a:xfrm>
          <a:prstGeom prst="rect">
            <a:avLst/>
          </a:prstGeom>
          <a:solidFill>
            <a:schemeClr val="tx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9859" name="Line 19">
            <a:extLst>
              <a:ext uri="{FF2B5EF4-FFF2-40B4-BE49-F238E27FC236}">
                <a16:creationId xmlns:a16="http://schemas.microsoft.com/office/drawing/2014/main" id="{804D9C89-5446-4240-91AB-75892564C536}"/>
              </a:ext>
            </a:extLst>
          </p:cNvPr>
          <p:cNvSpPr>
            <a:spLocks noChangeShapeType="1"/>
          </p:cNvSpPr>
          <p:nvPr/>
        </p:nvSpPr>
        <p:spPr bwMode="auto">
          <a:xfrm flipV="1">
            <a:off x="6051550" y="2943225"/>
            <a:ext cx="0" cy="300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60" name="Line 20">
            <a:extLst>
              <a:ext uri="{FF2B5EF4-FFF2-40B4-BE49-F238E27FC236}">
                <a16:creationId xmlns:a16="http://schemas.microsoft.com/office/drawing/2014/main" id="{D28D2248-F137-466D-97EA-2DB4898F5A3F}"/>
              </a:ext>
            </a:extLst>
          </p:cNvPr>
          <p:cNvSpPr>
            <a:spLocks noChangeShapeType="1"/>
          </p:cNvSpPr>
          <p:nvPr/>
        </p:nvSpPr>
        <p:spPr bwMode="auto">
          <a:xfrm>
            <a:off x="3194050" y="3357563"/>
            <a:ext cx="0" cy="171450"/>
          </a:xfrm>
          <a:prstGeom prst="line">
            <a:avLst/>
          </a:prstGeom>
          <a:noFill/>
          <a:ln w="508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61" name="Freeform 21">
            <a:extLst>
              <a:ext uri="{FF2B5EF4-FFF2-40B4-BE49-F238E27FC236}">
                <a16:creationId xmlns:a16="http://schemas.microsoft.com/office/drawing/2014/main" id="{AC134C8C-09ED-486C-8355-FA069CEB2ABB}"/>
              </a:ext>
            </a:extLst>
          </p:cNvPr>
          <p:cNvSpPr>
            <a:spLocks/>
          </p:cNvSpPr>
          <p:nvPr/>
        </p:nvSpPr>
        <p:spPr bwMode="auto">
          <a:xfrm>
            <a:off x="3009900" y="3557588"/>
            <a:ext cx="344488" cy="201612"/>
          </a:xfrm>
          <a:custGeom>
            <a:avLst/>
            <a:gdLst>
              <a:gd name="T0" fmla="*/ 0 w 217"/>
              <a:gd name="T1" fmla="*/ 199828 h 113"/>
              <a:gd name="T2" fmla="*/ 177800 w 217"/>
              <a:gd name="T3" fmla="*/ 0 h 113"/>
              <a:gd name="T4" fmla="*/ 342900 w 217"/>
              <a:gd name="T5" fmla="*/ 199828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12"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862" name="Freeform 22">
            <a:extLst>
              <a:ext uri="{FF2B5EF4-FFF2-40B4-BE49-F238E27FC236}">
                <a16:creationId xmlns:a16="http://schemas.microsoft.com/office/drawing/2014/main" id="{D41277D0-5605-493C-939B-A1EFD81CB28F}"/>
              </a:ext>
            </a:extLst>
          </p:cNvPr>
          <p:cNvSpPr>
            <a:spLocks/>
          </p:cNvSpPr>
          <p:nvPr/>
        </p:nvSpPr>
        <p:spPr bwMode="auto">
          <a:xfrm>
            <a:off x="3009900" y="3557588"/>
            <a:ext cx="522288" cy="201612"/>
          </a:xfrm>
          <a:custGeom>
            <a:avLst/>
            <a:gdLst>
              <a:gd name="T0" fmla="*/ 0 w 329"/>
              <a:gd name="T1" fmla="*/ 199828 h 113"/>
              <a:gd name="T2" fmla="*/ 177800 w 329"/>
              <a:gd name="T3" fmla="*/ 0 h 113"/>
              <a:gd name="T4" fmla="*/ 342900 w 329"/>
              <a:gd name="T5" fmla="*/ 199828 h 113"/>
              <a:gd name="T6" fmla="*/ 520700 w 329"/>
              <a:gd name="T7" fmla="*/ 199828 h 113"/>
              <a:gd name="T8" fmla="*/ 0 60000 65536"/>
              <a:gd name="T9" fmla="*/ 0 60000 65536"/>
              <a:gd name="T10" fmla="*/ 0 60000 65536"/>
              <a:gd name="T11" fmla="*/ 0 60000 65536"/>
              <a:gd name="T12" fmla="*/ 0 w 329"/>
              <a:gd name="T13" fmla="*/ 0 h 113"/>
              <a:gd name="T14" fmla="*/ 329 w 329"/>
              <a:gd name="T15" fmla="*/ 113 h 113"/>
            </a:gdLst>
            <a:ahLst/>
            <a:cxnLst>
              <a:cxn ang="T8">
                <a:pos x="T0" y="T1"/>
              </a:cxn>
              <a:cxn ang="T9">
                <a:pos x="T2" y="T3"/>
              </a:cxn>
              <a:cxn ang="T10">
                <a:pos x="T4" y="T5"/>
              </a:cxn>
              <a:cxn ang="T11">
                <a:pos x="T6" y="T7"/>
              </a:cxn>
            </a:cxnLst>
            <a:rect l="T12" t="T13" r="T14" b="T15"/>
            <a:pathLst>
              <a:path w="329" h="113">
                <a:moveTo>
                  <a:pt x="0" y="112"/>
                </a:moveTo>
                <a:lnTo>
                  <a:pt x="112" y="0"/>
                </a:lnTo>
                <a:lnTo>
                  <a:pt x="216" y="112"/>
                </a:lnTo>
                <a:lnTo>
                  <a:pt x="328"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863" name="Freeform 23">
            <a:extLst>
              <a:ext uri="{FF2B5EF4-FFF2-40B4-BE49-F238E27FC236}">
                <a16:creationId xmlns:a16="http://schemas.microsoft.com/office/drawing/2014/main" id="{80E55F56-FE2E-4959-A506-504D8848068B}"/>
              </a:ext>
            </a:extLst>
          </p:cNvPr>
          <p:cNvSpPr>
            <a:spLocks/>
          </p:cNvSpPr>
          <p:nvPr/>
        </p:nvSpPr>
        <p:spPr bwMode="auto">
          <a:xfrm>
            <a:off x="2755900" y="3757613"/>
            <a:ext cx="230188" cy="315912"/>
          </a:xfrm>
          <a:custGeom>
            <a:avLst/>
            <a:gdLst>
              <a:gd name="T0" fmla="*/ 228600 w 145"/>
              <a:gd name="T1" fmla="*/ 0 h 177"/>
              <a:gd name="T2" fmla="*/ 0 w 145"/>
              <a:gd name="T3" fmla="*/ 0 h 177"/>
              <a:gd name="T4" fmla="*/ 0 w 145"/>
              <a:gd name="T5" fmla="*/ 314127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50800" cap="rnd">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864" name="Line 24">
            <a:extLst>
              <a:ext uri="{FF2B5EF4-FFF2-40B4-BE49-F238E27FC236}">
                <a16:creationId xmlns:a16="http://schemas.microsoft.com/office/drawing/2014/main" id="{586AC901-8F0D-4162-A6F6-37BD7DC4C574}"/>
              </a:ext>
            </a:extLst>
          </p:cNvPr>
          <p:cNvSpPr>
            <a:spLocks noChangeShapeType="1"/>
          </p:cNvSpPr>
          <p:nvPr/>
        </p:nvSpPr>
        <p:spPr bwMode="auto">
          <a:xfrm>
            <a:off x="3536950" y="3771900"/>
            <a:ext cx="0" cy="2857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65" name="Rectangle 25">
            <a:extLst>
              <a:ext uri="{FF2B5EF4-FFF2-40B4-BE49-F238E27FC236}">
                <a16:creationId xmlns:a16="http://schemas.microsoft.com/office/drawing/2014/main" id="{6A1E89C5-526E-4EFB-A8A6-93571CD3BA7B}"/>
              </a:ext>
            </a:extLst>
          </p:cNvPr>
          <p:cNvSpPr>
            <a:spLocks noChangeArrowheads="1"/>
          </p:cNvSpPr>
          <p:nvPr/>
        </p:nvSpPr>
        <p:spPr bwMode="auto">
          <a:xfrm>
            <a:off x="3251200" y="4114800"/>
            <a:ext cx="546100" cy="271463"/>
          </a:xfrm>
          <a:prstGeom prst="rect">
            <a:avLst/>
          </a:prstGeom>
          <a:solidFill>
            <a:schemeClr val="tx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9866" name="Rectangle 26">
            <a:extLst>
              <a:ext uri="{FF2B5EF4-FFF2-40B4-BE49-F238E27FC236}">
                <a16:creationId xmlns:a16="http://schemas.microsoft.com/office/drawing/2014/main" id="{A4FD10D3-6345-4FB3-8854-1BC0F01D51FB}"/>
              </a:ext>
            </a:extLst>
          </p:cNvPr>
          <p:cNvSpPr>
            <a:spLocks noChangeArrowheads="1"/>
          </p:cNvSpPr>
          <p:nvPr/>
        </p:nvSpPr>
        <p:spPr bwMode="auto">
          <a:xfrm>
            <a:off x="2489200" y="4114800"/>
            <a:ext cx="533400" cy="271463"/>
          </a:xfrm>
          <a:prstGeom prst="rect">
            <a:avLst/>
          </a:prstGeom>
          <a:solidFill>
            <a:schemeClr val="tx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9867" name="Line 27">
            <a:extLst>
              <a:ext uri="{FF2B5EF4-FFF2-40B4-BE49-F238E27FC236}">
                <a16:creationId xmlns:a16="http://schemas.microsoft.com/office/drawing/2014/main" id="{C5B66E12-362E-4251-9F57-E3F441FBFA12}"/>
              </a:ext>
            </a:extLst>
          </p:cNvPr>
          <p:cNvSpPr>
            <a:spLocks noChangeShapeType="1"/>
          </p:cNvSpPr>
          <p:nvPr/>
        </p:nvSpPr>
        <p:spPr bwMode="auto">
          <a:xfrm>
            <a:off x="2762250" y="4414838"/>
            <a:ext cx="0" cy="185737"/>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68" name="Line 28">
            <a:extLst>
              <a:ext uri="{FF2B5EF4-FFF2-40B4-BE49-F238E27FC236}">
                <a16:creationId xmlns:a16="http://schemas.microsoft.com/office/drawing/2014/main" id="{D649820E-41AA-44AD-A3ED-0330F4A9B1BE}"/>
              </a:ext>
            </a:extLst>
          </p:cNvPr>
          <p:cNvSpPr>
            <a:spLocks noChangeShapeType="1"/>
          </p:cNvSpPr>
          <p:nvPr/>
        </p:nvSpPr>
        <p:spPr bwMode="auto">
          <a:xfrm>
            <a:off x="3536950" y="4414838"/>
            <a:ext cx="0" cy="1857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69" name="Line 29">
            <a:extLst>
              <a:ext uri="{FF2B5EF4-FFF2-40B4-BE49-F238E27FC236}">
                <a16:creationId xmlns:a16="http://schemas.microsoft.com/office/drawing/2014/main" id="{E74F835B-DC57-4A76-AFDC-D06D9E3EB89D}"/>
              </a:ext>
            </a:extLst>
          </p:cNvPr>
          <p:cNvSpPr>
            <a:spLocks noChangeShapeType="1"/>
          </p:cNvSpPr>
          <p:nvPr/>
        </p:nvSpPr>
        <p:spPr bwMode="auto">
          <a:xfrm>
            <a:off x="4140200" y="3336925"/>
            <a:ext cx="571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70" name="Freeform 30">
            <a:extLst>
              <a:ext uri="{FF2B5EF4-FFF2-40B4-BE49-F238E27FC236}">
                <a16:creationId xmlns:a16="http://schemas.microsoft.com/office/drawing/2014/main" id="{2E153125-4C9A-4F12-8532-E62D4CAD1E43}"/>
              </a:ext>
            </a:extLst>
          </p:cNvPr>
          <p:cNvSpPr>
            <a:spLocks/>
          </p:cNvSpPr>
          <p:nvPr/>
        </p:nvSpPr>
        <p:spPr bwMode="auto">
          <a:xfrm>
            <a:off x="4559300" y="3557588"/>
            <a:ext cx="344488" cy="201612"/>
          </a:xfrm>
          <a:custGeom>
            <a:avLst/>
            <a:gdLst>
              <a:gd name="T0" fmla="*/ 0 w 217"/>
              <a:gd name="T1" fmla="*/ 199828 h 113"/>
              <a:gd name="T2" fmla="*/ 165100 w 217"/>
              <a:gd name="T3" fmla="*/ 0 h 113"/>
              <a:gd name="T4" fmla="*/ 342900 w 217"/>
              <a:gd name="T5" fmla="*/ 199828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871" name="Freeform 31">
            <a:extLst>
              <a:ext uri="{FF2B5EF4-FFF2-40B4-BE49-F238E27FC236}">
                <a16:creationId xmlns:a16="http://schemas.microsoft.com/office/drawing/2014/main" id="{8358B86A-22BF-4BE9-A75F-3D46F383A8E2}"/>
              </a:ext>
            </a:extLst>
          </p:cNvPr>
          <p:cNvSpPr>
            <a:spLocks/>
          </p:cNvSpPr>
          <p:nvPr/>
        </p:nvSpPr>
        <p:spPr bwMode="auto">
          <a:xfrm>
            <a:off x="4559300" y="3557588"/>
            <a:ext cx="344488" cy="201612"/>
          </a:xfrm>
          <a:custGeom>
            <a:avLst/>
            <a:gdLst>
              <a:gd name="T0" fmla="*/ 0 w 217"/>
              <a:gd name="T1" fmla="*/ 199828 h 113"/>
              <a:gd name="T2" fmla="*/ 165100 w 217"/>
              <a:gd name="T3" fmla="*/ 0 h 113"/>
              <a:gd name="T4" fmla="*/ 342900 w 217"/>
              <a:gd name="T5" fmla="*/ 199828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872" name="Freeform 32">
            <a:extLst>
              <a:ext uri="{FF2B5EF4-FFF2-40B4-BE49-F238E27FC236}">
                <a16:creationId xmlns:a16="http://schemas.microsoft.com/office/drawing/2014/main" id="{C463B867-875B-496B-A76C-89A571117392}"/>
              </a:ext>
            </a:extLst>
          </p:cNvPr>
          <p:cNvSpPr>
            <a:spLocks/>
          </p:cNvSpPr>
          <p:nvPr/>
        </p:nvSpPr>
        <p:spPr bwMode="auto">
          <a:xfrm>
            <a:off x="4292600" y="3757613"/>
            <a:ext cx="230188" cy="315912"/>
          </a:xfrm>
          <a:custGeom>
            <a:avLst/>
            <a:gdLst>
              <a:gd name="T0" fmla="*/ 228600 w 145"/>
              <a:gd name="T1" fmla="*/ 0 h 177"/>
              <a:gd name="T2" fmla="*/ 0 w 145"/>
              <a:gd name="T3" fmla="*/ 0 h 177"/>
              <a:gd name="T4" fmla="*/ 0 w 145"/>
              <a:gd name="T5" fmla="*/ 314127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873" name="Line 33">
            <a:extLst>
              <a:ext uri="{FF2B5EF4-FFF2-40B4-BE49-F238E27FC236}">
                <a16:creationId xmlns:a16="http://schemas.microsoft.com/office/drawing/2014/main" id="{5DCC726E-6173-471F-B7AB-83675893365E}"/>
              </a:ext>
            </a:extLst>
          </p:cNvPr>
          <p:cNvSpPr>
            <a:spLocks noChangeShapeType="1"/>
          </p:cNvSpPr>
          <p:nvPr/>
        </p:nvSpPr>
        <p:spPr bwMode="auto">
          <a:xfrm>
            <a:off x="5073650" y="3771900"/>
            <a:ext cx="0" cy="2857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74" name="Rectangle 34">
            <a:extLst>
              <a:ext uri="{FF2B5EF4-FFF2-40B4-BE49-F238E27FC236}">
                <a16:creationId xmlns:a16="http://schemas.microsoft.com/office/drawing/2014/main" id="{EB46E28B-38EB-4496-9C7C-9E1A7401F7DE}"/>
              </a:ext>
            </a:extLst>
          </p:cNvPr>
          <p:cNvSpPr>
            <a:spLocks noChangeArrowheads="1"/>
          </p:cNvSpPr>
          <p:nvPr/>
        </p:nvSpPr>
        <p:spPr bwMode="auto">
          <a:xfrm>
            <a:off x="4800600" y="4114800"/>
            <a:ext cx="546100" cy="271463"/>
          </a:xfrm>
          <a:prstGeom prst="rect">
            <a:avLst/>
          </a:prstGeom>
          <a:solidFill>
            <a:schemeClr val="tx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9875" name="Rectangle 35">
            <a:extLst>
              <a:ext uri="{FF2B5EF4-FFF2-40B4-BE49-F238E27FC236}">
                <a16:creationId xmlns:a16="http://schemas.microsoft.com/office/drawing/2014/main" id="{F4A81316-0D57-4373-821F-0EEC66E081CE}"/>
              </a:ext>
            </a:extLst>
          </p:cNvPr>
          <p:cNvSpPr>
            <a:spLocks noChangeArrowheads="1"/>
          </p:cNvSpPr>
          <p:nvPr/>
        </p:nvSpPr>
        <p:spPr bwMode="auto">
          <a:xfrm>
            <a:off x="4025900" y="4114800"/>
            <a:ext cx="546100" cy="271463"/>
          </a:xfrm>
          <a:prstGeom prst="rect">
            <a:avLst/>
          </a:prstGeom>
          <a:solidFill>
            <a:schemeClr val="tx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9876" name="Line 36">
            <a:extLst>
              <a:ext uri="{FF2B5EF4-FFF2-40B4-BE49-F238E27FC236}">
                <a16:creationId xmlns:a16="http://schemas.microsoft.com/office/drawing/2014/main" id="{978C1B4B-7FB0-493D-B97F-BE8191D8BAC9}"/>
              </a:ext>
            </a:extLst>
          </p:cNvPr>
          <p:cNvSpPr>
            <a:spLocks noChangeShapeType="1"/>
          </p:cNvSpPr>
          <p:nvPr/>
        </p:nvSpPr>
        <p:spPr bwMode="auto">
          <a:xfrm>
            <a:off x="4298950" y="4414838"/>
            <a:ext cx="0" cy="1857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77" name="Line 37">
            <a:extLst>
              <a:ext uri="{FF2B5EF4-FFF2-40B4-BE49-F238E27FC236}">
                <a16:creationId xmlns:a16="http://schemas.microsoft.com/office/drawing/2014/main" id="{07E4A9B9-CC98-41E8-8ECA-729FD7FA1E2C}"/>
              </a:ext>
            </a:extLst>
          </p:cNvPr>
          <p:cNvSpPr>
            <a:spLocks noChangeShapeType="1"/>
          </p:cNvSpPr>
          <p:nvPr/>
        </p:nvSpPr>
        <p:spPr bwMode="auto">
          <a:xfrm>
            <a:off x="5073650" y="4414838"/>
            <a:ext cx="0" cy="1857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78" name="Line 38">
            <a:extLst>
              <a:ext uri="{FF2B5EF4-FFF2-40B4-BE49-F238E27FC236}">
                <a16:creationId xmlns:a16="http://schemas.microsoft.com/office/drawing/2014/main" id="{5CB706C0-1F48-41CF-882B-2038F1DA1F64}"/>
              </a:ext>
            </a:extLst>
          </p:cNvPr>
          <p:cNvSpPr>
            <a:spLocks noChangeShapeType="1"/>
          </p:cNvSpPr>
          <p:nvPr/>
        </p:nvSpPr>
        <p:spPr bwMode="auto">
          <a:xfrm>
            <a:off x="4711700" y="4622800"/>
            <a:ext cx="342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79" name="Line 39">
            <a:extLst>
              <a:ext uri="{FF2B5EF4-FFF2-40B4-BE49-F238E27FC236}">
                <a16:creationId xmlns:a16="http://schemas.microsoft.com/office/drawing/2014/main" id="{46862E26-DD3A-4236-B98D-694A1A16FA7D}"/>
              </a:ext>
            </a:extLst>
          </p:cNvPr>
          <p:cNvSpPr>
            <a:spLocks noChangeShapeType="1"/>
          </p:cNvSpPr>
          <p:nvPr/>
        </p:nvSpPr>
        <p:spPr bwMode="auto">
          <a:xfrm>
            <a:off x="4730750" y="3343275"/>
            <a:ext cx="0" cy="200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80" name="Line 40">
            <a:extLst>
              <a:ext uri="{FF2B5EF4-FFF2-40B4-BE49-F238E27FC236}">
                <a16:creationId xmlns:a16="http://schemas.microsoft.com/office/drawing/2014/main" id="{7FB59B8C-8C4E-4F21-8995-AC51F3C723E9}"/>
              </a:ext>
            </a:extLst>
          </p:cNvPr>
          <p:cNvSpPr>
            <a:spLocks noChangeShapeType="1"/>
          </p:cNvSpPr>
          <p:nvPr/>
        </p:nvSpPr>
        <p:spPr bwMode="auto">
          <a:xfrm>
            <a:off x="4305300" y="4622800"/>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81" name="Oval 41">
            <a:extLst>
              <a:ext uri="{FF2B5EF4-FFF2-40B4-BE49-F238E27FC236}">
                <a16:creationId xmlns:a16="http://schemas.microsoft.com/office/drawing/2014/main" id="{F4049DAD-67BD-4864-B8E2-CBDDA1107C49}"/>
              </a:ext>
            </a:extLst>
          </p:cNvPr>
          <p:cNvSpPr>
            <a:spLocks noChangeArrowheads="1"/>
          </p:cNvSpPr>
          <p:nvPr/>
        </p:nvSpPr>
        <p:spPr bwMode="auto">
          <a:xfrm>
            <a:off x="4648200" y="4600575"/>
            <a:ext cx="38100" cy="42863"/>
          </a:xfrm>
          <a:prstGeom prst="ellipse">
            <a:avLst/>
          </a:prstGeom>
          <a:solidFill>
            <a:srgbClr val="000000"/>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9882" name="Oval 42">
            <a:extLst>
              <a:ext uri="{FF2B5EF4-FFF2-40B4-BE49-F238E27FC236}">
                <a16:creationId xmlns:a16="http://schemas.microsoft.com/office/drawing/2014/main" id="{C9AF572F-5982-49C5-A5A6-ABD5ADAFC916}"/>
              </a:ext>
            </a:extLst>
          </p:cNvPr>
          <p:cNvSpPr>
            <a:spLocks noChangeArrowheads="1"/>
          </p:cNvSpPr>
          <p:nvPr/>
        </p:nvSpPr>
        <p:spPr bwMode="auto">
          <a:xfrm>
            <a:off x="3111500" y="4600575"/>
            <a:ext cx="25400" cy="42863"/>
          </a:xfrm>
          <a:prstGeom prst="ellipse">
            <a:avLst/>
          </a:prstGeom>
          <a:solidFill>
            <a:srgbClr val="000000"/>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9883" name="Line 43">
            <a:extLst>
              <a:ext uri="{FF2B5EF4-FFF2-40B4-BE49-F238E27FC236}">
                <a16:creationId xmlns:a16="http://schemas.microsoft.com/office/drawing/2014/main" id="{D139C1A6-52D7-4AE9-9DB2-5AF637E38D7D}"/>
              </a:ext>
            </a:extLst>
          </p:cNvPr>
          <p:cNvSpPr>
            <a:spLocks noChangeShapeType="1"/>
          </p:cNvSpPr>
          <p:nvPr/>
        </p:nvSpPr>
        <p:spPr bwMode="auto">
          <a:xfrm>
            <a:off x="4679950" y="4629150"/>
            <a:ext cx="0" cy="200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84" name="Line 44">
            <a:extLst>
              <a:ext uri="{FF2B5EF4-FFF2-40B4-BE49-F238E27FC236}">
                <a16:creationId xmlns:a16="http://schemas.microsoft.com/office/drawing/2014/main" id="{144A7AAD-148D-4C58-9E27-0574E5427BEC}"/>
              </a:ext>
            </a:extLst>
          </p:cNvPr>
          <p:cNvSpPr>
            <a:spLocks noChangeShapeType="1"/>
          </p:cNvSpPr>
          <p:nvPr/>
        </p:nvSpPr>
        <p:spPr bwMode="auto">
          <a:xfrm flipH="1">
            <a:off x="4013200" y="4851400"/>
            <a:ext cx="6223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85" name="Line 45">
            <a:extLst>
              <a:ext uri="{FF2B5EF4-FFF2-40B4-BE49-F238E27FC236}">
                <a16:creationId xmlns:a16="http://schemas.microsoft.com/office/drawing/2014/main" id="{59DFB640-7D5B-4AD1-BFA2-CDFFDFC9282A}"/>
              </a:ext>
            </a:extLst>
          </p:cNvPr>
          <p:cNvSpPr>
            <a:spLocks noChangeShapeType="1"/>
          </p:cNvSpPr>
          <p:nvPr/>
        </p:nvSpPr>
        <p:spPr bwMode="auto">
          <a:xfrm>
            <a:off x="3149600" y="4851400"/>
            <a:ext cx="812800" cy="0"/>
          </a:xfrm>
          <a:prstGeom prst="line">
            <a:avLst/>
          </a:prstGeom>
          <a:noFill/>
          <a:ln w="508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86" name="Oval 46">
            <a:extLst>
              <a:ext uri="{FF2B5EF4-FFF2-40B4-BE49-F238E27FC236}">
                <a16:creationId xmlns:a16="http://schemas.microsoft.com/office/drawing/2014/main" id="{E449D111-9E16-433F-8D00-9AF6556961C9}"/>
              </a:ext>
            </a:extLst>
          </p:cNvPr>
          <p:cNvSpPr>
            <a:spLocks noChangeArrowheads="1"/>
          </p:cNvSpPr>
          <p:nvPr/>
        </p:nvSpPr>
        <p:spPr bwMode="auto">
          <a:xfrm>
            <a:off x="3962400" y="4829175"/>
            <a:ext cx="38100" cy="28575"/>
          </a:xfrm>
          <a:prstGeom prst="ellipse">
            <a:avLst/>
          </a:prstGeom>
          <a:solidFill>
            <a:srgbClr val="000000"/>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9887" name="Freeform 47">
            <a:extLst>
              <a:ext uri="{FF2B5EF4-FFF2-40B4-BE49-F238E27FC236}">
                <a16:creationId xmlns:a16="http://schemas.microsoft.com/office/drawing/2014/main" id="{4C32374F-501A-49B3-A577-9D268D5C9B5D}"/>
              </a:ext>
            </a:extLst>
          </p:cNvPr>
          <p:cNvSpPr>
            <a:spLocks/>
          </p:cNvSpPr>
          <p:nvPr/>
        </p:nvSpPr>
        <p:spPr bwMode="auto">
          <a:xfrm>
            <a:off x="3987800" y="4872038"/>
            <a:ext cx="534988" cy="230187"/>
          </a:xfrm>
          <a:custGeom>
            <a:avLst/>
            <a:gdLst>
              <a:gd name="T0" fmla="*/ 0 w 337"/>
              <a:gd name="T1" fmla="*/ 0 h 129"/>
              <a:gd name="T2" fmla="*/ 0 w 337"/>
              <a:gd name="T3" fmla="*/ 228403 h 129"/>
              <a:gd name="T4" fmla="*/ 533400 w 337"/>
              <a:gd name="T5" fmla="*/ 228403 h 129"/>
              <a:gd name="T6" fmla="*/ 0 60000 65536"/>
              <a:gd name="T7" fmla="*/ 0 60000 65536"/>
              <a:gd name="T8" fmla="*/ 0 60000 65536"/>
              <a:gd name="T9" fmla="*/ 0 w 337"/>
              <a:gd name="T10" fmla="*/ 0 h 129"/>
              <a:gd name="T11" fmla="*/ 337 w 337"/>
              <a:gd name="T12" fmla="*/ 129 h 129"/>
            </a:gdLst>
            <a:ahLst/>
            <a:cxnLst>
              <a:cxn ang="T6">
                <a:pos x="T0" y="T1"/>
              </a:cxn>
              <a:cxn ang="T7">
                <a:pos x="T2" y="T3"/>
              </a:cxn>
              <a:cxn ang="T8">
                <a:pos x="T4" y="T5"/>
              </a:cxn>
            </a:cxnLst>
            <a:rect l="T9" t="T10" r="T11" b="T12"/>
            <a:pathLst>
              <a:path w="337" h="129">
                <a:moveTo>
                  <a:pt x="0" y="0"/>
                </a:moveTo>
                <a:lnTo>
                  <a:pt x="0" y="128"/>
                </a:lnTo>
                <a:lnTo>
                  <a:pt x="336" y="128"/>
                </a:lnTo>
              </a:path>
            </a:pathLst>
          </a:custGeom>
          <a:noFill/>
          <a:ln w="50800" cap="rnd">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888" name="Oval 48">
            <a:extLst>
              <a:ext uri="{FF2B5EF4-FFF2-40B4-BE49-F238E27FC236}">
                <a16:creationId xmlns:a16="http://schemas.microsoft.com/office/drawing/2014/main" id="{7CB34F17-BA09-4E63-B17E-4500FD512F53}"/>
              </a:ext>
            </a:extLst>
          </p:cNvPr>
          <p:cNvSpPr>
            <a:spLocks noChangeArrowheads="1"/>
          </p:cNvSpPr>
          <p:nvPr/>
        </p:nvSpPr>
        <p:spPr bwMode="auto">
          <a:xfrm>
            <a:off x="4508500" y="5086350"/>
            <a:ext cx="38100" cy="28575"/>
          </a:xfrm>
          <a:prstGeom prst="ellipse">
            <a:avLst/>
          </a:prstGeom>
          <a:solidFill>
            <a:srgbClr val="000000"/>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9889" name="Line 49">
            <a:extLst>
              <a:ext uri="{FF2B5EF4-FFF2-40B4-BE49-F238E27FC236}">
                <a16:creationId xmlns:a16="http://schemas.microsoft.com/office/drawing/2014/main" id="{3955A2A5-C08D-43C8-A137-B1DA69109446}"/>
              </a:ext>
            </a:extLst>
          </p:cNvPr>
          <p:cNvSpPr>
            <a:spLocks noChangeShapeType="1"/>
          </p:cNvSpPr>
          <p:nvPr/>
        </p:nvSpPr>
        <p:spPr bwMode="auto">
          <a:xfrm>
            <a:off x="6051550" y="3543300"/>
            <a:ext cx="0" cy="1543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90" name="Line 50">
            <a:extLst>
              <a:ext uri="{FF2B5EF4-FFF2-40B4-BE49-F238E27FC236}">
                <a16:creationId xmlns:a16="http://schemas.microsoft.com/office/drawing/2014/main" id="{3E3091EB-790C-4D7D-8050-E66097C70701}"/>
              </a:ext>
            </a:extLst>
          </p:cNvPr>
          <p:cNvSpPr>
            <a:spLocks noChangeShapeType="1"/>
          </p:cNvSpPr>
          <p:nvPr/>
        </p:nvSpPr>
        <p:spPr bwMode="auto">
          <a:xfrm>
            <a:off x="4572000" y="5108575"/>
            <a:ext cx="146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91" name="Freeform 51">
            <a:extLst>
              <a:ext uri="{FF2B5EF4-FFF2-40B4-BE49-F238E27FC236}">
                <a16:creationId xmlns:a16="http://schemas.microsoft.com/office/drawing/2014/main" id="{CB022A6E-3B9A-4A9E-8876-95273250F009}"/>
              </a:ext>
            </a:extLst>
          </p:cNvPr>
          <p:cNvSpPr>
            <a:spLocks/>
          </p:cNvSpPr>
          <p:nvPr/>
        </p:nvSpPr>
        <p:spPr bwMode="auto">
          <a:xfrm>
            <a:off x="4356100" y="5357813"/>
            <a:ext cx="344488" cy="201612"/>
          </a:xfrm>
          <a:custGeom>
            <a:avLst/>
            <a:gdLst>
              <a:gd name="T0" fmla="*/ 0 w 217"/>
              <a:gd name="T1" fmla="*/ 199828 h 113"/>
              <a:gd name="T2" fmla="*/ 165100 w 217"/>
              <a:gd name="T3" fmla="*/ 0 h 113"/>
              <a:gd name="T4" fmla="*/ 342900 w 217"/>
              <a:gd name="T5" fmla="*/ 199828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892" name="Freeform 52">
            <a:extLst>
              <a:ext uri="{FF2B5EF4-FFF2-40B4-BE49-F238E27FC236}">
                <a16:creationId xmlns:a16="http://schemas.microsoft.com/office/drawing/2014/main" id="{12A6FDEA-0195-4116-9417-83D32472F9DF}"/>
              </a:ext>
            </a:extLst>
          </p:cNvPr>
          <p:cNvSpPr>
            <a:spLocks/>
          </p:cNvSpPr>
          <p:nvPr/>
        </p:nvSpPr>
        <p:spPr bwMode="auto">
          <a:xfrm>
            <a:off x="4356100" y="5357813"/>
            <a:ext cx="344488" cy="201612"/>
          </a:xfrm>
          <a:custGeom>
            <a:avLst/>
            <a:gdLst>
              <a:gd name="T0" fmla="*/ 0 w 217"/>
              <a:gd name="T1" fmla="*/ 199828 h 113"/>
              <a:gd name="T2" fmla="*/ 165100 w 217"/>
              <a:gd name="T3" fmla="*/ 0 h 113"/>
              <a:gd name="T4" fmla="*/ 342900 w 217"/>
              <a:gd name="T5" fmla="*/ 199828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893" name="Line 53">
            <a:extLst>
              <a:ext uri="{FF2B5EF4-FFF2-40B4-BE49-F238E27FC236}">
                <a16:creationId xmlns:a16="http://schemas.microsoft.com/office/drawing/2014/main" id="{D399F854-F39A-4284-AACC-EC8AA9C2603E}"/>
              </a:ext>
            </a:extLst>
          </p:cNvPr>
          <p:cNvSpPr>
            <a:spLocks noChangeShapeType="1"/>
          </p:cNvSpPr>
          <p:nvPr/>
        </p:nvSpPr>
        <p:spPr bwMode="auto">
          <a:xfrm flipV="1">
            <a:off x="4527550" y="5100638"/>
            <a:ext cx="0" cy="257175"/>
          </a:xfrm>
          <a:prstGeom prst="line">
            <a:avLst/>
          </a:prstGeom>
          <a:noFill/>
          <a:ln w="508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94" name="Freeform 54">
            <a:extLst>
              <a:ext uri="{FF2B5EF4-FFF2-40B4-BE49-F238E27FC236}">
                <a16:creationId xmlns:a16="http://schemas.microsoft.com/office/drawing/2014/main" id="{1DB9D654-4375-4C5A-9F57-31D960CFD570}"/>
              </a:ext>
            </a:extLst>
          </p:cNvPr>
          <p:cNvSpPr>
            <a:spLocks/>
          </p:cNvSpPr>
          <p:nvPr/>
        </p:nvSpPr>
        <p:spPr bwMode="auto">
          <a:xfrm>
            <a:off x="4699000" y="2400300"/>
            <a:ext cx="1970088" cy="3159125"/>
          </a:xfrm>
          <a:custGeom>
            <a:avLst/>
            <a:gdLst>
              <a:gd name="T0" fmla="*/ 0 w 1241"/>
              <a:gd name="T1" fmla="*/ 3157339 h 1769"/>
              <a:gd name="T2" fmla="*/ 1968501 w 1241"/>
              <a:gd name="T3" fmla="*/ 3157339 h 1769"/>
              <a:gd name="T4" fmla="*/ 1968501 w 1241"/>
              <a:gd name="T5" fmla="*/ 0 h 1769"/>
              <a:gd name="T6" fmla="*/ 0 60000 65536"/>
              <a:gd name="T7" fmla="*/ 0 60000 65536"/>
              <a:gd name="T8" fmla="*/ 0 60000 65536"/>
              <a:gd name="T9" fmla="*/ 0 w 1241"/>
              <a:gd name="T10" fmla="*/ 0 h 1769"/>
              <a:gd name="T11" fmla="*/ 1241 w 1241"/>
              <a:gd name="T12" fmla="*/ 1769 h 1769"/>
            </a:gdLst>
            <a:ahLst/>
            <a:cxnLst>
              <a:cxn ang="T6">
                <a:pos x="T0" y="T1"/>
              </a:cxn>
              <a:cxn ang="T7">
                <a:pos x="T2" y="T3"/>
              </a:cxn>
              <a:cxn ang="T8">
                <a:pos x="T4" y="T5"/>
              </a:cxn>
            </a:cxnLst>
            <a:rect l="T9" t="T10" r="T11" b="T12"/>
            <a:pathLst>
              <a:path w="1241" h="1769">
                <a:moveTo>
                  <a:pt x="0" y="1768"/>
                </a:moveTo>
                <a:lnTo>
                  <a:pt x="1240" y="1768"/>
                </a:lnTo>
                <a:lnTo>
                  <a:pt x="1240"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19895" name="Group 55">
            <a:extLst>
              <a:ext uri="{FF2B5EF4-FFF2-40B4-BE49-F238E27FC236}">
                <a16:creationId xmlns:a16="http://schemas.microsoft.com/office/drawing/2014/main" id="{01E3565A-6D59-4EA6-82E2-D420A76E9488}"/>
              </a:ext>
            </a:extLst>
          </p:cNvPr>
          <p:cNvGrpSpPr>
            <a:grpSpLocks/>
          </p:cNvGrpSpPr>
          <p:nvPr/>
        </p:nvGrpSpPr>
        <p:grpSpPr bwMode="auto">
          <a:xfrm>
            <a:off x="4483100" y="5757863"/>
            <a:ext cx="65088" cy="230187"/>
            <a:chOff x="2568" y="3056"/>
            <a:chExt cx="41" cy="129"/>
          </a:xfrm>
        </p:grpSpPr>
        <p:sp>
          <p:nvSpPr>
            <p:cNvPr id="419918" name="Freeform 56">
              <a:extLst>
                <a:ext uri="{FF2B5EF4-FFF2-40B4-BE49-F238E27FC236}">
                  <a16:creationId xmlns:a16="http://schemas.microsoft.com/office/drawing/2014/main" id="{4411977F-CAE2-436C-B81C-BA1CB5CE191C}"/>
                </a:ext>
              </a:extLst>
            </p:cNvPr>
            <p:cNvSpPr>
              <a:spLocks/>
            </p:cNvSpPr>
            <p:nvPr/>
          </p:nvSpPr>
          <p:spPr bwMode="auto">
            <a:xfrm>
              <a:off x="2568" y="3096"/>
              <a:ext cx="41" cy="89"/>
            </a:xfrm>
            <a:custGeom>
              <a:avLst/>
              <a:gdLst>
                <a:gd name="T0" fmla="*/ 20 w 41"/>
                <a:gd name="T1" fmla="*/ 88 h 89"/>
                <a:gd name="T2" fmla="*/ 0 w 41"/>
                <a:gd name="T3" fmla="*/ 0 h 89"/>
                <a:gd name="T4" fmla="*/ 20 w 41"/>
                <a:gd name="T5" fmla="*/ 0 h 89"/>
                <a:gd name="T6" fmla="*/ 40 w 41"/>
                <a:gd name="T7" fmla="*/ 0 h 89"/>
                <a:gd name="T8" fmla="*/ 20 w 41"/>
                <a:gd name="T9" fmla="*/ 88 h 89"/>
                <a:gd name="T10" fmla="*/ 0 60000 65536"/>
                <a:gd name="T11" fmla="*/ 0 60000 65536"/>
                <a:gd name="T12" fmla="*/ 0 60000 65536"/>
                <a:gd name="T13" fmla="*/ 0 60000 65536"/>
                <a:gd name="T14" fmla="*/ 0 60000 65536"/>
                <a:gd name="T15" fmla="*/ 0 w 41"/>
                <a:gd name="T16" fmla="*/ 0 h 89"/>
                <a:gd name="T17" fmla="*/ 41 w 41"/>
                <a:gd name="T18" fmla="*/ 89 h 89"/>
              </a:gdLst>
              <a:ahLst/>
              <a:cxnLst>
                <a:cxn ang="T10">
                  <a:pos x="T0" y="T1"/>
                </a:cxn>
                <a:cxn ang="T11">
                  <a:pos x="T2" y="T3"/>
                </a:cxn>
                <a:cxn ang="T12">
                  <a:pos x="T4" y="T5"/>
                </a:cxn>
                <a:cxn ang="T13">
                  <a:pos x="T6" y="T7"/>
                </a:cxn>
                <a:cxn ang="T14">
                  <a:pos x="T8" y="T9"/>
                </a:cxn>
              </a:cxnLst>
              <a:rect l="T15" t="T16" r="T17" b="T18"/>
              <a:pathLst>
                <a:path w="41" h="89">
                  <a:moveTo>
                    <a:pt x="20" y="88"/>
                  </a:moveTo>
                  <a:lnTo>
                    <a:pt x="0" y="0"/>
                  </a:lnTo>
                  <a:lnTo>
                    <a:pt x="20" y="0"/>
                  </a:lnTo>
                  <a:lnTo>
                    <a:pt x="40" y="0"/>
                  </a:lnTo>
                  <a:lnTo>
                    <a:pt x="20" y="88"/>
                  </a:lnTo>
                </a:path>
              </a:pathLst>
            </a:custGeom>
            <a:solidFill>
              <a:srgbClr val="000000"/>
            </a:solidFill>
            <a:ln w="25400" cap="rnd">
              <a:solidFill>
                <a:schemeClr val="tx1"/>
              </a:solidFill>
              <a:round/>
              <a:headEnd/>
              <a:tailEnd type="triangle" w="med" len="med"/>
            </a:ln>
          </p:spPr>
          <p:txBody>
            <a:bodyPr/>
            <a:lstStyle/>
            <a:p>
              <a:endParaRPr lang="en-US"/>
            </a:p>
          </p:txBody>
        </p:sp>
        <p:sp>
          <p:nvSpPr>
            <p:cNvPr id="419919" name="Line 57">
              <a:extLst>
                <a:ext uri="{FF2B5EF4-FFF2-40B4-BE49-F238E27FC236}">
                  <a16:creationId xmlns:a16="http://schemas.microsoft.com/office/drawing/2014/main" id="{C843CF69-7CC2-4FDC-AAAC-8A2A70591CDF}"/>
                </a:ext>
              </a:extLst>
            </p:cNvPr>
            <p:cNvSpPr>
              <a:spLocks noChangeShapeType="1"/>
            </p:cNvSpPr>
            <p:nvPr/>
          </p:nvSpPr>
          <p:spPr bwMode="auto">
            <a:xfrm>
              <a:off x="2596" y="3056"/>
              <a:ext cx="0" cy="3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19896" name="Line 58">
            <a:extLst>
              <a:ext uri="{FF2B5EF4-FFF2-40B4-BE49-F238E27FC236}">
                <a16:creationId xmlns:a16="http://schemas.microsoft.com/office/drawing/2014/main" id="{F725DDD0-D69D-42B3-A119-E233ED6D5745}"/>
              </a:ext>
            </a:extLst>
          </p:cNvPr>
          <p:cNvSpPr>
            <a:spLocks noChangeShapeType="1"/>
          </p:cNvSpPr>
          <p:nvPr/>
        </p:nvSpPr>
        <p:spPr bwMode="auto">
          <a:xfrm flipV="1">
            <a:off x="4527550" y="5743575"/>
            <a:ext cx="0" cy="128588"/>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211" name="Rectangle 59">
            <a:extLst>
              <a:ext uri="{FF2B5EF4-FFF2-40B4-BE49-F238E27FC236}">
                <a16:creationId xmlns:a16="http://schemas.microsoft.com/office/drawing/2014/main" id="{152DF532-5CF7-4309-8580-D26AE7AFF491}"/>
              </a:ext>
            </a:extLst>
          </p:cNvPr>
          <p:cNvSpPr>
            <a:spLocks noChangeArrowheads="1"/>
          </p:cNvSpPr>
          <p:nvPr/>
        </p:nvSpPr>
        <p:spPr bwMode="auto">
          <a:xfrm>
            <a:off x="6710363" y="4160838"/>
            <a:ext cx="1258887" cy="333375"/>
          </a:xfrm>
          <a:prstGeom prst="rect">
            <a:avLst/>
          </a:prstGeom>
          <a:noFill/>
          <a:ln w="25400">
            <a:noFill/>
            <a:miter lim="800000"/>
            <a:headEnd/>
            <a:tailEnd/>
          </a:ln>
          <a:effectLst/>
        </p:spPr>
        <p:txBody>
          <a:bodyPr wrap="none" lIns="90487" tIns="44450" rIns="90487" bIns="44450">
            <a:spAutoFit/>
          </a:bodyPr>
          <a:lstStyle/>
          <a:p>
            <a:pPr>
              <a:defRPr/>
            </a:pPr>
            <a:r>
              <a:rPr lang="en-US" sz="1600" b="1">
                <a:effectLst>
                  <a:outerShdw blurRad="38100" dist="38100" dir="2700000" algn="tl">
                    <a:srgbClr val="FFFFFF"/>
                  </a:outerShdw>
                </a:effectLst>
                <a:latin typeface="Helvetica" pitchFamily="-128" charset="0"/>
                <a:ea typeface="ＭＳ Ｐゴシック" pitchFamily="-128" charset="-128"/>
              </a:rPr>
              <a:t>loop &lt; 20 X</a:t>
            </a:r>
          </a:p>
        </p:txBody>
      </p:sp>
      <p:sp>
        <p:nvSpPr>
          <p:cNvPr id="419898" name="Freeform 60">
            <a:extLst>
              <a:ext uri="{FF2B5EF4-FFF2-40B4-BE49-F238E27FC236}">
                <a16:creationId xmlns:a16="http://schemas.microsoft.com/office/drawing/2014/main" id="{36464EE4-6769-4B43-8AF8-594D84D2A381}"/>
              </a:ext>
            </a:extLst>
          </p:cNvPr>
          <p:cNvSpPr>
            <a:spLocks/>
          </p:cNvSpPr>
          <p:nvPr/>
        </p:nvSpPr>
        <p:spPr bwMode="auto">
          <a:xfrm>
            <a:off x="4673600" y="2943225"/>
            <a:ext cx="344488" cy="201613"/>
          </a:xfrm>
          <a:custGeom>
            <a:avLst/>
            <a:gdLst>
              <a:gd name="T0" fmla="*/ 0 w 217"/>
              <a:gd name="T1" fmla="*/ 0 h 113"/>
              <a:gd name="T2" fmla="*/ 165100 w 217"/>
              <a:gd name="T3" fmla="*/ 199829 h 113"/>
              <a:gd name="T4" fmla="*/ 342900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899" name="Freeform 61">
            <a:extLst>
              <a:ext uri="{FF2B5EF4-FFF2-40B4-BE49-F238E27FC236}">
                <a16:creationId xmlns:a16="http://schemas.microsoft.com/office/drawing/2014/main" id="{8C3B57E8-A57C-490F-B002-0832F2B296DE}"/>
              </a:ext>
            </a:extLst>
          </p:cNvPr>
          <p:cNvSpPr>
            <a:spLocks/>
          </p:cNvSpPr>
          <p:nvPr/>
        </p:nvSpPr>
        <p:spPr bwMode="auto">
          <a:xfrm>
            <a:off x="4673600" y="2943225"/>
            <a:ext cx="344488" cy="201613"/>
          </a:xfrm>
          <a:custGeom>
            <a:avLst/>
            <a:gdLst>
              <a:gd name="T0" fmla="*/ 0 w 217"/>
              <a:gd name="T1" fmla="*/ 0 h 113"/>
              <a:gd name="T2" fmla="*/ 165100 w 217"/>
              <a:gd name="T3" fmla="*/ 199829 h 113"/>
              <a:gd name="T4" fmla="*/ 342900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900" name="Freeform 62">
            <a:extLst>
              <a:ext uri="{FF2B5EF4-FFF2-40B4-BE49-F238E27FC236}">
                <a16:creationId xmlns:a16="http://schemas.microsoft.com/office/drawing/2014/main" id="{81CD9684-6C94-41B7-B054-A7F2FF300F87}"/>
              </a:ext>
            </a:extLst>
          </p:cNvPr>
          <p:cNvSpPr>
            <a:spLocks/>
          </p:cNvSpPr>
          <p:nvPr/>
        </p:nvSpPr>
        <p:spPr bwMode="auto">
          <a:xfrm>
            <a:off x="3784600" y="3328988"/>
            <a:ext cx="344488" cy="201612"/>
          </a:xfrm>
          <a:custGeom>
            <a:avLst/>
            <a:gdLst>
              <a:gd name="T0" fmla="*/ 0 w 217"/>
              <a:gd name="T1" fmla="*/ 0 h 113"/>
              <a:gd name="T2" fmla="*/ 165100 w 217"/>
              <a:gd name="T3" fmla="*/ 199828 h 113"/>
              <a:gd name="T4" fmla="*/ 342900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901" name="Freeform 63">
            <a:extLst>
              <a:ext uri="{FF2B5EF4-FFF2-40B4-BE49-F238E27FC236}">
                <a16:creationId xmlns:a16="http://schemas.microsoft.com/office/drawing/2014/main" id="{90F09907-0872-48B6-9AB5-2A3FEE7816A5}"/>
              </a:ext>
            </a:extLst>
          </p:cNvPr>
          <p:cNvSpPr>
            <a:spLocks/>
          </p:cNvSpPr>
          <p:nvPr/>
        </p:nvSpPr>
        <p:spPr bwMode="auto">
          <a:xfrm>
            <a:off x="3784600" y="3328988"/>
            <a:ext cx="344488" cy="201612"/>
          </a:xfrm>
          <a:custGeom>
            <a:avLst/>
            <a:gdLst>
              <a:gd name="T0" fmla="*/ 0 w 217"/>
              <a:gd name="T1" fmla="*/ 0 h 113"/>
              <a:gd name="T2" fmla="*/ 165100 w 217"/>
              <a:gd name="T3" fmla="*/ 199828 h 113"/>
              <a:gd name="T4" fmla="*/ 342900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902" name="Freeform 64">
            <a:extLst>
              <a:ext uri="{FF2B5EF4-FFF2-40B4-BE49-F238E27FC236}">
                <a16:creationId xmlns:a16="http://schemas.microsoft.com/office/drawing/2014/main" id="{C843308F-2962-4280-8217-981196BE1470}"/>
              </a:ext>
            </a:extLst>
          </p:cNvPr>
          <p:cNvSpPr>
            <a:spLocks/>
          </p:cNvSpPr>
          <p:nvPr/>
        </p:nvSpPr>
        <p:spPr bwMode="auto">
          <a:xfrm>
            <a:off x="3009900" y="3757613"/>
            <a:ext cx="344488" cy="187325"/>
          </a:xfrm>
          <a:custGeom>
            <a:avLst/>
            <a:gdLst>
              <a:gd name="T0" fmla="*/ 0 w 217"/>
              <a:gd name="T1" fmla="*/ 0 h 105"/>
              <a:gd name="T2" fmla="*/ 177800 w 217"/>
              <a:gd name="T3" fmla="*/ 185541 h 105"/>
              <a:gd name="T4" fmla="*/ 342900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903" name="Freeform 65">
            <a:extLst>
              <a:ext uri="{FF2B5EF4-FFF2-40B4-BE49-F238E27FC236}">
                <a16:creationId xmlns:a16="http://schemas.microsoft.com/office/drawing/2014/main" id="{3D00F295-6592-403C-9737-82611404E69D}"/>
              </a:ext>
            </a:extLst>
          </p:cNvPr>
          <p:cNvSpPr>
            <a:spLocks/>
          </p:cNvSpPr>
          <p:nvPr/>
        </p:nvSpPr>
        <p:spPr bwMode="auto">
          <a:xfrm>
            <a:off x="3009900" y="3757613"/>
            <a:ext cx="344488" cy="187325"/>
          </a:xfrm>
          <a:custGeom>
            <a:avLst/>
            <a:gdLst>
              <a:gd name="T0" fmla="*/ 0 w 217"/>
              <a:gd name="T1" fmla="*/ 0 h 105"/>
              <a:gd name="T2" fmla="*/ 177800 w 217"/>
              <a:gd name="T3" fmla="*/ 185541 h 105"/>
              <a:gd name="T4" fmla="*/ 342900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904" name="Freeform 66">
            <a:extLst>
              <a:ext uri="{FF2B5EF4-FFF2-40B4-BE49-F238E27FC236}">
                <a16:creationId xmlns:a16="http://schemas.microsoft.com/office/drawing/2014/main" id="{7255ECDD-3EBF-4B1E-8257-C6C39173D305}"/>
              </a:ext>
            </a:extLst>
          </p:cNvPr>
          <p:cNvSpPr>
            <a:spLocks/>
          </p:cNvSpPr>
          <p:nvPr/>
        </p:nvSpPr>
        <p:spPr bwMode="auto">
          <a:xfrm>
            <a:off x="4559300" y="3757613"/>
            <a:ext cx="344488" cy="187325"/>
          </a:xfrm>
          <a:custGeom>
            <a:avLst/>
            <a:gdLst>
              <a:gd name="T0" fmla="*/ 0 w 217"/>
              <a:gd name="T1" fmla="*/ 0 h 105"/>
              <a:gd name="T2" fmla="*/ 165100 w 217"/>
              <a:gd name="T3" fmla="*/ 185541 h 105"/>
              <a:gd name="T4" fmla="*/ 342900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905" name="Freeform 67">
            <a:extLst>
              <a:ext uri="{FF2B5EF4-FFF2-40B4-BE49-F238E27FC236}">
                <a16:creationId xmlns:a16="http://schemas.microsoft.com/office/drawing/2014/main" id="{8F41CBBD-5DD0-421C-8D16-7307411680F4}"/>
              </a:ext>
            </a:extLst>
          </p:cNvPr>
          <p:cNvSpPr>
            <a:spLocks/>
          </p:cNvSpPr>
          <p:nvPr/>
        </p:nvSpPr>
        <p:spPr bwMode="auto">
          <a:xfrm>
            <a:off x="4559300" y="3757613"/>
            <a:ext cx="344488" cy="187325"/>
          </a:xfrm>
          <a:custGeom>
            <a:avLst/>
            <a:gdLst>
              <a:gd name="T0" fmla="*/ 0 w 217"/>
              <a:gd name="T1" fmla="*/ 0 h 105"/>
              <a:gd name="T2" fmla="*/ 165100 w 217"/>
              <a:gd name="T3" fmla="*/ 185541 h 105"/>
              <a:gd name="T4" fmla="*/ 342900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906" name="Freeform 68">
            <a:extLst>
              <a:ext uri="{FF2B5EF4-FFF2-40B4-BE49-F238E27FC236}">
                <a16:creationId xmlns:a16="http://schemas.microsoft.com/office/drawing/2014/main" id="{D7140720-8AFA-40E3-A9E1-C10D931D0EC9}"/>
              </a:ext>
            </a:extLst>
          </p:cNvPr>
          <p:cNvSpPr>
            <a:spLocks/>
          </p:cNvSpPr>
          <p:nvPr/>
        </p:nvSpPr>
        <p:spPr bwMode="auto">
          <a:xfrm>
            <a:off x="4356100" y="5557838"/>
            <a:ext cx="344488" cy="187325"/>
          </a:xfrm>
          <a:custGeom>
            <a:avLst/>
            <a:gdLst>
              <a:gd name="T0" fmla="*/ 0 w 217"/>
              <a:gd name="T1" fmla="*/ 0 h 105"/>
              <a:gd name="T2" fmla="*/ 165100 w 217"/>
              <a:gd name="T3" fmla="*/ 185541 h 105"/>
              <a:gd name="T4" fmla="*/ 342900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907" name="Freeform 69">
            <a:extLst>
              <a:ext uri="{FF2B5EF4-FFF2-40B4-BE49-F238E27FC236}">
                <a16:creationId xmlns:a16="http://schemas.microsoft.com/office/drawing/2014/main" id="{20F230FD-A98A-4B90-A314-A138BFA5BD6D}"/>
              </a:ext>
            </a:extLst>
          </p:cNvPr>
          <p:cNvSpPr>
            <a:spLocks/>
          </p:cNvSpPr>
          <p:nvPr/>
        </p:nvSpPr>
        <p:spPr bwMode="auto">
          <a:xfrm>
            <a:off x="4356100" y="5557838"/>
            <a:ext cx="344488" cy="187325"/>
          </a:xfrm>
          <a:custGeom>
            <a:avLst/>
            <a:gdLst>
              <a:gd name="T0" fmla="*/ 0 w 217"/>
              <a:gd name="T1" fmla="*/ 0 h 105"/>
              <a:gd name="T2" fmla="*/ 165100 w 217"/>
              <a:gd name="T3" fmla="*/ 185541 h 105"/>
              <a:gd name="T4" fmla="*/ 342900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908" name="Line 70">
            <a:extLst>
              <a:ext uri="{FF2B5EF4-FFF2-40B4-BE49-F238E27FC236}">
                <a16:creationId xmlns:a16="http://schemas.microsoft.com/office/drawing/2014/main" id="{92CF8141-E618-42BE-9AA7-06578EC1EF49}"/>
              </a:ext>
            </a:extLst>
          </p:cNvPr>
          <p:cNvSpPr>
            <a:spLocks noChangeShapeType="1"/>
          </p:cNvSpPr>
          <p:nvPr/>
        </p:nvSpPr>
        <p:spPr bwMode="auto">
          <a:xfrm>
            <a:off x="4914900" y="3765550"/>
            <a:ext cx="1143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09" name="AutoShape 71">
            <a:extLst>
              <a:ext uri="{FF2B5EF4-FFF2-40B4-BE49-F238E27FC236}">
                <a16:creationId xmlns:a16="http://schemas.microsoft.com/office/drawing/2014/main" id="{3013CAB3-FB6D-4925-A278-5465549B2B9B}"/>
              </a:ext>
            </a:extLst>
          </p:cNvPr>
          <p:cNvSpPr>
            <a:spLocks noChangeArrowheads="1"/>
          </p:cNvSpPr>
          <p:nvPr/>
        </p:nvSpPr>
        <p:spPr bwMode="auto">
          <a:xfrm>
            <a:off x="4622800" y="2714625"/>
            <a:ext cx="419100" cy="428625"/>
          </a:xfrm>
          <a:prstGeom prst="diamond">
            <a:avLst/>
          </a:prstGeom>
          <a:solidFill>
            <a:schemeClr val="tx2"/>
          </a:solidFill>
          <a:ln w="25400">
            <a:solidFill>
              <a:schemeClr val="bg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9910" name="AutoShape 72">
            <a:extLst>
              <a:ext uri="{FF2B5EF4-FFF2-40B4-BE49-F238E27FC236}">
                <a16:creationId xmlns:a16="http://schemas.microsoft.com/office/drawing/2014/main" id="{5E4E2E3C-A0A1-4007-810D-A15E6C6537A2}"/>
              </a:ext>
            </a:extLst>
          </p:cNvPr>
          <p:cNvSpPr>
            <a:spLocks noChangeArrowheads="1"/>
          </p:cNvSpPr>
          <p:nvPr/>
        </p:nvSpPr>
        <p:spPr bwMode="auto">
          <a:xfrm>
            <a:off x="3733800" y="3114675"/>
            <a:ext cx="419100" cy="428625"/>
          </a:xfrm>
          <a:prstGeom prst="diamond">
            <a:avLst/>
          </a:prstGeom>
          <a:solidFill>
            <a:schemeClr val="tx2"/>
          </a:solidFill>
          <a:ln w="25400">
            <a:solidFill>
              <a:schemeClr val="bg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9911" name="AutoShape 73">
            <a:extLst>
              <a:ext uri="{FF2B5EF4-FFF2-40B4-BE49-F238E27FC236}">
                <a16:creationId xmlns:a16="http://schemas.microsoft.com/office/drawing/2014/main" id="{82CF1804-5D8E-4C5D-96A5-D064E98F195A}"/>
              </a:ext>
            </a:extLst>
          </p:cNvPr>
          <p:cNvSpPr>
            <a:spLocks noChangeArrowheads="1"/>
          </p:cNvSpPr>
          <p:nvPr/>
        </p:nvSpPr>
        <p:spPr bwMode="auto">
          <a:xfrm>
            <a:off x="2959100" y="3529013"/>
            <a:ext cx="419100" cy="428625"/>
          </a:xfrm>
          <a:prstGeom prst="diamond">
            <a:avLst/>
          </a:prstGeom>
          <a:solidFill>
            <a:schemeClr val="tx2"/>
          </a:solidFill>
          <a:ln w="25400">
            <a:solidFill>
              <a:schemeClr val="bg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9912" name="AutoShape 74">
            <a:extLst>
              <a:ext uri="{FF2B5EF4-FFF2-40B4-BE49-F238E27FC236}">
                <a16:creationId xmlns:a16="http://schemas.microsoft.com/office/drawing/2014/main" id="{CA278694-5921-4E00-BF1C-86605B21DA7F}"/>
              </a:ext>
            </a:extLst>
          </p:cNvPr>
          <p:cNvSpPr>
            <a:spLocks noChangeArrowheads="1"/>
          </p:cNvSpPr>
          <p:nvPr/>
        </p:nvSpPr>
        <p:spPr bwMode="auto">
          <a:xfrm>
            <a:off x="4508500" y="3529013"/>
            <a:ext cx="419100" cy="428625"/>
          </a:xfrm>
          <a:prstGeom prst="diamond">
            <a:avLst/>
          </a:prstGeom>
          <a:solidFill>
            <a:schemeClr val="tx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9913" name="AutoShape 75">
            <a:extLst>
              <a:ext uri="{FF2B5EF4-FFF2-40B4-BE49-F238E27FC236}">
                <a16:creationId xmlns:a16="http://schemas.microsoft.com/office/drawing/2014/main" id="{DC5A7137-2184-418A-8F0D-585AFC72366D}"/>
              </a:ext>
            </a:extLst>
          </p:cNvPr>
          <p:cNvSpPr>
            <a:spLocks noChangeArrowheads="1"/>
          </p:cNvSpPr>
          <p:nvPr/>
        </p:nvSpPr>
        <p:spPr bwMode="auto">
          <a:xfrm>
            <a:off x="4292600" y="5329238"/>
            <a:ext cx="419100" cy="428625"/>
          </a:xfrm>
          <a:prstGeom prst="diamond">
            <a:avLst/>
          </a:prstGeom>
          <a:solidFill>
            <a:schemeClr val="tx2"/>
          </a:solidFill>
          <a:ln w="25400">
            <a:solidFill>
              <a:schemeClr val="bg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19914" name="Line 76">
            <a:extLst>
              <a:ext uri="{FF2B5EF4-FFF2-40B4-BE49-F238E27FC236}">
                <a16:creationId xmlns:a16="http://schemas.microsoft.com/office/drawing/2014/main" id="{B5C56C74-48BE-4565-8E9B-DCD755BDC4AE}"/>
              </a:ext>
            </a:extLst>
          </p:cNvPr>
          <p:cNvSpPr>
            <a:spLocks noChangeShapeType="1"/>
          </p:cNvSpPr>
          <p:nvPr/>
        </p:nvSpPr>
        <p:spPr bwMode="auto">
          <a:xfrm>
            <a:off x="2781300" y="4629150"/>
            <a:ext cx="304800" cy="0"/>
          </a:xfrm>
          <a:prstGeom prst="line">
            <a:avLst/>
          </a:prstGeom>
          <a:noFill/>
          <a:ln w="508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15" name="Line 77">
            <a:extLst>
              <a:ext uri="{FF2B5EF4-FFF2-40B4-BE49-F238E27FC236}">
                <a16:creationId xmlns:a16="http://schemas.microsoft.com/office/drawing/2014/main" id="{AD4CF52E-4CF5-44E2-BA1B-D41F1738574B}"/>
              </a:ext>
            </a:extLst>
          </p:cNvPr>
          <p:cNvSpPr>
            <a:spLocks noChangeShapeType="1"/>
          </p:cNvSpPr>
          <p:nvPr/>
        </p:nvSpPr>
        <p:spPr bwMode="auto">
          <a:xfrm>
            <a:off x="3175000" y="4629150"/>
            <a:ext cx="330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230" name="Rectangle 78">
            <a:extLst>
              <a:ext uri="{FF2B5EF4-FFF2-40B4-BE49-F238E27FC236}">
                <a16:creationId xmlns:a16="http://schemas.microsoft.com/office/drawing/2014/main" id="{EED7BB57-5A95-4166-8CB9-84DCA5BE9097}"/>
              </a:ext>
            </a:extLst>
          </p:cNvPr>
          <p:cNvSpPr>
            <a:spLocks noChangeArrowheads="1"/>
          </p:cNvSpPr>
          <p:nvPr/>
        </p:nvSpPr>
        <p:spPr bwMode="auto">
          <a:xfrm>
            <a:off x="1930400" y="2281238"/>
            <a:ext cx="1831975" cy="393700"/>
          </a:xfrm>
          <a:prstGeom prst="rect">
            <a:avLst/>
          </a:prstGeom>
          <a:noFill/>
          <a:ln w="25400">
            <a:noFill/>
            <a:miter lim="800000"/>
            <a:headEnd/>
            <a:tailEnd/>
          </a:ln>
          <a:effectLst/>
        </p:spPr>
        <p:txBody>
          <a:bodyPr wrap="none" lIns="90487" tIns="44450" rIns="90487" bIns="44450">
            <a:spAutoFit/>
          </a:bodyPr>
          <a:lstStyle/>
          <a:p>
            <a:pPr>
              <a:defRPr/>
            </a:pPr>
            <a:r>
              <a:rPr lang="en-US" sz="2000" b="1">
                <a:solidFill>
                  <a:schemeClr val="folHlink"/>
                </a:solidFill>
                <a:latin typeface="Helvetica" pitchFamily="-128" charset="0"/>
                <a:ea typeface="ＭＳ Ｐゴシック" pitchFamily="-128" charset="-128"/>
              </a:rPr>
              <a:t>Selected path</a:t>
            </a:r>
            <a:endParaRPr lang="en-US" sz="2000" b="1">
              <a:solidFill>
                <a:schemeClr val="bg1"/>
              </a:solidFill>
              <a:effectLst>
                <a:outerShdw blurRad="38100" dist="38100" dir="2700000" algn="tl">
                  <a:srgbClr val="000000"/>
                </a:outerShdw>
              </a:effectLst>
              <a:latin typeface="Helvetica" pitchFamily="-128" charset="0"/>
              <a:ea typeface="ＭＳ Ｐゴシック" pitchFamily="-128" charset="-128"/>
            </a:endParaRPr>
          </a:p>
        </p:txBody>
      </p:sp>
      <p:sp>
        <p:nvSpPr>
          <p:cNvPr id="419917" name="Line 79">
            <a:extLst>
              <a:ext uri="{FF2B5EF4-FFF2-40B4-BE49-F238E27FC236}">
                <a16:creationId xmlns:a16="http://schemas.microsoft.com/office/drawing/2014/main" id="{2D2EA8A2-78FB-4384-8FA4-1A0AE4C9A3D5}"/>
              </a:ext>
            </a:extLst>
          </p:cNvPr>
          <p:cNvSpPr>
            <a:spLocks noChangeShapeType="1"/>
          </p:cNvSpPr>
          <p:nvPr/>
        </p:nvSpPr>
        <p:spPr bwMode="auto">
          <a:xfrm>
            <a:off x="2859088" y="2647950"/>
            <a:ext cx="568325" cy="584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a:extLst>
              <a:ext uri="{FF2B5EF4-FFF2-40B4-BE49-F238E27FC236}">
                <a16:creationId xmlns:a16="http://schemas.microsoft.com/office/drawing/2014/main" id="{54EC2DCE-64CC-4209-B13A-978321B0BD7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18" name="Slide Number Placeholder 4">
            <a:extLst>
              <a:ext uri="{FF2B5EF4-FFF2-40B4-BE49-F238E27FC236}">
                <a16:creationId xmlns:a16="http://schemas.microsoft.com/office/drawing/2014/main" id="{8CD9A463-E82E-45CC-9F2B-3401A7ABD33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B441D84-05E5-4337-88EB-F20C1E3D33AB}" type="slidenum">
              <a:rPr lang="en-US" altLang="en-US" sz="1000">
                <a:latin typeface="Helvetica" panose="020B0604020202020204" pitchFamily="34" charset="0"/>
              </a:rPr>
              <a:pPr/>
              <a:t>409</a:t>
            </a:fld>
            <a:endParaRPr lang="en-US" altLang="en-US" sz="1000">
              <a:latin typeface="Helvetica" panose="020B0604020202020204" pitchFamily="34" charset="0"/>
            </a:endParaRPr>
          </a:p>
        </p:txBody>
      </p:sp>
      <p:sp>
        <p:nvSpPr>
          <p:cNvPr id="420868" name="Rectangle 2">
            <a:extLst>
              <a:ext uri="{FF2B5EF4-FFF2-40B4-BE49-F238E27FC236}">
                <a16:creationId xmlns:a16="http://schemas.microsoft.com/office/drawing/2014/main" id="{7AC9E11E-CDE7-4823-A387-F2D936A823E7}"/>
              </a:ext>
            </a:extLst>
          </p:cNvPr>
          <p:cNvSpPr>
            <a:spLocks noGrp="1" noChangeArrowheads="1"/>
          </p:cNvSpPr>
          <p:nvPr>
            <p:ph type="title"/>
          </p:nvPr>
        </p:nvSpPr>
        <p:spPr>
          <a:xfrm>
            <a:off x="1295400" y="990600"/>
            <a:ext cx="5278438" cy="627063"/>
          </a:xfrm>
          <a:noFill/>
        </p:spPr>
        <p:txBody>
          <a:bodyPr lIns="90487" tIns="44450" rIns="90487" bIns="44450" anchor="ctr"/>
          <a:lstStyle/>
          <a:p>
            <a:pPr eaLnBrk="1" hangingPunct="1"/>
            <a:r>
              <a:rPr lang="en-US" altLang="en-US"/>
              <a:t>Software Testing</a:t>
            </a:r>
          </a:p>
        </p:txBody>
      </p:sp>
      <p:sp>
        <p:nvSpPr>
          <p:cNvPr id="178179" name="Oval 3">
            <a:extLst>
              <a:ext uri="{FF2B5EF4-FFF2-40B4-BE49-F238E27FC236}">
                <a16:creationId xmlns:a16="http://schemas.microsoft.com/office/drawing/2014/main" id="{C8B3F40E-D71F-4AE5-ACE1-BC5AA82A38BD}"/>
              </a:ext>
            </a:extLst>
          </p:cNvPr>
          <p:cNvSpPr>
            <a:spLocks noChangeArrowheads="1"/>
          </p:cNvSpPr>
          <p:nvPr/>
        </p:nvSpPr>
        <p:spPr bwMode="auto">
          <a:xfrm>
            <a:off x="2198688" y="4468813"/>
            <a:ext cx="5638800" cy="1028700"/>
          </a:xfrm>
          <a:prstGeom prst="ellipse">
            <a:avLst/>
          </a:prstGeom>
          <a:solidFill>
            <a:schemeClr val="folHlink"/>
          </a:solidFill>
          <a:ln w="25400">
            <a:noFill/>
            <a:round/>
            <a:headEnd/>
            <a:tailEnd/>
          </a:ln>
          <a:effectLst>
            <a:outerShdw dist="107763" dir="2700000" algn="ctr" rotWithShape="0">
              <a:srgbClr val="808080"/>
            </a:outerShdw>
          </a:effectLst>
        </p:spPr>
        <p:txBody>
          <a:bodyPr wrap="none" anchor="ctr"/>
          <a:lstStyle/>
          <a:p>
            <a:pPr>
              <a:defRPr/>
            </a:pPr>
            <a:endParaRPr lang="en-US">
              <a:latin typeface="Arial" charset="0"/>
              <a:ea typeface="ＭＳ Ｐゴシック" pitchFamily="-128" charset="-128"/>
            </a:endParaRPr>
          </a:p>
        </p:txBody>
      </p:sp>
      <p:sp>
        <p:nvSpPr>
          <p:cNvPr id="178180" name="Oval 4">
            <a:extLst>
              <a:ext uri="{FF2B5EF4-FFF2-40B4-BE49-F238E27FC236}">
                <a16:creationId xmlns:a16="http://schemas.microsoft.com/office/drawing/2014/main" id="{62BF8D30-E2C9-4CDF-860B-645332047D43}"/>
              </a:ext>
            </a:extLst>
          </p:cNvPr>
          <p:cNvSpPr>
            <a:spLocks noChangeArrowheads="1"/>
          </p:cNvSpPr>
          <p:nvPr/>
        </p:nvSpPr>
        <p:spPr bwMode="auto">
          <a:xfrm>
            <a:off x="2757488" y="4354513"/>
            <a:ext cx="4559300" cy="642937"/>
          </a:xfrm>
          <a:prstGeom prst="ellipse">
            <a:avLst/>
          </a:prstGeom>
          <a:solidFill>
            <a:schemeClr val="tx2"/>
          </a:solidFill>
          <a:ln w="25400">
            <a:solidFill>
              <a:schemeClr val="folHlink"/>
            </a:solidFill>
            <a:round/>
            <a:headEnd/>
            <a:tailEnd/>
          </a:ln>
          <a:effectLst>
            <a:outerShdw dist="107763" dir="2700000" algn="ctr" rotWithShape="0">
              <a:srgbClr val="808080"/>
            </a:outerShdw>
          </a:effectLst>
        </p:spPr>
        <p:txBody>
          <a:bodyPr wrap="none" anchor="ctr"/>
          <a:lstStyle/>
          <a:p>
            <a:pPr>
              <a:defRPr/>
            </a:pPr>
            <a:endParaRPr lang="en-US">
              <a:latin typeface="Arial" charset="0"/>
              <a:ea typeface="ＭＳ Ｐゴシック" pitchFamily="-128" charset="-128"/>
            </a:endParaRPr>
          </a:p>
        </p:txBody>
      </p:sp>
      <p:grpSp>
        <p:nvGrpSpPr>
          <p:cNvPr id="420871" name="Group 5">
            <a:extLst>
              <a:ext uri="{FF2B5EF4-FFF2-40B4-BE49-F238E27FC236}">
                <a16:creationId xmlns:a16="http://schemas.microsoft.com/office/drawing/2014/main" id="{CFDB247D-F185-472B-A04C-B10713F67784}"/>
              </a:ext>
            </a:extLst>
          </p:cNvPr>
          <p:cNvGrpSpPr>
            <a:grpSpLocks/>
          </p:cNvGrpSpPr>
          <p:nvPr/>
        </p:nvGrpSpPr>
        <p:grpSpPr bwMode="auto">
          <a:xfrm>
            <a:off x="2008188" y="2211388"/>
            <a:ext cx="2224087" cy="2516187"/>
            <a:chOff x="952" y="1072"/>
            <a:chExt cx="1401" cy="1409"/>
          </a:xfrm>
        </p:grpSpPr>
        <p:sp>
          <p:nvSpPr>
            <p:cNvPr id="420880" name="Freeform 6">
              <a:extLst>
                <a:ext uri="{FF2B5EF4-FFF2-40B4-BE49-F238E27FC236}">
                  <a16:creationId xmlns:a16="http://schemas.microsoft.com/office/drawing/2014/main" id="{4C2FBAEC-1E21-4B6C-8D82-A47E82BDDA90}"/>
                </a:ext>
              </a:extLst>
            </p:cNvPr>
            <p:cNvSpPr>
              <a:spLocks/>
            </p:cNvSpPr>
            <p:nvPr/>
          </p:nvSpPr>
          <p:spPr bwMode="auto">
            <a:xfrm>
              <a:off x="960" y="1072"/>
              <a:ext cx="1297" cy="537"/>
            </a:xfrm>
            <a:custGeom>
              <a:avLst/>
              <a:gdLst>
                <a:gd name="T0" fmla="*/ 1296 w 1297"/>
                <a:gd name="T1" fmla="*/ 0 h 537"/>
                <a:gd name="T2" fmla="*/ 384 w 1297"/>
                <a:gd name="T3" fmla="*/ 0 h 537"/>
                <a:gd name="T4" fmla="*/ 0 w 1297"/>
                <a:gd name="T5" fmla="*/ 536 h 537"/>
                <a:gd name="T6" fmla="*/ 936 w 1297"/>
                <a:gd name="T7" fmla="*/ 536 h 537"/>
                <a:gd name="T8" fmla="*/ 1296 w 1297"/>
                <a:gd name="T9" fmla="*/ 0 h 537"/>
                <a:gd name="T10" fmla="*/ 0 60000 65536"/>
                <a:gd name="T11" fmla="*/ 0 60000 65536"/>
                <a:gd name="T12" fmla="*/ 0 60000 65536"/>
                <a:gd name="T13" fmla="*/ 0 60000 65536"/>
                <a:gd name="T14" fmla="*/ 0 60000 65536"/>
                <a:gd name="T15" fmla="*/ 0 w 1297"/>
                <a:gd name="T16" fmla="*/ 0 h 537"/>
                <a:gd name="T17" fmla="*/ 1297 w 1297"/>
                <a:gd name="T18" fmla="*/ 537 h 537"/>
              </a:gdLst>
              <a:ahLst/>
              <a:cxnLst>
                <a:cxn ang="T10">
                  <a:pos x="T0" y="T1"/>
                </a:cxn>
                <a:cxn ang="T11">
                  <a:pos x="T2" y="T3"/>
                </a:cxn>
                <a:cxn ang="T12">
                  <a:pos x="T4" y="T5"/>
                </a:cxn>
                <a:cxn ang="T13">
                  <a:pos x="T6" y="T7"/>
                </a:cxn>
                <a:cxn ang="T14">
                  <a:pos x="T8" y="T9"/>
                </a:cxn>
              </a:cxnLst>
              <a:rect l="T15" t="T16" r="T17" b="T18"/>
              <a:pathLst>
                <a:path w="1297" h="537">
                  <a:moveTo>
                    <a:pt x="1296" y="0"/>
                  </a:moveTo>
                  <a:lnTo>
                    <a:pt x="384" y="0"/>
                  </a:lnTo>
                  <a:lnTo>
                    <a:pt x="0" y="536"/>
                  </a:lnTo>
                  <a:lnTo>
                    <a:pt x="936" y="536"/>
                  </a:lnTo>
                  <a:lnTo>
                    <a:pt x="1296" y="0"/>
                  </a:lnTo>
                </a:path>
              </a:pathLst>
            </a:custGeom>
            <a:solidFill>
              <a:schemeClr val="accent1"/>
            </a:solidFill>
            <a:ln w="25400" cap="rnd">
              <a:solidFill>
                <a:schemeClr val="folHlink"/>
              </a:solidFill>
              <a:round/>
              <a:headEnd/>
              <a:tailEnd type="triangle" w="med" len="med"/>
            </a:ln>
          </p:spPr>
          <p:txBody>
            <a:bodyPr/>
            <a:lstStyle/>
            <a:p>
              <a:endParaRPr lang="en-US"/>
            </a:p>
          </p:txBody>
        </p:sp>
        <p:sp>
          <p:nvSpPr>
            <p:cNvPr id="420881" name="Freeform 7">
              <a:extLst>
                <a:ext uri="{FF2B5EF4-FFF2-40B4-BE49-F238E27FC236}">
                  <a16:creationId xmlns:a16="http://schemas.microsoft.com/office/drawing/2014/main" id="{A6695CF2-D6FF-4E88-9044-8BD93DB64711}"/>
                </a:ext>
              </a:extLst>
            </p:cNvPr>
            <p:cNvSpPr>
              <a:spLocks/>
            </p:cNvSpPr>
            <p:nvPr/>
          </p:nvSpPr>
          <p:spPr bwMode="auto">
            <a:xfrm>
              <a:off x="952" y="1592"/>
              <a:ext cx="1401" cy="889"/>
            </a:xfrm>
            <a:custGeom>
              <a:avLst/>
              <a:gdLst>
                <a:gd name="T0" fmla="*/ 0 w 1401"/>
                <a:gd name="T1" fmla="*/ 8 h 889"/>
                <a:gd name="T2" fmla="*/ 1400 w 1401"/>
                <a:gd name="T3" fmla="*/ 888 h 889"/>
                <a:gd name="T4" fmla="*/ 928 w 1401"/>
                <a:gd name="T5" fmla="*/ 0 h 889"/>
                <a:gd name="T6" fmla="*/ 0 w 1401"/>
                <a:gd name="T7" fmla="*/ 8 h 889"/>
                <a:gd name="T8" fmla="*/ 0 60000 65536"/>
                <a:gd name="T9" fmla="*/ 0 60000 65536"/>
                <a:gd name="T10" fmla="*/ 0 60000 65536"/>
                <a:gd name="T11" fmla="*/ 0 60000 65536"/>
                <a:gd name="T12" fmla="*/ 0 w 1401"/>
                <a:gd name="T13" fmla="*/ 0 h 889"/>
                <a:gd name="T14" fmla="*/ 1401 w 1401"/>
                <a:gd name="T15" fmla="*/ 889 h 889"/>
              </a:gdLst>
              <a:ahLst/>
              <a:cxnLst>
                <a:cxn ang="T8">
                  <a:pos x="T0" y="T1"/>
                </a:cxn>
                <a:cxn ang="T9">
                  <a:pos x="T2" y="T3"/>
                </a:cxn>
                <a:cxn ang="T10">
                  <a:pos x="T4" y="T5"/>
                </a:cxn>
                <a:cxn ang="T11">
                  <a:pos x="T6" y="T7"/>
                </a:cxn>
              </a:cxnLst>
              <a:rect l="T12" t="T13" r="T14" b="T15"/>
              <a:pathLst>
                <a:path w="1401" h="889">
                  <a:moveTo>
                    <a:pt x="0" y="8"/>
                  </a:moveTo>
                  <a:lnTo>
                    <a:pt x="1400" y="888"/>
                  </a:lnTo>
                  <a:lnTo>
                    <a:pt x="928" y="0"/>
                  </a:lnTo>
                  <a:lnTo>
                    <a:pt x="0" y="8"/>
                  </a:lnTo>
                </a:path>
              </a:pathLst>
            </a:custGeom>
            <a:solidFill>
              <a:schemeClr val="tx2"/>
            </a:solidFill>
            <a:ln w="25400" cap="rnd">
              <a:solidFill>
                <a:schemeClr val="folHlink"/>
              </a:solidFill>
              <a:round/>
              <a:headEnd/>
              <a:tailEnd type="triangle" w="med" len="med"/>
            </a:ln>
          </p:spPr>
          <p:txBody>
            <a:bodyPr/>
            <a:lstStyle/>
            <a:p>
              <a:endParaRPr lang="en-US"/>
            </a:p>
          </p:txBody>
        </p:sp>
        <p:sp>
          <p:nvSpPr>
            <p:cNvPr id="420882" name="Freeform 8">
              <a:extLst>
                <a:ext uri="{FF2B5EF4-FFF2-40B4-BE49-F238E27FC236}">
                  <a16:creationId xmlns:a16="http://schemas.microsoft.com/office/drawing/2014/main" id="{73D4AEBF-ECA6-4C9F-B9CB-6509C0735480}"/>
                </a:ext>
              </a:extLst>
            </p:cNvPr>
            <p:cNvSpPr>
              <a:spLocks/>
            </p:cNvSpPr>
            <p:nvPr/>
          </p:nvSpPr>
          <p:spPr bwMode="auto">
            <a:xfrm>
              <a:off x="1880" y="1072"/>
              <a:ext cx="465" cy="1409"/>
            </a:xfrm>
            <a:custGeom>
              <a:avLst/>
              <a:gdLst>
                <a:gd name="T0" fmla="*/ 464 w 465"/>
                <a:gd name="T1" fmla="*/ 1408 h 1409"/>
                <a:gd name="T2" fmla="*/ 0 w 465"/>
                <a:gd name="T3" fmla="*/ 528 h 1409"/>
                <a:gd name="T4" fmla="*/ 360 w 465"/>
                <a:gd name="T5" fmla="*/ 0 h 1409"/>
                <a:gd name="T6" fmla="*/ 464 w 465"/>
                <a:gd name="T7" fmla="*/ 1408 h 1409"/>
                <a:gd name="T8" fmla="*/ 0 60000 65536"/>
                <a:gd name="T9" fmla="*/ 0 60000 65536"/>
                <a:gd name="T10" fmla="*/ 0 60000 65536"/>
                <a:gd name="T11" fmla="*/ 0 60000 65536"/>
                <a:gd name="T12" fmla="*/ 0 w 465"/>
                <a:gd name="T13" fmla="*/ 0 h 1409"/>
                <a:gd name="T14" fmla="*/ 465 w 465"/>
                <a:gd name="T15" fmla="*/ 1409 h 1409"/>
              </a:gdLst>
              <a:ahLst/>
              <a:cxnLst>
                <a:cxn ang="T8">
                  <a:pos x="T0" y="T1"/>
                </a:cxn>
                <a:cxn ang="T9">
                  <a:pos x="T2" y="T3"/>
                </a:cxn>
                <a:cxn ang="T10">
                  <a:pos x="T4" y="T5"/>
                </a:cxn>
                <a:cxn ang="T11">
                  <a:pos x="T6" y="T7"/>
                </a:cxn>
              </a:cxnLst>
              <a:rect l="T12" t="T13" r="T14" b="T15"/>
              <a:pathLst>
                <a:path w="465" h="1409">
                  <a:moveTo>
                    <a:pt x="464" y="1408"/>
                  </a:moveTo>
                  <a:lnTo>
                    <a:pt x="0" y="528"/>
                  </a:lnTo>
                  <a:lnTo>
                    <a:pt x="360" y="0"/>
                  </a:lnTo>
                  <a:lnTo>
                    <a:pt x="464" y="1408"/>
                  </a:lnTo>
                </a:path>
              </a:pathLst>
            </a:custGeom>
            <a:solidFill>
              <a:schemeClr val="accent1"/>
            </a:solidFill>
            <a:ln w="25400" cap="rnd">
              <a:solidFill>
                <a:schemeClr val="folHlink"/>
              </a:solidFill>
              <a:round/>
              <a:headEnd/>
              <a:tailEnd type="triangle" w="med" len="med"/>
            </a:ln>
          </p:spPr>
          <p:txBody>
            <a:bodyPr/>
            <a:lstStyle/>
            <a:p>
              <a:endParaRPr lang="en-US"/>
            </a:p>
          </p:txBody>
        </p:sp>
      </p:grpSp>
      <p:grpSp>
        <p:nvGrpSpPr>
          <p:cNvPr id="420872" name="Group 9">
            <a:extLst>
              <a:ext uri="{FF2B5EF4-FFF2-40B4-BE49-F238E27FC236}">
                <a16:creationId xmlns:a16="http://schemas.microsoft.com/office/drawing/2014/main" id="{C0E78451-ACA3-4012-AEBE-016DABF672D4}"/>
              </a:ext>
            </a:extLst>
          </p:cNvPr>
          <p:cNvGrpSpPr>
            <a:grpSpLocks/>
          </p:cNvGrpSpPr>
          <p:nvPr/>
        </p:nvGrpSpPr>
        <p:grpSpPr bwMode="auto">
          <a:xfrm>
            <a:off x="5716588" y="2182813"/>
            <a:ext cx="2224087" cy="2516187"/>
            <a:chOff x="3288" y="1056"/>
            <a:chExt cx="1401" cy="1409"/>
          </a:xfrm>
        </p:grpSpPr>
        <p:sp>
          <p:nvSpPr>
            <p:cNvPr id="420877" name="Freeform 10">
              <a:extLst>
                <a:ext uri="{FF2B5EF4-FFF2-40B4-BE49-F238E27FC236}">
                  <a16:creationId xmlns:a16="http://schemas.microsoft.com/office/drawing/2014/main" id="{72DAE710-64B0-428D-9927-2E00F35E1555}"/>
                </a:ext>
              </a:extLst>
            </p:cNvPr>
            <p:cNvSpPr>
              <a:spLocks/>
            </p:cNvSpPr>
            <p:nvPr/>
          </p:nvSpPr>
          <p:spPr bwMode="auto">
            <a:xfrm>
              <a:off x="3384" y="1056"/>
              <a:ext cx="1297" cy="537"/>
            </a:xfrm>
            <a:custGeom>
              <a:avLst/>
              <a:gdLst>
                <a:gd name="T0" fmla="*/ 0 w 1297"/>
                <a:gd name="T1" fmla="*/ 0 h 537"/>
                <a:gd name="T2" fmla="*/ 912 w 1297"/>
                <a:gd name="T3" fmla="*/ 0 h 537"/>
                <a:gd name="T4" fmla="*/ 1296 w 1297"/>
                <a:gd name="T5" fmla="*/ 536 h 537"/>
                <a:gd name="T6" fmla="*/ 360 w 1297"/>
                <a:gd name="T7" fmla="*/ 536 h 537"/>
                <a:gd name="T8" fmla="*/ 0 w 1297"/>
                <a:gd name="T9" fmla="*/ 0 h 537"/>
                <a:gd name="T10" fmla="*/ 0 60000 65536"/>
                <a:gd name="T11" fmla="*/ 0 60000 65536"/>
                <a:gd name="T12" fmla="*/ 0 60000 65536"/>
                <a:gd name="T13" fmla="*/ 0 60000 65536"/>
                <a:gd name="T14" fmla="*/ 0 60000 65536"/>
                <a:gd name="T15" fmla="*/ 0 w 1297"/>
                <a:gd name="T16" fmla="*/ 0 h 537"/>
                <a:gd name="T17" fmla="*/ 1297 w 1297"/>
                <a:gd name="T18" fmla="*/ 537 h 537"/>
              </a:gdLst>
              <a:ahLst/>
              <a:cxnLst>
                <a:cxn ang="T10">
                  <a:pos x="T0" y="T1"/>
                </a:cxn>
                <a:cxn ang="T11">
                  <a:pos x="T2" y="T3"/>
                </a:cxn>
                <a:cxn ang="T12">
                  <a:pos x="T4" y="T5"/>
                </a:cxn>
                <a:cxn ang="T13">
                  <a:pos x="T6" y="T7"/>
                </a:cxn>
                <a:cxn ang="T14">
                  <a:pos x="T8" y="T9"/>
                </a:cxn>
              </a:cxnLst>
              <a:rect l="T15" t="T16" r="T17" b="T18"/>
              <a:pathLst>
                <a:path w="1297" h="537">
                  <a:moveTo>
                    <a:pt x="0" y="0"/>
                  </a:moveTo>
                  <a:lnTo>
                    <a:pt x="912" y="0"/>
                  </a:lnTo>
                  <a:lnTo>
                    <a:pt x="1296" y="536"/>
                  </a:lnTo>
                  <a:lnTo>
                    <a:pt x="360" y="536"/>
                  </a:lnTo>
                  <a:lnTo>
                    <a:pt x="0" y="0"/>
                  </a:lnTo>
                </a:path>
              </a:pathLst>
            </a:custGeom>
            <a:solidFill>
              <a:schemeClr val="accent1"/>
            </a:solidFill>
            <a:ln w="25400" cap="rnd">
              <a:solidFill>
                <a:schemeClr val="folHlink"/>
              </a:solidFill>
              <a:round/>
              <a:headEnd/>
              <a:tailEnd type="triangle" w="med" len="med"/>
            </a:ln>
          </p:spPr>
          <p:txBody>
            <a:bodyPr/>
            <a:lstStyle/>
            <a:p>
              <a:endParaRPr lang="en-US"/>
            </a:p>
          </p:txBody>
        </p:sp>
        <p:sp>
          <p:nvSpPr>
            <p:cNvPr id="420878" name="Freeform 11">
              <a:extLst>
                <a:ext uri="{FF2B5EF4-FFF2-40B4-BE49-F238E27FC236}">
                  <a16:creationId xmlns:a16="http://schemas.microsoft.com/office/drawing/2014/main" id="{6DABC2EC-DABF-4F7D-9E96-8C379CD01F90}"/>
                </a:ext>
              </a:extLst>
            </p:cNvPr>
            <p:cNvSpPr>
              <a:spLocks/>
            </p:cNvSpPr>
            <p:nvPr/>
          </p:nvSpPr>
          <p:spPr bwMode="auto">
            <a:xfrm>
              <a:off x="3288" y="1576"/>
              <a:ext cx="1401" cy="889"/>
            </a:xfrm>
            <a:custGeom>
              <a:avLst/>
              <a:gdLst>
                <a:gd name="T0" fmla="*/ 1400 w 1401"/>
                <a:gd name="T1" fmla="*/ 8 h 889"/>
                <a:gd name="T2" fmla="*/ 0 w 1401"/>
                <a:gd name="T3" fmla="*/ 888 h 889"/>
                <a:gd name="T4" fmla="*/ 472 w 1401"/>
                <a:gd name="T5" fmla="*/ 0 h 889"/>
                <a:gd name="T6" fmla="*/ 1400 w 1401"/>
                <a:gd name="T7" fmla="*/ 8 h 889"/>
                <a:gd name="T8" fmla="*/ 0 60000 65536"/>
                <a:gd name="T9" fmla="*/ 0 60000 65536"/>
                <a:gd name="T10" fmla="*/ 0 60000 65536"/>
                <a:gd name="T11" fmla="*/ 0 60000 65536"/>
                <a:gd name="T12" fmla="*/ 0 w 1401"/>
                <a:gd name="T13" fmla="*/ 0 h 889"/>
                <a:gd name="T14" fmla="*/ 1401 w 1401"/>
                <a:gd name="T15" fmla="*/ 889 h 889"/>
              </a:gdLst>
              <a:ahLst/>
              <a:cxnLst>
                <a:cxn ang="T8">
                  <a:pos x="T0" y="T1"/>
                </a:cxn>
                <a:cxn ang="T9">
                  <a:pos x="T2" y="T3"/>
                </a:cxn>
                <a:cxn ang="T10">
                  <a:pos x="T4" y="T5"/>
                </a:cxn>
                <a:cxn ang="T11">
                  <a:pos x="T6" y="T7"/>
                </a:cxn>
              </a:cxnLst>
              <a:rect l="T12" t="T13" r="T14" b="T15"/>
              <a:pathLst>
                <a:path w="1401" h="889">
                  <a:moveTo>
                    <a:pt x="1400" y="8"/>
                  </a:moveTo>
                  <a:lnTo>
                    <a:pt x="0" y="888"/>
                  </a:lnTo>
                  <a:lnTo>
                    <a:pt x="472" y="0"/>
                  </a:lnTo>
                  <a:lnTo>
                    <a:pt x="1400" y="8"/>
                  </a:lnTo>
                </a:path>
              </a:pathLst>
            </a:custGeom>
            <a:solidFill>
              <a:schemeClr val="tx2"/>
            </a:solidFill>
            <a:ln w="25400" cap="rnd">
              <a:solidFill>
                <a:schemeClr val="folHlink"/>
              </a:solidFill>
              <a:round/>
              <a:headEnd/>
              <a:tailEnd type="triangle" w="med" len="med"/>
            </a:ln>
          </p:spPr>
          <p:txBody>
            <a:bodyPr/>
            <a:lstStyle/>
            <a:p>
              <a:endParaRPr lang="en-US"/>
            </a:p>
          </p:txBody>
        </p:sp>
        <p:sp>
          <p:nvSpPr>
            <p:cNvPr id="420879" name="Freeform 12">
              <a:extLst>
                <a:ext uri="{FF2B5EF4-FFF2-40B4-BE49-F238E27FC236}">
                  <a16:creationId xmlns:a16="http://schemas.microsoft.com/office/drawing/2014/main" id="{9E3EDF77-1BBC-4E28-AE35-ECD150C78869}"/>
                </a:ext>
              </a:extLst>
            </p:cNvPr>
            <p:cNvSpPr>
              <a:spLocks/>
            </p:cNvSpPr>
            <p:nvPr/>
          </p:nvSpPr>
          <p:spPr bwMode="auto">
            <a:xfrm>
              <a:off x="3296" y="1056"/>
              <a:ext cx="465" cy="1409"/>
            </a:xfrm>
            <a:custGeom>
              <a:avLst/>
              <a:gdLst>
                <a:gd name="T0" fmla="*/ 0 w 465"/>
                <a:gd name="T1" fmla="*/ 1408 h 1409"/>
                <a:gd name="T2" fmla="*/ 464 w 465"/>
                <a:gd name="T3" fmla="*/ 528 h 1409"/>
                <a:gd name="T4" fmla="*/ 104 w 465"/>
                <a:gd name="T5" fmla="*/ 0 h 1409"/>
                <a:gd name="T6" fmla="*/ 0 w 465"/>
                <a:gd name="T7" fmla="*/ 1408 h 1409"/>
                <a:gd name="T8" fmla="*/ 0 60000 65536"/>
                <a:gd name="T9" fmla="*/ 0 60000 65536"/>
                <a:gd name="T10" fmla="*/ 0 60000 65536"/>
                <a:gd name="T11" fmla="*/ 0 60000 65536"/>
                <a:gd name="T12" fmla="*/ 0 w 465"/>
                <a:gd name="T13" fmla="*/ 0 h 1409"/>
                <a:gd name="T14" fmla="*/ 465 w 465"/>
                <a:gd name="T15" fmla="*/ 1409 h 1409"/>
              </a:gdLst>
              <a:ahLst/>
              <a:cxnLst>
                <a:cxn ang="T8">
                  <a:pos x="T0" y="T1"/>
                </a:cxn>
                <a:cxn ang="T9">
                  <a:pos x="T2" y="T3"/>
                </a:cxn>
                <a:cxn ang="T10">
                  <a:pos x="T4" y="T5"/>
                </a:cxn>
                <a:cxn ang="T11">
                  <a:pos x="T6" y="T7"/>
                </a:cxn>
              </a:cxnLst>
              <a:rect l="T12" t="T13" r="T14" b="T15"/>
              <a:pathLst>
                <a:path w="465" h="1409">
                  <a:moveTo>
                    <a:pt x="0" y="1408"/>
                  </a:moveTo>
                  <a:lnTo>
                    <a:pt x="464" y="528"/>
                  </a:lnTo>
                  <a:lnTo>
                    <a:pt x="104" y="0"/>
                  </a:lnTo>
                  <a:lnTo>
                    <a:pt x="0" y="1408"/>
                  </a:lnTo>
                </a:path>
              </a:pathLst>
            </a:custGeom>
            <a:solidFill>
              <a:schemeClr val="accent1"/>
            </a:solidFill>
            <a:ln w="25400" cap="rnd">
              <a:solidFill>
                <a:schemeClr val="folHlink"/>
              </a:solidFill>
              <a:round/>
              <a:headEnd/>
              <a:tailEnd type="triangle" w="med" len="med"/>
            </a:ln>
          </p:spPr>
          <p:txBody>
            <a:bodyPr/>
            <a:lstStyle/>
            <a:p>
              <a:endParaRPr lang="en-US"/>
            </a:p>
          </p:txBody>
        </p:sp>
      </p:grpSp>
      <p:sp>
        <p:nvSpPr>
          <p:cNvPr id="420873" name="Rectangle 13">
            <a:extLst>
              <a:ext uri="{FF2B5EF4-FFF2-40B4-BE49-F238E27FC236}">
                <a16:creationId xmlns:a16="http://schemas.microsoft.com/office/drawing/2014/main" id="{50D8EC19-3955-465E-8B68-1CFF86CE6A0B}"/>
              </a:ext>
            </a:extLst>
          </p:cNvPr>
          <p:cNvSpPr>
            <a:spLocks noChangeArrowheads="1"/>
          </p:cNvSpPr>
          <p:nvPr/>
        </p:nvSpPr>
        <p:spPr bwMode="auto">
          <a:xfrm>
            <a:off x="4445000" y="4486275"/>
            <a:ext cx="1057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chemeClr val="bg1"/>
                </a:solidFill>
                <a:latin typeface="Helvetica" panose="020B0604020202020204" pitchFamily="34" charset="0"/>
              </a:rPr>
              <a:t>Methods</a:t>
            </a:r>
            <a:endParaRPr lang="en-US" altLang="en-US" sz="1800">
              <a:solidFill>
                <a:srgbClr val="6E0043"/>
              </a:solidFill>
              <a:latin typeface="Helvetica" panose="020B0604020202020204" pitchFamily="34" charset="0"/>
            </a:endParaRPr>
          </a:p>
        </p:txBody>
      </p:sp>
      <p:sp>
        <p:nvSpPr>
          <p:cNvPr id="420874" name="Rectangle 14">
            <a:extLst>
              <a:ext uri="{FF2B5EF4-FFF2-40B4-BE49-F238E27FC236}">
                <a16:creationId xmlns:a16="http://schemas.microsoft.com/office/drawing/2014/main" id="{FE4BE9BF-0222-4722-916C-A36368C303E0}"/>
              </a:ext>
            </a:extLst>
          </p:cNvPr>
          <p:cNvSpPr>
            <a:spLocks noChangeArrowheads="1"/>
          </p:cNvSpPr>
          <p:nvPr/>
        </p:nvSpPr>
        <p:spPr bwMode="auto">
          <a:xfrm>
            <a:off x="4394200" y="5086350"/>
            <a:ext cx="12096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chemeClr val="bg1"/>
                </a:solidFill>
                <a:latin typeface="Helvetica" panose="020B0604020202020204" pitchFamily="34" charset="0"/>
              </a:rPr>
              <a:t>Strategies</a:t>
            </a:r>
            <a:endParaRPr lang="en-US" altLang="en-US" sz="1800">
              <a:latin typeface="Helvetica" panose="020B0604020202020204" pitchFamily="34" charset="0"/>
            </a:endParaRPr>
          </a:p>
        </p:txBody>
      </p:sp>
      <p:sp>
        <p:nvSpPr>
          <p:cNvPr id="420875" name="Rectangle 15">
            <a:extLst>
              <a:ext uri="{FF2B5EF4-FFF2-40B4-BE49-F238E27FC236}">
                <a16:creationId xmlns:a16="http://schemas.microsoft.com/office/drawing/2014/main" id="{AB361C70-6ADA-4AAF-8031-CE3E135E5484}"/>
              </a:ext>
            </a:extLst>
          </p:cNvPr>
          <p:cNvSpPr>
            <a:spLocks noChangeArrowheads="1"/>
          </p:cNvSpPr>
          <p:nvPr/>
        </p:nvSpPr>
        <p:spPr bwMode="auto">
          <a:xfrm>
            <a:off x="2438400" y="2314575"/>
            <a:ext cx="1374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en-US" altLang="en-US" sz="1800">
                <a:solidFill>
                  <a:schemeClr val="folHlink"/>
                </a:solidFill>
                <a:latin typeface="Helvetica" panose="020B0604020202020204" pitchFamily="34" charset="0"/>
              </a:rPr>
              <a:t>white-box</a:t>
            </a:r>
          </a:p>
          <a:p>
            <a:r>
              <a:rPr lang="en-US" altLang="en-US" sz="1800">
                <a:solidFill>
                  <a:schemeClr val="folHlink"/>
                </a:solidFill>
                <a:latin typeface="Helvetica" panose="020B0604020202020204" pitchFamily="34" charset="0"/>
              </a:rPr>
              <a:t>methods      </a:t>
            </a:r>
          </a:p>
        </p:txBody>
      </p:sp>
      <p:sp>
        <p:nvSpPr>
          <p:cNvPr id="420876" name="Rectangle 16">
            <a:extLst>
              <a:ext uri="{FF2B5EF4-FFF2-40B4-BE49-F238E27FC236}">
                <a16:creationId xmlns:a16="http://schemas.microsoft.com/office/drawing/2014/main" id="{A1B756DB-FF6B-4B91-9946-3D52A028F89B}"/>
              </a:ext>
            </a:extLst>
          </p:cNvPr>
          <p:cNvSpPr>
            <a:spLocks noChangeArrowheads="1"/>
          </p:cNvSpPr>
          <p:nvPr/>
        </p:nvSpPr>
        <p:spPr bwMode="auto">
          <a:xfrm>
            <a:off x="6172200" y="2286000"/>
            <a:ext cx="1374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a:solidFill>
                  <a:schemeClr val="folHlink"/>
                </a:solidFill>
                <a:latin typeface="Helvetica" panose="020B0604020202020204" pitchFamily="34" charset="0"/>
              </a:rPr>
              <a:t>black-box</a:t>
            </a:r>
          </a:p>
          <a:p>
            <a:pPr algn="ctr"/>
            <a:r>
              <a:rPr lang="en-US" altLang="en-US" sz="1800">
                <a:solidFill>
                  <a:schemeClr val="folHlink"/>
                </a:solidFill>
                <a:latin typeface="Helvetica" panose="020B0604020202020204" pitchFamily="34" charset="0"/>
              </a:rPr>
              <a:t>    methods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BC640DD1-4F76-4148-8F87-006F854160A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7" name="Slide Number Placeholder 4">
            <a:extLst>
              <a:ext uri="{FF2B5EF4-FFF2-40B4-BE49-F238E27FC236}">
                <a16:creationId xmlns:a16="http://schemas.microsoft.com/office/drawing/2014/main" id="{DDD5B6AA-722A-4AB6-88AE-3FED7F58655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4582BCC-568A-4C1F-9D15-D8882212E70D}" type="slidenum">
              <a:rPr lang="en-US" altLang="en-US" sz="1000">
                <a:latin typeface="Helvetica" panose="020B0604020202020204" pitchFamily="34" charset="0"/>
              </a:rPr>
              <a:pPr/>
              <a:t>41</a:t>
            </a:fld>
            <a:endParaRPr lang="en-US" altLang="en-US" sz="1000">
              <a:latin typeface="Helvetica" panose="020B0604020202020204" pitchFamily="34" charset="0"/>
            </a:endParaRPr>
          </a:p>
        </p:txBody>
      </p:sp>
      <p:sp>
        <p:nvSpPr>
          <p:cNvPr id="44036" name="Rectangle 3">
            <a:extLst>
              <a:ext uri="{FF2B5EF4-FFF2-40B4-BE49-F238E27FC236}">
                <a16:creationId xmlns:a16="http://schemas.microsoft.com/office/drawing/2014/main" id="{FCCFD45E-AAA6-4515-951D-046B6EDAD13E}"/>
              </a:ext>
            </a:extLst>
          </p:cNvPr>
          <p:cNvSpPr>
            <a:spLocks noGrp="1" noChangeArrowheads="1"/>
          </p:cNvSpPr>
          <p:nvPr>
            <p:ph type="title"/>
          </p:nvPr>
        </p:nvSpPr>
        <p:spPr>
          <a:xfrm>
            <a:off x="1219200" y="914400"/>
            <a:ext cx="2971800" cy="836613"/>
          </a:xfrm>
        </p:spPr>
        <p:txBody>
          <a:bodyPr/>
          <a:lstStyle/>
          <a:p>
            <a:pPr eaLnBrk="1" hangingPunct="1"/>
            <a:r>
              <a:rPr lang="en-US" altLang="en-US"/>
              <a:t>UP Phases</a:t>
            </a:r>
          </a:p>
        </p:txBody>
      </p:sp>
      <p:grpSp>
        <p:nvGrpSpPr>
          <p:cNvPr id="44037" name="Group 5">
            <a:extLst>
              <a:ext uri="{FF2B5EF4-FFF2-40B4-BE49-F238E27FC236}">
                <a16:creationId xmlns:a16="http://schemas.microsoft.com/office/drawing/2014/main" id="{7DFFABD4-C5F9-40AB-B09B-9FE261B04E7E}"/>
              </a:ext>
            </a:extLst>
          </p:cNvPr>
          <p:cNvGrpSpPr>
            <a:grpSpLocks/>
          </p:cNvGrpSpPr>
          <p:nvPr/>
        </p:nvGrpSpPr>
        <p:grpSpPr bwMode="auto">
          <a:xfrm>
            <a:off x="990600" y="1828800"/>
            <a:ext cx="7408863" cy="4416425"/>
            <a:chOff x="421" y="674"/>
            <a:chExt cx="5043" cy="3143"/>
          </a:xfrm>
        </p:grpSpPr>
        <p:sp>
          <p:nvSpPr>
            <p:cNvPr id="187394" name="Rectangle 2">
              <a:extLst>
                <a:ext uri="{FF2B5EF4-FFF2-40B4-BE49-F238E27FC236}">
                  <a16:creationId xmlns:a16="http://schemas.microsoft.com/office/drawing/2014/main" id="{2678D648-49D9-4A46-A429-7110D1339444}"/>
                </a:ext>
              </a:extLst>
            </p:cNvPr>
            <p:cNvSpPr>
              <a:spLocks noChangeArrowheads="1"/>
            </p:cNvSpPr>
            <p:nvPr/>
          </p:nvSpPr>
          <p:spPr bwMode="auto">
            <a:xfrm>
              <a:off x="421" y="674"/>
              <a:ext cx="5043" cy="3143"/>
            </a:xfrm>
            <a:prstGeom prst="rect">
              <a:avLst/>
            </a:prstGeom>
            <a:solidFill>
              <a:srgbClr val="96E3FE"/>
            </a:solidFill>
            <a:ln w="12700">
              <a:noFill/>
              <a:miter lim="800000"/>
              <a:headEnd/>
              <a:tailEnd/>
            </a:ln>
            <a:effectLst>
              <a:outerShdw dist="35921" dir="2700000" algn="ctr" rotWithShape="0">
                <a:schemeClr val="bg2"/>
              </a:outerShdw>
            </a:effectLst>
          </p:spPr>
          <p:txBody>
            <a:bodyPr wrap="none" anchor="ctr"/>
            <a:lstStyle/>
            <a:p>
              <a:pPr>
                <a:defRPr/>
              </a:pPr>
              <a:endParaRPr lang="en-US">
                <a:latin typeface="Arial" charset="0"/>
              </a:endParaRPr>
            </a:p>
          </p:txBody>
        </p:sp>
        <p:pic>
          <p:nvPicPr>
            <p:cNvPr id="44039" name="Picture 4">
              <a:extLst>
                <a:ext uri="{FF2B5EF4-FFF2-40B4-BE49-F238E27FC236}">
                  <a16:creationId xmlns:a16="http://schemas.microsoft.com/office/drawing/2014/main" id="{F2C1E4EB-6300-46AF-B9DA-0247CE314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 y="689"/>
              <a:ext cx="4256" cy="2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3">
            <a:extLst>
              <a:ext uri="{FF2B5EF4-FFF2-40B4-BE49-F238E27FC236}">
                <a16:creationId xmlns:a16="http://schemas.microsoft.com/office/drawing/2014/main" id="{DC24A41B-CBF0-49C5-B6BC-F6D67A0A5DD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36" name="Slide Number Placeholder 4">
            <a:extLst>
              <a:ext uri="{FF2B5EF4-FFF2-40B4-BE49-F238E27FC236}">
                <a16:creationId xmlns:a16="http://schemas.microsoft.com/office/drawing/2014/main" id="{61331197-EAD9-4564-A150-418096F3914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D63B6B8-9ACC-43E1-BB9A-AC9F48B07597}" type="slidenum">
              <a:rPr lang="en-US" altLang="en-US" sz="1000">
                <a:latin typeface="Helvetica" panose="020B0604020202020204" pitchFamily="34" charset="0"/>
              </a:rPr>
              <a:pPr/>
              <a:t>410</a:t>
            </a:fld>
            <a:endParaRPr lang="en-US" altLang="en-US" sz="1000">
              <a:latin typeface="Helvetica" panose="020B0604020202020204" pitchFamily="34" charset="0"/>
            </a:endParaRPr>
          </a:p>
        </p:txBody>
      </p:sp>
      <p:sp>
        <p:nvSpPr>
          <p:cNvPr id="421892" name="Rectangle 2">
            <a:extLst>
              <a:ext uri="{FF2B5EF4-FFF2-40B4-BE49-F238E27FC236}">
                <a16:creationId xmlns:a16="http://schemas.microsoft.com/office/drawing/2014/main" id="{DE85DEB8-7B46-4F51-91B5-3BB9149C995B}"/>
              </a:ext>
            </a:extLst>
          </p:cNvPr>
          <p:cNvSpPr>
            <a:spLocks noGrp="1" noChangeArrowheads="1"/>
          </p:cNvSpPr>
          <p:nvPr>
            <p:ph type="title"/>
          </p:nvPr>
        </p:nvSpPr>
        <p:spPr>
          <a:xfrm>
            <a:off x="1295400" y="1066800"/>
            <a:ext cx="4276725" cy="660400"/>
          </a:xfrm>
          <a:noFill/>
        </p:spPr>
        <p:txBody>
          <a:bodyPr wrap="none" lIns="63500" tIns="25400" rIns="63500" bIns="25400" anchor="t">
            <a:spAutoFit/>
          </a:bodyPr>
          <a:lstStyle/>
          <a:p>
            <a:pPr eaLnBrk="1" hangingPunct="1"/>
            <a:r>
              <a:rPr lang="en-US" altLang="en-US"/>
              <a:t>White-Box Testing</a:t>
            </a:r>
          </a:p>
        </p:txBody>
      </p:sp>
      <p:sp>
        <p:nvSpPr>
          <p:cNvPr id="421893" name="Oval 3">
            <a:extLst>
              <a:ext uri="{FF2B5EF4-FFF2-40B4-BE49-F238E27FC236}">
                <a16:creationId xmlns:a16="http://schemas.microsoft.com/office/drawing/2014/main" id="{C0AA8BD6-6EFA-4CC1-88DA-5DA35B9EB64A}"/>
              </a:ext>
            </a:extLst>
          </p:cNvPr>
          <p:cNvSpPr>
            <a:spLocks noChangeArrowheads="1"/>
          </p:cNvSpPr>
          <p:nvPr/>
        </p:nvSpPr>
        <p:spPr bwMode="auto">
          <a:xfrm>
            <a:off x="5300663" y="2413000"/>
            <a:ext cx="63500" cy="114300"/>
          </a:xfrm>
          <a:prstGeom prst="ellipse">
            <a:avLst/>
          </a:prstGeom>
          <a:solidFill>
            <a:srgbClr val="FFFFFF"/>
          </a:solidFill>
          <a:ln w="254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1894" name="Oval 4">
            <a:extLst>
              <a:ext uri="{FF2B5EF4-FFF2-40B4-BE49-F238E27FC236}">
                <a16:creationId xmlns:a16="http://schemas.microsoft.com/office/drawing/2014/main" id="{ADF00107-E40D-47F4-8A98-C310E88A441A}"/>
              </a:ext>
            </a:extLst>
          </p:cNvPr>
          <p:cNvSpPr>
            <a:spLocks noChangeArrowheads="1"/>
          </p:cNvSpPr>
          <p:nvPr/>
        </p:nvSpPr>
        <p:spPr bwMode="auto">
          <a:xfrm>
            <a:off x="5287963" y="2398713"/>
            <a:ext cx="88900" cy="14287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1895" name="Line 5">
            <a:extLst>
              <a:ext uri="{FF2B5EF4-FFF2-40B4-BE49-F238E27FC236}">
                <a16:creationId xmlns:a16="http://schemas.microsoft.com/office/drawing/2014/main" id="{207AFD2C-1AD6-49E6-A35E-434163999F35}"/>
              </a:ext>
            </a:extLst>
          </p:cNvPr>
          <p:cNvSpPr>
            <a:spLocks noChangeShapeType="1"/>
          </p:cNvSpPr>
          <p:nvPr/>
        </p:nvSpPr>
        <p:spPr bwMode="auto">
          <a:xfrm>
            <a:off x="5338763" y="2555875"/>
            <a:ext cx="0" cy="857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896" name="Rectangle 6">
            <a:extLst>
              <a:ext uri="{FF2B5EF4-FFF2-40B4-BE49-F238E27FC236}">
                <a16:creationId xmlns:a16="http://schemas.microsoft.com/office/drawing/2014/main" id="{A72B9628-3017-4477-AD03-0EC160B02177}"/>
              </a:ext>
            </a:extLst>
          </p:cNvPr>
          <p:cNvSpPr>
            <a:spLocks noChangeArrowheads="1"/>
          </p:cNvSpPr>
          <p:nvPr/>
        </p:nvSpPr>
        <p:spPr bwMode="auto">
          <a:xfrm>
            <a:off x="5160963" y="2698750"/>
            <a:ext cx="355600" cy="200025"/>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1897" name="Rectangle 7">
            <a:extLst>
              <a:ext uri="{FF2B5EF4-FFF2-40B4-BE49-F238E27FC236}">
                <a16:creationId xmlns:a16="http://schemas.microsoft.com/office/drawing/2014/main" id="{6E7479E1-4A2E-4F52-A22C-EA01B93224E5}"/>
              </a:ext>
            </a:extLst>
          </p:cNvPr>
          <p:cNvSpPr>
            <a:spLocks noChangeArrowheads="1"/>
          </p:cNvSpPr>
          <p:nvPr/>
        </p:nvSpPr>
        <p:spPr bwMode="auto">
          <a:xfrm>
            <a:off x="5148263" y="2684463"/>
            <a:ext cx="381000" cy="228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1898" name="Line 8">
            <a:extLst>
              <a:ext uri="{FF2B5EF4-FFF2-40B4-BE49-F238E27FC236}">
                <a16:creationId xmlns:a16="http://schemas.microsoft.com/office/drawing/2014/main" id="{63D97B4D-0B66-4FFC-825C-A30F7BFDB704}"/>
              </a:ext>
            </a:extLst>
          </p:cNvPr>
          <p:cNvSpPr>
            <a:spLocks noChangeShapeType="1"/>
          </p:cNvSpPr>
          <p:nvPr/>
        </p:nvSpPr>
        <p:spPr bwMode="auto">
          <a:xfrm>
            <a:off x="5338763" y="2927350"/>
            <a:ext cx="0" cy="71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899" name="Line 9">
            <a:extLst>
              <a:ext uri="{FF2B5EF4-FFF2-40B4-BE49-F238E27FC236}">
                <a16:creationId xmlns:a16="http://schemas.microsoft.com/office/drawing/2014/main" id="{ABA566DC-59A3-41E0-A228-C272DC81895B}"/>
              </a:ext>
            </a:extLst>
          </p:cNvPr>
          <p:cNvSpPr>
            <a:spLocks noChangeShapeType="1"/>
          </p:cNvSpPr>
          <p:nvPr/>
        </p:nvSpPr>
        <p:spPr bwMode="auto">
          <a:xfrm flipH="1">
            <a:off x="4767263" y="3113088"/>
            <a:ext cx="355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900" name="Rectangle 10">
            <a:extLst>
              <a:ext uri="{FF2B5EF4-FFF2-40B4-BE49-F238E27FC236}">
                <a16:creationId xmlns:a16="http://schemas.microsoft.com/office/drawing/2014/main" id="{DF261446-D83A-4A22-A59D-CA00ABF95E44}"/>
              </a:ext>
            </a:extLst>
          </p:cNvPr>
          <p:cNvSpPr>
            <a:spLocks noChangeArrowheads="1"/>
          </p:cNvSpPr>
          <p:nvPr/>
        </p:nvSpPr>
        <p:spPr bwMode="auto">
          <a:xfrm>
            <a:off x="4602163" y="3313113"/>
            <a:ext cx="355600" cy="200025"/>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1901" name="Rectangle 11">
            <a:extLst>
              <a:ext uri="{FF2B5EF4-FFF2-40B4-BE49-F238E27FC236}">
                <a16:creationId xmlns:a16="http://schemas.microsoft.com/office/drawing/2014/main" id="{05050A00-AA6F-4647-8FB0-1D0D91940EC0}"/>
              </a:ext>
            </a:extLst>
          </p:cNvPr>
          <p:cNvSpPr>
            <a:spLocks noChangeArrowheads="1"/>
          </p:cNvSpPr>
          <p:nvPr/>
        </p:nvSpPr>
        <p:spPr bwMode="auto">
          <a:xfrm>
            <a:off x="4589463" y="3298825"/>
            <a:ext cx="381000" cy="228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1902" name="Rectangle 12">
            <a:extLst>
              <a:ext uri="{FF2B5EF4-FFF2-40B4-BE49-F238E27FC236}">
                <a16:creationId xmlns:a16="http://schemas.microsoft.com/office/drawing/2014/main" id="{484430B6-DE9F-4BA4-B91B-B423C826EF79}"/>
              </a:ext>
            </a:extLst>
          </p:cNvPr>
          <p:cNvSpPr>
            <a:spLocks noChangeArrowheads="1"/>
          </p:cNvSpPr>
          <p:nvPr/>
        </p:nvSpPr>
        <p:spPr bwMode="auto">
          <a:xfrm>
            <a:off x="5719763" y="3341688"/>
            <a:ext cx="355600" cy="200025"/>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1903" name="Rectangle 13">
            <a:extLst>
              <a:ext uri="{FF2B5EF4-FFF2-40B4-BE49-F238E27FC236}">
                <a16:creationId xmlns:a16="http://schemas.microsoft.com/office/drawing/2014/main" id="{0BB26EC2-0070-446A-BEDD-522E1FEDBEE9}"/>
              </a:ext>
            </a:extLst>
          </p:cNvPr>
          <p:cNvSpPr>
            <a:spLocks noChangeArrowheads="1"/>
          </p:cNvSpPr>
          <p:nvPr/>
        </p:nvSpPr>
        <p:spPr bwMode="auto">
          <a:xfrm>
            <a:off x="5707063" y="3327400"/>
            <a:ext cx="381000" cy="228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1904" name="Line 14">
            <a:extLst>
              <a:ext uri="{FF2B5EF4-FFF2-40B4-BE49-F238E27FC236}">
                <a16:creationId xmlns:a16="http://schemas.microsoft.com/office/drawing/2014/main" id="{1AF3ED19-989D-4C7D-9761-C2B728D13B70}"/>
              </a:ext>
            </a:extLst>
          </p:cNvPr>
          <p:cNvSpPr>
            <a:spLocks noChangeShapeType="1"/>
          </p:cNvSpPr>
          <p:nvPr/>
        </p:nvSpPr>
        <p:spPr bwMode="auto">
          <a:xfrm>
            <a:off x="4779963" y="3113088"/>
            <a:ext cx="0" cy="1714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905" name="Line 15">
            <a:extLst>
              <a:ext uri="{FF2B5EF4-FFF2-40B4-BE49-F238E27FC236}">
                <a16:creationId xmlns:a16="http://schemas.microsoft.com/office/drawing/2014/main" id="{8A4AB319-28FC-4808-808E-3C0FBF00C554}"/>
              </a:ext>
            </a:extLst>
          </p:cNvPr>
          <p:cNvSpPr>
            <a:spLocks noChangeShapeType="1"/>
          </p:cNvSpPr>
          <p:nvPr/>
        </p:nvSpPr>
        <p:spPr bwMode="auto">
          <a:xfrm flipH="1">
            <a:off x="5541963" y="3113088"/>
            <a:ext cx="355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906" name="Line 16">
            <a:extLst>
              <a:ext uri="{FF2B5EF4-FFF2-40B4-BE49-F238E27FC236}">
                <a16:creationId xmlns:a16="http://schemas.microsoft.com/office/drawing/2014/main" id="{8B68902A-EC36-48E7-8B07-8FFE99BEAB01}"/>
              </a:ext>
            </a:extLst>
          </p:cNvPr>
          <p:cNvSpPr>
            <a:spLocks noChangeShapeType="1"/>
          </p:cNvSpPr>
          <p:nvPr/>
        </p:nvSpPr>
        <p:spPr bwMode="auto">
          <a:xfrm>
            <a:off x="5897563" y="3113088"/>
            <a:ext cx="0" cy="1714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907" name="Line 17">
            <a:extLst>
              <a:ext uri="{FF2B5EF4-FFF2-40B4-BE49-F238E27FC236}">
                <a16:creationId xmlns:a16="http://schemas.microsoft.com/office/drawing/2014/main" id="{CED12608-D843-474A-AEE5-694A4B78A757}"/>
              </a:ext>
            </a:extLst>
          </p:cNvPr>
          <p:cNvSpPr>
            <a:spLocks noChangeShapeType="1"/>
          </p:cNvSpPr>
          <p:nvPr/>
        </p:nvSpPr>
        <p:spPr bwMode="auto">
          <a:xfrm>
            <a:off x="4779963" y="3541713"/>
            <a:ext cx="0" cy="114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908" name="Line 18">
            <a:extLst>
              <a:ext uri="{FF2B5EF4-FFF2-40B4-BE49-F238E27FC236}">
                <a16:creationId xmlns:a16="http://schemas.microsoft.com/office/drawing/2014/main" id="{A958D12F-C13B-41D3-B5FA-0024FB8D48FA}"/>
              </a:ext>
            </a:extLst>
          </p:cNvPr>
          <p:cNvSpPr>
            <a:spLocks noChangeShapeType="1"/>
          </p:cNvSpPr>
          <p:nvPr/>
        </p:nvSpPr>
        <p:spPr bwMode="auto">
          <a:xfrm>
            <a:off x="5897563" y="3570288"/>
            <a:ext cx="0" cy="114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909" name="Line 19">
            <a:extLst>
              <a:ext uri="{FF2B5EF4-FFF2-40B4-BE49-F238E27FC236}">
                <a16:creationId xmlns:a16="http://schemas.microsoft.com/office/drawing/2014/main" id="{5C1F3748-C2AF-44D6-BF52-CCFC5D3BC773}"/>
              </a:ext>
            </a:extLst>
          </p:cNvPr>
          <p:cNvSpPr>
            <a:spLocks noChangeShapeType="1"/>
          </p:cNvSpPr>
          <p:nvPr/>
        </p:nvSpPr>
        <p:spPr bwMode="auto">
          <a:xfrm>
            <a:off x="4779963" y="3698875"/>
            <a:ext cx="1104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910" name="Line 20">
            <a:extLst>
              <a:ext uri="{FF2B5EF4-FFF2-40B4-BE49-F238E27FC236}">
                <a16:creationId xmlns:a16="http://schemas.microsoft.com/office/drawing/2014/main" id="{EC7C8082-993B-4AD9-BC57-C6F94573BFB6}"/>
              </a:ext>
            </a:extLst>
          </p:cNvPr>
          <p:cNvSpPr>
            <a:spLocks noChangeShapeType="1"/>
          </p:cNvSpPr>
          <p:nvPr/>
        </p:nvSpPr>
        <p:spPr bwMode="auto">
          <a:xfrm>
            <a:off x="5338763" y="3698875"/>
            <a:ext cx="0" cy="1714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911" name="Rectangle 21">
            <a:extLst>
              <a:ext uri="{FF2B5EF4-FFF2-40B4-BE49-F238E27FC236}">
                <a16:creationId xmlns:a16="http://schemas.microsoft.com/office/drawing/2014/main" id="{752CFA79-8FCD-4AA6-B37C-E067D98C7417}"/>
              </a:ext>
            </a:extLst>
          </p:cNvPr>
          <p:cNvSpPr>
            <a:spLocks noChangeArrowheads="1"/>
          </p:cNvSpPr>
          <p:nvPr/>
        </p:nvSpPr>
        <p:spPr bwMode="auto">
          <a:xfrm>
            <a:off x="5160963" y="3927475"/>
            <a:ext cx="355600" cy="200025"/>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1912" name="Rectangle 22">
            <a:extLst>
              <a:ext uri="{FF2B5EF4-FFF2-40B4-BE49-F238E27FC236}">
                <a16:creationId xmlns:a16="http://schemas.microsoft.com/office/drawing/2014/main" id="{DF6B07B1-5C75-4D42-8591-5B20695D3AFF}"/>
              </a:ext>
            </a:extLst>
          </p:cNvPr>
          <p:cNvSpPr>
            <a:spLocks noChangeArrowheads="1"/>
          </p:cNvSpPr>
          <p:nvPr/>
        </p:nvSpPr>
        <p:spPr bwMode="auto">
          <a:xfrm>
            <a:off x="5148263" y="3913188"/>
            <a:ext cx="381000" cy="228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1913" name="Line 23">
            <a:extLst>
              <a:ext uri="{FF2B5EF4-FFF2-40B4-BE49-F238E27FC236}">
                <a16:creationId xmlns:a16="http://schemas.microsoft.com/office/drawing/2014/main" id="{0C241B9A-4F83-42BB-A916-2C108FD52A3E}"/>
              </a:ext>
            </a:extLst>
          </p:cNvPr>
          <p:cNvSpPr>
            <a:spLocks noChangeShapeType="1"/>
          </p:cNvSpPr>
          <p:nvPr/>
        </p:nvSpPr>
        <p:spPr bwMode="auto">
          <a:xfrm>
            <a:off x="5338763" y="4156075"/>
            <a:ext cx="0" cy="2143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914" name="Line 24">
            <a:extLst>
              <a:ext uri="{FF2B5EF4-FFF2-40B4-BE49-F238E27FC236}">
                <a16:creationId xmlns:a16="http://schemas.microsoft.com/office/drawing/2014/main" id="{93839964-0922-47E2-9802-8D716A1000DC}"/>
              </a:ext>
            </a:extLst>
          </p:cNvPr>
          <p:cNvSpPr>
            <a:spLocks noChangeShapeType="1"/>
          </p:cNvSpPr>
          <p:nvPr/>
        </p:nvSpPr>
        <p:spPr bwMode="auto">
          <a:xfrm>
            <a:off x="5338763" y="4498975"/>
            <a:ext cx="0" cy="71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915" name="Line 25">
            <a:extLst>
              <a:ext uri="{FF2B5EF4-FFF2-40B4-BE49-F238E27FC236}">
                <a16:creationId xmlns:a16="http://schemas.microsoft.com/office/drawing/2014/main" id="{B1212E8B-40E5-4FA7-AE6B-D9014F20A00F}"/>
              </a:ext>
            </a:extLst>
          </p:cNvPr>
          <p:cNvSpPr>
            <a:spLocks noChangeShapeType="1"/>
          </p:cNvSpPr>
          <p:nvPr/>
        </p:nvSpPr>
        <p:spPr bwMode="auto">
          <a:xfrm>
            <a:off x="5338763" y="2613025"/>
            <a:ext cx="863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916" name="Line 26">
            <a:extLst>
              <a:ext uri="{FF2B5EF4-FFF2-40B4-BE49-F238E27FC236}">
                <a16:creationId xmlns:a16="http://schemas.microsoft.com/office/drawing/2014/main" id="{6E018BC9-9A18-4850-971E-2488E09D703F}"/>
              </a:ext>
            </a:extLst>
          </p:cNvPr>
          <p:cNvSpPr>
            <a:spLocks noChangeShapeType="1"/>
          </p:cNvSpPr>
          <p:nvPr/>
        </p:nvSpPr>
        <p:spPr bwMode="auto">
          <a:xfrm>
            <a:off x="5338763" y="4556125"/>
            <a:ext cx="863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917" name="Line 27">
            <a:extLst>
              <a:ext uri="{FF2B5EF4-FFF2-40B4-BE49-F238E27FC236}">
                <a16:creationId xmlns:a16="http://schemas.microsoft.com/office/drawing/2014/main" id="{B99FE64C-78FD-4FD1-BC28-00796EFC038D}"/>
              </a:ext>
            </a:extLst>
          </p:cNvPr>
          <p:cNvSpPr>
            <a:spLocks noChangeShapeType="1"/>
          </p:cNvSpPr>
          <p:nvPr/>
        </p:nvSpPr>
        <p:spPr bwMode="auto">
          <a:xfrm>
            <a:off x="6215063" y="2613025"/>
            <a:ext cx="0" cy="19288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9228" name="Rectangle 28">
            <a:extLst>
              <a:ext uri="{FF2B5EF4-FFF2-40B4-BE49-F238E27FC236}">
                <a16:creationId xmlns:a16="http://schemas.microsoft.com/office/drawing/2014/main" id="{CEA08E47-9F3D-4FF0-98C9-A7A7621CE58B}"/>
              </a:ext>
            </a:extLst>
          </p:cNvPr>
          <p:cNvSpPr>
            <a:spLocks noChangeArrowheads="1"/>
          </p:cNvSpPr>
          <p:nvPr/>
        </p:nvSpPr>
        <p:spPr bwMode="auto">
          <a:xfrm>
            <a:off x="2428875" y="5097463"/>
            <a:ext cx="4668838"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 our goal is to ensure that all </a:t>
            </a:r>
          </a:p>
        </p:txBody>
      </p:sp>
      <p:sp>
        <p:nvSpPr>
          <p:cNvPr id="179229" name="Rectangle 29">
            <a:extLst>
              <a:ext uri="{FF2B5EF4-FFF2-40B4-BE49-F238E27FC236}">
                <a16:creationId xmlns:a16="http://schemas.microsoft.com/office/drawing/2014/main" id="{62C06F13-B6C7-4FF3-8947-8CCA54E48C6F}"/>
              </a:ext>
            </a:extLst>
          </p:cNvPr>
          <p:cNvSpPr>
            <a:spLocks noChangeArrowheads="1"/>
          </p:cNvSpPr>
          <p:nvPr/>
        </p:nvSpPr>
        <p:spPr bwMode="auto">
          <a:xfrm>
            <a:off x="2428875" y="5454650"/>
            <a:ext cx="4906963"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statements and conditions have </a:t>
            </a:r>
          </a:p>
        </p:txBody>
      </p:sp>
      <p:sp>
        <p:nvSpPr>
          <p:cNvPr id="179230" name="Rectangle 30">
            <a:extLst>
              <a:ext uri="{FF2B5EF4-FFF2-40B4-BE49-F238E27FC236}">
                <a16:creationId xmlns:a16="http://schemas.microsoft.com/office/drawing/2014/main" id="{BF1C6670-0165-4D62-BABF-E4FB3C11A207}"/>
              </a:ext>
            </a:extLst>
          </p:cNvPr>
          <p:cNvSpPr>
            <a:spLocks noChangeArrowheads="1"/>
          </p:cNvSpPr>
          <p:nvPr/>
        </p:nvSpPr>
        <p:spPr bwMode="auto">
          <a:xfrm>
            <a:off x="2428875" y="5811838"/>
            <a:ext cx="4568825"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been executed at least once ...</a:t>
            </a:r>
          </a:p>
        </p:txBody>
      </p:sp>
      <p:sp>
        <p:nvSpPr>
          <p:cNvPr id="421921" name="AutoShape 31">
            <a:extLst>
              <a:ext uri="{FF2B5EF4-FFF2-40B4-BE49-F238E27FC236}">
                <a16:creationId xmlns:a16="http://schemas.microsoft.com/office/drawing/2014/main" id="{C5B488C2-1A19-4D69-A143-F1195D08F44B}"/>
              </a:ext>
            </a:extLst>
          </p:cNvPr>
          <p:cNvSpPr>
            <a:spLocks noChangeArrowheads="1"/>
          </p:cNvSpPr>
          <p:nvPr/>
        </p:nvSpPr>
        <p:spPr bwMode="auto">
          <a:xfrm>
            <a:off x="5110163" y="2984500"/>
            <a:ext cx="444500" cy="271463"/>
          </a:xfrm>
          <a:prstGeom prst="diamond">
            <a:avLst/>
          </a:prstGeom>
          <a:solidFill>
            <a:schemeClr val="tx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1922" name="AutoShape 32">
            <a:extLst>
              <a:ext uri="{FF2B5EF4-FFF2-40B4-BE49-F238E27FC236}">
                <a16:creationId xmlns:a16="http://schemas.microsoft.com/office/drawing/2014/main" id="{6193575B-7B81-4A6F-8DF8-A210B18F7C51}"/>
              </a:ext>
            </a:extLst>
          </p:cNvPr>
          <p:cNvSpPr>
            <a:spLocks noChangeArrowheads="1"/>
          </p:cNvSpPr>
          <p:nvPr/>
        </p:nvSpPr>
        <p:spPr bwMode="auto">
          <a:xfrm>
            <a:off x="5110163" y="4398963"/>
            <a:ext cx="444500" cy="271462"/>
          </a:xfrm>
          <a:prstGeom prst="diamond">
            <a:avLst/>
          </a:prstGeom>
          <a:solidFill>
            <a:schemeClr val="tx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1923" name="Line 33">
            <a:extLst>
              <a:ext uri="{FF2B5EF4-FFF2-40B4-BE49-F238E27FC236}">
                <a16:creationId xmlns:a16="http://schemas.microsoft.com/office/drawing/2014/main" id="{EAD27A3D-3DED-45F5-B98F-5BF81A37FA16}"/>
              </a:ext>
            </a:extLst>
          </p:cNvPr>
          <p:cNvSpPr>
            <a:spLocks noChangeShapeType="1"/>
          </p:cNvSpPr>
          <p:nvPr/>
        </p:nvSpPr>
        <p:spPr bwMode="auto">
          <a:xfrm>
            <a:off x="5338763" y="4713288"/>
            <a:ext cx="0" cy="3571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421924" name="Picture 34">
            <a:extLst>
              <a:ext uri="{FF2B5EF4-FFF2-40B4-BE49-F238E27FC236}">
                <a16:creationId xmlns:a16="http://schemas.microsoft.com/office/drawing/2014/main" id="{F695E0D5-C749-4565-99B0-B658673AA6A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828800"/>
            <a:ext cx="2068513"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3">
            <a:extLst>
              <a:ext uri="{FF2B5EF4-FFF2-40B4-BE49-F238E27FC236}">
                <a16:creationId xmlns:a16="http://schemas.microsoft.com/office/drawing/2014/main" id="{C1A8D3D3-D03E-42F1-B4A7-19DC3E2077E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26" name="Slide Number Placeholder 4">
            <a:extLst>
              <a:ext uri="{FF2B5EF4-FFF2-40B4-BE49-F238E27FC236}">
                <a16:creationId xmlns:a16="http://schemas.microsoft.com/office/drawing/2014/main" id="{40503C16-9213-4A85-ACF1-B94B71FBB69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BD61B11-B7B2-45DF-909C-9B5A6AB5DA25}" type="slidenum">
              <a:rPr lang="en-US" altLang="en-US" sz="1000">
                <a:latin typeface="Helvetica" panose="020B0604020202020204" pitchFamily="34" charset="0"/>
              </a:rPr>
              <a:pPr/>
              <a:t>411</a:t>
            </a:fld>
            <a:endParaRPr lang="en-US" altLang="en-US" sz="1000">
              <a:latin typeface="Helvetica" panose="020B0604020202020204" pitchFamily="34" charset="0"/>
            </a:endParaRPr>
          </a:p>
        </p:txBody>
      </p:sp>
      <p:sp>
        <p:nvSpPr>
          <p:cNvPr id="422916" name="Rectangle 2">
            <a:extLst>
              <a:ext uri="{FF2B5EF4-FFF2-40B4-BE49-F238E27FC236}">
                <a16:creationId xmlns:a16="http://schemas.microsoft.com/office/drawing/2014/main" id="{83989FCF-2410-48FD-B861-1D2E74184C0F}"/>
              </a:ext>
            </a:extLst>
          </p:cNvPr>
          <p:cNvSpPr>
            <a:spLocks noGrp="1" noChangeArrowheads="1"/>
          </p:cNvSpPr>
          <p:nvPr>
            <p:ph type="title"/>
          </p:nvPr>
        </p:nvSpPr>
        <p:spPr>
          <a:xfrm>
            <a:off x="1295400" y="1066800"/>
            <a:ext cx="2921000" cy="660400"/>
          </a:xfrm>
          <a:noFill/>
        </p:spPr>
        <p:txBody>
          <a:bodyPr wrap="none" lIns="63500" tIns="25400" rIns="63500" bIns="25400" anchor="t">
            <a:spAutoFit/>
          </a:bodyPr>
          <a:lstStyle/>
          <a:p>
            <a:pPr eaLnBrk="1" hangingPunct="1"/>
            <a:r>
              <a:rPr lang="en-US" altLang="en-US"/>
              <a:t>Why Cover?</a:t>
            </a:r>
          </a:p>
        </p:txBody>
      </p:sp>
      <p:sp>
        <p:nvSpPr>
          <p:cNvPr id="180227" name="Rectangle 3">
            <a:extLst>
              <a:ext uri="{FF2B5EF4-FFF2-40B4-BE49-F238E27FC236}">
                <a16:creationId xmlns:a16="http://schemas.microsoft.com/office/drawing/2014/main" id="{F198D84D-1D0C-4115-A06B-0BCBCB185C5B}"/>
              </a:ext>
            </a:extLst>
          </p:cNvPr>
          <p:cNvSpPr>
            <a:spLocks noChangeArrowheads="1"/>
          </p:cNvSpPr>
          <p:nvPr/>
        </p:nvSpPr>
        <p:spPr bwMode="auto">
          <a:xfrm>
            <a:off x="2438400" y="1905000"/>
            <a:ext cx="5741988" cy="328613"/>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ea typeface="ＭＳ Ｐゴシック" pitchFamily="-128" charset="-128"/>
              </a:rPr>
              <a:t>logic errors and incorrect assumptions </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0228" name="Rectangle 4">
            <a:extLst>
              <a:ext uri="{FF2B5EF4-FFF2-40B4-BE49-F238E27FC236}">
                <a16:creationId xmlns:a16="http://schemas.microsoft.com/office/drawing/2014/main" id="{9BC7E7AB-1DA3-4FAC-B684-78403CDFA1F3}"/>
              </a:ext>
            </a:extLst>
          </p:cNvPr>
          <p:cNvSpPr>
            <a:spLocks noChangeArrowheads="1"/>
          </p:cNvSpPr>
          <p:nvPr/>
        </p:nvSpPr>
        <p:spPr bwMode="auto">
          <a:xfrm>
            <a:off x="2438400" y="2262188"/>
            <a:ext cx="5424488" cy="328612"/>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ea typeface="ＭＳ Ｐゴシック" pitchFamily="-128" charset="-128"/>
              </a:rPr>
              <a:t>are inversely proportional to a path's </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0229" name="Rectangle 5">
            <a:extLst>
              <a:ext uri="{FF2B5EF4-FFF2-40B4-BE49-F238E27FC236}">
                <a16:creationId xmlns:a16="http://schemas.microsoft.com/office/drawing/2014/main" id="{DB2AF123-5722-4B9E-8126-6261AAFABAD4}"/>
              </a:ext>
            </a:extLst>
          </p:cNvPr>
          <p:cNvSpPr>
            <a:spLocks noChangeArrowheads="1"/>
          </p:cNvSpPr>
          <p:nvPr/>
        </p:nvSpPr>
        <p:spPr bwMode="auto">
          <a:xfrm>
            <a:off x="2438400" y="2617788"/>
            <a:ext cx="3065463" cy="328612"/>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ea typeface="ＭＳ Ｐゴシック" pitchFamily="-128" charset="-128"/>
              </a:rPr>
              <a:t>execution probability</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0230" name="Rectangle 6">
            <a:extLst>
              <a:ext uri="{FF2B5EF4-FFF2-40B4-BE49-F238E27FC236}">
                <a16:creationId xmlns:a16="http://schemas.microsoft.com/office/drawing/2014/main" id="{364FE2A8-46E7-4090-A5CE-D109F5FC29D7}"/>
              </a:ext>
            </a:extLst>
          </p:cNvPr>
          <p:cNvSpPr>
            <a:spLocks noChangeArrowheads="1"/>
          </p:cNvSpPr>
          <p:nvPr/>
        </p:nvSpPr>
        <p:spPr bwMode="auto">
          <a:xfrm>
            <a:off x="2233613" y="2568575"/>
            <a:ext cx="0" cy="247650"/>
          </a:xfrm>
          <a:prstGeom prst="rect">
            <a:avLst/>
          </a:prstGeom>
          <a:noFill/>
          <a:ln w="9525">
            <a:noFill/>
            <a:miter lim="800000"/>
            <a:headEnd/>
            <a:tailEnd/>
          </a:ln>
        </p:spPr>
        <p:txBody>
          <a:bodyPr wrap="none" lIns="0" tIns="0" rIns="0" bIns="0">
            <a:spAutoFit/>
          </a:bodyPr>
          <a:lstStyle/>
          <a:p>
            <a:pPr>
              <a:lnSpc>
                <a:spcPct val="90000"/>
              </a:lnSpc>
              <a:defRPr/>
            </a:pPr>
            <a:endParaRPr lang="en-US" sz="1800" b="1">
              <a:solidFill>
                <a:schemeClr val="bg1"/>
              </a:solidFill>
              <a:effectLst>
                <a:outerShdw blurRad="38100" dist="38100" dir="2700000" algn="tl">
                  <a:srgbClr val="000000"/>
                </a:outerShdw>
              </a:effectLst>
              <a:latin typeface="Helvetica" pitchFamily="-128" charset="0"/>
              <a:ea typeface="ＭＳ Ｐゴシック" pitchFamily="-128" charset="-128"/>
            </a:endParaRPr>
          </a:p>
        </p:txBody>
      </p:sp>
      <p:sp>
        <p:nvSpPr>
          <p:cNvPr id="180231" name="Rectangle 7">
            <a:extLst>
              <a:ext uri="{FF2B5EF4-FFF2-40B4-BE49-F238E27FC236}">
                <a16:creationId xmlns:a16="http://schemas.microsoft.com/office/drawing/2014/main" id="{1AE5050A-EF1B-488B-A203-F9DD9B33170B}"/>
              </a:ext>
            </a:extLst>
          </p:cNvPr>
          <p:cNvSpPr>
            <a:spLocks noChangeArrowheads="1"/>
          </p:cNvSpPr>
          <p:nvPr/>
        </p:nvSpPr>
        <p:spPr bwMode="auto">
          <a:xfrm>
            <a:off x="2438400" y="3330575"/>
            <a:ext cx="1404938" cy="328613"/>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ea typeface="ＭＳ Ｐゴシック" pitchFamily="-128" charset="-128"/>
              </a:rPr>
              <a:t>we often  </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0232" name="Rectangle 8">
            <a:extLst>
              <a:ext uri="{FF2B5EF4-FFF2-40B4-BE49-F238E27FC236}">
                <a16:creationId xmlns:a16="http://schemas.microsoft.com/office/drawing/2014/main" id="{4764C6CC-1582-4981-BD4E-5CAC84C8411C}"/>
              </a:ext>
            </a:extLst>
          </p:cNvPr>
          <p:cNvSpPr>
            <a:spLocks noChangeArrowheads="1"/>
          </p:cNvSpPr>
          <p:nvPr/>
        </p:nvSpPr>
        <p:spPr bwMode="auto">
          <a:xfrm>
            <a:off x="3810000" y="3330575"/>
            <a:ext cx="1033463" cy="328613"/>
          </a:xfrm>
          <a:prstGeom prst="rect">
            <a:avLst/>
          </a:prstGeom>
          <a:noFill/>
          <a:ln w="9525">
            <a:noFill/>
            <a:miter lim="800000"/>
            <a:headEnd/>
            <a:tailEnd/>
          </a:ln>
        </p:spPr>
        <p:txBody>
          <a:bodyPr wrap="none" lIns="0" tIns="0" rIns="0" bIns="0">
            <a:spAutoFit/>
          </a:bodyPr>
          <a:lstStyle/>
          <a:p>
            <a:pPr>
              <a:lnSpc>
                <a:spcPct val="90000"/>
              </a:lnSpc>
              <a:defRPr/>
            </a:pPr>
            <a:r>
              <a:rPr lang="en-US" b="1" u="sng">
                <a:effectLst>
                  <a:outerShdw blurRad="38100" dist="38100" dir="2700000" algn="tl">
                    <a:srgbClr val="FFFFFF"/>
                  </a:outerShdw>
                </a:effectLst>
                <a:latin typeface="Helvetica" pitchFamily="-128" charset="0"/>
                <a:ea typeface="ＭＳ Ｐゴシック" pitchFamily="-128" charset="-128"/>
              </a:rPr>
              <a:t>believe</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0233" name="Rectangle 9">
            <a:extLst>
              <a:ext uri="{FF2B5EF4-FFF2-40B4-BE49-F238E27FC236}">
                <a16:creationId xmlns:a16="http://schemas.microsoft.com/office/drawing/2014/main" id="{BD13ADDB-CE6A-4EDC-9132-D1360545074A}"/>
              </a:ext>
            </a:extLst>
          </p:cNvPr>
          <p:cNvSpPr>
            <a:spLocks noChangeArrowheads="1"/>
          </p:cNvSpPr>
          <p:nvPr/>
        </p:nvSpPr>
        <p:spPr bwMode="auto">
          <a:xfrm>
            <a:off x="4876800" y="3330575"/>
            <a:ext cx="2608263" cy="328613"/>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ea typeface="ＭＳ Ｐゴシック" pitchFamily="-128" charset="-128"/>
              </a:rPr>
              <a:t> that a path is not </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0234" name="Rectangle 10">
            <a:extLst>
              <a:ext uri="{FF2B5EF4-FFF2-40B4-BE49-F238E27FC236}">
                <a16:creationId xmlns:a16="http://schemas.microsoft.com/office/drawing/2014/main" id="{606A1A4E-6EAA-4195-814F-294D290AE12E}"/>
              </a:ext>
            </a:extLst>
          </p:cNvPr>
          <p:cNvSpPr>
            <a:spLocks noChangeArrowheads="1"/>
          </p:cNvSpPr>
          <p:nvPr/>
        </p:nvSpPr>
        <p:spPr bwMode="auto">
          <a:xfrm>
            <a:off x="2438400" y="3686175"/>
            <a:ext cx="5640388" cy="328613"/>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ea typeface="ＭＳ Ｐゴシック" pitchFamily="-128" charset="-128"/>
              </a:rPr>
              <a:t>likely to be executed;  in fact, reality is </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0235" name="Rectangle 11">
            <a:extLst>
              <a:ext uri="{FF2B5EF4-FFF2-40B4-BE49-F238E27FC236}">
                <a16:creationId xmlns:a16="http://schemas.microsoft.com/office/drawing/2014/main" id="{59F3DEE3-53E3-4675-BE1F-CC2EF5C3BEB6}"/>
              </a:ext>
            </a:extLst>
          </p:cNvPr>
          <p:cNvSpPr>
            <a:spLocks noChangeArrowheads="1"/>
          </p:cNvSpPr>
          <p:nvPr/>
        </p:nvSpPr>
        <p:spPr bwMode="auto">
          <a:xfrm>
            <a:off x="2438400" y="4041775"/>
            <a:ext cx="3200400" cy="328613"/>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ea typeface="ＭＳ Ｐゴシック" pitchFamily="-128" charset="-128"/>
              </a:rPr>
              <a:t>often counter intuitive</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0236" name="Rectangle 12">
            <a:extLst>
              <a:ext uri="{FF2B5EF4-FFF2-40B4-BE49-F238E27FC236}">
                <a16:creationId xmlns:a16="http://schemas.microsoft.com/office/drawing/2014/main" id="{793141C9-3E6D-4203-B503-9B0BF1E5A86C}"/>
              </a:ext>
            </a:extLst>
          </p:cNvPr>
          <p:cNvSpPr>
            <a:spLocks noChangeArrowheads="1"/>
          </p:cNvSpPr>
          <p:nvPr/>
        </p:nvSpPr>
        <p:spPr bwMode="auto">
          <a:xfrm>
            <a:off x="2233613" y="3990975"/>
            <a:ext cx="0" cy="247650"/>
          </a:xfrm>
          <a:prstGeom prst="rect">
            <a:avLst/>
          </a:prstGeom>
          <a:noFill/>
          <a:ln w="9525">
            <a:noFill/>
            <a:miter lim="800000"/>
            <a:headEnd/>
            <a:tailEnd/>
          </a:ln>
        </p:spPr>
        <p:txBody>
          <a:bodyPr wrap="none" lIns="0" tIns="0" rIns="0" bIns="0">
            <a:spAutoFit/>
          </a:bodyPr>
          <a:lstStyle/>
          <a:p>
            <a:pPr>
              <a:lnSpc>
                <a:spcPct val="90000"/>
              </a:lnSpc>
              <a:defRPr/>
            </a:pPr>
            <a:endParaRPr lang="en-US" sz="1800" b="1">
              <a:solidFill>
                <a:schemeClr val="bg1"/>
              </a:solidFill>
              <a:effectLst>
                <a:outerShdw blurRad="38100" dist="38100" dir="2700000" algn="tl">
                  <a:srgbClr val="000000"/>
                </a:outerShdw>
              </a:effectLst>
              <a:latin typeface="Helvetica" pitchFamily="-128" charset="0"/>
              <a:ea typeface="ＭＳ Ｐゴシック" pitchFamily="-128" charset="-128"/>
            </a:endParaRPr>
          </a:p>
        </p:txBody>
      </p:sp>
      <p:sp>
        <p:nvSpPr>
          <p:cNvPr id="180237" name="Rectangle 13">
            <a:extLst>
              <a:ext uri="{FF2B5EF4-FFF2-40B4-BE49-F238E27FC236}">
                <a16:creationId xmlns:a16="http://schemas.microsoft.com/office/drawing/2014/main" id="{48CFEB21-1899-4874-88D2-11AA086401D3}"/>
              </a:ext>
            </a:extLst>
          </p:cNvPr>
          <p:cNvSpPr>
            <a:spLocks noChangeArrowheads="1"/>
          </p:cNvSpPr>
          <p:nvPr/>
        </p:nvSpPr>
        <p:spPr bwMode="auto">
          <a:xfrm>
            <a:off x="2438400" y="4752975"/>
            <a:ext cx="5492750" cy="328613"/>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ea typeface="ＭＳ Ｐゴシック" pitchFamily="-128" charset="-128"/>
              </a:rPr>
              <a:t>typographical errors are random;  it's </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0238" name="Rectangle 14">
            <a:extLst>
              <a:ext uri="{FF2B5EF4-FFF2-40B4-BE49-F238E27FC236}">
                <a16:creationId xmlns:a16="http://schemas.microsoft.com/office/drawing/2014/main" id="{8D6EC341-0279-4885-BA51-763ED9FD0C52}"/>
              </a:ext>
            </a:extLst>
          </p:cNvPr>
          <p:cNvSpPr>
            <a:spLocks noChangeArrowheads="1"/>
          </p:cNvSpPr>
          <p:nvPr/>
        </p:nvSpPr>
        <p:spPr bwMode="auto">
          <a:xfrm>
            <a:off x="2438400" y="5108575"/>
            <a:ext cx="5487988" cy="328613"/>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ea typeface="ＭＳ Ｐゴシック" pitchFamily="-128" charset="-128"/>
              </a:rPr>
              <a:t>likely that untested paths will contain </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0239" name="Rectangle 15">
            <a:extLst>
              <a:ext uri="{FF2B5EF4-FFF2-40B4-BE49-F238E27FC236}">
                <a16:creationId xmlns:a16="http://schemas.microsoft.com/office/drawing/2014/main" id="{805E7DF2-0A3B-4B69-ADB6-90AB369E9E2F}"/>
              </a:ext>
            </a:extLst>
          </p:cNvPr>
          <p:cNvSpPr>
            <a:spLocks noChangeArrowheads="1"/>
          </p:cNvSpPr>
          <p:nvPr/>
        </p:nvSpPr>
        <p:spPr bwMode="auto">
          <a:xfrm>
            <a:off x="2438400" y="5464175"/>
            <a:ext cx="881063" cy="328613"/>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ea typeface="ＭＳ Ｐゴシック" pitchFamily="-128" charset="-128"/>
              </a:rPr>
              <a:t>some </a:t>
            </a:r>
            <a:endParaRPr lang="en-US" sz="1800" b="1">
              <a:effectLst>
                <a:outerShdw blurRad="38100" dist="38100" dir="2700000" algn="tl">
                  <a:srgbClr val="FFFFFF"/>
                </a:outerShdw>
              </a:effectLst>
              <a:latin typeface="Helvetica" pitchFamily="-128" charset="0"/>
              <a:ea typeface="ＭＳ Ｐゴシック" pitchFamily="-128" charset="-128"/>
            </a:endParaRPr>
          </a:p>
        </p:txBody>
      </p:sp>
      <p:grpSp>
        <p:nvGrpSpPr>
          <p:cNvPr id="422930" name="Group 16">
            <a:extLst>
              <a:ext uri="{FF2B5EF4-FFF2-40B4-BE49-F238E27FC236}">
                <a16:creationId xmlns:a16="http://schemas.microsoft.com/office/drawing/2014/main" id="{5D0730FF-87D4-4056-B414-CF5DA06C5AB0}"/>
              </a:ext>
            </a:extLst>
          </p:cNvPr>
          <p:cNvGrpSpPr>
            <a:grpSpLocks/>
          </p:cNvGrpSpPr>
          <p:nvPr/>
        </p:nvGrpSpPr>
        <p:grpSpPr bwMode="auto">
          <a:xfrm>
            <a:off x="1919288" y="4765675"/>
            <a:ext cx="241300" cy="271463"/>
            <a:chOff x="1080" y="2442"/>
            <a:chExt cx="152" cy="152"/>
          </a:xfrm>
        </p:grpSpPr>
        <p:sp>
          <p:nvSpPr>
            <p:cNvPr id="422937" name="Rectangle 17">
              <a:extLst>
                <a:ext uri="{FF2B5EF4-FFF2-40B4-BE49-F238E27FC236}">
                  <a16:creationId xmlns:a16="http://schemas.microsoft.com/office/drawing/2014/main" id="{519CD751-AF80-4E37-A7FB-1C9D3D887282}"/>
                </a:ext>
              </a:extLst>
            </p:cNvPr>
            <p:cNvSpPr>
              <a:spLocks noChangeArrowheads="1"/>
            </p:cNvSpPr>
            <p:nvPr/>
          </p:nvSpPr>
          <p:spPr bwMode="auto">
            <a:xfrm>
              <a:off x="1096" y="2458"/>
              <a:ext cx="136" cy="136"/>
            </a:xfrm>
            <a:prstGeom prst="rect">
              <a:avLst/>
            </a:prstGeom>
            <a:solidFill>
              <a:schemeClr val="folHlink"/>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2938" name="Rectangle 18">
              <a:extLst>
                <a:ext uri="{FF2B5EF4-FFF2-40B4-BE49-F238E27FC236}">
                  <a16:creationId xmlns:a16="http://schemas.microsoft.com/office/drawing/2014/main" id="{8119D4B8-126E-479C-A47C-827A065CAC43}"/>
                </a:ext>
              </a:extLst>
            </p:cNvPr>
            <p:cNvSpPr>
              <a:spLocks noChangeArrowheads="1"/>
            </p:cNvSpPr>
            <p:nvPr/>
          </p:nvSpPr>
          <p:spPr bwMode="auto">
            <a:xfrm>
              <a:off x="1080" y="2442"/>
              <a:ext cx="128" cy="136"/>
            </a:xfrm>
            <a:prstGeom prst="rect">
              <a:avLst/>
            </a:prstGeom>
            <a:solidFill>
              <a:schemeClr val="folHlink"/>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422931" name="Group 19">
            <a:extLst>
              <a:ext uri="{FF2B5EF4-FFF2-40B4-BE49-F238E27FC236}">
                <a16:creationId xmlns:a16="http://schemas.microsoft.com/office/drawing/2014/main" id="{6863F90D-9244-46AA-95B5-B367B8F8374D}"/>
              </a:ext>
            </a:extLst>
          </p:cNvPr>
          <p:cNvGrpSpPr>
            <a:grpSpLocks/>
          </p:cNvGrpSpPr>
          <p:nvPr/>
        </p:nvGrpSpPr>
        <p:grpSpPr bwMode="auto">
          <a:xfrm>
            <a:off x="1919288" y="3328988"/>
            <a:ext cx="241300" cy="269875"/>
            <a:chOff x="1080" y="1637"/>
            <a:chExt cx="152" cy="151"/>
          </a:xfrm>
        </p:grpSpPr>
        <p:sp>
          <p:nvSpPr>
            <p:cNvPr id="422935" name="Rectangle 20">
              <a:extLst>
                <a:ext uri="{FF2B5EF4-FFF2-40B4-BE49-F238E27FC236}">
                  <a16:creationId xmlns:a16="http://schemas.microsoft.com/office/drawing/2014/main" id="{ED55ECE3-A0DC-43C2-B871-D1BE16997C97}"/>
                </a:ext>
              </a:extLst>
            </p:cNvPr>
            <p:cNvSpPr>
              <a:spLocks noChangeArrowheads="1"/>
            </p:cNvSpPr>
            <p:nvPr/>
          </p:nvSpPr>
          <p:spPr bwMode="auto">
            <a:xfrm>
              <a:off x="1096" y="1653"/>
              <a:ext cx="136" cy="135"/>
            </a:xfrm>
            <a:prstGeom prst="rect">
              <a:avLst/>
            </a:prstGeom>
            <a:solidFill>
              <a:schemeClr val="folHlink"/>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2936" name="Rectangle 21">
              <a:extLst>
                <a:ext uri="{FF2B5EF4-FFF2-40B4-BE49-F238E27FC236}">
                  <a16:creationId xmlns:a16="http://schemas.microsoft.com/office/drawing/2014/main" id="{B36DD259-F634-409A-BD3D-9AED9E1ADC46}"/>
                </a:ext>
              </a:extLst>
            </p:cNvPr>
            <p:cNvSpPr>
              <a:spLocks noChangeArrowheads="1"/>
            </p:cNvSpPr>
            <p:nvPr/>
          </p:nvSpPr>
          <p:spPr bwMode="auto">
            <a:xfrm>
              <a:off x="1080" y="1637"/>
              <a:ext cx="128" cy="136"/>
            </a:xfrm>
            <a:prstGeom prst="rect">
              <a:avLst/>
            </a:prstGeom>
            <a:solidFill>
              <a:schemeClr val="folHlink"/>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422932" name="Group 22">
            <a:extLst>
              <a:ext uri="{FF2B5EF4-FFF2-40B4-BE49-F238E27FC236}">
                <a16:creationId xmlns:a16="http://schemas.microsoft.com/office/drawing/2014/main" id="{1EF63ACD-13BE-4A70-A0D0-8CD5DF3EDC24}"/>
              </a:ext>
            </a:extLst>
          </p:cNvPr>
          <p:cNvGrpSpPr>
            <a:grpSpLocks/>
          </p:cNvGrpSpPr>
          <p:nvPr/>
        </p:nvGrpSpPr>
        <p:grpSpPr bwMode="auto">
          <a:xfrm>
            <a:off x="1919288" y="1890713"/>
            <a:ext cx="241300" cy="269875"/>
            <a:chOff x="1080" y="832"/>
            <a:chExt cx="152" cy="151"/>
          </a:xfrm>
        </p:grpSpPr>
        <p:sp>
          <p:nvSpPr>
            <p:cNvPr id="422933" name="Rectangle 23">
              <a:extLst>
                <a:ext uri="{FF2B5EF4-FFF2-40B4-BE49-F238E27FC236}">
                  <a16:creationId xmlns:a16="http://schemas.microsoft.com/office/drawing/2014/main" id="{CDF1535D-6B61-49B4-9FED-CF60A739D748}"/>
                </a:ext>
              </a:extLst>
            </p:cNvPr>
            <p:cNvSpPr>
              <a:spLocks noChangeArrowheads="1"/>
            </p:cNvSpPr>
            <p:nvPr/>
          </p:nvSpPr>
          <p:spPr bwMode="auto">
            <a:xfrm>
              <a:off x="1096" y="848"/>
              <a:ext cx="136" cy="135"/>
            </a:xfrm>
            <a:prstGeom prst="rect">
              <a:avLst/>
            </a:prstGeom>
            <a:solidFill>
              <a:schemeClr val="folHlink"/>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2934" name="Rectangle 24">
              <a:extLst>
                <a:ext uri="{FF2B5EF4-FFF2-40B4-BE49-F238E27FC236}">
                  <a16:creationId xmlns:a16="http://schemas.microsoft.com/office/drawing/2014/main" id="{63F7BB43-4B54-4319-A665-C132DF39D800}"/>
                </a:ext>
              </a:extLst>
            </p:cNvPr>
            <p:cNvSpPr>
              <a:spLocks noChangeArrowheads="1"/>
            </p:cNvSpPr>
            <p:nvPr/>
          </p:nvSpPr>
          <p:spPr bwMode="auto">
            <a:xfrm>
              <a:off x="1080" y="832"/>
              <a:ext cx="128" cy="127"/>
            </a:xfrm>
            <a:prstGeom prst="rect">
              <a:avLst/>
            </a:prstGeom>
            <a:solidFill>
              <a:schemeClr val="folHlink"/>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Tree>
  </p:cSld>
  <p:clrMapOvr>
    <a:masterClrMapping/>
  </p:clrMapOvr>
  <p:transition/>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ooter Placeholder 3">
            <a:extLst>
              <a:ext uri="{FF2B5EF4-FFF2-40B4-BE49-F238E27FC236}">
                <a16:creationId xmlns:a16="http://schemas.microsoft.com/office/drawing/2014/main" id="{CA64FA3E-0A57-4CD8-8FBE-E6102E06FFBD}"/>
              </a:ext>
            </a:extLst>
          </p:cNvPr>
          <p:cNvSpPr>
            <a:spLocks noGrp="1"/>
          </p:cNvSpPr>
          <p:nvPr>
            <p:ph type="ftr" sz="quarter" idx="10"/>
          </p:nvPr>
        </p:nvSpPr>
        <p:spPr/>
        <p:txBody>
          <a:bodyPr/>
          <a:lstStyle/>
          <a:p>
            <a:pPr>
              <a:defRPr/>
            </a:pPr>
            <a:r>
              <a:rPr lang="en-US" dirty="0"/>
              <a:t>These slides are designed to accompany </a:t>
            </a:r>
            <a:r>
              <a:rPr lang="en-US" i="1" dirty="0"/>
              <a:t>Software Engineering: A Practitioner’s Approach, 7/e </a:t>
            </a:r>
            <a:r>
              <a:rPr lang="en-US" dirty="0"/>
              <a:t>(McGraw-Hill 2009). Slides copyright 2009 by Roger Pressman.</a:t>
            </a:r>
          </a:p>
        </p:txBody>
      </p:sp>
      <p:sp>
        <p:nvSpPr>
          <p:cNvPr id="70" name="Slide Number Placeholder 4">
            <a:extLst>
              <a:ext uri="{FF2B5EF4-FFF2-40B4-BE49-F238E27FC236}">
                <a16:creationId xmlns:a16="http://schemas.microsoft.com/office/drawing/2014/main" id="{859B76EE-5B8D-4F52-BCEF-445B544102C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0528562-ACFC-4027-8093-6121E7AC374D}" type="slidenum">
              <a:rPr lang="en-US" altLang="en-US" sz="1000">
                <a:latin typeface="Helvetica" panose="020B0604020202020204" pitchFamily="34" charset="0"/>
              </a:rPr>
              <a:pPr/>
              <a:t>412</a:t>
            </a:fld>
            <a:endParaRPr lang="en-US" altLang="en-US" sz="1000">
              <a:latin typeface="Helvetica" panose="020B0604020202020204" pitchFamily="34" charset="0"/>
            </a:endParaRPr>
          </a:p>
        </p:txBody>
      </p:sp>
      <p:sp>
        <p:nvSpPr>
          <p:cNvPr id="423940" name="Rectangle 2">
            <a:extLst>
              <a:ext uri="{FF2B5EF4-FFF2-40B4-BE49-F238E27FC236}">
                <a16:creationId xmlns:a16="http://schemas.microsoft.com/office/drawing/2014/main" id="{F19283D2-902D-4894-B370-5778E010615B}"/>
              </a:ext>
            </a:extLst>
          </p:cNvPr>
          <p:cNvSpPr>
            <a:spLocks noGrp="1" noChangeArrowheads="1"/>
          </p:cNvSpPr>
          <p:nvPr>
            <p:ph type="title"/>
          </p:nvPr>
        </p:nvSpPr>
        <p:spPr>
          <a:xfrm>
            <a:off x="1219200" y="990600"/>
            <a:ext cx="4673600" cy="660400"/>
          </a:xfrm>
          <a:noFill/>
        </p:spPr>
        <p:txBody>
          <a:bodyPr lIns="63500" tIns="25400" rIns="63500" bIns="25400" anchor="t">
            <a:spAutoFit/>
          </a:bodyPr>
          <a:lstStyle/>
          <a:p>
            <a:pPr eaLnBrk="1" hangingPunct="1"/>
            <a:r>
              <a:rPr lang="en-US" altLang="en-US"/>
              <a:t>Basis Path Testing</a:t>
            </a:r>
          </a:p>
        </p:txBody>
      </p:sp>
      <p:sp>
        <p:nvSpPr>
          <p:cNvPr id="423941" name="Freeform 3">
            <a:extLst>
              <a:ext uri="{FF2B5EF4-FFF2-40B4-BE49-F238E27FC236}">
                <a16:creationId xmlns:a16="http://schemas.microsoft.com/office/drawing/2014/main" id="{3F6CE752-B01D-49B4-9EA4-51E182F83433}"/>
              </a:ext>
            </a:extLst>
          </p:cNvPr>
          <p:cNvSpPr>
            <a:spLocks/>
          </p:cNvSpPr>
          <p:nvPr/>
        </p:nvSpPr>
        <p:spPr bwMode="auto">
          <a:xfrm>
            <a:off x="3225800" y="3544888"/>
            <a:ext cx="455613" cy="512762"/>
          </a:xfrm>
          <a:custGeom>
            <a:avLst/>
            <a:gdLst>
              <a:gd name="T0" fmla="*/ 227013 w 287"/>
              <a:gd name="T1" fmla="*/ 0 h 287"/>
              <a:gd name="T2" fmla="*/ 0 w 287"/>
              <a:gd name="T3" fmla="*/ 255488 h 287"/>
              <a:gd name="T4" fmla="*/ 227013 w 287"/>
              <a:gd name="T5" fmla="*/ 512762 h 287"/>
              <a:gd name="T6" fmla="*/ 455613 w 287"/>
              <a:gd name="T7" fmla="*/ 255488 h 287"/>
              <a:gd name="T8" fmla="*/ 227013 w 287"/>
              <a:gd name="T9" fmla="*/ 0 h 287"/>
              <a:gd name="T10" fmla="*/ 0 60000 65536"/>
              <a:gd name="T11" fmla="*/ 0 60000 65536"/>
              <a:gd name="T12" fmla="*/ 0 60000 65536"/>
              <a:gd name="T13" fmla="*/ 0 60000 65536"/>
              <a:gd name="T14" fmla="*/ 0 60000 65536"/>
              <a:gd name="T15" fmla="*/ 0 w 287"/>
              <a:gd name="T16" fmla="*/ 0 h 287"/>
              <a:gd name="T17" fmla="*/ 287 w 287"/>
              <a:gd name="T18" fmla="*/ 287 h 287"/>
            </a:gdLst>
            <a:ahLst/>
            <a:cxnLst>
              <a:cxn ang="T10">
                <a:pos x="T0" y="T1"/>
              </a:cxn>
              <a:cxn ang="T11">
                <a:pos x="T2" y="T3"/>
              </a:cxn>
              <a:cxn ang="T12">
                <a:pos x="T4" y="T5"/>
              </a:cxn>
              <a:cxn ang="T13">
                <a:pos x="T6" y="T7"/>
              </a:cxn>
              <a:cxn ang="T14">
                <a:pos x="T8" y="T9"/>
              </a:cxn>
            </a:cxnLst>
            <a:rect l="T15" t="T16" r="T17" b="T18"/>
            <a:pathLst>
              <a:path w="287" h="287">
                <a:moveTo>
                  <a:pt x="143" y="0"/>
                </a:moveTo>
                <a:lnTo>
                  <a:pt x="0" y="143"/>
                </a:lnTo>
                <a:lnTo>
                  <a:pt x="143" y="287"/>
                </a:lnTo>
                <a:lnTo>
                  <a:pt x="287" y="143"/>
                </a:lnTo>
                <a:lnTo>
                  <a:pt x="1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942" name="Freeform 4">
            <a:extLst>
              <a:ext uri="{FF2B5EF4-FFF2-40B4-BE49-F238E27FC236}">
                <a16:creationId xmlns:a16="http://schemas.microsoft.com/office/drawing/2014/main" id="{B0A3F334-BC1C-400D-BF5D-6F3ADAEB019E}"/>
              </a:ext>
            </a:extLst>
          </p:cNvPr>
          <p:cNvSpPr>
            <a:spLocks/>
          </p:cNvSpPr>
          <p:nvPr/>
        </p:nvSpPr>
        <p:spPr bwMode="auto">
          <a:xfrm>
            <a:off x="3225800" y="3544888"/>
            <a:ext cx="455613" cy="512762"/>
          </a:xfrm>
          <a:custGeom>
            <a:avLst/>
            <a:gdLst>
              <a:gd name="T0" fmla="*/ 227013 w 287"/>
              <a:gd name="T1" fmla="*/ 0 h 287"/>
              <a:gd name="T2" fmla="*/ 0 w 287"/>
              <a:gd name="T3" fmla="*/ 255488 h 287"/>
              <a:gd name="T4" fmla="*/ 0 w 287"/>
              <a:gd name="T5" fmla="*/ 255488 h 287"/>
              <a:gd name="T6" fmla="*/ 227013 w 287"/>
              <a:gd name="T7" fmla="*/ 512762 h 287"/>
              <a:gd name="T8" fmla="*/ 227013 w 287"/>
              <a:gd name="T9" fmla="*/ 512762 h 287"/>
              <a:gd name="T10" fmla="*/ 455613 w 287"/>
              <a:gd name="T11" fmla="*/ 255488 h 287"/>
              <a:gd name="T12" fmla="*/ 455613 w 287"/>
              <a:gd name="T13" fmla="*/ 255488 h 287"/>
              <a:gd name="T14" fmla="*/ 227013 w 287"/>
              <a:gd name="T15" fmla="*/ 0 h 287"/>
              <a:gd name="T16" fmla="*/ 227013 w 287"/>
              <a:gd name="T17" fmla="*/ 0 h 2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7"/>
              <a:gd name="T28" fmla="*/ 0 h 287"/>
              <a:gd name="T29" fmla="*/ 287 w 287"/>
              <a:gd name="T30" fmla="*/ 287 h 2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7" h="287">
                <a:moveTo>
                  <a:pt x="143" y="0"/>
                </a:moveTo>
                <a:lnTo>
                  <a:pt x="0" y="143"/>
                </a:lnTo>
                <a:lnTo>
                  <a:pt x="143" y="287"/>
                </a:lnTo>
                <a:lnTo>
                  <a:pt x="287" y="143"/>
                </a:lnTo>
                <a:lnTo>
                  <a:pt x="143"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3943" name="Freeform 5">
            <a:extLst>
              <a:ext uri="{FF2B5EF4-FFF2-40B4-BE49-F238E27FC236}">
                <a16:creationId xmlns:a16="http://schemas.microsoft.com/office/drawing/2014/main" id="{49C5FA2E-61EE-48D7-B813-440329CC6377}"/>
              </a:ext>
            </a:extLst>
          </p:cNvPr>
          <p:cNvSpPr>
            <a:spLocks/>
          </p:cNvSpPr>
          <p:nvPr/>
        </p:nvSpPr>
        <p:spPr bwMode="auto">
          <a:xfrm>
            <a:off x="3213100" y="3530600"/>
            <a:ext cx="455613" cy="512763"/>
          </a:xfrm>
          <a:custGeom>
            <a:avLst/>
            <a:gdLst>
              <a:gd name="T0" fmla="*/ 227013 w 287"/>
              <a:gd name="T1" fmla="*/ 0 h 287"/>
              <a:gd name="T2" fmla="*/ 0 w 287"/>
              <a:gd name="T3" fmla="*/ 255488 h 287"/>
              <a:gd name="T4" fmla="*/ 227013 w 287"/>
              <a:gd name="T5" fmla="*/ 512763 h 287"/>
              <a:gd name="T6" fmla="*/ 455613 w 287"/>
              <a:gd name="T7" fmla="*/ 255488 h 287"/>
              <a:gd name="T8" fmla="*/ 227013 w 287"/>
              <a:gd name="T9" fmla="*/ 0 h 287"/>
              <a:gd name="T10" fmla="*/ 0 60000 65536"/>
              <a:gd name="T11" fmla="*/ 0 60000 65536"/>
              <a:gd name="T12" fmla="*/ 0 60000 65536"/>
              <a:gd name="T13" fmla="*/ 0 60000 65536"/>
              <a:gd name="T14" fmla="*/ 0 60000 65536"/>
              <a:gd name="T15" fmla="*/ 0 w 287"/>
              <a:gd name="T16" fmla="*/ 0 h 287"/>
              <a:gd name="T17" fmla="*/ 287 w 287"/>
              <a:gd name="T18" fmla="*/ 287 h 287"/>
            </a:gdLst>
            <a:ahLst/>
            <a:cxnLst>
              <a:cxn ang="T10">
                <a:pos x="T0" y="T1"/>
              </a:cxn>
              <a:cxn ang="T11">
                <a:pos x="T2" y="T3"/>
              </a:cxn>
              <a:cxn ang="T12">
                <a:pos x="T4" y="T5"/>
              </a:cxn>
              <a:cxn ang="T13">
                <a:pos x="T6" y="T7"/>
              </a:cxn>
              <a:cxn ang="T14">
                <a:pos x="T8" y="T9"/>
              </a:cxn>
            </a:cxnLst>
            <a:rect l="T15" t="T16" r="T17" b="T18"/>
            <a:pathLst>
              <a:path w="287" h="287">
                <a:moveTo>
                  <a:pt x="143" y="0"/>
                </a:moveTo>
                <a:lnTo>
                  <a:pt x="0" y="143"/>
                </a:lnTo>
                <a:lnTo>
                  <a:pt x="143" y="287"/>
                </a:lnTo>
                <a:lnTo>
                  <a:pt x="287" y="143"/>
                </a:lnTo>
                <a:lnTo>
                  <a:pt x="143"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3944" name="Oval 6">
            <a:extLst>
              <a:ext uri="{FF2B5EF4-FFF2-40B4-BE49-F238E27FC236}">
                <a16:creationId xmlns:a16="http://schemas.microsoft.com/office/drawing/2014/main" id="{8FFD2C71-B788-418C-825E-1A6555F511D0}"/>
              </a:ext>
            </a:extLst>
          </p:cNvPr>
          <p:cNvSpPr>
            <a:spLocks noChangeArrowheads="1"/>
          </p:cNvSpPr>
          <p:nvPr/>
        </p:nvSpPr>
        <p:spPr bwMode="auto">
          <a:xfrm>
            <a:off x="2654300" y="1978025"/>
            <a:ext cx="139700" cy="1857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3945" name="Oval 7">
            <a:extLst>
              <a:ext uri="{FF2B5EF4-FFF2-40B4-BE49-F238E27FC236}">
                <a16:creationId xmlns:a16="http://schemas.microsoft.com/office/drawing/2014/main" id="{494B78EB-4E9A-4606-B8E1-C8B3C32A7F53}"/>
              </a:ext>
            </a:extLst>
          </p:cNvPr>
          <p:cNvSpPr>
            <a:spLocks noChangeArrowheads="1"/>
          </p:cNvSpPr>
          <p:nvPr/>
        </p:nvSpPr>
        <p:spPr bwMode="auto">
          <a:xfrm>
            <a:off x="2641600" y="1963738"/>
            <a:ext cx="165100" cy="214312"/>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3946" name="Freeform 8">
            <a:extLst>
              <a:ext uri="{FF2B5EF4-FFF2-40B4-BE49-F238E27FC236}">
                <a16:creationId xmlns:a16="http://schemas.microsoft.com/office/drawing/2014/main" id="{2AA3A188-C631-44D8-92F5-DF2D51BBCCAE}"/>
              </a:ext>
            </a:extLst>
          </p:cNvPr>
          <p:cNvSpPr>
            <a:spLocks/>
          </p:cNvSpPr>
          <p:nvPr/>
        </p:nvSpPr>
        <p:spPr bwMode="auto">
          <a:xfrm>
            <a:off x="2514600" y="2989263"/>
            <a:ext cx="457200" cy="512762"/>
          </a:xfrm>
          <a:custGeom>
            <a:avLst/>
            <a:gdLst>
              <a:gd name="T0" fmla="*/ 228600 w 288"/>
              <a:gd name="T1" fmla="*/ 0 h 287"/>
              <a:gd name="T2" fmla="*/ 0 w 288"/>
              <a:gd name="T3" fmla="*/ 255488 h 287"/>
              <a:gd name="T4" fmla="*/ 228600 w 288"/>
              <a:gd name="T5" fmla="*/ 512762 h 287"/>
              <a:gd name="T6" fmla="*/ 457200 w 288"/>
              <a:gd name="T7" fmla="*/ 255488 h 287"/>
              <a:gd name="T8" fmla="*/ 228600 w 288"/>
              <a:gd name="T9" fmla="*/ 0 h 287"/>
              <a:gd name="T10" fmla="*/ 0 60000 65536"/>
              <a:gd name="T11" fmla="*/ 0 60000 65536"/>
              <a:gd name="T12" fmla="*/ 0 60000 65536"/>
              <a:gd name="T13" fmla="*/ 0 60000 65536"/>
              <a:gd name="T14" fmla="*/ 0 60000 65536"/>
              <a:gd name="T15" fmla="*/ 0 w 288"/>
              <a:gd name="T16" fmla="*/ 0 h 287"/>
              <a:gd name="T17" fmla="*/ 288 w 288"/>
              <a:gd name="T18" fmla="*/ 287 h 287"/>
            </a:gdLst>
            <a:ahLst/>
            <a:cxnLst>
              <a:cxn ang="T10">
                <a:pos x="T0" y="T1"/>
              </a:cxn>
              <a:cxn ang="T11">
                <a:pos x="T2" y="T3"/>
              </a:cxn>
              <a:cxn ang="T12">
                <a:pos x="T4" y="T5"/>
              </a:cxn>
              <a:cxn ang="T13">
                <a:pos x="T6" y="T7"/>
              </a:cxn>
              <a:cxn ang="T14">
                <a:pos x="T8" y="T9"/>
              </a:cxn>
            </a:cxnLst>
            <a:rect l="T15" t="T16" r="T17" b="T18"/>
            <a:pathLst>
              <a:path w="288" h="287">
                <a:moveTo>
                  <a:pt x="144" y="0"/>
                </a:moveTo>
                <a:lnTo>
                  <a:pt x="0" y="143"/>
                </a:lnTo>
                <a:lnTo>
                  <a:pt x="144" y="287"/>
                </a:lnTo>
                <a:lnTo>
                  <a:pt x="288" y="143"/>
                </a:ln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947" name="Freeform 9">
            <a:extLst>
              <a:ext uri="{FF2B5EF4-FFF2-40B4-BE49-F238E27FC236}">
                <a16:creationId xmlns:a16="http://schemas.microsoft.com/office/drawing/2014/main" id="{F0AB6BBB-92D0-4B4C-91F9-47DA3142C4AD}"/>
              </a:ext>
            </a:extLst>
          </p:cNvPr>
          <p:cNvSpPr>
            <a:spLocks/>
          </p:cNvSpPr>
          <p:nvPr/>
        </p:nvSpPr>
        <p:spPr bwMode="auto">
          <a:xfrm>
            <a:off x="2514600" y="2989263"/>
            <a:ext cx="457200" cy="512762"/>
          </a:xfrm>
          <a:custGeom>
            <a:avLst/>
            <a:gdLst>
              <a:gd name="T0" fmla="*/ 228600 w 288"/>
              <a:gd name="T1" fmla="*/ 0 h 287"/>
              <a:gd name="T2" fmla="*/ 0 w 288"/>
              <a:gd name="T3" fmla="*/ 255488 h 287"/>
              <a:gd name="T4" fmla="*/ 0 w 288"/>
              <a:gd name="T5" fmla="*/ 255488 h 287"/>
              <a:gd name="T6" fmla="*/ 228600 w 288"/>
              <a:gd name="T7" fmla="*/ 512762 h 287"/>
              <a:gd name="T8" fmla="*/ 228600 w 288"/>
              <a:gd name="T9" fmla="*/ 512762 h 287"/>
              <a:gd name="T10" fmla="*/ 457200 w 288"/>
              <a:gd name="T11" fmla="*/ 255488 h 287"/>
              <a:gd name="T12" fmla="*/ 457200 w 288"/>
              <a:gd name="T13" fmla="*/ 255488 h 287"/>
              <a:gd name="T14" fmla="*/ 228600 w 288"/>
              <a:gd name="T15" fmla="*/ 0 h 287"/>
              <a:gd name="T16" fmla="*/ 228600 w 288"/>
              <a:gd name="T17" fmla="*/ 0 h 2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87"/>
              <a:gd name="T29" fmla="*/ 288 w 288"/>
              <a:gd name="T30" fmla="*/ 287 h 2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87">
                <a:moveTo>
                  <a:pt x="144" y="0"/>
                </a:moveTo>
                <a:lnTo>
                  <a:pt x="0" y="143"/>
                </a:lnTo>
                <a:lnTo>
                  <a:pt x="144" y="287"/>
                </a:lnTo>
                <a:lnTo>
                  <a:pt x="288" y="143"/>
                </a:lnTo>
                <a:lnTo>
                  <a:pt x="144"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3948" name="Freeform 10">
            <a:extLst>
              <a:ext uri="{FF2B5EF4-FFF2-40B4-BE49-F238E27FC236}">
                <a16:creationId xmlns:a16="http://schemas.microsoft.com/office/drawing/2014/main" id="{ED30EEFC-B667-4615-924E-8E6724201644}"/>
              </a:ext>
            </a:extLst>
          </p:cNvPr>
          <p:cNvSpPr>
            <a:spLocks/>
          </p:cNvSpPr>
          <p:nvPr/>
        </p:nvSpPr>
        <p:spPr bwMode="auto">
          <a:xfrm>
            <a:off x="2501900" y="2974975"/>
            <a:ext cx="457200" cy="512763"/>
          </a:xfrm>
          <a:custGeom>
            <a:avLst/>
            <a:gdLst>
              <a:gd name="T0" fmla="*/ 228600 w 288"/>
              <a:gd name="T1" fmla="*/ 0 h 287"/>
              <a:gd name="T2" fmla="*/ 0 w 288"/>
              <a:gd name="T3" fmla="*/ 255488 h 287"/>
              <a:gd name="T4" fmla="*/ 228600 w 288"/>
              <a:gd name="T5" fmla="*/ 512763 h 287"/>
              <a:gd name="T6" fmla="*/ 457200 w 288"/>
              <a:gd name="T7" fmla="*/ 255488 h 287"/>
              <a:gd name="T8" fmla="*/ 228600 w 288"/>
              <a:gd name="T9" fmla="*/ 0 h 287"/>
              <a:gd name="T10" fmla="*/ 0 60000 65536"/>
              <a:gd name="T11" fmla="*/ 0 60000 65536"/>
              <a:gd name="T12" fmla="*/ 0 60000 65536"/>
              <a:gd name="T13" fmla="*/ 0 60000 65536"/>
              <a:gd name="T14" fmla="*/ 0 60000 65536"/>
              <a:gd name="T15" fmla="*/ 0 w 288"/>
              <a:gd name="T16" fmla="*/ 0 h 287"/>
              <a:gd name="T17" fmla="*/ 288 w 288"/>
              <a:gd name="T18" fmla="*/ 287 h 287"/>
            </a:gdLst>
            <a:ahLst/>
            <a:cxnLst>
              <a:cxn ang="T10">
                <a:pos x="T0" y="T1"/>
              </a:cxn>
              <a:cxn ang="T11">
                <a:pos x="T2" y="T3"/>
              </a:cxn>
              <a:cxn ang="T12">
                <a:pos x="T4" y="T5"/>
              </a:cxn>
              <a:cxn ang="T13">
                <a:pos x="T6" y="T7"/>
              </a:cxn>
              <a:cxn ang="T14">
                <a:pos x="T8" y="T9"/>
              </a:cxn>
            </a:cxnLst>
            <a:rect l="T15" t="T16" r="T17" b="T18"/>
            <a:pathLst>
              <a:path w="288" h="287">
                <a:moveTo>
                  <a:pt x="144" y="0"/>
                </a:moveTo>
                <a:lnTo>
                  <a:pt x="0" y="143"/>
                </a:lnTo>
                <a:lnTo>
                  <a:pt x="144" y="287"/>
                </a:lnTo>
                <a:lnTo>
                  <a:pt x="288" y="143"/>
                </a:lnTo>
                <a:lnTo>
                  <a:pt x="144"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3949" name="Freeform 11">
            <a:extLst>
              <a:ext uri="{FF2B5EF4-FFF2-40B4-BE49-F238E27FC236}">
                <a16:creationId xmlns:a16="http://schemas.microsoft.com/office/drawing/2014/main" id="{EAAC675D-7795-4773-AF1A-7AC7D072290F}"/>
              </a:ext>
            </a:extLst>
          </p:cNvPr>
          <p:cNvSpPr>
            <a:spLocks/>
          </p:cNvSpPr>
          <p:nvPr/>
        </p:nvSpPr>
        <p:spPr bwMode="auto">
          <a:xfrm>
            <a:off x="2514600" y="4881563"/>
            <a:ext cx="457200" cy="512762"/>
          </a:xfrm>
          <a:custGeom>
            <a:avLst/>
            <a:gdLst>
              <a:gd name="T0" fmla="*/ 228600 w 288"/>
              <a:gd name="T1" fmla="*/ 0 h 287"/>
              <a:gd name="T2" fmla="*/ 0 w 288"/>
              <a:gd name="T3" fmla="*/ 257274 h 287"/>
              <a:gd name="T4" fmla="*/ 228600 w 288"/>
              <a:gd name="T5" fmla="*/ 512762 h 287"/>
              <a:gd name="T6" fmla="*/ 457200 w 288"/>
              <a:gd name="T7" fmla="*/ 257274 h 287"/>
              <a:gd name="T8" fmla="*/ 228600 w 288"/>
              <a:gd name="T9" fmla="*/ 0 h 287"/>
              <a:gd name="T10" fmla="*/ 0 60000 65536"/>
              <a:gd name="T11" fmla="*/ 0 60000 65536"/>
              <a:gd name="T12" fmla="*/ 0 60000 65536"/>
              <a:gd name="T13" fmla="*/ 0 60000 65536"/>
              <a:gd name="T14" fmla="*/ 0 60000 65536"/>
              <a:gd name="T15" fmla="*/ 0 w 288"/>
              <a:gd name="T16" fmla="*/ 0 h 287"/>
              <a:gd name="T17" fmla="*/ 288 w 288"/>
              <a:gd name="T18" fmla="*/ 287 h 287"/>
            </a:gdLst>
            <a:ahLst/>
            <a:cxnLst>
              <a:cxn ang="T10">
                <a:pos x="T0" y="T1"/>
              </a:cxn>
              <a:cxn ang="T11">
                <a:pos x="T2" y="T3"/>
              </a:cxn>
              <a:cxn ang="T12">
                <a:pos x="T4" y="T5"/>
              </a:cxn>
              <a:cxn ang="T13">
                <a:pos x="T6" y="T7"/>
              </a:cxn>
              <a:cxn ang="T14">
                <a:pos x="T8" y="T9"/>
              </a:cxn>
            </a:cxnLst>
            <a:rect l="T15" t="T16" r="T17" b="T18"/>
            <a:pathLst>
              <a:path w="288" h="287">
                <a:moveTo>
                  <a:pt x="144" y="0"/>
                </a:moveTo>
                <a:lnTo>
                  <a:pt x="0" y="144"/>
                </a:lnTo>
                <a:lnTo>
                  <a:pt x="144" y="287"/>
                </a:lnTo>
                <a:lnTo>
                  <a:pt x="288" y="144"/>
                </a:ln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950" name="Freeform 12">
            <a:extLst>
              <a:ext uri="{FF2B5EF4-FFF2-40B4-BE49-F238E27FC236}">
                <a16:creationId xmlns:a16="http://schemas.microsoft.com/office/drawing/2014/main" id="{42C50E1E-5478-4124-BD9C-80E31C0B7CF2}"/>
              </a:ext>
            </a:extLst>
          </p:cNvPr>
          <p:cNvSpPr>
            <a:spLocks/>
          </p:cNvSpPr>
          <p:nvPr/>
        </p:nvSpPr>
        <p:spPr bwMode="auto">
          <a:xfrm>
            <a:off x="2514600" y="4881563"/>
            <a:ext cx="457200" cy="512762"/>
          </a:xfrm>
          <a:custGeom>
            <a:avLst/>
            <a:gdLst>
              <a:gd name="T0" fmla="*/ 228600 w 288"/>
              <a:gd name="T1" fmla="*/ 0 h 287"/>
              <a:gd name="T2" fmla="*/ 0 w 288"/>
              <a:gd name="T3" fmla="*/ 257274 h 287"/>
              <a:gd name="T4" fmla="*/ 0 w 288"/>
              <a:gd name="T5" fmla="*/ 257274 h 287"/>
              <a:gd name="T6" fmla="*/ 228600 w 288"/>
              <a:gd name="T7" fmla="*/ 512762 h 287"/>
              <a:gd name="T8" fmla="*/ 228600 w 288"/>
              <a:gd name="T9" fmla="*/ 512762 h 287"/>
              <a:gd name="T10" fmla="*/ 457200 w 288"/>
              <a:gd name="T11" fmla="*/ 257274 h 287"/>
              <a:gd name="T12" fmla="*/ 457200 w 288"/>
              <a:gd name="T13" fmla="*/ 257274 h 287"/>
              <a:gd name="T14" fmla="*/ 228600 w 288"/>
              <a:gd name="T15" fmla="*/ 0 h 287"/>
              <a:gd name="T16" fmla="*/ 228600 w 288"/>
              <a:gd name="T17" fmla="*/ 0 h 2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87"/>
              <a:gd name="T29" fmla="*/ 288 w 288"/>
              <a:gd name="T30" fmla="*/ 287 h 2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87">
                <a:moveTo>
                  <a:pt x="144" y="0"/>
                </a:moveTo>
                <a:lnTo>
                  <a:pt x="0" y="144"/>
                </a:lnTo>
                <a:lnTo>
                  <a:pt x="144" y="287"/>
                </a:lnTo>
                <a:lnTo>
                  <a:pt x="288" y="144"/>
                </a:lnTo>
                <a:lnTo>
                  <a:pt x="144"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3951" name="Freeform 13">
            <a:extLst>
              <a:ext uri="{FF2B5EF4-FFF2-40B4-BE49-F238E27FC236}">
                <a16:creationId xmlns:a16="http://schemas.microsoft.com/office/drawing/2014/main" id="{1E4282B5-39BA-4350-8808-DD8805AD7D1D}"/>
              </a:ext>
            </a:extLst>
          </p:cNvPr>
          <p:cNvSpPr>
            <a:spLocks/>
          </p:cNvSpPr>
          <p:nvPr/>
        </p:nvSpPr>
        <p:spPr bwMode="auto">
          <a:xfrm>
            <a:off x="2501900" y="4867275"/>
            <a:ext cx="457200" cy="512763"/>
          </a:xfrm>
          <a:custGeom>
            <a:avLst/>
            <a:gdLst>
              <a:gd name="T0" fmla="*/ 228600 w 288"/>
              <a:gd name="T1" fmla="*/ 0 h 287"/>
              <a:gd name="T2" fmla="*/ 0 w 288"/>
              <a:gd name="T3" fmla="*/ 257275 h 287"/>
              <a:gd name="T4" fmla="*/ 228600 w 288"/>
              <a:gd name="T5" fmla="*/ 512763 h 287"/>
              <a:gd name="T6" fmla="*/ 457200 w 288"/>
              <a:gd name="T7" fmla="*/ 257275 h 287"/>
              <a:gd name="T8" fmla="*/ 228600 w 288"/>
              <a:gd name="T9" fmla="*/ 0 h 287"/>
              <a:gd name="T10" fmla="*/ 0 60000 65536"/>
              <a:gd name="T11" fmla="*/ 0 60000 65536"/>
              <a:gd name="T12" fmla="*/ 0 60000 65536"/>
              <a:gd name="T13" fmla="*/ 0 60000 65536"/>
              <a:gd name="T14" fmla="*/ 0 60000 65536"/>
              <a:gd name="T15" fmla="*/ 0 w 288"/>
              <a:gd name="T16" fmla="*/ 0 h 287"/>
              <a:gd name="T17" fmla="*/ 288 w 288"/>
              <a:gd name="T18" fmla="*/ 287 h 287"/>
            </a:gdLst>
            <a:ahLst/>
            <a:cxnLst>
              <a:cxn ang="T10">
                <a:pos x="T0" y="T1"/>
              </a:cxn>
              <a:cxn ang="T11">
                <a:pos x="T2" y="T3"/>
              </a:cxn>
              <a:cxn ang="T12">
                <a:pos x="T4" y="T5"/>
              </a:cxn>
              <a:cxn ang="T13">
                <a:pos x="T6" y="T7"/>
              </a:cxn>
              <a:cxn ang="T14">
                <a:pos x="T8" y="T9"/>
              </a:cxn>
            </a:cxnLst>
            <a:rect l="T15" t="T16" r="T17" b="T18"/>
            <a:pathLst>
              <a:path w="288" h="287">
                <a:moveTo>
                  <a:pt x="144" y="0"/>
                </a:moveTo>
                <a:lnTo>
                  <a:pt x="0" y="144"/>
                </a:lnTo>
                <a:lnTo>
                  <a:pt x="144" y="287"/>
                </a:lnTo>
                <a:lnTo>
                  <a:pt x="288" y="144"/>
                </a:lnTo>
                <a:lnTo>
                  <a:pt x="144"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3952" name="Freeform 14">
            <a:extLst>
              <a:ext uri="{FF2B5EF4-FFF2-40B4-BE49-F238E27FC236}">
                <a16:creationId xmlns:a16="http://schemas.microsoft.com/office/drawing/2014/main" id="{FC3D42C0-5531-4496-8930-F5DFB240334D}"/>
              </a:ext>
            </a:extLst>
          </p:cNvPr>
          <p:cNvSpPr>
            <a:spLocks/>
          </p:cNvSpPr>
          <p:nvPr/>
        </p:nvSpPr>
        <p:spPr bwMode="auto">
          <a:xfrm>
            <a:off x="2997200" y="3244850"/>
            <a:ext cx="455613" cy="171450"/>
          </a:xfrm>
          <a:custGeom>
            <a:avLst/>
            <a:gdLst>
              <a:gd name="T0" fmla="*/ 0 w 287"/>
              <a:gd name="T1" fmla="*/ 0 h 96"/>
              <a:gd name="T2" fmla="*/ 455613 w 287"/>
              <a:gd name="T3" fmla="*/ 0 h 96"/>
              <a:gd name="T4" fmla="*/ 455613 w 287"/>
              <a:gd name="T5" fmla="*/ 0 h 96"/>
              <a:gd name="T6" fmla="*/ 455613 w 287"/>
              <a:gd name="T7" fmla="*/ 171450 h 96"/>
              <a:gd name="T8" fmla="*/ 455613 w 287"/>
              <a:gd name="T9" fmla="*/ 171450 h 96"/>
              <a:gd name="T10" fmla="*/ 0 60000 65536"/>
              <a:gd name="T11" fmla="*/ 0 60000 65536"/>
              <a:gd name="T12" fmla="*/ 0 60000 65536"/>
              <a:gd name="T13" fmla="*/ 0 60000 65536"/>
              <a:gd name="T14" fmla="*/ 0 60000 65536"/>
              <a:gd name="T15" fmla="*/ 0 w 287"/>
              <a:gd name="T16" fmla="*/ 0 h 96"/>
              <a:gd name="T17" fmla="*/ 287 w 287"/>
              <a:gd name="T18" fmla="*/ 96 h 96"/>
            </a:gdLst>
            <a:ahLst/>
            <a:cxnLst>
              <a:cxn ang="T10">
                <a:pos x="T0" y="T1"/>
              </a:cxn>
              <a:cxn ang="T11">
                <a:pos x="T2" y="T3"/>
              </a:cxn>
              <a:cxn ang="T12">
                <a:pos x="T4" y="T5"/>
              </a:cxn>
              <a:cxn ang="T13">
                <a:pos x="T6" y="T7"/>
              </a:cxn>
              <a:cxn ang="T14">
                <a:pos x="T8" y="T9"/>
              </a:cxn>
            </a:cxnLst>
            <a:rect l="T15" t="T16" r="T17" b="T18"/>
            <a:pathLst>
              <a:path w="287" h="96">
                <a:moveTo>
                  <a:pt x="0" y="0"/>
                </a:moveTo>
                <a:lnTo>
                  <a:pt x="287" y="0"/>
                </a:lnTo>
                <a:lnTo>
                  <a:pt x="287" y="96"/>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3953" name="Freeform 15">
            <a:extLst>
              <a:ext uri="{FF2B5EF4-FFF2-40B4-BE49-F238E27FC236}">
                <a16:creationId xmlns:a16="http://schemas.microsoft.com/office/drawing/2014/main" id="{B4A0F54C-5DD0-43C2-BAA9-3488B29B7AB5}"/>
              </a:ext>
            </a:extLst>
          </p:cNvPr>
          <p:cNvSpPr>
            <a:spLocks/>
          </p:cNvSpPr>
          <p:nvPr/>
        </p:nvSpPr>
        <p:spPr bwMode="auto">
          <a:xfrm>
            <a:off x="2984500" y="3230563"/>
            <a:ext cx="455613" cy="171450"/>
          </a:xfrm>
          <a:custGeom>
            <a:avLst/>
            <a:gdLst>
              <a:gd name="T0" fmla="*/ 0 w 287"/>
              <a:gd name="T1" fmla="*/ 0 h 96"/>
              <a:gd name="T2" fmla="*/ 455613 w 287"/>
              <a:gd name="T3" fmla="*/ 0 h 96"/>
              <a:gd name="T4" fmla="*/ 455613 w 287"/>
              <a:gd name="T5" fmla="*/ 171450 h 96"/>
              <a:gd name="T6" fmla="*/ 0 60000 65536"/>
              <a:gd name="T7" fmla="*/ 0 60000 65536"/>
              <a:gd name="T8" fmla="*/ 0 60000 65536"/>
              <a:gd name="T9" fmla="*/ 0 w 287"/>
              <a:gd name="T10" fmla="*/ 0 h 96"/>
              <a:gd name="T11" fmla="*/ 287 w 287"/>
              <a:gd name="T12" fmla="*/ 96 h 96"/>
            </a:gdLst>
            <a:ahLst/>
            <a:cxnLst>
              <a:cxn ang="T6">
                <a:pos x="T0" y="T1"/>
              </a:cxn>
              <a:cxn ang="T7">
                <a:pos x="T2" y="T3"/>
              </a:cxn>
              <a:cxn ang="T8">
                <a:pos x="T4" y="T5"/>
              </a:cxn>
            </a:cxnLst>
            <a:rect l="T9" t="T10" r="T11" b="T12"/>
            <a:pathLst>
              <a:path w="287" h="96">
                <a:moveTo>
                  <a:pt x="0" y="0"/>
                </a:moveTo>
                <a:lnTo>
                  <a:pt x="287" y="0"/>
                </a:lnTo>
                <a:lnTo>
                  <a:pt x="287" y="96"/>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3954" name="Line 16">
            <a:extLst>
              <a:ext uri="{FF2B5EF4-FFF2-40B4-BE49-F238E27FC236}">
                <a16:creationId xmlns:a16="http://schemas.microsoft.com/office/drawing/2014/main" id="{FE127C3B-835B-4B8E-997B-02DD47EFD632}"/>
              </a:ext>
            </a:extLst>
          </p:cNvPr>
          <p:cNvSpPr>
            <a:spLocks noChangeShapeType="1"/>
          </p:cNvSpPr>
          <p:nvPr/>
        </p:nvSpPr>
        <p:spPr bwMode="auto">
          <a:xfrm>
            <a:off x="2705100" y="2149475"/>
            <a:ext cx="1588" cy="796925"/>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3955" name="Rectangle 17">
            <a:extLst>
              <a:ext uri="{FF2B5EF4-FFF2-40B4-BE49-F238E27FC236}">
                <a16:creationId xmlns:a16="http://schemas.microsoft.com/office/drawing/2014/main" id="{512E39C8-B5E3-4B86-80A7-75BF2FC2CA4C}"/>
              </a:ext>
            </a:extLst>
          </p:cNvPr>
          <p:cNvSpPr>
            <a:spLocks noChangeArrowheads="1"/>
          </p:cNvSpPr>
          <p:nvPr/>
        </p:nvSpPr>
        <p:spPr bwMode="auto">
          <a:xfrm>
            <a:off x="2514600" y="2362200"/>
            <a:ext cx="393700" cy="3413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3956" name="Rectangle 18">
            <a:extLst>
              <a:ext uri="{FF2B5EF4-FFF2-40B4-BE49-F238E27FC236}">
                <a16:creationId xmlns:a16="http://schemas.microsoft.com/office/drawing/2014/main" id="{D2D16ACB-2F10-43BE-86B5-13597F5E4699}"/>
              </a:ext>
            </a:extLst>
          </p:cNvPr>
          <p:cNvSpPr>
            <a:spLocks noChangeArrowheads="1"/>
          </p:cNvSpPr>
          <p:nvPr/>
        </p:nvSpPr>
        <p:spPr bwMode="auto">
          <a:xfrm>
            <a:off x="2501900" y="2347913"/>
            <a:ext cx="419100" cy="369887"/>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3957" name="Freeform 19">
            <a:extLst>
              <a:ext uri="{FF2B5EF4-FFF2-40B4-BE49-F238E27FC236}">
                <a16:creationId xmlns:a16="http://schemas.microsoft.com/office/drawing/2014/main" id="{05818D35-032A-4DFB-AF51-BD639D35C321}"/>
              </a:ext>
            </a:extLst>
          </p:cNvPr>
          <p:cNvSpPr>
            <a:spLocks/>
          </p:cNvSpPr>
          <p:nvPr/>
        </p:nvSpPr>
        <p:spPr bwMode="auto">
          <a:xfrm>
            <a:off x="2135188" y="3201988"/>
            <a:ext cx="341312" cy="457200"/>
          </a:xfrm>
          <a:custGeom>
            <a:avLst/>
            <a:gdLst>
              <a:gd name="T0" fmla="*/ 341312 w 215"/>
              <a:gd name="T1" fmla="*/ 0 h 256"/>
              <a:gd name="T2" fmla="*/ 0 w 215"/>
              <a:gd name="T3" fmla="*/ 0 h 256"/>
              <a:gd name="T4" fmla="*/ 0 w 215"/>
              <a:gd name="T5" fmla="*/ 457200 h 256"/>
              <a:gd name="T6" fmla="*/ 0 60000 65536"/>
              <a:gd name="T7" fmla="*/ 0 60000 65536"/>
              <a:gd name="T8" fmla="*/ 0 60000 65536"/>
              <a:gd name="T9" fmla="*/ 0 w 215"/>
              <a:gd name="T10" fmla="*/ 0 h 256"/>
              <a:gd name="T11" fmla="*/ 215 w 215"/>
              <a:gd name="T12" fmla="*/ 256 h 256"/>
            </a:gdLst>
            <a:ahLst/>
            <a:cxnLst>
              <a:cxn ang="T6">
                <a:pos x="T0" y="T1"/>
              </a:cxn>
              <a:cxn ang="T7">
                <a:pos x="T2" y="T3"/>
              </a:cxn>
              <a:cxn ang="T8">
                <a:pos x="T4" y="T5"/>
              </a:cxn>
            </a:cxnLst>
            <a:rect l="T9" t="T10" r="T11" b="T12"/>
            <a:pathLst>
              <a:path w="215" h="256">
                <a:moveTo>
                  <a:pt x="215" y="0"/>
                </a:moveTo>
                <a:lnTo>
                  <a:pt x="0" y="0"/>
                </a:lnTo>
                <a:lnTo>
                  <a:pt x="0" y="256"/>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3958" name="Freeform 20">
            <a:extLst>
              <a:ext uri="{FF2B5EF4-FFF2-40B4-BE49-F238E27FC236}">
                <a16:creationId xmlns:a16="http://schemas.microsoft.com/office/drawing/2014/main" id="{D361B168-F7FC-4401-9795-D40EE8986610}"/>
              </a:ext>
            </a:extLst>
          </p:cNvPr>
          <p:cNvSpPr>
            <a:spLocks/>
          </p:cNvSpPr>
          <p:nvPr/>
        </p:nvSpPr>
        <p:spPr bwMode="auto">
          <a:xfrm>
            <a:off x="3681413" y="3800475"/>
            <a:ext cx="279400" cy="257175"/>
          </a:xfrm>
          <a:custGeom>
            <a:avLst/>
            <a:gdLst>
              <a:gd name="T0" fmla="*/ 0 w 176"/>
              <a:gd name="T1" fmla="*/ 0 h 144"/>
              <a:gd name="T2" fmla="*/ 279400 w 176"/>
              <a:gd name="T3" fmla="*/ 0 h 144"/>
              <a:gd name="T4" fmla="*/ 279400 w 176"/>
              <a:gd name="T5" fmla="*/ 0 h 144"/>
              <a:gd name="T6" fmla="*/ 279400 w 176"/>
              <a:gd name="T7" fmla="*/ 257175 h 144"/>
              <a:gd name="T8" fmla="*/ 279400 w 176"/>
              <a:gd name="T9" fmla="*/ 257175 h 144"/>
              <a:gd name="T10" fmla="*/ 0 60000 65536"/>
              <a:gd name="T11" fmla="*/ 0 60000 65536"/>
              <a:gd name="T12" fmla="*/ 0 60000 65536"/>
              <a:gd name="T13" fmla="*/ 0 60000 65536"/>
              <a:gd name="T14" fmla="*/ 0 60000 65536"/>
              <a:gd name="T15" fmla="*/ 0 w 176"/>
              <a:gd name="T16" fmla="*/ 0 h 144"/>
              <a:gd name="T17" fmla="*/ 176 w 176"/>
              <a:gd name="T18" fmla="*/ 144 h 144"/>
            </a:gdLst>
            <a:ahLst/>
            <a:cxnLst>
              <a:cxn ang="T10">
                <a:pos x="T0" y="T1"/>
              </a:cxn>
              <a:cxn ang="T11">
                <a:pos x="T2" y="T3"/>
              </a:cxn>
              <a:cxn ang="T12">
                <a:pos x="T4" y="T5"/>
              </a:cxn>
              <a:cxn ang="T13">
                <a:pos x="T6" y="T7"/>
              </a:cxn>
              <a:cxn ang="T14">
                <a:pos x="T8" y="T9"/>
              </a:cxn>
            </a:cxnLst>
            <a:rect l="T15" t="T16" r="T17" b="T18"/>
            <a:pathLst>
              <a:path w="176" h="144">
                <a:moveTo>
                  <a:pt x="0" y="0"/>
                </a:moveTo>
                <a:lnTo>
                  <a:pt x="176" y="0"/>
                </a:lnTo>
                <a:lnTo>
                  <a:pt x="176" y="144"/>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3959" name="Freeform 21">
            <a:extLst>
              <a:ext uri="{FF2B5EF4-FFF2-40B4-BE49-F238E27FC236}">
                <a16:creationId xmlns:a16="http://schemas.microsoft.com/office/drawing/2014/main" id="{6E049AAF-27AC-40CA-AF48-9FEE9D9E7952}"/>
              </a:ext>
            </a:extLst>
          </p:cNvPr>
          <p:cNvSpPr>
            <a:spLocks/>
          </p:cNvSpPr>
          <p:nvPr/>
        </p:nvSpPr>
        <p:spPr bwMode="auto">
          <a:xfrm>
            <a:off x="3668713" y="3786188"/>
            <a:ext cx="279400" cy="257175"/>
          </a:xfrm>
          <a:custGeom>
            <a:avLst/>
            <a:gdLst>
              <a:gd name="T0" fmla="*/ 0 w 176"/>
              <a:gd name="T1" fmla="*/ 0 h 144"/>
              <a:gd name="T2" fmla="*/ 279400 w 176"/>
              <a:gd name="T3" fmla="*/ 0 h 144"/>
              <a:gd name="T4" fmla="*/ 279400 w 176"/>
              <a:gd name="T5" fmla="*/ 257175 h 144"/>
              <a:gd name="T6" fmla="*/ 0 60000 65536"/>
              <a:gd name="T7" fmla="*/ 0 60000 65536"/>
              <a:gd name="T8" fmla="*/ 0 60000 65536"/>
              <a:gd name="T9" fmla="*/ 0 w 176"/>
              <a:gd name="T10" fmla="*/ 0 h 144"/>
              <a:gd name="T11" fmla="*/ 176 w 176"/>
              <a:gd name="T12" fmla="*/ 144 h 144"/>
            </a:gdLst>
            <a:ahLst/>
            <a:cxnLst>
              <a:cxn ang="T6">
                <a:pos x="T0" y="T1"/>
              </a:cxn>
              <a:cxn ang="T7">
                <a:pos x="T2" y="T3"/>
              </a:cxn>
              <a:cxn ang="T8">
                <a:pos x="T4" y="T5"/>
              </a:cxn>
            </a:cxnLst>
            <a:rect l="T9" t="T10" r="T11" b="T12"/>
            <a:pathLst>
              <a:path w="176" h="144">
                <a:moveTo>
                  <a:pt x="0" y="0"/>
                </a:moveTo>
                <a:lnTo>
                  <a:pt x="176" y="0"/>
                </a:lnTo>
                <a:lnTo>
                  <a:pt x="176" y="144"/>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3960" name="Freeform 22">
            <a:extLst>
              <a:ext uri="{FF2B5EF4-FFF2-40B4-BE49-F238E27FC236}">
                <a16:creationId xmlns:a16="http://schemas.microsoft.com/office/drawing/2014/main" id="{5C00D65B-8E03-4405-B07C-85E8013EDC3D}"/>
              </a:ext>
            </a:extLst>
          </p:cNvPr>
          <p:cNvSpPr>
            <a:spLocks/>
          </p:cNvSpPr>
          <p:nvPr/>
        </p:nvSpPr>
        <p:spPr bwMode="auto">
          <a:xfrm>
            <a:off x="2997200" y="3800475"/>
            <a:ext cx="252413" cy="314325"/>
          </a:xfrm>
          <a:custGeom>
            <a:avLst/>
            <a:gdLst>
              <a:gd name="T0" fmla="*/ 252413 w 159"/>
              <a:gd name="T1" fmla="*/ 0 h 176"/>
              <a:gd name="T2" fmla="*/ 0 w 159"/>
              <a:gd name="T3" fmla="*/ 0 h 176"/>
              <a:gd name="T4" fmla="*/ 0 w 159"/>
              <a:gd name="T5" fmla="*/ 0 h 176"/>
              <a:gd name="T6" fmla="*/ 0 w 159"/>
              <a:gd name="T7" fmla="*/ 314325 h 176"/>
              <a:gd name="T8" fmla="*/ 0 w 159"/>
              <a:gd name="T9" fmla="*/ 314325 h 176"/>
              <a:gd name="T10" fmla="*/ 0 60000 65536"/>
              <a:gd name="T11" fmla="*/ 0 60000 65536"/>
              <a:gd name="T12" fmla="*/ 0 60000 65536"/>
              <a:gd name="T13" fmla="*/ 0 60000 65536"/>
              <a:gd name="T14" fmla="*/ 0 60000 65536"/>
              <a:gd name="T15" fmla="*/ 0 w 159"/>
              <a:gd name="T16" fmla="*/ 0 h 176"/>
              <a:gd name="T17" fmla="*/ 159 w 159"/>
              <a:gd name="T18" fmla="*/ 176 h 176"/>
            </a:gdLst>
            <a:ahLst/>
            <a:cxnLst>
              <a:cxn ang="T10">
                <a:pos x="T0" y="T1"/>
              </a:cxn>
              <a:cxn ang="T11">
                <a:pos x="T2" y="T3"/>
              </a:cxn>
              <a:cxn ang="T12">
                <a:pos x="T4" y="T5"/>
              </a:cxn>
              <a:cxn ang="T13">
                <a:pos x="T6" y="T7"/>
              </a:cxn>
              <a:cxn ang="T14">
                <a:pos x="T8" y="T9"/>
              </a:cxn>
            </a:cxnLst>
            <a:rect l="T15" t="T16" r="T17" b="T18"/>
            <a:pathLst>
              <a:path w="159" h="176">
                <a:moveTo>
                  <a:pt x="159" y="0"/>
                </a:moveTo>
                <a:lnTo>
                  <a:pt x="0" y="0"/>
                </a:lnTo>
                <a:lnTo>
                  <a:pt x="0" y="176"/>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3961" name="Freeform 23">
            <a:extLst>
              <a:ext uri="{FF2B5EF4-FFF2-40B4-BE49-F238E27FC236}">
                <a16:creationId xmlns:a16="http://schemas.microsoft.com/office/drawing/2014/main" id="{5F364CD2-0267-41FE-98E1-D48B81DCC6BD}"/>
              </a:ext>
            </a:extLst>
          </p:cNvPr>
          <p:cNvSpPr>
            <a:spLocks/>
          </p:cNvSpPr>
          <p:nvPr/>
        </p:nvSpPr>
        <p:spPr bwMode="auto">
          <a:xfrm>
            <a:off x="2984500" y="3786188"/>
            <a:ext cx="252413" cy="314325"/>
          </a:xfrm>
          <a:custGeom>
            <a:avLst/>
            <a:gdLst>
              <a:gd name="T0" fmla="*/ 252413 w 159"/>
              <a:gd name="T1" fmla="*/ 0 h 176"/>
              <a:gd name="T2" fmla="*/ 0 w 159"/>
              <a:gd name="T3" fmla="*/ 0 h 176"/>
              <a:gd name="T4" fmla="*/ 0 w 159"/>
              <a:gd name="T5" fmla="*/ 314325 h 176"/>
              <a:gd name="T6" fmla="*/ 0 60000 65536"/>
              <a:gd name="T7" fmla="*/ 0 60000 65536"/>
              <a:gd name="T8" fmla="*/ 0 60000 65536"/>
              <a:gd name="T9" fmla="*/ 0 w 159"/>
              <a:gd name="T10" fmla="*/ 0 h 176"/>
              <a:gd name="T11" fmla="*/ 159 w 159"/>
              <a:gd name="T12" fmla="*/ 176 h 176"/>
            </a:gdLst>
            <a:ahLst/>
            <a:cxnLst>
              <a:cxn ang="T6">
                <a:pos x="T0" y="T1"/>
              </a:cxn>
              <a:cxn ang="T7">
                <a:pos x="T2" y="T3"/>
              </a:cxn>
              <a:cxn ang="T8">
                <a:pos x="T4" y="T5"/>
              </a:cxn>
            </a:cxnLst>
            <a:rect l="T9" t="T10" r="T11" b="T12"/>
            <a:pathLst>
              <a:path w="159" h="176">
                <a:moveTo>
                  <a:pt x="159" y="0"/>
                </a:moveTo>
                <a:lnTo>
                  <a:pt x="0" y="0"/>
                </a:lnTo>
                <a:lnTo>
                  <a:pt x="0" y="176"/>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3962" name="Freeform 24">
            <a:extLst>
              <a:ext uri="{FF2B5EF4-FFF2-40B4-BE49-F238E27FC236}">
                <a16:creationId xmlns:a16="http://schemas.microsoft.com/office/drawing/2014/main" id="{3F7431BF-4762-4B02-9DE4-F61413809D27}"/>
              </a:ext>
            </a:extLst>
          </p:cNvPr>
          <p:cNvSpPr>
            <a:spLocks/>
          </p:cNvSpPr>
          <p:nvPr/>
        </p:nvSpPr>
        <p:spPr bwMode="auto">
          <a:xfrm>
            <a:off x="2971800" y="4268788"/>
            <a:ext cx="989013" cy="157162"/>
          </a:xfrm>
          <a:custGeom>
            <a:avLst/>
            <a:gdLst>
              <a:gd name="T0" fmla="*/ 0 w 623"/>
              <a:gd name="T1" fmla="*/ 0 h 88"/>
              <a:gd name="T2" fmla="*/ 0 w 623"/>
              <a:gd name="T3" fmla="*/ 157162 h 88"/>
              <a:gd name="T4" fmla="*/ 0 w 623"/>
              <a:gd name="T5" fmla="*/ 157162 h 88"/>
              <a:gd name="T6" fmla="*/ 989013 w 623"/>
              <a:gd name="T7" fmla="*/ 157162 h 88"/>
              <a:gd name="T8" fmla="*/ 989013 w 623"/>
              <a:gd name="T9" fmla="*/ 157162 h 88"/>
              <a:gd name="T10" fmla="*/ 989013 w 623"/>
              <a:gd name="T11" fmla="*/ 0 h 88"/>
              <a:gd name="T12" fmla="*/ 989013 w 623"/>
              <a:gd name="T13" fmla="*/ 0 h 88"/>
              <a:gd name="T14" fmla="*/ 0 60000 65536"/>
              <a:gd name="T15" fmla="*/ 0 60000 65536"/>
              <a:gd name="T16" fmla="*/ 0 60000 65536"/>
              <a:gd name="T17" fmla="*/ 0 60000 65536"/>
              <a:gd name="T18" fmla="*/ 0 60000 65536"/>
              <a:gd name="T19" fmla="*/ 0 60000 65536"/>
              <a:gd name="T20" fmla="*/ 0 60000 65536"/>
              <a:gd name="T21" fmla="*/ 0 w 623"/>
              <a:gd name="T22" fmla="*/ 0 h 88"/>
              <a:gd name="T23" fmla="*/ 623 w 623"/>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3" h="88">
                <a:moveTo>
                  <a:pt x="0" y="0"/>
                </a:moveTo>
                <a:lnTo>
                  <a:pt x="0" y="88"/>
                </a:lnTo>
                <a:lnTo>
                  <a:pt x="623" y="88"/>
                </a:lnTo>
                <a:lnTo>
                  <a:pt x="623"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3963" name="Rectangle 25">
            <a:extLst>
              <a:ext uri="{FF2B5EF4-FFF2-40B4-BE49-F238E27FC236}">
                <a16:creationId xmlns:a16="http://schemas.microsoft.com/office/drawing/2014/main" id="{ED399D44-5303-4E00-9415-388A3C5C7100}"/>
              </a:ext>
            </a:extLst>
          </p:cNvPr>
          <p:cNvSpPr>
            <a:spLocks noChangeArrowheads="1"/>
          </p:cNvSpPr>
          <p:nvPr/>
        </p:nvSpPr>
        <p:spPr bwMode="auto">
          <a:xfrm>
            <a:off x="2959100" y="4144963"/>
            <a:ext cx="989013" cy="266700"/>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3964" name="Rectangle 26">
            <a:extLst>
              <a:ext uri="{FF2B5EF4-FFF2-40B4-BE49-F238E27FC236}">
                <a16:creationId xmlns:a16="http://schemas.microsoft.com/office/drawing/2014/main" id="{30629465-27E1-4DC1-90A4-62439A22D33C}"/>
              </a:ext>
            </a:extLst>
          </p:cNvPr>
          <p:cNvSpPr>
            <a:spLocks noChangeArrowheads="1"/>
          </p:cNvSpPr>
          <p:nvPr/>
        </p:nvSpPr>
        <p:spPr bwMode="auto">
          <a:xfrm>
            <a:off x="2743200" y="3900488"/>
            <a:ext cx="393700" cy="339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3965" name="Rectangle 27">
            <a:extLst>
              <a:ext uri="{FF2B5EF4-FFF2-40B4-BE49-F238E27FC236}">
                <a16:creationId xmlns:a16="http://schemas.microsoft.com/office/drawing/2014/main" id="{613B6920-894E-43BA-A1C4-D87368AFD861}"/>
              </a:ext>
            </a:extLst>
          </p:cNvPr>
          <p:cNvSpPr>
            <a:spLocks noChangeArrowheads="1"/>
          </p:cNvSpPr>
          <p:nvPr/>
        </p:nvSpPr>
        <p:spPr bwMode="auto">
          <a:xfrm>
            <a:off x="2730500" y="3886200"/>
            <a:ext cx="419100" cy="368300"/>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3966" name="Rectangle 28">
            <a:extLst>
              <a:ext uri="{FF2B5EF4-FFF2-40B4-BE49-F238E27FC236}">
                <a16:creationId xmlns:a16="http://schemas.microsoft.com/office/drawing/2014/main" id="{8D36CE50-33D5-44F6-A10D-43142DCBFC0B}"/>
              </a:ext>
            </a:extLst>
          </p:cNvPr>
          <p:cNvSpPr>
            <a:spLocks noChangeArrowheads="1"/>
          </p:cNvSpPr>
          <p:nvPr/>
        </p:nvSpPr>
        <p:spPr bwMode="auto">
          <a:xfrm>
            <a:off x="3744913" y="3886200"/>
            <a:ext cx="393700" cy="339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3967" name="Rectangle 29">
            <a:extLst>
              <a:ext uri="{FF2B5EF4-FFF2-40B4-BE49-F238E27FC236}">
                <a16:creationId xmlns:a16="http://schemas.microsoft.com/office/drawing/2014/main" id="{3C5F07EA-D98E-4F84-9B91-45EA12610FCF}"/>
              </a:ext>
            </a:extLst>
          </p:cNvPr>
          <p:cNvSpPr>
            <a:spLocks noChangeArrowheads="1"/>
          </p:cNvSpPr>
          <p:nvPr/>
        </p:nvSpPr>
        <p:spPr bwMode="auto">
          <a:xfrm>
            <a:off x="3732213" y="3886200"/>
            <a:ext cx="419100" cy="368300"/>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3968" name="Rectangle 30">
            <a:extLst>
              <a:ext uri="{FF2B5EF4-FFF2-40B4-BE49-F238E27FC236}">
                <a16:creationId xmlns:a16="http://schemas.microsoft.com/office/drawing/2014/main" id="{4DDFAECB-2B2C-4CD2-AFAF-D26EB818C7E3}"/>
              </a:ext>
            </a:extLst>
          </p:cNvPr>
          <p:cNvSpPr>
            <a:spLocks noChangeArrowheads="1"/>
          </p:cNvSpPr>
          <p:nvPr/>
        </p:nvSpPr>
        <p:spPr bwMode="auto">
          <a:xfrm>
            <a:off x="1944688" y="3700463"/>
            <a:ext cx="392112" cy="357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3969" name="Rectangle 31">
            <a:extLst>
              <a:ext uri="{FF2B5EF4-FFF2-40B4-BE49-F238E27FC236}">
                <a16:creationId xmlns:a16="http://schemas.microsoft.com/office/drawing/2014/main" id="{F420CE2B-47D7-44CD-89F0-194F95B4C07D}"/>
              </a:ext>
            </a:extLst>
          </p:cNvPr>
          <p:cNvSpPr>
            <a:spLocks noChangeArrowheads="1"/>
          </p:cNvSpPr>
          <p:nvPr/>
        </p:nvSpPr>
        <p:spPr bwMode="auto">
          <a:xfrm>
            <a:off x="1931988" y="3686175"/>
            <a:ext cx="417512" cy="385763"/>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3970" name="Line 32">
            <a:extLst>
              <a:ext uri="{FF2B5EF4-FFF2-40B4-BE49-F238E27FC236}">
                <a16:creationId xmlns:a16="http://schemas.microsoft.com/office/drawing/2014/main" id="{0A8ADE3B-A6B1-44DA-A264-90995245B361}"/>
              </a:ext>
            </a:extLst>
          </p:cNvPr>
          <p:cNvSpPr>
            <a:spLocks noChangeShapeType="1"/>
          </p:cNvSpPr>
          <p:nvPr/>
        </p:nvSpPr>
        <p:spPr bwMode="auto">
          <a:xfrm>
            <a:off x="2730500" y="4625975"/>
            <a:ext cx="1588" cy="255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3971" name="Line 33">
            <a:extLst>
              <a:ext uri="{FF2B5EF4-FFF2-40B4-BE49-F238E27FC236}">
                <a16:creationId xmlns:a16="http://schemas.microsoft.com/office/drawing/2014/main" id="{6AE25053-7E39-4D35-995A-185FEDA6722A}"/>
              </a:ext>
            </a:extLst>
          </p:cNvPr>
          <p:cNvSpPr>
            <a:spLocks noChangeShapeType="1"/>
          </p:cNvSpPr>
          <p:nvPr/>
        </p:nvSpPr>
        <p:spPr bwMode="auto">
          <a:xfrm>
            <a:off x="2717800" y="5394325"/>
            <a:ext cx="1588" cy="255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3972" name="Oval 34">
            <a:extLst>
              <a:ext uri="{FF2B5EF4-FFF2-40B4-BE49-F238E27FC236}">
                <a16:creationId xmlns:a16="http://schemas.microsoft.com/office/drawing/2014/main" id="{4899598C-53B5-4984-9AC0-79774002C242}"/>
              </a:ext>
            </a:extLst>
          </p:cNvPr>
          <p:cNvSpPr>
            <a:spLocks noChangeArrowheads="1"/>
          </p:cNvSpPr>
          <p:nvPr/>
        </p:nvSpPr>
        <p:spPr bwMode="auto">
          <a:xfrm>
            <a:off x="2667000" y="5664200"/>
            <a:ext cx="139700" cy="2000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3973" name="Oval 35">
            <a:extLst>
              <a:ext uri="{FF2B5EF4-FFF2-40B4-BE49-F238E27FC236}">
                <a16:creationId xmlns:a16="http://schemas.microsoft.com/office/drawing/2014/main" id="{3037051A-2575-4700-B393-255F87C8F7FD}"/>
              </a:ext>
            </a:extLst>
          </p:cNvPr>
          <p:cNvSpPr>
            <a:spLocks noChangeArrowheads="1"/>
          </p:cNvSpPr>
          <p:nvPr/>
        </p:nvSpPr>
        <p:spPr bwMode="auto">
          <a:xfrm>
            <a:off x="2654300" y="5649913"/>
            <a:ext cx="165100" cy="228600"/>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3974" name="Freeform 36">
            <a:extLst>
              <a:ext uri="{FF2B5EF4-FFF2-40B4-BE49-F238E27FC236}">
                <a16:creationId xmlns:a16="http://schemas.microsoft.com/office/drawing/2014/main" id="{072CE76E-C6D3-4F42-A42B-040D4AD70636}"/>
              </a:ext>
            </a:extLst>
          </p:cNvPr>
          <p:cNvSpPr>
            <a:spLocks/>
          </p:cNvSpPr>
          <p:nvPr/>
        </p:nvSpPr>
        <p:spPr bwMode="auto">
          <a:xfrm>
            <a:off x="1766888" y="2932113"/>
            <a:ext cx="976312" cy="2178050"/>
          </a:xfrm>
          <a:custGeom>
            <a:avLst/>
            <a:gdLst>
              <a:gd name="T0" fmla="*/ 747712 w 615"/>
              <a:gd name="T1" fmla="*/ 2178050 h 1220"/>
              <a:gd name="T2" fmla="*/ 0 w 615"/>
              <a:gd name="T3" fmla="*/ 2178050 h 1220"/>
              <a:gd name="T4" fmla="*/ 0 w 615"/>
              <a:gd name="T5" fmla="*/ 2178050 h 1220"/>
              <a:gd name="T6" fmla="*/ 0 w 615"/>
              <a:gd name="T7" fmla="*/ 0 h 1220"/>
              <a:gd name="T8" fmla="*/ 0 w 615"/>
              <a:gd name="T9" fmla="*/ 0 h 1220"/>
              <a:gd name="T10" fmla="*/ 976312 w 615"/>
              <a:gd name="T11" fmla="*/ 0 h 1220"/>
              <a:gd name="T12" fmla="*/ 976312 w 615"/>
              <a:gd name="T13" fmla="*/ 0 h 1220"/>
              <a:gd name="T14" fmla="*/ 0 60000 65536"/>
              <a:gd name="T15" fmla="*/ 0 60000 65536"/>
              <a:gd name="T16" fmla="*/ 0 60000 65536"/>
              <a:gd name="T17" fmla="*/ 0 60000 65536"/>
              <a:gd name="T18" fmla="*/ 0 60000 65536"/>
              <a:gd name="T19" fmla="*/ 0 60000 65536"/>
              <a:gd name="T20" fmla="*/ 0 60000 65536"/>
              <a:gd name="T21" fmla="*/ 0 w 615"/>
              <a:gd name="T22" fmla="*/ 0 h 1220"/>
              <a:gd name="T23" fmla="*/ 615 w 615"/>
              <a:gd name="T24" fmla="*/ 1220 h 1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5" h="1220">
                <a:moveTo>
                  <a:pt x="471" y="1220"/>
                </a:moveTo>
                <a:lnTo>
                  <a:pt x="0" y="1220"/>
                </a:lnTo>
                <a:lnTo>
                  <a:pt x="0" y="0"/>
                </a:lnTo>
                <a:lnTo>
                  <a:pt x="615"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3975" name="Freeform 37">
            <a:extLst>
              <a:ext uri="{FF2B5EF4-FFF2-40B4-BE49-F238E27FC236}">
                <a16:creationId xmlns:a16="http://schemas.microsoft.com/office/drawing/2014/main" id="{A734AFD4-6308-4EB6-8FEC-5120D978FB43}"/>
              </a:ext>
            </a:extLst>
          </p:cNvPr>
          <p:cNvSpPr>
            <a:spLocks/>
          </p:cNvSpPr>
          <p:nvPr/>
        </p:nvSpPr>
        <p:spPr bwMode="auto">
          <a:xfrm>
            <a:off x="1754188" y="2917825"/>
            <a:ext cx="976312" cy="2178050"/>
          </a:xfrm>
          <a:custGeom>
            <a:avLst/>
            <a:gdLst>
              <a:gd name="T0" fmla="*/ 747712 w 615"/>
              <a:gd name="T1" fmla="*/ 2178050 h 1220"/>
              <a:gd name="T2" fmla="*/ 0 w 615"/>
              <a:gd name="T3" fmla="*/ 2178050 h 1220"/>
              <a:gd name="T4" fmla="*/ 0 w 615"/>
              <a:gd name="T5" fmla="*/ 0 h 1220"/>
              <a:gd name="T6" fmla="*/ 976312 w 615"/>
              <a:gd name="T7" fmla="*/ 0 h 1220"/>
              <a:gd name="T8" fmla="*/ 0 60000 65536"/>
              <a:gd name="T9" fmla="*/ 0 60000 65536"/>
              <a:gd name="T10" fmla="*/ 0 60000 65536"/>
              <a:gd name="T11" fmla="*/ 0 60000 65536"/>
              <a:gd name="T12" fmla="*/ 0 w 615"/>
              <a:gd name="T13" fmla="*/ 0 h 1220"/>
              <a:gd name="T14" fmla="*/ 615 w 615"/>
              <a:gd name="T15" fmla="*/ 1220 h 1220"/>
            </a:gdLst>
            <a:ahLst/>
            <a:cxnLst>
              <a:cxn ang="T8">
                <a:pos x="T0" y="T1"/>
              </a:cxn>
              <a:cxn ang="T9">
                <a:pos x="T2" y="T3"/>
              </a:cxn>
              <a:cxn ang="T10">
                <a:pos x="T4" y="T5"/>
              </a:cxn>
              <a:cxn ang="T11">
                <a:pos x="T6" y="T7"/>
              </a:cxn>
            </a:cxnLst>
            <a:rect l="T12" t="T13" r="T14" b="T15"/>
            <a:pathLst>
              <a:path w="615" h="1220">
                <a:moveTo>
                  <a:pt x="471" y="1220"/>
                </a:moveTo>
                <a:lnTo>
                  <a:pt x="0" y="1220"/>
                </a:lnTo>
                <a:lnTo>
                  <a:pt x="0" y="0"/>
                </a:lnTo>
                <a:lnTo>
                  <a:pt x="615"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23976" name="Group 38">
            <a:extLst>
              <a:ext uri="{FF2B5EF4-FFF2-40B4-BE49-F238E27FC236}">
                <a16:creationId xmlns:a16="http://schemas.microsoft.com/office/drawing/2014/main" id="{61680AC8-329F-4DEC-9AF6-F2BCD043BF93}"/>
              </a:ext>
            </a:extLst>
          </p:cNvPr>
          <p:cNvGrpSpPr>
            <a:grpSpLocks/>
          </p:cNvGrpSpPr>
          <p:nvPr/>
        </p:nvGrpSpPr>
        <p:grpSpPr bwMode="auto">
          <a:xfrm>
            <a:off x="2552700" y="2874963"/>
            <a:ext cx="203200" cy="100012"/>
            <a:chOff x="903" y="1334"/>
            <a:chExt cx="128" cy="56"/>
          </a:xfrm>
        </p:grpSpPr>
        <p:sp>
          <p:nvSpPr>
            <p:cNvPr id="424005" name="Freeform 39">
              <a:extLst>
                <a:ext uri="{FF2B5EF4-FFF2-40B4-BE49-F238E27FC236}">
                  <a16:creationId xmlns:a16="http://schemas.microsoft.com/office/drawing/2014/main" id="{14A2C4BF-FF8F-48DD-840E-95942C30C4D5}"/>
                </a:ext>
              </a:extLst>
            </p:cNvPr>
            <p:cNvSpPr>
              <a:spLocks/>
            </p:cNvSpPr>
            <p:nvPr/>
          </p:nvSpPr>
          <p:spPr bwMode="auto">
            <a:xfrm>
              <a:off x="911" y="1334"/>
              <a:ext cx="120" cy="56"/>
            </a:xfrm>
            <a:custGeom>
              <a:avLst/>
              <a:gdLst>
                <a:gd name="T0" fmla="*/ 120 w 120"/>
                <a:gd name="T1" fmla="*/ 32 h 56"/>
                <a:gd name="T2" fmla="*/ 0 w 120"/>
                <a:gd name="T3" fmla="*/ 56 h 56"/>
                <a:gd name="T4" fmla="*/ 0 w 120"/>
                <a:gd name="T5" fmla="*/ 32 h 56"/>
                <a:gd name="T6" fmla="*/ 0 w 120"/>
                <a:gd name="T7" fmla="*/ 0 h 56"/>
                <a:gd name="T8" fmla="*/ 120 w 120"/>
                <a:gd name="T9" fmla="*/ 32 h 56"/>
                <a:gd name="T10" fmla="*/ 0 60000 65536"/>
                <a:gd name="T11" fmla="*/ 0 60000 65536"/>
                <a:gd name="T12" fmla="*/ 0 60000 65536"/>
                <a:gd name="T13" fmla="*/ 0 60000 65536"/>
                <a:gd name="T14" fmla="*/ 0 60000 65536"/>
                <a:gd name="T15" fmla="*/ 0 w 120"/>
                <a:gd name="T16" fmla="*/ 0 h 56"/>
                <a:gd name="T17" fmla="*/ 120 w 120"/>
                <a:gd name="T18" fmla="*/ 56 h 56"/>
              </a:gdLst>
              <a:ahLst/>
              <a:cxnLst>
                <a:cxn ang="T10">
                  <a:pos x="T0" y="T1"/>
                </a:cxn>
                <a:cxn ang="T11">
                  <a:pos x="T2" y="T3"/>
                </a:cxn>
                <a:cxn ang="T12">
                  <a:pos x="T4" y="T5"/>
                </a:cxn>
                <a:cxn ang="T13">
                  <a:pos x="T6" y="T7"/>
                </a:cxn>
                <a:cxn ang="T14">
                  <a:pos x="T8" y="T9"/>
                </a:cxn>
              </a:cxnLst>
              <a:rect l="T15" t="T16" r="T17" b="T18"/>
              <a:pathLst>
                <a:path w="120" h="56">
                  <a:moveTo>
                    <a:pt x="120" y="32"/>
                  </a:moveTo>
                  <a:lnTo>
                    <a:pt x="0" y="56"/>
                  </a:lnTo>
                  <a:lnTo>
                    <a:pt x="0" y="32"/>
                  </a:lnTo>
                  <a:lnTo>
                    <a:pt x="0" y="0"/>
                  </a:lnTo>
                  <a:lnTo>
                    <a:pt x="12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006" name="Line 40">
              <a:extLst>
                <a:ext uri="{FF2B5EF4-FFF2-40B4-BE49-F238E27FC236}">
                  <a16:creationId xmlns:a16="http://schemas.microsoft.com/office/drawing/2014/main" id="{6BAA8C64-5873-4459-9685-2234840BEF67}"/>
                </a:ext>
              </a:extLst>
            </p:cNvPr>
            <p:cNvSpPr>
              <a:spLocks noChangeShapeType="1"/>
            </p:cNvSpPr>
            <p:nvPr/>
          </p:nvSpPr>
          <p:spPr bwMode="auto">
            <a:xfrm>
              <a:off x="903" y="1366"/>
              <a:ext cx="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23977" name="Group 41">
            <a:extLst>
              <a:ext uri="{FF2B5EF4-FFF2-40B4-BE49-F238E27FC236}">
                <a16:creationId xmlns:a16="http://schemas.microsoft.com/office/drawing/2014/main" id="{9EC35EC1-7EE1-4E0D-896A-089BFE9510DA}"/>
              </a:ext>
            </a:extLst>
          </p:cNvPr>
          <p:cNvGrpSpPr>
            <a:grpSpLocks/>
          </p:cNvGrpSpPr>
          <p:nvPr/>
        </p:nvGrpSpPr>
        <p:grpSpPr bwMode="auto">
          <a:xfrm>
            <a:off x="3402013" y="3287713"/>
            <a:ext cx="88900" cy="285750"/>
            <a:chOff x="1438" y="1565"/>
            <a:chExt cx="56" cy="160"/>
          </a:xfrm>
        </p:grpSpPr>
        <p:sp>
          <p:nvSpPr>
            <p:cNvPr id="424003" name="Freeform 42">
              <a:extLst>
                <a:ext uri="{FF2B5EF4-FFF2-40B4-BE49-F238E27FC236}">
                  <a16:creationId xmlns:a16="http://schemas.microsoft.com/office/drawing/2014/main" id="{7126D308-AF38-481C-A36E-5CBDD3897EB9}"/>
                </a:ext>
              </a:extLst>
            </p:cNvPr>
            <p:cNvSpPr>
              <a:spLocks/>
            </p:cNvSpPr>
            <p:nvPr/>
          </p:nvSpPr>
          <p:spPr bwMode="auto">
            <a:xfrm>
              <a:off x="1438" y="1613"/>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004" name="Line 43">
              <a:extLst>
                <a:ext uri="{FF2B5EF4-FFF2-40B4-BE49-F238E27FC236}">
                  <a16:creationId xmlns:a16="http://schemas.microsoft.com/office/drawing/2014/main" id="{23FF0497-09E4-4CA6-95D5-BEFE876D3CBC}"/>
                </a:ext>
              </a:extLst>
            </p:cNvPr>
            <p:cNvSpPr>
              <a:spLocks noChangeShapeType="1"/>
            </p:cNvSpPr>
            <p:nvPr/>
          </p:nvSpPr>
          <p:spPr bwMode="auto">
            <a:xfrm>
              <a:off x="1462" y="1565"/>
              <a:ext cx="1" cy="4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23978" name="Group 44">
            <a:extLst>
              <a:ext uri="{FF2B5EF4-FFF2-40B4-BE49-F238E27FC236}">
                <a16:creationId xmlns:a16="http://schemas.microsoft.com/office/drawing/2014/main" id="{F4D8C726-0971-4532-8963-2A76B9FE647F}"/>
              </a:ext>
            </a:extLst>
          </p:cNvPr>
          <p:cNvGrpSpPr>
            <a:grpSpLocks/>
          </p:cNvGrpSpPr>
          <p:nvPr/>
        </p:nvGrpSpPr>
        <p:grpSpPr bwMode="auto">
          <a:xfrm>
            <a:off x="2097088" y="3444875"/>
            <a:ext cx="88900" cy="255588"/>
            <a:chOff x="616" y="1653"/>
            <a:chExt cx="56" cy="143"/>
          </a:xfrm>
        </p:grpSpPr>
        <p:sp>
          <p:nvSpPr>
            <p:cNvPr id="424001" name="Freeform 45">
              <a:extLst>
                <a:ext uri="{FF2B5EF4-FFF2-40B4-BE49-F238E27FC236}">
                  <a16:creationId xmlns:a16="http://schemas.microsoft.com/office/drawing/2014/main" id="{6A9D9F5C-E922-47C6-A2C6-F167DD111B2F}"/>
                </a:ext>
              </a:extLst>
            </p:cNvPr>
            <p:cNvSpPr>
              <a:spLocks/>
            </p:cNvSpPr>
            <p:nvPr/>
          </p:nvSpPr>
          <p:spPr bwMode="auto">
            <a:xfrm>
              <a:off x="616" y="1685"/>
              <a:ext cx="56" cy="111"/>
            </a:xfrm>
            <a:custGeom>
              <a:avLst/>
              <a:gdLst>
                <a:gd name="T0" fmla="*/ 32 w 56"/>
                <a:gd name="T1" fmla="*/ 111 h 111"/>
                <a:gd name="T2" fmla="*/ 0 w 56"/>
                <a:gd name="T3" fmla="*/ 0 h 111"/>
                <a:gd name="T4" fmla="*/ 32 w 56"/>
                <a:gd name="T5" fmla="*/ 0 h 111"/>
                <a:gd name="T6" fmla="*/ 56 w 56"/>
                <a:gd name="T7" fmla="*/ 0 h 111"/>
                <a:gd name="T8" fmla="*/ 32 w 56"/>
                <a:gd name="T9" fmla="*/ 111 h 111"/>
                <a:gd name="T10" fmla="*/ 0 60000 65536"/>
                <a:gd name="T11" fmla="*/ 0 60000 65536"/>
                <a:gd name="T12" fmla="*/ 0 60000 65536"/>
                <a:gd name="T13" fmla="*/ 0 60000 65536"/>
                <a:gd name="T14" fmla="*/ 0 60000 65536"/>
                <a:gd name="T15" fmla="*/ 0 w 56"/>
                <a:gd name="T16" fmla="*/ 0 h 111"/>
                <a:gd name="T17" fmla="*/ 56 w 56"/>
                <a:gd name="T18" fmla="*/ 111 h 111"/>
              </a:gdLst>
              <a:ahLst/>
              <a:cxnLst>
                <a:cxn ang="T10">
                  <a:pos x="T0" y="T1"/>
                </a:cxn>
                <a:cxn ang="T11">
                  <a:pos x="T2" y="T3"/>
                </a:cxn>
                <a:cxn ang="T12">
                  <a:pos x="T4" y="T5"/>
                </a:cxn>
                <a:cxn ang="T13">
                  <a:pos x="T6" y="T7"/>
                </a:cxn>
                <a:cxn ang="T14">
                  <a:pos x="T8" y="T9"/>
                </a:cxn>
              </a:cxnLst>
              <a:rect l="T15" t="T16" r="T17" b="T18"/>
              <a:pathLst>
                <a:path w="56" h="111">
                  <a:moveTo>
                    <a:pt x="32" y="111"/>
                  </a:moveTo>
                  <a:lnTo>
                    <a:pt x="0" y="0"/>
                  </a:lnTo>
                  <a:lnTo>
                    <a:pt x="32" y="0"/>
                  </a:lnTo>
                  <a:lnTo>
                    <a:pt x="56" y="0"/>
                  </a:lnTo>
                  <a:lnTo>
                    <a:pt x="32"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002" name="Line 46">
              <a:extLst>
                <a:ext uri="{FF2B5EF4-FFF2-40B4-BE49-F238E27FC236}">
                  <a16:creationId xmlns:a16="http://schemas.microsoft.com/office/drawing/2014/main" id="{0814D6BE-9EC2-4094-A02C-C455BD9D1517}"/>
                </a:ext>
              </a:extLst>
            </p:cNvPr>
            <p:cNvSpPr>
              <a:spLocks noChangeShapeType="1"/>
            </p:cNvSpPr>
            <p:nvPr/>
          </p:nvSpPr>
          <p:spPr bwMode="auto">
            <a:xfrm>
              <a:off x="648" y="1653"/>
              <a:ext cx="1" cy="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23979" name="Group 47">
            <a:extLst>
              <a:ext uri="{FF2B5EF4-FFF2-40B4-BE49-F238E27FC236}">
                <a16:creationId xmlns:a16="http://schemas.microsoft.com/office/drawing/2014/main" id="{114BC06E-3238-4E83-94FA-B0CD481B3268}"/>
              </a:ext>
            </a:extLst>
          </p:cNvPr>
          <p:cNvGrpSpPr>
            <a:grpSpLocks/>
          </p:cNvGrpSpPr>
          <p:nvPr/>
        </p:nvGrpSpPr>
        <p:grpSpPr bwMode="auto">
          <a:xfrm>
            <a:off x="2692400" y="4640263"/>
            <a:ext cx="88900" cy="284162"/>
            <a:chOff x="991" y="2323"/>
            <a:chExt cx="56" cy="159"/>
          </a:xfrm>
        </p:grpSpPr>
        <p:sp>
          <p:nvSpPr>
            <p:cNvPr id="423999" name="Freeform 48">
              <a:extLst>
                <a:ext uri="{FF2B5EF4-FFF2-40B4-BE49-F238E27FC236}">
                  <a16:creationId xmlns:a16="http://schemas.microsoft.com/office/drawing/2014/main" id="{B27C6EAD-BD45-4AB7-82CB-3340C0D1ACDB}"/>
                </a:ext>
              </a:extLst>
            </p:cNvPr>
            <p:cNvSpPr>
              <a:spLocks/>
            </p:cNvSpPr>
            <p:nvPr/>
          </p:nvSpPr>
          <p:spPr bwMode="auto">
            <a:xfrm>
              <a:off x="991" y="2370"/>
              <a:ext cx="56" cy="112"/>
            </a:xfrm>
            <a:custGeom>
              <a:avLst/>
              <a:gdLst>
                <a:gd name="T0" fmla="*/ 32 w 56"/>
                <a:gd name="T1" fmla="*/ 112 h 112"/>
                <a:gd name="T2" fmla="*/ 0 w 56"/>
                <a:gd name="T3" fmla="*/ 0 h 112"/>
                <a:gd name="T4" fmla="*/ 32 w 56"/>
                <a:gd name="T5" fmla="*/ 0 h 112"/>
                <a:gd name="T6" fmla="*/ 56 w 56"/>
                <a:gd name="T7" fmla="*/ 0 h 112"/>
                <a:gd name="T8" fmla="*/ 32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32" y="112"/>
                  </a:moveTo>
                  <a:lnTo>
                    <a:pt x="0" y="0"/>
                  </a:lnTo>
                  <a:lnTo>
                    <a:pt x="32" y="0"/>
                  </a:lnTo>
                  <a:lnTo>
                    <a:pt x="56" y="0"/>
                  </a:lnTo>
                  <a:lnTo>
                    <a:pt x="32"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000" name="Line 49">
              <a:extLst>
                <a:ext uri="{FF2B5EF4-FFF2-40B4-BE49-F238E27FC236}">
                  <a16:creationId xmlns:a16="http://schemas.microsoft.com/office/drawing/2014/main" id="{ACC5E206-9846-49E5-ADD9-AE6033A2B2D0}"/>
                </a:ext>
              </a:extLst>
            </p:cNvPr>
            <p:cNvSpPr>
              <a:spLocks noChangeShapeType="1"/>
            </p:cNvSpPr>
            <p:nvPr/>
          </p:nvSpPr>
          <p:spPr bwMode="auto">
            <a:xfrm>
              <a:off x="1023" y="2323"/>
              <a:ext cx="1" cy="4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23980" name="Group 50">
            <a:extLst>
              <a:ext uri="{FF2B5EF4-FFF2-40B4-BE49-F238E27FC236}">
                <a16:creationId xmlns:a16="http://schemas.microsoft.com/office/drawing/2014/main" id="{1D0B20D4-7AE7-43EA-8C7A-6C3FDFD1CC62}"/>
              </a:ext>
            </a:extLst>
          </p:cNvPr>
          <p:cNvGrpSpPr>
            <a:grpSpLocks/>
          </p:cNvGrpSpPr>
          <p:nvPr/>
        </p:nvGrpSpPr>
        <p:grpSpPr bwMode="auto">
          <a:xfrm>
            <a:off x="2667000" y="2746375"/>
            <a:ext cx="88900" cy="214313"/>
            <a:chOff x="975" y="1262"/>
            <a:chExt cx="56" cy="120"/>
          </a:xfrm>
        </p:grpSpPr>
        <p:sp>
          <p:nvSpPr>
            <p:cNvPr id="423997" name="Freeform 51">
              <a:extLst>
                <a:ext uri="{FF2B5EF4-FFF2-40B4-BE49-F238E27FC236}">
                  <a16:creationId xmlns:a16="http://schemas.microsoft.com/office/drawing/2014/main" id="{B624B189-716B-4218-9C9B-0B31A45335A4}"/>
                </a:ext>
              </a:extLst>
            </p:cNvPr>
            <p:cNvSpPr>
              <a:spLocks/>
            </p:cNvSpPr>
            <p:nvPr/>
          </p:nvSpPr>
          <p:spPr bwMode="auto">
            <a:xfrm>
              <a:off x="975" y="1270"/>
              <a:ext cx="56" cy="112"/>
            </a:xfrm>
            <a:custGeom>
              <a:avLst/>
              <a:gdLst>
                <a:gd name="T0" fmla="*/ 32 w 56"/>
                <a:gd name="T1" fmla="*/ 112 h 112"/>
                <a:gd name="T2" fmla="*/ 0 w 56"/>
                <a:gd name="T3" fmla="*/ 0 h 112"/>
                <a:gd name="T4" fmla="*/ 32 w 56"/>
                <a:gd name="T5" fmla="*/ 0 h 112"/>
                <a:gd name="T6" fmla="*/ 56 w 56"/>
                <a:gd name="T7" fmla="*/ 0 h 112"/>
                <a:gd name="T8" fmla="*/ 32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32" y="112"/>
                  </a:moveTo>
                  <a:lnTo>
                    <a:pt x="0" y="0"/>
                  </a:lnTo>
                  <a:lnTo>
                    <a:pt x="32" y="0"/>
                  </a:lnTo>
                  <a:lnTo>
                    <a:pt x="56" y="0"/>
                  </a:lnTo>
                  <a:lnTo>
                    <a:pt x="32"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998" name="Line 52">
              <a:extLst>
                <a:ext uri="{FF2B5EF4-FFF2-40B4-BE49-F238E27FC236}">
                  <a16:creationId xmlns:a16="http://schemas.microsoft.com/office/drawing/2014/main" id="{B3E4D8D7-D9E8-47FF-80D1-365069220F8A}"/>
                </a:ext>
              </a:extLst>
            </p:cNvPr>
            <p:cNvSpPr>
              <a:spLocks noChangeShapeType="1"/>
            </p:cNvSpPr>
            <p:nvPr/>
          </p:nvSpPr>
          <p:spPr bwMode="auto">
            <a:xfrm>
              <a:off x="1007" y="1262"/>
              <a:ext cx="1" cy="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23981" name="Group 53">
            <a:extLst>
              <a:ext uri="{FF2B5EF4-FFF2-40B4-BE49-F238E27FC236}">
                <a16:creationId xmlns:a16="http://schemas.microsoft.com/office/drawing/2014/main" id="{1761BE34-55E7-4C4A-94E9-259BD93E819F}"/>
              </a:ext>
            </a:extLst>
          </p:cNvPr>
          <p:cNvGrpSpPr>
            <a:grpSpLocks/>
          </p:cNvGrpSpPr>
          <p:nvPr/>
        </p:nvGrpSpPr>
        <p:grpSpPr bwMode="auto">
          <a:xfrm>
            <a:off x="2679700" y="5465763"/>
            <a:ext cx="88900" cy="227012"/>
            <a:chOff x="983" y="2785"/>
            <a:chExt cx="56" cy="127"/>
          </a:xfrm>
        </p:grpSpPr>
        <p:sp>
          <p:nvSpPr>
            <p:cNvPr id="423995" name="Freeform 54">
              <a:extLst>
                <a:ext uri="{FF2B5EF4-FFF2-40B4-BE49-F238E27FC236}">
                  <a16:creationId xmlns:a16="http://schemas.microsoft.com/office/drawing/2014/main" id="{05AFC36B-43C4-4513-B47F-10122E6F9B6D}"/>
                </a:ext>
              </a:extLst>
            </p:cNvPr>
            <p:cNvSpPr>
              <a:spLocks/>
            </p:cNvSpPr>
            <p:nvPr/>
          </p:nvSpPr>
          <p:spPr bwMode="auto">
            <a:xfrm>
              <a:off x="983" y="2801"/>
              <a:ext cx="56" cy="111"/>
            </a:xfrm>
            <a:custGeom>
              <a:avLst/>
              <a:gdLst>
                <a:gd name="T0" fmla="*/ 32 w 56"/>
                <a:gd name="T1" fmla="*/ 111 h 111"/>
                <a:gd name="T2" fmla="*/ 0 w 56"/>
                <a:gd name="T3" fmla="*/ 0 h 111"/>
                <a:gd name="T4" fmla="*/ 32 w 56"/>
                <a:gd name="T5" fmla="*/ 0 h 111"/>
                <a:gd name="T6" fmla="*/ 56 w 56"/>
                <a:gd name="T7" fmla="*/ 0 h 111"/>
                <a:gd name="T8" fmla="*/ 32 w 56"/>
                <a:gd name="T9" fmla="*/ 111 h 111"/>
                <a:gd name="T10" fmla="*/ 0 60000 65536"/>
                <a:gd name="T11" fmla="*/ 0 60000 65536"/>
                <a:gd name="T12" fmla="*/ 0 60000 65536"/>
                <a:gd name="T13" fmla="*/ 0 60000 65536"/>
                <a:gd name="T14" fmla="*/ 0 60000 65536"/>
                <a:gd name="T15" fmla="*/ 0 w 56"/>
                <a:gd name="T16" fmla="*/ 0 h 111"/>
                <a:gd name="T17" fmla="*/ 56 w 56"/>
                <a:gd name="T18" fmla="*/ 111 h 111"/>
              </a:gdLst>
              <a:ahLst/>
              <a:cxnLst>
                <a:cxn ang="T10">
                  <a:pos x="T0" y="T1"/>
                </a:cxn>
                <a:cxn ang="T11">
                  <a:pos x="T2" y="T3"/>
                </a:cxn>
                <a:cxn ang="T12">
                  <a:pos x="T4" y="T5"/>
                </a:cxn>
                <a:cxn ang="T13">
                  <a:pos x="T6" y="T7"/>
                </a:cxn>
                <a:cxn ang="T14">
                  <a:pos x="T8" y="T9"/>
                </a:cxn>
              </a:cxnLst>
              <a:rect l="T15" t="T16" r="T17" b="T18"/>
              <a:pathLst>
                <a:path w="56" h="111">
                  <a:moveTo>
                    <a:pt x="32" y="111"/>
                  </a:moveTo>
                  <a:lnTo>
                    <a:pt x="0" y="0"/>
                  </a:lnTo>
                  <a:lnTo>
                    <a:pt x="32" y="0"/>
                  </a:lnTo>
                  <a:lnTo>
                    <a:pt x="56" y="0"/>
                  </a:lnTo>
                  <a:lnTo>
                    <a:pt x="32"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996" name="Line 55">
              <a:extLst>
                <a:ext uri="{FF2B5EF4-FFF2-40B4-BE49-F238E27FC236}">
                  <a16:creationId xmlns:a16="http://schemas.microsoft.com/office/drawing/2014/main" id="{B6A05CB7-2232-4AED-9E60-D2B424EDFE03}"/>
                </a:ext>
              </a:extLst>
            </p:cNvPr>
            <p:cNvSpPr>
              <a:spLocks noChangeShapeType="1"/>
            </p:cNvSpPr>
            <p:nvPr/>
          </p:nvSpPr>
          <p:spPr bwMode="auto">
            <a:xfrm>
              <a:off x="1015" y="2785"/>
              <a:ext cx="1" cy="1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3982" name="Rectangle 56">
            <a:extLst>
              <a:ext uri="{FF2B5EF4-FFF2-40B4-BE49-F238E27FC236}">
                <a16:creationId xmlns:a16="http://schemas.microsoft.com/office/drawing/2014/main" id="{1F7BBCBF-BF08-4F2F-B617-FE8448A0ADE7}"/>
              </a:ext>
            </a:extLst>
          </p:cNvPr>
          <p:cNvSpPr>
            <a:spLocks noChangeArrowheads="1"/>
          </p:cNvSpPr>
          <p:nvPr/>
        </p:nvSpPr>
        <p:spPr bwMode="auto">
          <a:xfrm>
            <a:off x="3962400" y="2132013"/>
            <a:ext cx="45053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a:latin typeface="Helvetica" panose="020B0604020202020204" pitchFamily="34" charset="0"/>
              </a:rPr>
              <a:t>First, we compute the cyclomatic </a:t>
            </a:r>
            <a:endParaRPr lang="en-US" altLang="en-US" sz="1800" b="1">
              <a:latin typeface="Helvetica" panose="020B0604020202020204" pitchFamily="34" charset="0"/>
            </a:endParaRPr>
          </a:p>
        </p:txBody>
      </p:sp>
      <p:sp>
        <p:nvSpPr>
          <p:cNvPr id="423983" name="Rectangle 57">
            <a:extLst>
              <a:ext uri="{FF2B5EF4-FFF2-40B4-BE49-F238E27FC236}">
                <a16:creationId xmlns:a16="http://schemas.microsoft.com/office/drawing/2014/main" id="{F068EFC7-4A03-49D9-8A03-43D3B4125F5E}"/>
              </a:ext>
            </a:extLst>
          </p:cNvPr>
          <p:cNvSpPr>
            <a:spLocks noChangeArrowheads="1"/>
          </p:cNvSpPr>
          <p:nvPr/>
        </p:nvSpPr>
        <p:spPr bwMode="auto">
          <a:xfrm>
            <a:off x="3962400" y="2487613"/>
            <a:ext cx="15240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a:latin typeface="Helvetica" panose="020B0604020202020204" pitchFamily="34" charset="0"/>
              </a:rPr>
              <a:t>complexity:</a:t>
            </a:r>
            <a:endParaRPr lang="en-US" altLang="en-US" sz="1800" b="1">
              <a:latin typeface="Helvetica" panose="020B0604020202020204" pitchFamily="34" charset="0"/>
            </a:endParaRPr>
          </a:p>
        </p:txBody>
      </p:sp>
      <p:sp>
        <p:nvSpPr>
          <p:cNvPr id="423984" name="Rectangle 58">
            <a:extLst>
              <a:ext uri="{FF2B5EF4-FFF2-40B4-BE49-F238E27FC236}">
                <a16:creationId xmlns:a16="http://schemas.microsoft.com/office/drawing/2014/main" id="{91B40C67-9B66-41D5-9B66-E4EACD4F62C8}"/>
              </a:ext>
            </a:extLst>
          </p:cNvPr>
          <p:cNvSpPr>
            <a:spLocks noChangeArrowheads="1"/>
          </p:cNvSpPr>
          <p:nvPr/>
        </p:nvSpPr>
        <p:spPr bwMode="auto">
          <a:xfrm>
            <a:off x="3487738" y="2439988"/>
            <a:ext cx="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1800" b="1">
              <a:solidFill>
                <a:schemeClr val="bg1"/>
              </a:solidFill>
              <a:latin typeface="Helvetica" panose="020B0604020202020204" pitchFamily="34" charset="0"/>
            </a:endParaRPr>
          </a:p>
        </p:txBody>
      </p:sp>
      <p:sp>
        <p:nvSpPr>
          <p:cNvPr id="423985" name="Rectangle 59">
            <a:extLst>
              <a:ext uri="{FF2B5EF4-FFF2-40B4-BE49-F238E27FC236}">
                <a16:creationId xmlns:a16="http://schemas.microsoft.com/office/drawing/2014/main" id="{47E7CE28-79CE-4500-8814-325B2B3A0D93}"/>
              </a:ext>
            </a:extLst>
          </p:cNvPr>
          <p:cNvSpPr>
            <a:spLocks noChangeArrowheads="1"/>
          </p:cNvSpPr>
          <p:nvPr/>
        </p:nvSpPr>
        <p:spPr bwMode="auto">
          <a:xfrm>
            <a:off x="3962400" y="3200400"/>
            <a:ext cx="49720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a:latin typeface="Helvetica" panose="020B0604020202020204" pitchFamily="34" charset="0"/>
              </a:rPr>
              <a:t>number of simple decisions + 1         </a:t>
            </a:r>
            <a:endParaRPr lang="en-US" altLang="en-US" sz="1800" b="1">
              <a:latin typeface="Helvetica" panose="020B0604020202020204" pitchFamily="34" charset="0"/>
            </a:endParaRPr>
          </a:p>
        </p:txBody>
      </p:sp>
      <p:sp>
        <p:nvSpPr>
          <p:cNvPr id="423986" name="Rectangle 60">
            <a:extLst>
              <a:ext uri="{FF2B5EF4-FFF2-40B4-BE49-F238E27FC236}">
                <a16:creationId xmlns:a16="http://schemas.microsoft.com/office/drawing/2014/main" id="{BD19C559-B5B4-4B83-A94F-1D09E39737FD}"/>
              </a:ext>
            </a:extLst>
          </p:cNvPr>
          <p:cNvSpPr>
            <a:spLocks noChangeArrowheads="1"/>
          </p:cNvSpPr>
          <p:nvPr/>
        </p:nvSpPr>
        <p:spPr bwMode="auto">
          <a:xfrm>
            <a:off x="3487738" y="3152775"/>
            <a:ext cx="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1800" b="1">
              <a:solidFill>
                <a:schemeClr val="bg1"/>
              </a:solidFill>
              <a:latin typeface="Helvetica" panose="020B0604020202020204" pitchFamily="34" charset="0"/>
            </a:endParaRPr>
          </a:p>
        </p:txBody>
      </p:sp>
      <p:sp>
        <p:nvSpPr>
          <p:cNvPr id="423987" name="Rectangle 61">
            <a:extLst>
              <a:ext uri="{FF2B5EF4-FFF2-40B4-BE49-F238E27FC236}">
                <a16:creationId xmlns:a16="http://schemas.microsoft.com/office/drawing/2014/main" id="{261CB1D4-9E05-4E1A-A1F6-F3208146E782}"/>
              </a:ext>
            </a:extLst>
          </p:cNvPr>
          <p:cNvSpPr>
            <a:spLocks noChangeArrowheads="1"/>
          </p:cNvSpPr>
          <p:nvPr/>
        </p:nvSpPr>
        <p:spPr bwMode="auto">
          <a:xfrm>
            <a:off x="3962400" y="3911600"/>
            <a:ext cx="10334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a:latin typeface="Helvetica" panose="020B0604020202020204" pitchFamily="34" charset="0"/>
              </a:rPr>
              <a:t>         or</a:t>
            </a:r>
            <a:endParaRPr lang="en-US" altLang="en-US" sz="1800" b="1">
              <a:latin typeface="Helvetica" panose="020B0604020202020204" pitchFamily="34" charset="0"/>
            </a:endParaRPr>
          </a:p>
        </p:txBody>
      </p:sp>
      <p:sp>
        <p:nvSpPr>
          <p:cNvPr id="423988" name="Rectangle 62">
            <a:extLst>
              <a:ext uri="{FF2B5EF4-FFF2-40B4-BE49-F238E27FC236}">
                <a16:creationId xmlns:a16="http://schemas.microsoft.com/office/drawing/2014/main" id="{C814E97B-3F85-4157-8BD0-EA214FCF19F8}"/>
              </a:ext>
            </a:extLst>
          </p:cNvPr>
          <p:cNvSpPr>
            <a:spLocks noChangeArrowheads="1"/>
          </p:cNvSpPr>
          <p:nvPr/>
        </p:nvSpPr>
        <p:spPr bwMode="auto">
          <a:xfrm>
            <a:off x="3487738" y="3865563"/>
            <a:ext cx="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1800" b="1">
              <a:solidFill>
                <a:schemeClr val="bg1"/>
              </a:solidFill>
              <a:latin typeface="Helvetica" panose="020B0604020202020204" pitchFamily="34" charset="0"/>
            </a:endParaRPr>
          </a:p>
        </p:txBody>
      </p:sp>
      <p:sp>
        <p:nvSpPr>
          <p:cNvPr id="423989" name="Rectangle 63">
            <a:extLst>
              <a:ext uri="{FF2B5EF4-FFF2-40B4-BE49-F238E27FC236}">
                <a16:creationId xmlns:a16="http://schemas.microsoft.com/office/drawing/2014/main" id="{24E11D54-EA40-4F0D-A796-765612D9C959}"/>
              </a:ext>
            </a:extLst>
          </p:cNvPr>
          <p:cNvSpPr>
            <a:spLocks noChangeArrowheads="1"/>
          </p:cNvSpPr>
          <p:nvPr/>
        </p:nvSpPr>
        <p:spPr bwMode="auto">
          <a:xfrm>
            <a:off x="3962400" y="4622800"/>
            <a:ext cx="40417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a:latin typeface="Helvetica" panose="020B0604020202020204" pitchFamily="34" charset="0"/>
              </a:rPr>
              <a:t>number of enclosed areas + 1</a:t>
            </a:r>
            <a:endParaRPr lang="en-US" altLang="en-US" sz="1800" b="1">
              <a:latin typeface="Helvetica" panose="020B0604020202020204" pitchFamily="34" charset="0"/>
            </a:endParaRPr>
          </a:p>
        </p:txBody>
      </p:sp>
      <p:sp>
        <p:nvSpPr>
          <p:cNvPr id="423990" name="Rectangle 64">
            <a:extLst>
              <a:ext uri="{FF2B5EF4-FFF2-40B4-BE49-F238E27FC236}">
                <a16:creationId xmlns:a16="http://schemas.microsoft.com/office/drawing/2014/main" id="{4212328D-2CEB-49CE-807D-C1A65FE808EE}"/>
              </a:ext>
            </a:extLst>
          </p:cNvPr>
          <p:cNvSpPr>
            <a:spLocks noChangeArrowheads="1"/>
          </p:cNvSpPr>
          <p:nvPr/>
        </p:nvSpPr>
        <p:spPr bwMode="auto">
          <a:xfrm>
            <a:off x="3487738" y="4575175"/>
            <a:ext cx="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altLang="en-US" sz="1800" b="1">
              <a:solidFill>
                <a:schemeClr val="bg1"/>
              </a:solidFill>
              <a:latin typeface="Helvetica" panose="020B0604020202020204" pitchFamily="34" charset="0"/>
            </a:endParaRPr>
          </a:p>
        </p:txBody>
      </p:sp>
      <p:sp>
        <p:nvSpPr>
          <p:cNvPr id="423991" name="Rectangle 65">
            <a:extLst>
              <a:ext uri="{FF2B5EF4-FFF2-40B4-BE49-F238E27FC236}">
                <a16:creationId xmlns:a16="http://schemas.microsoft.com/office/drawing/2014/main" id="{C71E2FFD-2F3A-45F6-B239-C161DAB74F0F}"/>
              </a:ext>
            </a:extLst>
          </p:cNvPr>
          <p:cNvSpPr>
            <a:spLocks noChangeArrowheads="1"/>
          </p:cNvSpPr>
          <p:nvPr/>
        </p:nvSpPr>
        <p:spPr bwMode="auto">
          <a:xfrm>
            <a:off x="3962400" y="5334000"/>
            <a:ext cx="287178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a:latin typeface="Helvetica" panose="020B0604020202020204" pitchFamily="34" charset="0"/>
              </a:rPr>
              <a:t>In this case, V(G) = 4</a:t>
            </a:r>
            <a:endParaRPr lang="en-US" altLang="en-US" sz="1800" b="1">
              <a:latin typeface="Helvetica" panose="020B0604020202020204" pitchFamily="34" charset="0"/>
            </a:endParaRPr>
          </a:p>
        </p:txBody>
      </p:sp>
      <p:sp>
        <p:nvSpPr>
          <p:cNvPr id="423992" name="Freeform 66">
            <a:extLst>
              <a:ext uri="{FF2B5EF4-FFF2-40B4-BE49-F238E27FC236}">
                <a16:creationId xmlns:a16="http://schemas.microsoft.com/office/drawing/2014/main" id="{41DD16A0-4753-49FF-A8C7-A7745B628352}"/>
              </a:ext>
            </a:extLst>
          </p:cNvPr>
          <p:cNvSpPr>
            <a:spLocks/>
          </p:cNvSpPr>
          <p:nvPr/>
        </p:nvSpPr>
        <p:spPr bwMode="auto">
          <a:xfrm>
            <a:off x="2173288" y="4086225"/>
            <a:ext cx="1279525" cy="539750"/>
          </a:xfrm>
          <a:custGeom>
            <a:avLst/>
            <a:gdLst>
              <a:gd name="T0" fmla="*/ 1279525 w 806"/>
              <a:gd name="T1" fmla="*/ 382991 h 303"/>
              <a:gd name="T2" fmla="*/ 1279525 w 806"/>
              <a:gd name="T3" fmla="*/ 539750 h 303"/>
              <a:gd name="T4" fmla="*/ 1279525 w 806"/>
              <a:gd name="T5" fmla="*/ 539750 h 303"/>
              <a:gd name="T6" fmla="*/ 0 w 806"/>
              <a:gd name="T7" fmla="*/ 539750 h 303"/>
              <a:gd name="T8" fmla="*/ 0 w 806"/>
              <a:gd name="T9" fmla="*/ 539750 h 303"/>
              <a:gd name="T10" fmla="*/ 0 w 806"/>
              <a:gd name="T11" fmla="*/ 0 h 303"/>
              <a:gd name="T12" fmla="*/ 0 w 806"/>
              <a:gd name="T13" fmla="*/ 0 h 303"/>
              <a:gd name="T14" fmla="*/ 0 60000 65536"/>
              <a:gd name="T15" fmla="*/ 0 60000 65536"/>
              <a:gd name="T16" fmla="*/ 0 60000 65536"/>
              <a:gd name="T17" fmla="*/ 0 60000 65536"/>
              <a:gd name="T18" fmla="*/ 0 60000 65536"/>
              <a:gd name="T19" fmla="*/ 0 60000 65536"/>
              <a:gd name="T20" fmla="*/ 0 60000 65536"/>
              <a:gd name="T21" fmla="*/ 0 w 806"/>
              <a:gd name="T22" fmla="*/ 0 h 303"/>
              <a:gd name="T23" fmla="*/ 806 w 806"/>
              <a:gd name="T24" fmla="*/ 303 h 3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6" h="303">
                <a:moveTo>
                  <a:pt x="806" y="215"/>
                </a:moveTo>
                <a:lnTo>
                  <a:pt x="806" y="303"/>
                </a:lnTo>
                <a:lnTo>
                  <a:pt x="0" y="303"/>
                </a:lnTo>
                <a:lnTo>
                  <a:pt x="0"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3993" name="Freeform 67">
            <a:extLst>
              <a:ext uri="{FF2B5EF4-FFF2-40B4-BE49-F238E27FC236}">
                <a16:creationId xmlns:a16="http://schemas.microsoft.com/office/drawing/2014/main" id="{0DDA5982-1B8B-46CF-B343-AE7DA8F29815}"/>
              </a:ext>
            </a:extLst>
          </p:cNvPr>
          <p:cNvSpPr>
            <a:spLocks/>
          </p:cNvSpPr>
          <p:nvPr/>
        </p:nvSpPr>
        <p:spPr bwMode="auto">
          <a:xfrm>
            <a:off x="2160588" y="4071938"/>
            <a:ext cx="1279525" cy="539750"/>
          </a:xfrm>
          <a:custGeom>
            <a:avLst/>
            <a:gdLst>
              <a:gd name="T0" fmla="*/ 1279525 w 806"/>
              <a:gd name="T1" fmla="*/ 382991 h 303"/>
              <a:gd name="T2" fmla="*/ 1279525 w 806"/>
              <a:gd name="T3" fmla="*/ 539750 h 303"/>
              <a:gd name="T4" fmla="*/ 0 w 806"/>
              <a:gd name="T5" fmla="*/ 539750 h 303"/>
              <a:gd name="T6" fmla="*/ 0 w 806"/>
              <a:gd name="T7" fmla="*/ 0 h 303"/>
              <a:gd name="T8" fmla="*/ 0 60000 65536"/>
              <a:gd name="T9" fmla="*/ 0 60000 65536"/>
              <a:gd name="T10" fmla="*/ 0 60000 65536"/>
              <a:gd name="T11" fmla="*/ 0 60000 65536"/>
              <a:gd name="T12" fmla="*/ 0 w 806"/>
              <a:gd name="T13" fmla="*/ 0 h 303"/>
              <a:gd name="T14" fmla="*/ 806 w 806"/>
              <a:gd name="T15" fmla="*/ 303 h 303"/>
            </a:gdLst>
            <a:ahLst/>
            <a:cxnLst>
              <a:cxn ang="T8">
                <a:pos x="T0" y="T1"/>
              </a:cxn>
              <a:cxn ang="T9">
                <a:pos x="T2" y="T3"/>
              </a:cxn>
              <a:cxn ang="T10">
                <a:pos x="T4" y="T5"/>
              </a:cxn>
              <a:cxn ang="T11">
                <a:pos x="T6" y="T7"/>
              </a:cxn>
            </a:cxnLst>
            <a:rect l="T12" t="T13" r="T14" b="T15"/>
            <a:pathLst>
              <a:path w="806" h="303">
                <a:moveTo>
                  <a:pt x="806" y="215"/>
                </a:moveTo>
                <a:lnTo>
                  <a:pt x="806" y="303"/>
                </a:lnTo>
                <a:lnTo>
                  <a:pt x="0" y="303"/>
                </a:lnTo>
                <a:lnTo>
                  <a:pt x="0"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3994" name="Rectangle 68">
            <a:extLst>
              <a:ext uri="{FF2B5EF4-FFF2-40B4-BE49-F238E27FC236}">
                <a16:creationId xmlns:a16="http://schemas.microsoft.com/office/drawing/2014/main" id="{1E5E8E20-1252-4D50-8DFD-BB4C559973A3}"/>
              </a:ext>
            </a:extLst>
          </p:cNvPr>
          <p:cNvSpPr>
            <a:spLocks noChangeArrowheads="1"/>
          </p:cNvSpPr>
          <p:nvPr/>
        </p:nvSpPr>
        <p:spPr bwMode="auto">
          <a:xfrm>
            <a:off x="3168650" y="4043363"/>
            <a:ext cx="538163" cy="193675"/>
          </a:xfrm>
          <a:prstGeom prst="rect">
            <a:avLst/>
          </a:prstGeom>
          <a:solidFill>
            <a:schemeClr val="accent1"/>
          </a:solidFill>
          <a:ln w="12700">
            <a:solidFill>
              <a:schemeClr val="accent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transition/>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3">
            <a:extLst>
              <a:ext uri="{FF2B5EF4-FFF2-40B4-BE49-F238E27FC236}">
                <a16:creationId xmlns:a16="http://schemas.microsoft.com/office/drawing/2014/main" id="{246085D1-E9D4-4B3B-9B55-7D53B2BE008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0" name="Slide Number Placeholder 4">
            <a:extLst>
              <a:ext uri="{FF2B5EF4-FFF2-40B4-BE49-F238E27FC236}">
                <a16:creationId xmlns:a16="http://schemas.microsoft.com/office/drawing/2014/main" id="{E66C53EC-79A4-4EAC-A5C4-06975823748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3DE3D5D-5C9F-4A22-8004-F9F46F23C6EC}" type="slidenum">
              <a:rPr lang="en-US" altLang="en-US" sz="1000">
                <a:latin typeface="Helvetica" panose="020B0604020202020204" pitchFamily="34" charset="0"/>
              </a:rPr>
              <a:pPr/>
              <a:t>413</a:t>
            </a:fld>
            <a:endParaRPr lang="en-US" altLang="en-US" sz="1000">
              <a:latin typeface="Helvetica" panose="020B0604020202020204" pitchFamily="34" charset="0"/>
            </a:endParaRPr>
          </a:p>
        </p:txBody>
      </p:sp>
      <p:sp>
        <p:nvSpPr>
          <p:cNvPr id="424964" name="Rectangle 2">
            <a:extLst>
              <a:ext uri="{FF2B5EF4-FFF2-40B4-BE49-F238E27FC236}">
                <a16:creationId xmlns:a16="http://schemas.microsoft.com/office/drawing/2014/main" id="{B8A70378-9703-43C7-9FC0-99E0413F8ADA}"/>
              </a:ext>
            </a:extLst>
          </p:cNvPr>
          <p:cNvSpPr>
            <a:spLocks noGrp="1" noChangeArrowheads="1"/>
          </p:cNvSpPr>
          <p:nvPr>
            <p:ph type="title"/>
          </p:nvPr>
        </p:nvSpPr>
        <p:spPr>
          <a:xfrm>
            <a:off x="1295400" y="990600"/>
            <a:ext cx="5264150" cy="660400"/>
          </a:xfrm>
          <a:noFill/>
        </p:spPr>
        <p:txBody>
          <a:bodyPr wrap="none" lIns="63500" tIns="25400" rIns="63500" bIns="25400" anchor="t">
            <a:spAutoFit/>
          </a:bodyPr>
          <a:lstStyle/>
          <a:p>
            <a:pPr eaLnBrk="1" hangingPunct="1"/>
            <a:r>
              <a:rPr lang="en-US" altLang="en-US"/>
              <a:t>Cyclomatic Complexity</a:t>
            </a:r>
          </a:p>
        </p:txBody>
      </p:sp>
      <p:sp>
        <p:nvSpPr>
          <p:cNvPr id="182275" name="Rectangle 3">
            <a:extLst>
              <a:ext uri="{FF2B5EF4-FFF2-40B4-BE49-F238E27FC236}">
                <a16:creationId xmlns:a16="http://schemas.microsoft.com/office/drawing/2014/main" id="{D20ABAD0-0E2D-4416-B848-456021421E58}"/>
              </a:ext>
            </a:extLst>
          </p:cNvPr>
          <p:cNvSpPr>
            <a:spLocks noChangeArrowheads="1"/>
          </p:cNvSpPr>
          <p:nvPr/>
        </p:nvSpPr>
        <p:spPr bwMode="auto">
          <a:xfrm>
            <a:off x="2209800" y="2209800"/>
            <a:ext cx="5434013" cy="274638"/>
          </a:xfrm>
          <a:prstGeom prst="rect">
            <a:avLst/>
          </a:prstGeom>
          <a:noFill/>
          <a:ln w="9525">
            <a:noFill/>
            <a:miter lim="800000"/>
            <a:headEnd/>
            <a:tailEnd/>
          </a:ln>
        </p:spPr>
        <p:txBody>
          <a:bodyPr wrap="none" lIns="0" tIns="0" rIns="0" bIns="0">
            <a:spAutoFit/>
          </a:bodyPr>
          <a:lstStyle/>
          <a:p>
            <a:pPr>
              <a:lnSpc>
                <a:spcPct val="90000"/>
              </a:lnSpc>
              <a:defRPr/>
            </a:pPr>
            <a:r>
              <a:rPr lang="en-US" sz="2000" b="1">
                <a:effectLst>
                  <a:outerShdw blurRad="38100" dist="38100" dir="2700000" algn="tl">
                    <a:srgbClr val="FFFFFF"/>
                  </a:outerShdw>
                </a:effectLst>
                <a:latin typeface="Helvetica" pitchFamily="-128" charset="0"/>
                <a:ea typeface="ＭＳ Ｐゴシック" pitchFamily="-128" charset="-128"/>
              </a:rPr>
              <a:t>A number of industry studies have indicated </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2276" name="Rectangle 4">
            <a:extLst>
              <a:ext uri="{FF2B5EF4-FFF2-40B4-BE49-F238E27FC236}">
                <a16:creationId xmlns:a16="http://schemas.microsoft.com/office/drawing/2014/main" id="{D0DF4FC3-8B51-4EE1-B496-08F77897224F}"/>
              </a:ext>
            </a:extLst>
          </p:cNvPr>
          <p:cNvSpPr>
            <a:spLocks noChangeArrowheads="1"/>
          </p:cNvSpPr>
          <p:nvPr/>
        </p:nvSpPr>
        <p:spPr bwMode="auto">
          <a:xfrm>
            <a:off x="2209800" y="2493963"/>
            <a:ext cx="5630863" cy="274637"/>
          </a:xfrm>
          <a:prstGeom prst="rect">
            <a:avLst/>
          </a:prstGeom>
          <a:noFill/>
          <a:ln w="9525">
            <a:noFill/>
            <a:miter lim="800000"/>
            <a:headEnd/>
            <a:tailEnd/>
          </a:ln>
        </p:spPr>
        <p:txBody>
          <a:bodyPr wrap="none" lIns="0" tIns="0" rIns="0" bIns="0">
            <a:spAutoFit/>
          </a:bodyPr>
          <a:lstStyle/>
          <a:p>
            <a:pPr>
              <a:lnSpc>
                <a:spcPct val="90000"/>
              </a:lnSpc>
              <a:defRPr/>
            </a:pPr>
            <a:r>
              <a:rPr lang="en-US" sz="2000" b="1">
                <a:effectLst>
                  <a:outerShdw blurRad="38100" dist="38100" dir="2700000" algn="tl">
                    <a:srgbClr val="FFFFFF"/>
                  </a:outerShdw>
                </a:effectLst>
                <a:latin typeface="Helvetica" pitchFamily="-128" charset="0"/>
                <a:ea typeface="ＭＳ Ｐゴシック" pitchFamily="-128" charset="-128"/>
              </a:rPr>
              <a:t>that the higher V(G), the higher the probability </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2277" name="Rectangle 5">
            <a:extLst>
              <a:ext uri="{FF2B5EF4-FFF2-40B4-BE49-F238E27FC236}">
                <a16:creationId xmlns:a16="http://schemas.microsoft.com/office/drawing/2014/main" id="{8002CF3E-3EC8-483B-BE7C-13C1411283BD}"/>
              </a:ext>
            </a:extLst>
          </p:cNvPr>
          <p:cNvSpPr>
            <a:spLocks noChangeArrowheads="1"/>
          </p:cNvSpPr>
          <p:nvPr/>
        </p:nvSpPr>
        <p:spPr bwMode="auto">
          <a:xfrm>
            <a:off x="2209800" y="2779713"/>
            <a:ext cx="1128713" cy="274637"/>
          </a:xfrm>
          <a:prstGeom prst="rect">
            <a:avLst/>
          </a:prstGeom>
          <a:noFill/>
          <a:ln w="9525">
            <a:noFill/>
            <a:miter lim="800000"/>
            <a:headEnd/>
            <a:tailEnd/>
          </a:ln>
        </p:spPr>
        <p:txBody>
          <a:bodyPr wrap="none" lIns="0" tIns="0" rIns="0" bIns="0">
            <a:spAutoFit/>
          </a:bodyPr>
          <a:lstStyle/>
          <a:p>
            <a:pPr>
              <a:lnSpc>
                <a:spcPct val="90000"/>
              </a:lnSpc>
              <a:defRPr/>
            </a:pPr>
            <a:r>
              <a:rPr lang="en-US" sz="2000" b="1">
                <a:effectLst>
                  <a:outerShdw blurRad="38100" dist="38100" dir="2700000" algn="tl">
                    <a:srgbClr val="FFFFFF"/>
                  </a:outerShdw>
                </a:effectLst>
                <a:latin typeface="Helvetica" pitchFamily="-128" charset="0"/>
                <a:ea typeface="ＭＳ Ｐゴシック" pitchFamily="-128" charset="-128"/>
              </a:rPr>
              <a:t>or errors.</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2278" name="Rectangle 6">
            <a:extLst>
              <a:ext uri="{FF2B5EF4-FFF2-40B4-BE49-F238E27FC236}">
                <a16:creationId xmlns:a16="http://schemas.microsoft.com/office/drawing/2014/main" id="{B2CEA861-3B57-4EBA-9611-F8E901AE86BB}"/>
              </a:ext>
            </a:extLst>
          </p:cNvPr>
          <p:cNvSpPr>
            <a:spLocks noChangeArrowheads="1"/>
          </p:cNvSpPr>
          <p:nvPr/>
        </p:nvSpPr>
        <p:spPr bwMode="auto">
          <a:xfrm>
            <a:off x="6834188" y="4937125"/>
            <a:ext cx="536575" cy="274638"/>
          </a:xfrm>
          <a:prstGeom prst="rect">
            <a:avLst/>
          </a:prstGeom>
          <a:noFill/>
          <a:ln w="9525">
            <a:noFill/>
            <a:miter lim="800000"/>
            <a:headEnd/>
            <a:tailEnd/>
          </a:ln>
        </p:spPr>
        <p:txBody>
          <a:bodyPr wrap="none" lIns="0" tIns="0" rIns="0" bIns="0">
            <a:spAutoFit/>
          </a:bodyPr>
          <a:lstStyle/>
          <a:p>
            <a:pPr>
              <a:lnSpc>
                <a:spcPct val="90000"/>
              </a:lnSpc>
              <a:defRPr/>
            </a:pPr>
            <a:r>
              <a:rPr lang="en-US" sz="2000" b="1">
                <a:effectLst>
                  <a:outerShdw blurRad="38100" dist="38100" dir="2700000" algn="tl">
                    <a:srgbClr val="FFFFFF"/>
                  </a:outerShdw>
                </a:effectLst>
                <a:latin typeface="Helvetica" pitchFamily="-128" charset="0"/>
                <a:ea typeface="ＭＳ Ｐゴシック" pitchFamily="-128" charset="-128"/>
              </a:rPr>
              <a:t>V(G)</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2279" name="Rectangle 7">
            <a:extLst>
              <a:ext uri="{FF2B5EF4-FFF2-40B4-BE49-F238E27FC236}">
                <a16:creationId xmlns:a16="http://schemas.microsoft.com/office/drawing/2014/main" id="{35D2A21C-BE16-4704-BA89-04EF59385844}"/>
              </a:ext>
            </a:extLst>
          </p:cNvPr>
          <p:cNvSpPr>
            <a:spLocks noChangeArrowheads="1"/>
          </p:cNvSpPr>
          <p:nvPr/>
        </p:nvSpPr>
        <p:spPr bwMode="auto">
          <a:xfrm>
            <a:off x="3200400" y="3352800"/>
            <a:ext cx="1044575" cy="274638"/>
          </a:xfrm>
          <a:prstGeom prst="rect">
            <a:avLst/>
          </a:prstGeom>
          <a:noFill/>
          <a:ln w="9525">
            <a:noFill/>
            <a:miter lim="800000"/>
            <a:headEnd/>
            <a:tailEnd/>
          </a:ln>
        </p:spPr>
        <p:txBody>
          <a:bodyPr wrap="none" lIns="0" tIns="0" rIns="0" bIns="0">
            <a:spAutoFit/>
          </a:bodyPr>
          <a:lstStyle/>
          <a:p>
            <a:pPr>
              <a:lnSpc>
                <a:spcPct val="90000"/>
              </a:lnSpc>
              <a:defRPr/>
            </a:pPr>
            <a:r>
              <a:rPr lang="en-US" sz="2000" b="1">
                <a:effectLst>
                  <a:outerShdw blurRad="38100" dist="38100" dir="2700000" algn="tl">
                    <a:srgbClr val="FFFFFF"/>
                  </a:outerShdw>
                </a:effectLst>
                <a:latin typeface="Helvetica" pitchFamily="-128" charset="0"/>
                <a:ea typeface="ＭＳ Ｐゴシック" pitchFamily="-128" charset="-128"/>
              </a:rPr>
              <a:t>modules</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424970" name="Rectangle 8">
            <a:extLst>
              <a:ext uri="{FF2B5EF4-FFF2-40B4-BE49-F238E27FC236}">
                <a16:creationId xmlns:a16="http://schemas.microsoft.com/office/drawing/2014/main" id="{EE0C5F27-8B64-4E28-96A9-8BE0288D4D05}"/>
              </a:ext>
            </a:extLst>
          </p:cNvPr>
          <p:cNvSpPr>
            <a:spLocks noChangeArrowheads="1"/>
          </p:cNvSpPr>
          <p:nvPr/>
        </p:nvSpPr>
        <p:spPr bwMode="auto">
          <a:xfrm>
            <a:off x="4737100" y="4606925"/>
            <a:ext cx="111125" cy="206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71" name="Rectangle 9">
            <a:extLst>
              <a:ext uri="{FF2B5EF4-FFF2-40B4-BE49-F238E27FC236}">
                <a16:creationId xmlns:a16="http://schemas.microsoft.com/office/drawing/2014/main" id="{7147C643-E392-4524-A74E-D5BD2AE4BFD6}"/>
              </a:ext>
            </a:extLst>
          </p:cNvPr>
          <p:cNvSpPr>
            <a:spLocks noChangeArrowheads="1"/>
          </p:cNvSpPr>
          <p:nvPr/>
        </p:nvSpPr>
        <p:spPr bwMode="auto">
          <a:xfrm>
            <a:off x="4725988" y="4595813"/>
            <a:ext cx="131762" cy="227012"/>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72" name="Rectangle 10">
            <a:extLst>
              <a:ext uri="{FF2B5EF4-FFF2-40B4-BE49-F238E27FC236}">
                <a16:creationId xmlns:a16="http://schemas.microsoft.com/office/drawing/2014/main" id="{A8FC068D-D79B-4264-A48A-C697B74F1515}"/>
              </a:ext>
            </a:extLst>
          </p:cNvPr>
          <p:cNvSpPr>
            <a:spLocks noChangeArrowheads="1"/>
          </p:cNvSpPr>
          <p:nvPr/>
        </p:nvSpPr>
        <p:spPr bwMode="auto">
          <a:xfrm>
            <a:off x="4848225" y="4549775"/>
            <a:ext cx="111125" cy="263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73" name="Rectangle 11">
            <a:extLst>
              <a:ext uri="{FF2B5EF4-FFF2-40B4-BE49-F238E27FC236}">
                <a16:creationId xmlns:a16="http://schemas.microsoft.com/office/drawing/2014/main" id="{F5E47AF9-B394-408D-A7C4-7CEC69B98E33}"/>
              </a:ext>
            </a:extLst>
          </p:cNvPr>
          <p:cNvSpPr>
            <a:spLocks noChangeArrowheads="1"/>
          </p:cNvSpPr>
          <p:nvPr/>
        </p:nvSpPr>
        <p:spPr bwMode="auto">
          <a:xfrm>
            <a:off x="4838700" y="4538663"/>
            <a:ext cx="131763" cy="284162"/>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74" name="Rectangle 12">
            <a:extLst>
              <a:ext uri="{FF2B5EF4-FFF2-40B4-BE49-F238E27FC236}">
                <a16:creationId xmlns:a16="http://schemas.microsoft.com/office/drawing/2014/main" id="{15A1F1E9-6DBA-415A-9769-E10EAE6D2B4C}"/>
              </a:ext>
            </a:extLst>
          </p:cNvPr>
          <p:cNvSpPr>
            <a:spLocks noChangeArrowheads="1"/>
          </p:cNvSpPr>
          <p:nvPr/>
        </p:nvSpPr>
        <p:spPr bwMode="auto">
          <a:xfrm>
            <a:off x="4959350" y="4492625"/>
            <a:ext cx="111125" cy="320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75" name="Rectangle 13">
            <a:extLst>
              <a:ext uri="{FF2B5EF4-FFF2-40B4-BE49-F238E27FC236}">
                <a16:creationId xmlns:a16="http://schemas.microsoft.com/office/drawing/2014/main" id="{200F4BEC-DA45-4EF1-97D0-4CD2C6FB1DBD}"/>
              </a:ext>
            </a:extLst>
          </p:cNvPr>
          <p:cNvSpPr>
            <a:spLocks noChangeArrowheads="1"/>
          </p:cNvSpPr>
          <p:nvPr/>
        </p:nvSpPr>
        <p:spPr bwMode="auto">
          <a:xfrm>
            <a:off x="4949825" y="4481513"/>
            <a:ext cx="131763" cy="341312"/>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76" name="Rectangle 14">
            <a:extLst>
              <a:ext uri="{FF2B5EF4-FFF2-40B4-BE49-F238E27FC236}">
                <a16:creationId xmlns:a16="http://schemas.microsoft.com/office/drawing/2014/main" id="{C7F5A881-4730-4F9E-9A29-E3D139D9D728}"/>
              </a:ext>
            </a:extLst>
          </p:cNvPr>
          <p:cNvSpPr>
            <a:spLocks noChangeArrowheads="1"/>
          </p:cNvSpPr>
          <p:nvPr/>
        </p:nvSpPr>
        <p:spPr bwMode="auto">
          <a:xfrm>
            <a:off x="5081588" y="4367213"/>
            <a:ext cx="120650" cy="446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77" name="Rectangle 15">
            <a:extLst>
              <a:ext uri="{FF2B5EF4-FFF2-40B4-BE49-F238E27FC236}">
                <a16:creationId xmlns:a16="http://schemas.microsoft.com/office/drawing/2014/main" id="{8E479FD7-6B18-48AF-ABB3-35D72713016C}"/>
              </a:ext>
            </a:extLst>
          </p:cNvPr>
          <p:cNvSpPr>
            <a:spLocks noChangeArrowheads="1"/>
          </p:cNvSpPr>
          <p:nvPr/>
        </p:nvSpPr>
        <p:spPr bwMode="auto">
          <a:xfrm>
            <a:off x="5070475" y="4357688"/>
            <a:ext cx="142875" cy="465137"/>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78" name="Rectangle 16">
            <a:extLst>
              <a:ext uri="{FF2B5EF4-FFF2-40B4-BE49-F238E27FC236}">
                <a16:creationId xmlns:a16="http://schemas.microsoft.com/office/drawing/2014/main" id="{BA68F06A-E9DE-4AC9-A7E2-26584BE7D2C6}"/>
              </a:ext>
            </a:extLst>
          </p:cNvPr>
          <p:cNvSpPr>
            <a:spLocks noChangeArrowheads="1"/>
          </p:cNvSpPr>
          <p:nvPr/>
        </p:nvSpPr>
        <p:spPr bwMode="auto">
          <a:xfrm>
            <a:off x="5202238" y="4186238"/>
            <a:ext cx="122237" cy="627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79" name="Rectangle 17">
            <a:extLst>
              <a:ext uri="{FF2B5EF4-FFF2-40B4-BE49-F238E27FC236}">
                <a16:creationId xmlns:a16="http://schemas.microsoft.com/office/drawing/2014/main" id="{AE47C28E-08F7-4421-A9A2-C6AC314A85BA}"/>
              </a:ext>
            </a:extLst>
          </p:cNvPr>
          <p:cNvSpPr>
            <a:spLocks noChangeArrowheads="1"/>
          </p:cNvSpPr>
          <p:nvPr/>
        </p:nvSpPr>
        <p:spPr bwMode="auto">
          <a:xfrm>
            <a:off x="5192713" y="4175125"/>
            <a:ext cx="141287" cy="647700"/>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80" name="Rectangle 18">
            <a:extLst>
              <a:ext uri="{FF2B5EF4-FFF2-40B4-BE49-F238E27FC236}">
                <a16:creationId xmlns:a16="http://schemas.microsoft.com/office/drawing/2014/main" id="{24462A29-C7CD-49B7-AAA6-E8F5D8EBB598}"/>
              </a:ext>
            </a:extLst>
          </p:cNvPr>
          <p:cNvSpPr>
            <a:spLocks noChangeArrowheads="1"/>
          </p:cNvSpPr>
          <p:nvPr/>
        </p:nvSpPr>
        <p:spPr bwMode="auto">
          <a:xfrm>
            <a:off x="5324475" y="4081463"/>
            <a:ext cx="122238" cy="741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81" name="Rectangle 19">
            <a:extLst>
              <a:ext uri="{FF2B5EF4-FFF2-40B4-BE49-F238E27FC236}">
                <a16:creationId xmlns:a16="http://schemas.microsoft.com/office/drawing/2014/main" id="{B475AFA5-D42E-4271-AD30-330F212A4EB2}"/>
              </a:ext>
            </a:extLst>
          </p:cNvPr>
          <p:cNvSpPr>
            <a:spLocks noChangeArrowheads="1"/>
          </p:cNvSpPr>
          <p:nvPr/>
        </p:nvSpPr>
        <p:spPr bwMode="auto">
          <a:xfrm>
            <a:off x="5314950" y="4071938"/>
            <a:ext cx="141288" cy="762000"/>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82" name="Rectangle 20">
            <a:extLst>
              <a:ext uri="{FF2B5EF4-FFF2-40B4-BE49-F238E27FC236}">
                <a16:creationId xmlns:a16="http://schemas.microsoft.com/office/drawing/2014/main" id="{1CAAD148-3E75-4395-917F-47B8B627CEC3}"/>
              </a:ext>
            </a:extLst>
          </p:cNvPr>
          <p:cNvSpPr>
            <a:spLocks noChangeArrowheads="1"/>
          </p:cNvSpPr>
          <p:nvPr/>
        </p:nvSpPr>
        <p:spPr bwMode="auto">
          <a:xfrm>
            <a:off x="5446713" y="3865563"/>
            <a:ext cx="111125" cy="947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83" name="Rectangle 21">
            <a:extLst>
              <a:ext uri="{FF2B5EF4-FFF2-40B4-BE49-F238E27FC236}">
                <a16:creationId xmlns:a16="http://schemas.microsoft.com/office/drawing/2014/main" id="{E39BB872-67ED-482A-9180-03F9492B7C9F}"/>
              </a:ext>
            </a:extLst>
          </p:cNvPr>
          <p:cNvSpPr>
            <a:spLocks noChangeArrowheads="1"/>
          </p:cNvSpPr>
          <p:nvPr/>
        </p:nvSpPr>
        <p:spPr bwMode="auto">
          <a:xfrm>
            <a:off x="5435600" y="3856038"/>
            <a:ext cx="131763" cy="966787"/>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84" name="Rectangle 22">
            <a:extLst>
              <a:ext uri="{FF2B5EF4-FFF2-40B4-BE49-F238E27FC236}">
                <a16:creationId xmlns:a16="http://schemas.microsoft.com/office/drawing/2014/main" id="{5CCA7A72-5CD0-4996-9108-35A5FCFC657E}"/>
              </a:ext>
            </a:extLst>
          </p:cNvPr>
          <p:cNvSpPr>
            <a:spLocks noChangeArrowheads="1"/>
          </p:cNvSpPr>
          <p:nvPr/>
        </p:nvSpPr>
        <p:spPr bwMode="auto">
          <a:xfrm>
            <a:off x="5567363" y="3205163"/>
            <a:ext cx="122237" cy="16081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85" name="Rectangle 23">
            <a:extLst>
              <a:ext uri="{FF2B5EF4-FFF2-40B4-BE49-F238E27FC236}">
                <a16:creationId xmlns:a16="http://schemas.microsoft.com/office/drawing/2014/main" id="{EAE1356E-3C2B-45BA-B3EF-FE65082A7999}"/>
              </a:ext>
            </a:extLst>
          </p:cNvPr>
          <p:cNvSpPr>
            <a:spLocks noChangeArrowheads="1"/>
          </p:cNvSpPr>
          <p:nvPr/>
        </p:nvSpPr>
        <p:spPr bwMode="auto">
          <a:xfrm>
            <a:off x="5557838" y="3194050"/>
            <a:ext cx="141287" cy="1628775"/>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86" name="Rectangle 24">
            <a:extLst>
              <a:ext uri="{FF2B5EF4-FFF2-40B4-BE49-F238E27FC236}">
                <a16:creationId xmlns:a16="http://schemas.microsoft.com/office/drawing/2014/main" id="{13F36A23-A913-4F62-9803-AFF9579A4A70}"/>
              </a:ext>
            </a:extLst>
          </p:cNvPr>
          <p:cNvSpPr>
            <a:spLocks noChangeArrowheads="1"/>
          </p:cNvSpPr>
          <p:nvPr/>
        </p:nvSpPr>
        <p:spPr bwMode="auto">
          <a:xfrm>
            <a:off x="5689600" y="3136900"/>
            <a:ext cx="122238" cy="1685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87" name="Rectangle 25">
            <a:extLst>
              <a:ext uri="{FF2B5EF4-FFF2-40B4-BE49-F238E27FC236}">
                <a16:creationId xmlns:a16="http://schemas.microsoft.com/office/drawing/2014/main" id="{575E43AD-7CF2-446B-864F-CD4F1380905A}"/>
              </a:ext>
            </a:extLst>
          </p:cNvPr>
          <p:cNvSpPr>
            <a:spLocks noChangeArrowheads="1"/>
          </p:cNvSpPr>
          <p:nvPr/>
        </p:nvSpPr>
        <p:spPr bwMode="auto">
          <a:xfrm>
            <a:off x="5680075" y="3127375"/>
            <a:ext cx="141288" cy="1706563"/>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88" name="Rectangle 26">
            <a:extLst>
              <a:ext uri="{FF2B5EF4-FFF2-40B4-BE49-F238E27FC236}">
                <a16:creationId xmlns:a16="http://schemas.microsoft.com/office/drawing/2014/main" id="{A9062A81-568A-46AA-B00A-AF61FD2E34F5}"/>
              </a:ext>
            </a:extLst>
          </p:cNvPr>
          <p:cNvSpPr>
            <a:spLocks noChangeArrowheads="1"/>
          </p:cNvSpPr>
          <p:nvPr/>
        </p:nvSpPr>
        <p:spPr bwMode="auto">
          <a:xfrm>
            <a:off x="6773863" y="4595813"/>
            <a:ext cx="111125" cy="2047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89" name="Rectangle 27">
            <a:extLst>
              <a:ext uri="{FF2B5EF4-FFF2-40B4-BE49-F238E27FC236}">
                <a16:creationId xmlns:a16="http://schemas.microsoft.com/office/drawing/2014/main" id="{91729EC1-8B8E-4EB6-91D1-CD9EEEBAC8AC}"/>
              </a:ext>
            </a:extLst>
          </p:cNvPr>
          <p:cNvSpPr>
            <a:spLocks noChangeArrowheads="1"/>
          </p:cNvSpPr>
          <p:nvPr/>
        </p:nvSpPr>
        <p:spPr bwMode="auto">
          <a:xfrm>
            <a:off x="6764338" y="4584700"/>
            <a:ext cx="131762" cy="228600"/>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90" name="Rectangle 28">
            <a:extLst>
              <a:ext uri="{FF2B5EF4-FFF2-40B4-BE49-F238E27FC236}">
                <a16:creationId xmlns:a16="http://schemas.microsoft.com/office/drawing/2014/main" id="{82C59DE0-8E7E-4B63-93AE-F89E7020CB46}"/>
              </a:ext>
            </a:extLst>
          </p:cNvPr>
          <p:cNvSpPr>
            <a:spLocks noChangeArrowheads="1"/>
          </p:cNvSpPr>
          <p:nvPr/>
        </p:nvSpPr>
        <p:spPr bwMode="auto">
          <a:xfrm>
            <a:off x="6662738" y="4549775"/>
            <a:ext cx="111125" cy="2635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91" name="Rectangle 29">
            <a:extLst>
              <a:ext uri="{FF2B5EF4-FFF2-40B4-BE49-F238E27FC236}">
                <a16:creationId xmlns:a16="http://schemas.microsoft.com/office/drawing/2014/main" id="{0C37925A-2108-43D6-ACBD-960DC5B22713}"/>
              </a:ext>
            </a:extLst>
          </p:cNvPr>
          <p:cNvSpPr>
            <a:spLocks noChangeArrowheads="1"/>
          </p:cNvSpPr>
          <p:nvPr/>
        </p:nvSpPr>
        <p:spPr bwMode="auto">
          <a:xfrm>
            <a:off x="6651625" y="4538663"/>
            <a:ext cx="131763" cy="284162"/>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92" name="Rectangle 30">
            <a:extLst>
              <a:ext uri="{FF2B5EF4-FFF2-40B4-BE49-F238E27FC236}">
                <a16:creationId xmlns:a16="http://schemas.microsoft.com/office/drawing/2014/main" id="{B5386F02-F5B4-4123-A1ED-2564C290A640}"/>
              </a:ext>
            </a:extLst>
          </p:cNvPr>
          <p:cNvSpPr>
            <a:spLocks noChangeArrowheads="1"/>
          </p:cNvSpPr>
          <p:nvPr/>
        </p:nvSpPr>
        <p:spPr bwMode="auto">
          <a:xfrm>
            <a:off x="6551613" y="4481513"/>
            <a:ext cx="120650" cy="3190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93" name="Rectangle 31">
            <a:extLst>
              <a:ext uri="{FF2B5EF4-FFF2-40B4-BE49-F238E27FC236}">
                <a16:creationId xmlns:a16="http://schemas.microsoft.com/office/drawing/2014/main" id="{B9C9578B-8D47-49B1-BF5E-1870E1C43337}"/>
              </a:ext>
            </a:extLst>
          </p:cNvPr>
          <p:cNvSpPr>
            <a:spLocks noChangeArrowheads="1"/>
          </p:cNvSpPr>
          <p:nvPr/>
        </p:nvSpPr>
        <p:spPr bwMode="auto">
          <a:xfrm>
            <a:off x="6540500" y="4470400"/>
            <a:ext cx="142875" cy="342900"/>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94" name="Rectangle 32">
            <a:extLst>
              <a:ext uri="{FF2B5EF4-FFF2-40B4-BE49-F238E27FC236}">
                <a16:creationId xmlns:a16="http://schemas.microsoft.com/office/drawing/2014/main" id="{94DDB5D7-CA78-4B33-A6C3-68E69F69BF3E}"/>
              </a:ext>
            </a:extLst>
          </p:cNvPr>
          <p:cNvSpPr>
            <a:spLocks noChangeArrowheads="1"/>
          </p:cNvSpPr>
          <p:nvPr/>
        </p:nvSpPr>
        <p:spPr bwMode="auto">
          <a:xfrm>
            <a:off x="6429375" y="4357688"/>
            <a:ext cx="111125" cy="44291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95" name="Rectangle 33">
            <a:extLst>
              <a:ext uri="{FF2B5EF4-FFF2-40B4-BE49-F238E27FC236}">
                <a16:creationId xmlns:a16="http://schemas.microsoft.com/office/drawing/2014/main" id="{2CA6679E-8F4B-4188-B82E-D7F346054BF3}"/>
              </a:ext>
            </a:extLst>
          </p:cNvPr>
          <p:cNvSpPr>
            <a:spLocks noChangeArrowheads="1"/>
          </p:cNvSpPr>
          <p:nvPr/>
        </p:nvSpPr>
        <p:spPr bwMode="auto">
          <a:xfrm>
            <a:off x="6419850" y="4344988"/>
            <a:ext cx="131763" cy="468312"/>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96" name="Rectangle 34">
            <a:extLst>
              <a:ext uri="{FF2B5EF4-FFF2-40B4-BE49-F238E27FC236}">
                <a16:creationId xmlns:a16="http://schemas.microsoft.com/office/drawing/2014/main" id="{69EC0921-BDE2-48FF-8C7F-8F5A4E436987}"/>
              </a:ext>
            </a:extLst>
          </p:cNvPr>
          <p:cNvSpPr>
            <a:spLocks noChangeArrowheads="1"/>
          </p:cNvSpPr>
          <p:nvPr/>
        </p:nvSpPr>
        <p:spPr bwMode="auto">
          <a:xfrm>
            <a:off x="6297613" y="4175125"/>
            <a:ext cx="122237" cy="6254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97" name="Rectangle 35">
            <a:extLst>
              <a:ext uri="{FF2B5EF4-FFF2-40B4-BE49-F238E27FC236}">
                <a16:creationId xmlns:a16="http://schemas.microsoft.com/office/drawing/2014/main" id="{BA0A70E6-1A7D-4187-9B4C-A02D011A618A}"/>
              </a:ext>
            </a:extLst>
          </p:cNvPr>
          <p:cNvSpPr>
            <a:spLocks noChangeArrowheads="1"/>
          </p:cNvSpPr>
          <p:nvPr/>
        </p:nvSpPr>
        <p:spPr bwMode="auto">
          <a:xfrm>
            <a:off x="6288088" y="4162425"/>
            <a:ext cx="141287" cy="650875"/>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98" name="Rectangle 36">
            <a:extLst>
              <a:ext uri="{FF2B5EF4-FFF2-40B4-BE49-F238E27FC236}">
                <a16:creationId xmlns:a16="http://schemas.microsoft.com/office/drawing/2014/main" id="{F15922D3-74FC-4050-AAB4-53B439E7281E}"/>
              </a:ext>
            </a:extLst>
          </p:cNvPr>
          <p:cNvSpPr>
            <a:spLocks noChangeArrowheads="1"/>
          </p:cNvSpPr>
          <p:nvPr/>
        </p:nvSpPr>
        <p:spPr bwMode="auto">
          <a:xfrm>
            <a:off x="6175375" y="4081463"/>
            <a:ext cx="122238" cy="7318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4999" name="Rectangle 37">
            <a:extLst>
              <a:ext uri="{FF2B5EF4-FFF2-40B4-BE49-F238E27FC236}">
                <a16:creationId xmlns:a16="http://schemas.microsoft.com/office/drawing/2014/main" id="{554E7890-F0CA-4E6F-802C-B395B4CA746E}"/>
              </a:ext>
            </a:extLst>
          </p:cNvPr>
          <p:cNvSpPr>
            <a:spLocks noChangeArrowheads="1"/>
          </p:cNvSpPr>
          <p:nvPr/>
        </p:nvSpPr>
        <p:spPr bwMode="auto">
          <a:xfrm>
            <a:off x="6165850" y="4071938"/>
            <a:ext cx="141288" cy="750887"/>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5000" name="Rectangle 38">
            <a:extLst>
              <a:ext uri="{FF2B5EF4-FFF2-40B4-BE49-F238E27FC236}">
                <a16:creationId xmlns:a16="http://schemas.microsoft.com/office/drawing/2014/main" id="{E7DD2710-E501-4EC7-885D-95422568AFB6}"/>
              </a:ext>
            </a:extLst>
          </p:cNvPr>
          <p:cNvSpPr>
            <a:spLocks noChangeArrowheads="1"/>
          </p:cNvSpPr>
          <p:nvPr/>
        </p:nvSpPr>
        <p:spPr bwMode="auto">
          <a:xfrm>
            <a:off x="6064250" y="3856038"/>
            <a:ext cx="122238" cy="94456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5001" name="Rectangle 39">
            <a:extLst>
              <a:ext uri="{FF2B5EF4-FFF2-40B4-BE49-F238E27FC236}">
                <a16:creationId xmlns:a16="http://schemas.microsoft.com/office/drawing/2014/main" id="{A22CA79A-E08A-41AA-8B80-9658B12939F9}"/>
              </a:ext>
            </a:extLst>
          </p:cNvPr>
          <p:cNvSpPr>
            <a:spLocks noChangeArrowheads="1"/>
          </p:cNvSpPr>
          <p:nvPr/>
        </p:nvSpPr>
        <p:spPr bwMode="auto">
          <a:xfrm>
            <a:off x="6054725" y="3844925"/>
            <a:ext cx="141288" cy="968375"/>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5002" name="Rectangle 40">
            <a:extLst>
              <a:ext uri="{FF2B5EF4-FFF2-40B4-BE49-F238E27FC236}">
                <a16:creationId xmlns:a16="http://schemas.microsoft.com/office/drawing/2014/main" id="{07164B94-C672-4EC7-A310-7A9089FE17C3}"/>
              </a:ext>
            </a:extLst>
          </p:cNvPr>
          <p:cNvSpPr>
            <a:spLocks noChangeArrowheads="1"/>
          </p:cNvSpPr>
          <p:nvPr/>
        </p:nvSpPr>
        <p:spPr bwMode="auto">
          <a:xfrm>
            <a:off x="5943600" y="3194050"/>
            <a:ext cx="111125" cy="1619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5003" name="Rectangle 41">
            <a:extLst>
              <a:ext uri="{FF2B5EF4-FFF2-40B4-BE49-F238E27FC236}">
                <a16:creationId xmlns:a16="http://schemas.microsoft.com/office/drawing/2014/main" id="{F9CA6BA9-6F04-4F41-A7F0-EFFC794002CA}"/>
              </a:ext>
            </a:extLst>
          </p:cNvPr>
          <p:cNvSpPr>
            <a:spLocks noChangeArrowheads="1"/>
          </p:cNvSpPr>
          <p:nvPr/>
        </p:nvSpPr>
        <p:spPr bwMode="auto">
          <a:xfrm>
            <a:off x="5932488" y="3184525"/>
            <a:ext cx="131762" cy="1638300"/>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5004" name="Rectangle 42">
            <a:extLst>
              <a:ext uri="{FF2B5EF4-FFF2-40B4-BE49-F238E27FC236}">
                <a16:creationId xmlns:a16="http://schemas.microsoft.com/office/drawing/2014/main" id="{72A58515-6EBD-4EBE-B435-EF1A966B5B94}"/>
              </a:ext>
            </a:extLst>
          </p:cNvPr>
          <p:cNvSpPr>
            <a:spLocks noChangeArrowheads="1"/>
          </p:cNvSpPr>
          <p:nvPr/>
        </p:nvSpPr>
        <p:spPr bwMode="auto">
          <a:xfrm>
            <a:off x="5811838" y="3127375"/>
            <a:ext cx="120650" cy="1685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5005" name="Rectangle 43">
            <a:extLst>
              <a:ext uri="{FF2B5EF4-FFF2-40B4-BE49-F238E27FC236}">
                <a16:creationId xmlns:a16="http://schemas.microsoft.com/office/drawing/2014/main" id="{5145E3B0-5134-4DB2-A1C8-A9F124845051}"/>
              </a:ext>
            </a:extLst>
          </p:cNvPr>
          <p:cNvSpPr>
            <a:spLocks noChangeArrowheads="1"/>
          </p:cNvSpPr>
          <p:nvPr/>
        </p:nvSpPr>
        <p:spPr bwMode="auto">
          <a:xfrm>
            <a:off x="5800725" y="3114675"/>
            <a:ext cx="142875" cy="1708150"/>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5006" name="Line 44">
            <a:extLst>
              <a:ext uri="{FF2B5EF4-FFF2-40B4-BE49-F238E27FC236}">
                <a16:creationId xmlns:a16="http://schemas.microsoft.com/office/drawing/2014/main" id="{DF1AEDC3-81DF-4592-AF94-72D20440FF02}"/>
              </a:ext>
            </a:extLst>
          </p:cNvPr>
          <p:cNvSpPr>
            <a:spLocks noChangeShapeType="1"/>
          </p:cNvSpPr>
          <p:nvPr/>
        </p:nvSpPr>
        <p:spPr bwMode="auto">
          <a:xfrm flipH="1">
            <a:off x="5618163" y="4503738"/>
            <a:ext cx="720725" cy="981075"/>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2317" name="Rectangle 45">
            <a:extLst>
              <a:ext uri="{FF2B5EF4-FFF2-40B4-BE49-F238E27FC236}">
                <a16:creationId xmlns:a16="http://schemas.microsoft.com/office/drawing/2014/main" id="{074F2054-08ED-4178-8497-FE3E1E2CCEEA}"/>
              </a:ext>
            </a:extLst>
          </p:cNvPr>
          <p:cNvSpPr>
            <a:spLocks noChangeArrowheads="1"/>
          </p:cNvSpPr>
          <p:nvPr/>
        </p:nvSpPr>
        <p:spPr bwMode="auto">
          <a:xfrm>
            <a:off x="4494213" y="5575300"/>
            <a:ext cx="3148012" cy="274638"/>
          </a:xfrm>
          <a:prstGeom prst="rect">
            <a:avLst/>
          </a:prstGeom>
          <a:noFill/>
          <a:ln w="9525">
            <a:noFill/>
            <a:miter lim="800000"/>
            <a:headEnd/>
            <a:tailEnd/>
          </a:ln>
        </p:spPr>
        <p:txBody>
          <a:bodyPr wrap="none" lIns="0" tIns="0" rIns="0" bIns="0">
            <a:spAutoFit/>
          </a:bodyPr>
          <a:lstStyle/>
          <a:p>
            <a:pPr>
              <a:lnSpc>
                <a:spcPct val="90000"/>
              </a:lnSpc>
              <a:defRPr/>
            </a:pPr>
            <a:r>
              <a:rPr lang="en-US" sz="2000" b="1">
                <a:effectLst>
                  <a:outerShdw blurRad="38100" dist="38100" dir="2700000" algn="tl">
                    <a:srgbClr val="FFFFFF"/>
                  </a:outerShdw>
                </a:effectLst>
                <a:latin typeface="Helvetica" pitchFamily="-128" charset="0"/>
                <a:ea typeface="ＭＳ Ｐゴシック" pitchFamily="-128" charset="-128"/>
              </a:rPr>
              <a:t>modules in this range are </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2318" name="Rectangle 46">
            <a:extLst>
              <a:ext uri="{FF2B5EF4-FFF2-40B4-BE49-F238E27FC236}">
                <a16:creationId xmlns:a16="http://schemas.microsoft.com/office/drawing/2014/main" id="{D7979D22-BD97-4A82-983E-FADECE2F420B}"/>
              </a:ext>
            </a:extLst>
          </p:cNvPr>
          <p:cNvSpPr>
            <a:spLocks noChangeArrowheads="1"/>
          </p:cNvSpPr>
          <p:nvPr/>
        </p:nvSpPr>
        <p:spPr bwMode="auto">
          <a:xfrm>
            <a:off x="4494213" y="5859463"/>
            <a:ext cx="2060575" cy="274637"/>
          </a:xfrm>
          <a:prstGeom prst="rect">
            <a:avLst/>
          </a:prstGeom>
          <a:noFill/>
          <a:ln w="9525">
            <a:noFill/>
            <a:miter lim="800000"/>
            <a:headEnd/>
            <a:tailEnd/>
          </a:ln>
        </p:spPr>
        <p:txBody>
          <a:bodyPr wrap="none" lIns="0" tIns="0" rIns="0" bIns="0">
            <a:spAutoFit/>
          </a:bodyPr>
          <a:lstStyle/>
          <a:p>
            <a:pPr>
              <a:lnSpc>
                <a:spcPct val="90000"/>
              </a:lnSpc>
              <a:defRPr/>
            </a:pPr>
            <a:r>
              <a:rPr lang="en-US" sz="2000" b="1">
                <a:effectLst>
                  <a:outerShdw blurRad="38100" dist="38100" dir="2700000" algn="tl">
                    <a:srgbClr val="FFFFFF"/>
                  </a:outerShdw>
                </a:effectLst>
                <a:latin typeface="Helvetica" pitchFamily="-128" charset="0"/>
                <a:ea typeface="ＭＳ Ｐゴシック" pitchFamily="-128" charset="-128"/>
              </a:rPr>
              <a:t>more error prone</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425009" name="Freeform 47">
            <a:extLst>
              <a:ext uri="{FF2B5EF4-FFF2-40B4-BE49-F238E27FC236}">
                <a16:creationId xmlns:a16="http://schemas.microsoft.com/office/drawing/2014/main" id="{C404E568-725D-4C29-9213-BADE7C64E3A6}"/>
              </a:ext>
            </a:extLst>
          </p:cNvPr>
          <p:cNvSpPr>
            <a:spLocks/>
          </p:cNvSpPr>
          <p:nvPr/>
        </p:nvSpPr>
        <p:spPr bwMode="auto">
          <a:xfrm>
            <a:off x="4462463" y="3092450"/>
            <a:ext cx="2879725" cy="1730375"/>
          </a:xfrm>
          <a:custGeom>
            <a:avLst/>
            <a:gdLst>
              <a:gd name="T0" fmla="*/ 0 w 1814"/>
              <a:gd name="T1" fmla="*/ 0 h 969"/>
              <a:gd name="T2" fmla="*/ 0 w 1814"/>
              <a:gd name="T3" fmla="*/ 1730375 h 969"/>
              <a:gd name="T4" fmla="*/ 0 w 1814"/>
              <a:gd name="T5" fmla="*/ 1730375 h 969"/>
              <a:gd name="T6" fmla="*/ 2879725 w 1814"/>
              <a:gd name="T7" fmla="*/ 1730375 h 969"/>
              <a:gd name="T8" fmla="*/ 2879725 w 1814"/>
              <a:gd name="T9" fmla="*/ 1730375 h 969"/>
              <a:gd name="T10" fmla="*/ 0 60000 65536"/>
              <a:gd name="T11" fmla="*/ 0 60000 65536"/>
              <a:gd name="T12" fmla="*/ 0 60000 65536"/>
              <a:gd name="T13" fmla="*/ 0 60000 65536"/>
              <a:gd name="T14" fmla="*/ 0 60000 65536"/>
              <a:gd name="T15" fmla="*/ 0 w 1814"/>
              <a:gd name="T16" fmla="*/ 0 h 969"/>
              <a:gd name="T17" fmla="*/ 1814 w 1814"/>
              <a:gd name="T18" fmla="*/ 969 h 969"/>
            </a:gdLst>
            <a:ahLst/>
            <a:cxnLst>
              <a:cxn ang="T10">
                <a:pos x="T0" y="T1"/>
              </a:cxn>
              <a:cxn ang="T11">
                <a:pos x="T2" y="T3"/>
              </a:cxn>
              <a:cxn ang="T12">
                <a:pos x="T4" y="T5"/>
              </a:cxn>
              <a:cxn ang="T13">
                <a:pos x="T6" y="T7"/>
              </a:cxn>
              <a:cxn ang="T14">
                <a:pos x="T8" y="T9"/>
              </a:cxn>
            </a:cxnLst>
            <a:rect l="T15" t="T16" r="T17" b="T18"/>
            <a:pathLst>
              <a:path w="1814" h="969">
                <a:moveTo>
                  <a:pt x="0" y="0"/>
                </a:moveTo>
                <a:lnTo>
                  <a:pt x="0" y="969"/>
                </a:lnTo>
                <a:lnTo>
                  <a:pt x="1814" y="969"/>
                </a:lnTo>
              </a:path>
            </a:pathLst>
          </a:custGeom>
          <a:noFill/>
          <a:ln w="4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5010" name="Freeform 48">
            <a:extLst>
              <a:ext uri="{FF2B5EF4-FFF2-40B4-BE49-F238E27FC236}">
                <a16:creationId xmlns:a16="http://schemas.microsoft.com/office/drawing/2014/main" id="{EC1CA385-72E0-409E-B10C-9778819CA849}"/>
              </a:ext>
            </a:extLst>
          </p:cNvPr>
          <p:cNvSpPr>
            <a:spLocks/>
          </p:cNvSpPr>
          <p:nvPr/>
        </p:nvSpPr>
        <p:spPr bwMode="auto">
          <a:xfrm>
            <a:off x="4443413" y="3070225"/>
            <a:ext cx="2878137" cy="1730375"/>
          </a:xfrm>
          <a:custGeom>
            <a:avLst/>
            <a:gdLst>
              <a:gd name="T0" fmla="*/ 0 w 1813"/>
              <a:gd name="T1" fmla="*/ 0 h 969"/>
              <a:gd name="T2" fmla="*/ 0 w 1813"/>
              <a:gd name="T3" fmla="*/ 1730375 h 969"/>
              <a:gd name="T4" fmla="*/ 2878137 w 1813"/>
              <a:gd name="T5" fmla="*/ 1730375 h 969"/>
              <a:gd name="T6" fmla="*/ 0 60000 65536"/>
              <a:gd name="T7" fmla="*/ 0 60000 65536"/>
              <a:gd name="T8" fmla="*/ 0 60000 65536"/>
              <a:gd name="T9" fmla="*/ 0 w 1813"/>
              <a:gd name="T10" fmla="*/ 0 h 969"/>
              <a:gd name="T11" fmla="*/ 1813 w 1813"/>
              <a:gd name="T12" fmla="*/ 969 h 969"/>
            </a:gdLst>
            <a:ahLst/>
            <a:cxnLst>
              <a:cxn ang="T6">
                <a:pos x="T0" y="T1"/>
              </a:cxn>
              <a:cxn ang="T7">
                <a:pos x="T2" y="T3"/>
              </a:cxn>
              <a:cxn ang="T8">
                <a:pos x="T4" y="T5"/>
              </a:cxn>
            </a:cxnLst>
            <a:rect l="T9" t="T10" r="T11" b="T12"/>
            <a:pathLst>
              <a:path w="1813" h="969">
                <a:moveTo>
                  <a:pt x="0" y="0"/>
                </a:moveTo>
                <a:lnTo>
                  <a:pt x="0" y="969"/>
                </a:lnTo>
                <a:lnTo>
                  <a:pt x="1813" y="969"/>
                </a:lnTo>
              </a:path>
            </a:pathLst>
          </a:custGeom>
          <a:noFill/>
          <a:ln w="4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ransition/>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Footer Placeholder 3">
            <a:extLst>
              <a:ext uri="{FF2B5EF4-FFF2-40B4-BE49-F238E27FC236}">
                <a16:creationId xmlns:a16="http://schemas.microsoft.com/office/drawing/2014/main" id="{E97E03AF-354A-4782-A362-5464DAA188C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82" name="Slide Number Placeholder 4">
            <a:extLst>
              <a:ext uri="{FF2B5EF4-FFF2-40B4-BE49-F238E27FC236}">
                <a16:creationId xmlns:a16="http://schemas.microsoft.com/office/drawing/2014/main" id="{7CB2786A-D650-404E-8856-A9BBABDD81E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094CE90-DEB8-4EFF-8901-F858CF52E115}" type="slidenum">
              <a:rPr lang="en-US" altLang="en-US" sz="1000">
                <a:latin typeface="Helvetica" panose="020B0604020202020204" pitchFamily="34" charset="0"/>
              </a:rPr>
              <a:pPr/>
              <a:t>414</a:t>
            </a:fld>
            <a:endParaRPr lang="en-US" altLang="en-US" sz="1000">
              <a:latin typeface="Helvetica" panose="020B0604020202020204" pitchFamily="34" charset="0"/>
            </a:endParaRPr>
          </a:p>
        </p:txBody>
      </p:sp>
      <p:sp>
        <p:nvSpPr>
          <p:cNvPr id="425988" name="Rectangle 2">
            <a:extLst>
              <a:ext uri="{FF2B5EF4-FFF2-40B4-BE49-F238E27FC236}">
                <a16:creationId xmlns:a16="http://schemas.microsoft.com/office/drawing/2014/main" id="{324054A2-24C1-4850-980B-9A0DCF076E8C}"/>
              </a:ext>
            </a:extLst>
          </p:cNvPr>
          <p:cNvSpPr>
            <a:spLocks noGrp="1" noChangeArrowheads="1"/>
          </p:cNvSpPr>
          <p:nvPr>
            <p:ph type="title"/>
          </p:nvPr>
        </p:nvSpPr>
        <p:spPr>
          <a:xfrm>
            <a:off x="1219200" y="1066800"/>
            <a:ext cx="4362450" cy="660400"/>
          </a:xfrm>
          <a:noFill/>
        </p:spPr>
        <p:txBody>
          <a:bodyPr wrap="none" lIns="63500" tIns="25400" rIns="63500" bIns="25400" anchor="t">
            <a:spAutoFit/>
          </a:bodyPr>
          <a:lstStyle/>
          <a:p>
            <a:pPr eaLnBrk="1" hangingPunct="1"/>
            <a:r>
              <a:rPr lang="en-US" altLang="en-US"/>
              <a:t>Basis Path Testing</a:t>
            </a:r>
          </a:p>
        </p:txBody>
      </p:sp>
      <p:sp>
        <p:nvSpPr>
          <p:cNvPr id="183299" name="Rectangle 3">
            <a:extLst>
              <a:ext uri="{FF2B5EF4-FFF2-40B4-BE49-F238E27FC236}">
                <a16:creationId xmlns:a16="http://schemas.microsoft.com/office/drawing/2014/main" id="{E0BDD9F1-A648-4678-936C-97926471B097}"/>
              </a:ext>
            </a:extLst>
          </p:cNvPr>
          <p:cNvSpPr>
            <a:spLocks noChangeArrowheads="1"/>
          </p:cNvSpPr>
          <p:nvPr/>
        </p:nvSpPr>
        <p:spPr bwMode="auto">
          <a:xfrm>
            <a:off x="5181600" y="2438400"/>
            <a:ext cx="1897063" cy="220663"/>
          </a:xfrm>
          <a:prstGeom prst="rect">
            <a:avLst/>
          </a:prstGeom>
          <a:noFill/>
          <a:ln w="9525">
            <a:noFill/>
            <a:miter lim="800000"/>
            <a:headEnd/>
            <a:tailEnd/>
          </a:ln>
        </p:spPr>
        <p:txBody>
          <a:bodyPr wrap="none" lIns="0" tIns="0" rIns="0" bIns="0">
            <a:spAutoFit/>
          </a:bodyPr>
          <a:lstStyle/>
          <a:p>
            <a:pPr>
              <a:lnSpc>
                <a:spcPct val="90000"/>
              </a:lnSpc>
              <a:defRPr/>
            </a:pPr>
            <a:r>
              <a:rPr lang="en-US" sz="1600" b="1">
                <a:effectLst>
                  <a:outerShdw blurRad="38100" dist="38100" dir="2700000" algn="tl">
                    <a:srgbClr val="FFFFFF"/>
                  </a:outerShdw>
                </a:effectLst>
                <a:latin typeface="Helvetica" pitchFamily="-128" charset="0"/>
                <a:ea typeface="ＭＳ Ｐゴシック" pitchFamily="-128" charset="-128"/>
              </a:rPr>
              <a:t>Next, we derive the </a:t>
            </a:r>
          </a:p>
        </p:txBody>
      </p:sp>
      <p:sp>
        <p:nvSpPr>
          <p:cNvPr id="183300" name="Rectangle 4">
            <a:extLst>
              <a:ext uri="{FF2B5EF4-FFF2-40B4-BE49-F238E27FC236}">
                <a16:creationId xmlns:a16="http://schemas.microsoft.com/office/drawing/2014/main" id="{2BB1EAC2-DF93-4532-846B-648473D268AD}"/>
              </a:ext>
            </a:extLst>
          </p:cNvPr>
          <p:cNvSpPr>
            <a:spLocks noChangeArrowheads="1"/>
          </p:cNvSpPr>
          <p:nvPr/>
        </p:nvSpPr>
        <p:spPr bwMode="auto">
          <a:xfrm>
            <a:off x="5181600" y="2667000"/>
            <a:ext cx="1873250" cy="220663"/>
          </a:xfrm>
          <a:prstGeom prst="rect">
            <a:avLst/>
          </a:prstGeom>
          <a:noFill/>
          <a:ln w="9525">
            <a:noFill/>
            <a:miter lim="800000"/>
            <a:headEnd/>
            <a:tailEnd/>
          </a:ln>
        </p:spPr>
        <p:txBody>
          <a:bodyPr wrap="none" lIns="0" tIns="0" rIns="0" bIns="0">
            <a:spAutoFit/>
          </a:bodyPr>
          <a:lstStyle/>
          <a:p>
            <a:pPr>
              <a:lnSpc>
                <a:spcPct val="90000"/>
              </a:lnSpc>
              <a:defRPr/>
            </a:pPr>
            <a:r>
              <a:rPr lang="en-US" sz="1600" b="1">
                <a:effectLst>
                  <a:outerShdw blurRad="38100" dist="38100" dir="2700000" algn="tl">
                    <a:srgbClr val="FFFFFF"/>
                  </a:outerShdw>
                </a:effectLst>
                <a:latin typeface="Helvetica" pitchFamily="-128" charset="0"/>
                <a:ea typeface="ＭＳ Ｐゴシック" pitchFamily="-128" charset="-128"/>
              </a:rPr>
              <a:t>independent paths:</a:t>
            </a:r>
          </a:p>
        </p:txBody>
      </p:sp>
      <p:sp>
        <p:nvSpPr>
          <p:cNvPr id="183301" name="Rectangle 5">
            <a:extLst>
              <a:ext uri="{FF2B5EF4-FFF2-40B4-BE49-F238E27FC236}">
                <a16:creationId xmlns:a16="http://schemas.microsoft.com/office/drawing/2014/main" id="{8C5D56E2-D60C-45A2-9D9B-B86E1239A7D9}"/>
              </a:ext>
            </a:extLst>
          </p:cNvPr>
          <p:cNvSpPr>
            <a:spLocks noChangeArrowheads="1"/>
          </p:cNvSpPr>
          <p:nvPr/>
        </p:nvSpPr>
        <p:spPr bwMode="auto">
          <a:xfrm>
            <a:off x="4757738" y="1711325"/>
            <a:ext cx="0" cy="247650"/>
          </a:xfrm>
          <a:prstGeom prst="rect">
            <a:avLst/>
          </a:prstGeom>
          <a:noFill/>
          <a:ln w="9525">
            <a:noFill/>
            <a:miter lim="800000"/>
            <a:headEnd/>
            <a:tailEnd/>
          </a:ln>
        </p:spPr>
        <p:txBody>
          <a:bodyPr wrap="none" lIns="0" tIns="0" rIns="0" bIns="0">
            <a:spAutoFit/>
          </a:bodyPr>
          <a:lstStyle/>
          <a:p>
            <a:pPr>
              <a:lnSpc>
                <a:spcPct val="90000"/>
              </a:lnSpc>
              <a:defRPr/>
            </a:pPr>
            <a:endParaRPr lang="en-US" sz="1800" b="1">
              <a:solidFill>
                <a:schemeClr val="bg1"/>
              </a:solidFill>
              <a:effectLst>
                <a:outerShdw blurRad="38100" dist="38100" dir="2700000" algn="tl">
                  <a:srgbClr val="000000"/>
                </a:outerShdw>
              </a:effectLst>
              <a:latin typeface="Helvetica" pitchFamily="-128" charset="0"/>
              <a:ea typeface="ＭＳ Ｐゴシック" pitchFamily="-128" charset="-128"/>
            </a:endParaRPr>
          </a:p>
        </p:txBody>
      </p:sp>
      <p:sp>
        <p:nvSpPr>
          <p:cNvPr id="183302" name="Rectangle 6">
            <a:extLst>
              <a:ext uri="{FF2B5EF4-FFF2-40B4-BE49-F238E27FC236}">
                <a16:creationId xmlns:a16="http://schemas.microsoft.com/office/drawing/2014/main" id="{66C8FB4F-1DED-4C68-9766-E2F2F2473B45}"/>
              </a:ext>
            </a:extLst>
          </p:cNvPr>
          <p:cNvSpPr>
            <a:spLocks noChangeArrowheads="1"/>
          </p:cNvSpPr>
          <p:nvPr/>
        </p:nvSpPr>
        <p:spPr bwMode="auto">
          <a:xfrm>
            <a:off x="5181600" y="3124200"/>
            <a:ext cx="1428750" cy="220663"/>
          </a:xfrm>
          <a:prstGeom prst="rect">
            <a:avLst/>
          </a:prstGeom>
          <a:noFill/>
          <a:ln w="9525">
            <a:noFill/>
            <a:miter lim="800000"/>
            <a:headEnd/>
            <a:tailEnd/>
          </a:ln>
        </p:spPr>
        <p:txBody>
          <a:bodyPr wrap="none" lIns="0" tIns="0" rIns="0" bIns="0">
            <a:spAutoFit/>
          </a:bodyPr>
          <a:lstStyle/>
          <a:p>
            <a:pPr>
              <a:lnSpc>
                <a:spcPct val="90000"/>
              </a:lnSpc>
              <a:defRPr/>
            </a:pPr>
            <a:r>
              <a:rPr lang="en-US" sz="1600" b="1">
                <a:effectLst>
                  <a:outerShdw blurRad="38100" dist="38100" dir="2700000" algn="tl">
                    <a:srgbClr val="FFFFFF"/>
                  </a:outerShdw>
                </a:effectLst>
                <a:latin typeface="Helvetica" pitchFamily="-128" charset="0"/>
                <a:ea typeface="ＭＳ Ｐゴシック" pitchFamily="-128" charset="-128"/>
              </a:rPr>
              <a:t>Since V(G) = 4,</a:t>
            </a:r>
          </a:p>
        </p:txBody>
      </p:sp>
      <p:sp>
        <p:nvSpPr>
          <p:cNvPr id="183303" name="Rectangle 7">
            <a:extLst>
              <a:ext uri="{FF2B5EF4-FFF2-40B4-BE49-F238E27FC236}">
                <a16:creationId xmlns:a16="http://schemas.microsoft.com/office/drawing/2014/main" id="{93D5E61C-FC63-463D-BE95-517761CE029B}"/>
              </a:ext>
            </a:extLst>
          </p:cNvPr>
          <p:cNvSpPr>
            <a:spLocks noChangeArrowheads="1"/>
          </p:cNvSpPr>
          <p:nvPr/>
        </p:nvSpPr>
        <p:spPr bwMode="auto">
          <a:xfrm>
            <a:off x="5181600" y="3352800"/>
            <a:ext cx="1908175" cy="220663"/>
          </a:xfrm>
          <a:prstGeom prst="rect">
            <a:avLst/>
          </a:prstGeom>
          <a:noFill/>
          <a:ln w="9525">
            <a:noFill/>
            <a:miter lim="800000"/>
            <a:headEnd/>
            <a:tailEnd/>
          </a:ln>
        </p:spPr>
        <p:txBody>
          <a:bodyPr wrap="none" lIns="0" tIns="0" rIns="0" bIns="0">
            <a:spAutoFit/>
          </a:bodyPr>
          <a:lstStyle/>
          <a:p>
            <a:pPr>
              <a:lnSpc>
                <a:spcPct val="90000"/>
              </a:lnSpc>
              <a:defRPr/>
            </a:pPr>
            <a:r>
              <a:rPr lang="en-US" sz="1600" b="1">
                <a:effectLst>
                  <a:outerShdw blurRad="38100" dist="38100" dir="2700000" algn="tl">
                    <a:srgbClr val="FFFFFF"/>
                  </a:outerShdw>
                </a:effectLst>
                <a:latin typeface="Helvetica" pitchFamily="-128" charset="0"/>
                <a:ea typeface="ＭＳ Ｐゴシック" pitchFamily="-128" charset="-128"/>
              </a:rPr>
              <a:t>there are four paths</a:t>
            </a:r>
          </a:p>
        </p:txBody>
      </p:sp>
      <p:sp>
        <p:nvSpPr>
          <p:cNvPr id="183304" name="Rectangle 8">
            <a:extLst>
              <a:ext uri="{FF2B5EF4-FFF2-40B4-BE49-F238E27FC236}">
                <a16:creationId xmlns:a16="http://schemas.microsoft.com/office/drawing/2014/main" id="{EEB91149-6E38-44C2-9ECC-F38BC3E6E875}"/>
              </a:ext>
            </a:extLst>
          </p:cNvPr>
          <p:cNvSpPr>
            <a:spLocks noChangeArrowheads="1"/>
          </p:cNvSpPr>
          <p:nvPr/>
        </p:nvSpPr>
        <p:spPr bwMode="auto">
          <a:xfrm>
            <a:off x="4757738" y="2728913"/>
            <a:ext cx="0" cy="247650"/>
          </a:xfrm>
          <a:prstGeom prst="rect">
            <a:avLst/>
          </a:prstGeom>
          <a:noFill/>
          <a:ln w="9525">
            <a:noFill/>
            <a:miter lim="800000"/>
            <a:headEnd/>
            <a:tailEnd/>
          </a:ln>
        </p:spPr>
        <p:txBody>
          <a:bodyPr wrap="none" lIns="0" tIns="0" rIns="0" bIns="0">
            <a:spAutoFit/>
          </a:bodyPr>
          <a:lstStyle/>
          <a:p>
            <a:pPr>
              <a:lnSpc>
                <a:spcPct val="90000"/>
              </a:lnSpc>
              <a:defRPr/>
            </a:pPr>
            <a:endParaRPr lang="en-US" sz="1800" b="1">
              <a:solidFill>
                <a:schemeClr val="bg1"/>
              </a:solidFill>
              <a:effectLst>
                <a:outerShdw blurRad="38100" dist="38100" dir="2700000" algn="tl">
                  <a:srgbClr val="000000"/>
                </a:outerShdw>
              </a:effectLst>
              <a:latin typeface="Helvetica" pitchFamily="-128" charset="0"/>
              <a:ea typeface="ＭＳ Ｐゴシック" pitchFamily="-128" charset="-128"/>
            </a:endParaRPr>
          </a:p>
        </p:txBody>
      </p:sp>
      <p:sp>
        <p:nvSpPr>
          <p:cNvPr id="183305" name="Rectangle 9">
            <a:extLst>
              <a:ext uri="{FF2B5EF4-FFF2-40B4-BE49-F238E27FC236}">
                <a16:creationId xmlns:a16="http://schemas.microsoft.com/office/drawing/2014/main" id="{FA0EB790-9A2F-472E-A279-E6FBDFA1C850}"/>
              </a:ext>
            </a:extLst>
          </p:cNvPr>
          <p:cNvSpPr>
            <a:spLocks noChangeArrowheads="1"/>
          </p:cNvSpPr>
          <p:nvPr/>
        </p:nvSpPr>
        <p:spPr bwMode="auto">
          <a:xfrm>
            <a:off x="5486400" y="3733800"/>
            <a:ext cx="1751013" cy="220663"/>
          </a:xfrm>
          <a:prstGeom prst="rect">
            <a:avLst/>
          </a:prstGeom>
          <a:noFill/>
          <a:ln w="9525">
            <a:noFill/>
            <a:miter lim="800000"/>
            <a:headEnd/>
            <a:tailEnd/>
          </a:ln>
        </p:spPr>
        <p:txBody>
          <a:bodyPr wrap="none" lIns="0" tIns="0" rIns="0" bIns="0">
            <a:spAutoFit/>
          </a:bodyPr>
          <a:lstStyle/>
          <a:p>
            <a:pPr>
              <a:lnSpc>
                <a:spcPct val="90000"/>
              </a:lnSpc>
              <a:defRPr/>
            </a:pPr>
            <a:r>
              <a:rPr lang="en-US" sz="1600" b="1">
                <a:effectLst>
                  <a:outerShdw blurRad="38100" dist="38100" dir="2700000" algn="tl">
                    <a:srgbClr val="FFFFFF"/>
                  </a:outerShdw>
                </a:effectLst>
                <a:latin typeface="Helvetica" pitchFamily="-128" charset="0"/>
                <a:ea typeface="ＭＳ Ｐゴシック" pitchFamily="-128" charset="-128"/>
              </a:rPr>
              <a:t>Path 1:  1,2,3,6,7,8</a:t>
            </a:r>
          </a:p>
        </p:txBody>
      </p:sp>
      <p:sp>
        <p:nvSpPr>
          <p:cNvPr id="183306" name="Rectangle 10">
            <a:extLst>
              <a:ext uri="{FF2B5EF4-FFF2-40B4-BE49-F238E27FC236}">
                <a16:creationId xmlns:a16="http://schemas.microsoft.com/office/drawing/2014/main" id="{88AEF79C-F13E-4F9A-8F24-0A0EA1E46E4B}"/>
              </a:ext>
            </a:extLst>
          </p:cNvPr>
          <p:cNvSpPr>
            <a:spLocks noChangeArrowheads="1"/>
          </p:cNvSpPr>
          <p:nvPr/>
        </p:nvSpPr>
        <p:spPr bwMode="auto">
          <a:xfrm>
            <a:off x="5486400" y="4073525"/>
            <a:ext cx="1751013" cy="220663"/>
          </a:xfrm>
          <a:prstGeom prst="rect">
            <a:avLst/>
          </a:prstGeom>
          <a:noFill/>
          <a:ln w="9525">
            <a:noFill/>
            <a:miter lim="800000"/>
            <a:headEnd/>
            <a:tailEnd/>
          </a:ln>
        </p:spPr>
        <p:txBody>
          <a:bodyPr wrap="none" lIns="0" tIns="0" rIns="0" bIns="0">
            <a:spAutoFit/>
          </a:bodyPr>
          <a:lstStyle/>
          <a:p>
            <a:pPr>
              <a:lnSpc>
                <a:spcPct val="90000"/>
              </a:lnSpc>
              <a:defRPr/>
            </a:pPr>
            <a:r>
              <a:rPr lang="en-US" sz="1600" b="1">
                <a:effectLst>
                  <a:outerShdw blurRad="38100" dist="38100" dir="2700000" algn="tl">
                    <a:srgbClr val="FFFFFF"/>
                  </a:outerShdw>
                </a:effectLst>
                <a:latin typeface="Helvetica" pitchFamily="-128" charset="0"/>
                <a:ea typeface="ＭＳ Ｐゴシック" pitchFamily="-128" charset="-128"/>
              </a:rPr>
              <a:t>Path 2:  1,2,3,5,7,8</a:t>
            </a:r>
          </a:p>
        </p:txBody>
      </p:sp>
      <p:sp>
        <p:nvSpPr>
          <p:cNvPr id="183307" name="Rectangle 11">
            <a:extLst>
              <a:ext uri="{FF2B5EF4-FFF2-40B4-BE49-F238E27FC236}">
                <a16:creationId xmlns:a16="http://schemas.microsoft.com/office/drawing/2014/main" id="{F4B6FAFA-EDC8-4CE3-8C86-8F813D21D211}"/>
              </a:ext>
            </a:extLst>
          </p:cNvPr>
          <p:cNvSpPr>
            <a:spLocks noChangeArrowheads="1"/>
          </p:cNvSpPr>
          <p:nvPr/>
        </p:nvSpPr>
        <p:spPr bwMode="auto">
          <a:xfrm>
            <a:off x="5486400" y="4411663"/>
            <a:ext cx="1581150" cy="220662"/>
          </a:xfrm>
          <a:prstGeom prst="rect">
            <a:avLst/>
          </a:prstGeom>
          <a:noFill/>
          <a:ln w="9525">
            <a:noFill/>
            <a:miter lim="800000"/>
            <a:headEnd/>
            <a:tailEnd/>
          </a:ln>
        </p:spPr>
        <p:txBody>
          <a:bodyPr wrap="none" lIns="0" tIns="0" rIns="0" bIns="0">
            <a:spAutoFit/>
          </a:bodyPr>
          <a:lstStyle/>
          <a:p>
            <a:pPr>
              <a:lnSpc>
                <a:spcPct val="90000"/>
              </a:lnSpc>
              <a:defRPr/>
            </a:pPr>
            <a:r>
              <a:rPr lang="en-US" sz="1600" b="1">
                <a:effectLst>
                  <a:outerShdw blurRad="38100" dist="38100" dir="2700000" algn="tl">
                    <a:srgbClr val="FFFFFF"/>
                  </a:outerShdw>
                </a:effectLst>
                <a:latin typeface="Helvetica" pitchFamily="-128" charset="0"/>
                <a:ea typeface="ＭＳ Ｐゴシック" pitchFamily="-128" charset="-128"/>
              </a:rPr>
              <a:t>Path 3:  1,2,4,7,8</a:t>
            </a:r>
          </a:p>
        </p:txBody>
      </p:sp>
      <p:sp>
        <p:nvSpPr>
          <p:cNvPr id="183308" name="Rectangle 12">
            <a:extLst>
              <a:ext uri="{FF2B5EF4-FFF2-40B4-BE49-F238E27FC236}">
                <a16:creationId xmlns:a16="http://schemas.microsoft.com/office/drawing/2014/main" id="{3F77534F-40F8-4397-8689-984B7375FF12}"/>
              </a:ext>
            </a:extLst>
          </p:cNvPr>
          <p:cNvSpPr>
            <a:spLocks noChangeArrowheads="1"/>
          </p:cNvSpPr>
          <p:nvPr/>
        </p:nvSpPr>
        <p:spPr bwMode="auto">
          <a:xfrm>
            <a:off x="5486400" y="4751388"/>
            <a:ext cx="2259013" cy="220662"/>
          </a:xfrm>
          <a:prstGeom prst="rect">
            <a:avLst/>
          </a:prstGeom>
          <a:noFill/>
          <a:ln w="9525">
            <a:noFill/>
            <a:miter lim="800000"/>
            <a:headEnd/>
            <a:tailEnd/>
          </a:ln>
        </p:spPr>
        <p:txBody>
          <a:bodyPr wrap="none" lIns="0" tIns="0" rIns="0" bIns="0">
            <a:spAutoFit/>
          </a:bodyPr>
          <a:lstStyle/>
          <a:p>
            <a:pPr>
              <a:lnSpc>
                <a:spcPct val="90000"/>
              </a:lnSpc>
              <a:defRPr/>
            </a:pPr>
            <a:r>
              <a:rPr lang="en-US" sz="1600" b="1">
                <a:effectLst>
                  <a:outerShdw blurRad="38100" dist="38100" dir="2700000" algn="tl">
                    <a:srgbClr val="FFFFFF"/>
                  </a:outerShdw>
                </a:effectLst>
                <a:latin typeface="Helvetica" pitchFamily="-128" charset="0"/>
                <a:ea typeface="ＭＳ Ｐゴシック" pitchFamily="-128" charset="-128"/>
              </a:rPr>
              <a:t>Path 4:  1,2,4,7,2,4,...7,8</a:t>
            </a:r>
          </a:p>
        </p:txBody>
      </p:sp>
      <p:sp>
        <p:nvSpPr>
          <p:cNvPr id="183309" name="Rectangle 13">
            <a:extLst>
              <a:ext uri="{FF2B5EF4-FFF2-40B4-BE49-F238E27FC236}">
                <a16:creationId xmlns:a16="http://schemas.microsoft.com/office/drawing/2014/main" id="{83EDEB88-EEAC-4C91-A345-9E4256E9B01A}"/>
              </a:ext>
            </a:extLst>
          </p:cNvPr>
          <p:cNvSpPr>
            <a:spLocks noChangeArrowheads="1"/>
          </p:cNvSpPr>
          <p:nvPr/>
        </p:nvSpPr>
        <p:spPr bwMode="auto">
          <a:xfrm>
            <a:off x="4757738" y="4425950"/>
            <a:ext cx="0" cy="247650"/>
          </a:xfrm>
          <a:prstGeom prst="rect">
            <a:avLst/>
          </a:prstGeom>
          <a:noFill/>
          <a:ln w="9525">
            <a:noFill/>
            <a:miter lim="800000"/>
            <a:headEnd/>
            <a:tailEnd/>
          </a:ln>
        </p:spPr>
        <p:txBody>
          <a:bodyPr wrap="none" lIns="0" tIns="0" rIns="0" bIns="0">
            <a:spAutoFit/>
          </a:bodyPr>
          <a:lstStyle/>
          <a:p>
            <a:pPr>
              <a:lnSpc>
                <a:spcPct val="90000"/>
              </a:lnSpc>
              <a:defRPr/>
            </a:pPr>
            <a:endParaRPr lang="en-US" sz="1800" b="1">
              <a:solidFill>
                <a:schemeClr val="bg1"/>
              </a:solidFill>
              <a:effectLst>
                <a:outerShdw blurRad="38100" dist="38100" dir="2700000" algn="tl">
                  <a:srgbClr val="000000"/>
                </a:outerShdw>
              </a:effectLst>
              <a:latin typeface="Helvetica" pitchFamily="-128" charset="0"/>
              <a:ea typeface="ＭＳ Ｐゴシック" pitchFamily="-128" charset="-128"/>
            </a:endParaRPr>
          </a:p>
        </p:txBody>
      </p:sp>
      <p:sp>
        <p:nvSpPr>
          <p:cNvPr id="183310" name="Rectangle 14">
            <a:extLst>
              <a:ext uri="{FF2B5EF4-FFF2-40B4-BE49-F238E27FC236}">
                <a16:creationId xmlns:a16="http://schemas.microsoft.com/office/drawing/2014/main" id="{4A6053E7-77F9-4555-AB2C-2BBDEDE723B6}"/>
              </a:ext>
            </a:extLst>
          </p:cNvPr>
          <p:cNvSpPr>
            <a:spLocks noChangeArrowheads="1"/>
          </p:cNvSpPr>
          <p:nvPr/>
        </p:nvSpPr>
        <p:spPr bwMode="auto">
          <a:xfrm>
            <a:off x="5181600" y="5105400"/>
            <a:ext cx="2100263" cy="220663"/>
          </a:xfrm>
          <a:prstGeom prst="rect">
            <a:avLst/>
          </a:prstGeom>
          <a:noFill/>
          <a:ln w="9525">
            <a:noFill/>
            <a:miter lim="800000"/>
            <a:headEnd/>
            <a:tailEnd/>
          </a:ln>
        </p:spPr>
        <p:txBody>
          <a:bodyPr wrap="none" lIns="0" tIns="0" rIns="0" bIns="0">
            <a:spAutoFit/>
          </a:bodyPr>
          <a:lstStyle/>
          <a:p>
            <a:pPr>
              <a:lnSpc>
                <a:spcPct val="90000"/>
              </a:lnSpc>
              <a:defRPr/>
            </a:pPr>
            <a:r>
              <a:rPr lang="en-US" sz="1600" b="1">
                <a:effectLst>
                  <a:outerShdw blurRad="38100" dist="38100" dir="2700000" algn="tl">
                    <a:srgbClr val="FFFFFF"/>
                  </a:outerShdw>
                </a:effectLst>
                <a:latin typeface="Helvetica" pitchFamily="-128" charset="0"/>
                <a:ea typeface="ＭＳ Ｐゴシック" pitchFamily="-128" charset="-128"/>
              </a:rPr>
              <a:t>Finally, we derive test</a:t>
            </a:r>
          </a:p>
        </p:txBody>
      </p:sp>
      <p:sp>
        <p:nvSpPr>
          <p:cNvPr id="183311" name="Rectangle 15">
            <a:extLst>
              <a:ext uri="{FF2B5EF4-FFF2-40B4-BE49-F238E27FC236}">
                <a16:creationId xmlns:a16="http://schemas.microsoft.com/office/drawing/2014/main" id="{B44AED31-74AC-42D2-B1AA-528D28792572}"/>
              </a:ext>
            </a:extLst>
          </p:cNvPr>
          <p:cNvSpPr>
            <a:spLocks noChangeArrowheads="1"/>
          </p:cNvSpPr>
          <p:nvPr/>
        </p:nvSpPr>
        <p:spPr bwMode="auto">
          <a:xfrm>
            <a:off x="5181600" y="5334000"/>
            <a:ext cx="2382838" cy="220663"/>
          </a:xfrm>
          <a:prstGeom prst="rect">
            <a:avLst/>
          </a:prstGeom>
          <a:noFill/>
          <a:ln w="9525">
            <a:noFill/>
            <a:miter lim="800000"/>
            <a:headEnd/>
            <a:tailEnd/>
          </a:ln>
        </p:spPr>
        <p:txBody>
          <a:bodyPr wrap="none" lIns="0" tIns="0" rIns="0" bIns="0">
            <a:spAutoFit/>
          </a:bodyPr>
          <a:lstStyle/>
          <a:p>
            <a:pPr>
              <a:lnSpc>
                <a:spcPct val="90000"/>
              </a:lnSpc>
              <a:defRPr/>
            </a:pPr>
            <a:r>
              <a:rPr lang="en-US" sz="1600" b="1">
                <a:effectLst>
                  <a:outerShdw blurRad="38100" dist="38100" dir="2700000" algn="tl">
                    <a:srgbClr val="FFFFFF"/>
                  </a:outerShdw>
                </a:effectLst>
                <a:latin typeface="Helvetica" pitchFamily="-128" charset="0"/>
                <a:ea typeface="ＭＳ Ｐゴシック" pitchFamily="-128" charset="-128"/>
              </a:rPr>
              <a:t>cases to exercise these  </a:t>
            </a:r>
          </a:p>
        </p:txBody>
      </p:sp>
      <p:sp>
        <p:nvSpPr>
          <p:cNvPr id="183312" name="Rectangle 16">
            <a:extLst>
              <a:ext uri="{FF2B5EF4-FFF2-40B4-BE49-F238E27FC236}">
                <a16:creationId xmlns:a16="http://schemas.microsoft.com/office/drawing/2014/main" id="{AA68BF68-9A51-4880-BE6E-0AC1A904F4FE}"/>
              </a:ext>
            </a:extLst>
          </p:cNvPr>
          <p:cNvSpPr>
            <a:spLocks noChangeArrowheads="1"/>
          </p:cNvSpPr>
          <p:nvPr/>
        </p:nvSpPr>
        <p:spPr bwMode="auto">
          <a:xfrm>
            <a:off x="5181600" y="5562600"/>
            <a:ext cx="598488" cy="220663"/>
          </a:xfrm>
          <a:prstGeom prst="rect">
            <a:avLst/>
          </a:prstGeom>
          <a:noFill/>
          <a:ln w="9525">
            <a:noFill/>
            <a:miter lim="800000"/>
            <a:headEnd/>
            <a:tailEnd/>
          </a:ln>
        </p:spPr>
        <p:txBody>
          <a:bodyPr wrap="none" lIns="0" tIns="0" rIns="0" bIns="0">
            <a:spAutoFit/>
          </a:bodyPr>
          <a:lstStyle/>
          <a:p>
            <a:pPr>
              <a:lnSpc>
                <a:spcPct val="90000"/>
              </a:lnSpc>
              <a:defRPr/>
            </a:pPr>
            <a:r>
              <a:rPr lang="en-US" sz="1600" b="1">
                <a:effectLst>
                  <a:outerShdw blurRad="38100" dist="38100" dir="2700000" algn="tl">
                    <a:srgbClr val="FFFFFF"/>
                  </a:outerShdw>
                </a:effectLst>
                <a:latin typeface="Helvetica" pitchFamily="-128" charset="0"/>
                <a:ea typeface="ＭＳ Ｐゴシック" pitchFamily="-128" charset="-128"/>
              </a:rPr>
              <a:t>paths.</a:t>
            </a:r>
          </a:p>
        </p:txBody>
      </p:sp>
      <p:grpSp>
        <p:nvGrpSpPr>
          <p:cNvPr id="426003" name="Group 17">
            <a:extLst>
              <a:ext uri="{FF2B5EF4-FFF2-40B4-BE49-F238E27FC236}">
                <a16:creationId xmlns:a16="http://schemas.microsoft.com/office/drawing/2014/main" id="{DE122448-E2DA-4F46-81C9-E47E21545150}"/>
              </a:ext>
            </a:extLst>
          </p:cNvPr>
          <p:cNvGrpSpPr>
            <a:grpSpLocks/>
          </p:cNvGrpSpPr>
          <p:nvPr/>
        </p:nvGrpSpPr>
        <p:grpSpPr bwMode="auto">
          <a:xfrm>
            <a:off x="1828800" y="1752600"/>
            <a:ext cx="2860675" cy="4572000"/>
            <a:chOff x="746" y="655"/>
            <a:chExt cx="1802" cy="2560"/>
          </a:xfrm>
        </p:grpSpPr>
        <p:sp>
          <p:nvSpPr>
            <p:cNvPr id="426004" name="Freeform 18">
              <a:extLst>
                <a:ext uri="{FF2B5EF4-FFF2-40B4-BE49-F238E27FC236}">
                  <a16:creationId xmlns:a16="http://schemas.microsoft.com/office/drawing/2014/main" id="{9312636B-F9B3-4F03-BA0D-BDAC9665C8EF}"/>
                </a:ext>
              </a:extLst>
            </p:cNvPr>
            <p:cNvSpPr>
              <a:spLocks/>
            </p:cNvSpPr>
            <p:nvPr/>
          </p:nvSpPr>
          <p:spPr bwMode="auto">
            <a:xfrm>
              <a:off x="1848" y="1688"/>
              <a:ext cx="343" cy="342"/>
            </a:xfrm>
            <a:custGeom>
              <a:avLst/>
              <a:gdLst>
                <a:gd name="T0" fmla="*/ 168 w 343"/>
                <a:gd name="T1" fmla="*/ 0 h 342"/>
                <a:gd name="T2" fmla="*/ 0 w 343"/>
                <a:gd name="T3" fmla="*/ 167 h 342"/>
                <a:gd name="T4" fmla="*/ 168 w 343"/>
                <a:gd name="T5" fmla="*/ 342 h 342"/>
                <a:gd name="T6" fmla="*/ 343 w 343"/>
                <a:gd name="T7" fmla="*/ 167 h 342"/>
                <a:gd name="T8" fmla="*/ 168 w 343"/>
                <a:gd name="T9" fmla="*/ 0 h 342"/>
                <a:gd name="T10" fmla="*/ 0 60000 65536"/>
                <a:gd name="T11" fmla="*/ 0 60000 65536"/>
                <a:gd name="T12" fmla="*/ 0 60000 65536"/>
                <a:gd name="T13" fmla="*/ 0 60000 65536"/>
                <a:gd name="T14" fmla="*/ 0 60000 65536"/>
                <a:gd name="T15" fmla="*/ 0 w 343"/>
                <a:gd name="T16" fmla="*/ 0 h 342"/>
                <a:gd name="T17" fmla="*/ 343 w 343"/>
                <a:gd name="T18" fmla="*/ 342 h 342"/>
              </a:gdLst>
              <a:ahLst/>
              <a:cxnLst>
                <a:cxn ang="T10">
                  <a:pos x="T0" y="T1"/>
                </a:cxn>
                <a:cxn ang="T11">
                  <a:pos x="T2" y="T3"/>
                </a:cxn>
                <a:cxn ang="T12">
                  <a:pos x="T4" y="T5"/>
                </a:cxn>
                <a:cxn ang="T13">
                  <a:pos x="T6" y="T7"/>
                </a:cxn>
                <a:cxn ang="T14">
                  <a:pos x="T8" y="T9"/>
                </a:cxn>
              </a:cxnLst>
              <a:rect l="T15" t="T16" r="T17" b="T18"/>
              <a:pathLst>
                <a:path w="343" h="342">
                  <a:moveTo>
                    <a:pt x="168" y="0"/>
                  </a:moveTo>
                  <a:lnTo>
                    <a:pt x="0" y="167"/>
                  </a:lnTo>
                  <a:lnTo>
                    <a:pt x="168" y="342"/>
                  </a:lnTo>
                  <a:lnTo>
                    <a:pt x="343" y="167"/>
                  </a:lnTo>
                  <a:lnTo>
                    <a:pt x="1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005" name="Freeform 19">
              <a:extLst>
                <a:ext uri="{FF2B5EF4-FFF2-40B4-BE49-F238E27FC236}">
                  <a16:creationId xmlns:a16="http://schemas.microsoft.com/office/drawing/2014/main" id="{56C913CA-FCC6-4E0A-A92A-BD3706E0B714}"/>
                </a:ext>
              </a:extLst>
            </p:cNvPr>
            <p:cNvSpPr>
              <a:spLocks/>
            </p:cNvSpPr>
            <p:nvPr/>
          </p:nvSpPr>
          <p:spPr bwMode="auto">
            <a:xfrm>
              <a:off x="1848" y="1688"/>
              <a:ext cx="343" cy="342"/>
            </a:xfrm>
            <a:custGeom>
              <a:avLst/>
              <a:gdLst>
                <a:gd name="T0" fmla="*/ 168 w 343"/>
                <a:gd name="T1" fmla="*/ 0 h 342"/>
                <a:gd name="T2" fmla="*/ 0 w 343"/>
                <a:gd name="T3" fmla="*/ 167 h 342"/>
                <a:gd name="T4" fmla="*/ 0 w 343"/>
                <a:gd name="T5" fmla="*/ 167 h 342"/>
                <a:gd name="T6" fmla="*/ 168 w 343"/>
                <a:gd name="T7" fmla="*/ 342 h 342"/>
                <a:gd name="T8" fmla="*/ 168 w 343"/>
                <a:gd name="T9" fmla="*/ 342 h 342"/>
                <a:gd name="T10" fmla="*/ 343 w 343"/>
                <a:gd name="T11" fmla="*/ 167 h 342"/>
                <a:gd name="T12" fmla="*/ 343 w 343"/>
                <a:gd name="T13" fmla="*/ 167 h 342"/>
                <a:gd name="T14" fmla="*/ 168 w 343"/>
                <a:gd name="T15" fmla="*/ 0 h 342"/>
                <a:gd name="T16" fmla="*/ 168 w 343"/>
                <a:gd name="T17" fmla="*/ 0 h 3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3"/>
                <a:gd name="T28" fmla="*/ 0 h 342"/>
                <a:gd name="T29" fmla="*/ 343 w 343"/>
                <a:gd name="T30" fmla="*/ 342 h 3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3" h="342">
                  <a:moveTo>
                    <a:pt x="168" y="0"/>
                  </a:moveTo>
                  <a:lnTo>
                    <a:pt x="0" y="167"/>
                  </a:lnTo>
                  <a:lnTo>
                    <a:pt x="168" y="342"/>
                  </a:lnTo>
                  <a:lnTo>
                    <a:pt x="343" y="167"/>
                  </a:lnTo>
                  <a:lnTo>
                    <a:pt x="168"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6006" name="Freeform 20">
              <a:extLst>
                <a:ext uri="{FF2B5EF4-FFF2-40B4-BE49-F238E27FC236}">
                  <a16:creationId xmlns:a16="http://schemas.microsoft.com/office/drawing/2014/main" id="{7D785005-160D-4FE2-99DB-FCE05827E3C7}"/>
                </a:ext>
              </a:extLst>
            </p:cNvPr>
            <p:cNvSpPr>
              <a:spLocks/>
            </p:cNvSpPr>
            <p:nvPr/>
          </p:nvSpPr>
          <p:spPr bwMode="auto">
            <a:xfrm>
              <a:off x="1841" y="1680"/>
              <a:ext cx="342" cy="342"/>
            </a:xfrm>
            <a:custGeom>
              <a:avLst/>
              <a:gdLst>
                <a:gd name="T0" fmla="*/ 167 w 342"/>
                <a:gd name="T1" fmla="*/ 0 h 342"/>
                <a:gd name="T2" fmla="*/ 0 w 342"/>
                <a:gd name="T3" fmla="*/ 167 h 342"/>
                <a:gd name="T4" fmla="*/ 167 w 342"/>
                <a:gd name="T5" fmla="*/ 342 h 342"/>
                <a:gd name="T6" fmla="*/ 342 w 342"/>
                <a:gd name="T7" fmla="*/ 167 h 342"/>
                <a:gd name="T8" fmla="*/ 167 w 342"/>
                <a:gd name="T9" fmla="*/ 0 h 342"/>
                <a:gd name="T10" fmla="*/ 0 60000 65536"/>
                <a:gd name="T11" fmla="*/ 0 60000 65536"/>
                <a:gd name="T12" fmla="*/ 0 60000 65536"/>
                <a:gd name="T13" fmla="*/ 0 60000 65536"/>
                <a:gd name="T14" fmla="*/ 0 60000 65536"/>
                <a:gd name="T15" fmla="*/ 0 w 342"/>
                <a:gd name="T16" fmla="*/ 0 h 342"/>
                <a:gd name="T17" fmla="*/ 342 w 342"/>
                <a:gd name="T18" fmla="*/ 342 h 342"/>
              </a:gdLst>
              <a:ahLst/>
              <a:cxnLst>
                <a:cxn ang="T10">
                  <a:pos x="T0" y="T1"/>
                </a:cxn>
                <a:cxn ang="T11">
                  <a:pos x="T2" y="T3"/>
                </a:cxn>
                <a:cxn ang="T12">
                  <a:pos x="T4" y="T5"/>
                </a:cxn>
                <a:cxn ang="T13">
                  <a:pos x="T6" y="T7"/>
                </a:cxn>
                <a:cxn ang="T14">
                  <a:pos x="T8" y="T9"/>
                </a:cxn>
              </a:cxnLst>
              <a:rect l="T15" t="T16" r="T17" b="T18"/>
              <a:pathLst>
                <a:path w="342" h="342">
                  <a:moveTo>
                    <a:pt x="167" y="0"/>
                  </a:moveTo>
                  <a:lnTo>
                    <a:pt x="0" y="167"/>
                  </a:lnTo>
                  <a:lnTo>
                    <a:pt x="167" y="342"/>
                  </a:lnTo>
                  <a:lnTo>
                    <a:pt x="342" y="167"/>
                  </a:lnTo>
                  <a:lnTo>
                    <a:pt x="167"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6007" name="Oval 21">
              <a:extLst>
                <a:ext uri="{FF2B5EF4-FFF2-40B4-BE49-F238E27FC236}">
                  <a16:creationId xmlns:a16="http://schemas.microsoft.com/office/drawing/2014/main" id="{36AD9FB5-4631-4461-9895-E72CAD00CFB4}"/>
                </a:ext>
              </a:extLst>
            </p:cNvPr>
            <p:cNvSpPr>
              <a:spLocks noChangeArrowheads="1"/>
            </p:cNvSpPr>
            <p:nvPr/>
          </p:nvSpPr>
          <p:spPr bwMode="auto">
            <a:xfrm>
              <a:off x="1430" y="662"/>
              <a:ext cx="107" cy="1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6008" name="Oval 22">
              <a:extLst>
                <a:ext uri="{FF2B5EF4-FFF2-40B4-BE49-F238E27FC236}">
                  <a16:creationId xmlns:a16="http://schemas.microsoft.com/office/drawing/2014/main" id="{2A852A8F-8346-4731-BE76-26509F04ADDC}"/>
                </a:ext>
              </a:extLst>
            </p:cNvPr>
            <p:cNvSpPr>
              <a:spLocks noChangeArrowheads="1"/>
            </p:cNvSpPr>
            <p:nvPr/>
          </p:nvSpPr>
          <p:spPr bwMode="auto">
            <a:xfrm>
              <a:off x="1423" y="655"/>
              <a:ext cx="121" cy="144"/>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6009" name="Freeform 23">
              <a:extLst>
                <a:ext uri="{FF2B5EF4-FFF2-40B4-BE49-F238E27FC236}">
                  <a16:creationId xmlns:a16="http://schemas.microsoft.com/office/drawing/2014/main" id="{F9284580-B556-4B16-9656-D089A4A34133}"/>
                </a:ext>
              </a:extLst>
            </p:cNvPr>
            <p:cNvSpPr>
              <a:spLocks/>
            </p:cNvSpPr>
            <p:nvPr/>
          </p:nvSpPr>
          <p:spPr bwMode="auto">
            <a:xfrm>
              <a:off x="1316" y="1331"/>
              <a:ext cx="342" cy="342"/>
            </a:xfrm>
            <a:custGeom>
              <a:avLst/>
              <a:gdLst>
                <a:gd name="T0" fmla="*/ 167 w 342"/>
                <a:gd name="T1" fmla="*/ 0 h 342"/>
                <a:gd name="T2" fmla="*/ 0 w 342"/>
                <a:gd name="T3" fmla="*/ 167 h 342"/>
                <a:gd name="T4" fmla="*/ 167 w 342"/>
                <a:gd name="T5" fmla="*/ 342 h 342"/>
                <a:gd name="T6" fmla="*/ 342 w 342"/>
                <a:gd name="T7" fmla="*/ 167 h 342"/>
                <a:gd name="T8" fmla="*/ 167 w 342"/>
                <a:gd name="T9" fmla="*/ 0 h 342"/>
                <a:gd name="T10" fmla="*/ 0 60000 65536"/>
                <a:gd name="T11" fmla="*/ 0 60000 65536"/>
                <a:gd name="T12" fmla="*/ 0 60000 65536"/>
                <a:gd name="T13" fmla="*/ 0 60000 65536"/>
                <a:gd name="T14" fmla="*/ 0 60000 65536"/>
                <a:gd name="T15" fmla="*/ 0 w 342"/>
                <a:gd name="T16" fmla="*/ 0 h 342"/>
                <a:gd name="T17" fmla="*/ 342 w 342"/>
                <a:gd name="T18" fmla="*/ 342 h 342"/>
              </a:gdLst>
              <a:ahLst/>
              <a:cxnLst>
                <a:cxn ang="T10">
                  <a:pos x="T0" y="T1"/>
                </a:cxn>
                <a:cxn ang="T11">
                  <a:pos x="T2" y="T3"/>
                </a:cxn>
                <a:cxn ang="T12">
                  <a:pos x="T4" y="T5"/>
                </a:cxn>
                <a:cxn ang="T13">
                  <a:pos x="T6" y="T7"/>
                </a:cxn>
                <a:cxn ang="T14">
                  <a:pos x="T8" y="T9"/>
                </a:cxn>
              </a:cxnLst>
              <a:rect l="T15" t="T16" r="T17" b="T18"/>
              <a:pathLst>
                <a:path w="342" h="342">
                  <a:moveTo>
                    <a:pt x="167" y="0"/>
                  </a:moveTo>
                  <a:lnTo>
                    <a:pt x="0" y="167"/>
                  </a:lnTo>
                  <a:lnTo>
                    <a:pt x="167" y="342"/>
                  </a:lnTo>
                  <a:lnTo>
                    <a:pt x="342" y="167"/>
                  </a:lnTo>
                  <a:lnTo>
                    <a:pt x="1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010" name="Freeform 24">
              <a:extLst>
                <a:ext uri="{FF2B5EF4-FFF2-40B4-BE49-F238E27FC236}">
                  <a16:creationId xmlns:a16="http://schemas.microsoft.com/office/drawing/2014/main" id="{E0FF137C-6D58-4E08-B24B-B9433ABBCDA1}"/>
                </a:ext>
              </a:extLst>
            </p:cNvPr>
            <p:cNvSpPr>
              <a:spLocks/>
            </p:cNvSpPr>
            <p:nvPr/>
          </p:nvSpPr>
          <p:spPr bwMode="auto">
            <a:xfrm>
              <a:off x="1316" y="1331"/>
              <a:ext cx="342" cy="342"/>
            </a:xfrm>
            <a:custGeom>
              <a:avLst/>
              <a:gdLst>
                <a:gd name="T0" fmla="*/ 167 w 342"/>
                <a:gd name="T1" fmla="*/ 0 h 342"/>
                <a:gd name="T2" fmla="*/ 0 w 342"/>
                <a:gd name="T3" fmla="*/ 167 h 342"/>
                <a:gd name="T4" fmla="*/ 0 w 342"/>
                <a:gd name="T5" fmla="*/ 167 h 342"/>
                <a:gd name="T6" fmla="*/ 167 w 342"/>
                <a:gd name="T7" fmla="*/ 342 h 342"/>
                <a:gd name="T8" fmla="*/ 167 w 342"/>
                <a:gd name="T9" fmla="*/ 342 h 342"/>
                <a:gd name="T10" fmla="*/ 342 w 342"/>
                <a:gd name="T11" fmla="*/ 167 h 342"/>
                <a:gd name="T12" fmla="*/ 342 w 342"/>
                <a:gd name="T13" fmla="*/ 167 h 342"/>
                <a:gd name="T14" fmla="*/ 167 w 342"/>
                <a:gd name="T15" fmla="*/ 0 h 342"/>
                <a:gd name="T16" fmla="*/ 167 w 342"/>
                <a:gd name="T17" fmla="*/ 0 h 3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2"/>
                <a:gd name="T28" fmla="*/ 0 h 342"/>
                <a:gd name="T29" fmla="*/ 342 w 342"/>
                <a:gd name="T30" fmla="*/ 342 h 3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2" h="342">
                  <a:moveTo>
                    <a:pt x="167" y="0"/>
                  </a:moveTo>
                  <a:lnTo>
                    <a:pt x="0" y="167"/>
                  </a:lnTo>
                  <a:lnTo>
                    <a:pt x="167" y="342"/>
                  </a:lnTo>
                  <a:lnTo>
                    <a:pt x="342" y="167"/>
                  </a:lnTo>
                  <a:lnTo>
                    <a:pt x="167"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6011" name="Freeform 25">
              <a:extLst>
                <a:ext uri="{FF2B5EF4-FFF2-40B4-BE49-F238E27FC236}">
                  <a16:creationId xmlns:a16="http://schemas.microsoft.com/office/drawing/2014/main" id="{CEB95055-8236-4E67-A16B-88E301CAD3A4}"/>
                </a:ext>
              </a:extLst>
            </p:cNvPr>
            <p:cNvSpPr>
              <a:spLocks/>
            </p:cNvSpPr>
            <p:nvPr/>
          </p:nvSpPr>
          <p:spPr bwMode="auto">
            <a:xfrm>
              <a:off x="1308" y="1323"/>
              <a:ext cx="343" cy="342"/>
            </a:xfrm>
            <a:custGeom>
              <a:avLst/>
              <a:gdLst>
                <a:gd name="T0" fmla="*/ 168 w 343"/>
                <a:gd name="T1" fmla="*/ 0 h 342"/>
                <a:gd name="T2" fmla="*/ 0 w 343"/>
                <a:gd name="T3" fmla="*/ 167 h 342"/>
                <a:gd name="T4" fmla="*/ 168 w 343"/>
                <a:gd name="T5" fmla="*/ 342 h 342"/>
                <a:gd name="T6" fmla="*/ 343 w 343"/>
                <a:gd name="T7" fmla="*/ 167 h 342"/>
                <a:gd name="T8" fmla="*/ 168 w 343"/>
                <a:gd name="T9" fmla="*/ 0 h 342"/>
                <a:gd name="T10" fmla="*/ 0 60000 65536"/>
                <a:gd name="T11" fmla="*/ 0 60000 65536"/>
                <a:gd name="T12" fmla="*/ 0 60000 65536"/>
                <a:gd name="T13" fmla="*/ 0 60000 65536"/>
                <a:gd name="T14" fmla="*/ 0 60000 65536"/>
                <a:gd name="T15" fmla="*/ 0 w 343"/>
                <a:gd name="T16" fmla="*/ 0 h 342"/>
                <a:gd name="T17" fmla="*/ 343 w 343"/>
                <a:gd name="T18" fmla="*/ 342 h 342"/>
              </a:gdLst>
              <a:ahLst/>
              <a:cxnLst>
                <a:cxn ang="T10">
                  <a:pos x="T0" y="T1"/>
                </a:cxn>
                <a:cxn ang="T11">
                  <a:pos x="T2" y="T3"/>
                </a:cxn>
                <a:cxn ang="T12">
                  <a:pos x="T4" y="T5"/>
                </a:cxn>
                <a:cxn ang="T13">
                  <a:pos x="T6" y="T7"/>
                </a:cxn>
                <a:cxn ang="T14">
                  <a:pos x="T8" y="T9"/>
                </a:cxn>
              </a:cxnLst>
              <a:rect l="T15" t="T16" r="T17" b="T18"/>
              <a:pathLst>
                <a:path w="343" h="342">
                  <a:moveTo>
                    <a:pt x="168" y="0"/>
                  </a:moveTo>
                  <a:lnTo>
                    <a:pt x="0" y="167"/>
                  </a:lnTo>
                  <a:lnTo>
                    <a:pt x="168" y="342"/>
                  </a:lnTo>
                  <a:lnTo>
                    <a:pt x="343" y="167"/>
                  </a:lnTo>
                  <a:lnTo>
                    <a:pt x="168"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6012" name="Freeform 26">
              <a:extLst>
                <a:ext uri="{FF2B5EF4-FFF2-40B4-BE49-F238E27FC236}">
                  <a16:creationId xmlns:a16="http://schemas.microsoft.com/office/drawing/2014/main" id="{155A939C-D8F7-45F8-8FA0-7E224EA987F4}"/>
                </a:ext>
              </a:extLst>
            </p:cNvPr>
            <p:cNvSpPr>
              <a:spLocks/>
            </p:cNvSpPr>
            <p:nvPr/>
          </p:nvSpPr>
          <p:spPr bwMode="auto">
            <a:xfrm>
              <a:off x="1316" y="2584"/>
              <a:ext cx="342" cy="342"/>
            </a:xfrm>
            <a:custGeom>
              <a:avLst/>
              <a:gdLst>
                <a:gd name="T0" fmla="*/ 167 w 342"/>
                <a:gd name="T1" fmla="*/ 0 h 342"/>
                <a:gd name="T2" fmla="*/ 0 w 342"/>
                <a:gd name="T3" fmla="*/ 167 h 342"/>
                <a:gd name="T4" fmla="*/ 167 w 342"/>
                <a:gd name="T5" fmla="*/ 342 h 342"/>
                <a:gd name="T6" fmla="*/ 342 w 342"/>
                <a:gd name="T7" fmla="*/ 167 h 342"/>
                <a:gd name="T8" fmla="*/ 167 w 342"/>
                <a:gd name="T9" fmla="*/ 0 h 342"/>
                <a:gd name="T10" fmla="*/ 0 60000 65536"/>
                <a:gd name="T11" fmla="*/ 0 60000 65536"/>
                <a:gd name="T12" fmla="*/ 0 60000 65536"/>
                <a:gd name="T13" fmla="*/ 0 60000 65536"/>
                <a:gd name="T14" fmla="*/ 0 60000 65536"/>
                <a:gd name="T15" fmla="*/ 0 w 342"/>
                <a:gd name="T16" fmla="*/ 0 h 342"/>
                <a:gd name="T17" fmla="*/ 342 w 342"/>
                <a:gd name="T18" fmla="*/ 342 h 342"/>
              </a:gdLst>
              <a:ahLst/>
              <a:cxnLst>
                <a:cxn ang="T10">
                  <a:pos x="T0" y="T1"/>
                </a:cxn>
                <a:cxn ang="T11">
                  <a:pos x="T2" y="T3"/>
                </a:cxn>
                <a:cxn ang="T12">
                  <a:pos x="T4" y="T5"/>
                </a:cxn>
                <a:cxn ang="T13">
                  <a:pos x="T6" y="T7"/>
                </a:cxn>
                <a:cxn ang="T14">
                  <a:pos x="T8" y="T9"/>
                </a:cxn>
              </a:cxnLst>
              <a:rect l="T15" t="T16" r="T17" b="T18"/>
              <a:pathLst>
                <a:path w="342" h="342">
                  <a:moveTo>
                    <a:pt x="167" y="0"/>
                  </a:moveTo>
                  <a:lnTo>
                    <a:pt x="0" y="167"/>
                  </a:lnTo>
                  <a:lnTo>
                    <a:pt x="167" y="342"/>
                  </a:lnTo>
                  <a:lnTo>
                    <a:pt x="342" y="167"/>
                  </a:lnTo>
                  <a:lnTo>
                    <a:pt x="1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013" name="Freeform 27">
              <a:extLst>
                <a:ext uri="{FF2B5EF4-FFF2-40B4-BE49-F238E27FC236}">
                  <a16:creationId xmlns:a16="http://schemas.microsoft.com/office/drawing/2014/main" id="{ED5841A9-4A1B-488F-BA51-D59BFA2F8674}"/>
                </a:ext>
              </a:extLst>
            </p:cNvPr>
            <p:cNvSpPr>
              <a:spLocks/>
            </p:cNvSpPr>
            <p:nvPr/>
          </p:nvSpPr>
          <p:spPr bwMode="auto">
            <a:xfrm>
              <a:off x="1316" y="2584"/>
              <a:ext cx="342" cy="342"/>
            </a:xfrm>
            <a:custGeom>
              <a:avLst/>
              <a:gdLst>
                <a:gd name="T0" fmla="*/ 167 w 342"/>
                <a:gd name="T1" fmla="*/ 0 h 342"/>
                <a:gd name="T2" fmla="*/ 0 w 342"/>
                <a:gd name="T3" fmla="*/ 167 h 342"/>
                <a:gd name="T4" fmla="*/ 0 w 342"/>
                <a:gd name="T5" fmla="*/ 167 h 342"/>
                <a:gd name="T6" fmla="*/ 167 w 342"/>
                <a:gd name="T7" fmla="*/ 342 h 342"/>
                <a:gd name="T8" fmla="*/ 167 w 342"/>
                <a:gd name="T9" fmla="*/ 342 h 342"/>
                <a:gd name="T10" fmla="*/ 342 w 342"/>
                <a:gd name="T11" fmla="*/ 167 h 342"/>
                <a:gd name="T12" fmla="*/ 342 w 342"/>
                <a:gd name="T13" fmla="*/ 167 h 342"/>
                <a:gd name="T14" fmla="*/ 167 w 342"/>
                <a:gd name="T15" fmla="*/ 0 h 342"/>
                <a:gd name="T16" fmla="*/ 167 w 342"/>
                <a:gd name="T17" fmla="*/ 0 h 3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2"/>
                <a:gd name="T28" fmla="*/ 0 h 342"/>
                <a:gd name="T29" fmla="*/ 342 w 342"/>
                <a:gd name="T30" fmla="*/ 342 h 3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2" h="342">
                  <a:moveTo>
                    <a:pt x="167" y="0"/>
                  </a:moveTo>
                  <a:lnTo>
                    <a:pt x="0" y="167"/>
                  </a:lnTo>
                  <a:lnTo>
                    <a:pt x="167" y="342"/>
                  </a:lnTo>
                  <a:lnTo>
                    <a:pt x="342" y="167"/>
                  </a:lnTo>
                  <a:lnTo>
                    <a:pt x="167"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6014" name="Freeform 28">
              <a:extLst>
                <a:ext uri="{FF2B5EF4-FFF2-40B4-BE49-F238E27FC236}">
                  <a16:creationId xmlns:a16="http://schemas.microsoft.com/office/drawing/2014/main" id="{7C37FE2C-0E62-4BC1-B095-D456020838FD}"/>
                </a:ext>
              </a:extLst>
            </p:cNvPr>
            <p:cNvSpPr>
              <a:spLocks/>
            </p:cNvSpPr>
            <p:nvPr/>
          </p:nvSpPr>
          <p:spPr bwMode="auto">
            <a:xfrm>
              <a:off x="1308" y="2577"/>
              <a:ext cx="343" cy="342"/>
            </a:xfrm>
            <a:custGeom>
              <a:avLst/>
              <a:gdLst>
                <a:gd name="T0" fmla="*/ 168 w 343"/>
                <a:gd name="T1" fmla="*/ 0 h 342"/>
                <a:gd name="T2" fmla="*/ 0 w 343"/>
                <a:gd name="T3" fmla="*/ 167 h 342"/>
                <a:gd name="T4" fmla="*/ 168 w 343"/>
                <a:gd name="T5" fmla="*/ 342 h 342"/>
                <a:gd name="T6" fmla="*/ 343 w 343"/>
                <a:gd name="T7" fmla="*/ 167 h 342"/>
                <a:gd name="T8" fmla="*/ 168 w 343"/>
                <a:gd name="T9" fmla="*/ 0 h 342"/>
                <a:gd name="T10" fmla="*/ 0 60000 65536"/>
                <a:gd name="T11" fmla="*/ 0 60000 65536"/>
                <a:gd name="T12" fmla="*/ 0 60000 65536"/>
                <a:gd name="T13" fmla="*/ 0 60000 65536"/>
                <a:gd name="T14" fmla="*/ 0 60000 65536"/>
                <a:gd name="T15" fmla="*/ 0 w 343"/>
                <a:gd name="T16" fmla="*/ 0 h 342"/>
                <a:gd name="T17" fmla="*/ 343 w 343"/>
                <a:gd name="T18" fmla="*/ 342 h 342"/>
              </a:gdLst>
              <a:ahLst/>
              <a:cxnLst>
                <a:cxn ang="T10">
                  <a:pos x="T0" y="T1"/>
                </a:cxn>
                <a:cxn ang="T11">
                  <a:pos x="T2" y="T3"/>
                </a:cxn>
                <a:cxn ang="T12">
                  <a:pos x="T4" y="T5"/>
                </a:cxn>
                <a:cxn ang="T13">
                  <a:pos x="T6" y="T7"/>
                </a:cxn>
                <a:cxn ang="T14">
                  <a:pos x="T8" y="T9"/>
                </a:cxn>
              </a:cxnLst>
              <a:rect l="T15" t="T16" r="T17" b="T18"/>
              <a:pathLst>
                <a:path w="343" h="342">
                  <a:moveTo>
                    <a:pt x="168" y="0"/>
                  </a:moveTo>
                  <a:lnTo>
                    <a:pt x="0" y="167"/>
                  </a:lnTo>
                  <a:lnTo>
                    <a:pt x="168" y="342"/>
                  </a:lnTo>
                  <a:lnTo>
                    <a:pt x="343" y="167"/>
                  </a:lnTo>
                  <a:lnTo>
                    <a:pt x="168"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6015" name="Freeform 29">
              <a:extLst>
                <a:ext uri="{FF2B5EF4-FFF2-40B4-BE49-F238E27FC236}">
                  <a16:creationId xmlns:a16="http://schemas.microsoft.com/office/drawing/2014/main" id="{7E7DD821-9593-4FA3-BAD1-A5E7FB48707B}"/>
                </a:ext>
              </a:extLst>
            </p:cNvPr>
            <p:cNvSpPr>
              <a:spLocks/>
            </p:cNvSpPr>
            <p:nvPr/>
          </p:nvSpPr>
          <p:spPr bwMode="auto">
            <a:xfrm>
              <a:off x="1673" y="1498"/>
              <a:ext cx="343" cy="106"/>
            </a:xfrm>
            <a:custGeom>
              <a:avLst/>
              <a:gdLst>
                <a:gd name="T0" fmla="*/ 0 w 343"/>
                <a:gd name="T1" fmla="*/ 0 h 106"/>
                <a:gd name="T2" fmla="*/ 343 w 343"/>
                <a:gd name="T3" fmla="*/ 0 h 106"/>
                <a:gd name="T4" fmla="*/ 343 w 343"/>
                <a:gd name="T5" fmla="*/ 0 h 106"/>
                <a:gd name="T6" fmla="*/ 343 w 343"/>
                <a:gd name="T7" fmla="*/ 106 h 106"/>
                <a:gd name="T8" fmla="*/ 343 w 343"/>
                <a:gd name="T9" fmla="*/ 106 h 106"/>
                <a:gd name="T10" fmla="*/ 0 60000 65536"/>
                <a:gd name="T11" fmla="*/ 0 60000 65536"/>
                <a:gd name="T12" fmla="*/ 0 60000 65536"/>
                <a:gd name="T13" fmla="*/ 0 60000 65536"/>
                <a:gd name="T14" fmla="*/ 0 60000 65536"/>
                <a:gd name="T15" fmla="*/ 0 w 343"/>
                <a:gd name="T16" fmla="*/ 0 h 106"/>
                <a:gd name="T17" fmla="*/ 343 w 343"/>
                <a:gd name="T18" fmla="*/ 106 h 106"/>
              </a:gdLst>
              <a:ahLst/>
              <a:cxnLst>
                <a:cxn ang="T10">
                  <a:pos x="T0" y="T1"/>
                </a:cxn>
                <a:cxn ang="T11">
                  <a:pos x="T2" y="T3"/>
                </a:cxn>
                <a:cxn ang="T12">
                  <a:pos x="T4" y="T5"/>
                </a:cxn>
                <a:cxn ang="T13">
                  <a:pos x="T6" y="T7"/>
                </a:cxn>
                <a:cxn ang="T14">
                  <a:pos x="T8" y="T9"/>
                </a:cxn>
              </a:cxnLst>
              <a:rect l="T15" t="T16" r="T17" b="T18"/>
              <a:pathLst>
                <a:path w="343" h="106">
                  <a:moveTo>
                    <a:pt x="0" y="0"/>
                  </a:moveTo>
                  <a:lnTo>
                    <a:pt x="343" y="0"/>
                  </a:lnTo>
                  <a:lnTo>
                    <a:pt x="343" y="106"/>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6016" name="Freeform 30">
              <a:extLst>
                <a:ext uri="{FF2B5EF4-FFF2-40B4-BE49-F238E27FC236}">
                  <a16:creationId xmlns:a16="http://schemas.microsoft.com/office/drawing/2014/main" id="{3AFEDAEB-A5C7-4153-9581-CC101E7251FC}"/>
                </a:ext>
              </a:extLst>
            </p:cNvPr>
            <p:cNvSpPr>
              <a:spLocks/>
            </p:cNvSpPr>
            <p:nvPr/>
          </p:nvSpPr>
          <p:spPr bwMode="auto">
            <a:xfrm>
              <a:off x="1666" y="1490"/>
              <a:ext cx="342" cy="107"/>
            </a:xfrm>
            <a:custGeom>
              <a:avLst/>
              <a:gdLst>
                <a:gd name="T0" fmla="*/ 0 w 342"/>
                <a:gd name="T1" fmla="*/ 0 h 107"/>
                <a:gd name="T2" fmla="*/ 342 w 342"/>
                <a:gd name="T3" fmla="*/ 0 h 107"/>
                <a:gd name="T4" fmla="*/ 342 w 342"/>
                <a:gd name="T5" fmla="*/ 107 h 107"/>
                <a:gd name="T6" fmla="*/ 0 60000 65536"/>
                <a:gd name="T7" fmla="*/ 0 60000 65536"/>
                <a:gd name="T8" fmla="*/ 0 60000 65536"/>
                <a:gd name="T9" fmla="*/ 0 w 342"/>
                <a:gd name="T10" fmla="*/ 0 h 107"/>
                <a:gd name="T11" fmla="*/ 342 w 342"/>
                <a:gd name="T12" fmla="*/ 107 h 107"/>
              </a:gdLst>
              <a:ahLst/>
              <a:cxnLst>
                <a:cxn ang="T6">
                  <a:pos x="T0" y="T1"/>
                </a:cxn>
                <a:cxn ang="T7">
                  <a:pos x="T2" y="T3"/>
                </a:cxn>
                <a:cxn ang="T8">
                  <a:pos x="T4" y="T5"/>
                </a:cxn>
              </a:cxnLst>
              <a:rect l="T9" t="T10" r="T11" b="T12"/>
              <a:pathLst>
                <a:path w="342" h="107">
                  <a:moveTo>
                    <a:pt x="0" y="0"/>
                  </a:moveTo>
                  <a:lnTo>
                    <a:pt x="342" y="0"/>
                  </a:lnTo>
                  <a:lnTo>
                    <a:pt x="342" y="107"/>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6017" name="Line 31">
              <a:extLst>
                <a:ext uri="{FF2B5EF4-FFF2-40B4-BE49-F238E27FC236}">
                  <a16:creationId xmlns:a16="http://schemas.microsoft.com/office/drawing/2014/main" id="{05D71EBF-7659-4331-B951-AE018C803E28}"/>
                </a:ext>
              </a:extLst>
            </p:cNvPr>
            <p:cNvSpPr>
              <a:spLocks noChangeShapeType="1"/>
            </p:cNvSpPr>
            <p:nvPr/>
          </p:nvSpPr>
          <p:spPr bwMode="auto">
            <a:xfrm>
              <a:off x="1468" y="784"/>
              <a:ext cx="1" cy="53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6018" name="Rectangle 32">
              <a:extLst>
                <a:ext uri="{FF2B5EF4-FFF2-40B4-BE49-F238E27FC236}">
                  <a16:creationId xmlns:a16="http://schemas.microsoft.com/office/drawing/2014/main" id="{70F1ABC5-6970-4092-B61E-000945723382}"/>
                </a:ext>
              </a:extLst>
            </p:cNvPr>
            <p:cNvSpPr>
              <a:spLocks noChangeArrowheads="1"/>
            </p:cNvSpPr>
            <p:nvPr/>
          </p:nvSpPr>
          <p:spPr bwMode="auto">
            <a:xfrm>
              <a:off x="1324" y="913"/>
              <a:ext cx="296"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6019" name="Rectangle 33">
              <a:extLst>
                <a:ext uri="{FF2B5EF4-FFF2-40B4-BE49-F238E27FC236}">
                  <a16:creationId xmlns:a16="http://schemas.microsoft.com/office/drawing/2014/main" id="{70E9EBF8-5A49-4A92-AEEB-0CE5E4914E4D}"/>
                </a:ext>
              </a:extLst>
            </p:cNvPr>
            <p:cNvSpPr>
              <a:spLocks noChangeArrowheads="1"/>
            </p:cNvSpPr>
            <p:nvPr/>
          </p:nvSpPr>
          <p:spPr bwMode="auto">
            <a:xfrm>
              <a:off x="1316" y="905"/>
              <a:ext cx="312" cy="251"/>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6020" name="Freeform 34">
              <a:extLst>
                <a:ext uri="{FF2B5EF4-FFF2-40B4-BE49-F238E27FC236}">
                  <a16:creationId xmlns:a16="http://schemas.microsoft.com/office/drawing/2014/main" id="{300391AE-08E2-4097-B708-256C050065C8}"/>
                </a:ext>
              </a:extLst>
            </p:cNvPr>
            <p:cNvSpPr>
              <a:spLocks/>
            </p:cNvSpPr>
            <p:nvPr/>
          </p:nvSpPr>
          <p:spPr bwMode="auto">
            <a:xfrm>
              <a:off x="1042" y="1483"/>
              <a:ext cx="259" cy="296"/>
            </a:xfrm>
            <a:custGeom>
              <a:avLst/>
              <a:gdLst>
                <a:gd name="T0" fmla="*/ 259 w 259"/>
                <a:gd name="T1" fmla="*/ 0 h 296"/>
                <a:gd name="T2" fmla="*/ 0 w 259"/>
                <a:gd name="T3" fmla="*/ 0 h 296"/>
                <a:gd name="T4" fmla="*/ 0 w 259"/>
                <a:gd name="T5" fmla="*/ 296 h 296"/>
                <a:gd name="T6" fmla="*/ 0 60000 65536"/>
                <a:gd name="T7" fmla="*/ 0 60000 65536"/>
                <a:gd name="T8" fmla="*/ 0 60000 65536"/>
                <a:gd name="T9" fmla="*/ 0 w 259"/>
                <a:gd name="T10" fmla="*/ 0 h 296"/>
                <a:gd name="T11" fmla="*/ 259 w 259"/>
                <a:gd name="T12" fmla="*/ 296 h 296"/>
              </a:gdLst>
              <a:ahLst/>
              <a:cxnLst>
                <a:cxn ang="T6">
                  <a:pos x="T0" y="T1"/>
                </a:cxn>
                <a:cxn ang="T7">
                  <a:pos x="T2" y="T3"/>
                </a:cxn>
                <a:cxn ang="T8">
                  <a:pos x="T4" y="T5"/>
                </a:cxn>
              </a:cxnLst>
              <a:rect l="T9" t="T10" r="T11" b="T12"/>
              <a:pathLst>
                <a:path w="259" h="296">
                  <a:moveTo>
                    <a:pt x="259" y="0"/>
                  </a:moveTo>
                  <a:lnTo>
                    <a:pt x="0" y="0"/>
                  </a:lnTo>
                  <a:lnTo>
                    <a:pt x="0" y="296"/>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6021" name="Freeform 35">
              <a:extLst>
                <a:ext uri="{FF2B5EF4-FFF2-40B4-BE49-F238E27FC236}">
                  <a16:creationId xmlns:a16="http://schemas.microsoft.com/office/drawing/2014/main" id="{28E126F9-AD85-46D7-BF74-238F690D66F8}"/>
                </a:ext>
              </a:extLst>
            </p:cNvPr>
            <p:cNvSpPr>
              <a:spLocks/>
            </p:cNvSpPr>
            <p:nvPr/>
          </p:nvSpPr>
          <p:spPr bwMode="auto">
            <a:xfrm>
              <a:off x="2191" y="1855"/>
              <a:ext cx="205" cy="175"/>
            </a:xfrm>
            <a:custGeom>
              <a:avLst/>
              <a:gdLst>
                <a:gd name="T0" fmla="*/ 0 w 205"/>
                <a:gd name="T1" fmla="*/ 0 h 175"/>
                <a:gd name="T2" fmla="*/ 205 w 205"/>
                <a:gd name="T3" fmla="*/ 0 h 175"/>
                <a:gd name="T4" fmla="*/ 205 w 205"/>
                <a:gd name="T5" fmla="*/ 0 h 175"/>
                <a:gd name="T6" fmla="*/ 205 w 205"/>
                <a:gd name="T7" fmla="*/ 175 h 175"/>
                <a:gd name="T8" fmla="*/ 205 w 205"/>
                <a:gd name="T9" fmla="*/ 175 h 175"/>
                <a:gd name="T10" fmla="*/ 0 60000 65536"/>
                <a:gd name="T11" fmla="*/ 0 60000 65536"/>
                <a:gd name="T12" fmla="*/ 0 60000 65536"/>
                <a:gd name="T13" fmla="*/ 0 60000 65536"/>
                <a:gd name="T14" fmla="*/ 0 60000 65536"/>
                <a:gd name="T15" fmla="*/ 0 w 205"/>
                <a:gd name="T16" fmla="*/ 0 h 175"/>
                <a:gd name="T17" fmla="*/ 205 w 205"/>
                <a:gd name="T18" fmla="*/ 175 h 175"/>
              </a:gdLst>
              <a:ahLst/>
              <a:cxnLst>
                <a:cxn ang="T10">
                  <a:pos x="T0" y="T1"/>
                </a:cxn>
                <a:cxn ang="T11">
                  <a:pos x="T2" y="T3"/>
                </a:cxn>
                <a:cxn ang="T12">
                  <a:pos x="T4" y="T5"/>
                </a:cxn>
                <a:cxn ang="T13">
                  <a:pos x="T6" y="T7"/>
                </a:cxn>
                <a:cxn ang="T14">
                  <a:pos x="T8" y="T9"/>
                </a:cxn>
              </a:cxnLst>
              <a:rect l="T15" t="T16" r="T17" b="T18"/>
              <a:pathLst>
                <a:path w="205" h="175">
                  <a:moveTo>
                    <a:pt x="0" y="0"/>
                  </a:moveTo>
                  <a:lnTo>
                    <a:pt x="205" y="0"/>
                  </a:lnTo>
                  <a:lnTo>
                    <a:pt x="205" y="175"/>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6022" name="Freeform 36">
              <a:extLst>
                <a:ext uri="{FF2B5EF4-FFF2-40B4-BE49-F238E27FC236}">
                  <a16:creationId xmlns:a16="http://schemas.microsoft.com/office/drawing/2014/main" id="{86A3323E-2287-444B-9E2C-E9A190A98CFC}"/>
                </a:ext>
              </a:extLst>
            </p:cNvPr>
            <p:cNvSpPr>
              <a:spLocks/>
            </p:cNvSpPr>
            <p:nvPr/>
          </p:nvSpPr>
          <p:spPr bwMode="auto">
            <a:xfrm>
              <a:off x="2183" y="1847"/>
              <a:ext cx="205" cy="175"/>
            </a:xfrm>
            <a:custGeom>
              <a:avLst/>
              <a:gdLst>
                <a:gd name="T0" fmla="*/ 0 w 205"/>
                <a:gd name="T1" fmla="*/ 0 h 175"/>
                <a:gd name="T2" fmla="*/ 205 w 205"/>
                <a:gd name="T3" fmla="*/ 0 h 175"/>
                <a:gd name="T4" fmla="*/ 205 w 205"/>
                <a:gd name="T5" fmla="*/ 175 h 175"/>
                <a:gd name="T6" fmla="*/ 0 60000 65536"/>
                <a:gd name="T7" fmla="*/ 0 60000 65536"/>
                <a:gd name="T8" fmla="*/ 0 60000 65536"/>
                <a:gd name="T9" fmla="*/ 0 w 205"/>
                <a:gd name="T10" fmla="*/ 0 h 175"/>
                <a:gd name="T11" fmla="*/ 205 w 205"/>
                <a:gd name="T12" fmla="*/ 175 h 175"/>
              </a:gdLst>
              <a:ahLst/>
              <a:cxnLst>
                <a:cxn ang="T6">
                  <a:pos x="T0" y="T1"/>
                </a:cxn>
                <a:cxn ang="T7">
                  <a:pos x="T2" y="T3"/>
                </a:cxn>
                <a:cxn ang="T8">
                  <a:pos x="T4" y="T5"/>
                </a:cxn>
              </a:cxnLst>
              <a:rect l="T9" t="T10" r="T11" b="T12"/>
              <a:pathLst>
                <a:path w="205" h="175">
                  <a:moveTo>
                    <a:pt x="0" y="0"/>
                  </a:moveTo>
                  <a:lnTo>
                    <a:pt x="205" y="0"/>
                  </a:lnTo>
                  <a:lnTo>
                    <a:pt x="205" y="175"/>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6023" name="Freeform 37">
              <a:extLst>
                <a:ext uri="{FF2B5EF4-FFF2-40B4-BE49-F238E27FC236}">
                  <a16:creationId xmlns:a16="http://schemas.microsoft.com/office/drawing/2014/main" id="{9EAD1D29-EED3-4047-924D-437CD80AD4A3}"/>
                </a:ext>
              </a:extLst>
            </p:cNvPr>
            <p:cNvSpPr>
              <a:spLocks/>
            </p:cNvSpPr>
            <p:nvPr/>
          </p:nvSpPr>
          <p:spPr bwMode="auto">
            <a:xfrm>
              <a:off x="1673" y="1855"/>
              <a:ext cx="191" cy="220"/>
            </a:xfrm>
            <a:custGeom>
              <a:avLst/>
              <a:gdLst>
                <a:gd name="T0" fmla="*/ 191 w 191"/>
                <a:gd name="T1" fmla="*/ 0 h 220"/>
                <a:gd name="T2" fmla="*/ 0 w 191"/>
                <a:gd name="T3" fmla="*/ 0 h 220"/>
                <a:gd name="T4" fmla="*/ 0 w 191"/>
                <a:gd name="T5" fmla="*/ 0 h 220"/>
                <a:gd name="T6" fmla="*/ 0 w 191"/>
                <a:gd name="T7" fmla="*/ 220 h 220"/>
                <a:gd name="T8" fmla="*/ 0 w 191"/>
                <a:gd name="T9" fmla="*/ 220 h 220"/>
                <a:gd name="T10" fmla="*/ 0 60000 65536"/>
                <a:gd name="T11" fmla="*/ 0 60000 65536"/>
                <a:gd name="T12" fmla="*/ 0 60000 65536"/>
                <a:gd name="T13" fmla="*/ 0 60000 65536"/>
                <a:gd name="T14" fmla="*/ 0 60000 65536"/>
                <a:gd name="T15" fmla="*/ 0 w 191"/>
                <a:gd name="T16" fmla="*/ 0 h 220"/>
                <a:gd name="T17" fmla="*/ 191 w 191"/>
                <a:gd name="T18" fmla="*/ 220 h 220"/>
              </a:gdLst>
              <a:ahLst/>
              <a:cxnLst>
                <a:cxn ang="T10">
                  <a:pos x="T0" y="T1"/>
                </a:cxn>
                <a:cxn ang="T11">
                  <a:pos x="T2" y="T3"/>
                </a:cxn>
                <a:cxn ang="T12">
                  <a:pos x="T4" y="T5"/>
                </a:cxn>
                <a:cxn ang="T13">
                  <a:pos x="T6" y="T7"/>
                </a:cxn>
                <a:cxn ang="T14">
                  <a:pos x="T8" y="T9"/>
                </a:cxn>
              </a:cxnLst>
              <a:rect l="T15" t="T16" r="T17" b="T18"/>
              <a:pathLst>
                <a:path w="191" h="220">
                  <a:moveTo>
                    <a:pt x="191" y="0"/>
                  </a:moveTo>
                  <a:lnTo>
                    <a:pt x="0" y="0"/>
                  </a:lnTo>
                  <a:lnTo>
                    <a:pt x="0" y="22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6024" name="Freeform 38">
              <a:extLst>
                <a:ext uri="{FF2B5EF4-FFF2-40B4-BE49-F238E27FC236}">
                  <a16:creationId xmlns:a16="http://schemas.microsoft.com/office/drawing/2014/main" id="{21F69E1D-99B4-4333-9D92-C6315696CB0B}"/>
                </a:ext>
              </a:extLst>
            </p:cNvPr>
            <p:cNvSpPr>
              <a:spLocks/>
            </p:cNvSpPr>
            <p:nvPr/>
          </p:nvSpPr>
          <p:spPr bwMode="auto">
            <a:xfrm>
              <a:off x="1666" y="1847"/>
              <a:ext cx="190" cy="221"/>
            </a:xfrm>
            <a:custGeom>
              <a:avLst/>
              <a:gdLst>
                <a:gd name="T0" fmla="*/ 190 w 190"/>
                <a:gd name="T1" fmla="*/ 0 h 221"/>
                <a:gd name="T2" fmla="*/ 0 w 190"/>
                <a:gd name="T3" fmla="*/ 0 h 221"/>
                <a:gd name="T4" fmla="*/ 0 w 190"/>
                <a:gd name="T5" fmla="*/ 221 h 221"/>
                <a:gd name="T6" fmla="*/ 0 60000 65536"/>
                <a:gd name="T7" fmla="*/ 0 60000 65536"/>
                <a:gd name="T8" fmla="*/ 0 60000 65536"/>
                <a:gd name="T9" fmla="*/ 0 w 190"/>
                <a:gd name="T10" fmla="*/ 0 h 221"/>
                <a:gd name="T11" fmla="*/ 190 w 190"/>
                <a:gd name="T12" fmla="*/ 221 h 221"/>
              </a:gdLst>
              <a:ahLst/>
              <a:cxnLst>
                <a:cxn ang="T6">
                  <a:pos x="T0" y="T1"/>
                </a:cxn>
                <a:cxn ang="T7">
                  <a:pos x="T2" y="T3"/>
                </a:cxn>
                <a:cxn ang="T8">
                  <a:pos x="T4" y="T5"/>
                </a:cxn>
              </a:cxnLst>
              <a:rect l="T9" t="T10" r="T11" b="T12"/>
              <a:pathLst>
                <a:path w="190" h="221">
                  <a:moveTo>
                    <a:pt x="190" y="0"/>
                  </a:moveTo>
                  <a:lnTo>
                    <a:pt x="0" y="0"/>
                  </a:lnTo>
                  <a:lnTo>
                    <a:pt x="0" y="221"/>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6025" name="Freeform 39">
              <a:extLst>
                <a:ext uri="{FF2B5EF4-FFF2-40B4-BE49-F238E27FC236}">
                  <a16:creationId xmlns:a16="http://schemas.microsoft.com/office/drawing/2014/main" id="{B663593F-2D2E-49FE-9399-5A07ED237EF6}"/>
                </a:ext>
              </a:extLst>
            </p:cNvPr>
            <p:cNvSpPr>
              <a:spLocks/>
            </p:cNvSpPr>
            <p:nvPr/>
          </p:nvSpPr>
          <p:spPr bwMode="auto">
            <a:xfrm>
              <a:off x="1658" y="2182"/>
              <a:ext cx="738" cy="98"/>
            </a:xfrm>
            <a:custGeom>
              <a:avLst/>
              <a:gdLst>
                <a:gd name="T0" fmla="*/ 0 w 738"/>
                <a:gd name="T1" fmla="*/ 0 h 98"/>
                <a:gd name="T2" fmla="*/ 0 w 738"/>
                <a:gd name="T3" fmla="*/ 98 h 98"/>
                <a:gd name="T4" fmla="*/ 0 w 738"/>
                <a:gd name="T5" fmla="*/ 98 h 98"/>
                <a:gd name="T6" fmla="*/ 738 w 738"/>
                <a:gd name="T7" fmla="*/ 98 h 98"/>
                <a:gd name="T8" fmla="*/ 738 w 738"/>
                <a:gd name="T9" fmla="*/ 98 h 98"/>
                <a:gd name="T10" fmla="*/ 738 w 738"/>
                <a:gd name="T11" fmla="*/ 0 h 98"/>
                <a:gd name="T12" fmla="*/ 738 w 738"/>
                <a:gd name="T13" fmla="*/ 0 h 98"/>
                <a:gd name="T14" fmla="*/ 0 60000 65536"/>
                <a:gd name="T15" fmla="*/ 0 60000 65536"/>
                <a:gd name="T16" fmla="*/ 0 60000 65536"/>
                <a:gd name="T17" fmla="*/ 0 60000 65536"/>
                <a:gd name="T18" fmla="*/ 0 60000 65536"/>
                <a:gd name="T19" fmla="*/ 0 60000 65536"/>
                <a:gd name="T20" fmla="*/ 0 60000 65536"/>
                <a:gd name="T21" fmla="*/ 0 w 738"/>
                <a:gd name="T22" fmla="*/ 0 h 98"/>
                <a:gd name="T23" fmla="*/ 738 w 738"/>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8" h="98">
                  <a:moveTo>
                    <a:pt x="0" y="0"/>
                  </a:moveTo>
                  <a:lnTo>
                    <a:pt x="0" y="98"/>
                  </a:lnTo>
                  <a:lnTo>
                    <a:pt x="738" y="98"/>
                  </a:lnTo>
                  <a:lnTo>
                    <a:pt x="738"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6026" name="Rectangle 40">
              <a:extLst>
                <a:ext uri="{FF2B5EF4-FFF2-40B4-BE49-F238E27FC236}">
                  <a16:creationId xmlns:a16="http://schemas.microsoft.com/office/drawing/2014/main" id="{9B6164FC-BA89-4380-ADE1-24158FDDF35E}"/>
                </a:ext>
              </a:extLst>
            </p:cNvPr>
            <p:cNvSpPr>
              <a:spLocks noChangeArrowheads="1"/>
            </p:cNvSpPr>
            <p:nvPr/>
          </p:nvSpPr>
          <p:spPr bwMode="auto">
            <a:xfrm>
              <a:off x="1651" y="2174"/>
              <a:ext cx="737" cy="99"/>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6027" name="Rectangle 41">
              <a:extLst>
                <a:ext uri="{FF2B5EF4-FFF2-40B4-BE49-F238E27FC236}">
                  <a16:creationId xmlns:a16="http://schemas.microsoft.com/office/drawing/2014/main" id="{92110CE2-C636-4083-8C27-CC788853CFEB}"/>
                </a:ext>
              </a:extLst>
            </p:cNvPr>
            <p:cNvSpPr>
              <a:spLocks noChangeArrowheads="1"/>
            </p:cNvSpPr>
            <p:nvPr/>
          </p:nvSpPr>
          <p:spPr bwMode="auto">
            <a:xfrm>
              <a:off x="1499" y="1931"/>
              <a:ext cx="289" cy="2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6028" name="Rectangle 42">
              <a:extLst>
                <a:ext uri="{FF2B5EF4-FFF2-40B4-BE49-F238E27FC236}">
                  <a16:creationId xmlns:a16="http://schemas.microsoft.com/office/drawing/2014/main" id="{A806E340-3F30-4C29-8B73-9B1CF2D4B0EC}"/>
                </a:ext>
              </a:extLst>
            </p:cNvPr>
            <p:cNvSpPr>
              <a:spLocks noChangeArrowheads="1"/>
            </p:cNvSpPr>
            <p:nvPr/>
          </p:nvSpPr>
          <p:spPr bwMode="auto">
            <a:xfrm>
              <a:off x="1491" y="1923"/>
              <a:ext cx="304" cy="251"/>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6029" name="Rectangle 43">
              <a:extLst>
                <a:ext uri="{FF2B5EF4-FFF2-40B4-BE49-F238E27FC236}">
                  <a16:creationId xmlns:a16="http://schemas.microsoft.com/office/drawing/2014/main" id="{D7A05F51-E724-413A-B21C-482A65864664}"/>
                </a:ext>
              </a:extLst>
            </p:cNvPr>
            <p:cNvSpPr>
              <a:spLocks noChangeArrowheads="1"/>
            </p:cNvSpPr>
            <p:nvPr/>
          </p:nvSpPr>
          <p:spPr bwMode="auto">
            <a:xfrm>
              <a:off x="2244" y="1931"/>
              <a:ext cx="297" cy="2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6030" name="Rectangle 44">
              <a:extLst>
                <a:ext uri="{FF2B5EF4-FFF2-40B4-BE49-F238E27FC236}">
                  <a16:creationId xmlns:a16="http://schemas.microsoft.com/office/drawing/2014/main" id="{8D039C51-8662-4366-A739-D04419317544}"/>
                </a:ext>
              </a:extLst>
            </p:cNvPr>
            <p:cNvSpPr>
              <a:spLocks noChangeArrowheads="1"/>
            </p:cNvSpPr>
            <p:nvPr/>
          </p:nvSpPr>
          <p:spPr bwMode="auto">
            <a:xfrm>
              <a:off x="2236" y="1923"/>
              <a:ext cx="312" cy="251"/>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6031" name="Rectangle 45">
              <a:extLst>
                <a:ext uri="{FF2B5EF4-FFF2-40B4-BE49-F238E27FC236}">
                  <a16:creationId xmlns:a16="http://schemas.microsoft.com/office/drawing/2014/main" id="{7DA19639-6982-47BB-81C7-02943A48863A}"/>
                </a:ext>
              </a:extLst>
            </p:cNvPr>
            <p:cNvSpPr>
              <a:spLocks noChangeArrowheads="1"/>
            </p:cNvSpPr>
            <p:nvPr/>
          </p:nvSpPr>
          <p:spPr bwMode="auto">
            <a:xfrm>
              <a:off x="898" y="1809"/>
              <a:ext cx="296" cy="2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6032" name="Rectangle 46">
              <a:extLst>
                <a:ext uri="{FF2B5EF4-FFF2-40B4-BE49-F238E27FC236}">
                  <a16:creationId xmlns:a16="http://schemas.microsoft.com/office/drawing/2014/main" id="{79F2B096-5AEC-48DD-A2AF-3DE30EEE0AE8}"/>
                </a:ext>
              </a:extLst>
            </p:cNvPr>
            <p:cNvSpPr>
              <a:spLocks noChangeArrowheads="1"/>
            </p:cNvSpPr>
            <p:nvPr/>
          </p:nvSpPr>
          <p:spPr bwMode="auto">
            <a:xfrm>
              <a:off x="890" y="1802"/>
              <a:ext cx="312" cy="243"/>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6033" name="Line 47">
              <a:extLst>
                <a:ext uri="{FF2B5EF4-FFF2-40B4-BE49-F238E27FC236}">
                  <a16:creationId xmlns:a16="http://schemas.microsoft.com/office/drawing/2014/main" id="{BB0579E0-A9FB-4D57-9655-28DCB910AEEC}"/>
                </a:ext>
              </a:extLst>
            </p:cNvPr>
            <p:cNvSpPr>
              <a:spLocks noChangeShapeType="1"/>
            </p:cNvSpPr>
            <p:nvPr/>
          </p:nvSpPr>
          <p:spPr bwMode="auto">
            <a:xfrm>
              <a:off x="1468" y="2372"/>
              <a:ext cx="1" cy="167"/>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6034" name="Line 48">
              <a:extLst>
                <a:ext uri="{FF2B5EF4-FFF2-40B4-BE49-F238E27FC236}">
                  <a16:creationId xmlns:a16="http://schemas.microsoft.com/office/drawing/2014/main" id="{EBD9313A-D803-42AD-8751-1F968D014370}"/>
                </a:ext>
              </a:extLst>
            </p:cNvPr>
            <p:cNvSpPr>
              <a:spLocks noChangeShapeType="1"/>
            </p:cNvSpPr>
            <p:nvPr/>
          </p:nvSpPr>
          <p:spPr bwMode="auto">
            <a:xfrm>
              <a:off x="1468" y="2881"/>
              <a:ext cx="1" cy="167"/>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6035" name="Oval 49">
              <a:extLst>
                <a:ext uri="{FF2B5EF4-FFF2-40B4-BE49-F238E27FC236}">
                  <a16:creationId xmlns:a16="http://schemas.microsoft.com/office/drawing/2014/main" id="{50176143-1902-4C05-8D56-130F885DF97E}"/>
                </a:ext>
              </a:extLst>
            </p:cNvPr>
            <p:cNvSpPr>
              <a:spLocks noChangeArrowheads="1"/>
            </p:cNvSpPr>
            <p:nvPr/>
          </p:nvSpPr>
          <p:spPr bwMode="auto">
            <a:xfrm>
              <a:off x="1430" y="3086"/>
              <a:ext cx="107" cy="1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6036" name="Oval 50">
              <a:extLst>
                <a:ext uri="{FF2B5EF4-FFF2-40B4-BE49-F238E27FC236}">
                  <a16:creationId xmlns:a16="http://schemas.microsoft.com/office/drawing/2014/main" id="{EF01195C-238D-4F8A-81EF-FCDE1CE848F6}"/>
                </a:ext>
              </a:extLst>
            </p:cNvPr>
            <p:cNvSpPr>
              <a:spLocks noChangeArrowheads="1"/>
            </p:cNvSpPr>
            <p:nvPr/>
          </p:nvSpPr>
          <p:spPr bwMode="auto">
            <a:xfrm>
              <a:off x="1423" y="3078"/>
              <a:ext cx="121" cy="137"/>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6037" name="Freeform 51">
              <a:extLst>
                <a:ext uri="{FF2B5EF4-FFF2-40B4-BE49-F238E27FC236}">
                  <a16:creationId xmlns:a16="http://schemas.microsoft.com/office/drawing/2014/main" id="{ABF5E621-C18F-419D-8D89-3377A92D5961}"/>
                </a:ext>
              </a:extLst>
            </p:cNvPr>
            <p:cNvSpPr>
              <a:spLocks/>
            </p:cNvSpPr>
            <p:nvPr/>
          </p:nvSpPr>
          <p:spPr bwMode="auto">
            <a:xfrm>
              <a:off x="753" y="1285"/>
              <a:ext cx="730" cy="1444"/>
            </a:xfrm>
            <a:custGeom>
              <a:avLst/>
              <a:gdLst>
                <a:gd name="T0" fmla="*/ 563 w 730"/>
                <a:gd name="T1" fmla="*/ 1444 h 1444"/>
                <a:gd name="T2" fmla="*/ 0 w 730"/>
                <a:gd name="T3" fmla="*/ 1444 h 1444"/>
                <a:gd name="T4" fmla="*/ 0 w 730"/>
                <a:gd name="T5" fmla="*/ 1444 h 1444"/>
                <a:gd name="T6" fmla="*/ 0 w 730"/>
                <a:gd name="T7" fmla="*/ 0 h 1444"/>
                <a:gd name="T8" fmla="*/ 0 w 730"/>
                <a:gd name="T9" fmla="*/ 0 h 1444"/>
                <a:gd name="T10" fmla="*/ 730 w 730"/>
                <a:gd name="T11" fmla="*/ 0 h 1444"/>
                <a:gd name="T12" fmla="*/ 730 w 730"/>
                <a:gd name="T13" fmla="*/ 0 h 1444"/>
                <a:gd name="T14" fmla="*/ 0 60000 65536"/>
                <a:gd name="T15" fmla="*/ 0 60000 65536"/>
                <a:gd name="T16" fmla="*/ 0 60000 65536"/>
                <a:gd name="T17" fmla="*/ 0 60000 65536"/>
                <a:gd name="T18" fmla="*/ 0 60000 65536"/>
                <a:gd name="T19" fmla="*/ 0 60000 65536"/>
                <a:gd name="T20" fmla="*/ 0 60000 65536"/>
                <a:gd name="T21" fmla="*/ 0 w 730"/>
                <a:gd name="T22" fmla="*/ 0 h 1444"/>
                <a:gd name="T23" fmla="*/ 730 w 730"/>
                <a:gd name="T24" fmla="*/ 1444 h 14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1444">
                  <a:moveTo>
                    <a:pt x="563" y="1444"/>
                  </a:moveTo>
                  <a:lnTo>
                    <a:pt x="0" y="1444"/>
                  </a:lnTo>
                  <a:lnTo>
                    <a:pt x="0" y="0"/>
                  </a:lnTo>
                  <a:lnTo>
                    <a:pt x="730"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6038" name="Freeform 52">
              <a:extLst>
                <a:ext uri="{FF2B5EF4-FFF2-40B4-BE49-F238E27FC236}">
                  <a16:creationId xmlns:a16="http://schemas.microsoft.com/office/drawing/2014/main" id="{E140DE8D-004A-4DF2-9B81-14CD3753F34B}"/>
                </a:ext>
              </a:extLst>
            </p:cNvPr>
            <p:cNvSpPr>
              <a:spLocks/>
            </p:cNvSpPr>
            <p:nvPr/>
          </p:nvSpPr>
          <p:spPr bwMode="auto">
            <a:xfrm>
              <a:off x="746" y="1278"/>
              <a:ext cx="730" cy="1443"/>
            </a:xfrm>
            <a:custGeom>
              <a:avLst/>
              <a:gdLst>
                <a:gd name="T0" fmla="*/ 562 w 730"/>
                <a:gd name="T1" fmla="*/ 1443 h 1443"/>
                <a:gd name="T2" fmla="*/ 0 w 730"/>
                <a:gd name="T3" fmla="*/ 1443 h 1443"/>
                <a:gd name="T4" fmla="*/ 0 w 730"/>
                <a:gd name="T5" fmla="*/ 0 h 1443"/>
                <a:gd name="T6" fmla="*/ 730 w 730"/>
                <a:gd name="T7" fmla="*/ 0 h 1443"/>
                <a:gd name="T8" fmla="*/ 0 60000 65536"/>
                <a:gd name="T9" fmla="*/ 0 60000 65536"/>
                <a:gd name="T10" fmla="*/ 0 60000 65536"/>
                <a:gd name="T11" fmla="*/ 0 60000 65536"/>
                <a:gd name="T12" fmla="*/ 0 w 730"/>
                <a:gd name="T13" fmla="*/ 0 h 1443"/>
                <a:gd name="T14" fmla="*/ 730 w 730"/>
                <a:gd name="T15" fmla="*/ 1443 h 1443"/>
              </a:gdLst>
              <a:ahLst/>
              <a:cxnLst>
                <a:cxn ang="T8">
                  <a:pos x="T0" y="T1"/>
                </a:cxn>
                <a:cxn ang="T9">
                  <a:pos x="T2" y="T3"/>
                </a:cxn>
                <a:cxn ang="T10">
                  <a:pos x="T4" y="T5"/>
                </a:cxn>
                <a:cxn ang="T11">
                  <a:pos x="T6" y="T7"/>
                </a:cxn>
              </a:cxnLst>
              <a:rect l="T12" t="T13" r="T14" b="T15"/>
              <a:pathLst>
                <a:path w="730" h="1443">
                  <a:moveTo>
                    <a:pt x="562" y="1443"/>
                  </a:moveTo>
                  <a:lnTo>
                    <a:pt x="0" y="1443"/>
                  </a:lnTo>
                  <a:lnTo>
                    <a:pt x="0" y="0"/>
                  </a:lnTo>
                  <a:lnTo>
                    <a:pt x="730"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26039" name="Group 53">
              <a:extLst>
                <a:ext uri="{FF2B5EF4-FFF2-40B4-BE49-F238E27FC236}">
                  <a16:creationId xmlns:a16="http://schemas.microsoft.com/office/drawing/2014/main" id="{1121DCA7-0918-4066-9FD7-CBFEBAB0B19D}"/>
                </a:ext>
              </a:extLst>
            </p:cNvPr>
            <p:cNvGrpSpPr>
              <a:grpSpLocks/>
            </p:cNvGrpSpPr>
            <p:nvPr/>
          </p:nvGrpSpPr>
          <p:grpSpPr bwMode="auto">
            <a:xfrm>
              <a:off x="1324" y="1247"/>
              <a:ext cx="152" cy="53"/>
              <a:chOff x="1324" y="1247"/>
              <a:chExt cx="152" cy="53"/>
            </a:xfrm>
          </p:grpSpPr>
          <p:sp>
            <p:nvSpPr>
              <p:cNvPr id="426065" name="Freeform 54">
                <a:extLst>
                  <a:ext uri="{FF2B5EF4-FFF2-40B4-BE49-F238E27FC236}">
                    <a16:creationId xmlns:a16="http://schemas.microsoft.com/office/drawing/2014/main" id="{C5953D68-244A-424E-85D8-D2A3C93F5645}"/>
                  </a:ext>
                </a:extLst>
              </p:cNvPr>
              <p:cNvSpPr>
                <a:spLocks/>
              </p:cNvSpPr>
              <p:nvPr/>
            </p:nvSpPr>
            <p:spPr bwMode="auto">
              <a:xfrm>
                <a:off x="1362" y="1247"/>
                <a:ext cx="114" cy="53"/>
              </a:xfrm>
              <a:custGeom>
                <a:avLst/>
                <a:gdLst>
                  <a:gd name="T0" fmla="*/ 114 w 114"/>
                  <a:gd name="T1" fmla="*/ 23 h 53"/>
                  <a:gd name="T2" fmla="*/ 0 w 114"/>
                  <a:gd name="T3" fmla="*/ 53 h 53"/>
                  <a:gd name="T4" fmla="*/ 0 w 114"/>
                  <a:gd name="T5" fmla="*/ 23 h 53"/>
                  <a:gd name="T6" fmla="*/ 0 w 114"/>
                  <a:gd name="T7" fmla="*/ 0 h 53"/>
                  <a:gd name="T8" fmla="*/ 114 w 114"/>
                  <a:gd name="T9" fmla="*/ 23 h 53"/>
                  <a:gd name="T10" fmla="*/ 0 60000 65536"/>
                  <a:gd name="T11" fmla="*/ 0 60000 65536"/>
                  <a:gd name="T12" fmla="*/ 0 60000 65536"/>
                  <a:gd name="T13" fmla="*/ 0 60000 65536"/>
                  <a:gd name="T14" fmla="*/ 0 60000 65536"/>
                  <a:gd name="T15" fmla="*/ 0 w 114"/>
                  <a:gd name="T16" fmla="*/ 0 h 53"/>
                  <a:gd name="T17" fmla="*/ 114 w 114"/>
                  <a:gd name="T18" fmla="*/ 53 h 53"/>
                </a:gdLst>
                <a:ahLst/>
                <a:cxnLst>
                  <a:cxn ang="T10">
                    <a:pos x="T0" y="T1"/>
                  </a:cxn>
                  <a:cxn ang="T11">
                    <a:pos x="T2" y="T3"/>
                  </a:cxn>
                  <a:cxn ang="T12">
                    <a:pos x="T4" y="T5"/>
                  </a:cxn>
                  <a:cxn ang="T13">
                    <a:pos x="T6" y="T7"/>
                  </a:cxn>
                  <a:cxn ang="T14">
                    <a:pos x="T8" y="T9"/>
                  </a:cxn>
                </a:cxnLst>
                <a:rect l="T15" t="T16" r="T17" b="T18"/>
                <a:pathLst>
                  <a:path w="114" h="53">
                    <a:moveTo>
                      <a:pt x="114" y="23"/>
                    </a:moveTo>
                    <a:lnTo>
                      <a:pt x="0" y="53"/>
                    </a:lnTo>
                    <a:lnTo>
                      <a:pt x="0" y="23"/>
                    </a:lnTo>
                    <a:lnTo>
                      <a:pt x="0" y="0"/>
                    </a:lnTo>
                    <a:lnTo>
                      <a:pt x="11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066" name="Line 55">
                <a:extLst>
                  <a:ext uri="{FF2B5EF4-FFF2-40B4-BE49-F238E27FC236}">
                    <a16:creationId xmlns:a16="http://schemas.microsoft.com/office/drawing/2014/main" id="{89A3E92C-0098-4EC0-8FC7-C22DA737A363}"/>
                  </a:ext>
                </a:extLst>
              </p:cNvPr>
              <p:cNvSpPr>
                <a:spLocks noChangeShapeType="1"/>
              </p:cNvSpPr>
              <p:nvPr/>
            </p:nvSpPr>
            <p:spPr bwMode="auto">
              <a:xfrm>
                <a:off x="1324" y="1270"/>
                <a:ext cx="3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26040" name="Group 56">
              <a:extLst>
                <a:ext uri="{FF2B5EF4-FFF2-40B4-BE49-F238E27FC236}">
                  <a16:creationId xmlns:a16="http://schemas.microsoft.com/office/drawing/2014/main" id="{3D293927-553D-4CCF-94C5-0A464A4DCD06}"/>
                </a:ext>
              </a:extLst>
            </p:cNvPr>
            <p:cNvGrpSpPr>
              <a:grpSpLocks/>
            </p:cNvGrpSpPr>
            <p:nvPr/>
          </p:nvGrpSpPr>
          <p:grpSpPr bwMode="auto">
            <a:xfrm>
              <a:off x="1962" y="1490"/>
              <a:ext cx="54" cy="183"/>
              <a:chOff x="1962" y="1490"/>
              <a:chExt cx="54" cy="183"/>
            </a:xfrm>
          </p:grpSpPr>
          <p:sp>
            <p:nvSpPr>
              <p:cNvPr id="426063" name="Freeform 57">
                <a:extLst>
                  <a:ext uri="{FF2B5EF4-FFF2-40B4-BE49-F238E27FC236}">
                    <a16:creationId xmlns:a16="http://schemas.microsoft.com/office/drawing/2014/main" id="{774B5FAA-DA07-4BC6-9C7A-4939976BDE92}"/>
                  </a:ext>
                </a:extLst>
              </p:cNvPr>
              <p:cNvSpPr>
                <a:spLocks/>
              </p:cNvSpPr>
              <p:nvPr/>
            </p:nvSpPr>
            <p:spPr bwMode="auto">
              <a:xfrm>
                <a:off x="1962" y="1559"/>
                <a:ext cx="54" cy="114"/>
              </a:xfrm>
              <a:custGeom>
                <a:avLst/>
                <a:gdLst>
                  <a:gd name="T0" fmla="*/ 31 w 54"/>
                  <a:gd name="T1" fmla="*/ 114 h 114"/>
                  <a:gd name="T2" fmla="*/ 0 w 54"/>
                  <a:gd name="T3" fmla="*/ 0 h 114"/>
                  <a:gd name="T4" fmla="*/ 31 w 54"/>
                  <a:gd name="T5" fmla="*/ 0 h 114"/>
                  <a:gd name="T6" fmla="*/ 54 w 54"/>
                  <a:gd name="T7" fmla="*/ 0 h 114"/>
                  <a:gd name="T8" fmla="*/ 31 w 54"/>
                  <a:gd name="T9" fmla="*/ 114 h 114"/>
                  <a:gd name="T10" fmla="*/ 0 60000 65536"/>
                  <a:gd name="T11" fmla="*/ 0 60000 65536"/>
                  <a:gd name="T12" fmla="*/ 0 60000 65536"/>
                  <a:gd name="T13" fmla="*/ 0 60000 65536"/>
                  <a:gd name="T14" fmla="*/ 0 60000 65536"/>
                  <a:gd name="T15" fmla="*/ 0 w 54"/>
                  <a:gd name="T16" fmla="*/ 0 h 114"/>
                  <a:gd name="T17" fmla="*/ 54 w 54"/>
                  <a:gd name="T18" fmla="*/ 114 h 114"/>
                </a:gdLst>
                <a:ahLst/>
                <a:cxnLst>
                  <a:cxn ang="T10">
                    <a:pos x="T0" y="T1"/>
                  </a:cxn>
                  <a:cxn ang="T11">
                    <a:pos x="T2" y="T3"/>
                  </a:cxn>
                  <a:cxn ang="T12">
                    <a:pos x="T4" y="T5"/>
                  </a:cxn>
                  <a:cxn ang="T13">
                    <a:pos x="T6" y="T7"/>
                  </a:cxn>
                  <a:cxn ang="T14">
                    <a:pos x="T8" y="T9"/>
                  </a:cxn>
                </a:cxnLst>
                <a:rect l="T15" t="T16" r="T17" b="T18"/>
                <a:pathLst>
                  <a:path w="54" h="114">
                    <a:moveTo>
                      <a:pt x="31" y="114"/>
                    </a:moveTo>
                    <a:lnTo>
                      <a:pt x="0" y="0"/>
                    </a:lnTo>
                    <a:lnTo>
                      <a:pt x="31" y="0"/>
                    </a:lnTo>
                    <a:lnTo>
                      <a:pt x="54" y="0"/>
                    </a:lnTo>
                    <a:lnTo>
                      <a:pt x="31"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064" name="Line 58">
                <a:extLst>
                  <a:ext uri="{FF2B5EF4-FFF2-40B4-BE49-F238E27FC236}">
                    <a16:creationId xmlns:a16="http://schemas.microsoft.com/office/drawing/2014/main" id="{CB8855B3-B989-49A5-9D11-16DABA0EFBFD}"/>
                  </a:ext>
                </a:extLst>
              </p:cNvPr>
              <p:cNvSpPr>
                <a:spLocks noChangeShapeType="1"/>
              </p:cNvSpPr>
              <p:nvPr/>
            </p:nvSpPr>
            <p:spPr bwMode="auto">
              <a:xfrm>
                <a:off x="1993" y="1490"/>
                <a:ext cx="1" cy="6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26041" name="Group 59">
              <a:extLst>
                <a:ext uri="{FF2B5EF4-FFF2-40B4-BE49-F238E27FC236}">
                  <a16:creationId xmlns:a16="http://schemas.microsoft.com/office/drawing/2014/main" id="{CB4988EA-4FD5-4ADF-B8D8-3046A08C2D28}"/>
                </a:ext>
              </a:extLst>
            </p:cNvPr>
            <p:cNvGrpSpPr>
              <a:grpSpLocks/>
            </p:cNvGrpSpPr>
            <p:nvPr/>
          </p:nvGrpSpPr>
          <p:grpSpPr bwMode="auto">
            <a:xfrm>
              <a:off x="1019" y="1642"/>
              <a:ext cx="61" cy="167"/>
              <a:chOff x="1019" y="1642"/>
              <a:chExt cx="61" cy="167"/>
            </a:xfrm>
          </p:grpSpPr>
          <p:sp>
            <p:nvSpPr>
              <p:cNvPr id="426061" name="Freeform 60">
                <a:extLst>
                  <a:ext uri="{FF2B5EF4-FFF2-40B4-BE49-F238E27FC236}">
                    <a16:creationId xmlns:a16="http://schemas.microsoft.com/office/drawing/2014/main" id="{F384A96D-A1CE-4720-8C11-E22FA382560D}"/>
                  </a:ext>
                </a:extLst>
              </p:cNvPr>
              <p:cNvSpPr>
                <a:spLocks/>
              </p:cNvSpPr>
              <p:nvPr/>
            </p:nvSpPr>
            <p:spPr bwMode="auto">
              <a:xfrm>
                <a:off x="1019" y="1695"/>
                <a:ext cx="61" cy="114"/>
              </a:xfrm>
              <a:custGeom>
                <a:avLst/>
                <a:gdLst>
                  <a:gd name="T0" fmla="*/ 31 w 61"/>
                  <a:gd name="T1" fmla="*/ 114 h 114"/>
                  <a:gd name="T2" fmla="*/ 0 w 61"/>
                  <a:gd name="T3" fmla="*/ 0 h 114"/>
                  <a:gd name="T4" fmla="*/ 31 w 61"/>
                  <a:gd name="T5" fmla="*/ 0 h 114"/>
                  <a:gd name="T6" fmla="*/ 61 w 61"/>
                  <a:gd name="T7" fmla="*/ 0 h 114"/>
                  <a:gd name="T8" fmla="*/ 31 w 61"/>
                  <a:gd name="T9" fmla="*/ 114 h 114"/>
                  <a:gd name="T10" fmla="*/ 0 60000 65536"/>
                  <a:gd name="T11" fmla="*/ 0 60000 65536"/>
                  <a:gd name="T12" fmla="*/ 0 60000 65536"/>
                  <a:gd name="T13" fmla="*/ 0 60000 65536"/>
                  <a:gd name="T14" fmla="*/ 0 60000 65536"/>
                  <a:gd name="T15" fmla="*/ 0 w 61"/>
                  <a:gd name="T16" fmla="*/ 0 h 114"/>
                  <a:gd name="T17" fmla="*/ 61 w 61"/>
                  <a:gd name="T18" fmla="*/ 114 h 114"/>
                </a:gdLst>
                <a:ahLst/>
                <a:cxnLst>
                  <a:cxn ang="T10">
                    <a:pos x="T0" y="T1"/>
                  </a:cxn>
                  <a:cxn ang="T11">
                    <a:pos x="T2" y="T3"/>
                  </a:cxn>
                  <a:cxn ang="T12">
                    <a:pos x="T4" y="T5"/>
                  </a:cxn>
                  <a:cxn ang="T13">
                    <a:pos x="T6" y="T7"/>
                  </a:cxn>
                  <a:cxn ang="T14">
                    <a:pos x="T8" y="T9"/>
                  </a:cxn>
                </a:cxnLst>
                <a:rect l="T15" t="T16" r="T17" b="T18"/>
                <a:pathLst>
                  <a:path w="61" h="114">
                    <a:moveTo>
                      <a:pt x="31" y="114"/>
                    </a:moveTo>
                    <a:lnTo>
                      <a:pt x="0" y="0"/>
                    </a:lnTo>
                    <a:lnTo>
                      <a:pt x="31" y="0"/>
                    </a:lnTo>
                    <a:lnTo>
                      <a:pt x="61" y="0"/>
                    </a:lnTo>
                    <a:lnTo>
                      <a:pt x="31"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062" name="Line 61">
                <a:extLst>
                  <a:ext uri="{FF2B5EF4-FFF2-40B4-BE49-F238E27FC236}">
                    <a16:creationId xmlns:a16="http://schemas.microsoft.com/office/drawing/2014/main" id="{F5EB1052-408A-4139-816E-9D8FB57A9573}"/>
                  </a:ext>
                </a:extLst>
              </p:cNvPr>
              <p:cNvSpPr>
                <a:spLocks noChangeShapeType="1"/>
              </p:cNvSpPr>
              <p:nvPr/>
            </p:nvSpPr>
            <p:spPr bwMode="auto">
              <a:xfrm>
                <a:off x="1050" y="1642"/>
                <a:ext cx="1" cy="5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26042" name="Group 62">
              <a:extLst>
                <a:ext uri="{FF2B5EF4-FFF2-40B4-BE49-F238E27FC236}">
                  <a16:creationId xmlns:a16="http://schemas.microsoft.com/office/drawing/2014/main" id="{B51B847E-0420-4E33-A0C5-901904BABDA3}"/>
                </a:ext>
              </a:extLst>
            </p:cNvPr>
            <p:cNvGrpSpPr>
              <a:grpSpLocks/>
            </p:cNvGrpSpPr>
            <p:nvPr/>
          </p:nvGrpSpPr>
          <p:grpSpPr bwMode="auto">
            <a:xfrm>
              <a:off x="1445" y="2379"/>
              <a:ext cx="61" cy="198"/>
              <a:chOff x="1445" y="2379"/>
              <a:chExt cx="61" cy="198"/>
            </a:xfrm>
          </p:grpSpPr>
          <p:sp>
            <p:nvSpPr>
              <p:cNvPr id="426059" name="Freeform 63">
                <a:extLst>
                  <a:ext uri="{FF2B5EF4-FFF2-40B4-BE49-F238E27FC236}">
                    <a16:creationId xmlns:a16="http://schemas.microsoft.com/office/drawing/2014/main" id="{1710BEC3-34FC-4A78-AA72-0C85AF311675}"/>
                  </a:ext>
                </a:extLst>
              </p:cNvPr>
              <p:cNvSpPr>
                <a:spLocks/>
              </p:cNvSpPr>
              <p:nvPr/>
            </p:nvSpPr>
            <p:spPr bwMode="auto">
              <a:xfrm>
                <a:off x="1445" y="2463"/>
                <a:ext cx="61" cy="114"/>
              </a:xfrm>
              <a:custGeom>
                <a:avLst/>
                <a:gdLst>
                  <a:gd name="T0" fmla="*/ 31 w 61"/>
                  <a:gd name="T1" fmla="*/ 114 h 114"/>
                  <a:gd name="T2" fmla="*/ 0 w 61"/>
                  <a:gd name="T3" fmla="*/ 0 h 114"/>
                  <a:gd name="T4" fmla="*/ 31 w 61"/>
                  <a:gd name="T5" fmla="*/ 0 h 114"/>
                  <a:gd name="T6" fmla="*/ 61 w 61"/>
                  <a:gd name="T7" fmla="*/ 0 h 114"/>
                  <a:gd name="T8" fmla="*/ 31 w 61"/>
                  <a:gd name="T9" fmla="*/ 114 h 114"/>
                  <a:gd name="T10" fmla="*/ 0 60000 65536"/>
                  <a:gd name="T11" fmla="*/ 0 60000 65536"/>
                  <a:gd name="T12" fmla="*/ 0 60000 65536"/>
                  <a:gd name="T13" fmla="*/ 0 60000 65536"/>
                  <a:gd name="T14" fmla="*/ 0 60000 65536"/>
                  <a:gd name="T15" fmla="*/ 0 w 61"/>
                  <a:gd name="T16" fmla="*/ 0 h 114"/>
                  <a:gd name="T17" fmla="*/ 61 w 61"/>
                  <a:gd name="T18" fmla="*/ 114 h 114"/>
                </a:gdLst>
                <a:ahLst/>
                <a:cxnLst>
                  <a:cxn ang="T10">
                    <a:pos x="T0" y="T1"/>
                  </a:cxn>
                  <a:cxn ang="T11">
                    <a:pos x="T2" y="T3"/>
                  </a:cxn>
                  <a:cxn ang="T12">
                    <a:pos x="T4" y="T5"/>
                  </a:cxn>
                  <a:cxn ang="T13">
                    <a:pos x="T6" y="T7"/>
                  </a:cxn>
                  <a:cxn ang="T14">
                    <a:pos x="T8" y="T9"/>
                  </a:cxn>
                </a:cxnLst>
                <a:rect l="T15" t="T16" r="T17" b="T18"/>
                <a:pathLst>
                  <a:path w="61" h="114">
                    <a:moveTo>
                      <a:pt x="31" y="114"/>
                    </a:moveTo>
                    <a:lnTo>
                      <a:pt x="0" y="0"/>
                    </a:lnTo>
                    <a:lnTo>
                      <a:pt x="31" y="0"/>
                    </a:lnTo>
                    <a:lnTo>
                      <a:pt x="61" y="0"/>
                    </a:lnTo>
                    <a:lnTo>
                      <a:pt x="31"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060" name="Line 64">
                <a:extLst>
                  <a:ext uri="{FF2B5EF4-FFF2-40B4-BE49-F238E27FC236}">
                    <a16:creationId xmlns:a16="http://schemas.microsoft.com/office/drawing/2014/main" id="{3DAF8DC0-728F-41DF-A1EE-1D2C3CFBF436}"/>
                  </a:ext>
                </a:extLst>
              </p:cNvPr>
              <p:cNvSpPr>
                <a:spLocks noChangeShapeType="1"/>
              </p:cNvSpPr>
              <p:nvPr/>
            </p:nvSpPr>
            <p:spPr bwMode="auto">
              <a:xfrm>
                <a:off x="1476" y="2379"/>
                <a:ext cx="1" cy="8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26043" name="Group 65">
              <a:extLst>
                <a:ext uri="{FF2B5EF4-FFF2-40B4-BE49-F238E27FC236}">
                  <a16:creationId xmlns:a16="http://schemas.microsoft.com/office/drawing/2014/main" id="{AB810C39-13C0-4E22-9BE7-9D6BA38A3AF2}"/>
                </a:ext>
              </a:extLst>
            </p:cNvPr>
            <p:cNvGrpSpPr>
              <a:grpSpLocks/>
            </p:cNvGrpSpPr>
            <p:nvPr/>
          </p:nvGrpSpPr>
          <p:grpSpPr bwMode="auto">
            <a:xfrm>
              <a:off x="1445" y="1171"/>
              <a:ext cx="61" cy="152"/>
              <a:chOff x="1445" y="1171"/>
              <a:chExt cx="61" cy="152"/>
            </a:xfrm>
          </p:grpSpPr>
          <p:sp>
            <p:nvSpPr>
              <p:cNvPr id="426057" name="Freeform 66">
                <a:extLst>
                  <a:ext uri="{FF2B5EF4-FFF2-40B4-BE49-F238E27FC236}">
                    <a16:creationId xmlns:a16="http://schemas.microsoft.com/office/drawing/2014/main" id="{F788B117-9DDE-4956-B3D3-0D5AD196BC9D}"/>
                  </a:ext>
                </a:extLst>
              </p:cNvPr>
              <p:cNvSpPr>
                <a:spLocks/>
              </p:cNvSpPr>
              <p:nvPr/>
            </p:nvSpPr>
            <p:spPr bwMode="auto">
              <a:xfrm>
                <a:off x="1445" y="1209"/>
                <a:ext cx="61" cy="114"/>
              </a:xfrm>
              <a:custGeom>
                <a:avLst/>
                <a:gdLst>
                  <a:gd name="T0" fmla="*/ 31 w 61"/>
                  <a:gd name="T1" fmla="*/ 114 h 114"/>
                  <a:gd name="T2" fmla="*/ 0 w 61"/>
                  <a:gd name="T3" fmla="*/ 0 h 114"/>
                  <a:gd name="T4" fmla="*/ 31 w 61"/>
                  <a:gd name="T5" fmla="*/ 0 h 114"/>
                  <a:gd name="T6" fmla="*/ 61 w 61"/>
                  <a:gd name="T7" fmla="*/ 0 h 114"/>
                  <a:gd name="T8" fmla="*/ 31 w 61"/>
                  <a:gd name="T9" fmla="*/ 114 h 114"/>
                  <a:gd name="T10" fmla="*/ 0 60000 65536"/>
                  <a:gd name="T11" fmla="*/ 0 60000 65536"/>
                  <a:gd name="T12" fmla="*/ 0 60000 65536"/>
                  <a:gd name="T13" fmla="*/ 0 60000 65536"/>
                  <a:gd name="T14" fmla="*/ 0 60000 65536"/>
                  <a:gd name="T15" fmla="*/ 0 w 61"/>
                  <a:gd name="T16" fmla="*/ 0 h 114"/>
                  <a:gd name="T17" fmla="*/ 61 w 61"/>
                  <a:gd name="T18" fmla="*/ 114 h 114"/>
                </a:gdLst>
                <a:ahLst/>
                <a:cxnLst>
                  <a:cxn ang="T10">
                    <a:pos x="T0" y="T1"/>
                  </a:cxn>
                  <a:cxn ang="T11">
                    <a:pos x="T2" y="T3"/>
                  </a:cxn>
                  <a:cxn ang="T12">
                    <a:pos x="T4" y="T5"/>
                  </a:cxn>
                  <a:cxn ang="T13">
                    <a:pos x="T6" y="T7"/>
                  </a:cxn>
                  <a:cxn ang="T14">
                    <a:pos x="T8" y="T9"/>
                  </a:cxn>
                </a:cxnLst>
                <a:rect l="T15" t="T16" r="T17" b="T18"/>
                <a:pathLst>
                  <a:path w="61" h="114">
                    <a:moveTo>
                      <a:pt x="31" y="114"/>
                    </a:moveTo>
                    <a:lnTo>
                      <a:pt x="0" y="0"/>
                    </a:lnTo>
                    <a:lnTo>
                      <a:pt x="31" y="0"/>
                    </a:lnTo>
                    <a:lnTo>
                      <a:pt x="61" y="0"/>
                    </a:lnTo>
                    <a:lnTo>
                      <a:pt x="31"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058" name="Line 67">
                <a:extLst>
                  <a:ext uri="{FF2B5EF4-FFF2-40B4-BE49-F238E27FC236}">
                    <a16:creationId xmlns:a16="http://schemas.microsoft.com/office/drawing/2014/main" id="{14EB9AE4-839A-4461-AD51-53F1198BE2F1}"/>
                  </a:ext>
                </a:extLst>
              </p:cNvPr>
              <p:cNvSpPr>
                <a:spLocks noChangeShapeType="1"/>
              </p:cNvSpPr>
              <p:nvPr/>
            </p:nvSpPr>
            <p:spPr bwMode="auto">
              <a:xfrm>
                <a:off x="1476" y="1171"/>
                <a:ext cx="1" cy="3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26044" name="Group 68">
              <a:extLst>
                <a:ext uri="{FF2B5EF4-FFF2-40B4-BE49-F238E27FC236}">
                  <a16:creationId xmlns:a16="http://schemas.microsoft.com/office/drawing/2014/main" id="{174924B1-0573-4A1F-8E8C-4D5C859F1925}"/>
                </a:ext>
              </a:extLst>
            </p:cNvPr>
            <p:cNvGrpSpPr>
              <a:grpSpLocks/>
            </p:cNvGrpSpPr>
            <p:nvPr/>
          </p:nvGrpSpPr>
          <p:grpSpPr bwMode="auto">
            <a:xfrm>
              <a:off x="1445" y="2919"/>
              <a:ext cx="61" cy="136"/>
              <a:chOff x="1445" y="2919"/>
              <a:chExt cx="61" cy="136"/>
            </a:xfrm>
          </p:grpSpPr>
          <p:sp>
            <p:nvSpPr>
              <p:cNvPr id="426055" name="Freeform 69">
                <a:extLst>
                  <a:ext uri="{FF2B5EF4-FFF2-40B4-BE49-F238E27FC236}">
                    <a16:creationId xmlns:a16="http://schemas.microsoft.com/office/drawing/2014/main" id="{3D62BEEF-53FD-4796-9F6F-49E108775871}"/>
                  </a:ext>
                </a:extLst>
              </p:cNvPr>
              <p:cNvSpPr>
                <a:spLocks/>
              </p:cNvSpPr>
              <p:nvPr/>
            </p:nvSpPr>
            <p:spPr bwMode="auto">
              <a:xfrm>
                <a:off x="1445" y="2941"/>
                <a:ext cx="61" cy="114"/>
              </a:xfrm>
              <a:custGeom>
                <a:avLst/>
                <a:gdLst>
                  <a:gd name="T0" fmla="*/ 31 w 61"/>
                  <a:gd name="T1" fmla="*/ 114 h 114"/>
                  <a:gd name="T2" fmla="*/ 0 w 61"/>
                  <a:gd name="T3" fmla="*/ 0 h 114"/>
                  <a:gd name="T4" fmla="*/ 31 w 61"/>
                  <a:gd name="T5" fmla="*/ 0 h 114"/>
                  <a:gd name="T6" fmla="*/ 61 w 61"/>
                  <a:gd name="T7" fmla="*/ 0 h 114"/>
                  <a:gd name="T8" fmla="*/ 31 w 61"/>
                  <a:gd name="T9" fmla="*/ 114 h 114"/>
                  <a:gd name="T10" fmla="*/ 0 60000 65536"/>
                  <a:gd name="T11" fmla="*/ 0 60000 65536"/>
                  <a:gd name="T12" fmla="*/ 0 60000 65536"/>
                  <a:gd name="T13" fmla="*/ 0 60000 65536"/>
                  <a:gd name="T14" fmla="*/ 0 60000 65536"/>
                  <a:gd name="T15" fmla="*/ 0 w 61"/>
                  <a:gd name="T16" fmla="*/ 0 h 114"/>
                  <a:gd name="T17" fmla="*/ 61 w 61"/>
                  <a:gd name="T18" fmla="*/ 114 h 114"/>
                </a:gdLst>
                <a:ahLst/>
                <a:cxnLst>
                  <a:cxn ang="T10">
                    <a:pos x="T0" y="T1"/>
                  </a:cxn>
                  <a:cxn ang="T11">
                    <a:pos x="T2" y="T3"/>
                  </a:cxn>
                  <a:cxn ang="T12">
                    <a:pos x="T4" y="T5"/>
                  </a:cxn>
                  <a:cxn ang="T13">
                    <a:pos x="T6" y="T7"/>
                  </a:cxn>
                  <a:cxn ang="T14">
                    <a:pos x="T8" y="T9"/>
                  </a:cxn>
                </a:cxnLst>
                <a:rect l="T15" t="T16" r="T17" b="T18"/>
                <a:pathLst>
                  <a:path w="61" h="114">
                    <a:moveTo>
                      <a:pt x="31" y="114"/>
                    </a:moveTo>
                    <a:lnTo>
                      <a:pt x="0" y="0"/>
                    </a:lnTo>
                    <a:lnTo>
                      <a:pt x="31" y="0"/>
                    </a:lnTo>
                    <a:lnTo>
                      <a:pt x="61" y="0"/>
                    </a:lnTo>
                    <a:lnTo>
                      <a:pt x="31"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056" name="Line 70">
                <a:extLst>
                  <a:ext uri="{FF2B5EF4-FFF2-40B4-BE49-F238E27FC236}">
                    <a16:creationId xmlns:a16="http://schemas.microsoft.com/office/drawing/2014/main" id="{EB82A2CE-E238-43E3-BD9E-E6FFD9A8CB4B}"/>
                  </a:ext>
                </a:extLst>
              </p:cNvPr>
              <p:cNvSpPr>
                <a:spLocks noChangeShapeType="1"/>
              </p:cNvSpPr>
              <p:nvPr/>
            </p:nvSpPr>
            <p:spPr bwMode="auto">
              <a:xfrm>
                <a:off x="1476" y="2919"/>
                <a:ext cx="1" cy="2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6045" name="Freeform 71">
              <a:extLst>
                <a:ext uri="{FF2B5EF4-FFF2-40B4-BE49-F238E27FC236}">
                  <a16:creationId xmlns:a16="http://schemas.microsoft.com/office/drawing/2014/main" id="{C5A42B76-CA94-440A-B33E-D10E9D13B5F1}"/>
                </a:ext>
              </a:extLst>
            </p:cNvPr>
            <p:cNvSpPr>
              <a:spLocks/>
            </p:cNvSpPr>
            <p:nvPr/>
          </p:nvSpPr>
          <p:spPr bwMode="auto">
            <a:xfrm>
              <a:off x="1057" y="2045"/>
              <a:ext cx="959" cy="372"/>
            </a:xfrm>
            <a:custGeom>
              <a:avLst/>
              <a:gdLst>
                <a:gd name="T0" fmla="*/ 959 w 959"/>
                <a:gd name="T1" fmla="*/ 258 h 372"/>
                <a:gd name="T2" fmla="*/ 959 w 959"/>
                <a:gd name="T3" fmla="*/ 372 h 372"/>
                <a:gd name="T4" fmla="*/ 959 w 959"/>
                <a:gd name="T5" fmla="*/ 372 h 372"/>
                <a:gd name="T6" fmla="*/ 0 w 959"/>
                <a:gd name="T7" fmla="*/ 372 h 372"/>
                <a:gd name="T8" fmla="*/ 0 w 959"/>
                <a:gd name="T9" fmla="*/ 372 h 372"/>
                <a:gd name="T10" fmla="*/ 0 w 959"/>
                <a:gd name="T11" fmla="*/ 0 h 372"/>
                <a:gd name="T12" fmla="*/ 0 w 959"/>
                <a:gd name="T13" fmla="*/ 0 h 372"/>
                <a:gd name="T14" fmla="*/ 0 60000 65536"/>
                <a:gd name="T15" fmla="*/ 0 60000 65536"/>
                <a:gd name="T16" fmla="*/ 0 60000 65536"/>
                <a:gd name="T17" fmla="*/ 0 60000 65536"/>
                <a:gd name="T18" fmla="*/ 0 60000 65536"/>
                <a:gd name="T19" fmla="*/ 0 60000 65536"/>
                <a:gd name="T20" fmla="*/ 0 60000 65536"/>
                <a:gd name="T21" fmla="*/ 0 w 959"/>
                <a:gd name="T22" fmla="*/ 0 h 372"/>
                <a:gd name="T23" fmla="*/ 959 w 959"/>
                <a:gd name="T24" fmla="*/ 372 h 3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9" h="372">
                  <a:moveTo>
                    <a:pt x="959" y="258"/>
                  </a:moveTo>
                  <a:lnTo>
                    <a:pt x="959" y="372"/>
                  </a:lnTo>
                  <a:lnTo>
                    <a:pt x="0" y="372"/>
                  </a:lnTo>
                  <a:lnTo>
                    <a:pt x="0"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6046" name="Freeform 72">
              <a:extLst>
                <a:ext uri="{FF2B5EF4-FFF2-40B4-BE49-F238E27FC236}">
                  <a16:creationId xmlns:a16="http://schemas.microsoft.com/office/drawing/2014/main" id="{AF4845DD-8F8F-4BCE-9200-8FF123F8E2D0}"/>
                </a:ext>
              </a:extLst>
            </p:cNvPr>
            <p:cNvSpPr>
              <a:spLocks/>
            </p:cNvSpPr>
            <p:nvPr/>
          </p:nvSpPr>
          <p:spPr bwMode="auto">
            <a:xfrm>
              <a:off x="1050" y="2037"/>
              <a:ext cx="958" cy="373"/>
            </a:xfrm>
            <a:custGeom>
              <a:avLst/>
              <a:gdLst>
                <a:gd name="T0" fmla="*/ 958 w 958"/>
                <a:gd name="T1" fmla="*/ 259 h 373"/>
                <a:gd name="T2" fmla="*/ 958 w 958"/>
                <a:gd name="T3" fmla="*/ 373 h 373"/>
                <a:gd name="T4" fmla="*/ 0 w 958"/>
                <a:gd name="T5" fmla="*/ 373 h 373"/>
                <a:gd name="T6" fmla="*/ 0 w 958"/>
                <a:gd name="T7" fmla="*/ 0 h 373"/>
                <a:gd name="T8" fmla="*/ 0 60000 65536"/>
                <a:gd name="T9" fmla="*/ 0 60000 65536"/>
                <a:gd name="T10" fmla="*/ 0 60000 65536"/>
                <a:gd name="T11" fmla="*/ 0 60000 65536"/>
                <a:gd name="T12" fmla="*/ 0 w 958"/>
                <a:gd name="T13" fmla="*/ 0 h 373"/>
                <a:gd name="T14" fmla="*/ 958 w 958"/>
                <a:gd name="T15" fmla="*/ 373 h 373"/>
              </a:gdLst>
              <a:ahLst/>
              <a:cxnLst>
                <a:cxn ang="T8">
                  <a:pos x="T0" y="T1"/>
                </a:cxn>
                <a:cxn ang="T9">
                  <a:pos x="T2" y="T3"/>
                </a:cxn>
                <a:cxn ang="T10">
                  <a:pos x="T4" y="T5"/>
                </a:cxn>
                <a:cxn ang="T11">
                  <a:pos x="T6" y="T7"/>
                </a:cxn>
              </a:cxnLst>
              <a:rect l="T12" t="T13" r="T14" b="T15"/>
              <a:pathLst>
                <a:path w="958" h="373">
                  <a:moveTo>
                    <a:pt x="958" y="259"/>
                  </a:moveTo>
                  <a:lnTo>
                    <a:pt x="958" y="373"/>
                  </a:lnTo>
                  <a:lnTo>
                    <a:pt x="0" y="373"/>
                  </a:lnTo>
                  <a:lnTo>
                    <a:pt x="0"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3369" name="Rectangle 73">
              <a:extLst>
                <a:ext uri="{FF2B5EF4-FFF2-40B4-BE49-F238E27FC236}">
                  <a16:creationId xmlns:a16="http://schemas.microsoft.com/office/drawing/2014/main" id="{500632F3-6AFC-4502-AF0A-97D25352D954}"/>
                </a:ext>
              </a:extLst>
            </p:cNvPr>
            <p:cNvSpPr>
              <a:spLocks noChangeArrowheads="1"/>
            </p:cNvSpPr>
            <p:nvPr/>
          </p:nvSpPr>
          <p:spPr bwMode="auto">
            <a:xfrm>
              <a:off x="1483" y="982"/>
              <a:ext cx="53" cy="93"/>
            </a:xfrm>
            <a:prstGeom prst="rect">
              <a:avLst/>
            </a:prstGeom>
            <a:noFill/>
            <a:ln w="9525">
              <a:noFill/>
              <a:miter lim="800000"/>
              <a:headEnd/>
              <a:tailEnd/>
            </a:ln>
          </p:spPr>
          <p:txBody>
            <a:bodyPr wrap="none" lIns="0" tIns="0" rIns="0" bIns="0">
              <a:spAutoFit/>
            </a:bodyPr>
            <a:lstStyle/>
            <a:p>
              <a:pPr>
                <a:lnSpc>
                  <a:spcPct val="90000"/>
                </a:lnSpc>
                <a:defRPr/>
              </a:pPr>
              <a:r>
                <a:rPr lang="en-US" sz="1200" b="1">
                  <a:solidFill>
                    <a:schemeClr val="bg1"/>
                  </a:solidFill>
                  <a:effectLst>
                    <a:outerShdw blurRad="38100" dist="38100" dir="2700000" algn="tl">
                      <a:srgbClr val="000000"/>
                    </a:outerShdw>
                  </a:effectLst>
                  <a:latin typeface="Helvetica" pitchFamily="-128" charset="0"/>
                  <a:ea typeface="ＭＳ Ｐゴシック" pitchFamily="-128" charset="-128"/>
                </a:rPr>
                <a:t>1</a:t>
              </a:r>
              <a:endParaRPr lang="en-US" sz="1800" b="1">
                <a:solidFill>
                  <a:schemeClr val="bg1"/>
                </a:solidFill>
                <a:effectLst>
                  <a:outerShdw blurRad="38100" dist="38100" dir="2700000" algn="tl">
                    <a:srgbClr val="000000"/>
                  </a:outerShdw>
                </a:effectLst>
                <a:latin typeface="Helvetica" pitchFamily="-128" charset="0"/>
                <a:ea typeface="ＭＳ Ｐゴシック" pitchFamily="-128" charset="-128"/>
              </a:endParaRPr>
            </a:p>
          </p:txBody>
        </p:sp>
        <p:sp>
          <p:nvSpPr>
            <p:cNvPr id="183370" name="Rectangle 74">
              <a:extLst>
                <a:ext uri="{FF2B5EF4-FFF2-40B4-BE49-F238E27FC236}">
                  <a16:creationId xmlns:a16="http://schemas.microsoft.com/office/drawing/2014/main" id="{5A92BE8D-E6D4-4B3C-9556-106632A3DA16}"/>
                </a:ext>
              </a:extLst>
            </p:cNvPr>
            <p:cNvSpPr>
              <a:spLocks noChangeArrowheads="1"/>
            </p:cNvSpPr>
            <p:nvPr/>
          </p:nvSpPr>
          <p:spPr bwMode="auto">
            <a:xfrm>
              <a:off x="1468" y="1453"/>
              <a:ext cx="53" cy="92"/>
            </a:xfrm>
            <a:prstGeom prst="rect">
              <a:avLst/>
            </a:prstGeom>
            <a:noFill/>
            <a:ln w="9525">
              <a:noFill/>
              <a:miter lim="800000"/>
              <a:headEnd/>
              <a:tailEnd/>
            </a:ln>
          </p:spPr>
          <p:txBody>
            <a:bodyPr wrap="none" lIns="0" tIns="0" rIns="0" bIns="0">
              <a:spAutoFit/>
            </a:bodyPr>
            <a:lstStyle/>
            <a:p>
              <a:pPr>
                <a:lnSpc>
                  <a:spcPct val="90000"/>
                </a:lnSpc>
                <a:defRPr/>
              </a:pPr>
              <a:r>
                <a:rPr lang="en-US" sz="1200" b="1">
                  <a:solidFill>
                    <a:schemeClr val="bg1"/>
                  </a:solidFill>
                  <a:effectLst>
                    <a:outerShdw blurRad="38100" dist="38100" dir="2700000" algn="tl">
                      <a:srgbClr val="000000"/>
                    </a:outerShdw>
                  </a:effectLst>
                  <a:latin typeface="Helvetica" pitchFamily="-128" charset="0"/>
                  <a:ea typeface="ＭＳ Ｐゴシック" pitchFamily="-128" charset="-128"/>
                </a:rPr>
                <a:t>2</a:t>
              </a:r>
              <a:endParaRPr lang="en-US" sz="1800" b="1">
                <a:solidFill>
                  <a:schemeClr val="bg1"/>
                </a:solidFill>
                <a:effectLst>
                  <a:outerShdw blurRad="38100" dist="38100" dir="2700000" algn="tl">
                    <a:srgbClr val="000000"/>
                  </a:outerShdw>
                </a:effectLst>
                <a:latin typeface="Helvetica" pitchFamily="-128" charset="0"/>
                <a:ea typeface="ＭＳ Ｐゴシック" pitchFamily="-128" charset="-128"/>
              </a:endParaRPr>
            </a:p>
          </p:txBody>
        </p:sp>
        <p:sp>
          <p:nvSpPr>
            <p:cNvPr id="183371" name="Rectangle 75">
              <a:extLst>
                <a:ext uri="{FF2B5EF4-FFF2-40B4-BE49-F238E27FC236}">
                  <a16:creationId xmlns:a16="http://schemas.microsoft.com/office/drawing/2014/main" id="{FDA34819-81AD-4F53-A0E3-306675344774}"/>
                </a:ext>
              </a:extLst>
            </p:cNvPr>
            <p:cNvSpPr>
              <a:spLocks noChangeArrowheads="1"/>
            </p:cNvSpPr>
            <p:nvPr/>
          </p:nvSpPr>
          <p:spPr bwMode="auto">
            <a:xfrm>
              <a:off x="2001" y="1795"/>
              <a:ext cx="53" cy="92"/>
            </a:xfrm>
            <a:prstGeom prst="rect">
              <a:avLst/>
            </a:prstGeom>
            <a:noFill/>
            <a:ln w="9525">
              <a:noFill/>
              <a:miter lim="800000"/>
              <a:headEnd/>
              <a:tailEnd/>
            </a:ln>
          </p:spPr>
          <p:txBody>
            <a:bodyPr wrap="none" lIns="0" tIns="0" rIns="0" bIns="0">
              <a:spAutoFit/>
            </a:bodyPr>
            <a:lstStyle/>
            <a:p>
              <a:pPr>
                <a:lnSpc>
                  <a:spcPct val="90000"/>
                </a:lnSpc>
                <a:defRPr/>
              </a:pPr>
              <a:r>
                <a:rPr lang="en-US" sz="1200" b="1">
                  <a:solidFill>
                    <a:schemeClr val="bg1"/>
                  </a:solidFill>
                  <a:effectLst>
                    <a:outerShdw blurRad="38100" dist="38100" dir="2700000" algn="tl">
                      <a:srgbClr val="000000"/>
                    </a:outerShdw>
                  </a:effectLst>
                  <a:latin typeface="Helvetica" pitchFamily="-128" charset="0"/>
                  <a:ea typeface="ＭＳ Ｐゴシック" pitchFamily="-128" charset="-128"/>
                </a:rPr>
                <a:t>3</a:t>
              </a:r>
              <a:endParaRPr lang="en-US" sz="1800" b="1">
                <a:solidFill>
                  <a:schemeClr val="bg1"/>
                </a:solidFill>
                <a:effectLst>
                  <a:outerShdw blurRad="38100" dist="38100" dir="2700000" algn="tl">
                    <a:srgbClr val="000000"/>
                  </a:outerShdw>
                </a:effectLst>
                <a:latin typeface="Helvetica" pitchFamily="-128" charset="0"/>
                <a:ea typeface="ＭＳ Ｐゴシック" pitchFamily="-128" charset="-128"/>
              </a:endParaRPr>
            </a:p>
          </p:txBody>
        </p:sp>
        <p:sp>
          <p:nvSpPr>
            <p:cNvPr id="183372" name="Rectangle 76">
              <a:extLst>
                <a:ext uri="{FF2B5EF4-FFF2-40B4-BE49-F238E27FC236}">
                  <a16:creationId xmlns:a16="http://schemas.microsoft.com/office/drawing/2014/main" id="{E57B72F7-6428-4AA7-B9AD-FD6C03DD6ED8}"/>
                </a:ext>
              </a:extLst>
            </p:cNvPr>
            <p:cNvSpPr>
              <a:spLocks noChangeArrowheads="1"/>
            </p:cNvSpPr>
            <p:nvPr/>
          </p:nvSpPr>
          <p:spPr bwMode="auto">
            <a:xfrm>
              <a:off x="989" y="1893"/>
              <a:ext cx="53" cy="92"/>
            </a:xfrm>
            <a:prstGeom prst="rect">
              <a:avLst/>
            </a:prstGeom>
            <a:noFill/>
            <a:ln w="9525">
              <a:noFill/>
              <a:miter lim="800000"/>
              <a:headEnd/>
              <a:tailEnd/>
            </a:ln>
          </p:spPr>
          <p:txBody>
            <a:bodyPr wrap="none" lIns="0" tIns="0" rIns="0" bIns="0">
              <a:spAutoFit/>
            </a:bodyPr>
            <a:lstStyle/>
            <a:p>
              <a:pPr>
                <a:lnSpc>
                  <a:spcPct val="90000"/>
                </a:lnSpc>
                <a:defRPr/>
              </a:pPr>
              <a:r>
                <a:rPr lang="en-US" sz="1200" b="1">
                  <a:solidFill>
                    <a:schemeClr val="bg1"/>
                  </a:solidFill>
                  <a:effectLst>
                    <a:outerShdw blurRad="38100" dist="38100" dir="2700000" algn="tl">
                      <a:srgbClr val="000000"/>
                    </a:outerShdw>
                  </a:effectLst>
                  <a:latin typeface="Helvetica" pitchFamily="-128" charset="0"/>
                  <a:ea typeface="ＭＳ Ｐゴシック" pitchFamily="-128" charset="-128"/>
                </a:rPr>
                <a:t>4</a:t>
              </a:r>
              <a:endParaRPr lang="en-US" sz="1800" b="1">
                <a:solidFill>
                  <a:schemeClr val="bg1"/>
                </a:solidFill>
                <a:effectLst>
                  <a:outerShdw blurRad="38100" dist="38100" dir="2700000" algn="tl">
                    <a:srgbClr val="000000"/>
                  </a:outerShdw>
                </a:effectLst>
                <a:latin typeface="Helvetica" pitchFamily="-128" charset="0"/>
                <a:ea typeface="ＭＳ Ｐゴシック" pitchFamily="-128" charset="-128"/>
              </a:endParaRPr>
            </a:p>
          </p:txBody>
        </p:sp>
        <p:sp>
          <p:nvSpPr>
            <p:cNvPr id="183373" name="Rectangle 77">
              <a:extLst>
                <a:ext uri="{FF2B5EF4-FFF2-40B4-BE49-F238E27FC236}">
                  <a16:creationId xmlns:a16="http://schemas.microsoft.com/office/drawing/2014/main" id="{6F5794D0-67F1-40BD-8BF3-8127000219EA}"/>
                </a:ext>
              </a:extLst>
            </p:cNvPr>
            <p:cNvSpPr>
              <a:spLocks noChangeArrowheads="1"/>
            </p:cNvSpPr>
            <p:nvPr/>
          </p:nvSpPr>
          <p:spPr bwMode="auto">
            <a:xfrm>
              <a:off x="1635" y="2030"/>
              <a:ext cx="53" cy="93"/>
            </a:xfrm>
            <a:prstGeom prst="rect">
              <a:avLst/>
            </a:prstGeom>
            <a:noFill/>
            <a:ln w="9525">
              <a:noFill/>
              <a:miter lim="800000"/>
              <a:headEnd/>
              <a:tailEnd/>
            </a:ln>
          </p:spPr>
          <p:txBody>
            <a:bodyPr wrap="none" lIns="0" tIns="0" rIns="0" bIns="0">
              <a:spAutoFit/>
            </a:bodyPr>
            <a:lstStyle/>
            <a:p>
              <a:pPr>
                <a:lnSpc>
                  <a:spcPct val="90000"/>
                </a:lnSpc>
                <a:defRPr/>
              </a:pPr>
              <a:r>
                <a:rPr lang="en-US" sz="1200" b="1">
                  <a:solidFill>
                    <a:schemeClr val="bg1"/>
                  </a:solidFill>
                  <a:effectLst>
                    <a:outerShdw blurRad="38100" dist="38100" dir="2700000" algn="tl">
                      <a:srgbClr val="000000"/>
                    </a:outerShdw>
                  </a:effectLst>
                  <a:latin typeface="Helvetica" pitchFamily="-128" charset="0"/>
                  <a:ea typeface="ＭＳ Ｐゴシック" pitchFamily="-128" charset="-128"/>
                </a:rPr>
                <a:t>5</a:t>
              </a:r>
              <a:endParaRPr lang="en-US" sz="1800" b="1">
                <a:solidFill>
                  <a:schemeClr val="bg1"/>
                </a:solidFill>
                <a:effectLst>
                  <a:outerShdw blurRad="38100" dist="38100" dir="2700000" algn="tl">
                    <a:srgbClr val="000000"/>
                  </a:outerShdw>
                </a:effectLst>
                <a:latin typeface="Helvetica" pitchFamily="-128" charset="0"/>
                <a:ea typeface="ＭＳ Ｐゴシック" pitchFamily="-128" charset="-128"/>
              </a:endParaRPr>
            </a:p>
          </p:txBody>
        </p:sp>
        <p:sp>
          <p:nvSpPr>
            <p:cNvPr id="183374" name="Rectangle 78">
              <a:extLst>
                <a:ext uri="{FF2B5EF4-FFF2-40B4-BE49-F238E27FC236}">
                  <a16:creationId xmlns:a16="http://schemas.microsoft.com/office/drawing/2014/main" id="{D40196A4-5985-4450-B236-FCB65F287D0D}"/>
                </a:ext>
              </a:extLst>
            </p:cNvPr>
            <p:cNvSpPr>
              <a:spLocks noChangeArrowheads="1"/>
            </p:cNvSpPr>
            <p:nvPr/>
          </p:nvSpPr>
          <p:spPr bwMode="auto">
            <a:xfrm>
              <a:off x="2381" y="2030"/>
              <a:ext cx="53" cy="93"/>
            </a:xfrm>
            <a:prstGeom prst="rect">
              <a:avLst/>
            </a:prstGeom>
            <a:noFill/>
            <a:ln w="9525">
              <a:noFill/>
              <a:miter lim="800000"/>
              <a:headEnd/>
              <a:tailEnd/>
            </a:ln>
          </p:spPr>
          <p:txBody>
            <a:bodyPr wrap="none" lIns="0" tIns="0" rIns="0" bIns="0">
              <a:spAutoFit/>
            </a:bodyPr>
            <a:lstStyle/>
            <a:p>
              <a:pPr>
                <a:lnSpc>
                  <a:spcPct val="90000"/>
                </a:lnSpc>
                <a:defRPr/>
              </a:pPr>
              <a:r>
                <a:rPr lang="en-US" sz="1200" b="1">
                  <a:solidFill>
                    <a:schemeClr val="bg1"/>
                  </a:solidFill>
                  <a:effectLst>
                    <a:outerShdw blurRad="38100" dist="38100" dir="2700000" algn="tl">
                      <a:srgbClr val="000000"/>
                    </a:outerShdw>
                  </a:effectLst>
                  <a:latin typeface="Helvetica" pitchFamily="-128" charset="0"/>
                  <a:ea typeface="ＭＳ Ｐゴシック" pitchFamily="-128" charset="-128"/>
                </a:rPr>
                <a:t>6</a:t>
              </a:r>
              <a:endParaRPr lang="en-US" sz="1800" b="1">
                <a:solidFill>
                  <a:schemeClr val="bg1"/>
                </a:solidFill>
                <a:effectLst>
                  <a:outerShdw blurRad="38100" dist="38100" dir="2700000" algn="tl">
                    <a:srgbClr val="000000"/>
                  </a:outerShdw>
                </a:effectLst>
                <a:latin typeface="Helvetica" pitchFamily="-128" charset="0"/>
                <a:ea typeface="ＭＳ Ｐゴシック" pitchFamily="-128" charset="-128"/>
              </a:endParaRPr>
            </a:p>
          </p:txBody>
        </p:sp>
        <p:sp>
          <p:nvSpPr>
            <p:cNvPr id="183375" name="Rectangle 79">
              <a:extLst>
                <a:ext uri="{FF2B5EF4-FFF2-40B4-BE49-F238E27FC236}">
                  <a16:creationId xmlns:a16="http://schemas.microsoft.com/office/drawing/2014/main" id="{3D988E20-896A-4026-9A3F-17A9B7C42C25}"/>
                </a:ext>
              </a:extLst>
            </p:cNvPr>
            <p:cNvSpPr>
              <a:spLocks noChangeArrowheads="1"/>
            </p:cNvSpPr>
            <p:nvPr/>
          </p:nvSpPr>
          <p:spPr bwMode="auto">
            <a:xfrm>
              <a:off x="1468" y="2676"/>
              <a:ext cx="53" cy="92"/>
            </a:xfrm>
            <a:prstGeom prst="rect">
              <a:avLst/>
            </a:prstGeom>
            <a:noFill/>
            <a:ln w="9525">
              <a:noFill/>
              <a:miter lim="800000"/>
              <a:headEnd/>
              <a:tailEnd/>
            </a:ln>
          </p:spPr>
          <p:txBody>
            <a:bodyPr wrap="none" lIns="0" tIns="0" rIns="0" bIns="0">
              <a:spAutoFit/>
            </a:bodyPr>
            <a:lstStyle/>
            <a:p>
              <a:pPr>
                <a:lnSpc>
                  <a:spcPct val="90000"/>
                </a:lnSpc>
                <a:defRPr/>
              </a:pPr>
              <a:r>
                <a:rPr lang="en-US" sz="1200" b="1">
                  <a:solidFill>
                    <a:schemeClr val="bg1"/>
                  </a:solidFill>
                  <a:effectLst>
                    <a:outerShdw blurRad="38100" dist="38100" dir="2700000" algn="tl">
                      <a:srgbClr val="000000"/>
                    </a:outerShdw>
                  </a:effectLst>
                  <a:latin typeface="Helvetica" pitchFamily="-128" charset="0"/>
                  <a:ea typeface="ＭＳ Ｐゴシック" pitchFamily="-128" charset="-128"/>
                </a:rPr>
                <a:t>7</a:t>
              </a:r>
              <a:endParaRPr lang="en-US" sz="1800" b="1">
                <a:solidFill>
                  <a:schemeClr val="bg1"/>
                </a:solidFill>
                <a:effectLst>
                  <a:outerShdw blurRad="38100" dist="38100" dir="2700000" algn="tl">
                    <a:srgbClr val="000000"/>
                  </a:outerShdw>
                </a:effectLst>
                <a:latin typeface="Helvetica" pitchFamily="-128" charset="0"/>
                <a:ea typeface="ＭＳ Ｐゴシック" pitchFamily="-128" charset="-128"/>
              </a:endParaRPr>
            </a:p>
          </p:txBody>
        </p:sp>
        <p:sp>
          <p:nvSpPr>
            <p:cNvPr id="183376" name="Rectangle 80">
              <a:extLst>
                <a:ext uri="{FF2B5EF4-FFF2-40B4-BE49-F238E27FC236}">
                  <a16:creationId xmlns:a16="http://schemas.microsoft.com/office/drawing/2014/main" id="{1FF1A3EA-5C87-4DB5-8295-EDE0053D98AB}"/>
                </a:ext>
              </a:extLst>
            </p:cNvPr>
            <p:cNvSpPr>
              <a:spLocks noChangeArrowheads="1"/>
            </p:cNvSpPr>
            <p:nvPr/>
          </p:nvSpPr>
          <p:spPr bwMode="auto">
            <a:xfrm>
              <a:off x="1590" y="3063"/>
              <a:ext cx="53" cy="92"/>
            </a:xfrm>
            <a:prstGeom prst="rect">
              <a:avLst/>
            </a:prstGeom>
            <a:noFill/>
            <a:ln w="9525">
              <a:noFill/>
              <a:miter lim="800000"/>
              <a:headEnd/>
              <a:tailEnd/>
            </a:ln>
          </p:spPr>
          <p:txBody>
            <a:bodyPr wrap="none" lIns="0" tIns="0" rIns="0" bIns="0">
              <a:spAutoFit/>
            </a:bodyPr>
            <a:lstStyle/>
            <a:p>
              <a:pPr>
                <a:lnSpc>
                  <a:spcPct val="90000"/>
                </a:lnSpc>
                <a:defRPr/>
              </a:pPr>
              <a:r>
                <a:rPr lang="en-US" sz="1200" b="1">
                  <a:solidFill>
                    <a:schemeClr val="bg1"/>
                  </a:solidFill>
                  <a:effectLst>
                    <a:outerShdw blurRad="38100" dist="38100" dir="2700000" algn="tl">
                      <a:srgbClr val="000000"/>
                    </a:outerShdw>
                  </a:effectLst>
                  <a:latin typeface="Helvetica" pitchFamily="-128" charset="0"/>
                  <a:ea typeface="ＭＳ Ｐゴシック" pitchFamily="-128" charset="-128"/>
                </a:rPr>
                <a:t>8</a:t>
              </a:r>
              <a:endParaRPr lang="en-US" sz="1800" b="1">
                <a:solidFill>
                  <a:schemeClr val="bg1"/>
                </a:solidFill>
                <a:effectLst>
                  <a:outerShdw blurRad="38100" dist="38100" dir="2700000" algn="tl">
                    <a:srgbClr val="000000"/>
                  </a:outerShdw>
                </a:effectLst>
                <a:latin typeface="Helvetica" pitchFamily="-128" charset="0"/>
                <a:ea typeface="ＭＳ Ｐゴシック" pitchFamily="-128" charset="-128"/>
              </a:endParaRPr>
            </a:p>
          </p:txBody>
        </p:sp>
      </p:grpSp>
    </p:spTree>
  </p:cSld>
  <p:clrMapOvr>
    <a:masterClrMapping/>
  </p:clrMapOvr>
  <p:transition/>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ooter Placeholder 3">
            <a:extLst>
              <a:ext uri="{FF2B5EF4-FFF2-40B4-BE49-F238E27FC236}">
                <a16:creationId xmlns:a16="http://schemas.microsoft.com/office/drawing/2014/main" id="{9D812656-1EF5-41A6-8B47-073F600004F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81" name="Slide Number Placeholder 4">
            <a:extLst>
              <a:ext uri="{FF2B5EF4-FFF2-40B4-BE49-F238E27FC236}">
                <a16:creationId xmlns:a16="http://schemas.microsoft.com/office/drawing/2014/main" id="{2ACC0301-C923-4372-8F24-601EA35FAD6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B02E7E5-AFD0-4ABD-B2E4-8002145D58AF}" type="slidenum">
              <a:rPr lang="en-US" altLang="en-US" sz="1000">
                <a:latin typeface="Helvetica" panose="020B0604020202020204" pitchFamily="34" charset="0"/>
              </a:rPr>
              <a:pPr/>
              <a:t>415</a:t>
            </a:fld>
            <a:endParaRPr lang="en-US" altLang="en-US" sz="1000">
              <a:latin typeface="Helvetica" panose="020B0604020202020204" pitchFamily="34" charset="0"/>
            </a:endParaRPr>
          </a:p>
        </p:txBody>
      </p:sp>
      <p:sp>
        <p:nvSpPr>
          <p:cNvPr id="427012" name="Rectangle 2">
            <a:extLst>
              <a:ext uri="{FF2B5EF4-FFF2-40B4-BE49-F238E27FC236}">
                <a16:creationId xmlns:a16="http://schemas.microsoft.com/office/drawing/2014/main" id="{B5662FDF-974E-405E-A23E-53A8948C4F09}"/>
              </a:ext>
            </a:extLst>
          </p:cNvPr>
          <p:cNvSpPr>
            <a:spLocks noGrp="1" noChangeArrowheads="1"/>
          </p:cNvSpPr>
          <p:nvPr>
            <p:ph type="title"/>
          </p:nvPr>
        </p:nvSpPr>
        <p:spPr>
          <a:xfrm>
            <a:off x="1219200" y="1066800"/>
            <a:ext cx="5830888" cy="660400"/>
          </a:xfrm>
          <a:noFill/>
        </p:spPr>
        <p:txBody>
          <a:bodyPr wrap="none" lIns="63500" tIns="25400" rIns="63500" bIns="25400" anchor="t">
            <a:spAutoFit/>
          </a:bodyPr>
          <a:lstStyle/>
          <a:p>
            <a:pPr eaLnBrk="1" hangingPunct="1"/>
            <a:r>
              <a:rPr lang="en-US" altLang="en-US"/>
              <a:t>Basis Path Testing Notes</a:t>
            </a:r>
          </a:p>
        </p:txBody>
      </p:sp>
      <p:grpSp>
        <p:nvGrpSpPr>
          <p:cNvPr id="427013" name="Group 3">
            <a:extLst>
              <a:ext uri="{FF2B5EF4-FFF2-40B4-BE49-F238E27FC236}">
                <a16:creationId xmlns:a16="http://schemas.microsoft.com/office/drawing/2014/main" id="{03D0122B-7875-4E48-AEB3-9CF33E29CC0A}"/>
              </a:ext>
            </a:extLst>
          </p:cNvPr>
          <p:cNvGrpSpPr>
            <a:grpSpLocks/>
          </p:cNvGrpSpPr>
          <p:nvPr/>
        </p:nvGrpSpPr>
        <p:grpSpPr bwMode="auto">
          <a:xfrm>
            <a:off x="1219200" y="2133600"/>
            <a:ext cx="2232025" cy="3557588"/>
            <a:chOff x="568" y="896"/>
            <a:chExt cx="1406" cy="1992"/>
          </a:xfrm>
        </p:grpSpPr>
        <p:sp>
          <p:nvSpPr>
            <p:cNvPr id="427035" name="Freeform 4">
              <a:extLst>
                <a:ext uri="{FF2B5EF4-FFF2-40B4-BE49-F238E27FC236}">
                  <a16:creationId xmlns:a16="http://schemas.microsoft.com/office/drawing/2014/main" id="{B13A9FF7-5280-4091-A047-DB879A1B2DEE}"/>
                </a:ext>
              </a:extLst>
            </p:cNvPr>
            <p:cNvSpPr>
              <a:spLocks/>
            </p:cNvSpPr>
            <p:nvPr/>
          </p:nvSpPr>
          <p:spPr bwMode="auto">
            <a:xfrm>
              <a:off x="1423" y="1701"/>
              <a:ext cx="271" cy="263"/>
            </a:xfrm>
            <a:custGeom>
              <a:avLst/>
              <a:gdLst>
                <a:gd name="T0" fmla="*/ 135 w 271"/>
                <a:gd name="T1" fmla="*/ 0 h 263"/>
                <a:gd name="T2" fmla="*/ 0 w 271"/>
                <a:gd name="T3" fmla="*/ 135 h 263"/>
                <a:gd name="T4" fmla="*/ 135 w 271"/>
                <a:gd name="T5" fmla="*/ 263 h 263"/>
                <a:gd name="T6" fmla="*/ 271 w 271"/>
                <a:gd name="T7" fmla="*/ 135 h 263"/>
                <a:gd name="T8" fmla="*/ 135 w 271"/>
                <a:gd name="T9" fmla="*/ 0 h 263"/>
                <a:gd name="T10" fmla="*/ 0 60000 65536"/>
                <a:gd name="T11" fmla="*/ 0 60000 65536"/>
                <a:gd name="T12" fmla="*/ 0 60000 65536"/>
                <a:gd name="T13" fmla="*/ 0 60000 65536"/>
                <a:gd name="T14" fmla="*/ 0 60000 65536"/>
                <a:gd name="T15" fmla="*/ 0 w 271"/>
                <a:gd name="T16" fmla="*/ 0 h 263"/>
                <a:gd name="T17" fmla="*/ 271 w 271"/>
                <a:gd name="T18" fmla="*/ 263 h 263"/>
              </a:gdLst>
              <a:ahLst/>
              <a:cxnLst>
                <a:cxn ang="T10">
                  <a:pos x="T0" y="T1"/>
                </a:cxn>
                <a:cxn ang="T11">
                  <a:pos x="T2" y="T3"/>
                </a:cxn>
                <a:cxn ang="T12">
                  <a:pos x="T4" y="T5"/>
                </a:cxn>
                <a:cxn ang="T13">
                  <a:pos x="T6" y="T7"/>
                </a:cxn>
                <a:cxn ang="T14">
                  <a:pos x="T8" y="T9"/>
                </a:cxn>
              </a:cxnLst>
              <a:rect l="T15" t="T16" r="T17" b="T18"/>
              <a:pathLst>
                <a:path w="271" h="263">
                  <a:moveTo>
                    <a:pt x="135" y="0"/>
                  </a:moveTo>
                  <a:lnTo>
                    <a:pt x="0" y="135"/>
                  </a:lnTo>
                  <a:lnTo>
                    <a:pt x="135" y="263"/>
                  </a:lnTo>
                  <a:lnTo>
                    <a:pt x="271" y="135"/>
                  </a:lnTo>
                  <a:lnTo>
                    <a:pt x="13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036" name="Freeform 5">
              <a:extLst>
                <a:ext uri="{FF2B5EF4-FFF2-40B4-BE49-F238E27FC236}">
                  <a16:creationId xmlns:a16="http://schemas.microsoft.com/office/drawing/2014/main" id="{19CB7F09-4329-452D-99D4-C8EE5C9F861F}"/>
                </a:ext>
              </a:extLst>
            </p:cNvPr>
            <p:cNvSpPr>
              <a:spLocks/>
            </p:cNvSpPr>
            <p:nvPr/>
          </p:nvSpPr>
          <p:spPr bwMode="auto">
            <a:xfrm>
              <a:off x="1423" y="1701"/>
              <a:ext cx="271" cy="263"/>
            </a:xfrm>
            <a:custGeom>
              <a:avLst/>
              <a:gdLst>
                <a:gd name="T0" fmla="*/ 135 w 271"/>
                <a:gd name="T1" fmla="*/ 0 h 263"/>
                <a:gd name="T2" fmla="*/ 0 w 271"/>
                <a:gd name="T3" fmla="*/ 135 h 263"/>
                <a:gd name="T4" fmla="*/ 0 w 271"/>
                <a:gd name="T5" fmla="*/ 135 h 263"/>
                <a:gd name="T6" fmla="*/ 135 w 271"/>
                <a:gd name="T7" fmla="*/ 263 h 263"/>
                <a:gd name="T8" fmla="*/ 135 w 271"/>
                <a:gd name="T9" fmla="*/ 263 h 263"/>
                <a:gd name="T10" fmla="*/ 271 w 271"/>
                <a:gd name="T11" fmla="*/ 135 h 263"/>
                <a:gd name="T12" fmla="*/ 271 w 271"/>
                <a:gd name="T13" fmla="*/ 135 h 263"/>
                <a:gd name="T14" fmla="*/ 135 w 271"/>
                <a:gd name="T15" fmla="*/ 0 h 263"/>
                <a:gd name="T16" fmla="*/ 135 w 271"/>
                <a:gd name="T17" fmla="*/ 0 h 2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1"/>
                <a:gd name="T28" fmla="*/ 0 h 263"/>
                <a:gd name="T29" fmla="*/ 271 w 271"/>
                <a:gd name="T30" fmla="*/ 263 h 2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1" h="263">
                  <a:moveTo>
                    <a:pt x="135" y="0"/>
                  </a:moveTo>
                  <a:lnTo>
                    <a:pt x="0" y="135"/>
                  </a:lnTo>
                  <a:lnTo>
                    <a:pt x="135" y="263"/>
                  </a:lnTo>
                  <a:lnTo>
                    <a:pt x="271" y="135"/>
                  </a:lnTo>
                  <a:lnTo>
                    <a:pt x="135"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7037" name="Freeform 6">
              <a:extLst>
                <a:ext uri="{FF2B5EF4-FFF2-40B4-BE49-F238E27FC236}">
                  <a16:creationId xmlns:a16="http://schemas.microsoft.com/office/drawing/2014/main" id="{5F08A212-AD7B-4C44-A159-05F4FB10F957}"/>
                </a:ext>
              </a:extLst>
            </p:cNvPr>
            <p:cNvSpPr>
              <a:spLocks/>
            </p:cNvSpPr>
            <p:nvPr/>
          </p:nvSpPr>
          <p:spPr bwMode="auto">
            <a:xfrm>
              <a:off x="1415" y="1693"/>
              <a:ext cx="271" cy="263"/>
            </a:xfrm>
            <a:custGeom>
              <a:avLst/>
              <a:gdLst>
                <a:gd name="T0" fmla="*/ 135 w 271"/>
                <a:gd name="T1" fmla="*/ 0 h 263"/>
                <a:gd name="T2" fmla="*/ 0 w 271"/>
                <a:gd name="T3" fmla="*/ 135 h 263"/>
                <a:gd name="T4" fmla="*/ 135 w 271"/>
                <a:gd name="T5" fmla="*/ 263 h 263"/>
                <a:gd name="T6" fmla="*/ 271 w 271"/>
                <a:gd name="T7" fmla="*/ 135 h 263"/>
                <a:gd name="T8" fmla="*/ 135 w 271"/>
                <a:gd name="T9" fmla="*/ 0 h 263"/>
                <a:gd name="T10" fmla="*/ 0 60000 65536"/>
                <a:gd name="T11" fmla="*/ 0 60000 65536"/>
                <a:gd name="T12" fmla="*/ 0 60000 65536"/>
                <a:gd name="T13" fmla="*/ 0 60000 65536"/>
                <a:gd name="T14" fmla="*/ 0 60000 65536"/>
                <a:gd name="T15" fmla="*/ 0 w 271"/>
                <a:gd name="T16" fmla="*/ 0 h 263"/>
                <a:gd name="T17" fmla="*/ 271 w 271"/>
                <a:gd name="T18" fmla="*/ 263 h 263"/>
              </a:gdLst>
              <a:ahLst/>
              <a:cxnLst>
                <a:cxn ang="T10">
                  <a:pos x="T0" y="T1"/>
                </a:cxn>
                <a:cxn ang="T11">
                  <a:pos x="T2" y="T3"/>
                </a:cxn>
                <a:cxn ang="T12">
                  <a:pos x="T4" y="T5"/>
                </a:cxn>
                <a:cxn ang="T13">
                  <a:pos x="T6" y="T7"/>
                </a:cxn>
                <a:cxn ang="T14">
                  <a:pos x="T8" y="T9"/>
                </a:cxn>
              </a:cxnLst>
              <a:rect l="T15" t="T16" r="T17" b="T18"/>
              <a:pathLst>
                <a:path w="271" h="263">
                  <a:moveTo>
                    <a:pt x="135" y="0"/>
                  </a:moveTo>
                  <a:lnTo>
                    <a:pt x="0" y="135"/>
                  </a:lnTo>
                  <a:lnTo>
                    <a:pt x="135" y="263"/>
                  </a:lnTo>
                  <a:lnTo>
                    <a:pt x="271" y="135"/>
                  </a:lnTo>
                  <a:lnTo>
                    <a:pt x="135"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7038" name="Oval 7">
              <a:extLst>
                <a:ext uri="{FF2B5EF4-FFF2-40B4-BE49-F238E27FC236}">
                  <a16:creationId xmlns:a16="http://schemas.microsoft.com/office/drawing/2014/main" id="{5EA44572-FE9A-4442-A3F2-0E5A187D321C}"/>
                </a:ext>
              </a:extLst>
            </p:cNvPr>
            <p:cNvSpPr>
              <a:spLocks noChangeArrowheads="1"/>
            </p:cNvSpPr>
            <p:nvPr/>
          </p:nvSpPr>
          <p:spPr bwMode="auto">
            <a:xfrm>
              <a:off x="1103" y="904"/>
              <a:ext cx="80" cy="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7039" name="Oval 8">
              <a:extLst>
                <a:ext uri="{FF2B5EF4-FFF2-40B4-BE49-F238E27FC236}">
                  <a16:creationId xmlns:a16="http://schemas.microsoft.com/office/drawing/2014/main" id="{10F7595A-674F-4C8C-8113-FB96DA86354B}"/>
                </a:ext>
              </a:extLst>
            </p:cNvPr>
            <p:cNvSpPr>
              <a:spLocks noChangeArrowheads="1"/>
            </p:cNvSpPr>
            <p:nvPr/>
          </p:nvSpPr>
          <p:spPr bwMode="auto">
            <a:xfrm>
              <a:off x="1095" y="896"/>
              <a:ext cx="96" cy="112"/>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7040" name="Freeform 9">
              <a:extLst>
                <a:ext uri="{FF2B5EF4-FFF2-40B4-BE49-F238E27FC236}">
                  <a16:creationId xmlns:a16="http://schemas.microsoft.com/office/drawing/2014/main" id="{3E7DD2FC-22D6-45CB-9D90-7BE16B10CF9E}"/>
                </a:ext>
              </a:extLst>
            </p:cNvPr>
            <p:cNvSpPr>
              <a:spLocks/>
            </p:cNvSpPr>
            <p:nvPr/>
          </p:nvSpPr>
          <p:spPr bwMode="auto">
            <a:xfrm>
              <a:off x="1007" y="1430"/>
              <a:ext cx="272" cy="255"/>
            </a:xfrm>
            <a:custGeom>
              <a:avLst/>
              <a:gdLst>
                <a:gd name="T0" fmla="*/ 136 w 272"/>
                <a:gd name="T1" fmla="*/ 0 h 255"/>
                <a:gd name="T2" fmla="*/ 0 w 272"/>
                <a:gd name="T3" fmla="*/ 119 h 255"/>
                <a:gd name="T4" fmla="*/ 136 w 272"/>
                <a:gd name="T5" fmla="*/ 255 h 255"/>
                <a:gd name="T6" fmla="*/ 272 w 272"/>
                <a:gd name="T7" fmla="*/ 119 h 255"/>
                <a:gd name="T8" fmla="*/ 136 w 272"/>
                <a:gd name="T9" fmla="*/ 0 h 255"/>
                <a:gd name="T10" fmla="*/ 0 60000 65536"/>
                <a:gd name="T11" fmla="*/ 0 60000 65536"/>
                <a:gd name="T12" fmla="*/ 0 60000 65536"/>
                <a:gd name="T13" fmla="*/ 0 60000 65536"/>
                <a:gd name="T14" fmla="*/ 0 60000 65536"/>
                <a:gd name="T15" fmla="*/ 0 w 272"/>
                <a:gd name="T16" fmla="*/ 0 h 255"/>
                <a:gd name="T17" fmla="*/ 272 w 272"/>
                <a:gd name="T18" fmla="*/ 255 h 255"/>
              </a:gdLst>
              <a:ahLst/>
              <a:cxnLst>
                <a:cxn ang="T10">
                  <a:pos x="T0" y="T1"/>
                </a:cxn>
                <a:cxn ang="T11">
                  <a:pos x="T2" y="T3"/>
                </a:cxn>
                <a:cxn ang="T12">
                  <a:pos x="T4" y="T5"/>
                </a:cxn>
                <a:cxn ang="T13">
                  <a:pos x="T6" y="T7"/>
                </a:cxn>
                <a:cxn ang="T14">
                  <a:pos x="T8" y="T9"/>
                </a:cxn>
              </a:cxnLst>
              <a:rect l="T15" t="T16" r="T17" b="T18"/>
              <a:pathLst>
                <a:path w="272" h="255">
                  <a:moveTo>
                    <a:pt x="136" y="0"/>
                  </a:moveTo>
                  <a:lnTo>
                    <a:pt x="0" y="119"/>
                  </a:lnTo>
                  <a:lnTo>
                    <a:pt x="136" y="255"/>
                  </a:lnTo>
                  <a:lnTo>
                    <a:pt x="272" y="119"/>
                  </a:lnTo>
                  <a:lnTo>
                    <a:pt x="1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041" name="Freeform 10">
              <a:extLst>
                <a:ext uri="{FF2B5EF4-FFF2-40B4-BE49-F238E27FC236}">
                  <a16:creationId xmlns:a16="http://schemas.microsoft.com/office/drawing/2014/main" id="{32A0C096-410E-4A1D-99DC-120FA1F04C90}"/>
                </a:ext>
              </a:extLst>
            </p:cNvPr>
            <p:cNvSpPr>
              <a:spLocks/>
            </p:cNvSpPr>
            <p:nvPr/>
          </p:nvSpPr>
          <p:spPr bwMode="auto">
            <a:xfrm>
              <a:off x="1007" y="1430"/>
              <a:ext cx="272" cy="255"/>
            </a:xfrm>
            <a:custGeom>
              <a:avLst/>
              <a:gdLst>
                <a:gd name="T0" fmla="*/ 136 w 272"/>
                <a:gd name="T1" fmla="*/ 0 h 255"/>
                <a:gd name="T2" fmla="*/ 0 w 272"/>
                <a:gd name="T3" fmla="*/ 119 h 255"/>
                <a:gd name="T4" fmla="*/ 0 w 272"/>
                <a:gd name="T5" fmla="*/ 119 h 255"/>
                <a:gd name="T6" fmla="*/ 136 w 272"/>
                <a:gd name="T7" fmla="*/ 255 h 255"/>
                <a:gd name="T8" fmla="*/ 136 w 272"/>
                <a:gd name="T9" fmla="*/ 255 h 255"/>
                <a:gd name="T10" fmla="*/ 272 w 272"/>
                <a:gd name="T11" fmla="*/ 119 h 255"/>
                <a:gd name="T12" fmla="*/ 272 w 272"/>
                <a:gd name="T13" fmla="*/ 119 h 255"/>
                <a:gd name="T14" fmla="*/ 136 w 272"/>
                <a:gd name="T15" fmla="*/ 0 h 255"/>
                <a:gd name="T16" fmla="*/ 136 w 272"/>
                <a:gd name="T17" fmla="*/ 0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2"/>
                <a:gd name="T28" fmla="*/ 0 h 255"/>
                <a:gd name="T29" fmla="*/ 272 w 272"/>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2" h="255">
                  <a:moveTo>
                    <a:pt x="136" y="0"/>
                  </a:moveTo>
                  <a:lnTo>
                    <a:pt x="0" y="119"/>
                  </a:lnTo>
                  <a:lnTo>
                    <a:pt x="136" y="255"/>
                  </a:lnTo>
                  <a:lnTo>
                    <a:pt x="272" y="119"/>
                  </a:lnTo>
                  <a:lnTo>
                    <a:pt x="136"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7042" name="Freeform 11">
              <a:extLst>
                <a:ext uri="{FF2B5EF4-FFF2-40B4-BE49-F238E27FC236}">
                  <a16:creationId xmlns:a16="http://schemas.microsoft.com/office/drawing/2014/main" id="{BDF7A366-716B-4908-9A18-EB0A481E0DF0}"/>
                </a:ext>
              </a:extLst>
            </p:cNvPr>
            <p:cNvSpPr>
              <a:spLocks/>
            </p:cNvSpPr>
            <p:nvPr/>
          </p:nvSpPr>
          <p:spPr bwMode="auto">
            <a:xfrm>
              <a:off x="999" y="1422"/>
              <a:ext cx="272" cy="255"/>
            </a:xfrm>
            <a:custGeom>
              <a:avLst/>
              <a:gdLst>
                <a:gd name="T0" fmla="*/ 136 w 272"/>
                <a:gd name="T1" fmla="*/ 0 h 255"/>
                <a:gd name="T2" fmla="*/ 0 w 272"/>
                <a:gd name="T3" fmla="*/ 119 h 255"/>
                <a:gd name="T4" fmla="*/ 136 w 272"/>
                <a:gd name="T5" fmla="*/ 255 h 255"/>
                <a:gd name="T6" fmla="*/ 272 w 272"/>
                <a:gd name="T7" fmla="*/ 119 h 255"/>
                <a:gd name="T8" fmla="*/ 136 w 272"/>
                <a:gd name="T9" fmla="*/ 0 h 255"/>
                <a:gd name="T10" fmla="*/ 0 60000 65536"/>
                <a:gd name="T11" fmla="*/ 0 60000 65536"/>
                <a:gd name="T12" fmla="*/ 0 60000 65536"/>
                <a:gd name="T13" fmla="*/ 0 60000 65536"/>
                <a:gd name="T14" fmla="*/ 0 60000 65536"/>
                <a:gd name="T15" fmla="*/ 0 w 272"/>
                <a:gd name="T16" fmla="*/ 0 h 255"/>
                <a:gd name="T17" fmla="*/ 272 w 272"/>
                <a:gd name="T18" fmla="*/ 255 h 255"/>
              </a:gdLst>
              <a:ahLst/>
              <a:cxnLst>
                <a:cxn ang="T10">
                  <a:pos x="T0" y="T1"/>
                </a:cxn>
                <a:cxn ang="T11">
                  <a:pos x="T2" y="T3"/>
                </a:cxn>
                <a:cxn ang="T12">
                  <a:pos x="T4" y="T5"/>
                </a:cxn>
                <a:cxn ang="T13">
                  <a:pos x="T6" y="T7"/>
                </a:cxn>
                <a:cxn ang="T14">
                  <a:pos x="T8" y="T9"/>
                </a:cxn>
              </a:cxnLst>
              <a:rect l="T15" t="T16" r="T17" b="T18"/>
              <a:pathLst>
                <a:path w="272" h="255">
                  <a:moveTo>
                    <a:pt x="136" y="0"/>
                  </a:moveTo>
                  <a:lnTo>
                    <a:pt x="0" y="119"/>
                  </a:lnTo>
                  <a:lnTo>
                    <a:pt x="136" y="255"/>
                  </a:lnTo>
                  <a:lnTo>
                    <a:pt x="272" y="119"/>
                  </a:lnTo>
                  <a:lnTo>
                    <a:pt x="136"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7043" name="Freeform 12">
              <a:extLst>
                <a:ext uri="{FF2B5EF4-FFF2-40B4-BE49-F238E27FC236}">
                  <a16:creationId xmlns:a16="http://schemas.microsoft.com/office/drawing/2014/main" id="{42195927-84E1-40D6-A7BB-981D2F8468A9}"/>
                </a:ext>
              </a:extLst>
            </p:cNvPr>
            <p:cNvSpPr>
              <a:spLocks/>
            </p:cNvSpPr>
            <p:nvPr/>
          </p:nvSpPr>
          <p:spPr bwMode="auto">
            <a:xfrm>
              <a:off x="1007" y="2394"/>
              <a:ext cx="272" cy="263"/>
            </a:xfrm>
            <a:custGeom>
              <a:avLst/>
              <a:gdLst>
                <a:gd name="T0" fmla="*/ 136 w 272"/>
                <a:gd name="T1" fmla="*/ 0 h 263"/>
                <a:gd name="T2" fmla="*/ 0 w 272"/>
                <a:gd name="T3" fmla="*/ 128 h 263"/>
                <a:gd name="T4" fmla="*/ 136 w 272"/>
                <a:gd name="T5" fmla="*/ 263 h 263"/>
                <a:gd name="T6" fmla="*/ 272 w 272"/>
                <a:gd name="T7" fmla="*/ 128 h 263"/>
                <a:gd name="T8" fmla="*/ 136 w 272"/>
                <a:gd name="T9" fmla="*/ 0 h 263"/>
                <a:gd name="T10" fmla="*/ 0 60000 65536"/>
                <a:gd name="T11" fmla="*/ 0 60000 65536"/>
                <a:gd name="T12" fmla="*/ 0 60000 65536"/>
                <a:gd name="T13" fmla="*/ 0 60000 65536"/>
                <a:gd name="T14" fmla="*/ 0 60000 65536"/>
                <a:gd name="T15" fmla="*/ 0 w 272"/>
                <a:gd name="T16" fmla="*/ 0 h 263"/>
                <a:gd name="T17" fmla="*/ 272 w 272"/>
                <a:gd name="T18" fmla="*/ 263 h 263"/>
              </a:gdLst>
              <a:ahLst/>
              <a:cxnLst>
                <a:cxn ang="T10">
                  <a:pos x="T0" y="T1"/>
                </a:cxn>
                <a:cxn ang="T11">
                  <a:pos x="T2" y="T3"/>
                </a:cxn>
                <a:cxn ang="T12">
                  <a:pos x="T4" y="T5"/>
                </a:cxn>
                <a:cxn ang="T13">
                  <a:pos x="T6" y="T7"/>
                </a:cxn>
                <a:cxn ang="T14">
                  <a:pos x="T8" y="T9"/>
                </a:cxn>
              </a:cxnLst>
              <a:rect l="T15" t="T16" r="T17" b="T18"/>
              <a:pathLst>
                <a:path w="272" h="263">
                  <a:moveTo>
                    <a:pt x="136" y="0"/>
                  </a:moveTo>
                  <a:lnTo>
                    <a:pt x="0" y="128"/>
                  </a:lnTo>
                  <a:lnTo>
                    <a:pt x="136" y="263"/>
                  </a:lnTo>
                  <a:lnTo>
                    <a:pt x="272" y="128"/>
                  </a:lnTo>
                  <a:lnTo>
                    <a:pt x="1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044" name="Freeform 13">
              <a:extLst>
                <a:ext uri="{FF2B5EF4-FFF2-40B4-BE49-F238E27FC236}">
                  <a16:creationId xmlns:a16="http://schemas.microsoft.com/office/drawing/2014/main" id="{5BC1AF6B-A027-4DC3-AF60-EFD9BE92C1DD}"/>
                </a:ext>
              </a:extLst>
            </p:cNvPr>
            <p:cNvSpPr>
              <a:spLocks/>
            </p:cNvSpPr>
            <p:nvPr/>
          </p:nvSpPr>
          <p:spPr bwMode="auto">
            <a:xfrm>
              <a:off x="1007" y="2394"/>
              <a:ext cx="272" cy="263"/>
            </a:xfrm>
            <a:custGeom>
              <a:avLst/>
              <a:gdLst>
                <a:gd name="T0" fmla="*/ 136 w 272"/>
                <a:gd name="T1" fmla="*/ 0 h 263"/>
                <a:gd name="T2" fmla="*/ 0 w 272"/>
                <a:gd name="T3" fmla="*/ 128 h 263"/>
                <a:gd name="T4" fmla="*/ 0 w 272"/>
                <a:gd name="T5" fmla="*/ 128 h 263"/>
                <a:gd name="T6" fmla="*/ 136 w 272"/>
                <a:gd name="T7" fmla="*/ 263 h 263"/>
                <a:gd name="T8" fmla="*/ 136 w 272"/>
                <a:gd name="T9" fmla="*/ 263 h 263"/>
                <a:gd name="T10" fmla="*/ 272 w 272"/>
                <a:gd name="T11" fmla="*/ 128 h 263"/>
                <a:gd name="T12" fmla="*/ 272 w 272"/>
                <a:gd name="T13" fmla="*/ 128 h 263"/>
                <a:gd name="T14" fmla="*/ 136 w 272"/>
                <a:gd name="T15" fmla="*/ 0 h 263"/>
                <a:gd name="T16" fmla="*/ 136 w 272"/>
                <a:gd name="T17" fmla="*/ 0 h 2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2"/>
                <a:gd name="T28" fmla="*/ 0 h 263"/>
                <a:gd name="T29" fmla="*/ 272 w 272"/>
                <a:gd name="T30" fmla="*/ 263 h 2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2" h="263">
                  <a:moveTo>
                    <a:pt x="136" y="0"/>
                  </a:moveTo>
                  <a:lnTo>
                    <a:pt x="0" y="128"/>
                  </a:lnTo>
                  <a:lnTo>
                    <a:pt x="136" y="263"/>
                  </a:lnTo>
                  <a:lnTo>
                    <a:pt x="272" y="128"/>
                  </a:lnTo>
                  <a:lnTo>
                    <a:pt x="136"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7045" name="Freeform 14">
              <a:extLst>
                <a:ext uri="{FF2B5EF4-FFF2-40B4-BE49-F238E27FC236}">
                  <a16:creationId xmlns:a16="http://schemas.microsoft.com/office/drawing/2014/main" id="{8E5F114E-A14F-4E8E-87ED-7E6835A603E6}"/>
                </a:ext>
              </a:extLst>
            </p:cNvPr>
            <p:cNvSpPr>
              <a:spLocks/>
            </p:cNvSpPr>
            <p:nvPr/>
          </p:nvSpPr>
          <p:spPr bwMode="auto">
            <a:xfrm>
              <a:off x="999" y="2386"/>
              <a:ext cx="272" cy="263"/>
            </a:xfrm>
            <a:custGeom>
              <a:avLst/>
              <a:gdLst>
                <a:gd name="T0" fmla="*/ 136 w 272"/>
                <a:gd name="T1" fmla="*/ 0 h 263"/>
                <a:gd name="T2" fmla="*/ 0 w 272"/>
                <a:gd name="T3" fmla="*/ 128 h 263"/>
                <a:gd name="T4" fmla="*/ 136 w 272"/>
                <a:gd name="T5" fmla="*/ 263 h 263"/>
                <a:gd name="T6" fmla="*/ 272 w 272"/>
                <a:gd name="T7" fmla="*/ 128 h 263"/>
                <a:gd name="T8" fmla="*/ 136 w 272"/>
                <a:gd name="T9" fmla="*/ 0 h 263"/>
                <a:gd name="T10" fmla="*/ 0 60000 65536"/>
                <a:gd name="T11" fmla="*/ 0 60000 65536"/>
                <a:gd name="T12" fmla="*/ 0 60000 65536"/>
                <a:gd name="T13" fmla="*/ 0 60000 65536"/>
                <a:gd name="T14" fmla="*/ 0 60000 65536"/>
                <a:gd name="T15" fmla="*/ 0 w 272"/>
                <a:gd name="T16" fmla="*/ 0 h 263"/>
                <a:gd name="T17" fmla="*/ 272 w 272"/>
                <a:gd name="T18" fmla="*/ 263 h 263"/>
              </a:gdLst>
              <a:ahLst/>
              <a:cxnLst>
                <a:cxn ang="T10">
                  <a:pos x="T0" y="T1"/>
                </a:cxn>
                <a:cxn ang="T11">
                  <a:pos x="T2" y="T3"/>
                </a:cxn>
                <a:cxn ang="T12">
                  <a:pos x="T4" y="T5"/>
                </a:cxn>
                <a:cxn ang="T13">
                  <a:pos x="T6" y="T7"/>
                </a:cxn>
                <a:cxn ang="T14">
                  <a:pos x="T8" y="T9"/>
                </a:cxn>
              </a:cxnLst>
              <a:rect l="T15" t="T16" r="T17" b="T18"/>
              <a:pathLst>
                <a:path w="272" h="263">
                  <a:moveTo>
                    <a:pt x="136" y="0"/>
                  </a:moveTo>
                  <a:lnTo>
                    <a:pt x="0" y="128"/>
                  </a:lnTo>
                  <a:lnTo>
                    <a:pt x="136" y="263"/>
                  </a:lnTo>
                  <a:lnTo>
                    <a:pt x="272" y="128"/>
                  </a:lnTo>
                  <a:lnTo>
                    <a:pt x="136"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7046" name="Freeform 15">
              <a:extLst>
                <a:ext uri="{FF2B5EF4-FFF2-40B4-BE49-F238E27FC236}">
                  <a16:creationId xmlns:a16="http://schemas.microsoft.com/office/drawing/2014/main" id="{D393FE53-D856-4166-B888-CD664D5DB000}"/>
                </a:ext>
              </a:extLst>
            </p:cNvPr>
            <p:cNvSpPr>
              <a:spLocks/>
            </p:cNvSpPr>
            <p:nvPr/>
          </p:nvSpPr>
          <p:spPr bwMode="auto">
            <a:xfrm>
              <a:off x="1287" y="1549"/>
              <a:ext cx="271" cy="88"/>
            </a:xfrm>
            <a:custGeom>
              <a:avLst/>
              <a:gdLst>
                <a:gd name="T0" fmla="*/ 0 w 271"/>
                <a:gd name="T1" fmla="*/ 0 h 88"/>
                <a:gd name="T2" fmla="*/ 271 w 271"/>
                <a:gd name="T3" fmla="*/ 0 h 88"/>
                <a:gd name="T4" fmla="*/ 271 w 271"/>
                <a:gd name="T5" fmla="*/ 0 h 88"/>
                <a:gd name="T6" fmla="*/ 271 w 271"/>
                <a:gd name="T7" fmla="*/ 88 h 88"/>
                <a:gd name="T8" fmla="*/ 271 w 271"/>
                <a:gd name="T9" fmla="*/ 88 h 88"/>
                <a:gd name="T10" fmla="*/ 0 60000 65536"/>
                <a:gd name="T11" fmla="*/ 0 60000 65536"/>
                <a:gd name="T12" fmla="*/ 0 60000 65536"/>
                <a:gd name="T13" fmla="*/ 0 60000 65536"/>
                <a:gd name="T14" fmla="*/ 0 60000 65536"/>
                <a:gd name="T15" fmla="*/ 0 w 271"/>
                <a:gd name="T16" fmla="*/ 0 h 88"/>
                <a:gd name="T17" fmla="*/ 271 w 271"/>
                <a:gd name="T18" fmla="*/ 88 h 88"/>
              </a:gdLst>
              <a:ahLst/>
              <a:cxnLst>
                <a:cxn ang="T10">
                  <a:pos x="T0" y="T1"/>
                </a:cxn>
                <a:cxn ang="T11">
                  <a:pos x="T2" y="T3"/>
                </a:cxn>
                <a:cxn ang="T12">
                  <a:pos x="T4" y="T5"/>
                </a:cxn>
                <a:cxn ang="T13">
                  <a:pos x="T6" y="T7"/>
                </a:cxn>
                <a:cxn ang="T14">
                  <a:pos x="T8" y="T9"/>
                </a:cxn>
              </a:cxnLst>
              <a:rect l="T15" t="T16" r="T17" b="T18"/>
              <a:pathLst>
                <a:path w="271" h="88">
                  <a:moveTo>
                    <a:pt x="0" y="0"/>
                  </a:moveTo>
                  <a:lnTo>
                    <a:pt x="271" y="0"/>
                  </a:lnTo>
                  <a:lnTo>
                    <a:pt x="271" y="88"/>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7047" name="Freeform 16">
              <a:extLst>
                <a:ext uri="{FF2B5EF4-FFF2-40B4-BE49-F238E27FC236}">
                  <a16:creationId xmlns:a16="http://schemas.microsoft.com/office/drawing/2014/main" id="{72C1EAC6-DFE3-419B-BC34-381733E670AB}"/>
                </a:ext>
              </a:extLst>
            </p:cNvPr>
            <p:cNvSpPr>
              <a:spLocks/>
            </p:cNvSpPr>
            <p:nvPr/>
          </p:nvSpPr>
          <p:spPr bwMode="auto">
            <a:xfrm>
              <a:off x="1279" y="1541"/>
              <a:ext cx="271" cy="88"/>
            </a:xfrm>
            <a:custGeom>
              <a:avLst/>
              <a:gdLst>
                <a:gd name="T0" fmla="*/ 0 w 271"/>
                <a:gd name="T1" fmla="*/ 0 h 88"/>
                <a:gd name="T2" fmla="*/ 271 w 271"/>
                <a:gd name="T3" fmla="*/ 0 h 88"/>
                <a:gd name="T4" fmla="*/ 271 w 271"/>
                <a:gd name="T5" fmla="*/ 88 h 88"/>
                <a:gd name="T6" fmla="*/ 0 60000 65536"/>
                <a:gd name="T7" fmla="*/ 0 60000 65536"/>
                <a:gd name="T8" fmla="*/ 0 60000 65536"/>
                <a:gd name="T9" fmla="*/ 0 w 271"/>
                <a:gd name="T10" fmla="*/ 0 h 88"/>
                <a:gd name="T11" fmla="*/ 271 w 271"/>
                <a:gd name="T12" fmla="*/ 88 h 88"/>
              </a:gdLst>
              <a:ahLst/>
              <a:cxnLst>
                <a:cxn ang="T6">
                  <a:pos x="T0" y="T1"/>
                </a:cxn>
                <a:cxn ang="T7">
                  <a:pos x="T2" y="T3"/>
                </a:cxn>
                <a:cxn ang="T8">
                  <a:pos x="T4" y="T5"/>
                </a:cxn>
              </a:cxnLst>
              <a:rect l="T9" t="T10" r="T11" b="T12"/>
              <a:pathLst>
                <a:path w="271" h="88">
                  <a:moveTo>
                    <a:pt x="0" y="0"/>
                  </a:moveTo>
                  <a:lnTo>
                    <a:pt x="271" y="0"/>
                  </a:lnTo>
                  <a:lnTo>
                    <a:pt x="271" y="88"/>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7048" name="Line 17">
              <a:extLst>
                <a:ext uri="{FF2B5EF4-FFF2-40B4-BE49-F238E27FC236}">
                  <a16:creationId xmlns:a16="http://schemas.microsoft.com/office/drawing/2014/main" id="{FC6CAB92-8CFF-43A6-9CE5-60A0CD4611E1}"/>
                </a:ext>
              </a:extLst>
            </p:cNvPr>
            <p:cNvSpPr>
              <a:spLocks noChangeShapeType="1"/>
            </p:cNvSpPr>
            <p:nvPr/>
          </p:nvSpPr>
          <p:spPr bwMode="auto">
            <a:xfrm>
              <a:off x="1127" y="992"/>
              <a:ext cx="1" cy="414"/>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7049" name="Rectangle 18">
              <a:extLst>
                <a:ext uri="{FF2B5EF4-FFF2-40B4-BE49-F238E27FC236}">
                  <a16:creationId xmlns:a16="http://schemas.microsoft.com/office/drawing/2014/main" id="{E144F99E-D159-45EA-AA98-9056184963FB}"/>
                </a:ext>
              </a:extLst>
            </p:cNvPr>
            <p:cNvSpPr>
              <a:spLocks noChangeArrowheads="1"/>
            </p:cNvSpPr>
            <p:nvPr/>
          </p:nvSpPr>
          <p:spPr bwMode="auto">
            <a:xfrm>
              <a:off x="1015" y="1095"/>
              <a:ext cx="240" cy="1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7050" name="Rectangle 19">
              <a:extLst>
                <a:ext uri="{FF2B5EF4-FFF2-40B4-BE49-F238E27FC236}">
                  <a16:creationId xmlns:a16="http://schemas.microsoft.com/office/drawing/2014/main" id="{D6674204-833B-412F-A952-75BD22CFEDA2}"/>
                </a:ext>
              </a:extLst>
            </p:cNvPr>
            <p:cNvSpPr>
              <a:spLocks noChangeArrowheads="1"/>
            </p:cNvSpPr>
            <p:nvPr/>
          </p:nvSpPr>
          <p:spPr bwMode="auto">
            <a:xfrm>
              <a:off x="1007" y="1087"/>
              <a:ext cx="256" cy="207"/>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7051" name="Freeform 20">
              <a:extLst>
                <a:ext uri="{FF2B5EF4-FFF2-40B4-BE49-F238E27FC236}">
                  <a16:creationId xmlns:a16="http://schemas.microsoft.com/office/drawing/2014/main" id="{2E4388B2-7FDD-43C8-BD1E-896AB8E3B2E3}"/>
                </a:ext>
              </a:extLst>
            </p:cNvPr>
            <p:cNvSpPr>
              <a:spLocks/>
            </p:cNvSpPr>
            <p:nvPr/>
          </p:nvSpPr>
          <p:spPr bwMode="auto">
            <a:xfrm>
              <a:off x="792" y="1533"/>
              <a:ext cx="199" cy="232"/>
            </a:xfrm>
            <a:custGeom>
              <a:avLst/>
              <a:gdLst>
                <a:gd name="T0" fmla="*/ 199 w 199"/>
                <a:gd name="T1" fmla="*/ 0 h 232"/>
                <a:gd name="T2" fmla="*/ 0 w 199"/>
                <a:gd name="T3" fmla="*/ 0 h 232"/>
                <a:gd name="T4" fmla="*/ 0 w 199"/>
                <a:gd name="T5" fmla="*/ 232 h 232"/>
                <a:gd name="T6" fmla="*/ 0 60000 65536"/>
                <a:gd name="T7" fmla="*/ 0 60000 65536"/>
                <a:gd name="T8" fmla="*/ 0 60000 65536"/>
                <a:gd name="T9" fmla="*/ 0 w 199"/>
                <a:gd name="T10" fmla="*/ 0 h 232"/>
                <a:gd name="T11" fmla="*/ 199 w 199"/>
                <a:gd name="T12" fmla="*/ 232 h 232"/>
              </a:gdLst>
              <a:ahLst/>
              <a:cxnLst>
                <a:cxn ang="T6">
                  <a:pos x="T0" y="T1"/>
                </a:cxn>
                <a:cxn ang="T7">
                  <a:pos x="T2" y="T3"/>
                </a:cxn>
                <a:cxn ang="T8">
                  <a:pos x="T4" y="T5"/>
                </a:cxn>
              </a:cxnLst>
              <a:rect l="T9" t="T10" r="T11" b="T12"/>
              <a:pathLst>
                <a:path w="199" h="232">
                  <a:moveTo>
                    <a:pt x="199" y="0"/>
                  </a:moveTo>
                  <a:lnTo>
                    <a:pt x="0" y="0"/>
                  </a:lnTo>
                  <a:lnTo>
                    <a:pt x="0" y="232"/>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7052" name="Freeform 21">
              <a:extLst>
                <a:ext uri="{FF2B5EF4-FFF2-40B4-BE49-F238E27FC236}">
                  <a16:creationId xmlns:a16="http://schemas.microsoft.com/office/drawing/2014/main" id="{6E7CC3BE-6A6F-42C4-872B-88767B11F0EA}"/>
                </a:ext>
              </a:extLst>
            </p:cNvPr>
            <p:cNvSpPr>
              <a:spLocks/>
            </p:cNvSpPr>
            <p:nvPr/>
          </p:nvSpPr>
          <p:spPr bwMode="auto">
            <a:xfrm>
              <a:off x="1694" y="1836"/>
              <a:ext cx="168" cy="128"/>
            </a:xfrm>
            <a:custGeom>
              <a:avLst/>
              <a:gdLst>
                <a:gd name="T0" fmla="*/ 0 w 168"/>
                <a:gd name="T1" fmla="*/ 0 h 128"/>
                <a:gd name="T2" fmla="*/ 168 w 168"/>
                <a:gd name="T3" fmla="*/ 0 h 128"/>
                <a:gd name="T4" fmla="*/ 168 w 168"/>
                <a:gd name="T5" fmla="*/ 0 h 128"/>
                <a:gd name="T6" fmla="*/ 168 w 168"/>
                <a:gd name="T7" fmla="*/ 128 h 128"/>
                <a:gd name="T8" fmla="*/ 168 w 168"/>
                <a:gd name="T9" fmla="*/ 128 h 128"/>
                <a:gd name="T10" fmla="*/ 0 60000 65536"/>
                <a:gd name="T11" fmla="*/ 0 60000 65536"/>
                <a:gd name="T12" fmla="*/ 0 60000 65536"/>
                <a:gd name="T13" fmla="*/ 0 60000 65536"/>
                <a:gd name="T14" fmla="*/ 0 60000 65536"/>
                <a:gd name="T15" fmla="*/ 0 w 168"/>
                <a:gd name="T16" fmla="*/ 0 h 128"/>
                <a:gd name="T17" fmla="*/ 168 w 168"/>
                <a:gd name="T18" fmla="*/ 128 h 128"/>
              </a:gdLst>
              <a:ahLst/>
              <a:cxnLst>
                <a:cxn ang="T10">
                  <a:pos x="T0" y="T1"/>
                </a:cxn>
                <a:cxn ang="T11">
                  <a:pos x="T2" y="T3"/>
                </a:cxn>
                <a:cxn ang="T12">
                  <a:pos x="T4" y="T5"/>
                </a:cxn>
                <a:cxn ang="T13">
                  <a:pos x="T6" y="T7"/>
                </a:cxn>
                <a:cxn ang="T14">
                  <a:pos x="T8" y="T9"/>
                </a:cxn>
              </a:cxnLst>
              <a:rect l="T15" t="T16" r="T17" b="T18"/>
              <a:pathLst>
                <a:path w="168" h="128">
                  <a:moveTo>
                    <a:pt x="0" y="0"/>
                  </a:moveTo>
                  <a:lnTo>
                    <a:pt x="168" y="0"/>
                  </a:lnTo>
                  <a:lnTo>
                    <a:pt x="168" y="128"/>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7053" name="Freeform 22">
              <a:extLst>
                <a:ext uri="{FF2B5EF4-FFF2-40B4-BE49-F238E27FC236}">
                  <a16:creationId xmlns:a16="http://schemas.microsoft.com/office/drawing/2014/main" id="{641294BF-DD3D-4BA8-BCF9-27AE86B161F1}"/>
                </a:ext>
              </a:extLst>
            </p:cNvPr>
            <p:cNvSpPr>
              <a:spLocks/>
            </p:cNvSpPr>
            <p:nvPr/>
          </p:nvSpPr>
          <p:spPr bwMode="auto">
            <a:xfrm>
              <a:off x="1686" y="1828"/>
              <a:ext cx="168" cy="128"/>
            </a:xfrm>
            <a:custGeom>
              <a:avLst/>
              <a:gdLst>
                <a:gd name="T0" fmla="*/ 0 w 168"/>
                <a:gd name="T1" fmla="*/ 0 h 128"/>
                <a:gd name="T2" fmla="*/ 168 w 168"/>
                <a:gd name="T3" fmla="*/ 0 h 128"/>
                <a:gd name="T4" fmla="*/ 168 w 168"/>
                <a:gd name="T5" fmla="*/ 128 h 128"/>
                <a:gd name="T6" fmla="*/ 0 60000 65536"/>
                <a:gd name="T7" fmla="*/ 0 60000 65536"/>
                <a:gd name="T8" fmla="*/ 0 60000 65536"/>
                <a:gd name="T9" fmla="*/ 0 w 168"/>
                <a:gd name="T10" fmla="*/ 0 h 128"/>
                <a:gd name="T11" fmla="*/ 168 w 168"/>
                <a:gd name="T12" fmla="*/ 128 h 128"/>
              </a:gdLst>
              <a:ahLst/>
              <a:cxnLst>
                <a:cxn ang="T6">
                  <a:pos x="T0" y="T1"/>
                </a:cxn>
                <a:cxn ang="T7">
                  <a:pos x="T2" y="T3"/>
                </a:cxn>
                <a:cxn ang="T8">
                  <a:pos x="T4" y="T5"/>
                </a:cxn>
              </a:cxnLst>
              <a:rect l="T9" t="T10" r="T11" b="T12"/>
              <a:pathLst>
                <a:path w="168" h="128">
                  <a:moveTo>
                    <a:pt x="0" y="0"/>
                  </a:moveTo>
                  <a:lnTo>
                    <a:pt x="168" y="0"/>
                  </a:lnTo>
                  <a:lnTo>
                    <a:pt x="168" y="128"/>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7054" name="Freeform 23">
              <a:extLst>
                <a:ext uri="{FF2B5EF4-FFF2-40B4-BE49-F238E27FC236}">
                  <a16:creationId xmlns:a16="http://schemas.microsoft.com/office/drawing/2014/main" id="{7E41CAFA-A319-4522-B2A3-E234B0E4A301}"/>
                </a:ext>
              </a:extLst>
            </p:cNvPr>
            <p:cNvSpPr>
              <a:spLocks/>
            </p:cNvSpPr>
            <p:nvPr/>
          </p:nvSpPr>
          <p:spPr bwMode="auto">
            <a:xfrm>
              <a:off x="1287" y="1836"/>
              <a:ext cx="159" cy="168"/>
            </a:xfrm>
            <a:custGeom>
              <a:avLst/>
              <a:gdLst>
                <a:gd name="T0" fmla="*/ 159 w 159"/>
                <a:gd name="T1" fmla="*/ 0 h 168"/>
                <a:gd name="T2" fmla="*/ 0 w 159"/>
                <a:gd name="T3" fmla="*/ 0 h 168"/>
                <a:gd name="T4" fmla="*/ 0 w 159"/>
                <a:gd name="T5" fmla="*/ 0 h 168"/>
                <a:gd name="T6" fmla="*/ 0 w 159"/>
                <a:gd name="T7" fmla="*/ 168 h 168"/>
                <a:gd name="T8" fmla="*/ 0 w 159"/>
                <a:gd name="T9" fmla="*/ 168 h 168"/>
                <a:gd name="T10" fmla="*/ 0 60000 65536"/>
                <a:gd name="T11" fmla="*/ 0 60000 65536"/>
                <a:gd name="T12" fmla="*/ 0 60000 65536"/>
                <a:gd name="T13" fmla="*/ 0 60000 65536"/>
                <a:gd name="T14" fmla="*/ 0 60000 65536"/>
                <a:gd name="T15" fmla="*/ 0 w 159"/>
                <a:gd name="T16" fmla="*/ 0 h 168"/>
                <a:gd name="T17" fmla="*/ 159 w 159"/>
                <a:gd name="T18" fmla="*/ 168 h 168"/>
              </a:gdLst>
              <a:ahLst/>
              <a:cxnLst>
                <a:cxn ang="T10">
                  <a:pos x="T0" y="T1"/>
                </a:cxn>
                <a:cxn ang="T11">
                  <a:pos x="T2" y="T3"/>
                </a:cxn>
                <a:cxn ang="T12">
                  <a:pos x="T4" y="T5"/>
                </a:cxn>
                <a:cxn ang="T13">
                  <a:pos x="T6" y="T7"/>
                </a:cxn>
                <a:cxn ang="T14">
                  <a:pos x="T8" y="T9"/>
                </a:cxn>
              </a:cxnLst>
              <a:rect l="T15" t="T16" r="T17" b="T18"/>
              <a:pathLst>
                <a:path w="159" h="168">
                  <a:moveTo>
                    <a:pt x="159" y="0"/>
                  </a:moveTo>
                  <a:lnTo>
                    <a:pt x="0" y="0"/>
                  </a:lnTo>
                  <a:lnTo>
                    <a:pt x="0" y="168"/>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7055" name="Freeform 24">
              <a:extLst>
                <a:ext uri="{FF2B5EF4-FFF2-40B4-BE49-F238E27FC236}">
                  <a16:creationId xmlns:a16="http://schemas.microsoft.com/office/drawing/2014/main" id="{E703F7B0-6869-4E10-9974-CF7BFE902BCD}"/>
                </a:ext>
              </a:extLst>
            </p:cNvPr>
            <p:cNvSpPr>
              <a:spLocks/>
            </p:cNvSpPr>
            <p:nvPr/>
          </p:nvSpPr>
          <p:spPr bwMode="auto">
            <a:xfrm>
              <a:off x="1279" y="1828"/>
              <a:ext cx="159" cy="168"/>
            </a:xfrm>
            <a:custGeom>
              <a:avLst/>
              <a:gdLst>
                <a:gd name="T0" fmla="*/ 159 w 159"/>
                <a:gd name="T1" fmla="*/ 0 h 168"/>
                <a:gd name="T2" fmla="*/ 0 w 159"/>
                <a:gd name="T3" fmla="*/ 0 h 168"/>
                <a:gd name="T4" fmla="*/ 0 w 159"/>
                <a:gd name="T5" fmla="*/ 168 h 168"/>
                <a:gd name="T6" fmla="*/ 0 60000 65536"/>
                <a:gd name="T7" fmla="*/ 0 60000 65536"/>
                <a:gd name="T8" fmla="*/ 0 60000 65536"/>
                <a:gd name="T9" fmla="*/ 0 w 159"/>
                <a:gd name="T10" fmla="*/ 0 h 168"/>
                <a:gd name="T11" fmla="*/ 159 w 159"/>
                <a:gd name="T12" fmla="*/ 168 h 168"/>
              </a:gdLst>
              <a:ahLst/>
              <a:cxnLst>
                <a:cxn ang="T6">
                  <a:pos x="T0" y="T1"/>
                </a:cxn>
                <a:cxn ang="T7">
                  <a:pos x="T2" y="T3"/>
                </a:cxn>
                <a:cxn ang="T8">
                  <a:pos x="T4" y="T5"/>
                </a:cxn>
              </a:cxnLst>
              <a:rect l="T9" t="T10" r="T11" b="T12"/>
              <a:pathLst>
                <a:path w="159" h="168">
                  <a:moveTo>
                    <a:pt x="159" y="0"/>
                  </a:moveTo>
                  <a:lnTo>
                    <a:pt x="0" y="0"/>
                  </a:lnTo>
                  <a:lnTo>
                    <a:pt x="0" y="168"/>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7056" name="Freeform 25">
              <a:extLst>
                <a:ext uri="{FF2B5EF4-FFF2-40B4-BE49-F238E27FC236}">
                  <a16:creationId xmlns:a16="http://schemas.microsoft.com/office/drawing/2014/main" id="{423A76AC-0C7D-4DFA-A992-E7ED791888B5}"/>
                </a:ext>
              </a:extLst>
            </p:cNvPr>
            <p:cNvSpPr>
              <a:spLocks/>
            </p:cNvSpPr>
            <p:nvPr/>
          </p:nvSpPr>
          <p:spPr bwMode="auto">
            <a:xfrm>
              <a:off x="1279" y="2083"/>
              <a:ext cx="583" cy="80"/>
            </a:xfrm>
            <a:custGeom>
              <a:avLst/>
              <a:gdLst>
                <a:gd name="T0" fmla="*/ 0 w 583"/>
                <a:gd name="T1" fmla="*/ 0 h 80"/>
                <a:gd name="T2" fmla="*/ 0 w 583"/>
                <a:gd name="T3" fmla="*/ 80 h 80"/>
                <a:gd name="T4" fmla="*/ 0 w 583"/>
                <a:gd name="T5" fmla="*/ 80 h 80"/>
                <a:gd name="T6" fmla="*/ 583 w 583"/>
                <a:gd name="T7" fmla="*/ 80 h 80"/>
                <a:gd name="T8" fmla="*/ 583 w 583"/>
                <a:gd name="T9" fmla="*/ 80 h 80"/>
                <a:gd name="T10" fmla="*/ 583 w 583"/>
                <a:gd name="T11" fmla="*/ 0 h 80"/>
                <a:gd name="T12" fmla="*/ 583 w 583"/>
                <a:gd name="T13" fmla="*/ 0 h 80"/>
                <a:gd name="T14" fmla="*/ 0 60000 65536"/>
                <a:gd name="T15" fmla="*/ 0 60000 65536"/>
                <a:gd name="T16" fmla="*/ 0 60000 65536"/>
                <a:gd name="T17" fmla="*/ 0 60000 65536"/>
                <a:gd name="T18" fmla="*/ 0 60000 65536"/>
                <a:gd name="T19" fmla="*/ 0 60000 65536"/>
                <a:gd name="T20" fmla="*/ 0 60000 65536"/>
                <a:gd name="T21" fmla="*/ 0 w 583"/>
                <a:gd name="T22" fmla="*/ 0 h 80"/>
                <a:gd name="T23" fmla="*/ 583 w 583"/>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3" h="80">
                  <a:moveTo>
                    <a:pt x="0" y="0"/>
                  </a:moveTo>
                  <a:lnTo>
                    <a:pt x="0" y="80"/>
                  </a:lnTo>
                  <a:lnTo>
                    <a:pt x="583" y="80"/>
                  </a:lnTo>
                  <a:lnTo>
                    <a:pt x="583"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7057" name="Rectangle 26">
              <a:extLst>
                <a:ext uri="{FF2B5EF4-FFF2-40B4-BE49-F238E27FC236}">
                  <a16:creationId xmlns:a16="http://schemas.microsoft.com/office/drawing/2014/main" id="{C41BA3CA-30C9-4B17-A657-63B0C44CABE3}"/>
                </a:ext>
              </a:extLst>
            </p:cNvPr>
            <p:cNvSpPr>
              <a:spLocks noChangeArrowheads="1"/>
            </p:cNvSpPr>
            <p:nvPr/>
          </p:nvSpPr>
          <p:spPr bwMode="auto">
            <a:xfrm>
              <a:off x="1271" y="2075"/>
              <a:ext cx="583" cy="80"/>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7058" name="Rectangle 27">
              <a:extLst>
                <a:ext uri="{FF2B5EF4-FFF2-40B4-BE49-F238E27FC236}">
                  <a16:creationId xmlns:a16="http://schemas.microsoft.com/office/drawing/2014/main" id="{CEC0DB41-C3F0-41B1-8DC2-EBAB9C63D000}"/>
                </a:ext>
              </a:extLst>
            </p:cNvPr>
            <p:cNvSpPr>
              <a:spLocks noChangeArrowheads="1"/>
            </p:cNvSpPr>
            <p:nvPr/>
          </p:nvSpPr>
          <p:spPr bwMode="auto">
            <a:xfrm>
              <a:off x="1151" y="1884"/>
              <a:ext cx="240" cy="1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7059" name="Rectangle 28">
              <a:extLst>
                <a:ext uri="{FF2B5EF4-FFF2-40B4-BE49-F238E27FC236}">
                  <a16:creationId xmlns:a16="http://schemas.microsoft.com/office/drawing/2014/main" id="{B09A9B1E-B0A3-4123-AE48-BD486D600AE6}"/>
                </a:ext>
              </a:extLst>
            </p:cNvPr>
            <p:cNvSpPr>
              <a:spLocks noChangeArrowheads="1"/>
            </p:cNvSpPr>
            <p:nvPr/>
          </p:nvSpPr>
          <p:spPr bwMode="auto">
            <a:xfrm>
              <a:off x="1143" y="1876"/>
              <a:ext cx="256" cy="207"/>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7060" name="Rectangle 29">
              <a:extLst>
                <a:ext uri="{FF2B5EF4-FFF2-40B4-BE49-F238E27FC236}">
                  <a16:creationId xmlns:a16="http://schemas.microsoft.com/office/drawing/2014/main" id="{554EF457-6B0E-41A1-BB2E-0849269A2983}"/>
                </a:ext>
              </a:extLst>
            </p:cNvPr>
            <p:cNvSpPr>
              <a:spLocks noChangeArrowheads="1"/>
            </p:cNvSpPr>
            <p:nvPr/>
          </p:nvSpPr>
          <p:spPr bwMode="auto">
            <a:xfrm>
              <a:off x="1734" y="1884"/>
              <a:ext cx="232" cy="1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7061" name="Rectangle 30">
              <a:extLst>
                <a:ext uri="{FF2B5EF4-FFF2-40B4-BE49-F238E27FC236}">
                  <a16:creationId xmlns:a16="http://schemas.microsoft.com/office/drawing/2014/main" id="{A6063A03-DEE4-4811-9776-B36EE22393CE}"/>
                </a:ext>
              </a:extLst>
            </p:cNvPr>
            <p:cNvSpPr>
              <a:spLocks noChangeArrowheads="1"/>
            </p:cNvSpPr>
            <p:nvPr/>
          </p:nvSpPr>
          <p:spPr bwMode="auto">
            <a:xfrm>
              <a:off x="1726" y="1876"/>
              <a:ext cx="248" cy="207"/>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7062" name="Rectangle 31">
              <a:extLst>
                <a:ext uri="{FF2B5EF4-FFF2-40B4-BE49-F238E27FC236}">
                  <a16:creationId xmlns:a16="http://schemas.microsoft.com/office/drawing/2014/main" id="{0050D8EF-3BAC-45FF-80BD-F7D1511BCE3B}"/>
                </a:ext>
              </a:extLst>
            </p:cNvPr>
            <p:cNvSpPr>
              <a:spLocks noChangeArrowheads="1"/>
            </p:cNvSpPr>
            <p:nvPr/>
          </p:nvSpPr>
          <p:spPr bwMode="auto">
            <a:xfrm>
              <a:off x="688" y="1789"/>
              <a:ext cx="231"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7063" name="Rectangle 32">
              <a:extLst>
                <a:ext uri="{FF2B5EF4-FFF2-40B4-BE49-F238E27FC236}">
                  <a16:creationId xmlns:a16="http://schemas.microsoft.com/office/drawing/2014/main" id="{AB68BA62-1CF2-4813-9C64-AC6FF2132525}"/>
                </a:ext>
              </a:extLst>
            </p:cNvPr>
            <p:cNvSpPr>
              <a:spLocks noChangeArrowheads="1"/>
            </p:cNvSpPr>
            <p:nvPr/>
          </p:nvSpPr>
          <p:spPr bwMode="auto">
            <a:xfrm>
              <a:off x="680" y="1781"/>
              <a:ext cx="247" cy="199"/>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7064" name="Line 33">
              <a:extLst>
                <a:ext uri="{FF2B5EF4-FFF2-40B4-BE49-F238E27FC236}">
                  <a16:creationId xmlns:a16="http://schemas.microsoft.com/office/drawing/2014/main" id="{0143CB6A-B389-43C0-8213-FA5F77BA98EC}"/>
                </a:ext>
              </a:extLst>
            </p:cNvPr>
            <p:cNvSpPr>
              <a:spLocks noChangeShapeType="1"/>
            </p:cNvSpPr>
            <p:nvPr/>
          </p:nvSpPr>
          <p:spPr bwMode="auto">
            <a:xfrm>
              <a:off x="1127" y="2227"/>
              <a:ext cx="1" cy="127"/>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7065" name="Line 34">
              <a:extLst>
                <a:ext uri="{FF2B5EF4-FFF2-40B4-BE49-F238E27FC236}">
                  <a16:creationId xmlns:a16="http://schemas.microsoft.com/office/drawing/2014/main" id="{372A2D7F-AF9D-4BD5-BF8E-199AA50DBD81}"/>
                </a:ext>
              </a:extLst>
            </p:cNvPr>
            <p:cNvSpPr>
              <a:spLocks noChangeShapeType="1"/>
            </p:cNvSpPr>
            <p:nvPr/>
          </p:nvSpPr>
          <p:spPr bwMode="auto">
            <a:xfrm>
              <a:off x="1127" y="2625"/>
              <a:ext cx="1" cy="12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7066" name="Oval 35">
              <a:extLst>
                <a:ext uri="{FF2B5EF4-FFF2-40B4-BE49-F238E27FC236}">
                  <a16:creationId xmlns:a16="http://schemas.microsoft.com/office/drawing/2014/main" id="{C7C9706F-0042-4AD5-AB15-07E7B8B367E3}"/>
                </a:ext>
              </a:extLst>
            </p:cNvPr>
            <p:cNvSpPr>
              <a:spLocks noChangeArrowheads="1"/>
            </p:cNvSpPr>
            <p:nvPr/>
          </p:nvSpPr>
          <p:spPr bwMode="auto">
            <a:xfrm>
              <a:off x="1103" y="2785"/>
              <a:ext cx="80" cy="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7067" name="Oval 36">
              <a:extLst>
                <a:ext uri="{FF2B5EF4-FFF2-40B4-BE49-F238E27FC236}">
                  <a16:creationId xmlns:a16="http://schemas.microsoft.com/office/drawing/2014/main" id="{640DF578-5220-4FA6-B8B3-22F8A7718FA6}"/>
                </a:ext>
              </a:extLst>
            </p:cNvPr>
            <p:cNvSpPr>
              <a:spLocks noChangeArrowheads="1"/>
            </p:cNvSpPr>
            <p:nvPr/>
          </p:nvSpPr>
          <p:spPr bwMode="auto">
            <a:xfrm>
              <a:off x="1095" y="2777"/>
              <a:ext cx="96" cy="111"/>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7068" name="Freeform 37">
              <a:extLst>
                <a:ext uri="{FF2B5EF4-FFF2-40B4-BE49-F238E27FC236}">
                  <a16:creationId xmlns:a16="http://schemas.microsoft.com/office/drawing/2014/main" id="{6B92C479-8B69-462A-89F0-9210D29C1B7D}"/>
                </a:ext>
              </a:extLst>
            </p:cNvPr>
            <p:cNvSpPr>
              <a:spLocks/>
            </p:cNvSpPr>
            <p:nvPr/>
          </p:nvSpPr>
          <p:spPr bwMode="auto">
            <a:xfrm>
              <a:off x="576" y="1390"/>
              <a:ext cx="567" cy="1116"/>
            </a:xfrm>
            <a:custGeom>
              <a:avLst/>
              <a:gdLst>
                <a:gd name="T0" fmla="*/ 431 w 567"/>
                <a:gd name="T1" fmla="*/ 1116 h 1116"/>
                <a:gd name="T2" fmla="*/ 0 w 567"/>
                <a:gd name="T3" fmla="*/ 1116 h 1116"/>
                <a:gd name="T4" fmla="*/ 0 w 567"/>
                <a:gd name="T5" fmla="*/ 1116 h 1116"/>
                <a:gd name="T6" fmla="*/ 0 w 567"/>
                <a:gd name="T7" fmla="*/ 0 h 1116"/>
                <a:gd name="T8" fmla="*/ 0 w 567"/>
                <a:gd name="T9" fmla="*/ 0 h 1116"/>
                <a:gd name="T10" fmla="*/ 567 w 567"/>
                <a:gd name="T11" fmla="*/ 0 h 1116"/>
                <a:gd name="T12" fmla="*/ 567 w 567"/>
                <a:gd name="T13" fmla="*/ 0 h 1116"/>
                <a:gd name="T14" fmla="*/ 0 60000 65536"/>
                <a:gd name="T15" fmla="*/ 0 60000 65536"/>
                <a:gd name="T16" fmla="*/ 0 60000 65536"/>
                <a:gd name="T17" fmla="*/ 0 60000 65536"/>
                <a:gd name="T18" fmla="*/ 0 60000 65536"/>
                <a:gd name="T19" fmla="*/ 0 60000 65536"/>
                <a:gd name="T20" fmla="*/ 0 60000 65536"/>
                <a:gd name="T21" fmla="*/ 0 w 567"/>
                <a:gd name="T22" fmla="*/ 0 h 1116"/>
                <a:gd name="T23" fmla="*/ 567 w 567"/>
                <a:gd name="T24" fmla="*/ 1116 h 11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7" h="1116">
                  <a:moveTo>
                    <a:pt x="431" y="1116"/>
                  </a:moveTo>
                  <a:lnTo>
                    <a:pt x="0" y="1116"/>
                  </a:lnTo>
                  <a:lnTo>
                    <a:pt x="0" y="0"/>
                  </a:lnTo>
                  <a:lnTo>
                    <a:pt x="567"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7069" name="Freeform 38">
              <a:extLst>
                <a:ext uri="{FF2B5EF4-FFF2-40B4-BE49-F238E27FC236}">
                  <a16:creationId xmlns:a16="http://schemas.microsoft.com/office/drawing/2014/main" id="{977AA11E-80CE-4ED0-9374-7259A3344A75}"/>
                </a:ext>
              </a:extLst>
            </p:cNvPr>
            <p:cNvSpPr>
              <a:spLocks/>
            </p:cNvSpPr>
            <p:nvPr/>
          </p:nvSpPr>
          <p:spPr bwMode="auto">
            <a:xfrm>
              <a:off x="568" y="1382"/>
              <a:ext cx="567" cy="1116"/>
            </a:xfrm>
            <a:custGeom>
              <a:avLst/>
              <a:gdLst>
                <a:gd name="T0" fmla="*/ 431 w 567"/>
                <a:gd name="T1" fmla="*/ 1116 h 1116"/>
                <a:gd name="T2" fmla="*/ 0 w 567"/>
                <a:gd name="T3" fmla="*/ 1116 h 1116"/>
                <a:gd name="T4" fmla="*/ 0 w 567"/>
                <a:gd name="T5" fmla="*/ 0 h 1116"/>
                <a:gd name="T6" fmla="*/ 567 w 567"/>
                <a:gd name="T7" fmla="*/ 0 h 1116"/>
                <a:gd name="T8" fmla="*/ 0 60000 65536"/>
                <a:gd name="T9" fmla="*/ 0 60000 65536"/>
                <a:gd name="T10" fmla="*/ 0 60000 65536"/>
                <a:gd name="T11" fmla="*/ 0 60000 65536"/>
                <a:gd name="T12" fmla="*/ 0 w 567"/>
                <a:gd name="T13" fmla="*/ 0 h 1116"/>
                <a:gd name="T14" fmla="*/ 567 w 567"/>
                <a:gd name="T15" fmla="*/ 1116 h 1116"/>
              </a:gdLst>
              <a:ahLst/>
              <a:cxnLst>
                <a:cxn ang="T8">
                  <a:pos x="T0" y="T1"/>
                </a:cxn>
                <a:cxn ang="T9">
                  <a:pos x="T2" y="T3"/>
                </a:cxn>
                <a:cxn ang="T10">
                  <a:pos x="T4" y="T5"/>
                </a:cxn>
                <a:cxn ang="T11">
                  <a:pos x="T6" y="T7"/>
                </a:cxn>
              </a:cxnLst>
              <a:rect l="T12" t="T13" r="T14" b="T15"/>
              <a:pathLst>
                <a:path w="567" h="1116">
                  <a:moveTo>
                    <a:pt x="431" y="1116"/>
                  </a:moveTo>
                  <a:lnTo>
                    <a:pt x="0" y="1116"/>
                  </a:lnTo>
                  <a:lnTo>
                    <a:pt x="0" y="0"/>
                  </a:lnTo>
                  <a:lnTo>
                    <a:pt x="567"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27070" name="Group 39">
              <a:extLst>
                <a:ext uri="{FF2B5EF4-FFF2-40B4-BE49-F238E27FC236}">
                  <a16:creationId xmlns:a16="http://schemas.microsoft.com/office/drawing/2014/main" id="{178C71CC-3450-4998-9EED-B169379D0538}"/>
                </a:ext>
              </a:extLst>
            </p:cNvPr>
            <p:cNvGrpSpPr>
              <a:grpSpLocks/>
            </p:cNvGrpSpPr>
            <p:nvPr/>
          </p:nvGrpSpPr>
          <p:grpSpPr bwMode="auto">
            <a:xfrm>
              <a:off x="1015" y="1358"/>
              <a:ext cx="120" cy="48"/>
              <a:chOff x="1015" y="1358"/>
              <a:chExt cx="120" cy="48"/>
            </a:xfrm>
          </p:grpSpPr>
          <p:sp>
            <p:nvSpPr>
              <p:cNvPr id="427088" name="Freeform 40">
                <a:extLst>
                  <a:ext uri="{FF2B5EF4-FFF2-40B4-BE49-F238E27FC236}">
                    <a16:creationId xmlns:a16="http://schemas.microsoft.com/office/drawing/2014/main" id="{A1E90ED0-F737-4226-9403-801053FA05BC}"/>
                  </a:ext>
                </a:extLst>
              </p:cNvPr>
              <p:cNvSpPr>
                <a:spLocks/>
              </p:cNvSpPr>
              <p:nvPr/>
            </p:nvSpPr>
            <p:spPr bwMode="auto">
              <a:xfrm>
                <a:off x="1031" y="1358"/>
                <a:ext cx="104" cy="48"/>
              </a:xfrm>
              <a:custGeom>
                <a:avLst/>
                <a:gdLst>
                  <a:gd name="T0" fmla="*/ 104 w 104"/>
                  <a:gd name="T1" fmla="*/ 24 h 48"/>
                  <a:gd name="T2" fmla="*/ 0 w 104"/>
                  <a:gd name="T3" fmla="*/ 48 h 48"/>
                  <a:gd name="T4" fmla="*/ 0 w 104"/>
                  <a:gd name="T5" fmla="*/ 24 h 48"/>
                  <a:gd name="T6" fmla="*/ 0 w 104"/>
                  <a:gd name="T7" fmla="*/ 0 h 48"/>
                  <a:gd name="T8" fmla="*/ 104 w 104"/>
                  <a:gd name="T9" fmla="*/ 24 h 48"/>
                  <a:gd name="T10" fmla="*/ 0 60000 65536"/>
                  <a:gd name="T11" fmla="*/ 0 60000 65536"/>
                  <a:gd name="T12" fmla="*/ 0 60000 65536"/>
                  <a:gd name="T13" fmla="*/ 0 60000 65536"/>
                  <a:gd name="T14" fmla="*/ 0 60000 65536"/>
                  <a:gd name="T15" fmla="*/ 0 w 104"/>
                  <a:gd name="T16" fmla="*/ 0 h 48"/>
                  <a:gd name="T17" fmla="*/ 104 w 104"/>
                  <a:gd name="T18" fmla="*/ 48 h 48"/>
                </a:gdLst>
                <a:ahLst/>
                <a:cxnLst>
                  <a:cxn ang="T10">
                    <a:pos x="T0" y="T1"/>
                  </a:cxn>
                  <a:cxn ang="T11">
                    <a:pos x="T2" y="T3"/>
                  </a:cxn>
                  <a:cxn ang="T12">
                    <a:pos x="T4" y="T5"/>
                  </a:cxn>
                  <a:cxn ang="T13">
                    <a:pos x="T6" y="T7"/>
                  </a:cxn>
                  <a:cxn ang="T14">
                    <a:pos x="T8" y="T9"/>
                  </a:cxn>
                </a:cxnLst>
                <a:rect l="T15" t="T16" r="T17" b="T18"/>
                <a:pathLst>
                  <a:path w="104" h="48">
                    <a:moveTo>
                      <a:pt x="104" y="24"/>
                    </a:moveTo>
                    <a:lnTo>
                      <a:pt x="0" y="48"/>
                    </a:lnTo>
                    <a:lnTo>
                      <a:pt x="0" y="24"/>
                    </a:lnTo>
                    <a:lnTo>
                      <a:pt x="0" y="0"/>
                    </a:lnTo>
                    <a:lnTo>
                      <a:pt x="10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089" name="Line 41">
                <a:extLst>
                  <a:ext uri="{FF2B5EF4-FFF2-40B4-BE49-F238E27FC236}">
                    <a16:creationId xmlns:a16="http://schemas.microsoft.com/office/drawing/2014/main" id="{E0DCE31E-5797-4C4C-9CEE-AD6439683E13}"/>
                  </a:ext>
                </a:extLst>
              </p:cNvPr>
              <p:cNvSpPr>
                <a:spLocks noChangeShapeType="1"/>
              </p:cNvSpPr>
              <p:nvPr/>
            </p:nvSpPr>
            <p:spPr bwMode="auto">
              <a:xfrm>
                <a:off x="1015" y="1382"/>
                <a:ext cx="1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27071" name="Group 42">
              <a:extLst>
                <a:ext uri="{FF2B5EF4-FFF2-40B4-BE49-F238E27FC236}">
                  <a16:creationId xmlns:a16="http://schemas.microsoft.com/office/drawing/2014/main" id="{0DE62746-222E-476E-81C1-E60C6691DD3E}"/>
                </a:ext>
              </a:extLst>
            </p:cNvPr>
            <p:cNvGrpSpPr>
              <a:grpSpLocks/>
            </p:cNvGrpSpPr>
            <p:nvPr/>
          </p:nvGrpSpPr>
          <p:grpSpPr bwMode="auto">
            <a:xfrm>
              <a:off x="1518" y="1541"/>
              <a:ext cx="48" cy="152"/>
              <a:chOff x="1518" y="1541"/>
              <a:chExt cx="48" cy="152"/>
            </a:xfrm>
          </p:grpSpPr>
          <p:sp>
            <p:nvSpPr>
              <p:cNvPr id="427086" name="Freeform 43">
                <a:extLst>
                  <a:ext uri="{FF2B5EF4-FFF2-40B4-BE49-F238E27FC236}">
                    <a16:creationId xmlns:a16="http://schemas.microsoft.com/office/drawing/2014/main" id="{38770125-D745-4FA0-89AF-E4FCB8B7F15C}"/>
                  </a:ext>
                </a:extLst>
              </p:cNvPr>
              <p:cNvSpPr>
                <a:spLocks/>
              </p:cNvSpPr>
              <p:nvPr/>
            </p:nvSpPr>
            <p:spPr bwMode="auto">
              <a:xfrm>
                <a:off x="1518" y="1589"/>
                <a:ext cx="48" cy="104"/>
              </a:xfrm>
              <a:custGeom>
                <a:avLst/>
                <a:gdLst>
                  <a:gd name="T0" fmla="*/ 24 w 48"/>
                  <a:gd name="T1" fmla="*/ 104 h 104"/>
                  <a:gd name="T2" fmla="*/ 0 w 48"/>
                  <a:gd name="T3" fmla="*/ 0 h 104"/>
                  <a:gd name="T4" fmla="*/ 24 w 48"/>
                  <a:gd name="T5" fmla="*/ 0 h 104"/>
                  <a:gd name="T6" fmla="*/ 48 w 48"/>
                  <a:gd name="T7" fmla="*/ 0 h 104"/>
                  <a:gd name="T8" fmla="*/ 24 w 48"/>
                  <a:gd name="T9" fmla="*/ 104 h 104"/>
                  <a:gd name="T10" fmla="*/ 0 60000 65536"/>
                  <a:gd name="T11" fmla="*/ 0 60000 65536"/>
                  <a:gd name="T12" fmla="*/ 0 60000 65536"/>
                  <a:gd name="T13" fmla="*/ 0 60000 65536"/>
                  <a:gd name="T14" fmla="*/ 0 60000 65536"/>
                  <a:gd name="T15" fmla="*/ 0 w 48"/>
                  <a:gd name="T16" fmla="*/ 0 h 104"/>
                  <a:gd name="T17" fmla="*/ 48 w 48"/>
                  <a:gd name="T18" fmla="*/ 104 h 104"/>
                </a:gdLst>
                <a:ahLst/>
                <a:cxnLst>
                  <a:cxn ang="T10">
                    <a:pos x="T0" y="T1"/>
                  </a:cxn>
                  <a:cxn ang="T11">
                    <a:pos x="T2" y="T3"/>
                  </a:cxn>
                  <a:cxn ang="T12">
                    <a:pos x="T4" y="T5"/>
                  </a:cxn>
                  <a:cxn ang="T13">
                    <a:pos x="T6" y="T7"/>
                  </a:cxn>
                  <a:cxn ang="T14">
                    <a:pos x="T8" y="T9"/>
                  </a:cxn>
                </a:cxnLst>
                <a:rect l="T15" t="T16" r="T17" b="T18"/>
                <a:pathLst>
                  <a:path w="48" h="104">
                    <a:moveTo>
                      <a:pt x="24" y="104"/>
                    </a:moveTo>
                    <a:lnTo>
                      <a:pt x="0" y="0"/>
                    </a:lnTo>
                    <a:lnTo>
                      <a:pt x="24" y="0"/>
                    </a:lnTo>
                    <a:lnTo>
                      <a:pt x="48" y="0"/>
                    </a:lnTo>
                    <a:lnTo>
                      <a:pt x="24"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087" name="Line 44">
                <a:extLst>
                  <a:ext uri="{FF2B5EF4-FFF2-40B4-BE49-F238E27FC236}">
                    <a16:creationId xmlns:a16="http://schemas.microsoft.com/office/drawing/2014/main" id="{2262DF56-7239-4964-80A7-9DAB50C1C0DC}"/>
                  </a:ext>
                </a:extLst>
              </p:cNvPr>
              <p:cNvSpPr>
                <a:spLocks noChangeShapeType="1"/>
              </p:cNvSpPr>
              <p:nvPr/>
            </p:nvSpPr>
            <p:spPr bwMode="auto">
              <a:xfrm>
                <a:off x="1542" y="1541"/>
                <a:ext cx="1" cy="4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27072" name="Group 45">
              <a:extLst>
                <a:ext uri="{FF2B5EF4-FFF2-40B4-BE49-F238E27FC236}">
                  <a16:creationId xmlns:a16="http://schemas.microsoft.com/office/drawing/2014/main" id="{61335056-44B8-4FA5-9C02-546F4E9E0AEF}"/>
                </a:ext>
              </a:extLst>
            </p:cNvPr>
            <p:cNvGrpSpPr>
              <a:grpSpLocks/>
            </p:cNvGrpSpPr>
            <p:nvPr/>
          </p:nvGrpSpPr>
          <p:grpSpPr bwMode="auto">
            <a:xfrm>
              <a:off x="776" y="1653"/>
              <a:ext cx="56" cy="136"/>
              <a:chOff x="776" y="1653"/>
              <a:chExt cx="56" cy="136"/>
            </a:xfrm>
          </p:grpSpPr>
          <p:sp>
            <p:nvSpPr>
              <p:cNvPr id="427084" name="Freeform 46">
                <a:extLst>
                  <a:ext uri="{FF2B5EF4-FFF2-40B4-BE49-F238E27FC236}">
                    <a16:creationId xmlns:a16="http://schemas.microsoft.com/office/drawing/2014/main" id="{EB4FB748-0D71-4249-B80F-38AEC3CAC4D4}"/>
                  </a:ext>
                </a:extLst>
              </p:cNvPr>
              <p:cNvSpPr>
                <a:spLocks/>
              </p:cNvSpPr>
              <p:nvPr/>
            </p:nvSpPr>
            <p:spPr bwMode="auto">
              <a:xfrm>
                <a:off x="776" y="1685"/>
                <a:ext cx="56" cy="104"/>
              </a:xfrm>
              <a:custGeom>
                <a:avLst/>
                <a:gdLst>
                  <a:gd name="T0" fmla="*/ 24 w 56"/>
                  <a:gd name="T1" fmla="*/ 104 h 104"/>
                  <a:gd name="T2" fmla="*/ 0 w 56"/>
                  <a:gd name="T3" fmla="*/ 0 h 104"/>
                  <a:gd name="T4" fmla="*/ 24 w 56"/>
                  <a:gd name="T5" fmla="*/ 0 h 104"/>
                  <a:gd name="T6" fmla="*/ 56 w 56"/>
                  <a:gd name="T7" fmla="*/ 0 h 104"/>
                  <a:gd name="T8" fmla="*/ 24 w 56"/>
                  <a:gd name="T9" fmla="*/ 104 h 104"/>
                  <a:gd name="T10" fmla="*/ 0 60000 65536"/>
                  <a:gd name="T11" fmla="*/ 0 60000 65536"/>
                  <a:gd name="T12" fmla="*/ 0 60000 65536"/>
                  <a:gd name="T13" fmla="*/ 0 60000 65536"/>
                  <a:gd name="T14" fmla="*/ 0 60000 65536"/>
                  <a:gd name="T15" fmla="*/ 0 w 56"/>
                  <a:gd name="T16" fmla="*/ 0 h 104"/>
                  <a:gd name="T17" fmla="*/ 56 w 56"/>
                  <a:gd name="T18" fmla="*/ 104 h 104"/>
                </a:gdLst>
                <a:ahLst/>
                <a:cxnLst>
                  <a:cxn ang="T10">
                    <a:pos x="T0" y="T1"/>
                  </a:cxn>
                  <a:cxn ang="T11">
                    <a:pos x="T2" y="T3"/>
                  </a:cxn>
                  <a:cxn ang="T12">
                    <a:pos x="T4" y="T5"/>
                  </a:cxn>
                  <a:cxn ang="T13">
                    <a:pos x="T6" y="T7"/>
                  </a:cxn>
                  <a:cxn ang="T14">
                    <a:pos x="T8" y="T9"/>
                  </a:cxn>
                </a:cxnLst>
                <a:rect l="T15" t="T16" r="T17" b="T18"/>
                <a:pathLst>
                  <a:path w="56" h="104">
                    <a:moveTo>
                      <a:pt x="24" y="104"/>
                    </a:moveTo>
                    <a:lnTo>
                      <a:pt x="0" y="0"/>
                    </a:lnTo>
                    <a:lnTo>
                      <a:pt x="24" y="0"/>
                    </a:lnTo>
                    <a:lnTo>
                      <a:pt x="56" y="0"/>
                    </a:lnTo>
                    <a:lnTo>
                      <a:pt x="24"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085" name="Line 47">
                <a:extLst>
                  <a:ext uri="{FF2B5EF4-FFF2-40B4-BE49-F238E27FC236}">
                    <a16:creationId xmlns:a16="http://schemas.microsoft.com/office/drawing/2014/main" id="{47F77A16-0E63-4099-B7C8-C10C85BD9FDD}"/>
                  </a:ext>
                </a:extLst>
              </p:cNvPr>
              <p:cNvSpPr>
                <a:spLocks noChangeShapeType="1"/>
              </p:cNvSpPr>
              <p:nvPr/>
            </p:nvSpPr>
            <p:spPr bwMode="auto">
              <a:xfrm>
                <a:off x="800" y="1653"/>
                <a:ext cx="1" cy="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27073" name="Group 48">
              <a:extLst>
                <a:ext uri="{FF2B5EF4-FFF2-40B4-BE49-F238E27FC236}">
                  <a16:creationId xmlns:a16="http://schemas.microsoft.com/office/drawing/2014/main" id="{EACC848E-CF18-47D7-AA73-A5F9BC626CCB}"/>
                </a:ext>
              </a:extLst>
            </p:cNvPr>
            <p:cNvGrpSpPr>
              <a:grpSpLocks/>
            </p:cNvGrpSpPr>
            <p:nvPr/>
          </p:nvGrpSpPr>
          <p:grpSpPr bwMode="auto">
            <a:xfrm>
              <a:off x="1111" y="2235"/>
              <a:ext cx="56" cy="151"/>
              <a:chOff x="1111" y="2235"/>
              <a:chExt cx="56" cy="151"/>
            </a:xfrm>
          </p:grpSpPr>
          <p:sp>
            <p:nvSpPr>
              <p:cNvPr id="427082" name="Freeform 49">
                <a:extLst>
                  <a:ext uri="{FF2B5EF4-FFF2-40B4-BE49-F238E27FC236}">
                    <a16:creationId xmlns:a16="http://schemas.microsoft.com/office/drawing/2014/main" id="{ABED0133-8A0C-4ED3-A838-556B89CB4A9D}"/>
                  </a:ext>
                </a:extLst>
              </p:cNvPr>
              <p:cNvSpPr>
                <a:spLocks/>
              </p:cNvSpPr>
              <p:nvPr/>
            </p:nvSpPr>
            <p:spPr bwMode="auto">
              <a:xfrm>
                <a:off x="1111" y="2275"/>
                <a:ext cx="56" cy="111"/>
              </a:xfrm>
              <a:custGeom>
                <a:avLst/>
                <a:gdLst>
                  <a:gd name="T0" fmla="*/ 24 w 56"/>
                  <a:gd name="T1" fmla="*/ 111 h 111"/>
                  <a:gd name="T2" fmla="*/ 0 w 56"/>
                  <a:gd name="T3" fmla="*/ 0 h 111"/>
                  <a:gd name="T4" fmla="*/ 24 w 56"/>
                  <a:gd name="T5" fmla="*/ 0 h 111"/>
                  <a:gd name="T6" fmla="*/ 56 w 56"/>
                  <a:gd name="T7" fmla="*/ 0 h 111"/>
                  <a:gd name="T8" fmla="*/ 24 w 56"/>
                  <a:gd name="T9" fmla="*/ 111 h 111"/>
                  <a:gd name="T10" fmla="*/ 0 60000 65536"/>
                  <a:gd name="T11" fmla="*/ 0 60000 65536"/>
                  <a:gd name="T12" fmla="*/ 0 60000 65536"/>
                  <a:gd name="T13" fmla="*/ 0 60000 65536"/>
                  <a:gd name="T14" fmla="*/ 0 60000 65536"/>
                  <a:gd name="T15" fmla="*/ 0 w 56"/>
                  <a:gd name="T16" fmla="*/ 0 h 111"/>
                  <a:gd name="T17" fmla="*/ 56 w 56"/>
                  <a:gd name="T18" fmla="*/ 111 h 111"/>
                </a:gdLst>
                <a:ahLst/>
                <a:cxnLst>
                  <a:cxn ang="T10">
                    <a:pos x="T0" y="T1"/>
                  </a:cxn>
                  <a:cxn ang="T11">
                    <a:pos x="T2" y="T3"/>
                  </a:cxn>
                  <a:cxn ang="T12">
                    <a:pos x="T4" y="T5"/>
                  </a:cxn>
                  <a:cxn ang="T13">
                    <a:pos x="T6" y="T7"/>
                  </a:cxn>
                  <a:cxn ang="T14">
                    <a:pos x="T8" y="T9"/>
                  </a:cxn>
                </a:cxnLst>
                <a:rect l="T15" t="T16" r="T17" b="T18"/>
                <a:pathLst>
                  <a:path w="56" h="111">
                    <a:moveTo>
                      <a:pt x="24" y="111"/>
                    </a:moveTo>
                    <a:lnTo>
                      <a:pt x="0" y="0"/>
                    </a:lnTo>
                    <a:lnTo>
                      <a:pt x="24" y="0"/>
                    </a:lnTo>
                    <a:lnTo>
                      <a:pt x="56" y="0"/>
                    </a:lnTo>
                    <a:lnTo>
                      <a:pt x="24"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083" name="Line 50">
                <a:extLst>
                  <a:ext uri="{FF2B5EF4-FFF2-40B4-BE49-F238E27FC236}">
                    <a16:creationId xmlns:a16="http://schemas.microsoft.com/office/drawing/2014/main" id="{D351688C-A434-45A6-81D9-43FD393DB24D}"/>
                  </a:ext>
                </a:extLst>
              </p:cNvPr>
              <p:cNvSpPr>
                <a:spLocks noChangeShapeType="1"/>
              </p:cNvSpPr>
              <p:nvPr/>
            </p:nvSpPr>
            <p:spPr bwMode="auto">
              <a:xfrm>
                <a:off x="1135" y="2235"/>
                <a:ext cx="1" cy="4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27074" name="Group 51">
              <a:extLst>
                <a:ext uri="{FF2B5EF4-FFF2-40B4-BE49-F238E27FC236}">
                  <a16:creationId xmlns:a16="http://schemas.microsoft.com/office/drawing/2014/main" id="{DBD33EB8-E74D-4829-81BA-345F191D98F9}"/>
                </a:ext>
              </a:extLst>
            </p:cNvPr>
            <p:cNvGrpSpPr>
              <a:grpSpLocks/>
            </p:cNvGrpSpPr>
            <p:nvPr/>
          </p:nvGrpSpPr>
          <p:grpSpPr bwMode="auto">
            <a:xfrm>
              <a:off x="1111" y="1302"/>
              <a:ext cx="56" cy="112"/>
              <a:chOff x="1111" y="1302"/>
              <a:chExt cx="56" cy="112"/>
            </a:xfrm>
          </p:grpSpPr>
          <p:sp>
            <p:nvSpPr>
              <p:cNvPr id="427080" name="Freeform 52">
                <a:extLst>
                  <a:ext uri="{FF2B5EF4-FFF2-40B4-BE49-F238E27FC236}">
                    <a16:creationId xmlns:a16="http://schemas.microsoft.com/office/drawing/2014/main" id="{BDCC3559-DBAF-4813-89D5-6155A679A113}"/>
                  </a:ext>
                </a:extLst>
              </p:cNvPr>
              <p:cNvSpPr>
                <a:spLocks/>
              </p:cNvSpPr>
              <p:nvPr/>
            </p:nvSpPr>
            <p:spPr bwMode="auto">
              <a:xfrm>
                <a:off x="1111" y="1310"/>
                <a:ext cx="56" cy="104"/>
              </a:xfrm>
              <a:custGeom>
                <a:avLst/>
                <a:gdLst>
                  <a:gd name="T0" fmla="*/ 24 w 56"/>
                  <a:gd name="T1" fmla="*/ 104 h 104"/>
                  <a:gd name="T2" fmla="*/ 0 w 56"/>
                  <a:gd name="T3" fmla="*/ 0 h 104"/>
                  <a:gd name="T4" fmla="*/ 24 w 56"/>
                  <a:gd name="T5" fmla="*/ 0 h 104"/>
                  <a:gd name="T6" fmla="*/ 56 w 56"/>
                  <a:gd name="T7" fmla="*/ 0 h 104"/>
                  <a:gd name="T8" fmla="*/ 24 w 56"/>
                  <a:gd name="T9" fmla="*/ 104 h 104"/>
                  <a:gd name="T10" fmla="*/ 0 60000 65536"/>
                  <a:gd name="T11" fmla="*/ 0 60000 65536"/>
                  <a:gd name="T12" fmla="*/ 0 60000 65536"/>
                  <a:gd name="T13" fmla="*/ 0 60000 65536"/>
                  <a:gd name="T14" fmla="*/ 0 60000 65536"/>
                  <a:gd name="T15" fmla="*/ 0 w 56"/>
                  <a:gd name="T16" fmla="*/ 0 h 104"/>
                  <a:gd name="T17" fmla="*/ 56 w 56"/>
                  <a:gd name="T18" fmla="*/ 104 h 104"/>
                </a:gdLst>
                <a:ahLst/>
                <a:cxnLst>
                  <a:cxn ang="T10">
                    <a:pos x="T0" y="T1"/>
                  </a:cxn>
                  <a:cxn ang="T11">
                    <a:pos x="T2" y="T3"/>
                  </a:cxn>
                  <a:cxn ang="T12">
                    <a:pos x="T4" y="T5"/>
                  </a:cxn>
                  <a:cxn ang="T13">
                    <a:pos x="T6" y="T7"/>
                  </a:cxn>
                  <a:cxn ang="T14">
                    <a:pos x="T8" y="T9"/>
                  </a:cxn>
                </a:cxnLst>
                <a:rect l="T15" t="T16" r="T17" b="T18"/>
                <a:pathLst>
                  <a:path w="56" h="104">
                    <a:moveTo>
                      <a:pt x="24" y="104"/>
                    </a:moveTo>
                    <a:lnTo>
                      <a:pt x="0" y="0"/>
                    </a:lnTo>
                    <a:lnTo>
                      <a:pt x="24" y="0"/>
                    </a:lnTo>
                    <a:lnTo>
                      <a:pt x="56" y="0"/>
                    </a:lnTo>
                    <a:lnTo>
                      <a:pt x="24"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081" name="Line 53">
                <a:extLst>
                  <a:ext uri="{FF2B5EF4-FFF2-40B4-BE49-F238E27FC236}">
                    <a16:creationId xmlns:a16="http://schemas.microsoft.com/office/drawing/2014/main" id="{28B21264-D81F-4C40-A353-EA56C84E134F}"/>
                  </a:ext>
                </a:extLst>
              </p:cNvPr>
              <p:cNvSpPr>
                <a:spLocks noChangeShapeType="1"/>
              </p:cNvSpPr>
              <p:nvPr/>
            </p:nvSpPr>
            <p:spPr bwMode="auto">
              <a:xfrm>
                <a:off x="1135" y="1302"/>
                <a:ext cx="1" cy="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27075" name="Group 54">
              <a:extLst>
                <a:ext uri="{FF2B5EF4-FFF2-40B4-BE49-F238E27FC236}">
                  <a16:creationId xmlns:a16="http://schemas.microsoft.com/office/drawing/2014/main" id="{9DD94C12-6F01-4BB9-973A-B0D52F68D340}"/>
                </a:ext>
              </a:extLst>
            </p:cNvPr>
            <p:cNvGrpSpPr>
              <a:grpSpLocks/>
            </p:cNvGrpSpPr>
            <p:nvPr/>
          </p:nvGrpSpPr>
          <p:grpSpPr bwMode="auto">
            <a:xfrm>
              <a:off x="1111" y="2649"/>
              <a:ext cx="56" cy="112"/>
              <a:chOff x="1111" y="2649"/>
              <a:chExt cx="56" cy="112"/>
            </a:xfrm>
          </p:grpSpPr>
          <p:sp>
            <p:nvSpPr>
              <p:cNvPr id="427078" name="Freeform 55">
                <a:extLst>
                  <a:ext uri="{FF2B5EF4-FFF2-40B4-BE49-F238E27FC236}">
                    <a16:creationId xmlns:a16="http://schemas.microsoft.com/office/drawing/2014/main" id="{B1C3D020-0EB0-4810-873C-DCA218C81BE1}"/>
                  </a:ext>
                </a:extLst>
              </p:cNvPr>
              <p:cNvSpPr>
                <a:spLocks/>
              </p:cNvSpPr>
              <p:nvPr/>
            </p:nvSpPr>
            <p:spPr bwMode="auto">
              <a:xfrm>
                <a:off x="1111" y="2657"/>
                <a:ext cx="56" cy="104"/>
              </a:xfrm>
              <a:custGeom>
                <a:avLst/>
                <a:gdLst>
                  <a:gd name="T0" fmla="*/ 24 w 56"/>
                  <a:gd name="T1" fmla="*/ 104 h 104"/>
                  <a:gd name="T2" fmla="*/ 0 w 56"/>
                  <a:gd name="T3" fmla="*/ 0 h 104"/>
                  <a:gd name="T4" fmla="*/ 24 w 56"/>
                  <a:gd name="T5" fmla="*/ 0 h 104"/>
                  <a:gd name="T6" fmla="*/ 56 w 56"/>
                  <a:gd name="T7" fmla="*/ 0 h 104"/>
                  <a:gd name="T8" fmla="*/ 24 w 56"/>
                  <a:gd name="T9" fmla="*/ 104 h 104"/>
                  <a:gd name="T10" fmla="*/ 0 60000 65536"/>
                  <a:gd name="T11" fmla="*/ 0 60000 65536"/>
                  <a:gd name="T12" fmla="*/ 0 60000 65536"/>
                  <a:gd name="T13" fmla="*/ 0 60000 65536"/>
                  <a:gd name="T14" fmla="*/ 0 60000 65536"/>
                  <a:gd name="T15" fmla="*/ 0 w 56"/>
                  <a:gd name="T16" fmla="*/ 0 h 104"/>
                  <a:gd name="T17" fmla="*/ 56 w 56"/>
                  <a:gd name="T18" fmla="*/ 104 h 104"/>
                </a:gdLst>
                <a:ahLst/>
                <a:cxnLst>
                  <a:cxn ang="T10">
                    <a:pos x="T0" y="T1"/>
                  </a:cxn>
                  <a:cxn ang="T11">
                    <a:pos x="T2" y="T3"/>
                  </a:cxn>
                  <a:cxn ang="T12">
                    <a:pos x="T4" y="T5"/>
                  </a:cxn>
                  <a:cxn ang="T13">
                    <a:pos x="T6" y="T7"/>
                  </a:cxn>
                  <a:cxn ang="T14">
                    <a:pos x="T8" y="T9"/>
                  </a:cxn>
                </a:cxnLst>
                <a:rect l="T15" t="T16" r="T17" b="T18"/>
                <a:pathLst>
                  <a:path w="56" h="104">
                    <a:moveTo>
                      <a:pt x="24" y="104"/>
                    </a:moveTo>
                    <a:lnTo>
                      <a:pt x="0" y="0"/>
                    </a:lnTo>
                    <a:lnTo>
                      <a:pt x="24" y="0"/>
                    </a:lnTo>
                    <a:lnTo>
                      <a:pt x="56" y="0"/>
                    </a:lnTo>
                    <a:lnTo>
                      <a:pt x="24"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079" name="Line 56">
                <a:extLst>
                  <a:ext uri="{FF2B5EF4-FFF2-40B4-BE49-F238E27FC236}">
                    <a16:creationId xmlns:a16="http://schemas.microsoft.com/office/drawing/2014/main" id="{6EDA9C62-1042-478A-A4BD-E7920FA4206E}"/>
                  </a:ext>
                </a:extLst>
              </p:cNvPr>
              <p:cNvSpPr>
                <a:spLocks noChangeShapeType="1"/>
              </p:cNvSpPr>
              <p:nvPr/>
            </p:nvSpPr>
            <p:spPr bwMode="auto">
              <a:xfrm>
                <a:off x="1135" y="2649"/>
                <a:ext cx="1" cy="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7076" name="Freeform 57">
              <a:extLst>
                <a:ext uri="{FF2B5EF4-FFF2-40B4-BE49-F238E27FC236}">
                  <a16:creationId xmlns:a16="http://schemas.microsoft.com/office/drawing/2014/main" id="{1B1BFDE6-DB62-467A-827F-80DFE6C75A17}"/>
                </a:ext>
              </a:extLst>
            </p:cNvPr>
            <p:cNvSpPr>
              <a:spLocks/>
            </p:cNvSpPr>
            <p:nvPr/>
          </p:nvSpPr>
          <p:spPr bwMode="auto">
            <a:xfrm>
              <a:off x="808" y="1988"/>
              <a:ext cx="750" cy="271"/>
            </a:xfrm>
            <a:custGeom>
              <a:avLst/>
              <a:gdLst>
                <a:gd name="T0" fmla="*/ 750 w 750"/>
                <a:gd name="T1" fmla="*/ 191 h 271"/>
                <a:gd name="T2" fmla="*/ 750 w 750"/>
                <a:gd name="T3" fmla="*/ 271 h 271"/>
                <a:gd name="T4" fmla="*/ 750 w 750"/>
                <a:gd name="T5" fmla="*/ 271 h 271"/>
                <a:gd name="T6" fmla="*/ 0 w 750"/>
                <a:gd name="T7" fmla="*/ 271 h 271"/>
                <a:gd name="T8" fmla="*/ 0 w 750"/>
                <a:gd name="T9" fmla="*/ 271 h 271"/>
                <a:gd name="T10" fmla="*/ 0 w 750"/>
                <a:gd name="T11" fmla="*/ 0 h 271"/>
                <a:gd name="T12" fmla="*/ 0 w 750"/>
                <a:gd name="T13" fmla="*/ 0 h 271"/>
                <a:gd name="T14" fmla="*/ 0 60000 65536"/>
                <a:gd name="T15" fmla="*/ 0 60000 65536"/>
                <a:gd name="T16" fmla="*/ 0 60000 65536"/>
                <a:gd name="T17" fmla="*/ 0 60000 65536"/>
                <a:gd name="T18" fmla="*/ 0 60000 65536"/>
                <a:gd name="T19" fmla="*/ 0 60000 65536"/>
                <a:gd name="T20" fmla="*/ 0 60000 65536"/>
                <a:gd name="T21" fmla="*/ 0 w 750"/>
                <a:gd name="T22" fmla="*/ 0 h 271"/>
                <a:gd name="T23" fmla="*/ 750 w 750"/>
                <a:gd name="T24" fmla="*/ 271 h 2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0" h="271">
                  <a:moveTo>
                    <a:pt x="750" y="191"/>
                  </a:moveTo>
                  <a:lnTo>
                    <a:pt x="750" y="271"/>
                  </a:lnTo>
                  <a:lnTo>
                    <a:pt x="0" y="271"/>
                  </a:lnTo>
                  <a:lnTo>
                    <a:pt x="0"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7077" name="Freeform 58">
              <a:extLst>
                <a:ext uri="{FF2B5EF4-FFF2-40B4-BE49-F238E27FC236}">
                  <a16:creationId xmlns:a16="http://schemas.microsoft.com/office/drawing/2014/main" id="{1FC47650-D26A-4E15-A24B-E39A6EF2552E}"/>
                </a:ext>
              </a:extLst>
            </p:cNvPr>
            <p:cNvSpPr>
              <a:spLocks/>
            </p:cNvSpPr>
            <p:nvPr/>
          </p:nvSpPr>
          <p:spPr bwMode="auto">
            <a:xfrm>
              <a:off x="800" y="1980"/>
              <a:ext cx="750" cy="271"/>
            </a:xfrm>
            <a:custGeom>
              <a:avLst/>
              <a:gdLst>
                <a:gd name="T0" fmla="*/ 750 w 750"/>
                <a:gd name="T1" fmla="*/ 191 h 271"/>
                <a:gd name="T2" fmla="*/ 750 w 750"/>
                <a:gd name="T3" fmla="*/ 271 h 271"/>
                <a:gd name="T4" fmla="*/ 0 w 750"/>
                <a:gd name="T5" fmla="*/ 271 h 271"/>
                <a:gd name="T6" fmla="*/ 0 w 750"/>
                <a:gd name="T7" fmla="*/ 0 h 271"/>
                <a:gd name="T8" fmla="*/ 0 60000 65536"/>
                <a:gd name="T9" fmla="*/ 0 60000 65536"/>
                <a:gd name="T10" fmla="*/ 0 60000 65536"/>
                <a:gd name="T11" fmla="*/ 0 60000 65536"/>
                <a:gd name="T12" fmla="*/ 0 w 750"/>
                <a:gd name="T13" fmla="*/ 0 h 271"/>
                <a:gd name="T14" fmla="*/ 750 w 750"/>
                <a:gd name="T15" fmla="*/ 271 h 271"/>
              </a:gdLst>
              <a:ahLst/>
              <a:cxnLst>
                <a:cxn ang="T8">
                  <a:pos x="T0" y="T1"/>
                </a:cxn>
                <a:cxn ang="T9">
                  <a:pos x="T2" y="T3"/>
                </a:cxn>
                <a:cxn ang="T10">
                  <a:pos x="T4" y="T5"/>
                </a:cxn>
                <a:cxn ang="T11">
                  <a:pos x="T6" y="T7"/>
                </a:cxn>
              </a:cxnLst>
              <a:rect l="T12" t="T13" r="T14" b="T15"/>
              <a:pathLst>
                <a:path w="750" h="271">
                  <a:moveTo>
                    <a:pt x="750" y="191"/>
                  </a:moveTo>
                  <a:lnTo>
                    <a:pt x="750" y="271"/>
                  </a:lnTo>
                  <a:lnTo>
                    <a:pt x="0" y="271"/>
                  </a:lnTo>
                  <a:lnTo>
                    <a:pt x="0"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27014" name="Group 59">
            <a:extLst>
              <a:ext uri="{FF2B5EF4-FFF2-40B4-BE49-F238E27FC236}">
                <a16:creationId xmlns:a16="http://schemas.microsoft.com/office/drawing/2014/main" id="{10DA5B5C-3CC4-44E2-A5DE-9A1F990CFF8F}"/>
              </a:ext>
            </a:extLst>
          </p:cNvPr>
          <p:cNvGrpSpPr>
            <a:grpSpLocks/>
          </p:cNvGrpSpPr>
          <p:nvPr/>
        </p:nvGrpSpPr>
        <p:grpSpPr bwMode="auto">
          <a:xfrm>
            <a:off x="3970338" y="2251075"/>
            <a:ext cx="4949825" cy="3530600"/>
            <a:chOff x="2301" y="968"/>
            <a:chExt cx="3118" cy="1977"/>
          </a:xfrm>
        </p:grpSpPr>
        <p:grpSp>
          <p:nvGrpSpPr>
            <p:cNvPr id="427016" name="Group 60">
              <a:extLst>
                <a:ext uri="{FF2B5EF4-FFF2-40B4-BE49-F238E27FC236}">
                  <a16:creationId xmlns:a16="http://schemas.microsoft.com/office/drawing/2014/main" id="{FE0FF9A7-2EE5-4C19-84CD-1C15E39B4E46}"/>
                </a:ext>
              </a:extLst>
            </p:cNvPr>
            <p:cNvGrpSpPr>
              <a:grpSpLocks/>
            </p:cNvGrpSpPr>
            <p:nvPr/>
          </p:nvGrpSpPr>
          <p:grpSpPr bwMode="auto">
            <a:xfrm>
              <a:off x="2301" y="2554"/>
              <a:ext cx="152" cy="151"/>
              <a:chOff x="2301" y="2554"/>
              <a:chExt cx="152" cy="151"/>
            </a:xfrm>
          </p:grpSpPr>
          <p:sp>
            <p:nvSpPr>
              <p:cNvPr id="427033" name="Rectangle 61">
                <a:extLst>
                  <a:ext uri="{FF2B5EF4-FFF2-40B4-BE49-F238E27FC236}">
                    <a16:creationId xmlns:a16="http://schemas.microsoft.com/office/drawing/2014/main" id="{C1079929-F85C-40DA-BA7E-D10FD900C9D0}"/>
                  </a:ext>
                </a:extLst>
              </p:cNvPr>
              <p:cNvSpPr>
                <a:spLocks noChangeArrowheads="1"/>
              </p:cNvSpPr>
              <p:nvPr/>
            </p:nvSpPr>
            <p:spPr bwMode="auto">
              <a:xfrm>
                <a:off x="2325" y="2569"/>
                <a:ext cx="128" cy="136"/>
              </a:xfrm>
              <a:prstGeom prst="rect">
                <a:avLst/>
              </a:prstGeom>
              <a:solidFill>
                <a:srgbClr val="000000"/>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7034" name="Rectangle 62">
                <a:extLst>
                  <a:ext uri="{FF2B5EF4-FFF2-40B4-BE49-F238E27FC236}">
                    <a16:creationId xmlns:a16="http://schemas.microsoft.com/office/drawing/2014/main" id="{4B291C1F-13AE-4D7F-B6A0-4B4E9A641410}"/>
                  </a:ext>
                </a:extLst>
              </p:cNvPr>
              <p:cNvSpPr>
                <a:spLocks noChangeArrowheads="1"/>
              </p:cNvSpPr>
              <p:nvPr/>
            </p:nvSpPr>
            <p:spPr bwMode="auto">
              <a:xfrm>
                <a:off x="2301" y="2554"/>
                <a:ext cx="136" cy="135"/>
              </a:xfrm>
              <a:prstGeom prst="rect">
                <a:avLst/>
              </a:prstGeom>
              <a:solidFill>
                <a:srgbClr val="FFFFFF"/>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184383" name="Rectangle 63">
              <a:extLst>
                <a:ext uri="{FF2B5EF4-FFF2-40B4-BE49-F238E27FC236}">
                  <a16:creationId xmlns:a16="http://schemas.microsoft.com/office/drawing/2014/main" id="{8C30E415-8CE9-4797-B179-0CCC4DFD79A7}"/>
                </a:ext>
              </a:extLst>
            </p:cNvPr>
            <p:cNvSpPr>
              <a:spLocks noChangeArrowheads="1"/>
            </p:cNvSpPr>
            <p:nvPr/>
          </p:nvSpPr>
          <p:spPr bwMode="auto">
            <a:xfrm>
              <a:off x="2581" y="968"/>
              <a:ext cx="2585" cy="184"/>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ea typeface="ＭＳ Ｐゴシック" pitchFamily="-128" charset="-128"/>
                </a:rPr>
                <a:t>you don't need a flow chart, </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4384" name="Rectangle 64">
              <a:extLst>
                <a:ext uri="{FF2B5EF4-FFF2-40B4-BE49-F238E27FC236}">
                  <a16:creationId xmlns:a16="http://schemas.microsoft.com/office/drawing/2014/main" id="{C30A68E3-334D-4516-9EEB-ECFB6681BF88}"/>
                </a:ext>
              </a:extLst>
            </p:cNvPr>
            <p:cNvSpPr>
              <a:spLocks noChangeArrowheads="1"/>
            </p:cNvSpPr>
            <p:nvPr/>
          </p:nvSpPr>
          <p:spPr bwMode="auto">
            <a:xfrm>
              <a:off x="2581" y="1167"/>
              <a:ext cx="2741" cy="184"/>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ea typeface="ＭＳ Ｐゴシック" pitchFamily="-128" charset="-128"/>
                </a:rPr>
                <a:t>but the picture will help when </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4385" name="Rectangle 65">
              <a:extLst>
                <a:ext uri="{FF2B5EF4-FFF2-40B4-BE49-F238E27FC236}">
                  <a16:creationId xmlns:a16="http://schemas.microsoft.com/office/drawing/2014/main" id="{751E34EA-EA03-49E7-A653-BED19CA8E40B}"/>
                </a:ext>
              </a:extLst>
            </p:cNvPr>
            <p:cNvSpPr>
              <a:spLocks noChangeArrowheads="1"/>
            </p:cNvSpPr>
            <p:nvPr/>
          </p:nvSpPr>
          <p:spPr bwMode="auto">
            <a:xfrm>
              <a:off x="2581" y="1367"/>
              <a:ext cx="2251" cy="184"/>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ea typeface="ＭＳ Ｐゴシック" pitchFamily="-128" charset="-128"/>
                </a:rPr>
                <a:t>you trace program paths</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4386" name="Rectangle 66">
              <a:extLst>
                <a:ext uri="{FF2B5EF4-FFF2-40B4-BE49-F238E27FC236}">
                  <a16:creationId xmlns:a16="http://schemas.microsoft.com/office/drawing/2014/main" id="{21918C32-3416-4772-9356-B12F9698605B}"/>
                </a:ext>
              </a:extLst>
            </p:cNvPr>
            <p:cNvSpPr>
              <a:spLocks noChangeArrowheads="1"/>
            </p:cNvSpPr>
            <p:nvPr/>
          </p:nvSpPr>
          <p:spPr bwMode="auto">
            <a:xfrm>
              <a:off x="2581" y="1566"/>
              <a:ext cx="0" cy="139"/>
            </a:xfrm>
            <a:prstGeom prst="rect">
              <a:avLst/>
            </a:prstGeom>
            <a:noFill/>
            <a:ln w="9525">
              <a:noFill/>
              <a:miter lim="800000"/>
              <a:headEnd/>
              <a:tailEnd/>
            </a:ln>
          </p:spPr>
          <p:txBody>
            <a:bodyPr wrap="none" lIns="0" tIns="0" rIns="0" bIns="0">
              <a:spAutoFit/>
            </a:bodyPr>
            <a:lstStyle/>
            <a:p>
              <a:pPr>
                <a:lnSpc>
                  <a:spcPct val="90000"/>
                </a:lnSpc>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4387" name="Rectangle 67">
              <a:extLst>
                <a:ext uri="{FF2B5EF4-FFF2-40B4-BE49-F238E27FC236}">
                  <a16:creationId xmlns:a16="http://schemas.microsoft.com/office/drawing/2014/main" id="{5F46553A-ACEC-4C1C-8193-ED9DF65E12F2}"/>
                </a:ext>
              </a:extLst>
            </p:cNvPr>
            <p:cNvSpPr>
              <a:spLocks noChangeArrowheads="1"/>
            </p:cNvSpPr>
            <p:nvPr/>
          </p:nvSpPr>
          <p:spPr bwMode="auto">
            <a:xfrm>
              <a:off x="2581" y="1765"/>
              <a:ext cx="2838" cy="184"/>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ea typeface="ＭＳ Ｐゴシック" pitchFamily="-128" charset="-128"/>
                </a:rPr>
                <a:t>count each simple logical test, </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4388" name="Rectangle 68">
              <a:extLst>
                <a:ext uri="{FF2B5EF4-FFF2-40B4-BE49-F238E27FC236}">
                  <a16:creationId xmlns:a16="http://schemas.microsoft.com/office/drawing/2014/main" id="{282B0FCA-3F02-4C88-A5EC-4AF5DE6D3DA5}"/>
                </a:ext>
              </a:extLst>
            </p:cNvPr>
            <p:cNvSpPr>
              <a:spLocks noChangeArrowheads="1"/>
            </p:cNvSpPr>
            <p:nvPr/>
          </p:nvSpPr>
          <p:spPr bwMode="auto">
            <a:xfrm>
              <a:off x="2581" y="1964"/>
              <a:ext cx="2784" cy="184"/>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ea typeface="ＭＳ Ｐゴシック" pitchFamily="-128" charset="-128"/>
                </a:rPr>
                <a:t>compound tests count as 2 or </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4389" name="Rectangle 69">
              <a:extLst>
                <a:ext uri="{FF2B5EF4-FFF2-40B4-BE49-F238E27FC236}">
                  <a16:creationId xmlns:a16="http://schemas.microsoft.com/office/drawing/2014/main" id="{83645AFE-7285-4D4D-896D-38F7EA5C2EE5}"/>
                </a:ext>
              </a:extLst>
            </p:cNvPr>
            <p:cNvSpPr>
              <a:spLocks noChangeArrowheads="1"/>
            </p:cNvSpPr>
            <p:nvPr/>
          </p:nvSpPr>
          <p:spPr bwMode="auto">
            <a:xfrm>
              <a:off x="2581" y="2164"/>
              <a:ext cx="470" cy="184"/>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ea typeface="ＭＳ Ｐゴシック" pitchFamily="-128" charset="-128"/>
                </a:rPr>
                <a:t>more</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4390" name="Rectangle 70">
              <a:extLst>
                <a:ext uri="{FF2B5EF4-FFF2-40B4-BE49-F238E27FC236}">
                  <a16:creationId xmlns:a16="http://schemas.microsoft.com/office/drawing/2014/main" id="{E2BC2782-61CB-408A-AA6C-5FFF3BB9FC70}"/>
                </a:ext>
              </a:extLst>
            </p:cNvPr>
            <p:cNvSpPr>
              <a:spLocks noChangeArrowheads="1"/>
            </p:cNvSpPr>
            <p:nvPr/>
          </p:nvSpPr>
          <p:spPr bwMode="auto">
            <a:xfrm>
              <a:off x="2581" y="2363"/>
              <a:ext cx="0" cy="140"/>
            </a:xfrm>
            <a:prstGeom prst="rect">
              <a:avLst/>
            </a:prstGeom>
            <a:noFill/>
            <a:ln w="9525">
              <a:noFill/>
              <a:miter lim="800000"/>
              <a:headEnd/>
              <a:tailEnd/>
            </a:ln>
          </p:spPr>
          <p:txBody>
            <a:bodyPr wrap="none" lIns="0" tIns="0" rIns="0" bIns="0">
              <a:spAutoFit/>
            </a:bodyPr>
            <a:lstStyle/>
            <a:p>
              <a:pPr>
                <a:lnSpc>
                  <a:spcPct val="90000"/>
                </a:lnSpc>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4391" name="Rectangle 71">
              <a:extLst>
                <a:ext uri="{FF2B5EF4-FFF2-40B4-BE49-F238E27FC236}">
                  <a16:creationId xmlns:a16="http://schemas.microsoft.com/office/drawing/2014/main" id="{4DDC80B8-C255-4D7F-A2D2-262EE6527257}"/>
                </a:ext>
              </a:extLst>
            </p:cNvPr>
            <p:cNvSpPr>
              <a:spLocks noChangeArrowheads="1"/>
            </p:cNvSpPr>
            <p:nvPr/>
          </p:nvSpPr>
          <p:spPr bwMode="auto">
            <a:xfrm>
              <a:off x="2581" y="2562"/>
              <a:ext cx="2646" cy="184"/>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ea typeface="ＭＳ Ｐゴシック" pitchFamily="-128" charset="-128"/>
                </a:rPr>
                <a:t>basis path testing should be </a:t>
              </a: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4392" name="Rectangle 72">
              <a:extLst>
                <a:ext uri="{FF2B5EF4-FFF2-40B4-BE49-F238E27FC236}">
                  <a16:creationId xmlns:a16="http://schemas.microsoft.com/office/drawing/2014/main" id="{A8048756-AA95-42C2-82C4-E8634F86A6B0}"/>
                </a:ext>
              </a:extLst>
            </p:cNvPr>
            <p:cNvSpPr>
              <a:spLocks noChangeArrowheads="1"/>
            </p:cNvSpPr>
            <p:nvPr/>
          </p:nvSpPr>
          <p:spPr bwMode="auto">
            <a:xfrm>
              <a:off x="2581" y="2761"/>
              <a:ext cx="2422" cy="184"/>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ea typeface="ＭＳ Ｐゴシック" pitchFamily="-128" charset="-128"/>
                </a:rPr>
                <a:t>applied to critical modules</a:t>
              </a:r>
              <a:endParaRPr lang="en-US" sz="1800" b="1">
                <a:effectLst>
                  <a:outerShdw blurRad="38100" dist="38100" dir="2700000" algn="tl">
                    <a:srgbClr val="FFFFFF"/>
                  </a:outerShdw>
                </a:effectLst>
                <a:latin typeface="Helvetica" pitchFamily="-128" charset="0"/>
                <a:ea typeface="ＭＳ Ｐゴシック" pitchFamily="-128" charset="-128"/>
              </a:endParaRPr>
            </a:p>
          </p:txBody>
        </p:sp>
        <p:grpSp>
          <p:nvGrpSpPr>
            <p:cNvPr id="427027" name="Group 73">
              <a:extLst>
                <a:ext uri="{FF2B5EF4-FFF2-40B4-BE49-F238E27FC236}">
                  <a16:creationId xmlns:a16="http://schemas.microsoft.com/office/drawing/2014/main" id="{B8889A73-DB89-4ACC-A262-DAFB778C2E8F}"/>
                </a:ext>
              </a:extLst>
            </p:cNvPr>
            <p:cNvGrpSpPr>
              <a:grpSpLocks/>
            </p:cNvGrpSpPr>
            <p:nvPr/>
          </p:nvGrpSpPr>
          <p:grpSpPr bwMode="auto">
            <a:xfrm>
              <a:off x="2301" y="1781"/>
              <a:ext cx="152" cy="151"/>
              <a:chOff x="2301" y="1781"/>
              <a:chExt cx="152" cy="151"/>
            </a:xfrm>
          </p:grpSpPr>
          <p:sp>
            <p:nvSpPr>
              <p:cNvPr id="427031" name="Rectangle 74">
                <a:extLst>
                  <a:ext uri="{FF2B5EF4-FFF2-40B4-BE49-F238E27FC236}">
                    <a16:creationId xmlns:a16="http://schemas.microsoft.com/office/drawing/2014/main" id="{E815EF44-B242-43FB-A58B-539BA14EC879}"/>
                  </a:ext>
                </a:extLst>
              </p:cNvPr>
              <p:cNvSpPr>
                <a:spLocks noChangeArrowheads="1"/>
              </p:cNvSpPr>
              <p:nvPr/>
            </p:nvSpPr>
            <p:spPr bwMode="auto">
              <a:xfrm>
                <a:off x="2325" y="1796"/>
                <a:ext cx="128" cy="136"/>
              </a:xfrm>
              <a:prstGeom prst="rect">
                <a:avLst/>
              </a:prstGeom>
              <a:solidFill>
                <a:srgbClr val="000000"/>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7032" name="Rectangle 75">
                <a:extLst>
                  <a:ext uri="{FF2B5EF4-FFF2-40B4-BE49-F238E27FC236}">
                    <a16:creationId xmlns:a16="http://schemas.microsoft.com/office/drawing/2014/main" id="{3C9A38A9-EDDB-42DB-AC27-C73DA9A3C4D3}"/>
                  </a:ext>
                </a:extLst>
              </p:cNvPr>
              <p:cNvSpPr>
                <a:spLocks noChangeArrowheads="1"/>
              </p:cNvSpPr>
              <p:nvPr/>
            </p:nvSpPr>
            <p:spPr bwMode="auto">
              <a:xfrm>
                <a:off x="2301" y="1781"/>
                <a:ext cx="136" cy="135"/>
              </a:xfrm>
              <a:prstGeom prst="rect">
                <a:avLst/>
              </a:prstGeom>
              <a:solidFill>
                <a:srgbClr val="FFFFFF"/>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427028" name="Group 76">
              <a:extLst>
                <a:ext uri="{FF2B5EF4-FFF2-40B4-BE49-F238E27FC236}">
                  <a16:creationId xmlns:a16="http://schemas.microsoft.com/office/drawing/2014/main" id="{29E9C369-BFD4-4DE1-B8B4-CD79EBF13D86}"/>
                </a:ext>
              </a:extLst>
            </p:cNvPr>
            <p:cNvGrpSpPr>
              <a:grpSpLocks/>
            </p:cNvGrpSpPr>
            <p:nvPr/>
          </p:nvGrpSpPr>
          <p:grpSpPr bwMode="auto">
            <a:xfrm>
              <a:off x="2301" y="992"/>
              <a:ext cx="152" cy="151"/>
              <a:chOff x="2301" y="992"/>
              <a:chExt cx="152" cy="151"/>
            </a:xfrm>
          </p:grpSpPr>
          <p:sp>
            <p:nvSpPr>
              <p:cNvPr id="427029" name="Rectangle 77">
                <a:extLst>
                  <a:ext uri="{FF2B5EF4-FFF2-40B4-BE49-F238E27FC236}">
                    <a16:creationId xmlns:a16="http://schemas.microsoft.com/office/drawing/2014/main" id="{F2A07B21-B104-4413-9857-4197DC459795}"/>
                  </a:ext>
                </a:extLst>
              </p:cNvPr>
              <p:cNvSpPr>
                <a:spLocks noChangeArrowheads="1"/>
              </p:cNvSpPr>
              <p:nvPr/>
            </p:nvSpPr>
            <p:spPr bwMode="auto">
              <a:xfrm>
                <a:off x="2325" y="1008"/>
                <a:ext cx="128" cy="135"/>
              </a:xfrm>
              <a:prstGeom prst="rect">
                <a:avLst/>
              </a:prstGeom>
              <a:solidFill>
                <a:srgbClr val="000000"/>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27030" name="Rectangle 78">
                <a:extLst>
                  <a:ext uri="{FF2B5EF4-FFF2-40B4-BE49-F238E27FC236}">
                    <a16:creationId xmlns:a16="http://schemas.microsoft.com/office/drawing/2014/main" id="{BF5464F3-3CF0-45EE-96F5-44851C7942F8}"/>
                  </a:ext>
                </a:extLst>
              </p:cNvPr>
              <p:cNvSpPr>
                <a:spLocks noChangeArrowheads="1"/>
              </p:cNvSpPr>
              <p:nvPr/>
            </p:nvSpPr>
            <p:spPr bwMode="auto">
              <a:xfrm>
                <a:off x="2301" y="992"/>
                <a:ext cx="136" cy="135"/>
              </a:xfrm>
              <a:prstGeom prst="rect">
                <a:avLst/>
              </a:prstGeom>
              <a:solidFill>
                <a:srgbClr val="FFFFFF"/>
              </a:solidFill>
              <a:ln w="17463">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sp>
        <p:nvSpPr>
          <p:cNvPr id="427015" name="Rectangle 79">
            <a:extLst>
              <a:ext uri="{FF2B5EF4-FFF2-40B4-BE49-F238E27FC236}">
                <a16:creationId xmlns:a16="http://schemas.microsoft.com/office/drawing/2014/main" id="{C9008782-3D61-4926-8778-20591BB02489}"/>
              </a:ext>
            </a:extLst>
          </p:cNvPr>
          <p:cNvSpPr>
            <a:spLocks noChangeArrowheads="1"/>
          </p:cNvSpPr>
          <p:nvPr/>
        </p:nvSpPr>
        <p:spPr bwMode="auto">
          <a:xfrm>
            <a:off x="2568575" y="4094163"/>
            <a:ext cx="461963" cy="173037"/>
          </a:xfrm>
          <a:prstGeom prst="rect">
            <a:avLst/>
          </a:prstGeom>
          <a:solidFill>
            <a:schemeClr val="accent1"/>
          </a:solidFill>
          <a:ln w="12700">
            <a:solidFill>
              <a:schemeClr val="accent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transition/>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D373253-D5E7-4D7D-90AA-D74A3024A4A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163A0329-E80B-4A8E-8F7B-0DC528CC19F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3BFE7D8-8B86-462A-9769-2E25D72C7EDA}" type="slidenum">
              <a:rPr lang="en-US" altLang="en-US" sz="1000">
                <a:latin typeface="Helvetica" panose="020B0604020202020204" pitchFamily="34" charset="0"/>
              </a:rPr>
              <a:pPr/>
              <a:t>416</a:t>
            </a:fld>
            <a:endParaRPr lang="en-US" altLang="en-US" sz="1000">
              <a:latin typeface="Helvetica" panose="020B0604020202020204" pitchFamily="34" charset="0"/>
            </a:endParaRPr>
          </a:p>
        </p:txBody>
      </p:sp>
      <p:sp>
        <p:nvSpPr>
          <p:cNvPr id="428036" name="Rectangle 2">
            <a:extLst>
              <a:ext uri="{FF2B5EF4-FFF2-40B4-BE49-F238E27FC236}">
                <a16:creationId xmlns:a16="http://schemas.microsoft.com/office/drawing/2014/main" id="{2BBA5963-40A2-498A-88D0-76FC16A63E58}"/>
              </a:ext>
            </a:extLst>
          </p:cNvPr>
          <p:cNvSpPr>
            <a:spLocks noGrp="1" noChangeArrowheads="1"/>
          </p:cNvSpPr>
          <p:nvPr>
            <p:ph type="title"/>
          </p:nvPr>
        </p:nvSpPr>
        <p:spPr/>
        <p:txBody>
          <a:bodyPr/>
          <a:lstStyle/>
          <a:p>
            <a:pPr eaLnBrk="1" hangingPunct="1"/>
            <a:r>
              <a:rPr lang="en-US" altLang="en-US"/>
              <a:t>Deriving Test Cases</a:t>
            </a:r>
          </a:p>
        </p:txBody>
      </p:sp>
      <p:sp>
        <p:nvSpPr>
          <p:cNvPr id="428037" name="Rectangle 3">
            <a:extLst>
              <a:ext uri="{FF2B5EF4-FFF2-40B4-BE49-F238E27FC236}">
                <a16:creationId xmlns:a16="http://schemas.microsoft.com/office/drawing/2014/main" id="{20610484-60FB-4D48-B45F-CFB2E287B3E9}"/>
              </a:ext>
            </a:extLst>
          </p:cNvPr>
          <p:cNvSpPr>
            <a:spLocks noGrp="1" noChangeArrowheads="1"/>
          </p:cNvSpPr>
          <p:nvPr>
            <p:ph type="body" idx="1"/>
          </p:nvPr>
        </p:nvSpPr>
        <p:spPr/>
        <p:txBody>
          <a:bodyPr/>
          <a:lstStyle/>
          <a:p>
            <a:pPr eaLnBrk="1" hangingPunct="1"/>
            <a:r>
              <a:rPr lang="en-US" altLang="en-US" i="1">
                <a:latin typeface="Palatino" pitchFamily="-128" charset="0"/>
              </a:rPr>
              <a:t>Summarizing:</a:t>
            </a:r>
          </a:p>
          <a:p>
            <a:pPr lvl="1" eaLnBrk="1" hangingPunct="1"/>
            <a:r>
              <a:rPr lang="en-US" altLang="en-US">
                <a:solidFill>
                  <a:schemeClr val="folHlink"/>
                </a:solidFill>
                <a:latin typeface="Palatino" pitchFamily="-128" charset="0"/>
              </a:rPr>
              <a:t>Using the design or code as a foundation, draw a corresponding flow graph.</a:t>
            </a:r>
          </a:p>
          <a:p>
            <a:pPr lvl="1" eaLnBrk="1" hangingPunct="1"/>
            <a:r>
              <a:rPr lang="en-US" altLang="en-US">
                <a:solidFill>
                  <a:schemeClr val="folHlink"/>
                </a:solidFill>
                <a:latin typeface="Palatino" pitchFamily="-128" charset="0"/>
              </a:rPr>
              <a:t>Determine the cyclomatic complexity of the resultant flow graph.</a:t>
            </a:r>
          </a:p>
          <a:p>
            <a:pPr lvl="1" eaLnBrk="1" hangingPunct="1"/>
            <a:r>
              <a:rPr lang="en-US" altLang="en-US">
                <a:solidFill>
                  <a:schemeClr val="folHlink"/>
                </a:solidFill>
                <a:latin typeface="Palatino" pitchFamily="-128" charset="0"/>
              </a:rPr>
              <a:t>Determine a basis set of linearly independent paths.</a:t>
            </a:r>
          </a:p>
          <a:p>
            <a:pPr lvl="1" eaLnBrk="1" hangingPunct="1"/>
            <a:r>
              <a:rPr lang="en-US" altLang="en-US">
                <a:solidFill>
                  <a:schemeClr val="folHlink"/>
                </a:solidFill>
                <a:latin typeface="Palatino" pitchFamily="-128" charset="0"/>
              </a:rPr>
              <a:t>Prepare test cases that will force execution of each path in the basis set.</a:t>
            </a:r>
            <a:r>
              <a:rPr lang="en-US" altLang="en-US">
                <a:latin typeface="Palatino" pitchFamily="-128" charset="0"/>
              </a:rPr>
              <a:t> </a:t>
            </a:r>
          </a:p>
        </p:txBody>
      </p:sp>
    </p:spTree>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ooter Placeholder 3">
            <a:extLst>
              <a:ext uri="{FF2B5EF4-FFF2-40B4-BE49-F238E27FC236}">
                <a16:creationId xmlns:a16="http://schemas.microsoft.com/office/drawing/2014/main" id="{40BD0243-9264-403C-95F1-5FA2746004A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3" name="Slide Number Placeholder 4">
            <a:extLst>
              <a:ext uri="{FF2B5EF4-FFF2-40B4-BE49-F238E27FC236}">
                <a16:creationId xmlns:a16="http://schemas.microsoft.com/office/drawing/2014/main" id="{8F08F99E-7F8C-4A29-B977-BB0B15A0A20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205D79D-1B9E-47A8-97E1-DEB1C66C10A5}" type="slidenum">
              <a:rPr lang="en-US" altLang="en-US" sz="1000">
                <a:latin typeface="Helvetica" panose="020B0604020202020204" pitchFamily="34" charset="0"/>
              </a:rPr>
              <a:pPr/>
              <a:t>417</a:t>
            </a:fld>
            <a:endParaRPr lang="en-US" altLang="en-US" sz="1000">
              <a:latin typeface="Helvetica" panose="020B0604020202020204" pitchFamily="34" charset="0"/>
            </a:endParaRPr>
          </a:p>
        </p:txBody>
      </p:sp>
      <p:sp>
        <p:nvSpPr>
          <p:cNvPr id="429060" name="Rectangle 2">
            <a:extLst>
              <a:ext uri="{FF2B5EF4-FFF2-40B4-BE49-F238E27FC236}">
                <a16:creationId xmlns:a16="http://schemas.microsoft.com/office/drawing/2014/main" id="{070673D3-E2C0-473D-80F0-DE8526FB9CBD}"/>
              </a:ext>
            </a:extLst>
          </p:cNvPr>
          <p:cNvSpPr>
            <a:spLocks noGrp="1" noChangeArrowheads="1"/>
          </p:cNvSpPr>
          <p:nvPr>
            <p:ph type="title"/>
          </p:nvPr>
        </p:nvSpPr>
        <p:spPr>
          <a:xfrm>
            <a:off x="1219200" y="1066800"/>
            <a:ext cx="4765675" cy="501650"/>
          </a:xfrm>
          <a:noFill/>
        </p:spPr>
        <p:txBody>
          <a:bodyPr lIns="90487" tIns="44450" rIns="90487" bIns="44450" anchor="ctr"/>
          <a:lstStyle/>
          <a:p>
            <a:pPr eaLnBrk="1" hangingPunct="1"/>
            <a:r>
              <a:rPr lang="en-US" altLang="en-US"/>
              <a:t>Loop Testing</a:t>
            </a:r>
          </a:p>
        </p:txBody>
      </p:sp>
      <p:sp>
        <p:nvSpPr>
          <p:cNvPr id="187395" name="Rectangle 3">
            <a:extLst>
              <a:ext uri="{FF2B5EF4-FFF2-40B4-BE49-F238E27FC236}">
                <a16:creationId xmlns:a16="http://schemas.microsoft.com/office/drawing/2014/main" id="{1AD3392F-0250-4C7D-B43C-4FA079F69FBF}"/>
              </a:ext>
            </a:extLst>
          </p:cNvPr>
          <p:cNvSpPr>
            <a:spLocks noChangeArrowheads="1"/>
          </p:cNvSpPr>
          <p:nvPr/>
        </p:nvSpPr>
        <p:spPr bwMode="auto">
          <a:xfrm>
            <a:off x="3340100" y="4886325"/>
            <a:ext cx="1052513" cy="552450"/>
          </a:xfrm>
          <a:prstGeom prst="rect">
            <a:avLst/>
          </a:prstGeom>
          <a:noFill/>
          <a:ln w="28575">
            <a:noFill/>
            <a:miter lim="800000"/>
            <a:headEnd/>
            <a:tailEnd/>
          </a:ln>
          <a:effectLst/>
        </p:spPr>
        <p:txBody>
          <a:bodyPr wrap="none" lIns="90487" tIns="44450" rIns="90487" bIns="44450">
            <a:spAutoFit/>
          </a:bodyPr>
          <a:lstStyle/>
          <a:p>
            <a:pPr algn="ctr">
              <a:lnSpc>
                <a:spcPct val="80000"/>
              </a:lnSpc>
              <a:defRPr/>
            </a:pPr>
            <a:r>
              <a:rPr lang="en-US" sz="1900" b="1">
                <a:effectLst>
                  <a:outerShdw blurRad="38100" dist="38100" dir="2700000" algn="tl">
                    <a:srgbClr val="FFFFFF"/>
                  </a:outerShdw>
                </a:effectLst>
                <a:latin typeface="Helvetica" pitchFamily="-128" charset="0"/>
                <a:ea typeface="ＭＳ Ｐゴシック" pitchFamily="-128" charset="-128"/>
              </a:rPr>
              <a:t>Nested </a:t>
            </a:r>
          </a:p>
          <a:p>
            <a:pPr algn="ctr">
              <a:lnSpc>
                <a:spcPct val="80000"/>
              </a:lnSpc>
              <a:defRPr/>
            </a:pPr>
            <a:r>
              <a:rPr lang="en-US" sz="1900" b="1">
                <a:effectLst>
                  <a:outerShdw blurRad="38100" dist="38100" dir="2700000" algn="tl">
                    <a:srgbClr val="FFFFFF"/>
                  </a:outerShdw>
                </a:effectLst>
                <a:latin typeface="Helvetica" pitchFamily="-128" charset="0"/>
                <a:ea typeface="ＭＳ Ｐゴシック" pitchFamily="-128" charset="-128"/>
              </a:rPr>
              <a:t>Loops</a:t>
            </a:r>
          </a:p>
        </p:txBody>
      </p:sp>
      <p:sp>
        <p:nvSpPr>
          <p:cNvPr id="187396" name="Rectangle 4">
            <a:extLst>
              <a:ext uri="{FF2B5EF4-FFF2-40B4-BE49-F238E27FC236}">
                <a16:creationId xmlns:a16="http://schemas.microsoft.com/office/drawing/2014/main" id="{FDE8D5AD-98B0-4D4E-83FB-CEB9A2D9CA48}"/>
              </a:ext>
            </a:extLst>
          </p:cNvPr>
          <p:cNvSpPr>
            <a:spLocks noChangeArrowheads="1"/>
          </p:cNvSpPr>
          <p:nvPr/>
        </p:nvSpPr>
        <p:spPr bwMode="auto">
          <a:xfrm>
            <a:off x="4548188" y="5576888"/>
            <a:ext cx="1843087" cy="666750"/>
          </a:xfrm>
          <a:prstGeom prst="rect">
            <a:avLst/>
          </a:prstGeom>
          <a:noFill/>
          <a:ln w="25400">
            <a:noFill/>
            <a:miter lim="800000"/>
            <a:headEnd/>
            <a:tailEnd/>
          </a:ln>
          <a:effectLst/>
        </p:spPr>
        <p:txBody>
          <a:bodyPr wrap="none" lIns="90487" tIns="44450" rIns="90487" bIns="44450">
            <a:spAutoFit/>
          </a:bodyPr>
          <a:lstStyle/>
          <a:p>
            <a:pPr algn="ctr">
              <a:defRPr/>
            </a:pPr>
            <a:r>
              <a:rPr lang="en-US" sz="1900" b="1">
                <a:effectLst>
                  <a:outerShdw blurRad="38100" dist="38100" dir="2700000" algn="tl">
                    <a:srgbClr val="FFFFFF"/>
                  </a:outerShdw>
                </a:effectLst>
                <a:latin typeface="Helvetica" pitchFamily="-128" charset="0"/>
                <a:ea typeface="ＭＳ Ｐゴシック" pitchFamily="-128" charset="-128"/>
              </a:rPr>
              <a:t>Concatenated</a:t>
            </a:r>
          </a:p>
          <a:p>
            <a:pPr algn="ctr">
              <a:defRPr/>
            </a:pPr>
            <a:r>
              <a:rPr lang="en-US" sz="1900" b="1">
                <a:effectLst>
                  <a:outerShdw blurRad="38100" dist="38100" dir="2700000" algn="tl">
                    <a:srgbClr val="FFFFFF"/>
                  </a:outerShdw>
                </a:effectLst>
                <a:latin typeface="Helvetica" pitchFamily="-128" charset="0"/>
                <a:ea typeface="ＭＳ Ｐゴシック" pitchFamily="-128" charset="-128"/>
              </a:rPr>
              <a:t>       Loops       </a:t>
            </a:r>
          </a:p>
        </p:txBody>
      </p:sp>
      <p:sp>
        <p:nvSpPr>
          <p:cNvPr id="187397" name="Rectangle 5">
            <a:extLst>
              <a:ext uri="{FF2B5EF4-FFF2-40B4-BE49-F238E27FC236}">
                <a16:creationId xmlns:a16="http://schemas.microsoft.com/office/drawing/2014/main" id="{1BFC4802-E573-40A5-BF99-691AF3ABF48C}"/>
              </a:ext>
            </a:extLst>
          </p:cNvPr>
          <p:cNvSpPr>
            <a:spLocks noChangeArrowheads="1"/>
          </p:cNvSpPr>
          <p:nvPr/>
        </p:nvSpPr>
        <p:spPr bwMode="auto">
          <a:xfrm>
            <a:off x="6526213" y="5815013"/>
            <a:ext cx="2165350" cy="377825"/>
          </a:xfrm>
          <a:prstGeom prst="rect">
            <a:avLst/>
          </a:prstGeom>
          <a:noFill/>
          <a:ln w="25400">
            <a:noFill/>
            <a:miter lim="800000"/>
            <a:headEnd/>
            <a:tailEnd/>
          </a:ln>
          <a:effectLst/>
        </p:spPr>
        <p:txBody>
          <a:bodyPr wrap="none" lIns="90487" tIns="44450" rIns="90487" bIns="44450">
            <a:spAutoFit/>
          </a:bodyPr>
          <a:lstStyle/>
          <a:p>
            <a:pPr>
              <a:defRPr/>
            </a:pPr>
            <a:r>
              <a:rPr lang="en-US" sz="1900" b="1">
                <a:effectLst>
                  <a:outerShdw blurRad="38100" dist="38100" dir="2700000" algn="tl">
                    <a:srgbClr val="FFFFFF"/>
                  </a:outerShdw>
                </a:effectLst>
                <a:latin typeface="Helvetica" pitchFamily="-128" charset="0"/>
                <a:ea typeface="ＭＳ Ｐゴシック" pitchFamily="-128" charset="-128"/>
              </a:rPr>
              <a:t>Unstructured       </a:t>
            </a:r>
          </a:p>
        </p:txBody>
      </p:sp>
      <p:sp>
        <p:nvSpPr>
          <p:cNvPr id="187398" name="Rectangle 6">
            <a:extLst>
              <a:ext uri="{FF2B5EF4-FFF2-40B4-BE49-F238E27FC236}">
                <a16:creationId xmlns:a16="http://schemas.microsoft.com/office/drawing/2014/main" id="{8A9592B1-BAEE-48E5-80E3-19ED5CA55377}"/>
              </a:ext>
            </a:extLst>
          </p:cNvPr>
          <p:cNvSpPr>
            <a:spLocks noChangeArrowheads="1"/>
          </p:cNvSpPr>
          <p:nvPr/>
        </p:nvSpPr>
        <p:spPr bwMode="auto">
          <a:xfrm>
            <a:off x="7021513" y="6129338"/>
            <a:ext cx="904875" cy="377825"/>
          </a:xfrm>
          <a:prstGeom prst="rect">
            <a:avLst/>
          </a:prstGeom>
          <a:noFill/>
          <a:ln w="25400">
            <a:noFill/>
            <a:miter lim="800000"/>
            <a:headEnd/>
            <a:tailEnd/>
          </a:ln>
          <a:effectLst/>
        </p:spPr>
        <p:txBody>
          <a:bodyPr wrap="none" lIns="90487" tIns="44450" rIns="90487" bIns="44450">
            <a:spAutoFit/>
          </a:bodyPr>
          <a:lstStyle/>
          <a:p>
            <a:pPr>
              <a:defRPr/>
            </a:pPr>
            <a:r>
              <a:rPr lang="en-US" sz="1900" b="1">
                <a:effectLst>
                  <a:outerShdw blurRad="38100" dist="38100" dir="2700000" algn="tl">
                    <a:srgbClr val="FFFFFF"/>
                  </a:outerShdw>
                </a:effectLst>
                <a:latin typeface="Helvetica" pitchFamily="-128" charset="0"/>
                <a:ea typeface="ＭＳ Ｐゴシック" pitchFamily="-128" charset="-128"/>
              </a:rPr>
              <a:t>Loops</a:t>
            </a:r>
          </a:p>
        </p:txBody>
      </p:sp>
      <p:sp>
        <p:nvSpPr>
          <p:cNvPr id="187399" name="Rectangle 7">
            <a:extLst>
              <a:ext uri="{FF2B5EF4-FFF2-40B4-BE49-F238E27FC236}">
                <a16:creationId xmlns:a16="http://schemas.microsoft.com/office/drawing/2014/main" id="{152DF246-F539-4A6B-AB98-26C95DD17385}"/>
              </a:ext>
            </a:extLst>
          </p:cNvPr>
          <p:cNvSpPr>
            <a:spLocks noChangeArrowheads="1"/>
          </p:cNvSpPr>
          <p:nvPr/>
        </p:nvSpPr>
        <p:spPr bwMode="auto">
          <a:xfrm>
            <a:off x="1866900" y="4238625"/>
            <a:ext cx="1039813" cy="552450"/>
          </a:xfrm>
          <a:prstGeom prst="rect">
            <a:avLst/>
          </a:prstGeom>
          <a:noFill/>
          <a:ln w="28575">
            <a:noFill/>
            <a:miter lim="800000"/>
            <a:headEnd/>
            <a:tailEnd/>
          </a:ln>
          <a:effectLst/>
        </p:spPr>
        <p:txBody>
          <a:bodyPr wrap="none" lIns="90487" tIns="44450" rIns="90487" bIns="44450">
            <a:spAutoFit/>
          </a:bodyPr>
          <a:lstStyle/>
          <a:p>
            <a:pPr algn="ctr">
              <a:lnSpc>
                <a:spcPct val="80000"/>
              </a:lnSpc>
              <a:defRPr/>
            </a:pPr>
            <a:r>
              <a:rPr lang="en-US" sz="1900" b="1">
                <a:effectLst>
                  <a:outerShdw blurRad="38100" dist="38100" dir="2700000" algn="tl">
                    <a:srgbClr val="FFFFFF"/>
                  </a:outerShdw>
                </a:effectLst>
                <a:latin typeface="Helvetica" pitchFamily="-128" charset="0"/>
                <a:ea typeface="ＭＳ Ｐゴシック" pitchFamily="-128" charset="-128"/>
              </a:rPr>
              <a:t>Simple </a:t>
            </a:r>
          </a:p>
          <a:p>
            <a:pPr algn="ctr">
              <a:lnSpc>
                <a:spcPct val="80000"/>
              </a:lnSpc>
              <a:defRPr/>
            </a:pPr>
            <a:r>
              <a:rPr lang="en-US" sz="1900" b="1">
                <a:effectLst>
                  <a:outerShdw blurRad="38100" dist="38100" dir="2700000" algn="tl">
                    <a:srgbClr val="FFFFFF"/>
                  </a:outerShdw>
                </a:effectLst>
                <a:latin typeface="Helvetica" pitchFamily="-128" charset="0"/>
                <a:ea typeface="ＭＳ Ｐゴシック" pitchFamily="-128" charset="-128"/>
              </a:rPr>
              <a:t>loop</a:t>
            </a:r>
          </a:p>
        </p:txBody>
      </p:sp>
      <p:sp>
        <p:nvSpPr>
          <p:cNvPr id="187400" name="Rectangle 8">
            <a:extLst>
              <a:ext uri="{FF2B5EF4-FFF2-40B4-BE49-F238E27FC236}">
                <a16:creationId xmlns:a16="http://schemas.microsoft.com/office/drawing/2014/main" id="{182EBD83-124B-4423-A480-6F5E04675E80}"/>
              </a:ext>
            </a:extLst>
          </p:cNvPr>
          <p:cNvSpPr>
            <a:spLocks noChangeArrowheads="1"/>
          </p:cNvSpPr>
          <p:nvPr/>
        </p:nvSpPr>
        <p:spPr bwMode="auto">
          <a:xfrm>
            <a:off x="2070100" y="2414588"/>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7401" name="AutoShape 9">
            <a:extLst>
              <a:ext uri="{FF2B5EF4-FFF2-40B4-BE49-F238E27FC236}">
                <a16:creationId xmlns:a16="http://schemas.microsoft.com/office/drawing/2014/main" id="{4A2145BF-CBCF-42CB-9528-DB9414F17D8C}"/>
              </a:ext>
            </a:extLst>
          </p:cNvPr>
          <p:cNvSpPr>
            <a:spLocks noChangeArrowheads="1"/>
          </p:cNvSpPr>
          <p:nvPr/>
        </p:nvSpPr>
        <p:spPr bwMode="auto">
          <a:xfrm>
            <a:off x="2108200" y="3171825"/>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429068" name="Line 10">
            <a:extLst>
              <a:ext uri="{FF2B5EF4-FFF2-40B4-BE49-F238E27FC236}">
                <a16:creationId xmlns:a16="http://schemas.microsoft.com/office/drawing/2014/main" id="{400B858C-0D54-4044-8EBC-877F82A7AB82}"/>
              </a:ext>
            </a:extLst>
          </p:cNvPr>
          <p:cNvSpPr>
            <a:spLocks noChangeShapeType="1"/>
          </p:cNvSpPr>
          <p:nvPr/>
        </p:nvSpPr>
        <p:spPr bwMode="auto">
          <a:xfrm>
            <a:off x="2425700" y="2065338"/>
            <a:ext cx="0" cy="3286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9069" name="Line 11">
            <a:extLst>
              <a:ext uri="{FF2B5EF4-FFF2-40B4-BE49-F238E27FC236}">
                <a16:creationId xmlns:a16="http://schemas.microsoft.com/office/drawing/2014/main" id="{E0EBB3B9-AFFE-4E87-9850-62F7115A0A55}"/>
              </a:ext>
            </a:extLst>
          </p:cNvPr>
          <p:cNvSpPr>
            <a:spLocks noChangeShapeType="1"/>
          </p:cNvSpPr>
          <p:nvPr/>
        </p:nvSpPr>
        <p:spPr bwMode="auto">
          <a:xfrm>
            <a:off x="2413000" y="2951163"/>
            <a:ext cx="0" cy="2428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9070" name="Freeform 12">
            <a:extLst>
              <a:ext uri="{FF2B5EF4-FFF2-40B4-BE49-F238E27FC236}">
                <a16:creationId xmlns:a16="http://schemas.microsoft.com/office/drawing/2014/main" id="{6ABC3C82-BECA-45F2-B3CA-5B720F0F46E5}"/>
              </a:ext>
            </a:extLst>
          </p:cNvPr>
          <p:cNvSpPr>
            <a:spLocks/>
          </p:cNvSpPr>
          <p:nvPr/>
        </p:nvSpPr>
        <p:spPr bwMode="auto">
          <a:xfrm>
            <a:off x="1790700" y="2700338"/>
            <a:ext cx="306388" cy="758825"/>
          </a:xfrm>
          <a:custGeom>
            <a:avLst/>
            <a:gdLst>
              <a:gd name="T0" fmla="*/ 304800 w 193"/>
              <a:gd name="T1" fmla="*/ 757040 h 425"/>
              <a:gd name="T2" fmla="*/ 0 w 193"/>
              <a:gd name="T3" fmla="*/ 757040 h 425"/>
              <a:gd name="T4" fmla="*/ 0 w 193"/>
              <a:gd name="T5" fmla="*/ 0 h 425"/>
              <a:gd name="T6" fmla="*/ 254000 w 193"/>
              <a:gd name="T7" fmla="*/ 0 h 425"/>
              <a:gd name="T8" fmla="*/ 0 60000 65536"/>
              <a:gd name="T9" fmla="*/ 0 60000 65536"/>
              <a:gd name="T10" fmla="*/ 0 60000 65536"/>
              <a:gd name="T11" fmla="*/ 0 60000 65536"/>
              <a:gd name="T12" fmla="*/ 0 w 193"/>
              <a:gd name="T13" fmla="*/ 0 h 425"/>
              <a:gd name="T14" fmla="*/ 193 w 193"/>
              <a:gd name="T15" fmla="*/ 425 h 425"/>
            </a:gdLst>
            <a:ahLst/>
            <a:cxnLst>
              <a:cxn ang="T8">
                <a:pos x="T0" y="T1"/>
              </a:cxn>
              <a:cxn ang="T9">
                <a:pos x="T2" y="T3"/>
              </a:cxn>
              <a:cxn ang="T10">
                <a:pos x="T4" y="T5"/>
              </a:cxn>
              <a:cxn ang="T11">
                <a:pos x="T6" y="T7"/>
              </a:cxn>
            </a:cxnLst>
            <a:rect l="T12" t="T13" r="T14" b="T15"/>
            <a:pathLst>
              <a:path w="193" h="425">
                <a:moveTo>
                  <a:pt x="192" y="424"/>
                </a:moveTo>
                <a:lnTo>
                  <a:pt x="0" y="424"/>
                </a:lnTo>
                <a:lnTo>
                  <a:pt x="0" y="0"/>
                </a:lnTo>
                <a:lnTo>
                  <a:pt x="160"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9071" name="Line 13">
            <a:extLst>
              <a:ext uri="{FF2B5EF4-FFF2-40B4-BE49-F238E27FC236}">
                <a16:creationId xmlns:a16="http://schemas.microsoft.com/office/drawing/2014/main" id="{9A0E71D2-C558-4B37-9B85-CC9B73837CA9}"/>
              </a:ext>
            </a:extLst>
          </p:cNvPr>
          <p:cNvSpPr>
            <a:spLocks noChangeShapeType="1"/>
          </p:cNvSpPr>
          <p:nvPr/>
        </p:nvSpPr>
        <p:spPr bwMode="auto">
          <a:xfrm>
            <a:off x="2432050" y="3779838"/>
            <a:ext cx="0" cy="3000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7406" name="Rectangle 14">
            <a:extLst>
              <a:ext uri="{FF2B5EF4-FFF2-40B4-BE49-F238E27FC236}">
                <a16:creationId xmlns:a16="http://schemas.microsoft.com/office/drawing/2014/main" id="{92372B5D-C46A-44C0-9997-1D09D017099F}"/>
              </a:ext>
            </a:extLst>
          </p:cNvPr>
          <p:cNvSpPr>
            <a:spLocks noChangeArrowheads="1"/>
          </p:cNvSpPr>
          <p:nvPr/>
        </p:nvSpPr>
        <p:spPr bwMode="auto">
          <a:xfrm>
            <a:off x="3492500" y="2214563"/>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7407" name="AutoShape 15">
            <a:extLst>
              <a:ext uri="{FF2B5EF4-FFF2-40B4-BE49-F238E27FC236}">
                <a16:creationId xmlns:a16="http://schemas.microsoft.com/office/drawing/2014/main" id="{5127647B-3C3C-44B0-9BCB-099E48D0858F}"/>
              </a:ext>
            </a:extLst>
          </p:cNvPr>
          <p:cNvSpPr>
            <a:spLocks noChangeArrowheads="1"/>
          </p:cNvSpPr>
          <p:nvPr/>
        </p:nvSpPr>
        <p:spPr bwMode="auto">
          <a:xfrm>
            <a:off x="3530600" y="2971800"/>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429074" name="Line 16">
            <a:extLst>
              <a:ext uri="{FF2B5EF4-FFF2-40B4-BE49-F238E27FC236}">
                <a16:creationId xmlns:a16="http://schemas.microsoft.com/office/drawing/2014/main" id="{B99DBB08-6D02-4E43-B790-51298752418A}"/>
              </a:ext>
            </a:extLst>
          </p:cNvPr>
          <p:cNvSpPr>
            <a:spLocks noChangeShapeType="1"/>
          </p:cNvSpPr>
          <p:nvPr/>
        </p:nvSpPr>
        <p:spPr bwMode="auto">
          <a:xfrm>
            <a:off x="3848100" y="1865313"/>
            <a:ext cx="0" cy="3286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9075" name="Line 17">
            <a:extLst>
              <a:ext uri="{FF2B5EF4-FFF2-40B4-BE49-F238E27FC236}">
                <a16:creationId xmlns:a16="http://schemas.microsoft.com/office/drawing/2014/main" id="{13F5B809-42F7-429D-A222-ADC70F22BBD1}"/>
              </a:ext>
            </a:extLst>
          </p:cNvPr>
          <p:cNvSpPr>
            <a:spLocks noChangeShapeType="1"/>
          </p:cNvSpPr>
          <p:nvPr/>
        </p:nvSpPr>
        <p:spPr bwMode="auto">
          <a:xfrm>
            <a:off x="3835400" y="2751138"/>
            <a:ext cx="0" cy="2428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9076" name="Freeform 18">
            <a:extLst>
              <a:ext uri="{FF2B5EF4-FFF2-40B4-BE49-F238E27FC236}">
                <a16:creationId xmlns:a16="http://schemas.microsoft.com/office/drawing/2014/main" id="{132172CE-0A5F-44DD-8622-2DCCD1A404D7}"/>
              </a:ext>
            </a:extLst>
          </p:cNvPr>
          <p:cNvSpPr>
            <a:spLocks/>
          </p:cNvSpPr>
          <p:nvPr/>
        </p:nvSpPr>
        <p:spPr bwMode="auto">
          <a:xfrm>
            <a:off x="3213100" y="2500313"/>
            <a:ext cx="306388" cy="758825"/>
          </a:xfrm>
          <a:custGeom>
            <a:avLst/>
            <a:gdLst>
              <a:gd name="T0" fmla="*/ 304800 w 193"/>
              <a:gd name="T1" fmla="*/ 757040 h 425"/>
              <a:gd name="T2" fmla="*/ 0 w 193"/>
              <a:gd name="T3" fmla="*/ 757040 h 425"/>
              <a:gd name="T4" fmla="*/ 0 w 193"/>
              <a:gd name="T5" fmla="*/ 0 h 425"/>
              <a:gd name="T6" fmla="*/ 254000 w 193"/>
              <a:gd name="T7" fmla="*/ 0 h 425"/>
              <a:gd name="T8" fmla="*/ 0 60000 65536"/>
              <a:gd name="T9" fmla="*/ 0 60000 65536"/>
              <a:gd name="T10" fmla="*/ 0 60000 65536"/>
              <a:gd name="T11" fmla="*/ 0 60000 65536"/>
              <a:gd name="T12" fmla="*/ 0 w 193"/>
              <a:gd name="T13" fmla="*/ 0 h 425"/>
              <a:gd name="T14" fmla="*/ 193 w 193"/>
              <a:gd name="T15" fmla="*/ 425 h 425"/>
            </a:gdLst>
            <a:ahLst/>
            <a:cxnLst>
              <a:cxn ang="T8">
                <a:pos x="T0" y="T1"/>
              </a:cxn>
              <a:cxn ang="T9">
                <a:pos x="T2" y="T3"/>
              </a:cxn>
              <a:cxn ang="T10">
                <a:pos x="T4" y="T5"/>
              </a:cxn>
              <a:cxn ang="T11">
                <a:pos x="T6" y="T7"/>
              </a:cxn>
            </a:cxnLst>
            <a:rect l="T12" t="T13" r="T14" b="T15"/>
            <a:pathLst>
              <a:path w="193" h="425">
                <a:moveTo>
                  <a:pt x="192" y="424"/>
                </a:moveTo>
                <a:lnTo>
                  <a:pt x="0" y="424"/>
                </a:lnTo>
                <a:lnTo>
                  <a:pt x="0" y="0"/>
                </a:lnTo>
                <a:lnTo>
                  <a:pt x="160"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9077" name="Line 19">
            <a:extLst>
              <a:ext uri="{FF2B5EF4-FFF2-40B4-BE49-F238E27FC236}">
                <a16:creationId xmlns:a16="http://schemas.microsoft.com/office/drawing/2014/main" id="{D5617CF9-CD1B-42A5-AF80-23B91E67CD76}"/>
              </a:ext>
            </a:extLst>
          </p:cNvPr>
          <p:cNvSpPr>
            <a:spLocks noChangeShapeType="1"/>
          </p:cNvSpPr>
          <p:nvPr/>
        </p:nvSpPr>
        <p:spPr bwMode="auto">
          <a:xfrm>
            <a:off x="3854450" y="3579813"/>
            <a:ext cx="0" cy="3000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7412" name="AutoShape 20">
            <a:extLst>
              <a:ext uri="{FF2B5EF4-FFF2-40B4-BE49-F238E27FC236}">
                <a16:creationId xmlns:a16="http://schemas.microsoft.com/office/drawing/2014/main" id="{79CD2255-7458-4549-ABE9-5FDAB0369475}"/>
              </a:ext>
            </a:extLst>
          </p:cNvPr>
          <p:cNvSpPr>
            <a:spLocks noChangeArrowheads="1"/>
          </p:cNvSpPr>
          <p:nvPr/>
        </p:nvSpPr>
        <p:spPr bwMode="auto">
          <a:xfrm>
            <a:off x="3568700" y="3886200"/>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429079" name="Line 21">
            <a:extLst>
              <a:ext uri="{FF2B5EF4-FFF2-40B4-BE49-F238E27FC236}">
                <a16:creationId xmlns:a16="http://schemas.microsoft.com/office/drawing/2014/main" id="{3D8BB491-695F-4C73-8FD1-C4F2005C33CB}"/>
              </a:ext>
            </a:extLst>
          </p:cNvPr>
          <p:cNvSpPr>
            <a:spLocks noChangeShapeType="1"/>
          </p:cNvSpPr>
          <p:nvPr/>
        </p:nvSpPr>
        <p:spPr bwMode="auto">
          <a:xfrm>
            <a:off x="3892550" y="4451350"/>
            <a:ext cx="0" cy="3000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9080" name="Freeform 22">
            <a:extLst>
              <a:ext uri="{FF2B5EF4-FFF2-40B4-BE49-F238E27FC236}">
                <a16:creationId xmlns:a16="http://schemas.microsoft.com/office/drawing/2014/main" id="{754A5DA0-C2D3-497A-BFDD-E98685B70569}"/>
              </a:ext>
            </a:extLst>
          </p:cNvPr>
          <p:cNvSpPr>
            <a:spLocks/>
          </p:cNvSpPr>
          <p:nvPr/>
        </p:nvSpPr>
        <p:spPr bwMode="auto">
          <a:xfrm>
            <a:off x="3098800" y="2128838"/>
            <a:ext cx="750888" cy="2044700"/>
          </a:xfrm>
          <a:custGeom>
            <a:avLst/>
            <a:gdLst>
              <a:gd name="T0" fmla="*/ 469900 w 473"/>
              <a:gd name="T1" fmla="*/ 2042914 h 1145"/>
              <a:gd name="T2" fmla="*/ 0 w 473"/>
              <a:gd name="T3" fmla="*/ 2042914 h 1145"/>
              <a:gd name="T4" fmla="*/ 0 w 473"/>
              <a:gd name="T5" fmla="*/ 0 h 1145"/>
              <a:gd name="T6" fmla="*/ 749300 w 473"/>
              <a:gd name="T7" fmla="*/ 0 h 1145"/>
              <a:gd name="T8" fmla="*/ 0 60000 65536"/>
              <a:gd name="T9" fmla="*/ 0 60000 65536"/>
              <a:gd name="T10" fmla="*/ 0 60000 65536"/>
              <a:gd name="T11" fmla="*/ 0 60000 65536"/>
              <a:gd name="T12" fmla="*/ 0 w 473"/>
              <a:gd name="T13" fmla="*/ 0 h 1145"/>
              <a:gd name="T14" fmla="*/ 473 w 473"/>
              <a:gd name="T15" fmla="*/ 1145 h 1145"/>
            </a:gdLst>
            <a:ahLst/>
            <a:cxnLst>
              <a:cxn ang="T8">
                <a:pos x="T0" y="T1"/>
              </a:cxn>
              <a:cxn ang="T9">
                <a:pos x="T2" y="T3"/>
              </a:cxn>
              <a:cxn ang="T10">
                <a:pos x="T4" y="T5"/>
              </a:cxn>
              <a:cxn ang="T11">
                <a:pos x="T6" y="T7"/>
              </a:cxn>
            </a:cxnLst>
            <a:rect l="T12" t="T13" r="T14" b="T15"/>
            <a:pathLst>
              <a:path w="473" h="1145">
                <a:moveTo>
                  <a:pt x="296" y="1144"/>
                </a:moveTo>
                <a:lnTo>
                  <a:pt x="0" y="1144"/>
                </a:lnTo>
                <a:lnTo>
                  <a:pt x="0" y="0"/>
                </a:lnTo>
                <a:lnTo>
                  <a:pt x="472"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7415" name="Rectangle 23">
            <a:extLst>
              <a:ext uri="{FF2B5EF4-FFF2-40B4-BE49-F238E27FC236}">
                <a16:creationId xmlns:a16="http://schemas.microsoft.com/office/drawing/2014/main" id="{C1540465-9711-4D85-8BBB-BD0F7150C85D}"/>
              </a:ext>
            </a:extLst>
          </p:cNvPr>
          <p:cNvSpPr>
            <a:spLocks noChangeArrowheads="1"/>
          </p:cNvSpPr>
          <p:nvPr/>
        </p:nvSpPr>
        <p:spPr bwMode="auto">
          <a:xfrm>
            <a:off x="5219700" y="1985963"/>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7416" name="AutoShape 24">
            <a:extLst>
              <a:ext uri="{FF2B5EF4-FFF2-40B4-BE49-F238E27FC236}">
                <a16:creationId xmlns:a16="http://schemas.microsoft.com/office/drawing/2014/main" id="{63EC6446-9D9E-4BF3-85D8-259E7E099A37}"/>
              </a:ext>
            </a:extLst>
          </p:cNvPr>
          <p:cNvSpPr>
            <a:spLocks noChangeArrowheads="1"/>
          </p:cNvSpPr>
          <p:nvPr/>
        </p:nvSpPr>
        <p:spPr bwMode="auto">
          <a:xfrm>
            <a:off x="5257800" y="2743200"/>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429083" name="Line 25">
            <a:extLst>
              <a:ext uri="{FF2B5EF4-FFF2-40B4-BE49-F238E27FC236}">
                <a16:creationId xmlns:a16="http://schemas.microsoft.com/office/drawing/2014/main" id="{65467D61-6F22-4CB1-B827-C155B53966C7}"/>
              </a:ext>
            </a:extLst>
          </p:cNvPr>
          <p:cNvSpPr>
            <a:spLocks noChangeShapeType="1"/>
          </p:cNvSpPr>
          <p:nvPr/>
        </p:nvSpPr>
        <p:spPr bwMode="auto">
          <a:xfrm>
            <a:off x="5575300" y="1636713"/>
            <a:ext cx="0" cy="3286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9084" name="Line 26">
            <a:extLst>
              <a:ext uri="{FF2B5EF4-FFF2-40B4-BE49-F238E27FC236}">
                <a16:creationId xmlns:a16="http://schemas.microsoft.com/office/drawing/2014/main" id="{EC012E48-0D51-4529-BF1F-AA7112D4D432}"/>
              </a:ext>
            </a:extLst>
          </p:cNvPr>
          <p:cNvSpPr>
            <a:spLocks noChangeShapeType="1"/>
          </p:cNvSpPr>
          <p:nvPr/>
        </p:nvSpPr>
        <p:spPr bwMode="auto">
          <a:xfrm>
            <a:off x="5562600" y="2522538"/>
            <a:ext cx="0" cy="2428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9085" name="Freeform 27">
            <a:extLst>
              <a:ext uri="{FF2B5EF4-FFF2-40B4-BE49-F238E27FC236}">
                <a16:creationId xmlns:a16="http://schemas.microsoft.com/office/drawing/2014/main" id="{13903762-84B4-4436-8158-30545A72FDAD}"/>
              </a:ext>
            </a:extLst>
          </p:cNvPr>
          <p:cNvSpPr>
            <a:spLocks/>
          </p:cNvSpPr>
          <p:nvPr/>
        </p:nvSpPr>
        <p:spPr bwMode="auto">
          <a:xfrm>
            <a:off x="4940300" y="2271713"/>
            <a:ext cx="306388" cy="758825"/>
          </a:xfrm>
          <a:custGeom>
            <a:avLst/>
            <a:gdLst>
              <a:gd name="T0" fmla="*/ 304800 w 193"/>
              <a:gd name="T1" fmla="*/ 757040 h 425"/>
              <a:gd name="T2" fmla="*/ 0 w 193"/>
              <a:gd name="T3" fmla="*/ 757040 h 425"/>
              <a:gd name="T4" fmla="*/ 0 w 193"/>
              <a:gd name="T5" fmla="*/ 0 h 425"/>
              <a:gd name="T6" fmla="*/ 254000 w 193"/>
              <a:gd name="T7" fmla="*/ 0 h 425"/>
              <a:gd name="T8" fmla="*/ 0 60000 65536"/>
              <a:gd name="T9" fmla="*/ 0 60000 65536"/>
              <a:gd name="T10" fmla="*/ 0 60000 65536"/>
              <a:gd name="T11" fmla="*/ 0 60000 65536"/>
              <a:gd name="T12" fmla="*/ 0 w 193"/>
              <a:gd name="T13" fmla="*/ 0 h 425"/>
              <a:gd name="T14" fmla="*/ 193 w 193"/>
              <a:gd name="T15" fmla="*/ 425 h 425"/>
            </a:gdLst>
            <a:ahLst/>
            <a:cxnLst>
              <a:cxn ang="T8">
                <a:pos x="T0" y="T1"/>
              </a:cxn>
              <a:cxn ang="T9">
                <a:pos x="T2" y="T3"/>
              </a:cxn>
              <a:cxn ang="T10">
                <a:pos x="T4" y="T5"/>
              </a:cxn>
              <a:cxn ang="T11">
                <a:pos x="T6" y="T7"/>
              </a:cxn>
            </a:cxnLst>
            <a:rect l="T12" t="T13" r="T14" b="T15"/>
            <a:pathLst>
              <a:path w="193" h="425">
                <a:moveTo>
                  <a:pt x="192" y="424"/>
                </a:moveTo>
                <a:lnTo>
                  <a:pt x="0" y="424"/>
                </a:lnTo>
                <a:lnTo>
                  <a:pt x="0" y="0"/>
                </a:lnTo>
                <a:lnTo>
                  <a:pt x="160"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9086" name="Line 28">
            <a:extLst>
              <a:ext uri="{FF2B5EF4-FFF2-40B4-BE49-F238E27FC236}">
                <a16:creationId xmlns:a16="http://schemas.microsoft.com/office/drawing/2014/main" id="{229E04D3-C65B-49BA-939C-63447020C6F8}"/>
              </a:ext>
            </a:extLst>
          </p:cNvPr>
          <p:cNvSpPr>
            <a:spLocks noChangeShapeType="1"/>
          </p:cNvSpPr>
          <p:nvPr/>
        </p:nvSpPr>
        <p:spPr bwMode="auto">
          <a:xfrm>
            <a:off x="5581650" y="3351213"/>
            <a:ext cx="0" cy="3000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7421" name="Rectangle 29">
            <a:extLst>
              <a:ext uri="{FF2B5EF4-FFF2-40B4-BE49-F238E27FC236}">
                <a16:creationId xmlns:a16="http://schemas.microsoft.com/office/drawing/2014/main" id="{14C8C37B-1877-4B2D-AC1F-7BB54880FBC8}"/>
              </a:ext>
            </a:extLst>
          </p:cNvPr>
          <p:cNvSpPr>
            <a:spLocks noChangeArrowheads="1"/>
          </p:cNvSpPr>
          <p:nvPr/>
        </p:nvSpPr>
        <p:spPr bwMode="auto">
          <a:xfrm>
            <a:off x="5219700" y="3714750"/>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7422" name="AutoShape 30">
            <a:extLst>
              <a:ext uri="{FF2B5EF4-FFF2-40B4-BE49-F238E27FC236}">
                <a16:creationId xmlns:a16="http://schemas.microsoft.com/office/drawing/2014/main" id="{B3391801-1513-4CA2-946A-5E31C1460F96}"/>
              </a:ext>
            </a:extLst>
          </p:cNvPr>
          <p:cNvSpPr>
            <a:spLocks noChangeArrowheads="1"/>
          </p:cNvSpPr>
          <p:nvPr/>
        </p:nvSpPr>
        <p:spPr bwMode="auto">
          <a:xfrm>
            <a:off x="5257800" y="4471988"/>
            <a:ext cx="584200" cy="557212"/>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429089" name="Line 31">
            <a:extLst>
              <a:ext uri="{FF2B5EF4-FFF2-40B4-BE49-F238E27FC236}">
                <a16:creationId xmlns:a16="http://schemas.microsoft.com/office/drawing/2014/main" id="{2BBDAD85-8F4F-40B7-B23D-20EAE1566544}"/>
              </a:ext>
            </a:extLst>
          </p:cNvPr>
          <p:cNvSpPr>
            <a:spLocks noChangeShapeType="1"/>
          </p:cNvSpPr>
          <p:nvPr/>
        </p:nvSpPr>
        <p:spPr bwMode="auto">
          <a:xfrm>
            <a:off x="5575300" y="3365500"/>
            <a:ext cx="0" cy="3286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9090" name="Line 32">
            <a:extLst>
              <a:ext uri="{FF2B5EF4-FFF2-40B4-BE49-F238E27FC236}">
                <a16:creationId xmlns:a16="http://schemas.microsoft.com/office/drawing/2014/main" id="{17935FD9-D204-465B-A217-B62B4F0CC4E1}"/>
              </a:ext>
            </a:extLst>
          </p:cNvPr>
          <p:cNvSpPr>
            <a:spLocks noChangeShapeType="1"/>
          </p:cNvSpPr>
          <p:nvPr/>
        </p:nvSpPr>
        <p:spPr bwMode="auto">
          <a:xfrm>
            <a:off x="5562600" y="4251325"/>
            <a:ext cx="0" cy="2428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9091" name="Freeform 33">
            <a:extLst>
              <a:ext uri="{FF2B5EF4-FFF2-40B4-BE49-F238E27FC236}">
                <a16:creationId xmlns:a16="http://schemas.microsoft.com/office/drawing/2014/main" id="{D4527E81-1AA6-45A9-9CC2-79734D0496F9}"/>
              </a:ext>
            </a:extLst>
          </p:cNvPr>
          <p:cNvSpPr>
            <a:spLocks/>
          </p:cNvSpPr>
          <p:nvPr/>
        </p:nvSpPr>
        <p:spPr bwMode="auto">
          <a:xfrm>
            <a:off x="4940300" y="4000500"/>
            <a:ext cx="306388" cy="758825"/>
          </a:xfrm>
          <a:custGeom>
            <a:avLst/>
            <a:gdLst>
              <a:gd name="T0" fmla="*/ 304800 w 193"/>
              <a:gd name="T1" fmla="*/ 757040 h 425"/>
              <a:gd name="T2" fmla="*/ 0 w 193"/>
              <a:gd name="T3" fmla="*/ 757040 h 425"/>
              <a:gd name="T4" fmla="*/ 0 w 193"/>
              <a:gd name="T5" fmla="*/ 0 h 425"/>
              <a:gd name="T6" fmla="*/ 254000 w 193"/>
              <a:gd name="T7" fmla="*/ 0 h 425"/>
              <a:gd name="T8" fmla="*/ 0 60000 65536"/>
              <a:gd name="T9" fmla="*/ 0 60000 65536"/>
              <a:gd name="T10" fmla="*/ 0 60000 65536"/>
              <a:gd name="T11" fmla="*/ 0 60000 65536"/>
              <a:gd name="T12" fmla="*/ 0 w 193"/>
              <a:gd name="T13" fmla="*/ 0 h 425"/>
              <a:gd name="T14" fmla="*/ 193 w 193"/>
              <a:gd name="T15" fmla="*/ 425 h 425"/>
            </a:gdLst>
            <a:ahLst/>
            <a:cxnLst>
              <a:cxn ang="T8">
                <a:pos x="T0" y="T1"/>
              </a:cxn>
              <a:cxn ang="T9">
                <a:pos x="T2" y="T3"/>
              </a:cxn>
              <a:cxn ang="T10">
                <a:pos x="T4" y="T5"/>
              </a:cxn>
              <a:cxn ang="T11">
                <a:pos x="T6" y="T7"/>
              </a:cxn>
            </a:cxnLst>
            <a:rect l="T12" t="T13" r="T14" b="T15"/>
            <a:pathLst>
              <a:path w="193" h="425">
                <a:moveTo>
                  <a:pt x="192" y="424"/>
                </a:moveTo>
                <a:lnTo>
                  <a:pt x="0" y="424"/>
                </a:lnTo>
                <a:lnTo>
                  <a:pt x="0" y="0"/>
                </a:lnTo>
                <a:lnTo>
                  <a:pt x="160"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9092" name="Line 34">
            <a:extLst>
              <a:ext uri="{FF2B5EF4-FFF2-40B4-BE49-F238E27FC236}">
                <a16:creationId xmlns:a16="http://schemas.microsoft.com/office/drawing/2014/main" id="{8CE7C32C-4602-4199-BC91-C7FBE098BBD9}"/>
              </a:ext>
            </a:extLst>
          </p:cNvPr>
          <p:cNvSpPr>
            <a:spLocks noChangeShapeType="1"/>
          </p:cNvSpPr>
          <p:nvPr/>
        </p:nvSpPr>
        <p:spPr bwMode="auto">
          <a:xfrm>
            <a:off x="5568950" y="5094288"/>
            <a:ext cx="0" cy="3000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7427" name="Rectangle 35">
            <a:extLst>
              <a:ext uri="{FF2B5EF4-FFF2-40B4-BE49-F238E27FC236}">
                <a16:creationId xmlns:a16="http://schemas.microsoft.com/office/drawing/2014/main" id="{CB64DF31-7DB9-4CF4-9DED-27F73938132E}"/>
              </a:ext>
            </a:extLst>
          </p:cNvPr>
          <p:cNvSpPr>
            <a:spLocks noChangeArrowheads="1"/>
          </p:cNvSpPr>
          <p:nvPr/>
        </p:nvSpPr>
        <p:spPr bwMode="auto">
          <a:xfrm>
            <a:off x="7124700" y="1657350"/>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7428" name="AutoShape 36">
            <a:extLst>
              <a:ext uri="{FF2B5EF4-FFF2-40B4-BE49-F238E27FC236}">
                <a16:creationId xmlns:a16="http://schemas.microsoft.com/office/drawing/2014/main" id="{DDFA37DE-A55B-4698-B235-CA94B178794F}"/>
              </a:ext>
            </a:extLst>
          </p:cNvPr>
          <p:cNvSpPr>
            <a:spLocks noChangeArrowheads="1"/>
          </p:cNvSpPr>
          <p:nvPr/>
        </p:nvSpPr>
        <p:spPr bwMode="auto">
          <a:xfrm>
            <a:off x="7162800" y="2414588"/>
            <a:ext cx="584200" cy="557212"/>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429095" name="Line 37">
            <a:extLst>
              <a:ext uri="{FF2B5EF4-FFF2-40B4-BE49-F238E27FC236}">
                <a16:creationId xmlns:a16="http://schemas.microsoft.com/office/drawing/2014/main" id="{08FC35E5-25D4-42BD-A740-5EEE5655D706}"/>
              </a:ext>
            </a:extLst>
          </p:cNvPr>
          <p:cNvSpPr>
            <a:spLocks noChangeShapeType="1"/>
          </p:cNvSpPr>
          <p:nvPr/>
        </p:nvSpPr>
        <p:spPr bwMode="auto">
          <a:xfrm>
            <a:off x="7480300" y="1308100"/>
            <a:ext cx="0" cy="3286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9096" name="Line 38">
            <a:extLst>
              <a:ext uri="{FF2B5EF4-FFF2-40B4-BE49-F238E27FC236}">
                <a16:creationId xmlns:a16="http://schemas.microsoft.com/office/drawing/2014/main" id="{30E4839C-1707-43D7-B2BB-22B90C5B2406}"/>
              </a:ext>
            </a:extLst>
          </p:cNvPr>
          <p:cNvSpPr>
            <a:spLocks noChangeShapeType="1"/>
          </p:cNvSpPr>
          <p:nvPr/>
        </p:nvSpPr>
        <p:spPr bwMode="auto">
          <a:xfrm>
            <a:off x="7467600" y="2193925"/>
            <a:ext cx="0" cy="2428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9097" name="Freeform 39">
            <a:extLst>
              <a:ext uri="{FF2B5EF4-FFF2-40B4-BE49-F238E27FC236}">
                <a16:creationId xmlns:a16="http://schemas.microsoft.com/office/drawing/2014/main" id="{1353F2CC-7D41-40AD-A7AF-437BEAC7E794}"/>
              </a:ext>
            </a:extLst>
          </p:cNvPr>
          <p:cNvSpPr>
            <a:spLocks/>
          </p:cNvSpPr>
          <p:nvPr/>
        </p:nvSpPr>
        <p:spPr bwMode="auto">
          <a:xfrm>
            <a:off x="6845300" y="1943100"/>
            <a:ext cx="306388" cy="758825"/>
          </a:xfrm>
          <a:custGeom>
            <a:avLst/>
            <a:gdLst>
              <a:gd name="T0" fmla="*/ 304800 w 193"/>
              <a:gd name="T1" fmla="*/ 757040 h 425"/>
              <a:gd name="T2" fmla="*/ 0 w 193"/>
              <a:gd name="T3" fmla="*/ 757040 h 425"/>
              <a:gd name="T4" fmla="*/ 0 w 193"/>
              <a:gd name="T5" fmla="*/ 0 h 425"/>
              <a:gd name="T6" fmla="*/ 254000 w 193"/>
              <a:gd name="T7" fmla="*/ 0 h 425"/>
              <a:gd name="T8" fmla="*/ 0 60000 65536"/>
              <a:gd name="T9" fmla="*/ 0 60000 65536"/>
              <a:gd name="T10" fmla="*/ 0 60000 65536"/>
              <a:gd name="T11" fmla="*/ 0 60000 65536"/>
              <a:gd name="T12" fmla="*/ 0 w 193"/>
              <a:gd name="T13" fmla="*/ 0 h 425"/>
              <a:gd name="T14" fmla="*/ 193 w 193"/>
              <a:gd name="T15" fmla="*/ 425 h 425"/>
            </a:gdLst>
            <a:ahLst/>
            <a:cxnLst>
              <a:cxn ang="T8">
                <a:pos x="T0" y="T1"/>
              </a:cxn>
              <a:cxn ang="T9">
                <a:pos x="T2" y="T3"/>
              </a:cxn>
              <a:cxn ang="T10">
                <a:pos x="T4" y="T5"/>
              </a:cxn>
              <a:cxn ang="T11">
                <a:pos x="T6" y="T7"/>
              </a:cxn>
            </a:cxnLst>
            <a:rect l="T12" t="T13" r="T14" b="T15"/>
            <a:pathLst>
              <a:path w="193" h="425">
                <a:moveTo>
                  <a:pt x="192" y="424"/>
                </a:moveTo>
                <a:lnTo>
                  <a:pt x="0" y="424"/>
                </a:lnTo>
                <a:lnTo>
                  <a:pt x="0" y="0"/>
                </a:lnTo>
                <a:lnTo>
                  <a:pt x="160"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9098" name="Line 40">
            <a:extLst>
              <a:ext uri="{FF2B5EF4-FFF2-40B4-BE49-F238E27FC236}">
                <a16:creationId xmlns:a16="http://schemas.microsoft.com/office/drawing/2014/main" id="{1D5DF704-AF51-49A7-8E25-9F3D09110E9F}"/>
              </a:ext>
            </a:extLst>
          </p:cNvPr>
          <p:cNvSpPr>
            <a:spLocks noChangeShapeType="1"/>
          </p:cNvSpPr>
          <p:nvPr/>
        </p:nvSpPr>
        <p:spPr bwMode="auto">
          <a:xfrm>
            <a:off x="7486650" y="3022600"/>
            <a:ext cx="0" cy="3000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7433" name="Rectangle 41">
            <a:extLst>
              <a:ext uri="{FF2B5EF4-FFF2-40B4-BE49-F238E27FC236}">
                <a16:creationId xmlns:a16="http://schemas.microsoft.com/office/drawing/2014/main" id="{E1242045-4B58-41A3-80FE-0D8A47327805}"/>
              </a:ext>
            </a:extLst>
          </p:cNvPr>
          <p:cNvSpPr>
            <a:spLocks noChangeArrowheads="1"/>
          </p:cNvSpPr>
          <p:nvPr/>
        </p:nvSpPr>
        <p:spPr bwMode="auto">
          <a:xfrm>
            <a:off x="7124700" y="3414713"/>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187434" name="AutoShape 42">
            <a:extLst>
              <a:ext uri="{FF2B5EF4-FFF2-40B4-BE49-F238E27FC236}">
                <a16:creationId xmlns:a16="http://schemas.microsoft.com/office/drawing/2014/main" id="{0F3DE04F-3048-419F-8272-B1317719E684}"/>
              </a:ext>
            </a:extLst>
          </p:cNvPr>
          <p:cNvSpPr>
            <a:spLocks noChangeArrowheads="1"/>
          </p:cNvSpPr>
          <p:nvPr/>
        </p:nvSpPr>
        <p:spPr bwMode="auto">
          <a:xfrm>
            <a:off x="7162800" y="4143375"/>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429101" name="Line 43">
            <a:extLst>
              <a:ext uri="{FF2B5EF4-FFF2-40B4-BE49-F238E27FC236}">
                <a16:creationId xmlns:a16="http://schemas.microsoft.com/office/drawing/2014/main" id="{18FB125D-3F81-43C6-9A5A-B2CB068E1395}"/>
              </a:ext>
            </a:extLst>
          </p:cNvPr>
          <p:cNvSpPr>
            <a:spLocks noChangeShapeType="1"/>
          </p:cNvSpPr>
          <p:nvPr/>
        </p:nvSpPr>
        <p:spPr bwMode="auto">
          <a:xfrm>
            <a:off x="7480300" y="3036888"/>
            <a:ext cx="0" cy="3286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9102" name="Line 44">
            <a:extLst>
              <a:ext uri="{FF2B5EF4-FFF2-40B4-BE49-F238E27FC236}">
                <a16:creationId xmlns:a16="http://schemas.microsoft.com/office/drawing/2014/main" id="{A8C16D4D-428A-48F8-8A02-FF040B76408A}"/>
              </a:ext>
            </a:extLst>
          </p:cNvPr>
          <p:cNvSpPr>
            <a:spLocks noChangeShapeType="1"/>
          </p:cNvSpPr>
          <p:nvPr/>
        </p:nvSpPr>
        <p:spPr bwMode="auto">
          <a:xfrm>
            <a:off x="7467600" y="3922713"/>
            <a:ext cx="0" cy="2428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9103" name="Freeform 45">
            <a:extLst>
              <a:ext uri="{FF2B5EF4-FFF2-40B4-BE49-F238E27FC236}">
                <a16:creationId xmlns:a16="http://schemas.microsoft.com/office/drawing/2014/main" id="{B59B5252-F562-4B63-A7F2-E633D8AD41A0}"/>
              </a:ext>
            </a:extLst>
          </p:cNvPr>
          <p:cNvSpPr>
            <a:spLocks/>
          </p:cNvSpPr>
          <p:nvPr/>
        </p:nvSpPr>
        <p:spPr bwMode="auto">
          <a:xfrm>
            <a:off x="6680200" y="1785938"/>
            <a:ext cx="522288" cy="2644775"/>
          </a:xfrm>
          <a:custGeom>
            <a:avLst/>
            <a:gdLst>
              <a:gd name="T0" fmla="*/ 520700 w 329"/>
              <a:gd name="T1" fmla="*/ 2642989 h 1481"/>
              <a:gd name="T2" fmla="*/ 0 w 329"/>
              <a:gd name="T3" fmla="*/ 2642989 h 1481"/>
              <a:gd name="T4" fmla="*/ 0 w 329"/>
              <a:gd name="T5" fmla="*/ 0 h 1481"/>
              <a:gd name="T6" fmla="*/ 433388 w 329"/>
              <a:gd name="T7" fmla="*/ 0 h 1481"/>
              <a:gd name="T8" fmla="*/ 0 60000 65536"/>
              <a:gd name="T9" fmla="*/ 0 60000 65536"/>
              <a:gd name="T10" fmla="*/ 0 60000 65536"/>
              <a:gd name="T11" fmla="*/ 0 60000 65536"/>
              <a:gd name="T12" fmla="*/ 0 w 329"/>
              <a:gd name="T13" fmla="*/ 0 h 1481"/>
              <a:gd name="T14" fmla="*/ 329 w 329"/>
              <a:gd name="T15" fmla="*/ 1481 h 1481"/>
            </a:gdLst>
            <a:ahLst/>
            <a:cxnLst>
              <a:cxn ang="T8">
                <a:pos x="T0" y="T1"/>
              </a:cxn>
              <a:cxn ang="T9">
                <a:pos x="T2" y="T3"/>
              </a:cxn>
              <a:cxn ang="T10">
                <a:pos x="T4" y="T5"/>
              </a:cxn>
              <a:cxn ang="T11">
                <a:pos x="T6" y="T7"/>
              </a:cxn>
            </a:cxnLst>
            <a:rect l="T12" t="T13" r="T14" b="T15"/>
            <a:pathLst>
              <a:path w="329" h="1481">
                <a:moveTo>
                  <a:pt x="328" y="1480"/>
                </a:moveTo>
                <a:lnTo>
                  <a:pt x="0" y="1480"/>
                </a:lnTo>
                <a:lnTo>
                  <a:pt x="0" y="0"/>
                </a:lnTo>
                <a:lnTo>
                  <a:pt x="273"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9104" name="Line 46">
            <a:extLst>
              <a:ext uri="{FF2B5EF4-FFF2-40B4-BE49-F238E27FC236}">
                <a16:creationId xmlns:a16="http://schemas.microsoft.com/office/drawing/2014/main" id="{0F3792AE-D76B-4F4E-BF1F-5E2510DCF492}"/>
              </a:ext>
            </a:extLst>
          </p:cNvPr>
          <p:cNvSpPr>
            <a:spLocks noChangeShapeType="1"/>
          </p:cNvSpPr>
          <p:nvPr/>
        </p:nvSpPr>
        <p:spPr bwMode="auto">
          <a:xfrm>
            <a:off x="7486650" y="4751388"/>
            <a:ext cx="0" cy="3000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9105" name="Freeform 47">
            <a:extLst>
              <a:ext uri="{FF2B5EF4-FFF2-40B4-BE49-F238E27FC236}">
                <a16:creationId xmlns:a16="http://schemas.microsoft.com/office/drawing/2014/main" id="{F9AC51E3-3C8B-4EE8-8F47-75386CF01B35}"/>
              </a:ext>
            </a:extLst>
          </p:cNvPr>
          <p:cNvSpPr>
            <a:spLocks/>
          </p:cNvSpPr>
          <p:nvPr/>
        </p:nvSpPr>
        <p:spPr bwMode="auto">
          <a:xfrm>
            <a:off x="7759700" y="2700338"/>
            <a:ext cx="534988" cy="1744662"/>
          </a:xfrm>
          <a:custGeom>
            <a:avLst/>
            <a:gdLst>
              <a:gd name="T0" fmla="*/ 0 w 337"/>
              <a:gd name="T1" fmla="*/ 0 h 977"/>
              <a:gd name="T2" fmla="*/ 533400 w 337"/>
              <a:gd name="T3" fmla="*/ 0 h 977"/>
              <a:gd name="T4" fmla="*/ 520700 w 337"/>
              <a:gd name="T5" fmla="*/ 1742876 h 977"/>
              <a:gd name="T6" fmla="*/ 38100 w 337"/>
              <a:gd name="T7" fmla="*/ 1742876 h 977"/>
              <a:gd name="T8" fmla="*/ 0 60000 65536"/>
              <a:gd name="T9" fmla="*/ 0 60000 65536"/>
              <a:gd name="T10" fmla="*/ 0 60000 65536"/>
              <a:gd name="T11" fmla="*/ 0 60000 65536"/>
              <a:gd name="T12" fmla="*/ 0 w 337"/>
              <a:gd name="T13" fmla="*/ 0 h 977"/>
              <a:gd name="T14" fmla="*/ 337 w 337"/>
              <a:gd name="T15" fmla="*/ 977 h 977"/>
            </a:gdLst>
            <a:ahLst/>
            <a:cxnLst>
              <a:cxn ang="T8">
                <a:pos x="T0" y="T1"/>
              </a:cxn>
              <a:cxn ang="T9">
                <a:pos x="T2" y="T3"/>
              </a:cxn>
              <a:cxn ang="T10">
                <a:pos x="T4" y="T5"/>
              </a:cxn>
              <a:cxn ang="T11">
                <a:pos x="T6" y="T7"/>
              </a:cxn>
            </a:cxnLst>
            <a:rect l="T12" t="T13" r="T14" b="T15"/>
            <a:pathLst>
              <a:path w="337" h="977">
                <a:moveTo>
                  <a:pt x="0" y="0"/>
                </a:moveTo>
                <a:lnTo>
                  <a:pt x="336" y="0"/>
                </a:lnTo>
                <a:lnTo>
                  <a:pt x="328" y="976"/>
                </a:lnTo>
                <a:lnTo>
                  <a:pt x="24" y="976"/>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7440" name="AutoShape 48">
            <a:extLst>
              <a:ext uri="{FF2B5EF4-FFF2-40B4-BE49-F238E27FC236}">
                <a16:creationId xmlns:a16="http://schemas.microsoft.com/office/drawing/2014/main" id="{CF687A8A-3D6A-450F-AD2B-88C85ABBEED5}"/>
              </a:ext>
            </a:extLst>
          </p:cNvPr>
          <p:cNvSpPr>
            <a:spLocks noChangeArrowheads="1"/>
          </p:cNvSpPr>
          <p:nvPr/>
        </p:nvSpPr>
        <p:spPr bwMode="auto">
          <a:xfrm>
            <a:off x="7188200" y="5014913"/>
            <a:ext cx="584200" cy="557212"/>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latin typeface="Arial" charset="0"/>
              <a:ea typeface="ＭＳ Ｐゴシック" pitchFamily="-128" charset="-128"/>
            </a:endParaRPr>
          </a:p>
        </p:txBody>
      </p:sp>
      <p:sp>
        <p:nvSpPr>
          <p:cNvPr id="429107" name="Freeform 49">
            <a:extLst>
              <a:ext uri="{FF2B5EF4-FFF2-40B4-BE49-F238E27FC236}">
                <a16:creationId xmlns:a16="http://schemas.microsoft.com/office/drawing/2014/main" id="{CA2E5402-5F95-4067-9126-C5957BAC758A}"/>
              </a:ext>
            </a:extLst>
          </p:cNvPr>
          <p:cNvSpPr>
            <a:spLocks/>
          </p:cNvSpPr>
          <p:nvPr/>
        </p:nvSpPr>
        <p:spPr bwMode="auto">
          <a:xfrm>
            <a:off x="7785100" y="3686175"/>
            <a:ext cx="801688" cy="1644650"/>
          </a:xfrm>
          <a:custGeom>
            <a:avLst/>
            <a:gdLst>
              <a:gd name="T0" fmla="*/ 0 w 505"/>
              <a:gd name="T1" fmla="*/ 1642864 h 921"/>
              <a:gd name="T2" fmla="*/ 800100 w 505"/>
              <a:gd name="T3" fmla="*/ 1642864 h 921"/>
              <a:gd name="T4" fmla="*/ 800100 w 505"/>
              <a:gd name="T5" fmla="*/ 0 h 921"/>
              <a:gd name="T6" fmla="*/ 76200 w 505"/>
              <a:gd name="T7" fmla="*/ 0 h 921"/>
              <a:gd name="T8" fmla="*/ 0 60000 65536"/>
              <a:gd name="T9" fmla="*/ 0 60000 65536"/>
              <a:gd name="T10" fmla="*/ 0 60000 65536"/>
              <a:gd name="T11" fmla="*/ 0 60000 65536"/>
              <a:gd name="T12" fmla="*/ 0 w 505"/>
              <a:gd name="T13" fmla="*/ 0 h 921"/>
              <a:gd name="T14" fmla="*/ 505 w 505"/>
              <a:gd name="T15" fmla="*/ 921 h 921"/>
            </a:gdLst>
            <a:ahLst/>
            <a:cxnLst>
              <a:cxn ang="T8">
                <a:pos x="T0" y="T1"/>
              </a:cxn>
              <a:cxn ang="T9">
                <a:pos x="T2" y="T3"/>
              </a:cxn>
              <a:cxn ang="T10">
                <a:pos x="T4" y="T5"/>
              </a:cxn>
              <a:cxn ang="T11">
                <a:pos x="T6" y="T7"/>
              </a:cxn>
            </a:cxnLst>
            <a:rect l="T12" t="T13" r="T14" b="T15"/>
            <a:pathLst>
              <a:path w="505" h="921">
                <a:moveTo>
                  <a:pt x="0" y="920"/>
                </a:moveTo>
                <a:lnTo>
                  <a:pt x="504" y="920"/>
                </a:lnTo>
                <a:lnTo>
                  <a:pt x="504" y="0"/>
                </a:lnTo>
                <a:lnTo>
                  <a:pt x="48"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9108" name="Freeform 50">
            <a:extLst>
              <a:ext uri="{FF2B5EF4-FFF2-40B4-BE49-F238E27FC236}">
                <a16:creationId xmlns:a16="http://schemas.microsoft.com/office/drawing/2014/main" id="{DAB4A145-F050-411A-A97F-5517BD8D2369}"/>
              </a:ext>
            </a:extLst>
          </p:cNvPr>
          <p:cNvSpPr>
            <a:spLocks/>
          </p:cNvSpPr>
          <p:nvPr/>
        </p:nvSpPr>
        <p:spPr bwMode="auto">
          <a:xfrm>
            <a:off x="6502400" y="2328863"/>
            <a:ext cx="954088" cy="2973387"/>
          </a:xfrm>
          <a:custGeom>
            <a:avLst/>
            <a:gdLst>
              <a:gd name="T0" fmla="*/ 673100 w 601"/>
              <a:gd name="T1" fmla="*/ 2971601 h 1665"/>
              <a:gd name="T2" fmla="*/ 0 w 601"/>
              <a:gd name="T3" fmla="*/ 2971601 h 1665"/>
              <a:gd name="T4" fmla="*/ 12700 w 601"/>
              <a:gd name="T5" fmla="*/ 0 h 1665"/>
              <a:gd name="T6" fmla="*/ 952500 w 601"/>
              <a:gd name="T7" fmla="*/ 0 h 1665"/>
              <a:gd name="T8" fmla="*/ 0 60000 65536"/>
              <a:gd name="T9" fmla="*/ 0 60000 65536"/>
              <a:gd name="T10" fmla="*/ 0 60000 65536"/>
              <a:gd name="T11" fmla="*/ 0 60000 65536"/>
              <a:gd name="T12" fmla="*/ 0 w 601"/>
              <a:gd name="T13" fmla="*/ 0 h 1665"/>
              <a:gd name="T14" fmla="*/ 601 w 601"/>
              <a:gd name="T15" fmla="*/ 1665 h 1665"/>
            </a:gdLst>
            <a:ahLst/>
            <a:cxnLst>
              <a:cxn ang="T8">
                <a:pos x="T0" y="T1"/>
              </a:cxn>
              <a:cxn ang="T9">
                <a:pos x="T2" y="T3"/>
              </a:cxn>
              <a:cxn ang="T10">
                <a:pos x="T4" y="T5"/>
              </a:cxn>
              <a:cxn ang="T11">
                <a:pos x="T6" y="T7"/>
              </a:cxn>
            </a:cxnLst>
            <a:rect l="T12" t="T13" r="T14" b="T15"/>
            <a:pathLst>
              <a:path w="601" h="1665">
                <a:moveTo>
                  <a:pt x="424" y="1664"/>
                </a:moveTo>
                <a:lnTo>
                  <a:pt x="0" y="1664"/>
                </a:lnTo>
                <a:lnTo>
                  <a:pt x="8" y="0"/>
                </a:lnTo>
                <a:lnTo>
                  <a:pt x="600"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9109" name="Line 51">
            <a:extLst>
              <a:ext uri="{FF2B5EF4-FFF2-40B4-BE49-F238E27FC236}">
                <a16:creationId xmlns:a16="http://schemas.microsoft.com/office/drawing/2014/main" id="{797AE926-A12C-475A-A3AE-4259FCCB2D1B}"/>
              </a:ext>
            </a:extLst>
          </p:cNvPr>
          <p:cNvSpPr>
            <a:spLocks noChangeShapeType="1"/>
          </p:cNvSpPr>
          <p:nvPr/>
        </p:nvSpPr>
        <p:spPr bwMode="auto">
          <a:xfrm>
            <a:off x="7499350" y="5537200"/>
            <a:ext cx="0" cy="3000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a:extLst>
              <a:ext uri="{FF2B5EF4-FFF2-40B4-BE49-F238E27FC236}">
                <a16:creationId xmlns:a16="http://schemas.microsoft.com/office/drawing/2014/main" id="{6B75A458-3500-40D0-965D-AB210D73D1C9}"/>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17" name="Slide Number Placeholder 4">
            <a:extLst>
              <a:ext uri="{FF2B5EF4-FFF2-40B4-BE49-F238E27FC236}">
                <a16:creationId xmlns:a16="http://schemas.microsoft.com/office/drawing/2014/main" id="{AFFFCDA3-6361-41A7-88A4-8E442B9F8D6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77BDBAD-36EC-4FA8-9328-16F675F0D6EB}" type="slidenum">
              <a:rPr lang="en-US" altLang="en-US" sz="1000">
                <a:latin typeface="Helvetica" panose="020B0604020202020204" pitchFamily="34" charset="0"/>
              </a:rPr>
              <a:pPr/>
              <a:t>418</a:t>
            </a:fld>
            <a:endParaRPr lang="en-US" altLang="en-US" sz="1000">
              <a:latin typeface="Helvetica" panose="020B0604020202020204" pitchFamily="34" charset="0"/>
            </a:endParaRPr>
          </a:p>
        </p:txBody>
      </p:sp>
      <p:sp>
        <p:nvSpPr>
          <p:cNvPr id="430084" name="Rectangle 2">
            <a:extLst>
              <a:ext uri="{FF2B5EF4-FFF2-40B4-BE49-F238E27FC236}">
                <a16:creationId xmlns:a16="http://schemas.microsoft.com/office/drawing/2014/main" id="{317216A4-6833-4F55-8FBD-5C778F0FD91E}"/>
              </a:ext>
            </a:extLst>
          </p:cNvPr>
          <p:cNvSpPr>
            <a:spLocks noGrp="1" noChangeArrowheads="1"/>
          </p:cNvSpPr>
          <p:nvPr>
            <p:ph type="title"/>
          </p:nvPr>
        </p:nvSpPr>
        <p:spPr>
          <a:xfrm>
            <a:off x="1219200" y="990600"/>
            <a:ext cx="6508750" cy="760413"/>
          </a:xfrm>
          <a:noFill/>
        </p:spPr>
        <p:txBody>
          <a:bodyPr lIns="90487" tIns="44450" rIns="90487" bIns="44450" anchor="ctr"/>
          <a:lstStyle/>
          <a:p>
            <a:pPr eaLnBrk="1" hangingPunct="1"/>
            <a:r>
              <a:rPr lang="en-US" altLang="en-US"/>
              <a:t>Loop Testing: Simple Loops</a:t>
            </a:r>
          </a:p>
        </p:txBody>
      </p:sp>
      <p:sp>
        <p:nvSpPr>
          <p:cNvPr id="188419" name="Rectangle 3">
            <a:extLst>
              <a:ext uri="{FF2B5EF4-FFF2-40B4-BE49-F238E27FC236}">
                <a16:creationId xmlns:a16="http://schemas.microsoft.com/office/drawing/2014/main" id="{21D64D10-C940-49B5-9191-7C06432C6B7E}"/>
              </a:ext>
            </a:extLst>
          </p:cNvPr>
          <p:cNvSpPr>
            <a:spLocks noChangeArrowheads="1"/>
          </p:cNvSpPr>
          <p:nvPr/>
        </p:nvSpPr>
        <p:spPr bwMode="auto">
          <a:xfrm>
            <a:off x="1981200" y="1828800"/>
            <a:ext cx="5446713" cy="454025"/>
          </a:xfrm>
          <a:prstGeom prst="rect">
            <a:avLst/>
          </a:prstGeom>
          <a:noFill/>
          <a:ln w="12700">
            <a:noFill/>
            <a:miter lim="800000"/>
            <a:headEnd/>
            <a:tailEnd/>
          </a:ln>
          <a:effectLst/>
        </p:spPr>
        <p:txBody>
          <a:bodyPr wrap="none" lIns="90487" tIns="44450" rIns="90487" bIns="44450">
            <a:spAutoFit/>
          </a:bodyPr>
          <a:lstStyle/>
          <a:p>
            <a:pPr>
              <a:defRPr/>
            </a:pPr>
            <a:r>
              <a:rPr lang="en-US" b="1" i="1" u="sng">
                <a:effectLst>
                  <a:outerShdw blurRad="38100" dist="38100" dir="2700000" algn="tl">
                    <a:srgbClr val="FFFFFF"/>
                  </a:outerShdw>
                </a:effectLst>
                <a:latin typeface="Helvetica" pitchFamily="-128" charset="0"/>
                <a:ea typeface="ＭＳ Ｐゴシック" pitchFamily="-128" charset="-128"/>
              </a:rPr>
              <a:t>Minimum conditions—Simple Loops</a:t>
            </a:r>
          </a:p>
        </p:txBody>
      </p:sp>
      <p:sp>
        <p:nvSpPr>
          <p:cNvPr id="188420" name="Rectangle 4">
            <a:extLst>
              <a:ext uri="{FF2B5EF4-FFF2-40B4-BE49-F238E27FC236}">
                <a16:creationId xmlns:a16="http://schemas.microsoft.com/office/drawing/2014/main" id="{ECDADB49-8CD2-4255-8CCC-47269EFAD000}"/>
              </a:ext>
            </a:extLst>
          </p:cNvPr>
          <p:cNvSpPr>
            <a:spLocks noChangeArrowheads="1"/>
          </p:cNvSpPr>
          <p:nvPr/>
        </p:nvSpPr>
        <p:spPr bwMode="auto">
          <a:xfrm>
            <a:off x="2349500" y="2386013"/>
            <a:ext cx="3652838" cy="819150"/>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1.  skip the loop entirely</a:t>
            </a:r>
          </a:p>
          <a:p>
            <a:pPr>
              <a:defRPr/>
            </a:pPr>
            <a:endParaRPr lang="en-US" b="1">
              <a:effectLst>
                <a:outerShdw blurRad="38100" dist="38100" dir="2700000" algn="tl">
                  <a:srgbClr val="FFFFFF"/>
                </a:outerShdw>
              </a:effectLst>
              <a:latin typeface="Helvetica" pitchFamily="-128" charset="0"/>
              <a:ea typeface="ＭＳ Ｐゴシック" pitchFamily="-128" charset="-128"/>
            </a:endParaRPr>
          </a:p>
        </p:txBody>
      </p:sp>
      <p:sp>
        <p:nvSpPr>
          <p:cNvPr id="188421" name="Rectangle 5">
            <a:extLst>
              <a:ext uri="{FF2B5EF4-FFF2-40B4-BE49-F238E27FC236}">
                <a16:creationId xmlns:a16="http://schemas.microsoft.com/office/drawing/2014/main" id="{FE305FDB-4897-41C0-B9C6-E5FE730A368C}"/>
              </a:ext>
            </a:extLst>
          </p:cNvPr>
          <p:cNvSpPr>
            <a:spLocks noChangeArrowheads="1"/>
          </p:cNvSpPr>
          <p:nvPr/>
        </p:nvSpPr>
        <p:spPr bwMode="auto">
          <a:xfrm>
            <a:off x="2362200" y="2500313"/>
            <a:ext cx="180975" cy="819150"/>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a typeface="ＭＳ Ｐゴシック" pitchFamily="-128" charset="-128"/>
            </a:endParaRPr>
          </a:p>
          <a:p>
            <a:pPr>
              <a:defRPr/>
            </a:pPr>
            <a:endParaRPr lang="en-US" b="1">
              <a:effectLst>
                <a:outerShdw blurRad="38100" dist="38100" dir="2700000" algn="tl">
                  <a:srgbClr val="FFFFFF"/>
                </a:outerShdw>
              </a:effectLst>
              <a:latin typeface="Helvetica" pitchFamily="-128" charset="0"/>
              <a:ea typeface="ＭＳ Ｐゴシック" pitchFamily="-128" charset="-128"/>
            </a:endParaRPr>
          </a:p>
        </p:txBody>
      </p:sp>
      <p:sp>
        <p:nvSpPr>
          <p:cNvPr id="188422" name="Rectangle 6">
            <a:extLst>
              <a:ext uri="{FF2B5EF4-FFF2-40B4-BE49-F238E27FC236}">
                <a16:creationId xmlns:a16="http://schemas.microsoft.com/office/drawing/2014/main" id="{735795ED-FA02-40F0-AF5A-81BE34500B54}"/>
              </a:ext>
            </a:extLst>
          </p:cNvPr>
          <p:cNvSpPr>
            <a:spLocks noChangeArrowheads="1"/>
          </p:cNvSpPr>
          <p:nvPr/>
        </p:nvSpPr>
        <p:spPr bwMode="auto">
          <a:xfrm>
            <a:off x="2362200" y="2857500"/>
            <a:ext cx="5141913" cy="819150"/>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2.  only one pass through the loop</a:t>
            </a:r>
          </a:p>
          <a:p>
            <a:pPr>
              <a:defRPr/>
            </a:pPr>
            <a:endParaRPr lang="en-US" b="1">
              <a:effectLst>
                <a:outerShdw blurRad="38100" dist="38100" dir="2700000" algn="tl">
                  <a:srgbClr val="FFFFFF"/>
                </a:outerShdw>
              </a:effectLst>
              <a:latin typeface="Helvetica" pitchFamily="-128" charset="0"/>
              <a:ea typeface="ＭＳ Ｐゴシック" pitchFamily="-128" charset="-128"/>
            </a:endParaRPr>
          </a:p>
        </p:txBody>
      </p:sp>
      <p:sp>
        <p:nvSpPr>
          <p:cNvPr id="188423" name="Rectangle 7">
            <a:extLst>
              <a:ext uri="{FF2B5EF4-FFF2-40B4-BE49-F238E27FC236}">
                <a16:creationId xmlns:a16="http://schemas.microsoft.com/office/drawing/2014/main" id="{CB2B5832-622C-4F30-ABCD-3B77F71CEEEC}"/>
              </a:ext>
            </a:extLst>
          </p:cNvPr>
          <p:cNvSpPr>
            <a:spLocks noChangeArrowheads="1"/>
          </p:cNvSpPr>
          <p:nvPr/>
        </p:nvSpPr>
        <p:spPr bwMode="auto">
          <a:xfrm>
            <a:off x="2362200" y="3214688"/>
            <a:ext cx="180975" cy="819150"/>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a typeface="ＭＳ Ｐゴシック" pitchFamily="-128" charset="-128"/>
            </a:endParaRPr>
          </a:p>
          <a:p>
            <a:pPr>
              <a:defRPr/>
            </a:pPr>
            <a:endParaRPr lang="en-US" b="1">
              <a:effectLst>
                <a:outerShdw blurRad="38100" dist="38100" dir="2700000" algn="tl">
                  <a:srgbClr val="FFFFFF"/>
                </a:outerShdw>
              </a:effectLst>
              <a:latin typeface="Helvetica" pitchFamily="-128" charset="0"/>
              <a:ea typeface="ＭＳ Ｐゴシック" pitchFamily="-128" charset="-128"/>
            </a:endParaRPr>
          </a:p>
        </p:txBody>
      </p:sp>
      <p:sp>
        <p:nvSpPr>
          <p:cNvPr id="188424" name="Rectangle 8">
            <a:extLst>
              <a:ext uri="{FF2B5EF4-FFF2-40B4-BE49-F238E27FC236}">
                <a16:creationId xmlns:a16="http://schemas.microsoft.com/office/drawing/2014/main" id="{16501FCC-7F1F-41D1-861C-6FA7D3DDF449}"/>
              </a:ext>
            </a:extLst>
          </p:cNvPr>
          <p:cNvSpPr>
            <a:spLocks noChangeArrowheads="1"/>
          </p:cNvSpPr>
          <p:nvPr/>
        </p:nvSpPr>
        <p:spPr bwMode="auto">
          <a:xfrm>
            <a:off x="2362200" y="3314700"/>
            <a:ext cx="4752975" cy="819150"/>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3.  two passes through the loop</a:t>
            </a:r>
          </a:p>
          <a:p>
            <a:pPr>
              <a:defRPr/>
            </a:pPr>
            <a:endParaRPr lang="en-US" b="1">
              <a:effectLst>
                <a:outerShdw blurRad="38100" dist="38100" dir="2700000" algn="tl">
                  <a:srgbClr val="FFFFFF"/>
                </a:outerShdw>
              </a:effectLst>
              <a:latin typeface="Helvetica" pitchFamily="-128" charset="0"/>
              <a:ea typeface="ＭＳ Ｐゴシック" pitchFamily="-128" charset="-128"/>
            </a:endParaRPr>
          </a:p>
        </p:txBody>
      </p:sp>
      <p:sp>
        <p:nvSpPr>
          <p:cNvPr id="188425" name="Rectangle 9">
            <a:extLst>
              <a:ext uri="{FF2B5EF4-FFF2-40B4-BE49-F238E27FC236}">
                <a16:creationId xmlns:a16="http://schemas.microsoft.com/office/drawing/2014/main" id="{ABE2C61E-E8B7-4EC2-8169-77593F2B4D01}"/>
              </a:ext>
            </a:extLst>
          </p:cNvPr>
          <p:cNvSpPr>
            <a:spLocks noChangeArrowheads="1"/>
          </p:cNvSpPr>
          <p:nvPr/>
        </p:nvSpPr>
        <p:spPr bwMode="auto">
          <a:xfrm>
            <a:off x="2362200" y="3929063"/>
            <a:ext cx="180975" cy="819150"/>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a typeface="ＭＳ Ｐゴシック" pitchFamily="-128" charset="-128"/>
            </a:endParaRPr>
          </a:p>
          <a:p>
            <a:pPr>
              <a:defRPr/>
            </a:pPr>
            <a:endParaRPr lang="en-US" b="1">
              <a:effectLst>
                <a:outerShdw blurRad="38100" dist="38100" dir="2700000" algn="tl">
                  <a:srgbClr val="FFFFFF"/>
                </a:outerShdw>
              </a:effectLst>
              <a:latin typeface="Helvetica" pitchFamily="-128" charset="0"/>
              <a:ea typeface="ＭＳ Ｐゴシック" pitchFamily="-128" charset="-128"/>
            </a:endParaRPr>
          </a:p>
        </p:txBody>
      </p:sp>
      <p:sp>
        <p:nvSpPr>
          <p:cNvPr id="188426" name="Rectangle 10">
            <a:extLst>
              <a:ext uri="{FF2B5EF4-FFF2-40B4-BE49-F238E27FC236}">
                <a16:creationId xmlns:a16="http://schemas.microsoft.com/office/drawing/2014/main" id="{23A0F5CC-0EE8-449C-9A86-1CEFFF850A23}"/>
              </a:ext>
            </a:extLst>
          </p:cNvPr>
          <p:cNvSpPr>
            <a:spLocks noChangeArrowheads="1"/>
          </p:cNvSpPr>
          <p:nvPr/>
        </p:nvSpPr>
        <p:spPr bwMode="auto">
          <a:xfrm>
            <a:off x="2336800" y="3757613"/>
            <a:ext cx="5473700" cy="819150"/>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4.  m passes through the loop  m &lt; n</a:t>
            </a:r>
          </a:p>
          <a:p>
            <a:pPr>
              <a:defRPr/>
            </a:pPr>
            <a:endParaRPr lang="en-US" b="1">
              <a:effectLst>
                <a:outerShdw blurRad="38100" dist="38100" dir="2700000" algn="tl">
                  <a:srgbClr val="FFFFFF"/>
                </a:outerShdw>
              </a:effectLst>
              <a:latin typeface="Helvetica" pitchFamily="-128" charset="0"/>
              <a:ea typeface="ＭＳ Ｐゴシック" pitchFamily="-128" charset="-128"/>
            </a:endParaRPr>
          </a:p>
        </p:txBody>
      </p:sp>
      <p:sp>
        <p:nvSpPr>
          <p:cNvPr id="188427" name="Rectangle 11">
            <a:extLst>
              <a:ext uri="{FF2B5EF4-FFF2-40B4-BE49-F238E27FC236}">
                <a16:creationId xmlns:a16="http://schemas.microsoft.com/office/drawing/2014/main" id="{9ED03EA9-4457-45CB-B56F-8B6743D66DC3}"/>
              </a:ext>
            </a:extLst>
          </p:cNvPr>
          <p:cNvSpPr>
            <a:spLocks noChangeArrowheads="1"/>
          </p:cNvSpPr>
          <p:nvPr/>
        </p:nvSpPr>
        <p:spPr bwMode="auto">
          <a:xfrm>
            <a:off x="2362200" y="4643438"/>
            <a:ext cx="180975" cy="819150"/>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a typeface="ＭＳ Ｐゴシック" pitchFamily="-128" charset="-128"/>
            </a:endParaRPr>
          </a:p>
          <a:p>
            <a:pPr>
              <a:defRPr/>
            </a:pPr>
            <a:endParaRPr lang="en-US" b="1">
              <a:effectLst>
                <a:outerShdw blurRad="38100" dist="38100" dir="2700000" algn="tl">
                  <a:srgbClr val="FFFFFF"/>
                </a:outerShdw>
              </a:effectLst>
              <a:latin typeface="Helvetica" pitchFamily="-128" charset="0"/>
              <a:ea typeface="ＭＳ Ｐゴシック" pitchFamily="-128" charset="-128"/>
            </a:endParaRPr>
          </a:p>
        </p:txBody>
      </p:sp>
      <p:sp>
        <p:nvSpPr>
          <p:cNvPr id="188428" name="Rectangle 12">
            <a:extLst>
              <a:ext uri="{FF2B5EF4-FFF2-40B4-BE49-F238E27FC236}">
                <a16:creationId xmlns:a16="http://schemas.microsoft.com/office/drawing/2014/main" id="{55683422-E749-427B-9A18-4FD6EB4C53C3}"/>
              </a:ext>
            </a:extLst>
          </p:cNvPr>
          <p:cNvSpPr>
            <a:spLocks noChangeArrowheads="1"/>
          </p:cNvSpPr>
          <p:nvPr/>
        </p:nvSpPr>
        <p:spPr bwMode="auto">
          <a:xfrm>
            <a:off x="2362200" y="4214813"/>
            <a:ext cx="6015038"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5.  (n-1), n, and (n+1) passes through      </a:t>
            </a:r>
          </a:p>
        </p:txBody>
      </p:sp>
      <p:sp>
        <p:nvSpPr>
          <p:cNvPr id="188429" name="Rectangle 13">
            <a:extLst>
              <a:ext uri="{FF2B5EF4-FFF2-40B4-BE49-F238E27FC236}">
                <a16:creationId xmlns:a16="http://schemas.microsoft.com/office/drawing/2014/main" id="{73A97DD8-8017-4832-BD70-18DD459C46F0}"/>
              </a:ext>
            </a:extLst>
          </p:cNvPr>
          <p:cNvSpPr>
            <a:spLocks noChangeArrowheads="1"/>
          </p:cNvSpPr>
          <p:nvPr/>
        </p:nvSpPr>
        <p:spPr bwMode="auto">
          <a:xfrm>
            <a:off x="2362200" y="4572000"/>
            <a:ext cx="1366838"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the loop</a:t>
            </a:r>
          </a:p>
        </p:txBody>
      </p:sp>
      <p:sp>
        <p:nvSpPr>
          <p:cNvPr id="188430" name="Rectangle 14">
            <a:extLst>
              <a:ext uri="{FF2B5EF4-FFF2-40B4-BE49-F238E27FC236}">
                <a16:creationId xmlns:a16="http://schemas.microsoft.com/office/drawing/2014/main" id="{57B1DDE5-EB23-47CE-A9C1-DC737DE325D8}"/>
              </a:ext>
            </a:extLst>
          </p:cNvPr>
          <p:cNvSpPr>
            <a:spLocks noChangeArrowheads="1"/>
          </p:cNvSpPr>
          <p:nvPr/>
        </p:nvSpPr>
        <p:spPr bwMode="auto">
          <a:xfrm>
            <a:off x="2413000" y="5143500"/>
            <a:ext cx="5008563"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where n is the maximum number </a:t>
            </a:r>
          </a:p>
        </p:txBody>
      </p:sp>
      <p:sp>
        <p:nvSpPr>
          <p:cNvPr id="188431" name="Rectangle 15">
            <a:extLst>
              <a:ext uri="{FF2B5EF4-FFF2-40B4-BE49-F238E27FC236}">
                <a16:creationId xmlns:a16="http://schemas.microsoft.com/office/drawing/2014/main" id="{4288E4EE-EEFB-4332-A50D-0D57E85D2EB1}"/>
              </a:ext>
            </a:extLst>
          </p:cNvPr>
          <p:cNvSpPr>
            <a:spLocks noChangeArrowheads="1"/>
          </p:cNvSpPr>
          <p:nvPr/>
        </p:nvSpPr>
        <p:spPr bwMode="auto">
          <a:xfrm>
            <a:off x="2425700" y="5514975"/>
            <a:ext cx="3043238"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of allowable passes</a:t>
            </a:r>
          </a:p>
        </p:txBody>
      </p:sp>
    </p:spTree>
  </p:cSld>
  <p:clrMapOvr>
    <a:masterClrMapping/>
  </p:clrMapOvr>
  <p:transition/>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3">
            <a:extLst>
              <a:ext uri="{FF2B5EF4-FFF2-40B4-BE49-F238E27FC236}">
                <a16:creationId xmlns:a16="http://schemas.microsoft.com/office/drawing/2014/main" id="{F56B5050-7D15-4ECD-A529-B96BF461B6D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23" name="Slide Number Placeholder 4">
            <a:extLst>
              <a:ext uri="{FF2B5EF4-FFF2-40B4-BE49-F238E27FC236}">
                <a16:creationId xmlns:a16="http://schemas.microsoft.com/office/drawing/2014/main" id="{ABCF89D4-477D-4152-A342-DD0FB4A8BDE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21587FC-A9E3-40D5-8386-CD5A8360F90F}" type="slidenum">
              <a:rPr lang="en-US" altLang="en-US" sz="1000">
                <a:latin typeface="Helvetica" panose="020B0604020202020204" pitchFamily="34" charset="0"/>
              </a:rPr>
              <a:pPr/>
              <a:t>419</a:t>
            </a:fld>
            <a:endParaRPr lang="en-US" altLang="en-US" sz="1000">
              <a:latin typeface="Helvetica" panose="020B0604020202020204" pitchFamily="34" charset="0"/>
            </a:endParaRPr>
          </a:p>
        </p:txBody>
      </p:sp>
      <p:sp>
        <p:nvSpPr>
          <p:cNvPr id="431108" name="Rectangle 2">
            <a:extLst>
              <a:ext uri="{FF2B5EF4-FFF2-40B4-BE49-F238E27FC236}">
                <a16:creationId xmlns:a16="http://schemas.microsoft.com/office/drawing/2014/main" id="{51C059E7-E521-495D-9194-0389EBE37DD3}"/>
              </a:ext>
            </a:extLst>
          </p:cNvPr>
          <p:cNvSpPr>
            <a:spLocks noGrp="1" noChangeArrowheads="1"/>
          </p:cNvSpPr>
          <p:nvPr>
            <p:ph type="title"/>
          </p:nvPr>
        </p:nvSpPr>
        <p:spPr>
          <a:xfrm>
            <a:off x="1219200" y="990600"/>
            <a:ext cx="6905625" cy="704850"/>
          </a:xfrm>
          <a:noFill/>
        </p:spPr>
        <p:txBody>
          <a:bodyPr lIns="90487" tIns="44450" rIns="90487" bIns="44450" anchor="ctr"/>
          <a:lstStyle/>
          <a:p>
            <a:pPr eaLnBrk="1" hangingPunct="1"/>
            <a:r>
              <a:rPr lang="en-US" altLang="en-US"/>
              <a:t>Loop Testing: Nested Loops</a:t>
            </a:r>
          </a:p>
        </p:txBody>
      </p:sp>
      <p:sp>
        <p:nvSpPr>
          <p:cNvPr id="189443" name="Rectangle 3">
            <a:extLst>
              <a:ext uri="{FF2B5EF4-FFF2-40B4-BE49-F238E27FC236}">
                <a16:creationId xmlns:a16="http://schemas.microsoft.com/office/drawing/2014/main" id="{21923ED5-7617-40CB-B00F-ACAA84784B0A}"/>
              </a:ext>
            </a:extLst>
          </p:cNvPr>
          <p:cNvSpPr>
            <a:spLocks noChangeArrowheads="1"/>
          </p:cNvSpPr>
          <p:nvPr/>
        </p:nvSpPr>
        <p:spPr bwMode="auto">
          <a:xfrm>
            <a:off x="2362200" y="1905000"/>
            <a:ext cx="60991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Start at the innermost loop. Set all outer loops to their </a:t>
            </a:r>
          </a:p>
        </p:txBody>
      </p:sp>
      <p:sp>
        <p:nvSpPr>
          <p:cNvPr id="189444" name="Rectangle 4">
            <a:extLst>
              <a:ext uri="{FF2B5EF4-FFF2-40B4-BE49-F238E27FC236}">
                <a16:creationId xmlns:a16="http://schemas.microsoft.com/office/drawing/2014/main" id="{34C97DC4-AF81-480C-9A8C-7F253E4DC49D}"/>
              </a:ext>
            </a:extLst>
          </p:cNvPr>
          <p:cNvSpPr>
            <a:spLocks noChangeArrowheads="1"/>
          </p:cNvSpPr>
          <p:nvPr/>
        </p:nvSpPr>
        <p:spPr bwMode="auto">
          <a:xfrm>
            <a:off x="2362200" y="2162175"/>
            <a:ext cx="4170363"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minimum iteration parameter values.</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9445" name="Rectangle 5">
            <a:extLst>
              <a:ext uri="{FF2B5EF4-FFF2-40B4-BE49-F238E27FC236}">
                <a16:creationId xmlns:a16="http://schemas.microsoft.com/office/drawing/2014/main" id="{B011044C-1F27-4F0F-A3EF-D5FC5CA68680}"/>
              </a:ext>
            </a:extLst>
          </p:cNvPr>
          <p:cNvSpPr>
            <a:spLocks noChangeArrowheads="1"/>
          </p:cNvSpPr>
          <p:nvPr/>
        </p:nvSpPr>
        <p:spPr bwMode="auto">
          <a:xfrm>
            <a:off x="2362200" y="2276475"/>
            <a:ext cx="180975" cy="638175"/>
          </a:xfrm>
          <a:prstGeom prst="rect">
            <a:avLst/>
          </a:prstGeom>
          <a:noFill/>
          <a:ln w="127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9446" name="Rectangle 6">
            <a:extLst>
              <a:ext uri="{FF2B5EF4-FFF2-40B4-BE49-F238E27FC236}">
                <a16:creationId xmlns:a16="http://schemas.microsoft.com/office/drawing/2014/main" id="{3E78612D-766A-4201-B781-11FBC350875B}"/>
              </a:ext>
            </a:extLst>
          </p:cNvPr>
          <p:cNvSpPr>
            <a:spLocks noChangeArrowheads="1"/>
          </p:cNvSpPr>
          <p:nvPr/>
        </p:nvSpPr>
        <p:spPr bwMode="auto">
          <a:xfrm>
            <a:off x="2362200" y="2533650"/>
            <a:ext cx="5256213"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Test the min+1, typical, max-1 and max for the </a:t>
            </a:r>
          </a:p>
        </p:txBody>
      </p:sp>
      <p:sp>
        <p:nvSpPr>
          <p:cNvPr id="189447" name="Rectangle 7">
            <a:extLst>
              <a:ext uri="{FF2B5EF4-FFF2-40B4-BE49-F238E27FC236}">
                <a16:creationId xmlns:a16="http://schemas.microsoft.com/office/drawing/2014/main" id="{7A705302-1B86-4876-AA1B-DCEF435E30FD}"/>
              </a:ext>
            </a:extLst>
          </p:cNvPr>
          <p:cNvSpPr>
            <a:spLocks noChangeArrowheads="1"/>
          </p:cNvSpPr>
          <p:nvPr/>
        </p:nvSpPr>
        <p:spPr bwMode="auto">
          <a:xfrm>
            <a:off x="2362200" y="2790825"/>
            <a:ext cx="60229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innermost loop, while holding the outer loops at their </a:t>
            </a:r>
          </a:p>
        </p:txBody>
      </p:sp>
      <p:sp>
        <p:nvSpPr>
          <p:cNvPr id="189448" name="Rectangle 8">
            <a:extLst>
              <a:ext uri="{FF2B5EF4-FFF2-40B4-BE49-F238E27FC236}">
                <a16:creationId xmlns:a16="http://schemas.microsoft.com/office/drawing/2014/main" id="{94DA4533-F27F-4138-AE8E-F732B336C9D6}"/>
              </a:ext>
            </a:extLst>
          </p:cNvPr>
          <p:cNvSpPr>
            <a:spLocks noChangeArrowheads="1"/>
          </p:cNvSpPr>
          <p:nvPr/>
        </p:nvSpPr>
        <p:spPr bwMode="auto">
          <a:xfrm>
            <a:off x="2362200" y="3048000"/>
            <a:ext cx="2035175"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minimum values.</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9449" name="Rectangle 9">
            <a:extLst>
              <a:ext uri="{FF2B5EF4-FFF2-40B4-BE49-F238E27FC236}">
                <a16:creationId xmlns:a16="http://schemas.microsoft.com/office/drawing/2014/main" id="{529F38CE-68DF-4E36-9599-4C0CBB60D18D}"/>
              </a:ext>
            </a:extLst>
          </p:cNvPr>
          <p:cNvSpPr>
            <a:spLocks noChangeArrowheads="1"/>
          </p:cNvSpPr>
          <p:nvPr/>
        </p:nvSpPr>
        <p:spPr bwMode="auto">
          <a:xfrm>
            <a:off x="2362200" y="3305175"/>
            <a:ext cx="180975" cy="638175"/>
          </a:xfrm>
          <a:prstGeom prst="rect">
            <a:avLst/>
          </a:prstGeom>
          <a:noFill/>
          <a:ln w="127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9450" name="Rectangle 10">
            <a:extLst>
              <a:ext uri="{FF2B5EF4-FFF2-40B4-BE49-F238E27FC236}">
                <a16:creationId xmlns:a16="http://schemas.microsoft.com/office/drawing/2014/main" id="{B6993181-3368-4ED8-9A79-06C183B2292A}"/>
              </a:ext>
            </a:extLst>
          </p:cNvPr>
          <p:cNvSpPr>
            <a:spLocks noChangeArrowheads="1"/>
          </p:cNvSpPr>
          <p:nvPr/>
        </p:nvSpPr>
        <p:spPr bwMode="auto">
          <a:xfrm>
            <a:off x="2362200" y="3390900"/>
            <a:ext cx="62515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Move out one loop and set it up as in step 2, holding all </a:t>
            </a:r>
          </a:p>
        </p:txBody>
      </p:sp>
      <p:sp>
        <p:nvSpPr>
          <p:cNvPr id="189451" name="Rectangle 11">
            <a:extLst>
              <a:ext uri="{FF2B5EF4-FFF2-40B4-BE49-F238E27FC236}">
                <a16:creationId xmlns:a16="http://schemas.microsoft.com/office/drawing/2014/main" id="{C5987336-A9AC-4AB7-B118-21EB1A9220C2}"/>
              </a:ext>
            </a:extLst>
          </p:cNvPr>
          <p:cNvSpPr>
            <a:spLocks noChangeArrowheads="1"/>
          </p:cNvSpPr>
          <p:nvPr/>
        </p:nvSpPr>
        <p:spPr bwMode="auto">
          <a:xfrm>
            <a:off x="2362200" y="3648075"/>
            <a:ext cx="59848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other loops at typical values. Continue this step until </a:t>
            </a:r>
          </a:p>
        </p:txBody>
      </p:sp>
      <p:sp>
        <p:nvSpPr>
          <p:cNvPr id="189452" name="Rectangle 12">
            <a:extLst>
              <a:ext uri="{FF2B5EF4-FFF2-40B4-BE49-F238E27FC236}">
                <a16:creationId xmlns:a16="http://schemas.microsoft.com/office/drawing/2014/main" id="{1E26D543-CAF7-4F67-A976-9063E058F218}"/>
              </a:ext>
            </a:extLst>
          </p:cNvPr>
          <p:cNvSpPr>
            <a:spLocks noChangeArrowheads="1"/>
          </p:cNvSpPr>
          <p:nvPr/>
        </p:nvSpPr>
        <p:spPr bwMode="auto">
          <a:xfrm>
            <a:off x="2362200" y="3905250"/>
            <a:ext cx="41052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the outermost loop has been tested.</a:t>
            </a:r>
          </a:p>
        </p:txBody>
      </p:sp>
      <p:sp>
        <p:nvSpPr>
          <p:cNvPr id="189453" name="Rectangle 13">
            <a:extLst>
              <a:ext uri="{FF2B5EF4-FFF2-40B4-BE49-F238E27FC236}">
                <a16:creationId xmlns:a16="http://schemas.microsoft.com/office/drawing/2014/main" id="{21F80145-4F70-4BA5-BC2F-758CECEF9C92}"/>
              </a:ext>
            </a:extLst>
          </p:cNvPr>
          <p:cNvSpPr>
            <a:spLocks noChangeArrowheads="1"/>
          </p:cNvSpPr>
          <p:nvPr/>
        </p:nvSpPr>
        <p:spPr bwMode="auto">
          <a:xfrm>
            <a:off x="2362200" y="4662488"/>
            <a:ext cx="4943475"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If the loops are independent of one another </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9454" name="Rectangle 14">
            <a:extLst>
              <a:ext uri="{FF2B5EF4-FFF2-40B4-BE49-F238E27FC236}">
                <a16:creationId xmlns:a16="http://schemas.microsoft.com/office/drawing/2014/main" id="{8E084C65-6805-4752-B4E4-87BEF7B5821B}"/>
              </a:ext>
            </a:extLst>
          </p:cNvPr>
          <p:cNvSpPr>
            <a:spLocks noChangeArrowheads="1"/>
          </p:cNvSpPr>
          <p:nvPr/>
        </p:nvSpPr>
        <p:spPr bwMode="auto">
          <a:xfrm>
            <a:off x="2362200" y="4919663"/>
            <a:ext cx="3840163"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   then treat each as a simple loop</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9455" name="Rectangle 15">
            <a:extLst>
              <a:ext uri="{FF2B5EF4-FFF2-40B4-BE49-F238E27FC236}">
                <a16:creationId xmlns:a16="http://schemas.microsoft.com/office/drawing/2014/main" id="{59807621-8424-4B14-AE0A-F4BB9A7EB744}"/>
              </a:ext>
            </a:extLst>
          </p:cNvPr>
          <p:cNvSpPr>
            <a:spLocks noChangeArrowheads="1"/>
          </p:cNvSpPr>
          <p:nvPr/>
        </p:nvSpPr>
        <p:spPr bwMode="auto">
          <a:xfrm>
            <a:off x="2362200" y="5176838"/>
            <a:ext cx="3255963"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   else* treat as nested loops</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9456" name="Rectangle 16">
            <a:extLst>
              <a:ext uri="{FF2B5EF4-FFF2-40B4-BE49-F238E27FC236}">
                <a16:creationId xmlns:a16="http://schemas.microsoft.com/office/drawing/2014/main" id="{71B1A202-6408-4594-B631-83ACC2C7D757}"/>
              </a:ext>
            </a:extLst>
          </p:cNvPr>
          <p:cNvSpPr>
            <a:spLocks noChangeArrowheads="1"/>
          </p:cNvSpPr>
          <p:nvPr/>
        </p:nvSpPr>
        <p:spPr bwMode="auto">
          <a:xfrm>
            <a:off x="2362200" y="5434013"/>
            <a:ext cx="879475"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endif* </a:t>
            </a: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9457" name="Rectangle 17">
            <a:extLst>
              <a:ext uri="{FF2B5EF4-FFF2-40B4-BE49-F238E27FC236}">
                <a16:creationId xmlns:a16="http://schemas.microsoft.com/office/drawing/2014/main" id="{7C539EB2-92B8-43E8-A06B-61E5405C6155}"/>
              </a:ext>
            </a:extLst>
          </p:cNvPr>
          <p:cNvSpPr>
            <a:spLocks noChangeArrowheads="1"/>
          </p:cNvSpPr>
          <p:nvPr/>
        </p:nvSpPr>
        <p:spPr bwMode="auto">
          <a:xfrm>
            <a:off x="2362200" y="5691188"/>
            <a:ext cx="180975" cy="638175"/>
          </a:xfrm>
          <a:prstGeom prst="rect">
            <a:avLst/>
          </a:prstGeom>
          <a:noFill/>
          <a:ln w="127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a:p>
            <a:pPr>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89458" name="Rectangle 18">
            <a:extLst>
              <a:ext uri="{FF2B5EF4-FFF2-40B4-BE49-F238E27FC236}">
                <a16:creationId xmlns:a16="http://schemas.microsoft.com/office/drawing/2014/main" id="{9A5454F6-D74F-4593-A373-D38CADE97A4E}"/>
              </a:ext>
            </a:extLst>
          </p:cNvPr>
          <p:cNvSpPr>
            <a:spLocks noChangeArrowheads="1"/>
          </p:cNvSpPr>
          <p:nvPr/>
        </p:nvSpPr>
        <p:spPr bwMode="auto">
          <a:xfrm>
            <a:off x="2362200" y="5819775"/>
            <a:ext cx="5897563" cy="363538"/>
          </a:xfrm>
          <a:prstGeom prst="rect">
            <a:avLst/>
          </a:prstGeom>
          <a:noFill/>
          <a:ln w="12700">
            <a:noFill/>
            <a:miter lim="800000"/>
            <a:headEnd/>
            <a:tailEnd/>
          </a:ln>
          <a:effectLst/>
        </p:spPr>
        <p:txBody>
          <a:bodyPr wrap="none" lIns="90487" tIns="44450" rIns="90487" bIns="44450">
            <a:spAutoFit/>
          </a:bodyPr>
          <a:lstStyle/>
          <a:p>
            <a:pPr>
              <a:defRPr/>
            </a:pPr>
            <a:r>
              <a:rPr lang="en-US" sz="1800" b="1" i="1">
                <a:effectLst>
                  <a:outerShdw blurRad="38100" dist="38100" dir="2700000" algn="tl">
                    <a:srgbClr val="FFFFFF"/>
                  </a:outerShdw>
                </a:effectLst>
                <a:latin typeface="Helvetica" pitchFamily="-128" charset="0"/>
                <a:ea typeface="ＭＳ Ｐゴシック" pitchFamily="-128" charset="-128"/>
              </a:rPr>
              <a:t>for example, the final loop counter value of loop 1 is </a:t>
            </a:r>
          </a:p>
        </p:txBody>
      </p:sp>
      <p:sp>
        <p:nvSpPr>
          <p:cNvPr id="189459" name="Rectangle 19">
            <a:extLst>
              <a:ext uri="{FF2B5EF4-FFF2-40B4-BE49-F238E27FC236}">
                <a16:creationId xmlns:a16="http://schemas.microsoft.com/office/drawing/2014/main" id="{3B8FF43E-86D5-42A3-9038-230269630489}"/>
              </a:ext>
            </a:extLst>
          </p:cNvPr>
          <p:cNvSpPr>
            <a:spLocks noChangeArrowheads="1"/>
          </p:cNvSpPr>
          <p:nvPr/>
        </p:nvSpPr>
        <p:spPr bwMode="auto">
          <a:xfrm>
            <a:off x="2362200" y="6062663"/>
            <a:ext cx="2759075" cy="363537"/>
          </a:xfrm>
          <a:prstGeom prst="rect">
            <a:avLst/>
          </a:prstGeom>
          <a:noFill/>
          <a:ln w="12700">
            <a:noFill/>
            <a:miter lim="800000"/>
            <a:headEnd/>
            <a:tailEnd/>
          </a:ln>
          <a:effectLst/>
        </p:spPr>
        <p:txBody>
          <a:bodyPr wrap="none" lIns="90487" tIns="44450" rIns="90487" bIns="44450">
            <a:spAutoFit/>
          </a:bodyPr>
          <a:lstStyle/>
          <a:p>
            <a:pPr>
              <a:defRPr/>
            </a:pPr>
            <a:r>
              <a:rPr lang="en-US" sz="1800" b="1" i="1">
                <a:effectLst>
                  <a:outerShdw blurRad="38100" dist="38100" dir="2700000" algn="tl">
                    <a:srgbClr val="FFFFFF"/>
                  </a:outerShdw>
                </a:effectLst>
                <a:latin typeface="Helvetica" pitchFamily="-128" charset="0"/>
                <a:ea typeface="ＭＳ Ｐゴシック" pitchFamily="-128" charset="-128"/>
              </a:rPr>
              <a:t>used to initialize loop 2.</a:t>
            </a:r>
          </a:p>
        </p:txBody>
      </p:sp>
      <p:sp>
        <p:nvSpPr>
          <p:cNvPr id="189460" name="Rectangle 20">
            <a:extLst>
              <a:ext uri="{FF2B5EF4-FFF2-40B4-BE49-F238E27FC236}">
                <a16:creationId xmlns:a16="http://schemas.microsoft.com/office/drawing/2014/main" id="{4A3D988F-F3AE-440F-BF72-771E7570FA37}"/>
              </a:ext>
            </a:extLst>
          </p:cNvPr>
          <p:cNvSpPr>
            <a:spLocks noChangeArrowheads="1"/>
          </p:cNvSpPr>
          <p:nvPr/>
        </p:nvSpPr>
        <p:spPr bwMode="auto">
          <a:xfrm>
            <a:off x="1676400" y="1676400"/>
            <a:ext cx="1692275" cy="363538"/>
          </a:xfrm>
          <a:prstGeom prst="rect">
            <a:avLst/>
          </a:prstGeom>
          <a:noFill/>
          <a:ln w="12700">
            <a:noFill/>
            <a:miter lim="800000"/>
            <a:headEnd/>
            <a:tailEnd/>
          </a:ln>
          <a:effectLst/>
        </p:spPr>
        <p:txBody>
          <a:bodyPr wrap="none" lIns="90487" tIns="44450" rIns="90487" bIns="44450">
            <a:spAutoFit/>
          </a:bodyPr>
          <a:lstStyle/>
          <a:p>
            <a:pPr>
              <a:defRPr/>
            </a:pPr>
            <a:r>
              <a:rPr lang="en-US" sz="1800" b="1" i="1" u="sng">
                <a:effectLst>
                  <a:outerShdw blurRad="38100" dist="38100" dir="2700000" algn="tl">
                    <a:srgbClr val="FFFFFF"/>
                  </a:outerShdw>
                </a:effectLst>
                <a:latin typeface="Helvetica" pitchFamily="-128" charset="0"/>
                <a:ea typeface="ＭＳ Ｐゴシック" pitchFamily="-128" charset="-128"/>
              </a:rPr>
              <a:t>Nested Loops</a:t>
            </a:r>
          </a:p>
        </p:txBody>
      </p:sp>
      <p:sp>
        <p:nvSpPr>
          <p:cNvPr id="189461" name="Rectangle 21">
            <a:extLst>
              <a:ext uri="{FF2B5EF4-FFF2-40B4-BE49-F238E27FC236}">
                <a16:creationId xmlns:a16="http://schemas.microsoft.com/office/drawing/2014/main" id="{2D95A059-DAFE-424B-931F-B8D1F9B5C138}"/>
              </a:ext>
            </a:extLst>
          </p:cNvPr>
          <p:cNvSpPr>
            <a:spLocks noChangeArrowheads="1"/>
          </p:cNvSpPr>
          <p:nvPr/>
        </p:nvSpPr>
        <p:spPr bwMode="auto">
          <a:xfrm>
            <a:off x="1739900" y="4248150"/>
            <a:ext cx="2441575" cy="363538"/>
          </a:xfrm>
          <a:prstGeom prst="rect">
            <a:avLst/>
          </a:prstGeom>
          <a:noFill/>
          <a:ln w="12700">
            <a:noFill/>
            <a:miter lim="800000"/>
            <a:headEnd/>
            <a:tailEnd/>
          </a:ln>
          <a:effectLst/>
        </p:spPr>
        <p:txBody>
          <a:bodyPr wrap="none" lIns="90487" tIns="44450" rIns="90487" bIns="44450">
            <a:spAutoFit/>
          </a:bodyPr>
          <a:lstStyle/>
          <a:p>
            <a:pPr>
              <a:defRPr/>
            </a:pPr>
            <a:r>
              <a:rPr lang="en-US" sz="1800" b="1" i="1" u="sng">
                <a:effectLst>
                  <a:outerShdw blurRad="38100" dist="38100" dir="2700000" algn="tl">
                    <a:srgbClr val="FFFFFF"/>
                  </a:outerShdw>
                </a:effectLst>
                <a:latin typeface="Helvetica" pitchFamily="-128" charset="0"/>
                <a:ea typeface="ＭＳ Ｐゴシック" pitchFamily="-128" charset="-128"/>
              </a:rPr>
              <a:t>Concatenated Loops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C65860F-2A2E-4225-B88B-3F901FEA513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a:extLst>
              <a:ext uri="{FF2B5EF4-FFF2-40B4-BE49-F238E27FC236}">
                <a16:creationId xmlns:a16="http://schemas.microsoft.com/office/drawing/2014/main" id="{B4A1A7B4-53CE-4EA0-8522-41CD50AC1A4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A928FBD-28CA-4130-95B4-53296F5CC068}" type="slidenum">
              <a:rPr lang="en-US" altLang="en-US" sz="1000">
                <a:latin typeface="Helvetica" panose="020B0604020202020204" pitchFamily="34" charset="0"/>
              </a:rPr>
              <a:pPr/>
              <a:t>42</a:t>
            </a:fld>
            <a:endParaRPr lang="en-US" altLang="en-US" sz="1000">
              <a:latin typeface="Helvetica" panose="020B0604020202020204" pitchFamily="34" charset="0"/>
            </a:endParaRPr>
          </a:p>
        </p:txBody>
      </p:sp>
      <p:sp>
        <p:nvSpPr>
          <p:cNvPr id="45060" name="Rectangle 2">
            <a:extLst>
              <a:ext uri="{FF2B5EF4-FFF2-40B4-BE49-F238E27FC236}">
                <a16:creationId xmlns:a16="http://schemas.microsoft.com/office/drawing/2014/main" id="{4C39E5EA-892C-4095-9E09-FA7538072C5D}"/>
              </a:ext>
            </a:extLst>
          </p:cNvPr>
          <p:cNvSpPr>
            <a:spLocks noGrp="1" noChangeArrowheads="1"/>
          </p:cNvSpPr>
          <p:nvPr>
            <p:ph type="title"/>
          </p:nvPr>
        </p:nvSpPr>
        <p:spPr>
          <a:xfrm>
            <a:off x="1219200" y="1143000"/>
            <a:ext cx="5629275" cy="633413"/>
          </a:xfrm>
        </p:spPr>
        <p:txBody>
          <a:bodyPr/>
          <a:lstStyle/>
          <a:p>
            <a:pPr eaLnBrk="1" hangingPunct="1"/>
            <a:r>
              <a:rPr lang="en-US" altLang="en-US"/>
              <a:t>UP Work Products</a:t>
            </a:r>
          </a:p>
        </p:txBody>
      </p:sp>
      <p:pic>
        <p:nvPicPr>
          <p:cNvPr id="45061" name="Picture 3">
            <a:extLst>
              <a:ext uri="{FF2B5EF4-FFF2-40B4-BE49-F238E27FC236}">
                <a16:creationId xmlns:a16="http://schemas.microsoft.com/office/drawing/2014/main" id="{932983C1-4487-45CD-9092-AC8F311AE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7378700"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3">
            <a:extLst>
              <a:ext uri="{FF2B5EF4-FFF2-40B4-BE49-F238E27FC236}">
                <a16:creationId xmlns:a16="http://schemas.microsoft.com/office/drawing/2014/main" id="{80853269-75F1-46AC-89BC-F1C6513F4C4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34" name="Slide Number Placeholder 4">
            <a:extLst>
              <a:ext uri="{FF2B5EF4-FFF2-40B4-BE49-F238E27FC236}">
                <a16:creationId xmlns:a16="http://schemas.microsoft.com/office/drawing/2014/main" id="{D0C3BD76-23CB-418B-BA3E-6005423B437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F9CE656-394E-4143-A825-4682C0F28702}" type="slidenum">
              <a:rPr lang="en-US" altLang="en-US" sz="1000">
                <a:latin typeface="Helvetica" panose="020B0604020202020204" pitchFamily="34" charset="0"/>
              </a:rPr>
              <a:pPr/>
              <a:t>420</a:t>
            </a:fld>
            <a:endParaRPr lang="en-US" altLang="en-US" sz="1000">
              <a:latin typeface="Helvetica" panose="020B0604020202020204" pitchFamily="34" charset="0"/>
            </a:endParaRPr>
          </a:p>
        </p:txBody>
      </p:sp>
      <p:grpSp>
        <p:nvGrpSpPr>
          <p:cNvPr id="432132" name="Group 2">
            <a:extLst>
              <a:ext uri="{FF2B5EF4-FFF2-40B4-BE49-F238E27FC236}">
                <a16:creationId xmlns:a16="http://schemas.microsoft.com/office/drawing/2014/main" id="{19FA3A10-62BE-42CA-981A-966C286EFD2F}"/>
              </a:ext>
            </a:extLst>
          </p:cNvPr>
          <p:cNvGrpSpPr>
            <a:grpSpLocks/>
          </p:cNvGrpSpPr>
          <p:nvPr/>
        </p:nvGrpSpPr>
        <p:grpSpPr bwMode="auto">
          <a:xfrm>
            <a:off x="6113463" y="2490788"/>
            <a:ext cx="1206500" cy="1304925"/>
            <a:chOff x="3808" y="1163"/>
            <a:chExt cx="760" cy="730"/>
          </a:xfrm>
        </p:grpSpPr>
        <p:sp>
          <p:nvSpPr>
            <p:cNvPr id="432158" name="Freeform 3">
              <a:extLst>
                <a:ext uri="{FF2B5EF4-FFF2-40B4-BE49-F238E27FC236}">
                  <a16:creationId xmlns:a16="http://schemas.microsoft.com/office/drawing/2014/main" id="{522221C6-858F-42F4-A3BF-7AA14ED6E4EA}"/>
                </a:ext>
              </a:extLst>
            </p:cNvPr>
            <p:cNvSpPr>
              <a:spLocks/>
            </p:cNvSpPr>
            <p:nvPr/>
          </p:nvSpPr>
          <p:spPr bwMode="auto">
            <a:xfrm>
              <a:off x="4340" y="1598"/>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 name="T15" fmla="*/ 0 w 94"/>
                <a:gd name="T16" fmla="*/ 0 h 228"/>
                <a:gd name="T17" fmla="*/ 94 w 94"/>
                <a:gd name="T18" fmla="*/ 228 h 228"/>
              </a:gdLst>
              <a:ahLst/>
              <a:cxnLst>
                <a:cxn ang="T10">
                  <a:pos x="T0" y="T1"/>
                </a:cxn>
                <a:cxn ang="T11">
                  <a:pos x="T2" y="T3"/>
                </a:cxn>
                <a:cxn ang="T12">
                  <a:pos x="T4" y="T5"/>
                </a:cxn>
                <a:cxn ang="T13">
                  <a:pos x="T6" y="T7"/>
                </a:cxn>
                <a:cxn ang="T14">
                  <a:pos x="T8" y="T9"/>
                </a:cxn>
              </a:cxnLst>
              <a:rect l="T15" t="T16" r="T17" b="T18"/>
              <a:pathLst>
                <a:path w="94" h="228">
                  <a:moveTo>
                    <a:pt x="93" y="227"/>
                  </a:moveTo>
                  <a:lnTo>
                    <a:pt x="93" y="65"/>
                  </a:lnTo>
                  <a:lnTo>
                    <a:pt x="0" y="0"/>
                  </a:lnTo>
                  <a:lnTo>
                    <a:pt x="0" y="162"/>
                  </a:lnTo>
                  <a:lnTo>
                    <a:pt x="93" y="227"/>
                  </a:lnTo>
                </a:path>
              </a:pathLst>
            </a:custGeom>
            <a:solidFill>
              <a:srgbClr val="009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432159" name="Freeform 4">
              <a:extLst>
                <a:ext uri="{FF2B5EF4-FFF2-40B4-BE49-F238E27FC236}">
                  <a16:creationId xmlns:a16="http://schemas.microsoft.com/office/drawing/2014/main" id="{D2C1D244-4908-4B88-A883-BEB64C21B499}"/>
                </a:ext>
              </a:extLst>
            </p:cNvPr>
            <p:cNvSpPr>
              <a:spLocks/>
            </p:cNvSpPr>
            <p:nvPr/>
          </p:nvSpPr>
          <p:spPr bwMode="auto">
            <a:xfrm>
              <a:off x="3907" y="1230"/>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 name="T24" fmla="*/ 0 w 661"/>
                <a:gd name="T25" fmla="*/ 0 h 663"/>
                <a:gd name="T26" fmla="*/ 661 w 661"/>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00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432160" name="Freeform 5">
              <a:extLst>
                <a:ext uri="{FF2B5EF4-FFF2-40B4-BE49-F238E27FC236}">
                  <a16:creationId xmlns:a16="http://schemas.microsoft.com/office/drawing/2014/main" id="{BA376014-5E28-4BA2-BBA5-61EEB3F98365}"/>
                </a:ext>
              </a:extLst>
            </p:cNvPr>
            <p:cNvSpPr>
              <a:spLocks/>
            </p:cNvSpPr>
            <p:nvPr/>
          </p:nvSpPr>
          <p:spPr bwMode="auto">
            <a:xfrm>
              <a:off x="3808" y="1531"/>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 name="T15" fmla="*/ 0 w 92"/>
                <a:gd name="T16" fmla="*/ 0 h 362"/>
                <a:gd name="T17" fmla="*/ 92 w 92"/>
                <a:gd name="T18" fmla="*/ 362 h 362"/>
              </a:gdLst>
              <a:ahLst/>
              <a:cxnLst>
                <a:cxn ang="T10">
                  <a:pos x="T0" y="T1"/>
                </a:cxn>
                <a:cxn ang="T11">
                  <a:pos x="T2" y="T3"/>
                </a:cxn>
                <a:cxn ang="T12">
                  <a:pos x="T4" y="T5"/>
                </a:cxn>
                <a:cxn ang="T13">
                  <a:pos x="T6" y="T7"/>
                </a:cxn>
                <a:cxn ang="T14">
                  <a:pos x="T8" y="T9"/>
                </a:cxn>
              </a:cxnLst>
              <a:rect l="T15" t="T16" r="T17" b="T18"/>
              <a:pathLst>
                <a:path w="92" h="362">
                  <a:moveTo>
                    <a:pt x="91" y="66"/>
                  </a:moveTo>
                  <a:lnTo>
                    <a:pt x="91" y="361"/>
                  </a:lnTo>
                  <a:lnTo>
                    <a:pt x="0" y="295"/>
                  </a:lnTo>
                  <a:lnTo>
                    <a:pt x="0" y="0"/>
                  </a:lnTo>
                  <a:lnTo>
                    <a:pt x="91" y="66"/>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432161" name="Freeform 6">
              <a:extLst>
                <a:ext uri="{FF2B5EF4-FFF2-40B4-BE49-F238E27FC236}">
                  <a16:creationId xmlns:a16="http://schemas.microsoft.com/office/drawing/2014/main" id="{FC031BAA-0FE6-420C-8639-725302C917D3}"/>
                </a:ext>
              </a:extLst>
            </p:cNvPr>
            <p:cNvSpPr>
              <a:spLocks/>
            </p:cNvSpPr>
            <p:nvPr/>
          </p:nvSpPr>
          <p:spPr bwMode="auto">
            <a:xfrm>
              <a:off x="3808" y="1330"/>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 name="T15" fmla="*/ 0 w 626"/>
                <a:gd name="T16" fmla="*/ 0 h 261"/>
                <a:gd name="T17" fmla="*/ 626 w 626"/>
                <a:gd name="T18" fmla="*/ 261 h 261"/>
              </a:gdLst>
              <a:ahLst/>
              <a:cxnLst>
                <a:cxn ang="T10">
                  <a:pos x="T0" y="T1"/>
                </a:cxn>
                <a:cxn ang="T11">
                  <a:pos x="T2" y="T3"/>
                </a:cxn>
                <a:cxn ang="T12">
                  <a:pos x="T4" y="T5"/>
                </a:cxn>
                <a:cxn ang="T13">
                  <a:pos x="T6" y="T7"/>
                </a:cxn>
                <a:cxn ang="T14">
                  <a:pos x="T8" y="T9"/>
                </a:cxn>
              </a:cxnLst>
              <a:rect l="T15" t="T16" r="T17" b="T18"/>
              <a:pathLst>
                <a:path w="626" h="261">
                  <a:moveTo>
                    <a:pt x="0" y="195"/>
                  </a:moveTo>
                  <a:lnTo>
                    <a:pt x="98" y="260"/>
                  </a:lnTo>
                  <a:lnTo>
                    <a:pt x="625" y="65"/>
                  </a:lnTo>
                  <a:lnTo>
                    <a:pt x="525" y="0"/>
                  </a:lnTo>
                  <a:lnTo>
                    <a:pt x="0" y="195"/>
                  </a:lnTo>
                </a:path>
              </a:pathLst>
            </a:custGeom>
            <a:solidFill>
              <a:srgbClr val="7FF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432162" name="Freeform 7">
              <a:extLst>
                <a:ext uri="{FF2B5EF4-FFF2-40B4-BE49-F238E27FC236}">
                  <a16:creationId xmlns:a16="http://schemas.microsoft.com/office/drawing/2014/main" id="{112EB41F-93C3-43D8-A1E5-B94E127B392E}"/>
                </a:ext>
              </a:extLst>
            </p:cNvPr>
            <p:cNvSpPr>
              <a:spLocks/>
            </p:cNvSpPr>
            <p:nvPr/>
          </p:nvSpPr>
          <p:spPr bwMode="auto">
            <a:xfrm>
              <a:off x="4340" y="1163"/>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 name="T15" fmla="*/ 0 w 94"/>
                <a:gd name="T16" fmla="*/ 0 h 227"/>
                <a:gd name="T17" fmla="*/ 94 w 94"/>
                <a:gd name="T18" fmla="*/ 227 h 227"/>
              </a:gdLst>
              <a:ahLst/>
              <a:cxnLst>
                <a:cxn ang="T10">
                  <a:pos x="T0" y="T1"/>
                </a:cxn>
                <a:cxn ang="T11">
                  <a:pos x="T2" y="T3"/>
                </a:cxn>
                <a:cxn ang="T12">
                  <a:pos x="T4" y="T5"/>
                </a:cxn>
                <a:cxn ang="T13">
                  <a:pos x="T6" y="T7"/>
                </a:cxn>
                <a:cxn ang="T14">
                  <a:pos x="T8" y="T9"/>
                </a:cxn>
              </a:cxnLst>
              <a:rect l="T15" t="T16" r="T17" b="T18"/>
              <a:pathLst>
                <a:path w="94" h="227">
                  <a:moveTo>
                    <a:pt x="93" y="65"/>
                  </a:moveTo>
                  <a:lnTo>
                    <a:pt x="0" y="0"/>
                  </a:lnTo>
                  <a:lnTo>
                    <a:pt x="0" y="161"/>
                  </a:lnTo>
                  <a:lnTo>
                    <a:pt x="93" y="226"/>
                  </a:lnTo>
                  <a:lnTo>
                    <a:pt x="93" y="65"/>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grpSp>
      <p:sp>
        <p:nvSpPr>
          <p:cNvPr id="432133" name="Rectangle 8">
            <a:extLst>
              <a:ext uri="{FF2B5EF4-FFF2-40B4-BE49-F238E27FC236}">
                <a16:creationId xmlns:a16="http://schemas.microsoft.com/office/drawing/2014/main" id="{63E74154-E6A6-43B0-8014-4D6CCB206968}"/>
              </a:ext>
            </a:extLst>
          </p:cNvPr>
          <p:cNvSpPr>
            <a:spLocks noGrp="1" noChangeArrowheads="1"/>
          </p:cNvSpPr>
          <p:nvPr>
            <p:ph type="title"/>
          </p:nvPr>
        </p:nvSpPr>
        <p:spPr>
          <a:xfrm>
            <a:off x="1219200" y="1066800"/>
            <a:ext cx="5189538" cy="490538"/>
          </a:xfrm>
          <a:noFill/>
        </p:spPr>
        <p:txBody>
          <a:bodyPr lIns="90487" tIns="44450" rIns="90487" bIns="44450" anchor="ctr"/>
          <a:lstStyle/>
          <a:p>
            <a:pPr eaLnBrk="1" hangingPunct="1"/>
            <a:r>
              <a:rPr lang="en-US" altLang="en-US"/>
              <a:t>Black-Box Testing</a:t>
            </a:r>
          </a:p>
        </p:txBody>
      </p:sp>
      <p:grpSp>
        <p:nvGrpSpPr>
          <p:cNvPr id="432134" name="Group 9">
            <a:extLst>
              <a:ext uri="{FF2B5EF4-FFF2-40B4-BE49-F238E27FC236}">
                <a16:creationId xmlns:a16="http://schemas.microsoft.com/office/drawing/2014/main" id="{B8DDA6B8-9A4A-4915-A1F9-93628B626B11}"/>
              </a:ext>
            </a:extLst>
          </p:cNvPr>
          <p:cNvGrpSpPr>
            <a:grpSpLocks/>
          </p:cNvGrpSpPr>
          <p:nvPr/>
        </p:nvGrpSpPr>
        <p:grpSpPr bwMode="auto">
          <a:xfrm>
            <a:off x="4633913" y="4757738"/>
            <a:ext cx="889000" cy="1425575"/>
            <a:chOff x="2876" y="2432"/>
            <a:chExt cx="560" cy="798"/>
          </a:xfrm>
        </p:grpSpPr>
        <p:sp>
          <p:nvSpPr>
            <p:cNvPr id="432155" name="Freeform 10">
              <a:extLst>
                <a:ext uri="{FF2B5EF4-FFF2-40B4-BE49-F238E27FC236}">
                  <a16:creationId xmlns:a16="http://schemas.microsoft.com/office/drawing/2014/main" id="{07314893-097A-4853-9CF5-DB1BE544B7BD}"/>
                </a:ext>
              </a:extLst>
            </p:cNvPr>
            <p:cNvSpPr>
              <a:spLocks/>
            </p:cNvSpPr>
            <p:nvPr/>
          </p:nvSpPr>
          <p:spPr bwMode="auto">
            <a:xfrm>
              <a:off x="3010" y="2734"/>
              <a:ext cx="60" cy="496"/>
            </a:xfrm>
            <a:custGeom>
              <a:avLst/>
              <a:gdLst>
                <a:gd name="T0" fmla="*/ 59 w 60"/>
                <a:gd name="T1" fmla="*/ 495 h 496"/>
                <a:gd name="T2" fmla="*/ 59 w 60"/>
                <a:gd name="T3" fmla="*/ 33 h 496"/>
                <a:gd name="T4" fmla="*/ 0 w 60"/>
                <a:gd name="T5" fmla="*/ 0 h 496"/>
                <a:gd name="T6" fmla="*/ 0 w 60"/>
                <a:gd name="T7" fmla="*/ 429 h 496"/>
                <a:gd name="T8" fmla="*/ 59 w 60"/>
                <a:gd name="T9" fmla="*/ 495 h 496"/>
                <a:gd name="T10" fmla="*/ 0 60000 65536"/>
                <a:gd name="T11" fmla="*/ 0 60000 65536"/>
                <a:gd name="T12" fmla="*/ 0 60000 65536"/>
                <a:gd name="T13" fmla="*/ 0 60000 65536"/>
                <a:gd name="T14" fmla="*/ 0 60000 65536"/>
                <a:gd name="T15" fmla="*/ 0 w 60"/>
                <a:gd name="T16" fmla="*/ 0 h 496"/>
                <a:gd name="T17" fmla="*/ 60 w 60"/>
                <a:gd name="T18" fmla="*/ 496 h 496"/>
              </a:gdLst>
              <a:ahLst/>
              <a:cxnLst>
                <a:cxn ang="T10">
                  <a:pos x="T0" y="T1"/>
                </a:cxn>
                <a:cxn ang="T11">
                  <a:pos x="T2" y="T3"/>
                </a:cxn>
                <a:cxn ang="T12">
                  <a:pos x="T4" y="T5"/>
                </a:cxn>
                <a:cxn ang="T13">
                  <a:pos x="T6" y="T7"/>
                </a:cxn>
                <a:cxn ang="T14">
                  <a:pos x="T8" y="T9"/>
                </a:cxn>
              </a:cxnLst>
              <a:rect l="T15" t="T16" r="T17" b="T18"/>
              <a:pathLst>
                <a:path w="60" h="496">
                  <a:moveTo>
                    <a:pt x="59" y="495"/>
                  </a:moveTo>
                  <a:lnTo>
                    <a:pt x="59" y="33"/>
                  </a:lnTo>
                  <a:lnTo>
                    <a:pt x="0" y="0"/>
                  </a:lnTo>
                  <a:lnTo>
                    <a:pt x="0" y="429"/>
                  </a:lnTo>
                  <a:lnTo>
                    <a:pt x="59" y="495"/>
                  </a:lnTo>
                </a:path>
              </a:pathLst>
            </a:custGeom>
            <a:solidFill>
              <a:srgbClr val="00808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432156" name="Freeform 11">
              <a:extLst>
                <a:ext uri="{FF2B5EF4-FFF2-40B4-BE49-F238E27FC236}">
                  <a16:creationId xmlns:a16="http://schemas.microsoft.com/office/drawing/2014/main" id="{8A3B169A-6FDD-44A4-BEB4-66AEFEB6C39B}"/>
                </a:ext>
              </a:extLst>
            </p:cNvPr>
            <p:cNvSpPr>
              <a:spLocks/>
            </p:cNvSpPr>
            <p:nvPr/>
          </p:nvSpPr>
          <p:spPr bwMode="auto">
            <a:xfrm>
              <a:off x="2943" y="2466"/>
              <a:ext cx="493" cy="764"/>
            </a:xfrm>
            <a:custGeom>
              <a:avLst/>
              <a:gdLst>
                <a:gd name="T0" fmla="*/ 230 w 493"/>
                <a:gd name="T1" fmla="*/ 0 h 764"/>
                <a:gd name="T2" fmla="*/ 492 w 493"/>
                <a:gd name="T3" fmla="*/ 133 h 764"/>
                <a:gd name="T4" fmla="*/ 362 w 493"/>
                <a:gd name="T5" fmla="*/ 198 h 764"/>
                <a:gd name="T6" fmla="*/ 362 w 493"/>
                <a:gd name="T7" fmla="*/ 663 h 764"/>
                <a:gd name="T8" fmla="*/ 132 w 493"/>
                <a:gd name="T9" fmla="*/ 763 h 764"/>
                <a:gd name="T10" fmla="*/ 132 w 493"/>
                <a:gd name="T11" fmla="*/ 299 h 764"/>
                <a:gd name="T12" fmla="*/ 0 w 493"/>
                <a:gd name="T13" fmla="*/ 365 h 764"/>
                <a:gd name="T14" fmla="*/ 230 w 493"/>
                <a:gd name="T15" fmla="*/ 0 h 764"/>
                <a:gd name="T16" fmla="*/ 0 60000 65536"/>
                <a:gd name="T17" fmla="*/ 0 60000 65536"/>
                <a:gd name="T18" fmla="*/ 0 60000 65536"/>
                <a:gd name="T19" fmla="*/ 0 60000 65536"/>
                <a:gd name="T20" fmla="*/ 0 60000 65536"/>
                <a:gd name="T21" fmla="*/ 0 60000 65536"/>
                <a:gd name="T22" fmla="*/ 0 60000 65536"/>
                <a:gd name="T23" fmla="*/ 0 60000 65536"/>
                <a:gd name="T24" fmla="*/ 0 w 493"/>
                <a:gd name="T25" fmla="*/ 0 h 764"/>
                <a:gd name="T26" fmla="*/ 493 w 493"/>
                <a:gd name="T27" fmla="*/ 764 h 7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3" h="764">
                  <a:moveTo>
                    <a:pt x="230" y="0"/>
                  </a:moveTo>
                  <a:lnTo>
                    <a:pt x="492" y="133"/>
                  </a:lnTo>
                  <a:lnTo>
                    <a:pt x="362" y="198"/>
                  </a:lnTo>
                  <a:lnTo>
                    <a:pt x="362" y="663"/>
                  </a:lnTo>
                  <a:lnTo>
                    <a:pt x="132" y="763"/>
                  </a:lnTo>
                  <a:lnTo>
                    <a:pt x="132" y="299"/>
                  </a:lnTo>
                  <a:lnTo>
                    <a:pt x="0" y="365"/>
                  </a:lnTo>
                  <a:lnTo>
                    <a:pt x="230" y="0"/>
                  </a:lnTo>
                </a:path>
              </a:pathLst>
            </a:custGeom>
            <a:solidFill>
              <a:srgbClr val="00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432157" name="Freeform 12">
              <a:extLst>
                <a:ext uri="{FF2B5EF4-FFF2-40B4-BE49-F238E27FC236}">
                  <a16:creationId xmlns:a16="http://schemas.microsoft.com/office/drawing/2014/main" id="{4A63FD26-ADF2-45E0-854D-DEB1BA33EAFA}"/>
                </a:ext>
              </a:extLst>
            </p:cNvPr>
            <p:cNvSpPr>
              <a:spLocks/>
            </p:cNvSpPr>
            <p:nvPr/>
          </p:nvSpPr>
          <p:spPr bwMode="auto">
            <a:xfrm>
              <a:off x="2876" y="2432"/>
              <a:ext cx="294" cy="396"/>
            </a:xfrm>
            <a:custGeom>
              <a:avLst/>
              <a:gdLst>
                <a:gd name="T0" fmla="*/ 65 w 294"/>
                <a:gd name="T1" fmla="*/ 395 h 396"/>
                <a:gd name="T2" fmla="*/ 0 w 294"/>
                <a:gd name="T3" fmla="*/ 362 h 396"/>
                <a:gd name="T4" fmla="*/ 228 w 294"/>
                <a:gd name="T5" fmla="*/ 0 h 396"/>
                <a:gd name="T6" fmla="*/ 293 w 294"/>
                <a:gd name="T7" fmla="*/ 33 h 396"/>
                <a:gd name="T8" fmla="*/ 65 w 294"/>
                <a:gd name="T9" fmla="*/ 395 h 396"/>
                <a:gd name="T10" fmla="*/ 0 60000 65536"/>
                <a:gd name="T11" fmla="*/ 0 60000 65536"/>
                <a:gd name="T12" fmla="*/ 0 60000 65536"/>
                <a:gd name="T13" fmla="*/ 0 60000 65536"/>
                <a:gd name="T14" fmla="*/ 0 60000 65536"/>
                <a:gd name="T15" fmla="*/ 0 w 294"/>
                <a:gd name="T16" fmla="*/ 0 h 396"/>
                <a:gd name="T17" fmla="*/ 294 w 294"/>
                <a:gd name="T18" fmla="*/ 396 h 396"/>
              </a:gdLst>
              <a:ahLst/>
              <a:cxnLst>
                <a:cxn ang="T10">
                  <a:pos x="T0" y="T1"/>
                </a:cxn>
                <a:cxn ang="T11">
                  <a:pos x="T2" y="T3"/>
                </a:cxn>
                <a:cxn ang="T12">
                  <a:pos x="T4" y="T5"/>
                </a:cxn>
                <a:cxn ang="T13">
                  <a:pos x="T6" y="T7"/>
                </a:cxn>
                <a:cxn ang="T14">
                  <a:pos x="T8" y="T9"/>
                </a:cxn>
              </a:cxnLst>
              <a:rect l="T15" t="T16" r="T17" b="T18"/>
              <a:pathLst>
                <a:path w="294" h="396">
                  <a:moveTo>
                    <a:pt x="65" y="395"/>
                  </a:moveTo>
                  <a:lnTo>
                    <a:pt x="0" y="362"/>
                  </a:lnTo>
                  <a:lnTo>
                    <a:pt x="228" y="0"/>
                  </a:lnTo>
                  <a:lnTo>
                    <a:pt x="293" y="33"/>
                  </a:lnTo>
                  <a:lnTo>
                    <a:pt x="65" y="395"/>
                  </a:lnTo>
                </a:path>
              </a:pathLst>
            </a:custGeom>
            <a:solidFill>
              <a:srgbClr val="00B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grpSp>
      <p:grpSp>
        <p:nvGrpSpPr>
          <p:cNvPr id="432135" name="Group 13">
            <a:extLst>
              <a:ext uri="{FF2B5EF4-FFF2-40B4-BE49-F238E27FC236}">
                <a16:creationId xmlns:a16="http://schemas.microsoft.com/office/drawing/2014/main" id="{6AF2B309-7288-44B5-84AF-4CFDDD42C7B0}"/>
              </a:ext>
            </a:extLst>
          </p:cNvPr>
          <p:cNvGrpSpPr>
            <a:grpSpLocks/>
          </p:cNvGrpSpPr>
          <p:nvPr/>
        </p:nvGrpSpPr>
        <p:grpSpPr bwMode="auto">
          <a:xfrm>
            <a:off x="3233738" y="2714625"/>
            <a:ext cx="3062287" cy="2622550"/>
            <a:chOff x="1994" y="1288"/>
            <a:chExt cx="1929" cy="1468"/>
          </a:xfrm>
        </p:grpSpPr>
        <p:sp>
          <p:nvSpPr>
            <p:cNvPr id="432152" name="Freeform 14">
              <a:extLst>
                <a:ext uri="{FF2B5EF4-FFF2-40B4-BE49-F238E27FC236}">
                  <a16:creationId xmlns:a16="http://schemas.microsoft.com/office/drawing/2014/main" id="{4892ECC0-2B28-4ED7-A35E-1279D7957A3D}"/>
                </a:ext>
              </a:extLst>
            </p:cNvPr>
            <p:cNvSpPr>
              <a:spLocks/>
            </p:cNvSpPr>
            <p:nvPr/>
          </p:nvSpPr>
          <p:spPr bwMode="auto">
            <a:xfrm>
              <a:off x="1994" y="1858"/>
              <a:ext cx="394" cy="898"/>
            </a:xfrm>
            <a:custGeom>
              <a:avLst/>
              <a:gdLst>
                <a:gd name="T0" fmla="*/ 0 w 394"/>
                <a:gd name="T1" fmla="*/ 0 h 898"/>
                <a:gd name="T2" fmla="*/ 393 w 394"/>
                <a:gd name="T3" fmla="*/ 232 h 898"/>
                <a:gd name="T4" fmla="*/ 393 w 394"/>
                <a:gd name="T5" fmla="*/ 897 h 898"/>
                <a:gd name="T6" fmla="*/ 0 w 394"/>
                <a:gd name="T7" fmla="*/ 664 h 898"/>
                <a:gd name="T8" fmla="*/ 0 w 394"/>
                <a:gd name="T9" fmla="*/ 0 h 898"/>
                <a:gd name="T10" fmla="*/ 0 60000 65536"/>
                <a:gd name="T11" fmla="*/ 0 60000 65536"/>
                <a:gd name="T12" fmla="*/ 0 60000 65536"/>
                <a:gd name="T13" fmla="*/ 0 60000 65536"/>
                <a:gd name="T14" fmla="*/ 0 60000 65536"/>
                <a:gd name="T15" fmla="*/ 0 w 394"/>
                <a:gd name="T16" fmla="*/ 0 h 898"/>
                <a:gd name="T17" fmla="*/ 394 w 394"/>
                <a:gd name="T18" fmla="*/ 898 h 898"/>
              </a:gdLst>
              <a:ahLst/>
              <a:cxnLst>
                <a:cxn ang="T10">
                  <a:pos x="T0" y="T1"/>
                </a:cxn>
                <a:cxn ang="T11">
                  <a:pos x="T2" y="T3"/>
                </a:cxn>
                <a:cxn ang="T12">
                  <a:pos x="T4" y="T5"/>
                </a:cxn>
                <a:cxn ang="T13">
                  <a:pos x="T6" y="T7"/>
                </a:cxn>
                <a:cxn ang="T14">
                  <a:pos x="T8" y="T9"/>
                </a:cxn>
              </a:cxnLst>
              <a:rect l="T15" t="T16" r="T17" b="T18"/>
              <a:pathLst>
                <a:path w="394" h="898">
                  <a:moveTo>
                    <a:pt x="0" y="0"/>
                  </a:moveTo>
                  <a:lnTo>
                    <a:pt x="393" y="232"/>
                  </a:lnTo>
                  <a:lnTo>
                    <a:pt x="393" y="897"/>
                  </a:lnTo>
                  <a:lnTo>
                    <a:pt x="0" y="664"/>
                  </a:lnTo>
                  <a:lnTo>
                    <a:pt x="0" y="0"/>
                  </a:lnTo>
                </a:path>
              </a:pathLst>
            </a:custGeom>
            <a:solidFill>
              <a:srgbClr val="8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432153" name="Freeform 15">
              <a:extLst>
                <a:ext uri="{FF2B5EF4-FFF2-40B4-BE49-F238E27FC236}">
                  <a16:creationId xmlns:a16="http://schemas.microsoft.com/office/drawing/2014/main" id="{0C2AFFDE-7C7F-4099-B60E-8B58EB4EF0C4}"/>
                </a:ext>
              </a:extLst>
            </p:cNvPr>
            <p:cNvSpPr>
              <a:spLocks/>
            </p:cNvSpPr>
            <p:nvPr/>
          </p:nvSpPr>
          <p:spPr bwMode="auto">
            <a:xfrm>
              <a:off x="1994" y="1288"/>
              <a:ext cx="1929" cy="797"/>
            </a:xfrm>
            <a:custGeom>
              <a:avLst/>
              <a:gdLst>
                <a:gd name="T0" fmla="*/ 0 w 1929"/>
                <a:gd name="T1" fmla="*/ 564 h 797"/>
                <a:gd name="T2" fmla="*/ 399 w 1929"/>
                <a:gd name="T3" fmla="*/ 796 h 797"/>
                <a:gd name="T4" fmla="*/ 1928 w 1929"/>
                <a:gd name="T5" fmla="*/ 200 h 797"/>
                <a:gd name="T6" fmla="*/ 1594 w 1929"/>
                <a:gd name="T7" fmla="*/ 0 h 797"/>
                <a:gd name="T8" fmla="*/ 0 w 1929"/>
                <a:gd name="T9" fmla="*/ 564 h 797"/>
                <a:gd name="T10" fmla="*/ 0 60000 65536"/>
                <a:gd name="T11" fmla="*/ 0 60000 65536"/>
                <a:gd name="T12" fmla="*/ 0 60000 65536"/>
                <a:gd name="T13" fmla="*/ 0 60000 65536"/>
                <a:gd name="T14" fmla="*/ 0 60000 65536"/>
                <a:gd name="T15" fmla="*/ 0 w 1929"/>
                <a:gd name="T16" fmla="*/ 0 h 797"/>
                <a:gd name="T17" fmla="*/ 1929 w 1929"/>
                <a:gd name="T18" fmla="*/ 797 h 797"/>
              </a:gdLst>
              <a:ahLst/>
              <a:cxnLst>
                <a:cxn ang="T10">
                  <a:pos x="T0" y="T1"/>
                </a:cxn>
                <a:cxn ang="T11">
                  <a:pos x="T2" y="T3"/>
                </a:cxn>
                <a:cxn ang="T12">
                  <a:pos x="T4" y="T5"/>
                </a:cxn>
                <a:cxn ang="T13">
                  <a:pos x="T6" y="T7"/>
                </a:cxn>
                <a:cxn ang="T14">
                  <a:pos x="T8" y="T9"/>
                </a:cxn>
              </a:cxnLst>
              <a:rect l="T15" t="T16" r="T17" b="T18"/>
              <a:pathLst>
                <a:path w="1929" h="797">
                  <a:moveTo>
                    <a:pt x="0" y="564"/>
                  </a:moveTo>
                  <a:lnTo>
                    <a:pt x="399" y="796"/>
                  </a:lnTo>
                  <a:lnTo>
                    <a:pt x="1928" y="200"/>
                  </a:lnTo>
                  <a:lnTo>
                    <a:pt x="1594" y="0"/>
                  </a:lnTo>
                  <a:lnTo>
                    <a:pt x="0" y="564"/>
                  </a:lnTo>
                </a:path>
              </a:pathLst>
            </a:custGeom>
            <a:solidFill>
              <a:srgbClr val="FF5F7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432154" name="Freeform 16">
              <a:extLst>
                <a:ext uri="{FF2B5EF4-FFF2-40B4-BE49-F238E27FC236}">
                  <a16:creationId xmlns:a16="http://schemas.microsoft.com/office/drawing/2014/main" id="{E93E3507-C0C1-4736-9208-18ED60401B2A}"/>
                </a:ext>
              </a:extLst>
            </p:cNvPr>
            <p:cNvSpPr>
              <a:spLocks/>
            </p:cNvSpPr>
            <p:nvPr/>
          </p:nvSpPr>
          <p:spPr bwMode="auto">
            <a:xfrm>
              <a:off x="2395" y="1490"/>
              <a:ext cx="1528" cy="1266"/>
            </a:xfrm>
            <a:custGeom>
              <a:avLst/>
              <a:gdLst>
                <a:gd name="T0" fmla="*/ 0 w 1528"/>
                <a:gd name="T1" fmla="*/ 598 h 1266"/>
                <a:gd name="T2" fmla="*/ 0 w 1528"/>
                <a:gd name="T3" fmla="*/ 1265 h 1266"/>
                <a:gd name="T4" fmla="*/ 1527 w 1528"/>
                <a:gd name="T5" fmla="*/ 565 h 1266"/>
                <a:gd name="T6" fmla="*/ 1527 w 1528"/>
                <a:gd name="T7" fmla="*/ 0 h 1266"/>
                <a:gd name="T8" fmla="*/ 0 w 1528"/>
                <a:gd name="T9" fmla="*/ 598 h 1266"/>
                <a:gd name="T10" fmla="*/ 0 60000 65536"/>
                <a:gd name="T11" fmla="*/ 0 60000 65536"/>
                <a:gd name="T12" fmla="*/ 0 60000 65536"/>
                <a:gd name="T13" fmla="*/ 0 60000 65536"/>
                <a:gd name="T14" fmla="*/ 0 60000 65536"/>
                <a:gd name="T15" fmla="*/ 0 w 1528"/>
                <a:gd name="T16" fmla="*/ 0 h 1266"/>
                <a:gd name="T17" fmla="*/ 1528 w 1528"/>
                <a:gd name="T18" fmla="*/ 1266 h 1266"/>
              </a:gdLst>
              <a:ahLst/>
              <a:cxnLst>
                <a:cxn ang="T10">
                  <a:pos x="T0" y="T1"/>
                </a:cxn>
                <a:cxn ang="T11">
                  <a:pos x="T2" y="T3"/>
                </a:cxn>
                <a:cxn ang="T12">
                  <a:pos x="T4" y="T5"/>
                </a:cxn>
                <a:cxn ang="T13">
                  <a:pos x="T6" y="T7"/>
                </a:cxn>
                <a:cxn ang="T14">
                  <a:pos x="T8" y="T9"/>
                </a:cxn>
              </a:cxnLst>
              <a:rect l="T15" t="T16" r="T17" b="T18"/>
              <a:pathLst>
                <a:path w="1528" h="1266">
                  <a:moveTo>
                    <a:pt x="0" y="598"/>
                  </a:moveTo>
                  <a:lnTo>
                    <a:pt x="0" y="1265"/>
                  </a:lnTo>
                  <a:lnTo>
                    <a:pt x="1527" y="565"/>
                  </a:lnTo>
                  <a:lnTo>
                    <a:pt x="1527" y="0"/>
                  </a:lnTo>
                  <a:lnTo>
                    <a:pt x="0" y="598"/>
                  </a:lnTo>
                </a:path>
              </a:pathLst>
            </a:custGeom>
            <a:solidFill>
              <a:srgbClr val="FF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grpSp>
      <p:sp>
        <p:nvSpPr>
          <p:cNvPr id="432136" name="Freeform 17">
            <a:extLst>
              <a:ext uri="{FF2B5EF4-FFF2-40B4-BE49-F238E27FC236}">
                <a16:creationId xmlns:a16="http://schemas.microsoft.com/office/drawing/2014/main" id="{54EE05AA-C67A-4A3C-89EF-D7CC5AAB5AF4}"/>
              </a:ext>
            </a:extLst>
          </p:cNvPr>
          <p:cNvSpPr>
            <a:spLocks/>
          </p:cNvSpPr>
          <p:nvPr/>
        </p:nvSpPr>
        <p:spPr bwMode="auto">
          <a:xfrm>
            <a:off x="4557713" y="1998663"/>
            <a:ext cx="466725" cy="166687"/>
          </a:xfrm>
          <a:custGeom>
            <a:avLst/>
            <a:gdLst>
              <a:gd name="T0" fmla="*/ 0 w 294"/>
              <a:gd name="T1" fmla="*/ 109332 h 93"/>
              <a:gd name="T2" fmla="*/ 103188 w 294"/>
              <a:gd name="T3" fmla="*/ 164895 h 93"/>
              <a:gd name="T4" fmla="*/ 465138 w 294"/>
              <a:gd name="T5" fmla="*/ 53770 h 93"/>
              <a:gd name="T6" fmla="*/ 361950 w 294"/>
              <a:gd name="T7" fmla="*/ 0 h 93"/>
              <a:gd name="T8" fmla="*/ 0 w 294"/>
              <a:gd name="T9" fmla="*/ 109332 h 93"/>
              <a:gd name="T10" fmla="*/ 0 60000 65536"/>
              <a:gd name="T11" fmla="*/ 0 60000 65536"/>
              <a:gd name="T12" fmla="*/ 0 60000 65536"/>
              <a:gd name="T13" fmla="*/ 0 60000 65536"/>
              <a:gd name="T14" fmla="*/ 0 60000 65536"/>
              <a:gd name="T15" fmla="*/ 0 w 294"/>
              <a:gd name="T16" fmla="*/ 0 h 93"/>
              <a:gd name="T17" fmla="*/ 294 w 294"/>
              <a:gd name="T18" fmla="*/ 93 h 93"/>
            </a:gdLst>
            <a:ahLst/>
            <a:cxnLst>
              <a:cxn ang="T10">
                <a:pos x="T0" y="T1"/>
              </a:cxn>
              <a:cxn ang="T11">
                <a:pos x="T2" y="T3"/>
              </a:cxn>
              <a:cxn ang="T12">
                <a:pos x="T4" y="T5"/>
              </a:cxn>
              <a:cxn ang="T13">
                <a:pos x="T6" y="T7"/>
              </a:cxn>
              <a:cxn ang="T14">
                <a:pos x="T8" y="T9"/>
              </a:cxn>
            </a:cxnLst>
            <a:rect l="T15" t="T16" r="T17" b="T18"/>
            <a:pathLst>
              <a:path w="294" h="93">
                <a:moveTo>
                  <a:pt x="0" y="61"/>
                </a:moveTo>
                <a:lnTo>
                  <a:pt x="65" y="92"/>
                </a:lnTo>
                <a:lnTo>
                  <a:pt x="293" y="30"/>
                </a:lnTo>
                <a:lnTo>
                  <a:pt x="228" y="0"/>
                </a:lnTo>
                <a:lnTo>
                  <a:pt x="0" y="61"/>
                </a:lnTo>
              </a:path>
            </a:pathLst>
          </a:custGeom>
          <a:solidFill>
            <a:srgbClr val="7FF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grpSp>
        <p:nvGrpSpPr>
          <p:cNvPr id="432137" name="Group 18">
            <a:extLst>
              <a:ext uri="{FF2B5EF4-FFF2-40B4-BE49-F238E27FC236}">
                <a16:creationId xmlns:a16="http://schemas.microsoft.com/office/drawing/2014/main" id="{5B93766F-0962-4C83-9242-11D4F9F4BFA7}"/>
              </a:ext>
            </a:extLst>
          </p:cNvPr>
          <p:cNvGrpSpPr>
            <a:grpSpLocks/>
          </p:cNvGrpSpPr>
          <p:nvPr/>
        </p:nvGrpSpPr>
        <p:grpSpPr bwMode="auto">
          <a:xfrm>
            <a:off x="4267200" y="2057400"/>
            <a:ext cx="1030288" cy="1184275"/>
            <a:chOff x="2645" y="920"/>
            <a:chExt cx="649" cy="663"/>
          </a:xfrm>
        </p:grpSpPr>
        <p:sp>
          <p:nvSpPr>
            <p:cNvPr id="432148" name="Freeform 19">
              <a:extLst>
                <a:ext uri="{FF2B5EF4-FFF2-40B4-BE49-F238E27FC236}">
                  <a16:creationId xmlns:a16="http://schemas.microsoft.com/office/drawing/2014/main" id="{1EAFD162-588E-4BB1-8A7B-93D6C4E55495}"/>
                </a:ext>
              </a:extLst>
            </p:cNvPr>
            <p:cNvSpPr>
              <a:spLocks/>
            </p:cNvSpPr>
            <p:nvPr/>
          </p:nvSpPr>
          <p:spPr bwMode="auto">
            <a:xfrm>
              <a:off x="3066" y="1246"/>
              <a:ext cx="228" cy="86"/>
            </a:xfrm>
            <a:custGeom>
              <a:avLst/>
              <a:gdLst>
                <a:gd name="T0" fmla="*/ 64 w 228"/>
                <a:gd name="T1" fmla="*/ 85 h 86"/>
                <a:gd name="T2" fmla="*/ 227 w 228"/>
                <a:gd name="T3" fmla="*/ 27 h 86"/>
                <a:gd name="T4" fmla="*/ 156 w 228"/>
                <a:gd name="T5" fmla="*/ 0 h 86"/>
                <a:gd name="T6" fmla="*/ 0 w 228"/>
                <a:gd name="T7" fmla="*/ 58 h 86"/>
                <a:gd name="T8" fmla="*/ 64 w 228"/>
                <a:gd name="T9" fmla="*/ 85 h 86"/>
                <a:gd name="T10" fmla="*/ 0 60000 65536"/>
                <a:gd name="T11" fmla="*/ 0 60000 65536"/>
                <a:gd name="T12" fmla="*/ 0 60000 65536"/>
                <a:gd name="T13" fmla="*/ 0 60000 65536"/>
                <a:gd name="T14" fmla="*/ 0 60000 65536"/>
                <a:gd name="T15" fmla="*/ 0 w 228"/>
                <a:gd name="T16" fmla="*/ 0 h 86"/>
                <a:gd name="T17" fmla="*/ 228 w 228"/>
                <a:gd name="T18" fmla="*/ 86 h 86"/>
              </a:gdLst>
              <a:ahLst/>
              <a:cxnLst>
                <a:cxn ang="T10">
                  <a:pos x="T0" y="T1"/>
                </a:cxn>
                <a:cxn ang="T11">
                  <a:pos x="T2" y="T3"/>
                </a:cxn>
                <a:cxn ang="T12">
                  <a:pos x="T4" y="T5"/>
                </a:cxn>
                <a:cxn ang="T13">
                  <a:pos x="T6" y="T7"/>
                </a:cxn>
                <a:cxn ang="T14">
                  <a:pos x="T8" y="T9"/>
                </a:cxn>
              </a:cxnLst>
              <a:rect l="T15" t="T16" r="T17" b="T18"/>
              <a:pathLst>
                <a:path w="228" h="86">
                  <a:moveTo>
                    <a:pt x="64" y="85"/>
                  </a:moveTo>
                  <a:lnTo>
                    <a:pt x="227" y="27"/>
                  </a:lnTo>
                  <a:lnTo>
                    <a:pt x="156" y="0"/>
                  </a:lnTo>
                  <a:lnTo>
                    <a:pt x="0" y="58"/>
                  </a:lnTo>
                  <a:lnTo>
                    <a:pt x="64" y="85"/>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432149" name="Freeform 20">
              <a:extLst>
                <a:ext uri="{FF2B5EF4-FFF2-40B4-BE49-F238E27FC236}">
                  <a16:creationId xmlns:a16="http://schemas.microsoft.com/office/drawing/2014/main" id="{C4389932-FC8C-4B30-9B25-0842FD5EA367}"/>
                </a:ext>
              </a:extLst>
            </p:cNvPr>
            <p:cNvSpPr>
              <a:spLocks/>
            </p:cNvSpPr>
            <p:nvPr/>
          </p:nvSpPr>
          <p:spPr bwMode="auto">
            <a:xfrm>
              <a:off x="2717" y="920"/>
              <a:ext cx="577" cy="663"/>
            </a:xfrm>
            <a:custGeom>
              <a:avLst/>
              <a:gdLst>
                <a:gd name="T0" fmla="*/ 183 w 577"/>
                <a:gd name="T1" fmla="*/ 66 h 663"/>
                <a:gd name="T2" fmla="*/ 414 w 577"/>
                <a:gd name="T3" fmla="*/ 0 h 663"/>
                <a:gd name="T4" fmla="*/ 414 w 577"/>
                <a:gd name="T5" fmla="*/ 411 h 663"/>
                <a:gd name="T6" fmla="*/ 576 w 577"/>
                <a:gd name="T7" fmla="*/ 351 h 663"/>
                <a:gd name="T8" fmla="*/ 316 w 577"/>
                <a:gd name="T9" fmla="*/ 662 h 663"/>
                <a:gd name="T10" fmla="*/ 0 w 577"/>
                <a:gd name="T11" fmla="*/ 562 h 663"/>
                <a:gd name="T12" fmla="*/ 183 w 577"/>
                <a:gd name="T13" fmla="*/ 496 h 663"/>
                <a:gd name="T14" fmla="*/ 183 w 577"/>
                <a:gd name="T15" fmla="*/ 66 h 663"/>
                <a:gd name="T16" fmla="*/ 0 60000 65536"/>
                <a:gd name="T17" fmla="*/ 0 60000 65536"/>
                <a:gd name="T18" fmla="*/ 0 60000 65536"/>
                <a:gd name="T19" fmla="*/ 0 60000 65536"/>
                <a:gd name="T20" fmla="*/ 0 60000 65536"/>
                <a:gd name="T21" fmla="*/ 0 60000 65536"/>
                <a:gd name="T22" fmla="*/ 0 60000 65536"/>
                <a:gd name="T23" fmla="*/ 0 60000 65536"/>
                <a:gd name="T24" fmla="*/ 0 w 577"/>
                <a:gd name="T25" fmla="*/ 0 h 663"/>
                <a:gd name="T26" fmla="*/ 577 w 577"/>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7" h="663">
                  <a:moveTo>
                    <a:pt x="183" y="66"/>
                  </a:moveTo>
                  <a:lnTo>
                    <a:pt x="414" y="0"/>
                  </a:lnTo>
                  <a:lnTo>
                    <a:pt x="414" y="411"/>
                  </a:lnTo>
                  <a:lnTo>
                    <a:pt x="576" y="351"/>
                  </a:lnTo>
                  <a:lnTo>
                    <a:pt x="316" y="662"/>
                  </a:lnTo>
                  <a:lnTo>
                    <a:pt x="0" y="562"/>
                  </a:lnTo>
                  <a:lnTo>
                    <a:pt x="183" y="496"/>
                  </a:lnTo>
                  <a:lnTo>
                    <a:pt x="183" y="66"/>
                  </a:lnTo>
                </a:path>
              </a:pathLst>
            </a:custGeom>
            <a:solidFill>
              <a:srgbClr val="00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432150" name="Freeform 21">
              <a:extLst>
                <a:ext uri="{FF2B5EF4-FFF2-40B4-BE49-F238E27FC236}">
                  <a16:creationId xmlns:a16="http://schemas.microsoft.com/office/drawing/2014/main" id="{9A5E53F5-B8D1-4FE4-9829-F033F63F45D6}"/>
                </a:ext>
              </a:extLst>
            </p:cNvPr>
            <p:cNvSpPr>
              <a:spLocks/>
            </p:cNvSpPr>
            <p:nvPr/>
          </p:nvSpPr>
          <p:spPr bwMode="auto">
            <a:xfrm>
              <a:off x="2645" y="1389"/>
              <a:ext cx="251" cy="93"/>
            </a:xfrm>
            <a:custGeom>
              <a:avLst/>
              <a:gdLst>
                <a:gd name="T0" fmla="*/ 70 w 251"/>
                <a:gd name="T1" fmla="*/ 92 h 93"/>
                <a:gd name="T2" fmla="*/ 0 w 251"/>
                <a:gd name="T3" fmla="*/ 59 h 93"/>
                <a:gd name="T4" fmla="*/ 185 w 251"/>
                <a:gd name="T5" fmla="*/ 0 h 93"/>
                <a:gd name="T6" fmla="*/ 250 w 251"/>
                <a:gd name="T7" fmla="*/ 30 h 93"/>
                <a:gd name="T8" fmla="*/ 70 w 251"/>
                <a:gd name="T9" fmla="*/ 92 h 93"/>
                <a:gd name="T10" fmla="*/ 0 60000 65536"/>
                <a:gd name="T11" fmla="*/ 0 60000 65536"/>
                <a:gd name="T12" fmla="*/ 0 60000 65536"/>
                <a:gd name="T13" fmla="*/ 0 60000 65536"/>
                <a:gd name="T14" fmla="*/ 0 60000 65536"/>
                <a:gd name="T15" fmla="*/ 0 w 251"/>
                <a:gd name="T16" fmla="*/ 0 h 93"/>
                <a:gd name="T17" fmla="*/ 251 w 251"/>
                <a:gd name="T18" fmla="*/ 93 h 93"/>
              </a:gdLst>
              <a:ahLst/>
              <a:cxnLst>
                <a:cxn ang="T10">
                  <a:pos x="T0" y="T1"/>
                </a:cxn>
                <a:cxn ang="T11">
                  <a:pos x="T2" y="T3"/>
                </a:cxn>
                <a:cxn ang="T12">
                  <a:pos x="T4" y="T5"/>
                </a:cxn>
                <a:cxn ang="T13">
                  <a:pos x="T6" y="T7"/>
                </a:cxn>
                <a:cxn ang="T14">
                  <a:pos x="T8" y="T9"/>
                </a:cxn>
              </a:cxnLst>
              <a:rect l="T15" t="T16" r="T17" b="T18"/>
              <a:pathLst>
                <a:path w="251" h="93">
                  <a:moveTo>
                    <a:pt x="70" y="92"/>
                  </a:moveTo>
                  <a:lnTo>
                    <a:pt x="0" y="59"/>
                  </a:lnTo>
                  <a:lnTo>
                    <a:pt x="185" y="0"/>
                  </a:lnTo>
                  <a:lnTo>
                    <a:pt x="250" y="30"/>
                  </a:lnTo>
                  <a:lnTo>
                    <a:pt x="70" y="92"/>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432151" name="Freeform 22">
              <a:extLst>
                <a:ext uri="{FF2B5EF4-FFF2-40B4-BE49-F238E27FC236}">
                  <a16:creationId xmlns:a16="http://schemas.microsoft.com/office/drawing/2014/main" id="{CDACD031-ADB0-495C-B04A-13F67FC5D0C6}"/>
                </a:ext>
              </a:extLst>
            </p:cNvPr>
            <p:cNvSpPr>
              <a:spLocks/>
            </p:cNvSpPr>
            <p:nvPr/>
          </p:nvSpPr>
          <p:spPr bwMode="auto">
            <a:xfrm>
              <a:off x="2836" y="953"/>
              <a:ext cx="60" cy="462"/>
            </a:xfrm>
            <a:custGeom>
              <a:avLst/>
              <a:gdLst>
                <a:gd name="T0" fmla="*/ 0 w 60"/>
                <a:gd name="T1" fmla="*/ 429 h 462"/>
                <a:gd name="T2" fmla="*/ 59 w 60"/>
                <a:gd name="T3" fmla="*/ 461 h 462"/>
                <a:gd name="T4" fmla="*/ 59 w 60"/>
                <a:gd name="T5" fmla="*/ 33 h 462"/>
                <a:gd name="T6" fmla="*/ 0 w 60"/>
                <a:gd name="T7" fmla="*/ 0 h 462"/>
                <a:gd name="T8" fmla="*/ 0 w 60"/>
                <a:gd name="T9" fmla="*/ 429 h 462"/>
                <a:gd name="T10" fmla="*/ 0 60000 65536"/>
                <a:gd name="T11" fmla="*/ 0 60000 65536"/>
                <a:gd name="T12" fmla="*/ 0 60000 65536"/>
                <a:gd name="T13" fmla="*/ 0 60000 65536"/>
                <a:gd name="T14" fmla="*/ 0 60000 65536"/>
                <a:gd name="T15" fmla="*/ 0 w 60"/>
                <a:gd name="T16" fmla="*/ 0 h 462"/>
                <a:gd name="T17" fmla="*/ 60 w 60"/>
                <a:gd name="T18" fmla="*/ 462 h 462"/>
              </a:gdLst>
              <a:ahLst/>
              <a:cxnLst>
                <a:cxn ang="T10">
                  <a:pos x="T0" y="T1"/>
                </a:cxn>
                <a:cxn ang="T11">
                  <a:pos x="T2" y="T3"/>
                </a:cxn>
                <a:cxn ang="T12">
                  <a:pos x="T4" y="T5"/>
                </a:cxn>
                <a:cxn ang="T13">
                  <a:pos x="T6" y="T7"/>
                </a:cxn>
                <a:cxn ang="T14">
                  <a:pos x="T8" y="T9"/>
                </a:cxn>
              </a:cxnLst>
              <a:rect l="T15" t="T16" r="T17" b="T18"/>
              <a:pathLst>
                <a:path w="60" h="462">
                  <a:moveTo>
                    <a:pt x="0" y="429"/>
                  </a:moveTo>
                  <a:lnTo>
                    <a:pt x="59" y="461"/>
                  </a:lnTo>
                  <a:lnTo>
                    <a:pt x="59" y="33"/>
                  </a:lnTo>
                  <a:lnTo>
                    <a:pt x="0" y="0"/>
                  </a:lnTo>
                  <a:lnTo>
                    <a:pt x="0" y="429"/>
                  </a:lnTo>
                </a:path>
              </a:pathLst>
            </a:custGeom>
            <a:solidFill>
              <a:srgbClr val="00B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grpSp>
      <p:grpSp>
        <p:nvGrpSpPr>
          <p:cNvPr id="432138" name="Group 23">
            <a:extLst>
              <a:ext uri="{FF2B5EF4-FFF2-40B4-BE49-F238E27FC236}">
                <a16:creationId xmlns:a16="http://schemas.microsoft.com/office/drawing/2014/main" id="{4011E14E-9AFA-4949-8112-8BEE873466F8}"/>
              </a:ext>
            </a:extLst>
          </p:cNvPr>
          <p:cNvGrpSpPr>
            <a:grpSpLocks/>
          </p:cNvGrpSpPr>
          <p:nvPr/>
        </p:nvGrpSpPr>
        <p:grpSpPr bwMode="auto">
          <a:xfrm>
            <a:off x="2493963" y="4090988"/>
            <a:ext cx="1206500" cy="1304925"/>
            <a:chOff x="1528" y="2059"/>
            <a:chExt cx="760" cy="730"/>
          </a:xfrm>
        </p:grpSpPr>
        <p:sp>
          <p:nvSpPr>
            <p:cNvPr id="432143" name="Freeform 24">
              <a:extLst>
                <a:ext uri="{FF2B5EF4-FFF2-40B4-BE49-F238E27FC236}">
                  <a16:creationId xmlns:a16="http://schemas.microsoft.com/office/drawing/2014/main" id="{8E6AE8C6-FED1-4DF5-9484-B84D437F67FC}"/>
                </a:ext>
              </a:extLst>
            </p:cNvPr>
            <p:cNvSpPr>
              <a:spLocks/>
            </p:cNvSpPr>
            <p:nvPr/>
          </p:nvSpPr>
          <p:spPr bwMode="auto">
            <a:xfrm>
              <a:off x="2060" y="2494"/>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 name="T15" fmla="*/ 0 w 94"/>
                <a:gd name="T16" fmla="*/ 0 h 228"/>
                <a:gd name="T17" fmla="*/ 94 w 94"/>
                <a:gd name="T18" fmla="*/ 228 h 228"/>
              </a:gdLst>
              <a:ahLst/>
              <a:cxnLst>
                <a:cxn ang="T10">
                  <a:pos x="T0" y="T1"/>
                </a:cxn>
                <a:cxn ang="T11">
                  <a:pos x="T2" y="T3"/>
                </a:cxn>
                <a:cxn ang="T12">
                  <a:pos x="T4" y="T5"/>
                </a:cxn>
                <a:cxn ang="T13">
                  <a:pos x="T6" y="T7"/>
                </a:cxn>
                <a:cxn ang="T14">
                  <a:pos x="T8" y="T9"/>
                </a:cxn>
              </a:cxnLst>
              <a:rect l="T15" t="T16" r="T17" b="T18"/>
              <a:pathLst>
                <a:path w="94" h="228">
                  <a:moveTo>
                    <a:pt x="93" y="227"/>
                  </a:moveTo>
                  <a:lnTo>
                    <a:pt x="93" y="65"/>
                  </a:lnTo>
                  <a:lnTo>
                    <a:pt x="0" y="0"/>
                  </a:lnTo>
                  <a:lnTo>
                    <a:pt x="0" y="162"/>
                  </a:lnTo>
                  <a:lnTo>
                    <a:pt x="93" y="227"/>
                  </a:lnTo>
                </a:path>
              </a:pathLst>
            </a:custGeom>
            <a:solidFill>
              <a:srgbClr val="009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432144" name="Freeform 25">
              <a:extLst>
                <a:ext uri="{FF2B5EF4-FFF2-40B4-BE49-F238E27FC236}">
                  <a16:creationId xmlns:a16="http://schemas.microsoft.com/office/drawing/2014/main" id="{1694AE67-C785-4648-BE03-E1273E9939C1}"/>
                </a:ext>
              </a:extLst>
            </p:cNvPr>
            <p:cNvSpPr>
              <a:spLocks/>
            </p:cNvSpPr>
            <p:nvPr/>
          </p:nvSpPr>
          <p:spPr bwMode="auto">
            <a:xfrm>
              <a:off x="1627" y="2126"/>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 name="T24" fmla="*/ 0 w 661"/>
                <a:gd name="T25" fmla="*/ 0 h 663"/>
                <a:gd name="T26" fmla="*/ 661 w 661"/>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00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432145" name="Freeform 26">
              <a:extLst>
                <a:ext uri="{FF2B5EF4-FFF2-40B4-BE49-F238E27FC236}">
                  <a16:creationId xmlns:a16="http://schemas.microsoft.com/office/drawing/2014/main" id="{6B5029F1-B4ED-4190-8F5A-1E0CFC0481A1}"/>
                </a:ext>
              </a:extLst>
            </p:cNvPr>
            <p:cNvSpPr>
              <a:spLocks/>
            </p:cNvSpPr>
            <p:nvPr/>
          </p:nvSpPr>
          <p:spPr bwMode="auto">
            <a:xfrm>
              <a:off x="1528" y="2427"/>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 name="T15" fmla="*/ 0 w 92"/>
                <a:gd name="T16" fmla="*/ 0 h 362"/>
                <a:gd name="T17" fmla="*/ 92 w 92"/>
                <a:gd name="T18" fmla="*/ 362 h 362"/>
              </a:gdLst>
              <a:ahLst/>
              <a:cxnLst>
                <a:cxn ang="T10">
                  <a:pos x="T0" y="T1"/>
                </a:cxn>
                <a:cxn ang="T11">
                  <a:pos x="T2" y="T3"/>
                </a:cxn>
                <a:cxn ang="T12">
                  <a:pos x="T4" y="T5"/>
                </a:cxn>
                <a:cxn ang="T13">
                  <a:pos x="T6" y="T7"/>
                </a:cxn>
                <a:cxn ang="T14">
                  <a:pos x="T8" y="T9"/>
                </a:cxn>
              </a:cxnLst>
              <a:rect l="T15" t="T16" r="T17" b="T18"/>
              <a:pathLst>
                <a:path w="92" h="362">
                  <a:moveTo>
                    <a:pt x="91" y="66"/>
                  </a:moveTo>
                  <a:lnTo>
                    <a:pt x="91" y="361"/>
                  </a:lnTo>
                  <a:lnTo>
                    <a:pt x="0" y="295"/>
                  </a:lnTo>
                  <a:lnTo>
                    <a:pt x="0" y="0"/>
                  </a:lnTo>
                  <a:lnTo>
                    <a:pt x="91" y="66"/>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432146" name="Freeform 27">
              <a:extLst>
                <a:ext uri="{FF2B5EF4-FFF2-40B4-BE49-F238E27FC236}">
                  <a16:creationId xmlns:a16="http://schemas.microsoft.com/office/drawing/2014/main" id="{5F4A2B1E-7CF9-4517-9028-02179ADBD0F4}"/>
                </a:ext>
              </a:extLst>
            </p:cNvPr>
            <p:cNvSpPr>
              <a:spLocks/>
            </p:cNvSpPr>
            <p:nvPr/>
          </p:nvSpPr>
          <p:spPr bwMode="auto">
            <a:xfrm>
              <a:off x="1528" y="2226"/>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 name="T15" fmla="*/ 0 w 626"/>
                <a:gd name="T16" fmla="*/ 0 h 261"/>
                <a:gd name="T17" fmla="*/ 626 w 626"/>
                <a:gd name="T18" fmla="*/ 261 h 261"/>
              </a:gdLst>
              <a:ahLst/>
              <a:cxnLst>
                <a:cxn ang="T10">
                  <a:pos x="T0" y="T1"/>
                </a:cxn>
                <a:cxn ang="T11">
                  <a:pos x="T2" y="T3"/>
                </a:cxn>
                <a:cxn ang="T12">
                  <a:pos x="T4" y="T5"/>
                </a:cxn>
                <a:cxn ang="T13">
                  <a:pos x="T6" y="T7"/>
                </a:cxn>
                <a:cxn ang="T14">
                  <a:pos x="T8" y="T9"/>
                </a:cxn>
              </a:cxnLst>
              <a:rect l="T15" t="T16" r="T17" b="T18"/>
              <a:pathLst>
                <a:path w="626" h="261">
                  <a:moveTo>
                    <a:pt x="0" y="195"/>
                  </a:moveTo>
                  <a:lnTo>
                    <a:pt x="98" y="260"/>
                  </a:lnTo>
                  <a:lnTo>
                    <a:pt x="625" y="65"/>
                  </a:lnTo>
                  <a:lnTo>
                    <a:pt x="525" y="0"/>
                  </a:lnTo>
                  <a:lnTo>
                    <a:pt x="0" y="195"/>
                  </a:lnTo>
                </a:path>
              </a:pathLst>
            </a:custGeom>
            <a:solidFill>
              <a:srgbClr val="7FF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432147" name="Freeform 28">
              <a:extLst>
                <a:ext uri="{FF2B5EF4-FFF2-40B4-BE49-F238E27FC236}">
                  <a16:creationId xmlns:a16="http://schemas.microsoft.com/office/drawing/2014/main" id="{67434A44-6437-4C6B-A1FC-92A0DF8735AA}"/>
                </a:ext>
              </a:extLst>
            </p:cNvPr>
            <p:cNvSpPr>
              <a:spLocks/>
            </p:cNvSpPr>
            <p:nvPr/>
          </p:nvSpPr>
          <p:spPr bwMode="auto">
            <a:xfrm>
              <a:off x="2060" y="2059"/>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 name="T15" fmla="*/ 0 w 94"/>
                <a:gd name="T16" fmla="*/ 0 h 227"/>
                <a:gd name="T17" fmla="*/ 94 w 94"/>
                <a:gd name="T18" fmla="*/ 227 h 227"/>
              </a:gdLst>
              <a:ahLst/>
              <a:cxnLst>
                <a:cxn ang="T10">
                  <a:pos x="T0" y="T1"/>
                </a:cxn>
                <a:cxn ang="T11">
                  <a:pos x="T2" y="T3"/>
                </a:cxn>
                <a:cxn ang="T12">
                  <a:pos x="T4" y="T5"/>
                </a:cxn>
                <a:cxn ang="T13">
                  <a:pos x="T6" y="T7"/>
                </a:cxn>
                <a:cxn ang="T14">
                  <a:pos x="T8" y="T9"/>
                </a:cxn>
              </a:cxnLst>
              <a:rect l="T15" t="T16" r="T17" b="T18"/>
              <a:pathLst>
                <a:path w="94" h="227">
                  <a:moveTo>
                    <a:pt x="93" y="65"/>
                  </a:moveTo>
                  <a:lnTo>
                    <a:pt x="0" y="0"/>
                  </a:lnTo>
                  <a:lnTo>
                    <a:pt x="0" y="161"/>
                  </a:lnTo>
                  <a:lnTo>
                    <a:pt x="93" y="226"/>
                  </a:lnTo>
                  <a:lnTo>
                    <a:pt x="93" y="65"/>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grpSp>
      <p:sp>
        <p:nvSpPr>
          <p:cNvPr id="190493" name="Rectangle 29">
            <a:extLst>
              <a:ext uri="{FF2B5EF4-FFF2-40B4-BE49-F238E27FC236}">
                <a16:creationId xmlns:a16="http://schemas.microsoft.com/office/drawing/2014/main" id="{7380014C-FCCA-4370-928A-15400B214A93}"/>
              </a:ext>
            </a:extLst>
          </p:cNvPr>
          <p:cNvSpPr>
            <a:spLocks noChangeArrowheads="1"/>
          </p:cNvSpPr>
          <p:nvPr/>
        </p:nvSpPr>
        <p:spPr bwMode="auto">
          <a:xfrm>
            <a:off x="2416175" y="2184400"/>
            <a:ext cx="2111375"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requirements</a:t>
            </a:r>
          </a:p>
        </p:txBody>
      </p:sp>
      <p:sp>
        <p:nvSpPr>
          <p:cNvPr id="190494" name="Rectangle 30">
            <a:extLst>
              <a:ext uri="{FF2B5EF4-FFF2-40B4-BE49-F238E27FC236}">
                <a16:creationId xmlns:a16="http://schemas.microsoft.com/office/drawing/2014/main" id="{D8485FFF-BB72-4DEB-B0D5-9CF918F6B123}"/>
              </a:ext>
            </a:extLst>
          </p:cNvPr>
          <p:cNvSpPr>
            <a:spLocks noChangeArrowheads="1"/>
          </p:cNvSpPr>
          <p:nvPr/>
        </p:nvSpPr>
        <p:spPr bwMode="auto">
          <a:xfrm>
            <a:off x="5311775" y="5441950"/>
            <a:ext cx="1146175"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events</a:t>
            </a:r>
          </a:p>
        </p:txBody>
      </p:sp>
      <p:sp>
        <p:nvSpPr>
          <p:cNvPr id="190495" name="Rectangle 31">
            <a:extLst>
              <a:ext uri="{FF2B5EF4-FFF2-40B4-BE49-F238E27FC236}">
                <a16:creationId xmlns:a16="http://schemas.microsoft.com/office/drawing/2014/main" id="{6A7B9E34-0614-40DF-8111-3B7824AEBD5E}"/>
              </a:ext>
            </a:extLst>
          </p:cNvPr>
          <p:cNvSpPr>
            <a:spLocks noChangeArrowheads="1"/>
          </p:cNvSpPr>
          <p:nvPr/>
        </p:nvSpPr>
        <p:spPr bwMode="auto">
          <a:xfrm>
            <a:off x="2606675" y="5370513"/>
            <a:ext cx="925513"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input</a:t>
            </a:r>
          </a:p>
        </p:txBody>
      </p:sp>
      <p:sp>
        <p:nvSpPr>
          <p:cNvPr id="190496" name="Rectangle 32">
            <a:extLst>
              <a:ext uri="{FF2B5EF4-FFF2-40B4-BE49-F238E27FC236}">
                <a16:creationId xmlns:a16="http://schemas.microsoft.com/office/drawing/2014/main" id="{6124F430-D2D9-4581-A4E6-CD74EF8BF1A7}"/>
              </a:ext>
            </a:extLst>
          </p:cNvPr>
          <p:cNvSpPr>
            <a:spLocks noChangeArrowheads="1"/>
          </p:cNvSpPr>
          <p:nvPr/>
        </p:nvSpPr>
        <p:spPr bwMode="auto">
          <a:xfrm>
            <a:off x="6607175" y="3770313"/>
            <a:ext cx="1128713"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output</a:t>
            </a:r>
          </a:p>
        </p:txBody>
      </p:sp>
    </p:spTree>
  </p:cSld>
  <p:clrMapOvr>
    <a:masterClrMapping/>
  </p:clrMapOvr>
  <p:transition/>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D977FC9-DDE5-44F6-B93A-AB5BAB8683F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13C4A77D-B6AE-4BB4-A720-6032D054B0E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FC29108-B4FD-412D-B8B7-8746C03F87A4}" type="slidenum">
              <a:rPr lang="en-US" altLang="en-US" sz="1000">
                <a:latin typeface="Helvetica" panose="020B0604020202020204" pitchFamily="34" charset="0"/>
              </a:rPr>
              <a:pPr/>
              <a:t>421</a:t>
            </a:fld>
            <a:endParaRPr lang="en-US" altLang="en-US" sz="1000">
              <a:latin typeface="Helvetica" panose="020B0604020202020204" pitchFamily="34" charset="0"/>
            </a:endParaRPr>
          </a:p>
        </p:txBody>
      </p:sp>
      <p:sp>
        <p:nvSpPr>
          <p:cNvPr id="433156" name="Rectangle 2">
            <a:extLst>
              <a:ext uri="{FF2B5EF4-FFF2-40B4-BE49-F238E27FC236}">
                <a16:creationId xmlns:a16="http://schemas.microsoft.com/office/drawing/2014/main" id="{81C6A7AD-F695-4DF7-AB46-2893F1D21979}"/>
              </a:ext>
            </a:extLst>
          </p:cNvPr>
          <p:cNvSpPr>
            <a:spLocks noGrp="1" noChangeArrowheads="1"/>
          </p:cNvSpPr>
          <p:nvPr>
            <p:ph type="title"/>
          </p:nvPr>
        </p:nvSpPr>
        <p:spPr>
          <a:xfrm>
            <a:off x="1219200" y="1066800"/>
            <a:ext cx="4814888" cy="633413"/>
          </a:xfrm>
        </p:spPr>
        <p:txBody>
          <a:bodyPr/>
          <a:lstStyle/>
          <a:p>
            <a:pPr eaLnBrk="1" hangingPunct="1"/>
            <a:r>
              <a:rPr lang="en-US" altLang="en-US"/>
              <a:t>Black-Box Testing</a:t>
            </a:r>
          </a:p>
        </p:txBody>
      </p:sp>
      <p:sp>
        <p:nvSpPr>
          <p:cNvPr id="433157" name="Rectangle 3">
            <a:extLst>
              <a:ext uri="{FF2B5EF4-FFF2-40B4-BE49-F238E27FC236}">
                <a16:creationId xmlns:a16="http://schemas.microsoft.com/office/drawing/2014/main" id="{001D7285-2D3E-4BF8-A0BA-E6A56C6B6302}"/>
              </a:ext>
            </a:extLst>
          </p:cNvPr>
          <p:cNvSpPr>
            <a:spLocks noGrp="1" noChangeArrowheads="1"/>
          </p:cNvSpPr>
          <p:nvPr>
            <p:ph type="body" idx="1"/>
          </p:nvPr>
        </p:nvSpPr>
        <p:spPr>
          <a:xfrm>
            <a:off x="1828800" y="2057400"/>
            <a:ext cx="6705600" cy="4114800"/>
          </a:xfrm>
        </p:spPr>
        <p:txBody>
          <a:bodyPr/>
          <a:lstStyle/>
          <a:p>
            <a:pPr eaLnBrk="1" hangingPunct="1">
              <a:lnSpc>
                <a:spcPct val="90000"/>
              </a:lnSpc>
              <a:spcBef>
                <a:spcPts val="300"/>
              </a:spcBef>
            </a:pPr>
            <a:r>
              <a:rPr lang="en-US" altLang="en-US" sz="2000"/>
              <a:t>How is functional validity tested?</a:t>
            </a:r>
          </a:p>
          <a:p>
            <a:pPr eaLnBrk="1" hangingPunct="1">
              <a:lnSpc>
                <a:spcPct val="90000"/>
              </a:lnSpc>
            </a:pPr>
            <a:r>
              <a:rPr lang="en-US" altLang="en-US" sz="2000"/>
              <a:t>How is system behavior and performance tested?</a:t>
            </a:r>
          </a:p>
          <a:p>
            <a:pPr eaLnBrk="1" hangingPunct="1">
              <a:lnSpc>
                <a:spcPct val="90000"/>
              </a:lnSpc>
            </a:pPr>
            <a:r>
              <a:rPr lang="en-US" altLang="en-US" sz="2000"/>
              <a:t>What classes of input will make good test cases?</a:t>
            </a:r>
          </a:p>
          <a:p>
            <a:pPr eaLnBrk="1" hangingPunct="1">
              <a:lnSpc>
                <a:spcPct val="90000"/>
              </a:lnSpc>
            </a:pPr>
            <a:r>
              <a:rPr lang="en-US" altLang="en-US" sz="2000"/>
              <a:t>Is the system particularly sensitive to certain input values?</a:t>
            </a:r>
          </a:p>
          <a:p>
            <a:pPr eaLnBrk="1" hangingPunct="1">
              <a:lnSpc>
                <a:spcPct val="90000"/>
              </a:lnSpc>
            </a:pPr>
            <a:r>
              <a:rPr lang="en-US" altLang="en-US" sz="2000"/>
              <a:t>How are the boundaries of a data class isolated?</a:t>
            </a:r>
          </a:p>
          <a:p>
            <a:pPr eaLnBrk="1" hangingPunct="1">
              <a:lnSpc>
                <a:spcPct val="90000"/>
              </a:lnSpc>
            </a:pPr>
            <a:r>
              <a:rPr lang="en-US" altLang="en-US" sz="2000"/>
              <a:t>What data rates and data volume can the system tolerate?</a:t>
            </a:r>
          </a:p>
          <a:p>
            <a:pPr eaLnBrk="1" hangingPunct="1">
              <a:lnSpc>
                <a:spcPct val="90000"/>
              </a:lnSpc>
            </a:pPr>
            <a:r>
              <a:rPr lang="en-US" altLang="en-US" sz="2000"/>
              <a:t>What effect will specific combinations of data have on system operation?</a:t>
            </a:r>
          </a:p>
        </p:txBody>
      </p:sp>
    </p:spTree>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C44BBB4A-3E4D-49EB-9729-671833321FA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1018D43B-2B56-4797-85F8-DE62AF6C5D9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F25BE94-205E-4944-9CB7-30A80FDC5580}" type="slidenum">
              <a:rPr lang="en-US" altLang="en-US" sz="1000">
                <a:latin typeface="Helvetica" panose="020B0604020202020204" pitchFamily="34" charset="0"/>
              </a:rPr>
              <a:pPr/>
              <a:t>422</a:t>
            </a:fld>
            <a:endParaRPr lang="en-US" altLang="en-US" sz="1000">
              <a:latin typeface="Helvetica" panose="020B0604020202020204" pitchFamily="34" charset="0"/>
            </a:endParaRPr>
          </a:p>
        </p:txBody>
      </p:sp>
      <p:sp>
        <p:nvSpPr>
          <p:cNvPr id="434180" name="Rectangle 3">
            <a:extLst>
              <a:ext uri="{FF2B5EF4-FFF2-40B4-BE49-F238E27FC236}">
                <a16:creationId xmlns:a16="http://schemas.microsoft.com/office/drawing/2014/main" id="{5854E825-CE9D-40D9-81DA-96C1BBAA263A}"/>
              </a:ext>
            </a:extLst>
          </p:cNvPr>
          <p:cNvSpPr>
            <a:spLocks noGrp="1" noChangeArrowheads="1"/>
          </p:cNvSpPr>
          <p:nvPr>
            <p:ph type="title"/>
          </p:nvPr>
        </p:nvSpPr>
        <p:spPr>
          <a:xfrm>
            <a:off x="1219200" y="990600"/>
            <a:ext cx="6538913" cy="698500"/>
          </a:xfrm>
        </p:spPr>
        <p:txBody>
          <a:bodyPr/>
          <a:lstStyle/>
          <a:p>
            <a:pPr eaLnBrk="1" hangingPunct="1"/>
            <a:r>
              <a:rPr lang="en-US" altLang="en-US"/>
              <a:t>Graph-Based Methods</a:t>
            </a:r>
          </a:p>
        </p:txBody>
      </p:sp>
      <p:pic>
        <p:nvPicPr>
          <p:cNvPr id="434181" name="Picture 4">
            <a:extLst>
              <a:ext uri="{FF2B5EF4-FFF2-40B4-BE49-F238E27FC236}">
                <a16:creationId xmlns:a16="http://schemas.microsoft.com/office/drawing/2014/main" id="{3C43B6C8-579D-4003-BDD8-D843520D9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057400"/>
            <a:ext cx="4089400"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92517" name="Text Box 5">
            <a:extLst>
              <a:ext uri="{FF2B5EF4-FFF2-40B4-BE49-F238E27FC236}">
                <a16:creationId xmlns:a16="http://schemas.microsoft.com/office/drawing/2014/main" id="{05FD5C07-96F7-4592-B1D0-90BDEC81D36D}"/>
              </a:ext>
            </a:extLst>
          </p:cNvPr>
          <p:cNvSpPr txBox="1">
            <a:spLocks noChangeArrowheads="1"/>
          </p:cNvSpPr>
          <p:nvPr/>
        </p:nvSpPr>
        <p:spPr bwMode="auto">
          <a:xfrm>
            <a:off x="1981200" y="1828800"/>
            <a:ext cx="2319338" cy="4802188"/>
          </a:xfrm>
          <a:prstGeom prst="rect">
            <a:avLst/>
          </a:prstGeom>
          <a:noFill/>
          <a:ln w="12700">
            <a:noFill/>
            <a:miter lim="800000"/>
            <a:headEnd/>
            <a:tailEnd/>
          </a:ln>
          <a:effectLst/>
        </p:spPr>
        <p:txBody>
          <a:bodyPr>
            <a:spAutoFit/>
          </a:bodyPr>
          <a:lstStyle/>
          <a:p>
            <a:pPr>
              <a:defRPr/>
            </a:pPr>
            <a:r>
              <a:rPr lang="en-US" sz="1800" b="1">
                <a:effectLst>
                  <a:outerShdw blurRad="38100" dist="38100" dir="2700000" algn="tl">
                    <a:srgbClr val="FFFFFF"/>
                  </a:outerShdw>
                </a:effectLst>
                <a:latin typeface="Avant Garde" charset="0"/>
                <a:ea typeface="ＭＳ Ｐゴシック" pitchFamily="-128" charset="-128"/>
              </a:rPr>
              <a:t>To understand the objects that are modeled in software and the relationships that connect these objects</a:t>
            </a:r>
          </a:p>
          <a:p>
            <a:pPr>
              <a:defRPr/>
            </a:pPr>
            <a:endParaRPr lang="en-US" sz="1800" b="1">
              <a:solidFill>
                <a:schemeClr val="bg1"/>
              </a:solidFill>
              <a:effectLst>
                <a:outerShdw blurRad="38100" dist="38100" dir="2700000" algn="tl">
                  <a:srgbClr val="000000"/>
                </a:outerShdw>
              </a:effectLst>
              <a:latin typeface="Avant Garde" charset="0"/>
              <a:ea typeface="ＭＳ Ｐゴシック" pitchFamily="-128" charset="-128"/>
            </a:endParaRPr>
          </a:p>
          <a:p>
            <a:pPr>
              <a:defRPr/>
            </a:pPr>
            <a:r>
              <a:rPr lang="en-US" sz="1400" b="1">
                <a:solidFill>
                  <a:schemeClr val="folHlink"/>
                </a:solidFill>
                <a:latin typeface="Avant Garde" charset="0"/>
                <a:ea typeface="ＭＳ Ｐゴシック" pitchFamily="-128" charset="-128"/>
              </a:rPr>
              <a:t>In this context, we consider the term “objects” in the broadest possible context. It encompasses data objects, traditional components (modules), and object-oriented elements of computer software.</a:t>
            </a:r>
            <a:endParaRPr lang="en-US" sz="1800">
              <a:solidFill>
                <a:srgbClr val="F3FF07"/>
              </a:solidFill>
              <a:latin typeface="Times" pitchFamily="-128" charset="0"/>
              <a:ea typeface="ＭＳ Ｐゴシック" pitchFamily="-128" charset="-128"/>
            </a:endParaRPr>
          </a:p>
          <a:p>
            <a:pPr>
              <a:lnSpc>
                <a:spcPct val="90000"/>
              </a:lnSpc>
              <a:spcBef>
                <a:spcPct val="50000"/>
              </a:spcBef>
              <a:defRPr/>
            </a:pPr>
            <a:endParaRPr lang="en-US" sz="1800" b="1">
              <a:solidFill>
                <a:srgbClr val="F3FF07"/>
              </a:solidFill>
              <a:latin typeface="Helvetica" pitchFamily="-128" charset="0"/>
              <a:ea typeface="ＭＳ Ｐゴシック" pitchFamily="-128" charset="-128"/>
            </a:endParaRPr>
          </a:p>
        </p:txBody>
      </p:sp>
    </p:spTree>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3829D8C-C1E2-4A52-B331-699433FB7FF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445B2237-CD03-4B7B-A4AD-2CC418707C7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87EA80E-A588-4ED2-9214-4096FA6C2B37}" type="slidenum">
              <a:rPr lang="en-US" altLang="en-US" sz="1000">
                <a:latin typeface="Helvetica" panose="020B0604020202020204" pitchFamily="34" charset="0"/>
              </a:rPr>
              <a:pPr/>
              <a:t>423</a:t>
            </a:fld>
            <a:endParaRPr lang="en-US" altLang="en-US" sz="1000">
              <a:latin typeface="Helvetica" panose="020B0604020202020204" pitchFamily="34" charset="0"/>
            </a:endParaRPr>
          </a:p>
        </p:txBody>
      </p:sp>
      <p:sp>
        <p:nvSpPr>
          <p:cNvPr id="435204" name="Rectangle 2">
            <a:extLst>
              <a:ext uri="{FF2B5EF4-FFF2-40B4-BE49-F238E27FC236}">
                <a16:creationId xmlns:a16="http://schemas.microsoft.com/office/drawing/2014/main" id="{4E71915F-637A-4260-AF3A-1A53988EDB7A}"/>
              </a:ext>
            </a:extLst>
          </p:cNvPr>
          <p:cNvSpPr>
            <a:spLocks noGrp="1" noChangeArrowheads="1"/>
          </p:cNvSpPr>
          <p:nvPr>
            <p:ph type="title"/>
          </p:nvPr>
        </p:nvSpPr>
        <p:spPr>
          <a:xfrm>
            <a:off x="1219200" y="1066800"/>
            <a:ext cx="6354763" cy="633413"/>
          </a:xfrm>
        </p:spPr>
        <p:txBody>
          <a:bodyPr/>
          <a:lstStyle/>
          <a:p>
            <a:pPr eaLnBrk="1" hangingPunct="1"/>
            <a:r>
              <a:rPr lang="en-US" altLang="en-US"/>
              <a:t>Comparison Testing</a:t>
            </a:r>
          </a:p>
        </p:txBody>
      </p:sp>
      <p:sp>
        <p:nvSpPr>
          <p:cNvPr id="435205" name="Rectangle 3">
            <a:extLst>
              <a:ext uri="{FF2B5EF4-FFF2-40B4-BE49-F238E27FC236}">
                <a16:creationId xmlns:a16="http://schemas.microsoft.com/office/drawing/2014/main" id="{A411EBAE-FDEB-4AEC-9906-FFE298DECDA0}"/>
              </a:ext>
            </a:extLst>
          </p:cNvPr>
          <p:cNvSpPr>
            <a:spLocks noGrp="1" noChangeArrowheads="1"/>
          </p:cNvSpPr>
          <p:nvPr>
            <p:ph type="body" idx="1"/>
          </p:nvPr>
        </p:nvSpPr>
        <p:spPr/>
        <p:txBody>
          <a:bodyPr/>
          <a:lstStyle/>
          <a:p>
            <a:pPr eaLnBrk="1" hangingPunct="1"/>
            <a:r>
              <a:rPr lang="en-US" altLang="en-US"/>
              <a:t>Used only in situations in which the reliability of software is absolutely critical (e.g., human-rated systems)</a:t>
            </a:r>
          </a:p>
          <a:p>
            <a:pPr lvl="1" eaLnBrk="1" hangingPunct="1"/>
            <a:r>
              <a:rPr lang="en-US" altLang="en-US"/>
              <a:t>Separate software engineering teams develop independent versions of an application using the same specification</a:t>
            </a:r>
          </a:p>
          <a:p>
            <a:pPr lvl="1" eaLnBrk="1" hangingPunct="1"/>
            <a:r>
              <a:rPr lang="en-US" altLang="en-US"/>
              <a:t> Each version can be tested with the same test data to ensure that all provide identical output </a:t>
            </a:r>
          </a:p>
          <a:p>
            <a:pPr lvl="1" eaLnBrk="1" hangingPunct="1"/>
            <a:r>
              <a:rPr lang="en-US" altLang="en-US"/>
              <a:t>Then all versions are executed in parallel with real-time comparison of results to ensure consistency</a:t>
            </a:r>
          </a:p>
        </p:txBody>
      </p:sp>
    </p:spTree>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A05E38DC-7331-4801-90BB-EB860E3B9F7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7" name="Slide Number Placeholder 4">
            <a:extLst>
              <a:ext uri="{FF2B5EF4-FFF2-40B4-BE49-F238E27FC236}">
                <a16:creationId xmlns:a16="http://schemas.microsoft.com/office/drawing/2014/main" id="{3A0CD7FC-CEA7-4927-BCA6-E37065D7F87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362402F-E26C-4A56-9FAD-3CBD746AAEE0}" type="slidenum">
              <a:rPr lang="en-US" altLang="en-US" sz="1000">
                <a:latin typeface="Helvetica" panose="020B0604020202020204" pitchFamily="34" charset="0"/>
              </a:rPr>
              <a:pPr/>
              <a:t>424</a:t>
            </a:fld>
            <a:endParaRPr lang="en-US" altLang="en-US" sz="1000">
              <a:latin typeface="Helvetica" panose="020B0604020202020204" pitchFamily="34" charset="0"/>
            </a:endParaRPr>
          </a:p>
        </p:txBody>
      </p:sp>
      <p:sp>
        <p:nvSpPr>
          <p:cNvPr id="436228" name="Rectangle 2">
            <a:extLst>
              <a:ext uri="{FF2B5EF4-FFF2-40B4-BE49-F238E27FC236}">
                <a16:creationId xmlns:a16="http://schemas.microsoft.com/office/drawing/2014/main" id="{7D1019FF-568E-4D0E-82B6-B8ADFBAF9947}"/>
              </a:ext>
            </a:extLst>
          </p:cNvPr>
          <p:cNvSpPr>
            <a:spLocks noChangeArrowheads="1"/>
          </p:cNvSpPr>
          <p:nvPr/>
        </p:nvSpPr>
        <p:spPr bwMode="auto">
          <a:xfrm>
            <a:off x="2286000" y="3200400"/>
            <a:ext cx="6129338" cy="3006725"/>
          </a:xfrm>
          <a:prstGeom prst="rect">
            <a:avLst/>
          </a:prstGeom>
          <a:solidFill>
            <a:srgbClr val="96E3FE"/>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36229" name="Rectangle 3">
            <a:extLst>
              <a:ext uri="{FF2B5EF4-FFF2-40B4-BE49-F238E27FC236}">
                <a16:creationId xmlns:a16="http://schemas.microsoft.com/office/drawing/2014/main" id="{010463A5-67BD-4FD6-B289-57A333CAC0E8}"/>
              </a:ext>
            </a:extLst>
          </p:cNvPr>
          <p:cNvSpPr>
            <a:spLocks noGrp="1" noChangeArrowheads="1"/>
          </p:cNvSpPr>
          <p:nvPr>
            <p:ph type="title"/>
          </p:nvPr>
        </p:nvSpPr>
        <p:spPr>
          <a:xfrm>
            <a:off x="1219200" y="1066800"/>
            <a:ext cx="6940550" cy="633413"/>
          </a:xfrm>
        </p:spPr>
        <p:txBody>
          <a:bodyPr/>
          <a:lstStyle/>
          <a:p>
            <a:pPr eaLnBrk="1" hangingPunct="1"/>
            <a:r>
              <a:rPr lang="en-US" altLang="en-US"/>
              <a:t>Orthogonal Array Testing</a:t>
            </a:r>
          </a:p>
        </p:txBody>
      </p:sp>
      <p:sp>
        <p:nvSpPr>
          <p:cNvPr id="436230" name="Rectangle 4">
            <a:extLst>
              <a:ext uri="{FF2B5EF4-FFF2-40B4-BE49-F238E27FC236}">
                <a16:creationId xmlns:a16="http://schemas.microsoft.com/office/drawing/2014/main" id="{CF2B1B73-1A15-42E1-80B9-B0911DA7CFE5}"/>
              </a:ext>
            </a:extLst>
          </p:cNvPr>
          <p:cNvSpPr>
            <a:spLocks noGrp="1" noChangeArrowheads="1"/>
          </p:cNvSpPr>
          <p:nvPr>
            <p:ph type="body" idx="1"/>
          </p:nvPr>
        </p:nvSpPr>
        <p:spPr>
          <a:xfrm>
            <a:off x="1828800" y="1905000"/>
            <a:ext cx="6781800" cy="1347788"/>
          </a:xfrm>
        </p:spPr>
        <p:txBody>
          <a:bodyPr/>
          <a:lstStyle/>
          <a:p>
            <a:pPr eaLnBrk="1" hangingPunct="1"/>
            <a:r>
              <a:rPr lang="en-US" altLang="en-US"/>
              <a:t>Used when the number of input parameters is small and the values that each of the parameters may take are clearly bounded</a:t>
            </a:r>
            <a:endParaRPr lang="en-US" altLang="en-US" b="1"/>
          </a:p>
        </p:txBody>
      </p:sp>
      <p:pic>
        <p:nvPicPr>
          <p:cNvPr id="436231" name="Picture 5">
            <a:extLst>
              <a:ext uri="{FF2B5EF4-FFF2-40B4-BE49-F238E27FC236}">
                <a16:creationId xmlns:a16="http://schemas.microsoft.com/office/drawing/2014/main" id="{9F875C3D-4033-4D52-9903-B7D48E29E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0513" y="3478213"/>
            <a:ext cx="4800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D0615CA-B94A-4D45-A47B-374E97D6103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9E3F9AE8-F63E-45E9-B2D1-42A67589DCD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F7E9BBE-5CC5-4E98-BB56-CE360C058D64}" type="slidenum">
              <a:rPr lang="en-US" altLang="en-US" sz="1000">
                <a:latin typeface="Helvetica" panose="020B0604020202020204" pitchFamily="34" charset="0"/>
              </a:rPr>
              <a:pPr/>
              <a:t>425</a:t>
            </a:fld>
            <a:endParaRPr lang="en-US" altLang="en-US" sz="1000">
              <a:latin typeface="Helvetica" panose="020B0604020202020204" pitchFamily="34" charset="0"/>
            </a:endParaRPr>
          </a:p>
        </p:txBody>
      </p:sp>
      <p:sp>
        <p:nvSpPr>
          <p:cNvPr id="437252" name="Rectangle 2">
            <a:extLst>
              <a:ext uri="{FF2B5EF4-FFF2-40B4-BE49-F238E27FC236}">
                <a16:creationId xmlns:a16="http://schemas.microsoft.com/office/drawing/2014/main" id="{35D2B010-2D26-4BDB-9088-82D46BA52117}"/>
              </a:ext>
            </a:extLst>
          </p:cNvPr>
          <p:cNvSpPr>
            <a:spLocks noGrp="1" noChangeArrowheads="1"/>
          </p:cNvSpPr>
          <p:nvPr>
            <p:ph type="title"/>
          </p:nvPr>
        </p:nvSpPr>
        <p:spPr/>
        <p:txBody>
          <a:bodyPr/>
          <a:lstStyle/>
          <a:p>
            <a:pPr eaLnBrk="1" hangingPunct="1"/>
            <a:r>
              <a:rPr lang="en-US" altLang="en-US"/>
              <a:t>Model-Based Testing</a:t>
            </a:r>
          </a:p>
        </p:txBody>
      </p:sp>
      <p:sp>
        <p:nvSpPr>
          <p:cNvPr id="437253" name="Rectangle 3">
            <a:extLst>
              <a:ext uri="{FF2B5EF4-FFF2-40B4-BE49-F238E27FC236}">
                <a16:creationId xmlns:a16="http://schemas.microsoft.com/office/drawing/2014/main" id="{6666A503-5251-4F5A-960E-C6BFC4C2F6B8}"/>
              </a:ext>
            </a:extLst>
          </p:cNvPr>
          <p:cNvSpPr>
            <a:spLocks noGrp="1" noChangeArrowheads="1"/>
          </p:cNvSpPr>
          <p:nvPr>
            <p:ph type="body" idx="1"/>
          </p:nvPr>
        </p:nvSpPr>
        <p:spPr/>
        <p:txBody>
          <a:bodyPr/>
          <a:lstStyle/>
          <a:p>
            <a:pPr eaLnBrk="1" hangingPunct="1">
              <a:lnSpc>
                <a:spcPct val="90000"/>
              </a:lnSpc>
            </a:pPr>
            <a:r>
              <a:rPr lang="en-US" altLang="en-US" sz="2000">
                <a:solidFill>
                  <a:schemeClr val="folHlink"/>
                </a:solidFill>
                <a:latin typeface="Palatino" pitchFamily="-128" charset="0"/>
              </a:rPr>
              <a:t>Analyze an existing behavioral model for the software or create one. </a:t>
            </a:r>
            <a:endParaRPr lang="en-US" altLang="en-US" sz="2000">
              <a:latin typeface="Palatino" pitchFamily="-128" charset="0"/>
            </a:endParaRPr>
          </a:p>
          <a:p>
            <a:pPr lvl="1" eaLnBrk="1" hangingPunct="1">
              <a:lnSpc>
                <a:spcPct val="90000"/>
              </a:lnSpc>
            </a:pPr>
            <a:r>
              <a:rPr lang="en-US" altLang="en-US" sz="1800">
                <a:latin typeface="Palatino" pitchFamily="-128" charset="0"/>
              </a:rPr>
              <a:t>Recall that a </a:t>
            </a:r>
            <a:r>
              <a:rPr lang="en-US" altLang="en-US" sz="1800" i="1">
                <a:latin typeface="Palatino" pitchFamily="-128" charset="0"/>
              </a:rPr>
              <a:t>behavioral model</a:t>
            </a:r>
            <a:r>
              <a:rPr lang="en-US" altLang="en-US" sz="1800">
                <a:latin typeface="Palatino" pitchFamily="-128" charset="0"/>
              </a:rPr>
              <a:t> indicates how software will respond to external events or stimuli.</a:t>
            </a:r>
          </a:p>
          <a:p>
            <a:pPr eaLnBrk="1" hangingPunct="1">
              <a:lnSpc>
                <a:spcPct val="90000"/>
              </a:lnSpc>
            </a:pPr>
            <a:r>
              <a:rPr lang="en-US" altLang="en-US" sz="2000">
                <a:solidFill>
                  <a:schemeClr val="folHlink"/>
                </a:solidFill>
                <a:latin typeface="Palatino" pitchFamily="-128" charset="0"/>
              </a:rPr>
              <a:t>Traverse the behavioral model and specify the inputs that will force the software to make the transition from state to state. </a:t>
            </a:r>
          </a:p>
          <a:p>
            <a:pPr lvl="1" eaLnBrk="1" hangingPunct="1">
              <a:lnSpc>
                <a:spcPct val="90000"/>
              </a:lnSpc>
            </a:pPr>
            <a:r>
              <a:rPr lang="en-US" altLang="en-US" sz="1800">
                <a:latin typeface="Palatino" pitchFamily="-128" charset="0"/>
              </a:rPr>
              <a:t>The inputs will trigger events that will cause the transition to occur.</a:t>
            </a:r>
          </a:p>
          <a:p>
            <a:pPr eaLnBrk="1" hangingPunct="1">
              <a:lnSpc>
                <a:spcPct val="90000"/>
              </a:lnSpc>
            </a:pPr>
            <a:r>
              <a:rPr lang="en-US" altLang="en-US" sz="2000">
                <a:solidFill>
                  <a:schemeClr val="folHlink"/>
                </a:solidFill>
                <a:latin typeface="Palatino" pitchFamily="-128" charset="0"/>
              </a:rPr>
              <a:t>Review the behavioral model and note the expected outputs as the software makes the transition from state to state. </a:t>
            </a:r>
          </a:p>
          <a:p>
            <a:pPr eaLnBrk="1" hangingPunct="1">
              <a:lnSpc>
                <a:spcPct val="90000"/>
              </a:lnSpc>
            </a:pPr>
            <a:r>
              <a:rPr lang="en-US" altLang="en-US" sz="2000">
                <a:solidFill>
                  <a:schemeClr val="folHlink"/>
                </a:solidFill>
                <a:latin typeface="Palatino" pitchFamily="-128" charset="0"/>
              </a:rPr>
              <a:t>Execute the test cases.</a:t>
            </a:r>
          </a:p>
          <a:p>
            <a:pPr eaLnBrk="1" hangingPunct="1">
              <a:lnSpc>
                <a:spcPct val="90000"/>
              </a:lnSpc>
            </a:pPr>
            <a:r>
              <a:rPr lang="en-US" altLang="en-US" sz="2000">
                <a:solidFill>
                  <a:schemeClr val="folHlink"/>
                </a:solidFill>
                <a:latin typeface="Palatino" pitchFamily="-128" charset="0"/>
              </a:rPr>
              <a:t>Compare actual and expected results and take corrective action as required. </a:t>
            </a:r>
            <a:endParaRPr lang="en-US" altLang="en-US" sz="2000">
              <a:latin typeface="Palatino" pitchFamily="-128" charset="0"/>
            </a:endParaRPr>
          </a:p>
        </p:txBody>
      </p:sp>
    </p:spTree>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B32C6FE-F5D1-4E96-A3D4-D9CAAD8400A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BD1DF648-86BE-4641-A319-84DAE0AF198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F8D9AE5-073C-4917-BC6A-BCA90B71ACCF}" type="slidenum">
              <a:rPr lang="en-US" altLang="en-US" sz="1000">
                <a:latin typeface="Helvetica" panose="020B0604020202020204" pitchFamily="34" charset="0"/>
              </a:rPr>
              <a:pPr/>
              <a:t>426</a:t>
            </a:fld>
            <a:endParaRPr lang="en-US" altLang="en-US" sz="1000">
              <a:latin typeface="Helvetica" panose="020B0604020202020204" pitchFamily="34" charset="0"/>
            </a:endParaRPr>
          </a:p>
        </p:txBody>
      </p:sp>
      <p:sp>
        <p:nvSpPr>
          <p:cNvPr id="438276" name="Rectangle 2">
            <a:extLst>
              <a:ext uri="{FF2B5EF4-FFF2-40B4-BE49-F238E27FC236}">
                <a16:creationId xmlns:a16="http://schemas.microsoft.com/office/drawing/2014/main" id="{DA7BD498-5686-472C-91BB-BBFD321540C7}"/>
              </a:ext>
            </a:extLst>
          </p:cNvPr>
          <p:cNvSpPr>
            <a:spLocks noGrp="1" noChangeArrowheads="1"/>
          </p:cNvSpPr>
          <p:nvPr>
            <p:ph type="title"/>
          </p:nvPr>
        </p:nvSpPr>
        <p:spPr/>
        <p:txBody>
          <a:bodyPr/>
          <a:lstStyle/>
          <a:p>
            <a:pPr eaLnBrk="1" hangingPunct="1"/>
            <a:r>
              <a:rPr lang="en-US" altLang="en-US"/>
              <a:t>Software Testing Patterns</a:t>
            </a:r>
          </a:p>
        </p:txBody>
      </p:sp>
      <p:sp>
        <p:nvSpPr>
          <p:cNvPr id="438277" name="Rectangle 3">
            <a:extLst>
              <a:ext uri="{FF2B5EF4-FFF2-40B4-BE49-F238E27FC236}">
                <a16:creationId xmlns:a16="http://schemas.microsoft.com/office/drawing/2014/main" id="{8F019A40-9A81-4B76-90CD-0DA5759F2F9B}"/>
              </a:ext>
            </a:extLst>
          </p:cNvPr>
          <p:cNvSpPr>
            <a:spLocks noGrp="1" noChangeArrowheads="1"/>
          </p:cNvSpPr>
          <p:nvPr>
            <p:ph type="body" idx="1"/>
          </p:nvPr>
        </p:nvSpPr>
        <p:spPr/>
        <p:txBody>
          <a:bodyPr/>
          <a:lstStyle/>
          <a:p>
            <a:pPr eaLnBrk="1" hangingPunct="1"/>
            <a:r>
              <a:rPr lang="en-US" altLang="en-US">
                <a:latin typeface="Palatino" pitchFamily="-128" charset="0"/>
              </a:rPr>
              <a:t>Testing patterns are described in much the same way as design patterns (Chapter 12).</a:t>
            </a:r>
          </a:p>
          <a:p>
            <a:pPr eaLnBrk="1" hangingPunct="1"/>
            <a:r>
              <a:rPr lang="en-US" altLang="en-US" i="1">
                <a:latin typeface="Palatino" pitchFamily="-128" charset="0"/>
              </a:rPr>
              <a:t>Example:</a:t>
            </a:r>
          </a:p>
          <a:p>
            <a:pPr lvl="2" eaLnBrk="1" hangingPunct="1">
              <a:spcBef>
                <a:spcPts val="300"/>
              </a:spcBef>
            </a:pPr>
            <a:r>
              <a:rPr lang="en-US" altLang="en-US" i="1">
                <a:solidFill>
                  <a:schemeClr val="folHlink"/>
                </a:solidFill>
                <a:latin typeface="Palatino" pitchFamily="-128" charset="0"/>
              </a:rPr>
              <a:t>Pattern name: </a:t>
            </a:r>
            <a:r>
              <a:rPr lang="en-US" altLang="en-US">
                <a:solidFill>
                  <a:schemeClr val="folHlink"/>
                </a:solidFill>
                <a:latin typeface="Palatino" pitchFamily="-128" charset="0"/>
              </a:rPr>
              <a:t> </a:t>
            </a:r>
            <a:r>
              <a:rPr lang="en-US" altLang="en-US" b="1">
                <a:solidFill>
                  <a:schemeClr val="folHlink"/>
                </a:solidFill>
                <a:latin typeface="Palatino" pitchFamily="-128" charset="0"/>
              </a:rPr>
              <a:t>ScenarioTesting</a:t>
            </a:r>
            <a:endParaRPr lang="en-US" altLang="en-US">
              <a:solidFill>
                <a:schemeClr val="folHlink"/>
              </a:solidFill>
              <a:latin typeface="Palatino" pitchFamily="-128" charset="0"/>
            </a:endParaRPr>
          </a:p>
          <a:p>
            <a:pPr lvl="2" eaLnBrk="1" hangingPunct="1"/>
            <a:r>
              <a:rPr lang="en-US" altLang="en-US" i="1">
                <a:latin typeface="Palatino" pitchFamily="-128" charset="0"/>
              </a:rPr>
              <a:t>Abstract:  </a:t>
            </a:r>
            <a:r>
              <a:rPr lang="en-US" altLang="en-US">
                <a:latin typeface="Palatino" pitchFamily="-128" charset="0"/>
              </a:rPr>
              <a:t>Once unit and integration tests have been conducted, there is a need to determine whether the software will perform in a manner that satisfies users. The </a:t>
            </a:r>
            <a:r>
              <a:rPr lang="en-US" altLang="en-US" b="1">
                <a:latin typeface="Palatino" pitchFamily="-128" charset="0"/>
              </a:rPr>
              <a:t>ScenarioTesting</a:t>
            </a:r>
            <a:r>
              <a:rPr lang="en-US" altLang="en-US">
                <a:latin typeface="Palatino" pitchFamily="-128" charset="0"/>
              </a:rPr>
              <a:t> pattern describes a technique for exercising the software from the user’s point of view. A failure at this level indicates that the software has failed to meet a user visible requirement. [Kan01]</a:t>
            </a:r>
          </a:p>
        </p:txBody>
      </p:sp>
    </p:spTree>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2373317F-96F0-4331-B5E4-F868650A373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A62071F4-8C1E-4D67-A6B5-1B07481E9BA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95FDDFB-2D5B-4CFA-8D35-2F3326236666}" type="slidenum">
              <a:rPr lang="en-US" altLang="en-US" sz="1000">
                <a:latin typeface="Helvetica" panose="020B0604020202020204" pitchFamily="34" charset="0"/>
              </a:rPr>
              <a:pPr/>
              <a:t>427</a:t>
            </a:fld>
            <a:endParaRPr lang="en-US" altLang="en-US" sz="1000">
              <a:latin typeface="Helvetica" panose="020B0604020202020204" pitchFamily="34" charset="0"/>
            </a:endParaRPr>
          </a:p>
        </p:txBody>
      </p:sp>
      <p:sp>
        <p:nvSpPr>
          <p:cNvPr id="439300" name="Rectangle 2">
            <a:extLst>
              <a:ext uri="{FF2B5EF4-FFF2-40B4-BE49-F238E27FC236}">
                <a16:creationId xmlns:a16="http://schemas.microsoft.com/office/drawing/2014/main" id="{06EE9DCE-D49D-4FFA-B3D6-AA2A1593EF25}"/>
              </a:ext>
            </a:extLst>
          </p:cNvPr>
          <p:cNvSpPr>
            <a:spLocks noGrp="1" noChangeArrowheads="1"/>
          </p:cNvSpPr>
          <p:nvPr>
            <p:ph type="title"/>
          </p:nvPr>
        </p:nvSpPr>
        <p:spPr/>
        <p:txBody>
          <a:bodyPr/>
          <a:lstStyle/>
          <a:p>
            <a:pPr eaLnBrk="1" hangingPunct="1"/>
            <a:r>
              <a:rPr lang="en-US" altLang="en-US"/>
              <a:t>Chapter 19</a:t>
            </a:r>
          </a:p>
        </p:txBody>
      </p:sp>
      <p:sp>
        <p:nvSpPr>
          <p:cNvPr id="439301" name="Rectangle 3">
            <a:extLst>
              <a:ext uri="{FF2B5EF4-FFF2-40B4-BE49-F238E27FC236}">
                <a16:creationId xmlns:a16="http://schemas.microsoft.com/office/drawing/2014/main" id="{FA535BED-1FFF-4162-AE94-0DFA17DFAD87}"/>
              </a:ext>
            </a:extLst>
          </p:cNvPr>
          <p:cNvSpPr>
            <a:spLocks noGrp="1" noChangeArrowheads="1"/>
          </p:cNvSpPr>
          <p:nvPr>
            <p:ph type="body" idx="1"/>
          </p:nvPr>
        </p:nvSpPr>
        <p:spPr/>
        <p:txBody>
          <a:bodyPr/>
          <a:lstStyle/>
          <a:p>
            <a:pPr eaLnBrk="1" hangingPunct="1"/>
            <a:r>
              <a:rPr lang="en-US" altLang="en-US" b="1">
                <a:solidFill>
                  <a:schemeClr val="folHlink"/>
                </a:solidFill>
              </a:rPr>
              <a:t>Testing Object-Oriented Applications</a:t>
            </a:r>
          </a:p>
        </p:txBody>
      </p:sp>
      <p:sp>
        <p:nvSpPr>
          <p:cNvPr id="439302" name="Text Box 5">
            <a:extLst>
              <a:ext uri="{FF2B5EF4-FFF2-40B4-BE49-F238E27FC236}">
                <a16:creationId xmlns:a16="http://schemas.microsoft.com/office/drawing/2014/main" id="{82D45A16-43EF-442A-8B39-4F644375746C}"/>
              </a:ext>
            </a:extLst>
          </p:cNvPr>
          <p:cNvSpPr txBox="1">
            <a:spLocks noChangeArrowheads="1"/>
          </p:cNvSpPr>
          <p:nvPr/>
        </p:nvSpPr>
        <p:spPr bwMode="auto">
          <a:xfrm>
            <a:off x="2133600" y="2438400"/>
            <a:ext cx="6477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i="1">
                <a:solidFill>
                  <a:schemeClr val="tx2"/>
                </a:solidFill>
                <a:latin typeface="Helvetica" panose="020B0604020202020204" pitchFamily="34" charset="0"/>
              </a:rPr>
              <a:t>Slide Set to accompany</a:t>
            </a:r>
            <a:br>
              <a:rPr lang="en-US" altLang="en-US" sz="3200" i="1">
                <a:solidFill>
                  <a:schemeClr val="tx2"/>
                </a:solidFill>
                <a:latin typeface="Helvetica" panose="020B0604020202020204" pitchFamily="34" charset="0"/>
              </a:rPr>
            </a:br>
            <a:r>
              <a:rPr lang="en-US" altLang="en-US" sz="2000" i="1">
                <a:solidFill>
                  <a:schemeClr val="tx2"/>
                </a:solidFill>
                <a:latin typeface="Helvetica" panose="020B0604020202020204" pitchFamily="34" charset="0"/>
              </a:rPr>
              <a:t>Software Engineering: A Practitioner’s Approach, 7/e</a:t>
            </a:r>
            <a:r>
              <a:rPr lang="en-US" altLang="en-US" i="1">
                <a:solidFill>
                  <a:schemeClr val="tx2"/>
                </a:solidFill>
                <a:latin typeface="Helvetica" panose="020B0604020202020204" pitchFamily="34" charset="0"/>
              </a:rPr>
              <a:t> </a:t>
            </a:r>
          </a:p>
          <a:p>
            <a:r>
              <a:rPr lang="en-US" altLang="en-US" sz="1600" b="1"/>
              <a:t>by Roger S. Pressman</a:t>
            </a:r>
            <a:endParaRPr lang="en-US" altLang="en-US" sz="1200" b="1"/>
          </a:p>
          <a:p>
            <a:endParaRPr lang="en-US" altLang="en-US" sz="1200" b="1"/>
          </a:p>
          <a:p>
            <a:r>
              <a:rPr lang="en-US" altLang="en-US" sz="1200" b="1"/>
              <a:t>Slides copyright © 1996, 2001, 2005, 2009</a:t>
            </a:r>
            <a:r>
              <a:rPr lang="en-US" altLang="en-US" sz="1800"/>
              <a:t> </a:t>
            </a:r>
            <a:r>
              <a:rPr lang="en-US" altLang="en-US" sz="1200" b="1"/>
              <a:t>by Roger S. Pressman</a:t>
            </a:r>
            <a:endParaRPr lang="en-US" altLang="en-US" sz="1800"/>
          </a:p>
          <a:p>
            <a:endParaRPr lang="en-US" altLang="en-US" sz="1800" b="1" i="1">
              <a:solidFill>
                <a:schemeClr val="tx2"/>
              </a:solidFill>
            </a:endParaRPr>
          </a:p>
          <a:p>
            <a:r>
              <a:rPr lang="en-US" altLang="en-US" sz="1800" b="1" i="1">
                <a:solidFill>
                  <a:schemeClr val="tx2"/>
                </a:solidFill>
              </a:rPr>
              <a:t>For non-profit educational use only</a:t>
            </a:r>
            <a:endParaRPr lang="en-US" altLang="en-US" sz="1800" b="1"/>
          </a:p>
          <a:p>
            <a:endParaRPr lang="en-US" altLang="en-US" sz="1400"/>
          </a:p>
          <a:p>
            <a:r>
              <a:rPr lang="en-US" altLang="en-US" sz="1200"/>
              <a:t>May be reproduced ONLY for student use at the university level when used in conjunction with </a:t>
            </a:r>
            <a:r>
              <a:rPr lang="en-US" altLang="en-US" sz="1200" i="1"/>
              <a:t>Software Engineering: A Practitioner's Approach, 7/e. </a:t>
            </a:r>
            <a:r>
              <a:rPr lang="en-US" altLang="en-US" sz="1200"/>
              <a:t>Any other reproduction or use is prohibited without the express written permission of the author.</a:t>
            </a:r>
          </a:p>
          <a:p>
            <a:endParaRPr lang="en-US" altLang="en-US" sz="1200"/>
          </a:p>
          <a:p>
            <a:r>
              <a:rPr lang="en-US" altLang="en-US" sz="1200"/>
              <a:t>All copyright information MUST appear if these slides are posted on a website for student use.</a:t>
            </a:r>
          </a:p>
        </p:txBody>
      </p:sp>
    </p:spTree>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E725FC-EA8E-4D78-B8CC-C14C0411D6CE}"/>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1AD479A-C9EF-4368-ADE5-2A17C48A8F5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A4DAB6A-0F26-48A4-B911-0B201C2503C4}" type="slidenum">
              <a:rPr lang="en-US" altLang="en-US" sz="1000">
                <a:latin typeface="Helvetica" panose="020B0604020202020204" pitchFamily="34" charset="0"/>
              </a:rPr>
              <a:pPr/>
              <a:t>428</a:t>
            </a:fld>
            <a:endParaRPr lang="en-US" altLang="en-US" sz="1000">
              <a:latin typeface="Helvetica" panose="020B0604020202020204" pitchFamily="34" charset="0"/>
            </a:endParaRPr>
          </a:p>
        </p:txBody>
      </p:sp>
      <p:sp>
        <p:nvSpPr>
          <p:cNvPr id="440324" name="Rectangle 2">
            <a:extLst>
              <a:ext uri="{FF2B5EF4-FFF2-40B4-BE49-F238E27FC236}">
                <a16:creationId xmlns:a16="http://schemas.microsoft.com/office/drawing/2014/main" id="{2D56CF43-29C7-4C43-B2B2-577E2D08E258}"/>
              </a:ext>
            </a:extLst>
          </p:cNvPr>
          <p:cNvSpPr>
            <a:spLocks noGrp="1" noChangeArrowheads="1"/>
          </p:cNvSpPr>
          <p:nvPr>
            <p:ph type="title"/>
          </p:nvPr>
        </p:nvSpPr>
        <p:spPr/>
        <p:txBody>
          <a:bodyPr/>
          <a:lstStyle/>
          <a:p>
            <a:pPr eaLnBrk="1" hangingPunct="1"/>
            <a:r>
              <a:rPr lang="en-US" altLang="en-US"/>
              <a:t>OO Testing</a:t>
            </a:r>
          </a:p>
        </p:txBody>
      </p:sp>
      <p:sp>
        <p:nvSpPr>
          <p:cNvPr id="440325" name="Rectangle 3">
            <a:extLst>
              <a:ext uri="{FF2B5EF4-FFF2-40B4-BE49-F238E27FC236}">
                <a16:creationId xmlns:a16="http://schemas.microsoft.com/office/drawing/2014/main" id="{474BD54A-F863-4656-9CC5-0BAB6A9C8D24}"/>
              </a:ext>
            </a:extLst>
          </p:cNvPr>
          <p:cNvSpPr>
            <a:spLocks noGrp="1" noChangeArrowheads="1"/>
          </p:cNvSpPr>
          <p:nvPr>
            <p:ph type="body" idx="1"/>
          </p:nvPr>
        </p:nvSpPr>
        <p:spPr/>
        <p:txBody>
          <a:bodyPr/>
          <a:lstStyle/>
          <a:p>
            <a:pPr eaLnBrk="1" hangingPunct="1"/>
            <a:r>
              <a:rPr lang="en-US" altLang="en-US">
                <a:latin typeface="Palatino" pitchFamily="-128" charset="0"/>
              </a:rPr>
              <a:t>To adequately test OO systems, three things must be done:</a:t>
            </a:r>
          </a:p>
          <a:p>
            <a:pPr lvl="1" eaLnBrk="1" hangingPunct="1"/>
            <a:r>
              <a:rPr lang="en-US" altLang="en-US">
                <a:latin typeface="Palatino" pitchFamily="-128" charset="0"/>
              </a:rPr>
              <a:t>the definition of testing must be broadened to include </a:t>
            </a:r>
            <a:r>
              <a:rPr lang="en-US" altLang="en-US">
                <a:solidFill>
                  <a:schemeClr val="folHlink"/>
                </a:solidFill>
                <a:latin typeface="Palatino" pitchFamily="-128" charset="0"/>
              </a:rPr>
              <a:t>error discovery techniques applied to object-oriented analysis and design models</a:t>
            </a:r>
            <a:endParaRPr lang="en-US" altLang="en-US">
              <a:latin typeface="Palatino" pitchFamily="-128" charset="0"/>
            </a:endParaRPr>
          </a:p>
          <a:p>
            <a:pPr lvl="1" eaLnBrk="1" hangingPunct="1"/>
            <a:r>
              <a:rPr lang="en-US" altLang="en-US">
                <a:latin typeface="Palatino" pitchFamily="-128" charset="0"/>
              </a:rPr>
              <a:t>the strategy for unit and integration testing must change significantly, and </a:t>
            </a:r>
          </a:p>
          <a:p>
            <a:pPr lvl="1" eaLnBrk="1" hangingPunct="1"/>
            <a:r>
              <a:rPr lang="en-US" altLang="en-US">
                <a:latin typeface="Palatino" pitchFamily="-128" charset="0"/>
              </a:rPr>
              <a:t>the design of test cases must account for the unique characteristics of OO software.</a:t>
            </a:r>
          </a:p>
        </p:txBody>
      </p:sp>
    </p:spTree>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F935EA-E420-4D95-BDD2-ACF9CEDF81C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8613D07-FA9C-4044-BB1D-A96FBCF3B50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D0FA9EB-E387-48B5-B438-5C326A836DD2}" type="slidenum">
              <a:rPr lang="en-US" altLang="en-US" sz="1000">
                <a:latin typeface="Helvetica" panose="020B0604020202020204" pitchFamily="34" charset="0"/>
              </a:rPr>
              <a:pPr/>
              <a:t>429</a:t>
            </a:fld>
            <a:endParaRPr lang="en-US" altLang="en-US" sz="1000">
              <a:latin typeface="Helvetica" panose="020B0604020202020204" pitchFamily="34" charset="0"/>
            </a:endParaRPr>
          </a:p>
        </p:txBody>
      </p:sp>
      <p:sp>
        <p:nvSpPr>
          <p:cNvPr id="441348" name="Rectangle 2">
            <a:extLst>
              <a:ext uri="{FF2B5EF4-FFF2-40B4-BE49-F238E27FC236}">
                <a16:creationId xmlns:a16="http://schemas.microsoft.com/office/drawing/2014/main" id="{E5EC7634-E53B-4BAC-A256-A912F3CE4409}"/>
              </a:ext>
            </a:extLst>
          </p:cNvPr>
          <p:cNvSpPr>
            <a:spLocks noGrp="1" noChangeArrowheads="1"/>
          </p:cNvSpPr>
          <p:nvPr>
            <p:ph type="title"/>
          </p:nvPr>
        </p:nvSpPr>
        <p:spPr/>
        <p:txBody>
          <a:bodyPr/>
          <a:lstStyle/>
          <a:p>
            <a:pPr eaLnBrk="1" hangingPunct="1"/>
            <a:r>
              <a:rPr lang="en-US" altLang="en-US"/>
              <a:t>‘Testing’ OO Models</a:t>
            </a:r>
          </a:p>
        </p:txBody>
      </p:sp>
      <p:sp>
        <p:nvSpPr>
          <p:cNvPr id="441349" name="Rectangle 3">
            <a:extLst>
              <a:ext uri="{FF2B5EF4-FFF2-40B4-BE49-F238E27FC236}">
                <a16:creationId xmlns:a16="http://schemas.microsoft.com/office/drawing/2014/main" id="{614F2B54-D088-4DF5-8A6C-4018A0A96BD8}"/>
              </a:ext>
            </a:extLst>
          </p:cNvPr>
          <p:cNvSpPr>
            <a:spLocks noGrp="1" noChangeArrowheads="1"/>
          </p:cNvSpPr>
          <p:nvPr>
            <p:ph type="body" idx="1"/>
          </p:nvPr>
        </p:nvSpPr>
        <p:spPr/>
        <p:txBody>
          <a:bodyPr/>
          <a:lstStyle/>
          <a:p>
            <a:pPr eaLnBrk="1" hangingPunct="1">
              <a:spcBef>
                <a:spcPts val="300"/>
              </a:spcBef>
            </a:pPr>
            <a:r>
              <a:rPr lang="en-US" altLang="en-US">
                <a:latin typeface="Palatino" pitchFamily="-128" charset="0"/>
              </a:rPr>
              <a:t>The review of OO analysis and design models is especially useful because the same semantic constructs (e.g., classes, attributes, operations, messages) appear at the analysis, design, and code level</a:t>
            </a:r>
          </a:p>
          <a:p>
            <a:pPr eaLnBrk="1" hangingPunct="1">
              <a:spcBef>
                <a:spcPts val="300"/>
              </a:spcBef>
            </a:pPr>
            <a:r>
              <a:rPr lang="en-US" altLang="en-US">
                <a:latin typeface="Palatino" pitchFamily="-128" charset="0"/>
              </a:rPr>
              <a:t>Therefore, a problem in the definition of class attributes that is uncovered during analysis will circumvent side affects that might occur if the problem were not discovered until design or code (or even the next iteration of analysis).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8EFCBB-D038-4EBA-A0F3-96955DFA030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a:extLst>
              <a:ext uri="{FF2B5EF4-FFF2-40B4-BE49-F238E27FC236}">
                <a16:creationId xmlns:a16="http://schemas.microsoft.com/office/drawing/2014/main" id="{46C058FD-FA02-404A-A014-21083674FBA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B85BCFF-74D0-4FF7-ACAC-D39AC710E03B}" type="slidenum">
              <a:rPr lang="en-US" altLang="en-US" sz="1000">
                <a:latin typeface="Helvetica" panose="020B0604020202020204" pitchFamily="34" charset="0"/>
              </a:rPr>
              <a:pPr/>
              <a:t>43</a:t>
            </a:fld>
            <a:endParaRPr lang="en-US" altLang="en-US" sz="1000">
              <a:latin typeface="Helvetica" panose="020B0604020202020204" pitchFamily="34" charset="0"/>
            </a:endParaRPr>
          </a:p>
        </p:txBody>
      </p:sp>
      <p:sp>
        <p:nvSpPr>
          <p:cNvPr id="46084" name="Rectangle 2">
            <a:extLst>
              <a:ext uri="{FF2B5EF4-FFF2-40B4-BE49-F238E27FC236}">
                <a16:creationId xmlns:a16="http://schemas.microsoft.com/office/drawing/2014/main" id="{76A9AF5C-CA2F-4AD7-88D7-405DF6637210}"/>
              </a:ext>
            </a:extLst>
          </p:cNvPr>
          <p:cNvSpPr>
            <a:spLocks noGrp="1" noChangeArrowheads="1"/>
          </p:cNvSpPr>
          <p:nvPr>
            <p:ph type="title"/>
          </p:nvPr>
        </p:nvSpPr>
        <p:spPr>
          <a:xfrm>
            <a:off x="1219200" y="1143000"/>
            <a:ext cx="6705600" cy="633413"/>
          </a:xfrm>
        </p:spPr>
        <p:txBody>
          <a:bodyPr/>
          <a:lstStyle/>
          <a:p>
            <a:pPr eaLnBrk="1" hangingPunct="1"/>
            <a:r>
              <a:rPr lang="en-US" altLang="en-US" sz="3200"/>
              <a:t>Personal Software Process (PSP)</a:t>
            </a:r>
            <a:endParaRPr lang="en-US" altLang="en-US"/>
          </a:p>
        </p:txBody>
      </p:sp>
      <p:sp>
        <p:nvSpPr>
          <p:cNvPr id="46085" name="Rectangle 3">
            <a:extLst>
              <a:ext uri="{FF2B5EF4-FFF2-40B4-BE49-F238E27FC236}">
                <a16:creationId xmlns:a16="http://schemas.microsoft.com/office/drawing/2014/main" id="{A6FD0063-7B75-4BF4-9A04-804541D4725A}"/>
              </a:ext>
            </a:extLst>
          </p:cNvPr>
          <p:cNvSpPr>
            <a:spLocks noGrp="1" noChangeArrowheads="1"/>
          </p:cNvSpPr>
          <p:nvPr>
            <p:ph type="body" idx="1"/>
          </p:nvPr>
        </p:nvSpPr>
        <p:spPr/>
        <p:txBody>
          <a:bodyPr/>
          <a:lstStyle/>
          <a:p>
            <a:pPr eaLnBrk="1" hangingPunct="1">
              <a:lnSpc>
                <a:spcPct val="90000"/>
              </a:lnSpc>
              <a:spcBef>
                <a:spcPts val="600"/>
              </a:spcBef>
            </a:pPr>
            <a:r>
              <a:rPr lang="en-US" altLang="en-US" sz="1400" b="1">
                <a:solidFill>
                  <a:schemeClr val="folHlink"/>
                </a:solidFill>
                <a:latin typeface="Palatino" pitchFamily="-128" charset="0"/>
              </a:rPr>
              <a:t>Planning.</a:t>
            </a:r>
            <a:r>
              <a:rPr lang="en-US" altLang="en-US" sz="1400" b="1">
                <a:latin typeface="Palatino" pitchFamily="-128" charset="0"/>
              </a:rPr>
              <a:t> </a:t>
            </a:r>
            <a:r>
              <a:rPr lang="en-US" altLang="en-US" sz="1400">
                <a:latin typeface="Palatino" pitchFamily="-128" charset="0"/>
              </a:rPr>
              <a:t> This activity isolates requirements and develops both size and resource estimates. In addition, a defect estimate (the number of defects projected for the work) is made. All metrics are recorded on worksheets or templates. Finally, development tasks are identified and a project schedule is created.</a:t>
            </a:r>
          </a:p>
          <a:p>
            <a:pPr eaLnBrk="1" hangingPunct="1">
              <a:lnSpc>
                <a:spcPct val="90000"/>
              </a:lnSpc>
              <a:spcBef>
                <a:spcPts val="300"/>
              </a:spcBef>
            </a:pPr>
            <a:r>
              <a:rPr lang="en-US" altLang="en-US" sz="1400" b="1">
                <a:solidFill>
                  <a:schemeClr val="folHlink"/>
                </a:solidFill>
                <a:latin typeface="Palatino" pitchFamily="-128" charset="0"/>
              </a:rPr>
              <a:t>High-level design.</a:t>
            </a:r>
            <a:r>
              <a:rPr lang="en-US" altLang="en-US" sz="1400" b="1">
                <a:latin typeface="Palatino" pitchFamily="-128" charset="0"/>
              </a:rPr>
              <a:t> </a:t>
            </a:r>
            <a:r>
              <a:rPr lang="en-US" altLang="en-US" sz="1400">
                <a:latin typeface="Palatino" pitchFamily="-128" charset="0"/>
              </a:rPr>
              <a:t> External specifications for each component to be constructed are developed and a component design is created. Prototypes are built when uncertainty exists. All issues are recorded and tracked.</a:t>
            </a:r>
          </a:p>
          <a:p>
            <a:pPr eaLnBrk="1" hangingPunct="1">
              <a:lnSpc>
                <a:spcPct val="90000"/>
              </a:lnSpc>
              <a:spcBef>
                <a:spcPts val="300"/>
              </a:spcBef>
            </a:pPr>
            <a:r>
              <a:rPr lang="en-US" altLang="en-US" sz="1400" b="1">
                <a:solidFill>
                  <a:schemeClr val="folHlink"/>
                </a:solidFill>
                <a:latin typeface="Palatino" pitchFamily="-128" charset="0"/>
              </a:rPr>
              <a:t>High-level design review.</a:t>
            </a:r>
            <a:r>
              <a:rPr lang="en-US" altLang="en-US" sz="1400" b="1">
                <a:latin typeface="Palatino" pitchFamily="-128" charset="0"/>
              </a:rPr>
              <a:t> </a:t>
            </a:r>
            <a:r>
              <a:rPr lang="en-US" altLang="en-US" sz="1400">
                <a:latin typeface="Palatino" pitchFamily="-128" charset="0"/>
              </a:rPr>
              <a:t>Formal verification methods (Chapter 21) are applied to uncover errors in the design. Metrics are maintained for all important tasks and work results.</a:t>
            </a:r>
          </a:p>
          <a:p>
            <a:pPr eaLnBrk="1" hangingPunct="1">
              <a:lnSpc>
                <a:spcPct val="90000"/>
              </a:lnSpc>
              <a:spcBef>
                <a:spcPts val="300"/>
              </a:spcBef>
            </a:pPr>
            <a:r>
              <a:rPr lang="en-US" altLang="en-US" sz="1400" b="1">
                <a:solidFill>
                  <a:schemeClr val="folHlink"/>
                </a:solidFill>
                <a:latin typeface="Palatino" pitchFamily="-128" charset="0"/>
              </a:rPr>
              <a:t>Development.</a:t>
            </a:r>
            <a:r>
              <a:rPr lang="en-US" altLang="en-US" sz="1400" b="1">
                <a:latin typeface="Palatino" pitchFamily="-128" charset="0"/>
              </a:rPr>
              <a:t> </a:t>
            </a:r>
            <a:r>
              <a:rPr lang="en-US" altLang="en-US" sz="1400">
                <a:latin typeface="Palatino" pitchFamily="-128" charset="0"/>
              </a:rPr>
              <a:t> </a:t>
            </a:r>
            <a:r>
              <a:rPr lang="en-US" altLang="en-US" sz="1400">
                <a:latin typeface="Times New Roman" panose="02020603050405020304" pitchFamily="18" charset="0"/>
              </a:rPr>
              <a:t>The</a:t>
            </a:r>
            <a:r>
              <a:rPr lang="en-US" altLang="en-US" sz="1400">
                <a:latin typeface="Palatino" pitchFamily="-128" charset="0"/>
              </a:rPr>
              <a:t> component level design is refined and reviewed. Code is generated, reviewed, compiled, and tested. Metrics are maintained for all important tasks and work results.</a:t>
            </a:r>
          </a:p>
          <a:p>
            <a:pPr eaLnBrk="1" hangingPunct="1">
              <a:lnSpc>
                <a:spcPct val="90000"/>
              </a:lnSpc>
              <a:spcBef>
                <a:spcPts val="300"/>
              </a:spcBef>
            </a:pPr>
            <a:r>
              <a:rPr lang="en-US" altLang="en-US" sz="1400" b="1">
                <a:solidFill>
                  <a:schemeClr val="folHlink"/>
                </a:solidFill>
                <a:latin typeface="Palatino" pitchFamily="-128" charset="0"/>
              </a:rPr>
              <a:t>Postmortem.</a:t>
            </a:r>
            <a:r>
              <a:rPr lang="en-US" altLang="en-US" sz="1400">
                <a:latin typeface="Palatino" pitchFamily="-128" charset="0"/>
              </a:rPr>
              <a:t>  Using the measures and metrics collected (this is a substantial amount of data that should be analyzed statistically), the effectiveness of the process is determined. Measures and metrics should provide guidance for modifying the process to improve its effectiveness.</a:t>
            </a:r>
          </a:p>
        </p:txBody>
      </p:sp>
    </p:spTree>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8D369E6-CFB3-493C-9BA1-FE22C70C2E2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C6F63FDD-0E27-4F6C-9112-6D3B848EDA4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20C8F87-8E7A-44C2-B60D-7BD8A1508E3C}" type="slidenum">
              <a:rPr lang="en-US" altLang="en-US" sz="1000">
                <a:latin typeface="Helvetica" panose="020B0604020202020204" pitchFamily="34" charset="0"/>
              </a:rPr>
              <a:pPr/>
              <a:t>430</a:t>
            </a:fld>
            <a:endParaRPr lang="en-US" altLang="en-US" sz="1000">
              <a:latin typeface="Helvetica" panose="020B0604020202020204" pitchFamily="34" charset="0"/>
            </a:endParaRPr>
          </a:p>
        </p:txBody>
      </p:sp>
      <p:sp>
        <p:nvSpPr>
          <p:cNvPr id="442372" name="Rectangle 2">
            <a:extLst>
              <a:ext uri="{FF2B5EF4-FFF2-40B4-BE49-F238E27FC236}">
                <a16:creationId xmlns:a16="http://schemas.microsoft.com/office/drawing/2014/main" id="{6B53A703-6E90-453D-B7A0-6FD0E3D760FB}"/>
              </a:ext>
            </a:extLst>
          </p:cNvPr>
          <p:cNvSpPr>
            <a:spLocks noGrp="1" noChangeArrowheads="1"/>
          </p:cNvSpPr>
          <p:nvPr>
            <p:ph type="title"/>
          </p:nvPr>
        </p:nvSpPr>
        <p:spPr>
          <a:xfrm>
            <a:off x="1219200" y="1143000"/>
            <a:ext cx="6705600" cy="633413"/>
          </a:xfrm>
        </p:spPr>
        <p:txBody>
          <a:bodyPr/>
          <a:lstStyle/>
          <a:p>
            <a:pPr eaLnBrk="1" hangingPunct="1"/>
            <a:r>
              <a:rPr lang="en-US" altLang="en-US"/>
              <a:t>Correctness of OO Models</a:t>
            </a:r>
          </a:p>
        </p:txBody>
      </p:sp>
      <p:sp>
        <p:nvSpPr>
          <p:cNvPr id="442373" name="Rectangle 3">
            <a:extLst>
              <a:ext uri="{FF2B5EF4-FFF2-40B4-BE49-F238E27FC236}">
                <a16:creationId xmlns:a16="http://schemas.microsoft.com/office/drawing/2014/main" id="{A8C04137-C985-4838-AEDD-848EC28E1648}"/>
              </a:ext>
            </a:extLst>
          </p:cNvPr>
          <p:cNvSpPr>
            <a:spLocks noGrp="1" noChangeArrowheads="1"/>
          </p:cNvSpPr>
          <p:nvPr>
            <p:ph type="body" idx="1"/>
          </p:nvPr>
        </p:nvSpPr>
        <p:spPr/>
        <p:txBody>
          <a:bodyPr/>
          <a:lstStyle/>
          <a:p>
            <a:pPr eaLnBrk="1" hangingPunct="1">
              <a:lnSpc>
                <a:spcPct val="90000"/>
              </a:lnSpc>
            </a:pPr>
            <a:r>
              <a:rPr lang="en-US" altLang="en-US" sz="2000">
                <a:latin typeface="Palatino" pitchFamily="-128" charset="0"/>
              </a:rPr>
              <a:t>During analysis and design, semantic correctness can be asesssed based on the model’s conformance to the real world problem domain. </a:t>
            </a:r>
          </a:p>
          <a:p>
            <a:pPr eaLnBrk="1" hangingPunct="1">
              <a:lnSpc>
                <a:spcPct val="90000"/>
              </a:lnSpc>
            </a:pPr>
            <a:r>
              <a:rPr lang="en-US" altLang="en-US" sz="2000">
                <a:latin typeface="Palatino" pitchFamily="-128" charset="0"/>
              </a:rPr>
              <a:t>If the model accurately reflects the real world (to a level of detail that is appropriate to the stage of development at which the model is reviewed) then it is semantically correct. </a:t>
            </a:r>
          </a:p>
          <a:p>
            <a:pPr eaLnBrk="1" hangingPunct="1">
              <a:lnSpc>
                <a:spcPct val="90000"/>
              </a:lnSpc>
            </a:pPr>
            <a:r>
              <a:rPr lang="en-US" altLang="en-US" sz="2000">
                <a:latin typeface="Palatino" pitchFamily="-128" charset="0"/>
              </a:rPr>
              <a:t>To determine whether the model does, in fact, reflect real world requirements, it should be presented to problem domain experts who will examine the class definitions and hierarchy for omissions and ambiguity. </a:t>
            </a:r>
          </a:p>
          <a:p>
            <a:pPr eaLnBrk="1" hangingPunct="1">
              <a:lnSpc>
                <a:spcPct val="90000"/>
              </a:lnSpc>
            </a:pPr>
            <a:r>
              <a:rPr lang="en-US" altLang="en-US" sz="2000">
                <a:latin typeface="Palatino" pitchFamily="-128" charset="0"/>
              </a:rPr>
              <a:t>Class relationships (instance connections) are evaluated to determine whether they accurately reflect real-world object connections.</a:t>
            </a:r>
          </a:p>
        </p:txBody>
      </p:sp>
    </p:spTree>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BD302E2-A556-49AF-BD9B-2685D2AB795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5562292A-E822-4E0E-8ADA-8502A38DD77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69F8994-A34D-46AB-B280-D0106388A78C}" type="slidenum">
              <a:rPr lang="en-US" altLang="en-US" sz="1000">
                <a:latin typeface="Helvetica" panose="020B0604020202020204" pitchFamily="34" charset="0"/>
              </a:rPr>
              <a:pPr/>
              <a:t>431</a:t>
            </a:fld>
            <a:endParaRPr lang="en-US" altLang="en-US" sz="1000">
              <a:latin typeface="Helvetica" panose="020B0604020202020204" pitchFamily="34" charset="0"/>
            </a:endParaRPr>
          </a:p>
        </p:txBody>
      </p:sp>
      <p:sp>
        <p:nvSpPr>
          <p:cNvPr id="443396" name="Rectangle 2">
            <a:extLst>
              <a:ext uri="{FF2B5EF4-FFF2-40B4-BE49-F238E27FC236}">
                <a16:creationId xmlns:a16="http://schemas.microsoft.com/office/drawing/2014/main" id="{AD9577B0-0A67-47D6-8150-E576E4DC7DA9}"/>
              </a:ext>
            </a:extLst>
          </p:cNvPr>
          <p:cNvSpPr>
            <a:spLocks noGrp="1" noChangeArrowheads="1"/>
          </p:cNvSpPr>
          <p:nvPr>
            <p:ph type="title"/>
          </p:nvPr>
        </p:nvSpPr>
        <p:spPr/>
        <p:txBody>
          <a:bodyPr/>
          <a:lstStyle/>
          <a:p>
            <a:pPr eaLnBrk="1" hangingPunct="1"/>
            <a:r>
              <a:rPr lang="en-US" altLang="en-US"/>
              <a:t>Class Model Consistency</a:t>
            </a:r>
          </a:p>
        </p:txBody>
      </p:sp>
      <p:sp>
        <p:nvSpPr>
          <p:cNvPr id="443397" name="Rectangle 3">
            <a:extLst>
              <a:ext uri="{FF2B5EF4-FFF2-40B4-BE49-F238E27FC236}">
                <a16:creationId xmlns:a16="http://schemas.microsoft.com/office/drawing/2014/main" id="{1C173674-2B1B-479D-A382-62E153B31BF8}"/>
              </a:ext>
            </a:extLst>
          </p:cNvPr>
          <p:cNvSpPr>
            <a:spLocks noGrp="1" noChangeArrowheads="1"/>
          </p:cNvSpPr>
          <p:nvPr>
            <p:ph type="body" idx="1"/>
          </p:nvPr>
        </p:nvSpPr>
        <p:spPr/>
        <p:txBody>
          <a:bodyPr/>
          <a:lstStyle/>
          <a:p>
            <a:pPr eaLnBrk="1" hangingPunct="1">
              <a:lnSpc>
                <a:spcPct val="90000"/>
              </a:lnSpc>
            </a:pPr>
            <a:r>
              <a:rPr lang="en-US" altLang="en-US" sz="2000">
                <a:latin typeface="Palatino" pitchFamily="-128" charset="0"/>
              </a:rPr>
              <a:t>Revisit the CRC model and the object-relationship model.</a:t>
            </a:r>
          </a:p>
          <a:p>
            <a:pPr eaLnBrk="1" hangingPunct="1">
              <a:lnSpc>
                <a:spcPct val="90000"/>
              </a:lnSpc>
            </a:pPr>
            <a:r>
              <a:rPr lang="en-US" altLang="en-US" sz="2000">
                <a:latin typeface="Palatino" pitchFamily="-128" charset="0"/>
              </a:rPr>
              <a:t>Inspect the description of each CRC index card to determine if a delegated responsibility is part of the collaborator’s definition.</a:t>
            </a:r>
          </a:p>
          <a:p>
            <a:pPr eaLnBrk="1" hangingPunct="1">
              <a:lnSpc>
                <a:spcPct val="90000"/>
              </a:lnSpc>
            </a:pPr>
            <a:r>
              <a:rPr lang="en-US" altLang="en-US" sz="2000">
                <a:latin typeface="Palatino" pitchFamily="-128" charset="0"/>
              </a:rPr>
              <a:t>Invert the connection to ensure that each collaborator that is asked for service is receiving requests from a reasonable source.</a:t>
            </a:r>
          </a:p>
          <a:p>
            <a:pPr eaLnBrk="1" hangingPunct="1">
              <a:lnSpc>
                <a:spcPct val="90000"/>
              </a:lnSpc>
              <a:spcBef>
                <a:spcPts val="300"/>
              </a:spcBef>
            </a:pPr>
            <a:r>
              <a:rPr lang="en-US" altLang="en-US" sz="2000">
                <a:latin typeface="Palatino" pitchFamily="-128" charset="0"/>
              </a:rPr>
              <a:t>Using the inverted connections examined in the preceding step, determine whether other classes might be required or whether responsibilities are properly grouped among the classes.</a:t>
            </a:r>
          </a:p>
          <a:p>
            <a:pPr eaLnBrk="1" hangingPunct="1">
              <a:lnSpc>
                <a:spcPct val="90000"/>
              </a:lnSpc>
            </a:pPr>
            <a:r>
              <a:rPr lang="en-US" altLang="en-US" sz="2000">
                <a:latin typeface="Palatino" pitchFamily="-128" charset="0"/>
              </a:rPr>
              <a:t>Determine whether widely requested responsibilities might be combined into a single responsibility. </a:t>
            </a:r>
            <a:endParaRPr lang="en-US" altLang="en-US" sz="2000" b="1">
              <a:latin typeface="Palatino" pitchFamily="-128" charset="0"/>
            </a:endParaRPr>
          </a:p>
        </p:txBody>
      </p:sp>
    </p:spTree>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A4114A0-8294-4348-B446-8608BA737AD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BA4954A7-40DD-4F5F-955B-64240570AB0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BA63C70-1EE7-40BB-A250-BB1DE7E7B932}" type="slidenum">
              <a:rPr lang="en-US" altLang="en-US" sz="1000">
                <a:latin typeface="Helvetica" panose="020B0604020202020204" pitchFamily="34" charset="0"/>
              </a:rPr>
              <a:pPr/>
              <a:t>432</a:t>
            </a:fld>
            <a:endParaRPr lang="en-US" altLang="en-US" sz="1000">
              <a:latin typeface="Helvetica" panose="020B0604020202020204" pitchFamily="34" charset="0"/>
            </a:endParaRPr>
          </a:p>
        </p:txBody>
      </p:sp>
      <p:sp>
        <p:nvSpPr>
          <p:cNvPr id="444420" name="Rectangle 2">
            <a:extLst>
              <a:ext uri="{FF2B5EF4-FFF2-40B4-BE49-F238E27FC236}">
                <a16:creationId xmlns:a16="http://schemas.microsoft.com/office/drawing/2014/main" id="{59F7C5FF-A235-4972-AD54-9007357EEB7D}"/>
              </a:ext>
            </a:extLst>
          </p:cNvPr>
          <p:cNvSpPr>
            <a:spLocks noGrp="1" noChangeArrowheads="1"/>
          </p:cNvSpPr>
          <p:nvPr>
            <p:ph type="title"/>
          </p:nvPr>
        </p:nvSpPr>
        <p:spPr/>
        <p:txBody>
          <a:bodyPr/>
          <a:lstStyle/>
          <a:p>
            <a:pPr eaLnBrk="1" hangingPunct="1"/>
            <a:r>
              <a:rPr lang="en-US" altLang="en-US"/>
              <a:t>OO Testing Strategies</a:t>
            </a:r>
          </a:p>
        </p:txBody>
      </p:sp>
      <p:sp>
        <p:nvSpPr>
          <p:cNvPr id="444421" name="Rectangle 3">
            <a:extLst>
              <a:ext uri="{FF2B5EF4-FFF2-40B4-BE49-F238E27FC236}">
                <a16:creationId xmlns:a16="http://schemas.microsoft.com/office/drawing/2014/main" id="{9BC0AF6E-DF78-40DB-9CEF-1C8FC5A37F12}"/>
              </a:ext>
            </a:extLst>
          </p:cNvPr>
          <p:cNvSpPr>
            <a:spLocks noGrp="1" noChangeArrowheads="1"/>
          </p:cNvSpPr>
          <p:nvPr>
            <p:ph type="body" idx="1"/>
          </p:nvPr>
        </p:nvSpPr>
        <p:spPr/>
        <p:txBody>
          <a:bodyPr/>
          <a:lstStyle/>
          <a:p>
            <a:pPr eaLnBrk="1" hangingPunct="1">
              <a:lnSpc>
                <a:spcPct val="90000"/>
              </a:lnSpc>
            </a:pPr>
            <a:r>
              <a:rPr lang="en-US" altLang="en-US" sz="2000">
                <a:latin typeface="Palatino" pitchFamily="-128" charset="0"/>
              </a:rPr>
              <a:t>Unit testing</a:t>
            </a:r>
            <a:endParaRPr lang="en-US" altLang="en-US" sz="2000"/>
          </a:p>
          <a:p>
            <a:pPr lvl="1" eaLnBrk="1" hangingPunct="1">
              <a:lnSpc>
                <a:spcPct val="90000"/>
              </a:lnSpc>
            </a:pPr>
            <a:r>
              <a:rPr lang="en-US" altLang="en-US" sz="1800">
                <a:latin typeface="Palatino" pitchFamily="-128" charset="0"/>
              </a:rPr>
              <a:t>the concept of the unit changes</a:t>
            </a:r>
          </a:p>
          <a:p>
            <a:pPr lvl="1" eaLnBrk="1" hangingPunct="1">
              <a:lnSpc>
                <a:spcPct val="90000"/>
              </a:lnSpc>
            </a:pPr>
            <a:r>
              <a:rPr lang="en-US" altLang="en-US" sz="1800">
                <a:latin typeface="Palatino" pitchFamily="-128" charset="0"/>
              </a:rPr>
              <a:t>the smallest testable unit is the encapsulated class</a:t>
            </a:r>
          </a:p>
          <a:p>
            <a:pPr lvl="1" eaLnBrk="1" hangingPunct="1">
              <a:lnSpc>
                <a:spcPct val="90000"/>
              </a:lnSpc>
            </a:pPr>
            <a:r>
              <a:rPr lang="en-US" altLang="en-US" sz="1800">
                <a:latin typeface="Palatino" pitchFamily="-128" charset="0"/>
              </a:rPr>
              <a:t>a single operation can no longer be tested in isolation (the conventional view of unit testing) but rather, as part of a class </a:t>
            </a:r>
          </a:p>
          <a:p>
            <a:pPr eaLnBrk="1" hangingPunct="1">
              <a:lnSpc>
                <a:spcPct val="90000"/>
              </a:lnSpc>
            </a:pPr>
            <a:r>
              <a:rPr lang="en-US" altLang="en-US" sz="2000">
                <a:latin typeface="Palatino" pitchFamily="-128" charset="0"/>
              </a:rPr>
              <a:t>Integration Testing</a:t>
            </a:r>
          </a:p>
          <a:p>
            <a:pPr lvl="1" eaLnBrk="1" hangingPunct="1">
              <a:lnSpc>
                <a:spcPct val="90000"/>
              </a:lnSpc>
            </a:pPr>
            <a:r>
              <a:rPr lang="en-US" altLang="en-US" sz="1600" i="1">
                <a:solidFill>
                  <a:schemeClr val="folHlink"/>
                </a:solidFill>
                <a:latin typeface="Palatino" pitchFamily="-128" charset="0"/>
              </a:rPr>
              <a:t>Thread-based testing</a:t>
            </a:r>
            <a:r>
              <a:rPr lang="en-US" altLang="en-US" sz="1600">
                <a:latin typeface="Palatino" pitchFamily="-128" charset="0"/>
              </a:rPr>
              <a:t> integrates the set of classes required to respond to one input or event for the system</a:t>
            </a:r>
          </a:p>
          <a:p>
            <a:pPr lvl="1" eaLnBrk="1" hangingPunct="1">
              <a:lnSpc>
                <a:spcPct val="90000"/>
              </a:lnSpc>
            </a:pPr>
            <a:r>
              <a:rPr lang="en-US" altLang="en-US" sz="1600" i="1">
                <a:solidFill>
                  <a:schemeClr val="folHlink"/>
                </a:solidFill>
                <a:latin typeface="Palatino" pitchFamily="-128" charset="0"/>
              </a:rPr>
              <a:t>Use-based testing</a:t>
            </a:r>
            <a:r>
              <a:rPr lang="en-US" altLang="en-US" sz="1600" i="1">
                <a:latin typeface="Palatino" pitchFamily="-128" charset="0"/>
              </a:rPr>
              <a:t> </a:t>
            </a:r>
            <a:r>
              <a:rPr lang="en-US" altLang="en-US" sz="1600">
                <a:latin typeface="Palatino" pitchFamily="-128" charset="0"/>
              </a:rPr>
              <a:t>begins the construction of the system by testing those classes (called </a:t>
            </a:r>
            <a:r>
              <a:rPr lang="en-US" altLang="en-US" sz="1600" i="1">
                <a:latin typeface="Palatino" pitchFamily="-128" charset="0"/>
              </a:rPr>
              <a:t>independent classes</a:t>
            </a:r>
            <a:r>
              <a:rPr lang="en-US" altLang="en-US" sz="1600">
                <a:latin typeface="Palatino" pitchFamily="-128" charset="0"/>
              </a:rPr>
              <a:t>) that use very few (if any) of server classes. After the independent classes are tested, the next layer of classes, called </a:t>
            </a:r>
            <a:r>
              <a:rPr lang="en-US" altLang="en-US" sz="1600" i="1">
                <a:latin typeface="Palatino" pitchFamily="-128" charset="0"/>
              </a:rPr>
              <a:t>dependent classes</a:t>
            </a:r>
          </a:p>
          <a:p>
            <a:pPr lvl="1" eaLnBrk="1" hangingPunct="1">
              <a:lnSpc>
                <a:spcPct val="90000"/>
              </a:lnSpc>
            </a:pPr>
            <a:r>
              <a:rPr lang="en-US" altLang="en-US" sz="1600" i="1">
                <a:solidFill>
                  <a:schemeClr val="folHlink"/>
                </a:solidFill>
                <a:latin typeface="Palatino" pitchFamily="-128" charset="0"/>
              </a:rPr>
              <a:t>Cluster testing</a:t>
            </a:r>
            <a:r>
              <a:rPr lang="en-US" altLang="en-US" sz="1600">
                <a:latin typeface="Palatino" pitchFamily="-128" charset="0"/>
              </a:rPr>
              <a:t> [McG94] defines a cluster of collaborating classes (determined by examining the CRC and object-relationship model) is exercised by designing test cases that attempt to uncover errors in the collaborations. </a:t>
            </a:r>
            <a:endParaRPr lang="en-US" altLang="en-US" sz="1800">
              <a:latin typeface="Palatino" pitchFamily="-128" charset="0"/>
            </a:endParaRPr>
          </a:p>
        </p:txBody>
      </p:sp>
    </p:spTree>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BC3CE3-67AF-4CFB-99B1-86CC8C55F29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C484C0D-B44A-425D-A9A0-234AF9B3828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D17ECFD-DCE0-4133-AE47-C2CC8D26DA96}" type="slidenum">
              <a:rPr lang="en-US" altLang="en-US" sz="1000">
                <a:latin typeface="Helvetica" panose="020B0604020202020204" pitchFamily="34" charset="0"/>
              </a:rPr>
              <a:pPr/>
              <a:t>433</a:t>
            </a:fld>
            <a:endParaRPr lang="en-US" altLang="en-US" sz="1000">
              <a:latin typeface="Helvetica" panose="020B0604020202020204" pitchFamily="34" charset="0"/>
            </a:endParaRPr>
          </a:p>
        </p:txBody>
      </p:sp>
      <p:sp>
        <p:nvSpPr>
          <p:cNvPr id="445444" name="Rectangle 2">
            <a:extLst>
              <a:ext uri="{FF2B5EF4-FFF2-40B4-BE49-F238E27FC236}">
                <a16:creationId xmlns:a16="http://schemas.microsoft.com/office/drawing/2014/main" id="{D7946EB4-2CFE-44AA-BF51-5B104AA832E9}"/>
              </a:ext>
            </a:extLst>
          </p:cNvPr>
          <p:cNvSpPr>
            <a:spLocks noGrp="1" noChangeArrowheads="1"/>
          </p:cNvSpPr>
          <p:nvPr>
            <p:ph type="title"/>
          </p:nvPr>
        </p:nvSpPr>
        <p:spPr/>
        <p:txBody>
          <a:bodyPr/>
          <a:lstStyle/>
          <a:p>
            <a:pPr eaLnBrk="1" hangingPunct="1"/>
            <a:r>
              <a:rPr lang="en-US" altLang="en-US"/>
              <a:t>OO Testing Strategies</a:t>
            </a:r>
          </a:p>
        </p:txBody>
      </p:sp>
      <p:sp>
        <p:nvSpPr>
          <p:cNvPr id="445445" name="Rectangle 3">
            <a:extLst>
              <a:ext uri="{FF2B5EF4-FFF2-40B4-BE49-F238E27FC236}">
                <a16:creationId xmlns:a16="http://schemas.microsoft.com/office/drawing/2014/main" id="{E73CDFB6-F147-46CB-ACB7-7EB1F48387E9}"/>
              </a:ext>
            </a:extLst>
          </p:cNvPr>
          <p:cNvSpPr>
            <a:spLocks noGrp="1" noChangeArrowheads="1"/>
          </p:cNvSpPr>
          <p:nvPr>
            <p:ph type="body" idx="1"/>
          </p:nvPr>
        </p:nvSpPr>
        <p:spPr/>
        <p:txBody>
          <a:bodyPr/>
          <a:lstStyle/>
          <a:p>
            <a:pPr eaLnBrk="1" hangingPunct="1">
              <a:lnSpc>
                <a:spcPct val="90000"/>
              </a:lnSpc>
            </a:pPr>
            <a:r>
              <a:rPr lang="en-US" altLang="en-US" sz="2000">
                <a:latin typeface="Palatino" pitchFamily="-128" charset="0"/>
              </a:rPr>
              <a:t>Validation Testing</a:t>
            </a:r>
          </a:p>
          <a:p>
            <a:pPr lvl="1" eaLnBrk="1" hangingPunct="1">
              <a:lnSpc>
                <a:spcPct val="90000"/>
              </a:lnSpc>
            </a:pPr>
            <a:r>
              <a:rPr lang="en-US" altLang="en-US">
                <a:latin typeface="Palatino" pitchFamily="-128" charset="0"/>
              </a:rPr>
              <a:t>details of class connections disappear</a:t>
            </a:r>
          </a:p>
          <a:p>
            <a:pPr lvl="1" eaLnBrk="1" hangingPunct="1">
              <a:lnSpc>
                <a:spcPct val="90000"/>
              </a:lnSpc>
            </a:pPr>
            <a:r>
              <a:rPr lang="en-US" altLang="en-US">
                <a:latin typeface="Palatino" pitchFamily="-128" charset="0"/>
              </a:rPr>
              <a:t>draw upon use cases (Chapters 5 and 6) that are part of the requirements model</a:t>
            </a:r>
          </a:p>
          <a:p>
            <a:pPr lvl="1" eaLnBrk="1" hangingPunct="1">
              <a:lnSpc>
                <a:spcPct val="90000"/>
              </a:lnSpc>
            </a:pPr>
            <a:r>
              <a:rPr lang="en-US" altLang="en-US">
                <a:latin typeface="Palatino" pitchFamily="-128" charset="0"/>
              </a:rPr>
              <a:t>Conventional black-box testing methods (Chapter 18) can be used to drive validation tests</a:t>
            </a:r>
          </a:p>
        </p:txBody>
      </p:sp>
    </p:spTree>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1B684864-1C50-42E8-956E-95BE6346F82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7B061DFD-D58B-4F6E-99BE-32601BC3A23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ED3BA8C-FEF3-4CD8-99A0-A01B6C1D0FC2}" type="slidenum">
              <a:rPr lang="en-US" altLang="en-US" sz="1000">
                <a:latin typeface="Helvetica" panose="020B0604020202020204" pitchFamily="34" charset="0"/>
              </a:rPr>
              <a:pPr/>
              <a:t>434</a:t>
            </a:fld>
            <a:endParaRPr lang="en-US" altLang="en-US" sz="1000">
              <a:latin typeface="Helvetica" panose="020B0604020202020204" pitchFamily="34" charset="0"/>
            </a:endParaRPr>
          </a:p>
        </p:txBody>
      </p:sp>
      <p:sp>
        <p:nvSpPr>
          <p:cNvPr id="446468" name="Rectangle 2">
            <a:extLst>
              <a:ext uri="{FF2B5EF4-FFF2-40B4-BE49-F238E27FC236}">
                <a16:creationId xmlns:a16="http://schemas.microsoft.com/office/drawing/2014/main" id="{AD25DEA5-D84F-41A4-AC33-05A4CFCD411D}"/>
              </a:ext>
            </a:extLst>
          </p:cNvPr>
          <p:cNvSpPr>
            <a:spLocks noGrp="1" noChangeArrowheads="1"/>
          </p:cNvSpPr>
          <p:nvPr>
            <p:ph type="title"/>
          </p:nvPr>
        </p:nvSpPr>
        <p:spPr>
          <a:xfrm>
            <a:off x="1219200" y="1066800"/>
            <a:ext cx="3317875" cy="660400"/>
          </a:xfrm>
          <a:noFill/>
        </p:spPr>
        <p:txBody>
          <a:bodyPr wrap="none" lIns="63500" tIns="25400" rIns="63500" bIns="25400" anchor="t">
            <a:spAutoFit/>
          </a:bodyPr>
          <a:lstStyle/>
          <a:p>
            <a:pPr eaLnBrk="1" hangingPunct="1"/>
            <a:r>
              <a:rPr lang="en-US" altLang="en-US"/>
              <a:t>OOT Methods</a:t>
            </a:r>
          </a:p>
        </p:txBody>
      </p:sp>
      <p:sp>
        <p:nvSpPr>
          <p:cNvPr id="173059" name="Rectangle 3">
            <a:extLst>
              <a:ext uri="{FF2B5EF4-FFF2-40B4-BE49-F238E27FC236}">
                <a16:creationId xmlns:a16="http://schemas.microsoft.com/office/drawing/2014/main" id="{E037DED6-98AB-4EBE-96DB-A319881DDAEF}"/>
              </a:ext>
            </a:extLst>
          </p:cNvPr>
          <p:cNvSpPr>
            <a:spLocks noChangeArrowheads="1"/>
          </p:cNvSpPr>
          <p:nvPr/>
        </p:nvSpPr>
        <p:spPr bwMode="auto">
          <a:xfrm>
            <a:off x="1828800" y="1828800"/>
            <a:ext cx="5503863" cy="584200"/>
          </a:xfrm>
          <a:prstGeom prst="rect">
            <a:avLst/>
          </a:prstGeom>
          <a:noFill/>
          <a:ln w="25400">
            <a:noFill/>
            <a:miter lim="800000"/>
            <a:headEnd/>
            <a:tailEnd/>
          </a:ln>
          <a:effectLst/>
        </p:spPr>
        <p:txBody>
          <a:bodyPr wrap="none" lIns="90487" tIns="44450" rIns="90487" bIns="44450">
            <a:spAutoFit/>
          </a:bodyPr>
          <a:lstStyle/>
          <a:p>
            <a:pPr>
              <a:lnSpc>
                <a:spcPct val="90000"/>
              </a:lnSpc>
              <a:defRPr/>
            </a:pPr>
            <a:r>
              <a:rPr lang="en-US" sz="1800" b="1">
                <a:effectLst>
                  <a:outerShdw blurRad="38100" dist="38100" dir="2700000" algn="tl">
                    <a:srgbClr val="FFFFFF"/>
                  </a:outerShdw>
                </a:effectLst>
                <a:latin typeface="Helvetica" pitchFamily="-128" charset="0"/>
                <a:ea typeface="ＭＳ Ｐゴシック" pitchFamily="-128" charset="-128"/>
              </a:rPr>
              <a:t>Berard [Ber93] proposes the following approach:</a:t>
            </a:r>
          </a:p>
          <a:p>
            <a:pPr>
              <a:lnSpc>
                <a:spcPct val="90000"/>
              </a:lnSpc>
              <a:defRPr/>
            </a:pPr>
            <a:endParaRPr lang="en-US" sz="1800" b="1">
              <a:effectLst>
                <a:outerShdw blurRad="38100" dist="38100" dir="2700000" algn="tl">
                  <a:srgbClr val="FFFFFF"/>
                </a:outerShdw>
              </a:effectLst>
              <a:latin typeface="Helvetica" pitchFamily="-128" charset="0"/>
              <a:ea typeface="ＭＳ Ｐゴシック" pitchFamily="-128" charset="-128"/>
            </a:endParaRPr>
          </a:p>
        </p:txBody>
      </p:sp>
      <p:sp>
        <p:nvSpPr>
          <p:cNvPr id="173060" name="Rectangle 4">
            <a:extLst>
              <a:ext uri="{FF2B5EF4-FFF2-40B4-BE49-F238E27FC236}">
                <a16:creationId xmlns:a16="http://schemas.microsoft.com/office/drawing/2014/main" id="{E045438D-98B0-4A04-AA92-8FCF6C4EB5D4}"/>
              </a:ext>
            </a:extLst>
          </p:cNvPr>
          <p:cNvSpPr>
            <a:spLocks noChangeArrowheads="1"/>
          </p:cNvSpPr>
          <p:nvPr/>
        </p:nvSpPr>
        <p:spPr bwMode="auto">
          <a:xfrm>
            <a:off x="1997075" y="2346325"/>
            <a:ext cx="6384925" cy="3714750"/>
          </a:xfrm>
          <a:prstGeom prst="rect">
            <a:avLst/>
          </a:prstGeom>
          <a:noFill/>
          <a:ln w="25400">
            <a:noFill/>
            <a:miter lim="800000"/>
            <a:headEnd/>
            <a:tailEnd/>
          </a:ln>
          <a:effectLst/>
        </p:spPr>
        <p:txBody>
          <a:bodyPr lIns="90487" tIns="44450" rIns="90487" bIns="44450">
            <a:spAutoFit/>
          </a:bodyPr>
          <a:lstStyle/>
          <a:p>
            <a:pPr>
              <a:lnSpc>
                <a:spcPct val="90000"/>
              </a:lnSpc>
              <a:spcBef>
                <a:spcPct val="50000"/>
              </a:spcBef>
              <a:tabLst>
                <a:tab pos="342900" algn="l"/>
                <a:tab pos="685800" algn="l"/>
                <a:tab pos="971550" algn="l"/>
              </a:tabLst>
              <a:defRPr/>
            </a:pPr>
            <a:r>
              <a:rPr lang="en-US" sz="1400" b="1">
                <a:effectLst>
                  <a:outerShdw blurRad="38100" dist="38100" dir="2700000" algn="tl">
                    <a:srgbClr val="FFFFFF"/>
                  </a:outerShdw>
                </a:effectLst>
                <a:latin typeface="Helvetica" pitchFamily="-128" charset="0"/>
                <a:ea typeface="ＭＳ Ｐゴシック" pitchFamily="-128" charset="-128"/>
              </a:rPr>
              <a:t>1.	Each test case should be uniquely identified and should be explicitly 	associated with the class to be tested,</a:t>
            </a:r>
          </a:p>
          <a:p>
            <a:pPr>
              <a:lnSpc>
                <a:spcPct val="90000"/>
              </a:lnSpc>
              <a:spcBef>
                <a:spcPct val="50000"/>
              </a:spcBef>
              <a:tabLst>
                <a:tab pos="342900" algn="l"/>
                <a:tab pos="685800" algn="l"/>
                <a:tab pos="971550" algn="l"/>
              </a:tabLst>
              <a:defRPr/>
            </a:pPr>
            <a:r>
              <a:rPr lang="en-US" sz="1400" b="1">
                <a:effectLst>
                  <a:outerShdw blurRad="38100" dist="38100" dir="2700000" algn="tl">
                    <a:srgbClr val="FFFFFF"/>
                  </a:outerShdw>
                </a:effectLst>
                <a:latin typeface="Helvetica" pitchFamily="-128" charset="0"/>
                <a:ea typeface="ＭＳ Ｐゴシック" pitchFamily="-128" charset="-128"/>
              </a:rPr>
              <a:t>2.	The purpose of the test should be stated,</a:t>
            </a:r>
          </a:p>
          <a:p>
            <a:pPr>
              <a:lnSpc>
                <a:spcPct val="90000"/>
              </a:lnSpc>
              <a:spcBef>
                <a:spcPct val="50000"/>
              </a:spcBef>
              <a:tabLst>
                <a:tab pos="342900" algn="l"/>
                <a:tab pos="685800" algn="l"/>
                <a:tab pos="971550" algn="l"/>
              </a:tabLst>
              <a:defRPr/>
            </a:pPr>
            <a:r>
              <a:rPr lang="en-US" sz="1400" b="1">
                <a:effectLst>
                  <a:outerShdw blurRad="38100" dist="38100" dir="2700000" algn="tl">
                    <a:srgbClr val="FFFFFF"/>
                  </a:outerShdw>
                </a:effectLst>
                <a:latin typeface="Helvetica" pitchFamily="-128" charset="0"/>
                <a:ea typeface="ＭＳ Ｐゴシック" pitchFamily="-128" charset="-128"/>
              </a:rPr>
              <a:t>3.	A list of testing steps should be developed for each test and should 	contain [BER94]:</a:t>
            </a:r>
          </a:p>
          <a:p>
            <a:pPr marL="342900" lvl="1">
              <a:lnSpc>
                <a:spcPct val="90000"/>
              </a:lnSpc>
              <a:spcBef>
                <a:spcPct val="50000"/>
              </a:spcBef>
              <a:tabLst>
                <a:tab pos="342900" algn="l"/>
                <a:tab pos="685800" algn="l"/>
                <a:tab pos="971550" algn="l"/>
              </a:tabLst>
              <a:defRPr/>
            </a:pPr>
            <a:r>
              <a:rPr lang="en-US" sz="1400" b="1">
                <a:effectLst>
                  <a:outerShdw blurRad="38100" dist="38100" dir="2700000" algn="tl">
                    <a:srgbClr val="FFFFFF"/>
                  </a:outerShdw>
                </a:effectLst>
                <a:latin typeface="Helvetica" pitchFamily="-128" charset="0"/>
                <a:ea typeface="ＭＳ Ｐゴシック" pitchFamily="-128" charset="-128"/>
              </a:rPr>
              <a:t>a.	a list of specified states for the object that is to be tested</a:t>
            </a:r>
          </a:p>
          <a:p>
            <a:pPr>
              <a:lnSpc>
                <a:spcPct val="90000"/>
              </a:lnSpc>
              <a:spcBef>
                <a:spcPct val="50000"/>
              </a:spcBef>
              <a:tabLst>
                <a:tab pos="342900" algn="l"/>
                <a:tab pos="685800" algn="l"/>
                <a:tab pos="971550" algn="l"/>
              </a:tabLst>
              <a:defRPr/>
            </a:pPr>
            <a:r>
              <a:rPr lang="en-US" sz="1400" b="1">
                <a:effectLst>
                  <a:outerShdw blurRad="38100" dist="38100" dir="2700000" algn="tl">
                    <a:srgbClr val="FFFFFF"/>
                  </a:outerShdw>
                </a:effectLst>
                <a:latin typeface="Helvetica" pitchFamily="-128" charset="0"/>
                <a:ea typeface="ＭＳ Ｐゴシック" pitchFamily="-128" charset="-128"/>
              </a:rPr>
              <a:t>	b.	a list of messages and operations that will be exercised as 		a consequence of the test</a:t>
            </a:r>
          </a:p>
          <a:p>
            <a:pPr>
              <a:lnSpc>
                <a:spcPct val="90000"/>
              </a:lnSpc>
              <a:spcBef>
                <a:spcPct val="50000"/>
              </a:spcBef>
              <a:tabLst>
                <a:tab pos="342900" algn="l"/>
                <a:tab pos="685800" algn="l"/>
                <a:tab pos="971550" algn="l"/>
              </a:tabLst>
              <a:defRPr/>
            </a:pPr>
            <a:r>
              <a:rPr lang="en-US" sz="1400" b="1">
                <a:effectLst>
                  <a:outerShdw blurRad="38100" dist="38100" dir="2700000" algn="tl">
                    <a:srgbClr val="FFFFFF"/>
                  </a:outerShdw>
                </a:effectLst>
                <a:latin typeface="Helvetica" pitchFamily="-128" charset="0"/>
                <a:ea typeface="ＭＳ Ｐゴシック" pitchFamily="-128" charset="-128"/>
              </a:rPr>
              <a:t>	c.	a list of exceptions that may occur as the object is tested</a:t>
            </a:r>
          </a:p>
          <a:p>
            <a:pPr>
              <a:lnSpc>
                <a:spcPct val="90000"/>
              </a:lnSpc>
              <a:spcBef>
                <a:spcPct val="50000"/>
              </a:spcBef>
              <a:tabLst>
                <a:tab pos="342900" algn="l"/>
                <a:tab pos="685800" algn="l"/>
                <a:tab pos="971550" algn="l"/>
              </a:tabLst>
              <a:defRPr/>
            </a:pPr>
            <a:r>
              <a:rPr lang="en-US" sz="1400" b="1">
                <a:effectLst>
                  <a:outerShdw blurRad="38100" dist="38100" dir="2700000" algn="tl">
                    <a:srgbClr val="FFFFFF"/>
                  </a:outerShdw>
                </a:effectLst>
                <a:latin typeface="Helvetica" pitchFamily="-128" charset="0"/>
                <a:ea typeface="ＭＳ Ｐゴシック" pitchFamily="-128" charset="-128"/>
              </a:rPr>
              <a:t>	d.	a list of external conditions (i.e., changes in the environment   		external to the software that must exist in order to properly 		conduct the test)</a:t>
            </a:r>
          </a:p>
          <a:p>
            <a:pPr>
              <a:lnSpc>
                <a:spcPct val="90000"/>
              </a:lnSpc>
              <a:spcBef>
                <a:spcPct val="50000"/>
              </a:spcBef>
              <a:tabLst>
                <a:tab pos="342900" algn="l"/>
                <a:tab pos="685800" algn="l"/>
                <a:tab pos="971550" algn="l"/>
              </a:tabLst>
              <a:defRPr/>
            </a:pPr>
            <a:r>
              <a:rPr lang="en-US" sz="1400" b="1">
                <a:effectLst>
                  <a:outerShdw blurRad="38100" dist="38100" dir="2700000" algn="tl">
                    <a:srgbClr val="FFFFFF"/>
                  </a:outerShdw>
                </a:effectLst>
                <a:latin typeface="Helvetica" pitchFamily="-128" charset="0"/>
                <a:ea typeface="ＭＳ Ｐゴシック" pitchFamily="-128" charset="-128"/>
              </a:rPr>
              <a:t>	e.	supplementary information that will aid in understanding or 		implementing the test.</a:t>
            </a:r>
          </a:p>
          <a:p>
            <a:pPr algn="ctr">
              <a:lnSpc>
                <a:spcPct val="90000"/>
              </a:lnSpc>
              <a:tabLst>
                <a:tab pos="342900" algn="l"/>
                <a:tab pos="685800" algn="l"/>
                <a:tab pos="971550" algn="l"/>
              </a:tabLst>
              <a:defRPr/>
            </a:pPr>
            <a:endParaRPr lang="en-US" sz="1400" b="1">
              <a:latin typeface="Helvetica" pitchFamily="-128" charset="0"/>
              <a:ea typeface="ＭＳ Ｐゴシック" pitchFamily="-128" charset="-128"/>
            </a:endParaRPr>
          </a:p>
        </p:txBody>
      </p:sp>
    </p:spTree>
  </p:cSld>
  <p:clrMapOvr>
    <a:masterClrMapping/>
  </p:clrMapOvr>
  <p:transition/>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3C9A10D-80AC-4D4E-8005-E9447FAD92C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691BE93D-ACC6-4324-9E3F-91C4FF3545B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D5281EF-F451-4051-B1B9-BD732058E8DE}" type="slidenum">
              <a:rPr lang="en-US" altLang="en-US" sz="1000">
                <a:latin typeface="Helvetica" panose="020B0604020202020204" pitchFamily="34" charset="0"/>
              </a:rPr>
              <a:pPr/>
              <a:t>435</a:t>
            </a:fld>
            <a:endParaRPr lang="en-US" altLang="en-US" sz="1000">
              <a:latin typeface="Helvetica" panose="020B0604020202020204" pitchFamily="34" charset="0"/>
            </a:endParaRPr>
          </a:p>
        </p:txBody>
      </p:sp>
      <p:sp>
        <p:nvSpPr>
          <p:cNvPr id="447492" name="Rectangle 2">
            <a:extLst>
              <a:ext uri="{FF2B5EF4-FFF2-40B4-BE49-F238E27FC236}">
                <a16:creationId xmlns:a16="http://schemas.microsoft.com/office/drawing/2014/main" id="{5CF43A1F-A0AC-4EFE-9782-F942EBC5A250}"/>
              </a:ext>
            </a:extLst>
          </p:cNvPr>
          <p:cNvSpPr>
            <a:spLocks noGrp="1" noChangeArrowheads="1"/>
          </p:cNvSpPr>
          <p:nvPr>
            <p:ph type="title"/>
          </p:nvPr>
        </p:nvSpPr>
        <p:spPr>
          <a:xfrm>
            <a:off x="1219200" y="1066800"/>
            <a:ext cx="5561013" cy="633413"/>
          </a:xfrm>
        </p:spPr>
        <p:txBody>
          <a:bodyPr/>
          <a:lstStyle/>
          <a:p>
            <a:pPr eaLnBrk="1" hangingPunct="1"/>
            <a:r>
              <a:rPr lang="en-US" altLang="en-US"/>
              <a:t>Testing Methods</a:t>
            </a:r>
          </a:p>
        </p:txBody>
      </p:sp>
      <p:sp>
        <p:nvSpPr>
          <p:cNvPr id="447493" name="Rectangle 3">
            <a:extLst>
              <a:ext uri="{FF2B5EF4-FFF2-40B4-BE49-F238E27FC236}">
                <a16:creationId xmlns:a16="http://schemas.microsoft.com/office/drawing/2014/main" id="{65AB21AD-C978-40A4-BA87-A604B13C0B7A}"/>
              </a:ext>
            </a:extLst>
          </p:cNvPr>
          <p:cNvSpPr>
            <a:spLocks noGrp="1" noChangeArrowheads="1"/>
          </p:cNvSpPr>
          <p:nvPr>
            <p:ph type="body" idx="1"/>
          </p:nvPr>
        </p:nvSpPr>
        <p:spPr/>
        <p:txBody>
          <a:bodyPr/>
          <a:lstStyle/>
          <a:p>
            <a:pPr eaLnBrk="1" hangingPunct="1"/>
            <a:r>
              <a:rPr lang="en-US" altLang="en-US" sz="1800">
                <a:solidFill>
                  <a:schemeClr val="folHlink"/>
                </a:solidFill>
              </a:rPr>
              <a:t>Fault-based testing</a:t>
            </a:r>
            <a:endParaRPr lang="en-US" altLang="en-US" sz="1800"/>
          </a:p>
          <a:p>
            <a:pPr lvl="1" eaLnBrk="1" hangingPunct="1"/>
            <a:r>
              <a:rPr lang="en-US" altLang="en-US" sz="1600"/>
              <a:t> The tester looks for plausible faults (i.e., aspects of the implementation of the system that may result in defects). To determine whether these faults exist, test cases are designed to exercise the design or code. </a:t>
            </a:r>
          </a:p>
          <a:p>
            <a:pPr eaLnBrk="1" hangingPunct="1"/>
            <a:r>
              <a:rPr lang="en-US" altLang="en-US" sz="1800">
                <a:solidFill>
                  <a:schemeClr val="folHlink"/>
                </a:solidFill>
              </a:rPr>
              <a:t>Class Testing and the Class Hierarchy</a:t>
            </a:r>
          </a:p>
          <a:p>
            <a:pPr lvl="1" eaLnBrk="1" hangingPunct="1"/>
            <a:r>
              <a:rPr lang="en-US" altLang="en-US" sz="1600"/>
              <a:t>Inheritance does not obviate the need for thorough testing of all derived classes. In fact, it can actually complicate the testing process.</a:t>
            </a:r>
          </a:p>
          <a:p>
            <a:pPr eaLnBrk="1" hangingPunct="1"/>
            <a:r>
              <a:rPr lang="en-US" altLang="en-US" sz="1800">
                <a:solidFill>
                  <a:schemeClr val="folHlink"/>
                </a:solidFill>
              </a:rPr>
              <a:t>Scenario-Based Test Design</a:t>
            </a:r>
          </a:p>
          <a:p>
            <a:pPr lvl="1" eaLnBrk="1" hangingPunct="1"/>
            <a:r>
              <a:rPr lang="en-US" altLang="en-US" sz="1600"/>
              <a:t>Scenario-based testing concentrates on what the user does, not what the product does. This means capturing the tasks (via use-cases) that the user has to perform, then applying them and their variants as tests.</a:t>
            </a:r>
            <a:endParaRPr lang="en-US" altLang="en-US" sz="1600" b="1"/>
          </a:p>
        </p:txBody>
      </p:sp>
    </p:spTree>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6632B3B-868B-49E2-B1FD-A279A65A8C9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995AC932-E978-4B66-B678-BE8BFA8AC01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C3ED97F-7B7B-4AD2-BD8C-741C959C06B6}" type="slidenum">
              <a:rPr lang="en-US" altLang="en-US" sz="1000">
                <a:latin typeface="Helvetica" panose="020B0604020202020204" pitchFamily="34" charset="0"/>
              </a:rPr>
              <a:pPr/>
              <a:t>436</a:t>
            </a:fld>
            <a:endParaRPr lang="en-US" altLang="en-US" sz="1000">
              <a:latin typeface="Helvetica" panose="020B0604020202020204" pitchFamily="34" charset="0"/>
            </a:endParaRPr>
          </a:p>
        </p:txBody>
      </p:sp>
      <p:sp>
        <p:nvSpPr>
          <p:cNvPr id="448516" name="Rectangle 2">
            <a:extLst>
              <a:ext uri="{FF2B5EF4-FFF2-40B4-BE49-F238E27FC236}">
                <a16:creationId xmlns:a16="http://schemas.microsoft.com/office/drawing/2014/main" id="{C262A091-CB86-4115-9A0A-BC70E6349F0E}"/>
              </a:ext>
            </a:extLst>
          </p:cNvPr>
          <p:cNvSpPr>
            <a:spLocks noGrp="1" noChangeArrowheads="1"/>
          </p:cNvSpPr>
          <p:nvPr>
            <p:ph type="title"/>
          </p:nvPr>
        </p:nvSpPr>
        <p:spPr>
          <a:xfrm>
            <a:off x="1219200" y="1066800"/>
            <a:ext cx="7326313" cy="660400"/>
          </a:xfrm>
          <a:noFill/>
        </p:spPr>
        <p:txBody>
          <a:bodyPr wrap="none" lIns="63500" tIns="25400" rIns="63500" bIns="25400" anchor="t">
            <a:spAutoFit/>
          </a:bodyPr>
          <a:lstStyle/>
          <a:p>
            <a:pPr eaLnBrk="1" hangingPunct="1"/>
            <a:r>
              <a:rPr lang="en-US" altLang="en-US"/>
              <a:t>OOT Methods: Random Testing</a:t>
            </a:r>
          </a:p>
        </p:txBody>
      </p:sp>
      <p:sp>
        <p:nvSpPr>
          <p:cNvPr id="448517" name="Rectangle 3">
            <a:extLst>
              <a:ext uri="{FF2B5EF4-FFF2-40B4-BE49-F238E27FC236}">
                <a16:creationId xmlns:a16="http://schemas.microsoft.com/office/drawing/2014/main" id="{01F0BBBA-4566-4073-ABFB-2FE79EA9B030}"/>
              </a:ext>
            </a:extLst>
          </p:cNvPr>
          <p:cNvSpPr>
            <a:spLocks noGrp="1" noChangeArrowheads="1"/>
          </p:cNvSpPr>
          <p:nvPr>
            <p:ph type="body" idx="1"/>
          </p:nvPr>
        </p:nvSpPr>
        <p:spPr>
          <a:xfrm>
            <a:off x="1752600" y="1981200"/>
            <a:ext cx="7162800" cy="3276600"/>
          </a:xfrm>
          <a:noFill/>
        </p:spPr>
        <p:txBody>
          <a:bodyPr lIns="90487" tIns="44450" rIns="90487" bIns="44450"/>
          <a:lstStyle/>
          <a:p>
            <a:pPr eaLnBrk="1" hangingPunct="1"/>
            <a:r>
              <a:rPr lang="en-US" altLang="en-US"/>
              <a:t>Random testing</a:t>
            </a:r>
          </a:p>
          <a:p>
            <a:pPr lvl="1" eaLnBrk="1" hangingPunct="1"/>
            <a:r>
              <a:rPr lang="en-US" altLang="en-US"/>
              <a:t>identify operations applicable to a class</a:t>
            </a:r>
          </a:p>
          <a:p>
            <a:pPr lvl="1" eaLnBrk="1" hangingPunct="1"/>
            <a:r>
              <a:rPr lang="en-US" altLang="en-US"/>
              <a:t>define constraints on their use</a:t>
            </a:r>
          </a:p>
          <a:p>
            <a:pPr lvl="1" eaLnBrk="1" hangingPunct="1"/>
            <a:r>
              <a:rPr lang="en-US" altLang="en-US"/>
              <a:t>identify a minimum test sequence</a:t>
            </a:r>
          </a:p>
          <a:p>
            <a:pPr lvl="2" eaLnBrk="1" hangingPunct="1"/>
            <a:r>
              <a:rPr lang="en-US" altLang="en-US"/>
              <a:t>an operation sequence that defines the minimum life history of the class (object)</a:t>
            </a:r>
          </a:p>
          <a:p>
            <a:pPr lvl="1" eaLnBrk="1" hangingPunct="1"/>
            <a:r>
              <a:rPr lang="en-US" altLang="en-US"/>
              <a:t>generate a variety of random (but valid) test sequences</a:t>
            </a:r>
          </a:p>
          <a:p>
            <a:pPr lvl="2" eaLnBrk="1" hangingPunct="1"/>
            <a:r>
              <a:rPr lang="en-US" altLang="en-US"/>
              <a:t>exercise other (more complex) class instance life histories</a:t>
            </a:r>
          </a:p>
        </p:txBody>
      </p:sp>
    </p:spTree>
  </p:cSld>
  <p:clrMapOvr>
    <a:masterClrMapping/>
  </p:clrMapOvr>
  <p:transition/>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2A3A65-F6E1-4675-A789-1EA36901CDE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0C1ECD43-6FEF-40D8-8923-D4CE47A32A7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CA89F37-51CB-46FC-A093-DB99B9502712}" type="slidenum">
              <a:rPr lang="en-US" altLang="en-US" sz="1000">
                <a:latin typeface="Helvetica" panose="020B0604020202020204" pitchFamily="34" charset="0"/>
              </a:rPr>
              <a:pPr/>
              <a:t>437</a:t>
            </a:fld>
            <a:endParaRPr lang="en-US" altLang="en-US" sz="1000">
              <a:latin typeface="Helvetica" panose="020B0604020202020204" pitchFamily="34" charset="0"/>
            </a:endParaRPr>
          </a:p>
        </p:txBody>
      </p:sp>
      <p:sp>
        <p:nvSpPr>
          <p:cNvPr id="449540" name="Rectangle 2">
            <a:extLst>
              <a:ext uri="{FF2B5EF4-FFF2-40B4-BE49-F238E27FC236}">
                <a16:creationId xmlns:a16="http://schemas.microsoft.com/office/drawing/2014/main" id="{E6FAA141-21C2-434A-9E05-7AAFB87A07C4}"/>
              </a:ext>
            </a:extLst>
          </p:cNvPr>
          <p:cNvSpPr>
            <a:spLocks noGrp="1" noChangeArrowheads="1"/>
          </p:cNvSpPr>
          <p:nvPr>
            <p:ph type="title"/>
          </p:nvPr>
        </p:nvSpPr>
        <p:spPr>
          <a:xfrm>
            <a:off x="1219200" y="1066800"/>
            <a:ext cx="7270750" cy="660400"/>
          </a:xfrm>
          <a:noFill/>
        </p:spPr>
        <p:txBody>
          <a:bodyPr wrap="none" lIns="63500" tIns="25400" rIns="63500" bIns="25400" anchor="t">
            <a:spAutoFit/>
          </a:bodyPr>
          <a:lstStyle/>
          <a:p>
            <a:pPr eaLnBrk="1" hangingPunct="1"/>
            <a:r>
              <a:rPr lang="en-US" altLang="en-US"/>
              <a:t>OOT Methods: Partition Testing</a:t>
            </a:r>
          </a:p>
        </p:txBody>
      </p:sp>
      <p:sp>
        <p:nvSpPr>
          <p:cNvPr id="449541" name="Rectangle 3">
            <a:extLst>
              <a:ext uri="{FF2B5EF4-FFF2-40B4-BE49-F238E27FC236}">
                <a16:creationId xmlns:a16="http://schemas.microsoft.com/office/drawing/2014/main" id="{E8889FD8-166C-4EB9-ACD6-CB18EB945EA2}"/>
              </a:ext>
            </a:extLst>
          </p:cNvPr>
          <p:cNvSpPr>
            <a:spLocks noGrp="1" noChangeArrowheads="1"/>
          </p:cNvSpPr>
          <p:nvPr>
            <p:ph type="body" idx="1"/>
          </p:nvPr>
        </p:nvSpPr>
        <p:spPr>
          <a:xfrm>
            <a:off x="1828800" y="1905000"/>
            <a:ext cx="7162800" cy="4114800"/>
          </a:xfrm>
          <a:noFill/>
        </p:spPr>
        <p:txBody>
          <a:bodyPr lIns="90487" tIns="44450" rIns="90487" bIns="44450"/>
          <a:lstStyle/>
          <a:p>
            <a:pPr eaLnBrk="1" hangingPunct="1">
              <a:lnSpc>
                <a:spcPct val="90000"/>
              </a:lnSpc>
            </a:pPr>
            <a:r>
              <a:rPr lang="en-US" altLang="en-US" sz="2000"/>
              <a:t>Partition Testing</a:t>
            </a:r>
          </a:p>
          <a:p>
            <a:pPr lvl="1" eaLnBrk="1" hangingPunct="1">
              <a:lnSpc>
                <a:spcPct val="90000"/>
              </a:lnSpc>
            </a:pPr>
            <a:r>
              <a:rPr lang="en-US" altLang="en-US" sz="1800"/>
              <a:t>reduces the number of test cases required to test a class in much the same way as equivalence partitioning for conventional software</a:t>
            </a:r>
          </a:p>
          <a:p>
            <a:pPr lvl="1" eaLnBrk="1" hangingPunct="1">
              <a:lnSpc>
                <a:spcPct val="90000"/>
              </a:lnSpc>
            </a:pPr>
            <a:r>
              <a:rPr lang="en-US" altLang="en-US" sz="1800"/>
              <a:t>state-based partitioning</a:t>
            </a:r>
          </a:p>
          <a:p>
            <a:pPr lvl="2" eaLnBrk="1" hangingPunct="1">
              <a:lnSpc>
                <a:spcPct val="90000"/>
              </a:lnSpc>
            </a:pPr>
            <a:r>
              <a:rPr lang="en-US" altLang="en-US" sz="1600"/>
              <a:t>categorize and test operations based on their ability to change the state of a class</a:t>
            </a:r>
          </a:p>
          <a:p>
            <a:pPr lvl="1" eaLnBrk="1" hangingPunct="1">
              <a:lnSpc>
                <a:spcPct val="90000"/>
              </a:lnSpc>
            </a:pPr>
            <a:r>
              <a:rPr lang="en-US" altLang="en-US" sz="1800"/>
              <a:t>attribute-based partitioning</a:t>
            </a:r>
          </a:p>
          <a:p>
            <a:pPr lvl="2" eaLnBrk="1" hangingPunct="1">
              <a:lnSpc>
                <a:spcPct val="90000"/>
              </a:lnSpc>
            </a:pPr>
            <a:r>
              <a:rPr lang="en-US" altLang="en-US" sz="1600"/>
              <a:t>categorize and test operations based on the attributes that they use</a:t>
            </a:r>
          </a:p>
          <a:p>
            <a:pPr lvl="1" eaLnBrk="1" hangingPunct="1">
              <a:lnSpc>
                <a:spcPct val="90000"/>
              </a:lnSpc>
            </a:pPr>
            <a:r>
              <a:rPr lang="en-US" altLang="en-US" sz="1800"/>
              <a:t>category-based partitioning</a:t>
            </a:r>
          </a:p>
          <a:p>
            <a:pPr lvl="2" eaLnBrk="1" hangingPunct="1">
              <a:lnSpc>
                <a:spcPct val="90000"/>
              </a:lnSpc>
            </a:pPr>
            <a:r>
              <a:rPr lang="en-US" altLang="en-US" sz="1600"/>
              <a:t>categorize and test operations based on the generic function each performs</a:t>
            </a:r>
          </a:p>
        </p:txBody>
      </p:sp>
    </p:spTree>
  </p:cSld>
  <p:clrMapOvr>
    <a:masterClrMapping/>
  </p:clrMapOvr>
  <p:transition/>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2294433-712B-4CAA-A157-1E32CD36B36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1321C499-B201-4716-BB31-689BA3008C2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349693-1402-41A6-9D1D-C6013FBC7E47}" type="slidenum">
              <a:rPr lang="en-US" altLang="en-US" sz="1000">
                <a:latin typeface="Helvetica" panose="020B0604020202020204" pitchFamily="34" charset="0"/>
              </a:rPr>
              <a:pPr/>
              <a:t>438</a:t>
            </a:fld>
            <a:endParaRPr lang="en-US" altLang="en-US" sz="1000">
              <a:latin typeface="Helvetica" panose="020B0604020202020204" pitchFamily="34" charset="0"/>
            </a:endParaRPr>
          </a:p>
        </p:txBody>
      </p:sp>
      <p:sp>
        <p:nvSpPr>
          <p:cNvPr id="450564" name="Rectangle 2">
            <a:extLst>
              <a:ext uri="{FF2B5EF4-FFF2-40B4-BE49-F238E27FC236}">
                <a16:creationId xmlns:a16="http://schemas.microsoft.com/office/drawing/2014/main" id="{2837C177-1095-4D94-B679-24E02D1C934F}"/>
              </a:ext>
            </a:extLst>
          </p:cNvPr>
          <p:cNvSpPr>
            <a:spLocks noGrp="1" noChangeArrowheads="1"/>
          </p:cNvSpPr>
          <p:nvPr>
            <p:ph type="title"/>
          </p:nvPr>
        </p:nvSpPr>
        <p:spPr>
          <a:xfrm>
            <a:off x="1281113" y="1066800"/>
            <a:ext cx="7088187" cy="600075"/>
          </a:xfrm>
          <a:noFill/>
        </p:spPr>
        <p:txBody>
          <a:bodyPr wrap="none" lIns="63500" tIns="25400" rIns="63500" bIns="25400" anchor="t">
            <a:spAutoFit/>
          </a:bodyPr>
          <a:lstStyle/>
          <a:p>
            <a:pPr eaLnBrk="1" hangingPunct="1"/>
            <a:r>
              <a:rPr lang="en-US" altLang="en-US" sz="3600"/>
              <a:t>OOT Methods: Inter-Class Testing</a:t>
            </a:r>
            <a:endParaRPr lang="en-US" altLang="en-US"/>
          </a:p>
        </p:txBody>
      </p:sp>
      <p:sp>
        <p:nvSpPr>
          <p:cNvPr id="450565" name="Rectangle 3">
            <a:extLst>
              <a:ext uri="{FF2B5EF4-FFF2-40B4-BE49-F238E27FC236}">
                <a16:creationId xmlns:a16="http://schemas.microsoft.com/office/drawing/2014/main" id="{BB6EDDED-7548-465A-A3BF-FA7748F40226}"/>
              </a:ext>
            </a:extLst>
          </p:cNvPr>
          <p:cNvSpPr>
            <a:spLocks noGrp="1" noChangeArrowheads="1"/>
          </p:cNvSpPr>
          <p:nvPr>
            <p:ph type="body" idx="1"/>
          </p:nvPr>
        </p:nvSpPr>
        <p:spPr>
          <a:xfrm>
            <a:off x="1752600" y="1828800"/>
            <a:ext cx="6705600" cy="4114800"/>
          </a:xfrm>
          <a:noFill/>
        </p:spPr>
        <p:txBody>
          <a:bodyPr lIns="90487" tIns="44450" rIns="90487" bIns="44450"/>
          <a:lstStyle/>
          <a:p>
            <a:pPr eaLnBrk="1" hangingPunct="1">
              <a:lnSpc>
                <a:spcPct val="90000"/>
              </a:lnSpc>
            </a:pPr>
            <a:r>
              <a:rPr lang="en-US" altLang="en-US" sz="2000"/>
              <a:t>Inter-class testing</a:t>
            </a:r>
          </a:p>
          <a:p>
            <a:pPr lvl="1" eaLnBrk="1" hangingPunct="1">
              <a:lnSpc>
                <a:spcPct val="90000"/>
              </a:lnSpc>
            </a:pPr>
            <a:r>
              <a:rPr lang="en-US" altLang="en-US" sz="1800"/>
              <a:t>For each client class, use the list of class operators to generate a series of random test sequences. The operators will send messages to other server classes.</a:t>
            </a:r>
          </a:p>
          <a:p>
            <a:pPr lvl="1" eaLnBrk="1" hangingPunct="1">
              <a:lnSpc>
                <a:spcPct val="90000"/>
              </a:lnSpc>
            </a:pPr>
            <a:r>
              <a:rPr lang="en-US" altLang="en-US" sz="1800"/>
              <a:t>For each message that is generated, determine the collaborator class and the corresponding operator in the server object.</a:t>
            </a:r>
          </a:p>
          <a:p>
            <a:pPr lvl="1" eaLnBrk="1" hangingPunct="1">
              <a:lnSpc>
                <a:spcPct val="90000"/>
              </a:lnSpc>
            </a:pPr>
            <a:r>
              <a:rPr lang="en-US" altLang="en-US" sz="1800"/>
              <a:t>For each operator in the server object (that has been invoked by messages sent from the client object), determine the messages that it transmits.</a:t>
            </a:r>
          </a:p>
          <a:p>
            <a:pPr lvl="1" eaLnBrk="1" hangingPunct="1">
              <a:lnSpc>
                <a:spcPct val="90000"/>
              </a:lnSpc>
            </a:pPr>
            <a:r>
              <a:rPr lang="en-US" altLang="en-US" sz="1800"/>
              <a:t>For each of the messages, determine the next level of operators that are invoked and incorporate these into the test sequence</a:t>
            </a:r>
          </a:p>
        </p:txBody>
      </p:sp>
    </p:spTree>
  </p:cSld>
  <p:clrMapOvr>
    <a:masterClrMapping/>
  </p:clrMapOvr>
  <p:transition/>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96FB4CBD-2851-4B36-870D-E2DDD2E810E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7" name="Slide Number Placeholder 4">
            <a:extLst>
              <a:ext uri="{FF2B5EF4-FFF2-40B4-BE49-F238E27FC236}">
                <a16:creationId xmlns:a16="http://schemas.microsoft.com/office/drawing/2014/main" id="{8ABDD5FC-480B-4E54-87E7-0C3C9D2C8A6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FA71A24-3253-4ECF-9D91-1279AF51B1B3}" type="slidenum">
              <a:rPr lang="en-US" altLang="en-US" sz="1000">
                <a:latin typeface="Helvetica" panose="020B0604020202020204" pitchFamily="34" charset="0"/>
              </a:rPr>
              <a:pPr/>
              <a:t>439</a:t>
            </a:fld>
            <a:endParaRPr lang="en-US" altLang="en-US" sz="1000">
              <a:latin typeface="Helvetica" panose="020B0604020202020204" pitchFamily="34" charset="0"/>
            </a:endParaRPr>
          </a:p>
        </p:txBody>
      </p:sp>
      <p:sp>
        <p:nvSpPr>
          <p:cNvPr id="451588" name="Rectangle 3">
            <a:extLst>
              <a:ext uri="{FF2B5EF4-FFF2-40B4-BE49-F238E27FC236}">
                <a16:creationId xmlns:a16="http://schemas.microsoft.com/office/drawing/2014/main" id="{B4AF3511-6EA1-415D-80ED-0BC2F02DDB82}"/>
              </a:ext>
            </a:extLst>
          </p:cNvPr>
          <p:cNvSpPr>
            <a:spLocks noGrp="1" noChangeArrowheads="1"/>
          </p:cNvSpPr>
          <p:nvPr>
            <p:ph type="title"/>
          </p:nvPr>
        </p:nvSpPr>
        <p:spPr>
          <a:xfrm>
            <a:off x="1143000" y="1143000"/>
            <a:ext cx="7772400" cy="600075"/>
          </a:xfrm>
        </p:spPr>
        <p:txBody>
          <a:bodyPr/>
          <a:lstStyle/>
          <a:p>
            <a:pPr eaLnBrk="1" hangingPunct="1"/>
            <a:r>
              <a:rPr lang="en-US" altLang="en-US"/>
              <a:t>OOT Methods: Behavior Testing</a:t>
            </a:r>
          </a:p>
        </p:txBody>
      </p:sp>
      <p:pic>
        <p:nvPicPr>
          <p:cNvPr id="451589" name="Picture 4">
            <a:extLst>
              <a:ext uri="{FF2B5EF4-FFF2-40B4-BE49-F238E27FC236}">
                <a16:creationId xmlns:a16="http://schemas.microsoft.com/office/drawing/2014/main" id="{6EF28408-A14D-47A6-AF14-2C4B19CE3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057400"/>
            <a:ext cx="4305300"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8181" name="Text Box 5">
            <a:extLst>
              <a:ext uri="{FF2B5EF4-FFF2-40B4-BE49-F238E27FC236}">
                <a16:creationId xmlns:a16="http://schemas.microsoft.com/office/drawing/2014/main" id="{480FFACC-EC3E-479E-BCB6-D395799BFC21}"/>
              </a:ext>
            </a:extLst>
          </p:cNvPr>
          <p:cNvSpPr txBox="1">
            <a:spLocks noChangeArrowheads="1"/>
          </p:cNvSpPr>
          <p:nvPr/>
        </p:nvSpPr>
        <p:spPr bwMode="auto">
          <a:xfrm>
            <a:off x="1905000" y="2057400"/>
            <a:ext cx="2200275" cy="3063875"/>
          </a:xfrm>
          <a:prstGeom prst="rect">
            <a:avLst/>
          </a:prstGeom>
          <a:noFill/>
          <a:ln w="12700">
            <a:noFill/>
            <a:miter lim="800000"/>
            <a:headEnd/>
            <a:tailEnd/>
          </a:ln>
          <a:effectLst/>
        </p:spPr>
        <p:txBody>
          <a:bodyPr>
            <a:spAutoFit/>
          </a:bodyPr>
          <a:lstStyle/>
          <a:p>
            <a:pPr>
              <a:lnSpc>
                <a:spcPct val="90000"/>
              </a:lnSpc>
              <a:spcBef>
                <a:spcPct val="50000"/>
              </a:spcBef>
              <a:defRPr/>
            </a:pPr>
            <a:r>
              <a:rPr lang="en-US" sz="1800" b="1">
                <a:effectLst>
                  <a:outerShdw blurRad="38100" dist="38100" dir="2700000" algn="tl">
                    <a:srgbClr val="FFFFFF"/>
                  </a:outerShdw>
                </a:effectLst>
                <a:latin typeface="Avant Garde" charset="0"/>
                <a:ea typeface="ＭＳ Ｐゴシック" pitchFamily="-128" charset="-128"/>
              </a:rPr>
              <a:t>The tests to be designed should achieve all state coverage [KIR94]. That is, the operation sequences should cause the Account class to make transition through all allowable states</a:t>
            </a:r>
          </a:p>
        </p:txBody>
      </p:sp>
      <p:sp>
        <p:nvSpPr>
          <p:cNvPr id="451591" name="Rectangle 6">
            <a:extLst>
              <a:ext uri="{FF2B5EF4-FFF2-40B4-BE49-F238E27FC236}">
                <a16:creationId xmlns:a16="http://schemas.microsoft.com/office/drawing/2014/main" id="{07511F5C-A89D-44CB-8006-3B15F0C05DB0}"/>
              </a:ext>
            </a:extLst>
          </p:cNvPr>
          <p:cNvSpPr>
            <a:spLocks noChangeArrowheads="1"/>
          </p:cNvSpPr>
          <p:nvPr/>
        </p:nvSpPr>
        <p:spPr bwMode="auto">
          <a:xfrm>
            <a:off x="4191000" y="5715000"/>
            <a:ext cx="4038600"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6390A74-7B0F-4735-A67D-AAD966B0599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a:extLst>
              <a:ext uri="{FF2B5EF4-FFF2-40B4-BE49-F238E27FC236}">
                <a16:creationId xmlns:a16="http://schemas.microsoft.com/office/drawing/2014/main" id="{ECE26C09-FA2B-4809-B123-864E048E10D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231D5C0-BE61-42F8-913E-B7C536962519}" type="slidenum">
              <a:rPr lang="en-US" altLang="en-US" sz="1000">
                <a:latin typeface="Helvetica" panose="020B0604020202020204" pitchFamily="34" charset="0"/>
              </a:rPr>
              <a:pPr/>
              <a:t>44</a:t>
            </a:fld>
            <a:endParaRPr lang="en-US" altLang="en-US" sz="1000">
              <a:latin typeface="Helvetica" panose="020B0604020202020204" pitchFamily="34" charset="0"/>
            </a:endParaRPr>
          </a:p>
        </p:txBody>
      </p:sp>
      <p:sp>
        <p:nvSpPr>
          <p:cNvPr id="47108" name="Rectangle 2">
            <a:extLst>
              <a:ext uri="{FF2B5EF4-FFF2-40B4-BE49-F238E27FC236}">
                <a16:creationId xmlns:a16="http://schemas.microsoft.com/office/drawing/2014/main" id="{92DDCF57-2E2E-40D7-AD01-0A53B87DD425}"/>
              </a:ext>
            </a:extLst>
          </p:cNvPr>
          <p:cNvSpPr>
            <a:spLocks noGrp="1" noChangeArrowheads="1"/>
          </p:cNvSpPr>
          <p:nvPr>
            <p:ph type="title"/>
          </p:nvPr>
        </p:nvSpPr>
        <p:spPr>
          <a:xfrm>
            <a:off x="1219200" y="990600"/>
            <a:ext cx="7239000" cy="633413"/>
          </a:xfrm>
        </p:spPr>
        <p:txBody>
          <a:bodyPr/>
          <a:lstStyle/>
          <a:p>
            <a:pPr eaLnBrk="1" hangingPunct="1"/>
            <a:r>
              <a:rPr lang="en-US" altLang="en-US"/>
              <a:t>Team Software Process (TSP)</a:t>
            </a:r>
          </a:p>
        </p:txBody>
      </p:sp>
      <p:sp>
        <p:nvSpPr>
          <p:cNvPr id="47109" name="Rectangle 3">
            <a:extLst>
              <a:ext uri="{FF2B5EF4-FFF2-40B4-BE49-F238E27FC236}">
                <a16:creationId xmlns:a16="http://schemas.microsoft.com/office/drawing/2014/main" id="{EBC30E4F-DD8F-431C-AB6C-3364D7F0A396}"/>
              </a:ext>
            </a:extLst>
          </p:cNvPr>
          <p:cNvSpPr>
            <a:spLocks noGrp="1" noChangeArrowheads="1"/>
          </p:cNvSpPr>
          <p:nvPr>
            <p:ph type="body" idx="1"/>
          </p:nvPr>
        </p:nvSpPr>
        <p:spPr/>
        <p:txBody>
          <a:bodyPr/>
          <a:lstStyle/>
          <a:p>
            <a:pPr eaLnBrk="1" hangingPunct="1">
              <a:lnSpc>
                <a:spcPct val="90000"/>
              </a:lnSpc>
              <a:spcBef>
                <a:spcPts val="600"/>
              </a:spcBef>
            </a:pPr>
            <a:r>
              <a:rPr lang="en-US" altLang="en-US" sz="2000">
                <a:solidFill>
                  <a:srgbClr val="000000"/>
                </a:solidFill>
                <a:latin typeface="Palatino" pitchFamily="-128" charset="0"/>
              </a:rPr>
              <a:t>Build self-directed teams that plan and track their work, establish goals, and own their processes and plans. These can be pure software teams or integrated product teams (IPT) of three to about 20 engineers. </a:t>
            </a:r>
          </a:p>
          <a:p>
            <a:pPr eaLnBrk="1" hangingPunct="1">
              <a:lnSpc>
                <a:spcPct val="90000"/>
              </a:lnSpc>
            </a:pPr>
            <a:r>
              <a:rPr lang="en-US" altLang="en-US" sz="2000">
                <a:solidFill>
                  <a:srgbClr val="000000"/>
                </a:solidFill>
                <a:latin typeface="Palatino" pitchFamily="-128" charset="0"/>
              </a:rPr>
              <a:t>Show managers how to coach and motivate their teams and how to help them sustain peak performance. </a:t>
            </a:r>
          </a:p>
          <a:p>
            <a:pPr eaLnBrk="1" hangingPunct="1">
              <a:lnSpc>
                <a:spcPct val="90000"/>
              </a:lnSpc>
            </a:pPr>
            <a:r>
              <a:rPr lang="en-US" altLang="en-US" sz="2000">
                <a:solidFill>
                  <a:srgbClr val="000000"/>
                </a:solidFill>
                <a:latin typeface="Palatino" pitchFamily="-128" charset="0"/>
              </a:rPr>
              <a:t>Accelerate software process improvement by making CMM Level 5 behavior normal and expected. </a:t>
            </a:r>
          </a:p>
          <a:p>
            <a:pPr lvl="1" eaLnBrk="1" hangingPunct="1">
              <a:lnSpc>
                <a:spcPct val="90000"/>
              </a:lnSpc>
            </a:pPr>
            <a:r>
              <a:rPr lang="en-US" altLang="en-US" sz="1800">
                <a:latin typeface="Times New Roman" panose="02020603050405020304" pitchFamily="18" charset="0"/>
              </a:rPr>
              <a:t> The Capability Maturity Model (CMM), a measure of the effectiveness of a software process, is discussed in Chapter 30.</a:t>
            </a:r>
          </a:p>
          <a:p>
            <a:pPr eaLnBrk="1" hangingPunct="1">
              <a:lnSpc>
                <a:spcPct val="90000"/>
              </a:lnSpc>
            </a:pPr>
            <a:r>
              <a:rPr lang="en-US" altLang="en-US" sz="2000">
                <a:solidFill>
                  <a:srgbClr val="000000"/>
                </a:solidFill>
                <a:latin typeface="Palatino" pitchFamily="-128" charset="0"/>
              </a:rPr>
              <a:t>Provide improvement guidance to high-maturity organizations. </a:t>
            </a:r>
          </a:p>
          <a:p>
            <a:pPr eaLnBrk="1" hangingPunct="1">
              <a:lnSpc>
                <a:spcPct val="90000"/>
              </a:lnSpc>
              <a:spcBef>
                <a:spcPts val="300"/>
              </a:spcBef>
            </a:pPr>
            <a:r>
              <a:rPr lang="en-US" altLang="en-US" sz="2000">
                <a:solidFill>
                  <a:srgbClr val="000000"/>
                </a:solidFill>
                <a:latin typeface="Palatino" pitchFamily="-128" charset="0"/>
              </a:rPr>
              <a:t>Facilitate university teaching of industrial-grade team skills.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022B3609-565C-4334-8D8D-50716FC2787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6" name="Slide Number Placeholder 4">
            <a:extLst>
              <a:ext uri="{FF2B5EF4-FFF2-40B4-BE49-F238E27FC236}">
                <a16:creationId xmlns:a16="http://schemas.microsoft.com/office/drawing/2014/main" id="{F5912C53-AB57-4CD4-9A92-3FE426132BC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8DA1A9C-796D-4234-ABFD-5D23305D79A6}" type="slidenum">
              <a:rPr lang="en-US" altLang="en-US" sz="1000">
                <a:latin typeface="Helvetica" panose="020B0604020202020204" pitchFamily="34" charset="0"/>
              </a:rPr>
              <a:pPr/>
              <a:t>45</a:t>
            </a:fld>
            <a:endParaRPr lang="en-US" altLang="en-US" sz="1000">
              <a:latin typeface="Helvetica" panose="020B0604020202020204" pitchFamily="34" charset="0"/>
            </a:endParaRPr>
          </a:p>
        </p:txBody>
      </p:sp>
      <p:sp>
        <p:nvSpPr>
          <p:cNvPr id="48132" name="Rectangle 2">
            <a:extLst>
              <a:ext uri="{FF2B5EF4-FFF2-40B4-BE49-F238E27FC236}">
                <a16:creationId xmlns:a16="http://schemas.microsoft.com/office/drawing/2014/main" id="{E5732663-9E6A-43BF-8EE8-B9F4A9D4EAA2}"/>
              </a:ext>
            </a:extLst>
          </p:cNvPr>
          <p:cNvSpPr>
            <a:spLocks noGrp="1" noChangeArrowheads="1"/>
          </p:cNvSpPr>
          <p:nvPr>
            <p:ph type="title"/>
          </p:nvPr>
        </p:nvSpPr>
        <p:spPr/>
        <p:txBody>
          <a:bodyPr/>
          <a:lstStyle/>
          <a:p>
            <a:pPr eaLnBrk="1" hangingPunct="1"/>
            <a:r>
              <a:rPr lang="en-US" altLang="en-US"/>
              <a:t>Chapter 3</a:t>
            </a:r>
          </a:p>
        </p:txBody>
      </p:sp>
      <p:sp>
        <p:nvSpPr>
          <p:cNvPr id="48133" name="Rectangle 3">
            <a:extLst>
              <a:ext uri="{FF2B5EF4-FFF2-40B4-BE49-F238E27FC236}">
                <a16:creationId xmlns:a16="http://schemas.microsoft.com/office/drawing/2014/main" id="{CCA6FFF5-DC72-42F7-B85B-588E218DD44D}"/>
              </a:ext>
            </a:extLst>
          </p:cNvPr>
          <p:cNvSpPr>
            <a:spLocks noGrp="1" noChangeArrowheads="1"/>
          </p:cNvSpPr>
          <p:nvPr>
            <p:ph type="body" idx="1"/>
          </p:nvPr>
        </p:nvSpPr>
        <p:spPr/>
        <p:txBody>
          <a:bodyPr/>
          <a:lstStyle/>
          <a:p>
            <a:pPr eaLnBrk="1" hangingPunct="1"/>
            <a:r>
              <a:rPr lang="en-US" altLang="en-US" b="1">
                <a:solidFill>
                  <a:schemeClr val="folHlink"/>
                </a:solidFill>
              </a:rPr>
              <a:t>Agile Development</a:t>
            </a:r>
          </a:p>
        </p:txBody>
      </p:sp>
      <p:sp>
        <p:nvSpPr>
          <p:cNvPr id="48134" name="Text Box 7">
            <a:extLst>
              <a:ext uri="{FF2B5EF4-FFF2-40B4-BE49-F238E27FC236}">
                <a16:creationId xmlns:a16="http://schemas.microsoft.com/office/drawing/2014/main" id="{B814B1CC-5AB5-4BEA-9F53-D3B4AD752628}"/>
              </a:ext>
            </a:extLst>
          </p:cNvPr>
          <p:cNvSpPr txBox="1">
            <a:spLocks noChangeArrowheads="1"/>
          </p:cNvSpPr>
          <p:nvPr/>
        </p:nvSpPr>
        <p:spPr bwMode="auto">
          <a:xfrm>
            <a:off x="2133600" y="2438400"/>
            <a:ext cx="6477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i="1">
                <a:solidFill>
                  <a:schemeClr val="tx2"/>
                </a:solidFill>
                <a:latin typeface="Helvetica" panose="020B0604020202020204" pitchFamily="34" charset="0"/>
              </a:rPr>
              <a:t>Slide Set to accompany</a:t>
            </a:r>
            <a:br>
              <a:rPr lang="en-US" altLang="en-US" sz="3200" i="1">
                <a:solidFill>
                  <a:schemeClr val="tx2"/>
                </a:solidFill>
                <a:latin typeface="Helvetica" panose="020B0604020202020204" pitchFamily="34" charset="0"/>
              </a:rPr>
            </a:br>
            <a:r>
              <a:rPr lang="en-US" altLang="en-US" sz="2000" i="1">
                <a:solidFill>
                  <a:schemeClr val="tx2"/>
                </a:solidFill>
                <a:latin typeface="Helvetica" panose="020B0604020202020204" pitchFamily="34" charset="0"/>
              </a:rPr>
              <a:t>Software Engineering: A Practitioner’s Approach, 7/e</a:t>
            </a:r>
            <a:r>
              <a:rPr lang="en-US" altLang="en-US" i="1">
                <a:solidFill>
                  <a:schemeClr val="tx2"/>
                </a:solidFill>
                <a:latin typeface="Helvetica" panose="020B0604020202020204" pitchFamily="34" charset="0"/>
              </a:rPr>
              <a:t> </a:t>
            </a:r>
          </a:p>
          <a:p>
            <a:r>
              <a:rPr lang="en-US" altLang="en-US" sz="1600" b="1"/>
              <a:t>by Roger S. Pressman</a:t>
            </a:r>
            <a:endParaRPr lang="en-US" altLang="en-US" sz="1200" b="1"/>
          </a:p>
          <a:p>
            <a:endParaRPr lang="en-US" altLang="en-US" sz="1200" b="1"/>
          </a:p>
          <a:p>
            <a:r>
              <a:rPr lang="en-US" altLang="en-US" sz="1200" b="1"/>
              <a:t>Slides copyright © 1996, 2001, 2005, 2009</a:t>
            </a:r>
            <a:r>
              <a:rPr lang="en-US" altLang="en-US" sz="1800"/>
              <a:t> </a:t>
            </a:r>
            <a:r>
              <a:rPr lang="en-US" altLang="en-US" sz="1200" b="1"/>
              <a:t>by Roger S. Pressman</a:t>
            </a:r>
            <a:endParaRPr lang="en-US" altLang="en-US" sz="1800"/>
          </a:p>
          <a:p>
            <a:endParaRPr lang="en-US" altLang="en-US" sz="1800" b="1" i="1">
              <a:solidFill>
                <a:schemeClr val="tx2"/>
              </a:solidFill>
            </a:endParaRPr>
          </a:p>
          <a:p>
            <a:r>
              <a:rPr lang="en-US" altLang="en-US" sz="1800" b="1" i="1">
                <a:solidFill>
                  <a:schemeClr val="tx2"/>
                </a:solidFill>
              </a:rPr>
              <a:t>For non-profit educational use only</a:t>
            </a:r>
            <a:endParaRPr lang="en-US" altLang="en-US" sz="1800" b="1"/>
          </a:p>
          <a:p>
            <a:endParaRPr lang="en-US" altLang="en-US" sz="1400"/>
          </a:p>
          <a:p>
            <a:r>
              <a:rPr lang="en-US" altLang="en-US" sz="1200"/>
              <a:t>May be reproduced ONLY for student use at the university level when used in conjunction with </a:t>
            </a:r>
            <a:r>
              <a:rPr lang="en-US" altLang="en-US" sz="1200" i="1"/>
              <a:t>Software Engineering: A Practitioner's Approach, 7/e. </a:t>
            </a:r>
            <a:r>
              <a:rPr lang="en-US" altLang="en-US" sz="1200"/>
              <a:t>Any other reproduction or use is prohibited without the express written permission of the author.</a:t>
            </a:r>
          </a:p>
          <a:p>
            <a:endParaRPr lang="en-US" altLang="en-US" sz="1200"/>
          </a:p>
          <a:p>
            <a:r>
              <a:rPr lang="en-US" altLang="en-US" sz="1200"/>
              <a:t>All copyright information MUST appear if these slides are posted on a website for student use.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CDE32F02-CC84-4A10-844A-4320D19905E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6" name="Slide Number Placeholder 4">
            <a:extLst>
              <a:ext uri="{FF2B5EF4-FFF2-40B4-BE49-F238E27FC236}">
                <a16:creationId xmlns:a16="http://schemas.microsoft.com/office/drawing/2014/main" id="{77EC10F9-C146-4AE1-839D-F004849DF5F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AE4CC37-BDEB-4F98-93E2-AF1384D85176}" type="slidenum">
              <a:rPr lang="en-US" altLang="en-US" sz="1000">
                <a:latin typeface="Helvetica" panose="020B0604020202020204" pitchFamily="34" charset="0"/>
              </a:rPr>
              <a:pPr/>
              <a:t>46</a:t>
            </a:fld>
            <a:endParaRPr lang="en-US" altLang="en-US" sz="1000">
              <a:latin typeface="Helvetica" panose="020B0604020202020204" pitchFamily="34" charset="0"/>
            </a:endParaRPr>
          </a:p>
        </p:txBody>
      </p:sp>
      <p:sp>
        <p:nvSpPr>
          <p:cNvPr id="49156" name="Rectangle 2">
            <a:extLst>
              <a:ext uri="{FF2B5EF4-FFF2-40B4-BE49-F238E27FC236}">
                <a16:creationId xmlns:a16="http://schemas.microsoft.com/office/drawing/2014/main" id="{994A01E5-400D-4628-8442-B4A3E89103F9}"/>
              </a:ext>
            </a:extLst>
          </p:cNvPr>
          <p:cNvSpPr>
            <a:spLocks noGrp="1" noChangeArrowheads="1"/>
          </p:cNvSpPr>
          <p:nvPr>
            <p:ph type="title"/>
          </p:nvPr>
        </p:nvSpPr>
        <p:spPr>
          <a:xfrm>
            <a:off x="1219200" y="609600"/>
            <a:ext cx="6680200" cy="1143000"/>
          </a:xfrm>
        </p:spPr>
        <p:txBody>
          <a:bodyPr/>
          <a:lstStyle/>
          <a:p>
            <a:pPr eaLnBrk="1" hangingPunct="1"/>
            <a:r>
              <a:rPr lang="en-US" altLang="en-US" sz="3600"/>
              <a:t>The Manifesto for </a:t>
            </a:r>
            <a:br>
              <a:rPr lang="en-US" altLang="en-US" sz="3600"/>
            </a:br>
            <a:r>
              <a:rPr lang="en-US" altLang="en-US" sz="3600"/>
              <a:t>Agile Software Development</a:t>
            </a:r>
            <a:endParaRPr lang="en-US" altLang="en-US"/>
          </a:p>
        </p:txBody>
      </p:sp>
      <p:sp>
        <p:nvSpPr>
          <p:cNvPr id="166915" name="Text Box 3">
            <a:extLst>
              <a:ext uri="{FF2B5EF4-FFF2-40B4-BE49-F238E27FC236}">
                <a16:creationId xmlns:a16="http://schemas.microsoft.com/office/drawing/2014/main" id="{A3FE8D67-A772-4301-8E97-865A41004D2C}"/>
              </a:ext>
            </a:extLst>
          </p:cNvPr>
          <p:cNvSpPr txBox="1">
            <a:spLocks noChangeArrowheads="1"/>
          </p:cNvSpPr>
          <p:nvPr/>
        </p:nvSpPr>
        <p:spPr bwMode="auto">
          <a:xfrm>
            <a:off x="1828800" y="1905000"/>
            <a:ext cx="6251575" cy="3578225"/>
          </a:xfrm>
          <a:prstGeom prst="rect">
            <a:avLst/>
          </a:prstGeom>
          <a:noFill/>
          <a:ln w="12700">
            <a:noFill/>
            <a:miter lim="800000"/>
            <a:headEnd/>
            <a:tailEnd/>
          </a:ln>
          <a:effectLst/>
        </p:spPr>
        <p:txBody>
          <a:bodyPr>
            <a:spAutoFit/>
          </a:bodyPr>
          <a:lstStyle/>
          <a:p>
            <a:pPr>
              <a:lnSpc>
                <a:spcPct val="90000"/>
              </a:lnSpc>
              <a:spcBef>
                <a:spcPts val="600"/>
              </a:spcBef>
              <a:defRPr/>
            </a:pPr>
            <a:r>
              <a:rPr lang="en-US" sz="2000" b="1">
                <a:effectLst>
                  <a:outerShdw blurRad="38100" dist="38100" dir="2700000" algn="tl">
                    <a:srgbClr val="FFFFFF"/>
                  </a:outerShdw>
                </a:effectLst>
                <a:latin typeface="Palatino" pitchFamily="-128" charset="0"/>
                <a:ea typeface="ＭＳ Ｐゴシック" pitchFamily="-128" charset="-128"/>
              </a:rPr>
              <a:t>“We are uncovering better ways of developing software by doing it and helping others do it.  Through this work we have come to value: </a:t>
            </a:r>
          </a:p>
          <a:p>
            <a:pPr lvl="1">
              <a:lnSpc>
                <a:spcPct val="90000"/>
              </a:lnSpc>
              <a:spcBef>
                <a:spcPts val="300"/>
              </a:spcBef>
              <a:buFontTx/>
              <a:buChar char="•"/>
              <a:defRPr/>
            </a:pPr>
            <a:r>
              <a:rPr lang="en-US" sz="2000" b="1" i="1">
                <a:solidFill>
                  <a:schemeClr val="folHlink"/>
                </a:solidFill>
                <a:latin typeface="Palatino" pitchFamily="-128" charset="0"/>
                <a:ea typeface="ＭＳ Ｐゴシック" pitchFamily="-128" charset="-128"/>
              </a:rPr>
              <a:t>Individuals and interactions</a:t>
            </a:r>
            <a:r>
              <a:rPr lang="en-US" sz="2000" b="1">
                <a:solidFill>
                  <a:schemeClr val="folHlink"/>
                </a:solidFill>
                <a:latin typeface="Palatino" pitchFamily="-128" charset="0"/>
                <a:ea typeface="ＭＳ Ｐゴシック" pitchFamily="-128" charset="-128"/>
              </a:rPr>
              <a:t> over processes and tools </a:t>
            </a:r>
          </a:p>
          <a:p>
            <a:pPr lvl="1">
              <a:lnSpc>
                <a:spcPct val="90000"/>
              </a:lnSpc>
              <a:spcBef>
                <a:spcPts val="300"/>
              </a:spcBef>
              <a:buFontTx/>
              <a:buChar char="•"/>
              <a:defRPr/>
            </a:pPr>
            <a:r>
              <a:rPr lang="en-US" sz="2000" b="1" i="1">
                <a:solidFill>
                  <a:schemeClr val="folHlink"/>
                </a:solidFill>
                <a:latin typeface="Palatino" pitchFamily="-128" charset="0"/>
                <a:ea typeface="ＭＳ Ｐゴシック" pitchFamily="-128" charset="-128"/>
              </a:rPr>
              <a:t>Working software</a:t>
            </a:r>
            <a:r>
              <a:rPr lang="en-US" sz="2000" b="1">
                <a:solidFill>
                  <a:schemeClr val="folHlink"/>
                </a:solidFill>
                <a:latin typeface="Palatino" pitchFamily="-128" charset="0"/>
                <a:ea typeface="ＭＳ Ｐゴシック" pitchFamily="-128" charset="-128"/>
              </a:rPr>
              <a:t> over comprehensive documentation </a:t>
            </a:r>
          </a:p>
          <a:p>
            <a:pPr lvl="1">
              <a:lnSpc>
                <a:spcPct val="90000"/>
              </a:lnSpc>
              <a:spcBef>
                <a:spcPts val="300"/>
              </a:spcBef>
              <a:buFontTx/>
              <a:buChar char="•"/>
              <a:defRPr/>
            </a:pPr>
            <a:r>
              <a:rPr lang="en-US" sz="2000" b="1" i="1">
                <a:solidFill>
                  <a:schemeClr val="folHlink"/>
                </a:solidFill>
                <a:latin typeface="Palatino" pitchFamily="-128" charset="0"/>
                <a:ea typeface="ＭＳ Ｐゴシック" pitchFamily="-128" charset="-128"/>
              </a:rPr>
              <a:t>Customer collaboration</a:t>
            </a:r>
            <a:r>
              <a:rPr lang="en-US" sz="2000" b="1">
                <a:solidFill>
                  <a:schemeClr val="folHlink"/>
                </a:solidFill>
                <a:latin typeface="Palatino" pitchFamily="-128" charset="0"/>
                <a:ea typeface="ＭＳ Ｐゴシック" pitchFamily="-128" charset="-128"/>
              </a:rPr>
              <a:t> over contract negotiation </a:t>
            </a:r>
          </a:p>
          <a:p>
            <a:pPr lvl="1">
              <a:lnSpc>
                <a:spcPct val="90000"/>
              </a:lnSpc>
              <a:spcBef>
                <a:spcPts val="300"/>
              </a:spcBef>
              <a:buFontTx/>
              <a:buChar char="•"/>
              <a:defRPr/>
            </a:pPr>
            <a:r>
              <a:rPr lang="en-US" sz="2000" b="1" i="1">
                <a:solidFill>
                  <a:schemeClr val="folHlink"/>
                </a:solidFill>
                <a:latin typeface="Palatino" pitchFamily="-128" charset="0"/>
                <a:ea typeface="ＭＳ Ｐゴシック" pitchFamily="-128" charset="-128"/>
              </a:rPr>
              <a:t>Responding to change</a:t>
            </a:r>
            <a:r>
              <a:rPr lang="en-US" sz="2000" b="1">
                <a:solidFill>
                  <a:schemeClr val="folHlink"/>
                </a:solidFill>
                <a:latin typeface="Palatino" pitchFamily="-128" charset="0"/>
                <a:ea typeface="ＭＳ Ｐゴシック" pitchFamily="-128" charset="-128"/>
              </a:rPr>
              <a:t> over following a plan </a:t>
            </a:r>
          </a:p>
          <a:p>
            <a:pPr>
              <a:lnSpc>
                <a:spcPct val="90000"/>
              </a:lnSpc>
              <a:spcBef>
                <a:spcPts val="300"/>
              </a:spcBef>
              <a:defRPr/>
            </a:pPr>
            <a:r>
              <a:rPr lang="en-US" sz="2000" b="1">
                <a:effectLst>
                  <a:outerShdw blurRad="38100" dist="38100" dir="2700000" algn="tl">
                    <a:srgbClr val="FFFFFF"/>
                  </a:outerShdw>
                </a:effectLst>
                <a:latin typeface="Palatino" pitchFamily="-128" charset="0"/>
                <a:ea typeface="ＭＳ Ｐゴシック" pitchFamily="-128" charset="-128"/>
              </a:rPr>
              <a:t>That is, while there is value in the items on the right, we value the items on the left more.”</a:t>
            </a:r>
          </a:p>
        </p:txBody>
      </p:sp>
      <p:sp>
        <p:nvSpPr>
          <p:cNvPr id="166916" name="Text Box 4">
            <a:extLst>
              <a:ext uri="{FF2B5EF4-FFF2-40B4-BE49-F238E27FC236}">
                <a16:creationId xmlns:a16="http://schemas.microsoft.com/office/drawing/2014/main" id="{6943B0D9-328C-40F7-A328-7751FC0AAC8E}"/>
              </a:ext>
            </a:extLst>
          </p:cNvPr>
          <p:cNvSpPr txBox="1">
            <a:spLocks noChangeArrowheads="1"/>
          </p:cNvSpPr>
          <p:nvPr/>
        </p:nvSpPr>
        <p:spPr bwMode="auto">
          <a:xfrm>
            <a:off x="5511800" y="5570538"/>
            <a:ext cx="1714500" cy="339725"/>
          </a:xfrm>
          <a:prstGeom prst="rect">
            <a:avLst/>
          </a:prstGeom>
          <a:noFill/>
          <a:ln w="12700">
            <a:noFill/>
            <a:miter lim="800000"/>
            <a:headEnd/>
            <a:tailEnd/>
          </a:ln>
          <a:effectLst/>
        </p:spPr>
        <p:txBody>
          <a:bodyPr wrap="none">
            <a:spAutoFit/>
          </a:bodyPr>
          <a:lstStyle/>
          <a:p>
            <a:pPr>
              <a:lnSpc>
                <a:spcPct val="90000"/>
              </a:lnSpc>
              <a:defRPr/>
            </a:pPr>
            <a:r>
              <a:rPr lang="en-US" sz="1800" b="1" i="1">
                <a:solidFill>
                  <a:schemeClr val="folHlink"/>
                </a:solidFill>
                <a:latin typeface="Palatino" pitchFamily="-128" charset="0"/>
                <a:ea typeface="ＭＳ Ｐゴシック" pitchFamily="-128" charset="-128"/>
              </a:rPr>
              <a:t>Kent Beck et al</a:t>
            </a:r>
            <a:endParaRPr lang="en-US" sz="1800" b="1" i="1">
              <a:solidFill>
                <a:srgbClr val="F3FF07"/>
              </a:solidFill>
              <a:effectLst>
                <a:outerShdw blurRad="38100" dist="38100" dir="2700000" algn="tl">
                  <a:srgbClr val="000000"/>
                </a:outerShdw>
              </a:effectLst>
              <a:latin typeface="Palatino" pitchFamily="-128" charset="0"/>
              <a:ea typeface="ＭＳ Ｐゴシック" pitchFamily="-128" charset="-128"/>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796C920-D96F-461E-95FA-BB95ADE2082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77601D02-F339-4843-A71C-7C058C9B9D2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05A0A07-0EA1-41C2-B1AB-E7182D660718}" type="slidenum">
              <a:rPr lang="en-US" altLang="en-US" sz="1000">
                <a:latin typeface="Helvetica" panose="020B0604020202020204" pitchFamily="34" charset="0"/>
              </a:rPr>
              <a:pPr/>
              <a:t>47</a:t>
            </a:fld>
            <a:endParaRPr lang="en-US" altLang="en-US" sz="1000">
              <a:latin typeface="Helvetica" panose="020B0604020202020204" pitchFamily="34" charset="0"/>
            </a:endParaRPr>
          </a:p>
        </p:txBody>
      </p:sp>
      <p:sp>
        <p:nvSpPr>
          <p:cNvPr id="50180" name="Rectangle 2">
            <a:extLst>
              <a:ext uri="{FF2B5EF4-FFF2-40B4-BE49-F238E27FC236}">
                <a16:creationId xmlns:a16="http://schemas.microsoft.com/office/drawing/2014/main" id="{2E145116-0F71-46CE-810A-6532B8AF8CFB}"/>
              </a:ext>
            </a:extLst>
          </p:cNvPr>
          <p:cNvSpPr>
            <a:spLocks noGrp="1" noChangeArrowheads="1"/>
          </p:cNvSpPr>
          <p:nvPr>
            <p:ph type="title"/>
          </p:nvPr>
        </p:nvSpPr>
        <p:spPr>
          <a:xfrm>
            <a:off x="1295400" y="1143000"/>
            <a:ext cx="4033838" cy="633413"/>
          </a:xfrm>
        </p:spPr>
        <p:txBody>
          <a:bodyPr/>
          <a:lstStyle/>
          <a:p>
            <a:pPr eaLnBrk="1" hangingPunct="1"/>
            <a:r>
              <a:rPr lang="en-US" altLang="en-US"/>
              <a:t>What is “Agility”?</a:t>
            </a:r>
          </a:p>
        </p:txBody>
      </p:sp>
      <p:sp>
        <p:nvSpPr>
          <p:cNvPr id="50181" name="Rectangle 3">
            <a:extLst>
              <a:ext uri="{FF2B5EF4-FFF2-40B4-BE49-F238E27FC236}">
                <a16:creationId xmlns:a16="http://schemas.microsoft.com/office/drawing/2014/main" id="{E4BF7E20-72FC-4450-9F83-5DE32DE6417F}"/>
              </a:ext>
            </a:extLst>
          </p:cNvPr>
          <p:cNvSpPr>
            <a:spLocks noGrp="1" noChangeArrowheads="1"/>
          </p:cNvSpPr>
          <p:nvPr>
            <p:ph type="body" idx="1"/>
          </p:nvPr>
        </p:nvSpPr>
        <p:spPr>
          <a:xfrm>
            <a:off x="1663700" y="1981200"/>
            <a:ext cx="7099300" cy="3200400"/>
          </a:xfrm>
        </p:spPr>
        <p:txBody>
          <a:bodyPr/>
          <a:lstStyle/>
          <a:p>
            <a:pPr eaLnBrk="1" hangingPunct="1">
              <a:lnSpc>
                <a:spcPct val="90000"/>
              </a:lnSpc>
            </a:pPr>
            <a:r>
              <a:rPr lang="en-US" altLang="en-US"/>
              <a:t>Effective (rapid and adaptive) response to change</a:t>
            </a:r>
          </a:p>
          <a:p>
            <a:pPr eaLnBrk="1" hangingPunct="1">
              <a:lnSpc>
                <a:spcPct val="90000"/>
              </a:lnSpc>
            </a:pPr>
            <a:r>
              <a:rPr lang="en-US" altLang="en-US"/>
              <a:t>Effective communication among all stakeholders</a:t>
            </a:r>
          </a:p>
          <a:p>
            <a:pPr eaLnBrk="1" hangingPunct="1">
              <a:lnSpc>
                <a:spcPct val="90000"/>
              </a:lnSpc>
            </a:pPr>
            <a:r>
              <a:rPr lang="en-US" altLang="en-US"/>
              <a:t>Drawing the customer onto the team</a:t>
            </a:r>
          </a:p>
          <a:p>
            <a:pPr eaLnBrk="1" hangingPunct="1">
              <a:lnSpc>
                <a:spcPct val="90000"/>
              </a:lnSpc>
            </a:pPr>
            <a:r>
              <a:rPr lang="en-US" altLang="en-US"/>
              <a:t>Organizing a team so that it is in control of the work performed</a:t>
            </a:r>
          </a:p>
          <a:p>
            <a:pPr eaLnBrk="1" hangingPunct="1">
              <a:lnSpc>
                <a:spcPct val="90000"/>
              </a:lnSpc>
              <a:buFont typeface="Wingdings" panose="05000000000000000000" pitchFamily="2" charset="2"/>
              <a:buNone/>
            </a:pPr>
            <a:r>
              <a:rPr lang="en-US" altLang="en-US" i="1">
                <a:solidFill>
                  <a:schemeClr val="folHlink"/>
                </a:solidFill>
              </a:rPr>
              <a:t>Yielding …</a:t>
            </a:r>
            <a:endParaRPr lang="en-US" altLang="en-US"/>
          </a:p>
          <a:p>
            <a:pPr eaLnBrk="1" hangingPunct="1">
              <a:lnSpc>
                <a:spcPct val="90000"/>
              </a:lnSpc>
            </a:pPr>
            <a:r>
              <a:rPr lang="en-US" altLang="en-US"/>
              <a:t>Rapid, incremental delivery of software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29CE599-8A0D-44E0-AAC7-8EDBCA9F1BC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B890144B-8371-4359-BC08-6D5936CD8B3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175F714-C137-4529-B2D1-330F3DF275BA}" type="slidenum">
              <a:rPr lang="en-US" altLang="en-US" sz="1000">
                <a:latin typeface="Helvetica" panose="020B0604020202020204" pitchFamily="34" charset="0"/>
              </a:rPr>
              <a:pPr/>
              <a:t>48</a:t>
            </a:fld>
            <a:endParaRPr lang="en-US" altLang="en-US" sz="1000">
              <a:latin typeface="Helvetica" panose="020B0604020202020204" pitchFamily="34" charset="0"/>
            </a:endParaRPr>
          </a:p>
        </p:txBody>
      </p:sp>
      <p:sp>
        <p:nvSpPr>
          <p:cNvPr id="51204" name="Rectangle 2">
            <a:extLst>
              <a:ext uri="{FF2B5EF4-FFF2-40B4-BE49-F238E27FC236}">
                <a16:creationId xmlns:a16="http://schemas.microsoft.com/office/drawing/2014/main" id="{838E0601-FAED-4FAC-B8AC-08B6354B0EC6}"/>
              </a:ext>
            </a:extLst>
          </p:cNvPr>
          <p:cNvSpPr>
            <a:spLocks noGrp="1" noChangeArrowheads="1"/>
          </p:cNvSpPr>
          <p:nvPr>
            <p:ph type="title"/>
          </p:nvPr>
        </p:nvSpPr>
        <p:spPr>
          <a:xfrm>
            <a:off x="1219200" y="990600"/>
            <a:ext cx="7162800" cy="633413"/>
          </a:xfrm>
        </p:spPr>
        <p:txBody>
          <a:bodyPr/>
          <a:lstStyle/>
          <a:p>
            <a:pPr eaLnBrk="1" hangingPunct="1"/>
            <a:r>
              <a:rPr lang="en-US" altLang="en-US"/>
              <a:t>Agility and the Cost of Change</a:t>
            </a:r>
          </a:p>
        </p:txBody>
      </p:sp>
      <p:pic>
        <p:nvPicPr>
          <p:cNvPr id="51205" name="Picture 5" descr="Figure 3">
            <a:extLst>
              <a:ext uri="{FF2B5EF4-FFF2-40B4-BE49-F238E27FC236}">
                <a16:creationId xmlns:a16="http://schemas.microsoft.com/office/drawing/2014/main" id="{9776D768-3A56-4893-98E5-C2518D3BD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057400"/>
            <a:ext cx="57546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9BD5181-BB11-489C-9219-EEBDC7991B3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BA345303-1193-4C1D-B249-BD39B35B497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ED2EEC0-A275-4BC7-98AB-989EE4CC2211}" type="slidenum">
              <a:rPr lang="en-US" altLang="en-US" sz="1000">
                <a:latin typeface="Helvetica" panose="020B0604020202020204" pitchFamily="34" charset="0"/>
              </a:rPr>
              <a:pPr/>
              <a:t>49</a:t>
            </a:fld>
            <a:endParaRPr lang="en-US" altLang="en-US" sz="1000">
              <a:latin typeface="Helvetica" panose="020B0604020202020204" pitchFamily="34" charset="0"/>
            </a:endParaRPr>
          </a:p>
        </p:txBody>
      </p:sp>
      <p:sp>
        <p:nvSpPr>
          <p:cNvPr id="52228" name="Rectangle 2">
            <a:extLst>
              <a:ext uri="{FF2B5EF4-FFF2-40B4-BE49-F238E27FC236}">
                <a16:creationId xmlns:a16="http://schemas.microsoft.com/office/drawing/2014/main" id="{417C68DA-B8F1-41AA-A1EE-B1D598F4D369}"/>
              </a:ext>
            </a:extLst>
          </p:cNvPr>
          <p:cNvSpPr>
            <a:spLocks noGrp="1" noChangeArrowheads="1"/>
          </p:cNvSpPr>
          <p:nvPr>
            <p:ph type="title"/>
          </p:nvPr>
        </p:nvSpPr>
        <p:spPr>
          <a:xfrm>
            <a:off x="1219200" y="1143000"/>
            <a:ext cx="5032375" cy="633413"/>
          </a:xfrm>
        </p:spPr>
        <p:txBody>
          <a:bodyPr/>
          <a:lstStyle/>
          <a:p>
            <a:pPr eaLnBrk="1" hangingPunct="1"/>
            <a:r>
              <a:rPr lang="en-US" altLang="en-US"/>
              <a:t>An Agile Process</a:t>
            </a:r>
          </a:p>
        </p:txBody>
      </p:sp>
      <p:sp>
        <p:nvSpPr>
          <p:cNvPr id="52229" name="Rectangle 3">
            <a:extLst>
              <a:ext uri="{FF2B5EF4-FFF2-40B4-BE49-F238E27FC236}">
                <a16:creationId xmlns:a16="http://schemas.microsoft.com/office/drawing/2014/main" id="{BC3699E2-840F-4389-9AD2-097EC6C004CA}"/>
              </a:ext>
            </a:extLst>
          </p:cNvPr>
          <p:cNvSpPr>
            <a:spLocks noGrp="1" noChangeArrowheads="1"/>
          </p:cNvSpPr>
          <p:nvPr>
            <p:ph type="body" idx="1"/>
          </p:nvPr>
        </p:nvSpPr>
        <p:spPr>
          <a:xfrm>
            <a:off x="1776413" y="2057400"/>
            <a:ext cx="7367587" cy="3009900"/>
          </a:xfrm>
        </p:spPr>
        <p:txBody>
          <a:bodyPr/>
          <a:lstStyle/>
          <a:p>
            <a:pPr eaLnBrk="1" hangingPunct="1"/>
            <a:r>
              <a:rPr lang="en-US" altLang="en-US"/>
              <a:t>Is driven by customer descriptions of what is required (scenarios)</a:t>
            </a:r>
          </a:p>
          <a:p>
            <a:pPr eaLnBrk="1" hangingPunct="1"/>
            <a:r>
              <a:rPr lang="en-US" altLang="en-US"/>
              <a:t>Recognizes that plans are short-lived</a:t>
            </a:r>
          </a:p>
          <a:p>
            <a:pPr eaLnBrk="1" hangingPunct="1"/>
            <a:r>
              <a:rPr lang="en-US" altLang="en-US"/>
              <a:t>Develops software iteratively with a heavy emphasis on construction activities</a:t>
            </a:r>
          </a:p>
          <a:p>
            <a:pPr eaLnBrk="1" hangingPunct="1"/>
            <a:r>
              <a:rPr lang="en-US" altLang="en-US"/>
              <a:t>Delivers multiple ‘software increments’</a:t>
            </a:r>
          </a:p>
          <a:p>
            <a:pPr eaLnBrk="1" hangingPunct="1"/>
            <a:r>
              <a:rPr lang="en-US" altLang="en-US"/>
              <a:t>Adapts as changes occur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C45209D-A59B-4172-AAA5-495F3E520E6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373A4C4A-C593-4B0C-84CF-4710E0BA578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23C20F7-8440-4B40-A772-37167CFEDCB6}" type="slidenum">
              <a:rPr lang="en-US" altLang="en-US" sz="1000">
                <a:latin typeface="Helvetica" panose="020B0604020202020204" pitchFamily="34" charset="0"/>
              </a:rPr>
              <a:pPr/>
              <a:t>5</a:t>
            </a:fld>
            <a:endParaRPr lang="en-US" altLang="en-US" sz="1000">
              <a:latin typeface="Helvetica" panose="020B0604020202020204" pitchFamily="34" charset="0"/>
            </a:endParaRPr>
          </a:p>
        </p:txBody>
      </p:sp>
      <p:sp>
        <p:nvSpPr>
          <p:cNvPr id="7172" name="Rectangle 2">
            <a:extLst>
              <a:ext uri="{FF2B5EF4-FFF2-40B4-BE49-F238E27FC236}">
                <a16:creationId xmlns:a16="http://schemas.microsoft.com/office/drawing/2014/main" id="{DE4438CD-23E5-4FF4-893C-BCB1A50B0F95}"/>
              </a:ext>
            </a:extLst>
          </p:cNvPr>
          <p:cNvSpPr>
            <a:spLocks noGrp="1" noChangeArrowheads="1"/>
          </p:cNvSpPr>
          <p:nvPr>
            <p:ph type="title"/>
          </p:nvPr>
        </p:nvSpPr>
        <p:spPr>
          <a:xfrm>
            <a:off x="1219200" y="990600"/>
            <a:ext cx="5011738" cy="660400"/>
          </a:xfrm>
          <a:noFill/>
        </p:spPr>
        <p:txBody>
          <a:bodyPr wrap="none" lIns="63500" tIns="25400" rIns="63500" bIns="25400" anchor="t">
            <a:spAutoFit/>
          </a:bodyPr>
          <a:lstStyle/>
          <a:p>
            <a:pPr eaLnBrk="1" hangingPunct="1"/>
            <a:r>
              <a:rPr lang="en-US" altLang="en-US"/>
              <a:t>Software Applications</a:t>
            </a:r>
          </a:p>
        </p:txBody>
      </p:sp>
      <p:sp>
        <p:nvSpPr>
          <p:cNvPr id="7173" name="Rectangle 3">
            <a:extLst>
              <a:ext uri="{FF2B5EF4-FFF2-40B4-BE49-F238E27FC236}">
                <a16:creationId xmlns:a16="http://schemas.microsoft.com/office/drawing/2014/main" id="{817F75F8-F769-4B25-AD30-C8A7A422349E}"/>
              </a:ext>
            </a:extLst>
          </p:cNvPr>
          <p:cNvSpPr>
            <a:spLocks noGrp="1" noChangeArrowheads="1"/>
          </p:cNvSpPr>
          <p:nvPr>
            <p:ph type="body" idx="1"/>
          </p:nvPr>
        </p:nvSpPr>
        <p:spPr>
          <a:xfrm>
            <a:off x="2676525" y="1905000"/>
            <a:ext cx="4235450" cy="3633788"/>
          </a:xfrm>
          <a:noFill/>
        </p:spPr>
        <p:txBody>
          <a:bodyPr lIns="90487" tIns="44450" rIns="90487" bIns="44450"/>
          <a:lstStyle/>
          <a:p>
            <a:pPr eaLnBrk="1" hangingPunct="1">
              <a:lnSpc>
                <a:spcPct val="90000"/>
              </a:lnSpc>
            </a:pPr>
            <a:r>
              <a:rPr lang="en-US" altLang="en-US"/>
              <a:t>system software</a:t>
            </a:r>
          </a:p>
          <a:p>
            <a:pPr eaLnBrk="1" hangingPunct="1">
              <a:lnSpc>
                <a:spcPct val="90000"/>
              </a:lnSpc>
            </a:pPr>
            <a:r>
              <a:rPr lang="en-US" altLang="en-US"/>
              <a:t>application software</a:t>
            </a:r>
          </a:p>
          <a:p>
            <a:pPr eaLnBrk="1" hangingPunct="1">
              <a:lnSpc>
                <a:spcPct val="90000"/>
              </a:lnSpc>
            </a:pPr>
            <a:r>
              <a:rPr lang="en-US" altLang="en-US"/>
              <a:t>engineering/scientific software </a:t>
            </a:r>
          </a:p>
          <a:p>
            <a:pPr eaLnBrk="1" hangingPunct="1">
              <a:lnSpc>
                <a:spcPct val="90000"/>
              </a:lnSpc>
            </a:pPr>
            <a:r>
              <a:rPr lang="en-US" altLang="en-US"/>
              <a:t>embedded software </a:t>
            </a:r>
          </a:p>
          <a:p>
            <a:pPr eaLnBrk="1" hangingPunct="1">
              <a:lnSpc>
                <a:spcPct val="90000"/>
              </a:lnSpc>
            </a:pPr>
            <a:r>
              <a:rPr lang="en-US" altLang="en-US"/>
              <a:t>product-line software</a:t>
            </a:r>
          </a:p>
          <a:p>
            <a:pPr eaLnBrk="1" hangingPunct="1">
              <a:lnSpc>
                <a:spcPct val="90000"/>
              </a:lnSpc>
            </a:pPr>
            <a:r>
              <a:rPr lang="en-US" altLang="en-US"/>
              <a:t>WebApps (Web applications)</a:t>
            </a:r>
          </a:p>
          <a:p>
            <a:pPr eaLnBrk="1" hangingPunct="1">
              <a:lnSpc>
                <a:spcPct val="90000"/>
              </a:lnSpc>
            </a:pPr>
            <a:r>
              <a:rPr lang="en-US" altLang="en-US"/>
              <a:t>AI software</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C950008-C04B-4530-B8DC-7BABF98356B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6323E5C7-7814-40AE-8B89-E3A4599BF77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42961C6-86B5-48BE-90E4-07F5F66B827B}" type="slidenum">
              <a:rPr lang="en-US" altLang="en-US" sz="1000">
                <a:latin typeface="Helvetica" panose="020B0604020202020204" pitchFamily="34" charset="0"/>
              </a:rPr>
              <a:pPr/>
              <a:t>50</a:t>
            </a:fld>
            <a:endParaRPr lang="en-US" altLang="en-US" sz="1000">
              <a:latin typeface="Helvetica" panose="020B0604020202020204" pitchFamily="34" charset="0"/>
            </a:endParaRPr>
          </a:p>
        </p:txBody>
      </p:sp>
      <p:sp>
        <p:nvSpPr>
          <p:cNvPr id="53252" name="Rectangle 2">
            <a:extLst>
              <a:ext uri="{FF2B5EF4-FFF2-40B4-BE49-F238E27FC236}">
                <a16:creationId xmlns:a16="http://schemas.microsoft.com/office/drawing/2014/main" id="{069AC92A-4D86-4188-AC40-6E6F3772B8CD}"/>
              </a:ext>
            </a:extLst>
          </p:cNvPr>
          <p:cNvSpPr>
            <a:spLocks noGrp="1" noChangeArrowheads="1"/>
          </p:cNvSpPr>
          <p:nvPr>
            <p:ph type="title"/>
          </p:nvPr>
        </p:nvSpPr>
        <p:spPr>
          <a:xfrm>
            <a:off x="1219200" y="1143000"/>
            <a:ext cx="6705600" cy="633413"/>
          </a:xfrm>
        </p:spPr>
        <p:txBody>
          <a:bodyPr/>
          <a:lstStyle/>
          <a:p>
            <a:pPr eaLnBrk="1" hangingPunct="1"/>
            <a:r>
              <a:rPr lang="en-US" altLang="en-US"/>
              <a:t>Agility Principles - I</a:t>
            </a:r>
          </a:p>
        </p:txBody>
      </p:sp>
      <p:sp>
        <p:nvSpPr>
          <p:cNvPr id="53253" name="Rectangle 3">
            <a:extLst>
              <a:ext uri="{FF2B5EF4-FFF2-40B4-BE49-F238E27FC236}">
                <a16:creationId xmlns:a16="http://schemas.microsoft.com/office/drawing/2014/main" id="{54D09B88-EF6E-466D-B106-D487C848724A}"/>
              </a:ext>
            </a:extLst>
          </p:cNvPr>
          <p:cNvSpPr>
            <a:spLocks noGrp="1" noChangeArrowheads="1"/>
          </p:cNvSpPr>
          <p:nvPr>
            <p:ph type="body" idx="1"/>
          </p:nvPr>
        </p:nvSpPr>
        <p:spPr/>
        <p:txBody>
          <a:bodyPr/>
          <a:lstStyle/>
          <a:p>
            <a:pPr eaLnBrk="1" hangingPunct="1">
              <a:lnSpc>
                <a:spcPct val="90000"/>
              </a:lnSpc>
              <a:spcBef>
                <a:spcPts val="1200"/>
              </a:spcBef>
              <a:buFont typeface="Wingdings" panose="05000000000000000000" pitchFamily="2" charset="2"/>
              <a:buNone/>
            </a:pPr>
            <a:r>
              <a:rPr lang="en-US" altLang="en-US" sz="1800">
                <a:solidFill>
                  <a:srgbClr val="000000"/>
                </a:solidFill>
                <a:latin typeface="Palatino" pitchFamily="-128" charset="0"/>
              </a:rPr>
              <a:t>1.	Our highest priority is to satisfy the customer through early and continuous delivery of valuable software.</a:t>
            </a:r>
          </a:p>
          <a:p>
            <a:pPr eaLnBrk="1" hangingPunct="1">
              <a:lnSpc>
                <a:spcPct val="90000"/>
              </a:lnSpc>
              <a:spcBef>
                <a:spcPts val="600"/>
              </a:spcBef>
              <a:buFont typeface="Wingdings" panose="05000000000000000000" pitchFamily="2" charset="2"/>
              <a:buNone/>
            </a:pPr>
            <a:r>
              <a:rPr lang="en-US" altLang="en-US" sz="1800">
                <a:solidFill>
                  <a:srgbClr val="000000"/>
                </a:solidFill>
                <a:latin typeface="Palatino" pitchFamily="-128" charset="0"/>
              </a:rPr>
              <a:t>2.	Welcome changing requirements, even late in development. Agile processes harness change for the customer's competitive advantage. </a:t>
            </a:r>
          </a:p>
          <a:p>
            <a:pPr eaLnBrk="1" hangingPunct="1">
              <a:lnSpc>
                <a:spcPct val="90000"/>
              </a:lnSpc>
              <a:spcBef>
                <a:spcPts val="600"/>
              </a:spcBef>
              <a:buFont typeface="Wingdings" panose="05000000000000000000" pitchFamily="2" charset="2"/>
              <a:buNone/>
            </a:pPr>
            <a:r>
              <a:rPr lang="en-US" altLang="en-US" sz="1800">
                <a:solidFill>
                  <a:srgbClr val="000000"/>
                </a:solidFill>
                <a:latin typeface="Palatino" pitchFamily="-128" charset="0"/>
              </a:rPr>
              <a:t>3.	Deliver working software frequently, from a couple of weeks to a couple of months, with a preference to the shorter timescale. </a:t>
            </a:r>
          </a:p>
          <a:p>
            <a:pPr eaLnBrk="1" hangingPunct="1">
              <a:lnSpc>
                <a:spcPct val="90000"/>
              </a:lnSpc>
              <a:spcBef>
                <a:spcPts val="600"/>
              </a:spcBef>
              <a:buFont typeface="Wingdings" panose="05000000000000000000" pitchFamily="2" charset="2"/>
              <a:buNone/>
            </a:pPr>
            <a:r>
              <a:rPr lang="en-US" altLang="en-US" sz="1800">
                <a:solidFill>
                  <a:srgbClr val="000000"/>
                </a:solidFill>
                <a:latin typeface="Palatino" pitchFamily="-128" charset="0"/>
              </a:rPr>
              <a:t>4.	Business people and developers must work together daily throughout the project.  </a:t>
            </a:r>
          </a:p>
          <a:p>
            <a:pPr eaLnBrk="1" hangingPunct="1">
              <a:lnSpc>
                <a:spcPct val="90000"/>
              </a:lnSpc>
              <a:spcBef>
                <a:spcPts val="600"/>
              </a:spcBef>
              <a:buFont typeface="Wingdings" panose="05000000000000000000" pitchFamily="2" charset="2"/>
              <a:buNone/>
            </a:pPr>
            <a:r>
              <a:rPr lang="en-US" altLang="en-US" sz="1800">
                <a:solidFill>
                  <a:srgbClr val="000000"/>
                </a:solidFill>
                <a:latin typeface="Palatino" pitchFamily="-128" charset="0"/>
              </a:rPr>
              <a:t>5.	Build projects around motivated individuals. Give them the environment and support they need, and trust them to get the job done. </a:t>
            </a:r>
          </a:p>
          <a:p>
            <a:pPr eaLnBrk="1" hangingPunct="1">
              <a:lnSpc>
                <a:spcPct val="90000"/>
              </a:lnSpc>
              <a:spcBef>
                <a:spcPts val="600"/>
              </a:spcBef>
              <a:spcAft>
                <a:spcPts val="1000"/>
              </a:spcAft>
              <a:buFont typeface="Wingdings" panose="05000000000000000000" pitchFamily="2" charset="2"/>
              <a:buNone/>
            </a:pPr>
            <a:r>
              <a:rPr lang="en-US" altLang="en-US" sz="1800">
                <a:solidFill>
                  <a:srgbClr val="000000"/>
                </a:solidFill>
                <a:latin typeface="Palatino" pitchFamily="-128" charset="0"/>
              </a:rPr>
              <a:t>6.	The most efficient and effective method of conveying information to and within a development team is face–to–face conversation.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6BA6B5A-7B7C-499D-A8B1-A0E6E75EDE5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DA135C06-24AE-41C1-99A8-2FE2F73DC13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9937F6F-E8C1-4CE4-87EE-2E8FC366A6C1}" type="slidenum">
              <a:rPr lang="en-US" altLang="en-US" sz="1000">
                <a:latin typeface="Helvetica" panose="020B0604020202020204" pitchFamily="34" charset="0"/>
              </a:rPr>
              <a:pPr/>
              <a:t>51</a:t>
            </a:fld>
            <a:endParaRPr lang="en-US" altLang="en-US" sz="1000">
              <a:latin typeface="Helvetica" panose="020B0604020202020204" pitchFamily="34" charset="0"/>
            </a:endParaRPr>
          </a:p>
        </p:txBody>
      </p:sp>
      <p:sp>
        <p:nvSpPr>
          <p:cNvPr id="54276" name="Rectangle 2">
            <a:extLst>
              <a:ext uri="{FF2B5EF4-FFF2-40B4-BE49-F238E27FC236}">
                <a16:creationId xmlns:a16="http://schemas.microsoft.com/office/drawing/2014/main" id="{F82263D5-1955-48C8-B41C-C8223D6BC40D}"/>
              </a:ext>
            </a:extLst>
          </p:cNvPr>
          <p:cNvSpPr>
            <a:spLocks noGrp="1" noChangeArrowheads="1"/>
          </p:cNvSpPr>
          <p:nvPr>
            <p:ph type="title"/>
          </p:nvPr>
        </p:nvSpPr>
        <p:spPr>
          <a:xfrm>
            <a:off x="1219200" y="1143000"/>
            <a:ext cx="6705600" cy="633413"/>
          </a:xfrm>
        </p:spPr>
        <p:txBody>
          <a:bodyPr/>
          <a:lstStyle/>
          <a:p>
            <a:pPr eaLnBrk="1" hangingPunct="1"/>
            <a:r>
              <a:rPr lang="en-US" altLang="en-US"/>
              <a:t>Agility Principles - II</a:t>
            </a:r>
          </a:p>
        </p:txBody>
      </p:sp>
      <p:sp>
        <p:nvSpPr>
          <p:cNvPr id="54277" name="Rectangle 3">
            <a:extLst>
              <a:ext uri="{FF2B5EF4-FFF2-40B4-BE49-F238E27FC236}">
                <a16:creationId xmlns:a16="http://schemas.microsoft.com/office/drawing/2014/main" id="{6652BB00-BC38-4E82-AF2C-C96D6F1B367B}"/>
              </a:ext>
            </a:extLst>
          </p:cNvPr>
          <p:cNvSpPr>
            <a:spLocks noGrp="1" noChangeArrowheads="1"/>
          </p:cNvSpPr>
          <p:nvPr>
            <p:ph type="body" idx="1"/>
          </p:nvPr>
        </p:nvSpPr>
        <p:spPr/>
        <p:txBody>
          <a:bodyPr/>
          <a:lstStyle/>
          <a:p>
            <a:pPr eaLnBrk="1" hangingPunct="1">
              <a:lnSpc>
                <a:spcPct val="90000"/>
              </a:lnSpc>
              <a:spcBef>
                <a:spcPts val="600"/>
              </a:spcBef>
              <a:buFont typeface="Wingdings" panose="05000000000000000000" pitchFamily="2" charset="2"/>
              <a:buNone/>
            </a:pPr>
            <a:r>
              <a:rPr lang="en-US" altLang="en-US" sz="2000">
                <a:solidFill>
                  <a:srgbClr val="000000"/>
                </a:solidFill>
                <a:latin typeface="Palatino" pitchFamily="-128" charset="0"/>
              </a:rPr>
              <a:t>7.	Working software is the primary measure of progress. </a:t>
            </a:r>
          </a:p>
          <a:p>
            <a:pPr eaLnBrk="1" hangingPunct="1">
              <a:lnSpc>
                <a:spcPct val="90000"/>
              </a:lnSpc>
              <a:spcBef>
                <a:spcPts val="600"/>
              </a:spcBef>
              <a:buFont typeface="Wingdings" panose="05000000000000000000" pitchFamily="2" charset="2"/>
              <a:buNone/>
            </a:pPr>
            <a:r>
              <a:rPr lang="en-US" altLang="en-US" sz="2000">
                <a:solidFill>
                  <a:srgbClr val="000000"/>
                </a:solidFill>
                <a:latin typeface="Palatino" pitchFamily="-128" charset="0"/>
              </a:rPr>
              <a:t>8.	Agile processes promote sustainable development. The sponsors, developers, and users should be able to maintain a constant pace indefinitely.  </a:t>
            </a:r>
          </a:p>
          <a:p>
            <a:pPr eaLnBrk="1" hangingPunct="1">
              <a:lnSpc>
                <a:spcPct val="90000"/>
              </a:lnSpc>
              <a:spcBef>
                <a:spcPts val="600"/>
              </a:spcBef>
              <a:buFont typeface="Wingdings" panose="05000000000000000000" pitchFamily="2" charset="2"/>
              <a:buNone/>
            </a:pPr>
            <a:r>
              <a:rPr lang="en-US" altLang="en-US" sz="2000">
                <a:solidFill>
                  <a:srgbClr val="000000"/>
                </a:solidFill>
                <a:latin typeface="Palatino" pitchFamily="-128" charset="0"/>
              </a:rPr>
              <a:t>9.	Continuous attention to technical excellence and good design enhances agility.  </a:t>
            </a:r>
          </a:p>
          <a:p>
            <a:pPr eaLnBrk="1" hangingPunct="1">
              <a:lnSpc>
                <a:spcPct val="90000"/>
              </a:lnSpc>
              <a:spcBef>
                <a:spcPts val="600"/>
              </a:spcBef>
              <a:buFont typeface="Wingdings" panose="05000000000000000000" pitchFamily="2" charset="2"/>
              <a:buNone/>
            </a:pPr>
            <a:r>
              <a:rPr lang="en-US" altLang="en-US" sz="2000">
                <a:solidFill>
                  <a:srgbClr val="000000"/>
                </a:solidFill>
                <a:latin typeface="Palatino" pitchFamily="-128" charset="0"/>
              </a:rPr>
              <a:t>10. Simplicity – the art of maximizing the amount of work not done – is essential.  </a:t>
            </a:r>
          </a:p>
          <a:p>
            <a:pPr eaLnBrk="1" hangingPunct="1">
              <a:lnSpc>
                <a:spcPct val="90000"/>
              </a:lnSpc>
              <a:spcBef>
                <a:spcPts val="600"/>
              </a:spcBef>
              <a:buFont typeface="Wingdings" panose="05000000000000000000" pitchFamily="2" charset="2"/>
              <a:buNone/>
            </a:pPr>
            <a:r>
              <a:rPr lang="en-US" altLang="en-US" sz="2000">
                <a:solidFill>
                  <a:srgbClr val="000000"/>
                </a:solidFill>
                <a:latin typeface="Palatino" pitchFamily="-128" charset="0"/>
              </a:rPr>
              <a:t>11. The best architectures, requirements, and designs emerge from self–organizing teams. </a:t>
            </a:r>
          </a:p>
          <a:p>
            <a:pPr eaLnBrk="1" hangingPunct="1">
              <a:lnSpc>
                <a:spcPct val="90000"/>
              </a:lnSpc>
              <a:spcBef>
                <a:spcPts val="600"/>
              </a:spcBef>
              <a:buFont typeface="Wingdings" panose="05000000000000000000" pitchFamily="2" charset="2"/>
              <a:buNone/>
            </a:pPr>
            <a:r>
              <a:rPr lang="en-US" altLang="en-US" sz="2000">
                <a:latin typeface="Palatino" pitchFamily="-128" charset="0"/>
              </a:rPr>
              <a:t>12. At regular intervals, the team reflects on how to become more effective, then tunes and adjusts its behavior accordingly.</a:t>
            </a:r>
          </a:p>
          <a:p>
            <a:pPr eaLnBrk="1" hangingPunct="1">
              <a:lnSpc>
                <a:spcPct val="90000"/>
              </a:lnSpc>
            </a:pPr>
            <a:endParaRPr lang="en-US" altLang="en-US"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43F095C-FC80-416D-8F7F-49C3D2C174E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74611C4B-B3C7-4587-ACC5-BCA0177289F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C5C7B63-76E7-4BB3-966C-ACA350E2731D}" type="slidenum">
              <a:rPr lang="en-US" altLang="en-US" sz="1000">
                <a:latin typeface="Helvetica" panose="020B0604020202020204" pitchFamily="34" charset="0"/>
              </a:rPr>
              <a:pPr/>
              <a:t>52</a:t>
            </a:fld>
            <a:endParaRPr lang="en-US" altLang="en-US" sz="1000">
              <a:latin typeface="Helvetica" panose="020B0604020202020204" pitchFamily="34" charset="0"/>
            </a:endParaRPr>
          </a:p>
        </p:txBody>
      </p:sp>
      <p:sp>
        <p:nvSpPr>
          <p:cNvPr id="55300" name="Rectangle 2">
            <a:extLst>
              <a:ext uri="{FF2B5EF4-FFF2-40B4-BE49-F238E27FC236}">
                <a16:creationId xmlns:a16="http://schemas.microsoft.com/office/drawing/2014/main" id="{90DAEF75-5060-4533-A6B6-E5B9F7F2DE62}"/>
              </a:ext>
            </a:extLst>
          </p:cNvPr>
          <p:cNvSpPr>
            <a:spLocks noGrp="1" noChangeArrowheads="1"/>
          </p:cNvSpPr>
          <p:nvPr>
            <p:ph type="title"/>
          </p:nvPr>
        </p:nvSpPr>
        <p:spPr>
          <a:xfrm>
            <a:off x="1143000" y="1143000"/>
            <a:ext cx="6705600" cy="633413"/>
          </a:xfrm>
        </p:spPr>
        <p:txBody>
          <a:bodyPr/>
          <a:lstStyle/>
          <a:p>
            <a:pPr eaLnBrk="1" hangingPunct="1"/>
            <a:r>
              <a:rPr lang="en-US" altLang="en-US"/>
              <a:t>Human Factors</a:t>
            </a:r>
          </a:p>
        </p:txBody>
      </p:sp>
      <p:sp>
        <p:nvSpPr>
          <p:cNvPr id="55301" name="Rectangle 3">
            <a:extLst>
              <a:ext uri="{FF2B5EF4-FFF2-40B4-BE49-F238E27FC236}">
                <a16:creationId xmlns:a16="http://schemas.microsoft.com/office/drawing/2014/main" id="{432BB895-D200-4366-800B-BE67ABF9BCD1}"/>
              </a:ext>
            </a:extLst>
          </p:cNvPr>
          <p:cNvSpPr>
            <a:spLocks noGrp="1" noChangeArrowheads="1"/>
          </p:cNvSpPr>
          <p:nvPr>
            <p:ph type="body" idx="1"/>
          </p:nvPr>
        </p:nvSpPr>
        <p:spPr/>
        <p:txBody>
          <a:bodyPr/>
          <a:lstStyle/>
          <a:p>
            <a:pPr eaLnBrk="1" hangingPunct="1"/>
            <a:r>
              <a:rPr lang="en-US" altLang="en-US" i="1">
                <a:latin typeface="Palatino" pitchFamily="-128" charset="0"/>
              </a:rPr>
              <a:t>the process molds to the needs of the people</a:t>
            </a:r>
            <a:r>
              <a:rPr lang="en-US" altLang="en-US">
                <a:latin typeface="Palatino" pitchFamily="-128" charset="0"/>
              </a:rPr>
              <a:t> </a:t>
            </a:r>
            <a:r>
              <a:rPr lang="en-US" altLang="en-US" i="1">
                <a:latin typeface="Palatino" pitchFamily="-128" charset="0"/>
              </a:rPr>
              <a:t>and team,</a:t>
            </a:r>
            <a:r>
              <a:rPr lang="en-US" altLang="en-US">
                <a:latin typeface="Palatino" pitchFamily="-128" charset="0"/>
              </a:rPr>
              <a:t> not the other way around</a:t>
            </a:r>
          </a:p>
          <a:p>
            <a:pPr eaLnBrk="1" hangingPunct="1"/>
            <a:r>
              <a:rPr lang="en-US" altLang="en-US">
                <a:latin typeface="Palatino" pitchFamily="-128" charset="0"/>
              </a:rPr>
              <a:t>key traits must exist among the people on an agile team and the team itself:</a:t>
            </a:r>
          </a:p>
          <a:p>
            <a:pPr lvl="1" eaLnBrk="1" hangingPunct="1"/>
            <a:r>
              <a:rPr lang="en-US" altLang="en-US" b="1">
                <a:solidFill>
                  <a:schemeClr val="folHlink"/>
                </a:solidFill>
                <a:latin typeface="Palatino" pitchFamily="-128" charset="0"/>
              </a:rPr>
              <a:t>Competence.</a:t>
            </a:r>
          </a:p>
          <a:p>
            <a:pPr lvl="1" eaLnBrk="1" hangingPunct="1"/>
            <a:r>
              <a:rPr lang="en-US" altLang="en-US" b="1">
                <a:solidFill>
                  <a:schemeClr val="folHlink"/>
                </a:solidFill>
                <a:latin typeface="Palatino" pitchFamily="-128" charset="0"/>
              </a:rPr>
              <a:t>Common focus.</a:t>
            </a:r>
          </a:p>
          <a:p>
            <a:pPr lvl="1" eaLnBrk="1" hangingPunct="1"/>
            <a:r>
              <a:rPr lang="en-US" altLang="en-US" b="1">
                <a:solidFill>
                  <a:schemeClr val="folHlink"/>
                </a:solidFill>
                <a:latin typeface="Palatino" pitchFamily="-128" charset="0"/>
              </a:rPr>
              <a:t>Collaboration.</a:t>
            </a:r>
          </a:p>
          <a:p>
            <a:pPr lvl="1" eaLnBrk="1" hangingPunct="1"/>
            <a:r>
              <a:rPr lang="en-US" altLang="en-US" b="1">
                <a:solidFill>
                  <a:schemeClr val="folHlink"/>
                </a:solidFill>
                <a:latin typeface="Palatino" pitchFamily="-128" charset="0"/>
              </a:rPr>
              <a:t>Decision-making ability.</a:t>
            </a:r>
          </a:p>
          <a:p>
            <a:pPr lvl="1" eaLnBrk="1" hangingPunct="1"/>
            <a:r>
              <a:rPr lang="en-US" altLang="en-US" b="1">
                <a:solidFill>
                  <a:schemeClr val="folHlink"/>
                </a:solidFill>
                <a:latin typeface="Palatino" pitchFamily="-128" charset="0"/>
              </a:rPr>
              <a:t>Fuzzy problem-solving ability.</a:t>
            </a:r>
          </a:p>
          <a:p>
            <a:pPr lvl="1" eaLnBrk="1" hangingPunct="1"/>
            <a:r>
              <a:rPr lang="en-US" altLang="en-US" b="1">
                <a:solidFill>
                  <a:schemeClr val="folHlink"/>
                </a:solidFill>
                <a:latin typeface="Palatino" pitchFamily="-128" charset="0"/>
              </a:rPr>
              <a:t>Mutual trust and respect.</a:t>
            </a:r>
          </a:p>
          <a:p>
            <a:pPr lvl="1" eaLnBrk="1" hangingPunct="1"/>
            <a:r>
              <a:rPr lang="en-US" altLang="en-US" b="1">
                <a:solidFill>
                  <a:schemeClr val="folHlink"/>
                </a:solidFill>
                <a:latin typeface="Palatino" pitchFamily="-128" charset="0"/>
              </a:rPr>
              <a:t>Self-organization.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4604475-22E5-4BA2-B871-9F15480E0B0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0171DE84-3B65-4350-985E-3D07CAFAA8E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01C9AF-2C75-4B64-B7F0-E6D3BF925363}" type="slidenum">
              <a:rPr lang="en-US" altLang="en-US" sz="1000">
                <a:latin typeface="Helvetica" panose="020B0604020202020204" pitchFamily="34" charset="0"/>
              </a:rPr>
              <a:pPr/>
              <a:t>53</a:t>
            </a:fld>
            <a:endParaRPr lang="en-US" altLang="en-US" sz="1000">
              <a:latin typeface="Helvetica" panose="020B0604020202020204" pitchFamily="34" charset="0"/>
            </a:endParaRPr>
          </a:p>
        </p:txBody>
      </p:sp>
      <p:sp>
        <p:nvSpPr>
          <p:cNvPr id="56324" name="Rectangle 2">
            <a:extLst>
              <a:ext uri="{FF2B5EF4-FFF2-40B4-BE49-F238E27FC236}">
                <a16:creationId xmlns:a16="http://schemas.microsoft.com/office/drawing/2014/main" id="{0811F4C9-3795-408C-B4F4-2BAA45B33A2F}"/>
              </a:ext>
            </a:extLst>
          </p:cNvPr>
          <p:cNvSpPr>
            <a:spLocks noGrp="1" noChangeArrowheads="1"/>
          </p:cNvSpPr>
          <p:nvPr>
            <p:ph type="title"/>
          </p:nvPr>
        </p:nvSpPr>
        <p:spPr>
          <a:xfrm>
            <a:off x="1219200" y="1143000"/>
            <a:ext cx="7720013" cy="633413"/>
          </a:xfrm>
        </p:spPr>
        <p:txBody>
          <a:bodyPr/>
          <a:lstStyle/>
          <a:p>
            <a:pPr eaLnBrk="1" hangingPunct="1"/>
            <a:r>
              <a:rPr lang="en-US" altLang="en-US"/>
              <a:t>Extreme Programming (XP)</a:t>
            </a:r>
          </a:p>
        </p:txBody>
      </p:sp>
      <p:sp>
        <p:nvSpPr>
          <p:cNvPr id="56325" name="Rectangle 3">
            <a:extLst>
              <a:ext uri="{FF2B5EF4-FFF2-40B4-BE49-F238E27FC236}">
                <a16:creationId xmlns:a16="http://schemas.microsoft.com/office/drawing/2014/main" id="{C2645A67-A6FE-4804-8AFC-70C89E3E3DD3}"/>
              </a:ext>
            </a:extLst>
          </p:cNvPr>
          <p:cNvSpPr>
            <a:spLocks noGrp="1" noChangeArrowheads="1"/>
          </p:cNvSpPr>
          <p:nvPr>
            <p:ph type="body" idx="1"/>
          </p:nvPr>
        </p:nvSpPr>
        <p:spPr/>
        <p:txBody>
          <a:bodyPr/>
          <a:lstStyle/>
          <a:p>
            <a:pPr eaLnBrk="1" hangingPunct="1"/>
            <a:r>
              <a:rPr lang="en-US" altLang="en-US"/>
              <a:t>The most widely used agile process, originally proposed by Kent Beck</a:t>
            </a:r>
          </a:p>
          <a:p>
            <a:pPr eaLnBrk="1" hangingPunct="1"/>
            <a:r>
              <a:rPr lang="en-US" altLang="en-US"/>
              <a:t>XP Planning</a:t>
            </a:r>
          </a:p>
          <a:p>
            <a:pPr lvl="1" eaLnBrk="1" hangingPunct="1"/>
            <a:r>
              <a:rPr lang="en-US" altLang="en-US"/>
              <a:t>Begins with the creation of “</a:t>
            </a:r>
            <a:r>
              <a:rPr lang="en-US" altLang="en-US">
                <a:solidFill>
                  <a:schemeClr val="folHlink"/>
                </a:solidFill>
              </a:rPr>
              <a:t>user stories</a:t>
            </a:r>
            <a:r>
              <a:rPr lang="en-US" altLang="en-US"/>
              <a:t>” by listening</a:t>
            </a:r>
          </a:p>
          <a:p>
            <a:pPr lvl="1" eaLnBrk="1" hangingPunct="1"/>
            <a:r>
              <a:rPr lang="en-US" altLang="en-US"/>
              <a:t>Customer assigns a </a:t>
            </a:r>
            <a:r>
              <a:rPr lang="en-US" altLang="en-US">
                <a:solidFill>
                  <a:schemeClr val="folHlink"/>
                </a:solidFill>
              </a:rPr>
              <a:t>value</a:t>
            </a:r>
            <a:r>
              <a:rPr lang="en-US" altLang="en-US"/>
              <a:t> to the story.</a:t>
            </a:r>
          </a:p>
          <a:p>
            <a:pPr lvl="1" eaLnBrk="1" hangingPunct="1"/>
            <a:r>
              <a:rPr lang="en-US" altLang="en-US"/>
              <a:t>Agile team assesses each story and assigns a </a:t>
            </a:r>
            <a:r>
              <a:rPr lang="en-US" altLang="en-US">
                <a:solidFill>
                  <a:schemeClr val="folHlink"/>
                </a:solidFill>
              </a:rPr>
              <a:t>cost</a:t>
            </a:r>
            <a:endParaRPr lang="en-US" altLang="en-US"/>
          </a:p>
          <a:p>
            <a:pPr lvl="1" eaLnBrk="1" hangingPunct="1"/>
            <a:r>
              <a:rPr lang="en-US" altLang="en-US"/>
              <a:t>Stories are grouped to for a </a:t>
            </a:r>
            <a:r>
              <a:rPr lang="en-US" altLang="en-US">
                <a:solidFill>
                  <a:schemeClr val="folHlink"/>
                </a:solidFill>
              </a:rPr>
              <a:t>deliverable increment</a:t>
            </a:r>
            <a:endParaRPr lang="en-US" altLang="en-US"/>
          </a:p>
          <a:p>
            <a:pPr lvl="1" eaLnBrk="1" hangingPunct="1"/>
            <a:r>
              <a:rPr lang="en-US" altLang="en-US"/>
              <a:t>A </a:t>
            </a:r>
            <a:r>
              <a:rPr lang="en-US" altLang="en-US">
                <a:solidFill>
                  <a:schemeClr val="folHlink"/>
                </a:solidFill>
              </a:rPr>
              <a:t>commitment</a:t>
            </a:r>
            <a:r>
              <a:rPr lang="en-US" altLang="en-US"/>
              <a:t> is made on delivery date</a:t>
            </a:r>
          </a:p>
          <a:p>
            <a:pPr lvl="1" eaLnBrk="1" hangingPunct="1"/>
            <a:r>
              <a:rPr lang="en-US" altLang="en-US"/>
              <a:t>After the first increment “</a:t>
            </a:r>
            <a:r>
              <a:rPr lang="en-US" altLang="en-US">
                <a:solidFill>
                  <a:schemeClr val="folHlink"/>
                </a:solidFill>
              </a:rPr>
              <a:t>project velocity</a:t>
            </a:r>
            <a:r>
              <a:rPr lang="en-US" altLang="en-US"/>
              <a:t>” is used to help define subsequent delivery dates for other increments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3A2DC6B-9C27-4F64-82D7-B8A04AF7149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0742BD1F-9FE3-423E-AEDC-9A6CB616F2B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966F67D-4998-4684-9357-25ABF509601D}" type="slidenum">
              <a:rPr lang="en-US" altLang="en-US" sz="1000">
                <a:latin typeface="Helvetica" panose="020B0604020202020204" pitchFamily="34" charset="0"/>
              </a:rPr>
              <a:pPr/>
              <a:t>54</a:t>
            </a:fld>
            <a:endParaRPr lang="en-US" altLang="en-US" sz="1000">
              <a:latin typeface="Helvetica" panose="020B0604020202020204" pitchFamily="34" charset="0"/>
            </a:endParaRPr>
          </a:p>
        </p:txBody>
      </p:sp>
      <p:sp>
        <p:nvSpPr>
          <p:cNvPr id="57348" name="Rectangle 2">
            <a:extLst>
              <a:ext uri="{FF2B5EF4-FFF2-40B4-BE49-F238E27FC236}">
                <a16:creationId xmlns:a16="http://schemas.microsoft.com/office/drawing/2014/main" id="{2F9BE0C9-EE71-42B2-B0AA-183165BC3898}"/>
              </a:ext>
            </a:extLst>
          </p:cNvPr>
          <p:cNvSpPr>
            <a:spLocks noGrp="1" noChangeArrowheads="1"/>
          </p:cNvSpPr>
          <p:nvPr>
            <p:ph type="title"/>
          </p:nvPr>
        </p:nvSpPr>
        <p:spPr>
          <a:xfrm>
            <a:off x="1143000" y="1143000"/>
            <a:ext cx="7350125" cy="633413"/>
          </a:xfrm>
        </p:spPr>
        <p:txBody>
          <a:bodyPr/>
          <a:lstStyle/>
          <a:p>
            <a:pPr eaLnBrk="1" hangingPunct="1"/>
            <a:r>
              <a:rPr lang="en-US" altLang="en-US"/>
              <a:t>Extreme Programming (XP)</a:t>
            </a:r>
          </a:p>
        </p:txBody>
      </p:sp>
      <p:sp>
        <p:nvSpPr>
          <p:cNvPr id="57349" name="Rectangle 3">
            <a:extLst>
              <a:ext uri="{FF2B5EF4-FFF2-40B4-BE49-F238E27FC236}">
                <a16:creationId xmlns:a16="http://schemas.microsoft.com/office/drawing/2014/main" id="{A717866E-F8F5-4F8A-8651-4BD3722BB074}"/>
              </a:ext>
            </a:extLst>
          </p:cNvPr>
          <p:cNvSpPr>
            <a:spLocks noGrp="1" noChangeArrowheads="1"/>
          </p:cNvSpPr>
          <p:nvPr>
            <p:ph type="body" idx="1"/>
          </p:nvPr>
        </p:nvSpPr>
        <p:spPr>
          <a:xfrm>
            <a:off x="1981200" y="1981200"/>
            <a:ext cx="6934200" cy="4191000"/>
          </a:xfrm>
        </p:spPr>
        <p:txBody>
          <a:bodyPr/>
          <a:lstStyle/>
          <a:p>
            <a:pPr marL="285750" indent="-285750" eaLnBrk="1" hangingPunct="1">
              <a:lnSpc>
                <a:spcPct val="90000"/>
              </a:lnSpc>
            </a:pPr>
            <a:r>
              <a:rPr lang="en-US" altLang="en-US" sz="1600"/>
              <a:t>XP Design</a:t>
            </a:r>
          </a:p>
          <a:p>
            <a:pPr marL="685800" lvl="1" indent="-228600" eaLnBrk="1" hangingPunct="1">
              <a:lnSpc>
                <a:spcPct val="90000"/>
              </a:lnSpc>
            </a:pPr>
            <a:r>
              <a:rPr lang="en-US" altLang="en-US" sz="1600"/>
              <a:t>Follows the </a:t>
            </a:r>
            <a:r>
              <a:rPr lang="en-US" altLang="en-US" sz="1600">
                <a:solidFill>
                  <a:schemeClr val="folHlink"/>
                </a:solidFill>
              </a:rPr>
              <a:t>KIS principle</a:t>
            </a:r>
            <a:endParaRPr lang="en-US" altLang="en-US" sz="1600"/>
          </a:p>
          <a:p>
            <a:pPr marL="685800" lvl="1" indent="-228600" eaLnBrk="1" hangingPunct="1">
              <a:lnSpc>
                <a:spcPct val="90000"/>
              </a:lnSpc>
            </a:pPr>
            <a:r>
              <a:rPr lang="en-US" altLang="en-US" sz="1600"/>
              <a:t>Encourage the use of </a:t>
            </a:r>
            <a:r>
              <a:rPr lang="en-US" altLang="en-US" sz="1600">
                <a:solidFill>
                  <a:schemeClr val="folHlink"/>
                </a:solidFill>
              </a:rPr>
              <a:t>CRC cards</a:t>
            </a:r>
            <a:r>
              <a:rPr lang="en-US" altLang="en-US" sz="1600"/>
              <a:t> (see Chapter 8)</a:t>
            </a:r>
          </a:p>
          <a:p>
            <a:pPr marL="685800" lvl="1" indent="-228600" eaLnBrk="1" hangingPunct="1">
              <a:lnSpc>
                <a:spcPct val="90000"/>
              </a:lnSpc>
            </a:pPr>
            <a:r>
              <a:rPr lang="en-US" altLang="en-US" sz="1600"/>
              <a:t>For difficult design problems, suggests the creation of “</a:t>
            </a:r>
            <a:r>
              <a:rPr lang="en-US" altLang="en-US" sz="1600">
                <a:solidFill>
                  <a:schemeClr val="folHlink"/>
                </a:solidFill>
              </a:rPr>
              <a:t>spike solutions</a:t>
            </a:r>
            <a:r>
              <a:rPr lang="en-US" altLang="en-US" sz="1600"/>
              <a:t>”—a design prototype</a:t>
            </a:r>
          </a:p>
          <a:p>
            <a:pPr marL="685800" lvl="1" indent="-228600" eaLnBrk="1" hangingPunct="1">
              <a:lnSpc>
                <a:spcPct val="90000"/>
              </a:lnSpc>
            </a:pPr>
            <a:r>
              <a:rPr lang="en-US" altLang="en-US" sz="1600"/>
              <a:t>Encourages “</a:t>
            </a:r>
            <a:r>
              <a:rPr lang="en-US" altLang="en-US" sz="1600">
                <a:solidFill>
                  <a:schemeClr val="folHlink"/>
                </a:solidFill>
              </a:rPr>
              <a:t>refactoring</a:t>
            </a:r>
            <a:r>
              <a:rPr lang="en-US" altLang="en-US" sz="1600"/>
              <a:t>”—an iterative refinement of the internal program design</a:t>
            </a:r>
          </a:p>
          <a:p>
            <a:pPr marL="285750" indent="-285750" eaLnBrk="1" hangingPunct="1">
              <a:lnSpc>
                <a:spcPct val="90000"/>
              </a:lnSpc>
            </a:pPr>
            <a:r>
              <a:rPr lang="en-US" altLang="en-US" sz="1600"/>
              <a:t>XP Coding</a:t>
            </a:r>
          </a:p>
          <a:p>
            <a:pPr marL="685800" lvl="1" indent="-228600" eaLnBrk="1" hangingPunct="1">
              <a:lnSpc>
                <a:spcPct val="90000"/>
              </a:lnSpc>
            </a:pPr>
            <a:r>
              <a:rPr lang="en-US" altLang="en-US" sz="1600"/>
              <a:t>Recommends the </a:t>
            </a:r>
            <a:r>
              <a:rPr lang="en-US" altLang="en-US" sz="1600">
                <a:solidFill>
                  <a:schemeClr val="folHlink"/>
                </a:solidFill>
              </a:rPr>
              <a:t>construction of a unit test</a:t>
            </a:r>
            <a:r>
              <a:rPr lang="en-US" altLang="en-US" sz="1600"/>
              <a:t> for a story </a:t>
            </a:r>
            <a:r>
              <a:rPr lang="en-US" altLang="en-US" sz="1600" i="1"/>
              <a:t>before</a:t>
            </a:r>
            <a:r>
              <a:rPr lang="en-US" altLang="en-US" sz="1600"/>
              <a:t> coding commences</a:t>
            </a:r>
          </a:p>
          <a:p>
            <a:pPr marL="685800" lvl="1" indent="-228600" eaLnBrk="1" hangingPunct="1">
              <a:lnSpc>
                <a:spcPct val="90000"/>
              </a:lnSpc>
            </a:pPr>
            <a:r>
              <a:rPr lang="en-US" altLang="en-US" sz="1600"/>
              <a:t>Encourages “</a:t>
            </a:r>
            <a:r>
              <a:rPr lang="en-US" altLang="en-US" sz="1600">
                <a:solidFill>
                  <a:schemeClr val="folHlink"/>
                </a:solidFill>
              </a:rPr>
              <a:t>pair programming</a:t>
            </a:r>
            <a:r>
              <a:rPr lang="en-US" altLang="en-US" sz="1600"/>
              <a:t>”</a:t>
            </a:r>
          </a:p>
          <a:p>
            <a:pPr marL="285750" indent="-285750" eaLnBrk="1" hangingPunct="1">
              <a:lnSpc>
                <a:spcPct val="90000"/>
              </a:lnSpc>
            </a:pPr>
            <a:r>
              <a:rPr lang="en-US" altLang="en-US" sz="1600"/>
              <a:t>XP Testing</a:t>
            </a:r>
          </a:p>
          <a:p>
            <a:pPr marL="685800" lvl="1" indent="-228600" eaLnBrk="1" hangingPunct="1">
              <a:lnSpc>
                <a:spcPct val="90000"/>
              </a:lnSpc>
            </a:pPr>
            <a:r>
              <a:rPr lang="en-US" altLang="en-US" sz="1600"/>
              <a:t>All </a:t>
            </a:r>
            <a:r>
              <a:rPr lang="en-US" altLang="en-US" sz="1600">
                <a:solidFill>
                  <a:schemeClr val="folHlink"/>
                </a:solidFill>
              </a:rPr>
              <a:t>unit tests are executed daily (whenever code is modified)</a:t>
            </a:r>
            <a:endParaRPr lang="en-US" altLang="en-US" sz="1600"/>
          </a:p>
          <a:p>
            <a:pPr marL="685800" lvl="1" indent="-228600" eaLnBrk="1" hangingPunct="1">
              <a:lnSpc>
                <a:spcPct val="90000"/>
              </a:lnSpc>
            </a:pPr>
            <a:r>
              <a:rPr lang="en-US" altLang="en-US" sz="1600">
                <a:solidFill>
                  <a:schemeClr val="folHlink"/>
                </a:solidFill>
              </a:rPr>
              <a:t>“Acceptance tests”</a:t>
            </a:r>
            <a:r>
              <a:rPr lang="en-US" altLang="en-US" sz="1600"/>
              <a:t> are defined by the customer and executed to assess customer visible functionality</a:t>
            </a:r>
          </a:p>
          <a:p>
            <a:pPr marL="685800" lvl="1" indent="-228600" eaLnBrk="1" hangingPunct="1">
              <a:lnSpc>
                <a:spcPct val="90000"/>
              </a:lnSpc>
            </a:pPr>
            <a:endParaRPr lang="en-US" altLang="en-US" sz="16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5ADD189-C019-44F3-8FF3-62C35097C68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446F507D-727D-4109-B1B5-0CB59207A37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B0A815A-D2E9-4D19-B948-A88797D1521A}" type="slidenum">
              <a:rPr lang="en-US" altLang="en-US" sz="1000">
                <a:latin typeface="Helvetica" panose="020B0604020202020204" pitchFamily="34" charset="0"/>
              </a:rPr>
              <a:pPr/>
              <a:t>55</a:t>
            </a:fld>
            <a:endParaRPr lang="en-US" altLang="en-US" sz="1000">
              <a:latin typeface="Helvetica" panose="020B0604020202020204" pitchFamily="34" charset="0"/>
            </a:endParaRPr>
          </a:p>
        </p:txBody>
      </p:sp>
      <p:sp>
        <p:nvSpPr>
          <p:cNvPr id="58372" name="Rectangle 3">
            <a:extLst>
              <a:ext uri="{FF2B5EF4-FFF2-40B4-BE49-F238E27FC236}">
                <a16:creationId xmlns:a16="http://schemas.microsoft.com/office/drawing/2014/main" id="{D8FBF5CA-216A-49CD-8D51-A90783DD4F58}"/>
              </a:ext>
            </a:extLst>
          </p:cNvPr>
          <p:cNvSpPr>
            <a:spLocks noGrp="1" noChangeArrowheads="1"/>
          </p:cNvSpPr>
          <p:nvPr>
            <p:ph type="title"/>
          </p:nvPr>
        </p:nvSpPr>
        <p:spPr>
          <a:xfrm>
            <a:off x="1219200" y="1066800"/>
            <a:ext cx="8116888" cy="600075"/>
          </a:xfrm>
        </p:spPr>
        <p:txBody>
          <a:bodyPr/>
          <a:lstStyle/>
          <a:p>
            <a:pPr eaLnBrk="1" hangingPunct="1"/>
            <a:r>
              <a:rPr lang="en-US" altLang="en-US"/>
              <a:t>Extreme Programming (XP)</a:t>
            </a:r>
          </a:p>
        </p:txBody>
      </p:sp>
      <p:pic>
        <p:nvPicPr>
          <p:cNvPr id="58373" name="Picture 4">
            <a:extLst>
              <a:ext uri="{FF2B5EF4-FFF2-40B4-BE49-F238E27FC236}">
                <a16:creationId xmlns:a16="http://schemas.microsoft.com/office/drawing/2014/main" id="{199FEA34-2BE3-489D-AF7D-F4140A271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905000"/>
            <a:ext cx="46926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FD2041-F6FD-494B-A013-EA31176E7A7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DB4C3572-C53F-441B-A8A3-EBA16BD39DA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D2427DA-C270-440A-A37C-CC85D6C426A7}" type="slidenum">
              <a:rPr lang="en-US" altLang="en-US" sz="1000">
                <a:latin typeface="Helvetica" panose="020B0604020202020204" pitchFamily="34" charset="0"/>
              </a:rPr>
              <a:pPr/>
              <a:t>56</a:t>
            </a:fld>
            <a:endParaRPr lang="en-US" altLang="en-US" sz="1000">
              <a:latin typeface="Helvetica" panose="020B0604020202020204" pitchFamily="34" charset="0"/>
            </a:endParaRPr>
          </a:p>
        </p:txBody>
      </p:sp>
      <p:sp>
        <p:nvSpPr>
          <p:cNvPr id="59396" name="Rectangle 2">
            <a:extLst>
              <a:ext uri="{FF2B5EF4-FFF2-40B4-BE49-F238E27FC236}">
                <a16:creationId xmlns:a16="http://schemas.microsoft.com/office/drawing/2014/main" id="{56F20A66-55C1-4AC8-A60D-53A2D371DBE0}"/>
              </a:ext>
            </a:extLst>
          </p:cNvPr>
          <p:cNvSpPr>
            <a:spLocks noGrp="1" noChangeArrowheads="1"/>
          </p:cNvSpPr>
          <p:nvPr>
            <p:ph type="title"/>
          </p:nvPr>
        </p:nvSpPr>
        <p:spPr>
          <a:xfrm>
            <a:off x="1219200" y="1066800"/>
            <a:ext cx="7092950" cy="631825"/>
          </a:xfrm>
        </p:spPr>
        <p:txBody>
          <a:bodyPr/>
          <a:lstStyle/>
          <a:p>
            <a:pPr eaLnBrk="1" hangingPunct="1"/>
            <a:r>
              <a:rPr lang="en-US" altLang="en-US" sz="3600"/>
              <a:t>Adaptive Software Development</a:t>
            </a:r>
            <a:endParaRPr lang="en-US" altLang="en-US"/>
          </a:p>
        </p:txBody>
      </p:sp>
      <p:sp>
        <p:nvSpPr>
          <p:cNvPr id="59397" name="Rectangle 3">
            <a:extLst>
              <a:ext uri="{FF2B5EF4-FFF2-40B4-BE49-F238E27FC236}">
                <a16:creationId xmlns:a16="http://schemas.microsoft.com/office/drawing/2014/main" id="{DB8CAC6B-F811-405B-BFDD-DAAA8495F2A8}"/>
              </a:ext>
            </a:extLst>
          </p:cNvPr>
          <p:cNvSpPr>
            <a:spLocks noGrp="1" noChangeArrowheads="1"/>
          </p:cNvSpPr>
          <p:nvPr>
            <p:ph type="body" idx="1"/>
          </p:nvPr>
        </p:nvSpPr>
        <p:spPr>
          <a:xfrm>
            <a:off x="1828800" y="1981200"/>
            <a:ext cx="7129463" cy="3363913"/>
          </a:xfrm>
        </p:spPr>
        <p:txBody>
          <a:bodyPr/>
          <a:lstStyle/>
          <a:p>
            <a:pPr eaLnBrk="1" hangingPunct="1"/>
            <a:r>
              <a:rPr lang="en-US" altLang="en-US"/>
              <a:t>Originally proposed by Jim Highsmith</a:t>
            </a:r>
          </a:p>
          <a:p>
            <a:pPr eaLnBrk="1" hangingPunct="1"/>
            <a:r>
              <a:rPr lang="en-US" altLang="en-US"/>
              <a:t>ASD — distinguishing  features</a:t>
            </a:r>
          </a:p>
          <a:p>
            <a:pPr lvl="1" eaLnBrk="1" hangingPunct="1"/>
            <a:r>
              <a:rPr lang="en-US" altLang="en-US">
                <a:solidFill>
                  <a:schemeClr val="folHlink"/>
                </a:solidFill>
              </a:rPr>
              <a:t>Mission-driven</a:t>
            </a:r>
            <a:r>
              <a:rPr lang="en-US" altLang="en-US"/>
              <a:t> planning</a:t>
            </a:r>
          </a:p>
          <a:p>
            <a:pPr lvl="1" eaLnBrk="1" hangingPunct="1"/>
            <a:r>
              <a:rPr lang="en-US" altLang="en-US">
                <a:solidFill>
                  <a:schemeClr val="folHlink"/>
                </a:solidFill>
              </a:rPr>
              <a:t>Component-based focus</a:t>
            </a:r>
            <a:endParaRPr lang="en-US" altLang="en-US"/>
          </a:p>
          <a:p>
            <a:pPr lvl="1" eaLnBrk="1" hangingPunct="1"/>
            <a:r>
              <a:rPr lang="en-US" altLang="en-US"/>
              <a:t>Uses “</a:t>
            </a:r>
            <a:r>
              <a:rPr lang="en-US" altLang="en-US">
                <a:solidFill>
                  <a:schemeClr val="folHlink"/>
                </a:solidFill>
              </a:rPr>
              <a:t>time-boxing</a:t>
            </a:r>
            <a:r>
              <a:rPr lang="en-US" altLang="en-US"/>
              <a:t>” (See Chapter 24)</a:t>
            </a:r>
          </a:p>
          <a:p>
            <a:pPr lvl="1" eaLnBrk="1" hangingPunct="1"/>
            <a:r>
              <a:rPr lang="en-US" altLang="en-US"/>
              <a:t>Explicit consideration of </a:t>
            </a:r>
            <a:r>
              <a:rPr lang="en-US" altLang="en-US">
                <a:solidFill>
                  <a:schemeClr val="folHlink"/>
                </a:solidFill>
              </a:rPr>
              <a:t>risks</a:t>
            </a:r>
            <a:endParaRPr lang="en-US" altLang="en-US"/>
          </a:p>
          <a:p>
            <a:pPr lvl="1" eaLnBrk="1" hangingPunct="1"/>
            <a:r>
              <a:rPr lang="en-US" altLang="en-US"/>
              <a:t>Emphasizes </a:t>
            </a:r>
            <a:r>
              <a:rPr lang="en-US" altLang="en-US">
                <a:solidFill>
                  <a:schemeClr val="folHlink"/>
                </a:solidFill>
              </a:rPr>
              <a:t>collaboration</a:t>
            </a:r>
            <a:r>
              <a:rPr lang="en-US" altLang="en-US"/>
              <a:t> for requirements gathering</a:t>
            </a:r>
          </a:p>
          <a:p>
            <a:pPr lvl="1" eaLnBrk="1" hangingPunct="1"/>
            <a:r>
              <a:rPr lang="en-US" altLang="en-US"/>
              <a:t>Emphasizes “</a:t>
            </a:r>
            <a:r>
              <a:rPr lang="en-US" altLang="en-US">
                <a:solidFill>
                  <a:schemeClr val="folHlink"/>
                </a:solidFill>
              </a:rPr>
              <a:t>learning</a:t>
            </a:r>
            <a:r>
              <a:rPr lang="en-US" altLang="en-US"/>
              <a:t>” throughout the process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23C10FD-02DB-49E5-850F-F3C69EA0F02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C340BF07-C0D1-45EB-A03E-E88A80E0704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88F302E-163E-40C3-8E78-3ECDEC89048C}" type="slidenum">
              <a:rPr lang="en-US" altLang="en-US" sz="1000">
                <a:latin typeface="Helvetica" panose="020B0604020202020204" pitchFamily="34" charset="0"/>
              </a:rPr>
              <a:pPr/>
              <a:t>57</a:t>
            </a:fld>
            <a:endParaRPr lang="en-US" altLang="en-US" sz="1000">
              <a:latin typeface="Helvetica" panose="020B0604020202020204" pitchFamily="34" charset="0"/>
            </a:endParaRPr>
          </a:p>
        </p:txBody>
      </p:sp>
      <p:sp>
        <p:nvSpPr>
          <p:cNvPr id="60420" name="Rectangle 2">
            <a:extLst>
              <a:ext uri="{FF2B5EF4-FFF2-40B4-BE49-F238E27FC236}">
                <a16:creationId xmlns:a16="http://schemas.microsoft.com/office/drawing/2014/main" id="{DB4C9A20-1EA5-453B-8E77-C39AA0B13F9D}"/>
              </a:ext>
            </a:extLst>
          </p:cNvPr>
          <p:cNvSpPr>
            <a:spLocks noGrp="1" noChangeArrowheads="1"/>
          </p:cNvSpPr>
          <p:nvPr>
            <p:ph type="title"/>
          </p:nvPr>
        </p:nvSpPr>
        <p:spPr>
          <a:xfrm>
            <a:off x="1219200" y="1143000"/>
            <a:ext cx="7321550" cy="600075"/>
          </a:xfrm>
        </p:spPr>
        <p:txBody>
          <a:bodyPr/>
          <a:lstStyle/>
          <a:p>
            <a:pPr eaLnBrk="1" hangingPunct="1"/>
            <a:r>
              <a:rPr lang="en-US" altLang="en-US" sz="3600"/>
              <a:t>Adaptive Software Development</a:t>
            </a:r>
            <a:endParaRPr lang="en-US" altLang="en-US"/>
          </a:p>
        </p:txBody>
      </p:sp>
      <p:pic>
        <p:nvPicPr>
          <p:cNvPr id="60421" name="Picture 4">
            <a:extLst>
              <a:ext uri="{FF2B5EF4-FFF2-40B4-BE49-F238E27FC236}">
                <a16:creationId xmlns:a16="http://schemas.microsoft.com/office/drawing/2014/main" id="{A1ACD340-FC5C-4CAA-9E3F-3706F1C51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905000"/>
            <a:ext cx="4552950"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42CF26A-F18B-46B4-8622-1B4F3E799A0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47AA7E10-39A0-42A0-B119-40AF1A7FF4A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8A5BE76-E331-4E44-AD8C-133EE1687A09}" type="slidenum">
              <a:rPr lang="en-US" altLang="en-US" sz="1000">
                <a:latin typeface="Helvetica" panose="020B0604020202020204" pitchFamily="34" charset="0"/>
              </a:rPr>
              <a:pPr/>
              <a:t>58</a:t>
            </a:fld>
            <a:endParaRPr lang="en-US" altLang="en-US" sz="1000">
              <a:latin typeface="Helvetica" panose="020B0604020202020204" pitchFamily="34" charset="0"/>
            </a:endParaRPr>
          </a:p>
        </p:txBody>
      </p:sp>
      <p:sp>
        <p:nvSpPr>
          <p:cNvPr id="61444" name="Rectangle 2">
            <a:extLst>
              <a:ext uri="{FF2B5EF4-FFF2-40B4-BE49-F238E27FC236}">
                <a16:creationId xmlns:a16="http://schemas.microsoft.com/office/drawing/2014/main" id="{97FB5E33-9801-4668-875E-666FD5AFA4EF}"/>
              </a:ext>
            </a:extLst>
          </p:cNvPr>
          <p:cNvSpPr>
            <a:spLocks noGrp="1" noChangeArrowheads="1"/>
          </p:cNvSpPr>
          <p:nvPr>
            <p:ph type="title"/>
          </p:nvPr>
        </p:nvSpPr>
        <p:spPr>
          <a:xfrm>
            <a:off x="1219200" y="1143000"/>
            <a:ext cx="7672388" cy="539750"/>
          </a:xfrm>
        </p:spPr>
        <p:txBody>
          <a:bodyPr/>
          <a:lstStyle/>
          <a:p>
            <a:pPr eaLnBrk="1" hangingPunct="1"/>
            <a:r>
              <a:rPr lang="en-US" altLang="en-US" sz="3200"/>
              <a:t>Dynamic Systems Development Method</a:t>
            </a:r>
            <a:endParaRPr lang="en-US" altLang="en-US"/>
          </a:p>
        </p:txBody>
      </p:sp>
      <p:sp>
        <p:nvSpPr>
          <p:cNvPr id="61445" name="Rectangle 3">
            <a:extLst>
              <a:ext uri="{FF2B5EF4-FFF2-40B4-BE49-F238E27FC236}">
                <a16:creationId xmlns:a16="http://schemas.microsoft.com/office/drawing/2014/main" id="{A6849170-BC9E-46A9-9E05-D8FBFC867CB7}"/>
              </a:ext>
            </a:extLst>
          </p:cNvPr>
          <p:cNvSpPr>
            <a:spLocks noGrp="1" noChangeArrowheads="1"/>
          </p:cNvSpPr>
          <p:nvPr>
            <p:ph type="body" idx="1"/>
          </p:nvPr>
        </p:nvSpPr>
        <p:spPr/>
        <p:txBody>
          <a:bodyPr/>
          <a:lstStyle/>
          <a:p>
            <a:pPr marL="285750" indent="-285750" eaLnBrk="1" hangingPunct="1">
              <a:lnSpc>
                <a:spcPct val="90000"/>
              </a:lnSpc>
            </a:pPr>
            <a:r>
              <a:rPr lang="en-US" altLang="en-US" sz="2000"/>
              <a:t>Promoted by the DSDM Consortium (</a:t>
            </a:r>
            <a:r>
              <a:rPr lang="en-US" altLang="en-US" sz="2000">
                <a:hlinkClick r:id="rId2"/>
              </a:rPr>
              <a:t>www.dsdm.org</a:t>
            </a:r>
            <a:r>
              <a:rPr lang="en-US" altLang="en-US" sz="2000"/>
              <a:t>)</a:t>
            </a:r>
          </a:p>
          <a:p>
            <a:pPr marL="285750" indent="-285750" eaLnBrk="1" hangingPunct="1">
              <a:lnSpc>
                <a:spcPct val="90000"/>
              </a:lnSpc>
            </a:pPr>
            <a:r>
              <a:rPr lang="en-US" altLang="en-US" sz="2000"/>
              <a:t>DSDM—distinguishing features</a:t>
            </a:r>
          </a:p>
          <a:p>
            <a:pPr marL="685800" lvl="1" indent="-228600" eaLnBrk="1" hangingPunct="1">
              <a:lnSpc>
                <a:spcPct val="90000"/>
              </a:lnSpc>
            </a:pPr>
            <a:r>
              <a:rPr lang="en-US" altLang="en-US" sz="1800"/>
              <a:t>Similar in most respects to XP and/or ASD</a:t>
            </a:r>
          </a:p>
          <a:p>
            <a:pPr marL="685800" lvl="1" indent="-228600" eaLnBrk="1" hangingPunct="1">
              <a:lnSpc>
                <a:spcPct val="90000"/>
              </a:lnSpc>
            </a:pPr>
            <a:r>
              <a:rPr lang="en-US" altLang="en-US" sz="1800"/>
              <a:t>Nine guiding principles</a:t>
            </a:r>
          </a:p>
          <a:p>
            <a:pPr lvl="2" eaLnBrk="1" hangingPunct="1">
              <a:lnSpc>
                <a:spcPct val="90000"/>
              </a:lnSpc>
              <a:spcBef>
                <a:spcPts val="600"/>
              </a:spcBef>
            </a:pPr>
            <a:r>
              <a:rPr lang="en-US" altLang="en-US" sz="1200">
                <a:solidFill>
                  <a:schemeClr val="folHlink"/>
                </a:solidFill>
              </a:rPr>
              <a:t>Active user involvement is imperative. </a:t>
            </a:r>
          </a:p>
          <a:p>
            <a:pPr lvl="2" eaLnBrk="1" hangingPunct="1">
              <a:lnSpc>
                <a:spcPct val="90000"/>
              </a:lnSpc>
              <a:spcBef>
                <a:spcPts val="600"/>
              </a:spcBef>
            </a:pPr>
            <a:r>
              <a:rPr lang="en-US" altLang="en-US" sz="1200">
                <a:solidFill>
                  <a:schemeClr val="folHlink"/>
                </a:solidFill>
              </a:rPr>
              <a:t>DSDM teams must be empowered to make decisions.</a:t>
            </a:r>
          </a:p>
          <a:p>
            <a:pPr lvl="2" eaLnBrk="1" hangingPunct="1">
              <a:lnSpc>
                <a:spcPct val="90000"/>
              </a:lnSpc>
              <a:spcBef>
                <a:spcPts val="600"/>
              </a:spcBef>
            </a:pPr>
            <a:r>
              <a:rPr lang="en-US" altLang="en-US" sz="1200">
                <a:solidFill>
                  <a:schemeClr val="folHlink"/>
                </a:solidFill>
              </a:rPr>
              <a:t>The focus is on frequent delivery of products. </a:t>
            </a:r>
          </a:p>
          <a:p>
            <a:pPr lvl="2" eaLnBrk="1" hangingPunct="1">
              <a:lnSpc>
                <a:spcPct val="90000"/>
              </a:lnSpc>
              <a:spcBef>
                <a:spcPts val="600"/>
              </a:spcBef>
            </a:pPr>
            <a:r>
              <a:rPr lang="en-US" altLang="en-US" sz="1200">
                <a:solidFill>
                  <a:schemeClr val="folHlink"/>
                </a:solidFill>
              </a:rPr>
              <a:t>Fitness for business purpose is the essential criterion for acceptance of deliverables.</a:t>
            </a:r>
          </a:p>
          <a:p>
            <a:pPr lvl="2" eaLnBrk="1" hangingPunct="1">
              <a:lnSpc>
                <a:spcPct val="90000"/>
              </a:lnSpc>
              <a:spcBef>
                <a:spcPts val="600"/>
              </a:spcBef>
            </a:pPr>
            <a:r>
              <a:rPr lang="en-US" altLang="en-US" sz="1200">
                <a:solidFill>
                  <a:schemeClr val="folHlink"/>
                </a:solidFill>
              </a:rPr>
              <a:t>Iterative and incremental development is necessary to converge on an accurate business solution.</a:t>
            </a:r>
          </a:p>
          <a:p>
            <a:pPr lvl="2" eaLnBrk="1" hangingPunct="1">
              <a:lnSpc>
                <a:spcPct val="90000"/>
              </a:lnSpc>
              <a:spcBef>
                <a:spcPts val="600"/>
              </a:spcBef>
            </a:pPr>
            <a:r>
              <a:rPr lang="en-US" altLang="en-US" sz="1200">
                <a:solidFill>
                  <a:schemeClr val="folHlink"/>
                </a:solidFill>
              </a:rPr>
              <a:t>All changes during development are reversible.</a:t>
            </a:r>
          </a:p>
          <a:p>
            <a:pPr lvl="2" eaLnBrk="1" hangingPunct="1">
              <a:lnSpc>
                <a:spcPct val="90000"/>
              </a:lnSpc>
              <a:spcBef>
                <a:spcPts val="600"/>
              </a:spcBef>
            </a:pPr>
            <a:r>
              <a:rPr lang="en-US" altLang="en-US" sz="1200">
                <a:solidFill>
                  <a:schemeClr val="folHlink"/>
                </a:solidFill>
              </a:rPr>
              <a:t>Requirements are baselined at a high level</a:t>
            </a:r>
          </a:p>
          <a:p>
            <a:pPr lvl="2" eaLnBrk="1" hangingPunct="1">
              <a:lnSpc>
                <a:spcPct val="90000"/>
              </a:lnSpc>
              <a:spcBef>
                <a:spcPts val="600"/>
              </a:spcBef>
            </a:pPr>
            <a:r>
              <a:rPr lang="en-US" altLang="en-US" sz="1200">
                <a:solidFill>
                  <a:schemeClr val="folHlink"/>
                </a:solidFill>
              </a:rPr>
              <a:t>Testing is integrated throughout the life-cycle.</a:t>
            </a:r>
            <a:endParaRPr lang="en-US" altLang="en-US" b="1">
              <a:solidFill>
                <a:schemeClr val="folHlink"/>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239AA8CF-234C-466B-9F32-7CA9F939D35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6" name="Slide Number Placeholder 4">
            <a:extLst>
              <a:ext uri="{FF2B5EF4-FFF2-40B4-BE49-F238E27FC236}">
                <a16:creationId xmlns:a16="http://schemas.microsoft.com/office/drawing/2014/main" id="{8A6E9DF4-444C-469B-8485-E42D7F5657E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F1CD64F-FE85-4B66-9BD9-486461EDB7D9}" type="slidenum">
              <a:rPr lang="en-US" altLang="en-US" sz="1000">
                <a:latin typeface="Helvetica" panose="020B0604020202020204" pitchFamily="34" charset="0"/>
              </a:rPr>
              <a:pPr/>
              <a:t>59</a:t>
            </a:fld>
            <a:endParaRPr lang="en-US" altLang="en-US" sz="1000">
              <a:latin typeface="Helvetica" panose="020B0604020202020204" pitchFamily="34" charset="0"/>
            </a:endParaRPr>
          </a:p>
        </p:txBody>
      </p:sp>
      <p:sp>
        <p:nvSpPr>
          <p:cNvPr id="62468" name="Rectangle 2">
            <a:extLst>
              <a:ext uri="{FF2B5EF4-FFF2-40B4-BE49-F238E27FC236}">
                <a16:creationId xmlns:a16="http://schemas.microsoft.com/office/drawing/2014/main" id="{EC30585C-8961-4D2F-8531-4EAC6A0DF448}"/>
              </a:ext>
            </a:extLst>
          </p:cNvPr>
          <p:cNvSpPr>
            <a:spLocks noGrp="1" noChangeArrowheads="1"/>
          </p:cNvSpPr>
          <p:nvPr>
            <p:ph type="title"/>
          </p:nvPr>
        </p:nvSpPr>
        <p:spPr>
          <a:xfrm>
            <a:off x="1219200" y="1143000"/>
            <a:ext cx="8077200" cy="539750"/>
          </a:xfrm>
        </p:spPr>
        <p:txBody>
          <a:bodyPr/>
          <a:lstStyle/>
          <a:p>
            <a:pPr eaLnBrk="1" hangingPunct="1"/>
            <a:r>
              <a:rPr lang="en-US" altLang="en-US" sz="3200"/>
              <a:t>Dynamic Systems Development Method</a:t>
            </a:r>
            <a:endParaRPr lang="en-US" altLang="en-US" sz="3600"/>
          </a:p>
        </p:txBody>
      </p:sp>
      <p:pic>
        <p:nvPicPr>
          <p:cNvPr id="62469" name="Picture 4">
            <a:extLst>
              <a:ext uri="{FF2B5EF4-FFF2-40B4-BE49-F238E27FC236}">
                <a16:creationId xmlns:a16="http://schemas.microsoft.com/office/drawing/2014/main" id="{21B47E61-28A8-458D-A991-C3E23E3E5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828800"/>
            <a:ext cx="58420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2470" name="Rectangle 5">
            <a:extLst>
              <a:ext uri="{FF2B5EF4-FFF2-40B4-BE49-F238E27FC236}">
                <a16:creationId xmlns:a16="http://schemas.microsoft.com/office/drawing/2014/main" id="{2918EEDD-8612-4A87-9A94-A30F1E5A6BDC}"/>
              </a:ext>
            </a:extLst>
          </p:cNvPr>
          <p:cNvSpPr>
            <a:spLocks noChangeArrowheads="1"/>
          </p:cNvSpPr>
          <p:nvPr/>
        </p:nvSpPr>
        <p:spPr bwMode="auto">
          <a:xfrm>
            <a:off x="2057400" y="6096000"/>
            <a:ext cx="45196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200" b="1">
                <a:solidFill>
                  <a:srgbClr val="000000"/>
                </a:solidFill>
              </a:rPr>
              <a:t>DSDM Life Cycle (with permission of the DSDM consortium)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0DA78B2-3D21-414C-92A8-07664D5E712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44647B8C-41DA-482B-A447-D108000C1B6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0F48666-800B-4C49-8BA4-3591E99F022B}" type="slidenum">
              <a:rPr lang="en-US" altLang="en-US" sz="1000">
                <a:latin typeface="Helvetica" panose="020B0604020202020204" pitchFamily="34" charset="0"/>
              </a:rPr>
              <a:pPr/>
              <a:t>6</a:t>
            </a:fld>
            <a:endParaRPr lang="en-US" altLang="en-US" sz="1000">
              <a:latin typeface="Helvetica" panose="020B0604020202020204" pitchFamily="34" charset="0"/>
            </a:endParaRPr>
          </a:p>
        </p:txBody>
      </p:sp>
      <p:sp>
        <p:nvSpPr>
          <p:cNvPr id="8196" name="Rectangle 2">
            <a:extLst>
              <a:ext uri="{FF2B5EF4-FFF2-40B4-BE49-F238E27FC236}">
                <a16:creationId xmlns:a16="http://schemas.microsoft.com/office/drawing/2014/main" id="{B963190D-92D0-4EE6-8FFC-1EE411661F63}"/>
              </a:ext>
            </a:extLst>
          </p:cNvPr>
          <p:cNvSpPr>
            <a:spLocks noGrp="1" noChangeArrowheads="1"/>
          </p:cNvSpPr>
          <p:nvPr>
            <p:ph type="title"/>
          </p:nvPr>
        </p:nvSpPr>
        <p:spPr>
          <a:xfrm>
            <a:off x="1219200" y="914400"/>
            <a:ext cx="7640638" cy="785813"/>
          </a:xfrm>
        </p:spPr>
        <p:txBody>
          <a:bodyPr/>
          <a:lstStyle/>
          <a:p>
            <a:pPr eaLnBrk="1" hangingPunct="1"/>
            <a:r>
              <a:rPr lang="en-US" altLang="en-US"/>
              <a:t>Software—New Categories</a:t>
            </a:r>
          </a:p>
        </p:txBody>
      </p:sp>
      <p:sp>
        <p:nvSpPr>
          <p:cNvPr id="8197" name="Rectangle 3">
            <a:extLst>
              <a:ext uri="{FF2B5EF4-FFF2-40B4-BE49-F238E27FC236}">
                <a16:creationId xmlns:a16="http://schemas.microsoft.com/office/drawing/2014/main" id="{27ABEBBE-231F-407F-88CA-28F37BF726FE}"/>
              </a:ext>
            </a:extLst>
          </p:cNvPr>
          <p:cNvSpPr>
            <a:spLocks noGrp="1" noChangeArrowheads="1"/>
          </p:cNvSpPr>
          <p:nvPr>
            <p:ph type="body" idx="1"/>
          </p:nvPr>
        </p:nvSpPr>
        <p:spPr>
          <a:xfrm>
            <a:off x="2546350" y="1905000"/>
            <a:ext cx="6159500" cy="3836988"/>
          </a:xfrm>
        </p:spPr>
        <p:txBody>
          <a:bodyPr/>
          <a:lstStyle/>
          <a:p>
            <a:pPr marL="285750" indent="-285750" eaLnBrk="1" hangingPunct="1"/>
            <a:r>
              <a:rPr lang="en-US" altLang="en-US" sz="1800">
                <a:solidFill>
                  <a:schemeClr val="folHlink"/>
                </a:solidFill>
              </a:rPr>
              <a:t>Open world computing—</a:t>
            </a:r>
            <a:r>
              <a:rPr lang="en-US" altLang="en-US" sz="1800">
                <a:latin typeface="Arial" panose="020B0604020202020204" pitchFamily="34" charset="0"/>
              </a:rPr>
              <a:t>pervasive, distributed computing</a:t>
            </a:r>
            <a:endParaRPr lang="en-US" altLang="en-US" sz="1800">
              <a:solidFill>
                <a:schemeClr val="folHlink"/>
              </a:solidFill>
              <a:latin typeface="Arial" panose="020B0604020202020204" pitchFamily="34" charset="0"/>
            </a:endParaRPr>
          </a:p>
          <a:p>
            <a:pPr marL="285750" indent="-285750" eaLnBrk="1" hangingPunct="1"/>
            <a:r>
              <a:rPr lang="en-US" altLang="en-US" sz="1800">
                <a:solidFill>
                  <a:schemeClr val="folHlink"/>
                </a:solidFill>
              </a:rPr>
              <a:t>Ubiquitous computing</a:t>
            </a:r>
            <a:r>
              <a:rPr lang="en-US" altLang="en-US" sz="1800"/>
              <a:t>—wireless networks</a:t>
            </a:r>
          </a:p>
          <a:p>
            <a:pPr marL="285750" indent="-285750" eaLnBrk="1" hangingPunct="1"/>
            <a:r>
              <a:rPr lang="en-US" altLang="en-US" sz="1800">
                <a:solidFill>
                  <a:schemeClr val="folHlink"/>
                </a:solidFill>
              </a:rPr>
              <a:t>Netsourcing</a:t>
            </a:r>
            <a:r>
              <a:rPr lang="en-US" altLang="en-US" sz="1800"/>
              <a:t>—the Web as a computing engine</a:t>
            </a:r>
          </a:p>
          <a:p>
            <a:pPr marL="285750" indent="-285750" eaLnBrk="1" hangingPunct="1"/>
            <a:r>
              <a:rPr lang="en-US" altLang="en-US" sz="1800">
                <a:solidFill>
                  <a:schemeClr val="folHlink"/>
                </a:solidFill>
              </a:rPr>
              <a:t>Open source</a:t>
            </a:r>
            <a:r>
              <a:rPr lang="en-US" altLang="en-US" sz="1800"/>
              <a:t>—”free” source code open to the computing community (a blessing, but also a potential curse!)</a:t>
            </a:r>
          </a:p>
          <a:p>
            <a:pPr marL="285750" indent="-285750" eaLnBrk="1" hangingPunct="1"/>
            <a:r>
              <a:rPr lang="en-US" altLang="en-US" sz="1800"/>
              <a:t>Also … (see Chapter 31)</a:t>
            </a:r>
          </a:p>
          <a:p>
            <a:pPr marL="685800" lvl="1" indent="-228600" eaLnBrk="1" hangingPunct="1"/>
            <a:r>
              <a:rPr lang="en-US" altLang="en-US" sz="1800">
                <a:solidFill>
                  <a:schemeClr val="folHlink"/>
                </a:solidFill>
              </a:rPr>
              <a:t>Data mining</a:t>
            </a:r>
          </a:p>
          <a:p>
            <a:pPr marL="685800" lvl="1" indent="-228600" eaLnBrk="1" hangingPunct="1"/>
            <a:r>
              <a:rPr lang="en-US" altLang="en-US" sz="1800">
                <a:solidFill>
                  <a:schemeClr val="folHlink"/>
                </a:solidFill>
              </a:rPr>
              <a:t>Grid computing</a:t>
            </a:r>
          </a:p>
          <a:p>
            <a:pPr marL="685800" lvl="1" indent="-228600" eaLnBrk="1" hangingPunct="1"/>
            <a:r>
              <a:rPr lang="en-US" altLang="en-US" sz="1800">
                <a:solidFill>
                  <a:schemeClr val="folHlink"/>
                </a:solidFill>
              </a:rPr>
              <a:t>Cognitive machines</a:t>
            </a:r>
          </a:p>
          <a:p>
            <a:pPr marL="685800" lvl="1" indent="-228600" eaLnBrk="1" hangingPunct="1"/>
            <a:r>
              <a:rPr lang="en-US" altLang="en-US" sz="1800">
                <a:solidFill>
                  <a:schemeClr val="folHlink"/>
                </a:solidFill>
              </a:rPr>
              <a:t>Software for nanotechnologies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499B023-E592-418E-A976-3D8ED212248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321B2D08-A5A1-46A7-9752-12C8E08D44E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30B2259-7FA1-468B-91E5-81F12916CEFF}" type="slidenum">
              <a:rPr lang="en-US" altLang="en-US" sz="1000">
                <a:latin typeface="Helvetica" panose="020B0604020202020204" pitchFamily="34" charset="0"/>
              </a:rPr>
              <a:pPr/>
              <a:t>60</a:t>
            </a:fld>
            <a:endParaRPr lang="en-US" altLang="en-US" sz="1000">
              <a:latin typeface="Helvetica" panose="020B0604020202020204" pitchFamily="34" charset="0"/>
            </a:endParaRPr>
          </a:p>
        </p:txBody>
      </p:sp>
      <p:sp>
        <p:nvSpPr>
          <p:cNvPr id="63492" name="Rectangle 2">
            <a:extLst>
              <a:ext uri="{FF2B5EF4-FFF2-40B4-BE49-F238E27FC236}">
                <a16:creationId xmlns:a16="http://schemas.microsoft.com/office/drawing/2014/main" id="{4690C99F-9B84-4750-B782-41B1CD7F4410}"/>
              </a:ext>
            </a:extLst>
          </p:cNvPr>
          <p:cNvSpPr>
            <a:spLocks noGrp="1" noChangeArrowheads="1"/>
          </p:cNvSpPr>
          <p:nvPr>
            <p:ph type="title"/>
          </p:nvPr>
        </p:nvSpPr>
        <p:spPr>
          <a:xfrm>
            <a:off x="1219200" y="1143000"/>
            <a:ext cx="2689225" cy="633413"/>
          </a:xfrm>
        </p:spPr>
        <p:txBody>
          <a:bodyPr/>
          <a:lstStyle/>
          <a:p>
            <a:pPr eaLnBrk="1" hangingPunct="1"/>
            <a:r>
              <a:rPr lang="en-US" altLang="en-US"/>
              <a:t>Scrum</a:t>
            </a:r>
          </a:p>
        </p:txBody>
      </p:sp>
      <p:sp>
        <p:nvSpPr>
          <p:cNvPr id="63493" name="Rectangle 3">
            <a:extLst>
              <a:ext uri="{FF2B5EF4-FFF2-40B4-BE49-F238E27FC236}">
                <a16:creationId xmlns:a16="http://schemas.microsoft.com/office/drawing/2014/main" id="{6BB2240E-B275-4BFA-85CB-C52AE075186A}"/>
              </a:ext>
            </a:extLst>
          </p:cNvPr>
          <p:cNvSpPr>
            <a:spLocks noGrp="1" noChangeArrowheads="1"/>
          </p:cNvSpPr>
          <p:nvPr>
            <p:ph type="body" idx="1"/>
          </p:nvPr>
        </p:nvSpPr>
        <p:spPr/>
        <p:txBody>
          <a:bodyPr/>
          <a:lstStyle/>
          <a:p>
            <a:pPr marL="285750" indent="-285750" eaLnBrk="1" hangingPunct="1">
              <a:lnSpc>
                <a:spcPct val="90000"/>
              </a:lnSpc>
            </a:pPr>
            <a:r>
              <a:rPr lang="en-US" altLang="en-US"/>
              <a:t>Originally proposed by Schwaber and Beedle</a:t>
            </a:r>
          </a:p>
          <a:p>
            <a:pPr marL="285750" indent="-285750" eaLnBrk="1" hangingPunct="1">
              <a:lnSpc>
                <a:spcPct val="90000"/>
              </a:lnSpc>
            </a:pPr>
            <a:r>
              <a:rPr lang="en-US" altLang="en-US"/>
              <a:t>Scrum—distinguishing features</a:t>
            </a:r>
          </a:p>
          <a:p>
            <a:pPr marL="685800" lvl="1" indent="-228600" eaLnBrk="1" hangingPunct="1">
              <a:lnSpc>
                <a:spcPct val="90000"/>
              </a:lnSpc>
            </a:pPr>
            <a:r>
              <a:rPr lang="en-US" altLang="en-US"/>
              <a:t>Development work is partitioned into “</a:t>
            </a:r>
            <a:r>
              <a:rPr lang="en-US" altLang="en-US">
                <a:solidFill>
                  <a:schemeClr val="folHlink"/>
                </a:solidFill>
              </a:rPr>
              <a:t>packets</a:t>
            </a:r>
            <a:r>
              <a:rPr lang="en-US" altLang="en-US"/>
              <a:t>”</a:t>
            </a:r>
          </a:p>
          <a:p>
            <a:pPr marL="685800" lvl="1" indent="-228600" eaLnBrk="1" hangingPunct="1">
              <a:lnSpc>
                <a:spcPct val="90000"/>
              </a:lnSpc>
            </a:pPr>
            <a:r>
              <a:rPr lang="en-US" altLang="en-US">
                <a:solidFill>
                  <a:schemeClr val="folHlink"/>
                </a:solidFill>
              </a:rPr>
              <a:t>Testing and documentation are on-going</a:t>
            </a:r>
            <a:r>
              <a:rPr lang="en-US" altLang="en-US"/>
              <a:t> as the product is constructed</a:t>
            </a:r>
          </a:p>
          <a:p>
            <a:pPr marL="685800" lvl="1" indent="-228600" eaLnBrk="1" hangingPunct="1">
              <a:lnSpc>
                <a:spcPct val="90000"/>
              </a:lnSpc>
            </a:pPr>
            <a:r>
              <a:rPr lang="en-US" altLang="en-US"/>
              <a:t>Work occurs in “</a:t>
            </a:r>
            <a:r>
              <a:rPr lang="en-US" altLang="en-US">
                <a:solidFill>
                  <a:schemeClr val="folHlink"/>
                </a:solidFill>
              </a:rPr>
              <a:t>sprints</a:t>
            </a:r>
            <a:r>
              <a:rPr lang="en-US" altLang="en-US"/>
              <a:t>” and is derived from a “</a:t>
            </a:r>
            <a:r>
              <a:rPr lang="en-US" altLang="en-US">
                <a:solidFill>
                  <a:schemeClr val="folHlink"/>
                </a:solidFill>
              </a:rPr>
              <a:t>backlog</a:t>
            </a:r>
            <a:r>
              <a:rPr lang="en-US" altLang="en-US"/>
              <a:t>” of existing requirements</a:t>
            </a:r>
          </a:p>
          <a:p>
            <a:pPr marL="685800" lvl="1" indent="-228600" eaLnBrk="1" hangingPunct="1">
              <a:lnSpc>
                <a:spcPct val="90000"/>
              </a:lnSpc>
            </a:pPr>
            <a:r>
              <a:rPr lang="en-US" altLang="en-US">
                <a:solidFill>
                  <a:schemeClr val="folHlink"/>
                </a:solidFill>
              </a:rPr>
              <a:t>Meetings are very short</a:t>
            </a:r>
            <a:r>
              <a:rPr lang="en-US" altLang="en-US"/>
              <a:t> and sometimes conducted without chairs</a:t>
            </a:r>
          </a:p>
          <a:p>
            <a:pPr marL="685800" lvl="1" indent="-228600" eaLnBrk="1" hangingPunct="1">
              <a:lnSpc>
                <a:spcPct val="90000"/>
              </a:lnSpc>
            </a:pPr>
            <a:r>
              <a:rPr lang="en-US" altLang="en-US"/>
              <a:t>“</a:t>
            </a:r>
            <a:r>
              <a:rPr lang="en-US" altLang="en-US">
                <a:solidFill>
                  <a:schemeClr val="folHlink"/>
                </a:solidFill>
              </a:rPr>
              <a:t>Demos</a:t>
            </a:r>
            <a:r>
              <a:rPr lang="en-US" altLang="en-US"/>
              <a:t>” are delivered to the customer with the time-box allocated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3C9BF60-76BB-4594-9A4F-6929CE30AD7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FD962E6B-113B-46B7-9E54-20A3745EF8E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8EC58E4-57B6-4D1D-9E4E-B1F44D7AB9DB}" type="slidenum">
              <a:rPr lang="en-US" altLang="en-US" sz="1000">
                <a:latin typeface="Helvetica" panose="020B0604020202020204" pitchFamily="34" charset="0"/>
              </a:rPr>
              <a:pPr/>
              <a:t>61</a:t>
            </a:fld>
            <a:endParaRPr lang="en-US" altLang="en-US" sz="1000">
              <a:latin typeface="Helvetica" panose="020B0604020202020204" pitchFamily="34" charset="0"/>
            </a:endParaRPr>
          </a:p>
        </p:txBody>
      </p:sp>
      <p:sp>
        <p:nvSpPr>
          <p:cNvPr id="64516" name="Rectangle 2">
            <a:extLst>
              <a:ext uri="{FF2B5EF4-FFF2-40B4-BE49-F238E27FC236}">
                <a16:creationId xmlns:a16="http://schemas.microsoft.com/office/drawing/2014/main" id="{5F722EB3-744C-455D-A04D-10CA112E1BCB}"/>
              </a:ext>
            </a:extLst>
          </p:cNvPr>
          <p:cNvSpPr>
            <a:spLocks noGrp="1" noChangeArrowheads="1"/>
          </p:cNvSpPr>
          <p:nvPr>
            <p:ph type="title"/>
          </p:nvPr>
        </p:nvSpPr>
        <p:spPr>
          <a:xfrm>
            <a:off x="1219200" y="685800"/>
            <a:ext cx="1922463" cy="1143000"/>
          </a:xfrm>
        </p:spPr>
        <p:txBody>
          <a:bodyPr/>
          <a:lstStyle/>
          <a:p>
            <a:pPr eaLnBrk="1" hangingPunct="1"/>
            <a:r>
              <a:rPr lang="en-US" altLang="en-US"/>
              <a:t>Scrum</a:t>
            </a:r>
          </a:p>
        </p:txBody>
      </p:sp>
      <p:pic>
        <p:nvPicPr>
          <p:cNvPr id="64517" name="Picture 4">
            <a:extLst>
              <a:ext uri="{FF2B5EF4-FFF2-40B4-BE49-F238E27FC236}">
                <a16:creationId xmlns:a16="http://schemas.microsoft.com/office/drawing/2014/main" id="{4A6913D3-04F4-482D-B342-976C857AB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981200"/>
            <a:ext cx="50673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0E8DBE4-DAC3-415A-9724-494D35B2E46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80E6341E-C813-49BC-804F-49B240C889A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8D54390-90CE-4BBB-BC45-9FC1908EA867}" type="slidenum">
              <a:rPr lang="en-US" altLang="en-US" sz="1000">
                <a:latin typeface="Helvetica" panose="020B0604020202020204" pitchFamily="34" charset="0"/>
              </a:rPr>
              <a:pPr/>
              <a:t>62</a:t>
            </a:fld>
            <a:endParaRPr lang="en-US" altLang="en-US" sz="1000">
              <a:latin typeface="Helvetica" panose="020B0604020202020204" pitchFamily="34" charset="0"/>
            </a:endParaRPr>
          </a:p>
        </p:txBody>
      </p:sp>
      <p:sp>
        <p:nvSpPr>
          <p:cNvPr id="65540" name="Rectangle 2">
            <a:extLst>
              <a:ext uri="{FF2B5EF4-FFF2-40B4-BE49-F238E27FC236}">
                <a16:creationId xmlns:a16="http://schemas.microsoft.com/office/drawing/2014/main" id="{759DDEDF-6724-4FFB-AB49-C0CFE02BB993}"/>
              </a:ext>
            </a:extLst>
          </p:cNvPr>
          <p:cNvSpPr>
            <a:spLocks noGrp="1" noChangeArrowheads="1"/>
          </p:cNvSpPr>
          <p:nvPr>
            <p:ph type="title"/>
          </p:nvPr>
        </p:nvSpPr>
        <p:spPr>
          <a:xfrm>
            <a:off x="1219200" y="1143000"/>
            <a:ext cx="2303463" cy="633413"/>
          </a:xfrm>
        </p:spPr>
        <p:txBody>
          <a:bodyPr/>
          <a:lstStyle/>
          <a:p>
            <a:pPr eaLnBrk="1" hangingPunct="1"/>
            <a:r>
              <a:rPr lang="en-US" altLang="en-US"/>
              <a:t>Crystal</a:t>
            </a:r>
          </a:p>
        </p:txBody>
      </p:sp>
      <p:sp>
        <p:nvSpPr>
          <p:cNvPr id="65541" name="Rectangle 3">
            <a:extLst>
              <a:ext uri="{FF2B5EF4-FFF2-40B4-BE49-F238E27FC236}">
                <a16:creationId xmlns:a16="http://schemas.microsoft.com/office/drawing/2014/main" id="{1AB4606F-6D64-4FA6-8EFF-6F60736CCE7E}"/>
              </a:ext>
            </a:extLst>
          </p:cNvPr>
          <p:cNvSpPr>
            <a:spLocks noGrp="1" noChangeArrowheads="1"/>
          </p:cNvSpPr>
          <p:nvPr>
            <p:ph type="body" idx="1"/>
          </p:nvPr>
        </p:nvSpPr>
        <p:spPr>
          <a:xfrm>
            <a:off x="1752600" y="2133600"/>
            <a:ext cx="6781800" cy="2805113"/>
          </a:xfrm>
        </p:spPr>
        <p:txBody>
          <a:bodyPr/>
          <a:lstStyle/>
          <a:p>
            <a:pPr eaLnBrk="1" hangingPunct="1"/>
            <a:r>
              <a:rPr lang="en-US" altLang="en-US"/>
              <a:t>Proposed by Cockburn and Highsmith</a:t>
            </a:r>
          </a:p>
          <a:p>
            <a:pPr eaLnBrk="1" hangingPunct="1"/>
            <a:r>
              <a:rPr lang="en-US" altLang="en-US"/>
              <a:t>Crystal—distinguishing features</a:t>
            </a:r>
          </a:p>
          <a:p>
            <a:pPr lvl="1" eaLnBrk="1" hangingPunct="1"/>
            <a:r>
              <a:rPr lang="en-US" altLang="en-US"/>
              <a:t>Actually a </a:t>
            </a:r>
            <a:r>
              <a:rPr lang="en-US" altLang="en-US">
                <a:solidFill>
                  <a:schemeClr val="folHlink"/>
                </a:solidFill>
              </a:rPr>
              <a:t>family of process models</a:t>
            </a:r>
            <a:r>
              <a:rPr lang="en-US" altLang="en-US"/>
              <a:t> that allow “</a:t>
            </a:r>
            <a:r>
              <a:rPr lang="en-US" altLang="en-US">
                <a:solidFill>
                  <a:schemeClr val="folHlink"/>
                </a:solidFill>
              </a:rPr>
              <a:t>maneuverability</a:t>
            </a:r>
            <a:r>
              <a:rPr lang="en-US" altLang="en-US"/>
              <a:t>” based on problem characteristics</a:t>
            </a:r>
          </a:p>
          <a:p>
            <a:pPr lvl="1" eaLnBrk="1" hangingPunct="1"/>
            <a:r>
              <a:rPr lang="en-US" altLang="en-US">
                <a:solidFill>
                  <a:schemeClr val="folHlink"/>
                </a:solidFill>
              </a:rPr>
              <a:t>Face-to-face communication</a:t>
            </a:r>
            <a:r>
              <a:rPr lang="en-US" altLang="en-US"/>
              <a:t> is emphasized</a:t>
            </a:r>
          </a:p>
          <a:p>
            <a:pPr lvl="1" eaLnBrk="1" hangingPunct="1"/>
            <a:r>
              <a:rPr lang="en-US" altLang="en-US"/>
              <a:t>Suggests the use of “</a:t>
            </a:r>
            <a:r>
              <a:rPr lang="en-US" altLang="en-US">
                <a:solidFill>
                  <a:schemeClr val="folHlink"/>
                </a:solidFill>
              </a:rPr>
              <a:t>reflection workshops</a:t>
            </a:r>
            <a:r>
              <a:rPr lang="en-US" altLang="en-US"/>
              <a:t>” to review the work habits of the team</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019AA98-1BEF-45A9-92C2-C3E8EB65DA5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1ADE24CD-CD2C-4EBE-9A1D-A581DA2EEC4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0CB1720-E7F6-48AB-A5B3-A2E99892DD15}" type="slidenum">
              <a:rPr lang="en-US" altLang="en-US" sz="1000">
                <a:latin typeface="Helvetica" panose="020B0604020202020204" pitchFamily="34" charset="0"/>
              </a:rPr>
              <a:pPr/>
              <a:t>63</a:t>
            </a:fld>
            <a:endParaRPr lang="en-US" altLang="en-US" sz="1000">
              <a:latin typeface="Helvetica" panose="020B0604020202020204" pitchFamily="34" charset="0"/>
            </a:endParaRPr>
          </a:p>
        </p:txBody>
      </p:sp>
      <p:sp>
        <p:nvSpPr>
          <p:cNvPr id="66564" name="Rectangle 2">
            <a:extLst>
              <a:ext uri="{FF2B5EF4-FFF2-40B4-BE49-F238E27FC236}">
                <a16:creationId xmlns:a16="http://schemas.microsoft.com/office/drawing/2014/main" id="{40AA49D8-B090-4BA2-A61F-67E574D7DC41}"/>
              </a:ext>
            </a:extLst>
          </p:cNvPr>
          <p:cNvSpPr>
            <a:spLocks noGrp="1" noChangeArrowheads="1"/>
          </p:cNvSpPr>
          <p:nvPr>
            <p:ph type="title"/>
          </p:nvPr>
        </p:nvSpPr>
        <p:spPr>
          <a:xfrm>
            <a:off x="1143000" y="1219200"/>
            <a:ext cx="7315200" cy="600075"/>
          </a:xfrm>
        </p:spPr>
        <p:txBody>
          <a:bodyPr/>
          <a:lstStyle/>
          <a:p>
            <a:pPr eaLnBrk="1" hangingPunct="1"/>
            <a:r>
              <a:rPr lang="en-US" altLang="en-US"/>
              <a:t>Feature Driven Development</a:t>
            </a:r>
          </a:p>
        </p:txBody>
      </p:sp>
      <p:sp>
        <p:nvSpPr>
          <p:cNvPr id="66565" name="Rectangle 3">
            <a:extLst>
              <a:ext uri="{FF2B5EF4-FFF2-40B4-BE49-F238E27FC236}">
                <a16:creationId xmlns:a16="http://schemas.microsoft.com/office/drawing/2014/main" id="{D4244714-BC5E-4F8C-9AC6-F5B904BAE231}"/>
              </a:ext>
            </a:extLst>
          </p:cNvPr>
          <p:cNvSpPr>
            <a:spLocks noGrp="1" noChangeArrowheads="1"/>
          </p:cNvSpPr>
          <p:nvPr>
            <p:ph type="body" idx="1"/>
          </p:nvPr>
        </p:nvSpPr>
        <p:spPr>
          <a:xfrm>
            <a:off x="1752600" y="1981200"/>
            <a:ext cx="7086600" cy="3505200"/>
          </a:xfrm>
        </p:spPr>
        <p:txBody>
          <a:bodyPr/>
          <a:lstStyle/>
          <a:p>
            <a:pPr eaLnBrk="1" hangingPunct="1">
              <a:lnSpc>
                <a:spcPct val="90000"/>
              </a:lnSpc>
            </a:pPr>
            <a:r>
              <a:rPr lang="en-US" altLang="en-US"/>
              <a:t>Originally proposed by Peter Coad et al</a:t>
            </a:r>
          </a:p>
          <a:p>
            <a:pPr eaLnBrk="1" hangingPunct="1">
              <a:lnSpc>
                <a:spcPct val="90000"/>
              </a:lnSpc>
            </a:pPr>
            <a:r>
              <a:rPr lang="en-US" altLang="en-US"/>
              <a:t>FDD—distinguishing features</a:t>
            </a:r>
          </a:p>
          <a:p>
            <a:pPr lvl="1" eaLnBrk="1" hangingPunct="1">
              <a:lnSpc>
                <a:spcPct val="90000"/>
              </a:lnSpc>
            </a:pPr>
            <a:r>
              <a:rPr lang="en-US" altLang="en-US" b="1">
                <a:solidFill>
                  <a:srgbClr val="000000"/>
                </a:solidFill>
              </a:rPr>
              <a:t> </a:t>
            </a:r>
            <a:r>
              <a:rPr lang="en-US" altLang="en-US"/>
              <a:t>Emphasis is on defining </a:t>
            </a:r>
            <a:r>
              <a:rPr lang="en-US" altLang="en-US">
                <a:solidFill>
                  <a:schemeClr val="folHlink"/>
                </a:solidFill>
              </a:rPr>
              <a:t>“features”</a:t>
            </a:r>
            <a:endParaRPr lang="en-US" altLang="en-US"/>
          </a:p>
          <a:p>
            <a:pPr lvl="2" eaLnBrk="1" hangingPunct="1">
              <a:lnSpc>
                <a:spcPct val="90000"/>
              </a:lnSpc>
            </a:pPr>
            <a:r>
              <a:rPr lang="en-US" altLang="en-US"/>
              <a:t> a</a:t>
            </a:r>
            <a:r>
              <a:rPr lang="en-US" altLang="en-US">
                <a:solidFill>
                  <a:srgbClr val="F3FF07"/>
                </a:solidFill>
              </a:rPr>
              <a:t> </a:t>
            </a:r>
            <a:r>
              <a:rPr lang="en-US" altLang="en-US" i="1">
                <a:solidFill>
                  <a:schemeClr val="folHlink"/>
                </a:solidFill>
              </a:rPr>
              <a:t>feature</a:t>
            </a:r>
            <a:r>
              <a:rPr lang="en-US" altLang="en-US">
                <a:solidFill>
                  <a:schemeClr val="folHlink"/>
                </a:solidFill>
              </a:rPr>
              <a:t> </a:t>
            </a:r>
            <a:r>
              <a:rPr lang="en-US" altLang="en-US"/>
              <a:t>“is a client-valued function that can be implemented in two weeks or less.”</a:t>
            </a:r>
          </a:p>
          <a:p>
            <a:pPr lvl="1" eaLnBrk="1" hangingPunct="1">
              <a:lnSpc>
                <a:spcPct val="90000"/>
              </a:lnSpc>
            </a:pPr>
            <a:r>
              <a:rPr lang="en-US" altLang="en-US"/>
              <a:t>Uses a </a:t>
            </a:r>
            <a:r>
              <a:rPr lang="en-US" altLang="en-US">
                <a:solidFill>
                  <a:schemeClr val="folHlink"/>
                </a:solidFill>
              </a:rPr>
              <a:t>feature template</a:t>
            </a:r>
          </a:p>
          <a:p>
            <a:pPr lvl="2" eaLnBrk="1" hangingPunct="1">
              <a:lnSpc>
                <a:spcPct val="90000"/>
              </a:lnSpc>
            </a:pPr>
            <a:r>
              <a:rPr lang="en-US" altLang="en-US" sz="1600">
                <a:solidFill>
                  <a:schemeClr val="hlink"/>
                </a:solidFill>
              </a:rPr>
              <a:t>&lt;action&gt; the &lt;result&gt; &lt;by | for | of | to&gt; a(n) &lt;object&gt;</a:t>
            </a:r>
            <a:endParaRPr lang="en-US" altLang="en-US">
              <a:solidFill>
                <a:schemeClr val="hlink"/>
              </a:solidFill>
            </a:endParaRPr>
          </a:p>
          <a:p>
            <a:pPr lvl="1" eaLnBrk="1" hangingPunct="1">
              <a:lnSpc>
                <a:spcPct val="90000"/>
              </a:lnSpc>
            </a:pPr>
            <a:r>
              <a:rPr lang="en-US" altLang="en-US"/>
              <a:t>A </a:t>
            </a:r>
            <a:r>
              <a:rPr lang="en-US" altLang="en-US">
                <a:solidFill>
                  <a:schemeClr val="folHlink"/>
                </a:solidFill>
              </a:rPr>
              <a:t>features list</a:t>
            </a:r>
            <a:r>
              <a:rPr lang="en-US" altLang="en-US"/>
              <a:t> is created and “</a:t>
            </a:r>
            <a:r>
              <a:rPr lang="en-US" altLang="en-US">
                <a:solidFill>
                  <a:schemeClr val="folHlink"/>
                </a:solidFill>
              </a:rPr>
              <a:t>plan by feature</a:t>
            </a:r>
            <a:r>
              <a:rPr lang="en-US" altLang="en-US"/>
              <a:t>” is conducted</a:t>
            </a:r>
          </a:p>
          <a:p>
            <a:pPr lvl="1" eaLnBrk="1" hangingPunct="1">
              <a:lnSpc>
                <a:spcPct val="90000"/>
              </a:lnSpc>
            </a:pPr>
            <a:r>
              <a:rPr lang="en-US" altLang="en-US"/>
              <a:t>Design and construction merge in FDD</a:t>
            </a:r>
            <a:endParaRPr lang="en-US" altLang="en-US">
              <a:solidFill>
                <a:schemeClr val="folHlink"/>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5666CAAA-14DF-47AD-AAAA-D9BB556B4FC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6" name="Slide Number Placeholder 4">
            <a:extLst>
              <a:ext uri="{FF2B5EF4-FFF2-40B4-BE49-F238E27FC236}">
                <a16:creationId xmlns:a16="http://schemas.microsoft.com/office/drawing/2014/main" id="{0472021E-C4AA-4FFC-8BD9-34FED2870A6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54ED893-A2A4-4CB5-8CDE-8E4E2F166F8C}" type="slidenum">
              <a:rPr lang="en-US" altLang="en-US" sz="1000">
                <a:latin typeface="Helvetica" panose="020B0604020202020204" pitchFamily="34" charset="0"/>
              </a:rPr>
              <a:pPr/>
              <a:t>64</a:t>
            </a:fld>
            <a:endParaRPr lang="en-US" altLang="en-US" sz="1000">
              <a:latin typeface="Helvetica" panose="020B0604020202020204" pitchFamily="34" charset="0"/>
            </a:endParaRPr>
          </a:p>
        </p:txBody>
      </p:sp>
      <p:sp>
        <p:nvSpPr>
          <p:cNvPr id="67588" name="Rectangle 2">
            <a:extLst>
              <a:ext uri="{FF2B5EF4-FFF2-40B4-BE49-F238E27FC236}">
                <a16:creationId xmlns:a16="http://schemas.microsoft.com/office/drawing/2014/main" id="{EBBD642E-1907-452E-B8C4-FF62CFB7D225}"/>
              </a:ext>
            </a:extLst>
          </p:cNvPr>
          <p:cNvSpPr>
            <a:spLocks noGrp="1" noChangeArrowheads="1"/>
          </p:cNvSpPr>
          <p:nvPr>
            <p:ph type="title"/>
          </p:nvPr>
        </p:nvSpPr>
        <p:spPr>
          <a:xfrm>
            <a:off x="1143000" y="1143000"/>
            <a:ext cx="6696075" cy="633413"/>
          </a:xfrm>
        </p:spPr>
        <p:txBody>
          <a:bodyPr/>
          <a:lstStyle/>
          <a:p>
            <a:pPr eaLnBrk="1" hangingPunct="1"/>
            <a:r>
              <a:rPr lang="en-US" altLang="en-US"/>
              <a:t>Feature Driven Development</a:t>
            </a:r>
          </a:p>
        </p:txBody>
      </p:sp>
      <p:pic>
        <p:nvPicPr>
          <p:cNvPr id="67589" name="Picture 3">
            <a:extLst>
              <a:ext uri="{FF2B5EF4-FFF2-40B4-BE49-F238E27FC236}">
                <a16:creationId xmlns:a16="http://schemas.microsoft.com/office/drawing/2014/main" id="{D2386348-CA9D-47E3-85FB-D32D46586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57400"/>
            <a:ext cx="65659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1252" name="Text Box 4">
            <a:extLst>
              <a:ext uri="{FF2B5EF4-FFF2-40B4-BE49-F238E27FC236}">
                <a16:creationId xmlns:a16="http://schemas.microsoft.com/office/drawing/2014/main" id="{5E41864C-FDC8-473F-9D87-EFFC3C906EC1}"/>
              </a:ext>
            </a:extLst>
          </p:cNvPr>
          <p:cNvSpPr txBox="1">
            <a:spLocks noChangeArrowheads="1"/>
          </p:cNvSpPr>
          <p:nvPr/>
        </p:nvSpPr>
        <p:spPr bwMode="auto">
          <a:xfrm>
            <a:off x="1905000" y="5562600"/>
            <a:ext cx="3517900" cy="284163"/>
          </a:xfrm>
          <a:prstGeom prst="rect">
            <a:avLst/>
          </a:prstGeom>
          <a:noFill/>
          <a:ln w="12700">
            <a:noFill/>
            <a:miter lim="800000"/>
            <a:headEnd/>
            <a:tailEnd/>
          </a:ln>
          <a:effectLst/>
        </p:spPr>
        <p:txBody>
          <a:bodyPr wrap="none">
            <a:spAutoFit/>
          </a:bodyPr>
          <a:lstStyle/>
          <a:p>
            <a:pPr>
              <a:lnSpc>
                <a:spcPct val="90000"/>
              </a:lnSpc>
              <a:defRPr/>
            </a:pPr>
            <a:r>
              <a:rPr lang="en-US" sz="1400" b="1">
                <a:effectLst>
                  <a:outerShdw blurRad="38100" dist="38100" dir="2700000" algn="tl">
                    <a:srgbClr val="FFFFFF"/>
                  </a:outerShdw>
                </a:effectLst>
                <a:latin typeface="Palatino" pitchFamily="-128" charset="0"/>
                <a:ea typeface="ＭＳ Ｐゴシック" pitchFamily="-128" charset="-128"/>
              </a:rPr>
              <a:t>Reprinted with permission of Peter Coad</a:t>
            </a:r>
            <a:endParaRPr lang="en-US" sz="1800" b="1">
              <a:effectLst>
                <a:outerShdw blurRad="38100" dist="38100" dir="2700000" algn="tl">
                  <a:srgbClr val="FFFFFF"/>
                </a:outerShdw>
              </a:effectLst>
              <a:latin typeface="Palatino" pitchFamily="-128" charset="0"/>
              <a:ea typeface="ＭＳ Ｐゴシック" pitchFamily="-128" charset="-128"/>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0B5123C-D06C-4391-BA9C-EE718A567D1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107230F0-8018-4BCE-8694-F88E9C86993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784FBBC-5222-44A0-AB85-C74E0E6767EC}" type="slidenum">
              <a:rPr lang="en-US" altLang="en-US" sz="1000">
                <a:latin typeface="Helvetica" panose="020B0604020202020204" pitchFamily="34" charset="0"/>
              </a:rPr>
              <a:pPr/>
              <a:t>65</a:t>
            </a:fld>
            <a:endParaRPr lang="en-US" altLang="en-US" sz="1000">
              <a:latin typeface="Helvetica" panose="020B0604020202020204" pitchFamily="34" charset="0"/>
            </a:endParaRPr>
          </a:p>
        </p:txBody>
      </p:sp>
      <p:sp>
        <p:nvSpPr>
          <p:cNvPr id="68612" name="Rectangle 2">
            <a:extLst>
              <a:ext uri="{FF2B5EF4-FFF2-40B4-BE49-F238E27FC236}">
                <a16:creationId xmlns:a16="http://schemas.microsoft.com/office/drawing/2014/main" id="{201D96E6-F8B4-4BE1-8D64-0A52497FEF39}"/>
              </a:ext>
            </a:extLst>
          </p:cNvPr>
          <p:cNvSpPr>
            <a:spLocks noGrp="1" noChangeArrowheads="1"/>
          </p:cNvSpPr>
          <p:nvPr>
            <p:ph type="title"/>
          </p:nvPr>
        </p:nvSpPr>
        <p:spPr>
          <a:xfrm>
            <a:off x="1219200" y="1143000"/>
            <a:ext cx="3638550" cy="633413"/>
          </a:xfrm>
        </p:spPr>
        <p:txBody>
          <a:bodyPr/>
          <a:lstStyle/>
          <a:p>
            <a:pPr eaLnBrk="1" hangingPunct="1"/>
            <a:r>
              <a:rPr lang="en-US" altLang="en-US"/>
              <a:t>Agile Modeling</a:t>
            </a:r>
          </a:p>
        </p:txBody>
      </p:sp>
      <p:sp>
        <p:nvSpPr>
          <p:cNvPr id="68613" name="Rectangle 3">
            <a:extLst>
              <a:ext uri="{FF2B5EF4-FFF2-40B4-BE49-F238E27FC236}">
                <a16:creationId xmlns:a16="http://schemas.microsoft.com/office/drawing/2014/main" id="{B957480F-EF9C-4E37-AB60-2EB523628F3A}"/>
              </a:ext>
            </a:extLst>
          </p:cNvPr>
          <p:cNvSpPr>
            <a:spLocks noGrp="1" noChangeArrowheads="1"/>
          </p:cNvSpPr>
          <p:nvPr>
            <p:ph type="body" idx="1"/>
          </p:nvPr>
        </p:nvSpPr>
        <p:spPr>
          <a:xfrm>
            <a:off x="1800225" y="2133600"/>
            <a:ext cx="7343775" cy="3289300"/>
          </a:xfrm>
        </p:spPr>
        <p:txBody>
          <a:bodyPr/>
          <a:lstStyle/>
          <a:p>
            <a:pPr eaLnBrk="1" hangingPunct="1"/>
            <a:r>
              <a:rPr lang="en-US" altLang="en-US"/>
              <a:t>Originally proposed by Scott Ambler</a:t>
            </a:r>
          </a:p>
          <a:p>
            <a:pPr eaLnBrk="1" hangingPunct="1"/>
            <a:r>
              <a:rPr lang="en-US" altLang="en-US"/>
              <a:t>Suggests a set of agile modeling principles</a:t>
            </a:r>
          </a:p>
          <a:p>
            <a:pPr lvl="1" eaLnBrk="1" hangingPunct="1"/>
            <a:r>
              <a:rPr lang="en-US" altLang="en-US">
                <a:solidFill>
                  <a:schemeClr val="folHlink"/>
                </a:solidFill>
              </a:rPr>
              <a:t>Model with a purpose</a:t>
            </a:r>
          </a:p>
          <a:p>
            <a:pPr lvl="1" eaLnBrk="1" hangingPunct="1"/>
            <a:r>
              <a:rPr lang="en-US" altLang="en-US">
                <a:solidFill>
                  <a:schemeClr val="folHlink"/>
                </a:solidFill>
              </a:rPr>
              <a:t>Use multiple models</a:t>
            </a:r>
          </a:p>
          <a:p>
            <a:pPr lvl="1" eaLnBrk="1" hangingPunct="1"/>
            <a:r>
              <a:rPr lang="en-US" altLang="en-US">
                <a:solidFill>
                  <a:schemeClr val="folHlink"/>
                </a:solidFill>
              </a:rPr>
              <a:t>Travel light</a:t>
            </a:r>
          </a:p>
          <a:p>
            <a:pPr lvl="1" eaLnBrk="1" hangingPunct="1"/>
            <a:r>
              <a:rPr lang="en-US" altLang="en-US">
                <a:solidFill>
                  <a:schemeClr val="folHlink"/>
                </a:solidFill>
              </a:rPr>
              <a:t>Content is more important than representation</a:t>
            </a:r>
          </a:p>
          <a:p>
            <a:pPr lvl="1" eaLnBrk="1" hangingPunct="1"/>
            <a:r>
              <a:rPr lang="en-US" altLang="en-US">
                <a:solidFill>
                  <a:schemeClr val="folHlink"/>
                </a:solidFill>
              </a:rPr>
              <a:t>Know the models and the tools you use to create them</a:t>
            </a:r>
          </a:p>
          <a:p>
            <a:pPr lvl="1" eaLnBrk="1" hangingPunct="1"/>
            <a:r>
              <a:rPr lang="en-US" altLang="en-US">
                <a:solidFill>
                  <a:schemeClr val="folHlink"/>
                </a:solidFill>
              </a:rPr>
              <a:t>Adapt locally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14AB0EDB-2175-4BD9-9DF4-26AAD9F6758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C6E7E008-E611-4229-B87C-4BEF25D1A62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73F180F-864C-41A3-9EAA-C8F3995356C3}" type="slidenum">
              <a:rPr lang="en-US" altLang="en-US" sz="1000">
                <a:latin typeface="Helvetica" panose="020B0604020202020204" pitchFamily="34" charset="0"/>
              </a:rPr>
              <a:pPr/>
              <a:t>66</a:t>
            </a:fld>
            <a:endParaRPr lang="en-US" altLang="en-US" sz="1000">
              <a:latin typeface="Helvetica" panose="020B0604020202020204" pitchFamily="34" charset="0"/>
            </a:endParaRPr>
          </a:p>
        </p:txBody>
      </p:sp>
      <p:sp>
        <p:nvSpPr>
          <p:cNvPr id="69636" name="Rectangle 2">
            <a:extLst>
              <a:ext uri="{FF2B5EF4-FFF2-40B4-BE49-F238E27FC236}">
                <a16:creationId xmlns:a16="http://schemas.microsoft.com/office/drawing/2014/main" id="{278D903A-FB8C-4761-A879-F1D763AC0CCC}"/>
              </a:ext>
            </a:extLst>
          </p:cNvPr>
          <p:cNvSpPr>
            <a:spLocks noGrp="1" noChangeArrowheads="1"/>
          </p:cNvSpPr>
          <p:nvPr>
            <p:ph type="title"/>
          </p:nvPr>
        </p:nvSpPr>
        <p:spPr/>
        <p:txBody>
          <a:bodyPr/>
          <a:lstStyle/>
          <a:p>
            <a:pPr eaLnBrk="1" hangingPunct="1"/>
            <a:r>
              <a:rPr lang="en-US" altLang="en-US"/>
              <a:t>Chapter 4</a:t>
            </a:r>
          </a:p>
        </p:txBody>
      </p:sp>
      <p:sp>
        <p:nvSpPr>
          <p:cNvPr id="69637" name="Rectangle 3">
            <a:extLst>
              <a:ext uri="{FF2B5EF4-FFF2-40B4-BE49-F238E27FC236}">
                <a16:creationId xmlns:a16="http://schemas.microsoft.com/office/drawing/2014/main" id="{3D971965-21AB-424D-B024-087975110AF9}"/>
              </a:ext>
            </a:extLst>
          </p:cNvPr>
          <p:cNvSpPr>
            <a:spLocks noGrp="1" noChangeArrowheads="1"/>
          </p:cNvSpPr>
          <p:nvPr>
            <p:ph type="body" idx="1"/>
          </p:nvPr>
        </p:nvSpPr>
        <p:spPr/>
        <p:txBody>
          <a:bodyPr/>
          <a:lstStyle/>
          <a:p>
            <a:pPr eaLnBrk="1" hangingPunct="1"/>
            <a:r>
              <a:rPr lang="en-US" altLang="en-US" b="1">
                <a:solidFill>
                  <a:schemeClr val="folHlink"/>
                </a:solidFill>
              </a:rPr>
              <a:t>Principles that Guide Practice</a:t>
            </a:r>
          </a:p>
        </p:txBody>
      </p:sp>
      <p:sp>
        <p:nvSpPr>
          <p:cNvPr id="69638" name="Text Box 7">
            <a:extLst>
              <a:ext uri="{FF2B5EF4-FFF2-40B4-BE49-F238E27FC236}">
                <a16:creationId xmlns:a16="http://schemas.microsoft.com/office/drawing/2014/main" id="{745105EC-AC97-40BF-88BC-F329B73FA3AD}"/>
              </a:ext>
            </a:extLst>
          </p:cNvPr>
          <p:cNvSpPr txBox="1">
            <a:spLocks noChangeArrowheads="1"/>
          </p:cNvSpPr>
          <p:nvPr/>
        </p:nvSpPr>
        <p:spPr bwMode="auto">
          <a:xfrm>
            <a:off x="2133600" y="2438400"/>
            <a:ext cx="6477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i="1">
                <a:solidFill>
                  <a:schemeClr val="tx2"/>
                </a:solidFill>
                <a:latin typeface="Helvetica" panose="020B0604020202020204" pitchFamily="34" charset="0"/>
              </a:rPr>
              <a:t>Slide Set to accompany</a:t>
            </a:r>
            <a:br>
              <a:rPr lang="en-US" altLang="en-US" sz="3200" i="1">
                <a:solidFill>
                  <a:schemeClr val="tx2"/>
                </a:solidFill>
                <a:latin typeface="Helvetica" panose="020B0604020202020204" pitchFamily="34" charset="0"/>
              </a:rPr>
            </a:br>
            <a:r>
              <a:rPr lang="en-US" altLang="en-US" sz="2000" i="1">
                <a:solidFill>
                  <a:schemeClr val="tx2"/>
                </a:solidFill>
                <a:latin typeface="Helvetica" panose="020B0604020202020204" pitchFamily="34" charset="0"/>
              </a:rPr>
              <a:t>Software Engineering: A Practitioner’s Approach, 7/e</a:t>
            </a:r>
            <a:r>
              <a:rPr lang="en-US" altLang="en-US" i="1">
                <a:solidFill>
                  <a:schemeClr val="tx2"/>
                </a:solidFill>
                <a:latin typeface="Helvetica" panose="020B0604020202020204" pitchFamily="34" charset="0"/>
              </a:rPr>
              <a:t> </a:t>
            </a:r>
          </a:p>
          <a:p>
            <a:r>
              <a:rPr lang="en-US" altLang="en-US" sz="1600" b="1"/>
              <a:t>by Roger S. Pressman</a:t>
            </a:r>
            <a:endParaRPr lang="en-US" altLang="en-US" sz="1200" b="1"/>
          </a:p>
          <a:p>
            <a:endParaRPr lang="en-US" altLang="en-US" sz="1200" b="1"/>
          </a:p>
          <a:p>
            <a:r>
              <a:rPr lang="en-US" altLang="en-US" sz="1200" b="1"/>
              <a:t>Slides copyright © 1996, 2001, 2005, 2009</a:t>
            </a:r>
            <a:r>
              <a:rPr lang="en-US" altLang="en-US" sz="1800"/>
              <a:t> </a:t>
            </a:r>
            <a:r>
              <a:rPr lang="en-US" altLang="en-US" sz="1200" b="1"/>
              <a:t>by Roger S. Pressman</a:t>
            </a:r>
            <a:endParaRPr lang="en-US" altLang="en-US" sz="1800"/>
          </a:p>
          <a:p>
            <a:endParaRPr lang="en-US" altLang="en-US" sz="1800" b="1" i="1">
              <a:solidFill>
                <a:schemeClr val="tx2"/>
              </a:solidFill>
            </a:endParaRPr>
          </a:p>
          <a:p>
            <a:r>
              <a:rPr lang="en-US" altLang="en-US" sz="1800" b="1" i="1">
                <a:solidFill>
                  <a:schemeClr val="tx2"/>
                </a:solidFill>
              </a:rPr>
              <a:t>For non-profit educational use only</a:t>
            </a:r>
            <a:endParaRPr lang="en-US" altLang="en-US" sz="1800" b="1"/>
          </a:p>
          <a:p>
            <a:endParaRPr lang="en-US" altLang="en-US" sz="1400"/>
          </a:p>
          <a:p>
            <a:r>
              <a:rPr lang="en-US" altLang="en-US" sz="1200"/>
              <a:t>May be reproduced ONLY for student use at the university level when used in conjunction with </a:t>
            </a:r>
            <a:r>
              <a:rPr lang="en-US" altLang="en-US" sz="1200" i="1"/>
              <a:t>Software Engineering: A Practitioner's Approach, 7/e. </a:t>
            </a:r>
            <a:r>
              <a:rPr lang="en-US" altLang="en-US" sz="1200"/>
              <a:t>Any other reproduction or use is prohibited without the express written permission of the author.</a:t>
            </a:r>
          </a:p>
          <a:p>
            <a:endParaRPr lang="en-US" altLang="en-US" sz="1200"/>
          </a:p>
          <a:p>
            <a:r>
              <a:rPr lang="en-US" altLang="en-US" sz="1200"/>
              <a:t>All copyright information MUST appear if these slides are posted on a website for student use.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0C9128D8-75C5-4521-B7F9-A56813022C1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1B6F792E-EC4B-402C-9F81-1C87E9A2815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19BBC82-58D6-46D4-AD5C-B7AF64190E3F}" type="slidenum">
              <a:rPr lang="en-US" altLang="en-US" sz="1000">
                <a:latin typeface="Helvetica" panose="020B0604020202020204" pitchFamily="34" charset="0"/>
              </a:rPr>
              <a:pPr/>
              <a:t>67</a:t>
            </a:fld>
            <a:endParaRPr lang="en-US" altLang="en-US" sz="1000">
              <a:latin typeface="Helvetica" panose="020B0604020202020204" pitchFamily="34" charset="0"/>
            </a:endParaRPr>
          </a:p>
        </p:txBody>
      </p:sp>
      <p:sp>
        <p:nvSpPr>
          <p:cNvPr id="70660" name="Rectangle 2">
            <a:extLst>
              <a:ext uri="{FF2B5EF4-FFF2-40B4-BE49-F238E27FC236}">
                <a16:creationId xmlns:a16="http://schemas.microsoft.com/office/drawing/2014/main" id="{6B51138D-9111-4351-95DD-4852031F5A66}"/>
              </a:ext>
            </a:extLst>
          </p:cNvPr>
          <p:cNvSpPr>
            <a:spLocks noGrp="1" noChangeArrowheads="1"/>
          </p:cNvSpPr>
          <p:nvPr>
            <p:ph type="title"/>
          </p:nvPr>
        </p:nvSpPr>
        <p:spPr>
          <a:xfrm>
            <a:off x="1219200" y="990600"/>
            <a:ext cx="7315200" cy="633413"/>
          </a:xfrm>
        </p:spPr>
        <p:txBody>
          <a:bodyPr/>
          <a:lstStyle/>
          <a:p>
            <a:pPr eaLnBrk="1" hangingPunct="1"/>
            <a:r>
              <a:rPr lang="en-US" altLang="en-US" sz="3600"/>
              <a:t>Software Engineering Knowledge</a:t>
            </a:r>
            <a:endParaRPr lang="en-US" altLang="en-US"/>
          </a:p>
        </p:txBody>
      </p:sp>
      <p:sp>
        <p:nvSpPr>
          <p:cNvPr id="70661" name="Rectangle 3">
            <a:extLst>
              <a:ext uri="{FF2B5EF4-FFF2-40B4-BE49-F238E27FC236}">
                <a16:creationId xmlns:a16="http://schemas.microsoft.com/office/drawing/2014/main" id="{72E83678-CC6E-4849-AAF1-21BAD8BC03A3}"/>
              </a:ext>
            </a:extLst>
          </p:cNvPr>
          <p:cNvSpPr>
            <a:spLocks noGrp="1" noChangeArrowheads="1"/>
          </p:cNvSpPr>
          <p:nvPr>
            <p:ph type="body" idx="1"/>
          </p:nvPr>
        </p:nvSpPr>
        <p:spPr>
          <a:xfrm>
            <a:off x="1828800" y="1905000"/>
            <a:ext cx="6934200" cy="2971800"/>
          </a:xfrm>
        </p:spPr>
        <p:txBody>
          <a:bodyPr/>
          <a:lstStyle/>
          <a:p>
            <a:pPr eaLnBrk="1" hangingPunct="1"/>
            <a:r>
              <a:rPr lang="en-US" altLang="en-US" sz="2000" i="1">
                <a:latin typeface="Times" panose="02020603050405020304" pitchFamily="18" charset="0"/>
              </a:rPr>
              <a:t>You often hear people say that software development knowledge has a 3-year half-life: half of what you need to know today will be obsolete within 3 years. In the domain of technology-related knowledge, that’s probably about right. But there is another kind of software development knowledge—a kind that I think of as </a:t>
            </a:r>
            <a:r>
              <a:rPr lang="en-US" altLang="en-US" sz="2000" i="1">
                <a:solidFill>
                  <a:schemeClr val="folHlink"/>
                </a:solidFill>
                <a:latin typeface="Times" panose="02020603050405020304" pitchFamily="18" charset="0"/>
              </a:rPr>
              <a:t>"software engineering principles"</a:t>
            </a:r>
            <a:r>
              <a:rPr lang="en-US" altLang="en-US" sz="2000" i="1">
                <a:latin typeface="Times" panose="02020603050405020304" pitchFamily="18" charset="0"/>
              </a:rPr>
              <a:t>—that does not have a three-year half-life. These software engineering principles are likely to serve a professional programmer throughout his or her career.</a:t>
            </a:r>
            <a:endParaRPr lang="en-US" altLang="en-US">
              <a:latin typeface="Times" panose="02020603050405020304" pitchFamily="18" charset="0"/>
            </a:endParaRPr>
          </a:p>
        </p:txBody>
      </p:sp>
      <p:sp>
        <p:nvSpPr>
          <p:cNvPr id="70662" name="Text Box 4">
            <a:extLst>
              <a:ext uri="{FF2B5EF4-FFF2-40B4-BE49-F238E27FC236}">
                <a16:creationId xmlns:a16="http://schemas.microsoft.com/office/drawing/2014/main" id="{69EC41B6-2F6D-4FA9-9343-7707AF4728BA}"/>
              </a:ext>
            </a:extLst>
          </p:cNvPr>
          <p:cNvSpPr txBox="1">
            <a:spLocks noChangeArrowheads="1"/>
          </p:cNvSpPr>
          <p:nvPr/>
        </p:nvSpPr>
        <p:spPr bwMode="auto">
          <a:xfrm>
            <a:off x="5486400" y="4800600"/>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2000"/>
              <a:t>Steve McConnell</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655BE93-73A5-4A44-96C9-12B3923EA91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14F7E1B7-384C-42B9-9642-0019EC21B77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5EEB00-0D52-4268-9129-0700DD1221CA}" type="slidenum">
              <a:rPr lang="en-US" altLang="en-US" sz="1000">
                <a:latin typeface="Helvetica" panose="020B0604020202020204" pitchFamily="34" charset="0"/>
              </a:rPr>
              <a:pPr/>
              <a:t>68</a:t>
            </a:fld>
            <a:endParaRPr lang="en-US" altLang="en-US" sz="1000">
              <a:latin typeface="Helvetica" panose="020B0604020202020204" pitchFamily="34" charset="0"/>
            </a:endParaRPr>
          </a:p>
        </p:txBody>
      </p:sp>
      <p:sp>
        <p:nvSpPr>
          <p:cNvPr id="71684" name="Rectangle 2">
            <a:extLst>
              <a:ext uri="{FF2B5EF4-FFF2-40B4-BE49-F238E27FC236}">
                <a16:creationId xmlns:a16="http://schemas.microsoft.com/office/drawing/2014/main" id="{3A52DA72-3FB7-4198-AB9E-5BE138BC79A7}"/>
              </a:ext>
            </a:extLst>
          </p:cNvPr>
          <p:cNvSpPr>
            <a:spLocks noGrp="1" noChangeArrowheads="1"/>
          </p:cNvSpPr>
          <p:nvPr>
            <p:ph type="title"/>
          </p:nvPr>
        </p:nvSpPr>
        <p:spPr>
          <a:xfrm>
            <a:off x="1219200" y="1066800"/>
            <a:ext cx="7467600" cy="633413"/>
          </a:xfrm>
        </p:spPr>
        <p:txBody>
          <a:bodyPr/>
          <a:lstStyle/>
          <a:p>
            <a:pPr eaLnBrk="1" hangingPunct="1"/>
            <a:r>
              <a:rPr lang="en-US" altLang="en-US"/>
              <a:t>Principles that Guide Process - I</a:t>
            </a:r>
          </a:p>
        </p:txBody>
      </p:sp>
      <p:sp>
        <p:nvSpPr>
          <p:cNvPr id="71685" name="Rectangle 3">
            <a:extLst>
              <a:ext uri="{FF2B5EF4-FFF2-40B4-BE49-F238E27FC236}">
                <a16:creationId xmlns:a16="http://schemas.microsoft.com/office/drawing/2014/main" id="{56478B59-2D6E-4D83-85AE-DED262C590AA}"/>
              </a:ext>
            </a:extLst>
          </p:cNvPr>
          <p:cNvSpPr>
            <a:spLocks noGrp="1" noChangeArrowheads="1"/>
          </p:cNvSpPr>
          <p:nvPr>
            <p:ph type="body" idx="1"/>
          </p:nvPr>
        </p:nvSpPr>
        <p:spPr/>
        <p:txBody>
          <a:bodyPr/>
          <a:lstStyle/>
          <a:p>
            <a:pPr eaLnBrk="1" hangingPunct="1">
              <a:lnSpc>
                <a:spcPct val="90000"/>
              </a:lnSpc>
              <a:spcBef>
                <a:spcPts val="600"/>
              </a:spcBef>
            </a:pPr>
            <a:r>
              <a:rPr lang="en-US" altLang="en-US" sz="1800" b="1">
                <a:solidFill>
                  <a:schemeClr val="folHlink"/>
                </a:solidFill>
                <a:latin typeface="Palatino" pitchFamily="-128" charset="0"/>
              </a:rPr>
              <a:t>Principle #1. </a:t>
            </a:r>
            <a:r>
              <a:rPr lang="en-US" altLang="en-US" sz="1800" b="1" i="1">
                <a:solidFill>
                  <a:schemeClr val="folHlink"/>
                </a:solidFill>
                <a:latin typeface="Palatino" pitchFamily="-128" charset="0"/>
              </a:rPr>
              <a:t>Be agile.</a:t>
            </a:r>
            <a:r>
              <a:rPr lang="en-US" altLang="en-US" sz="1800">
                <a:latin typeface="Palatino" pitchFamily="-128" charset="0"/>
              </a:rPr>
              <a:t> Whether the process model you choose is prescriptive or agile, the basic tenets of agile development should govern your approach. </a:t>
            </a:r>
          </a:p>
          <a:p>
            <a:pPr eaLnBrk="1" hangingPunct="1">
              <a:lnSpc>
                <a:spcPct val="90000"/>
              </a:lnSpc>
              <a:spcBef>
                <a:spcPts val="600"/>
              </a:spcBef>
            </a:pPr>
            <a:r>
              <a:rPr lang="en-US" altLang="en-US" sz="1800" b="1">
                <a:solidFill>
                  <a:schemeClr val="folHlink"/>
                </a:solidFill>
                <a:latin typeface="Palatino" pitchFamily="-128" charset="0"/>
              </a:rPr>
              <a:t>Principle #2. </a:t>
            </a:r>
            <a:r>
              <a:rPr lang="en-US" altLang="en-US" sz="1800" b="1" i="1">
                <a:solidFill>
                  <a:schemeClr val="folHlink"/>
                </a:solidFill>
                <a:latin typeface="Palatino" pitchFamily="-128" charset="0"/>
              </a:rPr>
              <a:t>Focus on quality at every step.</a:t>
            </a:r>
            <a:r>
              <a:rPr lang="en-US" altLang="en-US" sz="1800">
                <a:latin typeface="Palatino" pitchFamily="-128" charset="0"/>
              </a:rPr>
              <a:t> The exit condition for every process activity, action, and task should focus on the quality of the work product that has been produced. </a:t>
            </a:r>
          </a:p>
          <a:p>
            <a:pPr eaLnBrk="1" hangingPunct="1">
              <a:lnSpc>
                <a:spcPct val="90000"/>
              </a:lnSpc>
              <a:spcBef>
                <a:spcPts val="600"/>
              </a:spcBef>
            </a:pPr>
            <a:r>
              <a:rPr lang="en-US" altLang="en-US" sz="1800" b="1">
                <a:solidFill>
                  <a:schemeClr val="folHlink"/>
                </a:solidFill>
                <a:latin typeface="Palatino" pitchFamily="-128" charset="0"/>
              </a:rPr>
              <a:t>Principle #3. </a:t>
            </a:r>
            <a:r>
              <a:rPr lang="en-US" altLang="en-US" sz="1800" b="1" i="1">
                <a:solidFill>
                  <a:schemeClr val="folHlink"/>
                </a:solidFill>
                <a:latin typeface="Palatino" pitchFamily="-128" charset="0"/>
              </a:rPr>
              <a:t>Be ready to adapt.</a:t>
            </a:r>
            <a:r>
              <a:rPr lang="en-US" altLang="en-US" sz="1800">
                <a:solidFill>
                  <a:schemeClr val="folHlink"/>
                </a:solidFill>
                <a:latin typeface="Palatino" pitchFamily="-128" charset="0"/>
              </a:rPr>
              <a:t> </a:t>
            </a:r>
            <a:r>
              <a:rPr lang="en-US" altLang="en-US" sz="1800">
                <a:latin typeface="Palatino" pitchFamily="-128" charset="0"/>
              </a:rPr>
              <a:t>Process is not a religious experience and dogma has no place in it. When necessary, adapt your approach to constraints imposed by the problem, the people, and the project itself.</a:t>
            </a:r>
          </a:p>
          <a:p>
            <a:pPr eaLnBrk="1" hangingPunct="1">
              <a:lnSpc>
                <a:spcPct val="90000"/>
              </a:lnSpc>
              <a:spcBef>
                <a:spcPts val="600"/>
              </a:spcBef>
            </a:pPr>
            <a:r>
              <a:rPr lang="en-US" altLang="en-US" sz="1800" b="1">
                <a:solidFill>
                  <a:schemeClr val="folHlink"/>
                </a:solidFill>
                <a:latin typeface="Palatino" pitchFamily="-128" charset="0"/>
              </a:rPr>
              <a:t>Principle #4. </a:t>
            </a:r>
            <a:r>
              <a:rPr lang="en-US" altLang="en-US" sz="1800" b="1" i="1">
                <a:solidFill>
                  <a:schemeClr val="folHlink"/>
                </a:solidFill>
                <a:latin typeface="Palatino" pitchFamily="-128" charset="0"/>
              </a:rPr>
              <a:t>Build an effective team.</a:t>
            </a:r>
            <a:r>
              <a:rPr lang="en-US" altLang="en-US" sz="1800" b="1" i="1">
                <a:latin typeface="Palatino" pitchFamily="-128" charset="0"/>
              </a:rPr>
              <a:t> </a:t>
            </a:r>
            <a:r>
              <a:rPr lang="en-US" altLang="en-US" sz="1800">
                <a:latin typeface="Palatino" pitchFamily="-128" charset="0"/>
              </a:rPr>
              <a:t>Software engineering process and practice are important, but the bottom line is people. Build a self-organizing team that has mutual trust and respect.</a:t>
            </a:r>
            <a:endParaRPr lang="en-US" altLang="en-US" sz="2000">
              <a:latin typeface="Palatino" pitchFamily="-12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33B4B54-5A4D-4789-BCB4-EAB92C1EF02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2869736-42A9-45A5-A5DC-149652D876D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231E93E-739E-49B4-B327-D465F2D178C9}" type="slidenum">
              <a:rPr lang="en-US" altLang="en-US" sz="1000">
                <a:latin typeface="Helvetica" panose="020B0604020202020204" pitchFamily="34" charset="0"/>
              </a:rPr>
              <a:pPr/>
              <a:t>69</a:t>
            </a:fld>
            <a:endParaRPr lang="en-US" altLang="en-US" sz="1000">
              <a:latin typeface="Helvetica" panose="020B0604020202020204" pitchFamily="34" charset="0"/>
            </a:endParaRPr>
          </a:p>
        </p:txBody>
      </p:sp>
      <p:sp>
        <p:nvSpPr>
          <p:cNvPr id="72708" name="Rectangle 2">
            <a:extLst>
              <a:ext uri="{FF2B5EF4-FFF2-40B4-BE49-F238E27FC236}">
                <a16:creationId xmlns:a16="http://schemas.microsoft.com/office/drawing/2014/main" id="{D631B502-D02A-4A12-BB51-0C9EAA7F9734}"/>
              </a:ext>
            </a:extLst>
          </p:cNvPr>
          <p:cNvSpPr>
            <a:spLocks noGrp="1" noChangeArrowheads="1"/>
          </p:cNvSpPr>
          <p:nvPr>
            <p:ph type="title"/>
          </p:nvPr>
        </p:nvSpPr>
        <p:spPr/>
        <p:txBody>
          <a:bodyPr/>
          <a:lstStyle/>
          <a:p>
            <a:pPr eaLnBrk="1" hangingPunct="1"/>
            <a:r>
              <a:rPr lang="en-US" altLang="en-US"/>
              <a:t>Principles that Guide Process - II</a:t>
            </a:r>
          </a:p>
        </p:txBody>
      </p:sp>
      <p:sp>
        <p:nvSpPr>
          <p:cNvPr id="72709" name="Rectangle 3">
            <a:extLst>
              <a:ext uri="{FF2B5EF4-FFF2-40B4-BE49-F238E27FC236}">
                <a16:creationId xmlns:a16="http://schemas.microsoft.com/office/drawing/2014/main" id="{B6B47C76-8DC5-4EB2-9F56-10AF3F3178BF}"/>
              </a:ext>
            </a:extLst>
          </p:cNvPr>
          <p:cNvSpPr>
            <a:spLocks noGrp="1" noChangeArrowheads="1"/>
          </p:cNvSpPr>
          <p:nvPr>
            <p:ph type="body" idx="1"/>
          </p:nvPr>
        </p:nvSpPr>
        <p:spPr/>
        <p:txBody>
          <a:bodyPr/>
          <a:lstStyle/>
          <a:p>
            <a:pPr eaLnBrk="1" hangingPunct="1">
              <a:lnSpc>
                <a:spcPct val="90000"/>
              </a:lnSpc>
              <a:spcBef>
                <a:spcPts val="600"/>
              </a:spcBef>
            </a:pPr>
            <a:r>
              <a:rPr lang="en-US" altLang="en-US" sz="1800" b="1">
                <a:solidFill>
                  <a:srgbClr val="8A0000"/>
                </a:solidFill>
                <a:latin typeface="Palatino" pitchFamily="-128" charset="0"/>
              </a:rPr>
              <a:t>Principle #5. </a:t>
            </a:r>
            <a:r>
              <a:rPr lang="en-US" altLang="en-US" sz="1800" b="1" i="1">
                <a:solidFill>
                  <a:srgbClr val="8A0000"/>
                </a:solidFill>
                <a:latin typeface="Palatino" pitchFamily="-128" charset="0"/>
              </a:rPr>
              <a:t>Establish mechanisms for communication and coordination.</a:t>
            </a:r>
            <a:r>
              <a:rPr lang="en-US" altLang="en-US" sz="1800">
                <a:solidFill>
                  <a:srgbClr val="8A0000"/>
                </a:solidFill>
                <a:latin typeface="Palatino" pitchFamily="-128" charset="0"/>
              </a:rPr>
              <a:t> </a:t>
            </a:r>
            <a:r>
              <a:rPr lang="en-US" altLang="en-US" sz="1800">
                <a:latin typeface="Palatino" pitchFamily="-128" charset="0"/>
              </a:rPr>
              <a:t>Projects fail because important information falls into the cracks and/or stakeholders fail to coordinate their efforts to create a successful end product. </a:t>
            </a:r>
          </a:p>
          <a:p>
            <a:pPr eaLnBrk="1" hangingPunct="1">
              <a:lnSpc>
                <a:spcPct val="90000"/>
              </a:lnSpc>
              <a:spcBef>
                <a:spcPts val="600"/>
              </a:spcBef>
            </a:pPr>
            <a:r>
              <a:rPr lang="en-US" altLang="en-US" sz="1800" b="1">
                <a:solidFill>
                  <a:srgbClr val="740000"/>
                </a:solidFill>
                <a:latin typeface="Palatino" pitchFamily="-128" charset="0"/>
              </a:rPr>
              <a:t>Principle #6. </a:t>
            </a:r>
            <a:r>
              <a:rPr lang="en-US" altLang="en-US" sz="1800" b="1" i="1">
                <a:solidFill>
                  <a:srgbClr val="740000"/>
                </a:solidFill>
                <a:latin typeface="Palatino" pitchFamily="-128" charset="0"/>
              </a:rPr>
              <a:t>Manage change. </a:t>
            </a:r>
            <a:r>
              <a:rPr lang="en-US" altLang="en-US" sz="1800">
                <a:latin typeface="Palatino" pitchFamily="-128" charset="0"/>
              </a:rPr>
              <a:t>The approach may be either formal or informal, but mechanisms must be established to manage the way changes are requested, assessed, approved and implemented.</a:t>
            </a:r>
          </a:p>
          <a:p>
            <a:pPr eaLnBrk="1" hangingPunct="1">
              <a:lnSpc>
                <a:spcPct val="90000"/>
              </a:lnSpc>
              <a:spcBef>
                <a:spcPts val="600"/>
              </a:spcBef>
            </a:pPr>
            <a:r>
              <a:rPr lang="en-US" altLang="en-US" sz="1800" b="1">
                <a:solidFill>
                  <a:srgbClr val="8A0000"/>
                </a:solidFill>
                <a:latin typeface="Palatino" pitchFamily="-128" charset="0"/>
              </a:rPr>
              <a:t>Principle #7. </a:t>
            </a:r>
            <a:r>
              <a:rPr lang="en-US" altLang="en-US" sz="1800" b="1" i="1">
                <a:solidFill>
                  <a:srgbClr val="8A0000"/>
                </a:solidFill>
                <a:latin typeface="Palatino" pitchFamily="-128" charset="0"/>
              </a:rPr>
              <a:t>Assess risk. </a:t>
            </a:r>
            <a:r>
              <a:rPr lang="en-US" altLang="en-US" sz="1800">
                <a:latin typeface="Palatino" pitchFamily="-128" charset="0"/>
              </a:rPr>
              <a:t>Lots of things can go wrong as software is being developed. It’s essential that you establish contingency plans. </a:t>
            </a:r>
          </a:p>
          <a:p>
            <a:pPr eaLnBrk="1" hangingPunct="1">
              <a:lnSpc>
                <a:spcPct val="90000"/>
              </a:lnSpc>
              <a:spcBef>
                <a:spcPts val="600"/>
              </a:spcBef>
            </a:pPr>
            <a:r>
              <a:rPr lang="en-US" altLang="en-US" sz="1800" b="1">
                <a:solidFill>
                  <a:srgbClr val="740000"/>
                </a:solidFill>
                <a:latin typeface="Palatino" pitchFamily="-128" charset="0"/>
              </a:rPr>
              <a:t>Principle #8. </a:t>
            </a:r>
            <a:r>
              <a:rPr lang="en-US" altLang="en-US" sz="1800" b="1" i="1">
                <a:solidFill>
                  <a:srgbClr val="740000"/>
                </a:solidFill>
                <a:latin typeface="Palatino" pitchFamily="-128" charset="0"/>
              </a:rPr>
              <a:t>Create work products that provide value for others.</a:t>
            </a:r>
            <a:r>
              <a:rPr lang="en-US" altLang="en-US" sz="1800">
                <a:latin typeface="Palatino" pitchFamily="-128" charset="0"/>
              </a:rPr>
              <a:t> Create only those work products that provide value for other process activities, actions or tasks. </a:t>
            </a:r>
            <a:endParaRPr lang="en-US"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8587896E-4507-4691-A157-6CA96EDA8C7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6" name="Slide Number Placeholder 4">
            <a:extLst>
              <a:ext uri="{FF2B5EF4-FFF2-40B4-BE49-F238E27FC236}">
                <a16:creationId xmlns:a16="http://schemas.microsoft.com/office/drawing/2014/main" id="{6AB991B5-0587-45DF-96D3-B0D44089713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76B8173-5CFF-4569-93AB-3C40831651F4}" type="slidenum">
              <a:rPr lang="en-US" altLang="en-US" sz="1000">
                <a:latin typeface="Helvetica" panose="020B0604020202020204" pitchFamily="34" charset="0"/>
              </a:rPr>
              <a:pPr/>
              <a:t>7</a:t>
            </a:fld>
            <a:endParaRPr lang="en-US" altLang="en-US" sz="1000">
              <a:latin typeface="Helvetica" panose="020B0604020202020204" pitchFamily="34" charset="0"/>
            </a:endParaRPr>
          </a:p>
        </p:txBody>
      </p:sp>
      <p:sp>
        <p:nvSpPr>
          <p:cNvPr id="9220" name="Rectangle 2">
            <a:extLst>
              <a:ext uri="{FF2B5EF4-FFF2-40B4-BE49-F238E27FC236}">
                <a16:creationId xmlns:a16="http://schemas.microsoft.com/office/drawing/2014/main" id="{5A04CDB1-3A35-4BC5-8936-03D9C6E3FBC9}"/>
              </a:ext>
            </a:extLst>
          </p:cNvPr>
          <p:cNvSpPr>
            <a:spLocks noGrp="1" noChangeArrowheads="1"/>
          </p:cNvSpPr>
          <p:nvPr>
            <p:ph type="title"/>
          </p:nvPr>
        </p:nvSpPr>
        <p:spPr>
          <a:xfrm>
            <a:off x="1219200" y="914400"/>
            <a:ext cx="5430838" cy="785813"/>
          </a:xfrm>
        </p:spPr>
        <p:txBody>
          <a:bodyPr/>
          <a:lstStyle/>
          <a:p>
            <a:pPr eaLnBrk="1" hangingPunct="1"/>
            <a:r>
              <a:rPr lang="en-US" altLang="en-US"/>
              <a:t>Legacy Software</a:t>
            </a:r>
          </a:p>
        </p:txBody>
      </p:sp>
      <p:sp>
        <p:nvSpPr>
          <p:cNvPr id="9221" name="Rectangle 3">
            <a:extLst>
              <a:ext uri="{FF2B5EF4-FFF2-40B4-BE49-F238E27FC236}">
                <a16:creationId xmlns:a16="http://schemas.microsoft.com/office/drawing/2014/main" id="{12AB2C79-5A99-4755-A5B6-95FF7E9E8D92}"/>
              </a:ext>
            </a:extLst>
          </p:cNvPr>
          <p:cNvSpPr>
            <a:spLocks noGrp="1" noChangeArrowheads="1"/>
          </p:cNvSpPr>
          <p:nvPr>
            <p:ph type="body" idx="1"/>
          </p:nvPr>
        </p:nvSpPr>
        <p:spPr>
          <a:xfrm>
            <a:off x="2025650" y="2667000"/>
            <a:ext cx="6124575" cy="3025775"/>
          </a:xfrm>
        </p:spPr>
        <p:txBody>
          <a:bodyPr/>
          <a:lstStyle/>
          <a:p>
            <a:pPr lvl="1" eaLnBrk="1" hangingPunct="1">
              <a:lnSpc>
                <a:spcPct val="90000"/>
              </a:lnSpc>
              <a:spcBef>
                <a:spcPts val="200"/>
              </a:spcBef>
            </a:pPr>
            <a:r>
              <a:rPr lang="en-US" altLang="en-US"/>
              <a:t>software must be </a:t>
            </a:r>
            <a:r>
              <a:rPr lang="en-US" altLang="en-US">
                <a:solidFill>
                  <a:schemeClr val="folHlink"/>
                </a:solidFill>
              </a:rPr>
              <a:t>adapted</a:t>
            </a:r>
            <a:r>
              <a:rPr lang="en-US" altLang="en-US"/>
              <a:t> to meet the needs of new computing environments or technology.</a:t>
            </a:r>
          </a:p>
          <a:p>
            <a:pPr lvl="1" eaLnBrk="1" hangingPunct="1">
              <a:lnSpc>
                <a:spcPct val="90000"/>
              </a:lnSpc>
              <a:spcBef>
                <a:spcPts val="200"/>
              </a:spcBef>
            </a:pPr>
            <a:r>
              <a:rPr lang="en-US" altLang="en-US"/>
              <a:t>software must be </a:t>
            </a:r>
            <a:r>
              <a:rPr lang="en-US" altLang="en-US">
                <a:solidFill>
                  <a:schemeClr val="folHlink"/>
                </a:solidFill>
              </a:rPr>
              <a:t>enhanced</a:t>
            </a:r>
            <a:r>
              <a:rPr lang="en-US" altLang="en-US"/>
              <a:t> to implement new business requirements.</a:t>
            </a:r>
          </a:p>
          <a:p>
            <a:pPr lvl="1" eaLnBrk="1" hangingPunct="1">
              <a:lnSpc>
                <a:spcPct val="90000"/>
              </a:lnSpc>
            </a:pPr>
            <a:r>
              <a:rPr lang="en-US" altLang="en-US"/>
              <a:t>software must be </a:t>
            </a:r>
            <a:r>
              <a:rPr lang="en-US" altLang="en-US">
                <a:solidFill>
                  <a:schemeClr val="folHlink"/>
                </a:solidFill>
              </a:rPr>
              <a:t>extended to make it interoperable </a:t>
            </a:r>
            <a:r>
              <a:rPr lang="en-US" altLang="en-US"/>
              <a:t>with other more modern systems or databases.</a:t>
            </a:r>
          </a:p>
          <a:p>
            <a:pPr lvl="1" eaLnBrk="1" hangingPunct="1">
              <a:lnSpc>
                <a:spcPct val="90000"/>
              </a:lnSpc>
            </a:pPr>
            <a:r>
              <a:rPr lang="en-US" altLang="en-US"/>
              <a:t>software must be </a:t>
            </a:r>
            <a:r>
              <a:rPr lang="en-US" altLang="en-US">
                <a:solidFill>
                  <a:schemeClr val="folHlink"/>
                </a:solidFill>
              </a:rPr>
              <a:t>re-architected </a:t>
            </a:r>
            <a:r>
              <a:rPr lang="en-US" altLang="en-US"/>
              <a:t>to make it viable within a network environment</a:t>
            </a:r>
            <a:r>
              <a:rPr lang="en-US" altLang="en-US" sz="1800" b="1"/>
              <a:t>.</a:t>
            </a:r>
          </a:p>
        </p:txBody>
      </p:sp>
      <p:sp>
        <p:nvSpPr>
          <p:cNvPr id="9222" name="Text Box 4">
            <a:extLst>
              <a:ext uri="{FF2B5EF4-FFF2-40B4-BE49-F238E27FC236}">
                <a16:creationId xmlns:a16="http://schemas.microsoft.com/office/drawing/2014/main" id="{100E6A38-5213-4476-8192-7AE29BB45ED8}"/>
              </a:ext>
            </a:extLst>
          </p:cNvPr>
          <p:cNvSpPr txBox="1">
            <a:spLocks noChangeArrowheads="1"/>
          </p:cNvSpPr>
          <p:nvPr/>
        </p:nvSpPr>
        <p:spPr bwMode="auto">
          <a:xfrm>
            <a:off x="1752600" y="2057400"/>
            <a:ext cx="4389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50000"/>
              </a:spcBef>
            </a:pPr>
            <a:r>
              <a:rPr lang="en-US" altLang="en-US" sz="2800" b="1" i="1">
                <a:solidFill>
                  <a:schemeClr val="folHlink"/>
                </a:solidFill>
                <a:latin typeface="Palatino" pitchFamily="-128" charset="0"/>
              </a:rPr>
              <a:t>Why must it change?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9E669B1-FD03-4B74-AD1B-8DFAD601CC5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9336DCBE-EA91-4F12-AC3B-048553AF091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7EDF099-C3A3-46B4-9EA4-EEC8B84AD60A}" type="slidenum">
              <a:rPr lang="en-US" altLang="en-US" sz="1000">
                <a:latin typeface="Helvetica" panose="020B0604020202020204" pitchFamily="34" charset="0"/>
              </a:rPr>
              <a:pPr/>
              <a:t>70</a:t>
            </a:fld>
            <a:endParaRPr lang="en-US" altLang="en-US" sz="1000">
              <a:latin typeface="Helvetica" panose="020B0604020202020204" pitchFamily="34" charset="0"/>
            </a:endParaRPr>
          </a:p>
        </p:txBody>
      </p:sp>
      <p:sp>
        <p:nvSpPr>
          <p:cNvPr id="73732" name="Rectangle 2">
            <a:extLst>
              <a:ext uri="{FF2B5EF4-FFF2-40B4-BE49-F238E27FC236}">
                <a16:creationId xmlns:a16="http://schemas.microsoft.com/office/drawing/2014/main" id="{656FD143-388A-4C79-9BD2-2F182B4F2A4D}"/>
              </a:ext>
            </a:extLst>
          </p:cNvPr>
          <p:cNvSpPr>
            <a:spLocks noGrp="1" noChangeArrowheads="1"/>
          </p:cNvSpPr>
          <p:nvPr>
            <p:ph type="title"/>
          </p:nvPr>
        </p:nvSpPr>
        <p:spPr>
          <a:xfrm>
            <a:off x="1219200" y="1143000"/>
            <a:ext cx="7467600" cy="633413"/>
          </a:xfrm>
        </p:spPr>
        <p:txBody>
          <a:bodyPr/>
          <a:lstStyle/>
          <a:p>
            <a:pPr eaLnBrk="1" hangingPunct="1"/>
            <a:r>
              <a:rPr lang="en-US" altLang="en-US"/>
              <a:t>Principles that Guide Practice</a:t>
            </a:r>
          </a:p>
        </p:txBody>
      </p:sp>
      <p:sp>
        <p:nvSpPr>
          <p:cNvPr id="73733" name="Rectangle 3">
            <a:extLst>
              <a:ext uri="{FF2B5EF4-FFF2-40B4-BE49-F238E27FC236}">
                <a16:creationId xmlns:a16="http://schemas.microsoft.com/office/drawing/2014/main" id="{514EB8A7-5C24-40E4-80D1-D6DC881A44C3}"/>
              </a:ext>
            </a:extLst>
          </p:cNvPr>
          <p:cNvSpPr>
            <a:spLocks noGrp="1" noChangeArrowheads="1"/>
          </p:cNvSpPr>
          <p:nvPr>
            <p:ph type="body" idx="1"/>
          </p:nvPr>
        </p:nvSpPr>
        <p:spPr/>
        <p:txBody>
          <a:bodyPr/>
          <a:lstStyle/>
          <a:p>
            <a:pPr eaLnBrk="1" hangingPunct="1"/>
            <a:r>
              <a:rPr lang="en-US" altLang="en-US" sz="2000" b="1">
                <a:solidFill>
                  <a:schemeClr val="folHlink"/>
                </a:solidFill>
                <a:latin typeface="Palatino" pitchFamily="-128" charset="0"/>
              </a:rPr>
              <a:t>Principle #1. </a:t>
            </a:r>
            <a:r>
              <a:rPr lang="en-US" altLang="en-US" sz="2000" b="1" i="1">
                <a:solidFill>
                  <a:schemeClr val="folHlink"/>
                </a:solidFill>
                <a:latin typeface="Palatino" pitchFamily="-128" charset="0"/>
              </a:rPr>
              <a:t>Divide and conquer.</a:t>
            </a:r>
            <a:r>
              <a:rPr lang="en-US" altLang="en-US" sz="2000" b="1">
                <a:latin typeface="Palatino" pitchFamily="-128" charset="0"/>
              </a:rPr>
              <a:t> </a:t>
            </a:r>
            <a:r>
              <a:rPr lang="en-US" altLang="en-US" sz="2000">
                <a:latin typeface="Palatino" pitchFamily="-128" charset="0"/>
              </a:rPr>
              <a:t>Stated in a more technical manner, analysis and design should always emphasize </a:t>
            </a:r>
            <a:r>
              <a:rPr lang="en-US" altLang="en-US" sz="2000" i="1">
                <a:latin typeface="Palatino" pitchFamily="-128" charset="0"/>
              </a:rPr>
              <a:t>separation of concerns</a:t>
            </a:r>
            <a:r>
              <a:rPr lang="en-US" altLang="en-US" sz="2000">
                <a:latin typeface="Palatino" pitchFamily="-128" charset="0"/>
              </a:rPr>
              <a:t> (SoC).</a:t>
            </a:r>
          </a:p>
          <a:p>
            <a:pPr eaLnBrk="1" hangingPunct="1"/>
            <a:r>
              <a:rPr lang="en-US" altLang="en-US" sz="2000" b="1">
                <a:solidFill>
                  <a:schemeClr val="folHlink"/>
                </a:solidFill>
                <a:latin typeface="Palatino" pitchFamily="-128" charset="0"/>
              </a:rPr>
              <a:t>Principle #2.  </a:t>
            </a:r>
            <a:r>
              <a:rPr lang="en-US" altLang="en-US" sz="2000" b="1" i="1">
                <a:solidFill>
                  <a:schemeClr val="folHlink"/>
                </a:solidFill>
                <a:latin typeface="Palatino" pitchFamily="-128" charset="0"/>
              </a:rPr>
              <a:t>Understand the use of abstraction.</a:t>
            </a:r>
            <a:r>
              <a:rPr lang="en-US" altLang="en-US" sz="2000" b="1">
                <a:latin typeface="Palatino" pitchFamily="-128" charset="0"/>
              </a:rPr>
              <a:t> </a:t>
            </a:r>
            <a:r>
              <a:rPr lang="en-US" altLang="en-US" sz="2000">
                <a:latin typeface="Palatino" pitchFamily="-128" charset="0"/>
              </a:rPr>
              <a:t>At it core, an abstraction is a simplification of some complex element of a system used to communication meaning in a single phrase.</a:t>
            </a:r>
          </a:p>
          <a:p>
            <a:pPr eaLnBrk="1" hangingPunct="1"/>
            <a:r>
              <a:rPr lang="en-US" altLang="en-US" sz="2000" b="1">
                <a:solidFill>
                  <a:schemeClr val="folHlink"/>
                </a:solidFill>
                <a:latin typeface="Palatino" pitchFamily="-128" charset="0"/>
              </a:rPr>
              <a:t>Principle #3.  Strive for consistency. </a:t>
            </a:r>
            <a:r>
              <a:rPr lang="en-US" altLang="en-US" sz="2000">
                <a:latin typeface="Palatino" pitchFamily="-128" charset="0"/>
              </a:rPr>
              <a:t>A familiar context makes software easier to use.</a:t>
            </a:r>
          </a:p>
          <a:p>
            <a:pPr eaLnBrk="1" hangingPunct="1"/>
            <a:r>
              <a:rPr lang="en-US" altLang="en-US" sz="2000" b="1">
                <a:solidFill>
                  <a:schemeClr val="folHlink"/>
                </a:solidFill>
                <a:latin typeface="Palatino" pitchFamily="-128" charset="0"/>
              </a:rPr>
              <a:t>Principle #4. </a:t>
            </a:r>
            <a:r>
              <a:rPr lang="en-US" altLang="en-US" sz="2000" b="1" i="1">
                <a:solidFill>
                  <a:schemeClr val="folHlink"/>
                </a:solidFill>
                <a:latin typeface="Palatino" pitchFamily="-128" charset="0"/>
              </a:rPr>
              <a:t>Focus on the transfer of information.</a:t>
            </a:r>
            <a:r>
              <a:rPr lang="en-US" altLang="en-US" sz="2000" b="1" i="1">
                <a:latin typeface="Palatino" pitchFamily="-128" charset="0"/>
              </a:rPr>
              <a:t> </a:t>
            </a:r>
            <a:r>
              <a:rPr lang="en-US" altLang="en-US" sz="2000">
                <a:latin typeface="Palatino" pitchFamily="-128" charset="0"/>
              </a:rPr>
              <a:t>Pay special attention to the analysis, design, construction, and testing of interfaces.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8A88FA2-B89D-4572-B257-309DC43E7EF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C638132-2EF6-40C2-9D01-6E778E1E679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0E6C799-2452-44C7-8A03-D9340C1CB14E}" type="slidenum">
              <a:rPr lang="en-US" altLang="en-US" sz="1000">
                <a:latin typeface="Helvetica" panose="020B0604020202020204" pitchFamily="34" charset="0"/>
              </a:rPr>
              <a:pPr/>
              <a:t>71</a:t>
            </a:fld>
            <a:endParaRPr lang="en-US" altLang="en-US" sz="1000">
              <a:latin typeface="Helvetica" panose="020B0604020202020204" pitchFamily="34" charset="0"/>
            </a:endParaRPr>
          </a:p>
        </p:txBody>
      </p:sp>
      <p:sp>
        <p:nvSpPr>
          <p:cNvPr id="74756" name="Rectangle 2">
            <a:extLst>
              <a:ext uri="{FF2B5EF4-FFF2-40B4-BE49-F238E27FC236}">
                <a16:creationId xmlns:a16="http://schemas.microsoft.com/office/drawing/2014/main" id="{C0658BA6-EDFC-477F-A4D4-4500D4E07B9C}"/>
              </a:ext>
            </a:extLst>
          </p:cNvPr>
          <p:cNvSpPr>
            <a:spLocks noGrp="1" noChangeArrowheads="1"/>
          </p:cNvSpPr>
          <p:nvPr>
            <p:ph type="title"/>
          </p:nvPr>
        </p:nvSpPr>
        <p:spPr>
          <a:xfrm>
            <a:off x="1143000" y="1143000"/>
            <a:ext cx="7620000" cy="633413"/>
          </a:xfrm>
        </p:spPr>
        <p:txBody>
          <a:bodyPr/>
          <a:lstStyle/>
          <a:p>
            <a:pPr eaLnBrk="1" hangingPunct="1"/>
            <a:r>
              <a:rPr lang="en-US" altLang="en-US"/>
              <a:t>Principles that Guide Practice</a:t>
            </a:r>
          </a:p>
        </p:txBody>
      </p:sp>
      <p:sp>
        <p:nvSpPr>
          <p:cNvPr id="74757" name="Rectangle 3">
            <a:extLst>
              <a:ext uri="{FF2B5EF4-FFF2-40B4-BE49-F238E27FC236}">
                <a16:creationId xmlns:a16="http://schemas.microsoft.com/office/drawing/2014/main" id="{396360B9-475C-45E4-9377-E1AE9FC8F941}"/>
              </a:ext>
            </a:extLst>
          </p:cNvPr>
          <p:cNvSpPr>
            <a:spLocks noGrp="1" noChangeArrowheads="1"/>
          </p:cNvSpPr>
          <p:nvPr>
            <p:ph type="body" idx="1"/>
          </p:nvPr>
        </p:nvSpPr>
        <p:spPr/>
        <p:txBody>
          <a:bodyPr/>
          <a:lstStyle/>
          <a:p>
            <a:pPr eaLnBrk="1" hangingPunct="1">
              <a:lnSpc>
                <a:spcPct val="90000"/>
              </a:lnSpc>
            </a:pPr>
            <a:r>
              <a:rPr lang="en-US" altLang="en-US" sz="2000" b="1">
                <a:solidFill>
                  <a:schemeClr val="folHlink"/>
                </a:solidFill>
                <a:latin typeface="Palatino" pitchFamily="-128" charset="0"/>
              </a:rPr>
              <a:t>Principle #5.</a:t>
            </a:r>
            <a:r>
              <a:rPr lang="en-US" altLang="en-US" sz="2000">
                <a:solidFill>
                  <a:schemeClr val="folHlink"/>
                </a:solidFill>
                <a:latin typeface="Palatino" pitchFamily="-128" charset="0"/>
              </a:rPr>
              <a:t> </a:t>
            </a:r>
            <a:r>
              <a:rPr lang="en-US" altLang="en-US" sz="2000" b="1" i="1">
                <a:solidFill>
                  <a:schemeClr val="folHlink"/>
                </a:solidFill>
                <a:latin typeface="Palatino" pitchFamily="-128" charset="0"/>
              </a:rPr>
              <a:t>Build software that exhibits effective modularity.</a:t>
            </a:r>
            <a:r>
              <a:rPr lang="en-US" altLang="en-US" sz="2000">
                <a:latin typeface="Palatino" pitchFamily="-128" charset="0"/>
              </a:rPr>
              <a:t> Separation of concerns (Principle #1) establishes a philosophy for software. </a:t>
            </a:r>
            <a:r>
              <a:rPr lang="en-US" altLang="en-US" sz="2000" i="1">
                <a:latin typeface="Palatino" pitchFamily="-128" charset="0"/>
              </a:rPr>
              <a:t>Modularity </a:t>
            </a:r>
            <a:r>
              <a:rPr lang="en-US" altLang="en-US" sz="2000">
                <a:latin typeface="Palatino" pitchFamily="-128" charset="0"/>
              </a:rPr>
              <a:t>provides a mechanism for realizing the philosophy.</a:t>
            </a:r>
          </a:p>
          <a:p>
            <a:pPr eaLnBrk="1" hangingPunct="1">
              <a:lnSpc>
                <a:spcPct val="90000"/>
              </a:lnSpc>
            </a:pPr>
            <a:r>
              <a:rPr lang="en-US" altLang="en-US" sz="2000" b="1">
                <a:solidFill>
                  <a:schemeClr val="folHlink"/>
                </a:solidFill>
                <a:latin typeface="Palatino" pitchFamily="-128" charset="0"/>
              </a:rPr>
              <a:t>Principle #6.</a:t>
            </a:r>
            <a:r>
              <a:rPr lang="en-US" altLang="en-US" sz="2000">
                <a:solidFill>
                  <a:schemeClr val="folHlink"/>
                </a:solidFill>
                <a:latin typeface="Palatino" pitchFamily="-128" charset="0"/>
              </a:rPr>
              <a:t>  </a:t>
            </a:r>
            <a:r>
              <a:rPr lang="en-US" altLang="en-US" sz="2000" b="1" i="1">
                <a:solidFill>
                  <a:schemeClr val="folHlink"/>
                </a:solidFill>
                <a:latin typeface="Palatino" pitchFamily="-128" charset="0"/>
              </a:rPr>
              <a:t>Look for patterns.</a:t>
            </a:r>
            <a:r>
              <a:rPr lang="en-US" altLang="en-US" sz="2000" b="1" i="1">
                <a:latin typeface="Palatino" pitchFamily="-128" charset="0"/>
              </a:rPr>
              <a:t> </a:t>
            </a:r>
            <a:r>
              <a:rPr lang="en-US" altLang="en-US" sz="2000">
                <a:latin typeface="Palatino" pitchFamily="-128" charset="0"/>
              </a:rPr>
              <a:t> Brad Appleton [App00] suggests that: “</a:t>
            </a:r>
            <a:r>
              <a:rPr lang="en-US" altLang="en-US" sz="2000">
                <a:solidFill>
                  <a:srgbClr val="000000"/>
                </a:solidFill>
                <a:latin typeface="Palatino" pitchFamily="-128" charset="0"/>
              </a:rPr>
              <a:t>The goal of patterns within the software community is to create a body of literature to help software developers resolve recurring problems encountered throughout all of software development.</a:t>
            </a:r>
          </a:p>
          <a:p>
            <a:pPr eaLnBrk="1" hangingPunct="1">
              <a:lnSpc>
                <a:spcPct val="90000"/>
              </a:lnSpc>
            </a:pPr>
            <a:r>
              <a:rPr lang="en-US" altLang="en-US" sz="2000" b="1">
                <a:solidFill>
                  <a:schemeClr val="folHlink"/>
                </a:solidFill>
                <a:latin typeface="Palatino" pitchFamily="-128" charset="0"/>
              </a:rPr>
              <a:t>Principle #7. </a:t>
            </a:r>
            <a:r>
              <a:rPr lang="en-US" altLang="en-US" sz="2000" b="1" i="1">
                <a:solidFill>
                  <a:schemeClr val="folHlink"/>
                </a:solidFill>
                <a:latin typeface="Palatino" pitchFamily="-128" charset="0"/>
              </a:rPr>
              <a:t>When possible, represent the problem and its solution from a number of different perspectives.</a:t>
            </a:r>
          </a:p>
          <a:p>
            <a:pPr eaLnBrk="1" hangingPunct="1">
              <a:lnSpc>
                <a:spcPct val="90000"/>
              </a:lnSpc>
            </a:pPr>
            <a:r>
              <a:rPr lang="en-US" altLang="en-US" sz="2000" b="1">
                <a:solidFill>
                  <a:schemeClr val="folHlink"/>
                </a:solidFill>
                <a:latin typeface="Palatino" pitchFamily="-128" charset="0"/>
              </a:rPr>
              <a:t>Principle #8. </a:t>
            </a:r>
            <a:r>
              <a:rPr lang="en-US" altLang="en-US" sz="2000" b="1" i="1">
                <a:solidFill>
                  <a:schemeClr val="folHlink"/>
                </a:solidFill>
                <a:latin typeface="Palatino" pitchFamily="-128" charset="0"/>
              </a:rPr>
              <a:t>Remember that someone will maintain the software.</a:t>
            </a:r>
            <a:endParaRPr lang="en-US" altLang="en-US" sz="2000" b="1" i="1">
              <a:latin typeface="Palatino" pitchFamily="-12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51E7A3D-6FAF-4FE8-80DA-0B3FD8C1AB0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D5147E93-6FBB-481E-A394-81B6AA4EBC0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F781F41-A872-49AE-8456-F6F3C410CA0A}" type="slidenum">
              <a:rPr lang="en-US" altLang="en-US" sz="1000">
                <a:latin typeface="Helvetica" panose="020B0604020202020204" pitchFamily="34" charset="0"/>
              </a:rPr>
              <a:pPr/>
              <a:t>72</a:t>
            </a:fld>
            <a:endParaRPr lang="en-US" altLang="en-US" sz="1000">
              <a:latin typeface="Helvetica" panose="020B0604020202020204" pitchFamily="34" charset="0"/>
            </a:endParaRPr>
          </a:p>
        </p:txBody>
      </p:sp>
      <p:sp>
        <p:nvSpPr>
          <p:cNvPr id="75780" name="Rectangle 2">
            <a:extLst>
              <a:ext uri="{FF2B5EF4-FFF2-40B4-BE49-F238E27FC236}">
                <a16:creationId xmlns:a16="http://schemas.microsoft.com/office/drawing/2014/main" id="{DE7643AF-322C-43CF-954D-398A1245CFD5}"/>
              </a:ext>
            </a:extLst>
          </p:cNvPr>
          <p:cNvSpPr>
            <a:spLocks noGrp="1" noChangeArrowheads="1"/>
          </p:cNvSpPr>
          <p:nvPr>
            <p:ph type="title"/>
          </p:nvPr>
        </p:nvSpPr>
        <p:spPr/>
        <p:txBody>
          <a:bodyPr/>
          <a:lstStyle/>
          <a:p>
            <a:pPr eaLnBrk="1" hangingPunct="1"/>
            <a:r>
              <a:rPr lang="en-US" altLang="en-US"/>
              <a:t>Communication Principles</a:t>
            </a:r>
          </a:p>
        </p:txBody>
      </p:sp>
      <p:sp>
        <p:nvSpPr>
          <p:cNvPr id="75781" name="Rectangle 3">
            <a:extLst>
              <a:ext uri="{FF2B5EF4-FFF2-40B4-BE49-F238E27FC236}">
                <a16:creationId xmlns:a16="http://schemas.microsoft.com/office/drawing/2014/main" id="{76B85026-D622-490F-8CC6-F7C1DC4A5647}"/>
              </a:ext>
            </a:extLst>
          </p:cNvPr>
          <p:cNvSpPr>
            <a:spLocks noGrp="1" noChangeArrowheads="1"/>
          </p:cNvSpPr>
          <p:nvPr>
            <p:ph type="body" idx="1"/>
          </p:nvPr>
        </p:nvSpPr>
        <p:spPr/>
        <p:txBody>
          <a:bodyPr/>
          <a:lstStyle/>
          <a:p>
            <a:pPr eaLnBrk="1" hangingPunct="1">
              <a:lnSpc>
                <a:spcPct val="90000"/>
              </a:lnSpc>
            </a:pPr>
            <a:r>
              <a:rPr lang="en-US" altLang="en-US" sz="2000" b="1">
                <a:solidFill>
                  <a:schemeClr val="folHlink"/>
                </a:solidFill>
                <a:latin typeface="Palatino" pitchFamily="-128" charset="0"/>
              </a:rPr>
              <a:t>Principle #1.  </a:t>
            </a:r>
            <a:r>
              <a:rPr lang="en-US" altLang="en-US" sz="2000" b="1" i="1">
                <a:solidFill>
                  <a:schemeClr val="folHlink"/>
                </a:solidFill>
                <a:latin typeface="Palatino" pitchFamily="-128" charset="0"/>
              </a:rPr>
              <a:t>Listen.</a:t>
            </a:r>
            <a:r>
              <a:rPr lang="en-US" altLang="en-US" sz="2000">
                <a:latin typeface="Palatino" pitchFamily="-128" charset="0"/>
              </a:rPr>
              <a:t>  Try to focus on the speaker’s words, rather than formulating your response to those words.</a:t>
            </a:r>
          </a:p>
          <a:p>
            <a:pPr eaLnBrk="1" hangingPunct="1">
              <a:lnSpc>
                <a:spcPct val="90000"/>
              </a:lnSpc>
            </a:pPr>
            <a:r>
              <a:rPr lang="en-US" altLang="en-US" sz="2000" b="1">
                <a:solidFill>
                  <a:schemeClr val="folHlink"/>
                </a:solidFill>
                <a:latin typeface="Palatino" pitchFamily="-128" charset="0"/>
              </a:rPr>
              <a:t>Principle # 2.  </a:t>
            </a:r>
            <a:r>
              <a:rPr lang="en-US" altLang="en-US" sz="2000" b="1" i="1">
                <a:solidFill>
                  <a:schemeClr val="folHlink"/>
                </a:solidFill>
                <a:latin typeface="Palatino" pitchFamily="-128" charset="0"/>
              </a:rPr>
              <a:t>Prepare before you communicate. </a:t>
            </a:r>
            <a:r>
              <a:rPr lang="en-US" altLang="en-US" sz="2000" b="1" i="1">
                <a:latin typeface="Palatino" pitchFamily="-128" charset="0"/>
              </a:rPr>
              <a:t> </a:t>
            </a:r>
            <a:r>
              <a:rPr lang="en-US" altLang="en-US" sz="2000">
                <a:latin typeface="Palatino" pitchFamily="-128" charset="0"/>
              </a:rPr>
              <a:t>Spend the time to understand the problem before you meet with others. </a:t>
            </a:r>
          </a:p>
          <a:p>
            <a:pPr eaLnBrk="1" hangingPunct="1">
              <a:lnSpc>
                <a:spcPct val="90000"/>
              </a:lnSpc>
              <a:spcBef>
                <a:spcPts val="300"/>
              </a:spcBef>
            </a:pPr>
            <a:r>
              <a:rPr lang="en-US" altLang="en-US" sz="2000" b="1">
                <a:solidFill>
                  <a:schemeClr val="folHlink"/>
                </a:solidFill>
                <a:latin typeface="Palatino" pitchFamily="-128" charset="0"/>
              </a:rPr>
              <a:t>Principle # 3.  </a:t>
            </a:r>
            <a:r>
              <a:rPr lang="en-US" altLang="en-US" sz="2000" b="1" i="1">
                <a:solidFill>
                  <a:schemeClr val="folHlink"/>
                </a:solidFill>
                <a:latin typeface="Palatino" pitchFamily="-128" charset="0"/>
              </a:rPr>
              <a:t>Someone should facilitate the activity. </a:t>
            </a:r>
            <a:r>
              <a:rPr lang="en-US" altLang="en-US" sz="2000">
                <a:latin typeface="Palatino" pitchFamily="-128" charset="0"/>
              </a:rPr>
              <a:t> Every communication meeting should have a leader (a facilitator) to keep the conversation moving in a productive direction; (2) to mediate any conflict that does occur, and (3) to ensure than other principles are followed.</a:t>
            </a:r>
          </a:p>
          <a:p>
            <a:pPr eaLnBrk="1" hangingPunct="1">
              <a:lnSpc>
                <a:spcPct val="90000"/>
              </a:lnSpc>
              <a:spcAft>
                <a:spcPts val="1000"/>
              </a:spcAft>
            </a:pPr>
            <a:r>
              <a:rPr lang="en-US" altLang="en-US" sz="2000" b="1">
                <a:solidFill>
                  <a:schemeClr val="folHlink"/>
                </a:solidFill>
                <a:latin typeface="Palatino" pitchFamily="-128" charset="0"/>
              </a:rPr>
              <a:t>Principle #4.  </a:t>
            </a:r>
            <a:r>
              <a:rPr lang="en-US" altLang="en-US" sz="2000" b="1" i="1">
                <a:solidFill>
                  <a:schemeClr val="folHlink"/>
                </a:solidFill>
                <a:latin typeface="Palatino" pitchFamily="-128" charset="0"/>
              </a:rPr>
              <a:t>Face-to-face communication is best.</a:t>
            </a:r>
            <a:r>
              <a:rPr lang="en-US" altLang="en-US" sz="2000" i="1">
                <a:solidFill>
                  <a:schemeClr val="folHlink"/>
                </a:solidFill>
                <a:latin typeface="Palatino" pitchFamily="-128" charset="0"/>
              </a:rPr>
              <a:t> </a:t>
            </a:r>
            <a:r>
              <a:rPr lang="en-US" altLang="en-US" sz="2000">
                <a:latin typeface="Palatino" pitchFamily="-128" charset="0"/>
              </a:rPr>
              <a:t> But it usually works better when some other representation of the relevant information is present.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B1C4944-C899-4A43-A6BD-5541E746485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D19E18E1-1420-4764-A2FC-DA5E20CFC6A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E7B63C1-AEF3-4EAF-B881-BFA15A07554B}" type="slidenum">
              <a:rPr lang="en-US" altLang="en-US" sz="1000">
                <a:latin typeface="Helvetica" panose="020B0604020202020204" pitchFamily="34" charset="0"/>
              </a:rPr>
              <a:pPr/>
              <a:t>73</a:t>
            </a:fld>
            <a:endParaRPr lang="en-US" altLang="en-US" sz="1000">
              <a:latin typeface="Helvetica" panose="020B0604020202020204" pitchFamily="34" charset="0"/>
            </a:endParaRPr>
          </a:p>
        </p:txBody>
      </p:sp>
      <p:sp>
        <p:nvSpPr>
          <p:cNvPr id="76804" name="Rectangle 2">
            <a:extLst>
              <a:ext uri="{FF2B5EF4-FFF2-40B4-BE49-F238E27FC236}">
                <a16:creationId xmlns:a16="http://schemas.microsoft.com/office/drawing/2014/main" id="{BD080519-6C95-4FFE-A7A2-CD6D3E253022}"/>
              </a:ext>
            </a:extLst>
          </p:cNvPr>
          <p:cNvSpPr>
            <a:spLocks noGrp="1" noChangeArrowheads="1"/>
          </p:cNvSpPr>
          <p:nvPr>
            <p:ph type="title"/>
          </p:nvPr>
        </p:nvSpPr>
        <p:spPr/>
        <p:txBody>
          <a:bodyPr/>
          <a:lstStyle/>
          <a:p>
            <a:pPr eaLnBrk="1" hangingPunct="1"/>
            <a:r>
              <a:rPr lang="en-US" altLang="en-US"/>
              <a:t>Communication Principles</a:t>
            </a:r>
          </a:p>
        </p:txBody>
      </p:sp>
      <p:sp>
        <p:nvSpPr>
          <p:cNvPr id="76805" name="Rectangle 3">
            <a:extLst>
              <a:ext uri="{FF2B5EF4-FFF2-40B4-BE49-F238E27FC236}">
                <a16:creationId xmlns:a16="http://schemas.microsoft.com/office/drawing/2014/main" id="{C8AE0330-6929-4336-A364-AE6F204CF9DA}"/>
              </a:ext>
            </a:extLst>
          </p:cNvPr>
          <p:cNvSpPr>
            <a:spLocks noGrp="1" noChangeArrowheads="1"/>
          </p:cNvSpPr>
          <p:nvPr>
            <p:ph type="body" idx="1"/>
          </p:nvPr>
        </p:nvSpPr>
        <p:spPr/>
        <p:txBody>
          <a:bodyPr/>
          <a:lstStyle/>
          <a:p>
            <a:pPr eaLnBrk="1" hangingPunct="1">
              <a:lnSpc>
                <a:spcPct val="90000"/>
              </a:lnSpc>
              <a:spcBef>
                <a:spcPts val="300"/>
              </a:spcBef>
            </a:pPr>
            <a:r>
              <a:rPr lang="en-US" altLang="en-US" sz="1600" b="1">
                <a:solidFill>
                  <a:schemeClr val="folHlink"/>
                </a:solidFill>
                <a:latin typeface="Palatino" pitchFamily="-128" charset="0"/>
              </a:rPr>
              <a:t>Principle # 5.  </a:t>
            </a:r>
            <a:r>
              <a:rPr lang="en-US" altLang="en-US" sz="1600" b="1" i="1">
                <a:solidFill>
                  <a:schemeClr val="folHlink"/>
                </a:solidFill>
                <a:latin typeface="Palatino" pitchFamily="-128" charset="0"/>
              </a:rPr>
              <a:t>Take notes and document decisions.</a:t>
            </a:r>
            <a:r>
              <a:rPr lang="en-US" altLang="en-US" sz="1600" b="1" i="1">
                <a:latin typeface="Palatino" pitchFamily="-128" charset="0"/>
              </a:rPr>
              <a:t> </a:t>
            </a:r>
            <a:r>
              <a:rPr lang="en-US" altLang="en-US" sz="1600">
                <a:latin typeface="Palatino" pitchFamily="-128" charset="0"/>
              </a:rPr>
              <a:t>Someone participating in the communication should serve as a “recorder” and write down all important points and decisions.</a:t>
            </a:r>
          </a:p>
          <a:p>
            <a:pPr eaLnBrk="1" hangingPunct="1">
              <a:lnSpc>
                <a:spcPct val="90000"/>
              </a:lnSpc>
              <a:spcAft>
                <a:spcPts val="1000"/>
              </a:spcAft>
            </a:pPr>
            <a:r>
              <a:rPr lang="en-US" altLang="en-US" sz="1600" b="1">
                <a:solidFill>
                  <a:schemeClr val="folHlink"/>
                </a:solidFill>
                <a:latin typeface="Palatino" pitchFamily="-128" charset="0"/>
              </a:rPr>
              <a:t>Principle # 6.  </a:t>
            </a:r>
            <a:r>
              <a:rPr lang="en-US" altLang="en-US" sz="1600" b="1" i="1">
                <a:solidFill>
                  <a:schemeClr val="folHlink"/>
                </a:solidFill>
                <a:latin typeface="Palatino" pitchFamily="-128" charset="0"/>
              </a:rPr>
              <a:t>Strive for collaboration.</a:t>
            </a:r>
            <a:r>
              <a:rPr lang="en-US" altLang="en-US" sz="1600" b="1" i="1">
                <a:latin typeface="Palatino" pitchFamily="-128" charset="0"/>
              </a:rPr>
              <a:t> </a:t>
            </a:r>
            <a:r>
              <a:rPr lang="en-US" altLang="en-US" sz="1600" i="1">
                <a:latin typeface="Palatino" pitchFamily="-128" charset="0"/>
              </a:rPr>
              <a:t> </a:t>
            </a:r>
            <a:r>
              <a:rPr lang="en-US" altLang="en-US" sz="1600">
                <a:latin typeface="Palatino" pitchFamily="-128" charset="0"/>
              </a:rPr>
              <a:t>Collaboration and consensus occur when the collective knowledge of members of the team is combined …</a:t>
            </a:r>
          </a:p>
          <a:p>
            <a:pPr eaLnBrk="1" hangingPunct="1">
              <a:lnSpc>
                <a:spcPct val="90000"/>
              </a:lnSpc>
              <a:spcAft>
                <a:spcPts val="1000"/>
              </a:spcAft>
            </a:pPr>
            <a:r>
              <a:rPr lang="en-US" altLang="en-US" sz="1600" b="1">
                <a:solidFill>
                  <a:schemeClr val="folHlink"/>
                </a:solidFill>
                <a:latin typeface="Palatino" pitchFamily="-128" charset="0"/>
              </a:rPr>
              <a:t>Principle # 7.  </a:t>
            </a:r>
            <a:r>
              <a:rPr lang="en-US" altLang="en-US" sz="1600" b="1" i="1">
                <a:solidFill>
                  <a:schemeClr val="folHlink"/>
                </a:solidFill>
                <a:latin typeface="Palatino" pitchFamily="-128" charset="0"/>
              </a:rPr>
              <a:t>Stay focused, modularize your discussion.</a:t>
            </a:r>
            <a:r>
              <a:rPr lang="en-US" altLang="en-US" sz="1600" i="1">
                <a:latin typeface="Palatino" pitchFamily="-128" charset="0"/>
              </a:rPr>
              <a:t> </a:t>
            </a:r>
            <a:r>
              <a:rPr lang="en-US" altLang="en-US" sz="1600">
                <a:latin typeface="Palatino" pitchFamily="-128" charset="0"/>
              </a:rPr>
              <a:t>The more people involved in any communication, the more likely that discussion will bounce from one topic to the next.</a:t>
            </a:r>
          </a:p>
          <a:p>
            <a:pPr eaLnBrk="1" hangingPunct="1">
              <a:lnSpc>
                <a:spcPct val="90000"/>
              </a:lnSpc>
              <a:spcAft>
                <a:spcPts val="1000"/>
              </a:spcAft>
            </a:pPr>
            <a:r>
              <a:rPr lang="en-US" altLang="en-US" sz="1600" b="1">
                <a:solidFill>
                  <a:schemeClr val="folHlink"/>
                </a:solidFill>
                <a:latin typeface="Palatino" pitchFamily="-128" charset="0"/>
              </a:rPr>
              <a:t>Principle # 8.  </a:t>
            </a:r>
            <a:r>
              <a:rPr lang="en-US" altLang="en-US" sz="1600" b="1" i="1">
                <a:solidFill>
                  <a:schemeClr val="folHlink"/>
                </a:solidFill>
                <a:latin typeface="Palatino" pitchFamily="-128" charset="0"/>
              </a:rPr>
              <a:t>If something is unclear, draw a picture.</a:t>
            </a:r>
          </a:p>
          <a:p>
            <a:pPr eaLnBrk="1" hangingPunct="1">
              <a:lnSpc>
                <a:spcPct val="90000"/>
              </a:lnSpc>
              <a:spcAft>
                <a:spcPts val="1000"/>
              </a:spcAft>
            </a:pPr>
            <a:r>
              <a:rPr lang="en-US" altLang="en-US" sz="1600" b="1">
                <a:solidFill>
                  <a:schemeClr val="folHlink"/>
                </a:solidFill>
                <a:latin typeface="Palatino" pitchFamily="-128" charset="0"/>
              </a:rPr>
              <a:t>Principle # 9.  </a:t>
            </a:r>
            <a:r>
              <a:rPr lang="en-US" altLang="en-US" sz="1600" b="1" i="1">
                <a:solidFill>
                  <a:schemeClr val="folHlink"/>
                </a:solidFill>
                <a:latin typeface="Palatino" pitchFamily="-128" charset="0"/>
              </a:rPr>
              <a:t>(a) Once you agree to something, move on; (b) If you can’t agree to something, move on; (c) If a feature or function is unclear and cannot be clarified at the moment, move on. </a:t>
            </a:r>
          </a:p>
          <a:p>
            <a:pPr eaLnBrk="1" hangingPunct="1">
              <a:lnSpc>
                <a:spcPct val="90000"/>
              </a:lnSpc>
              <a:spcAft>
                <a:spcPts val="1000"/>
              </a:spcAft>
            </a:pPr>
            <a:r>
              <a:rPr lang="en-US" altLang="en-US" sz="1600" b="1">
                <a:solidFill>
                  <a:schemeClr val="folHlink"/>
                </a:solidFill>
                <a:latin typeface="Palatino" pitchFamily="-128" charset="0"/>
              </a:rPr>
              <a:t>Principle # 10.  </a:t>
            </a:r>
            <a:r>
              <a:rPr lang="en-US" altLang="en-US" sz="1600" b="1" i="1">
                <a:solidFill>
                  <a:schemeClr val="folHlink"/>
                </a:solidFill>
                <a:latin typeface="Palatino" pitchFamily="-128" charset="0"/>
              </a:rPr>
              <a:t>Negotiation is not a contest or a game. It works best when both parties win.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6750629-D249-4C3A-A6C3-F5A00C9D485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7FC8AA1A-B0D0-48AD-AE3C-2C853D156A5D}"/>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02BF7F3-D41E-4DF7-9ED1-210A9A50C024}" type="slidenum">
              <a:rPr lang="en-US" altLang="en-US" sz="1000">
                <a:latin typeface="Helvetica" panose="020B0604020202020204" pitchFamily="34" charset="0"/>
              </a:rPr>
              <a:pPr/>
              <a:t>74</a:t>
            </a:fld>
            <a:endParaRPr lang="en-US" altLang="en-US" sz="1000">
              <a:latin typeface="Helvetica" panose="020B0604020202020204" pitchFamily="34" charset="0"/>
            </a:endParaRPr>
          </a:p>
        </p:txBody>
      </p:sp>
      <p:sp>
        <p:nvSpPr>
          <p:cNvPr id="77828" name="Rectangle 2">
            <a:extLst>
              <a:ext uri="{FF2B5EF4-FFF2-40B4-BE49-F238E27FC236}">
                <a16:creationId xmlns:a16="http://schemas.microsoft.com/office/drawing/2014/main" id="{B988B3E6-5A07-4605-83C9-9C38F04CB2D4}"/>
              </a:ext>
            </a:extLst>
          </p:cNvPr>
          <p:cNvSpPr>
            <a:spLocks noGrp="1" noChangeArrowheads="1"/>
          </p:cNvSpPr>
          <p:nvPr>
            <p:ph type="title"/>
          </p:nvPr>
        </p:nvSpPr>
        <p:spPr/>
        <p:txBody>
          <a:bodyPr/>
          <a:lstStyle/>
          <a:p>
            <a:pPr eaLnBrk="1" hangingPunct="1"/>
            <a:r>
              <a:rPr lang="en-US" altLang="en-US"/>
              <a:t>Planning Principles</a:t>
            </a:r>
          </a:p>
        </p:txBody>
      </p:sp>
      <p:sp>
        <p:nvSpPr>
          <p:cNvPr id="77829" name="Rectangle 3">
            <a:extLst>
              <a:ext uri="{FF2B5EF4-FFF2-40B4-BE49-F238E27FC236}">
                <a16:creationId xmlns:a16="http://schemas.microsoft.com/office/drawing/2014/main" id="{343C2B1A-69CF-4FF7-94BD-DCAF4C5F705E}"/>
              </a:ext>
            </a:extLst>
          </p:cNvPr>
          <p:cNvSpPr>
            <a:spLocks noGrp="1" noChangeArrowheads="1"/>
          </p:cNvSpPr>
          <p:nvPr>
            <p:ph type="body" idx="1"/>
          </p:nvPr>
        </p:nvSpPr>
        <p:spPr/>
        <p:txBody>
          <a:bodyPr/>
          <a:lstStyle/>
          <a:p>
            <a:pPr eaLnBrk="1" hangingPunct="1">
              <a:lnSpc>
                <a:spcPct val="90000"/>
              </a:lnSpc>
              <a:spcBef>
                <a:spcPts val="1200"/>
              </a:spcBef>
            </a:pPr>
            <a:r>
              <a:rPr lang="en-US" altLang="en-US" sz="2000" b="1">
                <a:solidFill>
                  <a:schemeClr val="folHlink"/>
                </a:solidFill>
                <a:latin typeface="Palatino" pitchFamily="-128" charset="0"/>
              </a:rPr>
              <a:t>Principle #1.  </a:t>
            </a:r>
            <a:r>
              <a:rPr lang="en-US" altLang="en-US" sz="2000" b="1" i="1">
                <a:solidFill>
                  <a:schemeClr val="folHlink"/>
                </a:solidFill>
                <a:latin typeface="Palatino" pitchFamily="-128" charset="0"/>
              </a:rPr>
              <a:t>Understand the scope of the project.</a:t>
            </a:r>
            <a:r>
              <a:rPr lang="en-US" altLang="en-US" sz="2000" b="1">
                <a:solidFill>
                  <a:schemeClr val="folHlink"/>
                </a:solidFill>
                <a:latin typeface="Palatino" pitchFamily="-128" charset="0"/>
              </a:rPr>
              <a:t> </a:t>
            </a:r>
            <a:r>
              <a:rPr lang="en-US" altLang="en-US" sz="2000" b="1">
                <a:latin typeface="Palatino" pitchFamily="-128" charset="0"/>
              </a:rPr>
              <a:t> </a:t>
            </a:r>
            <a:r>
              <a:rPr lang="en-US" altLang="en-US" sz="2000">
                <a:latin typeface="Palatino" pitchFamily="-128" charset="0"/>
              </a:rPr>
              <a:t>It’s impossible to use a roadmap if you don’t know where you’re going. Scope provides the software team with a destination.</a:t>
            </a:r>
          </a:p>
          <a:p>
            <a:pPr eaLnBrk="1" hangingPunct="1">
              <a:lnSpc>
                <a:spcPct val="90000"/>
              </a:lnSpc>
              <a:spcBef>
                <a:spcPts val="300"/>
              </a:spcBef>
            </a:pPr>
            <a:r>
              <a:rPr lang="en-US" altLang="en-US" sz="2000" b="1">
                <a:solidFill>
                  <a:schemeClr val="folHlink"/>
                </a:solidFill>
                <a:latin typeface="Palatino" pitchFamily="-128" charset="0"/>
              </a:rPr>
              <a:t>Principle #2.  </a:t>
            </a:r>
            <a:r>
              <a:rPr lang="en-US" altLang="en-US" sz="2000" b="1" i="1">
                <a:solidFill>
                  <a:schemeClr val="folHlink"/>
                </a:solidFill>
                <a:latin typeface="Palatino" pitchFamily="-128" charset="0"/>
              </a:rPr>
              <a:t>Involve the customer in the planning activity. </a:t>
            </a:r>
            <a:r>
              <a:rPr lang="en-US" altLang="en-US" sz="2000" b="1" i="1">
                <a:latin typeface="Palatino" pitchFamily="-128" charset="0"/>
              </a:rPr>
              <a:t> </a:t>
            </a:r>
            <a:r>
              <a:rPr lang="en-US" altLang="en-US" sz="2000">
                <a:latin typeface="Palatino" pitchFamily="-128" charset="0"/>
              </a:rPr>
              <a:t>The customer defines priorities and establishes project constraints. </a:t>
            </a:r>
          </a:p>
          <a:p>
            <a:pPr eaLnBrk="1" hangingPunct="1">
              <a:lnSpc>
                <a:spcPct val="90000"/>
              </a:lnSpc>
              <a:spcBef>
                <a:spcPts val="300"/>
              </a:spcBef>
            </a:pPr>
            <a:r>
              <a:rPr lang="en-US" altLang="en-US" sz="2000" b="1">
                <a:solidFill>
                  <a:schemeClr val="folHlink"/>
                </a:solidFill>
                <a:latin typeface="Palatino" pitchFamily="-128" charset="0"/>
              </a:rPr>
              <a:t>Principle #3.</a:t>
            </a:r>
            <a:r>
              <a:rPr lang="en-US" altLang="en-US" sz="2000" b="1" i="1">
                <a:solidFill>
                  <a:schemeClr val="folHlink"/>
                </a:solidFill>
                <a:latin typeface="Palatino" pitchFamily="-128" charset="0"/>
              </a:rPr>
              <a:t> </a:t>
            </a:r>
            <a:r>
              <a:rPr lang="en-US" altLang="en-US" sz="2000" b="1">
                <a:solidFill>
                  <a:schemeClr val="folHlink"/>
                </a:solidFill>
                <a:latin typeface="Palatino" pitchFamily="-128" charset="0"/>
              </a:rPr>
              <a:t> </a:t>
            </a:r>
            <a:r>
              <a:rPr lang="en-US" altLang="en-US" sz="2000" b="1" i="1">
                <a:solidFill>
                  <a:schemeClr val="folHlink"/>
                </a:solidFill>
                <a:latin typeface="Palatino" pitchFamily="-128" charset="0"/>
              </a:rPr>
              <a:t>Recognize that planning is iterative. </a:t>
            </a:r>
            <a:r>
              <a:rPr lang="en-US" altLang="en-US" sz="2000" b="1">
                <a:latin typeface="Palatino" pitchFamily="-128" charset="0"/>
              </a:rPr>
              <a:t> </a:t>
            </a:r>
            <a:r>
              <a:rPr lang="en-US" altLang="en-US" sz="2000">
                <a:latin typeface="Palatino" pitchFamily="-128" charset="0"/>
              </a:rPr>
              <a:t>A project plan is never engraved in stone. As work begins, it very likely that things will change.</a:t>
            </a:r>
          </a:p>
          <a:p>
            <a:pPr eaLnBrk="1" hangingPunct="1">
              <a:lnSpc>
                <a:spcPct val="90000"/>
              </a:lnSpc>
              <a:spcBef>
                <a:spcPts val="300"/>
              </a:spcBef>
            </a:pPr>
            <a:r>
              <a:rPr lang="en-US" altLang="en-US" sz="2000" b="1">
                <a:solidFill>
                  <a:schemeClr val="folHlink"/>
                </a:solidFill>
                <a:latin typeface="Palatino" pitchFamily="-128" charset="0"/>
              </a:rPr>
              <a:t>Principle #4.  </a:t>
            </a:r>
            <a:r>
              <a:rPr lang="en-US" altLang="en-US" sz="2000" b="1" i="1">
                <a:solidFill>
                  <a:schemeClr val="folHlink"/>
                </a:solidFill>
                <a:latin typeface="Palatino" pitchFamily="-128" charset="0"/>
              </a:rPr>
              <a:t>Estimate based on what you know.</a:t>
            </a:r>
            <a:r>
              <a:rPr lang="en-US" altLang="en-US" sz="2000" b="1" i="1">
                <a:latin typeface="Palatino" pitchFamily="-128" charset="0"/>
              </a:rPr>
              <a:t> </a:t>
            </a:r>
            <a:r>
              <a:rPr lang="en-US" altLang="en-US" sz="2000" b="1">
                <a:latin typeface="Palatino" pitchFamily="-128" charset="0"/>
              </a:rPr>
              <a:t> </a:t>
            </a:r>
            <a:r>
              <a:rPr lang="en-US" altLang="en-US" sz="2000">
                <a:latin typeface="Palatino" pitchFamily="-128" charset="0"/>
              </a:rPr>
              <a:t>The intent of estimation is to provide an indication of effort, cost, and task duration, based on the team’s current understanding of the work to be done.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2B3FB71-7731-4B92-B050-DCF909F10B5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2492D13D-F2BF-47ED-990B-CED46F399AB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5AE9216-D774-4ED9-B081-8E84986B88B2}" type="slidenum">
              <a:rPr lang="en-US" altLang="en-US" sz="1000">
                <a:latin typeface="Helvetica" panose="020B0604020202020204" pitchFamily="34" charset="0"/>
              </a:rPr>
              <a:pPr/>
              <a:t>75</a:t>
            </a:fld>
            <a:endParaRPr lang="en-US" altLang="en-US" sz="1000">
              <a:latin typeface="Helvetica" panose="020B0604020202020204" pitchFamily="34" charset="0"/>
            </a:endParaRPr>
          </a:p>
        </p:txBody>
      </p:sp>
      <p:sp>
        <p:nvSpPr>
          <p:cNvPr id="78852" name="Rectangle 2">
            <a:extLst>
              <a:ext uri="{FF2B5EF4-FFF2-40B4-BE49-F238E27FC236}">
                <a16:creationId xmlns:a16="http://schemas.microsoft.com/office/drawing/2014/main" id="{DFB1A0EE-7377-4D6B-95D4-B42D84DB9888}"/>
              </a:ext>
            </a:extLst>
          </p:cNvPr>
          <p:cNvSpPr>
            <a:spLocks noGrp="1" noChangeArrowheads="1"/>
          </p:cNvSpPr>
          <p:nvPr>
            <p:ph type="title"/>
          </p:nvPr>
        </p:nvSpPr>
        <p:spPr/>
        <p:txBody>
          <a:bodyPr/>
          <a:lstStyle/>
          <a:p>
            <a:pPr eaLnBrk="1" hangingPunct="1"/>
            <a:r>
              <a:rPr lang="en-US" altLang="en-US"/>
              <a:t>Planning Principles</a:t>
            </a:r>
          </a:p>
        </p:txBody>
      </p:sp>
      <p:sp>
        <p:nvSpPr>
          <p:cNvPr id="78853" name="Rectangle 3">
            <a:extLst>
              <a:ext uri="{FF2B5EF4-FFF2-40B4-BE49-F238E27FC236}">
                <a16:creationId xmlns:a16="http://schemas.microsoft.com/office/drawing/2014/main" id="{5213D352-4599-4C85-B262-675EBDFF2B22}"/>
              </a:ext>
            </a:extLst>
          </p:cNvPr>
          <p:cNvSpPr>
            <a:spLocks noGrp="1" noChangeArrowheads="1"/>
          </p:cNvSpPr>
          <p:nvPr>
            <p:ph type="body" idx="1"/>
          </p:nvPr>
        </p:nvSpPr>
        <p:spPr>
          <a:xfrm>
            <a:off x="1828800" y="1752600"/>
            <a:ext cx="6934200" cy="4191000"/>
          </a:xfrm>
        </p:spPr>
        <p:txBody>
          <a:bodyPr/>
          <a:lstStyle/>
          <a:p>
            <a:pPr eaLnBrk="1" hangingPunct="1">
              <a:lnSpc>
                <a:spcPct val="90000"/>
              </a:lnSpc>
              <a:spcBef>
                <a:spcPts val="300"/>
              </a:spcBef>
            </a:pPr>
            <a:r>
              <a:rPr lang="en-US" altLang="en-US" sz="1800" b="1">
                <a:solidFill>
                  <a:schemeClr val="folHlink"/>
                </a:solidFill>
                <a:latin typeface="Palatino" pitchFamily="-128" charset="0"/>
              </a:rPr>
              <a:t>Principle #5.  </a:t>
            </a:r>
            <a:r>
              <a:rPr lang="en-US" altLang="en-US" sz="1800" b="1" i="1">
                <a:solidFill>
                  <a:schemeClr val="folHlink"/>
                </a:solidFill>
                <a:latin typeface="Palatino" pitchFamily="-128" charset="0"/>
              </a:rPr>
              <a:t>Consider risk as you define the plan.</a:t>
            </a:r>
            <a:r>
              <a:rPr lang="en-US" altLang="en-US" sz="1800" b="1" i="1">
                <a:latin typeface="Palatino" pitchFamily="-128" charset="0"/>
              </a:rPr>
              <a:t> </a:t>
            </a:r>
            <a:r>
              <a:rPr lang="en-US" altLang="en-US" sz="1800" b="1">
                <a:latin typeface="Palatino" pitchFamily="-128" charset="0"/>
              </a:rPr>
              <a:t> </a:t>
            </a:r>
            <a:r>
              <a:rPr lang="en-US" altLang="en-US" sz="1800">
                <a:latin typeface="Palatino" pitchFamily="-128" charset="0"/>
              </a:rPr>
              <a:t>If you have identified risks that have high impact and high probability, contingency planning is necessary. </a:t>
            </a:r>
          </a:p>
          <a:p>
            <a:pPr eaLnBrk="1" hangingPunct="1">
              <a:lnSpc>
                <a:spcPct val="90000"/>
              </a:lnSpc>
              <a:spcBef>
                <a:spcPts val="300"/>
              </a:spcBef>
            </a:pPr>
            <a:r>
              <a:rPr lang="en-US" altLang="en-US" sz="1800" b="1">
                <a:solidFill>
                  <a:schemeClr val="folHlink"/>
                </a:solidFill>
                <a:latin typeface="Palatino" pitchFamily="-128" charset="0"/>
              </a:rPr>
              <a:t>Principle #6.  </a:t>
            </a:r>
            <a:r>
              <a:rPr lang="en-US" altLang="en-US" sz="1800" b="1" i="1">
                <a:solidFill>
                  <a:schemeClr val="folHlink"/>
                </a:solidFill>
                <a:latin typeface="Palatino" pitchFamily="-128" charset="0"/>
              </a:rPr>
              <a:t>Be realistic.</a:t>
            </a:r>
            <a:r>
              <a:rPr lang="en-US" altLang="en-US" sz="1800" b="1">
                <a:latin typeface="Palatino" pitchFamily="-128" charset="0"/>
              </a:rPr>
              <a:t>  </a:t>
            </a:r>
            <a:r>
              <a:rPr lang="en-US" altLang="en-US" sz="1800">
                <a:latin typeface="Palatino" pitchFamily="-128" charset="0"/>
              </a:rPr>
              <a:t>People don’t work 100 percent of every day.</a:t>
            </a:r>
            <a:r>
              <a:rPr lang="en-US" altLang="en-US" sz="1800" b="1">
                <a:latin typeface="Palatino" pitchFamily="-128" charset="0"/>
              </a:rPr>
              <a:t> </a:t>
            </a:r>
            <a:endParaRPr lang="en-US" altLang="en-US" sz="1800">
              <a:latin typeface="Palatino" pitchFamily="-128" charset="0"/>
            </a:endParaRPr>
          </a:p>
          <a:p>
            <a:pPr eaLnBrk="1" hangingPunct="1">
              <a:lnSpc>
                <a:spcPct val="90000"/>
              </a:lnSpc>
              <a:spcAft>
                <a:spcPts val="1000"/>
              </a:spcAft>
            </a:pPr>
            <a:r>
              <a:rPr lang="en-US" altLang="en-US" sz="1800" b="1">
                <a:solidFill>
                  <a:schemeClr val="folHlink"/>
                </a:solidFill>
                <a:latin typeface="Palatino" pitchFamily="-128" charset="0"/>
              </a:rPr>
              <a:t>Principle #7.  </a:t>
            </a:r>
            <a:r>
              <a:rPr lang="en-US" altLang="en-US" sz="1800" b="1" i="1">
                <a:solidFill>
                  <a:schemeClr val="folHlink"/>
                </a:solidFill>
                <a:latin typeface="Palatino" pitchFamily="-128" charset="0"/>
              </a:rPr>
              <a:t>Adjust granularity as you define the plan. </a:t>
            </a:r>
            <a:r>
              <a:rPr lang="en-US" altLang="en-US" sz="1800" b="1">
                <a:solidFill>
                  <a:schemeClr val="folHlink"/>
                </a:solidFill>
                <a:latin typeface="Palatino" pitchFamily="-128" charset="0"/>
              </a:rPr>
              <a:t> </a:t>
            </a:r>
            <a:r>
              <a:rPr lang="en-US" altLang="en-US" sz="1800" i="1">
                <a:latin typeface="Palatino" pitchFamily="-128" charset="0"/>
              </a:rPr>
              <a:t>Granularity</a:t>
            </a:r>
            <a:r>
              <a:rPr lang="en-US" altLang="en-US" sz="1800">
                <a:latin typeface="Palatino" pitchFamily="-128" charset="0"/>
              </a:rPr>
              <a:t> refers to the level of detail that is introduced as a project plan is developed.</a:t>
            </a:r>
          </a:p>
          <a:p>
            <a:pPr eaLnBrk="1" hangingPunct="1">
              <a:lnSpc>
                <a:spcPct val="90000"/>
              </a:lnSpc>
              <a:spcBef>
                <a:spcPts val="300"/>
              </a:spcBef>
            </a:pPr>
            <a:r>
              <a:rPr lang="en-US" altLang="en-US" sz="1800" b="1">
                <a:solidFill>
                  <a:schemeClr val="folHlink"/>
                </a:solidFill>
                <a:latin typeface="Palatino" pitchFamily="-128" charset="0"/>
              </a:rPr>
              <a:t>Principle #8.  </a:t>
            </a:r>
            <a:r>
              <a:rPr lang="en-US" altLang="en-US" sz="1800" b="1" i="1">
                <a:solidFill>
                  <a:schemeClr val="folHlink"/>
                </a:solidFill>
                <a:latin typeface="Palatino" pitchFamily="-128" charset="0"/>
              </a:rPr>
              <a:t>Define how you intend to ensure quality. </a:t>
            </a:r>
            <a:r>
              <a:rPr lang="en-US" altLang="en-US" sz="1800" b="1" i="1">
                <a:latin typeface="Palatino" pitchFamily="-128" charset="0"/>
              </a:rPr>
              <a:t> </a:t>
            </a:r>
            <a:r>
              <a:rPr lang="en-US" altLang="en-US" sz="1800">
                <a:latin typeface="Palatino" pitchFamily="-128" charset="0"/>
              </a:rPr>
              <a:t>The plan should identify how the software team intends to ensure quality. </a:t>
            </a:r>
          </a:p>
          <a:p>
            <a:pPr eaLnBrk="1" hangingPunct="1">
              <a:lnSpc>
                <a:spcPct val="90000"/>
              </a:lnSpc>
              <a:spcBef>
                <a:spcPts val="300"/>
              </a:spcBef>
            </a:pPr>
            <a:r>
              <a:rPr lang="en-US" altLang="en-US" sz="1800" b="1">
                <a:solidFill>
                  <a:schemeClr val="folHlink"/>
                </a:solidFill>
                <a:latin typeface="Palatino" pitchFamily="-128" charset="0"/>
              </a:rPr>
              <a:t>Principle #9.  </a:t>
            </a:r>
            <a:r>
              <a:rPr lang="en-US" altLang="en-US" sz="1800" b="1" i="1">
                <a:solidFill>
                  <a:schemeClr val="folHlink"/>
                </a:solidFill>
                <a:latin typeface="Palatino" pitchFamily="-128" charset="0"/>
              </a:rPr>
              <a:t>Describe how you intend to accommodate change. </a:t>
            </a:r>
            <a:r>
              <a:rPr lang="en-US" altLang="en-US" sz="1800" b="1">
                <a:latin typeface="Palatino" pitchFamily="-128" charset="0"/>
              </a:rPr>
              <a:t> </a:t>
            </a:r>
            <a:r>
              <a:rPr lang="en-US" altLang="en-US" sz="1800">
                <a:latin typeface="Palatino" pitchFamily="-128" charset="0"/>
              </a:rPr>
              <a:t>Even the best planning can be obviated by uncontrolled change. </a:t>
            </a:r>
          </a:p>
          <a:p>
            <a:pPr eaLnBrk="1" hangingPunct="1">
              <a:lnSpc>
                <a:spcPct val="90000"/>
              </a:lnSpc>
              <a:spcBef>
                <a:spcPts val="300"/>
              </a:spcBef>
            </a:pPr>
            <a:r>
              <a:rPr lang="en-US" altLang="en-US" sz="1800" b="1">
                <a:solidFill>
                  <a:srgbClr val="8A0000"/>
                </a:solidFill>
                <a:latin typeface="Palatino" pitchFamily="-128" charset="0"/>
              </a:rPr>
              <a:t>Principle #10.  </a:t>
            </a:r>
            <a:r>
              <a:rPr lang="en-US" altLang="en-US" sz="1800" b="1" i="1">
                <a:solidFill>
                  <a:schemeClr val="folHlink"/>
                </a:solidFill>
                <a:latin typeface="Palatino" pitchFamily="-128" charset="0"/>
              </a:rPr>
              <a:t>Track the plan frequently and make adjustments as required.</a:t>
            </a:r>
            <a:r>
              <a:rPr lang="en-US" altLang="en-US" sz="1800" i="1">
                <a:latin typeface="Palatino" pitchFamily="-128" charset="0"/>
              </a:rPr>
              <a:t> </a:t>
            </a:r>
            <a:r>
              <a:rPr lang="en-US" altLang="en-US" sz="1800">
                <a:latin typeface="Palatino" pitchFamily="-128" charset="0"/>
              </a:rPr>
              <a:t>Software projects fall behind schedule one day at a time. </a:t>
            </a:r>
            <a:endParaRPr lang="en-US" altLang="en-US" sz="2000">
              <a:latin typeface="Palatino" pitchFamily="-12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C809CB3-F84A-4BE5-9CF9-52653FAC1B8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D45460B7-16FF-494C-89C5-AB7A0F0533C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48A993D-363C-4E62-8D9D-BF86E4ABCC07}" type="slidenum">
              <a:rPr lang="en-US" altLang="en-US" sz="1000">
                <a:latin typeface="Helvetica" panose="020B0604020202020204" pitchFamily="34" charset="0"/>
              </a:rPr>
              <a:pPr/>
              <a:t>76</a:t>
            </a:fld>
            <a:endParaRPr lang="en-US" altLang="en-US" sz="1000">
              <a:latin typeface="Helvetica" panose="020B0604020202020204" pitchFamily="34" charset="0"/>
            </a:endParaRPr>
          </a:p>
        </p:txBody>
      </p:sp>
      <p:sp>
        <p:nvSpPr>
          <p:cNvPr id="79876" name="Rectangle 2">
            <a:extLst>
              <a:ext uri="{FF2B5EF4-FFF2-40B4-BE49-F238E27FC236}">
                <a16:creationId xmlns:a16="http://schemas.microsoft.com/office/drawing/2014/main" id="{6DE099AC-2377-43C4-9705-AE995085CE48}"/>
              </a:ext>
            </a:extLst>
          </p:cNvPr>
          <p:cNvSpPr>
            <a:spLocks noGrp="1" noChangeArrowheads="1"/>
          </p:cNvSpPr>
          <p:nvPr>
            <p:ph type="title"/>
          </p:nvPr>
        </p:nvSpPr>
        <p:spPr/>
        <p:txBody>
          <a:bodyPr/>
          <a:lstStyle/>
          <a:p>
            <a:pPr eaLnBrk="1" hangingPunct="1"/>
            <a:r>
              <a:rPr lang="en-US" altLang="en-US"/>
              <a:t>Modeling Principles</a:t>
            </a:r>
          </a:p>
        </p:txBody>
      </p:sp>
      <p:sp>
        <p:nvSpPr>
          <p:cNvPr id="79877" name="Rectangle 3">
            <a:extLst>
              <a:ext uri="{FF2B5EF4-FFF2-40B4-BE49-F238E27FC236}">
                <a16:creationId xmlns:a16="http://schemas.microsoft.com/office/drawing/2014/main" id="{DDF679CD-5753-4A60-8131-C3F5BE56FD42}"/>
              </a:ext>
            </a:extLst>
          </p:cNvPr>
          <p:cNvSpPr>
            <a:spLocks noGrp="1" noChangeArrowheads="1"/>
          </p:cNvSpPr>
          <p:nvPr>
            <p:ph type="body" idx="1"/>
          </p:nvPr>
        </p:nvSpPr>
        <p:spPr/>
        <p:txBody>
          <a:bodyPr/>
          <a:lstStyle/>
          <a:p>
            <a:pPr eaLnBrk="1" hangingPunct="1">
              <a:spcBef>
                <a:spcPts val="300"/>
              </a:spcBef>
            </a:pPr>
            <a:r>
              <a:rPr lang="en-US" altLang="en-US">
                <a:latin typeface="Palatino" pitchFamily="-128" charset="0"/>
              </a:rPr>
              <a:t>In software engineering work, two classes of models can be created: </a:t>
            </a:r>
          </a:p>
          <a:p>
            <a:pPr lvl="1" eaLnBrk="1" hangingPunct="1">
              <a:spcBef>
                <a:spcPts val="300"/>
              </a:spcBef>
            </a:pPr>
            <a:r>
              <a:rPr lang="en-US" altLang="en-US" i="1">
                <a:solidFill>
                  <a:schemeClr val="folHlink"/>
                </a:solidFill>
                <a:latin typeface="Palatino" pitchFamily="-128" charset="0"/>
              </a:rPr>
              <a:t>Requirements models</a:t>
            </a:r>
            <a:r>
              <a:rPr lang="en-US" altLang="en-US">
                <a:solidFill>
                  <a:schemeClr val="folHlink"/>
                </a:solidFill>
                <a:latin typeface="Palatino" pitchFamily="-128" charset="0"/>
              </a:rPr>
              <a:t> (also called </a:t>
            </a:r>
            <a:r>
              <a:rPr lang="en-US" altLang="en-US" i="1">
                <a:solidFill>
                  <a:schemeClr val="folHlink"/>
                </a:solidFill>
                <a:latin typeface="Palatino" pitchFamily="-128" charset="0"/>
              </a:rPr>
              <a:t>analysis models</a:t>
            </a:r>
            <a:r>
              <a:rPr lang="en-US" altLang="en-US">
                <a:solidFill>
                  <a:schemeClr val="folHlink"/>
                </a:solidFill>
                <a:latin typeface="Palatino" pitchFamily="-128" charset="0"/>
              </a:rPr>
              <a:t>) </a:t>
            </a:r>
            <a:r>
              <a:rPr lang="en-US" altLang="en-US">
                <a:latin typeface="Palatino" pitchFamily="-128" charset="0"/>
              </a:rPr>
              <a:t>represent the customer requirements by depicting the software in three different domains: the information domain, the functional domain, and the behavioral domain. </a:t>
            </a:r>
          </a:p>
          <a:p>
            <a:pPr lvl="1" eaLnBrk="1" hangingPunct="1">
              <a:spcBef>
                <a:spcPts val="300"/>
              </a:spcBef>
            </a:pPr>
            <a:r>
              <a:rPr lang="en-US" altLang="en-US" i="1">
                <a:solidFill>
                  <a:schemeClr val="folHlink"/>
                </a:solidFill>
                <a:latin typeface="Palatino" pitchFamily="-128" charset="0"/>
              </a:rPr>
              <a:t>Design models</a:t>
            </a:r>
            <a:r>
              <a:rPr lang="en-US" altLang="en-US">
                <a:solidFill>
                  <a:schemeClr val="folHlink"/>
                </a:solidFill>
                <a:latin typeface="Palatino" pitchFamily="-128" charset="0"/>
              </a:rPr>
              <a:t> </a:t>
            </a:r>
            <a:r>
              <a:rPr lang="en-US" altLang="en-US">
                <a:latin typeface="Palatino" pitchFamily="-128" charset="0"/>
              </a:rPr>
              <a:t>represent characteristics of the software that help practitioners to construct it effectively: the architecture, the user interface, and component-level detail.</a:t>
            </a:r>
          </a:p>
          <a:p>
            <a:pPr eaLnBrk="1" hangingPunct="1"/>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38657D0-A4C6-49DA-8321-FA5544B2D16A}"/>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2B865642-10AA-49C4-B098-DA28BC14835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931365F-7F57-49F8-B7DA-E65B58EEFADC}" type="slidenum">
              <a:rPr lang="en-US" altLang="en-US" sz="1000">
                <a:latin typeface="Helvetica" panose="020B0604020202020204" pitchFamily="34" charset="0"/>
              </a:rPr>
              <a:pPr/>
              <a:t>77</a:t>
            </a:fld>
            <a:endParaRPr lang="en-US" altLang="en-US" sz="1000">
              <a:latin typeface="Helvetica" panose="020B0604020202020204" pitchFamily="34" charset="0"/>
            </a:endParaRPr>
          </a:p>
        </p:txBody>
      </p:sp>
      <p:sp>
        <p:nvSpPr>
          <p:cNvPr id="80900" name="Rectangle 2">
            <a:extLst>
              <a:ext uri="{FF2B5EF4-FFF2-40B4-BE49-F238E27FC236}">
                <a16:creationId xmlns:a16="http://schemas.microsoft.com/office/drawing/2014/main" id="{2ECC8E9A-54BF-4841-99F7-87E30FC53B5E}"/>
              </a:ext>
            </a:extLst>
          </p:cNvPr>
          <p:cNvSpPr>
            <a:spLocks noGrp="1" noChangeArrowheads="1"/>
          </p:cNvSpPr>
          <p:nvPr>
            <p:ph type="title"/>
          </p:nvPr>
        </p:nvSpPr>
        <p:spPr>
          <a:xfrm>
            <a:off x="1219200" y="990600"/>
            <a:ext cx="7315200" cy="633413"/>
          </a:xfrm>
        </p:spPr>
        <p:txBody>
          <a:bodyPr/>
          <a:lstStyle/>
          <a:p>
            <a:pPr eaLnBrk="1" hangingPunct="1"/>
            <a:r>
              <a:rPr lang="en-US" altLang="en-US" sz="3600"/>
              <a:t>Requirements Modeling Principles</a:t>
            </a:r>
            <a:endParaRPr lang="en-US" altLang="en-US"/>
          </a:p>
        </p:txBody>
      </p:sp>
      <p:sp>
        <p:nvSpPr>
          <p:cNvPr id="80901" name="Rectangle 3">
            <a:extLst>
              <a:ext uri="{FF2B5EF4-FFF2-40B4-BE49-F238E27FC236}">
                <a16:creationId xmlns:a16="http://schemas.microsoft.com/office/drawing/2014/main" id="{E21AC671-4E21-4D3A-88D3-AF0B4C4B7BCD}"/>
              </a:ext>
            </a:extLst>
          </p:cNvPr>
          <p:cNvSpPr>
            <a:spLocks noGrp="1" noChangeArrowheads="1"/>
          </p:cNvSpPr>
          <p:nvPr>
            <p:ph type="body" idx="1"/>
          </p:nvPr>
        </p:nvSpPr>
        <p:spPr/>
        <p:txBody>
          <a:bodyPr/>
          <a:lstStyle/>
          <a:p>
            <a:pPr eaLnBrk="1" hangingPunct="1"/>
            <a:r>
              <a:rPr lang="en-US" altLang="en-US" sz="2000" b="1">
                <a:solidFill>
                  <a:schemeClr val="folHlink"/>
                </a:solidFill>
                <a:latin typeface="Palatino" pitchFamily="-128" charset="0"/>
              </a:rPr>
              <a:t>Principle #1.  </a:t>
            </a:r>
            <a:r>
              <a:rPr lang="en-US" altLang="en-US" sz="2000" b="1" i="1">
                <a:solidFill>
                  <a:schemeClr val="folHlink"/>
                </a:solidFill>
                <a:latin typeface="Palatino" pitchFamily="-128" charset="0"/>
              </a:rPr>
              <a:t>The information domain of a problem must be represented and understood.</a:t>
            </a:r>
          </a:p>
          <a:p>
            <a:pPr eaLnBrk="1" hangingPunct="1"/>
            <a:r>
              <a:rPr lang="en-US" altLang="en-US" sz="2000" b="1">
                <a:solidFill>
                  <a:schemeClr val="folHlink"/>
                </a:solidFill>
                <a:latin typeface="Palatino" pitchFamily="-128" charset="0"/>
              </a:rPr>
              <a:t>Principle #2.  </a:t>
            </a:r>
            <a:r>
              <a:rPr lang="en-US" altLang="en-US" sz="2000" b="1" i="1">
                <a:solidFill>
                  <a:schemeClr val="folHlink"/>
                </a:solidFill>
                <a:latin typeface="Palatino" pitchFamily="-128" charset="0"/>
              </a:rPr>
              <a:t>The functions that the software performs must be defined. </a:t>
            </a:r>
          </a:p>
          <a:p>
            <a:pPr eaLnBrk="1" hangingPunct="1"/>
            <a:r>
              <a:rPr lang="en-US" altLang="en-US" sz="2000" b="1">
                <a:solidFill>
                  <a:schemeClr val="folHlink"/>
                </a:solidFill>
                <a:latin typeface="Palatino" pitchFamily="-128" charset="0"/>
              </a:rPr>
              <a:t>Principle #3. </a:t>
            </a:r>
            <a:r>
              <a:rPr lang="en-US" altLang="en-US" sz="2000" b="1" i="1">
                <a:solidFill>
                  <a:schemeClr val="folHlink"/>
                </a:solidFill>
                <a:latin typeface="Palatino" pitchFamily="-128" charset="0"/>
              </a:rPr>
              <a:t> The behavior of the software (as a consequence of external events) must be represented.</a:t>
            </a:r>
          </a:p>
          <a:p>
            <a:pPr eaLnBrk="1" hangingPunct="1"/>
            <a:r>
              <a:rPr lang="en-US" altLang="en-US" sz="2000" b="1">
                <a:solidFill>
                  <a:schemeClr val="folHlink"/>
                </a:solidFill>
                <a:latin typeface="Palatino" pitchFamily="-128" charset="0"/>
              </a:rPr>
              <a:t>Principle #4.  </a:t>
            </a:r>
            <a:r>
              <a:rPr lang="en-US" altLang="en-US" sz="2000" b="1" i="1">
                <a:solidFill>
                  <a:schemeClr val="folHlink"/>
                </a:solidFill>
                <a:latin typeface="Palatino" pitchFamily="-128" charset="0"/>
              </a:rPr>
              <a:t>The models that depict information, function, and behavior must be partitioned in a manner that uncovers detail in a layered (or hierarchical) fashion.</a:t>
            </a:r>
          </a:p>
          <a:p>
            <a:pPr eaLnBrk="1" hangingPunct="1"/>
            <a:r>
              <a:rPr lang="en-US" altLang="en-US" sz="2000" b="1">
                <a:solidFill>
                  <a:schemeClr val="folHlink"/>
                </a:solidFill>
                <a:latin typeface="Palatino" pitchFamily="-128" charset="0"/>
              </a:rPr>
              <a:t>Principle #5.   </a:t>
            </a:r>
            <a:r>
              <a:rPr lang="en-US" altLang="en-US" sz="2000" b="1" i="1">
                <a:solidFill>
                  <a:schemeClr val="folHlink"/>
                </a:solidFill>
                <a:latin typeface="Palatino" pitchFamily="-128" charset="0"/>
              </a:rPr>
              <a:t>The analysis task should move from essential information toward implementation detail.</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7D0D88E-6291-4B29-9188-3ED38EF2D08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4626B862-0E79-4BA2-AC70-639B9CC419A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70A2038-9362-4C51-9A2E-8E05202551DC}" type="slidenum">
              <a:rPr lang="en-US" altLang="en-US" sz="1000">
                <a:latin typeface="Helvetica" panose="020B0604020202020204" pitchFamily="34" charset="0"/>
              </a:rPr>
              <a:pPr/>
              <a:t>78</a:t>
            </a:fld>
            <a:endParaRPr lang="en-US" altLang="en-US" sz="1000">
              <a:latin typeface="Helvetica" panose="020B0604020202020204" pitchFamily="34" charset="0"/>
            </a:endParaRPr>
          </a:p>
        </p:txBody>
      </p:sp>
      <p:sp>
        <p:nvSpPr>
          <p:cNvPr id="81924" name="Rectangle 2">
            <a:extLst>
              <a:ext uri="{FF2B5EF4-FFF2-40B4-BE49-F238E27FC236}">
                <a16:creationId xmlns:a16="http://schemas.microsoft.com/office/drawing/2014/main" id="{B4BD34F6-CD61-4F25-81C7-0DCDB776D717}"/>
              </a:ext>
            </a:extLst>
          </p:cNvPr>
          <p:cNvSpPr>
            <a:spLocks noGrp="1" noChangeArrowheads="1"/>
          </p:cNvSpPr>
          <p:nvPr>
            <p:ph type="title"/>
          </p:nvPr>
        </p:nvSpPr>
        <p:spPr/>
        <p:txBody>
          <a:bodyPr/>
          <a:lstStyle/>
          <a:p>
            <a:pPr eaLnBrk="1" hangingPunct="1"/>
            <a:r>
              <a:rPr lang="en-US" altLang="en-US" sz="3600"/>
              <a:t>Design Modeling Principles</a:t>
            </a:r>
          </a:p>
        </p:txBody>
      </p:sp>
      <p:sp>
        <p:nvSpPr>
          <p:cNvPr id="81925" name="Rectangle 3">
            <a:extLst>
              <a:ext uri="{FF2B5EF4-FFF2-40B4-BE49-F238E27FC236}">
                <a16:creationId xmlns:a16="http://schemas.microsoft.com/office/drawing/2014/main" id="{7901BDA6-30A7-4480-B534-4A871614521B}"/>
              </a:ext>
            </a:extLst>
          </p:cNvPr>
          <p:cNvSpPr>
            <a:spLocks noGrp="1" noChangeArrowheads="1"/>
          </p:cNvSpPr>
          <p:nvPr>
            <p:ph type="body" idx="1"/>
          </p:nvPr>
        </p:nvSpPr>
        <p:spPr/>
        <p:txBody>
          <a:bodyPr/>
          <a:lstStyle/>
          <a:p>
            <a:pPr eaLnBrk="1" hangingPunct="1"/>
            <a:r>
              <a:rPr lang="en-US" altLang="en-US" sz="1600" b="1">
                <a:solidFill>
                  <a:schemeClr val="folHlink"/>
                </a:solidFill>
                <a:latin typeface="Palatino" pitchFamily="-128" charset="0"/>
              </a:rPr>
              <a:t>Principle #1.   </a:t>
            </a:r>
            <a:r>
              <a:rPr lang="en-US" altLang="en-US" sz="1600" b="1" i="1">
                <a:solidFill>
                  <a:schemeClr val="folHlink"/>
                </a:solidFill>
                <a:latin typeface="Palatino" pitchFamily="-128" charset="0"/>
              </a:rPr>
              <a:t>Design should be traceable to the requirements model.</a:t>
            </a:r>
          </a:p>
          <a:p>
            <a:pPr eaLnBrk="1" hangingPunct="1"/>
            <a:r>
              <a:rPr lang="en-US" altLang="en-US" sz="1600" b="1">
                <a:solidFill>
                  <a:schemeClr val="folHlink"/>
                </a:solidFill>
                <a:latin typeface="Palatino" pitchFamily="-128" charset="0"/>
              </a:rPr>
              <a:t>Principle #2.   </a:t>
            </a:r>
            <a:r>
              <a:rPr lang="en-US" altLang="en-US" sz="1600" b="1" i="1">
                <a:solidFill>
                  <a:schemeClr val="folHlink"/>
                </a:solidFill>
                <a:latin typeface="Palatino" pitchFamily="-128" charset="0"/>
              </a:rPr>
              <a:t>Always consider the architecture of the system to be built.</a:t>
            </a:r>
          </a:p>
          <a:p>
            <a:pPr eaLnBrk="1" hangingPunct="1"/>
            <a:r>
              <a:rPr lang="en-US" altLang="en-US" sz="1600" b="1">
                <a:solidFill>
                  <a:schemeClr val="folHlink"/>
                </a:solidFill>
                <a:latin typeface="Palatino" pitchFamily="-128" charset="0"/>
              </a:rPr>
              <a:t>Principle #3.  </a:t>
            </a:r>
            <a:r>
              <a:rPr lang="en-US" altLang="en-US" sz="1600" b="1" i="1">
                <a:solidFill>
                  <a:schemeClr val="folHlink"/>
                </a:solidFill>
                <a:latin typeface="Palatino" pitchFamily="-128" charset="0"/>
              </a:rPr>
              <a:t>Design of data is as important as design of processing functions.</a:t>
            </a:r>
            <a:r>
              <a:rPr lang="en-US" altLang="en-US" sz="1600" b="1">
                <a:solidFill>
                  <a:schemeClr val="folHlink"/>
                </a:solidFill>
                <a:latin typeface="Palatino" pitchFamily="-128" charset="0"/>
              </a:rPr>
              <a:t> </a:t>
            </a:r>
          </a:p>
          <a:p>
            <a:pPr eaLnBrk="1" hangingPunct="1"/>
            <a:r>
              <a:rPr lang="en-US" altLang="en-US" sz="1600" b="1">
                <a:solidFill>
                  <a:schemeClr val="folHlink"/>
                </a:solidFill>
                <a:latin typeface="Palatino" pitchFamily="-128" charset="0"/>
              </a:rPr>
              <a:t>Principle #5.  User interface design should be tuned to the needs of the end-user. However, in every case, it should stress ease of use.</a:t>
            </a:r>
          </a:p>
          <a:p>
            <a:pPr eaLnBrk="1" hangingPunct="1"/>
            <a:r>
              <a:rPr lang="en-US" altLang="en-US" sz="1600" b="1">
                <a:solidFill>
                  <a:schemeClr val="folHlink"/>
                </a:solidFill>
                <a:latin typeface="Palatino" pitchFamily="-128" charset="0"/>
              </a:rPr>
              <a:t>Principle #6.  Component-level design should be functionally independent. </a:t>
            </a:r>
          </a:p>
          <a:p>
            <a:pPr eaLnBrk="1" hangingPunct="1"/>
            <a:r>
              <a:rPr lang="en-US" altLang="en-US" sz="1600" b="1">
                <a:solidFill>
                  <a:schemeClr val="folHlink"/>
                </a:solidFill>
                <a:latin typeface="Palatino" pitchFamily="-128" charset="0"/>
              </a:rPr>
              <a:t>Principle #7.  Components should be loosely coupled to one another and to the external environment.</a:t>
            </a:r>
          </a:p>
          <a:p>
            <a:pPr eaLnBrk="1" hangingPunct="1"/>
            <a:r>
              <a:rPr lang="en-US" altLang="en-US" sz="1600" b="1">
                <a:solidFill>
                  <a:schemeClr val="folHlink"/>
                </a:solidFill>
                <a:latin typeface="Palatino" pitchFamily="-128" charset="0"/>
              </a:rPr>
              <a:t>Principle #8.  Design representations (models) should be easily understandable. </a:t>
            </a:r>
          </a:p>
          <a:p>
            <a:pPr eaLnBrk="1" hangingPunct="1"/>
            <a:r>
              <a:rPr lang="en-US" altLang="en-US" sz="1600" b="1">
                <a:solidFill>
                  <a:schemeClr val="folHlink"/>
                </a:solidFill>
                <a:latin typeface="Palatino" pitchFamily="-128" charset="0"/>
              </a:rPr>
              <a:t>Principle #9.   The design should be developed iteratively. With each iteration, the designer should strive for greater simplicity.</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CE8AEB1-6CF9-45EB-8989-0CD0185A604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AFEB72FC-519F-44E2-82C4-32FB3847D78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6A35448-5FC1-42F8-905E-6710DF1B3884}" type="slidenum">
              <a:rPr lang="en-US" altLang="en-US" sz="1000">
                <a:latin typeface="Helvetica" panose="020B0604020202020204" pitchFamily="34" charset="0"/>
              </a:rPr>
              <a:pPr/>
              <a:t>79</a:t>
            </a:fld>
            <a:endParaRPr lang="en-US" altLang="en-US" sz="1000">
              <a:latin typeface="Helvetica" panose="020B0604020202020204" pitchFamily="34" charset="0"/>
            </a:endParaRPr>
          </a:p>
        </p:txBody>
      </p:sp>
      <p:sp>
        <p:nvSpPr>
          <p:cNvPr id="82948" name="Rectangle 2">
            <a:extLst>
              <a:ext uri="{FF2B5EF4-FFF2-40B4-BE49-F238E27FC236}">
                <a16:creationId xmlns:a16="http://schemas.microsoft.com/office/drawing/2014/main" id="{9BDD6950-5A4C-4E55-8DCD-D04505D6650A}"/>
              </a:ext>
            </a:extLst>
          </p:cNvPr>
          <p:cNvSpPr>
            <a:spLocks noGrp="1" noChangeArrowheads="1"/>
          </p:cNvSpPr>
          <p:nvPr>
            <p:ph type="title"/>
          </p:nvPr>
        </p:nvSpPr>
        <p:spPr/>
        <p:txBody>
          <a:bodyPr/>
          <a:lstStyle/>
          <a:p>
            <a:pPr eaLnBrk="1" hangingPunct="1"/>
            <a:r>
              <a:rPr lang="en-US" altLang="en-US" sz="3600"/>
              <a:t>Agile Modeling Principles</a:t>
            </a:r>
          </a:p>
        </p:txBody>
      </p:sp>
      <p:sp>
        <p:nvSpPr>
          <p:cNvPr id="82949" name="Rectangle 3">
            <a:extLst>
              <a:ext uri="{FF2B5EF4-FFF2-40B4-BE49-F238E27FC236}">
                <a16:creationId xmlns:a16="http://schemas.microsoft.com/office/drawing/2014/main" id="{C8579B01-FB0B-4314-A762-61FD643056CC}"/>
              </a:ext>
            </a:extLst>
          </p:cNvPr>
          <p:cNvSpPr>
            <a:spLocks noGrp="1" noChangeArrowheads="1"/>
          </p:cNvSpPr>
          <p:nvPr>
            <p:ph type="body" idx="1"/>
          </p:nvPr>
        </p:nvSpPr>
        <p:spPr/>
        <p:txBody>
          <a:bodyPr/>
          <a:lstStyle/>
          <a:p>
            <a:pPr eaLnBrk="1" hangingPunct="1">
              <a:lnSpc>
                <a:spcPct val="90000"/>
              </a:lnSpc>
            </a:pPr>
            <a:r>
              <a:rPr lang="en-US" altLang="en-US" sz="1400" b="1">
                <a:solidFill>
                  <a:schemeClr val="folHlink"/>
                </a:solidFill>
                <a:latin typeface="Palatino" pitchFamily="-128" charset="0"/>
              </a:rPr>
              <a:t>Principle #1. </a:t>
            </a:r>
            <a:r>
              <a:rPr lang="en-US" altLang="en-US" sz="1400" b="1" i="1">
                <a:solidFill>
                  <a:schemeClr val="folHlink"/>
                </a:solidFill>
                <a:latin typeface="Palatino" pitchFamily="-128" charset="0"/>
              </a:rPr>
              <a:t>The primary goal of the software team is to build software, not create models.</a:t>
            </a:r>
            <a:r>
              <a:rPr lang="en-US" altLang="en-US" sz="1400" b="1">
                <a:solidFill>
                  <a:schemeClr val="folHlink"/>
                </a:solidFill>
                <a:latin typeface="Palatino" pitchFamily="-128" charset="0"/>
              </a:rPr>
              <a:t> </a:t>
            </a:r>
          </a:p>
          <a:p>
            <a:pPr eaLnBrk="1" hangingPunct="1">
              <a:lnSpc>
                <a:spcPct val="90000"/>
              </a:lnSpc>
            </a:pPr>
            <a:r>
              <a:rPr lang="en-US" altLang="en-US" sz="1400" b="1">
                <a:solidFill>
                  <a:schemeClr val="folHlink"/>
                </a:solidFill>
                <a:latin typeface="Palatino" pitchFamily="-128" charset="0"/>
              </a:rPr>
              <a:t>Principle #2. </a:t>
            </a:r>
            <a:r>
              <a:rPr lang="en-US" altLang="en-US" sz="1400" b="1" i="1">
                <a:solidFill>
                  <a:schemeClr val="folHlink"/>
                </a:solidFill>
                <a:latin typeface="Palatino" pitchFamily="-128" charset="0"/>
              </a:rPr>
              <a:t>Travel light—don’t create more models than you need.</a:t>
            </a:r>
            <a:r>
              <a:rPr lang="en-US" altLang="en-US" sz="1400" b="1">
                <a:solidFill>
                  <a:schemeClr val="folHlink"/>
                </a:solidFill>
                <a:latin typeface="Palatino" pitchFamily="-128" charset="0"/>
              </a:rPr>
              <a:t> </a:t>
            </a:r>
          </a:p>
          <a:p>
            <a:pPr eaLnBrk="1" hangingPunct="1">
              <a:lnSpc>
                <a:spcPct val="90000"/>
              </a:lnSpc>
            </a:pPr>
            <a:r>
              <a:rPr lang="en-US" altLang="en-US" sz="1400" b="1">
                <a:solidFill>
                  <a:schemeClr val="folHlink"/>
                </a:solidFill>
                <a:latin typeface="Palatino" pitchFamily="-128" charset="0"/>
              </a:rPr>
              <a:t>Principle #3. </a:t>
            </a:r>
            <a:r>
              <a:rPr lang="en-US" altLang="en-US" sz="1400" b="1" i="1">
                <a:solidFill>
                  <a:schemeClr val="folHlink"/>
                </a:solidFill>
                <a:latin typeface="Palatino" pitchFamily="-128" charset="0"/>
              </a:rPr>
              <a:t>Strive to produce the simplest model that will describe the problem or the software.</a:t>
            </a:r>
            <a:r>
              <a:rPr lang="en-US" altLang="en-US" sz="1400" b="1">
                <a:solidFill>
                  <a:schemeClr val="folHlink"/>
                </a:solidFill>
                <a:latin typeface="Palatino" pitchFamily="-128" charset="0"/>
              </a:rPr>
              <a:t> </a:t>
            </a:r>
          </a:p>
          <a:p>
            <a:pPr eaLnBrk="1" hangingPunct="1">
              <a:lnSpc>
                <a:spcPct val="90000"/>
              </a:lnSpc>
            </a:pPr>
            <a:r>
              <a:rPr lang="en-US" altLang="en-US" sz="1400" b="1">
                <a:solidFill>
                  <a:schemeClr val="folHlink"/>
                </a:solidFill>
                <a:latin typeface="Palatino" pitchFamily="-128" charset="0"/>
              </a:rPr>
              <a:t>Principle #4. </a:t>
            </a:r>
            <a:r>
              <a:rPr lang="en-US" altLang="en-US" sz="1400" b="1" i="1">
                <a:solidFill>
                  <a:schemeClr val="folHlink"/>
                </a:solidFill>
                <a:latin typeface="Palatino" pitchFamily="-128" charset="0"/>
              </a:rPr>
              <a:t>Build models in a way that makes them amenable to change.</a:t>
            </a:r>
          </a:p>
          <a:p>
            <a:pPr eaLnBrk="1" hangingPunct="1">
              <a:lnSpc>
                <a:spcPct val="90000"/>
              </a:lnSpc>
            </a:pPr>
            <a:r>
              <a:rPr lang="en-US" altLang="en-US" sz="1400" b="1">
                <a:solidFill>
                  <a:schemeClr val="folHlink"/>
                </a:solidFill>
                <a:latin typeface="Palatino" pitchFamily="-128" charset="0"/>
              </a:rPr>
              <a:t>Principle #5. </a:t>
            </a:r>
            <a:r>
              <a:rPr lang="en-US" altLang="en-US" sz="1400" b="1" i="1">
                <a:solidFill>
                  <a:schemeClr val="folHlink"/>
                </a:solidFill>
                <a:latin typeface="Palatino" pitchFamily="-128" charset="0"/>
              </a:rPr>
              <a:t>Be able to state an explicit purpose for each model that is created.</a:t>
            </a:r>
          </a:p>
          <a:p>
            <a:pPr eaLnBrk="1" hangingPunct="1">
              <a:lnSpc>
                <a:spcPct val="90000"/>
              </a:lnSpc>
            </a:pPr>
            <a:r>
              <a:rPr lang="en-US" altLang="en-US" sz="1400" b="1">
                <a:solidFill>
                  <a:schemeClr val="folHlink"/>
                </a:solidFill>
                <a:latin typeface="Palatino" pitchFamily="-128" charset="0"/>
              </a:rPr>
              <a:t>Principle #6.  </a:t>
            </a:r>
            <a:r>
              <a:rPr lang="en-US" altLang="en-US" sz="1400" b="1" i="1">
                <a:solidFill>
                  <a:schemeClr val="folHlink"/>
                </a:solidFill>
                <a:latin typeface="Palatino" pitchFamily="-128" charset="0"/>
              </a:rPr>
              <a:t>Adapt the models you develop to the system at hand.</a:t>
            </a:r>
            <a:r>
              <a:rPr lang="en-US" altLang="en-US" sz="1400" b="1">
                <a:solidFill>
                  <a:schemeClr val="folHlink"/>
                </a:solidFill>
                <a:latin typeface="Palatino" pitchFamily="-128" charset="0"/>
              </a:rPr>
              <a:t> </a:t>
            </a:r>
          </a:p>
          <a:p>
            <a:pPr eaLnBrk="1" hangingPunct="1">
              <a:lnSpc>
                <a:spcPct val="90000"/>
              </a:lnSpc>
            </a:pPr>
            <a:r>
              <a:rPr lang="en-US" altLang="en-US" sz="1400" b="1">
                <a:solidFill>
                  <a:schemeClr val="folHlink"/>
                </a:solidFill>
                <a:latin typeface="Palatino" pitchFamily="-128" charset="0"/>
              </a:rPr>
              <a:t>Principle #7.  </a:t>
            </a:r>
            <a:r>
              <a:rPr lang="en-US" altLang="en-US" sz="1400" b="1" i="1">
                <a:solidFill>
                  <a:schemeClr val="folHlink"/>
                </a:solidFill>
                <a:latin typeface="Palatino" pitchFamily="-128" charset="0"/>
              </a:rPr>
              <a:t>Try to build useful models, but forget about building perfect models.</a:t>
            </a:r>
          </a:p>
          <a:p>
            <a:pPr eaLnBrk="1" hangingPunct="1">
              <a:lnSpc>
                <a:spcPct val="90000"/>
              </a:lnSpc>
            </a:pPr>
            <a:r>
              <a:rPr lang="en-US" altLang="en-US" sz="1400" b="1">
                <a:solidFill>
                  <a:schemeClr val="folHlink"/>
                </a:solidFill>
                <a:latin typeface="Palatino" pitchFamily="-128" charset="0"/>
              </a:rPr>
              <a:t>Principle #8. </a:t>
            </a:r>
            <a:r>
              <a:rPr lang="en-US" altLang="en-US" sz="1400" b="1" i="1">
                <a:solidFill>
                  <a:schemeClr val="folHlink"/>
                </a:solidFill>
                <a:latin typeface="Palatino" pitchFamily="-128" charset="0"/>
              </a:rPr>
              <a:t>Don’t become dogmatic about the syntax of the model. If it communicates content successfully, representation is secondary.</a:t>
            </a:r>
            <a:r>
              <a:rPr lang="en-US" altLang="en-US" sz="1400" b="1">
                <a:solidFill>
                  <a:schemeClr val="folHlink"/>
                </a:solidFill>
                <a:latin typeface="Palatino" pitchFamily="-128" charset="0"/>
              </a:rPr>
              <a:t> </a:t>
            </a:r>
            <a:endParaRPr lang="en-US" altLang="en-US" sz="1400" b="1" i="1">
              <a:solidFill>
                <a:schemeClr val="folHlink"/>
              </a:solidFill>
              <a:latin typeface="Palatino" pitchFamily="-128" charset="0"/>
            </a:endParaRPr>
          </a:p>
          <a:p>
            <a:pPr eaLnBrk="1" hangingPunct="1">
              <a:lnSpc>
                <a:spcPct val="90000"/>
              </a:lnSpc>
            </a:pPr>
            <a:r>
              <a:rPr lang="en-US" altLang="en-US" sz="1400" b="1">
                <a:solidFill>
                  <a:schemeClr val="folHlink"/>
                </a:solidFill>
                <a:latin typeface="Palatino" pitchFamily="-128" charset="0"/>
              </a:rPr>
              <a:t>Principle #9. </a:t>
            </a:r>
            <a:r>
              <a:rPr lang="en-US" altLang="en-US" sz="1400" b="1" i="1">
                <a:solidFill>
                  <a:schemeClr val="folHlink"/>
                </a:solidFill>
                <a:latin typeface="Palatino" pitchFamily="-128" charset="0"/>
              </a:rPr>
              <a:t>If your instincts tell you a model isn’t right even though it seems okay on paper, you probably have reason to be concerned.</a:t>
            </a:r>
            <a:r>
              <a:rPr lang="en-US" altLang="en-US" sz="1400" b="1">
                <a:solidFill>
                  <a:schemeClr val="folHlink"/>
                </a:solidFill>
                <a:latin typeface="Palatino" pitchFamily="-128" charset="0"/>
              </a:rPr>
              <a:t> </a:t>
            </a:r>
          </a:p>
          <a:p>
            <a:pPr eaLnBrk="1" hangingPunct="1">
              <a:lnSpc>
                <a:spcPct val="90000"/>
              </a:lnSpc>
            </a:pPr>
            <a:r>
              <a:rPr lang="en-US" altLang="en-US" sz="1400" b="1">
                <a:solidFill>
                  <a:schemeClr val="folHlink"/>
                </a:solidFill>
                <a:latin typeface="Palatino" pitchFamily="-128" charset="0"/>
              </a:rPr>
              <a:t>Principle #10. </a:t>
            </a:r>
            <a:r>
              <a:rPr lang="en-US" altLang="en-US" sz="1400" b="1" i="1">
                <a:solidFill>
                  <a:schemeClr val="folHlink"/>
                </a:solidFill>
                <a:latin typeface="Palatino" pitchFamily="-128" charset="0"/>
              </a:rPr>
              <a:t>Get feedback as soon as you can.</a:t>
            </a:r>
            <a:r>
              <a:rPr lang="en-US" altLang="en-US" sz="1400" b="1">
                <a:solidFill>
                  <a:schemeClr val="folHlink"/>
                </a:solidFill>
                <a:latin typeface="Palatino" pitchFamily="-128" charset="0"/>
              </a:rPr>
              <a:t> </a:t>
            </a:r>
            <a:endParaRPr lang="en-US" altLang="en-US" sz="1400" b="1">
              <a:latin typeface="Palatino" pitchFamily="-12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E4D7CA4-37D7-4DDA-A97F-2D482C7B962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C0D56BC8-D141-4ED7-8C69-91EDDA4BAD5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B4EFC2A-8C86-4BC6-B054-D07CF383BF22}" type="slidenum">
              <a:rPr lang="en-US" altLang="en-US" sz="1000">
                <a:latin typeface="Helvetica" panose="020B0604020202020204" pitchFamily="34" charset="0"/>
              </a:rPr>
              <a:pPr/>
              <a:t>8</a:t>
            </a:fld>
            <a:endParaRPr lang="en-US" altLang="en-US" sz="1000">
              <a:latin typeface="Helvetica" panose="020B0604020202020204" pitchFamily="34" charset="0"/>
            </a:endParaRPr>
          </a:p>
        </p:txBody>
      </p:sp>
      <p:sp>
        <p:nvSpPr>
          <p:cNvPr id="10244" name="Rectangle 2">
            <a:extLst>
              <a:ext uri="{FF2B5EF4-FFF2-40B4-BE49-F238E27FC236}">
                <a16:creationId xmlns:a16="http://schemas.microsoft.com/office/drawing/2014/main" id="{B1C0C39B-01A7-4CE7-9416-1F3904C99DE1}"/>
              </a:ext>
            </a:extLst>
          </p:cNvPr>
          <p:cNvSpPr>
            <a:spLocks noGrp="1" noChangeArrowheads="1"/>
          </p:cNvSpPr>
          <p:nvPr>
            <p:ph type="title"/>
          </p:nvPr>
        </p:nvSpPr>
        <p:spPr>
          <a:xfrm>
            <a:off x="1219200" y="990600"/>
            <a:ext cx="7620000" cy="633413"/>
          </a:xfrm>
        </p:spPr>
        <p:txBody>
          <a:bodyPr/>
          <a:lstStyle/>
          <a:p>
            <a:pPr eaLnBrk="1" hangingPunct="1"/>
            <a:r>
              <a:rPr lang="en-US" altLang="en-US"/>
              <a:t>Characteristics of WebApps - I</a:t>
            </a:r>
          </a:p>
        </p:txBody>
      </p:sp>
      <p:sp>
        <p:nvSpPr>
          <p:cNvPr id="10245" name="Rectangle 3">
            <a:extLst>
              <a:ext uri="{FF2B5EF4-FFF2-40B4-BE49-F238E27FC236}">
                <a16:creationId xmlns:a16="http://schemas.microsoft.com/office/drawing/2014/main" id="{C4274BEC-3AF8-44C5-9A60-1D10AC8208FD}"/>
              </a:ext>
            </a:extLst>
          </p:cNvPr>
          <p:cNvSpPr>
            <a:spLocks noGrp="1" noChangeArrowheads="1"/>
          </p:cNvSpPr>
          <p:nvPr>
            <p:ph type="body" idx="1"/>
          </p:nvPr>
        </p:nvSpPr>
        <p:spPr/>
        <p:txBody>
          <a:bodyPr/>
          <a:lstStyle/>
          <a:p>
            <a:pPr eaLnBrk="1" hangingPunct="1">
              <a:lnSpc>
                <a:spcPct val="90000"/>
              </a:lnSpc>
            </a:pPr>
            <a:r>
              <a:rPr lang="en-US" altLang="en-US" sz="1800" b="1">
                <a:solidFill>
                  <a:schemeClr val="folHlink"/>
                </a:solidFill>
                <a:latin typeface="Arial" panose="020B0604020202020204" pitchFamily="34" charset="0"/>
              </a:rPr>
              <a:t>Network intensiveness.</a:t>
            </a:r>
            <a:r>
              <a:rPr lang="en-US" altLang="en-US" sz="1800" b="1">
                <a:latin typeface="Arial" panose="020B0604020202020204" pitchFamily="34" charset="0"/>
              </a:rPr>
              <a:t> </a:t>
            </a:r>
            <a:r>
              <a:rPr lang="en-US" altLang="en-US" sz="1800">
                <a:latin typeface="Arial" panose="020B0604020202020204" pitchFamily="34" charset="0"/>
              </a:rPr>
              <a:t> A WebApp resides on a network and must serve the needs of a diverse community of clients.</a:t>
            </a:r>
          </a:p>
          <a:p>
            <a:pPr eaLnBrk="1" hangingPunct="1">
              <a:lnSpc>
                <a:spcPct val="90000"/>
              </a:lnSpc>
            </a:pPr>
            <a:r>
              <a:rPr lang="en-US" altLang="en-US" sz="1800" b="1">
                <a:solidFill>
                  <a:schemeClr val="folHlink"/>
                </a:solidFill>
                <a:latin typeface="Arial" panose="020B0604020202020204" pitchFamily="34" charset="0"/>
              </a:rPr>
              <a:t>Concurrency.</a:t>
            </a:r>
            <a:r>
              <a:rPr lang="en-US" altLang="en-US" sz="1800">
                <a:latin typeface="Arial" panose="020B0604020202020204" pitchFamily="34" charset="0"/>
              </a:rPr>
              <a:t>  A large number of users may access the WebApp at one time.</a:t>
            </a:r>
          </a:p>
          <a:p>
            <a:pPr eaLnBrk="1" hangingPunct="1">
              <a:lnSpc>
                <a:spcPct val="90000"/>
              </a:lnSpc>
            </a:pPr>
            <a:r>
              <a:rPr lang="en-US" altLang="en-US" sz="1800" b="1">
                <a:solidFill>
                  <a:schemeClr val="folHlink"/>
                </a:solidFill>
                <a:latin typeface="Arial" panose="020B0604020202020204" pitchFamily="34" charset="0"/>
              </a:rPr>
              <a:t>Unpredictable load.</a:t>
            </a:r>
            <a:r>
              <a:rPr lang="en-US" altLang="en-US" sz="1800">
                <a:solidFill>
                  <a:schemeClr val="folHlink"/>
                </a:solidFill>
                <a:latin typeface="Arial" panose="020B0604020202020204" pitchFamily="34" charset="0"/>
              </a:rPr>
              <a:t> </a:t>
            </a:r>
            <a:r>
              <a:rPr lang="en-US" altLang="en-US" sz="1800">
                <a:latin typeface="Arial" panose="020B0604020202020204" pitchFamily="34" charset="0"/>
              </a:rPr>
              <a:t>The number of users of the WebApp may vary by orders of magnitude from day to day.</a:t>
            </a:r>
          </a:p>
          <a:p>
            <a:pPr eaLnBrk="1" hangingPunct="1">
              <a:lnSpc>
                <a:spcPct val="90000"/>
              </a:lnSpc>
              <a:spcBef>
                <a:spcPts val="300"/>
              </a:spcBef>
            </a:pPr>
            <a:r>
              <a:rPr lang="en-US" altLang="en-US" sz="1800" b="1">
                <a:solidFill>
                  <a:schemeClr val="folHlink"/>
                </a:solidFill>
                <a:latin typeface="Arial" panose="020B0604020202020204" pitchFamily="34" charset="0"/>
              </a:rPr>
              <a:t>Performance.</a:t>
            </a:r>
            <a:r>
              <a:rPr lang="en-US" altLang="en-US" sz="1800" b="1">
                <a:latin typeface="Arial" panose="020B0604020202020204" pitchFamily="34" charset="0"/>
              </a:rPr>
              <a:t> </a:t>
            </a:r>
            <a:r>
              <a:rPr lang="en-US" altLang="en-US" sz="1800">
                <a:latin typeface="Arial" panose="020B0604020202020204" pitchFamily="34" charset="0"/>
              </a:rPr>
              <a:t> If a WebApp user must wait too long (for access, for server-side processing, for client-side formatting and display), he or she may decide to go elsewhere.</a:t>
            </a:r>
            <a:r>
              <a:rPr lang="en-US" altLang="en-US" sz="2000">
                <a:latin typeface="Palatino" pitchFamily="-128" charset="0"/>
              </a:rPr>
              <a:t> </a:t>
            </a:r>
          </a:p>
          <a:p>
            <a:pPr eaLnBrk="1" hangingPunct="1">
              <a:lnSpc>
                <a:spcPct val="90000"/>
              </a:lnSpc>
              <a:spcBef>
                <a:spcPts val="300"/>
              </a:spcBef>
            </a:pPr>
            <a:r>
              <a:rPr lang="en-US" altLang="en-US" sz="1800" b="1">
                <a:solidFill>
                  <a:schemeClr val="folHlink"/>
                </a:solidFill>
                <a:latin typeface="Arial" panose="020B0604020202020204" pitchFamily="34" charset="0"/>
              </a:rPr>
              <a:t>Availability.</a:t>
            </a:r>
            <a:r>
              <a:rPr lang="en-US" altLang="en-US" sz="1800">
                <a:latin typeface="Arial" panose="020B0604020202020204" pitchFamily="34" charset="0"/>
              </a:rPr>
              <a:t>  Although expectation of 100 percent availability is unreasonable, users of popular WebApps often demand access on a “24/7/365” basis.</a:t>
            </a:r>
          </a:p>
          <a:p>
            <a:pPr eaLnBrk="1" hangingPunct="1">
              <a:lnSpc>
                <a:spcPct val="90000"/>
              </a:lnSpc>
            </a:pPr>
            <a:endParaRPr lang="en-US" altLang="en-US" sz="1800">
              <a:latin typeface="Palatino" pitchFamily="-12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9D511D6-5E80-481D-9961-4D54A7E24A9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81A43659-C258-4384-AC68-B786ADF9FA9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A359605-0C08-4D94-AAED-4842972BBD59}" type="slidenum">
              <a:rPr lang="en-US" altLang="en-US" sz="1000">
                <a:latin typeface="Helvetica" panose="020B0604020202020204" pitchFamily="34" charset="0"/>
              </a:rPr>
              <a:pPr/>
              <a:t>80</a:t>
            </a:fld>
            <a:endParaRPr lang="en-US" altLang="en-US" sz="1000">
              <a:latin typeface="Helvetica" panose="020B0604020202020204" pitchFamily="34" charset="0"/>
            </a:endParaRPr>
          </a:p>
        </p:txBody>
      </p:sp>
      <p:sp>
        <p:nvSpPr>
          <p:cNvPr id="83972" name="Rectangle 2">
            <a:extLst>
              <a:ext uri="{FF2B5EF4-FFF2-40B4-BE49-F238E27FC236}">
                <a16:creationId xmlns:a16="http://schemas.microsoft.com/office/drawing/2014/main" id="{80184994-33B7-414A-A350-61192A75F10D}"/>
              </a:ext>
            </a:extLst>
          </p:cNvPr>
          <p:cNvSpPr>
            <a:spLocks noGrp="1" noChangeArrowheads="1"/>
          </p:cNvSpPr>
          <p:nvPr>
            <p:ph type="title"/>
          </p:nvPr>
        </p:nvSpPr>
        <p:spPr/>
        <p:txBody>
          <a:bodyPr/>
          <a:lstStyle/>
          <a:p>
            <a:pPr eaLnBrk="1" hangingPunct="1"/>
            <a:r>
              <a:rPr lang="en-US" altLang="en-US"/>
              <a:t>Construction Principles</a:t>
            </a:r>
          </a:p>
        </p:txBody>
      </p:sp>
      <p:sp>
        <p:nvSpPr>
          <p:cNvPr id="83973" name="Rectangle 3">
            <a:extLst>
              <a:ext uri="{FF2B5EF4-FFF2-40B4-BE49-F238E27FC236}">
                <a16:creationId xmlns:a16="http://schemas.microsoft.com/office/drawing/2014/main" id="{3D569B10-E89F-4275-ACF7-FF9BA8BA3322}"/>
              </a:ext>
            </a:extLst>
          </p:cNvPr>
          <p:cNvSpPr>
            <a:spLocks noGrp="1" noChangeArrowheads="1"/>
          </p:cNvSpPr>
          <p:nvPr>
            <p:ph type="body" idx="1"/>
          </p:nvPr>
        </p:nvSpPr>
        <p:spPr/>
        <p:txBody>
          <a:bodyPr/>
          <a:lstStyle/>
          <a:p>
            <a:pPr eaLnBrk="1" hangingPunct="1">
              <a:spcBef>
                <a:spcPts val="300"/>
              </a:spcBef>
            </a:pPr>
            <a:r>
              <a:rPr lang="en-US" altLang="en-US">
                <a:latin typeface="Palatino" pitchFamily="-128" charset="0"/>
              </a:rPr>
              <a:t>The construction activity encompasses a set of coding and testing tasks that lead to operational software that is ready for delivery to the customer or end-user. </a:t>
            </a:r>
          </a:p>
          <a:p>
            <a:pPr eaLnBrk="1" hangingPunct="1">
              <a:spcBef>
                <a:spcPts val="300"/>
              </a:spcBef>
            </a:pPr>
            <a:r>
              <a:rPr lang="en-US" altLang="en-US">
                <a:solidFill>
                  <a:schemeClr val="folHlink"/>
                </a:solidFill>
                <a:latin typeface="Palatino" pitchFamily="-128" charset="0"/>
              </a:rPr>
              <a:t>Coding principles and concepts</a:t>
            </a:r>
            <a:r>
              <a:rPr lang="en-US" altLang="en-US">
                <a:solidFill>
                  <a:srgbClr val="000000"/>
                </a:solidFill>
                <a:latin typeface="Palatino" pitchFamily="-128" charset="0"/>
              </a:rPr>
              <a:t> </a:t>
            </a:r>
            <a:r>
              <a:rPr lang="en-US" altLang="en-US">
                <a:latin typeface="Palatino" pitchFamily="-128" charset="0"/>
              </a:rPr>
              <a:t>are closely aligned programming style, programming languages, and programming methods.</a:t>
            </a:r>
          </a:p>
          <a:p>
            <a:pPr eaLnBrk="1" hangingPunct="1">
              <a:spcBef>
                <a:spcPts val="300"/>
              </a:spcBef>
            </a:pPr>
            <a:r>
              <a:rPr lang="en-US" altLang="en-US">
                <a:solidFill>
                  <a:schemeClr val="folHlink"/>
                </a:solidFill>
                <a:latin typeface="Palatino" pitchFamily="-128" charset="0"/>
              </a:rPr>
              <a:t>Testing principles and concepts</a:t>
            </a:r>
            <a:r>
              <a:rPr lang="en-US" altLang="en-US">
                <a:latin typeface="Palatino" pitchFamily="-128" charset="0"/>
              </a:rPr>
              <a:t> lead to the design of tests that systematically uncover different classes of errors and to do so with a minimum amount of time and effort.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CEA6F08-9D4C-4B20-A33E-D4FAB022D8A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3B03F85-E57A-4C3D-9F92-385A10786DE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906533B-4A1C-471B-B35B-D5FF7D5176D1}" type="slidenum">
              <a:rPr lang="en-US" altLang="en-US" sz="1000">
                <a:latin typeface="Helvetica" panose="020B0604020202020204" pitchFamily="34" charset="0"/>
              </a:rPr>
              <a:pPr/>
              <a:t>81</a:t>
            </a:fld>
            <a:endParaRPr lang="en-US" altLang="en-US" sz="1000">
              <a:latin typeface="Helvetica" panose="020B0604020202020204" pitchFamily="34" charset="0"/>
            </a:endParaRPr>
          </a:p>
        </p:txBody>
      </p:sp>
      <p:sp>
        <p:nvSpPr>
          <p:cNvPr id="84996" name="Rectangle 2">
            <a:extLst>
              <a:ext uri="{FF2B5EF4-FFF2-40B4-BE49-F238E27FC236}">
                <a16:creationId xmlns:a16="http://schemas.microsoft.com/office/drawing/2014/main" id="{EB9BD547-A07E-4FA7-A09D-6B94022E3CDA}"/>
              </a:ext>
            </a:extLst>
          </p:cNvPr>
          <p:cNvSpPr>
            <a:spLocks noGrp="1" noChangeArrowheads="1"/>
          </p:cNvSpPr>
          <p:nvPr>
            <p:ph type="title"/>
          </p:nvPr>
        </p:nvSpPr>
        <p:spPr/>
        <p:txBody>
          <a:bodyPr/>
          <a:lstStyle/>
          <a:p>
            <a:pPr eaLnBrk="1" hangingPunct="1"/>
            <a:r>
              <a:rPr lang="en-US" altLang="en-US"/>
              <a:t>Preparation Principles</a:t>
            </a:r>
          </a:p>
        </p:txBody>
      </p:sp>
      <p:sp>
        <p:nvSpPr>
          <p:cNvPr id="84997" name="Rectangle 3">
            <a:extLst>
              <a:ext uri="{FF2B5EF4-FFF2-40B4-BE49-F238E27FC236}">
                <a16:creationId xmlns:a16="http://schemas.microsoft.com/office/drawing/2014/main" id="{5660A112-6AED-4EF3-97F5-9500C17A72EE}"/>
              </a:ext>
            </a:extLst>
          </p:cNvPr>
          <p:cNvSpPr>
            <a:spLocks noGrp="1" noChangeArrowheads="1"/>
          </p:cNvSpPr>
          <p:nvPr>
            <p:ph type="body" idx="1"/>
          </p:nvPr>
        </p:nvSpPr>
        <p:spPr/>
        <p:txBody>
          <a:bodyPr/>
          <a:lstStyle/>
          <a:p>
            <a:pPr eaLnBrk="1" hangingPunct="1">
              <a:spcBef>
                <a:spcPts val="600"/>
              </a:spcBef>
            </a:pPr>
            <a:r>
              <a:rPr lang="en-US" altLang="en-US" b="1" i="1">
                <a:latin typeface="Palatino" pitchFamily="-128" charset="0"/>
              </a:rPr>
              <a:t>Before you write one line of code, be sure you:</a:t>
            </a:r>
          </a:p>
          <a:p>
            <a:pPr lvl="2" eaLnBrk="1" hangingPunct="1">
              <a:spcBef>
                <a:spcPts val="300"/>
              </a:spcBef>
            </a:pPr>
            <a:r>
              <a:rPr lang="en-US" altLang="en-US">
                <a:latin typeface="Palatino" pitchFamily="-128" charset="0"/>
              </a:rPr>
              <a:t>Understand the problem you’re trying to solve.</a:t>
            </a:r>
          </a:p>
          <a:p>
            <a:pPr lvl="2" eaLnBrk="1" hangingPunct="1"/>
            <a:r>
              <a:rPr lang="en-US" altLang="en-US">
                <a:latin typeface="Palatino" pitchFamily="-128" charset="0"/>
              </a:rPr>
              <a:t>Understand basic design principles and concepts.</a:t>
            </a:r>
          </a:p>
          <a:p>
            <a:pPr lvl="2" eaLnBrk="1" hangingPunct="1"/>
            <a:r>
              <a:rPr lang="en-US" altLang="en-US">
                <a:latin typeface="Palatino" pitchFamily="-128" charset="0"/>
              </a:rPr>
              <a:t>Pick a programming language that meets the needs of the software to be built and the environment in which it will operate.</a:t>
            </a:r>
          </a:p>
          <a:p>
            <a:pPr lvl="2" eaLnBrk="1" hangingPunct="1"/>
            <a:r>
              <a:rPr lang="en-US" altLang="en-US">
                <a:latin typeface="Palatino" pitchFamily="-128" charset="0"/>
              </a:rPr>
              <a:t>Select a programming environment that provides tools that will make your work easier.</a:t>
            </a:r>
          </a:p>
          <a:p>
            <a:pPr lvl="2" eaLnBrk="1" hangingPunct="1"/>
            <a:r>
              <a:rPr lang="en-US" altLang="en-US">
                <a:latin typeface="Palatino" pitchFamily="-128" charset="0"/>
              </a:rPr>
              <a:t>Create a set of unit tests that will be applied once the component you code is completed.</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1ADC4E0-7F57-49B5-9345-AE13FDBD8BB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2B963396-A92B-4EE9-BE4A-8536AFDE437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96EAA16-5668-4F3C-8C81-239F416851F7}" type="slidenum">
              <a:rPr lang="en-US" altLang="en-US" sz="1000">
                <a:latin typeface="Helvetica" panose="020B0604020202020204" pitchFamily="34" charset="0"/>
              </a:rPr>
              <a:pPr/>
              <a:t>82</a:t>
            </a:fld>
            <a:endParaRPr lang="en-US" altLang="en-US" sz="1000">
              <a:latin typeface="Helvetica" panose="020B0604020202020204" pitchFamily="34" charset="0"/>
            </a:endParaRPr>
          </a:p>
        </p:txBody>
      </p:sp>
      <p:sp>
        <p:nvSpPr>
          <p:cNvPr id="86020" name="Rectangle 2">
            <a:extLst>
              <a:ext uri="{FF2B5EF4-FFF2-40B4-BE49-F238E27FC236}">
                <a16:creationId xmlns:a16="http://schemas.microsoft.com/office/drawing/2014/main" id="{162ADF8C-D2B8-4755-8ADC-1100E06EF63C}"/>
              </a:ext>
            </a:extLst>
          </p:cNvPr>
          <p:cNvSpPr>
            <a:spLocks noGrp="1" noChangeArrowheads="1"/>
          </p:cNvSpPr>
          <p:nvPr>
            <p:ph type="title"/>
          </p:nvPr>
        </p:nvSpPr>
        <p:spPr/>
        <p:txBody>
          <a:bodyPr/>
          <a:lstStyle/>
          <a:p>
            <a:pPr eaLnBrk="1" hangingPunct="1"/>
            <a:r>
              <a:rPr lang="en-US" altLang="en-US"/>
              <a:t>Coding Principles</a:t>
            </a:r>
          </a:p>
        </p:txBody>
      </p:sp>
      <p:sp>
        <p:nvSpPr>
          <p:cNvPr id="86021" name="Rectangle 3">
            <a:extLst>
              <a:ext uri="{FF2B5EF4-FFF2-40B4-BE49-F238E27FC236}">
                <a16:creationId xmlns:a16="http://schemas.microsoft.com/office/drawing/2014/main" id="{B4EAA879-EC63-4E89-A91F-8A85DAA3BC02}"/>
              </a:ext>
            </a:extLst>
          </p:cNvPr>
          <p:cNvSpPr>
            <a:spLocks noGrp="1" noChangeArrowheads="1"/>
          </p:cNvSpPr>
          <p:nvPr>
            <p:ph type="body" idx="1"/>
          </p:nvPr>
        </p:nvSpPr>
        <p:spPr/>
        <p:txBody>
          <a:bodyPr/>
          <a:lstStyle/>
          <a:p>
            <a:pPr eaLnBrk="1" hangingPunct="1">
              <a:spcBef>
                <a:spcPts val="600"/>
              </a:spcBef>
            </a:pPr>
            <a:r>
              <a:rPr lang="en-US" altLang="en-US" sz="2000" b="1" i="1">
                <a:latin typeface="Palatino" pitchFamily="-128" charset="0"/>
              </a:rPr>
              <a:t>As you begin writing code, be sure you:</a:t>
            </a:r>
          </a:p>
          <a:p>
            <a:pPr lvl="2" eaLnBrk="1" hangingPunct="1">
              <a:spcBef>
                <a:spcPts val="300"/>
              </a:spcBef>
            </a:pPr>
            <a:r>
              <a:rPr lang="en-US" altLang="en-US" sz="1600">
                <a:latin typeface="Palatino" pitchFamily="-128" charset="0"/>
              </a:rPr>
              <a:t>Constrain your algorithms by following structured programming [Boh00] practice.</a:t>
            </a:r>
          </a:p>
          <a:p>
            <a:pPr lvl="2" eaLnBrk="1" hangingPunct="1"/>
            <a:r>
              <a:rPr lang="en-US" altLang="en-US" sz="1600">
                <a:latin typeface="Palatino" pitchFamily="-128" charset="0"/>
              </a:rPr>
              <a:t>Consider the use of pair programming</a:t>
            </a:r>
          </a:p>
          <a:p>
            <a:pPr lvl="2" eaLnBrk="1" hangingPunct="1"/>
            <a:r>
              <a:rPr lang="en-US" altLang="en-US" sz="1600">
                <a:latin typeface="Palatino" pitchFamily="-128" charset="0"/>
              </a:rPr>
              <a:t>Select data structures that will meet the needs of the design.</a:t>
            </a:r>
          </a:p>
          <a:p>
            <a:pPr lvl="2" eaLnBrk="1" hangingPunct="1"/>
            <a:r>
              <a:rPr lang="en-US" altLang="en-US" sz="1600">
                <a:latin typeface="Palatino" pitchFamily="-128" charset="0"/>
              </a:rPr>
              <a:t>Understand the software architecture and create interfaces that are consistent with it.</a:t>
            </a:r>
          </a:p>
          <a:p>
            <a:pPr lvl="2" eaLnBrk="1" hangingPunct="1"/>
            <a:r>
              <a:rPr lang="en-US" altLang="en-US" sz="1600">
                <a:latin typeface="Palatino" pitchFamily="-128" charset="0"/>
              </a:rPr>
              <a:t>Keep conditional logic as simple as possible.</a:t>
            </a:r>
          </a:p>
          <a:p>
            <a:pPr lvl="2" eaLnBrk="1" hangingPunct="1"/>
            <a:r>
              <a:rPr lang="en-US" altLang="en-US" sz="1600">
                <a:latin typeface="Palatino" pitchFamily="-128" charset="0"/>
              </a:rPr>
              <a:t>Create nested loops in a way that makes them easily testable.</a:t>
            </a:r>
          </a:p>
          <a:p>
            <a:pPr lvl="2" eaLnBrk="1" hangingPunct="1"/>
            <a:r>
              <a:rPr lang="en-US" altLang="en-US" sz="1600">
                <a:latin typeface="Palatino" pitchFamily="-128" charset="0"/>
              </a:rPr>
              <a:t>Select meaningful variable names and follow other local coding standards.</a:t>
            </a:r>
          </a:p>
          <a:p>
            <a:pPr lvl="2" eaLnBrk="1" hangingPunct="1"/>
            <a:r>
              <a:rPr lang="en-US" altLang="en-US" sz="1600">
                <a:latin typeface="Palatino" pitchFamily="-128" charset="0"/>
              </a:rPr>
              <a:t>Write code that is self-documenting.</a:t>
            </a:r>
          </a:p>
          <a:p>
            <a:pPr lvl="2" eaLnBrk="1" hangingPunct="1"/>
            <a:r>
              <a:rPr lang="en-US" altLang="en-US" sz="1600">
                <a:latin typeface="Palatino" pitchFamily="-128" charset="0"/>
              </a:rPr>
              <a:t>Create a visual layout (e.g., indentation and blank lines) that aids understanding.</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5FFB473-2920-4547-B154-F453DC602229}"/>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9C1A4867-5018-4749-87D2-7CAFDB40DF2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15E5D24-F9A6-45EF-914B-E432926E5607}" type="slidenum">
              <a:rPr lang="en-US" altLang="en-US" sz="1000">
                <a:latin typeface="Helvetica" panose="020B0604020202020204" pitchFamily="34" charset="0"/>
              </a:rPr>
              <a:pPr/>
              <a:t>83</a:t>
            </a:fld>
            <a:endParaRPr lang="en-US" altLang="en-US" sz="1000">
              <a:latin typeface="Helvetica" panose="020B0604020202020204" pitchFamily="34" charset="0"/>
            </a:endParaRPr>
          </a:p>
        </p:txBody>
      </p:sp>
      <p:sp>
        <p:nvSpPr>
          <p:cNvPr id="87044" name="Rectangle 2">
            <a:extLst>
              <a:ext uri="{FF2B5EF4-FFF2-40B4-BE49-F238E27FC236}">
                <a16:creationId xmlns:a16="http://schemas.microsoft.com/office/drawing/2014/main" id="{F4E9ED62-95A8-48D7-A63B-60A694ACC01B}"/>
              </a:ext>
            </a:extLst>
          </p:cNvPr>
          <p:cNvSpPr>
            <a:spLocks noGrp="1" noChangeArrowheads="1"/>
          </p:cNvSpPr>
          <p:nvPr>
            <p:ph type="title"/>
          </p:nvPr>
        </p:nvSpPr>
        <p:spPr/>
        <p:txBody>
          <a:bodyPr/>
          <a:lstStyle/>
          <a:p>
            <a:pPr eaLnBrk="1" hangingPunct="1"/>
            <a:r>
              <a:rPr lang="en-US" altLang="en-US"/>
              <a:t>Validation Principles</a:t>
            </a:r>
          </a:p>
        </p:txBody>
      </p:sp>
      <p:sp>
        <p:nvSpPr>
          <p:cNvPr id="87045" name="Rectangle 3">
            <a:extLst>
              <a:ext uri="{FF2B5EF4-FFF2-40B4-BE49-F238E27FC236}">
                <a16:creationId xmlns:a16="http://schemas.microsoft.com/office/drawing/2014/main" id="{4107056A-7547-43E9-AF69-46F8B49A88FC}"/>
              </a:ext>
            </a:extLst>
          </p:cNvPr>
          <p:cNvSpPr>
            <a:spLocks noGrp="1" noChangeArrowheads="1"/>
          </p:cNvSpPr>
          <p:nvPr>
            <p:ph type="body" idx="1"/>
          </p:nvPr>
        </p:nvSpPr>
        <p:spPr/>
        <p:txBody>
          <a:bodyPr/>
          <a:lstStyle/>
          <a:p>
            <a:pPr eaLnBrk="1" hangingPunct="1">
              <a:spcBef>
                <a:spcPts val="600"/>
              </a:spcBef>
            </a:pPr>
            <a:r>
              <a:rPr lang="en-US" altLang="en-US" b="1" i="1">
                <a:latin typeface="Palatino" pitchFamily="-128" charset="0"/>
              </a:rPr>
              <a:t>After you’ve completed your first coding pass, be sure you:</a:t>
            </a:r>
          </a:p>
          <a:p>
            <a:pPr lvl="2" eaLnBrk="1" hangingPunct="1">
              <a:spcBef>
                <a:spcPts val="300"/>
              </a:spcBef>
            </a:pPr>
            <a:r>
              <a:rPr lang="en-US" altLang="en-US">
                <a:latin typeface="Palatino" pitchFamily="-128" charset="0"/>
              </a:rPr>
              <a:t>Conduct a code walkthrough when appropriate.</a:t>
            </a:r>
          </a:p>
          <a:p>
            <a:pPr lvl="2" eaLnBrk="1" hangingPunct="1"/>
            <a:r>
              <a:rPr lang="en-US" altLang="en-US">
                <a:latin typeface="Palatino" pitchFamily="-128" charset="0"/>
              </a:rPr>
              <a:t>Perform unit tests and correct errors you’ve uncovered.</a:t>
            </a:r>
          </a:p>
          <a:p>
            <a:pPr lvl="2" eaLnBrk="1" hangingPunct="1">
              <a:spcAft>
                <a:spcPts val="1000"/>
              </a:spcAft>
            </a:pPr>
            <a:r>
              <a:rPr lang="en-US" altLang="en-US">
                <a:latin typeface="Palatino" pitchFamily="-128" charset="0"/>
              </a:rPr>
              <a:t>Refactor the code.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55D3B3B-EE81-45CC-A8B8-5412B632658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C7AD1621-B9D8-4C3A-8B7A-F0CDD7B89BE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02812BC-C096-42C7-943B-869663978927}" type="slidenum">
              <a:rPr lang="en-US" altLang="en-US" sz="1000">
                <a:latin typeface="Helvetica" panose="020B0604020202020204" pitchFamily="34" charset="0"/>
              </a:rPr>
              <a:pPr/>
              <a:t>84</a:t>
            </a:fld>
            <a:endParaRPr lang="en-US" altLang="en-US" sz="1000">
              <a:latin typeface="Helvetica" panose="020B0604020202020204" pitchFamily="34" charset="0"/>
            </a:endParaRPr>
          </a:p>
        </p:txBody>
      </p:sp>
      <p:sp>
        <p:nvSpPr>
          <p:cNvPr id="88068" name="Rectangle 2">
            <a:extLst>
              <a:ext uri="{FF2B5EF4-FFF2-40B4-BE49-F238E27FC236}">
                <a16:creationId xmlns:a16="http://schemas.microsoft.com/office/drawing/2014/main" id="{56251E11-C8AD-4CF8-A7E1-91D060BC70F5}"/>
              </a:ext>
            </a:extLst>
          </p:cNvPr>
          <p:cNvSpPr>
            <a:spLocks noGrp="1" noChangeArrowheads="1"/>
          </p:cNvSpPr>
          <p:nvPr>
            <p:ph type="title"/>
          </p:nvPr>
        </p:nvSpPr>
        <p:spPr/>
        <p:txBody>
          <a:bodyPr/>
          <a:lstStyle/>
          <a:p>
            <a:pPr eaLnBrk="1" hangingPunct="1"/>
            <a:r>
              <a:rPr lang="en-US" altLang="en-US"/>
              <a:t>Testing Principles</a:t>
            </a:r>
          </a:p>
        </p:txBody>
      </p:sp>
      <p:sp>
        <p:nvSpPr>
          <p:cNvPr id="88069" name="Rectangle 3">
            <a:extLst>
              <a:ext uri="{FF2B5EF4-FFF2-40B4-BE49-F238E27FC236}">
                <a16:creationId xmlns:a16="http://schemas.microsoft.com/office/drawing/2014/main" id="{BBC69678-7107-40BB-85FF-459587CEEBA0}"/>
              </a:ext>
            </a:extLst>
          </p:cNvPr>
          <p:cNvSpPr>
            <a:spLocks noGrp="1" noChangeArrowheads="1"/>
          </p:cNvSpPr>
          <p:nvPr>
            <p:ph type="body" idx="1"/>
          </p:nvPr>
        </p:nvSpPr>
        <p:spPr/>
        <p:txBody>
          <a:bodyPr/>
          <a:lstStyle/>
          <a:p>
            <a:pPr eaLnBrk="1" hangingPunct="1"/>
            <a:r>
              <a:rPr lang="en-US" altLang="en-US"/>
              <a:t>Al Davis [Dav95] suggests the following:</a:t>
            </a:r>
          </a:p>
          <a:p>
            <a:pPr lvl="1" eaLnBrk="1" hangingPunct="1">
              <a:buClr>
                <a:schemeClr val="tx1"/>
              </a:buClr>
            </a:pPr>
            <a:r>
              <a:rPr lang="en-US" altLang="en-US" b="1">
                <a:solidFill>
                  <a:schemeClr val="folHlink"/>
                </a:solidFill>
                <a:latin typeface="Palatino" pitchFamily="-128" charset="0"/>
              </a:rPr>
              <a:t>Principle #1. </a:t>
            </a:r>
            <a:r>
              <a:rPr lang="en-US" altLang="en-US" b="1" i="1">
                <a:solidFill>
                  <a:schemeClr val="folHlink"/>
                </a:solidFill>
                <a:latin typeface="Palatino" pitchFamily="-128" charset="0"/>
              </a:rPr>
              <a:t>All tests should be traceable to customer requirements.</a:t>
            </a:r>
          </a:p>
          <a:p>
            <a:pPr lvl="1" eaLnBrk="1" hangingPunct="1">
              <a:buClr>
                <a:schemeClr val="tx1"/>
              </a:buClr>
            </a:pPr>
            <a:r>
              <a:rPr lang="en-US" altLang="en-US" b="1">
                <a:solidFill>
                  <a:schemeClr val="folHlink"/>
                </a:solidFill>
                <a:latin typeface="Palatino" pitchFamily="-128" charset="0"/>
              </a:rPr>
              <a:t>Principle #2. </a:t>
            </a:r>
            <a:r>
              <a:rPr lang="en-US" altLang="en-US" b="1" i="1">
                <a:solidFill>
                  <a:schemeClr val="folHlink"/>
                </a:solidFill>
                <a:latin typeface="Palatino" pitchFamily="-128" charset="0"/>
              </a:rPr>
              <a:t>Tests should be planned long before testing begins. </a:t>
            </a:r>
          </a:p>
          <a:p>
            <a:pPr lvl="1" eaLnBrk="1" hangingPunct="1">
              <a:buClr>
                <a:schemeClr val="tx1"/>
              </a:buClr>
            </a:pPr>
            <a:r>
              <a:rPr lang="en-US" altLang="en-US" b="1">
                <a:solidFill>
                  <a:schemeClr val="folHlink"/>
                </a:solidFill>
                <a:latin typeface="Palatino" pitchFamily="-128" charset="0"/>
              </a:rPr>
              <a:t>Principle #3. </a:t>
            </a:r>
            <a:r>
              <a:rPr lang="en-US" altLang="en-US" b="1" i="1">
                <a:solidFill>
                  <a:schemeClr val="folHlink"/>
                </a:solidFill>
                <a:latin typeface="Palatino" pitchFamily="-128" charset="0"/>
              </a:rPr>
              <a:t>The Pareto principle applies to software testing.</a:t>
            </a:r>
          </a:p>
          <a:p>
            <a:pPr lvl="1" eaLnBrk="1" hangingPunct="1">
              <a:buClr>
                <a:schemeClr val="tx1"/>
              </a:buClr>
            </a:pPr>
            <a:r>
              <a:rPr lang="en-US" altLang="en-US" b="1">
                <a:solidFill>
                  <a:schemeClr val="folHlink"/>
                </a:solidFill>
                <a:latin typeface="Palatino" pitchFamily="-128" charset="0"/>
              </a:rPr>
              <a:t>Principle #4. </a:t>
            </a:r>
            <a:r>
              <a:rPr lang="en-US" altLang="en-US" b="1" i="1">
                <a:solidFill>
                  <a:schemeClr val="folHlink"/>
                </a:solidFill>
                <a:latin typeface="Palatino" pitchFamily="-128" charset="0"/>
              </a:rPr>
              <a:t>Testing should begin “in the small” and progress toward testing “in the large.</a:t>
            </a:r>
            <a:r>
              <a:rPr lang="en-US" altLang="en-US" i="1">
                <a:solidFill>
                  <a:schemeClr val="folHlink"/>
                </a:solidFill>
                <a:latin typeface="Palatino" pitchFamily="-128" charset="0"/>
              </a:rPr>
              <a:t>”</a:t>
            </a:r>
          </a:p>
          <a:p>
            <a:pPr lvl="1" eaLnBrk="1" hangingPunct="1">
              <a:buClr>
                <a:schemeClr val="tx1"/>
              </a:buClr>
            </a:pPr>
            <a:r>
              <a:rPr lang="en-US" altLang="en-US" b="1">
                <a:solidFill>
                  <a:schemeClr val="folHlink"/>
                </a:solidFill>
                <a:latin typeface="Palatino" pitchFamily="-128" charset="0"/>
              </a:rPr>
              <a:t>Principle #5. </a:t>
            </a:r>
            <a:r>
              <a:rPr lang="en-US" altLang="en-US" b="1" i="1">
                <a:solidFill>
                  <a:schemeClr val="folHlink"/>
                </a:solidFill>
                <a:latin typeface="Palatino" pitchFamily="-128" charset="0"/>
              </a:rPr>
              <a:t>Exhaustive testing is not possible.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05EB219-C7E3-4F49-9E69-3E670CBC58F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14F05CC3-EA59-4DD3-B27D-518FFAE0372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87EAA58-CCEC-47CC-BDAA-D02E5219523F}" type="slidenum">
              <a:rPr lang="en-US" altLang="en-US" sz="1000">
                <a:latin typeface="Helvetica" panose="020B0604020202020204" pitchFamily="34" charset="0"/>
              </a:rPr>
              <a:pPr/>
              <a:t>85</a:t>
            </a:fld>
            <a:endParaRPr lang="en-US" altLang="en-US" sz="1000">
              <a:latin typeface="Helvetica" panose="020B0604020202020204" pitchFamily="34" charset="0"/>
            </a:endParaRPr>
          </a:p>
        </p:txBody>
      </p:sp>
      <p:sp>
        <p:nvSpPr>
          <p:cNvPr id="89092" name="Rectangle 2">
            <a:extLst>
              <a:ext uri="{FF2B5EF4-FFF2-40B4-BE49-F238E27FC236}">
                <a16:creationId xmlns:a16="http://schemas.microsoft.com/office/drawing/2014/main" id="{E025DCE6-446F-4291-BD83-AB9D5E4F956D}"/>
              </a:ext>
            </a:extLst>
          </p:cNvPr>
          <p:cNvSpPr>
            <a:spLocks noGrp="1" noChangeArrowheads="1"/>
          </p:cNvSpPr>
          <p:nvPr>
            <p:ph type="title"/>
          </p:nvPr>
        </p:nvSpPr>
        <p:spPr/>
        <p:txBody>
          <a:bodyPr/>
          <a:lstStyle/>
          <a:p>
            <a:pPr eaLnBrk="1" hangingPunct="1"/>
            <a:r>
              <a:rPr lang="en-US" altLang="en-US"/>
              <a:t>Deployment Principles</a:t>
            </a:r>
          </a:p>
        </p:txBody>
      </p:sp>
      <p:sp>
        <p:nvSpPr>
          <p:cNvPr id="89093" name="Rectangle 3">
            <a:extLst>
              <a:ext uri="{FF2B5EF4-FFF2-40B4-BE49-F238E27FC236}">
                <a16:creationId xmlns:a16="http://schemas.microsoft.com/office/drawing/2014/main" id="{8A581CB0-9A18-4CFE-8300-9E536E42B466}"/>
              </a:ext>
            </a:extLst>
          </p:cNvPr>
          <p:cNvSpPr>
            <a:spLocks noGrp="1" noChangeArrowheads="1"/>
          </p:cNvSpPr>
          <p:nvPr>
            <p:ph type="body" idx="1"/>
          </p:nvPr>
        </p:nvSpPr>
        <p:spPr/>
        <p:txBody>
          <a:bodyPr/>
          <a:lstStyle/>
          <a:p>
            <a:pPr eaLnBrk="1" hangingPunct="1">
              <a:lnSpc>
                <a:spcPct val="90000"/>
              </a:lnSpc>
            </a:pPr>
            <a:r>
              <a:rPr lang="en-US" altLang="en-US" sz="2000" b="1">
                <a:solidFill>
                  <a:schemeClr val="folHlink"/>
                </a:solidFill>
                <a:latin typeface="Palatino" pitchFamily="-128" charset="0"/>
              </a:rPr>
              <a:t>Principle #1.  </a:t>
            </a:r>
            <a:r>
              <a:rPr lang="en-US" altLang="en-US" sz="2000" b="1" i="1">
                <a:solidFill>
                  <a:schemeClr val="folHlink"/>
                </a:solidFill>
                <a:latin typeface="Palatino" pitchFamily="-128" charset="0"/>
              </a:rPr>
              <a:t>Customer expectations for the software must be managed.</a:t>
            </a:r>
            <a:r>
              <a:rPr lang="en-US" altLang="en-US" sz="2000" i="1">
                <a:latin typeface="Palatino" pitchFamily="-128" charset="0"/>
              </a:rPr>
              <a:t>  </a:t>
            </a:r>
            <a:r>
              <a:rPr lang="en-US" altLang="en-US" sz="2000">
                <a:latin typeface="Palatino" pitchFamily="-128" charset="0"/>
              </a:rPr>
              <a:t>Too often, the customer expects more than the team has promised to deliver, and disappointment occurs immediately. </a:t>
            </a:r>
          </a:p>
          <a:p>
            <a:pPr eaLnBrk="1" hangingPunct="1">
              <a:lnSpc>
                <a:spcPct val="90000"/>
              </a:lnSpc>
            </a:pPr>
            <a:r>
              <a:rPr lang="en-US" altLang="en-US" sz="2000" b="1">
                <a:solidFill>
                  <a:schemeClr val="folHlink"/>
                </a:solidFill>
                <a:latin typeface="Palatino" pitchFamily="-128" charset="0"/>
              </a:rPr>
              <a:t>Principle #2.  </a:t>
            </a:r>
            <a:r>
              <a:rPr lang="en-US" altLang="en-US" sz="2000" b="1" i="1">
                <a:solidFill>
                  <a:schemeClr val="folHlink"/>
                </a:solidFill>
                <a:latin typeface="Palatino" pitchFamily="-128" charset="0"/>
              </a:rPr>
              <a:t>A complete delivery package should be assembled and tested.</a:t>
            </a:r>
          </a:p>
          <a:p>
            <a:pPr eaLnBrk="1" hangingPunct="1">
              <a:lnSpc>
                <a:spcPct val="90000"/>
              </a:lnSpc>
            </a:pPr>
            <a:r>
              <a:rPr lang="en-US" altLang="en-US" sz="2000" b="1">
                <a:solidFill>
                  <a:schemeClr val="folHlink"/>
                </a:solidFill>
                <a:latin typeface="Palatino" pitchFamily="-128" charset="0"/>
              </a:rPr>
              <a:t>Principle #3.   </a:t>
            </a:r>
            <a:r>
              <a:rPr lang="en-US" altLang="en-US" sz="2000" b="1" i="1">
                <a:solidFill>
                  <a:schemeClr val="folHlink"/>
                </a:solidFill>
                <a:latin typeface="Palatino" pitchFamily="-128" charset="0"/>
              </a:rPr>
              <a:t>A support regime must be established before the software is delivered.  </a:t>
            </a:r>
            <a:r>
              <a:rPr lang="en-US" altLang="en-US" sz="2000">
                <a:latin typeface="Palatino" pitchFamily="-128" charset="0"/>
              </a:rPr>
              <a:t>An end-user expects responsiveness and accurate information when a question or problem arises.</a:t>
            </a:r>
          </a:p>
          <a:p>
            <a:pPr eaLnBrk="1" hangingPunct="1">
              <a:lnSpc>
                <a:spcPct val="90000"/>
              </a:lnSpc>
            </a:pPr>
            <a:r>
              <a:rPr lang="en-US" altLang="en-US" sz="2000" b="1">
                <a:solidFill>
                  <a:schemeClr val="folHlink"/>
                </a:solidFill>
                <a:latin typeface="Palatino" pitchFamily="-128" charset="0"/>
              </a:rPr>
              <a:t>Principle #4.  </a:t>
            </a:r>
            <a:r>
              <a:rPr lang="en-US" altLang="en-US" sz="2000" b="1" i="1">
                <a:solidFill>
                  <a:schemeClr val="folHlink"/>
                </a:solidFill>
                <a:latin typeface="Palatino" pitchFamily="-128" charset="0"/>
              </a:rPr>
              <a:t>Appropriate instructional materials must be provided to end-users.</a:t>
            </a:r>
          </a:p>
          <a:p>
            <a:pPr eaLnBrk="1" hangingPunct="1">
              <a:lnSpc>
                <a:spcPct val="90000"/>
              </a:lnSpc>
            </a:pPr>
            <a:r>
              <a:rPr lang="en-US" altLang="en-US" sz="2000" b="1">
                <a:solidFill>
                  <a:schemeClr val="folHlink"/>
                </a:solidFill>
                <a:latin typeface="Palatino" pitchFamily="-128" charset="0"/>
              </a:rPr>
              <a:t>Principle #5.  </a:t>
            </a:r>
            <a:r>
              <a:rPr lang="en-US" altLang="en-US" sz="2000" b="1" i="1">
                <a:solidFill>
                  <a:schemeClr val="folHlink"/>
                </a:solidFill>
                <a:latin typeface="Palatino" pitchFamily="-128" charset="0"/>
              </a:rPr>
              <a:t>Buggy software should be fixed first, delivered later.</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EEC9C96C-C48E-43B0-A996-1E4836A1227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1CDA0ABC-CCB4-4C02-A8F5-02E86004805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C499DB3-3FC0-46F0-A6BF-2FB614B2AC4C}" type="slidenum">
              <a:rPr lang="en-US" altLang="en-US" sz="1000">
                <a:latin typeface="Helvetica" panose="020B0604020202020204" pitchFamily="34" charset="0"/>
              </a:rPr>
              <a:pPr/>
              <a:t>86</a:t>
            </a:fld>
            <a:endParaRPr lang="en-US" altLang="en-US" sz="1000">
              <a:latin typeface="Helvetica" panose="020B0604020202020204" pitchFamily="34" charset="0"/>
            </a:endParaRPr>
          </a:p>
        </p:txBody>
      </p:sp>
      <p:sp>
        <p:nvSpPr>
          <p:cNvPr id="90116" name="Rectangle 2">
            <a:extLst>
              <a:ext uri="{FF2B5EF4-FFF2-40B4-BE49-F238E27FC236}">
                <a16:creationId xmlns:a16="http://schemas.microsoft.com/office/drawing/2014/main" id="{E2C28101-9800-43C6-9CD5-419656EE8C58}"/>
              </a:ext>
            </a:extLst>
          </p:cNvPr>
          <p:cNvSpPr>
            <a:spLocks noGrp="1" noChangeArrowheads="1"/>
          </p:cNvSpPr>
          <p:nvPr>
            <p:ph type="title"/>
          </p:nvPr>
        </p:nvSpPr>
        <p:spPr/>
        <p:txBody>
          <a:bodyPr/>
          <a:lstStyle/>
          <a:p>
            <a:pPr eaLnBrk="1" hangingPunct="1"/>
            <a:r>
              <a:rPr lang="en-US" altLang="en-US"/>
              <a:t>Chapter 5</a:t>
            </a:r>
          </a:p>
        </p:txBody>
      </p:sp>
      <p:sp>
        <p:nvSpPr>
          <p:cNvPr id="90117" name="Rectangle 3">
            <a:extLst>
              <a:ext uri="{FF2B5EF4-FFF2-40B4-BE49-F238E27FC236}">
                <a16:creationId xmlns:a16="http://schemas.microsoft.com/office/drawing/2014/main" id="{FDE1701A-1D06-43B1-BB28-02A0BB62D974}"/>
              </a:ext>
            </a:extLst>
          </p:cNvPr>
          <p:cNvSpPr>
            <a:spLocks noGrp="1" noChangeArrowheads="1"/>
          </p:cNvSpPr>
          <p:nvPr>
            <p:ph type="body" idx="1"/>
          </p:nvPr>
        </p:nvSpPr>
        <p:spPr/>
        <p:txBody>
          <a:bodyPr/>
          <a:lstStyle/>
          <a:p>
            <a:pPr eaLnBrk="1" hangingPunct="1"/>
            <a:r>
              <a:rPr lang="en-US" altLang="en-US" b="1">
                <a:solidFill>
                  <a:schemeClr val="folHlink"/>
                </a:solidFill>
              </a:rPr>
              <a:t>Understanding Requirements</a:t>
            </a:r>
          </a:p>
        </p:txBody>
      </p:sp>
      <p:sp>
        <p:nvSpPr>
          <p:cNvPr id="90118" name="Text Box 7">
            <a:extLst>
              <a:ext uri="{FF2B5EF4-FFF2-40B4-BE49-F238E27FC236}">
                <a16:creationId xmlns:a16="http://schemas.microsoft.com/office/drawing/2014/main" id="{0A530F1D-7E36-4028-9A07-CA32A72DEAF1}"/>
              </a:ext>
            </a:extLst>
          </p:cNvPr>
          <p:cNvSpPr txBox="1">
            <a:spLocks noChangeArrowheads="1"/>
          </p:cNvSpPr>
          <p:nvPr/>
        </p:nvSpPr>
        <p:spPr bwMode="auto">
          <a:xfrm>
            <a:off x="2133600" y="2438400"/>
            <a:ext cx="6477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i="1">
                <a:solidFill>
                  <a:schemeClr val="tx2"/>
                </a:solidFill>
                <a:latin typeface="Helvetica" panose="020B0604020202020204" pitchFamily="34" charset="0"/>
              </a:rPr>
              <a:t>Slide Set to accompany</a:t>
            </a:r>
            <a:br>
              <a:rPr lang="en-US" altLang="en-US" sz="3200" i="1">
                <a:solidFill>
                  <a:schemeClr val="tx2"/>
                </a:solidFill>
                <a:latin typeface="Helvetica" panose="020B0604020202020204" pitchFamily="34" charset="0"/>
              </a:rPr>
            </a:br>
            <a:r>
              <a:rPr lang="en-US" altLang="en-US" sz="2000" i="1">
                <a:solidFill>
                  <a:schemeClr val="tx2"/>
                </a:solidFill>
                <a:latin typeface="Helvetica" panose="020B0604020202020204" pitchFamily="34" charset="0"/>
              </a:rPr>
              <a:t>Software Engineering: A Practitioner’s Approach, 7/e</a:t>
            </a:r>
            <a:r>
              <a:rPr lang="en-US" altLang="en-US" i="1">
                <a:solidFill>
                  <a:schemeClr val="tx2"/>
                </a:solidFill>
                <a:latin typeface="Helvetica" panose="020B0604020202020204" pitchFamily="34" charset="0"/>
              </a:rPr>
              <a:t> </a:t>
            </a:r>
          </a:p>
          <a:p>
            <a:r>
              <a:rPr lang="en-US" altLang="en-US" sz="1600" b="1"/>
              <a:t>by Roger S. Pressman</a:t>
            </a:r>
            <a:endParaRPr lang="en-US" altLang="en-US" sz="1200" b="1"/>
          </a:p>
          <a:p>
            <a:endParaRPr lang="en-US" altLang="en-US" sz="1200" b="1"/>
          </a:p>
          <a:p>
            <a:r>
              <a:rPr lang="en-US" altLang="en-US" sz="1200" b="1"/>
              <a:t>Slides copyright © 1996, 2001, 2005, 2009</a:t>
            </a:r>
            <a:r>
              <a:rPr lang="en-US" altLang="en-US" sz="1800"/>
              <a:t> </a:t>
            </a:r>
            <a:r>
              <a:rPr lang="en-US" altLang="en-US" sz="1200" b="1"/>
              <a:t>by Roger S. Pressman</a:t>
            </a:r>
            <a:endParaRPr lang="en-US" altLang="en-US" sz="1800"/>
          </a:p>
          <a:p>
            <a:endParaRPr lang="en-US" altLang="en-US" sz="1800" b="1" i="1">
              <a:solidFill>
                <a:schemeClr val="tx2"/>
              </a:solidFill>
            </a:endParaRPr>
          </a:p>
          <a:p>
            <a:r>
              <a:rPr lang="en-US" altLang="en-US" sz="1800" b="1" i="1">
                <a:solidFill>
                  <a:schemeClr val="tx2"/>
                </a:solidFill>
              </a:rPr>
              <a:t>For non-profit educational use only</a:t>
            </a:r>
            <a:endParaRPr lang="en-US" altLang="en-US" sz="1800" b="1"/>
          </a:p>
          <a:p>
            <a:endParaRPr lang="en-US" altLang="en-US" sz="1400"/>
          </a:p>
          <a:p>
            <a:r>
              <a:rPr lang="en-US" altLang="en-US" sz="1200"/>
              <a:t>May be reproduced ONLY for student use at the university level when used in conjunction with </a:t>
            </a:r>
            <a:r>
              <a:rPr lang="en-US" altLang="en-US" sz="1200" i="1"/>
              <a:t>Software Engineering: A Practitioner's Approach, 7/e. </a:t>
            </a:r>
            <a:r>
              <a:rPr lang="en-US" altLang="en-US" sz="1200"/>
              <a:t>Any other reproduction or use is prohibited without the express written permission of the author.</a:t>
            </a:r>
          </a:p>
          <a:p>
            <a:endParaRPr lang="en-US" altLang="en-US" sz="1200"/>
          </a:p>
          <a:p>
            <a:r>
              <a:rPr lang="en-US" altLang="en-US" sz="1200"/>
              <a:t>All copyright information MUST appear if these slides are posted on a website for student use.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1BDFDDC-4966-4997-A114-57A744B6EECF}"/>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07DB92E5-3D45-479F-B482-0EF948F9311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B5A1ECD-A58F-4C51-A0FF-6F57B4D0FFB0}" type="slidenum">
              <a:rPr lang="en-US" altLang="en-US" sz="1000">
                <a:latin typeface="Helvetica" panose="020B0604020202020204" pitchFamily="34" charset="0"/>
              </a:rPr>
              <a:pPr/>
              <a:t>87</a:t>
            </a:fld>
            <a:endParaRPr lang="en-US" altLang="en-US" sz="1000">
              <a:latin typeface="Helvetica" panose="020B0604020202020204" pitchFamily="34" charset="0"/>
            </a:endParaRPr>
          </a:p>
        </p:txBody>
      </p:sp>
      <p:sp>
        <p:nvSpPr>
          <p:cNvPr id="91140" name="Rectangle 2">
            <a:extLst>
              <a:ext uri="{FF2B5EF4-FFF2-40B4-BE49-F238E27FC236}">
                <a16:creationId xmlns:a16="http://schemas.microsoft.com/office/drawing/2014/main" id="{D4101E88-FCE4-47AE-AE2D-C8DFA3B32E33}"/>
              </a:ext>
            </a:extLst>
          </p:cNvPr>
          <p:cNvSpPr>
            <a:spLocks noGrp="1" noChangeArrowheads="1"/>
          </p:cNvSpPr>
          <p:nvPr>
            <p:ph type="title"/>
          </p:nvPr>
        </p:nvSpPr>
        <p:spPr>
          <a:xfrm>
            <a:off x="1298575" y="990600"/>
            <a:ext cx="6545263" cy="633413"/>
          </a:xfrm>
        </p:spPr>
        <p:txBody>
          <a:bodyPr/>
          <a:lstStyle/>
          <a:p>
            <a:pPr eaLnBrk="1" hangingPunct="1"/>
            <a:r>
              <a:rPr lang="en-US" altLang="en-US"/>
              <a:t>Requirements Engineering-I</a:t>
            </a:r>
          </a:p>
        </p:txBody>
      </p:sp>
      <p:sp>
        <p:nvSpPr>
          <p:cNvPr id="91141" name="Rectangle 3">
            <a:extLst>
              <a:ext uri="{FF2B5EF4-FFF2-40B4-BE49-F238E27FC236}">
                <a16:creationId xmlns:a16="http://schemas.microsoft.com/office/drawing/2014/main" id="{2EA75DAB-9385-4DCB-B912-8FA496B4DF61}"/>
              </a:ext>
            </a:extLst>
          </p:cNvPr>
          <p:cNvSpPr>
            <a:spLocks noGrp="1" noChangeArrowheads="1"/>
          </p:cNvSpPr>
          <p:nvPr>
            <p:ph type="body" idx="1"/>
          </p:nvPr>
        </p:nvSpPr>
        <p:spPr>
          <a:xfrm>
            <a:off x="1752600" y="1981200"/>
            <a:ext cx="6858000" cy="3468688"/>
          </a:xfrm>
        </p:spPr>
        <p:txBody>
          <a:bodyPr/>
          <a:lstStyle/>
          <a:p>
            <a:pPr eaLnBrk="1" hangingPunct="1"/>
            <a:r>
              <a:rPr lang="en-US" altLang="en-US" sz="1800">
                <a:solidFill>
                  <a:schemeClr val="folHlink"/>
                </a:solidFill>
              </a:rPr>
              <a:t>Inception</a:t>
            </a:r>
            <a:r>
              <a:rPr lang="en-US" altLang="en-US" sz="1800"/>
              <a:t>—ask a set of questions that establish …</a:t>
            </a:r>
          </a:p>
          <a:p>
            <a:pPr lvl="1" eaLnBrk="1" hangingPunct="1"/>
            <a:r>
              <a:rPr lang="en-US" altLang="en-US" sz="1600"/>
              <a:t>basic understanding of the problem</a:t>
            </a:r>
          </a:p>
          <a:p>
            <a:pPr lvl="1" eaLnBrk="1" hangingPunct="1"/>
            <a:r>
              <a:rPr lang="en-US" altLang="en-US" sz="1600"/>
              <a:t>the people who want a solution</a:t>
            </a:r>
          </a:p>
          <a:p>
            <a:pPr lvl="1" eaLnBrk="1" hangingPunct="1"/>
            <a:r>
              <a:rPr lang="en-US" altLang="en-US" sz="1600"/>
              <a:t>the nature of the solution that is desired, and </a:t>
            </a:r>
          </a:p>
          <a:p>
            <a:pPr lvl="1" eaLnBrk="1" hangingPunct="1"/>
            <a:r>
              <a:rPr lang="en-US" altLang="en-US" sz="1600"/>
              <a:t>the effectiveness of preliminary communication and collaboration between the customer and the developer</a:t>
            </a:r>
          </a:p>
          <a:p>
            <a:pPr eaLnBrk="1" hangingPunct="1"/>
            <a:r>
              <a:rPr lang="en-US" altLang="en-US" sz="1800">
                <a:solidFill>
                  <a:schemeClr val="folHlink"/>
                </a:solidFill>
              </a:rPr>
              <a:t>Elicitation</a:t>
            </a:r>
            <a:r>
              <a:rPr lang="en-US" altLang="en-US" sz="1800"/>
              <a:t>—elicit requirements from all stakeholders</a:t>
            </a:r>
          </a:p>
          <a:p>
            <a:pPr eaLnBrk="1" hangingPunct="1"/>
            <a:r>
              <a:rPr lang="en-US" altLang="en-US" sz="1800">
                <a:solidFill>
                  <a:schemeClr val="folHlink"/>
                </a:solidFill>
              </a:rPr>
              <a:t>Elaboration</a:t>
            </a:r>
            <a:r>
              <a:rPr lang="en-US" altLang="en-US" sz="1800"/>
              <a:t>—create an analysis model that identifies data, function and behavioral requirements</a:t>
            </a:r>
          </a:p>
          <a:p>
            <a:pPr eaLnBrk="1" hangingPunct="1"/>
            <a:r>
              <a:rPr lang="en-US" altLang="en-US" sz="1800">
                <a:solidFill>
                  <a:schemeClr val="folHlink"/>
                </a:solidFill>
              </a:rPr>
              <a:t>Negotiation</a:t>
            </a:r>
            <a:r>
              <a:rPr lang="en-US" altLang="en-US" sz="1800"/>
              <a:t>—agree on a deliverable system that is realistic for developers and customers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5DD0EFD-C974-4968-8AFC-9BC0DD21A14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47AEAD6-7CEB-467E-9B9A-492BE50E4BF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050EE76-D609-44EB-8E77-5C0885DB2297}" type="slidenum">
              <a:rPr lang="en-US" altLang="en-US" sz="1000">
                <a:latin typeface="Helvetica" panose="020B0604020202020204" pitchFamily="34" charset="0"/>
              </a:rPr>
              <a:pPr/>
              <a:t>88</a:t>
            </a:fld>
            <a:endParaRPr lang="en-US" altLang="en-US" sz="1000">
              <a:latin typeface="Helvetica" panose="020B0604020202020204" pitchFamily="34" charset="0"/>
            </a:endParaRPr>
          </a:p>
        </p:txBody>
      </p:sp>
      <p:sp>
        <p:nvSpPr>
          <p:cNvPr id="92164" name="Rectangle 2">
            <a:extLst>
              <a:ext uri="{FF2B5EF4-FFF2-40B4-BE49-F238E27FC236}">
                <a16:creationId xmlns:a16="http://schemas.microsoft.com/office/drawing/2014/main" id="{D8E4847C-A28F-46C5-A3D2-125C2E126B21}"/>
              </a:ext>
            </a:extLst>
          </p:cNvPr>
          <p:cNvSpPr>
            <a:spLocks noGrp="1" noChangeArrowheads="1"/>
          </p:cNvSpPr>
          <p:nvPr>
            <p:ph type="title"/>
          </p:nvPr>
        </p:nvSpPr>
        <p:spPr>
          <a:xfrm>
            <a:off x="1219200" y="990600"/>
            <a:ext cx="8178800" cy="762000"/>
          </a:xfrm>
        </p:spPr>
        <p:txBody>
          <a:bodyPr/>
          <a:lstStyle/>
          <a:p>
            <a:pPr eaLnBrk="1" hangingPunct="1"/>
            <a:r>
              <a:rPr lang="en-US" altLang="en-US"/>
              <a:t>Requirements Engineering-II</a:t>
            </a:r>
          </a:p>
        </p:txBody>
      </p:sp>
      <p:sp>
        <p:nvSpPr>
          <p:cNvPr id="92165" name="Rectangle 3">
            <a:extLst>
              <a:ext uri="{FF2B5EF4-FFF2-40B4-BE49-F238E27FC236}">
                <a16:creationId xmlns:a16="http://schemas.microsoft.com/office/drawing/2014/main" id="{06F8ED5B-BB0E-4DA3-8768-1502D1C3D58D}"/>
              </a:ext>
            </a:extLst>
          </p:cNvPr>
          <p:cNvSpPr>
            <a:spLocks noGrp="1" noChangeArrowheads="1"/>
          </p:cNvSpPr>
          <p:nvPr>
            <p:ph type="body" idx="1"/>
          </p:nvPr>
        </p:nvSpPr>
        <p:spPr>
          <a:xfrm>
            <a:off x="1752600" y="1905000"/>
            <a:ext cx="7162800" cy="4114800"/>
          </a:xfrm>
        </p:spPr>
        <p:txBody>
          <a:bodyPr/>
          <a:lstStyle/>
          <a:p>
            <a:pPr eaLnBrk="1" hangingPunct="1">
              <a:lnSpc>
                <a:spcPct val="90000"/>
              </a:lnSpc>
            </a:pPr>
            <a:r>
              <a:rPr lang="en-US" altLang="en-US" sz="1800">
                <a:solidFill>
                  <a:schemeClr val="folHlink"/>
                </a:solidFill>
              </a:rPr>
              <a:t>Specification</a:t>
            </a:r>
            <a:r>
              <a:rPr lang="en-US" altLang="en-US" sz="1800"/>
              <a:t>—can be any one (or more) of the following:</a:t>
            </a:r>
          </a:p>
          <a:p>
            <a:pPr lvl="1" eaLnBrk="1" hangingPunct="1">
              <a:lnSpc>
                <a:spcPct val="90000"/>
              </a:lnSpc>
            </a:pPr>
            <a:r>
              <a:rPr lang="en-US" altLang="en-US" sz="1600"/>
              <a:t>A written document</a:t>
            </a:r>
          </a:p>
          <a:p>
            <a:pPr lvl="1" eaLnBrk="1" hangingPunct="1">
              <a:lnSpc>
                <a:spcPct val="90000"/>
              </a:lnSpc>
            </a:pPr>
            <a:r>
              <a:rPr lang="en-US" altLang="en-US" sz="1600"/>
              <a:t>A set of models</a:t>
            </a:r>
          </a:p>
          <a:p>
            <a:pPr lvl="1" eaLnBrk="1" hangingPunct="1">
              <a:lnSpc>
                <a:spcPct val="90000"/>
              </a:lnSpc>
            </a:pPr>
            <a:r>
              <a:rPr lang="en-US" altLang="en-US" sz="1600"/>
              <a:t>A formal mathematical</a:t>
            </a:r>
          </a:p>
          <a:p>
            <a:pPr lvl="1" eaLnBrk="1" hangingPunct="1">
              <a:lnSpc>
                <a:spcPct val="90000"/>
              </a:lnSpc>
            </a:pPr>
            <a:r>
              <a:rPr lang="en-US" altLang="en-US" sz="1600"/>
              <a:t>A collection of user scenarios (use-cases)</a:t>
            </a:r>
          </a:p>
          <a:p>
            <a:pPr lvl="1" eaLnBrk="1" hangingPunct="1">
              <a:lnSpc>
                <a:spcPct val="90000"/>
              </a:lnSpc>
            </a:pPr>
            <a:r>
              <a:rPr lang="en-US" altLang="en-US" sz="1600"/>
              <a:t>A prototype</a:t>
            </a:r>
          </a:p>
          <a:p>
            <a:pPr eaLnBrk="1" hangingPunct="1">
              <a:lnSpc>
                <a:spcPct val="90000"/>
              </a:lnSpc>
            </a:pPr>
            <a:r>
              <a:rPr lang="en-US" altLang="en-US" sz="1800">
                <a:solidFill>
                  <a:schemeClr val="folHlink"/>
                </a:solidFill>
              </a:rPr>
              <a:t>Validation</a:t>
            </a:r>
            <a:r>
              <a:rPr lang="en-US" altLang="en-US" sz="1800"/>
              <a:t>—a review mechanism that looks for</a:t>
            </a:r>
          </a:p>
          <a:p>
            <a:pPr lvl="1" eaLnBrk="1" hangingPunct="1">
              <a:lnSpc>
                <a:spcPct val="90000"/>
              </a:lnSpc>
            </a:pPr>
            <a:r>
              <a:rPr lang="en-US" altLang="en-US" sz="1600"/>
              <a:t>errors in content or interpretation</a:t>
            </a:r>
          </a:p>
          <a:p>
            <a:pPr lvl="1" eaLnBrk="1" hangingPunct="1">
              <a:lnSpc>
                <a:spcPct val="90000"/>
              </a:lnSpc>
            </a:pPr>
            <a:r>
              <a:rPr lang="en-US" altLang="en-US" sz="1600"/>
              <a:t>areas where clarification may be required</a:t>
            </a:r>
          </a:p>
          <a:p>
            <a:pPr lvl="1" eaLnBrk="1" hangingPunct="1">
              <a:lnSpc>
                <a:spcPct val="90000"/>
              </a:lnSpc>
            </a:pPr>
            <a:r>
              <a:rPr lang="en-US" altLang="en-US" sz="1600"/>
              <a:t>missing information</a:t>
            </a:r>
          </a:p>
          <a:p>
            <a:pPr lvl="1" eaLnBrk="1" hangingPunct="1">
              <a:lnSpc>
                <a:spcPct val="90000"/>
              </a:lnSpc>
            </a:pPr>
            <a:r>
              <a:rPr lang="en-US" altLang="en-US" sz="1600"/>
              <a:t>inconsistencies (a major problem when large products or systems are engineered)</a:t>
            </a:r>
          </a:p>
          <a:p>
            <a:pPr lvl="1" eaLnBrk="1" hangingPunct="1">
              <a:lnSpc>
                <a:spcPct val="90000"/>
              </a:lnSpc>
            </a:pPr>
            <a:r>
              <a:rPr lang="en-US" altLang="en-US" sz="1600"/>
              <a:t>conflicting or unrealistic (unachievable) requirements. </a:t>
            </a:r>
          </a:p>
          <a:p>
            <a:pPr eaLnBrk="1" hangingPunct="1">
              <a:lnSpc>
                <a:spcPct val="90000"/>
              </a:lnSpc>
            </a:pPr>
            <a:r>
              <a:rPr lang="en-US" altLang="en-US" sz="1800">
                <a:solidFill>
                  <a:schemeClr val="folHlink"/>
                </a:solidFill>
              </a:rPr>
              <a:t>Requirements management</a:t>
            </a:r>
            <a:endParaRPr lang="en-US" altLang="en-US" sz="1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404A74-59F2-4809-8B5E-DD0E3646349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5389FD7E-D9B4-4730-B382-00B228E433D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D98D2BC-BEFD-412C-88F6-7C8BD31874BE}" type="slidenum">
              <a:rPr lang="en-US" altLang="en-US" sz="1000">
                <a:latin typeface="Helvetica" panose="020B0604020202020204" pitchFamily="34" charset="0"/>
              </a:rPr>
              <a:pPr/>
              <a:t>89</a:t>
            </a:fld>
            <a:endParaRPr lang="en-US" altLang="en-US" sz="1000">
              <a:latin typeface="Helvetica" panose="020B0604020202020204" pitchFamily="34" charset="0"/>
            </a:endParaRPr>
          </a:p>
        </p:txBody>
      </p:sp>
      <p:sp>
        <p:nvSpPr>
          <p:cNvPr id="93188" name="Rectangle 2">
            <a:extLst>
              <a:ext uri="{FF2B5EF4-FFF2-40B4-BE49-F238E27FC236}">
                <a16:creationId xmlns:a16="http://schemas.microsoft.com/office/drawing/2014/main" id="{92FB0B67-5F45-4691-9D25-56DFDE59DAC7}"/>
              </a:ext>
            </a:extLst>
          </p:cNvPr>
          <p:cNvSpPr>
            <a:spLocks noGrp="1" noChangeArrowheads="1"/>
          </p:cNvSpPr>
          <p:nvPr>
            <p:ph type="title"/>
          </p:nvPr>
        </p:nvSpPr>
        <p:spPr>
          <a:xfrm>
            <a:off x="1219200" y="1066800"/>
            <a:ext cx="2349500" cy="633413"/>
          </a:xfrm>
        </p:spPr>
        <p:txBody>
          <a:bodyPr/>
          <a:lstStyle/>
          <a:p>
            <a:pPr eaLnBrk="1" hangingPunct="1"/>
            <a:r>
              <a:rPr lang="en-US" altLang="en-US"/>
              <a:t>Inception</a:t>
            </a:r>
          </a:p>
        </p:txBody>
      </p:sp>
      <p:sp>
        <p:nvSpPr>
          <p:cNvPr id="93189" name="Rectangle 3">
            <a:extLst>
              <a:ext uri="{FF2B5EF4-FFF2-40B4-BE49-F238E27FC236}">
                <a16:creationId xmlns:a16="http://schemas.microsoft.com/office/drawing/2014/main" id="{1F535288-9446-4ABA-A5F8-ADBC445D8F71}"/>
              </a:ext>
            </a:extLst>
          </p:cNvPr>
          <p:cNvSpPr>
            <a:spLocks noGrp="1" noChangeArrowheads="1"/>
          </p:cNvSpPr>
          <p:nvPr>
            <p:ph type="body" idx="1"/>
          </p:nvPr>
        </p:nvSpPr>
        <p:spPr>
          <a:xfrm>
            <a:off x="1905000" y="1905000"/>
            <a:ext cx="6781800" cy="4191000"/>
          </a:xfrm>
        </p:spPr>
        <p:txBody>
          <a:bodyPr/>
          <a:lstStyle/>
          <a:p>
            <a:pPr eaLnBrk="1" hangingPunct="1">
              <a:lnSpc>
                <a:spcPct val="90000"/>
              </a:lnSpc>
            </a:pPr>
            <a:r>
              <a:rPr lang="en-US" altLang="en-US"/>
              <a:t>Identify stakeholders</a:t>
            </a:r>
          </a:p>
          <a:p>
            <a:pPr lvl="1" eaLnBrk="1" hangingPunct="1">
              <a:lnSpc>
                <a:spcPct val="90000"/>
              </a:lnSpc>
            </a:pPr>
            <a:r>
              <a:rPr lang="en-US" altLang="en-US"/>
              <a:t>“who else do you think I should talk to?”</a:t>
            </a:r>
          </a:p>
          <a:p>
            <a:pPr eaLnBrk="1" hangingPunct="1">
              <a:lnSpc>
                <a:spcPct val="90000"/>
              </a:lnSpc>
            </a:pPr>
            <a:r>
              <a:rPr lang="en-US" altLang="en-US"/>
              <a:t>Recognize multiple points of view</a:t>
            </a:r>
          </a:p>
          <a:p>
            <a:pPr eaLnBrk="1" hangingPunct="1">
              <a:lnSpc>
                <a:spcPct val="90000"/>
              </a:lnSpc>
            </a:pPr>
            <a:r>
              <a:rPr lang="en-US" altLang="en-US"/>
              <a:t>Work toward collaboration</a:t>
            </a:r>
          </a:p>
          <a:p>
            <a:pPr eaLnBrk="1" hangingPunct="1">
              <a:lnSpc>
                <a:spcPct val="90000"/>
              </a:lnSpc>
            </a:pPr>
            <a:r>
              <a:rPr lang="en-US" altLang="en-US"/>
              <a:t>The first questions</a:t>
            </a:r>
            <a:endParaRPr lang="en-US" altLang="en-US">
              <a:latin typeface="Symbol" panose="05050102010706020507" pitchFamily="18" charset="2"/>
              <a:cs typeface="Times New Roman" panose="02020603050405020304" pitchFamily="18" charset="0"/>
              <a:sym typeface="Symbol" panose="05050102010706020507" pitchFamily="18" charset="2"/>
            </a:endParaRPr>
          </a:p>
          <a:p>
            <a:pPr lvl="1" eaLnBrk="1" hangingPunct="1">
              <a:lnSpc>
                <a:spcPct val="90000"/>
              </a:lnSpc>
            </a:pPr>
            <a:r>
              <a:rPr lang="en-US" altLang="en-US"/>
              <a:t>Who is behind the request for this work?</a:t>
            </a:r>
          </a:p>
          <a:p>
            <a:pPr lvl="1" eaLnBrk="1" hangingPunct="1">
              <a:lnSpc>
                <a:spcPct val="90000"/>
              </a:lnSpc>
            </a:pPr>
            <a:r>
              <a:rPr lang="en-US" altLang="en-US"/>
              <a:t>Who will use the solution?</a:t>
            </a:r>
          </a:p>
          <a:p>
            <a:pPr lvl="1" eaLnBrk="1" hangingPunct="1">
              <a:lnSpc>
                <a:spcPct val="90000"/>
              </a:lnSpc>
            </a:pPr>
            <a:r>
              <a:rPr lang="en-US" altLang="en-US"/>
              <a:t>What will be the economic benefit of a successful solution</a:t>
            </a:r>
          </a:p>
          <a:p>
            <a:pPr lvl="1" eaLnBrk="1" hangingPunct="1">
              <a:lnSpc>
                <a:spcPct val="90000"/>
              </a:lnSpc>
            </a:pPr>
            <a:r>
              <a:rPr lang="en-US" altLang="en-US"/>
              <a:t>Is there another source for the solution that you need?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CB8E4FE-649F-4F0F-B0F3-F48A617D661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 </a:t>
            </a:r>
          </a:p>
        </p:txBody>
      </p:sp>
      <p:sp>
        <p:nvSpPr>
          <p:cNvPr id="5" name="Slide Number Placeholder 4">
            <a:extLst>
              <a:ext uri="{FF2B5EF4-FFF2-40B4-BE49-F238E27FC236}">
                <a16:creationId xmlns:a16="http://schemas.microsoft.com/office/drawing/2014/main" id="{DBD3BC45-4530-4E84-B026-761BBB00551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9823982-1C0E-47B2-B79F-9E6C10C47C26}" type="slidenum">
              <a:rPr lang="en-US" altLang="en-US" sz="1000">
                <a:latin typeface="Helvetica" panose="020B0604020202020204" pitchFamily="34" charset="0"/>
              </a:rPr>
              <a:pPr/>
              <a:t>9</a:t>
            </a:fld>
            <a:endParaRPr lang="en-US" altLang="en-US" sz="1000">
              <a:latin typeface="Helvetica" panose="020B0604020202020204" pitchFamily="34" charset="0"/>
            </a:endParaRPr>
          </a:p>
        </p:txBody>
      </p:sp>
      <p:sp>
        <p:nvSpPr>
          <p:cNvPr id="11268" name="Rectangle 2">
            <a:extLst>
              <a:ext uri="{FF2B5EF4-FFF2-40B4-BE49-F238E27FC236}">
                <a16:creationId xmlns:a16="http://schemas.microsoft.com/office/drawing/2014/main" id="{06A88815-A0CF-4644-B7B9-D4B0CF1E2BF1}"/>
              </a:ext>
            </a:extLst>
          </p:cNvPr>
          <p:cNvSpPr>
            <a:spLocks noGrp="1" noChangeArrowheads="1"/>
          </p:cNvSpPr>
          <p:nvPr>
            <p:ph type="title"/>
          </p:nvPr>
        </p:nvSpPr>
        <p:spPr>
          <a:xfrm>
            <a:off x="1219200" y="990600"/>
            <a:ext cx="7543800" cy="633413"/>
          </a:xfrm>
        </p:spPr>
        <p:txBody>
          <a:bodyPr/>
          <a:lstStyle/>
          <a:p>
            <a:pPr eaLnBrk="1" hangingPunct="1"/>
            <a:r>
              <a:rPr lang="en-US" altLang="en-US"/>
              <a:t>Characteristics of WebApps - II</a:t>
            </a:r>
          </a:p>
        </p:txBody>
      </p:sp>
      <p:sp>
        <p:nvSpPr>
          <p:cNvPr id="11269" name="Rectangle 3">
            <a:extLst>
              <a:ext uri="{FF2B5EF4-FFF2-40B4-BE49-F238E27FC236}">
                <a16:creationId xmlns:a16="http://schemas.microsoft.com/office/drawing/2014/main" id="{2FC0F6F4-05E6-4A28-B88C-23C668790AFB}"/>
              </a:ext>
            </a:extLst>
          </p:cNvPr>
          <p:cNvSpPr>
            <a:spLocks noGrp="1" noChangeArrowheads="1"/>
          </p:cNvSpPr>
          <p:nvPr>
            <p:ph type="body" idx="1"/>
          </p:nvPr>
        </p:nvSpPr>
        <p:spPr>
          <a:xfrm>
            <a:off x="1676400" y="1828800"/>
            <a:ext cx="7239000" cy="4191000"/>
          </a:xfrm>
        </p:spPr>
        <p:txBody>
          <a:bodyPr/>
          <a:lstStyle/>
          <a:p>
            <a:pPr eaLnBrk="1" hangingPunct="1">
              <a:lnSpc>
                <a:spcPct val="90000"/>
              </a:lnSpc>
            </a:pPr>
            <a:r>
              <a:rPr lang="en-US" altLang="en-US" sz="1800" b="1">
                <a:solidFill>
                  <a:schemeClr val="folHlink"/>
                </a:solidFill>
                <a:latin typeface="Arial" panose="020B0604020202020204" pitchFamily="34" charset="0"/>
              </a:rPr>
              <a:t>Data driven. </a:t>
            </a:r>
            <a:r>
              <a:rPr lang="en-US" altLang="en-US" sz="1800" b="1">
                <a:latin typeface="Arial" panose="020B0604020202020204" pitchFamily="34" charset="0"/>
              </a:rPr>
              <a:t> </a:t>
            </a:r>
            <a:r>
              <a:rPr lang="en-US" altLang="en-US" sz="1800">
                <a:latin typeface="Arial" panose="020B0604020202020204" pitchFamily="34" charset="0"/>
              </a:rPr>
              <a:t>The primary function of many WebApps is to use hypermedia to present text, graphics, audio, and video content to the end-user. </a:t>
            </a:r>
          </a:p>
          <a:p>
            <a:pPr eaLnBrk="1" hangingPunct="1">
              <a:lnSpc>
                <a:spcPct val="90000"/>
              </a:lnSpc>
            </a:pPr>
            <a:r>
              <a:rPr lang="en-US" altLang="en-US" sz="1800" b="1">
                <a:solidFill>
                  <a:schemeClr val="folHlink"/>
                </a:solidFill>
                <a:latin typeface="Arial" panose="020B0604020202020204" pitchFamily="34" charset="0"/>
              </a:rPr>
              <a:t>Content sensitive. </a:t>
            </a:r>
            <a:r>
              <a:rPr lang="en-US" altLang="en-US" sz="1800" b="1">
                <a:latin typeface="Arial" panose="020B0604020202020204" pitchFamily="34" charset="0"/>
              </a:rPr>
              <a:t> </a:t>
            </a:r>
            <a:r>
              <a:rPr lang="en-US" altLang="en-US" sz="1800">
                <a:latin typeface="Arial" panose="020B0604020202020204" pitchFamily="34" charset="0"/>
              </a:rPr>
              <a:t>The quality and aesthetic nature of content remains an important determinant of the quality of a WebApp.</a:t>
            </a:r>
          </a:p>
          <a:p>
            <a:pPr eaLnBrk="1" hangingPunct="1">
              <a:lnSpc>
                <a:spcPct val="90000"/>
              </a:lnSpc>
            </a:pPr>
            <a:r>
              <a:rPr lang="en-US" altLang="en-US" sz="1800" b="1">
                <a:solidFill>
                  <a:schemeClr val="folHlink"/>
                </a:solidFill>
                <a:latin typeface="Arial" panose="020B0604020202020204" pitchFamily="34" charset="0"/>
              </a:rPr>
              <a:t>Continuous evolution.</a:t>
            </a:r>
            <a:r>
              <a:rPr lang="en-US" altLang="en-US" sz="1800">
                <a:latin typeface="Arial" panose="020B0604020202020204" pitchFamily="34" charset="0"/>
              </a:rPr>
              <a:t> Unlike conventional application software that evolves over a series of planned, chronologically-spaced releases, Web applications evolve continuously. </a:t>
            </a:r>
          </a:p>
          <a:p>
            <a:pPr eaLnBrk="1" hangingPunct="1">
              <a:lnSpc>
                <a:spcPct val="90000"/>
              </a:lnSpc>
            </a:pPr>
            <a:r>
              <a:rPr lang="en-US" altLang="en-US" sz="1800" b="1">
                <a:solidFill>
                  <a:schemeClr val="folHlink"/>
                </a:solidFill>
                <a:latin typeface="Arial" panose="020B0604020202020204" pitchFamily="34" charset="0"/>
              </a:rPr>
              <a:t>Immediacy.</a:t>
            </a:r>
            <a:r>
              <a:rPr lang="en-US" altLang="en-US" sz="1800">
                <a:solidFill>
                  <a:schemeClr val="folHlink"/>
                </a:solidFill>
                <a:latin typeface="Arial" panose="020B0604020202020204" pitchFamily="34" charset="0"/>
              </a:rPr>
              <a:t> </a:t>
            </a:r>
            <a:r>
              <a:rPr lang="en-US" altLang="en-US" sz="1800">
                <a:latin typeface="Arial" panose="020B0604020202020204" pitchFamily="34" charset="0"/>
              </a:rPr>
              <a:t>Although </a:t>
            </a:r>
            <a:r>
              <a:rPr lang="en-US" altLang="en-US" sz="1800" i="1">
                <a:latin typeface="Arial" panose="020B0604020202020204" pitchFamily="34" charset="0"/>
              </a:rPr>
              <a:t>immediacy</a:t>
            </a:r>
            <a:r>
              <a:rPr lang="en-US" altLang="en-US" sz="1800">
                <a:latin typeface="Arial" panose="020B0604020202020204" pitchFamily="34" charset="0"/>
              </a:rPr>
              <a:t>—the compelling need to get software to market quickly—is a characteristic of many application domains, WebApps often exhibit a time to market that can be a matter of a few days or weeks.</a:t>
            </a:r>
          </a:p>
          <a:p>
            <a:pPr eaLnBrk="1" hangingPunct="1">
              <a:lnSpc>
                <a:spcPct val="90000"/>
              </a:lnSpc>
            </a:pPr>
            <a:r>
              <a:rPr lang="en-US" altLang="en-US" sz="1800" b="1">
                <a:solidFill>
                  <a:schemeClr val="folHlink"/>
                </a:solidFill>
                <a:latin typeface="Arial" panose="020B0604020202020204" pitchFamily="34" charset="0"/>
              </a:rPr>
              <a:t>Security.</a:t>
            </a:r>
            <a:r>
              <a:rPr lang="en-US" altLang="en-US" sz="1800" b="1">
                <a:latin typeface="Arial" panose="020B0604020202020204" pitchFamily="34" charset="0"/>
              </a:rPr>
              <a:t>  </a:t>
            </a:r>
            <a:r>
              <a:rPr lang="en-US" altLang="en-US" sz="1800">
                <a:latin typeface="Arial" panose="020B0604020202020204" pitchFamily="34" charset="0"/>
              </a:rPr>
              <a:t>Because WebApps are available via network access, it is difficult, if not impossible, to limit the population of end-users who may access the application.</a:t>
            </a:r>
          </a:p>
          <a:p>
            <a:pPr eaLnBrk="1" hangingPunct="1">
              <a:lnSpc>
                <a:spcPct val="90000"/>
              </a:lnSpc>
            </a:pPr>
            <a:r>
              <a:rPr lang="en-US" altLang="en-US" sz="1800" b="1">
                <a:solidFill>
                  <a:schemeClr val="folHlink"/>
                </a:solidFill>
                <a:latin typeface="Arial" panose="020B0604020202020204" pitchFamily="34" charset="0"/>
              </a:rPr>
              <a:t>Aesthetics.</a:t>
            </a:r>
            <a:r>
              <a:rPr lang="en-US" altLang="en-US" sz="1800" b="1">
                <a:latin typeface="Arial" panose="020B0604020202020204" pitchFamily="34" charset="0"/>
              </a:rPr>
              <a:t> </a:t>
            </a:r>
            <a:r>
              <a:rPr lang="en-US" altLang="en-US" sz="1800">
                <a:latin typeface="Arial" panose="020B0604020202020204" pitchFamily="34" charset="0"/>
              </a:rPr>
              <a:t>An undeniable part of the appeal of a WebApp is its look and feel. </a:t>
            </a:r>
            <a:endParaRPr lang="en-US" altLang="en-US" sz="2000">
              <a:latin typeface="Palatino" pitchFamily="-12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D365F37-0863-460D-A3C4-9F1E462893A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B42EC34E-9D22-4654-981E-A9B2A5A1EA5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E61956D-458F-4D7C-94C3-164322459C6A}" type="slidenum">
              <a:rPr lang="en-US" altLang="en-US" sz="1000">
                <a:latin typeface="Helvetica" panose="020B0604020202020204" pitchFamily="34" charset="0"/>
              </a:rPr>
              <a:pPr/>
              <a:t>90</a:t>
            </a:fld>
            <a:endParaRPr lang="en-US" altLang="en-US" sz="1000">
              <a:latin typeface="Helvetica" panose="020B0604020202020204" pitchFamily="34" charset="0"/>
            </a:endParaRPr>
          </a:p>
        </p:txBody>
      </p:sp>
      <p:sp>
        <p:nvSpPr>
          <p:cNvPr id="94212" name="Rectangle 2">
            <a:extLst>
              <a:ext uri="{FF2B5EF4-FFF2-40B4-BE49-F238E27FC236}">
                <a16:creationId xmlns:a16="http://schemas.microsoft.com/office/drawing/2014/main" id="{49E1C69D-92DA-4BD5-82E6-917C65881B00}"/>
              </a:ext>
            </a:extLst>
          </p:cNvPr>
          <p:cNvSpPr>
            <a:spLocks noGrp="1" noChangeArrowheads="1"/>
          </p:cNvSpPr>
          <p:nvPr>
            <p:ph type="title"/>
          </p:nvPr>
        </p:nvSpPr>
        <p:spPr>
          <a:xfrm>
            <a:off x="1219200" y="1143000"/>
            <a:ext cx="5278438" cy="633413"/>
          </a:xfrm>
        </p:spPr>
        <p:txBody>
          <a:bodyPr/>
          <a:lstStyle/>
          <a:p>
            <a:pPr eaLnBrk="1" hangingPunct="1"/>
            <a:r>
              <a:rPr lang="en-US" altLang="en-US"/>
              <a:t>Eliciting Requirements</a:t>
            </a:r>
          </a:p>
        </p:txBody>
      </p:sp>
      <p:sp>
        <p:nvSpPr>
          <p:cNvPr id="94213" name="Rectangle 3">
            <a:extLst>
              <a:ext uri="{FF2B5EF4-FFF2-40B4-BE49-F238E27FC236}">
                <a16:creationId xmlns:a16="http://schemas.microsoft.com/office/drawing/2014/main" id="{248A8D3A-CCAB-4F15-AD88-D811F70A4675}"/>
              </a:ext>
            </a:extLst>
          </p:cNvPr>
          <p:cNvSpPr>
            <a:spLocks noGrp="1" noChangeArrowheads="1"/>
          </p:cNvSpPr>
          <p:nvPr>
            <p:ph type="body" idx="1"/>
          </p:nvPr>
        </p:nvSpPr>
        <p:spPr>
          <a:xfrm>
            <a:off x="1828800" y="1981200"/>
            <a:ext cx="7162800" cy="4114800"/>
          </a:xfrm>
        </p:spPr>
        <p:txBody>
          <a:bodyPr/>
          <a:lstStyle/>
          <a:p>
            <a:pPr eaLnBrk="1" hangingPunct="1">
              <a:lnSpc>
                <a:spcPct val="90000"/>
              </a:lnSpc>
              <a:spcBef>
                <a:spcPts val="300"/>
              </a:spcBef>
            </a:pPr>
            <a:r>
              <a:rPr lang="en-US" altLang="en-US" sz="1800"/>
              <a:t>meetings are conducted and attended by both software engineers and customers</a:t>
            </a:r>
          </a:p>
          <a:p>
            <a:pPr eaLnBrk="1" hangingPunct="1">
              <a:lnSpc>
                <a:spcPct val="90000"/>
              </a:lnSpc>
            </a:pPr>
            <a:r>
              <a:rPr lang="en-US" altLang="en-US" sz="1800"/>
              <a:t>rules for preparation and participation are established</a:t>
            </a:r>
          </a:p>
          <a:p>
            <a:pPr eaLnBrk="1" hangingPunct="1">
              <a:lnSpc>
                <a:spcPct val="90000"/>
              </a:lnSpc>
            </a:pPr>
            <a:r>
              <a:rPr lang="en-US" altLang="en-US" sz="1800"/>
              <a:t>an agenda is suggested </a:t>
            </a:r>
          </a:p>
          <a:p>
            <a:pPr eaLnBrk="1" hangingPunct="1">
              <a:lnSpc>
                <a:spcPct val="90000"/>
              </a:lnSpc>
            </a:pPr>
            <a:r>
              <a:rPr lang="en-US" altLang="en-US" sz="1800"/>
              <a:t>a "facilitator" (can be a customer, a developer, or an outsider) controls the meeting</a:t>
            </a:r>
          </a:p>
          <a:p>
            <a:pPr eaLnBrk="1" hangingPunct="1">
              <a:lnSpc>
                <a:spcPct val="90000"/>
              </a:lnSpc>
            </a:pPr>
            <a:r>
              <a:rPr lang="en-US" altLang="en-US" sz="1800"/>
              <a:t>a "definition mechanism" (can be work sheets, flip charts, or wall stickers or an electronic bulletin board, chat room or virtual forum) is used</a:t>
            </a:r>
          </a:p>
          <a:p>
            <a:pPr eaLnBrk="1" hangingPunct="1">
              <a:lnSpc>
                <a:spcPct val="90000"/>
              </a:lnSpc>
            </a:pPr>
            <a:r>
              <a:rPr lang="en-US" altLang="en-US" sz="1800"/>
              <a:t>the goal is </a:t>
            </a:r>
          </a:p>
          <a:p>
            <a:pPr lvl="1" eaLnBrk="1" hangingPunct="1">
              <a:lnSpc>
                <a:spcPct val="90000"/>
              </a:lnSpc>
            </a:pPr>
            <a:r>
              <a:rPr lang="en-US" altLang="en-US" sz="1600">
                <a:solidFill>
                  <a:schemeClr val="folHlink"/>
                </a:solidFill>
              </a:rPr>
              <a:t>to identify the problem</a:t>
            </a:r>
          </a:p>
          <a:p>
            <a:pPr lvl="1" eaLnBrk="1" hangingPunct="1">
              <a:lnSpc>
                <a:spcPct val="90000"/>
              </a:lnSpc>
            </a:pPr>
            <a:r>
              <a:rPr lang="en-US" altLang="en-US" sz="1600">
                <a:solidFill>
                  <a:schemeClr val="folHlink"/>
                </a:solidFill>
              </a:rPr>
              <a:t>propose elements of the solution</a:t>
            </a:r>
          </a:p>
          <a:p>
            <a:pPr lvl="1" eaLnBrk="1" hangingPunct="1">
              <a:lnSpc>
                <a:spcPct val="90000"/>
              </a:lnSpc>
            </a:pPr>
            <a:r>
              <a:rPr lang="en-US" altLang="en-US" sz="1600">
                <a:solidFill>
                  <a:schemeClr val="folHlink"/>
                </a:solidFill>
              </a:rPr>
              <a:t>negotiate different approaches, and</a:t>
            </a:r>
          </a:p>
          <a:p>
            <a:pPr lvl="1" eaLnBrk="1" hangingPunct="1">
              <a:lnSpc>
                <a:spcPct val="90000"/>
              </a:lnSpc>
            </a:pPr>
            <a:r>
              <a:rPr lang="en-US" altLang="en-US" sz="1600">
                <a:solidFill>
                  <a:schemeClr val="folHlink"/>
                </a:solidFill>
              </a:rPr>
              <a:t> specify a preliminary set of solution requirements</a:t>
            </a:r>
            <a:endParaRPr lang="en-US" altLang="en-US" sz="1800">
              <a:solidFill>
                <a:schemeClr val="folHlink"/>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A5B5509-9133-4579-BA71-37462C6904F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F512EBCE-C07B-44FB-8AF3-E2319003C82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B0BAA04-217C-4EA2-80EB-330E74EB67EE}" type="slidenum">
              <a:rPr lang="en-US" altLang="en-US" sz="1000">
                <a:latin typeface="Helvetica" panose="020B0604020202020204" pitchFamily="34" charset="0"/>
              </a:rPr>
              <a:pPr/>
              <a:t>91</a:t>
            </a:fld>
            <a:endParaRPr lang="en-US" altLang="en-US" sz="1000">
              <a:latin typeface="Helvetica" panose="020B0604020202020204" pitchFamily="34" charset="0"/>
            </a:endParaRPr>
          </a:p>
        </p:txBody>
      </p:sp>
      <p:sp>
        <p:nvSpPr>
          <p:cNvPr id="95236" name="Rectangle 3">
            <a:extLst>
              <a:ext uri="{FF2B5EF4-FFF2-40B4-BE49-F238E27FC236}">
                <a16:creationId xmlns:a16="http://schemas.microsoft.com/office/drawing/2014/main" id="{F1CBA60F-B384-468F-AB4D-BC05EEE12D14}"/>
              </a:ext>
            </a:extLst>
          </p:cNvPr>
          <p:cNvSpPr>
            <a:spLocks noGrp="1" noChangeArrowheads="1"/>
          </p:cNvSpPr>
          <p:nvPr>
            <p:ph type="title"/>
          </p:nvPr>
        </p:nvSpPr>
        <p:spPr>
          <a:xfrm>
            <a:off x="1219200" y="1066800"/>
            <a:ext cx="6478588" cy="685800"/>
          </a:xfrm>
        </p:spPr>
        <p:txBody>
          <a:bodyPr/>
          <a:lstStyle/>
          <a:p>
            <a:pPr eaLnBrk="1" hangingPunct="1"/>
            <a:r>
              <a:rPr lang="en-US" altLang="en-US"/>
              <a:t>Eliciting Requirements</a:t>
            </a:r>
          </a:p>
        </p:txBody>
      </p:sp>
      <p:pic>
        <p:nvPicPr>
          <p:cNvPr id="95237" name="Picture 4">
            <a:extLst>
              <a:ext uri="{FF2B5EF4-FFF2-40B4-BE49-F238E27FC236}">
                <a16:creationId xmlns:a16="http://schemas.microsoft.com/office/drawing/2014/main" id="{A1B173AA-CC86-411E-B3C0-9F1E88036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5105400"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D22BFA8-5AA5-42E2-A392-6D306BFF8249}"/>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AADC45E8-B099-420B-91D7-E64B8BD9A4E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7D9F7B5-271A-47C1-87FC-0F8D49A1E05B}" type="slidenum">
              <a:rPr lang="en-US" altLang="en-US" sz="1000">
                <a:latin typeface="Helvetica" panose="020B0604020202020204" pitchFamily="34" charset="0"/>
              </a:rPr>
              <a:pPr/>
              <a:t>92</a:t>
            </a:fld>
            <a:endParaRPr lang="en-US" altLang="en-US" sz="1000">
              <a:latin typeface="Helvetica" panose="020B0604020202020204" pitchFamily="34" charset="0"/>
            </a:endParaRPr>
          </a:p>
        </p:txBody>
      </p:sp>
      <p:sp>
        <p:nvSpPr>
          <p:cNvPr id="96260" name="Rectangle 2">
            <a:extLst>
              <a:ext uri="{FF2B5EF4-FFF2-40B4-BE49-F238E27FC236}">
                <a16:creationId xmlns:a16="http://schemas.microsoft.com/office/drawing/2014/main" id="{C11387D6-5092-46BD-8C36-7DB02799BF2E}"/>
              </a:ext>
            </a:extLst>
          </p:cNvPr>
          <p:cNvSpPr>
            <a:spLocks noGrp="1" noChangeArrowheads="1"/>
          </p:cNvSpPr>
          <p:nvPr>
            <p:ph type="title"/>
          </p:nvPr>
        </p:nvSpPr>
        <p:spPr>
          <a:xfrm>
            <a:off x="1143000" y="1143000"/>
            <a:ext cx="6932613" cy="627063"/>
          </a:xfrm>
        </p:spPr>
        <p:txBody>
          <a:bodyPr/>
          <a:lstStyle/>
          <a:p>
            <a:pPr eaLnBrk="1" hangingPunct="1"/>
            <a:r>
              <a:rPr lang="en-US" altLang="en-US"/>
              <a:t>Quality Function Deployment</a:t>
            </a:r>
          </a:p>
        </p:txBody>
      </p:sp>
      <p:sp>
        <p:nvSpPr>
          <p:cNvPr id="96261" name="Rectangle 3">
            <a:extLst>
              <a:ext uri="{FF2B5EF4-FFF2-40B4-BE49-F238E27FC236}">
                <a16:creationId xmlns:a16="http://schemas.microsoft.com/office/drawing/2014/main" id="{B94C2EA8-2E0E-4965-ACC1-5A695756703B}"/>
              </a:ext>
            </a:extLst>
          </p:cNvPr>
          <p:cNvSpPr>
            <a:spLocks noGrp="1" noChangeArrowheads="1"/>
          </p:cNvSpPr>
          <p:nvPr>
            <p:ph type="body" idx="1"/>
          </p:nvPr>
        </p:nvSpPr>
        <p:spPr>
          <a:xfrm>
            <a:off x="1828800" y="1981200"/>
            <a:ext cx="6934200" cy="4191000"/>
          </a:xfrm>
        </p:spPr>
        <p:txBody>
          <a:bodyPr/>
          <a:lstStyle/>
          <a:p>
            <a:pPr eaLnBrk="1" hangingPunct="1"/>
            <a:r>
              <a:rPr lang="en-US" altLang="en-US">
                <a:solidFill>
                  <a:schemeClr val="folHlink"/>
                </a:solidFill>
              </a:rPr>
              <a:t>Function deployment </a:t>
            </a:r>
            <a:r>
              <a:rPr lang="en-US" altLang="en-US"/>
              <a:t>determines the “value” (as perceived by the customer) of each function required of the system</a:t>
            </a:r>
          </a:p>
          <a:p>
            <a:pPr eaLnBrk="1" hangingPunct="1"/>
            <a:r>
              <a:rPr lang="en-US" altLang="en-US">
                <a:solidFill>
                  <a:schemeClr val="folHlink"/>
                </a:solidFill>
              </a:rPr>
              <a:t>Information deployment </a:t>
            </a:r>
            <a:r>
              <a:rPr lang="en-US" altLang="en-US"/>
              <a:t>identifies data objects and events</a:t>
            </a:r>
          </a:p>
          <a:p>
            <a:pPr eaLnBrk="1" hangingPunct="1"/>
            <a:r>
              <a:rPr lang="en-US" altLang="en-US">
                <a:solidFill>
                  <a:schemeClr val="folHlink"/>
                </a:solidFill>
              </a:rPr>
              <a:t>Task deployment</a:t>
            </a:r>
            <a:r>
              <a:rPr lang="en-US" altLang="en-US"/>
              <a:t> examines the behavior of the system</a:t>
            </a:r>
          </a:p>
          <a:p>
            <a:pPr eaLnBrk="1" hangingPunct="1"/>
            <a:r>
              <a:rPr lang="en-US" altLang="en-US">
                <a:solidFill>
                  <a:schemeClr val="folHlink"/>
                </a:solidFill>
              </a:rPr>
              <a:t>Value analysis</a:t>
            </a:r>
            <a:r>
              <a:rPr lang="en-US" altLang="en-US"/>
              <a:t> determines the relative priority of requirements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F36B628-DAED-4D16-A469-1B85BAE893A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B01A56CA-6BB0-449D-8CA7-6DAED63D1BB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A80B926-A13C-4448-8831-C619953BE5BF}" type="slidenum">
              <a:rPr lang="en-US" altLang="en-US" sz="1000">
                <a:latin typeface="Helvetica" panose="020B0604020202020204" pitchFamily="34" charset="0"/>
              </a:rPr>
              <a:pPr/>
              <a:t>93</a:t>
            </a:fld>
            <a:endParaRPr lang="en-US" altLang="en-US" sz="1000">
              <a:latin typeface="Helvetica" panose="020B0604020202020204" pitchFamily="34" charset="0"/>
            </a:endParaRPr>
          </a:p>
        </p:txBody>
      </p:sp>
      <p:sp>
        <p:nvSpPr>
          <p:cNvPr id="97284" name="Rectangle 2">
            <a:extLst>
              <a:ext uri="{FF2B5EF4-FFF2-40B4-BE49-F238E27FC236}">
                <a16:creationId xmlns:a16="http://schemas.microsoft.com/office/drawing/2014/main" id="{BF5168A5-6C1B-45AC-B6AA-018CBB2A108F}"/>
              </a:ext>
            </a:extLst>
          </p:cNvPr>
          <p:cNvSpPr>
            <a:spLocks noGrp="1" noChangeArrowheads="1"/>
          </p:cNvSpPr>
          <p:nvPr>
            <p:ph type="title"/>
          </p:nvPr>
        </p:nvSpPr>
        <p:spPr>
          <a:xfrm>
            <a:off x="1219200" y="1143000"/>
            <a:ext cx="5872163" cy="633413"/>
          </a:xfrm>
        </p:spPr>
        <p:txBody>
          <a:bodyPr/>
          <a:lstStyle/>
          <a:p>
            <a:pPr eaLnBrk="1" hangingPunct="1"/>
            <a:r>
              <a:rPr lang="en-US" altLang="en-US"/>
              <a:t>Elicitation Work Products</a:t>
            </a:r>
          </a:p>
        </p:txBody>
      </p:sp>
      <p:sp>
        <p:nvSpPr>
          <p:cNvPr id="97285" name="Rectangle 3">
            <a:extLst>
              <a:ext uri="{FF2B5EF4-FFF2-40B4-BE49-F238E27FC236}">
                <a16:creationId xmlns:a16="http://schemas.microsoft.com/office/drawing/2014/main" id="{A38ABCF3-4C97-48D6-93E9-8F3405C870AE}"/>
              </a:ext>
            </a:extLst>
          </p:cNvPr>
          <p:cNvSpPr>
            <a:spLocks noGrp="1" noChangeArrowheads="1"/>
          </p:cNvSpPr>
          <p:nvPr>
            <p:ph type="body" idx="1"/>
          </p:nvPr>
        </p:nvSpPr>
        <p:spPr>
          <a:xfrm>
            <a:off x="1752600" y="1828800"/>
            <a:ext cx="7162800" cy="4114800"/>
          </a:xfrm>
        </p:spPr>
        <p:txBody>
          <a:bodyPr/>
          <a:lstStyle/>
          <a:p>
            <a:pPr eaLnBrk="1" hangingPunct="1">
              <a:lnSpc>
                <a:spcPct val="90000"/>
              </a:lnSpc>
              <a:spcBef>
                <a:spcPts val="300"/>
              </a:spcBef>
            </a:pPr>
            <a:r>
              <a:rPr lang="en-US" altLang="en-US" sz="2000"/>
              <a:t>a statement of need and feasibility.</a:t>
            </a:r>
          </a:p>
          <a:p>
            <a:pPr eaLnBrk="1" hangingPunct="1">
              <a:lnSpc>
                <a:spcPct val="90000"/>
              </a:lnSpc>
            </a:pPr>
            <a:r>
              <a:rPr lang="en-US" altLang="en-US" sz="2000"/>
              <a:t>a bounded statement of scope for the system or product.</a:t>
            </a:r>
          </a:p>
          <a:p>
            <a:pPr eaLnBrk="1" hangingPunct="1">
              <a:lnSpc>
                <a:spcPct val="90000"/>
              </a:lnSpc>
            </a:pPr>
            <a:r>
              <a:rPr lang="en-US" altLang="en-US" sz="2000"/>
              <a:t>a list of customers, users, and other stakeholders who participated in requirements elicitation </a:t>
            </a:r>
          </a:p>
          <a:p>
            <a:pPr eaLnBrk="1" hangingPunct="1">
              <a:lnSpc>
                <a:spcPct val="90000"/>
              </a:lnSpc>
            </a:pPr>
            <a:r>
              <a:rPr lang="en-US" altLang="en-US" sz="2000"/>
              <a:t>a description of the system’s technical environment.</a:t>
            </a:r>
          </a:p>
          <a:p>
            <a:pPr eaLnBrk="1" hangingPunct="1">
              <a:lnSpc>
                <a:spcPct val="90000"/>
              </a:lnSpc>
            </a:pPr>
            <a:r>
              <a:rPr lang="en-US" altLang="en-US" sz="2000"/>
              <a:t>a list of requirements (preferably organized by function) and the domain constraints that apply to each.</a:t>
            </a:r>
          </a:p>
          <a:p>
            <a:pPr eaLnBrk="1" hangingPunct="1">
              <a:lnSpc>
                <a:spcPct val="90000"/>
              </a:lnSpc>
            </a:pPr>
            <a:r>
              <a:rPr lang="en-US" altLang="en-US" sz="2000"/>
              <a:t>a set of usage scenarios that provide insight into the use of the system or product under different operating conditions.</a:t>
            </a:r>
          </a:p>
          <a:p>
            <a:pPr eaLnBrk="1" hangingPunct="1">
              <a:lnSpc>
                <a:spcPct val="90000"/>
              </a:lnSpc>
            </a:pPr>
            <a:r>
              <a:rPr lang="en-US" altLang="en-US" sz="2000"/>
              <a:t>any prototypes</a:t>
            </a:r>
            <a:r>
              <a:rPr lang="en-US" altLang="en-US" sz="2000" b="1"/>
              <a:t> </a:t>
            </a:r>
            <a:r>
              <a:rPr lang="en-US" altLang="en-US" sz="2000"/>
              <a:t>developed to better define requirements</a:t>
            </a:r>
            <a:r>
              <a:rPr lang="en-US" altLang="en-US" sz="2000" b="1"/>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6AB1AAD-2E88-4D87-A7BC-DEA82A4F433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0ABBF333-687C-474D-A16C-78A40751527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A7F1856-170B-4D95-89AE-5654409A45C8}" type="slidenum">
              <a:rPr lang="en-US" altLang="en-US" sz="1000">
                <a:latin typeface="Helvetica" panose="020B0604020202020204" pitchFamily="34" charset="0"/>
              </a:rPr>
              <a:pPr/>
              <a:t>94</a:t>
            </a:fld>
            <a:endParaRPr lang="en-US" altLang="en-US" sz="1000">
              <a:latin typeface="Helvetica" panose="020B0604020202020204" pitchFamily="34" charset="0"/>
            </a:endParaRPr>
          </a:p>
        </p:txBody>
      </p:sp>
      <p:sp>
        <p:nvSpPr>
          <p:cNvPr id="98308" name="Rectangle 1026">
            <a:extLst>
              <a:ext uri="{FF2B5EF4-FFF2-40B4-BE49-F238E27FC236}">
                <a16:creationId xmlns:a16="http://schemas.microsoft.com/office/drawing/2014/main" id="{99FF7A65-AC88-431F-BF90-C6D0EDA63960}"/>
              </a:ext>
            </a:extLst>
          </p:cNvPr>
          <p:cNvSpPr>
            <a:spLocks noGrp="1" noChangeArrowheads="1"/>
          </p:cNvSpPr>
          <p:nvPr>
            <p:ph type="title"/>
          </p:nvPr>
        </p:nvSpPr>
        <p:spPr>
          <a:xfrm>
            <a:off x="1143000" y="1143000"/>
            <a:ext cx="6503988" cy="633413"/>
          </a:xfrm>
        </p:spPr>
        <p:txBody>
          <a:bodyPr/>
          <a:lstStyle/>
          <a:p>
            <a:pPr eaLnBrk="1" hangingPunct="1"/>
            <a:r>
              <a:rPr lang="en-US" altLang="en-US"/>
              <a:t>Building the Analysis Model</a:t>
            </a:r>
          </a:p>
        </p:txBody>
      </p:sp>
      <p:sp>
        <p:nvSpPr>
          <p:cNvPr id="98309" name="Rectangle 1027">
            <a:extLst>
              <a:ext uri="{FF2B5EF4-FFF2-40B4-BE49-F238E27FC236}">
                <a16:creationId xmlns:a16="http://schemas.microsoft.com/office/drawing/2014/main" id="{5C582C65-90B9-4F3C-A417-4A634F1E947F}"/>
              </a:ext>
            </a:extLst>
          </p:cNvPr>
          <p:cNvSpPr>
            <a:spLocks noGrp="1" noChangeArrowheads="1"/>
          </p:cNvSpPr>
          <p:nvPr>
            <p:ph type="body" idx="1"/>
          </p:nvPr>
        </p:nvSpPr>
        <p:spPr>
          <a:xfrm>
            <a:off x="1752600" y="1905000"/>
            <a:ext cx="7192963" cy="4498975"/>
          </a:xfrm>
        </p:spPr>
        <p:txBody>
          <a:bodyPr/>
          <a:lstStyle/>
          <a:p>
            <a:pPr eaLnBrk="1" hangingPunct="1"/>
            <a:r>
              <a:rPr lang="en-US" altLang="en-US"/>
              <a:t>Elements of the analysis model</a:t>
            </a:r>
          </a:p>
          <a:p>
            <a:pPr lvl="1" eaLnBrk="1" hangingPunct="1"/>
            <a:r>
              <a:rPr lang="en-US" altLang="en-US">
                <a:solidFill>
                  <a:schemeClr val="folHlink"/>
                </a:solidFill>
              </a:rPr>
              <a:t>Scenario-based elements</a:t>
            </a:r>
          </a:p>
          <a:p>
            <a:pPr lvl="2" eaLnBrk="1" hangingPunct="1"/>
            <a:r>
              <a:rPr lang="en-US" altLang="en-US"/>
              <a:t>Functional—processing narratives for software functions</a:t>
            </a:r>
          </a:p>
          <a:p>
            <a:pPr lvl="2" eaLnBrk="1" hangingPunct="1"/>
            <a:r>
              <a:rPr lang="en-US" altLang="en-US"/>
              <a:t>Use-case—descriptions of the interaction between an “actor” and the system</a:t>
            </a:r>
          </a:p>
          <a:p>
            <a:pPr lvl="1" eaLnBrk="1" hangingPunct="1"/>
            <a:r>
              <a:rPr lang="en-US" altLang="en-US">
                <a:solidFill>
                  <a:schemeClr val="folHlink"/>
                </a:solidFill>
              </a:rPr>
              <a:t>Class-based elements</a:t>
            </a:r>
          </a:p>
          <a:p>
            <a:pPr lvl="2" eaLnBrk="1" hangingPunct="1"/>
            <a:r>
              <a:rPr lang="en-US" altLang="en-US"/>
              <a:t>Implied by scenarios</a:t>
            </a:r>
          </a:p>
          <a:p>
            <a:pPr lvl="1" eaLnBrk="1" hangingPunct="1"/>
            <a:r>
              <a:rPr lang="en-US" altLang="en-US">
                <a:solidFill>
                  <a:schemeClr val="folHlink"/>
                </a:solidFill>
              </a:rPr>
              <a:t>Behavioral elements</a:t>
            </a:r>
          </a:p>
          <a:p>
            <a:pPr lvl="2" eaLnBrk="1" hangingPunct="1"/>
            <a:r>
              <a:rPr lang="en-US" altLang="en-US"/>
              <a:t>State diagram</a:t>
            </a:r>
          </a:p>
          <a:p>
            <a:pPr lvl="1" eaLnBrk="1" hangingPunct="1"/>
            <a:r>
              <a:rPr lang="en-US" altLang="en-US">
                <a:solidFill>
                  <a:schemeClr val="folHlink"/>
                </a:solidFill>
              </a:rPr>
              <a:t>Flow-oriented elements</a:t>
            </a:r>
          </a:p>
          <a:p>
            <a:pPr lvl="2" eaLnBrk="1" hangingPunct="1"/>
            <a:r>
              <a:rPr lang="en-US" altLang="en-US"/>
              <a:t>Data flow diagram</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BEEB00B-8B16-4731-A2A6-FB8D080036E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BF358CD3-8F73-486E-BA09-E345DE77B3D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85778D5-7C87-4ED9-8BE7-D3636BBF7363}" type="slidenum">
              <a:rPr lang="en-US" altLang="en-US" sz="1000">
                <a:latin typeface="Helvetica" panose="020B0604020202020204" pitchFamily="34" charset="0"/>
              </a:rPr>
              <a:pPr/>
              <a:t>95</a:t>
            </a:fld>
            <a:endParaRPr lang="en-US" altLang="en-US" sz="1000">
              <a:latin typeface="Helvetica" panose="020B0604020202020204" pitchFamily="34" charset="0"/>
            </a:endParaRPr>
          </a:p>
        </p:txBody>
      </p:sp>
      <p:sp>
        <p:nvSpPr>
          <p:cNvPr id="99332" name="Rectangle 2">
            <a:extLst>
              <a:ext uri="{FF2B5EF4-FFF2-40B4-BE49-F238E27FC236}">
                <a16:creationId xmlns:a16="http://schemas.microsoft.com/office/drawing/2014/main" id="{A16B5572-64C8-4AE3-A446-440D81161D96}"/>
              </a:ext>
            </a:extLst>
          </p:cNvPr>
          <p:cNvSpPr>
            <a:spLocks noGrp="1" noChangeArrowheads="1"/>
          </p:cNvSpPr>
          <p:nvPr>
            <p:ph type="title"/>
          </p:nvPr>
        </p:nvSpPr>
        <p:spPr>
          <a:xfrm>
            <a:off x="1219200" y="1066800"/>
            <a:ext cx="3321050" cy="685800"/>
          </a:xfrm>
        </p:spPr>
        <p:txBody>
          <a:bodyPr/>
          <a:lstStyle/>
          <a:p>
            <a:pPr eaLnBrk="1" hangingPunct="1"/>
            <a:r>
              <a:rPr lang="en-US" altLang="en-US"/>
              <a:t>Use-Cases</a:t>
            </a:r>
          </a:p>
        </p:txBody>
      </p:sp>
      <p:sp>
        <p:nvSpPr>
          <p:cNvPr id="99333" name="Rectangle 3">
            <a:extLst>
              <a:ext uri="{FF2B5EF4-FFF2-40B4-BE49-F238E27FC236}">
                <a16:creationId xmlns:a16="http://schemas.microsoft.com/office/drawing/2014/main" id="{93DB3D61-8EE6-4C66-B054-F54B8B97D364}"/>
              </a:ext>
            </a:extLst>
          </p:cNvPr>
          <p:cNvSpPr>
            <a:spLocks noGrp="1" noChangeArrowheads="1"/>
          </p:cNvSpPr>
          <p:nvPr>
            <p:ph type="body" idx="1"/>
          </p:nvPr>
        </p:nvSpPr>
        <p:spPr>
          <a:xfrm>
            <a:off x="1828800" y="2003425"/>
            <a:ext cx="7010400" cy="4092575"/>
          </a:xfrm>
        </p:spPr>
        <p:txBody>
          <a:bodyPr/>
          <a:lstStyle/>
          <a:p>
            <a:pPr eaLnBrk="1" hangingPunct="1">
              <a:lnSpc>
                <a:spcPct val="90000"/>
              </a:lnSpc>
            </a:pPr>
            <a:r>
              <a:rPr lang="en-US" altLang="en-US" sz="1600"/>
              <a:t>A collection of user scenarios that describe the thread of usage of a system</a:t>
            </a:r>
          </a:p>
          <a:p>
            <a:pPr eaLnBrk="1" hangingPunct="1">
              <a:lnSpc>
                <a:spcPct val="90000"/>
              </a:lnSpc>
            </a:pPr>
            <a:r>
              <a:rPr lang="en-US" altLang="en-US" sz="1600"/>
              <a:t>Each scenario is described from the point-of-view of an “actor”—a person or device that interacts with the software in some way</a:t>
            </a:r>
          </a:p>
          <a:p>
            <a:pPr eaLnBrk="1" hangingPunct="1">
              <a:lnSpc>
                <a:spcPct val="90000"/>
              </a:lnSpc>
            </a:pPr>
            <a:r>
              <a:rPr lang="en-US" altLang="en-US" sz="1600"/>
              <a:t>Each scenario answers the following questions:</a:t>
            </a:r>
          </a:p>
          <a:p>
            <a:pPr lvl="1" eaLnBrk="1" hangingPunct="1">
              <a:lnSpc>
                <a:spcPct val="90000"/>
              </a:lnSpc>
              <a:spcBef>
                <a:spcPts val="300"/>
              </a:spcBef>
            </a:pPr>
            <a:r>
              <a:rPr lang="en-US" altLang="en-US" sz="1400">
                <a:solidFill>
                  <a:schemeClr val="folHlink"/>
                </a:solidFill>
              </a:rPr>
              <a:t>Who is the primary actor, the secondary actor (s)?</a:t>
            </a:r>
          </a:p>
          <a:p>
            <a:pPr lvl="1" eaLnBrk="1" hangingPunct="1">
              <a:lnSpc>
                <a:spcPct val="90000"/>
              </a:lnSpc>
            </a:pPr>
            <a:r>
              <a:rPr lang="en-US" altLang="en-US" sz="1400">
                <a:solidFill>
                  <a:schemeClr val="folHlink"/>
                </a:solidFill>
              </a:rPr>
              <a:t>What are the actor’s goals?</a:t>
            </a:r>
          </a:p>
          <a:p>
            <a:pPr lvl="1" eaLnBrk="1" hangingPunct="1">
              <a:lnSpc>
                <a:spcPct val="90000"/>
              </a:lnSpc>
            </a:pPr>
            <a:r>
              <a:rPr lang="en-US" altLang="en-US" sz="1400">
                <a:solidFill>
                  <a:schemeClr val="folHlink"/>
                </a:solidFill>
              </a:rPr>
              <a:t>What preconditions should exist before the story begins?</a:t>
            </a:r>
          </a:p>
          <a:p>
            <a:pPr lvl="1" eaLnBrk="1" hangingPunct="1">
              <a:lnSpc>
                <a:spcPct val="90000"/>
              </a:lnSpc>
            </a:pPr>
            <a:r>
              <a:rPr lang="en-US" altLang="en-US" sz="1400">
                <a:solidFill>
                  <a:schemeClr val="folHlink"/>
                </a:solidFill>
              </a:rPr>
              <a:t>What main tasks or functions are performed by the actor?</a:t>
            </a:r>
          </a:p>
          <a:p>
            <a:pPr lvl="1" eaLnBrk="1" hangingPunct="1">
              <a:lnSpc>
                <a:spcPct val="90000"/>
              </a:lnSpc>
            </a:pPr>
            <a:r>
              <a:rPr lang="en-US" altLang="en-US" sz="1400">
                <a:solidFill>
                  <a:schemeClr val="folHlink"/>
                </a:solidFill>
              </a:rPr>
              <a:t>What extensions might be considered as the story is described?</a:t>
            </a:r>
          </a:p>
          <a:p>
            <a:pPr lvl="1" eaLnBrk="1" hangingPunct="1">
              <a:lnSpc>
                <a:spcPct val="90000"/>
              </a:lnSpc>
            </a:pPr>
            <a:r>
              <a:rPr lang="en-US" altLang="en-US" sz="1400">
                <a:solidFill>
                  <a:schemeClr val="folHlink"/>
                </a:solidFill>
              </a:rPr>
              <a:t>What variations in the actor’s interaction are possible?</a:t>
            </a:r>
          </a:p>
          <a:p>
            <a:pPr lvl="1" eaLnBrk="1" hangingPunct="1">
              <a:lnSpc>
                <a:spcPct val="90000"/>
              </a:lnSpc>
            </a:pPr>
            <a:r>
              <a:rPr lang="en-US" altLang="en-US" sz="1400">
                <a:solidFill>
                  <a:schemeClr val="folHlink"/>
                </a:solidFill>
              </a:rPr>
              <a:t>What system information will the actor acquire, produce, or change?</a:t>
            </a:r>
          </a:p>
          <a:p>
            <a:pPr lvl="1" eaLnBrk="1" hangingPunct="1">
              <a:lnSpc>
                <a:spcPct val="90000"/>
              </a:lnSpc>
            </a:pPr>
            <a:r>
              <a:rPr lang="en-US" altLang="en-US" sz="1400">
                <a:solidFill>
                  <a:schemeClr val="folHlink"/>
                </a:solidFill>
              </a:rPr>
              <a:t>Will the actor have to inform the system about changes in the external environment?</a:t>
            </a:r>
          </a:p>
          <a:p>
            <a:pPr lvl="1" eaLnBrk="1" hangingPunct="1">
              <a:lnSpc>
                <a:spcPct val="90000"/>
              </a:lnSpc>
            </a:pPr>
            <a:r>
              <a:rPr lang="en-US" altLang="en-US" sz="1400">
                <a:solidFill>
                  <a:schemeClr val="folHlink"/>
                </a:solidFill>
              </a:rPr>
              <a:t>What information does the actor desire from the system?</a:t>
            </a:r>
          </a:p>
          <a:p>
            <a:pPr lvl="1" eaLnBrk="1" hangingPunct="1">
              <a:lnSpc>
                <a:spcPct val="90000"/>
              </a:lnSpc>
            </a:pPr>
            <a:r>
              <a:rPr lang="en-US" altLang="en-US" sz="1400">
                <a:solidFill>
                  <a:schemeClr val="folHlink"/>
                </a:solidFill>
              </a:rPr>
              <a:t>Does the actor wish to be informed about unexpected changes?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475A157-F0BB-408F-B0DD-F1176C4E568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a:extLst>
              <a:ext uri="{FF2B5EF4-FFF2-40B4-BE49-F238E27FC236}">
                <a16:creationId xmlns:a16="http://schemas.microsoft.com/office/drawing/2014/main" id="{24B57185-DDDB-475E-88BA-AE26A77E9A8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FFB9A3D-35AF-4172-B510-00FF941644B3}" type="slidenum">
              <a:rPr lang="en-US" altLang="en-US" sz="1000">
                <a:latin typeface="Helvetica" panose="020B0604020202020204" pitchFamily="34" charset="0"/>
              </a:rPr>
              <a:pPr/>
              <a:t>96</a:t>
            </a:fld>
            <a:endParaRPr lang="en-US" altLang="en-US" sz="1000">
              <a:latin typeface="Helvetica" panose="020B0604020202020204" pitchFamily="34" charset="0"/>
            </a:endParaRPr>
          </a:p>
        </p:txBody>
      </p:sp>
      <p:sp>
        <p:nvSpPr>
          <p:cNvPr id="100356" name="Rectangle 3">
            <a:extLst>
              <a:ext uri="{FF2B5EF4-FFF2-40B4-BE49-F238E27FC236}">
                <a16:creationId xmlns:a16="http://schemas.microsoft.com/office/drawing/2014/main" id="{EBC9CEC9-4334-406D-8612-BBF969828531}"/>
              </a:ext>
            </a:extLst>
          </p:cNvPr>
          <p:cNvSpPr>
            <a:spLocks noGrp="1" noChangeArrowheads="1"/>
          </p:cNvSpPr>
          <p:nvPr>
            <p:ph type="title"/>
          </p:nvPr>
        </p:nvSpPr>
        <p:spPr>
          <a:xfrm>
            <a:off x="1219200" y="1143000"/>
            <a:ext cx="5700713" cy="685800"/>
          </a:xfrm>
        </p:spPr>
        <p:txBody>
          <a:bodyPr/>
          <a:lstStyle/>
          <a:p>
            <a:pPr eaLnBrk="1" hangingPunct="1"/>
            <a:r>
              <a:rPr lang="en-US" altLang="en-US"/>
              <a:t>Use-Case Diagram</a:t>
            </a:r>
          </a:p>
        </p:txBody>
      </p:sp>
      <p:pic>
        <p:nvPicPr>
          <p:cNvPr id="100357" name="Picture 4">
            <a:extLst>
              <a:ext uri="{FF2B5EF4-FFF2-40B4-BE49-F238E27FC236}">
                <a16:creationId xmlns:a16="http://schemas.microsoft.com/office/drawing/2014/main" id="{DECE2C59-B679-4D24-9709-E61F77EC0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905000"/>
            <a:ext cx="3136900" cy="398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CF6C6646-BEA0-4649-9B62-882681FF048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EAF086A8-2A00-4584-BBD6-A6C68FCE08C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2E7152C-C05B-407A-9B81-1633BE50353D}" type="slidenum">
              <a:rPr lang="en-US" altLang="en-US" sz="1000">
                <a:latin typeface="Helvetica" panose="020B0604020202020204" pitchFamily="34" charset="0"/>
              </a:rPr>
              <a:pPr/>
              <a:t>97</a:t>
            </a:fld>
            <a:endParaRPr lang="en-US" altLang="en-US" sz="1000">
              <a:latin typeface="Helvetica" panose="020B0604020202020204" pitchFamily="34" charset="0"/>
            </a:endParaRPr>
          </a:p>
        </p:txBody>
      </p:sp>
      <p:sp>
        <p:nvSpPr>
          <p:cNvPr id="101380" name="Rectangle 2">
            <a:extLst>
              <a:ext uri="{FF2B5EF4-FFF2-40B4-BE49-F238E27FC236}">
                <a16:creationId xmlns:a16="http://schemas.microsoft.com/office/drawing/2014/main" id="{84DA6934-F52C-4BAF-9B71-0FE704F02E14}"/>
              </a:ext>
            </a:extLst>
          </p:cNvPr>
          <p:cNvSpPr>
            <a:spLocks noGrp="1" noChangeArrowheads="1"/>
          </p:cNvSpPr>
          <p:nvPr>
            <p:ph type="title"/>
          </p:nvPr>
        </p:nvSpPr>
        <p:spPr>
          <a:xfrm>
            <a:off x="1219200" y="1143000"/>
            <a:ext cx="3614738" cy="633413"/>
          </a:xfrm>
        </p:spPr>
        <p:txBody>
          <a:bodyPr/>
          <a:lstStyle/>
          <a:p>
            <a:pPr eaLnBrk="1" hangingPunct="1"/>
            <a:r>
              <a:rPr lang="en-US" altLang="en-US"/>
              <a:t>Class Diagram</a:t>
            </a:r>
          </a:p>
        </p:txBody>
      </p:sp>
      <p:pic>
        <p:nvPicPr>
          <p:cNvPr id="101381" name="Picture 3">
            <a:extLst>
              <a:ext uri="{FF2B5EF4-FFF2-40B4-BE49-F238E27FC236}">
                <a16:creationId xmlns:a16="http://schemas.microsoft.com/office/drawing/2014/main" id="{DDBE0333-C100-4EF6-9BA8-A32663ED8C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819400"/>
            <a:ext cx="18034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1382" name="Text Box 4">
            <a:extLst>
              <a:ext uri="{FF2B5EF4-FFF2-40B4-BE49-F238E27FC236}">
                <a16:creationId xmlns:a16="http://schemas.microsoft.com/office/drawing/2014/main" id="{14265222-C654-453F-ABCE-5BA39335A64B}"/>
              </a:ext>
            </a:extLst>
          </p:cNvPr>
          <p:cNvSpPr txBox="1">
            <a:spLocks noChangeArrowheads="1"/>
          </p:cNvSpPr>
          <p:nvPr/>
        </p:nvSpPr>
        <p:spPr bwMode="auto">
          <a:xfrm>
            <a:off x="1905000" y="2362200"/>
            <a:ext cx="34877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b="1">
                <a:solidFill>
                  <a:schemeClr val="folHlink"/>
                </a:solidFill>
                <a:latin typeface="Helvetica" panose="020B0604020202020204" pitchFamily="34" charset="0"/>
              </a:rPr>
              <a:t>From the </a:t>
            </a:r>
            <a:r>
              <a:rPr lang="en-US" altLang="en-US" sz="1800" b="1" i="1">
                <a:solidFill>
                  <a:schemeClr val="folHlink"/>
                </a:solidFill>
                <a:latin typeface="Helvetica" panose="020B0604020202020204" pitchFamily="34" charset="0"/>
              </a:rPr>
              <a:t>SafeHome</a:t>
            </a:r>
            <a:r>
              <a:rPr lang="en-US" altLang="en-US" sz="1800" b="1">
                <a:solidFill>
                  <a:schemeClr val="folHlink"/>
                </a:solidFill>
                <a:latin typeface="Helvetica" panose="020B0604020202020204" pitchFamily="34" charset="0"/>
              </a:rPr>
              <a:t> system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a:extLst>
              <a:ext uri="{FF2B5EF4-FFF2-40B4-BE49-F238E27FC236}">
                <a16:creationId xmlns:a16="http://schemas.microsoft.com/office/drawing/2014/main" id="{23B0EB21-441E-483B-81CB-A1DA2D5E29B8}"/>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16" name="Slide Number Placeholder 4">
            <a:extLst>
              <a:ext uri="{FF2B5EF4-FFF2-40B4-BE49-F238E27FC236}">
                <a16:creationId xmlns:a16="http://schemas.microsoft.com/office/drawing/2014/main" id="{D058CCA9-E146-494F-89E6-1F3B4242EC7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F34F8FE-4E0F-4995-BBCF-6B190633ADD9}" type="slidenum">
              <a:rPr lang="en-US" altLang="en-US" sz="1000">
                <a:latin typeface="Helvetica" panose="020B0604020202020204" pitchFamily="34" charset="0"/>
              </a:rPr>
              <a:pPr/>
              <a:t>98</a:t>
            </a:fld>
            <a:endParaRPr lang="en-US" altLang="en-US" sz="1000">
              <a:latin typeface="Helvetica" panose="020B0604020202020204" pitchFamily="34" charset="0"/>
            </a:endParaRPr>
          </a:p>
        </p:txBody>
      </p:sp>
      <p:sp>
        <p:nvSpPr>
          <p:cNvPr id="102404" name="Rectangle 3">
            <a:extLst>
              <a:ext uri="{FF2B5EF4-FFF2-40B4-BE49-F238E27FC236}">
                <a16:creationId xmlns:a16="http://schemas.microsoft.com/office/drawing/2014/main" id="{EAD60DEE-50AF-458A-A71C-2BEB11622AEE}"/>
              </a:ext>
            </a:extLst>
          </p:cNvPr>
          <p:cNvSpPr>
            <a:spLocks noGrp="1" noChangeArrowheads="1"/>
          </p:cNvSpPr>
          <p:nvPr>
            <p:ph type="title"/>
          </p:nvPr>
        </p:nvSpPr>
        <p:spPr>
          <a:xfrm>
            <a:off x="1219200" y="1143000"/>
            <a:ext cx="4340225" cy="685800"/>
          </a:xfrm>
        </p:spPr>
        <p:txBody>
          <a:bodyPr/>
          <a:lstStyle/>
          <a:p>
            <a:pPr eaLnBrk="1" hangingPunct="1"/>
            <a:r>
              <a:rPr lang="en-US" altLang="en-US"/>
              <a:t>State Diagram</a:t>
            </a:r>
          </a:p>
        </p:txBody>
      </p:sp>
      <p:sp>
        <p:nvSpPr>
          <p:cNvPr id="102405" name="AutoShape 5">
            <a:extLst>
              <a:ext uri="{FF2B5EF4-FFF2-40B4-BE49-F238E27FC236}">
                <a16:creationId xmlns:a16="http://schemas.microsoft.com/office/drawing/2014/main" id="{891ECCBB-D380-4F5C-A64B-3C5DB8A388B6}"/>
              </a:ext>
            </a:extLst>
          </p:cNvPr>
          <p:cNvSpPr>
            <a:spLocks noChangeArrowheads="1"/>
          </p:cNvSpPr>
          <p:nvPr/>
        </p:nvSpPr>
        <p:spPr bwMode="auto">
          <a:xfrm>
            <a:off x="2667000" y="2057400"/>
            <a:ext cx="2438400" cy="2895600"/>
          </a:xfrm>
          <a:prstGeom prst="roundRect">
            <a:avLst>
              <a:gd name="adj" fmla="val 16667"/>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1600"/>
          </a:p>
        </p:txBody>
      </p:sp>
      <p:sp>
        <p:nvSpPr>
          <p:cNvPr id="102406" name="Line 6">
            <a:extLst>
              <a:ext uri="{FF2B5EF4-FFF2-40B4-BE49-F238E27FC236}">
                <a16:creationId xmlns:a16="http://schemas.microsoft.com/office/drawing/2014/main" id="{7DEC6D00-4B4A-48F4-9433-C45392A24389}"/>
              </a:ext>
            </a:extLst>
          </p:cNvPr>
          <p:cNvSpPr>
            <a:spLocks noChangeShapeType="1"/>
          </p:cNvSpPr>
          <p:nvPr/>
        </p:nvSpPr>
        <p:spPr bwMode="auto">
          <a:xfrm>
            <a:off x="2667000" y="2590800"/>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407" name="Line 7">
            <a:extLst>
              <a:ext uri="{FF2B5EF4-FFF2-40B4-BE49-F238E27FC236}">
                <a16:creationId xmlns:a16="http://schemas.microsoft.com/office/drawing/2014/main" id="{7DB6E267-A240-412A-81A5-42E4DFB7FA27}"/>
              </a:ext>
            </a:extLst>
          </p:cNvPr>
          <p:cNvSpPr>
            <a:spLocks noChangeShapeType="1"/>
          </p:cNvSpPr>
          <p:nvPr/>
        </p:nvSpPr>
        <p:spPr bwMode="auto">
          <a:xfrm>
            <a:off x="2667000" y="3505200"/>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408" name="Rectangle 11">
            <a:extLst>
              <a:ext uri="{FF2B5EF4-FFF2-40B4-BE49-F238E27FC236}">
                <a16:creationId xmlns:a16="http://schemas.microsoft.com/office/drawing/2014/main" id="{06F3BE20-18A9-461E-9E1D-ED20B98E23F6}"/>
              </a:ext>
            </a:extLst>
          </p:cNvPr>
          <p:cNvSpPr>
            <a:spLocks noChangeArrowheads="1"/>
          </p:cNvSpPr>
          <p:nvPr/>
        </p:nvSpPr>
        <p:spPr bwMode="auto">
          <a:xfrm>
            <a:off x="3276600" y="2057400"/>
            <a:ext cx="1222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600"/>
              <a:t>Reading </a:t>
            </a:r>
          </a:p>
          <a:p>
            <a:pPr algn="ctr"/>
            <a:r>
              <a:rPr lang="en-US" altLang="en-US" sz="1600"/>
              <a:t>Commands</a:t>
            </a:r>
            <a:endParaRPr lang="en-US" altLang="en-US"/>
          </a:p>
        </p:txBody>
      </p:sp>
      <p:sp>
        <p:nvSpPr>
          <p:cNvPr id="102409" name="Rectangle 12">
            <a:extLst>
              <a:ext uri="{FF2B5EF4-FFF2-40B4-BE49-F238E27FC236}">
                <a16:creationId xmlns:a16="http://schemas.microsoft.com/office/drawing/2014/main" id="{F913E51E-3EDA-43CA-9C55-92CD6759F5C5}"/>
              </a:ext>
            </a:extLst>
          </p:cNvPr>
          <p:cNvSpPr>
            <a:spLocks noChangeArrowheads="1"/>
          </p:cNvSpPr>
          <p:nvPr/>
        </p:nvSpPr>
        <p:spPr bwMode="auto">
          <a:xfrm>
            <a:off x="2667000" y="2667000"/>
            <a:ext cx="2362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a:t>System status = “ready”</a:t>
            </a:r>
          </a:p>
          <a:p>
            <a:r>
              <a:rPr lang="en-US" altLang="en-US" sz="1400"/>
              <a:t>Display msg = “enter cmd”</a:t>
            </a:r>
          </a:p>
          <a:p>
            <a:r>
              <a:rPr lang="en-US" altLang="en-US" sz="1400"/>
              <a:t>Display status = steady</a:t>
            </a:r>
          </a:p>
        </p:txBody>
      </p:sp>
      <p:sp>
        <p:nvSpPr>
          <p:cNvPr id="102410" name="Rectangle 13">
            <a:extLst>
              <a:ext uri="{FF2B5EF4-FFF2-40B4-BE49-F238E27FC236}">
                <a16:creationId xmlns:a16="http://schemas.microsoft.com/office/drawing/2014/main" id="{997B1966-EFF7-4EBF-8C24-20D531204585}"/>
              </a:ext>
            </a:extLst>
          </p:cNvPr>
          <p:cNvSpPr>
            <a:spLocks noChangeArrowheads="1"/>
          </p:cNvSpPr>
          <p:nvPr/>
        </p:nvSpPr>
        <p:spPr bwMode="auto">
          <a:xfrm>
            <a:off x="2667000" y="3657600"/>
            <a:ext cx="23622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a:t>Entry/subsystems ready</a:t>
            </a:r>
          </a:p>
          <a:p>
            <a:r>
              <a:rPr lang="en-US" altLang="en-US" sz="1400"/>
              <a:t>Do: poll user input panel</a:t>
            </a:r>
          </a:p>
          <a:p>
            <a:r>
              <a:rPr lang="en-US" altLang="en-US" sz="1400"/>
              <a:t>Do: read user input</a:t>
            </a:r>
          </a:p>
          <a:p>
            <a:r>
              <a:rPr lang="en-US" altLang="en-US" sz="1400"/>
              <a:t>Do: interpret user input</a:t>
            </a:r>
          </a:p>
          <a:p>
            <a:endParaRPr lang="en-US" altLang="en-US" sz="1400"/>
          </a:p>
        </p:txBody>
      </p:sp>
      <p:sp>
        <p:nvSpPr>
          <p:cNvPr id="102411" name="Rectangle 14">
            <a:extLst>
              <a:ext uri="{FF2B5EF4-FFF2-40B4-BE49-F238E27FC236}">
                <a16:creationId xmlns:a16="http://schemas.microsoft.com/office/drawing/2014/main" id="{34937DAF-9D83-4DE0-909D-211AB92CA426}"/>
              </a:ext>
            </a:extLst>
          </p:cNvPr>
          <p:cNvSpPr>
            <a:spLocks noChangeArrowheads="1"/>
          </p:cNvSpPr>
          <p:nvPr/>
        </p:nvSpPr>
        <p:spPr bwMode="auto">
          <a:xfrm>
            <a:off x="5867400" y="2439988"/>
            <a:ext cx="1093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a:t>State name</a:t>
            </a:r>
            <a:endParaRPr lang="en-US" altLang="en-US"/>
          </a:p>
        </p:txBody>
      </p:sp>
      <p:sp>
        <p:nvSpPr>
          <p:cNvPr id="102412" name="Rectangle 15">
            <a:extLst>
              <a:ext uri="{FF2B5EF4-FFF2-40B4-BE49-F238E27FC236}">
                <a16:creationId xmlns:a16="http://schemas.microsoft.com/office/drawing/2014/main" id="{7C85E97B-555A-40A2-A4CB-76007E182215}"/>
              </a:ext>
            </a:extLst>
          </p:cNvPr>
          <p:cNvSpPr>
            <a:spLocks noChangeArrowheads="1"/>
          </p:cNvSpPr>
          <p:nvPr/>
        </p:nvSpPr>
        <p:spPr bwMode="auto">
          <a:xfrm>
            <a:off x="5867400" y="3276600"/>
            <a:ext cx="1360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a:t>State variables</a:t>
            </a:r>
            <a:endParaRPr lang="en-US" altLang="en-US"/>
          </a:p>
        </p:txBody>
      </p:sp>
      <p:sp>
        <p:nvSpPr>
          <p:cNvPr id="102413" name="Rectangle 16">
            <a:extLst>
              <a:ext uri="{FF2B5EF4-FFF2-40B4-BE49-F238E27FC236}">
                <a16:creationId xmlns:a16="http://schemas.microsoft.com/office/drawing/2014/main" id="{94256D9B-5EED-4256-A7CE-EB52E77930A3}"/>
              </a:ext>
            </a:extLst>
          </p:cNvPr>
          <p:cNvSpPr>
            <a:spLocks noChangeArrowheads="1"/>
          </p:cNvSpPr>
          <p:nvPr/>
        </p:nvSpPr>
        <p:spPr bwMode="auto">
          <a:xfrm>
            <a:off x="5867400" y="4267200"/>
            <a:ext cx="1330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a:t>State activities</a:t>
            </a:r>
            <a:endParaRPr lang="en-US" altLang="en-US"/>
          </a:p>
        </p:txBody>
      </p:sp>
      <p:sp>
        <p:nvSpPr>
          <p:cNvPr id="102414" name="Line 17">
            <a:extLst>
              <a:ext uri="{FF2B5EF4-FFF2-40B4-BE49-F238E27FC236}">
                <a16:creationId xmlns:a16="http://schemas.microsoft.com/office/drawing/2014/main" id="{A0D6ECD1-242E-4C61-B5E0-2BD97FF2ED21}"/>
              </a:ext>
            </a:extLst>
          </p:cNvPr>
          <p:cNvSpPr>
            <a:spLocks noChangeShapeType="1"/>
          </p:cNvSpPr>
          <p:nvPr/>
        </p:nvSpPr>
        <p:spPr bwMode="auto">
          <a:xfrm flipH="1" flipV="1">
            <a:off x="4876800" y="2362200"/>
            <a:ext cx="990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415" name="Line 18">
            <a:extLst>
              <a:ext uri="{FF2B5EF4-FFF2-40B4-BE49-F238E27FC236}">
                <a16:creationId xmlns:a16="http://schemas.microsoft.com/office/drawing/2014/main" id="{9408EA9B-BBC6-4571-AE7B-981C7B09AAE8}"/>
              </a:ext>
            </a:extLst>
          </p:cNvPr>
          <p:cNvSpPr>
            <a:spLocks noChangeShapeType="1"/>
          </p:cNvSpPr>
          <p:nvPr/>
        </p:nvSpPr>
        <p:spPr bwMode="auto">
          <a:xfrm flipH="1" flipV="1">
            <a:off x="4953000" y="3200400"/>
            <a:ext cx="914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416" name="Line 19">
            <a:extLst>
              <a:ext uri="{FF2B5EF4-FFF2-40B4-BE49-F238E27FC236}">
                <a16:creationId xmlns:a16="http://schemas.microsoft.com/office/drawing/2014/main" id="{8C69D818-7792-49B7-AC4D-8682CA3C650C}"/>
              </a:ext>
            </a:extLst>
          </p:cNvPr>
          <p:cNvSpPr>
            <a:spLocks noChangeShapeType="1"/>
          </p:cNvSpPr>
          <p:nvPr/>
        </p:nvSpPr>
        <p:spPr bwMode="auto">
          <a:xfrm flipH="1" flipV="1">
            <a:off x="4876800" y="41148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0B3FE9BB-91B8-413C-B8B1-82D658068274}"/>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a:extLst>
              <a:ext uri="{FF2B5EF4-FFF2-40B4-BE49-F238E27FC236}">
                <a16:creationId xmlns:a16="http://schemas.microsoft.com/office/drawing/2014/main" id="{12ED330D-2F51-4DCD-9EB1-2E58B2C8781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6520CA1-76B7-49D4-8801-5F54839FB45D}" type="slidenum">
              <a:rPr lang="en-US" altLang="en-US" sz="1000">
                <a:latin typeface="Helvetica" panose="020B0604020202020204" pitchFamily="34" charset="0"/>
              </a:rPr>
              <a:pPr/>
              <a:t>99</a:t>
            </a:fld>
            <a:endParaRPr lang="en-US" altLang="en-US" sz="1000">
              <a:latin typeface="Helvetica" panose="020B0604020202020204" pitchFamily="34" charset="0"/>
            </a:endParaRPr>
          </a:p>
        </p:txBody>
      </p:sp>
      <p:sp>
        <p:nvSpPr>
          <p:cNvPr id="103428" name="Rectangle 2">
            <a:extLst>
              <a:ext uri="{FF2B5EF4-FFF2-40B4-BE49-F238E27FC236}">
                <a16:creationId xmlns:a16="http://schemas.microsoft.com/office/drawing/2014/main" id="{A5632168-DD70-4C6B-9EF0-C735D84A909A}"/>
              </a:ext>
            </a:extLst>
          </p:cNvPr>
          <p:cNvSpPr>
            <a:spLocks noChangeArrowheads="1"/>
          </p:cNvSpPr>
          <p:nvPr/>
        </p:nvSpPr>
        <p:spPr bwMode="auto">
          <a:xfrm>
            <a:off x="1600200" y="1828800"/>
            <a:ext cx="7315200" cy="4114800"/>
          </a:xfrm>
          <a:prstGeom prst="rect">
            <a:avLst/>
          </a:prstGeom>
          <a:solidFill>
            <a:schemeClr val="bg2"/>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3429" name="Rectangle 3">
            <a:extLst>
              <a:ext uri="{FF2B5EF4-FFF2-40B4-BE49-F238E27FC236}">
                <a16:creationId xmlns:a16="http://schemas.microsoft.com/office/drawing/2014/main" id="{E3B46514-1ED0-4725-92E8-6D2A608EFEDB}"/>
              </a:ext>
            </a:extLst>
          </p:cNvPr>
          <p:cNvSpPr>
            <a:spLocks noGrp="1" noChangeArrowheads="1"/>
          </p:cNvSpPr>
          <p:nvPr>
            <p:ph type="title"/>
          </p:nvPr>
        </p:nvSpPr>
        <p:spPr>
          <a:xfrm>
            <a:off x="1219200" y="990600"/>
            <a:ext cx="5021263" cy="685800"/>
          </a:xfrm>
        </p:spPr>
        <p:txBody>
          <a:bodyPr/>
          <a:lstStyle/>
          <a:p>
            <a:pPr eaLnBrk="1" hangingPunct="1"/>
            <a:r>
              <a:rPr lang="en-US" altLang="en-US"/>
              <a:t>Analysis Patterns</a:t>
            </a:r>
          </a:p>
        </p:txBody>
      </p:sp>
      <p:sp>
        <p:nvSpPr>
          <p:cNvPr id="184324" name="Text Box 4">
            <a:extLst>
              <a:ext uri="{FF2B5EF4-FFF2-40B4-BE49-F238E27FC236}">
                <a16:creationId xmlns:a16="http://schemas.microsoft.com/office/drawing/2014/main" id="{65AD43C5-C98A-4672-AC4A-79601365A2DF}"/>
              </a:ext>
            </a:extLst>
          </p:cNvPr>
          <p:cNvSpPr txBox="1">
            <a:spLocks noChangeArrowheads="1"/>
          </p:cNvSpPr>
          <p:nvPr/>
        </p:nvSpPr>
        <p:spPr bwMode="auto">
          <a:xfrm>
            <a:off x="1182688" y="1828800"/>
            <a:ext cx="7732712" cy="4013200"/>
          </a:xfrm>
          <a:prstGeom prst="rect">
            <a:avLst/>
          </a:prstGeom>
          <a:noFill/>
          <a:ln w="12700">
            <a:noFill/>
            <a:miter lim="800000"/>
            <a:headEnd/>
            <a:tailEnd/>
          </a:ln>
          <a:effectLst/>
        </p:spPr>
        <p:txBody>
          <a:bodyPr>
            <a:spAutoFit/>
          </a:bodyPr>
          <a:lstStyle/>
          <a:p>
            <a:pPr lvl="1">
              <a:spcBef>
                <a:spcPts val="300"/>
              </a:spcBef>
              <a:defRPr/>
            </a:pPr>
            <a:r>
              <a:rPr lang="en-US" sz="1400" b="1">
                <a:solidFill>
                  <a:schemeClr val="folHlink"/>
                </a:solidFill>
                <a:latin typeface="Avant Garde" charset="0"/>
                <a:ea typeface="ＭＳ Ｐゴシック" pitchFamily="-128" charset="-128"/>
              </a:rPr>
              <a:t>Pattern name:</a:t>
            </a:r>
            <a:r>
              <a:rPr lang="en-US" sz="1400" b="1">
                <a:solidFill>
                  <a:schemeClr val="bg1"/>
                </a:solidFill>
                <a:latin typeface="Avant Garde" charset="0"/>
                <a:ea typeface="ＭＳ Ｐゴシック" pitchFamily="-128" charset="-128"/>
              </a:rPr>
              <a:t>  </a:t>
            </a:r>
            <a:r>
              <a:rPr lang="en-US" sz="1400" b="1">
                <a:latin typeface="Avant Garde" charset="0"/>
                <a:ea typeface="ＭＳ Ｐゴシック" pitchFamily="-128" charset="-128"/>
              </a:rPr>
              <a:t>A descriptor that captures the essence of the pattern. </a:t>
            </a:r>
          </a:p>
          <a:p>
            <a:pPr lvl="1">
              <a:spcBef>
                <a:spcPts val="300"/>
              </a:spcBef>
              <a:defRPr/>
            </a:pPr>
            <a:r>
              <a:rPr lang="en-US" sz="1400" b="1">
                <a:solidFill>
                  <a:schemeClr val="folHlink"/>
                </a:solidFill>
                <a:latin typeface="Avant Garde" charset="0"/>
                <a:ea typeface="ＭＳ Ｐゴシック" pitchFamily="-128" charset="-128"/>
              </a:rPr>
              <a:t>Intent:</a:t>
            </a:r>
            <a:r>
              <a:rPr lang="en-US" sz="1400" b="1">
                <a:latin typeface="Avant Garde" charset="0"/>
                <a:ea typeface="ＭＳ Ｐゴシック" pitchFamily="-128" charset="-128"/>
              </a:rPr>
              <a:t> Describes what the pattern accomplishes or represents </a:t>
            </a:r>
          </a:p>
          <a:p>
            <a:pPr lvl="1">
              <a:spcBef>
                <a:spcPts val="300"/>
              </a:spcBef>
              <a:defRPr/>
            </a:pPr>
            <a:r>
              <a:rPr lang="en-US" sz="1400" b="1">
                <a:solidFill>
                  <a:schemeClr val="folHlink"/>
                </a:solidFill>
                <a:latin typeface="Avant Garde" charset="0"/>
                <a:ea typeface="ＭＳ Ｐゴシック" pitchFamily="-128" charset="-128"/>
              </a:rPr>
              <a:t>Motivation: </a:t>
            </a:r>
            <a:r>
              <a:rPr lang="en-US" sz="1400" b="1">
                <a:latin typeface="Avant Garde" charset="0"/>
                <a:ea typeface="ＭＳ Ｐゴシック" pitchFamily="-128" charset="-128"/>
              </a:rPr>
              <a:t> A scenario that illustrates how the pattern can be used to address the problem.</a:t>
            </a:r>
          </a:p>
          <a:p>
            <a:pPr lvl="1">
              <a:spcBef>
                <a:spcPts val="300"/>
              </a:spcBef>
              <a:defRPr/>
            </a:pPr>
            <a:r>
              <a:rPr lang="en-US" sz="1400" b="1">
                <a:solidFill>
                  <a:schemeClr val="folHlink"/>
                </a:solidFill>
                <a:latin typeface="Avant Garde" charset="0"/>
                <a:ea typeface="ＭＳ Ｐゴシック" pitchFamily="-128" charset="-128"/>
              </a:rPr>
              <a:t>Forces and context: </a:t>
            </a:r>
            <a:r>
              <a:rPr lang="en-US" sz="1400" b="1">
                <a:latin typeface="Avant Garde" charset="0"/>
                <a:ea typeface="ＭＳ Ｐゴシック" pitchFamily="-128" charset="-128"/>
              </a:rPr>
              <a:t> A description of external issues (forces) that can affect how the pattern is used and also the external issues that will be resolved when the pattern is applied. </a:t>
            </a:r>
          </a:p>
          <a:p>
            <a:pPr lvl="1">
              <a:spcBef>
                <a:spcPts val="300"/>
              </a:spcBef>
              <a:defRPr/>
            </a:pPr>
            <a:r>
              <a:rPr lang="en-US" sz="1400" b="1">
                <a:solidFill>
                  <a:schemeClr val="folHlink"/>
                </a:solidFill>
                <a:latin typeface="Avant Garde" charset="0"/>
                <a:ea typeface="ＭＳ Ｐゴシック" pitchFamily="-128" charset="-128"/>
              </a:rPr>
              <a:t>Solution: </a:t>
            </a:r>
            <a:r>
              <a:rPr lang="en-US" sz="1400" b="1">
                <a:latin typeface="Avant Garde" charset="0"/>
                <a:ea typeface="ＭＳ Ｐゴシック" pitchFamily="-128" charset="-128"/>
              </a:rPr>
              <a:t> A description of how the pattern is applied to solve the problem with an emphasis on structural and behavioral issues.</a:t>
            </a:r>
          </a:p>
          <a:p>
            <a:pPr lvl="1">
              <a:spcBef>
                <a:spcPts val="300"/>
              </a:spcBef>
              <a:defRPr/>
            </a:pPr>
            <a:r>
              <a:rPr lang="en-US" sz="1400" b="1">
                <a:solidFill>
                  <a:schemeClr val="folHlink"/>
                </a:solidFill>
                <a:latin typeface="Avant Garde" charset="0"/>
                <a:ea typeface="ＭＳ Ｐゴシック" pitchFamily="-128" charset="-128"/>
              </a:rPr>
              <a:t>Consequences:</a:t>
            </a:r>
            <a:r>
              <a:rPr lang="en-US" sz="1400" b="1">
                <a:latin typeface="Avant Garde" charset="0"/>
                <a:ea typeface="ＭＳ Ｐゴシック" pitchFamily="-128" charset="-128"/>
              </a:rPr>
              <a:t>  Addresses what happens when the pattern is applied and what trade-offs exist during its application.</a:t>
            </a:r>
          </a:p>
          <a:p>
            <a:pPr lvl="1">
              <a:spcBef>
                <a:spcPts val="300"/>
              </a:spcBef>
              <a:defRPr/>
            </a:pPr>
            <a:r>
              <a:rPr lang="en-US" sz="1400" b="1">
                <a:solidFill>
                  <a:schemeClr val="folHlink"/>
                </a:solidFill>
                <a:latin typeface="Avant Garde" charset="0"/>
                <a:ea typeface="ＭＳ Ｐゴシック" pitchFamily="-128" charset="-128"/>
              </a:rPr>
              <a:t>Design:</a:t>
            </a:r>
            <a:r>
              <a:rPr lang="en-US" sz="1400" b="1">
                <a:latin typeface="Avant Garde" charset="0"/>
                <a:ea typeface="ＭＳ Ｐゴシック" pitchFamily="-128" charset="-128"/>
              </a:rPr>
              <a:t>  Discusses how the analysis pattern can be achieved through the use of known design patterns.</a:t>
            </a:r>
          </a:p>
          <a:p>
            <a:pPr lvl="1">
              <a:spcBef>
                <a:spcPts val="300"/>
              </a:spcBef>
              <a:defRPr/>
            </a:pPr>
            <a:r>
              <a:rPr lang="en-US" sz="1400" b="1">
                <a:solidFill>
                  <a:schemeClr val="folHlink"/>
                </a:solidFill>
                <a:latin typeface="Avant Garde" charset="0"/>
                <a:ea typeface="ＭＳ Ｐゴシック" pitchFamily="-128" charset="-128"/>
              </a:rPr>
              <a:t>Known uses:</a:t>
            </a:r>
            <a:r>
              <a:rPr lang="en-US" sz="1400" b="1">
                <a:latin typeface="Avant Garde" charset="0"/>
                <a:ea typeface="ＭＳ Ｐゴシック" pitchFamily="-128" charset="-128"/>
              </a:rPr>
              <a:t>  Examples of uses within actual systems.</a:t>
            </a:r>
          </a:p>
          <a:p>
            <a:pPr lvl="1">
              <a:spcBef>
                <a:spcPts val="300"/>
              </a:spcBef>
              <a:defRPr/>
            </a:pPr>
            <a:r>
              <a:rPr lang="en-US" sz="1400" b="1">
                <a:solidFill>
                  <a:schemeClr val="folHlink"/>
                </a:solidFill>
                <a:latin typeface="Avant Garde" charset="0"/>
                <a:ea typeface="ＭＳ Ｐゴシック" pitchFamily="-128" charset="-128"/>
              </a:rPr>
              <a:t>Related patterns:</a:t>
            </a:r>
            <a:r>
              <a:rPr lang="en-US" sz="1400" b="1">
                <a:latin typeface="Avant Garde" charset="0"/>
                <a:ea typeface="ＭＳ Ｐゴシック" pitchFamily="-128" charset="-128"/>
              </a:rPr>
              <a:t>  On e or more analysis patterns that are related to the named pattern because (1) it i</a:t>
            </a:r>
            <a:r>
              <a:rPr lang="en-US" sz="1400" b="1">
                <a:effectLst>
                  <a:outerShdw blurRad="38100" dist="38100" dir="2700000" algn="tl">
                    <a:srgbClr val="FFFFFF"/>
                  </a:outerShdw>
                </a:effectLst>
                <a:latin typeface="Avant Garde" charset="0"/>
                <a:ea typeface="ＭＳ Ｐゴシック" pitchFamily="-128" charset="-128"/>
              </a:rPr>
              <a:t>s commonly used with the named pattern; (2) it is structurally similar to the named pattern; (3) it is a variation of the named pattern.</a:t>
            </a:r>
            <a:endParaRPr lang="en-US" sz="2000" b="1">
              <a:latin typeface="Avant Garde" charset="0"/>
              <a:ea typeface="ＭＳ Ｐゴシック" pitchFamily="-128" charset="-128"/>
            </a:endParaRPr>
          </a:p>
        </p:txBody>
      </p:sp>
    </p:spTree>
  </p:cSld>
  <p:clrMapOvr>
    <a:masterClrMapping/>
  </p:clrMapOvr>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15755</TotalTime>
  <Words>37939</Words>
  <Application>Microsoft Office PowerPoint</Application>
  <PresentationFormat>On-screen Show (4:3)</PresentationFormat>
  <Paragraphs>3715</Paragraphs>
  <Slides>439</Slides>
  <Notes>8</Notes>
  <HiddenSlides>0</HiddenSlides>
  <MMClips>0</MMClips>
  <ScaleCrop>false</ScaleCrop>
  <HeadingPairs>
    <vt:vector size="4" baseType="variant">
      <vt:variant>
        <vt:lpstr>Theme</vt:lpstr>
      </vt:variant>
      <vt:variant>
        <vt:i4>1</vt:i4>
      </vt:variant>
      <vt:variant>
        <vt:lpstr>Slide Titles</vt:lpstr>
      </vt:variant>
      <vt:variant>
        <vt:i4>439</vt:i4>
      </vt:variant>
    </vt:vector>
  </HeadingPairs>
  <TitlesOfParts>
    <vt:vector size="440" baseType="lpstr">
      <vt:lpstr>Bold Stripes</vt:lpstr>
      <vt:lpstr>Chapter 1</vt:lpstr>
      <vt:lpstr>What is Software?</vt:lpstr>
      <vt:lpstr>What is Software?</vt:lpstr>
      <vt:lpstr>Wear vs. Deterioration</vt:lpstr>
      <vt:lpstr>Software Applications</vt:lpstr>
      <vt:lpstr>Software—New Categories</vt:lpstr>
      <vt:lpstr>Legacy Software</vt:lpstr>
      <vt:lpstr>Characteristics of WebApps - I</vt:lpstr>
      <vt:lpstr>Characteristics of WebApps - II</vt:lpstr>
      <vt:lpstr>Software Engineering</vt:lpstr>
      <vt:lpstr>Software Engineering</vt:lpstr>
      <vt:lpstr>A Layered Technology</vt:lpstr>
      <vt:lpstr>A Process Framework</vt:lpstr>
      <vt:lpstr>Framework Activities</vt:lpstr>
      <vt:lpstr>Umbrella Activities</vt:lpstr>
      <vt:lpstr>Adapting a Process Model</vt:lpstr>
      <vt:lpstr>The Essence of Practice</vt:lpstr>
      <vt:lpstr>Understand the Problem</vt:lpstr>
      <vt:lpstr>Plan the Solution</vt:lpstr>
      <vt:lpstr>Carry Out the Plan</vt:lpstr>
      <vt:lpstr>Examine the Result</vt:lpstr>
      <vt:lpstr>Hooker’s General Principles</vt:lpstr>
      <vt:lpstr>Software Myths</vt:lpstr>
      <vt:lpstr>How It all Starts</vt:lpstr>
      <vt:lpstr>Chapter 2</vt:lpstr>
      <vt:lpstr> A Generic Process Model</vt:lpstr>
      <vt:lpstr>Process Flow</vt:lpstr>
      <vt:lpstr>Identifying a Task Set</vt:lpstr>
      <vt:lpstr>Process Patterns</vt:lpstr>
      <vt:lpstr>Process Pattern Types</vt:lpstr>
      <vt:lpstr>Process Assessment and Improvement</vt:lpstr>
      <vt:lpstr>Prescriptive Models</vt:lpstr>
      <vt:lpstr>The Waterfall Model</vt:lpstr>
      <vt:lpstr>The V-Model</vt:lpstr>
      <vt:lpstr>The Incremental Model</vt:lpstr>
      <vt:lpstr>Evolutionary Models: Prototyping</vt:lpstr>
      <vt:lpstr>Evolutionary Models: The Spiral</vt:lpstr>
      <vt:lpstr>Evolutionary Models: Concurrent</vt:lpstr>
      <vt:lpstr>Still Other Process Models</vt:lpstr>
      <vt:lpstr>The Unified Process (UP)</vt:lpstr>
      <vt:lpstr>UP Phases</vt:lpstr>
      <vt:lpstr>UP Work Products</vt:lpstr>
      <vt:lpstr>Personal Software Process (PSP)</vt:lpstr>
      <vt:lpstr>Team Software Process (TSP)</vt:lpstr>
      <vt:lpstr>Chapter 3</vt:lpstr>
      <vt:lpstr>The Manifesto for  Agile Software Development</vt:lpstr>
      <vt:lpstr>What is “Agility”?</vt:lpstr>
      <vt:lpstr>Agility and the Cost of Change</vt:lpstr>
      <vt:lpstr>An Agile Process</vt:lpstr>
      <vt:lpstr>Agility Principles - I</vt:lpstr>
      <vt:lpstr>Agility Principles - II</vt:lpstr>
      <vt:lpstr>Human Factors</vt:lpstr>
      <vt:lpstr>Extreme Programming (XP)</vt:lpstr>
      <vt:lpstr>Extreme Programming (XP)</vt:lpstr>
      <vt:lpstr>Extreme Programming (XP)</vt:lpstr>
      <vt:lpstr>Adaptive Software Development</vt:lpstr>
      <vt:lpstr>Adaptive Software Development</vt:lpstr>
      <vt:lpstr>Dynamic Systems Development Method</vt:lpstr>
      <vt:lpstr>Dynamic Systems Development Method</vt:lpstr>
      <vt:lpstr>Scrum</vt:lpstr>
      <vt:lpstr>Scrum</vt:lpstr>
      <vt:lpstr>Crystal</vt:lpstr>
      <vt:lpstr>Feature Driven Development</vt:lpstr>
      <vt:lpstr>Feature Driven Development</vt:lpstr>
      <vt:lpstr>Agile Modeling</vt:lpstr>
      <vt:lpstr>Chapter 4</vt:lpstr>
      <vt:lpstr>Software Engineering Knowledge</vt:lpstr>
      <vt:lpstr>Principles that Guide Process - I</vt:lpstr>
      <vt:lpstr>Principles that Guide Process - II</vt:lpstr>
      <vt:lpstr>Principles that Guide Practice</vt:lpstr>
      <vt:lpstr>Principles that Guide Practice</vt:lpstr>
      <vt:lpstr>Communication Principles</vt:lpstr>
      <vt:lpstr>Communication Principles</vt:lpstr>
      <vt:lpstr>Planning Principles</vt:lpstr>
      <vt:lpstr>Planning Principles</vt:lpstr>
      <vt:lpstr>Modeling Principles</vt:lpstr>
      <vt:lpstr>Requirements Modeling Principles</vt:lpstr>
      <vt:lpstr>Design Modeling Principles</vt:lpstr>
      <vt:lpstr>Agile Modeling Principles</vt:lpstr>
      <vt:lpstr>Construction Principles</vt:lpstr>
      <vt:lpstr>Preparation Principles</vt:lpstr>
      <vt:lpstr>Coding Principles</vt:lpstr>
      <vt:lpstr>Validation Principles</vt:lpstr>
      <vt:lpstr>Testing Principles</vt:lpstr>
      <vt:lpstr>Deployment Principles</vt:lpstr>
      <vt:lpstr>Chapter 5</vt:lpstr>
      <vt:lpstr>Requirements Engineering-I</vt:lpstr>
      <vt:lpstr>Requirements Engineering-II</vt:lpstr>
      <vt:lpstr>Inception</vt:lpstr>
      <vt:lpstr>Eliciting Requirements</vt:lpstr>
      <vt:lpstr>Eliciting Requirements</vt:lpstr>
      <vt:lpstr>Quality Function Deployment</vt:lpstr>
      <vt:lpstr>Elicitation Work Products</vt:lpstr>
      <vt:lpstr>Building the Analysis Model</vt:lpstr>
      <vt:lpstr>Use-Cases</vt:lpstr>
      <vt:lpstr>Use-Case Diagram</vt:lpstr>
      <vt:lpstr>Class Diagram</vt:lpstr>
      <vt:lpstr>State Diagram</vt:lpstr>
      <vt:lpstr>Analysis Patterns</vt:lpstr>
      <vt:lpstr>Negotiating Requirements</vt:lpstr>
      <vt:lpstr>Validating Requirements - I</vt:lpstr>
      <vt:lpstr>Validating Requirements - II</vt:lpstr>
      <vt:lpstr>Chapter 6</vt:lpstr>
      <vt:lpstr>Requirements Analysis</vt:lpstr>
      <vt:lpstr>A Bridge</vt:lpstr>
      <vt:lpstr>Rules of Thumb</vt:lpstr>
      <vt:lpstr>Domain Analysis</vt:lpstr>
      <vt:lpstr>Domain Analysis</vt:lpstr>
      <vt:lpstr>Elements of Requirements Analysis</vt:lpstr>
      <vt:lpstr>Scenario-Based Modeling</vt:lpstr>
      <vt:lpstr>What to Write About?</vt:lpstr>
      <vt:lpstr>How Much to Write About?</vt:lpstr>
      <vt:lpstr>Use-Cases</vt:lpstr>
      <vt:lpstr>Developing a Use-Case</vt:lpstr>
      <vt:lpstr>Use-Case Diagram</vt:lpstr>
      <vt:lpstr>Activity Diagram</vt:lpstr>
      <vt:lpstr>Swimlane Diagrams</vt:lpstr>
      <vt:lpstr>Data Modeling</vt:lpstr>
      <vt:lpstr>What is a Data Object?</vt:lpstr>
      <vt:lpstr>Data Objects and Attributes</vt:lpstr>
      <vt:lpstr>What is a Relationship?</vt:lpstr>
      <vt:lpstr>ERD Notation</vt:lpstr>
      <vt:lpstr>Building an ERD</vt:lpstr>
      <vt:lpstr>The ERD: An Example</vt:lpstr>
      <vt:lpstr>Class-Based Modeling</vt:lpstr>
      <vt:lpstr>Identifying Analysis Classes</vt:lpstr>
      <vt:lpstr>Manifestations of Analysis Classes</vt:lpstr>
      <vt:lpstr>Potential Classes</vt:lpstr>
      <vt:lpstr>Defining Attributes</vt:lpstr>
      <vt:lpstr>Defining Operations</vt:lpstr>
      <vt:lpstr>CRC Models</vt:lpstr>
      <vt:lpstr>CRC Modeling</vt:lpstr>
      <vt:lpstr>Class Types</vt:lpstr>
      <vt:lpstr>Responsibilities</vt:lpstr>
      <vt:lpstr>Collaborations</vt:lpstr>
      <vt:lpstr>Composite Aggregate Class</vt:lpstr>
      <vt:lpstr>Associations and Dependencies</vt:lpstr>
      <vt:lpstr>Multiplicity</vt:lpstr>
      <vt:lpstr>Dependencies</vt:lpstr>
      <vt:lpstr>Analysis Packages</vt:lpstr>
      <vt:lpstr>Analysis Packages</vt:lpstr>
      <vt:lpstr>Reviewing the CRC Model</vt:lpstr>
      <vt:lpstr>Chapter 7</vt:lpstr>
      <vt:lpstr>Requirements Modeling Strategies</vt:lpstr>
      <vt:lpstr>Flow-Oriented Modeling</vt:lpstr>
      <vt:lpstr>The Flow Model</vt:lpstr>
      <vt:lpstr>Flow Modeling Notation</vt:lpstr>
      <vt:lpstr>External Entity</vt:lpstr>
      <vt:lpstr>Process</vt:lpstr>
      <vt:lpstr>Data Flow</vt:lpstr>
      <vt:lpstr>Data Stores</vt:lpstr>
      <vt:lpstr>Data Flow Diagramming: Guidelines</vt:lpstr>
      <vt:lpstr>Constructing a DFD—I</vt:lpstr>
      <vt:lpstr>Level 0 DFD Example</vt:lpstr>
      <vt:lpstr>Constructing a DFD—II</vt:lpstr>
      <vt:lpstr>The Data Flow Hierarchy</vt:lpstr>
      <vt:lpstr>Flow Modeling Notes</vt:lpstr>
      <vt:lpstr>Process Specification (PSPEC)</vt:lpstr>
      <vt:lpstr>DFDs: A Look Ahead</vt:lpstr>
      <vt:lpstr>Control Flow Modeling</vt:lpstr>
      <vt:lpstr>Control Specification (CSPEC)</vt:lpstr>
      <vt:lpstr>Behavioral Modeling</vt:lpstr>
      <vt:lpstr>State Representations</vt:lpstr>
      <vt:lpstr>State Diagram for the ControlPanel Class</vt:lpstr>
      <vt:lpstr>The States of a System</vt:lpstr>
      <vt:lpstr>Behavioral Modeling</vt:lpstr>
      <vt:lpstr>Sequence Diagram</vt:lpstr>
      <vt:lpstr>Writing the Software Specification</vt:lpstr>
      <vt:lpstr>Patterns for Requirements Modeling</vt:lpstr>
      <vt:lpstr>Discovering Analysis Patterns</vt:lpstr>
      <vt:lpstr>Requirements Modeling for WebApps</vt:lpstr>
      <vt:lpstr>When Do We Perform Analysis?</vt:lpstr>
      <vt:lpstr>The Content Model</vt:lpstr>
      <vt:lpstr>Data Tree</vt:lpstr>
      <vt:lpstr>The Interaction Model</vt:lpstr>
      <vt:lpstr>Sequence Diagram</vt:lpstr>
      <vt:lpstr>State Diagram</vt:lpstr>
      <vt:lpstr>The Functional Model</vt:lpstr>
      <vt:lpstr>Activity Diagram</vt:lpstr>
      <vt:lpstr>The Configuration Model</vt:lpstr>
      <vt:lpstr>Navigation Modeling-I</vt:lpstr>
      <vt:lpstr>Navigation Modeling-II</vt:lpstr>
      <vt:lpstr>Chapter 9</vt:lpstr>
      <vt:lpstr>Why Architecture?</vt:lpstr>
      <vt:lpstr>Why is Architecture Important?</vt:lpstr>
      <vt:lpstr>Architectural Descriptions</vt:lpstr>
      <vt:lpstr>Architectural Genres</vt:lpstr>
      <vt:lpstr>Architectural Styles</vt:lpstr>
      <vt:lpstr>Data-Centered Architecture</vt:lpstr>
      <vt:lpstr>Data Flow Architecture</vt:lpstr>
      <vt:lpstr>Call and Return Architecture</vt:lpstr>
      <vt:lpstr>Layered Architecture</vt:lpstr>
      <vt:lpstr>Architectural Patterns</vt:lpstr>
      <vt:lpstr>Architectural Design</vt:lpstr>
      <vt:lpstr>Architectural Context</vt:lpstr>
      <vt:lpstr>Archetypes</vt:lpstr>
      <vt:lpstr>Component Structure</vt:lpstr>
      <vt:lpstr>Refined Component Structure</vt:lpstr>
      <vt:lpstr>Analyzing Architectural Design</vt:lpstr>
      <vt:lpstr>Architectural Complexity</vt:lpstr>
      <vt:lpstr>ADL</vt:lpstr>
      <vt:lpstr>An Architectural Design Method</vt:lpstr>
      <vt:lpstr>Deriving Program Architecture</vt:lpstr>
      <vt:lpstr>Partitioning the Architecture</vt:lpstr>
      <vt:lpstr>Horizontal Partitioning</vt:lpstr>
      <vt:lpstr>Vertical Partitioning: Factoring</vt:lpstr>
      <vt:lpstr>Why Partitioned Architecture?</vt:lpstr>
      <vt:lpstr>Structured Design</vt:lpstr>
      <vt:lpstr>Flow Characteristics</vt:lpstr>
      <vt:lpstr>General Mapping Approach</vt:lpstr>
      <vt:lpstr>General Mapping Approach</vt:lpstr>
      <vt:lpstr>Transform Mapping</vt:lpstr>
      <vt:lpstr>Factoring</vt:lpstr>
      <vt:lpstr>First Level Factoring</vt:lpstr>
      <vt:lpstr>Second Level Mapping</vt:lpstr>
      <vt:lpstr>Chapter 10</vt:lpstr>
      <vt:lpstr>What is a Component?</vt:lpstr>
      <vt:lpstr>OO Component</vt:lpstr>
      <vt:lpstr>Conventional Component</vt:lpstr>
      <vt:lpstr>Basic Design Principles</vt:lpstr>
      <vt:lpstr>Design Guidelines</vt:lpstr>
      <vt:lpstr>Cohesion</vt:lpstr>
      <vt:lpstr>Coupling</vt:lpstr>
      <vt:lpstr>Component Level Design-I</vt:lpstr>
      <vt:lpstr>Component-Level Design-II</vt:lpstr>
      <vt:lpstr>Collaboration Diagram</vt:lpstr>
      <vt:lpstr>Refactoring</vt:lpstr>
      <vt:lpstr>Activity Diagram</vt:lpstr>
      <vt:lpstr>Statechart</vt:lpstr>
      <vt:lpstr>Component Design for WebApps</vt:lpstr>
      <vt:lpstr>Content Design for WebApps</vt:lpstr>
      <vt:lpstr>Functional Design for WebApps</vt:lpstr>
      <vt:lpstr>Designing Conventional Components</vt:lpstr>
      <vt:lpstr>Algorithm Design</vt:lpstr>
      <vt:lpstr>Stepwise Refinement</vt:lpstr>
      <vt:lpstr>Algorithm Design Model</vt:lpstr>
      <vt:lpstr>Structured Programming</vt:lpstr>
      <vt:lpstr>A Structured Procedural Design</vt:lpstr>
      <vt:lpstr>Decision Table</vt:lpstr>
      <vt:lpstr>Program Design Language (PDL)</vt:lpstr>
      <vt:lpstr>Why Design Language?</vt:lpstr>
      <vt:lpstr>Component-Based Development</vt:lpstr>
      <vt:lpstr>Impediments to Reuse</vt:lpstr>
      <vt:lpstr>The CBSE Process</vt:lpstr>
      <vt:lpstr>Domain Engineering</vt:lpstr>
      <vt:lpstr>Identifying Reusable Components</vt:lpstr>
      <vt:lpstr>Component-Based SE</vt:lpstr>
      <vt:lpstr>CBSE Activities</vt:lpstr>
      <vt:lpstr>Qualification</vt:lpstr>
      <vt:lpstr>Adaptation</vt:lpstr>
      <vt:lpstr>Composition</vt:lpstr>
      <vt:lpstr>OMG/ CORBA</vt:lpstr>
      <vt:lpstr>ORB Architecture</vt:lpstr>
      <vt:lpstr>Microsoft COM</vt:lpstr>
      <vt:lpstr>Sun JavaBeans</vt:lpstr>
      <vt:lpstr>Classification</vt:lpstr>
      <vt:lpstr>Indexing</vt:lpstr>
      <vt:lpstr>The Reuse Environment</vt:lpstr>
      <vt:lpstr>Chapter 11</vt:lpstr>
      <vt:lpstr>Interface Design</vt:lpstr>
      <vt:lpstr>Interface Design</vt:lpstr>
      <vt:lpstr>Golden Rules</vt:lpstr>
      <vt:lpstr>Place the User in Control</vt:lpstr>
      <vt:lpstr>Reduce the User’s Memory Load</vt:lpstr>
      <vt:lpstr>Make the Interface Consistent</vt:lpstr>
      <vt:lpstr>User Interface Design Models</vt:lpstr>
      <vt:lpstr>User Interface Design Process</vt:lpstr>
      <vt:lpstr>Interface Analysis</vt:lpstr>
      <vt:lpstr>User Analysis</vt:lpstr>
      <vt:lpstr>Task Analysis and Modeling</vt:lpstr>
      <vt:lpstr>Swimlane Diagram</vt:lpstr>
      <vt:lpstr>Analysis of Display Content</vt:lpstr>
      <vt:lpstr>Interface Design Steps</vt:lpstr>
      <vt:lpstr>Design Issues</vt:lpstr>
      <vt:lpstr>WebApp Interface Design</vt:lpstr>
      <vt:lpstr>Effective WebApp Interfaces</vt:lpstr>
      <vt:lpstr>Interface Design Principles-I</vt:lpstr>
      <vt:lpstr>Interface Design Principles-II</vt:lpstr>
      <vt:lpstr>Interface Design Principles-III</vt:lpstr>
      <vt:lpstr>Interface Design Workflow-I</vt:lpstr>
      <vt:lpstr>Mapping User Objectives</vt:lpstr>
      <vt:lpstr>Interface Design Workflow-II</vt:lpstr>
      <vt:lpstr>Aesthetic Design</vt:lpstr>
      <vt:lpstr>Design Evaluation Cycle</vt:lpstr>
      <vt:lpstr>Chapter 12</vt:lpstr>
      <vt:lpstr>Design Patterns</vt:lpstr>
      <vt:lpstr>Design Patterns</vt:lpstr>
      <vt:lpstr>Basic Concepts</vt:lpstr>
      <vt:lpstr>Effective Patterns</vt:lpstr>
      <vt:lpstr>Generative Patterns</vt:lpstr>
      <vt:lpstr>Kinds of Patterns</vt:lpstr>
      <vt:lpstr>Kinds of Patterns</vt:lpstr>
      <vt:lpstr>Frameworks</vt:lpstr>
      <vt:lpstr>Describing a Pattern</vt:lpstr>
      <vt:lpstr>Pattern Languages</vt:lpstr>
      <vt:lpstr>Pattern-Based Design</vt:lpstr>
      <vt:lpstr>Pattern-Based Design</vt:lpstr>
      <vt:lpstr>Thinking in Patterns</vt:lpstr>
      <vt:lpstr>Design Tasks—I</vt:lpstr>
      <vt:lpstr>Design Tasks—II</vt:lpstr>
      <vt:lpstr>Pattern Organizing Table</vt:lpstr>
      <vt:lpstr>Common Design Mistakes</vt:lpstr>
      <vt:lpstr>Chapter 13</vt:lpstr>
      <vt:lpstr>Design &amp; WebApps</vt:lpstr>
      <vt:lpstr>Design &amp; WebApp Quality</vt:lpstr>
      <vt:lpstr>Quality Dimensions for End-Users</vt:lpstr>
      <vt:lpstr>Quality Dimensions for End-Users</vt:lpstr>
      <vt:lpstr>WebApp Design Goals</vt:lpstr>
      <vt:lpstr>WebApp Design Goals</vt:lpstr>
      <vt:lpstr>WebE Design Pyramid</vt:lpstr>
      <vt:lpstr>WebApp Interface Design</vt:lpstr>
      <vt:lpstr>Effective WebApp Interfaces</vt:lpstr>
      <vt:lpstr>Interface Design Principles-I</vt:lpstr>
      <vt:lpstr>Interface Design Principles-II</vt:lpstr>
      <vt:lpstr>Interface Design Principles-III</vt:lpstr>
      <vt:lpstr>Aesthetic Design</vt:lpstr>
      <vt:lpstr>Content Design</vt:lpstr>
      <vt:lpstr>Design of Content Objects</vt:lpstr>
      <vt:lpstr>Architecture Design</vt:lpstr>
      <vt:lpstr>Content Architecture</vt:lpstr>
      <vt:lpstr>Navigation Design</vt:lpstr>
      <vt:lpstr>Navigation Semantic Units</vt:lpstr>
      <vt:lpstr>Navigation Syntax</vt:lpstr>
      <vt:lpstr>Component-Level Design</vt:lpstr>
      <vt:lpstr>Chapter 14</vt:lpstr>
      <vt:lpstr>Software Quality</vt:lpstr>
      <vt:lpstr>Quality</vt:lpstr>
      <vt:lpstr>Quality—A Philosophical View</vt:lpstr>
      <vt:lpstr>Quality—A Pragmatic View</vt:lpstr>
      <vt:lpstr>Software Quality</vt:lpstr>
      <vt:lpstr>Effective Software Process</vt:lpstr>
      <vt:lpstr>Useful Product</vt:lpstr>
      <vt:lpstr>Adding Value</vt:lpstr>
      <vt:lpstr>Quality Dimensions</vt:lpstr>
      <vt:lpstr>Quality Dimensions</vt:lpstr>
      <vt:lpstr>The Software Quality Dilemma</vt:lpstr>
      <vt:lpstr>“Good Enough” Software</vt:lpstr>
      <vt:lpstr>Cost of Quality</vt:lpstr>
      <vt:lpstr>Cost</vt:lpstr>
      <vt:lpstr>Quality and Risk</vt:lpstr>
      <vt:lpstr>Negligence and Liability</vt:lpstr>
      <vt:lpstr>Quality and Security</vt:lpstr>
      <vt:lpstr>Achieving Software Quality</vt:lpstr>
      <vt:lpstr>Chapter 15</vt:lpstr>
      <vt:lpstr>What Are Reviews?</vt:lpstr>
      <vt:lpstr>What Reviews Are Not</vt:lpstr>
      <vt:lpstr>What Do We Look For?</vt:lpstr>
      <vt:lpstr>Defect Amplification</vt:lpstr>
      <vt:lpstr>Defect Amplification</vt:lpstr>
      <vt:lpstr>Metrics</vt:lpstr>
      <vt:lpstr>Metrics</vt:lpstr>
      <vt:lpstr>An Example—I</vt:lpstr>
      <vt:lpstr>An Example—II</vt:lpstr>
      <vt:lpstr>Overall</vt:lpstr>
      <vt:lpstr>Informal Reviews</vt:lpstr>
      <vt:lpstr>Formal Technical Reviews</vt:lpstr>
      <vt:lpstr>The Review Meeting</vt:lpstr>
      <vt:lpstr>The Players</vt:lpstr>
      <vt:lpstr>Conducting the Review</vt:lpstr>
      <vt:lpstr>Sample-Driven Reviews (SDRs)</vt:lpstr>
      <vt:lpstr>Chapter 16</vt:lpstr>
      <vt:lpstr>Comment on Quality</vt:lpstr>
      <vt:lpstr>Elements of SQA</vt:lpstr>
      <vt:lpstr>Role of the SQA Group-I</vt:lpstr>
      <vt:lpstr>Role of the SQA Group-II</vt:lpstr>
      <vt:lpstr>SQA Goals (see Figure 16.1)</vt:lpstr>
      <vt:lpstr>Statistical SQA</vt:lpstr>
      <vt:lpstr>Statistical SQA</vt:lpstr>
      <vt:lpstr>Six-Sigma for Software Engineering</vt:lpstr>
      <vt:lpstr>Software Reliability</vt:lpstr>
      <vt:lpstr>Software Safety</vt:lpstr>
      <vt:lpstr>ISO 9001:2000 Standard</vt:lpstr>
      <vt:lpstr>Chapter 17</vt:lpstr>
      <vt:lpstr>Software Testing</vt:lpstr>
      <vt:lpstr>What Testing Shows</vt:lpstr>
      <vt:lpstr>Strategic Approach</vt:lpstr>
      <vt:lpstr>V &amp; V</vt:lpstr>
      <vt:lpstr>Who Tests the Software?</vt:lpstr>
      <vt:lpstr>Testing Strategy</vt:lpstr>
      <vt:lpstr>Testing Strategy</vt:lpstr>
      <vt:lpstr>Strategic Issues</vt:lpstr>
      <vt:lpstr>Unit Testing</vt:lpstr>
      <vt:lpstr>Unit Testing</vt:lpstr>
      <vt:lpstr>Unit Test Environment</vt:lpstr>
      <vt:lpstr>Integration Testing Strategies</vt:lpstr>
      <vt:lpstr>Top Down Integration</vt:lpstr>
      <vt:lpstr>Bottom-Up Integration</vt:lpstr>
      <vt:lpstr>Sandwich Testing</vt:lpstr>
      <vt:lpstr>Regression Testing</vt:lpstr>
      <vt:lpstr>Smoke Testing</vt:lpstr>
      <vt:lpstr>Object-Oriented Testing</vt:lpstr>
      <vt:lpstr>Testing the CRC Model</vt:lpstr>
      <vt:lpstr>OO Testing Strategy</vt:lpstr>
      <vt:lpstr>High Order Testing</vt:lpstr>
      <vt:lpstr>Debugging: A Diagnostic Process</vt:lpstr>
      <vt:lpstr>The Debugging Process</vt:lpstr>
      <vt:lpstr>Debugging Effort</vt:lpstr>
      <vt:lpstr>Symptoms &amp; Causes</vt:lpstr>
      <vt:lpstr>Consequences of Bugs</vt:lpstr>
      <vt:lpstr>Correcting the Error</vt:lpstr>
      <vt:lpstr>Final Thoughts</vt:lpstr>
      <vt:lpstr>Chapter 18</vt:lpstr>
      <vt:lpstr>Testability</vt:lpstr>
      <vt:lpstr>What is a “Good” Test?</vt:lpstr>
      <vt:lpstr>Internal and External Views</vt:lpstr>
      <vt:lpstr>Test Case Design</vt:lpstr>
      <vt:lpstr>Exhaustive Testing</vt:lpstr>
      <vt:lpstr>Selective Testing</vt:lpstr>
      <vt:lpstr>Software Testing</vt:lpstr>
      <vt:lpstr>White-Box Testing</vt:lpstr>
      <vt:lpstr>Why Cover?</vt:lpstr>
      <vt:lpstr>Basis Path Testing</vt:lpstr>
      <vt:lpstr>Cyclomatic Complexity</vt:lpstr>
      <vt:lpstr>Basis Path Testing</vt:lpstr>
      <vt:lpstr>Basis Path Testing Notes</vt:lpstr>
      <vt:lpstr>Deriving Test Cases</vt:lpstr>
      <vt:lpstr>Loop Testing</vt:lpstr>
      <vt:lpstr>Loop Testing: Simple Loops</vt:lpstr>
      <vt:lpstr>Loop Testing: Nested Loops</vt:lpstr>
      <vt:lpstr>Black-Box Testing</vt:lpstr>
      <vt:lpstr>Black-Box Testing</vt:lpstr>
      <vt:lpstr>Graph-Based Methods</vt:lpstr>
      <vt:lpstr>Comparison Testing</vt:lpstr>
      <vt:lpstr>Orthogonal Array Testing</vt:lpstr>
      <vt:lpstr>Model-Based Testing</vt:lpstr>
      <vt:lpstr>Software Testing Patterns</vt:lpstr>
      <vt:lpstr>Chapter 19</vt:lpstr>
      <vt:lpstr>OO Testing</vt:lpstr>
      <vt:lpstr>‘Testing’ OO Models</vt:lpstr>
      <vt:lpstr>Correctness of OO Models</vt:lpstr>
      <vt:lpstr>Class Model Consistency</vt:lpstr>
      <vt:lpstr>OO Testing Strategies</vt:lpstr>
      <vt:lpstr>OO Testing Strategies</vt:lpstr>
      <vt:lpstr>OOT Methods</vt:lpstr>
      <vt:lpstr>Testing Methods</vt:lpstr>
      <vt:lpstr>OOT Methods: Random Testing</vt:lpstr>
      <vt:lpstr>OOT Methods: Partition Testing</vt:lpstr>
      <vt:lpstr>OOT Methods: Inter-Class Testing</vt:lpstr>
      <vt:lpstr>OOT Methods: Behavior Testing</vt:lpstr>
    </vt:vector>
  </TitlesOfParts>
  <Company>RS Pressman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Phong Tram</cp:lastModifiedBy>
  <cp:revision>68</cp:revision>
  <dcterms:created xsi:type="dcterms:W3CDTF">2008-02-08T18:09:54Z</dcterms:created>
  <dcterms:modified xsi:type="dcterms:W3CDTF">2019-03-01T03:00:52Z</dcterms:modified>
</cp:coreProperties>
</file>