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46" roundtripDataSignature="AMtx7milZyxsNxmLDz9CoX1C3FoNMREC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3980DE-4D61-43C1-9D61-05A0081F4543}">
  <a:tblStyle styleId="{383980DE-4D61-43C1-9D61-05A0081F454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25D07F52-48BD-4577-85D2-0CBB7FA6F6C3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1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accent1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9" name="Google Shape;459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9" name="Google Shape;499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4" name="Google Shape;514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4" name="Google Shape;524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8" name="Google Shape;538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8" name="Google Shape;558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2" name="Google Shape;572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0" name="Google Shape;580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6" name="Google Shape;586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3" name="Google Shape;593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1" name="Google Shape;601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8" name="Google Shape;608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5" name="Google Shape;615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2" name="Google Shape;622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9" name="Google Shape;629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6" name="Google Shape;636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 txBox="1"/>
          <p:nvPr>
            <p:ph type="ctrTitle"/>
          </p:nvPr>
        </p:nvSpPr>
        <p:spPr>
          <a:xfrm>
            <a:off x="1143000" y="1538287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Arial"/>
              <a:buNone/>
              <a:defRPr sz="3300">
                <a:solidFill>
                  <a:srgbClr val="3F3F3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1"/>
          <p:cNvSpPr txBox="1"/>
          <p:nvPr>
            <p:ph idx="1" type="subTitle"/>
          </p:nvPr>
        </p:nvSpPr>
        <p:spPr>
          <a:xfrm>
            <a:off x="1143000" y="43132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125"/>
              <a:buNone/>
              <a:defRPr sz="1125"/>
            </a:lvl2pPr>
            <a:lvl3pPr lvl="2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050"/>
              <a:buNone/>
              <a:defRPr sz="1050"/>
            </a:lvl3pPr>
            <a:lvl4pPr lvl="3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900"/>
              <a:buNone/>
              <a:defRPr sz="900"/>
            </a:lvl4pPr>
            <a:lvl5pPr lvl="4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900"/>
              <a:buNone/>
              <a:defRPr sz="900"/>
            </a:lvl5pPr>
            <a:lvl6pPr lvl="5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lvl="6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lvl="7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lvl="8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" name="Google Shape;18;p41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"/>
          <p:cNvSpPr txBox="1"/>
          <p:nvPr>
            <p:ph type="title"/>
          </p:nvPr>
        </p:nvSpPr>
        <p:spPr>
          <a:xfrm>
            <a:off x="150126" y="0"/>
            <a:ext cx="8830102" cy="873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0"/>
          <p:cNvSpPr txBox="1"/>
          <p:nvPr>
            <p:ph idx="1" type="body"/>
          </p:nvPr>
        </p:nvSpPr>
        <p:spPr>
          <a:xfrm rot="5400000">
            <a:off x="2114077" y="-617751"/>
            <a:ext cx="4902200" cy="8830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50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0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0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1"/>
          <p:cNvSpPr txBox="1"/>
          <p:nvPr>
            <p:ph type="title"/>
          </p:nvPr>
        </p:nvSpPr>
        <p:spPr>
          <a:xfrm rot="5400000">
            <a:off x="4623594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1"/>
          <p:cNvSpPr txBox="1"/>
          <p:nvPr>
            <p:ph idx="1" type="body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51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1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1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2"/>
          <p:cNvSpPr txBox="1"/>
          <p:nvPr>
            <p:ph type="title"/>
          </p:nvPr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2"/>
          <p:cNvSpPr txBox="1"/>
          <p:nvPr>
            <p:ph idx="1" type="body"/>
          </p:nvPr>
        </p:nvSpPr>
        <p:spPr>
          <a:xfrm>
            <a:off x="191069" y="1346200"/>
            <a:ext cx="8775510" cy="49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❖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  <a:defRPr/>
            </a:lvl2pPr>
            <a:lvl3pPr indent="-300037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125"/>
              <a:buFont typeface="Noto Sans Symbols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2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3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3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4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75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4"/>
          <p:cNvSpPr txBox="1"/>
          <p:nvPr>
            <p:ph idx="1" type="body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 sz="1125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4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4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4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5"/>
          <p:cNvSpPr txBox="1"/>
          <p:nvPr>
            <p:ph type="title"/>
          </p:nvPr>
        </p:nvSpPr>
        <p:spPr>
          <a:xfrm>
            <a:off x="150126" y="0"/>
            <a:ext cx="8830102" cy="873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5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5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6"/>
          <p:cNvSpPr txBox="1"/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350"/>
              <a:buNone/>
              <a:defRPr b="1" sz="1350"/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125"/>
              <a:buNone/>
              <a:defRPr b="1" sz="1125"/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050"/>
              <a:buNone/>
              <a:defRPr b="1" sz="1050"/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900"/>
              <a:buNone/>
              <a:defRPr b="1" sz="900"/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900"/>
              <a:buNone/>
              <a:defRPr b="1" sz="900"/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9pPr>
          </a:lstStyle>
          <a:p/>
        </p:txBody>
      </p:sp>
      <p:sp>
        <p:nvSpPr>
          <p:cNvPr id="47" name="Google Shape;47;p4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6"/>
          <p:cNvSpPr txBox="1"/>
          <p:nvPr>
            <p:ph idx="3" type="body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350"/>
              <a:buNone/>
              <a:defRPr b="1" sz="1350"/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125"/>
              <a:buNone/>
              <a:defRPr b="1" sz="1125"/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050"/>
              <a:buNone/>
              <a:defRPr b="1" sz="1050"/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900"/>
              <a:buNone/>
              <a:defRPr b="1" sz="900"/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900"/>
              <a:buNone/>
              <a:defRPr b="1" sz="900"/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9pPr>
          </a:lstStyle>
          <a:p/>
        </p:txBody>
      </p:sp>
      <p:sp>
        <p:nvSpPr>
          <p:cNvPr id="49" name="Google Shape;49;p46"/>
          <p:cNvSpPr txBox="1"/>
          <p:nvPr>
            <p:ph idx="4" type="body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6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7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7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7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8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 sz="1800"/>
            </a:lvl1pPr>
            <a:lvl2pPr indent="-328612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575"/>
              <a:buChar char="▪"/>
              <a:defRPr sz="1575"/>
            </a:lvl2pPr>
            <a:lvl3pPr indent="-314325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350"/>
              <a:buChar char="•"/>
              <a:defRPr sz="1350"/>
            </a:lvl3pPr>
            <a:lvl4pPr indent="-300037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125"/>
              <a:buChar char="•"/>
              <a:defRPr sz="1125"/>
            </a:lvl4pPr>
            <a:lvl5pPr indent="-300037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125"/>
              <a:buChar char="•"/>
              <a:defRPr sz="1125"/>
            </a:lvl5pPr>
            <a:lvl6pPr indent="-300037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6pPr>
            <a:lvl7pPr indent="-300037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7pPr>
            <a:lvl8pPr indent="-300037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8pPr>
            <a:lvl9pPr indent="-300037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9pPr>
          </a:lstStyle>
          <a:p/>
        </p:txBody>
      </p:sp>
      <p:sp>
        <p:nvSpPr>
          <p:cNvPr id="60" name="Google Shape;60;p48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825"/>
              <a:buNone/>
              <a:defRPr sz="825"/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675"/>
              <a:buNone/>
              <a:defRPr sz="675"/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600"/>
              <a:buNone/>
              <a:defRPr sz="600"/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600"/>
              <a:buNone/>
              <a:defRPr sz="600"/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61" name="Google Shape;61;p48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8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8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9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575"/>
              <a:buFont typeface="Noto Sans Symbols"/>
              <a:buNone/>
              <a:defRPr b="0" i="0" sz="1575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125"/>
              <a:buFont typeface="Arial"/>
              <a:buNone/>
              <a:defRPr b="0" i="0" sz="1125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125"/>
              <a:buFont typeface="Arial"/>
              <a:buNone/>
              <a:defRPr b="0" i="0" sz="1125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49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825"/>
              <a:buNone/>
              <a:defRPr sz="825"/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675"/>
              <a:buNone/>
              <a:defRPr sz="675"/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600"/>
              <a:buNone/>
              <a:defRPr sz="600"/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600"/>
              <a:buNone/>
              <a:defRPr sz="600"/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68" name="Google Shape;68;p49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9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150126" y="0"/>
            <a:ext cx="8830102" cy="873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0"/>
          <p:cNvSpPr txBox="1"/>
          <p:nvPr>
            <p:ph idx="1" type="body"/>
          </p:nvPr>
        </p:nvSpPr>
        <p:spPr>
          <a:xfrm>
            <a:off x="150126" y="1346200"/>
            <a:ext cx="8830102" cy="49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0037" lvl="2" marL="13716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0512" lvl="3" marL="18288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0512" lvl="4" marL="22860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5275" lvl="5" marL="27432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5275" lvl="6" marL="32004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5275" lvl="7" marL="36576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5275" lvl="8" marL="41148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0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0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Relationship Id="rId5" Type="http://schemas.openxmlformats.org/officeDocument/2006/relationships/image" Target="../media/image38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Relationship Id="rId4" Type="http://schemas.openxmlformats.org/officeDocument/2006/relationships/image" Target="../media/image46.png"/><Relationship Id="rId5" Type="http://schemas.openxmlformats.org/officeDocument/2006/relationships/image" Target="../media/image41.png"/><Relationship Id="rId6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5.png"/><Relationship Id="rId4" Type="http://schemas.openxmlformats.org/officeDocument/2006/relationships/image" Target="../media/image30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Relationship Id="rId7" Type="http://schemas.openxmlformats.org/officeDocument/2006/relationships/image" Target="../media/image48.png"/><Relationship Id="rId8" Type="http://schemas.openxmlformats.org/officeDocument/2006/relationships/image" Target="../media/image4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4.jpg"/><Relationship Id="rId4" Type="http://schemas.openxmlformats.org/officeDocument/2006/relationships/image" Target="../media/image53.jpg"/><Relationship Id="rId5" Type="http://schemas.openxmlformats.org/officeDocument/2006/relationships/image" Target="../media/image5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6.png"/><Relationship Id="rId4" Type="http://schemas.openxmlformats.org/officeDocument/2006/relationships/image" Target="../media/image5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1.jpg"/><Relationship Id="rId4" Type="http://schemas.openxmlformats.org/officeDocument/2006/relationships/image" Target="../media/image4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1.jpg"/><Relationship Id="rId4" Type="http://schemas.openxmlformats.org/officeDocument/2006/relationships/image" Target="../media/image52.jpg"/><Relationship Id="rId5" Type="http://schemas.openxmlformats.org/officeDocument/2006/relationships/image" Target="../media/image59.jpg"/><Relationship Id="rId6" Type="http://schemas.openxmlformats.org/officeDocument/2006/relationships/image" Target="../media/image6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7.png"/><Relationship Id="rId4" Type="http://schemas.openxmlformats.org/officeDocument/2006/relationships/image" Target="../media/image6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5.png"/><Relationship Id="rId5" Type="http://schemas.openxmlformats.org/officeDocument/2006/relationships/image" Target="../media/image5.jpg"/><Relationship Id="rId6" Type="http://schemas.openxmlformats.org/officeDocument/2006/relationships/image" Target="../media/image3.jpg"/><Relationship Id="rId7" Type="http://schemas.openxmlformats.org/officeDocument/2006/relationships/image" Target="../media/image6.jpg"/><Relationship Id="rId8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21.png"/><Relationship Id="rId13" Type="http://schemas.openxmlformats.org/officeDocument/2006/relationships/image" Target="../media/image20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Relationship Id="rId9" Type="http://schemas.openxmlformats.org/officeDocument/2006/relationships/image" Target="../media/image23.png"/><Relationship Id="rId15" Type="http://schemas.openxmlformats.org/officeDocument/2006/relationships/image" Target="../media/image32.png"/><Relationship Id="rId14" Type="http://schemas.openxmlformats.org/officeDocument/2006/relationships/image" Target="../media/image25.png"/><Relationship Id="rId5" Type="http://schemas.openxmlformats.org/officeDocument/2006/relationships/image" Target="../media/image17.png"/><Relationship Id="rId6" Type="http://schemas.openxmlformats.org/officeDocument/2006/relationships/image" Target="../media/image30.png"/><Relationship Id="rId7" Type="http://schemas.openxmlformats.org/officeDocument/2006/relationships/image" Target="../media/image19.png"/><Relationship Id="rId8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902248" y="1805816"/>
            <a:ext cx="7339504" cy="13870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CHUYỂN ĐỔI SỐ DOANH NGHIỆP QUẢN LÝ KẾ HOẠCH SẢN XUẤT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946462" y="6538914"/>
            <a:ext cx="5143500" cy="1995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1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Hà Nội, </a:t>
            </a:r>
            <a:r>
              <a:rPr i="1" lang="en-US" sz="900">
                <a:solidFill>
                  <a:schemeClr val="lt1"/>
                </a:solidFill>
              </a:rPr>
              <a:t> </a:t>
            </a:r>
            <a:r>
              <a:rPr b="0" i="1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i="1" lang="en-US" sz="900">
                <a:solidFill>
                  <a:schemeClr val="lt1"/>
                </a:solidFill>
              </a:rPr>
              <a:t>7</a:t>
            </a:r>
            <a:r>
              <a:rPr b="0" i="1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/2021</a:t>
            </a:r>
            <a:endParaRPr b="0" i="1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141602" y="530291"/>
            <a:ext cx="1896720" cy="3722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VIỆN CÔNG NGHỆ THÔNG TIN VÀ TRUYỀN THÔNG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1" name="Google Shape;91;p1"/>
          <p:cNvGraphicFramePr/>
          <p:nvPr/>
        </p:nvGraphicFramePr>
        <p:xfrm>
          <a:off x="3243364" y="45848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{383980DE-4D61-43C1-9D61-05A0081F4543}</a:tableStyleId>
              </a:tblPr>
              <a:tblGrid>
                <a:gridCol w="2847175"/>
                <a:gridCol w="2889675"/>
              </a:tblGrid>
              <a:tr h="29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Giảng viên hướng dẫn:</a:t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TS. Trịnh Tuấn Đạt</a:t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/>
                </a:tc>
              </a:tr>
              <a:tr h="29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Sinh viên:</a:t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Nguyễn Anh Phương</a:t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/>
                </a:tc>
              </a:tr>
              <a:tr h="29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sp>
        <p:nvSpPr>
          <p:cNvPr id="92" name="Google Shape;92;p1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pic>
        <p:nvPicPr>
          <p:cNvPr descr="Facebook"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8322" y="428870"/>
            <a:ext cx="575072" cy="575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"/>
          <p:cNvSpPr txBox="1"/>
          <p:nvPr>
            <p:ph type="ctrTitle"/>
          </p:nvPr>
        </p:nvSpPr>
        <p:spPr>
          <a:xfrm>
            <a:off x="1168184" y="3084808"/>
            <a:ext cx="6807631" cy="688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3. Thiết kế và xây dựng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68" name="Google Shape;268;p10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11"/>
          <p:cNvSpPr txBox="1"/>
          <p:nvPr>
            <p:ph type="title"/>
          </p:nvPr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Biểu đồ use case tổng quan</a:t>
            </a:r>
            <a:endParaRPr/>
          </a:p>
        </p:txBody>
      </p:sp>
      <p:pic>
        <p:nvPicPr>
          <p:cNvPr descr="Diagram&#10;&#10;Description automatically generated" id="276" name="Google Shape;276;p11"/>
          <p:cNvPicPr preferRelativeResize="0"/>
          <p:nvPr/>
        </p:nvPicPr>
        <p:blipFill rotWithShape="1">
          <a:blip r:embed="rId3">
            <a:alphaModFix/>
          </a:blip>
          <a:srcRect b="9304" l="5192" r="3577" t="6643"/>
          <a:stretch/>
        </p:blipFill>
        <p:spPr>
          <a:xfrm>
            <a:off x="4107051" y="1251645"/>
            <a:ext cx="5005951" cy="510470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1"/>
          <p:cNvSpPr txBox="1"/>
          <p:nvPr/>
        </p:nvSpPr>
        <p:spPr>
          <a:xfrm>
            <a:off x="191069" y="2136338"/>
            <a:ext cx="370806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tác nhân: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 đốc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Trưởng phòng kế hoạch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Giám đốc sản xuất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Nhân viên đảm bảo chất lượng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Số lượng use case tổng quan: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Số lượng use case phân rã: 37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12"/>
          <p:cNvSpPr txBox="1"/>
          <p:nvPr>
            <p:ph type="title"/>
          </p:nvPr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Sơ đồ thực thể liên kết</a:t>
            </a:r>
            <a:endParaRPr/>
          </a:p>
        </p:txBody>
      </p:sp>
      <p:pic>
        <p:nvPicPr>
          <p:cNvPr descr="Diagram&#10;&#10;Description automatically generated" id="285" name="Google Shape;285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16" y="1454152"/>
            <a:ext cx="8775510" cy="49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2"/>
          <p:cNvSpPr txBox="1"/>
          <p:nvPr/>
        </p:nvSpPr>
        <p:spPr>
          <a:xfrm>
            <a:off x="163774" y="1161764"/>
            <a:ext cx="179568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Số thực thể: 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Số thuộc tính: 95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2"/>
          <p:cNvSpPr txBox="1"/>
          <p:nvPr/>
        </p:nvSpPr>
        <p:spPr>
          <a:xfrm>
            <a:off x="92990" y="1454152"/>
            <a:ext cx="8887236" cy="164550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2"/>
          <p:cNvSpPr/>
          <p:nvPr/>
        </p:nvSpPr>
        <p:spPr>
          <a:xfrm>
            <a:off x="5968852" y="659568"/>
            <a:ext cx="2245758" cy="683600"/>
          </a:xfrm>
          <a:prstGeom prst="wedgeEllipseCallout">
            <a:avLst>
              <a:gd fmla="val -68892" name="adj1"/>
              <a:gd fmla="val 60462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dxclan.com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2"/>
          <p:cNvSpPr/>
          <p:nvPr/>
        </p:nvSpPr>
        <p:spPr>
          <a:xfrm>
            <a:off x="163774" y="3771569"/>
            <a:ext cx="2131965" cy="735393"/>
          </a:xfrm>
          <a:prstGeom prst="wedgeEllipseCallout">
            <a:avLst>
              <a:gd fmla="val -21560" name="adj1"/>
              <a:gd fmla="val 87790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 lý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đơn hàng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2"/>
          <p:cNvSpPr txBox="1"/>
          <p:nvPr/>
        </p:nvSpPr>
        <p:spPr>
          <a:xfrm>
            <a:off x="7791945" y="4494508"/>
            <a:ext cx="1174634" cy="192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2"/>
          <p:cNvSpPr/>
          <p:nvPr/>
        </p:nvSpPr>
        <p:spPr>
          <a:xfrm>
            <a:off x="5271413" y="4368938"/>
            <a:ext cx="2478102" cy="608701"/>
          </a:xfrm>
          <a:prstGeom prst="wedgeEllipseCallout">
            <a:avLst>
              <a:gd fmla="val 50030" name="adj1"/>
              <a:gd fmla="val 53830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 lý kho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2"/>
          <p:cNvSpPr/>
          <p:nvPr/>
        </p:nvSpPr>
        <p:spPr>
          <a:xfrm>
            <a:off x="77492" y="3564610"/>
            <a:ext cx="8834033" cy="2898183"/>
          </a:xfrm>
          <a:custGeom>
            <a:rect b="b" l="l" r="r" t="t"/>
            <a:pathLst>
              <a:path extrusionOk="0" h="2898183" w="8834033">
                <a:moveTo>
                  <a:pt x="8834033" y="15498"/>
                </a:moveTo>
                <a:lnTo>
                  <a:pt x="2309247" y="0"/>
                </a:lnTo>
                <a:lnTo>
                  <a:pt x="2309247" y="2231756"/>
                </a:lnTo>
                <a:lnTo>
                  <a:pt x="0" y="2216258"/>
                </a:lnTo>
                <a:lnTo>
                  <a:pt x="0" y="2898183"/>
                </a:lnTo>
                <a:lnTo>
                  <a:pt x="4324027" y="2898183"/>
                </a:lnTo>
                <a:lnTo>
                  <a:pt x="4339525" y="697424"/>
                </a:lnTo>
                <a:lnTo>
                  <a:pt x="8834033" y="712922"/>
                </a:lnTo>
                <a:lnTo>
                  <a:pt x="8834033" y="15498"/>
                </a:lnTo>
                <a:close/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2"/>
          <p:cNvSpPr/>
          <p:nvPr/>
        </p:nvSpPr>
        <p:spPr>
          <a:xfrm>
            <a:off x="318825" y="3210646"/>
            <a:ext cx="1821861" cy="1118677"/>
          </a:xfrm>
          <a:prstGeom prst="wedgeEllipseCallout">
            <a:avLst>
              <a:gd fmla="val 59858" name="adj1"/>
              <a:gd fmla="val 62500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 lý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kế hoạch sản xuất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2"/>
          <p:cNvSpPr txBox="1"/>
          <p:nvPr/>
        </p:nvSpPr>
        <p:spPr>
          <a:xfrm>
            <a:off x="5216359" y="4977639"/>
            <a:ext cx="1406505" cy="153045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2"/>
          <p:cNvSpPr/>
          <p:nvPr/>
        </p:nvSpPr>
        <p:spPr>
          <a:xfrm>
            <a:off x="5257766" y="4308087"/>
            <a:ext cx="2374048" cy="580890"/>
          </a:xfrm>
          <a:prstGeom prst="wedgeEllipseCallout">
            <a:avLst>
              <a:gd fmla="val -35678" name="adj1"/>
              <a:gd fmla="val 63107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Dùng chung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</a:rPr>
              <a:t>‹#›</a:t>
            </a:fld>
            <a:endParaRPr sz="2000">
              <a:solidFill>
                <a:schemeClr val="dk1"/>
              </a:solidFill>
            </a:endParaRPr>
          </a:p>
        </p:txBody>
      </p:sp>
      <p:sp>
        <p:nvSpPr>
          <p:cNvPr id="302" name="Google Shape;302;p13"/>
          <p:cNvSpPr txBox="1"/>
          <p:nvPr>
            <p:ph type="title"/>
          </p:nvPr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Kiến trúc tổng quan hệ thống</a:t>
            </a:r>
            <a:endParaRPr/>
          </a:p>
        </p:txBody>
      </p:sp>
      <p:sp>
        <p:nvSpPr>
          <p:cNvPr id="303" name="Google Shape;303;p13"/>
          <p:cNvSpPr/>
          <p:nvPr/>
        </p:nvSpPr>
        <p:spPr>
          <a:xfrm>
            <a:off x="204240" y="2107968"/>
            <a:ext cx="2863752" cy="26420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3"/>
          <p:cNvSpPr/>
          <p:nvPr/>
        </p:nvSpPr>
        <p:spPr>
          <a:xfrm>
            <a:off x="6363362" y="5821220"/>
            <a:ext cx="1638297" cy="96528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Cơ sở dữ liệu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3"/>
          <p:cNvSpPr txBox="1"/>
          <p:nvPr/>
        </p:nvSpPr>
        <p:spPr>
          <a:xfrm>
            <a:off x="965216" y="2099889"/>
            <a:ext cx="12203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3"/>
          <p:cNvSpPr/>
          <p:nvPr/>
        </p:nvSpPr>
        <p:spPr>
          <a:xfrm rot="5400000">
            <a:off x="6789352" y="5445829"/>
            <a:ext cx="689887" cy="33966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3"/>
          <p:cNvSpPr/>
          <p:nvPr/>
        </p:nvSpPr>
        <p:spPr>
          <a:xfrm>
            <a:off x="4914537" y="1304417"/>
            <a:ext cx="4038394" cy="39563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3"/>
          <p:cNvSpPr txBox="1"/>
          <p:nvPr/>
        </p:nvSpPr>
        <p:spPr>
          <a:xfrm>
            <a:off x="6401079" y="1328103"/>
            <a:ext cx="13311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3"/>
          <p:cNvSpPr txBox="1"/>
          <p:nvPr/>
        </p:nvSpPr>
        <p:spPr>
          <a:xfrm>
            <a:off x="183046" y="5260747"/>
            <a:ext cx="375292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Số component phần client: 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Số gói: 23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Số file js: 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Số collection: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3"/>
          <p:cNvSpPr/>
          <p:nvPr/>
        </p:nvSpPr>
        <p:spPr>
          <a:xfrm>
            <a:off x="108727" y="5260747"/>
            <a:ext cx="3380061" cy="1200329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3"/>
          <p:cNvSpPr/>
          <p:nvPr/>
        </p:nvSpPr>
        <p:spPr>
          <a:xfrm>
            <a:off x="597072" y="3007439"/>
            <a:ext cx="2008453" cy="84311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 lý kế hoạch sản xuất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3"/>
          <p:cNvSpPr/>
          <p:nvPr/>
        </p:nvSpPr>
        <p:spPr>
          <a:xfrm>
            <a:off x="5951826" y="4320547"/>
            <a:ext cx="2335237" cy="8440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 lý kế hoạch sản xuất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3"/>
          <p:cNvSpPr/>
          <p:nvPr/>
        </p:nvSpPr>
        <p:spPr>
          <a:xfrm>
            <a:off x="5286267" y="1852345"/>
            <a:ext cx="1331117" cy="8440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 lý nhân sự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3"/>
          <p:cNvSpPr/>
          <p:nvPr/>
        </p:nvSpPr>
        <p:spPr>
          <a:xfrm>
            <a:off x="6928678" y="1868557"/>
            <a:ext cx="1758717" cy="8440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 lý cơ cấu tổ chức –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phân quyền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3"/>
          <p:cNvSpPr/>
          <p:nvPr/>
        </p:nvSpPr>
        <p:spPr>
          <a:xfrm>
            <a:off x="5286266" y="2918710"/>
            <a:ext cx="1331117" cy="8440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 lý đơn hàng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3"/>
          <p:cNvSpPr/>
          <p:nvPr/>
        </p:nvSpPr>
        <p:spPr>
          <a:xfrm>
            <a:off x="7119445" y="2918710"/>
            <a:ext cx="1440654" cy="8440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 lý kho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3"/>
          <p:cNvSpPr/>
          <p:nvPr/>
        </p:nvSpPr>
        <p:spPr>
          <a:xfrm>
            <a:off x="5120640" y="1728213"/>
            <a:ext cx="3727938" cy="2168538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3"/>
          <p:cNvSpPr/>
          <p:nvPr/>
        </p:nvSpPr>
        <p:spPr>
          <a:xfrm>
            <a:off x="7046489" y="3910464"/>
            <a:ext cx="232186" cy="40011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3"/>
          <p:cNvSpPr/>
          <p:nvPr/>
        </p:nvSpPr>
        <p:spPr>
          <a:xfrm>
            <a:off x="3067992" y="3221502"/>
            <a:ext cx="1824421" cy="68896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3"/>
          <p:cNvSpPr/>
          <p:nvPr/>
        </p:nvSpPr>
        <p:spPr>
          <a:xfrm>
            <a:off x="2185613" y="899138"/>
            <a:ext cx="2567741" cy="1077518"/>
          </a:xfrm>
          <a:prstGeom prst="wedgeEllipseCallout">
            <a:avLst>
              <a:gd fmla="val 64086" name="adj1"/>
              <a:gd fmla="val 83388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dxclan.com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4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14"/>
          <p:cNvSpPr txBox="1"/>
          <p:nvPr>
            <p:ph type="title"/>
          </p:nvPr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Công nghệ sử dụng</a:t>
            </a:r>
            <a:endParaRPr/>
          </a:p>
        </p:txBody>
      </p:sp>
      <p:sp>
        <p:nvSpPr>
          <p:cNvPr id="328" name="Google Shape;328;p14"/>
          <p:cNvSpPr txBox="1"/>
          <p:nvPr/>
        </p:nvSpPr>
        <p:spPr>
          <a:xfrm>
            <a:off x="901551" y="1916786"/>
            <a:ext cx="1998672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4"/>
          <p:cNvSpPr txBox="1"/>
          <p:nvPr/>
        </p:nvSpPr>
        <p:spPr>
          <a:xfrm>
            <a:off x="901551" y="3349918"/>
            <a:ext cx="2608195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drawing&#10;&#10;Description automatically generated" id="330" name="Google Shape;3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4401" y="1891883"/>
            <a:ext cx="1375198" cy="8657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331" name="Google Shape;33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8939" y="1711080"/>
            <a:ext cx="1998672" cy="12273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332" name="Google Shape;33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66078" y="3292032"/>
            <a:ext cx="1998672" cy="8300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333" name="Google Shape;333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30403" y="3328749"/>
            <a:ext cx="1637208" cy="5278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14"/>
          <p:cNvCxnSpPr/>
          <p:nvPr/>
        </p:nvCxnSpPr>
        <p:spPr>
          <a:xfrm>
            <a:off x="804144" y="2781547"/>
            <a:ext cx="7293761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5" name="Google Shape;335;p14"/>
          <p:cNvCxnSpPr/>
          <p:nvPr/>
        </p:nvCxnSpPr>
        <p:spPr>
          <a:xfrm>
            <a:off x="806834" y="4124117"/>
            <a:ext cx="7293761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6" name="Google Shape;336;p14"/>
          <p:cNvSpPr txBox="1"/>
          <p:nvPr/>
        </p:nvSpPr>
        <p:spPr>
          <a:xfrm>
            <a:off x="901551" y="4909527"/>
            <a:ext cx="1998672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drawing&#10;&#10;Description automatically generated" id="337" name="Google Shape;337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84401" y="4601619"/>
            <a:ext cx="1685728" cy="979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Google Shape;338;p14"/>
          <p:cNvCxnSpPr/>
          <p:nvPr/>
        </p:nvCxnSpPr>
        <p:spPr>
          <a:xfrm>
            <a:off x="804144" y="5819998"/>
            <a:ext cx="7293761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5"/>
          <p:cNvSpPr txBox="1"/>
          <p:nvPr>
            <p:ph type="ctrTitle"/>
          </p:nvPr>
        </p:nvSpPr>
        <p:spPr>
          <a:xfrm>
            <a:off x="1168184" y="3084808"/>
            <a:ext cx="6807631" cy="688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4. Đóng góp nổi bật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44" name="Google Shape;344;p15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16"/>
          <p:cNvSpPr txBox="1"/>
          <p:nvPr>
            <p:ph type="title"/>
          </p:nvPr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Đóng góp nổi bật</a:t>
            </a:r>
            <a:endParaRPr/>
          </a:p>
        </p:txBody>
      </p:sp>
      <p:grpSp>
        <p:nvGrpSpPr>
          <p:cNvPr id="352" name="Google Shape;352;p16"/>
          <p:cNvGrpSpPr/>
          <p:nvPr/>
        </p:nvGrpSpPr>
        <p:grpSpPr>
          <a:xfrm>
            <a:off x="-4390165" y="780610"/>
            <a:ext cx="12812848" cy="6014034"/>
            <a:chOff x="-5049934" y="-773671"/>
            <a:chExt cx="12812848" cy="6014034"/>
          </a:xfrm>
        </p:grpSpPr>
        <p:sp>
          <p:nvSpPr>
            <p:cNvPr id="353" name="Google Shape;353;p16"/>
            <p:cNvSpPr/>
            <p:nvPr/>
          </p:nvSpPr>
          <p:spPr>
            <a:xfrm>
              <a:off x="-5049934" y="-773671"/>
              <a:ext cx="6014034" cy="6014034"/>
            </a:xfrm>
            <a:prstGeom prst="blockArc">
              <a:avLst>
                <a:gd fmla="val 18900000" name="adj1"/>
                <a:gd fmla="val 2700000" name="adj2"/>
                <a:gd fmla="val 359" name="adj3"/>
              </a:avLst>
            </a:prstGeom>
            <a:noFill/>
            <a:ln cap="flat" cmpd="sng" w="12700">
              <a:solidFill>
                <a:srgbClr val="487A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504829" y="343399"/>
              <a:ext cx="7258084" cy="68715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6"/>
            <p:cNvSpPr txBox="1"/>
            <p:nvPr/>
          </p:nvSpPr>
          <p:spPr>
            <a:xfrm>
              <a:off x="504829" y="343399"/>
              <a:ext cx="7258084" cy="687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545425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Xây dựng tính năng thống kê đa dạng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75357" y="257504"/>
              <a:ext cx="858944" cy="858944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898792" y="1374311"/>
              <a:ext cx="6864122" cy="68715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6"/>
            <p:cNvSpPr txBox="1"/>
            <p:nvPr/>
          </p:nvSpPr>
          <p:spPr>
            <a:xfrm>
              <a:off x="898792" y="1374311"/>
              <a:ext cx="6864122" cy="687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545425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Giải quyết vấn đề doanh nghiệp có nhiều nhà máy sản xuất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469319" y="1288417"/>
              <a:ext cx="858944" cy="858944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898792" y="2405224"/>
              <a:ext cx="6864122" cy="68715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6"/>
            <p:cNvSpPr txBox="1"/>
            <p:nvPr/>
          </p:nvSpPr>
          <p:spPr>
            <a:xfrm>
              <a:off x="898792" y="2405224"/>
              <a:ext cx="6864122" cy="687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545425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Xây dựng lịch sản xuất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469319" y="2319329"/>
              <a:ext cx="858944" cy="858944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0" l="-1998" r="-1996" t="0"/>
              </a:stretch>
            </a:blip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504829" y="3436136"/>
              <a:ext cx="7258084" cy="68715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6"/>
            <p:cNvSpPr txBox="1"/>
            <p:nvPr/>
          </p:nvSpPr>
          <p:spPr>
            <a:xfrm>
              <a:off x="504829" y="3436136"/>
              <a:ext cx="7258084" cy="687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545425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Xây dựng kế hoạch sản xuất linh hoạt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75357" y="3350242"/>
              <a:ext cx="858944" cy="858944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7"/>
          <p:cNvSpPr txBox="1"/>
          <p:nvPr>
            <p:ph type="title"/>
          </p:nvPr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Dashboard theo dõi dữ liệu theo tiến độ</a:t>
            </a:r>
            <a:endParaRPr/>
          </a:p>
        </p:txBody>
      </p:sp>
      <p:sp>
        <p:nvSpPr>
          <p:cNvPr id="371" name="Google Shape;371;p17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" name="Google Shape;372;p17"/>
          <p:cNvSpPr txBox="1"/>
          <p:nvPr>
            <p:ph idx="1" type="body"/>
          </p:nvPr>
        </p:nvSpPr>
        <p:spPr>
          <a:xfrm>
            <a:off x="184245" y="1115878"/>
            <a:ext cx="8775510" cy="5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14" y="2287087"/>
            <a:ext cx="8775511" cy="326318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7"/>
          <p:cNvSpPr/>
          <p:nvPr/>
        </p:nvSpPr>
        <p:spPr>
          <a:xfrm>
            <a:off x="618978" y="3319975"/>
            <a:ext cx="8320308" cy="1477108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7"/>
          <p:cNvSpPr/>
          <p:nvPr/>
        </p:nvSpPr>
        <p:spPr>
          <a:xfrm>
            <a:off x="4510164" y="1925386"/>
            <a:ext cx="4429121" cy="878145"/>
          </a:xfrm>
          <a:prstGeom prst="wedgeEllipseCallout">
            <a:avLst>
              <a:gd fmla="val -42708" name="adj1"/>
              <a:gd fmla="val 107355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 hoạch sản xuất và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lệnh sản xuất theo tiến độ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7"/>
          <p:cNvSpPr/>
          <p:nvPr/>
        </p:nvSpPr>
        <p:spPr>
          <a:xfrm>
            <a:off x="618978" y="4797083"/>
            <a:ext cx="8320308" cy="779894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7"/>
          <p:cNvSpPr/>
          <p:nvPr/>
        </p:nvSpPr>
        <p:spPr>
          <a:xfrm>
            <a:off x="4592468" y="3697706"/>
            <a:ext cx="3232397" cy="856704"/>
          </a:xfrm>
          <a:prstGeom prst="wedgeEllipseCallout">
            <a:avLst>
              <a:gd fmla="val -51761" name="adj1"/>
              <a:gd fmla="val 75637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Đơn kinh doanh theo tiến độ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7"/>
          <p:cNvSpPr/>
          <p:nvPr/>
        </p:nvSpPr>
        <p:spPr>
          <a:xfrm>
            <a:off x="618978" y="2996418"/>
            <a:ext cx="6372665" cy="323556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7"/>
          <p:cNvSpPr/>
          <p:nvPr/>
        </p:nvSpPr>
        <p:spPr>
          <a:xfrm>
            <a:off x="2637690" y="1408942"/>
            <a:ext cx="3298875" cy="1211503"/>
          </a:xfrm>
          <a:prstGeom prst="wedgeEllipseCallout">
            <a:avLst>
              <a:gd fmla="val -47958" name="adj1"/>
              <a:gd fmla="val 79397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Tìm kiếm theo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nhà máy và thời gian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8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5" name="Google Shape;385;p18"/>
          <p:cNvSpPr txBox="1"/>
          <p:nvPr>
            <p:ph idx="1" type="body"/>
          </p:nvPr>
        </p:nvSpPr>
        <p:spPr>
          <a:xfrm>
            <a:off x="204716" y="766249"/>
            <a:ext cx="8775510" cy="5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278" y="1255362"/>
            <a:ext cx="8307091" cy="510098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7" name="Google Shape;387;p18"/>
          <p:cNvSpPr txBox="1"/>
          <p:nvPr/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Biểu đồ theo dõi dữ liệu theo trạng thái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8"/>
          <p:cNvSpPr/>
          <p:nvPr/>
        </p:nvSpPr>
        <p:spPr>
          <a:xfrm>
            <a:off x="604911" y="3319975"/>
            <a:ext cx="3699803" cy="363299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8"/>
          <p:cNvSpPr/>
          <p:nvPr/>
        </p:nvSpPr>
        <p:spPr>
          <a:xfrm>
            <a:off x="5711482" y="6006724"/>
            <a:ext cx="1913207" cy="22385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8"/>
          <p:cNvSpPr/>
          <p:nvPr/>
        </p:nvSpPr>
        <p:spPr>
          <a:xfrm>
            <a:off x="3623455" y="2165596"/>
            <a:ext cx="1897089" cy="956603"/>
          </a:xfrm>
          <a:prstGeom prst="wedgeEllipseCallout">
            <a:avLst>
              <a:gd fmla="val -49753" name="adj1"/>
              <a:gd fmla="val 69853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Trạng thái kế hoạch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8"/>
          <p:cNvSpPr/>
          <p:nvPr/>
        </p:nvSpPr>
        <p:spPr>
          <a:xfrm>
            <a:off x="3502855" y="4708510"/>
            <a:ext cx="2208627" cy="956603"/>
          </a:xfrm>
          <a:prstGeom prst="wedgeEllipseCallout">
            <a:avLst>
              <a:gd fmla="val 69322" name="adj1"/>
              <a:gd fmla="val 83088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Trạng thái phiếu đề nghị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9"/>
          <p:cNvSpPr txBox="1"/>
          <p:nvPr>
            <p:ph type="title"/>
          </p:nvPr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Biểu đồ top 5 sản phẩm được sản xuất nhiều nhất</a:t>
            </a:r>
            <a:endParaRPr/>
          </a:p>
        </p:txBody>
      </p:sp>
      <p:sp>
        <p:nvSpPr>
          <p:cNvPr id="397" name="Google Shape;397;p19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8" name="Google Shape;398;p19"/>
          <p:cNvSpPr txBox="1"/>
          <p:nvPr>
            <p:ph idx="1" type="body"/>
          </p:nvPr>
        </p:nvSpPr>
        <p:spPr>
          <a:xfrm>
            <a:off x="184245" y="1115878"/>
            <a:ext cx="8775510" cy="5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, bar chart&#10;&#10;Description automatically generated" id="399" name="Google Shape;3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761" y="1451703"/>
            <a:ext cx="8620125" cy="4933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NỘI DUNG</a:t>
            </a:r>
            <a:endParaRPr/>
          </a:p>
        </p:txBody>
      </p:sp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>
            <a:off x="377050" y="1908451"/>
            <a:ext cx="8054027" cy="4164723"/>
            <a:chOff x="1" y="2159"/>
            <a:chExt cx="8054027" cy="4164723"/>
          </a:xfrm>
        </p:grpSpPr>
        <p:sp>
          <p:nvSpPr>
            <p:cNvPr id="102" name="Google Shape;102;p2"/>
            <p:cNvSpPr/>
            <p:nvPr/>
          </p:nvSpPr>
          <p:spPr>
            <a:xfrm rot="5400000">
              <a:off x="-139256" y="141416"/>
              <a:ext cx="928374" cy="649861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1" y="327091"/>
              <a:ext cx="649861" cy="278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 rot="5400000">
              <a:off x="4050064" y="-3398042"/>
              <a:ext cx="603760" cy="740416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411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649862" y="31633"/>
              <a:ext cx="7374693" cy="5448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99125" spcFirstLastPara="1" rIns="17775" wrap="square" tIns="177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Giới thiệu đề tài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5400000">
              <a:off x="-139256" y="950503"/>
              <a:ext cx="928374" cy="649861"/>
            </a:xfrm>
            <a:prstGeom prst="chevron">
              <a:avLst>
                <a:gd fmla="val 50000" name="adj"/>
              </a:avLst>
            </a:prstGeom>
            <a:solidFill>
              <a:srgbClr val="D77850"/>
            </a:solidFill>
            <a:ln cap="flat" cmpd="sng" w="12700">
              <a:solidFill>
                <a:srgbClr val="D778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1" y="1136178"/>
              <a:ext cx="649861" cy="278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5400000">
              <a:off x="4050223" y="-2589113"/>
              <a:ext cx="603443" cy="740416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411"/>
              </a:schemeClr>
            </a:solidFill>
            <a:ln cap="flat" cmpd="sng" w="12700">
              <a:solidFill>
                <a:srgbClr val="D778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649862" y="840706"/>
              <a:ext cx="7374708" cy="544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99125" spcFirstLastPara="1" rIns="17775" wrap="square" tIns="177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Phân tích nghiệp vụ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 rot="5400000">
              <a:off x="-139256" y="1759591"/>
              <a:ext cx="928374" cy="649861"/>
            </a:xfrm>
            <a:prstGeom prst="chevron">
              <a:avLst>
                <a:gd fmla="val 50000" name="adj"/>
              </a:avLst>
            </a:prstGeom>
            <a:solidFill>
              <a:srgbClr val="C47F6E"/>
            </a:solidFill>
            <a:ln cap="flat" cmpd="sng" w="12700">
              <a:solidFill>
                <a:srgbClr val="C47F6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1" y="1945266"/>
              <a:ext cx="649861" cy="278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 rot="5400000">
              <a:off x="4050223" y="-1780026"/>
              <a:ext cx="603443" cy="740416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411"/>
              </a:schemeClr>
            </a:solidFill>
            <a:ln cap="flat" cmpd="sng" w="12700">
              <a:solidFill>
                <a:srgbClr val="C47F6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649862" y="1649793"/>
              <a:ext cx="7374708" cy="544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99125" spcFirstLastPara="1" rIns="17775" wrap="square" tIns="177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Thiết kế và xây dựng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 rot="5400000">
              <a:off x="-139256" y="2568678"/>
              <a:ext cx="928374" cy="649861"/>
            </a:xfrm>
            <a:prstGeom prst="chevron">
              <a:avLst>
                <a:gd fmla="val 50000" name="adj"/>
              </a:avLst>
            </a:prstGeom>
            <a:solidFill>
              <a:srgbClr val="B38E8A"/>
            </a:solidFill>
            <a:ln cap="flat" cmpd="sng" w="12700">
              <a:solidFill>
                <a:srgbClr val="B38E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1" y="2754353"/>
              <a:ext cx="649861" cy="278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 rot="5400000">
              <a:off x="4050223" y="-970939"/>
              <a:ext cx="603443" cy="740416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411"/>
              </a:schemeClr>
            </a:solidFill>
            <a:ln cap="flat" cmpd="sng" w="12700">
              <a:solidFill>
                <a:srgbClr val="B38E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649862" y="2458880"/>
              <a:ext cx="7374708" cy="544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99125" spcFirstLastPara="1" rIns="17775" wrap="square" tIns="177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Đóng góp nổi bật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 rot="5400000">
              <a:off x="-139256" y="3377765"/>
              <a:ext cx="928374" cy="649861"/>
            </a:xfrm>
            <a:prstGeom prst="chevron">
              <a:avLst>
                <a:gd fmla="val 50000" name="adj"/>
              </a:avLst>
            </a:prstGeom>
            <a:solidFill>
              <a:srgbClr val="A4A4A4"/>
            </a:solidFill>
            <a:ln cap="flat" cmpd="sng" w="12700">
              <a:solidFill>
                <a:srgbClr val="A4A4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1" y="3563440"/>
              <a:ext cx="649861" cy="278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 rot="5400000">
              <a:off x="4050223" y="-161851"/>
              <a:ext cx="603443" cy="740416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411"/>
              </a:schemeClr>
            </a:solidFill>
            <a:ln cap="flat" cmpd="sng" w="12700">
              <a:solidFill>
                <a:srgbClr val="A4A4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649862" y="3267968"/>
              <a:ext cx="7374708" cy="544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99125" spcFirstLastPara="1" rIns="17775" wrap="square" tIns="177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Kết luận và hướng phát triển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0"/>
          <p:cNvSpPr txBox="1"/>
          <p:nvPr>
            <p:ph type="title"/>
          </p:nvPr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Biến động số lượng sản phẩm sản xuất </a:t>
            </a:r>
            <a:br>
              <a:rPr lang="en-US" sz="2800"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latin typeface="Arial"/>
                <a:ea typeface="Arial"/>
                <a:cs typeface="Arial"/>
                <a:sym typeface="Arial"/>
              </a:rPr>
              <a:t>theo thời gian</a:t>
            </a:r>
            <a:endParaRPr/>
          </a:p>
        </p:txBody>
      </p:sp>
      <p:sp>
        <p:nvSpPr>
          <p:cNvPr id="405" name="Google Shape;405;p20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6" name="Google Shape;406;p20"/>
          <p:cNvSpPr txBox="1"/>
          <p:nvPr>
            <p:ph idx="1" type="body"/>
          </p:nvPr>
        </p:nvSpPr>
        <p:spPr>
          <a:xfrm>
            <a:off x="184245" y="1115878"/>
            <a:ext cx="8775510" cy="5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069" y="1503073"/>
            <a:ext cx="8795981" cy="446608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8" name="Google Shape;408;p20"/>
          <p:cNvSpPr txBox="1"/>
          <p:nvPr/>
        </p:nvSpPr>
        <p:spPr>
          <a:xfrm>
            <a:off x="211541" y="1828800"/>
            <a:ext cx="8741390" cy="113137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0"/>
          <p:cNvSpPr/>
          <p:nvPr/>
        </p:nvSpPr>
        <p:spPr>
          <a:xfrm>
            <a:off x="4589059" y="532903"/>
            <a:ext cx="3756074" cy="1041009"/>
          </a:xfrm>
          <a:prstGeom prst="wedgeEllipseCallout">
            <a:avLst>
              <a:gd fmla="val -57537" name="adj1"/>
              <a:gd fmla="val 74662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Lọc theo nhà máy,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mặt hàng và thời gian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1"/>
          <p:cNvSpPr txBox="1"/>
          <p:nvPr>
            <p:ph type="title"/>
          </p:nvPr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Biến động số lượng sản phẩm sản xuất </a:t>
            </a:r>
            <a:br>
              <a:rPr lang="en-US" sz="2800"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latin typeface="Arial"/>
                <a:ea typeface="Arial"/>
                <a:cs typeface="Arial"/>
                <a:sym typeface="Arial"/>
              </a:rPr>
              <a:t>theo thời gian</a:t>
            </a:r>
            <a:endParaRPr/>
          </a:p>
        </p:txBody>
      </p:sp>
      <p:sp>
        <p:nvSpPr>
          <p:cNvPr id="415" name="Google Shape;415;p21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6" name="Google Shape;416;p21"/>
          <p:cNvSpPr txBox="1"/>
          <p:nvPr>
            <p:ph idx="1" type="body"/>
          </p:nvPr>
        </p:nvSpPr>
        <p:spPr>
          <a:xfrm>
            <a:off x="184245" y="1115878"/>
            <a:ext cx="8775510" cy="5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1"/>
          <p:cNvSpPr txBox="1"/>
          <p:nvPr/>
        </p:nvSpPr>
        <p:spPr>
          <a:xfrm>
            <a:off x="211541" y="1828800"/>
            <a:ext cx="8741390" cy="113137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949" y="1503073"/>
            <a:ext cx="8816453" cy="446608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2"/>
          <p:cNvSpPr txBox="1"/>
          <p:nvPr>
            <p:ph type="title"/>
          </p:nvPr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Giải quyết vấn đề doanh nghiệp có nhiều nhà máy</a:t>
            </a:r>
            <a:endParaRPr/>
          </a:p>
        </p:txBody>
      </p:sp>
      <p:sp>
        <p:nvSpPr>
          <p:cNvPr id="424" name="Google Shape;424;p22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5" name="Google Shape;425;p22"/>
          <p:cNvSpPr txBox="1"/>
          <p:nvPr>
            <p:ph idx="1" type="body"/>
          </p:nvPr>
        </p:nvSpPr>
        <p:spPr>
          <a:xfrm>
            <a:off x="184245" y="1115878"/>
            <a:ext cx="8775510" cy="560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586" lvl="0" marL="128588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586" lvl="0" marL="128588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586" lvl="0" marL="128588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586" lvl="0" marL="128588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4288" lvl="1" marL="385763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2"/>
          <p:cNvSpPr txBox="1"/>
          <p:nvPr/>
        </p:nvSpPr>
        <p:spPr>
          <a:xfrm>
            <a:off x="184244" y="1181026"/>
            <a:ext cx="8795981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Vấn đề: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ctory with solid fill" id="427" name="Google Shape;4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574" y="1648938"/>
            <a:ext cx="934743" cy="9347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tory with solid fill" id="428" name="Google Shape;4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1452" y="1648938"/>
            <a:ext cx="934743" cy="9347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tory with solid fill" id="429" name="Google Shape;4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1683" y="1608938"/>
            <a:ext cx="934743" cy="934743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2"/>
          <p:cNvSpPr txBox="1"/>
          <p:nvPr/>
        </p:nvSpPr>
        <p:spPr>
          <a:xfrm>
            <a:off x="928322" y="2517174"/>
            <a:ext cx="1313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Nhà máy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2"/>
          <p:cNvSpPr txBox="1"/>
          <p:nvPr/>
        </p:nvSpPr>
        <p:spPr>
          <a:xfrm>
            <a:off x="3922200" y="2577272"/>
            <a:ext cx="13260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Nhà máy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2"/>
          <p:cNvSpPr txBox="1"/>
          <p:nvPr/>
        </p:nvSpPr>
        <p:spPr>
          <a:xfrm>
            <a:off x="6889640" y="2576236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Nhà máy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2"/>
          <p:cNvSpPr/>
          <p:nvPr/>
        </p:nvSpPr>
        <p:spPr>
          <a:xfrm>
            <a:off x="767446" y="3311574"/>
            <a:ext cx="1634996" cy="121420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cument outline" id="434" name="Google Shape;43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2064" y="3599240"/>
            <a:ext cx="330253" cy="330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ueprint with solid fill" id="435" name="Google Shape;43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7574" y="3577443"/>
            <a:ext cx="330253" cy="330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ventory outline" id="436" name="Google Shape;436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0774" y="4057527"/>
            <a:ext cx="330253" cy="330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ily calendar with solid fill" id="437" name="Google Shape;437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7574" y="4057527"/>
            <a:ext cx="330253" cy="330253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2"/>
          <p:cNvSpPr/>
          <p:nvPr/>
        </p:nvSpPr>
        <p:spPr>
          <a:xfrm>
            <a:off x="3774471" y="3311574"/>
            <a:ext cx="1634996" cy="121420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cument outline" id="439" name="Google Shape;43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9089" y="3599240"/>
            <a:ext cx="330253" cy="330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ueprint with solid fill" id="440" name="Google Shape;44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24599" y="3577443"/>
            <a:ext cx="330253" cy="330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ventory outline" id="441" name="Google Shape;441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07799" y="4057527"/>
            <a:ext cx="330253" cy="330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ily calendar with solid fill" id="442" name="Google Shape;442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24599" y="4057527"/>
            <a:ext cx="330253" cy="330253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2"/>
          <p:cNvSpPr/>
          <p:nvPr/>
        </p:nvSpPr>
        <p:spPr>
          <a:xfrm>
            <a:off x="6741560" y="3311574"/>
            <a:ext cx="1634996" cy="121420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cument outline" id="444" name="Google Shape;44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6178" y="3599240"/>
            <a:ext cx="330253" cy="330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ueprint with solid fill" id="445" name="Google Shape;44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1688" y="3577443"/>
            <a:ext cx="330253" cy="330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ventory outline" id="446" name="Google Shape;446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74888" y="4057527"/>
            <a:ext cx="330253" cy="330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ily calendar with solid fill" id="447" name="Google Shape;447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91688" y="4057527"/>
            <a:ext cx="330253" cy="3302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8" name="Google Shape;448;p22"/>
          <p:cNvCxnSpPr>
            <a:stCxn id="433" idx="0"/>
            <a:endCxn id="430" idx="2"/>
          </p:cNvCxnSpPr>
          <p:nvPr/>
        </p:nvCxnSpPr>
        <p:spPr>
          <a:xfrm rot="10800000">
            <a:off x="1584944" y="2886474"/>
            <a:ext cx="0" cy="42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9" name="Google Shape;449;p22"/>
          <p:cNvCxnSpPr>
            <a:stCxn id="438" idx="0"/>
            <a:endCxn id="431" idx="2"/>
          </p:cNvCxnSpPr>
          <p:nvPr/>
        </p:nvCxnSpPr>
        <p:spPr>
          <a:xfrm rot="10800000">
            <a:off x="4585069" y="2946474"/>
            <a:ext cx="6900" cy="36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0" name="Google Shape;450;p22"/>
          <p:cNvCxnSpPr>
            <a:stCxn id="443" idx="0"/>
            <a:endCxn id="432" idx="2"/>
          </p:cNvCxnSpPr>
          <p:nvPr/>
        </p:nvCxnSpPr>
        <p:spPr>
          <a:xfrm rot="10800000">
            <a:off x="7559058" y="2945574"/>
            <a:ext cx="0" cy="36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Confused person with solid fill" id="451" name="Google Shape;451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42210" y="4858154"/>
            <a:ext cx="699518" cy="699518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22"/>
          <p:cNvSpPr txBox="1"/>
          <p:nvPr/>
        </p:nvSpPr>
        <p:spPr>
          <a:xfrm>
            <a:off x="2092796" y="5509221"/>
            <a:ext cx="50931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Trưởng phòng kế hoạch / Giám đốc sản xuất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3" name="Google Shape;453;p22"/>
          <p:cNvCxnSpPr>
            <a:stCxn id="433" idx="4"/>
            <a:endCxn id="451" idx="1"/>
          </p:cNvCxnSpPr>
          <p:nvPr/>
        </p:nvCxnSpPr>
        <p:spPr>
          <a:xfrm>
            <a:off x="1584944" y="4525777"/>
            <a:ext cx="2657400" cy="68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4" name="Google Shape;454;p22"/>
          <p:cNvCxnSpPr>
            <a:stCxn id="438" idx="4"/>
            <a:endCxn id="451" idx="0"/>
          </p:cNvCxnSpPr>
          <p:nvPr/>
        </p:nvCxnSpPr>
        <p:spPr>
          <a:xfrm>
            <a:off x="4591969" y="4525777"/>
            <a:ext cx="0" cy="33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5" name="Google Shape;455;p22"/>
          <p:cNvCxnSpPr>
            <a:stCxn id="443" idx="4"/>
            <a:endCxn id="451" idx="3"/>
          </p:cNvCxnSpPr>
          <p:nvPr/>
        </p:nvCxnSpPr>
        <p:spPr>
          <a:xfrm flipH="1">
            <a:off x="4941858" y="4525777"/>
            <a:ext cx="2617200" cy="68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6" name="Google Shape;456;p22"/>
          <p:cNvSpPr txBox="1"/>
          <p:nvPr/>
        </p:nvSpPr>
        <p:spPr>
          <a:xfrm>
            <a:off x="201985" y="5932786"/>
            <a:ext cx="8779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=&gt; Phân quyền hiển thị dữ liệu đối với các chức danh khác nhau trong doanh nghiệp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3"/>
          <p:cNvSpPr txBox="1"/>
          <p:nvPr>
            <p:ph type="title"/>
          </p:nvPr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Phân quyền hiển thị dữ liệu đối với các chức danh khác nhau trong doanh nghiệp</a:t>
            </a:r>
            <a:endParaRPr/>
          </a:p>
        </p:txBody>
      </p:sp>
      <p:sp>
        <p:nvSpPr>
          <p:cNvPr id="462" name="Google Shape;462;p23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3" name="Google Shape;463;p23"/>
          <p:cNvSpPr txBox="1"/>
          <p:nvPr>
            <p:ph idx="1" type="body"/>
          </p:nvPr>
        </p:nvSpPr>
        <p:spPr>
          <a:xfrm>
            <a:off x="184245" y="1115878"/>
            <a:ext cx="8775510" cy="560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586" lvl="0" marL="128588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586" lvl="0" marL="128588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586" lvl="0" marL="128588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586" lvl="0" marL="128588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4288" lvl="1" marL="385763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3"/>
          <p:cNvSpPr txBox="1"/>
          <p:nvPr/>
        </p:nvSpPr>
        <p:spPr>
          <a:xfrm>
            <a:off x="184245" y="1115878"/>
            <a:ext cx="8775510" cy="560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8588" lvl="0" marL="128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Cách 1: Sử dụng chức năng phân quyền truy cập trang của dxclan.com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57175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288" lvl="1" marL="385763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57175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8588" lvl="0" marL="128588" marR="0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Cách 2: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Lưu trực tiếp quyền quản lý (role) vào nhà máy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288" lvl="1" marL="385763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earch Twitter Users and Discover Interesting Accounts" id="465" name="Google Shape;4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381" y="1742783"/>
            <a:ext cx="885516" cy="698388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23"/>
          <p:cNvSpPr txBox="1"/>
          <p:nvPr/>
        </p:nvSpPr>
        <p:spPr>
          <a:xfrm>
            <a:off x="951561" y="2596898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eb Layout Flat Vector Icon — Stock Vector © vectorsmarket #179557988" id="467" name="Google Shape;467;p23"/>
          <p:cNvPicPr preferRelativeResize="0"/>
          <p:nvPr/>
        </p:nvPicPr>
        <p:blipFill rotWithShape="1">
          <a:blip r:embed="rId4">
            <a:alphaModFix/>
          </a:blip>
          <a:srcRect b="14213" l="5750" r="4152" t="8079"/>
          <a:stretch/>
        </p:blipFill>
        <p:spPr>
          <a:xfrm>
            <a:off x="4351249" y="1763747"/>
            <a:ext cx="813436" cy="78459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3"/>
          <p:cNvSpPr/>
          <p:nvPr/>
        </p:nvSpPr>
        <p:spPr>
          <a:xfrm>
            <a:off x="2220609" y="1834918"/>
            <a:ext cx="1663908" cy="5505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3"/>
          <p:cNvSpPr txBox="1"/>
          <p:nvPr/>
        </p:nvSpPr>
        <p:spPr>
          <a:xfrm>
            <a:off x="4390270" y="2596898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3"/>
          <p:cNvSpPr/>
          <p:nvPr/>
        </p:nvSpPr>
        <p:spPr>
          <a:xfrm>
            <a:off x="5777720" y="1783208"/>
            <a:ext cx="2863069" cy="8541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10 quản đốc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⬄ 10 trang ???</a:t>
            </a:r>
            <a:endParaRPr b="0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text&#10;&#10;Description automatically generated" id="471" name="Google Shape;47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804" y="3429000"/>
            <a:ext cx="1871279" cy="3257656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3"/>
          <p:cNvSpPr/>
          <p:nvPr/>
        </p:nvSpPr>
        <p:spPr>
          <a:xfrm>
            <a:off x="2533204" y="4557659"/>
            <a:ext cx="1093372" cy="6622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3"/>
          <p:cNvSpPr/>
          <p:nvPr/>
        </p:nvSpPr>
        <p:spPr>
          <a:xfrm>
            <a:off x="4515809" y="4250819"/>
            <a:ext cx="2024219" cy="127596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 quản lý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nhà máy nào?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3"/>
          <p:cNvSpPr/>
          <p:nvPr/>
        </p:nvSpPr>
        <p:spPr>
          <a:xfrm>
            <a:off x="7348621" y="4404240"/>
            <a:ext cx="1292168" cy="9691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 liệu trên 1 trang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3"/>
          <p:cNvSpPr/>
          <p:nvPr/>
        </p:nvSpPr>
        <p:spPr>
          <a:xfrm>
            <a:off x="3636812" y="4843084"/>
            <a:ext cx="878997" cy="906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3"/>
          <p:cNvSpPr/>
          <p:nvPr/>
        </p:nvSpPr>
        <p:spPr>
          <a:xfrm>
            <a:off x="6540028" y="4843832"/>
            <a:ext cx="798357" cy="899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3"/>
          <p:cNvSpPr txBox="1"/>
          <p:nvPr/>
        </p:nvSpPr>
        <p:spPr>
          <a:xfrm>
            <a:off x="2710161" y="5598190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3"/>
          <p:cNvSpPr txBox="1"/>
          <p:nvPr/>
        </p:nvSpPr>
        <p:spPr>
          <a:xfrm>
            <a:off x="5164685" y="5598190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3"/>
          <p:cNvSpPr txBox="1"/>
          <p:nvPr/>
        </p:nvSpPr>
        <p:spPr>
          <a:xfrm>
            <a:off x="7498415" y="5598190"/>
            <a:ext cx="8258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4"/>
          <p:cNvSpPr txBox="1"/>
          <p:nvPr>
            <p:ph type="title"/>
          </p:nvPr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Phân quyền hiển thị dữ liệu đối với các chức danh khác nhau trong doanh nghiệp</a:t>
            </a:r>
            <a:endParaRPr/>
          </a:p>
        </p:txBody>
      </p:sp>
      <p:sp>
        <p:nvSpPr>
          <p:cNvPr id="486" name="Google Shape;486;p24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7" name="Google Shape;487;p24"/>
          <p:cNvSpPr txBox="1"/>
          <p:nvPr>
            <p:ph idx="1" type="body"/>
          </p:nvPr>
        </p:nvSpPr>
        <p:spPr>
          <a:xfrm>
            <a:off x="184245" y="1115878"/>
            <a:ext cx="8775510" cy="560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4"/>
          <p:cNvSpPr txBox="1"/>
          <p:nvPr/>
        </p:nvSpPr>
        <p:spPr>
          <a:xfrm>
            <a:off x="191069" y="1115878"/>
            <a:ext cx="8775510" cy="560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application&#10;&#10;Description automatically generated" id="489" name="Google Shape;48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068" y="1252401"/>
            <a:ext cx="4304427" cy="51039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Graphical user interface&#10;&#10;Description automatically generated" id="490" name="Google Shape;49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9741" y="1252401"/>
            <a:ext cx="4300486" cy="51483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1" name="Google Shape;491;p24"/>
          <p:cNvSpPr txBox="1"/>
          <p:nvPr/>
        </p:nvSpPr>
        <p:spPr>
          <a:xfrm>
            <a:off x="480447" y="3856118"/>
            <a:ext cx="3890075" cy="235870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4"/>
          <p:cNvSpPr txBox="1"/>
          <p:nvPr/>
        </p:nvSpPr>
        <p:spPr>
          <a:xfrm>
            <a:off x="5033420" y="4463512"/>
            <a:ext cx="3800614" cy="150024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4"/>
          <p:cNvSpPr/>
          <p:nvPr/>
        </p:nvSpPr>
        <p:spPr>
          <a:xfrm>
            <a:off x="734518" y="1978702"/>
            <a:ext cx="3447738" cy="644577"/>
          </a:xfrm>
          <a:prstGeom prst="wedgeEllipseCallout">
            <a:avLst>
              <a:gd fmla="val 23744" name="adj1"/>
              <a:gd fmla="val -126454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Quyền trưởng phòng kế hoạch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4"/>
          <p:cNvSpPr/>
          <p:nvPr/>
        </p:nvSpPr>
        <p:spPr>
          <a:xfrm>
            <a:off x="5281220" y="2004744"/>
            <a:ext cx="2768497" cy="779488"/>
          </a:xfrm>
          <a:prstGeom prst="wedgeEllipseCallout">
            <a:avLst>
              <a:gd fmla="val 33078" name="adj1"/>
              <a:gd fmla="val -110577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Quyền quản đốc nhà máy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4"/>
          <p:cNvSpPr/>
          <p:nvPr/>
        </p:nvSpPr>
        <p:spPr>
          <a:xfrm>
            <a:off x="1379095" y="3104475"/>
            <a:ext cx="2601683" cy="490209"/>
          </a:xfrm>
          <a:prstGeom prst="wedgeEllipseCallout">
            <a:avLst>
              <a:gd fmla="val -47005" name="adj1"/>
              <a:gd fmla="val 99983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lệnh sản xuất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4"/>
          <p:cNvSpPr/>
          <p:nvPr/>
        </p:nvSpPr>
        <p:spPr>
          <a:xfrm>
            <a:off x="5923613" y="3681700"/>
            <a:ext cx="2601683" cy="490209"/>
          </a:xfrm>
          <a:prstGeom prst="wedgeEllipseCallout">
            <a:avLst>
              <a:gd fmla="val -41819" name="adj1"/>
              <a:gd fmla="val 103041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lệnh sản xuất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5"/>
          <p:cNvSpPr txBox="1"/>
          <p:nvPr>
            <p:ph type="title"/>
          </p:nvPr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Xây dựng lịch sản xuất</a:t>
            </a:r>
            <a:endParaRPr/>
          </a:p>
        </p:txBody>
      </p:sp>
      <p:sp>
        <p:nvSpPr>
          <p:cNvPr id="502" name="Google Shape;502;p25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3" name="Google Shape;503;p25"/>
          <p:cNvSpPr txBox="1"/>
          <p:nvPr>
            <p:ph idx="1" type="body"/>
          </p:nvPr>
        </p:nvSpPr>
        <p:spPr>
          <a:xfrm>
            <a:off x="0" y="1082144"/>
            <a:ext cx="6139393" cy="23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8588" lvl="0" marL="1285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Vấn đề</a:t>
            </a:r>
            <a:endParaRPr/>
          </a:p>
          <a:p>
            <a:pPr indent="-128588" lvl="1" marL="385763" rtl="0" algn="l">
              <a:lnSpc>
                <a:spcPct val="15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Quản đốc cần nắm bắt về lịch làm việc của mỗi xưởng và mỗi công nhân</a:t>
            </a:r>
            <a:endParaRPr/>
          </a:p>
          <a:p>
            <a:pPr indent="-128588" lvl="1" marL="385763" rtl="0" algn="l">
              <a:lnSpc>
                <a:spcPct val="15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Mỗi doanh nghiệp có số lượng ca làm việc khác nhau</a:t>
            </a:r>
            <a:endParaRPr/>
          </a:p>
          <a:p>
            <a:pPr indent="-1586" lvl="0" marL="128588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ác bước lập lịch trình sản xuất trong doanh nghiệp - ITG" id="504" name="Google Shape;50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7949" y="1176002"/>
            <a:ext cx="2582630" cy="1717193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25"/>
          <p:cNvSpPr txBox="1"/>
          <p:nvPr/>
        </p:nvSpPr>
        <p:spPr>
          <a:xfrm>
            <a:off x="6725810" y="2770940"/>
            <a:ext cx="20469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https://www.itgvietnam.com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5"/>
          <p:cNvSpPr txBox="1"/>
          <p:nvPr/>
        </p:nvSpPr>
        <p:spPr>
          <a:xfrm>
            <a:off x="38548" y="3413079"/>
            <a:ext cx="6260123" cy="23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8588" lvl="0" marL="1285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Giải pháp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8588" lvl="1" marL="385763" marR="0" rtl="0" algn="l">
              <a:lnSpc>
                <a:spcPct val="15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Xây dựng collection để lưu lịch làm việc của mỗi tháng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8588" lvl="1" marL="385763" marR="0" rtl="0" algn="l">
              <a:lnSpc>
                <a:spcPct val="15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Trường user và manufacturingMill mô tả chủ sở hữu của lịch làm việc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8588" lvl="1" marL="385763" marR="0" rtl="0" algn="l">
              <a:lnSpc>
                <a:spcPct val="15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Mảng 2 chiều turns giúp mô hình hóa các ca làm việc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6" lvl="0" marL="128588" marR="0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application&#10;&#10;Description automatically generated" id="507" name="Google Shape;50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7131" y="3413079"/>
            <a:ext cx="2583912" cy="2804773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25"/>
          <p:cNvSpPr/>
          <p:nvPr/>
        </p:nvSpPr>
        <p:spPr>
          <a:xfrm>
            <a:off x="6457949" y="4768948"/>
            <a:ext cx="2508630" cy="36576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5"/>
          <p:cNvSpPr/>
          <p:nvPr/>
        </p:nvSpPr>
        <p:spPr>
          <a:xfrm>
            <a:off x="6457949" y="3896751"/>
            <a:ext cx="2508630" cy="733697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5"/>
          <p:cNvSpPr/>
          <p:nvPr/>
        </p:nvSpPr>
        <p:spPr>
          <a:xfrm>
            <a:off x="6457949" y="5289452"/>
            <a:ext cx="2508630" cy="78779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6"/>
          <p:cNvSpPr txBox="1"/>
          <p:nvPr>
            <p:ph type="title"/>
          </p:nvPr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Lịch sản xuất áp dụng vào lập kế hoạch sản xuất</a:t>
            </a:r>
            <a:endParaRPr/>
          </a:p>
        </p:txBody>
      </p:sp>
      <p:sp>
        <p:nvSpPr>
          <p:cNvPr id="517" name="Google Shape;517;p26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8" name="Google Shape;518;p26"/>
          <p:cNvSpPr txBox="1"/>
          <p:nvPr>
            <p:ph idx="1" type="body"/>
          </p:nvPr>
        </p:nvSpPr>
        <p:spPr>
          <a:xfrm>
            <a:off x="191069" y="1866900"/>
            <a:ext cx="8775510" cy="390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3336" lvl="0" marL="128588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5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5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3336" lvl="0" marL="128588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5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9" name="Google Shape;51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370" y="1223890"/>
            <a:ext cx="8159260" cy="51324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0" name="Google Shape;520;p26"/>
          <p:cNvSpPr/>
          <p:nvPr/>
        </p:nvSpPr>
        <p:spPr>
          <a:xfrm>
            <a:off x="5065248" y="4901574"/>
            <a:ext cx="1941342" cy="703384"/>
          </a:xfrm>
          <a:prstGeom prst="wedgeEllipseCallout">
            <a:avLst>
              <a:gd fmla="val -71833" name="adj1"/>
              <a:gd fmla="val -790" name="adj2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Tích vào ca làm việc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7"/>
          <p:cNvSpPr txBox="1"/>
          <p:nvPr>
            <p:ph type="title"/>
          </p:nvPr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Theo dõi tình hình sản xuất của doanh nghiệp</a:t>
            </a:r>
            <a:endParaRPr/>
          </a:p>
        </p:txBody>
      </p:sp>
      <p:sp>
        <p:nvSpPr>
          <p:cNvPr id="527" name="Google Shape;527;p27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8" name="Google Shape;528;p27"/>
          <p:cNvSpPr txBox="1"/>
          <p:nvPr>
            <p:ph idx="1" type="body"/>
          </p:nvPr>
        </p:nvSpPr>
        <p:spPr>
          <a:xfrm>
            <a:off x="191069" y="1866900"/>
            <a:ext cx="8775510" cy="390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3336" lvl="0" marL="128588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5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5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3336" lvl="0" marL="128588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5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9" name="Google Shape;52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21" y="1464677"/>
            <a:ext cx="8802805" cy="439228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0" name="Google Shape;530;p27"/>
          <p:cNvSpPr txBox="1"/>
          <p:nvPr/>
        </p:nvSpPr>
        <p:spPr>
          <a:xfrm>
            <a:off x="3642102" y="4277532"/>
            <a:ext cx="511443" cy="69742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7"/>
          <p:cNvSpPr txBox="1"/>
          <p:nvPr/>
        </p:nvSpPr>
        <p:spPr>
          <a:xfrm>
            <a:off x="3642102" y="4947049"/>
            <a:ext cx="511442" cy="578983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2738520" y="3816994"/>
            <a:ext cx="903582" cy="424965"/>
          </a:xfrm>
          <a:prstGeom prst="wedgeEllipseCallout">
            <a:avLst>
              <a:gd fmla="val 70471" name="adj1"/>
              <a:gd fmla="val 53877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2525160" y="4644182"/>
            <a:ext cx="903582" cy="424965"/>
          </a:xfrm>
          <a:prstGeom prst="wedgeEllipseCallout">
            <a:avLst>
              <a:gd fmla="val 70471" name="adj1"/>
              <a:gd fmla="val 53877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2525160" y="900406"/>
            <a:ext cx="2542732" cy="782987"/>
          </a:xfrm>
          <a:prstGeom prst="wedgeEllipseCallout">
            <a:avLst>
              <a:gd fmla="val -102787" name="adj1"/>
              <a:gd fmla="val 73280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Lịch làm việc của xưởng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3642102" y="882801"/>
            <a:ext cx="2542732" cy="782987"/>
          </a:xfrm>
          <a:prstGeom prst="wedgeEllipseCallout">
            <a:avLst>
              <a:gd fmla="val -103340" name="adj1"/>
              <a:gd fmla="val 71483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Lịch làm việc của công nhân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8"/>
          <p:cNvSpPr txBox="1"/>
          <p:nvPr>
            <p:ph type="title"/>
          </p:nvPr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Xây dựng kế hoạch sản xuất linh hoạt</a:t>
            </a:r>
            <a:endParaRPr/>
          </a:p>
        </p:txBody>
      </p:sp>
      <p:sp>
        <p:nvSpPr>
          <p:cNvPr id="541" name="Google Shape;541;p28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 sz="2000"/>
              <a:t>‹#›</a:t>
            </a:fld>
            <a:endParaRPr sz="2000"/>
          </a:p>
        </p:txBody>
      </p:sp>
      <p:sp>
        <p:nvSpPr>
          <p:cNvPr id="542" name="Google Shape;542;p28"/>
          <p:cNvSpPr txBox="1"/>
          <p:nvPr>
            <p:ph idx="1" type="body"/>
          </p:nvPr>
        </p:nvSpPr>
        <p:spPr>
          <a:xfrm>
            <a:off x="184245" y="1100380"/>
            <a:ext cx="8775510" cy="5621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8"/>
          <p:cNvSpPr txBox="1"/>
          <p:nvPr/>
        </p:nvSpPr>
        <p:spPr>
          <a:xfrm>
            <a:off x="163774" y="1192131"/>
            <a:ext cx="8795981" cy="5769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57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=&gt; Gộp hai loại kế hoạch vào một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=&gt; Xây dựng chức năng hủy, chỉnh sửa kế hoạch sản xuất và lệnh sản xuất</a:t>
            </a:r>
            <a:endParaRPr b="0" i="0" sz="18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rích lập và xử lý các khoản dự phòng giảm giá hàng tồn kho được thực hiện  thế nào?" id="544" name="Google Shape;54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8385" y="1422747"/>
            <a:ext cx="2055222" cy="11422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tract Line Icon Animation Stock Video - Download Video Clip Now - iStock" id="545" name="Google Shape;54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3421" y="1272354"/>
            <a:ext cx="2193784" cy="1234003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28"/>
          <p:cNvSpPr txBox="1"/>
          <p:nvPr/>
        </p:nvSpPr>
        <p:spPr>
          <a:xfrm>
            <a:off x="918284" y="2474498"/>
            <a:ext cx="24000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Đơn hàng kinh doanh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8"/>
          <p:cNvSpPr txBox="1"/>
          <p:nvPr/>
        </p:nvSpPr>
        <p:spPr>
          <a:xfrm>
            <a:off x="6806882" y="2613422"/>
            <a:ext cx="10182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Tồn kho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8"/>
          <p:cNvSpPr/>
          <p:nvPr/>
        </p:nvSpPr>
        <p:spPr>
          <a:xfrm>
            <a:off x="4875369" y="1839464"/>
            <a:ext cx="1111348" cy="38637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8"/>
          <p:cNvSpPr/>
          <p:nvPr/>
        </p:nvSpPr>
        <p:spPr>
          <a:xfrm>
            <a:off x="3106338" y="1855083"/>
            <a:ext cx="1108533" cy="369332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8"/>
          <p:cNvSpPr txBox="1"/>
          <p:nvPr/>
        </p:nvSpPr>
        <p:spPr>
          <a:xfrm>
            <a:off x="2935283" y="1379914"/>
            <a:ext cx="29290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Tách biệt hai loại kế hoạch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o Animation | Dựng Video 2D Animation Quảng Cáo Chuyên Nghiệp" id="551" name="Google Shape;55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52554" y="4164863"/>
            <a:ext cx="1753784" cy="986503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28"/>
          <p:cNvSpPr txBox="1"/>
          <p:nvPr/>
        </p:nvSpPr>
        <p:spPr>
          <a:xfrm>
            <a:off x="647505" y="5235260"/>
            <a:ext cx="31598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Khách hàng thay đổi yêu cầu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ntract Line Icon Animation Stock Video - Download Video Clip Now - iStock" id="553" name="Google Shape;55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5057" y="4034005"/>
            <a:ext cx="2193784" cy="1234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7182" y="4098941"/>
            <a:ext cx="5334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8"/>
          <p:cNvSpPr txBox="1"/>
          <p:nvPr/>
        </p:nvSpPr>
        <p:spPr>
          <a:xfrm>
            <a:off x="6396195" y="5219194"/>
            <a:ext cx="220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Đơn hàng khẩn cấp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9"/>
          <p:cNvSpPr txBox="1"/>
          <p:nvPr>
            <p:ph type="title"/>
          </p:nvPr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Xây dựng kế hoạch sản xuất linh hoạt</a:t>
            </a:r>
            <a:endParaRPr/>
          </a:p>
        </p:txBody>
      </p:sp>
      <p:sp>
        <p:nvSpPr>
          <p:cNvPr id="561" name="Google Shape;561;p29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2" name="Google Shape;562;p29"/>
          <p:cNvSpPr txBox="1"/>
          <p:nvPr>
            <p:ph idx="1" type="body"/>
          </p:nvPr>
        </p:nvSpPr>
        <p:spPr>
          <a:xfrm>
            <a:off x="184245" y="1100380"/>
            <a:ext cx="8775510" cy="5621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application&#10;&#10;Description automatically generated" id="563" name="Google Shape;56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625" y="1431444"/>
            <a:ext cx="8468750" cy="27698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564" name="Google Shape;56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625" y="4201263"/>
            <a:ext cx="8468750" cy="2155089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29"/>
          <p:cNvSpPr/>
          <p:nvPr/>
        </p:nvSpPr>
        <p:spPr>
          <a:xfrm>
            <a:off x="163774" y="1431444"/>
            <a:ext cx="8795981" cy="492490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9"/>
          <p:cNvSpPr/>
          <p:nvPr/>
        </p:nvSpPr>
        <p:spPr>
          <a:xfrm>
            <a:off x="337625" y="3249637"/>
            <a:ext cx="4234375" cy="951626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9"/>
          <p:cNvSpPr/>
          <p:nvPr/>
        </p:nvSpPr>
        <p:spPr>
          <a:xfrm>
            <a:off x="457831" y="4572000"/>
            <a:ext cx="4093698" cy="1447456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9"/>
          <p:cNvSpPr/>
          <p:nvPr/>
        </p:nvSpPr>
        <p:spPr>
          <a:xfrm>
            <a:off x="2454812" y="2356934"/>
            <a:ext cx="2011680" cy="642137"/>
          </a:xfrm>
          <a:prstGeom prst="wedgeEllipseCallout">
            <a:avLst>
              <a:gd fmla="val -49504" name="adj1"/>
              <a:gd fmla="val 88789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Chọn đơn kinh doanh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9"/>
          <p:cNvSpPr/>
          <p:nvPr/>
        </p:nvSpPr>
        <p:spPr>
          <a:xfrm>
            <a:off x="4877413" y="3589859"/>
            <a:ext cx="2841674" cy="642137"/>
          </a:xfrm>
          <a:prstGeom prst="wedgeEllipseCallout">
            <a:avLst>
              <a:gd fmla="val -60167" name="adj1"/>
              <a:gd fmla="val 158894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Chọn sản phẩm để tồn kho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type="ctrTitle"/>
          </p:nvPr>
        </p:nvSpPr>
        <p:spPr>
          <a:xfrm>
            <a:off x="1168184" y="3084808"/>
            <a:ext cx="6807631" cy="688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1. Giới thiệu đề tài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28" name="Google Shape;128;p3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0"/>
          <p:cNvSpPr txBox="1"/>
          <p:nvPr>
            <p:ph type="title"/>
          </p:nvPr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Xây dựng kế hoạch sản xuất linh hoạt</a:t>
            </a:r>
            <a:endParaRPr/>
          </a:p>
        </p:txBody>
      </p:sp>
      <p:sp>
        <p:nvSpPr>
          <p:cNvPr id="575" name="Google Shape;575;p30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6" name="Google Shape;576;p30"/>
          <p:cNvSpPr txBox="1"/>
          <p:nvPr>
            <p:ph idx="1" type="body"/>
          </p:nvPr>
        </p:nvSpPr>
        <p:spPr>
          <a:xfrm>
            <a:off x="184245" y="1100380"/>
            <a:ext cx="8775510" cy="5621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7" name="Google Shape;57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74" y="1431444"/>
            <a:ext cx="8816452" cy="492490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1"/>
          <p:cNvSpPr txBox="1"/>
          <p:nvPr>
            <p:ph type="ctrTitle"/>
          </p:nvPr>
        </p:nvSpPr>
        <p:spPr>
          <a:xfrm>
            <a:off x="1168184" y="3084808"/>
            <a:ext cx="6807631" cy="688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5. Kết luận và hướng phát triển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83" name="Google Shape;583;p31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2"/>
          <p:cNvSpPr txBox="1"/>
          <p:nvPr>
            <p:ph type="title"/>
          </p:nvPr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Kết luận và hướng phát triển</a:t>
            </a:r>
            <a:endParaRPr/>
          </a:p>
        </p:txBody>
      </p:sp>
      <p:sp>
        <p:nvSpPr>
          <p:cNvPr id="589" name="Google Shape;589;p32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0" name="Google Shape;590;p32"/>
          <p:cNvSpPr txBox="1"/>
          <p:nvPr>
            <p:ph idx="1" type="body"/>
          </p:nvPr>
        </p:nvSpPr>
        <p:spPr>
          <a:xfrm>
            <a:off x="191069" y="1346199"/>
            <a:ext cx="8952931" cy="537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 luận:</a:t>
            </a:r>
            <a:endParaRPr/>
          </a:p>
          <a:p>
            <a:pPr indent="-128588" lvl="0" marL="128588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Xây dựng thành công ứng dụng Quản lý kế hoạch sản xuất</a:t>
            </a:r>
            <a:endParaRPr/>
          </a:p>
          <a:p>
            <a:pPr indent="-128588" lvl="0" marL="128588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Tích hợp ứng dụng vào hệ thống không gian làm việc số dxclan.com của công ty Cổ phần An toàn thông tin và Truyền thông Việt Nam (VNIST)</a:t>
            </a:r>
            <a:endParaRPr/>
          </a:p>
          <a:p>
            <a:pPr indent="-128588" lvl="0" marL="128588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Giải quyết các vấn đề mà các phần mềm trên thị trường đang gặp phải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Hướng phát triển:</a:t>
            </a:r>
            <a:endParaRPr/>
          </a:p>
          <a:p>
            <a:pPr indent="-128588" lvl="0" marL="128588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Xây dựng ứng dụng trên nền tảng android và ios</a:t>
            </a:r>
            <a:endParaRPr/>
          </a:p>
          <a:p>
            <a:pPr indent="-128588" lvl="0" marL="128588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Dựa vào bộ dữ liệu sản xuất thu thập được, áp dụng thuật toán để lên kế hoạch sản xuất tự động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3"/>
          <p:cNvSpPr txBox="1"/>
          <p:nvPr/>
        </p:nvSpPr>
        <p:spPr>
          <a:xfrm>
            <a:off x="2000250" y="2010966"/>
            <a:ext cx="51435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33"/>
          <p:cNvSpPr txBox="1"/>
          <p:nvPr/>
        </p:nvSpPr>
        <p:spPr>
          <a:xfrm>
            <a:off x="1670502" y="2533650"/>
            <a:ext cx="691556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Cảm ơn thầy cô và các bạn đã lắng nghe!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ết quả hình ảnh cho win-win situation" id="597" name="Google Shape;59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0473" y="4980132"/>
            <a:ext cx="1530928" cy="1020619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33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4"/>
          <p:cNvSpPr txBox="1"/>
          <p:nvPr>
            <p:ph type="title"/>
          </p:nvPr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TÀI LIỆU THAM KHẢO</a:t>
            </a:r>
            <a:endParaRPr/>
          </a:p>
        </p:txBody>
      </p:sp>
      <p:sp>
        <p:nvSpPr>
          <p:cNvPr id="604" name="Google Shape;604;p34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5" name="Google Shape;605;p34"/>
          <p:cNvSpPr txBox="1"/>
          <p:nvPr>
            <p:ph idx="1" type="body"/>
          </p:nvPr>
        </p:nvSpPr>
        <p:spPr>
          <a:xfrm>
            <a:off x="163774" y="1131271"/>
            <a:ext cx="8775510" cy="5225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Tài liệu công ty sản xuất thuốc thú y Việt Anh, [Lần truy cập cuối: 20/01/2020].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[2] Công ty erpindustry, Hướng dẫn quy trình sản xuất nhập kho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&lt;http://erpindustry.vn/quy-trinh/san-xuat-nhap-kho/&gt;, [Lần truy cập cuối: 19/01/2020].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 Công ty Gia Cát, Nghiệp vụ sản xuất, &lt;http://helpdesk.giacat.vn/&gt;,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[Lần truy cập cuối 20/01/2020].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[4] Client-Server Model, https://www.geeksforgeeks.org/client-server-model/,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[Lần truy cập cuối: 2020].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[5] Bộ thông tin và truyền thông, Cẩm nang chuyển đổi số, 2020.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5"/>
          <p:cNvSpPr txBox="1"/>
          <p:nvPr>
            <p:ph type="title"/>
          </p:nvPr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Cơ sở dữ liệu</a:t>
            </a:r>
            <a:endParaRPr/>
          </a:p>
        </p:txBody>
      </p:sp>
      <p:sp>
        <p:nvSpPr>
          <p:cNvPr id="611" name="Google Shape;611;p35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able&#10;&#10;Description automatically generated" id="612" name="Google Shape;612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069" y="1193369"/>
            <a:ext cx="8775509" cy="5162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6"/>
          <p:cNvSpPr txBox="1"/>
          <p:nvPr>
            <p:ph type="title"/>
          </p:nvPr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Biểu đồ gói phía client</a:t>
            </a:r>
            <a:endParaRPr/>
          </a:p>
        </p:txBody>
      </p:sp>
      <p:sp>
        <p:nvSpPr>
          <p:cNvPr id="618" name="Google Shape;618;p36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iagram&#10;&#10;Description automatically generated" id="619" name="Google Shape;619;p36"/>
          <p:cNvPicPr preferRelativeResize="0"/>
          <p:nvPr/>
        </p:nvPicPr>
        <p:blipFill rotWithShape="1">
          <a:blip r:embed="rId3">
            <a:alphaModFix/>
          </a:blip>
          <a:srcRect b="3354" l="1795" r="46152" t="18100"/>
          <a:stretch/>
        </p:blipFill>
        <p:spPr>
          <a:xfrm>
            <a:off x="861126" y="1346201"/>
            <a:ext cx="7709437" cy="5240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7"/>
          <p:cNvSpPr txBox="1"/>
          <p:nvPr>
            <p:ph type="title"/>
          </p:nvPr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Biểu đồ gói phía server</a:t>
            </a:r>
            <a:endParaRPr/>
          </a:p>
        </p:txBody>
      </p:sp>
      <p:sp>
        <p:nvSpPr>
          <p:cNvPr id="625" name="Google Shape;625;p37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iagram, schematic&#10;&#10;Description automatically generated" id="626" name="Google Shape;626;p37"/>
          <p:cNvPicPr preferRelativeResize="0"/>
          <p:nvPr/>
        </p:nvPicPr>
        <p:blipFill rotWithShape="1">
          <a:blip r:embed="rId3">
            <a:alphaModFix/>
          </a:blip>
          <a:srcRect b="3466" l="4539" r="3996" t="9069"/>
          <a:stretch/>
        </p:blipFill>
        <p:spPr>
          <a:xfrm>
            <a:off x="739376" y="1346199"/>
            <a:ext cx="7665245" cy="5038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8"/>
          <p:cNvSpPr txBox="1"/>
          <p:nvPr>
            <p:ph type="title"/>
          </p:nvPr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Biểu đồ gói phía server</a:t>
            </a:r>
            <a:endParaRPr/>
          </a:p>
        </p:txBody>
      </p:sp>
      <p:sp>
        <p:nvSpPr>
          <p:cNvPr id="632" name="Google Shape;632;p38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3" name="Google Shape;63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376" y="1346199"/>
            <a:ext cx="7665245" cy="501015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9"/>
          <p:cNvSpPr txBox="1"/>
          <p:nvPr>
            <p:ph type="title"/>
          </p:nvPr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Biểu đồ gói phía server</a:t>
            </a:r>
            <a:endParaRPr/>
          </a:p>
        </p:txBody>
      </p:sp>
      <p:sp>
        <p:nvSpPr>
          <p:cNvPr id="639" name="Google Shape;639;p39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0" name="Google Shape;64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375" y="1346199"/>
            <a:ext cx="7665246" cy="501015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191069" y="1346200"/>
            <a:ext cx="8775510" cy="49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6" name="Google Shape;136;p4"/>
          <p:cNvSpPr txBox="1"/>
          <p:nvPr>
            <p:ph type="title"/>
          </p:nvPr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Chuyển đổi số?</a:t>
            </a:r>
            <a:endParaRPr/>
          </a:p>
        </p:txBody>
      </p:sp>
      <p:pic>
        <p:nvPicPr>
          <p:cNvPr descr="Ảnh: IADB." id="137" name="Google Shape;1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74" y="1346200"/>
            <a:ext cx="8761862" cy="501015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 txBox="1"/>
          <p:nvPr/>
        </p:nvSpPr>
        <p:spPr>
          <a:xfrm>
            <a:off x="2045117" y="6464305"/>
            <a:ext cx="506741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https://vcdn-sohoa.vnecdn.net/2019/05/13/digital-9671-1557720941.jpg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191069" y="1346200"/>
            <a:ext cx="8775510" cy="49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6" name="Google Shape;146;p5"/>
          <p:cNvSpPr txBox="1"/>
          <p:nvPr>
            <p:ph type="title"/>
          </p:nvPr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Giới thiệu về dxclan.com của công ty VNIST</a:t>
            </a:r>
            <a:endParaRPr/>
          </a:p>
        </p:txBody>
      </p:sp>
      <p:pic>
        <p:nvPicPr>
          <p:cNvPr descr="A picture containing refrigerator, room, clock&#10;&#10;Description automatically generated" id="147" name="Google Shape;14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915" y="1334627"/>
            <a:ext cx="1654622" cy="1202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ác bước để thực hiện quy trình quản lý kho hiệu quả, chuyên nghiệp" id="148" name="Google Shape;14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915" y="4750159"/>
            <a:ext cx="1654623" cy="121343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/>
          <p:cNvSpPr txBox="1"/>
          <p:nvPr/>
        </p:nvSpPr>
        <p:spPr>
          <a:xfrm>
            <a:off x="1064339" y="5963707"/>
            <a:ext cx="1415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 lý kho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827095" y="2599875"/>
            <a:ext cx="18902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 lý nhân sự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device&#10;&#10;Description automatically generated" id="151" name="Google Shape;15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44689" y="1324431"/>
            <a:ext cx="1654622" cy="11908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object, clock&#10;&#10;Description automatically generated" id="152" name="Google Shape;15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44464" y="1396818"/>
            <a:ext cx="1683554" cy="119081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 txBox="1"/>
          <p:nvPr/>
        </p:nvSpPr>
        <p:spPr>
          <a:xfrm>
            <a:off x="3594370" y="2599875"/>
            <a:ext cx="20185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 lý công việc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6392256" y="2673914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Thống kê báo cáo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5"/>
          <p:cNvCxnSpPr>
            <a:stCxn id="156" idx="1"/>
            <a:endCxn id="150" idx="2"/>
          </p:cNvCxnSpPr>
          <p:nvPr/>
        </p:nvCxnSpPr>
        <p:spPr>
          <a:xfrm rot="10800000">
            <a:off x="1772151" y="2969334"/>
            <a:ext cx="2039700" cy="68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" name="Google Shape;157;p5"/>
          <p:cNvCxnSpPr>
            <a:stCxn id="156" idx="0"/>
          </p:cNvCxnSpPr>
          <p:nvPr/>
        </p:nvCxnSpPr>
        <p:spPr>
          <a:xfrm rot="10800000">
            <a:off x="4568758" y="3074059"/>
            <a:ext cx="0" cy="50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" name="Google Shape;158;p5"/>
          <p:cNvCxnSpPr>
            <a:stCxn id="156" idx="7"/>
            <a:endCxn id="154" idx="2"/>
          </p:cNvCxnSpPr>
          <p:nvPr/>
        </p:nvCxnSpPr>
        <p:spPr>
          <a:xfrm flipH="1" rot="10800000">
            <a:off x="5325664" y="3043134"/>
            <a:ext cx="20823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" name="Google Shape;159;p5"/>
          <p:cNvCxnSpPr>
            <a:stCxn id="156" idx="5"/>
          </p:cNvCxnSpPr>
          <p:nvPr/>
        </p:nvCxnSpPr>
        <p:spPr>
          <a:xfrm>
            <a:off x="5325664" y="4026336"/>
            <a:ext cx="2082300" cy="72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" name="Google Shape;160;p5"/>
          <p:cNvCxnSpPr>
            <a:stCxn id="156" idx="3"/>
          </p:cNvCxnSpPr>
          <p:nvPr/>
        </p:nvCxnSpPr>
        <p:spPr>
          <a:xfrm flipH="1">
            <a:off x="1772151" y="4026336"/>
            <a:ext cx="2039700" cy="57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" name="Google Shape;161;p5"/>
          <p:cNvCxnSpPr>
            <a:stCxn id="156" idx="4"/>
          </p:cNvCxnSpPr>
          <p:nvPr/>
        </p:nvCxnSpPr>
        <p:spPr>
          <a:xfrm>
            <a:off x="4568758" y="4103711"/>
            <a:ext cx="0" cy="4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6" name="Google Shape;156;p5"/>
          <p:cNvSpPr/>
          <p:nvPr/>
        </p:nvSpPr>
        <p:spPr>
          <a:xfrm>
            <a:off x="3498330" y="3575359"/>
            <a:ext cx="2140855" cy="528352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dxclan.com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áo giá in hóa đơn GTGT tại Hà Nội | Giá 1 quyển chỉ từ: 15.000đ" id="162" name="Google Shape;162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73396" y="4834899"/>
            <a:ext cx="1654622" cy="120256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5"/>
          <p:cNvSpPr txBox="1"/>
          <p:nvPr/>
        </p:nvSpPr>
        <p:spPr>
          <a:xfrm>
            <a:off x="6457928" y="6037461"/>
            <a:ext cx="20281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 lý đơn hàng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oduction Planning - Definition, Objectives, Need, Types, Importance" id="164" name="Google Shape;16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41446" y="4777258"/>
            <a:ext cx="1654622" cy="12134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"/>
          <p:cNvSpPr txBox="1"/>
          <p:nvPr/>
        </p:nvSpPr>
        <p:spPr>
          <a:xfrm>
            <a:off x="3120732" y="6007922"/>
            <a:ext cx="2916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 lý kế hoạch sản xuất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2749315" y="4632063"/>
            <a:ext cx="3708613" cy="2144689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73" name="Google Shape;173;p6"/>
          <p:cNvGraphicFramePr/>
          <p:nvPr/>
        </p:nvGraphicFramePr>
        <p:xfrm>
          <a:off x="204527" y="20467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{25D07F52-48BD-4577-85D2-0CBB7FA6F6C3}</a:tableStyleId>
              </a:tblPr>
              <a:tblGrid>
                <a:gridCol w="4475950"/>
                <a:gridCol w="2169775"/>
                <a:gridCol w="2129975"/>
              </a:tblGrid>
              <a:tr h="37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Vấn đề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SS4U.ERP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Helpdesk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66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Thống kê đa dạng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66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Quản lý nhiều nhà máy sản xuất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66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Xây dựng lịch sản xuất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66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Lập kế hoạch sản xuất linh hoạt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66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Thay đổi kế hoạch sản xuất dễ dàng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4" name="Google Shape;174;p6"/>
          <p:cNvSpPr txBox="1"/>
          <p:nvPr>
            <p:ph type="title"/>
          </p:nvPr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Vấn đề và hiện trạng</a:t>
            </a:r>
            <a:endParaRPr/>
          </a:p>
        </p:txBody>
      </p:sp>
      <p:sp>
        <p:nvSpPr>
          <p:cNvPr id="175" name="Google Shape;175;p6"/>
          <p:cNvSpPr txBox="1"/>
          <p:nvPr/>
        </p:nvSpPr>
        <p:spPr>
          <a:xfrm>
            <a:off x="163774" y="1230101"/>
            <a:ext cx="89802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Giải quyết tốt                        Giải quyết chưa tốt                         Chưa giải quyết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51495">
            <a:off x="7766952" y="2461285"/>
            <a:ext cx="387989" cy="401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527" y="1230101"/>
            <a:ext cx="356545" cy="369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Ảnh có chứa vẽ&#10;&#10;Mô tả được tạo tự động" id="178" name="Google Shape;17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6187" y="1232303"/>
            <a:ext cx="279063" cy="364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51495">
            <a:off x="5612180" y="3196867"/>
            <a:ext cx="387989" cy="4019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Ảnh có chứa vẽ&#10;&#10;Mô tả được tạo tự động" id="180" name="Google Shape;18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51495">
            <a:off x="7768039" y="3233843"/>
            <a:ext cx="279063" cy="36492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"/>
          <p:cNvSpPr txBox="1"/>
          <p:nvPr/>
        </p:nvSpPr>
        <p:spPr>
          <a:xfrm>
            <a:off x="163774" y="6125519"/>
            <a:ext cx="27815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SS4U.ERP: http://erpindustry.vn/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Helpdesk:    http://helpdesk.giacat.vn/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lphabet Folder Icon, Letter Icon , O Letter , Yellow CreativeFolders" id="182" name="Google Shape;18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51495">
            <a:off x="7737878" y="5257881"/>
            <a:ext cx="364928" cy="364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phabet Folder Icon, Letter Icon , O Letter , Yellow CreativeFolders" id="183" name="Google Shape;18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51495">
            <a:off x="5611420" y="5272048"/>
            <a:ext cx="364928" cy="364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phabet Folder Icon, Letter Icon , O Letter , Yellow CreativeFolders" id="184" name="Google Shape;18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51495">
            <a:off x="5611420" y="4586230"/>
            <a:ext cx="364928" cy="364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phabet Folder Icon, Letter Icon , O Letter , Yellow CreativeFolders" id="185" name="Google Shape;18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51495">
            <a:off x="7737878" y="4592638"/>
            <a:ext cx="364928" cy="364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phabet Folder Icon, Letter Icon , O Letter , Yellow CreativeFolders" id="186" name="Google Shape;18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42442" y="1246387"/>
            <a:ext cx="316335" cy="3163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Ảnh có chứa vẽ&#10;&#10;Mô tả được tạo tự động" id="187" name="Google Shape;18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51495">
            <a:off x="5611420" y="3927395"/>
            <a:ext cx="279063" cy="364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Ảnh có chứa vẽ&#10;&#10;Mô tả được tạo tự động" id="188" name="Google Shape;18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51495">
            <a:off x="7780811" y="3927395"/>
            <a:ext cx="279063" cy="364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phabet Folder Icon, Letter Icon , O Letter , Yellow CreativeFolders" id="189" name="Google Shape;18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51495">
            <a:off x="5610331" y="2548389"/>
            <a:ext cx="316335" cy="31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ctrTitle"/>
          </p:nvPr>
        </p:nvSpPr>
        <p:spPr>
          <a:xfrm>
            <a:off x="1168184" y="3084808"/>
            <a:ext cx="6807631" cy="688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2. Phân tích nghiệp vụ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96" name="Google Shape;196;p7"/>
          <p:cNvSpPr txBox="1"/>
          <p:nvPr>
            <p:ph idx="12" type="sldNum"/>
          </p:nvPr>
        </p:nvSpPr>
        <p:spPr>
          <a:xfrm>
            <a:off x="6457949" y="635635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>
            <p:ph type="title"/>
          </p:nvPr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Nghiệp vụ</a:t>
            </a:r>
            <a:endParaRPr/>
          </a:p>
        </p:txBody>
      </p:sp>
      <p:sp>
        <p:nvSpPr>
          <p:cNvPr id="203" name="Google Shape;203;p8"/>
          <p:cNvSpPr txBox="1"/>
          <p:nvPr/>
        </p:nvSpPr>
        <p:spPr>
          <a:xfrm>
            <a:off x="62027" y="1417998"/>
            <a:ext cx="8868838" cy="872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phần mềm hiện có trên thị trường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Tài liệu của công ty sản xuất thuốc Việt Anh – khách hàng tiềm năng của hệ thống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/>
          <p:nvPr>
            <p:ph idx="12" type="sldNum"/>
          </p:nvPr>
        </p:nvSpPr>
        <p:spPr>
          <a:xfrm>
            <a:off x="6444302" y="5984392"/>
            <a:ext cx="25222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9"/>
          <p:cNvSpPr txBox="1"/>
          <p:nvPr>
            <p:ph type="title"/>
          </p:nvPr>
        </p:nvSpPr>
        <p:spPr>
          <a:xfrm>
            <a:off x="191069" y="0"/>
            <a:ext cx="8775510" cy="85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Nghiệp vụ</a:t>
            </a:r>
            <a:endParaRPr/>
          </a:p>
        </p:txBody>
      </p:sp>
      <p:pic>
        <p:nvPicPr>
          <p:cNvPr descr="Document with solid fill" id="211" name="Google Shape;211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843" y="2038873"/>
            <a:ext cx="449589" cy="4495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rehouse with solid fill" id="212" name="Google Shape;21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2704" y="2913826"/>
            <a:ext cx="575482" cy="5754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opping cart with solid fill" id="213" name="Google Shape;21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4296" y="1474629"/>
            <a:ext cx="522678" cy="5226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 outline" id="214" name="Google Shape;21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97625" y="2989755"/>
            <a:ext cx="490081" cy="4900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 with solid fill" id="215" name="Google Shape;215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09064" y="2900937"/>
            <a:ext cx="575482" cy="5754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ipboard Badge outline" id="216" name="Google Shape;216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09105" y="1498665"/>
            <a:ext cx="509996" cy="4754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ueprint with solid fill" id="217" name="Google Shape;217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30387" y="2999736"/>
            <a:ext cx="490081" cy="4900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ield Tick outline" id="218" name="Google Shape;218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354296" y="5386272"/>
            <a:ext cx="488316" cy="488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arch Inventory with solid fill" id="219" name="Google Shape;219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57499" y="3935100"/>
            <a:ext cx="432009" cy="4320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 outline" id="220" name="Google Shape;22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17415" y="4395560"/>
            <a:ext cx="488315" cy="4883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ales of justice with solid fill" id="221" name="Google Shape;221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676362" y="2888741"/>
            <a:ext cx="575482" cy="5754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 outline" id="222" name="Google Shape;222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100491" y="4319252"/>
            <a:ext cx="178459" cy="1784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ventory outline" id="223" name="Google Shape;223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875053" y="4388620"/>
            <a:ext cx="490783" cy="4907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ars with solid fill" id="224" name="Google Shape;224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369203" y="4395560"/>
            <a:ext cx="488315" cy="4883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9"/>
          <p:cNvCxnSpPr/>
          <p:nvPr/>
        </p:nvCxnSpPr>
        <p:spPr>
          <a:xfrm>
            <a:off x="957036" y="2488463"/>
            <a:ext cx="781522" cy="58724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6" name="Google Shape;226;p9"/>
          <p:cNvCxnSpPr/>
          <p:nvPr/>
        </p:nvCxnSpPr>
        <p:spPr>
          <a:xfrm flipH="1" rot="10800000">
            <a:off x="964145" y="3460908"/>
            <a:ext cx="748661" cy="62422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" name="Google Shape;227;p9"/>
          <p:cNvCxnSpPr>
            <a:stCxn id="217" idx="3"/>
            <a:endCxn id="214" idx="1"/>
          </p:cNvCxnSpPr>
          <p:nvPr/>
        </p:nvCxnSpPr>
        <p:spPr>
          <a:xfrm flipH="1" rot="10800000">
            <a:off x="2320468" y="3234876"/>
            <a:ext cx="877200" cy="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8" name="Google Shape;228;p9"/>
          <p:cNvCxnSpPr>
            <a:stCxn id="214" idx="3"/>
          </p:cNvCxnSpPr>
          <p:nvPr/>
        </p:nvCxnSpPr>
        <p:spPr>
          <a:xfrm>
            <a:off x="3687706" y="3234796"/>
            <a:ext cx="77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9" name="Google Shape;229;p9"/>
          <p:cNvCxnSpPr>
            <a:stCxn id="221" idx="0"/>
            <a:endCxn id="216" idx="2"/>
          </p:cNvCxnSpPr>
          <p:nvPr/>
        </p:nvCxnSpPr>
        <p:spPr>
          <a:xfrm rot="10800000">
            <a:off x="4964103" y="1974041"/>
            <a:ext cx="0" cy="91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0" name="Google Shape;230;p9"/>
          <p:cNvCxnSpPr>
            <a:stCxn id="216" idx="3"/>
            <a:endCxn id="213" idx="1"/>
          </p:cNvCxnSpPr>
          <p:nvPr/>
        </p:nvCxnSpPr>
        <p:spPr>
          <a:xfrm flipH="1" rot="10800000">
            <a:off x="5219101" y="1736098"/>
            <a:ext cx="11352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" name="Google Shape;231;p9"/>
          <p:cNvCxnSpPr>
            <a:stCxn id="221" idx="2"/>
            <a:endCxn id="220" idx="0"/>
          </p:cNvCxnSpPr>
          <p:nvPr/>
        </p:nvCxnSpPr>
        <p:spPr>
          <a:xfrm flipH="1">
            <a:off x="4961703" y="3464223"/>
            <a:ext cx="2400" cy="93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2" name="Google Shape;232;p9"/>
          <p:cNvCxnSpPr>
            <a:stCxn id="220" idx="3"/>
            <a:endCxn id="224" idx="1"/>
          </p:cNvCxnSpPr>
          <p:nvPr/>
        </p:nvCxnSpPr>
        <p:spPr>
          <a:xfrm>
            <a:off x="5205730" y="4639718"/>
            <a:ext cx="116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3" name="Google Shape;233;p9"/>
          <p:cNvCxnSpPr>
            <a:stCxn id="215" idx="2"/>
            <a:endCxn id="224" idx="0"/>
          </p:cNvCxnSpPr>
          <p:nvPr/>
        </p:nvCxnSpPr>
        <p:spPr>
          <a:xfrm>
            <a:off x="6596805" y="3476419"/>
            <a:ext cx="16500" cy="9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4" name="Google Shape;234;p9"/>
          <p:cNvCxnSpPr>
            <a:stCxn id="221" idx="3"/>
            <a:endCxn id="215" idx="1"/>
          </p:cNvCxnSpPr>
          <p:nvPr/>
        </p:nvCxnSpPr>
        <p:spPr>
          <a:xfrm>
            <a:off x="5251844" y="3176482"/>
            <a:ext cx="1057200" cy="1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5" name="Google Shape;235;p9"/>
          <p:cNvCxnSpPr>
            <a:stCxn id="224" idx="3"/>
            <a:endCxn id="223" idx="1"/>
          </p:cNvCxnSpPr>
          <p:nvPr/>
        </p:nvCxnSpPr>
        <p:spPr>
          <a:xfrm flipH="1" rot="10800000">
            <a:off x="6857518" y="4634018"/>
            <a:ext cx="10176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6" name="Google Shape;236;p9"/>
          <p:cNvCxnSpPr>
            <a:stCxn id="218" idx="0"/>
            <a:endCxn id="224" idx="2"/>
          </p:cNvCxnSpPr>
          <p:nvPr/>
        </p:nvCxnSpPr>
        <p:spPr>
          <a:xfrm flipH="1" rot="10800000">
            <a:off x="6598454" y="4883772"/>
            <a:ext cx="15000" cy="50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7" name="Google Shape;237;p9"/>
          <p:cNvCxnSpPr>
            <a:stCxn id="223" idx="0"/>
            <a:endCxn id="212" idx="2"/>
          </p:cNvCxnSpPr>
          <p:nvPr/>
        </p:nvCxnSpPr>
        <p:spPr>
          <a:xfrm rot="10800000">
            <a:off x="8120445" y="3489220"/>
            <a:ext cx="0" cy="89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8" name="Google Shape;238;p9"/>
          <p:cNvCxnSpPr/>
          <p:nvPr/>
        </p:nvCxnSpPr>
        <p:spPr>
          <a:xfrm>
            <a:off x="6952279" y="3053935"/>
            <a:ext cx="8113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9" name="Google Shape;239;p9"/>
          <p:cNvCxnSpPr/>
          <p:nvPr/>
        </p:nvCxnSpPr>
        <p:spPr>
          <a:xfrm rot="10800000">
            <a:off x="6952280" y="3319437"/>
            <a:ext cx="8113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0" name="Google Shape;240;p9"/>
          <p:cNvSpPr txBox="1"/>
          <p:nvPr/>
        </p:nvSpPr>
        <p:spPr>
          <a:xfrm>
            <a:off x="84012" y="2536353"/>
            <a:ext cx="123921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Đơn hàng kinh doanh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9"/>
          <p:cNvSpPr txBox="1"/>
          <p:nvPr/>
        </p:nvSpPr>
        <p:spPr>
          <a:xfrm>
            <a:off x="89819" y="4424915"/>
            <a:ext cx="9905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Tồn kho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"/>
          <p:cNvSpPr txBox="1"/>
          <p:nvPr/>
        </p:nvSpPr>
        <p:spPr>
          <a:xfrm>
            <a:off x="1593399" y="3782335"/>
            <a:ext cx="114707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 hoạch sản xuất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9"/>
          <p:cNvSpPr txBox="1"/>
          <p:nvPr/>
        </p:nvSpPr>
        <p:spPr>
          <a:xfrm>
            <a:off x="2805301" y="3474759"/>
            <a:ext cx="15170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Lệnh sản xuất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9"/>
          <p:cNvSpPr txBox="1"/>
          <p:nvPr/>
        </p:nvSpPr>
        <p:spPr>
          <a:xfrm>
            <a:off x="3438001" y="1420510"/>
            <a:ext cx="161228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Phiếu đề nghị mua hàng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9"/>
          <p:cNvSpPr txBox="1"/>
          <p:nvPr/>
        </p:nvSpPr>
        <p:spPr>
          <a:xfrm>
            <a:off x="6952278" y="1503562"/>
            <a:ext cx="131488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Bộ phận kinh doanh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9"/>
          <p:cNvSpPr txBox="1"/>
          <p:nvPr/>
        </p:nvSpPr>
        <p:spPr>
          <a:xfrm>
            <a:off x="7779165" y="2529955"/>
            <a:ext cx="13920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Bộ phận kho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9"/>
          <p:cNvSpPr txBox="1"/>
          <p:nvPr/>
        </p:nvSpPr>
        <p:spPr>
          <a:xfrm>
            <a:off x="6021355" y="2389377"/>
            <a:ext cx="15960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Phiếu xuất nguyên vật liệu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9"/>
          <p:cNvSpPr txBox="1"/>
          <p:nvPr/>
        </p:nvSpPr>
        <p:spPr>
          <a:xfrm>
            <a:off x="4322390" y="4993075"/>
            <a:ext cx="149950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Lệnh sản xuất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đã duyệt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9"/>
          <p:cNvSpPr txBox="1"/>
          <p:nvPr/>
        </p:nvSpPr>
        <p:spPr>
          <a:xfrm>
            <a:off x="7670197" y="4927221"/>
            <a:ext cx="129638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Sản phẩm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 txBox="1"/>
          <p:nvPr/>
        </p:nvSpPr>
        <p:spPr>
          <a:xfrm>
            <a:off x="6078432" y="5936121"/>
            <a:ext cx="19073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Nhân viên đảm bảo chất lượng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 txBox="1"/>
          <p:nvPr/>
        </p:nvSpPr>
        <p:spPr>
          <a:xfrm>
            <a:off x="2438759" y="2948705"/>
            <a:ext cx="9550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Duyệt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9"/>
          <p:cNvSpPr txBox="1"/>
          <p:nvPr/>
        </p:nvSpPr>
        <p:spPr>
          <a:xfrm>
            <a:off x="3721296" y="2926321"/>
            <a:ext cx="9550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Duyệt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4924389" y="2380506"/>
            <a:ext cx="9550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Không đủ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9"/>
          <p:cNvSpPr txBox="1"/>
          <p:nvPr/>
        </p:nvSpPr>
        <p:spPr>
          <a:xfrm>
            <a:off x="4924389" y="3603666"/>
            <a:ext cx="9550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Đủ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9"/>
          <p:cNvSpPr txBox="1"/>
          <p:nvPr/>
        </p:nvSpPr>
        <p:spPr>
          <a:xfrm>
            <a:off x="5433814" y="2888741"/>
            <a:ext cx="9550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Đủ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7312652" y="3704034"/>
            <a:ext cx="9550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Nhập kho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9"/>
          <p:cNvSpPr txBox="1"/>
          <p:nvPr/>
        </p:nvSpPr>
        <p:spPr>
          <a:xfrm>
            <a:off x="6554554" y="5146962"/>
            <a:ext cx="9550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Kiểm định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9"/>
          <p:cNvSpPr txBox="1"/>
          <p:nvPr/>
        </p:nvSpPr>
        <p:spPr>
          <a:xfrm>
            <a:off x="1633919" y="2662615"/>
            <a:ext cx="94441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 đốc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9"/>
          <p:cNvSpPr txBox="1"/>
          <p:nvPr/>
        </p:nvSpPr>
        <p:spPr>
          <a:xfrm>
            <a:off x="2773266" y="2363194"/>
            <a:ext cx="14950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Trưởng phòng KH/ GĐ sản xuất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9"/>
          <p:cNvSpPr/>
          <p:nvPr/>
        </p:nvSpPr>
        <p:spPr>
          <a:xfrm>
            <a:off x="1578223" y="2659955"/>
            <a:ext cx="964345" cy="27965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2612749" y="2296960"/>
            <a:ext cx="1783570" cy="61417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5683348" y="5888669"/>
            <a:ext cx="2302394" cy="57081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2020-03-26T06:28:46Z</dcterms:created>
  <dc:creator>Thanh Ngân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0x01010049C59F5A38117740943B8FF3EDCD6F2C</vt:lpwstr>
  </property>
</Properties>
</file>