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4"/>
  </p:sldMasterIdLst>
  <p:notesMasterIdLst>
    <p:notesMasterId r:id="rId20"/>
  </p:notesMasterIdLst>
  <p:sldIdLst>
    <p:sldId id="256" r:id="rId5"/>
    <p:sldId id="257" r:id="rId6"/>
    <p:sldId id="258" r:id="rId7"/>
    <p:sldId id="259" r:id="rId8"/>
    <p:sldId id="260" r:id="rId9"/>
    <p:sldId id="261" r:id="rId10"/>
    <p:sldId id="262" r:id="rId11"/>
    <p:sldId id="263" r:id="rId12"/>
    <p:sldId id="264" r:id="rId13"/>
    <p:sldId id="266" r:id="rId14"/>
    <p:sldId id="269" r:id="rId15"/>
    <p:sldId id="267" r:id="rId16"/>
    <p:sldId id="270" r:id="rId17"/>
    <p:sldId id="271" r:id="rId18"/>
    <p:sldId id="268" r:id="rId19"/>
  </p:sldIdLst>
  <p:sldSz cx="10160000" cy="7620000"/>
  <p:notesSz cx="7620000" cy="10160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423029-74E6-450F-A871-5DE953F0EA4D}" v="1" dt="2020-04-23T02:55:39.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rung Thanh 20163727" userId="S::thanh.nt163727@sis.hust.edu.vn::123792f0-9aff-49ba-b66a-a39f941a975a" providerId="AD" clId="Web-{49423029-74E6-450F-A871-5DE953F0EA4D}"/>
    <pc:docChg chg="sldOrd">
      <pc:chgData name="Nguyen Trung Thanh 20163727" userId="S::thanh.nt163727@sis.hust.edu.vn::123792f0-9aff-49ba-b66a-a39f941a975a" providerId="AD" clId="Web-{49423029-74E6-450F-A871-5DE953F0EA4D}" dt="2020-04-23T02:55:39.899" v="0"/>
      <pc:docMkLst>
        <pc:docMk/>
      </pc:docMkLst>
      <pc:sldChg chg="ord">
        <pc:chgData name="Nguyen Trung Thanh 20163727" userId="S::thanh.nt163727@sis.hust.edu.vn::123792f0-9aff-49ba-b66a-a39f941a975a" providerId="AD" clId="Web-{49423029-74E6-450F-A871-5DE953F0EA4D}" dt="2020-04-23T02:55:39.899" v="0"/>
        <pc:sldMkLst>
          <pc:docMk/>
          <pc:sldMk cId="1168219737"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70250" y="762000"/>
            <a:ext cx="5080250" cy="3810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62000" y="4826000"/>
            <a:ext cx="6096000" cy="45720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i0: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 name="Google Shape;21;i0:notes"/>
          <p:cNvSpPr txBox="1">
            <a:spLocks noGrp="1"/>
          </p:cNvSpPr>
          <p:nvPr>
            <p:ph type="body" idx="1"/>
          </p:nvPr>
        </p:nvSpPr>
        <p:spPr>
          <a:xfrm>
            <a:off x="762000" y="4826000"/>
            <a:ext cx="6096000" cy="45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i5: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i5:notes"/>
          <p:cNvSpPr txBox="1">
            <a:spLocks noGrp="1"/>
          </p:cNvSpPr>
          <p:nvPr>
            <p:ph type="body" idx="1"/>
          </p:nvPr>
        </p:nvSpPr>
        <p:spPr>
          <a:xfrm>
            <a:off x="762000" y="4826000"/>
            <a:ext cx="6096000" cy="45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593803c6b852260_0: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g593803c6b852260_0:notes"/>
          <p:cNvSpPr txBox="1">
            <a:spLocks noGrp="1"/>
          </p:cNvSpPr>
          <p:nvPr>
            <p:ph type="body" idx="1"/>
          </p:nvPr>
        </p:nvSpPr>
        <p:spPr>
          <a:xfrm>
            <a:off x="762000" y="4826000"/>
            <a:ext cx="6096000" cy="45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i10: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i10:notes"/>
          <p:cNvSpPr txBox="1">
            <a:spLocks noGrp="1"/>
          </p:cNvSpPr>
          <p:nvPr>
            <p:ph type="body" idx="1"/>
          </p:nvPr>
        </p:nvSpPr>
        <p:spPr>
          <a:xfrm>
            <a:off x="762000" y="4826000"/>
            <a:ext cx="6096000" cy="45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123d0e97ed_0_0: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123d0e97ed_0_0:notes"/>
          <p:cNvSpPr txBox="1">
            <a:spLocks noGrp="1"/>
          </p:cNvSpPr>
          <p:nvPr>
            <p:ph type="body" idx="1"/>
          </p:nvPr>
        </p:nvSpPr>
        <p:spPr>
          <a:xfrm>
            <a:off x="762000" y="4826000"/>
            <a:ext cx="6096000" cy="45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23d0e97ed_0_5: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123d0e97ed_0_5:notes"/>
          <p:cNvSpPr txBox="1">
            <a:spLocks noGrp="1"/>
          </p:cNvSpPr>
          <p:nvPr>
            <p:ph type="body" idx="1"/>
          </p:nvPr>
        </p:nvSpPr>
        <p:spPr>
          <a:xfrm>
            <a:off x="762000" y="4826000"/>
            <a:ext cx="6096000" cy="45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i15: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i15:notes"/>
          <p:cNvSpPr txBox="1">
            <a:spLocks noGrp="1"/>
          </p:cNvSpPr>
          <p:nvPr>
            <p:ph type="body" idx="1"/>
          </p:nvPr>
        </p:nvSpPr>
        <p:spPr>
          <a:xfrm>
            <a:off x="762000" y="4826000"/>
            <a:ext cx="6096000" cy="45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i20:notes"/>
          <p:cNvSpPr>
            <a:spLocks noGrp="1" noRot="1" noChangeAspect="1"/>
          </p:cNvSpPr>
          <p:nvPr>
            <p:ph type="sldImg" idx="2"/>
          </p:nvPr>
        </p:nvSpPr>
        <p:spPr>
          <a:xfrm>
            <a:off x="1270000" y="762000"/>
            <a:ext cx="5080000" cy="3810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i20:notes"/>
          <p:cNvSpPr txBox="1">
            <a:spLocks noGrp="1"/>
          </p:cNvSpPr>
          <p:nvPr>
            <p:ph type="body" idx="1"/>
          </p:nvPr>
        </p:nvSpPr>
        <p:spPr>
          <a:xfrm>
            <a:off x="762000" y="4826000"/>
            <a:ext cx="6096000" cy="45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3"/>
          <p:cNvSpPr txBox="1">
            <a:spLocks noGrp="1"/>
          </p:cNvSpPr>
          <p:nvPr>
            <p:ph type="ctrTitle"/>
          </p:nvPr>
        </p:nvSpPr>
        <p:spPr>
          <a:xfrm>
            <a:off x="914400" y="3048000"/>
            <a:ext cx="8331200" cy="1219200"/>
          </a:xfrm>
          <a:prstGeom prst="rect">
            <a:avLst/>
          </a:prstGeom>
          <a:noFill/>
          <a:ln>
            <a:noFill/>
          </a:ln>
        </p:spPr>
        <p:txBody>
          <a:bodyPr spcFirstLastPara="1" wrap="square" lIns="91425" tIns="91425" rIns="91425" bIns="91425" anchor="t" anchorCtr="0"/>
          <a:lstStyle>
            <a:lvl1pPr lvl="0" algn="ctr">
              <a:spcBef>
                <a:spcPts val="0"/>
              </a:spcBef>
              <a:spcAft>
                <a:spcPts val="0"/>
              </a:spcAft>
              <a:buSzPts val="4800"/>
              <a:buChar char="●"/>
              <a:defRPr sz="4800"/>
            </a:lvl1pPr>
            <a:lvl2pPr lvl="1" algn="ctr">
              <a:spcBef>
                <a:spcPts val="0"/>
              </a:spcBef>
              <a:spcAft>
                <a:spcPts val="0"/>
              </a:spcAft>
              <a:buSzPts val="4800"/>
              <a:buChar char="○"/>
              <a:defRPr sz="4800"/>
            </a:lvl2pPr>
            <a:lvl3pPr lvl="2" algn="ctr">
              <a:spcBef>
                <a:spcPts val="0"/>
              </a:spcBef>
              <a:spcAft>
                <a:spcPts val="0"/>
              </a:spcAft>
              <a:buSzPts val="4800"/>
              <a:buChar char="■"/>
              <a:defRPr sz="4800"/>
            </a:lvl3pPr>
            <a:lvl4pPr lvl="3" algn="ctr">
              <a:spcBef>
                <a:spcPts val="0"/>
              </a:spcBef>
              <a:spcAft>
                <a:spcPts val="0"/>
              </a:spcAft>
              <a:buSzPts val="4800"/>
              <a:buChar char="●"/>
              <a:defRPr sz="4800"/>
            </a:lvl4pPr>
            <a:lvl5pPr lvl="4" algn="ctr">
              <a:spcBef>
                <a:spcPts val="0"/>
              </a:spcBef>
              <a:spcAft>
                <a:spcPts val="0"/>
              </a:spcAft>
              <a:buSzPts val="4800"/>
              <a:buChar char="○"/>
              <a:defRPr sz="4800"/>
            </a:lvl5pPr>
            <a:lvl6pPr lvl="5" algn="ctr">
              <a:spcBef>
                <a:spcPts val="0"/>
              </a:spcBef>
              <a:spcAft>
                <a:spcPts val="0"/>
              </a:spcAft>
              <a:buSzPts val="4800"/>
              <a:buChar char="■"/>
              <a:defRPr sz="4800"/>
            </a:lvl6pPr>
            <a:lvl7pPr lvl="6" algn="ctr">
              <a:spcBef>
                <a:spcPts val="0"/>
              </a:spcBef>
              <a:spcAft>
                <a:spcPts val="0"/>
              </a:spcAft>
              <a:buSzPts val="4800"/>
              <a:buChar char="●"/>
              <a:defRPr sz="4800"/>
            </a:lvl7pPr>
            <a:lvl8pPr lvl="7" algn="ctr">
              <a:spcBef>
                <a:spcPts val="0"/>
              </a:spcBef>
              <a:spcAft>
                <a:spcPts val="0"/>
              </a:spcAft>
              <a:buSzPts val="4800"/>
              <a:buChar char="○"/>
              <a:defRPr sz="4800"/>
            </a:lvl8pPr>
            <a:lvl9pPr lvl="8" algn="ctr">
              <a:spcBef>
                <a:spcPts val="0"/>
              </a:spcBef>
              <a:spcAft>
                <a:spcPts val="0"/>
              </a:spcAft>
              <a:buSzPts val="4800"/>
              <a:buChar char="■"/>
              <a:defRPr sz="4800"/>
            </a:lvl9pPr>
          </a:lstStyle>
          <a:p>
            <a:endParaRPr/>
          </a:p>
        </p:txBody>
      </p:sp>
      <p:sp>
        <p:nvSpPr>
          <p:cNvPr id="9" name="Google Shape;9;p3"/>
          <p:cNvSpPr txBox="1">
            <a:spLocks noGrp="1"/>
          </p:cNvSpPr>
          <p:nvPr>
            <p:ph type="subTitle" idx="1"/>
          </p:nvPr>
        </p:nvSpPr>
        <p:spPr>
          <a:xfrm>
            <a:off x="1828800" y="4572000"/>
            <a:ext cx="6502400" cy="914400"/>
          </a:xfrm>
          <a:prstGeom prst="rect">
            <a:avLst/>
          </a:prstGeom>
          <a:noFill/>
          <a:ln>
            <a:noFill/>
          </a:ln>
        </p:spPr>
        <p:txBody>
          <a:bodyPr spcFirstLastPara="1" wrap="square" lIns="91425" tIns="91425" rIns="91425" bIns="91425" anchor="t" anchorCtr="0"/>
          <a:lstStyle>
            <a:lvl1pPr lvl="0" algn="ctr">
              <a:spcBef>
                <a:spcPts val="0"/>
              </a:spcBef>
              <a:spcAft>
                <a:spcPts val="0"/>
              </a:spcAft>
              <a:buSzPts val="3200"/>
              <a:buChar char="●"/>
              <a:defRPr sz="3200"/>
            </a:lvl1pPr>
            <a:lvl2pPr lvl="1" algn="ctr">
              <a:spcBef>
                <a:spcPts val="0"/>
              </a:spcBef>
              <a:spcAft>
                <a:spcPts val="0"/>
              </a:spcAft>
              <a:buSzPts val="3200"/>
              <a:buChar char="○"/>
              <a:defRPr sz="3200"/>
            </a:lvl2pPr>
            <a:lvl3pPr lvl="2" algn="ctr">
              <a:spcBef>
                <a:spcPts val="0"/>
              </a:spcBef>
              <a:spcAft>
                <a:spcPts val="0"/>
              </a:spcAft>
              <a:buSzPts val="3200"/>
              <a:buChar char="■"/>
              <a:defRPr sz="3200"/>
            </a:lvl3pPr>
            <a:lvl4pPr lvl="3" algn="ctr">
              <a:spcBef>
                <a:spcPts val="0"/>
              </a:spcBef>
              <a:spcAft>
                <a:spcPts val="0"/>
              </a:spcAft>
              <a:buSzPts val="3200"/>
              <a:buChar char="●"/>
              <a:defRPr sz="3200"/>
            </a:lvl4pPr>
            <a:lvl5pPr lvl="4" algn="ctr">
              <a:spcBef>
                <a:spcPts val="0"/>
              </a:spcBef>
              <a:spcAft>
                <a:spcPts val="0"/>
              </a:spcAft>
              <a:buSzPts val="3200"/>
              <a:buChar char="○"/>
              <a:defRPr sz="3200"/>
            </a:lvl5pPr>
            <a:lvl6pPr lvl="5" algn="ctr">
              <a:spcBef>
                <a:spcPts val="0"/>
              </a:spcBef>
              <a:spcAft>
                <a:spcPts val="0"/>
              </a:spcAft>
              <a:buSzPts val="3200"/>
              <a:buChar char="■"/>
              <a:defRPr sz="3200"/>
            </a:lvl6pPr>
            <a:lvl7pPr lvl="6" algn="ctr">
              <a:spcBef>
                <a:spcPts val="0"/>
              </a:spcBef>
              <a:spcAft>
                <a:spcPts val="0"/>
              </a:spcAft>
              <a:buSzPts val="3200"/>
              <a:buChar char="●"/>
              <a:defRPr sz="3200"/>
            </a:lvl7pPr>
            <a:lvl8pPr lvl="7" algn="ctr">
              <a:spcBef>
                <a:spcPts val="0"/>
              </a:spcBef>
              <a:spcAft>
                <a:spcPts val="0"/>
              </a:spcAft>
              <a:buSzPts val="3200"/>
              <a:buChar char="○"/>
              <a:defRPr sz="3200"/>
            </a:lvl8pPr>
            <a:lvl9pPr lvl="8" algn="ctr">
              <a:spcBef>
                <a:spcPts val="0"/>
              </a:spcBef>
              <a:spcAft>
                <a:spcPts val="0"/>
              </a:spcAft>
              <a:buSzPts val="3200"/>
              <a:buChar char="■"/>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
        <p:cNvGrpSpPr/>
        <p:nvPr/>
      </p:nvGrpSpPr>
      <p:grpSpPr>
        <a:xfrm>
          <a:off x="0" y="0"/>
          <a:ext cx="0" cy="0"/>
          <a:chOff x="0" y="0"/>
          <a:chExt cx="0" cy="0"/>
        </a:xfrm>
      </p:grpSpPr>
      <p:sp>
        <p:nvSpPr>
          <p:cNvPr id="11" name="Google Shape;11;p4"/>
          <p:cNvSpPr txBox="1">
            <a:spLocks noGrp="1"/>
          </p:cNvSpPr>
          <p:nvPr>
            <p:ph type="title"/>
          </p:nvPr>
        </p:nvSpPr>
        <p:spPr>
          <a:xfrm>
            <a:off x="304800" y="304800"/>
            <a:ext cx="9550400" cy="914400"/>
          </a:xfrm>
          <a:prstGeom prst="rect">
            <a:avLst/>
          </a:prstGeom>
          <a:noFill/>
          <a:ln>
            <a:noFill/>
          </a:ln>
        </p:spPr>
        <p:txBody>
          <a:bodyPr spcFirstLastPara="1" wrap="square" lIns="91425" tIns="91425" rIns="91425" bIns="91425" anchor="t" anchorCtr="0"/>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a:endParaRPr/>
          </a:p>
        </p:txBody>
      </p:sp>
      <p:sp>
        <p:nvSpPr>
          <p:cNvPr id="12" name="Google Shape;12;p4"/>
          <p:cNvSpPr txBox="1">
            <a:spLocks noGrp="1"/>
          </p:cNvSpPr>
          <p:nvPr>
            <p:ph type="body" idx="1"/>
          </p:nvPr>
        </p:nvSpPr>
        <p:spPr>
          <a:xfrm>
            <a:off x="304800" y="1828800"/>
            <a:ext cx="9550400" cy="5486400"/>
          </a:xfrm>
          <a:prstGeom prst="rect">
            <a:avLst/>
          </a:prstGeom>
          <a:noFill/>
          <a:ln>
            <a:noFill/>
          </a:ln>
        </p:spPr>
        <p:txBody>
          <a:bodyPr spcFirstLastPara="1" wrap="square" lIns="91425" tIns="91425" rIns="91425" bIns="91425" anchor="t" anchorCtr="0"/>
          <a:lstStyle>
            <a:lvl1pPr marL="457200" lvl="0" indent="-397933">
              <a:spcBef>
                <a:spcPts val="0"/>
              </a:spcBef>
              <a:spcAft>
                <a:spcPts val="0"/>
              </a:spcAft>
              <a:buSzPts val="2667"/>
              <a:buChar char="●"/>
              <a:defRPr sz="2666"/>
            </a:lvl1pPr>
            <a:lvl2pPr marL="914400" lvl="1" indent="-397933">
              <a:spcBef>
                <a:spcPts val="0"/>
              </a:spcBef>
              <a:spcAft>
                <a:spcPts val="0"/>
              </a:spcAft>
              <a:buSzPts val="2667"/>
              <a:buChar char="○"/>
              <a:defRPr sz="2666"/>
            </a:lvl2pPr>
            <a:lvl3pPr marL="1371600" lvl="2" indent="-397933">
              <a:spcBef>
                <a:spcPts val="0"/>
              </a:spcBef>
              <a:spcAft>
                <a:spcPts val="0"/>
              </a:spcAft>
              <a:buSzPts val="2667"/>
              <a:buChar char="■"/>
              <a:defRPr sz="2666"/>
            </a:lvl3pPr>
            <a:lvl4pPr marL="1828800" lvl="3" indent="-397933">
              <a:spcBef>
                <a:spcPts val="0"/>
              </a:spcBef>
              <a:spcAft>
                <a:spcPts val="0"/>
              </a:spcAft>
              <a:buSzPts val="2667"/>
              <a:buChar char="●"/>
              <a:defRPr sz="2666"/>
            </a:lvl4pPr>
            <a:lvl5pPr marL="2286000" lvl="4" indent="-397933">
              <a:spcBef>
                <a:spcPts val="0"/>
              </a:spcBef>
              <a:spcAft>
                <a:spcPts val="0"/>
              </a:spcAft>
              <a:buSzPts val="2667"/>
              <a:buChar char="○"/>
              <a:defRPr sz="2666"/>
            </a:lvl5pPr>
            <a:lvl6pPr marL="2743200" lvl="5" indent="-397933">
              <a:spcBef>
                <a:spcPts val="0"/>
              </a:spcBef>
              <a:spcAft>
                <a:spcPts val="0"/>
              </a:spcAft>
              <a:buSzPts val="2667"/>
              <a:buChar char="■"/>
              <a:defRPr sz="2666"/>
            </a:lvl6pPr>
            <a:lvl7pPr marL="3200400" lvl="6" indent="-397933">
              <a:spcBef>
                <a:spcPts val="0"/>
              </a:spcBef>
              <a:spcAft>
                <a:spcPts val="0"/>
              </a:spcAft>
              <a:buSzPts val="2667"/>
              <a:buChar char="●"/>
              <a:defRPr sz="2666"/>
            </a:lvl7pPr>
            <a:lvl8pPr marL="3657600" lvl="7" indent="-397933">
              <a:spcBef>
                <a:spcPts val="0"/>
              </a:spcBef>
              <a:spcAft>
                <a:spcPts val="0"/>
              </a:spcAft>
              <a:buSzPts val="2667"/>
              <a:buChar char="○"/>
              <a:defRPr sz="2666"/>
            </a:lvl8pPr>
            <a:lvl9pPr marL="4114800" lvl="8" indent="-397933">
              <a:spcBef>
                <a:spcPts val="0"/>
              </a:spcBef>
              <a:spcAft>
                <a:spcPts val="0"/>
              </a:spcAft>
              <a:buSzPts val="2667"/>
              <a:buChar char="■"/>
              <a:defRPr sz="266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5"/>
          <p:cNvSpPr txBox="1">
            <a:spLocks noGrp="1"/>
          </p:cNvSpPr>
          <p:nvPr>
            <p:ph type="title"/>
          </p:nvPr>
        </p:nvSpPr>
        <p:spPr>
          <a:xfrm>
            <a:off x="304800" y="304800"/>
            <a:ext cx="9550400" cy="914400"/>
          </a:xfrm>
          <a:prstGeom prst="rect">
            <a:avLst/>
          </a:prstGeom>
          <a:noFill/>
          <a:ln>
            <a:noFill/>
          </a:ln>
        </p:spPr>
        <p:txBody>
          <a:bodyPr spcFirstLastPara="1" wrap="square" lIns="91425" tIns="91425" rIns="91425" bIns="91425" anchor="t" anchorCtr="0"/>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a:endParaRPr/>
          </a:p>
        </p:txBody>
      </p:sp>
      <p:sp>
        <p:nvSpPr>
          <p:cNvPr id="15" name="Google Shape;15;p5"/>
          <p:cNvSpPr txBox="1">
            <a:spLocks noGrp="1"/>
          </p:cNvSpPr>
          <p:nvPr>
            <p:ph type="body" idx="1"/>
          </p:nvPr>
        </p:nvSpPr>
        <p:spPr>
          <a:xfrm>
            <a:off x="304800" y="1828800"/>
            <a:ext cx="4470400" cy="5486400"/>
          </a:xfrm>
          <a:prstGeom prst="rect">
            <a:avLst/>
          </a:prstGeom>
          <a:noFill/>
          <a:ln>
            <a:noFill/>
          </a:ln>
        </p:spPr>
        <p:txBody>
          <a:bodyPr spcFirstLastPara="1" wrap="square" lIns="91425" tIns="91425" rIns="91425" bIns="91425" anchor="t" anchorCtr="0"/>
          <a:lstStyle>
            <a:lvl1pPr marL="457200" lvl="0" indent="-397933">
              <a:spcBef>
                <a:spcPts val="0"/>
              </a:spcBef>
              <a:spcAft>
                <a:spcPts val="0"/>
              </a:spcAft>
              <a:buSzPts val="2667"/>
              <a:buChar char="●"/>
              <a:defRPr sz="2666"/>
            </a:lvl1pPr>
            <a:lvl2pPr marL="914400" lvl="1" indent="-397933">
              <a:spcBef>
                <a:spcPts val="0"/>
              </a:spcBef>
              <a:spcAft>
                <a:spcPts val="0"/>
              </a:spcAft>
              <a:buSzPts val="2667"/>
              <a:buChar char="○"/>
              <a:defRPr sz="2666"/>
            </a:lvl2pPr>
            <a:lvl3pPr marL="1371600" lvl="2" indent="-397933">
              <a:spcBef>
                <a:spcPts val="0"/>
              </a:spcBef>
              <a:spcAft>
                <a:spcPts val="0"/>
              </a:spcAft>
              <a:buSzPts val="2667"/>
              <a:buChar char="■"/>
              <a:defRPr sz="2666"/>
            </a:lvl3pPr>
            <a:lvl4pPr marL="1828800" lvl="3" indent="-397933">
              <a:spcBef>
                <a:spcPts val="0"/>
              </a:spcBef>
              <a:spcAft>
                <a:spcPts val="0"/>
              </a:spcAft>
              <a:buSzPts val="2667"/>
              <a:buChar char="●"/>
              <a:defRPr sz="2666"/>
            </a:lvl4pPr>
            <a:lvl5pPr marL="2286000" lvl="4" indent="-397933">
              <a:spcBef>
                <a:spcPts val="0"/>
              </a:spcBef>
              <a:spcAft>
                <a:spcPts val="0"/>
              </a:spcAft>
              <a:buSzPts val="2667"/>
              <a:buChar char="○"/>
              <a:defRPr sz="2666"/>
            </a:lvl5pPr>
            <a:lvl6pPr marL="2743200" lvl="5" indent="-397933">
              <a:spcBef>
                <a:spcPts val="0"/>
              </a:spcBef>
              <a:spcAft>
                <a:spcPts val="0"/>
              </a:spcAft>
              <a:buSzPts val="2667"/>
              <a:buChar char="■"/>
              <a:defRPr sz="2666"/>
            </a:lvl6pPr>
            <a:lvl7pPr marL="3200400" lvl="6" indent="-397933">
              <a:spcBef>
                <a:spcPts val="0"/>
              </a:spcBef>
              <a:spcAft>
                <a:spcPts val="0"/>
              </a:spcAft>
              <a:buSzPts val="2667"/>
              <a:buChar char="●"/>
              <a:defRPr sz="2666"/>
            </a:lvl7pPr>
            <a:lvl8pPr marL="3657600" lvl="7" indent="-397933">
              <a:spcBef>
                <a:spcPts val="0"/>
              </a:spcBef>
              <a:spcAft>
                <a:spcPts val="0"/>
              </a:spcAft>
              <a:buSzPts val="2667"/>
              <a:buChar char="○"/>
              <a:defRPr sz="2666"/>
            </a:lvl8pPr>
            <a:lvl9pPr marL="4114800" lvl="8" indent="-397933">
              <a:spcBef>
                <a:spcPts val="0"/>
              </a:spcBef>
              <a:spcAft>
                <a:spcPts val="0"/>
              </a:spcAft>
              <a:buSzPts val="2667"/>
              <a:buChar char="■"/>
              <a:defRPr sz="2666"/>
            </a:lvl9pPr>
          </a:lstStyle>
          <a:p>
            <a:endParaRPr/>
          </a:p>
        </p:txBody>
      </p:sp>
      <p:sp>
        <p:nvSpPr>
          <p:cNvPr id="16" name="Google Shape;16;p5"/>
          <p:cNvSpPr txBox="1">
            <a:spLocks noGrp="1"/>
          </p:cNvSpPr>
          <p:nvPr>
            <p:ph type="body" idx="2"/>
          </p:nvPr>
        </p:nvSpPr>
        <p:spPr>
          <a:xfrm>
            <a:off x="5384800" y="1828800"/>
            <a:ext cx="4470400" cy="5486400"/>
          </a:xfrm>
          <a:prstGeom prst="rect">
            <a:avLst/>
          </a:prstGeom>
          <a:noFill/>
          <a:ln>
            <a:noFill/>
          </a:ln>
        </p:spPr>
        <p:txBody>
          <a:bodyPr spcFirstLastPara="1" wrap="square" lIns="91425" tIns="91425" rIns="91425" bIns="91425" anchor="t" anchorCtr="0"/>
          <a:lstStyle>
            <a:lvl1pPr marL="457200" lvl="0" indent="-397933">
              <a:spcBef>
                <a:spcPts val="0"/>
              </a:spcBef>
              <a:spcAft>
                <a:spcPts val="0"/>
              </a:spcAft>
              <a:buSzPts val="2667"/>
              <a:buChar char="●"/>
              <a:defRPr sz="2666"/>
            </a:lvl1pPr>
            <a:lvl2pPr marL="914400" lvl="1" indent="-397933">
              <a:spcBef>
                <a:spcPts val="0"/>
              </a:spcBef>
              <a:spcAft>
                <a:spcPts val="0"/>
              </a:spcAft>
              <a:buSzPts val="2667"/>
              <a:buChar char="○"/>
              <a:defRPr sz="2666"/>
            </a:lvl2pPr>
            <a:lvl3pPr marL="1371600" lvl="2" indent="-397933">
              <a:spcBef>
                <a:spcPts val="0"/>
              </a:spcBef>
              <a:spcAft>
                <a:spcPts val="0"/>
              </a:spcAft>
              <a:buSzPts val="2667"/>
              <a:buChar char="■"/>
              <a:defRPr sz="2666"/>
            </a:lvl3pPr>
            <a:lvl4pPr marL="1828800" lvl="3" indent="-397933">
              <a:spcBef>
                <a:spcPts val="0"/>
              </a:spcBef>
              <a:spcAft>
                <a:spcPts val="0"/>
              </a:spcAft>
              <a:buSzPts val="2667"/>
              <a:buChar char="●"/>
              <a:defRPr sz="2666"/>
            </a:lvl4pPr>
            <a:lvl5pPr marL="2286000" lvl="4" indent="-397933">
              <a:spcBef>
                <a:spcPts val="0"/>
              </a:spcBef>
              <a:spcAft>
                <a:spcPts val="0"/>
              </a:spcAft>
              <a:buSzPts val="2667"/>
              <a:buChar char="○"/>
              <a:defRPr sz="2666"/>
            </a:lvl5pPr>
            <a:lvl6pPr marL="2743200" lvl="5" indent="-397933">
              <a:spcBef>
                <a:spcPts val="0"/>
              </a:spcBef>
              <a:spcAft>
                <a:spcPts val="0"/>
              </a:spcAft>
              <a:buSzPts val="2667"/>
              <a:buChar char="■"/>
              <a:defRPr sz="2666"/>
            </a:lvl6pPr>
            <a:lvl7pPr marL="3200400" lvl="6" indent="-397933">
              <a:spcBef>
                <a:spcPts val="0"/>
              </a:spcBef>
              <a:spcAft>
                <a:spcPts val="0"/>
              </a:spcAft>
              <a:buSzPts val="2667"/>
              <a:buChar char="●"/>
              <a:defRPr sz="2666"/>
            </a:lvl7pPr>
            <a:lvl8pPr marL="3657600" lvl="7" indent="-397933">
              <a:spcBef>
                <a:spcPts val="0"/>
              </a:spcBef>
              <a:spcAft>
                <a:spcPts val="0"/>
              </a:spcAft>
              <a:buSzPts val="2667"/>
              <a:buChar char="○"/>
              <a:defRPr sz="2666"/>
            </a:lvl8pPr>
            <a:lvl9pPr marL="4114800" lvl="8" indent="-397933">
              <a:spcBef>
                <a:spcPts val="0"/>
              </a:spcBef>
              <a:spcAft>
                <a:spcPts val="0"/>
              </a:spcAft>
              <a:buSzPts val="2667"/>
              <a:buChar char="■"/>
              <a:defRPr sz="2666"/>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
        <p:cNvGrpSpPr/>
        <p:nvPr/>
      </p:nvGrpSpPr>
      <p:grpSpPr>
        <a:xfrm>
          <a:off x="0" y="0"/>
          <a:ext cx="0" cy="0"/>
          <a:chOff x="0" y="0"/>
          <a:chExt cx="0" cy="0"/>
        </a:xfrm>
      </p:grpSpPr>
      <p:sp>
        <p:nvSpPr>
          <p:cNvPr id="18" name="Google Shape;18;p6"/>
          <p:cNvSpPr txBox="1">
            <a:spLocks noGrp="1"/>
          </p:cNvSpPr>
          <p:nvPr>
            <p:ph type="body" idx="1"/>
          </p:nvPr>
        </p:nvSpPr>
        <p:spPr>
          <a:xfrm>
            <a:off x="304800" y="6705600"/>
            <a:ext cx="9550400" cy="609600"/>
          </a:xfrm>
          <a:prstGeom prst="rect">
            <a:avLst/>
          </a:prstGeom>
          <a:noFill/>
          <a:ln>
            <a:noFill/>
          </a:ln>
        </p:spPr>
        <p:txBody>
          <a:bodyPr spcFirstLastPara="1" wrap="square" lIns="91425" tIns="91425" rIns="91425" bIns="91425" anchor="t" anchorCtr="0"/>
          <a:lstStyle>
            <a:lvl1pPr marL="457200" lvl="0" indent="-431800" algn="ctr">
              <a:spcBef>
                <a:spcPts val="0"/>
              </a:spcBef>
              <a:spcAft>
                <a:spcPts val="0"/>
              </a:spcAft>
              <a:buSzPts val="3200"/>
              <a:buChar char="●"/>
              <a:defRPr sz="3200"/>
            </a:lvl1pPr>
            <a:lvl2pPr marL="914400" lvl="1" indent="-431800" algn="ctr">
              <a:spcBef>
                <a:spcPts val="0"/>
              </a:spcBef>
              <a:spcAft>
                <a:spcPts val="0"/>
              </a:spcAft>
              <a:buSzPts val="3200"/>
              <a:buChar char="○"/>
              <a:defRPr sz="3200"/>
            </a:lvl2pPr>
            <a:lvl3pPr marL="1371600" lvl="2" indent="-431800" algn="ctr">
              <a:spcBef>
                <a:spcPts val="0"/>
              </a:spcBef>
              <a:spcAft>
                <a:spcPts val="0"/>
              </a:spcAft>
              <a:buSzPts val="3200"/>
              <a:buChar char="■"/>
              <a:defRPr sz="3200"/>
            </a:lvl3pPr>
            <a:lvl4pPr marL="1828800" lvl="3" indent="-431800" algn="ctr">
              <a:spcBef>
                <a:spcPts val="0"/>
              </a:spcBef>
              <a:spcAft>
                <a:spcPts val="0"/>
              </a:spcAft>
              <a:buSzPts val="3200"/>
              <a:buChar char="●"/>
              <a:defRPr sz="3200"/>
            </a:lvl4pPr>
            <a:lvl5pPr marL="2286000" lvl="4" indent="-431800" algn="ctr">
              <a:spcBef>
                <a:spcPts val="0"/>
              </a:spcBef>
              <a:spcAft>
                <a:spcPts val="0"/>
              </a:spcAft>
              <a:buSzPts val="3200"/>
              <a:buChar char="○"/>
              <a:defRPr sz="3200"/>
            </a:lvl5pPr>
            <a:lvl6pPr marL="2743200" lvl="5" indent="-431800" algn="ctr">
              <a:spcBef>
                <a:spcPts val="0"/>
              </a:spcBef>
              <a:spcAft>
                <a:spcPts val="0"/>
              </a:spcAft>
              <a:buSzPts val="3200"/>
              <a:buChar char="■"/>
              <a:defRPr sz="3200"/>
            </a:lvl6pPr>
            <a:lvl7pPr marL="3200400" lvl="6" indent="-431800" algn="ctr">
              <a:spcBef>
                <a:spcPts val="0"/>
              </a:spcBef>
              <a:spcAft>
                <a:spcPts val="0"/>
              </a:spcAft>
              <a:buSzPts val="3200"/>
              <a:buChar char="●"/>
              <a:defRPr sz="3200"/>
            </a:lvl7pPr>
            <a:lvl8pPr marL="3657600" lvl="7" indent="-431800" algn="ctr">
              <a:spcBef>
                <a:spcPts val="0"/>
              </a:spcBef>
              <a:spcAft>
                <a:spcPts val="0"/>
              </a:spcAft>
              <a:buSzPts val="3200"/>
              <a:buChar char="○"/>
              <a:defRPr sz="3200"/>
            </a:lvl8pPr>
            <a:lvl9pPr marL="4114800" lvl="8" indent="-431800" algn="ctr">
              <a:spcBef>
                <a:spcPts val="0"/>
              </a:spcBef>
              <a:spcAft>
                <a:spcPts val="0"/>
              </a:spcAft>
              <a:buSzPts val="3200"/>
              <a:buChar char="■"/>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agilealliance.or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7"/>
          <p:cNvSpPr txBox="1">
            <a:spLocks noGrp="1"/>
          </p:cNvSpPr>
          <p:nvPr>
            <p:ph type="ctrTitle"/>
          </p:nvPr>
        </p:nvSpPr>
        <p:spPr>
          <a:xfrm>
            <a:off x="911075" y="3036950"/>
            <a:ext cx="8400200" cy="1456625"/>
          </a:xfrm>
          <a:prstGeom prst="rect">
            <a:avLst/>
          </a:prstGeom>
        </p:spPr>
        <p:txBody>
          <a:bodyPr spcFirstLastPara="1" wrap="square" lIns="38100" tIns="38100" rIns="38100" bIns="38100" anchor="t" anchorCtr="0">
            <a:noAutofit/>
          </a:bodyPr>
          <a:lstStyle/>
          <a:p>
            <a:pPr marL="0" lvl="0" indent="0" algn="ctr" rtl="0">
              <a:lnSpc>
                <a:spcPct val="100000"/>
              </a:lnSpc>
              <a:spcBef>
                <a:spcPts val="0"/>
              </a:spcBef>
              <a:spcAft>
                <a:spcPts val="0"/>
              </a:spcAft>
              <a:buNone/>
            </a:pPr>
            <a:r>
              <a:rPr lang="en-US" sz="4800">
                <a:solidFill>
                  <a:srgbClr val="000000"/>
                </a:solidFill>
                <a:latin typeface="Arial"/>
                <a:ea typeface="Arial"/>
                <a:cs typeface="Arial"/>
                <a:sym typeface="Arial"/>
              </a:rPr>
              <a:t>Project and Team Management</a:t>
            </a:r>
            <a:endParaRPr sz="4800">
              <a:solidFill>
                <a:srgbClr val="000000"/>
              </a:solidFill>
              <a:latin typeface="Arial"/>
              <a:ea typeface="Arial"/>
              <a:cs typeface="Arial"/>
              <a:sym typeface="Arial"/>
            </a:endParaRPr>
          </a:p>
        </p:txBody>
      </p:sp>
      <p:sp>
        <p:nvSpPr>
          <p:cNvPr id="24" name="Google Shape;24;p7"/>
          <p:cNvSpPr txBox="1">
            <a:spLocks noGrp="1"/>
          </p:cNvSpPr>
          <p:nvPr>
            <p:ph type="subTitle" idx="1"/>
          </p:nvPr>
        </p:nvSpPr>
        <p:spPr>
          <a:xfrm>
            <a:off x="1828800" y="4572000"/>
            <a:ext cx="6578600" cy="990600"/>
          </a:xfrm>
          <a:prstGeom prst="rect">
            <a:avLst/>
          </a:prstGeom>
        </p:spPr>
        <p:txBody>
          <a:bodyPr spcFirstLastPara="1" wrap="square" lIns="38100" tIns="38100" rIns="38100" bIns="38100" anchor="t" anchorCtr="0">
            <a:noAutofit/>
          </a:bodyPr>
          <a:lstStyle/>
          <a:p>
            <a:pPr marL="0" lvl="0" indent="0" algn="ctr" rtl="0">
              <a:lnSpc>
                <a:spcPct val="100000"/>
              </a:lnSpc>
              <a:spcBef>
                <a:spcPts val="0"/>
              </a:spcBef>
              <a:spcAft>
                <a:spcPts val="0"/>
              </a:spcAft>
              <a:buNone/>
            </a:pPr>
            <a:r>
              <a:rPr lang="en-US" sz="3200">
                <a:solidFill>
                  <a:srgbClr val="000000"/>
                </a:solidFill>
                <a:latin typeface="Arial"/>
                <a:ea typeface="Arial"/>
                <a:cs typeface="Arial"/>
                <a:sym typeface="Arial"/>
              </a:rPr>
              <a:t>Arnold Pears</a:t>
            </a:r>
          </a:p>
          <a:p>
            <a:pPr marL="0" lvl="0" indent="0" algn="ctr" rtl="0">
              <a:lnSpc>
                <a:spcPct val="100000"/>
              </a:lnSpc>
              <a:spcBef>
                <a:spcPts val="0"/>
              </a:spcBef>
              <a:spcAft>
                <a:spcPts val="0"/>
              </a:spcAft>
              <a:buNone/>
            </a:pPr>
            <a:r>
              <a:rPr lang="en-US"/>
              <a:t>Co-teaching: Hung Pham-Ngoc</a:t>
            </a:r>
            <a:endParaRPr sz="32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3EE0-5FA2-425D-93AE-2C8C95BE9A14}"/>
              </a:ext>
            </a:extLst>
          </p:cNvPr>
          <p:cNvSpPr>
            <a:spLocks noGrp="1"/>
          </p:cNvSpPr>
          <p:nvPr>
            <p:ph type="title"/>
          </p:nvPr>
        </p:nvSpPr>
        <p:spPr/>
        <p:txBody>
          <a:bodyPr/>
          <a:lstStyle/>
          <a:p>
            <a:pPr>
              <a:buNone/>
            </a:pPr>
            <a:r>
              <a:rPr lang="en-US" sz="4000"/>
              <a:t>Group Exercise – Teamwork Role-Play</a:t>
            </a:r>
          </a:p>
        </p:txBody>
      </p:sp>
      <p:sp>
        <p:nvSpPr>
          <p:cNvPr id="3" name="Text Placeholder 2">
            <a:extLst>
              <a:ext uri="{FF2B5EF4-FFF2-40B4-BE49-F238E27FC236}">
                <a16:creationId xmlns:a16="http://schemas.microsoft.com/office/drawing/2014/main" id="{C6E74305-B601-42EF-B795-0C328809971F}"/>
              </a:ext>
            </a:extLst>
          </p:cNvPr>
          <p:cNvSpPr>
            <a:spLocks noGrp="1"/>
          </p:cNvSpPr>
          <p:nvPr>
            <p:ph type="body" idx="1"/>
          </p:nvPr>
        </p:nvSpPr>
        <p:spPr>
          <a:xfrm>
            <a:off x="304800" y="1371600"/>
            <a:ext cx="9550400" cy="5943600"/>
          </a:xfrm>
        </p:spPr>
        <p:txBody>
          <a:bodyPr/>
          <a:lstStyle/>
          <a:p>
            <a:pPr marL="59267" indent="0">
              <a:buNone/>
            </a:pPr>
            <a:r>
              <a:rPr lang="en-US" b="1"/>
              <a:t>Scenario 1 - Team Goals</a:t>
            </a:r>
          </a:p>
          <a:p>
            <a:r>
              <a:rPr lang="en-US"/>
              <a:t>Your team has just formed, and during the first meeting you have been asked to elect a team leader, and discuss initial plans and work schedules for the project. As the discussion about the project progresses the topic shifts from discussing the technical aspects of the project, to who will be the team leader, and what final grade the team should aim for.</a:t>
            </a:r>
          </a:p>
          <a:p>
            <a:endParaRPr lang="en-US"/>
          </a:p>
          <a:p>
            <a:r>
              <a:rPr lang="en-US"/>
              <a:t>Spend a few minutes role-playing around this question using the roles and characters you have been given.</a:t>
            </a:r>
          </a:p>
          <a:p>
            <a:endParaRPr lang="en-US"/>
          </a:p>
          <a:p>
            <a:endParaRPr lang="en-US"/>
          </a:p>
        </p:txBody>
      </p:sp>
    </p:spTree>
    <p:extLst>
      <p:ext uri="{BB962C8B-B14F-4D97-AF65-F5344CB8AC3E}">
        <p14:creationId xmlns:p14="http://schemas.microsoft.com/office/powerpoint/2010/main" val="360027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3EE0-5FA2-425D-93AE-2C8C95BE9A14}"/>
              </a:ext>
            </a:extLst>
          </p:cNvPr>
          <p:cNvSpPr>
            <a:spLocks noGrp="1"/>
          </p:cNvSpPr>
          <p:nvPr>
            <p:ph type="title"/>
          </p:nvPr>
        </p:nvSpPr>
        <p:spPr/>
        <p:txBody>
          <a:bodyPr/>
          <a:lstStyle/>
          <a:p>
            <a:pPr>
              <a:buNone/>
            </a:pPr>
            <a:r>
              <a:rPr lang="en-US" sz="4000"/>
              <a:t>Group Exercise – Teamwork Role-Play</a:t>
            </a:r>
          </a:p>
        </p:txBody>
      </p:sp>
      <p:sp>
        <p:nvSpPr>
          <p:cNvPr id="3" name="Text Placeholder 2">
            <a:extLst>
              <a:ext uri="{FF2B5EF4-FFF2-40B4-BE49-F238E27FC236}">
                <a16:creationId xmlns:a16="http://schemas.microsoft.com/office/drawing/2014/main" id="{C6E74305-B601-42EF-B795-0C328809971F}"/>
              </a:ext>
            </a:extLst>
          </p:cNvPr>
          <p:cNvSpPr>
            <a:spLocks noGrp="1"/>
          </p:cNvSpPr>
          <p:nvPr>
            <p:ph type="body" idx="1"/>
          </p:nvPr>
        </p:nvSpPr>
        <p:spPr>
          <a:xfrm>
            <a:off x="304800" y="1371600"/>
            <a:ext cx="9550400" cy="5943600"/>
          </a:xfrm>
        </p:spPr>
        <p:txBody>
          <a:bodyPr/>
          <a:lstStyle/>
          <a:p>
            <a:pPr marL="59267" indent="0">
              <a:buNone/>
            </a:pPr>
            <a:r>
              <a:rPr lang="en-US" b="1"/>
              <a:t>Scenario 1 - Team Goals</a:t>
            </a:r>
          </a:p>
          <a:p>
            <a:pPr marL="59267" indent="0">
              <a:buNone/>
            </a:pPr>
            <a:endParaRPr lang="en-US" b="1" u="sng"/>
          </a:p>
          <a:p>
            <a:pPr marL="59267" indent="0">
              <a:buNone/>
            </a:pPr>
            <a:r>
              <a:rPr lang="en-US" b="1" u="sng"/>
              <a:t>Reflection</a:t>
            </a:r>
            <a:endParaRPr lang="en-US"/>
          </a:p>
          <a:p>
            <a:pPr marL="59267" indent="0">
              <a:buNone/>
            </a:pPr>
            <a:endParaRPr lang="en-US"/>
          </a:p>
          <a:p>
            <a:r>
              <a:rPr lang="en-US"/>
              <a:t>What happened in the discussion? </a:t>
            </a:r>
          </a:p>
          <a:p>
            <a:r>
              <a:rPr lang="en-US"/>
              <a:t>What power strategies were used?</a:t>
            </a:r>
          </a:p>
          <a:p>
            <a:r>
              <a:rPr lang="en-US"/>
              <a:t>Did any character dominate, or influence the outcome? How?</a:t>
            </a:r>
          </a:p>
          <a:p>
            <a:r>
              <a:rPr lang="en-US"/>
              <a:t>What grade did the team decide to aim for? Why? How did you reach that decision?</a:t>
            </a:r>
          </a:p>
          <a:p>
            <a:endParaRPr lang="en-US"/>
          </a:p>
          <a:p>
            <a:endParaRPr lang="en-US"/>
          </a:p>
          <a:p>
            <a:endParaRPr lang="en-US"/>
          </a:p>
        </p:txBody>
      </p:sp>
    </p:spTree>
    <p:extLst>
      <p:ext uri="{BB962C8B-B14F-4D97-AF65-F5344CB8AC3E}">
        <p14:creationId xmlns:p14="http://schemas.microsoft.com/office/powerpoint/2010/main" val="168297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3EE0-5FA2-425D-93AE-2C8C95BE9A14}"/>
              </a:ext>
            </a:extLst>
          </p:cNvPr>
          <p:cNvSpPr>
            <a:spLocks noGrp="1"/>
          </p:cNvSpPr>
          <p:nvPr>
            <p:ph type="title"/>
          </p:nvPr>
        </p:nvSpPr>
        <p:spPr/>
        <p:txBody>
          <a:bodyPr/>
          <a:lstStyle/>
          <a:p>
            <a:pPr>
              <a:buNone/>
            </a:pPr>
            <a:r>
              <a:rPr lang="en-US" sz="4000"/>
              <a:t>Group Exercise – Teamwork Role-Play</a:t>
            </a:r>
          </a:p>
        </p:txBody>
      </p:sp>
      <p:sp>
        <p:nvSpPr>
          <p:cNvPr id="3" name="Text Placeholder 2">
            <a:extLst>
              <a:ext uri="{FF2B5EF4-FFF2-40B4-BE49-F238E27FC236}">
                <a16:creationId xmlns:a16="http://schemas.microsoft.com/office/drawing/2014/main" id="{C6E74305-B601-42EF-B795-0C328809971F}"/>
              </a:ext>
            </a:extLst>
          </p:cNvPr>
          <p:cNvSpPr>
            <a:spLocks noGrp="1"/>
          </p:cNvSpPr>
          <p:nvPr>
            <p:ph type="body" idx="1"/>
          </p:nvPr>
        </p:nvSpPr>
        <p:spPr>
          <a:xfrm>
            <a:off x="304800" y="1371600"/>
            <a:ext cx="9550400" cy="5943600"/>
          </a:xfrm>
        </p:spPr>
        <p:txBody>
          <a:bodyPr/>
          <a:lstStyle/>
          <a:p>
            <a:pPr marL="59267" indent="0">
              <a:buNone/>
            </a:pPr>
            <a:r>
              <a:rPr lang="en-US" b="1"/>
              <a:t>Scenario 2 - Project progress</a:t>
            </a:r>
          </a:p>
          <a:p>
            <a:r>
              <a:rPr lang="en-US"/>
              <a:t>After about four weeks of the project things are starting to feel very disorganised. No-one really knows what anyone else is doing, and project progress is hard to measure. The team leader (see scenario 1) has called everyone to a meeting to discuss the situation, and to sort out how to solve the problems the team is experiencing.</a:t>
            </a:r>
          </a:p>
          <a:p>
            <a:endParaRPr lang="en-US"/>
          </a:p>
          <a:p>
            <a:r>
              <a:rPr lang="en-US"/>
              <a:t>Spend a few minutes role-playing around this question using the roles and characters you have been given.</a:t>
            </a:r>
          </a:p>
          <a:p>
            <a:endParaRPr lang="en-US"/>
          </a:p>
          <a:p>
            <a:endParaRPr lang="en-US"/>
          </a:p>
          <a:p>
            <a:endParaRPr lang="en-US"/>
          </a:p>
        </p:txBody>
      </p:sp>
    </p:spTree>
    <p:extLst>
      <p:ext uri="{BB962C8B-B14F-4D97-AF65-F5344CB8AC3E}">
        <p14:creationId xmlns:p14="http://schemas.microsoft.com/office/powerpoint/2010/main" val="424060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3EE0-5FA2-425D-93AE-2C8C95BE9A14}"/>
              </a:ext>
            </a:extLst>
          </p:cNvPr>
          <p:cNvSpPr>
            <a:spLocks noGrp="1"/>
          </p:cNvSpPr>
          <p:nvPr>
            <p:ph type="title"/>
          </p:nvPr>
        </p:nvSpPr>
        <p:spPr/>
        <p:txBody>
          <a:bodyPr/>
          <a:lstStyle/>
          <a:p>
            <a:pPr>
              <a:buNone/>
            </a:pPr>
            <a:r>
              <a:rPr lang="en-US" sz="4000"/>
              <a:t>Group Exercise – Teamwork Role-Play</a:t>
            </a:r>
          </a:p>
        </p:txBody>
      </p:sp>
      <p:sp>
        <p:nvSpPr>
          <p:cNvPr id="3" name="Text Placeholder 2">
            <a:extLst>
              <a:ext uri="{FF2B5EF4-FFF2-40B4-BE49-F238E27FC236}">
                <a16:creationId xmlns:a16="http://schemas.microsoft.com/office/drawing/2014/main" id="{C6E74305-B601-42EF-B795-0C328809971F}"/>
              </a:ext>
            </a:extLst>
          </p:cNvPr>
          <p:cNvSpPr>
            <a:spLocks noGrp="1"/>
          </p:cNvSpPr>
          <p:nvPr>
            <p:ph type="body" idx="1"/>
          </p:nvPr>
        </p:nvSpPr>
        <p:spPr>
          <a:xfrm>
            <a:off x="304800" y="1371600"/>
            <a:ext cx="9550400" cy="5943600"/>
          </a:xfrm>
        </p:spPr>
        <p:txBody>
          <a:bodyPr/>
          <a:lstStyle/>
          <a:p>
            <a:pPr marL="59267" indent="0">
              <a:buNone/>
            </a:pPr>
            <a:r>
              <a:rPr lang="en-US" b="1"/>
              <a:t>Scenario 2 - Project progress</a:t>
            </a:r>
          </a:p>
          <a:p>
            <a:pPr marL="59267" indent="0">
              <a:buNone/>
            </a:pPr>
            <a:endParaRPr lang="en-US" b="1" u="sng"/>
          </a:p>
          <a:p>
            <a:pPr marL="59267" indent="0">
              <a:buNone/>
            </a:pPr>
            <a:r>
              <a:rPr lang="en-US" b="1" u="sng"/>
              <a:t>Reflection</a:t>
            </a:r>
            <a:endParaRPr lang="en-US"/>
          </a:p>
          <a:p>
            <a:r>
              <a:rPr lang="en-US"/>
              <a:t>What decisions were reached?</a:t>
            </a:r>
          </a:p>
          <a:p>
            <a:r>
              <a:rPr lang="en-US"/>
              <a:t>What were the hardest aspects of the situation to deal with?</a:t>
            </a:r>
          </a:p>
          <a:p>
            <a:r>
              <a:rPr lang="en-US"/>
              <a:t>What might have been done differently?</a:t>
            </a:r>
          </a:p>
          <a:p>
            <a:endParaRPr lang="en-US"/>
          </a:p>
          <a:p>
            <a:endParaRPr lang="en-US"/>
          </a:p>
          <a:p>
            <a:endParaRPr lang="en-US"/>
          </a:p>
          <a:p>
            <a:endParaRPr lang="en-US"/>
          </a:p>
        </p:txBody>
      </p:sp>
    </p:spTree>
    <p:extLst>
      <p:ext uri="{BB962C8B-B14F-4D97-AF65-F5344CB8AC3E}">
        <p14:creationId xmlns:p14="http://schemas.microsoft.com/office/powerpoint/2010/main" val="389996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3EE0-5FA2-425D-93AE-2C8C95BE9A14}"/>
              </a:ext>
            </a:extLst>
          </p:cNvPr>
          <p:cNvSpPr>
            <a:spLocks noGrp="1"/>
          </p:cNvSpPr>
          <p:nvPr>
            <p:ph type="title"/>
          </p:nvPr>
        </p:nvSpPr>
        <p:spPr/>
        <p:txBody>
          <a:bodyPr/>
          <a:lstStyle/>
          <a:p>
            <a:pPr>
              <a:buNone/>
            </a:pPr>
            <a:r>
              <a:rPr lang="en-US" sz="4000"/>
              <a:t>Group Exercise – Teamwork Role-Play</a:t>
            </a:r>
          </a:p>
        </p:txBody>
      </p:sp>
      <p:sp>
        <p:nvSpPr>
          <p:cNvPr id="3" name="Text Placeholder 2">
            <a:extLst>
              <a:ext uri="{FF2B5EF4-FFF2-40B4-BE49-F238E27FC236}">
                <a16:creationId xmlns:a16="http://schemas.microsoft.com/office/drawing/2014/main" id="{C6E74305-B601-42EF-B795-0C328809971F}"/>
              </a:ext>
            </a:extLst>
          </p:cNvPr>
          <p:cNvSpPr>
            <a:spLocks noGrp="1"/>
          </p:cNvSpPr>
          <p:nvPr>
            <p:ph type="body" idx="1"/>
          </p:nvPr>
        </p:nvSpPr>
        <p:spPr>
          <a:xfrm>
            <a:off x="304800" y="1371600"/>
            <a:ext cx="9550400" cy="5943600"/>
          </a:xfrm>
        </p:spPr>
        <p:txBody>
          <a:bodyPr/>
          <a:lstStyle/>
          <a:p>
            <a:pPr marL="59267" indent="0">
              <a:buNone/>
            </a:pPr>
            <a:r>
              <a:rPr lang="en-US" b="1"/>
              <a:t>Scenario 3 - Freeloader</a:t>
            </a:r>
          </a:p>
          <a:p>
            <a:pPr marL="59267" indent="0">
              <a:buNone/>
            </a:pPr>
            <a:endParaRPr lang="en-US" b="1" u="sng"/>
          </a:p>
          <a:p>
            <a:pPr marL="59267" indent="0">
              <a:buNone/>
            </a:pPr>
            <a:r>
              <a:rPr lang="en-US" b="1" u="sng"/>
              <a:t>Reflection</a:t>
            </a:r>
            <a:endParaRPr lang="en-US"/>
          </a:p>
          <a:p>
            <a:r>
              <a:rPr lang="en-US"/>
              <a:t>What did you discuss?</a:t>
            </a:r>
          </a:p>
          <a:p>
            <a:r>
              <a:rPr lang="en-US"/>
              <a:t>What strategies were suggested in order to deal with the problem?</a:t>
            </a:r>
          </a:p>
          <a:p>
            <a:r>
              <a:rPr lang="en-US"/>
              <a:t>Was consensus reached?</a:t>
            </a:r>
          </a:p>
          <a:p>
            <a:r>
              <a:rPr lang="en-US"/>
              <a:t>To what extent do you believe the suggested strategies will really work and result in change?</a:t>
            </a:r>
          </a:p>
          <a:p>
            <a:endParaRPr lang="en-US"/>
          </a:p>
          <a:p>
            <a:endParaRPr lang="en-US"/>
          </a:p>
          <a:p>
            <a:endParaRPr lang="en-US"/>
          </a:p>
          <a:p>
            <a:endParaRPr lang="en-US"/>
          </a:p>
        </p:txBody>
      </p:sp>
    </p:spTree>
    <p:extLst>
      <p:ext uri="{BB962C8B-B14F-4D97-AF65-F5344CB8AC3E}">
        <p14:creationId xmlns:p14="http://schemas.microsoft.com/office/powerpoint/2010/main" val="116821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3EE0-5FA2-425D-93AE-2C8C95BE9A14}"/>
              </a:ext>
            </a:extLst>
          </p:cNvPr>
          <p:cNvSpPr>
            <a:spLocks noGrp="1"/>
          </p:cNvSpPr>
          <p:nvPr>
            <p:ph type="title"/>
          </p:nvPr>
        </p:nvSpPr>
        <p:spPr/>
        <p:txBody>
          <a:bodyPr/>
          <a:lstStyle/>
          <a:p>
            <a:pPr>
              <a:buNone/>
            </a:pPr>
            <a:r>
              <a:rPr lang="en-US" sz="4000"/>
              <a:t>Group Exercise – Teamwork Role-Play</a:t>
            </a:r>
          </a:p>
        </p:txBody>
      </p:sp>
      <p:sp>
        <p:nvSpPr>
          <p:cNvPr id="3" name="Text Placeholder 2">
            <a:extLst>
              <a:ext uri="{FF2B5EF4-FFF2-40B4-BE49-F238E27FC236}">
                <a16:creationId xmlns:a16="http://schemas.microsoft.com/office/drawing/2014/main" id="{C6E74305-B601-42EF-B795-0C328809971F}"/>
              </a:ext>
            </a:extLst>
          </p:cNvPr>
          <p:cNvSpPr>
            <a:spLocks noGrp="1"/>
          </p:cNvSpPr>
          <p:nvPr>
            <p:ph type="body" idx="1"/>
          </p:nvPr>
        </p:nvSpPr>
        <p:spPr>
          <a:xfrm>
            <a:off x="304800" y="1371600"/>
            <a:ext cx="9550400" cy="5943600"/>
          </a:xfrm>
        </p:spPr>
        <p:txBody>
          <a:bodyPr/>
          <a:lstStyle/>
          <a:p>
            <a:pPr marL="59267" indent="0">
              <a:buNone/>
            </a:pPr>
            <a:r>
              <a:rPr lang="en-US" b="1"/>
              <a:t>Scenario 3 - Freeloader</a:t>
            </a:r>
          </a:p>
          <a:p>
            <a:r>
              <a:rPr lang="en-US"/>
              <a:t>The team is now more than half way through the development cycle, and it appears that some of the team members are hardly ever present on campus. The members who have not been present are out of contact and unsynchronised with the rest of the team. </a:t>
            </a:r>
          </a:p>
          <a:p>
            <a:pPr marL="59267" indent="0">
              <a:buNone/>
            </a:pPr>
            <a:endParaRPr lang="en-US"/>
          </a:p>
          <a:p>
            <a:r>
              <a:rPr lang="en-US"/>
              <a:t>Spend a few minutes role-playing around this question using the roles and characters you have been given.</a:t>
            </a:r>
          </a:p>
          <a:p>
            <a:endParaRPr lang="en-US"/>
          </a:p>
          <a:p>
            <a:endParaRPr lang="en-US"/>
          </a:p>
          <a:p>
            <a:endParaRPr lang="en-US"/>
          </a:p>
          <a:p>
            <a:endParaRPr lang="en-US"/>
          </a:p>
        </p:txBody>
      </p:sp>
    </p:spTree>
    <p:extLst>
      <p:ext uri="{BB962C8B-B14F-4D97-AF65-F5344CB8AC3E}">
        <p14:creationId xmlns:p14="http://schemas.microsoft.com/office/powerpoint/2010/main" val="221346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304800" y="304800"/>
            <a:ext cx="9626600" cy="990600"/>
          </a:xfrm>
          <a:prstGeom prst="rect">
            <a:avLst/>
          </a:prstGeom>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sz="4266">
                <a:solidFill>
                  <a:srgbClr val="000000"/>
                </a:solidFill>
                <a:latin typeface="Arial"/>
                <a:ea typeface="Arial"/>
                <a:cs typeface="Arial"/>
                <a:sym typeface="Arial"/>
              </a:rPr>
              <a:t>Intent of Software Engineering</a:t>
            </a:r>
            <a:endParaRPr sz="4266">
              <a:solidFill>
                <a:srgbClr val="000000"/>
              </a:solidFill>
              <a:latin typeface="Arial"/>
              <a:ea typeface="Arial"/>
              <a:cs typeface="Arial"/>
              <a:sym typeface="Arial"/>
            </a:endParaRPr>
          </a:p>
        </p:txBody>
      </p:sp>
      <p:sp>
        <p:nvSpPr>
          <p:cNvPr id="30" name="Google Shape;30;p8"/>
          <p:cNvSpPr txBox="1">
            <a:spLocks noGrp="1"/>
          </p:cNvSpPr>
          <p:nvPr>
            <p:ph type="body" idx="1"/>
          </p:nvPr>
        </p:nvSpPr>
        <p:spPr>
          <a:xfrm>
            <a:off x="1013000" y="1321750"/>
            <a:ext cx="8321900" cy="5781200"/>
          </a:xfrm>
          <a:prstGeom prst="rect">
            <a:avLst/>
          </a:prstGeom>
        </p:spPr>
        <p:txBody>
          <a:bodyPr spcFirstLastPara="1" wrap="square" lIns="38100" tIns="38100" rIns="38100" bIns="38100" anchor="t" anchorCtr="0">
            <a:noAutofit/>
          </a:bodyPr>
          <a:lstStyle/>
          <a:p>
            <a:pPr marL="0" marR="0" lvl="0" indent="0" algn="l" rtl="0">
              <a:lnSpc>
                <a:spcPct val="100000"/>
              </a:lnSpc>
              <a:spcBef>
                <a:spcPts val="0"/>
              </a:spcBef>
              <a:spcAft>
                <a:spcPts val="0"/>
              </a:spcAft>
              <a:buNone/>
            </a:pPr>
            <a:r>
              <a:rPr lang="en-US"/>
              <a:t>Understand the problem space</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a:t>What to solve?</a:t>
            </a:r>
            <a:endParaRPr/>
          </a:p>
          <a:p>
            <a:pPr marL="381000" marR="0" lvl="0" indent="-220133" algn="l" rtl="0">
              <a:lnSpc>
                <a:spcPct val="100000"/>
              </a:lnSpc>
              <a:spcBef>
                <a:spcPts val="0"/>
              </a:spcBef>
              <a:spcAft>
                <a:spcPts val="0"/>
              </a:spcAft>
              <a:buClr>
                <a:srgbClr val="000000"/>
              </a:buClr>
              <a:buSzPts val="2667"/>
              <a:buChar char="●"/>
            </a:pPr>
            <a:r>
              <a:rPr lang="en-US"/>
              <a:t>What defines the solution envelope?</a:t>
            </a:r>
            <a:endParaRPr/>
          </a:p>
          <a:p>
            <a:pPr marL="381000" marR="0" lvl="0" indent="-220133" algn="l" rtl="0">
              <a:lnSpc>
                <a:spcPct val="100000"/>
              </a:lnSpc>
              <a:spcBef>
                <a:spcPts val="0"/>
              </a:spcBef>
              <a:spcAft>
                <a:spcPts val="0"/>
              </a:spcAft>
              <a:buClr>
                <a:srgbClr val="000000"/>
              </a:buClr>
              <a:buSzPts val="2667"/>
              <a:buChar char="●"/>
            </a:pPr>
            <a:r>
              <a:rPr lang="en-US"/>
              <a:t>How should we work?</a:t>
            </a:r>
            <a:endParaRPr sz="2666">
              <a:solidFill>
                <a:srgbClr val="000000"/>
              </a:solidFill>
              <a:latin typeface="Arial"/>
              <a:ea typeface="Arial"/>
              <a:cs typeface="Arial"/>
              <a:sym typeface="Arial"/>
            </a:endParaRPr>
          </a:p>
          <a:p>
            <a:pPr marL="0" lvl="0" indent="0" algn="l" rtl="0">
              <a:lnSpc>
                <a:spcPct val="100000"/>
              </a:lnSpc>
              <a:spcBef>
                <a:spcPts val="0"/>
              </a:spcBef>
              <a:spcAft>
                <a:spcPts val="0"/>
              </a:spcAft>
              <a:buNone/>
            </a:pP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Involves aspects of</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a:t>Ideation to explore the space</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a:t>Develop several parallel designs</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a:t>Converge on an agreed design after 2-3 weeks</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a:t>Sustainable development</a:t>
            </a:r>
            <a:r>
              <a:rPr lang="en-US" sz="2666">
                <a:solidFill>
                  <a:srgbClr val="000000"/>
                </a:solidFill>
                <a:latin typeface="Arial"/>
                <a:ea typeface="Arial"/>
                <a:cs typeface="Arial"/>
                <a:sym typeface="Arial"/>
              </a:rPr>
              <a:t> considerations</a:t>
            </a:r>
            <a:endParaRPr sz="2666">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2666">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04800" y="304800"/>
            <a:ext cx="9626700" cy="990600"/>
          </a:xfrm>
          <a:prstGeom prst="rect">
            <a:avLst/>
          </a:prstGeom>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sz="4266">
                <a:solidFill>
                  <a:srgbClr val="000000"/>
                </a:solidFill>
                <a:latin typeface="Arial"/>
                <a:ea typeface="Arial"/>
                <a:cs typeface="Arial"/>
                <a:sym typeface="Arial"/>
              </a:rPr>
              <a:t>Intent of Software Engineering</a:t>
            </a:r>
            <a:endParaRPr sz="4266">
              <a:solidFill>
                <a:srgbClr val="000000"/>
              </a:solidFill>
              <a:latin typeface="Arial"/>
              <a:ea typeface="Arial"/>
              <a:cs typeface="Arial"/>
              <a:sym typeface="Arial"/>
            </a:endParaRPr>
          </a:p>
        </p:txBody>
      </p:sp>
      <p:sp>
        <p:nvSpPr>
          <p:cNvPr id="36" name="Google Shape;36;p9"/>
          <p:cNvSpPr txBox="1">
            <a:spLocks noGrp="1"/>
          </p:cNvSpPr>
          <p:nvPr>
            <p:ph type="body" idx="1"/>
          </p:nvPr>
        </p:nvSpPr>
        <p:spPr>
          <a:xfrm>
            <a:off x="1013000" y="1321750"/>
            <a:ext cx="8322000" cy="5781300"/>
          </a:xfrm>
          <a:prstGeom prst="rect">
            <a:avLst/>
          </a:prstGeom>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sz="2666">
                <a:solidFill>
                  <a:srgbClr val="000000"/>
                </a:solidFill>
                <a:latin typeface="Arial"/>
                <a:ea typeface="Arial"/>
                <a:cs typeface="Arial"/>
                <a:sym typeface="Arial"/>
              </a:rPr>
              <a:t>Work practices to improve</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timeliness of delivery</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reliability</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integration</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maintainability and upgrade</a:t>
            </a:r>
            <a:endParaRPr sz="2666">
              <a:solidFill>
                <a:srgbClr val="000000"/>
              </a:solidFill>
              <a:latin typeface="Arial"/>
              <a:ea typeface="Arial"/>
              <a:cs typeface="Arial"/>
              <a:sym typeface="Arial"/>
            </a:endParaRPr>
          </a:p>
          <a:p>
            <a:pPr marL="0" lvl="0" indent="0" algn="l" rtl="0">
              <a:lnSpc>
                <a:spcPct val="100000"/>
              </a:lnSpc>
              <a:spcBef>
                <a:spcPts val="0"/>
              </a:spcBef>
              <a:spcAft>
                <a:spcPts val="0"/>
              </a:spcAft>
              <a:buNone/>
            </a:pP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Involves aspects of</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requirements negotiation</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effort estimation and management</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product usability</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correctness and safety</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ethical considerations</a:t>
            </a:r>
            <a:endParaRPr sz="2666">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2666">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304800" y="304800"/>
            <a:ext cx="9626600" cy="990600"/>
          </a:xfrm>
          <a:prstGeom prst="rect">
            <a:avLst/>
          </a:prstGeom>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sz="4266">
                <a:solidFill>
                  <a:srgbClr val="000000"/>
                </a:solidFill>
                <a:latin typeface="Arial"/>
                <a:ea typeface="Arial"/>
                <a:cs typeface="Arial"/>
                <a:sym typeface="Arial"/>
              </a:rPr>
              <a:t>Traditional SE</a:t>
            </a:r>
            <a:endParaRPr sz="4266">
              <a:solidFill>
                <a:srgbClr val="000000"/>
              </a:solidFill>
              <a:latin typeface="Arial"/>
              <a:ea typeface="Arial"/>
              <a:cs typeface="Arial"/>
              <a:sym typeface="Arial"/>
            </a:endParaRPr>
          </a:p>
        </p:txBody>
      </p:sp>
      <p:sp>
        <p:nvSpPr>
          <p:cNvPr id="42" name="Google Shape;42;p10"/>
          <p:cNvSpPr txBox="1">
            <a:spLocks noGrp="1"/>
          </p:cNvSpPr>
          <p:nvPr>
            <p:ph type="body" idx="1"/>
          </p:nvPr>
        </p:nvSpPr>
        <p:spPr>
          <a:xfrm>
            <a:off x="406400" y="1320800"/>
            <a:ext cx="9229500" cy="5135100"/>
          </a:xfrm>
          <a:prstGeom prst="rect">
            <a:avLst/>
          </a:prstGeom>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sz="2666">
                <a:solidFill>
                  <a:srgbClr val="000000"/>
                </a:solidFill>
                <a:latin typeface="Arial"/>
                <a:ea typeface="Arial"/>
                <a:cs typeface="Arial"/>
                <a:sym typeface="Arial"/>
              </a:rPr>
              <a:t>Heavy focus on technologies and processes</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requirements documentation</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design documents with acceptance tests</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implementation process control</a:t>
            </a:r>
            <a:endParaRPr sz="2666">
              <a:solidFill>
                <a:srgbClr val="000000"/>
              </a:solidFill>
              <a:latin typeface="Arial"/>
              <a:ea typeface="Arial"/>
              <a:cs typeface="Arial"/>
              <a:sym typeface="Arial"/>
            </a:endParaRPr>
          </a:p>
          <a:p>
            <a:pPr marL="762000" marR="0" lvl="1"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decomposition and analysis</a:t>
            </a:r>
            <a:endParaRPr sz="2666">
              <a:solidFill>
                <a:srgbClr val="000000"/>
              </a:solidFill>
              <a:latin typeface="Arial"/>
              <a:ea typeface="Arial"/>
              <a:cs typeface="Arial"/>
              <a:sym typeface="Arial"/>
            </a:endParaRPr>
          </a:p>
          <a:p>
            <a:pPr marL="762000" marR="0" lvl="1"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specification of the system and testing</a:t>
            </a:r>
            <a:endParaRPr sz="2666">
              <a:solidFill>
                <a:srgbClr val="000000"/>
              </a:solidFill>
              <a:latin typeface="Arial"/>
              <a:ea typeface="Arial"/>
              <a:cs typeface="Arial"/>
              <a:sym typeface="Arial"/>
            </a:endParaRPr>
          </a:p>
          <a:p>
            <a:pPr marL="762000" marR="0" lvl="1"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production timelines and teams</a:t>
            </a:r>
            <a:endParaRPr sz="2666">
              <a:solidFill>
                <a:srgbClr val="000000"/>
              </a:solidFill>
              <a:latin typeface="Arial"/>
              <a:ea typeface="Arial"/>
              <a:cs typeface="Arial"/>
              <a:sym typeface="Arial"/>
            </a:endParaRPr>
          </a:p>
          <a:p>
            <a:pPr marL="762000" marR="0" lvl="1"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productivity and quality metrics</a:t>
            </a:r>
            <a:endParaRPr sz="2666">
              <a:solidFill>
                <a:srgbClr val="000000"/>
              </a:solidFill>
              <a:latin typeface="Arial"/>
              <a:ea typeface="Arial"/>
              <a:cs typeface="Arial"/>
              <a:sym typeface="Arial"/>
            </a:endParaRPr>
          </a:p>
          <a:p>
            <a:pPr marL="0" lvl="0" indent="0" algn="l" rtl="0">
              <a:lnSpc>
                <a:spcPct val="100000"/>
              </a:lnSpc>
              <a:spcBef>
                <a:spcPts val="0"/>
              </a:spcBef>
              <a:spcAft>
                <a:spcPts val="0"/>
              </a:spcAft>
              <a:buNone/>
            </a:pP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Examples</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Waterfall model, Iterative Model, Rapid Prototyping, V-model</a:t>
            </a:r>
            <a:endParaRPr sz="2666">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304800" y="304800"/>
            <a:ext cx="9626700" cy="990600"/>
          </a:xfrm>
          <a:prstGeom prst="rect">
            <a:avLst/>
          </a:prstGeom>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a:t>Group exercise</a:t>
            </a:r>
            <a:endParaRPr sz="4266">
              <a:solidFill>
                <a:srgbClr val="000000"/>
              </a:solidFill>
              <a:latin typeface="Arial"/>
              <a:ea typeface="Arial"/>
              <a:cs typeface="Arial"/>
              <a:sym typeface="Arial"/>
            </a:endParaRPr>
          </a:p>
        </p:txBody>
      </p:sp>
      <p:sp>
        <p:nvSpPr>
          <p:cNvPr id="48" name="Google Shape;48;p11"/>
          <p:cNvSpPr txBox="1">
            <a:spLocks noGrp="1"/>
          </p:cNvSpPr>
          <p:nvPr>
            <p:ph type="body" idx="1"/>
          </p:nvPr>
        </p:nvSpPr>
        <p:spPr>
          <a:xfrm>
            <a:off x="1013000" y="1321750"/>
            <a:ext cx="8322000" cy="5781300"/>
          </a:xfrm>
          <a:prstGeom prst="rect">
            <a:avLst/>
          </a:prstGeom>
        </p:spPr>
        <p:txBody>
          <a:bodyPr spcFirstLastPara="1" wrap="square" lIns="38100" tIns="38100" rIns="38100" bIns="38100" anchor="t" anchorCtr="0">
            <a:noAutofit/>
          </a:bodyPr>
          <a:lstStyle/>
          <a:p>
            <a:pPr marL="381000" lvl="0" indent="-220133" algn="l" rtl="0">
              <a:spcBef>
                <a:spcPts val="0"/>
              </a:spcBef>
              <a:spcAft>
                <a:spcPts val="0"/>
              </a:spcAft>
              <a:buClr>
                <a:schemeClr val="dk1"/>
              </a:buClr>
              <a:buSzPts val="2667"/>
              <a:buChar char="●"/>
            </a:pPr>
            <a:r>
              <a:rPr lang="en-US">
                <a:solidFill>
                  <a:schemeClr val="dk1"/>
                </a:solidFill>
              </a:rPr>
              <a:t>Requirements analysis.</a:t>
            </a:r>
            <a:endParaRPr>
              <a:solidFill>
                <a:schemeClr val="dk1"/>
              </a:solidFill>
            </a:endParaRPr>
          </a:p>
          <a:p>
            <a:pPr marL="381000" lvl="0" indent="-220133" algn="l" rtl="0">
              <a:spcBef>
                <a:spcPts val="0"/>
              </a:spcBef>
              <a:spcAft>
                <a:spcPts val="0"/>
              </a:spcAft>
              <a:buClr>
                <a:schemeClr val="dk1"/>
              </a:buClr>
              <a:buSzPts val="2667"/>
              <a:buChar char="●"/>
            </a:pPr>
            <a:r>
              <a:rPr lang="en-US">
                <a:solidFill>
                  <a:schemeClr val="dk1"/>
                </a:solidFill>
              </a:rPr>
              <a:t>What is the problem to be solved? May involve modelling the</a:t>
            </a:r>
            <a:endParaRPr>
              <a:solidFill>
                <a:schemeClr val="dk1"/>
              </a:solidFill>
            </a:endParaRPr>
          </a:p>
          <a:p>
            <a:pPr marL="762000" lvl="1" indent="-220133" algn="l" rtl="0">
              <a:spcBef>
                <a:spcPts val="0"/>
              </a:spcBef>
              <a:spcAft>
                <a:spcPts val="0"/>
              </a:spcAft>
              <a:buClr>
                <a:schemeClr val="dk1"/>
              </a:buClr>
              <a:buSzPts val="2667"/>
              <a:buChar char="○"/>
            </a:pPr>
            <a:r>
              <a:rPr lang="en-US">
                <a:solidFill>
                  <a:schemeClr val="dk1"/>
                </a:solidFill>
              </a:rPr>
              <a:t>environment,</a:t>
            </a:r>
            <a:endParaRPr>
              <a:solidFill>
                <a:schemeClr val="dk1"/>
              </a:solidFill>
            </a:endParaRPr>
          </a:p>
          <a:p>
            <a:pPr marL="762000" lvl="1" indent="-220133" algn="l" rtl="0">
              <a:spcBef>
                <a:spcPts val="0"/>
              </a:spcBef>
              <a:spcAft>
                <a:spcPts val="0"/>
              </a:spcAft>
              <a:buClr>
                <a:schemeClr val="dk1"/>
              </a:buClr>
              <a:buSzPts val="2667"/>
              <a:buChar char="○"/>
            </a:pPr>
            <a:r>
              <a:rPr lang="en-US">
                <a:solidFill>
                  <a:schemeClr val="dk1"/>
                </a:solidFill>
              </a:rPr>
              <a:t>robot,</a:t>
            </a:r>
            <a:endParaRPr>
              <a:solidFill>
                <a:schemeClr val="dk1"/>
              </a:solidFill>
            </a:endParaRPr>
          </a:p>
          <a:p>
            <a:pPr marL="762000" lvl="1" indent="-220133" algn="l" rtl="0">
              <a:spcBef>
                <a:spcPts val="0"/>
              </a:spcBef>
              <a:spcAft>
                <a:spcPts val="0"/>
              </a:spcAft>
              <a:buClr>
                <a:schemeClr val="dk1"/>
              </a:buClr>
              <a:buSzPts val="2667"/>
              <a:buChar char="○"/>
            </a:pPr>
            <a:r>
              <a:rPr lang="en-US">
                <a:solidFill>
                  <a:schemeClr val="dk1"/>
                </a:solidFill>
              </a:rPr>
              <a:t>sensors.</a:t>
            </a:r>
            <a:endParaRPr>
              <a:solidFill>
                <a:schemeClr val="dk1"/>
              </a:solidFill>
            </a:endParaRPr>
          </a:p>
          <a:p>
            <a:pPr marL="381000" lvl="0" indent="-220133" algn="l" rtl="0">
              <a:spcBef>
                <a:spcPts val="0"/>
              </a:spcBef>
              <a:spcAft>
                <a:spcPts val="0"/>
              </a:spcAft>
              <a:buClr>
                <a:schemeClr val="dk1"/>
              </a:buClr>
              <a:buSzPts val="2667"/>
              <a:buChar char="●"/>
            </a:pPr>
            <a:r>
              <a:rPr lang="en-US">
                <a:solidFill>
                  <a:schemeClr val="dk1"/>
                </a:solidFill>
              </a:rPr>
              <a:t>System modules (brainstorm)</a:t>
            </a:r>
            <a:endParaRPr>
              <a:solidFill>
                <a:schemeClr val="dk1"/>
              </a:solidFill>
            </a:endParaRPr>
          </a:p>
          <a:p>
            <a:pPr marL="762000" lvl="1" indent="-220133" algn="l" rtl="0">
              <a:spcBef>
                <a:spcPts val="0"/>
              </a:spcBef>
              <a:spcAft>
                <a:spcPts val="0"/>
              </a:spcAft>
              <a:buClr>
                <a:schemeClr val="dk1"/>
              </a:buClr>
              <a:buSzPts val="2667"/>
              <a:buChar char="○"/>
            </a:pPr>
            <a:r>
              <a:rPr lang="en-US">
                <a:solidFill>
                  <a:schemeClr val="dk1"/>
                </a:solidFill>
              </a:rPr>
              <a:t>Overview Diagram</a:t>
            </a:r>
            <a:endParaRPr>
              <a:solidFill>
                <a:schemeClr val="dk1"/>
              </a:solidFill>
            </a:endParaRPr>
          </a:p>
          <a:p>
            <a:pPr marL="762000" lvl="1" indent="-220133" algn="l" rtl="0">
              <a:spcBef>
                <a:spcPts val="0"/>
              </a:spcBef>
              <a:spcAft>
                <a:spcPts val="0"/>
              </a:spcAft>
              <a:buClr>
                <a:schemeClr val="dk1"/>
              </a:buClr>
              <a:buSzPts val="2667"/>
              <a:buChar char="○"/>
            </a:pPr>
            <a:r>
              <a:rPr lang="en-US">
                <a:solidFill>
                  <a:schemeClr val="dk1"/>
                </a:solidFill>
              </a:rPr>
              <a:t>Functional description</a:t>
            </a:r>
            <a:endParaRPr>
              <a:solidFill>
                <a:schemeClr val="dk1"/>
              </a:solidFill>
            </a:endParaRPr>
          </a:p>
          <a:p>
            <a:pPr marL="381000" lvl="0" indent="-220133" algn="l" rtl="0">
              <a:spcBef>
                <a:spcPts val="0"/>
              </a:spcBef>
              <a:spcAft>
                <a:spcPts val="0"/>
              </a:spcAft>
              <a:buClr>
                <a:schemeClr val="dk1"/>
              </a:buClr>
              <a:buSzPts val="2667"/>
              <a:buChar char="●"/>
            </a:pPr>
            <a:r>
              <a:rPr lang="en-US">
                <a:solidFill>
                  <a:schemeClr val="dk1"/>
                </a:solidFill>
              </a:rPr>
              <a:t>Communication protocols</a:t>
            </a:r>
            <a:endParaRPr>
              <a:solidFill>
                <a:schemeClr val="dk1"/>
              </a:solidFill>
            </a:endParaRPr>
          </a:p>
          <a:p>
            <a:pPr marL="762000" lvl="1" indent="-220133" algn="l" rtl="0">
              <a:spcBef>
                <a:spcPts val="0"/>
              </a:spcBef>
              <a:spcAft>
                <a:spcPts val="0"/>
              </a:spcAft>
              <a:buClr>
                <a:schemeClr val="dk1"/>
              </a:buClr>
              <a:buSzPts val="2667"/>
              <a:buChar char="○"/>
            </a:pPr>
            <a:r>
              <a:rPr lang="en-US">
                <a:solidFill>
                  <a:schemeClr val="dk1"/>
                </a:solidFill>
              </a:rPr>
              <a:t>Which modules communicate?</a:t>
            </a:r>
            <a:endParaRPr>
              <a:solidFill>
                <a:schemeClr val="dk1"/>
              </a:solidFill>
            </a:endParaRPr>
          </a:p>
          <a:p>
            <a:pPr marL="762000" lvl="1" indent="-220133" algn="l" rtl="0">
              <a:spcBef>
                <a:spcPts val="0"/>
              </a:spcBef>
              <a:spcAft>
                <a:spcPts val="0"/>
              </a:spcAft>
              <a:buClr>
                <a:schemeClr val="dk1"/>
              </a:buClr>
              <a:buSzPts val="2667"/>
              <a:buChar char="○"/>
            </a:pPr>
            <a:r>
              <a:rPr lang="en-US">
                <a:solidFill>
                  <a:schemeClr val="dk1"/>
                </a:solidFill>
              </a:rPr>
              <a:t>What data is communicated?</a:t>
            </a:r>
            <a:endParaRPr>
              <a:solidFill>
                <a:schemeClr val="dk1"/>
              </a:solidFill>
            </a:endParaRPr>
          </a:p>
          <a:p>
            <a:pPr marL="762000" lvl="1" indent="-220133" algn="l" rtl="0">
              <a:spcBef>
                <a:spcPts val="0"/>
              </a:spcBef>
              <a:spcAft>
                <a:spcPts val="0"/>
              </a:spcAft>
              <a:buClr>
                <a:schemeClr val="dk1"/>
              </a:buClr>
              <a:buSzPts val="2667"/>
              <a:buChar char="○"/>
            </a:pPr>
            <a:r>
              <a:rPr lang="en-US">
                <a:solidFill>
                  <a:schemeClr val="dk1"/>
                </a:solidFill>
              </a:rPr>
              <a:t>What protocols will be needed?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10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fade">
                                      <p:cBhvr>
                                        <p:cTn id="12" dur="10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2" end="2"/>
                                            </p:txEl>
                                          </p:spTgt>
                                        </p:tgtEl>
                                        <p:attrNameLst>
                                          <p:attrName>style.visibility</p:attrName>
                                        </p:attrNameLst>
                                      </p:cBhvr>
                                      <p:to>
                                        <p:strVal val="visible"/>
                                      </p:to>
                                    </p:set>
                                    <p:animEffect transition="in" filter="fade">
                                      <p:cBhvr>
                                        <p:cTn id="17" dur="1000"/>
                                        <p:tgtEl>
                                          <p:spTgt spid="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xEl>
                                              <p:pRg st="3" end="3"/>
                                            </p:txEl>
                                          </p:spTgt>
                                        </p:tgtEl>
                                        <p:attrNameLst>
                                          <p:attrName>style.visibility</p:attrName>
                                        </p:attrNameLst>
                                      </p:cBhvr>
                                      <p:to>
                                        <p:strVal val="visible"/>
                                      </p:to>
                                    </p:set>
                                    <p:animEffect transition="in" filter="fade">
                                      <p:cBhvr>
                                        <p:cTn id="22" dur="1000"/>
                                        <p:tgtEl>
                                          <p:spTgt spid="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xEl>
                                              <p:pRg st="4" end="4"/>
                                            </p:txEl>
                                          </p:spTgt>
                                        </p:tgtEl>
                                        <p:attrNameLst>
                                          <p:attrName>style.visibility</p:attrName>
                                        </p:attrNameLst>
                                      </p:cBhvr>
                                      <p:to>
                                        <p:strVal val="visible"/>
                                      </p:to>
                                    </p:set>
                                    <p:animEffect transition="in" filter="fade">
                                      <p:cBhvr>
                                        <p:cTn id="27" dur="1000"/>
                                        <p:tgtEl>
                                          <p:spTgt spid="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xEl>
                                              <p:pRg st="5" end="5"/>
                                            </p:txEl>
                                          </p:spTgt>
                                        </p:tgtEl>
                                        <p:attrNameLst>
                                          <p:attrName>style.visibility</p:attrName>
                                        </p:attrNameLst>
                                      </p:cBhvr>
                                      <p:to>
                                        <p:strVal val="visible"/>
                                      </p:to>
                                    </p:set>
                                    <p:animEffect transition="in" filter="fade">
                                      <p:cBhvr>
                                        <p:cTn id="32" dur="1000"/>
                                        <p:tgtEl>
                                          <p:spTgt spid="4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
                                            <p:txEl>
                                              <p:pRg st="6" end="6"/>
                                            </p:txEl>
                                          </p:spTgt>
                                        </p:tgtEl>
                                        <p:attrNameLst>
                                          <p:attrName>style.visibility</p:attrName>
                                        </p:attrNameLst>
                                      </p:cBhvr>
                                      <p:to>
                                        <p:strVal val="visible"/>
                                      </p:to>
                                    </p:set>
                                    <p:animEffect transition="in" filter="fade">
                                      <p:cBhvr>
                                        <p:cTn id="37" dur="1000"/>
                                        <p:tgtEl>
                                          <p:spTgt spid="4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
                                            <p:txEl>
                                              <p:pRg st="7" end="7"/>
                                            </p:txEl>
                                          </p:spTgt>
                                        </p:tgtEl>
                                        <p:attrNameLst>
                                          <p:attrName>style.visibility</p:attrName>
                                        </p:attrNameLst>
                                      </p:cBhvr>
                                      <p:to>
                                        <p:strVal val="visible"/>
                                      </p:to>
                                    </p:set>
                                    <p:animEffect transition="in" filter="fade">
                                      <p:cBhvr>
                                        <p:cTn id="42" dur="1000"/>
                                        <p:tgtEl>
                                          <p:spTgt spid="4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
                                            <p:txEl>
                                              <p:pRg st="8" end="8"/>
                                            </p:txEl>
                                          </p:spTgt>
                                        </p:tgtEl>
                                        <p:attrNameLst>
                                          <p:attrName>style.visibility</p:attrName>
                                        </p:attrNameLst>
                                      </p:cBhvr>
                                      <p:to>
                                        <p:strVal val="visible"/>
                                      </p:to>
                                    </p:set>
                                    <p:animEffect transition="in" filter="fade">
                                      <p:cBhvr>
                                        <p:cTn id="47" dur="1000"/>
                                        <p:tgtEl>
                                          <p:spTgt spid="4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8">
                                            <p:txEl>
                                              <p:pRg st="9" end="9"/>
                                            </p:txEl>
                                          </p:spTgt>
                                        </p:tgtEl>
                                        <p:attrNameLst>
                                          <p:attrName>style.visibility</p:attrName>
                                        </p:attrNameLst>
                                      </p:cBhvr>
                                      <p:to>
                                        <p:strVal val="visible"/>
                                      </p:to>
                                    </p:set>
                                    <p:animEffect transition="in" filter="fade">
                                      <p:cBhvr>
                                        <p:cTn id="52" dur="1000"/>
                                        <p:tgtEl>
                                          <p:spTgt spid="4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8">
                                            <p:txEl>
                                              <p:pRg st="10" end="10"/>
                                            </p:txEl>
                                          </p:spTgt>
                                        </p:tgtEl>
                                        <p:attrNameLst>
                                          <p:attrName>style.visibility</p:attrName>
                                        </p:attrNameLst>
                                      </p:cBhvr>
                                      <p:to>
                                        <p:strVal val="visible"/>
                                      </p:to>
                                    </p:set>
                                    <p:animEffect transition="in" filter="fade">
                                      <p:cBhvr>
                                        <p:cTn id="57" dur="1000"/>
                                        <p:tgtEl>
                                          <p:spTgt spid="4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xEl>
                                              <p:pRg st="11" end="11"/>
                                            </p:txEl>
                                          </p:spTgt>
                                        </p:tgtEl>
                                        <p:attrNameLst>
                                          <p:attrName>style.visibility</p:attrName>
                                        </p:attrNameLst>
                                      </p:cBhvr>
                                      <p:to>
                                        <p:strVal val="visible"/>
                                      </p:to>
                                    </p:set>
                                    <p:animEffect transition="in" filter="fade">
                                      <p:cBhvr>
                                        <p:cTn id="62" dur="1000"/>
                                        <p:tgtEl>
                                          <p:spTgt spid="4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304800" y="304800"/>
            <a:ext cx="9626700" cy="990600"/>
          </a:xfrm>
          <a:prstGeom prst="rect">
            <a:avLst/>
          </a:prstGeom>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a:t>Group exercise</a:t>
            </a:r>
            <a:endParaRPr sz="4266">
              <a:solidFill>
                <a:srgbClr val="000000"/>
              </a:solidFill>
              <a:latin typeface="Arial"/>
              <a:ea typeface="Arial"/>
              <a:cs typeface="Arial"/>
              <a:sym typeface="Arial"/>
            </a:endParaRPr>
          </a:p>
        </p:txBody>
      </p:sp>
      <p:sp>
        <p:nvSpPr>
          <p:cNvPr id="54" name="Google Shape;54;p12"/>
          <p:cNvSpPr txBox="1">
            <a:spLocks noGrp="1"/>
          </p:cNvSpPr>
          <p:nvPr>
            <p:ph type="body" idx="1"/>
          </p:nvPr>
        </p:nvSpPr>
        <p:spPr>
          <a:xfrm>
            <a:off x="1013000" y="1321750"/>
            <a:ext cx="8322000" cy="5781300"/>
          </a:xfrm>
          <a:prstGeom prst="rect">
            <a:avLst/>
          </a:prstGeom>
        </p:spPr>
        <p:txBody>
          <a:bodyPr spcFirstLastPara="1" wrap="square" lIns="38100" tIns="38100" rIns="38100" bIns="38100" anchor="t" anchorCtr="0">
            <a:noAutofit/>
          </a:bodyPr>
          <a:lstStyle/>
          <a:p>
            <a:pPr marL="381000" marR="0" lvl="0" indent="-220133" algn="l" rtl="0">
              <a:lnSpc>
                <a:spcPct val="100000"/>
              </a:lnSpc>
              <a:spcBef>
                <a:spcPts val="0"/>
              </a:spcBef>
              <a:spcAft>
                <a:spcPts val="0"/>
              </a:spcAft>
              <a:buClr>
                <a:schemeClr val="dk1"/>
              </a:buClr>
              <a:buSzPts val="2667"/>
              <a:buFont typeface="Arial"/>
              <a:buChar char="●"/>
            </a:pPr>
            <a:r>
              <a:rPr lang="en-US"/>
              <a:t>Outline of </a:t>
            </a:r>
            <a:r>
              <a:rPr lang="en-US">
                <a:solidFill>
                  <a:schemeClr val="dk1"/>
                </a:solidFill>
              </a:rPr>
              <a:t>implementation process control</a:t>
            </a:r>
            <a:endParaRPr>
              <a:solidFill>
                <a:schemeClr val="dk1"/>
              </a:solidFill>
            </a:endParaRPr>
          </a:p>
          <a:p>
            <a:pPr marL="1371600" lvl="2" indent="-397933" algn="l" rtl="0">
              <a:spcBef>
                <a:spcPts val="0"/>
              </a:spcBef>
              <a:spcAft>
                <a:spcPts val="0"/>
              </a:spcAft>
              <a:buClr>
                <a:schemeClr val="dk1"/>
              </a:buClr>
              <a:buSzPts val="2667"/>
              <a:buChar char="■"/>
            </a:pPr>
            <a:r>
              <a:rPr lang="en-US">
                <a:solidFill>
                  <a:schemeClr val="dk1"/>
                </a:solidFill>
              </a:rPr>
              <a:t>decomposition and analysis</a:t>
            </a:r>
            <a:endParaRPr>
              <a:solidFill>
                <a:schemeClr val="dk1"/>
              </a:solidFill>
            </a:endParaRPr>
          </a:p>
          <a:p>
            <a:pPr marL="1371600" lvl="2" indent="-397933" algn="l" rtl="0">
              <a:spcBef>
                <a:spcPts val="0"/>
              </a:spcBef>
              <a:spcAft>
                <a:spcPts val="0"/>
              </a:spcAft>
              <a:buClr>
                <a:schemeClr val="dk1"/>
              </a:buClr>
              <a:buSzPts val="2667"/>
              <a:buChar char="■"/>
            </a:pPr>
            <a:r>
              <a:rPr lang="en-US">
                <a:solidFill>
                  <a:schemeClr val="dk1"/>
                </a:solidFill>
              </a:rPr>
              <a:t>specification of the system and testing</a:t>
            </a:r>
            <a:endParaRPr>
              <a:solidFill>
                <a:schemeClr val="dk1"/>
              </a:solidFill>
            </a:endParaRPr>
          </a:p>
          <a:p>
            <a:pPr marL="1371600" lvl="2" indent="-397933" algn="l" rtl="0">
              <a:spcBef>
                <a:spcPts val="0"/>
              </a:spcBef>
              <a:spcAft>
                <a:spcPts val="0"/>
              </a:spcAft>
              <a:buClr>
                <a:schemeClr val="dk1"/>
              </a:buClr>
              <a:buSzPts val="2667"/>
              <a:buChar char="■"/>
            </a:pPr>
            <a:r>
              <a:rPr lang="en-US">
                <a:solidFill>
                  <a:schemeClr val="dk1"/>
                </a:solidFill>
              </a:rPr>
              <a:t>production timelines and teams</a:t>
            </a:r>
            <a:endParaRPr>
              <a:solidFill>
                <a:schemeClr val="dk1"/>
              </a:solidFill>
            </a:endParaRPr>
          </a:p>
          <a:p>
            <a:pPr marL="1371600" lvl="2" indent="-397933" algn="l" rtl="0">
              <a:spcBef>
                <a:spcPts val="0"/>
              </a:spcBef>
              <a:spcAft>
                <a:spcPts val="0"/>
              </a:spcAft>
              <a:buClr>
                <a:schemeClr val="dk1"/>
              </a:buClr>
              <a:buSzPts val="2667"/>
              <a:buChar char="■"/>
            </a:pPr>
            <a:r>
              <a:rPr lang="en-US">
                <a:solidFill>
                  <a:schemeClr val="dk1"/>
                </a:solidFill>
              </a:rPr>
              <a:t>productivity and quality metrics</a:t>
            </a:r>
            <a:endParaRPr>
              <a:solidFill>
                <a:schemeClr val="dk1"/>
              </a:solidFill>
            </a:endParaRPr>
          </a:p>
          <a:p>
            <a:pPr marL="0" marR="0" lvl="0" indent="0" algn="l" rtl="0">
              <a:lnSpc>
                <a:spcPct val="100000"/>
              </a:lnSpc>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04800" y="304800"/>
            <a:ext cx="9626600" cy="990600"/>
          </a:xfrm>
          <a:prstGeom prst="rect">
            <a:avLst/>
          </a:prstGeom>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sz="4266">
                <a:solidFill>
                  <a:srgbClr val="000000"/>
                </a:solidFill>
                <a:latin typeface="Arial"/>
                <a:ea typeface="Arial"/>
                <a:cs typeface="Arial"/>
                <a:sym typeface="Arial"/>
              </a:rPr>
              <a:t>Short development cycle projects</a:t>
            </a:r>
            <a:endParaRPr sz="4266">
              <a:solidFill>
                <a:srgbClr val="000000"/>
              </a:solidFill>
              <a:latin typeface="Arial"/>
              <a:ea typeface="Arial"/>
              <a:cs typeface="Arial"/>
              <a:sym typeface="Arial"/>
            </a:endParaRPr>
          </a:p>
        </p:txBody>
      </p:sp>
      <p:sp>
        <p:nvSpPr>
          <p:cNvPr id="60" name="Google Shape;60;p13"/>
          <p:cNvSpPr txBox="1">
            <a:spLocks noGrp="1"/>
          </p:cNvSpPr>
          <p:nvPr>
            <p:ph type="body" idx="1"/>
          </p:nvPr>
        </p:nvSpPr>
        <p:spPr>
          <a:xfrm>
            <a:off x="508000" y="1320800"/>
            <a:ext cx="9022875" cy="5579525"/>
          </a:xfrm>
          <a:prstGeom prst="rect">
            <a:avLst/>
          </a:prstGeom>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sz="2666">
                <a:solidFill>
                  <a:srgbClr val="000000"/>
                </a:solidFill>
                <a:latin typeface="Arial"/>
                <a:ea typeface="Arial"/>
                <a:cs typeface="Arial"/>
                <a:sym typeface="Arial"/>
              </a:rPr>
              <a:t>Recent work on re-factoring during implementation have resulted in some groups advocating Agile design and software development</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FF"/>
              </a:buClr>
              <a:buSzPts val="2667"/>
              <a:buChar char="●"/>
            </a:pPr>
            <a:r>
              <a:rPr lang="en-US" sz="2666" u="sng">
                <a:solidFill>
                  <a:srgbClr val="0000FF"/>
                </a:solidFill>
                <a:latin typeface="Arial"/>
                <a:ea typeface="Arial"/>
                <a:cs typeface="Arial"/>
                <a:sym typeface="Arial"/>
                <a:hlinkClick r:id="rId3"/>
              </a:rPr>
              <a:t>Agile Alliance</a:t>
            </a:r>
            <a:endParaRPr sz="2666" u="sng">
              <a:solidFill>
                <a:srgbClr val="0000FF"/>
              </a:solidFill>
              <a:latin typeface="Arial"/>
              <a:ea typeface="Arial"/>
              <a:cs typeface="Arial"/>
              <a:sym typeface="Arial"/>
              <a:hlinkClick r:id="rId3"/>
            </a:endParaRPr>
          </a:p>
          <a:p>
            <a:pPr marL="0" lvl="0" indent="0" algn="l" rtl="0">
              <a:lnSpc>
                <a:spcPct val="100000"/>
              </a:lnSpc>
              <a:spcBef>
                <a:spcPts val="0"/>
              </a:spcBef>
              <a:spcAft>
                <a:spcPts val="0"/>
              </a:spcAft>
              <a:buNone/>
            </a:pP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Placing a focus on</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responsiveness to change</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factoring in the customer and other stakeholders</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rethinking the monolithic approach to S/W development</a:t>
            </a:r>
            <a:endParaRPr sz="2666">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04800" y="304800"/>
            <a:ext cx="9626600" cy="990600"/>
          </a:xfrm>
          <a:prstGeom prst="rect">
            <a:avLst/>
          </a:prstGeom>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sz="4266">
                <a:solidFill>
                  <a:srgbClr val="000000"/>
                </a:solidFill>
                <a:latin typeface="Arial"/>
                <a:ea typeface="Arial"/>
                <a:cs typeface="Arial"/>
                <a:sym typeface="Arial"/>
              </a:rPr>
              <a:t>Teamwork</a:t>
            </a:r>
            <a:endParaRPr sz="4266">
              <a:solidFill>
                <a:srgbClr val="000000"/>
              </a:solidFill>
              <a:latin typeface="Arial"/>
              <a:ea typeface="Arial"/>
              <a:cs typeface="Arial"/>
              <a:sym typeface="Arial"/>
            </a:endParaRPr>
          </a:p>
        </p:txBody>
      </p:sp>
      <p:sp>
        <p:nvSpPr>
          <p:cNvPr id="66" name="Google Shape;66;p14"/>
          <p:cNvSpPr txBox="1">
            <a:spLocks noGrp="1"/>
          </p:cNvSpPr>
          <p:nvPr>
            <p:ph type="body" idx="1"/>
          </p:nvPr>
        </p:nvSpPr>
        <p:spPr>
          <a:xfrm>
            <a:off x="504375" y="1217575"/>
            <a:ext cx="8223475" cy="5680750"/>
          </a:xfrm>
          <a:prstGeom prst="rect">
            <a:avLst/>
          </a:prstGeom>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sz="2666">
                <a:solidFill>
                  <a:srgbClr val="000000"/>
                </a:solidFill>
                <a:latin typeface="Arial"/>
                <a:ea typeface="Arial"/>
                <a:cs typeface="Arial"/>
                <a:sym typeface="Arial"/>
              </a:rPr>
              <a:t>Managing a project is about more than the technical content</a:t>
            </a:r>
            <a:br>
              <a:rPr lang="en-US" sz="2666">
                <a:solidFill>
                  <a:srgbClr val="000000"/>
                </a:solidFill>
                <a:latin typeface="Arial"/>
                <a:ea typeface="Arial"/>
                <a:cs typeface="Arial"/>
                <a:sym typeface="Arial"/>
              </a:rPr>
            </a:b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Getting a team to work well involves</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clear communication</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commitment (sometimes called "buy in")</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flexible and accountable process</a:t>
            </a:r>
            <a:endParaRPr sz="2666">
              <a:solidFill>
                <a:srgbClr val="000000"/>
              </a:solidFill>
              <a:latin typeface="Arial"/>
              <a:ea typeface="Arial"/>
              <a:cs typeface="Arial"/>
              <a:sym typeface="Arial"/>
            </a:endParaRPr>
          </a:p>
          <a:p>
            <a:pPr marL="0" lvl="0" indent="0" algn="l" rtl="0">
              <a:lnSpc>
                <a:spcPct val="100000"/>
              </a:lnSpc>
              <a:spcBef>
                <a:spcPts val="0"/>
              </a:spcBef>
              <a:spcAft>
                <a:spcPts val="0"/>
              </a:spcAft>
              <a:buNone/>
            </a:pP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Some desirable practices include</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don't let conflict hide in the background</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face and address passivity</a:t>
            </a:r>
            <a:endParaRPr sz="2666">
              <a:solidFill>
                <a:srgbClr val="000000"/>
              </a:solidFill>
              <a:latin typeface="Arial"/>
              <a:ea typeface="Arial"/>
              <a:cs typeface="Arial"/>
              <a:sym typeface="Arial"/>
            </a:endParaRPr>
          </a:p>
          <a:p>
            <a:pPr marL="381000" marR="0" lvl="0" indent="-220133" algn="l" rtl="0">
              <a:lnSpc>
                <a:spcPct val="100000"/>
              </a:lnSpc>
              <a:spcBef>
                <a:spcPts val="0"/>
              </a:spcBef>
              <a:spcAft>
                <a:spcPts val="0"/>
              </a:spcAft>
              <a:buClr>
                <a:srgbClr val="000000"/>
              </a:buClr>
              <a:buSzPts val="2667"/>
              <a:buChar char="●"/>
            </a:pPr>
            <a:r>
              <a:rPr lang="en-US" sz="2666">
                <a:solidFill>
                  <a:srgbClr val="000000"/>
                </a:solidFill>
                <a:latin typeface="Arial"/>
                <a:ea typeface="Arial"/>
                <a:cs typeface="Arial"/>
                <a:sym typeface="Arial"/>
              </a:rPr>
              <a:t>make objectives explicit and documentable</a:t>
            </a:r>
            <a:endParaRPr sz="2666">
              <a:solidFill>
                <a:srgbClr val="000000"/>
              </a:solidFill>
              <a:latin typeface="Arial"/>
              <a:ea typeface="Arial"/>
              <a:cs typeface="Arial"/>
              <a:sym typeface="Arial"/>
            </a:endParaRPr>
          </a:p>
          <a:p>
            <a:pPr marL="0" lvl="0" indent="0" algn="l" rtl="0">
              <a:lnSpc>
                <a:spcPct val="100000"/>
              </a:lnSpc>
              <a:spcBef>
                <a:spcPts val="0"/>
              </a:spcBef>
              <a:spcAft>
                <a:spcPts val="0"/>
              </a:spcAft>
              <a:buNone/>
            </a:pPr>
            <a:br>
              <a:rPr lang="en-US" sz="2666">
                <a:solidFill>
                  <a:srgbClr val="000000"/>
                </a:solidFill>
                <a:latin typeface="Arial"/>
                <a:ea typeface="Arial"/>
                <a:cs typeface="Arial"/>
                <a:sym typeface="Arial"/>
              </a:rPr>
            </a:br>
            <a:endParaRPr sz="2666">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3EE0-5FA2-425D-93AE-2C8C95BE9A14}"/>
              </a:ext>
            </a:extLst>
          </p:cNvPr>
          <p:cNvSpPr>
            <a:spLocks noGrp="1"/>
          </p:cNvSpPr>
          <p:nvPr>
            <p:ph type="title"/>
          </p:nvPr>
        </p:nvSpPr>
        <p:spPr/>
        <p:txBody>
          <a:bodyPr/>
          <a:lstStyle/>
          <a:p>
            <a:pPr>
              <a:buNone/>
            </a:pPr>
            <a:r>
              <a:rPr lang="en-US" sz="4000"/>
              <a:t>Group Exercise – Teamwork Role-Play</a:t>
            </a:r>
          </a:p>
        </p:txBody>
      </p:sp>
      <p:sp>
        <p:nvSpPr>
          <p:cNvPr id="3" name="Text Placeholder 2">
            <a:extLst>
              <a:ext uri="{FF2B5EF4-FFF2-40B4-BE49-F238E27FC236}">
                <a16:creationId xmlns:a16="http://schemas.microsoft.com/office/drawing/2014/main" id="{C6E74305-B601-42EF-B795-0C328809971F}"/>
              </a:ext>
            </a:extLst>
          </p:cNvPr>
          <p:cNvSpPr>
            <a:spLocks noGrp="1"/>
          </p:cNvSpPr>
          <p:nvPr>
            <p:ph type="body" idx="1"/>
          </p:nvPr>
        </p:nvSpPr>
        <p:spPr>
          <a:xfrm>
            <a:off x="304800" y="1371600"/>
            <a:ext cx="9550400" cy="5943600"/>
          </a:xfrm>
        </p:spPr>
        <p:txBody>
          <a:bodyPr/>
          <a:lstStyle/>
          <a:p>
            <a:r>
              <a:rPr lang="en-US"/>
              <a:t>Your team consists of between four and six participants for the teamwork role-play exercise. </a:t>
            </a:r>
          </a:p>
          <a:p>
            <a:r>
              <a:rPr lang="en-US"/>
              <a:t>The objective of the session is to attempt to understand and act out some team scenarios and reflect on what strategies can be used to deal with situations that arise in teamwork.</a:t>
            </a:r>
          </a:p>
          <a:p>
            <a:endParaRPr lang="en-US"/>
          </a:p>
        </p:txBody>
      </p:sp>
    </p:spTree>
    <p:extLst>
      <p:ext uri="{BB962C8B-B14F-4D97-AF65-F5344CB8AC3E}">
        <p14:creationId xmlns:p14="http://schemas.microsoft.com/office/powerpoint/2010/main" val="4026037469"/>
      </p:ext>
    </p:extLst>
  </p:cSld>
  <p:clrMapOvr>
    <a:masterClrMapping/>
  </p:clrMapOvr>
</p:sld>
</file>

<file path=ppt/theme/theme1.xml><?xml version="1.0" encoding="utf-8"?>
<a:theme xmlns:a="http://schemas.openxmlformats.org/drawingml/2006/main" name="Custom">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AA8AFA4367EF043A4B33F679234BB4E" ma:contentTypeVersion="2" ma:contentTypeDescription="Create a new document." ma:contentTypeScope="" ma:versionID="478a4e046d45e785cce277fae1db988d">
  <xsd:schema xmlns:xsd="http://www.w3.org/2001/XMLSchema" xmlns:xs="http://www.w3.org/2001/XMLSchema" xmlns:p="http://schemas.microsoft.com/office/2006/metadata/properties" xmlns:ns2="8873535c-7bb4-4a4d-977a-38ab1f1dbe3d" targetNamespace="http://schemas.microsoft.com/office/2006/metadata/properties" ma:root="true" ma:fieldsID="6a98ef87347730583327e677415871b3" ns2:_="">
    <xsd:import namespace="8873535c-7bb4-4a4d-977a-38ab1f1dbe3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3535c-7bb4-4a4d-977a-38ab1f1db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6C915E-B967-4547-823A-18256FB8FE8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F0CE66F-F9C6-4544-AB17-271AA1CFEF23}">
  <ds:schemaRefs>
    <ds:schemaRef ds:uri="http://schemas.microsoft.com/sharepoint/v3/contenttype/forms"/>
  </ds:schemaRefs>
</ds:datastoreItem>
</file>

<file path=customXml/itemProps3.xml><?xml version="1.0" encoding="utf-8"?>
<ds:datastoreItem xmlns:ds="http://schemas.openxmlformats.org/officeDocument/2006/customXml" ds:itemID="{B38DBB62-C736-4FE3-8B51-CCB36AE1C229}"/>
</file>

<file path=docProps/app.xml><?xml version="1.0" encoding="utf-8"?>
<Properties xmlns="http://schemas.openxmlformats.org/officeDocument/2006/extended-properties" xmlns:vt="http://schemas.openxmlformats.org/officeDocument/2006/docPropsVTypes">
  <TotalTime>524</TotalTime>
  <Words>647</Words>
  <Application>Microsoft Office PowerPoint</Application>
  <PresentationFormat>Custom</PresentationFormat>
  <Paragraphs>122</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Project and Team Management</vt:lpstr>
      <vt:lpstr>Intent of Software Engineering</vt:lpstr>
      <vt:lpstr>Intent of Software Engineering</vt:lpstr>
      <vt:lpstr>Traditional SE</vt:lpstr>
      <vt:lpstr>Group exercise</vt:lpstr>
      <vt:lpstr>Group exercise</vt:lpstr>
      <vt:lpstr>Short development cycle projects</vt:lpstr>
      <vt:lpstr>Teamwork</vt:lpstr>
      <vt:lpstr>Group Exercise – Teamwork Role-Play</vt:lpstr>
      <vt:lpstr>Group Exercise – Teamwork Role-Play</vt:lpstr>
      <vt:lpstr>Group Exercise – Teamwork Role-Play</vt:lpstr>
      <vt:lpstr>Group Exercise – Teamwork Role-Play</vt:lpstr>
      <vt:lpstr>Group Exercise – Teamwork Role-Play</vt:lpstr>
      <vt:lpstr>Group Exercise – Teamwork Role-Play</vt:lpstr>
      <vt:lpstr>Group Exercise – Teamwork Role-Play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and Team Management</dc:title>
  <cp:lastModifiedBy>Pham Ngoc Hung - Vien Cong Nghe Thong tin va Truyen Thong</cp:lastModifiedBy>
  <cp:revision>6</cp:revision>
  <dcterms:modified xsi:type="dcterms:W3CDTF">2020-04-23T02:55:40Z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0x0101005AA8AFA4367EF043A4B33F679234BB4E</vt:lpwstr>
  </property>
</Properties>
</file>