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7620000" cx="10160000"/>
  <p:notesSz cx="7620000" cy="10160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1.xml"/><Relationship Id="rId21" Type="http://schemas.openxmlformats.org/officeDocument/2006/relationships/customXml" Target="../customXml/item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7" Type="http://schemas.openxmlformats.org/officeDocument/2006/relationships/slide" Target="slides/slide3.xml"/><Relationship Id="rId20" Type="http://schemas.openxmlformats.org/officeDocument/2006/relationships/slide" Target="slides/slide16.xml"/><Relationship Id="rId2" Type="http://schemas.openxmlformats.org/officeDocument/2006/relationships/presProps" Target="pres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1" Type="http://schemas.openxmlformats.org/officeDocument/2006/relationships/theme" Target="theme/theme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5" Type="http://schemas.openxmlformats.org/officeDocument/2006/relationships/slide" Target="slides/slide1.xml"/><Relationship Id="rId23" Type="http://schemas.openxmlformats.org/officeDocument/2006/relationships/customXml" Target="../customXml/item3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i0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i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i50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i5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i62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i62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i68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i68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i74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i74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i80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i8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i86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i8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i92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i92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i6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i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i12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i12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d9d5a4cd_00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d9d5a4cd_0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i18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i18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i24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i24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i30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i3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i38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i38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i44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i44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type="ctrTitle"/>
          </p:nvPr>
        </p:nvSpPr>
        <p:spPr>
          <a:xfrm>
            <a:off x="914400" y="3048000"/>
            <a:ext cx="8331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9" name="Google Shape;9;p3"/>
          <p:cNvSpPr txBox="1"/>
          <p:nvPr>
            <p:ph idx="1" type="subTitle"/>
          </p:nvPr>
        </p:nvSpPr>
        <p:spPr>
          <a:xfrm>
            <a:off x="1828800" y="4572000"/>
            <a:ext cx="650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1pPr>
            <a:lvl2pPr lvl="1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2pPr>
            <a:lvl3pPr lvl="2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3pPr>
            <a:lvl4pPr lvl="3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4pPr>
            <a:lvl5pPr lvl="4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5pPr>
            <a:lvl6pPr lvl="5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6pPr>
            <a:lvl7pPr lvl="6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7pPr>
            <a:lvl8pPr lvl="7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8pPr>
            <a:lvl9pPr lvl="8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9pPr>
          </a:lstStyle>
          <a:p/>
        </p:txBody>
      </p:sp>
      <p:sp>
        <p:nvSpPr>
          <p:cNvPr id="12" name="Google Shape;12;p4"/>
          <p:cNvSpPr txBox="1"/>
          <p:nvPr>
            <p:ph idx="1" type="body"/>
          </p:nvPr>
        </p:nvSpPr>
        <p:spPr>
          <a:xfrm>
            <a:off x="304800" y="1828800"/>
            <a:ext cx="9550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7933" lvl="0" marL="4572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indent="-397933" lvl="1" marL="9144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indent="-397933" lvl="2" marL="13716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indent="-397933" lvl="3" marL="18288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indent="-397933" lvl="4" marL="22860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indent="-397933" lvl="5" marL="27432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indent="-397933" lvl="6" marL="32004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indent="-397933" lvl="7" marL="36576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indent="-397933" lvl="8" marL="41148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1pPr>
            <a:lvl2pPr lvl="1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2pPr>
            <a:lvl3pPr lvl="2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3pPr>
            <a:lvl4pPr lvl="3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4pPr>
            <a:lvl5pPr lvl="4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5pPr>
            <a:lvl6pPr lvl="5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6pPr>
            <a:lvl7pPr lvl="6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7pPr>
            <a:lvl8pPr lvl="7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8pPr>
            <a:lvl9pPr lvl="8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304800" y="1828800"/>
            <a:ext cx="4470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7933" lvl="0" marL="4572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indent="-397933" lvl="1" marL="9144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indent="-397933" lvl="2" marL="13716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indent="-397933" lvl="3" marL="18288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indent="-397933" lvl="4" marL="22860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indent="-397933" lvl="5" marL="27432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indent="-397933" lvl="6" marL="32004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indent="-397933" lvl="7" marL="36576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indent="-397933" lvl="8" marL="41148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/>
        </p:txBody>
      </p:sp>
      <p:sp>
        <p:nvSpPr>
          <p:cNvPr id="16" name="Google Shape;16;p5"/>
          <p:cNvSpPr txBox="1"/>
          <p:nvPr>
            <p:ph idx="2" type="body"/>
          </p:nvPr>
        </p:nvSpPr>
        <p:spPr>
          <a:xfrm>
            <a:off x="5384800" y="1828800"/>
            <a:ext cx="4470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7933" lvl="0" marL="4572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indent="-397933" lvl="1" marL="9144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indent="-397933" lvl="2" marL="13716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indent="-397933" lvl="3" marL="18288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indent="-397933" lvl="4" marL="22860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indent="-397933" lvl="5" marL="27432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indent="-397933" lvl="6" marL="32004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indent="-397933" lvl="7" marL="36576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indent="-397933" lvl="8" marL="41148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304800" y="6705600"/>
            <a:ext cx="9550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hyperlink" Target="https://runestone.it.uu.se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hyperlink" Target="https://runestone.it.uu.se/projects/int-mjukvarautveckling-2015-6" TargetMode="External"/><Relationship Id="rId5" Type="http://schemas.openxmlformats.org/officeDocument/2006/relationships/hyperlink" Target="http://runestone.it.uu.s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hyperlink" Target="https://goo.gl/forms/Qt792ghYHI0hmRjJ2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135800" y="1051275"/>
            <a:ext cx="9761700" cy="15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127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777">
                <a:solidFill>
                  <a:srgbClr val="9A0000"/>
                </a:solidFill>
                <a:latin typeface="Arial"/>
                <a:ea typeface="Arial"/>
                <a:cs typeface="Arial"/>
                <a:sym typeface="Arial"/>
              </a:rPr>
              <a:t>Runestone Introduction</a:t>
            </a:r>
            <a:endParaRPr b="1" sz="4777">
              <a:solidFill>
                <a:srgbClr val="9A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7"/>
          <p:cNvSpPr txBox="1"/>
          <p:nvPr>
            <p:ph idx="1" type="subTitle"/>
          </p:nvPr>
        </p:nvSpPr>
        <p:spPr>
          <a:xfrm>
            <a:off x="100525" y="3229675"/>
            <a:ext cx="9876350" cy="31471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12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12890"/>
              </a:lnSpc>
              <a:spcBef>
                <a:spcPts val="667"/>
              </a:spcBef>
              <a:spcAft>
                <a:spcPts val="0"/>
              </a:spcAft>
              <a:buNone/>
            </a:pPr>
            <a:r>
              <a:rPr lang="en-US" sz="355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Arnold Pears</a:t>
            </a:r>
            <a:endParaRPr sz="3555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12890"/>
              </a:lnSpc>
              <a:spcBef>
                <a:spcPts val="667"/>
              </a:spcBef>
              <a:spcAft>
                <a:spcPts val="0"/>
              </a:spcAft>
              <a:buNone/>
            </a:pPr>
            <a:r>
              <a:t/>
            </a:r>
            <a:endParaRPr sz="3555">
              <a:solidFill>
                <a:srgbClr val="0000FF"/>
              </a:solidFill>
            </a:endParaRPr>
          </a:p>
          <a:p>
            <a:pPr indent="0" lvl="0" marL="0" marR="0" rtl="0" algn="r">
              <a:lnSpc>
                <a:spcPct val="112890"/>
              </a:lnSpc>
              <a:spcBef>
                <a:spcPts val="667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968375" y="-56425"/>
            <a:ext cx="9144350" cy="14802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6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88">
                <a:solidFill>
                  <a:srgbClr val="9A0000"/>
                </a:solidFill>
                <a:latin typeface="Arial"/>
                <a:ea typeface="Arial"/>
                <a:cs typeface="Arial"/>
                <a:sym typeface="Arial"/>
              </a:rPr>
              <a:t>Project Calendar</a:t>
            </a:r>
            <a:endParaRPr b="1" sz="4888">
              <a:solidFill>
                <a:srgbClr val="9A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1122300" y="1526025"/>
            <a:ext cx="8677200" cy="54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032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phases are divided into weeks of work. Weeks refer to </a:t>
            </a:r>
            <a:r>
              <a:rPr lang="en-US" sz="2400"/>
              <a:t>week numbers relative to the start of the study period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</a:t>
            </a:r>
            <a:r>
              <a:rPr lang="en-US" sz="2400"/>
              <a:t>1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 Kickoff, redmine config and team allocation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</a:t>
            </a:r>
            <a:r>
              <a:rPr lang="en-US" sz="2400"/>
              <a:t>3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implementation planning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Milestone 1 </a:t>
            </a:r>
            <a:r>
              <a:rPr lang="en-US" sz="2400"/>
              <a:t>- planning report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1" marL="762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-US" sz="2400"/>
              <a:t>Week 4 - Requirements analysis and design</a:t>
            </a:r>
            <a:endParaRPr sz="2400"/>
          </a:p>
          <a:p>
            <a:pPr indent="-20320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</a:t>
            </a:r>
            <a:r>
              <a:rPr lang="en-US" sz="2400"/>
              <a:t>5</a:t>
            </a:r>
            <a:r>
              <a:rPr lang="en-US" sz="2400"/>
              <a:t>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implementation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Milestone 2 - </a:t>
            </a:r>
            <a:r>
              <a:rPr lang="en-US" sz="2400"/>
              <a:t>progress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report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</a:t>
            </a:r>
            <a:r>
              <a:rPr lang="en-US" sz="2400"/>
              <a:t>6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implementation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Milestone 3 - </a:t>
            </a:r>
            <a:r>
              <a:rPr lang="en-US" sz="2400"/>
              <a:t>progress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report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</a:t>
            </a:r>
            <a:r>
              <a:rPr lang="en-US" sz="2400"/>
              <a:t>7</a:t>
            </a:r>
            <a:r>
              <a:rPr lang="en-US" sz="2400"/>
              <a:t>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implementation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Milestone 4 </a:t>
            </a:r>
            <a:r>
              <a:rPr lang="en-US" sz="2400"/>
              <a:t>- progress report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</a:t>
            </a:r>
            <a:r>
              <a:rPr lang="en-US" sz="2400"/>
              <a:t>8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 finalise project and presentation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presentations, </a:t>
            </a:r>
            <a:r>
              <a:rPr lang="en-US" sz="2400"/>
              <a:t>May 20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968375" y="-56425"/>
            <a:ext cx="9144350" cy="14802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6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88">
                <a:solidFill>
                  <a:srgbClr val="9A0000"/>
                </a:solidFill>
                <a:latin typeface="Arial"/>
                <a:ea typeface="Arial"/>
                <a:cs typeface="Arial"/>
                <a:sym typeface="Arial"/>
              </a:rPr>
              <a:t>Passing the course</a:t>
            </a:r>
            <a:endParaRPr sz="4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1000125" y="1744250"/>
            <a:ext cx="9086125" cy="50556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67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Runestone (1DT092) is examined by continuous assessment. To pass the course you need to compile a personal online "portfolio" on the project management Redmine site. Your portfolio should provide convincing evidence that you have,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67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made a continuous contribution to achieving the project learning goals, and 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67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participated actively in team activities and meetings, and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67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contributed productively to compiling knowledge for the use of the team, and writing reports and making online, and face to face presentations.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968375" y="-56425"/>
            <a:ext cx="9144350" cy="14802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6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88">
                <a:solidFill>
                  <a:srgbClr val="9A0000"/>
                </a:solidFill>
              </a:rPr>
              <a:t>Grading Scheme</a:t>
            </a:r>
            <a:endParaRPr b="1" sz="4888">
              <a:solidFill>
                <a:srgbClr val="9A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1320800" y="1555650"/>
            <a:ext cx="8747100" cy="53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20% [2hp]	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Projektledning och kommunikation (milestones)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1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Project management and professional communication (milestones)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1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Grade scale:  U/G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30% [3hp]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Systemdesign och utveckling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1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System design and development (System design and implementation)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1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Uppsala grading range: 3, 4, 5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40% [4hp]	Professionella färdigheter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1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Professional skills (time logs, reflections, participation in meetings, peer evaluation)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1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Uppsala grading range: 3, 4, 5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10% [1hp]	Slutpresentation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1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Final presentation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1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Uppsala grading range: 3, 4, 5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Slutbetyget krävs godkänd i alla moment är en sammanvägning av  0200, 0300, och 0400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968375" y="-56425"/>
            <a:ext cx="9144350" cy="14802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6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88">
                <a:solidFill>
                  <a:srgbClr val="9A0000"/>
                </a:solidFill>
                <a:latin typeface="Arial"/>
                <a:ea typeface="Arial"/>
                <a:cs typeface="Arial"/>
                <a:sym typeface="Arial"/>
              </a:rPr>
              <a:t>Development Server</a:t>
            </a:r>
            <a:endParaRPr b="1" sz="4888">
              <a:solidFill>
                <a:srgbClr val="9A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1000125" y="1919100"/>
            <a:ext cx="9086125" cy="50556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20133" lvl="0" marL="381000" marR="0" rtl="0" algn="l">
              <a:lnSpc>
                <a:spcPct val="106771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/>
              <a:t>Uppsala University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provides access to a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2" marL="1143000" marR="0" rtl="0" algn="l">
              <a:lnSpc>
                <a:spcPct val="1067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■"/>
            </a:pPr>
            <a:r>
              <a:rPr lang="en-US" sz="2666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Redmine project management system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03200" lvl="3" marL="1524000" marR="0" rtl="0" algn="l">
              <a:lnSpc>
                <a:spcPct val="106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 information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3" marL="1524000" marR="0" rtl="0" algn="l">
              <a:lnSpc>
                <a:spcPct val="106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communication forums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3" marL="1524000" marR="0" rtl="0" algn="l">
              <a:lnSpc>
                <a:spcPct val="106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websites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3" marL="1524000" marR="0" rtl="0" algn="l">
              <a:lnSpc>
                <a:spcPct val="106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calendar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3" marL="1524000" marR="0" rtl="0" algn="l">
              <a:lnSpc>
                <a:spcPct val="106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planning and management tools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3" marL="1524000" marR="0" rtl="0" algn="l">
              <a:lnSpc>
                <a:spcPct val="1067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SVN repository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968375" y="209900"/>
            <a:ext cx="9146100" cy="12668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27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88">
                <a:solidFill>
                  <a:srgbClr val="9A0000"/>
                </a:solidFill>
                <a:latin typeface="Arial"/>
                <a:ea typeface="Arial"/>
                <a:cs typeface="Arial"/>
                <a:sym typeface="Arial"/>
              </a:rPr>
              <a:t>Administration</a:t>
            </a:r>
            <a:endParaRPr b="1" sz="4888">
              <a:solidFill>
                <a:srgbClr val="9A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956450" y="1526975"/>
            <a:ext cx="9087900" cy="56765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6266" lvl="0" marL="381000" marR="0" rtl="0" algn="l">
              <a:lnSpc>
                <a:spcPct val="113194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133"/>
              <a:buChar char="●"/>
            </a:pPr>
            <a:r>
              <a:rPr lang="en-US" sz="2133"/>
              <a:t>Account creation</a:t>
            </a: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 </a:t>
            </a:r>
            <a:r>
              <a:rPr lang="en-US" sz="2133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http://runestone.it.uu.se</a:t>
            </a:r>
            <a:endParaRPr sz="2133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5"/>
            </a:endParaRPr>
          </a:p>
          <a:p>
            <a:pPr indent="-186266" lvl="2" marL="1143000" marR="0" rtl="0" algn="l">
              <a:lnSpc>
                <a:spcPct val="1131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Char char="■"/>
            </a:pP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To r</a:t>
            </a:r>
            <a:r>
              <a:rPr lang="en-US" sz="21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egister yourself as a user,</a:t>
            </a:r>
            <a:endParaRPr sz="2133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6266" lvl="3" marL="1524000" marR="0" rtl="0" algn="l">
              <a:lnSpc>
                <a:spcPct val="1131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times new roman"/>
              <a:buChar char="■"/>
            </a:pP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Click on “Register” in upper RH corner</a:t>
            </a:r>
            <a:endParaRPr sz="21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6266" lvl="3" marL="1524000" marR="0" rtl="0" algn="l">
              <a:lnSpc>
                <a:spcPct val="1131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Char char="■"/>
            </a:pPr>
            <a:r>
              <a:rPr lang="en-US" sz="21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username FirstnameInitial (e.g. ArnoldP)‏</a:t>
            </a:r>
            <a:endParaRPr sz="2133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6266" lvl="3" marL="1524000" marR="0" rtl="0" algn="l">
              <a:lnSpc>
                <a:spcPct val="1131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Char char="■"/>
            </a:pPr>
            <a:r>
              <a:rPr lang="en-US" sz="21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pick a password </a:t>
            </a:r>
            <a:endParaRPr sz="2133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6266" lvl="0" marL="381000" marR="0" rtl="0" algn="l">
              <a:lnSpc>
                <a:spcPct val="1131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Char char="●"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room</a:t>
            </a:r>
            <a:r>
              <a:rPr lang="en-US" sz="2133"/>
              <a:t> available next week</a:t>
            </a: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access </a:t>
            </a:r>
            <a:r>
              <a:rPr lang="en-US" sz="2133"/>
              <a:t>with your card</a:t>
            </a: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6266" lvl="2" marL="1143000" marR="0" rtl="0" algn="l">
              <a:lnSpc>
                <a:spcPct val="1131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Char char="■"/>
            </a:pPr>
            <a:r>
              <a:rPr lang="en-US" sz="2133"/>
              <a:t>P</a:t>
            </a: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roject room available for the course duration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6266" lvl="2" marL="1143000" marR="0" rtl="0" algn="l">
              <a:lnSpc>
                <a:spcPct val="1131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Char char="■"/>
            </a:pPr>
            <a:r>
              <a:rPr lang="en-US" sz="2133"/>
              <a:t>F</a:t>
            </a: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inal presentations</a:t>
            </a:r>
            <a:r>
              <a:rPr lang="en-US" sz="2133"/>
              <a:t> by video conference (venue TBA)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6266" lvl="0" marL="381000" marR="0" rtl="0" algn="l">
              <a:lnSpc>
                <a:spcPct val="1131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Char char="●"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 access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6266" lvl="2" marL="1143000" marR="0" rtl="0" algn="l">
              <a:lnSpc>
                <a:spcPct val="1131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Char char="■"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 access via UpUnet-S wireless, and IT Inst. wired network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968375" y="209900"/>
            <a:ext cx="9146100" cy="12668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27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88">
                <a:solidFill>
                  <a:srgbClr val="9A0000"/>
                </a:solidFill>
                <a:latin typeface="Arial"/>
                <a:ea typeface="Arial"/>
                <a:cs typeface="Arial"/>
                <a:sym typeface="Arial"/>
              </a:rPr>
              <a:t>Setup Summary</a:t>
            </a:r>
            <a:endParaRPr b="1" sz="4888">
              <a:solidFill>
                <a:srgbClr val="9A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1000125" y="1919100"/>
            <a:ext cx="9087900" cy="51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20133" lvl="0" marL="3810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/>
              <a:t>E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veryone taking the course </a:t>
            </a:r>
            <a:r>
              <a:rPr lang="en-US" sz="2666"/>
              <a:t>should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1" marL="7620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 yourselves on the Redmine site.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911" lvl="1" marL="7620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22"/>
              <a:buChar char="○"/>
            </a:pPr>
            <a:r>
              <a:rPr lang="en-US" sz="2222"/>
              <a:t>F</a:t>
            </a: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</a:t>
            </a:r>
            <a:r>
              <a:rPr lang="en-US" sz="2222"/>
              <a:t>l</a:t>
            </a: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a </a:t>
            </a:r>
            <a:r>
              <a:rPr lang="en-US" sz="2222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team allocation form</a:t>
            </a:r>
            <a:r>
              <a:rPr lang="en-US" sz="2222">
                <a:solidFill>
                  <a:srgbClr val="000000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‏</a:t>
            </a:r>
            <a:endParaRPr sz="2222">
              <a:solidFill>
                <a:srgbClr val="000000"/>
              </a:solidFill>
              <a:latin typeface="Arial Unicode MS"/>
              <a:ea typeface="Arial Unicode MS"/>
              <a:cs typeface="Arial Unicode MS"/>
              <a:sym typeface="Arial Unicode MS"/>
            </a:endParaRPr>
          </a:p>
          <a:p>
            <a:pPr indent="-191911" lvl="2" marL="11430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22"/>
              <a:buChar char="■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form you are asked for your</a:t>
            </a:r>
            <a:endParaRPr sz="22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911" lvl="3" marL="15240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22"/>
              <a:buChar char="■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Fixed ethernet port MAC address for laptops wishing to connect to the DMZ</a:t>
            </a:r>
            <a:endParaRPr sz="22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910" lvl="1" marL="7620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22"/>
              <a:buChar char="○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teams can sign out a LEGO NXT kit and Arduino boards </a:t>
            </a:r>
            <a:r>
              <a:rPr lang="en-US" sz="2222"/>
              <a:t>in</a:t>
            </a:r>
            <a:r>
              <a:rPr lang="en-US" sz="2222"/>
              <a:t> week 2.</a:t>
            </a:r>
            <a:endParaRPr sz="2222"/>
          </a:p>
          <a:p>
            <a:pPr indent="-191910" lvl="1" marL="7620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22"/>
              <a:buChar char="○"/>
            </a:pPr>
            <a:r>
              <a:rPr lang="en-US" sz="2222"/>
              <a:t>Arduino boards will be available at the same time.</a:t>
            </a:r>
            <a:endParaRPr sz="2222"/>
          </a:p>
          <a:p>
            <a:pPr indent="0" lvl="0" marL="457200" marR="0" rtl="0" algn="l">
              <a:lnSpc>
                <a:spcPct val="112500"/>
              </a:lnSpc>
              <a:spcBef>
                <a:spcPts val="583"/>
              </a:spcBef>
              <a:spcAft>
                <a:spcPts val="0"/>
              </a:spcAft>
              <a:buNone/>
            </a:pPr>
            <a:r>
              <a:t/>
            </a:r>
            <a:endParaRPr sz="2666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968375" y="209900"/>
            <a:ext cx="9146100" cy="12668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2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44">
                <a:solidFill>
                  <a:srgbClr val="9A0000"/>
                </a:solidFill>
                <a:latin typeface="Arial"/>
                <a:ea typeface="Arial"/>
                <a:cs typeface="Arial"/>
                <a:sym typeface="Arial"/>
              </a:rPr>
              <a:t>Milestones and Reports</a:t>
            </a:r>
            <a:endParaRPr b="1" sz="4444">
              <a:solidFill>
                <a:srgbClr val="9A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1000125" y="1919100"/>
            <a:ext cx="9087900" cy="51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20133" lvl="0" marL="3810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/>
              <a:t>All meetings are held using IRC chat and uploaded to your Redmine project wiki after meetings</a:t>
            </a:r>
            <a:endParaRPr sz="2666"/>
          </a:p>
          <a:p>
            <a:pPr indent="-220133" lvl="0" marL="3810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 progress both of the group and </a:t>
            </a:r>
            <a:r>
              <a:rPr lang="en-US" sz="2666"/>
              <a:t>through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your own portfolio.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realistic status information so staff can help the team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Hints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2" marL="11430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■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 the reporting guidelines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2" marL="11430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■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 needs to be online at least one day before the meeting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968375" y="209900"/>
            <a:ext cx="9146100" cy="12668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27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88">
                <a:solidFill>
                  <a:srgbClr val="9A0000"/>
                </a:solidFill>
                <a:latin typeface="Arial"/>
                <a:ea typeface="Arial"/>
                <a:cs typeface="Arial"/>
                <a:sym typeface="Arial"/>
              </a:rPr>
              <a:t>Presentation Outline</a:t>
            </a:r>
            <a:endParaRPr b="1" sz="4888">
              <a:solidFill>
                <a:srgbClr val="9A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1000125" y="1919100"/>
            <a:ext cx="9087900" cy="51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20133" lvl="0" marL="3810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 Goals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Instructional method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2" marL="11430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■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Technical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2" marL="11430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■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 timeline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2" marL="11430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■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Grading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2" marL="11430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■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Administrative details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Expectations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2" marL="11430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■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Milestones and Reports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2" marL="11430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■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presentations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1016000" y="304800"/>
            <a:ext cx="9080175" cy="11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6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88">
                <a:solidFill>
                  <a:srgbClr val="9A0000"/>
                </a:solidFill>
                <a:latin typeface="Arial"/>
                <a:ea typeface="Arial"/>
                <a:cs typeface="Arial"/>
                <a:sym typeface="Arial"/>
              </a:rPr>
              <a:t>Utbildningsmål</a:t>
            </a:r>
            <a:endParaRPr b="1" sz="4888">
              <a:solidFill>
                <a:srgbClr val="9A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1016000" y="1524000"/>
            <a:ext cx="9056675" cy="58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2032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visa förmåga att skapa, analysera och kritiskt utvärdera olika tekniska lösningar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visa förmåga att med helhetssyn kritiskt, självständigt och kreativt identifiera, formulera och hantera komplexa frågeställningar samt att delta i forsknings- och utvecklingsarbete och därigenom bidra till kunskapsutvecklingen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visa förmåga till lagarbete och samverkan i grupper med olika sammansättning, och visa förmåga att i såväl nationella som internationella sammanhang muntligt och skriftligt i dialog med olika grupper klart redogöra för och diskutera sina slutsatser och den kunskap och de argument som ligger till grund för dessa.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visa förmåga att identifiera sitt behov av ytterligare kunskap och att fortlöpande utveckla sin kompetens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1016000" y="304800"/>
            <a:ext cx="90801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6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88">
                <a:solidFill>
                  <a:srgbClr val="9A0000"/>
                </a:solidFill>
              </a:rPr>
              <a:t>Kursmål</a:t>
            </a:r>
            <a:endParaRPr b="1" sz="4888">
              <a:solidFill>
                <a:srgbClr val="9A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016000" y="1524000"/>
            <a:ext cx="9056700" cy="58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Efter godkänd kurs skall studenten kunna: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planera och genomföra utveckling av ett distribuerat system med deltagare från olika kulturer och med olika tekniska kompetenser.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resonera kring för- och nackdelar med centrala principer, begrepp och algoritmer inom distribuerade system.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aktivt visa ett kritiskt förhållningssätt och förmåga att hantera öppna problem och fatta konstruktionsbeslut under utveckling av ett distribuerat system.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hantera samarbetsproblem såsom personliga konflikter, kulturella skillnader.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relatera och redo</a:t>
            </a:r>
            <a:r>
              <a:rPr lang="en-US" sz="2400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visa framsteg i förhållande till en tidsplan för ett projektet (t ex. Gantt chart).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1016000" y="304800"/>
            <a:ext cx="9080175" cy="11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6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88">
                <a:solidFill>
                  <a:srgbClr val="9A0000"/>
                </a:solidFill>
                <a:latin typeface="Arial"/>
                <a:ea typeface="Arial"/>
                <a:cs typeface="Arial"/>
                <a:sym typeface="Arial"/>
              </a:rPr>
              <a:t>Project Aims</a:t>
            </a:r>
            <a:endParaRPr b="1" sz="4888">
              <a:solidFill>
                <a:srgbClr val="9A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1000125" y="1919100"/>
            <a:ext cx="9086125" cy="50556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20133" lvl="0" marL="381000" marR="0" rtl="0" algn="l">
              <a:lnSpc>
                <a:spcPct val="1067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 existing knowledge and skills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67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skills in independent project related research and knowledge acquisition.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67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Extend your competence in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2" marL="1143000" marR="0" rtl="0" algn="l">
              <a:lnSpc>
                <a:spcPct val="1067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■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management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2" marL="1143000" marR="0" rtl="0" algn="l">
              <a:lnSpc>
                <a:spcPct val="1067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■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 teamwork for  s/w development 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2" marL="1143000" marR="0" rtl="0" algn="l">
              <a:lnSpc>
                <a:spcPct val="1067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■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inter-cultural and inter-disciplinary teamwork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67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Experience a full development cycle from conception to delivery for a small scale system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67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opportunities to develop your professional skills through mentorship in an educational setting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968375" y="-56425"/>
            <a:ext cx="9144350" cy="14802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6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88">
                <a:solidFill>
                  <a:srgbClr val="9A0000"/>
                </a:solidFill>
                <a:latin typeface="Arial"/>
                <a:ea typeface="Arial"/>
                <a:cs typeface="Arial"/>
                <a:sym typeface="Arial"/>
              </a:rPr>
              <a:t>Project Method</a:t>
            </a:r>
            <a:endParaRPr b="1" sz="4888">
              <a:solidFill>
                <a:srgbClr val="9A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917100" y="1489725"/>
            <a:ext cx="9071400" cy="5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032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structure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large part of the project concerns requirements elicitation and research and design of the system.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no single correct answer, each team is expected to develop a requirements specification and design in collaboration with the other members of the team and the team mentor.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Creativity and capacity to identify and synthesise relevant knowledge and apply it to the problem are vital  aspects of obtaining a pass grade.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Teamwork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development team consists of students from Uppsala and one remote site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team will have regular online meetings with a designated mentor at one of the Universities participating in the project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968375" y="-56425"/>
            <a:ext cx="9144350" cy="14802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6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88">
                <a:solidFill>
                  <a:srgbClr val="9A0000"/>
                </a:solidFill>
                <a:latin typeface="Arial"/>
                <a:ea typeface="Arial"/>
                <a:cs typeface="Arial"/>
                <a:sym typeface="Arial"/>
              </a:rPr>
              <a:t>Collaborating Sites</a:t>
            </a:r>
            <a:endParaRPr b="1" sz="4888">
              <a:solidFill>
                <a:srgbClr val="9A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1000125" y="1919100"/>
            <a:ext cx="9086125" cy="50556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6771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666"/>
          </a:p>
          <a:p>
            <a:pPr indent="-203200" lvl="0" marL="381000" marR="0" rtl="0" algn="l">
              <a:lnSpc>
                <a:spcPct val="106771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Uppsala University, Sweden</a:t>
            </a:r>
            <a:endParaRPr sz="2400"/>
          </a:p>
          <a:p>
            <a:pPr indent="-203200" lvl="0" marL="381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/>
              <a:t>Hanoi University of Sci. and Tech.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/>
              <a:t>past</a:t>
            </a:r>
            <a:endParaRPr sz="2666"/>
          </a:p>
          <a:p>
            <a:pPr indent="-220133" lvl="0" marL="381000" marR="0" rtl="0" algn="l">
              <a:lnSpc>
                <a:spcPct val="106771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Rose-Hulman, India</a:t>
            </a:r>
            <a:r>
              <a:rPr lang="en-US" sz="2666"/>
              <a:t>n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na, USA 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rtl="0" algn="l">
              <a:lnSpc>
                <a:spcPct val="1067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400">
                <a:solidFill>
                  <a:schemeClr val="dk1"/>
                </a:solidFill>
              </a:rPr>
              <a:t>Turku University of Tech.,Finland</a:t>
            </a:r>
            <a:endParaRPr sz="2666"/>
          </a:p>
          <a:p>
            <a:pPr indent="-220133" lvl="0" marL="381000" rtl="0" algn="l">
              <a:lnSpc>
                <a:spcPct val="1067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chemeClr val="dk1"/>
                </a:solidFill>
              </a:rPr>
              <a:t>Tongji University, China</a:t>
            </a:r>
            <a:endParaRPr sz="2666"/>
          </a:p>
          <a:p>
            <a:pPr indent="-220133" lvl="0" marL="381000" marR="0" rtl="0" algn="l">
              <a:lnSpc>
                <a:spcPct val="1067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Grand Valley State University, Michigan, USA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666125" y="1842900"/>
            <a:ext cx="863700" cy="16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7249225" y="2369325"/>
            <a:ext cx="28635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/>
              <a:t>Current 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participants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968375" y="209900"/>
            <a:ext cx="9146100" cy="12668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2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44">
                <a:solidFill>
                  <a:srgbClr val="9A0000"/>
                </a:solidFill>
                <a:latin typeface="Arial"/>
                <a:ea typeface="Arial"/>
                <a:cs typeface="Arial"/>
                <a:sym typeface="Arial"/>
              </a:rPr>
              <a:t>Technical Task</a:t>
            </a:r>
            <a:endParaRPr b="1" sz="4444">
              <a:solidFill>
                <a:srgbClr val="9A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016000" y="1473200"/>
            <a:ext cx="9087900" cy="56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20133" lvl="0" marL="3810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a distributed system which coordinates online and autonomous control of a robot over the Internet.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2" marL="11430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Robot operates autonomously, and in collaboration with other robots, to </a:t>
            </a:r>
            <a:r>
              <a:rPr lang="en-US" sz="2400"/>
              <a:t>place goods in a storage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area.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2" marL="11430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 communicates with one or more robots and a sensor net</a:t>
            </a:r>
            <a:r>
              <a:rPr lang="en-US" sz="2400"/>
              <a:t>work consisting of Arduino units with light and temperature sensors. The server also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real-time video and command relay between </a:t>
            </a:r>
            <a:r>
              <a:rPr lang="en-US" sz="2400"/>
              <a:t>the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robot and a remote Control Client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2" marL="11430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displays a representation of the area being </a:t>
            </a:r>
            <a:r>
              <a:rPr lang="en-US" sz="2400"/>
              <a:t>navigated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real-time video from the robot environment. The client </a:t>
            </a:r>
            <a:r>
              <a:rPr lang="en-US" sz="2400"/>
              <a:t>GUI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controls to allow a user to prioritise </a:t>
            </a:r>
            <a:r>
              <a:rPr lang="en-US" sz="2400"/>
              <a:t>storage operations to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specified areas of the remote environment.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968375" y="209900"/>
            <a:ext cx="9146100" cy="12668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27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88">
                <a:solidFill>
                  <a:srgbClr val="9A0000"/>
                </a:solidFill>
                <a:latin typeface="Arial"/>
                <a:ea typeface="Arial"/>
                <a:cs typeface="Arial"/>
                <a:sym typeface="Arial"/>
              </a:rPr>
              <a:t>System Requirements</a:t>
            </a:r>
            <a:endParaRPr b="1" sz="4888">
              <a:solidFill>
                <a:srgbClr val="9A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1000125" y="1919100"/>
            <a:ext cx="9087900" cy="51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20133" lvl="0" marL="3810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Teams should develop a system that meets the basic specification stated on the previous slide.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addition to satisfying the basic system requirements each team should address in their design.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1" marL="7620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ability of the system to </a:t>
            </a:r>
            <a:r>
              <a:rPr lang="en-US" sz="2666"/>
              <a:t>meet storage requirements in terms of light and temperature, as well as user preferences received through the GUI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1" marL="7620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robustness and ease of installation of the final system should be addressed during development.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A8AFA4367EF043A4B33F679234BB4E" ma:contentTypeVersion="0" ma:contentTypeDescription="Create a new document." ma:contentTypeScope="" ma:versionID="d7dbfc50a177422a9c2b0e1470481fe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E75E49-5752-4E96-B502-763ED23317F7}"/>
</file>

<file path=customXml/itemProps2.xml><?xml version="1.0" encoding="utf-8"?>
<ds:datastoreItem xmlns:ds="http://schemas.openxmlformats.org/officeDocument/2006/customXml" ds:itemID="{C556C7F6-ED18-4392-B9BC-8575E8299402}"/>
</file>

<file path=customXml/itemProps3.xml><?xml version="1.0" encoding="utf-8"?>
<ds:datastoreItem xmlns:ds="http://schemas.openxmlformats.org/officeDocument/2006/customXml" ds:itemID="{13516CBC-2DCF-4BC3-AC2D-F1F05A9F98EE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0x0101005AA8AFA4367EF043A4B33F679234BB4E</vt:lpwstr>
  </property>
</Properties>
</file>