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4"/>
  </p:sldMasterIdLst>
  <p:notesMasterIdLst>
    <p:notesMasterId r:id="rId38"/>
  </p:notesMasterIdLst>
  <p:sldIdLst>
    <p:sldId id="315" r:id="rId5"/>
    <p:sldId id="316" r:id="rId6"/>
    <p:sldId id="317" r:id="rId7"/>
    <p:sldId id="335" r:id="rId8"/>
    <p:sldId id="336" r:id="rId9"/>
    <p:sldId id="332" r:id="rId10"/>
    <p:sldId id="333" r:id="rId11"/>
    <p:sldId id="339" r:id="rId12"/>
    <p:sldId id="334" r:id="rId13"/>
    <p:sldId id="322" r:id="rId14"/>
    <p:sldId id="337" r:id="rId15"/>
    <p:sldId id="323" r:id="rId16"/>
    <p:sldId id="338" r:id="rId17"/>
    <p:sldId id="340" r:id="rId18"/>
    <p:sldId id="320" r:id="rId19"/>
    <p:sldId id="325" r:id="rId20"/>
    <p:sldId id="341" r:id="rId21"/>
    <p:sldId id="327" r:id="rId22"/>
    <p:sldId id="344" r:id="rId23"/>
    <p:sldId id="342" r:id="rId24"/>
    <p:sldId id="318" r:id="rId25"/>
    <p:sldId id="319" r:id="rId26"/>
    <p:sldId id="348" r:id="rId27"/>
    <p:sldId id="349" r:id="rId28"/>
    <p:sldId id="329" r:id="rId29"/>
    <p:sldId id="346" r:id="rId30"/>
    <p:sldId id="330" r:id="rId31"/>
    <p:sldId id="331" r:id="rId32"/>
    <p:sldId id="324" r:id="rId33"/>
    <p:sldId id="328" r:id="rId34"/>
    <p:sldId id="347" r:id="rId35"/>
    <p:sldId id="343" r:id="rId36"/>
    <p:sldId id="34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36BAE81-24EA-4928-9796-74AC225337D3}" v="1" dt="2020-03-11T06:19:27.48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an Viet Anh Phuong 20163255" userId="S::phuong.tva163255@sis.hust.edu.vn::b6856e46-e6c8-4929-9522-bfcd01adaf98" providerId="AD" clId="Web-{C36BAE81-24EA-4928-9796-74AC225337D3}"/>
    <pc:docChg chg="modSld">
      <pc:chgData name="Tran Viet Anh Phuong 20163255" userId="S::phuong.tva163255@sis.hust.edu.vn::b6856e46-e6c8-4929-9522-bfcd01adaf98" providerId="AD" clId="Web-{C36BAE81-24EA-4928-9796-74AC225337D3}" dt="2020-03-11T06:19:27.483" v="0" actId="1076"/>
      <pc:docMkLst>
        <pc:docMk/>
      </pc:docMkLst>
      <pc:sldChg chg="modSp">
        <pc:chgData name="Tran Viet Anh Phuong 20163255" userId="S::phuong.tva163255@sis.hust.edu.vn::b6856e46-e6c8-4929-9522-bfcd01adaf98" providerId="AD" clId="Web-{C36BAE81-24EA-4928-9796-74AC225337D3}" dt="2020-03-11T06:19:27.483" v="0" actId="1076"/>
        <pc:sldMkLst>
          <pc:docMk/>
          <pc:sldMk cId="4064333448" sldId="349"/>
        </pc:sldMkLst>
        <pc:picChg chg="mod">
          <ac:chgData name="Tran Viet Anh Phuong 20163255" userId="S::phuong.tva163255@sis.hust.edu.vn::b6856e46-e6c8-4929-9522-bfcd01adaf98" providerId="AD" clId="Web-{C36BAE81-24EA-4928-9796-74AC225337D3}" dt="2020-03-11T06:19:27.483" v="0" actId="1076"/>
          <ac:picMkLst>
            <pc:docMk/>
            <pc:sldMk cId="4064333448" sldId="349"/>
            <ac:picMk id="6" creationId="{9C1C0C08-89C0-461A-879F-33B48161C8A2}"/>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EC80E7-8841-4265-961B-1700CEBF2403}" type="datetimeFigureOut">
              <a:rPr lang="en-US" smtClean="0"/>
              <a:pPr/>
              <a:t>3/10/2020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CF5BF83-AE8A-4F6C-8B56-AD36A8BDA401}" type="slidenum">
              <a:rPr lang="en-US" smtClean="0"/>
              <a:pPr/>
              <a:t>‹#›</a:t>
            </a:fld>
            <a:endParaRPr lang="en-US"/>
          </a:p>
        </p:txBody>
      </p:sp>
    </p:spTree>
    <p:extLst>
      <p:ext uri="{BB962C8B-B14F-4D97-AF65-F5344CB8AC3E}">
        <p14:creationId xmlns:p14="http://schemas.microsoft.com/office/powerpoint/2010/main" val="2606837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a:t>Click to edit Master title style</a:t>
            </a:r>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705600" y="4206240"/>
            <a:ext cx="960120" cy="457200"/>
          </a:xfrm>
        </p:spPr>
        <p:txBody>
          <a:bodyPr/>
          <a:lstStyle/>
          <a:p>
            <a:fld id="{1D8BD707-D9CF-40AE-B4C6-C98DA3205C09}" type="datetimeFigureOut">
              <a:rPr lang="en-US" smtClean="0"/>
              <a:pPr/>
              <a:t>3/10/2020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a:t>Click to edit Master title style</a:t>
            </a:r>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a:t>Click to edit Master title style</a:t>
            </a:r>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Date Placeholder 25"/>
          <p:cNvSpPr>
            <a:spLocks noGrp="1"/>
          </p:cNvSpPr>
          <p:nvPr>
            <p:ph type="dt" sz="half" idx="10"/>
          </p:nvPr>
        </p:nvSpPr>
        <p:spPr/>
        <p:txBody>
          <a:bodyPr rtlCol="0"/>
          <a:lstStyle/>
          <a:p>
            <a:fld id="{1D8BD707-D9CF-40AE-B4C6-C98DA3205C09}" type="datetimeFigureOut">
              <a:rPr lang="en-US" smtClean="0"/>
              <a:pPr/>
              <a:t>3/10/2020</a:t>
            </a:fld>
            <a:endParaRPr lang="en-US"/>
          </a:p>
        </p:txBody>
      </p:sp>
      <p:sp>
        <p:nvSpPr>
          <p:cNvPr id="27" name="Slide Number Placeholder 26"/>
          <p:cNvSpPr>
            <a:spLocks noGrp="1"/>
          </p:cNvSpPr>
          <p:nvPr>
            <p:ph type="sldNum" sz="quarter" idx="11"/>
          </p:nvPr>
        </p:nvSpPr>
        <p:spPr/>
        <p:txBody>
          <a:bodyPr rtlCol="0"/>
          <a:lstStyle/>
          <a:p>
            <a:fld id="{B6F15528-21DE-4FAA-801E-634DDDAF4B2B}"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a:t>Click to edit Master title style</a:t>
            </a:r>
          </a:p>
        </p:txBody>
      </p:sp>
      <p:sp>
        <p:nvSpPr>
          <p:cNvPr id="3" name="Date Placeholder 2"/>
          <p:cNvSpPr>
            <a:spLocks noGrp="1"/>
          </p:cNvSpPr>
          <p:nvPr>
            <p:ph type="dt" sz="half" idx="10"/>
          </p:nvPr>
        </p:nvSpPr>
        <p:spPr>
          <a:xfrm>
            <a:off x="6583680" y="612648"/>
            <a:ext cx="957264" cy="457200"/>
          </a:xfrm>
        </p:spPr>
        <p:txBody>
          <a:bodyPr/>
          <a:lstStyle/>
          <a:p>
            <a:fld id="{1D8BD707-D9CF-40AE-B4C6-C98DA3205C09}" type="datetimeFigureOut">
              <a:rPr lang="en-US" smtClean="0"/>
              <a:pPr/>
              <a:t>3/10/2020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a:t>Click to edit Master title style</a:t>
            </a:r>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a:t>Click to edit Master title style</a:t>
            </a:r>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a:t>Click icon to add picture</a:t>
            </a:r>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1D8BD707-D9CF-40AE-B4C6-C98DA3205C09}" type="datetimeFigureOut">
              <a:rPr lang="en-US" smtClean="0"/>
              <a:pPr/>
              <a:t>3/10/2020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gi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gi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ideo" Target="https://www.youtube.com/embed/HqKfCUW17QM?feature=oembed"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a:t>DIGITIALIZATION PRINCIPLES</a:t>
            </a:r>
          </a:p>
        </p:txBody>
      </p:sp>
      <p:sp>
        <p:nvSpPr>
          <p:cNvPr id="5" name="Subtitle 4"/>
          <p:cNvSpPr>
            <a:spLocks noGrp="1"/>
          </p:cNvSpPr>
          <p:nvPr>
            <p:ph type="subTitle" idx="1"/>
          </p:nvPr>
        </p:nvSpPr>
        <p:spPr/>
        <p:txBody>
          <a:bodyPr>
            <a:normAutofit/>
          </a:bodyPr>
          <a:lstStyle/>
          <a:p>
            <a:r>
              <a:rPr lang="en-US"/>
              <a:t>Dr. </a:t>
            </a:r>
            <a:r>
              <a:rPr lang="en-US" err="1"/>
              <a:t>Quang</a:t>
            </a:r>
            <a:r>
              <a:rPr lang="en-US"/>
              <a:t> </a:t>
            </a:r>
            <a:r>
              <a:rPr lang="en-US" err="1"/>
              <a:t>Duc</a:t>
            </a:r>
            <a:r>
              <a:rPr lang="en-US"/>
              <a:t> Tran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Sampling Rate</a:t>
            </a:r>
          </a:p>
        </p:txBody>
      </p:sp>
      <p:sp>
        <p:nvSpPr>
          <p:cNvPr id="16"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a:t>Nyquist theorem: If x(</a:t>
            </a:r>
            <a:r>
              <a:rPr lang="en-GB" sz="2400" i="1"/>
              <a:t>t</a:t>
            </a:r>
            <a:r>
              <a:rPr lang="en-GB" sz="2400"/>
              <a:t>) is a band-limited signal containing no frequencies higher than B. A sufficient sampling rate (i.e., </a:t>
            </a:r>
            <a:r>
              <a:rPr lang="en-US" sz="2400" i="1"/>
              <a:t>f</a:t>
            </a:r>
            <a:r>
              <a:rPr lang="en-US" sz="2400" i="1" baseline="-25000"/>
              <a:t>s</a:t>
            </a:r>
            <a:r>
              <a:rPr lang="en-GB" sz="2400"/>
              <a:t>) is 2B or anything larger. 2B is called the Nyquist rate.</a:t>
            </a:r>
          </a:p>
          <a:p>
            <a:pPr algn="just">
              <a:buFont typeface="Arial" pitchFamily="34" charset="0"/>
              <a:buChar char="•"/>
            </a:pPr>
            <a:endParaRPr lang="en-GB" sz="2400"/>
          </a:p>
          <a:p>
            <a:pPr algn="just">
              <a:buFont typeface="Arial" pitchFamily="34" charset="0"/>
              <a:buChar char="•"/>
            </a:pPr>
            <a:r>
              <a:rPr lang="en-GB" sz="2400"/>
              <a:t>Nyquist rate is represented either in Hz or more correctly in </a:t>
            </a:r>
            <a:r>
              <a:rPr lang="en-GB" sz="2400" i="1"/>
              <a:t>samples per seconds</a:t>
            </a:r>
          </a:p>
          <a:p>
            <a:pPr marL="576072" indent="-457200" algn="just">
              <a:buFont typeface="Arial" pitchFamily="34" charset="0"/>
              <a:buChar char="•"/>
            </a:pPr>
            <a:endParaRPr lang="en-GB" sz="2400" i="1"/>
          </a:p>
          <a:p>
            <a:pPr marL="576072" indent="-457200" algn="just">
              <a:buFont typeface="Arial" pitchFamily="34" charset="0"/>
              <a:buChar char="•"/>
            </a:pPr>
            <a:endParaRPr lang="en-GB" sz="2400" baseline="-25000"/>
          </a:p>
          <a:p>
            <a:pPr marL="576072" indent="-457200" algn="just">
              <a:buFont typeface="Arial" pitchFamily="34" charset="0"/>
              <a:buChar char="•"/>
            </a:pPr>
            <a:endParaRPr lang="en-US" sz="2000"/>
          </a:p>
        </p:txBody>
      </p:sp>
    </p:spTree>
    <p:extLst>
      <p:ext uri="{BB962C8B-B14F-4D97-AF65-F5344CB8AC3E}">
        <p14:creationId xmlns:p14="http://schemas.microsoft.com/office/powerpoint/2010/main" val="36123949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Sampling Rate (Cont.)</a:t>
            </a:r>
          </a:p>
        </p:txBody>
      </p:sp>
      <p:pic>
        <p:nvPicPr>
          <p:cNvPr id="6" name="Picture 5" descr="A picture containing light&#10;&#10;Description automatically generated">
            <a:extLst>
              <a:ext uri="{FF2B5EF4-FFF2-40B4-BE49-F238E27FC236}">
                <a16:creationId xmlns:a16="http://schemas.microsoft.com/office/drawing/2014/main" id="{60A22EFB-D34C-403C-8022-29FD14F6796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 y="2362200"/>
            <a:ext cx="2971800" cy="1515309"/>
          </a:xfrm>
          <a:prstGeom prst="rect">
            <a:avLst/>
          </a:prstGeom>
        </p:spPr>
      </p:pic>
      <p:sp>
        <p:nvSpPr>
          <p:cNvPr id="10" name="Rectangle 9">
            <a:extLst>
              <a:ext uri="{FF2B5EF4-FFF2-40B4-BE49-F238E27FC236}">
                <a16:creationId xmlns:a16="http://schemas.microsoft.com/office/drawing/2014/main" id="{C7141FF3-E7F1-4D1F-A455-1EB9C69BBD69}"/>
              </a:ext>
            </a:extLst>
          </p:cNvPr>
          <p:cNvSpPr/>
          <p:nvPr/>
        </p:nvSpPr>
        <p:spPr>
          <a:xfrm>
            <a:off x="4307904" y="2362200"/>
            <a:ext cx="4572000" cy="369332"/>
          </a:xfrm>
          <a:prstGeom prst="rect">
            <a:avLst/>
          </a:prstGeom>
        </p:spPr>
        <p:txBody>
          <a:bodyPr>
            <a:spAutoFit/>
          </a:bodyPr>
          <a:lstStyle/>
          <a:p>
            <a:pPr lvl="0" algn="just">
              <a:spcBef>
                <a:spcPts val="300"/>
              </a:spcBef>
              <a:buClr>
                <a:schemeClr val="accent3"/>
              </a:buClr>
            </a:pPr>
            <a:r>
              <a:rPr lang="en-GB" i="1"/>
              <a:t>T</a:t>
            </a:r>
            <a:r>
              <a:rPr lang="en-GB" b="1" baseline="-25000"/>
              <a:t>s</a:t>
            </a:r>
            <a:r>
              <a:rPr lang="en-GB" b="1"/>
              <a:t> </a:t>
            </a:r>
            <a:r>
              <a:rPr lang="en-GB"/>
              <a:t>= Sampling period</a:t>
            </a:r>
            <a:endParaRPr lang="en-GB" baseline="30000"/>
          </a:p>
        </p:txBody>
      </p:sp>
      <p:pic>
        <p:nvPicPr>
          <p:cNvPr id="9" name="Picture 8">
            <a:extLst>
              <a:ext uri="{FF2B5EF4-FFF2-40B4-BE49-F238E27FC236}">
                <a16:creationId xmlns:a16="http://schemas.microsoft.com/office/drawing/2014/main" id="{F5C4F7D0-5456-4121-B6AA-D698E86FE08A}"/>
              </a:ext>
            </a:extLst>
          </p:cNvPr>
          <p:cNvPicPr>
            <a:picLocks noChangeAspect="1"/>
          </p:cNvPicPr>
          <p:nvPr/>
        </p:nvPicPr>
        <p:blipFill>
          <a:blip r:embed="rId3"/>
          <a:stretch>
            <a:fillRect/>
          </a:stretch>
        </p:blipFill>
        <p:spPr>
          <a:xfrm>
            <a:off x="431800" y="4343399"/>
            <a:ext cx="2971800" cy="1948007"/>
          </a:xfrm>
          <a:prstGeom prst="rect">
            <a:avLst/>
          </a:prstGeom>
        </p:spPr>
      </p:pic>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1AE0848A-C660-4A2E-8635-27D996153208}"/>
                  </a:ext>
                </a:extLst>
              </p:cNvPr>
              <p:cNvSpPr txBox="1"/>
              <p:nvPr/>
            </p:nvSpPr>
            <p:spPr>
              <a:xfrm>
                <a:off x="4333306" y="2947711"/>
                <a:ext cx="2626296" cy="52046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r>
                        <a:rPr lang="en-US" b="0" i="1" smtClean="0">
                          <a:latin typeface="Cambria Math" panose="02040503050406030204" pitchFamily="18" charset="0"/>
                        </a:rPr>
                        <m:t>𝐶</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oMath>
                  </m:oMathPara>
                </a14:m>
                <a:endParaRPr lang="en-US"/>
              </a:p>
            </p:txBody>
          </p:sp>
        </mc:Choice>
        <mc:Fallback>
          <p:sp>
            <p:nvSpPr>
              <p:cNvPr id="12" name="TextBox 11">
                <a:extLst>
                  <a:ext uri="{FF2B5EF4-FFF2-40B4-BE49-F238E27FC236}">
                    <a16:creationId xmlns:a16="http://schemas.microsoft.com/office/drawing/2014/main" id="{1AE0848A-C660-4A2E-8635-27D996153208}"/>
                  </a:ext>
                </a:extLst>
              </p:cNvPr>
              <p:cNvSpPr txBox="1">
                <a:spLocks noRot="1" noChangeAspect="1" noMove="1" noResize="1" noEditPoints="1" noAdjustHandles="1" noChangeArrowheads="1" noChangeShapeType="1" noTextEdit="1"/>
              </p:cNvSpPr>
              <p:nvPr/>
            </p:nvSpPr>
            <p:spPr>
              <a:xfrm>
                <a:off x="4333306" y="2947711"/>
                <a:ext cx="2626296" cy="52046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3E8CB791-0F6D-4B79-AECF-6DC3A6FB50F1}"/>
                  </a:ext>
                </a:extLst>
              </p:cNvPr>
              <p:cNvSpPr txBox="1"/>
              <p:nvPr/>
            </p:nvSpPr>
            <p:spPr>
              <a:xfrm>
                <a:off x="4307904" y="3808494"/>
                <a:ext cx="4407873" cy="5562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𝑠</m:t>
                          </m:r>
                        </m:sub>
                      </m:sSub>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m:t>
                          </m:r>
                        </m:sub>
                        <m:sup>
                          <m:r>
                            <m:rPr>
                              <m:brk m:alnAt="25"/>
                            </m:rPr>
                            <a:rPr lang="en-US" i="1">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rPr>
                        <m:t>]</m:t>
                      </m:r>
                    </m:oMath>
                  </m:oMathPara>
                </a14:m>
                <a:endParaRPr lang="en-US"/>
              </a:p>
            </p:txBody>
          </p:sp>
        </mc:Choice>
        <mc:Fallback>
          <p:sp>
            <p:nvSpPr>
              <p:cNvPr id="13" name="TextBox 12">
                <a:extLst>
                  <a:ext uri="{FF2B5EF4-FFF2-40B4-BE49-F238E27FC236}">
                    <a16:creationId xmlns:a16="http://schemas.microsoft.com/office/drawing/2014/main" id="{3E8CB791-0F6D-4B79-AECF-6DC3A6FB50F1}"/>
                  </a:ext>
                </a:extLst>
              </p:cNvPr>
              <p:cNvSpPr txBox="1">
                <a:spLocks noRot="1" noChangeAspect="1" noMove="1" noResize="1" noEditPoints="1" noAdjustHandles="1" noChangeArrowheads="1" noChangeShapeType="1" noTextEdit="1"/>
              </p:cNvSpPr>
              <p:nvPr/>
            </p:nvSpPr>
            <p:spPr>
              <a:xfrm>
                <a:off x="4307904" y="3808494"/>
                <a:ext cx="4407873" cy="55624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ACB74B70-1598-4BFE-B3D5-CC5D219AC7E5}"/>
                  </a:ext>
                </a:extLst>
              </p:cNvPr>
              <p:cNvSpPr txBox="1"/>
              <p:nvPr/>
            </p:nvSpPr>
            <p:spPr>
              <a:xfrm>
                <a:off x="4307904" y="4731273"/>
                <a:ext cx="4022961"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𝑠</m:t>
                              </m:r>
                            </m:sub>
                          </m:sSub>
                        </m:den>
                      </m:f>
                      <m:r>
                        <a:rPr lang="en-US" b="0" i="1" smtClean="0">
                          <a:latin typeface="Cambria Math" panose="02040503050406030204" pitchFamily="18" charset="0"/>
                        </a:rPr>
                        <m:t>[</m:t>
                      </m:r>
                      <m:r>
                        <a:rPr lang="en-US" b="0" i="1" smtClean="0">
                          <a:latin typeface="Cambria Math" panose="02040503050406030204" pitchFamily="18" charset="0"/>
                        </a:rPr>
                        <m:t>𝑋</m:t>
                      </m:r>
                      <m:d>
                        <m:dPr>
                          <m:ctrlPr>
                            <a:rPr lang="en-US" b="0" i="1" smtClean="0">
                              <a:latin typeface="Cambria Math" panose="02040503050406030204" pitchFamily="18" charset="0"/>
                            </a:rPr>
                          </m:ctrlPr>
                        </m:dPr>
                        <m:e>
                          <m:r>
                            <a:rPr lang="en-US" b="0" i="1" smtClean="0">
                              <a:latin typeface="Cambria Math" panose="02040503050406030204" pitchFamily="18" charset="0"/>
                            </a:rPr>
                            <m:t>𝑤</m:t>
                          </m:r>
                        </m:e>
                      </m:d>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m:t>
                          </m:r>
                        </m:sub>
                        <m:sup>
                          <m:r>
                            <m:rPr>
                              <m:brk m:alnAt="25"/>
                            </m:rPr>
                            <a:rPr lang="en-US" i="1">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𝛿</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rPr>
                        <m:t>]</m:t>
                      </m:r>
                    </m:oMath>
                  </m:oMathPara>
                </a14:m>
                <a:endParaRPr lang="en-US"/>
              </a:p>
            </p:txBody>
          </p:sp>
        </mc:Choice>
        <mc:Fallback>
          <p:sp>
            <p:nvSpPr>
              <p:cNvPr id="14" name="TextBox 13">
                <a:extLst>
                  <a:ext uri="{FF2B5EF4-FFF2-40B4-BE49-F238E27FC236}">
                    <a16:creationId xmlns:a16="http://schemas.microsoft.com/office/drawing/2014/main" id="{ACB74B70-1598-4BFE-B3D5-CC5D219AC7E5}"/>
                  </a:ext>
                </a:extLst>
              </p:cNvPr>
              <p:cNvSpPr txBox="1">
                <a:spLocks noRot="1" noChangeAspect="1" noMove="1" noResize="1" noEditPoints="1" noAdjustHandles="1" noChangeArrowheads="1" noChangeShapeType="1" noTextEdit="1"/>
              </p:cNvSpPr>
              <p:nvPr/>
            </p:nvSpPr>
            <p:spPr>
              <a:xfrm>
                <a:off x="4307904" y="4731273"/>
                <a:ext cx="4022961" cy="56720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CA97CC67-000C-4354-96B0-94CF8008ECE2}"/>
                  </a:ext>
                </a:extLst>
              </p:cNvPr>
              <p:cNvSpPr txBox="1"/>
              <p:nvPr/>
            </p:nvSpPr>
            <p:spPr>
              <a:xfrm>
                <a:off x="4333306" y="5638800"/>
                <a:ext cx="3307444" cy="56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 =</m:t>
                      </m:r>
                      <m:f>
                        <m:fPr>
                          <m:ctrlPr>
                            <a:rPr lang="en-US" i="1">
                              <a:latin typeface="Cambria Math" panose="02040503050406030204" pitchFamily="18" charset="0"/>
                            </a:rPr>
                          </m:ctrlPr>
                        </m:fPr>
                        <m:num>
                          <m:r>
                            <a:rPr lang="en-US" b="0" i="1" smtClean="0">
                              <a:latin typeface="Cambria Math" panose="02040503050406030204" pitchFamily="18" charset="0"/>
                            </a:rPr>
                            <m:t>1</m:t>
                          </m:r>
                        </m:num>
                        <m:den>
                          <m:sSub>
                            <m:sSubPr>
                              <m:ctrlPr>
                                <a:rPr lang="en-US" i="1">
                                  <a:latin typeface="Cambria Math" panose="02040503050406030204" pitchFamily="18" charset="0"/>
                                </a:rPr>
                              </m:ctrlPr>
                            </m:sSubPr>
                            <m:e>
                              <m:r>
                                <a:rPr lang="en-US" b="0" i="1" smtClean="0">
                                  <a:latin typeface="Cambria Math" panose="02040503050406030204" pitchFamily="18" charset="0"/>
                                </a:rPr>
                                <m:t>𝑇</m:t>
                              </m:r>
                            </m:e>
                            <m:sub>
                              <m:r>
                                <a:rPr lang="en-US" i="1">
                                  <a:latin typeface="Cambria Math" panose="02040503050406030204" pitchFamily="18" charset="0"/>
                                </a:rPr>
                                <m:t>𝑠</m:t>
                              </m:r>
                            </m:sub>
                          </m:sSub>
                        </m:den>
                      </m:f>
                      <m:r>
                        <a:rPr lang="en-US" b="0" i="1" smtClean="0">
                          <a:latin typeface="Cambria Math" panose="02040503050406030204" pitchFamily="18" charset="0"/>
                        </a:rPr>
                        <m:t>[</m:t>
                      </m:r>
                      <m:nary>
                        <m:naryPr>
                          <m:chr m:val="∑"/>
                          <m:limLoc m:val="subSup"/>
                          <m:ctrlPr>
                            <a:rPr lang="en-US" b="0" i="1" smtClean="0">
                              <a:latin typeface="Cambria Math" panose="02040503050406030204" pitchFamily="18" charset="0"/>
                            </a:rPr>
                          </m:ctrlPr>
                        </m:naryPr>
                        <m:sub>
                          <m:r>
                            <m:rPr>
                              <m:brk m:alnAt="25"/>
                            </m:rPr>
                            <a:rPr lang="en-US" b="0" i="1" smtClean="0">
                              <a:latin typeface="Cambria Math" panose="02040503050406030204" pitchFamily="18" charset="0"/>
                            </a:rPr>
                            <m:t>𝑛</m:t>
                          </m:r>
                          <m:r>
                            <a:rPr lang="en-US" b="0" i="1" smtClean="0">
                              <a:latin typeface="Cambria Math" panose="02040503050406030204" pitchFamily="18" charset="0"/>
                            </a:rPr>
                            <m:t>=−∞</m:t>
                          </m:r>
                        </m:sub>
                        <m:sup>
                          <m:r>
                            <m:rPr>
                              <m:brk m:alnAt="25"/>
                            </m:rPr>
                            <a:rPr lang="en-US" i="1">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ea typeface="Cambria Math" panose="02040503050406030204" pitchFamily="18" charset="0"/>
                            </a:rPr>
                            <m:t>𝑋</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𝑛</m:t>
                          </m:r>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𝑠</m:t>
                              </m:r>
                            </m:sub>
                          </m:sSub>
                          <m:r>
                            <a:rPr lang="en-US" b="0" i="1" smtClean="0">
                              <a:latin typeface="Cambria Math" panose="02040503050406030204" pitchFamily="18" charset="0"/>
                              <a:ea typeface="Cambria Math" panose="02040503050406030204" pitchFamily="18" charset="0"/>
                            </a:rPr>
                            <m:t>)</m:t>
                          </m:r>
                        </m:e>
                      </m:nary>
                      <m:r>
                        <a:rPr lang="en-US" b="0" i="1" smtClean="0">
                          <a:latin typeface="Cambria Math" panose="02040503050406030204" pitchFamily="18" charset="0"/>
                        </a:rPr>
                        <m:t>]</m:t>
                      </m:r>
                    </m:oMath>
                  </m:oMathPara>
                </a14:m>
                <a:endParaRPr lang="en-US"/>
              </a:p>
            </p:txBody>
          </p:sp>
        </mc:Choice>
        <mc:Fallback>
          <p:sp>
            <p:nvSpPr>
              <p:cNvPr id="15" name="TextBox 14">
                <a:extLst>
                  <a:ext uri="{FF2B5EF4-FFF2-40B4-BE49-F238E27FC236}">
                    <a16:creationId xmlns:a16="http://schemas.microsoft.com/office/drawing/2014/main" id="{CA97CC67-000C-4354-96B0-94CF8008ECE2}"/>
                  </a:ext>
                </a:extLst>
              </p:cNvPr>
              <p:cNvSpPr txBox="1">
                <a:spLocks noRot="1" noChangeAspect="1" noMove="1" noResize="1" noEditPoints="1" noAdjustHandles="1" noChangeArrowheads="1" noChangeShapeType="1" noTextEdit="1"/>
              </p:cNvSpPr>
              <p:nvPr/>
            </p:nvSpPr>
            <p:spPr>
              <a:xfrm>
                <a:off x="4333306" y="5638800"/>
                <a:ext cx="3307444" cy="567207"/>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80092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Sampling Rate (Cont.)</a:t>
            </a:r>
          </a:p>
        </p:txBody>
      </p:sp>
      <p:pic>
        <p:nvPicPr>
          <p:cNvPr id="55300" name="Picture 4" descr="C:\Users\User\Desktop\AliasedSpectrum.png"/>
          <p:cNvPicPr>
            <a:picLocks noChangeAspect="1" noChangeArrowheads="1"/>
          </p:cNvPicPr>
          <p:nvPr/>
        </p:nvPicPr>
        <p:blipFill>
          <a:blip r:embed="rId2"/>
          <a:srcRect/>
          <a:stretch>
            <a:fillRect/>
          </a:stretch>
        </p:blipFill>
        <p:spPr bwMode="auto">
          <a:xfrm>
            <a:off x="820818" y="2285999"/>
            <a:ext cx="3522581" cy="2389373"/>
          </a:xfrm>
          <a:prstGeom prst="rect">
            <a:avLst/>
          </a:prstGeom>
          <a:noFill/>
        </p:spPr>
      </p:pic>
      <p:sp>
        <p:nvSpPr>
          <p:cNvPr id="9"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baseline="-25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p:txBody>
      </p:sp>
      <p:pic>
        <p:nvPicPr>
          <p:cNvPr id="10" name="Picture 5" descr="C:\Users\User\Desktop\ReconstructFilter.png"/>
          <p:cNvPicPr>
            <a:picLocks noChangeAspect="1" noChangeArrowheads="1"/>
          </p:cNvPicPr>
          <p:nvPr/>
        </p:nvPicPr>
        <p:blipFill>
          <a:blip r:embed="rId3" cstate="print"/>
          <a:srcRect/>
          <a:stretch>
            <a:fillRect/>
          </a:stretch>
        </p:blipFill>
        <p:spPr bwMode="auto">
          <a:xfrm>
            <a:off x="4477128" y="2133600"/>
            <a:ext cx="4285872" cy="2514600"/>
          </a:xfrm>
          <a:prstGeom prst="rect">
            <a:avLst/>
          </a:prstGeom>
          <a:noFill/>
        </p:spPr>
      </p:pic>
      <p:sp>
        <p:nvSpPr>
          <p:cNvPr id="11" name="Content Placeholder 2"/>
          <p:cNvSpPr txBox="1">
            <a:spLocks/>
          </p:cNvSpPr>
          <p:nvPr/>
        </p:nvSpPr>
        <p:spPr>
          <a:xfrm>
            <a:off x="609600" y="2438400"/>
            <a:ext cx="8229600" cy="4325112"/>
          </a:xfrm>
          <a:prstGeom prst="rect">
            <a:avLst/>
          </a:prstGeom>
        </p:spPr>
        <p:txBody>
          <a:bodyPr vert="horz">
            <a:normAutofit fontScale="92500" lnSpcReduction="10000"/>
          </a:bodyPr>
          <a:lstStyle/>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GB" sz="2400" b="0" i="0" u="none" strike="noStrike" kern="1200" cap="none" spc="0" normalizeH="0" baseline="-25000" noProof="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lang="en-US" sz="2000"/>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lang="en-US" sz="2000"/>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lang="en-US" sz="2000"/>
          </a:p>
          <a:p>
            <a:pPr marL="576072" lvl="0" indent="-457200" algn="just">
              <a:spcBef>
                <a:spcPts val="300"/>
              </a:spcBef>
              <a:buClr>
                <a:schemeClr val="accent3"/>
              </a:buClr>
              <a:buFont typeface="Arial" pitchFamily="34" charset="0"/>
              <a:buChar char="•"/>
            </a:pPr>
            <a:endParaRPr lang="en-US" sz="2000"/>
          </a:p>
          <a:p>
            <a:pPr marL="576072" lvl="0" indent="-457200" algn="just">
              <a:spcBef>
                <a:spcPts val="300"/>
              </a:spcBef>
              <a:buClr>
                <a:schemeClr val="accent3"/>
              </a:buClr>
              <a:buFont typeface="Arial" pitchFamily="34" charset="0"/>
              <a:buChar char="•"/>
            </a:pPr>
            <a:endParaRPr lang="en-US" sz="2000"/>
          </a:p>
          <a:p>
            <a:pPr marL="365760" lvl="0" indent="-256032" algn="just">
              <a:spcBef>
                <a:spcPts val="300"/>
              </a:spcBef>
              <a:buClr>
                <a:schemeClr val="accent3"/>
              </a:buClr>
              <a:buFont typeface="Arial" pitchFamily="34" charset="0"/>
              <a:buChar char="•"/>
            </a:pPr>
            <a:r>
              <a:rPr lang="en-US" sz="2000"/>
              <a:t>For a band-limited signal (X(</a:t>
            </a:r>
            <a:r>
              <a:rPr lang="en-US" sz="2000" i="1"/>
              <a:t>f</a:t>
            </a:r>
            <a:r>
              <a:rPr lang="en-US" sz="2000"/>
              <a:t>) = </a:t>
            </a:r>
            <a:r>
              <a:rPr lang="en-US" sz="2000" i="1"/>
              <a:t>0</a:t>
            </a:r>
            <a:r>
              <a:rPr lang="en-US" sz="2000"/>
              <a:t> for all |</a:t>
            </a:r>
            <a:r>
              <a:rPr lang="en-US" sz="2000" i="1"/>
              <a:t>f</a:t>
            </a:r>
            <a:r>
              <a:rPr lang="en-US" sz="2000"/>
              <a:t>|≥</a:t>
            </a:r>
            <a:r>
              <a:rPr lang="en-US" sz="2000" i="1"/>
              <a:t>B</a:t>
            </a:r>
            <a:r>
              <a:rPr lang="en-US" sz="2000"/>
              <a:t>),  and </a:t>
            </a:r>
            <a:r>
              <a:rPr lang="en-US" sz="2000" i="1"/>
              <a:t>f</a:t>
            </a:r>
            <a:r>
              <a:rPr lang="en-US" sz="2000" i="1" baseline="-25000"/>
              <a:t>s</a:t>
            </a:r>
            <a:r>
              <a:rPr lang="en-US" sz="2000"/>
              <a:t>≥2</a:t>
            </a:r>
            <a:r>
              <a:rPr lang="en-US" sz="2000" i="1"/>
              <a:t>B</a:t>
            </a:r>
            <a:r>
              <a:rPr lang="en-US" sz="2000"/>
              <a:t>, it is possible for the copies to remain distinct from each other. But when the Nyquist criterion is not satisfied, adjacent copies overlap. Any frequency component above </a:t>
            </a:r>
            <a:r>
              <a:rPr lang="en-US" sz="2000" i="1"/>
              <a:t>f</a:t>
            </a:r>
            <a:r>
              <a:rPr lang="en-US" sz="2000" i="1" baseline="-25000"/>
              <a:t>s</a:t>
            </a:r>
            <a:r>
              <a:rPr lang="en-US" sz="2000"/>
              <a:t>/2 is indistinguishable from a lower-frequency component, called an </a:t>
            </a:r>
            <a:r>
              <a:rPr lang="en-US" sz="2000" i="1"/>
              <a:t>alias.</a:t>
            </a:r>
            <a:endParaRPr kumimoji="0" lang="en-US" sz="20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890190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Sampling Rate (Cont.)</a:t>
            </a:r>
          </a:p>
        </p:txBody>
      </p:sp>
      <p:sp>
        <p:nvSpPr>
          <p:cNvPr id="9"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baseline="-25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p:txBody>
      </p:sp>
      <p:pic>
        <p:nvPicPr>
          <p:cNvPr id="4" name="Picture 3" descr="A close up of a map&#10;&#10;Description automatically generated">
            <a:extLst>
              <a:ext uri="{FF2B5EF4-FFF2-40B4-BE49-F238E27FC236}">
                <a16:creationId xmlns:a16="http://schemas.microsoft.com/office/drawing/2014/main" id="{23260259-959E-4262-A188-9F3A37BB54BC}"/>
              </a:ext>
            </a:extLst>
          </p:cNvPr>
          <p:cNvPicPr>
            <a:picLocks noChangeAspect="1"/>
          </p:cNvPicPr>
          <p:nvPr/>
        </p:nvPicPr>
        <p:blipFill rotWithShape="1">
          <a:blip r:embed="rId2">
            <a:extLst>
              <a:ext uri="{28A0092B-C50C-407E-A947-70E740481C1C}">
                <a14:useLocalDpi xmlns:a14="http://schemas.microsoft.com/office/drawing/2010/main" val="0"/>
              </a:ext>
            </a:extLst>
          </a:blip>
          <a:srcRect t="28729" b="57208"/>
          <a:stretch/>
        </p:blipFill>
        <p:spPr>
          <a:xfrm>
            <a:off x="4953000" y="4499212"/>
            <a:ext cx="3695700" cy="685800"/>
          </a:xfrm>
          <a:prstGeom prst="rect">
            <a:avLst/>
          </a:prstGeom>
        </p:spPr>
      </p:pic>
      <p:pic>
        <p:nvPicPr>
          <p:cNvPr id="12" name="Picture 11" descr="A close up of a map&#10;&#10;Description automatically generated">
            <a:extLst>
              <a:ext uri="{FF2B5EF4-FFF2-40B4-BE49-F238E27FC236}">
                <a16:creationId xmlns:a16="http://schemas.microsoft.com/office/drawing/2014/main" id="{A4575D69-1AA8-4EEF-8E77-92A5C455A16E}"/>
              </a:ext>
            </a:extLst>
          </p:cNvPr>
          <p:cNvPicPr>
            <a:picLocks noChangeAspect="1"/>
          </p:cNvPicPr>
          <p:nvPr/>
        </p:nvPicPr>
        <p:blipFill rotWithShape="1">
          <a:blip r:embed="rId2">
            <a:extLst>
              <a:ext uri="{28A0092B-C50C-407E-A947-70E740481C1C}">
                <a14:useLocalDpi xmlns:a14="http://schemas.microsoft.com/office/drawing/2010/main" val="0"/>
              </a:ext>
            </a:extLst>
          </a:blip>
          <a:srcRect b="72395"/>
          <a:stretch/>
        </p:blipFill>
        <p:spPr>
          <a:xfrm>
            <a:off x="4953000" y="2689845"/>
            <a:ext cx="3695700" cy="1346200"/>
          </a:xfrm>
          <a:prstGeom prst="rect">
            <a:avLst/>
          </a:prstGeom>
        </p:spPr>
      </p:pic>
      <p:pic>
        <p:nvPicPr>
          <p:cNvPr id="13" name="Picture 12" descr="A close up of a map&#10;&#10;Description automatically generated">
            <a:extLst>
              <a:ext uri="{FF2B5EF4-FFF2-40B4-BE49-F238E27FC236}">
                <a16:creationId xmlns:a16="http://schemas.microsoft.com/office/drawing/2014/main" id="{45C2BDC6-022B-4DAB-9221-76355EBF6ADE}"/>
              </a:ext>
            </a:extLst>
          </p:cNvPr>
          <p:cNvPicPr>
            <a:picLocks noChangeAspect="1"/>
          </p:cNvPicPr>
          <p:nvPr/>
        </p:nvPicPr>
        <p:blipFill rotWithShape="1">
          <a:blip r:embed="rId2">
            <a:extLst>
              <a:ext uri="{28A0092B-C50C-407E-A947-70E740481C1C}">
                <a14:useLocalDpi xmlns:a14="http://schemas.microsoft.com/office/drawing/2010/main" val="0"/>
              </a:ext>
            </a:extLst>
          </a:blip>
          <a:srcRect t="70917"/>
          <a:stretch/>
        </p:blipFill>
        <p:spPr>
          <a:xfrm>
            <a:off x="533400" y="3285714"/>
            <a:ext cx="3695700" cy="1418336"/>
          </a:xfrm>
          <a:prstGeom prst="rect">
            <a:avLst/>
          </a:prstGeom>
        </p:spPr>
      </p:pic>
    </p:spTree>
    <p:extLst>
      <p:ext uri="{BB962C8B-B14F-4D97-AF65-F5344CB8AC3E}">
        <p14:creationId xmlns:p14="http://schemas.microsoft.com/office/powerpoint/2010/main" val="2439601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a:t>QUANTIZATION</a:t>
            </a:r>
          </a:p>
        </p:txBody>
      </p:sp>
      <p:sp>
        <p:nvSpPr>
          <p:cNvPr id="5" name="Subtitle 4"/>
          <p:cNvSpPr>
            <a:spLocks noGrp="1"/>
          </p:cNvSpPr>
          <p:nvPr>
            <p:ph type="subTitle" idx="1"/>
          </p:nvPr>
        </p:nvSpPr>
        <p:spPr/>
        <p:txBody>
          <a:bodyPr>
            <a:normAutofit/>
          </a:bodyPr>
          <a:lstStyle/>
          <a:p>
            <a:r>
              <a:rPr lang="en-US"/>
              <a:t>Dr. </a:t>
            </a:r>
            <a:r>
              <a:rPr lang="en-US" err="1"/>
              <a:t>Quang</a:t>
            </a:r>
            <a:r>
              <a:rPr lang="en-US"/>
              <a:t> </a:t>
            </a:r>
            <a:r>
              <a:rPr lang="en-US" err="1"/>
              <a:t>Duc</a:t>
            </a:r>
            <a:r>
              <a:rPr lang="en-US"/>
              <a:t> Tran</a:t>
            </a:r>
          </a:p>
        </p:txBody>
      </p:sp>
    </p:spTree>
    <p:extLst>
      <p:ext uri="{BB962C8B-B14F-4D97-AF65-F5344CB8AC3E}">
        <p14:creationId xmlns:p14="http://schemas.microsoft.com/office/powerpoint/2010/main" val="4059873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Data Representation</a:t>
            </a:r>
          </a:p>
        </p:txBody>
      </p:sp>
      <p:sp>
        <p:nvSpPr>
          <p:cNvPr id="23" name="Content Placeholder 2"/>
          <p:cNvSpPr>
            <a:spLocks noGrp="1"/>
          </p:cNvSpPr>
          <p:nvPr>
            <p:ph idx="1"/>
          </p:nvPr>
        </p:nvSpPr>
        <p:spPr>
          <a:xfrm>
            <a:off x="457200" y="2249424"/>
            <a:ext cx="8229600" cy="4325112"/>
          </a:xfrm>
        </p:spPr>
        <p:txBody>
          <a:bodyPr>
            <a:normAutofit lnSpcReduction="10000"/>
          </a:bodyPr>
          <a:lstStyle/>
          <a:p>
            <a:pPr algn="just">
              <a:buFont typeface="Arial" pitchFamily="34" charset="0"/>
              <a:buChar char="•"/>
            </a:pPr>
            <a:r>
              <a:rPr lang="en-GB" sz="2400"/>
              <a:t>The most significant bit of the codeword represents the sign of the sample.</a:t>
            </a:r>
          </a:p>
          <a:p>
            <a:pPr algn="just">
              <a:buFont typeface="Arial" pitchFamily="34" charset="0"/>
              <a:buChar char="•"/>
            </a:pPr>
            <a:endParaRPr lang="en-GB" sz="2400"/>
          </a:p>
          <a:p>
            <a:pPr algn="just">
              <a:buFont typeface="Arial" pitchFamily="34" charset="0"/>
              <a:buChar char="•"/>
            </a:pPr>
            <a:r>
              <a:rPr lang="en-GB" sz="2400"/>
              <a:t>A binary 0 indicates a </a:t>
            </a:r>
            <a:r>
              <a:rPr lang="en-GB" sz="2400" i="1"/>
              <a:t>positive value</a:t>
            </a:r>
            <a:r>
              <a:rPr lang="en-GB" sz="2400"/>
              <a:t> and a binary 1 indicates a </a:t>
            </a:r>
            <a:r>
              <a:rPr lang="en-GB" sz="2400" i="1"/>
              <a:t>negative value.</a:t>
            </a:r>
          </a:p>
          <a:p>
            <a:pPr algn="just">
              <a:buFont typeface="Arial" pitchFamily="34" charset="0"/>
              <a:buChar char="•"/>
            </a:pPr>
            <a:endParaRPr lang="en-GB" sz="2400"/>
          </a:p>
          <a:p>
            <a:pPr algn="just">
              <a:buFont typeface="Arial" pitchFamily="34" charset="0"/>
              <a:buChar char="•"/>
            </a:pPr>
            <a:r>
              <a:rPr lang="en-GB" sz="2400"/>
              <a:t>The signal must be sampled at a much higher rate than the maximum rate of change of the signal amplitude.</a:t>
            </a:r>
          </a:p>
          <a:p>
            <a:pPr algn="just">
              <a:buFont typeface="Arial" pitchFamily="34" charset="0"/>
              <a:buChar char="•"/>
            </a:pPr>
            <a:endParaRPr lang="en-GB" sz="2400"/>
          </a:p>
          <a:p>
            <a:pPr algn="just">
              <a:buFont typeface="Arial" pitchFamily="34" charset="0"/>
              <a:buChar char="•"/>
            </a:pPr>
            <a:r>
              <a:rPr lang="en-GB" sz="2400"/>
              <a:t>The number of quantization levels should be as large as possible to represent the signal accurately</a:t>
            </a:r>
          </a:p>
          <a:p>
            <a:pPr marL="576072" indent="-457200" algn="just">
              <a:buFont typeface="Arial" pitchFamily="34" charset="0"/>
              <a:buChar char="•"/>
            </a:pPr>
            <a:endParaRPr lang="en-US" sz="2000"/>
          </a:p>
        </p:txBody>
      </p:sp>
    </p:spTree>
    <p:extLst>
      <p:ext uri="{BB962C8B-B14F-4D97-AF65-F5344CB8AC3E}">
        <p14:creationId xmlns:p14="http://schemas.microsoft.com/office/powerpoint/2010/main" val="11539992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Quantization</a:t>
            </a:r>
          </a:p>
        </p:txBody>
      </p:sp>
      <p:sp>
        <p:nvSpPr>
          <p:cNvPr id="9"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baseline="-25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a:p>
            <a:pPr marL="576072" indent="-457200" algn="just">
              <a:buFont typeface="Arial" pitchFamily="34" charset="0"/>
              <a:buChar char="•"/>
            </a:pPr>
            <a:endParaRPr lang="en-US" sz="2000"/>
          </a:p>
        </p:txBody>
      </p:sp>
      <p:sp>
        <p:nvSpPr>
          <p:cNvPr id="7" name="Content Placeholder 2"/>
          <p:cNvSpPr txBox="1">
            <a:spLocks/>
          </p:cNvSpPr>
          <p:nvPr/>
        </p:nvSpPr>
        <p:spPr>
          <a:xfrm>
            <a:off x="609600" y="2228088"/>
            <a:ext cx="8229600" cy="4325112"/>
          </a:xfrm>
          <a:prstGeom prst="rect">
            <a:avLst/>
          </a:prstGeom>
        </p:spPr>
        <p:txBody>
          <a:bodyPr vert="horz">
            <a:normAutofit/>
          </a:bodyPr>
          <a:lstStyle/>
          <a:p>
            <a:pPr marL="365760" lvl="0" indent="-256032" algn="just">
              <a:spcBef>
                <a:spcPts val="300"/>
              </a:spcBef>
              <a:buClr>
                <a:schemeClr val="accent3"/>
              </a:buClr>
              <a:buFont typeface="Arial" pitchFamily="34" charset="0"/>
              <a:buChar char="•"/>
            </a:pPr>
            <a:r>
              <a:rPr lang="en-US" sz="2400" b="1"/>
              <a:t>Quantization</a:t>
            </a:r>
            <a:r>
              <a:rPr lang="en-US" sz="2400"/>
              <a:t> is the process of mapping an </a:t>
            </a:r>
            <a:r>
              <a:rPr lang="en-GB" sz="2400"/>
              <a:t>analogue value</a:t>
            </a:r>
            <a:r>
              <a:rPr lang="en-US" sz="2400"/>
              <a:t> to a </a:t>
            </a:r>
            <a:r>
              <a:rPr lang="en-GB" sz="2400"/>
              <a:t>number of digits</a:t>
            </a:r>
          </a:p>
          <a:p>
            <a:pPr marL="365760" lvl="0" indent="-256032" algn="just">
              <a:spcBef>
                <a:spcPts val="300"/>
              </a:spcBef>
              <a:buClr>
                <a:schemeClr val="accent3"/>
              </a:buClr>
              <a:buFont typeface="Arial" pitchFamily="34" charset="0"/>
              <a:buChar char="•"/>
            </a:pPr>
            <a:r>
              <a:rPr lang="en-GB" sz="2400"/>
              <a:t>Three bits are used to represent each sample (1 bit for the sign and two bits to represent the magnitude)</a:t>
            </a:r>
          </a:p>
          <a:p>
            <a:pPr marL="576072" lvl="0" indent="-457200" algn="just">
              <a:spcBef>
                <a:spcPts val="300"/>
              </a:spcBef>
              <a:buClr>
                <a:schemeClr val="accent3"/>
              </a:buClr>
            </a:pPr>
            <a:r>
              <a:rPr kumimoji="0" lang="en-US" sz="2400" b="0" u="none" strike="noStrike" kern="1200" cap="none" spc="0" normalizeH="0" baseline="0" noProof="0">
                <a:ln>
                  <a:noFill/>
                </a:ln>
                <a:solidFill>
                  <a:schemeClr val="tx1"/>
                </a:solidFill>
                <a:effectLst/>
                <a:uLnTx/>
                <a:uFillTx/>
                <a:latin typeface="+mn-lt"/>
                <a:ea typeface="+mn-ea"/>
                <a:cs typeface="+mn-cs"/>
              </a:rPr>
              <a:t>	</a:t>
            </a:r>
          </a:p>
          <a:p>
            <a:pPr marL="576072" lvl="0" indent="-457200" algn="just">
              <a:spcBef>
                <a:spcPts val="300"/>
              </a:spcBef>
              <a:buClr>
                <a:schemeClr val="accent3"/>
              </a:buClr>
            </a:pPr>
            <a:r>
              <a:rPr lang="en-US" sz="2400"/>
              <a:t>	</a:t>
            </a:r>
            <a:endParaRPr kumimoji="0" lang="en-US" sz="2400" b="0" u="none" strike="noStrike" kern="1200" cap="none" spc="0" normalizeH="0" baseline="0" noProof="0">
              <a:ln>
                <a:noFill/>
              </a:ln>
              <a:solidFill>
                <a:schemeClr val="tx1"/>
              </a:solidFill>
              <a:effectLst/>
              <a:uLnTx/>
              <a:uFillTx/>
              <a:latin typeface="+mn-lt"/>
              <a:ea typeface="+mn-ea"/>
              <a:cs typeface="+mn-cs"/>
            </a:endParaRPr>
          </a:p>
          <a:p>
            <a:pPr marL="576072" lvl="0" indent="-457200" algn="just">
              <a:spcBef>
                <a:spcPts val="300"/>
              </a:spcBef>
              <a:buClr>
                <a:schemeClr val="accent3"/>
              </a:buClr>
              <a:buFont typeface="Arial" pitchFamily="34" charset="0"/>
              <a:buChar char="•"/>
            </a:pPr>
            <a:endParaRPr kumimoji="0" lang="en-GB" sz="2400" b="0" i="1" u="none" strike="noStrike" kern="1200" cap="none" spc="0" normalizeH="0" baseline="0" noProof="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GB" sz="2400" b="0" i="0" u="none" strike="noStrike" kern="1200" cap="none" spc="0" normalizeH="0" baseline="-25000" noProof="0">
              <a:ln>
                <a:noFill/>
              </a:ln>
              <a:solidFill>
                <a:schemeClr val="tx1"/>
              </a:solidFill>
              <a:effectLst/>
              <a:uLnTx/>
              <a:uFillTx/>
              <a:latin typeface="+mn-lt"/>
              <a:ea typeface="+mn-ea"/>
              <a:cs typeface="+mn-cs"/>
            </a:endParaRPr>
          </a:p>
          <a:p>
            <a:pPr marL="576072" marR="0" lvl="0" indent="-457200" algn="just" defTabSz="914400" rtl="0" eaLnBrk="1" fontAlgn="auto" latinLnBrk="0" hangingPunct="1">
              <a:lnSpc>
                <a:spcPct val="100000"/>
              </a:lnSpc>
              <a:spcBef>
                <a:spcPts val="300"/>
              </a:spcBef>
              <a:spcAft>
                <a:spcPts val="0"/>
              </a:spcAft>
              <a:buClr>
                <a:schemeClr val="accent3"/>
              </a:buClr>
              <a:buSzTx/>
              <a:buFont typeface="Arial" pitchFamily="34" charset="0"/>
              <a:buChar char="•"/>
              <a:tabLst/>
              <a:defRPr/>
            </a:pPr>
            <a:endParaRPr kumimoji="0" lang="en-US" sz="2000" b="0" i="0" u="none" strike="noStrike" kern="1200" cap="none" spc="0" normalizeH="0" baseline="0" noProof="0">
              <a:ln>
                <a:noFill/>
              </a:ln>
              <a:solidFill>
                <a:schemeClr val="tx1"/>
              </a:solidFill>
              <a:effectLst/>
              <a:uLnTx/>
              <a:uFillTx/>
              <a:latin typeface="+mn-lt"/>
              <a:ea typeface="+mn-ea"/>
              <a:cs typeface="+mn-cs"/>
            </a:endParaRPr>
          </a:p>
        </p:txBody>
      </p:sp>
      <p:pic>
        <p:nvPicPr>
          <p:cNvPr id="56323" name="Picture 3" descr="C:\Users\User\Desktop\3-bit_resolution_analog_comparison.png"/>
          <p:cNvPicPr>
            <a:picLocks noChangeAspect="1" noChangeArrowheads="1"/>
          </p:cNvPicPr>
          <p:nvPr/>
        </p:nvPicPr>
        <p:blipFill>
          <a:blip r:embed="rId2"/>
          <a:srcRect/>
          <a:stretch>
            <a:fillRect/>
          </a:stretch>
        </p:blipFill>
        <p:spPr bwMode="auto">
          <a:xfrm>
            <a:off x="6019800" y="3962400"/>
            <a:ext cx="2743200" cy="2303681"/>
          </a:xfrm>
          <a:prstGeom prst="rect">
            <a:avLst/>
          </a:prstGeom>
          <a:noFill/>
        </p:spPr>
      </p:pic>
      <p:sp>
        <p:nvSpPr>
          <p:cNvPr id="14" name="Rectangle 13"/>
          <p:cNvSpPr/>
          <p:nvPr/>
        </p:nvSpPr>
        <p:spPr>
          <a:xfrm>
            <a:off x="762000" y="4191000"/>
            <a:ext cx="4572000" cy="1831271"/>
          </a:xfrm>
          <a:prstGeom prst="rect">
            <a:avLst/>
          </a:prstGeom>
        </p:spPr>
        <p:txBody>
          <a:bodyPr>
            <a:spAutoFit/>
          </a:bodyPr>
          <a:lstStyle/>
          <a:p>
            <a:pPr lvl="0" algn="just">
              <a:spcBef>
                <a:spcPts val="300"/>
              </a:spcBef>
              <a:buClr>
                <a:schemeClr val="accent3"/>
              </a:buClr>
            </a:pPr>
            <a:r>
              <a:rPr lang="en-GB"/>
              <a:t>If </a:t>
            </a:r>
            <a:r>
              <a:rPr lang="en-GB" b="1"/>
              <a:t>V</a:t>
            </a:r>
            <a:r>
              <a:rPr lang="en-GB" b="1" baseline="-25000"/>
              <a:t>max</a:t>
            </a:r>
            <a:r>
              <a:rPr lang="en-GB" b="1"/>
              <a:t> </a:t>
            </a:r>
            <a:r>
              <a:rPr lang="en-GB"/>
              <a:t>is the maximum positive and negative signal amplitude and </a:t>
            </a:r>
            <a:r>
              <a:rPr lang="en-GB" b="1"/>
              <a:t>n</a:t>
            </a:r>
            <a:r>
              <a:rPr lang="en-GB"/>
              <a:t> is the number of binary bits used then the </a:t>
            </a:r>
            <a:r>
              <a:rPr lang="en-GB" i="1"/>
              <a:t>quantization interval, q,</a:t>
            </a:r>
            <a:r>
              <a:rPr lang="en-GB"/>
              <a:t>  is defined as</a:t>
            </a:r>
          </a:p>
          <a:p>
            <a:pPr lvl="0" algn="just">
              <a:spcBef>
                <a:spcPts val="300"/>
              </a:spcBef>
              <a:buClr>
                <a:schemeClr val="accent3"/>
              </a:buClr>
            </a:pPr>
            <a:endParaRPr lang="en-GB"/>
          </a:p>
          <a:p>
            <a:pPr lvl="0" algn="ctr">
              <a:spcBef>
                <a:spcPts val="300"/>
              </a:spcBef>
              <a:buClr>
                <a:schemeClr val="accent3"/>
              </a:buClr>
            </a:pPr>
            <a:r>
              <a:rPr lang="en-GB" i="1"/>
              <a:t>q = </a:t>
            </a:r>
            <a:r>
              <a:rPr lang="en-GB" b="1"/>
              <a:t>V</a:t>
            </a:r>
            <a:r>
              <a:rPr lang="en-GB" b="1" baseline="-25000"/>
              <a:t>max</a:t>
            </a:r>
            <a:r>
              <a:rPr lang="en-GB" b="1"/>
              <a:t>/2</a:t>
            </a:r>
            <a:r>
              <a:rPr lang="en-GB" b="1" baseline="30000"/>
              <a:t>n</a:t>
            </a:r>
            <a:endParaRPr lang="en-GB" baseline="30000"/>
          </a:p>
        </p:txBody>
      </p:sp>
    </p:spTree>
    <p:extLst>
      <p:ext uri="{BB962C8B-B14F-4D97-AF65-F5344CB8AC3E}">
        <p14:creationId xmlns:p14="http://schemas.microsoft.com/office/powerpoint/2010/main" val="4221654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Quantization Error</a:t>
            </a:r>
          </a:p>
        </p:txBody>
      </p:sp>
      <p:pic>
        <p:nvPicPr>
          <p:cNvPr id="12" name="Picture 11" descr="A close up of a map&#10;&#10;Description automatically generated">
            <a:extLst>
              <a:ext uri="{FF2B5EF4-FFF2-40B4-BE49-F238E27FC236}">
                <a16:creationId xmlns:a16="http://schemas.microsoft.com/office/drawing/2014/main" id="{8F6DB79D-CAF9-4726-8086-346FC7F0C4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 y="2295525"/>
            <a:ext cx="5295900" cy="4257675"/>
          </a:xfrm>
          <a:prstGeom prst="rect">
            <a:avLst/>
          </a:prstGeom>
        </p:spPr>
      </p:pic>
      <p:sp>
        <p:nvSpPr>
          <p:cNvPr id="14" name="Rectangle 13">
            <a:extLst>
              <a:ext uri="{FF2B5EF4-FFF2-40B4-BE49-F238E27FC236}">
                <a16:creationId xmlns:a16="http://schemas.microsoft.com/office/drawing/2014/main" id="{3EA44F21-C560-47DF-8CED-37D9CF9D635B}"/>
              </a:ext>
            </a:extLst>
          </p:cNvPr>
          <p:cNvSpPr/>
          <p:nvPr/>
        </p:nvSpPr>
        <p:spPr>
          <a:xfrm>
            <a:off x="5486400" y="2590800"/>
            <a:ext cx="3200400" cy="1200329"/>
          </a:xfrm>
          <a:prstGeom prst="rect">
            <a:avLst/>
          </a:prstGeom>
        </p:spPr>
        <p:txBody>
          <a:bodyPr wrap="square">
            <a:spAutoFit/>
          </a:bodyPr>
          <a:lstStyle/>
          <a:p>
            <a:pPr lvl="0" algn="just">
              <a:spcBef>
                <a:spcPts val="300"/>
              </a:spcBef>
              <a:buClr>
                <a:schemeClr val="accent3"/>
              </a:buClr>
            </a:pPr>
            <a:r>
              <a:rPr lang="en-GB"/>
              <a:t>Each sample is rounded off to closest available level and then converted to its correspondence PCM code.</a:t>
            </a:r>
            <a:endParaRPr lang="en-GB" sz="1600" baseline="30000">
              <a:solidFill>
                <a:srgbClr val="FF0000"/>
              </a:solidFill>
            </a:endParaRPr>
          </a:p>
        </p:txBody>
      </p:sp>
    </p:spTree>
    <p:extLst>
      <p:ext uri="{BB962C8B-B14F-4D97-AF65-F5344CB8AC3E}">
        <p14:creationId xmlns:p14="http://schemas.microsoft.com/office/powerpoint/2010/main" val="33729495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Quantization Error (Cont.)</a:t>
            </a:r>
          </a:p>
        </p:txBody>
      </p:sp>
      <p:sp>
        <p:nvSpPr>
          <p:cNvPr id="23"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a:t>Quantization error is the difference between the </a:t>
            </a:r>
            <a:r>
              <a:rPr lang="en-GB" sz="2400" i="1"/>
              <a:t>actual signal amplitude and the corresponding nominal amplitude. </a:t>
            </a:r>
            <a:r>
              <a:rPr lang="en-GB" sz="2400"/>
              <a:t>Consequently,</a:t>
            </a:r>
            <a:r>
              <a:rPr lang="en-GB" sz="2400" i="1"/>
              <a:t> </a:t>
            </a:r>
            <a:r>
              <a:rPr lang="en-GB" sz="2400"/>
              <a:t>a difference of </a:t>
            </a:r>
            <a:r>
              <a:rPr lang="en-GB" sz="2400">
                <a:sym typeface="Symbol" pitchFamily="18" charset="2"/>
              </a:rPr>
              <a:t></a:t>
            </a:r>
            <a:r>
              <a:rPr lang="en-GB" sz="2400" i="1">
                <a:sym typeface="Symbol" pitchFamily="18" charset="2"/>
              </a:rPr>
              <a:t>q</a:t>
            </a:r>
            <a:r>
              <a:rPr lang="en-GB" sz="2400">
                <a:sym typeface="Symbol" pitchFamily="18" charset="2"/>
              </a:rPr>
              <a:t>/2 from the actual signal level is present. Quantization error is </a:t>
            </a:r>
            <a:r>
              <a:rPr lang="en-GB" sz="2400"/>
              <a:t>also known as </a:t>
            </a:r>
            <a:r>
              <a:rPr lang="en-GB" sz="2400" b="1"/>
              <a:t>quantization noise</a:t>
            </a:r>
            <a:r>
              <a:rPr lang="en-GB" sz="2400"/>
              <a:t> since values vary randomly</a:t>
            </a:r>
          </a:p>
          <a:p>
            <a:pPr marL="576072" indent="-457200" algn="just">
              <a:buFont typeface="Arial" pitchFamily="34" charset="0"/>
              <a:buChar char="•"/>
            </a:pPr>
            <a:endParaRPr lang="en-US" sz="2000"/>
          </a:p>
        </p:txBody>
      </p:sp>
      <p:pic>
        <p:nvPicPr>
          <p:cNvPr id="4" name="Picture 4" descr="C:\Users\User\Desktop\Frequency_spectrum_of_a_sinusoid_and_its_quantization_noise_floor.gif"/>
          <p:cNvPicPr>
            <a:picLocks noChangeAspect="1" noChangeArrowheads="1"/>
          </p:cNvPicPr>
          <p:nvPr/>
        </p:nvPicPr>
        <p:blipFill>
          <a:blip r:embed="rId2"/>
          <a:srcRect/>
          <a:stretch>
            <a:fillRect/>
          </a:stretch>
        </p:blipFill>
        <p:spPr bwMode="auto">
          <a:xfrm>
            <a:off x="4114800" y="4426479"/>
            <a:ext cx="4495800" cy="2279121"/>
          </a:xfrm>
          <a:prstGeom prst="rect">
            <a:avLst/>
          </a:prstGeom>
          <a:noFill/>
        </p:spPr>
      </p:pic>
      <p:sp>
        <p:nvSpPr>
          <p:cNvPr id="5" name="Rectangle 4"/>
          <p:cNvSpPr/>
          <p:nvPr/>
        </p:nvSpPr>
        <p:spPr>
          <a:xfrm>
            <a:off x="609600" y="5182597"/>
            <a:ext cx="4572000" cy="684803"/>
          </a:xfrm>
          <a:prstGeom prst="rect">
            <a:avLst/>
          </a:prstGeom>
        </p:spPr>
        <p:txBody>
          <a:bodyPr>
            <a:spAutoFit/>
          </a:bodyPr>
          <a:lstStyle/>
          <a:p>
            <a:pPr lvl="0" algn="just">
              <a:spcBef>
                <a:spcPts val="300"/>
              </a:spcBef>
              <a:buClr>
                <a:schemeClr val="accent3"/>
              </a:buClr>
            </a:pPr>
            <a:r>
              <a:rPr lang="en-GB"/>
              <a:t>SQNR = 6.02 x </a:t>
            </a:r>
            <a:r>
              <a:rPr lang="en-GB" b="1"/>
              <a:t>n </a:t>
            </a:r>
            <a:r>
              <a:rPr lang="en-GB"/>
              <a:t>(dB)</a:t>
            </a:r>
          </a:p>
          <a:p>
            <a:pPr algn="just">
              <a:spcBef>
                <a:spcPts val="300"/>
              </a:spcBef>
              <a:buClr>
                <a:schemeClr val="accent3"/>
              </a:buClr>
            </a:pPr>
            <a:r>
              <a:rPr lang="en-GB"/>
              <a:t>SQNR = 1.761+ 6.02 x </a:t>
            </a:r>
            <a:r>
              <a:rPr lang="en-GB" b="1"/>
              <a:t>n </a:t>
            </a:r>
            <a:r>
              <a:rPr lang="en-GB"/>
              <a:t>(dB)</a:t>
            </a:r>
          </a:p>
        </p:txBody>
      </p:sp>
    </p:spTree>
    <p:extLst>
      <p:ext uri="{BB962C8B-B14F-4D97-AF65-F5344CB8AC3E}">
        <p14:creationId xmlns:p14="http://schemas.microsoft.com/office/powerpoint/2010/main" val="3826569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SNR and Audio Bit Depth</a:t>
            </a:r>
          </a:p>
        </p:txBody>
      </p:sp>
      <p:graphicFrame>
        <p:nvGraphicFramePr>
          <p:cNvPr id="5" name="Table 5">
            <a:extLst>
              <a:ext uri="{FF2B5EF4-FFF2-40B4-BE49-F238E27FC236}">
                <a16:creationId xmlns:a16="http://schemas.microsoft.com/office/drawing/2014/main" id="{B4B63D6D-031E-40A1-9349-D0916212A5A4}"/>
              </a:ext>
            </a:extLst>
          </p:cNvPr>
          <p:cNvGraphicFramePr>
            <a:graphicFrameLocks noGrp="1"/>
          </p:cNvGraphicFramePr>
          <p:nvPr>
            <p:extLst>
              <p:ext uri="{D42A27DB-BD31-4B8C-83A1-F6EECF244321}">
                <p14:modId xmlns:p14="http://schemas.microsoft.com/office/powerpoint/2010/main" val="3963790375"/>
              </p:ext>
            </p:extLst>
          </p:nvPr>
        </p:nvGraphicFramePr>
        <p:xfrm>
          <a:off x="762000" y="2468804"/>
          <a:ext cx="7620000" cy="3708400"/>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3238463614"/>
                    </a:ext>
                  </a:extLst>
                </a:gridCol>
                <a:gridCol w="1371600">
                  <a:extLst>
                    <a:ext uri="{9D8B030D-6E8A-4147-A177-3AD203B41FA5}">
                      <a16:colId xmlns:a16="http://schemas.microsoft.com/office/drawing/2014/main" val="2489107505"/>
                    </a:ext>
                  </a:extLst>
                </a:gridCol>
                <a:gridCol w="5105400">
                  <a:extLst>
                    <a:ext uri="{9D8B030D-6E8A-4147-A177-3AD203B41FA5}">
                      <a16:colId xmlns:a16="http://schemas.microsoft.com/office/drawing/2014/main" val="1177351294"/>
                    </a:ext>
                  </a:extLst>
                </a:gridCol>
              </a:tblGrid>
              <a:tr h="370840">
                <a:tc>
                  <a:txBody>
                    <a:bodyPr/>
                    <a:lstStyle/>
                    <a:p>
                      <a:pPr algn="ctr"/>
                      <a:r>
                        <a:rPr lang="en-US"/>
                        <a:t>#bits</a:t>
                      </a:r>
                    </a:p>
                  </a:txBody>
                  <a:tcPr/>
                </a:tc>
                <a:tc>
                  <a:txBody>
                    <a:bodyPr/>
                    <a:lstStyle/>
                    <a:p>
                      <a:pPr algn="ctr"/>
                      <a:r>
                        <a:rPr lang="en-US"/>
                        <a:t>SQNR</a:t>
                      </a:r>
                    </a:p>
                  </a:txBody>
                  <a:tcPr/>
                </a:tc>
                <a:tc>
                  <a:txBody>
                    <a:bodyPr/>
                    <a:lstStyle/>
                    <a:p>
                      <a:pPr algn="ctr"/>
                      <a:r>
                        <a:rPr lang="en-US"/>
                        <a:t>Possible integer values</a:t>
                      </a:r>
                    </a:p>
                  </a:txBody>
                  <a:tcPr/>
                </a:tc>
                <a:extLst>
                  <a:ext uri="{0D108BD9-81ED-4DB2-BD59-A6C34878D82A}">
                    <a16:rowId xmlns:a16="http://schemas.microsoft.com/office/drawing/2014/main" val="1569598374"/>
                  </a:ext>
                </a:extLst>
              </a:tr>
              <a:tr h="370840">
                <a:tc>
                  <a:txBody>
                    <a:bodyPr/>
                    <a:lstStyle/>
                    <a:p>
                      <a:r>
                        <a:rPr lang="en-US"/>
                        <a:t>4</a:t>
                      </a:r>
                    </a:p>
                  </a:txBody>
                  <a:tcPr/>
                </a:tc>
                <a:tc>
                  <a:txBody>
                    <a:bodyPr/>
                    <a:lstStyle/>
                    <a:p>
                      <a:r>
                        <a:rPr lang="en-US"/>
                        <a:t>24 dB</a:t>
                      </a:r>
                    </a:p>
                  </a:txBody>
                  <a:tcPr/>
                </a:tc>
                <a:tc>
                  <a:txBody>
                    <a:bodyPr/>
                    <a:lstStyle/>
                    <a:p>
                      <a:r>
                        <a:rPr lang="en-US"/>
                        <a:t>16</a:t>
                      </a:r>
                    </a:p>
                  </a:txBody>
                  <a:tcPr/>
                </a:tc>
                <a:extLst>
                  <a:ext uri="{0D108BD9-81ED-4DB2-BD59-A6C34878D82A}">
                    <a16:rowId xmlns:a16="http://schemas.microsoft.com/office/drawing/2014/main" val="1290477803"/>
                  </a:ext>
                </a:extLst>
              </a:tr>
              <a:tr h="370840">
                <a:tc>
                  <a:txBody>
                    <a:bodyPr/>
                    <a:lstStyle/>
                    <a:p>
                      <a:r>
                        <a:rPr lang="en-US"/>
                        <a:t>8</a:t>
                      </a:r>
                    </a:p>
                  </a:txBody>
                  <a:tcPr/>
                </a:tc>
                <a:tc>
                  <a:txBody>
                    <a:bodyPr/>
                    <a:lstStyle/>
                    <a:p>
                      <a:r>
                        <a:rPr lang="en-US"/>
                        <a:t>48 dB</a:t>
                      </a:r>
                    </a:p>
                  </a:txBody>
                  <a:tcPr/>
                </a:tc>
                <a:tc>
                  <a:txBody>
                    <a:bodyPr/>
                    <a:lstStyle/>
                    <a:p>
                      <a:r>
                        <a:rPr lang="en-US"/>
                        <a:t>256</a:t>
                      </a:r>
                    </a:p>
                  </a:txBody>
                  <a:tcPr/>
                </a:tc>
                <a:extLst>
                  <a:ext uri="{0D108BD9-81ED-4DB2-BD59-A6C34878D82A}">
                    <a16:rowId xmlns:a16="http://schemas.microsoft.com/office/drawing/2014/main" val="2762114246"/>
                  </a:ext>
                </a:extLst>
              </a:tr>
              <a:tr h="370840">
                <a:tc>
                  <a:txBody>
                    <a:bodyPr/>
                    <a:lstStyle/>
                    <a:p>
                      <a:r>
                        <a:rPr lang="en-US"/>
                        <a:t>11</a:t>
                      </a:r>
                    </a:p>
                  </a:txBody>
                  <a:tcPr/>
                </a:tc>
                <a:tc>
                  <a:txBody>
                    <a:bodyPr/>
                    <a:lstStyle/>
                    <a:p>
                      <a:r>
                        <a:rPr lang="en-US"/>
                        <a:t>66 dB</a:t>
                      </a:r>
                    </a:p>
                  </a:txBody>
                  <a:tcPr/>
                </a:tc>
                <a:tc>
                  <a:txBody>
                    <a:bodyPr/>
                    <a:lstStyle/>
                    <a:p>
                      <a:r>
                        <a:rPr lang="en-US"/>
                        <a:t>2048</a:t>
                      </a:r>
                    </a:p>
                  </a:txBody>
                  <a:tcPr/>
                </a:tc>
                <a:extLst>
                  <a:ext uri="{0D108BD9-81ED-4DB2-BD59-A6C34878D82A}">
                    <a16:rowId xmlns:a16="http://schemas.microsoft.com/office/drawing/2014/main" val="812162963"/>
                  </a:ext>
                </a:extLst>
              </a:tr>
              <a:tr h="370840">
                <a:tc>
                  <a:txBody>
                    <a:bodyPr/>
                    <a:lstStyle/>
                    <a:p>
                      <a:r>
                        <a:rPr lang="en-US"/>
                        <a:t>12</a:t>
                      </a:r>
                    </a:p>
                  </a:txBody>
                  <a:tcPr/>
                </a:tc>
                <a:tc>
                  <a:txBody>
                    <a:bodyPr/>
                    <a:lstStyle/>
                    <a:p>
                      <a:r>
                        <a:rPr lang="en-US"/>
                        <a:t>72 dB</a:t>
                      </a:r>
                    </a:p>
                  </a:txBody>
                  <a:tcPr/>
                </a:tc>
                <a:tc>
                  <a:txBody>
                    <a:bodyPr/>
                    <a:lstStyle/>
                    <a:p>
                      <a:r>
                        <a:rPr lang="en-US"/>
                        <a:t>4096</a:t>
                      </a:r>
                    </a:p>
                  </a:txBody>
                  <a:tcPr/>
                </a:tc>
                <a:extLst>
                  <a:ext uri="{0D108BD9-81ED-4DB2-BD59-A6C34878D82A}">
                    <a16:rowId xmlns:a16="http://schemas.microsoft.com/office/drawing/2014/main" val="938451568"/>
                  </a:ext>
                </a:extLst>
              </a:tr>
              <a:tr h="370840">
                <a:tc>
                  <a:txBody>
                    <a:bodyPr/>
                    <a:lstStyle/>
                    <a:p>
                      <a:r>
                        <a:rPr lang="en-US"/>
                        <a:t>16</a:t>
                      </a:r>
                    </a:p>
                  </a:txBody>
                  <a:tcPr/>
                </a:tc>
                <a:tc>
                  <a:txBody>
                    <a:bodyPr/>
                    <a:lstStyle/>
                    <a:p>
                      <a:r>
                        <a:rPr lang="en-US"/>
                        <a:t>96 dB</a:t>
                      </a:r>
                    </a:p>
                  </a:txBody>
                  <a:tcPr/>
                </a:tc>
                <a:tc>
                  <a:txBody>
                    <a:bodyPr/>
                    <a:lstStyle/>
                    <a:p>
                      <a:r>
                        <a:rPr lang="en-US"/>
                        <a:t>65.536</a:t>
                      </a:r>
                    </a:p>
                  </a:txBody>
                  <a:tcPr/>
                </a:tc>
                <a:extLst>
                  <a:ext uri="{0D108BD9-81ED-4DB2-BD59-A6C34878D82A}">
                    <a16:rowId xmlns:a16="http://schemas.microsoft.com/office/drawing/2014/main" val="3265612633"/>
                  </a:ext>
                </a:extLst>
              </a:tr>
              <a:tr h="370840">
                <a:tc>
                  <a:txBody>
                    <a:bodyPr/>
                    <a:lstStyle/>
                    <a:p>
                      <a:r>
                        <a:rPr lang="en-US"/>
                        <a:t>18</a:t>
                      </a:r>
                    </a:p>
                  </a:txBody>
                  <a:tcPr/>
                </a:tc>
                <a:tc>
                  <a:txBody>
                    <a:bodyPr/>
                    <a:lstStyle/>
                    <a:p>
                      <a:r>
                        <a:rPr lang="en-US"/>
                        <a:t>108 dB</a:t>
                      </a:r>
                    </a:p>
                  </a:txBody>
                  <a:tcPr/>
                </a:tc>
                <a:tc>
                  <a:txBody>
                    <a:bodyPr/>
                    <a:lstStyle/>
                    <a:p>
                      <a:r>
                        <a:rPr lang="en-US"/>
                        <a:t>262.144</a:t>
                      </a:r>
                    </a:p>
                  </a:txBody>
                  <a:tcPr/>
                </a:tc>
                <a:extLst>
                  <a:ext uri="{0D108BD9-81ED-4DB2-BD59-A6C34878D82A}">
                    <a16:rowId xmlns:a16="http://schemas.microsoft.com/office/drawing/2014/main" val="1089605733"/>
                  </a:ext>
                </a:extLst>
              </a:tr>
              <a:tr h="370840">
                <a:tc>
                  <a:txBody>
                    <a:bodyPr/>
                    <a:lstStyle/>
                    <a:p>
                      <a:r>
                        <a:rPr lang="en-US"/>
                        <a:t>20</a:t>
                      </a:r>
                    </a:p>
                  </a:txBody>
                  <a:tcPr/>
                </a:tc>
                <a:tc>
                  <a:txBody>
                    <a:bodyPr/>
                    <a:lstStyle/>
                    <a:p>
                      <a:r>
                        <a:rPr lang="en-US"/>
                        <a:t>120 dB</a:t>
                      </a:r>
                    </a:p>
                  </a:txBody>
                  <a:tcPr/>
                </a:tc>
                <a:tc>
                  <a:txBody>
                    <a:bodyPr/>
                    <a:lstStyle/>
                    <a:p>
                      <a:r>
                        <a:rPr lang="en-US"/>
                        <a:t>1.048.576</a:t>
                      </a:r>
                    </a:p>
                  </a:txBody>
                  <a:tcPr/>
                </a:tc>
                <a:extLst>
                  <a:ext uri="{0D108BD9-81ED-4DB2-BD59-A6C34878D82A}">
                    <a16:rowId xmlns:a16="http://schemas.microsoft.com/office/drawing/2014/main" val="1162240008"/>
                  </a:ext>
                </a:extLst>
              </a:tr>
              <a:tr h="370840">
                <a:tc>
                  <a:txBody>
                    <a:bodyPr/>
                    <a:lstStyle/>
                    <a:p>
                      <a:r>
                        <a:rPr lang="en-US"/>
                        <a:t>24</a:t>
                      </a:r>
                    </a:p>
                  </a:txBody>
                  <a:tcPr/>
                </a:tc>
                <a:tc>
                  <a:txBody>
                    <a:bodyPr/>
                    <a:lstStyle/>
                    <a:p>
                      <a:r>
                        <a:rPr lang="en-US"/>
                        <a:t>144 dB</a:t>
                      </a:r>
                    </a:p>
                  </a:txBody>
                  <a:tcPr/>
                </a:tc>
                <a:tc>
                  <a:txBody>
                    <a:bodyPr/>
                    <a:lstStyle/>
                    <a:p>
                      <a:r>
                        <a:rPr lang="en-US"/>
                        <a:t>16.777.216</a:t>
                      </a:r>
                    </a:p>
                  </a:txBody>
                  <a:tcPr/>
                </a:tc>
                <a:extLst>
                  <a:ext uri="{0D108BD9-81ED-4DB2-BD59-A6C34878D82A}">
                    <a16:rowId xmlns:a16="http://schemas.microsoft.com/office/drawing/2014/main" val="3580059034"/>
                  </a:ext>
                </a:extLst>
              </a:tr>
              <a:tr h="370840">
                <a:tc>
                  <a:txBody>
                    <a:bodyPr/>
                    <a:lstStyle/>
                    <a:p>
                      <a:r>
                        <a:rPr lang="en-US"/>
                        <a:t>32</a:t>
                      </a:r>
                    </a:p>
                  </a:txBody>
                  <a:tcPr/>
                </a:tc>
                <a:tc>
                  <a:txBody>
                    <a:bodyPr/>
                    <a:lstStyle/>
                    <a:p>
                      <a:r>
                        <a:rPr lang="en-US"/>
                        <a:t>192 dB</a:t>
                      </a:r>
                    </a:p>
                  </a:txBody>
                  <a:tcPr/>
                </a:tc>
                <a:tc>
                  <a:txBody>
                    <a:bodyPr/>
                    <a:lstStyle/>
                    <a:p>
                      <a:r>
                        <a:rPr lang="en-US"/>
                        <a:t>4.294.967.296</a:t>
                      </a:r>
                    </a:p>
                  </a:txBody>
                  <a:tcPr/>
                </a:tc>
                <a:extLst>
                  <a:ext uri="{0D108BD9-81ED-4DB2-BD59-A6C34878D82A}">
                    <a16:rowId xmlns:a16="http://schemas.microsoft.com/office/drawing/2014/main" val="3695934895"/>
                  </a:ext>
                </a:extLst>
              </a:tr>
            </a:tbl>
          </a:graphicData>
        </a:graphic>
      </p:graphicFrame>
    </p:spTree>
    <p:extLst>
      <p:ext uri="{BB962C8B-B14F-4D97-AF65-F5344CB8AC3E}">
        <p14:creationId xmlns:p14="http://schemas.microsoft.com/office/powerpoint/2010/main" val="375017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Analog Signals</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a:t>As mentioned earlier the amplitude of the signal varies continuously with time</a:t>
            </a:r>
          </a:p>
          <a:p>
            <a:pPr algn="just">
              <a:buFont typeface="Arial" pitchFamily="34" charset="0"/>
              <a:buChar char="•"/>
            </a:pPr>
            <a:endParaRPr lang="en-US" sz="2400"/>
          </a:p>
          <a:p>
            <a:pPr algn="just">
              <a:buFont typeface="Arial" pitchFamily="34" charset="0"/>
              <a:buChar char="•"/>
            </a:pPr>
            <a:r>
              <a:rPr lang="en-US" sz="2400"/>
              <a:t>The </a:t>
            </a:r>
            <a:r>
              <a:rPr lang="en-US" sz="2400" b="1"/>
              <a:t>Fourier transform</a:t>
            </a:r>
            <a:r>
              <a:rPr lang="en-US" sz="2400"/>
              <a:t> decomposes a signal into the frequencies that make it up</a:t>
            </a:r>
            <a:endParaRPr lang="en-GB" sz="2400"/>
          </a:p>
          <a:p>
            <a:pPr algn="just">
              <a:buFont typeface="Arial" pitchFamily="34" charset="0"/>
              <a:buChar char="•"/>
            </a:pPr>
            <a:endParaRPr lang="en-GB" sz="2400"/>
          </a:p>
          <a:p>
            <a:pPr algn="just">
              <a:buFont typeface="Arial" pitchFamily="34" charset="0"/>
              <a:buChar char="•"/>
            </a:pPr>
            <a:r>
              <a:rPr lang="en-GB" sz="2400"/>
              <a:t>The Fourier analysis can be used to show that any time varying signal is made up of infinite number of single-frequency sinusoidal components</a:t>
            </a:r>
            <a:endParaRPr lang="en-US" sz="2400" b="1"/>
          </a:p>
          <a:p>
            <a:pPr marL="576072" indent="-457200" algn="just">
              <a:buFont typeface="Arial" pitchFamily="34" charset="0"/>
              <a:buChar char="•"/>
            </a:pPr>
            <a:endParaRPr 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a:t>ENCODER AND DECODER DESIGN</a:t>
            </a:r>
          </a:p>
        </p:txBody>
      </p:sp>
      <p:sp>
        <p:nvSpPr>
          <p:cNvPr id="5" name="Subtitle 4"/>
          <p:cNvSpPr>
            <a:spLocks noGrp="1"/>
          </p:cNvSpPr>
          <p:nvPr>
            <p:ph type="subTitle" idx="1"/>
          </p:nvPr>
        </p:nvSpPr>
        <p:spPr/>
        <p:txBody>
          <a:bodyPr>
            <a:normAutofit/>
          </a:bodyPr>
          <a:lstStyle/>
          <a:p>
            <a:r>
              <a:rPr lang="en-US"/>
              <a:t>Dr. </a:t>
            </a:r>
            <a:r>
              <a:rPr lang="en-US" err="1"/>
              <a:t>Quang</a:t>
            </a:r>
            <a:r>
              <a:rPr lang="en-US"/>
              <a:t> </a:t>
            </a:r>
            <a:r>
              <a:rPr lang="en-US" err="1"/>
              <a:t>Duc</a:t>
            </a:r>
            <a:r>
              <a:rPr lang="en-US"/>
              <a:t> Tran</a:t>
            </a:r>
          </a:p>
        </p:txBody>
      </p:sp>
    </p:spTree>
    <p:extLst>
      <p:ext uri="{BB962C8B-B14F-4D97-AF65-F5344CB8AC3E}">
        <p14:creationId xmlns:p14="http://schemas.microsoft.com/office/powerpoint/2010/main" val="2462934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Rectangle 40"/>
          <p:cNvSpPr/>
          <p:nvPr/>
        </p:nvSpPr>
        <p:spPr>
          <a:xfrm>
            <a:off x="2024113" y="2286000"/>
            <a:ext cx="5029200" cy="18288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76713" y="2438400"/>
            <a:ext cx="3124200" cy="14478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normAutofit/>
          </a:bodyPr>
          <a:lstStyle/>
          <a:p>
            <a:pPr algn="ctr"/>
            <a:r>
              <a:rPr lang="en-US" sz="3600"/>
              <a:t>Encoder Design</a:t>
            </a:r>
          </a:p>
        </p:txBody>
      </p:sp>
      <p:sp>
        <p:nvSpPr>
          <p:cNvPr id="4" name="Rectangle 3"/>
          <p:cNvSpPr/>
          <p:nvPr/>
        </p:nvSpPr>
        <p:spPr>
          <a:xfrm>
            <a:off x="2176513" y="25908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AAF</a:t>
            </a:r>
          </a:p>
        </p:txBody>
      </p:sp>
      <p:sp>
        <p:nvSpPr>
          <p:cNvPr id="5" name="Rectangle 4"/>
          <p:cNvSpPr/>
          <p:nvPr/>
        </p:nvSpPr>
        <p:spPr>
          <a:xfrm>
            <a:off x="3929113" y="25908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Sample and Hold</a:t>
            </a:r>
          </a:p>
        </p:txBody>
      </p:sp>
      <p:sp>
        <p:nvSpPr>
          <p:cNvPr id="6" name="Rectangle 5"/>
          <p:cNvSpPr/>
          <p:nvPr/>
        </p:nvSpPr>
        <p:spPr>
          <a:xfrm>
            <a:off x="5486400" y="2590800"/>
            <a:ext cx="1271739"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Quantizer</a:t>
            </a:r>
          </a:p>
        </p:txBody>
      </p:sp>
      <p:cxnSp>
        <p:nvCxnSpPr>
          <p:cNvPr id="9" name="Straight Arrow Connector 8"/>
          <p:cNvCxnSpPr>
            <a:stCxn id="4" idx="3"/>
            <a:endCxn id="5" idx="1"/>
          </p:cNvCxnSpPr>
          <p:nvPr/>
        </p:nvCxnSpPr>
        <p:spPr>
          <a:xfrm>
            <a:off x="3548113" y="3048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5" idx="3"/>
            <a:endCxn id="6" idx="1"/>
          </p:cNvCxnSpPr>
          <p:nvPr/>
        </p:nvCxnSpPr>
        <p:spPr>
          <a:xfrm>
            <a:off x="5224513" y="3048000"/>
            <a:ext cx="26188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a:stCxn id="6" idx="3"/>
          </p:cNvCxnSpPr>
          <p:nvPr/>
        </p:nvCxnSpPr>
        <p:spPr>
          <a:xfrm>
            <a:off x="6758139" y="30480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endCxn id="4" idx="1"/>
          </p:cNvCxnSpPr>
          <p:nvPr/>
        </p:nvCxnSpPr>
        <p:spPr>
          <a:xfrm>
            <a:off x="1719313" y="3048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85800" y="2706469"/>
            <a:ext cx="957313" cy="646331"/>
          </a:xfrm>
          <a:prstGeom prst="rect">
            <a:avLst/>
          </a:prstGeom>
          <a:noFill/>
        </p:spPr>
        <p:txBody>
          <a:bodyPr wrap="none" rtlCol="0">
            <a:spAutoFit/>
          </a:bodyPr>
          <a:lstStyle/>
          <a:p>
            <a:r>
              <a:rPr lang="en-US"/>
              <a:t>Analog </a:t>
            </a:r>
          </a:p>
          <a:p>
            <a:r>
              <a:rPr lang="en-US"/>
              <a:t>Signal</a:t>
            </a:r>
          </a:p>
        </p:txBody>
      </p:sp>
      <p:sp>
        <p:nvSpPr>
          <p:cNvPr id="31" name="TextBox 30"/>
          <p:cNvSpPr txBox="1"/>
          <p:nvPr/>
        </p:nvSpPr>
        <p:spPr>
          <a:xfrm>
            <a:off x="7291539" y="2743200"/>
            <a:ext cx="1225015" cy="646331"/>
          </a:xfrm>
          <a:prstGeom prst="rect">
            <a:avLst/>
          </a:prstGeom>
          <a:noFill/>
        </p:spPr>
        <p:txBody>
          <a:bodyPr wrap="none" rtlCol="0">
            <a:spAutoFit/>
          </a:bodyPr>
          <a:lstStyle/>
          <a:p>
            <a:r>
              <a:rPr lang="en-US"/>
              <a:t>Digital </a:t>
            </a:r>
          </a:p>
          <a:p>
            <a:r>
              <a:rPr lang="en-US"/>
              <a:t>Codeword</a:t>
            </a:r>
          </a:p>
        </p:txBody>
      </p:sp>
      <p:sp>
        <p:nvSpPr>
          <p:cNvPr id="38" name="TextBox 37"/>
          <p:cNvSpPr txBox="1"/>
          <p:nvPr/>
        </p:nvSpPr>
        <p:spPr>
          <a:xfrm>
            <a:off x="6291313" y="3547646"/>
            <a:ext cx="607859" cy="338554"/>
          </a:xfrm>
          <a:prstGeom prst="rect">
            <a:avLst/>
          </a:prstGeom>
          <a:noFill/>
        </p:spPr>
        <p:txBody>
          <a:bodyPr wrap="none" rtlCol="0">
            <a:spAutoFit/>
          </a:bodyPr>
          <a:lstStyle/>
          <a:p>
            <a:r>
              <a:rPr lang="en-US" sz="1600"/>
              <a:t>ADC</a:t>
            </a:r>
          </a:p>
        </p:txBody>
      </p:sp>
      <p:sp>
        <p:nvSpPr>
          <p:cNvPr id="23"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a:p>
          <a:p>
            <a:pPr marL="576072" indent="-457200" algn="just">
              <a:buFont typeface="Arial" pitchFamily="34" charset="0"/>
              <a:buChar char="•"/>
            </a:pPr>
            <a:endParaRPr lang="en-GB" sz="2400"/>
          </a:p>
          <a:p>
            <a:pPr marL="576072" indent="-457200" algn="just">
              <a:buFont typeface="Arial" pitchFamily="34" charset="0"/>
              <a:buChar char="•"/>
            </a:pPr>
            <a:endParaRPr lang="en-GB" sz="2400"/>
          </a:p>
          <a:p>
            <a:pPr marL="576072" indent="-457200" algn="just">
              <a:buFont typeface="Arial" pitchFamily="34" charset="0"/>
              <a:buChar char="•"/>
            </a:pPr>
            <a:endParaRPr lang="en-GB" sz="2400"/>
          </a:p>
          <a:p>
            <a:pPr marL="576072" indent="-457200" algn="just">
              <a:buFont typeface="Arial" pitchFamily="34" charset="0"/>
              <a:buChar char="•"/>
            </a:pPr>
            <a:endParaRPr lang="en-GB" sz="2400"/>
          </a:p>
          <a:p>
            <a:pPr marL="576072" indent="-457200" algn="just">
              <a:buFont typeface="Arial" pitchFamily="34" charset="0"/>
              <a:buChar char="•"/>
            </a:pPr>
            <a:endParaRPr lang="en-GB" sz="2400"/>
          </a:p>
          <a:p>
            <a:pPr algn="just">
              <a:buFont typeface="Arial" pitchFamily="34" charset="0"/>
              <a:buChar char="•"/>
            </a:pPr>
            <a:r>
              <a:rPr lang="en-GB" sz="2400"/>
              <a:t>The encoder consists of AAF (Anti-Aliasing Filter) and an Analogue-to-Digital Converter (ADC) </a:t>
            </a:r>
          </a:p>
          <a:p>
            <a:pPr marL="576072" indent="-457200" algn="just">
              <a:buFont typeface="Arial" pitchFamily="34" charset="0"/>
              <a:buChar char="•"/>
            </a:pPr>
            <a:endParaRPr lang="en-US" sz="20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Encoder Design (Cont.)</a:t>
            </a:r>
          </a:p>
        </p:txBody>
      </p:sp>
      <p:sp>
        <p:nvSpPr>
          <p:cNvPr id="23"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GB" sz="2400"/>
              <a:t>Anti-Aliasing Filter (AAF) removes the selected higher frequency components from the source signal.</a:t>
            </a:r>
          </a:p>
          <a:p>
            <a:pPr algn="just">
              <a:buFont typeface="Arial" pitchFamily="34" charset="0"/>
              <a:buChar char="•"/>
            </a:pPr>
            <a:endParaRPr lang="en-GB" sz="2400"/>
          </a:p>
          <a:p>
            <a:pPr algn="just">
              <a:buFont typeface="Arial" pitchFamily="34" charset="0"/>
              <a:buChar char="•"/>
            </a:pPr>
            <a:r>
              <a:rPr lang="en-GB" sz="2400"/>
              <a:t>Sample and Hold samples amplitude of the filtered signal at regular intervals and holds the sampled amplitudes between samples.</a:t>
            </a:r>
          </a:p>
          <a:p>
            <a:pPr algn="just">
              <a:buFont typeface="Arial" pitchFamily="34" charset="0"/>
              <a:buChar char="•"/>
            </a:pPr>
            <a:endParaRPr lang="en-GB" sz="2400"/>
          </a:p>
          <a:p>
            <a:pPr algn="just">
              <a:buFont typeface="Arial" pitchFamily="34" charset="0"/>
              <a:buChar char="•"/>
            </a:pPr>
            <a:r>
              <a:rPr lang="en-GB" sz="2400"/>
              <a:t>Quantizer converts the samples into their corresponding binary form </a:t>
            </a:r>
          </a:p>
          <a:p>
            <a:pPr marL="576072" indent="-457200" algn="just">
              <a:buFont typeface="Arial" pitchFamily="34" charset="0"/>
              <a:buChar char="•"/>
            </a:pPr>
            <a:endParaRPr lang="en-US" sz="20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Aliasing</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a:t>Actual signals have a finite duration and their frequency content has no upper bound. Some amount of aliasing always occurs when such functions are sampled.</a:t>
            </a:r>
          </a:p>
          <a:p>
            <a:pPr algn="just">
              <a:buFont typeface="Arial" pitchFamily="34" charset="0"/>
              <a:buChar char="•"/>
            </a:pPr>
            <a:endParaRPr lang="en-GB" sz="2400"/>
          </a:p>
          <a:p>
            <a:pPr algn="just">
              <a:buFont typeface="Arial" pitchFamily="34" charset="0"/>
              <a:buChar char="•"/>
            </a:pPr>
            <a:r>
              <a:rPr lang="en-GB" sz="2400"/>
              <a:t>Aliasing can occur in time, e.g., digital audio  (temporal aliasing) and in spatially sampled signals, e.g., digital images (spatial aliasing).</a:t>
            </a:r>
          </a:p>
          <a:p>
            <a:pPr marL="576072" indent="-457200" algn="just">
              <a:buFont typeface="Arial" pitchFamily="34" charset="0"/>
              <a:buChar char="•"/>
            </a:pPr>
            <a:endParaRPr lang="en-US" sz="2000"/>
          </a:p>
        </p:txBody>
      </p:sp>
    </p:spTree>
    <p:extLst>
      <p:ext uri="{BB962C8B-B14F-4D97-AF65-F5344CB8AC3E}">
        <p14:creationId xmlns:p14="http://schemas.microsoft.com/office/powerpoint/2010/main" val="13515180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Wagon-wheel effect</a:t>
            </a:r>
          </a:p>
        </p:txBody>
      </p:sp>
      <p:pic>
        <p:nvPicPr>
          <p:cNvPr id="6" name="Online Media 5" title="The wagon wheel effect">
            <a:hlinkClick r:id="" action="ppaction://media"/>
            <a:extLst>
              <a:ext uri="{FF2B5EF4-FFF2-40B4-BE49-F238E27FC236}">
                <a16:creationId xmlns:a16="http://schemas.microsoft.com/office/drawing/2014/main" id="{9C1C0C08-89C0-461A-879F-33B48161C8A2}"/>
              </a:ext>
            </a:extLst>
          </p:cNvPr>
          <p:cNvPicPr>
            <a:picLocks noRot="1" noChangeAspect="1"/>
          </p:cNvPicPr>
          <p:nvPr>
            <a:videoFile r:link="rId1"/>
          </p:nvPr>
        </p:nvPicPr>
        <p:blipFill>
          <a:blip r:embed="rId3"/>
          <a:stretch>
            <a:fillRect/>
          </a:stretch>
        </p:blipFill>
        <p:spPr>
          <a:xfrm>
            <a:off x="932978" y="2286000"/>
            <a:ext cx="7391400" cy="4157663"/>
          </a:xfrm>
          <a:prstGeom prst="rect">
            <a:avLst/>
          </a:prstGeom>
        </p:spPr>
      </p:pic>
    </p:spTree>
    <p:extLst>
      <p:ext uri="{BB962C8B-B14F-4D97-AF65-F5344CB8AC3E}">
        <p14:creationId xmlns:p14="http://schemas.microsoft.com/office/powerpoint/2010/main" val="4064333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Anti-Aliasing Filter</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a:t>An Anti-Aliasing Filter (AAF) is a filter used before a signal sampler to restrict the bandwidth of a signal to approximately satisfy the Nyquist-Shannon sampling theorem</a:t>
            </a:r>
          </a:p>
          <a:p>
            <a:pPr algn="just">
              <a:buFont typeface="Arial" pitchFamily="34" charset="0"/>
              <a:buChar char="•"/>
            </a:pPr>
            <a:endParaRPr lang="en-GB" sz="2400"/>
          </a:p>
          <a:p>
            <a:pPr algn="just">
              <a:buFont typeface="Arial" pitchFamily="34" charset="0"/>
              <a:buChar char="•"/>
            </a:pPr>
            <a:r>
              <a:rPr lang="en-GB" sz="2400"/>
              <a:t>AAF is often a low-pass filter. However, for signals that are bandwidth limited, but not centred at zero, a band-pass filter can be used.</a:t>
            </a:r>
          </a:p>
          <a:p>
            <a:pPr marL="576072" indent="-457200" algn="just">
              <a:buFont typeface="Arial" pitchFamily="34" charset="0"/>
              <a:buChar char="•"/>
            </a:pPr>
            <a:endParaRPr lang="en-US" sz="2000"/>
          </a:p>
        </p:txBody>
      </p:sp>
    </p:spTree>
    <p:extLst>
      <p:ext uri="{BB962C8B-B14F-4D97-AF65-F5344CB8AC3E}">
        <p14:creationId xmlns:p14="http://schemas.microsoft.com/office/powerpoint/2010/main" val="22252137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Anti-Aliasing Filter (Cont.)</a:t>
            </a:r>
          </a:p>
        </p:txBody>
      </p:sp>
      <p:pic>
        <p:nvPicPr>
          <p:cNvPr id="5" name="Picture 4" descr="A close up of a brick building&#10;&#10;Description automatically generated">
            <a:extLst>
              <a:ext uri="{FF2B5EF4-FFF2-40B4-BE49-F238E27FC236}">
                <a16:creationId xmlns:a16="http://schemas.microsoft.com/office/drawing/2014/main" id="{9583F385-74F8-4A0A-A2C1-64849FF46C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799" y="2324100"/>
            <a:ext cx="2874264" cy="3505200"/>
          </a:xfrm>
          <a:prstGeom prst="rect">
            <a:avLst/>
          </a:prstGeom>
        </p:spPr>
      </p:pic>
      <p:pic>
        <p:nvPicPr>
          <p:cNvPr id="7" name="Picture 6" descr="A brick building&#10;&#10;Description automatically generated">
            <a:extLst>
              <a:ext uri="{FF2B5EF4-FFF2-40B4-BE49-F238E27FC236}">
                <a16:creationId xmlns:a16="http://schemas.microsoft.com/office/drawing/2014/main" id="{49E6D05D-D639-4297-B537-739BCA5E2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83939" y="2330585"/>
            <a:ext cx="2874264" cy="3492230"/>
          </a:xfrm>
          <a:prstGeom prst="rect">
            <a:avLst/>
          </a:prstGeom>
        </p:spPr>
      </p:pic>
      <p:sp>
        <p:nvSpPr>
          <p:cNvPr id="8" name="Rectangle 7">
            <a:extLst>
              <a:ext uri="{FF2B5EF4-FFF2-40B4-BE49-F238E27FC236}">
                <a16:creationId xmlns:a16="http://schemas.microsoft.com/office/drawing/2014/main" id="{9A3DB8B2-FA8E-4DE8-834E-6DBB08D97BA6}"/>
              </a:ext>
            </a:extLst>
          </p:cNvPr>
          <p:cNvSpPr/>
          <p:nvPr/>
        </p:nvSpPr>
        <p:spPr>
          <a:xfrm>
            <a:off x="685800" y="5943600"/>
            <a:ext cx="7772402" cy="338554"/>
          </a:xfrm>
          <a:prstGeom prst="rect">
            <a:avLst/>
          </a:prstGeom>
        </p:spPr>
        <p:txBody>
          <a:bodyPr wrap="square">
            <a:spAutoFit/>
          </a:bodyPr>
          <a:lstStyle/>
          <a:p>
            <a:pPr lvl="0" algn="ctr">
              <a:spcBef>
                <a:spcPts val="300"/>
              </a:spcBef>
              <a:buClr>
                <a:schemeClr val="accent3"/>
              </a:buClr>
            </a:pPr>
            <a:r>
              <a:rPr lang="en-GB" sz="1600"/>
              <a:t>Simulated photographs of a brick </a:t>
            </a:r>
            <a:r>
              <a:rPr lang="en-US" sz="1600"/>
              <a:t>wall without and with an optical low-pass filter</a:t>
            </a:r>
            <a:endParaRPr lang="en-GB" sz="1600" baseline="30000">
              <a:solidFill>
                <a:srgbClr val="FF0000"/>
              </a:solidFill>
            </a:endParaRPr>
          </a:p>
        </p:txBody>
      </p:sp>
    </p:spTree>
    <p:extLst>
      <p:ext uri="{BB962C8B-B14F-4D97-AF65-F5344CB8AC3E}">
        <p14:creationId xmlns:p14="http://schemas.microsoft.com/office/powerpoint/2010/main" val="10073896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Anti-Aliasing Filter (Cont.)</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a:t>One designed to sample an FM radio broadcast centred at 87.9 MHz and bandlimited to a 200 kHz band, then an appropriate anti-aliasing filter would be centred on 87.9 MHz with 200 kHz bandwidth. Sampling rate would be no less than 400 kHz.</a:t>
            </a:r>
          </a:p>
          <a:p>
            <a:pPr algn="just">
              <a:buFont typeface="Arial" pitchFamily="34" charset="0"/>
              <a:buChar char="•"/>
            </a:pPr>
            <a:endParaRPr lang="en-GB" sz="2400"/>
          </a:p>
          <a:p>
            <a:pPr algn="just">
              <a:buFont typeface="Arial" pitchFamily="34" charset="0"/>
              <a:buChar char="•"/>
            </a:pPr>
            <a:r>
              <a:rPr lang="en-GB" sz="2400"/>
              <a:t>For most phonemes, almost all of the energy is contained in the 100 Hz-4 kHz range, allowing a sampling rate of 8 kHz</a:t>
            </a:r>
          </a:p>
          <a:p>
            <a:pPr marL="576072" indent="-457200" algn="just">
              <a:buFont typeface="Arial" pitchFamily="34" charset="0"/>
              <a:buChar char="•"/>
            </a:pPr>
            <a:endParaRPr lang="en-US" sz="2000"/>
          </a:p>
        </p:txBody>
      </p:sp>
    </p:spTree>
    <p:extLst>
      <p:ext uri="{BB962C8B-B14F-4D97-AF65-F5344CB8AC3E}">
        <p14:creationId xmlns:p14="http://schemas.microsoft.com/office/powerpoint/2010/main" val="186591401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Anti-Aliasing Filter (Cont.)</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a:t>Human hearing range is roughly 20 Hz to 20 kHz, the sampling rate has to be greater than 40 kHz. However, there is no filter that completely eliminate unwanted frequencies with having any effect on those in the “legal” range.</a:t>
            </a:r>
          </a:p>
          <a:p>
            <a:pPr marL="576072" indent="-457200" algn="just">
              <a:buFont typeface="Arial" pitchFamily="34" charset="0"/>
              <a:buChar char="•"/>
            </a:pPr>
            <a:endParaRPr lang="en-US" sz="2000"/>
          </a:p>
        </p:txBody>
      </p:sp>
      <p:graphicFrame>
        <p:nvGraphicFramePr>
          <p:cNvPr id="8" name="Table 8">
            <a:extLst>
              <a:ext uri="{FF2B5EF4-FFF2-40B4-BE49-F238E27FC236}">
                <a16:creationId xmlns:a16="http://schemas.microsoft.com/office/drawing/2014/main" id="{E1FF9CA6-6BCF-4E0F-AABE-2F1145914913}"/>
              </a:ext>
            </a:extLst>
          </p:cNvPr>
          <p:cNvGraphicFramePr>
            <a:graphicFrameLocks noGrp="1"/>
          </p:cNvGraphicFramePr>
          <p:nvPr/>
        </p:nvGraphicFramePr>
        <p:xfrm>
          <a:off x="914400" y="4328160"/>
          <a:ext cx="4267200" cy="222504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352067807"/>
                    </a:ext>
                  </a:extLst>
                </a:gridCol>
                <a:gridCol w="3048000">
                  <a:extLst>
                    <a:ext uri="{9D8B030D-6E8A-4147-A177-3AD203B41FA5}">
                      <a16:colId xmlns:a16="http://schemas.microsoft.com/office/drawing/2014/main" val="1615690308"/>
                    </a:ext>
                  </a:extLst>
                </a:gridCol>
              </a:tblGrid>
              <a:tr h="370840">
                <a:tc>
                  <a:txBody>
                    <a:bodyPr/>
                    <a:lstStyle/>
                    <a:p>
                      <a:pPr algn="ctr"/>
                      <a:r>
                        <a:rPr lang="en-US"/>
                        <a:t>Rate</a:t>
                      </a:r>
                    </a:p>
                  </a:txBody>
                  <a:tcPr/>
                </a:tc>
                <a:tc>
                  <a:txBody>
                    <a:bodyPr/>
                    <a:lstStyle/>
                    <a:p>
                      <a:pPr algn="ctr"/>
                      <a:r>
                        <a:rPr lang="en-US"/>
                        <a:t>Use(s)</a:t>
                      </a:r>
                    </a:p>
                  </a:txBody>
                  <a:tcPr/>
                </a:tc>
                <a:extLst>
                  <a:ext uri="{0D108BD9-81ED-4DB2-BD59-A6C34878D82A}">
                    <a16:rowId xmlns:a16="http://schemas.microsoft.com/office/drawing/2014/main" val="3599800067"/>
                  </a:ext>
                </a:extLst>
              </a:tr>
              <a:tr h="370840">
                <a:tc>
                  <a:txBody>
                    <a:bodyPr/>
                    <a:lstStyle/>
                    <a:p>
                      <a:r>
                        <a:rPr lang="en-US"/>
                        <a:t>32 kHz</a:t>
                      </a:r>
                    </a:p>
                  </a:txBody>
                  <a:tcPr/>
                </a:tc>
                <a:tc>
                  <a:txBody>
                    <a:bodyPr/>
                    <a:lstStyle/>
                    <a:p>
                      <a:r>
                        <a:rPr lang="en-US"/>
                        <a:t>Older DATs, voice quality</a:t>
                      </a:r>
                    </a:p>
                  </a:txBody>
                  <a:tcPr/>
                </a:tc>
                <a:extLst>
                  <a:ext uri="{0D108BD9-81ED-4DB2-BD59-A6C34878D82A}">
                    <a16:rowId xmlns:a16="http://schemas.microsoft.com/office/drawing/2014/main" val="2699573717"/>
                  </a:ext>
                </a:extLst>
              </a:tr>
              <a:tr h="370840">
                <a:tc>
                  <a:txBody>
                    <a:bodyPr/>
                    <a:lstStyle/>
                    <a:p>
                      <a:r>
                        <a:rPr lang="en-US"/>
                        <a:t>44.1 kHz</a:t>
                      </a:r>
                    </a:p>
                  </a:txBody>
                  <a:tcPr/>
                </a:tc>
                <a:tc>
                  <a:txBody>
                    <a:bodyPr/>
                    <a:lstStyle/>
                    <a:p>
                      <a:r>
                        <a:rPr lang="en-US"/>
                        <a:t>CD, DAT, digital recording</a:t>
                      </a:r>
                    </a:p>
                  </a:txBody>
                  <a:tcPr/>
                </a:tc>
                <a:extLst>
                  <a:ext uri="{0D108BD9-81ED-4DB2-BD59-A6C34878D82A}">
                    <a16:rowId xmlns:a16="http://schemas.microsoft.com/office/drawing/2014/main" val="1630955045"/>
                  </a:ext>
                </a:extLst>
              </a:tr>
              <a:tr h="370840">
                <a:tc>
                  <a:txBody>
                    <a:bodyPr/>
                    <a:lstStyle/>
                    <a:p>
                      <a:r>
                        <a:rPr lang="en-US"/>
                        <a:t>48 kHz</a:t>
                      </a:r>
                    </a:p>
                  </a:txBody>
                  <a:tcPr/>
                </a:tc>
                <a:tc>
                  <a:txBody>
                    <a:bodyPr/>
                    <a:lstStyle/>
                    <a:p>
                      <a:r>
                        <a:rPr lang="en-US"/>
                        <a:t>DAT, DVD-Video</a:t>
                      </a:r>
                    </a:p>
                  </a:txBody>
                  <a:tcPr/>
                </a:tc>
                <a:extLst>
                  <a:ext uri="{0D108BD9-81ED-4DB2-BD59-A6C34878D82A}">
                    <a16:rowId xmlns:a16="http://schemas.microsoft.com/office/drawing/2014/main" val="3328219234"/>
                  </a:ext>
                </a:extLst>
              </a:tr>
              <a:tr h="370840">
                <a:tc>
                  <a:txBody>
                    <a:bodyPr/>
                    <a:lstStyle/>
                    <a:p>
                      <a:r>
                        <a:rPr lang="en-US"/>
                        <a:t>96 kHz</a:t>
                      </a:r>
                    </a:p>
                  </a:txBody>
                  <a:tcPr/>
                </a:tc>
                <a:tc>
                  <a:txBody>
                    <a:bodyPr/>
                    <a:lstStyle/>
                    <a:p>
                      <a:r>
                        <a:rPr lang="en-US"/>
                        <a:t>Digital recording </a:t>
                      </a:r>
                    </a:p>
                  </a:txBody>
                  <a:tcPr/>
                </a:tc>
                <a:extLst>
                  <a:ext uri="{0D108BD9-81ED-4DB2-BD59-A6C34878D82A}">
                    <a16:rowId xmlns:a16="http://schemas.microsoft.com/office/drawing/2014/main" val="3651752398"/>
                  </a:ext>
                </a:extLst>
              </a:tr>
              <a:tr h="370840">
                <a:tc>
                  <a:txBody>
                    <a:bodyPr/>
                    <a:lstStyle/>
                    <a:p>
                      <a:r>
                        <a:rPr lang="en-US"/>
                        <a:t>192 kHz</a:t>
                      </a:r>
                    </a:p>
                  </a:txBody>
                  <a:tcPr/>
                </a:tc>
                <a:tc>
                  <a:txBody>
                    <a:bodyPr/>
                    <a:lstStyle/>
                    <a:p>
                      <a:r>
                        <a:rPr lang="en-US"/>
                        <a:t>Digital recording</a:t>
                      </a:r>
                    </a:p>
                  </a:txBody>
                  <a:tcPr/>
                </a:tc>
                <a:extLst>
                  <a:ext uri="{0D108BD9-81ED-4DB2-BD59-A6C34878D82A}">
                    <a16:rowId xmlns:a16="http://schemas.microsoft.com/office/drawing/2014/main" val="816743545"/>
                  </a:ext>
                </a:extLst>
              </a:tr>
            </a:tbl>
          </a:graphicData>
        </a:graphic>
      </p:graphicFrame>
      <p:sp>
        <p:nvSpPr>
          <p:cNvPr id="10" name="Rectangle 9">
            <a:extLst>
              <a:ext uri="{FF2B5EF4-FFF2-40B4-BE49-F238E27FC236}">
                <a16:creationId xmlns:a16="http://schemas.microsoft.com/office/drawing/2014/main" id="{F0E9B45E-000C-40CB-A410-9DBFC81089FD}"/>
              </a:ext>
            </a:extLst>
          </p:cNvPr>
          <p:cNvSpPr/>
          <p:nvPr/>
        </p:nvSpPr>
        <p:spPr>
          <a:xfrm>
            <a:off x="5486400" y="4258270"/>
            <a:ext cx="3200400" cy="2300630"/>
          </a:xfrm>
          <a:prstGeom prst="rect">
            <a:avLst/>
          </a:prstGeom>
        </p:spPr>
        <p:txBody>
          <a:bodyPr wrap="square">
            <a:spAutoFit/>
          </a:bodyPr>
          <a:lstStyle/>
          <a:p>
            <a:pPr lvl="0" algn="just">
              <a:spcBef>
                <a:spcPts val="300"/>
              </a:spcBef>
              <a:buClr>
                <a:schemeClr val="accent3"/>
              </a:buClr>
            </a:pPr>
            <a:r>
              <a:rPr lang="en-GB"/>
              <a:t>Why did the CD standard settle on 44.1 kHz rather than say 48 kHz?</a:t>
            </a:r>
          </a:p>
          <a:p>
            <a:pPr lvl="0" algn="just">
              <a:spcBef>
                <a:spcPts val="300"/>
              </a:spcBef>
              <a:buClr>
                <a:schemeClr val="accent3"/>
              </a:buClr>
            </a:pPr>
            <a:endParaRPr lang="en-GB"/>
          </a:p>
          <a:p>
            <a:pPr lvl="0" algn="just">
              <a:spcBef>
                <a:spcPts val="300"/>
              </a:spcBef>
              <a:buClr>
                <a:schemeClr val="accent3"/>
              </a:buClr>
            </a:pPr>
            <a:r>
              <a:rPr lang="en-GB" sz="1600">
                <a:solidFill>
                  <a:srgbClr val="FF0000"/>
                </a:solidFill>
              </a:rPr>
              <a:t>Video equipment already had clocks that ran at 44.1 kHz;</a:t>
            </a:r>
          </a:p>
          <a:p>
            <a:pPr lvl="0" algn="just">
              <a:spcBef>
                <a:spcPts val="300"/>
              </a:spcBef>
              <a:buClr>
                <a:schemeClr val="accent3"/>
              </a:buClr>
            </a:pPr>
            <a:r>
              <a:rPr lang="en-GB" sz="1600">
                <a:solidFill>
                  <a:srgbClr val="FF0000"/>
                </a:solidFill>
              </a:rPr>
              <a:t>Beethoven’s 9</a:t>
            </a:r>
            <a:r>
              <a:rPr lang="en-GB" sz="1600" baseline="30000">
                <a:solidFill>
                  <a:srgbClr val="FF0000"/>
                </a:solidFill>
              </a:rPr>
              <a:t>th</a:t>
            </a:r>
            <a:r>
              <a:rPr lang="en-GB" sz="1600">
                <a:solidFill>
                  <a:srgbClr val="FF0000"/>
                </a:solidFill>
              </a:rPr>
              <a:t> would not fit on the early CD specification. </a:t>
            </a:r>
            <a:endParaRPr lang="en-GB" sz="1600" baseline="30000">
              <a:solidFill>
                <a:srgbClr val="FF0000"/>
              </a:solidFill>
            </a:endParaRPr>
          </a:p>
        </p:txBody>
      </p:sp>
    </p:spTree>
    <p:extLst>
      <p:ext uri="{BB962C8B-B14F-4D97-AF65-F5344CB8AC3E}">
        <p14:creationId xmlns:p14="http://schemas.microsoft.com/office/powerpoint/2010/main" val="12734783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Decoder Design</a:t>
            </a:r>
          </a:p>
        </p:txBody>
      </p:sp>
      <p:sp>
        <p:nvSpPr>
          <p:cNvPr id="12"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baseline="-25000"/>
          </a:p>
          <a:p>
            <a:pPr algn="just">
              <a:buFont typeface="Arial" pitchFamily="34" charset="0"/>
              <a:buChar char="•"/>
            </a:pPr>
            <a:r>
              <a:rPr lang="en-GB" sz="2400"/>
              <a:t>A signal decoder is an electronic circuit that performs the conversion prior to their output back again into their analogue form through a digital-to-analogue converter and a low pass filter (also called as reconstruction filter).</a:t>
            </a:r>
            <a:endParaRPr lang="en-US" sz="2400"/>
          </a:p>
        </p:txBody>
      </p:sp>
      <p:sp>
        <p:nvSpPr>
          <p:cNvPr id="13" name="Rectangle 12"/>
          <p:cNvSpPr/>
          <p:nvPr/>
        </p:nvSpPr>
        <p:spPr>
          <a:xfrm>
            <a:off x="2811515" y="2286000"/>
            <a:ext cx="3581401" cy="1524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3083028" y="2590800"/>
            <a:ext cx="1371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DAC</a:t>
            </a:r>
          </a:p>
        </p:txBody>
      </p:sp>
      <p:sp>
        <p:nvSpPr>
          <p:cNvPr id="16" name="Rectangle 15"/>
          <p:cNvSpPr/>
          <p:nvPr/>
        </p:nvSpPr>
        <p:spPr>
          <a:xfrm>
            <a:off x="4835628" y="2590800"/>
            <a:ext cx="12954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t>Low-Pass Filter</a:t>
            </a:r>
          </a:p>
        </p:txBody>
      </p:sp>
      <p:cxnSp>
        <p:nvCxnSpPr>
          <p:cNvPr id="18" name="Straight Arrow Connector 17"/>
          <p:cNvCxnSpPr>
            <a:stCxn id="15" idx="3"/>
            <a:endCxn id="16" idx="1"/>
          </p:cNvCxnSpPr>
          <p:nvPr/>
        </p:nvCxnSpPr>
        <p:spPr>
          <a:xfrm>
            <a:off x="4454628" y="30480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a:stCxn id="16" idx="3"/>
          </p:cNvCxnSpPr>
          <p:nvPr/>
        </p:nvCxnSpPr>
        <p:spPr>
          <a:xfrm>
            <a:off x="6131028" y="3048000"/>
            <a:ext cx="566687"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endCxn id="15" idx="1"/>
          </p:cNvCxnSpPr>
          <p:nvPr/>
        </p:nvCxnSpPr>
        <p:spPr>
          <a:xfrm>
            <a:off x="2625828" y="3048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404887" y="2706469"/>
            <a:ext cx="1225015" cy="646331"/>
          </a:xfrm>
          <a:prstGeom prst="rect">
            <a:avLst/>
          </a:prstGeom>
          <a:noFill/>
        </p:spPr>
        <p:txBody>
          <a:bodyPr wrap="none" rtlCol="0">
            <a:spAutoFit/>
          </a:bodyPr>
          <a:lstStyle/>
          <a:p>
            <a:r>
              <a:rPr lang="en-US"/>
              <a:t>Digital </a:t>
            </a:r>
          </a:p>
          <a:p>
            <a:r>
              <a:rPr lang="en-US"/>
              <a:t>Codeword</a:t>
            </a:r>
          </a:p>
        </p:txBody>
      </p:sp>
      <p:sp>
        <p:nvSpPr>
          <p:cNvPr id="23" name="TextBox 22"/>
          <p:cNvSpPr txBox="1"/>
          <p:nvPr/>
        </p:nvSpPr>
        <p:spPr>
          <a:xfrm>
            <a:off x="6738887" y="2743200"/>
            <a:ext cx="957313" cy="646331"/>
          </a:xfrm>
          <a:prstGeom prst="rect">
            <a:avLst/>
          </a:prstGeom>
          <a:noFill/>
        </p:spPr>
        <p:txBody>
          <a:bodyPr wrap="none" rtlCol="0">
            <a:spAutoFit/>
          </a:bodyPr>
          <a:lstStyle/>
          <a:p>
            <a:r>
              <a:rPr lang="en-US"/>
              <a:t>Analog </a:t>
            </a:r>
          </a:p>
          <a:p>
            <a:pPr algn="ctr"/>
            <a:r>
              <a:rPr lang="en-US"/>
              <a:t>Signal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Analog Signals (Cont.)</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a:t>A band-limited signal x(t) is one whose Fourier Transform is non-zero on only a finite interval of the frequency axis.</a:t>
            </a:r>
          </a:p>
          <a:p>
            <a:pPr algn="just">
              <a:buFont typeface="Arial" pitchFamily="34" charset="0"/>
              <a:buChar char="•"/>
            </a:pPr>
            <a:r>
              <a:rPr lang="en-GB" sz="2400"/>
              <a:t>There exists a positive number B such that X(f) is non-zero only in -</a:t>
            </a:r>
            <a:r>
              <a:rPr lang="en-GB" sz="2400" err="1"/>
              <a:t>B≤f≤B</a:t>
            </a:r>
            <a:r>
              <a:rPr lang="en-GB" sz="2400"/>
              <a:t>. B is called the </a:t>
            </a:r>
            <a:r>
              <a:rPr lang="en-GB" sz="2400" i="1"/>
              <a:t>signal bandwidth</a:t>
            </a:r>
            <a:r>
              <a:rPr lang="en-GB" sz="2400"/>
              <a:t>.</a:t>
            </a:r>
          </a:p>
          <a:p>
            <a:pPr algn="just">
              <a:buFont typeface="Arial" pitchFamily="34" charset="0"/>
              <a:buChar char="•"/>
            </a:pPr>
            <a:r>
              <a:rPr lang="en-GB" sz="2400"/>
              <a:t>Speech bandwidth: </a:t>
            </a:r>
            <a:r>
              <a:rPr lang="en-GB" sz="2400" b="1"/>
              <a:t>100Hz – 4kHz</a:t>
            </a:r>
          </a:p>
          <a:p>
            <a:pPr algn="just">
              <a:buFont typeface="Arial" pitchFamily="34" charset="0"/>
              <a:buChar char="•"/>
            </a:pPr>
            <a:r>
              <a:rPr lang="en-GB" sz="2400"/>
              <a:t>Music Bandwidth: </a:t>
            </a:r>
            <a:r>
              <a:rPr lang="en-GB" sz="2400" b="1"/>
              <a:t>15Hz – 20kHz</a:t>
            </a:r>
          </a:p>
          <a:p>
            <a:pPr algn="just">
              <a:buFont typeface="Arial" pitchFamily="34" charset="0"/>
              <a:buChar char="•"/>
            </a:pPr>
            <a:r>
              <a:rPr lang="en-GB" sz="2400"/>
              <a:t>To transmit an analogue signal through a network the bandwidth of the transmission channel should be equal to or greater than the signal bandwidth.</a:t>
            </a:r>
          </a:p>
          <a:p>
            <a:pPr marL="576072" indent="-457200" algn="just">
              <a:buFont typeface="Arial" pitchFamily="34" charset="0"/>
              <a:buChar char="•"/>
            </a:pPr>
            <a:endParaRPr lang="en-US" sz="20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Zero-Order Hold</a:t>
            </a:r>
          </a:p>
        </p:txBody>
      </p:sp>
      <p:sp>
        <p:nvSpPr>
          <p:cNvPr id="12" name="Content Placeholder 2"/>
          <p:cNvSpPr>
            <a:spLocks noGrp="1"/>
          </p:cNvSpPr>
          <p:nvPr>
            <p:ph idx="1"/>
          </p:nvPr>
        </p:nvSpPr>
        <p:spPr>
          <a:xfrm>
            <a:off x="457200" y="2249424"/>
            <a:ext cx="8229600" cy="4325112"/>
          </a:xfrm>
        </p:spPr>
        <p:txBody>
          <a:bodyPr>
            <a:normAutofit/>
          </a:bodyPr>
          <a:lstStyle/>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baseline="-25000"/>
          </a:p>
          <a:p>
            <a:pPr marL="576072" indent="-457200" algn="just">
              <a:buFont typeface="Arial" pitchFamily="34" charset="0"/>
              <a:buChar char="•"/>
            </a:pPr>
            <a:endParaRPr lang="en-GB" sz="2400"/>
          </a:p>
          <a:p>
            <a:pPr marL="576072" indent="-457200" algn="just">
              <a:buFont typeface="Arial" pitchFamily="34" charset="0"/>
              <a:buChar char="•"/>
            </a:pPr>
            <a:endParaRPr lang="en-US" sz="2400"/>
          </a:p>
          <a:p>
            <a:pPr algn="just">
              <a:buFont typeface="Arial" pitchFamily="34" charset="0"/>
              <a:buChar char="•"/>
            </a:pPr>
            <a:r>
              <a:rPr lang="en-US" sz="2400"/>
              <a:t>Zero-Order Hold describes the effect of converting a discrete-time signal to a continuous-time signal by holding each sample value for one sample interval</a:t>
            </a:r>
            <a:endParaRPr lang="en-GB" sz="2400"/>
          </a:p>
        </p:txBody>
      </p:sp>
      <p:pic>
        <p:nvPicPr>
          <p:cNvPr id="57348" name="Picture 4" descr="C:\Users\User\Desktop\585px-Zeroorderhold_signal_svg.png"/>
          <p:cNvPicPr>
            <a:picLocks noChangeAspect="1" noChangeArrowheads="1"/>
          </p:cNvPicPr>
          <p:nvPr/>
        </p:nvPicPr>
        <p:blipFill>
          <a:blip r:embed="rId2"/>
          <a:srcRect/>
          <a:stretch>
            <a:fillRect/>
          </a:stretch>
        </p:blipFill>
        <p:spPr bwMode="auto">
          <a:xfrm>
            <a:off x="4572000" y="2215662"/>
            <a:ext cx="4114800" cy="2356338"/>
          </a:xfrm>
          <a:prstGeom prst="rect">
            <a:avLst/>
          </a:prstGeom>
          <a:noFill/>
        </p:spPr>
      </p:pic>
      <p:pic>
        <p:nvPicPr>
          <p:cNvPr id="57349" name="Picture 5" descr="C:\Users\User\Desktop\585px-Sampled_signal_svg.png"/>
          <p:cNvPicPr>
            <a:picLocks noChangeAspect="1" noChangeArrowheads="1"/>
          </p:cNvPicPr>
          <p:nvPr/>
        </p:nvPicPr>
        <p:blipFill>
          <a:blip r:embed="rId3"/>
          <a:srcRect/>
          <a:stretch>
            <a:fillRect/>
          </a:stretch>
        </p:blipFill>
        <p:spPr bwMode="auto">
          <a:xfrm>
            <a:off x="381000" y="2207846"/>
            <a:ext cx="4191000" cy="2364154"/>
          </a:xfrm>
          <a:prstGeom prst="rect">
            <a:avLst/>
          </a:prstGeom>
          <a:noFill/>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Reconstruction Filter</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GB" sz="2400"/>
              <a:t>Both zero-order held steps and other output pulses, if unfiltered, would contain spurious high-frequency replicas of the original band-limited signal.</a:t>
            </a:r>
          </a:p>
          <a:p>
            <a:pPr algn="just">
              <a:buFont typeface="Arial" pitchFamily="34" charset="0"/>
              <a:buChar char="•"/>
            </a:pPr>
            <a:endParaRPr lang="en-GB" sz="2400"/>
          </a:p>
          <a:p>
            <a:pPr algn="just">
              <a:buFont typeface="Arial" pitchFamily="34" charset="0"/>
              <a:buChar char="•"/>
            </a:pPr>
            <a:r>
              <a:rPr lang="en-GB" sz="2400"/>
              <a:t>The reconstruction filter smooths the waveform to remove image frequencies above Nyquist limit.</a:t>
            </a:r>
          </a:p>
          <a:p>
            <a:pPr algn="just">
              <a:buFont typeface="Arial" pitchFamily="34" charset="0"/>
              <a:buChar char="•"/>
            </a:pPr>
            <a:endParaRPr lang="en-GB" sz="2400"/>
          </a:p>
          <a:p>
            <a:pPr algn="just">
              <a:buFont typeface="Arial" pitchFamily="34" charset="0"/>
              <a:buChar char="•"/>
            </a:pPr>
            <a:r>
              <a:rPr lang="en-GB" sz="2400"/>
              <a:t>The anti-aliasing filter and a reconstruction filter may be of identical design.</a:t>
            </a:r>
          </a:p>
          <a:p>
            <a:pPr marL="576072" indent="-457200" algn="just">
              <a:buFont typeface="Arial" pitchFamily="34" charset="0"/>
              <a:buChar char="•"/>
            </a:pPr>
            <a:endParaRPr lang="en-US" sz="2000"/>
          </a:p>
        </p:txBody>
      </p:sp>
    </p:spTree>
    <p:extLst>
      <p:ext uri="{BB962C8B-B14F-4D97-AF65-F5344CB8AC3E}">
        <p14:creationId xmlns:p14="http://schemas.microsoft.com/office/powerpoint/2010/main" val="24628389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a:t>Q&amp;A</a:t>
            </a:r>
          </a:p>
        </p:txBody>
      </p:sp>
      <p:sp>
        <p:nvSpPr>
          <p:cNvPr id="5" name="Subtitle 4"/>
          <p:cNvSpPr>
            <a:spLocks noGrp="1"/>
          </p:cNvSpPr>
          <p:nvPr>
            <p:ph type="subTitle" idx="1"/>
          </p:nvPr>
        </p:nvSpPr>
        <p:spPr/>
        <p:txBody>
          <a:bodyPr>
            <a:normAutofit/>
          </a:bodyPr>
          <a:lstStyle/>
          <a:p>
            <a:r>
              <a:rPr lang="en-US"/>
              <a:t>Dr. </a:t>
            </a:r>
            <a:r>
              <a:rPr lang="en-US" err="1"/>
              <a:t>Quang</a:t>
            </a:r>
            <a:r>
              <a:rPr lang="en-US"/>
              <a:t> </a:t>
            </a:r>
            <a:r>
              <a:rPr lang="en-US" err="1"/>
              <a:t>Duc</a:t>
            </a:r>
            <a:r>
              <a:rPr lang="en-US"/>
              <a:t> Tran</a:t>
            </a:r>
          </a:p>
        </p:txBody>
      </p:sp>
    </p:spTree>
    <p:extLst>
      <p:ext uri="{BB962C8B-B14F-4D97-AF65-F5344CB8AC3E}">
        <p14:creationId xmlns:p14="http://schemas.microsoft.com/office/powerpoint/2010/main" val="37837109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b="1"/>
              <a:t>Questions</a:t>
            </a:r>
          </a:p>
        </p:txBody>
      </p:sp>
      <p:sp>
        <p:nvSpPr>
          <p:cNvPr id="3" name="Content Placeholder 2"/>
          <p:cNvSpPr>
            <a:spLocks noGrp="1"/>
          </p:cNvSpPr>
          <p:nvPr>
            <p:ph idx="1"/>
          </p:nvPr>
        </p:nvSpPr>
        <p:spPr/>
        <p:txBody>
          <a:bodyPr>
            <a:normAutofit fontScale="92500" lnSpcReduction="10000"/>
          </a:bodyPr>
          <a:lstStyle/>
          <a:p>
            <a:pPr marL="566928" indent="-457200" algn="just">
              <a:buFont typeface="+mj-lt"/>
              <a:buAutoNum type="arabicParenR"/>
            </a:pPr>
            <a:r>
              <a:rPr lang="en-GB" sz="2400"/>
              <a:t>What is band-limited signal?</a:t>
            </a:r>
          </a:p>
          <a:p>
            <a:pPr marL="566928" indent="-457200" algn="just">
              <a:buFont typeface="+mj-lt"/>
              <a:buAutoNum type="arabicParenR"/>
            </a:pPr>
            <a:endParaRPr lang="en-GB" sz="2400"/>
          </a:p>
          <a:p>
            <a:pPr marL="566928" indent="-457200" algn="just">
              <a:buFont typeface="+mj-lt"/>
              <a:buAutoNum type="arabicParenR"/>
            </a:pPr>
            <a:r>
              <a:rPr lang="en-GB" sz="2400"/>
              <a:t>What is the Nyquist sampling theorem? Provide a definition for the Nyquist frequency.</a:t>
            </a:r>
          </a:p>
          <a:p>
            <a:pPr marL="566928" indent="-457200" algn="just">
              <a:buFont typeface="+mj-lt"/>
              <a:buAutoNum type="arabicParenR"/>
            </a:pPr>
            <a:endParaRPr lang="en-GB" sz="2400"/>
          </a:p>
          <a:p>
            <a:pPr marL="566928" indent="-457200" algn="just">
              <a:buFont typeface="+mj-lt"/>
              <a:buAutoNum type="arabicParenR"/>
            </a:pPr>
            <a:r>
              <a:rPr lang="en-GB" sz="2400"/>
              <a:t>What is an anti-aliasing filter?</a:t>
            </a:r>
          </a:p>
          <a:p>
            <a:pPr marL="566928" indent="-457200" algn="just">
              <a:buFont typeface="+mj-lt"/>
              <a:buAutoNum type="arabicParenR"/>
            </a:pPr>
            <a:endParaRPr lang="en-GB" sz="2400"/>
          </a:p>
          <a:p>
            <a:pPr marL="566928" indent="-457200" algn="just">
              <a:buFont typeface="+mj-lt"/>
              <a:buAutoNum type="arabicParenR"/>
            </a:pPr>
            <a:r>
              <a:rPr lang="en-GB" sz="2400"/>
              <a:t>Define the meaning of the term “quantization interval” and how this influences the accuracy of the sampling process of an analogue signal. </a:t>
            </a:r>
          </a:p>
          <a:p>
            <a:pPr marL="566928" indent="-457200" algn="just">
              <a:buFont typeface="+mj-lt"/>
              <a:buAutoNum type="arabicParenR"/>
            </a:pPr>
            <a:endParaRPr lang="en-GB" sz="2400"/>
          </a:p>
          <a:p>
            <a:pPr marL="566928" indent="-457200" algn="just">
              <a:buFont typeface="+mj-lt"/>
              <a:buAutoNum type="arabicParenR"/>
            </a:pPr>
            <a:r>
              <a:rPr lang="en-GB" sz="2400"/>
              <a:t>Why does the quantization error gets worse with fewer bits to present an analogue signal?</a:t>
            </a:r>
          </a:p>
          <a:p>
            <a:pPr marL="566928" indent="-457200" algn="just">
              <a:buFont typeface="+mj-lt"/>
              <a:buAutoNum type="arabicParenR"/>
            </a:pPr>
            <a:endParaRPr lang="en-US" sz="2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Digital Audio Recording Chain</a:t>
            </a:r>
          </a:p>
        </p:txBody>
      </p:sp>
      <p:pic>
        <p:nvPicPr>
          <p:cNvPr id="3" name="Picture 2">
            <a:extLst>
              <a:ext uri="{FF2B5EF4-FFF2-40B4-BE49-F238E27FC236}">
                <a16:creationId xmlns:a16="http://schemas.microsoft.com/office/drawing/2014/main" id="{38A058AA-52F3-40FC-9CE9-1034ED770CE3}"/>
              </a:ext>
            </a:extLst>
          </p:cNvPr>
          <p:cNvPicPr>
            <a:picLocks noChangeAspect="1"/>
          </p:cNvPicPr>
          <p:nvPr/>
        </p:nvPicPr>
        <p:blipFill>
          <a:blip r:embed="rId2"/>
          <a:stretch>
            <a:fillRect/>
          </a:stretch>
        </p:blipFill>
        <p:spPr>
          <a:xfrm>
            <a:off x="304800" y="2057400"/>
            <a:ext cx="8229599" cy="4011535"/>
          </a:xfrm>
          <a:prstGeom prst="rect">
            <a:avLst/>
          </a:prstGeom>
        </p:spPr>
      </p:pic>
    </p:spTree>
    <p:extLst>
      <p:ext uri="{BB962C8B-B14F-4D97-AF65-F5344CB8AC3E}">
        <p14:creationId xmlns:p14="http://schemas.microsoft.com/office/powerpoint/2010/main" val="29986386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Digital Audio Recording Chain</a:t>
            </a:r>
          </a:p>
        </p:txBody>
      </p:sp>
      <p:pic>
        <p:nvPicPr>
          <p:cNvPr id="5" name="Picture 4" descr="A close up of a logo&#10;&#10;Description automatically generated">
            <a:extLst>
              <a:ext uri="{FF2B5EF4-FFF2-40B4-BE49-F238E27FC236}">
                <a16:creationId xmlns:a16="http://schemas.microsoft.com/office/drawing/2014/main" id="{CE4768C0-F64E-44B9-BD15-6DD0AE5F6281}"/>
              </a:ext>
            </a:extLst>
          </p:cNvPr>
          <p:cNvPicPr>
            <a:picLocks noChangeAspect="1"/>
          </p:cNvPicPr>
          <p:nvPr/>
        </p:nvPicPr>
        <p:blipFill rotWithShape="1">
          <a:blip r:embed="rId2">
            <a:extLst>
              <a:ext uri="{28A0092B-C50C-407E-A947-70E740481C1C}">
                <a14:useLocalDpi xmlns:a14="http://schemas.microsoft.com/office/drawing/2010/main" val="0"/>
              </a:ext>
            </a:extLst>
          </a:blip>
          <a:srcRect b="52222"/>
          <a:stretch/>
        </p:blipFill>
        <p:spPr>
          <a:xfrm>
            <a:off x="304800" y="2463800"/>
            <a:ext cx="4030579" cy="3276600"/>
          </a:xfrm>
          <a:prstGeom prst="rect">
            <a:avLst/>
          </a:prstGeom>
        </p:spPr>
      </p:pic>
      <p:pic>
        <p:nvPicPr>
          <p:cNvPr id="6" name="Picture 5" descr="A close up of a logo&#10;&#10;Description automatically generated">
            <a:extLst>
              <a:ext uri="{FF2B5EF4-FFF2-40B4-BE49-F238E27FC236}">
                <a16:creationId xmlns:a16="http://schemas.microsoft.com/office/drawing/2014/main" id="{97294FA7-C96D-4035-AAC5-CD18BA766580}"/>
              </a:ext>
            </a:extLst>
          </p:cNvPr>
          <p:cNvPicPr>
            <a:picLocks noChangeAspect="1"/>
          </p:cNvPicPr>
          <p:nvPr/>
        </p:nvPicPr>
        <p:blipFill rotWithShape="1">
          <a:blip r:embed="rId2">
            <a:extLst>
              <a:ext uri="{28A0092B-C50C-407E-A947-70E740481C1C}">
                <a14:useLocalDpi xmlns:a14="http://schemas.microsoft.com/office/drawing/2010/main" val="0"/>
              </a:ext>
            </a:extLst>
          </a:blip>
          <a:srcRect t="47778" b="6481"/>
          <a:stretch/>
        </p:blipFill>
        <p:spPr>
          <a:xfrm>
            <a:off x="4681621" y="2590800"/>
            <a:ext cx="4030579" cy="3200400"/>
          </a:xfrm>
          <a:prstGeom prst="rect">
            <a:avLst/>
          </a:prstGeom>
        </p:spPr>
      </p:pic>
    </p:spTree>
    <p:extLst>
      <p:ext uri="{BB962C8B-B14F-4D97-AF65-F5344CB8AC3E}">
        <p14:creationId xmlns:p14="http://schemas.microsoft.com/office/powerpoint/2010/main" val="3896717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Fourier Transform</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US" sz="2400"/>
              <a:t>The Fourier Transform is an operation that transforms data from the time domain into the frequency domain.</a:t>
            </a:r>
          </a:p>
          <a:p>
            <a:pPr algn="just">
              <a:buFont typeface="Arial" pitchFamily="34" charset="0"/>
              <a:buChar char="•"/>
            </a:pPr>
            <a:endParaRPr lang="en-US" sz="2400" b="1"/>
          </a:p>
          <a:p>
            <a:pPr algn="just">
              <a:buFont typeface="Arial" pitchFamily="34" charset="0"/>
              <a:buChar char="•"/>
            </a:pPr>
            <a:r>
              <a:rPr lang="en-US" sz="2400"/>
              <a:t>Forward Fourier Transform:</a:t>
            </a:r>
          </a:p>
          <a:p>
            <a:pPr algn="just">
              <a:buFont typeface="Arial" pitchFamily="34" charset="0"/>
              <a:buChar char="•"/>
            </a:pPr>
            <a:endParaRPr lang="en-US" sz="2400"/>
          </a:p>
          <a:p>
            <a:pPr algn="just">
              <a:buFont typeface="Arial" pitchFamily="34" charset="0"/>
              <a:buChar char="•"/>
            </a:pPr>
            <a:endParaRPr lang="en-US" sz="2400"/>
          </a:p>
          <a:p>
            <a:pPr algn="just">
              <a:buFont typeface="Arial" pitchFamily="34" charset="0"/>
              <a:buChar char="•"/>
            </a:pPr>
            <a:endParaRPr lang="en-US" sz="2400"/>
          </a:p>
          <a:p>
            <a:pPr algn="just">
              <a:buFont typeface="Arial" pitchFamily="34" charset="0"/>
              <a:buChar char="•"/>
            </a:pPr>
            <a:r>
              <a:rPr lang="en-US" sz="2400"/>
              <a:t>Inverse Fourier Transform:</a:t>
            </a:r>
          </a:p>
          <a:p>
            <a:pPr marL="576072" indent="-457200" algn="just">
              <a:buFont typeface="Arial" pitchFamily="34" charset="0"/>
              <a:buChar char="•"/>
            </a:pPr>
            <a:endParaRPr lang="en-US" sz="2000"/>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78135F85-34F3-4BEB-BC40-91BFA93F4128}"/>
                  </a:ext>
                </a:extLst>
              </p:cNvPr>
              <p:cNvSpPr txBox="1"/>
              <p:nvPr/>
            </p:nvSpPr>
            <p:spPr>
              <a:xfrm>
                <a:off x="3341150" y="4113180"/>
                <a:ext cx="2461700" cy="5975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nary>
                        <m:naryPr>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pt-BR"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𝑗𝑤𝑡</m:t>
                              </m:r>
                            </m:sup>
                          </m:sSup>
                          <m:r>
                            <a:rPr lang="en-US" b="0" i="1" smtClean="0">
                              <a:latin typeface="Cambria Math" panose="02040503050406030204" pitchFamily="18" charset="0"/>
                            </a:rPr>
                            <m:t>𝑑𝑡</m:t>
                          </m:r>
                        </m:e>
                      </m:nary>
                    </m:oMath>
                  </m:oMathPara>
                </a14:m>
                <a:endParaRPr lang="en-US"/>
              </a:p>
            </p:txBody>
          </p:sp>
        </mc:Choice>
        <mc:Fallback>
          <p:sp>
            <p:nvSpPr>
              <p:cNvPr id="4" name="TextBox 3">
                <a:extLst>
                  <a:ext uri="{FF2B5EF4-FFF2-40B4-BE49-F238E27FC236}">
                    <a16:creationId xmlns:a16="http://schemas.microsoft.com/office/drawing/2014/main" id="{78135F85-34F3-4BEB-BC40-91BFA93F4128}"/>
                  </a:ext>
                </a:extLst>
              </p:cNvPr>
              <p:cNvSpPr txBox="1">
                <a:spLocks noRot="1" noChangeAspect="1" noMove="1" noResize="1" noEditPoints="1" noAdjustHandles="1" noChangeArrowheads="1" noChangeShapeType="1" noTextEdit="1"/>
              </p:cNvSpPr>
              <p:nvPr/>
            </p:nvSpPr>
            <p:spPr>
              <a:xfrm>
                <a:off x="3341150" y="4113180"/>
                <a:ext cx="2461700" cy="59759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ACE7136-FFD4-4A60-9807-4064C4350046}"/>
                  </a:ext>
                </a:extLst>
              </p:cNvPr>
              <p:cNvSpPr txBox="1"/>
              <p:nvPr/>
            </p:nvSpPr>
            <p:spPr>
              <a:xfrm>
                <a:off x="3209287" y="5740400"/>
                <a:ext cx="2725426" cy="5975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f>
                        <m:fPr>
                          <m:ctrlPr>
                            <a:rPr lang="pt-BR"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nary>
                        <m:naryPr>
                          <m:ctrlPr>
                            <a:rPr lang="pt-BR" i="1" smtClean="0">
                              <a:latin typeface="Cambria Math" panose="02040503050406030204" pitchFamily="18" charset="0"/>
                            </a:rPr>
                          </m:ctrlPr>
                        </m:naryPr>
                        <m:sub>
                          <m:r>
                            <m:rPr>
                              <m:brk m:alnAt="23"/>
                            </m:rP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sub>
                        <m:sup>
                          <m:r>
                            <a:rPr lang="pt-BR" i="1" smtClean="0">
                              <a:latin typeface="Cambria Math" panose="02040503050406030204" pitchFamily="18" charset="0"/>
                              <a:ea typeface="Cambria Math" panose="02040503050406030204" pitchFamily="18" charset="0"/>
                            </a:rPr>
                            <m:t>∞</m:t>
                          </m:r>
                        </m:sup>
                        <m:e>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𝑗𝑤𝑡</m:t>
                              </m:r>
                            </m:sup>
                          </m:sSup>
                          <m:r>
                            <a:rPr lang="en-US" b="0" i="1" smtClean="0">
                              <a:latin typeface="Cambria Math" panose="02040503050406030204" pitchFamily="18" charset="0"/>
                            </a:rPr>
                            <m:t>𝑑𝑤</m:t>
                          </m:r>
                        </m:e>
                      </m:nary>
                    </m:oMath>
                  </m:oMathPara>
                </a14:m>
                <a:endParaRPr lang="en-US"/>
              </a:p>
            </p:txBody>
          </p:sp>
        </mc:Choice>
        <mc:Fallback>
          <p:sp>
            <p:nvSpPr>
              <p:cNvPr id="5" name="TextBox 4">
                <a:extLst>
                  <a:ext uri="{FF2B5EF4-FFF2-40B4-BE49-F238E27FC236}">
                    <a16:creationId xmlns:a16="http://schemas.microsoft.com/office/drawing/2014/main" id="{FACE7136-FFD4-4A60-9807-4064C4350046}"/>
                  </a:ext>
                </a:extLst>
              </p:cNvPr>
              <p:cNvSpPr txBox="1">
                <a:spLocks noRot="1" noChangeAspect="1" noMove="1" noResize="1" noEditPoints="1" noAdjustHandles="1" noChangeArrowheads="1" noChangeShapeType="1" noTextEdit="1"/>
              </p:cNvSpPr>
              <p:nvPr/>
            </p:nvSpPr>
            <p:spPr>
              <a:xfrm>
                <a:off x="3209287" y="5740400"/>
                <a:ext cx="2725426" cy="597599"/>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104926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Fourier Transform (Cont.)</a:t>
            </a:r>
          </a:p>
        </p:txBody>
      </p:sp>
      <p:sp>
        <p:nvSpPr>
          <p:cNvPr id="3" name="Content Placeholder 2"/>
          <p:cNvSpPr>
            <a:spLocks noGrp="1"/>
          </p:cNvSpPr>
          <p:nvPr>
            <p:ph idx="1"/>
          </p:nvPr>
        </p:nvSpPr>
        <p:spPr/>
        <p:txBody>
          <a:bodyPr>
            <a:normAutofit/>
          </a:bodyPr>
          <a:lstStyle/>
          <a:p>
            <a:pPr algn="just">
              <a:buFont typeface="Arial" pitchFamily="34" charset="0"/>
              <a:buChar char="•"/>
            </a:pPr>
            <a:r>
              <a:rPr lang="en-US" sz="2400"/>
              <a:t>What frequencies are present in the signal and in what proportions. The Fourier Transform decomposes a waveform into sinusoids. Waveforms are not made up of a discrete number of frequencies, but rather a continuous range of frequencies.</a:t>
            </a:r>
          </a:p>
          <a:p>
            <a:pPr algn="just">
              <a:buFont typeface="Arial" pitchFamily="34" charset="0"/>
              <a:buChar char="•"/>
            </a:pPr>
            <a:endParaRPr lang="en-US" sz="2400" b="1"/>
          </a:p>
          <a:p>
            <a:pPr marL="576072" indent="-457200" algn="just">
              <a:buFont typeface="Arial" pitchFamily="34" charset="0"/>
              <a:buChar char="•"/>
            </a:pPr>
            <a:endParaRPr lang="en-US" sz="2000"/>
          </a:p>
        </p:txBody>
      </p:sp>
      <p:pic>
        <p:nvPicPr>
          <p:cNvPr id="6" name="Picture 5" descr="A close up of a map&#10;&#10;Description automatically generated">
            <a:extLst>
              <a:ext uri="{FF2B5EF4-FFF2-40B4-BE49-F238E27FC236}">
                <a16:creationId xmlns:a16="http://schemas.microsoft.com/office/drawing/2014/main" id="{2FD347D9-46AE-41D3-AFD8-2C3288B722C8}"/>
              </a:ext>
            </a:extLst>
          </p:cNvPr>
          <p:cNvPicPr>
            <a:picLocks noChangeAspect="1"/>
          </p:cNvPicPr>
          <p:nvPr/>
        </p:nvPicPr>
        <p:blipFill rotWithShape="1">
          <a:blip r:embed="rId2">
            <a:extLst>
              <a:ext uri="{28A0092B-C50C-407E-A947-70E740481C1C}">
                <a14:useLocalDpi xmlns:a14="http://schemas.microsoft.com/office/drawing/2010/main" val="0"/>
              </a:ext>
            </a:extLst>
          </a:blip>
          <a:srcRect l="2962" t="11111" b="58889"/>
          <a:stretch/>
        </p:blipFill>
        <p:spPr>
          <a:xfrm>
            <a:off x="533400" y="4419600"/>
            <a:ext cx="4087161" cy="2057400"/>
          </a:xfrm>
          <a:prstGeom prst="rect">
            <a:avLst/>
          </a:prstGeom>
        </p:spPr>
      </p:pic>
      <p:pic>
        <p:nvPicPr>
          <p:cNvPr id="7" name="Picture 6" descr="A close up of a map&#10;&#10;Description automatically generated">
            <a:extLst>
              <a:ext uri="{FF2B5EF4-FFF2-40B4-BE49-F238E27FC236}">
                <a16:creationId xmlns:a16="http://schemas.microsoft.com/office/drawing/2014/main" id="{87B267FD-D1C1-4CA3-BF85-0431E0C86900}"/>
              </a:ext>
            </a:extLst>
          </p:cNvPr>
          <p:cNvPicPr>
            <a:picLocks noChangeAspect="1"/>
          </p:cNvPicPr>
          <p:nvPr/>
        </p:nvPicPr>
        <p:blipFill rotWithShape="1">
          <a:blip r:embed="rId2">
            <a:extLst>
              <a:ext uri="{28A0092B-C50C-407E-A947-70E740481C1C}">
                <a14:useLocalDpi xmlns:a14="http://schemas.microsoft.com/office/drawing/2010/main" val="0"/>
              </a:ext>
            </a:extLst>
          </a:blip>
          <a:srcRect l="2962" t="59999" r="8389" b="10001"/>
          <a:stretch/>
        </p:blipFill>
        <p:spPr>
          <a:xfrm>
            <a:off x="5105400" y="4419600"/>
            <a:ext cx="3733801" cy="2057400"/>
          </a:xfrm>
          <a:prstGeom prst="rect">
            <a:avLst/>
          </a:prstGeom>
        </p:spPr>
      </p:pic>
    </p:spTree>
    <p:extLst>
      <p:ext uri="{BB962C8B-B14F-4D97-AF65-F5344CB8AC3E}">
        <p14:creationId xmlns:p14="http://schemas.microsoft.com/office/powerpoint/2010/main" val="321748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r>
              <a:rPr lang="en-US" sz="4000" b="1"/>
              <a:t>SAMPLING</a:t>
            </a:r>
          </a:p>
        </p:txBody>
      </p:sp>
      <p:sp>
        <p:nvSpPr>
          <p:cNvPr id="5" name="Subtitle 4"/>
          <p:cNvSpPr>
            <a:spLocks noGrp="1"/>
          </p:cNvSpPr>
          <p:nvPr>
            <p:ph type="subTitle" idx="1"/>
          </p:nvPr>
        </p:nvSpPr>
        <p:spPr/>
        <p:txBody>
          <a:bodyPr>
            <a:normAutofit/>
          </a:bodyPr>
          <a:lstStyle/>
          <a:p>
            <a:r>
              <a:rPr lang="en-US"/>
              <a:t>Dr. </a:t>
            </a:r>
            <a:r>
              <a:rPr lang="en-US" err="1"/>
              <a:t>Quang</a:t>
            </a:r>
            <a:r>
              <a:rPr lang="en-US"/>
              <a:t> </a:t>
            </a:r>
            <a:r>
              <a:rPr lang="en-US" err="1"/>
              <a:t>Duc</a:t>
            </a:r>
            <a:r>
              <a:rPr lang="en-US"/>
              <a:t> Tran</a:t>
            </a:r>
          </a:p>
        </p:txBody>
      </p:sp>
    </p:spTree>
    <p:extLst>
      <p:ext uri="{BB962C8B-B14F-4D97-AF65-F5344CB8AC3E}">
        <p14:creationId xmlns:p14="http://schemas.microsoft.com/office/powerpoint/2010/main" val="63976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a:t>Sampling (Signal Processing)</a:t>
            </a:r>
          </a:p>
        </p:txBody>
      </p:sp>
      <p:sp>
        <p:nvSpPr>
          <p:cNvPr id="16" name="Content Placeholder 2"/>
          <p:cNvSpPr>
            <a:spLocks noGrp="1"/>
          </p:cNvSpPr>
          <p:nvPr>
            <p:ph idx="1"/>
          </p:nvPr>
        </p:nvSpPr>
        <p:spPr>
          <a:xfrm>
            <a:off x="457200" y="2249424"/>
            <a:ext cx="8229600" cy="4325112"/>
          </a:xfrm>
        </p:spPr>
        <p:txBody>
          <a:bodyPr>
            <a:normAutofit/>
          </a:bodyPr>
          <a:lstStyle/>
          <a:p>
            <a:pPr algn="just">
              <a:buFont typeface="Arial" pitchFamily="34" charset="0"/>
              <a:buChar char="•"/>
            </a:pPr>
            <a:r>
              <a:rPr lang="en-US" sz="2400"/>
              <a:t>In signal process, sampling is a reduction of a continuous-time signal to a discrete-time signal. </a:t>
            </a:r>
            <a:endParaRPr lang="en-GB" sz="2400" i="1"/>
          </a:p>
          <a:p>
            <a:pPr marL="576072" indent="-457200" algn="just">
              <a:buFont typeface="Arial" pitchFamily="34" charset="0"/>
              <a:buChar char="•"/>
            </a:pPr>
            <a:endParaRPr lang="en-GB" sz="2400" i="1"/>
          </a:p>
          <a:p>
            <a:pPr marL="576072" indent="-457200" algn="just">
              <a:buFont typeface="Arial" pitchFamily="34" charset="0"/>
              <a:buChar char="•"/>
            </a:pPr>
            <a:endParaRPr lang="en-GB" sz="2400" baseline="-25000"/>
          </a:p>
          <a:p>
            <a:pPr marL="576072" indent="-457200" algn="just">
              <a:buFont typeface="Arial" pitchFamily="34" charset="0"/>
              <a:buChar char="•"/>
            </a:pPr>
            <a:endParaRPr lang="en-US" sz="2000"/>
          </a:p>
        </p:txBody>
      </p:sp>
      <p:pic>
        <p:nvPicPr>
          <p:cNvPr id="4" name="Picture 3" descr="A picture containing building, bridge&#10;&#10;Description automatically generated">
            <a:extLst>
              <a:ext uri="{FF2B5EF4-FFF2-40B4-BE49-F238E27FC236}">
                <a16:creationId xmlns:a16="http://schemas.microsoft.com/office/drawing/2014/main" id="{55286CFE-95AA-47C8-98A3-1EF0A1EE0CF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67251" y="3403600"/>
            <a:ext cx="4219549" cy="2736799"/>
          </a:xfrm>
          <a:prstGeom prst="rect">
            <a:avLst/>
          </a:prstGeom>
        </p:spPr>
      </p:pic>
      <p:sp>
        <p:nvSpPr>
          <p:cNvPr id="7" name="Rectangle 6">
            <a:extLst>
              <a:ext uri="{FF2B5EF4-FFF2-40B4-BE49-F238E27FC236}">
                <a16:creationId xmlns:a16="http://schemas.microsoft.com/office/drawing/2014/main" id="{4F9E6BB3-3D03-4E2C-B8E4-FD5335320AF6}"/>
              </a:ext>
            </a:extLst>
          </p:cNvPr>
          <p:cNvSpPr/>
          <p:nvPr/>
        </p:nvSpPr>
        <p:spPr>
          <a:xfrm>
            <a:off x="482600" y="4171834"/>
            <a:ext cx="3200400" cy="1200329"/>
          </a:xfrm>
          <a:prstGeom prst="rect">
            <a:avLst/>
          </a:prstGeom>
        </p:spPr>
        <p:txBody>
          <a:bodyPr wrap="square">
            <a:spAutoFit/>
          </a:bodyPr>
          <a:lstStyle/>
          <a:p>
            <a:pPr lvl="0" algn="just">
              <a:spcBef>
                <a:spcPts val="300"/>
              </a:spcBef>
              <a:buClr>
                <a:schemeClr val="accent3"/>
              </a:buClr>
            </a:pPr>
            <a:r>
              <a:rPr lang="en-GB"/>
              <a:t>The sampling frequency or sampling rate (i.e., </a:t>
            </a:r>
            <a:r>
              <a:rPr lang="en-US" i="1"/>
              <a:t>f</a:t>
            </a:r>
            <a:r>
              <a:rPr lang="en-US" i="1" baseline="-25000"/>
              <a:t>s</a:t>
            </a:r>
            <a:r>
              <a:rPr lang="en-GB"/>
              <a:t>) is the average number of samples obtained in one second.</a:t>
            </a:r>
            <a:endParaRPr lang="en-GB" sz="1600" baseline="30000">
              <a:solidFill>
                <a:srgbClr val="FF0000"/>
              </a:solidFill>
            </a:endParaRPr>
          </a:p>
        </p:txBody>
      </p:sp>
    </p:spTree>
    <p:extLst>
      <p:ext uri="{BB962C8B-B14F-4D97-AF65-F5344CB8AC3E}">
        <p14:creationId xmlns:p14="http://schemas.microsoft.com/office/powerpoint/2010/main" val="20613953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9ACF296165D94F469ECB9747F5CE1570" ma:contentTypeVersion="2" ma:contentTypeDescription="Create a new document." ma:contentTypeScope="" ma:versionID="60feac5e08c04b152b2332c06adf7704">
  <xsd:schema xmlns:xsd="http://www.w3.org/2001/XMLSchema" xmlns:xs="http://www.w3.org/2001/XMLSchema" xmlns:p="http://schemas.microsoft.com/office/2006/metadata/properties" xmlns:ns2="77f86598-fbe8-4040-8f87-9d82638c0cb9" targetNamespace="http://schemas.microsoft.com/office/2006/metadata/properties" ma:root="true" ma:fieldsID="11d4a3661a4eec7a0faec7760f0f4af9" ns2:_="">
    <xsd:import namespace="77f86598-fbe8-4040-8f87-9d82638c0cb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7f86598-fbe8-4040-8f87-9d82638c0c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72A81BC-9C21-497D-8D06-1BA4AE63620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6BB8B3F-D53C-49AE-91F0-51889BE3D0FB}">
  <ds:schemaRefs>
    <ds:schemaRef ds:uri="http://schemas.microsoft.com/sharepoint/v3/contenttype/forms"/>
  </ds:schemaRefs>
</ds:datastoreItem>
</file>

<file path=customXml/itemProps3.xml><?xml version="1.0" encoding="utf-8"?>
<ds:datastoreItem xmlns:ds="http://schemas.openxmlformats.org/officeDocument/2006/customXml" ds:itemID="{FD0C36A3-6D82-4401-9772-0243FEE359E2}">
  <ds:schemaRefs>
    <ds:schemaRef ds:uri="77f86598-fbe8-4040-8f87-9d82638c0cb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Urban</Template>
  <Application>Microsoft Office PowerPoint</Application>
  <PresentationFormat>On-screen Show (4:3)</PresentationFormat>
  <Slides>33</Slides>
  <Notes>0</Notes>
  <HiddenSlides>0</HiddenSlides>
  <ScaleCrop>false</ScaleCrop>
  <HeadingPairs>
    <vt:vector size="4" baseType="variant">
      <vt:variant>
        <vt:lpstr>Theme</vt:lpstr>
      </vt:variant>
      <vt:variant>
        <vt:i4>1</vt:i4>
      </vt:variant>
      <vt:variant>
        <vt:lpstr>Slide Titles</vt:lpstr>
      </vt:variant>
      <vt:variant>
        <vt:i4>33</vt:i4>
      </vt:variant>
    </vt:vector>
  </HeadingPairs>
  <TitlesOfParts>
    <vt:vector size="34" baseType="lpstr">
      <vt:lpstr>Urban</vt:lpstr>
      <vt:lpstr>DIGITIALIZATION PRINCIPLES</vt:lpstr>
      <vt:lpstr>Analog Signals</vt:lpstr>
      <vt:lpstr>Analog Signals (Cont.)</vt:lpstr>
      <vt:lpstr>Digital Audio Recording Chain</vt:lpstr>
      <vt:lpstr>Digital Audio Recording Chain</vt:lpstr>
      <vt:lpstr>Fourier Transform</vt:lpstr>
      <vt:lpstr>Fourier Transform (Cont.)</vt:lpstr>
      <vt:lpstr>SAMPLING</vt:lpstr>
      <vt:lpstr>Sampling (Signal Processing)</vt:lpstr>
      <vt:lpstr>Sampling Rate</vt:lpstr>
      <vt:lpstr>Sampling Rate (Cont.)</vt:lpstr>
      <vt:lpstr>Sampling Rate (Cont.)</vt:lpstr>
      <vt:lpstr>Sampling Rate (Cont.)</vt:lpstr>
      <vt:lpstr>QUANTIZATION</vt:lpstr>
      <vt:lpstr>Data Representation</vt:lpstr>
      <vt:lpstr>Quantization</vt:lpstr>
      <vt:lpstr>Quantization Error</vt:lpstr>
      <vt:lpstr>Quantization Error (Cont.)</vt:lpstr>
      <vt:lpstr>SNR and Audio Bit Depth</vt:lpstr>
      <vt:lpstr>ENCODER AND DECODER DESIGN</vt:lpstr>
      <vt:lpstr>Encoder Design</vt:lpstr>
      <vt:lpstr>Encoder Design (Cont.)</vt:lpstr>
      <vt:lpstr>Aliasing</vt:lpstr>
      <vt:lpstr>Wagon-wheel effect</vt:lpstr>
      <vt:lpstr>Anti-Aliasing Filter</vt:lpstr>
      <vt:lpstr>Anti-Aliasing Filter (Cont.)</vt:lpstr>
      <vt:lpstr>Anti-Aliasing Filter (Cont.)</vt:lpstr>
      <vt:lpstr>Anti-Aliasing Filter (Cont.)</vt:lpstr>
      <vt:lpstr>Decoder Design</vt:lpstr>
      <vt:lpstr>Zero-Order Hold</vt:lpstr>
      <vt:lpstr>Reconstruction Filter</vt:lpstr>
      <vt:lpstr>Q&amp;A</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Multimedia Communication</dc:title>
  <dc:creator>Quang Duc Tran</dc:creator>
  <cp:revision>1</cp:revision>
  <dcterms:created xsi:type="dcterms:W3CDTF">2006-08-16T00:00:00Z</dcterms:created>
  <dcterms:modified xsi:type="dcterms:W3CDTF">2020-03-11T06:19:57Z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0x0101009ACF296165D94F469ECB9747F5CE1570</vt:lpwstr>
  </property>
</Properties>
</file>