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00"/>
  </p:notesMasterIdLst>
  <p:sldIdLst>
    <p:sldId id="256" r:id="rId2"/>
    <p:sldId id="330" r:id="rId3"/>
    <p:sldId id="260" r:id="rId4"/>
    <p:sldId id="257" r:id="rId5"/>
    <p:sldId id="258" r:id="rId6"/>
    <p:sldId id="261" r:id="rId7"/>
    <p:sldId id="560" r:id="rId8"/>
    <p:sldId id="558" r:id="rId9"/>
    <p:sldId id="259" r:id="rId10"/>
    <p:sldId id="262" r:id="rId11"/>
    <p:sldId id="287" r:id="rId12"/>
    <p:sldId id="561" r:id="rId13"/>
    <p:sldId id="289" r:id="rId14"/>
    <p:sldId id="290" r:id="rId15"/>
    <p:sldId id="291" r:id="rId16"/>
    <p:sldId id="292" r:id="rId17"/>
    <p:sldId id="293" r:id="rId18"/>
    <p:sldId id="295" r:id="rId19"/>
    <p:sldId id="296" r:id="rId20"/>
    <p:sldId id="297" r:id="rId21"/>
    <p:sldId id="298" r:id="rId22"/>
    <p:sldId id="299" r:id="rId23"/>
    <p:sldId id="300" r:id="rId24"/>
    <p:sldId id="401" r:id="rId25"/>
    <p:sldId id="302" r:id="rId26"/>
    <p:sldId id="303" r:id="rId27"/>
    <p:sldId id="304" r:id="rId28"/>
    <p:sldId id="305" r:id="rId29"/>
    <p:sldId id="306" r:id="rId30"/>
    <p:sldId id="307" r:id="rId31"/>
    <p:sldId id="284" r:id="rId32"/>
    <p:sldId id="286" r:id="rId33"/>
    <p:sldId id="285" r:id="rId34"/>
    <p:sldId id="281" r:id="rId35"/>
    <p:sldId id="282" r:id="rId36"/>
    <p:sldId id="283" r:id="rId37"/>
    <p:sldId id="272" r:id="rId38"/>
    <p:sldId id="275" r:id="rId39"/>
    <p:sldId id="356" r:id="rId40"/>
    <p:sldId id="311" r:id="rId41"/>
    <p:sldId id="312" r:id="rId42"/>
    <p:sldId id="313" r:id="rId43"/>
    <p:sldId id="314" r:id="rId44"/>
    <p:sldId id="315" r:id="rId45"/>
    <p:sldId id="316" r:id="rId46"/>
    <p:sldId id="317" r:id="rId47"/>
    <p:sldId id="318" r:id="rId48"/>
    <p:sldId id="319" r:id="rId49"/>
    <p:sldId id="320" r:id="rId50"/>
    <p:sldId id="322" r:id="rId51"/>
    <p:sldId id="323" r:id="rId52"/>
    <p:sldId id="325" r:id="rId53"/>
    <p:sldId id="327" r:id="rId54"/>
    <p:sldId id="324" r:id="rId55"/>
    <p:sldId id="328" r:id="rId56"/>
    <p:sldId id="329" r:id="rId57"/>
    <p:sldId id="331" r:id="rId58"/>
    <p:sldId id="332" r:id="rId59"/>
    <p:sldId id="333" r:id="rId60"/>
    <p:sldId id="334" r:id="rId61"/>
    <p:sldId id="335" r:id="rId62"/>
    <p:sldId id="337" r:id="rId63"/>
    <p:sldId id="338" r:id="rId64"/>
    <p:sldId id="339" r:id="rId65"/>
    <p:sldId id="340" r:id="rId66"/>
    <p:sldId id="341" r:id="rId67"/>
    <p:sldId id="342" r:id="rId68"/>
    <p:sldId id="562" r:id="rId69"/>
    <p:sldId id="563" r:id="rId70"/>
    <p:sldId id="564" r:id="rId71"/>
    <p:sldId id="565" r:id="rId72"/>
    <p:sldId id="566" r:id="rId73"/>
    <p:sldId id="567" r:id="rId74"/>
    <p:sldId id="568" r:id="rId75"/>
    <p:sldId id="569" r:id="rId76"/>
    <p:sldId id="570" r:id="rId77"/>
    <p:sldId id="571" r:id="rId78"/>
    <p:sldId id="343" r:id="rId79"/>
    <p:sldId id="344" r:id="rId80"/>
    <p:sldId id="346" r:id="rId81"/>
    <p:sldId id="347" r:id="rId82"/>
    <p:sldId id="348" r:id="rId83"/>
    <p:sldId id="345" r:id="rId84"/>
    <p:sldId id="349" r:id="rId85"/>
    <p:sldId id="353" r:id="rId86"/>
    <p:sldId id="350" r:id="rId87"/>
    <p:sldId id="354" r:id="rId88"/>
    <p:sldId id="355" r:id="rId89"/>
    <p:sldId id="359" r:id="rId90"/>
    <p:sldId id="357" r:id="rId91"/>
    <p:sldId id="361" r:id="rId92"/>
    <p:sldId id="360" r:id="rId93"/>
    <p:sldId id="362" r:id="rId94"/>
    <p:sldId id="363" r:id="rId95"/>
    <p:sldId id="364" r:id="rId96"/>
    <p:sldId id="365" r:id="rId97"/>
    <p:sldId id="369" r:id="rId98"/>
    <p:sldId id="366" r:id="rId99"/>
    <p:sldId id="367" r:id="rId100"/>
    <p:sldId id="368" r:id="rId101"/>
    <p:sldId id="370" r:id="rId102"/>
    <p:sldId id="371" r:id="rId103"/>
    <p:sldId id="372" r:id="rId104"/>
    <p:sldId id="572" r:id="rId105"/>
    <p:sldId id="573" r:id="rId106"/>
    <p:sldId id="574" r:id="rId107"/>
    <p:sldId id="575" r:id="rId108"/>
    <p:sldId id="576" r:id="rId109"/>
    <p:sldId id="577" r:id="rId110"/>
    <p:sldId id="578" r:id="rId111"/>
    <p:sldId id="579" r:id="rId112"/>
    <p:sldId id="580" r:id="rId113"/>
    <p:sldId id="581" r:id="rId114"/>
    <p:sldId id="582" r:id="rId115"/>
    <p:sldId id="583" r:id="rId116"/>
    <p:sldId id="584" r:id="rId117"/>
    <p:sldId id="585" r:id="rId118"/>
    <p:sldId id="351" r:id="rId119"/>
    <p:sldId id="377" r:id="rId120"/>
    <p:sldId id="378" r:id="rId121"/>
    <p:sldId id="379" r:id="rId122"/>
    <p:sldId id="380" r:id="rId123"/>
    <p:sldId id="381" r:id="rId124"/>
    <p:sldId id="382" r:id="rId125"/>
    <p:sldId id="384" r:id="rId126"/>
    <p:sldId id="383" r:id="rId127"/>
    <p:sldId id="386" r:id="rId128"/>
    <p:sldId id="385"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352" r:id="rId143"/>
    <p:sldId id="400" r:id="rId144"/>
    <p:sldId id="402" r:id="rId145"/>
    <p:sldId id="403" r:id="rId146"/>
    <p:sldId id="404" r:id="rId147"/>
    <p:sldId id="406" r:id="rId148"/>
    <p:sldId id="405" r:id="rId149"/>
    <p:sldId id="407" r:id="rId150"/>
    <p:sldId id="409" r:id="rId151"/>
    <p:sldId id="408" r:id="rId152"/>
    <p:sldId id="410" r:id="rId153"/>
    <p:sldId id="411" r:id="rId154"/>
    <p:sldId id="412" r:id="rId155"/>
    <p:sldId id="413"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5" r:id="rId227"/>
    <p:sldId id="486" r:id="rId228"/>
    <p:sldId id="487" r:id="rId229"/>
    <p:sldId id="488" r:id="rId230"/>
    <p:sldId id="489" r:id="rId231"/>
    <p:sldId id="490" r:id="rId232"/>
    <p:sldId id="491" r:id="rId233"/>
    <p:sldId id="492" r:id="rId234"/>
    <p:sldId id="493" r:id="rId235"/>
    <p:sldId id="494" r:id="rId236"/>
    <p:sldId id="495" r:id="rId237"/>
    <p:sldId id="496" r:id="rId238"/>
    <p:sldId id="497" r:id="rId239"/>
    <p:sldId id="498" r:id="rId240"/>
    <p:sldId id="499" r:id="rId241"/>
    <p:sldId id="500" r:id="rId242"/>
    <p:sldId id="501" r:id="rId243"/>
    <p:sldId id="502" r:id="rId244"/>
    <p:sldId id="503" r:id="rId245"/>
    <p:sldId id="504" r:id="rId246"/>
    <p:sldId id="505" r:id="rId247"/>
    <p:sldId id="506"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28" r:id="rId270"/>
    <p:sldId id="529" r:id="rId271"/>
    <p:sldId id="530" r:id="rId272"/>
    <p:sldId id="531" r:id="rId273"/>
    <p:sldId id="532" r:id="rId274"/>
    <p:sldId id="533" r:id="rId275"/>
    <p:sldId id="534" r:id="rId276"/>
    <p:sldId id="535" r:id="rId277"/>
    <p:sldId id="536" r:id="rId278"/>
    <p:sldId id="537" r:id="rId279"/>
    <p:sldId id="538" r:id="rId280"/>
    <p:sldId id="539" r:id="rId281"/>
    <p:sldId id="540" r:id="rId282"/>
    <p:sldId id="541" r:id="rId283"/>
    <p:sldId id="542" r:id="rId284"/>
    <p:sldId id="543" r:id="rId285"/>
    <p:sldId id="544" r:id="rId286"/>
    <p:sldId id="545" r:id="rId287"/>
    <p:sldId id="546" r:id="rId288"/>
    <p:sldId id="547" r:id="rId289"/>
    <p:sldId id="548" r:id="rId290"/>
    <p:sldId id="549" r:id="rId291"/>
    <p:sldId id="550" r:id="rId292"/>
    <p:sldId id="551" r:id="rId293"/>
    <p:sldId id="552" r:id="rId294"/>
    <p:sldId id="553" r:id="rId295"/>
    <p:sldId id="554" r:id="rId296"/>
    <p:sldId id="555" r:id="rId297"/>
    <p:sldId id="556" r:id="rId298"/>
    <p:sldId id="557" r:id="rId2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8505" autoAdjust="0"/>
  </p:normalViewPr>
  <p:slideViewPr>
    <p:cSldViewPr>
      <p:cViewPr varScale="1">
        <p:scale>
          <a:sx n="49" d="100"/>
          <a:sy n="49" d="100"/>
        </p:scale>
        <p:origin x="-19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2/27/2017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Transmission system</a:t>
            </a:r>
            <a:r>
              <a:rPr lang="en-US" baseline="0" dirty="0" smtClean="0"/>
              <a:t> utilization refers to the need to make efficient use of transmission facilities. Congestion control techniques may be required to assure the system is not defeated by excessive demand of transmission services.</a:t>
            </a:r>
          </a:p>
          <a:p>
            <a:r>
              <a:rPr lang="en-US" baseline="0" dirty="0" smtClean="0"/>
              <a:t>Interface: a device must be able to communicate with the transmission system.</a:t>
            </a:r>
          </a:p>
          <a:p>
            <a:r>
              <a:rPr lang="en-US" baseline="0" dirty="0" smtClean="0"/>
              <a:t>Synchronization: the receiver must be able to determine when the signal begins to arrive and when it ends. It must also know the duration of each signal element.</a:t>
            </a:r>
          </a:p>
          <a:p>
            <a:r>
              <a:rPr lang="en-US" baseline="0" dirty="0" smtClean="0"/>
              <a:t>There are a variety of communication requirements might be collected and exchanged under exchange management.</a:t>
            </a:r>
          </a:p>
          <a:p>
            <a:r>
              <a:rPr lang="en-US" baseline="0" dirty="0" smtClean="0"/>
              <a:t>Flow control ensure the receiver is not defeated by a faster sender.</a:t>
            </a:r>
          </a:p>
          <a:p>
            <a:r>
              <a:rPr lang="en-US" baseline="0" dirty="0" smtClean="0"/>
              <a:t>Recover is needed in situations where an information exchange such as file transfer is interrupted due a fault somewhere in the system. The activity should be resumed at the point of interruption.</a:t>
            </a:r>
          </a:p>
          <a:p>
            <a:r>
              <a:rPr lang="en-US" baseline="0" dirty="0" smtClean="0"/>
              <a:t>Security: Only intended party actually receive the data.</a:t>
            </a:r>
          </a:p>
          <a:p>
            <a:r>
              <a:rPr lang="en-US" baseline="0" dirty="0" smtClean="0"/>
              <a:t>Network management is needed to configure the system, monitor its status, react to failures and overload.</a:t>
            </a:r>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30</a:t>
            </a:fld>
            <a:endParaRPr lang="en-US" dirty="0"/>
          </a:p>
        </p:txBody>
      </p:sp>
    </p:spTree>
    <p:extLst>
      <p:ext uri="{BB962C8B-B14F-4D97-AF65-F5344CB8AC3E}">
        <p14:creationId xmlns:p14="http://schemas.microsoft.com/office/powerpoint/2010/main" val="3473122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269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270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271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272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a:t>
            </a:r>
            <a:r>
              <a:rPr lang="en-US" baseline="0" dirty="0" smtClean="0"/>
              <a:t> real-time applications are designed for specialized purposes, where even smallest amount of latency can make the difference between life and death. These applications include triggering airbag deployment in car crashes or monitoring the heart rate of a patient during an operation.</a:t>
            </a:r>
          </a:p>
          <a:p>
            <a:r>
              <a:rPr lang="en-US" baseline="0" dirty="0" smtClean="0"/>
              <a:t>Soft real-time applications: no absolute performance guarantees can be made.</a:t>
            </a:r>
          </a:p>
        </p:txBody>
      </p:sp>
      <p:sp>
        <p:nvSpPr>
          <p:cNvPr id="4" name="Slide Number Placeholder 3"/>
          <p:cNvSpPr>
            <a:spLocks noGrp="1"/>
          </p:cNvSpPr>
          <p:nvPr>
            <p:ph type="sldNum" sz="quarter" idx="10"/>
          </p:nvPr>
        </p:nvSpPr>
        <p:spPr/>
        <p:txBody>
          <a:bodyPr/>
          <a:lstStyle/>
          <a:p>
            <a:fld id="{8CF5BF83-AE8A-4F6C-8B56-AD36A8BDA401}" type="slidenum">
              <a:rPr lang="en-US" smtClean="0"/>
              <a:pPr/>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4D4564-6AEB-4C35-96B0-A51C62C102FE}" type="slidenum">
              <a:rPr lang="en-US" smtClean="0"/>
              <a:pPr/>
              <a:t>223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4D4564-6AEB-4C35-96B0-A51C62C102FE}" type="slidenum">
              <a:rPr lang="en-US" smtClean="0"/>
              <a:pPr/>
              <a:t>224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4D4564-6AEB-4C35-96B0-A51C62C102FE}" type="slidenum">
              <a:rPr lang="en-US" smtClean="0"/>
              <a:pPr/>
              <a:t>236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255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267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268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2/27/2017</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2/27/2017</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2/27/2017</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2/27/2017</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eg"/></Relationships>
</file>

<file path=ppt/slides/_rels/slide1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5.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1.w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2.wmf"/></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ductq@soict.hust.edu.v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4.wmf"/></Relationships>
</file>

<file path=ppt/slides/_rels/slide29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7.wmf"/><Relationship Id="rId5" Type="http://schemas.openxmlformats.org/officeDocument/2006/relationships/oleObject" Target="../embeddings/oleObject5.bin"/><Relationship Id="rId4" Type="http://schemas.openxmlformats.org/officeDocument/2006/relationships/image" Target="../media/image53.wmf"/></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0.png"/><Relationship Id="rId5" Type="http://schemas.openxmlformats.org/officeDocument/2006/relationships/image" Target="../media/image54.wmf"/><Relationship Id="rId4" Type="http://schemas.openxmlformats.org/officeDocument/2006/relationships/image" Target="../media/image57.wmf"/></Relationships>
</file>

<file path=ppt/slides/_rels/slide29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oleObject" Target="../embeddings/oleObject9.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0.png"/><Relationship Id="rId5" Type="http://schemas.openxmlformats.org/officeDocument/2006/relationships/image" Target="../media/image54.wmf"/><Relationship Id="rId4" Type="http://schemas.openxmlformats.org/officeDocument/2006/relationships/image" Target="../media/image5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MULTIMEDIA COMMUNICATION</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Concepts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Multimedia: </a:t>
            </a:r>
          </a:p>
          <a:p>
            <a:pPr lvl="1" algn="just"/>
            <a:r>
              <a:rPr lang="en-US" sz="2200" dirty="0" smtClean="0"/>
              <a:t>Multimedia = Integration of multimedia data (text, speech, audio, video and images)</a:t>
            </a:r>
          </a:p>
          <a:p>
            <a:pPr algn="just"/>
            <a:r>
              <a:rPr lang="en-US" sz="2400" dirty="0" smtClean="0"/>
              <a:t>Multimedia Communication is originated in a confluence of two technological trends, i.e., Multimedia computing and Networking.</a:t>
            </a:r>
          </a:p>
          <a:p>
            <a:pPr algn="just"/>
            <a:r>
              <a:rPr lang="en-US" sz="2400" dirty="0" smtClean="0"/>
              <a:t>Applications: Video/Audio conferencing, education, entertainment, and monitoring of remote locations, etc.</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(Cont.)</a:t>
            </a:r>
            <a:endParaRPr lang="en-US" sz="3600" dirty="0"/>
          </a:p>
        </p:txBody>
      </p:sp>
      <p:graphicFrame>
        <p:nvGraphicFramePr>
          <p:cNvPr id="5" name="Group 3"/>
          <p:cNvGraphicFramePr>
            <a:graphicFrameLocks noGrp="1"/>
          </p:cNvGraphicFramePr>
          <p:nvPr/>
        </p:nvGraphicFramePr>
        <p:xfrm>
          <a:off x="1295400" y="2254249"/>
          <a:ext cx="6553200" cy="3994146"/>
        </p:xfrm>
        <a:graphic>
          <a:graphicData uri="http://schemas.openxmlformats.org/drawingml/2006/table">
            <a:tbl>
              <a:tblPr/>
              <a:tblGrid>
                <a:gridCol w="1524000"/>
                <a:gridCol w="1676400"/>
                <a:gridCol w="3352800"/>
              </a:tblGrid>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3200400" y="6336268"/>
            <a:ext cx="2908168" cy="369332"/>
          </a:xfrm>
          <a:prstGeom prst="rect">
            <a:avLst/>
          </a:prstGeom>
          <a:noFill/>
        </p:spPr>
        <p:txBody>
          <a:bodyPr wrap="none" rtlCol="0">
            <a:spAutoFit/>
          </a:bodyPr>
          <a:lstStyle/>
          <a:p>
            <a:r>
              <a:rPr lang="en-US" dirty="0" smtClean="0"/>
              <a:t>Luminance DC coefficients</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(Cont.) </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DC coefficient: +3 </a:t>
            </a:r>
            <a:r>
              <a:rPr lang="en-US" sz="2200" dirty="0" smtClean="0">
                <a:sym typeface="Wingdings" pitchFamily="2" charset="2"/>
              </a:rPr>
              <a:t> (2),(3)</a:t>
            </a:r>
          </a:p>
          <a:p>
            <a:pPr algn="just"/>
            <a:endParaRPr lang="en-US" sz="2200" dirty="0" smtClean="0">
              <a:sym typeface="Wingdings" pitchFamily="2" charset="2"/>
            </a:endParaRPr>
          </a:p>
          <a:p>
            <a:pPr algn="just"/>
            <a:r>
              <a:rPr lang="en-US" sz="2200" dirty="0" smtClean="0">
                <a:sym typeface="Wingdings" pitchFamily="2" charset="2"/>
              </a:rPr>
              <a:t>Encoded DC coefficient: 011 11</a:t>
            </a:r>
          </a:p>
          <a:p>
            <a:pPr algn="just"/>
            <a:endParaRPr lang="en-US" sz="2200" dirty="0" smtClean="0">
              <a:sym typeface="Wingdings" pitchFamily="2" charset="2"/>
            </a:endParaRPr>
          </a:p>
          <a:p>
            <a:pPr algn="just"/>
            <a:r>
              <a:rPr lang="en-US" sz="2200" dirty="0" smtClean="0">
                <a:sym typeface="Wingdings" pitchFamily="2" charset="2"/>
              </a:rPr>
              <a:t>AC coefficients: (0,2) (-3), (1,2) (-3)… EOB</a:t>
            </a:r>
          </a:p>
          <a:p>
            <a:pPr algn="just"/>
            <a:endParaRPr lang="en-US" sz="2200" dirty="0" smtClean="0">
              <a:sym typeface="Wingdings" pitchFamily="2" charset="2"/>
            </a:endParaRPr>
          </a:p>
          <a:p>
            <a:pPr algn="just"/>
            <a:r>
              <a:rPr lang="en-US" sz="2200" dirty="0" smtClean="0">
                <a:sym typeface="Wingdings" pitchFamily="2" charset="2"/>
              </a:rPr>
              <a:t>Encoded AC coefficient: 01 00 11011 00 … 00</a:t>
            </a:r>
          </a:p>
          <a:p>
            <a:pPr algn="just"/>
            <a:endParaRPr lang="en-US" sz="22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Example </a:t>
            </a:r>
            <a:endParaRPr lang="en-US" sz="3600" dirty="0"/>
          </a:p>
        </p:txBody>
      </p:sp>
      <p:pic>
        <p:nvPicPr>
          <p:cNvPr id="4" name="Picture 11" descr="JPEG_example_JPG_RIP_100"/>
          <p:cNvPicPr>
            <a:picLocks noChangeAspect="1" noChangeArrowheads="1"/>
          </p:cNvPicPr>
          <p:nvPr/>
        </p:nvPicPr>
        <p:blipFill>
          <a:blip r:embed="rId2"/>
          <a:srcRect/>
          <a:stretch>
            <a:fillRect/>
          </a:stretch>
        </p:blipFill>
        <p:spPr bwMode="auto">
          <a:xfrm>
            <a:off x="609600" y="2286000"/>
            <a:ext cx="2286000" cy="1708150"/>
          </a:xfrm>
          <a:prstGeom prst="rect">
            <a:avLst/>
          </a:prstGeom>
          <a:noFill/>
        </p:spPr>
      </p:pic>
      <p:pic>
        <p:nvPicPr>
          <p:cNvPr id="5" name="Picture 12" descr="JPEG_example_JPG_RIP_050"/>
          <p:cNvPicPr>
            <a:picLocks noChangeAspect="1" noChangeArrowheads="1"/>
          </p:cNvPicPr>
          <p:nvPr/>
        </p:nvPicPr>
        <p:blipFill>
          <a:blip r:embed="rId3"/>
          <a:srcRect/>
          <a:stretch>
            <a:fillRect/>
          </a:stretch>
        </p:blipFill>
        <p:spPr bwMode="auto">
          <a:xfrm>
            <a:off x="3429000" y="2286000"/>
            <a:ext cx="2286000" cy="1709738"/>
          </a:xfrm>
          <a:prstGeom prst="rect">
            <a:avLst/>
          </a:prstGeom>
          <a:noFill/>
        </p:spPr>
      </p:pic>
      <p:pic>
        <p:nvPicPr>
          <p:cNvPr id="6" name="Picture 13" descr="JPEG_example_JPG_RIP_025"/>
          <p:cNvPicPr>
            <a:picLocks noChangeAspect="1" noChangeArrowheads="1"/>
          </p:cNvPicPr>
          <p:nvPr/>
        </p:nvPicPr>
        <p:blipFill>
          <a:blip r:embed="rId4"/>
          <a:srcRect/>
          <a:stretch>
            <a:fillRect/>
          </a:stretch>
        </p:blipFill>
        <p:spPr bwMode="auto">
          <a:xfrm>
            <a:off x="6248400" y="2286000"/>
            <a:ext cx="2286000" cy="1708150"/>
          </a:xfrm>
          <a:prstGeom prst="rect">
            <a:avLst/>
          </a:prstGeom>
          <a:noFill/>
        </p:spPr>
      </p:pic>
      <p:pic>
        <p:nvPicPr>
          <p:cNvPr id="7" name="Picture 14" descr="JPEG_example_JPG_RIP_010"/>
          <p:cNvPicPr>
            <a:picLocks noChangeAspect="1" noChangeArrowheads="1"/>
          </p:cNvPicPr>
          <p:nvPr/>
        </p:nvPicPr>
        <p:blipFill>
          <a:blip r:embed="rId5"/>
          <a:srcRect/>
          <a:stretch>
            <a:fillRect/>
          </a:stretch>
        </p:blipFill>
        <p:spPr bwMode="auto">
          <a:xfrm>
            <a:off x="609600" y="4343400"/>
            <a:ext cx="2286000" cy="1708150"/>
          </a:xfrm>
          <a:prstGeom prst="rect">
            <a:avLst/>
          </a:prstGeom>
          <a:noFill/>
        </p:spPr>
      </p:pic>
      <p:pic>
        <p:nvPicPr>
          <p:cNvPr id="8" name="Picture 15" descr="JPEG_example_JPG_RIP_001"/>
          <p:cNvPicPr>
            <a:picLocks noChangeAspect="1" noChangeArrowheads="1"/>
          </p:cNvPicPr>
          <p:nvPr/>
        </p:nvPicPr>
        <p:blipFill>
          <a:blip r:embed="rId6"/>
          <a:srcRect/>
          <a:stretch>
            <a:fillRect/>
          </a:stretch>
        </p:blipFill>
        <p:spPr bwMode="auto">
          <a:xfrm>
            <a:off x="3429000" y="4343400"/>
            <a:ext cx="2286000" cy="1708150"/>
          </a:xfrm>
          <a:prstGeom prst="rect">
            <a:avLst/>
          </a:prstGeom>
          <a:noFill/>
        </p:spPr>
      </p:pic>
      <p:sp>
        <p:nvSpPr>
          <p:cNvPr id="9" name="Text Box 16"/>
          <p:cNvSpPr txBox="1">
            <a:spLocks noChangeArrowheads="1"/>
          </p:cNvSpPr>
          <p:nvPr/>
        </p:nvSpPr>
        <p:spPr bwMode="auto">
          <a:xfrm>
            <a:off x="6159500" y="4476750"/>
            <a:ext cx="2382838" cy="1314450"/>
          </a:xfrm>
          <a:prstGeom prst="rect">
            <a:avLst/>
          </a:prstGeom>
          <a:noFill/>
          <a:ln w="9525">
            <a:noFill/>
            <a:miter lim="800000"/>
            <a:headEnd/>
            <a:tailEnd/>
          </a:ln>
          <a:effectLst/>
        </p:spPr>
        <p:txBody>
          <a:bodyPr wrap="none">
            <a:spAutoFit/>
          </a:bodyPr>
          <a:lstStyle/>
          <a:p>
            <a:pPr marL="342900" indent="-342900">
              <a:buFontTx/>
              <a:buAutoNum type="arabicPeriod"/>
            </a:pPr>
            <a:r>
              <a:rPr lang="en-US" sz="1600" dirty="0"/>
              <a:t>Q = 100 - 83,2 bytes</a:t>
            </a:r>
          </a:p>
          <a:p>
            <a:pPr marL="342900" indent="-342900">
              <a:buFontTx/>
              <a:buAutoNum type="arabicPeriod"/>
            </a:pPr>
            <a:r>
              <a:rPr lang="en-US" sz="1600" dirty="0"/>
              <a:t>Q = 50   - 15,1 bytes</a:t>
            </a:r>
          </a:p>
          <a:p>
            <a:pPr marL="342900" indent="-342900">
              <a:buFontTx/>
              <a:buAutoNum type="arabicPeriod"/>
            </a:pPr>
            <a:r>
              <a:rPr lang="en-US" sz="1600" dirty="0"/>
              <a:t>Q = 25   - 9,5   bytes</a:t>
            </a:r>
          </a:p>
          <a:p>
            <a:pPr marL="342900" indent="-342900">
              <a:buFontTx/>
              <a:buAutoNum type="arabicPeriod"/>
            </a:pPr>
            <a:r>
              <a:rPr lang="en-US" sz="1600" dirty="0"/>
              <a:t>Q = 10   - 4,7   bytes</a:t>
            </a:r>
          </a:p>
          <a:p>
            <a:pPr marL="342900" indent="-342900">
              <a:buFontTx/>
              <a:buAutoNum type="arabicPeriod"/>
            </a:pPr>
            <a:r>
              <a:rPr lang="en-US" sz="1600" dirty="0"/>
              <a:t>Q = 5     - 1,5   bytes</a:t>
            </a:r>
          </a:p>
        </p:txBody>
      </p:sp>
      <p:sp>
        <p:nvSpPr>
          <p:cNvPr id="10" name="TextBox 9"/>
          <p:cNvSpPr txBox="1"/>
          <p:nvPr/>
        </p:nvSpPr>
        <p:spPr>
          <a:xfrm>
            <a:off x="1600200" y="3962400"/>
            <a:ext cx="284052"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4419600" y="3962400"/>
            <a:ext cx="31290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7315200" y="3962400"/>
            <a:ext cx="311304" cy="369332"/>
          </a:xfrm>
          <a:prstGeom prst="rect">
            <a:avLst/>
          </a:prstGeom>
          <a:noFill/>
        </p:spPr>
        <p:txBody>
          <a:bodyPr wrap="none" rtlCol="0">
            <a:spAutoFit/>
          </a:bodyPr>
          <a:lstStyle/>
          <a:p>
            <a:r>
              <a:rPr lang="en-US" dirty="0" smtClean="0"/>
              <a:t>3</a:t>
            </a:r>
            <a:endParaRPr lang="en-US" dirty="0"/>
          </a:p>
        </p:txBody>
      </p:sp>
      <p:sp>
        <p:nvSpPr>
          <p:cNvPr id="13" name="TextBox 12"/>
          <p:cNvSpPr txBox="1"/>
          <p:nvPr/>
        </p:nvSpPr>
        <p:spPr>
          <a:xfrm>
            <a:off x="1524000" y="6031468"/>
            <a:ext cx="314510" cy="369332"/>
          </a:xfrm>
          <a:prstGeom prst="rect">
            <a:avLst/>
          </a:prstGeom>
          <a:noFill/>
        </p:spPr>
        <p:txBody>
          <a:bodyPr wrap="none" rtlCol="0">
            <a:spAutoFit/>
          </a:bodyPr>
          <a:lstStyle/>
          <a:p>
            <a:r>
              <a:rPr lang="en-US" dirty="0" smtClean="0"/>
              <a:t>4</a:t>
            </a:r>
            <a:endParaRPr lang="en-US" dirty="0"/>
          </a:p>
        </p:txBody>
      </p:sp>
      <p:sp>
        <p:nvSpPr>
          <p:cNvPr id="14" name="TextBox 13"/>
          <p:cNvSpPr txBox="1"/>
          <p:nvPr/>
        </p:nvSpPr>
        <p:spPr>
          <a:xfrm>
            <a:off x="4440348" y="6031468"/>
            <a:ext cx="306494" cy="369332"/>
          </a:xfrm>
          <a:prstGeom prst="rect">
            <a:avLst/>
          </a:prstGeom>
          <a:noFill/>
        </p:spPr>
        <p:txBody>
          <a:bodyPr wrap="none" rtlCol="0">
            <a:spAutoFit/>
          </a:bodyPr>
          <a:lstStyle/>
          <a:p>
            <a:r>
              <a:rPr lang="en-US" dirty="0" smtClean="0"/>
              <a:t>5</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Why another standard? </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smtClean="0"/>
              <a:t>At low bit-rates (e.g., 0.25 bpp), the distortion in JPEG becomes unacceptable.</a:t>
            </a:r>
          </a:p>
          <a:p>
            <a:pPr algn="just"/>
            <a:endParaRPr lang="en-US" sz="2200" dirty="0" smtClean="0">
              <a:sym typeface="Wingdings" pitchFamily="2" charset="2"/>
            </a:endParaRPr>
          </a:p>
          <a:p>
            <a:pPr algn="just"/>
            <a:r>
              <a:rPr lang="en-US" sz="2200" dirty="0" smtClean="0">
                <a:sym typeface="Wingdings" pitchFamily="2" charset="2"/>
              </a:rPr>
              <a:t>JPEG has 44 modes, many of them are not used by the majority of the JPEG encoders.</a:t>
            </a:r>
          </a:p>
          <a:p>
            <a:pPr algn="just"/>
            <a:endParaRPr lang="en-US" sz="2200" dirty="0" smtClean="0">
              <a:sym typeface="Wingdings" pitchFamily="2" charset="2"/>
            </a:endParaRPr>
          </a:p>
          <a:p>
            <a:pPr algn="just"/>
            <a:r>
              <a:rPr lang="en-US" sz="2200" dirty="0" smtClean="0">
                <a:sym typeface="Wingdings" pitchFamily="2" charset="2"/>
              </a:rPr>
              <a:t>JPEG quality suffers dramatically, when bit errors are encountered during transmission.</a:t>
            </a:r>
          </a:p>
          <a:p>
            <a:pPr algn="just"/>
            <a:endParaRPr lang="en-US" sz="2200" dirty="0" smtClean="0">
              <a:sym typeface="Wingdings" pitchFamily="2" charset="2"/>
            </a:endParaRPr>
          </a:p>
          <a:p>
            <a:pPr algn="just"/>
            <a:r>
              <a:rPr lang="en-US" sz="2200" dirty="0" smtClean="0">
                <a:sym typeface="Wingdings" pitchFamily="2" charset="2"/>
              </a:rPr>
              <a:t>JPEG is optimized for natural images and performs badly on graphics.</a:t>
            </a:r>
          </a:p>
          <a:p>
            <a:pPr algn="just"/>
            <a:endParaRPr lang="en-US" sz="2200" dirty="0" smtClean="0">
              <a:sym typeface="Wingdings" pitchFamily="2" charset="2"/>
            </a:endParaRPr>
          </a:p>
          <a:p>
            <a:pPr algn="just"/>
            <a:r>
              <a:rPr lang="en-US" sz="2200" dirty="0" smtClean="0">
                <a:sym typeface="Wingdings" pitchFamily="2" charset="2"/>
              </a:rPr>
              <a:t>JPEG fails to compress bi-level (text) imagery.</a:t>
            </a:r>
          </a:p>
          <a:p>
            <a:pPr algn="just"/>
            <a:endParaRPr lang="en-US" sz="2200" dirty="0" smtClean="0">
              <a:sym typeface="Wingdings" pitchFamily="2" charset="2"/>
            </a:endParaRPr>
          </a:p>
          <a:p>
            <a:pPr algn="just"/>
            <a:endParaRPr lang="en-US" sz="22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JPEG2000</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extLst>
      <p:ext uri="{BB962C8B-B14F-4D97-AF65-F5344CB8AC3E}">
        <p14:creationId xmlns:p14="http://schemas.microsoft.com/office/powerpoint/2010/main" val="19108881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Key Features</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Wavelet transform</a:t>
            </a:r>
          </a:p>
          <a:p>
            <a:pPr algn="just"/>
            <a:r>
              <a:rPr lang="en-US" sz="2200" dirty="0" smtClean="0"/>
              <a:t>Superior low bit-rate performance</a:t>
            </a:r>
          </a:p>
          <a:p>
            <a:pPr algn="just"/>
            <a:r>
              <a:rPr lang="en-US" sz="2200" dirty="0" smtClean="0">
                <a:sym typeface="Wingdings" pitchFamily="2" charset="2"/>
              </a:rPr>
              <a:t>Bi-level compression</a:t>
            </a:r>
          </a:p>
          <a:p>
            <a:pPr algn="just"/>
            <a:r>
              <a:rPr lang="en-US" sz="2200" dirty="0" smtClean="0">
                <a:sym typeface="Wingdings" pitchFamily="2" charset="2"/>
              </a:rPr>
              <a:t>Lossy and lossless compression</a:t>
            </a:r>
          </a:p>
          <a:p>
            <a:pPr algn="just"/>
            <a:r>
              <a:rPr lang="en-US" sz="2200" dirty="0" smtClean="0">
                <a:sym typeface="Wingdings" pitchFamily="2" charset="2"/>
              </a:rPr>
              <a:t>Robustness to bit errors</a:t>
            </a:r>
          </a:p>
          <a:p>
            <a:pPr algn="just"/>
            <a:r>
              <a:rPr lang="en-US" sz="2200" dirty="0" smtClean="0">
                <a:sym typeface="Wingdings" pitchFamily="2" charset="2"/>
              </a:rPr>
              <a:t>Scalability </a:t>
            </a:r>
          </a:p>
          <a:p>
            <a:pPr algn="just"/>
            <a:r>
              <a:rPr lang="en-US" sz="2200" dirty="0" smtClean="0">
                <a:sym typeface="Wingdings" pitchFamily="2" charset="2"/>
              </a:rPr>
              <a:t>Region of Interest</a:t>
            </a:r>
            <a:endParaRPr lang="en-US" sz="2200" dirty="0" smtClean="0"/>
          </a:p>
        </p:txBody>
      </p:sp>
    </p:spTree>
    <p:extLst>
      <p:ext uri="{BB962C8B-B14F-4D97-AF65-F5344CB8AC3E}">
        <p14:creationId xmlns:p14="http://schemas.microsoft.com/office/powerpoint/2010/main" val="11627678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Operation Flow</a:t>
            </a:r>
            <a:endParaRPr lang="en-US" sz="3600" b="1" dirty="0"/>
          </a:p>
        </p:txBody>
      </p:sp>
      <p:sp>
        <p:nvSpPr>
          <p:cNvPr id="4" name="Rectangle 3"/>
          <p:cNvSpPr/>
          <p:nvPr/>
        </p:nvSpPr>
        <p:spPr>
          <a:xfrm>
            <a:off x="1596135" y="2286000"/>
            <a:ext cx="91019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 &amp; Tile</a:t>
            </a:r>
            <a:endParaRPr lang="en-US" sz="1400" dirty="0"/>
          </a:p>
        </p:txBody>
      </p:sp>
      <p:sp>
        <p:nvSpPr>
          <p:cNvPr id="5" name="Rectangle 4"/>
          <p:cNvSpPr/>
          <p:nvPr/>
        </p:nvSpPr>
        <p:spPr>
          <a:xfrm>
            <a:off x="3276600"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DWT</a:t>
            </a:r>
            <a:endParaRPr lang="en-US" sz="1400" dirty="0"/>
          </a:p>
        </p:txBody>
      </p:sp>
      <p:sp>
        <p:nvSpPr>
          <p:cNvPr id="6" name="Rectangle 5"/>
          <p:cNvSpPr/>
          <p:nvPr/>
        </p:nvSpPr>
        <p:spPr>
          <a:xfrm>
            <a:off x="4648200" y="22860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Quantization</a:t>
            </a:r>
            <a:endParaRPr lang="en-US" sz="1400" dirty="0"/>
          </a:p>
        </p:txBody>
      </p:sp>
      <p:sp>
        <p:nvSpPr>
          <p:cNvPr id="7" name="Rectangle 6"/>
          <p:cNvSpPr/>
          <p:nvPr/>
        </p:nvSpPr>
        <p:spPr>
          <a:xfrm>
            <a:off x="6553200" y="22860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EBCOT</a:t>
            </a:r>
            <a:endParaRPr lang="en-US" sz="1400" dirty="0"/>
          </a:p>
        </p:txBody>
      </p:sp>
      <p:cxnSp>
        <p:nvCxnSpPr>
          <p:cNvPr id="10" name="Straight Arrow Connector 9"/>
          <p:cNvCxnSpPr>
            <a:endCxn id="4" idx="1"/>
          </p:cNvCxnSpPr>
          <p:nvPr/>
        </p:nvCxnSpPr>
        <p:spPr>
          <a:xfrm>
            <a:off x="1363332" y="2667000"/>
            <a:ext cx="2328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2506332" y="2667000"/>
            <a:ext cx="7702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a:off x="3962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7" idx="1"/>
          </p:cNvCxnSpPr>
          <p:nvPr/>
        </p:nvCxnSpPr>
        <p:spPr>
          <a:xfrm>
            <a:off x="5867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1"/>
          </p:nvPr>
        </p:nvSpPr>
        <p:spPr>
          <a:xfrm>
            <a:off x="457200" y="2286000"/>
            <a:ext cx="8229600" cy="4325112"/>
          </a:xfrm>
        </p:spPr>
        <p:txBody>
          <a:bodyPr>
            <a:normAutofit/>
          </a:bodyPr>
          <a:lstStyle/>
          <a:p>
            <a:pPr algn="just"/>
            <a:endParaRPr lang="en-US" sz="2200" dirty="0" smtClean="0"/>
          </a:p>
          <a:p>
            <a:pPr algn="just"/>
            <a:endParaRPr lang="en-US" sz="2200" dirty="0" smtClean="0"/>
          </a:p>
          <a:p>
            <a:pPr algn="just"/>
            <a:endParaRPr lang="en-US" sz="2200" dirty="0" smtClean="0"/>
          </a:p>
          <a:p>
            <a:pPr algn="just"/>
            <a:r>
              <a:rPr lang="en-US" sz="2200" dirty="0" smtClean="0"/>
              <a:t>Cut the image into non-overlapping tiles of equal size</a:t>
            </a:r>
          </a:p>
          <a:p>
            <a:pPr algn="just"/>
            <a:r>
              <a:rPr lang="en-US" sz="2200" dirty="0" smtClean="0"/>
              <a:t>Perform a component transformation</a:t>
            </a:r>
          </a:p>
          <a:p>
            <a:pPr algn="just"/>
            <a:r>
              <a:rPr lang="en-US" sz="2200" dirty="0" smtClean="0"/>
              <a:t>Process each tile of each component separately</a:t>
            </a:r>
          </a:p>
          <a:p>
            <a:pPr lvl="1" algn="just"/>
            <a:endParaRPr lang="en-US" sz="2000" dirty="0" smtClean="0"/>
          </a:p>
          <a:p>
            <a:pPr lvl="1" algn="just"/>
            <a:r>
              <a:rPr lang="en-US" sz="2000" dirty="0" smtClean="0"/>
              <a:t>Discrete Wavelet Transform</a:t>
            </a:r>
          </a:p>
          <a:p>
            <a:pPr lvl="1" algn="just"/>
            <a:r>
              <a:rPr lang="en-US" sz="2000" dirty="0" smtClean="0"/>
              <a:t>Quantization</a:t>
            </a:r>
          </a:p>
          <a:p>
            <a:pPr lvl="1" algn="just"/>
            <a:r>
              <a:rPr lang="en-US" sz="2000" dirty="0" smtClean="0"/>
              <a:t>EBCOT: Embedded Block Coding with Optimal Truncation</a:t>
            </a:r>
          </a:p>
        </p:txBody>
      </p:sp>
      <p:sp>
        <p:nvSpPr>
          <p:cNvPr id="42" name="TextBox 41"/>
          <p:cNvSpPr txBox="1"/>
          <p:nvPr/>
        </p:nvSpPr>
        <p:spPr>
          <a:xfrm>
            <a:off x="609600" y="2514600"/>
            <a:ext cx="753732" cy="338554"/>
          </a:xfrm>
          <a:prstGeom prst="rect">
            <a:avLst/>
          </a:prstGeom>
          <a:noFill/>
        </p:spPr>
        <p:txBody>
          <a:bodyPr wrap="none" rtlCol="0">
            <a:spAutoFit/>
          </a:bodyPr>
          <a:lstStyle/>
          <a:p>
            <a:pPr algn="ctr"/>
            <a:r>
              <a:rPr lang="en-US" sz="1600" dirty="0" smtClean="0"/>
              <a:t>Image</a:t>
            </a:r>
            <a:endParaRPr lang="en-US" sz="1600" dirty="0"/>
          </a:p>
        </p:txBody>
      </p:sp>
      <p:sp>
        <p:nvSpPr>
          <p:cNvPr id="45" name="TextBox 44"/>
          <p:cNvSpPr txBox="1"/>
          <p:nvPr/>
        </p:nvSpPr>
        <p:spPr>
          <a:xfrm>
            <a:off x="7764132" y="2511623"/>
            <a:ext cx="835486" cy="338554"/>
          </a:xfrm>
          <a:prstGeom prst="rect">
            <a:avLst/>
          </a:prstGeom>
          <a:noFill/>
        </p:spPr>
        <p:txBody>
          <a:bodyPr wrap="none" rtlCol="0">
            <a:spAutoFit/>
          </a:bodyPr>
          <a:lstStyle/>
          <a:p>
            <a:pPr algn="ctr"/>
            <a:r>
              <a:rPr lang="en-US" sz="1600" dirty="0" smtClean="0"/>
              <a:t>1010….</a:t>
            </a:r>
            <a:endParaRPr lang="en-US" sz="1600" dirty="0"/>
          </a:p>
        </p:txBody>
      </p:sp>
      <p:cxnSp>
        <p:nvCxnSpPr>
          <p:cNvPr id="21" name="Straight Arrow Connector 20"/>
          <p:cNvCxnSpPr/>
          <p:nvPr/>
        </p:nvCxnSpPr>
        <p:spPr>
          <a:xfrm>
            <a:off x="7535532" y="2667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8306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Discrete Wavelet Transform</a:t>
            </a:r>
            <a:endParaRPr lang="en-US" sz="3600" b="1" dirty="0"/>
          </a:p>
        </p:txBody>
      </p:sp>
      <p:sp>
        <p:nvSpPr>
          <p:cNvPr id="3" name="Content Placeholder 2"/>
          <p:cNvSpPr>
            <a:spLocks noGrp="1"/>
          </p:cNvSpPr>
          <p:nvPr>
            <p:ph idx="1"/>
          </p:nvPr>
        </p:nvSpPr>
        <p:spPr/>
        <p:txBody>
          <a:bodyPr>
            <a:normAutofit lnSpcReduction="1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The signal x(</a:t>
            </a:r>
            <a:r>
              <a:rPr lang="en-US" sz="2200" i="1" dirty="0" smtClean="0"/>
              <a:t>n</a:t>
            </a:r>
            <a:r>
              <a:rPr lang="en-US" sz="2200" dirty="0" smtClean="0"/>
              <a:t>) is decomposed through a low and a high pass  analysis filter, and subsample the filtering result by a factor of 2.</a:t>
            </a:r>
          </a:p>
          <a:p>
            <a:pPr algn="just"/>
            <a:r>
              <a:rPr lang="en-US" sz="2200" dirty="0" smtClean="0"/>
              <a:t>To reconstruct the original signal, a low and high pass coefficients are up-sampled by a factor of 2 and pass through another  low and high pass synthesis filter pair.</a:t>
            </a:r>
          </a:p>
          <a:p>
            <a:pPr algn="just"/>
            <a:endParaRPr lang="en-US" sz="2200" dirty="0" smtClean="0"/>
          </a:p>
        </p:txBody>
      </p:sp>
      <p:sp>
        <p:nvSpPr>
          <p:cNvPr id="4" name="Rectangle 3"/>
          <p:cNvSpPr/>
          <p:nvPr/>
        </p:nvSpPr>
        <p:spPr>
          <a:xfrm>
            <a:off x="18448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Low-pass Analysis</a:t>
            </a:r>
            <a:endParaRPr lang="en-US" sz="1400" dirty="0"/>
          </a:p>
        </p:txBody>
      </p:sp>
      <p:sp>
        <p:nvSpPr>
          <p:cNvPr id="5" name="Rectangle 4"/>
          <p:cNvSpPr/>
          <p:nvPr/>
        </p:nvSpPr>
        <p:spPr>
          <a:xfrm>
            <a:off x="18448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High-pass Analysis</a:t>
            </a:r>
            <a:endParaRPr lang="en-US" sz="1400" dirty="0"/>
          </a:p>
        </p:txBody>
      </p:sp>
      <p:sp>
        <p:nvSpPr>
          <p:cNvPr id="6" name="Rectangle 5"/>
          <p:cNvSpPr/>
          <p:nvPr/>
        </p:nvSpPr>
        <p:spPr>
          <a:xfrm>
            <a:off x="32164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2</a:t>
            </a:r>
            <a:endParaRPr lang="en-US" sz="1400" dirty="0"/>
          </a:p>
        </p:txBody>
      </p:sp>
      <p:cxnSp>
        <p:nvCxnSpPr>
          <p:cNvPr id="8" name="Straight Arrow Connector 7"/>
          <p:cNvCxnSpPr/>
          <p:nvPr/>
        </p:nvCxnSpPr>
        <p:spPr>
          <a:xfrm rot="5400000">
            <a:off x="3293400" y="2666206"/>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164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2</a:t>
            </a:r>
            <a:endParaRPr lang="en-US" sz="1400" dirty="0"/>
          </a:p>
        </p:txBody>
      </p:sp>
      <p:cxnSp>
        <p:nvCxnSpPr>
          <p:cNvPr id="12" name="Straight Arrow Connector 11"/>
          <p:cNvCxnSpPr/>
          <p:nvPr/>
        </p:nvCxnSpPr>
        <p:spPr>
          <a:xfrm rot="5400000">
            <a:off x="3293400" y="3581400"/>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911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11" idx="1"/>
          </p:cNvCxnSpPr>
          <p:nvPr/>
        </p:nvCxnSpPr>
        <p:spPr>
          <a:xfrm>
            <a:off x="2911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39022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39022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644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Low-pass Synthesis</a:t>
            </a:r>
            <a:endParaRPr lang="en-US" sz="1400" dirty="0"/>
          </a:p>
        </p:txBody>
      </p:sp>
      <p:sp>
        <p:nvSpPr>
          <p:cNvPr id="28" name="Rectangle 27"/>
          <p:cNvSpPr/>
          <p:nvPr/>
        </p:nvSpPr>
        <p:spPr>
          <a:xfrm>
            <a:off x="62644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High-pass Synthesis</a:t>
            </a:r>
            <a:endParaRPr lang="en-US" sz="1400" dirty="0"/>
          </a:p>
        </p:txBody>
      </p:sp>
      <p:sp>
        <p:nvSpPr>
          <p:cNvPr id="29" name="Rectangle 28"/>
          <p:cNvSpPr/>
          <p:nvPr/>
        </p:nvSpPr>
        <p:spPr>
          <a:xfrm>
            <a:off x="52738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2</a:t>
            </a:r>
            <a:endParaRPr lang="en-US" sz="1400" dirty="0"/>
          </a:p>
        </p:txBody>
      </p:sp>
      <p:cxnSp>
        <p:nvCxnSpPr>
          <p:cNvPr id="30" name="Straight Arrow Connector 29"/>
          <p:cNvCxnSpPr/>
          <p:nvPr/>
        </p:nvCxnSpPr>
        <p:spPr>
          <a:xfrm rot="5400000" flipH="1" flipV="1">
            <a:off x="5349609" y="2665809"/>
            <a:ext cx="305594"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2738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2</a:t>
            </a:r>
            <a:endParaRPr lang="en-US" sz="1400" dirty="0"/>
          </a:p>
        </p:txBody>
      </p:sp>
      <p:cxnSp>
        <p:nvCxnSpPr>
          <p:cNvPr id="32" name="Straight Arrow Connector 31"/>
          <p:cNvCxnSpPr/>
          <p:nvPr/>
        </p:nvCxnSpPr>
        <p:spPr>
          <a:xfrm rot="5400000" flipH="1" flipV="1">
            <a:off x="5350006" y="3580606"/>
            <a:ext cx="305594"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a:off x="5959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p:cNvCxnSpPr>
          <p:nvPr/>
        </p:nvCxnSpPr>
        <p:spPr>
          <a:xfrm>
            <a:off x="5959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9" idx="1"/>
          </p:cNvCxnSpPr>
          <p:nvPr/>
        </p:nvCxnSpPr>
        <p:spPr>
          <a:xfrm>
            <a:off x="49690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1" idx="1"/>
          </p:cNvCxnSpPr>
          <p:nvPr/>
        </p:nvCxnSpPr>
        <p:spPr>
          <a:xfrm>
            <a:off x="49690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712206" y="3124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254609" y="3124597"/>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 idx="3"/>
          </p:cNvCxnSpPr>
          <p:nvPr/>
        </p:nvCxnSpPr>
        <p:spPr>
          <a:xfrm>
            <a:off x="7331206" y="2667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p:cNvCxnSpPr>
          <p:nvPr/>
        </p:nvCxnSpPr>
        <p:spPr>
          <a:xfrm>
            <a:off x="7331206"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82806" y="31226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1007003" y="3123009"/>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463806" y="2665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463806"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9600" y="2971800"/>
            <a:ext cx="516488" cy="307777"/>
          </a:xfrm>
          <a:prstGeom prst="rect">
            <a:avLst/>
          </a:prstGeom>
          <a:noFill/>
        </p:spPr>
        <p:txBody>
          <a:bodyPr wrap="none" rtlCol="0">
            <a:spAutoFit/>
          </a:bodyPr>
          <a:lstStyle/>
          <a:p>
            <a:r>
              <a:rPr lang="en-US" sz="1400" dirty="0" smtClean="0"/>
              <a:t>x(</a:t>
            </a:r>
            <a:r>
              <a:rPr lang="en-US" sz="1400" i="1" dirty="0" smtClean="0"/>
              <a:t>n</a:t>
            </a:r>
            <a:r>
              <a:rPr lang="en-US" sz="1400" dirty="0" smtClean="0"/>
              <a:t>)</a:t>
            </a:r>
            <a:endParaRPr lang="en-US" sz="1400" dirty="0"/>
          </a:p>
        </p:txBody>
      </p:sp>
      <p:sp>
        <p:nvSpPr>
          <p:cNvPr id="61" name="TextBox 60"/>
          <p:cNvSpPr txBox="1"/>
          <p:nvPr/>
        </p:nvSpPr>
        <p:spPr>
          <a:xfrm>
            <a:off x="8077200" y="2971800"/>
            <a:ext cx="556563" cy="307777"/>
          </a:xfrm>
          <a:prstGeom prst="rect">
            <a:avLst/>
          </a:prstGeom>
          <a:noFill/>
        </p:spPr>
        <p:txBody>
          <a:bodyPr wrap="none" rtlCol="0">
            <a:spAutoFit/>
          </a:bodyPr>
          <a:lstStyle/>
          <a:p>
            <a:r>
              <a:rPr lang="en-US" sz="1400" dirty="0" smtClean="0"/>
              <a:t>x’(</a:t>
            </a:r>
            <a:r>
              <a:rPr lang="en-US" sz="1400" i="1" dirty="0" smtClean="0"/>
              <a:t>n</a:t>
            </a:r>
            <a:r>
              <a:rPr lang="en-US" sz="1400" dirty="0" smtClean="0"/>
              <a:t>)</a:t>
            </a:r>
            <a:endParaRPr lang="en-US" sz="1400" dirty="0"/>
          </a:p>
        </p:txBody>
      </p:sp>
    </p:spTree>
    <p:extLst>
      <p:ext uri="{BB962C8B-B14F-4D97-AF65-F5344CB8AC3E}">
        <p14:creationId xmlns:p14="http://schemas.microsoft.com/office/powerpoint/2010/main" val="34741195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Discrete Wavelet Transform (Cont.)</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To apply wavelet transform to a 2D array, such as an image, it is common practice to apply the wavelet transform in the horizontal and vertical direction separately. </a:t>
            </a:r>
          </a:p>
          <a:p>
            <a:pPr algn="just"/>
            <a:endParaRPr lang="en-US" sz="2200" dirty="0" smtClean="0"/>
          </a:p>
          <a:p>
            <a:pPr algn="just"/>
            <a:endParaRPr lang="en-US" sz="2200" dirty="0" smtClean="0"/>
          </a:p>
        </p:txBody>
      </p:sp>
      <p:sp>
        <p:nvSpPr>
          <p:cNvPr id="34" name="Rectangle 33"/>
          <p:cNvSpPr/>
          <p:nvPr/>
        </p:nvSpPr>
        <p:spPr>
          <a:xfrm>
            <a:off x="609600" y="3581400"/>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rot="16200000" flipH="1">
            <a:off x="610395"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1"/>
            <a:endCxn id="34" idx="3"/>
          </p:cNvCxnSpPr>
          <p:nvPr/>
        </p:nvCxnSpPr>
        <p:spPr>
          <a:xfrm rot="10800000" flipH="1">
            <a:off x="609600"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08806" y="4343400"/>
            <a:ext cx="1524794"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9600" y="4343400"/>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85800" y="3733800"/>
            <a:ext cx="591829" cy="369332"/>
          </a:xfrm>
          <a:prstGeom prst="rect">
            <a:avLst/>
          </a:prstGeom>
          <a:noFill/>
        </p:spPr>
        <p:txBody>
          <a:bodyPr wrap="none" rtlCol="0">
            <a:spAutoFit/>
          </a:bodyPr>
          <a:lstStyle/>
          <a:p>
            <a:r>
              <a:rPr lang="en-US" dirty="0" smtClean="0">
                <a:solidFill>
                  <a:schemeClr val="bg1"/>
                </a:solidFill>
              </a:rPr>
              <a:t>2LL</a:t>
            </a:r>
            <a:endParaRPr lang="en-US" dirty="0">
              <a:solidFill>
                <a:schemeClr val="bg1"/>
              </a:solidFill>
            </a:endParaRPr>
          </a:p>
        </p:txBody>
      </p:sp>
      <p:sp>
        <p:nvSpPr>
          <p:cNvPr id="67" name="TextBox 66"/>
          <p:cNvSpPr txBox="1"/>
          <p:nvPr/>
        </p:nvSpPr>
        <p:spPr>
          <a:xfrm>
            <a:off x="1447800" y="3733800"/>
            <a:ext cx="639919" cy="369332"/>
          </a:xfrm>
          <a:prstGeom prst="rect">
            <a:avLst/>
          </a:prstGeom>
          <a:noFill/>
        </p:spPr>
        <p:txBody>
          <a:bodyPr wrap="none" rtlCol="0">
            <a:spAutoFit/>
          </a:bodyPr>
          <a:lstStyle/>
          <a:p>
            <a:r>
              <a:rPr lang="en-US" dirty="0" smtClean="0">
                <a:solidFill>
                  <a:schemeClr val="bg1"/>
                </a:solidFill>
              </a:rPr>
              <a:t>2HL</a:t>
            </a:r>
            <a:endParaRPr lang="en-US" dirty="0">
              <a:solidFill>
                <a:schemeClr val="bg1"/>
              </a:solidFill>
            </a:endParaRPr>
          </a:p>
        </p:txBody>
      </p:sp>
      <p:sp>
        <p:nvSpPr>
          <p:cNvPr id="68" name="TextBox 67"/>
          <p:cNvSpPr txBox="1"/>
          <p:nvPr/>
        </p:nvSpPr>
        <p:spPr>
          <a:xfrm>
            <a:off x="685800" y="4507468"/>
            <a:ext cx="639919" cy="369332"/>
          </a:xfrm>
          <a:prstGeom prst="rect">
            <a:avLst/>
          </a:prstGeom>
          <a:noFill/>
        </p:spPr>
        <p:txBody>
          <a:bodyPr wrap="none" rtlCol="0">
            <a:spAutoFit/>
          </a:bodyPr>
          <a:lstStyle/>
          <a:p>
            <a:r>
              <a:rPr lang="en-US" dirty="0" smtClean="0">
                <a:solidFill>
                  <a:schemeClr val="bg1"/>
                </a:solidFill>
              </a:rPr>
              <a:t>2LH</a:t>
            </a:r>
            <a:endParaRPr lang="en-US" dirty="0">
              <a:solidFill>
                <a:schemeClr val="bg1"/>
              </a:solidFill>
            </a:endParaRPr>
          </a:p>
        </p:txBody>
      </p:sp>
      <p:sp>
        <p:nvSpPr>
          <p:cNvPr id="69" name="TextBox 68"/>
          <p:cNvSpPr txBox="1"/>
          <p:nvPr/>
        </p:nvSpPr>
        <p:spPr>
          <a:xfrm>
            <a:off x="1447800" y="4507468"/>
            <a:ext cx="688009" cy="369332"/>
          </a:xfrm>
          <a:prstGeom prst="rect">
            <a:avLst/>
          </a:prstGeom>
          <a:noFill/>
        </p:spPr>
        <p:txBody>
          <a:bodyPr wrap="none" rtlCol="0">
            <a:spAutoFit/>
          </a:bodyPr>
          <a:lstStyle/>
          <a:p>
            <a:r>
              <a:rPr lang="en-US" dirty="0" smtClean="0">
                <a:solidFill>
                  <a:schemeClr val="bg1"/>
                </a:solidFill>
              </a:rPr>
              <a:t>2HH</a:t>
            </a:r>
            <a:endParaRPr lang="en-US" dirty="0">
              <a:solidFill>
                <a:schemeClr val="bg1"/>
              </a:solidFill>
            </a:endParaRPr>
          </a:p>
        </p:txBody>
      </p:sp>
      <p:sp>
        <p:nvSpPr>
          <p:cNvPr id="70" name="TextBox 69"/>
          <p:cNvSpPr txBox="1"/>
          <p:nvPr/>
        </p:nvSpPr>
        <p:spPr>
          <a:xfrm>
            <a:off x="1084571" y="5726668"/>
            <a:ext cx="611065" cy="369332"/>
          </a:xfrm>
          <a:prstGeom prst="rect">
            <a:avLst/>
          </a:prstGeom>
          <a:noFill/>
        </p:spPr>
        <p:txBody>
          <a:bodyPr wrap="none" rtlCol="0">
            <a:spAutoFit/>
          </a:bodyPr>
          <a:lstStyle/>
          <a:p>
            <a:r>
              <a:rPr lang="en-US" dirty="0" smtClean="0">
                <a:solidFill>
                  <a:schemeClr val="bg1"/>
                </a:solidFill>
              </a:rPr>
              <a:t>1LH</a:t>
            </a:r>
            <a:endParaRPr lang="en-US" dirty="0">
              <a:solidFill>
                <a:schemeClr val="bg1"/>
              </a:solidFill>
            </a:endParaRPr>
          </a:p>
        </p:txBody>
      </p:sp>
      <p:sp>
        <p:nvSpPr>
          <p:cNvPr id="71" name="TextBox 70"/>
          <p:cNvSpPr txBox="1"/>
          <p:nvPr/>
        </p:nvSpPr>
        <p:spPr>
          <a:xfrm>
            <a:off x="2590800" y="4126468"/>
            <a:ext cx="611065" cy="369332"/>
          </a:xfrm>
          <a:prstGeom prst="rect">
            <a:avLst/>
          </a:prstGeom>
          <a:noFill/>
        </p:spPr>
        <p:txBody>
          <a:bodyPr wrap="none" rtlCol="0">
            <a:spAutoFit/>
          </a:bodyPr>
          <a:lstStyle/>
          <a:p>
            <a:r>
              <a:rPr lang="en-US" dirty="0" smtClean="0">
                <a:solidFill>
                  <a:schemeClr val="bg1"/>
                </a:solidFill>
              </a:rPr>
              <a:t>1HL</a:t>
            </a:r>
            <a:endParaRPr lang="en-US" dirty="0">
              <a:solidFill>
                <a:schemeClr val="bg1"/>
              </a:solidFill>
            </a:endParaRPr>
          </a:p>
        </p:txBody>
      </p:sp>
      <p:sp>
        <p:nvSpPr>
          <p:cNvPr id="72" name="TextBox 71"/>
          <p:cNvSpPr txBox="1"/>
          <p:nvPr/>
        </p:nvSpPr>
        <p:spPr>
          <a:xfrm>
            <a:off x="2608571" y="5726668"/>
            <a:ext cx="659155" cy="369332"/>
          </a:xfrm>
          <a:prstGeom prst="rect">
            <a:avLst/>
          </a:prstGeom>
          <a:noFill/>
        </p:spPr>
        <p:txBody>
          <a:bodyPr wrap="none" rtlCol="0">
            <a:spAutoFit/>
          </a:bodyPr>
          <a:lstStyle/>
          <a:p>
            <a:r>
              <a:rPr lang="en-US" dirty="0" smtClean="0">
                <a:solidFill>
                  <a:schemeClr val="bg1"/>
                </a:solidFill>
              </a:rPr>
              <a:t>1HH</a:t>
            </a:r>
            <a:endParaRPr lang="en-US" dirty="0">
              <a:solidFill>
                <a:schemeClr val="bg1"/>
              </a:solidFill>
            </a:endParaRPr>
          </a:p>
        </p:txBody>
      </p:sp>
      <p:pic>
        <p:nvPicPr>
          <p:cNvPr id="164866" name="Picture 2" descr="C:\Users\Quang Duc Tran\Desktop\imagesIKQGYER4.jpg"/>
          <p:cNvPicPr>
            <a:picLocks noChangeAspect="1" noChangeArrowheads="1"/>
          </p:cNvPicPr>
          <p:nvPr/>
        </p:nvPicPr>
        <p:blipFill>
          <a:blip r:embed="rId2"/>
          <a:srcRect/>
          <a:stretch>
            <a:fillRect/>
          </a:stretch>
        </p:blipFill>
        <p:spPr bwMode="auto">
          <a:xfrm>
            <a:off x="5410200" y="3581400"/>
            <a:ext cx="3128962" cy="3115056"/>
          </a:xfrm>
          <a:prstGeom prst="rect">
            <a:avLst/>
          </a:prstGeom>
          <a:noFill/>
        </p:spPr>
      </p:pic>
    </p:spTree>
    <p:extLst>
      <p:ext uri="{BB962C8B-B14F-4D97-AF65-F5344CB8AC3E}">
        <p14:creationId xmlns:p14="http://schemas.microsoft.com/office/powerpoint/2010/main" val="326402463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Quantization</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Quantization is performed to uniformly quantize all wavelet coefficients. This converts the wavelet coefficients from floating number into integer number.</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The image coding quality is not determined by the quantization step size </a:t>
            </a:r>
            <a:r>
              <a:rPr lang="el-GR" sz="2200" dirty="0" smtClean="0"/>
              <a:t>δ</a:t>
            </a:r>
            <a:r>
              <a:rPr lang="en-US" sz="2200" dirty="0" smtClean="0"/>
              <a:t>, but in the subsequent bit stream assembler. The value of </a:t>
            </a:r>
            <a:r>
              <a:rPr lang="el-GR" sz="2200" dirty="0" smtClean="0"/>
              <a:t>δ</a:t>
            </a:r>
            <a:r>
              <a:rPr lang="en-US" sz="2200" dirty="0" smtClean="0"/>
              <a:t> is rather fine, e.g., </a:t>
            </a:r>
            <a:r>
              <a:rPr lang="el-GR" sz="2200" dirty="0" smtClean="0"/>
              <a:t>δ </a:t>
            </a:r>
            <a:r>
              <a:rPr lang="en-US" sz="2200" dirty="0" smtClean="0"/>
              <a:t>=1/128.</a:t>
            </a:r>
          </a:p>
          <a:p>
            <a:pPr algn="just"/>
            <a:endParaRPr lang="en-US" sz="2200" dirty="0" smtClean="0"/>
          </a:p>
        </p:txBody>
      </p:sp>
      <p:graphicFrame>
        <p:nvGraphicFramePr>
          <p:cNvPr id="34" name="Object 33"/>
          <p:cNvGraphicFramePr>
            <a:graphicFrameLocks noChangeAspect="1"/>
          </p:cNvGraphicFramePr>
          <p:nvPr/>
        </p:nvGraphicFramePr>
        <p:xfrm>
          <a:off x="2611438" y="3429000"/>
          <a:ext cx="4429125" cy="901700"/>
        </p:xfrm>
        <a:graphic>
          <a:graphicData uri="http://schemas.openxmlformats.org/presentationml/2006/ole">
            <mc:AlternateContent xmlns:mc="http://schemas.openxmlformats.org/markup-compatibility/2006">
              <mc:Choice xmlns:v="urn:schemas-microsoft-com:vml" Requires="v">
                <p:oleObj spid="_x0000_s172038" name="Equation" r:id="rId3" imgW="2120900" imgH="431800" progId="Equation.3">
                  <p:embed/>
                </p:oleObj>
              </mc:Choice>
              <mc:Fallback>
                <p:oleObj name="Equation" r:id="rId3" imgW="21209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3429000"/>
                        <a:ext cx="44291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609600" y="4572000"/>
            <a:ext cx="2159566" cy="369332"/>
          </a:xfrm>
          <a:prstGeom prst="rect">
            <a:avLst/>
          </a:prstGeom>
          <a:noFill/>
        </p:spPr>
        <p:txBody>
          <a:bodyPr wrap="none" rtlCol="0">
            <a:spAutoFit/>
          </a:bodyPr>
          <a:lstStyle/>
          <a:p>
            <a:r>
              <a:rPr lang="en-US" dirty="0" smtClean="0"/>
              <a:t>Quantization result</a:t>
            </a:r>
            <a:endParaRPr lang="en-US" dirty="0"/>
          </a:p>
        </p:txBody>
      </p:sp>
      <p:sp>
        <p:nvSpPr>
          <p:cNvPr id="38" name="TextBox 37"/>
          <p:cNvSpPr txBox="1"/>
          <p:nvPr/>
        </p:nvSpPr>
        <p:spPr>
          <a:xfrm>
            <a:off x="3276600" y="4572000"/>
            <a:ext cx="2388795" cy="369332"/>
          </a:xfrm>
          <a:prstGeom prst="rect">
            <a:avLst/>
          </a:prstGeom>
          <a:noFill/>
        </p:spPr>
        <p:txBody>
          <a:bodyPr wrap="none" rtlCol="0">
            <a:spAutoFit/>
          </a:bodyPr>
          <a:lstStyle/>
          <a:p>
            <a:r>
              <a:rPr lang="en-US" dirty="0" smtClean="0"/>
              <a:t>Transform coefficient</a:t>
            </a:r>
            <a:endParaRPr lang="en-US" dirty="0"/>
          </a:p>
        </p:txBody>
      </p:sp>
      <p:sp>
        <p:nvSpPr>
          <p:cNvPr id="39" name="TextBox 38"/>
          <p:cNvSpPr txBox="1"/>
          <p:nvPr/>
        </p:nvSpPr>
        <p:spPr>
          <a:xfrm>
            <a:off x="6251518" y="4572000"/>
            <a:ext cx="2435282" cy="369332"/>
          </a:xfrm>
          <a:prstGeom prst="rect">
            <a:avLst/>
          </a:prstGeom>
          <a:noFill/>
        </p:spPr>
        <p:txBody>
          <a:bodyPr wrap="none" rtlCol="0">
            <a:spAutoFit/>
          </a:bodyPr>
          <a:lstStyle/>
          <a:p>
            <a:r>
              <a:rPr lang="en-US" dirty="0" smtClean="0"/>
              <a:t>Quantization step size</a:t>
            </a:r>
            <a:endParaRPr lang="en-US" dirty="0"/>
          </a:p>
        </p:txBody>
      </p:sp>
      <p:cxnSp>
        <p:nvCxnSpPr>
          <p:cNvPr id="41" name="Straight Arrow Connector 40"/>
          <p:cNvCxnSpPr/>
          <p:nvPr/>
        </p:nvCxnSpPr>
        <p:spPr>
          <a:xfrm flipV="1">
            <a:off x="1905000" y="4038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V="1">
            <a:off x="6362700" y="43053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p:cNvCxnSpPr>
          <p:nvPr/>
        </p:nvCxnSpPr>
        <p:spPr>
          <a:xfrm rot="5400000" flipH="1" flipV="1">
            <a:off x="4369099" y="4140499"/>
            <a:ext cx="533400" cy="329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12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Data vs. Signal</a:t>
            </a:r>
            <a:endParaRPr lang="en-US" sz="3600" dirty="0"/>
          </a:p>
        </p:txBody>
      </p:sp>
      <p:sp>
        <p:nvSpPr>
          <p:cNvPr id="3" name="Content Placeholder 2"/>
          <p:cNvSpPr>
            <a:spLocks noGrp="1"/>
          </p:cNvSpPr>
          <p:nvPr>
            <p:ph idx="1"/>
          </p:nvPr>
        </p:nvSpPr>
        <p:spPr/>
        <p:txBody>
          <a:bodyPr>
            <a:normAutofit fontScale="92500"/>
          </a:bodyPr>
          <a:lstStyle/>
          <a:p>
            <a:pPr algn="just"/>
            <a:r>
              <a:rPr lang="en-US" sz="2400" dirty="0" smtClean="0"/>
              <a:t>To be transmitted, data must be transformed to electromagnetic signals. Signal is continuously varying  electromagnetic wave that may be propagated over a variety of medium, depending on spectrum.</a:t>
            </a:r>
          </a:p>
          <a:p>
            <a:pPr algn="just"/>
            <a:endParaRPr lang="en-US" sz="2400" dirty="0" smtClean="0"/>
          </a:p>
          <a:p>
            <a:pPr algn="just"/>
            <a:r>
              <a:rPr lang="en-US" sz="2400" dirty="0" smtClean="0"/>
              <a:t>Data can be analog or digital. </a:t>
            </a:r>
            <a:r>
              <a:rPr lang="en-US" sz="2400" b="1" dirty="0" smtClean="0"/>
              <a:t>Analog data</a:t>
            </a:r>
            <a:r>
              <a:rPr lang="en-US" sz="2400" dirty="0" smtClean="0"/>
              <a:t> takes on continuous values on some interval (e.g., voice and video). </a:t>
            </a:r>
            <a:r>
              <a:rPr lang="en-US" sz="2400" b="1" dirty="0" smtClean="0"/>
              <a:t>Digital data</a:t>
            </a:r>
            <a:r>
              <a:rPr lang="en-US" sz="2400" dirty="0" smtClean="0"/>
              <a:t> takes on discrete values (e.g., text, integer).</a:t>
            </a:r>
          </a:p>
          <a:p>
            <a:pPr algn="just"/>
            <a:endParaRPr lang="en-US" sz="2200" dirty="0" smtClean="0"/>
          </a:p>
          <a:p>
            <a:pPr algn="just"/>
            <a:r>
              <a:rPr lang="en-US" sz="2400" dirty="0" smtClean="0"/>
              <a:t>Signals can be analog or digital. Analog signal have an infinite number of values in a range; Digital signals can have only a limited number of values.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Quantization (Cont.)</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The quantized coefficients are partition into packets. Each sub-band is divided into non-overlapping rectangles  of equal size. Three rectangles correspond to the same space location at the three directional sub-bands HL, LH, HH of each resolution level comprise a packet.</a:t>
            </a:r>
          </a:p>
          <a:p>
            <a:pPr algn="just"/>
            <a:endParaRPr lang="en-US" sz="2200" dirty="0" smtClean="0"/>
          </a:p>
          <a:p>
            <a:pPr algn="just"/>
            <a:r>
              <a:rPr lang="en-US" sz="2200" dirty="0" smtClean="0"/>
              <a:t>The packet partition contains information needed for decoding image of a certain spatial region at a certain resolution.</a:t>
            </a:r>
          </a:p>
          <a:p>
            <a:pPr algn="just"/>
            <a:endParaRPr lang="en-US" sz="2200" dirty="0" smtClean="0"/>
          </a:p>
          <a:p>
            <a:pPr algn="just"/>
            <a:r>
              <a:rPr lang="en-US" sz="2200" dirty="0" smtClean="0"/>
              <a:t>The packet are further divided into non-overlapping code-blocks, i.e., fundamental entities of entropy coding.</a:t>
            </a:r>
          </a:p>
          <a:p>
            <a:pPr algn="just"/>
            <a:endParaRPr lang="en-US" sz="2200" dirty="0" smtClean="0"/>
          </a:p>
        </p:txBody>
      </p:sp>
    </p:spTree>
    <p:extLst>
      <p:ext uri="{BB962C8B-B14F-4D97-AF65-F5344CB8AC3E}">
        <p14:creationId xmlns:p14="http://schemas.microsoft.com/office/powerpoint/2010/main" val="39309225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Quantization (Cont.)</a:t>
            </a:r>
            <a:endParaRPr lang="en-US" sz="3600" b="1" dirty="0"/>
          </a:p>
        </p:txBody>
      </p:sp>
      <p:sp>
        <p:nvSpPr>
          <p:cNvPr id="4" name="Rectangle 3"/>
          <p:cNvSpPr/>
          <p:nvPr/>
        </p:nvSpPr>
        <p:spPr>
          <a:xfrm>
            <a:off x="609600" y="2285206"/>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16200000" flipH="1">
            <a:off x="610395" y="3809206"/>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H="1">
            <a:off x="609600" y="3884611"/>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71103" y="3085703"/>
            <a:ext cx="1600994"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3047206"/>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2437606"/>
            <a:ext cx="639919" cy="369332"/>
          </a:xfrm>
          <a:prstGeom prst="rect">
            <a:avLst/>
          </a:prstGeom>
          <a:noFill/>
        </p:spPr>
        <p:txBody>
          <a:bodyPr wrap="none" rtlCol="0">
            <a:spAutoFit/>
          </a:bodyPr>
          <a:lstStyle/>
          <a:p>
            <a:r>
              <a:rPr lang="en-US" dirty="0" smtClean="0">
                <a:solidFill>
                  <a:schemeClr val="bg1"/>
                </a:solidFill>
              </a:rPr>
              <a:t>2HL</a:t>
            </a:r>
            <a:endParaRPr lang="en-US" dirty="0">
              <a:solidFill>
                <a:schemeClr val="bg1"/>
              </a:solidFill>
            </a:endParaRPr>
          </a:p>
        </p:txBody>
      </p:sp>
      <p:sp>
        <p:nvSpPr>
          <p:cNvPr id="11" name="TextBox 10"/>
          <p:cNvSpPr txBox="1"/>
          <p:nvPr/>
        </p:nvSpPr>
        <p:spPr>
          <a:xfrm>
            <a:off x="685800" y="3211274"/>
            <a:ext cx="639919" cy="369332"/>
          </a:xfrm>
          <a:prstGeom prst="rect">
            <a:avLst/>
          </a:prstGeom>
          <a:noFill/>
        </p:spPr>
        <p:txBody>
          <a:bodyPr wrap="none" rtlCol="0">
            <a:spAutoFit/>
          </a:bodyPr>
          <a:lstStyle/>
          <a:p>
            <a:r>
              <a:rPr lang="en-US" dirty="0" smtClean="0">
                <a:solidFill>
                  <a:schemeClr val="bg1"/>
                </a:solidFill>
              </a:rPr>
              <a:t>2LH</a:t>
            </a:r>
            <a:endParaRPr lang="en-US" dirty="0">
              <a:solidFill>
                <a:schemeClr val="bg1"/>
              </a:solidFill>
            </a:endParaRPr>
          </a:p>
        </p:txBody>
      </p:sp>
      <p:sp>
        <p:nvSpPr>
          <p:cNvPr id="12" name="TextBox 11"/>
          <p:cNvSpPr txBox="1"/>
          <p:nvPr/>
        </p:nvSpPr>
        <p:spPr>
          <a:xfrm>
            <a:off x="1447800" y="3211274"/>
            <a:ext cx="688009" cy="369332"/>
          </a:xfrm>
          <a:prstGeom prst="rect">
            <a:avLst/>
          </a:prstGeom>
          <a:noFill/>
        </p:spPr>
        <p:txBody>
          <a:bodyPr wrap="none" rtlCol="0">
            <a:spAutoFit/>
          </a:bodyPr>
          <a:lstStyle/>
          <a:p>
            <a:r>
              <a:rPr lang="en-US" dirty="0" smtClean="0">
                <a:solidFill>
                  <a:schemeClr val="bg1"/>
                </a:solidFill>
              </a:rPr>
              <a:t>2HH</a:t>
            </a:r>
            <a:endParaRPr lang="en-US" dirty="0">
              <a:solidFill>
                <a:schemeClr val="bg1"/>
              </a:solidFill>
            </a:endParaRPr>
          </a:p>
        </p:txBody>
      </p:sp>
      <p:cxnSp>
        <p:nvCxnSpPr>
          <p:cNvPr id="16" name="Straight Connector 15"/>
          <p:cNvCxnSpPr/>
          <p:nvPr/>
        </p:nvCxnSpPr>
        <p:spPr>
          <a:xfrm rot="5400000">
            <a:off x="571897" y="2628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600" y="2667000"/>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76103"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5600" y="3046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95600" y="35036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857897"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238102"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476103"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95600"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5600"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238102"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952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2394"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72394"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334691"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2895600" y="5334000"/>
            <a:ext cx="762002"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71600" y="5332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27568" y="3124200"/>
            <a:ext cx="272832" cy="307777"/>
          </a:xfrm>
          <a:prstGeom prst="rect">
            <a:avLst/>
          </a:prstGeom>
          <a:noFill/>
        </p:spPr>
        <p:txBody>
          <a:bodyPr wrap="none" rtlCol="0">
            <a:spAutoFit/>
          </a:bodyPr>
          <a:lstStyle/>
          <a:p>
            <a:r>
              <a:rPr lang="en-US" sz="1400" b="1" dirty="0" smtClean="0">
                <a:solidFill>
                  <a:schemeClr val="bg1"/>
                </a:solidFill>
              </a:rPr>
              <a:t>1</a:t>
            </a:r>
            <a:endParaRPr lang="en-US" sz="1400" b="1" dirty="0">
              <a:solidFill>
                <a:schemeClr val="bg1"/>
              </a:solidFill>
            </a:endParaRPr>
          </a:p>
        </p:txBody>
      </p:sp>
      <p:sp>
        <p:nvSpPr>
          <p:cNvPr id="56" name="TextBox 55"/>
          <p:cNvSpPr txBox="1"/>
          <p:nvPr/>
        </p:nvSpPr>
        <p:spPr>
          <a:xfrm>
            <a:off x="3308568" y="3124200"/>
            <a:ext cx="296876" cy="307777"/>
          </a:xfrm>
          <a:prstGeom prst="rect">
            <a:avLst/>
          </a:prstGeom>
          <a:noFill/>
        </p:spPr>
        <p:txBody>
          <a:bodyPr wrap="none" rtlCol="0">
            <a:spAutoFit/>
          </a:bodyPr>
          <a:lstStyle/>
          <a:p>
            <a:r>
              <a:rPr lang="en-US" sz="1400" b="1" dirty="0" smtClean="0">
                <a:solidFill>
                  <a:schemeClr val="bg1"/>
                </a:solidFill>
              </a:rPr>
              <a:t>2</a:t>
            </a:r>
            <a:endParaRPr lang="en-US" sz="1400" b="1" dirty="0">
              <a:solidFill>
                <a:schemeClr val="bg1"/>
              </a:solidFill>
            </a:endParaRPr>
          </a:p>
        </p:txBody>
      </p:sp>
      <p:sp>
        <p:nvSpPr>
          <p:cNvPr id="57" name="TextBox 56"/>
          <p:cNvSpPr txBox="1"/>
          <p:nvPr/>
        </p:nvSpPr>
        <p:spPr>
          <a:xfrm>
            <a:off x="2927568" y="3505200"/>
            <a:ext cx="296876" cy="307777"/>
          </a:xfrm>
          <a:prstGeom prst="rect">
            <a:avLst/>
          </a:prstGeom>
          <a:noFill/>
        </p:spPr>
        <p:txBody>
          <a:bodyPr wrap="none" rtlCol="0">
            <a:spAutoFit/>
          </a:bodyPr>
          <a:lstStyle/>
          <a:p>
            <a:r>
              <a:rPr lang="en-US" sz="1400" b="1" dirty="0" smtClean="0">
                <a:solidFill>
                  <a:schemeClr val="bg1"/>
                </a:solidFill>
              </a:rPr>
              <a:t>3</a:t>
            </a:r>
            <a:endParaRPr lang="en-US" sz="1400" b="1" dirty="0">
              <a:solidFill>
                <a:schemeClr val="bg1"/>
              </a:solidFill>
            </a:endParaRPr>
          </a:p>
        </p:txBody>
      </p:sp>
      <p:sp>
        <p:nvSpPr>
          <p:cNvPr id="58" name="TextBox 57"/>
          <p:cNvSpPr txBox="1"/>
          <p:nvPr/>
        </p:nvSpPr>
        <p:spPr>
          <a:xfrm>
            <a:off x="3308568" y="3505200"/>
            <a:ext cx="301686" cy="307777"/>
          </a:xfrm>
          <a:prstGeom prst="rect">
            <a:avLst/>
          </a:prstGeom>
          <a:noFill/>
        </p:spPr>
        <p:txBody>
          <a:bodyPr wrap="none" rtlCol="0">
            <a:spAutoFit/>
          </a:bodyPr>
          <a:lstStyle/>
          <a:p>
            <a:r>
              <a:rPr lang="en-US" sz="1400" b="1" dirty="0" smtClean="0">
                <a:solidFill>
                  <a:schemeClr val="bg1"/>
                </a:solidFill>
              </a:rPr>
              <a:t>4</a:t>
            </a:r>
            <a:endParaRPr lang="en-US" sz="1400" b="1" dirty="0">
              <a:solidFill>
                <a:schemeClr val="bg1"/>
              </a:solidFill>
            </a:endParaRPr>
          </a:p>
        </p:txBody>
      </p:sp>
      <p:sp>
        <p:nvSpPr>
          <p:cNvPr id="59" name="TextBox 58"/>
          <p:cNvSpPr txBox="1"/>
          <p:nvPr/>
        </p:nvSpPr>
        <p:spPr>
          <a:xfrm>
            <a:off x="1403568" y="4572000"/>
            <a:ext cx="292068" cy="307777"/>
          </a:xfrm>
          <a:prstGeom prst="rect">
            <a:avLst/>
          </a:prstGeom>
          <a:noFill/>
        </p:spPr>
        <p:txBody>
          <a:bodyPr wrap="none" rtlCol="0">
            <a:spAutoFit/>
          </a:bodyPr>
          <a:lstStyle/>
          <a:p>
            <a:r>
              <a:rPr lang="en-US" sz="1400" b="1" dirty="0" smtClean="0">
                <a:solidFill>
                  <a:schemeClr val="bg1"/>
                </a:solidFill>
              </a:rPr>
              <a:t>5</a:t>
            </a:r>
            <a:endParaRPr lang="en-US" sz="1400" b="1" dirty="0">
              <a:solidFill>
                <a:schemeClr val="bg1"/>
              </a:solidFill>
            </a:endParaRPr>
          </a:p>
        </p:txBody>
      </p:sp>
      <p:sp>
        <p:nvSpPr>
          <p:cNvPr id="60" name="TextBox 59"/>
          <p:cNvSpPr txBox="1"/>
          <p:nvPr/>
        </p:nvSpPr>
        <p:spPr>
          <a:xfrm>
            <a:off x="1784568" y="4569023"/>
            <a:ext cx="301686" cy="307777"/>
          </a:xfrm>
          <a:prstGeom prst="rect">
            <a:avLst/>
          </a:prstGeom>
          <a:noFill/>
        </p:spPr>
        <p:txBody>
          <a:bodyPr wrap="none" rtlCol="0">
            <a:spAutoFit/>
          </a:bodyPr>
          <a:lstStyle/>
          <a:p>
            <a:r>
              <a:rPr lang="en-US" sz="1400" b="1" dirty="0" smtClean="0">
                <a:solidFill>
                  <a:schemeClr val="bg1"/>
                </a:solidFill>
              </a:rPr>
              <a:t>6</a:t>
            </a:r>
            <a:endParaRPr lang="en-US" sz="1400" b="1" dirty="0">
              <a:solidFill>
                <a:schemeClr val="bg1"/>
              </a:solidFill>
            </a:endParaRPr>
          </a:p>
        </p:txBody>
      </p:sp>
      <p:sp>
        <p:nvSpPr>
          <p:cNvPr id="61" name="TextBox 60"/>
          <p:cNvSpPr txBox="1"/>
          <p:nvPr/>
        </p:nvSpPr>
        <p:spPr>
          <a:xfrm>
            <a:off x="2927568" y="4572000"/>
            <a:ext cx="301686" cy="307777"/>
          </a:xfrm>
          <a:prstGeom prst="rect">
            <a:avLst/>
          </a:prstGeom>
          <a:noFill/>
        </p:spPr>
        <p:txBody>
          <a:bodyPr wrap="none" rtlCol="0">
            <a:spAutoFit/>
          </a:bodyPr>
          <a:lstStyle/>
          <a:p>
            <a:r>
              <a:rPr lang="en-US" sz="1400" b="1" dirty="0" smtClean="0">
                <a:solidFill>
                  <a:schemeClr val="bg1"/>
                </a:solidFill>
              </a:rPr>
              <a:t>9</a:t>
            </a:r>
            <a:endParaRPr lang="en-US" sz="1400" b="1" dirty="0">
              <a:solidFill>
                <a:schemeClr val="bg1"/>
              </a:solidFill>
            </a:endParaRPr>
          </a:p>
        </p:txBody>
      </p:sp>
      <p:sp>
        <p:nvSpPr>
          <p:cNvPr id="62" name="TextBox 61"/>
          <p:cNvSpPr txBox="1"/>
          <p:nvPr/>
        </p:nvSpPr>
        <p:spPr>
          <a:xfrm>
            <a:off x="3258132" y="4572000"/>
            <a:ext cx="399468" cy="307777"/>
          </a:xfrm>
          <a:prstGeom prst="rect">
            <a:avLst/>
          </a:prstGeom>
          <a:noFill/>
        </p:spPr>
        <p:txBody>
          <a:bodyPr wrap="none" rtlCol="0">
            <a:spAutoFit/>
          </a:bodyPr>
          <a:lstStyle/>
          <a:p>
            <a:r>
              <a:rPr lang="en-US" sz="1400" b="1" dirty="0" smtClean="0">
                <a:solidFill>
                  <a:schemeClr val="bg1"/>
                </a:solidFill>
              </a:rPr>
              <a:t>10</a:t>
            </a:r>
            <a:endParaRPr lang="en-US" sz="1400" b="1" dirty="0">
              <a:solidFill>
                <a:schemeClr val="bg1"/>
              </a:solidFill>
            </a:endParaRPr>
          </a:p>
        </p:txBody>
      </p:sp>
      <p:sp>
        <p:nvSpPr>
          <p:cNvPr id="63" name="TextBox 62"/>
          <p:cNvSpPr txBox="1"/>
          <p:nvPr/>
        </p:nvSpPr>
        <p:spPr>
          <a:xfrm>
            <a:off x="2895600" y="4953000"/>
            <a:ext cx="360996" cy="307777"/>
          </a:xfrm>
          <a:prstGeom prst="rect">
            <a:avLst/>
          </a:prstGeom>
          <a:noFill/>
        </p:spPr>
        <p:txBody>
          <a:bodyPr wrap="none" rtlCol="0">
            <a:spAutoFit/>
          </a:bodyPr>
          <a:lstStyle/>
          <a:p>
            <a:r>
              <a:rPr lang="en-US" sz="1400" b="1" dirty="0" smtClean="0">
                <a:solidFill>
                  <a:schemeClr val="bg1"/>
                </a:solidFill>
              </a:rPr>
              <a:t>11</a:t>
            </a:r>
            <a:endParaRPr lang="en-US" sz="1400" b="1" dirty="0">
              <a:solidFill>
                <a:schemeClr val="bg1"/>
              </a:solidFill>
            </a:endParaRPr>
          </a:p>
        </p:txBody>
      </p:sp>
      <p:sp>
        <p:nvSpPr>
          <p:cNvPr id="64" name="TextBox 63"/>
          <p:cNvSpPr txBox="1"/>
          <p:nvPr/>
        </p:nvSpPr>
        <p:spPr>
          <a:xfrm>
            <a:off x="3276600" y="4953000"/>
            <a:ext cx="385042" cy="307777"/>
          </a:xfrm>
          <a:prstGeom prst="rect">
            <a:avLst/>
          </a:prstGeom>
          <a:noFill/>
        </p:spPr>
        <p:txBody>
          <a:bodyPr wrap="none" rtlCol="0">
            <a:spAutoFit/>
          </a:bodyPr>
          <a:lstStyle/>
          <a:p>
            <a:r>
              <a:rPr lang="en-US" sz="1400" b="1" dirty="0" smtClean="0">
                <a:solidFill>
                  <a:schemeClr val="bg1"/>
                </a:solidFill>
              </a:rPr>
              <a:t>12</a:t>
            </a:r>
            <a:endParaRPr lang="en-US" sz="1400" b="1" dirty="0">
              <a:solidFill>
                <a:schemeClr val="bg1"/>
              </a:solidFill>
            </a:endParaRPr>
          </a:p>
        </p:txBody>
      </p:sp>
      <p:sp>
        <p:nvSpPr>
          <p:cNvPr id="65" name="TextBox 64"/>
          <p:cNvSpPr txBox="1"/>
          <p:nvPr/>
        </p:nvSpPr>
        <p:spPr>
          <a:xfrm>
            <a:off x="1403568" y="4953000"/>
            <a:ext cx="284052" cy="307777"/>
          </a:xfrm>
          <a:prstGeom prst="rect">
            <a:avLst/>
          </a:prstGeom>
          <a:noFill/>
        </p:spPr>
        <p:txBody>
          <a:bodyPr wrap="none" rtlCol="0">
            <a:spAutoFit/>
          </a:bodyPr>
          <a:lstStyle/>
          <a:p>
            <a:r>
              <a:rPr lang="en-US" sz="1400" b="1" dirty="0" smtClean="0">
                <a:solidFill>
                  <a:schemeClr val="bg1"/>
                </a:solidFill>
              </a:rPr>
              <a:t>7</a:t>
            </a:r>
            <a:endParaRPr lang="en-US" sz="1400" b="1" dirty="0">
              <a:solidFill>
                <a:schemeClr val="bg1"/>
              </a:solidFill>
            </a:endParaRPr>
          </a:p>
        </p:txBody>
      </p:sp>
      <p:sp>
        <p:nvSpPr>
          <p:cNvPr id="66" name="TextBox 65"/>
          <p:cNvSpPr txBox="1"/>
          <p:nvPr/>
        </p:nvSpPr>
        <p:spPr>
          <a:xfrm>
            <a:off x="1784568" y="4950023"/>
            <a:ext cx="306494" cy="307777"/>
          </a:xfrm>
          <a:prstGeom prst="rect">
            <a:avLst/>
          </a:prstGeom>
          <a:noFill/>
        </p:spPr>
        <p:txBody>
          <a:bodyPr wrap="none" rtlCol="0">
            <a:spAutoFit/>
          </a:bodyPr>
          <a:lstStyle/>
          <a:p>
            <a:r>
              <a:rPr lang="en-US" sz="1400" b="1" dirty="0" smtClean="0">
                <a:solidFill>
                  <a:schemeClr val="bg1"/>
                </a:solidFill>
              </a:rPr>
              <a:t>8</a:t>
            </a:r>
            <a:endParaRPr lang="en-US" sz="1400" b="1" dirty="0">
              <a:solidFill>
                <a:schemeClr val="bg1"/>
              </a:solidFill>
            </a:endParaRPr>
          </a:p>
        </p:txBody>
      </p:sp>
      <p:sp>
        <p:nvSpPr>
          <p:cNvPr id="67" name="TextBox 66"/>
          <p:cNvSpPr txBox="1"/>
          <p:nvPr/>
        </p:nvSpPr>
        <p:spPr>
          <a:xfrm>
            <a:off x="533401" y="5562600"/>
            <a:ext cx="8229600" cy="923330"/>
          </a:xfrm>
          <a:prstGeom prst="rect">
            <a:avLst/>
          </a:prstGeom>
          <a:noFill/>
        </p:spPr>
        <p:txBody>
          <a:bodyPr wrap="square" rtlCol="0">
            <a:spAutoFit/>
          </a:bodyPr>
          <a:lstStyle/>
          <a:p>
            <a:pPr algn="just"/>
            <a:r>
              <a:rPr lang="en-US" dirty="0" smtClean="0"/>
              <a:t>The default size of a code-block is 64x64</a:t>
            </a:r>
          </a:p>
          <a:p>
            <a:pPr algn="just"/>
            <a:r>
              <a:rPr lang="en-US" dirty="0" smtClean="0">
                <a:cs typeface="Arial" pitchFamily="34" charset="0"/>
              </a:rPr>
              <a:t>Small coefficients increase the quality of the image the least. A dead zone quantizer discards these coefficients </a:t>
            </a:r>
            <a:endParaRPr lang="en-US" dirty="0"/>
          </a:p>
        </p:txBody>
      </p:sp>
      <p:cxnSp>
        <p:nvCxnSpPr>
          <p:cNvPr id="69" name="Straight Arrow Connector 68"/>
          <p:cNvCxnSpPr/>
          <p:nvPr/>
        </p:nvCxnSpPr>
        <p:spPr>
          <a:xfrm rot="5400000" flipH="1" flipV="1">
            <a:off x="5410994" y="3733006"/>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257800" y="3810000"/>
            <a:ext cx="335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248400" y="3810000"/>
            <a:ext cx="1371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096794" y="3962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466806" y="36568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715794" y="42664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847806" y="33520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5867400" y="4114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7620000" y="3505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5486401" y="4418011"/>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8001000" y="32004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64011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73140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59424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7772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486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858000" y="33528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858000" y="42656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858000" y="47228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000" y="28956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82299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162800" y="4343400"/>
            <a:ext cx="1252266" cy="369332"/>
          </a:xfrm>
          <a:prstGeom prst="rect">
            <a:avLst/>
          </a:prstGeom>
          <a:noFill/>
        </p:spPr>
        <p:txBody>
          <a:bodyPr wrap="none" rtlCol="0">
            <a:spAutoFit/>
          </a:bodyPr>
          <a:lstStyle/>
          <a:p>
            <a:r>
              <a:rPr lang="en-US" dirty="0" smtClean="0"/>
              <a:t>Dead zone</a:t>
            </a:r>
            <a:endParaRPr lang="en-US" dirty="0"/>
          </a:p>
        </p:txBody>
      </p:sp>
      <p:cxnSp>
        <p:nvCxnSpPr>
          <p:cNvPr id="103" name="Straight Arrow Connector 102"/>
          <p:cNvCxnSpPr/>
          <p:nvPr/>
        </p:nvCxnSpPr>
        <p:spPr>
          <a:xfrm rot="16200000" flipV="1">
            <a:off x="7162800" y="3962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070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EBCOT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200" dirty="0" smtClean="0"/>
              <a:t>The packet partition contains information needed for decoding image of a certain spatial region at a certain resolution.</a:t>
            </a:r>
          </a:p>
          <a:p>
            <a:pPr algn="just"/>
            <a:endParaRPr lang="en-US" sz="2200" dirty="0" smtClean="0"/>
          </a:p>
          <a:p>
            <a:pPr algn="just"/>
            <a:r>
              <a:rPr lang="en-US" sz="2200" dirty="0" smtClean="0"/>
              <a:t>The packet are further divided into non-overlapping code-blocks, i.e., fundamental entities of EBCOT.</a:t>
            </a:r>
          </a:p>
          <a:p>
            <a:pPr algn="just"/>
            <a:endParaRPr lang="en-US" sz="2200" dirty="0" smtClean="0"/>
          </a:p>
          <a:p>
            <a:pPr algn="just"/>
            <a:r>
              <a:rPr lang="en-US" sz="2200" dirty="0" smtClean="0"/>
              <a:t>EBCOT is conceptually divided into two layers, called Tiers.</a:t>
            </a:r>
          </a:p>
          <a:p>
            <a:pPr algn="just"/>
            <a:endParaRPr lang="en-US" sz="2200" dirty="0" smtClean="0"/>
          </a:p>
          <a:p>
            <a:pPr algn="just"/>
            <a:r>
              <a:rPr lang="en-US" sz="2200" dirty="0" smtClean="0"/>
              <a:t>Tier 1 involves source modeling and entropy coding.</a:t>
            </a:r>
          </a:p>
          <a:p>
            <a:pPr algn="just"/>
            <a:endParaRPr lang="en-US" sz="2200" dirty="0" smtClean="0"/>
          </a:p>
          <a:p>
            <a:pPr algn="just"/>
            <a:r>
              <a:rPr lang="en-US" sz="2200" dirty="0" smtClean="0"/>
              <a:t>Tier 2 generates the output bit stream.</a:t>
            </a:r>
          </a:p>
          <a:p>
            <a:pPr algn="just"/>
            <a:endParaRPr lang="en-US" sz="2200" dirty="0" smtClean="0"/>
          </a:p>
        </p:txBody>
      </p:sp>
    </p:spTree>
    <p:extLst>
      <p:ext uri="{BB962C8B-B14F-4D97-AF65-F5344CB8AC3E}">
        <p14:creationId xmlns:p14="http://schemas.microsoft.com/office/powerpoint/2010/main" val="278488741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EBCOT (Cont.)</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Code-block are coded by bit-plane, i.e., coefficient bits of the same order are coded together. </a:t>
            </a:r>
          </a:p>
          <a:p>
            <a:pPr algn="just"/>
            <a:endParaRPr lang="en-US" sz="2200" dirty="0" smtClean="0"/>
          </a:p>
          <a:p>
            <a:pPr algn="just"/>
            <a:r>
              <a:rPr lang="en-US" sz="2200" dirty="0" smtClean="0"/>
              <a:t>The most significant bits are coded first, then low order bits are coded in descending order.</a:t>
            </a:r>
          </a:p>
          <a:p>
            <a:pPr algn="just"/>
            <a:endParaRPr lang="en-US" sz="2200" dirty="0" smtClean="0"/>
          </a:p>
          <a:p>
            <a:pPr algn="just"/>
            <a:r>
              <a:rPr lang="en-US" sz="2200" dirty="0" smtClean="0"/>
              <a:t>Each bit-plane is coded independently. Bit-plane is further partitioned into three coding passes, i.e., significance propagation, magnitude refinement, and clean-up passes.</a:t>
            </a:r>
          </a:p>
          <a:p>
            <a:pPr algn="just"/>
            <a:endParaRPr lang="en-US" sz="2200" dirty="0" smtClean="0"/>
          </a:p>
          <a:p>
            <a:pPr algn="just"/>
            <a:r>
              <a:rPr lang="en-US" sz="2200" dirty="0" smtClean="0"/>
              <a:t>Each coding pass constitutes a code unit, called chunk.</a:t>
            </a:r>
          </a:p>
          <a:p>
            <a:pPr algn="just"/>
            <a:endParaRPr lang="en-US" sz="2200" dirty="0" smtClean="0"/>
          </a:p>
        </p:txBody>
      </p:sp>
    </p:spTree>
    <p:extLst>
      <p:ext uri="{BB962C8B-B14F-4D97-AF65-F5344CB8AC3E}">
        <p14:creationId xmlns:p14="http://schemas.microsoft.com/office/powerpoint/2010/main" val="292672618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EBCOT (Cont.)</a:t>
            </a:r>
            <a:endParaRPr lang="en-US" sz="3600" b="1" dirty="0"/>
          </a:p>
        </p:txBody>
      </p:sp>
      <p:graphicFrame>
        <p:nvGraphicFramePr>
          <p:cNvPr id="4" name="Table 3"/>
          <p:cNvGraphicFramePr>
            <a:graphicFrameLocks noGrp="1"/>
          </p:cNvGraphicFramePr>
          <p:nvPr/>
        </p:nvGraphicFramePr>
        <p:xfrm>
          <a:off x="685800" y="25908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45</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-74</a:t>
                      </a:r>
                      <a:endParaRPr lang="en-US" sz="1000" dirty="0"/>
                    </a:p>
                  </a:txBody>
                  <a:tcPr marL="0" marR="0" marT="0" marB="0" anchor="ctr"/>
                </a:tc>
                <a:tc>
                  <a:txBody>
                    <a:bodyPr/>
                    <a:lstStyle/>
                    <a:p>
                      <a:pPr algn="ctr"/>
                      <a:r>
                        <a:rPr lang="en-US" sz="1000" dirty="0" smtClean="0"/>
                        <a:t>-13</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21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14</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23</a:t>
                      </a:r>
                      <a:endParaRPr lang="en-US" sz="1000" dirty="0"/>
                    </a:p>
                  </a:txBody>
                  <a:tcPr marL="0" marR="0" marT="0" marB="0" anchor="ctr"/>
                </a:tc>
                <a:tc>
                  <a:txBody>
                    <a:bodyPr/>
                    <a:lstStyle/>
                    <a:p>
                      <a:pPr algn="ctr"/>
                      <a:r>
                        <a:rPr lang="en-US" sz="1000" dirty="0" smtClean="0"/>
                        <a:t>23</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-18</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19</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33</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23</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bl>
          </a:graphicData>
        </a:graphic>
      </p:graphicFrame>
      <p:graphicFrame>
        <p:nvGraphicFramePr>
          <p:cNvPr id="5" name="Table 4"/>
          <p:cNvGraphicFramePr>
            <a:graphicFrameLocks noGrp="1"/>
          </p:cNvGraphicFramePr>
          <p:nvPr/>
        </p:nvGraphicFramePr>
        <p:xfrm>
          <a:off x="5029200" y="2247900"/>
          <a:ext cx="3581400" cy="30861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b1</a:t>
                      </a:r>
                      <a:endParaRPr lang="en-US" sz="1000" dirty="0"/>
                    </a:p>
                  </a:txBody>
                  <a:tcPr marL="0" marR="0" marT="0" marB="0" anchor="ctr"/>
                </a:tc>
                <a:tc>
                  <a:txBody>
                    <a:bodyPr/>
                    <a:lstStyle/>
                    <a:p>
                      <a:pPr algn="ctr"/>
                      <a:r>
                        <a:rPr lang="en-US" sz="1000" dirty="0" smtClean="0"/>
                        <a:t>b2</a:t>
                      </a:r>
                      <a:endParaRPr lang="en-US" sz="1000" dirty="0"/>
                    </a:p>
                  </a:txBody>
                  <a:tcPr marL="0" marR="0" marT="0" marB="0" anchor="ctr"/>
                </a:tc>
                <a:tc>
                  <a:txBody>
                    <a:bodyPr/>
                    <a:lstStyle/>
                    <a:p>
                      <a:pPr algn="ctr"/>
                      <a:r>
                        <a:rPr lang="en-US" sz="1000" dirty="0" smtClean="0"/>
                        <a:t>b3</a:t>
                      </a:r>
                      <a:endParaRPr lang="en-US" sz="1000" dirty="0"/>
                    </a:p>
                  </a:txBody>
                  <a:tcPr marL="0" marR="0" marT="0" marB="0" anchor="ctr"/>
                </a:tc>
                <a:tc>
                  <a:txBody>
                    <a:bodyPr/>
                    <a:lstStyle/>
                    <a:p>
                      <a:pPr algn="ctr"/>
                      <a:r>
                        <a:rPr lang="en-US" sz="1000" dirty="0" smtClean="0"/>
                        <a:t>b4</a:t>
                      </a:r>
                      <a:endParaRPr lang="en-US" sz="1000" dirty="0"/>
                    </a:p>
                  </a:txBody>
                  <a:tcPr marL="0" marR="0" marT="0" marB="0" anchor="ctr"/>
                </a:tc>
                <a:tc>
                  <a:txBody>
                    <a:bodyPr/>
                    <a:lstStyle/>
                    <a:p>
                      <a:pPr algn="ctr"/>
                      <a:r>
                        <a:rPr lang="en-US" sz="1000" dirty="0" smtClean="0"/>
                        <a:t>b5</a:t>
                      </a:r>
                      <a:endParaRPr lang="en-US" sz="1000" dirty="0"/>
                    </a:p>
                  </a:txBody>
                  <a:tcPr marL="0" marR="0" marT="0" marB="0" anchor="ctr"/>
                </a:tc>
                <a:tc>
                  <a:txBody>
                    <a:bodyPr/>
                    <a:lstStyle/>
                    <a:p>
                      <a:pPr algn="ctr"/>
                      <a:r>
                        <a:rPr lang="en-US" sz="1000" dirty="0" smtClean="0"/>
                        <a:t>b6</a:t>
                      </a:r>
                      <a:endParaRPr lang="en-US" sz="1000" dirty="0"/>
                    </a:p>
                  </a:txBody>
                  <a:tcPr marL="0" marR="0" marT="0" marB="0" anchor="ctr"/>
                </a:tc>
                <a:tc>
                  <a:txBody>
                    <a:bodyPr/>
                    <a:lstStyle/>
                    <a:p>
                      <a:pPr algn="ctr"/>
                      <a:r>
                        <a:rPr lang="en-US" sz="1000" dirty="0" smtClean="0"/>
                        <a:t>b7</a:t>
                      </a:r>
                      <a:endParaRPr lang="en-US" sz="1000" dirty="0"/>
                    </a:p>
                  </a:txBody>
                  <a:tcPr marL="0" marR="0" marT="0" marB="0" anchor="ctr"/>
                </a:tc>
                <a:tc>
                  <a:txBody>
                    <a:bodyPr/>
                    <a:lstStyle/>
                    <a:p>
                      <a:pPr algn="ctr"/>
                      <a:r>
                        <a:rPr lang="en-US" sz="1000" dirty="0" smtClean="0"/>
                        <a:t>S</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a:t>
                      </a:r>
                      <a:endParaRPr lang="en-US" sz="1000" dirty="0"/>
                    </a:p>
                  </a:txBody>
                  <a:tcPr marL="0" marR="0" marT="0" marB="0" anchor="ctr"/>
                </a:tc>
              </a:tr>
            </a:tbl>
          </a:graphicData>
        </a:graphic>
      </p:graphicFrame>
      <p:sp>
        <p:nvSpPr>
          <p:cNvPr id="9" name="Freeform 8"/>
          <p:cNvSpPr/>
          <p:nvPr/>
        </p:nvSpPr>
        <p:spPr>
          <a:xfrm>
            <a:off x="914400" y="5344732"/>
            <a:ext cx="4056845" cy="789905"/>
          </a:xfrm>
          <a:custGeom>
            <a:avLst/>
            <a:gdLst>
              <a:gd name="connsiteX0" fmla="*/ 0 w 4056845"/>
              <a:gd name="connsiteY0" fmla="*/ 0 h 789905"/>
              <a:gd name="connsiteX1" fmla="*/ 2395470 w 4056845"/>
              <a:gd name="connsiteY1" fmla="*/ 772733 h 789905"/>
              <a:gd name="connsiteX2" fmla="*/ 4056845 w 4056845"/>
              <a:gd name="connsiteY2" fmla="*/ 103031 h 789905"/>
              <a:gd name="connsiteX3" fmla="*/ 4056845 w 4056845"/>
              <a:gd name="connsiteY3" fmla="*/ 103031 h 789905"/>
            </a:gdLst>
            <a:ahLst/>
            <a:cxnLst>
              <a:cxn ang="0">
                <a:pos x="connsiteX0" y="connsiteY0"/>
              </a:cxn>
              <a:cxn ang="0">
                <a:pos x="connsiteX1" y="connsiteY1"/>
              </a:cxn>
              <a:cxn ang="0">
                <a:pos x="connsiteX2" y="connsiteY2"/>
              </a:cxn>
              <a:cxn ang="0">
                <a:pos x="connsiteX3" y="connsiteY3"/>
              </a:cxn>
            </a:cxnLst>
            <a:rect l="l" t="t" r="r" b="b"/>
            <a:pathLst>
              <a:path w="4056845" h="789905">
                <a:moveTo>
                  <a:pt x="0" y="0"/>
                </a:moveTo>
                <a:cubicBezTo>
                  <a:pt x="859664" y="377780"/>
                  <a:pt x="1719329" y="755561"/>
                  <a:pt x="2395470" y="772733"/>
                </a:cubicBezTo>
                <a:cubicBezTo>
                  <a:pt x="3071611" y="789905"/>
                  <a:pt x="4056845" y="103031"/>
                  <a:pt x="4056845" y="103031"/>
                </a:cubicBezTo>
                <a:lnTo>
                  <a:pt x="4056845" y="103031"/>
                </a:ln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993213" y="5715000"/>
            <a:ext cx="569387" cy="307777"/>
          </a:xfrm>
          <a:prstGeom prst="rect">
            <a:avLst/>
          </a:prstGeom>
          <a:noFill/>
        </p:spPr>
        <p:txBody>
          <a:bodyPr wrap="none" rtlCol="0">
            <a:spAutoFit/>
          </a:bodyPr>
          <a:lstStyle/>
          <a:p>
            <a:r>
              <a:rPr lang="en-US" sz="1400" dirty="0" smtClean="0"/>
              <a:t>MSB</a:t>
            </a:r>
            <a:endParaRPr lang="en-US" sz="1400" dirty="0"/>
          </a:p>
        </p:txBody>
      </p:sp>
      <p:cxnSp>
        <p:nvCxnSpPr>
          <p:cNvPr id="12" name="Straight Arrow Connector 11"/>
          <p:cNvCxnSpPr/>
          <p:nvPr/>
        </p:nvCxnSpPr>
        <p:spPr>
          <a:xfrm rot="5400000" flipH="1" flipV="1">
            <a:off x="5105400" y="5562600"/>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5712023"/>
            <a:ext cx="511679" cy="307777"/>
          </a:xfrm>
          <a:prstGeom prst="rect">
            <a:avLst/>
          </a:prstGeom>
          <a:noFill/>
        </p:spPr>
        <p:txBody>
          <a:bodyPr wrap="none" rtlCol="0">
            <a:spAutoFit/>
          </a:bodyPr>
          <a:lstStyle/>
          <a:p>
            <a:r>
              <a:rPr lang="en-US" sz="1400" dirty="0" smtClean="0"/>
              <a:t>LSB</a:t>
            </a:r>
            <a:endParaRPr lang="en-US" sz="1400" dirty="0"/>
          </a:p>
        </p:txBody>
      </p:sp>
      <p:cxnSp>
        <p:nvCxnSpPr>
          <p:cNvPr id="17" name="Straight Arrow Connector 16"/>
          <p:cNvCxnSpPr/>
          <p:nvPr/>
        </p:nvCxnSpPr>
        <p:spPr>
          <a:xfrm rot="5400000" flipH="1" flipV="1">
            <a:off x="7808387" y="5559623"/>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8876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EBCOT (Cont.)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200" dirty="0" smtClean="0"/>
              <a:t>Chunks constitute valid truncation points. </a:t>
            </a:r>
          </a:p>
          <a:p>
            <a:pPr algn="just"/>
            <a:endParaRPr lang="en-US" sz="2200" dirty="0" smtClean="0"/>
          </a:p>
          <a:p>
            <a:pPr algn="just"/>
            <a:r>
              <a:rPr lang="en-US" sz="2200" dirty="0" smtClean="0"/>
              <a:t>Both encoder and decoder can truncate the bit stream in correspondence of a valid truncation point in order to recover the original data up to a target quality. </a:t>
            </a:r>
          </a:p>
          <a:p>
            <a:pPr algn="just"/>
            <a:endParaRPr lang="en-US" sz="2200" dirty="0" smtClean="0"/>
          </a:p>
          <a:p>
            <a:pPr algn="just"/>
            <a:r>
              <a:rPr lang="en-US" sz="2200" dirty="0" smtClean="0"/>
              <a:t>The output bit stream is made up by a number of packets containing chunks of the code-blocks in a given sub-band and belonging to the same layer.</a:t>
            </a:r>
          </a:p>
          <a:p>
            <a:pPr algn="just"/>
            <a:endParaRPr lang="en-US" sz="2200" dirty="0" smtClean="0"/>
          </a:p>
          <a:p>
            <a:pPr algn="just"/>
            <a:r>
              <a:rPr lang="en-US" sz="2200" dirty="0" smtClean="0"/>
              <a:t>Since packet header information is highly redundant, it is also compressed to reduce the packet overhead.</a:t>
            </a:r>
          </a:p>
        </p:txBody>
      </p:sp>
    </p:spTree>
    <p:extLst>
      <p:ext uri="{BB962C8B-B14F-4D97-AF65-F5344CB8AC3E}">
        <p14:creationId xmlns:p14="http://schemas.microsoft.com/office/powerpoint/2010/main" val="3591966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JPEG2000 Features </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smtClean="0">
              <a:sym typeface="Wingdings" pitchFamily="2" charset="2"/>
            </a:endParaRPr>
          </a:p>
          <a:p>
            <a:pPr algn="just"/>
            <a:endParaRPr lang="en-US" sz="2200" dirty="0" smtClean="0"/>
          </a:p>
        </p:txBody>
      </p:sp>
      <p:grpSp>
        <p:nvGrpSpPr>
          <p:cNvPr id="4" name="Group 7"/>
          <p:cNvGrpSpPr>
            <a:grpSpLocks/>
          </p:cNvGrpSpPr>
          <p:nvPr/>
        </p:nvGrpSpPr>
        <p:grpSpPr bwMode="auto">
          <a:xfrm>
            <a:off x="333375" y="3359150"/>
            <a:ext cx="2038350" cy="1530350"/>
            <a:chOff x="113" y="1551"/>
            <a:chExt cx="1284" cy="964"/>
          </a:xfrm>
        </p:grpSpPr>
        <p:pic>
          <p:nvPicPr>
            <p:cNvPr id="18" name="Picture 4" descr="C:\Documents and Settings\ptsai\00Gila2001\J2K_Tutorial\Images\INSECT.bmp"/>
            <p:cNvPicPr>
              <a:picLocks noChangeAspect="1" noChangeArrowheads="1"/>
            </p:cNvPicPr>
            <p:nvPr/>
          </p:nvPicPr>
          <p:blipFill>
            <a:blip r:embed="rId2" cstate="print"/>
            <a:srcRect/>
            <a:stretch>
              <a:fillRect/>
            </a:stretch>
          </p:blipFill>
          <p:spPr bwMode="auto">
            <a:xfrm>
              <a:off x="113" y="1551"/>
              <a:ext cx="1284" cy="964"/>
            </a:xfrm>
            <a:prstGeom prst="rect">
              <a:avLst/>
            </a:prstGeom>
            <a:noFill/>
          </p:spPr>
        </p:pic>
        <p:sp>
          <p:nvSpPr>
            <p:cNvPr id="19" name="Text Box 6"/>
            <p:cNvSpPr txBox="1">
              <a:spLocks noChangeArrowheads="1"/>
            </p:cNvSpPr>
            <p:nvPr/>
          </p:nvSpPr>
          <p:spPr bwMode="auto">
            <a:xfrm>
              <a:off x="458" y="1575"/>
              <a:ext cx="784"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Original image</a:t>
              </a:r>
            </a:p>
          </p:txBody>
        </p:sp>
      </p:grpSp>
      <p:grpSp>
        <p:nvGrpSpPr>
          <p:cNvPr id="5" name="Group 9"/>
          <p:cNvGrpSpPr>
            <a:grpSpLocks/>
          </p:cNvGrpSpPr>
          <p:nvPr/>
        </p:nvGrpSpPr>
        <p:grpSpPr bwMode="auto">
          <a:xfrm>
            <a:off x="6724650" y="2370138"/>
            <a:ext cx="2038350" cy="1528762"/>
            <a:chOff x="2182" y="228"/>
            <a:chExt cx="1284" cy="963"/>
          </a:xfrm>
        </p:grpSpPr>
        <p:pic>
          <p:nvPicPr>
            <p:cNvPr id="21" name="Picture 5" descr="C:\Documents and Settings\ptsai\00Gila2001\J2K_Tutorial\Images\INSECT_dec.bmp"/>
            <p:cNvPicPr>
              <a:picLocks noChangeAspect="1" noChangeArrowheads="1"/>
            </p:cNvPicPr>
            <p:nvPr/>
          </p:nvPicPr>
          <p:blipFill>
            <a:blip r:embed="rId3" cstate="print"/>
            <a:srcRect/>
            <a:stretch>
              <a:fillRect/>
            </a:stretch>
          </p:blipFill>
          <p:spPr bwMode="auto">
            <a:xfrm>
              <a:off x="2182" y="228"/>
              <a:ext cx="1284" cy="963"/>
            </a:xfrm>
            <a:prstGeom prst="rect">
              <a:avLst/>
            </a:prstGeom>
            <a:noFill/>
          </p:spPr>
        </p:pic>
        <p:sp>
          <p:nvSpPr>
            <p:cNvPr id="22" name="Text Box 8"/>
            <p:cNvSpPr txBox="1">
              <a:spLocks noChangeArrowheads="1"/>
            </p:cNvSpPr>
            <p:nvPr/>
          </p:nvSpPr>
          <p:spPr bwMode="auto">
            <a:xfrm>
              <a:off x="2865" y="275"/>
              <a:ext cx="453"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5.2 bpp</a:t>
              </a:r>
            </a:p>
          </p:txBody>
        </p:sp>
      </p:grpSp>
      <p:sp>
        <p:nvSpPr>
          <p:cNvPr id="23" name="Text Box 10"/>
          <p:cNvSpPr txBox="1">
            <a:spLocks noChangeArrowheads="1"/>
          </p:cNvSpPr>
          <p:nvPr/>
        </p:nvSpPr>
        <p:spPr bwMode="auto">
          <a:xfrm>
            <a:off x="2857500" y="3217862"/>
            <a:ext cx="271463" cy="1747838"/>
          </a:xfrm>
          <a:prstGeom prst="rect">
            <a:avLst/>
          </a:prstGeom>
          <a:noFill/>
          <a:ln w="12700">
            <a:solidFill>
              <a:schemeClr val="tx1"/>
            </a:solidFill>
            <a:miter lim="800000"/>
            <a:headEnd type="none" w="sm" len="sm"/>
            <a:tailEnd type="none" w="sm" len="sm"/>
          </a:ln>
          <a:effectLst/>
        </p:spPr>
        <p:txBody>
          <a:bodyPr>
            <a:spAutoFit/>
          </a:bodyPr>
          <a:lstStyle/>
          <a:p>
            <a:pPr algn="ctr">
              <a:spcBef>
                <a:spcPct val="50000"/>
              </a:spcBef>
            </a:pPr>
            <a:r>
              <a:rPr lang="en-US" sz="1200" b="1" dirty="0">
                <a:latin typeface="Arial" charset="0"/>
              </a:rPr>
              <a:t>bit stream</a:t>
            </a:r>
          </a:p>
        </p:txBody>
      </p:sp>
      <p:sp>
        <p:nvSpPr>
          <p:cNvPr id="24" name="Line 11"/>
          <p:cNvSpPr>
            <a:spLocks noChangeShapeType="1"/>
          </p:cNvSpPr>
          <p:nvPr/>
        </p:nvSpPr>
        <p:spPr bwMode="auto">
          <a:xfrm>
            <a:off x="2393950" y="4051300"/>
            <a:ext cx="400050"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6" name="Text Box 13"/>
          <p:cNvSpPr txBox="1">
            <a:spLocks noChangeArrowheads="1"/>
          </p:cNvSpPr>
          <p:nvPr/>
        </p:nvSpPr>
        <p:spPr bwMode="auto">
          <a:xfrm rot="21396033">
            <a:off x="4648200" y="2927450"/>
            <a:ext cx="654050" cy="274638"/>
          </a:xfrm>
          <a:prstGeom prst="rect">
            <a:avLst/>
          </a:prstGeom>
          <a:noFill/>
          <a:ln w="12700">
            <a:noFill/>
            <a:miter lim="800000"/>
            <a:headEnd type="none" w="sm" len="sm"/>
            <a:tailEnd type="none" w="sm" len="sm"/>
          </a:ln>
          <a:effectLst/>
        </p:spPr>
        <p:txBody>
          <a:bodyPr>
            <a:spAutoFit/>
          </a:bodyPr>
          <a:lstStyle/>
          <a:p>
            <a:pPr algn="ctr"/>
            <a:r>
              <a:rPr lang="en-US" sz="1200" b="1" dirty="0" smtClean="0">
                <a:latin typeface="Arial" charset="0"/>
              </a:rPr>
              <a:t>Lossy</a:t>
            </a:r>
            <a:endParaRPr lang="en-US" sz="1200" b="1" dirty="0">
              <a:latin typeface="Arial" charset="0"/>
            </a:endParaRPr>
          </a:p>
        </p:txBody>
      </p:sp>
      <p:sp>
        <p:nvSpPr>
          <p:cNvPr id="27" name="Line 15"/>
          <p:cNvSpPr>
            <a:spLocks noChangeShapeType="1"/>
          </p:cNvSpPr>
          <p:nvPr/>
        </p:nvSpPr>
        <p:spPr bwMode="auto">
          <a:xfrm flipV="1">
            <a:off x="2986088" y="2582863"/>
            <a:ext cx="0" cy="6302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 name="Line 16"/>
          <p:cNvSpPr>
            <a:spLocks noChangeShapeType="1"/>
          </p:cNvSpPr>
          <p:nvPr/>
        </p:nvSpPr>
        <p:spPr bwMode="auto">
          <a:xfrm>
            <a:off x="1724025" y="2603500"/>
            <a:ext cx="12747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9" name="Line 17"/>
          <p:cNvSpPr>
            <a:spLocks noChangeShapeType="1"/>
          </p:cNvSpPr>
          <p:nvPr/>
        </p:nvSpPr>
        <p:spPr bwMode="auto">
          <a:xfrm>
            <a:off x="1724025" y="2603500"/>
            <a:ext cx="1588" cy="733425"/>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30" name="Text Box 18"/>
          <p:cNvSpPr txBox="1">
            <a:spLocks noChangeArrowheads="1"/>
          </p:cNvSpPr>
          <p:nvPr/>
        </p:nvSpPr>
        <p:spPr bwMode="auto">
          <a:xfrm>
            <a:off x="1914525" y="2252662"/>
            <a:ext cx="841897" cy="276999"/>
          </a:xfrm>
          <a:prstGeom prst="rect">
            <a:avLst/>
          </a:prstGeom>
          <a:noFill/>
          <a:ln w="12700">
            <a:noFill/>
            <a:miter lim="800000"/>
            <a:headEnd type="none" w="sm" len="sm"/>
            <a:tailEnd type="none" w="sm" len="sm"/>
          </a:ln>
          <a:effectLst/>
        </p:spPr>
        <p:txBody>
          <a:bodyPr wrap="none">
            <a:spAutoFit/>
          </a:bodyPr>
          <a:lstStyle/>
          <a:p>
            <a:pPr algn="ctr"/>
            <a:r>
              <a:rPr lang="en-US" sz="1200" b="1" dirty="0" smtClean="0">
                <a:latin typeface="Arial" charset="0"/>
              </a:rPr>
              <a:t>Lossless</a:t>
            </a:r>
            <a:endParaRPr lang="en-US" sz="1200" b="1" dirty="0">
              <a:latin typeface="Arial" charset="0"/>
            </a:endParaRPr>
          </a:p>
        </p:txBody>
      </p:sp>
      <p:sp>
        <p:nvSpPr>
          <p:cNvPr id="35" name="Line 23"/>
          <p:cNvSpPr>
            <a:spLocks noChangeShapeType="1"/>
          </p:cNvSpPr>
          <p:nvPr/>
        </p:nvSpPr>
        <p:spPr bwMode="auto">
          <a:xfrm flipV="1">
            <a:off x="3167063" y="3136901"/>
            <a:ext cx="3462337" cy="223838"/>
          </a:xfrm>
          <a:prstGeom prst="line">
            <a:avLst/>
          </a:prstGeom>
          <a:noFill/>
          <a:ln w="12700">
            <a:solidFill>
              <a:schemeClr val="tx1"/>
            </a:solidFill>
            <a:round/>
            <a:headEnd type="none" w="sm" len="sm"/>
            <a:tailEnd type="triangle" w="med" len="med"/>
          </a:ln>
          <a:effectLst/>
        </p:spPr>
        <p:txBody>
          <a:bodyPr wrap="none" anchor="ctr"/>
          <a:lstStyle/>
          <a:p>
            <a:endParaRPr lang="en-US"/>
          </a:p>
        </p:txBody>
      </p:sp>
      <p:pic>
        <p:nvPicPr>
          <p:cNvPr id="38" name="Picture 26" descr="C:\Documents and Settings\ptsai\00Gila2001\J2K_Tutorial\Images\INSECT_dec_R1.bmp"/>
          <p:cNvPicPr>
            <a:picLocks noChangeAspect="1" noChangeArrowheads="1"/>
          </p:cNvPicPr>
          <p:nvPr/>
        </p:nvPicPr>
        <p:blipFill>
          <a:blip r:embed="rId4" cstate="print"/>
          <a:srcRect/>
          <a:stretch>
            <a:fillRect/>
          </a:stretch>
        </p:blipFill>
        <p:spPr bwMode="auto">
          <a:xfrm>
            <a:off x="5291138" y="3976688"/>
            <a:ext cx="1014412" cy="760412"/>
          </a:xfrm>
          <a:prstGeom prst="rect">
            <a:avLst/>
          </a:prstGeom>
          <a:noFill/>
        </p:spPr>
      </p:pic>
      <p:sp>
        <p:nvSpPr>
          <p:cNvPr id="39" name="Line 27"/>
          <p:cNvSpPr>
            <a:spLocks noChangeShapeType="1"/>
          </p:cNvSpPr>
          <p:nvPr/>
        </p:nvSpPr>
        <p:spPr bwMode="auto">
          <a:xfrm>
            <a:off x="3167063" y="3436938"/>
            <a:ext cx="2090737" cy="919162"/>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0" name="Text Box 28"/>
          <p:cNvSpPr txBox="1">
            <a:spLocks noChangeArrowheads="1"/>
          </p:cNvSpPr>
          <p:nvPr/>
        </p:nvSpPr>
        <p:spPr bwMode="auto">
          <a:xfrm rot="1445726">
            <a:off x="3763963" y="3729038"/>
            <a:ext cx="1414462" cy="274637"/>
          </a:xfrm>
          <a:prstGeom prst="rect">
            <a:avLst/>
          </a:prstGeom>
          <a:noFill/>
          <a:ln w="12700">
            <a:noFill/>
            <a:miter lim="800000"/>
            <a:headEnd type="none" w="sm" len="sm"/>
            <a:tailEnd type="none" w="sm" len="sm"/>
          </a:ln>
          <a:effectLst/>
        </p:spPr>
        <p:txBody>
          <a:bodyPr wrap="none">
            <a:spAutoFit/>
          </a:bodyPr>
          <a:lstStyle/>
          <a:p>
            <a:pPr algn="ctr"/>
            <a:r>
              <a:rPr lang="en-US" sz="1200" b="1" dirty="0">
                <a:latin typeface="Arial" charset="0"/>
              </a:rPr>
              <a:t>Lower resolution</a:t>
            </a:r>
          </a:p>
        </p:txBody>
      </p:sp>
      <p:sp>
        <p:nvSpPr>
          <p:cNvPr id="41" name="Line 31"/>
          <p:cNvSpPr>
            <a:spLocks noChangeShapeType="1"/>
          </p:cNvSpPr>
          <p:nvPr/>
        </p:nvSpPr>
        <p:spPr bwMode="auto">
          <a:xfrm>
            <a:off x="3154363" y="3514725"/>
            <a:ext cx="965200" cy="132715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2" name="Text Box 32"/>
          <p:cNvSpPr txBox="1">
            <a:spLocks noChangeArrowheads="1"/>
          </p:cNvSpPr>
          <p:nvPr/>
        </p:nvSpPr>
        <p:spPr bwMode="auto">
          <a:xfrm rot="3040974">
            <a:off x="3711576" y="4206875"/>
            <a:ext cx="455612" cy="274637"/>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ROI</a:t>
            </a:r>
          </a:p>
        </p:txBody>
      </p:sp>
      <p:grpSp>
        <p:nvGrpSpPr>
          <p:cNvPr id="6" name="Group 34"/>
          <p:cNvGrpSpPr>
            <a:grpSpLocks/>
          </p:cNvGrpSpPr>
          <p:nvPr/>
        </p:nvGrpSpPr>
        <p:grpSpPr bwMode="auto">
          <a:xfrm>
            <a:off x="3519488" y="4872038"/>
            <a:ext cx="2038350" cy="1528762"/>
            <a:chOff x="2169" y="3013"/>
            <a:chExt cx="1284" cy="963"/>
          </a:xfrm>
        </p:grpSpPr>
        <p:pic>
          <p:nvPicPr>
            <p:cNvPr id="44" name="Picture 29" descr="C:\Documents and Settings\ptsai\00Gila2001\J2K_Tutorial\Images\INSECT_ROI_dec.bmp"/>
            <p:cNvPicPr>
              <a:picLocks noChangeAspect="1" noChangeArrowheads="1"/>
            </p:cNvPicPr>
            <p:nvPr/>
          </p:nvPicPr>
          <p:blipFill>
            <a:blip r:embed="rId5"/>
            <a:srcRect/>
            <a:stretch>
              <a:fillRect/>
            </a:stretch>
          </p:blipFill>
          <p:spPr bwMode="auto">
            <a:xfrm>
              <a:off x="2169" y="3013"/>
              <a:ext cx="1284" cy="963"/>
            </a:xfrm>
            <a:prstGeom prst="rect">
              <a:avLst/>
            </a:prstGeom>
            <a:noFill/>
          </p:spPr>
        </p:pic>
        <p:sp>
          <p:nvSpPr>
            <p:cNvPr id="45" name="Rectangle 30"/>
            <p:cNvSpPr>
              <a:spLocks noChangeArrowheads="1"/>
            </p:cNvSpPr>
            <p:nvPr/>
          </p:nvSpPr>
          <p:spPr bwMode="auto">
            <a:xfrm>
              <a:off x="2677" y="3253"/>
              <a:ext cx="625" cy="49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46" name="Text Box 33"/>
            <p:cNvSpPr txBox="1">
              <a:spLocks noChangeArrowheads="1"/>
            </p:cNvSpPr>
            <p:nvPr/>
          </p:nvSpPr>
          <p:spPr bwMode="auto">
            <a:xfrm>
              <a:off x="2839" y="3048"/>
              <a:ext cx="506"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1.89 bpp</a:t>
              </a:r>
            </a:p>
          </p:txBody>
        </p:sp>
      </p:grpSp>
    </p:spTree>
    <p:extLst>
      <p:ext uri="{BB962C8B-B14F-4D97-AF65-F5344CB8AC3E}">
        <p14:creationId xmlns:p14="http://schemas.microsoft.com/office/powerpoint/2010/main" val="10578802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JPEG vs. </a:t>
            </a:r>
            <a:r>
              <a:rPr lang="en-US" sz="3600" smtClean="0"/>
              <a:t>JPEG2000 </a:t>
            </a:r>
            <a:endParaRPr lang="en-US" sz="3600" dirty="0"/>
          </a:p>
        </p:txBody>
      </p:sp>
      <p:pic>
        <p:nvPicPr>
          <p:cNvPr id="66562" name="Picture 2"/>
          <p:cNvPicPr>
            <a:picLocks noChangeAspect="1" noChangeArrowheads="1"/>
          </p:cNvPicPr>
          <p:nvPr/>
        </p:nvPicPr>
        <p:blipFill>
          <a:blip r:embed="rId2"/>
          <a:srcRect/>
          <a:stretch>
            <a:fillRect/>
          </a:stretch>
        </p:blipFill>
        <p:spPr bwMode="auto">
          <a:xfrm>
            <a:off x="609600" y="2085975"/>
            <a:ext cx="2743200" cy="2181225"/>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5867400" y="2076450"/>
            <a:ext cx="2733675" cy="219075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4"/>
          <a:srcRect/>
          <a:stretch>
            <a:fillRect/>
          </a:stretch>
        </p:blipFill>
        <p:spPr bwMode="auto">
          <a:xfrm>
            <a:off x="609600" y="4429125"/>
            <a:ext cx="2762250" cy="2200275"/>
          </a:xfrm>
          <a:prstGeom prst="rect">
            <a:avLst/>
          </a:prstGeom>
          <a:noFill/>
          <a:ln w="9525">
            <a:noFill/>
            <a:miter lim="800000"/>
            <a:headEnd/>
            <a:tailEnd/>
          </a:ln>
          <a:effectLst/>
        </p:spPr>
      </p:pic>
      <p:pic>
        <p:nvPicPr>
          <p:cNvPr id="66565" name="Picture 5"/>
          <p:cNvPicPr>
            <a:picLocks noChangeAspect="1" noChangeArrowheads="1"/>
          </p:cNvPicPr>
          <p:nvPr/>
        </p:nvPicPr>
        <p:blipFill>
          <a:blip r:embed="rId5"/>
          <a:srcRect/>
          <a:stretch>
            <a:fillRect/>
          </a:stretch>
        </p:blipFill>
        <p:spPr bwMode="auto">
          <a:xfrm>
            <a:off x="5867400" y="4419600"/>
            <a:ext cx="2733675" cy="2209800"/>
          </a:xfrm>
          <a:prstGeom prst="rect">
            <a:avLst/>
          </a:prstGeom>
          <a:noFill/>
          <a:ln w="9525">
            <a:noFill/>
            <a:miter lim="800000"/>
            <a:headEnd/>
            <a:tailEnd/>
          </a:ln>
          <a:effectLst/>
        </p:spPr>
      </p:pic>
      <p:sp>
        <p:nvSpPr>
          <p:cNvPr id="10" name="TextBox 9"/>
          <p:cNvSpPr txBox="1"/>
          <p:nvPr/>
        </p:nvSpPr>
        <p:spPr>
          <a:xfrm>
            <a:off x="4038600" y="2971800"/>
            <a:ext cx="1186543" cy="369332"/>
          </a:xfrm>
          <a:prstGeom prst="rect">
            <a:avLst/>
          </a:prstGeom>
          <a:noFill/>
        </p:spPr>
        <p:txBody>
          <a:bodyPr wrap="none" rtlCol="0">
            <a:spAutoFit/>
          </a:bodyPr>
          <a:lstStyle/>
          <a:p>
            <a:r>
              <a:rPr lang="en-US" dirty="0" smtClean="0"/>
              <a:t>0.125 bpp</a:t>
            </a:r>
            <a:endParaRPr lang="en-US" dirty="0"/>
          </a:p>
        </p:txBody>
      </p:sp>
      <p:sp>
        <p:nvSpPr>
          <p:cNvPr id="11" name="TextBox 10"/>
          <p:cNvSpPr txBox="1"/>
          <p:nvPr/>
        </p:nvSpPr>
        <p:spPr>
          <a:xfrm>
            <a:off x="4094443" y="5269468"/>
            <a:ext cx="1087157" cy="369332"/>
          </a:xfrm>
          <a:prstGeom prst="rect">
            <a:avLst/>
          </a:prstGeom>
          <a:noFill/>
        </p:spPr>
        <p:txBody>
          <a:bodyPr wrap="none" rtlCol="0">
            <a:spAutoFit/>
          </a:bodyPr>
          <a:lstStyle/>
          <a:p>
            <a:r>
              <a:rPr lang="en-US" dirty="0" smtClean="0"/>
              <a:t>0.25 bpp</a:t>
            </a:r>
            <a:endParaRPr lang="en-US" dirty="0"/>
          </a:p>
        </p:txBody>
      </p:sp>
      <p:sp>
        <p:nvSpPr>
          <p:cNvPr id="12" name="TextBox 11"/>
          <p:cNvSpPr txBox="1"/>
          <p:nvPr/>
        </p:nvSpPr>
        <p:spPr>
          <a:xfrm>
            <a:off x="3505200" y="4126468"/>
            <a:ext cx="2339102" cy="369332"/>
          </a:xfrm>
          <a:prstGeom prst="rect">
            <a:avLst/>
          </a:prstGeom>
          <a:noFill/>
        </p:spPr>
        <p:txBody>
          <a:bodyPr wrap="none" rtlCol="0">
            <a:spAutoFit/>
          </a:bodyPr>
          <a:lstStyle/>
          <a:p>
            <a:r>
              <a:rPr lang="en-US" dirty="0" smtClean="0"/>
              <a:t>JPEG vs. JPEG2000</a:t>
            </a:r>
            <a:endParaRPr lang="en-US" dirty="0"/>
          </a:p>
        </p:txBody>
      </p:sp>
    </p:spTree>
    <p:extLst>
      <p:ext uri="{BB962C8B-B14F-4D97-AF65-F5344CB8AC3E}">
        <p14:creationId xmlns:p14="http://schemas.microsoft.com/office/powerpoint/2010/main" val="38045673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AUDIO</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Sound Facts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Sound is a continuous wave that travels through the air. </a:t>
            </a:r>
            <a:r>
              <a:rPr lang="en-US" sz="2200" dirty="0" smtClean="0">
                <a:sym typeface="Wingdings" pitchFamily="2" charset="2"/>
              </a:rPr>
              <a:t>The wave is made up of pressure differences</a:t>
            </a:r>
          </a:p>
          <a:p>
            <a:pPr algn="just"/>
            <a:endParaRPr lang="en-US" sz="2200" dirty="0" smtClean="0">
              <a:sym typeface="Wingdings" pitchFamily="2" charset="2"/>
            </a:endParaRPr>
          </a:p>
          <a:p>
            <a:pPr algn="just"/>
            <a:r>
              <a:rPr lang="en-US" sz="2200" dirty="0" smtClean="0">
                <a:sym typeface="Wingdings" pitchFamily="2" charset="2"/>
              </a:rPr>
              <a:t>Sound waves have normal wave properties (reflection, refraction, diffraction etc.)</a:t>
            </a:r>
          </a:p>
          <a:p>
            <a:pPr algn="just"/>
            <a:endParaRPr lang="en-US" sz="2200" dirty="0" smtClean="0">
              <a:sym typeface="Wingdings" pitchFamily="2" charset="2"/>
            </a:endParaRPr>
          </a:p>
          <a:p>
            <a:pPr algn="just"/>
            <a:r>
              <a:rPr lang="en-US" sz="2200" dirty="0" smtClean="0">
                <a:sym typeface="Wingdings" pitchFamily="2" charset="2"/>
              </a:rPr>
              <a:t>Frequency represents the number of periods in a second and is measured in </a:t>
            </a:r>
            <a:r>
              <a:rPr lang="en-US" sz="2200" i="1" dirty="0" smtClean="0">
                <a:sym typeface="Wingdings" pitchFamily="2" charset="2"/>
              </a:rPr>
              <a:t>hertz</a:t>
            </a:r>
            <a:r>
              <a:rPr lang="en-US" sz="2200" dirty="0" smtClean="0">
                <a:sym typeface="Wingdings" pitchFamily="2" charset="2"/>
              </a:rPr>
              <a:t> (Hz) or cycles per second.</a:t>
            </a:r>
          </a:p>
          <a:p>
            <a:pPr algn="just"/>
            <a:endParaRPr lang="en-US" sz="2200" dirty="0" smtClean="0">
              <a:sym typeface="Wingdings" pitchFamily="2" charset="2"/>
            </a:endParaRPr>
          </a:p>
          <a:p>
            <a:pPr algn="just"/>
            <a:r>
              <a:rPr lang="en-US" sz="2200" dirty="0" smtClean="0">
                <a:sym typeface="Wingdings" pitchFamily="2" charset="2"/>
              </a:rPr>
              <a:t>Amplitude is the measure of displacement of the air pressure wave from its means. It is related to but not the same as loudness.</a:t>
            </a:r>
          </a:p>
          <a:p>
            <a:pPr algn="just"/>
            <a:endParaRPr lang="en-US"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Data vs. Signal (Cont.)</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To achieve longer distances, the analog transmission system includes amplifiers that boost the energy in the signal. The amplifier also boosts the noise components. The signal becomes more and more distorted.</a:t>
            </a:r>
          </a:p>
          <a:p>
            <a:pPr algn="just"/>
            <a:endParaRPr lang="en-US" sz="2400" dirty="0"/>
          </a:p>
          <a:p>
            <a:pPr algn="just"/>
            <a:r>
              <a:rPr lang="en-US" sz="2400" dirty="0" smtClean="0"/>
              <a:t>For analog data, such as voice, a bit of distortion can be tolerated. For digital data, the amplifier introduce errors.</a:t>
            </a:r>
          </a:p>
          <a:p>
            <a:pPr algn="just"/>
            <a:endParaRPr lang="en-US" sz="2400" dirty="0"/>
          </a:p>
          <a:p>
            <a:pPr algn="just"/>
            <a:r>
              <a:rPr lang="en-US" sz="2400" dirty="0" smtClean="0"/>
              <a:t>For analog signal, the transmission system has repeaters. The repeater recovers the digital data from analog signal and generate a clean analog signal.</a:t>
            </a:r>
          </a:p>
        </p:txBody>
      </p:sp>
    </p:spTree>
    <p:extLst>
      <p:ext uri="{BB962C8B-B14F-4D97-AF65-F5344CB8AC3E}">
        <p14:creationId xmlns:p14="http://schemas.microsoft.com/office/powerpoint/2010/main" val="23132403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Digital Audio</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Audio signal that is encoded in digital form</a:t>
            </a:r>
          </a:p>
          <a:p>
            <a:pPr lvl="1" algn="just"/>
            <a:r>
              <a:rPr lang="en-US" sz="2200" dirty="0" smtClean="0"/>
              <a:t>Sampling </a:t>
            </a:r>
          </a:p>
          <a:p>
            <a:pPr lvl="1" algn="just"/>
            <a:r>
              <a:rPr lang="en-US" sz="2200" dirty="0" smtClean="0"/>
              <a:t>Quantization</a:t>
            </a:r>
          </a:p>
          <a:p>
            <a:pPr algn="just"/>
            <a:r>
              <a:rPr lang="en-US" sz="2400" dirty="0" smtClean="0"/>
              <a:t>Sampling rate</a:t>
            </a:r>
          </a:p>
          <a:p>
            <a:pPr lvl="1" algn="just"/>
            <a:r>
              <a:rPr lang="en-US" sz="2200" dirty="0" smtClean="0"/>
              <a:t>Telephone: 8 kHz</a:t>
            </a:r>
          </a:p>
          <a:p>
            <a:pPr lvl="1" algn="just"/>
            <a:r>
              <a:rPr lang="en-US" sz="2200" dirty="0" smtClean="0"/>
              <a:t>CD-audio: 44.1 kHz</a:t>
            </a:r>
          </a:p>
          <a:p>
            <a:pPr algn="just"/>
            <a:r>
              <a:rPr lang="en-US" sz="2400" dirty="0" smtClean="0"/>
              <a:t>Quantization</a:t>
            </a:r>
          </a:p>
          <a:p>
            <a:pPr lvl="1" algn="just"/>
            <a:r>
              <a:rPr lang="en-US" sz="2200" dirty="0" smtClean="0"/>
              <a:t>Speech: 8 bit </a:t>
            </a:r>
          </a:p>
          <a:p>
            <a:pPr lvl="1" algn="just"/>
            <a:r>
              <a:rPr lang="en-US" sz="2200" dirty="0" smtClean="0"/>
              <a:t>CD-audio: 16 bit</a:t>
            </a:r>
          </a:p>
          <a:p>
            <a:pPr algn="just"/>
            <a:r>
              <a:rPr lang="en-US" sz="2400" dirty="0" smtClean="0"/>
              <a:t>Number of sound tracks </a:t>
            </a:r>
          </a:p>
          <a:p>
            <a:pPr lvl="1" algn="just"/>
            <a:r>
              <a:rPr lang="en-US" sz="2200" dirty="0" smtClean="0"/>
              <a:t>Stereo: 2 channels</a:t>
            </a:r>
          </a:p>
          <a:p>
            <a:pPr lvl="1" algn="just"/>
            <a:r>
              <a:rPr lang="en-US" sz="2200" dirty="0" smtClean="0"/>
              <a:t>Professional: 16, 32 or more. </a:t>
            </a:r>
          </a:p>
          <a:p>
            <a:pPr algn="just"/>
            <a:endParaRPr lang="en-US" sz="22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Digital Audio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b="1" dirty="0" smtClean="0"/>
              <a:t>Example 1</a:t>
            </a:r>
            <a:r>
              <a:rPr lang="en-US" sz="2400" dirty="0" smtClean="0"/>
              <a:t>: Sampling a four second sound of a speaking voice</a:t>
            </a:r>
          </a:p>
          <a:p>
            <a:pPr lvl="1" algn="just"/>
            <a:r>
              <a:rPr lang="en-US" sz="2200" dirty="0" smtClean="0"/>
              <a:t>Because the voice is in the lower range of the audio spectrum, we could sample the sound at 8 kHz with a mono channel and 8 bit resolution</a:t>
            </a:r>
          </a:p>
          <a:p>
            <a:pPr algn="just"/>
            <a:endParaRPr lang="en-US" sz="2200" dirty="0" smtClean="0"/>
          </a:p>
          <a:p>
            <a:pPr algn="just"/>
            <a:r>
              <a:rPr lang="en-US" sz="2200" b="1" dirty="0" smtClean="0"/>
              <a:t>Example 2</a:t>
            </a:r>
            <a:r>
              <a:rPr lang="en-US" sz="2200" dirty="0" smtClean="0"/>
              <a:t>: Sampling a four second sound of a musical selection</a:t>
            </a:r>
          </a:p>
          <a:p>
            <a:pPr lvl="1" algn="just"/>
            <a:r>
              <a:rPr lang="en-US" sz="2200" dirty="0" smtClean="0"/>
              <a:t>In order to capture the complex musical sound, the sampling rate should be 44.1 kHz. We will record a stereo  sample with 16 bit resolution.</a:t>
            </a:r>
          </a:p>
          <a:p>
            <a:pPr algn="just"/>
            <a:endParaRPr lang="en-US" sz="22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Audio Compression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Differential Pulse Code Modulation (DPCM)</a:t>
            </a:r>
          </a:p>
          <a:p>
            <a:pPr algn="just"/>
            <a:endParaRPr lang="en-US" sz="2400" dirty="0" smtClean="0"/>
          </a:p>
          <a:p>
            <a:pPr algn="just"/>
            <a:r>
              <a:rPr lang="en-US" sz="2400" dirty="0" smtClean="0"/>
              <a:t>Adaptive Differential Pulse Code Modulation (ADPCM)</a:t>
            </a:r>
          </a:p>
          <a:p>
            <a:pPr algn="just"/>
            <a:endParaRPr lang="en-US" sz="2400" dirty="0" smtClean="0"/>
          </a:p>
          <a:p>
            <a:pPr algn="just"/>
            <a:r>
              <a:rPr lang="en-US" sz="2400" dirty="0" smtClean="0"/>
              <a:t>Linear Predictive Coding (LPC)</a:t>
            </a:r>
          </a:p>
          <a:p>
            <a:pPr algn="just"/>
            <a:endParaRPr lang="en-US" sz="2400" dirty="0" smtClean="0"/>
          </a:p>
          <a:p>
            <a:pPr algn="just"/>
            <a:r>
              <a:rPr lang="en-US" sz="2400" dirty="0" smtClean="0"/>
              <a:t>Perceptual Coding</a:t>
            </a:r>
          </a:p>
          <a:p>
            <a:pPr algn="just"/>
            <a:endParaRPr lang="en-US" sz="2400" dirty="0" smtClean="0"/>
          </a:p>
          <a:p>
            <a:pPr algn="just"/>
            <a:r>
              <a:rPr lang="en-US" sz="2400" dirty="0" smtClean="0"/>
              <a:t>MPEG Audio Compression</a:t>
            </a:r>
          </a:p>
          <a:p>
            <a:pPr algn="just"/>
            <a:endParaRPr lang="en-US" sz="2200" dirty="0" smtClean="0"/>
          </a:p>
          <a:p>
            <a:pPr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DPCM</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The range of differences in amplitudes  between successive samples of the audio waveform is less than the range of the actual sample amplitudes. Hence, fewer bits to represent the difference signals.</a:t>
            </a:r>
          </a:p>
          <a:p>
            <a:pPr algn="just"/>
            <a:endParaRPr lang="en-US" sz="2400" dirty="0" smtClean="0"/>
          </a:p>
          <a:p>
            <a:pPr algn="just"/>
            <a:r>
              <a:rPr lang="en-US" sz="2400" dirty="0" smtClean="0"/>
              <a:t>Designing of DPCM is easy. Prediction is then based on the previously coded/transmitted samples. </a:t>
            </a:r>
          </a:p>
          <a:p>
            <a:pPr algn="just"/>
            <a:endParaRPr lang="en-US" sz="2400" dirty="0" smtClean="0"/>
          </a:p>
          <a:p>
            <a:pPr algn="just"/>
            <a:r>
              <a:rPr lang="en-US" sz="2400" dirty="0" smtClean="0"/>
              <a:t>Because the co-relation between successive are very good, so the output sample is far better than that of PCM.</a:t>
            </a:r>
          </a:p>
          <a:p>
            <a:pPr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smtClean="0"/>
              <a:t>DPCM (Cont.)</a:t>
            </a:r>
            <a:endParaRPr lang="en-US" sz="3600" dirty="0"/>
          </a:p>
        </p:txBody>
      </p:sp>
      <p:sp>
        <p:nvSpPr>
          <p:cNvPr id="7" name="Rectangle 6"/>
          <p:cNvSpPr/>
          <p:nvPr/>
        </p:nvSpPr>
        <p:spPr>
          <a:xfrm>
            <a:off x="1472084" y="24912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AAF</a:t>
            </a:r>
            <a:endParaRPr lang="en-US" sz="1400" b="1" dirty="0"/>
          </a:p>
        </p:txBody>
      </p:sp>
      <p:sp>
        <p:nvSpPr>
          <p:cNvPr id="8" name="Rectangle 7"/>
          <p:cNvSpPr/>
          <p:nvPr/>
        </p:nvSpPr>
        <p:spPr>
          <a:xfrm>
            <a:off x="2767484" y="24912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ADC</a:t>
            </a:r>
            <a:endParaRPr lang="en-US" sz="1400" b="1" dirty="0"/>
          </a:p>
        </p:txBody>
      </p:sp>
      <p:sp>
        <p:nvSpPr>
          <p:cNvPr id="9" name="Rectangle 8"/>
          <p:cNvSpPr/>
          <p:nvPr/>
        </p:nvSpPr>
        <p:spPr>
          <a:xfrm>
            <a:off x="4901084"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Subtractor</a:t>
            </a:r>
            <a:endParaRPr lang="en-US" sz="1400" b="1" dirty="0"/>
          </a:p>
        </p:txBody>
      </p:sp>
      <p:cxnSp>
        <p:nvCxnSpPr>
          <p:cNvPr id="10" name="Straight Arrow Connector 9"/>
          <p:cNvCxnSpPr>
            <a:stCxn id="7" idx="3"/>
            <a:endCxn id="8" idx="1"/>
          </p:cNvCxnSpPr>
          <p:nvPr/>
        </p:nvCxnSpPr>
        <p:spPr>
          <a:xfrm>
            <a:off x="2495971" y="27198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1859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smtClean="0"/>
              <a:t>Speech </a:t>
            </a:r>
          </a:p>
          <a:p>
            <a:pPr algn="ctr"/>
            <a:r>
              <a:rPr lang="en-US" sz="1400" dirty="0" smtClean="0"/>
              <a:t>Input </a:t>
            </a:r>
          </a:p>
          <a:p>
            <a:pPr algn="ctr"/>
            <a:r>
              <a:rPr lang="en-US" sz="1400" dirty="0" smtClean="0"/>
              <a:t>Signal</a:t>
            </a:r>
            <a:endParaRPr lang="en-US" sz="1400" dirty="0"/>
          </a:p>
        </p:txBody>
      </p:sp>
      <p:sp>
        <p:nvSpPr>
          <p:cNvPr id="33" name="Rectangle 32"/>
          <p:cNvSpPr/>
          <p:nvPr/>
        </p:nvSpPr>
        <p:spPr>
          <a:xfrm>
            <a:off x="7286945" y="24912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Parallel-to-serial converter</a:t>
            </a:r>
            <a:endParaRPr lang="en-US" sz="1400" b="1" dirty="0"/>
          </a:p>
        </p:txBody>
      </p:sp>
      <p:cxnSp>
        <p:nvCxnSpPr>
          <p:cNvPr id="35" name="Straight Arrow Connector 34"/>
          <p:cNvCxnSpPr>
            <a:stCxn id="9" idx="3"/>
          </p:cNvCxnSpPr>
          <p:nvPr/>
        </p:nvCxnSpPr>
        <p:spPr>
          <a:xfrm>
            <a:off x="6096623" y="2719864"/>
            <a:ext cx="12185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663084" y="33294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Adder</a:t>
            </a:r>
            <a:endParaRPr lang="en-US" sz="1400" b="1" dirty="0"/>
          </a:p>
        </p:txBody>
      </p:sp>
      <p:sp>
        <p:nvSpPr>
          <p:cNvPr id="39" name="Rectangle 38"/>
          <p:cNvSpPr/>
          <p:nvPr/>
        </p:nvSpPr>
        <p:spPr>
          <a:xfrm>
            <a:off x="4367684" y="33294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Register R</a:t>
            </a:r>
            <a:endParaRPr lang="en-US" sz="1400" b="1" dirty="0"/>
          </a:p>
        </p:txBody>
      </p:sp>
      <p:cxnSp>
        <p:nvCxnSpPr>
          <p:cNvPr id="41" name="Straight Arrow Connector 40"/>
          <p:cNvCxnSpPr>
            <a:stCxn id="38" idx="1"/>
            <a:endCxn id="39" idx="3"/>
          </p:cNvCxnSpPr>
          <p:nvPr/>
        </p:nvCxnSpPr>
        <p:spPr>
          <a:xfrm rot="10800000">
            <a:off x="5434484" y="35580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463184" y="30627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6577484" y="34056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566790" y="3442970"/>
            <a:ext cx="1143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139084" y="287067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39084" y="4015264"/>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653684" y="3862864"/>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6577484" y="3710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9" idx="1"/>
          </p:cNvCxnSpPr>
          <p:nvPr/>
        </p:nvCxnSpPr>
        <p:spPr>
          <a:xfrm rot="10800000">
            <a:off x="4139084" y="3558064"/>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472084" y="32532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Timing + Control</a:t>
            </a:r>
            <a:endParaRPr lang="en-US" sz="1400" dirty="0"/>
          </a:p>
        </p:txBody>
      </p:sp>
      <p:sp>
        <p:nvSpPr>
          <p:cNvPr id="68" name="Rectangle 67"/>
          <p:cNvSpPr/>
          <p:nvPr/>
        </p:nvSpPr>
        <p:spPr>
          <a:xfrm>
            <a:off x="1319684" y="49296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0058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AAF</a:t>
            </a:r>
            <a:endParaRPr lang="en-US" sz="1400" b="1" dirty="0"/>
          </a:p>
        </p:txBody>
      </p:sp>
      <p:sp>
        <p:nvSpPr>
          <p:cNvPr id="70" name="Rectangle 69"/>
          <p:cNvSpPr/>
          <p:nvPr/>
        </p:nvSpPr>
        <p:spPr>
          <a:xfrm>
            <a:off x="27674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ADC</a:t>
            </a:r>
            <a:endParaRPr lang="en-US" sz="1400" b="1" dirty="0"/>
          </a:p>
        </p:txBody>
      </p:sp>
      <p:sp>
        <p:nvSpPr>
          <p:cNvPr id="74" name="Rectangle 73"/>
          <p:cNvSpPr/>
          <p:nvPr/>
        </p:nvSpPr>
        <p:spPr>
          <a:xfrm>
            <a:off x="7286945" y="50058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Serial-to-parallel converter</a:t>
            </a:r>
            <a:endParaRPr lang="en-US" sz="1400" b="1" dirty="0"/>
          </a:p>
        </p:txBody>
      </p:sp>
      <p:sp>
        <p:nvSpPr>
          <p:cNvPr id="76" name="Rectangle 75"/>
          <p:cNvSpPr/>
          <p:nvPr/>
        </p:nvSpPr>
        <p:spPr>
          <a:xfrm>
            <a:off x="56630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Adder</a:t>
            </a:r>
            <a:endParaRPr lang="en-US" sz="1400" b="1" dirty="0"/>
          </a:p>
        </p:txBody>
      </p:sp>
      <p:sp>
        <p:nvSpPr>
          <p:cNvPr id="77" name="Rectangle 76"/>
          <p:cNvSpPr/>
          <p:nvPr/>
        </p:nvSpPr>
        <p:spPr>
          <a:xfrm>
            <a:off x="4367684" y="50058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Register R</a:t>
            </a:r>
            <a:endParaRPr lang="en-US" sz="1400" b="1" dirty="0"/>
          </a:p>
        </p:txBody>
      </p:sp>
      <p:cxnSp>
        <p:nvCxnSpPr>
          <p:cNvPr id="78" name="Straight Arrow Connector 77"/>
          <p:cNvCxnSpPr>
            <a:stCxn id="76" idx="1"/>
            <a:endCxn id="77" idx="3"/>
          </p:cNvCxnSpPr>
          <p:nvPr/>
        </p:nvCxnSpPr>
        <p:spPr>
          <a:xfrm rot="10800000">
            <a:off x="5434484" y="5234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615584" y="55773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6577484" y="53868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872384" y="5501164"/>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139084" y="5767864"/>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678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Timing + Control</a:t>
            </a:r>
            <a:endParaRPr lang="en-US" sz="1400" dirty="0"/>
          </a:p>
        </p:txBody>
      </p:sp>
      <p:cxnSp>
        <p:nvCxnSpPr>
          <p:cNvPr id="89" name="Straight Arrow Connector 88"/>
          <p:cNvCxnSpPr>
            <a:stCxn id="33" idx="2"/>
          </p:cNvCxnSpPr>
          <p:nvPr/>
        </p:nvCxnSpPr>
        <p:spPr>
          <a:xfrm rot="5400000">
            <a:off x="7307299" y="3818850"/>
            <a:ext cx="1143002" cy="11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243864"/>
            <a:ext cx="1066318" cy="369332"/>
          </a:xfrm>
          <a:prstGeom prst="rect">
            <a:avLst/>
          </a:prstGeom>
          <a:noFill/>
        </p:spPr>
        <p:txBody>
          <a:bodyPr wrap="none" rtlCol="0">
            <a:spAutoFit/>
          </a:bodyPr>
          <a:lstStyle/>
          <a:p>
            <a:r>
              <a:rPr lang="en-US" dirty="0" smtClean="0"/>
              <a:t>Network</a:t>
            </a:r>
            <a:endParaRPr lang="en-US" dirty="0"/>
          </a:p>
        </p:txBody>
      </p:sp>
      <p:cxnSp>
        <p:nvCxnSpPr>
          <p:cNvPr id="95" name="Straight Arrow Connector 94"/>
          <p:cNvCxnSpPr/>
          <p:nvPr/>
        </p:nvCxnSpPr>
        <p:spPr>
          <a:xfrm rot="5400000">
            <a:off x="7721278" y="470106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577484" y="5082064"/>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7" idx="1"/>
            <a:endCxn id="70" idx="3"/>
          </p:cNvCxnSpPr>
          <p:nvPr/>
        </p:nvCxnSpPr>
        <p:spPr>
          <a:xfrm rot="10800000">
            <a:off x="3715172" y="5234464"/>
            <a:ext cx="652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2344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876800"/>
            <a:ext cx="790601" cy="738664"/>
          </a:xfrm>
          <a:prstGeom prst="rect">
            <a:avLst/>
          </a:prstGeom>
          <a:noFill/>
        </p:spPr>
        <p:txBody>
          <a:bodyPr wrap="none" rtlCol="0">
            <a:spAutoFit/>
          </a:bodyPr>
          <a:lstStyle/>
          <a:p>
            <a:pPr algn="ctr"/>
            <a:r>
              <a:rPr lang="en-US" sz="1400" dirty="0" smtClean="0"/>
              <a:t>Speech </a:t>
            </a:r>
          </a:p>
          <a:p>
            <a:pPr algn="ctr"/>
            <a:r>
              <a:rPr lang="en-US" sz="1400" dirty="0" smtClean="0"/>
              <a:t>Output </a:t>
            </a:r>
          </a:p>
          <a:p>
            <a:pPr algn="ctr"/>
            <a:r>
              <a:rPr lang="en-US" sz="1400" dirty="0" smtClean="0"/>
              <a:t>Signal</a:t>
            </a:r>
            <a:endParaRPr lang="en-US" sz="1400" dirty="0"/>
          </a:p>
        </p:txBody>
      </p:sp>
      <p:cxnSp>
        <p:nvCxnSpPr>
          <p:cNvPr id="121" name="Straight Arrow Connector 120"/>
          <p:cNvCxnSpPr/>
          <p:nvPr/>
        </p:nvCxnSpPr>
        <p:spPr>
          <a:xfrm rot="10800000">
            <a:off x="1019201" y="523446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DPCM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Encoder</a:t>
            </a:r>
          </a:p>
          <a:p>
            <a:pPr lvl="1" algn="just"/>
            <a:r>
              <a:rPr lang="en-US" sz="2200" dirty="0" smtClean="0"/>
              <a:t>Previous digitized sample is held in the register (R).</a:t>
            </a:r>
          </a:p>
          <a:p>
            <a:pPr lvl="1" algn="just"/>
            <a:r>
              <a:rPr lang="en-US" sz="2200" dirty="0" smtClean="0"/>
              <a:t>The DPCM signal is computed by subtracting the current content (R) from the new output by the ADC.</a:t>
            </a:r>
          </a:p>
          <a:p>
            <a:pPr lvl="1" algn="just"/>
            <a:r>
              <a:rPr lang="en-US" sz="2200" dirty="0" smtClean="0"/>
              <a:t>The register value is then updated before transmission.</a:t>
            </a:r>
          </a:p>
          <a:p>
            <a:pPr algn="just"/>
            <a:endParaRPr lang="en-US" sz="2200" dirty="0" smtClean="0"/>
          </a:p>
          <a:p>
            <a:pPr algn="just"/>
            <a:r>
              <a:rPr lang="en-US" sz="2400" dirty="0" smtClean="0"/>
              <a:t>Decoder</a:t>
            </a:r>
          </a:p>
          <a:p>
            <a:pPr lvl="1" algn="just"/>
            <a:r>
              <a:rPr lang="en-US" sz="2200" dirty="0" smtClean="0"/>
              <a:t>Decoder simply  adds the previous register contents (PCM) with the DPCM.</a:t>
            </a:r>
          </a:p>
          <a:p>
            <a:pPr lvl="1" algn="just"/>
            <a:r>
              <a:rPr lang="en-US" sz="2200" dirty="0" smtClean="0"/>
              <a:t>Since ADC will have noise there will be </a:t>
            </a:r>
            <a:r>
              <a:rPr lang="en-US" sz="2200" dirty="0" smtClean="0">
                <a:solidFill>
                  <a:srgbClr val="FF0000"/>
                </a:solidFill>
              </a:rPr>
              <a:t>cumulative errors</a:t>
            </a:r>
            <a:r>
              <a:rPr lang="en-US" sz="2200" dirty="0" smtClean="0"/>
              <a:t> in the value of the register signal.</a:t>
            </a:r>
          </a:p>
          <a:p>
            <a:pPr algn="just"/>
            <a:endParaRPr lang="en-US" sz="2200"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98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smtClean="0"/>
              <a:t>Third-order predictive DPCM</a:t>
            </a:r>
            <a:endParaRPr lang="en-US" sz="3600" dirty="0"/>
          </a:p>
        </p:txBody>
      </p:sp>
      <p:sp>
        <p:nvSpPr>
          <p:cNvPr id="7" name="Rectangle 6"/>
          <p:cNvSpPr/>
          <p:nvPr/>
        </p:nvSpPr>
        <p:spPr>
          <a:xfrm>
            <a:off x="1472084" y="2491264"/>
            <a:ext cx="10238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AAF</a:t>
            </a:r>
            <a:endParaRPr lang="en-US" sz="1400" b="1" dirty="0"/>
          </a:p>
        </p:txBody>
      </p:sp>
      <p:sp>
        <p:nvSpPr>
          <p:cNvPr id="8" name="Rectangle 7"/>
          <p:cNvSpPr/>
          <p:nvPr/>
        </p:nvSpPr>
        <p:spPr>
          <a:xfrm>
            <a:off x="2767484" y="2491264"/>
            <a:ext cx="9476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ADC</a:t>
            </a:r>
            <a:endParaRPr lang="en-US" sz="1400" b="1" dirty="0"/>
          </a:p>
        </p:txBody>
      </p:sp>
      <p:sp>
        <p:nvSpPr>
          <p:cNvPr id="9" name="Rectangle 8"/>
          <p:cNvSpPr/>
          <p:nvPr/>
        </p:nvSpPr>
        <p:spPr>
          <a:xfrm>
            <a:off x="5738661"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Subtractor</a:t>
            </a:r>
            <a:endParaRPr lang="en-US" sz="1400" b="1" dirty="0"/>
          </a:p>
        </p:txBody>
      </p:sp>
      <p:cxnSp>
        <p:nvCxnSpPr>
          <p:cNvPr id="10" name="Straight Arrow Connector 9"/>
          <p:cNvCxnSpPr>
            <a:stCxn id="7" idx="3"/>
            <a:endCxn id="8" idx="1"/>
          </p:cNvCxnSpPr>
          <p:nvPr/>
        </p:nvCxnSpPr>
        <p:spPr>
          <a:xfrm>
            <a:off x="2495971" y="26436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9998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smtClean="0"/>
              <a:t>Speech </a:t>
            </a:r>
          </a:p>
          <a:p>
            <a:pPr algn="ctr"/>
            <a:r>
              <a:rPr lang="en-US" sz="1400" dirty="0" smtClean="0"/>
              <a:t>Input </a:t>
            </a:r>
          </a:p>
          <a:p>
            <a:pPr algn="ctr"/>
            <a:r>
              <a:rPr lang="en-US" sz="1400" dirty="0" smtClean="0"/>
              <a:t>Signal</a:t>
            </a:r>
            <a:endParaRPr lang="en-US" sz="1400" dirty="0"/>
          </a:p>
        </p:txBody>
      </p:sp>
      <p:sp>
        <p:nvSpPr>
          <p:cNvPr id="33" name="Rectangle 32"/>
          <p:cNvSpPr/>
          <p:nvPr/>
        </p:nvSpPr>
        <p:spPr>
          <a:xfrm>
            <a:off x="7286945" y="2491264"/>
            <a:ext cx="119553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Parallel-to-serial converter</a:t>
            </a:r>
            <a:endParaRPr lang="en-US" sz="1400" b="1" dirty="0"/>
          </a:p>
        </p:txBody>
      </p:sp>
      <p:sp>
        <p:nvSpPr>
          <p:cNvPr id="38" name="Rectangle 37"/>
          <p:cNvSpPr/>
          <p:nvPr/>
        </p:nvSpPr>
        <p:spPr>
          <a:xfrm>
            <a:off x="4724400" y="3024664"/>
            <a:ext cx="76199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Adder</a:t>
            </a:r>
            <a:endParaRPr lang="en-US" sz="1400" b="1" dirty="0"/>
          </a:p>
        </p:txBody>
      </p:sp>
      <p:sp>
        <p:nvSpPr>
          <p:cNvPr id="39" name="Rectangle 38"/>
          <p:cNvSpPr/>
          <p:nvPr/>
        </p:nvSpPr>
        <p:spPr>
          <a:xfrm>
            <a:off x="38100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R1</a:t>
            </a:r>
            <a:endParaRPr lang="en-US" sz="1200" b="1" dirty="0"/>
          </a:p>
        </p:txBody>
      </p:sp>
      <p:sp>
        <p:nvSpPr>
          <p:cNvPr id="66" name="Rectangle 65"/>
          <p:cNvSpPr/>
          <p:nvPr/>
        </p:nvSpPr>
        <p:spPr>
          <a:xfrm>
            <a:off x="1472084" y="33294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Timing + Control</a:t>
            </a:r>
            <a:endParaRPr lang="en-US" sz="1400" dirty="0"/>
          </a:p>
        </p:txBody>
      </p:sp>
      <p:sp>
        <p:nvSpPr>
          <p:cNvPr id="68" name="Rectangle 67"/>
          <p:cNvSpPr/>
          <p:nvPr/>
        </p:nvSpPr>
        <p:spPr>
          <a:xfrm>
            <a:off x="1319684" y="5029200"/>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105400"/>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AAF</a:t>
            </a:r>
            <a:endParaRPr lang="en-US" sz="1400" b="1" dirty="0"/>
          </a:p>
        </p:txBody>
      </p:sp>
      <p:sp>
        <p:nvSpPr>
          <p:cNvPr id="70" name="Rectangle 69"/>
          <p:cNvSpPr/>
          <p:nvPr/>
        </p:nvSpPr>
        <p:spPr>
          <a:xfrm>
            <a:off x="2767484"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ADC</a:t>
            </a:r>
            <a:endParaRPr lang="en-US" sz="1400" b="1" dirty="0"/>
          </a:p>
        </p:txBody>
      </p:sp>
      <p:sp>
        <p:nvSpPr>
          <p:cNvPr id="74" name="Rectangle 73"/>
          <p:cNvSpPr/>
          <p:nvPr/>
        </p:nvSpPr>
        <p:spPr>
          <a:xfrm>
            <a:off x="7286945" y="5105400"/>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Serial-to-parallel converter</a:t>
            </a:r>
            <a:endParaRPr lang="en-US" sz="1400" b="1" dirty="0"/>
          </a:p>
        </p:txBody>
      </p:sp>
      <p:sp>
        <p:nvSpPr>
          <p:cNvPr id="76" name="Rectangle 75"/>
          <p:cNvSpPr/>
          <p:nvPr/>
        </p:nvSpPr>
        <p:spPr>
          <a:xfrm>
            <a:off x="5181600"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Adder</a:t>
            </a:r>
            <a:endParaRPr lang="en-US" sz="1400" b="1" dirty="0"/>
          </a:p>
        </p:txBody>
      </p:sp>
      <p:cxnSp>
        <p:nvCxnSpPr>
          <p:cNvPr id="78" name="Straight Arrow Connector 77"/>
          <p:cNvCxnSpPr/>
          <p:nvPr/>
        </p:nvCxnSpPr>
        <p:spPr>
          <a:xfrm rot="10800000">
            <a:off x="5815484" y="539853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Timing + Control</a:t>
            </a:r>
            <a:endParaRPr lang="en-US" sz="1400" dirty="0"/>
          </a:p>
        </p:txBody>
      </p:sp>
      <p:cxnSp>
        <p:nvCxnSpPr>
          <p:cNvPr id="89" name="Straight Arrow Connector 88"/>
          <p:cNvCxnSpPr>
            <a:stCxn id="33" idx="2"/>
          </p:cNvCxnSpPr>
          <p:nvPr/>
        </p:nvCxnSpPr>
        <p:spPr>
          <a:xfrm rot="5400000">
            <a:off x="7421601" y="3780752"/>
            <a:ext cx="914402" cy="11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507468"/>
            <a:ext cx="1066318" cy="369332"/>
          </a:xfrm>
          <a:prstGeom prst="rect">
            <a:avLst/>
          </a:prstGeom>
          <a:noFill/>
        </p:spPr>
        <p:txBody>
          <a:bodyPr wrap="none" rtlCol="0">
            <a:spAutoFit/>
          </a:bodyPr>
          <a:lstStyle/>
          <a:p>
            <a:r>
              <a:rPr lang="en-US" dirty="0" smtClean="0"/>
              <a:t>Network</a:t>
            </a:r>
            <a:endParaRPr lang="en-US" dirty="0"/>
          </a:p>
        </p:txBody>
      </p:sp>
      <p:cxnSp>
        <p:nvCxnSpPr>
          <p:cNvPr id="95" name="Straight Arrow Connector 94"/>
          <p:cNvCxnSpPr>
            <a:stCxn id="91" idx="2"/>
            <a:endCxn id="74" idx="0"/>
          </p:cNvCxnSpPr>
          <p:nvPr/>
        </p:nvCxnSpPr>
        <p:spPr>
          <a:xfrm rot="16200000" flipH="1">
            <a:off x="7764379" y="4985064"/>
            <a:ext cx="228600" cy="12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096000" y="5334000"/>
            <a:ext cx="11672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334000"/>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976336"/>
            <a:ext cx="790601" cy="738664"/>
          </a:xfrm>
          <a:prstGeom prst="rect">
            <a:avLst/>
          </a:prstGeom>
          <a:noFill/>
        </p:spPr>
        <p:txBody>
          <a:bodyPr wrap="none" rtlCol="0">
            <a:spAutoFit/>
          </a:bodyPr>
          <a:lstStyle/>
          <a:p>
            <a:pPr algn="ctr"/>
            <a:r>
              <a:rPr lang="en-US" sz="1400" dirty="0" smtClean="0"/>
              <a:t>Speech </a:t>
            </a:r>
          </a:p>
          <a:p>
            <a:pPr algn="ctr"/>
            <a:r>
              <a:rPr lang="en-US" sz="1400" dirty="0" smtClean="0"/>
              <a:t>Output </a:t>
            </a:r>
          </a:p>
          <a:p>
            <a:pPr algn="ctr"/>
            <a:r>
              <a:rPr lang="en-US" sz="1400" dirty="0" smtClean="0"/>
              <a:t>Signal</a:t>
            </a:r>
            <a:endParaRPr lang="en-US" sz="1400" dirty="0"/>
          </a:p>
        </p:txBody>
      </p:sp>
      <p:cxnSp>
        <p:nvCxnSpPr>
          <p:cNvPr id="121" name="Straight Arrow Connector 120"/>
          <p:cNvCxnSpPr/>
          <p:nvPr/>
        </p:nvCxnSpPr>
        <p:spPr>
          <a:xfrm rot="10800000">
            <a:off x="1019201" y="533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8006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R2</a:t>
            </a:r>
            <a:endParaRPr lang="en-US" sz="1200" b="1" dirty="0"/>
          </a:p>
        </p:txBody>
      </p:sp>
      <p:sp>
        <p:nvSpPr>
          <p:cNvPr id="55" name="Rectangle 54"/>
          <p:cNvSpPr/>
          <p:nvPr/>
        </p:nvSpPr>
        <p:spPr>
          <a:xfrm>
            <a:off x="57912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R3</a:t>
            </a:r>
          </a:p>
        </p:txBody>
      </p:sp>
      <p:sp>
        <p:nvSpPr>
          <p:cNvPr id="60" name="Rectangle 59"/>
          <p:cNvSpPr/>
          <p:nvPr/>
        </p:nvSpPr>
        <p:spPr>
          <a:xfrm>
            <a:off x="38100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sp>
        <p:nvSpPr>
          <p:cNvPr id="62" name="Rectangle 61"/>
          <p:cNvSpPr/>
          <p:nvPr/>
        </p:nvSpPr>
        <p:spPr>
          <a:xfrm>
            <a:off x="48006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sp>
        <p:nvSpPr>
          <p:cNvPr id="64" name="Rectangle 63"/>
          <p:cNvSpPr/>
          <p:nvPr/>
        </p:nvSpPr>
        <p:spPr>
          <a:xfrm>
            <a:off x="57912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cxnSp>
        <p:nvCxnSpPr>
          <p:cNvPr id="73" name="Straight Arrow Connector 72"/>
          <p:cNvCxnSpPr>
            <a:stCxn id="62" idx="0"/>
            <a:endCxn id="38" idx="2"/>
          </p:cNvCxnSpPr>
          <p:nvPr/>
        </p:nvCxnSpPr>
        <p:spPr>
          <a:xfrm rot="5400000" flipH="1" flipV="1">
            <a:off x="4991100" y="34437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0"/>
            <a:endCxn id="62" idx="2"/>
          </p:cNvCxnSpPr>
          <p:nvPr/>
        </p:nvCxnSpPr>
        <p:spPr>
          <a:xfrm rot="5400000" flipH="1" flipV="1">
            <a:off x="50292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38" idx="3"/>
          </p:cNvCxnSpPr>
          <p:nvPr/>
        </p:nvCxnSpPr>
        <p:spPr>
          <a:xfrm rot="10800000">
            <a:off x="5486400" y="3177064"/>
            <a:ext cx="1600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1148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4102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60" idx="0"/>
          </p:cNvCxnSpPr>
          <p:nvPr/>
        </p:nvCxnSpPr>
        <p:spPr>
          <a:xfrm rot="5400000">
            <a:off x="40774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4" idx="0"/>
          </p:cNvCxnSpPr>
          <p:nvPr/>
        </p:nvCxnSpPr>
        <p:spPr>
          <a:xfrm rot="5400000" flipH="1" flipV="1">
            <a:off x="60586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flipH="1" flipV="1">
            <a:off x="47244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53340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352800" y="2872264"/>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39" idx="0"/>
            <a:endCxn id="60" idx="2"/>
          </p:cNvCxnSpPr>
          <p:nvPr/>
        </p:nvCxnSpPr>
        <p:spPr>
          <a:xfrm rot="5400000" flipH="1" flipV="1">
            <a:off x="40386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5" idx="0"/>
            <a:endCxn id="64" idx="2"/>
          </p:cNvCxnSpPr>
          <p:nvPr/>
        </p:nvCxnSpPr>
        <p:spPr>
          <a:xfrm rot="5400000" flipH="1" flipV="1">
            <a:off x="60198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2705894" y="3519964"/>
            <a:ext cx="1294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352800" y="416607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6858000" y="294846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38" idx="0"/>
          </p:cNvCxnSpPr>
          <p:nvPr/>
        </p:nvCxnSpPr>
        <p:spPr>
          <a:xfrm rot="5400000" flipH="1" flipV="1">
            <a:off x="5029200" y="294846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60" idx="1"/>
          </p:cNvCxnSpPr>
          <p:nvPr/>
        </p:nvCxnSpPr>
        <p:spPr>
          <a:xfrm>
            <a:off x="36576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62" idx="1"/>
          </p:cNvCxnSpPr>
          <p:nvPr/>
        </p:nvCxnSpPr>
        <p:spPr>
          <a:xfrm>
            <a:off x="46482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64" idx="1"/>
          </p:cNvCxnSpPr>
          <p:nvPr/>
        </p:nvCxnSpPr>
        <p:spPr>
          <a:xfrm>
            <a:off x="56388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384024" y="3558064"/>
            <a:ext cx="349776" cy="276999"/>
          </a:xfrm>
          <a:prstGeom prst="rect">
            <a:avLst/>
          </a:prstGeom>
          <a:noFill/>
        </p:spPr>
        <p:txBody>
          <a:bodyPr wrap="none" rtlCol="0">
            <a:spAutoFit/>
          </a:bodyPr>
          <a:lstStyle/>
          <a:p>
            <a:r>
              <a:rPr lang="en-US" sz="1200" dirty="0" smtClean="0"/>
              <a:t>C1</a:t>
            </a:r>
            <a:endParaRPr lang="en-US" sz="1200" dirty="0"/>
          </a:p>
        </p:txBody>
      </p:sp>
      <p:sp>
        <p:nvSpPr>
          <p:cNvPr id="162" name="TextBox 161"/>
          <p:cNvSpPr txBox="1"/>
          <p:nvPr/>
        </p:nvSpPr>
        <p:spPr>
          <a:xfrm>
            <a:off x="4374624" y="3558064"/>
            <a:ext cx="370614" cy="276999"/>
          </a:xfrm>
          <a:prstGeom prst="rect">
            <a:avLst/>
          </a:prstGeom>
          <a:noFill/>
        </p:spPr>
        <p:txBody>
          <a:bodyPr wrap="none" rtlCol="0">
            <a:spAutoFit/>
          </a:bodyPr>
          <a:lstStyle/>
          <a:p>
            <a:r>
              <a:rPr lang="en-US" sz="1200" dirty="0" smtClean="0"/>
              <a:t>C2</a:t>
            </a:r>
            <a:endParaRPr lang="en-US" sz="1200" dirty="0"/>
          </a:p>
        </p:txBody>
      </p:sp>
      <p:sp>
        <p:nvSpPr>
          <p:cNvPr id="163" name="TextBox 162"/>
          <p:cNvSpPr txBox="1"/>
          <p:nvPr/>
        </p:nvSpPr>
        <p:spPr>
          <a:xfrm>
            <a:off x="5365224" y="3558064"/>
            <a:ext cx="369012" cy="276999"/>
          </a:xfrm>
          <a:prstGeom prst="rect">
            <a:avLst/>
          </a:prstGeom>
          <a:noFill/>
        </p:spPr>
        <p:txBody>
          <a:bodyPr wrap="none" rtlCol="0">
            <a:spAutoFit/>
          </a:bodyPr>
          <a:lstStyle/>
          <a:p>
            <a:r>
              <a:rPr lang="en-US" sz="1200" dirty="0" smtClean="0"/>
              <a:t>C3</a:t>
            </a:r>
            <a:endParaRPr lang="en-US" sz="1200" dirty="0"/>
          </a:p>
        </p:txBody>
      </p:sp>
      <p:sp>
        <p:nvSpPr>
          <p:cNvPr id="164" name="Rectangle 163"/>
          <p:cNvSpPr/>
          <p:nvPr/>
        </p:nvSpPr>
        <p:spPr>
          <a:xfrm>
            <a:off x="43434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R1</a:t>
            </a:r>
            <a:endParaRPr lang="en-US" sz="1200" b="1" dirty="0"/>
          </a:p>
        </p:txBody>
      </p:sp>
      <p:sp>
        <p:nvSpPr>
          <p:cNvPr id="166" name="Rectangle 165"/>
          <p:cNvSpPr/>
          <p:nvPr/>
        </p:nvSpPr>
        <p:spPr>
          <a:xfrm>
            <a:off x="53340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R2</a:t>
            </a:r>
            <a:endParaRPr lang="en-US" sz="1200" b="1" dirty="0"/>
          </a:p>
        </p:txBody>
      </p:sp>
      <p:sp>
        <p:nvSpPr>
          <p:cNvPr id="167" name="Rectangle 166"/>
          <p:cNvSpPr/>
          <p:nvPr/>
        </p:nvSpPr>
        <p:spPr>
          <a:xfrm>
            <a:off x="63246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R3</a:t>
            </a:r>
          </a:p>
        </p:txBody>
      </p:sp>
      <p:sp>
        <p:nvSpPr>
          <p:cNvPr id="168" name="Rectangle 167"/>
          <p:cNvSpPr/>
          <p:nvPr/>
        </p:nvSpPr>
        <p:spPr>
          <a:xfrm>
            <a:off x="43434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sp>
        <p:nvSpPr>
          <p:cNvPr id="169" name="Rectangle 168"/>
          <p:cNvSpPr/>
          <p:nvPr/>
        </p:nvSpPr>
        <p:spPr>
          <a:xfrm>
            <a:off x="53340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sp>
        <p:nvSpPr>
          <p:cNvPr id="170" name="Rectangle 169"/>
          <p:cNvSpPr/>
          <p:nvPr/>
        </p:nvSpPr>
        <p:spPr>
          <a:xfrm>
            <a:off x="63246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a:t>
            </a:r>
            <a:endParaRPr lang="en-US" sz="1400" b="1" dirty="0"/>
          </a:p>
        </p:txBody>
      </p:sp>
      <p:cxnSp>
        <p:nvCxnSpPr>
          <p:cNvPr id="171" name="Straight Arrow Connector 170"/>
          <p:cNvCxnSpPr>
            <a:stCxn id="169" idx="0"/>
          </p:cNvCxnSpPr>
          <p:nvPr/>
        </p:nvCxnSpPr>
        <p:spPr>
          <a:xfrm rot="5400000" flipH="1" flipV="1">
            <a:off x="55245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6" idx="0"/>
            <a:endCxn id="169" idx="2"/>
          </p:cNvCxnSpPr>
          <p:nvPr/>
        </p:nvCxnSpPr>
        <p:spPr>
          <a:xfrm rot="5400000" flipH="1" flipV="1">
            <a:off x="55626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6482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9436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68" idx="0"/>
          </p:cNvCxnSpPr>
          <p:nvPr/>
        </p:nvCxnSpPr>
        <p:spPr>
          <a:xfrm rot="5400000">
            <a:off x="46108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0" idx="0"/>
          </p:cNvCxnSpPr>
          <p:nvPr/>
        </p:nvCxnSpPr>
        <p:spPr>
          <a:xfrm rot="5400000" flipH="1" flipV="1">
            <a:off x="65920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flipH="1" flipV="1">
            <a:off x="52578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flipH="1" flipV="1">
            <a:off x="58674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64" idx="0"/>
            <a:endCxn id="168" idx="2"/>
          </p:cNvCxnSpPr>
          <p:nvPr/>
        </p:nvCxnSpPr>
        <p:spPr>
          <a:xfrm rot="5400000" flipH="1" flipV="1">
            <a:off x="45720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7" idx="0"/>
            <a:endCxn id="170" idx="2"/>
          </p:cNvCxnSpPr>
          <p:nvPr/>
        </p:nvCxnSpPr>
        <p:spPr>
          <a:xfrm rot="5400000" flipH="1" flipV="1">
            <a:off x="65532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68" idx="1"/>
          </p:cNvCxnSpPr>
          <p:nvPr/>
        </p:nvCxnSpPr>
        <p:spPr>
          <a:xfrm>
            <a:off x="41910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69" idx="1"/>
          </p:cNvCxnSpPr>
          <p:nvPr/>
        </p:nvCxnSpPr>
        <p:spPr>
          <a:xfrm>
            <a:off x="51816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70" idx="1"/>
          </p:cNvCxnSpPr>
          <p:nvPr/>
        </p:nvCxnSpPr>
        <p:spPr>
          <a:xfrm>
            <a:off x="61722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917424" y="5791200"/>
            <a:ext cx="349776" cy="276999"/>
          </a:xfrm>
          <a:prstGeom prst="rect">
            <a:avLst/>
          </a:prstGeom>
          <a:noFill/>
        </p:spPr>
        <p:txBody>
          <a:bodyPr wrap="none" rtlCol="0">
            <a:spAutoFit/>
          </a:bodyPr>
          <a:lstStyle/>
          <a:p>
            <a:r>
              <a:rPr lang="en-US" sz="1200" dirty="0" smtClean="0"/>
              <a:t>C1</a:t>
            </a:r>
            <a:endParaRPr lang="en-US" sz="1200" dirty="0"/>
          </a:p>
        </p:txBody>
      </p:sp>
      <p:sp>
        <p:nvSpPr>
          <p:cNvPr id="186" name="TextBox 185"/>
          <p:cNvSpPr txBox="1"/>
          <p:nvPr/>
        </p:nvSpPr>
        <p:spPr>
          <a:xfrm>
            <a:off x="4908024" y="5791200"/>
            <a:ext cx="370614" cy="276999"/>
          </a:xfrm>
          <a:prstGeom prst="rect">
            <a:avLst/>
          </a:prstGeom>
          <a:noFill/>
        </p:spPr>
        <p:txBody>
          <a:bodyPr wrap="none" rtlCol="0">
            <a:spAutoFit/>
          </a:bodyPr>
          <a:lstStyle/>
          <a:p>
            <a:r>
              <a:rPr lang="en-US" sz="1200" dirty="0" smtClean="0"/>
              <a:t>C2</a:t>
            </a:r>
            <a:endParaRPr lang="en-US" sz="1200" dirty="0"/>
          </a:p>
        </p:txBody>
      </p:sp>
      <p:sp>
        <p:nvSpPr>
          <p:cNvPr id="187" name="TextBox 186"/>
          <p:cNvSpPr txBox="1"/>
          <p:nvPr/>
        </p:nvSpPr>
        <p:spPr>
          <a:xfrm>
            <a:off x="5898624" y="5791200"/>
            <a:ext cx="369012" cy="276999"/>
          </a:xfrm>
          <a:prstGeom prst="rect">
            <a:avLst/>
          </a:prstGeom>
          <a:noFill/>
        </p:spPr>
        <p:txBody>
          <a:bodyPr wrap="none" rtlCol="0">
            <a:spAutoFit/>
          </a:bodyPr>
          <a:lstStyle/>
          <a:p>
            <a:r>
              <a:rPr lang="en-US" sz="1200" dirty="0" smtClean="0"/>
              <a:t>C3</a:t>
            </a:r>
            <a:endParaRPr lang="en-US" sz="1200" dirty="0"/>
          </a:p>
        </p:txBody>
      </p:sp>
      <p:cxnSp>
        <p:nvCxnSpPr>
          <p:cNvPr id="194" name="Straight Arrow Connector 193"/>
          <p:cNvCxnSpPr>
            <a:stCxn id="9" idx="3"/>
          </p:cNvCxnSpPr>
          <p:nvPr/>
        </p:nvCxnSpPr>
        <p:spPr>
          <a:xfrm>
            <a:off x="6934200" y="27198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76" idx="1"/>
            <a:endCxn id="70" idx="3"/>
          </p:cNvCxnSpPr>
          <p:nvPr/>
        </p:nvCxnSpPr>
        <p:spPr>
          <a:xfrm rot="10800000">
            <a:off x="3715172" y="5334000"/>
            <a:ext cx="14664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3352800" y="58674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164" idx="1"/>
          </p:cNvCxnSpPr>
          <p:nvPr/>
        </p:nvCxnSpPr>
        <p:spPr>
          <a:xfrm>
            <a:off x="3886200" y="6400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9" idx="3"/>
            <a:endCxn id="54" idx="1"/>
          </p:cNvCxnSpPr>
          <p:nvPr/>
        </p:nvCxnSpPr>
        <p:spPr>
          <a:xfrm>
            <a:off x="44196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4" idx="3"/>
            <a:endCxn id="55" idx="1"/>
          </p:cNvCxnSpPr>
          <p:nvPr/>
        </p:nvCxnSpPr>
        <p:spPr>
          <a:xfrm>
            <a:off x="54102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4" idx="3"/>
            <a:endCxn id="166" idx="1"/>
          </p:cNvCxnSpPr>
          <p:nvPr/>
        </p:nvCxnSpPr>
        <p:spPr>
          <a:xfrm>
            <a:off x="49530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66" idx="3"/>
            <a:endCxn id="167" idx="1"/>
          </p:cNvCxnSpPr>
          <p:nvPr/>
        </p:nvCxnSpPr>
        <p:spPr>
          <a:xfrm>
            <a:off x="59436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Third-order predictive DPCM (Cont.)</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To eliminate the noise effect, predictive techniques are used to predict a more accurate version of the previous signal (i.e., using not only the current signal but also varying proportions of a number of the preceding estimated signals).</a:t>
            </a:r>
          </a:p>
          <a:p>
            <a:pPr algn="just"/>
            <a:endParaRPr lang="en-US" sz="2400" dirty="0" smtClean="0"/>
          </a:p>
          <a:p>
            <a:pPr algn="just"/>
            <a:r>
              <a:rPr lang="en-US" sz="2400" dirty="0" smtClean="0"/>
              <a:t>These proportions used are known as predictor coefficients.</a:t>
            </a:r>
          </a:p>
          <a:p>
            <a:pPr algn="just"/>
            <a:endParaRPr lang="en-US" sz="2400" dirty="0" smtClean="0"/>
          </a:p>
          <a:p>
            <a:pPr algn="just"/>
            <a:r>
              <a:rPr lang="en-US" sz="2400" dirty="0" smtClean="0"/>
              <a:t>Different signal is computed by subtracting varying proportion of the last three predicted values from the current output by the ADC </a:t>
            </a:r>
          </a:p>
          <a:p>
            <a:pPr algn="just"/>
            <a:endParaRPr lang="en-US" sz="22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Third-order predictive DPCM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R1, R2, R3 will be subtracted from PCM.</a:t>
            </a:r>
          </a:p>
          <a:p>
            <a:pPr algn="just"/>
            <a:endParaRPr lang="en-US" sz="2400" dirty="0" smtClean="0"/>
          </a:p>
          <a:p>
            <a:pPr algn="just"/>
            <a:r>
              <a:rPr lang="en-US" sz="2400" dirty="0" smtClean="0"/>
              <a:t>The values in the R1 register will be transferred to R2 and R2 to R3 and the new predicted value goes into R1.</a:t>
            </a:r>
          </a:p>
          <a:p>
            <a:pPr algn="just"/>
            <a:endParaRPr lang="en-US" sz="2400" dirty="0" smtClean="0"/>
          </a:p>
          <a:p>
            <a:pPr algn="just"/>
            <a:r>
              <a:rPr lang="en-US" sz="2400" dirty="0" smtClean="0"/>
              <a:t>Decoder operates in a similar way by adding the same proportions of the last three computed PCM signals to the received DPCM signal.</a:t>
            </a:r>
          </a:p>
          <a:p>
            <a:pPr algn="just"/>
            <a:endParaRPr lang="en-US" sz="2200"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Adaptive DPCM (ADPCM)</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smtClean="0"/>
              <a:t>Saving of bandwidth is possible by varying the number of bits used for the difference signal depending on its amplitude.</a:t>
            </a:r>
          </a:p>
          <a:p>
            <a:pPr algn="just"/>
            <a:endParaRPr lang="en-US" sz="2200" dirty="0" smtClean="0"/>
          </a:p>
          <a:p>
            <a:pPr algn="just"/>
            <a:r>
              <a:rPr lang="en-US" sz="2200" dirty="0" smtClean="0"/>
              <a:t>An international standard for this is defined in ITU-T Recommendation G.721.</a:t>
            </a:r>
          </a:p>
          <a:p>
            <a:pPr algn="just"/>
            <a:endParaRPr lang="en-US" sz="2200" dirty="0" smtClean="0"/>
          </a:p>
          <a:p>
            <a:pPr algn="just"/>
            <a:r>
              <a:rPr lang="en-US" sz="2200" dirty="0" smtClean="0"/>
              <a:t>The principle is similar to that of DPCM except an eight-order predictor is used and the number of bits used to quantize each difference is varied.</a:t>
            </a:r>
          </a:p>
          <a:p>
            <a:pPr algn="just"/>
            <a:endParaRPr lang="en-US" sz="2200" dirty="0" smtClean="0"/>
          </a:p>
          <a:p>
            <a:pPr algn="just"/>
            <a:r>
              <a:rPr lang="en-US" sz="2200" dirty="0" smtClean="0"/>
              <a:t>Larger step-size is used to encode differences between high frequency  samples and smaller step-size for differences between low frequency samples.</a:t>
            </a:r>
            <a:endParaRPr lang="en-US" sz="2000" dirty="0" smtClean="0"/>
          </a:p>
          <a:p>
            <a:pPr algn="just"/>
            <a:endParaRPr lang="en-US" sz="2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Periodic vs. non-periodic signal</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A periodic signal completes a pattern within a measurable time frame, called period, and repeats such a pattern over  subsequent identical periods. One full pattern is known as a cycle.</a:t>
            </a:r>
          </a:p>
          <a:p>
            <a:pPr algn="just"/>
            <a:endParaRPr lang="en-US" sz="2400" dirty="0" smtClean="0"/>
          </a:p>
          <a:p>
            <a:pPr algn="just"/>
            <a:r>
              <a:rPr lang="en-US" sz="2400" dirty="0" smtClean="0"/>
              <a:t>A non-periodic signal changes without exhibiting a pattern or cycle that repeats over time.</a:t>
            </a:r>
          </a:p>
          <a:p>
            <a:pPr algn="just"/>
            <a:endParaRPr lang="en-US" sz="2400" dirty="0" smtClean="0"/>
          </a:p>
          <a:p>
            <a:pPr algn="just"/>
            <a:r>
              <a:rPr lang="en-US" sz="2400" dirty="0" smtClean="0"/>
              <a:t>In data communications, we commonly use periodic analog signals and non-periodic digital signals.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Sub-band ADPCM</a:t>
            </a:r>
            <a:endParaRPr lang="en-US" sz="3600" dirty="0"/>
          </a:p>
        </p:txBody>
      </p:sp>
      <p:sp>
        <p:nvSpPr>
          <p:cNvPr id="5" name="Rectangle 4"/>
          <p:cNvSpPr/>
          <p:nvPr/>
        </p:nvSpPr>
        <p:spPr>
          <a:xfrm>
            <a:off x="1395884" y="24150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48284" y="25146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Lower sub-band bandlimiting filter (50Hz-3.5 kHz)</a:t>
            </a:r>
            <a:endParaRPr lang="en-US" sz="1400" dirty="0"/>
          </a:p>
        </p:txBody>
      </p:sp>
      <p:sp>
        <p:nvSpPr>
          <p:cNvPr id="11" name="TextBox 10"/>
          <p:cNvSpPr txBox="1"/>
          <p:nvPr/>
        </p:nvSpPr>
        <p:spPr>
          <a:xfrm>
            <a:off x="381000" y="2971800"/>
            <a:ext cx="790601" cy="738664"/>
          </a:xfrm>
          <a:prstGeom prst="rect">
            <a:avLst/>
          </a:prstGeom>
          <a:noFill/>
        </p:spPr>
        <p:txBody>
          <a:bodyPr wrap="none" rtlCol="0">
            <a:spAutoFit/>
          </a:bodyPr>
          <a:lstStyle/>
          <a:p>
            <a:pPr algn="ctr"/>
            <a:r>
              <a:rPr lang="en-US" sz="1400" dirty="0" smtClean="0"/>
              <a:t>Speech </a:t>
            </a:r>
          </a:p>
          <a:p>
            <a:pPr algn="ctr"/>
            <a:r>
              <a:rPr lang="en-US" sz="1400" dirty="0" smtClean="0"/>
              <a:t>Input </a:t>
            </a:r>
          </a:p>
          <a:p>
            <a:pPr algn="ctr"/>
            <a:r>
              <a:rPr lang="en-US" sz="1400" dirty="0" smtClean="0"/>
              <a:t>Signal</a:t>
            </a:r>
            <a:endParaRPr lang="en-US" sz="1400" dirty="0"/>
          </a:p>
        </p:txBody>
      </p:sp>
      <p:sp>
        <p:nvSpPr>
          <p:cNvPr id="24" name="TextBox 23"/>
          <p:cNvSpPr txBox="1"/>
          <p:nvPr/>
        </p:nvSpPr>
        <p:spPr>
          <a:xfrm>
            <a:off x="7087082" y="4431268"/>
            <a:ext cx="1066318" cy="369332"/>
          </a:xfrm>
          <a:prstGeom prst="rect">
            <a:avLst/>
          </a:prstGeom>
          <a:noFill/>
        </p:spPr>
        <p:txBody>
          <a:bodyPr wrap="none" rtlCol="0">
            <a:spAutoFit/>
          </a:bodyPr>
          <a:lstStyle/>
          <a:p>
            <a:r>
              <a:rPr lang="en-US" dirty="0" smtClean="0"/>
              <a:t>Network</a:t>
            </a:r>
            <a:endParaRPr lang="en-US" dirty="0"/>
          </a:p>
        </p:txBody>
      </p:sp>
      <p:cxnSp>
        <p:nvCxnSpPr>
          <p:cNvPr id="28" name="Straight Arrow Connector 27"/>
          <p:cNvCxnSpPr>
            <a:endCxn id="6" idx="1"/>
          </p:cNvCxnSpPr>
          <p:nvPr/>
        </p:nvCxnSpPr>
        <p:spPr>
          <a:xfrm>
            <a:off x="1295400" y="2895600"/>
            <a:ext cx="252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5240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Upper sub-band bandlimiting filter (3.5kHz-7kHz)</a:t>
            </a:r>
            <a:endParaRPr lang="en-US" sz="1400" dirty="0"/>
          </a:p>
        </p:txBody>
      </p:sp>
      <p:sp>
        <p:nvSpPr>
          <p:cNvPr id="87" name="Rectangle 86"/>
          <p:cNvSpPr/>
          <p:nvPr/>
        </p:nvSpPr>
        <p:spPr>
          <a:xfrm>
            <a:off x="4114800" y="2514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Lower sub-band ADPCM encoder</a:t>
            </a:r>
            <a:endParaRPr lang="en-US" sz="1400" dirty="0"/>
          </a:p>
        </p:txBody>
      </p:sp>
      <p:sp>
        <p:nvSpPr>
          <p:cNvPr id="88" name="Rectangle 87"/>
          <p:cNvSpPr/>
          <p:nvPr/>
        </p:nvSpPr>
        <p:spPr>
          <a:xfrm>
            <a:off x="41148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Upper sub-band ADPCM encoder</a:t>
            </a:r>
            <a:endParaRPr lang="en-US" sz="1400" dirty="0"/>
          </a:p>
        </p:txBody>
      </p:sp>
      <p:sp>
        <p:nvSpPr>
          <p:cNvPr id="89" name="Rectangle 88"/>
          <p:cNvSpPr/>
          <p:nvPr/>
        </p:nvSpPr>
        <p:spPr>
          <a:xfrm>
            <a:off x="6729884" y="25146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Multiplexer</a:t>
            </a:r>
            <a:endParaRPr lang="en-US" sz="1400" dirty="0"/>
          </a:p>
        </p:txBody>
      </p:sp>
      <p:cxnSp>
        <p:nvCxnSpPr>
          <p:cNvPr id="91" name="Straight Arrow Connector 90"/>
          <p:cNvCxnSpPr>
            <a:stCxn id="6" idx="3"/>
            <a:endCxn id="87" idx="1"/>
          </p:cNvCxnSpPr>
          <p:nvPr/>
        </p:nvCxnSpPr>
        <p:spPr>
          <a:xfrm>
            <a:off x="32004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6" idx="3"/>
            <a:endCxn id="88" idx="1"/>
          </p:cNvCxnSpPr>
          <p:nvPr/>
        </p:nvCxnSpPr>
        <p:spPr>
          <a:xfrm>
            <a:off x="32004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7912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87" idx="3"/>
          </p:cNvCxnSpPr>
          <p:nvPr/>
        </p:nvCxnSpPr>
        <p:spPr>
          <a:xfrm>
            <a:off x="57912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86" idx="1"/>
          </p:cNvCxnSpPr>
          <p:nvPr/>
        </p:nvCxnSpPr>
        <p:spPr>
          <a:xfrm>
            <a:off x="1295400" y="3810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8382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0668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395884" y="48534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548284" y="49530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Lower sub-band low-pass filter (50Hz-3.5 kHz)</a:t>
            </a:r>
            <a:endParaRPr lang="en-US" sz="1400" dirty="0"/>
          </a:p>
        </p:txBody>
      </p:sp>
      <p:sp>
        <p:nvSpPr>
          <p:cNvPr id="157" name="TextBox 156"/>
          <p:cNvSpPr txBox="1"/>
          <p:nvPr/>
        </p:nvSpPr>
        <p:spPr>
          <a:xfrm>
            <a:off x="381000" y="5410200"/>
            <a:ext cx="790601" cy="738664"/>
          </a:xfrm>
          <a:prstGeom prst="rect">
            <a:avLst/>
          </a:prstGeom>
          <a:noFill/>
        </p:spPr>
        <p:txBody>
          <a:bodyPr wrap="none" rtlCol="0">
            <a:spAutoFit/>
          </a:bodyPr>
          <a:lstStyle/>
          <a:p>
            <a:pPr algn="ctr"/>
            <a:r>
              <a:rPr lang="en-US" sz="1400" dirty="0" smtClean="0"/>
              <a:t>Speech </a:t>
            </a:r>
          </a:p>
          <a:p>
            <a:pPr algn="ctr"/>
            <a:r>
              <a:rPr lang="en-US" sz="1400" dirty="0" smtClean="0"/>
              <a:t>Output </a:t>
            </a:r>
          </a:p>
          <a:p>
            <a:pPr algn="ctr"/>
            <a:r>
              <a:rPr lang="en-US" sz="1400" dirty="0" smtClean="0"/>
              <a:t>Signal</a:t>
            </a:r>
            <a:endParaRPr lang="en-US" sz="1400" dirty="0"/>
          </a:p>
        </p:txBody>
      </p:sp>
      <p:sp>
        <p:nvSpPr>
          <p:cNvPr id="159" name="Rectangle 158"/>
          <p:cNvSpPr/>
          <p:nvPr/>
        </p:nvSpPr>
        <p:spPr>
          <a:xfrm>
            <a:off x="15240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Upper sub-band low-pass filter (3.5kHz-7kHz)</a:t>
            </a:r>
            <a:endParaRPr lang="en-US" sz="1400" dirty="0"/>
          </a:p>
        </p:txBody>
      </p:sp>
      <p:sp>
        <p:nvSpPr>
          <p:cNvPr id="160" name="Rectangle 159"/>
          <p:cNvSpPr/>
          <p:nvPr/>
        </p:nvSpPr>
        <p:spPr>
          <a:xfrm>
            <a:off x="4114800" y="4953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Lower sub-band ADPCM decoder</a:t>
            </a:r>
            <a:endParaRPr lang="en-US" sz="1400" dirty="0"/>
          </a:p>
        </p:txBody>
      </p:sp>
      <p:sp>
        <p:nvSpPr>
          <p:cNvPr id="161" name="Rectangle 160"/>
          <p:cNvSpPr/>
          <p:nvPr/>
        </p:nvSpPr>
        <p:spPr>
          <a:xfrm>
            <a:off x="41148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Upper sub-band ADPCM decoder</a:t>
            </a:r>
            <a:endParaRPr lang="en-US" sz="1400" dirty="0"/>
          </a:p>
        </p:txBody>
      </p:sp>
      <p:sp>
        <p:nvSpPr>
          <p:cNvPr id="162" name="Rectangle 161"/>
          <p:cNvSpPr/>
          <p:nvPr/>
        </p:nvSpPr>
        <p:spPr>
          <a:xfrm>
            <a:off x="6729884" y="49530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Demultiplexer</a:t>
            </a:r>
            <a:endParaRPr lang="en-US" sz="1400" dirty="0"/>
          </a:p>
        </p:txBody>
      </p:sp>
      <p:cxnSp>
        <p:nvCxnSpPr>
          <p:cNvPr id="168" name="Straight Connector 167"/>
          <p:cNvCxnSpPr/>
          <p:nvPr/>
        </p:nvCxnSpPr>
        <p:spPr>
          <a:xfrm rot="5400000">
            <a:off x="838200" y="5791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066800" y="5791200"/>
            <a:ext cx="228600" cy="158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a:off x="7506494" y="4305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7506494" y="48379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56" idx="1"/>
          </p:cNvCxnSpPr>
          <p:nvPr/>
        </p:nvCxnSpPr>
        <p:spPr>
          <a:xfrm>
            <a:off x="1295400" y="5334000"/>
            <a:ext cx="252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59" idx="1"/>
          </p:cNvCxnSpPr>
          <p:nvPr/>
        </p:nvCxnSpPr>
        <p:spPr>
          <a:xfrm>
            <a:off x="1295400" y="6248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60" idx="1"/>
            <a:endCxn id="156" idx="3"/>
          </p:cNvCxnSpPr>
          <p:nvPr/>
        </p:nvCxnSpPr>
        <p:spPr>
          <a:xfrm rot="10800000">
            <a:off x="32004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61" idx="1"/>
            <a:endCxn id="159" idx="3"/>
          </p:cNvCxnSpPr>
          <p:nvPr/>
        </p:nvCxnSpPr>
        <p:spPr>
          <a:xfrm rot="10800000">
            <a:off x="32004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60" idx="3"/>
          </p:cNvCxnSpPr>
          <p:nvPr/>
        </p:nvCxnSpPr>
        <p:spPr>
          <a:xfrm rot="10800000">
            <a:off x="57912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161" idx="3"/>
          </p:cNvCxnSpPr>
          <p:nvPr/>
        </p:nvCxnSpPr>
        <p:spPr>
          <a:xfrm rot="10800000">
            <a:off x="57912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5867400" y="5026223"/>
            <a:ext cx="813043" cy="307777"/>
          </a:xfrm>
          <a:prstGeom prst="rect">
            <a:avLst/>
          </a:prstGeom>
          <a:noFill/>
        </p:spPr>
        <p:txBody>
          <a:bodyPr wrap="none" rtlCol="0">
            <a:spAutoFit/>
          </a:bodyPr>
          <a:lstStyle/>
          <a:p>
            <a:r>
              <a:rPr lang="en-US" sz="1400" dirty="0" smtClean="0"/>
              <a:t>48 kbps</a:t>
            </a:r>
            <a:endParaRPr lang="en-US" sz="1400" dirty="0"/>
          </a:p>
        </p:txBody>
      </p:sp>
      <p:sp>
        <p:nvSpPr>
          <p:cNvPr id="194" name="TextBox 193"/>
          <p:cNvSpPr txBox="1"/>
          <p:nvPr/>
        </p:nvSpPr>
        <p:spPr>
          <a:xfrm>
            <a:off x="5867400" y="2590800"/>
            <a:ext cx="813043" cy="307777"/>
          </a:xfrm>
          <a:prstGeom prst="rect">
            <a:avLst/>
          </a:prstGeom>
          <a:noFill/>
        </p:spPr>
        <p:txBody>
          <a:bodyPr wrap="none" rtlCol="0">
            <a:spAutoFit/>
          </a:bodyPr>
          <a:lstStyle/>
          <a:p>
            <a:r>
              <a:rPr lang="en-US" sz="1400" dirty="0" smtClean="0"/>
              <a:t>48 kbps</a:t>
            </a:r>
            <a:endParaRPr lang="en-US" sz="1400" dirty="0"/>
          </a:p>
        </p:txBody>
      </p:sp>
      <p:sp>
        <p:nvSpPr>
          <p:cNvPr id="195" name="TextBox 194"/>
          <p:cNvSpPr txBox="1"/>
          <p:nvPr/>
        </p:nvSpPr>
        <p:spPr>
          <a:xfrm>
            <a:off x="5867400" y="3505200"/>
            <a:ext cx="782587" cy="307777"/>
          </a:xfrm>
          <a:prstGeom prst="rect">
            <a:avLst/>
          </a:prstGeom>
          <a:noFill/>
        </p:spPr>
        <p:txBody>
          <a:bodyPr wrap="none" rtlCol="0">
            <a:spAutoFit/>
          </a:bodyPr>
          <a:lstStyle/>
          <a:p>
            <a:r>
              <a:rPr lang="en-US" sz="1400" dirty="0" smtClean="0"/>
              <a:t>16 kbps</a:t>
            </a:r>
            <a:endParaRPr lang="en-US" sz="1400" dirty="0"/>
          </a:p>
        </p:txBody>
      </p:sp>
      <p:sp>
        <p:nvSpPr>
          <p:cNvPr id="196" name="TextBox 195"/>
          <p:cNvSpPr txBox="1"/>
          <p:nvPr/>
        </p:nvSpPr>
        <p:spPr>
          <a:xfrm>
            <a:off x="5867400" y="5943600"/>
            <a:ext cx="782587" cy="307777"/>
          </a:xfrm>
          <a:prstGeom prst="rect">
            <a:avLst/>
          </a:prstGeom>
          <a:noFill/>
        </p:spPr>
        <p:txBody>
          <a:bodyPr wrap="none" rtlCol="0">
            <a:spAutoFit/>
          </a:bodyPr>
          <a:lstStyle/>
          <a:p>
            <a:r>
              <a:rPr lang="en-US" sz="1400" dirty="0" smtClean="0"/>
              <a:t>16 kbps</a:t>
            </a:r>
            <a:endParaRPr lang="en-US" sz="14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Sub-band ADPCM</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smtClean="0"/>
              <a:t>The sub-band ADPCM is defined in ITU-T Recommendation G.722 (better sound quality in VoIP).</a:t>
            </a:r>
          </a:p>
          <a:p>
            <a:pPr algn="just"/>
            <a:endParaRPr lang="en-US" sz="2200" dirty="0" smtClean="0"/>
          </a:p>
          <a:p>
            <a:pPr algn="just"/>
            <a:r>
              <a:rPr lang="en-US" sz="2200" dirty="0" smtClean="0"/>
              <a:t>This uses sub-band coding, in which the input signal prior to sampling is passed through two filters: one which passes only signal frequencies in the range 50 Hz through to 3.5 kHz and the other only frequencies in the range 3.5 kHz through to 7 kHz.</a:t>
            </a:r>
          </a:p>
          <a:p>
            <a:pPr algn="just"/>
            <a:endParaRPr lang="en-US" sz="2200" dirty="0" smtClean="0"/>
          </a:p>
          <a:p>
            <a:pPr algn="just"/>
            <a:r>
              <a:rPr lang="en-US" sz="2200" dirty="0" smtClean="0"/>
              <a:t>Each is then sampled and encoded independently using ADPCM. 6 digits are used to encode the lower sub-band signal, while 2 digits are used to encode the upper sub-band signal. </a:t>
            </a:r>
            <a:endParaRPr lang="en-US" sz="2000" dirty="0" smtClean="0"/>
          </a:p>
          <a:p>
            <a:pPr algn="just"/>
            <a:endParaRPr lang="en-US" sz="2200"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Linear Predictive Coding</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Linear Predictive Coding derives its name from the fact that current speech sample can be closely approximated as a linear combination of past samples. The approximation is done on short chucks of the speech signal, called frames. Generally 30 to 50 frames per second give intelligible speech with good compression.</a:t>
            </a:r>
          </a:p>
        </p:txBody>
      </p:sp>
      <p:graphicFrame>
        <p:nvGraphicFramePr>
          <p:cNvPr id="4" name="Object 3"/>
          <p:cNvGraphicFramePr>
            <a:graphicFrameLocks noChangeAspect="1"/>
          </p:cNvGraphicFramePr>
          <p:nvPr/>
        </p:nvGraphicFramePr>
        <p:xfrm>
          <a:off x="2817645" y="5040868"/>
          <a:ext cx="3817620" cy="1060450"/>
        </p:xfrm>
        <a:graphic>
          <a:graphicData uri="http://schemas.openxmlformats.org/presentationml/2006/ole">
            <mc:AlternateContent xmlns:mc="http://schemas.openxmlformats.org/markup-compatibility/2006">
              <mc:Choice xmlns:v="urn:schemas-microsoft-com:vml" Requires="v">
                <p:oleObj spid="_x0000_s53256" name="Equation" r:id="rId3" imgW="1600200" imgH="444500" progId="Equation.3">
                  <p:embed/>
                </p:oleObj>
              </mc:Choice>
              <mc:Fallback>
                <p:oleObj name="Equation" r:id="rId3" imgW="1600200" imgH="4445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645" y="5040868"/>
                        <a:ext cx="381762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rot="5400000" flipH="1" flipV="1">
            <a:off x="4273065" y="6019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82265" y="6400800"/>
            <a:ext cx="2707793" cy="369332"/>
          </a:xfrm>
          <a:prstGeom prst="rect">
            <a:avLst/>
          </a:prstGeom>
          <a:noFill/>
        </p:spPr>
        <p:txBody>
          <a:bodyPr wrap="none" rtlCol="0">
            <a:spAutoFit/>
          </a:bodyPr>
          <a:lstStyle/>
          <a:p>
            <a:r>
              <a:rPr lang="en-US" dirty="0" smtClean="0"/>
              <a:t>Previous speech samples</a:t>
            </a:r>
            <a:endParaRPr lang="en-US" dirty="0"/>
          </a:p>
        </p:txBody>
      </p:sp>
      <p:sp>
        <p:nvSpPr>
          <p:cNvPr id="9" name="TextBox 8"/>
          <p:cNvSpPr txBox="1"/>
          <p:nvPr/>
        </p:nvSpPr>
        <p:spPr>
          <a:xfrm>
            <a:off x="6406665" y="6400800"/>
            <a:ext cx="1822935" cy="369332"/>
          </a:xfrm>
          <a:prstGeom prst="rect">
            <a:avLst/>
          </a:prstGeom>
          <a:noFill/>
        </p:spPr>
        <p:txBody>
          <a:bodyPr wrap="none" rtlCol="0">
            <a:spAutoFit/>
          </a:bodyPr>
          <a:lstStyle/>
          <a:p>
            <a:r>
              <a:rPr lang="en-US" dirty="0" smtClean="0"/>
              <a:t>Prediction error</a:t>
            </a:r>
            <a:endParaRPr lang="en-US" dirty="0"/>
          </a:p>
        </p:txBody>
      </p:sp>
      <p:cxnSp>
        <p:nvCxnSpPr>
          <p:cNvPr id="11" name="Straight Arrow Connector 10"/>
          <p:cNvCxnSpPr/>
          <p:nvPr/>
        </p:nvCxnSpPr>
        <p:spPr>
          <a:xfrm rot="16200000" flipV="1">
            <a:off x="6254265" y="59436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4200" y="4876800"/>
            <a:ext cx="76786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4065" y="4507468"/>
            <a:ext cx="2125903" cy="369332"/>
          </a:xfrm>
          <a:prstGeom prst="rect">
            <a:avLst/>
          </a:prstGeom>
          <a:noFill/>
        </p:spPr>
        <p:txBody>
          <a:bodyPr wrap="none" rtlCol="0">
            <a:spAutoFit/>
          </a:bodyPr>
          <a:lstStyle/>
          <a:p>
            <a:r>
              <a:rPr lang="en-US" dirty="0" smtClean="0"/>
              <a:t>Order of the model</a:t>
            </a:r>
            <a:endParaRPr lang="en-US" dirty="0"/>
          </a:p>
        </p:txBody>
      </p:sp>
      <p:sp>
        <p:nvSpPr>
          <p:cNvPr id="17" name="TextBox 16"/>
          <p:cNvSpPr txBox="1"/>
          <p:nvPr/>
        </p:nvSpPr>
        <p:spPr>
          <a:xfrm>
            <a:off x="3892065" y="4507468"/>
            <a:ext cx="2361544" cy="369332"/>
          </a:xfrm>
          <a:prstGeom prst="rect">
            <a:avLst/>
          </a:prstGeom>
          <a:noFill/>
        </p:spPr>
        <p:txBody>
          <a:bodyPr wrap="none" rtlCol="0">
            <a:spAutoFit/>
          </a:bodyPr>
          <a:lstStyle/>
          <a:p>
            <a:r>
              <a:rPr lang="en-US" dirty="0" smtClean="0"/>
              <a:t>Prediction coefficient</a:t>
            </a:r>
            <a:endParaRPr lang="en-US" dirty="0"/>
          </a:p>
        </p:txBody>
      </p:sp>
      <p:cxnSp>
        <p:nvCxnSpPr>
          <p:cNvPr id="21" name="Straight Arrow Connector 20"/>
          <p:cNvCxnSpPr/>
          <p:nvPr/>
        </p:nvCxnSpPr>
        <p:spPr>
          <a:xfrm rot="10800000" flipV="1">
            <a:off x="4577865" y="4876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Linear Predictive Coding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The predictor coefficients are determined by minimizing the sum of squared differences (over a finite interval) between the actual speech samples and the linearly predicted ones.</a:t>
            </a:r>
          </a:p>
          <a:p>
            <a:pPr algn="just"/>
            <a:endParaRPr lang="en-US" sz="2200" dirty="0" smtClean="0"/>
          </a:p>
          <a:p>
            <a:pPr algn="just"/>
            <a:r>
              <a:rPr lang="en-US" sz="2200" dirty="0" smtClean="0"/>
              <a:t>The higher the coefficient order </a:t>
            </a:r>
            <a:r>
              <a:rPr lang="en-US" sz="2200" i="1" dirty="0" smtClean="0"/>
              <a:t>p</a:t>
            </a:r>
            <a:r>
              <a:rPr lang="en-US" sz="2200" dirty="0" smtClean="0"/>
              <a:t>, the closer the approximation is.</a:t>
            </a:r>
          </a:p>
          <a:p>
            <a:pPr algn="just"/>
            <a:endParaRPr lang="en-US" sz="2200" i="1" dirty="0" smtClean="0"/>
          </a:p>
          <a:p>
            <a:pPr algn="just"/>
            <a:r>
              <a:rPr lang="en-US" sz="2200" dirty="0" smtClean="0"/>
              <a:t>Uncompressed speech is transmitted at 64 kbps. The LPC transmits speech at a bit rate of 2.4 kbps. There is a </a:t>
            </a:r>
            <a:r>
              <a:rPr lang="en-US" sz="2200" smtClean="0"/>
              <a:t>noticeable loss </a:t>
            </a:r>
            <a:r>
              <a:rPr lang="en-US" sz="2200" dirty="0" smtClean="0"/>
              <a:t>of quality, however, the speech is still audible.</a:t>
            </a:r>
          </a:p>
          <a:p>
            <a:pPr algn="just"/>
            <a:endParaRPr lang="en-US" sz="2200" dirty="0" smtClean="0"/>
          </a:p>
          <a:p>
            <a:pPr algn="just"/>
            <a:r>
              <a:rPr lang="en-US" sz="2200" dirty="0" smtClean="0"/>
              <a:t>LPC is used by phone companies (e.g., GSM standard).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Code-excited LPC (CELPC)</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In CELPC model instead of treating each digitized frame independently for encoding purposes, just a limited set of frames are used, each known as a wave template.</a:t>
            </a:r>
          </a:p>
          <a:p>
            <a:pPr algn="just"/>
            <a:endParaRPr lang="en-US" sz="2400" dirty="0" smtClean="0"/>
          </a:p>
          <a:p>
            <a:pPr algn="just"/>
            <a:r>
              <a:rPr lang="en-US" sz="2400" dirty="0" smtClean="0"/>
              <a:t>A pre-computed set of templates are held by the encoder and the decoder in what is known as the template codebook.</a:t>
            </a:r>
          </a:p>
          <a:p>
            <a:pPr algn="just"/>
            <a:endParaRPr lang="en-US" sz="2400" dirty="0" smtClean="0"/>
          </a:p>
          <a:p>
            <a:pPr algn="just"/>
            <a:r>
              <a:rPr lang="en-US" sz="2400" dirty="0" smtClean="0"/>
              <a:t>Each of the individual digitized samples that make up a particular template in the codebook are differently encoded.</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Perceptual Coding</a:t>
            </a:r>
            <a:endParaRPr lang="en-US" sz="3600" dirty="0"/>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300" dirty="0" smtClean="0"/>
              <a:t>LPC and CELPC are used for telephony applications. PC is designed for compression of general audio associated with a </a:t>
            </a:r>
            <a:r>
              <a:rPr lang="en-US" sz="2300" i="1" dirty="0" smtClean="0"/>
              <a:t>digital television broadcast</a:t>
            </a:r>
            <a:r>
              <a:rPr lang="en-US" sz="2300" dirty="0" smtClean="0"/>
              <a:t>.</a:t>
            </a:r>
          </a:p>
          <a:p>
            <a:pPr algn="just"/>
            <a:endParaRPr lang="en-US" sz="2300" dirty="0" smtClean="0"/>
          </a:p>
          <a:p>
            <a:pPr algn="just"/>
            <a:r>
              <a:rPr lang="en-US" sz="2300" dirty="0" smtClean="0"/>
              <a:t>Sampled frames of the source audio waveform are analyzed – but only those features that are perceptible to the ear are transmitted.</a:t>
            </a:r>
          </a:p>
          <a:p>
            <a:pPr algn="just"/>
            <a:endParaRPr lang="en-US" sz="2300" dirty="0" smtClean="0"/>
          </a:p>
          <a:p>
            <a:pPr algn="just"/>
            <a:r>
              <a:rPr lang="en-US" sz="2300" dirty="0" smtClean="0"/>
              <a:t>Although the human ear is sensitive to signals in the range 15 Hz to 20 kHz, the level of sensitivity to each signal is non-linear, i.e., the ear is more sensitive to some signals than others.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Sensitivity of the ear</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Sensitivity of the ear varies with the frequency of the signal. The ear is most sensitive to signals in the range 2-5 kHz</a:t>
            </a:r>
          </a:p>
          <a:p>
            <a:pPr algn="just"/>
            <a:r>
              <a:rPr lang="en-US" sz="2200" dirty="0" smtClean="0"/>
              <a:t>The dynamic range of ear is defined as the loudest sound it can hear to the quietest sound.</a:t>
            </a:r>
            <a:endParaRPr lang="en-US" sz="2000" dirty="0" smtClean="0"/>
          </a:p>
        </p:txBody>
      </p:sp>
      <p:pic>
        <p:nvPicPr>
          <p:cNvPr id="4" name="Picture 5"/>
          <p:cNvPicPr>
            <a:picLocks noChangeAspect="1" noChangeArrowheads="1"/>
          </p:cNvPicPr>
          <p:nvPr/>
        </p:nvPicPr>
        <p:blipFill>
          <a:blip r:embed="rId2"/>
          <a:srcRect/>
          <a:stretch>
            <a:fillRect/>
          </a:stretch>
        </p:blipFill>
        <p:spPr bwMode="auto">
          <a:xfrm>
            <a:off x="685800" y="3733800"/>
            <a:ext cx="4724400" cy="3045317"/>
          </a:xfrm>
          <a:prstGeom prst="rect">
            <a:avLst/>
          </a:prstGeom>
          <a:noFill/>
          <a:ln w="9525">
            <a:noFill/>
            <a:miter lim="800000"/>
            <a:headEnd/>
            <a:tailEnd/>
          </a:ln>
          <a:effectLst/>
        </p:spPr>
      </p:pic>
      <p:sp>
        <p:nvSpPr>
          <p:cNvPr id="5" name="TextBox 4"/>
          <p:cNvSpPr txBox="1"/>
          <p:nvPr/>
        </p:nvSpPr>
        <p:spPr>
          <a:xfrm>
            <a:off x="5638800" y="4495800"/>
            <a:ext cx="2590800" cy="1200329"/>
          </a:xfrm>
          <a:prstGeom prst="rect">
            <a:avLst/>
          </a:prstGeom>
          <a:noFill/>
        </p:spPr>
        <p:txBody>
          <a:bodyPr wrap="square" rtlCol="0">
            <a:spAutoFit/>
          </a:bodyPr>
          <a:lstStyle/>
          <a:p>
            <a:pPr algn="just"/>
            <a:r>
              <a:rPr lang="en-GB" dirty="0" smtClean="0"/>
              <a:t>Signal A is above the hearing threshold and B is below the hearing threshold</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Frequency Masking</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400" dirty="0" smtClean="0"/>
              <a:t>When multiple signals are present, a strong signal may reduce the level of sensitivity of the ear to other signals which are near to it in frequency</a:t>
            </a:r>
          </a:p>
        </p:txBody>
      </p:sp>
      <p:sp>
        <p:nvSpPr>
          <p:cNvPr id="5" name="TextBox 4"/>
          <p:cNvSpPr txBox="1"/>
          <p:nvPr/>
        </p:nvSpPr>
        <p:spPr>
          <a:xfrm>
            <a:off x="6019800" y="2492276"/>
            <a:ext cx="2590800" cy="2308324"/>
          </a:xfrm>
          <a:prstGeom prst="rect">
            <a:avLst/>
          </a:prstGeom>
          <a:noFill/>
        </p:spPr>
        <p:txBody>
          <a:bodyPr wrap="square" rtlCol="0">
            <a:spAutoFit/>
          </a:bodyPr>
          <a:lstStyle/>
          <a:p>
            <a:pPr algn="just"/>
            <a:r>
              <a:rPr lang="en-GB" dirty="0" smtClean="0"/>
              <a:t>Signal B is larger than signal A. This causes the basic sensitivity curve to be distorted.</a:t>
            </a:r>
          </a:p>
          <a:p>
            <a:pPr algn="just"/>
            <a:endParaRPr lang="en-GB" dirty="0" smtClean="0"/>
          </a:p>
          <a:p>
            <a:pPr algn="just"/>
            <a:r>
              <a:rPr lang="en-GB" dirty="0" smtClean="0"/>
              <a:t>Signal A will no longer be heard as it is within the distortion band.</a:t>
            </a:r>
            <a:endParaRPr lang="en-US" dirty="0"/>
          </a:p>
        </p:txBody>
      </p:sp>
      <p:pic>
        <p:nvPicPr>
          <p:cNvPr id="6" name="Picture 5"/>
          <p:cNvPicPr>
            <a:picLocks noChangeAspect="1" noChangeArrowheads="1"/>
          </p:cNvPicPr>
          <p:nvPr/>
        </p:nvPicPr>
        <p:blipFill>
          <a:blip r:embed="rId2"/>
          <a:srcRect/>
          <a:stretch>
            <a:fillRect/>
          </a:stretch>
        </p:blipFill>
        <p:spPr bwMode="auto">
          <a:xfrm>
            <a:off x="533400" y="2286000"/>
            <a:ext cx="5257800" cy="32836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Frequency Masking (Cont.)</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600" dirty="0" smtClean="0"/>
              <a:t>If the magnitude of the frequency components that make up an audio sound can be determined, it is possible to determine those frequencies that will be masked and do not need to be transmitted.</a:t>
            </a:r>
          </a:p>
        </p:txBody>
      </p:sp>
      <p:sp>
        <p:nvSpPr>
          <p:cNvPr id="5" name="TextBox 4"/>
          <p:cNvSpPr txBox="1"/>
          <p:nvPr/>
        </p:nvSpPr>
        <p:spPr>
          <a:xfrm>
            <a:off x="6019800" y="2789872"/>
            <a:ext cx="2590800" cy="1477328"/>
          </a:xfrm>
          <a:prstGeom prst="rect">
            <a:avLst/>
          </a:prstGeom>
          <a:noFill/>
        </p:spPr>
        <p:txBody>
          <a:bodyPr wrap="square" rtlCol="0">
            <a:spAutoFit/>
          </a:bodyPr>
          <a:lstStyle/>
          <a:p>
            <a:pPr algn="just"/>
            <a:r>
              <a:rPr lang="en-GB" dirty="0" smtClean="0"/>
              <a:t>The width of each curve at a particular signal level is known as the </a:t>
            </a:r>
            <a:r>
              <a:rPr lang="en-GB" b="1" i="1" dirty="0" smtClean="0"/>
              <a:t>critical bandwidth</a:t>
            </a:r>
            <a:r>
              <a:rPr lang="en-GB" dirty="0" smtClean="0"/>
              <a:t> for that frequency.</a:t>
            </a:r>
            <a:endParaRPr lang="en-US" dirty="0"/>
          </a:p>
        </p:txBody>
      </p:sp>
      <p:pic>
        <p:nvPicPr>
          <p:cNvPr id="8" name="Picture 5"/>
          <p:cNvPicPr>
            <a:picLocks noChangeAspect="1" noChangeArrowheads="1"/>
          </p:cNvPicPr>
          <p:nvPr/>
        </p:nvPicPr>
        <p:blipFill>
          <a:blip r:embed="rId2"/>
          <a:srcRect/>
          <a:stretch>
            <a:fillRect/>
          </a:stretch>
        </p:blipFill>
        <p:spPr bwMode="auto">
          <a:xfrm>
            <a:off x="609600" y="2514601"/>
            <a:ext cx="5105400" cy="2361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Temporal Masking</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600" dirty="0" smtClean="0"/>
              <a:t>During this time, signals whose amplitudes are less than the decay envelope will not be heard and hence need not be transmitted.</a:t>
            </a:r>
            <a:r>
              <a:rPr lang="en-US" sz="2200" dirty="0" smtClean="0"/>
              <a:t> </a:t>
            </a:r>
            <a:endParaRPr lang="en-US" sz="2400" dirty="0" smtClean="0"/>
          </a:p>
        </p:txBody>
      </p:sp>
      <p:sp>
        <p:nvSpPr>
          <p:cNvPr id="5" name="TextBox 4"/>
          <p:cNvSpPr txBox="1"/>
          <p:nvPr/>
        </p:nvSpPr>
        <p:spPr>
          <a:xfrm>
            <a:off x="5410200" y="2713672"/>
            <a:ext cx="3200400" cy="1477328"/>
          </a:xfrm>
          <a:prstGeom prst="rect">
            <a:avLst/>
          </a:prstGeom>
          <a:noFill/>
        </p:spPr>
        <p:txBody>
          <a:bodyPr wrap="square" rtlCol="0">
            <a:spAutoFit/>
          </a:bodyPr>
          <a:lstStyle/>
          <a:p>
            <a:pPr algn="just"/>
            <a:r>
              <a:rPr lang="en-GB" dirty="0" smtClean="0"/>
              <a:t>After the ear hears a loud sound, it takes a further short time before it can hear a quieter sound. This is known as the </a:t>
            </a:r>
            <a:r>
              <a:rPr lang="en-GB" b="1" i="1" dirty="0" smtClean="0"/>
              <a:t>temporal masking.</a:t>
            </a:r>
            <a:endParaRPr lang="en-US" b="1" i="1" dirty="0"/>
          </a:p>
        </p:txBody>
      </p:sp>
      <p:pic>
        <p:nvPicPr>
          <p:cNvPr id="7" name="Picture 5"/>
          <p:cNvPicPr>
            <a:picLocks noChangeAspect="1" noChangeArrowheads="1"/>
          </p:cNvPicPr>
          <p:nvPr/>
        </p:nvPicPr>
        <p:blipFill>
          <a:blip r:embed="rId2"/>
          <a:srcRect/>
          <a:stretch>
            <a:fillRect/>
          </a:stretch>
        </p:blipFill>
        <p:spPr bwMode="auto">
          <a:xfrm>
            <a:off x="228600" y="2286000"/>
            <a:ext cx="4876800" cy="29936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Data</a:t>
            </a:r>
            <a:endParaRPr lang="en-US" sz="3600" dirty="0"/>
          </a:p>
        </p:txBody>
      </p:sp>
      <p:sp>
        <p:nvSpPr>
          <p:cNvPr id="3" name="Content Placeholder 2"/>
          <p:cNvSpPr>
            <a:spLocks noGrp="1"/>
          </p:cNvSpPr>
          <p:nvPr>
            <p:ph idx="1"/>
          </p:nvPr>
        </p:nvSpPr>
        <p:spPr/>
        <p:txBody>
          <a:bodyPr>
            <a:normAutofit/>
          </a:bodyPr>
          <a:lstStyle/>
          <a:p>
            <a:pPr algn="just"/>
            <a:r>
              <a:rPr lang="en-US" sz="2400" b="1" dirty="0" smtClean="0"/>
              <a:t>Text</a:t>
            </a:r>
            <a:r>
              <a:rPr lang="en-US" sz="2400" dirty="0" smtClean="0"/>
              <a:t>: Block of characters, each represented by a fixed number of binary digits (bit), known as </a:t>
            </a:r>
            <a:r>
              <a:rPr lang="en-US" sz="2400" i="1" dirty="0" smtClean="0"/>
              <a:t>codeword</a:t>
            </a:r>
            <a:r>
              <a:rPr lang="en-US" sz="2400" dirty="0" smtClean="0"/>
              <a:t>.</a:t>
            </a:r>
          </a:p>
          <a:p>
            <a:pPr algn="just"/>
            <a:r>
              <a:rPr lang="en-US" sz="2400" b="1" dirty="0" smtClean="0"/>
              <a:t>Still images</a:t>
            </a:r>
            <a:r>
              <a:rPr lang="en-US" sz="2400" dirty="0" smtClean="0"/>
              <a:t> (e.g., graphics, pictures): </a:t>
            </a:r>
            <a:r>
              <a:rPr lang="en-US" sz="2200" dirty="0" smtClean="0"/>
              <a:t>Two dimensional blocks of picture elements represented by  a fixed number of bits</a:t>
            </a:r>
          </a:p>
          <a:p>
            <a:pPr algn="just"/>
            <a:r>
              <a:rPr lang="en-US" sz="2400" b="1" dirty="0" smtClean="0"/>
              <a:t>Sound and Video</a:t>
            </a:r>
            <a:r>
              <a:rPr lang="en-US" sz="2400" dirty="0" smtClean="0"/>
              <a:t>: Type of signal is known as an analogue signal and varies continuously with time (e.g., telephone conversation can last for several minutes while a movie (audio + video) can last for a number of hours).</a:t>
            </a:r>
          </a:p>
          <a:p>
            <a:pPr algn="just"/>
            <a:r>
              <a:rPr lang="en-US" sz="2200" b="1" dirty="0" smtClean="0"/>
              <a:t>Animation</a:t>
            </a:r>
            <a:r>
              <a:rPr lang="en-US" sz="2200" dirty="0" smtClean="0"/>
              <a:t>: Sequence of graphics.</a:t>
            </a:r>
          </a:p>
          <a:p>
            <a:pPr lvl="1" algn="just"/>
            <a:endParaRPr lang="en-US" sz="2200" dirty="0"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 Audio Coder</a:t>
            </a:r>
            <a:endParaRPr lang="en-US" sz="3600" dirty="0"/>
          </a:p>
        </p:txBody>
      </p:sp>
      <p:sp>
        <p:nvSpPr>
          <p:cNvPr id="4" name="Rectangle 3"/>
          <p:cNvSpPr/>
          <p:nvPr/>
        </p:nvSpPr>
        <p:spPr>
          <a:xfrm>
            <a:off x="1295400" y="2362200"/>
            <a:ext cx="7467600" cy="4191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PCM </a:t>
            </a:r>
          </a:p>
          <a:p>
            <a:r>
              <a:rPr lang="en-US" sz="1400" dirty="0" smtClean="0"/>
              <a:t>Encoder</a:t>
            </a:r>
            <a:endParaRPr lang="en-US" sz="1400" dirty="0"/>
          </a:p>
        </p:txBody>
      </p:sp>
      <p:sp>
        <p:nvSpPr>
          <p:cNvPr id="6" name="Rectangle 5"/>
          <p:cNvSpPr/>
          <p:nvPr/>
        </p:nvSpPr>
        <p:spPr>
          <a:xfrm>
            <a:off x="3276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Analysis filter bank (DFT)</a:t>
            </a:r>
            <a:endParaRPr lang="en-US" sz="1400" dirty="0"/>
          </a:p>
        </p:txBody>
      </p:sp>
      <p:sp>
        <p:nvSpPr>
          <p:cNvPr id="7" name="TextBox 6"/>
          <p:cNvSpPr txBox="1"/>
          <p:nvPr/>
        </p:nvSpPr>
        <p:spPr>
          <a:xfrm>
            <a:off x="2317968" y="4114800"/>
            <a:ext cx="272832" cy="307777"/>
          </a:xfrm>
          <a:prstGeom prst="rect">
            <a:avLst/>
          </a:prstGeom>
          <a:noFill/>
        </p:spPr>
        <p:txBody>
          <a:bodyPr wrap="none" rtlCol="0">
            <a:spAutoFit/>
          </a:bodyPr>
          <a:lstStyle/>
          <a:p>
            <a:r>
              <a:rPr lang="en-US" sz="1400" b="1" dirty="0" smtClean="0">
                <a:solidFill>
                  <a:schemeClr val="bg1"/>
                </a:solidFill>
              </a:rPr>
              <a:t>1</a:t>
            </a:r>
            <a:endParaRPr lang="en-US" sz="1400" b="1" dirty="0">
              <a:solidFill>
                <a:schemeClr val="bg1"/>
              </a:solidFill>
            </a:endParaRPr>
          </a:p>
        </p:txBody>
      </p:sp>
      <p:sp>
        <p:nvSpPr>
          <p:cNvPr id="8" name="TextBox 7"/>
          <p:cNvSpPr txBox="1"/>
          <p:nvPr/>
        </p:nvSpPr>
        <p:spPr>
          <a:xfrm>
            <a:off x="2317968" y="4492823"/>
            <a:ext cx="296876" cy="307777"/>
          </a:xfrm>
          <a:prstGeom prst="rect">
            <a:avLst/>
          </a:prstGeom>
          <a:noFill/>
        </p:spPr>
        <p:txBody>
          <a:bodyPr wrap="none" rtlCol="0">
            <a:spAutoFit/>
          </a:bodyPr>
          <a:lstStyle/>
          <a:p>
            <a:r>
              <a:rPr lang="en-US" sz="1400" b="1" dirty="0" smtClean="0">
                <a:solidFill>
                  <a:schemeClr val="bg1"/>
                </a:solidFill>
              </a:rPr>
              <a:t>2</a:t>
            </a:r>
            <a:endParaRPr lang="en-US" sz="1400" b="1" dirty="0">
              <a:solidFill>
                <a:schemeClr val="bg1"/>
              </a:solidFill>
            </a:endParaRPr>
          </a:p>
        </p:txBody>
      </p:sp>
      <p:sp>
        <p:nvSpPr>
          <p:cNvPr id="9" name="TextBox 8"/>
          <p:cNvSpPr txBox="1"/>
          <p:nvPr/>
        </p:nvSpPr>
        <p:spPr>
          <a:xfrm>
            <a:off x="2209800" y="6093023"/>
            <a:ext cx="409086" cy="307777"/>
          </a:xfrm>
          <a:prstGeom prst="rect">
            <a:avLst/>
          </a:prstGeom>
          <a:noFill/>
        </p:spPr>
        <p:txBody>
          <a:bodyPr wrap="none" rtlCol="0">
            <a:spAutoFit/>
          </a:bodyPr>
          <a:lstStyle/>
          <a:p>
            <a:r>
              <a:rPr lang="en-US" sz="1400" b="1" dirty="0" smtClean="0">
                <a:solidFill>
                  <a:schemeClr val="bg1"/>
                </a:solidFill>
              </a:rPr>
              <a:t>32</a:t>
            </a:r>
            <a:endParaRPr lang="en-US" sz="1400" b="1" dirty="0">
              <a:solidFill>
                <a:schemeClr val="bg1"/>
              </a:solidFill>
            </a:endParaRPr>
          </a:p>
        </p:txBody>
      </p:sp>
      <p:cxnSp>
        <p:nvCxnSpPr>
          <p:cNvPr id="11" name="Straight Arrow Connector 10"/>
          <p:cNvCxnSpPr/>
          <p:nvPr/>
        </p:nvCxnSpPr>
        <p:spPr>
          <a:xfrm>
            <a:off x="26670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2385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4671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3053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76600" y="25146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429000" y="2819400"/>
            <a:ext cx="9906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Masking Threshold</a:t>
            </a:r>
            <a:endParaRPr lang="en-US" sz="1400" dirty="0"/>
          </a:p>
        </p:txBody>
      </p:sp>
      <p:sp>
        <p:nvSpPr>
          <p:cNvPr id="22" name="Rectangle 21"/>
          <p:cNvSpPr/>
          <p:nvPr/>
        </p:nvSpPr>
        <p:spPr>
          <a:xfrm>
            <a:off x="4572000" y="2819400"/>
            <a:ext cx="14478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Signal-to-mask ratios  + Bit allocations</a:t>
            </a:r>
            <a:endParaRPr lang="en-US" sz="1400" dirty="0"/>
          </a:p>
        </p:txBody>
      </p:sp>
      <p:sp>
        <p:nvSpPr>
          <p:cNvPr id="23" name="Rectangle 22"/>
          <p:cNvSpPr/>
          <p:nvPr/>
        </p:nvSpPr>
        <p:spPr>
          <a:xfrm>
            <a:off x="6324600" y="4114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Q1</a:t>
            </a:r>
            <a:endParaRPr lang="en-US" sz="1200" dirty="0"/>
          </a:p>
        </p:txBody>
      </p:sp>
      <p:sp>
        <p:nvSpPr>
          <p:cNvPr id="24" name="Rectangle 23"/>
          <p:cNvSpPr/>
          <p:nvPr/>
        </p:nvSpPr>
        <p:spPr>
          <a:xfrm>
            <a:off x="6324600" y="4495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Q2</a:t>
            </a:r>
            <a:endParaRPr lang="en-US" sz="1200" dirty="0"/>
          </a:p>
        </p:txBody>
      </p:sp>
      <p:sp>
        <p:nvSpPr>
          <p:cNvPr id="25" name="Rectangle 24"/>
          <p:cNvSpPr/>
          <p:nvPr/>
        </p:nvSpPr>
        <p:spPr>
          <a:xfrm>
            <a:off x="6324600" y="6096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Q32</a:t>
            </a:r>
            <a:endParaRPr lang="en-US" sz="1100" dirty="0"/>
          </a:p>
        </p:txBody>
      </p:sp>
      <p:cxnSp>
        <p:nvCxnSpPr>
          <p:cNvPr id="27" name="Straight Arrow Connector 26"/>
          <p:cNvCxnSpPr/>
          <p:nvPr/>
        </p:nvCxnSpPr>
        <p:spPr>
          <a:xfrm>
            <a:off x="4572000" y="63230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4722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72000" y="4341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2"/>
          </p:cNvCxnSpPr>
          <p:nvPr/>
        </p:nvCxnSpPr>
        <p:spPr>
          <a:xfrm rot="5400000">
            <a:off x="4572000" y="4038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4400" y="4189412"/>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610894" y="4229100"/>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3000" y="4570412"/>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876800" y="50292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19800" y="617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914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Format frame for transmission</a:t>
            </a:r>
            <a:endParaRPr lang="en-US" sz="1400" dirty="0"/>
          </a:p>
        </p:txBody>
      </p:sp>
      <p:cxnSp>
        <p:nvCxnSpPr>
          <p:cNvPr id="51" name="Straight Arrow Connector 50"/>
          <p:cNvCxnSpPr>
            <a:stCxn id="23" idx="3"/>
          </p:cNvCxnSpPr>
          <p:nvPr/>
        </p:nvCxnSpPr>
        <p:spPr>
          <a:xfrm>
            <a:off x="67818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4" idx="3"/>
          </p:cNvCxnSpPr>
          <p:nvPr/>
        </p:nvCxnSpPr>
        <p:spPr>
          <a:xfrm>
            <a:off x="67818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5" idx="3"/>
          </p:cNvCxnSpPr>
          <p:nvPr/>
        </p:nvCxnSpPr>
        <p:spPr>
          <a:xfrm>
            <a:off x="67818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8600" y="4976336"/>
            <a:ext cx="790601" cy="738664"/>
          </a:xfrm>
          <a:prstGeom prst="rect">
            <a:avLst/>
          </a:prstGeom>
          <a:noFill/>
        </p:spPr>
        <p:txBody>
          <a:bodyPr wrap="none" rtlCol="0">
            <a:spAutoFit/>
          </a:bodyPr>
          <a:lstStyle/>
          <a:p>
            <a:pPr algn="ctr"/>
            <a:r>
              <a:rPr lang="en-US" sz="1400" dirty="0" smtClean="0"/>
              <a:t>Speech </a:t>
            </a:r>
          </a:p>
          <a:p>
            <a:pPr algn="ctr"/>
            <a:r>
              <a:rPr lang="en-US" sz="1400" dirty="0" smtClean="0"/>
              <a:t>Input </a:t>
            </a:r>
          </a:p>
          <a:p>
            <a:pPr algn="ctr"/>
            <a:r>
              <a:rPr lang="en-US" sz="1400" dirty="0" smtClean="0"/>
              <a:t>Signal</a:t>
            </a:r>
            <a:endParaRPr lang="en-US" sz="1400" dirty="0"/>
          </a:p>
        </p:txBody>
      </p:sp>
      <p:cxnSp>
        <p:nvCxnSpPr>
          <p:cNvPr id="58" name="Straight Arrow Connector 57"/>
          <p:cNvCxnSpPr/>
          <p:nvPr/>
        </p:nvCxnSpPr>
        <p:spPr>
          <a:xfrm>
            <a:off x="990600" y="53324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5400000" flipH="1" flipV="1">
            <a:off x="5919970" y="5310368"/>
            <a:ext cx="1263487" cy="307777"/>
          </a:xfrm>
          <a:prstGeom prst="rect">
            <a:avLst/>
          </a:prstGeom>
          <a:noFill/>
        </p:spPr>
        <p:txBody>
          <a:bodyPr wrap="none" rtlCol="0">
            <a:spAutoFit/>
          </a:bodyPr>
          <a:lstStyle/>
          <a:p>
            <a:r>
              <a:rPr lang="en-US" sz="1400" b="1" dirty="0" smtClean="0"/>
              <a:t>…..…………..</a:t>
            </a:r>
            <a:endParaRPr lang="en-US" sz="1400" b="1" dirty="0"/>
          </a:p>
        </p:txBody>
      </p:sp>
      <p:sp>
        <p:nvSpPr>
          <p:cNvPr id="60" name="TextBox 59"/>
          <p:cNvSpPr txBox="1"/>
          <p:nvPr/>
        </p:nvSpPr>
        <p:spPr>
          <a:xfrm rot="5400000" flipH="1" flipV="1">
            <a:off x="1755474" y="5283574"/>
            <a:ext cx="1362874" cy="307777"/>
          </a:xfrm>
          <a:prstGeom prst="rect">
            <a:avLst/>
          </a:prstGeom>
          <a:noFill/>
        </p:spPr>
        <p:txBody>
          <a:bodyPr wrap="none" rtlCol="0">
            <a:spAutoFit/>
          </a:bodyPr>
          <a:lstStyle/>
          <a:p>
            <a:r>
              <a:rPr lang="en-US" sz="1400" b="1" dirty="0" smtClean="0">
                <a:solidFill>
                  <a:schemeClr val="bg1"/>
                </a:solidFill>
              </a:rPr>
              <a:t>…………………</a:t>
            </a:r>
            <a:endParaRPr lang="en-US" sz="1400" b="1" dirty="0">
              <a:solidFill>
                <a:schemeClr val="bg1"/>
              </a:solidFill>
            </a:endParaRPr>
          </a:p>
        </p:txBody>
      </p:sp>
      <p:sp>
        <p:nvSpPr>
          <p:cNvPr id="61" name="TextBox 60"/>
          <p:cNvSpPr txBox="1"/>
          <p:nvPr/>
        </p:nvSpPr>
        <p:spPr>
          <a:xfrm rot="5400000" flipH="1" flipV="1">
            <a:off x="2215652" y="5283574"/>
            <a:ext cx="1362874" cy="307777"/>
          </a:xfrm>
          <a:prstGeom prst="rect">
            <a:avLst/>
          </a:prstGeom>
          <a:noFill/>
        </p:spPr>
        <p:txBody>
          <a:bodyPr wrap="none" rtlCol="0">
            <a:spAutoFit/>
          </a:bodyPr>
          <a:lstStyle/>
          <a:p>
            <a:r>
              <a:rPr lang="en-US" sz="1400" b="1" dirty="0" smtClean="0"/>
              <a:t>…………………</a:t>
            </a:r>
            <a:endParaRPr lang="en-US" sz="1400" b="1" dirty="0"/>
          </a:p>
        </p:txBody>
      </p:sp>
      <p:sp>
        <p:nvSpPr>
          <p:cNvPr id="62" name="TextBox 61"/>
          <p:cNvSpPr txBox="1"/>
          <p:nvPr/>
        </p:nvSpPr>
        <p:spPr>
          <a:xfrm>
            <a:off x="3657600" y="3807023"/>
            <a:ext cx="1066800" cy="307777"/>
          </a:xfrm>
          <a:prstGeom prst="rect">
            <a:avLst/>
          </a:prstGeom>
          <a:noFill/>
        </p:spPr>
        <p:txBody>
          <a:bodyPr wrap="square" rtlCol="0">
            <a:spAutoFit/>
          </a:bodyPr>
          <a:lstStyle/>
          <a:p>
            <a:r>
              <a:rPr lang="en-US" sz="1400" b="1" dirty="0" smtClean="0"/>
              <a:t>….…..</a:t>
            </a:r>
            <a:endParaRPr lang="en-US" sz="1400" b="1" dirty="0"/>
          </a:p>
        </p:txBody>
      </p:sp>
      <p:sp>
        <p:nvSpPr>
          <p:cNvPr id="63" name="TextBox 62"/>
          <p:cNvSpPr txBox="1"/>
          <p:nvPr/>
        </p:nvSpPr>
        <p:spPr>
          <a:xfrm>
            <a:off x="4953000" y="3807023"/>
            <a:ext cx="1240874" cy="307777"/>
          </a:xfrm>
          <a:prstGeom prst="rect">
            <a:avLst/>
          </a:prstGeom>
          <a:noFill/>
        </p:spPr>
        <p:txBody>
          <a:bodyPr wrap="square" rtlCol="0">
            <a:spAutoFit/>
          </a:bodyPr>
          <a:lstStyle/>
          <a:p>
            <a:r>
              <a:rPr lang="en-US" sz="1400" b="1" dirty="0" smtClean="0"/>
              <a:t>…...........</a:t>
            </a:r>
            <a:endParaRPr lang="en-US" sz="1400" b="1"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 Audio Coder (Cont.)</a:t>
            </a:r>
            <a:endParaRPr lang="en-US" sz="3600" dirty="0"/>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400" dirty="0" smtClean="0"/>
              <a:t>The bandwidth available for transmission is divided into 32 frequency sub-bands using a bank of analysis filters.</a:t>
            </a:r>
          </a:p>
          <a:p>
            <a:pPr algn="just"/>
            <a:endParaRPr lang="en-US" sz="2400" dirty="0" smtClean="0"/>
          </a:p>
          <a:p>
            <a:pPr algn="just"/>
            <a:r>
              <a:rPr lang="en-US" sz="2400" dirty="0" smtClean="0"/>
              <a:t>Processing associated with both frequency and temporal masking is carried out by the psychoacoustic model. A set of signal-to-mask ratios (SMR) is determined. This indicates the frequency components whose amplitude is below the audible components.</a:t>
            </a:r>
          </a:p>
          <a:p>
            <a:pPr algn="just"/>
            <a:endParaRPr lang="en-US" sz="2400" dirty="0" smtClean="0"/>
          </a:p>
          <a:p>
            <a:pPr algn="just"/>
            <a:r>
              <a:rPr lang="en-US" sz="2400" dirty="0" smtClean="0"/>
              <a:t>More bits are assigned for highest sensitivity regions compared with less sensitivity regions.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VIDEO</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Analog Video</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A video signal is a sequence of two dimensional (2D) images projected from a dynamic three dimensional (3D) scene onto the image plane of a video camera.</a:t>
            </a:r>
          </a:p>
          <a:p>
            <a:pPr algn="just"/>
            <a:endParaRPr lang="en-US" sz="2400" dirty="0" smtClean="0"/>
          </a:p>
          <a:p>
            <a:pPr algn="just"/>
            <a:r>
              <a:rPr lang="en-US" sz="2400" dirty="0" smtClean="0"/>
              <a:t>A video records the emitted and/or reflected light intensity from the objects. The intensity changes both in time and space.</a:t>
            </a:r>
          </a:p>
          <a:p>
            <a:pPr algn="just">
              <a:buNone/>
            </a:pPr>
            <a:r>
              <a:rPr lang="en-US" sz="2400" dirty="0" smtClean="0"/>
              <a:t> </a:t>
            </a:r>
          </a:p>
          <a:p>
            <a:pPr algn="just"/>
            <a:endParaRPr lang="en-US" sz="2400" dirty="0" smtClean="0"/>
          </a:p>
          <a:p>
            <a:pPr algn="just"/>
            <a:endParaRPr lang="en-US" sz="2200"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Composite vs. Component Video</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a:bodyPr>
          <a:lstStyle/>
          <a:p>
            <a:pPr algn="just"/>
            <a:r>
              <a:rPr lang="en-US" sz="2400" dirty="0" smtClean="0"/>
              <a:t>Ideally, a color video is specified by three function or signals, each describing one color component. A video in this format is known as component video.</a:t>
            </a:r>
          </a:p>
          <a:p>
            <a:pPr algn="just"/>
            <a:endParaRPr lang="en-US" sz="2400" dirty="0" smtClean="0"/>
          </a:p>
          <a:p>
            <a:pPr algn="just"/>
            <a:r>
              <a:rPr lang="en-US" sz="2400" dirty="0" smtClean="0"/>
              <a:t>In composite video, the three color signals are multiplexed into a single signal. A composite signal has bandwidth that is significantly lower than the sum of the bandwidth of three component signals, and hence, can be stored and transmitted efficiently. This is achieved at the expense of video quality.</a:t>
            </a:r>
          </a:p>
          <a:p>
            <a:pPr algn="just"/>
            <a:endParaRPr lang="en-US" sz="2400" dirty="0" smtClean="0"/>
          </a:p>
          <a:p>
            <a:pPr algn="just"/>
            <a:r>
              <a:rPr lang="en-US" sz="2400" dirty="0" smtClean="0"/>
              <a:t>S-video consists of two components, the luminance component and a single chrominance component.</a:t>
            </a:r>
          </a:p>
          <a:p>
            <a:pPr algn="just"/>
            <a:endParaRPr lang="en-US" sz="2400" dirty="0" smtClean="0"/>
          </a:p>
          <a:p>
            <a:pPr algn="just"/>
            <a:endParaRPr lang="en-US" sz="2200" dirty="0"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Analog Video Raster</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The analog TV systems of today use raster scan for video capture and display, which can be interlaced or progressive.</a:t>
            </a:r>
          </a:p>
          <a:p>
            <a:pPr algn="just"/>
            <a:endParaRPr lang="en-US" sz="2400" dirty="0" smtClean="0"/>
          </a:p>
          <a:p>
            <a:pPr algn="just"/>
            <a:r>
              <a:rPr lang="en-US" sz="2400" dirty="0" smtClean="0"/>
              <a:t>The progressive scanning scans an image sequentially from line 1 to the final line of the raster to create a video frame.</a:t>
            </a:r>
          </a:p>
          <a:p>
            <a:pPr algn="just"/>
            <a:endParaRPr lang="en-US" sz="2400" dirty="0" smtClean="0"/>
          </a:p>
          <a:p>
            <a:pPr algn="just"/>
            <a:r>
              <a:rPr lang="en-US" sz="2400" dirty="0" smtClean="0"/>
              <a:t>The interlaced scanning scans odd lines in field 1 and even lines in field 2. Together field 1 and 2 constitute one frame. </a:t>
            </a:r>
          </a:p>
          <a:p>
            <a:pPr algn="just"/>
            <a:endParaRPr lang="en-US" sz="2400" dirty="0" smtClean="0"/>
          </a:p>
          <a:p>
            <a:pPr algn="just"/>
            <a:endParaRPr lang="en-US" sz="2200"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Refresh rate</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lnSpcReduction="20000"/>
          </a:bodyPr>
          <a:lstStyle/>
          <a:p>
            <a:pPr algn="just"/>
            <a:r>
              <a:rPr lang="en-US" sz="2400" dirty="0" smtClean="0"/>
              <a:t>The frequency between the display of two still images is known as the refresh rate and is expressed in Hz or frames per second.</a:t>
            </a:r>
          </a:p>
          <a:p>
            <a:pPr algn="just"/>
            <a:endParaRPr lang="en-US" sz="2400" dirty="0" smtClean="0"/>
          </a:p>
          <a:p>
            <a:pPr algn="just"/>
            <a:r>
              <a:rPr lang="en-US" sz="2400" dirty="0" smtClean="0"/>
              <a:t>The movie industry uses a refresh rate of 24 frames per second.</a:t>
            </a:r>
          </a:p>
          <a:p>
            <a:pPr algn="just"/>
            <a:endParaRPr lang="en-US" sz="2400" dirty="0" smtClean="0"/>
          </a:p>
          <a:p>
            <a:pPr algn="just"/>
            <a:r>
              <a:rPr lang="en-US" sz="2400" dirty="0" smtClean="0"/>
              <a:t>For a fix bandwidth, the interlaced scan provides a video signal with twice the display refresh rate for a given line count as compared to the progressive scan. This higher refresh rate improves the appearance of objects motion. </a:t>
            </a:r>
          </a:p>
          <a:p>
            <a:pPr algn="just"/>
            <a:endParaRPr lang="en-US" sz="2400" dirty="0" smtClean="0"/>
          </a:p>
          <a:p>
            <a:pPr algn="just"/>
            <a:r>
              <a:rPr lang="en-US" sz="2400" dirty="0" smtClean="0"/>
              <a:t>However, interlaced scan  causes interlacing effects if recorded objects move fast to be in different positions when each individual field is captured.</a:t>
            </a:r>
          </a:p>
          <a:p>
            <a:pPr algn="just"/>
            <a:endParaRPr lang="en-US" sz="2400" dirty="0" smtClean="0"/>
          </a:p>
          <a:p>
            <a:pPr algn="just"/>
            <a:endParaRPr lang="en-US" sz="22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Analog Television System</a:t>
            </a:r>
            <a:endParaRPr lang="en-US" sz="3600" dirty="0"/>
          </a:p>
        </p:txBody>
      </p:sp>
      <p:graphicFrame>
        <p:nvGraphicFramePr>
          <p:cNvPr id="5" name="Content Placeholder 4"/>
          <p:cNvGraphicFramePr>
            <a:graphicFrameLocks noGrp="1"/>
          </p:cNvGraphicFramePr>
          <p:nvPr>
            <p:ph idx="1"/>
          </p:nvPr>
        </p:nvGraphicFramePr>
        <p:xfrm>
          <a:off x="685800" y="2286000"/>
          <a:ext cx="8001001" cy="2767544"/>
        </p:xfrm>
        <a:graphic>
          <a:graphicData uri="http://schemas.openxmlformats.org/drawingml/2006/table">
            <a:tbl>
              <a:tblPr firstRow="1" bandRow="1">
                <a:tableStyleId>{5C22544A-7EE6-4342-B048-85BDC9FD1C3A}</a:tableStyleId>
              </a:tblPr>
              <a:tblGrid>
                <a:gridCol w="3538904"/>
                <a:gridCol w="1686240"/>
                <a:gridCol w="1468001"/>
                <a:gridCol w="1307856"/>
              </a:tblGrid>
              <a:tr h="345943">
                <a:tc>
                  <a:txBody>
                    <a:bodyPr/>
                    <a:lstStyle/>
                    <a:p>
                      <a:pPr algn="ctr"/>
                      <a:r>
                        <a:rPr lang="en-US" sz="1600" dirty="0" smtClean="0"/>
                        <a:t>Parameters</a:t>
                      </a:r>
                      <a:endParaRPr lang="en-US" sz="1600" dirty="0"/>
                    </a:p>
                  </a:txBody>
                  <a:tcPr/>
                </a:tc>
                <a:tc>
                  <a:txBody>
                    <a:bodyPr/>
                    <a:lstStyle/>
                    <a:p>
                      <a:pPr algn="ctr"/>
                      <a:r>
                        <a:rPr lang="en-US" sz="1600" dirty="0" smtClean="0"/>
                        <a:t>NTSC</a:t>
                      </a:r>
                      <a:endParaRPr lang="en-US" sz="1600" dirty="0"/>
                    </a:p>
                  </a:txBody>
                  <a:tcPr/>
                </a:tc>
                <a:tc>
                  <a:txBody>
                    <a:bodyPr/>
                    <a:lstStyle/>
                    <a:p>
                      <a:pPr algn="ctr"/>
                      <a:r>
                        <a:rPr lang="en-US" sz="1600" dirty="0" smtClean="0"/>
                        <a:t>PAL</a:t>
                      </a:r>
                      <a:endParaRPr lang="en-US" sz="1600" dirty="0"/>
                    </a:p>
                  </a:txBody>
                  <a:tcPr/>
                </a:tc>
                <a:tc>
                  <a:txBody>
                    <a:bodyPr/>
                    <a:lstStyle/>
                    <a:p>
                      <a:pPr algn="ctr"/>
                      <a:r>
                        <a:rPr lang="en-US" sz="1600" dirty="0" smtClean="0"/>
                        <a:t>SECAM</a:t>
                      </a:r>
                      <a:endParaRPr lang="en-US" sz="1600" dirty="0"/>
                    </a:p>
                  </a:txBody>
                  <a:tcPr/>
                </a:tc>
              </a:tr>
              <a:tr h="345943">
                <a:tc>
                  <a:txBody>
                    <a:bodyPr/>
                    <a:lstStyle/>
                    <a:p>
                      <a:r>
                        <a:rPr lang="en-US" sz="1600" dirty="0" smtClean="0"/>
                        <a:t>Field</a:t>
                      </a:r>
                      <a:r>
                        <a:rPr lang="en-US" sz="1600" baseline="0" dirty="0" smtClean="0"/>
                        <a:t> Rate</a:t>
                      </a:r>
                      <a:endParaRPr lang="en-US" sz="1600" dirty="0"/>
                    </a:p>
                  </a:txBody>
                  <a:tcPr/>
                </a:tc>
                <a:tc>
                  <a:txBody>
                    <a:bodyPr/>
                    <a:lstStyle/>
                    <a:p>
                      <a:pPr algn="ctr"/>
                      <a:r>
                        <a:rPr lang="en-US" sz="1600" dirty="0" smtClean="0"/>
                        <a:t>59.94</a:t>
                      </a:r>
                      <a:endParaRPr lang="en-US" sz="1600" dirty="0"/>
                    </a:p>
                  </a:txBody>
                  <a:tcPr/>
                </a:tc>
                <a:tc>
                  <a:txBody>
                    <a:bodyPr/>
                    <a:lstStyle/>
                    <a:p>
                      <a:pPr algn="ctr"/>
                      <a:r>
                        <a:rPr lang="en-US" sz="1600" dirty="0" smtClean="0"/>
                        <a:t>50</a:t>
                      </a:r>
                      <a:endParaRPr lang="en-US" sz="1600" dirty="0"/>
                    </a:p>
                  </a:txBody>
                  <a:tcPr/>
                </a:tc>
                <a:tc>
                  <a:txBody>
                    <a:bodyPr/>
                    <a:lstStyle/>
                    <a:p>
                      <a:pPr algn="ctr"/>
                      <a:r>
                        <a:rPr lang="en-US" sz="1600" dirty="0" smtClean="0"/>
                        <a:t>50</a:t>
                      </a:r>
                      <a:endParaRPr lang="en-US" sz="1600" dirty="0"/>
                    </a:p>
                  </a:txBody>
                  <a:tcPr/>
                </a:tc>
              </a:tr>
              <a:tr h="345943">
                <a:tc>
                  <a:txBody>
                    <a:bodyPr/>
                    <a:lstStyle/>
                    <a:p>
                      <a:r>
                        <a:rPr lang="en-US" sz="1600" dirty="0" smtClean="0"/>
                        <a:t>Line No./Frame</a:t>
                      </a:r>
                      <a:endParaRPr lang="en-US" sz="1600" dirty="0"/>
                    </a:p>
                  </a:txBody>
                  <a:tcPr/>
                </a:tc>
                <a:tc>
                  <a:txBody>
                    <a:bodyPr/>
                    <a:lstStyle/>
                    <a:p>
                      <a:pPr algn="ctr"/>
                      <a:r>
                        <a:rPr lang="en-US" sz="1600" dirty="0" smtClean="0"/>
                        <a:t>525</a:t>
                      </a:r>
                      <a:endParaRPr lang="en-US" sz="1600" dirty="0"/>
                    </a:p>
                  </a:txBody>
                  <a:tcPr/>
                </a:tc>
                <a:tc>
                  <a:txBody>
                    <a:bodyPr/>
                    <a:lstStyle/>
                    <a:p>
                      <a:pPr algn="ctr"/>
                      <a:r>
                        <a:rPr lang="en-US" sz="1600" dirty="0" smtClean="0"/>
                        <a:t>625</a:t>
                      </a:r>
                      <a:endParaRPr lang="en-US" sz="1600" dirty="0"/>
                    </a:p>
                  </a:txBody>
                  <a:tcPr/>
                </a:tc>
                <a:tc>
                  <a:txBody>
                    <a:bodyPr/>
                    <a:lstStyle/>
                    <a:p>
                      <a:pPr algn="ctr"/>
                      <a:r>
                        <a:rPr lang="en-US" sz="1600" dirty="0" smtClean="0"/>
                        <a:t>625</a:t>
                      </a:r>
                      <a:endParaRPr lang="en-US" sz="1600" dirty="0"/>
                    </a:p>
                  </a:txBody>
                  <a:tcPr/>
                </a:tc>
              </a:tr>
              <a:tr h="345943">
                <a:tc>
                  <a:txBody>
                    <a:bodyPr/>
                    <a:lstStyle/>
                    <a:p>
                      <a:r>
                        <a:rPr lang="en-US" sz="1600" dirty="0" smtClean="0"/>
                        <a:t>Line Rate (Line/s)</a:t>
                      </a:r>
                      <a:endParaRPr lang="en-US" sz="1600" dirty="0"/>
                    </a:p>
                  </a:txBody>
                  <a:tcPr/>
                </a:tc>
                <a:tc>
                  <a:txBody>
                    <a:bodyPr/>
                    <a:lstStyle/>
                    <a:p>
                      <a:pPr algn="ctr"/>
                      <a:r>
                        <a:rPr lang="en-US" sz="1600" dirty="0" smtClean="0"/>
                        <a:t>15,750</a:t>
                      </a:r>
                      <a:endParaRPr lang="en-US" sz="1600" dirty="0"/>
                    </a:p>
                  </a:txBody>
                  <a:tcPr/>
                </a:tc>
                <a:tc>
                  <a:txBody>
                    <a:bodyPr/>
                    <a:lstStyle/>
                    <a:p>
                      <a:pPr algn="ctr"/>
                      <a:r>
                        <a:rPr lang="en-US" sz="1600" dirty="0" smtClean="0"/>
                        <a:t>15,625</a:t>
                      </a:r>
                      <a:endParaRPr lang="en-US" sz="1600" dirty="0"/>
                    </a:p>
                  </a:txBody>
                  <a:tcPr/>
                </a:tc>
                <a:tc>
                  <a:txBody>
                    <a:bodyPr/>
                    <a:lstStyle/>
                    <a:p>
                      <a:pPr algn="ctr"/>
                      <a:r>
                        <a:rPr lang="en-US" sz="1600" dirty="0" smtClean="0"/>
                        <a:t>15,625</a:t>
                      </a:r>
                      <a:endParaRPr lang="en-US" sz="1600" dirty="0"/>
                    </a:p>
                  </a:txBody>
                  <a:tcPr/>
                </a:tc>
              </a:tr>
              <a:tr h="345943">
                <a:tc>
                  <a:txBody>
                    <a:bodyPr/>
                    <a:lstStyle/>
                    <a:p>
                      <a:r>
                        <a:rPr lang="en-US" sz="1600" dirty="0" smtClean="0"/>
                        <a:t>Luminance Bandwidth (MHz)</a:t>
                      </a:r>
                      <a:endParaRPr lang="en-US" sz="1600" dirty="0"/>
                    </a:p>
                  </a:txBody>
                  <a:tcPr/>
                </a:tc>
                <a:tc>
                  <a:txBody>
                    <a:bodyPr/>
                    <a:lstStyle/>
                    <a:p>
                      <a:pPr algn="ctr"/>
                      <a:r>
                        <a:rPr lang="en-US" sz="1600" dirty="0" smtClean="0"/>
                        <a:t>4.2</a:t>
                      </a:r>
                      <a:endParaRPr lang="en-US" sz="1600" dirty="0"/>
                    </a:p>
                  </a:txBody>
                  <a:tcPr/>
                </a:tc>
                <a:tc>
                  <a:txBody>
                    <a:bodyPr/>
                    <a:lstStyle/>
                    <a:p>
                      <a:pPr algn="ctr"/>
                      <a:r>
                        <a:rPr lang="en-US" sz="1600" dirty="0" smtClean="0"/>
                        <a:t>5.0,</a:t>
                      </a:r>
                      <a:r>
                        <a:rPr lang="en-US" sz="1600" baseline="0" dirty="0" smtClean="0"/>
                        <a:t> 5.5</a:t>
                      </a:r>
                      <a:endParaRPr lang="en-US" sz="1600" dirty="0"/>
                    </a:p>
                  </a:txBody>
                  <a:tcPr/>
                </a:tc>
                <a:tc>
                  <a:txBody>
                    <a:bodyPr/>
                    <a:lstStyle/>
                    <a:p>
                      <a:pPr algn="ctr"/>
                      <a:r>
                        <a:rPr lang="en-US" sz="1600" dirty="0" smtClean="0"/>
                        <a:t>6.0</a:t>
                      </a:r>
                      <a:endParaRPr lang="en-US" sz="1600" dirty="0"/>
                    </a:p>
                  </a:txBody>
                  <a:tcPr/>
                </a:tc>
              </a:tr>
              <a:tr h="345943">
                <a:tc>
                  <a:txBody>
                    <a:bodyPr/>
                    <a:lstStyle/>
                    <a:p>
                      <a:r>
                        <a:rPr lang="en-US" sz="1600" dirty="0" smtClean="0"/>
                        <a:t>Chrominance Bandwidth (MHz)</a:t>
                      </a:r>
                      <a:endParaRPr lang="en-US" sz="1600" dirty="0"/>
                    </a:p>
                  </a:txBody>
                  <a:tcPr/>
                </a:tc>
                <a:tc>
                  <a:txBody>
                    <a:bodyPr/>
                    <a:lstStyle/>
                    <a:p>
                      <a:pPr algn="ctr"/>
                      <a:r>
                        <a:rPr lang="en-US" sz="1600" dirty="0" smtClean="0"/>
                        <a:t>1.5 (I), 0.5 (Q)</a:t>
                      </a:r>
                      <a:endParaRPr lang="en-US" sz="1600" dirty="0"/>
                    </a:p>
                  </a:txBody>
                  <a:tcPr/>
                </a:tc>
                <a:tc>
                  <a:txBody>
                    <a:bodyPr/>
                    <a:lstStyle/>
                    <a:p>
                      <a:pPr algn="ctr"/>
                      <a:r>
                        <a:rPr lang="en-US" sz="1600" dirty="0" smtClean="0"/>
                        <a:t>1.3 (U,V)</a:t>
                      </a:r>
                      <a:endParaRPr lang="en-US" sz="1600" dirty="0"/>
                    </a:p>
                  </a:txBody>
                  <a:tcPr/>
                </a:tc>
                <a:tc>
                  <a:txBody>
                    <a:bodyPr/>
                    <a:lstStyle/>
                    <a:p>
                      <a:pPr algn="ctr"/>
                      <a:r>
                        <a:rPr lang="en-US" sz="1600" dirty="0" smtClean="0"/>
                        <a:t>1.0 (U,V)</a:t>
                      </a:r>
                      <a:endParaRPr lang="en-US" sz="1600" dirty="0"/>
                    </a:p>
                  </a:txBody>
                  <a:tcPr/>
                </a:tc>
              </a:tr>
              <a:tr h="345943">
                <a:tc>
                  <a:txBody>
                    <a:bodyPr/>
                    <a:lstStyle/>
                    <a:p>
                      <a:r>
                        <a:rPr lang="en-US" sz="1600" dirty="0" smtClean="0"/>
                        <a:t>Audio Subcarrier</a:t>
                      </a:r>
                      <a:endParaRPr lang="en-US" sz="1600" dirty="0"/>
                    </a:p>
                  </a:txBody>
                  <a:tcPr/>
                </a:tc>
                <a:tc>
                  <a:txBody>
                    <a:bodyPr/>
                    <a:lstStyle/>
                    <a:p>
                      <a:pPr algn="ctr"/>
                      <a:r>
                        <a:rPr lang="en-US" sz="1600" dirty="0" smtClean="0"/>
                        <a:t>4.5</a:t>
                      </a:r>
                      <a:endParaRPr lang="en-US" sz="1600" dirty="0"/>
                    </a:p>
                  </a:txBody>
                  <a:tcPr/>
                </a:tc>
                <a:tc>
                  <a:txBody>
                    <a:bodyPr/>
                    <a:lstStyle/>
                    <a:p>
                      <a:pPr algn="ctr"/>
                      <a:r>
                        <a:rPr lang="en-US" sz="1600" dirty="0" smtClean="0"/>
                        <a:t>5.5, 6.0</a:t>
                      </a:r>
                      <a:endParaRPr lang="en-US" sz="1600" dirty="0"/>
                    </a:p>
                  </a:txBody>
                  <a:tcPr/>
                </a:tc>
                <a:tc>
                  <a:txBody>
                    <a:bodyPr/>
                    <a:lstStyle/>
                    <a:p>
                      <a:pPr algn="ctr"/>
                      <a:r>
                        <a:rPr lang="en-US" sz="1600" dirty="0" smtClean="0"/>
                        <a:t>6.5</a:t>
                      </a:r>
                      <a:endParaRPr lang="en-US" sz="1600" dirty="0"/>
                    </a:p>
                  </a:txBody>
                  <a:tcPr/>
                </a:tc>
              </a:tr>
              <a:tr h="345943">
                <a:tc>
                  <a:txBody>
                    <a:bodyPr/>
                    <a:lstStyle/>
                    <a:p>
                      <a:r>
                        <a:rPr lang="en-US" sz="1600" dirty="0" smtClean="0"/>
                        <a:t>Composite Signal Bandwidth (MHz)</a:t>
                      </a:r>
                      <a:endParaRPr lang="en-US" sz="1600" dirty="0"/>
                    </a:p>
                  </a:txBody>
                  <a:tcPr/>
                </a:tc>
                <a:tc>
                  <a:txBody>
                    <a:bodyPr/>
                    <a:lstStyle/>
                    <a:p>
                      <a:pPr algn="ctr"/>
                      <a:r>
                        <a:rPr lang="en-US" sz="1600" dirty="0" smtClean="0"/>
                        <a:t>6.0</a:t>
                      </a:r>
                      <a:endParaRPr lang="en-US" sz="1600" dirty="0"/>
                    </a:p>
                  </a:txBody>
                  <a:tcPr/>
                </a:tc>
                <a:tc>
                  <a:txBody>
                    <a:bodyPr/>
                    <a:lstStyle/>
                    <a:p>
                      <a:pPr algn="ctr"/>
                      <a:r>
                        <a:rPr lang="en-US" sz="1600" dirty="0" smtClean="0"/>
                        <a:t>8.0, 8.5</a:t>
                      </a:r>
                      <a:endParaRPr lang="en-US" sz="1600" dirty="0"/>
                    </a:p>
                  </a:txBody>
                  <a:tcPr/>
                </a:tc>
                <a:tc>
                  <a:txBody>
                    <a:bodyPr/>
                    <a:lstStyle/>
                    <a:p>
                      <a:pPr algn="ctr"/>
                      <a:r>
                        <a:rPr lang="en-US" sz="1600" dirty="0" smtClean="0"/>
                        <a:t>8.0</a:t>
                      </a:r>
                      <a:endParaRPr lang="en-US" sz="1600" dirty="0"/>
                    </a:p>
                  </a:txBody>
                  <a:tcPr/>
                </a:tc>
              </a:tr>
            </a:tbl>
          </a:graphicData>
        </a:graphic>
      </p:graphicFrame>
      <p:sp>
        <p:nvSpPr>
          <p:cNvPr id="6" name="Content Placeholder 2"/>
          <p:cNvSpPr txBox="1">
            <a:spLocks/>
          </p:cNvSpPr>
          <p:nvPr/>
        </p:nvSpPr>
        <p:spPr>
          <a:xfrm>
            <a:off x="457200" y="2249424"/>
            <a:ext cx="8229600" cy="4456176"/>
          </a:xfrm>
          <a:prstGeom prst="rect">
            <a:avLst/>
          </a:prstGeom>
        </p:spPr>
        <p:txBody>
          <a:bodyPr vert="horz">
            <a:normAutofit fontScale="85000" lnSpcReduction="20000"/>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HDTV enhances</a:t>
            </a:r>
            <a:r>
              <a:rPr kumimoji="0" lang="en-US" sz="2400" b="0" i="0" u="none" strike="noStrike" kern="1200" cap="none" spc="0" normalizeH="0" noProof="0" dirty="0" smtClean="0">
                <a:ln>
                  <a:noFill/>
                </a:ln>
                <a:solidFill>
                  <a:schemeClr val="tx1"/>
                </a:solidFill>
                <a:effectLst/>
                <a:uLnTx/>
                <a:uFillTx/>
                <a:latin typeface="+mn-lt"/>
                <a:ea typeface="+mn-ea"/>
                <a:cs typeface="+mn-cs"/>
              </a:rPr>
              <a:t> the visual impact by employing a wider screen (16:9) and sampling resolution of 60 frames/s, and 720 line/frame.</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baseline="0" dirty="0" smtClean="0"/>
              <a:t>For</a:t>
            </a:r>
            <a:r>
              <a:rPr lang="en-US" sz="2400" dirty="0" smtClean="0"/>
              <a:t> computer display, much higher temporal and spatial sampling rates are needed (e.g., SVGA has 72 fps and a resolution of 1024x720 pixels).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Digital Video</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A digital video can be obtained either by sampling a raster scan, or directly using digital video camera.</a:t>
            </a:r>
          </a:p>
          <a:p>
            <a:pPr algn="just"/>
            <a:endParaRPr lang="en-US" sz="2400" dirty="0" smtClean="0"/>
          </a:p>
          <a:p>
            <a:pPr algn="just"/>
            <a:r>
              <a:rPr lang="en-US" sz="2400" dirty="0" smtClean="0"/>
              <a:t>In the BT. 601 standard, a sampling rate of 13.5 MHz is used for both the NTSC and PAL/SECAM systems.</a:t>
            </a:r>
          </a:p>
          <a:p>
            <a:pPr algn="just"/>
            <a:endParaRPr lang="en-US" sz="2400" dirty="0" smtClean="0"/>
          </a:p>
          <a:p>
            <a:pPr algn="just"/>
            <a:r>
              <a:rPr lang="en-US" sz="2400" dirty="0" smtClean="0"/>
              <a:t>BT.601 also defines a digital color coordinate, known as YCbCr (see Chroma Sub-sampling).</a:t>
            </a:r>
          </a:p>
          <a:p>
            <a:pPr algn="just"/>
            <a:endParaRPr lang="en-US" sz="2400" dirty="0" smtClean="0"/>
          </a:p>
          <a:p>
            <a:pPr algn="just"/>
            <a:r>
              <a:rPr lang="en-US" sz="2400" dirty="0" smtClean="0"/>
              <a:t>In addition to BT.601, other standards exists. For example, CIF (Common Intermediate Format) has about half the resolution of BT.601.</a:t>
            </a:r>
          </a:p>
          <a:p>
            <a:pPr algn="just"/>
            <a:endParaRPr lang="en-US" sz="2200" dirty="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Video Compression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International Telecommunication Union (ITU-T)</a:t>
            </a:r>
          </a:p>
          <a:p>
            <a:pPr lvl="1" algn="just"/>
            <a:r>
              <a:rPr lang="en-US" sz="2200" dirty="0" smtClean="0"/>
              <a:t>H.261: ISDN Video Phone (</a:t>
            </a:r>
            <a:r>
              <a:rPr lang="en-US" sz="2200" dirty="0" smtClean="0">
                <a:solidFill>
                  <a:srgbClr val="FF0000"/>
                </a:solidFill>
              </a:rPr>
              <a:t>px64 kb/s</a:t>
            </a:r>
            <a:r>
              <a:rPr lang="en-US" sz="2200" dirty="0" smtClean="0"/>
              <a:t>)</a:t>
            </a:r>
          </a:p>
          <a:p>
            <a:pPr lvl="1" algn="just"/>
            <a:r>
              <a:rPr lang="en-US" sz="2200" dirty="0" smtClean="0"/>
              <a:t>H. 263: PSTN Video Phone (&lt;64 kb/s)</a:t>
            </a:r>
          </a:p>
          <a:p>
            <a:pPr lvl="1" algn="just"/>
            <a:r>
              <a:rPr lang="en-US" sz="2200" dirty="0" smtClean="0"/>
              <a:t>H.26L: A variety of applications (&lt;64 kb/s)</a:t>
            </a:r>
          </a:p>
          <a:p>
            <a:pPr lvl="2" algn="just"/>
            <a:r>
              <a:rPr lang="en-US" sz="2000" dirty="0" smtClean="0"/>
              <a:t>Internet Video Application, VOD, Video Mail</a:t>
            </a:r>
          </a:p>
          <a:p>
            <a:pPr algn="just"/>
            <a:r>
              <a:rPr lang="en-US" sz="2400" dirty="0" smtClean="0"/>
              <a:t>International Organization for Standard (ISO)</a:t>
            </a:r>
          </a:p>
          <a:p>
            <a:pPr lvl="1" algn="just"/>
            <a:r>
              <a:rPr lang="en-US" sz="2200" dirty="0" smtClean="0"/>
              <a:t>MPEG-1  Video: CD-ROM (1.2 Mb/s)</a:t>
            </a:r>
          </a:p>
          <a:p>
            <a:pPr lvl="1" algn="just"/>
            <a:r>
              <a:rPr lang="en-US" sz="2200" dirty="0" smtClean="0"/>
              <a:t>MPEG-2 Video: SDTV, HDTV (4-80 Mb/s)</a:t>
            </a:r>
          </a:p>
          <a:p>
            <a:pPr lvl="1" algn="just"/>
            <a:r>
              <a:rPr lang="en-US" sz="2200" dirty="0" smtClean="0"/>
              <a:t>MPEG-4 Video: A variety of applications (24-1024 kb/s)</a:t>
            </a:r>
          </a:p>
          <a:p>
            <a:pPr algn="just"/>
            <a:r>
              <a:rPr lang="en-US" sz="2400" dirty="0" smtClean="0"/>
              <a:t>MJEG (Moving JPEG) applies JPEG algorithm to each frame independently.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Media Type Classification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Captured vs. synthesized media</a:t>
            </a:r>
          </a:p>
          <a:p>
            <a:pPr lvl="1" algn="just"/>
            <a:r>
              <a:rPr lang="en-US" sz="2000" dirty="0" smtClean="0"/>
              <a:t>Captured media (natural): information captured from the real world (</a:t>
            </a:r>
            <a:r>
              <a:rPr lang="en-US" sz="2000" dirty="0" smtClean="0">
                <a:solidFill>
                  <a:srgbClr val="FF0000"/>
                </a:solidFill>
              </a:rPr>
              <a:t>examples?</a:t>
            </a:r>
            <a:r>
              <a:rPr lang="en-US" sz="2000" dirty="0" smtClean="0"/>
              <a:t>).</a:t>
            </a:r>
          </a:p>
          <a:p>
            <a:pPr lvl="1" algn="just"/>
            <a:r>
              <a:rPr lang="en-US" sz="2000" dirty="0" smtClean="0"/>
              <a:t>Synthesized media (artificial): information synthesized by the computer (</a:t>
            </a:r>
            <a:r>
              <a:rPr lang="en-US" sz="2000" dirty="0" smtClean="0">
                <a:solidFill>
                  <a:srgbClr val="FF0000"/>
                </a:solidFill>
              </a:rPr>
              <a:t>examples?</a:t>
            </a:r>
            <a:r>
              <a:rPr lang="en-US" sz="2000" dirty="0" smtClean="0"/>
              <a:t>).</a:t>
            </a:r>
          </a:p>
          <a:p>
            <a:pPr algn="just"/>
            <a:r>
              <a:rPr lang="en-US" sz="2200" dirty="0" smtClean="0"/>
              <a:t>Discrete vs. continuous media</a:t>
            </a:r>
          </a:p>
          <a:p>
            <a:pPr lvl="1" algn="just"/>
            <a:r>
              <a:rPr lang="en-US" sz="2000" dirty="0" smtClean="0"/>
              <a:t>Discrete media: spaced-based, media involves the space dimension only (</a:t>
            </a:r>
            <a:r>
              <a:rPr lang="en-US" sz="2000" dirty="0" smtClean="0">
                <a:solidFill>
                  <a:srgbClr val="FF0000"/>
                </a:solidFill>
              </a:rPr>
              <a:t>examples?</a:t>
            </a:r>
            <a:r>
              <a:rPr lang="en-US" sz="2000" dirty="0" smtClean="0"/>
              <a:t>).</a:t>
            </a:r>
          </a:p>
          <a:p>
            <a:pPr lvl="1" algn="just"/>
            <a:r>
              <a:rPr lang="en-US" sz="2000" dirty="0" smtClean="0"/>
              <a:t>Continuous media: time-based, media involves both the space and the time dimension (</a:t>
            </a:r>
            <a:r>
              <a:rPr lang="en-US" sz="2000" dirty="0" smtClean="0">
                <a:solidFill>
                  <a:srgbClr val="FF0000"/>
                </a:solidFill>
              </a:rPr>
              <a:t>examples?</a:t>
            </a:r>
            <a:r>
              <a:rPr lang="en-US" sz="2000" dirty="0" smtClean="0"/>
              <a:t>)</a:t>
            </a:r>
          </a:p>
          <a:p>
            <a:pPr lvl="1" algn="just"/>
            <a:endParaRPr lang="en-US" sz="2200"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Video Compression (Cont.)</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A video stream has 2 spatial and 1 temporal dimensions, video compression is usually done independently in the spatial dimensions and, respectively, in the time dimension.</a:t>
            </a:r>
          </a:p>
          <a:p>
            <a:pPr algn="just"/>
            <a:endParaRPr lang="en-US" sz="2400" dirty="0" smtClean="0"/>
          </a:p>
          <a:p>
            <a:pPr algn="just"/>
            <a:r>
              <a:rPr lang="en-US" sz="2400" dirty="0" smtClean="0"/>
              <a:t>In the spatial dimensions – encoder tries to eliminate spatial redundancy (like in JPEG) and typically works on 8x8 pixel image blocks.</a:t>
            </a:r>
          </a:p>
          <a:p>
            <a:pPr algn="just"/>
            <a:endParaRPr lang="en-US" sz="2400" dirty="0" smtClean="0"/>
          </a:p>
          <a:p>
            <a:pPr algn="just"/>
            <a:r>
              <a:rPr lang="en-US" sz="2400" dirty="0" smtClean="0"/>
              <a:t>In the time dimension – encoder tries to eliminate temporal redundancy (i.e. motion of objects) and typically works on 16x16 pixel image blocks.</a:t>
            </a:r>
          </a:p>
          <a:p>
            <a:pPr algn="just"/>
            <a:endParaRPr lang="en-US" sz="2400" dirty="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Motion Estimation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The references between the different types of frames are realized by a process called </a:t>
            </a:r>
            <a:r>
              <a:rPr lang="en-US" sz="2400" i="1" dirty="0" smtClean="0"/>
              <a:t>motion estimation. </a:t>
            </a:r>
            <a:r>
              <a:rPr lang="en-US" sz="2400" dirty="0" smtClean="0"/>
              <a:t>The correlation between two frames in terms of motion is represented by a </a:t>
            </a:r>
            <a:r>
              <a:rPr lang="en-US" sz="2400" i="1" dirty="0" smtClean="0"/>
              <a:t>motion vector.</a:t>
            </a:r>
            <a:endParaRPr lang="en-US" sz="2400" dirty="0" smtClean="0"/>
          </a:p>
          <a:p>
            <a:pPr algn="just"/>
            <a:endParaRPr lang="en-US" sz="2400" dirty="0" smtClean="0"/>
          </a:p>
        </p:txBody>
      </p:sp>
      <p:pic>
        <p:nvPicPr>
          <p:cNvPr id="4" name="Picture 2"/>
          <p:cNvPicPr>
            <a:picLocks noChangeAspect="1" noChangeArrowheads="1"/>
          </p:cNvPicPr>
          <p:nvPr/>
        </p:nvPicPr>
        <p:blipFill>
          <a:blip r:embed="rId2"/>
          <a:srcRect/>
          <a:stretch>
            <a:fillRect/>
          </a:stretch>
        </p:blipFill>
        <p:spPr bwMode="auto">
          <a:xfrm>
            <a:off x="522288" y="3962400"/>
            <a:ext cx="8316912" cy="280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Motion Estimation (Cont.)</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Good estimation of the motion vector results in higher compression ratios and better quality of the coded video sequence.</a:t>
            </a:r>
          </a:p>
          <a:p>
            <a:pPr algn="just"/>
            <a:endParaRPr lang="en-US" sz="2400" dirty="0" smtClean="0"/>
          </a:p>
          <a:p>
            <a:pPr algn="just"/>
            <a:r>
              <a:rPr lang="en-US" sz="2400" dirty="0" smtClean="0"/>
              <a:t>The actual frame is divided into non-overlapping blocks (macro blocks) usually 16x16 pixels. The smaller the block sizes are chosen, the more motion vectors need to be calculated.</a:t>
            </a:r>
          </a:p>
          <a:p>
            <a:pPr algn="just"/>
            <a:endParaRPr lang="en-US" sz="2400" dirty="0" smtClean="0"/>
          </a:p>
          <a:p>
            <a:pPr algn="just"/>
            <a:r>
              <a:rPr lang="en-US" sz="2400" dirty="0" smtClean="0"/>
              <a:t>Motion vectors are only calculated if the difference between two blocks at the same position is higher than a </a:t>
            </a:r>
            <a:r>
              <a:rPr lang="en-US" sz="2400" i="1" dirty="0" smtClean="0"/>
              <a:t>threshold</a:t>
            </a:r>
            <a:r>
              <a:rPr lang="en-US" sz="2400" dirty="0" smtClean="0"/>
              <a:t>.</a:t>
            </a:r>
          </a:p>
          <a:p>
            <a:pPr algn="just"/>
            <a:endParaRPr lang="en-US" sz="2400" dirty="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Motion Estimation (Cont.)</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a:bodyPr>
          <a:lstStyle/>
          <a:p>
            <a:pPr algn="just"/>
            <a:r>
              <a:rPr lang="en-US" sz="2400" i="1" dirty="0" smtClean="0"/>
              <a:t>Block Matching</a:t>
            </a:r>
            <a:r>
              <a:rPr lang="en-US" sz="2400" dirty="0" smtClean="0"/>
              <a:t> tries to “stitch together” an actual predicted frame by using blocks from previous frames. </a:t>
            </a:r>
          </a:p>
          <a:p>
            <a:pPr algn="just"/>
            <a:endParaRPr lang="en-US" sz="2400" dirty="0" smtClean="0"/>
          </a:p>
          <a:p>
            <a:pPr algn="just"/>
            <a:r>
              <a:rPr lang="en-US" sz="2400" dirty="0" smtClean="0"/>
              <a:t>Each blocks of the current frame is compared with a past frame within a search area.</a:t>
            </a:r>
          </a:p>
          <a:p>
            <a:pPr algn="just"/>
            <a:endParaRPr lang="en-US" sz="2400" dirty="0" smtClean="0"/>
          </a:p>
          <a:p>
            <a:pPr algn="just"/>
            <a:r>
              <a:rPr lang="en-US" sz="2400" dirty="0" smtClean="0"/>
              <a:t>Rectangular search area is used, which takes into account that horizontal movements are more likely than vertical ones.</a:t>
            </a:r>
          </a:p>
          <a:p>
            <a:pPr algn="just"/>
            <a:endParaRPr lang="en-US" sz="2400" dirty="0" smtClean="0"/>
          </a:p>
          <a:p>
            <a:pPr algn="just"/>
            <a:r>
              <a:rPr lang="en-US" sz="2400" dirty="0" smtClean="0"/>
              <a:t>Only luminance information is used to compare the blocks, but color information will be included in the encoding. </a:t>
            </a:r>
          </a:p>
          <a:p>
            <a:pPr algn="just"/>
            <a:endParaRPr lang="en-US" sz="2400" dirty="0"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Motion Compensation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Video motions are often complex.  A simple “shifting in 2D” is not a perfectly suitable description of the motion in the actual scene, causing so called prediction errors.</a:t>
            </a:r>
          </a:p>
          <a:p>
            <a:pPr algn="just"/>
            <a:endParaRPr lang="en-US" sz="2400" dirty="0" smtClean="0"/>
          </a:p>
          <a:p>
            <a:pPr algn="just"/>
            <a:r>
              <a:rPr lang="en-GB" sz="2400" dirty="0" smtClean="0"/>
              <a:t>Since the </a:t>
            </a:r>
            <a:r>
              <a:rPr lang="en-GB" sz="2400" i="1" dirty="0" smtClean="0"/>
              <a:t>estimation is not exact</a:t>
            </a:r>
            <a:r>
              <a:rPr lang="en-GB" sz="2400" dirty="0" smtClean="0"/>
              <a:t>, </a:t>
            </a:r>
            <a:r>
              <a:rPr lang="en-GB" sz="2400" i="1" dirty="0" smtClean="0"/>
              <a:t>additional information</a:t>
            </a:r>
            <a:r>
              <a:rPr lang="en-GB" sz="2400" dirty="0" smtClean="0"/>
              <a:t> must also be sent to indicate any small differences between the predicted and actual positions of the moving segments involved. This is known as the </a:t>
            </a:r>
            <a:r>
              <a:rPr lang="en-GB" sz="2400" b="1" i="1" dirty="0" smtClean="0"/>
              <a:t>motion compensation</a:t>
            </a:r>
            <a:r>
              <a:rPr lang="en-GB" sz="2400" dirty="0" smtClean="0"/>
              <a:t>.</a:t>
            </a:r>
          </a:p>
          <a:p>
            <a:pPr algn="just"/>
            <a:endParaRPr lang="en-GB" sz="2400" dirty="0" smtClean="0"/>
          </a:p>
          <a:p>
            <a:pPr algn="just"/>
            <a:r>
              <a:rPr lang="en-GB" sz="2400" dirty="0" smtClean="0"/>
              <a:t>Generally, less data is needed to store the differences.</a:t>
            </a:r>
          </a:p>
          <a:p>
            <a:pPr algn="just"/>
            <a:endParaRPr lang="en-US" sz="2400" dirty="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t>Schematic Process of Motion Estimation</a:t>
            </a:r>
            <a:endParaRPr lang="en-US" sz="3600" dirty="0"/>
          </a:p>
        </p:txBody>
      </p:sp>
      <p:grpSp>
        <p:nvGrpSpPr>
          <p:cNvPr id="5" name="Group 3"/>
          <p:cNvGrpSpPr>
            <a:grpSpLocks/>
          </p:cNvGrpSpPr>
          <p:nvPr/>
        </p:nvGrpSpPr>
        <p:grpSpPr bwMode="auto">
          <a:xfrm>
            <a:off x="1063625" y="2362200"/>
            <a:ext cx="6165850" cy="3276600"/>
            <a:chOff x="958" y="1248"/>
            <a:chExt cx="3884" cy="2064"/>
          </a:xfrm>
        </p:grpSpPr>
        <p:sp>
          <p:nvSpPr>
            <p:cNvPr id="6" name="Rectangle 4"/>
            <p:cNvSpPr>
              <a:spLocks noChangeArrowheads="1"/>
            </p:cNvSpPr>
            <p:nvPr/>
          </p:nvSpPr>
          <p:spPr bwMode="auto">
            <a:xfrm>
              <a:off x="4232" y="1290"/>
              <a:ext cx="610" cy="274"/>
            </a:xfrm>
            <a:prstGeom prst="rect">
              <a:avLst/>
            </a:prstGeom>
            <a:noFill/>
            <a:ln w="9525">
              <a:noFill/>
              <a:miter lim="800000"/>
              <a:headEnd/>
              <a:tailEnd/>
            </a:ln>
          </p:spPr>
          <p:txBody>
            <a:bodyPr/>
            <a:lstStyle/>
            <a:p>
              <a:endParaRPr lang="en-US"/>
            </a:p>
          </p:txBody>
        </p:sp>
        <p:sp>
          <p:nvSpPr>
            <p:cNvPr id="7" name="AutoShape 5"/>
            <p:cNvSpPr>
              <a:spLocks noChangeArrowheads="1"/>
            </p:cNvSpPr>
            <p:nvPr/>
          </p:nvSpPr>
          <p:spPr bwMode="auto">
            <a:xfrm>
              <a:off x="1961" y="1248"/>
              <a:ext cx="630"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DCT</a:t>
              </a:r>
              <a:endParaRPr lang="en-US" sz="1400" b="1" dirty="0">
                <a:solidFill>
                  <a:srgbClr val="000000"/>
                </a:solidFill>
              </a:endParaRPr>
            </a:p>
          </p:txBody>
        </p:sp>
        <p:sp>
          <p:nvSpPr>
            <p:cNvPr id="8" name="AutoShape 6"/>
            <p:cNvSpPr>
              <a:spLocks noChangeArrowheads="1"/>
            </p:cNvSpPr>
            <p:nvPr/>
          </p:nvSpPr>
          <p:spPr bwMode="auto">
            <a:xfrm>
              <a:off x="2880" y="1248"/>
              <a:ext cx="864"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Quantization</a:t>
              </a:r>
              <a:endParaRPr lang="en-US" sz="1400" b="1" dirty="0">
                <a:solidFill>
                  <a:srgbClr val="000000"/>
                </a:solidFill>
              </a:endParaRPr>
            </a:p>
          </p:txBody>
        </p:sp>
        <p:sp>
          <p:nvSpPr>
            <p:cNvPr id="9" name="AutoShape 7"/>
            <p:cNvSpPr>
              <a:spLocks noChangeArrowheads="1"/>
            </p:cNvSpPr>
            <p:nvPr/>
          </p:nvSpPr>
          <p:spPr bwMode="auto">
            <a:xfrm>
              <a:off x="4165" y="1248"/>
              <a:ext cx="630"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Entropy </a:t>
              </a:r>
            </a:p>
            <a:p>
              <a:pPr algn="ctr"/>
              <a:r>
                <a:rPr lang="en-US" sz="1400" b="1" dirty="0" smtClean="0">
                  <a:solidFill>
                    <a:srgbClr val="000000"/>
                  </a:solidFill>
                </a:rPr>
                <a:t>Coding</a:t>
              </a:r>
              <a:endParaRPr lang="en-US" sz="1400" b="1" dirty="0">
                <a:solidFill>
                  <a:srgbClr val="000000"/>
                </a:solidFill>
              </a:endParaRPr>
            </a:p>
          </p:txBody>
        </p:sp>
        <p:cxnSp>
          <p:nvCxnSpPr>
            <p:cNvPr id="10" name="AutoShape 8"/>
            <p:cNvCxnSpPr>
              <a:cxnSpLocks noChangeShapeType="1"/>
              <a:stCxn id="7" idx="3"/>
              <a:endCxn id="8" idx="1"/>
            </p:cNvCxnSpPr>
            <p:nvPr/>
          </p:nvCxnSpPr>
          <p:spPr bwMode="auto">
            <a:xfrm>
              <a:off x="2591" y="1435"/>
              <a:ext cx="289" cy="1"/>
            </a:xfrm>
            <a:prstGeom prst="straightConnector1">
              <a:avLst/>
            </a:prstGeom>
            <a:noFill/>
            <a:ln w="9525">
              <a:solidFill>
                <a:srgbClr val="000000"/>
              </a:solidFill>
              <a:round/>
              <a:headEnd/>
              <a:tailEnd type="triangle" w="med" len="med"/>
            </a:ln>
          </p:spPr>
        </p:cxnSp>
        <p:cxnSp>
          <p:nvCxnSpPr>
            <p:cNvPr id="11" name="AutoShape 9"/>
            <p:cNvCxnSpPr>
              <a:cxnSpLocks noChangeShapeType="1"/>
              <a:stCxn id="8" idx="3"/>
              <a:endCxn id="9" idx="1"/>
            </p:cNvCxnSpPr>
            <p:nvPr/>
          </p:nvCxnSpPr>
          <p:spPr bwMode="auto">
            <a:xfrm>
              <a:off x="3744" y="1435"/>
              <a:ext cx="421" cy="1"/>
            </a:xfrm>
            <a:prstGeom prst="straightConnector1">
              <a:avLst/>
            </a:prstGeom>
            <a:noFill/>
            <a:ln w="9525">
              <a:solidFill>
                <a:srgbClr val="000000"/>
              </a:solidFill>
              <a:round/>
              <a:headEnd/>
              <a:tailEnd type="triangle" w="med" len="med"/>
            </a:ln>
          </p:spPr>
        </p:cxnSp>
        <p:sp>
          <p:nvSpPr>
            <p:cNvPr id="12" name="AutoShape 10"/>
            <p:cNvSpPr>
              <a:spLocks noChangeArrowheads="1"/>
            </p:cNvSpPr>
            <p:nvPr/>
          </p:nvSpPr>
          <p:spPr bwMode="auto">
            <a:xfrm>
              <a:off x="1680" y="2160"/>
              <a:ext cx="1314" cy="38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300" b="1" dirty="0" smtClean="0">
                  <a:solidFill>
                    <a:srgbClr val="000000"/>
                  </a:solidFill>
                </a:rPr>
                <a:t>Motion Compensation</a:t>
              </a:r>
              <a:endParaRPr lang="en-US" sz="1300" b="1" dirty="0">
                <a:solidFill>
                  <a:srgbClr val="000000"/>
                </a:solidFill>
              </a:endParaRPr>
            </a:p>
          </p:txBody>
        </p:sp>
        <p:sp>
          <p:nvSpPr>
            <p:cNvPr id="13" name="AutoShape 11"/>
            <p:cNvSpPr>
              <a:spLocks noChangeArrowheads="1"/>
            </p:cNvSpPr>
            <p:nvPr/>
          </p:nvSpPr>
          <p:spPr bwMode="auto">
            <a:xfrm>
              <a:off x="1680" y="2928"/>
              <a:ext cx="1314" cy="38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Motion Estimation</a:t>
              </a:r>
              <a:endParaRPr lang="en-US" sz="1400" b="1" dirty="0">
                <a:solidFill>
                  <a:srgbClr val="000000"/>
                </a:solidFill>
              </a:endParaRPr>
            </a:p>
          </p:txBody>
        </p:sp>
        <p:sp>
          <p:nvSpPr>
            <p:cNvPr id="14" name="AutoShape 12"/>
            <p:cNvSpPr>
              <a:spLocks noChangeArrowheads="1"/>
            </p:cNvSpPr>
            <p:nvPr/>
          </p:nvSpPr>
          <p:spPr bwMode="auto">
            <a:xfrm>
              <a:off x="1520" y="1323"/>
              <a:ext cx="189" cy="224"/>
            </a:xfrm>
            <a:prstGeom prst="flowChartOr">
              <a:avLst/>
            </a:prstGeom>
            <a:solidFill>
              <a:srgbClr val="00CC99"/>
            </a:solidFill>
            <a:ln w="9525">
              <a:solidFill>
                <a:srgbClr val="000000"/>
              </a:solidFill>
              <a:round/>
              <a:headEnd/>
              <a:tailEnd/>
            </a:ln>
          </p:spPr>
          <p:txBody>
            <a:bodyPr wrap="none" anchor="ctr"/>
            <a:lstStyle/>
            <a:p>
              <a:endParaRPr lang="en-US"/>
            </a:p>
          </p:txBody>
        </p:sp>
        <p:sp>
          <p:nvSpPr>
            <p:cNvPr id="15" name="AutoShape 13"/>
            <p:cNvSpPr>
              <a:spLocks noChangeArrowheads="1"/>
            </p:cNvSpPr>
            <p:nvPr/>
          </p:nvSpPr>
          <p:spPr bwMode="auto">
            <a:xfrm>
              <a:off x="3913" y="1771"/>
              <a:ext cx="189" cy="224"/>
            </a:xfrm>
            <a:prstGeom prst="flowChartOr">
              <a:avLst/>
            </a:prstGeom>
            <a:solidFill>
              <a:srgbClr val="00CC99"/>
            </a:solidFill>
            <a:ln w="9525">
              <a:solidFill>
                <a:srgbClr val="000000"/>
              </a:solidFill>
              <a:round/>
              <a:headEnd/>
              <a:tailEnd/>
            </a:ln>
          </p:spPr>
          <p:txBody>
            <a:bodyPr wrap="none" anchor="ctr"/>
            <a:lstStyle/>
            <a:p>
              <a:endParaRPr lang="en-US"/>
            </a:p>
          </p:txBody>
        </p:sp>
        <p:cxnSp>
          <p:nvCxnSpPr>
            <p:cNvPr id="16" name="AutoShape 14"/>
            <p:cNvCxnSpPr>
              <a:cxnSpLocks noChangeShapeType="1"/>
            </p:cNvCxnSpPr>
            <p:nvPr/>
          </p:nvCxnSpPr>
          <p:spPr bwMode="auto">
            <a:xfrm rot="5400000" flipH="1" flipV="1">
              <a:off x="2159" y="2736"/>
              <a:ext cx="384" cy="1"/>
            </a:xfrm>
            <a:prstGeom prst="straightConnector1">
              <a:avLst/>
            </a:prstGeom>
            <a:noFill/>
            <a:ln w="9525">
              <a:solidFill>
                <a:srgbClr val="000000"/>
              </a:solidFill>
              <a:round/>
              <a:headEnd/>
              <a:tailEnd type="triangle" w="med" len="med"/>
            </a:ln>
          </p:spPr>
        </p:cxnSp>
        <p:cxnSp>
          <p:nvCxnSpPr>
            <p:cNvPr id="17" name="AutoShape 15"/>
            <p:cNvCxnSpPr>
              <a:cxnSpLocks noChangeShapeType="1"/>
              <a:endCxn id="15" idx="0"/>
            </p:cNvCxnSpPr>
            <p:nvPr/>
          </p:nvCxnSpPr>
          <p:spPr bwMode="auto">
            <a:xfrm rot="5400000">
              <a:off x="3844" y="1608"/>
              <a:ext cx="327" cy="0"/>
            </a:xfrm>
            <a:prstGeom prst="straightConnector1">
              <a:avLst/>
            </a:prstGeom>
            <a:noFill/>
            <a:ln w="9525">
              <a:solidFill>
                <a:srgbClr val="000000"/>
              </a:solidFill>
              <a:round/>
              <a:headEnd/>
              <a:tailEnd type="triangle" w="med" len="med"/>
            </a:ln>
          </p:spPr>
        </p:cxnSp>
        <p:cxnSp>
          <p:nvCxnSpPr>
            <p:cNvPr id="18" name="AutoShape 16"/>
            <p:cNvCxnSpPr>
              <a:cxnSpLocks noChangeShapeType="1"/>
              <a:stCxn id="15" idx="4"/>
              <a:endCxn id="25" idx="3"/>
            </p:cNvCxnSpPr>
            <p:nvPr/>
          </p:nvCxnSpPr>
          <p:spPr bwMode="auto">
            <a:xfrm rot="5400000">
              <a:off x="3769" y="2108"/>
              <a:ext cx="352" cy="125"/>
            </a:xfrm>
            <a:prstGeom prst="bentConnector2">
              <a:avLst/>
            </a:prstGeom>
            <a:noFill/>
            <a:ln w="9525">
              <a:solidFill>
                <a:srgbClr val="000000"/>
              </a:solidFill>
              <a:miter lim="800000"/>
              <a:headEnd/>
              <a:tailEnd type="triangle" w="med" len="med"/>
            </a:ln>
          </p:spPr>
        </p:cxnSp>
        <p:cxnSp>
          <p:nvCxnSpPr>
            <p:cNvPr id="19" name="AutoShape 17"/>
            <p:cNvCxnSpPr>
              <a:cxnSpLocks noChangeShapeType="1"/>
              <a:stCxn id="25" idx="1"/>
              <a:endCxn id="13" idx="3"/>
            </p:cNvCxnSpPr>
            <p:nvPr/>
          </p:nvCxnSpPr>
          <p:spPr bwMode="auto">
            <a:xfrm rot="10800000" flipV="1">
              <a:off x="2994" y="2347"/>
              <a:ext cx="197" cy="773"/>
            </a:xfrm>
            <a:prstGeom prst="bentConnector3">
              <a:avLst>
                <a:gd name="adj1" fmla="val 50000"/>
              </a:avLst>
            </a:prstGeom>
            <a:noFill/>
            <a:ln w="9525">
              <a:solidFill>
                <a:srgbClr val="000000"/>
              </a:solidFill>
              <a:miter lim="800000"/>
              <a:headEnd/>
              <a:tailEnd type="triangle" w="med" len="med"/>
            </a:ln>
          </p:spPr>
        </p:cxnSp>
        <p:cxnSp>
          <p:nvCxnSpPr>
            <p:cNvPr id="20" name="AutoShape 18"/>
            <p:cNvCxnSpPr>
              <a:cxnSpLocks noChangeShapeType="1"/>
              <a:stCxn id="25" idx="1"/>
              <a:endCxn id="12" idx="3"/>
            </p:cNvCxnSpPr>
            <p:nvPr/>
          </p:nvCxnSpPr>
          <p:spPr bwMode="auto">
            <a:xfrm rot="10800000" flipV="1">
              <a:off x="2994" y="2347"/>
              <a:ext cx="197" cy="5"/>
            </a:xfrm>
            <a:prstGeom prst="straightConnector1">
              <a:avLst/>
            </a:prstGeom>
            <a:noFill/>
            <a:ln w="9525">
              <a:solidFill>
                <a:srgbClr val="000000"/>
              </a:solidFill>
              <a:round/>
              <a:headEnd/>
              <a:tailEnd type="triangle" w="med" len="med"/>
            </a:ln>
          </p:spPr>
        </p:cxnSp>
        <p:cxnSp>
          <p:nvCxnSpPr>
            <p:cNvPr id="21" name="AutoShape 19"/>
            <p:cNvCxnSpPr>
              <a:cxnSpLocks noChangeShapeType="1"/>
              <a:endCxn id="13" idx="1"/>
            </p:cNvCxnSpPr>
            <p:nvPr/>
          </p:nvCxnSpPr>
          <p:spPr bwMode="auto">
            <a:xfrm rot="16200000" flipH="1">
              <a:off x="518" y="1958"/>
              <a:ext cx="1601" cy="722"/>
            </a:xfrm>
            <a:prstGeom prst="bentConnector2">
              <a:avLst/>
            </a:prstGeom>
            <a:noFill/>
            <a:ln w="9525">
              <a:solidFill>
                <a:srgbClr val="000000"/>
              </a:solidFill>
              <a:miter lim="800000"/>
              <a:headEnd/>
              <a:tailEnd type="triangle" w="med" len="med"/>
            </a:ln>
          </p:spPr>
        </p:cxnSp>
        <p:cxnSp>
          <p:nvCxnSpPr>
            <p:cNvPr id="22" name="AutoShape 20"/>
            <p:cNvCxnSpPr>
              <a:cxnSpLocks noChangeShapeType="1"/>
              <a:stCxn id="14" idx="6"/>
              <a:endCxn id="7" idx="1"/>
            </p:cNvCxnSpPr>
            <p:nvPr/>
          </p:nvCxnSpPr>
          <p:spPr bwMode="auto">
            <a:xfrm>
              <a:off x="1709" y="1435"/>
              <a:ext cx="252" cy="0"/>
            </a:xfrm>
            <a:prstGeom prst="straightConnector1">
              <a:avLst/>
            </a:prstGeom>
            <a:noFill/>
            <a:ln w="9525">
              <a:solidFill>
                <a:srgbClr val="000000"/>
              </a:solidFill>
              <a:round/>
              <a:headEnd/>
              <a:tailEnd type="triangle" w="med" len="med"/>
            </a:ln>
          </p:spPr>
        </p:cxnSp>
        <p:cxnSp>
          <p:nvCxnSpPr>
            <p:cNvPr id="23" name="AutoShape 21"/>
            <p:cNvCxnSpPr>
              <a:cxnSpLocks noChangeShapeType="1"/>
              <a:endCxn id="9" idx="2"/>
            </p:cNvCxnSpPr>
            <p:nvPr/>
          </p:nvCxnSpPr>
          <p:spPr bwMode="auto">
            <a:xfrm flipV="1">
              <a:off x="2352" y="1621"/>
              <a:ext cx="2128" cy="1115"/>
            </a:xfrm>
            <a:prstGeom prst="bentConnector2">
              <a:avLst/>
            </a:prstGeom>
            <a:noFill/>
            <a:ln w="9525">
              <a:solidFill>
                <a:srgbClr val="000000"/>
              </a:solidFill>
              <a:miter lim="800000"/>
              <a:headEnd/>
              <a:tailEnd type="triangle" w="med" len="med"/>
            </a:ln>
          </p:spPr>
        </p:cxnSp>
        <p:sp>
          <p:nvSpPr>
            <p:cNvPr id="24" name="Line 22"/>
            <p:cNvSpPr>
              <a:spLocks noChangeShapeType="1"/>
            </p:cNvSpPr>
            <p:nvPr/>
          </p:nvSpPr>
          <p:spPr bwMode="auto">
            <a:xfrm>
              <a:off x="1220" y="1435"/>
              <a:ext cx="302" cy="0"/>
            </a:xfrm>
            <a:prstGeom prst="line">
              <a:avLst/>
            </a:prstGeom>
            <a:noFill/>
            <a:ln w="9525">
              <a:solidFill>
                <a:srgbClr val="000000"/>
              </a:solidFill>
              <a:round/>
              <a:headEnd/>
              <a:tailEnd type="triangle" w="med" len="med"/>
            </a:ln>
          </p:spPr>
          <p:txBody>
            <a:bodyPr/>
            <a:lstStyle/>
            <a:p>
              <a:endParaRPr lang="en-US"/>
            </a:p>
          </p:txBody>
        </p:sp>
        <p:sp>
          <p:nvSpPr>
            <p:cNvPr id="25" name="AutoShape 23"/>
            <p:cNvSpPr>
              <a:spLocks noChangeArrowheads="1"/>
            </p:cNvSpPr>
            <p:nvPr/>
          </p:nvSpPr>
          <p:spPr bwMode="auto">
            <a:xfrm>
              <a:off x="3191" y="2160"/>
              <a:ext cx="691" cy="37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Reference</a:t>
              </a:r>
            </a:p>
            <a:p>
              <a:pPr algn="ctr"/>
              <a:r>
                <a:rPr lang="en-US" sz="1400" b="1" dirty="0" smtClean="0">
                  <a:solidFill>
                    <a:srgbClr val="000000"/>
                  </a:solidFill>
                </a:rPr>
                <a:t>Frames</a:t>
              </a:r>
              <a:endParaRPr lang="en-US" sz="1400" b="1" dirty="0">
                <a:solidFill>
                  <a:srgbClr val="000000"/>
                </a:solidFill>
              </a:endParaRPr>
            </a:p>
          </p:txBody>
        </p:sp>
        <p:cxnSp>
          <p:nvCxnSpPr>
            <p:cNvPr id="29" name="AutoShape 27"/>
            <p:cNvCxnSpPr>
              <a:cxnSpLocks noChangeShapeType="1"/>
              <a:stCxn id="12" idx="1"/>
              <a:endCxn id="14" idx="4"/>
            </p:cNvCxnSpPr>
            <p:nvPr/>
          </p:nvCxnSpPr>
          <p:spPr bwMode="auto">
            <a:xfrm rot="10800000">
              <a:off x="1615" y="1547"/>
              <a:ext cx="65" cy="805"/>
            </a:xfrm>
            <a:prstGeom prst="bentConnector2">
              <a:avLst/>
            </a:prstGeom>
            <a:noFill/>
            <a:ln w="9525">
              <a:solidFill>
                <a:schemeClr val="tx1"/>
              </a:solidFill>
              <a:miter lim="800000"/>
              <a:headEnd/>
              <a:tailEnd type="triangle" w="med" len="med"/>
            </a:ln>
            <a:effectLst/>
          </p:spPr>
        </p:cxnSp>
        <p:sp>
          <p:nvSpPr>
            <p:cNvPr id="30" name="Line 28"/>
            <p:cNvSpPr>
              <a:spLocks noChangeShapeType="1"/>
            </p:cNvSpPr>
            <p:nvPr/>
          </p:nvSpPr>
          <p:spPr bwMode="auto">
            <a:xfrm>
              <a:off x="1620" y="1876"/>
              <a:ext cx="2303" cy="6"/>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31" name="Rectangle 29"/>
          <p:cNvSpPr>
            <a:spLocks noChangeArrowheads="1"/>
          </p:cNvSpPr>
          <p:nvPr/>
        </p:nvSpPr>
        <p:spPr bwMode="auto">
          <a:xfrm>
            <a:off x="6500812" y="5105400"/>
            <a:ext cx="1371600" cy="838200"/>
          </a:xfrm>
          <a:prstGeom prst="rect">
            <a:avLst/>
          </a:prstGeom>
          <a:solidFill>
            <a:schemeClr val="bg1"/>
          </a:solidFill>
          <a:ln w="9525">
            <a:solidFill>
              <a:schemeClr val="tx1"/>
            </a:solidFill>
            <a:miter lim="800000"/>
            <a:headEnd/>
            <a:tailEnd/>
          </a:ln>
          <a:effectLst/>
        </p:spPr>
        <p:txBody>
          <a:bodyPr wrap="none" anchor="ctr"/>
          <a:lstStyle/>
          <a:p>
            <a:pPr algn="ctr"/>
            <a:endParaRPr lang="en-AU" sz="1800"/>
          </a:p>
        </p:txBody>
      </p:sp>
      <p:sp>
        <p:nvSpPr>
          <p:cNvPr id="32" name="Rectangle 30"/>
          <p:cNvSpPr>
            <a:spLocks noChangeArrowheads="1"/>
          </p:cNvSpPr>
          <p:nvPr/>
        </p:nvSpPr>
        <p:spPr bwMode="auto">
          <a:xfrm>
            <a:off x="7262812" y="5486400"/>
            <a:ext cx="1371600" cy="838200"/>
          </a:xfrm>
          <a:prstGeom prst="rect">
            <a:avLst/>
          </a:prstGeom>
          <a:solidFill>
            <a:schemeClr val="bg1"/>
          </a:solidFill>
          <a:ln w="9525">
            <a:solidFill>
              <a:schemeClr val="tx1"/>
            </a:solidFill>
            <a:miter lim="800000"/>
            <a:headEnd/>
            <a:tailEnd/>
          </a:ln>
          <a:effectLst/>
        </p:spPr>
        <p:txBody>
          <a:bodyPr wrap="none" anchor="ctr"/>
          <a:lstStyle/>
          <a:p>
            <a:pPr algn="ctr"/>
            <a:endParaRPr lang="en-AU" sz="1800"/>
          </a:p>
        </p:txBody>
      </p:sp>
      <p:sp>
        <p:nvSpPr>
          <p:cNvPr id="33" name="Rectangle 31"/>
          <p:cNvSpPr>
            <a:spLocks noChangeArrowheads="1"/>
          </p:cNvSpPr>
          <p:nvPr/>
        </p:nvSpPr>
        <p:spPr bwMode="auto">
          <a:xfrm>
            <a:off x="6881812" y="5257800"/>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32"/>
          <p:cNvSpPr>
            <a:spLocks noChangeArrowheads="1"/>
          </p:cNvSpPr>
          <p:nvPr/>
        </p:nvSpPr>
        <p:spPr bwMode="auto">
          <a:xfrm>
            <a:off x="7620000" y="5638800"/>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Rectangle 33"/>
          <p:cNvSpPr>
            <a:spLocks noChangeArrowheads="1"/>
          </p:cNvSpPr>
          <p:nvPr/>
        </p:nvSpPr>
        <p:spPr bwMode="auto">
          <a:xfrm>
            <a:off x="6729412" y="5410200"/>
            <a:ext cx="228600" cy="2286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6" name="Line 34"/>
          <p:cNvSpPr>
            <a:spLocks noChangeShapeType="1"/>
          </p:cNvSpPr>
          <p:nvPr/>
        </p:nvSpPr>
        <p:spPr bwMode="auto">
          <a:xfrm flipV="1">
            <a:off x="6729412" y="5486400"/>
            <a:ext cx="152400" cy="152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7" name="Text Box 35"/>
          <p:cNvSpPr txBox="1">
            <a:spLocks noChangeArrowheads="1"/>
          </p:cNvSpPr>
          <p:nvPr/>
        </p:nvSpPr>
        <p:spPr bwMode="auto">
          <a:xfrm>
            <a:off x="6934200" y="4797623"/>
            <a:ext cx="1026243" cy="307777"/>
          </a:xfrm>
          <a:prstGeom prst="rect">
            <a:avLst/>
          </a:prstGeom>
          <a:noFill/>
          <a:ln w="9525">
            <a:noFill/>
            <a:miter lim="800000"/>
            <a:headEnd/>
            <a:tailEnd/>
          </a:ln>
          <a:effectLst/>
        </p:spPr>
        <p:txBody>
          <a:bodyPr wrap="none">
            <a:spAutoFit/>
          </a:bodyPr>
          <a:lstStyle/>
          <a:p>
            <a:r>
              <a:rPr lang="fr-FR" sz="1400" dirty="0"/>
              <a:t>Frame </a:t>
            </a:r>
            <a:r>
              <a:rPr lang="fr-FR" sz="1400" dirty="0" smtClean="0"/>
              <a:t>N-1</a:t>
            </a:r>
            <a:endParaRPr lang="fr-FR" sz="1600" dirty="0"/>
          </a:p>
        </p:txBody>
      </p:sp>
      <p:sp>
        <p:nvSpPr>
          <p:cNvPr id="38" name="Text Box 36"/>
          <p:cNvSpPr txBox="1">
            <a:spLocks noChangeArrowheads="1"/>
          </p:cNvSpPr>
          <p:nvPr/>
        </p:nvSpPr>
        <p:spPr bwMode="auto">
          <a:xfrm>
            <a:off x="7828639" y="5181600"/>
            <a:ext cx="881973" cy="307777"/>
          </a:xfrm>
          <a:prstGeom prst="rect">
            <a:avLst/>
          </a:prstGeom>
          <a:noFill/>
          <a:ln w="9525">
            <a:noFill/>
            <a:miter lim="800000"/>
            <a:headEnd/>
            <a:tailEnd/>
          </a:ln>
          <a:effectLst/>
        </p:spPr>
        <p:txBody>
          <a:bodyPr wrap="none">
            <a:spAutoFit/>
          </a:bodyPr>
          <a:lstStyle/>
          <a:p>
            <a:r>
              <a:rPr lang="fr-FR" sz="1400" dirty="0"/>
              <a:t>Frame </a:t>
            </a:r>
            <a:r>
              <a:rPr lang="fr-FR" sz="1400" dirty="0" smtClean="0"/>
              <a:t>N</a:t>
            </a:r>
            <a:endParaRPr lang="fr-FR" sz="1400" dirty="0"/>
          </a:p>
        </p:txBody>
      </p:sp>
      <p:sp>
        <p:nvSpPr>
          <p:cNvPr id="39" name="Text Box 37"/>
          <p:cNvSpPr txBox="1">
            <a:spLocks noChangeArrowheads="1"/>
          </p:cNvSpPr>
          <p:nvPr/>
        </p:nvSpPr>
        <p:spPr bwMode="auto">
          <a:xfrm>
            <a:off x="5791200" y="6093023"/>
            <a:ext cx="1371600" cy="307777"/>
          </a:xfrm>
          <a:prstGeom prst="rect">
            <a:avLst/>
          </a:prstGeom>
          <a:noFill/>
          <a:ln w="9525">
            <a:noFill/>
            <a:miter lim="800000"/>
            <a:headEnd/>
            <a:tailEnd/>
          </a:ln>
          <a:effectLst/>
        </p:spPr>
        <p:txBody>
          <a:bodyPr wrap="square">
            <a:spAutoFit/>
          </a:bodyPr>
          <a:lstStyle/>
          <a:p>
            <a:r>
              <a:rPr lang="en-US" sz="1400" dirty="0" smtClean="0"/>
              <a:t>Motion Vector</a:t>
            </a:r>
            <a:endParaRPr lang="en-US" sz="1800" dirty="0"/>
          </a:p>
        </p:txBody>
      </p:sp>
      <p:sp>
        <p:nvSpPr>
          <p:cNvPr id="59" name="AutoShape 5"/>
          <p:cNvSpPr>
            <a:spLocks noChangeArrowheads="1"/>
          </p:cNvSpPr>
          <p:nvPr/>
        </p:nvSpPr>
        <p:spPr bwMode="auto">
          <a:xfrm>
            <a:off x="533400" y="2362200"/>
            <a:ext cx="1000125" cy="592138"/>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Current </a:t>
            </a:r>
          </a:p>
          <a:p>
            <a:pPr algn="ctr"/>
            <a:r>
              <a:rPr lang="en-US" sz="1400" b="1" dirty="0" smtClean="0">
                <a:solidFill>
                  <a:srgbClr val="000000"/>
                </a:solidFill>
              </a:rPr>
              <a:t>Frame</a:t>
            </a:r>
            <a:endParaRPr lang="en-US" sz="1400" b="1" dirty="0">
              <a:solidFill>
                <a:srgbClr val="000000"/>
              </a:solidFill>
            </a:endParaRPr>
          </a:p>
        </p:txBody>
      </p:sp>
      <p:sp>
        <p:nvSpPr>
          <p:cNvPr id="60" name="AutoShape 5"/>
          <p:cNvSpPr>
            <a:spLocks noChangeArrowheads="1"/>
          </p:cNvSpPr>
          <p:nvPr/>
        </p:nvSpPr>
        <p:spPr bwMode="auto">
          <a:xfrm>
            <a:off x="7543800" y="2362200"/>
            <a:ext cx="1143000" cy="592138"/>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smtClean="0">
                <a:solidFill>
                  <a:srgbClr val="000000"/>
                </a:solidFill>
              </a:rPr>
              <a:t>Bit stream</a:t>
            </a:r>
          </a:p>
        </p:txBody>
      </p:sp>
      <p:cxnSp>
        <p:nvCxnSpPr>
          <p:cNvPr id="63" name="Straight Arrow Connector 62"/>
          <p:cNvCxnSpPr>
            <a:endCxn id="60" idx="1"/>
          </p:cNvCxnSpPr>
          <p:nvPr/>
        </p:nvCxnSpPr>
        <p:spPr>
          <a:xfrm>
            <a:off x="7154863" y="2658269"/>
            <a:ext cx="388937"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 Standards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b="1" dirty="0" smtClean="0"/>
              <a:t>MPEG-1</a:t>
            </a:r>
            <a:r>
              <a:rPr lang="en-US" sz="2400" dirty="0" smtClean="0"/>
              <a:t>: Initial Audio/Video Compression Standard</a:t>
            </a:r>
          </a:p>
          <a:p>
            <a:pPr lvl="1" algn="just"/>
            <a:r>
              <a:rPr lang="en-US" sz="2200" dirty="0" smtClean="0"/>
              <a:t>Total bit rate: 1.5 Mbps</a:t>
            </a:r>
          </a:p>
          <a:p>
            <a:pPr lvl="1" algn="just"/>
            <a:r>
              <a:rPr lang="en-US" sz="2200" dirty="0" smtClean="0"/>
              <a:t>Video: 352x240 pixels/frame, 30 frames/s</a:t>
            </a:r>
          </a:p>
          <a:p>
            <a:pPr lvl="1" algn="just"/>
            <a:r>
              <a:rPr lang="en-US" sz="2200" dirty="0" smtClean="0"/>
              <a:t>Audio: 2 channels, 48,000 samples/s, 16 bits/sample</a:t>
            </a:r>
          </a:p>
          <a:p>
            <a:pPr algn="just"/>
            <a:r>
              <a:rPr lang="en-US" sz="2400" b="1" dirty="0" smtClean="0"/>
              <a:t>MPEG-2</a:t>
            </a:r>
            <a:r>
              <a:rPr lang="en-US" sz="2400" dirty="0" smtClean="0"/>
              <a:t>: for better quality audio and video</a:t>
            </a:r>
          </a:p>
          <a:p>
            <a:pPr lvl="1" algn="just"/>
            <a:r>
              <a:rPr lang="en-US" sz="2200" dirty="0" smtClean="0"/>
              <a:t>Total bit-rate: 4-80 Mbps</a:t>
            </a:r>
          </a:p>
          <a:p>
            <a:pPr lvl="1" algn="just"/>
            <a:r>
              <a:rPr lang="en-US" sz="2200" dirty="0" smtClean="0"/>
              <a:t>Video:  720x480 pixels/frame, 30 frames/s</a:t>
            </a:r>
          </a:p>
          <a:p>
            <a:pPr lvl="1" algn="just"/>
            <a:r>
              <a:rPr lang="en-US" sz="2200" dirty="0" smtClean="0"/>
              <a:t>Audio: 5.1 channels, Advanced Audio Coding (AAC)</a:t>
            </a:r>
          </a:p>
          <a:p>
            <a:pPr algn="just"/>
            <a:r>
              <a:rPr lang="en-US" sz="2400" b="1" dirty="0" smtClean="0"/>
              <a:t>MPEG-4</a:t>
            </a:r>
            <a:r>
              <a:rPr lang="en-US" sz="2400" dirty="0" smtClean="0"/>
              <a:t>: for a variety of applications with a wide range of quality and bit rate </a:t>
            </a:r>
          </a:p>
          <a:p>
            <a:pPr lvl="1" algn="just"/>
            <a:endParaRPr lang="en-US" sz="2200" dirty="0" smtClean="0"/>
          </a:p>
          <a:p>
            <a:pPr algn="just"/>
            <a:endParaRPr lang="en-US" sz="2400" dirty="0" smtClean="0"/>
          </a:p>
          <a:p>
            <a:pPr lvl="1" algn="just"/>
            <a:endParaRPr lang="en-US" sz="2200" dirty="0" smtClean="0"/>
          </a:p>
          <a:p>
            <a:pPr algn="just"/>
            <a:endParaRPr lang="en-US" sz="2400" dirty="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 Typical MPEG Frame Display Order</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lvl="1" algn="just"/>
            <a:endParaRPr lang="en-US" sz="2400" b="1" dirty="0" smtClean="0"/>
          </a:p>
          <a:p>
            <a:pPr lvl="1" algn="just"/>
            <a:endParaRPr lang="en-US" sz="2400" b="1" dirty="0" smtClean="0"/>
          </a:p>
          <a:p>
            <a:pPr lvl="1" algn="just"/>
            <a:endParaRPr lang="en-US" sz="2400" b="1" dirty="0" smtClean="0"/>
          </a:p>
          <a:p>
            <a:pPr lvl="1" algn="just"/>
            <a:endParaRPr lang="en-US" sz="2400" b="1" dirty="0" smtClean="0"/>
          </a:p>
          <a:p>
            <a:pPr algn="just"/>
            <a:endParaRPr lang="en-US" b="1" dirty="0" smtClean="0"/>
          </a:p>
          <a:p>
            <a:pPr algn="just"/>
            <a:endParaRPr lang="en-US" b="1" dirty="0" smtClean="0"/>
          </a:p>
          <a:p>
            <a:pPr algn="just"/>
            <a:endParaRPr lang="en-US" b="1" dirty="0" smtClean="0"/>
          </a:p>
          <a:p>
            <a:pPr algn="just"/>
            <a:endParaRPr lang="en-US" b="1" dirty="0" smtClean="0"/>
          </a:p>
          <a:p>
            <a:pPr lvl="1" algn="just"/>
            <a:endParaRPr lang="en-US" sz="2200" dirty="0" smtClean="0"/>
          </a:p>
          <a:p>
            <a:pPr algn="just"/>
            <a:endParaRPr lang="en-US" sz="2400" dirty="0" smtClean="0"/>
          </a:p>
          <a:p>
            <a:pPr lvl="1" algn="just"/>
            <a:endParaRPr lang="en-US" sz="2200" dirty="0" smtClean="0"/>
          </a:p>
          <a:p>
            <a:pPr algn="just"/>
            <a:endParaRPr lang="en-US" sz="2400" dirty="0" smtClean="0"/>
          </a:p>
        </p:txBody>
      </p:sp>
      <p:grpSp>
        <p:nvGrpSpPr>
          <p:cNvPr id="4" name="Group 183"/>
          <p:cNvGrpSpPr>
            <a:grpSpLocks/>
          </p:cNvGrpSpPr>
          <p:nvPr/>
        </p:nvGrpSpPr>
        <p:grpSpPr bwMode="auto">
          <a:xfrm>
            <a:off x="990600" y="2286000"/>
            <a:ext cx="7239000" cy="2971800"/>
            <a:chOff x="624" y="2016"/>
            <a:chExt cx="4560" cy="1872"/>
          </a:xfrm>
        </p:grpSpPr>
        <p:sp>
          <p:nvSpPr>
            <p:cNvPr id="5" name="Rectangle 99"/>
            <p:cNvSpPr>
              <a:spLocks noChangeArrowheads="1"/>
            </p:cNvSpPr>
            <p:nvPr/>
          </p:nvSpPr>
          <p:spPr bwMode="auto">
            <a:xfrm>
              <a:off x="624" y="2016"/>
              <a:ext cx="4560" cy="1872"/>
            </a:xfrm>
            <a:prstGeom prst="rect">
              <a:avLst/>
            </a:prstGeom>
            <a:solidFill>
              <a:schemeClr val="accent1">
                <a:alpha val="50000"/>
              </a:schemeClr>
            </a:solidFill>
            <a:ln w="9525" algn="ctr">
              <a:solidFill>
                <a:schemeClr val="tx1"/>
              </a:solidFill>
              <a:miter lim="800000"/>
              <a:headEnd/>
              <a:tailEnd/>
            </a:ln>
            <a:effectLst/>
          </p:spPr>
          <p:txBody>
            <a:bodyPr wrap="none" anchor="ctr"/>
            <a:lstStyle/>
            <a:p>
              <a:endParaRPr lang="en-US"/>
            </a:p>
          </p:txBody>
        </p:sp>
        <p:grpSp>
          <p:nvGrpSpPr>
            <p:cNvPr id="6" name="Group 102"/>
            <p:cNvGrpSpPr>
              <a:grpSpLocks/>
            </p:cNvGrpSpPr>
            <p:nvPr/>
          </p:nvGrpSpPr>
          <p:grpSpPr bwMode="auto">
            <a:xfrm>
              <a:off x="1200" y="2528"/>
              <a:ext cx="336" cy="837"/>
              <a:chOff x="288" y="2976"/>
              <a:chExt cx="336" cy="864"/>
            </a:xfrm>
          </p:grpSpPr>
          <p:sp>
            <p:nvSpPr>
              <p:cNvPr id="82" name="Line 10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83" name="Line 10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84" name="Line 10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85" name="Line 10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7" name="Group 107"/>
            <p:cNvGrpSpPr>
              <a:grpSpLocks/>
            </p:cNvGrpSpPr>
            <p:nvPr/>
          </p:nvGrpSpPr>
          <p:grpSpPr bwMode="auto">
            <a:xfrm>
              <a:off x="1584" y="2528"/>
              <a:ext cx="336" cy="837"/>
              <a:chOff x="288" y="2976"/>
              <a:chExt cx="336" cy="864"/>
            </a:xfrm>
          </p:grpSpPr>
          <p:sp>
            <p:nvSpPr>
              <p:cNvPr id="78" name="Line 10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9" name="Line 10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80" name="Line 11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81" name="Line 11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8" name="Group 112"/>
            <p:cNvGrpSpPr>
              <a:grpSpLocks/>
            </p:cNvGrpSpPr>
            <p:nvPr/>
          </p:nvGrpSpPr>
          <p:grpSpPr bwMode="auto">
            <a:xfrm>
              <a:off x="1968" y="2528"/>
              <a:ext cx="336" cy="837"/>
              <a:chOff x="288" y="2976"/>
              <a:chExt cx="336" cy="864"/>
            </a:xfrm>
          </p:grpSpPr>
          <p:sp>
            <p:nvSpPr>
              <p:cNvPr id="74" name="Line 11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5" name="Line 11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76" name="Line 11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77" name="Line 11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9" name="Group 117"/>
            <p:cNvGrpSpPr>
              <a:grpSpLocks/>
            </p:cNvGrpSpPr>
            <p:nvPr/>
          </p:nvGrpSpPr>
          <p:grpSpPr bwMode="auto">
            <a:xfrm>
              <a:off x="2352" y="2528"/>
              <a:ext cx="336" cy="837"/>
              <a:chOff x="288" y="2976"/>
              <a:chExt cx="336" cy="864"/>
            </a:xfrm>
          </p:grpSpPr>
          <p:sp>
            <p:nvSpPr>
              <p:cNvPr id="70" name="Line 11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1" name="Line 11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72" name="Line 12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73" name="Line 12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0" name="Group 122"/>
            <p:cNvGrpSpPr>
              <a:grpSpLocks/>
            </p:cNvGrpSpPr>
            <p:nvPr/>
          </p:nvGrpSpPr>
          <p:grpSpPr bwMode="auto">
            <a:xfrm>
              <a:off x="2736" y="2528"/>
              <a:ext cx="336" cy="837"/>
              <a:chOff x="288" y="2976"/>
              <a:chExt cx="336" cy="864"/>
            </a:xfrm>
          </p:grpSpPr>
          <p:sp>
            <p:nvSpPr>
              <p:cNvPr id="66" name="Line 12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67" name="Line 12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8" name="Line 12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9" name="Line 12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1" name="Group 127"/>
            <p:cNvGrpSpPr>
              <a:grpSpLocks/>
            </p:cNvGrpSpPr>
            <p:nvPr/>
          </p:nvGrpSpPr>
          <p:grpSpPr bwMode="auto">
            <a:xfrm>
              <a:off x="3120" y="2528"/>
              <a:ext cx="336" cy="837"/>
              <a:chOff x="288" y="2976"/>
              <a:chExt cx="336" cy="864"/>
            </a:xfrm>
          </p:grpSpPr>
          <p:sp>
            <p:nvSpPr>
              <p:cNvPr id="62" name="Line 12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63" name="Line 12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4" name="Line 13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5" name="Line 13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2" name="Group 132"/>
            <p:cNvGrpSpPr>
              <a:grpSpLocks/>
            </p:cNvGrpSpPr>
            <p:nvPr/>
          </p:nvGrpSpPr>
          <p:grpSpPr bwMode="auto">
            <a:xfrm>
              <a:off x="3504" y="2528"/>
              <a:ext cx="336" cy="837"/>
              <a:chOff x="288" y="2976"/>
              <a:chExt cx="336" cy="864"/>
            </a:xfrm>
          </p:grpSpPr>
          <p:sp>
            <p:nvSpPr>
              <p:cNvPr id="58" name="Line 13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9" name="Line 13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0" name="Line 13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1" name="Line 13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3" name="Group 137"/>
            <p:cNvGrpSpPr>
              <a:grpSpLocks/>
            </p:cNvGrpSpPr>
            <p:nvPr/>
          </p:nvGrpSpPr>
          <p:grpSpPr bwMode="auto">
            <a:xfrm>
              <a:off x="3888" y="2528"/>
              <a:ext cx="336" cy="837"/>
              <a:chOff x="288" y="2976"/>
              <a:chExt cx="336" cy="864"/>
            </a:xfrm>
          </p:grpSpPr>
          <p:sp>
            <p:nvSpPr>
              <p:cNvPr id="54" name="Line 13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5" name="Line 13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56" name="Line 14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57" name="Line 14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4" name="Group 142"/>
            <p:cNvGrpSpPr>
              <a:grpSpLocks/>
            </p:cNvGrpSpPr>
            <p:nvPr/>
          </p:nvGrpSpPr>
          <p:grpSpPr bwMode="auto">
            <a:xfrm>
              <a:off x="4272" y="2528"/>
              <a:ext cx="336" cy="837"/>
              <a:chOff x="288" y="2976"/>
              <a:chExt cx="336" cy="864"/>
            </a:xfrm>
          </p:grpSpPr>
          <p:sp>
            <p:nvSpPr>
              <p:cNvPr id="50" name="Line 14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1" name="Line 14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52" name="Line 14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53" name="Line 14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5" name="Group 147"/>
            <p:cNvGrpSpPr>
              <a:grpSpLocks/>
            </p:cNvGrpSpPr>
            <p:nvPr/>
          </p:nvGrpSpPr>
          <p:grpSpPr bwMode="auto">
            <a:xfrm>
              <a:off x="4656" y="2528"/>
              <a:ext cx="336" cy="837"/>
              <a:chOff x="288" y="2976"/>
              <a:chExt cx="336" cy="864"/>
            </a:xfrm>
          </p:grpSpPr>
          <p:sp>
            <p:nvSpPr>
              <p:cNvPr id="46" name="Line 14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47" name="Line 14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48" name="Line 15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49" name="Line 15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sp>
          <p:nvSpPr>
            <p:cNvPr id="16" name="Text Box 152"/>
            <p:cNvSpPr txBox="1">
              <a:spLocks noChangeArrowheads="1"/>
            </p:cNvSpPr>
            <p:nvPr/>
          </p:nvSpPr>
          <p:spPr bwMode="auto">
            <a:xfrm>
              <a:off x="129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0000"/>
                  </a:solidFill>
                  <a:latin typeface="Comic Sans MS" pitchFamily="66" charset="0"/>
                </a:rPr>
                <a:t>I</a:t>
              </a:r>
            </a:p>
          </p:txBody>
        </p:sp>
        <p:sp>
          <p:nvSpPr>
            <p:cNvPr id="17" name="Text Box 153"/>
            <p:cNvSpPr txBox="1">
              <a:spLocks noChangeArrowheads="1"/>
            </p:cNvSpPr>
            <p:nvPr/>
          </p:nvSpPr>
          <p:spPr bwMode="auto">
            <a:xfrm>
              <a:off x="1632"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18" name="Text Box 154"/>
            <p:cNvSpPr txBox="1">
              <a:spLocks noChangeArrowheads="1"/>
            </p:cNvSpPr>
            <p:nvPr/>
          </p:nvSpPr>
          <p:spPr bwMode="auto">
            <a:xfrm>
              <a:off x="201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19" name="Text Box 155"/>
            <p:cNvSpPr txBox="1">
              <a:spLocks noChangeArrowheads="1"/>
            </p:cNvSpPr>
            <p:nvPr/>
          </p:nvSpPr>
          <p:spPr bwMode="auto">
            <a:xfrm>
              <a:off x="2448"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9900"/>
                  </a:solidFill>
                  <a:latin typeface="Comic Sans MS" pitchFamily="66" charset="0"/>
                </a:rPr>
                <a:t>P</a:t>
              </a:r>
            </a:p>
          </p:txBody>
        </p:sp>
        <p:sp>
          <p:nvSpPr>
            <p:cNvPr id="20" name="Text Box 156"/>
            <p:cNvSpPr txBox="1">
              <a:spLocks noChangeArrowheads="1"/>
            </p:cNvSpPr>
            <p:nvPr/>
          </p:nvSpPr>
          <p:spPr bwMode="auto">
            <a:xfrm>
              <a:off x="2784"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1" name="Text Box 157"/>
            <p:cNvSpPr txBox="1">
              <a:spLocks noChangeArrowheads="1"/>
            </p:cNvSpPr>
            <p:nvPr/>
          </p:nvSpPr>
          <p:spPr bwMode="auto">
            <a:xfrm>
              <a:off x="3168"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2" name="Text Box 158"/>
            <p:cNvSpPr txBox="1">
              <a:spLocks noChangeArrowheads="1"/>
            </p:cNvSpPr>
            <p:nvPr/>
          </p:nvSpPr>
          <p:spPr bwMode="auto">
            <a:xfrm>
              <a:off x="3600"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9900"/>
                  </a:solidFill>
                  <a:latin typeface="Comic Sans MS" pitchFamily="66" charset="0"/>
                </a:rPr>
                <a:t>P</a:t>
              </a:r>
            </a:p>
          </p:txBody>
        </p:sp>
        <p:sp>
          <p:nvSpPr>
            <p:cNvPr id="23" name="Text Box 159"/>
            <p:cNvSpPr txBox="1">
              <a:spLocks noChangeArrowheads="1"/>
            </p:cNvSpPr>
            <p:nvPr/>
          </p:nvSpPr>
          <p:spPr bwMode="auto">
            <a:xfrm>
              <a:off x="393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4" name="Text Box 160"/>
            <p:cNvSpPr txBox="1">
              <a:spLocks noChangeArrowheads="1"/>
            </p:cNvSpPr>
            <p:nvPr/>
          </p:nvSpPr>
          <p:spPr bwMode="auto">
            <a:xfrm>
              <a:off x="4320"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5" name="Text Box 161"/>
            <p:cNvSpPr txBox="1">
              <a:spLocks noChangeArrowheads="1"/>
            </p:cNvSpPr>
            <p:nvPr/>
          </p:nvSpPr>
          <p:spPr bwMode="auto">
            <a:xfrm>
              <a:off x="4704"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0000"/>
                  </a:solidFill>
                  <a:latin typeface="Comic Sans MS" pitchFamily="66" charset="0"/>
                </a:rPr>
                <a:t>I</a:t>
              </a:r>
            </a:p>
          </p:txBody>
        </p:sp>
        <p:grpSp>
          <p:nvGrpSpPr>
            <p:cNvPr id="27" name="Group 163"/>
            <p:cNvGrpSpPr>
              <a:grpSpLocks/>
            </p:cNvGrpSpPr>
            <p:nvPr/>
          </p:nvGrpSpPr>
          <p:grpSpPr bwMode="auto">
            <a:xfrm>
              <a:off x="1536" y="2528"/>
              <a:ext cx="1968" cy="186"/>
              <a:chOff x="768" y="2880"/>
              <a:chExt cx="1968" cy="192"/>
            </a:xfrm>
          </p:grpSpPr>
          <p:cxnSp>
            <p:nvCxnSpPr>
              <p:cNvPr id="43" name="AutoShape 164"/>
              <p:cNvCxnSpPr>
                <a:cxnSpLocks noChangeShapeType="1"/>
                <a:stCxn id="85" idx="1"/>
                <a:endCxn id="72" idx="1"/>
              </p:cNvCxnSpPr>
              <p:nvPr/>
            </p:nvCxnSpPr>
            <p:spPr bwMode="auto">
              <a:xfrm rot="5400000" flipV="1">
                <a:off x="1080" y="2568"/>
                <a:ext cx="192" cy="816"/>
              </a:xfrm>
              <a:prstGeom prst="curvedConnector3">
                <a:avLst>
                  <a:gd name="adj1" fmla="val -150523"/>
                </a:avLst>
              </a:prstGeom>
              <a:noFill/>
              <a:ln w="19050">
                <a:solidFill>
                  <a:srgbClr val="FF0000"/>
                </a:solidFill>
                <a:round/>
                <a:headEnd/>
                <a:tailEnd type="triangle" w="med" len="med"/>
              </a:ln>
              <a:effectLst/>
            </p:spPr>
          </p:cxnSp>
          <p:cxnSp>
            <p:nvCxnSpPr>
              <p:cNvPr id="44" name="AutoShape 165"/>
              <p:cNvCxnSpPr>
                <a:cxnSpLocks noChangeShapeType="1"/>
              </p:cNvCxnSpPr>
              <p:nvPr/>
            </p:nvCxnSpPr>
            <p:spPr bwMode="auto">
              <a:xfrm rot="5400000" flipV="1">
                <a:off x="2232" y="2568"/>
                <a:ext cx="192" cy="816"/>
              </a:xfrm>
              <a:prstGeom prst="curvedConnector3">
                <a:avLst>
                  <a:gd name="adj1" fmla="val -150523"/>
                </a:avLst>
              </a:prstGeom>
              <a:noFill/>
              <a:ln w="19050">
                <a:solidFill>
                  <a:srgbClr val="FF0000"/>
                </a:solidFill>
                <a:round/>
                <a:headEnd/>
                <a:tailEnd type="triangle" w="med" len="med"/>
              </a:ln>
              <a:effectLst/>
            </p:spPr>
          </p:cxnSp>
        </p:grpSp>
        <p:cxnSp>
          <p:nvCxnSpPr>
            <p:cNvPr id="28" name="AutoShape 167"/>
            <p:cNvCxnSpPr>
              <a:cxnSpLocks noChangeShapeType="1"/>
              <a:stCxn id="83" idx="0"/>
              <a:endCxn id="79" idx="0"/>
            </p:cNvCxnSpPr>
            <p:nvPr/>
          </p:nvCxnSpPr>
          <p:spPr bwMode="auto">
            <a:xfrm rot="16200000" flipH="1">
              <a:off x="1391" y="3174"/>
              <a:ext cx="1" cy="384"/>
            </a:xfrm>
            <a:prstGeom prst="curvedConnector3">
              <a:avLst>
                <a:gd name="adj1" fmla="val 14400000"/>
              </a:avLst>
            </a:prstGeom>
            <a:noFill/>
            <a:ln w="19050">
              <a:solidFill>
                <a:srgbClr val="FF0000"/>
              </a:solidFill>
              <a:round/>
              <a:headEnd/>
              <a:tailEnd type="triangle" w="med" len="med"/>
            </a:ln>
            <a:effectLst/>
          </p:spPr>
        </p:cxnSp>
        <p:cxnSp>
          <p:nvCxnSpPr>
            <p:cNvPr id="29" name="AutoShape 168"/>
            <p:cNvCxnSpPr>
              <a:cxnSpLocks noChangeShapeType="1"/>
            </p:cNvCxnSpPr>
            <p:nvPr/>
          </p:nvCxnSpPr>
          <p:spPr bwMode="auto">
            <a:xfrm rot="16200000" flipH="1">
              <a:off x="2543" y="3174"/>
              <a:ext cx="1" cy="384"/>
            </a:xfrm>
            <a:prstGeom prst="curvedConnector3">
              <a:avLst>
                <a:gd name="adj1" fmla="val 14400000"/>
              </a:avLst>
            </a:prstGeom>
            <a:noFill/>
            <a:ln w="19050">
              <a:solidFill>
                <a:srgbClr val="FF9900"/>
              </a:solidFill>
              <a:round/>
              <a:headEnd/>
              <a:tailEnd type="triangle" w="med" len="med"/>
            </a:ln>
            <a:effectLst/>
          </p:spPr>
        </p:cxnSp>
        <p:cxnSp>
          <p:nvCxnSpPr>
            <p:cNvPr id="30" name="AutoShape 169"/>
            <p:cNvCxnSpPr>
              <a:cxnSpLocks noChangeShapeType="1"/>
            </p:cNvCxnSpPr>
            <p:nvPr/>
          </p:nvCxnSpPr>
          <p:spPr bwMode="auto">
            <a:xfrm rot="16200000" flipH="1">
              <a:off x="3695" y="3174"/>
              <a:ext cx="1" cy="384"/>
            </a:xfrm>
            <a:prstGeom prst="curvedConnector3">
              <a:avLst>
                <a:gd name="adj1" fmla="val 14400000"/>
              </a:avLst>
            </a:prstGeom>
            <a:noFill/>
            <a:ln w="19050">
              <a:solidFill>
                <a:srgbClr val="FF9900"/>
              </a:solidFill>
              <a:round/>
              <a:headEnd/>
              <a:tailEnd type="triangle" w="med" len="med"/>
            </a:ln>
            <a:effectLst/>
          </p:spPr>
        </p:cxnSp>
        <p:cxnSp>
          <p:nvCxnSpPr>
            <p:cNvPr id="31" name="AutoShape 170"/>
            <p:cNvCxnSpPr>
              <a:cxnSpLocks noChangeShapeType="1"/>
              <a:stCxn id="72" idx="0"/>
              <a:endCxn id="75" idx="0"/>
            </p:cNvCxnSpPr>
            <p:nvPr/>
          </p:nvCxnSpPr>
          <p:spPr bwMode="auto">
            <a:xfrm rot="5400000">
              <a:off x="2159" y="3174"/>
              <a:ext cx="1" cy="384"/>
            </a:xfrm>
            <a:prstGeom prst="curvedConnector3">
              <a:avLst>
                <a:gd name="adj1" fmla="val 14400000"/>
              </a:avLst>
            </a:prstGeom>
            <a:noFill/>
            <a:ln w="19050">
              <a:solidFill>
                <a:srgbClr val="FF9900"/>
              </a:solidFill>
              <a:round/>
              <a:headEnd/>
              <a:tailEnd type="triangle" w="med" len="med"/>
            </a:ln>
            <a:effectLst/>
          </p:spPr>
        </p:cxnSp>
        <p:cxnSp>
          <p:nvCxnSpPr>
            <p:cNvPr id="32" name="AutoShape 171"/>
            <p:cNvCxnSpPr>
              <a:cxnSpLocks noChangeShapeType="1"/>
            </p:cNvCxnSpPr>
            <p:nvPr/>
          </p:nvCxnSpPr>
          <p:spPr bwMode="auto">
            <a:xfrm rot="5400000">
              <a:off x="3311" y="3174"/>
              <a:ext cx="1" cy="384"/>
            </a:xfrm>
            <a:prstGeom prst="curvedConnector3">
              <a:avLst>
                <a:gd name="adj1" fmla="val 14400000"/>
              </a:avLst>
            </a:prstGeom>
            <a:noFill/>
            <a:ln w="19050">
              <a:solidFill>
                <a:srgbClr val="FF9900"/>
              </a:solidFill>
              <a:round/>
              <a:headEnd/>
              <a:tailEnd type="triangle" w="med" len="med"/>
            </a:ln>
            <a:effectLst/>
          </p:spPr>
        </p:cxnSp>
        <p:cxnSp>
          <p:nvCxnSpPr>
            <p:cNvPr id="33" name="AutoShape 172"/>
            <p:cNvCxnSpPr>
              <a:cxnSpLocks noChangeShapeType="1"/>
            </p:cNvCxnSpPr>
            <p:nvPr/>
          </p:nvCxnSpPr>
          <p:spPr bwMode="auto">
            <a:xfrm rot="5400000">
              <a:off x="4463" y="3174"/>
              <a:ext cx="1" cy="384"/>
            </a:xfrm>
            <a:prstGeom prst="curvedConnector3">
              <a:avLst>
                <a:gd name="adj1" fmla="val 14400000"/>
              </a:avLst>
            </a:prstGeom>
            <a:noFill/>
            <a:ln w="19050">
              <a:solidFill>
                <a:srgbClr val="FF0000"/>
              </a:solidFill>
              <a:round/>
              <a:headEnd/>
              <a:tailEnd type="triangle" w="med" len="med"/>
            </a:ln>
            <a:effectLst/>
          </p:spPr>
        </p:cxnSp>
        <p:cxnSp>
          <p:nvCxnSpPr>
            <p:cNvPr id="34" name="AutoShape 173"/>
            <p:cNvCxnSpPr>
              <a:cxnSpLocks noChangeShapeType="1"/>
              <a:stCxn id="71" idx="0"/>
              <a:endCxn id="79" idx="0"/>
            </p:cNvCxnSpPr>
            <p:nvPr/>
          </p:nvCxnSpPr>
          <p:spPr bwMode="auto">
            <a:xfrm rot="5400000">
              <a:off x="1967" y="2982"/>
              <a:ext cx="1" cy="768"/>
            </a:xfrm>
            <a:prstGeom prst="curvedConnector3">
              <a:avLst>
                <a:gd name="adj1" fmla="val 21000000"/>
              </a:avLst>
            </a:prstGeom>
            <a:noFill/>
            <a:ln w="19050">
              <a:solidFill>
                <a:srgbClr val="FF9900"/>
              </a:solidFill>
              <a:round/>
              <a:headEnd/>
              <a:tailEnd type="triangle" w="med" len="med"/>
            </a:ln>
            <a:effectLst/>
          </p:spPr>
        </p:cxnSp>
        <p:cxnSp>
          <p:nvCxnSpPr>
            <p:cNvPr id="35" name="AutoShape 174"/>
            <p:cNvCxnSpPr>
              <a:cxnSpLocks noChangeShapeType="1"/>
            </p:cNvCxnSpPr>
            <p:nvPr/>
          </p:nvCxnSpPr>
          <p:spPr bwMode="auto">
            <a:xfrm rot="5400000">
              <a:off x="3119" y="2982"/>
              <a:ext cx="1" cy="768"/>
            </a:xfrm>
            <a:prstGeom prst="curvedConnector3">
              <a:avLst>
                <a:gd name="adj1" fmla="val 21000000"/>
              </a:avLst>
            </a:prstGeom>
            <a:noFill/>
            <a:ln w="19050">
              <a:solidFill>
                <a:srgbClr val="FF9900"/>
              </a:solidFill>
              <a:round/>
              <a:headEnd/>
              <a:tailEnd type="triangle" w="med" len="med"/>
            </a:ln>
            <a:effectLst/>
          </p:spPr>
        </p:cxnSp>
        <p:cxnSp>
          <p:nvCxnSpPr>
            <p:cNvPr id="36" name="AutoShape 175"/>
            <p:cNvCxnSpPr>
              <a:cxnSpLocks noChangeShapeType="1"/>
              <a:stCxn id="84" idx="0"/>
              <a:endCxn id="76" idx="0"/>
            </p:cNvCxnSpPr>
            <p:nvPr/>
          </p:nvCxnSpPr>
          <p:spPr bwMode="auto">
            <a:xfrm rot="16200000" flipH="1">
              <a:off x="1583" y="2982"/>
              <a:ext cx="1" cy="768"/>
            </a:xfrm>
            <a:prstGeom prst="curvedConnector3">
              <a:avLst>
                <a:gd name="adj1" fmla="val -21000000"/>
              </a:avLst>
            </a:prstGeom>
            <a:noFill/>
            <a:ln w="19050">
              <a:solidFill>
                <a:srgbClr val="FF0000"/>
              </a:solidFill>
              <a:round/>
              <a:headEnd/>
              <a:tailEnd type="triangle" w="med" len="med"/>
            </a:ln>
            <a:effectLst/>
          </p:spPr>
        </p:cxnSp>
        <p:cxnSp>
          <p:nvCxnSpPr>
            <p:cNvPr id="37" name="AutoShape 176"/>
            <p:cNvCxnSpPr>
              <a:cxnSpLocks noChangeShapeType="1"/>
            </p:cNvCxnSpPr>
            <p:nvPr/>
          </p:nvCxnSpPr>
          <p:spPr bwMode="auto">
            <a:xfrm rot="16200000" flipH="1">
              <a:off x="2735" y="2982"/>
              <a:ext cx="1" cy="768"/>
            </a:xfrm>
            <a:prstGeom prst="curvedConnector3">
              <a:avLst>
                <a:gd name="adj1" fmla="val -21000000"/>
              </a:avLst>
            </a:prstGeom>
            <a:noFill/>
            <a:ln w="19050">
              <a:solidFill>
                <a:srgbClr val="FF9900"/>
              </a:solidFill>
              <a:round/>
              <a:headEnd/>
              <a:tailEnd type="triangle" w="med" len="med"/>
            </a:ln>
            <a:effectLst/>
          </p:spPr>
        </p:cxnSp>
        <p:cxnSp>
          <p:nvCxnSpPr>
            <p:cNvPr id="38" name="AutoShape 177"/>
            <p:cNvCxnSpPr>
              <a:cxnSpLocks noChangeShapeType="1"/>
            </p:cNvCxnSpPr>
            <p:nvPr/>
          </p:nvCxnSpPr>
          <p:spPr bwMode="auto">
            <a:xfrm rot="16200000" flipH="1">
              <a:off x="4271" y="2982"/>
              <a:ext cx="1" cy="768"/>
            </a:xfrm>
            <a:prstGeom prst="curvedConnector3">
              <a:avLst>
                <a:gd name="adj1" fmla="val -21000000"/>
              </a:avLst>
            </a:prstGeom>
            <a:noFill/>
            <a:ln w="19050">
              <a:solidFill>
                <a:srgbClr val="FF0000"/>
              </a:solidFill>
              <a:round/>
              <a:headEnd type="triangle" w="med" len="med"/>
              <a:tailEnd/>
            </a:ln>
            <a:effectLst/>
          </p:spPr>
        </p:cxnSp>
        <p:cxnSp>
          <p:nvCxnSpPr>
            <p:cNvPr id="39" name="AutoShape 178"/>
            <p:cNvCxnSpPr>
              <a:cxnSpLocks noChangeShapeType="1"/>
            </p:cNvCxnSpPr>
            <p:nvPr/>
          </p:nvCxnSpPr>
          <p:spPr bwMode="auto">
            <a:xfrm rot="5400000">
              <a:off x="3887" y="2982"/>
              <a:ext cx="1" cy="768"/>
            </a:xfrm>
            <a:prstGeom prst="curvedConnector3">
              <a:avLst>
                <a:gd name="adj1" fmla="val 21000000"/>
              </a:avLst>
            </a:prstGeom>
            <a:noFill/>
            <a:ln w="19050">
              <a:solidFill>
                <a:srgbClr val="FF9900"/>
              </a:solidFill>
              <a:round/>
              <a:headEnd type="triangle" w="med" len="med"/>
              <a:tailEnd/>
            </a:ln>
            <a:effectLst/>
          </p:spPr>
        </p:cxnSp>
        <p:sp>
          <p:nvSpPr>
            <p:cNvPr id="40" name="Text Box 179"/>
            <p:cNvSpPr txBox="1">
              <a:spLocks noChangeArrowheads="1"/>
            </p:cNvSpPr>
            <p:nvPr/>
          </p:nvSpPr>
          <p:spPr bwMode="auto">
            <a:xfrm>
              <a:off x="624" y="3648"/>
              <a:ext cx="4560" cy="213"/>
            </a:xfrm>
            <a:prstGeom prst="rect">
              <a:avLst/>
            </a:prstGeom>
            <a:noFill/>
            <a:ln w="9525" algn="ctr">
              <a:noFill/>
              <a:miter lim="800000"/>
              <a:headEnd/>
              <a:tailEnd/>
            </a:ln>
            <a:effectLst/>
          </p:spPr>
          <p:txBody>
            <a:bodyPr wrap="square">
              <a:spAutoFit/>
            </a:bodyPr>
            <a:lstStyle/>
            <a:p>
              <a:pPr algn="ctr">
                <a:spcBef>
                  <a:spcPct val="50000"/>
                </a:spcBef>
              </a:pPr>
              <a:r>
                <a:rPr lang="en-US" altLang="zh-TW" sz="1600" dirty="0"/>
                <a:t>Bidirectional Motion Compensation</a:t>
              </a:r>
            </a:p>
          </p:txBody>
        </p:sp>
        <p:sp>
          <p:nvSpPr>
            <p:cNvPr id="41" name="Text Box 180"/>
            <p:cNvSpPr txBox="1">
              <a:spLocks noChangeArrowheads="1"/>
            </p:cNvSpPr>
            <p:nvPr/>
          </p:nvSpPr>
          <p:spPr bwMode="auto">
            <a:xfrm>
              <a:off x="624" y="2016"/>
              <a:ext cx="4560" cy="213"/>
            </a:xfrm>
            <a:prstGeom prst="rect">
              <a:avLst/>
            </a:prstGeom>
            <a:noFill/>
            <a:ln w="9525" algn="ctr">
              <a:noFill/>
              <a:miter lim="800000"/>
              <a:headEnd/>
              <a:tailEnd/>
            </a:ln>
            <a:effectLst/>
          </p:spPr>
          <p:txBody>
            <a:bodyPr wrap="square">
              <a:spAutoFit/>
            </a:bodyPr>
            <a:lstStyle/>
            <a:p>
              <a:pPr algn="ctr">
                <a:spcBef>
                  <a:spcPct val="50000"/>
                </a:spcBef>
              </a:pPr>
              <a:r>
                <a:rPr lang="en-US" altLang="zh-TW" sz="1600" dirty="0"/>
                <a:t>Forward Motion Compensation</a:t>
              </a:r>
            </a:p>
          </p:txBody>
        </p:sp>
      </p:grpSp>
      <p:sp>
        <p:nvSpPr>
          <p:cNvPr id="86" name="TextBox 85"/>
          <p:cNvSpPr txBox="1"/>
          <p:nvPr/>
        </p:nvSpPr>
        <p:spPr>
          <a:xfrm>
            <a:off x="944146" y="5562600"/>
            <a:ext cx="7026282" cy="830997"/>
          </a:xfrm>
          <a:prstGeom prst="rect">
            <a:avLst/>
          </a:prstGeom>
          <a:noFill/>
        </p:spPr>
        <p:txBody>
          <a:bodyPr wrap="none" rtlCol="0">
            <a:spAutoFit/>
          </a:bodyPr>
          <a:lstStyle/>
          <a:p>
            <a:r>
              <a:rPr lang="en-US" sz="1600" b="1" dirty="0" smtClean="0"/>
              <a:t>I-frame</a:t>
            </a:r>
            <a:r>
              <a:rPr lang="en-US" sz="1600" dirty="0" smtClean="0"/>
              <a:t>: </a:t>
            </a:r>
            <a:r>
              <a:rPr lang="en-US" altLang="zh-TW" sz="1600" dirty="0" smtClean="0"/>
              <a:t>Intra-coded frame</a:t>
            </a:r>
          </a:p>
          <a:p>
            <a:pPr marL="0" lvl="1"/>
            <a:r>
              <a:rPr lang="en-US" sz="1600" b="1" dirty="0" smtClean="0"/>
              <a:t>P-frame</a:t>
            </a:r>
            <a:r>
              <a:rPr lang="en-US" sz="1600" dirty="0" smtClean="0"/>
              <a:t>: </a:t>
            </a:r>
            <a:r>
              <a:rPr lang="en-US" altLang="zh-TW" sz="1600" dirty="0" smtClean="0"/>
              <a:t>One directional motion prediction from a previous frame</a:t>
            </a:r>
          </a:p>
          <a:p>
            <a:pPr marL="0" lvl="1"/>
            <a:r>
              <a:rPr lang="en-US" altLang="zh-TW" sz="1600" b="1" dirty="0" smtClean="0"/>
              <a:t>B-frame</a:t>
            </a:r>
            <a:r>
              <a:rPr lang="en-US" altLang="zh-TW" sz="1600" dirty="0" smtClean="0"/>
              <a:t>: Bi-directional motion prediction from a previous or future frame</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I-frames</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lnSpc>
                <a:spcPct val="90000"/>
              </a:lnSpc>
            </a:pPr>
            <a:r>
              <a:rPr lang="en-GB" sz="2600" dirty="0" smtClean="0"/>
              <a:t>I-frames are encoded without reference to any other frames. Each frame is treated as a separate picture and the Y, C</a:t>
            </a:r>
            <a:r>
              <a:rPr lang="en-GB" sz="2600" baseline="-25000" dirty="0" smtClean="0"/>
              <a:t>b</a:t>
            </a:r>
            <a:r>
              <a:rPr lang="en-GB" sz="2600" dirty="0" smtClean="0"/>
              <a:t> and C</a:t>
            </a:r>
            <a:r>
              <a:rPr lang="en-GB" sz="2600" baseline="-25000" dirty="0" smtClean="0"/>
              <a:t>r</a:t>
            </a:r>
            <a:r>
              <a:rPr lang="en-GB" sz="2600" dirty="0" smtClean="0"/>
              <a:t> matrices are encoded separately using JPEG </a:t>
            </a:r>
          </a:p>
          <a:p>
            <a:pPr algn="just">
              <a:lnSpc>
                <a:spcPct val="90000"/>
              </a:lnSpc>
            </a:pPr>
            <a:endParaRPr lang="en-GB" sz="2600" dirty="0" smtClean="0"/>
          </a:p>
          <a:p>
            <a:pPr algn="just">
              <a:lnSpc>
                <a:spcPct val="90000"/>
              </a:lnSpc>
            </a:pPr>
            <a:r>
              <a:rPr lang="en-GB" sz="2600" dirty="0" smtClean="0"/>
              <a:t>I-frames must be repeated at regular intervals to avoid losing the whole picture as during transmission it can get corrupted and hence looses the frame </a:t>
            </a:r>
          </a:p>
          <a:p>
            <a:pPr algn="just">
              <a:lnSpc>
                <a:spcPct val="90000"/>
              </a:lnSpc>
            </a:pPr>
            <a:endParaRPr lang="en-GB" sz="2600" dirty="0" smtClean="0"/>
          </a:p>
          <a:p>
            <a:pPr algn="just">
              <a:lnSpc>
                <a:spcPct val="90000"/>
              </a:lnSpc>
            </a:pPr>
            <a:r>
              <a:rPr lang="en-GB" sz="2600" dirty="0" smtClean="0"/>
              <a:t>The number of frames/pictures between successive I-frames is known as a group of pictures (GOP). Typical values of GOP are 3 - 12</a:t>
            </a:r>
          </a:p>
          <a:p>
            <a:pPr lvl="1" algn="just"/>
            <a:endParaRPr lang="en-US" sz="2200" dirty="0" smtClean="0"/>
          </a:p>
          <a:p>
            <a:pPr algn="just"/>
            <a:endParaRPr lang="en-US" sz="2400" dirty="0" smtClean="0"/>
          </a:p>
          <a:p>
            <a:pPr lvl="1" algn="just"/>
            <a:endParaRPr lang="en-US" sz="2200" dirty="0" smtClean="0"/>
          </a:p>
          <a:p>
            <a:pPr algn="just"/>
            <a:endParaRPr lang="en-US" sz="2400" dirty="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P-frames</a:t>
            </a:r>
            <a:endParaRPr lang="en-US" sz="3600" dirty="0"/>
          </a:p>
        </p:txBody>
      </p:sp>
      <p:sp>
        <p:nvSpPr>
          <p:cNvPr id="3" name="Content Placeholder 2"/>
          <p:cNvSpPr>
            <a:spLocks noGrp="1"/>
          </p:cNvSpPr>
          <p:nvPr>
            <p:ph idx="1"/>
          </p:nvPr>
        </p:nvSpPr>
        <p:spPr>
          <a:xfrm>
            <a:off x="457200" y="2249424"/>
            <a:ext cx="8229600" cy="4456176"/>
          </a:xfrm>
        </p:spPr>
        <p:txBody>
          <a:bodyPr>
            <a:normAutofit fontScale="85000" lnSpcReduction="20000"/>
          </a:bodyPr>
          <a:lstStyle/>
          <a:p>
            <a:pPr algn="just">
              <a:lnSpc>
                <a:spcPct val="90000"/>
              </a:lnSpc>
            </a:pPr>
            <a:r>
              <a:rPr lang="en-GB" sz="2600" dirty="0" smtClean="0"/>
              <a:t>The encoding of the P-frame is relative to the contents of either a preceding I-frame or a preceding P-frame</a:t>
            </a:r>
          </a:p>
          <a:p>
            <a:pPr algn="just">
              <a:lnSpc>
                <a:spcPct val="90000"/>
              </a:lnSpc>
            </a:pPr>
            <a:endParaRPr lang="en-GB" sz="2600" dirty="0" smtClean="0"/>
          </a:p>
          <a:p>
            <a:pPr algn="just">
              <a:lnSpc>
                <a:spcPct val="90000"/>
              </a:lnSpc>
            </a:pPr>
            <a:r>
              <a:rPr lang="en-GB" sz="2600" dirty="0" smtClean="0"/>
              <a:t>P-frames are encoded using a combination of motion estimation and motion compensation</a:t>
            </a:r>
          </a:p>
          <a:p>
            <a:pPr lvl="1" algn="just">
              <a:lnSpc>
                <a:spcPct val="90000"/>
              </a:lnSpc>
            </a:pPr>
            <a:endParaRPr lang="en-GB" sz="2200" dirty="0" smtClean="0"/>
          </a:p>
          <a:p>
            <a:pPr lvl="1" algn="just">
              <a:lnSpc>
                <a:spcPct val="90000"/>
              </a:lnSpc>
            </a:pPr>
            <a:r>
              <a:rPr lang="en-GB" sz="2400" dirty="0" smtClean="0"/>
              <a:t>If the two contents are the same, only the</a:t>
            </a:r>
            <a:r>
              <a:rPr lang="en-GB" sz="2400" b="1" dirty="0" smtClean="0"/>
              <a:t> address</a:t>
            </a:r>
            <a:r>
              <a:rPr lang="en-GB" sz="2400" dirty="0" smtClean="0"/>
              <a:t> of the macro block in the reference frame is encoded</a:t>
            </a:r>
          </a:p>
          <a:p>
            <a:pPr lvl="1" algn="just">
              <a:lnSpc>
                <a:spcPct val="90000"/>
              </a:lnSpc>
            </a:pPr>
            <a:endParaRPr lang="en-GB" sz="2400" dirty="0" smtClean="0"/>
          </a:p>
          <a:p>
            <a:pPr lvl="1" algn="just">
              <a:lnSpc>
                <a:spcPct val="90000"/>
              </a:lnSpc>
            </a:pPr>
            <a:r>
              <a:rPr lang="en-GB" sz="2400" dirty="0" smtClean="0"/>
              <a:t>If the two contents are very close, both the motion vector and the difference matrices associated with the macro block in the reference frame are encoded.</a:t>
            </a:r>
          </a:p>
          <a:p>
            <a:pPr lvl="1" algn="just">
              <a:lnSpc>
                <a:spcPct val="90000"/>
              </a:lnSpc>
            </a:pPr>
            <a:endParaRPr lang="en-GB" sz="2400" dirty="0" smtClean="0"/>
          </a:p>
          <a:p>
            <a:pPr lvl="1" algn="just">
              <a:lnSpc>
                <a:spcPct val="90000"/>
              </a:lnSpc>
            </a:pPr>
            <a:r>
              <a:rPr lang="en-GB" sz="2400" dirty="0" smtClean="0"/>
              <a:t>If no close match is found, then the target macro block is encoded in the same way as a macro block in an I-frame</a:t>
            </a:r>
          </a:p>
          <a:p>
            <a:pPr algn="just">
              <a:lnSpc>
                <a:spcPct val="90000"/>
              </a:lnSpc>
            </a:pPr>
            <a:endParaRPr lang="en-GB" sz="2400" dirty="0" smtClean="0"/>
          </a:p>
          <a:p>
            <a:pPr algn="just">
              <a:lnSpc>
                <a:spcPct val="90000"/>
              </a:lnSpc>
            </a:pPr>
            <a:r>
              <a:rPr lang="en-GB" sz="2600" dirty="0" smtClean="0"/>
              <a:t>Number of P frames between I-frames is limited to avoid error propagation</a:t>
            </a:r>
          </a:p>
          <a:p>
            <a:pPr algn="just">
              <a:lnSpc>
                <a:spcPct val="90000"/>
              </a:lnSpc>
              <a:buNone/>
            </a:pPr>
            <a:endParaRPr lang="en-GB" sz="2400" dirty="0" smtClean="0"/>
          </a:p>
          <a:p>
            <a:pPr lvl="1" algn="just">
              <a:lnSpc>
                <a:spcPct val="90000"/>
              </a:lnSpc>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62000" y="2209800"/>
            <a:ext cx="7620000" cy="3505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smtClean="0"/>
              <a:t>Media Type Classification</a:t>
            </a:r>
            <a:endParaRPr lang="en-US" sz="3600" dirty="0"/>
          </a:p>
        </p:txBody>
      </p:sp>
      <p:cxnSp>
        <p:nvCxnSpPr>
          <p:cNvPr id="5" name="Straight Connector 4"/>
          <p:cNvCxnSpPr/>
          <p:nvPr/>
        </p:nvCxnSpPr>
        <p:spPr>
          <a:xfrm rot="5400000">
            <a:off x="2971800" y="39624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3962400"/>
            <a:ext cx="7467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5000" y="3505200"/>
            <a:ext cx="1367682" cy="369332"/>
          </a:xfrm>
          <a:prstGeom prst="rect">
            <a:avLst/>
          </a:prstGeom>
          <a:noFill/>
        </p:spPr>
        <p:txBody>
          <a:bodyPr wrap="none" rtlCol="0">
            <a:spAutoFit/>
          </a:bodyPr>
          <a:lstStyle/>
          <a:p>
            <a:r>
              <a:rPr lang="en-US" dirty="0" smtClean="0"/>
              <a:t>Continuous</a:t>
            </a:r>
            <a:endParaRPr lang="en-US" dirty="0"/>
          </a:p>
        </p:txBody>
      </p:sp>
      <p:sp>
        <p:nvSpPr>
          <p:cNvPr id="9" name="TextBox 8"/>
          <p:cNvSpPr txBox="1"/>
          <p:nvPr/>
        </p:nvSpPr>
        <p:spPr>
          <a:xfrm>
            <a:off x="5791200" y="3505200"/>
            <a:ext cx="1367682" cy="369332"/>
          </a:xfrm>
          <a:prstGeom prst="rect">
            <a:avLst/>
          </a:prstGeom>
          <a:noFill/>
        </p:spPr>
        <p:txBody>
          <a:bodyPr wrap="none" rtlCol="0">
            <a:spAutoFit/>
          </a:bodyPr>
          <a:lstStyle/>
          <a:p>
            <a:r>
              <a:rPr lang="en-US" dirty="0" smtClean="0"/>
              <a:t>Continuous</a:t>
            </a:r>
            <a:endParaRPr lang="en-US" dirty="0"/>
          </a:p>
        </p:txBody>
      </p:sp>
      <p:sp>
        <p:nvSpPr>
          <p:cNvPr id="10" name="TextBox 9"/>
          <p:cNvSpPr txBox="1"/>
          <p:nvPr/>
        </p:nvSpPr>
        <p:spPr>
          <a:xfrm>
            <a:off x="2020155" y="5105400"/>
            <a:ext cx="1027845" cy="369332"/>
          </a:xfrm>
          <a:prstGeom prst="rect">
            <a:avLst/>
          </a:prstGeom>
          <a:noFill/>
        </p:spPr>
        <p:txBody>
          <a:bodyPr wrap="none" rtlCol="0">
            <a:spAutoFit/>
          </a:bodyPr>
          <a:lstStyle/>
          <a:p>
            <a:r>
              <a:rPr lang="en-US" dirty="0" smtClean="0"/>
              <a:t>Discrete</a:t>
            </a:r>
            <a:endParaRPr lang="en-US" dirty="0"/>
          </a:p>
        </p:txBody>
      </p:sp>
      <p:sp>
        <p:nvSpPr>
          <p:cNvPr id="11" name="TextBox 10"/>
          <p:cNvSpPr txBox="1"/>
          <p:nvPr/>
        </p:nvSpPr>
        <p:spPr>
          <a:xfrm>
            <a:off x="5906355" y="5105400"/>
            <a:ext cx="1027845" cy="369332"/>
          </a:xfrm>
          <a:prstGeom prst="rect">
            <a:avLst/>
          </a:prstGeom>
          <a:noFill/>
        </p:spPr>
        <p:txBody>
          <a:bodyPr wrap="none" rtlCol="0">
            <a:spAutoFit/>
          </a:bodyPr>
          <a:lstStyle/>
          <a:p>
            <a:r>
              <a:rPr lang="en-US" dirty="0" smtClean="0"/>
              <a:t>Discrete</a:t>
            </a:r>
            <a:endParaRPr lang="en-US" dirty="0"/>
          </a:p>
        </p:txBody>
      </p:sp>
      <p:sp>
        <p:nvSpPr>
          <p:cNvPr id="12" name="Rectangle 11"/>
          <p:cNvSpPr/>
          <p:nvPr/>
        </p:nvSpPr>
        <p:spPr>
          <a:xfrm>
            <a:off x="990600" y="2514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Sound</a:t>
            </a:r>
            <a:endParaRPr lang="en-US" dirty="0"/>
          </a:p>
        </p:txBody>
      </p:sp>
      <p:sp>
        <p:nvSpPr>
          <p:cNvPr id="13" name="Rectangle 12"/>
          <p:cNvSpPr/>
          <p:nvPr/>
        </p:nvSpPr>
        <p:spPr>
          <a:xfrm>
            <a:off x="3048000" y="2514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a:t>
            </a:r>
            <a:endParaRPr lang="en-US" dirty="0"/>
          </a:p>
        </p:txBody>
      </p:sp>
      <p:sp>
        <p:nvSpPr>
          <p:cNvPr id="14" name="Rectangle 13"/>
          <p:cNvSpPr/>
          <p:nvPr/>
        </p:nvSpPr>
        <p:spPr>
          <a:xfrm>
            <a:off x="5791200" y="25146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Animation</a:t>
            </a:r>
            <a:endParaRPr lang="en-US" dirty="0"/>
          </a:p>
        </p:txBody>
      </p:sp>
      <p:sp>
        <p:nvSpPr>
          <p:cNvPr id="15" name="Rectangle 14"/>
          <p:cNvSpPr/>
          <p:nvPr/>
        </p:nvSpPr>
        <p:spPr>
          <a:xfrm>
            <a:off x="6553200" y="4267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Graphics</a:t>
            </a:r>
            <a:endParaRPr lang="en-US" dirty="0"/>
          </a:p>
        </p:txBody>
      </p:sp>
      <p:sp>
        <p:nvSpPr>
          <p:cNvPr id="16" name="Rectangle 15"/>
          <p:cNvSpPr/>
          <p:nvPr/>
        </p:nvSpPr>
        <p:spPr>
          <a:xfrm>
            <a:off x="5029200" y="4267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17" name="Rectangle 16"/>
          <p:cNvSpPr/>
          <p:nvPr/>
        </p:nvSpPr>
        <p:spPr>
          <a:xfrm>
            <a:off x="990600" y="4267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19" name="TextBox 18"/>
          <p:cNvSpPr txBox="1"/>
          <p:nvPr/>
        </p:nvSpPr>
        <p:spPr>
          <a:xfrm>
            <a:off x="1371600" y="5943600"/>
            <a:ext cx="2778325" cy="369332"/>
          </a:xfrm>
          <a:prstGeom prst="rect">
            <a:avLst/>
          </a:prstGeom>
          <a:noFill/>
        </p:spPr>
        <p:txBody>
          <a:bodyPr wrap="none" rtlCol="0">
            <a:spAutoFit/>
          </a:bodyPr>
          <a:lstStyle/>
          <a:p>
            <a:r>
              <a:rPr lang="en-US" dirty="0" smtClean="0"/>
              <a:t>Captured from real world</a:t>
            </a:r>
            <a:endParaRPr lang="en-US" dirty="0"/>
          </a:p>
        </p:txBody>
      </p:sp>
      <p:sp>
        <p:nvSpPr>
          <p:cNvPr id="20" name="TextBox 19"/>
          <p:cNvSpPr txBox="1"/>
          <p:nvPr/>
        </p:nvSpPr>
        <p:spPr>
          <a:xfrm>
            <a:off x="5178535" y="5943600"/>
            <a:ext cx="2746265" cy="369332"/>
          </a:xfrm>
          <a:prstGeom prst="rect">
            <a:avLst/>
          </a:prstGeom>
          <a:noFill/>
        </p:spPr>
        <p:txBody>
          <a:bodyPr wrap="none" rtlCol="0">
            <a:spAutoFit/>
          </a:bodyPr>
          <a:lstStyle/>
          <a:p>
            <a:r>
              <a:rPr lang="en-US" dirty="0" smtClean="0"/>
              <a:t>Synthesized by computer</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B-frames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smtClean="0"/>
              <a:t>Motion estimation works well in slow moving applications like video telephony</a:t>
            </a:r>
          </a:p>
          <a:p>
            <a:pPr algn="just">
              <a:lnSpc>
                <a:spcPct val="90000"/>
              </a:lnSpc>
            </a:pPr>
            <a:endParaRPr lang="en-GB" sz="2400" dirty="0" smtClean="0"/>
          </a:p>
          <a:p>
            <a:pPr algn="just">
              <a:lnSpc>
                <a:spcPct val="90000"/>
              </a:lnSpc>
            </a:pPr>
            <a:r>
              <a:rPr lang="en-GB" sz="2400" dirty="0" smtClean="0"/>
              <a:t>For fast moving video it will not work effectively. Hence </a:t>
            </a:r>
            <a:r>
              <a:rPr lang="en-GB" sz="2400" b="1" dirty="0" smtClean="0"/>
              <a:t>B-frames (Bi-directional)</a:t>
            </a:r>
            <a:r>
              <a:rPr lang="en-GB" sz="2400" dirty="0" smtClean="0"/>
              <a:t> are used. Their contents are predicted using the </a:t>
            </a:r>
            <a:r>
              <a:rPr lang="en-GB" sz="2400" i="1" dirty="0" smtClean="0"/>
              <a:t>past</a:t>
            </a:r>
            <a:r>
              <a:rPr lang="en-GB" sz="2400" dirty="0" smtClean="0"/>
              <a:t> and the </a:t>
            </a:r>
            <a:r>
              <a:rPr lang="en-GB" sz="2400" i="1" dirty="0" smtClean="0"/>
              <a:t>future</a:t>
            </a:r>
            <a:r>
              <a:rPr lang="en-GB" sz="2400" dirty="0" smtClean="0"/>
              <a:t> frames</a:t>
            </a:r>
          </a:p>
          <a:p>
            <a:pPr algn="just">
              <a:lnSpc>
                <a:spcPct val="90000"/>
              </a:lnSpc>
            </a:pPr>
            <a:endParaRPr lang="en-GB" sz="2400" dirty="0" smtClean="0"/>
          </a:p>
          <a:p>
            <a:pPr algn="just">
              <a:lnSpc>
                <a:spcPct val="90000"/>
              </a:lnSpc>
            </a:pPr>
            <a:r>
              <a:rPr lang="en-GB" sz="2400" dirty="0" smtClean="0"/>
              <a:t>B-frames provides highest level of compression and because they are not involved in the coding of other frames they do not propagate errors</a:t>
            </a:r>
            <a:endParaRPr lang="en-US" sz="2400" dirty="0" smtClean="0"/>
          </a:p>
          <a:p>
            <a:pPr lvl="1" algn="just"/>
            <a:endParaRPr lang="en-US" sz="2200" dirty="0" smtClean="0"/>
          </a:p>
          <a:p>
            <a:pPr algn="just"/>
            <a:endParaRPr lang="en-US" sz="2400" dirty="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MPEG-1 Encoder</a:t>
            </a:r>
            <a:endParaRPr lang="en-US" sz="3600" dirty="0"/>
          </a:p>
        </p:txBody>
      </p:sp>
      <p:graphicFrame>
        <p:nvGraphicFramePr>
          <p:cNvPr id="133122" name="Object 2"/>
          <p:cNvGraphicFramePr>
            <a:graphicFrameLocks noChangeAspect="1"/>
          </p:cNvGraphicFramePr>
          <p:nvPr/>
        </p:nvGraphicFramePr>
        <p:xfrm>
          <a:off x="1073149" y="2209800"/>
          <a:ext cx="7232651" cy="4477794"/>
        </p:xfrm>
        <a:graphic>
          <a:graphicData uri="http://schemas.openxmlformats.org/presentationml/2006/ole">
            <mc:AlternateContent xmlns:mc="http://schemas.openxmlformats.org/markup-compatibility/2006">
              <mc:Choice xmlns:v="urn:schemas-microsoft-com:vml" Requires="v">
                <p:oleObj spid="_x0000_s133128" name="Picture" r:id="rId3" imgW="6223000" imgH="3860800" progId="Word.Picture.8">
                  <p:embed/>
                </p:oleObj>
              </mc:Choice>
              <mc:Fallback>
                <p:oleObj name="Picture" r:id="rId3" imgW="6223000" imgH="38608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49" y="2209800"/>
                        <a:ext cx="7232651" cy="447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MPEG-1 Decoder</a:t>
            </a:r>
            <a:endParaRPr lang="en-US" sz="3600" dirty="0"/>
          </a:p>
        </p:txBody>
      </p:sp>
      <p:graphicFrame>
        <p:nvGraphicFramePr>
          <p:cNvPr id="134146" name="Object 2"/>
          <p:cNvGraphicFramePr>
            <a:graphicFrameLocks noChangeAspect="1"/>
          </p:cNvGraphicFramePr>
          <p:nvPr/>
        </p:nvGraphicFramePr>
        <p:xfrm>
          <a:off x="955675" y="2233612"/>
          <a:ext cx="7426325" cy="2871788"/>
        </p:xfrm>
        <a:graphic>
          <a:graphicData uri="http://schemas.openxmlformats.org/presentationml/2006/ole">
            <mc:AlternateContent xmlns:mc="http://schemas.openxmlformats.org/markup-compatibility/2006">
              <mc:Choice xmlns:v="urn:schemas-microsoft-com:vml" Requires="v">
                <p:oleObj spid="_x0000_s134152" name="Picture" r:id="rId3" imgW="6210300" imgH="2400300" progId="Word.Picture.8">
                  <p:embed/>
                </p:oleObj>
              </mc:Choice>
              <mc:Fallback>
                <p:oleObj name="Picture" r:id="rId3" imgW="6210300" imgH="24003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2233612"/>
                        <a:ext cx="742632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MPEG-1 Performance</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smtClean="0"/>
              <a:t>Compression for I-frames are similar to JPEG for Video typically 10:1 through to 20:1 depending on the complexity of the frame contents</a:t>
            </a:r>
          </a:p>
          <a:p>
            <a:pPr algn="just">
              <a:lnSpc>
                <a:spcPct val="90000"/>
              </a:lnSpc>
            </a:pPr>
            <a:endParaRPr lang="en-GB" sz="2400" dirty="0" smtClean="0"/>
          </a:p>
          <a:p>
            <a:pPr algn="just">
              <a:lnSpc>
                <a:spcPct val="90000"/>
              </a:lnSpc>
            </a:pPr>
            <a:r>
              <a:rPr lang="en-GB" sz="2400" dirty="0" smtClean="0"/>
              <a:t>P and B frames are higher compression and in the region of 20:1 through to 30:1 for P frame and 30:1 to 50:1 for B-frames</a:t>
            </a:r>
          </a:p>
          <a:p>
            <a:pPr algn="just">
              <a:lnSpc>
                <a:spcPct val="90000"/>
              </a:lnSpc>
            </a:pPr>
            <a:endParaRPr lang="en-GB"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MPEG-1 Bit stream structure</a:t>
            </a:r>
            <a:endParaRPr lang="en-US" sz="3600" dirty="0"/>
          </a:p>
        </p:txBody>
      </p:sp>
      <p:sp>
        <p:nvSpPr>
          <p:cNvPr id="39" name="Text Box 4"/>
          <p:cNvSpPr txBox="1">
            <a:spLocks noChangeArrowheads="1"/>
          </p:cNvSpPr>
          <p:nvPr/>
        </p:nvSpPr>
        <p:spPr bwMode="auto">
          <a:xfrm>
            <a:off x="1447800" y="2283023"/>
            <a:ext cx="1828800" cy="307777"/>
          </a:xfrm>
          <a:prstGeom prst="rect">
            <a:avLst/>
          </a:prstGeom>
          <a:noFill/>
          <a:ln w="9525">
            <a:solidFill>
              <a:schemeClr val="tx1"/>
            </a:solidFill>
            <a:miter lim="800000"/>
            <a:headEnd/>
            <a:tailEnd/>
          </a:ln>
          <a:effectLst/>
        </p:spPr>
        <p:txBody>
          <a:bodyPr wrap="square">
            <a:spAutoFit/>
          </a:bodyPr>
          <a:lstStyle/>
          <a:p>
            <a:r>
              <a:rPr lang="en-US" sz="1400" dirty="0" smtClean="0"/>
              <a:t>Video sequence #n-1</a:t>
            </a:r>
            <a:endParaRPr lang="en-US" sz="1400" dirty="0"/>
          </a:p>
        </p:txBody>
      </p:sp>
      <p:sp>
        <p:nvSpPr>
          <p:cNvPr id="44" name="Rectangle 43"/>
          <p:cNvSpPr/>
          <p:nvPr/>
        </p:nvSpPr>
        <p:spPr>
          <a:xfrm>
            <a:off x="12954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Box 4"/>
          <p:cNvSpPr txBox="1">
            <a:spLocks noChangeArrowheads="1"/>
          </p:cNvSpPr>
          <p:nvPr/>
        </p:nvSpPr>
        <p:spPr bwMode="auto">
          <a:xfrm>
            <a:off x="3429000" y="2283023"/>
            <a:ext cx="1828800" cy="307777"/>
          </a:xfrm>
          <a:prstGeom prst="rect">
            <a:avLst/>
          </a:prstGeom>
          <a:noFill/>
          <a:ln w="9525">
            <a:solidFill>
              <a:schemeClr val="tx1"/>
            </a:solidFill>
            <a:miter lim="800000"/>
            <a:headEnd/>
            <a:tailEnd/>
          </a:ln>
          <a:effectLst/>
        </p:spPr>
        <p:txBody>
          <a:bodyPr wrap="square">
            <a:spAutoFit/>
          </a:bodyPr>
          <a:lstStyle/>
          <a:p>
            <a:r>
              <a:rPr lang="en-US" sz="1400" dirty="0" smtClean="0"/>
              <a:t>Video sequence #n</a:t>
            </a:r>
            <a:endParaRPr lang="en-US" sz="1400" dirty="0"/>
          </a:p>
        </p:txBody>
      </p:sp>
      <p:sp>
        <p:nvSpPr>
          <p:cNvPr id="46" name="Rectangle 45"/>
          <p:cNvSpPr/>
          <p:nvPr/>
        </p:nvSpPr>
        <p:spPr>
          <a:xfrm>
            <a:off x="32766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4"/>
          <p:cNvSpPr txBox="1">
            <a:spLocks noChangeArrowheads="1"/>
          </p:cNvSpPr>
          <p:nvPr/>
        </p:nvSpPr>
        <p:spPr bwMode="auto">
          <a:xfrm>
            <a:off x="5410200" y="2283023"/>
            <a:ext cx="1905000" cy="307777"/>
          </a:xfrm>
          <a:prstGeom prst="rect">
            <a:avLst/>
          </a:prstGeom>
          <a:noFill/>
          <a:ln w="9525">
            <a:solidFill>
              <a:schemeClr val="tx1"/>
            </a:solidFill>
            <a:miter lim="800000"/>
            <a:headEnd/>
            <a:tailEnd/>
          </a:ln>
          <a:effectLst/>
        </p:spPr>
        <p:txBody>
          <a:bodyPr wrap="square">
            <a:spAutoFit/>
          </a:bodyPr>
          <a:lstStyle/>
          <a:p>
            <a:r>
              <a:rPr lang="en-US" sz="1400" dirty="0" smtClean="0"/>
              <a:t>Video sequence #n+1</a:t>
            </a:r>
            <a:endParaRPr lang="en-US" sz="1400" dirty="0"/>
          </a:p>
        </p:txBody>
      </p:sp>
      <p:sp>
        <p:nvSpPr>
          <p:cNvPr id="48" name="Rectangle 47"/>
          <p:cNvSpPr/>
          <p:nvPr/>
        </p:nvSpPr>
        <p:spPr>
          <a:xfrm>
            <a:off x="52578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Box 4"/>
          <p:cNvSpPr txBox="1">
            <a:spLocks noChangeArrowheads="1"/>
          </p:cNvSpPr>
          <p:nvPr/>
        </p:nvSpPr>
        <p:spPr bwMode="auto">
          <a:xfrm>
            <a:off x="2438400" y="3118246"/>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#p+1</a:t>
            </a:r>
            <a:endParaRPr lang="en-US" sz="1400" dirty="0"/>
          </a:p>
        </p:txBody>
      </p:sp>
      <p:sp>
        <p:nvSpPr>
          <p:cNvPr id="50" name="Rectangle 49"/>
          <p:cNvSpPr/>
          <p:nvPr/>
        </p:nvSpPr>
        <p:spPr>
          <a:xfrm>
            <a:off x="2286000" y="3118246"/>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Box 4"/>
          <p:cNvSpPr txBox="1">
            <a:spLocks noChangeArrowheads="1"/>
          </p:cNvSpPr>
          <p:nvPr/>
        </p:nvSpPr>
        <p:spPr bwMode="auto">
          <a:xfrm>
            <a:off x="36576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#p+2</a:t>
            </a:r>
            <a:endParaRPr lang="en-US" sz="1400" dirty="0"/>
          </a:p>
        </p:txBody>
      </p:sp>
      <p:sp>
        <p:nvSpPr>
          <p:cNvPr id="54" name="Rectangle 53"/>
          <p:cNvSpPr/>
          <p:nvPr/>
        </p:nvSpPr>
        <p:spPr>
          <a:xfrm>
            <a:off x="35052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4"/>
          <p:cNvSpPr txBox="1">
            <a:spLocks noChangeArrowheads="1"/>
          </p:cNvSpPr>
          <p:nvPr/>
        </p:nvSpPr>
        <p:spPr bwMode="auto">
          <a:xfrm>
            <a:off x="48768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#p+3</a:t>
            </a:r>
            <a:endParaRPr lang="en-US" sz="1400" dirty="0"/>
          </a:p>
        </p:txBody>
      </p:sp>
      <p:sp>
        <p:nvSpPr>
          <p:cNvPr id="56" name="Rectangle 55"/>
          <p:cNvSpPr/>
          <p:nvPr/>
        </p:nvSpPr>
        <p:spPr>
          <a:xfrm>
            <a:off x="47244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Box 4"/>
          <p:cNvSpPr txBox="1">
            <a:spLocks noChangeArrowheads="1"/>
          </p:cNvSpPr>
          <p:nvPr/>
        </p:nvSpPr>
        <p:spPr bwMode="auto">
          <a:xfrm>
            <a:off x="60960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#p+4</a:t>
            </a:r>
            <a:endParaRPr lang="en-US" sz="1400" dirty="0"/>
          </a:p>
        </p:txBody>
      </p:sp>
      <p:sp>
        <p:nvSpPr>
          <p:cNvPr id="58" name="Rectangle 57"/>
          <p:cNvSpPr/>
          <p:nvPr/>
        </p:nvSpPr>
        <p:spPr>
          <a:xfrm>
            <a:off x="59436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Box 4"/>
          <p:cNvSpPr txBox="1">
            <a:spLocks noChangeArrowheads="1"/>
          </p:cNvSpPr>
          <p:nvPr/>
        </p:nvSpPr>
        <p:spPr bwMode="auto">
          <a:xfrm>
            <a:off x="73152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#p+5</a:t>
            </a:r>
            <a:endParaRPr lang="en-US" sz="1400" dirty="0"/>
          </a:p>
        </p:txBody>
      </p:sp>
      <p:sp>
        <p:nvSpPr>
          <p:cNvPr id="60" name="Rectangle 59"/>
          <p:cNvSpPr/>
          <p:nvPr/>
        </p:nvSpPr>
        <p:spPr>
          <a:xfrm>
            <a:off x="71628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4"/>
          <p:cNvSpPr txBox="1">
            <a:spLocks noChangeArrowheads="1"/>
          </p:cNvSpPr>
          <p:nvPr/>
        </p:nvSpPr>
        <p:spPr bwMode="auto">
          <a:xfrm>
            <a:off x="12192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GOP #p</a:t>
            </a:r>
            <a:endParaRPr lang="en-US" sz="1400" dirty="0"/>
          </a:p>
        </p:txBody>
      </p:sp>
      <p:sp>
        <p:nvSpPr>
          <p:cNvPr id="62" name="Rectangle 61"/>
          <p:cNvSpPr/>
          <p:nvPr/>
        </p:nvSpPr>
        <p:spPr>
          <a:xfrm>
            <a:off x="10668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4"/>
          <p:cNvSpPr txBox="1">
            <a:spLocks noChangeArrowheads="1"/>
          </p:cNvSpPr>
          <p:nvPr/>
        </p:nvSpPr>
        <p:spPr bwMode="auto">
          <a:xfrm>
            <a:off x="12192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Frame I</a:t>
            </a:r>
            <a:endParaRPr lang="en-US" sz="1400" dirty="0"/>
          </a:p>
        </p:txBody>
      </p:sp>
      <p:sp>
        <p:nvSpPr>
          <p:cNvPr id="65" name="Text Box 4"/>
          <p:cNvSpPr txBox="1">
            <a:spLocks noChangeArrowheads="1"/>
          </p:cNvSpPr>
          <p:nvPr/>
        </p:nvSpPr>
        <p:spPr bwMode="auto">
          <a:xfrm>
            <a:off x="24384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Frame B</a:t>
            </a:r>
            <a:endParaRPr lang="en-US" sz="1400" dirty="0"/>
          </a:p>
        </p:txBody>
      </p:sp>
      <p:sp>
        <p:nvSpPr>
          <p:cNvPr id="66" name="Rectangle 65"/>
          <p:cNvSpPr/>
          <p:nvPr/>
        </p:nvSpPr>
        <p:spPr>
          <a:xfrm>
            <a:off x="22860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0668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4"/>
          <p:cNvSpPr txBox="1">
            <a:spLocks noChangeArrowheads="1"/>
          </p:cNvSpPr>
          <p:nvPr/>
        </p:nvSpPr>
        <p:spPr bwMode="auto">
          <a:xfrm>
            <a:off x="36576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Frame B</a:t>
            </a:r>
            <a:endParaRPr lang="en-US" sz="1400" dirty="0"/>
          </a:p>
        </p:txBody>
      </p:sp>
      <p:sp>
        <p:nvSpPr>
          <p:cNvPr id="69" name="Rectangle 68"/>
          <p:cNvSpPr/>
          <p:nvPr/>
        </p:nvSpPr>
        <p:spPr>
          <a:xfrm>
            <a:off x="35052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4"/>
          <p:cNvSpPr txBox="1">
            <a:spLocks noChangeArrowheads="1"/>
          </p:cNvSpPr>
          <p:nvPr/>
        </p:nvSpPr>
        <p:spPr bwMode="auto">
          <a:xfrm>
            <a:off x="48768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Frame P</a:t>
            </a:r>
            <a:endParaRPr lang="en-US" sz="1400" dirty="0"/>
          </a:p>
        </p:txBody>
      </p:sp>
      <p:sp>
        <p:nvSpPr>
          <p:cNvPr id="71" name="Rectangle 70"/>
          <p:cNvSpPr/>
          <p:nvPr/>
        </p:nvSpPr>
        <p:spPr>
          <a:xfrm>
            <a:off x="47244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 Box 4"/>
          <p:cNvSpPr txBox="1">
            <a:spLocks noChangeArrowheads="1"/>
          </p:cNvSpPr>
          <p:nvPr/>
        </p:nvSpPr>
        <p:spPr bwMode="auto">
          <a:xfrm>
            <a:off x="60960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smtClean="0"/>
              <a:t>…</a:t>
            </a:r>
            <a:endParaRPr lang="en-US" sz="1400" dirty="0"/>
          </a:p>
        </p:txBody>
      </p:sp>
      <p:sp>
        <p:nvSpPr>
          <p:cNvPr id="73" name="Rectangle 72"/>
          <p:cNvSpPr/>
          <p:nvPr/>
        </p:nvSpPr>
        <p:spPr>
          <a:xfrm>
            <a:off x="59436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 Box 4"/>
          <p:cNvSpPr txBox="1">
            <a:spLocks noChangeArrowheads="1"/>
          </p:cNvSpPr>
          <p:nvPr/>
        </p:nvSpPr>
        <p:spPr bwMode="auto">
          <a:xfrm>
            <a:off x="1219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76" name="Rectangle 75"/>
          <p:cNvSpPr/>
          <p:nvPr/>
        </p:nvSpPr>
        <p:spPr>
          <a:xfrm>
            <a:off x="1066800" y="4947046"/>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Box 4"/>
          <p:cNvSpPr txBox="1">
            <a:spLocks noChangeArrowheads="1"/>
          </p:cNvSpPr>
          <p:nvPr/>
        </p:nvSpPr>
        <p:spPr bwMode="auto">
          <a:xfrm>
            <a:off x="17526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79" name="Text Box 4"/>
          <p:cNvSpPr txBox="1">
            <a:spLocks noChangeArrowheads="1"/>
          </p:cNvSpPr>
          <p:nvPr/>
        </p:nvSpPr>
        <p:spPr bwMode="auto">
          <a:xfrm>
            <a:off x="22860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1" name="Text Box 4"/>
          <p:cNvSpPr txBox="1">
            <a:spLocks noChangeArrowheads="1"/>
          </p:cNvSpPr>
          <p:nvPr/>
        </p:nvSpPr>
        <p:spPr bwMode="auto">
          <a:xfrm>
            <a:off x="28194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2" name="Text Box 4"/>
          <p:cNvSpPr txBox="1">
            <a:spLocks noChangeArrowheads="1"/>
          </p:cNvSpPr>
          <p:nvPr/>
        </p:nvSpPr>
        <p:spPr bwMode="auto">
          <a:xfrm>
            <a:off x="3352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3" name="Text Box 4"/>
          <p:cNvSpPr txBox="1">
            <a:spLocks noChangeArrowheads="1"/>
          </p:cNvSpPr>
          <p:nvPr/>
        </p:nvSpPr>
        <p:spPr bwMode="auto">
          <a:xfrm>
            <a:off x="3886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4" name="Text Box 4"/>
          <p:cNvSpPr txBox="1">
            <a:spLocks noChangeArrowheads="1"/>
          </p:cNvSpPr>
          <p:nvPr/>
        </p:nvSpPr>
        <p:spPr bwMode="auto">
          <a:xfrm>
            <a:off x="44196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5" name="Text Box 4"/>
          <p:cNvSpPr txBox="1">
            <a:spLocks noChangeArrowheads="1"/>
          </p:cNvSpPr>
          <p:nvPr/>
        </p:nvSpPr>
        <p:spPr bwMode="auto">
          <a:xfrm>
            <a:off x="5105400" y="4944069"/>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6" name="Rectangle 85"/>
          <p:cNvSpPr/>
          <p:nvPr/>
        </p:nvSpPr>
        <p:spPr>
          <a:xfrm>
            <a:off x="4953000" y="4944069"/>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4"/>
          <p:cNvSpPr txBox="1">
            <a:spLocks noChangeArrowheads="1"/>
          </p:cNvSpPr>
          <p:nvPr/>
        </p:nvSpPr>
        <p:spPr bwMode="auto">
          <a:xfrm>
            <a:off x="5638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8" name="Text Box 4"/>
          <p:cNvSpPr txBox="1">
            <a:spLocks noChangeArrowheads="1"/>
          </p:cNvSpPr>
          <p:nvPr/>
        </p:nvSpPr>
        <p:spPr bwMode="auto">
          <a:xfrm>
            <a:off x="6172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89" name="Text Box 4"/>
          <p:cNvSpPr txBox="1">
            <a:spLocks noChangeArrowheads="1"/>
          </p:cNvSpPr>
          <p:nvPr/>
        </p:nvSpPr>
        <p:spPr bwMode="auto">
          <a:xfrm>
            <a:off x="67056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90" name="Text Box 4"/>
          <p:cNvSpPr txBox="1">
            <a:spLocks noChangeArrowheads="1"/>
          </p:cNvSpPr>
          <p:nvPr/>
        </p:nvSpPr>
        <p:spPr bwMode="auto">
          <a:xfrm>
            <a:off x="72390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91" name="Text Box 4"/>
          <p:cNvSpPr txBox="1">
            <a:spLocks noChangeArrowheads="1"/>
          </p:cNvSpPr>
          <p:nvPr/>
        </p:nvSpPr>
        <p:spPr bwMode="auto">
          <a:xfrm>
            <a:off x="77724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92" name="Text Box 4"/>
          <p:cNvSpPr txBox="1">
            <a:spLocks noChangeArrowheads="1"/>
          </p:cNvSpPr>
          <p:nvPr/>
        </p:nvSpPr>
        <p:spPr bwMode="auto">
          <a:xfrm>
            <a:off x="8305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smtClean="0"/>
              <a:t>MB</a:t>
            </a:r>
            <a:endParaRPr lang="en-US" sz="1400" dirty="0"/>
          </a:p>
        </p:txBody>
      </p:sp>
      <p:sp>
        <p:nvSpPr>
          <p:cNvPr id="94" name="Rectangle 93"/>
          <p:cNvSpPr/>
          <p:nvPr/>
        </p:nvSpPr>
        <p:spPr>
          <a:xfrm>
            <a:off x="1066800" y="5861446"/>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Box 4"/>
          <p:cNvSpPr txBox="1">
            <a:spLocks noChangeArrowheads="1"/>
          </p:cNvSpPr>
          <p:nvPr/>
        </p:nvSpPr>
        <p:spPr bwMode="auto">
          <a:xfrm>
            <a:off x="1219200" y="5861446"/>
            <a:ext cx="1447800" cy="307777"/>
          </a:xfrm>
          <a:prstGeom prst="rect">
            <a:avLst/>
          </a:prstGeom>
          <a:noFill/>
          <a:ln w="9525">
            <a:solidFill>
              <a:schemeClr val="tx1"/>
            </a:solidFill>
            <a:miter lim="800000"/>
            <a:headEnd/>
            <a:tailEnd/>
          </a:ln>
          <a:effectLst/>
        </p:spPr>
        <p:txBody>
          <a:bodyPr wrap="square">
            <a:spAutoFit/>
          </a:bodyPr>
          <a:lstStyle/>
          <a:p>
            <a:r>
              <a:rPr lang="en-US" sz="1400" dirty="0" smtClean="0"/>
              <a:t>Motion Vector</a:t>
            </a:r>
            <a:endParaRPr lang="en-US" sz="1400" dirty="0"/>
          </a:p>
        </p:txBody>
      </p:sp>
      <p:sp>
        <p:nvSpPr>
          <p:cNvPr id="96" name="Text Box 4"/>
          <p:cNvSpPr txBox="1">
            <a:spLocks noChangeArrowheads="1"/>
          </p:cNvSpPr>
          <p:nvPr/>
        </p:nvSpPr>
        <p:spPr bwMode="auto">
          <a:xfrm>
            <a:off x="2667000" y="5861446"/>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Y</a:t>
            </a:r>
            <a:endParaRPr lang="en-US" sz="1400" baseline="-25000" dirty="0"/>
          </a:p>
        </p:txBody>
      </p:sp>
      <p:sp>
        <p:nvSpPr>
          <p:cNvPr id="97" name="Text Box 4"/>
          <p:cNvSpPr txBox="1">
            <a:spLocks noChangeArrowheads="1"/>
          </p:cNvSpPr>
          <p:nvPr/>
        </p:nvSpPr>
        <p:spPr bwMode="auto">
          <a:xfrm>
            <a:off x="35814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Y</a:t>
            </a:r>
            <a:endParaRPr lang="en-US" sz="1400" baseline="-25000" dirty="0"/>
          </a:p>
        </p:txBody>
      </p:sp>
      <p:sp>
        <p:nvSpPr>
          <p:cNvPr id="98" name="Text Box 4"/>
          <p:cNvSpPr txBox="1">
            <a:spLocks noChangeArrowheads="1"/>
          </p:cNvSpPr>
          <p:nvPr/>
        </p:nvSpPr>
        <p:spPr bwMode="auto">
          <a:xfrm>
            <a:off x="44958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Y</a:t>
            </a:r>
            <a:endParaRPr lang="en-US" sz="1400" baseline="-25000" dirty="0"/>
          </a:p>
        </p:txBody>
      </p:sp>
      <p:sp>
        <p:nvSpPr>
          <p:cNvPr id="99" name="Text Box 4"/>
          <p:cNvSpPr txBox="1">
            <a:spLocks noChangeArrowheads="1"/>
          </p:cNvSpPr>
          <p:nvPr/>
        </p:nvSpPr>
        <p:spPr bwMode="auto">
          <a:xfrm>
            <a:off x="54102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Y</a:t>
            </a:r>
            <a:endParaRPr lang="en-US" sz="1400" baseline="-25000" dirty="0"/>
          </a:p>
        </p:txBody>
      </p:sp>
      <p:sp>
        <p:nvSpPr>
          <p:cNvPr id="100" name="Text Box 4"/>
          <p:cNvSpPr txBox="1">
            <a:spLocks noChangeArrowheads="1"/>
          </p:cNvSpPr>
          <p:nvPr/>
        </p:nvSpPr>
        <p:spPr bwMode="auto">
          <a:xfrm>
            <a:off x="63246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C</a:t>
            </a:r>
            <a:r>
              <a:rPr lang="en-US" sz="1400" baseline="-25000" dirty="0" smtClean="0"/>
              <a:t>b</a:t>
            </a:r>
            <a:endParaRPr lang="en-US" sz="1400" baseline="-25000" dirty="0"/>
          </a:p>
        </p:txBody>
      </p:sp>
      <p:sp>
        <p:nvSpPr>
          <p:cNvPr id="101" name="Text Box 4"/>
          <p:cNvSpPr txBox="1">
            <a:spLocks noChangeArrowheads="1"/>
          </p:cNvSpPr>
          <p:nvPr/>
        </p:nvSpPr>
        <p:spPr bwMode="auto">
          <a:xfrm>
            <a:off x="72390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smtClean="0"/>
              <a:t>Block C</a:t>
            </a:r>
            <a:r>
              <a:rPr lang="en-US" sz="1400" baseline="-25000" dirty="0" smtClean="0"/>
              <a:t>r</a:t>
            </a:r>
            <a:endParaRPr lang="en-US" sz="1400" baseline="-25000" dirty="0"/>
          </a:p>
        </p:txBody>
      </p:sp>
      <p:cxnSp>
        <p:nvCxnSpPr>
          <p:cNvPr id="103" name="Straight Connector 102"/>
          <p:cNvCxnSpPr>
            <a:stCxn id="46" idx="2"/>
            <a:endCxn id="62" idx="0"/>
          </p:cNvCxnSpPr>
          <p:nvPr/>
        </p:nvCxnSpPr>
        <p:spPr>
          <a:xfrm rot="5400000">
            <a:off x="1981200" y="1749623"/>
            <a:ext cx="53340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48" idx="2"/>
          </p:cNvCxnSpPr>
          <p:nvPr/>
        </p:nvCxnSpPr>
        <p:spPr>
          <a:xfrm rot="16200000" flipH="1">
            <a:off x="6589812" y="1332011"/>
            <a:ext cx="536377"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54" idx="2"/>
            <a:endCxn id="67" idx="0"/>
          </p:cNvCxnSpPr>
          <p:nvPr/>
        </p:nvCxnSpPr>
        <p:spPr>
          <a:xfrm rot="5400000">
            <a:off x="2057400" y="2511623"/>
            <a:ext cx="60960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6" idx="2"/>
          </p:cNvCxnSpPr>
          <p:nvPr/>
        </p:nvCxnSpPr>
        <p:spPr>
          <a:xfrm rot="16200000" flipH="1">
            <a:off x="5675412" y="2551211"/>
            <a:ext cx="612577"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9" idx="2"/>
            <a:endCxn id="76" idx="0"/>
          </p:cNvCxnSpPr>
          <p:nvPr/>
        </p:nvCxnSpPr>
        <p:spPr>
          <a:xfrm rot="5400000">
            <a:off x="2060377" y="3426023"/>
            <a:ext cx="603646"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1" idx="2"/>
          </p:cNvCxnSpPr>
          <p:nvPr/>
        </p:nvCxnSpPr>
        <p:spPr>
          <a:xfrm rot="16200000" flipH="1">
            <a:off x="6515100" y="2628900"/>
            <a:ext cx="609600" cy="403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94" idx="0"/>
          </p:cNvCxnSpPr>
          <p:nvPr/>
        </p:nvCxnSpPr>
        <p:spPr>
          <a:xfrm rot="10800000" flipV="1">
            <a:off x="1143000" y="5257800"/>
            <a:ext cx="1143000" cy="60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819400" y="5257800"/>
            <a:ext cx="5334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52400" y="2667000"/>
            <a:ext cx="936475" cy="523220"/>
          </a:xfrm>
          <a:prstGeom prst="rect">
            <a:avLst/>
          </a:prstGeom>
          <a:noFill/>
        </p:spPr>
        <p:txBody>
          <a:bodyPr wrap="none" rtlCol="0">
            <a:spAutoFit/>
          </a:bodyPr>
          <a:lstStyle/>
          <a:p>
            <a:pPr algn="ctr"/>
            <a:r>
              <a:rPr lang="en-US" sz="1400" dirty="0" smtClean="0"/>
              <a:t>Sequence</a:t>
            </a:r>
          </a:p>
          <a:p>
            <a:pPr algn="ctr"/>
            <a:r>
              <a:rPr lang="en-US" sz="1400" dirty="0" smtClean="0"/>
              <a:t>Header</a:t>
            </a:r>
            <a:endParaRPr lang="en-US" sz="1400" dirty="0"/>
          </a:p>
        </p:txBody>
      </p:sp>
      <p:cxnSp>
        <p:nvCxnSpPr>
          <p:cNvPr id="123" name="Straight Arrow Connector 122"/>
          <p:cNvCxnSpPr>
            <a:endCxn id="44" idx="2"/>
          </p:cNvCxnSpPr>
          <p:nvPr/>
        </p:nvCxnSpPr>
        <p:spPr>
          <a:xfrm flipV="1">
            <a:off x="1143000" y="25878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20837" y="3515380"/>
            <a:ext cx="769763" cy="523220"/>
          </a:xfrm>
          <a:prstGeom prst="rect">
            <a:avLst/>
          </a:prstGeom>
          <a:noFill/>
        </p:spPr>
        <p:txBody>
          <a:bodyPr wrap="none" rtlCol="0">
            <a:spAutoFit/>
          </a:bodyPr>
          <a:lstStyle/>
          <a:p>
            <a:pPr algn="ctr"/>
            <a:r>
              <a:rPr lang="en-US" sz="1400" dirty="0" smtClean="0"/>
              <a:t>GOP</a:t>
            </a:r>
          </a:p>
          <a:p>
            <a:pPr algn="ctr"/>
            <a:r>
              <a:rPr lang="en-US" sz="1400" dirty="0" smtClean="0"/>
              <a:t>Header</a:t>
            </a:r>
            <a:endParaRPr lang="en-US" sz="1400" dirty="0"/>
          </a:p>
        </p:txBody>
      </p:sp>
      <p:cxnSp>
        <p:nvCxnSpPr>
          <p:cNvPr id="126" name="Straight Arrow Connector 125"/>
          <p:cNvCxnSpPr>
            <a:endCxn id="62" idx="2"/>
          </p:cNvCxnSpPr>
          <p:nvPr/>
        </p:nvCxnSpPr>
        <p:spPr>
          <a:xfrm flipV="1">
            <a:off x="914400" y="3426023"/>
            <a:ext cx="228600" cy="165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220837" y="4419600"/>
            <a:ext cx="769763" cy="523220"/>
          </a:xfrm>
          <a:prstGeom prst="rect">
            <a:avLst/>
          </a:prstGeom>
          <a:noFill/>
        </p:spPr>
        <p:txBody>
          <a:bodyPr wrap="none" rtlCol="0">
            <a:spAutoFit/>
          </a:bodyPr>
          <a:lstStyle/>
          <a:p>
            <a:pPr algn="ctr"/>
            <a:r>
              <a:rPr lang="en-US" sz="1400" dirty="0" smtClean="0"/>
              <a:t>Frame</a:t>
            </a:r>
          </a:p>
          <a:p>
            <a:pPr algn="ctr"/>
            <a:r>
              <a:rPr lang="en-US" sz="1400" dirty="0" smtClean="0"/>
              <a:t>Header</a:t>
            </a:r>
            <a:endParaRPr lang="en-US" sz="1400" dirty="0"/>
          </a:p>
        </p:txBody>
      </p:sp>
      <p:cxnSp>
        <p:nvCxnSpPr>
          <p:cNvPr id="128" name="Straight Arrow Connector 127"/>
          <p:cNvCxnSpPr>
            <a:endCxn id="67" idx="2"/>
          </p:cNvCxnSpPr>
          <p:nvPr/>
        </p:nvCxnSpPr>
        <p:spPr>
          <a:xfrm flipV="1">
            <a:off x="914400" y="4343400"/>
            <a:ext cx="228600" cy="155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28600" y="5420380"/>
            <a:ext cx="769763" cy="523220"/>
          </a:xfrm>
          <a:prstGeom prst="rect">
            <a:avLst/>
          </a:prstGeom>
          <a:noFill/>
        </p:spPr>
        <p:txBody>
          <a:bodyPr wrap="none" rtlCol="0">
            <a:spAutoFit/>
          </a:bodyPr>
          <a:lstStyle/>
          <a:p>
            <a:pPr algn="ctr"/>
            <a:r>
              <a:rPr lang="en-US" sz="1400" dirty="0" smtClean="0"/>
              <a:t>Slide</a:t>
            </a:r>
          </a:p>
          <a:p>
            <a:pPr algn="ctr"/>
            <a:r>
              <a:rPr lang="en-US" sz="1400" dirty="0" smtClean="0"/>
              <a:t>Header</a:t>
            </a:r>
            <a:endParaRPr lang="en-US" sz="1400" dirty="0"/>
          </a:p>
        </p:txBody>
      </p:sp>
      <p:cxnSp>
        <p:nvCxnSpPr>
          <p:cNvPr id="130" name="Straight Arrow Connector 129"/>
          <p:cNvCxnSpPr>
            <a:endCxn id="76" idx="2"/>
          </p:cNvCxnSpPr>
          <p:nvPr/>
        </p:nvCxnSpPr>
        <p:spPr>
          <a:xfrm flipV="1">
            <a:off x="914400" y="52548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28600" y="6334780"/>
            <a:ext cx="769763" cy="523220"/>
          </a:xfrm>
          <a:prstGeom prst="rect">
            <a:avLst/>
          </a:prstGeom>
          <a:noFill/>
        </p:spPr>
        <p:txBody>
          <a:bodyPr wrap="none" rtlCol="0">
            <a:spAutoFit/>
          </a:bodyPr>
          <a:lstStyle/>
          <a:p>
            <a:pPr algn="ctr"/>
            <a:r>
              <a:rPr lang="en-US" sz="1400" dirty="0" smtClean="0"/>
              <a:t>MB</a:t>
            </a:r>
          </a:p>
          <a:p>
            <a:pPr algn="ctr"/>
            <a:r>
              <a:rPr lang="en-US" sz="1400" dirty="0" smtClean="0"/>
              <a:t>Header</a:t>
            </a:r>
            <a:endParaRPr lang="en-US" sz="1400" dirty="0"/>
          </a:p>
        </p:txBody>
      </p:sp>
      <p:cxnSp>
        <p:nvCxnSpPr>
          <p:cNvPr id="140" name="Straight Arrow Connector 139"/>
          <p:cNvCxnSpPr/>
          <p:nvPr/>
        </p:nvCxnSpPr>
        <p:spPr>
          <a:xfrm flipV="1">
            <a:off x="914400" y="61692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MPEG-2 Standard</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smtClean="0"/>
              <a:t>MPEG-2 is a higher-quality video coding standard at a bit rate of more than 4 Mbps </a:t>
            </a:r>
            <a:r>
              <a:rPr lang="en-US" sz="2400" dirty="0" smtClean="0"/>
              <a:t>for video on demand (VOD), standard definition (SD) and high-definition (HD) digital TV broadcasting and for storing video on digital storage media like the DVD</a:t>
            </a:r>
            <a:endParaRPr lang="en-GB" sz="2400" dirty="0" smtClean="0"/>
          </a:p>
          <a:p>
            <a:pPr algn="just">
              <a:lnSpc>
                <a:spcPct val="90000"/>
              </a:lnSpc>
            </a:pPr>
            <a:endParaRPr lang="en-GB" sz="2400" dirty="0" smtClean="0"/>
          </a:p>
          <a:p>
            <a:pPr algn="just">
              <a:lnSpc>
                <a:spcPct val="90000"/>
              </a:lnSpc>
            </a:pPr>
            <a:r>
              <a:rPr lang="en-GB" sz="2400" dirty="0" smtClean="0"/>
              <a:t>MPEG-2 supports interlaced video and alternative scan order.</a:t>
            </a:r>
          </a:p>
          <a:p>
            <a:pPr algn="just">
              <a:lnSpc>
                <a:spcPct val="90000"/>
              </a:lnSpc>
            </a:pPr>
            <a:endParaRPr lang="en-GB" sz="2400" dirty="0" smtClean="0"/>
          </a:p>
          <a:p>
            <a:pPr algn="just">
              <a:lnSpc>
                <a:spcPct val="90000"/>
              </a:lnSpc>
            </a:pPr>
            <a:r>
              <a:rPr lang="en-US" sz="2400" dirty="0" smtClean="0"/>
              <a:t>MPEG-2 have scalable coding and include error resilience techniques</a:t>
            </a:r>
            <a:endParaRPr lang="en-GB" sz="2400" dirty="0" smtClean="0"/>
          </a:p>
          <a:p>
            <a:pPr algn="just">
              <a:lnSpc>
                <a:spcPct val="90000"/>
              </a:lnSpc>
            </a:pPr>
            <a:endParaRPr lang="en-GB" sz="2400" dirty="0" smtClean="0"/>
          </a:p>
          <a:p>
            <a:pPr algn="just">
              <a:lnSpc>
                <a:spcPct val="90000"/>
              </a:lnSpc>
            </a:pPr>
            <a:endParaRPr lang="en-GB"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MPEG-2 Interlaced Scan</a:t>
            </a:r>
            <a:endParaRPr lang="en-US" sz="3600" dirty="0"/>
          </a:p>
        </p:txBody>
      </p:sp>
      <p:sp>
        <p:nvSpPr>
          <p:cNvPr id="136" name="Rectangle 4"/>
          <p:cNvSpPr>
            <a:spLocks noChangeArrowheads="1"/>
          </p:cNvSpPr>
          <p:nvPr/>
        </p:nvSpPr>
        <p:spPr bwMode="auto">
          <a:xfrm>
            <a:off x="838200" y="2895600"/>
            <a:ext cx="3276600" cy="3048000"/>
          </a:xfrm>
          <a:prstGeom prst="rect">
            <a:avLst/>
          </a:prstGeom>
          <a:solidFill>
            <a:srgbClr val="3366FF">
              <a:alpha val="60001"/>
            </a:srgbClr>
          </a:solidFill>
          <a:ln w="19050" algn="ctr">
            <a:solidFill>
              <a:schemeClr val="tx1"/>
            </a:solidFill>
            <a:miter lim="800000"/>
            <a:headEnd/>
            <a:tailEnd/>
          </a:ln>
          <a:effectLst/>
        </p:spPr>
        <p:txBody>
          <a:bodyPr wrap="none" anchor="ctr"/>
          <a:lstStyle/>
          <a:p>
            <a:endParaRPr lang="en-US"/>
          </a:p>
        </p:txBody>
      </p:sp>
      <p:sp>
        <p:nvSpPr>
          <p:cNvPr id="137" name="Line 13"/>
          <p:cNvSpPr>
            <a:spLocks noChangeShapeType="1"/>
          </p:cNvSpPr>
          <p:nvPr/>
        </p:nvSpPr>
        <p:spPr bwMode="auto">
          <a:xfrm flipH="1">
            <a:off x="944563" y="4202113"/>
            <a:ext cx="3063875" cy="217487"/>
          </a:xfrm>
          <a:prstGeom prst="line">
            <a:avLst/>
          </a:prstGeom>
          <a:noFill/>
          <a:ln w="19050">
            <a:solidFill>
              <a:schemeClr val="tx1"/>
            </a:solidFill>
            <a:prstDash val="dash"/>
            <a:round/>
            <a:headEnd/>
            <a:tailEnd/>
          </a:ln>
          <a:effectLst/>
        </p:spPr>
        <p:txBody>
          <a:bodyPr/>
          <a:lstStyle/>
          <a:p>
            <a:endParaRPr lang="en-US"/>
          </a:p>
        </p:txBody>
      </p:sp>
      <p:sp>
        <p:nvSpPr>
          <p:cNvPr id="138" name="Line 16"/>
          <p:cNvSpPr>
            <a:spLocks noChangeShapeType="1"/>
          </p:cNvSpPr>
          <p:nvPr/>
        </p:nvSpPr>
        <p:spPr bwMode="auto">
          <a:xfrm flipH="1">
            <a:off x="944563" y="3113088"/>
            <a:ext cx="3063875" cy="217487"/>
          </a:xfrm>
          <a:prstGeom prst="line">
            <a:avLst/>
          </a:prstGeom>
          <a:noFill/>
          <a:ln w="19050">
            <a:solidFill>
              <a:schemeClr val="tx1"/>
            </a:solidFill>
            <a:prstDash val="dash"/>
            <a:round/>
            <a:headEnd/>
            <a:tailEnd/>
          </a:ln>
          <a:effectLst/>
        </p:spPr>
        <p:txBody>
          <a:bodyPr/>
          <a:lstStyle/>
          <a:p>
            <a:endParaRPr lang="en-US"/>
          </a:p>
        </p:txBody>
      </p:sp>
      <p:sp>
        <p:nvSpPr>
          <p:cNvPr id="139" name="Line 18"/>
          <p:cNvSpPr>
            <a:spLocks noChangeShapeType="1"/>
          </p:cNvSpPr>
          <p:nvPr/>
        </p:nvSpPr>
        <p:spPr bwMode="auto">
          <a:xfrm flipH="1">
            <a:off x="944563" y="3330575"/>
            <a:ext cx="3063875" cy="217488"/>
          </a:xfrm>
          <a:prstGeom prst="line">
            <a:avLst/>
          </a:prstGeom>
          <a:noFill/>
          <a:ln w="19050">
            <a:solidFill>
              <a:schemeClr val="tx1"/>
            </a:solidFill>
            <a:prstDash val="dash"/>
            <a:round/>
            <a:headEnd/>
            <a:tailEnd/>
          </a:ln>
          <a:effectLst/>
        </p:spPr>
        <p:txBody>
          <a:bodyPr/>
          <a:lstStyle/>
          <a:p>
            <a:endParaRPr lang="en-US"/>
          </a:p>
        </p:txBody>
      </p:sp>
      <p:sp>
        <p:nvSpPr>
          <p:cNvPr id="140" name="Line 19"/>
          <p:cNvSpPr>
            <a:spLocks noChangeShapeType="1"/>
          </p:cNvSpPr>
          <p:nvPr/>
        </p:nvSpPr>
        <p:spPr bwMode="auto">
          <a:xfrm flipH="1">
            <a:off x="944563" y="3548063"/>
            <a:ext cx="3063875" cy="219075"/>
          </a:xfrm>
          <a:prstGeom prst="line">
            <a:avLst/>
          </a:prstGeom>
          <a:noFill/>
          <a:ln w="19050">
            <a:solidFill>
              <a:schemeClr val="tx1"/>
            </a:solidFill>
            <a:prstDash val="dash"/>
            <a:round/>
            <a:headEnd/>
            <a:tailEnd/>
          </a:ln>
          <a:effectLst/>
        </p:spPr>
        <p:txBody>
          <a:bodyPr/>
          <a:lstStyle/>
          <a:p>
            <a:endParaRPr lang="en-US"/>
          </a:p>
        </p:txBody>
      </p:sp>
      <p:sp>
        <p:nvSpPr>
          <p:cNvPr id="141" name="Line 12"/>
          <p:cNvSpPr>
            <a:spLocks noChangeShapeType="1"/>
          </p:cNvSpPr>
          <p:nvPr/>
        </p:nvSpPr>
        <p:spPr bwMode="auto">
          <a:xfrm flipH="1">
            <a:off x="944563" y="3984625"/>
            <a:ext cx="3063875" cy="217488"/>
          </a:xfrm>
          <a:prstGeom prst="line">
            <a:avLst/>
          </a:prstGeom>
          <a:noFill/>
          <a:ln w="19050">
            <a:solidFill>
              <a:schemeClr val="tx1"/>
            </a:solidFill>
            <a:prstDash val="dash"/>
            <a:round/>
            <a:headEnd/>
            <a:tailEnd/>
          </a:ln>
          <a:effectLst/>
        </p:spPr>
        <p:txBody>
          <a:bodyPr/>
          <a:lstStyle/>
          <a:p>
            <a:endParaRPr lang="en-US"/>
          </a:p>
        </p:txBody>
      </p:sp>
      <p:sp>
        <p:nvSpPr>
          <p:cNvPr id="142" name="Line 20"/>
          <p:cNvSpPr>
            <a:spLocks noChangeShapeType="1"/>
          </p:cNvSpPr>
          <p:nvPr/>
        </p:nvSpPr>
        <p:spPr bwMode="auto">
          <a:xfrm flipH="1">
            <a:off x="944563" y="3767138"/>
            <a:ext cx="3063875" cy="217487"/>
          </a:xfrm>
          <a:prstGeom prst="line">
            <a:avLst/>
          </a:prstGeom>
          <a:noFill/>
          <a:ln w="19050">
            <a:solidFill>
              <a:schemeClr val="tx1"/>
            </a:solidFill>
            <a:prstDash val="dash"/>
            <a:round/>
            <a:headEnd/>
            <a:tailEnd/>
          </a:ln>
          <a:effectLst/>
        </p:spPr>
        <p:txBody>
          <a:bodyPr/>
          <a:lstStyle/>
          <a:p>
            <a:endParaRPr lang="en-US"/>
          </a:p>
        </p:txBody>
      </p:sp>
      <p:sp>
        <p:nvSpPr>
          <p:cNvPr id="143" name="Line 22"/>
          <p:cNvSpPr>
            <a:spLocks noChangeShapeType="1"/>
          </p:cNvSpPr>
          <p:nvPr/>
        </p:nvSpPr>
        <p:spPr bwMode="auto">
          <a:xfrm>
            <a:off x="944563" y="420211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4" name="Line 23"/>
          <p:cNvSpPr>
            <a:spLocks noChangeShapeType="1"/>
          </p:cNvSpPr>
          <p:nvPr/>
        </p:nvSpPr>
        <p:spPr bwMode="auto">
          <a:xfrm>
            <a:off x="944563" y="376713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5" name="Line 24"/>
          <p:cNvSpPr>
            <a:spLocks noChangeShapeType="1"/>
          </p:cNvSpPr>
          <p:nvPr/>
        </p:nvSpPr>
        <p:spPr bwMode="auto">
          <a:xfrm>
            <a:off x="944563" y="398462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6" name="Line 25"/>
          <p:cNvSpPr>
            <a:spLocks noChangeShapeType="1"/>
          </p:cNvSpPr>
          <p:nvPr/>
        </p:nvSpPr>
        <p:spPr bwMode="auto">
          <a:xfrm>
            <a:off x="944563" y="354806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7" name="Line 26"/>
          <p:cNvSpPr>
            <a:spLocks noChangeShapeType="1"/>
          </p:cNvSpPr>
          <p:nvPr/>
        </p:nvSpPr>
        <p:spPr bwMode="auto">
          <a:xfrm>
            <a:off x="944563" y="333057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8" name="Line 27"/>
          <p:cNvSpPr>
            <a:spLocks noChangeShapeType="1"/>
          </p:cNvSpPr>
          <p:nvPr/>
        </p:nvSpPr>
        <p:spPr bwMode="auto">
          <a:xfrm>
            <a:off x="944563" y="311308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9" name="Line 28"/>
          <p:cNvSpPr>
            <a:spLocks noChangeShapeType="1"/>
          </p:cNvSpPr>
          <p:nvPr/>
        </p:nvSpPr>
        <p:spPr bwMode="auto">
          <a:xfrm flipH="1">
            <a:off x="944563" y="5291138"/>
            <a:ext cx="3063875" cy="217487"/>
          </a:xfrm>
          <a:prstGeom prst="line">
            <a:avLst/>
          </a:prstGeom>
          <a:noFill/>
          <a:ln w="19050">
            <a:solidFill>
              <a:schemeClr val="tx1"/>
            </a:solidFill>
            <a:prstDash val="dash"/>
            <a:round/>
            <a:headEnd/>
            <a:tailEnd/>
          </a:ln>
          <a:effectLst/>
        </p:spPr>
        <p:txBody>
          <a:bodyPr/>
          <a:lstStyle/>
          <a:p>
            <a:endParaRPr lang="en-US"/>
          </a:p>
        </p:txBody>
      </p:sp>
      <p:sp>
        <p:nvSpPr>
          <p:cNvPr id="150" name="Line 30"/>
          <p:cNvSpPr>
            <a:spLocks noChangeShapeType="1"/>
          </p:cNvSpPr>
          <p:nvPr/>
        </p:nvSpPr>
        <p:spPr bwMode="auto">
          <a:xfrm flipH="1">
            <a:off x="944563" y="4419600"/>
            <a:ext cx="3063875" cy="217488"/>
          </a:xfrm>
          <a:prstGeom prst="line">
            <a:avLst/>
          </a:prstGeom>
          <a:noFill/>
          <a:ln w="19050">
            <a:solidFill>
              <a:schemeClr val="tx1"/>
            </a:solidFill>
            <a:prstDash val="dash"/>
            <a:round/>
            <a:headEnd/>
            <a:tailEnd/>
          </a:ln>
          <a:effectLst/>
        </p:spPr>
        <p:txBody>
          <a:bodyPr/>
          <a:lstStyle/>
          <a:p>
            <a:endParaRPr lang="en-US"/>
          </a:p>
        </p:txBody>
      </p:sp>
      <p:sp>
        <p:nvSpPr>
          <p:cNvPr id="151" name="Line 31"/>
          <p:cNvSpPr>
            <a:spLocks noChangeShapeType="1"/>
          </p:cNvSpPr>
          <p:nvPr/>
        </p:nvSpPr>
        <p:spPr bwMode="auto">
          <a:xfrm flipH="1">
            <a:off x="944563" y="4637088"/>
            <a:ext cx="3063875" cy="217487"/>
          </a:xfrm>
          <a:prstGeom prst="line">
            <a:avLst/>
          </a:prstGeom>
          <a:noFill/>
          <a:ln w="19050">
            <a:solidFill>
              <a:schemeClr val="tx1"/>
            </a:solidFill>
            <a:prstDash val="dash"/>
            <a:round/>
            <a:headEnd/>
            <a:tailEnd/>
          </a:ln>
          <a:effectLst/>
        </p:spPr>
        <p:txBody>
          <a:bodyPr/>
          <a:lstStyle/>
          <a:p>
            <a:endParaRPr lang="en-US"/>
          </a:p>
        </p:txBody>
      </p:sp>
      <p:sp>
        <p:nvSpPr>
          <p:cNvPr id="152" name="Line 32"/>
          <p:cNvSpPr>
            <a:spLocks noChangeShapeType="1"/>
          </p:cNvSpPr>
          <p:nvPr/>
        </p:nvSpPr>
        <p:spPr bwMode="auto">
          <a:xfrm flipH="1">
            <a:off x="944563" y="5072063"/>
            <a:ext cx="3063875" cy="219075"/>
          </a:xfrm>
          <a:prstGeom prst="line">
            <a:avLst/>
          </a:prstGeom>
          <a:noFill/>
          <a:ln w="19050">
            <a:solidFill>
              <a:schemeClr val="tx1"/>
            </a:solidFill>
            <a:prstDash val="dash"/>
            <a:round/>
            <a:headEnd/>
            <a:tailEnd/>
          </a:ln>
          <a:effectLst/>
        </p:spPr>
        <p:txBody>
          <a:bodyPr/>
          <a:lstStyle/>
          <a:p>
            <a:endParaRPr lang="en-US"/>
          </a:p>
        </p:txBody>
      </p:sp>
      <p:sp>
        <p:nvSpPr>
          <p:cNvPr id="153" name="Line 33"/>
          <p:cNvSpPr>
            <a:spLocks noChangeShapeType="1"/>
          </p:cNvSpPr>
          <p:nvPr/>
        </p:nvSpPr>
        <p:spPr bwMode="auto">
          <a:xfrm flipH="1">
            <a:off x="944563" y="4854575"/>
            <a:ext cx="3063875" cy="217488"/>
          </a:xfrm>
          <a:prstGeom prst="line">
            <a:avLst/>
          </a:prstGeom>
          <a:noFill/>
          <a:ln w="19050">
            <a:solidFill>
              <a:schemeClr val="tx1"/>
            </a:solidFill>
            <a:prstDash val="dash"/>
            <a:round/>
            <a:headEnd/>
            <a:tailEnd/>
          </a:ln>
          <a:effectLst/>
        </p:spPr>
        <p:txBody>
          <a:bodyPr/>
          <a:lstStyle/>
          <a:p>
            <a:endParaRPr lang="en-US"/>
          </a:p>
        </p:txBody>
      </p:sp>
      <p:sp>
        <p:nvSpPr>
          <p:cNvPr id="154" name="Line 34"/>
          <p:cNvSpPr>
            <a:spLocks noChangeShapeType="1"/>
          </p:cNvSpPr>
          <p:nvPr/>
        </p:nvSpPr>
        <p:spPr bwMode="auto">
          <a:xfrm>
            <a:off x="944563" y="529113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5" name="Line 35"/>
          <p:cNvSpPr>
            <a:spLocks noChangeShapeType="1"/>
          </p:cNvSpPr>
          <p:nvPr/>
        </p:nvSpPr>
        <p:spPr bwMode="auto">
          <a:xfrm>
            <a:off x="944563" y="485457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6" name="Line 36"/>
          <p:cNvSpPr>
            <a:spLocks noChangeShapeType="1"/>
          </p:cNvSpPr>
          <p:nvPr/>
        </p:nvSpPr>
        <p:spPr bwMode="auto">
          <a:xfrm>
            <a:off x="944563" y="507206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7" name="Line 37"/>
          <p:cNvSpPr>
            <a:spLocks noChangeShapeType="1"/>
          </p:cNvSpPr>
          <p:nvPr/>
        </p:nvSpPr>
        <p:spPr bwMode="auto">
          <a:xfrm>
            <a:off x="944563" y="463708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8" name="Line 38"/>
          <p:cNvSpPr>
            <a:spLocks noChangeShapeType="1"/>
          </p:cNvSpPr>
          <p:nvPr/>
        </p:nvSpPr>
        <p:spPr bwMode="auto">
          <a:xfrm>
            <a:off x="944563" y="4419600"/>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9" name="Line 42"/>
          <p:cNvSpPr>
            <a:spLocks noChangeShapeType="1"/>
          </p:cNvSpPr>
          <p:nvPr/>
        </p:nvSpPr>
        <p:spPr bwMode="auto">
          <a:xfrm flipH="1">
            <a:off x="944563" y="5508625"/>
            <a:ext cx="3063875" cy="217488"/>
          </a:xfrm>
          <a:prstGeom prst="line">
            <a:avLst/>
          </a:prstGeom>
          <a:noFill/>
          <a:ln w="19050">
            <a:solidFill>
              <a:schemeClr val="tx1"/>
            </a:solidFill>
            <a:prstDash val="dash"/>
            <a:round/>
            <a:headEnd/>
            <a:tailEnd/>
          </a:ln>
          <a:effectLst/>
        </p:spPr>
        <p:txBody>
          <a:bodyPr/>
          <a:lstStyle/>
          <a:p>
            <a:endParaRPr lang="en-US"/>
          </a:p>
        </p:txBody>
      </p:sp>
      <p:sp>
        <p:nvSpPr>
          <p:cNvPr id="160" name="Line 44"/>
          <p:cNvSpPr>
            <a:spLocks noChangeShapeType="1"/>
          </p:cNvSpPr>
          <p:nvPr/>
        </p:nvSpPr>
        <p:spPr bwMode="auto">
          <a:xfrm>
            <a:off x="944563" y="572611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61" name="Line 45"/>
          <p:cNvSpPr>
            <a:spLocks noChangeShapeType="1"/>
          </p:cNvSpPr>
          <p:nvPr/>
        </p:nvSpPr>
        <p:spPr bwMode="auto">
          <a:xfrm>
            <a:off x="944563" y="550862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62" name="Rectangle 48"/>
          <p:cNvSpPr>
            <a:spLocks noChangeArrowheads="1"/>
          </p:cNvSpPr>
          <p:nvPr/>
        </p:nvSpPr>
        <p:spPr bwMode="auto">
          <a:xfrm>
            <a:off x="5029200" y="2895600"/>
            <a:ext cx="3276600" cy="3048000"/>
          </a:xfrm>
          <a:prstGeom prst="rect">
            <a:avLst/>
          </a:prstGeom>
          <a:solidFill>
            <a:srgbClr val="3366FF">
              <a:alpha val="60001"/>
            </a:srgbClr>
          </a:solidFill>
          <a:ln w="19050" algn="ctr">
            <a:solidFill>
              <a:schemeClr val="tx1"/>
            </a:solidFill>
            <a:miter lim="800000"/>
            <a:headEnd/>
            <a:tailEnd/>
          </a:ln>
          <a:effectLst/>
        </p:spPr>
        <p:txBody>
          <a:bodyPr wrap="none" anchor="ctr"/>
          <a:lstStyle/>
          <a:p>
            <a:endParaRPr lang="en-US"/>
          </a:p>
        </p:txBody>
      </p:sp>
      <p:sp>
        <p:nvSpPr>
          <p:cNvPr id="163" name="Text Box 74"/>
          <p:cNvSpPr txBox="1">
            <a:spLocks noChangeArrowheads="1"/>
          </p:cNvSpPr>
          <p:nvPr/>
        </p:nvSpPr>
        <p:spPr bwMode="auto">
          <a:xfrm>
            <a:off x="1371600" y="2422525"/>
            <a:ext cx="2286000" cy="396875"/>
          </a:xfrm>
          <a:prstGeom prst="rect">
            <a:avLst/>
          </a:prstGeom>
          <a:noFill/>
          <a:ln w="9525" algn="ctr">
            <a:noFill/>
            <a:miter lim="800000"/>
            <a:headEnd/>
            <a:tailEnd/>
          </a:ln>
          <a:effectLst/>
        </p:spPr>
        <p:txBody>
          <a:bodyPr>
            <a:spAutoFit/>
          </a:bodyPr>
          <a:lstStyle/>
          <a:p>
            <a:pPr>
              <a:spcBef>
                <a:spcPct val="50000"/>
              </a:spcBef>
            </a:pPr>
            <a:r>
              <a:rPr lang="en-US" altLang="zh-TW" sz="2000" dirty="0"/>
              <a:t>Progressive Scan</a:t>
            </a:r>
          </a:p>
        </p:txBody>
      </p:sp>
      <p:sp>
        <p:nvSpPr>
          <p:cNvPr id="164" name="Text Box 75"/>
          <p:cNvSpPr txBox="1">
            <a:spLocks noChangeArrowheads="1"/>
          </p:cNvSpPr>
          <p:nvPr/>
        </p:nvSpPr>
        <p:spPr bwMode="auto">
          <a:xfrm>
            <a:off x="5638800" y="2438400"/>
            <a:ext cx="2286000" cy="396875"/>
          </a:xfrm>
          <a:prstGeom prst="rect">
            <a:avLst/>
          </a:prstGeom>
          <a:noFill/>
          <a:ln w="9525" algn="ctr">
            <a:noFill/>
            <a:miter lim="800000"/>
            <a:headEnd/>
            <a:tailEnd/>
          </a:ln>
          <a:effectLst/>
        </p:spPr>
        <p:txBody>
          <a:bodyPr>
            <a:spAutoFit/>
          </a:bodyPr>
          <a:lstStyle/>
          <a:p>
            <a:pPr>
              <a:spcBef>
                <a:spcPct val="50000"/>
              </a:spcBef>
            </a:pPr>
            <a:r>
              <a:rPr lang="en-US" altLang="zh-TW" sz="2000" dirty="0"/>
              <a:t>Interlaced Scan</a:t>
            </a:r>
          </a:p>
        </p:txBody>
      </p:sp>
      <p:sp>
        <p:nvSpPr>
          <p:cNvPr id="165" name="Line 85"/>
          <p:cNvSpPr>
            <a:spLocks noChangeShapeType="1"/>
          </p:cNvSpPr>
          <p:nvPr/>
        </p:nvSpPr>
        <p:spPr bwMode="auto">
          <a:xfrm flipH="1">
            <a:off x="5181600" y="3124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6" name="Line 97"/>
          <p:cNvSpPr>
            <a:spLocks noChangeShapeType="1"/>
          </p:cNvSpPr>
          <p:nvPr/>
        </p:nvSpPr>
        <p:spPr bwMode="auto">
          <a:xfrm flipH="1">
            <a:off x="5181600" y="3352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7" name="Line 98"/>
          <p:cNvSpPr>
            <a:spLocks noChangeShapeType="1"/>
          </p:cNvSpPr>
          <p:nvPr/>
        </p:nvSpPr>
        <p:spPr bwMode="auto">
          <a:xfrm flipH="1">
            <a:off x="5181600" y="35814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8" name="Line 99"/>
          <p:cNvSpPr>
            <a:spLocks noChangeShapeType="1"/>
          </p:cNvSpPr>
          <p:nvPr/>
        </p:nvSpPr>
        <p:spPr bwMode="auto">
          <a:xfrm flipH="1">
            <a:off x="5181600" y="38100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9" name="Line 100"/>
          <p:cNvSpPr>
            <a:spLocks noChangeShapeType="1"/>
          </p:cNvSpPr>
          <p:nvPr/>
        </p:nvSpPr>
        <p:spPr bwMode="auto">
          <a:xfrm flipH="1">
            <a:off x="5181600" y="40386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0" name="Line 101"/>
          <p:cNvSpPr>
            <a:spLocks noChangeShapeType="1"/>
          </p:cNvSpPr>
          <p:nvPr/>
        </p:nvSpPr>
        <p:spPr bwMode="auto">
          <a:xfrm flipH="1">
            <a:off x="5181600" y="4267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1" name="Line 102"/>
          <p:cNvSpPr>
            <a:spLocks noChangeShapeType="1"/>
          </p:cNvSpPr>
          <p:nvPr/>
        </p:nvSpPr>
        <p:spPr bwMode="auto">
          <a:xfrm flipH="1">
            <a:off x="5181600" y="4495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2" name="Line 103"/>
          <p:cNvSpPr>
            <a:spLocks noChangeShapeType="1"/>
          </p:cNvSpPr>
          <p:nvPr/>
        </p:nvSpPr>
        <p:spPr bwMode="auto">
          <a:xfrm flipH="1">
            <a:off x="5181600" y="4648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3" name="Line 104"/>
          <p:cNvSpPr>
            <a:spLocks noChangeShapeType="1"/>
          </p:cNvSpPr>
          <p:nvPr/>
        </p:nvSpPr>
        <p:spPr bwMode="auto">
          <a:xfrm flipH="1">
            <a:off x="5181600" y="4876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4" name="Line 105"/>
          <p:cNvSpPr>
            <a:spLocks noChangeShapeType="1"/>
          </p:cNvSpPr>
          <p:nvPr/>
        </p:nvSpPr>
        <p:spPr bwMode="auto">
          <a:xfrm flipH="1">
            <a:off x="5181600" y="51054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5" name="Line 106"/>
          <p:cNvSpPr>
            <a:spLocks noChangeShapeType="1"/>
          </p:cNvSpPr>
          <p:nvPr/>
        </p:nvSpPr>
        <p:spPr bwMode="auto">
          <a:xfrm flipH="1">
            <a:off x="5181600" y="53340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6" name="Line 124"/>
          <p:cNvSpPr>
            <a:spLocks noChangeShapeType="1"/>
          </p:cNvSpPr>
          <p:nvPr/>
        </p:nvSpPr>
        <p:spPr bwMode="auto">
          <a:xfrm>
            <a:off x="5105400" y="5737225"/>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77" name="Line 126"/>
          <p:cNvSpPr>
            <a:spLocks noChangeShapeType="1"/>
          </p:cNvSpPr>
          <p:nvPr/>
        </p:nvSpPr>
        <p:spPr bwMode="auto">
          <a:xfrm>
            <a:off x="5105400" y="4213225"/>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78" name="Line 127"/>
          <p:cNvSpPr>
            <a:spLocks noChangeShapeType="1"/>
          </p:cNvSpPr>
          <p:nvPr/>
        </p:nvSpPr>
        <p:spPr bwMode="auto">
          <a:xfrm>
            <a:off x="5105400" y="3778250"/>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79" name="Line 128"/>
          <p:cNvSpPr>
            <a:spLocks noChangeShapeType="1"/>
          </p:cNvSpPr>
          <p:nvPr/>
        </p:nvSpPr>
        <p:spPr bwMode="auto">
          <a:xfrm>
            <a:off x="5105400" y="3995738"/>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0" name="Line 129"/>
          <p:cNvSpPr>
            <a:spLocks noChangeShapeType="1"/>
          </p:cNvSpPr>
          <p:nvPr/>
        </p:nvSpPr>
        <p:spPr bwMode="auto">
          <a:xfrm>
            <a:off x="5105400" y="3559175"/>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1" name="Line 130"/>
          <p:cNvSpPr>
            <a:spLocks noChangeShapeType="1"/>
          </p:cNvSpPr>
          <p:nvPr/>
        </p:nvSpPr>
        <p:spPr bwMode="auto">
          <a:xfrm>
            <a:off x="5105400" y="3341688"/>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2" name="Line 131"/>
          <p:cNvSpPr>
            <a:spLocks noChangeShapeType="1"/>
          </p:cNvSpPr>
          <p:nvPr/>
        </p:nvSpPr>
        <p:spPr bwMode="auto">
          <a:xfrm>
            <a:off x="5105400" y="3124200"/>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3" name="Line 132"/>
          <p:cNvSpPr>
            <a:spLocks noChangeShapeType="1"/>
          </p:cNvSpPr>
          <p:nvPr/>
        </p:nvSpPr>
        <p:spPr bwMode="auto">
          <a:xfrm>
            <a:off x="5105400" y="5302250"/>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4" name="Line 133"/>
          <p:cNvSpPr>
            <a:spLocks noChangeShapeType="1"/>
          </p:cNvSpPr>
          <p:nvPr/>
        </p:nvSpPr>
        <p:spPr bwMode="auto">
          <a:xfrm>
            <a:off x="5105400" y="4865688"/>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5" name="Line 134"/>
          <p:cNvSpPr>
            <a:spLocks noChangeShapeType="1"/>
          </p:cNvSpPr>
          <p:nvPr/>
        </p:nvSpPr>
        <p:spPr bwMode="auto">
          <a:xfrm>
            <a:off x="5105400" y="5083175"/>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6" name="Line 135"/>
          <p:cNvSpPr>
            <a:spLocks noChangeShapeType="1"/>
          </p:cNvSpPr>
          <p:nvPr/>
        </p:nvSpPr>
        <p:spPr bwMode="auto">
          <a:xfrm>
            <a:off x="5105400" y="4648200"/>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7" name="Line 136"/>
          <p:cNvSpPr>
            <a:spLocks noChangeShapeType="1"/>
          </p:cNvSpPr>
          <p:nvPr/>
        </p:nvSpPr>
        <p:spPr bwMode="auto">
          <a:xfrm>
            <a:off x="5105400" y="4430713"/>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8" name="Line 137"/>
          <p:cNvSpPr>
            <a:spLocks noChangeShapeType="1"/>
          </p:cNvSpPr>
          <p:nvPr/>
        </p:nvSpPr>
        <p:spPr bwMode="auto">
          <a:xfrm>
            <a:off x="5105400" y="5519738"/>
            <a:ext cx="3063875" cy="0"/>
          </a:xfrm>
          <a:prstGeom prst="line">
            <a:avLst/>
          </a:prstGeom>
          <a:noFill/>
          <a:ln w="19050">
            <a:solidFill>
              <a:srgbClr val="FF3399"/>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MPEG-2 Alternative Scan Order</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endParaRPr lang="en-GB" sz="2400" dirty="0" smtClean="0"/>
          </a:p>
          <a:p>
            <a:pPr algn="just">
              <a:lnSpc>
                <a:spcPct val="90000"/>
              </a:lnSpc>
            </a:pPr>
            <a:endParaRPr lang="en-GB" sz="2400" dirty="0" smtClean="0"/>
          </a:p>
          <a:p>
            <a:pPr algn="just"/>
            <a:endParaRPr lang="en-US" sz="2400" dirty="0" smtClean="0"/>
          </a:p>
        </p:txBody>
      </p:sp>
      <p:grpSp>
        <p:nvGrpSpPr>
          <p:cNvPr id="4" name="Group 518"/>
          <p:cNvGrpSpPr>
            <a:grpSpLocks/>
          </p:cNvGrpSpPr>
          <p:nvPr/>
        </p:nvGrpSpPr>
        <p:grpSpPr bwMode="auto">
          <a:xfrm>
            <a:off x="1447800" y="2133600"/>
            <a:ext cx="6781800" cy="2819400"/>
            <a:chOff x="1344" y="2428"/>
            <a:chExt cx="3312" cy="1364"/>
          </a:xfrm>
        </p:grpSpPr>
        <p:grpSp>
          <p:nvGrpSpPr>
            <p:cNvPr id="5" name="Group 230"/>
            <p:cNvGrpSpPr>
              <a:grpSpLocks/>
            </p:cNvGrpSpPr>
            <p:nvPr/>
          </p:nvGrpSpPr>
          <p:grpSpPr bwMode="auto">
            <a:xfrm>
              <a:off x="1344" y="2428"/>
              <a:ext cx="1268" cy="1364"/>
              <a:chOff x="5904" y="1276"/>
              <a:chExt cx="1268" cy="1364"/>
            </a:xfrm>
          </p:grpSpPr>
          <p:sp>
            <p:nvSpPr>
              <p:cNvPr id="120" name="Text Box 43"/>
              <p:cNvSpPr txBox="1">
                <a:spLocks noChangeArrowheads="1"/>
              </p:cNvSpPr>
              <p:nvPr/>
            </p:nvSpPr>
            <p:spPr bwMode="auto">
              <a:xfrm>
                <a:off x="6116" y="1276"/>
                <a:ext cx="1056" cy="164"/>
              </a:xfrm>
              <a:prstGeom prst="rect">
                <a:avLst/>
              </a:prstGeom>
              <a:noFill/>
              <a:ln w="9525" algn="ctr">
                <a:noFill/>
                <a:miter lim="800000"/>
                <a:headEnd/>
                <a:tailEnd/>
              </a:ln>
              <a:effectLst/>
            </p:spPr>
            <p:txBody>
              <a:bodyPr>
                <a:spAutoFit/>
              </a:bodyPr>
              <a:lstStyle/>
              <a:p>
                <a:pPr>
                  <a:spcBef>
                    <a:spcPct val="50000"/>
                  </a:spcBef>
                </a:pPr>
                <a:r>
                  <a:rPr lang="en-US" altLang="zh-TW" b="1" dirty="0" smtClean="0"/>
                  <a:t>Zigzag </a:t>
                </a:r>
                <a:r>
                  <a:rPr lang="en-US" altLang="zh-TW" b="1" dirty="0"/>
                  <a:t>scan</a:t>
                </a:r>
              </a:p>
            </p:txBody>
          </p:sp>
          <p:grpSp>
            <p:nvGrpSpPr>
              <p:cNvPr id="121" name="Group 96"/>
              <p:cNvGrpSpPr>
                <a:grpSpLocks/>
              </p:cNvGrpSpPr>
              <p:nvPr/>
            </p:nvGrpSpPr>
            <p:grpSpPr bwMode="auto">
              <a:xfrm>
                <a:off x="5904" y="1488"/>
                <a:ext cx="1152" cy="1152"/>
                <a:chOff x="5568" y="1632"/>
                <a:chExt cx="1152" cy="1152"/>
              </a:xfrm>
            </p:grpSpPr>
            <p:grpSp>
              <p:nvGrpSpPr>
                <p:cNvPr id="149" name="Group 13"/>
                <p:cNvGrpSpPr>
                  <a:grpSpLocks/>
                </p:cNvGrpSpPr>
                <p:nvPr/>
              </p:nvGrpSpPr>
              <p:grpSpPr bwMode="auto">
                <a:xfrm>
                  <a:off x="5568" y="1632"/>
                  <a:ext cx="576" cy="576"/>
                  <a:chOff x="192" y="1728"/>
                  <a:chExt cx="576" cy="576"/>
                </a:xfrm>
              </p:grpSpPr>
              <p:sp>
                <p:nvSpPr>
                  <p:cNvPr id="201" name="Rectangle 14"/>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2" name="Rectangle 15"/>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3" name="Rectangle 16"/>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4" name="Rectangle 17"/>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5" name="Rectangle 18"/>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6" name="Rectangle 19"/>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7" name="Rectangle 20"/>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8" name="Rectangle 21"/>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9" name="Rectangle 22"/>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0" name="Rectangle 23"/>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1" name="Rectangle 24"/>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2" name="Rectangle 25"/>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3" name="Rectangle 26"/>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4" name="Rectangle 27"/>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5" name="Rectangle 28"/>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6" name="Rectangle 29"/>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0" name="Group 45"/>
                <p:cNvGrpSpPr>
                  <a:grpSpLocks/>
                </p:cNvGrpSpPr>
                <p:nvPr/>
              </p:nvGrpSpPr>
              <p:grpSpPr bwMode="auto">
                <a:xfrm>
                  <a:off x="5568" y="2208"/>
                  <a:ext cx="576" cy="576"/>
                  <a:chOff x="192" y="1728"/>
                  <a:chExt cx="576" cy="576"/>
                </a:xfrm>
              </p:grpSpPr>
              <p:sp>
                <p:nvSpPr>
                  <p:cNvPr id="185" name="Rectangle 46"/>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6" name="Rectangle 47"/>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7" name="Rectangle 48"/>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8" name="Rectangle 49"/>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9" name="Rectangle 50"/>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0" name="Rectangle 51"/>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1" name="Rectangle 52"/>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2" name="Rectangle 53"/>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3" name="Rectangle 54"/>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4" name="Rectangle 55"/>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5" name="Rectangle 56"/>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6" name="Rectangle 57"/>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7" name="Rectangle 58"/>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8" name="Rectangle 59"/>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9" name="Rectangle 60"/>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0" name="Rectangle 61"/>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1" name="Group 62"/>
                <p:cNvGrpSpPr>
                  <a:grpSpLocks/>
                </p:cNvGrpSpPr>
                <p:nvPr/>
              </p:nvGrpSpPr>
              <p:grpSpPr bwMode="auto">
                <a:xfrm>
                  <a:off x="6144" y="1632"/>
                  <a:ext cx="576" cy="576"/>
                  <a:chOff x="192" y="1728"/>
                  <a:chExt cx="576" cy="576"/>
                </a:xfrm>
              </p:grpSpPr>
              <p:sp>
                <p:nvSpPr>
                  <p:cNvPr id="169" name="Rectangle 63"/>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0" name="Rectangle 64"/>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1" name="Rectangle 65"/>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2" name="Rectangle 66"/>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3" name="Rectangle 67"/>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4" name="Rectangle 68"/>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5" name="Rectangle 69"/>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6" name="Rectangle 70"/>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7" name="Rectangle 71"/>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8" name="Rectangle 72"/>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9" name="Rectangle 73"/>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0" name="Rectangle 74"/>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1" name="Rectangle 75"/>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2" name="Rectangle 76"/>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3" name="Rectangle 77"/>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4" name="Rectangle 78"/>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2" name="Group 79"/>
                <p:cNvGrpSpPr>
                  <a:grpSpLocks/>
                </p:cNvGrpSpPr>
                <p:nvPr/>
              </p:nvGrpSpPr>
              <p:grpSpPr bwMode="auto">
                <a:xfrm>
                  <a:off x="6144" y="2208"/>
                  <a:ext cx="576" cy="576"/>
                  <a:chOff x="192" y="1728"/>
                  <a:chExt cx="576" cy="576"/>
                </a:xfrm>
              </p:grpSpPr>
              <p:sp>
                <p:nvSpPr>
                  <p:cNvPr id="153" name="Rectangle 80"/>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4" name="Rectangle 81"/>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5" name="Rectangle 82"/>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6" name="Rectangle 83"/>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7" name="Rectangle 84"/>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8" name="Rectangle 85"/>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9" name="Rectangle 86"/>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0" name="Rectangle 87"/>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1" name="Rectangle 88"/>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2" name="Rectangle 89"/>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3" name="Rectangle 90"/>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4" name="Rectangle 91"/>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5" name="Rectangle 92"/>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6" name="Rectangle 93"/>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7" name="Rectangle 94"/>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8" name="Rectangle 95"/>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sp>
            <p:nvSpPr>
              <p:cNvPr id="122" name="Line 203"/>
              <p:cNvSpPr>
                <a:spLocks noChangeShapeType="1"/>
              </p:cNvSpPr>
              <p:nvPr/>
            </p:nvSpPr>
            <p:spPr bwMode="auto">
              <a:xfrm>
                <a:off x="5952" y="1536"/>
                <a:ext cx="192" cy="0"/>
              </a:xfrm>
              <a:prstGeom prst="line">
                <a:avLst/>
              </a:prstGeom>
              <a:noFill/>
              <a:ln w="25400">
                <a:solidFill>
                  <a:srgbClr val="FF9900"/>
                </a:solidFill>
                <a:round/>
                <a:headEnd/>
                <a:tailEnd type="triangle" w="med" len="med"/>
              </a:ln>
              <a:effectLst/>
            </p:spPr>
            <p:txBody>
              <a:bodyPr/>
              <a:lstStyle/>
              <a:p>
                <a:endParaRPr lang="en-US"/>
              </a:p>
            </p:txBody>
          </p:sp>
          <p:sp>
            <p:nvSpPr>
              <p:cNvPr id="123" name="Line 204"/>
              <p:cNvSpPr>
                <a:spLocks noChangeShapeType="1"/>
              </p:cNvSpPr>
              <p:nvPr/>
            </p:nvSpPr>
            <p:spPr bwMode="auto">
              <a:xfrm flipH="1">
                <a:off x="5952" y="1536"/>
                <a:ext cx="192" cy="192"/>
              </a:xfrm>
              <a:prstGeom prst="line">
                <a:avLst/>
              </a:prstGeom>
              <a:noFill/>
              <a:ln w="25400">
                <a:solidFill>
                  <a:srgbClr val="FF9900"/>
                </a:solidFill>
                <a:round/>
                <a:headEnd/>
                <a:tailEnd type="triangle" w="med" len="med"/>
              </a:ln>
              <a:effectLst/>
            </p:spPr>
            <p:txBody>
              <a:bodyPr/>
              <a:lstStyle/>
              <a:p>
                <a:endParaRPr lang="en-US"/>
              </a:p>
            </p:txBody>
          </p:sp>
          <p:sp>
            <p:nvSpPr>
              <p:cNvPr id="124" name="Line 205"/>
              <p:cNvSpPr>
                <a:spLocks noChangeShapeType="1"/>
              </p:cNvSpPr>
              <p:nvPr/>
            </p:nvSpPr>
            <p:spPr bwMode="auto">
              <a:xfrm flipH="1">
                <a:off x="5952" y="1728"/>
                <a:ext cx="0" cy="144"/>
              </a:xfrm>
              <a:prstGeom prst="line">
                <a:avLst/>
              </a:prstGeom>
              <a:noFill/>
              <a:ln w="25400">
                <a:solidFill>
                  <a:srgbClr val="FF9900"/>
                </a:solidFill>
                <a:round/>
                <a:headEnd/>
                <a:tailEnd type="triangle" w="med" len="med"/>
              </a:ln>
              <a:effectLst/>
            </p:spPr>
            <p:txBody>
              <a:bodyPr/>
              <a:lstStyle/>
              <a:p>
                <a:endParaRPr lang="en-US"/>
              </a:p>
            </p:txBody>
          </p:sp>
          <p:sp>
            <p:nvSpPr>
              <p:cNvPr id="125" name="Line 206"/>
              <p:cNvSpPr>
                <a:spLocks noChangeShapeType="1"/>
              </p:cNvSpPr>
              <p:nvPr/>
            </p:nvSpPr>
            <p:spPr bwMode="auto">
              <a:xfrm flipV="1">
                <a:off x="5952" y="1536"/>
                <a:ext cx="336" cy="336"/>
              </a:xfrm>
              <a:prstGeom prst="line">
                <a:avLst/>
              </a:prstGeom>
              <a:noFill/>
              <a:ln w="25400">
                <a:solidFill>
                  <a:srgbClr val="FF9900"/>
                </a:solidFill>
                <a:round/>
                <a:headEnd/>
                <a:tailEnd type="triangle" w="med" len="med"/>
              </a:ln>
              <a:effectLst/>
            </p:spPr>
            <p:txBody>
              <a:bodyPr/>
              <a:lstStyle/>
              <a:p>
                <a:endParaRPr lang="en-US"/>
              </a:p>
            </p:txBody>
          </p:sp>
          <p:sp>
            <p:nvSpPr>
              <p:cNvPr id="126" name="Line 207"/>
              <p:cNvSpPr>
                <a:spLocks noChangeShapeType="1"/>
              </p:cNvSpPr>
              <p:nvPr/>
            </p:nvSpPr>
            <p:spPr bwMode="auto">
              <a:xfrm flipV="1">
                <a:off x="5952" y="1536"/>
                <a:ext cx="480" cy="480"/>
              </a:xfrm>
              <a:prstGeom prst="line">
                <a:avLst/>
              </a:prstGeom>
              <a:noFill/>
              <a:ln w="25400">
                <a:solidFill>
                  <a:srgbClr val="FF9900"/>
                </a:solidFill>
                <a:round/>
                <a:headEnd type="triangle" w="med" len="med"/>
                <a:tailEnd/>
              </a:ln>
              <a:effectLst/>
            </p:spPr>
            <p:txBody>
              <a:bodyPr/>
              <a:lstStyle/>
              <a:p>
                <a:endParaRPr lang="en-US"/>
              </a:p>
            </p:txBody>
          </p:sp>
          <p:sp>
            <p:nvSpPr>
              <p:cNvPr id="127" name="Line 208"/>
              <p:cNvSpPr>
                <a:spLocks noChangeShapeType="1"/>
              </p:cNvSpPr>
              <p:nvPr/>
            </p:nvSpPr>
            <p:spPr bwMode="auto">
              <a:xfrm>
                <a:off x="6288"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28" name="Line 209"/>
              <p:cNvSpPr>
                <a:spLocks noChangeShapeType="1"/>
              </p:cNvSpPr>
              <p:nvPr/>
            </p:nvSpPr>
            <p:spPr bwMode="auto">
              <a:xfrm flipH="1">
                <a:off x="5952" y="2016"/>
                <a:ext cx="0" cy="144"/>
              </a:xfrm>
              <a:prstGeom prst="line">
                <a:avLst/>
              </a:prstGeom>
              <a:noFill/>
              <a:ln w="25400">
                <a:solidFill>
                  <a:srgbClr val="FF9900"/>
                </a:solidFill>
                <a:round/>
                <a:headEnd/>
                <a:tailEnd type="triangle" w="med" len="med"/>
              </a:ln>
              <a:effectLst/>
            </p:spPr>
            <p:txBody>
              <a:bodyPr/>
              <a:lstStyle/>
              <a:p>
                <a:endParaRPr lang="en-US"/>
              </a:p>
            </p:txBody>
          </p:sp>
          <p:sp>
            <p:nvSpPr>
              <p:cNvPr id="129" name="Line 210"/>
              <p:cNvSpPr>
                <a:spLocks noChangeShapeType="1"/>
              </p:cNvSpPr>
              <p:nvPr/>
            </p:nvSpPr>
            <p:spPr bwMode="auto">
              <a:xfrm flipV="1">
                <a:off x="5952" y="1536"/>
                <a:ext cx="624" cy="624"/>
              </a:xfrm>
              <a:prstGeom prst="line">
                <a:avLst/>
              </a:prstGeom>
              <a:noFill/>
              <a:ln w="25400">
                <a:solidFill>
                  <a:srgbClr val="FF9900"/>
                </a:solidFill>
                <a:round/>
                <a:headEnd/>
                <a:tailEnd type="triangle" w="med" len="med"/>
              </a:ln>
              <a:effectLst/>
            </p:spPr>
            <p:txBody>
              <a:bodyPr/>
              <a:lstStyle/>
              <a:p>
                <a:endParaRPr lang="en-US"/>
              </a:p>
            </p:txBody>
          </p:sp>
          <p:sp>
            <p:nvSpPr>
              <p:cNvPr id="130" name="Line 211"/>
              <p:cNvSpPr>
                <a:spLocks noChangeShapeType="1"/>
              </p:cNvSpPr>
              <p:nvPr/>
            </p:nvSpPr>
            <p:spPr bwMode="auto">
              <a:xfrm>
                <a:off x="6576"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31" name="Line 212"/>
              <p:cNvSpPr>
                <a:spLocks noChangeShapeType="1"/>
              </p:cNvSpPr>
              <p:nvPr/>
            </p:nvSpPr>
            <p:spPr bwMode="auto">
              <a:xfrm flipV="1">
                <a:off x="5952" y="1536"/>
                <a:ext cx="768" cy="768"/>
              </a:xfrm>
              <a:prstGeom prst="line">
                <a:avLst/>
              </a:prstGeom>
              <a:noFill/>
              <a:ln w="25400">
                <a:solidFill>
                  <a:srgbClr val="FF9900"/>
                </a:solidFill>
                <a:round/>
                <a:headEnd type="triangle" w="med" len="med"/>
                <a:tailEnd/>
              </a:ln>
              <a:effectLst/>
            </p:spPr>
            <p:txBody>
              <a:bodyPr/>
              <a:lstStyle/>
              <a:p>
                <a:endParaRPr lang="en-US"/>
              </a:p>
            </p:txBody>
          </p:sp>
          <p:sp>
            <p:nvSpPr>
              <p:cNvPr id="132" name="Line 213"/>
              <p:cNvSpPr>
                <a:spLocks noChangeShapeType="1"/>
              </p:cNvSpPr>
              <p:nvPr/>
            </p:nvSpPr>
            <p:spPr bwMode="auto">
              <a:xfrm flipH="1">
                <a:off x="5952" y="2304"/>
                <a:ext cx="0" cy="144"/>
              </a:xfrm>
              <a:prstGeom prst="line">
                <a:avLst/>
              </a:prstGeom>
              <a:noFill/>
              <a:ln w="25400">
                <a:solidFill>
                  <a:srgbClr val="FF9900"/>
                </a:solidFill>
                <a:round/>
                <a:headEnd/>
                <a:tailEnd type="triangle" w="med" len="med"/>
              </a:ln>
              <a:effectLst/>
            </p:spPr>
            <p:txBody>
              <a:bodyPr/>
              <a:lstStyle/>
              <a:p>
                <a:endParaRPr lang="en-US"/>
              </a:p>
            </p:txBody>
          </p:sp>
          <p:sp>
            <p:nvSpPr>
              <p:cNvPr id="133" name="Line 214"/>
              <p:cNvSpPr>
                <a:spLocks noChangeShapeType="1"/>
              </p:cNvSpPr>
              <p:nvPr/>
            </p:nvSpPr>
            <p:spPr bwMode="auto">
              <a:xfrm flipV="1">
                <a:off x="5952" y="1536"/>
                <a:ext cx="912" cy="912"/>
              </a:xfrm>
              <a:prstGeom prst="line">
                <a:avLst/>
              </a:prstGeom>
              <a:noFill/>
              <a:ln w="25400">
                <a:solidFill>
                  <a:srgbClr val="FF9900"/>
                </a:solidFill>
                <a:round/>
                <a:headEnd/>
                <a:tailEnd type="triangle" w="med" len="med"/>
              </a:ln>
              <a:effectLst/>
            </p:spPr>
            <p:txBody>
              <a:bodyPr/>
              <a:lstStyle/>
              <a:p>
                <a:endParaRPr lang="en-US"/>
              </a:p>
            </p:txBody>
          </p:sp>
          <p:sp>
            <p:nvSpPr>
              <p:cNvPr id="134" name="Line 215"/>
              <p:cNvSpPr>
                <a:spLocks noChangeShapeType="1"/>
              </p:cNvSpPr>
              <p:nvPr/>
            </p:nvSpPr>
            <p:spPr bwMode="auto">
              <a:xfrm>
                <a:off x="6864"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35" name="Line 216"/>
              <p:cNvSpPr>
                <a:spLocks noChangeShapeType="1"/>
              </p:cNvSpPr>
              <p:nvPr/>
            </p:nvSpPr>
            <p:spPr bwMode="auto">
              <a:xfrm flipV="1">
                <a:off x="5952" y="1536"/>
                <a:ext cx="1056" cy="1056"/>
              </a:xfrm>
              <a:prstGeom prst="line">
                <a:avLst/>
              </a:prstGeom>
              <a:noFill/>
              <a:ln w="25400">
                <a:solidFill>
                  <a:srgbClr val="FF9900"/>
                </a:solidFill>
                <a:round/>
                <a:headEnd type="triangle" w="med" len="med"/>
                <a:tailEnd/>
              </a:ln>
              <a:effectLst/>
            </p:spPr>
            <p:txBody>
              <a:bodyPr/>
              <a:lstStyle/>
              <a:p>
                <a:endParaRPr lang="en-US"/>
              </a:p>
            </p:txBody>
          </p:sp>
          <p:sp>
            <p:nvSpPr>
              <p:cNvPr id="136" name="Line 217"/>
              <p:cNvSpPr>
                <a:spLocks noChangeShapeType="1"/>
              </p:cNvSpPr>
              <p:nvPr/>
            </p:nvSpPr>
            <p:spPr bwMode="auto">
              <a:xfrm>
                <a:off x="5952"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37" name="Line 218"/>
              <p:cNvSpPr>
                <a:spLocks noChangeShapeType="1"/>
              </p:cNvSpPr>
              <p:nvPr/>
            </p:nvSpPr>
            <p:spPr bwMode="auto">
              <a:xfrm flipV="1">
                <a:off x="6096" y="1680"/>
                <a:ext cx="912" cy="912"/>
              </a:xfrm>
              <a:prstGeom prst="line">
                <a:avLst/>
              </a:prstGeom>
              <a:noFill/>
              <a:ln w="25400">
                <a:solidFill>
                  <a:srgbClr val="FF9900"/>
                </a:solidFill>
                <a:round/>
                <a:headEnd/>
                <a:tailEnd type="triangle" w="med" len="med"/>
              </a:ln>
              <a:effectLst/>
            </p:spPr>
            <p:txBody>
              <a:bodyPr/>
              <a:lstStyle/>
              <a:p>
                <a:endParaRPr lang="en-US"/>
              </a:p>
            </p:txBody>
          </p:sp>
          <p:sp>
            <p:nvSpPr>
              <p:cNvPr id="138" name="Line 219"/>
              <p:cNvSpPr>
                <a:spLocks noChangeShapeType="1"/>
              </p:cNvSpPr>
              <p:nvPr/>
            </p:nvSpPr>
            <p:spPr bwMode="auto">
              <a:xfrm flipH="1">
                <a:off x="7008" y="1680"/>
                <a:ext cx="0" cy="144"/>
              </a:xfrm>
              <a:prstGeom prst="line">
                <a:avLst/>
              </a:prstGeom>
              <a:noFill/>
              <a:ln w="25400">
                <a:solidFill>
                  <a:srgbClr val="FF9900"/>
                </a:solidFill>
                <a:round/>
                <a:headEnd/>
                <a:tailEnd type="triangle" w="med" len="med"/>
              </a:ln>
              <a:effectLst/>
            </p:spPr>
            <p:txBody>
              <a:bodyPr/>
              <a:lstStyle/>
              <a:p>
                <a:endParaRPr lang="en-US"/>
              </a:p>
            </p:txBody>
          </p:sp>
          <p:sp>
            <p:nvSpPr>
              <p:cNvPr id="139" name="Line 220"/>
              <p:cNvSpPr>
                <a:spLocks noChangeShapeType="1"/>
              </p:cNvSpPr>
              <p:nvPr/>
            </p:nvSpPr>
            <p:spPr bwMode="auto">
              <a:xfrm flipV="1">
                <a:off x="6240" y="1824"/>
                <a:ext cx="768" cy="768"/>
              </a:xfrm>
              <a:prstGeom prst="line">
                <a:avLst/>
              </a:prstGeom>
              <a:noFill/>
              <a:ln w="25400">
                <a:solidFill>
                  <a:srgbClr val="FF9900"/>
                </a:solidFill>
                <a:round/>
                <a:headEnd type="triangle" w="med" len="med"/>
                <a:tailEnd/>
              </a:ln>
              <a:effectLst/>
            </p:spPr>
            <p:txBody>
              <a:bodyPr/>
              <a:lstStyle/>
              <a:p>
                <a:endParaRPr lang="en-US"/>
              </a:p>
            </p:txBody>
          </p:sp>
          <p:sp>
            <p:nvSpPr>
              <p:cNvPr id="140" name="Line 221"/>
              <p:cNvSpPr>
                <a:spLocks noChangeShapeType="1"/>
              </p:cNvSpPr>
              <p:nvPr/>
            </p:nvSpPr>
            <p:spPr bwMode="auto">
              <a:xfrm>
                <a:off x="6240"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41" name="Line 222"/>
              <p:cNvSpPr>
                <a:spLocks noChangeShapeType="1"/>
              </p:cNvSpPr>
              <p:nvPr/>
            </p:nvSpPr>
            <p:spPr bwMode="auto">
              <a:xfrm flipV="1">
                <a:off x="6384" y="1968"/>
                <a:ext cx="624" cy="624"/>
              </a:xfrm>
              <a:prstGeom prst="line">
                <a:avLst/>
              </a:prstGeom>
              <a:noFill/>
              <a:ln w="25400">
                <a:solidFill>
                  <a:srgbClr val="FF9900"/>
                </a:solidFill>
                <a:round/>
                <a:headEnd/>
                <a:tailEnd type="triangle" w="med" len="med"/>
              </a:ln>
              <a:effectLst/>
            </p:spPr>
            <p:txBody>
              <a:bodyPr/>
              <a:lstStyle/>
              <a:p>
                <a:endParaRPr lang="en-US"/>
              </a:p>
            </p:txBody>
          </p:sp>
          <p:sp>
            <p:nvSpPr>
              <p:cNvPr id="142" name="Line 223"/>
              <p:cNvSpPr>
                <a:spLocks noChangeShapeType="1"/>
              </p:cNvSpPr>
              <p:nvPr/>
            </p:nvSpPr>
            <p:spPr bwMode="auto">
              <a:xfrm flipH="1">
                <a:off x="7008" y="1968"/>
                <a:ext cx="0" cy="144"/>
              </a:xfrm>
              <a:prstGeom prst="line">
                <a:avLst/>
              </a:prstGeom>
              <a:noFill/>
              <a:ln w="25400">
                <a:solidFill>
                  <a:srgbClr val="FF9900"/>
                </a:solidFill>
                <a:round/>
                <a:headEnd/>
                <a:tailEnd type="triangle" w="med" len="med"/>
              </a:ln>
              <a:effectLst/>
            </p:spPr>
            <p:txBody>
              <a:bodyPr/>
              <a:lstStyle/>
              <a:p>
                <a:endParaRPr lang="en-US"/>
              </a:p>
            </p:txBody>
          </p:sp>
          <p:sp>
            <p:nvSpPr>
              <p:cNvPr id="143" name="Line 224"/>
              <p:cNvSpPr>
                <a:spLocks noChangeShapeType="1"/>
              </p:cNvSpPr>
              <p:nvPr/>
            </p:nvSpPr>
            <p:spPr bwMode="auto">
              <a:xfrm flipV="1">
                <a:off x="6528" y="2112"/>
                <a:ext cx="480" cy="480"/>
              </a:xfrm>
              <a:prstGeom prst="line">
                <a:avLst/>
              </a:prstGeom>
              <a:noFill/>
              <a:ln w="25400">
                <a:solidFill>
                  <a:srgbClr val="FF9900"/>
                </a:solidFill>
                <a:round/>
                <a:headEnd type="triangle" w="med" len="med"/>
                <a:tailEnd/>
              </a:ln>
              <a:effectLst/>
            </p:spPr>
            <p:txBody>
              <a:bodyPr/>
              <a:lstStyle/>
              <a:p>
                <a:endParaRPr lang="en-US"/>
              </a:p>
            </p:txBody>
          </p:sp>
          <p:sp>
            <p:nvSpPr>
              <p:cNvPr id="144" name="Line 225"/>
              <p:cNvSpPr>
                <a:spLocks noChangeShapeType="1"/>
              </p:cNvSpPr>
              <p:nvPr/>
            </p:nvSpPr>
            <p:spPr bwMode="auto">
              <a:xfrm>
                <a:off x="6528"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45" name="Line 226"/>
              <p:cNvSpPr>
                <a:spLocks noChangeShapeType="1"/>
              </p:cNvSpPr>
              <p:nvPr/>
            </p:nvSpPr>
            <p:spPr bwMode="auto">
              <a:xfrm flipV="1">
                <a:off x="6672" y="2256"/>
                <a:ext cx="336" cy="336"/>
              </a:xfrm>
              <a:prstGeom prst="line">
                <a:avLst/>
              </a:prstGeom>
              <a:noFill/>
              <a:ln w="25400">
                <a:solidFill>
                  <a:srgbClr val="FF9900"/>
                </a:solidFill>
                <a:round/>
                <a:headEnd/>
                <a:tailEnd type="triangle" w="med" len="med"/>
              </a:ln>
              <a:effectLst/>
            </p:spPr>
            <p:txBody>
              <a:bodyPr/>
              <a:lstStyle/>
              <a:p>
                <a:endParaRPr lang="en-US"/>
              </a:p>
            </p:txBody>
          </p:sp>
          <p:sp>
            <p:nvSpPr>
              <p:cNvPr id="146" name="Line 227"/>
              <p:cNvSpPr>
                <a:spLocks noChangeShapeType="1"/>
              </p:cNvSpPr>
              <p:nvPr/>
            </p:nvSpPr>
            <p:spPr bwMode="auto">
              <a:xfrm flipH="1">
                <a:off x="7008" y="2256"/>
                <a:ext cx="0" cy="144"/>
              </a:xfrm>
              <a:prstGeom prst="line">
                <a:avLst/>
              </a:prstGeom>
              <a:noFill/>
              <a:ln w="25400">
                <a:solidFill>
                  <a:srgbClr val="FF9900"/>
                </a:solidFill>
                <a:round/>
                <a:headEnd/>
                <a:tailEnd type="triangle" w="med" len="med"/>
              </a:ln>
              <a:effectLst/>
            </p:spPr>
            <p:txBody>
              <a:bodyPr/>
              <a:lstStyle/>
              <a:p>
                <a:endParaRPr lang="en-US"/>
              </a:p>
            </p:txBody>
          </p:sp>
          <p:sp>
            <p:nvSpPr>
              <p:cNvPr id="147" name="Line 228"/>
              <p:cNvSpPr>
                <a:spLocks noChangeShapeType="1"/>
              </p:cNvSpPr>
              <p:nvPr/>
            </p:nvSpPr>
            <p:spPr bwMode="auto">
              <a:xfrm flipH="1">
                <a:off x="6816" y="2400"/>
                <a:ext cx="192" cy="192"/>
              </a:xfrm>
              <a:prstGeom prst="line">
                <a:avLst/>
              </a:prstGeom>
              <a:noFill/>
              <a:ln w="25400">
                <a:solidFill>
                  <a:srgbClr val="FF9900"/>
                </a:solidFill>
                <a:round/>
                <a:headEnd/>
                <a:tailEnd type="triangle" w="med" len="med"/>
              </a:ln>
              <a:effectLst/>
            </p:spPr>
            <p:txBody>
              <a:bodyPr/>
              <a:lstStyle/>
              <a:p>
                <a:endParaRPr lang="en-US"/>
              </a:p>
            </p:txBody>
          </p:sp>
          <p:sp>
            <p:nvSpPr>
              <p:cNvPr id="148" name="Line 229"/>
              <p:cNvSpPr>
                <a:spLocks noChangeShapeType="1"/>
              </p:cNvSpPr>
              <p:nvPr/>
            </p:nvSpPr>
            <p:spPr bwMode="auto">
              <a:xfrm>
                <a:off x="6816" y="2592"/>
                <a:ext cx="192" cy="0"/>
              </a:xfrm>
              <a:prstGeom prst="line">
                <a:avLst/>
              </a:prstGeom>
              <a:noFill/>
              <a:ln w="25400">
                <a:solidFill>
                  <a:srgbClr val="FF9900"/>
                </a:solidFill>
                <a:round/>
                <a:headEnd/>
                <a:tailEnd type="triangle" w="med" len="med"/>
              </a:ln>
              <a:effectLst/>
            </p:spPr>
            <p:txBody>
              <a:bodyPr/>
              <a:lstStyle/>
              <a:p>
                <a:endParaRPr lang="en-US"/>
              </a:p>
            </p:txBody>
          </p:sp>
        </p:grpSp>
        <p:grpSp>
          <p:nvGrpSpPr>
            <p:cNvPr id="6" name="Group 517"/>
            <p:cNvGrpSpPr>
              <a:grpSpLocks/>
            </p:cNvGrpSpPr>
            <p:nvPr/>
          </p:nvGrpSpPr>
          <p:grpSpPr bwMode="auto">
            <a:xfrm>
              <a:off x="3502" y="2428"/>
              <a:ext cx="1154" cy="1364"/>
              <a:chOff x="3262" y="2476"/>
              <a:chExt cx="1154" cy="1364"/>
            </a:xfrm>
          </p:grpSpPr>
          <p:sp>
            <p:nvSpPr>
              <p:cNvPr id="7" name="Text Box 232"/>
              <p:cNvSpPr txBox="1">
                <a:spLocks noChangeArrowheads="1"/>
              </p:cNvSpPr>
              <p:nvPr/>
            </p:nvSpPr>
            <p:spPr bwMode="auto">
              <a:xfrm>
                <a:off x="3262" y="2476"/>
                <a:ext cx="1154" cy="179"/>
              </a:xfrm>
              <a:prstGeom prst="rect">
                <a:avLst/>
              </a:prstGeom>
              <a:noFill/>
              <a:ln w="9525" algn="ctr">
                <a:noFill/>
                <a:miter lim="800000"/>
                <a:headEnd/>
                <a:tailEnd/>
              </a:ln>
              <a:effectLst/>
            </p:spPr>
            <p:txBody>
              <a:bodyPr wrap="square">
                <a:spAutoFit/>
              </a:bodyPr>
              <a:lstStyle/>
              <a:p>
                <a:pPr algn="ctr">
                  <a:spcBef>
                    <a:spcPct val="50000"/>
                  </a:spcBef>
                </a:pPr>
                <a:r>
                  <a:rPr lang="en-US" altLang="zh-TW" b="1" dirty="0"/>
                  <a:t>Alternate scan</a:t>
                </a:r>
              </a:p>
            </p:txBody>
          </p:sp>
          <p:grpSp>
            <p:nvGrpSpPr>
              <p:cNvPr id="8" name="Group 233"/>
              <p:cNvGrpSpPr>
                <a:grpSpLocks/>
              </p:cNvGrpSpPr>
              <p:nvPr/>
            </p:nvGrpSpPr>
            <p:grpSpPr bwMode="auto">
              <a:xfrm>
                <a:off x="3264" y="2688"/>
                <a:ext cx="1152" cy="1152"/>
                <a:chOff x="5568" y="1632"/>
                <a:chExt cx="1152" cy="1152"/>
              </a:xfrm>
            </p:grpSpPr>
            <p:grpSp>
              <p:nvGrpSpPr>
                <p:cNvPr id="52" name="Group 234"/>
                <p:cNvGrpSpPr>
                  <a:grpSpLocks/>
                </p:cNvGrpSpPr>
                <p:nvPr/>
              </p:nvGrpSpPr>
              <p:grpSpPr bwMode="auto">
                <a:xfrm>
                  <a:off x="5568" y="1632"/>
                  <a:ext cx="576" cy="576"/>
                  <a:chOff x="192" y="1728"/>
                  <a:chExt cx="576" cy="576"/>
                </a:xfrm>
              </p:grpSpPr>
              <p:sp>
                <p:nvSpPr>
                  <p:cNvPr id="104" name="Rectangle 235"/>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5" name="Rectangle 236"/>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6" name="Rectangle 237"/>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7" name="Rectangle 238"/>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8" name="Rectangle 239"/>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9" name="Rectangle 240"/>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0" name="Rectangle 241"/>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1" name="Rectangle 242"/>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2" name="Rectangle 243"/>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3" name="Rectangle 244"/>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4" name="Rectangle 245"/>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5" name="Rectangle 246"/>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6" name="Rectangle 247"/>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7" name="Rectangle 248"/>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8" name="Rectangle 249"/>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9" name="Rectangle 250"/>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3" name="Group 251"/>
                <p:cNvGrpSpPr>
                  <a:grpSpLocks/>
                </p:cNvGrpSpPr>
                <p:nvPr/>
              </p:nvGrpSpPr>
              <p:grpSpPr bwMode="auto">
                <a:xfrm>
                  <a:off x="5568" y="2208"/>
                  <a:ext cx="576" cy="576"/>
                  <a:chOff x="192" y="1728"/>
                  <a:chExt cx="576" cy="576"/>
                </a:xfrm>
              </p:grpSpPr>
              <p:sp>
                <p:nvSpPr>
                  <p:cNvPr id="88" name="Rectangle 252"/>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9" name="Rectangle 253"/>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0" name="Rectangle 254"/>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1" name="Rectangle 255"/>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2" name="Rectangle 256"/>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3" name="Rectangle 257"/>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4" name="Rectangle 258"/>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5" name="Rectangle 259"/>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6" name="Rectangle 260"/>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7" name="Rectangle 261"/>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8" name="Rectangle 262"/>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9" name="Rectangle 263"/>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0" name="Rectangle 264"/>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1" name="Rectangle 265"/>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2" name="Rectangle 266"/>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3" name="Rectangle 267"/>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4" name="Group 268"/>
                <p:cNvGrpSpPr>
                  <a:grpSpLocks/>
                </p:cNvGrpSpPr>
                <p:nvPr/>
              </p:nvGrpSpPr>
              <p:grpSpPr bwMode="auto">
                <a:xfrm>
                  <a:off x="6144" y="1632"/>
                  <a:ext cx="576" cy="576"/>
                  <a:chOff x="192" y="1728"/>
                  <a:chExt cx="576" cy="576"/>
                </a:xfrm>
              </p:grpSpPr>
              <p:sp>
                <p:nvSpPr>
                  <p:cNvPr id="72" name="Rectangle 269"/>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3" name="Rectangle 270"/>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4" name="Rectangle 271"/>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5" name="Rectangle 272"/>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6" name="Rectangle 273"/>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7" name="Rectangle 274"/>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8" name="Rectangle 275"/>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9" name="Rectangle 276"/>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0" name="Rectangle 277"/>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1" name="Rectangle 278"/>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2" name="Rectangle 279"/>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3" name="Rectangle 280"/>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4" name="Rectangle 281"/>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5" name="Rectangle 282"/>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6" name="Rectangle 283"/>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7" name="Rectangle 284"/>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5" name="Group 285"/>
                <p:cNvGrpSpPr>
                  <a:grpSpLocks/>
                </p:cNvGrpSpPr>
                <p:nvPr/>
              </p:nvGrpSpPr>
              <p:grpSpPr bwMode="auto">
                <a:xfrm>
                  <a:off x="6144" y="2208"/>
                  <a:ext cx="576" cy="576"/>
                  <a:chOff x="192" y="1728"/>
                  <a:chExt cx="576" cy="576"/>
                </a:xfrm>
              </p:grpSpPr>
              <p:sp>
                <p:nvSpPr>
                  <p:cNvPr id="56" name="Rectangle 286"/>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7" name="Rectangle 287"/>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8" name="Rectangle 288"/>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9" name="Rectangle 289"/>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0" name="Rectangle 290"/>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1" name="Rectangle 291"/>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2" name="Rectangle 292"/>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3" name="Rectangle 293"/>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4" name="Rectangle 294"/>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5" name="Rectangle 295"/>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6" name="Rectangle 296"/>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7" name="Rectangle 297"/>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8" name="Rectangle 298"/>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9" name="Rectangle 299"/>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0" name="Rectangle 300"/>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1" name="Rectangle 301"/>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sp>
            <p:nvSpPr>
              <p:cNvPr id="9" name="Line 304"/>
              <p:cNvSpPr>
                <a:spLocks noChangeShapeType="1"/>
              </p:cNvSpPr>
              <p:nvPr/>
            </p:nvSpPr>
            <p:spPr bwMode="auto">
              <a:xfrm flipH="1">
                <a:off x="3312" y="2736"/>
                <a:ext cx="0" cy="480"/>
              </a:xfrm>
              <a:prstGeom prst="line">
                <a:avLst/>
              </a:prstGeom>
              <a:noFill/>
              <a:ln w="25400">
                <a:solidFill>
                  <a:srgbClr val="FF9900"/>
                </a:solidFill>
                <a:round/>
                <a:headEnd/>
                <a:tailEnd/>
              </a:ln>
              <a:effectLst/>
            </p:spPr>
            <p:txBody>
              <a:bodyPr/>
              <a:lstStyle/>
              <a:p>
                <a:endParaRPr lang="en-US"/>
              </a:p>
            </p:txBody>
          </p:sp>
          <p:sp>
            <p:nvSpPr>
              <p:cNvPr id="10" name="Line 316"/>
              <p:cNvSpPr>
                <a:spLocks noChangeShapeType="1"/>
              </p:cNvSpPr>
              <p:nvPr/>
            </p:nvSpPr>
            <p:spPr bwMode="auto">
              <a:xfrm>
                <a:off x="3312" y="3792"/>
                <a:ext cx="144" cy="0"/>
              </a:xfrm>
              <a:prstGeom prst="line">
                <a:avLst/>
              </a:prstGeom>
              <a:noFill/>
              <a:ln w="25400">
                <a:solidFill>
                  <a:srgbClr val="FF9900"/>
                </a:solidFill>
                <a:round/>
                <a:headEnd/>
                <a:tailEnd/>
              </a:ln>
              <a:effectLst/>
            </p:spPr>
            <p:txBody>
              <a:bodyPr/>
              <a:lstStyle/>
              <a:p>
                <a:endParaRPr lang="en-US"/>
              </a:p>
            </p:txBody>
          </p:sp>
          <p:sp>
            <p:nvSpPr>
              <p:cNvPr id="11" name="Line 330"/>
              <p:cNvSpPr>
                <a:spLocks noChangeShapeType="1"/>
              </p:cNvSpPr>
              <p:nvPr/>
            </p:nvSpPr>
            <p:spPr bwMode="auto">
              <a:xfrm flipV="1">
                <a:off x="3312" y="2736"/>
                <a:ext cx="192" cy="480"/>
              </a:xfrm>
              <a:prstGeom prst="line">
                <a:avLst/>
              </a:prstGeom>
              <a:noFill/>
              <a:ln w="25400">
                <a:solidFill>
                  <a:srgbClr val="FF9900"/>
                </a:solidFill>
                <a:round/>
                <a:headEnd/>
                <a:tailEnd/>
              </a:ln>
              <a:effectLst/>
            </p:spPr>
            <p:txBody>
              <a:bodyPr/>
              <a:lstStyle/>
              <a:p>
                <a:endParaRPr lang="en-US"/>
              </a:p>
            </p:txBody>
          </p:sp>
          <p:sp>
            <p:nvSpPr>
              <p:cNvPr id="12" name="Line 331"/>
              <p:cNvSpPr>
                <a:spLocks noChangeShapeType="1"/>
              </p:cNvSpPr>
              <p:nvPr/>
            </p:nvSpPr>
            <p:spPr bwMode="auto">
              <a:xfrm flipH="1">
                <a:off x="3504" y="2736"/>
                <a:ext cx="0" cy="192"/>
              </a:xfrm>
              <a:prstGeom prst="line">
                <a:avLst/>
              </a:prstGeom>
              <a:noFill/>
              <a:ln w="25400">
                <a:solidFill>
                  <a:srgbClr val="FF9900"/>
                </a:solidFill>
                <a:round/>
                <a:headEnd/>
                <a:tailEnd/>
              </a:ln>
              <a:effectLst/>
            </p:spPr>
            <p:txBody>
              <a:bodyPr/>
              <a:lstStyle/>
              <a:p>
                <a:endParaRPr lang="en-US"/>
              </a:p>
            </p:txBody>
          </p:sp>
          <p:sp>
            <p:nvSpPr>
              <p:cNvPr id="13" name="Line 332"/>
              <p:cNvSpPr>
                <a:spLocks noChangeShapeType="1"/>
              </p:cNvSpPr>
              <p:nvPr/>
            </p:nvSpPr>
            <p:spPr bwMode="auto">
              <a:xfrm flipH="1">
                <a:off x="3504" y="2736"/>
                <a:ext cx="144" cy="192"/>
              </a:xfrm>
              <a:prstGeom prst="line">
                <a:avLst/>
              </a:prstGeom>
              <a:noFill/>
              <a:ln w="25400">
                <a:solidFill>
                  <a:srgbClr val="FF9900"/>
                </a:solidFill>
                <a:round/>
                <a:headEnd/>
                <a:tailEnd/>
              </a:ln>
              <a:effectLst/>
            </p:spPr>
            <p:txBody>
              <a:bodyPr/>
              <a:lstStyle/>
              <a:p>
                <a:endParaRPr lang="en-US"/>
              </a:p>
            </p:txBody>
          </p:sp>
          <p:sp>
            <p:nvSpPr>
              <p:cNvPr id="14" name="Line 334"/>
              <p:cNvSpPr>
                <a:spLocks noChangeShapeType="1"/>
              </p:cNvSpPr>
              <p:nvPr/>
            </p:nvSpPr>
            <p:spPr bwMode="auto">
              <a:xfrm flipH="1">
                <a:off x="3648" y="2736"/>
                <a:ext cx="0" cy="192"/>
              </a:xfrm>
              <a:prstGeom prst="line">
                <a:avLst/>
              </a:prstGeom>
              <a:noFill/>
              <a:ln w="25400">
                <a:solidFill>
                  <a:srgbClr val="FF9900"/>
                </a:solidFill>
                <a:round/>
                <a:headEnd/>
                <a:tailEnd/>
              </a:ln>
              <a:effectLst/>
            </p:spPr>
            <p:txBody>
              <a:bodyPr/>
              <a:lstStyle/>
              <a:p>
                <a:endParaRPr lang="en-US"/>
              </a:p>
            </p:txBody>
          </p:sp>
          <p:sp>
            <p:nvSpPr>
              <p:cNvPr id="15" name="Line 335"/>
              <p:cNvSpPr>
                <a:spLocks noChangeShapeType="1"/>
              </p:cNvSpPr>
              <p:nvPr/>
            </p:nvSpPr>
            <p:spPr bwMode="auto">
              <a:xfrm flipH="1">
                <a:off x="3456" y="2928"/>
                <a:ext cx="192" cy="144"/>
              </a:xfrm>
              <a:prstGeom prst="line">
                <a:avLst/>
              </a:prstGeom>
              <a:noFill/>
              <a:ln w="25400">
                <a:solidFill>
                  <a:srgbClr val="FF9900"/>
                </a:solidFill>
                <a:round/>
                <a:headEnd/>
                <a:tailEnd/>
              </a:ln>
              <a:effectLst/>
            </p:spPr>
            <p:txBody>
              <a:bodyPr/>
              <a:lstStyle/>
              <a:p>
                <a:endParaRPr lang="en-US"/>
              </a:p>
            </p:txBody>
          </p:sp>
          <p:sp>
            <p:nvSpPr>
              <p:cNvPr id="16" name="Line 336"/>
              <p:cNvSpPr>
                <a:spLocks noChangeShapeType="1"/>
              </p:cNvSpPr>
              <p:nvPr/>
            </p:nvSpPr>
            <p:spPr bwMode="auto">
              <a:xfrm flipH="1">
                <a:off x="3456" y="3072"/>
                <a:ext cx="0" cy="192"/>
              </a:xfrm>
              <a:prstGeom prst="line">
                <a:avLst/>
              </a:prstGeom>
              <a:noFill/>
              <a:ln w="25400">
                <a:solidFill>
                  <a:srgbClr val="FF9900"/>
                </a:solidFill>
                <a:round/>
                <a:headEnd/>
                <a:tailEnd/>
              </a:ln>
              <a:effectLst/>
            </p:spPr>
            <p:txBody>
              <a:bodyPr/>
              <a:lstStyle/>
              <a:p>
                <a:endParaRPr lang="en-US"/>
              </a:p>
            </p:txBody>
          </p:sp>
          <p:sp>
            <p:nvSpPr>
              <p:cNvPr id="17" name="Line 406"/>
              <p:cNvSpPr>
                <a:spLocks noChangeShapeType="1"/>
              </p:cNvSpPr>
              <p:nvPr/>
            </p:nvSpPr>
            <p:spPr bwMode="auto">
              <a:xfrm flipH="1">
                <a:off x="3312" y="3264"/>
                <a:ext cx="144" cy="96"/>
              </a:xfrm>
              <a:prstGeom prst="line">
                <a:avLst/>
              </a:prstGeom>
              <a:noFill/>
              <a:ln w="25400">
                <a:solidFill>
                  <a:srgbClr val="FF9900"/>
                </a:solidFill>
                <a:round/>
                <a:headEnd/>
                <a:tailEnd/>
              </a:ln>
              <a:effectLst/>
            </p:spPr>
            <p:txBody>
              <a:bodyPr/>
              <a:lstStyle/>
              <a:p>
                <a:endParaRPr lang="en-US"/>
              </a:p>
            </p:txBody>
          </p:sp>
          <p:sp>
            <p:nvSpPr>
              <p:cNvPr id="18" name="Line 407"/>
              <p:cNvSpPr>
                <a:spLocks noChangeShapeType="1"/>
              </p:cNvSpPr>
              <p:nvPr/>
            </p:nvSpPr>
            <p:spPr bwMode="auto">
              <a:xfrm flipH="1">
                <a:off x="3312" y="3360"/>
                <a:ext cx="0" cy="432"/>
              </a:xfrm>
              <a:prstGeom prst="line">
                <a:avLst/>
              </a:prstGeom>
              <a:noFill/>
              <a:ln w="25400">
                <a:solidFill>
                  <a:srgbClr val="FF9900"/>
                </a:solidFill>
                <a:round/>
                <a:headEnd/>
                <a:tailEnd/>
              </a:ln>
              <a:effectLst/>
            </p:spPr>
            <p:txBody>
              <a:bodyPr/>
              <a:lstStyle/>
              <a:p>
                <a:endParaRPr lang="en-US"/>
              </a:p>
            </p:txBody>
          </p:sp>
          <p:sp>
            <p:nvSpPr>
              <p:cNvPr id="19" name="Line 408"/>
              <p:cNvSpPr>
                <a:spLocks noChangeShapeType="1"/>
              </p:cNvSpPr>
              <p:nvPr/>
            </p:nvSpPr>
            <p:spPr bwMode="auto">
              <a:xfrm flipH="1">
                <a:off x="3456" y="3360"/>
                <a:ext cx="0" cy="432"/>
              </a:xfrm>
              <a:prstGeom prst="line">
                <a:avLst/>
              </a:prstGeom>
              <a:noFill/>
              <a:ln w="25400">
                <a:solidFill>
                  <a:srgbClr val="FF9900"/>
                </a:solidFill>
                <a:round/>
                <a:headEnd/>
                <a:tailEnd/>
              </a:ln>
              <a:effectLst/>
            </p:spPr>
            <p:txBody>
              <a:bodyPr/>
              <a:lstStyle/>
              <a:p>
                <a:endParaRPr lang="en-US"/>
              </a:p>
            </p:txBody>
          </p:sp>
          <p:sp>
            <p:nvSpPr>
              <p:cNvPr id="20" name="Line 409"/>
              <p:cNvSpPr>
                <a:spLocks noChangeShapeType="1"/>
              </p:cNvSpPr>
              <p:nvPr/>
            </p:nvSpPr>
            <p:spPr bwMode="auto">
              <a:xfrm flipH="1">
                <a:off x="3456" y="3264"/>
                <a:ext cx="144" cy="96"/>
              </a:xfrm>
              <a:prstGeom prst="line">
                <a:avLst/>
              </a:prstGeom>
              <a:noFill/>
              <a:ln w="25400">
                <a:solidFill>
                  <a:srgbClr val="FF9900"/>
                </a:solidFill>
                <a:round/>
                <a:headEnd/>
                <a:tailEnd/>
              </a:ln>
              <a:effectLst/>
            </p:spPr>
            <p:txBody>
              <a:bodyPr/>
              <a:lstStyle/>
              <a:p>
                <a:endParaRPr lang="en-US"/>
              </a:p>
            </p:txBody>
          </p:sp>
          <p:sp>
            <p:nvSpPr>
              <p:cNvPr id="21" name="Line 410"/>
              <p:cNvSpPr>
                <a:spLocks noChangeShapeType="1"/>
              </p:cNvSpPr>
              <p:nvPr/>
            </p:nvSpPr>
            <p:spPr bwMode="auto">
              <a:xfrm flipH="1">
                <a:off x="3600" y="3072"/>
                <a:ext cx="0" cy="192"/>
              </a:xfrm>
              <a:prstGeom prst="line">
                <a:avLst/>
              </a:prstGeom>
              <a:noFill/>
              <a:ln w="25400">
                <a:solidFill>
                  <a:srgbClr val="FF9900"/>
                </a:solidFill>
                <a:round/>
                <a:headEnd/>
                <a:tailEnd/>
              </a:ln>
              <a:effectLst/>
            </p:spPr>
            <p:txBody>
              <a:bodyPr/>
              <a:lstStyle/>
              <a:p>
                <a:endParaRPr lang="en-US"/>
              </a:p>
            </p:txBody>
          </p:sp>
          <p:sp>
            <p:nvSpPr>
              <p:cNvPr id="22" name="Line 411"/>
              <p:cNvSpPr>
                <a:spLocks noChangeShapeType="1"/>
              </p:cNvSpPr>
              <p:nvPr/>
            </p:nvSpPr>
            <p:spPr bwMode="auto">
              <a:xfrm flipV="1">
                <a:off x="3600" y="2736"/>
                <a:ext cx="192" cy="336"/>
              </a:xfrm>
              <a:prstGeom prst="line">
                <a:avLst/>
              </a:prstGeom>
              <a:noFill/>
              <a:ln w="25400">
                <a:solidFill>
                  <a:srgbClr val="FF9900"/>
                </a:solidFill>
                <a:round/>
                <a:headEnd/>
                <a:tailEnd/>
              </a:ln>
              <a:effectLst/>
            </p:spPr>
            <p:txBody>
              <a:bodyPr/>
              <a:lstStyle/>
              <a:p>
                <a:endParaRPr lang="en-US"/>
              </a:p>
            </p:txBody>
          </p:sp>
          <p:sp>
            <p:nvSpPr>
              <p:cNvPr id="23" name="Line 413"/>
              <p:cNvSpPr>
                <a:spLocks noChangeShapeType="1"/>
              </p:cNvSpPr>
              <p:nvPr/>
            </p:nvSpPr>
            <p:spPr bwMode="auto">
              <a:xfrm flipH="1">
                <a:off x="3792" y="2736"/>
                <a:ext cx="0" cy="192"/>
              </a:xfrm>
              <a:prstGeom prst="line">
                <a:avLst/>
              </a:prstGeom>
              <a:noFill/>
              <a:ln w="25400">
                <a:solidFill>
                  <a:srgbClr val="FF9900"/>
                </a:solidFill>
                <a:round/>
                <a:headEnd/>
                <a:tailEnd/>
              </a:ln>
              <a:effectLst/>
            </p:spPr>
            <p:txBody>
              <a:bodyPr/>
              <a:lstStyle/>
              <a:p>
                <a:endParaRPr lang="en-US"/>
              </a:p>
            </p:txBody>
          </p:sp>
          <p:sp>
            <p:nvSpPr>
              <p:cNvPr id="24" name="Line 414"/>
              <p:cNvSpPr>
                <a:spLocks noChangeShapeType="1"/>
              </p:cNvSpPr>
              <p:nvPr/>
            </p:nvSpPr>
            <p:spPr bwMode="auto">
              <a:xfrm flipH="1">
                <a:off x="3792" y="2736"/>
                <a:ext cx="144" cy="192"/>
              </a:xfrm>
              <a:prstGeom prst="line">
                <a:avLst/>
              </a:prstGeom>
              <a:noFill/>
              <a:ln w="25400">
                <a:solidFill>
                  <a:srgbClr val="FF9900"/>
                </a:solidFill>
                <a:round/>
                <a:headEnd/>
                <a:tailEnd/>
              </a:ln>
              <a:effectLst/>
            </p:spPr>
            <p:txBody>
              <a:bodyPr/>
              <a:lstStyle/>
              <a:p>
                <a:endParaRPr lang="en-US"/>
              </a:p>
            </p:txBody>
          </p:sp>
          <p:sp>
            <p:nvSpPr>
              <p:cNvPr id="25" name="Line 415"/>
              <p:cNvSpPr>
                <a:spLocks noChangeShapeType="1"/>
              </p:cNvSpPr>
              <p:nvPr/>
            </p:nvSpPr>
            <p:spPr bwMode="auto">
              <a:xfrm flipH="1">
                <a:off x="3936" y="2736"/>
                <a:ext cx="0" cy="192"/>
              </a:xfrm>
              <a:prstGeom prst="line">
                <a:avLst/>
              </a:prstGeom>
              <a:noFill/>
              <a:ln w="25400">
                <a:solidFill>
                  <a:srgbClr val="FF9900"/>
                </a:solidFill>
                <a:round/>
                <a:headEnd/>
                <a:tailEnd/>
              </a:ln>
              <a:effectLst/>
            </p:spPr>
            <p:txBody>
              <a:bodyPr/>
              <a:lstStyle/>
              <a:p>
                <a:endParaRPr lang="en-US"/>
              </a:p>
            </p:txBody>
          </p:sp>
          <p:sp>
            <p:nvSpPr>
              <p:cNvPr id="26" name="Line 416"/>
              <p:cNvSpPr>
                <a:spLocks noChangeShapeType="1"/>
              </p:cNvSpPr>
              <p:nvPr/>
            </p:nvSpPr>
            <p:spPr bwMode="auto">
              <a:xfrm flipH="1">
                <a:off x="3744" y="2928"/>
                <a:ext cx="192" cy="144"/>
              </a:xfrm>
              <a:prstGeom prst="line">
                <a:avLst/>
              </a:prstGeom>
              <a:noFill/>
              <a:ln w="25400">
                <a:solidFill>
                  <a:srgbClr val="FF9900"/>
                </a:solidFill>
                <a:round/>
                <a:headEnd/>
                <a:tailEnd/>
              </a:ln>
              <a:effectLst/>
            </p:spPr>
            <p:txBody>
              <a:bodyPr/>
              <a:lstStyle/>
              <a:p>
                <a:endParaRPr lang="en-US"/>
              </a:p>
            </p:txBody>
          </p:sp>
          <p:sp>
            <p:nvSpPr>
              <p:cNvPr id="27" name="Line 417"/>
              <p:cNvSpPr>
                <a:spLocks noChangeShapeType="1"/>
              </p:cNvSpPr>
              <p:nvPr/>
            </p:nvSpPr>
            <p:spPr bwMode="auto">
              <a:xfrm flipH="1">
                <a:off x="3744" y="3072"/>
                <a:ext cx="0" cy="192"/>
              </a:xfrm>
              <a:prstGeom prst="line">
                <a:avLst/>
              </a:prstGeom>
              <a:noFill/>
              <a:ln w="25400">
                <a:solidFill>
                  <a:srgbClr val="FF9900"/>
                </a:solidFill>
                <a:round/>
                <a:headEnd/>
                <a:tailEnd/>
              </a:ln>
              <a:effectLst/>
            </p:spPr>
            <p:txBody>
              <a:bodyPr/>
              <a:lstStyle/>
              <a:p>
                <a:endParaRPr lang="en-US"/>
              </a:p>
            </p:txBody>
          </p:sp>
          <p:sp>
            <p:nvSpPr>
              <p:cNvPr id="28" name="Line 488"/>
              <p:cNvSpPr>
                <a:spLocks noChangeShapeType="1"/>
              </p:cNvSpPr>
              <p:nvPr/>
            </p:nvSpPr>
            <p:spPr bwMode="auto">
              <a:xfrm flipH="1">
                <a:off x="3600" y="3264"/>
                <a:ext cx="144" cy="96"/>
              </a:xfrm>
              <a:prstGeom prst="line">
                <a:avLst/>
              </a:prstGeom>
              <a:noFill/>
              <a:ln w="25400">
                <a:solidFill>
                  <a:srgbClr val="FF9900"/>
                </a:solidFill>
                <a:round/>
                <a:headEnd/>
                <a:tailEnd/>
              </a:ln>
              <a:effectLst/>
            </p:spPr>
            <p:txBody>
              <a:bodyPr/>
              <a:lstStyle/>
              <a:p>
                <a:endParaRPr lang="en-US"/>
              </a:p>
            </p:txBody>
          </p:sp>
          <p:sp>
            <p:nvSpPr>
              <p:cNvPr id="29" name="Line 489"/>
              <p:cNvSpPr>
                <a:spLocks noChangeShapeType="1"/>
              </p:cNvSpPr>
              <p:nvPr/>
            </p:nvSpPr>
            <p:spPr bwMode="auto">
              <a:xfrm flipH="1">
                <a:off x="3600" y="3360"/>
                <a:ext cx="0" cy="432"/>
              </a:xfrm>
              <a:prstGeom prst="line">
                <a:avLst/>
              </a:prstGeom>
              <a:noFill/>
              <a:ln w="25400">
                <a:solidFill>
                  <a:srgbClr val="FF9900"/>
                </a:solidFill>
                <a:round/>
                <a:headEnd/>
                <a:tailEnd/>
              </a:ln>
              <a:effectLst/>
            </p:spPr>
            <p:txBody>
              <a:bodyPr/>
              <a:lstStyle/>
              <a:p>
                <a:endParaRPr lang="en-US"/>
              </a:p>
            </p:txBody>
          </p:sp>
          <p:sp>
            <p:nvSpPr>
              <p:cNvPr id="30" name="Line 490"/>
              <p:cNvSpPr>
                <a:spLocks noChangeShapeType="1"/>
              </p:cNvSpPr>
              <p:nvPr/>
            </p:nvSpPr>
            <p:spPr bwMode="auto">
              <a:xfrm flipV="1">
                <a:off x="3600" y="3360"/>
                <a:ext cx="144" cy="432"/>
              </a:xfrm>
              <a:prstGeom prst="line">
                <a:avLst/>
              </a:prstGeom>
              <a:noFill/>
              <a:ln w="25400">
                <a:solidFill>
                  <a:srgbClr val="FF9900"/>
                </a:solidFill>
                <a:round/>
                <a:headEnd/>
                <a:tailEnd/>
              </a:ln>
              <a:effectLst/>
            </p:spPr>
            <p:txBody>
              <a:bodyPr/>
              <a:lstStyle/>
              <a:p>
                <a:endParaRPr lang="en-US"/>
              </a:p>
            </p:txBody>
          </p:sp>
          <p:sp>
            <p:nvSpPr>
              <p:cNvPr id="31" name="Line 491"/>
              <p:cNvSpPr>
                <a:spLocks noChangeShapeType="1"/>
              </p:cNvSpPr>
              <p:nvPr/>
            </p:nvSpPr>
            <p:spPr bwMode="auto">
              <a:xfrm flipH="1">
                <a:off x="3744" y="3360"/>
                <a:ext cx="0" cy="432"/>
              </a:xfrm>
              <a:prstGeom prst="line">
                <a:avLst/>
              </a:prstGeom>
              <a:noFill/>
              <a:ln w="25400">
                <a:solidFill>
                  <a:srgbClr val="FF9900"/>
                </a:solidFill>
                <a:round/>
                <a:headEnd/>
                <a:tailEnd/>
              </a:ln>
              <a:effectLst/>
            </p:spPr>
            <p:txBody>
              <a:bodyPr/>
              <a:lstStyle/>
              <a:p>
                <a:endParaRPr lang="en-US"/>
              </a:p>
            </p:txBody>
          </p:sp>
          <p:sp>
            <p:nvSpPr>
              <p:cNvPr id="32" name="Line 492"/>
              <p:cNvSpPr>
                <a:spLocks noChangeShapeType="1"/>
              </p:cNvSpPr>
              <p:nvPr/>
            </p:nvSpPr>
            <p:spPr bwMode="auto">
              <a:xfrm flipV="1">
                <a:off x="3744" y="3072"/>
                <a:ext cx="144" cy="720"/>
              </a:xfrm>
              <a:prstGeom prst="line">
                <a:avLst/>
              </a:prstGeom>
              <a:noFill/>
              <a:ln w="25400">
                <a:solidFill>
                  <a:srgbClr val="FF9900"/>
                </a:solidFill>
                <a:round/>
                <a:headEnd/>
                <a:tailEnd/>
              </a:ln>
              <a:effectLst/>
            </p:spPr>
            <p:txBody>
              <a:bodyPr/>
              <a:lstStyle/>
              <a:p>
                <a:endParaRPr lang="en-US"/>
              </a:p>
            </p:txBody>
          </p:sp>
          <p:sp>
            <p:nvSpPr>
              <p:cNvPr id="33" name="Line 493"/>
              <p:cNvSpPr>
                <a:spLocks noChangeShapeType="1"/>
              </p:cNvSpPr>
              <p:nvPr/>
            </p:nvSpPr>
            <p:spPr bwMode="auto">
              <a:xfrm flipH="1">
                <a:off x="3888" y="3072"/>
                <a:ext cx="0" cy="144"/>
              </a:xfrm>
              <a:prstGeom prst="line">
                <a:avLst/>
              </a:prstGeom>
              <a:noFill/>
              <a:ln w="25400">
                <a:solidFill>
                  <a:srgbClr val="FF9900"/>
                </a:solidFill>
                <a:round/>
                <a:headEnd/>
                <a:tailEnd/>
              </a:ln>
              <a:effectLst/>
            </p:spPr>
            <p:txBody>
              <a:bodyPr/>
              <a:lstStyle/>
              <a:p>
                <a:endParaRPr lang="en-US"/>
              </a:p>
            </p:txBody>
          </p:sp>
          <p:sp>
            <p:nvSpPr>
              <p:cNvPr id="34" name="Line 494"/>
              <p:cNvSpPr>
                <a:spLocks noChangeShapeType="1"/>
              </p:cNvSpPr>
              <p:nvPr/>
            </p:nvSpPr>
            <p:spPr bwMode="auto">
              <a:xfrm flipV="1">
                <a:off x="3888" y="2736"/>
                <a:ext cx="192" cy="480"/>
              </a:xfrm>
              <a:prstGeom prst="line">
                <a:avLst/>
              </a:prstGeom>
              <a:noFill/>
              <a:ln w="25400">
                <a:solidFill>
                  <a:srgbClr val="FF9900"/>
                </a:solidFill>
                <a:round/>
                <a:headEnd/>
                <a:tailEnd/>
              </a:ln>
              <a:effectLst/>
            </p:spPr>
            <p:txBody>
              <a:bodyPr/>
              <a:lstStyle/>
              <a:p>
                <a:endParaRPr lang="en-US"/>
              </a:p>
            </p:txBody>
          </p:sp>
          <p:sp>
            <p:nvSpPr>
              <p:cNvPr id="35" name="Line 495"/>
              <p:cNvSpPr>
                <a:spLocks noChangeShapeType="1"/>
              </p:cNvSpPr>
              <p:nvPr/>
            </p:nvSpPr>
            <p:spPr bwMode="auto">
              <a:xfrm flipH="1">
                <a:off x="4080" y="2736"/>
                <a:ext cx="0" cy="192"/>
              </a:xfrm>
              <a:prstGeom prst="line">
                <a:avLst/>
              </a:prstGeom>
              <a:noFill/>
              <a:ln w="25400">
                <a:solidFill>
                  <a:srgbClr val="FF9900"/>
                </a:solidFill>
                <a:round/>
                <a:headEnd/>
                <a:tailEnd/>
              </a:ln>
              <a:effectLst/>
            </p:spPr>
            <p:txBody>
              <a:bodyPr/>
              <a:lstStyle/>
              <a:p>
                <a:endParaRPr lang="en-US"/>
              </a:p>
            </p:txBody>
          </p:sp>
          <p:sp>
            <p:nvSpPr>
              <p:cNvPr id="36" name="Line 496"/>
              <p:cNvSpPr>
                <a:spLocks noChangeShapeType="1"/>
              </p:cNvSpPr>
              <p:nvPr/>
            </p:nvSpPr>
            <p:spPr bwMode="auto">
              <a:xfrm flipH="1">
                <a:off x="4080" y="2736"/>
                <a:ext cx="144" cy="192"/>
              </a:xfrm>
              <a:prstGeom prst="line">
                <a:avLst/>
              </a:prstGeom>
              <a:noFill/>
              <a:ln w="25400">
                <a:solidFill>
                  <a:srgbClr val="FF9900"/>
                </a:solidFill>
                <a:round/>
                <a:headEnd/>
                <a:tailEnd/>
              </a:ln>
              <a:effectLst/>
            </p:spPr>
            <p:txBody>
              <a:bodyPr/>
              <a:lstStyle/>
              <a:p>
                <a:endParaRPr lang="en-US"/>
              </a:p>
            </p:txBody>
          </p:sp>
          <p:sp>
            <p:nvSpPr>
              <p:cNvPr id="37" name="Line 499"/>
              <p:cNvSpPr>
                <a:spLocks noChangeShapeType="1"/>
              </p:cNvSpPr>
              <p:nvPr/>
            </p:nvSpPr>
            <p:spPr bwMode="auto">
              <a:xfrm flipH="1">
                <a:off x="4224" y="2736"/>
                <a:ext cx="0" cy="192"/>
              </a:xfrm>
              <a:prstGeom prst="line">
                <a:avLst/>
              </a:prstGeom>
              <a:noFill/>
              <a:ln w="25400">
                <a:solidFill>
                  <a:srgbClr val="FF9900"/>
                </a:solidFill>
                <a:round/>
                <a:headEnd/>
                <a:tailEnd/>
              </a:ln>
              <a:effectLst/>
            </p:spPr>
            <p:txBody>
              <a:bodyPr/>
              <a:lstStyle/>
              <a:p>
                <a:endParaRPr lang="en-US"/>
              </a:p>
            </p:txBody>
          </p:sp>
          <p:sp>
            <p:nvSpPr>
              <p:cNvPr id="38" name="Line 500"/>
              <p:cNvSpPr>
                <a:spLocks noChangeShapeType="1"/>
              </p:cNvSpPr>
              <p:nvPr/>
            </p:nvSpPr>
            <p:spPr bwMode="auto">
              <a:xfrm flipH="1">
                <a:off x="4080" y="2928"/>
                <a:ext cx="144" cy="144"/>
              </a:xfrm>
              <a:prstGeom prst="line">
                <a:avLst/>
              </a:prstGeom>
              <a:noFill/>
              <a:ln w="25400">
                <a:solidFill>
                  <a:srgbClr val="FF9900"/>
                </a:solidFill>
                <a:round/>
                <a:headEnd/>
                <a:tailEnd/>
              </a:ln>
              <a:effectLst/>
            </p:spPr>
            <p:txBody>
              <a:bodyPr/>
              <a:lstStyle/>
              <a:p>
                <a:endParaRPr lang="en-US"/>
              </a:p>
            </p:txBody>
          </p:sp>
          <p:sp>
            <p:nvSpPr>
              <p:cNvPr id="39" name="Line 501"/>
              <p:cNvSpPr>
                <a:spLocks noChangeShapeType="1"/>
              </p:cNvSpPr>
              <p:nvPr/>
            </p:nvSpPr>
            <p:spPr bwMode="auto">
              <a:xfrm flipH="1">
                <a:off x="4080" y="3072"/>
                <a:ext cx="0" cy="144"/>
              </a:xfrm>
              <a:prstGeom prst="line">
                <a:avLst/>
              </a:prstGeom>
              <a:noFill/>
              <a:ln w="25400">
                <a:solidFill>
                  <a:srgbClr val="FF9900"/>
                </a:solidFill>
                <a:round/>
                <a:headEnd/>
                <a:tailEnd/>
              </a:ln>
              <a:effectLst/>
            </p:spPr>
            <p:txBody>
              <a:bodyPr/>
              <a:lstStyle/>
              <a:p>
                <a:endParaRPr lang="en-US"/>
              </a:p>
            </p:txBody>
          </p:sp>
          <p:sp>
            <p:nvSpPr>
              <p:cNvPr id="40" name="Line 502"/>
              <p:cNvSpPr>
                <a:spLocks noChangeShapeType="1"/>
              </p:cNvSpPr>
              <p:nvPr/>
            </p:nvSpPr>
            <p:spPr bwMode="auto">
              <a:xfrm flipH="1">
                <a:off x="3888" y="3216"/>
                <a:ext cx="192" cy="144"/>
              </a:xfrm>
              <a:prstGeom prst="line">
                <a:avLst/>
              </a:prstGeom>
              <a:noFill/>
              <a:ln w="25400">
                <a:solidFill>
                  <a:srgbClr val="FF9900"/>
                </a:solidFill>
                <a:round/>
                <a:headEnd/>
                <a:tailEnd/>
              </a:ln>
              <a:effectLst/>
            </p:spPr>
            <p:txBody>
              <a:bodyPr/>
              <a:lstStyle/>
              <a:p>
                <a:endParaRPr lang="en-US"/>
              </a:p>
            </p:txBody>
          </p:sp>
          <p:sp>
            <p:nvSpPr>
              <p:cNvPr id="41" name="Line 503"/>
              <p:cNvSpPr>
                <a:spLocks noChangeShapeType="1"/>
              </p:cNvSpPr>
              <p:nvPr/>
            </p:nvSpPr>
            <p:spPr bwMode="auto">
              <a:xfrm flipH="1">
                <a:off x="3888" y="3360"/>
                <a:ext cx="0" cy="432"/>
              </a:xfrm>
              <a:prstGeom prst="line">
                <a:avLst/>
              </a:prstGeom>
              <a:noFill/>
              <a:ln w="25400">
                <a:solidFill>
                  <a:srgbClr val="FF9900"/>
                </a:solidFill>
                <a:round/>
                <a:headEnd/>
                <a:tailEnd/>
              </a:ln>
              <a:effectLst/>
            </p:spPr>
            <p:txBody>
              <a:bodyPr/>
              <a:lstStyle/>
              <a:p>
                <a:endParaRPr lang="en-US"/>
              </a:p>
            </p:txBody>
          </p:sp>
          <p:sp>
            <p:nvSpPr>
              <p:cNvPr id="42" name="Line 504"/>
              <p:cNvSpPr>
                <a:spLocks noChangeShapeType="1"/>
              </p:cNvSpPr>
              <p:nvPr/>
            </p:nvSpPr>
            <p:spPr bwMode="auto">
              <a:xfrm flipV="1">
                <a:off x="3888" y="3360"/>
                <a:ext cx="144" cy="432"/>
              </a:xfrm>
              <a:prstGeom prst="line">
                <a:avLst/>
              </a:prstGeom>
              <a:noFill/>
              <a:ln w="25400">
                <a:solidFill>
                  <a:srgbClr val="FF9900"/>
                </a:solidFill>
                <a:round/>
                <a:headEnd/>
                <a:tailEnd/>
              </a:ln>
              <a:effectLst/>
            </p:spPr>
            <p:txBody>
              <a:bodyPr/>
              <a:lstStyle/>
              <a:p>
                <a:endParaRPr lang="en-US"/>
              </a:p>
            </p:txBody>
          </p:sp>
          <p:sp>
            <p:nvSpPr>
              <p:cNvPr id="43" name="Line 505"/>
              <p:cNvSpPr>
                <a:spLocks noChangeShapeType="1"/>
              </p:cNvSpPr>
              <p:nvPr/>
            </p:nvSpPr>
            <p:spPr bwMode="auto">
              <a:xfrm flipH="1">
                <a:off x="4032" y="3360"/>
                <a:ext cx="0" cy="432"/>
              </a:xfrm>
              <a:prstGeom prst="line">
                <a:avLst/>
              </a:prstGeom>
              <a:noFill/>
              <a:ln w="25400">
                <a:solidFill>
                  <a:srgbClr val="FF9900"/>
                </a:solidFill>
                <a:round/>
                <a:headEnd/>
                <a:tailEnd/>
              </a:ln>
              <a:effectLst/>
            </p:spPr>
            <p:txBody>
              <a:bodyPr/>
              <a:lstStyle/>
              <a:p>
                <a:endParaRPr lang="en-US"/>
              </a:p>
            </p:txBody>
          </p:sp>
          <p:sp>
            <p:nvSpPr>
              <p:cNvPr id="44" name="Line 506"/>
              <p:cNvSpPr>
                <a:spLocks noChangeShapeType="1"/>
              </p:cNvSpPr>
              <p:nvPr/>
            </p:nvSpPr>
            <p:spPr bwMode="auto">
              <a:xfrm flipV="1">
                <a:off x="4032" y="3072"/>
                <a:ext cx="144" cy="720"/>
              </a:xfrm>
              <a:prstGeom prst="line">
                <a:avLst/>
              </a:prstGeom>
              <a:noFill/>
              <a:ln w="25400">
                <a:solidFill>
                  <a:srgbClr val="FF9900"/>
                </a:solidFill>
                <a:round/>
                <a:headEnd/>
                <a:tailEnd/>
              </a:ln>
              <a:effectLst/>
            </p:spPr>
            <p:txBody>
              <a:bodyPr/>
              <a:lstStyle/>
              <a:p>
                <a:endParaRPr lang="en-US"/>
              </a:p>
            </p:txBody>
          </p:sp>
          <p:sp>
            <p:nvSpPr>
              <p:cNvPr id="45" name="Line 507"/>
              <p:cNvSpPr>
                <a:spLocks noChangeShapeType="1"/>
              </p:cNvSpPr>
              <p:nvPr/>
            </p:nvSpPr>
            <p:spPr bwMode="auto">
              <a:xfrm flipH="1">
                <a:off x="4176" y="3072"/>
                <a:ext cx="0" cy="144"/>
              </a:xfrm>
              <a:prstGeom prst="line">
                <a:avLst/>
              </a:prstGeom>
              <a:noFill/>
              <a:ln w="25400">
                <a:solidFill>
                  <a:srgbClr val="FF9900"/>
                </a:solidFill>
                <a:round/>
                <a:headEnd/>
                <a:tailEnd/>
              </a:ln>
              <a:effectLst/>
            </p:spPr>
            <p:txBody>
              <a:bodyPr/>
              <a:lstStyle/>
              <a:p>
                <a:endParaRPr lang="en-US"/>
              </a:p>
            </p:txBody>
          </p:sp>
          <p:sp>
            <p:nvSpPr>
              <p:cNvPr id="46" name="Line 508"/>
              <p:cNvSpPr>
                <a:spLocks noChangeShapeType="1"/>
              </p:cNvSpPr>
              <p:nvPr/>
            </p:nvSpPr>
            <p:spPr bwMode="auto">
              <a:xfrm flipV="1">
                <a:off x="4176" y="2736"/>
                <a:ext cx="192" cy="480"/>
              </a:xfrm>
              <a:prstGeom prst="line">
                <a:avLst/>
              </a:prstGeom>
              <a:noFill/>
              <a:ln w="25400">
                <a:solidFill>
                  <a:srgbClr val="FF9900"/>
                </a:solidFill>
                <a:round/>
                <a:headEnd/>
                <a:tailEnd/>
              </a:ln>
              <a:effectLst/>
            </p:spPr>
            <p:txBody>
              <a:bodyPr/>
              <a:lstStyle/>
              <a:p>
                <a:endParaRPr lang="en-US"/>
              </a:p>
            </p:txBody>
          </p:sp>
          <p:sp>
            <p:nvSpPr>
              <p:cNvPr id="47" name="Line 509"/>
              <p:cNvSpPr>
                <a:spLocks noChangeShapeType="1"/>
              </p:cNvSpPr>
              <p:nvPr/>
            </p:nvSpPr>
            <p:spPr bwMode="auto">
              <a:xfrm flipH="1">
                <a:off x="4368" y="2736"/>
                <a:ext cx="0" cy="480"/>
              </a:xfrm>
              <a:prstGeom prst="line">
                <a:avLst/>
              </a:prstGeom>
              <a:noFill/>
              <a:ln w="25400">
                <a:solidFill>
                  <a:srgbClr val="FF9900"/>
                </a:solidFill>
                <a:round/>
                <a:headEnd/>
                <a:tailEnd/>
              </a:ln>
              <a:effectLst/>
            </p:spPr>
            <p:txBody>
              <a:bodyPr/>
              <a:lstStyle/>
              <a:p>
                <a:endParaRPr lang="en-US"/>
              </a:p>
            </p:txBody>
          </p:sp>
          <p:sp>
            <p:nvSpPr>
              <p:cNvPr id="48" name="Line 510"/>
              <p:cNvSpPr>
                <a:spLocks noChangeShapeType="1"/>
              </p:cNvSpPr>
              <p:nvPr/>
            </p:nvSpPr>
            <p:spPr bwMode="auto">
              <a:xfrm flipH="1">
                <a:off x="4176" y="3216"/>
                <a:ext cx="192" cy="144"/>
              </a:xfrm>
              <a:prstGeom prst="line">
                <a:avLst/>
              </a:prstGeom>
              <a:noFill/>
              <a:ln w="25400">
                <a:solidFill>
                  <a:srgbClr val="FF9900"/>
                </a:solidFill>
                <a:round/>
                <a:headEnd/>
                <a:tailEnd/>
              </a:ln>
              <a:effectLst/>
            </p:spPr>
            <p:txBody>
              <a:bodyPr/>
              <a:lstStyle/>
              <a:p>
                <a:endParaRPr lang="en-US"/>
              </a:p>
            </p:txBody>
          </p:sp>
          <p:sp>
            <p:nvSpPr>
              <p:cNvPr id="49" name="Line 511"/>
              <p:cNvSpPr>
                <a:spLocks noChangeShapeType="1"/>
              </p:cNvSpPr>
              <p:nvPr/>
            </p:nvSpPr>
            <p:spPr bwMode="auto">
              <a:xfrm flipH="1">
                <a:off x="4176" y="3360"/>
                <a:ext cx="0" cy="432"/>
              </a:xfrm>
              <a:prstGeom prst="line">
                <a:avLst/>
              </a:prstGeom>
              <a:noFill/>
              <a:ln w="25400">
                <a:solidFill>
                  <a:srgbClr val="FF9900"/>
                </a:solidFill>
                <a:round/>
                <a:headEnd/>
                <a:tailEnd/>
              </a:ln>
              <a:effectLst/>
            </p:spPr>
            <p:txBody>
              <a:bodyPr/>
              <a:lstStyle/>
              <a:p>
                <a:endParaRPr lang="en-US"/>
              </a:p>
            </p:txBody>
          </p:sp>
          <p:sp>
            <p:nvSpPr>
              <p:cNvPr id="50" name="Line 512"/>
              <p:cNvSpPr>
                <a:spLocks noChangeShapeType="1"/>
              </p:cNvSpPr>
              <p:nvPr/>
            </p:nvSpPr>
            <p:spPr bwMode="auto">
              <a:xfrm flipV="1">
                <a:off x="4176" y="3360"/>
                <a:ext cx="144" cy="432"/>
              </a:xfrm>
              <a:prstGeom prst="line">
                <a:avLst/>
              </a:prstGeom>
              <a:noFill/>
              <a:ln w="25400">
                <a:solidFill>
                  <a:srgbClr val="FF9900"/>
                </a:solidFill>
                <a:round/>
                <a:headEnd/>
                <a:tailEnd/>
              </a:ln>
              <a:effectLst/>
            </p:spPr>
            <p:txBody>
              <a:bodyPr/>
              <a:lstStyle/>
              <a:p>
                <a:endParaRPr lang="en-US"/>
              </a:p>
            </p:txBody>
          </p:sp>
          <p:sp>
            <p:nvSpPr>
              <p:cNvPr id="51" name="Line 513"/>
              <p:cNvSpPr>
                <a:spLocks noChangeShapeType="1"/>
              </p:cNvSpPr>
              <p:nvPr/>
            </p:nvSpPr>
            <p:spPr bwMode="auto">
              <a:xfrm flipH="1">
                <a:off x="4320" y="3360"/>
                <a:ext cx="0" cy="432"/>
              </a:xfrm>
              <a:prstGeom prst="line">
                <a:avLst/>
              </a:prstGeom>
              <a:noFill/>
              <a:ln w="25400">
                <a:solidFill>
                  <a:srgbClr val="FF9900"/>
                </a:solidFill>
                <a:round/>
                <a:headEnd/>
                <a:tailEnd/>
              </a:ln>
              <a:effectLst/>
            </p:spPr>
            <p:txBody>
              <a:bodyPr/>
              <a:lstStyle/>
              <a:p>
                <a:endParaRPr lang="en-US"/>
              </a:p>
            </p:txBody>
          </p:sp>
        </p:grpSp>
      </p:grpSp>
      <p:sp>
        <p:nvSpPr>
          <p:cNvPr id="222" name="Content Placeholder 2"/>
          <p:cNvSpPr txBox="1">
            <a:spLocks/>
          </p:cNvSpPr>
          <p:nvPr/>
        </p:nvSpPr>
        <p:spPr>
          <a:xfrm>
            <a:off x="609600" y="2249424"/>
            <a:ext cx="8229600" cy="4456176"/>
          </a:xfrm>
          <a:prstGeom prst="rect">
            <a:avLst/>
          </a:prstGeom>
        </p:spPr>
        <p:txBody>
          <a:bodyPr vert="horz">
            <a:normAutofit fontScale="92500" lnSpcReduction="20000"/>
          </a:bodyPr>
          <a:lstStyle/>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smtClean="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smtClean="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smtClean="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smtClean="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smtClean="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Alternative scan</a:t>
            </a:r>
            <a:r>
              <a:rPr kumimoji="0" lang="en-GB" sz="2400" b="0" i="0" u="none" strike="noStrike" kern="1200" cap="none" spc="0" normalizeH="0" noProof="0" dirty="0" smtClean="0">
                <a:ln>
                  <a:noFill/>
                </a:ln>
                <a:solidFill>
                  <a:schemeClr val="tx1"/>
                </a:solidFill>
                <a:effectLst/>
                <a:uLnTx/>
                <a:uFillTx/>
                <a:latin typeface="+mn-lt"/>
                <a:ea typeface="+mn-ea"/>
                <a:cs typeface="+mn-cs"/>
              </a:rPr>
              <a:t> order may improves the effectiveness of DCT on prediction errors. This is due to the fact that in interlaced video, the consecutive rows in the blocks are from different fields. Hence there is less correlation between them than between the alternative rows.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MPEG-2 Scalable Coding</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US" sz="2400" dirty="0" smtClean="0"/>
              <a:t>Scalable coding divides the audio-video stream into a base layer and some enhancement layers</a:t>
            </a:r>
          </a:p>
          <a:p>
            <a:pPr algn="just">
              <a:lnSpc>
                <a:spcPct val="90000"/>
              </a:lnSpc>
            </a:pPr>
            <a:endParaRPr lang="en-US" sz="2400" dirty="0" smtClean="0"/>
          </a:p>
          <a:p>
            <a:pPr algn="just">
              <a:lnSpc>
                <a:spcPct val="90000"/>
              </a:lnSpc>
            </a:pPr>
            <a:r>
              <a:rPr lang="en-US" sz="2400" dirty="0" smtClean="0"/>
              <a:t>When the base layer is decoded basic quality is achieved, but if the transmission channel allows it, decoding enhancement layers brings additional quality to the decoded stream.</a:t>
            </a:r>
          </a:p>
          <a:p>
            <a:pPr algn="just">
              <a:lnSpc>
                <a:spcPct val="90000"/>
              </a:lnSpc>
            </a:pPr>
            <a:endParaRPr lang="en-US" sz="2400" dirty="0" smtClean="0"/>
          </a:p>
          <a:p>
            <a:pPr algn="just"/>
            <a:r>
              <a:rPr lang="en-US" sz="2400" dirty="0" smtClean="0"/>
              <a:t>The types of scalability can be SNR scalability, spatial scalability, temporal scalability or hybrid (combination of the above).</a:t>
            </a:r>
          </a:p>
          <a:p>
            <a:pPr algn="just">
              <a:lnSpc>
                <a:spcPct val="90000"/>
              </a:lnSpc>
            </a:pPr>
            <a:endParaRPr lang="en-US" sz="2400" dirty="0" smtClean="0"/>
          </a:p>
          <a:p>
            <a:pPr algn="just">
              <a:lnSpc>
                <a:spcPct val="90000"/>
              </a:lnSpc>
            </a:pPr>
            <a:endParaRPr lang="en-GB" sz="2400" dirty="0" smtClean="0"/>
          </a:p>
          <a:p>
            <a:pPr algn="just">
              <a:lnSpc>
                <a:spcPct val="90000"/>
              </a:lnSpc>
            </a:pPr>
            <a:endParaRPr lang="en-GB"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MPEG-4 Standard</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marL="609600" indent="-609600" algn="just">
              <a:lnSpc>
                <a:spcPct val="90000"/>
              </a:lnSpc>
            </a:pPr>
            <a:r>
              <a:rPr lang="en-GB" sz="2400" dirty="0" smtClean="0"/>
              <a:t>MPEG-4 is used for interactive multimedia applications over the Internet and over various entertainment networks.</a:t>
            </a:r>
          </a:p>
          <a:p>
            <a:pPr marL="609600" indent="-609600" algn="just">
              <a:lnSpc>
                <a:spcPct val="90000"/>
              </a:lnSpc>
            </a:pPr>
            <a:endParaRPr lang="en-GB" sz="2400" dirty="0" smtClean="0"/>
          </a:p>
          <a:p>
            <a:pPr marL="609600" indent="-609600" algn="just">
              <a:lnSpc>
                <a:spcPct val="90000"/>
              </a:lnSpc>
            </a:pPr>
            <a:r>
              <a:rPr lang="en-GB" sz="2400" dirty="0" smtClean="0"/>
              <a:t>MPEG standard contains features to enables the manipulation of the individual elements that make up a scene within a video.</a:t>
            </a:r>
          </a:p>
          <a:p>
            <a:pPr marL="609600" indent="-609600" algn="just">
              <a:lnSpc>
                <a:spcPct val="90000"/>
              </a:lnSpc>
            </a:pPr>
            <a:endParaRPr lang="en-GB" sz="2400" dirty="0" smtClean="0"/>
          </a:p>
          <a:p>
            <a:pPr marL="609600" indent="-609600" algn="just">
              <a:lnSpc>
                <a:spcPct val="90000"/>
              </a:lnSpc>
            </a:pPr>
            <a:r>
              <a:rPr lang="en-GB" sz="2400" dirty="0" smtClean="0"/>
              <a:t>In MPEG-4 each video frame is segmented into a number of video object planes (VOP) each of which will correspond to an AVO (Audio visual object) of interest.</a:t>
            </a:r>
          </a:p>
          <a:p>
            <a:pPr algn="just">
              <a:lnSpc>
                <a:spcPct val="90000"/>
              </a:lnSpc>
            </a:pPr>
            <a:endParaRPr lang="en-GB" sz="2400" dirty="0" smtClean="0"/>
          </a:p>
          <a:p>
            <a:pPr algn="just">
              <a:lnSpc>
                <a:spcPct val="90000"/>
              </a:lnSpc>
            </a:pPr>
            <a:endParaRPr lang="en-GB"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Text</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Plain text</a:t>
            </a:r>
          </a:p>
          <a:p>
            <a:pPr lvl="1" algn="just"/>
            <a:r>
              <a:rPr lang="en-US" sz="1800" dirty="0" smtClean="0"/>
              <a:t>Unformatted</a:t>
            </a:r>
          </a:p>
          <a:p>
            <a:pPr lvl="1" algn="just"/>
            <a:r>
              <a:rPr lang="en-US" sz="1800" dirty="0" smtClean="0"/>
              <a:t>Characters coded in binary form</a:t>
            </a:r>
          </a:p>
          <a:p>
            <a:pPr lvl="1" algn="just"/>
            <a:r>
              <a:rPr lang="en-US" sz="1800" dirty="0" smtClean="0"/>
              <a:t>ASCII code</a:t>
            </a:r>
          </a:p>
          <a:p>
            <a:pPr lvl="1" algn="just"/>
            <a:r>
              <a:rPr lang="en-US" sz="1800" dirty="0" smtClean="0"/>
              <a:t>All characters have the same style and font</a:t>
            </a:r>
          </a:p>
          <a:p>
            <a:pPr algn="just"/>
            <a:r>
              <a:rPr lang="en-US" sz="2000" dirty="0" smtClean="0"/>
              <a:t>Rich text (RTF)</a:t>
            </a:r>
          </a:p>
          <a:p>
            <a:pPr lvl="1" algn="just"/>
            <a:r>
              <a:rPr lang="en-US" sz="1800" dirty="0" smtClean="0"/>
              <a:t>Formatted </a:t>
            </a:r>
          </a:p>
          <a:p>
            <a:pPr lvl="1" algn="just"/>
            <a:r>
              <a:rPr lang="en-US" sz="1800" dirty="0" smtClean="0"/>
              <a:t>Contains format information besides codes for characters</a:t>
            </a:r>
          </a:p>
          <a:p>
            <a:pPr lvl="1" algn="just"/>
            <a:r>
              <a:rPr lang="en-US" sz="1800" dirty="0" smtClean="0"/>
              <a:t>No predominant standards</a:t>
            </a:r>
          </a:p>
          <a:p>
            <a:pPr lvl="1" algn="just"/>
            <a:r>
              <a:rPr lang="en-US" sz="1800" dirty="0" smtClean="0"/>
              <a:t>Characters of various size, shape and style, e.g., bold, colorful</a:t>
            </a:r>
          </a:p>
          <a:p>
            <a:pPr lvl="1" algn="just"/>
            <a:endParaRPr lang="en-US" sz="2200" dirty="0"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MPEG-4 Standard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marL="609600" indent="-609600" algn="just">
              <a:lnSpc>
                <a:spcPct val="90000"/>
              </a:lnSpc>
            </a:pPr>
            <a:r>
              <a:rPr lang="en-GB" sz="2400" dirty="0" smtClean="0"/>
              <a:t>Each audio and video object has a separate </a:t>
            </a:r>
            <a:r>
              <a:rPr lang="en-GB" sz="2400" b="1" dirty="0" smtClean="0"/>
              <a:t>object descriptor</a:t>
            </a:r>
            <a:r>
              <a:rPr lang="en-GB" sz="2400" dirty="0" smtClean="0"/>
              <a:t> associated with it, which allows the object to be manipulated by the viewer prior to it being decoded and played out.</a:t>
            </a:r>
          </a:p>
          <a:p>
            <a:pPr marL="609600" indent="-609600" algn="just">
              <a:lnSpc>
                <a:spcPct val="90000"/>
              </a:lnSpc>
            </a:pPr>
            <a:endParaRPr lang="en-GB" sz="2400" dirty="0" smtClean="0"/>
          </a:p>
          <a:p>
            <a:pPr marL="609600" indent="-609600" algn="just">
              <a:lnSpc>
                <a:spcPct val="90000"/>
              </a:lnSpc>
            </a:pPr>
            <a:r>
              <a:rPr lang="en-GB" sz="2400" dirty="0" smtClean="0"/>
              <a:t>Before being compressed each scene is defined in the form of a background and one or more foreground audio-visual objects (AVOs).</a:t>
            </a:r>
          </a:p>
          <a:p>
            <a:pPr marL="609600" indent="-609600" algn="just">
              <a:lnSpc>
                <a:spcPct val="90000"/>
              </a:lnSpc>
            </a:pPr>
            <a:endParaRPr lang="en-GB" sz="2400" dirty="0" smtClean="0"/>
          </a:p>
          <a:p>
            <a:pPr marL="609600" indent="-609600" algn="just">
              <a:lnSpc>
                <a:spcPct val="90000"/>
              </a:lnSpc>
            </a:pPr>
            <a:r>
              <a:rPr lang="en-GB" sz="2400" dirty="0" smtClean="0"/>
              <a:t>The audio associated with an AVO is compressed depending on the available bit rate of the transmission channel and the sound quality required.</a:t>
            </a:r>
          </a:p>
          <a:p>
            <a:pPr algn="just">
              <a:lnSpc>
                <a:spcPct val="90000"/>
              </a:lnSpc>
            </a:pPr>
            <a:endParaRPr lang="en-GB"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286000" y="2286000"/>
            <a:ext cx="5943600" cy="4191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smtClean="0"/>
              <a:t>MPEG-4 Standard (Cont.)</a:t>
            </a:r>
            <a:endParaRPr lang="en-US" sz="3600" dirty="0"/>
          </a:p>
        </p:txBody>
      </p:sp>
      <p:sp>
        <p:nvSpPr>
          <p:cNvPr id="6" name="Rectangle 5"/>
          <p:cNvSpPr/>
          <p:nvPr/>
        </p:nvSpPr>
        <p:spPr>
          <a:xfrm>
            <a:off x="2438400" y="38100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VOP</a:t>
            </a:r>
          </a:p>
          <a:p>
            <a:pPr algn="ctr"/>
            <a:r>
              <a:rPr lang="en-US" sz="1400" dirty="0" smtClean="0"/>
              <a:t>Identification + Definition</a:t>
            </a:r>
            <a:endParaRPr lang="en-US" sz="1400" dirty="0"/>
          </a:p>
        </p:txBody>
      </p:sp>
      <p:sp>
        <p:nvSpPr>
          <p:cNvPr id="8" name="Rectangle 7"/>
          <p:cNvSpPr/>
          <p:nvPr/>
        </p:nvSpPr>
        <p:spPr>
          <a:xfrm>
            <a:off x="2819400" y="5867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Audio encoding</a:t>
            </a:r>
            <a:endParaRPr lang="en-US" sz="1400" dirty="0"/>
          </a:p>
        </p:txBody>
      </p:sp>
      <p:sp>
        <p:nvSpPr>
          <p:cNvPr id="9" name="Rectangle 8"/>
          <p:cNvSpPr/>
          <p:nvPr/>
        </p:nvSpPr>
        <p:spPr>
          <a:xfrm>
            <a:off x="4572000" y="29718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VOP 0 encoding</a:t>
            </a:r>
            <a:endParaRPr lang="en-US" sz="1400" dirty="0"/>
          </a:p>
        </p:txBody>
      </p:sp>
      <p:sp>
        <p:nvSpPr>
          <p:cNvPr id="10" name="Rectangle 9"/>
          <p:cNvSpPr/>
          <p:nvPr/>
        </p:nvSpPr>
        <p:spPr>
          <a:xfrm>
            <a:off x="4572000" y="3962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VOP 1 encoding</a:t>
            </a:r>
            <a:endParaRPr lang="en-US" sz="1400" dirty="0"/>
          </a:p>
        </p:txBody>
      </p:sp>
      <p:sp>
        <p:nvSpPr>
          <p:cNvPr id="11" name="Rectangle 10"/>
          <p:cNvSpPr/>
          <p:nvPr/>
        </p:nvSpPr>
        <p:spPr>
          <a:xfrm>
            <a:off x="4572000" y="4953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VOP 2 encoding</a:t>
            </a:r>
            <a:endParaRPr lang="en-US" sz="1400" dirty="0"/>
          </a:p>
        </p:txBody>
      </p:sp>
      <p:cxnSp>
        <p:nvCxnSpPr>
          <p:cNvPr id="13" name="Straight Arrow Connector 12"/>
          <p:cNvCxnSpPr>
            <a:stCxn id="6" idx="3"/>
            <a:endCxn id="10" idx="1"/>
          </p:cNvCxnSpPr>
          <p:nvPr/>
        </p:nvCxnSpPr>
        <p:spPr>
          <a:xfrm>
            <a:off x="3810000" y="4267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05600" y="2438400"/>
            <a:ext cx="13716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Transmission Multiplexer</a:t>
            </a:r>
            <a:endParaRPr lang="en-US" sz="1400" dirty="0"/>
          </a:p>
        </p:txBody>
      </p:sp>
      <p:cxnSp>
        <p:nvCxnSpPr>
          <p:cNvPr id="17" name="Straight Arrow Connector 16"/>
          <p:cNvCxnSpPr>
            <a:endCxn id="9" idx="1"/>
          </p:cNvCxnSpPr>
          <p:nvPr/>
        </p:nvCxnSpPr>
        <p:spPr>
          <a:xfrm>
            <a:off x="41910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4191000" y="5257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810000" y="3657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0000" y="4038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4958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810000" y="48768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p:cNvCxnSpPr>
          <p:nvPr/>
        </p:nvCxnSpPr>
        <p:spPr>
          <a:xfrm>
            <a:off x="5715000" y="3276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a:off x="5715000" y="4267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p:cNvCxnSpPr>
          <p:nvPr/>
        </p:nvCxnSpPr>
        <p:spPr>
          <a:xfrm>
            <a:off x="5715000" y="5257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p:cNvCxnSpPr>
          <p:nvPr/>
        </p:nvCxnSpPr>
        <p:spPr>
          <a:xfrm>
            <a:off x="4648200" y="6096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24200" y="2590800"/>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6" idx="0"/>
          </p:cNvCxnSpPr>
          <p:nvPr/>
        </p:nvCxnSpPr>
        <p:spPr>
          <a:xfrm rot="5400000">
            <a:off x="2514600" y="32004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 idx="1"/>
          </p:cNvCxnSpPr>
          <p:nvPr/>
        </p:nvCxnSpPr>
        <p:spPr>
          <a:xfrm>
            <a:off x="1905000" y="4267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8" idx="1"/>
          </p:cNvCxnSpPr>
          <p:nvPr/>
        </p:nvCxnSpPr>
        <p:spPr>
          <a:xfrm>
            <a:off x="1828800" y="6096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2162" y="4114800"/>
            <a:ext cx="1130438" cy="307777"/>
          </a:xfrm>
          <a:prstGeom prst="rect">
            <a:avLst/>
          </a:prstGeom>
          <a:noFill/>
        </p:spPr>
        <p:txBody>
          <a:bodyPr wrap="none" rtlCol="0">
            <a:spAutoFit/>
          </a:bodyPr>
          <a:lstStyle/>
          <a:p>
            <a:r>
              <a:rPr lang="en-US" sz="1400" dirty="0" smtClean="0"/>
              <a:t>Video Input</a:t>
            </a:r>
            <a:endParaRPr lang="en-US" sz="1400" dirty="0"/>
          </a:p>
        </p:txBody>
      </p:sp>
      <p:sp>
        <p:nvSpPr>
          <p:cNvPr id="49" name="TextBox 48"/>
          <p:cNvSpPr txBox="1"/>
          <p:nvPr/>
        </p:nvSpPr>
        <p:spPr>
          <a:xfrm>
            <a:off x="609600" y="5940623"/>
            <a:ext cx="1146468" cy="307777"/>
          </a:xfrm>
          <a:prstGeom prst="rect">
            <a:avLst/>
          </a:prstGeom>
          <a:noFill/>
        </p:spPr>
        <p:txBody>
          <a:bodyPr wrap="none" rtlCol="0">
            <a:spAutoFit/>
          </a:bodyPr>
          <a:lstStyle/>
          <a:p>
            <a:r>
              <a:rPr lang="en-US" sz="1400" dirty="0" smtClean="0"/>
              <a:t>Audio Input</a:t>
            </a:r>
            <a:endParaRPr lang="en-US" sz="14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MULTIMEDIA NETWORKING SYSTEM</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User Requirements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Fast preparation and presentation of the different multimedia types of interest, taking into account the capabilities of available terminals and services.</a:t>
            </a:r>
          </a:p>
          <a:p>
            <a:pPr algn="just"/>
            <a:endParaRPr lang="en-US" sz="2400" dirty="0" smtClean="0"/>
          </a:p>
          <a:p>
            <a:pPr algn="just"/>
            <a:r>
              <a:rPr lang="en-US" sz="2400" dirty="0" smtClean="0"/>
              <a:t>Dynamic control of multimedia applications with respect to connection interactions and quality on demand, combined with user-friendly interfaces.</a:t>
            </a:r>
          </a:p>
          <a:p>
            <a:pPr algn="just"/>
            <a:endParaRPr lang="en-US" sz="2400" dirty="0" smtClean="0"/>
          </a:p>
          <a:p>
            <a:pPr algn="just"/>
            <a:r>
              <a:rPr lang="en-US" sz="2400" dirty="0" smtClean="0"/>
              <a:t>Intelligent support of users, taking into consideration their individual capabilities.</a:t>
            </a:r>
            <a:endParaRPr lang="en-US" sz="2400"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Network Requirements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High speed and changing bandwidth</a:t>
            </a:r>
          </a:p>
          <a:p>
            <a:pPr lvl="1" algn="just"/>
            <a:r>
              <a:rPr lang="en-US" sz="2200" dirty="0" smtClean="0"/>
              <a:t>Multimedia applications, particularly those using video and images demand large bandwidth. However, bandwidth for the foreseeable future will be limited. The limitation arise from the cost of installing optical fiber transmission, terminal equipment complexity and speed, etc.</a:t>
            </a:r>
          </a:p>
          <a:p>
            <a:pPr algn="just"/>
            <a:r>
              <a:rPr lang="en-US" sz="2400" dirty="0" smtClean="0"/>
              <a:t>Quality of Services</a:t>
            </a:r>
          </a:p>
          <a:p>
            <a:pPr lvl="1" algn="just"/>
            <a:r>
              <a:rPr lang="en-US" sz="2200" dirty="0" smtClean="0"/>
              <a:t>The availability of multimedia sources places demands on the service that a network must provide. The most importance of these are the bit error rate, the packet or cell loss, delay and delay variation.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Network Requirements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Synchronization of different information types</a:t>
            </a:r>
          </a:p>
          <a:p>
            <a:pPr lvl="1" algn="just"/>
            <a:r>
              <a:rPr lang="en-US" sz="2200" dirty="0" smtClean="0"/>
              <a:t>Multimedia synchronization refers to temporal relationships between the media objects. A common example of temporal relationship is movie or television, where both audio and video objects are involved.</a:t>
            </a:r>
          </a:p>
          <a:p>
            <a:pPr algn="just"/>
            <a:r>
              <a:rPr lang="en-US" sz="2400" dirty="0" smtClean="0"/>
              <a:t>Reliable security features and firewalls</a:t>
            </a:r>
          </a:p>
          <a:p>
            <a:pPr lvl="1" algn="just"/>
            <a:r>
              <a:rPr lang="en-US" sz="2200" dirty="0" smtClean="0"/>
              <a:t>Security features include digital watermarking, data hiding, multimedia content protection, biometrics, multimedia human-computer interface.</a:t>
            </a:r>
          </a:p>
          <a:p>
            <a:pPr lvl="1" algn="just"/>
            <a:r>
              <a:rPr lang="en-US" sz="2200" dirty="0" smtClean="0"/>
              <a:t>Firewall refers to a system, which controls the incoming and outgoing network traffic based on an applied rule set.</a:t>
            </a:r>
          </a:p>
          <a:p>
            <a:pPr lvl="1" algn="just"/>
            <a:endParaRPr lang="en-US" sz="2200" dirty="0" smtClean="0"/>
          </a:p>
          <a:p>
            <a:pPr lvl="1" algn="just"/>
            <a:endParaRPr lang="en-US" sz="2000"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MULTIMEDIA NETWORKS</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Multimedia Networks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Wide-Area Network (WAN)</a:t>
            </a:r>
          </a:p>
          <a:p>
            <a:pPr lvl="1" algn="just"/>
            <a:r>
              <a:rPr lang="en-US" sz="2200" dirty="0" smtClean="0"/>
              <a:t>Typically, a WAN consists of a number of interconnected switching nodes. It covers a broad area using leased telecommunication lines. Conventionally, WANs have been implemented using one of two technologies, i.e., circuit switching and packet switching.</a:t>
            </a:r>
          </a:p>
          <a:p>
            <a:pPr algn="just"/>
            <a:r>
              <a:rPr lang="en-US" sz="2400" dirty="0" smtClean="0"/>
              <a:t>Local Area Network (LAN)</a:t>
            </a:r>
          </a:p>
          <a:p>
            <a:pPr lvl="1" algn="just"/>
            <a:r>
              <a:rPr lang="en-US" sz="2200" dirty="0" smtClean="0"/>
              <a:t>A LAN interconnects computers within a limited area. Hence, the scope of LAN is typically a single building or a cluster of buildings. The internal data rates of LANs are much greater than those of WANs.</a:t>
            </a:r>
            <a:endParaRPr lang="en-US" sz="2200"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LAN Technology</a:t>
            </a:r>
            <a:endParaRPr lang="en-US" sz="3600" b="1" dirty="0"/>
          </a:p>
        </p:txBody>
      </p:sp>
      <p:graphicFrame>
        <p:nvGraphicFramePr>
          <p:cNvPr id="7" name="Table 6"/>
          <p:cNvGraphicFramePr>
            <a:graphicFrameLocks noGrp="1"/>
          </p:cNvGraphicFramePr>
          <p:nvPr/>
        </p:nvGraphicFramePr>
        <p:xfrm>
          <a:off x="533400" y="2323592"/>
          <a:ext cx="8077200" cy="3367024"/>
        </p:xfrm>
        <a:graphic>
          <a:graphicData uri="http://schemas.openxmlformats.org/drawingml/2006/table">
            <a:tbl>
              <a:tblPr firstRow="1" bandRow="1">
                <a:tableStyleId>{5C22544A-7EE6-4342-B048-85BDC9FD1C3A}</a:tableStyleId>
              </a:tblPr>
              <a:tblGrid>
                <a:gridCol w="2019300"/>
                <a:gridCol w="1866900"/>
                <a:gridCol w="2057400"/>
                <a:gridCol w="2133600"/>
              </a:tblGrid>
              <a:tr h="3708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Features</a:t>
                      </a:r>
                      <a:endParaRPr kumimoji="0" lang="en-US" sz="1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FDDI</a:t>
                      </a:r>
                      <a:endParaRPr kumimoji="0" lang="en-US" sz="1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Ethernet</a:t>
                      </a:r>
                      <a:endParaRPr kumimoji="0" lang="en-US" sz="1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Token Ring</a:t>
                      </a:r>
                      <a:endParaRPr kumimoji="0" lang="en-US" sz="1600" b="1" i="0" u="none" strike="noStrike" cap="none" normalizeH="0" baseline="0" dirty="0" smtClean="0">
                        <a:ln>
                          <a:noFill/>
                        </a:ln>
                        <a:solidFill>
                          <a:schemeClr val="tx1"/>
                        </a:solidFill>
                        <a:effectLst/>
                        <a:latin typeface="+mn-lt"/>
                      </a:endParaRPr>
                    </a:p>
                  </a:txBody>
                  <a:tcP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Transmission rate</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125 MBAUD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20 MBAUD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smtClean="0">
                          <a:ln>
                            <a:noFill/>
                          </a:ln>
                          <a:effectLst/>
                        </a:rPr>
                        <a:t>8 &amp; 32 MBAUD </a:t>
                      </a:r>
                      <a:endParaRPr kumimoji="0" lang="en-US" sz="1600" b="0" i="0" u="none" strike="noStrike" cap="none" normalizeH="0" baseline="0" smtClean="0">
                        <a:ln>
                          <a:noFill/>
                        </a:ln>
                        <a:solidFill>
                          <a:schemeClr val="tx1"/>
                        </a:solidFill>
                        <a:effectLst/>
                        <a:latin typeface="+mn-lt"/>
                      </a:endParaRPr>
                    </a:p>
                  </a:txBody>
                  <a:tcPr anchor="ct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Data rate</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100 Mbps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10 Mbps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4 &amp; 16 Mbps </a:t>
                      </a:r>
                      <a:endParaRPr kumimoji="0" lang="en-US" sz="1600" b="0" i="0" u="none" strike="noStrike" cap="none" normalizeH="0" baseline="0" dirty="0" smtClean="0">
                        <a:ln>
                          <a:noFill/>
                        </a:ln>
                        <a:solidFill>
                          <a:schemeClr val="tx1"/>
                        </a:solidFill>
                        <a:effectLst/>
                        <a:latin typeface="+mn-lt"/>
                      </a:endParaRPr>
                    </a:p>
                  </a:txBody>
                  <a:tcPr anchor="ct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smtClean="0">
                          <a:ln>
                            <a:noFill/>
                          </a:ln>
                          <a:effectLst/>
                        </a:rPr>
                        <a:t>Signal encoding</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4B/5B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80% Efficient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50% Efficient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Diff. 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50% Efficient </a:t>
                      </a:r>
                      <a:endParaRPr kumimoji="0" lang="en-US" sz="1600" b="0" i="0" u="none" strike="noStrike" cap="none" normalizeH="0" baseline="0" dirty="0" smtClean="0">
                        <a:ln>
                          <a:noFill/>
                        </a:ln>
                        <a:solidFill>
                          <a:schemeClr val="tx1"/>
                        </a:solidFill>
                        <a:effectLst/>
                        <a:latin typeface="+mn-lt"/>
                      </a:endParaRPr>
                    </a:p>
                  </a:txBody>
                  <a:tcPr anchor="ct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smtClean="0">
                          <a:ln>
                            <a:noFill/>
                          </a:ln>
                          <a:effectLst/>
                        </a:rPr>
                        <a:t>Maximum coverage</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100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(UTP, Fiber)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2.5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(Coax., UTP, Fiber)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Configuration dependent</a:t>
                      </a:r>
                      <a:endParaRPr kumimoji="0" lang="en-US" sz="1600" b="0" i="0" u="none" strike="noStrike" cap="none" normalizeH="0" baseline="0" dirty="0" smtClean="0">
                        <a:ln>
                          <a:noFill/>
                        </a:ln>
                        <a:solidFill>
                          <a:schemeClr val="tx1"/>
                        </a:solidFill>
                        <a:effectLst/>
                        <a:latin typeface="+mn-lt"/>
                      </a:endParaRPr>
                    </a:p>
                  </a:txBody>
                  <a:tcPr anchor="ct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Maximum nodes</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500</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1024</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250</a:t>
                      </a:r>
                      <a:endParaRPr kumimoji="0" lang="en-US" sz="1600" b="0" i="0" u="none" strike="noStrike" cap="none" normalizeH="0" baseline="0" dirty="0" smtClean="0">
                        <a:ln>
                          <a:noFill/>
                        </a:ln>
                        <a:solidFill>
                          <a:schemeClr val="tx1"/>
                        </a:solidFill>
                        <a:effectLst/>
                        <a:latin typeface="+mn-lt"/>
                      </a:endParaRPr>
                    </a:p>
                  </a:txBody>
                  <a:tcPr anchor="ctr" horzOverflow="overflow"/>
                </a:tc>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Maximum distance between nodes</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smtClean="0">
                          <a:ln>
                            <a:noFill/>
                          </a:ln>
                          <a:effectLst/>
                        </a:rPr>
                        <a:t>2 km (MMF)</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smtClean="0">
                          <a:ln>
                            <a:noFill/>
                          </a:ln>
                          <a:effectLst/>
                        </a:rPr>
                        <a:t>40 km (SMF) </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2.5 km</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300 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recommended 100 m</a:t>
                      </a:r>
                      <a:endParaRPr kumimoji="0" lang="en-US" sz="1600" b="0" i="0" u="none" strike="noStrike" cap="none" normalizeH="0" baseline="0" dirty="0" smtClean="0">
                        <a:ln>
                          <a:noFill/>
                        </a:ln>
                        <a:solidFill>
                          <a:schemeClr val="tx1"/>
                        </a:solidFill>
                        <a:effectLst/>
                        <a:latin typeface="+mn-lt"/>
                      </a:endParaRPr>
                    </a:p>
                  </a:txBody>
                  <a:tcPr anchor="ctr" horzOverflow="overflow"/>
                </a:tc>
              </a:tr>
            </a:tbl>
          </a:graphicData>
        </a:graphic>
      </p:graphicFrame>
      <p:sp>
        <p:nvSpPr>
          <p:cNvPr id="8" name="TextBox 7"/>
          <p:cNvSpPr txBox="1"/>
          <p:nvPr/>
        </p:nvSpPr>
        <p:spPr>
          <a:xfrm>
            <a:off x="533400" y="5943600"/>
            <a:ext cx="4176143" cy="369332"/>
          </a:xfrm>
          <a:prstGeom prst="rect">
            <a:avLst/>
          </a:prstGeom>
          <a:noFill/>
        </p:spPr>
        <p:txBody>
          <a:bodyPr wrap="none" rtlCol="0">
            <a:spAutoFit/>
          </a:bodyPr>
          <a:lstStyle/>
          <a:p>
            <a:r>
              <a:rPr lang="en-US" dirty="0" smtClean="0"/>
              <a:t>FDDI: Fiber Distributed Data Interface</a:t>
            </a:r>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FDDI Properties</a:t>
            </a:r>
            <a:endParaRPr lang="en-US" sz="3600" b="1"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FDDI uses a ring topology of multimode or single mode optical fiber transmission links operating at 100 Mbps to span up to 100 km and permits up to 500 stations.</a:t>
            </a:r>
          </a:p>
          <a:p>
            <a:pPr algn="just"/>
            <a:endParaRPr lang="en-US" sz="2400" dirty="0" smtClean="0"/>
          </a:p>
          <a:p>
            <a:pPr algn="just"/>
            <a:r>
              <a:rPr lang="en-US" sz="2400" dirty="0" smtClean="0"/>
              <a:t>To accommodate a mixture of stream, FDDI is designed to handle two types of traffic:</a:t>
            </a:r>
          </a:p>
          <a:p>
            <a:pPr lvl="1" algn="just"/>
            <a:r>
              <a:rPr lang="en-US" sz="2200" dirty="0" smtClean="0">
                <a:solidFill>
                  <a:srgbClr val="FF0000"/>
                </a:solidFill>
              </a:rPr>
              <a:t>Synchronous</a:t>
            </a:r>
            <a:r>
              <a:rPr lang="en-US" sz="2200" dirty="0" smtClean="0"/>
              <a:t> frames that typically have tighter delay  requirements (e.g., voice and video).</a:t>
            </a:r>
          </a:p>
          <a:p>
            <a:pPr lvl="1" algn="just"/>
            <a:r>
              <a:rPr lang="en-US" sz="2200" dirty="0" smtClean="0">
                <a:solidFill>
                  <a:srgbClr val="FF0000"/>
                </a:solidFill>
              </a:rPr>
              <a:t>Asynchronous</a:t>
            </a:r>
            <a:r>
              <a:rPr lang="en-US" sz="2200" dirty="0" smtClean="0"/>
              <a:t> frames that have greater delay tolerances (e.g., data traffic).</a:t>
            </a:r>
          </a:p>
          <a:p>
            <a:pPr algn="just"/>
            <a:endParaRPr lang="en-US" sz="2400" dirty="0" smtClean="0"/>
          </a:p>
          <a:p>
            <a:pPr algn="just"/>
            <a:r>
              <a:rPr lang="en-US" sz="2400" dirty="0" smtClean="0"/>
              <a:t>FDDI uses TTRT (Target Token Rotation Time) to ensure that token rotation time is less than some value.</a:t>
            </a:r>
          </a:p>
          <a:p>
            <a:pPr lvl="1" algn="just"/>
            <a:endParaRPr lang="en-US" sz="2200" dirty="0" smtClean="0"/>
          </a:p>
          <a:p>
            <a:pPr lvl="1" algn="just"/>
            <a:endParaRPr lang="en-US" sz="2200" dirty="0" smtClean="0"/>
          </a:p>
          <a:p>
            <a:pPr lvl="1" algn="just"/>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Text Coding &amp; Compression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Text coding</a:t>
            </a:r>
          </a:p>
          <a:p>
            <a:pPr lvl="1" algn="just"/>
            <a:r>
              <a:rPr lang="en-US" sz="2200" dirty="0" smtClean="0"/>
              <a:t>ASCII</a:t>
            </a:r>
            <a:r>
              <a:rPr lang="en-US" sz="1800" dirty="0" smtClean="0"/>
              <a:t> </a:t>
            </a:r>
          </a:p>
          <a:p>
            <a:pPr lvl="2" algn="just"/>
            <a:r>
              <a:rPr lang="en-US" sz="2000" dirty="0" smtClean="0"/>
              <a:t>Standard code table (7 bit – 128 characters)</a:t>
            </a:r>
          </a:p>
          <a:p>
            <a:pPr lvl="2" algn="just"/>
            <a:r>
              <a:rPr lang="en-US" sz="2000" dirty="0" smtClean="0"/>
              <a:t>Extended code table (8 bit – 256 characters)</a:t>
            </a:r>
          </a:p>
          <a:p>
            <a:pPr lvl="1" algn="just"/>
            <a:r>
              <a:rPr lang="en-US" sz="2200" dirty="0" smtClean="0"/>
              <a:t>Unicode</a:t>
            </a:r>
          </a:p>
          <a:p>
            <a:pPr lvl="2" algn="just"/>
            <a:r>
              <a:rPr lang="en-US" sz="2000" dirty="0" smtClean="0"/>
              <a:t>16 bit system (65,536 characters)</a:t>
            </a:r>
          </a:p>
          <a:p>
            <a:pPr lvl="2" algn="just"/>
            <a:r>
              <a:rPr lang="en-US" sz="2000" dirty="0" smtClean="0"/>
              <a:t>&gt;  110,187 graphical, formatting and control characters</a:t>
            </a:r>
          </a:p>
          <a:p>
            <a:pPr algn="just"/>
            <a:r>
              <a:rPr lang="en-US" sz="2400" dirty="0" smtClean="0"/>
              <a:t>Text compression</a:t>
            </a:r>
          </a:p>
          <a:p>
            <a:pPr lvl="1" algn="just"/>
            <a:r>
              <a:rPr lang="en-US" sz="2200" dirty="0" smtClean="0"/>
              <a:t>Statistical compression: Huffman code </a:t>
            </a:r>
          </a:p>
          <a:p>
            <a:pPr lvl="1" algn="just"/>
            <a:r>
              <a:rPr lang="en-US" sz="2200" dirty="0" smtClean="0"/>
              <a:t>Compression using dictionary: Lempel-Ziv</a:t>
            </a:r>
          </a:p>
          <a:p>
            <a:pPr lvl="1" algn="just"/>
            <a:r>
              <a:rPr lang="en-US" sz="2200" dirty="0" smtClean="0"/>
              <a:t>Compression rate: 1/2 - 2/3 document size</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FDDI Layers</a:t>
            </a:r>
            <a:endParaRPr lang="en-US" sz="3600" b="1" dirty="0"/>
          </a:p>
        </p:txBody>
      </p:sp>
      <p:sp>
        <p:nvSpPr>
          <p:cNvPr id="3" name="Content Placeholder 2"/>
          <p:cNvSpPr>
            <a:spLocks noGrp="1"/>
          </p:cNvSpPr>
          <p:nvPr>
            <p:ph idx="1"/>
          </p:nvPr>
        </p:nvSpPr>
        <p:spPr/>
        <p:txBody>
          <a:bodyPr>
            <a:norm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buNone/>
            </a:pPr>
            <a:r>
              <a:rPr lang="en-US" sz="2200" dirty="0" smtClean="0"/>
              <a:t> </a:t>
            </a:r>
          </a:p>
          <a:p>
            <a:pPr lvl="1" algn="just"/>
            <a:endParaRPr lang="en-US" sz="2200" dirty="0" smtClean="0"/>
          </a:p>
          <a:p>
            <a:pPr lvl="1" algn="just"/>
            <a:endParaRPr lang="en-US" sz="2000" dirty="0"/>
          </a:p>
        </p:txBody>
      </p:sp>
      <p:sp>
        <p:nvSpPr>
          <p:cNvPr id="5" name="Rectangle 4"/>
          <p:cNvSpPr/>
          <p:nvPr/>
        </p:nvSpPr>
        <p:spPr>
          <a:xfrm>
            <a:off x="685800" y="2286000"/>
            <a:ext cx="8001000" cy="3886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819400" y="2514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 Link Control (LLC)</a:t>
            </a:r>
            <a:endParaRPr lang="en-US" dirty="0"/>
          </a:p>
        </p:txBody>
      </p:sp>
      <p:sp>
        <p:nvSpPr>
          <p:cNvPr id="8" name="Rectangle 7"/>
          <p:cNvSpPr/>
          <p:nvPr/>
        </p:nvSpPr>
        <p:spPr>
          <a:xfrm>
            <a:off x="2819400" y="3429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Access Control (MAC)</a:t>
            </a:r>
            <a:endParaRPr lang="en-US" dirty="0"/>
          </a:p>
        </p:txBody>
      </p:sp>
      <p:sp>
        <p:nvSpPr>
          <p:cNvPr id="9" name="Rectangle 8"/>
          <p:cNvSpPr/>
          <p:nvPr/>
        </p:nvSpPr>
        <p:spPr>
          <a:xfrm>
            <a:off x="2819400" y="4419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(PHY)</a:t>
            </a:r>
            <a:endParaRPr lang="en-US" dirty="0"/>
          </a:p>
        </p:txBody>
      </p:sp>
      <p:sp>
        <p:nvSpPr>
          <p:cNvPr id="10" name="Rectangle 9"/>
          <p:cNvSpPr/>
          <p:nvPr/>
        </p:nvSpPr>
        <p:spPr>
          <a:xfrm>
            <a:off x="2819400" y="5334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medium dependent (PMD)</a:t>
            </a:r>
            <a:endParaRPr lang="en-US" dirty="0"/>
          </a:p>
        </p:txBody>
      </p:sp>
      <p:cxnSp>
        <p:nvCxnSpPr>
          <p:cNvPr id="12" name="Straight Connector 11"/>
          <p:cNvCxnSpPr>
            <a:stCxn id="5" idx="1"/>
            <a:endCxn id="14" idx="1"/>
          </p:cNvCxnSpPr>
          <p:nvPr/>
        </p:nvCxnSpPr>
        <p:spPr>
          <a:xfrm rot="10800000" flipH="1">
            <a:off x="685800" y="4229100"/>
            <a:ext cx="609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81800" y="2362200"/>
            <a:ext cx="18288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Station Management</a:t>
            </a:r>
          </a:p>
          <a:p>
            <a:pPr algn="ctr"/>
            <a:r>
              <a:rPr lang="en-US" dirty="0" smtClean="0"/>
              <a:t>(SMT)</a:t>
            </a:r>
            <a:endParaRPr lang="en-US" dirty="0"/>
          </a:p>
        </p:txBody>
      </p:sp>
      <p:sp>
        <p:nvSpPr>
          <p:cNvPr id="16" name="TextBox 15"/>
          <p:cNvSpPr txBox="1"/>
          <p:nvPr/>
        </p:nvSpPr>
        <p:spPr>
          <a:xfrm>
            <a:off x="685800" y="3135868"/>
            <a:ext cx="1827744" cy="369332"/>
          </a:xfrm>
          <a:prstGeom prst="rect">
            <a:avLst/>
          </a:prstGeom>
          <a:noFill/>
        </p:spPr>
        <p:txBody>
          <a:bodyPr wrap="none" rtlCol="0">
            <a:spAutoFit/>
          </a:bodyPr>
          <a:lstStyle/>
          <a:p>
            <a:r>
              <a:rPr lang="en-US" dirty="0" smtClean="0"/>
              <a:t>Data Link Layer</a:t>
            </a:r>
            <a:endParaRPr lang="en-US" dirty="0"/>
          </a:p>
        </p:txBody>
      </p:sp>
      <p:sp>
        <p:nvSpPr>
          <p:cNvPr id="19" name="TextBox 18"/>
          <p:cNvSpPr txBox="1"/>
          <p:nvPr/>
        </p:nvSpPr>
        <p:spPr>
          <a:xfrm>
            <a:off x="685800" y="5040868"/>
            <a:ext cx="1661032" cy="369332"/>
          </a:xfrm>
          <a:prstGeom prst="rect">
            <a:avLst/>
          </a:prstGeom>
          <a:noFill/>
        </p:spPr>
        <p:txBody>
          <a:bodyPr wrap="none" rtlCol="0">
            <a:spAutoFit/>
          </a:bodyPr>
          <a:lstStyle/>
          <a:p>
            <a:r>
              <a:rPr lang="en-US" dirty="0" smtClean="0"/>
              <a:t>Physical Layer</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FDDI Layers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Physical Layer </a:t>
            </a:r>
            <a:r>
              <a:rPr lang="en-US" sz="2200" dirty="0" smtClean="0"/>
              <a:t>provides the media independent functions associated with the OSI physical layer. Its functionalities also include decoding and encoding (PMD to a symbol stream and data and control symbols to PMD).</a:t>
            </a:r>
          </a:p>
          <a:p>
            <a:pPr algn="just"/>
            <a:endParaRPr lang="en-US" sz="2200" dirty="0" smtClean="0"/>
          </a:p>
          <a:p>
            <a:pPr algn="just"/>
            <a:r>
              <a:rPr lang="en-US" sz="2200" dirty="0" smtClean="0"/>
              <a:t>MAC layer provides fair (i.e., no node has higher priority than others in accessing the medium) and deterministic access (i.e., under error-free conditions, the time a node has to wait to access the medium can be predicted)</a:t>
            </a:r>
          </a:p>
          <a:p>
            <a:pPr algn="just"/>
            <a:endParaRPr lang="en-US" sz="2200" dirty="0" smtClean="0"/>
          </a:p>
          <a:p>
            <a:pPr algn="just"/>
            <a:r>
              <a:rPr lang="en-US" sz="2200" dirty="0" smtClean="0"/>
              <a:t>SMT is a sophisticated, build in network monitoring and management capabilities. It is not an OSI-RM specification.</a:t>
            </a:r>
          </a:p>
          <a:p>
            <a:pPr lvl="1" algn="just"/>
            <a:endParaRPr lang="en-US" sz="2200" dirty="0" smtClean="0"/>
          </a:p>
          <a:p>
            <a:pPr lvl="1" algn="just"/>
            <a:endParaRPr lang="en-US" sz="2000"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FDDI Advantages</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High Bandwidth (100 Mbps)</a:t>
            </a:r>
            <a:endParaRPr lang="en-US" sz="2200" dirty="0" smtClean="0"/>
          </a:p>
          <a:p>
            <a:pPr algn="just"/>
            <a:endParaRPr lang="en-US" sz="2200" dirty="0" smtClean="0"/>
          </a:p>
          <a:p>
            <a:pPr algn="just"/>
            <a:r>
              <a:rPr lang="en-US" sz="2200" dirty="0" smtClean="0"/>
              <a:t>Large distance between FDDI nodes because of very low attenuation (≤0.3 dB/km) in fibers.</a:t>
            </a:r>
          </a:p>
          <a:p>
            <a:pPr algn="just"/>
            <a:endParaRPr lang="en-US" sz="2200" dirty="0" smtClean="0"/>
          </a:p>
          <a:p>
            <a:pPr algn="just"/>
            <a:r>
              <a:rPr lang="en-US" sz="2200" dirty="0" smtClean="0"/>
              <a:t>Improved Signal-to-Noise ratio because of no interference from external ratio frequencies and electromagnetic noise </a:t>
            </a:r>
          </a:p>
          <a:p>
            <a:pPr algn="just"/>
            <a:endParaRPr lang="en-US" sz="2200" dirty="0" smtClean="0"/>
          </a:p>
          <a:p>
            <a:pPr algn="just"/>
            <a:r>
              <a:rPr lang="en-US" sz="2400" dirty="0" smtClean="0"/>
              <a:t>Bit error rate (10</a:t>
            </a:r>
            <a:r>
              <a:rPr lang="en-US" sz="2400" baseline="30000" dirty="0" smtClean="0"/>
              <a:t>-11</a:t>
            </a:r>
            <a:r>
              <a:rPr lang="en-US" sz="2400" dirty="0" smtClean="0"/>
              <a:t>) is substantially better than that in Copper (10</a:t>
            </a:r>
            <a:r>
              <a:rPr lang="en-US" sz="2400" baseline="30000" dirty="0" smtClean="0"/>
              <a:t>-5</a:t>
            </a:r>
            <a:r>
              <a:rPr lang="en-US" sz="2400" dirty="0" smtClean="0"/>
              <a:t>) and microwave system (10</a:t>
            </a:r>
            <a:r>
              <a:rPr lang="en-US" sz="2400" baseline="30000" dirty="0" smtClean="0"/>
              <a:t>-7</a:t>
            </a:r>
            <a:r>
              <a:rPr lang="en-US" sz="2400" dirty="0" smtClean="0"/>
              <a:t>).</a:t>
            </a:r>
          </a:p>
          <a:p>
            <a:pPr algn="just"/>
            <a:endParaRPr lang="en-US" sz="2400" dirty="0" smtClean="0"/>
          </a:p>
          <a:p>
            <a:pPr algn="just"/>
            <a:r>
              <a:rPr lang="en-US" sz="2400" dirty="0" smtClean="0"/>
              <a:t>Very difficult to tap signal from a fiber cable.</a:t>
            </a:r>
          </a:p>
          <a:p>
            <a:pPr lvl="1" algn="just"/>
            <a:endParaRPr lang="en-US" sz="2000"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FDDI Limitations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High cost of optical components required for transmission/reception of signals (especially for single mode fiber network)</a:t>
            </a:r>
          </a:p>
          <a:p>
            <a:pPr algn="just"/>
            <a:endParaRPr lang="en-US" sz="2400" dirty="0" smtClean="0"/>
          </a:p>
          <a:p>
            <a:pPr algn="just"/>
            <a:r>
              <a:rPr lang="en-US" sz="2400" dirty="0" smtClean="0"/>
              <a:t>More complex to implement than existing low speech LAN technologies such as Ethernet and Fast Ethernet.</a:t>
            </a:r>
          </a:p>
          <a:p>
            <a:pPr lvl="1" algn="just"/>
            <a:endParaRPr lang="en-US" sz="2000"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WAN Technology</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Public Switched Telephone Network (PSTN)</a:t>
            </a:r>
          </a:p>
          <a:p>
            <a:pPr algn="just"/>
            <a:endParaRPr lang="en-US" sz="2400" dirty="0" smtClean="0"/>
          </a:p>
          <a:p>
            <a:pPr algn="just"/>
            <a:r>
              <a:rPr lang="en-US" sz="2400" dirty="0" smtClean="0"/>
              <a:t>Integrated Service Digital Network (ISDN)</a:t>
            </a:r>
          </a:p>
          <a:p>
            <a:pPr algn="just"/>
            <a:endParaRPr lang="en-US" sz="2400" dirty="0" smtClean="0"/>
          </a:p>
          <a:p>
            <a:pPr algn="just"/>
            <a:r>
              <a:rPr lang="en-US" sz="2400" dirty="0" smtClean="0"/>
              <a:t>Broadband ISDN</a:t>
            </a:r>
          </a:p>
          <a:p>
            <a:pPr algn="just"/>
            <a:endParaRPr lang="en-US" sz="2400" dirty="0" smtClean="0"/>
          </a:p>
          <a:p>
            <a:pPr algn="just"/>
            <a:r>
              <a:rPr lang="en-US" sz="2400" dirty="0" smtClean="0"/>
              <a:t>Wireless Network (</a:t>
            </a:r>
            <a:r>
              <a:rPr lang="en-US" sz="2400" dirty="0" smtClean="0">
                <a:solidFill>
                  <a:srgbClr val="FF0000"/>
                </a:solidFill>
              </a:rPr>
              <a:t>note</a:t>
            </a:r>
            <a:r>
              <a:rPr lang="en-US" sz="2400" dirty="0" smtClean="0"/>
              <a:t>: wireless LAN)</a:t>
            </a:r>
          </a:p>
          <a:p>
            <a:pPr algn="just"/>
            <a:endParaRPr lang="en-US" sz="2400" dirty="0" smtClean="0"/>
          </a:p>
          <a:p>
            <a:pPr algn="just"/>
            <a:r>
              <a:rPr lang="en-US" sz="2400" dirty="0" smtClean="0"/>
              <a:t>Broadcast Channel: Terrestrial, Cable, Satellite.</a:t>
            </a:r>
          </a:p>
          <a:p>
            <a:pPr lvl="1" algn="just"/>
            <a:endParaRPr lang="en-US" sz="2000"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PSTN</a:t>
            </a:r>
            <a:endParaRPr lang="en-US" sz="3600" b="1" dirty="0"/>
          </a:p>
        </p:txBody>
      </p:sp>
      <p:sp>
        <p:nvSpPr>
          <p:cNvPr id="3" name="Content Placeholder 2"/>
          <p:cNvSpPr>
            <a:spLocks noGrp="1"/>
          </p:cNvSpPr>
          <p:nvPr>
            <p:ph idx="1"/>
          </p:nvPr>
        </p:nvSpPr>
        <p:spPr/>
        <p:txBody>
          <a:bodyPr>
            <a:normAutofit fontScale="92500" lnSpcReduction="10000"/>
          </a:bodyPr>
          <a:lstStyle/>
          <a:p>
            <a:pPr algn="just"/>
            <a:r>
              <a:rPr lang="en-GB" sz="2400" dirty="0" smtClean="0"/>
              <a:t>Now known as </a:t>
            </a:r>
            <a:r>
              <a:rPr lang="en-GB" sz="2400" b="1" i="1" dirty="0" smtClean="0"/>
              <a:t>Plain Old Telephone Service</a:t>
            </a:r>
            <a:r>
              <a:rPr lang="en-GB" sz="2400" b="1" dirty="0" smtClean="0"/>
              <a:t> (POTs)</a:t>
            </a:r>
            <a:endParaRPr lang="en-US" sz="2400" dirty="0" smtClean="0"/>
          </a:p>
          <a:p>
            <a:pPr algn="just"/>
            <a:endParaRPr lang="en-GB" sz="2400" dirty="0" smtClean="0"/>
          </a:p>
          <a:p>
            <a:pPr algn="just"/>
            <a:r>
              <a:rPr lang="en-GB" sz="2400" dirty="0" smtClean="0"/>
              <a:t>The term </a:t>
            </a:r>
            <a:r>
              <a:rPr lang="en-GB" sz="2400" b="1" i="1" dirty="0" smtClean="0"/>
              <a:t>switched</a:t>
            </a:r>
            <a:r>
              <a:rPr lang="en-GB" sz="2400" dirty="0" smtClean="0"/>
              <a:t> means a subscriber can make a call to any other telephone on the ‘total’ network.</a:t>
            </a:r>
          </a:p>
          <a:p>
            <a:pPr algn="just"/>
            <a:endParaRPr lang="en-GB" sz="2400" dirty="0" smtClean="0"/>
          </a:p>
          <a:p>
            <a:pPr algn="just"/>
            <a:r>
              <a:rPr lang="en-GB" sz="2400" dirty="0" smtClean="0"/>
              <a:t>The copper wire between the home and central office has a limited bandwidth (56 Kbps). This is still too low for carrying video with pleasing quality.</a:t>
            </a:r>
          </a:p>
          <a:p>
            <a:pPr algn="just"/>
            <a:endParaRPr lang="en-GB" sz="2400" dirty="0" smtClean="0"/>
          </a:p>
          <a:p>
            <a:pPr algn="just"/>
            <a:r>
              <a:rPr lang="en-GB" sz="2400" dirty="0" smtClean="0"/>
              <a:t>Higher data rates, up to 6 Mbps in the downlink direction are possible with ADSL (Asymmetric Digital Subscriber Loop) modems. ADSL is one of the main transport media for streaming MPEG-1, MPEG-2</a:t>
            </a:r>
            <a:r>
              <a:rPr lang="en-US" sz="2400" dirty="0" smtClean="0"/>
              <a:t> movies through VOD services.</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ISDN</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ISDN is the first network using digital transmission. The data rate can be multiples of basic channels (B channels) of 64 Kbps each, with multiplying factor ranging from 1 to 24.</a:t>
            </a:r>
          </a:p>
          <a:p>
            <a:pPr algn="just"/>
            <a:endParaRPr lang="en-US" sz="2400" dirty="0" smtClean="0"/>
          </a:p>
          <a:p>
            <a:pPr algn="just"/>
            <a:r>
              <a:rPr lang="en-US" sz="2400" dirty="0" smtClean="0"/>
              <a:t>The basic subscription of ISDN comes with a 2B+D channel, where D channel is 16 Kbps and is used for return signaling.  At 128 Kbps, very low quality video can be achieved.</a:t>
            </a:r>
          </a:p>
          <a:p>
            <a:pPr algn="just"/>
            <a:endParaRPr lang="en-US" sz="2400" dirty="0" smtClean="0"/>
          </a:p>
          <a:p>
            <a:pPr algn="just"/>
            <a:r>
              <a:rPr lang="en-US" sz="2400" dirty="0" smtClean="0"/>
              <a:t>ISDN connection is very reliable. H.320 (i.e., the first recommendation series for audio-video conferencing) was developed for ISDN. </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Broadband ISDN</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B-ISDN services offer H.0 channels (384 Kbps), H.11 channels (1.536 Mbps) and H.12 channels (1.920 Mbps). This requires higher bandwidth coaxial cable or optical fiber.</a:t>
            </a:r>
          </a:p>
          <a:p>
            <a:pPr algn="just"/>
            <a:endParaRPr lang="en-US" sz="2400" dirty="0" smtClean="0"/>
          </a:p>
          <a:p>
            <a:pPr algn="just"/>
            <a:r>
              <a:rPr lang="en-US" sz="2400" dirty="0" smtClean="0"/>
              <a:t>B-ISDN uses Asynchronous Transfer Mode (ATM) packet switching with fixed size packets (known as cells). The very short cell size (53 Bytes with 48 Bytes payload) makes B-ISDN suitable for real-time applications with low delay requirements.  </a:t>
            </a:r>
          </a:p>
          <a:p>
            <a:pPr algn="just"/>
            <a:endParaRPr lang="en-US" sz="2400" dirty="0" smtClean="0"/>
          </a:p>
          <a:p>
            <a:pPr algn="just"/>
            <a:r>
              <a:rPr lang="en-US" sz="2400" dirty="0" smtClean="0"/>
              <a:t>Cell loss can occur due to traffic congestion, although the loss (10</a:t>
            </a:r>
            <a:r>
              <a:rPr lang="en-US" sz="2400" baseline="30000" dirty="0" smtClean="0"/>
              <a:t>-6</a:t>
            </a:r>
            <a:r>
              <a:rPr lang="en-US" sz="2400" dirty="0" smtClean="0"/>
              <a:t>-10</a:t>
            </a:r>
            <a:r>
              <a:rPr lang="en-US" sz="2400" baseline="30000" dirty="0" smtClean="0"/>
              <a:t>-4</a:t>
            </a:r>
            <a:r>
              <a:rPr lang="en-US" sz="2400" dirty="0" smtClean="0"/>
              <a:t>) is quite low for video services.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Why the Cell Size is 53 Bytes?</a:t>
            </a:r>
            <a:endParaRPr lang="en-US" sz="3600" b="1"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The cell size is determined as a trade-off between packetizing delay and cell overhead. Generally, cell overhead (waste) is smaller at larger payload sizes.</a:t>
            </a:r>
          </a:p>
          <a:p>
            <a:pPr algn="just"/>
            <a:endParaRPr lang="en-US" sz="2400" dirty="0" smtClean="0"/>
          </a:p>
          <a:p>
            <a:pPr algn="just"/>
            <a:r>
              <a:rPr lang="en-US" sz="2400" dirty="0" smtClean="0"/>
              <a:t>However, small cell size is preferred because of cell loss. For example, a 53 Bytes cell contain 48 voice samples, which is only 48 x 125 µs = 6 ms of voice. The loss of a cell would be almost unnoticed. However, a loss of cell with 32 ms of voice would be very disruptive.</a:t>
            </a:r>
          </a:p>
          <a:p>
            <a:pPr algn="just"/>
            <a:endParaRPr lang="en-US" sz="2400" dirty="0" smtClean="0"/>
          </a:p>
          <a:p>
            <a:pPr algn="just"/>
            <a:r>
              <a:rPr lang="en-US" sz="2400" dirty="0" smtClean="0"/>
              <a:t>32 Byte is the maximal payload size, at which there is no noticeable packetizing delay, but the overhead would be 13.5%. 64 Bytes payload would produce a small echo in voice communication, but the overhead would be 7.1%.</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ATM Service Categories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Constant Bit Rate (CBR)</a:t>
            </a:r>
          </a:p>
          <a:p>
            <a:pPr lvl="1" algn="just"/>
            <a:r>
              <a:rPr lang="en-US" sz="2200" dirty="0" smtClean="0"/>
              <a:t>CBR supports real-time applications that require tightly constrained delay and delay variation (e.g., video conferencing, telephone call, video/audio distribution).</a:t>
            </a:r>
          </a:p>
          <a:p>
            <a:pPr algn="just"/>
            <a:endParaRPr lang="en-US" sz="2400" dirty="0" smtClean="0"/>
          </a:p>
          <a:p>
            <a:pPr algn="just"/>
            <a:r>
              <a:rPr lang="en-US" sz="2400" dirty="0" smtClean="0"/>
              <a:t>Variable Bit Rate (VBR)</a:t>
            </a:r>
          </a:p>
          <a:p>
            <a:pPr lvl="1" algn="just"/>
            <a:r>
              <a:rPr lang="en-US" sz="2200" dirty="0" smtClean="0"/>
              <a:t>Real-time VBR supports real-time applications, but may allow more efficient use of a network.</a:t>
            </a:r>
          </a:p>
          <a:p>
            <a:pPr lvl="1" algn="just"/>
            <a:r>
              <a:rPr lang="en-US" sz="2200" dirty="0" smtClean="0"/>
              <a:t>Non Real-time VBR supports real-time applications, which are more tolerant of network delays (e.g., airline reservations, banking transactions, process monitoring)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Graphics</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Revisable document that retains structural information</a:t>
            </a:r>
          </a:p>
          <a:p>
            <a:pPr algn="just"/>
            <a:r>
              <a:rPr lang="en-US" sz="2400" dirty="0" smtClean="0"/>
              <a:t>Consists of objects such as lines, curves, circles, etc.</a:t>
            </a:r>
          </a:p>
          <a:p>
            <a:pPr algn="just"/>
            <a:r>
              <a:rPr lang="en-US" sz="2400" dirty="0" smtClean="0"/>
              <a:t>Usually generated by graphic editor of computer programs, such as Corel Draw, Adobe Illustrator</a:t>
            </a:r>
            <a:endParaRPr lang="en-US" sz="2200" dirty="0" smtClean="0"/>
          </a:p>
        </p:txBody>
      </p:sp>
      <p:pic>
        <p:nvPicPr>
          <p:cNvPr id="2050" name="Picture 2" descr="C:\Users\User\Desktop\imagesEON59HAB.jpg"/>
          <p:cNvPicPr>
            <a:picLocks noChangeAspect="1" noChangeArrowheads="1"/>
          </p:cNvPicPr>
          <p:nvPr/>
        </p:nvPicPr>
        <p:blipFill>
          <a:blip r:embed="rId2"/>
          <a:srcRect/>
          <a:stretch>
            <a:fillRect/>
          </a:stretch>
        </p:blipFill>
        <p:spPr bwMode="auto">
          <a:xfrm>
            <a:off x="609600" y="4114800"/>
            <a:ext cx="2143125" cy="2143125"/>
          </a:xfrm>
          <a:prstGeom prst="rect">
            <a:avLst/>
          </a:prstGeom>
          <a:noFill/>
        </p:spPr>
      </p:pic>
      <p:pic>
        <p:nvPicPr>
          <p:cNvPr id="2051" name="Picture 3" descr="C:\Users\User\Desktop\untitled.png"/>
          <p:cNvPicPr>
            <a:picLocks noChangeAspect="1" noChangeArrowheads="1"/>
          </p:cNvPicPr>
          <p:nvPr/>
        </p:nvPicPr>
        <p:blipFill>
          <a:blip r:embed="rId3"/>
          <a:srcRect/>
          <a:stretch>
            <a:fillRect/>
          </a:stretch>
        </p:blipFill>
        <p:spPr bwMode="auto">
          <a:xfrm>
            <a:off x="3048000" y="4114800"/>
            <a:ext cx="3052864" cy="2133600"/>
          </a:xfrm>
          <a:prstGeom prst="rect">
            <a:avLst/>
          </a:prstGeom>
          <a:noFill/>
        </p:spPr>
      </p:pic>
      <p:pic>
        <p:nvPicPr>
          <p:cNvPr id="2054" name="Picture 6" descr="C:\Users\User\Desktop\imagesWJZ02HMD.jpg"/>
          <p:cNvPicPr>
            <a:picLocks noChangeAspect="1" noChangeArrowheads="1"/>
          </p:cNvPicPr>
          <p:nvPr/>
        </p:nvPicPr>
        <p:blipFill>
          <a:blip r:embed="rId4"/>
          <a:srcRect/>
          <a:stretch>
            <a:fillRect/>
          </a:stretch>
        </p:blipFill>
        <p:spPr bwMode="auto">
          <a:xfrm>
            <a:off x="6172200" y="4038600"/>
            <a:ext cx="2645004" cy="2133600"/>
          </a:xfrm>
          <a:prstGeom prst="rect">
            <a:avLst/>
          </a:prstGeom>
          <a:noFill/>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ATM Service Categories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Available Bit Rate (ABR)</a:t>
            </a:r>
          </a:p>
          <a:p>
            <a:pPr lvl="1" algn="just"/>
            <a:r>
              <a:rPr lang="en-US" sz="2200" dirty="0" smtClean="0"/>
              <a:t>ABR is a best effort service, which supports non real-time applications that allow congestion control because the sender can be informed to slow down the traffic in congestion periods (e.g., critical data transfer, text/data/image retrieval and distribution, remote terminal).</a:t>
            </a:r>
          </a:p>
          <a:p>
            <a:pPr algn="just"/>
            <a:endParaRPr lang="en-US" sz="2400" dirty="0" smtClean="0"/>
          </a:p>
          <a:p>
            <a:pPr algn="just"/>
            <a:r>
              <a:rPr lang="en-US" sz="2400" dirty="0" smtClean="0"/>
              <a:t>Unspecified Bit Rate (UBR)</a:t>
            </a:r>
          </a:p>
          <a:p>
            <a:pPr lvl="1" algn="just"/>
            <a:r>
              <a:rPr lang="en-US" sz="2200" dirty="0" smtClean="0"/>
              <a:t>UBR is a best effort service without any performance requirement. UBR is equivalent to Internet.</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Wireless Network</a:t>
            </a:r>
            <a:endParaRPr lang="en-US" sz="3600" b="1" dirty="0"/>
          </a:p>
        </p:txBody>
      </p:sp>
      <p:graphicFrame>
        <p:nvGraphicFramePr>
          <p:cNvPr id="4" name="Table 3"/>
          <p:cNvGraphicFramePr>
            <a:graphicFrameLocks noGrp="1"/>
          </p:cNvGraphicFramePr>
          <p:nvPr/>
        </p:nvGraphicFramePr>
        <p:xfrm>
          <a:off x="533400" y="2362200"/>
          <a:ext cx="8077200" cy="2479040"/>
        </p:xfrm>
        <a:graphic>
          <a:graphicData uri="http://schemas.openxmlformats.org/drawingml/2006/table">
            <a:tbl>
              <a:tblPr firstRow="1" bandRow="1">
                <a:tableStyleId>{5C22544A-7EE6-4342-B048-85BDC9FD1C3A}</a:tableStyleId>
              </a:tblPr>
              <a:tblGrid>
                <a:gridCol w="2286000"/>
                <a:gridCol w="1600200"/>
                <a:gridCol w="1524000"/>
                <a:gridCol w="1295400"/>
                <a:gridCol w="1371600"/>
              </a:tblGrid>
              <a:tr h="370840">
                <a:tc>
                  <a:txBody>
                    <a:bodyPr/>
                    <a:lstStyle/>
                    <a:p>
                      <a:pPr algn="ctr"/>
                      <a:r>
                        <a:rPr lang="en-US" sz="1600" dirty="0" smtClean="0"/>
                        <a:t>Network</a:t>
                      </a:r>
                      <a:endParaRPr lang="en-US" sz="1600" dirty="0"/>
                    </a:p>
                  </a:txBody>
                  <a:tcPr anchor="ctr"/>
                </a:tc>
                <a:tc>
                  <a:txBody>
                    <a:bodyPr/>
                    <a:lstStyle/>
                    <a:p>
                      <a:pPr algn="ctr"/>
                      <a:r>
                        <a:rPr lang="en-US" sz="1600" dirty="0" smtClean="0"/>
                        <a:t>Data Rate</a:t>
                      </a:r>
                      <a:endParaRPr lang="en-US" sz="1600" dirty="0"/>
                    </a:p>
                  </a:txBody>
                  <a:tcPr anchor="ctr"/>
                </a:tc>
                <a:tc>
                  <a:txBody>
                    <a:bodyPr/>
                    <a:lstStyle/>
                    <a:p>
                      <a:pPr algn="ctr"/>
                      <a:r>
                        <a:rPr lang="en-US" sz="1600" dirty="0" smtClean="0"/>
                        <a:t>Mobility</a:t>
                      </a:r>
                      <a:endParaRPr lang="en-US" sz="1600" dirty="0"/>
                    </a:p>
                  </a:txBody>
                  <a:tcPr anchor="ctr"/>
                </a:tc>
                <a:tc>
                  <a:txBody>
                    <a:bodyPr/>
                    <a:lstStyle/>
                    <a:p>
                      <a:pPr algn="ctr"/>
                      <a:r>
                        <a:rPr lang="en-US" sz="1600" dirty="0" smtClean="0"/>
                        <a:t>Range</a:t>
                      </a:r>
                      <a:endParaRPr lang="en-US" sz="1600" dirty="0"/>
                    </a:p>
                  </a:txBody>
                  <a:tcPr anchor="ctr"/>
                </a:tc>
                <a:tc>
                  <a:txBody>
                    <a:bodyPr/>
                    <a:lstStyle/>
                    <a:p>
                      <a:pPr algn="ctr"/>
                      <a:r>
                        <a:rPr lang="en-US" sz="1600" dirty="0" smtClean="0"/>
                        <a:t>Channel Quality</a:t>
                      </a:r>
                      <a:endParaRPr lang="en-US" sz="1600" dirty="0"/>
                    </a:p>
                  </a:txBody>
                  <a:tcPr anchor="ctr"/>
                </a:tc>
              </a:tr>
              <a:tr h="370840">
                <a:tc>
                  <a:txBody>
                    <a:bodyPr/>
                    <a:lstStyle/>
                    <a:p>
                      <a:r>
                        <a:rPr lang="en-US" sz="1600" dirty="0" smtClean="0"/>
                        <a:t>Cellular</a:t>
                      </a:r>
                      <a:r>
                        <a:rPr lang="en-US" sz="1600" baseline="0" dirty="0" smtClean="0"/>
                        <a:t> Network</a:t>
                      </a:r>
                      <a:endParaRPr lang="en-US" sz="1600" dirty="0"/>
                    </a:p>
                  </a:txBody>
                  <a:tcPr anchor="ctr"/>
                </a:tc>
                <a:tc>
                  <a:txBody>
                    <a:bodyPr/>
                    <a:lstStyle/>
                    <a:p>
                      <a:pPr algn="ctr"/>
                      <a:r>
                        <a:rPr lang="en-US" sz="1600" dirty="0" smtClean="0"/>
                        <a:t>&lt;20 Kbps</a:t>
                      </a:r>
                      <a:endParaRPr lang="en-US" sz="1600" dirty="0"/>
                    </a:p>
                  </a:txBody>
                  <a:tcPr anchor="ctr"/>
                </a:tc>
                <a:tc>
                  <a:txBody>
                    <a:bodyPr/>
                    <a:lstStyle/>
                    <a:p>
                      <a:pPr algn="ctr"/>
                      <a:r>
                        <a:rPr lang="en-US" sz="1600" dirty="0" smtClean="0"/>
                        <a:t>High</a:t>
                      </a:r>
                      <a:endParaRPr lang="en-US" sz="1600" dirty="0"/>
                    </a:p>
                  </a:txBody>
                  <a:tcPr anchor="ctr"/>
                </a:tc>
                <a:tc>
                  <a:txBody>
                    <a:bodyPr/>
                    <a:lstStyle/>
                    <a:p>
                      <a:pPr algn="ctr"/>
                      <a:r>
                        <a:rPr lang="en-US" sz="1600" dirty="0" smtClean="0"/>
                        <a:t>2.5 km</a:t>
                      </a:r>
                      <a:endParaRPr lang="en-US" sz="1600" dirty="0"/>
                    </a:p>
                  </a:txBody>
                  <a:tcPr anchor="ctr"/>
                </a:tc>
                <a:tc>
                  <a:txBody>
                    <a:bodyPr/>
                    <a:lstStyle/>
                    <a:p>
                      <a:pPr algn="ctr"/>
                      <a:r>
                        <a:rPr lang="en-US" sz="1600" dirty="0" smtClean="0"/>
                        <a:t>Poor</a:t>
                      </a:r>
                      <a:endParaRPr lang="en-US" sz="1600" dirty="0"/>
                    </a:p>
                  </a:txBody>
                  <a:tcPr anchor="ctr"/>
                </a:tc>
              </a:tr>
              <a:tr h="370840">
                <a:tc>
                  <a:txBody>
                    <a:bodyPr/>
                    <a:lstStyle/>
                    <a:p>
                      <a:r>
                        <a:rPr lang="en-US" sz="1600" dirty="0" smtClean="0"/>
                        <a:t>Wireless Data Network</a:t>
                      </a:r>
                      <a:endParaRPr lang="en-US" sz="1600" dirty="0"/>
                    </a:p>
                  </a:txBody>
                  <a:tcPr anchor="ctr"/>
                </a:tc>
                <a:tc>
                  <a:txBody>
                    <a:bodyPr/>
                    <a:lstStyle/>
                    <a:p>
                      <a:pPr algn="ctr"/>
                      <a:r>
                        <a:rPr lang="en-US" sz="1600" dirty="0" smtClean="0"/>
                        <a:t>64-384 Kbps</a:t>
                      </a:r>
                      <a:endParaRPr lang="en-US" sz="1600" dirty="0"/>
                    </a:p>
                  </a:txBody>
                  <a:tcPr anchor="ctr"/>
                </a:tc>
                <a:tc>
                  <a:txBody>
                    <a:bodyPr/>
                    <a:lstStyle/>
                    <a:p>
                      <a:pPr algn="ctr"/>
                      <a:r>
                        <a:rPr lang="en-US" sz="1600" dirty="0" smtClean="0"/>
                        <a:t>High</a:t>
                      </a:r>
                      <a:endParaRPr lang="en-US" sz="1600" dirty="0"/>
                    </a:p>
                  </a:txBody>
                  <a:tcPr anchor="ctr"/>
                </a:tc>
                <a:tc>
                  <a:txBody>
                    <a:bodyPr/>
                    <a:lstStyle/>
                    <a:p>
                      <a:pPr algn="ctr"/>
                      <a:r>
                        <a:rPr lang="en-US" sz="1600" dirty="0" smtClean="0"/>
                        <a:t>2.5 km</a:t>
                      </a:r>
                      <a:endParaRPr lang="en-US" sz="1600" dirty="0"/>
                    </a:p>
                  </a:txBody>
                  <a:tcPr anchor="ctr"/>
                </a:tc>
                <a:tc>
                  <a:txBody>
                    <a:bodyPr/>
                    <a:lstStyle/>
                    <a:p>
                      <a:pPr algn="ctr"/>
                      <a:r>
                        <a:rPr lang="en-US" sz="1600" dirty="0" smtClean="0"/>
                        <a:t>Poor</a:t>
                      </a:r>
                      <a:endParaRPr lang="en-US" sz="1600" dirty="0"/>
                    </a:p>
                  </a:txBody>
                  <a:tcPr anchor="ctr"/>
                </a:tc>
              </a:tr>
              <a:tr h="370840">
                <a:tc>
                  <a:txBody>
                    <a:bodyPr/>
                    <a:lstStyle/>
                    <a:p>
                      <a:r>
                        <a:rPr lang="en-US" sz="1600" dirty="0" smtClean="0"/>
                        <a:t>Wireless LAN</a:t>
                      </a:r>
                      <a:endParaRPr lang="en-US" sz="1600" dirty="0"/>
                    </a:p>
                  </a:txBody>
                  <a:tcPr anchor="ctr"/>
                </a:tc>
                <a:tc>
                  <a:txBody>
                    <a:bodyPr/>
                    <a:lstStyle/>
                    <a:p>
                      <a:pPr algn="ctr"/>
                      <a:r>
                        <a:rPr lang="en-US" sz="1600" dirty="0" smtClean="0"/>
                        <a:t>2-25 Mbps</a:t>
                      </a:r>
                      <a:endParaRPr lang="en-US" sz="1600" dirty="0"/>
                    </a:p>
                  </a:txBody>
                  <a:tcPr anchor="ctr"/>
                </a:tc>
                <a:tc>
                  <a:txBody>
                    <a:bodyPr/>
                    <a:lstStyle/>
                    <a:p>
                      <a:pPr algn="ctr"/>
                      <a:r>
                        <a:rPr lang="en-US" sz="1600" dirty="0" smtClean="0"/>
                        <a:t>Low</a:t>
                      </a:r>
                      <a:r>
                        <a:rPr lang="en-US" sz="1600" baseline="0" dirty="0" smtClean="0"/>
                        <a:t> (Indoor)</a:t>
                      </a:r>
                      <a:endParaRPr lang="en-US" sz="1600" dirty="0"/>
                    </a:p>
                  </a:txBody>
                  <a:tcPr anchor="ctr"/>
                </a:tc>
                <a:tc>
                  <a:txBody>
                    <a:bodyPr/>
                    <a:lstStyle/>
                    <a:p>
                      <a:pPr algn="ctr"/>
                      <a:r>
                        <a:rPr lang="en-US" sz="1600" dirty="0" smtClean="0"/>
                        <a:t>50 m</a:t>
                      </a:r>
                      <a:endParaRPr lang="en-US" sz="1600" dirty="0"/>
                    </a:p>
                  </a:txBody>
                  <a:tcPr anchor="ctr"/>
                </a:tc>
                <a:tc>
                  <a:txBody>
                    <a:bodyPr/>
                    <a:lstStyle/>
                    <a:p>
                      <a:pPr algn="ctr"/>
                      <a:r>
                        <a:rPr lang="en-US" sz="1600" dirty="0" smtClean="0"/>
                        <a:t>Location dependent</a:t>
                      </a:r>
                      <a:endParaRPr lang="en-US" sz="1600" dirty="0"/>
                    </a:p>
                  </a:txBody>
                  <a:tcPr anchor="ctr"/>
                </a:tc>
              </a:tr>
              <a:tr h="370840">
                <a:tc>
                  <a:txBody>
                    <a:bodyPr/>
                    <a:lstStyle/>
                    <a:p>
                      <a:r>
                        <a:rPr lang="en-US" sz="1600" dirty="0" smtClean="0"/>
                        <a:t>Wireless IP Network</a:t>
                      </a:r>
                      <a:endParaRPr lang="en-US" sz="1600" dirty="0"/>
                    </a:p>
                  </a:txBody>
                  <a:tcPr anchor="ctr"/>
                </a:tc>
                <a:tc>
                  <a:txBody>
                    <a:bodyPr/>
                    <a:lstStyle/>
                    <a:p>
                      <a:pPr algn="ctr"/>
                      <a:r>
                        <a:rPr lang="en-US" sz="1600" dirty="0" smtClean="0"/>
                        <a:t>1-600</a:t>
                      </a:r>
                      <a:r>
                        <a:rPr lang="en-US" sz="1600" baseline="0" dirty="0" smtClean="0"/>
                        <a:t> Mbps downlink</a:t>
                      </a:r>
                      <a:endParaRPr lang="en-US" sz="1600" dirty="0"/>
                    </a:p>
                  </a:txBody>
                  <a:tcPr anchor="ctr"/>
                </a:tc>
                <a:tc>
                  <a:txBody>
                    <a:bodyPr/>
                    <a:lstStyle/>
                    <a:p>
                      <a:pPr algn="ctr"/>
                      <a:r>
                        <a:rPr lang="en-US" sz="1600" dirty="0" smtClean="0"/>
                        <a:t>Low (Indoor)</a:t>
                      </a:r>
                      <a:endParaRPr lang="en-US" sz="1600" dirty="0"/>
                    </a:p>
                  </a:txBody>
                  <a:tcPr anchor="ctr"/>
                </a:tc>
                <a:tc>
                  <a:txBody>
                    <a:bodyPr/>
                    <a:lstStyle/>
                    <a:p>
                      <a:pPr algn="ctr"/>
                      <a:r>
                        <a:rPr lang="en-US" sz="1600" dirty="0" smtClean="0"/>
                        <a:t>3-30 miles</a:t>
                      </a:r>
                      <a:endParaRPr lang="en-US" sz="1600" dirty="0"/>
                    </a:p>
                  </a:txBody>
                  <a:tcPr anchor="ctr"/>
                </a:tc>
                <a:tc>
                  <a:txBody>
                    <a:bodyPr/>
                    <a:lstStyle/>
                    <a:p>
                      <a:pPr algn="ctr"/>
                      <a:r>
                        <a:rPr lang="en-US" sz="1600" dirty="0" smtClean="0"/>
                        <a:t>Good</a:t>
                      </a:r>
                      <a:endParaRPr lang="en-US" sz="1600" dirty="0"/>
                    </a:p>
                  </a:txBody>
                  <a:tcPr anchor="ctr"/>
                </a:tc>
              </a:tr>
            </a:tbl>
          </a:graphicData>
        </a:graphic>
      </p:graphicFrame>
      <p:sp>
        <p:nvSpPr>
          <p:cNvPr id="5" name="TextBox 4"/>
          <p:cNvSpPr txBox="1"/>
          <p:nvPr/>
        </p:nvSpPr>
        <p:spPr>
          <a:xfrm>
            <a:off x="533400" y="5075872"/>
            <a:ext cx="8077200" cy="1477328"/>
          </a:xfrm>
          <a:prstGeom prst="rect">
            <a:avLst/>
          </a:prstGeom>
          <a:noFill/>
        </p:spPr>
        <p:txBody>
          <a:bodyPr wrap="square" rtlCol="0">
            <a:spAutoFit/>
          </a:bodyPr>
          <a:lstStyle/>
          <a:p>
            <a:r>
              <a:rPr lang="en-US" dirty="0" smtClean="0"/>
              <a:t>Cellular Network: GPRS, EDGE (8.8-59.2 Kbps)</a:t>
            </a:r>
          </a:p>
          <a:p>
            <a:endParaRPr lang="en-US" dirty="0" smtClean="0"/>
          </a:p>
          <a:p>
            <a:r>
              <a:rPr lang="en-US" dirty="0" smtClean="0"/>
              <a:t>Wireless Data Network: 3G (BER &lt;10</a:t>
            </a:r>
            <a:r>
              <a:rPr lang="en-US" baseline="30000" dirty="0" smtClean="0"/>
              <a:t>-6</a:t>
            </a:r>
            <a:r>
              <a:rPr lang="en-US" dirty="0" smtClean="0"/>
              <a:t>)</a:t>
            </a:r>
          </a:p>
          <a:p>
            <a:endParaRPr lang="en-US" dirty="0" smtClean="0"/>
          </a:p>
          <a:p>
            <a:r>
              <a:rPr lang="en-US" dirty="0" smtClean="0"/>
              <a:t>Wireless IP Network (2.15-40 GHz):  MMDS (1 Mbps), LMDS (600 Mbps)</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Wireless Network (Cont.)</a:t>
            </a:r>
            <a:endParaRPr lang="en-US" sz="3600" b="1"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Difficulties for video transport over wireless networks lie in the low bandwidth, high error rate, and most importantly, the fluctuation of available bandwidth and error characteristics.</a:t>
            </a:r>
          </a:p>
          <a:p>
            <a:pPr algn="just"/>
            <a:endParaRPr lang="en-US" sz="2400" dirty="0" smtClean="0"/>
          </a:p>
          <a:p>
            <a:pPr algn="just"/>
            <a:r>
              <a:rPr lang="en-US" sz="2400" dirty="0" smtClean="0"/>
              <a:t>For real-world applications, quite sophisticated FEC (Forward Error Check) codes are used to reduce the bit error rates significantly.</a:t>
            </a:r>
          </a:p>
          <a:p>
            <a:pPr algn="just"/>
            <a:endParaRPr lang="en-US" sz="2400" dirty="0" smtClean="0"/>
          </a:p>
          <a:p>
            <a:pPr algn="just"/>
            <a:r>
              <a:rPr lang="en-US" sz="2400" dirty="0" smtClean="0"/>
              <a:t>Most wireless interactive multimedia communication systems employ H.223. H.223 conveys media data including compressed video in the form of packets of variable size. Typical packet sizes are around 100 bytes to ensure good delay characteristics.</a:t>
            </a:r>
          </a:p>
          <a:p>
            <a:pPr lvl="1" algn="just"/>
            <a:endParaRPr lang="en-US" sz="2000"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3G Wireless System</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3G provide higher data rates by using higher carrier frequencies, wider bandwidth and more sophisticated techniques for multiple access, error control, and signal detection.</a:t>
            </a:r>
          </a:p>
          <a:p>
            <a:pPr algn="just"/>
            <a:endParaRPr lang="en-US" sz="2400" dirty="0" smtClean="0"/>
          </a:p>
          <a:p>
            <a:pPr algn="just"/>
            <a:r>
              <a:rPr lang="en-US" sz="2400" dirty="0" smtClean="0"/>
              <a:t>BER for data transmission is below 10</a:t>
            </a:r>
            <a:r>
              <a:rPr lang="en-US" sz="2400" baseline="30000" dirty="0" smtClean="0"/>
              <a:t>-6</a:t>
            </a:r>
            <a:r>
              <a:rPr lang="en-US" sz="2400" dirty="0" smtClean="0"/>
              <a:t>. </a:t>
            </a:r>
          </a:p>
          <a:p>
            <a:pPr algn="just"/>
            <a:endParaRPr lang="en-US" sz="2400" dirty="0" smtClean="0"/>
          </a:p>
          <a:p>
            <a:pPr algn="just"/>
            <a:r>
              <a:rPr lang="en-US" sz="2400" dirty="0" smtClean="0"/>
              <a:t>Generally, wireless channel is quite noisy with high bit error rates. But the use of rate adaptation, FEC and ARQ yield an almost error-free environment for data transmission. For video transmission, where ARQ has to be limited, one has to cope with quite high bit error rates and packet loss rates.</a:t>
            </a:r>
          </a:p>
          <a:p>
            <a:pPr lvl="1" algn="just"/>
            <a:endParaRPr lang="en-US" sz="2000"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Broadcast Channels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This is used for broadcasting of digital TV including HDTV using the MPEG-2 video coding and transport streams. </a:t>
            </a:r>
          </a:p>
          <a:p>
            <a:pPr algn="just"/>
            <a:endParaRPr lang="en-US" sz="2400" dirty="0" smtClean="0"/>
          </a:p>
          <a:p>
            <a:pPr algn="just"/>
            <a:r>
              <a:rPr lang="en-US" sz="2400" dirty="0" smtClean="0"/>
              <a:t>The compressed data are carried over packets of 188 bytes each. The MPEG-2 transport layer ensure an almost error free environment. </a:t>
            </a:r>
          </a:p>
          <a:p>
            <a:pPr algn="just"/>
            <a:endParaRPr lang="en-US" sz="2400" dirty="0" smtClean="0"/>
          </a:p>
          <a:p>
            <a:pPr algn="just"/>
            <a:r>
              <a:rPr lang="en-US" sz="2400" dirty="0" smtClean="0"/>
              <a:t>For SDTV, the available bandwidth is between 3-10 Mbps. For HDTV, 20 Mbps is typically allocated.</a:t>
            </a:r>
            <a:endParaRPr lang="en-US" sz="2400"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Video Application Characteristics</a:t>
            </a:r>
            <a:endParaRPr lang="en-US" sz="3600" b="1" dirty="0"/>
          </a:p>
        </p:txBody>
      </p:sp>
      <p:graphicFrame>
        <p:nvGraphicFramePr>
          <p:cNvPr id="5" name="Table 4"/>
          <p:cNvGraphicFramePr>
            <a:graphicFrameLocks noGrp="1"/>
          </p:cNvGraphicFramePr>
          <p:nvPr/>
        </p:nvGraphicFramePr>
        <p:xfrm>
          <a:off x="533400" y="2362200"/>
          <a:ext cx="8077200" cy="3906520"/>
        </p:xfrm>
        <a:graphic>
          <a:graphicData uri="http://schemas.openxmlformats.org/drawingml/2006/table">
            <a:tbl>
              <a:tblPr firstRow="1" bandRow="1">
                <a:tableStyleId>{5C22544A-7EE6-4342-B048-85BDC9FD1C3A}</a:tableStyleId>
              </a:tblPr>
              <a:tblGrid>
                <a:gridCol w="2438400"/>
                <a:gridCol w="1447800"/>
                <a:gridCol w="1524000"/>
                <a:gridCol w="1066800"/>
                <a:gridCol w="1600200"/>
              </a:tblGrid>
              <a:tr h="370840">
                <a:tc>
                  <a:txBody>
                    <a:bodyPr/>
                    <a:lstStyle/>
                    <a:p>
                      <a:pPr algn="ctr"/>
                      <a:r>
                        <a:rPr lang="en-US" sz="1400" dirty="0" smtClean="0"/>
                        <a:t>Application and Standard</a:t>
                      </a:r>
                      <a:r>
                        <a:rPr lang="en-US" sz="1400" baseline="0" dirty="0" smtClean="0"/>
                        <a:t> Family</a:t>
                      </a:r>
                      <a:endParaRPr lang="en-US" sz="1400" dirty="0"/>
                    </a:p>
                  </a:txBody>
                  <a:tcPr anchor="ctr"/>
                </a:tc>
                <a:tc>
                  <a:txBody>
                    <a:bodyPr/>
                    <a:lstStyle/>
                    <a:p>
                      <a:pPr algn="ctr"/>
                      <a:r>
                        <a:rPr lang="en-US" sz="1400" dirty="0" smtClean="0"/>
                        <a:t>Multiplex Protocol</a:t>
                      </a:r>
                      <a:endParaRPr lang="en-US" sz="1400" dirty="0"/>
                    </a:p>
                  </a:txBody>
                  <a:tcPr anchor="ctr"/>
                </a:tc>
                <a:tc>
                  <a:txBody>
                    <a:bodyPr/>
                    <a:lstStyle/>
                    <a:p>
                      <a:pPr algn="ctr"/>
                      <a:r>
                        <a:rPr lang="en-US" sz="1400" dirty="0" smtClean="0"/>
                        <a:t>Video Coding Standard</a:t>
                      </a:r>
                      <a:endParaRPr lang="en-US" sz="1400" dirty="0"/>
                    </a:p>
                  </a:txBody>
                  <a:tcPr anchor="ctr"/>
                </a:tc>
                <a:tc>
                  <a:txBody>
                    <a:bodyPr/>
                    <a:lstStyle/>
                    <a:p>
                      <a:pPr algn="ctr"/>
                      <a:r>
                        <a:rPr lang="en-US" sz="1400" dirty="0" smtClean="0"/>
                        <a:t>Bit Rate</a:t>
                      </a:r>
                      <a:endParaRPr lang="en-US" sz="1400" dirty="0"/>
                    </a:p>
                  </a:txBody>
                  <a:tcPr anchor="ctr"/>
                </a:tc>
                <a:tc>
                  <a:txBody>
                    <a:bodyPr/>
                    <a:lstStyle/>
                    <a:p>
                      <a:pPr algn="ctr"/>
                      <a:r>
                        <a:rPr lang="en-US" sz="1400" dirty="0" smtClean="0"/>
                        <a:t>Error Characteristics </a:t>
                      </a:r>
                      <a:endParaRPr lang="en-US" sz="1400" dirty="0"/>
                    </a:p>
                  </a:txBody>
                  <a:tcPr anchor="ctr"/>
                </a:tc>
              </a:tr>
              <a:tr h="370840">
                <a:tc>
                  <a:txBody>
                    <a:bodyPr/>
                    <a:lstStyle/>
                    <a:p>
                      <a:r>
                        <a:rPr lang="en-US" sz="1400" dirty="0" smtClean="0"/>
                        <a:t>ISDN Video Phone (H.320)</a:t>
                      </a:r>
                      <a:endParaRPr lang="en-US" sz="1400" dirty="0"/>
                    </a:p>
                  </a:txBody>
                  <a:tcPr anchor="ctr"/>
                </a:tc>
                <a:tc>
                  <a:txBody>
                    <a:bodyPr/>
                    <a:lstStyle/>
                    <a:p>
                      <a:pPr algn="ctr"/>
                      <a:r>
                        <a:rPr lang="en-US" sz="1400" dirty="0" smtClean="0"/>
                        <a:t>H.221</a:t>
                      </a:r>
                      <a:endParaRPr lang="en-US" sz="1400" dirty="0"/>
                    </a:p>
                  </a:txBody>
                  <a:tcPr anchor="ctr"/>
                </a:tc>
                <a:tc>
                  <a:txBody>
                    <a:bodyPr/>
                    <a:lstStyle/>
                    <a:p>
                      <a:pPr algn="ctr"/>
                      <a:r>
                        <a:rPr lang="en-US" sz="1400" dirty="0" smtClean="0"/>
                        <a:t>H.261 and H.263</a:t>
                      </a:r>
                      <a:endParaRPr lang="en-US" sz="1400" dirty="0"/>
                    </a:p>
                  </a:txBody>
                  <a:tcPr anchor="ctr"/>
                </a:tc>
                <a:tc>
                  <a:txBody>
                    <a:bodyPr/>
                    <a:lstStyle/>
                    <a:p>
                      <a:pPr algn="ctr"/>
                      <a:r>
                        <a:rPr lang="en-US" sz="1400" dirty="0" smtClean="0"/>
                        <a:t>64-384 Kbps</a:t>
                      </a:r>
                      <a:endParaRPr lang="en-US" sz="1400" dirty="0"/>
                    </a:p>
                  </a:txBody>
                  <a:tcPr anchor="ctr"/>
                </a:tc>
                <a:tc>
                  <a:txBody>
                    <a:bodyPr/>
                    <a:lstStyle/>
                    <a:p>
                      <a:pPr algn="ctr"/>
                      <a:r>
                        <a:rPr lang="en-US" sz="1400" dirty="0" smtClean="0"/>
                        <a:t>Error</a:t>
                      </a:r>
                      <a:r>
                        <a:rPr lang="en-US" sz="1400" baseline="0" dirty="0" smtClean="0"/>
                        <a:t> free</a:t>
                      </a:r>
                      <a:endParaRPr lang="en-US" sz="1400" dirty="0"/>
                    </a:p>
                  </a:txBody>
                  <a:tcPr anchor="ctr"/>
                </a:tc>
              </a:tr>
              <a:tr h="370840">
                <a:tc>
                  <a:txBody>
                    <a:bodyPr/>
                    <a:lstStyle/>
                    <a:p>
                      <a:r>
                        <a:rPr lang="en-US" sz="1400" dirty="0" smtClean="0"/>
                        <a:t>PSTN Video Phone (H.324)</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H.223</a:t>
                      </a:r>
                    </a:p>
                  </a:txBody>
                  <a:tcPr anchor="ctr"/>
                </a:tc>
                <a:tc>
                  <a:txBody>
                    <a:bodyPr/>
                    <a:lstStyle/>
                    <a:p>
                      <a:pPr algn="ctr"/>
                      <a:r>
                        <a:rPr lang="en-US" sz="1400" dirty="0" smtClean="0"/>
                        <a:t>H.263</a:t>
                      </a:r>
                      <a:endParaRPr lang="en-US" sz="1400" dirty="0"/>
                    </a:p>
                  </a:txBody>
                  <a:tcPr anchor="ctr"/>
                </a:tc>
                <a:tc>
                  <a:txBody>
                    <a:bodyPr/>
                    <a:lstStyle/>
                    <a:p>
                      <a:pPr algn="ctr"/>
                      <a:r>
                        <a:rPr lang="en-US" sz="1400" dirty="0" smtClean="0"/>
                        <a:t>20 Kbps</a:t>
                      </a:r>
                      <a:endParaRPr lang="en-US" sz="1400" dirty="0"/>
                    </a:p>
                  </a:txBody>
                  <a:tcPr anchor="ctr"/>
                </a:tc>
                <a:tc>
                  <a:txBody>
                    <a:bodyPr/>
                    <a:lstStyle/>
                    <a:p>
                      <a:pPr algn="ctr"/>
                      <a:r>
                        <a:rPr lang="en-US" sz="1400" dirty="0" smtClean="0"/>
                        <a:t>Very low</a:t>
                      </a:r>
                      <a:endParaRPr lang="en-US" sz="1400" dirty="0"/>
                    </a:p>
                  </a:txBody>
                  <a:tcPr anchor="ctr"/>
                </a:tc>
              </a:tr>
              <a:tr h="370840">
                <a:tc>
                  <a:txBody>
                    <a:bodyPr/>
                    <a:lstStyle/>
                    <a:p>
                      <a:r>
                        <a:rPr lang="en-US" sz="1400" dirty="0" smtClean="0"/>
                        <a:t>Mobile Video Phone</a:t>
                      </a:r>
                      <a:r>
                        <a:rPr lang="en-US" sz="1400" baseline="0" dirty="0" smtClean="0"/>
                        <a:t> </a:t>
                      </a:r>
                    </a:p>
                    <a:p>
                      <a:r>
                        <a:rPr lang="en-US" sz="1400" baseline="0" dirty="0" smtClean="0"/>
                        <a:t>(H.324 wireless)</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H.223</a:t>
                      </a:r>
                    </a:p>
                  </a:txBody>
                  <a:tcPr anchor="ctr"/>
                </a:tc>
                <a:tc>
                  <a:txBody>
                    <a:bodyPr/>
                    <a:lstStyle/>
                    <a:p>
                      <a:pPr algn="ctr"/>
                      <a:r>
                        <a:rPr lang="en-US" sz="1400" dirty="0" smtClean="0"/>
                        <a:t>H.263</a:t>
                      </a:r>
                      <a:endParaRPr lang="en-US" sz="1400" dirty="0"/>
                    </a:p>
                  </a:txBody>
                  <a:tcPr anchor="ctr"/>
                </a:tc>
                <a:tc>
                  <a:txBody>
                    <a:bodyPr/>
                    <a:lstStyle/>
                    <a:p>
                      <a:pPr algn="ctr"/>
                      <a:r>
                        <a:rPr lang="en-US" sz="1400" dirty="0" smtClean="0"/>
                        <a:t>10-300 Kbps</a:t>
                      </a:r>
                      <a:endParaRPr lang="en-US" sz="1400" dirty="0"/>
                    </a:p>
                  </a:txBody>
                  <a:tcPr anchor="ctr"/>
                </a:tc>
                <a:tc>
                  <a:txBody>
                    <a:bodyPr/>
                    <a:lstStyle/>
                    <a:p>
                      <a:pPr algn="ctr"/>
                      <a:r>
                        <a:rPr lang="en-US" sz="1400" dirty="0" smtClean="0"/>
                        <a:t>BER = 10</a:t>
                      </a:r>
                      <a:r>
                        <a:rPr lang="en-US" sz="1400" baseline="30000" dirty="0" smtClean="0"/>
                        <a:t>-5</a:t>
                      </a:r>
                      <a:r>
                        <a:rPr lang="en-US" sz="1400" dirty="0" smtClean="0"/>
                        <a:t>-10</a:t>
                      </a:r>
                      <a:r>
                        <a:rPr lang="en-US" sz="1400" baseline="30000" dirty="0" smtClean="0"/>
                        <a:t>-3</a:t>
                      </a:r>
                    </a:p>
                    <a:p>
                      <a:pPr algn="ctr"/>
                      <a:r>
                        <a:rPr lang="en-US" sz="1400" baseline="0" dirty="0" smtClean="0"/>
                        <a:t>Occasional packet loss</a:t>
                      </a:r>
                      <a:endParaRPr lang="en-US" sz="1400" baseline="0" dirty="0"/>
                    </a:p>
                  </a:txBody>
                  <a:tcPr anchor="ctr"/>
                </a:tc>
              </a:tr>
              <a:tr h="370840">
                <a:tc>
                  <a:txBody>
                    <a:bodyPr/>
                    <a:lstStyle/>
                    <a:p>
                      <a:r>
                        <a:rPr lang="en-US" sz="1400" dirty="0" smtClean="0"/>
                        <a:t>Video Phone over Packet network (H.323)</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H.225/RTP/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UDP/IP</a:t>
                      </a:r>
                    </a:p>
                  </a:txBody>
                  <a:tcPr anchor="ctr"/>
                </a:tc>
                <a:tc>
                  <a:txBody>
                    <a:bodyPr/>
                    <a:lstStyle/>
                    <a:p>
                      <a:pPr algn="ctr"/>
                      <a:r>
                        <a:rPr lang="en-US" sz="1400" dirty="0" smtClean="0"/>
                        <a:t>H.261 </a:t>
                      </a:r>
                    </a:p>
                    <a:p>
                      <a:pPr algn="ctr"/>
                      <a:r>
                        <a:rPr lang="en-US" sz="1400" dirty="0" smtClean="0"/>
                        <a:t>H.262</a:t>
                      </a:r>
                    </a:p>
                    <a:p>
                      <a:pPr algn="ctr"/>
                      <a:r>
                        <a:rPr lang="en-US" sz="1400" dirty="0" smtClean="0"/>
                        <a:t>H.263</a:t>
                      </a:r>
                      <a:endParaRPr lang="en-US" sz="1400" dirty="0"/>
                    </a:p>
                  </a:txBody>
                  <a:tcPr anchor="ctr"/>
                </a:tc>
                <a:tc>
                  <a:txBody>
                    <a:bodyPr/>
                    <a:lstStyle/>
                    <a:p>
                      <a:pPr algn="ctr"/>
                      <a:r>
                        <a:rPr lang="en-US" sz="1400" dirty="0" smtClean="0"/>
                        <a:t>10-1000 Kbps</a:t>
                      </a:r>
                      <a:endParaRPr lang="en-US" sz="1400" dirty="0"/>
                    </a:p>
                  </a:txBody>
                  <a:tcPr anchor="ctr"/>
                </a:tc>
                <a:tc>
                  <a:txBody>
                    <a:bodyPr/>
                    <a:lstStyle/>
                    <a:p>
                      <a:pPr algn="ctr"/>
                      <a:r>
                        <a:rPr lang="en-US" sz="1400" dirty="0" smtClean="0"/>
                        <a:t>BER</a:t>
                      </a:r>
                      <a:r>
                        <a:rPr lang="en-US" sz="1400" baseline="0" dirty="0" smtClean="0"/>
                        <a:t> = 0, 0-30% packet loss</a:t>
                      </a:r>
                      <a:endParaRPr lang="en-US" sz="1400" dirty="0"/>
                    </a:p>
                  </a:txBody>
                  <a:tcPr anchor="ctr"/>
                </a:tc>
              </a:tr>
              <a:tr h="370840">
                <a:tc>
                  <a:txBody>
                    <a:bodyPr/>
                    <a:lstStyle/>
                    <a:p>
                      <a:r>
                        <a:rPr lang="en-US" sz="1400" dirty="0" smtClean="0"/>
                        <a:t>Satellite TV </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MPEG-2 System</a:t>
                      </a:r>
                    </a:p>
                  </a:txBody>
                  <a:tcPr anchor="ctr"/>
                </a:tc>
                <a:tc>
                  <a:txBody>
                    <a:bodyPr/>
                    <a:lstStyle/>
                    <a:p>
                      <a:pPr algn="ctr"/>
                      <a:r>
                        <a:rPr lang="en-US" sz="1400" dirty="0" smtClean="0"/>
                        <a:t>MPEG-2</a:t>
                      </a:r>
                      <a:endParaRPr lang="en-US" sz="1400" dirty="0"/>
                    </a:p>
                  </a:txBody>
                  <a:tcPr anchor="ctr"/>
                </a:tc>
                <a:tc>
                  <a:txBody>
                    <a:bodyPr/>
                    <a:lstStyle/>
                    <a:p>
                      <a:pPr algn="ctr"/>
                      <a:r>
                        <a:rPr lang="en-US" sz="1400" dirty="0" smtClean="0"/>
                        <a:t>6-12 Mbps</a:t>
                      </a:r>
                      <a:endParaRPr lang="en-US" sz="1400" dirty="0"/>
                    </a:p>
                  </a:txBody>
                  <a:tcPr anchor="ctr"/>
                </a:tc>
                <a:tc>
                  <a:txBody>
                    <a:bodyPr/>
                    <a:lstStyle/>
                    <a:p>
                      <a:pPr algn="ctr"/>
                      <a:r>
                        <a:rPr lang="en-US" sz="1400" dirty="0" smtClean="0"/>
                        <a:t>Almost erro</a:t>
                      </a:r>
                      <a:r>
                        <a:rPr lang="en-US" sz="1400" baseline="0" dirty="0" smtClean="0"/>
                        <a:t>r free</a:t>
                      </a:r>
                      <a:endParaRPr lang="en-US" sz="1400" dirty="0"/>
                    </a:p>
                  </a:txBody>
                  <a:tcPr anchor="ctr"/>
                </a:tc>
              </a:tr>
              <a:tr h="370840">
                <a:tc>
                  <a:txBody>
                    <a:bodyPr/>
                    <a:lstStyle/>
                    <a:p>
                      <a:r>
                        <a:rPr lang="en-US" sz="1400" dirty="0" smtClean="0"/>
                        <a:t>Video conferencing over ATM (H.320, H.321)</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H.222</a:t>
                      </a:r>
                    </a:p>
                  </a:txBody>
                  <a:tcPr anchor="ctr"/>
                </a:tc>
                <a:tc>
                  <a:txBody>
                    <a:bodyPr/>
                    <a:lstStyle/>
                    <a:p>
                      <a:pPr algn="ctr"/>
                      <a:r>
                        <a:rPr lang="en-US" sz="1400" dirty="0" smtClean="0"/>
                        <a:t>H.262</a:t>
                      </a:r>
                      <a:endParaRPr lang="en-US" sz="1400" dirty="0"/>
                    </a:p>
                  </a:txBody>
                  <a:tcPr anchor="ctr"/>
                </a:tc>
                <a:tc>
                  <a:txBody>
                    <a:bodyPr/>
                    <a:lstStyle/>
                    <a:p>
                      <a:pPr algn="ctr"/>
                      <a:r>
                        <a:rPr lang="en-US" sz="1400" dirty="0" smtClean="0"/>
                        <a:t>1-12 Mbps</a:t>
                      </a:r>
                      <a:endParaRPr lang="en-US" sz="1400" dirty="0"/>
                    </a:p>
                  </a:txBody>
                  <a:tcPr anchor="ctr"/>
                </a:tc>
                <a:tc>
                  <a:txBody>
                    <a:bodyPr/>
                    <a:lstStyle/>
                    <a:p>
                      <a:pPr algn="ctr"/>
                      <a:r>
                        <a:rPr lang="en-US" sz="1400" dirty="0" smtClean="0"/>
                        <a:t>Almost error</a:t>
                      </a:r>
                      <a:r>
                        <a:rPr lang="en-US" sz="1400" baseline="0" dirty="0" smtClean="0"/>
                        <a:t> free</a:t>
                      </a:r>
                      <a:endParaRPr lang="en-US" sz="1400" dirty="0"/>
                    </a:p>
                  </a:txBody>
                  <a:tcPr anchor="ctr"/>
                </a:tc>
              </a:tr>
            </a:tbl>
          </a:graphicData>
        </a:graphic>
      </p:graphicFrame>
      <p:sp>
        <p:nvSpPr>
          <p:cNvPr id="6" name="TextBox 5"/>
          <p:cNvSpPr txBox="1"/>
          <p:nvPr/>
        </p:nvSpPr>
        <p:spPr>
          <a:xfrm>
            <a:off x="457200" y="6400800"/>
            <a:ext cx="7782900" cy="369332"/>
          </a:xfrm>
          <a:prstGeom prst="rect">
            <a:avLst/>
          </a:prstGeom>
          <a:noFill/>
        </p:spPr>
        <p:txBody>
          <a:bodyPr wrap="none" rtlCol="0">
            <a:spAutoFit/>
          </a:bodyPr>
          <a:lstStyle/>
          <a:p>
            <a:r>
              <a:rPr lang="en-US" dirty="0" smtClean="0"/>
              <a:t>H.262 is identical to MPEG-2 video, H.222 is identical to MPEG-2 system</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QUALITY OF SERVICE</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End-user QoS Categories Mapping</a:t>
            </a:r>
            <a:endParaRPr lang="en-US" sz="3600" b="1" dirty="0"/>
          </a:p>
        </p:txBody>
      </p:sp>
      <p:sp>
        <p:nvSpPr>
          <p:cNvPr id="4" name="Rectangle 3"/>
          <p:cNvSpPr/>
          <p:nvPr/>
        </p:nvSpPr>
        <p:spPr>
          <a:xfrm>
            <a:off x="1524000" y="23622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Conversation Voice and Video</a:t>
            </a:r>
          </a:p>
          <a:p>
            <a:pPr algn="ctr"/>
            <a:r>
              <a:rPr lang="en-US" sz="1600" dirty="0" smtClean="0"/>
              <a:t>(FER &lt;3%)</a:t>
            </a:r>
            <a:endParaRPr lang="en-US" sz="1600" dirty="0"/>
          </a:p>
        </p:txBody>
      </p:sp>
      <p:sp>
        <p:nvSpPr>
          <p:cNvPr id="5" name="Rectangle 4"/>
          <p:cNvSpPr/>
          <p:nvPr/>
        </p:nvSpPr>
        <p:spPr>
          <a:xfrm>
            <a:off x="3352800" y="23622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Voice/Video Messaging</a:t>
            </a:r>
          </a:p>
          <a:p>
            <a:pPr algn="ctr"/>
            <a:r>
              <a:rPr lang="en-US" sz="1600" dirty="0" smtClean="0"/>
              <a:t>(FER &lt; 3%)</a:t>
            </a:r>
            <a:endParaRPr lang="en-US" sz="1600" dirty="0"/>
          </a:p>
        </p:txBody>
      </p:sp>
      <p:sp>
        <p:nvSpPr>
          <p:cNvPr id="6" name="Rectangle 5"/>
          <p:cNvSpPr/>
          <p:nvPr/>
        </p:nvSpPr>
        <p:spPr>
          <a:xfrm>
            <a:off x="5181600" y="23622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Streaming Audio and Video</a:t>
            </a:r>
          </a:p>
          <a:p>
            <a:pPr algn="ctr"/>
            <a:r>
              <a:rPr lang="en-US" sz="1600" dirty="0" smtClean="0"/>
              <a:t>(FER &lt; 1%)</a:t>
            </a:r>
            <a:endParaRPr lang="en-US" sz="1600" dirty="0"/>
          </a:p>
        </p:txBody>
      </p:sp>
      <p:sp>
        <p:nvSpPr>
          <p:cNvPr id="7" name="Rectangle 6"/>
          <p:cNvSpPr/>
          <p:nvPr/>
        </p:nvSpPr>
        <p:spPr>
          <a:xfrm>
            <a:off x="7010400" y="23622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Fax</a:t>
            </a:r>
          </a:p>
          <a:p>
            <a:pPr algn="ctr"/>
            <a:r>
              <a:rPr lang="en-US" sz="1600" dirty="0" smtClean="0"/>
              <a:t>(BER&lt;10</a:t>
            </a:r>
            <a:r>
              <a:rPr lang="en-US" sz="1600" baseline="30000" dirty="0" smtClean="0"/>
              <a:t>-6</a:t>
            </a:r>
            <a:r>
              <a:rPr lang="en-US" sz="1600" dirty="0" smtClean="0"/>
              <a:t>)</a:t>
            </a:r>
            <a:endParaRPr lang="en-US" sz="1600" dirty="0"/>
          </a:p>
        </p:txBody>
      </p:sp>
      <p:sp>
        <p:nvSpPr>
          <p:cNvPr id="8" name="Rectangle 7"/>
          <p:cNvSpPr/>
          <p:nvPr/>
        </p:nvSpPr>
        <p:spPr>
          <a:xfrm>
            <a:off x="1524000" y="3657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Command Control (e.g., Telnet)</a:t>
            </a:r>
            <a:endParaRPr lang="en-US" sz="1600" dirty="0"/>
          </a:p>
        </p:txBody>
      </p:sp>
      <p:sp>
        <p:nvSpPr>
          <p:cNvPr id="9" name="Rectangle 8"/>
          <p:cNvSpPr/>
          <p:nvPr/>
        </p:nvSpPr>
        <p:spPr>
          <a:xfrm>
            <a:off x="3352800" y="3657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Transactions (e.g., E-commerce)</a:t>
            </a:r>
            <a:endParaRPr lang="en-US" sz="1600" dirty="0"/>
          </a:p>
        </p:txBody>
      </p:sp>
      <p:sp>
        <p:nvSpPr>
          <p:cNvPr id="10" name="Rectangle 9"/>
          <p:cNvSpPr/>
          <p:nvPr/>
        </p:nvSpPr>
        <p:spPr>
          <a:xfrm>
            <a:off x="5181600" y="3657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Messaging Downloads (e.g., FPT)</a:t>
            </a:r>
            <a:endParaRPr lang="en-US" sz="1600" dirty="0"/>
          </a:p>
        </p:txBody>
      </p:sp>
      <p:sp>
        <p:nvSpPr>
          <p:cNvPr id="11" name="Rectangle 10"/>
          <p:cNvSpPr/>
          <p:nvPr/>
        </p:nvSpPr>
        <p:spPr>
          <a:xfrm>
            <a:off x="7010400" y="3657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Background (e.g., Email arrival)</a:t>
            </a:r>
            <a:endParaRPr lang="en-US" sz="1600" dirty="0"/>
          </a:p>
        </p:txBody>
      </p:sp>
      <p:sp>
        <p:nvSpPr>
          <p:cNvPr id="12" name="Rectangle 11"/>
          <p:cNvSpPr/>
          <p:nvPr/>
        </p:nvSpPr>
        <p:spPr>
          <a:xfrm>
            <a:off x="304800" y="2362200"/>
            <a:ext cx="11430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Error Tolerant</a:t>
            </a:r>
            <a:endParaRPr lang="en-US" sz="1600" dirty="0">
              <a:solidFill>
                <a:schemeClr val="tx1"/>
              </a:solidFill>
            </a:endParaRPr>
          </a:p>
        </p:txBody>
      </p:sp>
      <p:sp>
        <p:nvSpPr>
          <p:cNvPr id="13" name="Rectangle 12"/>
          <p:cNvSpPr/>
          <p:nvPr/>
        </p:nvSpPr>
        <p:spPr>
          <a:xfrm>
            <a:off x="304800" y="3657600"/>
            <a:ext cx="11430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Error Intolerant</a:t>
            </a:r>
            <a:endParaRPr lang="en-US" sz="1600" dirty="0">
              <a:solidFill>
                <a:schemeClr val="tx1"/>
              </a:solidFill>
            </a:endParaRPr>
          </a:p>
        </p:txBody>
      </p:sp>
      <p:sp>
        <p:nvSpPr>
          <p:cNvPr id="14" name="TextBox 13"/>
          <p:cNvSpPr txBox="1"/>
          <p:nvPr/>
        </p:nvSpPr>
        <p:spPr>
          <a:xfrm>
            <a:off x="1764532" y="4953000"/>
            <a:ext cx="1359668" cy="584775"/>
          </a:xfrm>
          <a:prstGeom prst="rect">
            <a:avLst/>
          </a:prstGeom>
          <a:noFill/>
        </p:spPr>
        <p:txBody>
          <a:bodyPr wrap="none" rtlCol="0">
            <a:spAutoFit/>
          </a:bodyPr>
          <a:lstStyle/>
          <a:p>
            <a:pPr algn="ctr"/>
            <a:r>
              <a:rPr lang="en-US" sz="1600" dirty="0" smtClean="0"/>
              <a:t>Interactive</a:t>
            </a:r>
          </a:p>
          <a:p>
            <a:pPr algn="ctr"/>
            <a:r>
              <a:rPr lang="en-US" sz="1600" dirty="0" smtClean="0"/>
              <a:t>(delay &lt;&lt; 1s)</a:t>
            </a:r>
            <a:endParaRPr lang="en-US" sz="1600" dirty="0"/>
          </a:p>
        </p:txBody>
      </p:sp>
      <p:sp>
        <p:nvSpPr>
          <p:cNvPr id="15" name="TextBox 14"/>
          <p:cNvSpPr txBox="1"/>
          <p:nvPr/>
        </p:nvSpPr>
        <p:spPr>
          <a:xfrm>
            <a:off x="3545127" y="4953000"/>
            <a:ext cx="1255473" cy="584775"/>
          </a:xfrm>
          <a:prstGeom prst="rect">
            <a:avLst/>
          </a:prstGeom>
          <a:noFill/>
        </p:spPr>
        <p:txBody>
          <a:bodyPr wrap="none" rtlCol="0">
            <a:spAutoFit/>
          </a:bodyPr>
          <a:lstStyle/>
          <a:p>
            <a:pPr algn="ctr"/>
            <a:r>
              <a:rPr lang="en-US" sz="1600" dirty="0" smtClean="0"/>
              <a:t>Responsive</a:t>
            </a:r>
          </a:p>
          <a:p>
            <a:pPr algn="ctr"/>
            <a:r>
              <a:rPr lang="en-US" sz="1600" dirty="0" smtClean="0"/>
              <a:t>(delay ~ 2s)</a:t>
            </a:r>
            <a:endParaRPr lang="en-US" sz="1600" dirty="0"/>
          </a:p>
        </p:txBody>
      </p:sp>
      <p:sp>
        <p:nvSpPr>
          <p:cNvPr id="16" name="TextBox 15"/>
          <p:cNvSpPr txBox="1"/>
          <p:nvPr/>
        </p:nvSpPr>
        <p:spPr>
          <a:xfrm>
            <a:off x="5450127" y="4953000"/>
            <a:ext cx="1354859" cy="584775"/>
          </a:xfrm>
          <a:prstGeom prst="rect">
            <a:avLst/>
          </a:prstGeom>
          <a:noFill/>
        </p:spPr>
        <p:txBody>
          <a:bodyPr wrap="none" rtlCol="0">
            <a:spAutoFit/>
          </a:bodyPr>
          <a:lstStyle/>
          <a:p>
            <a:pPr algn="ctr"/>
            <a:r>
              <a:rPr lang="en-US" sz="1600" dirty="0" smtClean="0"/>
              <a:t>Timely</a:t>
            </a:r>
          </a:p>
          <a:p>
            <a:pPr algn="ctr"/>
            <a:r>
              <a:rPr lang="en-US" sz="1600" dirty="0" smtClean="0"/>
              <a:t>(delay ~ 10s)</a:t>
            </a:r>
            <a:endParaRPr lang="en-US" sz="1600" dirty="0"/>
          </a:p>
        </p:txBody>
      </p:sp>
      <p:sp>
        <p:nvSpPr>
          <p:cNvPr id="17" name="TextBox 16"/>
          <p:cNvSpPr txBox="1"/>
          <p:nvPr/>
        </p:nvSpPr>
        <p:spPr>
          <a:xfrm>
            <a:off x="7202727" y="4953000"/>
            <a:ext cx="1486305" cy="584775"/>
          </a:xfrm>
          <a:prstGeom prst="rect">
            <a:avLst/>
          </a:prstGeom>
          <a:noFill/>
        </p:spPr>
        <p:txBody>
          <a:bodyPr wrap="none" rtlCol="0">
            <a:spAutoFit/>
          </a:bodyPr>
          <a:lstStyle/>
          <a:p>
            <a:pPr algn="ctr"/>
            <a:r>
              <a:rPr lang="en-US" sz="1600" dirty="0" smtClean="0"/>
              <a:t>Non-critical</a:t>
            </a:r>
          </a:p>
          <a:p>
            <a:pPr algn="ctr"/>
            <a:r>
              <a:rPr lang="en-US" sz="1600" dirty="0" smtClean="0"/>
              <a:t>(delay &gt;&gt; 10s)</a:t>
            </a:r>
            <a:endParaRPr lang="en-US" sz="1600" dirty="0"/>
          </a:p>
        </p:txBody>
      </p:sp>
      <p:sp>
        <p:nvSpPr>
          <p:cNvPr id="18" name="TextBox 17"/>
          <p:cNvSpPr txBox="1"/>
          <p:nvPr/>
        </p:nvSpPr>
        <p:spPr>
          <a:xfrm>
            <a:off x="6553200" y="6488668"/>
            <a:ext cx="2584362" cy="369332"/>
          </a:xfrm>
          <a:prstGeom prst="rect">
            <a:avLst/>
          </a:prstGeom>
          <a:noFill/>
        </p:spPr>
        <p:txBody>
          <a:bodyPr wrap="none" rtlCol="0">
            <a:spAutoFit/>
          </a:bodyPr>
          <a:lstStyle/>
          <a:p>
            <a:r>
              <a:rPr lang="en-US" dirty="0" smtClean="0"/>
              <a:t>ITU-T G.1010 Standard</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End-user Performance Expectations (Conversational Services)</a:t>
            </a:r>
            <a:endParaRPr lang="en-US" sz="3600" b="1" dirty="0"/>
          </a:p>
        </p:txBody>
      </p:sp>
      <p:graphicFrame>
        <p:nvGraphicFramePr>
          <p:cNvPr id="20" name="Table 19"/>
          <p:cNvGraphicFramePr>
            <a:graphicFrameLocks noGrp="1"/>
          </p:cNvGraphicFramePr>
          <p:nvPr/>
        </p:nvGraphicFramePr>
        <p:xfrm>
          <a:off x="381000" y="2362200"/>
          <a:ext cx="8382001" cy="4196080"/>
        </p:xfrm>
        <a:graphic>
          <a:graphicData uri="http://schemas.openxmlformats.org/drawingml/2006/table">
            <a:tbl>
              <a:tblPr firstRow="1" bandRow="1">
                <a:tableStyleId>{5C22544A-7EE6-4342-B048-85BDC9FD1C3A}</a:tableStyleId>
              </a:tblPr>
              <a:tblGrid>
                <a:gridCol w="853722"/>
                <a:gridCol w="1541135"/>
                <a:gridCol w="1330477"/>
                <a:gridCol w="1064380"/>
                <a:gridCol w="1197429"/>
                <a:gridCol w="1099457"/>
                <a:gridCol w="1295401"/>
              </a:tblGrid>
              <a:tr h="533400">
                <a:tc rowSpan="2">
                  <a:txBody>
                    <a:bodyPr/>
                    <a:lstStyle/>
                    <a:p>
                      <a:pPr algn="ctr"/>
                      <a:r>
                        <a:rPr lang="en-US" sz="1600" dirty="0" smtClean="0"/>
                        <a:t>Media</a:t>
                      </a:r>
                      <a:endParaRPr lang="en-US" sz="1600" dirty="0"/>
                    </a:p>
                  </a:txBody>
                  <a:tcPr anchor="ctr"/>
                </a:tc>
                <a:tc rowSpan="2">
                  <a:txBody>
                    <a:bodyPr/>
                    <a:lstStyle/>
                    <a:p>
                      <a:pPr algn="ctr"/>
                      <a:r>
                        <a:rPr lang="en-US" sz="1600" dirty="0" smtClean="0"/>
                        <a:t>Application</a:t>
                      </a:r>
                      <a:endParaRPr lang="en-US" sz="1600" dirty="0"/>
                    </a:p>
                  </a:txBody>
                  <a:tcPr anchor="ctr"/>
                </a:tc>
                <a:tc rowSpan="2">
                  <a:txBody>
                    <a:bodyPr/>
                    <a:lstStyle/>
                    <a:p>
                      <a:pPr algn="ctr"/>
                      <a:r>
                        <a:rPr lang="en-US" sz="1600" dirty="0" smtClean="0"/>
                        <a:t>Degree of Symmetry</a:t>
                      </a:r>
                      <a:endParaRPr lang="en-US" sz="1600" dirty="0"/>
                    </a:p>
                  </a:txBody>
                  <a:tcPr anchor="ctr"/>
                </a:tc>
                <a:tc rowSpan="2">
                  <a:txBody>
                    <a:bodyPr/>
                    <a:lstStyle/>
                    <a:p>
                      <a:pPr algn="ctr"/>
                      <a:r>
                        <a:rPr lang="en-US" sz="1600" dirty="0" smtClean="0"/>
                        <a:t>Data Rate</a:t>
                      </a:r>
                      <a:endParaRPr lang="en-US" sz="1600" dirty="0"/>
                    </a:p>
                  </a:txBody>
                  <a:tcPr anchor="ctr"/>
                </a:tc>
                <a:tc gridSpan="3">
                  <a:txBody>
                    <a:bodyPr/>
                    <a:lstStyle/>
                    <a:p>
                      <a:pPr algn="ctr"/>
                      <a:r>
                        <a:rPr lang="en-US" sz="1600" dirty="0" smtClean="0"/>
                        <a:t>Performance Parameters</a:t>
                      </a: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533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smtClean="0">
                          <a:solidFill>
                            <a:schemeClr val="bg1"/>
                          </a:solidFill>
                        </a:rPr>
                        <a:t>One-way Delay</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Delay Variation</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Information Loss</a:t>
                      </a:r>
                      <a:endParaRPr lang="en-US" sz="1600" dirty="0">
                        <a:solidFill>
                          <a:schemeClr val="bg1"/>
                        </a:solidFill>
                      </a:endParaRPr>
                    </a:p>
                  </a:txBody>
                  <a:tcPr anchor="ctr">
                    <a:solidFill>
                      <a:schemeClr val="accent1"/>
                    </a:solidFill>
                  </a:tcPr>
                </a:tc>
              </a:tr>
              <a:tr h="370840">
                <a:tc>
                  <a:txBody>
                    <a:bodyPr/>
                    <a:lstStyle/>
                    <a:p>
                      <a:pPr algn="l"/>
                      <a:r>
                        <a:rPr lang="en-US" sz="1600" dirty="0" smtClean="0"/>
                        <a:t>Audio</a:t>
                      </a:r>
                      <a:endParaRPr lang="en-US" sz="1600" dirty="0"/>
                    </a:p>
                  </a:txBody>
                  <a:tcPr anchor="ctr"/>
                </a:tc>
                <a:tc>
                  <a:txBody>
                    <a:bodyPr/>
                    <a:lstStyle/>
                    <a:p>
                      <a:pPr algn="ctr"/>
                      <a:r>
                        <a:rPr lang="en-US" sz="1600" dirty="0" smtClean="0"/>
                        <a:t>Conversation Voice</a:t>
                      </a:r>
                      <a:endParaRPr lang="en-US" sz="1600" dirty="0"/>
                    </a:p>
                  </a:txBody>
                  <a:tcPr anchor="ctr"/>
                </a:tc>
                <a:tc>
                  <a:txBody>
                    <a:bodyPr/>
                    <a:lstStyle/>
                    <a:p>
                      <a:pPr algn="ctr"/>
                      <a:r>
                        <a:rPr lang="en-US" sz="1600" dirty="0" smtClean="0"/>
                        <a:t>Two-way</a:t>
                      </a:r>
                      <a:endParaRPr lang="en-US" sz="1600" dirty="0"/>
                    </a:p>
                  </a:txBody>
                  <a:tcPr anchor="ctr"/>
                </a:tc>
                <a:tc>
                  <a:txBody>
                    <a:bodyPr/>
                    <a:lstStyle/>
                    <a:p>
                      <a:pPr algn="ctr"/>
                      <a:r>
                        <a:rPr lang="en-US" sz="1600" dirty="0" smtClean="0"/>
                        <a:t>4-25 Kbps</a:t>
                      </a:r>
                      <a:endParaRPr lang="en-US" sz="1600" dirty="0"/>
                    </a:p>
                  </a:txBody>
                  <a:tcPr anchor="ctr"/>
                </a:tc>
                <a:tc>
                  <a:txBody>
                    <a:bodyPr/>
                    <a:lstStyle/>
                    <a:p>
                      <a:pPr algn="ctr"/>
                      <a:r>
                        <a:rPr lang="en-US" sz="1600" dirty="0" smtClean="0"/>
                        <a:t>&lt; 150 ms preferred </a:t>
                      </a:r>
                    </a:p>
                    <a:p>
                      <a:pPr algn="ctr"/>
                      <a:r>
                        <a:rPr lang="en-US" sz="1600" dirty="0" smtClean="0"/>
                        <a:t>&lt; 400 ms </a:t>
                      </a:r>
                      <a:endParaRPr lang="en-US" sz="1600" dirty="0"/>
                    </a:p>
                  </a:txBody>
                  <a:tcPr anchor="ctr"/>
                </a:tc>
                <a:tc>
                  <a:txBody>
                    <a:bodyPr/>
                    <a:lstStyle/>
                    <a:p>
                      <a:pPr algn="ctr"/>
                      <a:r>
                        <a:rPr lang="en-US" sz="1600" dirty="0" smtClean="0"/>
                        <a:t>&lt; 1 ms</a:t>
                      </a:r>
                      <a:endParaRPr lang="en-US" sz="1600" dirty="0"/>
                    </a:p>
                  </a:txBody>
                  <a:tcPr anchor="ctr"/>
                </a:tc>
                <a:tc>
                  <a:txBody>
                    <a:bodyPr/>
                    <a:lstStyle/>
                    <a:p>
                      <a:pPr algn="ctr"/>
                      <a:r>
                        <a:rPr lang="en-US" sz="1600" dirty="0" smtClean="0"/>
                        <a:t>&lt; 3% FER</a:t>
                      </a:r>
                      <a:endParaRPr lang="en-US" sz="1600" dirty="0"/>
                    </a:p>
                  </a:txBody>
                  <a:tcPr anchor="ctr"/>
                </a:tc>
              </a:tr>
              <a:tr h="370840">
                <a:tc>
                  <a:txBody>
                    <a:bodyPr/>
                    <a:lstStyle/>
                    <a:p>
                      <a:pPr algn="l"/>
                      <a:r>
                        <a:rPr lang="en-US" sz="1600" dirty="0" smtClean="0"/>
                        <a:t>Video</a:t>
                      </a:r>
                      <a:endParaRPr lang="en-US" sz="1600" dirty="0"/>
                    </a:p>
                  </a:txBody>
                  <a:tcPr anchor="ctr"/>
                </a:tc>
                <a:tc>
                  <a:txBody>
                    <a:bodyPr/>
                    <a:lstStyle/>
                    <a:p>
                      <a:pPr algn="ctr"/>
                      <a:r>
                        <a:rPr lang="en-US" sz="1600" dirty="0" smtClean="0"/>
                        <a:t>Video Phone</a:t>
                      </a:r>
                      <a:endParaRPr lang="en-US" sz="1600" dirty="0"/>
                    </a:p>
                  </a:txBody>
                  <a:tcPr anchor="ctr"/>
                </a:tc>
                <a:tc>
                  <a:txBody>
                    <a:bodyPr/>
                    <a:lstStyle/>
                    <a:p>
                      <a:pPr algn="ctr"/>
                      <a:r>
                        <a:rPr lang="en-US" sz="1600" dirty="0" smtClean="0"/>
                        <a:t>Two-way</a:t>
                      </a:r>
                      <a:endParaRPr lang="en-US" sz="1600" dirty="0"/>
                    </a:p>
                  </a:txBody>
                  <a:tcPr anchor="ctr"/>
                </a:tc>
                <a:tc>
                  <a:txBody>
                    <a:bodyPr/>
                    <a:lstStyle/>
                    <a:p>
                      <a:pPr algn="ctr"/>
                      <a:r>
                        <a:rPr lang="en-US" sz="1600" dirty="0" smtClean="0"/>
                        <a:t>32-384 Kbps</a:t>
                      </a:r>
                      <a:endParaRPr lang="en-US" sz="1600" dirty="0"/>
                    </a:p>
                  </a:txBody>
                  <a:tcPr anchor="ctr"/>
                </a:tc>
                <a:tc>
                  <a:txBody>
                    <a:bodyPr/>
                    <a:lstStyle/>
                    <a:p>
                      <a:pPr algn="ctr"/>
                      <a:r>
                        <a:rPr lang="en-US" sz="1600" dirty="0" smtClean="0"/>
                        <a:t>&lt; 150 ms preferred </a:t>
                      </a:r>
                    </a:p>
                    <a:p>
                      <a:pPr algn="ctr"/>
                      <a:r>
                        <a:rPr lang="en-US" sz="1600" dirty="0" smtClean="0"/>
                        <a:t>&lt; 400 ms</a:t>
                      </a:r>
                    </a:p>
                    <a:p>
                      <a:pPr algn="ctr"/>
                      <a:r>
                        <a:rPr lang="en-US" sz="1600" dirty="0" smtClean="0"/>
                        <a:t>Lip synch.</a:t>
                      </a:r>
                    </a:p>
                    <a:p>
                      <a:pPr algn="ctr"/>
                      <a:r>
                        <a:rPr lang="en-US" sz="1600" dirty="0" smtClean="0"/>
                        <a:t>&lt; 100 ms</a:t>
                      </a:r>
                      <a:endParaRPr lang="en-US" sz="1600" dirty="0"/>
                    </a:p>
                  </a:txBody>
                  <a:tcPr anchor="ctr"/>
                </a:tc>
                <a:tc>
                  <a:txBody>
                    <a:bodyPr/>
                    <a:lstStyle/>
                    <a:p>
                      <a:pPr algn="ctr"/>
                      <a:endParaRPr lang="en-US" sz="1600" dirty="0"/>
                    </a:p>
                  </a:txBody>
                  <a:tcPr anchor="ctr"/>
                </a:tc>
                <a:tc>
                  <a:txBody>
                    <a:bodyPr/>
                    <a:lstStyle/>
                    <a:p>
                      <a:pPr algn="ctr"/>
                      <a:r>
                        <a:rPr lang="en-US" sz="1600" dirty="0" smtClean="0"/>
                        <a:t>&lt; 1% FER</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Interactive Games</a:t>
                      </a:r>
                      <a:endParaRPr lang="en-US" sz="1600" dirty="0"/>
                    </a:p>
                  </a:txBody>
                  <a:tcPr anchor="ctr"/>
                </a:tc>
                <a:tc>
                  <a:txBody>
                    <a:bodyPr/>
                    <a:lstStyle/>
                    <a:p>
                      <a:pPr algn="ctr"/>
                      <a:r>
                        <a:rPr lang="en-US" sz="1600" dirty="0" smtClean="0"/>
                        <a:t>Two-way</a:t>
                      </a:r>
                      <a:endParaRPr lang="en-US" sz="1600" dirty="0"/>
                    </a:p>
                  </a:txBody>
                  <a:tcPr anchor="ctr"/>
                </a:tc>
                <a:tc>
                  <a:txBody>
                    <a:bodyPr/>
                    <a:lstStyle/>
                    <a:p>
                      <a:pPr algn="ctr"/>
                      <a:endParaRPr lang="en-US" sz="1600" dirty="0"/>
                    </a:p>
                  </a:txBody>
                  <a:tcPr anchor="ctr"/>
                </a:tc>
                <a:tc>
                  <a:txBody>
                    <a:bodyPr/>
                    <a:lstStyle/>
                    <a:p>
                      <a:pPr algn="ctr"/>
                      <a:r>
                        <a:rPr lang="en-US" sz="1600" dirty="0" smtClean="0"/>
                        <a:t>&lt; 250 ms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Telnet</a:t>
                      </a:r>
                      <a:endParaRPr lang="en-US" sz="1600" dirty="0"/>
                    </a:p>
                  </a:txBody>
                  <a:tcPr anchor="ctr"/>
                </a:tc>
                <a:tc>
                  <a:txBody>
                    <a:bodyPr/>
                    <a:lstStyle/>
                    <a:p>
                      <a:pPr algn="ctr"/>
                      <a:r>
                        <a:rPr lang="en-US" sz="1600" dirty="0" smtClean="0"/>
                        <a:t>Two</a:t>
                      </a:r>
                      <a:r>
                        <a:rPr lang="en-US" sz="1600" baseline="0" dirty="0" smtClean="0"/>
                        <a:t>-way</a:t>
                      </a:r>
                      <a:endParaRPr lang="en-US" sz="1600" dirty="0"/>
                    </a:p>
                  </a:txBody>
                  <a:tcPr anchor="ctr"/>
                </a:tc>
                <a:tc>
                  <a:txBody>
                    <a:bodyPr/>
                    <a:lstStyle/>
                    <a:p>
                      <a:pPr algn="ctr"/>
                      <a:endParaRPr lang="en-US" sz="1600" dirty="0"/>
                    </a:p>
                  </a:txBody>
                  <a:tcPr anchor="ctr"/>
                </a:tc>
                <a:tc>
                  <a:txBody>
                    <a:bodyPr/>
                    <a:lstStyle/>
                    <a:p>
                      <a:pPr algn="ctr"/>
                      <a:r>
                        <a:rPr lang="en-US" sz="1600" dirty="0" smtClean="0"/>
                        <a:t>&lt; 250 ms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Conversation Voice</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The preferred range of audio transfer delay is 0-150 ms (below 30 ms the user does not notice any delay at all).</a:t>
            </a:r>
          </a:p>
          <a:p>
            <a:pPr algn="just"/>
            <a:endParaRPr lang="en-US" sz="2400" dirty="0" smtClean="0"/>
          </a:p>
          <a:p>
            <a:pPr algn="just"/>
            <a:r>
              <a:rPr lang="en-US" sz="2400" dirty="0" smtClean="0"/>
              <a:t>There are three types of satellite systems: LEO, MEO, and GEO. For LEO and MEO, the propagation delay for transmitted signal varies from 10 ms to 250 ms .  A GEO system cannot achieve an end-to-end delay below 250 ms .</a:t>
            </a:r>
          </a:p>
          <a:p>
            <a:pPr algn="just"/>
            <a:endParaRPr lang="en-US" sz="2400" dirty="0" smtClean="0"/>
          </a:p>
          <a:p>
            <a:pPr algn="just"/>
            <a:r>
              <a:rPr lang="en-US" sz="2400" dirty="0" smtClean="0"/>
              <a:t>The human ear is highly intolerant to short-term delay variation (jitter) so it should be kept really low (&lt; 1 ms).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About ME</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Contact Information</a:t>
            </a:r>
          </a:p>
          <a:p>
            <a:pPr lvl="1" algn="just"/>
            <a:r>
              <a:rPr lang="en-US" sz="2000" dirty="0" smtClean="0"/>
              <a:t>Room B1-801 (10 am - 11 am Every Tuesday)</a:t>
            </a:r>
          </a:p>
          <a:p>
            <a:pPr lvl="1" algn="just"/>
            <a:r>
              <a:rPr lang="en-US" sz="2000" dirty="0" smtClean="0"/>
              <a:t>Department of Data Communication and Computer Network</a:t>
            </a:r>
          </a:p>
          <a:p>
            <a:pPr lvl="1" algn="just"/>
            <a:r>
              <a:rPr lang="en-US" sz="2000" dirty="0" smtClean="0"/>
              <a:t>School of Information and Communication Technology</a:t>
            </a:r>
          </a:p>
          <a:p>
            <a:pPr lvl="1" algn="just"/>
            <a:r>
              <a:rPr lang="en-US" sz="2000" dirty="0" smtClean="0"/>
              <a:t>Hanoi University of Science and Technology</a:t>
            </a:r>
          </a:p>
          <a:p>
            <a:pPr lvl="1" algn="just"/>
            <a:r>
              <a:rPr lang="en-US" sz="2000" dirty="0" smtClean="0"/>
              <a:t>E-mail: </a:t>
            </a:r>
            <a:r>
              <a:rPr lang="en-US" sz="2000" dirty="0" smtClean="0">
                <a:hlinkClick r:id="rId2"/>
              </a:rPr>
              <a:t>ductq@soict.hust.edu.vn</a:t>
            </a:r>
            <a:endParaRPr lang="en-US" sz="2000" dirty="0" smtClean="0"/>
          </a:p>
          <a:p>
            <a:pPr lvl="1" algn="just"/>
            <a:r>
              <a:rPr lang="en-US" sz="2000" dirty="0" smtClean="0"/>
              <a:t>Tel: (+84) (4) 38682596</a:t>
            </a:r>
          </a:p>
          <a:p>
            <a:pPr algn="just"/>
            <a:endParaRPr lang="en-US" sz="2400" dirty="0" smtClean="0"/>
          </a:p>
          <a:p>
            <a:pPr algn="just"/>
            <a:r>
              <a:rPr lang="en-US" sz="2400" dirty="0" smtClean="0"/>
              <a:t>Education</a:t>
            </a:r>
          </a:p>
          <a:p>
            <a:pPr lvl="1" algn="just"/>
            <a:r>
              <a:rPr lang="en-US" sz="2000" dirty="0" smtClean="0"/>
              <a:t>PhD in Information Engineering, 2014</a:t>
            </a:r>
          </a:p>
          <a:p>
            <a:pPr lvl="1" algn="just"/>
            <a:r>
              <a:rPr lang="en-US" sz="2000" dirty="0" smtClean="0"/>
              <a:t>MSc in Electrical Engineering, 2008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Still Image</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2D matrix consisting of pixels</a:t>
            </a:r>
          </a:p>
          <a:p>
            <a:pPr lvl="1" algn="just"/>
            <a:r>
              <a:rPr lang="en-US" sz="2200" dirty="0" smtClean="0"/>
              <a:t>Pixel: smallest element of resolution of the image</a:t>
            </a:r>
          </a:p>
          <a:p>
            <a:pPr lvl="1" algn="just"/>
            <a:r>
              <a:rPr lang="en-US" sz="2200" dirty="0" smtClean="0"/>
              <a:t>One pixel is represented by a number of bits</a:t>
            </a:r>
          </a:p>
          <a:p>
            <a:pPr lvl="1" algn="just"/>
            <a:r>
              <a:rPr lang="en-US" sz="2200" dirty="0" smtClean="0"/>
              <a:t>Pixel depth: the number of bits available to encode the pixel</a:t>
            </a:r>
          </a:p>
          <a:p>
            <a:pPr algn="just"/>
            <a:r>
              <a:rPr lang="en-US" sz="2400" dirty="0" smtClean="0"/>
              <a:t>Have no structural information</a:t>
            </a:r>
          </a:p>
          <a:p>
            <a:pPr algn="just"/>
            <a:r>
              <a:rPr lang="en-US" sz="2400" dirty="0" smtClean="0"/>
              <a:t>Possibly scanned and synthesized still image</a:t>
            </a:r>
          </a:p>
        </p:txBody>
      </p:sp>
      <p:sp>
        <p:nvSpPr>
          <p:cNvPr id="4" name="Rectangle 3"/>
          <p:cNvSpPr/>
          <p:nvPr/>
        </p:nvSpPr>
        <p:spPr>
          <a:xfrm>
            <a:off x="685800" y="57150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Camera</a:t>
            </a:r>
            <a:endParaRPr lang="en-US" dirty="0"/>
          </a:p>
        </p:txBody>
      </p:sp>
      <p:sp>
        <p:nvSpPr>
          <p:cNvPr id="5" name="Rectangle 4"/>
          <p:cNvSpPr/>
          <p:nvPr/>
        </p:nvSpPr>
        <p:spPr>
          <a:xfrm>
            <a:off x="3124200" y="5715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Capture and A/D conversion</a:t>
            </a:r>
            <a:endParaRPr lang="en-US" dirty="0"/>
          </a:p>
        </p:txBody>
      </p:sp>
      <p:sp>
        <p:nvSpPr>
          <p:cNvPr id="6" name="Rectangle 5"/>
          <p:cNvSpPr/>
          <p:nvPr/>
        </p:nvSpPr>
        <p:spPr>
          <a:xfrm>
            <a:off x="3124200" y="48006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 Software</a:t>
            </a:r>
            <a:endParaRPr lang="en-US" dirty="0"/>
          </a:p>
        </p:txBody>
      </p:sp>
      <p:sp>
        <p:nvSpPr>
          <p:cNvPr id="7" name="Rectangle 6"/>
          <p:cNvSpPr/>
          <p:nvPr/>
        </p:nvSpPr>
        <p:spPr>
          <a:xfrm>
            <a:off x="6553200" y="48006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Synthesized image</a:t>
            </a:r>
            <a:endParaRPr lang="en-US" dirty="0"/>
          </a:p>
        </p:txBody>
      </p:sp>
      <p:sp>
        <p:nvSpPr>
          <p:cNvPr id="8" name="Rectangle 7"/>
          <p:cNvSpPr/>
          <p:nvPr/>
        </p:nvSpPr>
        <p:spPr>
          <a:xfrm>
            <a:off x="6553200" y="5715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Scanned image</a:t>
            </a:r>
            <a:endParaRPr lang="en-US" dirty="0"/>
          </a:p>
        </p:txBody>
      </p:sp>
      <p:cxnSp>
        <p:nvCxnSpPr>
          <p:cNvPr id="10" name="Straight Arrow Connector 9"/>
          <p:cNvCxnSpPr>
            <a:stCxn id="4" idx="3"/>
            <a:endCxn id="5" idx="1"/>
          </p:cNvCxnSpPr>
          <p:nvPr/>
        </p:nvCxnSpPr>
        <p:spPr>
          <a:xfrm>
            <a:off x="1676400" y="60579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5029200" y="60579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a:off x="5029200" y="51435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Video Phone</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Video Phone requires a full-duplex system, carrying both video and audio. The same delay requirements of conversation voice will be applied with added requirement that audio and video must be synchronized within certain limits to provide ‘lip-synch’.</a:t>
            </a:r>
          </a:p>
          <a:p>
            <a:pPr algn="just"/>
            <a:endParaRPr lang="en-US" sz="2400" dirty="0" smtClean="0"/>
          </a:p>
          <a:p>
            <a:pPr algn="just"/>
            <a:r>
              <a:rPr lang="en-US" sz="2400" dirty="0" smtClean="0"/>
              <a:t>Human eye is tolerant to some information loss, and hence, some degree of packet loss is acceptable.</a:t>
            </a:r>
            <a:endParaRPr lang="en-US" sz="2400"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End-user Performance Expectations (Interactive Services)</a:t>
            </a:r>
            <a:endParaRPr lang="en-US" sz="3600" b="1" dirty="0"/>
          </a:p>
        </p:txBody>
      </p:sp>
      <p:graphicFrame>
        <p:nvGraphicFramePr>
          <p:cNvPr id="20" name="Table 19"/>
          <p:cNvGraphicFramePr>
            <a:graphicFrameLocks noGrp="1"/>
          </p:cNvGraphicFramePr>
          <p:nvPr/>
        </p:nvGraphicFramePr>
        <p:xfrm>
          <a:off x="381000" y="2362200"/>
          <a:ext cx="8382001" cy="3916680"/>
        </p:xfrm>
        <a:graphic>
          <a:graphicData uri="http://schemas.openxmlformats.org/drawingml/2006/table">
            <a:tbl>
              <a:tblPr firstRow="1" bandRow="1">
                <a:tableStyleId>{5C22544A-7EE6-4342-B048-85BDC9FD1C3A}</a:tableStyleId>
              </a:tblPr>
              <a:tblGrid>
                <a:gridCol w="853722"/>
                <a:gridCol w="1541135"/>
                <a:gridCol w="1330477"/>
                <a:gridCol w="922866"/>
                <a:gridCol w="1338943"/>
                <a:gridCol w="1099457"/>
                <a:gridCol w="1295401"/>
              </a:tblGrid>
              <a:tr h="533400">
                <a:tc rowSpan="2">
                  <a:txBody>
                    <a:bodyPr/>
                    <a:lstStyle/>
                    <a:p>
                      <a:pPr algn="ctr"/>
                      <a:r>
                        <a:rPr lang="en-US" sz="1600" dirty="0" smtClean="0"/>
                        <a:t>Media</a:t>
                      </a:r>
                      <a:endParaRPr lang="en-US" sz="1600" dirty="0"/>
                    </a:p>
                  </a:txBody>
                  <a:tcPr anchor="ctr"/>
                </a:tc>
                <a:tc rowSpan="2">
                  <a:txBody>
                    <a:bodyPr/>
                    <a:lstStyle/>
                    <a:p>
                      <a:pPr algn="ctr"/>
                      <a:r>
                        <a:rPr lang="en-US" sz="1600" dirty="0" smtClean="0"/>
                        <a:t>Application</a:t>
                      </a:r>
                      <a:endParaRPr lang="en-US" sz="1600" dirty="0"/>
                    </a:p>
                  </a:txBody>
                  <a:tcPr anchor="ctr"/>
                </a:tc>
                <a:tc rowSpan="2">
                  <a:txBody>
                    <a:bodyPr/>
                    <a:lstStyle/>
                    <a:p>
                      <a:pPr algn="ctr"/>
                      <a:r>
                        <a:rPr lang="en-US" sz="1600" dirty="0" smtClean="0"/>
                        <a:t>Degree of Symmetry</a:t>
                      </a:r>
                      <a:endParaRPr lang="en-US" sz="1600" dirty="0"/>
                    </a:p>
                  </a:txBody>
                  <a:tcPr anchor="ctr"/>
                </a:tc>
                <a:tc rowSpan="2">
                  <a:txBody>
                    <a:bodyPr/>
                    <a:lstStyle/>
                    <a:p>
                      <a:pPr algn="ctr"/>
                      <a:r>
                        <a:rPr lang="en-US" sz="1600" dirty="0" smtClean="0"/>
                        <a:t>Data Rate</a:t>
                      </a:r>
                      <a:endParaRPr lang="en-US" sz="1600" dirty="0"/>
                    </a:p>
                  </a:txBody>
                  <a:tcPr anchor="ctr"/>
                </a:tc>
                <a:tc gridSpan="3">
                  <a:txBody>
                    <a:bodyPr/>
                    <a:lstStyle/>
                    <a:p>
                      <a:pPr algn="ctr"/>
                      <a:r>
                        <a:rPr lang="en-US" sz="1600" dirty="0" smtClean="0"/>
                        <a:t>Performance Parameters</a:t>
                      </a: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533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smtClean="0">
                          <a:solidFill>
                            <a:schemeClr val="bg1"/>
                          </a:solidFill>
                        </a:rPr>
                        <a:t>One-way Delay</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Delay Variation</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Information Loss</a:t>
                      </a:r>
                      <a:endParaRPr lang="en-US" sz="1600" dirty="0">
                        <a:solidFill>
                          <a:schemeClr val="bg1"/>
                        </a:solidFill>
                      </a:endParaRPr>
                    </a:p>
                  </a:txBody>
                  <a:tcPr anchor="ctr">
                    <a:solidFill>
                      <a:schemeClr val="accent1"/>
                    </a:solidFill>
                  </a:tcPr>
                </a:tc>
              </a:tr>
              <a:tr h="370840">
                <a:tc>
                  <a:txBody>
                    <a:bodyPr/>
                    <a:lstStyle/>
                    <a:p>
                      <a:pPr algn="l"/>
                      <a:r>
                        <a:rPr lang="en-US" sz="1600" dirty="0" smtClean="0"/>
                        <a:t>Audio</a:t>
                      </a:r>
                      <a:endParaRPr lang="en-US" sz="1600" dirty="0"/>
                    </a:p>
                  </a:txBody>
                  <a:tcPr anchor="ctr"/>
                </a:tc>
                <a:tc>
                  <a:txBody>
                    <a:bodyPr/>
                    <a:lstStyle/>
                    <a:p>
                      <a:pPr algn="ctr"/>
                      <a:r>
                        <a:rPr lang="en-US" sz="1600" dirty="0" smtClean="0"/>
                        <a:t>Voice Messaging</a:t>
                      </a:r>
                      <a:endParaRPr lang="en-US" sz="1600" dirty="0"/>
                    </a:p>
                  </a:txBody>
                  <a:tcPr anchor="ctr"/>
                </a:tc>
                <a:tc>
                  <a:txBody>
                    <a:bodyPr/>
                    <a:lstStyle/>
                    <a:p>
                      <a:pPr algn="ctr"/>
                      <a:r>
                        <a:rPr lang="en-US" sz="1600" dirty="0" smtClean="0"/>
                        <a:t>Primarily One-way</a:t>
                      </a:r>
                      <a:endParaRPr lang="en-US" sz="1600" dirty="0"/>
                    </a:p>
                  </a:txBody>
                  <a:tcPr anchor="ctr"/>
                </a:tc>
                <a:tc>
                  <a:txBody>
                    <a:bodyPr/>
                    <a:lstStyle/>
                    <a:p>
                      <a:pPr algn="ctr"/>
                      <a:r>
                        <a:rPr lang="en-US" sz="1600" dirty="0" smtClean="0"/>
                        <a:t>4-13 Kbps</a:t>
                      </a:r>
                      <a:endParaRPr lang="en-US" sz="1600" dirty="0"/>
                    </a:p>
                  </a:txBody>
                  <a:tcPr anchor="ctr"/>
                </a:tc>
                <a:tc>
                  <a:txBody>
                    <a:bodyPr/>
                    <a:lstStyle/>
                    <a:p>
                      <a:pPr algn="ctr"/>
                      <a:r>
                        <a:rPr lang="en-US" sz="1600" dirty="0" smtClean="0"/>
                        <a:t>&lt; 1 s playback </a:t>
                      </a:r>
                    </a:p>
                    <a:p>
                      <a:pPr algn="ctr"/>
                      <a:r>
                        <a:rPr lang="en-US" sz="1600" dirty="0" smtClean="0"/>
                        <a:t>&lt; 2 s record </a:t>
                      </a:r>
                      <a:endParaRPr lang="en-US" sz="1600" dirty="0"/>
                    </a:p>
                  </a:txBody>
                  <a:tcPr anchor="ctr"/>
                </a:tc>
                <a:tc>
                  <a:txBody>
                    <a:bodyPr/>
                    <a:lstStyle/>
                    <a:p>
                      <a:pPr algn="ctr"/>
                      <a:r>
                        <a:rPr lang="en-US" sz="1600" dirty="0" smtClean="0"/>
                        <a:t>&lt; 1 ms</a:t>
                      </a:r>
                      <a:endParaRPr lang="en-US" sz="1600" dirty="0"/>
                    </a:p>
                  </a:txBody>
                  <a:tcPr anchor="ctr"/>
                </a:tc>
                <a:tc>
                  <a:txBody>
                    <a:bodyPr/>
                    <a:lstStyle/>
                    <a:p>
                      <a:pPr algn="ctr"/>
                      <a:r>
                        <a:rPr lang="en-US" sz="1600" dirty="0" smtClean="0"/>
                        <a:t>&lt; 3% FER</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Web-browsing HTML</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Primarily One-way</a:t>
                      </a:r>
                    </a:p>
                  </a:txBody>
                  <a:tcPr anchor="ctr"/>
                </a:tc>
                <a:tc>
                  <a:txBody>
                    <a:bodyPr/>
                    <a:lstStyle/>
                    <a:p>
                      <a:pPr algn="ct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&lt; 0.5 s/page</a:t>
                      </a:r>
                    </a:p>
                    <a:p>
                      <a:pPr algn="ctr"/>
                      <a:r>
                        <a:rPr lang="en-US" sz="1600" dirty="0" smtClean="0"/>
                        <a:t>preferred</a:t>
                      </a:r>
                    </a:p>
                    <a:p>
                      <a:pPr algn="ctr"/>
                      <a:r>
                        <a:rPr lang="en-US" sz="1600" dirty="0" smtClean="0"/>
                        <a:t>&lt; 4 s/page</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Transaction services</a:t>
                      </a:r>
                      <a:endParaRPr lang="en-US" sz="1600" dirty="0"/>
                    </a:p>
                  </a:txBody>
                  <a:tcPr anchor="ctr"/>
                </a:tc>
                <a:tc>
                  <a:txBody>
                    <a:bodyPr/>
                    <a:lstStyle/>
                    <a:p>
                      <a:pPr algn="ctr"/>
                      <a:r>
                        <a:rPr lang="en-US" sz="1600" dirty="0" smtClean="0"/>
                        <a:t>Two-way</a:t>
                      </a:r>
                      <a:endParaRPr lang="en-US" sz="1600" dirty="0"/>
                    </a:p>
                  </a:txBody>
                  <a:tcPr anchor="ctr"/>
                </a:tc>
                <a:tc>
                  <a:txBody>
                    <a:bodyPr/>
                    <a:lstStyle/>
                    <a:p>
                      <a:pPr algn="ctr"/>
                      <a:endParaRPr lang="en-US" sz="1600" dirty="0"/>
                    </a:p>
                  </a:txBody>
                  <a:tcPr anchor="ctr"/>
                </a:tc>
                <a:tc>
                  <a:txBody>
                    <a:bodyPr/>
                    <a:lstStyle/>
                    <a:p>
                      <a:pPr algn="ctr"/>
                      <a:r>
                        <a:rPr lang="en-US" sz="1600" dirty="0" smtClean="0"/>
                        <a:t>&lt; 4 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Email (Server Access)</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Primarily One-way</a:t>
                      </a:r>
                    </a:p>
                  </a:txBody>
                  <a:tcPr anchor="ctr"/>
                </a:tc>
                <a:tc>
                  <a:txBody>
                    <a:bodyPr/>
                    <a:lstStyle/>
                    <a:p>
                      <a:pPr algn="ctr"/>
                      <a:endParaRPr lang="en-US" sz="1600" dirty="0"/>
                    </a:p>
                  </a:txBody>
                  <a:tcPr anchor="ctr"/>
                </a:tc>
                <a:tc>
                  <a:txBody>
                    <a:bodyPr/>
                    <a:lstStyle/>
                    <a:p>
                      <a:pPr algn="ctr"/>
                      <a:r>
                        <a:rPr lang="en-US" sz="1600" dirty="0" smtClean="0"/>
                        <a:t>&lt; 4 ms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End-user Performance Expectations (Streaming Services)</a:t>
            </a:r>
            <a:endParaRPr lang="en-US" sz="3600" b="1" dirty="0"/>
          </a:p>
        </p:txBody>
      </p:sp>
      <p:graphicFrame>
        <p:nvGraphicFramePr>
          <p:cNvPr id="20" name="Table 19"/>
          <p:cNvGraphicFramePr>
            <a:graphicFrameLocks noGrp="1"/>
          </p:cNvGraphicFramePr>
          <p:nvPr/>
        </p:nvGraphicFramePr>
        <p:xfrm>
          <a:off x="381000" y="2362200"/>
          <a:ext cx="8382001" cy="3672840"/>
        </p:xfrm>
        <a:graphic>
          <a:graphicData uri="http://schemas.openxmlformats.org/drawingml/2006/table">
            <a:tbl>
              <a:tblPr firstRow="1" bandRow="1">
                <a:tableStyleId>{5C22544A-7EE6-4342-B048-85BDC9FD1C3A}</a:tableStyleId>
              </a:tblPr>
              <a:tblGrid>
                <a:gridCol w="853722"/>
                <a:gridCol w="1541135"/>
                <a:gridCol w="1330477"/>
                <a:gridCol w="922866"/>
                <a:gridCol w="1338943"/>
                <a:gridCol w="1099457"/>
                <a:gridCol w="1295401"/>
              </a:tblGrid>
              <a:tr h="533400">
                <a:tc rowSpan="2">
                  <a:txBody>
                    <a:bodyPr/>
                    <a:lstStyle/>
                    <a:p>
                      <a:pPr algn="ctr"/>
                      <a:r>
                        <a:rPr lang="en-US" sz="1600" dirty="0" smtClean="0"/>
                        <a:t>Media</a:t>
                      </a:r>
                      <a:endParaRPr lang="en-US" sz="1600" dirty="0"/>
                    </a:p>
                  </a:txBody>
                  <a:tcPr anchor="ctr"/>
                </a:tc>
                <a:tc rowSpan="2">
                  <a:txBody>
                    <a:bodyPr/>
                    <a:lstStyle/>
                    <a:p>
                      <a:pPr algn="ctr"/>
                      <a:r>
                        <a:rPr lang="en-US" sz="1600" dirty="0" smtClean="0"/>
                        <a:t>Application</a:t>
                      </a:r>
                      <a:endParaRPr lang="en-US" sz="1600" dirty="0"/>
                    </a:p>
                  </a:txBody>
                  <a:tcPr anchor="ctr"/>
                </a:tc>
                <a:tc rowSpan="2">
                  <a:txBody>
                    <a:bodyPr/>
                    <a:lstStyle/>
                    <a:p>
                      <a:pPr algn="ctr"/>
                      <a:r>
                        <a:rPr lang="en-US" sz="1600" dirty="0" smtClean="0"/>
                        <a:t>Degree of Symmetry</a:t>
                      </a:r>
                      <a:endParaRPr lang="en-US" sz="1600" dirty="0"/>
                    </a:p>
                  </a:txBody>
                  <a:tcPr anchor="ctr"/>
                </a:tc>
                <a:tc rowSpan="2">
                  <a:txBody>
                    <a:bodyPr/>
                    <a:lstStyle/>
                    <a:p>
                      <a:pPr algn="ctr"/>
                      <a:r>
                        <a:rPr lang="en-US" sz="1600" dirty="0" smtClean="0"/>
                        <a:t>Data Rate</a:t>
                      </a:r>
                      <a:endParaRPr lang="en-US" sz="1600" dirty="0"/>
                    </a:p>
                  </a:txBody>
                  <a:tcPr anchor="ctr"/>
                </a:tc>
                <a:tc gridSpan="3">
                  <a:txBody>
                    <a:bodyPr/>
                    <a:lstStyle/>
                    <a:p>
                      <a:pPr algn="ctr"/>
                      <a:r>
                        <a:rPr lang="en-US" sz="1600" dirty="0" smtClean="0"/>
                        <a:t>Performance Parameters</a:t>
                      </a: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533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smtClean="0">
                          <a:solidFill>
                            <a:schemeClr val="bg1"/>
                          </a:solidFill>
                        </a:rPr>
                        <a:t>One-way Delay</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Delay Variation</a:t>
                      </a:r>
                      <a:endParaRPr lang="en-US" sz="1600" dirty="0">
                        <a:solidFill>
                          <a:schemeClr val="bg1"/>
                        </a:solidFill>
                      </a:endParaRPr>
                    </a:p>
                  </a:txBody>
                  <a:tcPr anchor="ctr">
                    <a:solidFill>
                      <a:schemeClr val="accent1"/>
                    </a:solidFill>
                  </a:tcPr>
                </a:tc>
                <a:tc>
                  <a:txBody>
                    <a:bodyPr/>
                    <a:lstStyle/>
                    <a:p>
                      <a:pPr algn="ctr"/>
                      <a:r>
                        <a:rPr lang="en-US" sz="1600" dirty="0" smtClean="0">
                          <a:solidFill>
                            <a:schemeClr val="bg1"/>
                          </a:solidFill>
                        </a:rPr>
                        <a:t>Information Loss</a:t>
                      </a:r>
                      <a:endParaRPr lang="en-US" sz="1600" dirty="0">
                        <a:solidFill>
                          <a:schemeClr val="bg1"/>
                        </a:solidFill>
                      </a:endParaRPr>
                    </a:p>
                  </a:txBody>
                  <a:tcPr anchor="ctr">
                    <a:solidFill>
                      <a:schemeClr val="accent1"/>
                    </a:solidFill>
                  </a:tcPr>
                </a:tc>
              </a:tr>
              <a:tr h="370840">
                <a:tc>
                  <a:txBody>
                    <a:bodyPr/>
                    <a:lstStyle/>
                    <a:p>
                      <a:pPr algn="l"/>
                      <a:r>
                        <a:rPr lang="en-US" sz="1600" dirty="0" smtClean="0"/>
                        <a:t>Audio</a:t>
                      </a:r>
                      <a:endParaRPr lang="en-US" sz="1600" dirty="0"/>
                    </a:p>
                  </a:txBody>
                  <a:tcPr anchor="ctr"/>
                </a:tc>
                <a:tc>
                  <a:txBody>
                    <a:bodyPr/>
                    <a:lstStyle/>
                    <a:p>
                      <a:pPr algn="ctr"/>
                      <a:r>
                        <a:rPr lang="en-US" sz="1600" dirty="0" smtClean="0"/>
                        <a:t>Speech, Music</a:t>
                      </a:r>
                      <a:endParaRPr lang="en-US" sz="1600" dirty="0"/>
                    </a:p>
                  </a:txBody>
                  <a:tcPr anchor="ctr"/>
                </a:tc>
                <a:tc>
                  <a:txBody>
                    <a:bodyPr/>
                    <a:lstStyle/>
                    <a:p>
                      <a:pPr algn="ctr"/>
                      <a:r>
                        <a:rPr lang="en-US" sz="1600" dirty="0" smtClean="0"/>
                        <a:t>Primarily One-way</a:t>
                      </a:r>
                      <a:endParaRPr lang="en-US" sz="1600" dirty="0"/>
                    </a:p>
                  </a:txBody>
                  <a:tcPr anchor="ctr"/>
                </a:tc>
                <a:tc>
                  <a:txBody>
                    <a:bodyPr/>
                    <a:lstStyle/>
                    <a:p>
                      <a:pPr algn="ctr"/>
                      <a:r>
                        <a:rPr lang="en-US" sz="1600" dirty="0" smtClean="0"/>
                        <a:t>5-128 Kbps</a:t>
                      </a:r>
                      <a:endParaRPr lang="en-US" sz="1600" dirty="0"/>
                    </a:p>
                  </a:txBody>
                  <a:tcPr anchor="ctr"/>
                </a:tc>
                <a:tc>
                  <a:txBody>
                    <a:bodyPr/>
                    <a:lstStyle/>
                    <a:p>
                      <a:pPr algn="ctr"/>
                      <a:r>
                        <a:rPr lang="en-US" sz="1600" dirty="0" smtClean="0"/>
                        <a:t>&lt; 10 s</a:t>
                      </a:r>
                      <a:endParaRPr lang="en-US" sz="1600" dirty="0"/>
                    </a:p>
                  </a:txBody>
                  <a:tcPr anchor="ctr"/>
                </a:tc>
                <a:tc>
                  <a:txBody>
                    <a:bodyPr/>
                    <a:lstStyle/>
                    <a:p>
                      <a:pPr algn="ctr"/>
                      <a:r>
                        <a:rPr lang="en-US" sz="1600" dirty="0" smtClean="0"/>
                        <a:t>&lt; 2 s</a:t>
                      </a:r>
                      <a:endParaRPr lang="en-US" sz="1600" dirty="0"/>
                    </a:p>
                  </a:txBody>
                  <a:tcPr anchor="ctr"/>
                </a:tc>
                <a:tc>
                  <a:txBody>
                    <a:bodyPr/>
                    <a:lstStyle/>
                    <a:p>
                      <a:pPr algn="ctr"/>
                      <a:r>
                        <a:rPr lang="en-US" sz="1600" dirty="0" smtClean="0"/>
                        <a:t>&lt; 1% Packet Loss Ratio</a:t>
                      </a:r>
                      <a:endParaRPr lang="en-US" sz="1600" dirty="0"/>
                    </a:p>
                  </a:txBody>
                  <a:tcPr anchor="ctr"/>
                </a:tc>
              </a:tr>
              <a:tr h="370840">
                <a:tc>
                  <a:txBody>
                    <a:bodyPr/>
                    <a:lstStyle/>
                    <a:p>
                      <a:pPr algn="l"/>
                      <a:r>
                        <a:rPr lang="en-US" sz="1600" dirty="0" smtClean="0"/>
                        <a:t>Video</a:t>
                      </a:r>
                      <a:endParaRPr lang="en-US" sz="1600" dirty="0"/>
                    </a:p>
                  </a:txBody>
                  <a:tcPr anchor="ctr"/>
                </a:tc>
                <a:tc>
                  <a:txBody>
                    <a:bodyPr/>
                    <a:lstStyle/>
                    <a:p>
                      <a:pPr algn="ctr"/>
                      <a:r>
                        <a:rPr lang="en-US" sz="1600" dirty="0" smtClean="0"/>
                        <a:t>Movie clips,</a:t>
                      </a:r>
                      <a:r>
                        <a:rPr lang="en-US" sz="1600" baseline="0" dirty="0" smtClean="0"/>
                        <a:t> Real-time video</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Primarily One-way</a:t>
                      </a:r>
                    </a:p>
                  </a:txBody>
                  <a:tcPr anchor="ctr"/>
                </a:tc>
                <a:tc>
                  <a:txBody>
                    <a:bodyPr/>
                    <a:lstStyle/>
                    <a:p>
                      <a:pPr algn="ctr"/>
                      <a:r>
                        <a:rPr lang="en-US" sz="1600" dirty="0" smtClean="0"/>
                        <a:t>1-12 Mbps</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&lt; 10 s</a:t>
                      </a:r>
                      <a:endParaRPr lang="en-US" sz="1600" dirty="0"/>
                    </a:p>
                  </a:txBody>
                  <a:tcPr anchor="ctr"/>
                </a:tc>
                <a:tc>
                  <a:txBody>
                    <a:bodyPr/>
                    <a:lstStyle/>
                    <a:p>
                      <a:pPr algn="ctr"/>
                      <a:r>
                        <a:rPr lang="en-US" sz="1600" dirty="0" smtClean="0"/>
                        <a:t>&lt; 2s</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&lt; 2% Packet Loss Ratio</a:t>
                      </a:r>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Data Transfer</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Primarily One-way</a:t>
                      </a:r>
                    </a:p>
                  </a:txBody>
                  <a:tcPr anchor="ctr"/>
                </a:tc>
                <a:tc>
                  <a:txBody>
                    <a:bodyPr/>
                    <a:lstStyle/>
                    <a:p>
                      <a:pPr algn="ctr"/>
                      <a:r>
                        <a:rPr lang="en-US" sz="1600" dirty="0" smtClean="0"/>
                        <a:t>&lt; 384 Kbps</a:t>
                      </a:r>
                      <a:endParaRPr lang="en-US" sz="1600" dirty="0"/>
                    </a:p>
                  </a:txBody>
                  <a:tcPr anchor="ctr"/>
                </a:tc>
                <a:tc>
                  <a:txBody>
                    <a:bodyPr/>
                    <a:lstStyle/>
                    <a:p>
                      <a:pPr algn="ctr"/>
                      <a:r>
                        <a:rPr lang="en-US" sz="1600" dirty="0" smtClean="0"/>
                        <a:t>&lt; 10 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r h="370840">
                <a:tc>
                  <a:txBody>
                    <a:bodyPr/>
                    <a:lstStyle/>
                    <a:p>
                      <a:pPr algn="l"/>
                      <a:r>
                        <a:rPr lang="en-US" sz="1600" dirty="0" smtClean="0"/>
                        <a:t>Data</a:t>
                      </a:r>
                      <a:endParaRPr lang="en-US" sz="1600" dirty="0"/>
                    </a:p>
                  </a:txBody>
                  <a:tcPr anchor="ctr"/>
                </a:tc>
                <a:tc>
                  <a:txBody>
                    <a:bodyPr/>
                    <a:lstStyle/>
                    <a:p>
                      <a:pPr algn="ctr"/>
                      <a:r>
                        <a:rPr lang="en-US" sz="1600" dirty="0" smtClean="0"/>
                        <a:t>Still</a:t>
                      </a:r>
                      <a:r>
                        <a:rPr lang="en-US" sz="1600" baseline="0" dirty="0" smtClean="0"/>
                        <a:t> image</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Primarily One-way</a:t>
                      </a:r>
                    </a:p>
                  </a:txBody>
                  <a:tcPr anchor="ctr"/>
                </a:tc>
                <a:tc>
                  <a:txBody>
                    <a:bodyPr/>
                    <a:lstStyle/>
                    <a:p>
                      <a:pPr algn="ctr"/>
                      <a:endParaRPr lang="en-US" sz="1600" dirty="0"/>
                    </a:p>
                  </a:txBody>
                  <a:tcPr anchor="ctr"/>
                </a:tc>
                <a:tc>
                  <a:txBody>
                    <a:bodyPr/>
                    <a:lstStyle/>
                    <a:p>
                      <a:pPr algn="ctr"/>
                      <a:r>
                        <a:rPr lang="en-US" sz="1600" dirty="0" smtClean="0"/>
                        <a:t>&lt; 10 s</a:t>
                      </a:r>
                      <a:endParaRPr lang="en-US" sz="1600" dirty="0"/>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Zero</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Queuing and Scheduling</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First In First Out (FIFO)</a:t>
            </a:r>
          </a:p>
          <a:p>
            <a:pPr lvl="1" algn="just"/>
            <a:r>
              <a:rPr lang="en-US" sz="2200" dirty="0" smtClean="0"/>
              <a:t>There is a single queue and data is served according to its own arrival time. Hence, high priority packets may get stuck behind low priority packets.</a:t>
            </a:r>
          </a:p>
          <a:p>
            <a:pPr lvl="1" algn="just"/>
            <a:r>
              <a:rPr lang="en-US" sz="2200" dirty="0" smtClean="0"/>
              <a:t>Aggressive flows obtain better performances because they fill more the queue.</a:t>
            </a:r>
          </a:p>
          <a:p>
            <a:pPr algn="just"/>
            <a:endParaRPr lang="en-US" sz="2400" dirty="0" smtClean="0"/>
          </a:p>
          <a:p>
            <a:pPr algn="just"/>
            <a:r>
              <a:rPr lang="en-US" sz="2400" dirty="0" smtClean="0"/>
              <a:t>Priority Scheduling</a:t>
            </a:r>
          </a:p>
          <a:p>
            <a:pPr lvl="1" algn="just"/>
            <a:r>
              <a:rPr lang="en-US" sz="2200" dirty="0" smtClean="0"/>
              <a:t>Delay, jitter and loss are reduced for the high priority traffic at the cost of starving the lower priority traffic.</a:t>
            </a:r>
          </a:p>
          <a:p>
            <a:pPr lvl="1" algn="just"/>
            <a:r>
              <a:rPr lang="en-US" sz="2200" dirty="0" smtClean="0"/>
              <a:t>A parameter may be assigned to each priority queue, which determines the extend, to which the priority queue is served.</a:t>
            </a:r>
          </a:p>
          <a:p>
            <a:pPr lvl="1" algn="just"/>
            <a:endParaRPr lang="en-US" sz="2200"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Queuing and Scheduling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Weighted Fair Queuing (WFQ)</a:t>
            </a:r>
          </a:p>
          <a:p>
            <a:pPr lvl="1" algn="just"/>
            <a:r>
              <a:rPr lang="en-US" sz="2200" dirty="0" smtClean="0"/>
              <a:t>All traffic is classified into the so-called traffic classes, which can be either individual flows or a bunch of flows with similar transmission requirements. </a:t>
            </a:r>
          </a:p>
          <a:p>
            <a:pPr lvl="1" algn="just"/>
            <a:r>
              <a:rPr lang="en-US" sz="2200" dirty="0" smtClean="0"/>
              <a:t>A share of bandwidth for each class is provided in proportion to its specified rates.</a:t>
            </a:r>
          </a:p>
          <a:p>
            <a:pPr algn="just"/>
            <a:endParaRPr lang="en-US" sz="2400" dirty="0" smtClean="0"/>
          </a:p>
          <a:p>
            <a:pPr algn="just"/>
            <a:r>
              <a:rPr lang="en-US" sz="2400" dirty="0" smtClean="0"/>
              <a:t>Round Robin</a:t>
            </a:r>
          </a:p>
          <a:p>
            <a:pPr lvl="1" algn="just"/>
            <a:r>
              <a:rPr lang="en-US" sz="2200" dirty="0" smtClean="0"/>
              <a:t>Buffer is organized in separate queues (each implemented FIFO) for each flow and a single packet is selected at time from queues with a circular mode.</a:t>
            </a:r>
          </a:p>
          <a:p>
            <a:pPr lvl="1" algn="just"/>
            <a:endParaRPr lang="en-US" sz="22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Congestion Control &amp; Queue Discard</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Tail Drop</a:t>
            </a:r>
          </a:p>
          <a:p>
            <a:pPr lvl="1" algn="just"/>
            <a:r>
              <a:rPr lang="en-US" sz="2000" dirty="0" smtClean="0"/>
              <a:t>Tail Drop drops arriving packets when buffers in queue are full. It may lead to network meltdown due to TCP global synchronization.</a:t>
            </a:r>
          </a:p>
          <a:p>
            <a:pPr algn="just"/>
            <a:r>
              <a:rPr lang="en-US" sz="2200" dirty="0" smtClean="0"/>
              <a:t>Random Early Discard (RED)</a:t>
            </a:r>
          </a:p>
          <a:p>
            <a:pPr lvl="1" algn="just"/>
            <a:r>
              <a:rPr lang="en-US" sz="2000" dirty="0" smtClean="0"/>
              <a:t>RED is more fair than tail drop because it does not posses a bias against traffic that uses only a small portion of the bandwidth. The more host transmits, the more likely it is that its packets are dropped .</a:t>
            </a:r>
          </a:p>
          <a:p>
            <a:pPr algn="just"/>
            <a:r>
              <a:rPr lang="en-US" sz="2200" dirty="0" smtClean="0"/>
              <a:t>Weighted Random Early Discard (WRED)</a:t>
            </a:r>
          </a:p>
          <a:p>
            <a:pPr lvl="1" algn="just"/>
            <a:r>
              <a:rPr lang="en-US" sz="2000" dirty="0" smtClean="0"/>
              <a:t>A variant of RED, which attempts to weight queues for random early discard.</a:t>
            </a:r>
          </a:p>
          <a:p>
            <a:pPr algn="just"/>
            <a:r>
              <a:rPr lang="en-US" sz="2200" dirty="0" smtClean="0"/>
              <a:t>Tri-Color Marking </a:t>
            </a:r>
          </a:p>
          <a:p>
            <a:pPr lvl="1" algn="just"/>
            <a:endParaRPr lang="en-US" sz="2200"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Best-Effort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Best-effort does not provide QoS because there is no ordering of packets.</a:t>
            </a:r>
          </a:p>
          <a:p>
            <a:pPr algn="just"/>
            <a:endParaRPr lang="en-US" sz="2400" dirty="0" smtClean="0"/>
          </a:p>
          <a:p>
            <a:pPr algn="just"/>
            <a:r>
              <a:rPr lang="en-US" sz="2400" dirty="0" smtClean="0"/>
              <a:t>In a best-effort network, all users obtain unspecified variable bit rate and delivery time, depending on the current traffic load. </a:t>
            </a:r>
          </a:p>
          <a:p>
            <a:pPr algn="just"/>
            <a:endParaRPr lang="en-US" sz="2400" dirty="0" smtClean="0"/>
          </a:p>
          <a:p>
            <a:pPr algn="just"/>
            <a:r>
              <a:rPr lang="en-US" sz="2400" dirty="0" smtClean="0"/>
              <a:t>The internet protocol offers a best-effort service of delivering data between hosts, which can be lost, delayed, corrupted or duplicated.</a:t>
            </a:r>
            <a:endParaRPr lang="en-US" sz="2400"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Integrated Services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Integrated Services</a:t>
            </a:r>
            <a:r>
              <a:rPr lang="en-US" sz="2400" b="1" dirty="0" smtClean="0"/>
              <a:t> </a:t>
            </a:r>
            <a:r>
              <a:rPr lang="en-US" sz="2400" dirty="0" smtClean="0"/>
              <a:t>(IntServ)  makes strict bandwidth reservations. It must be configured on every router along a path.</a:t>
            </a:r>
          </a:p>
          <a:p>
            <a:pPr algn="just"/>
            <a:endParaRPr lang="en-US" sz="2400" dirty="0" smtClean="0"/>
          </a:p>
          <a:p>
            <a:pPr algn="just"/>
            <a:r>
              <a:rPr lang="en-US" sz="2400" dirty="0" smtClean="0"/>
              <a:t>Each application that requires a service guarantee has to make a reservation by using Resource Reservation Protocol (RSVP) signaling.</a:t>
            </a:r>
          </a:p>
          <a:p>
            <a:pPr algn="just"/>
            <a:endParaRPr lang="en-US" sz="2400" dirty="0" smtClean="0"/>
          </a:p>
          <a:p>
            <a:pPr algn="just"/>
            <a:r>
              <a:rPr lang="en-US" sz="2400" dirty="0" smtClean="0"/>
              <a:t>When bandwidth is reserved for a certain application, it cannot be reassigned for another application. </a:t>
            </a:r>
          </a:p>
          <a:p>
            <a:pPr algn="just"/>
            <a:endParaRPr lang="en-US" sz="2400" dirty="0" smtClean="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Integrated Services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Routers between the sender and the receiver determine whether they can support the reservation made by the application.</a:t>
            </a:r>
          </a:p>
          <a:p>
            <a:pPr algn="just"/>
            <a:endParaRPr lang="en-US" sz="2400" dirty="0" smtClean="0"/>
          </a:p>
          <a:p>
            <a:pPr algn="just"/>
            <a:r>
              <a:rPr lang="en-US" sz="2400" dirty="0" smtClean="0"/>
              <a:t>The task of reserving paths would be very tedious in a busy network such as the Internet.</a:t>
            </a:r>
          </a:p>
          <a:p>
            <a:pPr algn="just"/>
            <a:endParaRPr lang="en-US" sz="2400" dirty="0" smtClean="0"/>
          </a:p>
          <a:p>
            <a:pPr algn="just"/>
            <a:r>
              <a:rPr lang="en-US" sz="2400" dirty="0" smtClean="0"/>
              <a:t>The main drawback of IntServ is its lack of scalability (Routers have to classify, police and queue each flow). Moreover, many Internet flows are short-lived, and hence, not worth setting up Virtual Channel.</a:t>
            </a:r>
          </a:p>
          <a:p>
            <a:pPr algn="just"/>
            <a:endParaRPr lang="en-US" sz="2400" dirty="0" smtClean="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IntServ Mechanism</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Provide the network with a set of information, known as Flow Specs.  Flow Specs include Traffic Specification (TSPEC) and Request Specification (RSPEC).</a:t>
            </a:r>
          </a:p>
          <a:p>
            <a:pPr algn="just"/>
            <a:endParaRPr lang="en-US" sz="2400" dirty="0" smtClean="0"/>
          </a:p>
          <a:p>
            <a:pPr algn="just"/>
            <a:r>
              <a:rPr lang="en-US" sz="2400" dirty="0" smtClean="0"/>
              <a:t>TSPEC describes the flow traffic characteristics. RSPEC describes the service request (request for controlled traffic and/or delay bound).</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Still Image (Cont.)</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Examples of images</a:t>
            </a:r>
          </a:p>
          <a:p>
            <a:pPr lvl="1" algn="just"/>
            <a:r>
              <a:rPr lang="en-US" sz="2200" dirty="0" smtClean="0"/>
              <a:t>Binary image: pixel depth 1</a:t>
            </a:r>
          </a:p>
          <a:p>
            <a:pPr lvl="1" algn="just"/>
            <a:r>
              <a:rPr lang="en-US" sz="2200" dirty="0" smtClean="0"/>
              <a:t>Grayscale image: pixel depth 8</a:t>
            </a:r>
          </a:p>
          <a:p>
            <a:pPr lvl="1" algn="just"/>
            <a:r>
              <a:rPr lang="en-US" sz="2200" dirty="0" smtClean="0"/>
              <a:t>Color image: pixel depth 24</a:t>
            </a:r>
          </a:p>
        </p:txBody>
      </p:sp>
      <p:pic>
        <p:nvPicPr>
          <p:cNvPr id="4" name="Picture 5"/>
          <p:cNvPicPr>
            <a:picLocks noChangeAspect="1" noChangeArrowheads="1"/>
          </p:cNvPicPr>
          <p:nvPr/>
        </p:nvPicPr>
        <p:blipFill>
          <a:blip r:embed="rId2"/>
          <a:srcRect/>
          <a:stretch>
            <a:fillRect/>
          </a:stretch>
        </p:blipFill>
        <p:spPr bwMode="auto">
          <a:xfrm>
            <a:off x="5410200" y="4495800"/>
            <a:ext cx="3048000" cy="2037106"/>
          </a:xfrm>
          <a:prstGeom prst="rect">
            <a:avLst/>
          </a:prstGeom>
          <a:noFill/>
          <a:ln w="9525">
            <a:noFill/>
            <a:miter lim="800000"/>
            <a:headEnd/>
            <a:tailEnd/>
          </a:ln>
          <a:effectLst/>
        </p:spPr>
      </p:pic>
      <p:grpSp>
        <p:nvGrpSpPr>
          <p:cNvPr id="5" name="Group 7"/>
          <p:cNvGrpSpPr>
            <a:grpSpLocks/>
          </p:cNvGrpSpPr>
          <p:nvPr/>
        </p:nvGrpSpPr>
        <p:grpSpPr bwMode="auto">
          <a:xfrm>
            <a:off x="3048000" y="5029200"/>
            <a:ext cx="4032250" cy="1112838"/>
            <a:chOff x="1525" y="1362"/>
            <a:chExt cx="2540" cy="701"/>
          </a:xfrm>
        </p:grpSpPr>
        <p:sp>
          <p:nvSpPr>
            <p:cNvPr id="6" name="Rectangle 8"/>
            <p:cNvSpPr>
              <a:spLocks noChangeArrowheads="1"/>
            </p:cNvSpPr>
            <p:nvPr/>
          </p:nvSpPr>
          <p:spPr bwMode="auto">
            <a:xfrm>
              <a:off x="3993" y="1604"/>
              <a:ext cx="72" cy="72"/>
            </a:xfrm>
            <a:prstGeom prst="rect">
              <a:avLst/>
            </a:prstGeom>
            <a:noFill/>
            <a:ln w="28575">
              <a:solidFill>
                <a:schemeClr val="tx1"/>
              </a:solidFill>
              <a:miter lim="800000"/>
              <a:headEnd/>
              <a:tailEnd/>
            </a:ln>
            <a:effectLst/>
          </p:spPr>
          <p:txBody>
            <a:bodyPr wrap="none" anchor="ctr"/>
            <a:lstStyle/>
            <a:p>
              <a:endParaRPr lang="en-US"/>
            </a:p>
          </p:txBody>
        </p:sp>
        <p:sp>
          <p:nvSpPr>
            <p:cNvPr id="7" name="Line 9"/>
            <p:cNvSpPr>
              <a:spLocks noChangeShapeType="1"/>
            </p:cNvSpPr>
            <p:nvPr/>
          </p:nvSpPr>
          <p:spPr bwMode="auto">
            <a:xfrm>
              <a:off x="2348" y="1362"/>
              <a:ext cx="1645" cy="242"/>
            </a:xfrm>
            <a:prstGeom prst="line">
              <a:avLst/>
            </a:prstGeom>
            <a:noFill/>
            <a:ln w="9525">
              <a:solidFill>
                <a:schemeClr val="tx1"/>
              </a:solidFill>
              <a:miter lim="800000"/>
              <a:headEnd/>
              <a:tailEnd/>
            </a:ln>
            <a:effectLst/>
          </p:spPr>
          <p:txBody>
            <a:bodyPr wrap="none"/>
            <a:lstStyle/>
            <a:p>
              <a:endParaRPr lang="en-US"/>
            </a:p>
          </p:txBody>
        </p:sp>
        <p:sp>
          <p:nvSpPr>
            <p:cNvPr id="8" name="Line 10"/>
            <p:cNvSpPr>
              <a:spLocks noChangeShapeType="1"/>
            </p:cNvSpPr>
            <p:nvPr/>
          </p:nvSpPr>
          <p:spPr bwMode="auto">
            <a:xfrm flipV="1">
              <a:off x="2372" y="1676"/>
              <a:ext cx="1621" cy="387"/>
            </a:xfrm>
            <a:prstGeom prst="line">
              <a:avLst/>
            </a:prstGeom>
            <a:noFill/>
            <a:ln w="9525">
              <a:solidFill>
                <a:schemeClr val="tx1"/>
              </a:solidFill>
              <a:miter lim="800000"/>
              <a:headEnd/>
              <a:tailEnd/>
            </a:ln>
            <a:effectLst/>
          </p:spPr>
          <p:txBody>
            <a:bodyPr wrap="none"/>
            <a:lstStyle/>
            <a:p>
              <a:endParaRPr lang="en-US"/>
            </a:p>
          </p:txBody>
        </p:sp>
        <p:sp>
          <p:nvSpPr>
            <p:cNvPr id="9" name="Oval 11"/>
            <p:cNvSpPr>
              <a:spLocks noChangeArrowheads="1"/>
            </p:cNvSpPr>
            <p:nvPr/>
          </p:nvSpPr>
          <p:spPr bwMode="auto">
            <a:xfrm>
              <a:off x="1525" y="1362"/>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sp>
          <p:nvSpPr>
            <p:cNvPr id="10" name="Oval 12"/>
            <p:cNvSpPr>
              <a:spLocks noChangeArrowheads="1"/>
            </p:cNvSpPr>
            <p:nvPr/>
          </p:nvSpPr>
          <p:spPr bwMode="auto">
            <a:xfrm>
              <a:off x="1718" y="136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1" name="Oval 13"/>
            <p:cNvSpPr>
              <a:spLocks noChangeArrowheads="1"/>
            </p:cNvSpPr>
            <p:nvPr/>
          </p:nvSpPr>
          <p:spPr bwMode="auto">
            <a:xfrm>
              <a:off x="1912" y="136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2" name="Oval 14"/>
            <p:cNvSpPr>
              <a:spLocks noChangeArrowheads="1"/>
            </p:cNvSpPr>
            <p:nvPr/>
          </p:nvSpPr>
          <p:spPr bwMode="auto">
            <a:xfrm>
              <a:off x="2105" y="1362"/>
              <a:ext cx="193" cy="170"/>
            </a:xfrm>
            <a:prstGeom prst="ellipse">
              <a:avLst/>
            </a:prstGeom>
            <a:solidFill>
              <a:srgbClr val="FFFF00"/>
            </a:solidFill>
            <a:ln w="9525">
              <a:solidFill>
                <a:schemeClr val="tx1"/>
              </a:solidFill>
              <a:miter lim="800000"/>
              <a:headEnd/>
              <a:tailEnd/>
            </a:ln>
            <a:effectLst/>
          </p:spPr>
          <p:txBody>
            <a:bodyPr wrap="none" anchor="ctr"/>
            <a:lstStyle/>
            <a:p>
              <a:endParaRPr lang="en-US"/>
            </a:p>
          </p:txBody>
        </p:sp>
        <p:sp>
          <p:nvSpPr>
            <p:cNvPr id="13" name="Oval 15"/>
            <p:cNvSpPr>
              <a:spLocks noChangeArrowheads="1"/>
            </p:cNvSpPr>
            <p:nvPr/>
          </p:nvSpPr>
          <p:spPr bwMode="auto">
            <a:xfrm>
              <a:off x="1525" y="1532"/>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4" name="Oval 16"/>
            <p:cNvSpPr>
              <a:spLocks noChangeArrowheads="1"/>
            </p:cNvSpPr>
            <p:nvPr/>
          </p:nvSpPr>
          <p:spPr bwMode="auto">
            <a:xfrm>
              <a:off x="1718" y="1532"/>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5" name="Oval 17"/>
            <p:cNvSpPr>
              <a:spLocks noChangeArrowheads="1"/>
            </p:cNvSpPr>
            <p:nvPr/>
          </p:nvSpPr>
          <p:spPr bwMode="auto">
            <a:xfrm>
              <a:off x="1912" y="153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6" name="Oval 18"/>
            <p:cNvSpPr>
              <a:spLocks noChangeArrowheads="1"/>
            </p:cNvSpPr>
            <p:nvPr/>
          </p:nvSpPr>
          <p:spPr bwMode="auto">
            <a:xfrm>
              <a:off x="2105" y="153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7" name="Oval 19"/>
            <p:cNvSpPr>
              <a:spLocks noChangeArrowheads="1"/>
            </p:cNvSpPr>
            <p:nvPr/>
          </p:nvSpPr>
          <p:spPr bwMode="auto">
            <a:xfrm>
              <a:off x="1525" y="170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18" name="Oval 20"/>
            <p:cNvSpPr>
              <a:spLocks noChangeArrowheads="1"/>
            </p:cNvSpPr>
            <p:nvPr/>
          </p:nvSpPr>
          <p:spPr bwMode="auto">
            <a:xfrm>
              <a:off x="1718" y="170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9" name="Oval 21"/>
            <p:cNvSpPr>
              <a:spLocks noChangeArrowheads="1"/>
            </p:cNvSpPr>
            <p:nvPr/>
          </p:nvSpPr>
          <p:spPr bwMode="auto">
            <a:xfrm>
              <a:off x="1912" y="1701"/>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0" name="Oval 22"/>
            <p:cNvSpPr>
              <a:spLocks noChangeArrowheads="1"/>
            </p:cNvSpPr>
            <p:nvPr/>
          </p:nvSpPr>
          <p:spPr bwMode="auto">
            <a:xfrm>
              <a:off x="2105" y="1701"/>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21" name="Oval 23"/>
            <p:cNvSpPr>
              <a:spLocks noChangeArrowheads="1"/>
            </p:cNvSpPr>
            <p:nvPr/>
          </p:nvSpPr>
          <p:spPr bwMode="auto">
            <a:xfrm>
              <a:off x="1525"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2" name="Oval 24"/>
            <p:cNvSpPr>
              <a:spLocks noChangeArrowheads="1"/>
            </p:cNvSpPr>
            <p:nvPr/>
          </p:nvSpPr>
          <p:spPr bwMode="auto">
            <a:xfrm>
              <a:off x="1718"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3" name="Oval 25"/>
            <p:cNvSpPr>
              <a:spLocks noChangeArrowheads="1"/>
            </p:cNvSpPr>
            <p:nvPr/>
          </p:nvSpPr>
          <p:spPr bwMode="auto">
            <a:xfrm>
              <a:off x="1912" y="187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24" name="Oval 26"/>
            <p:cNvSpPr>
              <a:spLocks noChangeArrowheads="1"/>
            </p:cNvSpPr>
            <p:nvPr/>
          </p:nvSpPr>
          <p:spPr bwMode="auto">
            <a:xfrm>
              <a:off x="2105" y="1871"/>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grpSp>
      <p:sp>
        <p:nvSpPr>
          <p:cNvPr id="32" name="Text Box 29"/>
          <p:cNvSpPr txBox="1">
            <a:spLocks noChangeArrowheads="1"/>
          </p:cNvSpPr>
          <p:nvPr/>
        </p:nvSpPr>
        <p:spPr bwMode="auto">
          <a:xfrm>
            <a:off x="2971800" y="4583668"/>
            <a:ext cx="1396536" cy="369332"/>
          </a:xfrm>
          <a:prstGeom prst="rect">
            <a:avLst/>
          </a:prstGeom>
          <a:noFill/>
          <a:ln w="9525">
            <a:noFill/>
            <a:miter lim="800000"/>
            <a:headEnd/>
            <a:tailEnd/>
          </a:ln>
          <a:effectLst/>
        </p:spPr>
        <p:txBody>
          <a:bodyPr wrap="none">
            <a:spAutoFit/>
          </a:bodyPr>
          <a:lstStyle/>
          <a:p>
            <a:r>
              <a:rPr lang="en-US" dirty="0" smtClean="0">
                <a:cs typeface="Times New Roman" pitchFamily="18" charset="0"/>
              </a:rPr>
              <a:t>Pixel (RGB)</a:t>
            </a:r>
            <a:endParaRPr lang="en-US" dirty="0">
              <a:cs typeface="Times New Roman" pitchFamily="18" charset="0"/>
            </a:endParaRPr>
          </a:p>
        </p:txBody>
      </p:sp>
      <p:pic>
        <p:nvPicPr>
          <p:cNvPr id="1026" name="Picture 2" descr="C:\Users\User\Desktop\untitled.png"/>
          <p:cNvPicPr>
            <a:picLocks noChangeAspect="1" noChangeArrowheads="1"/>
          </p:cNvPicPr>
          <p:nvPr/>
        </p:nvPicPr>
        <p:blipFill>
          <a:blip r:embed="rId3"/>
          <a:srcRect/>
          <a:stretch>
            <a:fillRect/>
          </a:stretch>
        </p:blipFill>
        <p:spPr bwMode="auto">
          <a:xfrm>
            <a:off x="5410200" y="2286000"/>
            <a:ext cx="3048000" cy="2068286"/>
          </a:xfrm>
          <a:prstGeom prst="rect">
            <a:avLst/>
          </a:prstGeom>
          <a:noFill/>
        </p:spPr>
      </p:pic>
      <p:pic>
        <p:nvPicPr>
          <p:cNvPr id="34" name="Picture 31" descr="color"/>
          <p:cNvPicPr>
            <a:picLocks noChangeAspect="1" noChangeArrowheads="1"/>
          </p:cNvPicPr>
          <p:nvPr/>
        </p:nvPicPr>
        <p:blipFill>
          <a:blip r:embed="rId4"/>
          <a:srcRect/>
          <a:stretch>
            <a:fillRect/>
          </a:stretch>
        </p:blipFill>
        <p:spPr bwMode="auto">
          <a:xfrm>
            <a:off x="609600" y="4572000"/>
            <a:ext cx="1781175" cy="1704975"/>
          </a:xfrm>
          <a:prstGeom prst="rect">
            <a:avLst/>
          </a:prstGeom>
          <a:noFill/>
        </p:spPr>
      </p:pic>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Inserv Mechanism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Admission Control asks the network to provide particular services. The decision may be based on heuristics (e.g., “Last time I allowed a flow with the TSPEC but the delay  exceeded the acceptable bound, hence  I would say no”).</a:t>
            </a:r>
          </a:p>
          <a:p>
            <a:pPr algn="just"/>
            <a:endParaRPr lang="en-US" sz="2400" dirty="0" smtClean="0"/>
          </a:p>
          <a:p>
            <a:pPr algn="just"/>
            <a:r>
              <a:rPr lang="en-US" sz="2400" dirty="0" smtClean="0"/>
              <a:t>For admission control, the so-called Token Bucket Filter only passes packets arriving at a rate which is not exceeding some administratively set rate, but with possibility to allow short bursts in excess of this rate.  </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Inserv Mechanism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Application and network exchange information to request services, flow specs and admission control  by using the Resource Reservation Protocol (RSVP).</a:t>
            </a:r>
          </a:p>
          <a:p>
            <a:pPr algn="just"/>
            <a:endParaRPr lang="en-US" sz="2400" dirty="0" smtClean="0"/>
          </a:p>
          <a:p>
            <a:pPr algn="just"/>
            <a:r>
              <a:rPr lang="en-US" sz="2400" dirty="0" smtClean="0"/>
              <a:t>Each packet is mapped into a class service, which determine  how the packet is scheduled and handled. Typically, the WFQ should be considered to provide a guaranteed end-to-end delay.</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Soft State</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Per Session State (Path state, reservation state) has a timer associated with it. State lost when timer expires. </a:t>
            </a:r>
          </a:p>
          <a:p>
            <a:pPr algn="just"/>
            <a:endParaRPr lang="en-US" sz="2400" dirty="0" smtClean="0"/>
          </a:p>
          <a:p>
            <a:pPr algn="just"/>
            <a:r>
              <a:rPr lang="en-US" sz="2400" dirty="0" smtClean="0"/>
              <a:t>Senders and Receivers periodically refresh the state, resend PATH/RESV messages, reset timer.</a:t>
            </a:r>
          </a:p>
          <a:p>
            <a:pPr algn="just"/>
            <a:endParaRPr lang="en-US" sz="2400" dirty="0" smtClean="0"/>
          </a:p>
          <a:p>
            <a:pPr algn="just"/>
            <a:r>
              <a:rPr lang="en-US" sz="2400" dirty="0" smtClean="0"/>
              <a:t>State can be explicitly deleted by a Teardown message.</a:t>
            </a:r>
          </a:p>
          <a:p>
            <a:pPr algn="just"/>
            <a:endParaRPr lang="en-US" sz="2400" dirty="0" smtClean="0"/>
          </a:p>
          <a:p>
            <a:pPr algn="just"/>
            <a:r>
              <a:rPr lang="en-US" sz="2400" dirty="0" smtClean="0"/>
              <a:t>Soft-State is useful for efficiency, but not essential. It supports dynamic automatic adaptation to network changes.</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RSVP</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RSVP allows applications running in hosts to reserve resources in the Internet for their data flows.</a:t>
            </a:r>
          </a:p>
          <a:p>
            <a:pPr algn="just"/>
            <a:endParaRPr lang="en-US" sz="2400" dirty="0" smtClean="0"/>
          </a:p>
          <a:p>
            <a:pPr algn="just"/>
            <a:r>
              <a:rPr lang="en-US" sz="2400" dirty="0" smtClean="0"/>
              <a:t>RSVP must be present in the receivers, senders and routers.</a:t>
            </a:r>
          </a:p>
          <a:p>
            <a:pPr algn="just"/>
            <a:endParaRPr lang="en-US" sz="2400" dirty="0" smtClean="0"/>
          </a:p>
          <a:p>
            <a:pPr algn="just"/>
            <a:r>
              <a:rPr lang="en-US" sz="2400" dirty="0" smtClean="0"/>
              <a:t>RSVP provides reservations for bandwidth in multicast trees. It is also receiver-oriented, i.e., receiver  initiates and maintains the resource reservation for data flows.</a:t>
            </a:r>
          </a:p>
          <a:p>
            <a:pPr algn="just"/>
            <a:endParaRPr lang="en-US" sz="2400" dirty="0" smtClean="0"/>
          </a:p>
          <a:p>
            <a:pPr algn="just"/>
            <a:r>
              <a:rPr lang="en-US" sz="2400" dirty="0" smtClean="0"/>
              <a:t>RSVP is not routing protocol, sometimes referred to as a signaling protocol.</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RSVP Mechanism</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Sender sends PATH message to let the routers  know on which links they should forward the reservation (RESV) message. PATH message contains TSPEC and specifies source traffic characteristics (max. bandwidth, token bucket size and max. packet size).</a:t>
            </a:r>
          </a:p>
          <a:p>
            <a:pPr algn="just"/>
            <a:endParaRPr lang="en-US" sz="2400" dirty="0" smtClean="0"/>
          </a:p>
          <a:p>
            <a:pPr algn="just"/>
            <a:r>
              <a:rPr lang="en-US" sz="2400" dirty="0" smtClean="0"/>
              <a:t>Receiver requests for resources using RESV message. There are three reservation styles, which can be Fixed-filter, Wildcard-filter and  Shared-explicit.</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RSVP Mechanism (Cont.)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Fixed-filter style</a:t>
            </a:r>
          </a:p>
          <a:p>
            <a:pPr lvl="1" algn="just"/>
            <a:r>
              <a:rPr lang="en-US" sz="2200" dirty="0" smtClean="0"/>
              <a:t>It specifies a list of senders from which it wants to receive a data flow along with a single bandwidth reservation. This reservation is not shared.</a:t>
            </a:r>
          </a:p>
          <a:p>
            <a:pPr algn="just"/>
            <a:r>
              <a:rPr lang="en-US" sz="2400" dirty="0" smtClean="0"/>
              <a:t>Wildcard-filter style </a:t>
            </a:r>
          </a:p>
          <a:p>
            <a:pPr lvl="1" algn="just"/>
            <a:r>
              <a:rPr lang="en-US" sz="2200" dirty="0" smtClean="0"/>
              <a:t>It tells the network that it wants to receive all flow from all senders and the bandwidth reservation is shared among the senders.</a:t>
            </a:r>
          </a:p>
          <a:p>
            <a:pPr algn="just"/>
            <a:r>
              <a:rPr lang="en-US" sz="2400" dirty="0" smtClean="0"/>
              <a:t>Shared-explicit style</a:t>
            </a:r>
          </a:p>
          <a:p>
            <a:pPr lvl="1" algn="just"/>
            <a:r>
              <a:rPr lang="en-US" sz="2200" dirty="0" smtClean="0"/>
              <a:t>It specifies a list of senders from which it wants to receive a data flow along with a single bandwidth reservation. This reservation is shared among all the senders in </a:t>
            </a:r>
            <a:r>
              <a:rPr lang="en-US" sz="2200" smtClean="0"/>
              <a:t>the list.</a:t>
            </a:r>
            <a:endParaRPr lang="en-US" sz="2200" dirty="0" smtClean="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Differential Services</a:t>
            </a:r>
            <a:endParaRPr lang="en-US" sz="3600" b="1"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DiffServ does not require nodes in the network to remember state information in the routers. Remembering state information and reserving paths in a busy network (Internet) may be a tedious task.</a:t>
            </a:r>
            <a:endParaRPr lang="en-US" sz="2200" dirty="0" smtClean="0"/>
          </a:p>
          <a:p>
            <a:pPr algn="just"/>
            <a:endParaRPr lang="en-US" sz="2400" dirty="0" smtClean="0"/>
          </a:p>
          <a:p>
            <a:pPr algn="just"/>
            <a:r>
              <a:rPr lang="en-US" sz="2400" dirty="0" smtClean="0"/>
              <a:t>Differential Services (DiffServ) provides a improved level of service in the existing best-effort environment by differentiating traffic flow.</a:t>
            </a:r>
          </a:p>
          <a:p>
            <a:pPr algn="just"/>
            <a:endParaRPr lang="en-US" sz="2400" dirty="0" smtClean="0"/>
          </a:p>
          <a:p>
            <a:pPr algn="just"/>
            <a:r>
              <a:rPr lang="en-US" sz="2400" dirty="0" smtClean="0"/>
              <a:t>DiffServ reduces the latency  in traffic containing voice and streaming video, while providing best-effort service to traffic containing file transfer. It discards more packets in low priority traffic class upon congestion.</a:t>
            </a:r>
          </a:p>
          <a:p>
            <a:pPr algn="just"/>
            <a:endParaRPr lang="en-US" sz="2400" dirty="0" smtClean="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DiffServ Architecture</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b="1" i="1" dirty="0" smtClean="0"/>
              <a:t>DiffServ Policy</a:t>
            </a:r>
            <a:r>
              <a:rPr lang="en-US" sz="2400" dirty="0" smtClean="0"/>
              <a:t> specifies which traffic receives a particular level of service in the network. It also marks packets as IN when the measure traffic rate complies to its profile. Otherwise OUT, which are dropped upon congestion.</a:t>
            </a:r>
          </a:p>
          <a:p>
            <a:pPr algn="just"/>
            <a:endParaRPr lang="en-US" sz="2400" dirty="0" smtClean="0"/>
          </a:p>
          <a:p>
            <a:pPr algn="just"/>
            <a:r>
              <a:rPr lang="en-US" sz="2400" b="1" i="1" dirty="0" smtClean="0"/>
              <a:t>Edge Router </a:t>
            </a:r>
            <a:r>
              <a:rPr lang="en-US" sz="2400" dirty="0" smtClean="0"/>
              <a:t>classifies incoming services according to policy specified and measurement. It marks packets with a code point reflecting the desired level of services.</a:t>
            </a:r>
          </a:p>
          <a:p>
            <a:pPr algn="just"/>
            <a:endParaRPr lang="en-US" sz="2400" dirty="0" smtClean="0"/>
          </a:p>
          <a:p>
            <a:pPr algn="just"/>
            <a:r>
              <a:rPr lang="en-US" sz="2400" b="1" i="1" dirty="0" smtClean="0"/>
              <a:t>Core Router </a:t>
            </a:r>
            <a:r>
              <a:rPr lang="en-US" sz="2400" dirty="0" smtClean="0"/>
              <a:t>differentiates incoming packets based on code point and entries in Per-Hop-Behavior (PHB) tables.</a:t>
            </a:r>
            <a:endParaRPr lang="en-US" sz="2200" b="1" i="1" dirty="0" smtClean="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Per-Hop-Behavior</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PHB defines differences in performance among classes such that class A packets have strict priority over class B packets.</a:t>
            </a:r>
          </a:p>
          <a:p>
            <a:pPr algn="just"/>
            <a:endParaRPr lang="en-US" sz="2200" dirty="0" smtClean="0"/>
          </a:p>
          <a:p>
            <a:pPr algn="just"/>
            <a:r>
              <a:rPr lang="en-US" sz="2200" dirty="0" smtClean="0"/>
              <a:t>PHBs can be as follow:</a:t>
            </a:r>
          </a:p>
          <a:p>
            <a:pPr lvl="1" algn="just"/>
            <a:r>
              <a:rPr lang="en-US" sz="2000" dirty="0" smtClean="0"/>
              <a:t>Expedited Forwarding (EF) has the characteristics of low delay, low loss and low jitter. EF traffic is given strict priority queuing above all other traffic classes. Typical networks will limit EF traffic to no more than 30% of the capacity of a link.</a:t>
            </a:r>
          </a:p>
          <a:p>
            <a:pPr lvl="1" algn="just"/>
            <a:r>
              <a:rPr lang="en-US" sz="2000" dirty="0" smtClean="0"/>
              <a:t>Assured Forwarding (AF) defines four separate classes. When congestion occurs, the traffic in the higher class is given higher priority (WFQ), and the packets with the higher drop precedence are discarded (RED).  </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SYNCHRONIZATION</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Graphics vs. Still Image</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Graphics</a:t>
            </a:r>
          </a:p>
          <a:p>
            <a:pPr lvl="1" algn="just"/>
            <a:r>
              <a:rPr lang="en-US" sz="2200" dirty="0" smtClean="0"/>
              <a:t>Revisable documents</a:t>
            </a:r>
          </a:p>
          <a:p>
            <a:pPr lvl="1" algn="just"/>
            <a:r>
              <a:rPr lang="en-US" sz="2200" dirty="0" smtClean="0"/>
              <a:t>Document format retains structural information</a:t>
            </a:r>
          </a:p>
          <a:p>
            <a:pPr lvl="1" algn="just"/>
            <a:r>
              <a:rPr lang="en-US" sz="2200" dirty="0" smtClean="0"/>
              <a:t>Semantic content is preserved in presentation</a:t>
            </a:r>
          </a:p>
          <a:p>
            <a:pPr lvl="1" algn="just"/>
            <a:r>
              <a:rPr lang="en-US" sz="2200" dirty="0" smtClean="0"/>
              <a:t>Described by objects</a:t>
            </a:r>
          </a:p>
          <a:p>
            <a:pPr algn="just"/>
            <a:r>
              <a:rPr lang="en-US" sz="2400" dirty="0" smtClean="0"/>
              <a:t>Images</a:t>
            </a:r>
          </a:p>
          <a:p>
            <a:pPr lvl="1" algn="just"/>
            <a:r>
              <a:rPr lang="en-US" sz="2200" dirty="0" smtClean="0"/>
              <a:t>No revisable</a:t>
            </a:r>
          </a:p>
          <a:p>
            <a:pPr lvl="1" algn="just"/>
            <a:r>
              <a:rPr lang="en-US" sz="2200" dirty="0" smtClean="0"/>
              <a:t>Document format is unaware of any structural information</a:t>
            </a:r>
          </a:p>
          <a:p>
            <a:pPr lvl="1" algn="just"/>
            <a:r>
              <a:rPr lang="en-US" sz="2200" dirty="0" smtClean="0"/>
              <a:t>Semantic content is NOT preserved</a:t>
            </a:r>
          </a:p>
          <a:p>
            <a:pPr lvl="1" algn="just"/>
            <a:r>
              <a:rPr lang="en-US" sz="2200" dirty="0" smtClean="0"/>
              <a:t>Described as bitmaps formed of individual pixels</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Multimedia Protocol Stack</a:t>
            </a:r>
            <a:endParaRPr lang="en-US" sz="3600" b="1" dirty="0"/>
          </a:p>
        </p:txBody>
      </p:sp>
      <p:sp>
        <p:nvSpPr>
          <p:cNvPr id="4" name="Rounded Rectangle 3"/>
          <p:cNvSpPr>
            <a:spLocks noChangeArrowheads="1"/>
          </p:cNvSpPr>
          <p:nvPr/>
        </p:nvSpPr>
        <p:spPr bwMode="auto">
          <a:xfrm>
            <a:off x="1219200" y="6248400"/>
            <a:ext cx="1981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6" name="Rounded Rectangle 5"/>
          <p:cNvSpPr>
            <a:spLocks noChangeArrowheads="1"/>
          </p:cNvSpPr>
          <p:nvPr/>
        </p:nvSpPr>
        <p:spPr bwMode="auto">
          <a:xfrm>
            <a:off x="381000" y="5486400"/>
            <a:ext cx="1066800" cy="304800"/>
          </a:xfrm>
          <a:prstGeom prst="roundRect">
            <a:avLst>
              <a:gd name="adj" fmla="val 16667"/>
            </a:avLst>
          </a:prstGeom>
          <a:noFill/>
          <a:ln w="9525" algn="ctr">
            <a:solidFill>
              <a:schemeClr val="tx1"/>
            </a:solidFill>
            <a:round/>
            <a:headEnd/>
            <a:tailEnd/>
          </a:ln>
        </p:spPr>
        <p:txBody>
          <a:bodyPr anchor="ctr"/>
          <a:lstStyle/>
          <a:p>
            <a:pPr algn="ctr"/>
            <a:r>
              <a:rPr lang="en-US" sz="1400" dirty="0"/>
              <a:t>AAL3/4</a:t>
            </a:r>
          </a:p>
        </p:txBody>
      </p:sp>
      <p:sp>
        <p:nvSpPr>
          <p:cNvPr id="7" name="Rounded Rectangle 6"/>
          <p:cNvSpPr>
            <a:spLocks noChangeArrowheads="1"/>
          </p:cNvSpPr>
          <p:nvPr/>
        </p:nvSpPr>
        <p:spPr bwMode="auto">
          <a:xfrm>
            <a:off x="1905000" y="5486400"/>
            <a:ext cx="914400" cy="3048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8" name="Rounded Rectangle 7"/>
          <p:cNvSpPr>
            <a:spLocks noChangeArrowheads="1"/>
          </p:cNvSpPr>
          <p:nvPr/>
        </p:nvSpPr>
        <p:spPr bwMode="auto">
          <a:xfrm>
            <a:off x="533400" y="4648200"/>
            <a:ext cx="7315200" cy="381000"/>
          </a:xfrm>
          <a:prstGeom prst="roundRect">
            <a:avLst>
              <a:gd name="adj" fmla="val 16667"/>
            </a:avLst>
          </a:prstGeom>
          <a:noFill/>
          <a:ln w="9525" algn="ctr">
            <a:solidFill>
              <a:schemeClr val="tx1"/>
            </a:solidFill>
            <a:round/>
            <a:headEnd/>
            <a:tailEnd/>
          </a:ln>
        </p:spPr>
        <p:txBody>
          <a:bodyPr anchor="ctr"/>
          <a:lstStyle/>
          <a:p>
            <a:pPr algn="ctr"/>
            <a:r>
              <a:rPr lang="en-US" sz="1400" dirty="0" smtClean="0"/>
              <a:t>IP </a:t>
            </a:r>
            <a:r>
              <a:rPr lang="en-US" sz="1400" dirty="0"/>
              <a:t>Version 4, IP Version 6</a:t>
            </a:r>
          </a:p>
        </p:txBody>
      </p:sp>
      <p:sp>
        <p:nvSpPr>
          <p:cNvPr id="9" name="Rounded Rectangle 8"/>
          <p:cNvSpPr>
            <a:spLocks noChangeArrowheads="1"/>
          </p:cNvSpPr>
          <p:nvPr/>
        </p:nvSpPr>
        <p:spPr bwMode="auto">
          <a:xfrm>
            <a:off x="533400" y="3886200"/>
            <a:ext cx="21336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0" name="Rounded Rectangle 9"/>
          <p:cNvSpPr>
            <a:spLocks noChangeArrowheads="1"/>
          </p:cNvSpPr>
          <p:nvPr/>
        </p:nvSpPr>
        <p:spPr bwMode="auto">
          <a:xfrm>
            <a:off x="4191000" y="3886200"/>
            <a:ext cx="4495800" cy="457200"/>
          </a:xfrm>
          <a:prstGeom prst="roundRect">
            <a:avLst>
              <a:gd name="adj" fmla="val 16667"/>
            </a:avLst>
          </a:prstGeom>
          <a:noFill/>
          <a:ln w="9525" algn="ctr">
            <a:solidFill>
              <a:schemeClr val="tx1"/>
            </a:solidFill>
            <a:round/>
            <a:headEnd/>
            <a:tailEnd/>
          </a:ln>
        </p:spPr>
        <p:txBody>
          <a:bodyPr anchor="ctr"/>
          <a:lstStyle/>
          <a:p>
            <a:pPr algn="ctr"/>
            <a:r>
              <a:rPr lang="en-US" sz="1400" dirty="0" smtClean="0"/>
              <a:t>UDP</a:t>
            </a:r>
            <a:endParaRPr lang="en-US" sz="1400" dirty="0"/>
          </a:p>
        </p:txBody>
      </p:sp>
      <p:sp>
        <p:nvSpPr>
          <p:cNvPr id="11" name="Rounded Rectangle 10"/>
          <p:cNvSpPr>
            <a:spLocks noChangeArrowheads="1"/>
          </p:cNvSpPr>
          <p:nvPr/>
        </p:nvSpPr>
        <p:spPr bwMode="auto">
          <a:xfrm>
            <a:off x="1716088" y="2819400"/>
            <a:ext cx="838200" cy="446088"/>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2" name="Rounded Rectangle 11"/>
          <p:cNvSpPr>
            <a:spLocks noChangeArrowheads="1"/>
          </p:cNvSpPr>
          <p:nvPr/>
        </p:nvSpPr>
        <p:spPr bwMode="auto">
          <a:xfrm>
            <a:off x="27432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3" name="Rounded Rectangle 12"/>
          <p:cNvSpPr>
            <a:spLocks noChangeArrowheads="1"/>
          </p:cNvSpPr>
          <p:nvPr/>
        </p:nvSpPr>
        <p:spPr bwMode="auto">
          <a:xfrm>
            <a:off x="41910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4" name="Rounded Rectangle 13"/>
          <p:cNvSpPr>
            <a:spLocks noChangeArrowheads="1"/>
          </p:cNvSpPr>
          <p:nvPr/>
        </p:nvSpPr>
        <p:spPr bwMode="auto">
          <a:xfrm>
            <a:off x="5562600" y="2819400"/>
            <a:ext cx="914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5" name="Rounded Rectangle 14"/>
          <p:cNvSpPr>
            <a:spLocks noChangeArrowheads="1"/>
          </p:cNvSpPr>
          <p:nvPr/>
        </p:nvSpPr>
        <p:spPr bwMode="auto">
          <a:xfrm>
            <a:off x="6629400" y="2286000"/>
            <a:ext cx="2133600" cy="685800"/>
          </a:xfrm>
          <a:prstGeom prst="roundRect">
            <a:avLst>
              <a:gd name="adj" fmla="val 16667"/>
            </a:avLst>
          </a:prstGeom>
          <a:noFill/>
          <a:ln w="9525" algn="ctr">
            <a:solidFill>
              <a:schemeClr val="tx1"/>
            </a:solidFill>
            <a:round/>
            <a:headEnd/>
            <a:tailEnd/>
          </a:ln>
        </p:spPr>
        <p:txBody>
          <a:bodyPr/>
          <a:lstStyle/>
          <a:p>
            <a:pPr algn="ctr"/>
            <a:r>
              <a:rPr lang="en-US" sz="1400"/>
              <a:t>Media encaps</a:t>
            </a:r>
          </a:p>
          <a:p>
            <a:pPr algn="ctr"/>
            <a:r>
              <a:rPr lang="en-US" sz="1400"/>
              <a:t>(H.264, MPEG-4)</a:t>
            </a:r>
          </a:p>
        </p:txBody>
      </p:sp>
      <p:sp>
        <p:nvSpPr>
          <p:cNvPr id="16" name="Rounded Rectangle 15"/>
          <p:cNvSpPr>
            <a:spLocks noChangeArrowheads="1"/>
          </p:cNvSpPr>
          <p:nvPr/>
        </p:nvSpPr>
        <p:spPr bwMode="auto">
          <a:xfrm>
            <a:off x="7239000" y="3352800"/>
            <a:ext cx="914400" cy="381000"/>
          </a:xfrm>
          <a:prstGeom prst="roundRect">
            <a:avLst>
              <a:gd name="adj" fmla="val 16667"/>
            </a:avLst>
          </a:prstGeom>
          <a:noFill/>
          <a:ln w="9525" algn="ctr">
            <a:solidFill>
              <a:schemeClr val="tx1"/>
            </a:solidFill>
            <a:round/>
            <a:headEnd/>
            <a:tailEnd/>
          </a:ln>
        </p:spPr>
        <p:txBody>
          <a:bodyPr/>
          <a:lstStyle/>
          <a:p>
            <a:pPr algn="ctr"/>
            <a:r>
              <a:rPr lang="en-US" sz="1400"/>
              <a:t>RTP</a:t>
            </a:r>
          </a:p>
        </p:txBody>
      </p:sp>
      <p:cxnSp>
        <p:nvCxnSpPr>
          <p:cNvPr id="17" name="Straight Arrow Connector 23"/>
          <p:cNvCxnSpPr>
            <a:cxnSpLocks noChangeShapeType="1"/>
          </p:cNvCxnSpPr>
          <p:nvPr/>
        </p:nvCxnSpPr>
        <p:spPr bwMode="auto">
          <a:xfrm rot="5400000">
            <a:off x="5181601" y="4495800"/>
            <a:ext cx="304800" cy="3175"/>
          </a:xfrm>
          <a:prstGeom prst="straightConnector1">
            <a:avLst/>
          </a:prstGeom>
          <a:noFill/>
          <a:ln w="28575" algn="ctr">
            <a:solidFill>
              <a:schemeClr val="tx1"/>
            </a:solidFill>
            <a:round/>
            <a:headEnd/>
            <a:tailEnd type="arrow" w="med" len="med"/>
          </a:ln>
        </p:spPr>
      </p:cxnSp>
      <p:cxnSp>
        <p:nvCxnSpPr>
          <p:cNvPr id="18" name="Straight Arrow Connector 25"/>
          <p:cNvCxnSpPr>
            <a:cxnSpLocks noChangeShapeType="1"/>
            <a:stCxn id="9" idx="2"/>
          </p:cNvCxnSpPr>
          <p:nvPr/>
        </p:nvCxnSpPr>
        <p:spPr bwMode="auto">
          <a:xfrm rot="5400000">
            <a:off x="1447800" y="4495800"/>
            <a:ext cx="304800" cy="1588"/>
          </a:xfrm>
          <a:prstGeom prst="straightConnector1">
            <a:avLst/>
          </a:prstGeom>
          <a:noFill/>
          <a:ln w="28575" algn="ctr">
            <a:solidFill>
              <a:schemeClr val="tx1"/>
            </a:solidFill>
            <a:round/>
            <a:headEnd/>
            <a:tailEnd type="arrow" w="med" len="med"/>
          </a:ln>
        </p:spPr>
      </p:cxnSp>
      <p:cxnSp>
        <p:nvCxnSpPr>
          <p:cNvPr id="20" name="Straight Arrow Connector 29"/>
          <p:cNvCxnSpPr>
            <a:cxnSpLocks noChangeShapeType="1"/>
            <a:stCxn id="12" idx="2"/>
          </p:cNvCxnSpPr>
          <p:nvPr/>
        </p:nvCxnSpPr>
        <p:spPr bwMode="auto">
          <a:xfrm rot="5400000">
            <a:off x="2571750" y="3295650"/>
            <a:ext cx="609600" cy="571500"/>
          </a:xfrm>
          <a:prstGeom prst="straightConnector1">
            <a:avLst/>
          </a:prstGeom>
          <a:noFill/>
          <a:ln w="28575" algn="ctr">
            <a:solidFill>
              <a:schemeClr val="tx1"/>
            </a:solidFill>
            <a:prstDash val="dash"/>
            <a:round/>
            <a:headEnd/>
            <a:tailEnd type="arrow" w="med" len="med"/>
          </a:ln>
        </p:spPr>
      </p:cxnSp>
      <p:cxnSp>
        <p:nvCxnSpPr>
          <p:cNvPr id="21" name="Straight Arrow Connector 31"/>
          <p:cNvCxnSpPr>
            <a:cxnSpLocks noChangeShapeType="1"/>
            <a:stCxn id="11" idx="2"/>
          </p:cNvCxnSpPr>
          <p:nvPr/>
        </p:nvCxnSpPr>
        <p:spPr bwMode="auto">
          <a:xfrm rot="16200000" flipH="1">
            <a:off x="2928938" y="2471738"/>
            <a:ext cx="620712" cy="2208212"/>
          </a:xfrm>
          <a:prstGeom prst="straightConnector1">
            <a:avLst/>
          </a:prstGeom>
          <a:noFill/>
          <a:ln w="28575" algn="ctr">
            <a:solidFill>
              <a:schemeClr val="tx1"/>
            </a:solidFill>
            <a:round/>
            <a:headEnd/>
            <a:tailEnd type="arrow" w="med" len="med"/>
          </a:ln>
        </p:spPr>
      </p:cxnSp>
      <p:cxnSp>
        <p:nvCxnSpPr>
          <p:cNvPr id="22" name="Straight Arrow Connector 33"/>
          <p:cNvCxnSpPr>
            <a:cxnSpLocks noChangeShapeType="1"/>
            <a:stCxn id="12" idx="2"/>
          </p:cNvCxnSpPr>
          <p:nvPr/>
        </p:nvCxnSpPr>
        <p:spPr bwMode="auto">
          <a:xfrm rot="16200000" flipH="1">
            <a:off x="3448050" y="2990850"/>
            <a:ext cx="609600" cy="1181100"/>
          </a:xfrm>
          <a:prstGeom prst="straightConnector1">
            <a:avLst/>
          </a:prstGeom>
          <a:noFill/>
          <a:ln w="28575" algn="ctr">
            <a:solidFill>
              <a:schemeClr val="tx1"/>
            </a:solidFill>
            <a:round/>
            <a:headEnd/>
            <a:tailEnd type="arrow" w="med" len="med"/>
          </a:ln>
        </p:spPr>
      </p:cxnSp>
      <p:cxnSp>
        <p:nvCxnSpPr>
          <p:cNvPr id="23" name="Elbow Connector 37"/>
          <p:cNvCxnSpPr>
            <a:cxnSpLocks noChangeShapeType="1"/>
            <a:stCxn id="13" idx="2"/>
          </p:cNvCxnSpPr>
          <p:nvPr/>
        </p:nvCxnSpPr>
        <p:spPr bwMode="auto">
          <a:xfrm rot="5400000">
            <a:off x="3486150" y="3524250"/>
            <a:ext cx="1371600" cy="876300"/>
          </a:xfrm>
          <a:prstGeom prst="bentConnector3">
            <a:avLst>
              <a:gd name="adj1" fmla="val 26526"/>
            </a:avLst>
          </a:prstGeom>
          <a:noFill/>
          <a:ln w="28575" algn="ctr">
            <a:solidFill>
              <a:schemeClr val="tx1"/>
            </a:solidFill>
            <a:round/>
            <a:headEnd/>
            <a:tailEnd type="arrow" w="med" len="med"/>
          </a:ln>
        </p:spPr>
      </p:cxnSp>
      <p:cxnSp>
        <p:nvCxnSpPr>
          <p:cNvPr id="24" name="Straight Arrow Connector 41"/>
          <p:cNvCxnSpPr>
            <a:cxnSpLocks noChangeShapeType="1"/>
          </p:cNvCxnSpPr>
          <p:nvPr/>
        </p:nvCxnSpPr>
        <p:spPr bwMode="auto">
          <a:xfrm rot="5400000">
            <a:off x="4572001" y="3581400"/>
            <a:ext cx="609600" cy="3175"/>
          </a:xfrm>
          <a:prstGeom prst="straightConnector1">
            <a:avLst/>
          </a:prstGeom>
          <a:noFill/>
          <a:ln w="28575" algn="ctr">
            <a:solidFill>
              <a:schemeClr val="tx1"/>
            </a:solidFill>
            <a:prstDash val="dash"/>
            <a:round/>
            <a:headEnd/>
            <a:tailEnd type="arrow" w="med" len="med"/>
          </a:ln>
        </p:spPr>
      </p:cxnSp>
      <p:cxnSp>
        <p:nvCxnSpPr>
          <p:cNvPr id="27" name="Straight Arrow Connector 49"/>
          <p:cNvCxnSpPr>
            <a:cxnSpLocks noChangeShapeType="1"/>
          </p:cNvCxnSpPr>
          <p:nvPr/>
        </p:nvCxnSpPr>
        <p:spPr bwMode="auto">
          <a:xfrm rot="5400000">
            <a:off x="685801" y="5257800"/>
            <a:ext cx="457200" cy="3175"/>
          </a:xfrm>
          <a:prstGeom prst="straightConnector1">
            <a:avLst/>
          </a:prstGeom>
          <a:noFill/>
          <a:ln w="28575" algn="ctr">
            <a:solidFill>
              <a:schemeClr val="tx1"/>
            </a:solidFill>
            <a:round/>
            <a:headEnd/>
            <a:tailEnd type="arrow" w="med" len="med"/>
          </a:ln>
        </p:spPr>
      </p:cxnSp>
      <p:cxnSp>
        <p:nvCxnSpPr>
          <p:cNvPr id="28" name="Straight Arrow Connector 51"/>
          <p:cNvCxnSpPr>
            <a:cxnSpLocks noChangeShapeType="1"/>
            <a:endCxn id="7" idx="0"/>
          </p:cNvCxnSpPr>
          <p:nvPr/>
        </p:nvCxnSpPr>
        <p:spPr bwMode="auto">
          <a:xfrm rot="5400000">
            <a:off x="2134394" y="5257800"/>
            <a:ext cx="456406" cy="794"/>
          </a:xfrm>
          <a:prstGeom prst="straightConnector1">
            <a:avLst/>
          </a:prstGeom>
          <a:noFill/>
          <a:ln w="28575" algn="ctr">
            <a:solidFill>
              <a:schemeClr val="tx1"/>
            </a:solidFill>
            <a:round/>
            <a:headEnd/>
            <a:tailEnd type="arrow" w="med" len="med"/>
          </a:ln>
        </p:spPr>
      </p:cxnSp>
      <p:cxnSp>
        <p:nvCxnSpPr>
          <p:cNvPr id="29" name="Straight Arrow Connector 54"/>
          <p:cNvCxnSpPr>
            <a:cxnSpLocks noChangeShapeType="1"/>
            <a:stCxn id="6" idx="2"/>
            <a:endCxn id="4" idx="0"/>
          </p:cNvCxnSpPr>
          <p:nvPr/>
        </p:nvCxnSpPr>
        <p:spPr bwMode="auto">
          <a:xfrm rot="16200000" flipH="1">
            <a:off x="1333500" y="5372100"/>
            <a:ext cx="457200" cy="1295400"/>
          </a:xfrm>
          <a:prstGeom prst="straightConnector1">
            <a:avLst/>
          </a:prstGeom>
          <a:noFill/>
          <a:ln w="28575" algn="ctr">
            <a:solidFill>
              <a:schemeClr val="tx1"/>
            </a:solidFill>
            <a:round/>
            <a:headEnd/>
            <a:tailEnd type="arrow" w="med" len="med"/>
          </a:ln>
        </p:spPr>
      </p:cxnSp>
      <p:cxnSp>
        <p:nvCxnSpPr>
          <p:cNvPr id="30" name="Straight Arrow Connector 56"/>
          <p:cNvCxnSpPr>
            <a:cxnSpLocks noChangeShapeType="1"/>
            <a:stCxn id="7" idx="2"/>
            <a:endCxn id="4" idx="0"/>
          </p:cNvCxnSpPr>
          <p:nvPr/>
        </p:nvCxnSpPr>
        <p:spPr bwMode="auto">
          <a:xfrm rot="5400000">
            <a:off x="2057400" y="5943600"/>
            <a:ext cx="457200" cy="152400"/>
          </a:xfrm>
          <a:prstGeom prst="straightConnector1">
            <a:avLst/>
          </a:prstGeom>
          <a:noFill/>
          <a:ln w="28575" algn="ctr">
            <a:solidFill>
              <a:schemeClr val="tx1"/>
            </a:solidFill>
            <a:round/>
            <a:headEnd/>
            <a:tailEnd type="arrow" w="med" len="med"/>
          </a:ln>
        </p:spPr>
      </p:cxnSp>
      <p:cxnSp>
        <p:nvCxnSpPr>
          <p:cNvPr id="31" name="Straight Arrow Connector 58"/>
          <p:cNvCxnSpPr>
            <a:cxnSpLocks noChangeShapeType="1"/>
            <a:endCxn id="123" idx="0"/>
          </p:cNvCxnSpPr>
          <p:nvPr/>
        </p:nvCxnSpPr>
        <p:spPr bwMode="auto">
          <a:xfrm rot="5400000">
            <a:off x="5258593" y="5638799"/>
            <a:ext cx="1218408" cy="794"/>
          </a:xfrm>
          <a:prstGeom prst="straightConnector1">
            <a:avLst/>
          </a:prstGeom>
          <a:noFill/>
          <a:ln w="28575" algn="ctr">
            <a:solidFill>
              <a:schemeClr val="tx1"/>
            </a:solidFill>
            <a:round/>
            <a:headEnd/>
            <a:tailEnd type="arrow" w="med" len="med"/>
          </a:ln>
        </p:spPr>
      </p:cxnSp>
      <p:sp>
        <p:nvSpPr>
          <p:cNvPr id="32" name="TextBox 59"/>
          <p:cNvSpPr txBox="1">
            <a:spLocks noChangeArrowheads="1"/>
          </p:cNvSpPr>
          <p:nvPr/>
        </p:nvSpPr>
        <p:spPr bwMode="auto">
          <a:xfrm>
            <a:off x="1219200" y="6324601"/>
            <a:ext cx="1981200" cy="307777"/>
          </a:xfrm>
          <a:prstGeom prst="rect">
            <a:avLst/>
          </a:prstGeom>
          <a:noFill/>
          <a:ln w="9525">
            <a:noFill/>
            <a:miter lim="800000"/>
            <a:headEnd/>
            <a:tailEnd/>
          </a:ln>
        </p:spPr>
        <p:txBody>
          <a:bodyPr wrap="square">
            <a:spAutoFit/>
          </a:bodyPr>
          <a:lstStyle/>
          <a:p>
            <a:pPr algn="ctr"/>
            <a:r>
              <a:rPr lang="en-US" sz="1400" dirty="0"/>
              <a:t>ATM/Fiber Optics</a:t>
            </a:r>
          </a:p>
        </p:txBody>
      </p:sp>
      <p:sp>
        <p:nvSpPr>
          <p:cNvPr id="33" name="TextBox 60"/>
          <p:cNvSpPr txBox="1">
            <a:spLocks noChangeArrowheads="1"/>
          </p:cNvSpPr>
          <p:nvPr/>
        </p:nvSpPr>
        <p:spPr bwMode="auto">
          <a:xfrm>
            <a:off x="4648200" y="6321623"/>
            <a:ext cx="2438400" cy="307777"/>
          </a:xfrm>
          <a:prstGeom prst="rect">
            <a:avLst/>
          </a:prstGeom>
          <a:noFill/>
          <a:ln w="9525">
            <a:noFill/>
            <a:miter lim="800000"/>
            <a:headEnd/>
            <a:tailEnd/>
          </a:ln>
        </p:spPr>
        <p:txBody>
          <a:bodyPr wrap="square">
            <a:spAutoFit/>
          </a:bodyPr>
          <a:lstStyle/>
          <a:p>
            <a:pPr algn="ctr"/>
            <a:r>
              <a:rPr lang="en-US" sz="1400" dirty="0" smtClean="0"/>
              <a:t>Ethernet/WIFI</a:t>
            </a:r>
            <a:endParaRPr lang="en-US" sz="1400" dirty="0"/>
          </a:p>
        </p:txBody>
      </p:sp>
      <p:sp>
        <p:nvSpPr>
          <p:cNvPr id="34" name="TextBox 61"/>
          <p:cNvSpPr txBox="1">
            <a:spLocks noChangeArrowheads="1"/>
          </p:cNvSpPr>
          <p:nvPr/>
        </p:nvSpPr>
        <p:spPr bwMode="auto">
          <a:xfrm>
            <a:off x="533400" y="3959423"/>
            <a:ext cx="2133600" cy="307777"/>
          </a:xfrm>
          <a:prstGeom prst="rect">
            <a:avLst/>
          </a:prstGeom>
          <a:noFill/>
          <a:ln w="9525">
            <a:noFill/>
            <a:miter lim="800000"/>
            <a:headEnd/>
            <a:tailEnd/>
          </a:ln>
        </p:spPr>
        <p:txBody>
          <a:bodyPr wrap="square">
            <a:spAutoFit/>
          </a:bodyPr>
          <a:lstStyle/>
          <a:p>
            <a:pPr algn="ctr"/>
            <a:r>
              <a:rPr lang="en-US" sz="1400" dirty="0"/>
              <a:t>TCP</a:t>
            </a:r>
          </a:p>
        </p:txBody>
      </p:sp>
      <p:sp>
        <p:nvSpPr>
          <p:cNvPr id="35" name="TextBox 69"/>
          <p:cNvSpPr txBox="1">
            <a:spLocks noChangeArrowheads="1"/>
          </p:cNvSpPr>
          <p:nvPr/>
        </p:nvSpPr>
        <p:spPr bwMode="auto">
          <a:xfrm>
            <a:off x="1752600" y="2895600"/>
            <a:ext cx="762000" cy="307777"/>
          </a:xfrm>
          <a:prstGeom prst="rect">
            <a:avLst/>
          </a:prstGeom>
          <a:noFill/>
          <a:ln w="9525">
            <a:noFill/>
            <a:miter lim="800000"/>
            <a:headEnd/>
            <a:tailEnd/>
          </a:ln>
        </p:spPr>
        <p:txBody>
          <a:bodyPr wrap="square">
            <a:spAutoFit/>
          </a:bodyPr>
          <a:lstStyle/>
          <a:p>
            <a:pPr algn="ctr"/>
            <a:r>
              <a:rPr lang="en-US" sz="1400" dirty="0"/>
              <a:t>SIP</a:t>
            </a:r>
          </a:p>
        </p:txBody>
      </p:sp>
      <p:sp>
        <p:nvSpPr>
          <p:cNvPr id="36" name="TextBox 70"/>
          <p:cNvSpPr txBox="1">
            <a:spLocks noChangeArrowheads="1"/>
          </p:cNvSpPr>
          <p:nvPr/>
        </p:nvSpPr>
        <p:spPr bwMode="auto">
          <a:xfrm>
            <a:off x="2743200" y="2895600"/>
            <a:ext cx="838200" cy="307777"/>
          </a:xfrm>
          <a:prstGeom prst="rect">
            <a:avLst/>
          </a:prstGeom>
          <a:noFill/>
          <a:ln w="9525">
            <a:noFill/>
            <a:miter lim="800000"/>
            <a:headEnd/>
            <a:tailEnd/>
          </a:ln>
        </p:spPr>
        <p:txBody>
          <a:bodyPr wrap="square">
            <a:spAutoFit/>
          </a:bodyPr>
          <a:lstStyle/>
          <a:p>
            <a:pPr algn="ctr"/>
            <a:r>
              <a:rPr lang="en-US" sz="1400" dirty="0"/>
              <a:t>RTSP</a:t>
            </a:r>
          </a:p>
        </p:txBody>
      </p:sp>
      <p:sp>
        <p:nvSpPr>
          <p:cNvPr id="37" name="TextBox 71"/>
          <p:cNvSpPr txBox="1">
            <a:spLocks noChangeArrowheads="1"/>
          </p:cNvSpPr>
          <p:nvPr/>
        </p:nvSpPr>
        <p:spPr bwMode="auto">
          <a:xfrm>
            <a:off x="4191000" y="2895601"/>
            <a:ext cx="838200" cy="304800"/>
          </a:xfrm>
          <a:prstGeom prst="rect">
            <a:avLst/>
          </a:prstGeom>
          <a:noFill/>
          <a:ln w="9525">
            <a:noFill/>
            <a:miter lim="800000"/>
            <a:headEnd/>
            <a:tailEnd/>
          </a:ln>
        </p:spPr>
        <p:txBody>
          <a:bodyPr wrap="square">
            <a:spAutoFit/>
          </a:bodyPr>
          <a:lstStyle/>
          <a:p>
            <a:pPr algn="ctr"/>
            <a:r>
              <a:rPr lang="en-US" sz="1400" dirty="0"/>
              <a:t>RSVP</a:t>
            </a:r>
          </a:p>
        </p:txBody>
      </p:sp>
      <p:sp>
        <p:nvSpPr>
          <p:cNvPr id="38" name="TextBox 72"/>
          <p:cNvSpPr txBox="1">
            <a:spLocks noChangeArrowheads="1"/>
          </p:cNvSpPr>
          <p:nvPr/>
        </p:nvSpPr>
        <p:spPr bwMode="auto">
          <a:xfrm>
            <a:off x="5562600" y="2895601"/>
            <a:ext cx="914400" cy="307777"/>
          </a:xfrm>
          <a:prstGeom prst="rect">
            <a:avLst/>
          </a:prstGeom>
          <a:noFill/>
          <a:ln w="9525">
            <a:noFill/>
            <a:miter lim="800000"/>
            <a:headEnd/>
            <a:tailEnd/>
          </a:ln>
        </p:spPr>
        <p:txBody>
          <a:bodyPr wrap="square">
            <a:spAutoFit/>
          </a:bodyPr>
          <a:lstStyle/>
          <a:p>
            <a:pPr algn="ctr"/>
            <a:r>
              <a:rPr lang="en-US" sz="1400" dirty="0"/>
              <a:t>RTCP</a:t>
            </a:r>
          </a:p>
        </p:txBody>
      </p:sp>
      <p:sp>
        <p:nvSpPr>
          <p:cNvPr id="39" name="TextBox 75"/>
          <p:cNvSpPr txBox="1">
            <a:spLocks noChangeArrowheads="1"/>
          </p:cNvSpPr>
          <p:nvPr/>
        </p:nvSpPr>
        <p:spPr bwMode="auto">
          <a:xfrm>
            <a:off x="2057400" y="5486400"/>
            <a:ext cx="628698" cy="307777"/>
          </a:xfrm>
          <a:prstGeom prst="rect">
            <a:avLst/>
          </a:prstGeom>
          <a:noFill/>
          <a:ln w="9525">
            <a:noFill/>
            <a:miter lim="800000"/>
            <a:headEnd/>
            <a:tailEnd/>
          </a:ln>
        </p:spPr>
        <p:txBody>
          <a:bodyPr wrap="none" anchor="ctr">
            <a:spAutoFit/>
          </a:bodyPr>
          <a:lstStyle/>
          <a:p>
            <a:pPr algn="ctr"/>
            <a:r>
              <a:rPr lang="en-US" sz="1400" dirty="0"/>
              <a:t>AAL5</a:t>
            </a:r>
          </a:p>
        </p:txBody>
      </p:sp>
      <p:sp>
        <p:nvSpPr>
          <p:cNvPr id="49" name="TextBox 52"/>
          <p:cNvSpPr txBox="1">
            <a:spLocks noChangeArrowheads="1"/>
          </p:cNvSpPr>
          <p:nvPr/>
        </p:nvSpPr>
        <p:spPr bwMode="auto">
          <a:xfrm>
            <a:off x="3048000" y="5486401"/>
            <a:ext cx="762000" cy="304800"/>
          </a:xfrm>
          <a:prstGeom prst="rect">
            <a:avLst/>
          </a:prstGeom>
          <a:noFill/>
          <a:ln w="28575">
            <a:solidFill>
              <a:schemeClr val="tx1"/>
            </a:solidFill>
            <a:miter lim="800000"/>
            <a:headEnd/>
            <a:tailEnd/>
          </a:ln>
        </p:spPr>
        <p:txBody>
          <a:bodyPr wrap="square" anchor="ctr">
            <a:spAutoFit/>
          </a:bodyPr>
          <a:lstStyle/>
          <a:p>
            <a:pPr algn="ctr"/>
            <a:r>
              <a:rPr lang="en-US" sz="1400" dirty="0"/>
              <a:t>MPLS</a:t>
            </a:r>
          </a:p>
        </p:txBody>
      </p:sp>
      <p:cxnSp>
        <p:nvCxnSpPr>
          <p:cNvPr id="50" name="Straight Arrow Connector 54"/>
          <p:cNvCxnSpPr>
            <a:cxnSpLocks noChangeShapeType="1"/>
            <a:endCxn id="49" idx="0"/>
          </p:cNvCxnSpPr>
          <p:nvPr/>
        </p:nvCxnSpPr>
        <p:spPr bwMode="auto">
          <a:xfrm rot="5400000">
            <a:off x="3201194" y="5257800"/>
            <a:ext cx="456408" cy="795"/>
          </a:xfrm>
          <a:prstGeom prst="straightConnector1">
            <a:avLst/>
          </a:prstGeom>
          <a:noFill/>
          <a:ln w="28575" algn="ctr">
            <a:solidFill>
              <a:schemeClr val="tx1"/>
            </a:solidFill>
            <a:round/>
            <a:headEnd/>
            <a:tailEnd type="arrow" w="med" len="med"/>
          </a:ln>
        </p:spPr>
      </p:cxnSp>
      <p:cxnSp>
        <p:nvCxnSpPr>
          <p:cNvPr id="51" name="Straight Arrow Connector 59"/>
          <p:cNvCxnSpPr>
            <a:cxnSpLocks noChangeShapeType="1"/>
            <a:stCxn id="49" idx="2"/>
            <a:endCxn id="4" idx="0"/>
          </p:cNvCxnSpPr>
          <p:nvPr/>
        </p:nvCxnSpPr>
        <p:spPr bwMode="auto">
          <a:xfrm rot="5400000">
            <a:off x="2590801" y="5410200"/>
            <a:ext cx="457199" cy="1219200"/>
          </a:xfrm>
          <a:prstGeom prst="straightConnector1">
            <a:avLst/>
          </a:prstGeom>
          <a:noFill/>
          <a:ln w="28575" algn="ctr">
            <a:solidFill>
              <a:schemeClr val="tx1"/>
            </a:solidFill>
            <a:round/>
            <a:headEnd/>
            <a:tailEnd type="arrow" w="med" len="med"/>
          </a:ln>
        </p:spPr>
      </p:cxnSp>
      <p:sp>
        <p:nvSpPr>
          <p:cNvPr id="52" name="Rounded Rectangle 51"/>
          <p:cNvSpPr>
            <a:spLocks noChangeArrowheads="1"/>
          </p:cNvSpPr>
          <p:nvPr/>
        </p:nvSpPr>
        <p:spPr bwMode="auto">
          <a:xfrm>
            <a:off x="2819400" y="3886200"/>
            <a:ext cx="7620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3" name="TextBox 52"/>
          <p:cNvSpPr txBox="1">
            <a:spLocks noChangeArrowheads="1"/>
          </p:cNvSpPr>
          <p:nvPr/>
        </p:nvSpPr>
        <p:spPr bwMode="auto">
          <a:xfrm>
            <a:off x="2819400" y="3962401"/>
            <a:ext cx="762000" cy="307777"/>
          </a:xfrm>
          <a:prstGeom prst="rect">
            <a:avLst/>
          </a:prstGeom>
          <a:noFill/>
          <a:ln w="9525">
            <a:noFill/>
            <a:miter lim="800000"/>
            <a:headEnd/>
            <a:tailEnd/>
          </a:ln>
        </p:spPr>
        <p:txBody>
          <a:bodyPr wrap="square">
            <a:spAutoFit/>
          </a:bodyPr>
          <a:lstStyle/>
          <a:p>
            <a:pPr algn="ctr"/>
            <a:r>
              <a:rPr lang="en-US" sz="1400" dirty="0"/>
              <a:t>DCCP</a:t>
            </a:r>
          </a:p>
        </p:txBody>
      </p:sp>
      <p:sp>
        <p:nvSpPr>
          <p:cNvPr id="54" name="Rounded Rectangle 3"/>
          <p:cNvSpPr>
            <a:spLocks noChangeArrowheads="1"/>
          </p:cNvSpPr>
          <p:nvPr/>
        </p:nvSpPr>
        <p:spPr bwMode="auto">
          <a:xfrm>
            <a:off x="609600" y="2286000"/>
            <a:ext cx="1066800" cy="6096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5" name="TextBox 4"/>
          <p:cNvSpPr txBox="1">
            <a:spLocks noChangeArrowheads="1"/>
          </p:cNvSpPr>
          <p:nvPr/>
        </p:nvSpPr>
        <p:spPr bwMode="auto">
          <a:xfrm>
            <a:off x="609600" y="2435423"/>
            <a:ext cx="1066800" cy="307777"/>
          </a:xfrm>
          <a:prstGeom prst="rect">
            <a:avLst/>
          </a:prstGeom>
          <a:noFill/>
          <a:ln w="9525">
            <a:noFill/>
            <a:miter lim="800000"/>
            <a:headEnd/>
            <a:tailEnd/>
          </a:ln>
        </p:spPr>
        <p:txBody>
          <a:bodyPr wrap="square">
            <a:spAutoFit/>
          </a:bodyPr>
          <a:lstStyle/>
          <a:p>
            <a:pPr algn="ctr"/>
            <a:r>
              <a:rPr lang="en-US" sz="1400" b="1" dirty="0"/>
              <a:t>DASH</a:t>
            </a:r>
          </a:p>
        </p:txBody>
      </p:sp>
      <p:sp>
        <p:nvSpPr>
          <p:cNvPr id="56" name="Rounded Rectangle 5"/>
          <p:cNvSpPr>
            <a:spLocks noChangeArrowheads="1"/>
          </p:cNvSpPr>
          <p:nvPr/>
        </p:nvSpPr>
        <p:spPr bwMode="auto">
          <a:xfrm>
            <a:off x="533401" y="3352800"/>
            <a:ext cx="1219200" cy="417513"/>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7" name="TextBox 6"/>
          <p:cNvSpPr txBox="1">
            <a:spLocks noChangeArrowheads="1"/>
          </p:cNvSpPr>
          <p:nvPr/>
        </p:nvSpPr>
        <p:spPr bwMode="auto">
          <a:xfrm>
            <a:off x="774700" y="3426023"/>
            <a:ext cx="721672" cy="307777"/>
          </a:xfrm>
          <a:prstGeom prst="rect">
            <a:avLst/>
          </a:prstGeom>
          <a:noFill/>
          <a:ln w="9525">
            <a:noFill/>
            <a:miter lim="800000"/>
            <a:headEnd/>
            <a:tailEnd/>
          </a:ln>
        </p:spPr>
        <p:txBody>
          <a:bodyPr wrap="none">
            <a:spAutoFit/>
          </a:bodyPr>
          <a:lstStyle/>
          <a:p>
            <a:pPr algn="ctr"/>
            <a:r>
              <a:rPr lang="en-US" sz="1400" b="1" dirty="0"/>
              <a:t>HTTP</a:t>
            </a:r>
          </a:p>
        </p:txBody>
      </p:sp>
      <p:sp>
        <p:nvSpPr>
          <p:cNvPr id="60" name="TextBox 2"/>
          <p:cNvSpPr txBox="1">
            <a:spLocks noChangeArrowheads="1"/>
          </p:cNvSpPr>
          <p:nvPr/>
        </p:nvSpPr>
        <p:spPr bwMode="auto">
          <a:xfrm flipH="1">
            <a:off x="1752600" y="2286001"/>
            <a:ext cx="3276600" cy="304800"/>
          </a:xfrm>
          <a:prstGeom prst="rect">
            <a:avLst/>
          </a:prstGeom>
          <a:noFill/>
          <a:ln w="28575">
            <a:solidFill>
              <a:schemeClr val="tx1"/>
            </a:solidFill>
            <a:miter lim="800000"/>
            <a:headEnd/>
            <a:tailEnd/>
          </a:ln>
        </p:spPr>
        <p:txBody>
          <a:bodyPr wrap="square">
            <a:spAutoFit/>
          </a:bodyPr>
          <a:lstStyle/>
          <a:p>
            <a:pPr algn="ctr"/>
            <a:r>
              <a:rPr lang="en-US" sz="1400" b="1"/>
              <a:t>Synchronization Service</a:t>
            </a:r>
          </a:p>
        </p:txBody>
      </p:sp>
      <p:sp>
        <p:nvSpPr>
          <p:cNvPr id="123" name="Rounded Rectangle 122"/>
          <p:cNvSpPr>
            <a:spLocks noChangeArrowheads="1"/>
          </p:cNvSpPr>
          <p:nvPr/>
        </p:nvSpPr>
        <p:spPr bwMode="auto">
          <a:xfrm>
            <a:off x="4648200" y="6248400"/>
            <a:ext cx="2438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cxnSp>
        <p:nvCxnSpPr>
          <p:cNvPr id="129" name="Straight Arrow Connector 41"/>
          <p:cNvCxnSpPr>
            <a:cxnSpLocks noChangeShapeType="1"/>
            <a:stCxn id="11" idx="2"/>
          </p:cNvCxnSpPr>
          <p:nvPr/>
        </p:nvCxnSpPr>
        <p:spPr bwMode="auto">
          <a:xfrm rot="5400000">
            <a:off x="1824038" y="3575050"/>
            <a:ext cx="620712" cy="1588"/>
          </a:xfrm>
          <a:prstGeom prst="straightConnector1">
            <a:avLst/>
          </a:prstGeom>
          <a:noFill/>
          <a:ln w="28575" algn="ctr">
            <a:solidFill>
              <a:schemeClr val="tx1"/>
            </a:solidFill>
            <a:prstDash val="dash"/>
            <a:round/>
            <a:headEnd/>
            <a:tailEnd type="arrow" w="med" len="med"/>
          </a:ln>
        </p:spPr>
      </p:cxnSp>
      <p:cxnSp>
        <p:nvCxnSpPr>
          <p:cNvPr id="138" name="Straight Arrow Connector 25"/>
          <p:cNvCxnSpPr>
            <a:cxnSpLocks noChangeShapeType="1"/>
            <a:stCxn id="54" idx="2"/>
            <a:endCxn id="56" idx="0"/>
          </p:cNvCxnSpPr>
          <p:nvPr/>
        </p:nvCxnSpPr>
        <p:spPr bwMode="auto">
          <a:xfrm rot="16200000" flipH="1">
            <a:off x="914400" y="3124199"/>
            <a:ext cx="457200" cy="1"/>
          </a:xfrm>
          <a:prstGeom prst="straightConnector1">
            <a:avLst/>
          </a:prstGeom>
          <a:noFill/>
          <a:ln w="28575" algn="ctr">
            <a:solidFill>
              <a:schemeClr val="tx1"/>
            </a:solidFill>
            <a:round/>
            <a:headEnd/>
            <a:tailEnd type="arrow" w="med" len="med"/>
          </a:ln>
        </p:spPr>
      </p:cxnSp>
      <p:cxnSp>
        <p:nvCxnSpPr>
          <p:cNvPr id="142" name="Straight Arrow Connector 25"/>
          <p:cNvCxnSpPr>
            <a:cxnSpLocks noChangeShapeType="1"/>
            <a:stCxn id="14" idx="2"/>
          </p:cNvCxnSpPr>
          <p:nvPr/>
        </p:nvCxnSpPr>
        <p:spPr bwMode="auto">
          <a:xfrm rot="5400000">
            <a:off x="5715000" y="3581400"/>
            <a:ext cx="609600" cy="1588"/>
          </a:xfrm>
          <a:prstGeom prst="straightConnector1">
            <a:avLst/>
          </a:prstGeom>
          <a:noFill/>
          <a:ln w="28575" algn="ctr">
            <a:solidFill>
              <a:schemeClr val="tx1"/>
            </a:solidFill>
            <a:round/>
            <a:headEnd/>
            <a:tailEnd type="arrow" w="med" len="med"/>
          </a:ln>
        </p:spPr>
      </p:cxnSp>
      <p:cxnSp>
        <p:nvCxnSpPr>
          <p:cNvPr id="145" name="Straight Arrow Connector 25"/>
          <p:cNvCxnSpPr>
            <a:cxnSpLocks noChangeShapeType="1"/>
            <a:stCxn id="15" idx="2"/>
            <a:endCxn id="16" idx="0"/>
          </p:cNvCxnSpPr>
          <p:nvPr/>
        </p:nvCxnSpPr>
        <p:spPr bwMode="auto">
          <a:xfrm rot="5400000">
            <a:off x="7505700" y="3162300"/>
            <a:ext cx="381000" cy="1588"/>
          </a:xfrm>
          <a:prstGeom prst="straightConnector1">
            <a:avLst/>
          </a:prstGeom>
          <a:noFill/>
          <a:ln w="28575" algn="ctr">
            <a:solidFill>
              <a:schemeClr val="tx1"/>
            </a:solidFill>
            <a:round/>
            <a:headEnd/>
            <a:tailEnd type="arrow" w="med" len="med"/>
          </a:ln>
        </p:spPr>
      </p:cxnSp>
      <p:cxnSp>
        <p:nvCxnSpPr>
          <p:cNvPr id="148" name="Straight Arrow Connector 25"/>
          <p:cNvCxnSpPr>
            <a:cxnSpLocks noChangeShapeType="1"/>
            <a:stCxn id="16" idx="2"/>
          </p:cNvCxnSpPr>
          <p:nvPr/>
        </p:nvCxnSpPr>
        <p:spPr bwMode="auto">
          <a:xfrm rot="5400000">
            <a:off x="7620000" y="3810000"/>
            <a:ext cx="152400" cy="1588"/>
          </a:xfrm>
          <a:prstGeom prst="straightConnector1">
            <a:avLst/>
          </a:prstGeom>
          <a:noFill/>
          <a:ln w="254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Synchronization Issues</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Content Relations</a:t>
            </a:r>
          </a:p>
          <a:p>
            <a:pPr lvl="1" algn="just"/>
            <a:r>
              <a:rPr lang="en-US" sz="2200" dirty="0" smtClean="0"/>
              <a:t>It defines a dependency of media objects on some data. An example of a content relation is two graphics that are based on the same data but show different interpretations of the data.</a:t>
            </a:r>
          </a:p>
          <a:p>
            <a:pPr algn="just"/>
            <a:r>
              <a:rPr lang="en-US" sz="2400" dirty="0" smtClean="0"/>
              <a:t>Spatial Relations</a:t>
            </a:r>
          </a:p>
          <a:p>
            <a:pPr lvl="1" algn="just"/>
            <a:r>
              <a:rPr lang="en-US" sz="2200" dirty="0" smtClean="0"/>
              <a:t>It  defines the space used for the presentation of a media object on an output device at a certain point of time in a multimedia presentation.</a:t>
            </a:r>
          </a:p>
          <a:p>
            <a:pPr algn="just"/>
            <a:r>
              <a:rPr lang="en-US" sz="2400" dirty="0" smtClean="0"/>
              <a:t>Temporal Relations</a:t>
            </a:r>
          </a:p>
          <a:p>
            <a:pPr lvl="1" algn="just"/>
            <a:r>
              <a:rPr lang="en-US" sz="2200" dirty="0" smtClean="0"/>
              <a:t>It defines the temporal dependencies between media objects. They are of interest whenever time-dependent media objects exist.</a:t>
            </a: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Intra- and Inter-Object Synchronization</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Intra-Object Synchronization</a:t>
            </a:r>
          </a:p>
          <a:p>
            <a:pPr lvl="1" algn="just"/>
            <a:r>
              <a:rPr lang="en-US" sz="2200" dirty="0" smtClean="0"/>
              <a:t>It refers to the time relation between various presentation units of one time-dependent media object. An example is the time relation between the single frames of a video sequence. For a video with a rate of 25 frames per second, each of the frames mush be displayed for 40 ms.</a:t>
            </a:r>
          </a:p>
          <a:p>
            <a:pPr algn="just"/>
            <a:r>
              <a:rPr lang="en-US" sz="2400" dirty="0" smtClean="0"/>
              <a:t>Inter-Object Synchronization</a:t>
            </a:r>
          </a:p>
          <a:p>
            <a:pPr lvl="1" algn="just"/>
            <a:r>
              <a:rPr lang="en-US" sz="2200" dirty="0" smtClean="0"/>
              <a:t>It refers to the synchronization between media objects. An example is a multimedia synchronization that starts with an audio/video sequence, followed by several pictures and an animation the is commented by an audio sequence.</a:t>
            </a:r>
          </a:p>
          <a:p>
            <a:pPr lvl="1" algn="just"/>
            <a:endParaRPr lang="en-US" sz="2000" dirty="0" smtClean="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Live and Synthetic Synchronization</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Live Synchronization</a:t>
            </a:r>
          </a:p>
          <a:p>
            <a:pPr lvl="1" algn="just"/>
            <a:r>
              <a:rPr lang="en-US" sz="2200" dirty="0" smtClean="0"/>
              <a:t>The goal  of the synchronization is to exactly reproduce at a presentation the temporal relations as they existed during the capturing process. An example is a video conference for person-to-person discussion, which demands lip synchronization of the audio and video.</a:t>
            </a:r>
          </a:p>
          <a:p>
            <a:pPr algn="just"/>
            <a:r>
              <a:rPr lang="en-US" sz="2400" dirty="0" smtClean="0"/>
              <a:t>Synthetic Synchronization</a:t>
            </a:r>
          </a:p>
          <a:p>
            <a:pPr lvl="1" algn="just"/>
            <a:r>
              <a:rPr lang="en-US" sz="2200" dirty="0" smtClean="0"/>
              <a:t>The temporal relations are artificially specified and assigned to media objects that were created independently of each other. For example, 4 audio messages are recorded as a part of engine in animation. The time relations between animation and matching audio sequences are specified.</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Presentation Requirements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Lip Synchronization</a:t>
            </a:r>
          </a:p>
          <a:p>
            <a:pPr lvl="1" algn="just"/>
            <a:r>
              <a:rPr lang="en-US" sz="2200" dirty="0" smtClean="0"/>
              <a:t>It refers to the temporal relationship between an audio and video stream for the particular case of human speaking.</a:t>
            </a:r>
          </a:p>
          <a:p>
            <a:pPr lvl="2" algn="just"/>
            <a:r>
              <a:rPr lang="en-US" sz="2000" dirty="0" smtClean="0"/>
              <a:t>The “in sync” region spans a skew of +/-80 ms.</a:t>
            </a:r>
          </a:p>
          <a:p>
            <a:pPr lvl="2" algn="just"/>
            <a:r>
              <a:rPr lang="en-US" sz="2000" dirty="0" smtClean="0"/>
              <a:t>The “out of sync” area spans a skew of +/-160 ms.</a:t>
            </a:r>
          </a:p>
          <a:p>
            <a:pPr algn="just"/>
            <a:r>
              <a:rPr lang="en-US" sz="2400" dirty="0" smtClean="0"/>
              <a:t>Pointer Synchronization</a:t>
            </a:r>
          </a:p>
          <a:p>
            <a:pPr lvl="1" algn="just"/>
            <a:r>
              <a:rPr lang="en-US" sz="2200" dirty="0" smtClean="0"/>
              <a:t>The speakers use a pointer to point out individual elements of the graphics which may have been relevant to the discussion taking place.</a:t>
            </a:r>
          </a:p>
          <a:p>
            <a:pPr lvl="2" algn="just"/>
            <a:r>
              <a:rPr lang="en-US" sz="2000" dirty="0" smtClean="0"/>
              <a:t>The “in sync” region spans a skew of +750/-500 ms.</a:t>
            </a:r>
          </a:p>
          <a:p>
            <a:pPr lvl="2" algn="just"/>
            <a:r>
              <a:rPr lang="en-US" sz="2000" dirty="0" smtClean="0"/>
              <a:t>The “out of sync” area spans a skew of +1250/-1000 ms.</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 Model</a:t>
            </a:r>
            <a:endParaRPr lang="en-US" sz="3600" b="1" dirty="0"/>
          </a:p>
        </p:txBody>
      </p:sp>
      <p:sp>
        <p:nvSpPr>
          <p:cNvPr id="4" name="Rectangle 3"/>
          <p:cNvSpPr/>
          <p:nvPr/>
        </p:nvSpPr>
        <p:spPr>
          <a:xfrm>
            <a:off x="609600" y="22860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Multimedia Application</a:t>
            </a:r>
            <a:endParaRPr lang="en-US" sz="1400" dirty="0"/>
          </a:p>
        </p:txBody>
      </p:sp>
      <p:sp>
        <p:nvSpPr>
          <p:cNvPr id="5" name="Rectangle 4"/>
          <p:cNvSpPr/>
          <p:nvPr/>
        </p:nvSpPr>
        <p:spPr>
          <a:xfrm>
            <a:off x="2057400" y="31242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Specification Layer</a:t>
            </a:r>
            <a:endParaRPr lang="en-US" sz="1400" dirty="0"/>
          </a:p>
        </p:txBody>
      </p:sp>
      <p:sp>
        <p:nvSpPr>
          <p:cNvPr id="6" name="Rectangle 5"/>
          <p:cNvSpPr/>
          <p:nvPr/>
        </p:nvSpPr>
        <p:spPr>
          <a:xfrm>
            <a:off x="1600200" y="35052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Object Layer</a:t>
            </a:r>
            <a:endParaRPr lang="en-US" sz="1400" dirty="0"/>
          </a:p>
        </p:txBody>
      </p:sp>
      <p:sp>
        <p:nvSpPr>
          <p:cNvPr id="7" name="Rectangle 6"/>
          <p:cNvSpPr/>
          <p:nvPr/>
        </p:nvSpPr>
        <p:spPr>
          <a:xfrm>
            <a:off x="1143000" y="3886200"/>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Layer</a:t>
            </a:r>
            <a:endParaRPr lang="en-US" sz="1400" dirty="0"/>
          </a:p>
        </p:txBody>
      </p:sp>
      <p:sp>
        <p:nvSpPr>
          <p:cNvPr id="8" name="Rectangle 7"/>
          <p:cNvSpPr/>
          <p:nvPr/>
        </p:nvSpPr>
        <p:spPr>
          <a:xfrm>
            <a:off x="685800" y="42672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Media Layer</a:t>
            </a:r>
            <a:endParaRPr lang="en-US" sz="1400" dirty="0"/>
          </a:p>
        </p:txBody>
      </p:sp>
      <p:cxnSp>
        <p:nvCxnSpPr>
          <p:cNvPr id="10" name="Straight Arrow Connector 9"/>
          <p:cNvCxnSpPr/>
          <p:nvPr/>
        </p:nvCxnSpPr>
        <p:spPr>
          <a:xfrm rot="5400000">
            <a:off x="113506" y="34671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762000" y="32766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409700" y="3086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057400" y="2895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3962400" y="3886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5395" y="3048000"/>
            <a:ext cx="579005" cy="307777"/>
          </a:xfrm>
          <a:prstGeom prst="rect">
            <a:avLst/>
          </a:prstGeom>
          <a:noFill/>
        </p:spPr>
        <p:txBody>
          <a:bodyPr wrap="square" rtlCol="0">
            <a:spAutoFit/>
          </a:bodyPr>
          <a:lstStyle/>
          <a:p>
            <a:r>
              <a:rPr lang="en-US" sz="1400" dirty="0" smtClean="0"/>
              <a:t>High</a:t>
            </a:r>
            <a:endParaRPr lang="en-US" sz="1400" dirty="0"/>
          </a:p>
        </p:txBody>
      </p:sp>
      <p:sp>
        <p:nvSpPr>
          <p:cNvPr id="24" name="TextBox 23"/>
          <p:cNvSpPr txBox="1"/>
          <p:nvPr/>
        </p:nvSpPr>
        <p:spPr>
          <a:xfrm>
            <a:off x="4191000" y="4416623"/>
            <a:ext cx="579005" cy="307777"/>
          </a:xfrm>
          <a:prstGeom prst="rect">
            <a:avLst/>
          </a:prstGeom>
          <a:noFill/>
        </p:spPr>
        <p:txBody>
          <a:bodyPr wrap="square" rtlCol="0">
            <a:spAutoFit/>
          </a:bodyPr>
          <a:lstStyle/>
          <a:p>
            <a:r>
              <a:rPr lang="en-US" sz="1400" dirty="0" smtClean="0"/>
              <a:t>Low</a:t>
            </a:r>
            <a:endParaRPr lang="en-US" sz="1400" dirty="0"/>
          </a:p>
        </p:txBody>
      </p:sp>
      <p:sp>
        <p:nvSpPr>
          <p:cNvPr id="27" name="TextBox 26"/>
          <p:cNvSpPr txBox="1"/>
          <p:nvPr/>
        </p:nvSpPr>
        <p:spPr>
          <a:xfrm>
            <a:off x="4419600" y="3460786"/>
            <a:ext cx="369332" cy="882614"/>
          </a:xfrm>
          <a:prstGeom prst="rect">
            <a:avLst/>
          </a:prstGeom>
          <a:noFill/>
        </p:spPr>
        <p:txBody>
          <a:bodyPr vert="vert270" wrap="none" rtlCol="0">
            <a:spAutoFit/>
          </a:bodyPr>
          <a:lstStyle/>
          <a:p>
            <a:r>
              <a:rPr lang="en-US" sz="1200" dirty="0" smtClean="0"/>
              <a:t>Abstraction</a:t>
            </a:r>
            <a:endParaRPr lang="en-US" sz="1200" dirty="0"/>
          </a:p>
        </p:txBody>
      </p:sp>
      <p:sp>
        <p:nvSpPr>
          <p:cNvPr id="28" name="Content Placeholder 2"/>
          <p:cNvSpPr>
            <a:spLocks noGrp="1"/>
          </p:cNvSpPr>
          <p:nvPr>
            <p:ph idx="1"/>
          </p:nvPr>
        </p:nvSpPr>
        <p:spPr>
          <a:xfrm>
            <a:off x="457200" y="2249424"/>
            <a:ext cx="8229600" cy="4325112"/>
          </a:xfrm>
        </p:spPr>
        <p:txBody>
          <a:bodyPr>
            <a:normAutofit/>
          </a:bodyPr>
          <a:lstStyle/>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Each layer implements synchronization mechanisms, which are provided by an appropriate interface. Each interface defines services, offering the user a means to define his requirements. Each interface can be used by an application or by the next higher layer.</a:t>
            </a:r>
          </a:p>
        </p:txBody>
      </p:sp>
      <p:sp>
        <p:nvSpPr>
          <p:cNvPr id="29" name="TextBox 28"/>
          <p:cNvSpPr txBox="1"/>
          <p:nvPr/>
        </p:nvSpPr>
        <p:spPr>
          <a:xfrm>
            <a:off x="5181601" y="2209800"/>
            <a:ext cx="3429000" cy="1384995"/>
          </a:xfrm>
          <a:prstGeom prst="rect">
            <a:avLst/>
          </a:prstGeom>
          <a:noFill/>
        </p:spPr>
        <p:txBody>
          <a:bodyPr wrap="square" rtlCol="0">
            <a:spAutoFit/>
          </a:bodyPr>
          <a:lstStyle/>
          <a:p>
            <a:pPr algn="just"/>
            <a:r>
              <a:rPr lang="en-US" sz="1400" dirty="0" smtClean="0"/>
              <a:t>The model of  Gerold Blakowski and Ralf Steinmetz, “A Media Synchronization Survey: Reference Model, Specification, and Case Studies, ” IEEE Journal on Selected Areas in Communications, vol. 14, no. 1, Jan. 1996.</a:t>
            </a:r>
            <a:endParaRPr lang="en-US" sz="1400"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 Model (Cont.)</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Media Layer</a:t>
            </a:r>
          </a:p>
          <a:p>
            <a:pPr lvl="1" algn="just"/>
            <a:r>
              <a:rPr lang="en-US" sz="2200" dirty="0" smtClean="0"/>
              <a:t>An application operates on a single continuous media stream, which is treated as a sequence of Local Data Units. Using this layer, the application is responsible for the intra-stream synchronization by using flow-control mechanisms.</a:t>
            </a:r>
          </a:p>
          <a:p>
            <a:pPr algn="just"/>
            <a:r>
              <a:rPr lang="en-US" sz="2400" dirty="0" smtClean="0"/>
              <a:t>Stream Layer</a:t>
            </a:r>
          </a:p>
          <a:p>
            <a:pPr lvl="1" algn="just"/>
            <a:r>
              <a:rPr lang="en-US" sz="2200" dirty="0" smtClean="0"/>
              <a:t>It operates on continuous media streams as well as on groups of media streams. In a group, all streams are presented in parallel by using mechanisms for inter-stream synchronization.</a:t>
            </a:r>
          </a:p>
          <a:p>
            <a:pPr lvl="1" algn="just"/>
            <a:r>
              <a:rPr lang="en-US" sz="2200" dirty="0" smtClean="0"/>
              <a:t>The streams are executed in a real-time environment, where all processing is constrained by well-defined time specifications. The applications requiring the stream layer service are executed in  a non real-time environment.</a:t>
            </a:r>
          </a:p>
          <a:p>
            <a:pPr lvl="1" algn="just"/>
            <a:endParaRPr lang="en-US" sz="2000" dirty="0" smtClean="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 Model (Cont.)</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Object Layer</a:t>
            </a:r>
          </a:p>
          <a:p>
            <a:pPr lvl="1" algn="just"/>
            <a:r>
              <a:rPr lang="en-US" sz="2200" dirty="0" smtClean="0"/>
              <a:t>It operates on all types of media and hides the differences between time-independent and time-dependent media. To the application, it offers a complete and synchronized media. This layer takes a synchronization specification as input and is responsible for the correct schedule of the overall presentation.</a:t>
            </a:r>
          </a:p>
          <a:p>
            <a:pPr algn="just"/>
            <a:r>
              <a:rPr lang="en-US" sz="2400" dirty="0" smtClean="0"/>
              <a:t>Specification Layer</a:t>
            </a:r>
          </a:p>
          <a:p>
            <a:pPr lvl="1" algn="just"/>
            <a:r>
              <a:rPr lang="en-US" sz="2200" dirty="0" smtClean="0"/>
              <a:t>It is an open layer, which contains application and tools that allow one to create synchronization. For example, MODE system offers a graphical interface to select video and text objects to use, to select suitable points where the subtitles have to be shown, to specify the temporal relations of these points and to store synchronization specification.</a:t>
            </a:r>
          </a:p>
          <a:p>
            <a:pPr lvl="1" algn="just"/>
            <a:endParaRPr lang="en-US" sz="2000" dirty="0" smtClean="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Synchronization Specification</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Synchronization specification describes all temporal dependencies of the included object in the multimedia object. It should be comprised of inter- and intra-object synchronization for the media objects of the presentation and QoS for inter- and intra-object synchronization.</a:t>
            </a:r>
          </a:p>
          <a:p>
            <a:pPr algn="just"/>
            <a:endParaRPr lang="en-US" sz="2200" dirty="0" smtClean="0"/>
          </a:p>
          <a:p>
            <a:pPr algn="just"/>
            <a:r>
              <a:rPr lang="en-US" sz="2200" dirty="0" smtClean="0"/>
              <a:t>In the case of live synchronization, the temporal relations are implicitly defined during capturing. QoS requirements are defined before starting the capture.</a:t>
            </a:r>
          </a:p>
          <a:p>
            <a:pPr algn="just"/>
            <a:endParaRPr lang="en-US" sz="2200" dirty="0" smtClean="0"/>
          </a:p>
          <a:p>
            <a:pPr algn="just"/>
            <a:r>
              <a:rPr lang="en-US" sz="2200" dirty="0" smtClean="0"/>
              <a:t>In the case of synthetic synchronization, the specification must be created explicitly.</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304800" y="2362200"/>
            <a:ext cx="8534400" cy="4267200"/>
          </a:xfrm>
          <a:prstGeom prst="rect">
            <a:avLst/>
          </a:prstGeom>
          <a:solidFill>
            <a:schemeClr val="bg2"/>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b="1" dirty="0" smtClean="0"/>
              <a:t>Synchronization Specification (Cont.)</a:t>
            </a:r>
            <a:endParaRPr lang="en-US" sz="3600" b="1" dirty="0"/>
          </a:p>
        </p:txBody>
      </p:sp>
      <p:sp>
        <p:nvSpPr>
          <p:cNvPr id="4" name="Rectangle 3"/>
          <p:cNvSpPr/>
          <p:nvPr/>
        </p:nvSpPr>
        <p:spPr>
          <a:xfrm>
            <a:off x="762000" y="2743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5" name="Rectangle 4"/>
          <p:cNvSpPr/>
          <p:nvPr/>
        </p:nvSpPr>
        <p:spPr>
          <a:xfrm>
            <a:off x="1219200" y="30480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6" name="Rectangle 5"/>
          <p:cNvSpPr/>
          <p:nvPr/>
        </p:nvSpPr>
        <p:spPr>
          <a:xfrm>
            <a:off x="2514600" y="2743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7" name="Rectangle 6"/>
          <p:cNvSpPr/>
          <p:nvPr/>
        </p:nvSpPr>
        <p:spPr>
          <a:xfrm>
            <a:off x="3352800" y="3276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cxnSp>
        <p:nvCxnSpPr>
          <p:cNvPr id="9" name="Straight Arrow Connector 8"/>
          <p:cNvCxnSpPr/>
          <p:nvPr/>
        </p:nvCxnSpPr>
        <p:spPr>
          <a:xfrm rot="16200000" flipH="1">
            <a:off x="3200400" y="31242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76800" y="29718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Audio</a:t>
            </a:r>
            <a:endParaRPr lang="en-US" sz="1400" dirty="0"/>
          </a:p>
        </p:txBody>
      </p:sp>
      <p:sp>
        <p:nvSpPr>
          <p:cNvPr id="11" name="Rectangle 10"/>
          <p:cNvSpPr/>
          <p:nvPr/>
        </p:nvSpPr>
        <p:spPr>
          <a:xfrm>
            <a:off x="4876800" y="3505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Video</a:t>
            </a:r>
            <a:endParaRPr lang="en-US" sz="1400" dirty="0"/>
          </a:p>
        </p:txBody>
      </p:sp>
      <p:sp>
        <p:nvSpPr>
          <p:cNvPr id="12" name="Rectangle 11"/>
          <p:cNvSpPr/>
          <p:nvPr/>
        </p:nvSpPr>
        <p:spPr>
          <a:xfrm>
            <a:off x="5638800" y="2971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13" name="Rectangle 12"/>
          <p:cNvSpPr/>
          <p:nvPr/>
        </p:nvSpPr>
        <p:spPr>
          <a:xfrm>
            <a:off x="6324600" y="29718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Animation</a:t>
            </a:r>
            <a:endParaRPr lang="en-US" sz="1400" dirty="0"/>
          </a:p>
        </p:txBody>
      </p:sp>
      <p:sp>
        <p:nvSpPr>
          <p:cNvPr id="14" name="Rectangle 13"/>
          <p:cNvSpPr/>
          <p:nvPr/>
        </p:nvSpPr>
        <p:spPr>
          <a:xfrm>
            <a:off x="6019800" y="2438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Interaction</a:t>
            </a:r>
            <a:endParaRPr lang="en-US" sz="1400" dirty="0"/>
          </a:p>
        </p:txBody>
      </p:sp>
      <p:sp>
        <p:nvSpPr>
          <p:cNvPr id="15" name="Rectangle 14"/>
          <p:cNvSpPr/>
          <p:nvPr/>
        </p:nvSpPr>
        <p:spPr>
          <a:xfrm>
            <a:off x="6553200" y="3505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Audio</a:t>
            </a:r>
            <a:endParaRPr lang="en-US" sz="1400" dirty="0"/>
          </a:p>
        </p:txBody>
      </p:sp>
      <p:cxnSp>
        <p:nvCxnSpPr>
          <p:cNvPr id="17" name="Straight Arrow Connector 16"/>
          <p:cNvCxnSpPr/>
          <p:nvPr/>
        </p:nvCxnSpPr>
        <p:spPr>
          <a:xfrm>
            <a:off x="4876800" y="4267200"/>
            <a:ext cx="3733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3815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1435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257006" y="3505200"/>
            <a:ext cx="1524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8293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63246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70866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9723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7315200" y="35052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1594270" y="44196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57" idx="0"/>
          </p:cNvCxnSpPr>
          <p:nvPr/>
        </p:nvCxnSpPr>
        <p:spPr>
          <a:xfrm rot="10800000" flipV="1">
            <a:off x="1009448" y="4953000"/>
            <a:ext cx="584822"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58" idx="0"/>
          </p:cNvCxnSpPr>
          <p:nvPr/>
        </p:nvCxnSpPr>
        <p:spPr>
          <a:xfrm rot="16200000" flipH="1">
            <a:off x="1335951" y="5211318"/>
            <a:ext cx="533400" cy="16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2" idx="0"/>
          </p:cNvCxnSpPr>
          <p:nvPr/>
        </p:nvCxnSpPr>
        <p:spPr>
          <a:xfrm rot="5400000">
            <a:off x="1915524" y="4588454"/>
            <a:ext cx="533400" cy="195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2241970" y="44577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432470" y="50292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64" idx="0"/>
          </p:cNvCxnSpPr>
          <p:nvPr/>
        </p:nvCxnSpPr>
        <p:spPr>
          <a:xfrm rot="5400000">
            <a:off x="2004033" y="5362763"/>
            <a:ext cx="533400" cy="47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66" idx="0"/>
          </p:cNvCxnSpPr>
          <p:nvPr/>
        </p:nvCxnSpPr>
        <p:spPr>
          <a:xfrm rot="16200000" flipH="1">
            <a:off x="2406759" y="5435911"/>
            <a:ext cx="533400" cy="329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8" idx="0"/>
          </p:cNvCxnSpPr>
          <p:nvPr/>
        </p:nvCxnSpPr>
        <p:spPr>
          <a:xfrm>
            <a:off x="2737270" y="4953000"/>
            <a:ext cx="764965"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9870" y="5486400"/>
            <a:ext cx="659155" cy="307777"/>
          </a:xfrm>
          <a:prstGeom prst="rect">
            <a:avLst/>
          </a:prstGeom>
          <a:noFill/>
        </p:spPr>
        <p:txBody>
          <a:bodyPr wrap="none" rtlCol="0">
            <a:spAutoFit/>
          </a:bodyPr>
          <a:lstStyle/>
          <a:p>
            <a:r>
              <a:rPr lang="en-US" sz="1400" dirty="0" smtClean="0">
                <a:solidFill>
                  <a:srgbClr val="FF0000"/>
                </a:solidFill>
              </a:rPr>
              <a:t>Audio</a:t>
            </a:r>
            <a:endParaRPr lang="en-US" sz="1400" dirty="0">
              <a:solidFill>
                <a:srgbClr val="FF0000"/>
              </a:solidFill>
            </a:endParaRPr>
          </a:p>
        </p:txBody>
      </p:sp>
      <p:sp>
        <p:nvSpPr>
          <p:cNvPr id="58" name="TextBox 57"/>
          <p:cNvSpPr txBox="1"/>
          <p:nvPr/>
        </p:nvSpPr>
        <p:spPr>
          <a:xfrm>
            <a:off x="1289470" y="5486400"/>
            <a:ext cx="643125" cy="307777"/>
          </a:xfrm>
          <a:prstGeom prst="rect">
            <a:avLst/>
          </a:prstGeom>
          <a:noFill/>
        </p:spPr>
        <p:txBody>
          <a:bodyPr wrap="none" rtlCol="0">
            <a:spAutoFit/>
          </a:bodyPr>
          <a:lstStyle/>
          <a:p>
            <a:r>
              <a:rPr lang="en-US" sz="1400" dirty="0" smtClean="0">
                <a:solidFill>
                  <a:srgbClr val="FF0000"/>
                </a:solidFill>
              </a:rPr>
              <a:t>Video</a:t>
            </a:r>
            <a:endParaRPr lang="en-US" sz="1400" dirty="0">
              <a:solidFill>
                <a:srgbClr val="FF0000"/>
              </a:solidFill>
            </a:endParaRPr>
          </a:p>
        </p:txBody>
      </p:sp>
      <p:sp>
        <p:nvSpPr>
          <p:cNvPr id="62" name="TextBox 61"/>
          <p:cNvSpPr txBox="1"/>
          <p:nvPr/>
        </p:nvSpPr>
        <p:spPr>
          <a:xfrm>
            <a:off x="1899070" y="4953000"/>
            <a:ext cx="370614" cy="307777"/>
          </a:xfrm>
          <a:prstGeom prst="rect">
            <a:avLst/>
          </a:prstGeom>
          <a:noFill/>
        </p:spPr>
        <p:txBody>
          <a:bodyPr wrap="none" rtlCol="0">
            <a:spAutoFit/>
          </a:bodyPr>
          <a:lstStyle/>
          <a:p>
            <a:r>
              <a:rPr lang="en-US" sz="1400" dirty="0" smtClean="0">
                <a:solidFill>
                  <a:srgbClr val="FF0000"/>
                </a:solidFill>
              </a:rPr>
              <a:t>P1</a:t>
            </a:r>
            <a:endParaRPr lang="en-US" sz="1400" dirty="0">
              <a:solidFill>
                <a:srgbClr val="FF0000"/>
              </a:solidFill>
            </a:endParaRPr>
          </a:p>
        </p:txBody>
      </p:sp>
      <p:sp>
        <p:nvSpPr>
          <p:cNvPr id="64" name="TextBox 63"/>
          <p:cNvSpPr txBox="1"/>
          <p:nvPr/>
        </p:nvSpPr>
        <p:spPr>
          <a:xfrm>
            <a:off x="1518070" y="5867400"/>
            <a:ext cx="1029449" cy="307777"/>
          </a:xfrm>
          <a:prstGeom prst="rect">
            <a:avLst/>
          </a:prstGeom>
          <a:noFill/>
        </p:spPr>
        <p:txBody>
          <a:bodyPr wrap="none" rtlCol="0">
            <a:spAutoFit/>
          </a:bodyPr>
          <a:lstStyle/>
          <a:p>
            <a:r>
              <a:rPr lang="en-US" sz="1400" dirty="0" smtClean="0">
                <a:solidFill>
                  <a:srgbClr val="FF0000"/>
                </a:solidFill>
              </a:rPr>
              <a:t>Animation</a:t>
            </a:r>
            <a:endParaRPr lang="en-US" sz="1400" dirty="0">
              <a:solidFill>
                <a:srgbClr val="FF0000"/>
              </a:solidFill>
            </a:endParaRPr>
          </a:p>
        </p:txBody>
      </p:sp>
      <p:sp>
        <p:nvSpPr>
          <p:cNvPr id="66" name="TextBox 65"/>
          <p:cNvSpPr txBox="1"/>
          <p:nvPr/>
        </p:nvSpPr>
        <p:spPr>
          <a:xfrm>
            <a:off x="2508670" y="5867400"/>
            <a:ext cx="659155" cy="307777"/>
          </a:xfrm>
          <a:prstGeom prst="rect">
            <a:avLst/>
          </a:prstGeom>
          <a:noFill/>
        </p:spPr>
        <p:txBody>
          <a:bodyPr wrap="none" rtlCol="0">
            <a:spAutoFit/>
          </a:bodyPr>
          <a:lstStyle/>
          <a:p>
            <a:r>
              <a:rPr lang="en-US" sz="1400" dirty="0" smtClean="0">
                <a:solidFill>
                  <a:srgbClr val="FF0000"/>
                </a:solidFill>
              </a:rPr>
              <a:t>Audio</a:t>
            </a:r>
            <a:endParaRPr lang="en-US" sz="1400" dirty="0">
              <a:solidFill>
                <a:srgbClr val="FF0000"/>
              </a:solidFill>
            </a:endParaRPr>
          </a:p>
        </p:txBody>
      </p:sp>
      <p:sp>
        <p:nvSpPr>
          <p:cNvPr id="68" name="TextBox 67"/>
          <p:cNvSpPr txBox="1"/>
          <p:nvPr/>
        </p:nvSpPr>
        <p:spPr>
          <a:xfrm>
            <a:off x="2965870" y="5486400"/>
            <a:ext cx="1072730" cy="307777"/>
          </a:xfrm>
          <a:prstGeom prst="rect">
            <a:avLst/>
          </a:prstGeom>
          <a:noFill/>
        </p:spPr>
        <p:txBody>
          <a:bodyPr wrap="none" rtlCol="0">
            <a:spAutoFit/>
          </a:bodyPr>
          <a:lstStyle/>
          <a:p>
            <a:r>
              <a:rPr lang="en-US" sz="1400" dirty="0" smtClean="0">
                <a:solidFill>
                  <a:srgbClr val="FF0000"/>
                </a:solidFill>
              </a:rPr>
              <a:t>Interaction</a:t>
            </a:r>
            <a:endParaRPr lang="en-US" sz="1400" dirty="0">
              <a:solidFill>
                <a:srgbClr val="FF0000"/>
              </a:solidFill>
            </a:endParaRPr>
          </a:p>
        </p:txBody>
      </p:sp>
      <p:sp>
        <p:nvSpPr>
          <p:cNvPr id="70" name="Arc 69"/>
          <p:cNvSpPr/>
          <p:nvPr/>
        </p:nvSpPr>
        <p:spPr>
          <a:xfrm rot="10355076">
            <a:off x="1306696" y="5069504"/>
            <a:ext cx="536697" cy="30172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p:cNvSpPr/>
          <p:nvPr/>
        </p:nvSpPr>
        <p:spPr>
          <a:xfrm rot="9432338">
            <a:off x="2282747" y="5309579"/>
            <a:ext cx="731535" cy="35158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p:cNvSpPr/>
          <p:nvPr/>
        </p:nvSpPr>
        <p:spPr>
          <a:xfrm rot="9110805">
            <a:off x="2652825" y="4853391"/>
            <a:ext cx="660520" cy="45367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4800600" y="5398293"/>
            <a:ext cx="1984839" cy="738664"/>
          </a:xfrm>
          <a:prstGeom prst="rect">
            <a:avLst/>
          </a:prstGeom>
          <a:noFill/>
        </p:spPr>
        <p:txBody>
          <a:bodyPr wrap="none" rtlCol="0">
            <a:spAutoFit/>
          </a:bodyPr>
          <a:lstStyle/>
          <a:p>
            <a:r>
              <a:rPr lang="en-US" sz="1400" dirty="0" smtClean="0">
                <a:solidFill>
                  <a:srgbClr val="FF0000"/>
                </a:solidFill>
              </a:rPr>
              <a:t>Start a presentation</a:t>
            </a:r>
          </a:p>
          <a:p>
            <a:r>
              <a:rPr lang="en-US" sz="1400" dirty="0" smtClean="0">
                <a:solidFill>
                  <a:srgbClr val="FF0000"/>
                </a:solidFill>
              </a:rPr>
              <a:t>Stop a presentation</a:t>
            </a:r>
          </a:p>
          <a:p>
            <a:r>
              <a:rPr lang="en-US" sz="1400" dirty="0" smtClean="0">
                <a:solidFill>
                  <a:srgbClr val="FF0000"/>
                </a:solidFill>
              </a:rPr>
              <a:t>Prepare a presentation</a:t>
            </a:r>
            <a:endParaRPr lang="en-US" sz="1400" dirty="0">
              <a:solidFill>
                <a:srgbClr val="FF0000"/>
              </a:solidFill>
            </a:endParaRPr>
          </a:p>
        </p:txBody>
      </p:sp>
      <p:sp>
        <p:nvSpPr>
          <p:cNvPr id="75" name="TextBox 74"/>
          <p:cNvSpPr txBox="1"/>
          <p:nvPr/>
        </p:nvSpPr>
        <p:spPr>
          <a:xfrm>
            <a:off x="3352800" y="2971800"/>
            <a:ext cx="357790" cy="307777"/>
          </a:xfrm>
          <a:prstGeom prst="rect">
            <a:avLst/>
          </a:prstGeom>
          <a:noFill/>
        </p:spPr>
        <p:txBody>
          <a:bodyPr wrap="none" rtlCol="0">
            <a:spAutoFit/>
          </a:bodyPr>
          <a:lstStyle/>
          <a:p>
            <a:r>
              <a:rPr lang="el-GR" sz="1400" dirty="0" smtClean="0"/>
              <a:t>δ</a:t>
            </a:r>
            <a:r>
              <a:rPr lang="en-US" sz="1400" dirty="0" smtClean="0"/>
              <a:t>1</a:t>
            </a:r>
            <a:endParaRPr lang="en-US" sz="1400" dirty="0"/>
          </a:p>
        </p:txBody>
      </p:sp>
      <p:sp>
        <p:nvSpPr>
          <p:cNvPr id="76" name="TextBox 75"/>
          <p:cNvSpPr txBox="1"/>
          <p:nvPr/>
        </p:nvSpPr>
        <p:spPr>
          <a:xfrm>
            <a:off x="1235142" y="3810000"/>
            <a:ext cx="2422458" cy="307777"/>
          </a:xfrm>
          <a:prstGeom prst="rect">
            <a:avLst/>
          </a:prstGeom>
          <a:noFill/>
        </p:spPr>
        <p:txBody>
          <a:bodyPr wrap="none" rtlCol="0">
            <a:spAutoFit/>
          </a:bodyPr>
          <a:lstStyle/>
          <a:p>
            <a:r>
              <a:rPr lang="en-US" sz="1400" dirty="0" smtClean="0"/>
              <a:t>Interval-Based Specification</a:t>
            </a:r>
            <a:endParaRPr lang="en-US" sz="1400" dirty="0"/>
          </a:p>
        </p:txBody>
      </p:sp>
      <p:sp>
        <p:nvSpPr>
          <p:cNvPr id="77" name="TextBox 76"/>
          <p:cNvSpPr txBox="1"/>
          <p:nvPr/>
        </p:nvSpPr>
        <p:spPr>
          <a:xfrm>
            <a:off x="4816542" y="4492823"/>
            <a:ext cx="2167581" cy="307777"/>
          </a:xfrm>
          <a:prstGeom prst="rect">
            <a:avLst/>
          </a:prstGeom>
          <a:noFill/>
        </p:spPr>
        <p:txBody>
          <a:bodyPr wrap="none" rtlCol="0">
            <a:spAutoFit/>
          </a:bodyPr>
          <a:lstStyle/>
          <a:p>
            <a:r>
              <a:rPr lang="en-US" sz="1400" dirty="0" smtClean="0"/>
              <a:t>Axes-Based Specification</a:t>
            </a:r>
            <a:endParaRPr lang="en-US" sz="1400" dirty="0"/>
          </a:p>
        </p:txBody>
      </p:sp>
      <p:sp>
        <p:nvSpPr>
          <p:cNvPr id="78" name="TextBox 77"/>
          <p:cNvSpPr txBox="1"/>
          <p:nvPr/>
        </p:nvSpPr>
        <p:spPr>
          <a:xfrm>
            <a:off x="4800600" y="6245423"/>
            <a:ext cx="2254143" cy="307777"/>
          </a:xfrm>
          <a:prstGeom prst="rect">
            <a:avLst/>
          </a:prstGeom>
          <a:noFill/>
        </p:spPr>
        <p:txBody>
          <a:bodyPr wrap="none" rtlCol="0">
            <a:spAutoFit/>
          </a:bodyPr>
          <a:lstStyle/>
          <a:p>
            <a:r>
              <a:rPr lang="en-US" sz="1400" dirty="0" smtClean="0"/>
              <a:t>Event-Based Specification</a:t>
            </a:r>
            <a:endParaRPr lang="en-US" sz="1400" dirty="0"/>
          </a:p>
        </p:txBody>
      </p:sp>
      <p:sp>
        <p:nvSpPr>
          <p:cNvPr id="79" name="TextBox 78"/>
          <p:cNvSpPr txBox="1"/>
          <p:nvPr/>
        </p:nvSpPr>
        <p:spPr>
          <a:xfrm>
            <a:off x="908470" y="6245423"/>
            <a:ext cx="2824812" cy="307777"/>
          </a:xfrm>
          <a:prstGeom prst="rect">
            <a:avLst/>
          </a:prstGeom>
          <a:noFill/>
        </p:spPr>
        <p:txBody>
          <a:bodyPr wrap="none" rtlCol="0">
            <a:spAutoFit/>
          </a:bodyPr>
          <a:lstStyle/>
          <a:p>
            <a:r>
              <a:rPr lang="en-US" sz="1400" dirty="0" smtClean="0"/>
              <a:t>Control Flow-Based Specification</a:t>
            </a:r>
            <a:endParaRPr lang="en-US" sz="1400" dirty="0"/>
          </a:p>
        </p:txBody>
      </p:sp>
      <p:cxnSp>
        <p:nvCxnSpPr>
          <p:cNvPr id="83" name="Straight Connector 82"/>
          <p:cNvCxnSpPr>
            <a:stCxn id="80" idx="0"/>
            <a:endCxn id="80" idx="2"/>
          </p:cNvCxnSpPr>
          <p:nvPr/>
        </p:nvCxnSpPr>
        <p:spPr>
          <a:xfrm rot="16200000" flipH="1">
            <a:off x="2438400" y="44958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00" y="41910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572000" y="48768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Image Compression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Lossless compression</a:t>
            </a:r>
          </a:p>
          <a:p>
            <a:pPr lvl="1" algn="just"/>
            <a:r>
              <a:rPr lang="en-US" sz="2200" dirty="0" smtClean="0"/>
              <a:t>Run-Length coding (RLC)</a:t>
            </a:r>
          </a:p>
          <a:p>
            <a:pPr lvl="1" algn="just"/>
            <a:r>
              <a:rPr lang="en-US" sz="2200" dirty="0" smtClean="0"/>
              <a:t>Lempel-Ziv coding</a:t>
            </a:r>
          </a:p>
          <a:p>
            <a:pPr lvl="1" algn="just"/>
            <a:r>
              <a:rPr lang="en-US" sz="2200" dirty="0" smtClean="0"/>
              <a:t>GIF, BMP, TIFF</a:t>
            </a:r>
          </a:p>
          <a:p>
            <a:pPr algn="just"/>
            <a:r>
              <a:rPr lang="en-US" sz="2400" dirty="0" smtClean="0"/>
              <a:t>Lossy compression </a:t>
            </a:r>
          </a:p>
          <a:p>
            <a:pPr lvl="1" algn="just"/>
            <a:r>
              <a:rPr lang="en-US" sz="2200" dirty="0" smtClean="0"/>
              <a:t>Transform coding</a:t>
            </a:r>
          </a:p>
          <a:p>
            <a:pPr lvl="1" algn="just"/>
            <a:r>
              <a:rPr lang="en-US" sz="2200" dirty="0" smtClean="0"/>
              <a:t>Chroma sub-sampling</a:t>
            </a:r>
          </a:p>
          <a:p>
            <a:pPr lvl="1" algn="just"/>
            <a:r>
              <a:rPr lang="en-US" sz="2200" dirty="0" smtClean="0"/>
              <a:t>JPEG, JPEG2000</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Distributed Environment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Synchronization in a distributed environment is more complex than in a local environment. This is caused by the distributed storage of synchronization information and the distributed locations of source and the sink (receiver). Even different media  objects involved in the presentation may be located at different places</a:t>
            </a:r>
          </a:p>
          <a:p>
            <a:pPr algn="just"/>
            <a:endParaRPr lang="en-US" sz="2400" dirty="0" smtClean="0"/>
          </a:p>
          <a:p>
            <a:pPr algn="just"/>
            <a:r>
              <a:rPr lang="en-US" sz="2400" dirty="0" smtClean="0"/>
              <a:t>The communication between the storage and presentation site introduces additional delays and jitter.</a:t>
            </a:r>
          </a:p>
          <a:p>
            <a:pPr algn="just"/>
            <a:endParaRPr lang="en-US" sz="2400" dirty="0" smtClean="0"/>
          </a:p>
          <a:p>
            <a:pPr algn="just"/>
            <a:r>
              <a:rPr lang="en-US" sz="2400" dirty="0" smtClean="0"/>
              <a:t>Often, we also encounter multi-party communication patterns.</a:t>
            </a:r>
            <a:r>
              <a:rPr lang="en-US" sz="2200" dirty="0" smtClean="0"/>
              <a:t> </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Transport of the Sync Specification</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Delivery of the complete synchronization information before the start of the presentation. </a:t>
            </a:r>
          </a:p>
          <a:p>
            <a:pPr algn="just"/>
            <a:r>
              <a:rPr lang="en-US" sz="2400" dirty="0" smtClean="0"/>
              <a:t>Use of an additional channel.</a:t>
            </a:r>
          </a:p>
          <a:p>
            <a:pPr lvl="1" algn="just"/>
            <a:r>
              <a:rPr lang="en-US" sz="2200" dirty="0" smtClean="0"/>
              <a:t>+: No addition delay</a:t>
            </a:r>
          </a:p>
          <a:p>
            <a:pPr lvl="1" algn="just"/>
            <a:r>
              <a:rPr lang="en-US" sz="2200" dirty="0" smtClean="0"/>
              <a:t>-: Errors caused by delay or loss of synchronization units</a:t>
            </a:r>
          </a:p>
          <a:p>
            <a:pPr lvl="1" algn="just"/>
            <a:r>
              <a:rPr lang="en-US" sz="2200" dirty="0" smtClean="0"/>
              <a:t>-: Difficult to handle multiple source nodes</a:t>
            </a:r>
          </a:p>
          <a:p>
            <a:pPr algn="just"/>
            <a:r>
              <a:rPr lang="en-US" sz="2400" dirty="0" smtClean="0"/>
              <a:t>Multiplexed data streams</a:t>
            </a:r>
          </a:p>
          <a:p>
            <a:pPr lvl="1" algn="just"/>
            <a:r>
              <a:rPr lang="en-US" sz="2200" dirty="0" smtClean="0"/>
              <a:t>+: No additional channel and delay</a:t>
            </a:r>
          </a:p>
          <a:p>
            <a:pPr lvl="1" algn="just"/>
            <a:r>
              <a:rPr lang="en-US" sz="2200" dirty="0" smtClean="0"/>
              <a:t>+: MPEG bit stream combines audio, video and sync info.</a:t>
            </a:r>
          </a:p>
          <a:p>
            <a:pPr lvl="1" algn="just"/>
            <a:r>
              <a:rPr lang="en-US" sz="2200" dirty="0" smtClean="0"/>
              <a:t>-: Difficult to select an appropriate QoS </a:t>
            </a:r>
          </a:p>
          <a:p>
            <a:pPr lvl="1" algn="just"/>
            <a:r>
              <a:rPr lang="en-US" sz="2200" dirty="0" smtClean="0"/>
              <a:t>-: Difficult to handle multiple source nodes</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2362200"/>
            <a:ext cx="15240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b="1" dirty="0" smtClean="0"/>
              <a:t>Location of Sync Operations</a:t>
            </a:r>
            <a:endParaRPr lang="en-US" sz="3600" b="1" dirty="0"/>
          </a:p>
        </p:txBody>
      </p:sp>
      <p:sp>
        <p:nvSpPr>
          <p:cNvPr id="4" name="Rectangle 3"/>
          <p:cNvSpPr/>
          <p:nvPr/>
        </p:nvSpPr>
        <p:spPr>
          <a:xfrm>
            <a:off x="1447800" y="2438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78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3200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2590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7000" y="30480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81400" y="2590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814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81400" y="30480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2362200"/>
            <a:ext cx="36576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00600" y="2438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006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3200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77000" y="28194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2819400"/>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1400" y="2819400"/>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5" idx="3"/>
            <a:endCxn id="18" idx="1"/>
          </p:cNvCxnSpPr>
          <p:nvPr/>
        </p:nvCxnSpPr>
        <p:spPr>
          <a:xfrm>
            <a:off x="5715000" y="2552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a:endCxn id="18" idx="1"/>
          </p:cNvCxnSpPr>
          <p:nvPr/>
        </p:nvCxnSpPr>
        <p:spPr>
          <a:xfrm>
            <a:off x="5715000" y="29337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8" idx="1"/>
          </p:cNvCxnSpPr>
          <p:nvPr/>
        </p:nvCxnSpPr>
        <p:spPr>
          <a:xfrm flipV="1">
            <a:off x="5715000" y="2933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59519" y="3505200"/>
            <a:ext cx="726481" cy="307777"/>
          </a:xfrm>
          <a:prstGeom prst="rect">
            <a:avLst/>
          </a:prstGeom>
          <a:noFill/>
        </p:spPr>
        <p:txBody>
          <a:bodyPr wrap="none" rtlCol="0">
            <a:spAutoFit/>
          </a:bodyPr>
          <a:lstStyle/>
          <a:p>
            <a:r>
              <a:rPr lang="en-US" sz="1400" dirty="0" smtClean="0"/>
              <a:t>Source</a:t>
            </a:r>
            <a:endParaRPr lang="en-US" sz="1400" dirty="0"/>
          </a:p>
        </p:txBody>
      </p:sp>
      <p:sp>
        <p:nvSpPr>
          <p:cNvPr id="28" name="TextBox 27"/>
          <p:cNvSpPr txBox="1"/>
          <p:nvPr/>
        </p:nvSpPr>
        <p:spPr>
          <a:xfrm>
            <a:off x="6131519" y="3505200"/>
            <a:ext cx="540533" cy="307777"/>
          </a:xfrm>
          <a:prstGeom prst="rect">
            <a:avLst/>
          </a:prstGeom>
          <a:noFill/>
        </p:spPr>
        <p:txBody>
          <a:bodyPr wrap="none" rtlCol="0">
            <a:spAutoFit/>
          </a:bodyPr>
          <a:lstStyle/>
          <a:p>
            <a:r>
              <a:rPr lang="en-US" sz="1400" dirty="0" smtClean="0"/>
              <a:t>Sink</a:t>
            </a:r>
            <a:endParaRPr lang="en-US" sz="1400" dirty="0"/>
          </a:p>
        </p:txBody>
      </p:sp>
      <p:sp>
        <p:nvSpPr>
          <p:cNvPr id="29" name="TextBox 28"/>
          <p:cNvSpPr txBox="1"/>
          <p:nvPr/>
        </p:nvSpPr>
        <p:spPr>
          <a:xfrm>
            <a:off x="2667000" y="3505201"/>
            <a:ext cx="1820588" cy="304800"/>
          </a:xfrm>
          <a:prstGeom prst="rect">
            <a:avLst/>
          </a:prstGeom>
          <a:noFill/>
        </p:spPr>
        <p:txBody>
          <a:bodyPr wrap="square" rtlCol="0">
            <a:spAutoFit/>
          </a:bodyPr>
          <a:lstStyle/>
          <a:p>
            <a:pPr algn="ctr"/>
            <a:r>
              <a:rPr lang="en-US" sz="1400" dirty="0" smtClean="0"/>
              <a:t>Bandwidth demand</a:t>
            </a:r>
            <a:endParaRPr lang="en-US" sz="1400" dirty="0"/>
          </a:p>
        </p:txBody>
      </p:sp>
      <p:sp>
        <p:nvSpPr>
          <p:cNvPr id="40" name="Rectangle 39"/>
          <p:cNvSpPr/>
          <p:nvPr/>
        </p:nvSpPr>
        <p:spPr>
          <a:xfrm>
            <a:off x="1143000" y="4648200"/>
            <a:ext cx="33528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95400" y="4724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95400" y="5105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295400" y="5486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71800" y="51054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429000" y="5105400"/>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86200" y="5105400"/>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3"/>
            <a:endCxn id="44" idx="1"/>
          </p:cNvCxnSpPr>
          <p:nvPr/>
        </p:nvCxnSpPr>
        <p:spPr>
          <a:xfrm>
            <a:off x="2209800" y="4838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4" idx="1"/>
          </p:cNvCxnSpPr>
          <p:nvPr/>
        </p:nvCxnSpPr>
        <p:spPr>
          <a:xfrm>
            <a:off x="2209800" y="52197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4" idx="1"/>
          </p:cNvCxnSpPr>
          <p:nvPr/>
        </p:nvCxnSpPr>
        <p:spPr>
          <a:xfrm flipV="1">
            <a:off x="2209800" y="5219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90800" y="5791200"/>
            <a:ext cx="726481" cy="307777"/>
          </a:xfrm>
          <a:prstGeom prst="rect">
            <a:avLst/>
          </a:prstGeom>
          <a:noFill/>
        </p:spPr>
        <p:txBody>
          <a:bodyPr wrap="none" rtlCol="0">
            <a:spAutoFit/>
          </a:bodyPr>
          <a:lstStyle/>
          <a:p>
            <a:r>
              <a:rPr lang="en-US" sz="1400" dirty="0" smtClean="0"/>
              <a:t>Source</a:t>
            </a:r>
            <a:endParaRPr lang="en-US" sz="1400" dirty="0"/>
          </a:p>
        </p:txBody>
      </p:sp>
      <p:sp>
        <p:nvSpPr>
          <p:cNvPr id="53" name="Rectangle 52"/>
          <p:cNvSpPr/>
          <p:nvPr/>
        </p:nvSpPr>
        <p:spPr>
          <a:xfrm>
            <a:off x="6400800" y="46482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003267" y="5791200"/>
            <a:ext cx="540533" cy="307777"/>
          </a:xfrm>
          <a:prstGeom prst="rect">
            <a:avLst/>
          </a:prstGeom>
          <a:noFill/>
        </p:spPr>
        <p:txBody>
          <a:bodyPr wrap="none" rtlCol="0">
            <a:spAutoFit/>
          </a:bodyPr>
          <a:lstStyle/>
          <a:p>
            <a:r>
              <a:rPr lang="en-US" sz="1400" dirty="0" smtClean="0"/>
              <a:t>Sink</a:t>
            </a:r>
            <a:endParaRPr lang="en-US" sz="1400" dirty="0"/>
          </a:p>
        </p:txBody>
      </p:sp>
      <p:sp>
        <p:nvSpPr>
          <p:cNvPr id="65" name="Rectangle 64"/>
          <p:cNvSpPr/>
          <p:nvPr/>
        </p:nvSpPr>
        <p:spPr>
          <a:xfrm>
            <a:off x="4495800" y="5108377"/>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105400" y="5108377"/>
            <a:ext cx="6858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791200" y="5108377"/>
            <a:ext cx="609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53200" y="5108377"/>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010400" y="5108377"/>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467600" y="5108377"/>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495800" y="5794178"/>
            <a:ext cx="1905000" cy="304800"/>
          </a:xfrm>
          <a:prstGeom prst="rect">
            <a:avLst/>
          </a:prstGeom>
          <a:noFill/>
        </p:spPr>
        <p:txBody>
          <a:bodyPr wrap="square" rtlCol="0">
            <a:spAutoFit/>
          </a:bodyPr>
          <a:lstStyle/>
          <a:p>
            <a:pPr algn="ctr"/>
            <a:r>
              <a:rPr lang="en-US" sz="1400" dirty="0" smtClean="0"/>
              <a:t>Bandwidth demand</a:t>
            </a:r>
            <a:endParaRPr lang="en-US" sz="1400" dirty="0"/>
          </a:p>
        </p:txBody>
      </p:sp>
      <p:sp>
        <p:nvSpPr>
          <p:cNvPr id="72" name="TextBox 71"/>
          <p:cNvSpPr txBox="1"/>
          <p:nvPr/>
        </p:nvSpPr>
        <p:spPr>
          <a:xfrm>
            <a:off x="2971800" y="4038600"/>
            <a:ext cx="3536546" cy="369332"/>
          </a:xfrm>
          <a:prstGeom prst="rect">
            <a:avLst/>
          </a:prstGeom>
          <a:noFill/>
        </p:spPr>
        <p:txBody>
          <a:bodyPr wrap="none" rtlCol="0">
            <a:spAutoFit/>
          </a:bodyPr>
          <a:lstStyle/>
          <a:p>
            <a:r>
              <a:rPr lang="en-US" dirty="0" smtClean="0"/>
              <a:t>Synchronization at the sink node</a:t>
            </a:r>
            <a:endParaRPr lang="en-US" dirty="0"/>
          </a:p>
        </p:txBody>
      </p:sp>
      <p:sp>
        <p:nvSpPr>
          <p:cNvPr id="73" name="TextBox 72"/>
          <p:cNvSpPr txBox="1"/>
          <p:nvPr/>
        </p:nvSpPr>
        <p:spPr>
          <a:xfrm>
            <a:off x="2895600" y="6248400"/>
            <a:ext cx="3778599" cy="369332"/>
          </a:xfrm>
          <a:prstGeom prst="rect">
            <a:avLst/>
          </a:prstGeom>
          <a:noFill/>
        </p:spPr>
        <p:txBody>
          <a:bodyPr wrap="none" rtlCol="0">
            <a:spAutoFit/>
          </a:bodyPr>
          <a:lstStyle/>
          <a:p>
            <a:r>
              <a:rPr lang="en-US" dirty="0" smtClean="0"/>
              <a:t>Synchronization at the source node</a:t>
            </a:r>
            <a:endParaRPr 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Clock Synchronization</a:t>
            </a:r>
            <a:endParaRPr lang="en-US" sz="3600" b="1" dirty="0"/>
          </a:p>
        </p:txBody>
      </p:sp>
      <p:sp>
        <p:nvSpPr>
          <p:cNvPr id="3" name="Content Placeholder 2"/>
          <p:cNvSpPr>
            <a:spLocks noGrp="1"/>
          </p:cNvSpPr>
          <p:nvPr>
            <p:ph idx="1"/>
          </p:nvPr>
        </p:nvSpPr>
        <p:spPr/>
        <p:txBody>
          <a:bodyPr>
            <a:normAutofit fontScale="92500" lnSpcReduction="2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400" dirty="0" smtClean="0"/>
          </a:p>
          <a:p>
            <a:pPr algn="just"/>
            <a:r>
              <a:rPr lang="en-US" sz="2400" dirty="0" smtClean="0"/>
              <a:t>It is possible to allocate buffer capacities at the sink to guarantee that the required media units are available.</a:t>
            </a:r>
          </a:p>
          <a:p>
            <a:pPr algn="just"/>
            <a:endParaRPr lang="en-US" sz="2400" dirty="0" smtClean="0"/>
          </a:p>
          <a:p>
            <a:pPr algn="just"/>
            <a:r>
              <a:rPr lang="en-US" sz="2400" dirty="0" smtClean="0"/>
              <a:t>By assuming limited buffer capacity, it is necessary to limit the maximal offset (i.e., max(</a:t>
            </a:r>
            <a:r>
              <a:rPr lang="en-US" sz="2400" dirty="0" err="1" smtClean="0"/>
              <a:t>O</a:t>
            </a:r>
            <a:r>
              <a:rPr lang="en-US" sz="2400" baseline="-25000" dirty="0" err="1" smtClean="0"/>
              <a:t>a</a:t>
            </a:r>
            <a:r>
              <a:rPr lang="en-US" sz="2400" dirty="0" smtClean="0"/>
              <a:t>, </a:t>
            </a:r>
            <a:r>
              <a:rPr lang="en-US" sz="2400" dirty="0" err="1" smtClean="0"/>
              <a:t>O</a:t>
            </a:r>
            <a:r>
              <a:rPr lang="en-US" sz="2400" baseline="-25000" dirty="0" err="1" smtClean="0"/>
              <a:t>v</a:t>
            </a:r>
            <a:r>
              <a:rPr lang="en-US" sz="2400" dirty="0" smtClean="0"/>
              <a:t>)). Network Time Protocol allows the synchronization of the clocks with an accuracy in the range of 10 ms.  </a:t>
            </a:r>
          </a:p>
        </p:txBody>
      </p:sp>
      <p:sp>
        <p:nvSpPr>
          <p:cNvPr id="4" name="Rectangle 3"/>
          <p:cNvSpPr/>
          <p:nvPr/>
        </p:nvSpPr>
        <p:spPr>
          <a:xfrm>
            <a:off x="685800" y="2362200"/>
            <a:ext cx="4648200" cy="1905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14400" y="2514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 A Audio</a:t>
            </a:r>
          </a:p>
          <a:p>
            <a:pPr algn="ctr"/>
            <a:r>
              <a:rPr lang="en-US" sz="1400" dirty="0" smtClean="0"/>
              <a:t>T</a:t>
            </a:r>
            <a:r>
              <a:rPr lang="en-US" sz="1400" baseline="-25000" dirty="0" smtClean="0"/>
              <a:t>a</a:t>
            </a:r>
            <a:r>
              <a:rPr lang="en-US" sz="1400" dirty="0" smtClean="0"/>
              <a:t>, </a:t>
            </a:r>
            <a:r>
              <a:rPr lang="en-US" sz="1400" dirty="0" err="1" smtClean="0"/>
              <a:t>O</a:t>
            </a:r>
            <a:r>
              <a:rPr lang="en-US" sz="1400" baseline="-25000" dirty="0" err="1" smtClean="0"/>
              <a:t>a</a:t>
            </a:r>
            <a:endParaRPr lang="en-US" sz="1400" baseline="-25000" dirty="0"/>
          </a:p>
        </p:txBody>
      </p:sp>
      <p:sp>
        <p:nvSpPr>
          <p:cNvPr id="6" name="Rectangle 5"/>
          <p:cNvSpPr/>
          <p:nvPr/>
        </p:nvSpPr>
        <p:spPr>
          <a:xfrm>
            <a:off x="914400" y="3429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 V Video</a:t>
            </a:r>
          </a:p>
          <a:p>
            <a:pPr algn="ctr"/>
            <a:r>
              <a:rPr lang="en-US" sz="1400" dirty="0" err="1" smtClean="0"/>
              <a:t>T</a:t>
            </a:r>
            <a:r>
              <a:rPr lang="en-US" sz="1400" baseline="-25000" dirty="0" err="1" smtClean="0"/>
              <a:t>v</a:t>
            </a:r>
            <a:r>
              <a:rPr lang="en-US" sz="1400" dirty="0" smtClean="0"/>
              <a:t>, </a:t>
            </a:r>
            <a:r>
              <a:rPr lang="en-US" sz="1400" dirty="0" err="1" smtClean="0"/>
              <a:t>O</a:t>
            </a:r>
            <a:r>
              <a:rPr lang="en-US" sz="1400" baseline="-25000" dirty="0" err="1" smtClean="0"/>
              <a:t>v</a:t>
            </a:r>
            <a:endParaRPr lang="en-US" sz="1400" baseline="-25000" dirty="0"/>
          </a:p>
        </p:txBody>
      </p:sp>
      <p:sp>
        <p:nvSpPr>
          <p:cNvPr id="7" name="Rectangle 6"/>
          <p:cNvSpPr/>
          <p:nvPr/>
        </p:nvSpPr>
        <p:spPr>
          <a:xfrm>
            <a:off x="3429000" y="2971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Sink AV</a:t>
            </a:r>
          </a:p>
          <a:p>
            <a:pPr algn="ctr"/>
            <a:r>
              <a:rPr lang="en-US" sz="1400" dirty="0" err="1" smtClean="0"/>
              <a:t>T</a:t>
            </a:r>
            <a:r>
              <a:rPr lang="en-US" sz="1400" baseline="-25000" dirty="0" err="1" smtClean="0"/>
              <a:t>av</a:t>
            </a:r>
            <a:endParaRPr lang="en-US" sz="1400" baseline="-25000" dirty="0"/>
          </a:p>
        </p:txBody>
      </p:sp>
      <p:cxnSp>
        <p:nvCxnSpPr>
          <p:cNvPr id="9" name="Straight Arrow Connector 8"/>
          <p:cNvCxnSpPr>
            <a:stCxn id="5" idx="3"/>
            <a:endCxn id="7" idx="1"/>
          </p:cNvCxnSpPr>
          <p:nvPr/>
        </p:nvCxnSpPr>
        <p:spPr>
          <a:xfrm>
            <a:off x="2590800" y="28575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2590800" y="33147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59498" y="2740223"/>
            <a:ext cx="417102" cy="307777"/>
          </a:xfrm>
          <a:prstGeom prst="rect">
            <a:avLst/>
          </a:prstGeom>
          <a:noFill/>
        </p:spPr>
        <p:txBody>
          <a:bodyPr wrap="none" rtlCol="0">
            <a:spAutoFit/>
          </a:bodyPr>
          <a:lstStyle/>
          <a:p>
            <a:r>
              <a:rPr lang="en-US" sz="1400" dirty="0" err="1" smtClean="0"/>
              <a:t>N</a:t>
            </a:r>
            <a:r>
              <a:rPr lang="en-US" sz="1400" baseline="-25000" dirty="0" err="1" smtClean="0"/>
              <a:t>la</a:t>
            </a:r>
            <a:endParaRPr lang="en-US" sz="1400" baseline="-25000" dirty="0"/>
          </a:p>
        </p:txBody>
      </p:sp>
      <p:sp>
        <p:nvSpPr>
          <p:cNvPr id="13" name="TextBox 12"/>
          <p:cNvSpPr txBox="1"/>
          <p:nvPr/>
        </p:nvSpPr>
        <p:spPr>
          <a:xfrm>
            <a:off x="2895600" y="3578423"/>
            <a:ext cx="417102" cy="307777"/>
          </a:xfrm>
          <a:prstGeom prst="rect">
            <a:avLst/>
          </a:prstGeom>
          <a:noFill/>
        </p:spPr>
        <p:txBody>
          <a:bodyPr wrap="none" rtlCol="0">
            <a:spAutoFit/>
          </a:bodyPr>
          <a:lstStyle/>
          <a:p>
            <a:r>
              <a:rPr lang="en-US" sz="1400" dirty="0" err="1" smtClean="0"/>
              <a:t>N</a:t>
            </a:r>
            <a:r>
              <a:rPr lang="en-US" sz="1400" baseline="-25000" dirty="0" err="1" smtClean="0"/>
              <a:t>lv</a:t>
            </a:r>
            <a:endParaRPr lang="en-US" sz="1400" baseline="-25000" dirty="0"/>
          </a:p>
        </p:txBody>
      </p:sp>
      <p:sp>
        <p:nvSpPr>
          <p:cNvPr id="15" name="TextBox 14"/>
          <p:cNvSpPr txBox="1"/>
          <p:nvPr/>
        </p:nvSpPr>
        <p:spPr>
          <a:xfrm>
            <a:off x="6172200" y="2286000"/>
            <a:ext cx="2667000" cy="923330"/>
          </a:xfrm>
          <a:prstGeom prst="rect">
            <a:avLst/>
          </a:prstGeom>
          <a:noFill/>
        </p:spPr>
        <p:txBody>
          <a:bodyPr wrap="square" rtlCol="0">
            <a:spAutoFit/>
          </a:bodyPr>
          <a:lstStyle/>
          <a:p>
            <a:r>
              <a:rPr lang="en-US" dirty="0" smtClean="0"/>
              <a:t>T</a:t>
            </a:r>
            <a:r>
              <a:rPr lang="en-US" baseline="-25000" dirty="0" smtClean="0"/>
              <a:t>a</a:t>
            </a:r>
            <a:r>
              <a:rPr lang="en-US" dirty="0" smtClean="0"/>
              <a:t>=</a:t>
            </a:r>
            <a:r>
              <a:rPr lang="en-US" dirty="0" err="1" smtClean="0"/>
              <a:t>T</a:t>
            </a:r>
            <a:r>
              <a:rPr lang="en-US" baseline="-25000" dirty="0" err="1" smtClean="0"/>
              <a:t>av</a:t>
            </a:r>
            <a:r>
              <a:rPr lang="en-US" dirty="0" err="1" smtClean="0"/>
              <a:t>-N</a:t>
            </a:r>
            <a:r>
              <a:rPr lang="en-US" baseline="-25000" dirty="0" err="1" smtClean="0"/>
              <a:t>la</a:t>
            </a:r>
            <a:r>
              <a:rPr lang="en-US" dirty="0" err="1" smtClean="0"/>
              <a:t>-O</a:t>
            </a:r>
            <a:r>
              <a:rPr lang="en-US" baseline="-25000" dirty="0" err="1" smtClean="0"/>
              <a:t>a</a:t>
            </a:r>
            <a:endParaRPr lang="en-US" baseline="-25000" dirty="0" smtClean="0"/>
          </a:p>
          <a:p>
            <a:r>
              <a:rPr lang="en-US" dirty="0" err="1" smtClean="0"/>
              <a:t>T</a:t>
            </a:r>
            <a:r>
              <a:rPr lang="en-US" baseline="-25000" dirty="0" err="1" smtClean="0"/>
              <a:t>v</a:t>
            </a:r>
            <a:r>
              <a:rPr lang="en-US" dirty="0" smtClean="0"/>
              <a:t>=</a:t>
            </a:r>
            <a:r>
              <a:rPr lang="en-US" dirty="0" err="1" smtClean="0"/>
              <a:t>T</a:t>
            </a:r>
            <a:r>
              <a:rPr lang="en-US" baseline="-25000" dirty="0" err="1" smtClean="0"/>
              <a:t>av</a:t>
            </a:r>
            <a:r>
              <a:rPr lang="en-US" dirty="0" err="1" smtClean="0"/>
              <a:t>-N</a:t>
            </a:r>
            <a:r>
              <a:rPr lang="en-US" baseline="-25000" dirty="0" err="1" smtClean="0"/>
              <a:t>lv</a:t>
            </a:r>
            <a:r>
              <a:rPr lang="en-US" dirty="0" err="1" smtClean="0"/>
              <a:t>-O</a:t>
            </a:r>
            <a:r>
              <a:rPr lang="en-US" baseline="-25000" dirty="0" err="1" smtClean="0"/>
              <a:t>v</a:t>
            </a:r>
            <a:endParaRPr lang="en-US" baseline="-25000" dirty="0" smtClean="0"/>
          </a:p>
          <a:p>
            <a:r>
              <a:rPr lang="en-US" dirty="0" err="1" smtClean="0"/>
              <a:t>O</a:t>
            </a:r>
            <a:r>
              <a:rPr lang="en-US" baseline="-25000" dirty="0" err="1" smtClean="0"/>
              <a:t>a</a:t>
            </a:r>
            <a:r>
              <a:rPr lang="en-US" baseline="-25000" dirty="0" smtClean="0"/>
              <a:t> </a:t>
            </a:r>
            <a:r>
              <a:rPr lang="en-US" dirty="0" smtClean="0"/>
              <a:t>and </a:t>
            </a:r>
            <a:r>
              <a:rPr lang="en-US" dirty="0" err="1" smtClean="0"/>
              <a:t>O</a:t>
            </a:r>
            <a:r>
              <a:rPr lang="en-US" baseline="-25000" dirty="0" err="1" smtClean="0"/>
              <a:t>v</a:t>
            </a:r>
            <a:r>
              <a:rPr lang="en-US" dirty="0" smtClean="0"/>
              <a:t> are unknown</a:t>
            </a:r>
            <a:r>
              <a:rPr lang="en-US" baseline="-25000" dirty="0" smtClean="0"/>
              <a:t> </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Multi-Step Synchronization</a:t>
            </a:r>
            <a:endParaRPr lang="en-US" sz="3600" b="1" dirty="0"/>
          </a:p>
        </p:txBody>
      </p:sp>
      <p:sp>
        <p:nvSpPr>
          <p:cNvPr id="3" name="Content Placeholder 2"/>
          <p:cNvSpPr>
            <a:spLocks noGrp="1"/>
          </p:cNvSpPr>
          <p:nvPr>
            <p:ph idx="1"/>
          </p:nvPr>
        </p:nvSpPr>
        <p:spPr/>
        <p:txBody>
          <a:bodyPr>
            <a:normAutofit/>
          </a:bodyPr>
          <a:lstStyle/>
          <a:p>
            <a:pPr marL="566928" indent="-457200" algn="just">
              <a:buFont typeface="+mj-lt"/>
              <a:buAutoNum type="arabicParenR"/>
            </a:pPr>
            <a:r>
              <a:rPr lang="en-US" sz="2400" dirty="0" smtClean="0"/>
              <a:t>Synchronization during object acquisition, e.g., during digitizing video frames.</a:t>
            </a:r>
          </a:p>
          <a:p>
            <a:pPr marL="566928" indent="-457200" algn="just">
              <a:buFont typeface="+mj-lt"/>
              <a:buAutoNum type="arabicParenR"/>
            </a:pPr>
            <a:r>
              <a:rPr lang="en-US" sz="2400" dirty="0" smtClean="0"/>
              <a:t>Synchronization of retrieval, e.g., synchronized access to frames of a stored video.</a:t>
            </a:r>
          </a:p>
          <a:p>
            <a:pPr marL="566928" indent="-457200" algn="just">
              <a:buFont typeface="+mj-lt"/>
              <a:buAutoNum type="arabicParenR"/>
            </a:pPr>
            <a:r>
              <a:rPr lang="en-US" sz="2400" dirty="0" smtClean="0"/>
              <a:t>Synchronization during delivery of the Local Data Units to the network.</a:t>
            </a:r>
          </a:p>
          <a:p>
            <a:pPr marL="566928" indent="-457200" algn="just">
              <a:buFont typeface="+mj-lt"/>
              <a:buAutoNum type="arabicParenR"/>
            </a:pPr>
            <a:r>
              <a:rPr lang="en-US" sz="2400" dirty="0" smtClean="0"/>
              <a:t>Synchronization during transport, e.g., by isochronous protocols.</a:t>
            </a:r>
          </a:p>
          <a:p>
            <a:pPr marL="566928" indent="-457200" algn="just">
              <a:buFont typeface="+mj-lt"/>
              <a:buAutoNum type="arabicParenR"/>
            </a:pPr>
            <a:r>
              <a:rPr lang="en-US" sz="2400" dirty="0" smtClean="0"/>
              <a:t>Synchronization at the sink, i.e., synchronized delivery to the output devices.</a:t>
            </a:r>
          </a:p>
          <a:p>
            <a:pPr marL="566928" indent="-457200" algn="just">
              <a:buFont typeface="+mj-lt"/>
              <a:buAutoNum type="arabicParenR"/>
            </a:pPr>
            <a:r>
              <a:rPr lang="en-US" sz="2400" dirty="0" smtClean="0"/>
              <a:t>Synchronization within the output device. </a:t>
            </a:r>
            <a:endParaRPr lang="en-US" sz="2200" dirty="0" smtClean="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RTP, RTCP &amp; RTSP</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Multimedia Traffic</a:t>
            </a:r>
            <a:endParaRPr lang="en-US" sz="3600" b="1" dirty="0"/>
          </a:p>
        </p:txBody>
      </p:sp>
      <p:sp>
        <p:nvSpPr>
          <p:cNvPr id="58" name="Oval 57"/>
          <p:cNvSpPr/>
          <p:nvPr/>
        </p:nvSpPr>
        <p:spPr>
          <a:xfrm>
            <a:off x="2590800" y="2743200"/>
            <a:ext cx="2743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33800" y="2743200"/>
            <a:ext cx="2960914" cy="1752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33800" y="2819400"/>
            <a:ext cx="1676400" cy="1600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3733800" y="3352800"/>
            <a:ext cx="1678665" cy="523220"/>
          </a:xfrm>
          <a:prstGeom prst="rect">
            <a:avLst/>
          </a:prstGeom>
          <a:noFill/>
        </p:spPr>
        <p:txBody>
          <a:bodyPr wrap="none" rtlCol="0">
            <a:spAutoFit/>
          </a:bodyPr>
          <a:lstStyle/>
          <a:p>
            <a:pPr algn="ctr"/>
            <a:r>
              <a:rPr lang="en-US" sz="1400" dirty="0" smtClean="0">
                <a:solidFill>
                  <a:schemeClr val="bg1"/>
                </a:solidFill>
              </a:rPr>
              <a:t>Real-time</a:t>
            </a:r>
          </a:p>
          <a:p>
            <a:pPr algn="ctr"/>
            <a:r>
              <a:rPr lang="en-US" sz="1400" dirty="0" smtClean="0">
                <a:solidFill>
                  <a:schemeClr val="bg1"/>
                </a:solidFill>
              </a:rPr>
              <a:t>Multimedia Traffic</a:t>
            </a:r>
            <a:endParaRPr lang="en-US" sz="1400" dirty="0">
              <a:solidFill>
                <a:schemeClr val="bg1"/>
              </a:solidFill>
            </a:endParaRPr>
          </a:p>
        </p:txBody>
      </p:sp>
      <p:sp>
        <p:nvSpPr>
          <p:cNvPr id="63" name="TextBox 62"/>
          <p:cNvSpPr txBox="1"/>
          <p:nvPr/>
        </p:nvSpPr>
        <p:spPr>
          <a:xfrm>
            <a:off x="2690669" y="3362980"/>
            <a:ext cx="966931" cy="523220"/>
          </a:xfrm>
          <a:prstGeom prst="rect">
            <a:avLst/>
          </a:prstGeom>
          <a:noFill/>
        </p:spPr>
        <p:txBody>
          <a:bodyPr wrap="none" rtlCol="0">
            <a:spAutoFit/>
          </a:bodyPr>
          <a:lstStyle/>
          <a:p>
            <a:pPr algn="ctr"/>
            <a:r>
              <a:rPr lang="en-US" sz="1400" dirty="0" smtClean="0">
                <a:solidFill>
                  <a:schemeClr val="bg1"/>
                </a:solidFill>
              </a:rPr>
              <a:t>Real-time</a:t>
            </a:r>
          </a:p>
          <a:p>
            <a:pPr algn="ctr"/>
            <a:r>
              <a:rPr lang="en-US" sz="1400" dirty="0" smtClean="0">
                <a:solidFill>
                  <a:schemeClr val="bg1"/>
                </a:solidFill>
              </a:rPr>
              <a:t>Traffic</a:t>
            </a:r>
            <a:endParaRPr lang="en-US" sz="1400" dirty="0">
              <a:solidFill>
                <a:schemeClr val="bg1"/>
              </a:solidFill>
            </a:endParaRPr>
          </a:p>
        </p:txBody>
      </p:sp>
      <p:sp>
        <p:nvSpPr>
          <p:cNvPr id="64" name="TextBox 63"/>
          <p:cNvSpPr txBox="1"/>
          <p:nvPr/>
        </p:nvSpPr>
        <p:spPr>
          <a:xfrm>
            <a:off x="5474917" y="3352800"/>
            <a:ext cx="1154483" cy="523220"/>
          </a:xfrm>
          <a:prstGeom prst="rect">
            <a:avLst/>
          </a:prstGeom>
          <a:noFill/>
        </p:spPr>
        <p:txBody>
          <a:bodyPr wrap="none" rtlCol="0">
            <a:spAutoFit/>
          </a:bodyPr>
          <a:lstStyle/>
          <a:p>
            <a:pPr algn="ctr"/>
            <a:r>
              <a:rPr lang="en-US" sz="1400" dirty="0" smtClean="0">
                <a:solidFill>
                  <a:schemeClr val="bg1"/>
                </a:solidFill>
              </a:rPr>
              <a:t>Multimedia </a:t>
            </a:r>
          </a:p>
          <a:p>
            <a:pPr algn="ctr"/>
            <a:r>
              <a:rPr lang="en-US" sz="1400" dirty="0" smtClean="0">
                <a:solidFill>
                  <a:schemeClr val="bg1"/>
                </a:solidFill>
              </a:rPr>
              <a:t>Traffic</a:t>
            </a:r>
            <a:endParaRPr lang="en-US" sz="1400" dirty="0">
              <a:solidFill>
                <a:schemeClr val="bg1"/>
              </a:solidFill>
            </a:endParaRPr>
          </a:p>
        </p:txBody>
      </p:sp>
      <p:sp>
        <p:nvSpPr>
          <p:cNvPr id="65" name="TextBox 64"/>
          <p:cNvSpPr txBox="1"/>
          <p:nvPr/>
        </p:nvSpPr>
        <p:spPr>
          <a:xfrm>
            <a:off x="228600" y="2309336"/>
            <a:ext cx="2667000" cy="738664"/>
          </a:xfrm>
          <a:prstGeom prst="rect">
            <a:avLst/>
          </a:prstGeom>
          <a:noFill/>
        </p:spPr>
        <p:txBody>
          <a:bodyPr wrap="square" rtlCol="0">
            <a:spAutoFit/>
          </a:bodyPr>
          <a:lstStyle/>
          <a:p>
            <a:r>
              <a:rPr lang="en-US" sz="1400" dirty="0" smtClean="0"/>
              <a:t>The production, transmission, and use of data take place at the same time</a:t>
            </a:r>
            <a:endParaRPr lang="en-US" sz="1400" dirty="0"/>
          </a:p>
        </p:txBody>
      </p:sp>
      <p:sp>
        <p:nvSpPr>
          <p:cNvPr id="66" name="Rectangle 65"/>
          <p:cNvSpPr/>
          <p:nvPr/>
        </p:nvSpPr>
        <p:spPr>
          <a:xfrm>
            <a:off x="6400800" y="2309336"/>
            <a:ext cx="2590800" cy="738664"/>
          </a:xfrm>
          <a:prstGeom prst="rect">
            <a:avLst/>
          </a:prstGeom>
        </p:spPr>
        <p:txBody>
          <a:bodyPr wrap="square">
            <a:spAutoFit/>
          </a:bodyPr>
          <a:lstStyle/>
          <a:p>
            <a:r>
              <a:rPr lang="en-US" sz="1400" dirty="0" smtClean="0"/>
              <a:t>The production, transmission, and use of data take place at different times</a:t>
            </a:r>
            <a:endParaRPr lang="en-US" sz="1400" dirty="0"/>
          </a:p>
        </p:txBody>
      </p:sp>
      <p:sp>
        <p:nvSpPr>
          <p:cNvPr id="67" name="TextBox 66"/>
          <p:cNvSpPr txBox="1"/>
          <p:nvPr/>
        </p:nvSpPr>
        <p:spPr>
          <a:xfrm>
            <a:off x="228600" y="4366736"/>
            <a:ext cx="3429000" cy="1169551"/>
          </a:xfrm>
          <a:prstGeom prst="rect">
            <a:avLst/>
          </a:prstGeom>
          <a:noFill/>
        </p:spPr>
        <p:txBody>
          <a:bodyPr wrap="square" rtlCol="0">
            <a:spAutoFit/>
          </a:bodyPr>
          <a:lstStyle/>
          <a:p>
            <a:r>
              <a:rPr lang="en-US" sz="1400" b="1" dirty="0" smtClean="0">
                <a:solidFill>
                  <a:srgbClr val="C00000"/>
                </a:solidFill>
              </a:rPr>
              <a:t>Streaming Live A/V</a:t>
            </a:r>
          </a:p>
          <a:p>
            <a:r>
              <a:rPr lang="en-US" sz="1400" dirty="0" smtClean="0"/>
              <a:t>(Broadcast TV/radio via Internet)</a:t>
            </a:r>
          </a:p>
          <a:p>
            <a:r>
              <a:rPr lang="en-US" sz="1400" dirty="0" smtClean="0"/>
              <a:t>Can not pause, rewind. The time between request and display is from 1 to 10 seconds.</a:t>
            </a:r>
            <a:endParaRPr lang="en-US" sz="1400" dirty="0"/>
          </a:p>
        </p:txBody>
      </p:sp>
      <p:sp>
        <p:nvSpPr>
          <p:cNvPr id="68" name="TextBox 67"/>
          <p:cNvSpPr txBox="1"/>
          <p:nvPr/>
        </p:nvSpPr>
        <p:spPr>
          <a:xfrm>
            <a:off x="228600" y="5562600"/>
            <a:ext cx="3429000" cy="1169551"/>
          </a:xfrm>
          <a:prstGeom prst="rect">
            <a:avLst/>
          </a:prstGeom>
          <a:noFill/>
        </p:spPr>
        <p:txBody>
          <a:bodyPr wrap="square" rtlCol="0">
            <a:spAutoFit/>
          </a:bodyPr>
          <a:lstStyle/>
          <a:p>
            <a:r>
              <a:rPr lang="en-US" sz="1400" b="1" dirty="0" smtClean="0">
                <a:solidFill>
                  <a:srgbClr val="C00000"/>
                </a:solidFill>
              </a:rPr>
              <a:t>Real-Time Interactive A/V</a:t>
            </a:r>
          </a:p>
          <a:p>
            <a:r>
              <a:rPr lang="en-US" sz="1400" dirty="0" smtClean="0"/>
              <a:t>(IP Phone, Video conferencing)</a:t>
            </a:r>
          </a:p>
          <a:p>
            <a:r>
              <a:rPr lang="en-US" sz="1400" dirty="0" smtClean="0"/>
              <a:t>Can not pause, rewind. The time between request and display is small </a:t>
            </a:r>
          </a:p>
          <a:p>
            <a:r>
              <a:rPr lang="en-US" sz="1400" dirty="0" smtClean="0"/>
              <a:t>(video&lt;150 ms and audio&lt;400 ms)</a:t>
            </a:r>
            <a:endParaRPr lang="en-US" sz="1400" dirty="0"/>
          </a:p>
        </p:txBody>
      </p:sp>
      <p:sp>
        <p:nvSpPr>
          <p:cNvPr id="69" name="TextBox 68"/>
          <p:cNvSpPr txBox="1"/>
          <p:nvPr/>
        </p:nvSpPr>
        <p:spPr>
          <a:xfrm>
            <a:off x="5486400" y="4850249"/>
            <a:ext cx="3429000" cy="1169551"/>
          </a:xfrm>
          <a:prstGeom prst="rect">
            <a:avLst/>
          </a:prstGeom>
          <a:noFill/>
        </p:spPr>
        <p:txBody>
          <a:bodyPr wrap="square" rtlCol="0">
            <a:spAutoFit/>
          </a:bodyPr>
          <a:lstStyle/>
          <a:p>
            <a:r>
              <a:rPr lang="en-US" sz="1400" b="1" dirty="0" smtClean="0">
                <a:solidFill>
                  <a:srgbClr val="C00000"/>
                </a:solidFill>
              </a:rPr>
              <a:t>Streaming Stored A/V</a:t>
            </a:r>
          </a:p>
          <a:p>
            <a:r>
              <a:rPr lang="en-US" sz="1400" dirty="0" smtClean="0"/>
              <a:t>(Like VoD)</a:t>
            </a:r>
          </a:p>
          <a:p>
            <a:r>
              <a:rPr lang="en-US" sz="1400" dirty="0" smtClean="0"/>
              <a:t>May pause, rewind… The time between request and display is from 1 to 10 seconds.</a:t>
            </a:r>
            <a:endParaRPr lang="en-US" sz="1400" dirty="0"/>
          </a:p>
        </p:txBody>
      </p:sp>
      <p:cxnSp>
        <p:nvCxnSpPr>
          <p:cNvPr id="71" name="Straight Arrow Connector 70"/>
          <p:cNvCxnSpPr/>
          <p:nvPr/>
        </p:nvCxnSpPr>
        <p:spPr>
          <a:xfrm>
            <a:off x="2362200" y="2895600"/>
            <a:ext cx="17526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200400" y="4038600"/>
            <a:ext cx="9906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6019800" y="2895600"/>
            <a:ext cx="3810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a:off x="4724400" y="4038600"/>
            <a:ext cx="8382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Multimedia Traffic</a:t>
            </a:r>
            <a:endParaRPr lang="en-US" sz="3600" b="1" dirty="0"/>
          </a:p>
        </p:txBody>
      </p:sp>
      <p:sp>
        <p:nvSpPr>
          <p:cNvPr id="3" name="Content Placeholder 2"/>
          <p:cNvSpPr>
            <a:spLocks noGrp="1"/>
          </p:cNvSpPr>
          <p:nvPr>
            <p:ph idx="1"/>
          </p:nvPr>
        </p:nvSpPr>
        <p:spPr/>
        <p:txBody>
          <a:bodyPr>
            <a:normAutofit fontScale="92500" lnSpcReduction="20000"/>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The use of timestamps may overcome the jitter problem. Each packet has a time of the packet with respect to the first packet.</a:t>
            </a:r>
          </a:p>
          <a:p>
            <a:pPr algn="just"/>
            <a:r>
              <a:rPr lang="en-US" sz="2200" dirty="0" smtClean="0"/>
              <a:t>The playback is delayed 7s after receiving the first packet. </a:t>
            </a:r>
          </a:p>
          <a:p>
            <a:pPr algn="just"/>
            <a:r>
              <a:rPr lang="en-US" sz="2200" dirty="0" smtClean="0"/>
              <a:t>Playback buffer is needed to separate playback time from the arrival time.</a:t>
            </a:r>
          </a:p>
        </p:txBody>
      </p:sp>
      <p:sp>
        <p:nvSpPr>
          <p:cNvPr id="6" name="TextBox 5"/>
          <p:cNvSpPr txBox="1"/>
          <p:nvPr/>
        </p:nvSpPr>
        <p:spPr>
          <a:xfrm>
            <a:off x="3198546" y="2288572"/>
            <a:ext cx="696024" cy="307777"/>
          </a:xfrm>
          <a:prstGeom prst="rect">
            <a:avLst/>
          </a:prstGeom>
          <a:noFill/>
        </p:spPr>
        <p:txBody>
          <a:bodyPr wrap="none" rtlCol="0">
            <a:spAutoFit/>
          </a:bodyPr>
          <a:lstStyle/>
          <a:p>
            <a:r>
              <a:rPr lang="en-US" sz="1400" dirty="0" smtClean="0"/>
              <a:t>Server</a:t>
            </a:r>
            <a:endParaRPr lang="en-US" sz="1400" dirty="0"/>
          </a:p>
        </p:txBody>
      </p:sp>
      <p:sp>
        <p:nvSpPr>
          <p:cNvPr id="8" name="TextBox 7"/>
          <p:cNvSpPr txBox="1"/>
          <p:nvPr/>
        </p:nvSpPr>
        <p:spPr>
          <a:xfrm>
            <a:off x="4522445" y="2288572"/>
            <a:ext cx="659155" cy="307777"/>
          </a:xfrm>
          <a:prstGeom prst="rect">
            <a:avLst/>
          </a:prstGeom>
          <a:noFill/>
        </p:spPr>
        <p:txBody>
          <a:bodyPr wrap="none" rtlCol="0">
            <a:spAutoFit/>
          </a:bodyPr>
          <a:lstStyle/>
          <a:p>
            <a:r>
              <a:rPr lang="en-US" sz="1400" dirty="0" smtClean="0"/>
              <a:t>Client</a:t>
            </a:r>
            <a:endParaRPr lang="en-US" sz="1400" dirty="0"/>
          </a:p>
        </p:txBody>
      </p:sp>
      <p:sp>
        <p:nvSpPr>
          <p:cNvPr id="15" name="Parallelogram 14"/>
          <p:cNvSpPr/>
          <p:nvPr/>
        </p:nvSpPr>
        <p:spPr>
          <a:xfrm rot="1005538" flipH="1">
            <a:off x="3410603" y="3421108"/>
            <a:ext cx="1569130" cy="381000"/>
          </a:xfrm>
          <a:prstGeom prst="parallelogram">
            <a:avLst>
              <a:gd name="adj" fmla="val 3129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rot="366955" flipV="1">
            <a:off x="3495681" y="2892696"/>
            <a:ext cx="1396267" cy="381000"/>
          </a:xfrm>
          <a:prstGeom prst="parallelogram">
            <a:avLst>
              <a:gd name="adj" fmla="val 107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rot="1395322" flipV="1">
            <a:off x="3358609" y="3896782"/>
            <a:ext cx="1662928" cy="381000"/>
          </a:xfrm>
          <a:prstGeom prst="parallelogram">
            <a:avLst>
              <a:gd name="adj" fmla="val 4155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3847040" y="3621278"/>
            <a:ext cx="2057400" cy="158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475440" y="3621278"/>
            <a:ext cx="2057400" cy="158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5800" y="2286000"/>
            <a:ext cx="696024" cy="307777"/>
          </a:xfrm>
          <a:prstGeom prst="rect">
            <a:avLst/>
          </a:prstGeom>
          <a:noFill/>
        </p:spPr>
        <p:txBody>
          <a:bodyPr wrap="none" rtlCol="0">
            <a:spAutoFit/>
          </a:bodyPr>
          <a:lstStyle/>
          <a:p>
            <a:r>
              <a:rPr lang="en-US" sz="1400" dirty="0" smtClean="0"/>
              <a:t>Server</a:t>
            </a:r>
            <a:endParaRPr lang="en-US" sz="1400" dirty="0"/>
          </a:p>
        </p:txBody>
      </p:sp>
      <p:sp>
        <p:nvSpPr>
          <p:cNvPr id="21" name="TextBox 20"/>
          <p:cNvSpPr txBox="1"/>
          <p:nvPr/>
        </p:nvSpPr>
        <p:spPr>
          <a:xfrm>
            <a:off x="2047176" y="2286000"/>
            <a:ext cx="659155" cy="307777"/>
          </a:xfrm>
          <a:prstGeom prst="rect">
            <a:avLst/>
          </a:prstGeom>
          <a:noFill/>
        </p:spPr>
        <p:txBody>
          <a:bodyPr wrap="none" rtlCol="0">
            <a:spAutoFit/>
          </a:bodyPr>
          <a:lstStyle/>
          <a:p>
            <a:r>
              <a:rPr lang="en-US" sz="1400" dirty="0" smtClean="0"/>
              <a:t>Client</a:t>
            </a:r>
            <a:endParaRPr lang="en-US" sz="1400" dirty="0"/>
          </a:p>
        </p:txBody>
      </p:sp>
      <p:sp>
        <p:nvSpPr>
          <p:cNvPr id="23" name="Parallelogram 22"/>
          <p:cNvSpPr/>
          <p:nvPr/>
        </p:nvSpPr>
        <p:spPr>
          <a:xfrm rot="366955" flipV="1">
            <a:off x="982935" y="2890124"/>
            <a:ext cx="1396267" cy="381000"/>
          </a:xfrm>
          <a:prstGeom prst="parallelogram">
            <a:avLst>
              <a:gd name="adj" fmla="val 107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1334294" y="3618706"/>
            <a:ext cx="2057400" cy="158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7306" y="3618706"/>
            <a:ext cx="2057400" cy="158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Parallelogram 26"/>
          <p:cNvSpPr/>
          <p:nvPr/>
        </p:nvSpPr>
        <p:spPr>
          <a:xfrm rot="366955" flipV="1">
            <a:off x="982934" y="3271122"/>
            <a:ext cx="1396267" cy="381000"/>
          </a:xfrm>
          <a:prstGeom prst="parallelogram">
            <a:avLst>
              <a:gd name="adj" fmla="val 107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p:cNvSpPr/>
          <p:nvPr/>
        </p:nvSpPr>
        <p:spPr>
          <a:xfrm rot="366955" flipV="1">
            <a:off x="982935" y="3652124"/>
            <a:ext cx="1396267" cy="381000"/>
          </a:xfrm>
          <a:prstGeom prst="parallelogram">
            <a:avLst>
              <a:gd name="adj" fmla="val 10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41438" y="2971800"/>
            <a:ext cx="449162" cy="307777"/>
          </a:xfrm>
          <a:prstGeom prst="rect">
            <a:avLst/>
          </a:prstGeom>
          <a:noFill/>
        </p:spPr>
        <p:txBody>
          <a:bodyPr wrap="none" rtlCol="0">
            <a:spAutoFit/>
          </a:bodyPr>
          <a:lstStyle/>
          <a:p>
            <a:r>
              <a:rPr lang="en-US" sz="1400" dirty="0" smtClean="0"/>
              <a:t>10s</a:t>
            </a:r>
            <a:endParaRPr lang="en-US" sz="1400" dirty="0"/>
          </a:p>
        </p:txBody>
      </p:sp>
      <p:sp>
        <p:nvSpPr>
          <p:cNvPr id="31" name="TextBox 30"/>
          <p:cNvSpPr txBox="1"/>
          <p:nvPr/>
        </p:nvSpPr>
        <p:spPr>
          <a:xfrm>
            <a:off x="618382" y="2590800"/>
            <a:ext cx="372218" cy="307777"/>
          </a:xfrm>
          <a:prstGeom prst="rect">
            <a:avLst/>
          </a:prstGeom>
          <a:noFill/>
        </p:spPr>
        <p:txBody>
          <a:bodyPr wrap="none" rtlCol="0">
            <a:spAutoFit/>
          </a:bodyPr>
          <a:lstStyle/>
          <a:p>
            <a:r>
              <a:rPr lang="en-US" sz="1400" dirty="0" smtClean="0"/>
              <a:t>0s</a:t>
            </a:r>
            <a:endParaRPr lang="en-US" sz="1400" dirty="0"/>
          </a:p>
        </p:txBody>
      </p:sp>
      <p:sp>
        <p:nvSpPr>
          <p:cNvPr id="32" name="TextBox 31"/>
          <p:cNvSpPr txBox="1"/>
          <p:nvPr/>
        </p:nvSpPr>
        <p:spPr>
          <a:xfrm>
            <a:off x="533400" y="3352800"/>
            <a:ext cx="473206" cy="307777"/>
          </a:xfrm>
          <a:prstGeom prst="rect">
            <a:avLst/>
          </a:prstGeom>
          <a:noFill/>
        </p:spPr>
        <p:txBody>
          <a:bodyPr wrap="none" rtlCol="0">
            <a:spAutoFit/>
          </a:bodyPr>
          <a:lstStyle/>
          <a:p>
            <a:r>
              <a:rPr lang="en-US" sz="1400" dirty="0" smtClean="0"/>
              <a:t>20s</a:t>
            </a:r>
            <a:endParaRPr lang="en-US" sz="1400" dirty="0"/>
          </a:p>
        </p:txBody>
      </p:sp>
      <p:sp>
        <p:nvSpPr>
          <p:cNvPr id="33" name="TextBox 32"/>
          <p:cNvSpPr txBox="1"/>
          <p:nvPr/>
        </p:nvSpPr>
        <p:spPr>
          <a:xfrm>
            <a:off x="533400" y="3730823"/>
            <a:ext cx="471604" cy="307777"/>
          </a:xfrm>
          <a:prstGeom prst="rect">
            <a:avLst/>
          </a:prstGeom>
          <a:noFill/>
        </p:spPr>
        <p:txBody>
          <a:bodyPr wrap="none" rtlCol="0">
            <a:spAutoFit/>
          </a:bodyPr>
          <a:lstStyle/>
          <a:p>
            <a:r>
              <a:rPr lang="en-US" sz="1400" dirty="0" smtClean="0"/>
              <a:t>30s</a:t>
            </a:r>
            <a:endParaRPr lang="en-US" sz="1400" dirty="0"/>
          </a:p>
        </p:txBody>
      </p:sp>
      <p:sp>
        <p:nvSpPr>
          <p:cNvPr id="34" name="TextBox 33"/>
          <p:cNvSpPr txBox="1"/>
          <p:nvPr/>
        </p:nvSpPr>
        <p:spPr>
          <a:xfrm>
            <a:off x="2354232" y="3124200"/>
            <a:ext cx="415498" cy="307777"/>
          </a:xfrm>
          <a:prstGeom prst="rect">
            <a:avLst/>
          </a:prstGeom>
          <a:noFill/>
        </p:spPr>
        <p:txBody>
          <a:bodyPr wrap="none" rtlCol="0">
            <a:spAutoFit/>
          </a:bodyPr>
          <a:lstStyle/>
          <a:p>
            <a:r>
              <a:rPr lang="en-US" sz="1400" dirty="0" smtClean="0"/>
              <a:t>11s</a:t>
            </a:r>
            <a:endParaRPr lang="en-US" sz="1400" dirty="0"/>
          </a:p>
        </p:txBody>
      </p:sp>
      <p:sp>
        <p:nvSpPr>
          <p:cNvPr id="35" name="TextBox 34"/>
          <p:cNvSpPr txBox="1"/>
          <p:nvPr/>
        </p:nvSpPr>
        <p:spPr>
          <a:xfrm>
            <a:off x="2362200" y="2743200"/>
            <a:ext cx="338554" cy="307777"/>
          </a:xfrm>
          <a:prstGeom prst="rect">
            <a:avLst/>
          </a:prstGeom>
          <a:noFill/>
        </p:spPr>
        <p:txBody>
          <a:bodyPr wrap="none" rtlCol="0">
            <a:spAutoFit/>
          </a:bodyPr>
          <a:lstStyle/>
          <a:p>
            <a:r>
              <a:rPr lang="en-US" sz="1400" dirty="0" smtClean="0"/>
              <a:t>1s</a:t>
            </a:r>
            <a:endParaRPr lang="en-US" sz="1400" dirty="0"/>
          </a:p>
        </p:txBody>
      </p:sp>
      <p:sp>
        <p:nvSpPr>
          <p:cNvPr id="36" name="TextBox 35"/>
          <p:cNvSpPr txBox="1"/>
          <p:nvPr/>
        </p:nvSpPr>
        <p:spPr>
          <a:xfrm>
            <a:off x="2346194" y="3505200"/>
            <a:ext cx="439544" cy="307777"/>
          </a:xfrm>
          <a:prstGeom prst="rect">
            <a:avLst/>
          </a:prstGeom>
          <a:noFill/>
        </p:spPr>
        <p:txBody>
          <a:bodyPr wrap="none" rtlCol="0">
            <a:spAutoFit/>
          </a:bodyPr>
          <a:lstStyle/>
          <a:p>
            <a:r>
              <a:rPr lang="en-US" sz="1400" dirty="0" smtClean="0"/>
              <a:t>21s</a:t>
            </a:r>
            <a:endParaRPr lang="en-US" sz="1400" dirty="0"/>
          </a:p>
        </p:txBody>
      </p:sp>
      <p:sp>
        <p:nvSpPr>
          <p:cNvPr id="37" name="TextBox 36"/>
          <p:cNvSpPr txBox="1"/>
          <p:nvPr/>
        </p:nvSpPr>
        <p:spPr>
          <a:xfrm>
            <a:off x="2346194" y="3883223"/>
            <a:ext cx="437940" cy="307777"/>
          </a:xfrm>
          <a:prstGeom prst="rect">
            <a:avLst/>
          </a:prstGeom>
          <a:noFill/>
        </p:spPr>
        <p:txBody>
          <a:bodyPr wrap="none" rtlCol="0">
            <a:spAutoFit/>
          </a:bodyPr>
          <a:lstStyle/>
          <a:p>
            <a:r>
              <a:rPr lang="en-US" sz="1400" dirty="0" smtClean="0"/>
              <a:t>31s</a:t>
            </a:r>
            <a:endParaRPr lang="en-US" sz="1400" dirty="0"/>
          </a:p>
        </p:txBody>
      </p:sp>
      <p:sp>
        <p:nvSpPr>
          <p:cNvPr id="41" name="TextBox 40"/>
          <p:cNvSpPr txBox="1"/>
          <p:nvPr/>
        </p:nvSpPr>
        <p:spPr>
          <a:xfrm>
            <a:off x="3077509" y="2971800"/>
            <a:ext cx="449162" cy="307777"/>
          </a:xfrm>
          <a:prstGeom prst="rect">
            <a:avLst/>
          </a:prstGeom>
          <a:noFill/>
        </p:spPr>
        <p:txBody>
          <a:bodyPr wrap="none" rtlCol="0">
            <a:spAutoFit/>
          </a:bodyPr>
          <a:lstStyle/>
          <a:p>
            <a:r>
              <a:rPr lang="en-US" sz="1400" dirty="0" smtClean="0"/>
              <a:t>10s</a:t>
            </a:r>
            <a:endParaRPr lang="en-US" sz="1400" dirty="0"/>
          </a:p>
        </p:txBody>
      </p:sp>
      <p:sp>
        <p:nvSpPr>
          <p:cNvPr id="42" name="TextBox 41"/>
          <p:cNvSpPr txBox="1"/>
          <p:nvPr/>
        </p:nvSpPr>
        <p:spPr>
          <a:xfrm>
            <a:off x="3154453" y="2590800"/>
            <a:ext cx="372218" cy="307777"/>
          </a:xfrm>
          <a:prstGeom prst="rect">
            <a:avLst/>
          </a:prstGeom>
          <a:noFill/>
        </p:spPr>
        <p:txBody>
          <a:bodyPr wrap="none" rtlCol="0">
            <a:spAutoFit/>
          </a:bodyPr>
          <a:lstStyle/>
          <a:p>
            <a:r>
              <a:rPr lang="en-US" sz="1400" dirty="0" smtClean="0"/>
              <a:t>0s</a:t>
            </a:r>
            <a:endParaRPr lang="en-US" sz="1400" dirty="0"/>
          </a:p>
        </p:txBody>
      </p:sp>
      <p:sp>
        <p:nvSpPr>
          <p:cNvPr id="43" name="TextBox 42"/>
          <p:cNvSpPr txBox="1"/>
          <p:nvPr/>
        </p:nvSpPr>
        <p:spPr>
          <a:xfrm>
            <a:off x="3069471" y="3352800"/>
            <a:ext cx="473206" cy="307777"/>
          </a:xfrm>
          <a:prstGeom prst="rect">
            <a:avLst/>
          </a:prstGeom>
          <a:noFill/>
        </p:spPr>
        <p:txBody>
          <a:bodyPr wrap="none" rtlCol="0">
            <a:spAutoFit/>
          </a:bodyPr>
          <a:lstStyle/>
          <a:p>
            <a:r>
              <a:rPr lang="en-US" sz="1400" dirty="0" smtClean="0"/>
              <a:t>20s</a:t>
            </a:r>
            <a:endParaRPr lang="en-US" sz="1400" dirty="0"/>
          </a:p>
        </p:txBody>
      </p:sp>
      <p:sp>
        <p:nvSpPr>
          <p:cNvPr id="44" name="TextBox 43"/>
          <p:cNvSpPr txBox="1"/>
          <p:nvPr/>
        </p:nvSpPr>
        <p:spPr>
          <a:xfrm>
            <a:off x="3069471" y="3730823"/>
            <a:ext cx="471604" cy="307777"/>
          </a:xfrm>
          <a:prstGeom prst="rect">
            <a:avLst/>
          </a:prstGeom>
          <a:noFill/>
        </p:spPr>
        <p:txBody>
          <a:bodyPr wrap="none" rtlCol="0">
            <a:spAutoFit/>
          </a:bodyPr>
          <a:lstStyle/>
          <a:p>
            <a:r>
              <a:rPr lang="en-US" sz="1400" dirty="0" smtClean="0"/>
              <a:t>30s</a:t>
            </a:r>
            <a:endParaRPr lang="en-US" sz="1400" dirty="0"/>
          </a:p>
        </p:txBody>
      </p:sp>
      <p:sp>
        <p:nvSpPr>
          <p:cNvPr id="45" name="TextBox 44"/>
          <p:cNvSpPr txBox="1"/>
          <p:nvPr/>
        </p:nvSpPr>
        <p:spPr>
          <a:xfrm>
            <a:off x="4868832" y="3429000"/>
            <a:ext cx="449162" cy="307777"/>
          </a:xfrm>
          <a:prstGeom prst="rect">
            <a:avLst/>
          </a:prstGeom>
          <a:noFill/>
        </p:spPr>
        <p:txBody>
          <a:bodyPr wrap="none" rtlCol="0">
            <a:spAutoFit/>
          </a:bodyPr>
          <a:lstStyle/>
          <a:p>
            <a:r>
              <a:rPr lang="en-US" sz="1400" dirty="0" smtClean="0"/>
              <a:t>15s</a:t>
            </a:r>
            <a:endParaRPr lang="en-US" sz="1400" dirty="0"/>
          </a:p>
        </p:txBody>
      </p:sp>
      <p:sp>
        <p:nvSpPr>
          <p:cNvPr id="46" name="TextBox 45"/>
          <p:cNvSpPr txBox="1"/>
          <p:nvPr/>
        </p:nvSpPr>
        <p:spPr>
          <a:xfrm>
            <a:off x="4876800" y="2743200"/>
            <a:ext cx="338554" cy="307777"/>
          </a:xfrm>
          <a:prstGeom prst="rect">
            <a:avLst/>
          </a:prstGeom>
          <a:noFill/>
        </p:spPr>
        <p:txBody>
          <a:bodyPr wrap="none" rtlCol="0">
            <a:spAutoFit/>
          </a:bodyPr>
          <a:lstStyle/>
          <a:p>
            <a:r>
              <a:rPr lang="en-US" sz="1400" dirty="0" smtClean="0"/>
              <a:t>1s</a:t>
            </a:r>
            <a:endParaRPr lang="en-US" sz="1400" dirty="0"/>
          </a:p>
        </p:txBody>
      </p:sp>
      <p:sp>
        <p:nvSpPr>
          <p:cNvPr id="47" name="TextBox 46"/>
          <p:cNvSpPr txBox="1"/>
          <p:nvPr/>
        </p:nvSpPr>
        <p:spPr>
          <a:xfrm>
            <a:off x="4860794" y="3959423"/>
            <a:ext cx="452368" cy="307777"/>
          </a:xfrm>
          <a:prstGeom prst="rect">
            <a:avLst/>
          </a:prstGeom>
          <a:noFill/>
        </p:spPr>
        <p:txBody>
          <a:bodyPr wrap="none" rtlCol="0">
            <a:spAutoFit/>
          </a:bodyPr>
          <a:lstStyle/>
          <a:p>
            <a:r>
              <a:rPr lang="en-US" sz="1400" dirty="0" smtClean="0"/>
              <a:t>27s</a:t>
            </a:r>
            <a:endParaRPr lang="en-US" sz="1400" dirty="0"/>
          </a:p>
        </p:txBody>
      </p:sp>
      <p:sp>
        <p:nvSpPr>
          <p:cNvPr id="48" name="TextBox 47"/>
          <p:cNvSpPr txBox="1"/>
          <p:nvPr/>
        </p:nvSpPr>
        <p:spPr>
          <a:xfrm>
            <a:off x="4860794" y="4343400"/>
            <a:ext cx="450764" cy="307777"/>
          </a:xfrm>
          <a:prstGeom prst="rect">
            <a:avLst/>
          </a:prstGeom>
          <a:noFill/>
        </p:spPr>
        <p:txBody>
          <a:bodyPr wrap="none" rtlCol="0">
            <a:spAutoFit/>
          </a:bodyPr>
          <a:lstStyle/>
          <a:p>
            <a:r>
              <a:rPr lang="en-US" sz="1400" dirty="0" smtClean="0"/>
              <a:t>37s</a:t>
            </a:r>
            <a:endParaRPr lang="en-US" sz="1400" dirty="0"/>
          </a:p>
        </p:txBody>
      </p:sp>
      <p:sp>
        <p:nvSpPr>
          <p:cNvPr id="49" name="TextBox 48"/>
          <p:cNvSpPr txBox="1"/>
          <p:nvPr/>
        </p:nvSpPr>
        <p:spPr>
          <a:xfrm>
            <a:off x="5334000" y="2286000"/>
            <a:ext cx="3392275" cy="523220"/>
          </a:xfrm>
          <a:prstGeom prst="rect">
            <a:avLst/>
          </a:prstGeom>
          <a:noFill/>
        </p:spPr>
        <p:txBody>
          <a:bodyPr wrap="none" rtlCol="0">
            <a:spAutoFit/>
          </a:bodyPr>
          <a:lstStyle/>
          <a:p>
            <a:r>
              <a:rPr lang="en-US" sz="1400" dirty="0" smtClean="0"/>
              <a:t>Jitter: The gap between received packets</a:t>
            </a:r>
          </a:p>
          <a:p>
            <a:r>
              <a:rPr lang="en-US" sz="1400" b="1" dirty="0" smtClean="0">
                <a:solidFill>
                  <a:srgbClr val="C00000"/>
                </a:solidFill>
              </a:rPr>
              <a:t>Note that delay is not constant</a:t>
            </a:r>
            <a:endParaRPr lang="en-US" sz="1400" b="1" dirty="0">
              <a:solidFill>
                <a:srgbClr val="C00000"/>
              </a:solidFill>
            </a:endParaRPr>
          </a:p>
        </p:txBody>
      </p:sp>
      <p:cxnSp>
        <p:nvCxnSpPr>
          <p:cNvPr id="51" name="Straight Arrow Connector 50"/>
          <p:cNvCxnSpPr/>
          <p:nvPr/>
        </p:nvCxnSpPr>
        <p:spPr>
          <a:xfrm rot="5400000">
            <a:off x="4855206" y="2840994"/>
            <a:ext cx="576589" cy="533400"/>
          </a:xfrm>
          <a:prstGeom prst="straightConnector1">
            <a:avLst/>
          </a:prstGeom>
          <a:ln w="3492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4724400" y="3962400"/>
            <a:ext cx="13716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258594" y="3123406"/>
            <a:ext cx="304800" cy="1588"/>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334000" y="32766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6248400" y="3124200"/>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334000" y="29718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477000" y="2971800"/>
            <a:ext cx="351378" cy="307777"/>
          </a:xfrm>
          <a:prstGeom prst="rect">
            <a:avLst/>
          </a:prstGeom>
          <a:noFill/>
        </p:spPr>
        <p:txBody>
          <a:bodyPr wrap="none" rtlCol="0">
            <a:spAutoFit/>
          </a:bodyPr>
          <a:lstStyle/>
          <a:p>
            <a:r>
              <a:rPr lang="en-US" sz="1400" dirty="0" smtClean="0"/>
              <a:t>7s</a:t>
            </a:r>
            <a:endParaRPr lang="en-US" sz="1400" b="1" dirty="0">
              <a:solidFill>
                <a:srgbClr val="C00000"/>
              </a:solidFill>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Playback Point</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D = ED + </a:t>
            </a:r>
            <a:r>
              <a:rPr lang="el-GR" sz="2200" dirty="0" smtClean="0"/>
              <a:t>β</a:t>
            </a:r>
            <a:r>
              <a:rPr lang="en-US" sz="2200" dirty="0" smtClean="0"/>
              <a:t> EV</a:t>
            </a:r>
          </a:p>
          <a:p>
            <a:pPr algn="just">
              <a:buNone/>
            </a:pPr>
            <a:r>
              <a:rPr lang="en-US" sz="2200" dirty="0" smtClean="0"/>
              <a:t>	Where</a:t>
            </a:r>
          </a:p>
          <a:p>
            <a:pPr lvl="1" algn="just"/>
            <a:r>
              <a:rPr lang="en-US" sz="2000" dirty="0" smtClean="0"/>
              <a:t>D: Playback Point</a:t>
            </a:r>
          </a:p>
          <a:p>
            <a:pPr lvl="1" algn="just"/>
            <a:r>
              <a:rPr lang="en-US" sz="2000" dirty="0" smtClean="0"/>
              <a:t>ED: Estimated average packet delay</a:t>
            </a:r>
          </a:p>
          <a:p>
            <a:pPr lvl="1" algn="just"/>
            <a:r>
              <a:rPr lang="en-US" sz="2000" dirty="0" smtClean="0"/>
              <a:t>EV: Estimated average packet delay variation</a:t>
            </a:r>
          </a:p>
          <a:p>
            <a:pPr lvl="1" algn="just"/>
            <a:r>
              <a:rPr lang="el-GR" sz="2000" dirty="0" smtClean="0"/>
              <a:t>β</a:t>
            </a:r>
            <a:r>
              <a:rPr lang="en-US" sz="2000" dirty="0" smtClean="0"/>
              <a:t>: Safety Factor (</a:t>
            </a:r>
            <a:r>
              <a:rPr lang="el-GR" sz="2000" dirty="0" smtClean="0"/>
              <a:t>β</a:t>
            </a:r>
            <a:r>
              <a:rPr lang="en-US" sz="2000" dirty="0" smtClean="0"/>
              <a:t>=4)</a:t>
            </a:r>
          </a:p>
          <a:p>
            <a:pPr algn="just"/>
            <a:r>
              <a:rPr lang="en-US" sz="2200" dirty="0" err="1" smtClean="0"/>
              <a:t>ED</a:t>
            </a:r>
            <a:r>
              <a:rPr lang="en-US" sz="2200" i="1" baseline="-25000" dirty="0" err="1" smtClean="0"/>
              <a:t>i</a:t>
            </a:r>
            <a:r>
              <a:rPr lang="en-US" sz="2200" dirty="0" smtClean="0"/>
              <a:t> = </a:t>
            </a:r>
            <a:r>
              <a:rPr lang="el-GR" sz="2200" dirty="0" smtClean="0"/>
              <a:t>α</a:t>
            </a:r>
            <a:r>
              <a:rPr lang="en-US" sz="2200" dirty="0" smtClean="0"/>
              <a:t> ED</a:t>
            </a:r>
            <a:r>
              <a:rPr lang="en-US" sz="2200" i="1" baseline="-25000" dirty="0" smtClean="0"/>
              <a:t>i-1</a:t>
            </a:r>
            <a:r>
              <a:rPr lang="en-US" sz="2200" dirty="0" smtClean="0"/>
              <a:t> + (1 -</a:t>
            </a:r>
            <a:r>
              <a:rPr lang="el-GR" sz="2200" dirty="0" smtClean="0"/>
              <a:t> α</a:t>
            </a:r>
            <a:r>
              <a:rPr lang="en-US" sz="2200" dirty="0" smtClean="0"/>
              <a:t>) (</a:t>
            </a:r>
            <a:r>
              <a:rPr lang="en-US" sz="2200" dirty="0" err="1" smtClean="0"/>
              <a:t>r</a:t>
            </a:r>
            <a:r>
              <a:rPr lang="en-US" sz="2200" i="1" baseline="-25000" dirty="0" err="1" smtClean="0"/>
              <a:t>i</a:t>
            </a:r>
            <a:r>
              <a:rPr lang="en-US" sz="2200" i="1" dirty="0" smtClean="0"/>
              <a:t> </a:t>
            </a:r>
            <a:r>
              <a:rPr lang="en-US" sz="2200" dirty="0" smtClean="0"/>
              <a:t>- </a:t>
            </a:r>
            <a:r>
              <a:rPr lang="en-US" sz="2200" dirty="0" err="1" smtClean="0"/>
              <a:t>t</a:t>
            </a:r>
            <a:r>
              <a:rPr lang="en-US" sz="2200" i="1" baseline="-25000" dirty="0" err="1" smtClean="0"/>
              <a:t>i</a:t>
            </a:r>
            <a:r>
              <a:rPr lang="en-US" sz="2200" dirty="0" smtClean="0"/>
              <a:t>)</a:t>
            </a:r>
          </a:p>
          <a:p>
            <a:pPr algn="just"/>
            <a:r>
              <a:rPr lang="en-US" sz="2200" dirty="0" err="1" smtClean="0"/>
              <a:t>EV</a:t>
            </a:r>
            <a:r>
              <a:rPr lang="en-US" sz="2200" i="1" baseline="-25000" dirty="0" err="1" smtClean="0"/>
              <a:t>i</a:t>
            </a:r>
            <a:r>
              <a:rPr lang="en-US" sz="2200" dirty="0" smtClean="0"/>
              <a:t> = </a:t>
            </a:r>
            <a:r>
              <a:rPr lang="el-GR" sz="2200" dirty="0" smtClean="0"/>
              <a:t>α</a:t>
            </a:r>
            <a:r>
              <a:rPr lang="en-US" sz="2200" dirty="0" smtClean="0"/>
              <a:t> ED</a:t>
            </a:r>
            <a:r>
              <a:rPr lang="en-US" sz="2200" i="1" baseline="-25000" dirty="0" smtClean="0"/>
              <a:t>i-1</a:t>
            </a:r>
            <a:r>
              <a:rPr lang="en-US" sz="2200" dirty="0" smtClean="0"/>
              <a:t> + (1 -</a:t>
            </a:r>
            <a:r>
              <a:rPr lang="el-GR" sz="2200" dirty="0" smtClean="0"/>
              <a:t> α</a:t>
            </a:r>
            <a:r>
              <a:rPr lang="en-US" sz="2200" dirty="0" smtClean="0"/>
              <a:t>) (</a:t>
            </a:r>
            <a:r>
              <a:rPr lang="en-US" sz="2200" dirty="0" err="1" smtClean="0"/>
              <a:t>r</a:t>
            </a:r>
            <a:r>
              <a:rPr lang="en-US" sz="2200" i="1" baseline="-25000" dirty="0" err="1" smtClean="0"/>
              <a:t>i</a:t>
            </a:r>
            <a:r>
              <a:rPr lang="en-US" sz="2200" i="1" dirty="0" smtClean="0"/>
              <a:t> </a:t>
            </a:r>
            <a:r>
              <a:rPr lang="en-US" sz="2200" dirty="0" smtClean="0"/>
              <a:t>- </a:t>
            </a:r>
            <a:r>
              <a:rPr lang="en-US" sz="2200" dirty="0" err="1" smtClean="0"/>
              <a:t>t</a:t>
            </a:r>
            <a:r>
              <a:rPr lang="en-US" sz="2200" i="1" baseline="-25000" dirty="0" err="1" smtClean="0"/>
              <a:t>i</a:t>
            </a:r>
            <a:r>
              <a:rPr lang="en-US" sz="2200" i="1" baseline="-25000" dirty="0" smtClean="0"/>
              <a:t> </a:t>
            </a:r>
            <a:r>
              <a:rPr lang="en-US" sz="2200" dirty="0" smtClean="0"/>
              <a:t>- </a:t>
            </a:r>
            <a:r>
              <a:rPr lang="en-US" sz="2200" dirty="0" err="1" smtClean="0"/>
              <a:t>ED</a:t>
            </a:r>
            <a:r>
              <a:rPr lang="en-US" sz="2200" i="1" baseline="-25000" dirty="0" err="1" smtClean="0"/>
              <a:t>i</a:t>
            </a:r>
            <a:r>
              <a:rPr lang="en-US" sz="2200" dirty="0" smtClean="0"/>
              <a:t>)</a:t>
            </a:r>
          </a:p>
          <a:p>
            <a:pPr algn="just">
              <a:buNone/>
            </a:pPr>
            <a:r>
              <a:rPr lang="en-US" sz="2200" dirty="0" smtClean="0"/>
              <a:t>	Where</a:t>
            </a:r>
          </a:p>
          <a:p>
            <a:pPr lvl="1" algn="just"/>
            <a:r>
              <a:rPr lang="el-GR" sz="2000" dirty="0" smtClean="0"/>
              <a:t>α</a:t>
            </a:r>
            <a:r>
              <a:rPr lang="en-US" sz="2000" dirty="0" smtClean="0"/>
              <a:t>: Weighting Factor (</a:t>
            </a:r>
            <a:r>
              <a:rPr lang="el-GR" sz="2000" dirty="0" smtClean="0"/>
              <a:t>α</a:t>
            </a:r>
            <a:r>
              <a:rPr lang="en-US" sz="2000" dirty="0" smtClean="0"/>
              <a:t>=0.998)</a:t>
            </a:r>
          </a:p>
          <a:p>
            <a:pPr lvl="1" algn="just"/>
            <a:r>
              <a:rPr lang="en-US" sz="2000" dirty="0" err="1" smtClean="0"/>
              <a:t>r</a:t>
            </a:r>
            <a:r>
              <a:rPr lang="en-US" sz="2000" i="1" baseline="-25000" dirty="0" err="1" smtClean="0"/>
              <a:t>i</a:t>
            </a:r>
            <a:r>
              <a:rPr lang="en-US" sz="2000" i="1" baseline="-25000" dirty="0" smtClean="0"/>
              <a:t> </a:t>
            </a:r>
            <a:r>
              <a:rPr lang="en-US" sz="2000" dirty="0" smtClean="0"/>
              <a:t>: Time the packet </a:t>
            </a:r>
            <a:r>
              <a:rPr lang="en-US" sz="2000" i="1" dirty="0" err="1" smtClean="0"/>
              <a:t>i</a:t>
            </a:r>
            <a:r>
              <a:rPr lang="en-US" sz="2000" i="1" dirty="0" smtClean="0"/>
              <a:t> </a:t>
            </a:r>
            <a:r>
              <a:rPr lang="en-US" sz="2000" dirty="0" smtClean="0"/>
              <a:t>is received</a:t>
            </a:r>
          </a:p>
          <a:p>
            <a:pPr lvl="1" algn="just"/>
            <a:r>
              <a:rPr lang="en-US" sz="2000" dirty="0" err="1" smtClean="0"/>
              <a:t>t</a:t>
            </a:r>
            <a:r>
              <a:rPr lang="en-US" sz="2000" i="1" baseline="-25000" dirty="0" err="1" smtClean="0"/>
              <a:t>i</a:t>
            </a:r>
            <a:r>
              <a:rPr lang="en-US" sz="2000" i="1" baseline="-25000" dirty="0" smtClean="0"/>
              <a:t> </a:t>
            </a:r>
            <a:r>
              <a:rPr lang="en-US" sz="2000" dirty="0" smtClean="0"/>
              <a:t>: Timestamp of the packet </a:t>
            </a:r>
            <a:r>
              <a:rPr lang="en-US" sz="2000" i="1" dirty="0" err="1" smtClean="0"/>
              <a:t>i</a:t>
            </a:r>
            <a:endParaRPr lang="en-US" sz="2000" dirty="0" smtClean="0"/>
          </a:p>
          <a:p>
            <a:pPr algn="just"/>
            <a:endParaRPr lang="en-US" sz="2200" b="1" dirty="0" smtClean="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Why Real-Time Data Can Not Be TCP?</a:t>
            </a:r>
            <a:endParaRPr lang="en-US" sz="3600" b="1" dirty="0"/>
          </a:p>
        </p:txBody>
      </p:sp>
      <p:sp>
        <p:nvSpPr>
          <p:cNvPr id="4" name="Content Placeholder 3"/>
          <p:cNvSpPr>
            <a:spLocks noGrp="1"/>
          </p:cNvSpPr>
          <p:nvPr>
            <p:ph idx="1"/>
          </p:nvPr>
        </p:nvSpPr>
        <p:spPr/>
        <p:txBody>
          <a:bodyPr>
            <a:normAutofit/>
          </a:bodyPr>
          <a:lstStyle/>
          <a:p>
            <a:pPr algn="just"/>
            <a:r>
              <a:rPr lang="en-US" sz="2400" dirty="0" smtClean="0"/>
              <a:t>TCP forces the sink application to wait for retransmission(s) in the case of packet loss, causing large delays.</a:t>
            </a:r>
          </a:p>
          <a:p>
            <a:pPr algn="just"/>
            <a:endParaRPr lang="en-US" sz="2400" dirty="0" smtClean="0"/>
          </a:p>
          <a:p>
            <a:pPr algn="just"/>
            <a:r>
              <a:rPr lang="en-US" sz="2400" dirty="0" smtClean="0"/>
              <a:t>TCP cannot support multicast, which is a basic requirement of video conferencing applications.</a:t>
            </a:r>
          </a:p>
          <a:p>
            <a:pPr algn="just"/>
            <a:endParaRPr lang="en-US" sz="2400" dirty="0" smtClean="0"/>
          </a:p>
          <a:p>
            <a:pPr algn="just"/>
            <a:r>
              <a:rPr lang="en-US" sz="2400" dirty="0" smtClean="0"/>
              <a:t>TCP congestion control mechanisms decreases the congestion window when packet losses are detected. Audio and video on the other hand have bitrates that cannot be suddenly decreased.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Video</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Video - </a:t>
            </a:r>
            <a:r>
              <a:rPr lang="en-US" sz="2200" dirty="0" smtClean="0"/>
              <a:t>moving images or moving pictures</a:t>
            </a:r>
          </a:p>
          <a:p>
            <a:pPr lvl="1" algn="just"/>
            <a:r>
              <a:rPr lang="en-US" sz="2000" dirty="0" smtClean="0"/>
              <a:t>Captured or Synthesized</a:t>
            </a:r>
          </a:p>
          <a:p>
            <a:pPr lvl="1" algn="just"/>
            <a:r>
              <a:rPr lang="en-US" sz="2200" dirty="0" smtClean="0"/>
              <a:t>Consists of a series of bitmap images</a:t>
            </a:r>
          </a:p>
          <a:p>
            <a:pPr algn="just"/>
            <a:r>
              <a:rPr lang="en-US" sz="2400" dirty="0" smtClean="0"/>
              <a:t>Frame rate: the speech to playback the video </a:t>
            </a:r>
          </a:p>
          <a:p>
            <a:pPr lvl="1" algn="just"/>
            <a:r>
              <a:rPr lang="en-US" sz="2200" dirty="0" smtClean="0"/>
              <a:t>NTSC (US, Japan): 30 frames/s</a:t>
            </a:r>
          </a:p>
          <a:p>
            <a:pPr lvl="1" algn="just"/>
            <a:r>
              <a:rPr lang="en-US" sz="2200" dirty="0" smtClean="0"/>
              <a:t>PAL (EU): 25 frames/s</a:t>
            </a:r>
          </a:p>
          <a:p>
            <a:pPr lvl="1" algn="just"/>
            <a:r>
              <a:rPr lang="en-US" sz="2200" dirty="0" smtClean="0"/>
              <a:t>SECAM (France): 24 frames/s</a:t>
            </a:r>
          </a:p>
          <a:p>
            <a:pPr lvl="1" algn="just"/>
            <a:r>
              <a:rPr lang="en-US" sz="2200" dirty="0" smtClean="0"/>
              <a:t>HDTV: 50/60 frames/s</a:t>
            </a:r>
          </a:p>
          <a:p>
            <a:pPr lvl="1" algn="just"/>
            <a:r>
              <a:rPr lang="en-US" sz="2200" dirty="0" smtClean="0"/>
              <a:t>UHDTV: 120 frames/s</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Why Real-Time Data Can Not Be TCP?</a:t>
            </a:r>
            <a:endParaRPr lang="en-US" sz="3600" b="1" dirty="0"/>
          </a:p>
        </p:txBody>
      </p:sp>
      <p:sp>
        <p:nvSpPr>
          <p:cNvPr id="4" name="Content Placeholder 3"/>
          <p:cNvSpPr>
            <a:spLocks noGrp="1"/>
          </p:cNvSpPr>
          <p:nvPr>
            <p:ph idx="1"/>
          </p:nvPr>
        </p:nvSpPr>
        <p:spPr/>
        <p:txBody>
          <a:bodyPr>
            <a:normAutofit/>
          </a:bodyPr>
          <a:lstStyle/>
          <a:p>
            <a:pPr algn="just"/>
            <a:r>
              <a:rPr lang="en-US" sz="2400" dirty="0" smtClean="0"/>
              <a:t>TCP headers are larger than a UDP header.</a:t>
            </a:r>
          </a:p>
          <a:p>
            <a:pPr algn="just"/>
            <a:endParaRPr lang="en-US" sz="2400" dirty="0" smtClean="0"/>
          </a:p>
          <a:p>
            <a:pPr algn="just"/>
            <a:r>
              <a:rPr lang="en-US" sz="2400" dirty="0" smtClean="0"/>
              <a:t>TCP does not contain the timestamp and encoding parameters, needed by the receiver.</a:t>
            </a:r>
          </a:p>
          <a:p>
            <a:pPr algn="just"/>
            <a:endParaRPr lang="en-US" sz="2400" dirty="0" smtClean="0"/>
          </a:p>
          <a:p>
            <a:pPr algn="just"/>
            <a:r>
              <a:rPr lang="en-US" sz="2400" dirty="0" smtClean="0"/>
              <a:t>TCP does not allow packet loss. In A/V, a loss of 1-20% is tolerable. The loss can be compensated by FEC.</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Multimedia Protocol Stack</a:t>
            </a:r>
            <a:endParaRPr lang="en-US" sz="3600" b="1" dirty="0"/>
          </a:p>
        </p:txBody>
      </p:sp>
      <p:sp>
        <p:nvSpPr>
          <p:cNvPr id="4" name="Rounded Rectangle 3"/>
          <p:cNvSpPr>
            <a:spLocks noChangeArrowheads="1"/>
          </p:cNvSpPr>
          <p:nvPr/>
        </p:nvSpPr>
        <p:spPr bwMode="auto">
          <a:xfrm>
            <a:off x="1219200" y="6248400"/>
            <a:ext cx="1981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6" name="Rounded Rectangle 5"/>
          <p:cNvSpPr>
            <a:spLocks noChangeArrowheads="1"/>
          </p:cNvSpPr>
          <p:nvPr/>
        </p:nvSpPr>
        <p:spPr bwMode="auto">
          <a:xfrm>
            <a:off x="381000" y="5486400"/>
            <a:ext cx="1066800" cy="304800"/>
          </a:xfrm>
          <a:prstGeom prst="roundRect">
            <a:avLst>
              <a:gd name="adj" fmla="val 16667"/>
            </a:avLst>
          </a:prstGeom>
          <a:noFill/>
          <a:ln w="9525" algn="ctr">
            <a:solidFill>
              <a:schemeClr val="tx1"/>
            </a:solidFill>
            <a:round/>
            <a:headEnd/>
            <a:tailEnd/>
          </a:ln>
        </p:spPr>
        <p:txBody>
          <a:bodyPr anchor="ctr"/>
          <a:lstStyle/>
          <a:p>
            <a:pPr algn="ctr"/>
            <a:r>
              <a:rPr lang="en-US" sz="1400" dirty="0"/>
              <a:t>AAL3/4</a:t>
            </a:r>
          </a:p>
        </p:txBody>
      </p:sp>
      <p:sp>
        <p:nvSpPr>
          <p:cNvPr id="7" name="Rounded Rectangle 6"/>
          <p:cNvSpPr>
            <a:spLocks noChangeArrowheads="1"/>
          </p:cNvSpPr>
          <p:nvPr/>
        </p:nvSpPr>
        <p:spPr bwMode="auto">
          <a:xfrm>
            <a:off x="1905000" y="5486400"/>
            <a:ext cx="914400" cy="3048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8" name="Rounded Rectangle 7"/>
          <p:cNvSpPr>
            <a:spLocks noChangeArrowheads="1"/>
          </p:cNvSpPr>
          <p:nvPr/>
        </p:nvSpPr>
        <p:spPr bwMode="auto">
          <a:xfrm>
            <a:off x="533400" y="4648200"/>
            <a:ext cx="7315200" cy="381000"/>
          </a:xfrm>
          <a:prstGeom prst="roundRect">
            <a:avLst>
              <a:gd name="adj" fmla="val 16667"/>
            </a:avLst>
          </a:prstGeom>
          <a:noFill/>
          <a:ln w="9525" algn="ctr">
            <a:solidFill>
              <a:schemeClr val="tx1"/>
            </a:solidFill>
            <a:round/>
            <a:headEnd/>
            <a:tailEnd/>
          </a:ln>
        </p:spPr>
        <p:txBody>
          <a:bodyPr anchor="ctr"/>
          <a:lstStyle/>
          <a:p>
            <a:pPr algn="ctr"/>
            <a:r>
              <a:rPr lang="en-US" sz="1400" dirty="0" smtClean="0"/>
              <a:t>IP </a:t>
            </a:r>
            <a:r>
              <a:rPr lang="en-US" sz="1400" dirty="0"/>
              <a:t>Version 4, IP Version 6</a:t>
            </a:r>
          </a:p>
        </p:txBody>
      </p:sp>
      <p:sp>
        <p:nvSpPr>
          <p:cNvPr id="9" name="Rounded Rectangle 8"/>
          <p:cNvSpPr>
            <a:spLocks noChangeArrowheads="1"/>
          </p:cNvSpPr>
          <p:nvPr/>
        </p:nvSpPr>
        <p:spPr bwMode="auto">
          <a:xfrm>
            <a:off x="533400" y="3886200"/>
            <a:ext cx="21336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0" name="Rounded Rectangle 9"/>
          <p:cNvSpPr>
            <a:spLocks noChangeArrowheads="1"/>
          </p:cNvSpPr>
          <p:nvPr/>
        </p:nvSpPr>
        <p:spPr bwMode="auto">
          <a:xfrm>
            <a:off x="4191000" y="3886200"/>
            <a:ext cx="4495800" cy="457200"/>
          </a:xfrm>
          <a:prstGeom prst="roundRect">
            <a:avLst>
              <a:gd name="adj" fmla="val 16667"/>
            </a:avLst>
          </a:prstGeom>
          <a:noFill/>
          <a:ln w="9525" algn="ctr">
            <a:solidFill>
              <a:schemeClr val="tx1"/>
            </a:solidFill>
            <a:round/>
            <a:headEnd/>
            <a:tailEnd/>
          </a:ln>
        </p:spPr>
        <p:txBody>
          <a:bodyPr anchor="ctr"/>
          <a:lstStyle/>
          <a:p>
            <a:pPr algn="ctr"/>
            <a:r>
              <a:rPr lang="en-US" sz="1400" dirty="0" smtClean="0"/>
              <a:t>UDP</a:t>
            </a:r>
            <a:endParaRPr lang="en-US" sz="1400" dirty="0"/>
          </a:p>
        </p:txBody>
      </p:sp>
      <p:sp>
        <p:nvSpPr>
          <p:cNvPr id="11" name="Rounded Rectangle 10"/>
          <p:cNvSpPr>
            <a:spLocks noChangeArrowheads="1"/>
          </p:cNvSpPr>
          <p:nvPr/>
        </p:nvSpPr>
        <p:spPr bwMode="auto">
          <a:xfrm>
            <a:off x="1716088" y="2819400"/>
            <a:ext cx="838200" cy="446088"/>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2" name="Rounded Rectangle 11"/>
          <p:cNvSpPr>
            <a:spLocks noChangeArrowheads="1"/>
          </p:cNvSpPr>
          <p:nvPr/>
        </p:nvSpPr>
        <p:spPr bwMode="auto">
          <a:xfrm>
            <a:off x="27432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3" name="Rounded Rectangle 12"/>
          <p:cNvSpPr>
            <a:spLocks noChangeArrowheads="1"/>
          </p:cNvSpPr>
          <p:nvPr/>
        </p:nvSpPr>
        <p:spPr bwMode="auto">
          <a:xfrm>
            <a:off x="41910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4" name="Rounded Rectangle 13"/>
          <p:cNvSpPr>
            <a:spLocks noChangeArrowheads="1"/>
          </p:cNvSpPr>
          <p:nvPr/>
        </p:nvSpPr>
        <p:spPr bwMode="auto">
          <a:xfrm>
            <a:off x="5562600" y="2819400"/>
            <a:ext cx="914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5" name="Rounded Rectangle 14"/>
          <p:cNvSpPr>
            <a:spLocks noChangeArrowheads="1"/>
          </p:cNvSpPr>
          <p:nvPr/>
        </p:nvSpPr>
        <p:spPr bwMode="auto">
          <a:xfrm>
            <a:off x="6629400" y="2286000"/>
            <a:ext cx="2133600" cy="685800"/>
          </a:xfrm>
          <a:prstGeom prst="roundRect">
            <a:avLst>
              <a:gd name="adj" fmla="val 16667"/>
            </a:avLst>
          </a:prstGeom>
          <a:noFill/>
          <a:ln w="9525" algn="ctr">
            <a:solidFill>
              <a:schemeClr val="tx1"/>
            </a:solidFill>
            <a:round/>
            <a:headEnd/>
            <a:tailEnd/>
          </a:ln>
        </p:spPr>
        <p:txBody>
          <a:bodyPr/>
          <a:lstStyle/>
          <a:p>
            <a:pPr algn="ctr"/>
            <a:r>
              <a:rPr lang="en-US" sz="1400"/>
              <a:t>Media encaps</a:t>
            </a:r>
          </a:p>
          <a:p>
            <a:pPr algn="ctr"/>
            <a:r>
              <a:rPr lang="en-US" sz="1400"/>
              <a:t>(H.264, MPEG-4)</a:t>
            </a:r>
          </a:p>
        </p:txBody>
      </p:sp>
      <p:sp>
        <p:nvSpPr>
          <p:cNvPr id="16" name="Rounded Rectangle 15"/>
          <p:cNvSpPr>
            <a:spLocks noChangeArrowheads="1"/>
          </p:cNvSpPr>
          <p:nvPr/>
        </p:nvSpPr>
        <p:spPr bwMode="auto">
          <a:xfrm>
            <a:off x="7239000" y="3352800"/>
            <a:ext cx="914400" cy="381000"/>
          </a:xfrm>
          <a:prstGeom prst="roundRect">
            <a:avLst>
              <a:gd name="adj" fmla="val 16667"/>
            </a:avLst>
          </a:prstGeom>
          <a:noFill/>
          <a:ln w="9525" algn="ctr">
            <a:solidFill>
              <a:schemeClr val="tx1"/>
            </a:solidFill>
            <a:round/>
            <a:headEnd/>
            <a:tailEnd/>
          </a:ln>
        </p:spPr>
        <p:txBody>
          <a:bodyPr/>
          <a:lstStyle/>
          <a:p>
            <a:pPr algn="ctr"/>
            <a:r>
              <a:rPr lang="en-US" sz="1400" b="1" dirty="0">
                <a:solidFill>
                  <a:srgbClr val="FF0000"/>
                </a:solidFill>
              </a:rPr>
              <a:t>RTP</a:t>
            </a:r>
          </a:p>
        </p:txBody>
      </p:sp>
      <p:cxnSp>
        <p:nvCxnSpPr>
          <p:cNvPr id="17" name="Straight Arrow Connector 23"/>
          <p:cNvCxnSpPr>
            <a:cxnSpLocks noChangeShapeType="1"/>
          </p:cNvCxnSpPr>
          <p:nvPr/>
        </p:nvCxnSpPr>
        <p:spPr bwMode="auto">
          <a:xfrm rot="5400000">
            <a:off x="5181601" y="4495800"/>
            <a:ext cx="304800" cy="3175"/>
          </a:xfrm>
          <a:prstGeom prst="straightConnector1">
            <a:avLst/>
          </a:prstGeom>
          <a:noFill/>
          <a:ln w="28575" algn="ctr">
            <a:solidFill>
              <a:schemeClr val="tx1"/>
            </a:solidFill>
            <a:round/>
            <a:headEnd/>
            <a:tailEnd type="arrow" w="med" len="med"/>
          </a:ln>
        </p:spPr>
      </p:cxnSp>
      <p:cxnSp>
        <p:nvCxnSpPr>
          <p:cNvPr id="18" name="Straight Arrow Connector 25"/>
          <p:cNvCxnSpPr>
            <a:cxnSpLocks noChangeShapeType="1"/>
            <a:stCxn id="9" idx="2"/>
          </p:cNvCxnSpPr>
          <p:nvPr/>
        </p:nvCxnSpPr>
        <p:spPr bwMode="auto">
          <a:xfrm rot="5400000">
            <a:off x="1447800" y="4495800"/>
            <a:ext cx="304800" cy="1588"/>
          </a:xfrm>
          <a:prstGeom prst="straightConnector1">
            <a:avLst/>
          </a:prstGeom>
          <a:noFill/>
          <a:ln w="28575" algn="ctr">
            <a:solidFill>
              <a:schemeClr val="tx1"/>
            </a:solidFill>
            <a:round/>
            <a:headEnd/>
            <a:tailEnd type="arrow" w="med" len="med"/>
          </a:ln>
        </p:spPr>
      </p:cxnSp>
      <p:cxnSp>
        <p:nvCxnSpPr>
          <p:cNvPr id="20" name="Straight Arrow Connector 29"/>
          <p:cNvCxnSpPr>
            <a:cxnSpLocks noChangeShapeType="1"/>
            <a:stCxn id="12" idx="2"/>
          </p:cNvCxnSpPr>
          <p:nvPr/>
        </p:nvCxnSpPr>
        <p:spPr bwMode="auto">
          <a:xfrm rot="5400000">
            <a:off x="2571750" y="3295650"/>
            <a:ext cx="609600" cy="571500"/>
          </a:xfrm>
          <a:prstGeom prst="straightConnector1">
            <a:avLst/>
          </a:prstGeom>
          <a:noFill/>
          <a:ln w="28575" algn="ctr">
            <a:solidFill>
              <a:schemeClr val="tx1"/>
            </a:solidFill>
            <a:prstDash val="dash"/>
            <a:round/>
            <a:headEnd/>
            <a:tailEnd type="arrow" w="med" len="med"/>
          </a:ln>
        </p:spPr>
      </p:cxnSp>
      <p:cxnSp>
        <p:nvCxnSpPr>
          <p:cNvPr id="21" name="Straight Arrow Connector 31"/>
          <p:cNvCxnSpPr>
            <a:cxnSpLocks noChangeShapeType="1"/>
            <a:stCxn id="11" idx="2"/>
          </p:cNvCxnSpPr>
          <p:nvPr/>
        </p:nvCxnSpPr>
        <p:spPr bwMode="auto">
          <a:xfrm rot="16200000" flipH="1">
            <a:off x="2928938" y="2471738"/>
            <a:ext cx="620712" cy="2208212"/>
          </a:xfrm>
          <a:prstGeom prst="straightConnector1">
            <a:avLst/>
          </a:prstGeom>
          <a:noFill/>
          <a:ln w="28575" algn="ctr">
            <a:solidFill>
              <a:schemeClr val="tx1"/>
            </a:solidFill>
            <a:round/>
            <a:headEnd/>
            <a:tailEnd type="arrow" w="med" len="med"/>
          </a:ln>
        </p:spPr>
      </p:cxnSp>
      <p:cxnSp>
        <p:nvCxnSpPr>
          <p:cNvPr id="22" name="Straight Arrow Connector 33"/>
          <p:cNvCxnSpPr>
            <a:cxnSpLocks noChangeShapeType="1"/>
            <a:stCxn id="12" idx="2"/>
          </p:cNvCxnSpPr>
          <p:nvPr/>
        </p:nvCxnSpPr>
        <p:spPr bwMode="auto">
          <a:xfrm rot="16200000" flipH="1">
            <a:off x="3448050" y="2990850"/>
            <a:ext cx="609600" cy="1181100"/>
          </a:xfrm>
          <a:prstGeom prst="straightConnector1">
            <a:avLst/>
          </a:prstGeom>
          <a:noFill/>
          <a:ln w="28575" algn="ctr">
            <a:solidFill>
              <a:schemeClr val="tx1"/>
            </a:solidFill>
            <a:round/>
            <a:headEnd/>
            <a:tailEnd type="arrow" w="med" len="med"/>
          </a:ln>
        </p:spPr>
      </p:cxnSp>
      <p:cxnSp>
        <p:nvCxnSpPr>
          <p:cNvPr id="23" name="Elbow Connector 37"/>
          <p:cNvCxnSpPr>
            <a:cxnSpLocks noChangeShapeType="1"/>
            <a:stCxn id="13" idx="2"/>
          </p:cNvCxnSpPr>
          <p:nvPr/>
        </p:nvCxnSpPr>
        <p:spPr bwMode="auto">
          <a:xfrm rot="5400000">
            <a:off x="3486150" y="3524250"/>
            <a:ext cx="1371600" cy="876300"/>
          </a:xfrm>
          <a:prstGeom prst="bentConnector3">
            <a:avLst>
              <a:gd name="adj1" fmla="val 26526"/>
            </a:avLst>
          </a:prstGeom>
          <a:noFill/>
          <a:ln w="28575" algn="ctr">
            <a:solidFill>
              <a:schemeClr val="tx1"/>
            </a:solidFill>
            <a:round/>
            <a:headEnd/>
            <a:tailEnd type="arrow" w="med" len="med"/>
          </a:ln>
        </p:spPr>
      </p:cxnSp>
      <p:cxnSp>
        <p:nvCxnSpPr>
          <p:cNvPr id="24" name="Straight Arrow Connector 41"/>
          <p:cNvCxnSpPr>
            <a:cxnSpLocks noChangeShapeType="1"/>
          </p:cNvCxnSpPr>
          <p:nvPr/>
        </p:nvCxnSpPr>
        <p:spPr bwMode="auto">
          <a:xfrm rot="5400000">
            <a:off x="4572001" y="3581400"/>
            <a:ext cx="609600" cy="3175"/>
          </a:xfrm>
          <a:prstGeom prst="straightConnector1">
            <a:avLst/>
          </a:prstGeom>
          <a:noFill/>
          <a:ln w="28575" algn="ctr">
            <a:solidFill>
              <a:schemeClr val="tx1"/>
            </a:solidFill>
            <a:prstDash val="dash"/>
            <a:round/>
            <a:headEnd/>
            <a:tailEnd type="arrow" w="med" len="med"/>
          </a:ln>
        </p:spPr>
      </p:cxnSp>
      <p:cxnSp>
        <p:nvCxnSpPr>
          <p:cNvPr id="27" name="Straight Arrow Connector 49"/>
          <p:cNvCxnSpPr>
            <a:cxnSpLocks noChangeShapeType="1"/>
          </p:cNvCxnSpPr>
          <p:nvPr/>
        </p:nvCxnSpPr>
        <p:spPr bwMode="auto">
          <a:xfrm rot="5400000">
            <a:off x="685801" y="5257800"/>
            <a:ext cx="457200" cy="3175"/>
          </a:xfrm>
          <a:prstGeom prst="straightConnector1">
            <a:avLst/>
          </a:prstGeom>
          <a:noFill/>
          <a:ln w="28575" algn="ctr">
            <a:solidFill>
              <a:schemeClr val="tx1"/>
            </a:solidFill>
            <a:round/>
            <a:headEnd/>
            <a:tailEnd type="arrow" w="med" len="med"/>
          </a:ln>
        </p:spPr>
      </p:cxnSp>
      <p:cxnSp>
        <p:nvCxnSpPr>
          <p:cNvPr id="28" name="Straight Arrow Connector 51"/>
          <p:cNvCxnSpPr>
            <a:cxnSpLocks noChangeShapeType="1"/>
            <a:endCxn id="7" idx="0"/>
          </p:cNvCxnSpPr>
          <p:nvPr/>
        </p:nvCxnSpPr>
        <p:spPr bwMode="auto">
          <a:xfrm rot="5400000">
            <a:off x="2134394" y="5257800"/>
            <a:ext cx="456406" cy="794"/>
          </a:xfrm>
          <a:prstGeom prst="straightConnector1">
            <a:avLst/>
          </a:prstGeom>
          <a:noFill/>
          <a:ln w="28575" algn="ctr">
            <a:solidFill>
              <a:schemeClr val="tx1"/>
            </a:solidFill>
            <a:round/>
            <a:headEnd/>
            <a:tailEnd type="arrow" w="med" len="med"/>
          </a:ln>
        </p:spPr>
      </p:cxnSp>
      <p:cxnSp>
        <p:nvCxnSpPr>
          <p:cNvPr id="29" name="Straight Arrow Connector 54"/>
          <p:cNvCxnSpPr>
            <a:cxnSpLocks noChangeShapeType="1"/>
            <a:stCxn id="6" idx="2"/>
            <a:endCxn id="4" idx="0"/>
          </p:cNvCxnSpPr>
          <p:nvPr/>
        </p:nvCxnSpPr>
        <p:spPr bwMode="auto">
          <a:xfrm rot="16200000" flipH="1">
            <a:off x="1333500" y="5372100"/>
            <a:ext cx="457200" cy="1295400"/>
          </a:xfrm>
          <a:prstGeom prst="straightConnector1">
            <a:avLst/>
          </a:prstGeom>
          <a:noFill/>
          <a:ln w="28575" algn="ctr">
            <a:solidFill>
              <a:schemeClr val="tx1"/>
            </a:solidFill>
            <a:round/>
            <a:headEnd/>
            <a:tailEnd type="arrow" w="med" len="med"/>
          </a:ln>
        </p:spPr>
      </p:cxnSp>
      <p:cxnSp>
        <p:nvCxnSpPr>
          <p:cNvPr id="30" name="Straight Arrow Connector 56"/>
          <p:cNvCxnSpPr>
            <a:cxnSpLocks noChangeShapeType="1"/>
            <a:stCxn id="7" idx="2"/>
            <a:endCxn id="4" idx="0"/>
          </p:cNvCxnSpPr>
          <p:nvPr/>
        </p:nvCxnSpPr>
        <p:spPr bwMode="auto">
          <a:xfrm rot="5400000">
            <a:off x="2057400" y="5943600"/>
            <a:ext cx="457200" cy="152400"/>
          </a:xfrm>
          <a:prstGeom prst="straightConnector1">
            <a:avLst/>
          </a:prstGeom>
          <a:noFill/>
          <a:ln w="28575" algn="ctr">
            <a:solidFill>
              <a:schemeClr val="tx1"/>
            </a:solidFill>
            <a:round/>
            <a:headEnd/>
            <a:tailEnd type="arrow" w="med" len="med"/>
          </a:ln>
        </p:spPr>
      </p:cxnSp>
      <p:cxnSp>
        <p:nvCxnSpPr>
          <p:cNvPr id="31" name="Straight Arrow Connector 58"/>
          <p:cNvCxnSpPr>
            <a:cxnSpLocks noChangeShapeType="1"/>
            <a:endCxn id="123" idx="0"/>
          </p:cNvCxnSpPr>
          <p:nvPr/>
        </p:nvCxnSpPr>
        <p:spPr bwMode="auto">
          <a:xfrm rot="5400000">
            <a:off x="5258593" y="5638799"/>
            <a:ext cx="1218408" cy="794"/>
          </a:xfrm>
          <a:prstGeom prst="straightConnector1">
            <a:avLst/>
          </a:prstGeom>
          <a:noFill/>
          <a:ln w="28575" algn="ctr">
            <a:solidFill>
              <a:schemeClr val="tx1"/>
            </a:solidFill>
            <a:round/>
            <a:headEnd/>
            <a:tailEnd type="arrow" w="med" len="med"/>
          </a:ln>
        </p:spPr>
      </p:cxnSp>
      <p:sp>
        <p:nvSpPr>
          <p:cNvPr id="32" name="TextBox 59"/>
          <p:cNvSpPr txBox="1">
            <a:spLocks noChangeArrowheads="1"/>
          </p:cNvSpPr>
          <p:nvPr/>
        </p:nvSpPr>
        <p:spPr bwMode="auto">
          <a:xfrm>
            <a:off x="1219200" y="6324601"/>
            <a:ext cx="1981200" cy="307777"/>
          </a:xfrm>
          <a:prstGeom prst="rect">
            <a:avLst/>
          </a:prstGeom>
          <a:noFill/>
          <a:ln w="9525">
            <a:noFill/>
            <a:miter lim="800000"/>
            <a:headEnd/>
            <a:tailEnd/>
          </a:ln>
        </p:spPr>
        <p:txBody>
          <a:bodyPr wrap="square">
            <a:spAutoFit/>
          </a:bodyPr>
          <a:lstStyle/>
          <a:p>
            <a:pPr algn="ctr"/>
            <a:r>
              <a:rPr lang="en-US" sz="1400" dirty="0"/>
              <a:t>ATM/Fiber Optics</a:t>
            </a:r>
          </a:p>
        </p:txBody>
      </p:sp>
      <p:sp>
        <p:nvSpPr>
          <p:cNvPr id="33" name="TextBox 60"/>
          <p:cNvSpPr txBox="1">
            <a:spLocks noChangeArrowheads="1"/>
          </p:cNvSpPr>
          <p:nvPr/>
        </p:nvSpPr>
        <p:spPr bwMode="auto">
          <a:xfrm>
            <a:off x="4648200" y="6321623"/>
            <a:ext cx="2438400" cy="307777"/>
          </a:xfrm>
          <a:prstGeom prst="rect">
            <a:avLst/>
          </a:prstGeom>
          <a:noFill/>
          <a:ln w="9525">
            <a:noFill/>
            <a:miter lim="800000"/>
            <a:headEnd/>
            <a:tailEnd/>
          </a:ln>
        </p:spPr>
        <p:txBody>
          <a:bodyPr wrap="square">
            <a:spAutoFit/>
          </a:bodyPr>
          <a:lstStyle/>
          <a:p>
            <a:pPr algn="ctr"/>
            <a:r>
              <a:rPr lang="en-US" sz="1400" dirty="0" smtClean="0"/>
              <a:t>Ethernet/WIFI</a:t>
            </a:r>
            <a:endParaRPr lang="en-US" sz="1400" dirty="0"/>
          </a:p>
        </p:txBody>
      </p:sp>
      <p:sp>
        <p:nvSpPr>
          <p:cNvPr id="34" name="TextBox 61"/>
          <p:cNvSpPr txBox="1">
            <a:spLocks noChangeArrowheads="1"/>
          </p:cNvSpPr>
          <p:nvPr/>
        </p:nvSpPr>
        <p:spPr bwMode="auto">
          <a:xfrm>
            <a:off x="533400" y="3959423"/>
            <a:ext cx="2133600" cy="307777"/>
          </a:xfrm>
          <a:prstGeom prst="rect">
            <a:avLst/>
          </a:prstGeom>
          <a:noFill/>
          <a:ln w="9525">
            <a:noFill/>
            <a:miter lim="800000"/>
            <a:headEnd/>
            <a:tailEnd/>
          </a:ln>
        </p:spPr>
        <p:txBody>
          <a:bodyPr wrap="square">
            <a:spAutoFit/>
          </a:bodyPr>
          <a:lstStyle/>
          <a:p>
            <a:pPr algn="ctr"/>
            <a:r>
              <a:rPr lang="en-US" sz="1400" dirty="0"/>
              <a:t>TCP</a:t>
            </a:r>
          </a:p>
        </p:txBody>
      </p:sp>
      <p:sp>
        <p:nvSpPr>
          <p:cNvPr id="35" name="TextBox 69"/>
          <p:cNvSpPr txBox="1">
            <a:spLocks noChangeArrowheads="1"/>
          </p:cNvSpPr>
          <p:nvPr/>
        </p:nvSpPr>
        <p:spPr bwMode="auto">
          <a:xfrm>
            <a:off x="1752600" y="2895600"/>
            <a:ext cx="762000" cy="307777"/>
          </a:xfrm>
          <a:prstGeom prst="rect">
            <a:avLst/>
          </a:prstGeom>
          <a:noFill/>
          <a:ln w="9525">
            <a:noFill/>
            <a:miter lim="800000"/>
            <a:headEnd/>
            <a:tailEnd/>
          </a:ln>
        </p:spPr>
        <p:txBody>
          <a:bodyPr wrap="square">
            <a:spAutoFit/>
          </a:bodyPr>
          <a:lstStyle/>
          <a:p>
            <a:pPr algn="ctr"/>
            <a:r>
              <a:rPr lang="en-US" sz="1400" dirty="0"/>
              <a:t>SIP</a:t>
            </a:r>
          </a:p>
        </p:txBody>
      </p:sp>
      <p:sp>
        <p:nvSpPr>
          <p:cNvPr id="36" name="TextBox 70"/>
          <p:cNvSpPr txBox="1">
            <a:spLocks noChangeArrowheads="1"/>
          </p:cNvSpPr>
          <p:nvPr/>
        </p:nvSpPr>
        <p:spPr bwMode="auto">
          <a:xfrm>
            <a:off x="2743200" y="2895600"/>
            <a:ext cx="838200" cy="307777"/>
          </a:xfrm>
          <a:prstGeom prst="rect">
            <a:avLst/>
          </a:prstGeom>
          <a:noFill/>
          <a:ln w="9525">
            <a:noFill/>
            <a:miter lim="800000"/>
            <a:headEnd/>
            <a:tailEnd/>
          </a:ln>
        </p:spPr>
        <p:txBody>
          <a:bodyPr wrap="square">
            <a:spAutoFit/>
          </a:bodyPr>
          <a:lstStyle/>
          <a:p>
            <a:pPr algn="ctr"/>
            <a:r>
              <a:rPr lang="en-US" sz="1400" b="1" dirty="0">
                <a:solidFill>
                  <a:srgbClr val="FF0000"/>
                </a:solidFill>
              </a:rPr>
              <a:t>RTSP</a:t>
            </a:r>
          </a:p>
        </p:txBody>
      </p:sp>
      <p:sp>
        <p:nvSpPr>
          <p:cNvPr id="37" name="TextBox 71"/>
          <p:cNvSpPr txBox="1">
            <a:spLocks noChangeArrowheads="1"/>
          </p:cNvSpPr>
          <p:nvPr/>
        </p:nvSpPr>
        <p:spPr bwMode="auto">
          <a:xfrm>
            <a:off x="4191000" y="2895601"/>
            <a:ext cx="838200" cy="304800"/>
          </a:xfrm>
          <a:prstGeom prst="rect">
            <a:avLst/>
          </a:prstGeom>
          <a:noFill/>
          <a:ln w="9525">
            <a:noFill/>
            <a:miter lim="800000"/>
            <a:headEnd/>
            <a:tailEnd/>
          </a:ln>
        </p:spPr>
        <p:txBody>
          <a:bodyPr wrap="square">
            <a:spAutoFit/>
          </a:bodyPr>
          <a:lstStyle/>
          <a:p>
            <a:pPr algn="ctr"/>
            <a:r>
              <a:rPr lang="en-US" sz="1400" dirty="0"/>
              <a:t>RSVP</a:t>
            </a:r>
          </a:p>
        </p:txBody>
      </p:sp>
      <p:sp>
        <p:nvSpPr>
          <p:cNvPr id="38" name="TextBox 72"/>
          <p:cNvSpPr txBox="1">
            <a:spLocks noChangeArrowheads="1"/>
          </p:cNvSpPr>
          <p:nvPr/>
        </p:nvSpPr>
        <p:spPr bwMode="auto">
          <a:xfrm>
            <a:off x="5562600" y="2895601"/>
            <a:ext cx="914400" cy="307777"/>
          </a:xfrm>
          <a:prstGeom prst="rect">
            <a:avLst/>
          </a:prstGeom>
          <a:noFill/>
          <a:ln w="9525">
            <a:noFill/>
            <a:miter lim="800000"/>
            <a:headEnd/>
            <a:tailEnd/>
          </a:ln>
        </p:spPr>
        <p:txBody>
          <a:bodyPr wrap="square">
            <a:spAutoFit/>
          </a:bodyPr>
          <a:lstStyle/>
          <a:p>
            <a:pPr algn="ctr"/>
            <a:r>
              <a:rPr lang="en-US" sz="1400" b="1" dirty="0">
                <a:solidFill>
                  <a:srgbClr val="FF0000"/>
                </a:solidFill>
              </a:rPr>
              <a:t>RTCP</a:t>
            </a:r>
          </a:p>
        </p:txBody>
      </p:sp>
      <p:sp>
        <p:nvSpPr>
          <p:cNvPr id="39" name="TextBox 75"/>
          <p:cNvSpPr txBox="1">
            <a:spLocks noChangeArrowheads="1"/>
          </p:cNvSpPr>
          <p:nvPr/>
        </p:nvSpPr>
        <p:spPr bwMode="auto">
          <a:xfrm>
            <a:off x="2057400" y="5486400"/>
            <a:ext cx="628698" cy="307777"/>
          </a:xfrm>
          <a:prstGeom prst="rect">
            <a:avLst/>
          </a:prstGeom>
          <a:noFill/>
          <a:ln w="9525">
            <a:noFill/>
            <a:miter lim="800000"/>
            <a:headEnd/>
            <a:tailEnd/>
          </a:ln>
        </p:spPr>
        <p:txBody>
          <a:bodyPr wrap="none" anchor="ctr">
            <a:spAutoFit/>
          </a:bodyPr>
          <a:lstStyle/>
          <a:p>
            <a:pPr algn="ctr"/>
            <a:r>
              <a:rPr lang="en-US" sz="1400" dirty="0"/>
              <a:t>AAL5</a:t>
            </a:r>
          </a:p>
        </p:txBody>
      </p:sp>
      <p:sp>
        <p:nvSpPr>
          <p:cNvPr id="49" name="TextBox 52"/>
          <p:cNvSpPr txBox="1">
            <a:spLocks noChangeArrowheads="1"/>
          </p:cNvSpPr>
          <p:nvPr/>
        </p:nvSpPr>
        <p:spPr bwMode="auto">
          <a:xfrm>
            <a:off x="3048000" y="5486401"/>
            <a:ext cx="762000" cy="304800"/>
          </a:xfrm>
          <a:prstGeom prst="rect">
            <a:avLst/>
          </a:prstGeom>
          <a:noFill/>
          <a:ln w="28575">
            <a:solidFill>
              <a:schemeClr val="tx1"/>
            </a:solidFill>
            <a:miter lim="800000"/>
            <a:headEnd/>
            <a:tailEnd/>
          </a:ln>
        </p:spPr>
        <p:txBody>
          <a:bodyPr wrap="square" anchor="ctr">
            <a:spAutoFit/>
          </a:bodyPr>
          <a:lstStyle/>
          <a:p>
            <a:pPr algn="ctr"/>
            <a:r>
              <a:rPr lang="en-US" sz="1400" dirty="0"/>
              <a:t>MPLS</a:t>
            </a:r>
          </a:p>
        </p:txBody>
      </p:sp>
      <p:cxnSp>
        <p:nvCxnSpPr>
          <p:cNvPr id="50" name="Straight Arrow Connector 54"/>
          <p:cNvCxnSpPr>
            <a:cxnSpLocks noChangeShapeType="1"/>
            <a:endCxn id="49" idx="0"/>
          </p:cNvCxnSpPr>
          <p:nvPr/>
        </p:nvCxnSpPr>
        <p:spPr bwMode="auto">
          <a:xfrm rot="5400000">
            <a:off x="3201194" y="5257800"/>
            <a:ext cx="456408" cy="795"/>
          </a:xfrm>
          <a:prstGeom prst="straightConnector1">
            <a:avLst/>
          </a:prstGeom>
          <a:noFill/>
          <a:ln w="28575" algn="ctr">
            <a:solidFill>
              <a:schemeClr val="tx1"/>
            </a:solidFill>
            <a:round/>
            <a:headEnd/>
            <a:tailEnd type="arrow" w="med" len="med"/>
          </a:ln>
        </p:spPr>
      </p:cxnSp>
      <p:cxnSp>
        <p:nvCxnSpPr>
          <p:cNvPr id="51" name="Straight Arrow Connector 59"/>
          <p:cNvCxnSpPr>
            <a:cxnSpLocks noChangeShapeType="1"/>
            <a:stCxn id="49" idx="2"/>
            <a:endCxn id="4" idx="0"/>
          </p:cNvCxnSpPr>
          <p:nvPr/>
        </p:nvCxnSpPr>
        <p:spPr bwMode="auto">
          <a:xfrm rot="5400000">
            <a:off x="2590801" y="5410200"/>
            <a:ext cx="457199" cy="1219200"/>
          </a:xfrm>
          <a:prstGeom prst="straightConnector1">
            <a:avLst/>
          </a:prstGeom>
          <a:noFill/>
          <a:ln w="28575" algn="ctr">
            <a:solidFill>
              <a:schemeClr val="tx1"/>
            </a:solidFill>
            <a:round/>
            <a:headEnd/>
            <a:tailEnd type="arrow" w="med" len="med"/>
          </a:ln>
        </p:spPr>
      </p:cxnSp>
      <p:sp>
        <p:nvSpPr>
          <p:cNvPr id="52" name="Rounded Rectangle 51"/>
          <p:cNvSpPr>
            <a:spLocks noChangeArrowheads="1"/>
          </p:cNvSpPr>
          <p:nvPr/>
        </p:nvSpPr>
        <p:spPr bwMode="auto">
          <a:xfrm>
            <a:off x="2819400" y="3886200"/>
            <a:ext cx="7620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3" name="TextBox 52"/>
          <p:cNvSpPr txBox="1">
            <a:spLocks noChangeArrowheads="1"/>
          </p:cNvSpPr>
          <p:nvPr/>
        </p:nvSpPr>
        <p:spPr bwMode="auto">
          <a:xfrm>
            <a:off x="2819400" y="3962401"/>
            <a:ext cx="762000" cy="307777"/>
          </a:xfrm>
          <a:prstGeom prst="rect">
            <a:avLst/>
          </a:prstGeom>
          <a:noFill/>
          <a:ln w="9525">
            <a:noFill/>
            <a:miter lim="800000"/>
            <a:headEnd/>
            <a:tailEnd/>
          </a:ln>
        </p:spPr>
        <p:txBody>
          <a:bodyPr wrap="square">
            <a:spAutoFit/>
          </a:bodyPr>
          <a:lstStyle/>
          <a:p>
            <a:pPr algn="ctr"/>
            <a:r>
              <a:rPr lang="en-US" sz="1400" dirty="0"/>
              <a:t>DCCP</a:t>
            </a:r>
          </a:p>
        </p:txBody>
      </p:sp>
      <p:sp>
        <p:nvSpPr>
          <p:cNvPr id="54" name="Rounded Rectangle 3"/>
          <p:cNvSpPr>
            <a:spLocks noChangeArrowheads="1"/>
          </p:cNvSpPr>
          <p:nvPr/>
        </p:nvSpPr>
        <p:spPr bwMode="auto">
          <a:xfrm>
            <a:off x="609600" y="2286000"/>
            <a:ext cx="1066800" cy="6096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5" name="TextBox 4"/>
          <p:cNvSpPr txBox="1">
            <a:spLocks noChangeArrowheads="1"/>
          </p:cNvSpPr>
          <p:nvPr/>
        </p:nvSpPr>
        <p:spPr bwMode="auto">
          <a:xfrm>
            <a:off x="609600" y="2435423"/>
            <a:ext cx="1066800" cy="307777"/>
          </a:xfrm>
          <a:prstGeom prst="rect">
            <a:avLst/>
          </a:prstGeom>
          <a:noFill/>
          <a:ln w="9525">
            <a:noFill/>
            <a:miter lim="800000"/>
            <a:headEnd/>
            <a:tailEnd/>
          </a:ln>
        </p:spPr>
        <p:txBody>
          <a:bodyPr wrap="square">
            <a:spAutoFit/>
          </a:bodyPr>
          <a:lstStyle/>
          <a:p>
            <a:pPr algn="ctr"/>
            <a:r>
              <a:rPr lang="en-US" sz="1400" b="1" dirty="0"/>
              <a:t>DASH</a:t>
            </a:r>
          </a:p>
        </p:txBody>
      </p:sp>
      <p:sp>
        <p:nvSpPr>
          <p:cNvPr id="56" name="Rounded Rectangle 5"/>
          <p:cNvSpPr>
            <a:spLocks noChangeArrowheads="1"/>
          </p:cNvSpPr>
          <p:nvPr/>
        </p:nvSpPr>
        <p:spPr bwMode="auto">
          <a:xfrm>
            <a:off x="533401" y="3352800"/>
            <a:ext cx="1219200" cy="417513"/>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7" name="TextBox 6"/>
          <p:cNvSpPr txBox="1">
            <a:spLocks noChangeArrowheads="1"/>
          </p:cNvSpPr>
          <p:nvPr/>
        </p:nvSpPr>
        <p:spPr bwMode="auto">
          <a:xfrm>
            <a:off x="774700" y="3426023"/>
            <a:ext cx="721672" cy="307777"/>
          </a:xfrm>
          <a:prstGeom prst="rect">
            <a:avLst/>
          </a:prstGeom>
          <a:noFill/>
          <a:ln w="9525">
            <a:noFill/>
            <a:miter lim="800000"/>
            <a:headEnd/>
            <a:tailEnd/>
          </a:ln>
        </p:spPr>
        <p:txBody>
          <a:bodyPr wrap="none">
            <a:spAutoFit/>
          </a:bodyPr>
          <a:lstStyle/>
          <a:p>
            <a:pPr algn="ctr"/>
            <a:r>
              <a:rPr lang="en-US" sz="1400" b="1" dirty="0"/>
              <a:t>HTTP</a:t>
            </a:r>
          </a:p>
        </p:txBody>
      </p:sp>
      <p:sp>
        <p:nvSpPr>
          <p:cNvPr id="60" name="TextBox 2"/>
          <p:cNvSpPr txBox="1">
            <a:spLocks noChangeArrowheads="1"/>
          </p:cNvSpPr>
          <p:nvPr/>
        </p:nvSpPr>
        <p:spPr bwMode="auto">
          <a:xfrm flipH="1">
            <a:off x="1752600" y="2286001"/>
            <a:ext cx="3276600" cy="304800"/>
          </a:xfrm>
          <a:prstGeom prst="rect">
            <a:avLst/>
          </a:prstGeom>
          <a:noFill/>
          <a:ln w="28575">
            <a:solidFill>
              <a:schemeClr val="tx1"/>
            </a:solidFill>
            <a:miter lim="800000"/>
            <a:headEnd/>
            <a:tailEnd/>
          </a:ln>
        </p:spPr>
        <p:txBody>
          <a:bodyPr wrap="square">
            <a:spAutoFit/>
          </a:bodyPr>
          <a:lstStyle/>
          <a:p>
            <a:pPr algn="ctr"/>
            <a:r>
              <a:rPr lang="en-US" sz="1400" b="1"/>
              <a:t>Synchronization Service</a:t>
            </a:r>
          </a:p>
        </p:txBody>
      </p:sp>
      <p:sp>
        <p:nvSpPr>
          <p:cNvPr id="123" name="Rounded Rectangle 122"/>
          <p:cNvSpPr>
            <a:spLocks noChangeArrowheads="1"/>
          </p:cNvSpPr>
          <p:nvPr/>
        </p:nvSpPr>
        <p:spPr bwMode="auto">
          <a:xfrm>
            <a:off x="4648200" y="6248400"/>
            <a:ext cx="2438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cxnSp>
        <p:nvCxnSpPr>
          <p:cNvPr id="129" name="Straight Arrow Connector 41"/>
          <p:cNvCxnSpPr>
            <a:cxnSpLocks noChangeShapeType="1"/>
            <a:stCxn id="11" idx="2"/>
          </p:cNvCxnSpPr>
          <p:nvPr/>
        </p:nvCxnSpPr>
        <p:spPr bwMode="auto">
          <a:xfrm rot="5400000">
            <a:off x="1824038" y="3575050"/>
            <a:ext cx="620712" cy="1588"/>
          </a:xfrm>
          <a:prstGeom prst="straightConnector1">
            <a:avLst/>
          </a:prstGeom>
          <a:noFill/>
          <a:ln w="28575" algn="ctr">
            <a:solidFill>
              <a:schemeClr val="tx1"/>
            </a:solidFill>
            <a:prstDash val="dash"/>
            <a:round/>
            <a:headEnd/>
            <a:tailEnd type="arrow" w="med" len="med"/>
          </a:ln>
        </p:spPr>
      </p:cxnSp>
      <p:cxnSp>
        <p:nvCxnSpPr>
          <p:cNvPr id="138" name="Straight Arrow Connector 25"/>
          <p:cNvCxnSpPr>
            <a:cxnSpLocks noChangeShapeType="1"/>
            <a:stCxn id="54" idx="2"/>
            <a:endCxn id="56" idx="0"/>
          </p:cNvCxnSpPr>
          <p:nvPr/>
        </p:nvCxnSpPr>
        <p:spPr bwMode="auto">
          <a:xfrm rot="16200000" flipH="1">
            <a:off x="914400" y="3124199"/>
            <a:ext cx="457200" cy="1"/>
          </a:xfrm>
          <a:prstGeom prst="straightConnector1">
            <a:avLst/>
          </a:prstGeom>
          <a:noFill/>
          <a:ln w="28575" algn="ctr">
            <a:solidFill>
              <a:schemeClr val="tx1"/>
            </a:solidFill>
            <a:round/>
            <a:headEnd/>
            <a:tailEnd type="arrow" w="med" len="med"/>
          </a:ln>
        </p:spPr>
      </p:cxnSp>
      <p:cxnSp>
        <p:nvCxnSpPr>
          <p:cNvPr id="142" name="Straight Arrow Connector 25"/>
          <p:cNvCxnSpPr>
            <a:cxnSpLocks noChangeShapeType="1"/>
            <a:stCxn id="14" idx="2"/>
          </p:cNvCxnSpPr>
          <p:nvPr/>
        </p:nvCxnSpPr>
        <p:spPr bwMode="auto">
          <a:xfrm rot="5400000">
            <a:off x="5715000" y="3581400"/>
            <a:ext cx="609600" cy="1588"/>
          </a:xfrm>
          <a:prstGeom prst="straightConnector1">
            <a:avLst/>
          </a:prstGeom>
          <a:noFill/>
          <a:ln w="28575" algn="ctr">
            <a:solidFill>
              <a:schemeClr val="tx1"/>
            </a:solidFill>
            <a:round/>
            <a:headEnd/>
            <a:tailEnd type="arrow" w="med" len="med"/>
          </a:ln>
        </p:spPr>
      </p:cxnSp>
      <p:cxnSp>
        <p:nvCxnSpPr>
          <p:cNvPr id="145" name="Straight Arrow Connector 25"/>
          <p:cNvCxnSpPr>
            <a:cxnSpLocks noChangeShapeType="1"/>
            <a:stCxn id="15" idx="2"/>
            <a:endCxn id="16" idx="0"/>
          </p:cNvCxnSpPr>
          <p:nvPr/>
        </p:nvCxnSpPr>
        <p:spPr bwMode="auto">
          <a:xfrm rot="5400000">
            <a:off x="7505700" y="3162300"/>
            <a:ext cx="381000" cy="1588"/>
          </a:xfrm>
          <a:prstGeom prst="straightConnector1">
            <a:avLst/>
          </a:prstGeom>
          <a:noFill/>
          <a:ln w="28575" algn="ctr">
            <a:solidFill>
              <a:schemeClr val="tx1"/>
            </a:solidFill>
            <a:round/>
            <a:headEnd/>
            <a:tailEnd type="arrow" w="med" len="med"/>
          </a:ln>
        </p:spPr>
      </p:cxnSp>
      <p:cxnSp>
        <p:nvCxnSpPr>
          <p:cNvPr id="148" name="Straight Arrow Connector 25"/>
          <p:cNvCxnSpPr>
            <a:cxnSpLocks noChangeShapeType="1"/>
            <a:stCxn id="16" idx="2"/>
          </p:cNvCxnSpPr>
          <p:nvPr/>
        </p:nvCxnSpPr>
        <p:spPr bwMode="auto">
          <a:xfrm rot="5400000">
            <a:off x="7620000" y="3810000"/>
            <a:ext cx="152400" cy="1588"/>
          </a:xfrm>
          <a:prstGeom prst="straightConnector1">
            <a:avLst/>
          </a:prstGeom>
          <a:noFill/>
          <a:ln w="254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Transport Protocol</a:t>
            </a:r>
            <a:endParaRPr lang="en-US" sz="3600" b="1" dirty="0"/>
          </a:p>
        </p:txBody>
      </p:sp>
      <p:sp>
        <p:nvSpPr>
          <p:cNvPr id="4" name="Content Placeholder 3"/>
          <p:cNvSpPr>
            <a:spLocks noGrp="1"/>
          </p:cNvSpPr>
          <p:nvPr>
            <p:ph idx="1"/>
          </p:nvPr>
        </p:nvSpPr>
        <p:spPr/>
        <p:txBody>
          <a:bodyPr>
            <a:normAutofit fontScale="92500"/>
          </a:bodyPr>
          <a:lstStyle/>
          <a:p>
            <a:pPr algn="just"/>
            <a:r>
              <a:rPr lang="en-US" sz="2400" dirty="0" smtClean="0"/>
              <a:t>RTP is a network protocol for delivering audio and video over IP network. RTP is used in conjunction with the Real-Time Control Protocol (RTCP). While RTP carries the media streams, RTCP is used to monitor transmission statistics and QoS and aids synchronization of multiple streams.</a:t>
            </a:r>
          </a:p>
          <a:p>
            <a:pPr algn="just"/>
            <a:endParaRPr lang="en-US" sz="2400" dirty="0" smtClean="0"/>
          </a:p>
          <a:p>
            <a:pPr algn="just"/>
            <a:r>
              <a:rPr lang="en-US" sz="2400" dirty="0" smtClean="0"/>
              <a:t>RTP does not ensure real-time delivery, but it provide means for</a:t>
            </a:r>
          </a:p>
          <a:p>
            <a:pPr lvl="1" algn="just"/>
            <a:r>
              <a:rPr lang="en-US" sz="2200" dirty="0" smtClean="0"/>
              <a:t>Jitter elimination/reduction by using playback buffer.</a:t>
            </a:r>
          </a:p>
          <a:p>
            <a:pPr lvl="1" algn="just"/>
            <a:r>
              <a:rPr lang="en-US" sz="2200" dirty="0" smtClean="0"/>
              <a:t>Synchronization of several audio and video streams.</a:t>
            </a:r>
          </a:p>
          <a:p>
            <a:pPr lvl="1" algn="just"/>
            <a:r>
              <a:rPr lang="en-US" sz="2200" dirty="0" smtClean="0"/>
              <a:t>Multiplexing of audio and video streams.</a:t>
            </a:r>
          </a:p>
          <a:p>
            <a:pPr lvl="1" algn="just"/>
            <a:r>
              <a:rPr lang="en-US" sz="2200" dirty="0" smtClean="0"/>
              <a:t>Translation of audio and video streams.</a:t>
            </a:r>
          </a:p>
          <a:p>
            <a:pPr lvl="1" algn="just"/>
            <a:endParaRPr lang="en-US" sz="2200" dirty="0" smtClean="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Transport Protocol</a:t>
            </a:r>
            <a:endParaRPr lang="en-US" sz="3600" b="1" dirty="0"/>
          </a:p>
        </p:txBody>
      </p:sp>
      <p:graphicFrame>
        <p:nvGraphicFramePr>
          <p:cNvPr id="6" name="Table 5"/>
          <p:cNvGraphicFramePr>
            <a:graphicFrameLocks noGrp="1"/>
          </p:cNvGraphicFramePr>
          <p:nvPr/>
        </p:nvGraphicFramePr>
        <p:xfrm>
          <a:off x="1524000" y="3266440"/>
          <a:ext cx="6096000" cy="2372360"/>
        </p:xfrm>
        <a:graphic>
          <a:graphicData uri="http://schemas.openxmlformats.org/drawingml/2006/table">
            <a:tbl>
              <a:tblPr firstRow="1" bandRow="1">
                <a:tableStyleId>{5C22544A-7EE6-4342-B048-85BDC9FD1C3A}</a:tableStyleId>
              </a:tblPr>
              <a:tblGrid>
                <a:gridCol w="609600"/>
                <a:gridCol w="304800"/>
                <a:gridCol w="304800"/>
                <a:gridCol w="838200"/>
                <a:gridCol w="304800"/>
                <a:gridCol w="1524000"/>
                <a:gridCol w="2209800"/>
              </a:tblGrid>
              <a:tr h="370840">
                <a:tc>
                  <a:txBody>
                    <a:bodyPr/>
                    <a:lstStyle/>
                    <a:p>
                      <a:pPr algn="ctr"/>
                      <a:r>
                        <a:rPr lang="en-US" sz="1400" dirty="0" smtClean="0"/>
                        <a:t>Ver.</a:t>
                      </a:r>
                      <a:endParaRPr lang="en-US" sz="1400" dirty="0"/>
                    </a:p>
                  </a:txBody>
                  <a:tcPr anchor="ctr"/>
                </a:tc>
                <a:tc>
                  <a:txBody>
                    <a:bodyPr/>
                    <a:lstStyle/>
                    <a:p>
                      <a:pPr algn="ctr"/>
                      <a:r>
                        <a:rPr lang="en-US" sz="1400" dirty="0" smtClean="0"/>
                        <a:t>P</a:t>
                      </a:r>
                      <a:endParaRPr lang="en-US" sz="1400" dirty="0"/>
                    </a:p>
                  </a:txBody>
                  <a:tcPr anchor="ctr"/>
                </a:tc>
                <a:tc>
                  <a:txBody>
                    <a:bodyPr/>
                    <a:lstStyle/>
                    <a:p>
                      <a:pPr algn="ctr"/>
                      <a:r>
                        <a:rPr lang="en-US" sz="1400" dirty="0" smtClean="0"/>
                        <a:t>X</a:t>
                      </a:r>
                      <a:endParaRPr lang="en-US" sz="1400" dirty="0"/>
                    </a:p>
                  </a:txBody>
                  <a:tcPr anchor="ctr"/>
                </a:tc>
                <a:tc>
                  <a:txBody>
                    <a:bodyPr/>
                    <a:lstStyle/>
                    <a:p>
                      <a:pPr algn="ctr"/>
                      <a:r>
                        <a:rPr lang="en-US" sz="1400" dirty="0" smtClean="0"/>
                        <a:t>Contr. Count</a:t>
                      </a:r>
                      <a:endParaRPr lang="en-US" sz="1400" dirty="0"/>
                    </a:p>
                  </a:txBody>
                  <a:tcPr anchor="ctr"/>
                </a:tc>
                <a:tc>
                  <a:txBody>
                    <a:bodyPr/>
                    <a:lstStyle/>
                    <a:p>
                      <a:pPr algn="ctr"/>
                      <a:r>
                        <a:rPr lang="en-US" sz="1400" dirty="0" smtClean="0"/>
                        <a:t>M</a:t>
                      </a:r>
                      <a:endParaRPr lang="en-US" sz="1400" dirty="0"/>
                    </a:p>
                  </a:txBody>
                  <a:tcPr anchor="ctr"/>
                </a:tc>
                <a:tc>
                  <a:txBody>
                    <a:bodyPr/>
                    <a:lstStyle/>
                    <a:p>
                      <a:pPr algn="ctr"/>
                      <a:r>
                        <a:rPr lang="en-US" sz="1400" dirty="0" smtClean="0"/>
                        <a:t>Payload Type</a:t>
                      </a:r>
                      <a:endParaRPr lang="en-US" sz="1400" dirty="0"/>
                    </a:p>
                  </a:txBody>
                  <a:tcPr anchor="ctr"/>
                </a:tc>
                <a:tc>
                  <a:txBody>
                    <a:bodyPr/>
                    <a:lstStyle/>
                    <a:p>
                      <a:pPr algn="ctr"/>
                      <a:r>
                        <a:rPr lang="en-US" sz="1400" dirty="0" smtClean="0"/>
                        <a:t>Sequence</a:t>
                      </a:r>
                      <a:r>
                        <a:rPr lang="en-US" sz="1400" baseline="0" dirty="0" smtClean="0"/>
                        <a:t> Number</a:t>
                      </a:r>
                      <a:endParaRPr lang="en-US" sz="1400" dirty="0"/>
                    </a:p>
                  </a:txBody>
                  <a:tcPr anchor="ctr"/>
                </a:tc>
              </a:tr>
              <a:tr h="370840">
                <a:tc gridSpan="7">
                  <a:txBody>
                    <a:bodyPr/>
                    <a:lstStyle/>
                    <a:p>
                      <a:pPr algn="ctr"/>
                      <a:r>
                        <a:rPr lang="en-US" sz="1400" b="1" dirty="0" smtClean="0">
                          <a:solidFill>
                            <a:schemeClr val="bg1"/>
                          </a:solidFill>
                        </a:rPr>
                        <a:t>Timestamp</a:t>
                      </a:r>
                      <a:endParaRPr lang="en-US" sz="1400" b="1" dirty="0">
                        <a:solidFill>
                          <a:schemeClr val="bg1"/>
                        </a:solidFill>
                      </a:endParaRPr>
                    </a:p>
                  </a:txBody>
                  <a:tcPr anchor="c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gridSpan="7">
                  <a:txBody>
                    <a:bodyPr/>
                    <a:lstStyle/>
                    <a:p>
                      <a:pPr algn="ctr"/>
                      <a:r>
                        <a:rPr lang="en-US" sz="1400" b="1" dirty="0" smtClean="0">
                          <a:solidFill>
                            <a:schemeClr val="bg1"/>
                          </a:solidFill>
                        </a:rPr>
                        <a:t>Synchronization</a:t>
                      </a:r>
                      <a:r>
                        <a:rPr lang="en-US" sz="1400" b="1" baseline="0" dirty="0" smtClean="0">
                          <a:solidFill>
                            <a:schemeClr val="bg1"/>
                          </a:solidFill>
                        </a:rPr>
                        <a:t> Source Identifier</a:t>
                      </a:r>
                      <a:endParaRPr lang="en-US" sz="1400" b="1" dirty="0">
                        <a:solidFill>
                          <a:schemeClr val="bg1"/>
                        </a:solidFill>
                      </a:endParaRPr>
                    </a:p>
                  </a:txBody>
                  <a:tcPr anchor="ct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70840">
                <a:tc gridSpan="7">
                  <a:txBody>
                    <a:bodyPr/>
                    <a:lstStyle/>
                    <a:p>
                      <a:pPr algn="ctr"/>
                      <a:r>
                        <a:rPr lang="en-US" sz="1400" b="1" dirty="0" smtClean="0">
                          <a:solidFill>
                            <a:schemeClr val="bg1"/>
                          </a:solidFill>
                        </a:rPr>
                        <a:t>Contributor Identifier</a:t>
                      </a:r>
                      <a:endParaRPr lang="en-US" sz="1400" b="1" dirty="0">
                        <a:solidFill>
                          <a:schemeClr val="bg1"/>
                        </a:solidFill>
                      </a:endParaRPr>
                    </a:p>
                  </a:txBody>
                  <a:tcPr anchor="ct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70840">
                <a:tc gridSpan="7">
                  <a:txBody>
                    <a:bodyPr/>
                    <a:lstStyle/>
                    <a:p>
                      <a:pPr algn="ctr"/>
                      <a:r>
                        <a:rPr lang="en-US" sz="1400" b="1" dirty="0" smtClean="0">
                          <a:solidFill>
                            <a:schemeClr val="bg1"/>
                          </a:solidFill>
                        </a:rPr>
                        <a:t>…</a:t>
                      </a:r>
                      <a:endParaRPr lang="en-US" sz="1400" b="1" dirty="0">
                        <a:solidFill>
                          <a:schemeClr val="bg1"/>
                        </a:solidFill>
                      </a:endParaRPr>
                    </a:p>
                  </a:txBody>
                  <a:tcPr anchor="ct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70840">
                <a:tc gridSpan="7">
                  <a:txBody>
                    <a:bodyPr/>
                    <a:lstStyle/>
                    <a:p>
                      <a:pPr algn="ctr"/>
                      <a:r>
                        <a:rPr lang="en-US" sz="1400" b="1" dirty="0" smtClean="0">
                          <a:solidFill>
                            <a:schemeClr val="bg1"/>
                          </a:solidFill>
                        </a:rPr>
                        <a:t>Contributor Identifier</a:t>
                      </a:r>
                      <a:endParaRPr lang="en-US" sz="1400" b="1" dirty="0">
                        <a:solidFill>
                          <a:schemeClr val="bg1"/>
                        </a:solidFill>
                      </a:endParaRPr>
                    </a:p>
                  </a:txBody>
                  <a:tcPr anchor="ct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bl>
          </a:graphicData>
        </a:graphic>
      </p:graphicFrame>
      <p:sp>
        <p:nvSpPr>
          <p:cNvPr id="10" name="Rectangle 9"/>
          <p:cNvSpPr/>
          <p:nvPr/>
        </p:nvSpPr>
        <p:spPr>
          <a:xfrm>
            <a:off x="381000" y="2352040"/>
            <a:ext cx="1143000" cy="523220"/>
          </a:xfrm>
          <a:prstGeom prst="rect">
            <a:avLst/>
          </a:prstGeom>
          <a:solidFill>
            <a:schemeClr val="accent2">
              <a:lumMod val="40000"/>
              <a:lumOff val="60000"/>
            </a:schemeClr>
          </a:solidFill>
        </p:spPr>
        <p:txBody>
          <a:bodyPr wrap="square">
            <a:spAutoFit/>
          </a:bodyPr>
          <a:lstStyle/>
          <a:p>
            <a:pPr algn="just"/>
            <a:r>
              <a:rPr lang="en-US" sz="1400" dirty="0" smtClean="0"/>
              <a:t>Version Number (2)</a:t>
            </a:r>
          </a:p>
        </p:txBody>
      </p:sp>
      <p:sp>
        <p:nvSpPr>
          <p:cNvPr id="11" name="Rectangle 10"/>
          <p:cNvSpPr/>
          <p:nvPr/>
        </p:nvSpPr>
        <p:spPr>
          <a:xfrm>
            <a:off x="1828800" y="2275840"/>
            <a:ext cx="1143000" cy="954107"/>
          </a:xfrm>
          <a:prstGeom prst="rect">
            <a:avLst/>
          </a:prstGeom>
          <a:solidFill>
            <a:schemeClr val="accent2">
              <a:lumMod val="40000"/>
              <a:lumOff val="60000"/>
            </a:schemeClr>
          </a:solidFill>
        </p:spPr>
        <p:txBody>
          <a:bodyPr wrap="square">
            <a:spAutoFit/>
          </a:bodyPr>
          <a:lstStyle/>
          <a:p>
            <a:pPr algn="just"/>
            <a:r>
              <a:rPr lang="en-US" sz="1400" dirty="0" smtClean="0"/>
              <a:t>Padding Bit (1 – Packet contains padding)</a:t>
            </a:r>
          </a:p>
        </p:txBody>
      </p:sp>
      <p:sp>
        <p:nvSpPr>
          <p:cNvPr id="12" name="Rectangle 11"/>
          <p:cNvSpPr/>
          <p:nvPr/>
        </p:nvSpPr>
        <p:spPr>
          <a:xfrm>
            <a:off x="304800" y="4409440"/>
            <a:ext cx="1676400" cy="954107"/>
          </a:xfrm>
          <a:prstGeom prst="rect">
            <a:avLst/>
          </a:prstGeom>
          <a:solidFill>
            <a:schemeClr val="accent2">
              <a:lumMod val="40000"/>
              <a:lumOff val="60000"/>
            </a:schemeClr>
          </a:solidFill>
        </p:spPr>
        <p:txBody>
          <a:bodyPr wrap="square">
            <a:spAutoFit/>
          </a:bodyPr>
          <a:lstStyle/>
          <a:p>
            <a:pPr algn="just"/>
            <a:r>
              <a:rPr lang="en-US" sz="1400" dirty="0" smtClean="0"/>
              <a:t>Extension bit (1- Fixed header is followed by an extension header)</a:t>
            </a:r>
          </a:p>
        </p:txBody>
      </p:sp>
      <p:sp>
        <p:nvSpPr>
          <p:cNvPr id="13" name="Rectangle 12"/>
          <p:cNvSpPr/>
          <p:nvPr/>
        </p:nvSpPr>
        <p:spPr>
          <a:xfrm>
            <a:off x="3276600" y="2275840"/>
            <a:ext cx="2057400" cy="738664"/>
          </a:xfrm>
          <a:prstGeom prst="rect">
            <a:avLst/>
          </a:prstGeom>
          <a:solidFill>
            <a:schemeClr val="accent2">
              <a:lumMod val="40000"/>
              <a:lumOff val="60000"/>
            </a:schemeClr>
          </a:solidFill>
        </p:spPr>
        <p:txBody>
          <a:bodyPr wrap="square">
            <a:spAutoFit/>
          </a:bodyPr>
          <a:lstStyle/>
          <a:p>
            <a:pPr algn="just"/>
            <a:r>
              <a:rPr lang="en-US" sz="1400" dirty="0" smtClean="0"/>
              <a:t>Marker bit (1 – The frame boundary is marked)</a:t>
            </a:r>
          </a:p>
        </p:txBody>
      </p:sp>
      <p:cxnSp>
        <p:nvCxnSpPr>
          <p:cNvPr id="15" name="Straight Arrow Connector 14"/>
          <p:cNvCxnSpPr>
            <a:stCxn id="13" idx="2"/>
          </p:cNvCxnSpPr>
          <p:nvPr/>
        </p:nvCxnSpPr>
        <p:spPr>
          <a:xfrm rot="5400000">
            <a:off x="3855482" y="2969022"/>
            <a:ext cx="404336" cy="4953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rot="5400000">
            <a:off x="2248704" y="3267245"/>
            <a:ext cx="188895" cy="11429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rot="16200000" flipH="1">
            <a:off x="1042660" y="2785100"/>
            <a:ext cx="543580" cy="7239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0"/>
          </p:cNvCxnSpPr>
          <p:nvPr/>
        </p:nvCxnSpPr>
        <p:spPr>
          <a:xfrm rot="5400000" flipH="1" flipV="1">
            <a:off x="1447800" y="3342640"/>
            <a:ext cx="762000" cy="1371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629400" y="2286000"/>
            <a:ext cx="2133600" cy="954107"/>
          </a:xfrm>
          <a:prstGeom prst="rect">
            <a:avLst/>
          </a:prstGeom>
          <a:solidFill>
            <a:schemeClr val="accent2">
              <a:lumMod val="40000"/>
              <a:lumOff val="60000"/>
            </a:schemeClr>
          </a:solidFill>
        </p:spPr>
        <p:txBody>
          <a:bodyPr wrap="square">
            <a:spAutoFit/>
          </a:bodyPr>
          <a:lstStyle/>
          <a:p>
            <a:pPr algn="just"/>
            <a:r>
              <a:rPr lang="en-US" sz="1400" dirty="0" smtClean="0"/>
              <a:t>Incremented for each RTP packets (it is used to indicate packet loss and packet sequence)</a:t>
            </a:r>
          </a:p>
        </p:txBody>
      </p:sp>
      <p:cxnSp>
        <p:nvCxnSpPr>
          <p:cNvPr id="34" name="Straight Arrow Connector 33"/>
          <p:cNvCxnSpPr/>
          <p:nvPr/>
        </p:nvCxnSpPr>
        <p:spPr>
          <a:xfrm rot="5400000">
            <a:off x="6438900" y="3238500"/>
            <a:ext cx="228600" cy="1524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629400" y="3962400"/>
            <a:ext cx="2133600" cy="738664"/>
          </a:xfrm>
          <a:prstGeom prst="rect">
            <a:avLst/>
          </a:prstGeom>
          <a:solidFill>
            <a:schemeClr val="accent2">
              <a:lumMod val="40000"/>
              <a:lumOff val="60000"/>
            </a:schemeClr>
          </a:solidFill>
        </p:spPr>
        <p:txBody>
          <a:bodyPr wrap="square">
            <a:spAutoFit/>
          </a:bodyPr>
          <a:lstStyle/>
          <a:p>
            <a:pPr algn="just"/>
            <a:r>
              <a:rPr lang="en-US" sz="1400" dirty="0" smtClean="0"/>
              <a:t>ID of the source that is generating the RTP packets</a:t>
            </a:r>
          </a:p>
        </p:txBody>
      </p:sp>
      <p:sp>
        <p:nvSpPr>
          <p:cNvPr id="37" name="Rectangle 36"/>
          <p:cNvSpPr/>
          <p:nvPr/>
        </p:nvSpPr>
        <p:spPr>
          <a:xfrm>
            <a:off x="6629400" y="4800600"/>
            <a:ext cx="2133600" cy="738664"/>
          </a:xfrm>
          <a:prstGeom prst="rect">
            <a:avLst/>
          </a:prstGeom>
          <a:solidFill>
            <a:schemeClr val="accent2">
              <a:lumMod val="40000"/>
              <a:lumOff val="60000"/>
            </a:schemeClr>
          </a:solidFill>
        </p:spPr>
        <p:txBody>
          <a:bodyPr wrap="square">
            <a:spAutoFit/>
          </a:bodyPr>
          <a:lstStyle/>
          <a:p>
            <a:pPr algn="just"/>
            <a:r>
              <a:rPr lang="en-US" sz="1400" dirty="0" smtClean="0"/>
              <a:t>It is used by a mixer to identify the contributing sources</a:t>
            </a:r>
          </a:p>
        </p:txBody>
      </p:sp>
      <p:cxnSp>
        <p:nvCxnSpPr>
          <p:cNvPr id="39" name="Straight Arrow Connector 38"/>
          <p:cNvCxnSpPr>
            <a:stCxn id="36" idx="1"/>
          </p:cNvCxnSpPr>
          <p:nvPr/>
        </p:nvCxnSpPr>
        <p:spPr>
          <a:xfrm rot="10800000" flipV="1">
            <a:off x="6248400" y="4331732"/>
            <a:ext cx="381000" cy="116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rot="10800000">
            <a:off x="5715000" y="4724400"/>
            <a:ext cx="914400" cy="44553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1"/>
          </p:cNvCxnSpPr>
          <p:nvPr/>
        </p:nvCxnSpPr>
        <p:spPr>
          <a:xfrm rot="10800000" flipV="1">
            <a:off x="5791200" y="5169932"/>
            <a:ext cx="838200" cy="2402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nvGraphicFramePr>
        <p:xfrm>
          <a:off x="304800" y="6019800"/>
          <a:ext cx="8458200" cy="518160"/>
        </p:xfrm>
        <a:graphic>
          <a:graphicData uri="http://schemas.openxmlformats.org/drawingml/2006/table">
            <a:tbl>
              <a:tblPr firstRow="1" bandRow="1">
                <a:tableStyleId>{5C22544A-7EE6-4342-B048-85BDC9FD1C3A}</a:tableStyleId>
              </a:tblPr>
              <a:tblGrid>
                <a:gridCol w="1143000"/>
                <a:gridCol w="1066800"/>
                <a:gridCol w="3733800"/>
                <a:gridCol w="1600200"/>
                <a:gridCol w="914400"/>
              </a:tblGrid>
              <a:tr h="370840">
                <a:tc>
                  <a:txBody>
                    <a:bodyPr/>
                    <a:lstStyle/>
                    <a:p>
                      <a:pPr algn="ctr"/>
                      <a:r>
                        <a:rPr lang="en-US" sz="1400" dirty="0" smtClean="0"/>
                        <a:t>UDP Header</a:t>
                      </a:r>
                      <a:endParaRPr lang="en-US" sz="1400" dirty="0"/>
                    </a:p>
                  </a:txBody>
                  <a:tcPr anchor="ctr"/>
                </a:tc>
                <a:tc>
                  <a:txBody>
                    <a:bodyPr/>
                    <a:lstStyle/>
                    <a:p>
                      <a:pPr algn="ctr"/>
                      <a:r>
                        <a:rPr lang="en-US" sz="1400" dirty="0" smtClean="0"/>
                        <a:t>RTP Header</a:t>
                      </a:r>
                      <a:endParaRPr lang="en-US" sz="1400" dirty="0"/>
                    </a:p>
                  </a:txBody>
                  <a:tcPr anchor="ctr"/>
                </a:tc>
                <a:tc>
                  <a:txBody>
                    <a:bodyPr/>
                    <a:lstStyle/>
                    <a:p>
                      <a:pPr algn="ctr"/>
                      <a:r>
                        <a:rPr lang="en-US" sz="1400" dirty="0" smtClean="0"/>
                        <a:t>RTP Payload</a:t>
                      </a:r>
                      <a:endParaRPr lang="en-US" sz="1400" dirty="0"/>
                    </a:p>
                  </a:txBody>
                  <a:tcPr anchor="ctr">
                    <a:solidFill>
                      <a:schemeClr val="bg2">
                        <a:lumMod val="50000"/>
                      </a:schemeClr>
                    </a:solidFill>
                  </a:tcPr>
                </a:tc>
                <a:tc>
                  <a:txBody>
                    <a:bodyPr/>
                    <a:lstStyle/>
                    <a:p>
                      <a:pPr algn="ctr"/>
                      <a:r>
                        <a:rPr lang="en-US" sz="1400" dirty="0" smtClean="0"/>
                        <a:t>Padding</a:t>
                      </a:r>
                      <a:endParaRPr lang="en-US" sz="1400" dirty="0"/>
                    </a:p>
                  </a:txBody>
                  <a:tcPr anchor="ctr"/>
                </a:tc>
                <a:tc>
                  <a:txBody>
                    <a:bodyPr/>
                    <a:lstStyle/>
                    <a:p>
                      <a:pPr algn="ctr"/>
                      <a:r>
                        <a:rPr lang="en-US" sz="1400" dirty="0" smtClean="0"/>
                        <a:t>Pad Count</a:t>
                      </a:r>
                      <a:endParaRPr lang="en-US" sz="1400" dirty="0"/>
                    </a:p>
                  </a:txBody>
                  <a:tcPr anchor="ctr"/>
                </a:tc>
              </a:tr>
            </a:tbl>
          </a:graphicData>
        </a:graphic>
      </p:graphicFrame>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Timestamp and Sequence No.</a:t>
            </a:r>
            <a:endParaRPr lang="en-US" sz="3600" b="1" dirty="0"/>
          </a:p>
        </p:txBody>
      </p:sp>
      <p:sp>
        <p:nvSpPr>
          <p:cNvPr id="4" name="Content Placeholder 3"/>
          <p:cNvSpPr>
            <a:spLocks noGrp="1"/>
          </p:cNvSpPr>
          <p:nvPr>
            <p:ph idx="1"/>
          </p:nvPr>
        </p:nvSpPr>
        <p:spPr/>
        <p:txBody>
          <a:bodyPr>
            <a:normAutofit/>
          </a:bodyPr>
          <a:lstStyle/>
          <a:p>
            <a:pPr algn="just"/>
            <a:r>
              <a:rPr lang="en-US" sz="2400" dirty="0" smtClean="0"/>
              <a:t>Audio</a:t>
            </a:r>
          </a:p>
          <a:p>
            <a:pPr lvl="1" algn="just"/>
            <a:r>
              <a:rPr lang="en-US" sz="2000" dirty="0" smtClean="0"/>
              <a:t>RTP packet caries 20 ms of audio samples. Timestamp clock rate for audio is 8000 Hz. Hence, timestamp increments by 160.</a:t>
            </a:r>
          </a:p>
          <a:p>
            <a:pPr lvl="1" algn="just"/>
            <a:r>
              <a:rPr lang="en-US" sz="2000" dirty="0" smtClean="0"/>
              <a:t>No. of bits per RTP payload for uncompressed audio is 160x8=1280. That for compressed audio is typically 8 times less.</a:t>
            </a:r>
          </a:p>
          <a:p>
            <a:pPr lvl="1" algn="just"/>
            <a:endParaRPr lang="en-US" sz="2000" dirty="0" smtClean="0"/>
          </a:p>
          <a:p>
            <a:pPr algn="just"/>
            <a:r>
              <a:rPr lang="en-US" sz="2200" dirty="0" smtClean="0"/>
              <a:t>Video</a:t>
            </a:r>
          </a:p>
          <a:p>
            <a:pPr lvl="1" algn="just"/>
            <a:r>
              <a:rPr lang="en-US" sz="2000" dirty="0" smtClean="0"/>
              <a:t>RTP packet caries one video frame. RTP packet rate is 25 or 30 Hz. Timestamp clock rate for video is 90,000 Hz. Hence, timestamp increments by 3600 or 3000. </a:t>
            </a:r>
          </a:p>
          <a:p>
            <a:pPr lvl="1" algn="just"/>
            <a:r>
              <a:rPr lang="en-US" sz="2000" dirty="0" smtClean="0"/>
              <a:t>No. of bits per RTP payload for uncompressed video conferencing is 352x240x12 = 10000 </a:t>
            </a:r>
          </a:p>
          <a:p>
            <a:pPr lvl="1" algn="just"/>
            <a:endParaRPr lang="en-US" sz="2200" dirty="0" smtClean="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Control Protocol</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RTCP provides out-of-band statistics (e.g., packet loss, packet delay variation, round-trip delay time) and control information for an RTP session. </a:t>
            </a:r>
          </a:p>
          <a:p>
            <a:pPr algn="just"/>
            <a:endParaRPr lang="en-US" sz="2400" dirty="0" smtClean="0"/>
          </a:p>
          <a:p>
            <a:pPr algn="just"/>
            <a:r>
              <a:rPr lang="en-US" sz="2400" dirty="0" smtClean="0"/>
              <a:t>The functionalities of RTCP include:</a:t>
            </a:r>
          </a:p>
          <a:p>
            <a:pPr lvl="1" algn="just"/>
            <a:r>
              <a:rPr lang="en-US" sz="2200" dirty="0" smtClean="0"/>
              <a:t>Gathering statistics on quality aspects of the media distribution and transmitting this data to the session media source and other session participant. </a:t>
            </a:r>
          </a:p>
          <a:p>
            <a:pPr lvl="1" algn="just"/>
            <a:r>
              <a:rPr lang="en-US" sz="2200" dirty="0" smtClean="0"/>
              <a:t>Provisioning session control functions. RTCP is a convenient means to reach all session participants. RTP is only transmitted by a media source.</a:t>
            </a:r>
          </a:p>
          <a:p>
            <a:pPr lvl="1" algn="just"/>
            <a:endParaRPr lang="en-US" sz="2000" dirty="0" smtClean="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Control Protocol (Cont.)</a:t>
            </a:r>
            <a:endParaRPr lang="en-US" sz="3600" b="1" dirty="0"/>
          </a:p>
        </p:txBody>
      </p:sp>
      <p:sp>
        <p:nvSpPr>
          <p:cNvPr id="4" name="Rectangle 3"/>
          <p:cNvSpPr/>
          <p:nvPr/>
        </p:nvSpPr>
        <p:spPr>
          <a:xfrm>
            <a:off x="609600" y="2286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UDP Header</a:t>
            </a:r>
            <a:endParaRPr lang="en-US" sz="1400" b="1" dirty="0"/>
          </a:p>
        </p:txBody>
      </p:sp>
      <p:sp>
        <p:nvSpPr>
          <p:cNvPr id="6" name="Rectangle 5"/>
          <p:cNvSpPr/>
          <p:nvPr/>
        </p:nvSpPr>
        <p:spPr>
          <a:xfrm>
            <a:off x="1676400" y="2286000"/>
            <a:ext cx="2286000" cy="609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RTCP Packet</a:t>
            </a:r>
            <a:endParaRPr lang="en-US" sz="1400" b="1" dirty="0"/>
          </a:p>
        </p:txBody>
      </p:sp>
      <p:sp>
        <p:nvSpPr>
          <p:cNvPr id="7" name="Rectangle 6"/>
          <p:cNvSpPr/>
          <p:nvPr/>
        </p:nvSpPr>
        <p:spPr>
          <a:xfrm>
            <a:off x="3962400" y="2286000"/>
            <a:ext cx="2286000" cy="609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RTCP Packet</a:t>
            </a:r>
            <a:endParaRPr lang="en-US" sz="1400" b="1" dirty="0"/>
          </a:p>
        </p:txBody>
      </p:sp>
      <p:sp>
        <p:nvSpPr>
          <p:cNvPr id="8" name="Rectangle 7"/>
          <p:cNvSpPr/>
          <p:nvPr/>
        </p:nvSpPr>
        <p:spPr>
          <a:xfrm>
            <a:off x="6248400" y="2286000"/>
            <a:ext cx="2286000" cy="609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RTCP Packet</a:t>
            </a:r>
            <a:endParaRPr lang="en-US" sz="1400" b="1" dirty="0"/>
          </a:p>
        </p:txBody>
      </p:sp>
      <p:sp>
        <p:nvSpPr>
          <p:cNvPr id="9" name="Rectangle 8"/>
          <p:cNvSpPr/>
          <p:nvPr/>
        </p:nvSpPr>
        <p:spPr>
          <a:xfrm>
            <a:off x="2819400" y="3276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RTCP Header</a:t>
            </a:r>
            <a:endParaRPr lang="en-US" sz="1400" b="1" dirty="0"/>
          </a:p>
        </p:txBody>
      </p:sp>
      <p:sp>
        <p:nvSpPr>
          <p:cNvPr id="10" name="Rectangle 9"/>
          <p:cNvSpPr/>
          <p:nvPr/>
        </p:nvSpPr>
        <p:spPr>
          <a:xfrm>
            <a:off x="3886200" y="3276600"/>
            <a:ext cx="2895600" cy="609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RTCP Data</a:t>
            </a:r>
            <a:endParaRPr lang="en-US" sz="1400" b="1" dirty="0"/>
          </a:p>
        </p:txBody>
      </p:sp>
      <p:cxnSp>
        <p:nvCxnSpPr>
          <p:cNvPr id="14" name="Straight Connector 13"/>
          <p:cNvCxnSpPr/>
          <p:nvPr/>
        </p:nvCxnSpPr>
        <p:spPr>
          <a:xfrm rot="10800000" flipV="1">
            <a:off x="2819400" y="2895600"/>
            <a:ext cx="1143000" cy="38100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2895600"/>
            <a:ext cx="533400" cy="38100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990600" y="4267200"/>
          <a:ext cx="7315200" cy="685800"/>
        </p:xfrm>
        <a:graphic>
          <a:graphicData uri="http://schemas.openxmlformats.org/drawingml/2006/table">
            <a:tbl>
              <a:tblPr firstRow="1" bandRow="1">
                <a:tableStyleId>{5C22544A-7EE6-4342-B048-85BDC9FD1C3A}</a:tableStyleId>
              </a:tblPr>
              <a:tblGrid>
                <a:gridCol w="990600"/>
                <a:gridCol w="381000"/>
                <a:gridCol w="1924259"/>
                <a:gridCol w="1848897"/>
                <a:gridCol w="2170444"/>
              </a:tblGrid>
              <a:tr h="685800">
                <a:tc>
                  <a:txBody>
                    <a:bodyPr/>
                    <a:lstStyle/>
                    <a:p>
                      <a:pPr algn="ctr"/>
                      <a:r>
                        <a:rPr lang="en-US" sz="1400" dirty="0" smtClean="0"/>
                        <a:t>Version</a:t>
                      </a:r>
                      <a:endParaRPr lang="en-US" sz="1400" dirty="0"/>
                    </a:p>
                  </a:txBody>
                  <a:tcPr anchor="ctr">
                    <a:solidFill>
                      <a:schemeClr val="accent2">
                        <a:lumMod val="75000"/>
                      </a:schemeClr>
                    </a:solidFill>
                  </a:tcPr>
                </a:tc>
                <a:tc>
                  <a:txBody>
                    <a:bodyPr/>
                    <a:lstStyle/>
                    <a:p>
                      <a:pPr algn="ctr"/>
                      <a:r>
                        <a:rPr lang="en-US" sz="1400" dirty="0" smtClean="0"/>
                        <a:t>P</a:t>
                      </a:r>
                      <a:endParaRPr lang="en-US" sz="1400" dirty="0"/>
                    </a:p>
                  </a:txBody>
                  <a:tcPr anchor="ctr">
                    <a:solidFill>
                      <a:schemeClr val="accent2">
                        <a:lumMod val="75000"/>
                      </a:schemeClr>
                    </a:solidFill>
                  </a:tcPr>
                </a:tc>
                <a:tc>
                  <a:txBody>
                    <a:bodyPr/>
                    <a:lstStyle/>
                    <a:p>
                      <a:pPr algn="ctr"/>
                      <a:r>
                        <a:rPr lang="en-US" sz="1400" dirty="0" smtClean="0"/>
                        <a:t>RR Count</a:t>
                      </a:r>
                      <a:endParaRPr lang="en-US" sz="1400" dirty="0"/>
                    </a:p>
                  </a:txBody>
                  <a:tcPr anchor="ctr">
                    <a:solidFill>
                      <a:schemeClr val="accent2">
                        <a:lumMod val="75000"/>
                      </a:schemeClr>
                    </a:solidFill>
                  </a:tcPr>
                </a:tc>
                <a:tc>
                  <a:txBody>
                    <a:bodyPr/>
                    <a:lstStyle/>
                    <a:p>
                      <a:pPr algn="ctr"/>
                      <a:r>
                        <a:rPr lang="en-US" sz="1400" dirty="0" smtClean="0"/>
                        <a:t>Packet Type</a:t>
                      </a:r>
                      <a:endParaRPr lang="en-US" sz="1400" dirty="0"/>
                    </a:p>
                  </a:txBody>
                  <a:tcPr anchor="ctr">
                    <a:solidFill>
                      <a:schemeClr val="accent2">
                        <a:lumMod val="75000"/>
                      </a:schemeClr>
                    </a:solidFill>
                  </a:tcPr>
                </a:tc>
                <a:tc>
                  <a:txBody>
                    <a:bodyPr/>
                    <a:lstStyle/>
                    <a:p>
                      <a:pPr algn="ctr"/>
                      <a:r>
                        <a:rPr lang="en-US" sz="1400" dirty="0" smtClean="0"/>
                        <a:t>Message Length</a:t>
                      </a:r>
                      <a:endParaRPr lang="en-US" sz="1400" dirty="0"/>
                    </a:p>
                  </a:txBody>
                  <a:tcPr anchor="ctr">
                    <a:solidFill>
                      <a:schemeClr val="accent2">
                        <a:lumMod val="75000"/>
                      </a:schemeClr>
                    </a:solidFill>
                  </a:tcPr>
                </a:tc>
              </a:tr>
            </a:tbl>
          </a:graphicData>
        </a:graphic>
      </p:graphicFrame>
      <p:cxnSp>
        <p:nvCxnSpPr>
          <p:cNvPr id="20" name="Straight Connector 19"/>
          <p:cNvCxnSpPr/>
          <p:nvPr/>
        </p:nvCxnSpPr>
        <p:spPr>
          <a:xfrm rot="10800000" flipV="1">
            <a:off x="990600" y="3886200"/>
            <a:ext cx="1828800" cy="38100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86200" y="3886200"/>
            <a:ext cx="4419600" cy="38100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9800" y="5638800"/>
            <a:ext cx="2209800" cy="738664"/>
          </a:xfrm>
          <a:prstGeom prst="rect">
            <a:avLst/>
          </a:prstGeom>
          <a:noFill/>
        </p:spPr>
        <p:txBody>
          <a:bodyPr wrap="square" rtlCol="0">
            <a:spAutoFit/>
          </a:bodyPr>
          <a:lstStyle/>
          <a:p>
            <a:pPr algn="just"/>
            <a:r>
              <a:rPr lang="en-US" sz="1400" dirty="0" smtClean="0"/>
              <a:t>Number of  Reception Report Blocks, contained  in the packet</a:t>
            </a:r>
            <a:endParaRPr lang="en-US" sz="1400" dirty="0"/>
          </a:p>
        </p:txBody>
      </p:sp>
      <p:sp>
        <p:nvSpPr>
          <p:cNvPr id="27" name="TextBox 26"/>
          <p:cNvSpPr txBox="1"/>
          <p:nvPr/>
        </p:nvSpPr>
        <p:spPr>
          <a:xfrm>
            <a:off x="990600" y="5334000"/>
            <a:ext cx="1143000" cy="307777"/>
          </a:xfrm>
          <a:prstGeom prst="rect">
            <a:avLst/>
          </a:prstGeom>
          <a:noFill/>
        </p:spPr>
        <p:txBody>
          <a:bodyPr wrap="square" rtlCol="0">
            <a:spAutoFit/>
          </a:bodyPr>
          <a:lstStyle/>
          <a:p>
            <a:r>
              <a:rPr lang="en-US" sz="1400" dirty="0" smtClean="0"/>
              <a:t>Padding bit</a:t>
            </a:r>
            <a:endParaRPr lang="en-US" sz="1400" dirty="0"/>
          </a:p>
        </p:txBody>
      </p:sp>
      <p:cxnSp>
        <p:nvCxnSpPr>
          <p:cNvPr id="29" name="Straight Arrow Connector 28"/>
          <p:cNvCxnSpPr>
            <a:stCxn id="27" idx="0"/>
          </p:cNvCxnSpPr>
          <p:nvPr/>
        </p:nvCxnSpPr>
        <p:spPr>
          <a:xfrm rot="5400000" flipH="1" flipV="1">
            <a:off x="1543050" y="4819650"/>
            <a:ext cx="533400" cy="4953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047206" y="5181600"/>
            <a:ext cx="762794"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572000" y="5257800"/>
            <a:ext cx="3581400" cy="1384995"/>
          </a:xfrm>
          <a:prstGeom prst="rect">
            <a:avLst/>
          </a:prstGeom>
          <a:noFill/>
        </p:spPr>
        <p:txBody>
          <a:bodyPr wrap="square" rtlCol="0">
            <a:spAutoFit/>
          </a:bodyPr>
          <a:lstStyle/>
          <a:p>
            <a:pPr algn="just"/>
            <a:r>
              <a:rPr lang="en-US" sz="1400" dirty="0" smtClean="0"/>
              <a:t>200: SR (Sender Report)</a:t>
            </a:r>
          </a:p>
          <a:p>
            <a:pPr algn="just"/>
            <a:r>
              <a:rPr lang="en-US" sz="1400" dirty="0" smtClean="0"/>
              <a:t>201: RR (Receiver Report)</a:t>
            </a:r>
          </a:p>
          <a:p>
            <a:pPr algn="just"/>
            <a:r>
              <a:rPr lang="en-US" sz="1400" dirty="0" smtClean="0"/>
              <a:t>202: SDES (Source Destination)</a:t>
            </a:r>
          </a:p>
          <a:p>
            <a:pPr algn="just"/>
            <a:r>
              <a:rPr lang="en-US" sz="1400" dirty="0" smtClean="0"/>
              <a:t>203: BYE</a:t>
            </a:r>
          </a:p>
          <a:p>
            <a:pPr algn="just"/>
            <a:r>
              <a:rPr lang="en-US" sz="1400" dirty="0" smtClean="0"/>
              <a:t>204: APP (Application Specific Message)</a:t>
            </a:r>
          </a:p>
          <a:p>
            <a:pPr algn="just"/>
            <a:r>
              <a:rPr lang="en-US" sz="1400" dirty="0" smtClean="0"/>
              <a:t>207: XR (RTCP Extension)</a:t>
            </a:r>
            <a:endParaRPr lang="en-US" sz="1400" dirty="0"/>
          </a:p>
        </p:txBody>
      </p:sp>
      <p:cxnSp>
        <p:nvCxnSpPr>
          <p:cNvPr id="34" name="Straight Arrow Connector 33"/>
          <p:cNvCxnSpPr/>
          <p:nvPr/>
        </p:nvCxnSpPr>
        <p:spPr>
          <a:xfrm rot="5400000" flipH="1" flipV="1">
            <a:off x="5105400" y="5029200"/>
            <a:ext cx="4572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Control Protocol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Sender Report (SR)</a:t>
            </a:r>
          </a:p>
          <a:p>
            <a:pPr lvl="1" algn="just"/>
            <a:r>
              <a:rPr lang="en-US" sz="2200" dirty="0" smtClean="0"/>
              <a:t>It is sent periodically by the active senders to report transmission and reception statistics. The report include an absolute timestamp, allowing the receiver to synchronize RTP messages. (Note: video and audio streams use independent relative timestamps).</a:t>
            </a:r>
          </a:p>
          <a:p>
            <a:pPr algn="just"/>
            <a:endParaRPr lang="en-US" sz="2400" dirty="0" smtClean="0"/>
          </a:p>
          <a:p>
            <a:pPr algn="just"/>
            <a:r>
              <a:rPr lang="en-US" sz="2400" dirty="0" smtClean="0"/>
              <a:t>Source Description (SDES)</a:t>
            </a:r>
          </a:p>
          <a:p>
            <a:pPr lvl="1" algn="just"/>
            <a:r>
              <a:rPr lang="en-US" sz="2200" dirty="0" smtClean="0"/>
              <a:t>It is used to send CNAME item to session participant that provides additional information such as the name, e-mail address, telephone number of the owner of the source.</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Control Protocol (Cont.)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Receiver Report (RR)</a:t>
            </a:r>
          </a:p>
          <a:p>
            <a:pPr lvl="1" algn="just"/>
            <a:r>
              <a:rPr lang="en-US" sz="2200" dirty="0" smtClean="0"/>
              <a:t>It informs the sender and other receivers about the QoS.</a:t>
            </a:r>
          </a:p>
          <a:p>
            <a:pPr lvl="1" algn="just"/>
            <a:endParaRPr lang="en-US" sz="2200" dirty="0" smtClean="0"/>
          </a:p>
          <a:p>
            <a:pPr algn="just"/>
            <a:r>
              <a:rPr lang="en-US" sz="2400" dirty="0" smtClean="0"/>
              <a:t>Goodbye (BYE)</a:t>
            </a:r>
          </a:p>
          <a:p>
            <a:pPr lvl="1" algn="just"/>
            <a:r>
              <a:rPr lang="en-US" sz="2200" dirty="0" smtClean="0"/>
              <a:t>A source sends a BYE message to shut down a stream. It also allow an endpoint to announce that it is leaving the conference.</a:t>
            </a:r>
          </a:p>
          <a:p>
            <a:pPr algn="just"/>
            <a:endParaRPr lang="en-US" sz="2400" dirty="0" smtClean="0"/>
          </a:p>
          <a:p>
            <a:pPr algn="just"/>
            <a:r>
              <a:rPr lang="en-US" sz="2400" dirty="0" smtClean="0"/>
              <a:t>Application Specific Message (APP)</a:t>
            </a:r>
          </a:p>
          <a:p>
            <a:pPr lvl="1" algn="just"/>
            <a:r>
              <a:rPr lang="en-US" sz="2200" dirty="0" smtClean="0"/>
              <a:t>The application-specific message provides a mechanism to design application-specific extensions to the RTCP protocol.</a:t>
            </a:r>
          </a:p>
          <a:p>
            <a:pPr lvl="1" algn="just"/>
            <a:endParaRPr lang="en-US" sz="2200" dirty="0" smtClean="0"/>
          </a:p>
          <a:p>
            <a:pPr lvl="1" algn="just"/>
            <a:endParaRPr lang="en-US" sz="2200" dirty="0" smtClean="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Control Protocol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The volume of RTCP traffic may exceed the RTP traffic during a conference session involving large number of participants. This is because RTCP packets are sent regardless whether participant is talking or not.</a:t>
            </a:r>
          </a:p>
          <a:p>
            <a:pPr algn="just"/>
            <a:endParaRPr lang="en-US" sz="2400" dirty="0" smtClean="0"/>
          </a:p>
          <a:p>
            <a:pPr algn="just"/>
            <a:r>
              <a:rPr lang="en-US" sz="2400" dirty="0" smtClean="0"/>
              <a:t>RTCP traffic is dynamically changed depending of the number of participants. Typically, it is designed to be no more than 5% of the RTP traffic (1.25% allocated to sender, and 3.75% allocated to receivers). As number of receivers increases, frequency of response per receiver decreases.</a:t>
            </a:r>
            <a:endParaRPr lang="en-US" sz="2200" dirty="0" smtClean="0"/>
          </a:p>
          <a:p>
            <a:pPr lvl="1" algn="just"/>
            <a:endParaRPr lang="en-US" sz="22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Video vs. Animation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Both images and graphics are displayed as a succession of view, which creates an impression of movement.</a:t>
            </a:r>
          </a:p>
          <a:p>
            <a:pPr algn="just"/>
            <a:r>
              <a:rPr lang="en-US" sz="2400" dirty="0" smtClean="0"/>
              <a:t>Video - </a:t>
            </a:r>
            <a:r>
              <a:rPr lang="en-US" sz="2200" dirty="0" smtClean="0"/>
              <a:t>moving images or moving pictures</a:t>
            </a:r>
          </a:p>
          <a:p>
            <a:pPr lvl="1" algn="just"/>
            <a:r>
              <a:rPr lang="en-US" sz="2000" dirty="0" smtClean="0"/>
              <a:t>Captured or Synthesized</a:t>
            </a:r>
          </a:p>
          <a:p>
            <a:pPr lvl="1" algn="just"/>
            <a:r>
              <a:rPr lang="en-US" sz="2200" dirty="0" smtClean="0"/>
              <a:t>Consists of a series of bitmap images</a:t>
            </a:r>
          </a:p>
          <a:p>
            <a:pPr algn="just"/>
            <a:r>
              <a:rPr lang="en-US" sz="2400" dirty="0" smtClean="0"/>
              <a:t>Animation - </a:t>
            </a:r>
            <a:r>
              <a:rPr lang="en-US" sz="2200" dirty="0" smtClean="0"/>
              <a:t>moving graphics</a:t>
            </a:r>
          </a:p>
          <a:p>
            <a:pPr lvl="1" algn="just"/>
            <a:r>
              <a:rPr lang="en-US" sz="2000" dirty="0" smtClean="0"/>
              <a:t>Generated by computer program</a:t>
            </a:r>
          </a:p>
          <a:p>
            <a:pPr lvl="1" algn="just"/>
            <a:r>
              <a:rPr lang="en-US" sz="2200" dirty="0" smtClean="0"/>
              <a:t>Consists of a set of objects</a:t>
            </a:r>
          </a:p>
          <a:p>
            <a:pPr lvl="1" algn="just"/>
            <a:r>
              <a:rPr lang="en-US" sz="2200" dirty="0" smtClean="0"/>
              <a:t>The movement of the objects are calculated </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Forward Error Correction</a:t>
            </a:r>
            <a:endParaRPr lang="en-US" sz="3600" b="1" dirty="0"/>
          </a:p>
        </p:txBody>
      </p:sp>
      <p:sp>
        <p:nvSpPr>
          <p:cNvPr id="4" name="Rectangle 3"/>
          <p:cNvSpPr/>
          <p:nvPr/>
        </p:nvSpPr>
        <p:spPr>
          <a:xfrm>
            <a:off x="762000" y="2286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5" name="Rectangle 4"/>
          <p:cNvSpPr/>
          <p:nvPr/>
        </p:nvSpPr>
        <p:spPr>
          <a:xfrm>
            <a:off x="1600200" y="2286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p>
        </p:txBody>
      </p:sp>
      <p:sp>
        <p:nvSpPr>
          <p:cNvPr id="6" name="Rectangle 5"/>
          <p:cNvSpPr/>
          <p:nvPr/>
        </p:nvSpPr>
        <p:spPr>
          <a:xfrm>
            <a:off x="2438400" y="2286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7" name="Rectangle 6"/>
          <p:cNvSpPr/>
          <p:nvPr/>
        </p:nvSpPr>
        <p:spPr>
          <a:xfrm>
            <a:off x="3733800" y="2286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N-1</a:t>
            </a:r>
            <a:endParaRPr lang="en-US" baseline="-25000" dirty="0"/>
          </a:p>
        </p:txBody>
      </p:sp>
      <p:sp>
        <p:nvSpPr>
          <p:cNvPr id="8" name="TextBox 7"/>
          <p:cNvSpPr txBox="1"/>
          <p:nvPr/>
        </p:nvSpPr>
        <p:spPr>
          <a:xfrm>
            <a:off x="3200400" y="2286000"/>
            <a:ext cx="433132" cy="369332"/>
          </a:xfrm>
          <a:prstGeom prst="rect">
            <a:avLst/>
          </a:prstGeom>
          <a:noFill/>
        </p:spPr>
        <p:txBody>
          <a:bodyPr wrap="none" rtlCol="0">
            <a:spAutoFit/>
          </a:bodyPr>
          <a:lstStyle/>
          <a:p>
            <a:r>
              <a:rPr lang="en-US" dirty="0" smtClean="0"/>
              <a:t>….</a:t>
            </a:r>
            <a:endParaRPr lang="en-US" dirty="0"/>
          </a:p>
        </p:txBody>
      </p:sp>
      <p:sp>
        <p:nvSpPr>
          <p:cNvPr id="9" name="Rectangle 8"/>
          <p:cNvSpPr/>
          <p:nvPr/>
        </p:nvSpPr>
        <p:spPr>
          <a:xfrm>
            <a:off x="4572000" y="2286000"/>
            <a:ext cx="6858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1</a:t>
            </a:r>
            <a:endParaRPr lang="en-US" baseline="-25000" dirty="0"/>
          </a:p>
        </p:txBody>
      </p:sp>
      <p:sp>
        <p:nvSpPr>
          <p:cNvPr id="10" name="TextBox 9"/>
          <p:cNvSpPr txBox="1"/>
          <p:nvPr/>
        </p:nvSpPr>
        <p:spPr>
          <a:xfrm>
            <a:off x="653940" y="2971800"/>
            <a:ext cx="3918060" cy="461665"/>
          </a:xfrm>
          <a:prstGeom prst="rect">
            <a:avLst/>
          </a:prstGeom>
          <a:noFill/>
        </p:spPr>
        <p:txBody>
          <a:bodyPr wrap="none" rtlCol="0">
            <a:spAutoFit/>
          </a:bodyPr>
          <a:lstStyle/>
          <a:p>
            <a:r>
              <a:rPr lang="en-US" sz="2400" dirty="0" smtClean="0"/>
              <a:t>P</a:t>
            </a:r>
            <a:r>
              <a:rPr lang="en-US" sz="2400" baseline="-25000" dirty="0" smtClean="0"/>
              <a:t>1</a:t>
            </a:r>
            <a:r>
              <a:rPr lang="en-US" sz="2400" dirty="0" smtClean="0"/>
              <a:t> = XOR(D</a:t>
            </a:r>
            <a:r>
              <a:rPr lang="en-US" sz="2400" baseline="-25000" dirty="0" smtClean="0"/>
              <a:t>1</a:t>
            </a:r>
            <a:r>
              <a:rPr lang="en-US" sz="2400" dirty="0" smtClean="0"/>
              <a:t>, D</a:t>
            </a:r>
            <a:r>
              <a:rPr lang="en-US" sz="2400" baseline="-25000" dirty="0" smtClean="0"/>
              <a:t>2</a:t>
            </a:r>
            <a:r>
              <a:rPr lang="en-US" sz="2400" dirty="0" smtClean="0"/>
              <a:t>,D</a:t>
            </a:r>
            <a:r>
              <a:rPr lang="en-US" sz="2400" baseline="-25000" dirty="0" smtClean="0"/>
              <a:t>3</a:t>
            </a:r>
            <a:r>
              <a:rPr lang="en-US" sz="2400" dirty="0" smtClean="0"/>
              <a:t>,…,D</a:t>
            </a:r>
            <a:r>
              <a:rPr lang="en-US" sz="2400" baseline="-25000" dirty="0" smtClean="0"/>
              <a:t>N-1</a:t>
            </a:r>
            <a:r>
              <a:rPr lang="en-US" sz="2400" dirty="0" smtClean="0"/>
              <a:t>)</a:t>
            </a:r>
            <a:endParaRPr lang="en-US" sz="2400" baseline="-25000" dirty="0" smtClean="0"/>
          </a:p>
        </p:txBody>
      </p:sp>
      <p:sp>
        <p:nvSpPr>
          <p:cNvPr id="11" name="TextBox 10"/>
          <p:cNvSpPr txBox="1"/>
          <p:nvPr/>
        </p:nvSpPr>
        <p:spPr>
          <a:xfrm>
            <a:off x="653940" y="3440668"/>
            <a:ext cx="3918060" cy="461665"/>
          </a:xfrm>
          <a:prstGeom prst="rect">
            <a:avLst/>
          </a:prstGeom>
          <a:noFill/>
        </p:spPr>
        <p:txBody>
          <a:bodyPr wrap="none" rtlCol="0">
            <a:spAutoFit/>
          </a:bodyPr>
          <a:lstStyle/>
          <a:p>
            <a:r>
              <a:rPr lang="en-US" sz="2400" dirty="0" smtClean="0"/>
              <a:t>D</a:t>
            </a:r>
            <a:r>
              <a:rPr lang="en-US" sz="2400" baseline="-25000" dirty="0" smtClean="0"/>
              <a:t>3</a:t>
            </a:r>
            <a:r>
              <a:rPr lang="en-US" sz="2400" dirty="0" smtClean="0"/>
              <a:t> = XOR(D</a:t>
            </a:r>
            <a:r>
              <a:rPr lang="en-US" sz="2400" baseline="-25000" dirty="0" smtClean="0"/>
              <a:t>1</a:t>
            </a:r>
            <a:r>
              <a:rPr lang="en-US" sz="2400" dirty="0" smtClean="0"/>
              <a:t>, D</a:t>
            </a:r>
            <a:r>
              <a:rPr lang="en-US" sz="2400" baseline="-25000" dirty="0" smtClean="0"/>
              <a:t>2</a:t>
            </a:r>
            <a:r>
              <a:rPr lang="en-US" sz="2400" dirty="0" smtClean="0"/>
              <a:t>,…,D</a:t>
            </a:r>
            <a:r>
              <a:rPr lang="en-US" sz="2400" baseline="-25000" dirty="0" smtClean="0"/>
              <a:t>N-1</a:t>
            </a:r>
            <a:r>
              <a:rPr lang="en-US" sz="2400" dirty="0" smtClean="0"/>
              <a:t>,P</a:t>
            </a:r>
            <a:r>
              <a:rPr lang="en-US" sz="2400" baseline="-25000" dirty="0" smtClean="0"/>
              <a:t>1</a:t>
            </a:r>
            <a:r>
              <a:rPr lang="en-US" sz="2400" dirty="0" smtClean="0"/>
              <a:t>)</a:t>
            </a:r>
            <a:endParaRPr lang="en-US" sz="2400" baseline="-25000" dirty="0" smtClean="0"/>
          </a:p>
        </p:txBody>
      </p:sp>
      <p:sp>
        <p:nvSpPr>
          <p:cNvPr id="12" name="Rectangle 11"/>
          <p:cNvSpPr/>
          <p:nvPr/>
        </p:nvSpPr>
        <p:spPr>
          <a:xfrm>
            <a:off x="7620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3" name="Rectangle 12"/>
          <p:cNvSpPr/>
          <p:nvPr/>
        </p:nvSpPr>
        <p:spPr>
          <a:xfrm>
            <a:off x="1600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p>
        </p:txBody>
      </p:sp>
      <p:sp>
        <p:nvSpPr>
          <p:cNvPr id="15" name="Rectangle 14"/>
          <p:cNvSpPr/>
          <p:nvPr/>
        </p:nvSpPr>
        <p:spPr>
          <a:xfrm>
            <a:off x="28956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
            </a:r>
            <a:r>
              <a:rPr lang="en-US" baseline="-25000" dirty="0" err="1" smtClean="0"/>
              <a:t>k</a:t>
            </a:r>
            <a:endParaRPr lang="en-US" baseline="-25000" dirty="0"/>
          </a:p>
        </p:txBody>
      </p:sp>
      <p:sp>
        <p:nvSpPr>
          <p:cNvPr id="16" name="TextBox 15"/>
          <p:cNvSpPr txBox="1"/>
          <p:nvPr/>
        </p:nvSpPr>
        <p:spPr>
          <a:xfrm>
            <a:off x="2386268" y="4191000"/>
            <a:ext cx="433132" cy="369332"/>
          </a:xfrm>
          <a:prstGeom prst="rect">
            <a:avLst/>
          </a:prstGeom>
          <a:noFill/>
        </p:spPr>
        <p:txBody>
          <a:bodyPr wrap="none" rtlCol="0">
            <a:spAutoFit/>
          </a:bodyPr>
          <a:lstStyle/>
          <a:p>
            <a:r>
              <a:rPr lang="en-US" dirty="0" smtClean="0"/>
              <a:t>….</a:t>
            </a:r>
            <a:endParaRPr lang="en-US" dirty="0"/>
          </a:p>
        </p:txBody>
      </p:sp>
      <p:sp>
        <p:nvSpPr>
          <p:cNvPr id="17" name="Rectangle 16"/>
          <p:cNvSpPr/>
          <p:nvPr/>
        </p:nvSpPr>
        <p:spPr>
          <a:xfrm>
            <a:off x="3733800" y="4191000"/>
            <a:ext cx="6858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1</a:t>
            </a:r>
            <a:endParaRPr lang="en-US" baseline="-25000" dirty="0"/>
          </a:p>
        </p:txBody>
      </p:sp>
      <p:sp>
        <p:nvSpPr>
          <p:cNvPr id="18" name="Rectangle 17"/>
          <p:cNvSpPr/>
          <p:nvPr/>
        </p:nvSpPr>
        <p:spPr>
          <a:xfrm>
            <a:off x="4572000" y="4191000"/>
            <a:ext cx="6858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2</a:t>
            </a:r>
            <a:endParaRPr lang="en-US" baseline="-25000" dirty="0"/>
          </a:p>
        </p:txBody>
      </p:sp>
      <p:sp>
        <p:nvSpPr>
          <p:cNvPr id="19" name="Rectangle 18"/>
          <p:cNvSpPr/>
          <p:nvPr/>
        </p:nvSpPr>
        <p:spPr>
          <a:xfrm>
            <a:off x="5867400" y="4191000"/>
            <a:ext cx="6858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N-k</a:t>
            </a:r>
            <a:endParaRPr lang="en-US" baseline="-25000" dirty="0"/>
          </a:p>
        </p:txBody>
      </p:sp>
      <p:sp>
        <p:nvSpPr>
          <p:cNvPr id="20" name="TextBox 19"/>
          <p:cNvSpPr txBox="1"/>
          <p:nvPr/>
        </p:nvSpPr>
        <p:spPr>
          <a:xfrm>
            <a:off x="5334000" y="4191000"/>
            <a:ext cx="433132" cy="369332"/>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5191933" y="2971800"/>
            <a:ext cx="3494867" cy="461665"/>
          </a:xfrm>
          <a:prstGeom prst="rect">
            <a:avLst/>
          </a:prstGeom>
          <a:noFill/>
        </p:spPr>
        <p:txBody>
          <a:bodyPr wrap="none" rtlCol="0">
            <a:spAutoFit/>
          </a:bodyPr>
          <a:lstStyle/>
          <a:p>
            <a:r>
              <a:rPr lang="en-US" sz="2400" dirty="0" smtClean="0"/>
              <a:t>P</a:t>
            </a:r>
            <a:r>
              <a:rPr lang="en-US" sz="2400" baseline="-25000" dirty="0" smtClean="0"/>
              <a:t>1</a:t>
            </a:r>
            <a:r>
              <a:rPr lang="en-US" sz="2400" dirty="0" smtClean="0"/>
              <a:t> is called Parity Packet</a:t>
            </a:r>
            <a:endParaRPr lang="en-US" sz="2400" dirty="0"/>
          </a:p>
        </p:txBody>
      </p:sp>
      <p:sp>
        <p:nvSpPr>
          <p:cNvPr id="23" name="TextBox 22"/>
          <p:cNvSpPr txBox="1"/>
          <p:nvPr/>
        </p:nvSpPr>
        <p:spPr>
          <a:xfrm>
            <a:off x="685800" y="4884003"/>
            <a:ext cx="7924800" cy="1569660"/>
          </a:xfrm>
          <a:prstGeom prst="rect">
            <a:avLst/>
          </a:prstGeom>
          <a:noFill/>
        </p:spPr>
        <p:txBody>
          <a:bodyPr wrap="square" rtlCol="0">
            <a:spAutoFit/>
          </a:bodyPr>
          <a:lstStyle/>
          <a:p>
            <a:pPr algn="just"/>
            <a:r>
              <a:rPr lang="en-US" sz="2400" dirty="0" smtClean="0"/>
              <a:t>The Parity Packets can help to recover the loss of any N-k out of N packets (Reed Solomon Erasure Code).</a:t>
            </a:r>
          </a:p>
          <a:p>
            <a:pPr algn="just"/>
            <a:endParaRPr lang="en-US" sz="2400" dirty="0" smtClean="0"/>
          </a:p>
          <a:p>
            <a:pPr algn="just"/>
            <a:r>
              <a:rPr lang="en-US" sz="2400" dirty="0" smtClean="0"/>
              <a:t>FEC increases the required bandwidth and latency.</a:t>
            </a:r>
            <a:endParaRPr lang="en-US" sz="2400" dirty="0"/>
          </a:p>
        </p:txBody>
      </p:sp>
      <p:sp>
        <p:nvSpPr>
          <p:cNvPr id="26" name="TextBox 25"/>
          <p:cNvSpPr txBox="1"/>
          <p:nvPr/>
        </p:nvSpPr>
        <p:spPr>
          <a:xfrm>
            <a:off x="5791200" y="2286000"/>
            <a:ext cx="723275" cy="400110"/>
          </a:xfrm>
          <a:prstGeom prst="rect">
            <a:avLst/>
          </a:prstGeom>
          <a:noFill/>
        </p:spPr>
        <p:txBody>
          <a:bodyPr wrap="none" rtlCol="0">
            <a:spAutoFit/>
          </a:bodyPr>
          <a:lstStyle/>
          <a:p>
            <a:r>
              <a:rPr lang="en-US" sz="2000" b="1" dirty="0" smtClean="0">
                <a:solidFill>
                  <a:srgbClr val="FF0000"/>
                </a:solidFill>
              </a:rPr>
              <a:t>FEC</a:t>
            </a:r>
            <a:endParaRPr lang="en-US" sz="2000" b="1" dirty="0">
              <a:solidFill>
                <a:srgbClr val="FF0000"/>
              </a:solidFill>
            </a:endParaRPr>
          </a:p>
        </p:txBody>
      </p:sp>
      <p:cxnSp>
        <p:nvCxnSpPr>
          <p:cNvPr id="27" name="Straight Arrow Connector 26"/>
          <p:cNvCxnSpPr/>
          <p:nvPr/>
        </p:nvCxnSpPr>
        <p:spPr>
          <a:xfrm rot="10800000">
            <a:off x="5334000" y="2513011"/>
            <a:ext cx="4572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Interleaving</a:t>
            </a:r>
            <a:endParaRPr lang="en-US" sz="3600" b="1" dirty="0"/>
          </a:p>
        </p:txBody>
      </p:sp>
      <p:sp>
        <p:nvSpPr>
          <p:cNvPr id="4" name="Rectangle 3"/>
          <p:cNvSpPr/>
          <p:nvPr/>
        </p:nvSpPr>
        <p:spPr>
          <a:xfrm>
            <a:off x="6096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 name="Rectangle 4"/>
          <p:cNvSpPr/>
          <p:nvPr/>
        </p:nvSpPr>
        <p:spPr>
          <a:xfrm>
            <a:off x="10668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6" name="Rectangle 5"/>
          <p:cNvSpPr/>
          <p:nvPr/>
        </p:nvSpPr>
        <p:spPr>
          <a:xfrm>
            <a:off x="15240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7" name="Rectangle 6"/>
          <p:cNvSpPr/>
          <p:nvPr/>
        </p:nvSpPr>
        <p:spPr>
          <a:xfrm>
            <a:off x="19812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8" name="Rectangle 7"/>
          <p:cNvSpPr/>
          <p:nvPr/>
        </p:nvSpPr>
        <p:spPr>
          <a:xfrm>
            <a:off x="2667000" y="22860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9" name="Rectangle 8"/>
          <p:cNvSpPr/>
          <p:nvPr/>
        </p:nvSpPr>
        <p:spPr>
          <a:xfrm>
            <a:off x="3124200" y="22860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10" name="Rectangle 9"/>
          <p:cNvSpPr/>
          <p:nvPr/>
        </p:nvSpPr>
        <p:spPr>
          <a:xfrm>
            <a:off x="3581400" y="22860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US" b="1" dirty="0"/>
          </a:p>
        </p:txBody>
      </p:sp>
      <p:sp>
        <p:nvSpPr>
          <p:cNvPr id="11" name="Rectangle 10"/>
          <p:cNvSpPr/>
          <p:nvPr/>
        </p:nvSpPr>
        <p:spPr>
          <a:xfrm>
            <a:off x="4038600" y="22860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12" name="Rectangle 11"/>
          <p:cNvSpPr/>
          <p:nvPr/>
        </p:nvSpPr>
        <p:spPr>
          <a:xfrm>
            <a:off x="4724400" y="22860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13" name="Rectangle 12"/>
          <p:cNvSpPr/>
          <p:nvPr/>
        </p:nvSpPr>
        <p:spPr>
          <a:xfrm>
            <a:off x="5181600" y="22860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14" name="Rectangle 13"/>
          <p:cNvSpPr/>
          <p:nvPr/>
        </p:nvSpPr>
        <p:spPr>
          <a:xfrm>
            <a:off x="5638800" y="22860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11</a:t>
            </a:r>
            <a:endParaRPr lang="en-US" b="1" dirty="0"/>
          </a:p>
        </p:txBody>
      </p:sp>
      <p:sp>
        <p:nvSpPr>
          <p:cNvPr id="15" name="Rectangle 14"/>
          <p:cNvSpPr/>
          <p:nvPr/>
        </p:nvSpPr>
        <p:spPr>
          <a:xfrm>
            <a:off x="6096000" y="22860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12</a:t>
            </a:r>
            <a:endParaRPr lang="en-US" b="1" dirty="0"/>
          </a:p>
        </p:txBody>
      </p:sp>
      <p:sp>
        <p:nvSpPr>
          <p:cNvPr id="16" name="Rectangle 15"/>
          <p:cNvSpPr/>
          <p:nvPr/>
        </p:nvSpPr>
        <p:spPr>
          <a:xfrm>
            <a:off x="6781800" y="22860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13</a:t>
            </a:r>
            <a:endParaRPr lang="en-US" b="1" dirty="0"/>
          </a:p>
        </p:txBody>
      </p:sp>
      <p:sp>
        <p:nvSpPr>
          <p:cNvPr id="17" name="Rectangle 16"/>
          <p:cNvSpPr/>
          <p:nvPr/>
        </p:nvSpPr>
        <p:spPr>
          <a:xfrm>
            <a:off x="7239000" y="22860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14</a:t>
            </a:r>
            <a:endParaRPr lang="en-US" b="1" dirty="0"/>
          </a:p>
        </p:txBody>
      </p:sp>
      <p:sp>
        <p:nvSpPr>
          <p:cNvPr id="18" name="Rectangle 17"/>
          <p:cNvSpPr/>
          <p:nvPr/>
        </p:nvSpPr>
        <p:spPr>
          <a:xfrm>
            <a:off x="7696200" y="22860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a:t>
            </a:r>
            <a:endParaRPr lang="en-US" b="1" dirty="0"/>
          </a:p>
        </p:txBody>
      </p:sp>
      <p:sp>
        <p:nvSpPr>
          <p:cNvPr id="19" name="Rectangle 18"/>
          <p:cNvSpPr/>
          <p:nvPr/>
        </p:nvSpPr>
        <p:spPr>
          <a:xfrm>
            <a:off x="8153400" y="22860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16</a:t>
            </a:r>
            <a:endParaRPr lang="en-US" b="1" dirty="0"/>
          </a:p>
        </p:txBody>
      </p:sp>
      <p:sp>
        <p:nvSpPr>
          <p:cNvPr id="20" name="Rectangle 19"/>
          <p:cNvSpPr/>
          <p:nvPr/>
        </p:nvSpPr>
        <p:spPr>
          <a:xfrm>
            <a:off x="609600" y="3733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1" name="TextBox 20"/>
          <p:cNvSpPr txBox="1"/>
          <p:nvPr/>
        </p:nvSpPr>
        <p:spPr>
          <a:xfrm>
            <a:off x="533400" y="2971800"/>
            <a:ext cx="8278228" cy="461665"/>
          </a:xfrm>
          <a:prstGeom prst="rect">
            <a:avLst/>
          </a:prstGeom>
          <a:noFill/>
        </p:spPr>
        <p:txBody>
          <a:bodyPr wrap="none" rtlCol="0">
            <a:spAutoFit/>
          </a:bodyPr>
          <a:lstStyle/>
          <a:p>
            <a:r>
              <a:rPr lang="en-US" sz="2400" dirty="0" smtClean="0"/>
              <a:t>Original RTP packets, each contains 20 ms of voice samples</a:t>
            </a:r>
            <a:endParaRPr lang="en-US" sz="2400" baseline="-25000" dirty="0" smtClean="0"/>
          </a:p>
        </p:txBody>
      </p:sp>
      <p:sp>
        <p:nvSpPr>
          <p:cNvPr id="22" name="Rectangle 21"/>
          <p:cNvSpPr/>
          <p:nvPr/>
        </p:nvSpPr>
        <p:spPr>
          <a:xfrm>
            <a:off x="1066800" y="37338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3" name="Rectangle 22"/>
          <p:cNvSpPr/>
          <p:nvPr/>
        </p:nvSpPr>
        <p:spPr>
          <a:xfrm>
            <a:off x="1524000" y="37338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24" name="Rectangle 23"/>
          <p:cNvSpPr/>
          <p:nvPr/>
        </p:nvSpPr>
        <p:spPr>
          <a:xfrm>
            <a:off x="1981200" y="37338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13</a:t>
            </a:r>
            <a:endParaRPr lang="en-US" b="1" dirty="0"/>
          </a:p>
        </p:txBody>
      </p:sp>
      <p:sp>
        <p:nvSpPr>
          <p:cNvPr id="25" name="Rectangle 24"/>
          <p:cNvSpPr/>
          <p:nvPr/>
        </p:nvSpPr>
        <p:spPr>
          <a:xfrm>
            <a:off x="2667000" y="3733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Rectangle 25"/>
          <p:cNvSpPr/>
          <p:nvPr/>
        </p:nvSpPr>
        <p:spPr>
          <a:xfrm>
            <a:off x="3124200" y="37338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27" name="Rectangle 26"/>
          <p:cNvSpPr/>
          <p:nvPr/>
        </p:nvSpPr>
        <p:spPr>
          <a:xfrm>
            <a:off x="3581400" y="37338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28" name="Rectangle 27"/>
          <p:cNvSpPr/>
          <p:nvPr/>
        </p:nvSpPr>
        <p:spPr>
          <a:xfrm>
            <a:off x="4038600" y="37338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14</a:t>
            </a:r>
            <a:endParaRPr lang="en-US" b="1" dirty="0"/>
          </a:p>
        </p:txBody>
      </p:sp>
      <p:sp>
        <p:nvSpPr>
          <p:cNvPr id="29" name="Rectangle 28"/>
          <p:cNvSpPr/>
          <p:nvPr/>
        </p:nvSpPr>
        <p:spPr>
          <a:xfrm>
            <a:off x="4724400" y="3733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30" name="Rectangle 29"/>
          <p:cNvSpPr/>
          <p:nvPr/>
        </p:nvSpPr>
        <p:spPr>
          <a:xfrm>
            <a:off x="5181600" y="37338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US" b="1" dirty="0"/>
          </a:p>
        </p:txBody>
      </p:sp>
      <p:sp>
        <p:nvSpPr>
          <p:cNvPr id="31" name="Rectangle 30"/>
          <p:cNvSpPr/>
          <p:nvPr/>
        </p:nvSpPr>
        <p:spPr>
          <a:xfrm>
            <a:off x="5638800" y="37338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11</a:t>
            </a:r>
            <a:endParaRPr lang="en-US" b="1" dirty="0"/>
          </a:p>
        </p:txBody>
      </p:sp>
      <p:sp>
        <p:nvSpPr>
          <p:cNvPr id="32" name="Rectangle 31"/>
          <p:cNvSpPr/>
          <p:nvPr/>
        </p:nvSpPr>
        <p:spPr>
          <a:xfrm>
            <a:off x="6096000" y="37338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a:t>
            </a:r>
            <a:endParaRPr lang="en-US" b="1" dirty="0"/>
          </a:p>
        </p:txBody>
      </p:sp>
      <p:sp>
        <p:nvSpPr>
          <p:cNvPr id="33" name="Rectangle 32"/>
          <p:cNvSpPr/>
          <p:nvPr/>
        </p:nvSpPr>
        <p:spPr>
          <a:xfrm>
            <a:off x="6781800" y="3733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34" name="Rectangle 33"/>
          <p:cNvSpPr/>
          <p:nvPr/>
        </p:nvSpPr>
        <p:spPr>
          <a:xfrm>
            <a:off x="7239000" y="37338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35" name="Rectangle 34"/>
          <p:cNvSpPr/>
          <p:nvPr/>
        </p:nvSpPr>
        <p:spPr>
          <a:xfrm>
            <a:off x="7696200" y="37338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12</a:t>
            </a:r>
            <a:endParaRPr lang="en-US" b="1" dirty="0"/>
          </a:p>
        </p:txBody>
      </p:sp>
      <p:sp>
        <p:nvSpPr>
          <p:cNvPr id="36" name="Rectangle 35"/>
          <p:cNvSpPr/>
          <p:nvPr/>
        </p:nvSpPr>
        <p:spPr>
          <a:xfrm>
            <a:off x="8153400" y="37338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16</a:t>
            </a:r>
            <a:endParaRPr lang="en-US" b="1" dirty="0"/>
          </a:p>
        </p:txBody>
      </p:sp>
      <p:cxnSp>
        <p:nvCxnSpPr>
          <p:cNvPr id="38" name="Straight Connector 37"/>
          <p:cNvCxnSpPr/>
          <p:nvPr/>
        </p:nvCxnSpPr>
        <p:spPr>
          <a:xfrm>
            <a:off x="4648200" y="3581400"/>
            <a:ext cx="1981200" cy="6858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648200" y="3581400"/>
            <a:ext cx="1981200" cy="6858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9600" y="4648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45" name="Rectangle 44"/>
          <p:cNvSpPr/>
          <p:nvPr/>
        </p:nvSpPr>
        <p:spPr>
          <a:xfrm>
            <a:off x="1066800" y="4648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46" name="Rectangle 45"/>
          <p:cNvSpPr/>
          <p:nvPr/>
        </p:nvSpPr>
        <p:spPr>
          <a:xfrm>
            <a:off x="1524000" y="4648200"/>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7" name="Rectangle 46"/>
          <p:cNvSpPr/>
          <p:nvPr/>
        </p:nvSpPr>
        <p:spPr>
          <a:xfrm>
            <a:off x="1981200" y="4648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48" name="Rectangle 47"/>
          <p:cNvSpPr/>
          <p:nvPr/>
        </p:nvSpPr>
        <p:spPr>
          <a:xfrm>
            <a:off x="2667000" y="46482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49" name="Rectangle 48"/>
          <p:cNvSpPr/>
          <p:nvPr/>
        </p:nvSpPr>
        <p:spPr>
          <a:xfrm>
            <a:off x="3124200" y="46482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50" name="Rectangle 49"/>
          <p:cNvSpPr/>
          <p:nvPr/>
        </p:nvSpPr>
        <p:spPr>
          <a:xfrm>
            <a:off x="3581400" y="4648200"/>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1" name="Rectangle 50"/>
          <p:cNvSpPr/>
          <p:nvPr/>
        </p:nvSpPr>
        <p:spPr>
          <a:xfrm>
            <a:off x="4038600" y="46482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52" name="Rectangle 51"/>
          <p:cNvSpPr/>
          <p:nvPr/>
        </p:nvSpPr>
        <p:spPr>
          <a:xfrm>
            <a:off x="4724400" y="46482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53" name="Rectangle 52"/>
          <p:cNvSpPr/>
          <p:nvPr/>
        </p:nvSpPr>
        <p:spPr>
          <a:xfrm>
            <a:off x="5181600" y="46482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54" name="Rectangle 53"/>
          <p:cNvSpPr/>
          <p:nvPr/>
        </p:nvSpPr>
        <p:spPr>
          <a:xfrm>
            <a:off x="5638800" y="4648200"/>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5" name="Rectangle 54"/>
          <p:cNvSpPr/>
          <p:nvPr/>
        </p:nvSpPr>
        <p:spPr>
          <a:xfrm>
            <a:off x="6096000" y="4648200"/>
            <a:ext cx="457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12</a:t>
            </a:r>
            <a:endParaRPr lang="en-US" b="1" dirty="0"/>
          </a:p>
        </p:txBody>
      </p:sp>
      <p:sp>
        <p:nvSpPr>
          <p:cNvPr id="56" name="Rectangle 55"/>
          <p:cNvSpPr/>
          <p:nvPr/>
        </p:nvSpPr>
        <p:spPr>
          <a:xfrm>
            <a:off x="6781800" y="46482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13</a:t>
            </a:r>
            <a:endParaRPr lang="en-US" b="1" dirty="0"/>
          </a:p>
        </p:txBody>
      </p:sp>
      <p:sp>
        <p:nvSpPr>
          <p:cNvPr id="57" name="Rectangle 56"/>
          <p:cNvSpPr/>
          <p:nvPr/>
        </p:nvSpPr>
        <p:spPr>
          <a:xfrm>
            <a:off x="7239000" y="46482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14</a:t>
            </a:r>
            <a:endParaRPr lang="en-US" b="1" dirty="0"/>
          </a:p>
        </p:txBody>
      </p:sp>
      <p:sp>
        <p:nvSpPr>
          <p:cNvPr id="58" name="Rectangle 57"/>
          <p:cNvSpPr/>
          <p:nvPr/>
        </p:nvSpPr>
        <p:spPr>
          <a:xfrm>
            <a:off x="7696200" y="4648200"/>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Rectangle 58"/>
          <p:cNvSpPr/>
          <p:nvPr/>
        </p:nvSpPr>
        <p:spPr>
          <a:xfrm>
            <a:off x="8153400" y="4648200"/>
            <a:ext cx="457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16</a:t>
            </a:r>
            <a:endParaRPr lang="en-US" b="1" dirty="0"/>
          </a:p>
        </p:txBody>
      </p:sp>
      <p:sp>
        <p:nvSpPr>
          <p:cNvPr id="60" name="TextBox 59"/>
          <p:cNvSpPr txBox="1"/>
          <p:nvPr/>
        </p:nvSpPr>
        <p:spPr>
          <a:xfrm>
            <a:off x="533401" y="5253335"/>
            <a:ext cx="8229600" cy="1200329"/>
          </a:xfrm>
          <a:prstGeom prst="rect">
            <a:avLst/>
          </a:prstGeom>
          <a:noFill/>
        </p:spPr>
        <p:txBody>
          <a:bodyPr wrap="square" rtlCol="0">
            <a:spAutoFit/>
          </a:bodyPr>
          <a:lstStyle/>
          <a:p>
            <a:pPr algn="just"/>
            <a:r>
              <a:rPr lang="en-US" sz="2400" dirty="0" smtClean="0"/>
              <a:t>Lost packet causes 5 ms gaps in the audio stream, which can not be noticed. Interleaving does not increase the bandwidth, but increases delays.</a:t>
            </a:r>
            <a:endParaRPr lang="en-US" sz="2400" baseline="-25000" dirty="0" smtClean="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Receiver-Based Repair</a:t>
            </a:r>
            <a:endParaRPr lang="en-US" sz="3600" b="1" dirty="0"/>
          </a:p>
        </p:txBody>
      </p:sp>
      <p:sp>
        <p:nvSpPr>
          <p:cNvPr id="5" name="Rectangle 4"/>
          <p:cNvSpPr/>
          <p:nvPr/>
        </p:nvSpPr>
        <p:spPr>
          <a:xfrm>
            <a:off x="6096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Rectangle 5"/>
          <p:cNvSpPr/>
          <p:nvPr/>
        </p:nvSpPr>
        <p:spPr>
          <a:xfrm>
            <a:off x="12954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7" name="Rectangle 6"/>
          <p:cNvSpPr/>
          <p:nvPr/>
        </p:nvSpPr>
        <p:spPr>
          <a:xfrm>
            <a:off x="19812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8" name="Rectangle 7"/>
          <p:cNvSpPr/>
          <p:nvPr/>
        </p:nvSpPr>
        <p:spPr>
          <a:xfrm>
            <a:off x="26670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cxnSp>
        <p:nvCxnSpPr>
          <p:cNvPr id="11" name="Straight Connector 10"/>
          <p:cNvCxnSpPr/>
          <p:nvPr/>
        </p:nvCxnSpPr>
        <p:spPr>
          <a:xfrm rot="16200000" flipH="1">
            <a:off x="1943100" y="2247900"/>
            <a:ext cx="533400" cy="4572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943100" y="2247900"/>
            <a:ext cx="533400" cy="4572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60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Rectangle 17"/>
          <p:cNvSpPr/>
          <p:nvPr/>
        </p:nvSpPr>
        <p:spPr>
          <a:xfrm>
            <a:off x="67818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9" name="Rectangle 18"/>
          <p:cNvSpPr/>
          <p:nvPr/>
        </p:nvSpPr>
        <p:spPr>
          <a:xfrm>
            <a:off x="7467600" y="2286000"/>
            <a:ext cx="457200" cy="3810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0" name="Rectangle 19"/>
          <p:cNvSpPr/>
          <p:nvPr/>
        </p:nvSpPr>
        <p:spPr>
          <a:xfrm>
            <a:off x="8153400" y="2286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1" name="TextBox 20"/>
          <p:cNvSpPr txBox="1"/>
          <p:nvPr/>
        </p:nvSpPr>
        <p:spPr>
          <a:xfrm>
            <a:off x="533400" y="2971801"/>
            <a:ext cx="8229600" cy="2677656"/>
          </a:xfrm>
          <a:prstGeom prst="rect">
            <a:avLst/>
          </a:prstGeom>
          <a:noFill/>
        </p:spPr>
        <p:txBody>
          <a:bodyPr wrap="square" rtlCol="0">
            <a:spAutoFit/>
          </a:bodyPr>
          <a:lstStyle/>
          <a:p>
            <a:pPr algn="just"/>
            <a:r>
              <a:rPr lang="en-US" sz="2400" dirty="0" smtClean="0"/>
              <a:t>Receiver-Based Repair does not increase the bandwidth requirement nor delays. It works with small packets and is based on the assumption that there is a small difference between two neighboring packets (voice packets).</a:t>
            </a:r>
          </a:p>
          <a:p>
            <a:pPr algn="just"/>
            <a:endParaRPr lang="en-US" sz="2400" dirty="0" smtClean="0"/>
          </a:p>
          <a:p>
            <a:pPr algn="just"/>
            <a:r>
              <a:rPr lang="en-US" sz="2400" dirty="0" smtClean="0"/>
              <a:t>Packet is recovered by interpolation, which can be computationally expensive and small delay. </a:t>
            </a:r>
          </a:p>
        </p:txBody>
      </p:sp>
      <p:cxnSp>
        <p:nvCxnSpPr>
          <p:cNvPr id="23" name="Straight Arrow Connector 22"/>
          <p:cNvCxnSpPr>
            <a:stCxn id="18" idx="3"/>
            <a:endCxn id="19" idx="1"/>
          </p:cNvCxnSpPr>
          <p:nvPr/>
        </p:nvCxnSpPr>
        <p:spPr>
          <a:xfrm>
            <a:off x="7239000" y="2476500"/>
            <a:ext cx="228600" cy="1588"/>
          </a:xfrm>
          <a:prstGeom prst="straightConnector1">
            <a:avLst/>
          </a:prstGeom>
          <a:ln w="3492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19" idx="3"/>
          </p:cNvCxnSpPr>
          <p:nvPr/>
        </p:nvCxnSpPr>
        <p:spPr>
          <a:xfrm rot="10800000">
            <a:off x="7924800" y="2476500"/>
            <a:ext cx="228600" cy="1588"/>
          </a:xfrm>
          <a:prstGeom prst="straightConnector1">
            <a:avLst/>
          </a:prstGeom>
          <a:ln w="3492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Streaming Protocol</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RTSP is a network control protocol (port number is 554), designed for controlling streaming media servers. It is used to establish and control media session between end-points. Most RTSP servers use the RTP and RTCP for media stream delivery.</a:t>
            </a:r>
          </a:p>
          <a:p>
            <a:pPr algn="just"/>
            <a:endParaRPr lang="en-US" sz="2400" dirty="0" smtClean="0"/>
          </a:p>
          <a:p>
            <a:pPr algn="just"/>
            <a:r>
              <a:rPr lang="en-US" sz="2400" dirty="0" smtClean="0"/>
              <a:t>Similarly to HTTP, RTSP defines control sequences useful in controlling multimedia playback and uses TCP to maintain end-to-end connection. Unlike HTTP, RTSP has state. Request can be made by both the streaming server and client.</a:t>
            </a:r>
            <a:endParaRPr lang="en-US" sz="2200" dirty="0" smtClean="0"/>
          </a:p>
          <a:p>
            <a:pPr lvl="1" algn="just"/>
            <a:endParaRPr lang="en-US" sz="2000" dirty="0" smtClean="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Streaming Protocol (Cont.)</a:t>
            </a:r>
            <a:endParaRPr lang="en-US" sz="3600" b="1" dirty="0"/>
          </a:p>
        </p:txBody>
      </p:sp>
      <p:graphicFrame>
        <p:nvGraphicFramePr>
          <p:cNvPr id="4" name="Content Placeholder 3"/>
          <p:cNvGraphicFramePr>
            <a:graphicFrameLocks noGrp="1"/>
          </p:cNvGraphicFramePr>
          <p:nvPr>
            <p:ph idx="1"/>
          </p:nvPr>
        </p:nvGraphicFramePr>
        <p:xfrm>
          <a:off x="609600" y="2387600"/>
          <a:ext cx="7924800" cy="3708400"/>
        </p:xfrm>
        <a:graphic>
          <a:graphicData uri="http://schemas.openxmlformats.org/drawingml/2006/table">
            <a:tbl>
              <a:tblPr firstRow="1" bandRow="1">
                <a:tableStyleId>{5C22544A-7EE6-4342-B048-85BDC9FD1C3A}</a:tableStyleId>
              </a:tblPr>
              <a:tblGrid>
                <a:gridCol w="1761067"/>
                <a:gridCol w="6163733"/>
              </a:tblGrid>
              <a:tr h="370840">
                <a:tc>
                  <a:txBody>
                    <a:bodyPr/>
                    <a:lstStyle/>
                    <a:p>
                      <a:pPr algn="ctr"/>
                      <a:r>
                        <a:rPr lang="en-US" sz="1400" dirty="0" smtClean="0"/>
                        <a:t>Control Request</a:t>
                      </a:r>
                      <a:endParaRPr lang="en-US" sz="1400" dirty="0"/>
                    </a:p>
                  </a:txBody>
                  <a:tcPr/>
                </a:tc>
                <a:tc>
                  <a:txBody>
                    <a:bodyPr/>
                    <a:lstStyle/>
                    <a:p>
                      <a:pPr algn="ctr"/>
                      <a:r>
                        <a:rPr lang="en-US" sz="1400" dirty="0" smtClean="0"/>
                        <a:t>Description</a:t>
                      </a:r>
                      <a:endParaRPr lang="en-US" sz="1400" dirty="0"/>
                    </a:p>
                  </a:txBody>
                  <a:tcPr anchor="ctr"/>
                </a:tc>
              </a:tr>
              <a:tr h="370840">
                <a:tc>
                  <a:txBody>
                    <a:bodyPr/>
                    <a:lstStyle/>
                    <a:p>
                      <a:pPr algn="l"/>
                      <a:r>
                        <a:rPr lang="en-US" sz="1400" dirty="0" smtClean="0"/>
                        <a:t>SETUP</a:t>
                      </a:r>
                      <a:endParaRPr lang="en-US" sz="1400" dirty="0"/>
                    </a:p>
                  </a:txBody>
                  <a:tcPr anchor="ctr"/>
                </a:tc>
                <a:tc>
                  <a:txBody>
                    <a:bodyPr/>
                    <a:lstStyle/>
                    <a:p>
                      <a:pPr algn="just"/>
                      <a:r>
                        <a:rPr lang="en-US" sz="1400" dirty="0" smtClean="0"/>
                        <a:t>Asks the server</a:t>
                      </a:r>
                      <a:r>
                        <a:rPr lang="en-US" sz="1400" baseline="0" dirty="0" smtClean="0"/>
                        <a:t> to allocate resources for a stream and start an RTSP session.</a:t>
                      </a:r>
                      <a:endParaRPr lang="en-US" sz="1400" dirty="0"/>
                    </a:p>
                  </a:txBody>
                  <a:tcPr anchor="ctr"/>
                </a:tc>
              </a:tr>
              <a:tr h="370840">
                <a:tc>
                  <a:txBody>
                    <a:bodyPr/>
                    <a:lstStyle/>
                    <a:p>
                      <a:pPr algn="just"/>
                      <a:r>
                        <a:rPr lang="en-US" sz="1400" dirty="0" smtClean="0"/>
                        <a:t>PLAY</a:t>
                      </a:r>
                      <a:endParaRPr lang="en-US" sz="1400" dirty="0"/>
                    </a:p>
                  </a:txBody>
                  <a:tcPr anchor="ctr"/>
                </a:tc>
                <a:tc>
                  <a:txBody>
                    <a:bodyPr/>
                    <a:lstStyle/>
                    <a:p>
                      <a:pPr algn="just"/>
                      <a:r>
                        <a:rPr lang="en-US" sz="1400" dirty="0" smtClean="0"/>
                        <a:t>Starts data transmission on the allocated stream.</a:t>
                      </a:r>
                      <a:endParaRPr lang="en-US" sz="1400" dirty="0"/>
                    </a:p>
                  </a:txBody>
                  <a:tcPr anchor="ctr"/>
                </a:tc>
              </a:tr>
              <a:tr h="370840">
                <a:tc>
                  <a:txBody>
                    <a:bodyPr/>
                    <a:lstStyle/>
                    <a:p>
                      <a:pPr algn="just"/>
                      <a:r>
                        <a:rPr lang="en-US" sz="1400" dirty="0" smtClean="0"/>
                        <a:t>RECORD</a:t>
                      </a:r>
                      <a:endParaRPr lang="en-US" sz="1400" dirty="0"/>
                    </a:p>
                  </a:txBody>
                  <a:tcPr anchor="ctr"/>
                </a:tc>
                <a:tc>
                  <a:txBody>
                    <a:bodyPr/>
                    <a:lstStyle/>
                    <a:p>
                      <a:pPr algn="just"/>
                      <a:r>
                        <a:rPr lang="en-US" sz="1400" dirty="0" smtClean="0"/>
                        <a:t>Initiates recording a range of media data.</a:t>
                      </a:r>
                      <a:endParaRPr lang="en-US" sz="1400" dirty="0"/>
                    </a:p>
                  </a:txBody>
                  <a:tcPr anchor="ctr"/>
                </a:tc>
              </a:tr>
              <a:tr h="370840">
                <a:tc>
                  <a:txBody>
                    <a:bodyPr/>
                    <a:lstStyle/>
                    <a:p>
                      <a:pPr algn="just"/>
                      <a:r>
                        <a:rPr lang="en-US" sz="1400" dirty="0" smtClean="0"/>
                        <a:t>PAUSE</a:t>
                      </a:r>
                      <a:endParaRPr lang="en-US" sz="1400" dirty="0"/>
                    </a:p>
                  </a:txBody>
                  <a:tcPr anchor="ctr"/>
                </a:tc>
                <a:tc>
                  <a:txBody>
                    <a:bodyPr/>
                    <a:lstStyle/>
                    <a:p>
                      <a:pPr algn="just"/>
                      <a:r>
                        <a:rPr lang="en-US" sz="1400" dirty="0" smtClean="0"/>
                        <a:t>Temporarily halts a stream without</a:t>
                      </a:r>
                      <a:r>
                        <a:rPr lang="en-US" sz="1400" baseline="0" dirty="0" smtClean="0"/>
                        <a:t> freeing the allocated resources.</a:t>
                      </a:r>
                      <a:endParaRPr lang="en-US" sz="1400" dirty="0"/>
                    </a:p>
                  </a:txBody>
                  <a:tcPr anchor="ctr"/>
                </a:tc>
              </a:tr>
              <a:tr h="370840">
                <a:tc>
                  <a:txBody>
                    <a:bodyPr/>
                    <a:lstStyle/>
                    <a:p>
                      <a:pPr algn="just"/>
                      <a:r>
                        <a:rPr lang="en-US" sz="1400" dirty="0" smtClean="0"/>
                        <a:t>TEARDOWN</a:t>
                      </a:r>
                      <a:endParaRPr lang="en-US" sz="1400" dirty="0"/>
                    </a:p>
                  </a:txBody>
                  <a:tcPr anchor="ctr"/>
                </a:tc>
                <a:tc>
                  <a:txBody>
                    <a:bodyPr/>
                    <a:lstStyle/>
                    <a:p>
                      <a:pPr algn="just"/>
                      <a:r>
                        <a:rPr lang="en-US" sz="1400" dirty="0" smtClean="0"/>
                        <a:t>Frees resources associated with</a:t>
                      </a:r>
                      <a:r>
                        <a:rPr lang="en-US" sz="1400" baseline="0" dirty="0" smtClean="0"/>
                        <a:t> the stream.</a:t>
                      </a:r>
                      <a:endParaRPr lang="en-US" sz="1400" dirty="0"/>
                    </a:p>
                  </a:txBody>
                  <a:tcPr anchor="ctr"/>
                </a:tc>
              </a:tr>
              <a:tr h="370840">
                <a:tc>
                  <a:txBody>
                    <a:bodyPr/>
                    <a:lstStyle/>
                    <a:p>
                      <a:pPr algn="just"/>
                      <a:r>
                        <a:rPr lang="en-US" sz="1400" dirty="0" smtClean="0"/>
                        <a:t>ANNOUNCE</a:t>
                      </a:r>
                      <a:endParaRPr lang="en-US" sz="1400" dirty="0"/>
                    </a:p>
                  </a:txBody>
                  <a:tcPr anchor="ctr"/>
                </a:tc>
                <a:tc>
                  <a:txBody>
                    <a:bodyPr/>
                    <a:lstStyle/>
                    <a:p>
                      <a:pPr algn="just"/>
                      <a:r>
                        <a:rPr lang="en-US" sz="1400" dirty="0" smtClean="0"/>
                        <a:t>Changes description</a:t>
                      </a:r>
                      <a:r>
                        <a:rPr lang="en-US" sz="1400" baseline="0" dirty="0" smtClean="0"/>
                        <a:t> and media object.</a:t>
                      </a:r>
                      <a:endParaRPr lang="en-US" sz="1400" dirty="0"/>
                    </a:p>
                  </a:txBody>
                  <a:tcPr anchor="ctr"/>
                </a:tc>
              </a:tr>
              <a:tr h="370840">
                <a:tc>
                  <a:txBody>
                    <a:bodyPr/>
                    <a:lstStyle/>
                    <a:p>
                      <a:pPr algn="just"/>
                      <a:r>
                        <a:rPr lang="en-US" sz="1400" dirty="0" smtClean="0"/>
                        <a:t>REDIRECT</a:t>
                      </a:r>
                      <a:endParaRPr lang="en-US" sz="1400" dirty="0"/>
                    </a:p>
                  </a:txBody>
                  <a:tcPr anchor="ctr"/>
                </a:tc>
                <a:tc>
                  <a:txBody>
                    <a:bodyPr/>
                    <a:lstStyle/>
                    <a:p>
                      <a:pPr algn="just"/>
                      <a:r>
                        <a:rPr lang="en-US" sz="1400" dirty="0" smtClean="0"/>
                        <a:t>Redirect</a:t>
                      </a:r>
                      <a:r>
                        <a:rPr lang="en-US" sz="1400" baseline="0" dirty="0" smtClean="0"/>
                        <a:t>s request to inform the client to connect to another server location.</a:t>
                      </a:r>
                      <a:endParaRPr lang="en-US" sz="1400" dirty="0"/>
                    </a:p>
                  </a:txBody>
                  <a:tcPr anchor="ctr"/>
                </a:tc>
              </a:tr>
              <a:tr h="370840">
                <a:tc>
                  <a:txBody>
                    <a:bodyPr/>
                    <a:lstStyle/>
                    <a:p>
                      <a:pPr algn="just"/>
                      <a:r>
                        <a:rPr lang="en-US" sz="1400" dirty="0" smtClean="0"/>
                        <a:t>SET_PARAMETER</a:t>
                      </a:r>
                      <a:endParaRPr lang="en-US" sz="1400" dirty="0"/>
                    </a:p>
                  </a:txBody>
                  <a:tcPr anchor="ctr"/>
                </a:tc>
                <a:tc>
                  <a:txBody>
                    <a:bodyPr/>
                    <a:lstStyle/>
                    <a:p>
                      <a:pPr algn="just"/>
                      <a:r>
                        <a:rPr lang="en-US" sz="1400" dirty="0" smtClean="0"/>
                        <a:t>Sets the value of a parameter for a presentation or stream.</a:t>
                      </a:r>
                      <a:endParaRPr lang="en-US" sz="1400" dirty="0"/>
                    </a:p>
                  </a:txBody>
                  <a:tcPr anchor="ctr"/>
                </a:tc>
              </a:tr>
              <a:tr h="370840">
                <a:tc>
                  <a:txBody>
                    <a:bodyPr/>
                    <a:lstStyle/>
                    <a:p>
                      <a:pPr algn="just"/>
                      <a:r>
                        <a:rPr lang="en-US" sz="1400" dirty="0" smtClean="0"/>
                        <a:t>DESCRIBE</a:t>
                      </a:r>
                      <a:endParaRPr lang="en-US" sz="1400" dirty="0"/>
                    </a:p>
                  </a:txBody>
                  <a:tcPr anchor="ctr"/>
                </a:tc>
                <a:tc>
                  <a:txBody>
                    <a:bodyPr/>
                    <a:lstStyle/>
                    <a:p>
                      <a:pPr algn="just"/>
                      <a:r>
                        <a:rPr lang="en-US" sz="1400" dirty="0" smtClean="0"/>
                        <a:t>Gets description of media object.</a:t>
                      </a:r>
                      <a:endParaRPr lang="en-US" sz="1400" dirty="0"/>
                    </a:p>
                  </a:txBody>
                  <a:tcPr anchor="ctr"/>
                </a:tc>
              </a:tr>
            </a:tbl>
          </a:graphicData>
        </a:graphic>
      </p:graphicFrame>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Real-Time Streaming Protocol (Cont.)</a:t>
            </a:r>
            <a:endParaRPr lang="en-US" sz="3600" b="1" dirty="0"/>
          </a:p>
        </p:txBody>
      </p:sp>
      <p:sp>
        <p:nvSpPr>
          <p:cNvPr id="4" name="Rectangle 3"/>
          <p:cNvSpPr/>
          <p:nvPr/>
        </p:nvSpPr>
        <p:spPr>
          <a:xfrm>
            <a:off x="609600" y="2286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sp>
        <p:nvSpPr>
          <p:cNvPr id="6" name="Rectangle 5"/>
          <p:cNvSpPr/>
          <p:nvPr/>
        </p:nvSpPr>
        <p:spPr>
          <a:xfrm>
            <a:off x="4267200" y="2286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
        <p:nvSpPr>
          <p:cNvPr id="7" name="Rectangle 6"/>
          <p:cNvSpPr/>
          <p:nvPr/>
        </p:nvSpPr>
        <p:spPr>
          <a:xfrm>
            <a:off x="609600" y="3352800"/>
            <a:ext cx="1143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a:t>
            </a:r>
          </a:p>
          <a:p>
            <a:pPr algn="ctr"/>
            <a:r>
              <a:rPr lang="en-US" dirty="0" smtClean="0"/>
              <a:t>Player</a:t>
            </a:r>
            <a:endParaRPr lang="en-US" dirty="0"/>
          </a:p>
        </p:txBody>
      </p:sp>
      <p:sp>
        <p:nvSpPr>
          <p:cNvPr id="8" name="Rectangle 7"/>
          <p:cNvSpPr/>
          <p:nvPr/>
        </p:nvSpPr>
        <p:spPr>
          <a:xfrm>
            <a:off x="4267200" y="3352800"/>
            <a:ext cx="1143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a:t>
            </a:r>
          </a:p>
          <a:p>
            <a:pPr algn="ctr"/>
            <a:r>
              <a:rPr lang="en-US" dirty="0" smtClean="0"/>
              <a:t>Server</a:t>
            </a:r>
            <a:endParaRPr lang="en-US" dirty="0"/>
          </a:p>
        </p:txBody>
      </p:sp>
      <p:cxnSp>
        <p:nvCxnSpPr>
          <p:cNvPr id="10" name="Straight Arrow Connector 9"/>
          <p:cNvCxnSpPr/>
          <p:nvPr/>
        </p:nvCxnSpPr>
        <p:spPr>
          <a:xfrm>
            <a:off x="1752600" y="2665412"/>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1752600" y="2819400"/>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2892623"/>
            <a:ext cx="2504212" cy="307777"/>
          </a:xfrm>
          <a:prstGeom prst="rect">
            <a:avLst/>
          </a:prstGeom>
          <a:noFill/>
        </p:spPr>
        <p:txBody>
          <a:bodyPr wrap="none" rtlCol="0">
            <a:spAutoFit/>
          </a:bodyPr>
          <a:lstStyle/>
          <a:p>
            <a:r>
              <a:rPr lang="en-US" sz="1400" dirty="0" smtClean="0"/>
              <a:t>Presentation Description File</a:t>
            </a:r>
            <a:endParaRPr lang="en-US" sz="1400" dirty="0"/>
          </a:p>
        </p:txBody>
      </p:sp>
      <p:sp>
        <p:nvSpPr>
          <p:cNvPr id="17" name="TextBox 16"/>
          <p:cNvSpPr txBox="1"/>
          <p:nvPr/>
        </p:nvSpPr>
        <p:spPr>
          <a:xfrm>
            <a:off x="1752600" y="2286000"/>
            <a:ext cx="2514600" cy="304800"/>
          </a:xfrm>
          <a:prstGeom prst="rect">
            <a:avLst/>
          </a:prstGeom>
          <a:noFill/>
        </p:spPr>
        <p:txBody>
          <a:bodyPr wrap="square" rtlCol="0">
            <a:spAutoFit/>
          </a:bodyPr>
          <a:lstStyle/>
          <a:p>
            <a:pPr algn="ctr"/>
            <a:r>
              <a:rPr lang="en-US" sz="1400" dirty="0" smtClean="0"/>
              <a:t>HTTP Get</a:t>
            </a:r>
            <a:endParaRPr lang="en-US" sz="1400" dirty="0"/>
          </a:p>
        </p:txBody>
      </p:sp>
      <p:cxnSp>
        <p:nvCxnSpPr>
          <p:cNvPr id="18" name="Straight Arrow Connector 17"/>
          <p:cNvCxnSpPr/>
          <p:nvPr/>
        </p:nvCxnSpPr>
        <p:spPr>
          <a:xfrm>
            <a:off x="1752600" y="3656012"/>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1752600" y="3810000"/>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52600" y="3276600"/>
            <a:ext cx="2514600" cy="304800"/>
          </a:xfrm>
          <a:prstGeom prst="rect">
            <a:avLst/>
          </a:prstGeom>
          <a:noFill/>
        </p:spPr>
        <p:txBody>
          <a:bodyPr wrap="square" rtlCol="0">
            <a:spAutoFit/>
          </a:bodyPr>
          <a:lstStyle/>
          <a:p>
            <a:pPr algn="ctr"/>
            <a:r>
              <a:rPr lang="en-US" sz="1400" dirty="0" smtClean="0"/>
              <a:t>SETUP</a:t>
            </a:r>
            <a:endParaRPr lang="en-US" sz="1400" dirty="0"/>
          </a:p>
        </p:txBody>
      </p:sp>
      <p:cxnSp>
        <p:nvCxnSpPr>
          <p:cNvPr id="21" name="Straight Arrow Connector 20"/>
          <p:cNvCxnSpPr/>
          <p:nvPr/>
        </p:nvCxnSpPr>
        <p:spPr>
          <a:xfrm>
            <a:off x="1752601" y="4265612"/>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1752601" y="4419600"/>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52601" y="3886200"/>
            <a:ext cx="2514600" cy="304800"/>
          </a:xfrm>
          <a:prstGeom prst="rect">
            <a:avLst/>
          </a:prstGeom>
          <a:noFill/>
        </p:spPr>
        <p:txBody>
          <a:bodyPr wrap="square" rtlCol="0">
            <a:spAutoFit/>
          </a:bodyPr>
          <a:lstStyle/>
          <a:p>
            <a:pPr algn="ctr"/>
            <a:r>
              <a:rPr lang="en-US" sz="1400" dirty="0" smtClean="0"/>
              <a:t>PLAY</a:t>
            </a:r>
            <a:endParaRPr lang="en-US" sz="1400" dirty="0"/>
          </a:p>
        </p:txBody>
      </p:sp>
      <p:cxnSp>
        <p:nvCxnSpPr>
          <p:cNvPr id="24" name="Straight Arrow Connector 23"/>
          <p:cNvCxnSpPr/>
          <p:nvPr/>
        </p:nvCxnSpPr>
        <p:spPr>
          <a:xfrm>
            <a:off x="1752600" y="5408612"/>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1752600" y="5562600"/>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2600" y="5029200"/>
            <a:ext cx="2514600" cy="304800"/>
          </a:xfrm>
          <a:prstGeom prst="rect">
            <a:avLst/>
          </a:prstGeom>
          <a:noFill/>
        </p:spPr>
        <p:txBody>
          <a:bodyPr wrap="square" rtlCol="0">
            <a:spAutoFit/>
          </a:bodyPr>
          <a:lstStyle/>
          <a:p>
            <a:pPr algn="ctr"/>
            <a:r>
              <a:rPr lang="en-US" sz="1400" dirty="0" smtClean="0"/>
              <a:t>PAUSE</a:t>
            </a:r>
            <a:endParaRPr lang="en-US" sz="1400" dirty="0"/>
          </a:p>
        </p:txBody>
      </p:sp>
      <p:cxnSp>
        <p:nvCxnSpPr>
          <p:cNvPr id="27" name="Straight Arrow Connector 26"/>
          <p:cNvCxnSpPr/>
          <p:nvPr/>
        </p:nvCxnSpPr>
        <p:spPr>
          <a:xfrm>
            <a:off x="1752600" y="6019801"/>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1752600" y="6173789"/>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52600" y="5640389"/>
            <a:ext cx="2514600" cy="304800"/>
          </a:xfrm>
          <a:prstGeom prst="rect">
            <a:avLst/>
          </a:prstGeom>
          <a:noFill/>
        </p:spPr>
        <p:txBody>
          <a:bodyPr wrap="square" rtlCol="0">
            <a:spAutoFit/>
          </a:bodyPr>
          <a:lstStyle/>
          <a:p>
            <a:pPr algn="ctr"/>
            <a:r>
              <a:rPr lang="en-US" sz="1400" dirty="0" smtClean="0"/>
              <a:t>TEARDOWN</a:t>
            </a:r>
            <a:endParaRPr lang="en-US" sz="1400" dirty="0"/>
          </a:p>
        </p:txBody>
      </p:sp>
      <p:cxnSp>
        <p:nvCxnSpPr>
          <p:cNvPr id="30" name="Straight Arrow Connector 29"/>
          <p:cNvCxnSpPr/>
          <p:nvPr/>
        </p:nvCxnSpPr>
        <p:spPr>
          <a:xfrm rot="10800000">
            <a:off x="1752601" y="4953000"/>
            <a:ext cx="2514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52600" y="4573589"/>
            <a:ext cx="2514600" cy="304800"/>
          </a:xfrm>
          <a:prstGeom prst="rect">
            <a:avLst/>
          </a:prstGeom>
          <a:noFill/>
        </p:spPr>
        <p:txBody>
          <a:bodyPr wrap="square" rtlCol="0">
            <a:spAutoFit/>
          </a:bodyPr>
          <a:lstStyle/>
          <a:p>
            <a:pPr algn="ctr"/>
            <a:r>
              <a:rPr lang="en-US" sz="1400" dirty="0" smtClean="0"/>
              <a:t>Media Stream</a:t>
            </a:r>
            <a:endParaRPr lang="en-US" sz="1400" dirty="0"/>
          </a:p>
        </p:txBody>
      </p:sp>
      <p:sp>
        <p:nvSpPr>
          <p:cNvPr id="32" name="TextBox 31"/>
          <p:cNvSpPr txBox="1"/>
          <p:nvPr/>
        </p:nvSpPr>
        <p:spPr>
          <a:xfrm>
            <a:off x="5943600" y="2286000"/>
            <a:ext cx="2667000" cy="3785652"/>
          </a:xfrm>
          <a:prstGeom prst="rect">
            <a:avLst/>
          </a:prstGeom>
          <a:noFill/>
        </p:spPr>
        <p:txBody>
          <a:bodyPr wrap="square" rtlCol="0">
            <a:spAutoFit/>
          </a:bodyPr>
          <a:lstStyle/>
          <a:p>
            <a:pPr marL="342900" indent="-342900" algn="just">
              <a:buFont typeface="+mj-lt"/>
              <a:buAutoNum type="arabicParenR"/>
            </a:pPr>
            <a:r>
              <a:rPr lang="en-US" sz="1600" dirty="0" smtClean="0"/>
              <a:t>The Web Server or HTTP Server serves Web pages. The Streaming Server or Media Server, serves the audio/video files. </a:t>
            </a:r>
          </a:p>
          <a:p>
            <a:pPr marL="342900" indent="-342900" algn="just">
              <a:buFont typeface="+mj-lt"/>
              <a:buAutoNum type="arabicParenR"/>
            </a:pPr>
            <a:endParaRPr lang="en-US" sz="1600" dirty="0" smtClean="0"/>
          </a:p>
          <a:p>
            <a:pPr marL="342900" indent="-342900" algn="just">
              <a:buFont typeface="+mj-lt"/>
              <a:buAutoNum type="arabicParenR"/>
            </a:pPr>
            <a:r>
              <a:rPr lang="en-US" sz="1600" dirty="0" smtClean="0"/>
              <a:t>The two servers can run on the same end system or on two distinct end systems.</a:t>
            </a:r>
          </a:p>
          <a:p>
            <a:pPr marL="342900" indent="-342900" algn="just">
              <a:buFont typeface="+mj-lt"/>
              <a:buAutoNum type="arabicParenR"/>
            </a:pPr>
            <a:endParaRPr lang="en-US" sz="1600" dirty="0" smtClean="0"/>
          </a:p>
          <a:p>
            <a:pPr marL="342900" indent="-342900" algn="just">
              <a:buFont typeface="+mj-lt"/>
              <a:buAutoNum type="arabicParenR"/>
            </a:pPr>
            <a:r>
              <a:rPr lang="en-US" sz="1600" dirty="0" smtClean="0"/>
              <a:t>Media Player and Streaming Server can interact using RTSP.</a:t>
            </a:r>
            <a:endParaRPr lang="en-US" sz="1600"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H.323</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Definition</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H.323 is a ITU-T Recommendation that specifies the components, protocols and procedures that provide multimedia communication services, including real-time audio, video and data communication.</a:t>
            </a:r>
          </a:p>
          <a:p>
            <a:pPr algn="just"/>
            <a:endParaRPr lang="en-US" sz="2400" dirty="0" smtClean="0"/>
          </a:p>
          <a:p>
            <a:pPr algn="just"/>
            <a:r>
              <a:rPr lang="en-US" sz="2400" dirty="0" smtClean="0"/>
              <a:t>It is widely used within various  Internet real-time applications, such as NetMeeting.</a:t>
            </a:r>
          </a:p>
          <a:p>
            <a:pPr algn="just"/>
            <a:endParaRPr lang="en-US" sz="2400" dirty="0" smtClean="0"/>
          </a:p>
          <a:p>
            <a:pPr algn="just"/>
            <a:r>
              <a:rPr lang="en-US" sz="2400" dirty="0" smtClean="0"/>
              <a:t>H.323 is a part of the ITU-T H.32x series of protocols, which address multimedia communication s over ISDN, PSTN and 3G mobile networks.</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Elements</a:t>
            </a:r>
            <a:endParaRPr lang="en-US" sz="3600" b="1" dirty="0"/>
          </a:p>
        </p:txBody>
      </p:sp>
      <p:grpSp>
        <p:nvGrpSpPr>
          <p:cNvPr id="3" name="Group 40"/>
          <p:cNvGrpSpPr>
            <a:grpSpLocks/>
          </p:cNvGrpSpPr>
          <p:nvPr/>
        </p:nvGrpSpPr>
        <p:grpSpPr bwMode="auto">
          <a:xfrm>
            <a:off x="838200" y="2286000"/>
            <a:ext cx="7467600" cy="3733800"/>
            <a:chOff x="432" y="1296"/>
            <a:chExt cx="4704" cy="2352"/>
          </a:xfrm>
          <a:solidFill>
            <a:schemeClr val="accent2">
              <a:lumMod val="60000"/>
              <a:lumOff val="40000"/>
            </a:schemeClr>
          </a:solidFill>
          <a:effectLst>
            <a:outerShdw blurRad="50800" dist="38100" dir="2700000" algn="tl" rotWithShape="0">
              <a:prstClr val="black">
                <a:alpha val="40000"/>
              </a:prstClr>
            </a:outerShdw>
          </a:effectLst>
        </p:grpSpPr>
        <p:sp>
          <p:nvSpPr>
            <p:cNvPr id="5" name="Line 4"/>
            <p:cNvSpPr>
              <a:spLocks noChangeShapeType="1"/>
            </p:cNvSpPr>
            <p:nvPr/>
          </p:nvSpPr>
          <p:spPr bwMode="auto">
            <a:xfrm>
              <a:off x="1200" y="1824"/>
              <a:ext cx="3696" cy="0"/>
            </a:xfrm>
            <a:prstGeom prst="line">
              <a:avLst/>
            </a:prstGeom>
            <a:grpFill/>
            <a:ln w="19050">
              <a:solidFill>
                <a:schemeClr val="tx1"/>
              </a:solidFill>
              <a:round/>
              <a:headEnd/>
              <a:tailEnd/>
            </a:ln>
          </p:spPr>
          <p:txBody>
            <a:bodyPr/>
            <a:lstStyle/>
            <a:p>
              <a:endParaRPr lang="en-US" sz="1400"/>
            </a:p>
          </p:txBody>
        </p:sp>
        <p:sp>
          <p:nvSpPr>
            <p:cNvPr id="6" name="Line 5"/>
            <p:cNvSpPr>
              <a:spLocks noChangeShapeType="1"/>
            </p:cNvSpPr>
            <p:nvPr/>
          </p:nvSpPr>
          <p:spPr bwMode="auto">
            <a:xfrm flipV="1">
              <a:off x="1728" y="1632"/>
              <a:ext cx="0" cy="192"/>
            </a:xfrm>
            <a:prstGeom prst="line">
              <a:avLst/>
            </a:prstGeom>
            <a:grpFill/>
            <a:ln w="19050">
              <a:solidFill>
                <a:schemeClr val="tx1"/>
              </a:solidFill>
              <a:round/>
              <a:headEnd/>
              <a:tailEnd/>
            </a:ln>
          </p:spPr>
          <p:txBody>
            <a:bodyPr/>
            <a:lstStyle/>
            <a:p>
              <a:endParaRPr lang="en-US" sz="1400"/>
            </a:p>
          </p:txBody>
        </p:sp>
        <p:sp>
          <p:nvSpPr>
            <p:cNvPr id="7" name="Line 6"/>
            <p:cNvSpPr>
              <a:spLocks noChangeShapeType="1"/>
            </p:cNvSpPr>
            <p:nvPr/>
          </p:nvSpPr>
          <p:spPr bwMode="auto">
            <a:xfrm flipV="1">
              <a:off x="3696" y="1632"/>
              <a:ext cx="0" cy="192"/>
            </a:xfrm>
            <a:prstGeom prst="line">
              <a:avLst/>
            </a:prstGeom>
            <a:grpFill/>
            <a:ln w="19050">
              <a:solidFill>
                <a:schemeClr val="tx1"/>
              </a:solidFill>
              <a:round/>
              <a:headEnd/>
              <a:tailEnd/>
            </a:ln>
          </p:spPr>
          <p:txBody>
            <a:bodyPr/>
            <a:lstStyle/>
            <a:p>
              <a:endParaRPr lang="en-US" sz="1400"/>
            </a:p>
          </p:txBody>
        </p:sp>
        <p:sp>
          <p:nvSpPr>
            <p:cNvPr id="8" name="Rectangle 7"/>
            <p:cNvSpPr>
              <a:spLocks noChangeArrowheads="1"/>
            </p:cNvSpPr>
            <p:nvPr/>
          </p:nvSpPr>
          <p:spPr bwMode="auto">
            <a:xfrm>
              <a:off x="1440" y="1344"/>
              <a:ext cx="576"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a:t> </a:t>
              </a:r>
              <a:r>
                <a:rPr lang="en-US" altLang="zh-CN" sz="1400" dirty="0" smtClean="0"/>
                <a:t>Terminal</a:t>
              </a:r>
              <a:endParaRPr lang="en-US" altLang="zh-CN" sz="1400" dirty="0"/>
            </a:p>
          </p:txBody>
        </p:sp>
        <p:sp>
          <p:nvSpPr>
            <p:cNvPr id="9" name="Rectangle 8"/>
            <p:cNvSpPr>
              <a:spLocks noChangeArrowheads="1"/>
            </p:cNvSpPr>
            <p:nvPr/>
          </p:nvSpPr>
          <p:spPr bwMode="auto">
            <a:xfrm>
              <a:off x="3168" y="1296"/>
              <a:ext cx="1152" cy="336"/>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 </a:t>
              </a:r>
              <a:r>
                <a:rPr lang="en-US" altLang="zh-CN" sz="1400" dirty="0" smtClean="0"/>
                <a:t>Multipoint </a:t>
              </a:r>
              <a:endParaRPr lang="en-US" altLang="zh-CN" sz="1400" dirty="0"/>
            </a:p>
            <a:p>
              <a:pPr algn="ctr"/>
              <a:r>
                <a:rPr lang="en-US" altLang="zh-CN" sz="1400" dirty="0" smtClean="0"/>
                <a:t>Control Unit </a:t>
              </a:r>
              <a:r>
                <a:rPr lang="en-US" altLang="zh-CN" sz="1400" dirty="0"/>
                <a:t>(MCU)</a:t>
              </a:r>
            </a:p>
          </p:txBody>
        </p:sp>
        <p:sp>
          <p:nvSpPr>
            <p:cNvPr id="10" name="Line 9"/>
            <p:cNvSpPr>
              <a:spLocks noChangeShapeType="1"/>
            </p:cNvSpPr>
            <p:nvPr/>
          </p:nvSpPr>
          <p:spPr bwMode="auto">
            <a:xfrm>
              <a:off x="1584" y="1824"/>
              <a:ext cx="0" cy="144"/>
            </a:xfrm>
            <a:prstGeom prst="line">
              <a:avLst/>
            </a:prstGeom>
            <a:grpFill/>
            <a:ln w="19050">
              <a:solidFill>
                <a:schemeClr val="tx1"/>
              </a:solidFill>
              <a:round/>
              <a:headEnd/>
              <a:tailEnd/>
            </a:ln>
          </p:spPr>
          <p:txBody>
            <a:bodyPr/>
            <a:lstStyle/>
            <a:p>
              <a:endParaRPr lang="en-US" sz="1400"/>
            </a:p>
          </p:txBody>
        </p:sp>
        <p:sp>
          <p:nvSpPr>
            <p:cNvPr id="11" name="Rectangle 10"/>
            <p:cNvSpPr>
              <a:spLocks noChangeArrowheads="1"/>
            </p:cNvSpPr>
            <p:nvPr/>
          </p:nvSpPr>
          <p:spPr bwMode="auto">
            <a:xfrm>
              <a:off x="1296" y="1968"/>
              <a:ext cx="672"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 </a:t>
              </a:r>
            </a:p>
            <a:p>
              <a:pPr algn="ctr"/>
              <a:r>
                <a:rPr lang="en-US" altLang="zh-CN" sz="1400" dirty="0" smtClean="0"/>
                <a:t>Gatekeeper</a:t>
              </a:r>
              <a:endParaRPr lang="en-US" altLang="zh-CN" sz="1400" dirty="0"/>
            </a:p>
          </p:txBody>
        </p:sp>
        <p:sp>
          <p:nvSpPr>
            <p:cNvPr id="12" name="Line 11"/>
            <p:cNvSpPr>
              <a:spLocks noChangeShapeType="1"/>
            </p:cNvSpPr>
            <p:nvPr/>
          </p:nvSpPr>
          <p:spPr bwMode="auto">
            <a:xfrm>
              <a:off x="2592" y="1824"/>
              <a:ext cx="0" cy="192"/>
            </a:xfrm>
            <a:prstGeom prst="line">
              <a:avLst/>
            </a:prstGeom>
            <a:grpFill/>
            <a:ln w="19050">
              <a:solidFill>
                <a:schemeClr val="tx1"/>
              </a:solidFill>
              <a:round/>
              <a:headEnd/>
              <a:tailEnd/>
            </a:ln>
          </p:spPr>
          <p:txBody>
            <a:bodyPr/>
            <a:lstStyle/>
            <a:p>
              <a:endParaRPr lang="en-US" sz="1400"/>
            </a:p>
          </p:txBody>
        </p:sp>
        <p:sp>
          <p:nvSpPr>
            <p:cNvPr id="13" name="Rectangle 12"/>
            <p:cNvSpPr>
              <a:spLocks noChangeArrowheads="1"/>
            </p:cNvSpPr>
            <p:nvPr/>
          </p:nvSpPr>
          <p:spPr bwMode="auto">
            <a:xfrm>
              <a:off x="2304" y="1968"/>
              <a:ext cx="624"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smtClean="0"/>
                <a:t>Gateway</a:t>
              </a:r>
              <a:endParaRPr lang="en-US" altLang="zh-CN" sz="1400" dirty="0"/>
            </a:p>
          </p:txBody>
        </p:sp>
        <p:sp>
          <p:nvSpPr>
            <p:cNvPr id="14" name="Line 13"/>
            <p:cNvSpPr>
              <a:spLocks noChangeShapeType="1"/>
            </p:cNvSpPr>
            <p:nvPr/>
          </p:nvSpPr>
          <p:spPr bwMode="auto">
            <a:xfrm>
              <a:off x="3456" y="1824"/>
              <a:ext cx="0" cy="192"/>
            </a:xfrm>
            <a:prstGeom prst="line">
              <a:avLst/>
            </a:prstGeom>
            <a:grpFill/>
            <a:ln w="19050">
              <a:solidFill>
                <a:schemeClr val="tx1"/>
              </a:solidFill>
              <a:round/>
              <a:headEnd/>
              <a:tailEnd/>
            </a:ln>
          </p:spPr>
          <p:txBody>
            <a:bodyPr/>
            <a:lstStyle/>
            <a:p>
              <a:endParaRPr lang="en-US" sz="1400"/>
            </a:p>
          </p:txBody>
        </p:sp>
        <p:sp>
          <p:nvSpPr>
            <p:cNvPr id="15" name="Rectangle 14"/>
            <p:cNvSpPr>
              <a:spLocks noChangeArrowheads="1"/>
            </p:cNvSpPr>
            <p:nvPr/>
          </p:nvSpPr>
          <p:spPr bwMode="auto">
            <a:xfrm>
              <a:off x="3216" y="1968"/>
              <a:ext cx="528"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smtClean="0"/>
                <a:t>Terminal</a:t>
              </a:r>
              <a:endParaRPr lang="en-US" altLang="zh-CN" sz="1400" dirty="0"/>
            </a:p>
          </p:txBody>
        </p:sp>
        <p:sp>
          <p:nvSpPr>
            <p:cNvPr id="16" name="Rectangle 15"/>
            <p:cNvSpPr>
              <a:spLocks noChangeArrowheads="1"/>
            </p:cNvSpPr>
            <p:nvPr/>
          </p:nvSpPr>
          <p:spPr bwMode="auto">
            <a:xfrm>
              <a:off x="4272" y="1968"/>
              <a:ext cx="528"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smtClean="0"/>
                <a:t>Terminal</a:t>
              </a:r>
              <a:endParaRPr lang="en-US" altLang="zh-CN" sz="1400" dirty="0"/>
            </a:p>
          </p:txBody>
        </p:sp>
        <p:sp>
          <p:nvSpPr>
            <p:cNvPr id="17" name="Line 16"/>
            <p:cNvSpPr>
              <a:spLocks noChangeShapeType="1"/>
            </p:cNvSpPr>
            <p:nvPr/>
          </p:nvSpPr>
          <p:spPr bwMode="auto">
            <a:xfrm>
              <a:off x="4512" y="1824"/>
              <a:ext cx="0" cy="144"/>
            </a:xfrm>
            <a:prstGeom prst="line">
              <a:avLst/>
            </a:prstGeom>
            <a:grpFill/>
            <a:ln w="19050">
              <a:solidFill>
                <a:schemeClr val="tx1"/>
              </a:solidFill>
              <a:round/>
              <a:headEnd/>
              <a:tailEnd/>
            </a:ln>
          </p:spPr>
          <p:txBody>
            <a:bodyPr/>
            <a:lstStyle/>
            <a:p>
              <a:endParaRPr lang="en-US" sz="1400"/>
            </a:p>
          </p:txBody>
        </p:sp>
        <p:sp>
          <p:nvSpPr>
            <p:cNvPr id="18" name="Line 17"/>
            <p:cNvSpPr>
              <a:spLocks noChangeShapeType="1"/>
            </p:cNvSpPr>
            <p:nvPr/>
          </p:nvSpPr>
          <p:spPr bwMode="auto">
            <a:xfrm flipH="1">
              <a:off x="1392" y="2256"/>
              <a:ext cx="1152" cy="624"/>
            </a:xfrm>
            <a:prstGeom prst="line">
              <a:avLst/>
            </a:prstGeom>
            <a:grpFill/>
            <a:ln w="19050">
              <a:solidFill>
                <a:schemeClr val="tx1"/>
              </a:solidFill>
              <a:round/>
              <a:headEnd/>
              <a:tailEnd/>
            </a:ln>
          </p:spPr>
          <p:txBody>
            <a:bodyPr/>
            <a:lstStyle/>
            <a:p>
              <a:endParaRPr lang="en-US" sz="1400"/>
            </a:p>
          </p:txBody>
        </p:sp>
        <p:sp>
          <p:nvSpPr>
            <p:cNvPr id="19" name="Oval 18"/>
            <p:cNvSpPr>
              <a:spLocks noChangeArrowheads="1"/>
            </p:cNvSpPr>
            <p:nvPr/>
          </p:nvSpPr>
          <p:spPr bwMode="auto">
            <a:xfrm>
              <a:off x="1056" y="2880"/>
              <a:ext cx="576" cy="288"/>
            </a:xfrm>
            <a:prstGeom prst="ellipse">
              <a:avLst/>
            </a:prstGeom>
            <a:grpFill/>
            <a:ln w="9525">
              <a:solidFill>
                <a:schemeClr val="tx1"/>
              </a:solidFill>
              <a:round/>
              <a:headEnd/>
              <a:tailEnd/>
            </a:ln>
          </p:spPr>
          <p:txBody>
            <a:bodyPr wrap="none" anchor="ctr"/>
            <a:lstStyle/>
            <a:p>
              <a:pPr algn="ctr"/>
              <a:r>
                <a:rPr lang="en-US" altLang="zh-CN" sz="1400"/>
                <a:t>PSTN</a:t>
              </a:r>
            </a:p>
          </p:txBody>
        </p:sp>
        <p:sp>
          <p:nvSpPr>
            <p:cNvPr id="20" name="Line 19"/>
            <p:cNvSpPr>
              <a:spLocks noChangeShapeType="1"/>
            </p:cNvSpPr>
            <p:nvPr/>
          </p:nvSpPr>
          <p:spPr bwMode="auto">
            <a:xfrm flipH="1">
              <a:off x="816" y="3120"/>
              <a:ext cx="288" cy="240"/>
            </a:xfrm>
            <a:prstGeom prst="line">
              <a:avLst/>
            </a:prstGeom>
            <a:grpFill/>
            <a:ln w="19050">
              <a:solidFill>
                <a:schemeClr val="tx1"/>
              </a:solidFill>
              <a:round/>
              <a:headEnd/>
              <a:tailEnd/>
            </a:ln>
          </p:spPr>
          <p:txBody>
            <a:bodyPr/>
            <a:lstStyle/>
            <a:p>
              <a:endParaRPr lang="en-US" sz="1400"/>
            </a:p>
          </p:txBody>
        </p:sp>
        <p:sp>
          <p:nvSpPr>
            <p:cNvPr id="21" name="Line 20"/>
            <p:cNvSpPr>
              <a:spLocks noChangeShapeType="1"/>
            </p:cNvSpPr>
            <p:nvPr/>
          </p:nvSpPr>
          <p:spPr bwMode="auto">
            <a:xfrm>
              <a:off x="1296" y="3168"/>
              <a:ext cx="48" cy="192"/>
            </a:xfrm>
            <a:prstGeom prst="line">
              <a:avLst/>
            </a:prstGeom>
            <a:grpFill/>
            <a:ln w="19050">
              <a:solidFill>
                <a:schemeClr val="tx1"/>
              </a:solidFill>
              <a:round/>
              <a:headEnd/>
              <a:tailEnd/>
            </a:ln>
          </p:spPr>
          <p:txBody>
            <a:bodyPr/>
            <a:lstStyle/>
            <a:p>
              <a:endParaRPr lang="en-US" sz="1400"/>
            </a:p>
          </p:txBody>
        </p:sp>
        <p:sp>
          <p:nvSpPr>
            <p:cNvPr id="22" name="Line 21"/>
            <p:cNvSpPr>
              <a:spLocks noChangeShapeType="1"/>
            </p:cNvSpPr>
            <p:nvPr/>
          </p:nvSpPr>
          <p:spPr bwMode="auto">
            <a:xfrm>
              <a:off x="1506" y="3156"/>
              <a:ext cx="270" cy="204"/>
            </a:xfrm>
            <a:prstGeom prst="line">
              <a:avLst/>
            </a:prstGeom>
            <a:grpFill/>
            <a:ln w="19050">
              <a:solidFill>
                <a:schemeClr val="tx1"/>
              </a:solidFill>
              <a:round/>
              <a:headEnd/>
              <a:tailEnd/>
            </a:ln>
          </p:spPr>
          <p:txBody>
            <a:bodyPr/>
            <a:lstStyle/>
            <a:p>
              <a:endParaRPr lang="en-US" sz="1400"/>
            </a:p>
          </p:txBody>
        </p:sp>
        <p:sp>
          <p:nvSpPr>
            <p:cNvPr id="23" name="Rectangle 22"/>
            <p:cNvSpPr>
              <a:spLocks noChangeArrowheads="1"/>
            </p:cNvSpPr>
            <p:nvPr/>
          </p:nvSpPr>
          <p:spPr bwMode="auto">
            <a:xfrm>
              <a:off x="432" y="3360"/>
              <a:ext cx="528" cy="288"/>
            </a:xfrm>
            <a:prstGeom prst="rect">
              <a:avLst/>
            </a:prstGeom>
            <a:grpFill/>
            <a:ln w="9525">
              <a:solidFill>
                <a:schemeClr val="tx1"/>
              </a:solidFill>
              <a:miter lim="800000"/>
              <a:headEnd/>
              <a:tailEnd/>
            </a:ln>
          </p:spPr>
          <p:txBody>
            <a:bodyPr wrap="none" anchor="ctr"/>
            <a:lstStyle/>
            <a:p>
              <a:pPr algn="ctr"/>
              <a:r>
                <a:rPr lang="en-US" altLang="zh-CN" sz="1400" dirty="0"/>
                <a:t>V.70</a:t>
              </a:r>
            </a:p>
            <a:p>
              <a:pPr algn="ctr"/>
              <a:r>
                <a:rPr lang="en-US" altLang="zh-CN" sz="1400" dirty="0" smtClean="0"/>
                <a:t>Terminal</a:t>
              </a:r>
              <a:endParaRPr lang="en-US" altLang="zh-CN" sz="1400" dirty="0"/>
            </a:p>
          </p:txBody>
        </p:sp>
        <p:sp>
          <p:nvSpPr>
            <p:cNvPr id="24" name="Rectangle 23"/>
            <p:cNvSpPr>
              <a:spLocks noChangeArrowheads="1"/>
            </p:cNvSpPr>
            <p:nvPr/>
          </p:nvSpPr>
          <p:spPr bwMode="auto">
            <a:xfrm>
              <a:off x="1104" y="3360"/>
              <a:ext cx="528" cy="288"/>
            </a:xfrm>
            <a:prstGeom prst="rect">
              <a:avLst/>
            </a:prstGeom>
            <a:grpFill/>
            <a:ln w="9525">
              <a:solidFill>
                <a:schemeClr val="tx1"/>
              </a:solidFill>
              <a:miter lim="800000"/>
              <a:headEnd/>
              <a:tailEnd/>
            </a:ln>
          </p:spPr>
          <p:txBody>
            <a:bodyPr wrap="none" anchor="ctr"/>
            <a:lstStyle/>
            <a:p>
              <a:pPr algn="ctr"/>
              <a:r>
                <a:rPr lang="en-US" altLang="zh-CN" sz="1400" dirty="0"/>
                <a:t>H.324</a:t>
              </a:r>
            </a:p>
            <a:p>
              <a:pPr algn="ctr"/>
              <a:r>
                <a:rPr lang="en-US" altLang="zh-CN" sz="1400" dirty="0" smtClean="0"/>
                <a:t>Terminal</a:t>
              </a:r>
              <a:endParaRPr lang="en-US" altLang="zh-CN" sz="1400" dirty="0"/>
            </a:p>
          </p:txBody>
        </p:sp>
        <p:sp>
          <p:nvSpPr>
            <p:cNvPr id="25" name="Rectangle 24"/>
            <p:cNvSpPr>
              <a:spLocks noChangeArrowheads="1"/>
            </p:cNvSpPr>
            <p:nvPr/>
          </p:nvSpPr>
          <p:spPr bwMode="auto">
            <a:xfrm>
              <a:off x="1776" y="3360"/>
              <a:ext cx="528" cy="288"/>
            </a:xfrm>
            <a:prstGeom prst="rect">
              <a:avLst/>
            </a:prstGeom>
            <a:grpFill/>
            <a:ln w="9525">
              <a:solidFill>
                <a:schemeClr val="tx1"/>
              </a:solidFill>
              <a:miter lim="800000"/>
              <a:headEnd/>
              <a:tailEnd/>
            </a:ln>
          </p:spPr>
          <p:txBody>
            <a:bodyPr wrap="none" anchor="ctr"/>
            <a:lstStyle/>
            <a:p>
              <a:pPr algn="ctr"/>
              <a:r>
                <a:rPr lang="en-US" altLang="zh-CN" sz="1400" dirty="0"/>
                <a:t>Speech</a:t>
              </a:r>
            </a:p>
            <a:p>
              <a:pPr algn="ctr"/>
              <a:r>
                <a:rPr lang="en-US" altLang="zh-CN" sz="1400" dirty="0" smtClean="0"/>
                <a:t>Terminal</a:t>
              </a:r>
              <a:endParaRPr lang="en-US" altLang="zh-CN" sz="1400" dirty="0"/>
            </a:p>
          </p:txBody>
        </p:sp>
        <p:sp>
          <p:nvSpPr>
            <p:cNvPr id="26" name="Line 25"/>
            <p:cNvSpPr>
              <a:spLocks noChangeShapeType="1"/>
            </p:cNvSpPr>
            <p:nvPr/>
          </p:nvSpPr>
          <p:spPr bwMode="auto">
            <a:xfrm>
              <a:off x="2640" y="2256"/>
              <a:ext cx="864" cy="528"/>
            </a:xfrm>
            <a:prstGeom prst="line">
              <a:avLst/>
            </a:prstGeom>
            <a:grpFill/>
            <a:ln w="19050">
              <a:solidFill>
                <a:schemeClr val="tx1"/>
              </a:solidFill>
              <a:round/>
              <a:headEnd/>
              <a:tailEnd/>
            </a:ln>
          </p:spPr>
          <p:txBody>
            <a:bodyPr/>
            <a:lstStyle/>
            <a:p>
              <a:endParaRPr lang="en-US" sz="1400"/>
            </a:p>
          </p:txBody>
        </p:sp>
        <p:sp>
          <p:nvSpPr>
            <p:cNvPr id="27" name="Line 26"/>
            <p:cNvSpPr>
              <a:spLocks noChangeShapeType="1"/>
            </p:cNvSpPr>
            <p:nvPr/>
          </p:nvSpPr>
          <p:spPr bwMode="auto">
            <a:xfrm>
              <a:off x="2736" y="2256"/>
              <a:ext cx="1872" cy="480"/>
            </a:xfrm>
            <a:prstGeom prst="line">
              <a:avLst/>
            </a:prstGeom>
            <a:grpFill/>
            <a:ln w="19050">
              <a:solidFill>
                <a:schemeClr val="tx1"/>
              </a:solidFill>
              <a:round/>
              <a:headEnd/>
              <a:tailEnd/>
            </a:ln>
          </p:spPr>
          <p:txBody>
            <a:bodyPr/>
            <a:lstStyle/>
            <a:p>
              <a:endParaRPr lang="en-US" sz="1400"/>
            </a:p>
          </p:txBody>
        </p:sp>
        <p:sp>
          <p:nvSpPr>
            <p:cNvPr id="28" name="Oval 27"/>
            <p:cNvSpPr>
              <a:spLocks noChangeArrowheads="1"/>
            </p:cNvSpPr>
            <p:nvPr/>
          </p:nvSpPr>
          <p:spPr bwMode="auto">
            <a:xfrm>
              <a:off x="3360" y="2736"/>
              <a:ext cx="576" cy="288"/>
            </a:xfrm>
            <a:prstGeom prst="ellipse">
              <a:avLst/>
            </a:prstGeom>
            <a:grpFill/>
            <a:ln w="9525">
              <a:solidFill>
                <a:schemeClr val="tx1"/>
              </a:solidFill>
              <a:round/>
              <a:headEnd/>
              <a:tailEnd/>
            </a:ln>
          </p:spPr>
          <p:txBody>
            <a:bodyPr wrap="none" anchor="ctr"/>
            <a:lstStyle/>
            <a:p>
              <a:pPr algn="ctr"/>
              <a:r>
                <a:rPr lang="en-US" altLang="zh-CN" sz="1400"/>
                <a:t>N-ISDN</a:t>
              </a:r>
            </a:p>
          </p:txBody>
        </p:sp>
        <p:sp>
          <p:nvSpPr>
            <p:cNvPr id="29" name="Oval 28"/>
            <p:cNvSpPr>
              <a:spLocks noChangeArrowheads="1"/>
            </p:cNvSpPr>
            <p:nvPr/>
          </p:nvSpPr>
          <p:spPr bwMode="auto">
            <a:xfrm>
              <a:off x="4464" y="2736"/>
              <a:ext cx="528" cy="288"/>
            </a:xfrm>
            <a:prstGeom prst="ellipse">
              <a:avLst/>
            </a:prstGeom>
            <a:grpFill/>
            <a:ln w="9525">
              <a:solidFill>
                <a:schemeClr val="tx1"/>
              </a:solidFill>
              <a:round/>
              <a:headEnd/>
              <a:tailEnd/>
            </a:ln>
          </p:spPr>
          <p:txBody>
            <a:bodyPr wrap="none" anchor="ctr"/>
            <a:lstStyle/>
            <a:p>
              <a:pPr algn="ctr"/>
              <a:r>
                <a:rPr lang="en-US" altLang="zh-CN" sz="1400"/>
                <a:t>B-ISDN</a:t>
              </a:r>
            </a:p>
          </p:txBody>
        </p:sp>
        <p:sp>
          <p:nvSpPr>
            <p:cNvPr id="30" name="Line 29"/>
            <p:cNvSpPr>
              <a:spLocks noChangeShapeType="1"/>
            </p:cNvSpPr>
            <p:nvPr/>
          </p:nvSpPr>
          <p:spPr bwMode="auto">
            <a:xfrm flipH="1">
              <a:off x="2880" y="2880"/>
              <a:ext cx="480" cy="0"/>
            </a:xfrm>
            <a:prstGeom prst="line">
              <a:avLst/>
            </a:prstGeom>
            <a:grpFill/>
            <a:ln w="19050">
              <a:solidFill>
                <a:schemeClr val="tx1"/>
              </a:solidFill>
              <a:round/>
              <a:headEnd/>
              <a:tailEnd/>
            </a:ln>
          </p:spPr>
          <p:txBody>
            <a:bodyPr/>
            <a:lstStyle/>
            <a:p>
              <a:endParaRPr lang="en-US" sz="1400"/>
            </a:p>
          </p:txBody>
        </p:sp>
        <p:sp>
          <p:nvSpPr>
            <p:cNvPr id="31" name="Oval 30"/>
            <p:cNvSpPr>
              <a:spLocks noChangeArrowheads="1"/>
            </p:cNvSpPr>
            <p:nvPr/>
          </p:nvSpPr>
          <p:spPr bwMode="auto">
            <a:xfrm>
              <a:off x="2304" y="2736"/>
              <a:ext cx="576" cy="288"/>
            </a:xfrm>
            <a:prstGeom prst="ellipse">
              <a:avLst/>
            </a:prstGeom>
            <a:grpFill/>
            <a:ln w="9525">
              <a:solidFill>
                <a:schemeClr val="tx1"/>
              </a:solidFill>
              <a:round/>
              <a:headEnd/>
              <a:tailEnd/>
            </a:ln>
          </p:spPr>
          <p:txBody>
            <a:bodyPr wrap="none" anchor="ctr"/>
            <a:lstStyle/>
            <a:p>
              <a:pPr algn="ctr"/>
              <a:r>
                <a:rPr lang="en-US" altLang="zh-CN" sz="1400" dirty="0"/>
                <a:t>QoS</a:t>
              </a:r>
            </a:p>
            <a:p>
              <a:pPr algn="ctr"/>
              <a:r>
                <a:rPr lang="en-US" altLang="zh-CN" sz="1400" dirty="0"/>
                <a:t>LAN</a:t>
              </a:r>
            </a:p>
          </p:txBody>
        </p:sp>
        <p:sp>
          <p:nvSpPr>
            <p:cNvPr id="32" name="Line 31"/>
            <p:cNvSpPr>
              <a:spLocks noChangeShapeType="1"/>
            </p:cNvSpPr>
            <p:nvPr/>
          </p:nvSpPr>
          <p:spPr bwMode="auto">
            <a:xfrm>
              <a:off x="2592" y="3024"/>
              <a:ext cx="192" cy="336"/>
            </a:xfrm>
            <a:prstGeom prst="line">
              <a:avLst/>
            </a:prstGeom>
            <a:grpFill/>
            <a:ln w="19050">
              <a:solidFill>
                <a:schemeClr val="tx1"/>
              </a:solidFill>
              <a:round/>
              <a:headEnd/>
              <a:tailEnd/>
            </a:ln>
          </p:spPr>
          <p:txBody>
            <a:bodyPr/>
            <a:lstStyle/>
            <a:p>
              <a:endParaRPr lang="en-US" sz="1400"/>
            </a:p>
          </p:txBody>
        </p:sp>
        <p:sp>
          <p:nvSpPr>
            <p:cNvPr id="33" name="Rectangle 32"/>
            <p:cNvSpPr>
              <a:spLocks noChangeArrowheads="1"/>
            </p:cNvSpPr>
            <p:nvPr/>
          </p:nvSpPr>
          <p:spPr bwMode="auto">
            <a:xfrm>
              <a:off x="2496" y="3360"/>
              <a:ext cx="528" cy="288"/>
            </a:xfrm>
            <a:prstGeom prst="rect">
              <a:avLst/>
            </a:prstGeom>
            <a:grpFill/>
            <a:ln w="9525">
              <a:solidFill>
                <a:schemeClr val="tx1"/>
              </a:solidFill>
              <a:miter lim="800000"/>
              <a:headEnd/>
              <a:tailEnd/>
            </a:ln>
          </p:spPr>
          <p:txBody>
            <a:bodyPr wrap="none" anchor="ctr"/>
            <a:lstStyle/>
            <a:p>
              <a:pPr algn="ctr"/>
              <a:r>
                <a:rPr lang="en-US" altLang="zh-CN" sz="1400" dirty="0"/>
                <a:t>H.322</a:t>
              </a:r>
            </a:p>
            <a:p>
              <a:pPr algn="ctr"/>
              <a:r>
                <a:rPr lang="en-US" altLang="zh-CN" sz="1400" dirty="0" smtClean="0"/>
                <a:t>Terminal</a:t>
              </a:r>
              <a:endParaRPr lang="en-US" altLang="zh-CN" sz="1400" dirty="0"/>
            </a:p>
          </p:txBody>
        </p:sp>
        <p:sp>
          <p:nvSpPr>
            <p:cNvPr id="34" name="Line 33"/>
            <p:cNvSpPr>
              <a:spLocks noChangeShapeType="1"/>
            </p:cNvSpPr>
            <p:nvPr/>
          </p:nvSpPr>
          <p:spPr bwMode="auto">
            <a:xfrm flipH="1">
              <a:off x="3408" y="3024"/>
              <a:ext cx="144" cy="336"/>
            </a:xfrm>
            <a:prstGeom prst="line">
              <a:avLst/>
            </a:prstGeom>
            <a:grpFill/>
            <a:ln w="19050">
              <a:solidFill>
                <a:schemeClr val="tx1"/>
              </a:solidFill>
              <a:round/>
              <a:headEnd/>
              <a:tailEnd/>
            </a:ln>
          </p:spPr>
          <p:txBody>
            <a:bodyPr/>
            <a:lstStyle/>
            <a:p>
              <a:endParaRPr lang="en-US" sz="1400"/>
            </a:p>
          </p:txBody>
        </p:sp>
        <p:sp>
          <p:nvSpPr>
            <p:cNvPr id="35" name="Line 34"/>
            <p:cNvSpPr>
              <a:spLocks noChangeShapeType="1"/>
            </p:cNvSpPr>
            <p:nvPr/>
          </p:nvSpPr>
          <p:spPr bwMode="auto">
            <a:xfrm>
              <a:off x="3792" y="3024"/>
              <a:ext cx="336" cy="336"/>
            </a:xfrm>
            <a:prstGeom prst="line">
              <a:avLst/>
            </a:prstGeom>
            <a:grpFill/>
            <a:ln w="19050">
              <a:solidFill>
                <a:schemeClr val="tx1"/>
              </a:solidFill>
              <a:round/>
              <a:headEnd/>
              <a:tailEnd/>
            </a:ln>
          </p:spPr>
          <p:txBody>
            <a:bodyPr/>
            <a:lstStyle/>
            <a:p>
              <a:endParaRPr lang="en-US" sz="1400"/>
            </a:p>
          </p:txBody>
        </p:sp>
        <p:sp>
          <p:nvSpPr>
            <p:cNvPr id="36" name="Line 35"/>
            <p:cNvSpPr>
              <a:spLocks noChangeShapeType="1"/>
            </p:cNvSpPr>
            <p:nvPr/>
          </p:nvSpPr>
          <p:spPr bwMode="auto">
            <a:xfrm>
              <a:off x="4752" y="3024"/>
              <a:ext cx="48" cy="336"/>
            </a:xfrm>
            <a:prstGeom prst="line">
              <a:avLst/>
            </a:prstGeom>
            <a:grpFill/>
            <a:ln w="19050">
              <a:solidFill>
                <a:schemeClr val="tx1"/>
              </a:solidFill>
              <a:round/>
              <a:headEnd/>
              <a:tailEnd/>
            </a:ln>
          </p:spPr>
          <p:txBody>
            <a:bodyPr/>
            <a:lstStyle/>
            <a:p>
              <a:endParaRPr lang="en-US" sz="1400"/>
            </a:p>
          </p:txBody>
        </p:sp>
        <p:sp>
          <p:nvSpPr>
            <p:cNvPr id="37" name="Rectangle 36"/>
            <p:cNvSpPr>
              <a:spLocks noChangeArrowheads="1"/>
            </p:cNvSpPr>
            <p:nvPr/>
          </p:nvSpPr>
          <p:spPr bwMode="auto">
            <a:xfrm>
              <a:off x="3216" y="3360"/>
              <a:ext cx="528" cy="288"/>
            </a:xfrm>
            <a:prstGeom prst="rect">
              <a:avLst/>
            </a:prstGeom>
            <a:grpFill/>
            <a:ln w="9525">
              <a:solidFill>
                <a:schemeClr val="tx1"/>
              </a:solidFill>
              <a:miter lim="800000"/>
              <a:headEnd/>
              <a:tailEnd/>
            </a:ln>
          </p:spPr>
          <p:txBody>
            <a:bodyPr wrap="none" anchor="ctr"/>
            <a:lstStyle/>
            <a:p>
              <a:pPr algn="ctr"/>
              <a:r>
                <a:rPr lang="en-US" altLang="zh-CN" sz="1400" dirty="0"/>
                <a:t>Speech</a:t>
              </a:r>
            </a:p>
            <a:p>
              <a:pPr algn="ctr"/>
              <a:r>
                <a:rPr lang="en-US" altLang="zh-CN" sz="1400" dirty="0" smtClean="0"/>
                <a:t>Terminal</a:t>
              </a:r>
              <a:endParaRPr lang="en-US" altLang="zh-CN" sz="1400" dirty="0"/>
            </a:p>
          </p:txBody>
        </p:sp>
        <p:sp>
          <p:nvSpPr>
            <p:cNvPr id="38" name="Rectangle 37"/>
            <p:cNvSpPr>
              <a:spLocks noChangeArrowheads="1"/>
            </p:cNvSpPr>
            <p:nvPr/>
          </p:nvSpPr>
          <p:spPr bwMode="auto">
            <a:xfrm>
              <a:off x="3888" y="3360"/>
              <a:ext cx="528" cy="288"/>
            </a:xfrm>
            <a:prstGeom prst="rect">
              <a:avLst/>
            </a:prstGeom>
            <a:grpFill/>
            <a:ln w="9525">
              <a:solidFill>
                <a:schemeClr val="tx1"/>
              </a:solidFill>
              <a:miter lim="800000"/>
              <a:headEnd/>
              <a:tailEnd/>
            </a:ln>
          </p:spPr>
          <p:txBody>
            <a:bodyPr wrap="none" anchor="ctr"/>
            <a:lstStyle/>
            <a:p>
              <a:pPr algn="ctr"/>
              <a:r>
                <a:rPr lang="en-US" altLang="zh-CN" sz="1400" dirty="0"/>
                <a:t>H.320</a:t>
              </a:r>
            </a:p>
            <a:p>
              <a:pPr algn="ctr"/>
              <a:r>
                <a:rPr lang="en-US" altLang="zh-CN" sz="1400" dirty="0" smtClean="0"/>
                <a:t>Terminal</a:t>
              </a:r>
              <a:endParaRPr lang="en-US" altLang="zh-CN" sz="1400" dirty="0"/>
            </a:p>
          </p:txBody>
        </p:sp>
        <p:sp>
          <p:nvSpPr>
            <p:cNvPr id="39" name="Rectangle 38"/>
            <p:cNvSpPr>
              <a:spLocks noChangeArrowheads="1"/>
            </p:cNvSpPr>
            <p:nvPr/>
          </p:nvSpPr>
          <p:spPr bwMode="auto">
            <a:xfrm>
              <a:off x="4608" y="3360"/>
              <a:ext cx="528" cy="288"/>
            </a:xfrm>
            <a:prstGeom prst="rect">
              <a:avLst/>
            </a:prstGeom>
            <a:grpFill/>
            <a:ln w="9525">
              <a:solidFill>
                <a:schemeClr val="tx1"/>
              </a:solidFill>
              <a:miter lim="800000"/>
              <a:headEnd/>
              <a:tailEnd/>
            </a:ln>
          </p:spPr>
          <p:txBody>
            <a:bodyPr wrap="none" anchor="ctr"/>
            <a:lstStyle/>
            <a:p>
              <a:pPr algn="ctr"/>
              <a:r>
                <a:rPr lang="en-US" altLang="zh-CN" sz="1400" dirty="0"/>
                <a:t>H.321</a:t>
              </a:r>
            </a:p>
            <a:p>
              <a:pPr algn="ctr"/>
              <a:r>
                <a:rPr lang="en-US" altLang="zh-CN" sz="1400" dirty="0" smtClean="0"/>
                <a:t>Terminal</a:t>
              </a:r>
              <a:endParaRPr lang="en-US" altLang="zh-CN" sz="1400" dirty="0"/>
            </a:p>
          </p:txBody>
        </p:sp>
      </p:gr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Terminal</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H.323 terminal can be either a personal computer (PC) or a stand-alone device, running H.323 and the multimedia application.</a:t>
            </a:r>
          </a:p>
          <a:p>
            <a:pPr algn="just"/>
            <a:endParaRPr lang="en-US" sz="2400" dirty="0" smtClean="0"/>
          </a:p>
          <a:p>
            <a:pPr algn="just"/>
            <a:r>
              <a:rPr lang="en-US" sz="2400" dirty="0" smtClean="0"/>
              <a:t>H.323 terminal supports audio communication and optionally supports video and data communications. It can be used in multipoint conferences.</a:t>
            </a:r>
          </a:p>
          <a:p>
            <a:pPr algn="just"/>
            <a:endParaRPr lang="en-US" sz="2400" dirty="0" smtClean="0"/>
          </a:p>
          <a:p>
            <a:pPr algn="just"/>
            <a:r>
              <a:rPr lang="en-US" sz="2400" dirty="0" smtClean="0"/>
              <a:t>H.323 terminal is compatible with H.324 terminals on PSTN, H.310 terminals on B-ISDN, H.320 terminals on ISDN, H.321 terminals on B-ISDN and H.322 terminals on QoS LAN.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Video Compression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International Telecommunication Union (ITU-T)</a:t>
            </a:r>
          </a:p>
          <a:p>
            <a:pPr lvl="1" algn="just"/>
            <a:r>
              <a:rPr lang="en-US" sz="2200" dirty="0" smtClean="0"/>
              <a:t>H.261: ISDN Video Phone (</a:t>
            </a:r>
            <a:r>
              <a:rPr lang="en-US" sz="2200" dirty="0" smtClean="0">
                <a:solidFill>
                  <a:srgbClr val="FF0000"/>
                </a:solidFill>
              </a:rPr>
              <a:t>px64 kb/s</a:t>
            </a:r>
            <a:r>
              <a:rPr lang="en-US" sz="2200" dirty="0" smtClean="0"/>
              <a:t>)</a:t>
            </a:r>
          </a:p>
          <a:p>
            <a:pPr lvl="1" algn="just"/>
            <a:r>
              <a:rPr lang="en-US" sz="2200" dirty="0" smtClean="0"/>
              <a:t>H. 263: PSTN Video Phone (&lt;64 kb/s)</a:t>
            </a:r>
          </a:p>
          <a:p>
            <a:pPr lvl="1" algn="just"/>
            <a:r>
              <a:rPr lang="en-US" sz="2200" dirty="0" smtClean="0"/>
              <a:t>H.26L: A variety of applications (&lt;64 kb/s)</a:t>
            </a:r>
          </a:p>
          <a:p>
            <a:pPr lvl="2" algn="just"/>
            <a:r>
              <a:rPr lang="en-US" sz="2000" dirty="0" smtClean="0"/>
              <a:t>Internet Video Application, VOD, Video Mail</a:t>
            </a:r>
          </a:p>
          <a:p>
            <a:pPr algn="just"/>
            <a:r>
              <a:rPr lang="en-US" sz="2400" dirty="0" smtClean="0"/>
              <a:t>International Organization for Standard (ISO)</a:t>
            </a:r>
          </a:p>
          <a:p>
            <a:pPr lvl="1" algn="just"/>
            <a:r>
              <a:rPr lang="en-US" sz="2200" dirty="0" smtClean="0"/>
              <a:t>MPEG-1  Video: CD-ROM (1.2 Mb/s)</a:t>
            </a:r>
          </a:p>
          <a:p>
            <a:pPr lvl="1" algn="just"/>
            <a:r>
              <a:rPr lang="en-US" sz="2200" dirty="0" smtClean="0"/>
              <a:t>MPEG-2 Video: SDTV, HDTV (4-80 Mb/s)</a:t>
            </a:r>
          </a:p>
          <a:p>
            <a:pPr lvl="1" algn="just"/>
            <a:r>
              <a:rPr lang="en-US" sz="2200" dirty="0" smtClean="0"/>
              <a:t>MPEG-4 Video: A variety of applications (24-1024 kb/s)</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Gateway</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H.323 gateway connects two dissimilar networks. For example, a gateway can connect and provide communication between an H.323 terminal and PSTN networks.</a:t>
            </a:r>
          </a:p>
          <a:p>
            <a:pPr algn="just"/>
            <a:endParaRPr lang="en-US" sz="2400" dirty="0" smtClean="0"/>
          </a:p>
          <a:p>
            <a:pPr algn="just"/>
            <a:r>
              <a:rPr lang="en-US" sz="2400" dirty="0" smtClean="0"/>
              <a:t>A connectivity of dissimilar networks is achieved by translating protocols for call setup and release, converting media formats between different networks and transferring information between the networks.</a:t>
            </a:r>
          </a:p>
          <a:p>
            <a:pPr algn="just"/>
            <a:endParaRPr lang="en-US" sz="2400" dirty="0" smtClean="0"/>
          </a:p>
          <a:p>
            <a:pPr algn="just"/>
            <a:r>
              <a:rPr lang="en-US" sz="2400" dirty="0" smtClean="0"/>
              <a:t>A gateway is not required for communication between two H.323 terminals.</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Gatekeeper</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H.323 gatekeeper  is an optional component in the H.323 network that provides a number of services to terminals, gateways and MCU devices. </a:t>
            </a:r>
          </a:p>
          <a:p>
            <a:pPr algn="just"/>
            <a:endParaRPr lang="en-US" sz="2400" dirty="0" smtClean="0"/>
          </a:p>
          <a:p>
            <a:pPr algn="just"/>
            <a:r>
              <a:rPr lang="en-US" sz="2400" dirty="0" smtClean="0"/>
              <a:t>Address resolution is the most important service as it enables two endpoints to contact each other without either endpoint having to know the IP address of the other endpoint.</a:t>
            </a:r>
          </a:p>
          <a:p>
            <a:pPr algn="just"/>
            <a:endParaRPr lang="en-US" sz="2400" dirty="0" smtClean="0"/>
          </a:p>
          <a:p>
            <a:pPr algn="just"/>
            <a:r>
              <a:rPr lang="en-US" sz="2400" dirty="0" smtClean="0"/>
              <a:t>H.323 endpoints use RSA protocol to communicate with a gatekeeper. Likewise, a gatekeeper uses RSA to communicate with other gatekeepers.</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Multipoint Control Unit</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dirty="0" smtClean="0"/>
              <a:t>H.323 MCU  is responsible  for managing multipoint conferences. It consists of two logical  entities, i.e., Multipoint Controller (Call signaling, conference control) and  Multipoint Processor (switching/mixing of media streams).</a:t>
            </a:r>
          </a:p>
          <a:p>
            <a:pPr algn="just"/>
            <a:endParaRPr lang="en-US" sz="2400" dirty="0" smtClean="0"/>
          </a:p>
          <a:p>
            <a:pPr algn="just"/>
            <a:r>
              <a:rPr lang="en-US" sz="2400" dirty="0" smtClean="0"/>
              <a:t>An MCU manages conference resources, negotiates between terminals in order to determine the audio and video CODEC, and may handle the media stream. Some MPs can do real-time transcoding of the  received audio/video streams.</a:t>
            </a:r>
          </a:p>
          <a:p>
            <a:pPr algn="just"/>
            <a:endParaRPr lang="en-US" sz="2400" dirty="0" smtClean="0"/>
          </a:p>
          <a:p>
            <a:pPr algn="just"/>
            <a:r>
              <a:rPr lang="en-US" sz="2400" dirty="0" smtClean="0"/>
              <a:t>The gatekeepers, gateways and MCU can be implemented in a single physical device.</a:t>
            </a:r>
          </a:p>
          <a:p>
            <a:pPr algn="just"/>
            <a:endParaRPr lang="en-US" sz="2400" dirty="0" smtClean="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Multipoint Control Unit</a:t>
            </a:r>
            <a:endParaRPr lang="en-US" sz="3600" b="1" dirty="0"/>
          </a:p>
        </p:txBody>
      </p:sp>
      <p:sp>
        <p:nvSpPr>
          <p:cNvPr id="15" name="TextBox 14"/>
          <p:cNvSpPr txBox="1"/>
          <p:nvPr/>
        </p:nvSpPr>
        <p:spPr>
          <a:xfrm>
            <a:off x="6477001" y="3429000"/>
            <a:ext cx="2285999" cy="1200329"/>
          </a:xfrm>
          <a:prstGeom prst="rect">
            <a:avLst/>
          </a:prstGeom>
          <a:solidFill>
            <a:schemeClr val="accent2">
              <a:lumMod val="40000"/>
              <a:lumOff val="60000"/>
            </a:schemeClr>
          </a:solidFill>
        </p:spPr>
        <p:txBody>
          <a:bodyPr wrap="square" rtlCol="0">
            <a:spAutoFit/>
          </a:bodyPr>
          <a:lstStyle/>
          <a:p>
            <a:r>
              <a:rPr lang="en-US" b="1" dirty="0" smtClean="0"/>
              <a:t>Text</a:t>
            </a:r>
            <a:r>
              <a:rPr lang="en-US" dirty="0" smtClean="0"/>
              <a:t>: T.140</a:t>
            </a:r>
          </a:p>
          <a:p>
            <a:r>
              <a:rPr lang="en-US" b="1" dirty="0" smtClean="0"/>
              <a:t>Video</a:t>
            </a:r>
            <a:r>
              <a:rPr lang="en-US" dirty="0" smtClean="0"/>
              <a:t>: H.26x</a:t>
            </a:r>
          </a:p>
          <a:p>
            <a:r>
              <a:rPr lang="en-US" b="1" dirty="0" smtClean="0"/>
              <a:t>Audio</a:t>
            </a:r>
            <a:r>
              <a:rPr lang="en-US" dirty="0" smtClean="0"/>
              <a:t>: G.711, G.729</a:t>
            </a:r>
          </a:p>
          <a:p>
            <a:r>
              <a:rPr lang="en-US" dirty="0" smtClean="0"/>
              <a:t>               G.723,G.726</a:t>
            </a:r>
          </a:p>
        </p:txBody>
      </p:sp>
      <p:sp>
        <p:nvSpPr>
          <p:cNvPr id="17" name="Rectangle 16"/>
          <p:cNvSpPr/>
          <p:nvPr/>
        </p:nvSpPr>
        <p:spPr>
          <a:xfrm>
            <a:off x="381000" y="6096000"/>
            <a:ext cx="5715000" cy="4572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8" name="Rectangle 17"/>
          <p:cNvSpPr/>
          <p:nvPr/>
        </p:nvSpPr>
        <p:spPr>
          <a:xfrm>
            <a:off x="4191000" y="5486400"/>
            <a:ext cx="1905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19" name="Rectangle 18"/>
          <p:cNvSpPr/>
          <p:nvPr/>
        </p:nvSpPr>
        <p:spPr>
          <a:xfrm>
            <a:off x="381000" y="5486400"/>
            <a:ext cx="12192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TCP/UDP</a:t>
            </a:r>
            <a:endParaRPr lang="en-US" dirty="0"/>
          </a:p>
        </p:txBody>
      </p:sp>
      <p:sp>
        <p:nvSpPr>
          <p:cNvPr id="20" name="Rectangle 19"/>
          <p:cNvSpPr/>
          <p:nvPr/>
        </p:nvSpPr>
        <p:spPr>
          <a:xfrm>
            <a:off x="381000" y="3505200"/>
            <a:ext cx="1219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H.225 Call Signaling</a:t>
            </a:r>
            <a:endParaRPr lang="en-US" dirty="0"/>
          </a:p>
        </p:txBody>
      </p:sp>
      <p:sp>
        <p:nvSpPr>
          <p:cNvPr id="21" name="Rectangle 20"/>
          <p:cNvSpPr/>
          <p:nvPr/>
        </p:nvSpPr>
        <p:spPr>
          <a:xfrm>
            <a:off x="1676400" y="3505200"/>
            <a:ext cx="1143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H.245</a:t>
            </a:r>
            <a:endParaRPr lang="en-US" dirty="0"/>
          </a:p>
        </p:txBody>
      </p:sp>
      <p:sp>
        <p:nvSpPr>
          <p:cNvPr id="23" name="Rectangle 22"/>
          <p:cNvSpPr/>
          <p:nvPr/>
        </p:nvSpPr>
        <p:spPr>
          <a:xfrm>
            <a:off x="2895600" y="3505200"/>
            <a:ext cx="1143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H.225 RAS</a:t>
            </a:r>
            <a:endParaRPr lang="en-US" dirty="0"/>
          </a:p>
        </p:txBody>
      </p:sp>
      <p:sp>
        <p:nvSpPr>
          <p:cNvPr id="24" name="Rectangle 23"/>
          <p:cNvSpPr/>
          <p:nvPr/>
        </p:nvSpPr>
        <p:spPr>
          <a:xfrm>
            <a:off x="4191000" y="3505200"/>
            <a:ext cx="838200" cy="1828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RTCP</a:t>
            </a:r>
            <a:endParaRPr lang="en-US" dirty="0"/>
          </a:p>
        </p:txBody>
      </p:sp>
      <p:sp>
        <p:nvSpPr>
          <p:cNvPr id="25" name="Rectangle 24"/>
          <p:cNvSpPr/>
          <p:nvPr/>
        </p:nvSpPr>
        <p:spPr>
          <a:xfrm>
            <a:off x="5105400" y="4572000"/>
            <a:ext cx="990600" cy="762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RTP</a:t>
            </a:r>
            <a:endParaRPr lang="en-US" dirty="0"/>
          </a:p>
        </p:txBody>
      </p:sp>
      <p:sp>
        <p:nvSpPr>
          <p:cNvPr id="26" name="Rectangle 25"/>
          <p:cNvSpPr/>
          <p:nvPr/>
        </p:nvSpPr>
        <p:spPr>
          <a:xfrm>
            <a:off x="5105400" y="3505200"/>
            <a:ext cx="990600" cy="990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CODEC</a:t>
            </a:r>
            <a:endParaRPr lang="en-US" dirty="0"/>
          </a:p>
        </p:txBody>
      </p:sp>
      <p:sp>
        <p:nvSpPr>
          <p:cNvPr id="27" name="Rectangle 26"/>
          <p:cNvSpPr/>
          <p:nvPr/>
        </p:nvSpPr>
        <p:spPr>
          <a:xfrm>
            <a:off x="1676400" y="5486400"/>
            <a:ext cx="1143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en-US" dirty="0"/>
          </a:p>
        </p:txBody>
      </p:sp>
      <p:sp>
        <p:nvSpPr>
          <p:cNvPr id="28" name="Rectangle 27"/>
          <p:cNvSpPr/>
          <p:nvPr/>
        </p:nvSpPr>
        <p:spPr>
          <a:xfrm>
            <a:off x="2895600" y="5486400"/>
            <a:ext cx="1143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29" name="Rectangle 28"/>
          <p:cNvSpPr/>
          <p:nvPr/>
        </p:nvSpPr>
        <p:spPr>
          <a:xfrm>
            <a:off x="4191000" y="2895600"/>
            <a:ext cx="1905000" cy="457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Control</a:t>
            </a:r>
            <a:endParaRPr lang="en-US" dirty="0"/>
          </a:p>
        </p:txBody>
      </p:sp>
      <p:sp>
        <p:nvSpPr>
          <p:cNvPr id="30" name="Rectangle 29"/>
          <p:cNvSpPr/>
          <p:nvPr/>
        </p:nvSpPr>
        <p:spPr>
          <a:xfrm>
            <a:off x="381000" y="28956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Terminal Control &amp; Management</a:t>
            </a:r>
            <a:endParaRPr lang="en-US" dirty="0"/>
          </a:p>
        </p:txBody>
      </p:sp>
      <p:sp>
        <p:nvSpPr>
          <p:cNvPr id="31" name="Rectangle 30"/>
          <p:cNvSpPr/>
          <p:nvPr/>
        </p:nvSpPr>
        <p:spPr>
          <a:xfrm>
            <a:off x="381000" y="2286000"/>
            <a:ext cx="5715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Multimedia Applications, User Interface</a:t>
            </a:r>
            <a:endParaRPr lang="en-US" dirty="0"/>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H.225</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H.225 Call Signaling is used to establish a connection between two H.323 endpoints. This is achieved by exchanging H.225 protocol messages between two H.323 endpoints or between an endpoint and the gatekeeper.</a:t>
            </a:r>
          </a:p>
          <a:p>
            <a:pPr algn="just"/>
            <a:endParaRPr lang="en-US" sz="2400" dirty="0" smtClean="0"/>
          </a:p>
          <a:p>
            <a:pPr algn="just"/>
            <a:r>
              <a:rPr lang="en-US" sz="2400" dirty="0" smtClean="0"/>
              <a:t>H.225 RSA (Registration, Admission, and Status) is the protocol between endpoints and gatekeepers. RSA messages perform registration, admission control, bandwidth changes, status, and disengage procedures between endpoints and gatekeeper. The signaling channel is opened prior to the establishment of any other channels.</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H.225 Call Signaling</a:t>
            </a:r>
            <a:endParaRPr lang="en-US" sz="3600" b="1" dirty="0"/>
          </a:p>
        </p:txBody>
      </p:sp>
      <p:graphicFrame>
        <p:nvGraphicFramePr>
          <p:cNvPr id="4" name="Content Placeholder 3"/>
          <p:cNvGraphicFramePr>
            <a:graphicFrameLocks noGrp="1"/>
          </p:cNvGraphicFramePr>
          <p:nvPr>
            <p:ph idx="1"/>
          </p:nvPr>
        </p:nvGraphicFramePr>
        <p:xfrm>
          <a:off x="304800" y="2249488"/>
          <a:ext cx="8534400" cy="4150360"/>
        </p:xfrm>
        <a:graphic>
          <a:graphicData uri="http://schemas.openxmlformats.org/drawingml/2006/table">
            <a:tbl>
              <a:tblPr firstRow="1" bandRow="1">
                <a:tableStyleId>{21E4AEA4-8DFA-4A89-87EB-49C32662AFE0}</a:tableStyleId>
              </a:tblPr>
              <a:tblGrid>
                <a:gridCol w="1828800"/>
                <a:gridCol w="6705600"/>
              </a:tblGrid>
              <a:tr h="370840">
                <a:tc>
                  <a:txBody>
                    <a:bodyPr/>
                    <a:lstStyle/>
                    <a:p>
                      <a:pPr algn="ctr"/>
                      <a:r>
                        <a:rPr lang="en-US" sz="1400" dirty="0" smtClean="0"/>
                        <a:t>Message</a:t>
                      </a:r>
                      <a:endParaRPr lang="en-US" sz="1400" dirty="0"/>
                    </a:p>
                  </a:txBody>
                  <a:tcPr/>
                </a:tc>
                <a:tc>
                  <a:txBody>
                    <a:bodyPr/>
                    <a:lstStyle/>
                    <a:p>
                      <a:pPr algn="ctr"/>
                      <a:r>
                        <a:rPr lang="en-US" sz="1400" dirty="0" smtClean="0"/>
                        <a:t>Description</a:t>
                      </a:r>
                      <a:endParaRPr lang="en-US" sz="1400" dirty="0"/>
                    </a:p>
                  </a:txBody>
                  <a:tcPr/>
                </a:tc>
              </a:tr>
              <a:tr h="370840">
                <a:tc>
                  <a:txBody>
                    <a:bodyPr/>
                    <a:lstStyle/>
                    <a:p>
                      <a:pPr algn="just"/>
                      <a:r>
                        <a:rPr lang="en-US" sz="1400" b="1" dirty="0" smtClean="0"/>
                        <a:t>Setup</a:t>
                      </a:r>
                      <a:endParaRPr lang="en-US" sz="1400" b="1" dirty="0"/>
                    </a:p>
                  </a:txBody>
                  <a:tcPr anchor="ctr"/>
                </a:tc>
                <a:tc>
                  <a:txBody>
                    <a:bodyPr/>
                    <a:lstStyle/>
                    <a:p>
                      <a:pPr algn="just"/>
                      <a:r>
                        <a:rPr lang="en-US" sz="1400" dirty="0" smtClean="0"/>
                        <a:t>This</a:t>
                      </a:r>
                      <a:r>
                        <a:rPr lang="en-US" sz="1400" baseline="0" dirty="0" smtClean="0"/>
                        <a:t> is sent by H.323 caller to indicate its desire to set up a connection to the callee.</a:t>
                      </a:r>
                      <a:endParaRPr lang="en-US" sz="1400" dirty="0"/>
                    </a:p>
                  </a:txBody>
                  <a:tcPr anchor="ctr"/>
                </a:tc>
              </a:tr>
              <a:tr h="370840">
                <a:tc>
                  <a:txBody>
                    <a:bodyPr/>
                    <a:lstStyle/>
                    <a:p>
                      <a:pPr algn="just"/>
                      <a:r>
                        <a:rPr lang="en-US" sz="1400" b="1" dirty="0" smtClean="0"/>
                        <a:t>Call Proceeding</a:t>
                      </a:r>
                      <a:endParaRPr lang="en-US" sz="1400" b="1" dirty="0"/>
                    </a:p>
                  </a:txBody>
                  <a:tcPr anchor="ctr"/>
                </a:tc>
                <a:tc>
                  <a:txBody>
                    <a:bodyPr/>
                    <a:lstStyle/>
                    <a:p>
                      <a:pPr algn="just"/>
                      <a:r>
                        <a:rPr lang="en-US" sz="1400" dirty="0" smtClean="0"/>
                        <a:t>This is sent by the callee  to indicate that it has received all the information it needs to route the call to its destination.</a:t>
                      </a:r>
                      <a:endParaRPr lang="en-US" sz="1400" dirty="0"/>
                    </a:p>
                  </a:txBody>
                  <a:tcPr anchor="ctr"/>
                </a:tc>
              </a:tr>
              <a:tr h="370840">
                <a:tc>
                  <a:txBody>
                    <a:bodyPr/>
                    <a:lstStyle/>
                    <a:p>
                      <a:pPr algn="just"/>
                      <a:r>
                        <a:rPr lang="en-US" sz="1400" b="1" dirty="0" smtClean="0"/>
                        <a:t>Alerting</a:t>
                      </a:r>
                      <a:endParaRPr lang="en-US" sz="1400" b="1" dirty="0"/>
                    </a:p>
                  </a:txBody>
                  <a:tcPr anchor="ctr"/>
                </a:tc>
                <a:tc>
                  <a:txBody>
                    <a:bodyPr/>
                    <a:lstStyle/>
                    <a:p>
                      <a:pPr algn="just"/>
                      <a:r>
                        <a:rPr lang="en-US" sz="1400" dirty="0" smtClean="0"/>
                        <a:t>This message might be sent by the callee to indicate that the callee</a:t>
                      </a:r>
                      <a:r>
                        <a:rPr lang="en-US" sz="1400" baseline="0" dirty="0" smtClean="0"/>
                        <a:t> is being alerted of the incoming call, i.e., the phone is ringing.</a:t>
                      </a:r>
                      <a:endParaRPr lang="en-US" sz="1400" dirty="0"/>
                    </a:p>
                  </a:txBody>
                  <a:tcPr anchor="ctr"/>
                </a:tc>
              </a:tr>
              <a:tr h="370840">
                <a:tc>
                  <a:txBody>
                    <a:bodyPr/>
                    <a:lstStyle/>
                    <a:p>
                      <a:pPr algn="just"/>
                      <a:r>
                        <a:rPr lang="en-US" sz="1400" b="1" dirty="0" smtClean="0"/>
                        <a:t>Connect</a:t>
                      </a:r>
                      <a:endParaRPr lang="en-US" sz="1400" b="1" dirty="0"/>
                    </a:p>
                  </a:txBody>
                  <a:tcPr anchor="ctr"/>
                </a:tc>
                <a:tc>
                  <a:txBody>
                    <a:bodyPr/>
                    <a:lstStyle/>
                    <a:p>
                      <a:pPr algn="just"/>
                      <a:r>
                        <a:rPr lang="en-US" sz="1400" dirty="0" smtClean="0"/>
                        <a:t>This is sent by the callee to the caller to indicate that the call has been accepted.</a:t>
                      </a:r>
                      <a:endParaRPr lang="en-US" sz="1400" dirty="0"/>
                    </a:p>
                  </a:txBody>
                  <a:tcPr anchor="ctr"/>
                </a:tc>
              </a:tr>
              <a:tr h="370840">
                <a:tc>
                  <a:txBody>
                    <a:bodyPr/>
                    <a:lstStyle/>
                    <a:p>
                      <a:pPr algn="just"/>
                      <a:r>
                        <a:rPr lang="en-US" sz="1400" b="1" dirty="0" smtClean="0"/>
                        <a:t>Release Complete</a:t>
                      </a:r>
                      <a:endParaRPr lang="en-US" sz="1400" b="1" dirty="0"/>
                    </a:p>
                  </a:txBody>
                  <a:tcPr anchor="ctr"/>
                </a:tc>
                <a:tc>
                  <a:txBody>
                    <a:bodyPr/>
                    <a:lstStyle/>
                    <a:p>
                      <a:pPr algn="just"/>
                      <a:r>
                        <a:rPr lang="en-US" sz="1400" dirty="0" smtClean="0"/>
                        <a:t>This is sent by either</a:t>
                      </a:r>
                      <a:r>
                        <a:rPr lang="en-US" sz="1400" baseline="0" dirty="0" smtClean="0"/>
                        <a:t> callee or caller to indicate the call’s release.</a:t>
                      </a:r>
                      <a:endParaRPr lang="en-US" sz="1400" dirty="0"/>
                    </a:p>
                  </a:txBody>
                  <a:tcPr anchor="ctr"/>
                </a:tc>
              </a:tr>
              <a:tr h="370840">
                <a:tc>
                  <a:txBody>
                    <a:bodyPr/>
                    <a:lstStyle/>
                    <a:p>
                      <a:pPr algn="just"/>
                      <a:r>
                        <a:rPr lang="en-US" sz="1400" dirty="0" smtClean="0"/>
                        <a:t>Notify</a:t>
                      </a:r>
                      <a:endParaRPr lang="en-US" sz="1400" dirty="0"/>
                    </a:p>
                  </a:txBody>
                  <a:tcPr anchor="ctr"/>
                </a:tc>
                <a:tc>
                  <a:txBody>
                    <a:bodyPr/>
                    <a:lstStyle/>
                    <a:p>
                      <a:pPr algn="just"/>
                      <a:r>
                        <a:rPr lang="en-US" sz="1400" dirty="0" smtClean="0"/>
                        <a:t>This is used to notify a device of a change that has occurred in the call.</a:t>
                      </a:r>
                      <a:endParaRPr lang="en-US" sz="1400" dirty="0"/>
                    </a:p>
                  </a:txBody>
                  <a:tcPr anchor="ctr"/>
                </a:tc>
              </a:tr>
              <a:tr h="370840">
                <a:tc>
                  <a:txBody>
                    <a:bodyPr/>
                    <a:lstStyle/>
                    <a:p>
                      <a:pPr algn="just"/>
                      <a:r>
                        <a:rPr lang="en-US" sz="1400" dirty="0" smtClean="0"/>
                        <a:t>Status Inquiry</a:t>
                      </a:r>
                      <a:endParaRPr lang="en-US" sz="1400" dirty="0"/>
                    </a:p>
                  </a:txBody>
                  <a:tcPr anchor="ctr"/>
                </a:tc>
                <a:tc>
                  <a:txBody>
                    <a:bodyPr/>
                    <a:lstStyle/>
                    <a:p>
                      <a:pPr algn="just"/>
                      <a:r>
                        <a:rPr lang="en-US" sz="1400" dirty="0" smtClean="0"/>
                        <a:t>This can be used to request call status.</a:t>
                      </a:r>
                      <a:endParaRPr lang="en-US" sz="1400" dirty="0"/>
                    </a:p>
                  </a:txBody>
                  <a:tcPr anchor="ctr"/>
                </a:tc>
              </a:tr>
              <a:tr h="370840">
                <a:tc>
                  <a:txBody>
                    <a:bodyPr/>
                    <a:lstStyle/>
                    <a:p>
                      <a:pPr algn="just"/>
                      <a:r>
                        <a:rPr lang="en-US" sz="1400" dirty="0" smtClean="0"/>
                        <a:t>Status</a:t>
                      </a:r>
                      <a:endParaRPr lang="en-US" sz="1400" dirty="0"/>
                    </a:p>
                  </a:txBody>
                  <a:tcPr anchor="ctr"/>
                </a:tc>
                <a:tc>
                  <a:txBody>
                    <a:bodyPr/>
                    <a:lstStyle/>
                    <a:p>
                      <a:pPr algn="just"/>
                      <a:r>
                        <a:rPr lang="en-US" sz="1400" dirty="0" smtClean="0"/>
                        <a:t>This is used</a:t>
                      </a:r>
                      <a:r>
                        <a:rPr lang="en-US" sz="1400" baseline="0" dirty="0" smtClean="0"/>
                        <a:t> to respond to an unknown call signaling or a Status Inquiry message.</a:t>
                      </a:r>
                      <a:endParaRPr lang="en-US" sz="1400" dirty="0"/>
                    </a:p>
                  </a:txBody>
                  <a:tcPr anchor="ctr"/>
                </a:tc>
              </a:tr>
              <a:tr h="370840">
                <a:tc>
                  <a:txBody>
                    <a:bodyPr/>
                    <a:lstStyle/>
                    <a:p>
                      <a:pPr algn="just"/>
                      <a:r>
                        <a:rPr lang="en-US" sz="1400" dirty="0" smtClean="0"/>
                        <a:t>…</a:t>
                      </a:r>
                      <a:endParaRPr lang="en-US" sz="1400" dirty="0"/>
                    </a:p>
                  </a:txBody>
                  <a:tcPr anchor="ctr"/>
                </a:tc>
                <a:tc>
                  <a:txBody>
                    <a:bodyPr/>
                    <a:lstStyle/>
                    <a:p>
                      <a:pPr algn="l"/>
                      <a:r>
                        <a:rPr lang="en-US" sz="1400" dirty="0" smtClean="0"/>
                        <a:t>…</a:t>
                      </a:r>
                      <a:endParaRPr lang="en-US" sz="1400" dirty="0"/>
                    </a:p>
                  </a:txBody>
                  <a:tcPr anchor="ctr"/>
                </a:tc>
              </a:tr>
            </a:tbl>
          </a:graphicData>
        </a:graphic>
      </p:graphicFrame>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H.225 RSA</a:t>
            </a:r>
            <a:endParaRPr lang="en-US" sz="3600" b="1" dirty="0"/>
          </a:p>
        </p:txBody>
      </p:sp>
      <p:graphicFrame>
        <p:nvGraphicFramePr>
          <p:cNvPr id="4" name="Content Placeholder 3"/>
          <p:cNvGraphicFramePr>
            <a:graphicFrameLocks noGrp="1"/>
          </p:cNvGraphicFramePr>
          <p:nvPr>
            <p:ph idx="1"/>
          </p:nvPr>
        </p:nvGraphicFramePr>
        <p:xfrm>
          <a:off x="304800" y="2249488"/>
          <a:ext cx="8534400" cy="4275304"/>
        </p:xfrm>
        <a:graphic>
          <a:graphicData uri="http://schemas.openxmlformats.org/drawingml/2006/table">
            <a:tbl>
              <a:tblPr firstRow="1" bandRow="1">
                <a:tableStyleId>{5940675A-B579-460E-94D1-54222C63F5DA}</a:tableStyleId>
              </a:tblPr>
              <a:tblGrid>
                <a:gridCol w="4267200"/>
                <a:gridCol w="4267200"/>
              </a:tblGrid>
              <a:tr h="1096244">
                <a:tc>
                  <a:txBody>
                    <a:bodyPr/>
                    <a:lstStyle/>
                    <a:p>
                      <a:r>
                        <a:rPr lang="en-US" dirty="0" smtClean="0"/>
                        <a:t>Gatekeeper Discovery</a:t>
                      </a:r>
                    </a:p>
                    <a:p>
                      <a:pPr>
                        <a:buFont typeface="Wingdings" pitchFamily="2" charset="2"/>
                        <a:buChar char="q"/>
                      </a:pPr>
                      <a:r>
                        <a:rPr lang="en-US" dirty="0" smtClean="0"/>
                        <a:t> Gatekeeper Request (GRQ)</a:t>
                      </a:r>
                    </a:p>
                    <a:p>
                      <a:pPr>
                        <a:buFont typeface="Wingdings" pitchFamily="2" charset="2"/>
                        <a:buChar char="q"/>
                      </a:pPr>
                      <a:r>
                        <a:rPr lang="en-US" dirty="0" smtClean="0"/>
                        <a:t> Gatekeeper Confirm (GCF)</a:t>
                      </a:r>
                    </a:p>
                    <a:p>
                      <a:pPr>
                        <a:buFont typeface="Wingdings" pitchFamily="2" charset="2"/>
                        <a:buChar char="q"/>
                      </a:pPr>
                      <a:r>
                        <a:rPr lang="en-US" dirty="0" smtClean="0"/>
                        <a:t> Gatekeeper Reject (GRJ)</a:t>
                      </a:r>
                    </a:p>
                    <a:p>
                      <a:pPr>
                        <a:buFont typeface="Wingdings" pitchFamily="2" charset="2"/>
                        <a:buNone/>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Registration</a:t>
                      </a:r>
                    </a:p>
                    <a:p>
                      <a:pPr>
                        <a:buFont typeface="Wingdings" pitchFamily="2" charset="2"/>
                        <a:buChar char="q"/>
                      </a:pPr>
                      <a:r>
                        <a:rPr lang="en-US" dirty="0" smtClean="0"/>
                        <a:t> Registration Request (RRQ)</a:t>
                      </a:r>
                    </a:p>
                    <a:p>
                      <a:pPr>
                        <a:buFont typeface="Wingdings" pitchFamily="2" charset="2"/>
                        <a:buChar char="q"/>
                      </a:pPr>
                      <a:r>
                        <a:rPr lang="en-US" dirty="0" smtClean="0"/>
                        <a:t> Registration Confirm (RCF)</a:t>
                      </a:r>
                    </a:p>
                    <a:p>
                      <a:pPr>
                        <a:buFont typeface="Wingdings" pitchFamily="2" charset="2"/>
                        <a:buChar char="q"/>
                      </a:pPr>
                      <a:r>
                        <a:rPr lang="en-US" dirty="0" smtClean="0"/>
                        <a:t> Registration Reject (RRJ)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1096244">
                <a:tc>
                  <a:txBody>
                    <a:bodyPr/>
                    <a:lstStyle/>
                    <a:p>
                      <a:r>
                        <a:rPr lang="en-US" dirty="0" smtClean="0"/>
                        <a:t>Admission Control</a:t>
                      </a:r>
                    </a:p>
                    <a:p>
                      <a:pPr>
                        <a:buFont typeface="Wingdings" pitchFamily="2" charset="2"/>
                        <a:buChar char="q"/>
                      </a:pPr>
                      <a:r>
                        <a:rPr lang="en-US" dirty="0" smtClean="0"/>
                        <a:t> Admission Request (ARQ)</a:t>
                      </a:r>
                    </a:p>
                    <a:p>
                      <a:pPr>
                        <a:buFont typeface="Wingdings" pitchFamily="2" charset="2"/>
                        <a:buChar char="q"/>
                      </a:pPr>
                      <a:r>
                        <a:rPr lang="en-US" dirty="0" smtClean="0"/>
                        <a:t> Admission Confirm (ACF)</a:t>
                      </a:r>
                    </a:p>
                    <a:p>
                      <a:pPr>
                        <a:buFont typeface="Wingdings" pitchFamily="2" charset="2"/>
                        <a:buChar char="q"/>
                      </a:pPr>
                      <a:r>
                        <a:rPr lang="en-US" dirty="0" smtClean="0"/>
                        <a:t> Admission Reject (ARJ)</a:t>
                      </a:r>
                    </a:p>
                    <a:p>
                      <a:pPr>
                        <a:buFont typeface="Wingdings" pitchFamily="2" charset="2"/>
                        <a:buNone/>
                      </a:pPr>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Unregistration</a:t>
                      </a:r>
                    </a:p>
                    <a:p>
                      <a:pPr>
                        <a:buFont typeface="Wingdings" pitchFamily="2" charset="2"/>
                        <a:buChar char="q"/>
                      </a:pPr>
                      <a:r>
                        <a:rPr lang="en-US" dirty="0" smtClean="0"/>
                        <a:t> Unregistration Request (URQ)</a:t>
                      </a:r>
                    </a:p>
                    <a:p>
                      <a:pPr>
                        <a:buFont typeface="Wingdings" pitchFamily="2" charset="2"/>
                        <a:buChar char="q"/>
                      </a:pPr>
                      <a:r>
                        <a:rPr lang="en-US" dirty="0" smtClean="0"/>
                        <a:t> Unregistration Confirm (UCF)</a:t>
                      </a:r>
                    </a:p>
                    <a:p>
                      <a:pPr>
                        <a:buFont typeface="Wingdings" pitchFamily="2" charset="2"/>
                        <a:buChar char="q"/>
                      </a:pPr>
                      <a:r>
                        <a:rPr lang="en-US" dirty="0" smtClean="0"/>
                        <a:t> Unregistration Reject (URJ)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1349224">
                <a:tc>
                  <a:txBody>
                    <a:bodyPr/>
                    <a:lstStyle/>
                    <a:p>
                      <a:r>
                        <a:rPr lang="en-US" dirty="0" smtClean="0"/>
                        <a:t>Disengage</a:t>
                      </a:r>
                    </a:p>
                    <a:p>
                      <a:pPr>
                        <a:buFont typeface="Wingdings" pitchFamily="2" charset="2"/>
                        <a:buChar char="q"/>
                      </a:pPr>
                      <a:r>
                        <a:rPr lang="en-US" dirty="0" smtClean="0"/>
                        <a:t> Disengage Request (DRQ)</a:t>
                      </a:r>
                    </a:p>
                    <a:p>
                      <a:pPr>
                        <a:buFont typeface="Wingdings" pitchFamily="2" charset="2"/>
                        <a:buChar char="q"/>
                      </a:pPr>
                      <a:r>
                        <a:rPr lang="en-US" dirty="0" smtClean="0"/>
                        <a:t> Disengage Confirm (DCF)</a:t>
                      </a:r>
                    </a:p>
                    <a:p>
                      <a:pPr>
                        <a:buFont typeface="Wingdings" pitchFamily="2" charset="2"/>
                        <a:buChar char="q"/>
                      </a:pPr>
                      <a:r>
                        <a:rPr lang="en-US" dirty="0" smtClean="0"/>
                        <a:t> Disengage Reject (DRJ)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Endpoint Location</a:t>
                      </a:r>
                    </a:p>
                    <a:p>
                      <a:pPr>
                        <a:buFont typeface="Wingdings" pitchFamily="2" charset="2"/>
                        <a:buChar char="q"/>
                      </a:pPr>
                      <a:r>
                        <a:rPr lang="en-US" dirty="0" smtClean="0"/>
                        <a:t> Location Request (LRQ)</a:t>
                      </a:r>
                    </a:p>
                    <a:p>
                      <a:pPr>
                        <a:buFont typeface="Wingdings" pitchFamily="2" charset="2"/>
                        <a:buChar char="q"/>
                      </a:pPr>
                      <a:r>
                        <a:rPr lang="en-US" dirty="0" smtClean="0"/>
                        <a:t> Location Confirm (LCF)</a:t>
                      </a:r>
                    </a:p>
                    <a:p>
                      <a:pPr>
                        <a:buFont typeface="Wingdings" pitchFamily="2" charset="2"/>
                        <a:buChar char="q"/>
                      </a:pPr>
                      <a:r>
                        <a:rPr lang="en-US" dirty="0" smtClean="0"/>
                        <a:t> Location Reject (LRJ)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H.245</a:t>
            </a:r>
            <a:endParaRPr lang="en-US" sz="3600" b="1" dirty="0"/>
          </a:p>
        </p:txBody>
      </p:sp>
      <p:sp>
        <p:nvSpPr>
          <p:cNvPr id="3" name="Content Placeholder 2"/>
          <p:cNvSpPr>
            <a:spLocks noGrp="1"/>
          </p:cNvSpPr>
          <p:nvPr>
            <p:ph idx="1"/>
          </p:nvPr>
        </p:nvSpPr>
        <p:spPr>
          <a:xfrm>
            <a:off x="228600" y="2249424"/>
            <a:ext cx="8686800" cy="4325112"/>
          </a:xfrm>
        </p:spPr>
        <p:txBody>
          <a:bodyPr>
            <a:normAutofit/>
          </a:bodyPr>
          <a:lstStyle/>
          <a:p>
            <a:pPr marL="0" indent="0" algn="just">
              <a:spcBef>
                <a:spcPts val="0"/>
              </a:spcBef>
              <a:buNone/>
            </a:pPr>
            <a:r>
              <a:rPr lang="en-US" sz="2400" dirty="0" smtClean="0"/>
              <a:t>H.245 control signaling is used to exchange end-to-end control messages, governing H.323 operation. </a:t>
            </a:r>
          </a:p>
        </p:txBody>
      </p:sp>
      <p:graphicFrame>
        <p:nvGraphicFramePr>
          <p:cNvPr id="4" name="Table 3"/>
          <p:cNvGraphicFramePr>
            <a:graphicFrameLocks noGrp="1"/>
          </p:cNvGraphicFramePr>
          <p:nvPr/>
        </p:nvGraphicFramePr>
        <p:xfrm>
          <a:off x="304800" y="3215640"/>
          <a:ext cx="8534400" cy="3566160"/>
        </p:xfrm>
        <a:graphic>
          <a:graphicData uri="http://schemas.openxmlformats.org/drawingml/2006/table">
            <a:tbl>
              <a:tblPr firstRow="1" bandRow="1">
                <a:tableStyleId>{5940675A-B579-460E-94D1-54222C63F5DA}</a:tableStyleId>
              </a:tblPr>
              <a:tblGrid>
                <a:gridCol w="4267200"/>
                <a:gridCol w="4267200"/>
              </a:tblGrid>
              <a:tr h="370840">
                <a:tc>
                  <a:txBody>
                    <a:bodyPr/>
                    <a:lstStyle/>
                    <a:p>
                      <a:r>
                        <a:rPr lang="en-US" dirty="0" smtClean="0"/>
                        <a:t>Master/Slave Determination</a:t>
                      </a:r>
                    </a:p>
                    <a:p>
                      <a:pPr>
                        <a:buFont typeface="Wingdings" pitchFamily="2" charset="2"/>
                        <a:buChar char="q"/>
                      </a:pPr>
                      <a:r>
                        <a:rPr lang="en-US" dirty="0" smtClean="0"/>
                        <a:t> Master-Slave Determination</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smtClean="0"/>
                        <a:t> Master-Slave Determination</a:t>
                      </a:r>
                      <a:r>
                        <a:rPr lang="en-US" baseline="0" dirty="0" smtClean="0"/>
                        <a:t> Ack.</a:t>
                      </a:r>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Logical Channel Signaling</a:t>
                      </a:r>
                    </a:p>
                    <a:p>
                      <a:pPr>
                        <a:buFont typeface="Wingdings" pitchFamily="2" charset="2"/>
                        <a:buChar char="q"/>
                      </a:pPr>
                      <a:r>
                        <a:rPr lang="en-US" dirty="0" smtClean="0"/>
                        <a:t> Open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smtClean="0"/>
                        <a:t> Open Logical Channel</a:t>
                      </a:r>
                      <a:r>
                        <a:rPr lang="en-US" baseline="0" dirty="0" smtClean="0"/>
                        <a:t> Ack.</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70840">
                <a:tc>
                  <a:txBody>
                    <a:bodyPr/>
                    <a:lstStyle/>
                    <a:p>
                      <a:r>
                        <a:rPr lang="en-US" dirty="0" smtClean="0"/>
                        <a:t>Close Logical Channel Signaling</a:t>
                      </a:r>
                    </a:p>
                    <a:p>
                      <a:pPr>
                        <a:buFont typeface="Wingdings" pitchFamily="2" charset="2"/>
                        <a:buChar char="q"/>
                      </a:pPr>
                      <a:r>
                        <a:rPr lang="en-US" dirty="0" smtClean="0"/>
                        <a:t> Close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smtClean="0"/>
                        <a:t> Close Logical Channel</a:t>
                      </a:r>
                      <a:r>
                        <a:rPr lang="en-US" baseline="0" dirty="0" smtClean="0"/>
                        <a:t> Ack.</a:t>
                      </a:r>
                    </a:p>
                    <a:p>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Bidirectional Logical</a:t>
                      </a:r>
                      <a:r>
                        <a:rPr lang="en-US" baseline="0" dirty="0" smtClean="0"/>
                        <a:t> </a:t>
                      </a:r>
                      <a:r>
                        <a:rPr lang="en-US" dirty="0" smtClean="0"/>
                        <a:t>Channel Signaling</a:t>
                      </a:r>
                    </a:p>
                    <a:p>
                      <a:pPr>
                        <a:buFont typeface="Wingdings" pitchFamily="2" charset="2"/>
                        <a:buChar char="q"/>
                      </a:pPr>
                      <a:r>
                        <a:rPr lang="en-US" dirty="0" smtClean="0"/>
                        <a:t> Open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smtClean="0"/>
                        <a:t> Open Logical Channel</a:t>
                      </a:r>
                      <a:r>
                        <a:rPr lang="en-US" baseline="0" dirty="0" smtClean="0"/>
                        <a:t> Ack.</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70840">
                <a:tc>
                  <a:txBody>
                    <a:bodyPr/>
                    <a:lstStyle/>
                    <a:p>
                      <a:r>
                        <a:rPr lang="en-US" dirty="0" smtClean="0"/>
                        <a:t>Ending a session</a:t>
                      </a:r>
                    </a:p>
                    <a:p>
                      <a:pPr>
                        <a:buFont typeface="Wingdings" pitchFamily="2" charset="2"/>
                        <a:buChar char="q"/>
                      </a:pPr>
                      <a:r>
                        <a:rPr lang="en-US" dirty="0" smtClean="0"/>
                        <a:t> End</a:t>
                      </a:r>
                      <a:r>
                        <a:rPr lang="en-US" baseline="0" dirty="0" smtClean="0"/>
                        <a:t> Session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smtClean="0"/>
                        <a:t>Capabilities Exchange</a:t>
                      </a:r>
                    </a:p>
                    <a:p>
                      <a:pPr>
                        <a:buFont typeface="Wingdings" pitchFamily="2" charset="2"/>
                        <a:buChar char="q"/>
                      </a:pPr>
                      <a:r>
                        <a:rPr lang="en-US" dirty="0" smtClean="0"/>
                        <a:t> Terminal Capability</a:t>
                      </a:r>
                      <a:r>
                        <a:rPr lang="en-US" baseline="0" dirty="0" smtClean="0"/>
                        <a:t> Set</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baseline="0" dirty="0" smtClean="0"/>
                        <a:t> </a:t>
                      </a:r>
                      <a:r>
                        <a:rPr lang="en-US" dirty="0" smtClean="0"/>
                        <a:t>Terminal Capability</a:t>
                      </a:r>
                      <a:r>
                        <a:rPr lang="en-US" baseline="0" dirty="0" smtClean="0"/>
                        <a:t> Set Ack.</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baseline="0" dirty="0" smtClean="0"/>
                        <a:t> </a:t>
                      </a:r>
                      <a:r>
                        <a:rPr lang="en-US" dirty="0" smtClean="0"/>
                        <a:t>Terminal Capability</a:t>
                      </a:r>
                      <a:r>
                        <a:rPr lang="en-US" baseline="0" dirty="0" smtClean="0"/>
                        <a:t> Set Reject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Call Flow</a:t>
            </a:r>
            <a:endParaRPr lang="en-US" sz="3600" b="1" dirty="0"/>
          </a:p>
        </p:txBody>
      </p:sp>
      <p:pic>
        <p:nvPicPr>
          <p:cNvPr id="5" name="Picture 297"/>
          <p:cNvPicPr preferRelativeResize="0">
            <a:picLocks noGrp="1" noChangeArrowheads="1"/>
          </p:cNvPicPr>
          <p:nvPr>
            <p:ph sz="quarter" idx="4294967295"/>
          </p:nvPr>
        </p:nvPicPr>
        <p:blipFill>
          <a:blip r:embed="rId3"/>
          <a:srcRect/>
          <a:stretch>
            <a:fillRect/>
          </a:stretch>
        </p:blipFill>
        <p:spPr>
          <a:xfrm>
            <a:off x="729334" y="2270125"/>
            <a:ext cx="557213" cy="473075"/>
          </a:xfrm>
          <a:prstGeom prst="rect">
            <a:avLst/>
          </a:prstGeom>
          <a:noFill/>
        </p:spPr>
      </p:pic>
      <p:pic>
        <p:nvPicPr>
          <p:cNvPr id="6" name="Picture 295"/>
          <p:cNvPicPr preferRelativeResize="0">
            <a:picLocks noGrp="1" noChangeArrowheads="1"/>
          </p:cNvPicPr>
          <p:nvPr>
            <p:ph sz="quarter" idx="4294967295"/>
          </p:nvPr>
        </p:nvPicPr>
        <p:blipFill>
          <a:blip r:embed="rId3"/>
          <a:srcRect/>
          <a:stretch>
            <a:fillRect/>
          </a:stretch>
        </p:blipFill>
        <p:spPr>
          <a:xfrm>
            <a:off x="3318547" y="2263775"/>
            <a:ext cx="557212" cy="473075"/>
          </a:xfrm>
          <a:prstGeom prst="rect">
            <a:avLst/>
          </a:prstGeom>
          <a:noFill/>
        </p:spPr>
      </p:pic>
      <p:cxnSp>
        <p:nvCxnSpPr>
          <p:cNvPr id="8" name="Straight Connector 7"/>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628653"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80159" y="27432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980159" y="30480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980160" y="33528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980159" y="3657600"/>
            <a:ext cx="2667000"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80159" y="43434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980160" y="4648200"/>
            <a:ext cx="2667007"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80160" y="52578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980161" y="4953000"/>
            <a:ext cx="2666999"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80159" y="6323012"/>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980159" y="60198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980159" y="66294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Left-Right Arrow 47"/>
          <p:cNvSpPr/>
          <p:nvPr/>
        </p:nvSpPr>
        <p:spPr>
          <a:xfrm>
            <a:off x="980159" y="5410200"/>
            <a:ext cx="2667000"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Right Arrow 49"/>
          <p:cNvSpPr/>
          <p:nvPr/>
        </p:nvSpPr>
        <p:spPr>
          <a:xfrm>
            <a:off x="980159" y="3810000"/>
            <a:ext cx="2667000"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123159" y="26670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2" name="Rectangle 71"/>
          <p:cNvSpPr/>
          <p:nvPr/>
        </p:nvSpPr>
        <p:spPr>
          <a:xfrm>
            <a:off x="2123159" y="29718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3" name="Rectangle 72"/>
          <p:cNvSpPr/>
          <p:nvPr/>
        </p:nvSpPr>
        <p:spPr>
          <a:xfrm>
            <a:off x="2123159" y="32766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sp>
        <p:nvSpPr>
          <p:cNvPr id="74" name="Rectangle 73"/>
          <p:cNvSpPr/>
          <p:nvPr/>
        </p:nvSpPr>
        <p:spPr>
          <a:xfrm>
            <a:off x="2123159" y="35814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75" name="Rectangle 74"/>
          <p:cNvSpPr/>
          <p:nvPr/>
        </p:nvSpPr>
        <p:spPr>
          <a:xfrm>
            <a:off x="1970759" y="3886200"/>
            <a:ext cx="685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5,6</a:t>
            </a:r>
            <a:endParaRPr lang="en-US" sz="1400" dirty="0"/>
          </a:p>
        </p:txBody>
      </p:sp>
      <p:sp>
        <p:nvSpPr>
          <p:cNvPr id="76" name="Rectangle 75"/>
          <p:cNvSpPr/>
          <p:nvPr/>
        </p:nvSpPr>
        <p:spPr>
          <a:xfrm>
            <a:off x="2123159" y="42672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77" name="Rectangle 76"/>
          <p:cNvSpPr/>
          <p:nvPr/>
        </p:nvSpPr>
        <p:spPr>
          <a:xfrm>
            <a:off x="2123159" y="45720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78" name="Rectangle 77"/>
          <p:cNvSpPr/>
          <p:nvPr/>
        </p:nvSpPr>
        <p:spPr>
          <a:xfrm>
            <a:off x="2123159" y="48768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sp>
        <p:nvSpPr>
          <p:cNvPr id="79" name="Rectangle 78"/>
          <p:cNvSpPr/>
          <p:nvPr/>
        </p:nvSpPr>
        <p:spPr>
          <a:xfrm>
            <a:off x="2123159" y="51816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80" name="Rectangle 79"/>
          <p:cNvSpPr/>
          <p:nvPr/>
        </p:nvSpPr>
        <p:spPr>
          <a:xfrm>
            <a:off x="2123159"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81" name="Rectangle 80"/>
          <p:cNvSpPr/>
          <p:nvPr/>
        </p:nvSpPr>
        <p:spPr>
          <a:xfrm>
            <a:off x="2123159" y="62484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sp>
        <p:nvSpPr>
          <p:cNvPr id="82" name="Rectangle 81"/>
          <p:cNvSpPr/>
          <p:nvPr/>
        </p:nvSpPr>
        <p:spPr>
          <a:xfrm>
            <a:off x="2123159" y="6553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13</a:t>
            </a:r>
            <a:endParaRPr lang="en-US" sz="1400" dirty="0"/>
          </a:p>
        </p:txBody>
      </p:sp>
      <p:sp>
        <p:nvSpPr>
          <p:cNvPr id="84" name="Rectangle 83"/>
          <p:cNvSpPr/>
          <p:nvPr/>
        </p:nvSpPr>
        <p:spPr>
          <a:xfrm>
            <a:off x="1513559" y="5486400"/>
            <a:ext cx="16002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cxnSp>
        <p:nvCxnSpPr>
          <p:cNvPr id="86" name="Straight Arrow Connector 85"/>
          <p:cNvCxnSpPr/>
          <p:nvPr/>
        </p:nvCxnSpPr>
        <p:spPr>
          <a:xfrm rot="5400000">
            <a:off x="3244728" y="3200400"/>
            <a:ext cx="1066006" cy="794"/>
          </a:xfrm>
          <a:prstGeom prst="straightConnector1">
            <a:avLst/>
          </a:prstGeom>
          <a:ln w="22225">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3053831" y="4609703"/>
            <a:ext cx="1447800" cy="794"/>
          </a:xfrm>
          <a:prstGeom prst="straightConnector1">
            <a:avLst/>
          </a:prstGeom>
          <a:ln w="2222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777334" y="3048000"/>
            <a:ext cx="718466" cy="307777"/>
          </a:xfrm>
          <a:prstGeom prst="rect">
            <a:avLst/>
          </a:prstGeom>
          <a:noFill/>
        </p:spPr>
        <p:txBody>
          <a:bodyPr wrap="none" rtlCol="0">
            <a:spAutoFit/>
          </a:bodyPr>
          <a:lstStyle/>
          <a:p>
            <a:r>
              <a:rPr lang="en-US" sz="1400" dirty="0" smtClean="0"/>
              <a:t>H. 225</a:t>
            </a:r>
            <a:endParaRPr lang="en-US" sz="1400" dirty="0"/>
          </a:p>
        </p:txBody>
      </p:sp>
      <p:cxnSp>
        <p:nvCxnSpPr>
          <p:cNvPr id="94" name="Straight Arrow Connector 93"/>
          <p:cNvCxnSpPr/>
          <p:nvPr/>
        </p:nvCxnSpPr>
        <p:spPr>
          <a:xfrm rot="5400000">
            <a:off x="3547940" y="6172200"/>
            <a:ext cx="457994" cy="794"/>
          </a:xfrm>
          <a:prstGeom prst="straightConnector1">
            <a:avLst/>
          </a:prstGeom>
          <a:ln w="2222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624934" y="6628606"/>
            <a:ext cx="304800" cy="1588"/>
          </a:xfrm>
          <a:prstGeom prst="straightConnector1">
            <a:avLst/>
          </a:prstGeom>
          <a:ln w="22225">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777334" y="4645223"/>
            <a:ext cx="718466" cy="307777"/>
          </a:xfrm>
          <a:prstGeom prst="rect">
            <a:avLst/>
          </a:prstGeom>
          <a:noFill/>
        </p:spPr>
        <p:txBody>
          <a:bodyPr wrap="none" rtlCol="0">
            <a:spAutoFit/>
          </a:bodyPr>
          <a:lstStyle/>
          <a:p>
            <a:r>
              <a:rPr lang="en-US" sz="1400" dirty="0" smtClean="0"/>
              <a:t>H. 245</a:t>
            </a:r>
            <a:endParaRPr lang="en-US" sz="1400" dirty="0"/>
          </a:p>
        </p:txBody>
      </p:sp>
      <p:sp>
        <p:nvSpPr>
          <p:cNvPr id="103" name="TextBox 102"/>
          <p:cNvSpPr txBox="1"/>
          <p:nvPr/>
        </p:nvSpPr>
        <p:spPr>
          <a:xfrm>
            <a:off x="3777334" y="6019800"/>
            <a:ext cx="718466" cy="307777"/>
          </a:xfrm>
          <a:prstGeom prst="rect">
            <a:avLst/>
          </a:prstGeom>
          <a:noFill/>
        </p:spPr>
        <p:txBody>
          <a:bodyPr wrap="none" rtlCol="0">
            <a:spAutoFit/>
          </a:bodyPr>
          <a:lstStyle/>
          <a:p>
            <a:r>
              <a:rPr lang="en-US" sz="1400" dirty="0" smtClean="0"/>
              <a:t>H. 245</a:t>
            </a:r>
            <a:endParaRPr lang="en-US" sz="1400" dirty="0"/>
          </a:p>
        </p:txBody>
      </p:sp>
      <p:sp>
        <p:nvSpPr>
          <p:cNvPr id="104" name="TextBox 103"/>
          <p:cNvSpPr txBox="1"/>
          <p:nvPr/>
        </p:nvSpPr>
        <p:spPr>
          <a:xfrm>
            <a:off x="3777334" y="6477000"/>
            <a:ext cx="718466" cy="307777"/>
          </a:xfrm>
          <a:prstGeom prst="rect">
            <a:avLst/>
          </a:prstGeom>
          <a:noFill/>
        </p:spPr>
        <p:txBody>
          <a:bodyPr wrap="none" rtlCol="0">
            <a:spAutoFit/>
          </a:bodyPr>
          <a:lstStyle/>
          <a:p>
            <a:r>
              <a:rPr lang="en-US" sz="1400" dirty="0" smtClean="0"/>
              <a:t>H. 225</a:t>
            </a:r>
            <a:endParaRPr lang="en-US" sz="1400" dirty="0"/>
          </a:p>
        </p:txBody>
      </p:sp>
      <p:sp>
        <p:nvSpPr>
          <p:cNvPr id="105" name="TextBox 104"/>
          <p:cNvSpPr txBox="1"/>
          <p:nvPr/>
        </p:nvSpPr>
        <p:spPr>
          <a:xfrm>
            <a:off x="5597263" y="2819400"/>
            <a:ext cx="2784737" cy="3539430"/>
          </a:xfrm>
          <a:prstGeom prst="rect">
            <a:avLst/>
          </a:prstGeom>
          <a:noFill/>
        </p:spPr>
        <p:txBody>
          <a:bodyPr wrap="none" rtlCol="0">
            <a:spAutoFit/>
          </a:bodyPr>
          <a:lstStyle/>
          <a:p>
            <a:pPr marL="342900" indent="-342900">
              <a:buAutoNum type="arabicPeriod"/>
            </a:pPr>
            <a:r>
              <a:rPr lang="en-US" sz="1400" dirty="0" smtClean="0"/>
              <a:t>Setup</a:t>
            </a:r>
          </a:p>
          <a:p>
            <a:pPr marL="342900" indent="-342900">
              <a:buAutoNum type="arabicPeriod"/>
            </a:pPr>
            <a:r>
              <a:rPr lang="en-US" sz="1400" dirty="0" smtClean="0"/>
              <a:t>Call Proceeding</a:t>
            </a:r>
          </a:p>
          <a:p>
            <a:pPr marL="342900" indent="-342900">
              <a:buAutoNum type="arabicPeriod"/>
            </a:pPr>
            <a:r>
              <a:rPr lang="en-US" sz="1400" dirty="0" smtClean="0"/>
              <a:t>Alerting</a:t>
            </a:r>
          </a:p>
          <a:p>
            <a:pPr marL="342900" indent="-342900">
              <a:buAutoNum type="arabicPeriod"/>
            </a:pPr>
            <a:r>
              <a:rPr lang="en-US" sz="1400" dirty="0" smtClean="0"/>
              <a:t>Connect</a:t>
            </a:r>
          </a:p>
          <a:p>
            <a:pPr marL="342900" indent="-342900">
              <a:buAutoNum type="arabicPeriod"/>
            </a:pPr>
            <a:endParaRPr lang="en-US" sz="1400" dirty="0" smtClean="0"/>
          </a:p>
          <a:p>
            <a:pPr marL="342900" indent="-342900">
              <a:buAutoNum type="arabicPeriod"/>
            </a:pPr>
            <a:r>
              <a:rPr lang="en-US" sz="1400" dirty="0" smtClean="0"/>
              <a:t>Capability Exchange</a:t>
            </a:r>
          </a:p>
          <a:p>
            <a:pPr marL="342900" indent="-342900">
              <a:buAutoNum type="arabicPeriod"/>
            </a:pPr>
            <a:r>
              <a:rPr lang="en-US" sz="1400" dirty="0" smtClean="0"/>
              <a:t>Master-Slave Determination</a:t>
            </a:r>
          </a:p>
          <a:p>
            <a:pPr marL="342900" indent="-342900">
              <a:buAutoNum type="arabicPeriod"/>
            </a:pPr>
            <a:r>
              <a:rPr lang="en-US" sz="1400" dirty="0" smtClean="0"/>
              <a:t>Open Logical Channel</a:t>
            </a:r>
          </a:p>
          <a:p>
            <a:pPr marL="342900" indent="-342900">
              <a:buAutoNum type="arabicPeriod"/>
            </a:pPr>
            <a:r>
              <a:rPr lang="en-US" sz="1400" dirty="0" smtClean="0"/>
              <a:t>Open Logical Channel Ack.</a:t>
            </a:r>
          </a:p>
          <a:p>
            <a:pPr marL="342900" indent="-342900">
              <a:buAutoNum type="arabicPeriod"/>
            </a:pPr>
            <a:r>
              <a:rPr lang="en-US" sz="1400" dirty="0" smtClean="0"/>
              <a:t>Open Logical Channel</a:t>
            </a:r>
          </a:p>
          <a:p>
            <a:pPr marL="342900" indent="-342900">
              <a:buAutoNum type="arabicPeriod"/>
            </a:pPr>
            <a:r>
              <a:rPr lang="en-US" sz="1400" dirty="0" smtClean="0"/>
              <a:t>Open Logical Channel Ack.</a:t>
            </a:r>
          </a:p>
          <a:p>
            <a:pPr marL="342900" indent="-342900">
              <a:buAutoNum type="arabicPeriod"/>
            </a:pPr>
            <a:endParaRPr lang="en-US" sz="1400" dirty="0" smtClean="0"/>
          </a:p>
          <a:p>
            <a:pPr marL="342900" indent="-342900">
              <a:buAutoNum type="arabicPeriod"/>
            </a:pPr>
            <a:r>
              <a:rPr lang="en-US" sz="1400" dirty="0" smtClean="0"/>
              <a:t>End Session</a:t>
            </a:r>
          </a:p>
          <a:p>
            <a:pPr marL="342900" indent="-342900">
              <a:buAutoNum type="arabicPeriod"/>
            </a:pPr>
            <a:r>
              <a:rPr lang="en-US" sz="1400" dirty="0" smtClean="0"/>
              <a:t>End Session</a:t>
            </a:r>
          </a:p>
          <a:p>
            <a:pPr marL="342900" indent="-342900">
              <a:buAutoNum type="arabicPeriod"/>
            </a:pPr>
            <a:endParaRPr lang="en-US" sz="1400" dirty="0" smtClean="0"/>
          </a:p>
          <a:p>
            <a:pPr marL="342900" indent="-342900">
              <a:buAutoNum type="arabicPeriod"/>
            </a:pPr>
            <a:r>
              <a:rPr lang="en-US" sz="1400" dirty="0" smtClean="0"/>
              <a:t>Release Complete</a:t>
            </a:r>
            <a:endParaRPr lang="en-US" sz="1400" dirty="0"/>
          </a:p>
        </p:txBody>
      </p:sp>
      <p:sp>
        <p:nvSpPr>
          <p:cNvPr id="42" name="TextBox 41"/>
          <p:cNvSpPr txBox="1"/>
          <p:nvPr/>
        </p:nvSpPr>
        <p:spPr>
          <a:xfrm>
            <a:off x="1143000" y="2286000"/>
            <a:ext cx="821059" cy="307777"/>
          </a:xfrm>
          <a:prstGeom prst="rect">
            <a:avLst/>
          </a:prstGeom>
          <a:noFill/>
        </p:spPr>
        <p:txBody>
          <a:bodyPr wrap="none" rtlCol="0">
            <a:spAutoFit/>
          </a:bodyPr>
          <a:lstStyle/>
          <a:p>
            <a:r>
              <a:rPr lang="en-US" sz="1400" b="1" dirty="0" smtClean="0"/>
              <a:t>TER. A</a:t>
            </a:r>
            <a:endParaRPr lang="en-US" sz="1400" b="1" dirty="0"/>
          </a:p>
        </p:txBody>
      </p:sp>
      <p:sp>
        <p:nvSpPr>
          <p:cNvPr id="43" name="TextBox 42"/>
          <p:cNvSpPr txBox="1"/>
          <p:nvPr/>
        </p:nvSpPr>
        <p:spPr>
          <a:xfrm>
            <a:off x="3733800" y="2286000"/>
            <a:ext cx="821059" cy="307777"/>
          </a:xfrm>
          <a:prstGeom prst="rect">
            <a:avLst/>
          </a:prstGeom>
          <a:noFill/>
        </p:spPr>
        <p:txBody>
          <a:bodyPr wrap="none" rtlCol="0">
            <a:spAutoFit/>
          </a:bodyPr>
          <a:lstStyle/>
          <a:p>
            <a:r>
              <a:rPr lang="en-US" sz="1400" b="1" dirty="0" smtClean="0"/>
              <a:t>TER. B</a:t>
            </a:r>
            <a:endParaRPr lang="en-US" sz="1400" b="1"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Call Flow (Cont.)</a:t>
            </a:r>
            <a:endParaRPr lang="en-US" sz="3600" b="1" dirty="0"/>
          </a:p>
        </p:txBody>
      </p:sp>
      <p:pic>
        <p:nvPicPr>
          <p:cNvPr id="5" name="Picture 297"/>
          <p:cNvPicPr preferRelativeResize="0">
            <a:picLocks noGrp="1" noChangeArrowheads="1"/>
          </p:cNvPicPr>
          <p:nvPr>
            <p:ph sz="quarter" idx="4294967295"/>
          </p:nvPr>
        </p:nvPicPr>
        <p:blipFill>
          <a:blip r:embed="rId3"/>
          <a:srcRect/>
          <a:stretch>
            <a:fillRect/>
          </a:stretch>
        </p:blipFill>
        <p:spPr>
          <a:xfrm>
            <a:off x="729334" y="2270125"/>
            <a:ext cx="557213" cy="473075"/>
          </a:xfrm>
          <a:prstGeom prst="rect">
            <a:avLst/>
          </a:prstGeom>
          <a:noFill/>
        </p:spPr>
      </p:pic>
      <p:cxnSp>
        <p:nvCxnSpPr>
          <p:cNvPr id="8" name="Straight Connector 7"/>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008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80159" y="27432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980160" y="30480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676400" y="2667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2" name="Rectangle 71"/>
          <p:cNvSpPr/>
          <p:nvPr/>
        </p:nvSpPr>
        <p:spPr>
          <a:xfrm>
            <a:off x="1676400" y="2971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3" name="Rectangle 72"/>
          <p:cNvSpPr/>
          <p:nvPr/>
        </p:nvSpPr>
        <p:spPr>
          <a:xfrm>
            <a:off x="2590800" y="32766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grpSp>
        <p:nvGrpSpPr>
          <p:cNvPr id="3" name="Group 308"/>
          <p:cNvGrpSpPr>
            <a:grpSpLocks/>
          </p:cNvGrpSpPr>
          <p:nvPr/>
        </p:nvGrpSpPr>
        <p:grpSpPr bwMode="auto">
          <a:xfrm>
            <a:off x="2667000" y="2232025"/>
            <a:ext cx="322263" cy="434975"/>
            <a:chOff x="1944" y="2160"/>
            <a:chExt cx="369" cy="384"/>
          </a:xfrm>
        </p:grpSpPr>
        <p:sp>
          <p:nvSpPr>
            <p:cNvPr id="43"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44"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45"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46"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47"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4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51"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52"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3"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54"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5"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56"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7"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58"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59"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0"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61"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62"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3"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64"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5"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66"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7"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68"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9"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0"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7"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8"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9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9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9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00"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144" name="Picture 297"/>
          <p:cNvPicPr preferRelativeResize="0">
            <a:picLocks noGrp="1" noChangeArrowheads="1"/>
          </p:cNvPicPr>
          <p:nvPr>
            <p:ph sz="quarter" idx="4294967295"/>
          </p:nvPr>
        </p:nvPicPr>
        <p:blipFill>
          <a:blip r:embed="rId3"/>
          <a:srcRect/>
          <a:stretch>
            <a:fillRect/>
          </a:stretch>
        </p:blipFill>
        <p:spPr>
          <a:xfrm>
            <a:off x="4395787" y="2286000"/>
            <a:ext cx="557213" cy="473075"/>
          </a:xfrm>
          <a:prstGeom prst="rect">
            <a:avLst/>
          </a:prstGeom>
          <a:noFill/>
        </p:spPr>
      </p:pic>
      <p:cxnSp>
        <p:nvCxnSpPr>
          <p:cNvPr id="148" name="Straight Connector 147"/>
          <p:cNvCxnSpPr/>
          <p:nvPr/>
        </p:nvCxnSpPr>
        <p:spPr>
          <a:xfrm rot="5400000">
            <a:off x="27051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990600" y="3351212"/>
            <a:ext cx="3733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2819400" y="3962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a:off x="2808960" y="3657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505199" y="3581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154" name="Rectangle 153"/>
          <p:cNvSpPr/>
          <p:nvPr/>
        </p:nvSpPr>
        <p:spPr>
          <a:xfrm>
            <a:off x="3505199" y="3886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cxnSp>
        <p:nvCxnSpPr>
          <p:cNvPr id="158" name="Straight Arrow Connector 157"/>
          <p:cNvCxnSpPr/>
          <p:nvPr/>
        </p:nvCxnSpPr>
        <p:spPr>
          <a:xfrm rot="10800000">
            <a:off x="980160" y="4267200"/>
            <a:ext cx="37442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10800000" flipV="1">
            <a:off x="980160" y="4572000"/>
            <a:ext cx="3744241"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2590800" y="41910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161" name="Rectangle 160"/>
          <p:cNvSpPr/>
          <p:nvPr/>
        </p:nvSpPr>
        <p:spPr>
          <a:xfrm>
            <a:off x="2590800" y="44958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166" name="Left-Right Arrow 165"/>
          <p:cNvSpPr/>
          <p:nvPr/>
        </p:nvSpPr>
        <p:spPr>
          <a:xfrm>
            <a:off x="980158" y="51816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Left-Right Arrow 166"/>
          <p:cNvSpPr/>
          <p:nvPr/>
        </p:nvSpPr>
        <p:spPr>
          <a:xfrm>
            <a:off x="980158" y="4724400"/>
            <a:ext cx="3744241"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p:cNvCxnSpPr/>
          <p:nvPr/>
        </p:nvCxnSpPr>
        <p:spPr>
          <a:xfrm rot="10800000">
            <a:off x="980160" y="6019800"/>
            <a:ext cx="3744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2590800" y="5943600"/>
            <a:ext cx="457200" cy="228600"/>
          </a:xfrm>
          <a:prstGeom prst="rect">
            <a:avLst/>
          </a:prstGeom>
          <a:solidFill>
            <a:schemeClr val="accent5">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177" name="Straight Arrow Connector 176"/>
          <p:cNvCxnSpPr/>
          <p:nvPr/>
        </p:nvCxnSpPr>
        <p:spPr>
          <a:xfrm>
            <a:off x="990600" y="6324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a:off x="990601" y="66294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1686841"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sp>
        <p:nvSpPr>
          <p:cNvPr id="180" name="Rectangle 179"/>
          <p:cNvSpPr/>
          <p:nvPr/>
        </p:nvSpPr>
        <p:spPr>
          <a:xfrm>
            <a:off x="1686841"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cxnSp>
        <p:nvCxnSpPr>
          <p:cNvPr id="181" name="Straight Arrow Connector 180"/>
          <p:cNvCxnSpPr/>
          <p:nvPr/>
        </p:nvCxnSpPr>
        <p:spPr>
          <a:xfrm>
            <a:off x="2829840" y="6629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2819400" y="6324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3515639"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184" name="Rectangle 183"/>
          <p:cNvSpPr/>
          <p:nvPr/>
        </p:nvSpPr>
        <p:spPr>
          <a:xfrm>
            <a:off x="3515639"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sp>
        <p:nvSpPr>
          <p:cNvPr id="185" name="TextBox 184"/>
          <p:cNvSpPr txBox="1"/>
          <p:nvPr/>
        </p:nvSpPr>
        <p:spPr>
          <a:xfrm>
            <a:off x="2743200" y="5533013"/>
            <a:ext cx="492443" cy="334387"/>
          </a:xfrm>
          <a:prstGeom prst="rect">
            <a:avLst/>
          </a:prstGeom>
          <a:noFill/>
        </p:spPr>
        <p:txBody>
          <a:bodyPr vert="vert" wrap="none" rtlCol="0">
            <a:spAutoFit/>
          </a:bodyPr>
          <a:lstStyle/>
          <a:p>
            <a:r>
              <a:rPr lang="en-US" sz="2000" b="1" dirty="0" smtClean="0"/>
              <a:t>…</a:t>
            </a:r>
            <a:endParaRPr lang="en-US" sz="2000" b="1" dirty="0"/>
          </a:p>
        </p:txBody>
      </p:sp>
      <p:sp>
        <p:nvSpPr>
          <p:cNvPr id="186" name="TextBox 185"/>
          <p:cNvSpPr txBox="1"/>
          <p:nvPr/>
        </p:nvSpPr>
        <p:spPr>
          <a:xfrm>
            <a:off x="2954190" y="2286000"/>
            <a:ext cx="474810" cy="307777"/>
          </a:xfrm>
          <a:prstGeom prst="rect">
            <a:avLst/>
          </a:prstGeom>
          <a:noFill/>
        </p:spPr>
        <p:txBody>
          <a:bodyPr wrap="none" rtlCol="0">
            <a:spAutoFit/>
          </a:bodyPr>
          <a:lstStyle/>
          <a:p>
            <a:r>
              <a:rPr lang="en-US" sz="1400" b="1" dirty="0" smtClean="0"/>
              <a:t>GK</a:t>
            </a:r>
            <a:endParaRPr lang="en-US" sz="1400" b="1" dirty="0"/>
          </a:p>
        </p:txBody>
      </p:sp>
      <p:sp>
        <p:nvSpPr>
          <p:cNvPr id="187" name="Rectangle 186"/>
          <p:cNvSpPr/>
          <p:nvPr/>
        </p:nvSpPr>
        <p:spPr>
          <a:xfrm>
            <a:off x="1981200" y="52578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sp>
        <p:nvSpPr>
          <p:cNvPr id="188" name="Rectangle 187"/>
          <p:cNvSpPr/>
          <p:nvPr/>
        </p:nvSpPr>
        <p:spPr>
          <a:xfrm>
            <a:off x="1981200" y="4800600"/>
            <a:ext cx="16764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H.245</a:t>
            </a:r>
            <a:endParaRPr lang="en-US" sz="1400" dirty="0"/>
          </a:p>
        </p:txBody>
      </p:sp>
      <p:sp>
        <p:nvSpPr>
          <p:cNvPr id="189" name="TextBox 188"/>
          <p:cNvSpPr txBox="1"/>
          <p:nvPr/>
        </p:nvSpPr>
        <p:spPr>
          <a:xfrm>
            <a:off x="6553200" y="2819400"/>
            <a:ext cx="1938351" cy="2677656"/>
          </a:xfrm>
          <a:prstGeom prst="rect">
            <a:avLst/>
          </a:prstGeom>
          <a:noFill/>
        </p:spPr>
        <p:txBody>
          <a:bodyPr wrap="none" rtlCol="0">
            <a:spAutoFit/>
          </a:bodyPr>
          <a:lstStyle/>
          <a:p>
            <a:pPr marL="342900" indent="-342900">
              <a:buAutoNum type="arabicPeriod"/>
            </a:pPr>
            <a:r>
              <a:rPr lang="en-US" sz="1400" dirty="0" smtClean="0"/>
              <a:t>ARQ</a:t>
            </a:r>
          </a:p>
          <a:p>
            <a:pPr marL="342900" indent="-342900">
              <a:buAutoNum type="arabicPeriod"/>
            </a:pPr>
            <a:r>
              <a:rPr lang="en-US" sz="1400" dirty="0" smtClean="0"/>
              <a:t>ACF</a:t>
            </a:r>
          </a:p>
          <a:p>
            <a:pPr marL="342900" indent="-342900">
              <a:buAutoNum type="arabicPeriod"/>
            </a:pPr>
            <a:r>
              <a:rPr lang="en-US" sz="1400" dirty="0" smtClean="0"/>
              <a:t>Setup</a:t>
            </a:r>
          </a:p>
          <a:p>
            <a:pPr marL="342900" indent="-342900">
              <a:buAutoNum type="arabicPeriod"/>
            </a:pPr>
            <a:r>
              <a:rPr lang="en-US" sz="1400" dirty="0" smtClean="0"/>
              <a:t>ARQ</a:t>
            </a:r>
          </a:p>
          <a:p>
            <a:pPr marL="342900" indent="-342900">
              <a:buAutoNum type="arabicPeriod"/>
            </a:pPr>
            <a:r>
              <a:rPr lang="en-US" sz="1400" dirty="0" smtClean="0"/>
              <a:t>ACF</a:t>
            </a:r>
          </a:p>
          <a:p>
            <a:pPr marL="342900" indent="-342900">
              <a:buAutoNum type="arabicPeriod"/>
            </a:pPr>
            <a:r>
              <a:rPr lang="en-US" sz="1400" dirty="0" smtClean="0"/>
              <a:t>Alerting</a:t>
            </a:r>
          </a:p>
          <a:p>
            <a:pPr marL="342900" indent="-342900">
              <a:buAutoNum type="arabicPeriod"/>
            </a:pPr>
            <a:r>
              <a:rPr lang="en-US" sz="1400" dirty="0" smtClean="0"/>
              <a:t>Connect</a:t>
            </a:r>
          </a:p>
          <a:p>
            <a:pPr marL="342900" indent="-342900">
              <a:buAutoNum type="arabicPeriod"/>
            </a:pPr>
            <a:r>
              <a:rPr lang="en-US" sz="1400" dirty="0" smtClean="0"/>
              <a:t>Release Complete</a:t>
            </a:r>
          </a:p>
          <a:p>
            <a:pPr marL="342900" indent="-342900">
              <a:buAutoNum type="arabicPeriod"/>
            </a:pPr>
            <a:r>
              <a:rPr lang="en-US" sz="1400" dirty="0" smtClean="0"/>
              <a:t>DRQ</a:t>
            </a:r>
          </a:p>
          <a:p>
            <a:pPr marL="342900" indent="-342900">
              <a:buAutoNum type="arabicPeriod"/>
            </a:pPr>
            <a:r>
              <a:rPr lang="en-US" sz="1400" dirty="0" smtClean="0"/>
              <a:t>DCF</a:t>
            </a:r>
          </a:p>
          <a:p>
            <a:pPr marL="342900" indent="-342900">
              <a:buAutoNum type="arabicPeriod"/>
            </a:pPr>
            <a:r>
              <a:rPr lang="en-US" sz="1400" dirty="0" smtClean="0"/>
              <a:t>DRQ</a:t>
            </a:r>
          </a:p>
          <a:p>
            <a:pPr marL="342900" indent="-342900">
              <a:buAutoNum type="arabicPeriod"/>
            </a:pPr>
            <a:r>
              <a:rPr lang="en-US" sz="1400" dirty="0" smtClean="0"/>
              <a:t>DCF</a:t>
            </a:r>
            <a:endParaRPr lang="en-US" sz="1400" dirty="0"/>
          </a:p>
        </p:txBody>
      </p:sp>
      <p:sp>
        <p:nvSpPr>
          <p:cNvPr id="78" name="TextBox 77"/>
          <p:cNvSpPr txBox="1"/>
          <p:nvPr/>
        </p:nvSpPr>
        <p:spPr>
          <a:xfrm>
            <a:off x="1143000" y="2286000"/>
            <a:ext cx="821059" cy="307777"/>
          </a:xfrm>
          <a:prstGeom prst="rect">
            <a:avLst/>
          </a:prstGeom>
          <a:noFill/>
        </p:spPr>
        <p:txBody>
          <a:bodyPr wrap="none" rtlCol="0">
            <a:spAutoFit/>
          </a:bodyPr>
          <a:lstStyle/>
          <a:p>
            <a:r>
              <a:rPr lang="en-US" sz="1400" b="1" dirty="0" smtClean="0"/>
              <a:t>TER. A</a:t>
            </a:r>
            <a:endParaRPr lang="en-US" sz="1400" b="1" dirty="0"/>
          </a:p>
        </p:txBody>
      </p:sp>
      <p:sp>
        <p:nvSpPr>
          <p:cNvPr id="79" name="TextBox 78"/>
          <p:cNvSpPr txBox="1"/>
          <p:nvPr/>
        </p:nvSpPr>
        <p:spPr>
          <a:xfrm>
            <a:off x="4800600" y="2286000"/>
            <a:ext cx="821059" cy="307777"/>
          </a:xfrm>
          <a:prstGeom prst="rect">
            <a:avLst/>
          </a:prstGeom>
          <a:noFill/>
        </p:spPr>
        <p:txBody>
          <a:bodyPr wrap="none" rtlCol="0">
            <a:spAutoFit/>
          </a:bodyPr>
          <a:lstStyle/>
          <a:p>
            <a:r>
              <a:rPr lang="en-US" sz="1400" b="1" dirty="0" smtClean="0"/>
              <a:t>TER. B</a:t>
            </a:r>
            <a:endParaRPr lang="en-US" sz="1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Sound</a:t>
            </a:r>
            <a:endParaRPr lang="en-US" sz="3600" dirty="0"/>
          </a:p>
        </p:txBody>
      </p:sp>
      <p:sp>
        <p:nvSpPr>
          <p:cNvPr id="3" name="Content Placeholder 2"/>
          <p:cNvSpPr>
            <a:spLocks noGrp="1"/>
          </p:cNvSpPr>
          <p:nvPr>
            <p:ph idx="1"/>
          </p:nvPr>
        </p:nvSpPr>
        <p:spPr/>
        <p:txBody>
          <a:bodyPr>
            <a:normAutofit lnSpcReduction="10000"/>
          </a:bodyPr>
          <a:lstStyle/>
          <a:p>
            <a:pPr algn="just"/>
            <a:r>
              <a:rPr lang="en-US" sz="2400" dirty="0" smtClean="0"/>
              <a:t>Sound (e.g., speech, music, noise) </a:t>
            </a:r>
          </a:p>
          <a:p>
            <a:pPr lvl="1" algn="just"/>
            <a:r>
              <a:rPr lang="en-US" sz="2200" dirty="0" smtClean="0"/>
              <a:t>Analog 1-D time-based signal</a:t>
            </a:r>
          </a:p>
          <a:p>
            <a:pPr lvl="1" algn="just"/>
            <a:r>
              <a:rPr lang="en-US" sz="2200" dirty="0" smtClean="0"/>
              <a:t>Vibration that propagates as a typically audible mechanical wave of pressure and displacement through a medium such as air or water.</a:t>
            </a:r>
          </a:p>
          <a:p>
            <a:pPr algn="just"/>
            <a:r>
              <a:rPr lang="en-US" sz="2400" dirty="0" smtClean="0"/>
              <a:t>Sound wave: Sinusoidal planes wave, which has the following properties</a:t>
            </a:r>
          </a:p>
          <a:p>
            <a:pPr lvl="1" algn="just"/>
            <a:r>
              <a:rPr lang="en-US" sz="2200" dirty="0" smtClean="0"/>
              <a:t>Frequency</a:t>
            </a:r>
          </a:p>
          <a:p>
            <a:pPr lvl="1" algn="just"/>
            <a:r>
              <a:rPr lang="en-US" sz="2200" dirty="0" smtClean="0"/>
              <a:t>Wavelength</a:t>
            </a:r>
          </a:p>
          <a:p>
            <a:pPr lvl="1" algn="just"/>
            <a:r>
              <a:rPr lang="en-US" sz="2200" dirty="0" smtClean="0"/>
              <a:t>Amplitude</a:t>
            </a:r>
          </a:p>
          <a:p>
            <a:pPr algn="just"/>
            <a:r>
              <a:rPr lang="en-US" sz="2400" dirty="0" smtClean="0"/>
              <a:t>Human ear: 20-20,000 Hz. The upper limit decreases with age</a:t>
            </a:r>
          </a:p>
          <a:p>
            <a:pPr lvl="1"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Call Flow (Cont.)</a:t>
            </a:r>
            <a:endParaRPr lang="en-US" sz="3600" b="1" dirty="0"/>
          </a:p>
        </p:txBody>
      </p:sp>
      <p:pic>
        <p:nvPicPr>
          <p:cNvPr id="5" name="Picture 297"/>
          <p:cNvPicPr preferRelativeResize="0">
            <a:picLocks noGrp="1" noChangeArrowheads="1"/>
          </p:cNvPicPr>
          <p:nvPr>
            <p:ph sz="quarter" idx="4294967295"/>
          </p:nvPr>
        </p:nvPicPr>
        <p:blipFill>
          <a:blip r:embed="rId3"/>
          <a:srcRect/>
          <a:stretch>
            <a:fillRect/>
          </a:stretch>
        </p:blipFill>
        <p:spPr>
          <a:xfrm>
            <a:off x="424534" y="2270125"/>
            <a:ext cx="557213" cy="473075"/>
          </a:xfrm>
          <a:prstGeom prst="rect">
            <a:avLst/>
          </a:prstGeom>
          <a:noFill/>
        </p:spPr>
      </p:pic>
      <p:cxnSp>
        <p:nvCxnSpPr>
          <p:cNvPr id="8" name="Straight Connector 7"/>
          <p:cNvCxnSpPr/>
          <p:nvPr/>
        </p:nvCxnSpPr>
        <p:spPr>
          <a:xfrm rot="5400000">
            <a:off x="-13431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60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5359" y="27432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675360" y="3657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371600" y="2667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2" name="Rectangle 71"/>
          <p:cNvSpPr/>
          <p:nvPr/>
        </p:nvSpPr>
        <p:spPr>
          <a:xfrm>
            <a:off x="1371600" y="3581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73" name="Rectangle 72"/>
          <p:cNvSpPr/>
          <p:nvPr/>
        </p:nvSpPr>
        <p:spPr>
          <a:xfrm>
            <a:off x="3276600" y="3810000"/>
            <a:ext cx="381000" cy="3048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grpSp>
        <p:nvGrpSpPr>
          <p:cNvPr id="3" name="Group 308"/>
          <p:cNvGrpSpPr>
            <a:grpSpLocks/>
          </p:cNvGrpSpPr>
          <p:nvPr/>
        </p:nvGrpSpPr>
        <p:grpSpPr bwMode="auto">
          <a:xfrm>
            <a:off x="2362200" y="2232025"/>
            <a:ext cx="322263" cy="434975"/>
            <a:chOff x="1944" y="2160"/>
            <a:chExt cx="369" cy="384"/>
          </a:xfrm>
        </p:grpSpPr>
        <p:sp>
          <p:nvSpPr>
            <p:cNvPr id="43"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44"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45"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46"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47"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4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51"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52"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3"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54"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5"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56"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7"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58"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59"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0"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61"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62"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3"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64"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5"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66"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7"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68"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9"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0"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7"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8"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9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9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9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00"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144" name="Picture 297"/>
          <p:cNvPicPr preferRelativeResize="0">
            <a:picLocks noGrp="1" noChangeArrowheads="1"/>
          </p:cNvPicPr>
          <p:nvPr>
            <p:ph sz="quarter" idx="4294967295"/>
          </p:nvPr>
        </p:nvPicPr>
        <p:blipFill>
          <a:blip r:embed="rId3"/>
          <a:srcRect/>
          <a:stretch>
            <a:fillRect/>
          </a:stretch>
        </p:blipFill>
        <p:spPr>
          <a:xfrm>
            <a:off x="5995987" y="2286000"/>
            <a:ext cx="557213" cy="473075"/>
          </a:xfrm>
          <a:prstGeom prst="rect">
            <a:avLst/>
          </a:prstGeom>
          <a:noFill/>
        </p:spPr>
      </p:pic>
      <p:cxnSp>
        <p:nvCxnSpPr>
          <p:cNvPr id="148" name="Straight Connector 147"/>
          <p:cNvCxnSpPr/>
          <p:nvPr/>
        </p:nvCxnSpPr>
        <p:spPr>
          <a:xfrm rot="5400000">
            <a:off x="24003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85800" y="3960812"/>
            <a:ext cx="563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4419600" y="45720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a:off x="4409160" y="42672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5105399" y="4191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154" name="Rectangle 153"/>
          <p:cNvSpPr/>
          <p:nvPr/>
        </p:nvSpPr>
        <p:spPr>
          <a:xfrm>
            <a:off x="5105399" y="4495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cxnSp>
        <p:nvCxnSpPr>
          <p:cNvPr id="158" name="Straight Arrow Connector 157"/>
          <p:cNvCxnSpPr/>
          <p:nvPr/>
        </p:nvCxnSpPr>
        <p:spPr>
          <a:xfrm rot="10800000">
            <a:off x="675360" y="4876800"/>
            <a:ext cx="56492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10800000" flipV="1">
            <a:off x="675362" y="5181600"/>
            <a:ext cx="5649239"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3276600" y="48006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161" name="Rectangle 160"/>
          <p:cNvSpPr/>
          <p:nvPr/>
        </p:nvSpPr>
        <p:spPr>
          <a:xfrm>
            <a:off x="3276600" y="51054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cxnSp>
        <p:nvCxnSpPr>
          <p:cNvPr id="170" name="Straight Arrow Connector 169"/>
          <p:cNvCxnSpPr/>
          <p:nvPr/>
        </p:nvCxnSpPr>
        <p:spPr>
          <a:xfrm rot="10800000">
            <a:off x="675362" y="6019800"/>
            <a:ext cx="5649239"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276600" y="5943600"/>
            <a:ext cx="381000" cy="228600"/>
          </a:xfrm>
          <a:prstGeom prst="rect">
            <a:avLst/>
          </a:prstGeom>
          <a:solidFill>
            <a:schemeClr val="accent5">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cxnSp>
        <p:nvCxnSpPr>
          <p:cNvPr id="177" name="Straight Arrow Connector 176"/>
          <p:cNvCxnSpPr/>
          <p:nvPr/>
        </p:nvCxnSpPr>
        <p:spPr>
          <a:xfrm>
            <a:off x="685800" y="6324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a:off x="685801" y="66294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1382041"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180" name="Rectangle 179"/>
          <p:cNvSpPr/>
          <p:nvPr/>
        </p:nvSpPr>
        <p:spPr>
          <a:xfrm>
            <a:off x="1382041"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cxnSp>
        <p:nvCxnSpPr>
          <p:cNvPr id="181" name="Straight Arrow Connector 180"/>
          <p:cNvCxnSpPr/>
          <p:nvPr/>
        </p:nvCxnSpPr>
        <p:spPr>
          <a:xfrm>
            <a:off x="4419600" y="6629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4409160" y="6324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5105399"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13</a:t>
            </a:r>
            <a:endParaRPr lang="en-US" sz="1400" dirty="0"/>
          </a:p>
        </p:txBody>
      </p:sp>
      <p:sp>
        <p:nvSpPr>
          <p:cNvPr id="184" name="Rectangle 183"/>
          <p:cNvSpPr/>
          <p:nvPr/>
        </p:nvSpPr>
        <p:spPr>
          <a:xfrm>
            <a:off x="5105399"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185" name="TextBox 184"/>
          <p:cNvSpPr txBox="1"/>
          <p:nvPr/>
        </p:nvSpPr>
        <p:spPr>
          <a:xfrm>
            <a:off x="3317557" y="5410200"/>
            <a:ext cx="492443" cy="334387"/>
          </a:xfrm>
          <a:prstGeom prst="rect">
            <a:avLst/>
          </a:prstGeom>
          <a:noFill/>
        </p:spPr>
        <p:txBody>
          <a:bodyPr vert="vert" wrap="none" rtlCol="0">
            <a:spAutoFit/>
          </a:bodyPr>
          <a:lstStyle/>
          <a:p>
            <a:r>
              <a:rPr lang="en-US" sz="2000" b="1" dirty="0" smtClean="0"/>
              <a:t>…</a:t>
            </a:r>
            <a:endParaRPr lang="en-US" sz="2000" b="1" dirty="0"/>
          </a:p>
        </p:txBody>
      </p:sp>
      <p:sp>
        <p:nvSpPr>
          <p:cNvPr id="186" name="TextBox 185"/>
          <p:cNvSpPr txBox="1"/>
          <p:nvPr/>
        </p:nvSpPr>
        <p:spPr>
          <a:xfrm>
            <a:off x="2649390" y="2286000"/>
            <a:ext cx="474810" cy="307777"/>
          </a:xfrm>
          <a:prstGeom prst="rect">
            <a:avLst/>
          </a:prstGeom>
          <a:noFill/>
        </p:spPr>
        <p:txBody>
          <a:bodyPr wrap="none" rtlCol="0">
            <a:spAutoFit/>
          </a:bodyPr>
          <a:lstStyle/>
          <a:p>
            <a:r>
              <a:rPr lang="en-US" sz="1400" b="1" dirty="0" smtClean="0"/>
              <a:t>GK</a:t>
            </a:r>
            <a:endParaRPr lang="en-US" sz="1400" b="1" dirty="0"/>
          </a:p>
        </p:txBody>
      </p:sp>
      <p:sp>
        <p:nvSpPr>
          <p:cNvPr id="189" name="TextBox 188"/>
          <p:cNvSpPr txBox="1"/>
          <p:nvPr/>
        </p:nvSpPr>
        <p:spPr>
          <a:xfrm>
            <a:off x="6748449" y="2819400"/>
            <a:ext cx="1938351" cy="3108543"/>
          </a:xfrm>
          <a:prstGeom prst="rect">
            <a:avLst/>
          </a:prstGeom>
          <a:noFill/>
        </p:spPr>
        <p:txBody>
          <a:bodyPr wrap="none" rtlCol="0">
            <a:spAutoFit/>
          </a:bodyPr>
          <a:lstStyle/>
          <a:p>
            <a:pPr marL="342900" indent="-342900">
              <a:buAutoNum type="arabicPeriod"/>
            </a:pPr>
            <a:r>
              <a:rPr lang="en-US" sz="1400" dirty="0" smtClean="0"/>
              <a:t>ARQ</a:t>
            </a:r>
          </a:p>
          <a:p>
            <a:pPr marL="342900" indent="-342900">
              <a:buAutoNum type="arabicPeriod"/>
            </a:pPr>
            <a:r>
              <a:rPr lang="en-US" sz="1400" dirty="0" smtClean="0"/>
              <a:t>LRQ</a:t>
            </a:r>
          </a:p>
          <a:p>
            <a:pPr marL="342900" indent="-342900">
              <a:buAutoNum type="arabicPeriod"/>
            </a:pPr>
            <a:r>
              <a:rPr lang="en-US" sz="1400" dirty="0" smtClean="0"/>
              <a:t>LCF</a:t>
            </a:r>
          </a:p>
          <a:p>
            <a:pPr marL="342900" indent="-342900">
              <a:buAutoNum type="arabicPeriod"/>
            </a:pPr>
            <a:r>
              <a:rPr lang="en-US" sz="1400" dirty="0" smtClean="0"/>
              <a:t>ACF</a:t>
            </a:r>
          </a:p>
          <a:p>
            <a:pPr marL="342900" indent="-342900">
              <a:buAutoNum type="arabicPeriod"/>
            </a:pPr>
            <a:r>
              <a:rPr lang="en-US" sz="1400" dirty="0" smtClean="0"/>
              <a:t>Setup</a:t>
            </a:r>
          </a:p>
          <a:p>
            <a:pPr marL="342900" indent="-342900">
              <a:buAutoNum type="arabicPeriod"/>
            </a:pPr>
            <a:r>
              <a:rPr lang="en-US" sz="1400" dirty="0" smtClean="0"/>
              <a:t>ARQ</a:t>
            </a:r>
          </a:p>
          <a:p>
            <a:pPr marL="342900" indent="-342900">
              <a:buAutoNum type="arabicPeriod"/>
            </a:pPr>
            <a:r>
              <a:rPr lang="en-US" sz="1400" dirty="0" smtClean="0"/>
              <a:t>ACF</a:t>
            </a:r>
          </a:p>
          <a:p>
            <a:pPr marL="342900" indent="-342900">
              <a:buAutoNum type="arabicPeriod"/>
            </a:pPr>
            <a:r>
              <a:rPr lang="en-US" sz="1400" dirty="0" smtClean="0"/>
              <a:t>Alerting</a:t>
            </a:r>
          </a:p>
          <a:p>
            <a:pPr marL="342900" indent="-342900">
              <a:buAutoNum type="arabicPeriod"/>
            </a:pPr>
            <a:r>
              <a:rPr lang="en-US" sz="1400" dirty="0" smtClean="0"/>
              <a:t>Connect</a:t>
            </a:r>
          </a:p>
          <a:p>
            <a:pPr marL="342900" indent="-342900">
              <a:buAutoNum type="arabicPeriod"/>
            </a:pPr>
            <a:r>
              <a:rPr lang="en-US" sz="1400" dirty="0" smtClean="0"/>
              <a:t>Release Complete</a:t>
            </a:r>
          </a:p>
          <a:p>
            <a:pPr marL="342900" indent="-342900">
              <a:buAutoNum type="arabicPeriod"/>
            </a:pPr>
            <a:r>
              <a:rPr lang="en-US" sz="1400" dirty="0" smtClean="0"/>
              <a:t>DRQ</a:t>
            </a:r>
          </a:p>
          <a:p>
            <a:pPr marL="342900" indent="-342900">
              <a:buAutoNum type="arabicPeriod"/>
            </a:pPr>
            <a:r>
              <a:rPr lang="en-US" sz="1400" dirty="0" smtClean="0"/>
              <a:t>DCF</a:t>
            </a:r>
          </a:p>
          <a:p>
            <a:pPr marL="342900" indent="-342900">
              <a:buAutoNum type="arabicPeriod"/>
            </a:pPr>
            <a:r>
              <a:rPr lang="en-US" sz="1400" dirty="0" smtClean="0"/>
              <a:t>DRQ</a:t>
            </a:r>
          </a:p>
          <a:p>
            <a:pPr marL="342900" indent="-342900">
              <a:buAutoNum type="arabicPeriod"/>
            </a:pPr>
            <a:r>
              <a:rPr lang="en-US" sz="1400" dirty="0" smtClean="0"/>
              <a:t>DCF</a:t>
            </a:r>
            <a:endParaRPr lang="en-US" sz="1400" dirty="0"/>
          </a:p>
        </p:txBody>
      </p:sp>
      <p:cxnSp>
        <p:nvCxnSpPr>
          <p:cNvPr id="78" name="Straight Connector 77"/>
          <p:cNvCxnSpPr/>
          <p:nvPr/>
        </p:nvCxnSpPr>
        <p:spPr>
          <a:xfrm rot="5400000">
            <a:off x="4306094"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08"/>
          <p:cNvGrpSpPr>
            <a:grpSpLocks/>
          </p:cNvGrpSpPr>
          <p:nvPr/>
        </p:nvGrpSpPr>
        <p:grpSpPr bwMode="auto">
          <a:xfrm>
            <a:off x="4267200" y="2229048"/>
            <a:ext cx="322263" cy="434975"/>
            <a:chOff x="1944" y="2160"/>
            <a:chExt cx="369" cy="384"/>
          </a:xfrm>
        </p:grpSpPr>
        <p:sp>
          <p:nvSpPr>
            <p:cNvPr id="80"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81"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82"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84"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86"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8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93"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94"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99"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01"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02"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03"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04"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05"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06"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07"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08"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09"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10"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11"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2"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13"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4"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115"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16"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17"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8"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19"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0"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21"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22"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23"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4"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2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2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2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29"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130" name="TextBox 129"/>
          <p:cNvSpPr txBox="1"/>
          <p:nvPr/>
        </p:nvSpPr>
        <p:spPr>
          <a:xfrm>
            <a:off x="4554390" y="2286000"/>
            <a:ext cx="474810" cy="307777"/>
          </a:xfrm>
          <a:prstGeom prst="rect">
            <a:avLst/>
          </a:prstGeom>
          <a:noFill/>
        </p:spPr>
        <p:txBody>
          <a:bodyPr wrap="none" rtlCol="0">
            <a:spAutoFit/>
          </a:bodyPr>
          <a:lstStyle/>
          <a:p>
            <a:r>
              <a:rPr lang="en-US" sz="1400" b="1" dirty="0" smtClean="0"/>
              <a:t>GK</a:t>
            </a:r>
            <a:endParaRPr lang="en-US" sz="1400" b="1" dirty="0"/>
          </a:p>
        </p:txBody>
      </p:sp>
      <p:cxnSp>
        <p:nvCxnSpPr>
          <p:cNvPr id="131" name="Straight Arrow Connector 130"/>
          <p:cNvCxnSpPr/>
          <p:nvPr/>
        </p:nvCxnSpPr>
        <p:spPr>
          <a:xfrm>
            <a:off x="2514600" y="3048000"/>
            <a:ext cx="1904999"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a:off x="2514601" y="3352800"/>
            <a:ext cx="190500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276599" y="2971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134" name="Rectangle 133"/>
          <p:cNvSpPr/>
          <p:nvPr/>
        </p:nvSpPr>
        <p:spPr>
          <a:xfrm>
            <a:off x="3276599" y="32766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sp>
        <p:nvSpPr>
          <p:cNvPr id="135" name="TextBox 134"/>
          <p:cNvSpPr txBox="1"/>
          <p:nvPr/>
        </p:nvSpPr>
        <p:spPr>
          <a:xfrm>
            <a:off x="855341" y="2286000"/>
            <a:ext cx="821059" cy="307777"/>
          </a:xfrm>
          <a:prstGeom prst="rect">
            <a:avLst/>
          </a:prstGeom>
          <a:noFill/>
        </p:spPr>
        <p:txBody>
          <a:bodyPr wrap="none" rtlCol="0">
            <a:spAutoFit/>
          </a:bodyPr>
          <a:lstStyle/>
          <a:p>
            <a:r>
              <a:rPr lang="en-US" sz="1400" b="1" dirty="0" smtClean="0"/>
              <a:t>TER. A</a:t>
            </a:r>
            <a:endParaRPr lang="en-US" sz="1400" b="1" dirty="0"/>
          </a:p>
        </p:txBody>
      </p:sp>
      <p:sp>
        <p:nvSpPr>
          <p:cNvPr id="136" name="TextBox 135"/>
          <p:cNvSpPr txBox="1"/>
          <p:nvPr/>
        </p:nvSpPr>
        <p:spPr>
          <a:xfrm>
            <a:off x="6417941" y="2286000"/>
            <a:ext cx="821059" cy="307777"/>
          </a:xfrm>
          <a:prstGeom prst="rect">
            <a:avLst/>
          </a:prstGeom>
          <a:noFill/>
        </p:spPr>
        <p:txBody>
          <a:bodyPr wrap="none" rtlCol="0">
            <a:spAutoFit/>
          </a:bodyPr>
          <a:lstStyle/>
          <a:p>
            <a:r>
              <a:rPr lang="en-US" sz="1400" b="1" dirty="0" smtClean="0"/>
              <a:t>TER. B</a:t>
            </a:r>
            <a:endParaRPr lang="en-US" sz="1400" b="1" dirty="0"/>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Call Flow (Cont.)</a:t>
            </a:r>
            <a:endParaRPr lang="en-US" sz="3600" b="1" dirty="0"/>
          </a:p>
        </p:txBody>
      </p:sp>
      <p:pic>
        <p:nvPicPr>
          <p:cNvPr id="5" name="Picture 297"/>
          <p:cNvPicPr preferRelativeResize="0">
            <a:picLocks noGrp="1" noChangeArrowheads="1"/>
          </p:cNvPicPr>
          <p:nvPr>
            <p:ph sz="quarter" idx="4294967295"/>
          </p:nvPr>
        </p:nvPicPr>
        <p:blipFill>
          <a:blip r:embed="rId3"/>
          <a:srcRect/>
          <a:stretch>
            <a:fillRect/>
          </a:stretch>
        </p:blipFill>
        <p:spPr>
          <a:xfrm>
            <a:off x="152400" y="2270125"/>
            <a:ext cx="557213" cy="473075"/>
          </a:xfrm>
          <a:prstGeom prst="rect">
            <a:avLst/>
          </a:prstGeom>
          <a:noFill/>
        </p:spPr>
      </p:pic>
      <p:cxnSp>
        <p:nvCxnSpPr>
          <p:cNvPr id="8" name="Straight Connector 7"/>
          <p:cNvCxnSpPr/>
          <p:nvPr/>
        </p:nvCxnSpPr>
        <p:spPr>
          <a:xfrm rot="5400000">
            <a:off x="-1615281"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23960"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3225" y="27432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03226" y="36576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099466" y="26670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2" name="Rectangle 71"/>
          <p:cNvSpPr/>
          <p:nvPr/>
        </p:nvSpPr>
        <p:spPr>
          <a:xfrm>
            <a:off x="1099466" y="3581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pic>
        <p:nvPicPr>
          <p:cNvPr id="144" name="Picture 297"/>
          <p:cNvPicPr preferRelativeResize="0">
            <a:picLocks noGrp="1" noChangeArrowheads="1"/>
          </p:cNvPicPr>
          <p:nvPr>
            <p:ph sz="quarter" idx="4294967295"/>
          </p:nvPr>
        </p:nvPicPr>
        <p:blipFill>
          <a:blip r:embed="rId3"/>
          <a:srcRect/>
          <a:stretch>
            <a:fillRect/>
          </a:stretch>
        </p:blipFill>
        <p:spPr>
          <a:xfrm>
            <a:off x="5723853" y="2286000"/>
            <a:ext cx="557213" cy="473075"/>
          </a:xfrm>
          <a:prstGeom prst="rect">
            <a:avLst/>
          </a:prstGeom>
          <a:noFill/>
        </p:spPr>
      </p:pic>
      <p:cxnSp>
        <p:nvCxnSpPr>
          <p:cNvPr id="148" name="Straight Connector 147"/>
          <p:cNvCxnSpPr/>
          <p:nvPr/>
        </p:nvCxnSpPr>
        <p:spPr>
          <a:xfrm rot="5400000">
            <a:off x="2128166"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334319" y="2286000"/>
            <a:ext cx="974947" cy="307777"/>
          </a:xfrm>
          <a:prstGeom prst="rect">
            <a:avLst/>
          </a:prstGeom>
          <a:noFill/>
        </p:spPr>
        <p:txBody>
          <a:bodyPr wrap="none" rtlCol="0">
            <a:spAutoFit/>
          </a:bodyPr>
          <a:lstStyle/>
          <a:p>
            <a:r>
              <a:rPr lang="en-US" sz="1400" b="1" dirty="0" smtClean="0"/>
              <a:t>Gateway</a:t>
            </a:r>
            <a:endParaRPr lang="en-US" sz="1400" b="1" dirty="0"/>
          </a:p>
        </p:txBody>
      </p:sp>
      <p:sp>
        <p:nvSpPr>
          <p:cNvPr id="189" name="TextBox 188"/>
          <p:cNvSpPr txBox="1"/>
          <p:nvPr/>
        </p:nvSpPr>
        <p:spPr>
          <a:xfrm>
            <a:off x="6400800" y="2819400"/>
            <a:ext cx="2472152" cy="3108543"/>
          </a:xfrm>
          <a:prstGeom prst="rect">
            <a:avLst/>
          </a:prstGeom>
          <a:noFill/>
        </p:spPr>
        <p:txBody>
          <a:bodyPr wrap="none" rtlCol="0">
            <a:spAutoFit/>
          </a:bodyPr>
          <a:lstStyle/>
          <a:p>
            <a:pPr marL="342900" indent="-342900">
              <a:buAutoNum type="arabicPeriod"/>
            </a:pPr>
            <a:r>
              <a:rPr lang="en-US" sz="1400" dirty="0" smtClean="0"/>
              <a:t>H.225 Setup</a:t>
            </a:r>
          </a:p>
          <a:p>
            <a:pPr marL="342900" indent="-342900">
              <a:buAutoNum type="arabicPeriod"/>
            </a:pPr>
            <a:r>
              <a:rPr lang="en-US" sz="1400" dirty="0" smtClean="0"/>
              <a:t>Q.931 Setup</a:t>
            </a:r>
          </a:p>
          <a:p>
            <a:pPr marL="342900" indent="-342900">
              <a:buAutoNum type="arabicPeriod"/>
            </a:pPr>
            <a:r>
              <a:rPr lang="en-US" sz="1400" dirty="0" smtClean="0"/>
              <a:t>Q.931 Call Proceeding</a:t>
            </a:r>
          </a:p>
          <a:p>
            <a:pPr marL="342900" indent="-342900">
              <a:buAutoNum type="arabicPeriod"/>
            </a:pPr>
            <a:r>
              <a:rPr lang="en-US" sz="1400" dirty="0" smtClean="0"/>
              <a:t>H.225 Call Proceeding</a:t>
            </a:r>
          </a:p>
          <a:p>
            <a:pPr marL="342900" indent="-342900">
              <a:buAutoNum type="arabicPeriod"/>
            </a:pPr>
            <a:r>
              <a:rPr lang="en-US" sz="1400" dirty="0" smtClean="0"/>
              <a:t>H.225 Alerting</a:t>
            </a:r>
          </a:p>
          <a:p>
            <a:pPr marL="342900" indent="-342900">
              <a:buAutoNum type="arabicPeriod"/>
            </a:pPr>
            <a:r>
              <a:rPr lang="en-US" sz="1400" dirty="0" smtClean="0"/>
              <a:t>Q.931 Connect</a:t>
            </a:r>
          </a:p>
          <a:p>
            <a:pPr marL="342900" indent="-342900">
              <a:buAutoNum type="arabicPeriod"/>
            </a:pPr>
            <a:r>
              <a:rPr lang="en-US" sz="1400" dirty="0" smtClean="0"/>
              <a:t>H.225 Connect</a:t>
            </a:r>
          </a:p>
          <a:p>
            <a:pPr marL="342900" indent="-342900">
              <a:buAutoNum type="arabicPeriod"/>
            </a:pPr>
            <a:r>
              <a:rPr lang="en-US" sz="1400" dirty="0" smtClean="0"/>
              <a:t>Q.931 Connect Ack.</a:t>
            </a:r>
          </a:p>
          <a:p>
            <a:pPr marL="342900" indent="-342900">
              <a:buAutoNum type="arabicPeriod"/>
            </a:pPr>
            <a:r>
              <a:rPr lang="en-US" sz="1400" dirty="0" smtClean="0"/>
              <a:t>Q.931 Disconnect</a:t>
            </a:r>
          </a:p>
          <a:p>
            <a:pPr marL="342900" indent="-342900">
              <a:buAutoNum type="arabicPeriod"/>
            </a:pPr>
            <a:r>
              <a:rPr lang="en-US" sz="1400" dirty="0" smtClean="0"/>
              <a:t>H.245 End Session</a:t>
            </a:r>
          </a:p>
          <a:p>
            <a:pPr marL="342900" indent="-342900">
              <a:buAutoNum type="arabicPeriod"/>
            </a:pPr>
            <a:r>
              <a:rPr lang="en-US" sz="1400" dirty="0" smtClean="0"/>
              <a:t>H.245 End Session</a:t>
            </a:r>
          </a:p>
          <a:p>
            <a:pPr marL="342900" indent="-342900">
              <a:buAutoNum type="arabicPeriod"/>
            </a:pPr>
            <a:r>
              <a:rPr lang="en-US" sz="1400" dirty="0" smtClean="0"/>
              <a:t>Q.931 Release</a:t>
            </a:r>
          </a:p>
          <a:p>
            <a:pPr marL="342900" indent="-342900">
              <a:buAutoNum type="arabicPeriod"/>
            </a:pPr>
            <a:r>
              <a:rPr lang="en-US" sz="1400" dirty="0" smtClean="0"/>
              <a:t>Q.931 Release Complete</a:t>
            </a:r>
          </a:p>
          <a:p>
            <a:pPr marL="342900" indent="-342900">
              <a:buAutoNum type="arabicPeriod"/>
            </a:pPr>
            <a:r>
              <a:rPr lang="en-US" sz="1400" dirty="0" smtClean="0"/>
              <a:t>H.225 Release Complete</a:t>
            </a:r>
            <a:endParaRPr lang="en-US" sz="1400" dirty="0"/>
          </a:p>
        </p:txBody>
      </p:sp>
      <p:cxnSp>
        <p:nvCxnSpPr>
          <p:cNvPr id="78" name="Straight Connector 77"/>
          <p:cNvCxnSpPr/>
          <p:nvPr/>
        </p:nvCxnSpPr>
        <p:spPr>
          <a:xfrm rot="5400000">
            <a:off x="403396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242466" y="3048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a:off x="2242467" y="3352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004465" y="29718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134" name="Rectangle 133"/>
          <p:cNvSpPr/>
          <p:nvPr/>
        </p:nvSpPr>
        <p:spPr>
          <a:xfrm>
            <a:off x="3004465" y="32766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pic>
        <p:nvPicPr>
          <p:cNvPr id="135" name="Picture 258" descr="Cloud1"/>
          <p:cNvPicPr>
            <a:picLocks noChangeAspect="1" noChangeArrowheads="1"/>
          </p:cNvPicPr>
          <p:nvPr/>
        </p:nvPicPr>
        <p:blipFill>
          <a:blip r:embed="rId4"/>
          <a:srcRect/>
          <a:stretch>
            <a:fillRect/>
          </a:stretch>
        </p:blipFill>
        <p:spPr bwMode="auto">
          <a:xfrm>
            <a:off x="3446107" y="2100716"/>
            <a:ext cx="1387159" cy="788534"/>
          </a:xfrm>
          <a:prstGeom prst="rect">
            <a:avLst/>
          </a:prstGeom>
          <a:noFill/>
          <a:ln w="9525">
            <a:noFill/>
            <a:miter lim="800000"/>
            <a:headEnd/>
            <a:tailEnd/>
          </a:ln>
        </p:spPr>
      </p:pic>
      <p:sp>
        <p:nvSpPr>
          <p:cNvPr id="136" name="Text Box 260"/>
          <p:cNvSpPr txBox="1">
            <a:spLocks noChangeArrowheads="1"/>
          </p:cNvSpPr>
          <p:nvPr/>
        </p:nvSpPr>
        <p:spPr bwMode="auto">
          <a:xfrm>
            <a:off x="3817946" y="2286000"/>
            <a:ext cx="939120" cy="307777"/>
          </a:xfrm>
          <a:prstGeom prst="rect">
            <a:avLst/>
          </a:prstGeom>
          <a:noFill/>
          <a:ln w="9525">
            <a:noFill/>
            <a:miter lim="800000"/>
            <a:headEnd/>
            <a:tailEnd/>
          </a:ln>
        </p:spPr>
        <p:txBody>
          <a:bodyPr wrap="square">
            <a:spAutoFit/>
          </a:bodyPr>
          <a:lstStyle/>
          <a:p>
            <a:r>
              <a:rPr lang="en-US" sz="1400" b="1" i="0" dirty="0"/>
              <a:t>PSTN</a:t>
            </a:r>
            <a:endParaRPr lang="en-CA" sz="1400" b="1" i="0" dirty="0"/>
          </a:p>
        </p:txBody>
      </p:sp>
      <p:sp>
        <p:nvSpPr>
          <p:cNvPr id="137" name="Rectangle 351"/>
          <p:cNvSpPr>
            <a:spLocks noChangeArrowheads="1"/>
          </p:cNvSpPr>
          <p:nvPr/>
        </p:nvSpPr>
        <p:spPr bwMode="auto">
          <a:xfrm>
            <a:off x="2112291" y="2292350"/>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cxnSp>
        <p:nvCxnSpPr>
          <p:cNvPr id="138" name="Straight Arrow Connector 137"/>
          <p:cNvCxnSpPr/>
          <p:nvPr/>
        </p:nvCxnSpPr>
        <p:spPr>
          <a:xfrm>
            <a:off x="4147466" y="36576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4528466" y="3581400"/>
            <a:ext cx="1143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Ring</a:t>
            </a:r>
            <a:endParaRPr lang="en-US" sz="1400" dirty="0"/>
          </a:p>
        </p:txBody>
      </p:sp>
      <p:cxnSp>
        <p:nvCxnSpPr>
          <p:cNvPr id="141" name="Straight Arrow Connector 140"/>
          <p:cNvCxnSpPr/>
          <p:nvPr/>
        </p:nvCxnSpPr>
        <p:spPr>
          <a:xfrm rot="10800000">
            <a:off x="413666" y="39624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109906" y="3886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cxnSp>
        <p:nvCxnSpPr>
          <p:cNvPr id="143" name="Straight Arrow Connector 142"/>
          <p:cNvCxnSpPr/>
          <p:nvPr/>
        </p:nvCxnSpPr>
        <p:spPr>
          <a:xfrm rot="10800000">
            <a:off x="4147465" y="3962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4528466" y="38862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Off-Hook</a:t>
            </a:r>
            <a:endParaRPr lang="en-US" sz="1400" dirty="0"/>
          </a:p>
        </p:txBody>
      </p:sp>
      <p:cxnSp>
        <p:nvCxnSpPr>
          <p:cNvPr id="146" name="Straight Arrow Connector 145"/>
          <p:cNvCxnSpPr/>
          <p:nvPr/>
        </p:nvCxnSpPr>
        <p:spPr>
          <a:xfrm rot="10800000">
            <a:off x="2242467" y="4191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04465" y="41148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cxnSp>
        <p:nvCxnSpPr>
          <p:cNvPr id="150" name="Straight Arrow Connector 149"/>
          <p:cNvCxnSpPr/>
          <p:nvPr/>
        </p:nvCxnSpPr>
        <p:spPr>
          <a:xfrm rot="10800000">
            <a:off x="413666" y="4343400"/>
            <a:ext cx="182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99466" y="4267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cxnSp>
        <p:nvCxnSpPr>
          <p:cNvPr id="157" name="Straight Arrow Connector 156"/>
          <p:cNvCxnSpPr/>
          <p:nvPr/>
        </p:nvCxnSpPr>
        <p:spPr>
          <a:xfrm>
            <a:off x="2242466" y="4953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004465" y="48768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163" name="Left-Right Arrow 162"/>
          <p:cNvSpPr/>
          <p:nvPr/>
        </p:nvSpPr>
        <p:spPr>
          <a:xfrm>
            <a:off x="413666" y="51054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414708" y="51816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sp>
        <p:nvSpPr>
          <p:cNvPr id="165" name="Left-Right Arrow 164"/>
          <p:cNvSpPr/>
          <p:nvPr/>
        </p:nvSpPr>
        <p:spPr>
          <a:xfrm>
            <a:off x="4147466" y="5105400"/>
            <a:ext cx="1915441" cy="381000"/>
          </a:xfrm>
          <a:prstGeom prst="lef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376066" y="5181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TDM Stream</a:t>
            </a:r>
            <a:endParaRPr lang="en-US" sz="1400" dirty="0"/>
          </a:p>
        </p:txBody>
      </p:sp>
      <p:cxnSp>
        <p:nvCxnSpPr>
          <p:cNvPr id="167" name="Straight Arrow Connector 166"/>
          <p:cNvCxnSpPr/>
          <p:nvPr/>
        </p:nvCxnSpPr>
        <p:spPr>
          <a:xfrm rot="10800000">
            <a:off x="4147467" y="5715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528468" y="56388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On-Hook</a:t>
            </a:r>
            <a:endParaRPr lang="en-US" sz="1400" dirty="0"/>
          </a:p>
        </p:txBody>
      </p:sp>
      <p:sp>
        <p:nvSpPr>
          <p:cNvPr id="169" name="Left-Right Arrow 168"/>
          <p:cNvSpPr/>
          <p:nvPr/>
        </p:nvSpPr>
        <p:spPr>
          <a:xfrm>
            <a:off x="413665" y="4495800"/>
            <a:ext cx="1828801"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56145" y="4572000"/>
            <a:ext cx="852921"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H.245</a:t>
            </a:r>
            <a:endParaRPr lang="en-US" sz="1400" dirty="0"/>
          </a:p>
        </p:txBody>
      </p:sp>
      <p:cxnSp>
        <p:nvCxnSpPr>
          <p:cNvPr id="172" name="Straight Arrow Connector 171"/>
          <p:cNvCxnSpPr/>
          <p:nvPr/>
        </p:nvCxnSpPr>
        <p:spPr>
          <a:xfrm rot="10800000">
            <a:off x="2242466" y="5715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3004464" y="56388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cxnSp>
        <p:nvCxnSpPr>
          <p:cNvPr id="175" name="Straight Arrow Connector 174"/>
          <p:cNvCxnSpPr/>
          <p:nvPr/>
        </p:nvCxnSpPr>
        <p:spPr>
          <a:xfrm>
            <a:off x="413666" y="6018212"/>
            <a:ext cx="18288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10800000">
            <a:off x="413666" y="5715000"/>
            <a:ext cx="18288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rot="10800000">
            <a:off x="413666" y="6324600"/>
            <a:ext cx="182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1099466" y="56388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190" name="Rectangle 189"/>
          <p:cNvSpPr/>
          <p:nvPr/>
        </p:nvSpPr>
        <p:spPr>
          <a:xfrm>
            <a:off x="1099466"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191" name="Rectangle 190"/>
          <p:cNvSpPr/>
          <p:nvPr/>
        </p:nvSpPr>
        <p:spPr>
          <a:xfrm>
            <a:off x="1099466" y="6248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cxnSp>
        <p:nvCxnSpPr>
          <p:cNvPr id="194" name="Straight Arrow Connector 193"/>
          <p:cNvCxnSpPr/>
          <p:nvPr/>
        </p:nvCxnSpPr>
        <p:spPr>
          <a:xfrm>
            <a:off x="2242466" y="60198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3004465" y="59436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cxnSp>
        <p:nvCxnSpPr>
          <p:cNvPr id="196" name="Straight Arrow Connector 195"/>
          <p:cNvCxnSpPr/>
          <p:nvPr/>
        </p:nvCxnSpPr>
        <p:spPr>
          <a:xfrm rot="10800000">
            <a:off x="2242466" y="63246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3004464" y="62484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13</a:t>
            </a:r>
            <a:endParaRPr lang="en-US" sz="1400" dirty="0"/>
          </a:p>
        </p:txBody>
      </p:sp>
      <p:sp>
        <p:nvSpPr>
          <p:cNvPr id="54" name="TextBox 53"/>
          <p:cNvSpPr txBox="1"/>
          <p:nvPr/>
        </p:nvSpPr>
        <p:spPr>
          <a:xfrm>
            <a:off x="550541" y="2286000"/>
            <a:ext cx="821059" cy="307777"/>
          </a:xfrm>
          <a:prstGeom prst="rect">
            <a:avLst/>
          </a:prstGeom>
          <a:noFill/>
        </p:spPr>
        <p:txBody>
          <a:bodyPr wrap="none" rtlCol="0">
            <a:spAutoFit/>
          </a:bodyPr>
          <a:lstStyle/>
          <a:p>
            <a:r>
              <a:rPr lang="en-US" sz="1400" b="1" dirty="0" smtClean="0"/>
              <a:t>TER. A</a:t>
            </a:r>
            <a:endParaRPr lang="en-US" sz="1400" b="1" dirty="0"/>
          </a:p>
        </p:txBody>
      </p:sp>
      <p:sp>
        <p:nvSpPr>
          <p:cNvPr id="55" name="TextBox 54"/>
          <p:cNvSpPr txBox="1"/>
          <p:nvPr/>
        </p:nvSpPr>
        <p:spPr>
          <a:xfrm>
            <a:off x="6113141" y="2286000"/>
            <a:ext cx="821059" cy="307777"/>
          </a:xfrm>
          <a:prstGeom prst="rect">
            <a:avLst/>
          </a:prstGeom>
          <a:noFill/>
        </p:spPr>
        <p:txBody>
          <a:bodyPr wrap="none" rtlCol="0">
            <a:spAutoFit/>
          </a:bodyPr>
          <a:lstStyle/>
          <a:p>
            <a:r>
              <a:rPr lang="en-US" sz="1400" b="1" dirty="0" smtClean="0"/>
              <a:t>TER. B</a:t>
            </a:r>
            <a:endParaRPr lang="en-US" sz="1400" b="1" dirty="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H.323 Ad-Hoc Conference</a:t>
            </a:r>
            <a:endParaRPr lang="en-US" sz="3600" b="1" dirty="0"/>
          </a:p>
        </p:txBody>
      </p:sp>
      <p:cxnSp>
        <p:nvCxnSpPr>
          <p:cNvPr id="55" name="Straight Connector 54"/>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8008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80159" y="27432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980160" y="30480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676400" y="26670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60" name="Rectangle 59"/>
          <p:cNvSpPr/>
          <p:nvPr/>
        </p:nvSpPr>
        <p:spPr>
          <a:xfrm>
            <a:off x="1676400" y="29718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61" name="Rectangle 60"/>
          <p:cNvSpPr/>
          <p:nvPr/>
        </p:nvSpPr>
        <p:spPr>
          <a:xfrm>
            <a:off x="1676400" y="3276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cxnSp>
        <p:nvCxnSpPr>
          <p:cNvPr id="105" name="Straight Connector 104"/>
          <p:cNvCxnSpPr/>
          <p:nvPr/>
        </p:nvCxnSpPr>
        <p:spPr>
          <a:xfrm rot="5400000">
            <a:off x="27051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0600" y="33512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 name="Left-Right Arrow 114"/>
          <p:cNvSpPr/>
          <p:nvPr/>
        </p:nvSpPr>
        <p:spPr>
          <a:xfrm>
            <a:off x="980159" y="4191000"/>
            <a:ext cx="1839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42999" y="4267200"/>
            <a:ext cx="1524001" cy="228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Media Exchange</a:t>
            </a:r>
            <a:endParaRPr lang="en-US" sz="1400" dirty="0"/>
          </a:p>
        </p:txBody>
      </p:sp>
      <p:sp>
        <p:nvSpPr>
          <p:cNvPr id="140" name="TextBox 139"/>
          <p:cNvSpPr txBox="1"/>
          <p:nvPr/>
        </p:nvSpPr>
        <p:spPr>
          <a:xfrm>
            <a:off x="5387269" y="2819400"/>
            <a:ext cx="2994731" cy="2246769"/>
          </a:xfrm>
          <a:prstGeom prst="rect">
            <a:avLst/>
          </a:prstGeom>
          <a:noFill/>
        </p:spPr>
        <p:txBody>
          <a:bodyPr wrap="none" rtlCol="0">
            <a:spAutoFit/>
          </a:bodyPr>
          <a:lstStyle/>
          <a:p>
            <a:pPr marL="342900" indent="-342900">
              <a:buAutoNum type="arabicPeriod"/>
            </a:pPr>
            <a:r>
              <a:rPr lang="en-US" sz="1400" dirty="0" smtClean="0"/>
              <a:t>Setup</a:t>
            </a:r>
          </a:p>
          <a:p>
            <a:pPr marL="342900" indent="-342900">
              <a:buAutoNum type="arabicPeriod"/>
            </a:pPr>
            <a:r>
              <a:rPr lang="en-US" sz="1400" dirty="0" smtClean="0"/>
              <a:t>Connect</a:t>
            </a:r>
          </a:p>
          <a:p>
            <a:pPr marL="342900" indent="-342900">
              <a:buAutoNum type="arabicPeriod"/>
            </a:pPr>
            <a:r>
              <a:rPr lang="en-US" sz="1400" dirty="0" smtClean="0"/>
              <a:t>Capability Exchange</a:t>
            </a:r>
          </a:p>
          <a:p>
            <a:pPr marL="342900" indent="-342900">
              <a:buAutoNum type="arabicPeriod"/>
            </a:pPr>
            <a:r>
              <a:rPr lang="en-US" sz="1400" dirty="0" smtClean="0"/>
              <a:t>Master-Slave Determination</a:t>
            </a:r>
          </a:p>
          <a:p>
            <a:pPr marL="342900" indent="-342900">
              <a:buAutoNum type="arabicPeriod"/>
            </a:pPr>
            <a:r>
              <a:rPr lang="en-US" sz="1400" dirty="0" smtClean="0"/>
              <a:t>Logical Channel Establishment</a:t>
            </a:r>
          </a:p>
          <a:p>
            <a:pPr marL="342900" indent="-342900">
              <a:buAutoNum type="arabicPeriod"/>
            </a:pPr>
            <a:r>
              <a:rPr lang="en-US" sz="1400" dirty="0" smtClean="0"/>
              <a:t>Setup</a:t>
            </a:r>
          </a:p>
          <a:p>
            <a:pPr marL="342900" indent="-342900">
              <a:buAutoNum type="arabicPeriod"/>
            </a:pPr>
            <a:r>
              <a:rPr lang="en-US" sz="1400" dirty="0" smtClean="0"/>
              <a:t>Connect</a:t>
            </a:r>
          </a:p>
          <a:p>
            <a:pPr marL="342900" indent="-342900">
              <a:buAutoNum type="arabicPeriod"/>
            </a:pPr>
            <a:r>
              <a:rPr lang="en-US" sz="1400" dirty="0" smtClean="0"/>
              <a:t>Capability Exchange</a:t>
            </a:r>
          </a:p>
          <a:p>
            <a:pPr marL="342900" indent="-342900">
              <a:buAutoNum type="arabicPeriod"/>
            </a:pPr>
            <a:r>
              <a:rPr lang="en-US" sz="1400" dirty="0" smtClean="0"/>
              <a:t>Master-Slave Determination</a:t>
            </a:r>
          </a:p>
          <a:p>
            <a:pPr marL="342900" indent="-342900">
              <a:buAutoNum type="arabicPeriod"/>
            </a:pPr>
            <a:r>
              <a:rPr lang="en-US" sz="1400" dirty="0" smtClean="0"/>
              <a:t>Logical Channel Establishment</a:t>
            </a:r>
          </a:p>
        </p:txBody>
      </p:sp>
      <p:grpSp>
        <p:nvGrpSpPr>
          <p:cNvPr id="3" name="Group 12"/>
          <p:cNvGrpSpPr>
            <a:grpSpLocks/>
          </p:cNvGrpSpPr>
          <p:nvPr/>
        </p:nvGrpSpPr>
        <p:grpSpPr bwMode="auto">
          <a:xfrm>
            <a:off x="762000" y="2286000"/>
            <a:ext cx="457200" cy="361950"/>
            <a:chOff x="1200" y="3312"/>
            <a:chExt cx="373" cy="288"/>
          </a:xfrm>
        </p:grpSpPr>
        <p:grpSp>
          <p:nvGrpSpPr>
            <p:cNvPr id="4" name="Group 13"/>
            <p:cNvGrpSpPr>
              <a:grpSpLocks/>
            </p:cNvGrpSpPr>
            <p:nvPr/>
          </p:nvGrpSpPr>
          <p:grpSpPr bwMode="auto">
            <a:xfrm>
              <a:off x="1272" y="3470"/>
              <a:ext cx="236" cy="85"/>
              <a:chOff x="1272" y="3470"/>
              <a:chExt cx="236" cy="85"/>
            </a:xfrm>
          </p:grpSpPr>
          <p:grpSp>
            <p:nvGrpSpPr>
              <p:cNvPr id="5" name="Group 14"/>
              <p:cNvGrpSpPr>
                <a:grpSpLocks/>
              </p:cNvGrpSpPr>
              <p:nvPr/>
            </p:nvGrpSpPr>
            <p:grpSpPr bwMode="auto">
              <a:xfrm>
                <a:off x="1272" y="3470"/>
                <a:ext cx="236" cy="85"/>
                <a:chOff x="1272" y="3470"/>
                <a:chExt cx="236" cy="85"/>
              </a:xfrm>
            </p:grpSpPr>
            <p:grpSp>
              <p:nvGrpSpPr>
                <p:cNvPr id="6" name="Group 15"/>
                <p:cNvGrpSpPr>
                  <a:grpSpLocks/>
                </p:cNvGrpSpPr>
                <p:nvPr/>
              </p:nvGrpSpPr>
              <p:grpSpPr bwMode="auto">
                <a:xfrm>
                  <a:off x="1272" y="3470"/>
                  <a:ext cx="236" cy="85"/>
                  <a:chOff x="1272" y="3470"/>
                  <a:chExt cx="236" cy="85"/>
                </a:xfrm>
              </p:grpSpPr>
              <p:grpSp>
                <p:nvGrpSpPr>
                  <p:cNvPr id="7" name="Group 16"/>
                  <p:cNvGrpSpPr>
                    <a:grpSpLocks/>
                  </p:cNvGrpSpPr>
                  <p:nvPr/>
                </p:nvGrpSpPr>
                <p:grpSpPr bwMode="auto">
                  <a:xfrm>
                    <a:off x="1272" y="3470"/>
                    <a:ext cx="236" cy="85"/>
                    <a:chOff x="1272" y="3470"/>
                    <a:chExt cx="236" cy="85"/>
                  </a:xfrm>
                </p:grpSpPr>
                <p:grpSp>
                  <p:nvGrpSpPr>
                    <p:cNvPr id="8" name="Group 17"/>
                    <p:cNvGrpSpPr>
                      <a:grpSpLocks/>
                    </p:cNvGrpSpPr>
                    <p:nvPr/>
                  </p:nvGrpSpPr>
                  <p:grpSpPr bwMode="auto">
                    <a:xfrm>
                      <a:off x="1272" y="3470"/>
                      <a:ext cx="236" cy="85"/>
                      <a:chOff x="1272" y="3470"/>
                      <a:chExt cx="236" cy="85"/>
                    </a:xfrm>
                  </p:grpSpPr>
                  <p:sp>
                    <p:nvSpPr>
                      <p:cNvPr id="410"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11"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409"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9" name="Group 21"/>
                  <p:cNvGrpSpPr>
                    <a:grpSpLocks/>
                  </p:cNvGrpSpPr>
                  <p:nvPr/>
                </p:nvGrpSpPr>
                <p:grpSpPr bwMode="auto">
                  <a:xfrm>
                    <a:off x="1278" y="3540"/>
                    <a:ext cx="221" cy="15"/>
                    <a:chOff x="1278" y="3540"/>
                    <a:chExt cx="221" cy="15"/>
                  </a:xfrm>
                </p:grpSpPr>
                <p:grpSp>
                  <p:nvGrpSpPr>
                    <p:cNvPr id="10" name="Group 22"/>
                    <p:cNvGrpSpPr>
                      <a:grpSpLocks/>
                    </p:cNvGrpSpPr>
                    <p:nvPr/>
                  </p:nvGrpSpPr>
                  <p:grpSpPr bwMode="auto">
                    <a:xfrm>
                      <a:off x="1278" y="3540"/>
                      <a:ext cx="109" cy="15"/>
                      <a:chOff x="1278" y="3540"/>
                      <a:chExt cx="109" cy="15"/>
                    </a:xfrm>
                  </p:grpSpPr>
                  <p:grpSp>
                    <p:nvGrpSpPr>
                      <p:cNvPr id="11" name="Group 23"/>
                      <p:cNvGrpSpPr>
                        <a:grpSpLocks/>
                      </p:cNvGrpSpPr>
                      <p:nvPr/>
                    </p:nvGrpSpPr>
                    <p:grpSpPr bwMode="auto">
                      <a:xfrm>
                        <a:off x="1278" y="3540"/>
                        <a:ext cx="53" cy="15"/>
                        <a:chOff x="1278" y="3540"/>
                        <a:chExt cx="53" cy="15"/>
                      </a:xfrm>
                    </p:grpSpPr>
                    <p:grpSp>
                      <p:nvGrpSpPr>
                        <p:cNvPr id="12" name="Group 24"/>
                        <p:cNvGrpSpPr>
                          <a:grpSpLocks/>
                        </p:cNvGrpSpPr>
                        <p:nvPr/>
                      </p:nvGrpSpPr>
                      <p:grpSpPr bwMode="auto">
                        <a:xfrm>
                          <a:off x="1278" y="3540"/>
                          <a:ext cx="25" cy="15"/>
                          <a:chOff x="1278" y="3540"/>
                          <a:chExt cx="25" cy="15"/>
                        </a:xfrm>
                      </p:grpSpPr>
                      <p:grpSp>
                        <p:nvGrpSpPr>
                          <p:cNvPr id="13" name="Group 25"/>
                          <p:cNvGrpSpPr>
                            <a:grpSpLocks/>
                          </p:cNvGrpSpPr>
                          <p:nvPr/>
                        </p:nvGrpSpPr>
                        <p:grpSpPr bwMode="auto">
                          <a:xfrm>
                            <a:off x="1278" y="3540"/>
                            <a:ext cx="10" cy="15"/>
                            <a:chOff x="1278" y="3540"/>
                            <a:chExt cx="10" cy="15"/>
                          </a:xfrm>
                        </p:grpSpPr>
                        <p:grpSp>
                          <p:nvGrpSpPr>
                            <p:cNvPr id="14" name="Group 26"/>
                            <p:cNvGrpSpPr>
                              <a:grpSpLocks/>
                            </p:cNvGrpSpPr>
                            <p:nvPr/>
                          </p:nvGrpSpPr>
                          <p:grpSpPr bwMode="auto">
                            <a:xfrm>
                              <a:off x="1278" y="3540"/>
                              <a:ext cx="4" cy="15"/>
                              <a:chOff x="1278" y="3540"/>
                              <a:chExt cx="4" cy="15"/>
                            </a:xfrm>
                          </p:grpSpPr>
                          <p:sp>
                            <p:nvSpPr>
                              <p:cNvPr id="406"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407"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 name="Group 29"/>
                            <p:cNvGrpSpPr>
                              <a:grpSpLocks/>
                            </p:cNvGrpSpPr>
                            <p:nvPr/>
                          </p:nvGrpSpPr>
                          <p:grpSpPr bwMode="auto">
                            <a:xfrm>
                              <a:off x="1283" y="3540"/>
                              <a:ext cx="5" cy="15"/>
                              <a:chOff x="1283" y="3540"/>
                              <a:chExt cx="5" cy="15"/>
                            </a:xfrm>
                          </p:grpSpPr>
                          <p:sp>
                            <p:nvSpPr>
                              <p:cNvPr id="404"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405"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6" name="Group 32"/>
                          <p:cNvGrpSpPr>
                            <a:grpSpLocks/>
                          </p:cNvGrpSpPr>
                          <p:nvPr/>
                        </p:nvGrpSpPr>
                        <p:grpSpPr bwMode="auto">
                          <a:xfrm>
                            <a:off x="1290" y="3540"/>
                            <a:ext cx="13" cy="15"/>
                            <a:chOff x="1290" y="3540"/>
                            <a:chExt cx="13" cy="15"/>
                          </a:xfrm>
                        </p:grpSpPr>
                        <p:grpSp>
                          <p:nvGrpSpPr>
                            <p:cNvPr id="17" name="Group 33"/>
                            <p:cNvGrpSpPr>
                              <a:grpSpLocks/>
                            </p:cNvGrpSpPr>
                            <p:nvPr/>
                          </p:nvGrpSpPr>
                          <p:grpSpPr bwMode="auto">
                            <a:xfrm>
                              <a:off x="1290" y="3540"/>
                              <a:ext cx="5" cy="15"/>
                              <a:chOff x="1290" y="3540"/>
                              <a:chExt cx="5" cy="15"/>
                            </a:xfrm>
                          </p:grpSpPr>
                          <p:sp>
                            <p:nvSpPr>
                              <p:cNvPr id="400"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401"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 name="Group 36"/>
                            <p:cNvGrpSpPr>
                              <a:grpSpLocks/>
                            </p:cNvGrpSpPr>
                            <p:nvPr/>
                          </p:nvGrpSpPr>
                          <p:grpSpPr bwMode="auto">
                            <a:xfrm>
                              <a:off x="1297" y="3540"/>
                              <a:ext cx="6" cy="15"/>
                              <a:chOff x="1297" y="3540"/>
                              <a:chExt cx="6" cy="15"/>
                            </a:xfrm>
                          </p:grpSpPr>
                          <p:sp>
                            <p:nvSpPr>
                              <p:cNvPr id="398"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399"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9" name="Group 39"/>
                        <p:cNvGrpSpPr>
                          <a:grpSpLocks/>
                        </p:cNvGrpSpPr>
                        <p:nvPr/>
                      </p:nvGrpSpPr>
                      <p:grpSpPr bwMode="auto">
                        <a:xfrm>
                          <a:off x="1305" y="3540"/>
                          <a:ext cx="26" cy="15"/>
                          <a:chOff x="1305" y="3540"/>
                          <a:chExt cx="26" cy="15"/>
                        </a:xfrm>
                      </p:grpSpPr>
                      <p:grpSp>
                        <p:nvGrpSpPr>
                          <p:cNvPr id="20" name="Group 40"/>
                          <p:cNvGrpSpPr>
                            <a:grpSpLocks/>
                          </p:cNvGrpSpPr>
                          <p:nvPr/>
                        </p:nvGrpSpPr>
                        <p:grpSpPr bwMode="auto">
                          <a:xfrm>
                            <a:off x="1305" y="3540"/>
                            <a:ext cx="12" cy="15"/>
                            <a:chOff x="1305" y="3540"/>
                            <a:chExt cx="12" cy="15"/>
                          </a:xfrm>
                        </p:grpSpPr>
                        <p:grpSp>
                          <p:nvGrpSpPr>
                            <p:cNvPr id="21" name="Group 41"/>
                            <p:cNvGrpSpPr>
                              <a:grpSpLocks/>
                            </p:cNvGrpSpPr>
                            <p:nvPr/>
                          </p:nvGrpSpPr>
                          <p:grpSpPr bwMode="auto">
                            <a:xfrm>
                              <a:off x="1305" y="3540"/>
                              <a:ext cx="5" cy="15"/>
                              <a:chOff x="1305" y="3540"/>
                              <a:chExt cx="5" cy="15"/>
                            </a:xfrm>
                          </p:grpSpPr>
                          <p:sp>
                            <p:nvSpPr>
                              <p:cNvPr id="392"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393"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2" name="Group 44"/>
                            <p:cNvGrpSpPr>
                              <a:grpSpLocks/>
                            </p:cNvGrpSpPr>
                            <p:nvPr/>
                          </p:nvGrpSpPr>
                          <p:grpSpPr bwMode="auto">
                            <a:xfrm>
                              <a:off x="1312" y="3540"/>
                              <a:ext cx="5" cy="15"/>
                              <a:chOff x="1312" y="3540"/>
                              <a:chExt cx="5" cy="15"/>
                            </a:xfrm>
                          </p:grpSpPr>
                          <p:sp>
                            <p:nvSpPr>
                              <p:cNvPr id="390"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391"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 name="Group 47"/>
                          <p:cNvGrpSpPr>
                            <a:grpSpLocks/>
                          </p:cNvGrpSpPr>
                          <p:nvPr/>
                        </p:nvGrpSpPr>
                        <p:grpSpPr bwMode="auto">
                          <a:xfrm>
                            <a:off x="1318" y="3540"/>
                            <a:ext cx="13" cy="15"/>
                            <a:chOff x="1318" y="3540"/>
                            <a:chExt cx="13" cy="15"/>
                          </a:xfrm>
                        </p:grpSpPr>
                        <p:grpSp>
                          <p:nvGrpSpPr>
                            <p:cNvPr id="24" name="Group 48"/>
                            <p:cNvGrpSpPr>
                              <a:grpSpLocks/>
                            </p:cNvGrpSpPr>
                            <p:nvPr/>
                          </p:nvGrpSpPr>
                          <p:grpSpPr bwMode="auto">
                            <a:xfrm>
                              <a:off x="1318" y="3540"/>
                              <a:ext cx="6" cy="15"/>
                              <a:chOff x="1318" y="3540"/>
                              <a:chExt cx="6" cy="15"/>
                            </a:xfrm>
                          </p:grpSpPr>
                          <p:sp>
                            <p:nvSpPr>
                              <p:cNvPr id="386"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387"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 name="Group 51"/>
                            <p:cNvGrpSpPr>
                              <a:grpSpLocks/>
                            </p:cNvGrpSpPr>
                            <p:nvPr/>
                          </p:nvGrpSpPr>
                          <p:grpSpPr bwMode="auto">
                            <a:xfrm>
                              <a:off x="1325" y="3540"/>
                              <a:ext cx="6" cy="15"/>
                              <a:chOff x="1325" y="3540"/>
                              <a:chExt cx="6" cy="15"/>
                            </a:xfrm>
                          </p:grpSpPr>
                          <p:sp>
                            <p:nvSpPr>
                              <p:cNvPr id="384"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385"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6" name="Group 54"/>
                      <p:cNvGrpSpPr>
                        <a:grpSpLocks/>
                      </p:cNvGrpSpPr>
                      <p:nvPr/>
                    </p:nvGrpSpPr>
                    <p:grpSpPr bwMode="auto">
                      <a:xfrm>
                        <a:off x="1332" y="3540"/>
                        <a:ext cx="55" cy="15"/>
                        <a:chOff x="1332" y="3540"/>
                        <a:chExt cx="55" cy="15"/>
                      </a:xfrm>
                    </p:grpSpPr>
                    <p:grpSp>
                      <p:nvGrpSpPr>
                        <p:cNvPr id="27" name="Group 55"/>
                        <p:cNvGrpSpPr>
                          <a:grpSpLocks/>
                        </p:cNvGrpSpPr>
                        <p:nvPr/>
                      </p:nvGrpSpPr>
                      <p:grpSpPr bwMode="auto">
                        <a:xfrm>
                          <a:off x="1332" y="3540"/>
                          <a:ext cx="27" cy="15"/>
                          <a:chOff x="1332" y="3540"/>
                          <a:chExt cx="27" cy="15"/>
                        </a:xfrm>
                      </p:grpSpPr>
                      <p:grpSp>
                        <p:nvGrpSpPr>
                          <p:cNvPr id="28" name="Group 56"/>
                          <p:cNvGrpSpPr>
                            <a:grpSpLocks/>
                          </p:cNvGrpSpPr>
                          <p:nvPr/>
                        </p:nvGrpSpPr>
                        <p:grpSpPr bwMode="auto">
                          <a:xfrm>
                            <a:off x="1332" y="3540"/>
                            <a:ext cx="13" cy="15"/>
                            <a:chOff x="1332" y="3540"/>
                            <a:chExt cx="13" cy="15"/>
                          </a:xfrm>
                        </p:grpSpPr>
                        <p:grpSp>
                          <p:nvGrpSpPr>
                            <p:cNvPr id="29" name="Group 57"/>
                            <p:cNvGrpSpPr>
                              <a:grpSpLocks/>
                            </p:cNvGrpSpPr>
                            <p:nvPr/>
                          </p:nvGrpSpPr>
                          <p:grpSpPr bwMode="auto">
                            <a:xfrm>
                              <a:off x="1332" y="3540"/>
                              <a:ext cx="5" cy="15"/>
                              <a:chOff x="1332" y="3540"/>
                              <a:chExt cx="5" cy="15"/>
                            </a:xfrm>
                          </p:grpSpPr>
                          <p:sp>
                            <p:nvSpPr>
                              <p:cNvPr id="376"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377"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0" name="Group 60"/>
                            <p:cNvGrpSpPr>
                              <a:grpSpLocks/>
                            </p:cNvGrpSpPr>
                            <p:nvPr/>
                          </p:nvGrpSpPr>
                          <p:grpSpPr bwMode="auto">
                            <a:xfrm>
                              <a:off x="1339" y="3540"/>
                              <a:ext cx="6" cy="15"/>
                              <a:chOff x="1339" y="3540"/>
                              <a:chExt cx="6" cy="15"/>
                            </a:xfrm>
                          </p:grpSpPr>
                          <p:sp>
                            <p:nvSpPr>
                              <p:cNvPr id="374"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375"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31" name="Group 63"/>
                          <p:cNvGrpSpPr>
                            <a:grpSpLocks/>
                          </p:cNvGrpSpPr>
                          <p:nvPr/>
                        </p:nvGrpSpPr>
                        <p:grpSpPr bwMode="auto">
                          <a:xfrm>
                            <a:off x="1347" y="3540"/>
                            <a:ext cx="12" cy="15"/>
                            <a:chOff x="1347" y="3540"/>
                            <a:chExt cx="12" cy="15"/>
                          </a:xfrm>
                        </p:grpSpPr>
                        <p:grpSp>
                          <p:nvGrpSpPr>
                            <p:cNvPr id="737" name="Group 64"/>
                            <p:cNvGrpSpPr>
                              <a:grpSpLocks/>
                            </p:cNvGrpSpPr>
                            <p:nvPr/>
                          </p:nvGrpSpPr>
                          <p:grpSpPr bwMode="auto">
                            <a:xfrm>
                              <a:off x="1347" y="3540"/>
                              <a:ext cx="5" cy="15"/>
                              <a:chOff x="1347" y="3540"/>
                              <a:chExt cx="5" cy="15"/>
                            </a:xfrm>
                          </p:grpSpPr>
                          <p:sp>
                            <p:nvSpPr>
                              <p:cNvPr id="370"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371"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45" name="Group 67"/>
                            <p:cNvGrpSpPr>
                              <a:grpSpLocks/>
                            </p:cNvGrpSpPr>
                            <p:nvPr/>
                          </p:nvGrpSpPr>
                          <p:grpSpPr bwMode="auto">
                            <a:xfrm>
                              <a:off x="1354" y="3540"/>
                              <a:ext cx="5" cy="15"/>
                              <a:chOff x="1354" y="3540"/>
                              <a:chExt cx="5" cy="15"/>
                            </a:xfrm>
                          </p:grpSpPr>
                          <p:sp>
                            <p:nvSpPr>
                              <p:cNvPr id="368"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369"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48" name="Group 70"/>
                        <p:cNvGrpSpPr>
                          <a:grpSpLocks/>
                        </p:cNvGrpSpPr>
                        <p:nvPr/>
                      </p:nvGrpSpPr>
                      <p:grpSpPr bwMode="auto">
                        <a:xfrm>
                          <a:off x="1361" y="3540"/>
                          <a:ext cx="26" cy="15"/>
                          <a:chOff x="1361" y="3540"/>
                          <a:chExt cx="26" cy="15"/>
                        </a:xfrm>
                      </p:grpSpPr>
                      <p:grpSp>
                        <p:nvGrpSpPr>
                          <p:cNvPr id="749" name="Group 71"/>
                          <p:cNvGrpSpPr>
                            <a:grpSpLocks/>
                          </p:cNvGrpSpPr>
                          <p:nvPr/>
                        </p:nvGrpSpPr>
                        <p:grpSpPr bwMode="auto">
                          <a:xfrm>
                            <a:off x="1361" y="3540"/>
                            <a:ext cx="12" cy="15"/>
                            <a:chOff x="1361" y="3540"/>
                            <a:chExt cx="12" cy="15"/>
                          </a:xfrm>
                        </p:grpSpPr>
                        <p:grpSp>
                          <p:nvGrpSpPr>
                            <p:cNvPr id="754" name="Group 72"/>
                            <p:cNvGrpSpPr>
                              <a:grpSpLocks/>
                            </p:cNvGrpSpPr>
                            <p:nvPr/>
                          </p:nvGrpSpPr>
                          <p:grpSpPr bwMode="auto">
                            <a:xfrm>
                              <a:off x="1361" y="3540"/>
                              <a:ext cx="5" cy="15"/>
                              <a:chOff x="1361" y="3540"/>
                              <a:chExt cx="5" cy="15"/>
                            </a:xfrm>
                          </p:grpSpPr>
                          <p:sp>
                            <p:nvSpPr>
                              <p:cNvPr id="362"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363"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55" name="Group 75"/>
                            <p:cNvGrpSpPr>
                              <a:grpSpLocks/>
                            </p:cNvGrpSpPr>
                            <p:nvPr/>
                          </p:nvGrpSpPr>
                          <p:grpSpPr bwMode="auto">
                            <a:xfrm>
                              <a:off x="1368" y="3540"/>
                              <a:ext cx="5" cy="15"/>
                              <a:chOff x="1368" y="3540"/>
                              <a:chExt cx="5" cy="15"/>
                            </a:xfrm>
                          </p:grpSpPr>
                          <p:sp>
                            <p:nvSpPr>
                              <p:cNvPr id="360"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361"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56" name="Group 78"/>
                          <p:cNvGrpSpPr>
                            <a:grpSpLocks/>
                          </p:cNvGrpSpPr>
                          <p:nvPr/>
                        </p:nvGrpSpPr>
                        <p:grpSpPr bwMode="auto">
                          <a:xfrm>
                            <a:off x="1374" y="3540"/>
                            <a:ext cx="13" cy="15"/>
                            <a:chOff x="1374" y="3540"/>
                            <a:chExt cx="13" cy="15"/>
                          </a:xfrm>
                        </p:grpSpPr>
                        <p:grpSp>
                          <p:nvGrpSpPr>
                            <p:cNvPr id="757" name="Group 79"/>
                            <p:cNvGrpSpPr>
                              <a:grpSpLocks/>
                            </p:cNvGrpSpPr>
                            <p:nvPr/>
                          </p:nvGrpSpPr>
                          <p:grpSpPr bwMode="auto">
                            <a:xfrm>
                              <a:off x="1374" y="3540"/>
                              <a:ext cx="5" cy="15"/>
                              <a:chOff x="1374" y="3540"/>
                              <a:chExt cx="5" cy="15"/>
                            </a:xfrm>
                          </p:grpSpPr>
                          <p:sp>
                            <p:nvSpPr>
                              <p:cNvPr id="356"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357"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758" name="Group 82"/>
                            <p:cNvGrpSpPr>
                              <a:grpSpLocks/>
                            </p:cNvGrpSpPr>
                            <p:nvPr/>
                          </p:nvGrpSpPr>
                          <p:grpSpPr bwMode="auto">
                            <a:xfrm>
                              <a:off x="1381" y="3540"/>
                              <a:ext cx="6" cy="15"/>
                              <a:chOff x="1381" y="3540"/>
                              <a:chExt cx="6" cy="15"/>
                            </a:xfrm>
                          </p:grpSpPr>
                          <p:sp>
                            <p:nvSpPr>
                              <p:cNvPr id="354"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355"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759" name="Group 85"/>
                    <p:cNvGrpSpPr>
                      <a:grpSpLocks/>
                    </p:cNvGrpSpPr>
                    <p:nvPr/>
                  </p:nvGrpSpPr>
                  <p:grpSpPr bwMode="auto">
                    <a:xfrm>
                      <a:off x="1389" y="3540"/>
                      <a:ext cx="110" cy="15"/>
                      <a:chOff x="1389" y="3540"/>
                      <a:chExt cx="110" cy="15"/>
                    </a:xfrm>
                  </p:grpSpPr>
                  <p:grpSp>
                    <p:nvGrpSpPr>
                      <p:cNvPr id="760" name="Group 86"/>
                      <p:cNvGrpSpPr>
                        <a:grpSpLocks/>
                      </p:cNvGrpSpPr>
                      <p:nvPr/>
                    </p:nvGrpSpPr>
                    <p:grpSpPr bwMode="auto">
                      <a:xfrm>
                        <a:off x="1389" y="3540"/>
                        <a:ext cx="54" cy="15"/>
                        <a:chOff x="1389" y="3540"/>
                        <a:chExt cx="54" cy="15"/>
                      </a:xfrm>
                    </p:grpSpPr>
                    <p:grpSp>
                      <p:nvGrpSpPr>
                        <p:cNvPr id="761" name="Group 87"/>
                        <p:cNvGrpSpPr>
                          <a:grpSpLocks/>
                        </p:cNvGrpSpPr>
                        <p:nvPr/>
                      </p:nvGrpSpPr>
                      <p:grpSpPr bwMode="auto">
                        <a:xfrm>
                          <a:off x="1389" y="3540"/>
                          <a:ext cx="26" cy="15"/>
                          <a:chOff x="1389" y="3540"/>
                          <a:chExt cx="26" cy="15"/>
                        </a:xfrm>
                      </p:grpSpPr>
                      <p:grpSp>
                        <p:nvGrpSpPr>
                          <p:cNvPr id="762" name="Group 88"/>
                          <p:cNvGrpSpPr>
                            <a:grpSpLocks/>
                          </p:cNvGrpSpPr>
                          <p:nvPr/>
                        </p:nvGrpSpPr>
                        <p:grpSpPr bwMode="auto">
                          <a:xfrm>
                            <a:off x="1389" y="3540"/>
                            <a:ext cx="12" cy="15"/>
                            <a:chOff x="1389" y="3540"/>
                            <a:chExt cx="12" cy="15"/>
                          </a:xfrm>
                        </p:grpSpPr>
                        <p:grpSp>
                          <p:nvGrpSpPr>
                            <p:cNvPr id="763" name="Group 89"/>
                            <p:cNvGrpSpPr>
                              <a:grpSpLocks/>
                            </p:cNvGrpSpPr>
                            <p:nvPr/>
                          </p:nvGrpSpPr>
                          <p:grpSpPr bwMode="auto">
                            <a:xfrm>
                              <a:off x="1389" y="3540"/>
                              <a:ext cx="5" cy="15"/>
                              <a:chOff x="1389" y="3540"/>
                              <a:chExt cx="5" cy="15"/>
                            </a:xfrm>
                          </p:grpSpPr>
                          <p:sp>
                            <p:nvSpPr>
                              <p:cNvPr id="344"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345"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64" name="Group 92"/>
                            <p:cNvGrpSpPr>
                              <a:grpSpLocks/>
                            </p:cNvGrpSpPr>
                            <p:nvPr/>
                          </p:nvGrpSpPr>
                          <p:grpSpPr bwMode="auto">
                            <a:xfrm>
                              <a:off x="1396" y="3540"/>
                              <a:ext cx="5" cy="15"/>
                              <a:chOff x="1396" y="3540"/>
                              <a:chExt cx="5" cy="15"/>
                            </a:xfrm>
                          </p:grpSpPr>
                          <p:sp>
                            <p:nvSpPr>
                              <p:cNvPr id="342"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343"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65" name="Group 95"/>
                          <p:cNvGrpSpPr>
                            <a:grpSpLocks/>
                          </p:cNvGrpSpPr>
                          <p:nvPr/>
                        </p:nvGrpSpPr>
                        <p:grpSpPr bwMode="auto">
                          <a:xfrm>
                            <a:off x="1403" y="3540"/>
                            <a:ext cx="12" cy="15"/>
                            <a:chOff x="1403" y="3540"/>
                            <a:chExt cx="12" cy="15"/>
                          </a:xfrm>
                        </p:grpSpPr>
                        <p:grpSp>
                          <p:nvGrpSpPr>
                            <p:cNvPr id="32" name="Group 96"/>
                            <p:cNvGrpSpPr>
                              <a:grpSpLocks/>
                            </p:cNvGrpSpPr>
                            <p:nvPr/>
                          </p:nvGrpSpPr>
                          <p:grpSpPr bwMode="auto">
                            <a:xfrm>
                              <a:off x="1403" y="3540"/>
                              <a:ext cx="5" cy="15"/>
                              <a:chOff x="1403" y="3540"/>
                              <a:chExt cx="5" cy="15"/>
                            </a:xfrm>
                          </p:grpSpPr>
                          <p:sp>
                            <p:nvSpPr>
                              <p:cNvPr id="338"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339"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3" name="Group 99"/>
                            <p:cNvGrpSpPr>
                              <a:grpSpLocks/>
                            </p:cNvGrpSpPr>
                            <p:nvPr/>
                          </p:nvGrpSpPr>
                          <p:grpSpPr bwMode="auto">
                            <a:xfrm>
                              <a:off x="1410" y="3540"/>
                              <a:ext cx="5" cy="15"/>
                              <a:chOff x="1410" y="3540"/>
                              <a:chExt cx="5" cy="15"/>
                            </a:xfrm>
                          </p:grpSpPr>
                          <p:sp>
                            <p:nvSpPr>
                              <p:cNvPr id="336"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337"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4" name="Group 102"/>
                        <p:cNvGrpSpPr>
                          <a:grpSpLocks/>
                        </p:cNvGrpSpPr>
                        <p:nvPr/>
                      </p:nvGrpSpPr>
                      <p:grpSpPr bwMode="auto">
                        <a:xfrm>
                          <a:off x="1416" y="3540"/>
                          <a:ext cx="27" cy="15"/>
                          <a:chOff x="1416" y="3540"/>
                          <a:chExt cx="27" cy="15"/>
                        </a:xfrm>
                      </p:grpSpPr>
                      <p:grpSp>
                        <p:nvGrpSpPr>
                          <p:cNvPr id="35" name="Group 103"/>
                          <p:cNvGrpSpPr>
                            <a:grpSpLocks/>
                          </p:cNvGrpSpPr>
                          <p:nvPr/>
                        </p:nvGrpSpPr>
                        <p:grpSpPr bwMode="auto">
                          <a:xfrm>
                            <a:off x="1416" y="3540"/>
                            <a:ext cx="13" cy="15"/>
                            <a:chOff x="1416" y="3540"/>
                            <a:chExt cx="13" cy="15"/>
                          </a:xfrm>
                        </p:grpSpPr>
                        <p:grpSp>
                          <p:nvGrpSpPr>
                            <p:cNvPr id="36" name="Group 104"/>
                            <p:cNvGrpSpPr>
                              <a:grpSpLocks/>
                            </p:cNvGrpSpPr>
                            <p:nvPr/>
                          </p:nvGrpSpPr>
                          <p:grpSpPr bwMode="auto">
                            <a:xfrm>
                              <a:off x="1416" y="3540"/>
                              <a:ext cx="6" cy="15"/>
                              <a:chOff x="1416" y="3540"/>
                              <a:chExt cx="6" cy="15"/>
                            </a:xfrm>
                          </p:grpSpPr>
                          <p:sp>
                            <p:nvSpPr>
                              <p:cNvPr id="330"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331"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7" name="Group 107"/>
                            <p:cNvGrpSpPr>
                              <a:grpSpLocks/>
                            </p:cNvGrpSpPr>
                            <p:nvPr/>
                          </p:nvGrpSpPr>
                          <p:grpSpPr bwMode="auto">
                            <a:xfrm>
                              <a:off x="1423" y="3540"/>
                              <a:ext cx="6" cy="15"/>
                              <a:chOff x="1423" y="3540"/>
                              <a:chExt cx="6" cy="15"/>
                            </a:xfrm>
                          </p:grpSpPr>
                          <p:sp>
                            <p:nvSpPr>
                              <p:cNvPr id="328"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329"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8" name="Group 110"/>
                          <p:cNvGrpSpPr>
                            <a:grpSpLocks/>
                          </p:cNvGrpSpPr>
                          <p:nvPr/>
                        </p:nvGrpSpPr>
                        <p:grpSpPr bwMode="auto">
                          <a:xfrm>
                            <a:off x="1431" y="3540"/>
                            <a:ext cx="12" cy="15"/>
                            <a:chOff x="1431" y="3540"/>
                            <a:chExt cx="12" cy="15"/>
                          </a:xfrm>
                        </p:grpSpPr>
                        <p:grpSp>
                          <p:nvGrpSpPr>
                            <p:cNvPr id="39" name="Group 111"/>
                            <p:cNvGrpSpPr>
                              <a:grpSpLocks/>
                            </p:cNvGrpSpPr>
                            <p:nvPr/>
                          </p:nvGrpSpPr>
                          <p:grpSpPr bwMode="auto">
                            <a:xfrm>
                              <a:off x="1431" y="3540"/>
                              <a:ext cx="5" cy="15"/>
                              <a:chOff x="1431" y="3540"/>
                              <a:chExt cx="5" cy="15"/>
                            </a:xfrm>
                          </p:grpSpPr>
                          <p:sp>
                            <p:nvSpPr>
                              <p:cNvPr id="324"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325"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40" name="Group 114"/>
                            <p:cNvGrpSpPr>
                              <a:grpSpLocks/>
                            </p:cNvGrpSpPr>
                            <p:nvPr/>
                          </p:nvGrpSpPr>
                          <p:grpSpPr bwMode="auto">
                            <a:xfrm>
                              <a:off x="1438" y="3540"/>
                              <a:ext cx="5" cy="15"/>
                              <a:chOff x="1438" y="3540"/>
                              <a:chExt cx="5" cy="15"/>
                            </a:xfrm>
                          </p:grpSpPr>
                          <p:sp>
                            <p:nvSpPr>
                              <p:cNvPr id="322"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323"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41" name="Group 117"/>
                      <p:cNvGrpSpPr>
                        <a:grpSpLocks/>
                      </p:cNvGrpSpPr>
                      <p:nvPr/>
                    </p:nvGrpSpPr>
                    <p:grpSpPr bwMode="auto">
                      <a:xfrm>
                        <a:off x="1445" y="3540"/>
                        <a:ext cx="54" cy="15"/>
                        <a:chOff x="1445" y="3540"/>
                        <a:chExt cx="54" cy="15"/>
                      </a:xfrm>
                    </p:grpSpPr>
                    <p:grpSp>
                      <p:nvGrpSpPr>
                        <p:cNvPr id="42" name="Group 118"/>
                        <p:cNvGrpSpPr>
                          <a:grpSpLocks/>
                        </p:cNvGrpSpPr>
                        <p:nvPr/>
                      </p:nvGrpSpPr>
                      <p:grpSpPr bwMode="auto">
                        <a:xfrm>
                          <a:off x="1445" y="3540"/>
                          <a:ext cx="27" cy="15"/>
                          <a:chOff x="1445" y="3540"/>
                          <a:chExt cx="27" cy="15"/>
                        </a:xfrm>
                      </p:grpSpPr>
                      <p:grpSp>
                        <p:nvGrpSpPr>
                          <p:cNvPr id="43" name="Group 119"/>
                          <p:cNvGrpSpPr>
                            <a:grpSpLocks/>
                          </p:cNvGrpSpPr>
                          <p:nvPr/>
                        </p:nvGrpSpPr>
                        <p:grpSpPr bwMode="auto">
                          <a:xfrm>
                            <a:off x="1445" y="3540"/>
                            <a:ext cx="12" cy="15"/>
                            <a:chOff x="1445" y="3540"/>
                            <a:chExt cx="12" cy="15"/>
                          </a:xfrm>
                        </p:grpSpPr>
                        <p:grpSp>
                          <p:nvGrpSpPr>
                            <p:cNvPr id="44" name="Group 120"/>
                            <p:cNvGrpSpPr>
                              <a:grpSpLocks/>
                            </p:cNvGrpSpPr>
                            <p:nvPr/>
                          </p:nvGrpSpPr>
                          <p:grpSpPr bwMode="auto">
                            <a:xfrm>
                              <a:off x="1445" y="3540"/>
                              <a:ext cx="5" cy="15"/>
                              <a:chOff x="1445" y="3540"/>
                              <a:chExt cx="5" cy="15"/>
                            </a:xfrm>
                          </p:grpSpPr>
                          <p:sp>
                            <p:nvSpPr>
                              <p:cNvPr id="314"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315"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45" name="Group 123"/>
                            <p:cNvGrpSpPr>
                              <a:grpSpLocks/>
                            </p:cNvGrpSpPr>
                            <p:nvPr/>
                          </p:nvGrpSpPr>
                          <p:grpSpPr bwMode="auto">
                            <a:xfrm>
                              <a:off x="1452" y="3540"/>
                              <a:ext cx="5" cy="15"/>
                              <a:chOff x="1452" y="3540"/>
                              <a:chExt cx="5" cy="15"/>
                            </a:xfrm>
                          </p:grpSpPr>
                          <p:sp>
                            <p:nvSpPr>
                              <p:cNvPr id="312"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313"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46" name="Group 126"/>
                          <p:cNvGrpSpPr>
                            <a:grpSpLocks/>
                          </p:cNvGrpSpPr>
                          <p:nvPr/>
                        </p:nvGrpSpPr>
                        <p:grpSpPr bwMode="auto">
                          <a:xfrm>
                            <a:off x="1459" y="3540"/>
                            <a:ext cx="13" cy="15"/>
                            <a:chOff x="1459" y="3540"/>
                            <a:chExt cx="13" cy="15"/>
                          </a:xfrm>
                        </p:grpSpPr>
                        <p:grpSp>
                          <p:nvGrpSpPr>
                            <p:cNvPr id="47" name="Group 127"/>
                            <p:cNvGrpSpPr>
                              <a:grpSpLocks/>
                            </p:cNvGrpSpPr>
                            <p:nvPr/>
                          </p:nvGrpSpPr>
                          <p:grpSpPr bwMode="auto">
                            <a:xfrm>
                              <a:off x="1459" y="3540"/>
                              <a:ext cx="5" cy="15"/>
                              <a:chOff x="1459" y="3540"/>
                              <a:chExt cx="5" cy="15"/>
                            </a:xfrm>
                          </p:grpSpPr>
                          <p:sp>
                            <p:nvSpPr>
                              <p:cNvPr id="308"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309"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48" name="Group 130"/>
                            <p:cNvGrpSpPr>
                              <a:grpSpLocks/>
                            </p:cNvGrpSpPr>
                            <p:nvPr/>
                          </p:nvGrpSpPr>
                          <p:grpSpPr bwMode="auto">
                            <a:xfrm>
                              <a:off x="1465" y="3540"/>
                              <a:ext cx="7" cy="15"/>
                              <a:chOff x="1465" y="3540"/>
                              <a:chExt cx="7" cy="15"/>
                            </a:xfrm>
                          </p:grpSpPr>
                          <p:sp>
                            <p:nvSpPr>
                              <p:cNvPr id="306"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307"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49" name="Group 133"/>
                        <p:cNvGrpSpPr>
                          <a:grpSpLocks/>
                        </p:cNvGrpSpPr>
                        <p:nvPr/>
                      </p:nvGrpSpPr>
                      <p:grpSpPr bwMode="auto">
                        <a:xfrm>
                          <a:off x="1473" y="3540"/>
                          <a:ext cx="26" cy="15"/>
                          <a:chOff x="1473" y="3540"/>
                          <a:chExt cx="26" cy="15"/>
                        </a:xfrm>
                      </p:grpSpPr>
                      <p:grpSp>
                        <p:nvGrpSpPr>
                          <p:cNvPr id="50" name="Group 134"/>
                          <p:cNvGrpSpPr>
                            <a:grpSpLocks/>
                          </p:cNvGrpSpPr>
                          <p:nvPr/>
                        </p:nvGrpSpPr>
                        <p:grpSpPr bwMode="auto">
                          <a:xfrm>
                            <a:off x="1473" y="3540"/>
                            <a:ext cx="12" cy="15"/>
                            <a:chOff x="1473" y="3540"/>
                            <a:chExt cx="12" cy="15"/>
                          </a:xfrm>
                        </p:grpSpPr>
                        <p:grpSp>
                          <p:nvGrpSpPr>
                            <p:cNvPr id="51" name="Group 135"/>
                            <p:cNvGrpSpPr>
                              <a:grpSpLocks/>
                            </p:cNvGrpSpPr>
                            <p:nvPr/>
                          </p:nvGrpSpPr>
                          <p:grpSpPr bwMode="auto">
                            <a:xfrm>
                              <a:off x="1473" y="3540"/>
                              <a:ext cx="5" cy="15"/>
                              <a:chOff x="1473" y="3540"/>
                              <a:chExt cx="5" cy="15"/>
                            </a:xfrm>
                          </p:grpSpPr>
                          <p:sp>
                            <p:nvSpPr>
                              <p:cNvPr id="300"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301"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52" name="Group 138"/>
                            <p:cNvGrpSpPr>
                              <a:grpSpLocks/>
                            </p:cNvGrpSpPr>
                            <p:nvPr/>
                          </p:nvGrpSpPr>
                          <p:grpSpPr bwMode="auto">
                            <a:xfrm>
                              <a:off x="1480" y="3540"/>
                              <a:ext cx="5" cy="15"/>
                              <a:chOff x="1480" y="3540"/>
                              <a:chExt cx="5" cy="15"/>
                            </a:xfrm>
                          </p:grpSpPr>
                          <p:sp>
                            <p:nvSpPr>
                              <p:cNvPr id="298"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299"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53" name="Group 141"/>
                          <p:cNvGrpSpPr>
                            <a:grpSpLocks/>
                          </p:cNvGrpSpPr>
                          <p:nvPr/>
                        </p:nvGrpSpPr>
                        <p:grpSpPr bwMode="auto">
                          <a:xfrm>
                            <a:off x="1487" y="3540"/>
                            <a:ext cx="12" cy="15"/>
                            <a:chOff x="1487" y="3540"/>
                            <a:chExt cx="12" cy="15"/>
                          </a:xfrm>
                        </p:grpSpPr>
                        <p:grpSp>
                          <p:nvGrpSpPr>
                            <p:cNvPr id="54" name="Group 142"/>
                            <p:cNvGrpSpPr>
                              <a:grpSpLocks/>
                            </p:cNvGrpSpPr>
                            <p:nvPr/>
                          </p:nvGrpSpPr>
                          <p:grpSpPr bwMode="auto">
                            <a:xfrm>
                              <a:off x="1487" y="3540"/>
                              <a:ext cx="5" cy="15"/>
                              <a:chOff x="1487" y="3540"/>
                              <a:chExt cx="5" cy="15"/>
                            </a:xfrm>
                          </p:grpSpPr>
                          <p:sp>
                            <p:nvSpPr>
                              <p:cNvPr id="294"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295"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62" name="Group 145"/>
                            <p:cNvGrpSpPr>
                              <a:grpSpLocks/>
                            </p:cNvGrpSpPr>
                            <p:nvPr/>
                          </p:nvGrpSpPr>
                          <p:grpSpPr bwMode="auto">
                            <a:xfrm>
                              <a:off x="1494" y="3540"/>
                              <a:ext cx="5" cy="15"/>
                              <a:chOff x="1494" y="3540"/>
                              <a:chExt cx="5" cy="15"/>
                            </a:xfrm>
                          </p:grpSpPr>
                          <p:sp>
                            <p:nvSpPr>
                              <p:cNvPr id="292"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293"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63" name="Group 148"/>
                <p:cNvGrpSpPr>
                  <a:grpSpLocks/>
                </p:cNvGrpSpPr>
                <p:nvPr/>
              </p:nvGrpSpPr>
              <p:grpSpPr bwMode="auto">
                <a:xfrm>
                  <a:off x="1278" y="3496"/>
                  <a:ext cx="216" cy="30"/>
                  <a:chOff x="1278" y="3496"/>
                  <a:chExt cx="216" cy="30"/>
                </a:xfrm>
              </p:grpSpPr>
              <p:sp>
                <p:nvSpPr>
                  <p:cNvPr id="276"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7"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8"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9"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770" name="Group 153"/>
              <p:cNvGrpSpPr>
                <a:grpSpLocks/>
              </p:cNvGrpSpPr>
              <p:nvPr/>
            </p:nvGrpSpPr>
            <p:grpSpPr bwMode="auto">
              <a:xfrm>
                <a:off x="1468" y="3499"/>
                <a:ext cx="23" cy="12"/>
                <a:chOff x="1468" y="3499"/>
                <a:chExt cx="23" cy="12"/>
              </a:xfrm>
            </p:grpSpPr>
            <p:sp>
              <p:nvSpPr>
                <p:cNvPr id="269"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70"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771" name="Group 156"/>
                <p:cNvGrpSpPr>
                  <a:grpSpLocks/>
                </p:cNvGrpSpPr>
                <p:nvPr/>
              </p:nvGrpSpPr>
              <p:grpSpPr bwMode="auto">
                <a:xfrm>
                  <a:off x="1468" y="3499"/>
                  <a:ext cx="7" cy="12"/>
                  <a:chOff x="1468" y="3499"/>
                  <a:chExt cx="7" cy="12"/>
                </a:xfrm>
              </p:grpSpPr>
              <p:sp>
                <p:nvSpPr>
                  <p:cNvPr id="272"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3"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776" name="Group 159"/>
              <p:cNvGrpSpPr>
                <a:grpSpLocks/>
              </p:cNvGrpSpPr>
              <p:nvPr/>
            </p:nvGrpSpPr>
            <p:grpSpPr bwMode="auto">
              <a:xfrm>
                <a:off x="1324" y="3498"/>
                <a:ext cx="64" cy="24"/>
                <a:chOff x="1324" y="3498"/>
                <a:chExt cx="64" cy="24"/>
              </a:xfrm>
            </p:grpSpPr>
            <p:grpSp>
              <p:nvGrpSpPr>
                <p:cNvPr id="777" name="Group 160"/>
                <p:cNvGrpSpPr>
                  <a:grpSpLocks/>
                </p:cNvGrpSpPr>
                <p:nvPr/>
              </p:nvGrpSpPr>
              <p:grpSpPr bwMode="auto">
                <a:xfrm>
                  <a:off x="1326" y="3502"/>
                  <a:ext cx="62" cy="6"/>
                  <a:chOff x="1326" y="3502"/>
                  <a:chExt cx="62" cy="6"/>
                </a:xfrm>
              </p:grpSpPr>
              <p:sp>
                <p:nvSpPr>
                  <p:cNvPr id="266"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267"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68"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264"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265"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778" name="Group 166"/>
              <p:cNvGrpSpPr>
                <a:grpSpLocks/>
              </p:cNvGrpSpPr>
              <p:nvPr/>
            </p:nvGrpSpPr>
            <p:grpSpPr bwMode="auto">
              <a:xfrm>
                <a:off x="1278" y="3519"/>
                <a:ext cx="40" cy="8"/>
                <a:chOff x="1278" y="3519"/>
                <a:chExt cx="40" cy="8"/>
              </a:xfrm>
            </p:grpSpPr>
            <p:grpSp>
              <p:nvGrpSpPr>
                <p:cNvPr id="779" name="Group 167"/>
                <p:cNvGrpSpPr>
                  <a:grpSpLocks/>
                </p:cNvGrpSpPr>
                <p:nvPr/>
              </p:nvGrpSpPr>
              <p:grpSpPr bwMode="auto">
                <a:xfrm>
                  <a:off x="1278" y="3519"/>
                  <a:ext cx="19" cy="8"/>
                  <a:chOff x="1278" y="3519"/>
                  <a:chExt cx="19" cy="8"/>
                </a:xfrm>
              </p:grpSpPr>
              <p:grpSp>
                <p:nvGrpSpPr>
                  <p:cNvPr id="784" name="Group 168"/>
                  <p:cNvGrpSpPr>
                    <a:grpSpLocks/>
                  </p:cNvGrpSpPr>
                  <p:nvPr/>
                </p:nvGrpSpPr>
                <p:grpSpPr bwMode="auto">
                  <a:xfrm>
                    <a:off x="1278" y="3519"/>
                    <a:ext cx="8" cy="8"/>
                    <a:chOff x="1278" y="3519"/>
                    <a:chExt cx="8" cy="8"/>
                  </a:xfrm>
                </p:grpSpPr>
                <p:grpSp>
                  <p:nvGrpSpPr>
                    <p:cNvPr id="785" name="Group 169"/>
                    <p:cNvGrpSpPr>
                      <a:grpSpLocks/>
                    </p:cNvGrpSpPr>
                    <p:nvPr/>
                  </p:nvGrpSpPr>
                  <p:grpSpPr bwMode="auto">
                    <a:xfrm>
                      <a:off x="1278" y="3519"/>
                      <a:ext cx="3" cy="8"/>
                      <a:chOff x="1278" y="3519"/>
                      <a:chExt cx="3" cy="8"/>
                    </a:xfrm>
                  </p:grpSpPr>
                  <p:sp>
                    <p:nvSpPr>
                      <p:cNvPr id="261"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262"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790" name="Group 172"/>
                    <p:cNvGrpSpPr>
                      <a:grpSpLocks/>
                    </p:cNvGrpSpPr>
                    <p:nvPr/>
                  </p:nvGrpSpPr>
                  <p:grpSpPr bwMode="auto">
                    <a:xfrm>
                      <a:off x="1282" y="3519"/>
                      <a:ext cx="4" cy="8"/>
                      <a:chOff x="1282" y="3519"/>
                      <a:chExt cx="4" cy="8"/>
                    </a:xfrm>
                  </p:grpSpPr>
                  <p:sp>
                    <p:nvSpPr>
                      <p:cNvPr id="259"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260"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791" name="Group 175"/>
                  <p:cNvGrpSpPr>
                    <a:grpSpLocks/>
                  </p:cNvGrpSpPr>
                  <p:nvPr/>
                </p:nvGrpSpPr>
                <p:grpSpPr bwMode="auto">
                  <a:xfrm>
                    <a:off x="1287" y="3519"/>
                    <a:ext cx="10" cy="8"/>
                    <a:chOff x="1287" y="3519"/>
                    <a:chExt cx="10" cy="8"/>
                  </a:xfrm>
                </p:grpSpPr>
                <p:grpSp>
                  <p:nvGrpSpPr>
                    <p:cNvPr id="792" name="Group 176"/>
                    <p:cNvGrpSpPr>
                      <a:grpSpLocks/>
                    </p:cNvGrpSpPr>
                    <p:nvPr/>
                  </p:nvGrpSpPr>
                  <p:grpSpPr bwMode="auto">
                    <a:xfrm>
                      <a:off x="1287" y="3519"/>
                      <a:ext cx="4" cy="8"/>
                      <a:chOff x="1287" y="3519"/>
                      <a:chExt cx="4" cy="8"/>
                    </a:xfrm>
                  </p:grpSpPr>
                  <p:sp>
                    <p:nvSpPr>
                      <p:cNvPr id="255"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256"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793" name="Group 179"/>
                    <p:cNvGrpSpPr>
                      <a:grpSpLocks/>
                    </p:cNvGrpSpPr>
                    <p:nvPr/>
                  </p:nvGrpSpPr>
                  <p:grpSpPr bwMode="auto">
                    <a:xfrm>
                      <a:off x="1293" y="3519"/>
                      <a:ext cx="4" cy="8"/>
                      <a:chOff x="1293" y="3519"/>
                      <a:chExt cx="4" cy="8"/>
                    </a:xfrm>
                  </p:grpSpPr>
                  <p:sp>
                    <p:nvSpPr>
                      <p:cNvPr id="253"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254"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94" name="Group 182"/>
                <p:cNvGrpSpPr>
                  <a:grpSpLocks/>
                </p:cNvGrpSpPr>
                <p:nvPr/>
              </p:nvGrpSpPr>
              <p:grpSpPr bwMode="auto">
                <a:xfrm>
                  <a:off x="1298" y="3519"/>
                  <a:ext cx="20" cy="8"/>
                  <a:chOff x="1298" y="3519"/>
                  <a:chExt cx="20" cy="8"/>
                </a:xfrm>
              </p:grpSpPr>
              <p:grpSp>
                <p:nvGrpSpPr>
                  <p:cNvPr id="795" name="Group 183"/>
                  <p:cNvGrpSpPr>
                    <a:grpSpLocks/>
                  </p:cNvGrpSpPr>
                  <p:nvPr/>
                </p:nvGrpSpPr>
                <p:grpSpPr bwMode="auto">
                  <a:xfrm>
                    <a:off x="1298" y="3519"/>
                    <a:ext cx="10" cy="8"/>
                    <a:chOff x="1298" y="3519"/>
                    <a:chExt cx="10" cy="8"/>
                  </a:xfrm>
                </p:grpSpPr>
                <p:grpSp>
                  <p:nvGrpSpPr>
                    <p:cNvPr id="800" name="Group 184"/>
                    <p:cNvGrpSpPr>
                      <a:grpSpLocks/>
                    </p:cNvGrpSpPr>
                    <p:nvPr/>
                  </p:nvGrpSpPr>
                  <p:grpSpPr bwMode="auto">
                    <a:xfrm>
                      <a:off x="1298" y="3519"/>
                      <a:ext cx="5" cy="8"/>
                      <a:chOff x="1298" y="3519"/>
                      <a:chExt cx="5" cy="8"/>
                    </a:xfrm>
                  </p:grpSpPr>
                  <p:sp>
                    <p:nvSpPr>
                      <p:cNvPr id="247"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248"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801" name="Group 187"/>
                    <p:cNvGrpSpPr>
                      <a:grpSpLocks/>
                    </p:cNvGrpSpPr>
                    <p:nvPr/>
                  </p:nvGrpSpPr>
                  <p:grpSpPr bwMode="auto">
                    <a:xfrm>
                      <a:off x="1304" y="3519"/>
                      <a:ext cx="4" cy="8"/>
                      <a:chOff x="1304" y="3519"/>
                      <a:chExt cx="4" cy="8"/>
                    </a:xfrm>
                  </p:grpSpPr>
                  <p:sp>
                    <p:nvSpPr>
                      <p:cNvPr id="245"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246"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806" name="Group 190"/>
                  <p:cNvGrpSpPr>
                    <a:grpSpLocks/>
                  </p:cNvGrpSpPr>
                  <p:nvPr/>
                </p:nvGrpSpPr>
                <p:grpSpPr bwMode="auto">
                  <a:xfrm>
                    <a:off x="1309" y="3519"/>
                    <a:ext cx="9" cy="8"/>
                    <a:chOff x="1309" y="3519"/>
                    <a:chExt cx="9" cy="8"/>
                  </a:xfrm>
                </p:grpSpPr>
                <p:grpSp>
                  <p:nvGrpSpPr>
                    <p:cNvPr id="807" name="Group 191"/>
                    <p:cNvGrpSpPr>
                      <a:grpSpLocks/>
                    </p:cNvGrpSpPr>
                    <p:nvPr/>
                  </p:nvGrpSpPr>
                  <p:grpSpPr bwMode="auto">
                    <a:xfrm>
                      <a:off x="1309" y="3519"/>
                      <a:ext cx="4" cy="8"/>
                      <a:chOff x="1309" y="3519"/>
                      <a:chExt cx="4" cy="8"/>
                    </a:xfrm>
                  </p:grpSpPr>
                  <p:sp>
                    <p:nvSpPr>
                      <p:cNvPr id="241"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242"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808" name="Group 194"/>
                    <p:cNvGrpSpPr>
                      <a:grpSpLocks/>
                    </p:cNvGrpSpPr>
                    <p:nvPr/>
                  </p:nvGrpSpPr>
                  <p:grpSpPr bwMode="auto">
                    <a:xfrm>
                      <a:off x="1314" y="3519"/>
                      <a:ext cx="4" cy="8"/>
                      <a:chOff x="1314" y="3519"/>
                      <a:chExt cx="4" cy="8"/>
                    </a:xfrm>
                  </p:grpSpPr>
                  <p:sp>
                    <p:nvSpPr>
                      <p:cNvPr id="239"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240"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232"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809" name="Group 198"/>
            <p:cNvGrpSpPr>
              <a:grpSpLocks/>
            </p:cNvGrpSpPr>
            <p:nvPr/>
          </p:nvGrpSpPr>
          <p:grpSpPr bwMode="auto">
            <a:xfrm>
              <a:off x="1200" y="3557"/>
              <a:ext cx="373" cy="43"/>
              <a:chOff x="1200" y="3557"/>
              <a:chExt cx="373" cy="43"/>
            </a:xfrm>
          </p:grpSpPr>
          <p:grpSp>
            <p:nvGrpSpPr>
              <p:cNvPr id="814" name="Group 199"/>
              <p:cNvGrpSpPr>
                <a:grpSpLocks/>
              </p:cNvGrpSpPr>
              <p:nvPr/>
            </p:nvGrpSpPr>
            <p:grpSpPr bwMode="auto">
              <a:xfrm>
                <a:off x="1200" y="3557"/>
                <a:ext cx="373" cy="43"/>
                <a:chOff x="1200" y="3557"/>
                <a:chExt cx="373" cy="43"/>
              </a:xfrm>
            </p:grpSpPr>
            <p:sp>
              <p:nvSpPr>
                <p:cNvPr id="225"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26"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227"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815" name="Group 203"/>
              <p:cNvGrpSpPr>
                <a:grpSpLocks/>
              </p:cNvGrpSpPr>
              <p:nvPr/>
            </p:nvGrpSpPr>
            <p:grpSpPr bwMode="auto">
              <a:xfrm>
                <a:off x="1241" y="3560"/>
                <a:ext cx="293" cy="11"/>
                <a:chOff x="1241" y="3560"/>
                <a:chExt cx="293" cy="11"/>
              </a:xfrm>
            </p:grpSpPr>
            <p:sp>
              <p:nvSpPr>
                <p:cNvPr id="219"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220"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221"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22"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23"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224"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820" name="Group 210"/>
              <p:cNvGrpSpPr>
                <a:grpSpLocks/>
              </p:cNvGrpSpPr>
              <p:nvPr/>
            </p:nvGrpSpPr>
            <p:grpSpPr bwMode="auto">
              <a:xfrm>
                <a:off x="1242" y="3572"/>
                <a:ext cx="291" cy="16"/>
                <a:chOff x="1242" y="3572"/>
                <a:chExt cx="291" cy="16"/>
              </a:xfrm>
            </p:grpSpPr>
            <p:grpSp>
              <p:nvGrpSpPr>
                <p:cNvPr id="821" name="Group 211"/>
                <p:cNvGrpSpPr>
                  <a:grpSpLocks/>
                </p:cNvGrpSpPr>
                <p:nvPr/>
              </p:nvGrpSpPr>
              <p:grpSpPr bwMode="auto">
                <a:xfrm>
                  <a:off x="1278" y="3573"/>
                  <a:ext cx="66" cy="14"/>
                  <a:chOff x="1278" y="3573"/>
                  <a:chExt cx="66" cy="14"/>
                </a:xfrm>
              </p:grpSpPr>
              <p:sp>
                <p:nvSpPr>
                  <p:cNvPr id="215"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216"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217"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218"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822" name="Group 216"/>
                <p:cNvGrpSpPr>
                  <a:grpSpLocks/>
                </p:cNvGrpSpPr>
                <p:nvPr/>
              </p:nvGrpSpPr>
              <p:grpSpPr bwMode="auto">
                <a:xfrm>
                  <a:off x="1242" y="3575"/>
                  <a:ext cx="5" cy="9"/>
                  <a:chOff x="1242" y="3575"/>
                  <a:chExt cx="5" cy="9"/>
                </a:xfrm>
              </p:grpSpPr>
              <p:sp>
                <p:nvSpPr>
                  <p:cNvPr id="212"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213"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214"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823" name="Group 220"/>
                <p:cNvGrpSpPr>
                  <a:grpSpLocks/>
                </p:cNvGrpSpPr>
                <p:nvPr/>
              </p:nvGrpSpPr>
              <p:grpSpPr bwMode="auto">
                <a:xfrm>
                  <a:off x="1338" y="3572"/>
                  <a:ext cx="85" cy="15"/>
                  <a:chOff x="1338" y="3572"/>
                  <a:chExt cx="85" cy="15"/>
                </a:xfrm>
              </p:grpSpPr>
              <p:sp>
                <p:nvSpPr>
                  <p:cNvPr id="206"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207"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208"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209"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210"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211"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824" name="Group 227"/>
                <p:cNvGrpSpPr>
                  <a:grpSpLocks/>
                </p:cNvGrpSpPr>
                <p:nvPr/>
              </p:nvGrpSpPr>
              <p:grpSpPr bwMode="auto">
                <a:xfrm>
                  <a:off x="1459" y="3575"/>
                  <a:ext cx="4" cy="13"/>
                  <a:chOff x="1459" y="3575"/>
                  <a:chExt cx="4" cy="13"/>
                </a:xfrm>
              </p:grpSpPr>
              <p:sp>
                <p:nvSpPr>
                  <p:cNvPr id="203"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204"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205"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825" name="Group 231"/>
                <p:cNvGrpSpPr>
                  <a:grpSpLocks/>
                </p:cNvGrpSpPr>
                <p:nvPr/>
              </p:nvGrpSpPr>
              <p:grpSpPr bwMode="auto">
                <a:xfrm>
                  <a:off x="1505" y="3575"/>
                  <a:ext cx="28" cy="13"/>
                  <a:chOff x="1505" y="3575"/>
                  <a:chExt cx="28" cy="13"/>
                </a:xfrm>
              </p:grpSpPr>
              <p:sp>
                <p:nvSpPr>
                  <p:cNvPr id="193"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198"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199"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200"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201"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202"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826" name="Group 238"/>
            <p:cNvGrpSpPr>
              <a:grpSpLocks/>
            </p:cNvGrpSpPr>
            <p:nvPr/>
          </p:nvGrpSpPr>
          <p:grpSpPr bwMode="auto">
            <a:xfrm>
              <a:off x="1308" y="3453"/>
              <a:ext cx="163" cy="25"/>
              <a:chOff x="1308" y="3453"/>
              <a:chExt cx="163" cy="25"/>
            </a:xfrm>
          </p:grpSpPr>
          <p:grpSp>
            <p:nvGrpSpPr>
              <p:cNvPr id="827" name="Group 239"/>
              <p:cNvGrpSpPr>
                <a:grpSpLocks/>
              </p:cNvGrpSpPr>
              <p:nvPr/>
            </p:nvGrpSpPr>
            <p:grpSpPr bwMode="auto">
              <a:xfrm>
                <a:off x="1308" y="3462"/>
                <a:ext cx="163" cy="16"/>
                <a:chOff x="1308" y="3462"/>
                <a:chExt cx="163" cy="16"/>
              </a:xfrm>
            </p:grpSpPr>
            <p:sp>
              <p:nvSpPr>
                <p:cNvPr id="177"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178"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173"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96" name="Group 243"/>
            <p:cNvGrpSpPr>
              <a:grpSpLocks/>
            </p:cNvGrpSpPr>
            <p:nvPr/>
          </p:nvGrpSpPr>
          <p:grpSpPr bwMode="auto">
            <a:xfrm>
              <a:off x="1288" y="3312"/>
              <a:ext cx="195" cy="137"/>
              <a:chOff x="1288" y="3312"/>
              <a:chExt cx="195" cy="137"/>
            </a:xfrm>
          </p:grpSpPr>
          <p:grpSp>
            <p:nvGrpSpPr>
              <p:cNvPr id="97" name="Group 244"/>
              <p:cNvGrpSpPr>
                <a:grpSpLocks/>
              </p:cNvGrpSpPr>
              <p:nvPr/>
            </p:nvGrpSpPr>
            <p:grpSpPr bwMode="auto">
              <a:xfrm>
                <a:off x="1288" y="3312"/>
                <a:ext cx="195" cy="137"/>
                <a:chOff x="1288" y="3312"/>
                <a:chExt cx="195" cy="137"/>
              </a:xfrm>
            </p:grpSpPr>
            <p:sp>
              <p:nvSpPr>
                <p:cNvPr id="159"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160"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161"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158"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grpSp>
        <p:nvGrpSpPr>
          <p:cNvPr id="98" name="Group 12"/>
          <p:cNvGrpSpPr>
            <a:grpSpLocks/>
          </p:cNvGrpSpPr>
          <p:nvPr/>
        </p:nvGrpSpPr>
        <p:grpSpPr bwMode="auto">
          <a:xfrm>
            <a:off x="2590800" y="2305050"/>
            <a:ext cx="457200" cy="361950"/>
            <a:chOff x="1200" y="3312"/>
            <a:chExt cx="373" cy="288"/>
          </a:xfrm>
        </p:grpSpPr>
        <p:grpSp>
          <p:nvGrpSpPr>
            <p:cNvPr id="99" name="Group 13"/>
            <p:cNvGrpSpPr>
              <a:grpSpLocks/>
            </p:cNvGrpSpPr>
            <p:nvPr/>
          </p:nvGrpSpPr>
          <p:grpSpPr bwMode="auto">
            <a:xfrm>
              <a:off x="1272" y="3470"/>
              <a:ext cx="236" cy="85"/>
              <a:chOff x="1272" y="3470"/>
              <a:chExt cx="236" cy="85"/>
            </a:xfrm>
          </p:grpSpPr>
          <p:grpSp>
            <p:nvGrpSpPr>
              <p:cNvPr id="100" name="Group 14"/>
              <p:cNvGrpSpPr>
                <a:grpSpLocks/>
              </p:cNvGrpSpPr>
              <p:nvPr/>
            </p:nvGrpSpPr>
            <p:grpSpPr bwMode="auto">
              <a:xfrm>
                <a:off x="1272" y="3470"/>
                <a:ext cx="236" cy="85"/>
                <a:chOff x="1272" y="3470"/>
                <a:chExt cx="236" cy="85"/>
              </a:xfrm>
            </p:grpSpPr>
            <p:grpSp>
              <p:nvGrpSpPr>
                <p:cNvPr id="101" name="Group 15"/>
                <p:cNvGrpSpPr>
                  <a:grpSpLocks/>
                </p:cNvGrpSpPr>
                <p:nvPr/>
              </p:nvGrpSpPr>
              <p:grpSpPr bwMode="auto">
                <a:xfrm>
                  <a:off x="1272" y="3470"/>
                  <a:ext cx="236" cy="85"/>
                  <a:chOff x="1272" y="3470"/>
                  <a:chExt cx="236" cy="85"/>
                </a:xfrm>
              </p:grpSpPr>
              <p:grpSp>
                <p:nvGrpSpPr>
                  <p:cNvPr id="102" name="Group 16"/>
                  <p:cNvGrpSpPr>
                    <a:grpSpLocks/>
                  </p:cNvGrpSpPr>
                  <p:nvPr/>
                </p:nvGrpSpPr>
                <p:grpSpPr bwMode="auto">
                  <a:xfrm>
                    <a:off x="1272" y="3470"/>
                    <a:ext cx="236" cy="85"/>
                    <a:chOff x="1272" y="3470"/>
                    <a:chExt cx="236" cy="85"/>
                  </a:xfrm>
                </p:grpSpPr>
                <p:grpSp>
                  <p:nvGrpSpPr>
                    <p:cNvPr id="103" name="Group 17"/>
                    <p:cNvGrpSpPr>
                      <a:grpSpLocks/>
                    </p:cNvGrpSpPr>
                    <p:nvPr/>
                  </p:nvGrpSpPr>
                  <p:grpSpPr bwMode="auto">
                    <a:xfrm>
                      <a:off x="1272" y="3470"/>
                      <a:ext cx="236" cy="85"/>
                      <a:chOff x="1272" y="3470"/>
                      <a:chExt cx="236" cy="85"/>
                    </a:xfrm>
                  </p:grpSpPr>
                  <p:sp>
                    <p:nvSpPr>
                      <p:cNvPr id="647"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648"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646"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04" name="Group 21"/>
                  <p:cNvGrpSpPr>
                    <a:grpSpLocks/>
                  </p:cNvGrpSpPr>
                  <p:nvPr/>
                </p:nvGrpSpPr>
                <p:grpSpPr bwMode="auto">
                  <a:xfrm>
                    <a:off x="1278" y="3540"/>
                    <a:ext cx="221" cy="15"/>
                    <a:chOff x="1278" y="3540"/>
                    <a:chExt cx="221" cy="15"/>
                  </a:xfrm>
                </p:grpSpPr>
                <p:grpSp>
                  <p:nvGrpSpPr>
                    <p:cNvPr id="107" name="Group 22"/>
                    <p:cNvGrpSpPr>
                      <a:grpSpLocks/>
                    </p:cNvGrpSpPr>
                    <p:nvPr/>
                  </p:nvGrpSpPr>
                  <p:grpSpPr bwMode="auto">
                    <a:xfrm>
                      <a:off x="1278" y="3540"/>
                      <a:ext cx="109" cy="15"/>
                      <a:chOff x="1278" y="3540"/>
                      <a:chExt cx="109" cy="15"/>
                    </a:xfrm>
                  </p:grpSpPr>
                  <p:grpSp>
                    <p:nvGrpSpPr>
                      <p:cNvPr id="108" name="Group 23"/>
                      <p:cNvGrpSpPr>
                        <a:grpSpLocks/>
                      </p:cNvGrpSpPr>
                      <p:nvPr/>
                    </p:nvGrpSpPr>
                    <p:grpSpPr bwMode="auto">
                      <a:xfrm>
                        <a:off x="1278" y="3540"/>
                        <a:ext cx="53" cy="15"/>
                        <a:chOff x="1278" y="3540"/>
                        <a:chExt cx="53" cy="15"/>
                      </a:xfrm>
                    </p:grpSpPr>
                    <p:grpSp>
                      <p:nvGrpSpPr>
                        <p:cNvPr id="109" name="Group 24"/>
                        <p:cNvGrpSpPr>
                          <a:grpSpLocks/>
                        </p:cNvGrpSpPr>
                        <p:nvPr/>
                      </p:nvGrpSpPr>
                      <p:grpSpPr bwMode="auto">
                        <a:xfrm>
                          <a:off x="1278" y="3540"/>
                          <a:ext cx="25" cy="15"/>
                          <a:chOff x="1278" y="3540"/>
                          <a:chExt cx="25" cy="15"/>
                        </a:xfrm>
                      </p:grpSpPr>
                      <p:grpSp>
                        <p:nvGrpSpPr>
                          <p:cNvPr id="110" name="Group 25"/>
                          <p:cNvGrpSpPr>
                            <a:grpSpLocks/>
                          </p:cNvGrpSpPr>
                          <p:nvPr/>
                        </p:nvGrpSpPr>
                        <p:grpSpPr bwMode="auto">
                          <a:xfrm>
                            <a:off x="1278" y="3540"/>
                            <a:ext cx="10" cy="15"/>
                            <a:chOff x="1278" y="3540"/>
                            <a:chExt cx="10" cy="15"/>
                          </a:xfrm>
                        </p:grpSpPr>
                        <p:grpSp>
                          <p:nvGrpSpPr>
                            <p:cNvPr id="111" name="Group 26"/>
                            <p:cNvGrpSpPr>
                              <a:grpSpLocks/>
                            </p:cNvGrpSpPr>
                            <p:nvPr/>
                          </p:nvGrpSpPr>
                          <p:grpSpPr bwMode="auto">
                            <a:xfrm>
                              <a:off x="1278" y="3540"/>
                              <a:ext cx="4" cy="15"/>
                              <a:chOff x="1278" y="3540"/>
                              <a:chExt cx="4" cy="15"/>
                            </a:xfrm>
                          </p:grpSpPr>
                          <p:sp>
                            <p:nvSpPr>
                              <p:cNvPr id="643"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644"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2" name="Group 29"/>
                            <p:cNvGrpSpPr>
                              <a:grpSpLocks/>
                            </p:cNvGrpSpPr>
                            <p:nvPr/>
                          </p:nvGrpSpPr>
                          <p:grpSpPr bwMode="auto">
                            <a:xfrm>
                              <a:off x="1283" y="3540"/>
                              <a:ext cx="5" cy="15"/>
                              <a:chOff x="1283" y="3540"/>
                              <a:chExt cx="5" cy="15"/>
                            </a:xfrm>
                          </p:grpSpPr>
                          <p:sp>
                            <p:nvSpPr>
                              <p:cNvPr id="641"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642"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3" name="Group 32"/>
                          <p:cNvGrpSpPr>
                            <a:grpSpLocks/>
                          </p:cNvGrpSpPr>
                          <p:nvPr/>
                        </p:nvGrpSpPr>
                        <p:grpSpPr bwMode="auto">
                          <a:xfrm>
                            <a:off x="1290" y="3540"/>
                            <a:ext cx="13" cy="15"/>
                            <a:chOff x="1290" y="3540"/>
                            <a:chExt cx="13" cy="15"/>
                          </a:xfrm>
                        </p:grpSpPr>
                        <p:grpSp>
                          <p:nvGrpSpPr>
                            <p:cNvPr id="114" name="Group 33"/>
                            <p:cNvGrpSpPr>
                              <a:grpSpLocks/>
                            </p:cNvGrpSpPr>
                            <p:nvPr/>
                          </p:nvGrpSpPr>
                          <p:grpSpPr bwMode="auto">
                            <a:xfrm>
                              <a:off x="1290" y="3540"/>
                              <a:ext cx="5" cy="15"/>
                              <a:chOff x="1290" y="3540"/>
                              <a:chExt cx="5" cy="15"/>
                            </a:xfrm>
                          </p:grpSpPr>
                          <p:sp>
                            <p:nvSpPr>
                              <p:cNvPr id="637"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638"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16" name="Group 36"/>
                            <p:cNvGrpSpPr>
                              <a:grpSpLocks/>
                            </p:cNvGrpSpPr>
                            <p:nvPr/>
                          </p:nvGrpSpPr>
                          <p:grpSpPr bwMode="auto">
                            <a:xfrm>
                              <a:off x="1297" y="3540"/>
                              <a:ext cx="6" cy="15"/>
                              <a:chOff x="1297" y="3540"/>
                              <a:chExt cx="6" cy="15"/>
                            </a:xfrm>
                          </p:grpSpPr>
                          <p:sp>
                            <p:nvSpPr>
                              <p:cNvPr id="635"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636"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17" name="Group 39"/>
                        <p:cNvGrpSpPr>
                          <a:grpSpLocks/>
                        </p:cNvGrpSpPr>
                        <p:nvPr/>
                      </p:nvGrpSpPr>
                      <p:grpSpPr bwMode="auto">
                        <a:xfrm>
                          <a:off x="1305" y="3540"/>
                          <a:ext cx="26" cy="15"/>
                          <a:chOff x="1305" y="3540"/>
                          <a:chExt cx="26" cy="15"/>
                        </a:xfrm>
                      </p:grpSpPr>
                      <p:grpSp>
                        <p:nvGrpSpPr>
                          <p:cNvPr id="118" name="Group 40"/>
                          <p:cNvGrpSpPr>
                            <a:grpSpLocks/>
                          </p:cNvGrpSpPr>
                          <p:nvPr/>
                        </p:nvGrpSpPr>
                        <p:grpSpPr bwMode="auto">
                          <a:xfrm>
                            <a:off x="1305" y="3540"/>
                            <a:ext cx="12" cy="15"/>
                            <a:chOff x="1305" y="3540"/>
                            <a:chExt cx="12" cy="15"/>
                          </a:xfrm>
                        </p:grpSpPr>
                        <p:grpSp>
                          <p:nvGrpSpPr>
                            <p:cNvPr id="119" name="Group 41"/>
                            <p:cNvGrpSpPr>
                              <a:grpSpLocks/>
                            </p:cNvGrpSpPr>
                            <p:nvPr/>
                          </p:nvGrpSpPr>
                          <p:grpSpPr bwMode="auto">
                            <a:xfrm>
                              <a:off x="1305" y="3540"/>
                              <a:ext cx="5" cy="15"/>
                              <a:chOff x="1305" y="3540"/>
                              <a:chExt cx="5" cy="15"/>
                            </a:xfrm>
                          </p:grpSpPr>
                          <p:sp>
                            <p:nvSpPr>
                              <p:cNvPr id="629"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630"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0" name="Group 44"/>
                            <p:cNvGrpSpPr>
                              <a:grpSpLocks/>
                            </p:cNvGrpSpPr>
                            <p:nvPr/>
                          </p:nvGrpSpPr>
                          <p:grpSpPr bwMode="auto">
                            <a:xfrm>
                              <a:off x="1312" y="3540"/>
                              <a:ext cx="5" cy="15"/>
                              <a:chOff x="1312" y="3540"/>
                              <a:chExt cx="5" cy="15"/>
                            </a:xfrm>
                          </p:grpSpPr>
                          <p:sp>
                            <p:nvSpPr>
                              <p:cNvPr id="627"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628"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21" name="Group 47"/>
                          <p:cNvGrpSpPr>
                            <a:grpSpLocks/>
                          </p:cNvGrpSpPr>
                          <p:nvPr/>
                        </p:nvGrpSpPr>
                        <p:grpSpPr bwMode="auto">
                          <a:xfrm>
                            <a:off x="1318" y="3540"/>
                            <a:ext cx="13" cy="15"/>
                            <a:chOff x="1318" y="3540"/>
                            <a:chExt cx="13" cy="15"/>
                          </a:xfrm>
                        </p:grpSpPr>
                        <p:grpSp>
                          <p:nvGrpSpPr>
                            <p:cNvPr id="122" name="Group 48"/>
                            <p:cNvGrpSpPr>
                              <a:grpSpLocks/>
                            </p:cNvGrpSpPr>
                            <p:nvPr/>
                          </p:nvGrpSpPr>
                          <p:grpSpPr bwMode="auto">
                            <a:xfrm>
                              <a:off x="1318" y="3540"/>
                              <a:ext cx="6" cy="15"/>
                              <a:chOff x="1318" y="3540"/>
                              <a:chExt cx="6" cy="15"/>
                            </a:xfrm>
                          </p:grpSpPr>
                          <p:sp>
                            <p:nvSpPr>
                              <p:cNvPr id="623"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624"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3" name="Group 51"/>
                            <p:cNvGrpSpPr>
                              <a:grpSpLocks/>
                            </p:cNvGrpSpPr>
                            <p:nvPr/>
                          </p:nvGrpSpPr>
                          <p:grpSpPr bwMode="auto">
                            <a:xfrm>
                              <a:off x="1325" y="3540"/>
                              <a:ext cx="6" cy="15"/>
                              <a:chOff x="1325" y="3540"/>
                              <a:chExt cx="6" cy="15"/>
                            </a:xfrm>
                          </p:grpSpPr>
                          <p:sp>
                            <p:nvSpPr>
                              <p:cNvPr id="621"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622"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24" name="Group 54"/>
                      <p:cNvGrpSpPr>
                        <a:grpSpLocks/>
                      </p:cNvGrpSpPr>
                      <p:nvPr/>
                    </p:nvGrpSpPr>
                    <p:grpSpPr bwMode="auto">
                      <a:xfrm>
                        <a:off x="1332" y="3540"/>
                        <a:ext cx="55" cy="15"/>
                        <a:chOff x="1332" y="3540"/>
                        <a:chExt cx="55" cy="15"/>
                      </a:xfrm>
                    </p:grpSpPr>
                    <p:grpSp>
                      <p:nvGrpSpPr>
                        <p:cNvPr id="125" name="Group 55"/>
                        <p:cNvGrpSpPr>
                          <a:grpSpLocks/>
                        </p:cNvGrpSpPr>
                        <p:nvPr/>
                      </p:nvGrpSpPr>
                      <p:grpSpPr bwMode="auto">
                        <a:xfrm>
                          <a:off x="1332" y="3540"/>
                          <a:ext cx="27" cy="15"/>
                          <a:chOff x="1332" y="3540"/>
                          <a:chExt cx="27" cy="15"/>
                        </a:xfrm>
                      </p:grpSpPr>
                      <p:grpSp>
                        <p:nvGrpSpPr>
                          <p:cNvPr id="126" name="Group 56"/>
                          <p:cNvGrpSpPr>
                            <a:grpSpLocks/>
                          </p:cNvGrpSpPr>
                          <p:nvPr/>
                        </p:nvGrpSpPr>
                        <p:grpSpPr bwMode="auto">
                          <a:xfrm>
                            <a:off x="1332" y="3540"/>
                            <a:ext cx="13" cy="15"/>
                            <a:chOff x="1332" y="3540"/>
                            <a:chExt cx="13" cy="15"/>
                          </a:xfrm>
                        </p:grpSpPr>
                        <p:grpSp>
                          <p:nvGrpSpPr>
                            <p:cNvPr id="127" name="Group 57"/>
                            <p:cNvGrpSpPr>
                              <a:grpSpLocks/>
                            </p:cNvGrpSpPr>
                            <p:nvPr/>
                          </p:nvGrpSpPr>
                          <p:grpSpPr bwMode="auto">
                            <a:xfrm>
                              <a:off x="1332" y="3540"/>
                              <a:ext cx="5" cy="15"/>
                              <a:chOff x="1332" y="3540"/>
                              <a:chExt cx="5" cy="15"/>
                            </a:xfrm>
                          </p:grpSpPr>
                          <p:sp>
                            <p:nvSpPr>
                              <p:cNvPr id="613"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614"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32" name="Group 60"/>
                            <p:cNvGrpSpPr>
                              <a:grpSpLocks/>
                            </p:cNvGrpSpPr>
                            <p:nvPr/>
                          </p:nvGrpSpPr>
                          <p:grpSpPr bwMode="auto">
                            <a:xfrm>
                              <a:off x="1339" y="3540"/>
                              <a:ext cx="6" cy="15"/>
                              <a:chOff x="1339" y="3540"/>
                              <a:chExt cx="6" cy="15"/>
                            </a:xfrm>
                          </p:grpSpPr>
                          <p:sp>
                            <p:nvSpPr>
                              <p:cNvPr id="611"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612"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833" name="Group 63"/>
                          <p:cNvGrpSpPr>
                            <a:grpSpLocks/>
                          </p:cNvGrpSpPr>
                          <p:nvPr/>
                        </p:nvGrpSpPr>
                        <p:grpSpPr bwMode="auto">
                          <a:xfrm>
                            <a:off x="1347" y="3540"/>
                            <a:ext cx="12" cy="15"/>
                            <a:chOff x="1347" y="3540"/>
                            <a:chExt cx="12" cy="15"/>
                          </a:xfrm>
                        </p:grpSpPr>
                        <p:grpSp>
                          <p:nvGrpSpPr>
                            <p:cNvPr id="838" name="Group 64"/>
                            <p:cNvGrpSpPr>
                              <a:grpSpLocks/>
                            </p:cNvGrpSpPr>
                            <p:nvPr/>
                          </p:nvGrpSpPr>
                          <p:grpSpPr bwMode="auto">
                            <a:xfrm>
                              <a:off x="1347" y="3540"/>
                              <a:ext cx="5" cy="15"/>
                              <a:chOff x="1347" y="3540"/>
                              <a:chExt cx="5" cy="15"/>
                            </a:xfrm>
                          </p:grpSpPr>
                          <p:sp>
                            <p:nvSpPr>
                              <p:cNvPr id="607"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608"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39" name="Group 67"/>
                            <p:cNvGrpSpPr>
                              <a:grpSpLocks/>
                            </p:cNvGrpSpPr>
                            <p:nvPr/>
                          </p:nvGrpSpPr>
                          <p:grpSpPr bwMode="auto">
                            <a:xfrm>
                              <a:off x="1354" y="3540"/>
                              <a:ext cx="5" cy="15"/>
                              <a:chOff x="1354" y="3540"/>
                              <a:chExt cx="5" cy="15"/>
                            </a:xfrm>
                          </p:grpSpPr>
                          <p:sp>
                            <p:nvSpPr>
                              <p:cNvPr id="605"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606"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840" name="Group 70"/>
                        <p:cNvGrpSpPr>
                          <a:grpSpLocks/>
                        </p:cNvGrpSpPr>
                        <p:nvPr/>
                      </p:nvGrpSpPr>
                      <p:grpSpPr bwMode="auto">
                        <a:xfrm>
                          <a:off x="1361" y="3540"/>
                          <a:ext cx="26" cy="15"/>
                          <a:chOff x="1361" y="3540"/>
                          <a:chExt cx="26" cy="15"/>
                        </a:xfrm>
                      </p:grpSpPr>
                      <p:grpSp>
                        <p:nvGrpSpPr>
                          <p:cNvPr id="841" name="Group 71"/>
                          <p:cNvGrpSpPr>
                            <a:grpSpLocks/>
                          </p:cNvGrpSpPr>
                          <p:nvPr/>
                        </p:nvGrpSpPr>
                        <p:grpSpPr bwMode="auto">
                          <a:xfrm>
                            <a:off x="1361" y="3540"/>
                            <a:ext cx="12" cy="15"/>
                            <a:chOff x="1361" y="3540"/>
                            <a:chExt cx="12" cy="15"/>
                          </a:xfrm>
                        </p:grpSpPr>
                        <p:grpSp>
                          <p:nvGrpSpPr>
                            <p:cNvPr id="846" name="Group 72"/>
                            <p:cNvGrpSpPr>
                              <a:grpSpLocks/>
                            </p:cNvGrpSpPr>
                            <p:nvPr/>
                          </p:nvGrpSpPr>
                          <p:grpSpPr bwMode="auto">
                            <a:xfrm>
                              <a:off x="1361" y="3540"/>
                              <a:ext cx="5" cy="15"/>
                              <a:chOff x="1361" y="3540"/>
                              <a:chExt cx="5" cy="15"/>
                            </a:xfrm>
                          </p:grpSpPr>
                          <p:sp>
                            <p:nvSpPr>
                              <p:cNvPr id="599"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600"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47" name="Group 75"/>
                            <p:cNvGrpSpPr>
                              <a:grpSpLocks/>
                            </p:cNvGrpSpPr>
                            <p:nvPr/>
                          </p:nvGrpSpPr>
                          <p:grpSpPr bwMode="auto">
                            <a:xfrm>
                              <a:off x="1368" y="3540"/>
                              <a:ext cx="5" cy="15"/>
                              <a:chOff x="1368" y="3540"/>
                              <a:chExt cx="5" cy="15"/>
                            </a:xfrm>
                          </p:grpSpPr>
                          <p:sp>
                            <p:nvSpPr>
                              <p:cNvPr id="597"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598"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852" name="Group 78"/>
                          <p:cNvGrpSpPr>
                            <a:grpSpLocks/>
                          </p:cNvGrpSpPr>
                          <p:nvPr/>
                        </p:nvGrpSpPr>
                        <p:grpSpPr bwMode="auto">
                          <a:xfrm>
                            <a:off x="1374" y="3540"/>
                            <a:ext cx="13" cy="15"/>
                            <a:chOff x="1374" y="3540"/>
                            <a:chExt cx="13" cy="15"/>
                          </a:xfrm>
                        </p:grpSpPr>
                        <p:grpSp>
                          <p:nvGrpSpPr>
                            <p:cNvPr id="853" name="Group 79"/>
                            <p:cNvGrpSpPr>
                              <a:grpSpLocks/>
                            </p:cNvGrpSpPr>
                            <p:nvPr/>
                          </p:nvGrpSpPr>
                          <p:grpSpPr bwMode="auto">
                            <a:xfrm>
                              <a:off x="1374" y="3540"/>
                              <a:ext cx="5" cy="15"/>
                              <a:chOff x="1374" y="3540"/>
                              <a:chExt cx="5" cy="15"/>
                            </a:xfrm>
                          </p:grpSpPr>
                          <p:sp>
                            <p:nvSpPr>
                              <p:cNvPr id="593"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594"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54" name="Group 82"/>
                            <p:cNvGrpSpPr>
                              <a:grpSpLocks/>
                            </p:cNvGrpSpPr>
                            <p:nvPr/>
                          </p:nvGrpSpPr>
                          <p:grpSpPr bwMode="auto">
                            <a:xfrm>
                              <a:off x="1381" y="3540"/>
                              <a:ext cx="6" cy="15"/>
                              <a:chOff x="1381" y="3540"/>
                              <a:chExt cx="6" cy="15"/>
                            </a:xfrm>
                          </p:grpSpPr>
                          <p:sp>
                            <p:nvSpPr>
                              <p:cNvPr id="591"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592"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855" name="Group 85"/>
                    <p:cNvGrpSpPr>
                      <a:grpSpLocks/>
                    </p:cNvGrpSpPr>
                    <p:nvPr/>
                  </p:nvGrpSpPr>
                  <p:grpSpPr bwMode="auto">
                    <a:xfrm>
                      <a:off x="1389" y="3540"/>
                      <a:ext cx="110" cy="15"/>
                      <a:chOff x="1389" y="3540"/>
                      <a:chExt cx="110" cy="15"/>
                    </a:xfrm>
                  </p:grpSpPr>
                  <p:grpSp>
                    <p:nvGrpSpPr>
                      <p:cNvPr id="856" name="Group 86"/>
                      <p:cNvGrpSpPr>
                        <a:grpSpLocks/>
                      </p:cNvGrpSpPr>
                      <p:nvPr/>
                    </p:nvGrpSpPr>
                    <p:grpSpPr bwMode="auto">
                      <a:xfrm>
                        <a:off x="1389" y="3540"/>
                        <a:ext cx="54" cy="15"/>
                        <a:chOff x="1389" y="3540"/>
                        <a:chExt cx="54" cy="15"/>
                      </a:xfrm>
                    </p:grpSpPr>
                    <p:grpSp>
                      <p:nvGrpSpPr>
                        <p:cNvPr id="857" name="Group 87"/>
                        <p:cNvGrpSpPr>
                          <a:grpSpLocks/>
                        </p:cNvGrpSpPr>
                        <p:nvPr/>
                      </p:nvGrpSpPr>
                      <p:grpSpPr bwMode="auto">
                        <a:xfrm>
                          <a:off x="1389" y="3540"/>
                          <a:ext cx="26" cy="15"/>
                          <a:chOff x="1389" y="3540"/>
                          <a:chExt cx="26" cy="15"/>
                        </a:xfrm>
                      </p:grpSpPr>
                      <p:grpSp>
                        <p:nvGrpSpPr>
                          <p:cNvPr id="862" name="Group 88"/>
                          <p:cNvGrpSpPr>
                            <a:grpSpLocks/>
                          </p:cNvGrpSpPr>
                          <p:nvPr/>
                        </p:nvGrpSpPr>
                        <p:grpSpPr bwMode="auto">
                          <a:xfrm>
                            <a:off x="1389" y="3540"/>
                            <a:ext cx="12" cy="15"/>
                            <a:chOff x="1389" y="3540"/>
                            <a:chExt cx="12" cy="15"/>
                          </a:xfrm>
                        </p:grpSpPr>
                        <p:grpSp>
                          <p:nvGrpSpPr>
                            <p:cNvPr id="863" name="Group 89"/>
                            <p:cNvGrpSpPr>
                              <a:grpSpLocks/>
                            </p:cNvGrpSpPr>
                            <p:nvPr/>
                          </p:nvGrpSpPr>
                          <p:grpSpPr bwMode="auto">
                            <a:xfrm>
                              <a:off x="1389" y="3540"/>
                              <a:ext cx="5" cy="15"/>
                              <a:chOff x="1389" y="3540"/>
                              <a:chExt cx="5" cy="15"/>
                            </a:xfrm>
                          </p:grpSpPr>
                          <p:sp>
                            <p:nvSpPr>
                              <p:cNvPr id="581"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582"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8" name="Group 92"/>
                            <p:cNvGrpSpPr>
                              <a:grpSpLocks/>
                            </p:cNvGrpSpPr>
                            <p:nvPr/>
                          </p:nvGrpSpPr>
                          <p:grpSpPr bwMode="auto">
                            <a:xfrm>
                              <a:off x="1396" y="3540"/>
                              <a:ext cx="5" cy="15"/>
                              <a:chOff x="1396" y="3540"/>
                              <a:chExt cx="5" cy="15"/>
                            </a:xfrm>
                          </p:grpSpPr>
                          <p:sp>
                            <p:nvSpPr>
                              <p:cNvPr id="579"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580"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30" name="Group 95"/>
                          <p:cNvGrpSpPr>
                            <a:grpSpLocks/>
                          </p:cNvGrpSpPr>
                          <p:nvPr/>
                        </p:nvGrpSpPr>
                        <p:grpSpPr bwMode="auto">
                          <a:xfrm>
                            <a:off x="1403" y="3540"/>
                            <a:ext cx="12" cy="15"/>
                            <a:chOff x="1403" y="3540"/>
                            <a:chExt cx="12" cy="15"/>
                          </a:xfrm>
                        </p:grpSpPr>
                        <p:grpSp>
                          <p:nvGrpSpPr>
                            <p:cNvPr id="131" name="Group 96"/>
                            <p:cNvGrpSpPr>
                              <a:grpSpLocks/>
                            </p:cNvGrpSpPr>
                            <p:nvPr/>
                          </p:nvGrpSpPr>
                          <p:grpSpPr bwMode="auto">
                            <a:xfrm>
                              <a:off x="1403" y="3540"/>
                              <a:ext cx="5" cy="15"/>
                              <a:chOff x="1403" y="3540"/>
                              <a:chExt cx="5" cy="15"/>
                            </a:xfrm>
                          </p:grpSpPr>
                          <p:sp>
                            <p:nvSpPr>
                              <p:cNvPr id="575"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576"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32" name="Group 99"/>
                            <p:cNvGrpSpPr>
                              <a:grpSpLocks/>
                            </p:cNvGrpSpPr>
                            <p:nvPr/>
                          </p:nvGrpSpPr>
                          <p:grpSpPr bwMode="auto">
                            <a:xfrm>
                              <a:off x="1410" y="3540"/>
                              <a:ext cx="5" cy="15"/>
                              <a:chOff x="1410" y="3540"/>
                              <a:chExt cx="5" cy="15"/>
                            </a:xfrm>
                          </p:grpSpPr>
                          <p:sp>
                            <p:nvSpPr>
                              <p:cNvPr id="573"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574"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33" name="Group 102"/>
                        <p:cNvGrpSpPr>
                          <a:grpSpLocks/>
                        </p:cNvGrpSpPr>
                        <p:nvPr/>
                      </p:nvGrpSpPr>
                      <p:grpSpPr bwMode="auto">
                        <a:xfrm>
                          <a:off x="1416" y="3540"/>
                          <a:ext cx="27" cy="15"/>
                          <a:chOff x="1416" y="3540"/>
                          <a:chExt cx="27" cy="15"/>
                        </a:xfrm>
                      </p:grpSpPr>
                      <p:grpSp>
                        <p:nvGrpSpPr>
                          <p:cNvPr id="134" name="Group 103"/>
                          <p:cNvGrpSpPr>
                            <a:grpSpLocks/>
                          </p:cNvGrpSpPr>
                          <p:nvPr/>
                        </p:nvGrpSpPr>
                        <p:grpSpPr bwMode="auto">
                          <a:xfrm>
                            <a:off x="1416" y="3540"/>
                            <a:ext cx="13" cy="15"/>
                            <a:chOff x="1416" y="3540"/>
                            <a:chExt cx="13" cy="15"/>
                          </a:xfrm>
                        </p:grpSpPr>
                        <p:grpSp>
                          <p:nvGrpSpPr>
                            <p:cNvPr id="135" name="Group 104"/>
                            <p:cNvGrpSpPr>
                              <a:grpSpLocks/>
                            </p:cNvGrpSpPr>
                            <p:nvPr/>
                          </p:nvGrpSpPr>
                          <p:grpSpPr bwMode="auto">
                            <a:xfrm>
                              <a:off x="1416" y="3540"/>
                              <a:ext cx="6" cy="15"/>
                              <a:chOff x="1416" y="3540"/>
                              <a:chExt cx="6" cy="15"/>
                            </a:xfrm>
                          </p:grpSpPr>
                          <p:sp>
                            <p:nvSpPr>
                              <p:cNvPr id="567"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568"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36" name="Group 107"/>
                            <p:cNvGrpSpPr>
                              <a:grpSpLocks/>
                            </p:cNvGrpSpPr>
                            <p:nvPr/>
                          </p:nvGrpSpPr>
                          <p:grpSpPr bwMode="auto">
                            <a:xfrm>
                              <a:off x="1423" y="3540"/>
                              <a:ext cx="6" cy="15"/>
                              <a:chOff x="1423" y="3540"/>
                              <a:chExt cx="6" cy="15"/>
                            </a:xfrm>
                          </p:grpSpPr>
                          <p:sp>
                            <p:nvSpPr>
                              <p:cNvPr id="565"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566"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37" name="Group 110"/>
                          <p:cNvGrpSpPr>
                            <a:grpSpLocks/>
                          </p:cNvGrpSpPr>
                          <p:nvPr/>
                        </p:nvGrpSpPr>
                        <p:grpSpPr bwMode="auto">
                          <a:xfrm>
                            <a:off x="1431" y="3540"/>
                            <a:ext cx="12" cy="15"/>
                            <a:chOff x="1431" y="3540"/>
                            <a:chExt cx="12" cy="15"/>
                          </a:xfrm>
                        </p:grpSpPr>
                        <p:grpSp>
                          <p:nvGrpSpPr>
                            <p:cNvPr id="138" name="Group 111"/>
                            <p:cNvGrpSpPr>
                              <a:grpSpLocks/>
                            </p:cNvGrpSpPr>
                            <p:nvPr/>
                          </p:nvGrpSpPr>
                          <p:grpSpPr bwMode="auto">
                            <a:xfrm>
                              <a:off x="1431" y="3540"/>
                              <a:ext cx="5" cy="15"/>
                              <a:chOff x="1431" y="3540"/>
                              <a:chExt cx="5" cy="15"/>
                            </a:xfrm>
                          </p:grpSpPr>
                          <p:sp>
                            <p:nvSpPr>
                              <p:cNvPr id="561"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562"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39" name="Group 114"/>
                            <p:cNvGrpSpPr>
                              <a:grpSpLocks/>
                            </p:cNvGrpSpPr>
                            <p:nvPr/>
                          </p:nvGrpSpPr>
                          <p:grpSpPr bwMode="auto">
                            <a:xfrm>
                              <a:off x="1438" y="3540"/>
                              <a:ext cx="5" cy="15"/>
                              <a:chOff x="1438" y="3540"/>
                              <a:chExt cx="5" cy="15"/>
                            </a:xfrm>
                          </p:grpSpPr>
                          <p:sp>
                            <p:nvSpPr>
                              <p:cNvPr id="559"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560"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41" name="Group 117"/>
                      <p:cNvGrpSpPr>
                        <a:grpSpLocks/>
                      </p:cNvGrpSpPr>
                      <p:nvPr/>
                    </p:nvGrpSpPr>
                    <p:grpSpPr bwMode="auto">
                      <a:xfrm>
                        <a:off x="1445" y="3540"/>
                        <a:ext cx="54" cy="15"/>
                        <a:chOff x="1445" y="3540"/>
                        <a:chExt cx="54" cy="15"/>
                      </a:xfrm>
                    </p:grpSpPr>
                    <p:grpSp>
                      <p:nvGrpSpPr>
                        <p:cNvPr id="142" name="Group 118"/>
                        <p:cNvGrpSpPr>
                          <a:grpSpLocks/>
                        </p:cNvGrpSpPr>
                        <p:nvPr/>
                      </p:nvGrpSpPr>
                      <p:grpSpPr bwMode="auto">
                        <a:xfrm>
                          <a:off x="1445" y="3540"/>
                          <a:ext cx="27" cy="15"/>
                          <a:chOff x="1445" y="3540"/>
                          <a:chExt cx="27" cy="15"/>
                        </a:xfrm>
                      </p:grpSpPr>
                      <p:grpSp>
                        <p:nvGrpSpPr>
                          <p:cNvPr id="143" name="Group 119"/>
                          <p:cNvGrpSpPr>
                            <a:grpSpLocks/>
                          </p:cNvGrpSpPr>
                          <p:nvPr/>
                        </p:nvGrpSpPr>
                        <p:grpSpPr bwMode="auto">
                          <a:xfrm>
                            <a:off x="1445" y="3540"/>
                            <a:ext cx="12" cy="15"/>
                            <a:chOff x="1445" y="3540"/>
                            <a:chExt cx="12" cy="15"/>
                          </a:xfrm>
                        </p:grpSpPr>
                        <p:grpSp>
                          <p:nvGrpSpPr>
                            <p:cNvPr id="144" name="Group 120"/>
                            <p:cNvGrpSpPr>
                              <a:grpSpLocks/>
                            </p:cNvGrpSpPr>
                            <p:nvPr/>
                          </p:nvGrpSpPr>
                          <p:grpSpPr bwMode="auto">
                            <a:xfrm>
                              <a:off x="1445" y="3540"/>
                              <a:ext cx="5" cy="15"/>
                              <a:chOff x="1445" y="3540"/>
                              <a:chExt cx="5" cy="15"/>
                            </a:xfrm>
                          </p:grpSpPr>
                          <p:sp>
                            <p:nvSpPr>
                              <p:cNvPr id="551"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552"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5" name="Group 123"/>
                            <p:cNvGrpSpPr>
                              <a:grpSpLocks/>
                            </p:cNvGrpSpPr>
                            <p:nvPr/>
                          </p:nvGrpSpPr>
                          <p:grpSpPr bwMode="auto">
                            <a:xfrm>
                              <a:off x="1452" y="3540"/>
                              <a:ext cx="5" cy="15"/>
                              <a:chOff x="1452" y="3540"/>
                              <a:chExt cx="5" cy="15"/>
                            </a:xfrm>
                          </p:grpSpPr>
                          <p:sp>
                            <p:nvSpPr>
                              <p:cNvPr id="549"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550"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46" name="Group 126"/>
                          <p:cNvGrpSpPr>
                            <a:grpSpLocks/>
                          </p:cNvGrpSpPr>
                          <p:nvPr/>
                        </p:nvGrpSpPr>
                        <p:grpSpPr bwMode="auto">
                          <a:xfrm>
                            <a:off x="1459" y="3540"/>
                            <a:ext cx="13" cy="15"/>
                            <a:chOff x="1459" y="3540"/>
                            <a:chExt cx="13" cy="15"/>
                          </a:xfrm>
                        </p:grpSpPr>
                        <p:grpSp>
                          <p:nvGrpSpPr>
                            <p:cNvPr id="147" name="Group 127"/>
                            <p:cNvGrpSpPr>
                              <a:grpSpLocks/>
                            </p:cNvGrpSpPr>
                            <p:nvPr/>
                          </p:nvGrpSpPr>
                          <p:grpSpPr bwMode="auto">
                            <a:xfrm>
                              <a:off x="1459" y="3540"/>
                              <a:ext cx="5" cy="15"/>
                              <a:chOff x="1459" y="3540"/>
                              <a:chExt cx="5" cy="15"/>
                            </a:xfrm>
                          </p:grpSpPr>
                          <p:sp>
                            <p:nvSpPr>
                              <p:cNvPr id="545"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546"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8" name="Group 130"/>
                            <p:cNvGrpSpPr>
                              <a:grpSpLocks/>
                            </p:cNvGrpSpPr>
                            <p:nvPr/>
                          </p:nvGrpSpPr>
                          <p:grpSpPr bwMode="auto">
                            <a:xfrm>
                              <a:off x="1465" y="3540"/>
                              <a:ext cx="7" cy="15"/>
                              <a:chOff x="1465" y="3540"/>
                              <a:chExt cx="7" cy="15"/>
                            </a:xfrm>
                          </p:grpSpPr>
                          <p:sp>
                            <p:nvSpPr>
                              <p:cNvPr id="543"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544"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49" name="Group 133"/>
                        <p:cNvGrpSpPr>
                          <a:grpSpLocks/>
                        </p:cNvGrpSpPr>
                        <p:nvPr/>
                      </p:nvGrpSpPr>
                      <p:grpSpPr bwMode="auto">
                        <a:xfrm>
                          <a:off x="1473" y="3540"/>
                          <a:ext cx="26" cy="15"/>
                          <a:chOff x="1473" y="3540"/>
                          <a:chExt cx="26" cy="15"/>
                        </a:xfrm>
                      </p:grpSpPr>
                      <p:grpSp>
                        <p:nvGrpSpPr>
                          <p:cNvPr id="150" name="Group 134"/>
                          <p:cNvGrpSpPr>
                            <a:grpSpLocks/>
                          </p:cNvGrpSpPr>
                          <p:nvPr/>
                        </p:nvGrpSpPr>
                        <p:grpSpPr bwMode="auto">
                          <a:xfrm>
                            <a:off x="1473" y="3540"/>
                            <a:ext cx="12" cy="15"/>
                            <a:chOff x="1473" y="3540"/>
                            <a:chExt cx="12" cy="15"/>
                          </a:xfrm>
                        </p:grpSpPr>
                        <p:grpSp>
                          <p:nvGrpSpPr>
                            <p:cNvPr id="151" name="Group 135"/>
                            <p:cNvGrpSpPr>
                              <a:grpSpLocks/>
                            </p:cNvGrpSpPr>
                            <p:nvPr/>
                          </p:nvGrpSpPr>
                          <p:grpSpPr bwMode="auto">
                            <a:xfrm>
                              <a:off x="1473" y="3540"/>
                              <a:ext cx="5" cy="15"/>
                              <a:chOff x="1473" y="3540"/>
                              <a:chExt cx="5" cy="15"/>
                            </a:xfrm>
                          </p:grpSpPr>
                          <p:sp>
                            <p:nvSpPr>
                              <p:cNvPr id="537"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538"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52" name="Group 138"/>
                            <p:cNvGrpSpPr>
                              <a:grpSpLocks/>
                            </p:cNvGrpSpPr>
                            <p:nvPr/>
                          </p:nvGrpSpPr>
                          <p:grpSpPr bwMode="auto">
                            <a:xfrm>
                              <a:off x="1480" y="3540"/>
                              <a:ext cx="5" cy="15"/>
                              <a:chOff x="1480" y="3540"/>
                              <a:chExt cx="5" cy="15"/>
                            </a:xfrm>
                          </p:grpSpPr>
                          <p:sp>
                            <p:nvSpPr>
                              <p:cNvPr id="535"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536"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3" name="Group 141"/>
                          <p:cNvGrpSpPr>
                            <a:grpSpLocks/>
                          </p:cNvGrpSpPr>
                          <p:nvPr/>
                        </p:nvGrpSpPr>
                        <p:grpSpPr bwMode="auto">
                          <a:xfrm>
                            <a:off x="1487" y="3540"/>
                            <a:ext cx="12" cy="15"/>
                            <a:chOff x="1487" y="3540"/>
                            <a:chExt cx="12" cy="15"/>
                          </a:xfrm>
                        </p:grpSpPr>
                        <p:grpSp>
                          <p:nvGrpSpPr>
                            <p:cNvPr id="154" name="Group 142"/>
                            <p:cNvGrpSpPr>
                              <a:grpSpLocks/>
                            </p:cNvGrpSpPr>
                            <p:nvPr/>
                          </p:nvGrpSpPr>
                          <p:grpSpPr bwMode="auto">
                            <a:xfrm>
                              <a:off x="1487" y="3540"/>
                              <a:ext cx="5" cy="15"/>
                              <a:chOff x="1487" y="3540"/>
                              <a:chExt cx="5" cy="15"/>
                            </a:xfrm>
                          </p:grpSpPr>
                          <p:sp>
                            <p:nvSpPr>
                              <p:cNvPr id="531"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532"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5" name="Group 145"/>
                            <p:cNvGrpSpPr>
                              <a:grpSpLocks/>
                            </p:cNvGrpSpPr>
                            <p:nvPr/>
                          </p:nvGrpSpPr>
                          <p:grpSpPr bwMode="auto">
                            <a:xfrm>
                              <a:off x="1494" y="3540"/>
                              <a:ext cx="5" cy="15"/>
                              <a:chOff x="1494" y="3540"/>
                              <a:chExt cx="5" cy="15"/>
                            </a:xfrm>
                          </p:grpSpPr>
                          <p:sp>
                            <p:nvSpPr>
                              <p:cNvPr id="529"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530"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156" name="Group 148"/>
                <p:cNvGrpSpPr>
                  <a:grpSpLocks/>
                </p:cNvGrpSpPr>
                <p:nvPr/>
              </p:nvGrpSpPr>
              <p:grpSpPr bwMode="auto">
                <a:xfrm>
                  <a:off x="1278" y="3496"/>
                  <a:ext cx="216" cy="30"/>
                  <a:chOff x="1278" y="3496"/>
                  <a:chExt cx="216" cy="30"/>
                </a:xfrm>
              </p:grpSpPr>
              <p:sp>
                <p:nvSpPr>
                  <p:cNvPr id="513"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4"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5"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6"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57" name="Group 153"/>
              <p:cNvGrpSpPr>
                <a:grpSpLocks/>
              </p:cNvGrpSpPr>
              <p:nvPr/>
            </p:nvGrpSpPr>
            <p:grpSpPr bwMode="auto">
              <a:xfrm>
                <a:off x="1468" y="3499"/>
                <a:ext cx="23" cy="12"/>
                <a:chOff x="1468" y="3499"/>
                <a:chExt cx="23" cy="12"/>
              </a:xfrm>
            </p:grpSpPr>
            <p:sp>
              <p:nvSpPr>
                <p:cNvPr id="506"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07"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868" name="Group 156"/>
                <p:cNvGrpSpPr>
                  <a:grpSpLocks/>
                </p:cNvGrpSpPr>
                <p:nvPr/>
              </p:nvGrpSpPr>
              <p:grpSpPr bwMode="auto">
                <a:xfrm>
                  <a:off x="1468" y="3499"/>
                  <a:ext cx="7" cy="12"/>
                  <a:chOff x="1468" y="3499"/>
                  <a:chExt cx="7" cy="12"/>
                </a:xfrm>
              </p:grpSpPr>
              <p:sp>
                <p:nvSpPr>
                  <p:cNvPr id="509"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0"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869" name="Group 159"/>
              <p:cNvGrpSpPr>
                <a:grpSpLocks/>
              </p:cNvGrpSpPr>
              <p:nvPr/>
            </p:nvGrpSpPr>
            <p:grpSpPr bwMode="auto">
              <a:xfrm>
                <a:off x="1324" y="3498"/>
                <a:ext cx="64" cy="24"/>
                <a:chOff x="1324" y="3498"/>
                <a:chExt cx="64" cy="24"/>
              </a:xfrm>
            </p:grpSpPr>
            <p:grpSp>
              <p:nvGrpSpPr>
                <p:cNvPr id="870" name="Group 160"/>
                <p:cNvGrpSpPr>
                  <a:grpSpLocks/>
                </p:cNvGrpSpPr>
                <p:nvPr/>
              </p:nvGrpSpPr>
              <p:grpSpPr bwMode="auto">
                <a:xfrm>
                  <a:off x="1326" y="3502"/>
                  <a:ext cx="62" cy="6"/>
                  <a:chOff x="1326" y="3502"/>
                  <a:chExt cx="62" cy="6"/>
                </a:xfrm>
              </p:grpSpPr>
              <p:sp>
                <p:nvSpPr>
                  <p:cNvPr id="503"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504"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05"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501"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502"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871" name="Group 166"/>
              <p:cNvGrpSpPr>
                <a:grpSpLocks/>
              </p:cNvGrpSpPr>
              <p:nvPr/>
            </p:nvGrpSpPr>
            <p:grpSpPr bwMode="auto">
              <a:xfrm>
                <a:off x="1278" y="3519"/>
                <a:ext cx="40" cy="8"/>
                <a:chOff x="1278" y="3519"/>
                <a:chExt cx="40" cy="8"/>
              </a:xfrm>
            </p:grpSpPr>
            <p:grpSp>
              <p:nvGrpSpPr>
                <p:cNvPr id="876" name="Group 167"/>
                <p:cNvGrpSpPr>
                  <a:grpSpLocks/>
                </p:cNvGrpSpPr>
                <p:nvPr/>
              </p:nvGrpSpPr>
              <p:grpSpPr bwMode="auto">
                <a:xfrm>
                  <a:off x="1278" y="3519"/>
                  <a:ext cx="19" cy="8"/>
                  <a:chOff x="1278" y="3519"/>
                  <a:chExt cx="19" cy="8"/>
                </a:xfrm>
              </p:grpSpPr>
              <p:grpSp>
                <p:nvGrpSpPr>
                  <p:cNvPr id="877" name="Group 168"/>
                  <p:cNvGrpSpPr>
                    <a:grpSpLocks/>
                  </p:cNvGrpSpPr>
                  <p:nvPr/>
                </p:nvGrpSpPr>
                <p:grpSpPr bwMode="auto">
                  <a:xfrm>
                    <a:off x="1278" y="3519"/>
                    <a:ext cx="8" cy="8"/>
                    <a:chOff x="1278" y="3519"/>
                    <a:chExt cx="8" cy="8"/>
                  </a:xfrm>
                </p:grpSpPr>
                <p:grpSp>
                  <p:nvGrpSpPr>
                    <p:cNvPr id="882" name="Group 169"/>
                    <p:cNvGrpSpPr>
                      <a:grpSpLocks/>
                    </p:cNvGrpSpPr>
                    <p:nvPr/>
                  </p:nvGrpSpPr>
                  <p:grpSpPr bwMode="auto">
                    <a:xfrm>
                      <a:off x="1278" y="3519"/>
                      <a:ext cx="3" cy="8"/>
                      <a:chOff x="1278" y="3519"/>
                      <a:chExt cx="3" cy="8"/>
                    </a:xfrm>
                  </p:grpSpPr>
                  <p:sp>
                    <p:nvSpPr>
                      <p:cNvPr id="498"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499"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03" name="Group 172"/>
                    <p:cNvGrpSpPr>
                      <a:grpSpLocks/>
                    </p:cNvGrpSpPr>
                    <p:nvPr/>
                  </p:nvGrpSpPr>
                  <p:grpSpPr bwMode="auto">
                    <a:xfrm>
                      <a:off x="1282" y="3519"/>
                      <a:ext cx="4" cy="8"/>
                      <a:chOff x="1282" y="3519"/>
                      <a:chExt cx="4" cy="8"/>
                    </a:xfrm>
                  </p:grpSpPr>
                  <p:sp>
                    <p:nvSpPr>
                      <p:cNvPr id="496"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497"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904" name="Group 175"/>
                  <p:cNvGrpSpPr>
                    <a:grpSpLocks/>
                  </p:cNvGrpSpPr>
                  <p:nvPr/>
                </p:nvGrpSpPr>
                <p:grpSpPr bwMode="auto">
                  <a:xfrm>
                    <a:off x="1287" y="3519"/>
                    <a:ext cx="10" cy="8"/>
                    <a:chOff x="1287" y="3519"/>
                    <a:chExt cx="10" cy="8"/>
                  </a:xfrm>
                </p:grpSpPr>
                <p:grpSp>
                  <p:nvGrpSpPr>
                    <p:cNvPr id="905" name="Group 176"/>
                    <p:cNvGrpSpPr>
                      <a:grpSpLocks/>
                    </p:cNvGrpSpPr>
                    <p:nvPr/>
                  </p:nvGrpSpPr>
                  <p:grpSpPr bwMode="auto">
                    <a:xfrm>
                      <a:off x="1287" y="3519"/>
                      <a:ext cx="4" cy="8"/>
                      <a:chOff x="1287" y="3519"/>
                      <a:chExt cx="4" cy="8"/>
                    </a:xfrm>
                  </p:grpSpPr>
                  <p:sp>
                    <p:nvSpPr>
                      <p:cNvPr id="492"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493"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06" name="Group 179"/>
                    <p:cNvGrpSpPr>
                      <a:grpSpLocks/>
                    </p:cNvGrpSpPr>
                    <p:nvPr/>
                  </p:nvGrpSpPr>
                  <p:grpSpPr bwMode="auto">
                    <a:xfrm>
                      <a:off x="1293" y="3519"/>
                      <a:ext cx="4" cy="8"/>
                      <a:chOff x="1293" y="3519"/>
                      <a:chExt cx="4" cy="8"/>
                    </a:xfrm>
                  </p:grpSpPr>
                  <p:sp>
                    <p:nvSpPr>
                      <p:cNvPr id="490"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491"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907" name="Group 182"/>
                <p:cNvGrpSpPr>
                  <a:grpSpLocks/>
                </p:cNvGrpSpPr>
                <p:nvPr/>
              </p:nvGrpSpPr>
              <p:grpSpPr bwMode="auto">
                <a:xfrm>
                  <a:off x="1298" y="3519"/>
                  <a:ext cx="20" cy="8"/>
                  <a:chOff x="1298" y="3519"/>
                  <a:chExt cx="20" cy="8"/>
                </a:xfrm>
              </p:grpSpPr>
              <p:grpSp>
                <p:nvGrpSpPr>
                  <p:cNvPr id="908" name="Group 183"/>
                  <p:cNvGrpSpPr>
                    <a:grpSpLocks/>
                  </p:cNvGrpSpPr>
                  <p:nvPr/>
                </p:nvGrpSpPr>
                <p:grpSpPr bwMode="auto">
                  <a:xfrm>
                    <a:off x="1298" y="3519"/>
                    <a:ext cx="10" cy="8"/>
                    <a:chOff x="1298" y="3519"/>
                    <a:chExt cx="10" cy="8"/>
                  </a:xfrm>
                </p:grpSpPr>
                <p:grpSp>
                  <p:nvGrpSpPr>
                    <p:cNvPr id="911" name="Group 184"/>
                    <p:cNvGrpSpPr>
                      <a:grpSpLocks/>
                    </p:cNvGrpSpPr>
                    <p:nvPr/>
                  </p:nvGrpSpPr>
                  <p:grpSpPr bwMode="auto">
                    <a:xfrm>
                      <a:off x="1298" y="3519"/>
                      <a:ext cx="5" cy="8"/>
                      <a:chOff x="1298" y="3519"/>
                      <a:chExt cx="5" cy="8"/>
                    </a:xfrm>
                  </p:grpSpPr>
                  <p:sp>
                    <p:nvSpPr>
                      <p:cNvPr id="484"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485"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912" name="Group 187"/>
                    <p:cNvGrpSpPr>
                      <a:grpSpLocks/>
                    </p:cNvGrpSpPr>
                    <p:nvPr/>
                  </p:nvGrpSpPr>
                  <p:grpSpPr bwMode="auto">
                    <a:xfrm>
                      <a:off x="1304" y="3519"/>
                      <a:ext cx="4" cy="8"/>
                      <a:chOff x="1304" y="3519"/>
                      <a:chExt cx="4" cy="8"/>
                    </a:xfrm>
                  </p:grpSpPr>
                  <p:sp>
                    <p:nvSpPr>
                      <p:cNvPr id="482"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483"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913" name="Group 190"/>
                  <p:cNvGrpSpPr>
                    <a:grpSpLocks/>
                  </p:cNvGrpSpPr>
                  <p:nvPr/>
                </p:nvGrpSpPr>
                <p:grpSpPr bwMode="auto">
                  <a:xfrm>
                    <a:off x="1309" y="3519"/>
                    <a:ext cx="9" cy="8"/>
                    <a:chOff x="1309" y="3519"/>
                    <a:chExt cx="9" cy="8"/>
                  </a:xfrm>
                </p:grpSpPr>
                <p:grpSp>
                  <p:nvGrpSpPr>
                    <p:cNvPr id="914" name="Group 191"/>
                    <p:cNvGrpSpPr>
                      <a:grpSpLocks/>
                    </p:cNvGrpSpPr>
                    <p:nvPr/>
                  </p:nvGrpSpPr>
                  <p:grpSpPr bwMode="auto">
                    <a:xfrm>
                      <a:off x="1309" y="3519"/>
                      <a:ext cx="4" cy="8"/>
                      <a:chOff x="1309" y="3519"/>
                      <a:chExt cx="4" cy="8"/>
                    </a:xfrm>
                  </p:grpSpPr>
                  <p:sp>
                    <p:nvSpPr>
                      <p:cNvPr id="478"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479"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15" name="Group 194"/>
                    <p:cNvGrpSpPr>
                      <a:grpSpLocks/>
                    </p:cNvGrpSpPr>
                    <p:nvPr/>
                  </p:nvGrpSpPr>
                  <p:grpSpPr bwMode="auto">
                    <a:xfrm>
                      <a:off x="1314" y="3519"/>
                      <a:ext cx="4" cy="8"/>
                      <a:chOff x="1314" y="3519"/>
                      <a:chExt cx="4" cy="8"/>
                    </a:xfrm>
                  </p:grpSpPr>
                  <p:sp>
                    <p:nvSpPr>
                      <p:cNvPr id="476"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477"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469"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916" name="Group 198"/>
            <p:cNvGrpSpPr>
              <a:grpSpLocks/>
            </p:cNvGrpSpPr>
            <p:nvPr/>
          </p:nvGrpSpPr>
          <p:grpSpPr bwMode="auto">
            <a:xfrm>
              <a:off x="1200" y="3557"/>
              <a:ext cx="373" cy="43"/>
              <a:chOff x="1200" y="3557"/>
              <a:chExt cx="373" cy="43"/>
            </a:xfrm>
          </p:grpSpPr>
          <p:grpSp>
            <p:nvGrpSpPr>
              <p:cNvPr id="917" name="Group 199"/>
              <p:cNvGrpSpPr>
                <a:grpSpLocks/>
              </p:cNvGrpSpPr>
              <p:nvPr/>
            </p:nvGrpSpPr>
            <p:grpSpPr bwMode="auto">
              <a:xfrm>
                <a:off x="1200" y="3557"/>
                <a:ext cx="373" cy="43"/>
                <a:chOff x="1200" y="3557"/>
                <a:chExt cx="373" cy="43"/>
              </a:xfrm>
            </p:grpSpPr>
            <p:sp>
              <p:nvSpPr>
                <p:cNvPr id="462"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63"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464"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918" name="Group 203"/>
              <p:cNvGrpSpPr>
                <a:grpSpLocks/>
              </p:cNvGrpSpPr>
              <p:nvPr/>
            </p:nvGrpSpPr>
            <p:grpSpPr bwMode="auto">
              <a:xfrm>
                <a:off x="1241" y="3560"/>
                <a:ext cx="293" cy="11"/>
                <a:chOff x="1241" y="3560"/>
                <a:chExt cx="293" cy="11"/>
              </a:xfrm>
            </p:grpSpPr>
            <p:sp>
              <p:nvSpPr>
                <p:cNvPr id="456"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457"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458"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59"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60"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461"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919" name="Group 210"/>
              <p:cNvGrpSpPr>
                <a:grpSpLocks/>
              </p:cNvGrpSpPr>
              <p:nvPr/>
            </p:nvGrpSpPr>
            <p:grpSpPr bwMode="auto">
              <a:xfrm>
                <a:off x="1242" y="3572"/>
                <a:ext cx="291" cy="16"/>
                <a:chOff x="1242" y="3572"/>
                <a:chExt cx="291" cy="16"/>
              </a:xfrm>
            </p:grpSpPr>
            <p:grpSp>
              <p:nvGrpSpPr>
                <p:cNvPr id="920" name="Group 211"/>
                <p:cNvGrpSpPr>
                  <a:grpSpLocks/>
                </p:cNvGrpSpPr>
                <p:nvPr/>
              </p:nvGrpSpPr>
              <p:grpSpPr bwMode="auto">
                <a:xfrm>
                  <a:off x="1278" y="3573"/>
                  <a:ext cx="66" cy="14"/>
                  <a:chOff x="1278" y="3573"/>
                  <a:chExt cx="66" cy="14"/>
                </a:xfrm>
              </p:grpSpPr>
              <p:sp>
                <p:nvSpPr>
                  <p:cNvPr id="452"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453"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454"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455"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921" name="Group 216"/>
                <p:cNvGrpSpPr>
                  <a:grpSpLocks/>
                </p:cNvGrpSpPr>
                <p:nvPr/>
              </p:nvGrpSpPr>
              <p:grpSpPr bwMode="auto">
                <a:xfrm>
                  <a:off x="1242" y="3575"/>
                  <a:ext cx="5" cy="9"/>
                  <a:chOff x="1242" y="3575"/>
                  <a:chExt cx="5" cy="9"/>
                </a:xfrm>
              </p:grpSpPr>
              <p:sp>
                <p:nvSpPr>
                  <p:cNvPr id="449"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450"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451"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922" name="Group 220"/>
                <p:cNvGrpSpPr>
                  <a:grpSpLocks/>
                </p:cNvGrpSpPr>
                <p:nvPr/>
              </p:nvGrpSpPr>
              <p:grpSpPr bwMode="auto">
                <a:xfrm>
                  <a:off x="1338" y="3572"/>
                  <a:ext cx="85" cy="15"/>
                  <a:chOff x="1338" y="3572"/>
                  <a:chExt cx="85" cy="15"/>
                </a:xfrm>
              </p:grpSpPr>
              <p:sp>
                <p:nvSpPr>
                  <p:cNvPr id="443"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444"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445"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446"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447"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448"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923" name="Group 227"/>
                <p:cNvGrpSpPr>
                  <a:grpSpLocks/>
                </p:cNvGrpSpPr>
                <p:nvPr/>
              </p:nvGrpSpPr>
              <p:grpSpPr bwMode="auto">
                <a:xfrm>
                  <a:off x="1459" y="3575"/>
                  <a:ext cx="4" cy="13"/>
                  <a:chOff x="1459" y="3575"/>
                  <a:chExt cx="4" cy="13"/>
                </a:xfrm>
              </p:grpSpPr>
              <p:sp>
                <p:nvSpPr>
                  <p:cNvPr id="440"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441"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442"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924" name="Group 231"/>
                <p:cNvGrpSpPr>
                  <a:grpSpLocks/>
                </p:cNvGrpSpPr>
                <p:nvPr/>
              </p:nvGrpSpPr>
              <p:grpSpPr bwMode="auto">
                <a:xfrm>
                  <a:off x="1505" y="3575"/>
                  <a:ext cx="28" cy="13"/>
                  <a:chOff x="1505" y="3575"/>
                  <a:chExt cx="28" cy="13"/>
                </a:xfrm>
              </p:grpSpPr>
              <p:sp>
                <p:nvSpPr>
                  <p:cNvPr id="434"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435"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436"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437"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438"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439"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925" name="Group 238"/>
            <p:cNvGrpSpPr>
              <a:grpSpLocks/>
            </p:cNvGrpSpPr>
            <p:nvPr/>
          </p:nvGrpSpPr>
          <p:grpSpPr bwMode="auto">
            <a:xfrm>
              <a:off x="1308" y="3453"/>
              <a:ext cx="163" cy="25"/>
              <a:chOff x="1308" y="3453"/>
              <a:chExt cx="163" cy="25"/>
            </a:xfrm>
          </p:grpSpPr>
          <p:grpSp>
            <p:nvGrpSpPr>
              <p:cNvPr id="926" name="Group 239"/>
              <p:cNvGrpSpPr>
                <a:grpSpLocks/>
              </p:cNvGrpSpPr>
              <p:nvPr/>
            </p:nvGrpSpPr>
            <p:grpSpPr bwMode="auto">
              <a:xfrm>
                <a:off x="1308" y="3462"/>
                <a:ext cx="163" cy="16"/>
                <a:chOff x="1308" y="3462"/>
                <a:chExt cx="163" cy="16"/>
              </a:xfrm>
            </p:grpSpPr>
            <p:sp>
              <p:nvSpPr>
                <p:cNvPr id="424"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425"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423"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927" name="Group 243"/>
            <p:cNvGrpSpPr>
              <a:grpSpLocks/>
            </p:cNvGrpSpPr>
            <p:nvPr/>
          </p:nvGrpSpPr>
          <p:grpSpPr bwMode="auto">
            <a:xfrm>
              <a:off x="1288" y="3312"/>
              <a:ext cx="195" cy="137"/>
              <a:chOff x="1288" y="3312"/>
              <a:chExt cx="195" cy="137"/>
            </a:xfrm>
          </p:grpSpPr>
          <p:grpSp>
            <p:nvGrpSpPr>
              <p:cNvPr id="162" name="Group 244"/>
              <p:cNvGrpSpPr>
                <a:grpSpLocks/>
              </p:cNvGrpSpPr>
              <p:nvPr/>
            </p:nvGrpSpPr>
            <p:grpSpPr bwMode="auto">
              <a:xfrm>
                <a:off x="1288" y="3312"/>
                <a:ext cx="195" cy="137"/>
                <a:chOff x="1288" y="3312"/>
                <a:chExt cx="195" cy="137"/>
              </a:xfrm>
            </p:grpSpPr>
            <p:sp>
              <p:nvSpPr>
                <p:cNvPr id="419"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420"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421"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418"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grpSp>
        <p:nvGrpSpPr>
          <p:cNvPr id="163" name="Group 12"/>
          <p:cNvGrpSpPr>
            <a:grpSpLocks/>
          </p:cNvGrpSpPr>
          <p:nvPr/>
        </p:nvGrpSpPr>
        <p:grpSpPr bwMode="auto">
          <a:xfrm>
            <a:off x="4495800" y="2305050"/>
            <a:ext cx="457200" cy="361950"/>
            <a:chOff x="1200" y="3312"/>
            <a:chExt cx="373" cy="288"/>
          </a:xfrm>
        </p:grpSpPr>
        <p:grpSp>
          <p:nvGrpSpPr>
            <p:cNvPr id="164" name="Group 13"/>
            <p:cNvGrpSpPr>
              <a:grpSpLocks/>
            </p:cNvGrpSpPr>
            <p:nvPr/>
          </p:nvGrpSpPr>
          <p:grpSpPr bwMode="auto">
            <a:xfrm>
              <a:off x="1272" y="3470"/>
              <a:ext cx="236" cy="85"/>
              <a:chOff x="1272" y="3470"/>
              <a:chExt cx="236" cy="85"/>
            </a:xfrm>
          </p:grpSpPr>
          <p:grpSp>
            <p:nvGrpSpPr>
              <p:cNvPr id="165" name="Group 14"/>
              <p:cNvGrpSpPr>
                <a:grpSpLocks/>
              </p:cNvGrpSpPr>
              <p:nvPr/>
            </p:nvGrpSpPr>
            <p:grpSpPr bwMode="auto">
              <a:xfrm>
                <a:off x="1272" y="3470"/>
                <a:ext cx="236" cy="85"/>
                <a:chOff x="1272" y="3470"/>
                <a:chExt cx="236" cy="85"/>
              </a:xfrm>
            </p:grpSpPr>
            <p:grpSp>
              <p:nvGrpSpPr>
                <p:cNvPr id="166" name="Group 15"/>
                <p:cNvGrpSpPr>
                  <a:grpSpLocks/>
                </p:cNvGrpSpPr>
                <p:nvPr/>
              </p:nvGrpSpPr>
              <p:grpSpPr bwMode="auto">
                <a:xfrm>
                  <a:off x="1272" y="3470"/>
                  <a:ext cx="236" cy="85"/>
                  <a:chOff x="1272" y="3470"/>
                  <a:chExt cx="236" cy="85"/>
                </a:xfrm>
              </p:grpSpPr>
              <p:grpSp>
                <p:nvGrpSpPr>
                  <p:cNvPr id="167" name="Group 16"/>
                  <p:cNvGrpSpPr>
                    <a:grpSpLocks/>
                  </p:cNvGrpSpPr>
                  <p:nvPr/>
                </p:nvGrpSpPr>
                <p:grpSpPr bwMode="auto">
                  <a:xfrm>
                    <a:off x="1272" y="3470"/>
                    <a:ext cx="236" cy="85"/>
                    <a:chOff x="1272" y="3470"/>
                    <a:chExt cx="236" cy="85"/>
                  </a:xfrm>
                </p:grpSpPr>
                <p:grpSp>
                  <p:nvGrpSpPr>
                    <p:cNvPr id="168" name="Group 17"/>
                    <p:cNvGrpSpPr>
                      <a:grpSpLocks/>
                    </p:cNvGrpSpPr>
                    <p:nvPr/>
                  </p:nvGrpSpPr>
                  <p:grpSpPr bwMode="auto">
                    <a:xfrm>
                      <a:off x="1272" y="3470"/>
                      <a:ext cx="236" cy="85"/>
                      <a:chOff x="1272" y="3470"/>
                      <a:chExt cx="236" cy="85"/>
                    </a:xfrm>
                  </p:grpSpPr>
                  <p:sp>
                    <p:nvSpPr>
                      <p:cNvPr id="884"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85"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883"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69" name="Group 21"/>
                  <p:cNvGrpSpPr>
                    <a:grpSpLocks/>
                  </p:cNvGrpSpPr>
                  <p:nvPr/>
                </p:nvGrpSpPr>
                <p:grpSpPr bwMode="auto">
                  <a:xfrm>
                    <a:off x="1278" y="3540"/>
                    <a:ext cx="221" cy="15"/>
                    <a:chOff x="1278" y="3540"/>
                    <a:chExt cx="221" cy="15"/>
                  </a:xfrm>
                </p:grpSpPr>
                <p:grpSp>
                  <p:nvGrpSpPr>
                    <p:cNvPr id="170" name="Group 22"/>
                    <p:cNvGrpSpPr>
                      <a:grpSpLocks/>
                    </p:cNvGrpSpPr>
                    <p:nvPr/>
                  </p:nvGrpSpPr>
                  <p:grpSpPr bwMode="auto">
                    <a:xfrm>
                      <a:off x="1278" y="3540"/>
                      <a:ext cx="109" cy="15"/>
                      <a:chOff x="1278" y="3540"/>
                      <a:chExt cx="109" cy="15"/>
                    </a:xfrm>
                  </p:grpSpPr>
                  <p:grpSp>
                    <p:nvGrpSpPr>
                      <p:cNvPr id="171" name="Group 23"/>
                      <p:cNvGrpSpPr>
                        <a:grpSpLocks/>
                      </p:cNvGrpSpPr>
                      <p:nvPr/>
                    </p:nvGrpSpPr>
                    <p:grpSpPr bwMode="auto">
                      <a:xfrm>
                        <a:off x="1278" y="3540"/>
                        <a:ext cx="53" cy="15"/>
                        <a:chOff x="1278" y="3540"/>
                        <a:chExt cx="53" cy="15"/>
                      </a:xfrm>
                    </p:grpSpPr>
                    <p:grpSp>
                      <p:nvGrpSpPr>
                        <p:cNvPr id="172" name="Group 24"/>
                        <p:cNvGrpSpPr>
                          <a:grpSpLocks/>
                        </p:cNvGrpSpPr>
                        <p:nvPr/>
                      </p:nvGrpSpPr>
                      <p:grpSpPr bwMode="auto">
                        <a:xfrm>
                          <a:off x="1278" y="3540"/>
                          <a:ext cx="25" cy="15"/>
                          <a:chOff x="1278" y="3540"/>
                          <a:chExt cx="25" cy="15"/>
                        </a:xfrm>
                      </p:grpSpPr>
                      <p:grpSp>
                        <p:nvGrpSpPr>
                          <p:cNvPr id="174" name="Group 25"/>
                          <p:cNvGrpSpPr>
                            <a:grpSpLocks/>
                          </p:cNvGrpSpPr>
                          <p:nvPr/>
                        </p:nvGrpSpPr>
                        <p:grpSpPr bwMode="auto">
                          <a:xfrm>
                            <a:off x="1278" y="3540"/>
                            <a:ext cx="10" cy="15"/>
                            <a:chOff x="1278" y="3540"/>
                            <a:chExt cx="10" cy="15"/>
                          </a:xfrm>
                        </p:grpSpPr>
                        <p:grpSp>
                          <p:nvGrpSpPr>
                            <p:cNvPr id="175" name="Group 26"/>
                            <p:cNvGrpSpPr>
                              <a:grpSpLocks/>
                            </p:cNvGrpSpPr>
                            <p:nvPr/>
                          </p:nvGrpSpPr>
                          <p:grpSpPr bwMode="auto">
                            <a:xfrm>
                              <a:off x="1278" y="3540"/>
                              <a:ext cx="4" cy="15"/>
                              <a:chOff x="1278" y="3540"/>
                              <a:chExt cx="4" cy="15"/>
                            </a:xfrm>
                          </p:grpSpPr>
                          <p:sp>
                            <p:nvSpPr>
                              <p:cNvPr id="880"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881"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76" name="Group 29"/>
                            <p:cNvGrpSpPr>
                              <a:grpSpLocks/>
                            </p:cNvGrpSpPr>
                            <p:nvPr/>
                          </p:nvGrpSpPr>
                          <p:grpSpPr bwMode="auto">
                            <a:xfrm>
                              <a:off x="1283" y="3540"/>
                              <a:ext cx="5" cy="15"/>
                              <a:chOff x="1283" y="3540"/>
                              <a:chExt cx="5" cy="15"/>
                            </a:xfrm>
                          </p:grpSpPr>
                          <p:sp>
                            <p:nvSpPr>
                              <p:cNvPr id="878"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879"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79" name="Group 32"/>
                          <p:cNvGrpSpPr>
                            <a:grpSpLocks/>
                          </p:cNvGrpSpPr>
                          <p:nvPr/>
                        </p:nvGrpSpPr>
                        <p:grpSpPr bwMode="auto">
                          <a:xfrm>
                            <a:off x="1290" y="3540"/>
                            <a:ext cx="13" cy="15"/>
                            <a:chOff x="1290" y="3540"/>
                            <a:chExt cx="13" cy="15"/>
                          </a:xfrm>
                        </p:grpSpPr>
                        <p:grpSp>
                          <p:nvGrpSpPr>
                            <p:cNvPr id="180" name="Group 33"/>
                            <p:cNvGrpSpPr>
                              <a:grpSpLocks/>
                            </p:cNvGrpSpPr>
                            <p:nvPr/>
                          </p:nvGrpSpPr>
                          <p:grpSpPr bwMode="auto">
                            <a:xfrm>
                              <a:off x="1290" y="3540"/>
                              <a:ext cx="5" cy="15"/>
                              <a:chOff x="1290" y="3540"/>
                              <a:chExt cx="5" cy="15"/>
                            </a:xfrm>
                          </p:grpSpPr>
                          <p:sp>
                            <p:nvSpPr>
                              <p:cNvPr id="874"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875"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1" name="Group 36"/>
                            <p:cNvGrpSpPr>
                              <a:grpSpLocks/>
                            </p:cNvGrpSpPr>
                            <p:nvPr/>
                          </p:nvGrpSpPr>
                          <p:grpSpPr bwMode="auto">
                            <a:xfrm>
                              <a:off x="1297" y="3540"/>
                              <a:ext cx="6" cy="15"/>
                              <a:chOff x="1297" y="3540"/>
                              <a:chExt cx="6" cy="15"/>
                            </a:xfrm>
                          </p:grpSpPr>
                          <p:sp>
                            <p:nvSpPr>
                              <p:cNvPr id="872"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873"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82" name="Group 39"/>
                        <p:cNvGrpSpPr>
                          <a:grpSpLocks/>
                        </p:cNvGrpSpPr>
                        <p:nvPr/>
                      </p:nvGrpSpPr>
                      <p:grpSpPr bwMode="auto">
                        <a:xfrm>
                          <a:off x="1305" y="3540"/>
                          <a:ext cx="26" cy="15"/>
                          <a:chOff x="1305" y="3540"/>
                          <a:chExt cx="26" cy="15"/>
                        </a:xfrm>
                      </p:grpSpPr>
                      <p:grpSp>
                        <p:nvGrpSpPr>
                          <p:cNvPr id="183" name="Group 40"/>
                          <p:cNvGrpSpPr>
                            <a:grpSpLocks/>
                          </p:cNvGrpSpPr>
                          <p:nvPr/>
                        </p:nvGrpSpPr>
                        <p:grpSpPr bwMode="auto">
                          <a:xfrm>
                            <a:off x="1305" y="3540"/>
                            <a:ext cx="12" cy="15"/>
                            <a:chOff x="1305" y="3540"/>
                            <a:chExt cx="12" cy="15"/>
                          </a:xfrm>
                        </p:grpSpPr>
                        <p:grpSp>
                          <p:nvGrpSpPr>
                            <p:cNvPr id="184" name="Group 41"/>
                            <p:cNvGrpSpPr>
                              <a:grpSpLocks/>
                            </p:cNvGrpSpPr>
                            <p:nvPr/>
                          </p:nvGrpSpPr>
                          <p:grpSpPr bwMode="auto">
                            <a:xfrm>
                              <a:off x="1305" y="3540"/>
                              <a:ext cx="5" cy="15"/>
                              <a:chOff x="1305" y="3540"/>
                              <a:chExt cx="5" cy="15"/>
                            </a:xfrm>
                          </p:grpSpPr>
                          <p:sp>
                            <p:nvSpPr>
                              <p:cNvPr id="866"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867"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85" name="Group 44"/>
                            <p:cNvGrpSpPr>
                              <a:grpSpLocks/>
                            </p:cNvGrpSpPr>
                            <p:nvPr/>
                          </p:nvGrpSpPr>
                          <p:grpSpPr bwMode="auto">
                            <a:xfrm>
                              <a:off x="1312" y="3540"/>
                              <a:ext cx="5" cy="15"/>
                              <a:chOff x="1312" y="3540"/>
                              <a:chExt cx="5" cy="15"/>
                            </a:xfrm>
                          </p:grpSpPr>
                          <p:sp>
                            <p:nvSpPr>
                              <p:cNvPr id="864"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865"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86" name="Group 47"/>
                          <p:cNvGrpSpPr>
                            <a:grpSpLocks/>
                          </p:cNvGrpSpPr>
                          <p:nvPr/>
                        </p:nvGrpSpPr>
                        <p:grpSpPr bwMode="auto">
                          <a:xfrm>
                            <a:off x="1318" y="3540"/>
                            <a:ext cx="13" cy="15"/>
                            <a:chOff x="1318" y="3540"/>
                            <a:chExt cx="13" cy="15"/>
                          </a:xfrm>
                        </p:grpSpPr>
                        <p:grpSp>
                          <p:nvGrpSpPr>
                            <p:cNvPr id="187" name="Group 48"/>
                            <p:cNvGrpSpPr>
                              <a:grpSpLocks/>
                            </p:cNvGrpSpPr>
                            <p:nvPr/>
                          </p:nvGrpSpPr>
                          <p:grpSpPr bwMode="auto">
                            <a:xfrm>
                              <a:off x="1318" y="3540"/>
                              <a:ext cx="6" cy="15"/>
                              <a:chOff x="1318" y="3540"/>
                              <a:chExt cx="6" cy="15"/>
                            </a:xfrm>
                          </p:grpSpPr>
                          <p:sp>
                            <p:nvSpPr>
                              <p:cNvPr id="860"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861"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88" name="Group 51"/>
                            <p:cNvGrpSpPr>
                              <a:grpSpLocks/>
                            </p:cNvGrpSpPr>
                            <p:nvPr/>
                          </p:nvGrpSpPr>
                          <p:grpSpPr bwMode="auto">
                            <a:xfrm>
                              <a:off x="1325" y="3540"/>
                              <a:ext cx="6" cy="15"/>
                              <a:chOff x="1325" y="3540"/>
                              <a:chExt cx="6" cy="15"/>
                            </a:xfrm>
                          </p:grpSpPr>
                          <p:sp>
                            <p:nvSpPr>
                              <p:cNvPr id="858"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859"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89" name="Group 54"/>
                      <p:cNvGrpSpPr>
                        <a:grpSpLocks/>
                      </p:cNvGrpSpPr>
                      <p:nvPr/>
                    </p:nvGrpSpPr>
                    <p:grpSpPr bwMode="auto">
                      <a:xfrm>
                        <a:off x="1332" y="3540"/>
                        <a:ext cx="55" cy="15"/>
                        <a:chOff x="1332" y="3540"/>
                        <a:chExt cx="55" cy="15"/>
                      </a:xfrm>
                    </p:grpSpPr>
                    <p:grpSp>
                      <p:nvGrpSpPr>
                        <p:cNvPr id="190" name="Group 55"/>
                        <p:cNvGrpSpPr>
                          <a:grpSpLocks/>
                        </p:cNvGrpSpPr>
                        <p:nvPr/>
                      </p:nvGrpSpPr>
                      <p:grpSpPr bwMode="auto">
                        <a:xfrm>
                          <a:off x="1332" y="3540"/>
                          <a:ext cx="27" cy="15"/>
                          <a:chOff x="1332" y="3540"/>
                          <a:chExt cx="27" cy="15"/>
                        </a:xfrm>
                      </p:grpSpPr>
                      <p:grpSp>
                        <p:nvGrpSpPr>
                          <p:cNvPr id="191" name="Group 56"/>
                          <p:cNvGrpSpPr>
                            <a:grpSpLocks/>
                          </p:cNvGrpSpPr>
                          <p:nvPr/>
                        </p:nvGrpSpPr>
                        <p:grpSpPr bwMode="auto">
                          <a:xfrm>
                            <a:off x="1332" y="3540"/>
                            <a:ext cx="13" cy="15"/>
                            <a:chOff x="1332" y="3540"/>
                            <a:chExt cx="13" cy="15"/>
                          </a:xfrm>
                        </p:grpSpPr>
                        <p:grpSp>
                          <p:nvGrpSpPr>
                            <p:cNvPr id="192" name="Group 57"/>
                            <p:cNvGrpSpPr>
                              <a:grpSpLocks/>
                            </p:cNvGrpSpPr>
                            <p:nvPr/>
                          </p:nvGrpSpPr>
                          <p:grpSpPr bwMode="auto">
                            <a:xfrm>
                              <a:off x="1332" y="3540"/>
                              <a:ext cx="5" cy="15"/>
                              <a:chOff x="1332" y="3540"/>
                              <a:chExt cx="5" cy="15"/>
                            </a:xfrm>
                          </p:grpSpPr>
                          <p:sp>
                            <p:nvSpPr>
                              <p:cNvPr id="850"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851"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94" name="Group 60"/>
                            <p:cNvGrpSpPr>
                              <a:grpSpLocks/>
                            </p:cNvGrpSpPr>
                            <p:nvPr/>
                          </p:nvGrpSpPr>
                          <p:grpSpPr bwMode="auto">
                            <a:xfrm>
                              <a:off x="1339" y="3540"/>
                              <a:ext cx="6" cy="15"/>
                              <a:chOff x="1339" y="3540"/>
                              <a:chExt cx="6" cy="15"/>
                            </a:xfrm>
                          </p:grpSpPr>
                          <p:sp>
                            <p:nvSpPr>
                              <p:cNvPr id="848"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849"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95" name="Group 63"/>
                          <p:cNvGrpSpPr>
                            <a:grpSpLocks/>
                          </p:cNvGrpSpPr>
                          <p:nvPr/>
                        </p:nvGrpSpPr>
                        <p:grpSpPr bwMode="auto">
                          <a:xfrm>
                            <a:off x="1347" y="3540"/>
                            <a:ext cx="12" cy="15"/>
                            <a:chOff x="1347" y="3540"/>
                            <a:chExt cx="12" cy="15"/>
                          </a:xfrm>
                        </p:grpSpPr>
                        <p:grpSp>
                          <p:nvGrpSpPr>
                            <p:cNvPr id="196" name="Group 64"/>
                            <p:cNvGrpSpPr>
                              <a:grpSpLocks/>
                            </p:cNvGrpSpPr>
                            <p:nvPr/>
                          </p:nvGrpSpPr>
                          <p:grpSpPr bwMode="auto">
                            <a:xfrm>
                              <a:off x="1347" y="3540"/>
                              <a:ext cx="5" cy="15"/>
                              <a:chOff x="1347" y="3540"/>
                              <a:chExt cx="5" cy="15"/>
                            </a:xfrm>
                          </p:grpSpPr>
                          <p:sp>
                            <p:nvSpPr>
                              <p:cNvPr id="844"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845"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97" name="Group 67"/>
                            <p:cNvGrpSpPr>
                              <a:grpSpLocks/>
                            </p:cNvGrpSpPr>
                            <p:nvPr/>
                          </p:nvGrpSpPr>
                          <p:grpSpPr bwMode="auto">
                            <a:xfrm>
                              <a:off x="1354" y="3540"/>
                              <a:ext cx="5" cy="15"/>
                              <a:chOff x="1354" y="3540"/>
                              <a:chExt cx="5" cy="15"/>
                            </a:xfrm>
                          </p:grpSpPr>
                          <p:sp>
                            <p:nvSpPr>
                              <p:cNvPr id="842"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843"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28" name="Group 70"/>
                        <p:cNvGrpSpPr>
                          <a:grpSpLocks/>
                        </p:cNvGrpSpPr>
                        <p:nvPr/>
                      </p:nvGrpSpPr>
                      <p:grpSpPr bwMode="auto">
                        <a:xfrm>
                          <a:off x="1361" y="3540"/>
                          <a:ext cx="26" cy="15"/>
                          <a:chOff x="1361" y="3540"/>
                          <a:chExt cx="26" cy="15"/>
                        </a:xfrm>
                      </p:grpSpPr>
                      <p:grpSp>
                        <p:nvGrpSpPr>
                          <p:cNvPr id="229" name="Group 71"/>
                          <p:cNvGrpSpPr>
                            <a:grpSpLocks/>
                          </p:cNvGrpSpPr>
                          <p:nvPr/>
                        </p:nvGrpSpPr>
                        <p:grpSpPr bwMode="auto">
                          <a:xfrm>
                            <a:off x="1361" y="3540"/>
                            <a:ext cx="12" cy="15"/>
                            <a:chOff x="1361" y="3540"/>
                            <a:chExt cx="12" cy="15"/>
                          </a:xfrm>
                        </p:grpSpPr>
                        <p:grpSp>
                          <p:nvGrpSpPr>
                            <p:cNvPr id="230" name="Group 72"/>
                            <p:cNvGrpSpPr>
                              <a:grpSpLocks/>
                            </p:cNvGrpSpPr>
                            <p:nvPr/>
                          </p:nvGrpSpPr>
                          <p:grpSpPr bwMode="auto">
                            <a:xfrm>
                              <a:off x="1361" y="3540"/>
                              <a:ext cx="5" cy="15"/>
                              <a:chOff x="1361" y="3540"/>
                              <a:chExt cx="5" cy="15"/>
                            </a:xfrm>
                          </p:grpSpPr>
                          <p:sp>
                            <p:nvSpPr>
                              <p:cNvPr id="836"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837"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31" name="Group 75"/>
                            <p:cNvGrpSpPr>
                              <a:grpSpLocks/>
                            </p:cNvGrpSpPr>
                            <p:nvPr/>
                          </p:nvGrpSpPr>
                          <p:grpSpPr bwMode="auto">
                            <a:xfrm>
                              <a:off x="1368" y="3540"/>
                              <a:ext cx="5" cy="15"/>
                              <a:chOff x="1368" y="3540"/>
                              <a:chExt cx="5" cy="15"/>
                            </a:xfrm>
                          </p:grpSpPr>
                          <p:sp>
                            <p:nvSpPr>
                              <p:cNvPr id="834"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835"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3" name="Group 78"/>
                          <p:cNvGrpSpPr>
                            <a:grpSpLocks/>
                          </p:cNvGrpSpPr>
                          <p:nvPr/>
                        </p:nvGrpSpPr>
                        <p:grpSpPr bwMode="auto">
                          <a:xfrm>
                            <a:off x="1374" y="3540"/>
                            <a:ext cx="13" cy="15"/>
                            <a:chOff x="1374" y="3540"/>
                            <a:chExt cx="13" cy="15"/>
                          </a:xfrm>
                        </p:grpSpPr>
                        <p:grpSp>
                          <p:nvGrpSpPr>
                            <p:cNvPr id="234" name="Group 79"/>
                            <p:cNvGrpSpPr>
                              <a:grpSpLocks/>
                            </p:cNvGrpSpPr>
                            <p:nvPr/>
                          </p:nvGrpSpPr>
                          <p:grpSpPr bwMode="auto">
                            <a:xfrm>
                              <a:off x="1374" y="3540"/>
                              <a:ext cx="5" cy="15"/>
                              <a:chOff x="1374" y="3540"/>
                              <a:chExt cx="5" cy="15"/>
                            </a:xfrm>
                          </p:grpSpPr>
                          <p:sp>
                            <p:nvSpPr>
                              <p:cNvPr id="830"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831"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35" name="Group 82"/>
                            <p:cNvGrpSpPr>
                              <a:grpSpLocks/>
                            </p:cNvGrpSpPr>
                            <p:nvPr/>
                          </p:nvGrpSpPr>
                          <p:grpSpPr bwMode="auto">
                            <a:xfrm>
                              <a:off x="1381" y="3540"/>
                              <a:ext cx="6" cy="15"/>
                              <a:chOff x="1381" y="3540"/>
                              <a:chExt cx="6" cy="15"/>
                            </a:xfrm>
                          </p:grpSpPr>
                          <p:sp>
                            <p:nvSpPr>
                              <p:cNvPr id="828"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829"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236" name="Group 85"/>
                    <p:cNvGrpSpPr>
                      <a:grpSpLocks/>
                    </p:cNvGrpSpPr>
                    <p:nvPr/>
                  </p:nvGrpSpPr>
                  <p:grpSpPr bwMode="auto">
                    <a:xfrm>
                      <a:off x="1389" y="3540"/>
                      <a:ext cx="110" cy="15"/>
                      <a:chOff x="1389" y="3540"/>
                      <a:chExt cx="110" cy="15"/>
                    </a:xfrm>
                  </p:grpSpPr>
                  <p:grpSp>
                    <p:nvGrpSpPr>
                      <p:cNvPr id="237" name="Group 86"/>
                      <p:cNvGrpSpPr>
                        <a:grpSpLocks/>
                      </p:cNvGrpSpPr>
                      <p:nvPr/>
                    </p:nvGrpSpPr>
                    <p:grpSpPr bwMode="auto">
                      <a:xfrm>
                        <a:off x="1389" y="3540"/>
                        <a:ext cx="54" cy="15"/>
                        <a:chOff x="1389" y="3540"/>
                        <a:chExt cx="54" cy="15"/>
                      </a:xfrm>
                    </p:grpSpPr>
                    <p:grpSp>
                      <p:nvGrpSpPr>
                        <p:cNvPr id="238" name="Group 87"/>
                        <p:cNvGrpSpPr>
                          <a:grpSpLocks/>
                        </p:cNvGrpSpPr>
                        <p:nvPr/>
                      </p:nvGrpSpPr>
                      <p:grpSpPr bwMode="auto">
                        <a:xfrm>
                          <a:off x="1389" y="3540"/>
                          <a:ext cx="26" cy="15"/>
                          <a:chOff x="1389" y="3540"/>
                          <a:chExt cx="26" cy="15"/>
                        </a:xfrm>
                      </p:grpSpPr>
                      <p:grpSp>
                        <p:nvGrpSpPr>
                          <p:cNvPr id="243" name="Group 88"/>
                          <p:cNvGrpSpPr>
                            <a:grpSpLocks/>
                          </p:cNvGrpSpPr>
                          <p:nvPr/>
                        </p:nvGrpSpPr>
                        <p:grpSpPr bwMode="auto">
                          <a:xfrm>
                            <a:off x="1389" y="3540"/>
                            <a:ext cx="12" cy="15"/>
                            <a:chOff x="1389" y="3540"/>
                            <a:chExt cx="12" cy="15"/>
                          </a:xfrm>
                        </p:grpSpPr>
                        <p:grpSp>
                          <p:nvGrpSpPr>
                            <p:cNvPr id="244" name="Group 89"/>
                            <p:cNvGrpSpPr>
                              <a:grpSpLocks/>
                            </p:cNvGrpSpPr>
                            <p:nvPr/>
                          </p:nvGrpSpPr>
                          <p:grpSpPr bwMode="auto">
                            <a:xfrm>
                              <a:off x="1389" y="3540"/>
                              <a:ext cx="5" cy="15"/>
                              <a:chOff x="1389" y="3540"/>
                              <a:chExt cx="5" cy="15"/>
                            </a:xfrm>
                          </p:grpSpPr>
                          <p:sp>
                            <p:nvSpPr>
                              <p:cNvPr id="818"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819"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49" name="Group 92"/>
                            <p:cNvGrpSpPr>
                              <a:grpSpLocks/>
                            </p:cNvGrpSpPr>
                            <p:nvPr/>
                          </p:nvGrpSpPr>
                          <p:grpSpPr bwMode="auto">
                            <a:xfrm>
                              <a:off x="1396" y="3540"/>
                              <a:ext cx="5" cy="15"/>
                              <a:chOff x="1396" y="3540"/>
                              <a:chExt cx="5" cy="15"/>
                            </a:xfrm>
                          </p:grpSpPr>
                          <p:sp>
                            <p:nvSpPr>
                              <p:cNvPr id="816"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817"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50" name="Group 95"/>
                          <p:cNvGrpSpPr>
                            <a:grpSpLocks/>
                          </p:cNvGrpSpPr>
                          <p:nvPr/>
                        </p:nvGrpSpPr>
                        <p:grpSpPr bwMode="auto">
                          <a:xfrm>
                            <a:off x="1403" y="3540"/>
                            <a:ext cx="12" cy="15"/>
                            <a:chOff x="1403" y="3540"/>
                            <a:chExt cx="12" cy="15"/>
                          </a:xfrm>
                        </p:grpSpPr>
                        <p:grpSp>
                          <p:nvGrpSpPr>
                            <p:cNvPr id="251" name="Group 96"/>
                            <p:cNvGrpSpPr>
                              <a:grpSpLocks/>
                            </p:cNvGrpSpPr>
                            <p:nvPr/>
                          </p:nvGrpSpPr>
                          <p:grpSpPr bwMode="auto">
                            <a:xfrm>
                              <a:off x="1403" y="3540"/>
                              <a:ext cx="5" cy="15"/>
                              <a:chOff x="1403" y="3540"/>
                              <a:chExt cx="5" cy="15"/>
                            </a:xfrm>
                          </p:grpSpPr>
                          <p:sp>
                            <p:nvSpPr>
                              <p:cNvPr id="812"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813"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2" name="Group 99"/>
                            <p:cNvGrpSpPr>
                              <a:grpSpLocks/>
                            </p:cNvGrpSpPr>
                            <p:nvPr/>
                          </p:nvGrpSpPr>
                          <p:grpSpPr bwMode="auto">
                            <a:xfrm>
                              <a:off x="1410" y="3540"/>
                              <a:ext cx="5" cy="15"/>
                              <a:chOff x="1410" y="3540"/>
                              <a:chExt cx="5" cy="15"/>
                            </a:xfrm>
                          </p:grpSpPr>
                          <p:sp>
                            <p:nvSpPr>
                              <p:cNvPr id="810"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811"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57" name="Group 102"/>
                        <p:cNvGrpSpPr>
                          <a:grpSpLocks/>
                        </p:cNvGrpSpPr>
                        <p:nvPr/>
                      </p:nvGrpSpPr>
                      <p:grpSpPr bwMode="auto">
                        <a:xfrm>
                          <a:off x="1416" y="3540"/>
                          <a:ext cx="27" cy="15"/>
                          <a:chOff x="1416" y="3540"/>
                          <a:chExt cx="27" cy="15"/>
                        </a:xfrm>
                      </p:grpSpPr>
                      <p:grpSp>
                        <p:nvGrpSpPr>
                          <p:cNvPr id="258" name="Group 103"/>
                          <p:cNvGrpSpPr>
                            <a:grpSpLocks/>
                          </p:cNvGrpSpPr>
                          <p:nvPr/>
                        </p:nvGrpSpPr>
                        <p:grpSpPr bwMode="auto">
                          <a:xfrm>
                            <a:off x="1416" y="3540"/>
                            <a:ext cx="13" cy="15"/>
                            <a:chOff x="1416" y="3540"/>
                            <a:chExt cx="13" cy="15"/>
                          </a:xfrm>
                        </p:grpSpPr>
                        <p:grpSp>
                          <p:nvGrpSpPr>
                            <p:cNvPr id="263" name="Group 104"/>
                            <p:cNvGrpSpPr>
                              <a:grpSpLocks/>
                            </p:cNvGrpSpPr>
                            <p:nvPr/>
                          </p:nvGrpSpPr>
                          <p:grpSpPr bwMode="auto">
                            <a:xfrm>
                              <a:off x="1416" y="3540"/>
                              <a:ext cx="6" cy="15"/>
                              <a:chOff x="1416" y="3540"/>
                              <a:chExt cx="6" cy="15"/>
                            </a:xfrm>
                          </p:grpSpPr>
                          <p:sp>
                            <p:nvSpPr>
                              <p:cNvPr id="804"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805"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71" name="Group 107"/>
                            <p:cNvGrpSpPr>
                              <a:grpSpLocks/>
                            </p:cNvGrpSpPr>
                            <p:nvPr/>
                          </p:nvGrpSpPr>
                          <p:grpSpPr bwMode="auto">
                            <a:xfrm>
                              <a:off x="1423" y="3540"/>
                              <a:ext cx="6" cy="15"/>
                              <a:chOff x="1423" y="3540"/>
                              <a:chExt cx="6" cy="15"/>
                            </a:xfrm>
                          </p:grpSpPr>
                          <p:sp>
                            <p:nvSpPr>
                              <p:cNvPr id="802"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803"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74" name="Group 110"/>
                          <p:cNvGrpSpPr>
                            <a:grpSpLocks/>
                          </p:cNvGrpSpPr>
                          <p:nvPr/>
                        </p:nvGrpSpPr>
                        <p:grpSpPr bwMode="auto">
                          <a:xfrm>
                            <a:off x="1431" y="3540"/>
                            <a:ext cx="12" cy="15"/>
                            <a:chOff x="1431" y="3540"/>
                            <a:chExt cx="12" cy="15"/>
                          </a:xfrm>
                        </p:grpSpPr>
                        <p:grpSp>
                          <p:nvGrpSpPr>
                            <p:cNvPr id="275" name="Group 111"/>
                            <p:cNvGrpSpPr>
                              <a:grpSpLocks/>
                            </p:cNvGrpSpPr>
                            <p:nvPr/>
                          </p:nvGrpSpPr>
                          <p:grpSpPr bwMode="auto">
                            <a:xfrm>
                              <a:off x="1431" y="3540"/>
                              <a:ext cx="5" cy="15"/>
                              <a:chOff x="1431" y="3540"/>
                              <a:chExt cx="5" cy="15"/>
                            </a:xfrm>
                          </p:grpSpPr>
                          <p:sp>
                            <p:nvSpPr>
                              <p:cNvPr id="798"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799"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80" name="Group 114"/>
                            <p:cNvGrpSpPr>
                              <a:grpSpLocks/>
                            </p:cNvGrpSpPr>
                            <p:nvPr/>
                          </p:nvGrpSpPr>
                          <p:grpSpPr bwMode="auto">
                            <a:xfrm>
                              <a:off x="1438" y="3540"/>
                              <a:ext cx="5" cy="15"/>
                              <a:chOff x="1438" y="3540"/>
                              <a:chExt cx="5" cy="15"/>
                            </a:xfrm>
                          </p:grpSpPr>
                          <p:sp>
                            <p:nvSpPr>
                              <p:cNvPr id="796"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797"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81" name="Group 117"/>
                      <p:cNvGrpSpPr>
                        <a:grpSpLocks/>
                      </p:cNvGrpSpPr>
                      <p:nvPr/>
                    </p:nvGrpSpPr>
                    <p:grpSpPr bwMode="auto">
                      <a:xfrm>
                        <a:off x="1445" y="3540"/>
                        <a:ext cx="54" cy="15"/>
                        <a:chOff x="1445" y="3540"/>
                        <a:chExt cx="54" cy="15"/>
                      </a:xfrm>
                    </p:grpSpPr>
                    <p:grpSp>
                      <p:nvGrpSpPr>
                        <p:cNvPr id="282" name="Group 118"/>
                        <p:cNvGrpSpPr>
                          <a:grpSpLocks/>
                        </p:cNvGrpSpPr>
                        <p:nvPr/>
                      </p:nvGrpSpPr>
                      <p:grpSpPr bwMode="auto">
                        <a:xfrm>
                          <a:off x="1445" y="3540"/>
                          <a:ext cx="27" cy="15"/>
                          <a:chOff x="1445" y="3540"/>
                          <a:chExt cx="27" cy="15"/>
                        </a:xfrm>
                      </p:grpSpPr>
                      <p:grpSp>
                        <p:nvGrpSpPr>
                          <p:cNvPr id="283" name="Group 119"/>
                          <p:cNvGrpSpPr>
                            <a:grpSpLocks/>
                          </p:cNvGrpSpPr>
                          <p:nvPr/>
                        </p:nvGrpSpPr>
                        <p:grpSpPr bwMode="auto">
                          <a:xfrm>
                            <a:off x="1445" y="3540"/>
                            <a:ext cx="12" cy="15"/>
                            <a:chOff x="1445" y="3540"/>
                            <a:chExt cx="12" cy="15"/>
                          </a:xfrm>
                        </p:grpSpPr>
                        <p:grpSp>
                          <p:nvGrpSpPr>
                            <p:cNvPr id="284" name="Group 120"/>
                            <p:cNvGrpSpPr>
                              <a:grpSpLocks/>
                            </p:cNvGrpSpPr>
                            <p:nvPr/>
                          </p:nvGrpSpPr>
                          <p:grpSpPr bwMode="auto">
                            <a:xfrm>
                              <a:off x="1445" y="3540"/>
                              <a:ext cx="5" cy="15"/>
                              <a:chOff x="1445" y="3540"/>
                              <a:chExt cx="5" cy="15"/>
                            </a:xfrm>
                          </p:grpSpPr>
                          <p:sp>
                            <p:nvSpPr>
                              <p:cNvPr id="788"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789"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85" name="Group 123"/>
                            <p:cNvGrpSpPr>
                              <a:grpSpLocks/>
                            </p:cNvGrpSpPr>
                            <p:nvPr/>
                          </p:nvGrpSpPr>
                          <p:grpSpPr bwMode="auto">
                            <a:xfrm>
                              <a:off x="1452" y="3540"/>
                              <a:ext cx="5" cy="15"/>
                              <a:chOff x="1452" y="3540"/>
                              <a:chExt cx="5" cy="15"/>
                            </a:xfrm>
                          </p:grpSpPr>
                          <p:sp>
                            <p:nvSpPr>
                              <p:cNvPr id="786"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787"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86" name="Group 126"/>
                          <p:cNvGrpSpPr>
                            <a:grpSpLocks/>
                          </p:cNvGrpSpPr>
                          <p:nvPr/>
                        </p:nvGrpSpPr>
                        <p:grpSpPr bwMode="auto">
                          <a:xfrm>
                            <a:off x="1459" y="3540"/>
                            <a:ext cx="13" cy="15"/>
                            <a:chOff x="1459" y="3540"/>
                            <a:chExt cx="13" cy="15"/>
                          </a:xfrm>
                        </p:grpSpPr>
                        <p:grpSp>
                          <p:nvGrpSpPr>
                            <p:cNvPr id="287" name="Group 127"/>
                            <p:cNvGrpSpPr>
                              <a:grpSpLocks/>
                            </p:cNvGrpSpPr>
                            <p:nvPr/>
                          </p:nvGrpSpPr>
                          <p:grpSpPr bwMode="auto">
                            <a:xfrm>
                              <a:off x="1459" y="3540"/>
                              <a:ext cx="5" cy="15"/>
                              <a:chOff x="1459" y="3540"/>
                              <a:chExt cx="5" cy="15"/>
                            </a:xfrm>
                          </p:grpSpPr>
                          <p:sp>
                            <p:nvSpPr>
                              <p:cNvPr id="782"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783"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88" name="Group 130"/>
                            <p:cNvGrpSpPr>
                              <a:grpSpLocks/>
                            </p:cNvGrpSpPr>
                            <p:nvPr/>
                          </p:nvGrpSpPr>
                          <p:grpSpPr bwMode="auto">
                            <a:xfrm>
                              <a:off x="1465" y="3540"/>
                              <a:ext cx="7" cy="15"/>
                              <a:chOff x="1465" y="3540"/>
                              <a:chExt cx="7" cy="15"/>
                            </a:xfrm>
                          </p:grpSpPr>
                          <p:sp>
                            <p:nvSpPr>
                              <p:cNvPr id="780"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781"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89" name="Group 133"/>
                        <p:cNvGrpSpPr>
                          <a:grpSpLocks/>
                        </p:cNvGrpSpPr>
                        <p:nvPr/>
                      </p:nvGrpSpPr>
                      <p:grpSpPr bwMode="auto">
                        <a:xfrm>
                          <a:off x="1473" y="3540"/>
                          <a:ext cx="26" cy="15"/>
                          <a:chOff x="1473" y="3540"/>
                          <a:chExt cx="26" cy="15"/>
                        </a:xfrm>
                      </p:grpSpPr>
                      <p:grpSp>
                        <p:nvGrpSpPr>
                          <p:cNvPr id="290" name="Group 134"/>
                          <p:cNvGrpSpPr>
                            <a:grpSpLocks/>
                          </p:cNvGrpSpPr>
                          <p:nvPr/>
                        </p:nvGrpSpPr>
                        <p:grpSpPr bwMode="auto">
                          <a:xfrm>
                            <a:off x="1473" y="3540"/>
                            <a:ext cx="12" cy="15"/>
                            <a:chOff x="1473" y="3540"/>
                            <a:chExt cx="12" cy="15"/>
                          </a:xfrm>
                        </p:grpSpPr>
                        <p:grpSp>
                          <p:nvGrpSpPr>
                            <p:cNvPr id="291" name="Group 135"/>
                            <p:cNvGrpSpPr>
                              <a:grpSpLocks/>
                            </p:cNvGrpSpPr>
                            <p:nvPr/>
                          </p:nvGrpSpPr>
                          <p:grpSpPr bwMode="auto">
                            <a:xfrm>
                              <a:off x="1473" y="3540"/>
                              <a:ext cx="5" cy="15"/>
                              <a:chOff x="1473" y="3540"/>
                              <a:chExt cx="5" cy="15"/>
                            </a:xfrm>
                          </p:grpSpPr>
                          <p:sp>
                            <p:nvSpPr>
                              <p:cNvPr id="774"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775"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96" name="Group 138"/>
                            <p:cNvGrpSpPr>
                              <a:grpSpLocks/>
                            </p:cNvGrpSpPr>
                            <p:nvPr/>
                          </p:nvGrpSpPr>
                          <p:grpSpPr bwMode="auto">
                            <a:xfrm>
                              <a:off x="1480" y="3540"/>
                              <a:ext cx="5" cy="15"/>
                              <a:chOff x="1480" y="3540"/>
                              <a:chExt cx="5" cy="15"/>
                            </a:xfrm>
                          </p:grpSpPr>
                          <p:sp>
                            <p:nvSpPr>
                              <p:cNvPr id="772"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773"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297" name="Group 141"/>
                          <p:cNvGrpSpPr>
                            <a:grpSpLocks/>
                          </p:cNvGrpSpPr>
                          <p:nvPr/>
                        </p:nvGrpSpPr>
                        <p:grpSpPr bwMode="auto">
                          <a:xfrm>
                            <a:off x="1487" y="3540"/>
                            <a:ext cx="12" cy="15"/>
                            <a:chOff x="1487" y="3540"/>
                            <a:chExt cx="12" cy="15"/>
                          </a:xfrm>
                        </p:grpSpPr>
                        <p:grpSp>
                          <p:nvGrpSpPr>
                            <p:cNvPr id="302" name="Group 142"/>
                            <p:cNvGrpSpPr>
                              <a:grpSpLocks/>
                            </p:cNvGrpSpPr>
                            <p:nvPr/>
                          </p:nvGrpSpPr>
                          <p:grpSpPr bwMode="auto">
                            <a:xfrm>
                              <a:off x="1487" y="3540"/>
                              <a:ext cx="5" cy="15"/>
                              <a:chOff x="1487" y="3540"/>
                              <a:chExt cx="5" cy="15"/>
                            </a:xfrm>
                          </p:grpSpPr>
                          <p:sp>
                            <p:nvSpPr>
                              <p:cNvPr id="768"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769"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03" name="Group 145"/>
                            <p:cNvGrpSpPr>
                              <a:grpSpLocks/>
                            </p:cNvGrpSpPr>
                            <p:nvPr/>
                          </p:nvGrpSpPr>
                          <p:grpSpPr bwMode="auto">
                            <a:xfrm>
                              <a:off x="1494" y="3540"/>
                              <a:ext cx="5" cy="15"/>
                              <a:chOff x="1494" y="3540"/>
                              <a:chExt cx="5" cy="15"/>
                            </a:xfrm>
                          </p:grpSpPr>
                          <p:sp>
                            <p:nvSpPr>
                              <p:cNvPr id="766"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767"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304" name="Group 148"/>
                <p:cNvGrpSpPr>
                  <a:grpSpLocks/>
                </p:cNvGrpSpPr>
                <p:nvPr/>
              </p:nvGrpSpPr>
              <p:grpSpPr bwMode="auto">
                <a:xfrm>
                  <a:off x="1278" y="3496"/>
                  <a:ext cx="216" cy="30"/>
                  <a:chOff x="1278" y="3496"/>
                  <a:chExt cx="216" cy="30"/>
                </a:xfrm>
              </p:grpSpPr>
              <p:sp>
                <p:nvSpPr>
                  <p:cNvPr id="750"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1"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2"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3"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305" name="Group 153"/>
              <p:cNvGrpSpPr>
                <a:grpSpLocks/>
              </p:cNvGrpSpPr>
              <p:nvPr/>
            </p:nvGrpSpPr>
            <p:grpSpPr bwMode="auto">
              <a:xfrm>
                <a:off x="1468" y="3499"/>
                <a:ext cx="23" cy="12"/>
                <a:chOff x="1468" y="3499"/>
                <a:chExt cx="23" cy="12"/>
              </a:xfrm>
            </p:grpSpPr>
            <p:sp>
              <p:nvSpPr>
                <p:cNvPr id="743"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744"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310" name="Group 156"/>
                <p:cNvGrpSpPr>
                  <a:grpSpLocks/>
                </p:cNvGrpSpPr>
                <p:nvPr/>
              </p:nvGrpSpPr>
              <p:grpSpPr bwMode="auto">
                <a:xfrm>
                  <a:off x="1468" y="3499"/>
                  <a:ext cx="7" cy="12"/>
                  <a:chOff x="1468" y="3499"/>
                  <a:chExt cx="7" cy="12"/>
                </a:xfrm>
              </p:grpSpPr>
              <p:sp>
                <p:nvSpPr>
                  <p:cNvPr id="746"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47"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311" name="Group 159"/>
              <p:cNvGrpSpPr>
                <a:grpSpLocks/>
              </p:cNvGrpSpPr>
              <p:nvPr/>
            </p:nvGrpSpPr>
            <p:grpSpPr bwMode="auto">
              <a:xfrm>
                <a:off x="1324" y="3498"/>
                <a:ext cx="64" cy="24"/>
                <a:chOff x="1324" y="3498"/>
                <a:chExt cx="64" cy="24"/>
              </a:xfrm>
            </p:grpSpPr>
            <p:grpSp>
              <p:nvGrpSpPr>
                <p:cNvPr id="316" name="Group 160"/>
                <p:cNvGrpSpPr>
                  <a:grpSpLocks/>
                </p:cNvGrpSpPr>
                <p:nvPr/>
              </p:nvGrpSpPr>
              <p:grpSpPr bwMode="auto">
                <a:xfrm>
                  <a:off x="1326" y="3502"/>
                  <a:ext cx="62" cy="6"/>
                  <a:chOff x="1326" y="3502"/>
                  <a:chExt cx="62" cy="6"/>
                </a:xfrm>
              </p:grpSpPr>
              <p:sp>
                <p:nvSpPr>
                  <p:cNvPr id="740"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741"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742"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738"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739"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317" name="Group 166"/>
              <p:cNvGrpSpPr>
                <a:grpSpLocks/>
              </p:cNvGrpSpPr>
              <p:nvPr/>
            </p:nvGrpSpPr>
            <p:grpSpPr bwMode="auto">
              <a:xfrm>
                <a:off x="1278" y="3519"/>
                <a:ext cx="40" cy="8"/>
                <a:chOff x="1278" y="3519"/>
                <a:chExt cx="40" cy="8"/>
              </a:xfrm>
            </p:grpSpPr>
            <p:grpSp>
              <p:nvGrpSpPr>
                <p:cNvPr id="318" name="Group 167"/>
                <p:cNvGrpSpPr>
                  <a:grpSpLocks/>
                </p:cNvGrpSpPr>
                <p:nvPr/>
              </p:nvGrpSpPr>
              <p:grpSpPr bwMode="auto">
                <a:xfrm>
                  <a:off x="1278" y="3519"/>
                  <a:ext cx="19" cy="8"/>
                  <a:chOff x="1278" y="3519"/>
                  <a:chExt cx="19" cy="8"/>
                </a:xfrm>
              </p:grpSpPr>
              <p:grpSp>
                <p:nvGrpSpPr>
                  <p:cNvPr id="319" name="Group 168"/>
                  <p:cNvGrpSpPr>
                    <a:grpSpLocks/>
                  </p:cNvGrpSpPr>
                  <p:nvPr/>
                </p:nvGrpSpPr>
                <p:grpSpPr bwMode="auto">
                  <a:xfrm>
                    <a:off x="1278" y="3519"/>
                    <a:ext cx="8" cy="8"/>
                    <a:chOff x="1278" y="3519"/>
                    <a:chExt cx="8" cy="8"/>
                  </a:xfrm>
                </p:grpSpPr>
                <p:grpSp>
                  <p:nvGrpSpPr>
                    <p:cNvPr id="320" name="Group 169"/>
                    <p:cNvGrpSpPr>
                      <a:grpSpLocks/>
                    </p:cNvGrpSpPr>
                    <p:nvPr/>
                  </p:nvGrpSpPr>
                  <p:grpSpPr bwMode="auto">
                    <a:xfrm>
                      <a:off x="1278" y="3519"/>
                      <a:ext cx="3" cy="8"/>
                      <a:chOff x="1278" y="3519"/>
                      <a:chExt cx="3" cy="8"/>
                    </a:xfrm>
                  </p:grpSpPr>
                  <p:sp>
                    <p:nvSpPr>
                      <p:cNvPr id="735"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736"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21" name="Group 172"/>
                    <p:cNvGrpSpPr>
                      <a:grpSpLocks/>
                    </p:cNvGrpSpPr>
                    <p:nvPr/>
                  </p:nvGrpSpPr>
                  <p:grpSpPr bwMode="auto">
                    <a:xfrm>
                      <a:off x="1282" y="3519"/>
                      <a:ext cx="4" cy="8"/>
                      <a:chOff x="1282" y="3519"/>
                      <a:chExt cx="4" cy="8"/>
                    </a:xfrm>
                  </p:grpSpPr>
                  <p:sp>
                    <p:nvSpPr>
                      <p:cNvPr id="733"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734"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326" name="Group 175"/>
                  <p:cNvGrpSpPr>
                    <a:grpSpLocks/>
                  </p:cNvGrpSpPr>
                  <p:nvPr/>
                </p:nvGrpSpPr>
                <p:grpSpPr bwMode="auto">
                  <a:xfrm>
                    <a:off x="1287" y="3519"/>
                    <a:ext cx="10" cy="8"/>
                    <a:chOff x="1287" y="3519"/>
                    <a:chExt cx="10" cy="8"/>
                  </a:xfrm>
                </p:grpSpPr>
                <p:grpSp>
                  <p:nvGrpSpPr>
                    <p:cNvPr id="327" name="Group 176"/>
                    <p:cNvGrpSpPr>
                      <a:grpSpLocks/>
                    </p:cNvGrpSpPr>
                    <p:nvPr/>
                  </p:nvGrpSpPr>
                  <p:grpSpPr bwMode="auto">
                    <a:xfrm>
                      <a:off x="1287" y="3519"/>
                      <a:ext cx="4" cy="8"/>
                      <a:chOff x="1287" y="3519"/>
                      <a:chExt cx="4" cy="8"/>
                    </a:xfrm>
                  </p:grpSpPr>
                  <p:sp>
                    <p:nvSpPr>
                      <p:cNvPr id="729"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730"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32" name="Group 179"/>
                    <p:cNvGrpSpPr>
                      <a:grpSpLocks/>
                    </p:cNvGrpSpPr>
                    <p:nvPr/>
                  </p:nvGrpSpPr>
                  <p:grpSpPr bwMode="auto">
                    <a:xfrm>
                      <a:off x="1293" y="3519"/>
                      <a:ext cx="4" cy="8"/>
                      <a:chOff x="1293" y="3519"/>
                      <a:chExt cx="4" cy="8"/>
                    </a:xfrm>
                  </p:grpSpPr>
                  <p:sp>
                    <p:nvSpPr>
                      <p:cNvPr id="727"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728"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33" name="Group 182"/>
                <p:cNvGrpSpPr>
                  <a:grpSpLocks/>
                </p:cNvGrpSpPr>
                <p:nvPr/>
              </p:nvGrpSpPr>
              <p:grpSpPr bwMode="auto">
                <a:xfrm>
                  <a:off x="1298" y="3519"/>
                  <a:ext cx="20" cy="8"/>
                  <a:chOff x="1298" y="3519"/>
                  <a:chExt cx="20" cy="8"/>
                </a:xfrm>
              </p:grpSpPr>
              <p:grpSp>
                <p:nvGrpSpPr>
                  <p:cNvPr id="334" name="Group 183"/>
                  <p:cNvGrpSpPr>
                    <a:grpSpLocks/>
                  </p:cNvGrpSpPr>
                  <p:nvPr/>
                </p:nvGrpSpPr>
                <p:grpSpPr bwMode="auto">
                  <a:xfrm>
                    <a:off x="1298" y="3519"/>
                    <a:ext cx="10" cy="8"/>
                    <a:chOff x="1298" y="3519"/>
                    <a:chExt cx="10" cy="8"/>
                  </a:xfrm>
                </p:grpSpPr>
                <p:grpSp>
                  <p:nvGrpSpPr>
                    <p:cNvPr id="335" name="Group 184"/>
                    <p:cNvGrpSpPr>
                      <a:grpSpLocks/>
                    </p:cNvGrpSpPr>
                    <p:nvPr/>
                  </p:nvGrpSpPr>
                  <p:grpSpPr bwMode="auto">
                    <a:xfrm>
                      <a:off x="1298" y="3519"/>
                      <a:ext cx="5" cy="8"/>
                      <a:chOff x="1298" y="3519"/>
                      <a:chExt cx="5" cy="8"/>
                    </a:xfrm>
                  </p:grpSpPr>
                  <p:sp>
                    <p:nvSpPr>
                      <p:cNvPr id="721"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722"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340" name="Group 187"/>
                    <p:cNvGrpSpPr>
                      <a:grpSpLocks/>
                    </p:cNvGrpSpPr>
                    <p:nvPr/>
                  </p:nvGrpSpPr>
                  <p:grpSpPr bwMode="auto">
                    <a:xfrm>
                      <a:off x="1304" y="3519"/>
                      <a:ext cx="4" cy="8"/>
                      <a:chOff x="1304" y="3519"/>
                      <a:chExt cx="4" cy="8"/>
                    </a:xfrm>
                  </p:grpSpPr>
                  <p:sp>
                    <p:nvSpPr>
                      <p:cNvPr id="719"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720"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341" name="Group 190"/>
                  <p:cNvGrpSpPr>
                    <a:grpSpLocks/>
                  </p:cNvGrpSpPr>
                  <p:nvPr/>
                </p:nvGrpSpPr>
                <p:grpSpPr bwMode="auto">
                  <a:xfrm>
                    <a:off x="1309" y="3519"/>
                    <a:ext cx="9" cy="8"/>
                    <a:chOff x="1309" y="3519"/>
                    <a:chExt cx="9" cy="8"/>
                  </a:xfrm>
                </p:grpSpPr>
                <p:grpSp>
                  <p:nvGrpSpPr>
                    <p:cNvPr id="346" name="Group 191"/>
                    <p:cNvGrpSpPr>
                      <a:grpSpLocks/>
                    </p:cNvGrpSpPr>
                    <p:nvPr/>
                  </p:nvGrpSpPr>
                  <p:grpSpPr bwMode="auto">
                    <a:xfrm>
                      <a:off x="1309" y="3519"/>
                      <a:ext cx="4" cy="8"/>
                      <a:chOff x="1309" y="3519"/>
                      <a:chExt cx="4" cy="8"/>
                    </a:xfrm>
                  </p:grpSpPr>
                  <p:sp>
                    <p:nvSpPr>
                      <p:cNvPr id="715"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716"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47" name="Group 194"/>
                    <p:cNvGrpSpPr>
                      <a:grpSpLocks/>
                    </p:cNvGrpSpPr>
                    <p:nvPr/>
                  </p:nvGrpSpPr>
                  <p:grpSpPr bwMode="auto">
                    <a:xfrm>
                      <a:off x="1314" y="3519"/>
                      <a:ext cx="4" cy="8"/>
                      <a:chOff x="1314" y="3519"/>
                      <a:chExt cx="4" cy="8"/>
                    </a:xfrm>
                  </p:grpSpPr>
                  <p:sp>
                    <p:nvSpPr>
                      <p:cNvPr id="713"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714"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706"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348" name="Group 198"/>
            <p:cNvGrpSpPr>
              <a:grpSpLocks/>
            </p:cNvGrpSpPr>
            <p:nvPr/>
          </p:nvGrpSpPr>
          <p:grpSpPr bwMode="auto">
            <a:xfrm>
              <a:off x="1200" y="3557"/>
              <a:ext cx="373" cy="43"/>
              <a:chOff x="1200" y="3557"/>
              <a:chExt cx="373" cy="43"/>
            </a:xfrm>
          </p:grpSpPr>
          <p:grpSp>
            <p:nvGrpSpPr>
              <p:cNvPr id="349" name="Group 199"/>
              <p:cNvGrpSpPr>
                <a:grpSpLocks/>
              </p:cNvGrpSpPr>
              <p:nvPr/>
            </p:nvGrpSpPr>
            <p:grpSpPr bwMode="auto">
              <a:xfrm>
                <a:off x="1200" y="3557"/>
                <a:ext cx="373" cy="43"/>
                <a:chOff x="1200" y="3557"/>
                <a:chExt cx="373" cy="43"/>
              </a:xfrm>
            </p:grpSpPr>
            <p:sp>
              <p:nvSpPr>
                <p:cNvPr id="699"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00"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701"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350" name="Group 203"/>
              <p:cNvGrpSpPr>
                <a:grpSpLocks/>
              </p:cNvGrpSpPr>
              <p:nvPr/>
            </p:nvGrpSpPr>
            <p:grpSpPr bwMode="auto">
              <a:xfrm>
                <a:off x="1241" y="3560"/>
                <a:ext cx="293" cy="11"/>
                <a:chOff x="1241" y="3560"/>
                <a:chExt cx="293" cy="11"/>
              </a:xfrm>
            </p:grpSpPr>
            <p:sp>
              <p:nvSpPr>
                <p:cNvPr id="693"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694"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695"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696"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697"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698"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351" name="Group 210"/>
              <p:cNvGrpSpPr>
                <a:grpSpLocks/>
              </p:cNvGrpSpPr>
              <p:nvPr/>
            </p:nvGrpSpPr>
            <p:grpSpPr bwMode="auto">
              <a:xfrm>
                <a:off x="1242" y="3572"/>
                <a:ext cx="291" cy="16"/>
                <a:chOff x="1242" y="3572"/>
                <a:chExt cx="291" cy="16"/>
              </a:xfrm>
            </p:grpSpPr>
            <p:grpSp>
              <p:nvGrpSpPr>
                <p:cNvPr id="352" name="Group 211"/>
                <p:cNvGrpSpPr>
                  <a:grpSpLocks/>
                </p:cNvGrpSpPr>
                <p:nvPr/>
              </p:nvGrpSpPr>
              <p:grpSpPr bwMode="auto">
                <a:xfrm>
                  <a:off x="1278" y="3573"/>
                  <a:ext cx="66" cy="14"/>
                  <a:chOff x="1278" y="3573"/>
                  <a:chExt cx="66" cy="14"/>
                </a:xfrm>
              </p:grpSpPr>
              <p:sp>
                <p:nvSpPr>
                  <p:cNvPr id="689"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690"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691"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692"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353" name="Group 216"/>
                <p:cNvGrpSpPr>
                  <a:grpSpLocks/>
                </p:cNvGrpSpPr>
                <p:nvPr/>
              </p:nvGrpSpPr>
              <p:grpSpPr bwMode="auto">
                <a:xfrm>
                  <a:off x="1242" y="3575"/>
                  <a:ext cx="5" cy="9"/>
                  <a:chOff x="1242" y="3575"/>
                  <a:chExt cx="5" cy="9"/>
                </a:xfrm>
              </p:grpSpPr>
              <p:sp>
                <p:nvSpPr>
                  <p:cNvPr id="686"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687"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688"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358" name="Group 220"/>
                <p:cNvGrpSpPr>
                  <a:grpSpLocks/>
                </p:cNvGrpSpPr>
                <p:nvPr/>
              </p:nvGrpSpPr>
              <p:grpSpPr bwMode="auto">
                <a:xfrm>
                  <a:off x="1338" y="3572"/>
                  <a:ext cx="85" cy="15"/>
                  <a:chOff x="1338" y="3572"/>
                  <a:chExt cx="85" cy="15"/>
                </a:xfrm>
              </p:grpSpPr>
              <p:sp>
                <p:nvSpPr>
                  <p:cNvPr id="680"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681"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682"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683"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684"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685"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359" name="Group 227"/>
                <p:cNvGrpSpPr>
                  <a:grpSpLocks/>
                </p:cNvGrpSpPr>
                <p:nvPr/>
              </p:nvGrpSpPr>
              <p:grpSpPr bwMode="auto">
                <a:xfrm>
                  <a:off x="1459" y="3575"/>
                  <a:ext cx="4" cy="13"/>
                  <a:chOff x="1459" y="3575"/>
                  <a:chExt cx="4" cy="13"/>
                </a:xfrm>
              </p:grpSpPr>
              <p:sp>
                <p:nvSpPr>
                  <p:cNvPr id="677"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678"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679"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364" name="Group 231"/>
                <p:cNvGrpSpPr>
                  <a:grpSpLocks/>
                </p:cNvGrpSpPr>
                <p:nvPr/>
              </p:nvGrpSpPr>
              <p:grpSpPr bwMode="auto">
                <a:xfrm>
                  <a:off x="1505" y="3575"/>
                  <a:ext cx="28" cy="13"/>
                  <a:chOff x="1505" y="3575"/>
                  <a:chExt cx="28" cy="13"/>
                </a:xfrm>
              </p:grpSpPr>
              <p:sp>
                <p:nvSpPr>
                  <p:cNvPr id="671"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672"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673"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674"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675"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676"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365" name="Group 238"/>
            <p:cNvGrpSpPr>
              <a:grpSpLocks/>
            </p:cNvGrpSpPr>
            <p:nvPr/>
          </p:nvGrpSpPr>
          <p:grpSpPr bwMode="auto">
            <a:xfrm>
              <a:off x="1308" y="3453"/>
              <a:ext cx="163" cy="25"/>
              <a:chOff x="1308" y="3453"/>
              <a:chExt cx="163" cy="25"/>
            </a:xfrm>
          </p:grpSpPr>
          <p:grpSp>
            <p:nvGrpSpPr>
              <p:cNvPr id="366" name="Group 239"/>
              <p:cNvGrpSpPr>
                <a:grpSpLocks/>
              </p:cNvGrpSpPr>
              <p:nvPr/>
            </p:nvGrpSpPr>
            <p:grpSpPr bwMode="auto">
              <a:xfrm>
                <a:off x="1308" y="3462"/>
                <a:ext cx="163" cy="16"/>
                <a:chOff x="1308" y="3462"/>
                <a:chExt cx="163" cy="16"/>
              </a:xfrm>
            </p:grpSpPr>
            <p:sp>
              <p:nvSpPr>
                <p:cNvPr id="661"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662"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660"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367" name="Group 243"/>
            <p:cNvGrpSpPr>
              <a:grpSpLocks/>
            </p:cNvGrpSpPr>
            <p:nvPr/>
          </p:nvGrpSpPr>
          <p:grpSpPr bwMode="auto">
            <a:xfrm>
              <a:off x="1288" y="3312"/>
              <a:ext cx="195" cy="137"/>
              <a:chOff x="1288" y="3312"/>
              <a:chExt cx="195" cy="137"/>
            </a:xfrm>
          </p:grpSpPr>
          <p:grpSp>
            <p:nvGrpSpPr>
              <p:cNvPr id="372" name="Group 244"/>
              <p:cNvGrpSpPr>
                <a:grpSpLocks/>
              </p:cNvGrpSpPr>
              <p:nvPr/>
            </p:nvGrpSpPr>
            <p:grpSpPr bwMode="auto">
              <a:xfrm>
                <a:off x="1288" y="3312"/>
                <a:ext cx="195" cy="137"/>
                <a:chOff x="1288" y="3312"/>
                <a:chExt cx="195" cy="137"/>
              </a:xfrm>
            </p:grpSpPr>
            <p:sp>
              <p:nvSpPr>
                <p:cNvPr id="656"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657"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658"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655"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886" name="TextBox 885"/>
          <p:cNvSpPr txBox="1"/>
          <p:nvPr/>
        </p:nvSpPr>
        <p:spPr>
          <a:xfrm>
            <a:off x="2971800" y="2286000"/>
            <a:ext cx="1151277" cy="307777"/>
          </a:xfrm>
          <a:prstGeom prst="rect">
            <a:avLst/>
          </a:prstGeom>
          <a:noFill/>
        </p:spPr>
        <p:txBody>
          <a:bodyPr wrap="none" rtlCol="0">
            <a:spAutoFit/>
          </a:bodyPr>
          <a:lstStyle/>
          <a:p>
            <a:r>
              <a:rPr lang="en-US" sz="1400" b="1" dirty="0" smtClean="0"/>
              <a:t>With MCU</a:t>
            </a:r>
            <a:endParaRPr lang="en-US" sz="1400" b="1" dirty="0"/>
          </a:p>
        </p:txBody>
      </p:sp>
      <p:sp>
        <p:nvSpPr>
          <p:cNvPr id="889" name="Rectangle 888"/>
          <p:cNvSpPr/>
          <p:nvPr/>
        </p:nvSpPr>
        <p:spPr>
          <a:xfrm>
            <a:off x="1676400" y="35814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cxnSp>
        <p:nvCxnSpPr>
          <p:cNvPr id="890" name="Straight Arrow Connector 889"/>
          <p:cNvCxnSpPr/>
          <p:nvPr/>
        </p:nvCxnSpPr>
        <p:spPr>
          <a:xfrm>
            <a:off x="990600" y="36560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91" name="Rectangle 890"/>
          <p:cNvSpPr/>
          <p:nvPr/>
        </p:nvSpPr>
        <p:spPr>
          <a:xfrm>
            <a:off x="1676400" y="38862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cxnSp>
        <p:nvCxnSpPr>
          <p:cNvPr id="892" name="Straight Arrow Connector 891"/>
          <p:cNvCxnSpPr/>
          <p:nvPr/>
        </p:nvCxnSpPr>
        <p:spPr>
          <a:xfrm>
            <a:off x="990600" y="39608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3" name="Straight Arrow Connector 892"/>
          <p:cNvCxnSpPr/>
          <p:nvPr/>
        </p:nvCxnSpPr>
        <p:spPr>
          <a:xfrm>
            <a:off x="2808958" y="4800600"/>
            <a:ext cx="1915442"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4" name="Straight Arrow Connector 893"/>
          <p:cNvCxnSpPr/>
          <p:nvPr/>
        </p:nvCxnSpPr>
        <p:spPr>
          <a:xfrm rot="10800000">
            <a:off x="2808960" y="5105400"/>
            <a:ext cx="19154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5" name="Rectangle 894"/>
          <p:cNvSpPr/>
          <p:nvPr/>
        </p:nvSpPr>
        <p:spPr>
          <a:xfrm>
            <a:off x="3505199" y="4724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896" name="Rectangle 895"/>
          <p:cNvSpPr/>
          <p:nvPr/>
        </p:nvSpPr>
        <p:spPr>
          <a:xfrm>
            <a:off x="3505199" y="5029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897" name="Rectangle 896"/>
          <p:cNvSpPr/>
          <p:nvPr/>
        </p:nvSpPr>
        <p:spPr>
          <a:xfrm>
            <a:off x="3505199" y="53340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898" name="Straight Arrow Connector 897"/>
          <p:cNvCxnSpPr/>
          <p:nvPr/>
        </p:nvCxnSpPr>
        <p:spPr>
          <a:xfrm>
            <a:off x="2819399" y="54086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99" name="Rectangle 898"/>
          <p:cNvSpPr/>
          <p:nvPr/>
        </p:nvSpPr>
        <p:spPr>
          <a:xfrm>
            <a:off x="3505199" y="56388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cxnSp>
        <p:nvCxnSpPr>
          <p:cNvPr id="900" name="Straight Arrow Connector 899"/>
          <p:cNvCxnSpPr/>
          <p:nvPr/>
        </p:nvCxnSpPr>
        <p:spPr>
          <a:xfrm>
            <a:off x="2819399" y="57134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01" name="Rectangle 900"/>
          <p:cNvSpPr/>
          <p:nvPr/>
        </p:nvSpPr>
        <p:spPr>
          <a:xfrm>
            <a:off x="3505199"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cxnSp>
        <p:nvCxnSpPr>
          <p:cNvPr id="902" name="Straight Arrow Connector 901"/>
          <p:cNvCxnSpPr/>
          <p:nvPr/>
        </p:nvCxnSpPr>
        <p:spPr>
          <a:xfrm>
            <a:off x="2819399" y="60182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09" name="Left-Right Arrow 908"/>
          <p:cNvSpPr/>
          <p:nvPr/>
        </p:nvSpPr>
        <p:spPr>
          <a:xfrm>
            <a:off x="980159" y="62484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Rectangle 909"/>
          <p:cNvSpPr/>
          <p:nvPr/>
        </p:nvSpPr>
        <p:spPr>
          <a:xfrm>
            <a:off x="1142998" y="6324600"/>
            <a:ext cx="3429001" cy="228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Multipoint Conference</a:t>
            </a:r>
            <a:endParaRPr lang="en-US" sz="1400" dirty="0"/>
          </a:p>
        </p:txBody>
      </p:sp>
      <p:sp>
        <p:nvSpPr>
          <p:cNvPr id="887" name="TextBox 886"/>
          <p:cNvSpPr txBox="1"/>
          <p:nvPr/>
        </p:nvSpPr>
        <p:spPr>
          <a:xfrm>
            <a:off x="1083941" y="2286000"/>
            <a:ext cx="821059" cy="307777"/>
          </a:xfrm>
          <a:prstGeom prst="rect">
            <a:avLst/>
          </a:prstGeom>
          <a:noFill/>
        </p:spPr>
        <p:txBody>
          <a:bodyPr wrap="none" rtlCol="0">
            <a:spAutoFit/>
          </a:bodyPr>
          <a:lstStyle/>
          <a:p>
            <a:r>
              <a:rPr lang="en-US" sz="1400" b="1" dirty="0" smtClean="0"/>
              <a:t>TER. A</a:t>
            </a:r>
            <a:endParaRPr lang="en-US" sz="1400" b="1" dirty="0"/>
          </a:p>
        </p:txBody>
      </p:sp>
      <p:sp>
        <p:nvSpPr>
          <p:cNvPr id="888" name="TextBox 887"/>
          <p:cNvSpPr txBox="1"/>
          <p:nvPr/>
        </p:nvSpPr>
        <p:spPr>
          <a:xfrm>
            <a:off x="4817741" y="2286000"/>
            <a:ext cx="821059" cy="307777"/>
          </a:xfrm>
          <a:prstGeom prst="rect">
            <a:avLst/>
          </a:prstGeom>
          <a:noFill/>
        </p:spPr>
        <p:txBody>
          <a:bodyPr wrap="none" rtlCol="0">
            <a:spAutoFit/>
          </a:bodyPr>
          <a:lstStyle/>
          <a:p>
            <a:r>
              <a:rPr lang="en-US" sz="1400" b="1" dirty="0" smtClean="0"/>
              <a:t>TER. B</a:t>
            </a:r>
            <a:endParaRPr lang="en-US" sz="1400" b="1" dirty="0"/>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Session Initiation Protocol</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Definition</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Session Initiation Protocol (IETF RFC 3261) is an application layer control (signaling) protocol for creating, modifying and terminating multimedia sessions across packet networks.</a:t>
            </a:r>
          </a:p>
          <a:p>
            <a:pPr algn="just"/>
            <a:endParaRPr lang="en-US" sz="2400" dirty="0" smtClean="0"/>
          </a:p>
          <a:p>
            <a:pPr algn="just"/>
            <a:r>
              <a:rPr lang="en-US" sz="2400" dirty="0" smtClean="0"/>
              <a:t>The main signaling functions of SIP are as follows:</a:t>
            </a:r>
          </a:p>
          <a:p>
            <a:pPr lvl="1" algn="just"/>
            <a:r>
              <a:rPr lang="en-US" sz="2200" dirty="0" smtClean="0"/>
              <a:t>Location of an endpoint</a:t>
            </a:r>
          </a:p>
          <a:p>
            <a:pPr lvl="1" algn="just"/>
            <a:r>
              <a:rPr lang="en-US" sz="2200" dirty="0" smtClean="0"/>
              <a:t>Contacting an endpoint to establish a session</a:t>
            </a:r>
          </a:p>
          <a:p>
            <a:pPr lvl="1" algn="just"/>
            <a:r>
              <a:rPr lang="en-US" sz="2200" dirty="0" smtClean="0"/>
              <a:t>Exchange of media information to establish a session</a:t>
            </a:r>
          </a:p>
          <a:p>
            <a:pPr lvl="1" algn="just"/>
            <a:r>
              <a:rPr lang="en-US" sz="2200" dirty="0" smtClean="0"/>
              <a:t>Modification of existing media sessions</a:t>
            </a:r>
          </a:p>
          <a:p>
            <a:pPr lvl="1" algn="just"/>
            <a:r>
              <a:rPr lang="en-US" sz="2200" dirty="0" smtClean="0"/>
              <a:t>Teardown of existing media sessions</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Definition (Cont.)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SIP is highly extensible. It can be extended to accommodate features and services such as call control services, interoperability with existing telephony systems, and more.</a:t>
            </a:r>
          </a:p>
          <a:p>
            <a:pPr algn="just"/>
            <a:endParaRPr lang="en-US" sz="2400" dirty="0" smtClean="0"/>
          </a:p>
          <a:p>
            <a:pPr algn="just"/>
            <a:r>
              <a:rPr lang="en-US" sz="2400" dirty="0" smtClean="0"/>
              <a:t>A SIP network consists of four types of logical SIP entities, i.e., User Agent (UA), Gateway, Back-to-back UA, Proxy Server, Redirect Server and Registrar. Each entity has specific functions and participates in SIP communication as a client (initiating requests), as a server (responding to requests), or as both.</a:t>
            </a:r>
          </a:p>
          <a:p>
            <a:pPr algn="just"/>
            <a:endParaRPr lang="en-US" sz="2400" dirty="0" smtClean="0"/>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User Agent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A UA takes input from a user and acts as an agent on his behalf to set up and tear down media sessions with other UAs. The user can be a human or another protocol (e.g., gateway). UAs typically register with a proxy server in  their domain.</a:t>
            </a:r>
          </a:p>
          <a:p>
            <a:pPr algn="just"/>
            <a:endParaRPr lang="en-US" sz="2400" dirty="0" smtClean="0"/>
          </a:p>
          <a:p>
            <a:pPr algn="just"/>
            <a:r>
              <a:rPr lang="en-US" sz="2400" dirty="0" smtClean="0"/>
              <a:t>RFC 2543 defines UA as an application that contains both UA Client (UAC) and UA Server  (UAS). UAC is a client application that initiates SIP requests. UAS is a server application that contacts the user when a SIP request is receiving, and returns a response on behalf of the user. </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Server</a:t>
            </a:r>
            <a:endParaRPr lang="en-US" sz="3600" b="1"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A </a:t>
            </a:r>
            <a:r>
              <a:rPr lang="en-US" sz="2400" b="1" dirty="0" smtClean="0"/>
              <a:t>SIP Proxy Server</a:t>
            </a:r>
            <a:r>
              <a:rPr lang="en-US" sz="2400" dirty="0" smtClean="0"/>
              <a:t> receives a request from a UA or another proxy and acts on behalf of the UA in forwarding or responding to the request. It does not issue requests and has no media capabilities. Stateful proxy server (e.g., forking proxy server) keeps track of requests and responses received in the past.  </a:t>
            </a:r>
          </a:p>
          <a:p>
            <a:pPr algn="just"/>
            <a:endParaRPr lang="en-US" sz="2400" dirty="0" smtClean="0"/>
          </a:p>
          <a:p>
            <a:pPr algn="just"/>
            <a:r>
              <a:rPr lang="en-US" sz="2400" dirty="0" smtClean="0"/>
              <a:t>A </a:t>
            </a:r>
            <a:r>
              <a:rPr lang="en-US" sz="2400" b="1" dirty="0" smtClean="0"/>
              <a:t>SIP Redirect Server</a:t>
            </a:r>
            <a:r>
              <a:rPr lang="en-US" sz="2400" dirty="0" smtClean="0"/>
              <a:t> accepts a SIP request, maps the SIP address of the callee into zero (if there is no known address) or a new address and returns it to the UA. It does not pass the request  to other servers.</a:t>
            </a:r>
          </a:p>
          <a:p>
            <a:pPr algn="just"/>
            <a:endParaRPr lang="en-US" sz="2400" dirty="0" smtClean="0"/>
          </a:p>
          <a:p>
            <a:pPr algn="just"/>
            <a:r>
              <a:rPr lang="en-US" sz="2400" dirty="0" smtClean="0"/>
              <a:t>A </a:t>
            </a:r>
            <a:r>
              <a:rPr lang="en-US" sz="2400" b="1" dirty="0" smtClean="0"/>
              <a:t>SIP Registrar Server </a:t>
            </a:r>
            <a:r>
              <a:rPr lang="en-US" sz="2400" dirty="0" smtClean="0"/>
              <a:t> accepts REGISTER requests for the purposes of updating a location database with the contact information of the user, specified in the request.</a:t>
            </a:r>
          </a:p>
          <a:p>
            <a:pPr algn="just"/>
            <a:endParaRPr lang="en-US" sz="2400" dirty="0" smtClean="0"/>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Back-to-back User Agent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A B2BUA is a type of UA that receivers a SIP request, then reformulates the request and sends it out as a new request. </a:t>
            </a:r>
          </a:p>
          <a:p>
            <a:pPr algn="just"/>
            <a:endParaRPr lang="en-US" sz="2400" dirty="0" smtClean="0"/>
          </a:p>
          <a:p>
            <a:pPr algn="just"/>
            <a:r>
              <a:rPr lang="en-US" sz="2400" dirty="0" smtClean="0"/>
              <a:t>B2BUAs act like a proxy but do not follow proxy routing rules. B2BUAs are call-stateful while proxy servers are transaction-stateful. Proxy server keeps state only during SIP transactions (i.e., at the beginning and end of a call) and do not keep any state during the whole call.</a:t>
            </a:r>
          </a:p>
          <a:p>
            <a:pPr algn="just"/>
            <a:endParaRPr lang="en-US" sz="2400" dirty="0" smtClean="0"/>
          </a:p>
          <a:p>
            <a:pPr algn="just"/>
            <a:r>
              <a:rPr lang="en-US" sz="2400" dirty="0" smtClean="0"/>
              <a:t>B2BUAs can be a part of many devices (e.g., PBX). Conference bridge and mixers also use B2BUA logic. </a:t>
            </a:r>
          </a:p>
          <a:p>
            <a:pPr algn="just"/>
            <a:endParaRPr lang="en-US" sz="2400" dirty="0" smtClean="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Gateway</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A SIP gateway is an application that interfaces a SIP network to a network utilizing another signaling protocol. SIP gateway is a special type of UA, there the UA acts on behalf on another protocol.</a:t>
            </a:r>
          </a:p>
          <a:p>
            <a:pPr algn="just"/>
            <a:endParaRPr lang="en-US" sz="2400" dirty="0" smtClean="0"/>
          </a:p>
          <a:p>
            <a:pPr algn="just"/>
            <a:r>
              <a:rPr lang="en-US" sz="2400" dirty="0" smtClean="0"/>
              <a:t>A SIP gateway may be decomposed into (1) a media gateway (MG) that manages call control protocols, and (2) a media gateway controller (MGC) that manages the media connection.</a:t>
            </a:r>
          </a:p>
          <a:p>
            <a:pPr algn="just"/>
            <a:endParaRPr lang="en-US" sz="2400" dirty="0" smtClean="0"/>
          </a:p>
          <a:p>
            <a:pPr algn="just"/>
            <a:r>
              <a:rPr lang="en-US" sz="2400" dirty="0" smtClean="0"/>
              <a:t>A SIP gateway can support hundreds of users.</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Digital Audio</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Audio signal that is encoded in digital form</a:t>
            </a:r>
          </a:p>
          <a:p>
            <a:pPr lvl="1" algn="just"/>
            <a:r>
              <a:rPr lang="en-US" sz="2200" dirty="0" smtClean="0"/>
              <a:t>Sampling </a:t>
            </a:r>
          </a:p>
          <a:p>
            <a:pPr lvl="1" algn="just"/>
            <a:r>
              <a:rPr lang="en-US" sz="2200" dirty="0" smtClean="0"/>
              <a:t>Quantization</a:t>
            </a:r>
          </a:p>
          <a:p>
            <a:pPr algn="just"/>
            <a:r>
              <a:rPr lang="en-US" sz="2400" dirty="0" smtClean="0"/>
              <a:t>Sampling rate</a:t>
            </a:r>
          </a:p>
          <a:p>
            <a:pPr lvl="1" algn="just"/>
            <a:r>
              <a:rPr lang="en-US" sz="2200" dirty="0" smtClean="0"/>
              <a:t>Telephone: 8 kHz</a:t>
            </a:r>
          </a:p>
          <a:p>
            <a:pPr lvl="1" algn="just"/>
            <a:r>
              <a:rPr lang="en-US" sz="2200" dirty="0" smtClean="0"/>
              <a:t>CD-audio: 44.1 kHz</a:t>
            </a:r>
          </a:p>
          <a:p>
            <a:pPr algn="just"/>
            <a:r>
              <a:rPr lang="en-US" sz="2400" dirty="0" smtClean="0"/>
              <a:t>Quantization</a:t>
            </a:r>
          </a:p>
          <a:p>
            <a:pPr lvl="1" algn="just"/>
            <a:r>
              <a:rPr lang="en-US" sz="2200" dirty="0" smtClean="0"/>
              <a:t>Speech: 8 bit </a:t>
            </a:r>
          </a:p>
          <a:p>
            <a:pPr lvl="1" algn="just"/>
            <a:r>
              <a:rPr lang="en-US" sz="2200" dirty="0" smtClean="0"/>
              <a:t>CD-audio: 16 bit</a:t>
            </a:r>
          </a:p>
          <a:p>
            <a:pPr algn="just"/>
            <a:r>
              <a:rPr lang="en-US" sz="2400" dirty="0" smtClean="0"/>
              <a:t>Audio Compression</a:t>
            </a:r>
          </a:p>
          <a:p>
            <a:pPr lvl="1" algn="just"/>
            <a:r>
              <a:rPr lang="en-US" sz="2200" dirty="0" smtClean="0"/>
              <a:t>Lossless compression: FLAC, Apple Lossless, MPEG-4 ALS</a:t>
            </a:r>
          </a:p>
          <a:p>
            <a:pPr lvl="1" algn="just"/>
            <a:r>
              <a:rPr lang="en-US" sz="2200" dirty="0" smtClean="0"/>
              <a:t>Lossy compression: MP3 (50-60% of original size)</a:t>
            </a:r>
          </a:p>
          <a:p>
            <a:pPr algn="just"/>
            <a:endParaRPr lang="en-US" sz="2200" dirty="0" smtClean="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Requests</a:t>
            </a:r>
            <a:endParaRPr lang="en-US" sz="3600" b="1" dirty="0"/>
          </a:p>
        </p:txBody>
      </p:sp>
      <p:sp>
        <p:nvSpPr>
          <p:cNvPr id="3" name="Content Placeholder 2"/>
          <p:cNvSpPr>
            <a:spLocks noGrp="1"/>
          </p:cNvSpPr>
          <p:nvPr>
            <p:ph idx="1"/>
          </p:nvPr>
        </p:nvSpPr>
        <p:spPr/>
        <p:txBody>
          <a:bodyPr>
            <a:normAutofit/>
          </a:bodyPr>
          <a:lstStyle/>
          <a:p>
            <a:pPr algn="just"/>
            <a:endParaRPr lang="en-US" sz="2400" dirty="0" smtClean="0"/>
          </a:p>
          <a:p>
            <a:pPr algn="just"/>
            <a:endParaRPr lang="en-US" sz="2400" dirty="0" smtClean="0"/>
          </a:p>
        </p:txBody>
      </p:sp>
      <p:graphicFrame>
        <p:nvGraphicFramePr>
          <p:cNvPr id="4" name="Table 3"/>
          <p:cNvGraphicFramePr>
            <a:graphicFrameLocks noGrp="1"/>
          </p:cNvGraphicFramePr>
          <p:nvPr/>
        </p:nvGraphicFramePr>
        <p:xfrm>
          <a:off x="228600" y="2291080"/>
          <a:ext cx="8686800" cy="3337560"/>
        </p:xfrm>
        <a:graphic>
          <a:graphicData uri="http://schemas.openxmlformats.org/drawingml/2006/table">
            <a:tbl>
              <a:tblPr firstRow="1" bandRow="1">
                <a:tableStyleId>{5C22544A-7EE6-4342-B048-85BDC9FD1C3A}</a:tableStyleId>
              </a:tblPr>
              <a:tblGrid>
                <a:gridCol w="1676400"/>
                <a:gridCol w="7010400"/>
              </a:tblGrid>
              <a:tr h="370840">
                <a:tc>
                  <a:txBody>
                    <a:bodyPr/>
                    <a:lstStyle/>
                    <a:p>
                      <a:pPr algn="ctr"/>
                      <a:r>
                        <a:rPr lang="en-US" sz="1600" dirty="0" smtClean="0"/>
                        <a:t>Message</a:t>
                      </a:r>
                      <a:endParaRPr lang="en-US" sz="1600" dirty="0"/>
                    </a:p>
                  </a:txBody>
                  <a:tcPr/>
                </a:tc>
                <a:tc>
                  <a:txBody>
                    <a:bodyPr/>
                    <a:lstStyle/>
                    <a:p>
                      <a:pPr algn="ctr"/>
                      <a:r>
                        <a:rPr lang="en-US" sz="1600" dirty="0" smtClean="0"/>
                        <a:t>Description</a:t>
                      </a:r>
                      <a:endParaRPr lang="en-US" sz="1600" dirty="0"/>
                    </a:p>
                  </a:txBody>
                  <a:tcPr/>
                </a:tc>
              </a:tr>
              <a:tr h="370840">
                <a:tc>
                  <a:txBody>
                    <a:bodyPr/>
                    <a:lstStyle/>
                    <a:p>
                      <a:pPr algn="l"/>
                      <a:r>
                        <a:rPr lang="en-US" sz="1600" dirty="0" smtClean="0"/>
                        <a:t>INVITE</a:t>
                      </a:r>
                      <a:endParaRPr lang="en-US" sz="1600" dirty="0"/>
                    </a:p>
                  </a:txBody>
                  <a:tcPr/>
                </a:tc>
                <a:tc>
                  <a:txBody>
                    <a:bodyPr/>
                    <a:lstStyle/>
                    <a:p>
                      <a:pPr algn="l"/>
                      <a:r>
                        <a:rPr lang="en-US" sz="1600" dirty="0" smtClean="0"/>
                        <a:t>Initiates</a:t>
                      </a:r>
                      <a:r>
                        <a:rPr lang="en-US" sz="1600" baseline="0" dirty="0" smtClean="0"/>
                        <a:t> a call, changes call parameters (re-INVITE)</a:t>
                      </a:r>
                      <a:endParaRPr lang="en-US" sz="1600" dirty="0"/>
                    </a:p>
                  </a:txBody>
                  <a:tcPr/>
                </a:tc>
              </a:tr>
              <a:tr h="370840">
                <a:tc>
                  <a:txBody>
                    <a:bodyPr/>
                    <a:lstStyle/>
                    <a:p>
                      <a:pPr algn="l"/>
                      <a:r>
                        <a:rPr lang="en-US" sz="1600" dirty="0" smtClean="0"/>
                        <a:t>ACK</a:t>
                      </a:r>
                      <a:endParaRPr lang="en-US" sz="1600" dirty="0"/>
                    </a:p>
                  </a:txBody>
                  <a:tcPr/>
                </a:tc>
                <a:tc>
                  <a:txBody>
                    <a:bodyPr/>
                    <a:lstStyle/>
                    <a:p>
                      <a:pPr algn="l"/>
                      <a:r>
                        <a:rPr lang="en-US" sz="1600" dirty="0" smtClean="0"/>
                        <a:t>Confirms a final</a:t>
                      </a:r>
                      <a:r>
                        <a:rPr lang="en-US" sz="1600" baseline="0" dirty="0" smtClean="0"/>
                        <a:t> response for INVITE</a:t>
                      </a:r>
                      <a:endParaRPr lang="en-US" sz="1600" dirty="0"/>
                    </a:p>
                  </a:txBody>
                  <a:tcPr/>
                </a:tc>
              </a:tr>
              <a:tr h="370840">
                <a:tc>
                  <a:txBody>
                    <a:bodyPr/>
                    <a:lstStyle/>
                    <a:p>
                      <a:pPr algn="l"/>
                      <a:r>
                        <a:rPr lang="en-US" sz="1600" dirty="0" smtClean="0"/>
                        <a:t>BYE</a:t>
                      </a:r>
                      <a:endParaRPr lang="en-US" sz="1600" dirty="0"/>
                    </a:p>
                  </a:txBody>
                  <a:tcPr/>
                </a:tc>
                <a:tc>
                  <a:txBody>
                    <a:bodyPr/>
                    <a:lstStyle/>
                    <a:p>
                      <a:pPr algn="l"/>
                      <a:r>
                        <a:rPr lang="en-US" sz="1600" dirty="0" smtClean="0"/>
                        <a:t>Terminates</a:t>
                      </a:r>
                      <a:r>
                        <a:rPr lang="en-US" sz="1600" baseline="0" dirty="0" smtClean="0"/>
                        <a:t> a call</a:t>
                      </a:r>
                      <a:endParaRPr lang="en-US" sz="1600" dirty="0"/>
                    </a:p>
                  </a:txBody>
                  <a:tcPr/>
                </a:tc>
              </a:tr>
              <a:tr h="370840">
                <a:tc>
                  <a:txBody>
                    <a:bodyPr/>
                    <a:lstStyle/>
                    <a:p>
                      <a:pPr algn="l"/>
                      <a:r>
                        <a:rPr lang="en-US" sz="1600" dirty="0" smtClean="0"/>
                        <a:t>CANCEL</a:t>
                      </a:r>
                      <a:endParaRPr lang="en-US" sz="1600" dirty="0"/>
                    </a:p>
                  </a:txBody>
                  <a:tcPr/>
                </a:tc>
                <a:tc>
                  <a:txBody>
                    <a:bodyPr/>
                    <a:lstStyle/>
                    <a:p>
                      <a:pPr algn="l"/>
                      <a:r>
                        <a:rPr lang="en-US" sz="1600" dirty="0" smtClean="0"/>
                        <a:t>Cancels searches</a:t>
                      </a:r>
                      <a:r>
                        <a:rPr lang="en-US" sz="1600" baseline="0" dirty="0" smtClean="0"/>
                        <a:t> and “ringing”</a:t>
                      </a:r>
                      <a:endParaRPr lang="en-US" sz="1600" dirty="0"/>
                    </a:p>
                  </a:txBody>
                  <a:tcPr/>
                </a:tc>
              </a:tr>
              <a:tr h="370840">
                <a:tc>
                  <a:txBody>
                    <a:bodyPr/>
                    <a:lstStyle/>
                    <a:p>
                      <a:pPr algn="l"/>
                      <a:r>
                        <a:rPr lang="en-US" sz="1600" dirty="0" smtClean="0"/>
                        <a:t>OPTIONS</a:t>
                      </a:r>
                      <a:endParaRPr lang="en-US" sz="1600" dirty="0"/>
                    </a:p>
                  </a:txBody>
                  <a:tcPr/>
                </a:tc>
                <a:tc>
                  <a:txBody>
                    <a:bodyPr/>
                    <a:lstStyle/>
                    <a:p>
                      <a:pPr algn="l"/>
                      <a:r>
                        <a:rPr lang="en-US" sz="1600" dirty="0" smtClean="0"/>
                        <a:t>Queries</a:t>
                      </a:r>
                      <a:r>
                        <a:rPr lang="en-US" sz="1600" baseline="0" dirty="0" smtClean="0"/>
                        <a:t> the capabilities of the other side</a:t>
                      </a:r>
                      <a:endParaRPr lang="en-US" sz="1600" dirty="0"/>
                    </a:p>
                  </a:txBody>
                  <a:tcPr/>
                </a:tc>
              </a:tr>
              <a:tr h="370840">
                <a:tc>
                  <a:txBody>
                    <a:bodyPr/>
                    <a:lstStyle/>
                    <a:p>
                      <a:pPr algn="l"/>
                      <a:r>
                        <a:rPr lang="en-US" sz="1600" dirty="0" smtClean="0"/>
                        <a:t>REGISTER</a:t>
                      </a:r>
                      <a:endParaRPr lang="en-US" sz="1600" dirty="0"/>
                    </a:p>
                  </a:txBody>
                  <a:tcPr/>
                </a:tc>
                <a:tc>
                  <a:txBody>
                    <a:bodyPr/>
                    <a:lstStyle/>
                    <a:p>
                      <a:pPr algn="l"/>
                      <a:r>
                        <a:rPr lang="en-US" sz="1600" dirty="0" smtClean="0"/>
                        <a:t>Registers with the Location Service</a:t>
                      </a:r>
                      <a:endParaRPr lang="en-US" sz="1600" dirty="0"/>
                    </a:p>
                  </a:txBody>
                  <a:tcPr/>
                </a:tc>
              </a:tr>
              <a:tr h="370840">
                <a:tc>
                  <a:txBody>
                    <a:bodyPr/>
                    <a:lstStyle/>
                    <a:p>
                      <a:pPr algn="l"/>
                      <a:r>
                        <a:rPr lang="en-US" sz="1600" dirty="0" smtClean="0"/>
                        <a:t>INFO</a:t>
                      </a:r>
                      <a:endParaRPr lang="en-US" sz="1600" dirty="0"/>
                    </a:p>
                  </a:txBody>
                  <a:tcPr/>
                </a:tc>
                <a:tc>
                  <a:txBody>
                    <a:bodyPr/>
                    <a:lstStyle/>
                    <a:p>
                      <a:pPr algn="l"/>
                      <a:r>
                        <a:rPr lang="en-US" sz="1600" dirty="0" smtClean="0"/>
                        <a:t>Send mid-session</a:t>
                      </a:r>
                      <a:r>
                        <a:rPr lang="en-US" sz="1600" baseline="0" dirty="0" smtClean="0"/>
                        <a:t> information that does not modify the session state</a:t>
                      </a:r>
                      <a:endParaRPr lang="en-US" sz="1600" dirty="0"/>
                    </a:p>
                  </a:txBody>
                  <a:tcPr/>
                </a:tc>
              </a:tr>
              <a:tr h="370840">
                <a:tc>
                  <a:txBody>
                    <a:bodyPr/>
                    <a:lstStyle/>
                    <a:p>
                      <a:pPr algn="l"/>
                      <a:r>
                        <a:rPr lang="en-US" sz="1600" dirty="0" smtClean="0"/>
                        <a:t>UPDATE</a:t>
                      </a:r>
                      <a:endParaRPr lang="en-US" sz="1600" dirty="0"/>
                    </a:p>
                  </a:txBody>
                  <a:tcPr/>
                </a:tc>
                <a:tc>
                  <a:txBody>
                    <a:bodyPr/>
                    <a:lstStyle/>
                    <a:p>
                      <a:pPr algn="l"/>
                      <a:r>
                        <a:rPr lang="en-US" sz="1600" dirty="0" smtClean="0"/>
                        <a:t>Modifies</a:t>
                      </a:r>
                      <a:r>
                        <a:rPr lang="en-US" sz="1600" baseline="0" dirty="0" smtClean="0"/>
                        <a:t> the state of a session without changing the state of the dialog</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Responses</a:t>
            </a:r>
            <a:endParaRPr lang="en-US" sz="3600" b="1" dirty="0"/>
          </a:p>
        </p:txBody>
      </p:sp>
      <p:sp>
        <p:nvSpPr>
          <p:cNvPr id="3" name="Content Placeholder 2"/>
          <p:cNvSpPr>
            <a:spLocks noGrp="1"/>
          </p:cNvSpPr>
          <p:nvPr>
            <p:ph idx="1"/>
          </p:nvPr>
        </p:nvSpPr>
        <p:spPr/>
        <p:txBody>
          <a:bodyPr>
            <a:normAutofit/>
          </a:bodyPr>
          <a:lstStyle/>
          <a:p>
            <a:pPr algn="just"/>
            <a:endParaRPr lang="en-US" sz="2400" dirty="0" smtClean="0"/>
          </a:p>
          <a:p>
            <a:pPr algn="just"/>
            <a:endParaRPr lang="en-US" sz="2400" dirty="0" smtClean="0"/>
          </a:p>
        </p:txBody>
      </p:sp>
      <p:graphicFrame>
        <p:nvGraphicFramePr>
          <p:cNvPr id="4" name="Table 3"/>
          <p:cNvGraphicFramePr>
            <a:graphicFrameLocks noGrp="1"/>
          </p:cNvGraphicFramePr>
          <p:nvPr/>
        </p:nvGraphicFramePr>
        <p:xfrm>
          <a:off x="228600" y="2291080"/>
          <a:ext cx="8686800" cy="2595880"/>
        </p:xfrm>
        <a:graphic>
          <a:graphicData uri="http://schemas.openxmlformats.org/drawingml/2006/table">
            <a:tbl>
              <a:tblPr firstRow="1" bandRow="1">
                <a:tableStyleId>{5C22544A-7EE6-4342-B048-85BDC9FD1C3A}</a:tableStyleId>
              </a:tblPr>
              <a:tblGrid>
                <a:gridCol w="914400"/>
                <a:gridCol w="7772400"/>
              </a:tblGrid>
              <a:tr h="370840">
                <a:tc>
                  <a:txBody>
                    <a:bodyPr/>
                    <a:lstStyle/>
                    <a:p>
                      <a:pPr algn="ctr"/>
                      <a:r>
                        <a:rPr lang="en-US" sz="1600" dirty="0" smtClean="0"/>
                        <a:t>Class</a:t>
                      </a:r>
                      <a:endParaRPr lang="en-US" sz="1600" dirty="0"/>
                    </a:p>
                  </a:txBody>
                  <a:tcPr/>
                </a:tc>
                <a:tc>
                  <a:txBody>
                    <a:bodyPr/>
                    <a:lstStyle/>
                    <a:p>
                      <a:pPr algn="ctr"/>
                      <a:r>
                        <a:rPr lang="en-US" sz="1600" dirty="0" smtClean="0"/>
                        <a:t>Description</a:t>
                      </a:r>
                      <a:endParaRPr lang="en-US" sz="1600" dirty="0"/>
                    </a:p>
                  </a:txBody>
                  <a:tcPr/>
                </a:tc>
              </a:tr>
              <a:tr h="370840">
                <a:tc>
                  <a:txBody>
                    <a:bodyPr/>
                    <a:lstStyle/>
                    <a:p>
                      <a:pPr algn="l"/>
                      <a:r>
                        <a:rPr lang="en-US" sz="1600" dirty="0" smtClean="0"/>
                        <a:t>1xx</a:t>
                      </a:r>
                      <a:endParaRPr lang="en-US" sz="1600" dirty="0"/>
                    </a:p>
                  </a:txBody>
                  <a:tcPr/>
                </a:tc>
                <a:tc>
                  <a:txBody>
                    <a:bodyPr/>
                    <a:lstStyle/>
                    <a:p>
                      <a:pPr algn="just"/>
                      <a:r>
                        <a:rPr lang="en-US" sz="1600" b="0" dirty="0" smtClean="0"/>
                        <a:t>Informational</a:t>
                      </a:r>
                      <a:r>
                        <a:rPr lang="en-US" sz="1600" b="0" baseline="0" dirty="0" smtClean="0"/>
                        <a:t> (</a:t>
                      </a:r>
                      <a:r>
                        <a:rPr lang="en-US" sz="1600" b="0" dirty="0" smtClean="0"/>
                        <a:t>Indicates the status of the call prior</a:t>
                      </a:r>
                      <a:r>
                        <a:rPr lang="en-US" sz="1600" b="0" baseline="0" dirty="0" smtClean="0"/>
                        <a:t> to completion)</a:t>
                      </a:r>
                      <a:endParaRPr lang="en-US" sz="1600" b="0" dirty="0"/>
                    </a:p>
                  </a:txBody>
                  <a:tcPr/>
                </a:tc>
              </a:tr>
              <a:tr h="370840">
                <a:tc>
                  <a:txBody>
                    <a:bodyPr/>
                    <a:lstStyle/>
                    <a:p>
                      <a:pPr algn="l"/>
                      <a:r>
                        <a:rPr lang="en-US" sz="1600" dirty="0" smtClean="0"/>
                        <a:t>2xx</a:t>
                      </a:r>
                      <a:endParaRPr lang="en-US" sz="1600" dirty="0"/>
                    </a:p>
                  </a:txBody>
                  <a:tcPr/>
                </a:tc>
                <a:tc>
                  <a:txBody>
                    <a:bodyPr/>
                    <a:lstStyle/>
                    <a:p>
                      <a:pPr algn="just"/>
                      <a:r>
                        <a:rPr lang="en-US" sz="1600" dirty="0" smtClean="0"/>
                        <a:t>Success (The request</a:t>
                      </a:r>
                      <a:r>
                        <a:rPr lang="en-US" sz="1600" baseline="0" dirty="0" smtClean="0"/>
                        <a:t> has succeeded</a:t>
                      </a:r>
                      <a:r>
                        <a:rPr lang="en-US" sz="1600" dirty="0" smtClean="0"/>
                        <a:t>)</a:t>
                      </a:r>
                      <a:endParaRPr lang="en-US" sz="1600" dirty="0"/>
                    </a:p>
                  </a:txBody>
                  <a:tcPr/>
                </a:tc>
              </a:tr>
              <a:tr h="370840">
                <a:tc>
                  <a:txBody>
                    <a:bodyPr/>
                    <a:lstStyle/>
                    <a:p>
                      <a:pPr algn="l"/>
                      <a:r>
                        <a:rPr lang="en-US" sz="1600" dirty="0" smtClean="0"/>
                        <a:t>3xx</a:t>
                      </a:r>
                      <a:endParaRPr lang="en-US" sz="1600" dirty="0"/>
                    </a:p>
                  </a:txBody>
                  <a:tcPr/>
                </a:tc>
                <a:tc>
                  <a:txBody>
                    <a:bodyPr/>
                    <a:lstStyle/>
                    <a:p>
                      <a:pPr algn="just"/>
                      <a:r>
                        <a:rPr lang="en-US" sz="1600" dirty="0" smtClean="0"/>
                        <a:t>Redirection (The server has returned</a:t>
                      </a:r>
                      <a:r>
                        <a:rPr lang="en-US" sz="1600" baseline="0" dirty="0" smtClean="0"/>
                        <a:t> possible locations</a:t>
                      </a:r>
                      <a:r>
                        <a:rPr lang="en-US" sz="1600" dirty="0" smtClean="0"/>
                        <a:t>)</a:t>
                      </a:r>
                      <a:endParaRPr lang="en-US" sz="1600" dirty="0"/>
                    </a:p>
                  </a:txBody>
                  <a:tcPr/>
                </a:tc>
              </a:tr>
              <a:tr h="370840">
                <a:tc>
                  <a:txBody>
                    <a:bodyPr/>
                    <a:lstStyle/>
                    <a:p>
                      <a:pPr algn="l"/>
                      <a:r>
                        <a:rPr lang="en-US" sz="1600" dirty="0" smtClean="0"/>
                        <a:t>4xx</a:t>
                      </a:r>
                      <a:endParaRPr lang="en-US" sz="1600" dirty="0"/>
                    </a:p>
                  </a:txBody>
                  <a:tcPr/>
                </a:tc>
                <a:tc>
                  <a:txBody>
                    <a:bodyPr/>
                    <a:lstStyle/>
                    <a:p>
                      <a:pPr algn="just"/>
                      <a:r>
                        <a:rPr lang="en-US" sz="1600" dirty="0" smtClean="0"/>
                        <a:t>Client error (The request has failed</a:t>
                      </a:r>
                      <a:r>
                        <a:rPr lang="en-US" sz="1600" baseline="0" dirty="0" smtClean="0"/>
                        <a:t> due to an error by the client</a:t>
                      </a:r>
                      <a:r>
                        <a:rPr lang="en-US" sz="1600" dirty="0" smtClean="0"/>
                        <a:t>)</a:t>
                      </a:r>
                      <a:endParaRPr lang="en-US" sz="1600" dirty="0"/>
                    </a:p>
                  </a:txBody>
                  <a:tcPr/>
                </a:tc>
              </a:tr>
              <a:tr h="370840">
                <a:tc>
                  <a:txBody>
                    <a:bodyPr/>
                    <a:lstStyle/>
                    <a:p>
                      <a:pPr algn="l"/>
                      <a:r>
                        <a:rPr lang="en-US" sz="1600" dirty="0" smtClean="0"/>
                        <a:t>5xx</a:t>
                      </a:r>
                      <a:endParaRPr lang="en-US"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Server failure (The request has failed</a:t>
                      </a:r>
                      <a:r>
                        <a:rPr lang="en-US" sz="1600" baseline="0" dirty="0" smtClean="0"/>
                        <a:t> due to an error by the server</a:t>
                      </a:r>
                      <a:r>
                        <a:rPr lang="en-US" sz="1600" dirty="0" smtClean="0"/>
                        <a:t>)</a:t>
                      </a:r>
                    </a:p>
                  </a:txBody>
                  <a:tcPr/>
                </a:tc>
              </a:tr>
              <a:tr h="370840">
                <a:tc>
                  <a:txBody>
                    <a:bodyPr/>
                    <a:lstStyle/>
                    <a:p>
                      <a:pPr algn="l"/>
                      <a:r>
                        <a:rPr lang="en-US" sz="1600" dirty="0" smtClean="0"/>
                        <a:t>6xx</a:t>
                      </a:r>
                      <a:endParaRPr lang="en-US"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Global</a:t>
                      </a:r>
                      <a:r>
                        <a:rPr lang="en-US" sz="1600" baseline="0" dirty="0" smtClean="0"/>
                        <a:t> failure (</a:t>
                      </a:r>
                      <a:r>
                        <a:rPr lang="en-US" sz="1600" dirty="0" smtClean="0"/>
                        <a:t>The request has failed,</a:t>
                      </a:r>
                      <a:r>
                        <a:rPr lang="en-US" sz="1600" baseline="0" dirty="0" smtClean="0"/>
                        <a:t> and should not be tried at this or other server)</a:t>
                      </a:r>
                      <a:endParaRPr lang="en-US" sz="1600" dirty="0"/>
                    </a:p>
                  </a:txBody>
                  <a:tcPr/>
                </a:tc>
              </a:tr>
            </a:tbl>
          </a:graphicData>
        </a:graphic>
      </p:graphicFrame>
      <p:sp>
        <p:nvSpPr>
          <p:cNvPr id="5" name="TextBox 4"/>
          <p:cNvSpPr txBox="1"/>
          <p:nvPr/>
        </p:nvSpPr>
        <p:spPr>
          <a:xfrm>
            <a:off x="152400" y="5105400"/>
            <a:ext cx="9177512" cy="1477328"/>
          </a:xfrm>
          <a:prstGeom prst="rect">
            <a:avLst/>
          </a:prstGeom>
          <a:noFill/>
        </p:spPr>
        <p:txBody>
          <a:bodyPr wrap="none" rtlCol="0">
            <a:spAutoFit/>
          </a:bodyPr>
          <a:lstStyle/>
          <a:p>
            <a:pPr marL="342900" indent="-342900">
              <a:buFontTx/>
              <a:buAutoNum type="arabicPlain" startAt="100"/>
            </a:pPr>
            <a:r>
              <a:rPr lang="en-US" dirty="0" smtClean="0"/>
              <a:t>  Trying		301  Move Permanently	   402  Payment Required</a:t>
            </a:r>
          </a:p>
          <a:p>
            <a:pPr marL="342900" indent="-342900"/>
            <a:r>
              <a:rPr lang="en-US" dirty="0" smtClean="0"/>
              <a:t>180  Ringing		302  Move Temporarily	   403  Forbidden</a:t>
            </a:r>
          </a:p>
          <a:p>
            <a:pPr marL="342900" indent="-342900">
              <a:buAutoNum type="arabicPlain" startAt="200"/>
            </a:pPr>
            <a:r>
              <a:rPr lang="en-US" dirty="0" smtClean="0"/>
              <a:t>  OK			400  Bad request		   404  Not found	</a:t>
            </a:r>
          </a:p>
          <a:p>
            <a:pPr marL="342900" indent="-342900">
              <a:buAutoNum type="arabicPlain" startAt="202"/>
            </a:pPr>
            <a:r>
              <a:rPr lang="en-US" dirty="0" smtClean="0"/>
              <a:t>  Accepted		401  Unauthorized	   503  Service Unavailable</a:t>
            </a:r>
          </a:p>
          <a:p>
            <a:pPr marL="342900" indent="-342900"/>
            <a:r>
              <a:rPr lang="en-US" dirty="0" smtClean="0"/>
              <a:t>300  Multiple Choices	402  Payment Required	   604 Does Not Exist Anywhere</a:t>
            </a:r>
            <a:endParaRPr lang="en-US"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Call Flow</a:t>
            </a:r>
            <a:endParaRPr lang="en-US" sz="3600" b="1" dirty="0"/>
          </a:p>
        </p:txBody>
      </p:sp>
      <p:pic>
        <p:nvPicPr>
          <p:cNvPr id="4" name="Picture 297"/>
          <p:cNvPicPr preferRelativeResize="0">
            <a:picLocks noChangeArrowheads="1"/>
          </p:cNvPicPr>
          <p:nvPr/>
        </p:nvPicPr>
        <p:blipFill>
          <a:blip r:embed="rId2"/>
          <a:srcRect/>
          <a:stretch>
            <a:fillRect/>
          </a:stretch>
        </p:blipFill>
        <p:spPr>
          <a:xfrm>
            <a:off x="533400" y="2270125"/>
            <a:ext cx="557213" cy="473075"/>
          </a:xfrm>
          <a:prstGeom prst="rect">
            <a:avLst/>
          </a:prstGeom>
          <a:noFill/>
        </p:spPr>
      </p:pic>
      <p:pic>
        <p:nvPicPr>
          <p:cNvPr id="5" name="Picture 295"/>
          <p:cNvPicPr preferRelativeResize="0">
            <a:picLocks noChangeArrowheads="1"/>
          </p:cNvPicPr>
          <p:nvPr/>
        </p:nvPicPr>
        <p:blipFill>
          <a:blip r:embed="rId2"/>
          <a:srcRect/>
          <a:stretch>
            <a:fillRect/>
          </a:stretch>
        </p:blipFill>
        <p:spPr>
          <a:xfrm>
            <a:off x="3122613" y="2263775"/>
            <a:ext cx="557212" cy="473075"/>
          </a:xfrm>
          <a:prstGeom prst="rect">
            <a:avLst/>
          </a:prstGeom>
          <a:noFill/>
        </p:spPr>
      </p:pic>
      <p:cxnSp>
        <p:nvCxnSpPr>
          <p:cNvPr id="6" name="Straight Connector 5"/>
          <p:cNvCxnSpPr/>
          <p:nvPr/>
        </p:nvCxnSpPr>
        <p:spPr>
          <a:xfrm rot="16200000" flipH="1">
            <a:off x="-947279" y="4681873"/>
            <a:ext cx="3428206" cy="9647"/>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1742739" y="4681873"/>
            <a:ext cx="3428206" cy="9647"/>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2000" y="3048000"/>
            <a:ext cx="268922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784225" y="33528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784226" y="36576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784225" y="3962400"/>
            <a:ext cx="2667000"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84225" y="46482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84226" y="4953000"/>
            <a:ext cx="2667007"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Left-Right Arrow 18"/>
          <p:cNvSpPr/>
          <p:nvPr/>
        </p:nvSpPr>
        <p:spPr>
          <a:xfrm>
            <a:off x="784225" y="4114800"/>
            <a:ext cx="2667000"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404266" y="2971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sp>
        <p:nvSpPr>
          <p:cNvPr id="22" name="Rectangle 21"/>
          <p:cNvSpPr/>
          <p:nvPr/>
        </p:nvSpPr>
        <p:spPr>
          <a:xfrm>
            <a:off x="1404266" y="3276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sp>
        <p:nvSpPr>
          <p:cNvPr id="23" name="Rectangle 22"/>
          <p:cNvSpPr/>
          <p:nvPr/>
        </p:nvSpPr>
        <p:spPr>
          <a:xfrm>
            <a:off x="1404266"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24" name="Rectangle 23"/>
          <p:cNvSpPr/>
          <p:nvPr/>
        </p:nvSpPr>
        <p:spPr>
          <a:xfrm>
            <a:off x="1404266"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sp>
        <p:nvSpPr>
          <p:cNvPr id="26" name="Rectangle 25"/>
          <p:cNvSpPr/>
          <p:nvPr/>
        </p:nvSpPr>
        <p:spPr>
          <a:xfrm>
            <a:off x="1404266" y="45720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sp>
        <p:nvSpPr>
          <p:cNvPr id="27" name="Rectangle 26"/>
          <p:cNvSpPr/>
          <p:nvPr/>
        </p:nvSpPr>
        <p:spPr>
          <a:xfrm>
            <a:off x="1404266" y="48768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33" name="Rectangle 32"/>
          <p:cNvSpPr/>
          <p:nvPr/>
        </p:nvSpPr>
        <p:spPr>
          <a:xfrm>
            <a:off x="1317625" y="4191000"/>
            <a:ext cx="16002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pic>
        <p:nvPicPr>
          <p:cNvPr id="45" name="Picture 297"/>
          <p:cNvPicPr preferRelativeResize="0">
            <a:picLocks noGrp="1" noChangeArrowheads="1"/>
          </p:cNvPicPr>
          <p:nvPr>
            <p:ph sz="quarter" idx="4294967295"/>
          </p:nvPr>
        </p:nvPicPr>
        <p:blipFill>
          <a:blip r:embed="rId2"/>
          <a:srcRect/>
          <a:stretch>
            <a:fillRect/>
          </a:stretch>
        </p:blipFill>
        <p:spPr>
          <a:xfrm>
            <a:off x="4386934" y="2270125"/>
            <a:ext cx="557213" cy="473075"/>
          </a:xfrm>
          <a:prstGeom prst="rect">
            <a:avLst/>
          </a:prstGeom>
          <a:noFill/>
        </p:spPr>
      </p:pic>
      <p:cxnSp>
        <p:nvCxnSpPr>
          <p:cNvPr id="46" name="Straight Connector 45"/>
          <p:cNvCxnSpPr/>
          <p:nvPr/>
        </p:nvCxnSpPr>
        <p:spPr>
          <a:xfrm rot="16200000" flipH="1">
            <a:off x="2929273" y="4681873"/>
            <a:ext cx="3428208" cy="9650"/>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763294" y="4686300"/>
            <a:ext cx="34282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37759" y="30480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637760" y="33528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8"/>
          <p:cNvGrpSpPr>
            <a:grpSpLocks/>
          </p:cNvGrpSpPr>
          <p:nvPr/>
        </p:nvGrpSpPr>
        <p:grpSpPr bwMode="auto">
          <a:xfrm>
            <a:off x="6324600" y="2232025"/>
            <a:ext cx="322263" cy="434975"/>
            <a:chOff x="1944" y="2160"/>
            <a:chExt cx="369" cy="384"/>
          </a:xfrm>
        </p:grpSpPr>
        <p:sp>
          <p:nvSpPr>
            <p:cNvPr id="54"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55"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56"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57"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58"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5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60"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61"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2"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63"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4"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65"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6"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67"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68"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9"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70"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71"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2"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73"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4"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75"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6"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77"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8"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9"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0"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1"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2"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3"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84"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85"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6"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87"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8"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89"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0"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91"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cxnSp>
        <p:nvCxnSpPr>
          <p:cNvPr id="93" name="Straight Connector 92"/>
          <p:cNvCxnSpPr/>
          <p:nvPr/>
        </p:nvCxnSpPr>
        <p:spPr>
          <a:xfrm rot="5400000">
            <a:off x="6667500" y="4686300"/>
            <a:ext cx="34290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477000" y="3962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943600" y="2667000"/>
            <a:ext cx="1055097" cy="307777"/>
          </a:xfrm>
          <a:prstGeom prst="rect">
            <a:avLst/>
          </a:prstGeom>
          <a:noFill/>
        </p:spPr>
        <p:txBody>
          <a:bodyPr wrap="none" rtlCol="0">
            <a:spAutoFit/>
          </a:bodyPr>
          <a:lstStyle/>
          <a:p>
            <a:r>
              <a:rPr lang="en-US" sz="1400" b="1" dirty="0" smtClean="0"/>
              <a:t>Registrar</a:t>
            </a:r>
            <a:endParaRPr lang="en-US" sz="1400" b="1" dirty="0"/>
          </a:p>
        </p:txBody>
      </p:sp>
      <p:grpSp>
        <p:nvGrpSpPr>
          <p:cNvPr id="14" name="Group 308"/>
          <p:cNvGrpSpPr>
            <a:grpSpLocks/>
          </p:cNvGrpSpPr>
          <p:nvPr/>
        </p:nvGrpSpPr>
        <p:grpSpPr bwMode="auto">
          <a:xfrm>
            <a:off x="8182713" y="2229048"/>
            <a:ext cx="322263" cy="434975"/>
            <a:chOff x="1944" y="2160"/>
            <a:chExt cx="369" cy="384"/>
          </a:xfrm>
        </p:grpSpPr>
        <p:sp>
          <p:nvSpPr>
            <p:cNvPr id="120"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21"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22"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23"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24"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25"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26"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27"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28"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29"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30"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31"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32"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33"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34"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35"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36"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37"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38"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39"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0"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41"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2"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143"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44"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45"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6"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47"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8"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49"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5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5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5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53"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54"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55"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56"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57"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158" name="TextBox 157"/>
          <p:cNvSpPr txBox="1"/>
          <p:nvPr/>
        </p:nvSpPr>
        <p:spPr>
          <a:xfrm>
            <a:off x="7848600" y="2667000"/>
            <a:ext cx="998991" cy="307777"/>
          </a:xfrm>
          <a:prstGeom prst="rect">
            <a:avLst/>
          </a:prstGeom>
          <a:noFill/>
        </p:spPr>
        <p:txBody>
          <a:bodyPr wrap="none" rtlCol="0">
            <a:spAutoFit/>
          </a:bodyPr>
          <a:lstStyle/>
          <a:p>
            <a:r>
              <a:rPr lang="en-US" sz="1400" b="1" dirty="0" smtClean="0"/>
              <a:t>Location</a:t>
            </a:r>
            <a:endParaRPr lang="en-US" sz="1400" b="1" dirty="0"/>
          </a:p>
        </p:txBody>
      </p:sp>
      <p:sp>
        <p:nvSpPr>
          <p:cNvPr id="159" name="Rectangle 158"/>
          <p:cNvSpPr/>
          <p:nvPr/>
        </p:nvSpPr>
        <p:spPr>
          <a:xfrm>
            <a:off x="4876800" y="2971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REGISTER</a:t>
            </a:r>
            <a:endParaRPr lang="en-US" sz="1400" dirty="0"/>
          </a:p>
        </p:txBody>
      </p:sp>
      <p:sp>
        <p:nvSpPr>
          <p:cNvPr id="160" name="Rectangle 159"/>
          <p:cNvSpPr/>
          <p:nvPr/>
        </p:nvSpPr>
        <p:spPr>
          <a:xfrm>
            <a:off x="4800600" y="3276600"/>
            <a:ext cx="1600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401 Unauthorized</a:t>
            </a:r>
            <a:endParaRPr lang="en-US" sz="1400" dirty="0"/>
          </a:p>
        </p:txBody>
      </p:sp>
      <p:cxnSp>
        <p:nvCxnSpPr>
          <p:cNvPr id="161" name="Straight Arrow Connector 160"/>
          <p:cNvCxnSpPr/>
          <p:nvPr/>
        </p:nvCxnSpPr>
        <p:spPr>
          <a:xfrm>
            <a:off x="4648200" y="36576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4887241"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REGISTER</a:t>
            </a:r>
            <a:endParaRPr lang="en-US" sz="1400" dirty="0"/>
          </a:p>
        </p:txBody>
      </p:sp>
      <p:cxnSp>
        <p:nvCxnSpPr>
          <p:cNvPr id="163" name="Straight Arrow Connector 162"/>
          <p:cNvCxnSpPr/>
          <p:nvPr/>
        </p:nvCxnSpPr>
        <p:spPr>
          <a:xfrm rot="10800000">
            <a:off x="4648201" y="4267200"/>
            <a:ext cx="1828809"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876800" y="41910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167" name="TextBox 166"/>
          <p:cNvSpPr txBox="1"/>
          <p:nvPr/>
        </p:nvSpPr>
        <p:spPr>
          <a:xfrm>
            <a:off x="6477000" y="2895600"/>
            <a:ext cx="1879041" cy="307777"/>
          </a:xfrm>
          <a:prstGeom prst="rect">
            <a:avLst/>
          </a:prstGeom>
          <a:noFill/>
        </p:spPr>
        <p:txBody>
          <a:bodyPr wrap="none" rtlCol="0">
            <a:spAutoFit/>
          </a:bodyPr>
          <a:lstStyle/>
          <a:p>
            <a:r>
              <a:rPr lang="en-US" sz="1400" dirty="0" smtClean="0"/>
              <a:t>Sip: name@hust.com</a:t>
            </a:r>
            <a:endParaRPr lang="en-US" sz="1400" dirty="0"/>
          </a:p>
        </p:txBody>
      </p:sp>
      <p:sp>
        <p:nvSpPr>
          <p:cNvPr id="168" name="TextBox 167"/>
          <p:cNvSpPr txBox="1"/>
          <p:nvPr/>
        </p:nvSpPr>
        <p:spPr>
          <a:xfrm>
            <a:off x="6477000" y="3502223"/>
            <a:ext cx="1088760" cy="307777"/>
          </a:xfrm>
          <a:prstGeom prst="rect">
            <a:avLst/>
          </a:prstGeom>
          <a:noFill/>
        </p:spPr>
        <p:txBody>
          <a:bodyPr wrap="none" rtlCol="0">
            <a:spAutoFit/>
          </a:bodyPr>
          <a:lstStyle/>
          <a:p>
            <a:r>
              <a:rPr lang="en-US" sz="1400" dirty="0" smtClean="0"/>
              <a:t>Credentials</a:t>
            </a:r>
            <a:endParaRPr lang="en-US" sz="1400" dirty="0"/>
          </a:p>
        </p:txBody>
      </p:sp>
      <p:sp>
        <p:nvSpPr>
          <p:cNvPr id="169" name="TextBox 168"/>
          <p:cNvSpPr txBox="1"/>
          <p:nvPr/>
        </p:nvSpPr>
        <p:spPr>
          <a:xfrm>
            <a:off x="491860" y="2664023"/>
            <a:ext cx="651140" cy="307777"/>
          </a:xfrm>
          <a:prstGeom prst="rect">
            <a:avLst/>
          </a:prstGeom>
          <a:noFill/>
        </p:spPr>
        <p:txBody>
          <a:bodyPr wrap="none" rtlCol="0">
            <a:spAutoFit/>
          </a:bodyPr>
          <a:lstStyle/>
          <a:p>
            <a:r>
              <a:rPr lang="en-US" sz="1400" b="1" dirty="0" smtClean="0"/>
              <a:t>UA A</a:t>
            </a:r>
            <a:endParaRPr lang="en-US" sz="1400" b="1" dirty="0"/>
          </a:p>
        </p:txBody>
      </p:sp>
      <p:sp>
        <p:nvSpPr>
          <p:cNvPr id="171" name="TextBox 170"/>
          <p:cNvSpPr txBox="1"/>
          <p:nvPr/>
        </p:nvSpPr>
        <p:spPr>
          <a:xfrm>
            <a:off x="3124200" y="2667000"/>
            <a:ext cx="651140" cy="307777"/>
          </a:xfrm>
          <a:prstGeom prst="rect">
            <a:avLst/>
          </a:prstGeom>
          <a:noFill/>
        </p:spPr>
        <p:txBody>
          <a:bodyPr wrap="none" rtlCol="0">
            <a:spAutoFit/>
          </a:bodyPr>
          <a:lstStyle/>
          <a:p>
            <a:r>
              <a:rPr lang="en-US" sz="1400" b="1" dirty="0" smtClean="0"/>
              <a:t>UA B</a:t>
            </a:r>
            <a:endParaRPr lang="en-US" sz="1400" b="1" dirty="0"/>
          </a:p>
        </p:txBody>
      </p:sp>
      <p:sp>
        <p:nvSpPr>
          <p:cNvPr id="172" name="TextBox 171"/>
          <p:cNvSpPr txBox="1"/>
          <p:nvPr/>
        </p:nvSpPr>
        <p:spPr>
          <a:xfrm>
            <a:off x="4343400" y="2667000"/>
            <a:ext cx="651140" cy="307777"/>
          </a:xfrm>
          <a:prstGeom prst="rect">
            <a:avLst/>
          </a:prstGeom>
          <a:noFill/>
        </p:spPr>
        <p:txBody>
          <a:bodyPr wrap="none" rtlCol="0">
            <a:spAutoFit/>
          </a:bodyPr>
          <a:lstStyle/>
          <a:p>
            <a:r>
              <a:rPr lang="en-US" sz="1400" b="1" dirty="0" smtClean="0"/>
              <a:t>UA A</a:t>
            </a:r>
            <a:endParaRPr lang="en-US" sz="1400" b="1"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Call Flow (Cont.)</a:t>
            </a:r>
            <a:endParaRPr lang="en-US" sz="3600" b="1" dirty="0"/>
          </a:p>
        </p:txBody>
      </p:sp>
      <p:pic>
        <p:nvPicPr>
          <p:cNvPr id="119" name="Picture 297"/>
          <p:cNvPicPr preferRelativeResize="0">
            <a:picLocks noGrp="1" noChangeArrowheads="1"/>
          </p:cNvPicPr>
          <p:nvPr>
            <p:ph sz="quarter" idx="4294967295"/>
          </p:nvPr>
        </p:nvPicPr>
        <p:blipFill>
          <a:blip r:embed="rId2"/>
          <a:srcRect/>
          <a:stretch>
            <a:fillRect/>
          </a:stretch>
        </p:blipFill>
        <p:spPr>
          <a:xfrm>
            <a:off x="117740" y="2270125"/>
            <a:ext cx="557213" cy="473075"/>
          </a:xfrm>
          <a:prstGeom prst="rect">
            <a:avLst/>
          </a:prstGeom>
          <a:noFill/>
        </p:spPr>
      </p:pic>
      <p:cxnSp>
        <p:nvCxnSpPr>
          <p:cNvPr id="165" name="Straight Connector 164"/>
          <p:cNvCxnSpPr/>
          <p:nvPr/>
        </p:nvCxnSpPr>
        <p:spPr>
          <a:xfrm rot="5400000">
            <a:off x="-1356253" y="4675188"/>
            <a:ext cx="3428206" cy="23019"/>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75337" y="4724797"/>
            <a:ext cx="33520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308"/>
          <p:cNvGrpSpPr>
            <a:grpSpLocks/>
          </p:cNvGrpSpPr>
          <p:nvPr/>
        </p:nvGrpSpPr>
        <p:grpSpPr bwMode="auto">
          <a:xfrm>
            <a:off x="2055406" y="2232025"/>
            <a:ext cx="322263" cy="434975"/>
            <a:chOff x="1944" y="2160"/>
            <a:chExt cx="369" cy="384"/>
          </a:xfrm>
        </p:grpSpPr>
        <p:sp>
          <p:nvSpPr>
            <p:cNvPr id="178"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79"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80"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81"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82"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83"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84"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85"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6"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87"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8"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89"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90"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91"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92"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93"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94"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95"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96"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97"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8"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99"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0"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01"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2"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03"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4"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0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6"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07"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8"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09"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0"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11"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2"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13"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14"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15"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216" name="Picture 297"/>
          <p:cNvPicPr preferRelativeResize="0">
            <a:picLocks noGrp="1" noChangeArrowheads="1"/>
          </p:cNvPicPr>
          <p:nvPr>
            <p:ph sz="quarter" idx="4294967295"/>
          </p:nvPr>
        </p:nvPicPr>
        <p:blipFill>
          <a:blip r:embed="rId2"/>
          <a:srcRect/>
          <a:stretch>
            <a:fillRect/>
          </a:stretch>
        </p:blipFill>
        <p:spPr>
          <a:xfrm>
            <a:off x="3784193" y="2270125"/>
            <a:ext cx="557213" cy="473075"/>
          </a:xfrm>
          <a:prstGeom prst="rect">
            <a:avLst/>
          </a:prstGeom>
          <a:noFill/>
        </p:spPr>
      </p:pic>
      <p:cxnSp>
        <p:nvCxnSpPr>
          <p:cNvPr id="217" name="Straight Connector 216"/>
          <p:cNvCxnSpPr/>
          <p:nvPr/>
        </p:nvCxnSpPr>
        <p:spPr>
          <a:xfrm rot="5400000">
            <a:off x="2518040" y="4686300"/>
            <a:ext cx="3276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1458965" y="2667000"/>
            <a:ext cx="1630575" cy="307777"/>
          </a:xfrm>
          <a:prstGeom prst="rect">
            <a:avLst/>
          </a:prstGeom>
          <a:noFill/>
        </p:spPr>
        <p:txBody>
          <a:bodyPr wrap="none" rtlCol="0">
            <a:spAutoFit/>
          </a:bodyPr>
          <a:lstStyle/>
          <a:p>
            <a:r>
              <a:rPr lang="en-US" sz="1400" b="1" dirty="0" smtClean="0"/>
              <a:t>Redirect Server</a:t>
            </a:r>
            <a:endParaRPr lang="en-US" sz="1400" b="1" dirty="0"/>
          </a:p>
        </p:txBody>
      </p:sp>
      <p:sp>
        <p:nvSpPr>
          <p:cNvPr id="243" name="TextBox 242"/>
          <p:cNvSpPr txBox="1"/>
          <p:nvPr/>
        </p:nvSpPr>
        <p:spPr>
          <a:xfrm>
            <a:off x="76200" y="2664023"/>
            <a:ext cx="651140" cy="307777"/>
          </a:xfrm>
          <a:prstGeom prst="rect">
            <a:avLst/>
          </a:prstGeom>
          <a:noFill/>
        </p:spPr>
        <p:txBody>
          <a:bodyPr wrap="none" rtlCol="0">
            <a:spAutoFit/>
          </a:bodyPr>
          <a:lstStyle/>
          <a:p>
            <a:r>
              <a:rPr lang="en-US" sz="1400" b="1" dirty="0" smtClean="0"/>
              <a:t>UA A</a:t>
            </a:r>
            <a:endParaRPr lang="en-US" sz="1400" b="1" dirty="0"/>
          </a:p>
        </p:txBody>
      </p:sp>
      <p:sp>
        <p:nvSpPr>
          <p:cNvPr id="244" name="TextBox 243"/>
          <p:cNvSpPr txBox="1"/>
          <p:nvPr/>
        </p:nvSpPr>
        <p:spPr>
          <a:xfrm>
            <a:off x="3810000" y="2664023"/>
            <a:ext cx="651140" cy="307777"/>
          </a:xfrm>
          <a:prstGeom prst="rect">
            <a:avLst/>
          </a:prstGeom>
          <a:noFill/>
        </p:spPr>
        <p:txBody>
          <a:bodyPr wrap="none" rtlCol="0">
            <a:spAutoFit/>
          </a:bodyPr>
          <a:lstStyle/>
          <a:p>
            <a:r>
              <a:rPr lang="en-US" sz="1400" b="1" dirty="0" smtClean="0"/>
              <a:t>UA B</a:t>
            </a:r>
            <a:endParaRPr lang="en-US" sz="1400" b="1" dirty="0"/>
          </a:p>
        </p:txBody>
      </p:sp>
      <p:cxnSp>
        <p:nvCxnSpPr>
          <p:cNvPr id="245" name="Straight Arrow Connector 244"/>
          <p:cNvCxnSpPr/>
          <p:nvPr/>
        </p:nvCxnSpPr>
        <p:spPr>
          <a:xfrm>
            <a:off x="346340" y="3200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rot="10800000">
            <a:off x="368566" y="3505200"/>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10800000" flipV="1">
            <a:off x="368566" y="3810000"/>
            <a:ext cx="1882775"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368565" y="5715000"/>
            <a:ext cx="3787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rot="10800000">
            <a:off x="368570" y="6019800"/>
            <a:ext cx="378777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1" name="Left-Right Arrow 250"/>
          <p:cNvSpPr/>
          <p:nvPr/>
        </p:nvSpPr>
        <p:spPr>
          <a:xfrm>
            <a:off x="368564" y="5181600"/>
            <a:ext cx="3787776"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574940" y="3124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sp>
        <p:nvSpPr>
          <p:cNvPr id="253" name="Rectangle 252"/>
          <p:cNvSpPr/>
          <p:nvPr/>
        </p:nvSpPr>
        <p:spPr>
          <a:xfrm>
            <a:off x="574940" y="3429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302 - Moved</a:t>
            </a:r>
            <a:endParaRPr lang="en-US" sz="1400" dirty="0"/>
          </a:p>
        </p:txBody>
      </p:sp>
      <p:sp>
        <p:nvSpPr>
          <p:cNvPr id="255" name="Rectangle 254"/>
          <p:cNvSpPr/>
          <p:nvPr/>
        </p:nvSpPr>
        <p:spPr>
          <a:xfrm>
            <a:off x="574940" y="3733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sp>
        <p:nvSpPr>
          <p:cNvPr id="256" name="Rectangle 255"/>
          <p:cNvSpPr/>
          <p:nvPr/>
        </p:nvSpPr>
        <p:spPr>
          <a:xfrm>
            <a:off x="1565540" y="56388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sp>
        <p:nvSpPr>
          <p:cNvPr id="257" name="Rectangle 256"/>
          <p:cNvSpPr/>
          <p:nvPr/>
        </p:nvSpPr>
        <p:spPr>
          <a:xfrm>
            <a:off x="1565540" y="59436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258" name="Rectangle 257"/>
          <p:cNvSpPr/>
          <p:nvPr/>
        </p:nvSpPr>
        <p:spPr>
          <a:xfrm>
            <a:off x="1167395" y="5257800"/>
            <a:ext cx="2226945"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cxnSp>
        <p:nvCxnSpPr>
          <p:cNvPr id="263" name="Straight Arrow Connector 262"/>
          <p:cNvCxnSpPr/>
          <p:nvPr/>
        </p:nvCxnSpPr>
        <p:spPr>
          <a:xfrm>
            <a:off x="346340" y="41148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1565540" y="4038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cxnSp>
        <p:nvCxnSpPr>
          <p:cNvPr id="272" name="Straight Arrow Connector 271"/>
          <p:cNvCxnSpPr/>
          <p:nvPr/>
        </p:nvCxnSpPr>
        <p:spPr>
          <a:xfrm rot="10800000">
            <a:off x="346340" y="47244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10800000" flipV="1">
            <a:off x="346340" y="5029200"/>
            <a:ext cx="3810000"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74" name="Rectangle 273"/>
          <p:cNvSpPr/>
          <p:nvPr/>
        </p:nvSpPr>
        <p:spPr>
          <a:xfrm>
            <a:off x="1565540" y="4648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275" name="Rectangle 274"/>
          <p:cNvSpPr/>
          <p:nvPr/>
        </p:nvSpPr>
        <p:spPr>
          <a:xfrm>
            <a:off x="1565540" y="4953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pic>
        <p:nvPicPr>
          <p:cNvPr id="287" name="Picture 297"/>
          <p:cNvPicPr preferRelativeResize="0">
            <a:picLocks noGrp="1" noChangeArrowheads="1"/>
          </p:cNvPicPr>
          <p:nvPr>
            <p:ph sz="quarter" idx="4294967295"/>
          </p:nvPr>
        </p:nvPicPr>
        <p:blipFill>
          <a:blip r:embed="rId2"/>
          <a:srcRect/>
          <a:stretch>
            <a:fillRect/>
          </a:stretch>
        </p:blipFill>
        <p:spPr>
          <a:xfrm>
            <a:off x="4724400" y="2247900"/>
            <a:ext cx="557213" cy="473075"/>
          </a:xfrm>
          <a:prstGeom prst="rect">
            <a:avLst/>
          </a:prstGeom>
          <a:noFill/>
        </p:spPr>
      </p:pic>
      <p:cxnSp>
        <p:nvCxnSpPr>
          <p:cNvPr id="288" name="Straight Connector 287"/>
          <p:cNvCxnSpPr/>
          <p:nvPr/>
        </p:nvCxnSpPr>
        <p:spPr>
          <a:xfrm rot="5400000">
            <a:off x="3250407" y="4652963"/>
            <a:ext cx="3428206" cy="23019"/>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5181997" y="4702572"/>
            <a:ext cx="33520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08"/>
          <p:cNvGrpSpPr>
            <a:grpSpLocks/>
          </p:cNvGrpSpPr>
          <p:nvPr/>
        </p:nvGrpSpPr>
        <p:grpSpPr bwMode="auto">
          <a:xfrm>
            <a:off x="6662066" y="2209800"/>
            <a:ext cx="322263" cy="434975"/>
            <a:chOff x="1944" y="2160"/>
            <a:chExt cx="369" cy="384"/>
          </a:xfrm>
        </p:grpSpPr>
        <p:sp>
          <p:nvSpPr>
            <p:cNvPr id="291"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292"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293"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294"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295"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296"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297"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298"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99"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300"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301"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302"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303"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304"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305"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306"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307"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308"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09"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310"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1"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312"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3"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314"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15"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316"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7"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318"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9"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320"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21"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322"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23"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324"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25"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326"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327"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328"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329" name="Picture 297"/>
          <p:cNvPicPr preferRelativeResize="0">
            <a:picLocks noGrp="1" noChangeArrowheads="1"/>
          </p:cNvPicPr>
          <p:nvPr>
            <p:ph sz="quarter" idx="4294967295"/>
          </p:nvPr>
        </p:nvPicPr>
        <p:blipFill>
          <a:blip r:embed="rId2"/>
          <a:srcRect/>
          <a:stretch>
            <a:fillRect/>
          </a:stretch>
        </p:blipFill>
        <p:spPr>
          <a:xfrm>
            <a:off x="8390853" y="2270125"/>
            <a:ext cx="557213" cy="473075"/>
          </a:xfrm>
          <a:prstGeom prst="rect">
            <a:avLst/>
          </a:prstGeom>
          <a:noFill/>
        </p:spPr>
      </p:pic>
      <p:cxnSp>
        <p:nvCxnSpPr>
          <p:cNvPr id="330" name="Straight Connector 329"/>
          <p:cNvCxnSpPr/>
          <p:nvPr/>
        </p:nvCxnSpPr>
        <p:spPr>
          <a:xfrm rot="5400000">
            <a:off x="7124700" y="4664075"/>
            <a:ext cx="3276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6130660" y="2644775"/>
            <a:ext cx="1378904" cy="307777"/>
          </a:xfrm>
          <a:prstGeom prst="rect">
            <a:avLst/>
          </a:prstGeom>
          <a:noFill/>
        </p:spPr>
        <p:txBody>
          <a:bodyPr wrap="none" rtlCol="0">
            <a:spAutoFit/>
          </a:bodyPr>
          <a:lstStyle/>
          <a:p>
            <a:r>
              <a:rPr lang="en-US" sz="1400" b="1" dirty="0" smtClean="0"/>
              <a:t>Proxy Server</a:t>
            </a:r>
            <a:endParaRPr lang="en-US" sz="1400" b="1" dirty="0"/>
          </a:p>
        </p:txBody>
      </p:sp>
      <p:sp>
        <p:nvSpPr>
          <p:cNvPr id="332" name="TextBox 331"/>
          <p:cNvSpPr txBox="1"/>
          <p:nvPr/>
        </p:nvSpPr>
        <p:spPr>
          <a:xfrm>
            <a:off x="4682860" y="2641798"/>
            <a:ext cx="651140" cy="307777"/>
          </a:xfrm>
          <a:prstGeom prst="rect">
            <a:avLst/>
          </a:prstGeom>
          <a:noFill/>
        </p:spPr>
        <p:txBody>
          <a:bodyPr wrap="none" rtlCol="0">
            <a:spAutoFit/>
          </a:bodyPr>
          <a:lstStyle/>
          <a:p>
            <a:r>
              <a:rPr lang="en-US" sz="1400" b="1" dirty="0" smtClean="0"/>
              <a:t>UA A</a:t>
            </a:r>
            <a:endParaRPr lang="en-US" sz="1400" b="1" dirty="0"/>
          </a:p>
        </p:txBody>
      </p:sp>
      <p:sp>
        <p:nvSpPr>
          <p:cNvPr id="333" name="TextBox 332"/>
          <p:cNvSpPr txBox="1"/>
          <p:nvPr/>
        </p:nvSpPr>
        <p:spPr>
          <a:xfrm>
            <a:off x="8416660" y="2641798"/>
            <a:ext cx="651140" cy="307777"/>
          </a:xfrm>
          <a:prstGeom prst="rect">
            <a:avLst/>
          </a:prstGeom>
          <a:noFill/>
        </p:spPr>
        <p:txBody>
          <a:bodyPr wrap="none" rtlCol="0">
            <a:spAutoFit/>
          </a:bodyPr>
          <a:lstStyle/>
          <a:p>
            <a:r>
              <a:rPr lang="en-US" sz="1400" b="1" dirty="0" smtClean="0"/>
              <a:t>UA B</a:t>
            </a:r>
            <a:endParaRPr lang="en-US" sz="1400" b="1" dirty="0"/>
          </a:p>
        </p:txBody>
      </p:sp>
      <p:cxnSp>
        <p:nvCxnSpPr>
          <p:cNvPr id="334" name="Straight Arrow Connector 333"/>
          <p:cNvCxnSpPr/>
          <p:nvPr/>
        </p:nvCxnSpPr>
        <p:spPr>
          <a:xfrm>
            <a:off x="4953000" y="3178175"/>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p:nvPr/>
        </p:nvCxnSpPr>
        <p:spPr>
          <a:xfrm rot="10800000">
            <a:off x="4975226" y="3482975"/>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9" name="Left-Right Arrow 338"/>
          <p:cNvSpPr/>
          <p:nvPr/>
        </p:nvSpPr>
        <p:spPr>
          <a:xfrm>
            <a:off x="4975224" y="4724400"/>
            <a:ext cx="3787776"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181600" y="31019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sp>
        <p:nvSpPr>
          <p:cNvPr id="341" name="Rectangle 340"/>
          <p:cNvSpPr/>
          <p:nvPr/>
        </p:nvSpPr>
        <p:spPr>
          <a:xfrm>
            <a:off x="5181600" y="3406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100 - Trying</a:t>
            </a:r>
            <a:endParaRPr lang="en-US" sz="1400" dirty="0"/>
          </a:p>
        </p:txBody>
      </p:sp>
      <p:sp>
        <p:nvSpPr>
          <p:cNvPr id="345" name="Rectangle 344"/>
          <p:cNvSpPr/>
          <p:nvPr/>
        </p:nvSpPr>
        <p:spPr>
          <a:xfrm>
            <a:off x="5774055" y="4800600"/>
            <a:ext cx="2226945"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cxnSp>
        <p:nvCxnSpPr>
          <p:cNvPr id="352" name="Straight Arrow Connector 351"/>
          <p:cNvCxnSpPr/>
          <p:nvPr/>
        </p:nvCxnSpPr>
        <p:spPr>
          <a:xfrm>
            <a:off x="6858000" y="3330575"/>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3" name="Rectangle 352"/>
          <p:cNvSpPr/>
          <p:nvPr/>
        </p:nvSpPr>
        <p:spPr>
          <a:xfrm>
            <a:off x="7086600" y="32543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cxnSp>
        <p:nvCxnSpPr>
          <p:cNvPr id="369" name="Straight Arrow Connector 368"/>
          <p:cNvCxnSpPr/>
          <p:nvPr/>
        </p:nvCxnSpPr>
        <p:spPr>
          <a:xfrm rot="10800000">
            <a:off x="327029" y="4419600"/>
            <a:ext cx="378777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0" name="Rectangle 369"/>
          <p:cNvSpPr/>
          <p:nvPr/>
        </p:nvSpPr>
        <p:spPr>
          <a:xfrm>
            <a:off x="1600200" y="4343400"/>
            <a:ext cx="12954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372" name="Straight Arrow Connector 371"/>
          <p:cNvCxnSpPr/>
          <p:nvPr/>
        </p:nvCxnSpPr>
        <p:spPr>
          <a:xfrm rot="10800000">
            <a:off x="6858002" y="36576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3" name="Rectangle 372"/>
          <p:cNvSpPr/>
          <p:nvPr/>
        </p:nvSpPr>
        <p:spPr>
          <a:xfrm>
            <a:off x="7086599" y="35591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376" name="Straight Arrow Connector 375"/>
          <p:cNvCxnSpPr/>
          <p:nvPr/>
        </p:nvCxnSpPr>
        <p:spPr>
          <a:xfrm rot="10800000">
            <a:off x="4953001" y="38100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7" name="Rectangle 376"/>
          <p:cNvSpPr/>
          <p:nvPr/>
        </p:nvSpPr>
        <p:spPr>
          <a:xfrm>
            <a:off x="5181598" y="37115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378" name="Straight Arrow Connector 377"/>
          <p:cNvCxnSpPr/>
          <p:nvPr/>
        </p:nvCxnSpPr>
        <p:spPr>
          <a:xfrm rot="10800000">
            <a:off x="6858000" y="39846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9" name="Rectangle 378"/>
          <p:cNvSpPr/>
          <p:nvPr/>
        </p:nvSpPr>
        <p:spPr>
          <a:xfrm>
            <a:off x="7086597"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380" name="Straight Arrow Connector 379"/>
          <p:cNvCxnSpPr/>
          <p:nvPr/>
        </p:nvCxnSpPr>
        <p:spPr>
          <a:xfrm rot="10800000">
            <a:off x="4953001" y="4137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1" name="Rectangle 380"/>
          <p:cNvSpPr/>
          <p:nvPr/>
        </p:nvSpPr>
        <p:spPr>
          <a:xfrm>
            <a:off x="5181598" y="4038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382" name="Straight Arrow Connector 381"/>
          <p:cNvCxnSpPr/>
          <p:nvPr/>
        </p:nvCxnSpPr>
        <p:spPr>
          <a:xfrm rot="10800000">
            <a:off x="6858002" y="52578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p:nvPr/>
        </p:nvCxnSpPr>
        <p:spPr>
          <a:xfrm rot="10800000">
            <a:off x="4953001" y="5410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4" name="Rectangle 383"/>
          <p:cNvSpPr/>
          <p:nvPr/>
        </p:nvSpPr>
        <p:spPr>
          <a:xfrm>
            <a:off x="5181598" y="5311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cxnSp>
        <p:nvCxnSpPr>
          <p:cNvPr id="385" name="Straight Arrow Connector 384"/>
          <p:cNvCxnSpPr/>
          <p:nvPr/>
        </p:nvCxnSpPr>
        <p:spPr>
          <a:xfrm rot="10800000">
            <a:off x="6858000" y="58896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6" name="Rectangle 385"/>
          <p:cNvSpPr/>
          <p:nvPr/>
        </p:nvSpPr>
        <p:spPr>
          <a:xfrm>
            <a:off x="7086597" y="5791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387" name="Straight Arrow Connector 386"/>
          <p:cNvCxnSpPr/>
          <p:nvPr/>
        </p:nvCxnSpPr>
        <p:spPr>
          <a:xfrm rot="10800000">
            <a:off x="4953001" y="57372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5181598" y="5638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389" name="Rectangle 388"/>
          <p:cNvSpPr/>
          <p:nvPr/>
        </p:nvSpPr>
        <p:spPr>
          <a:xfrm>
            <a:off x="7086600" y="5181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cxnSp>
        <p:nvCxnSpPr>
          <p:cNvPr id="390" name="Straight Arrow Connector 389"/>
          <p:cNvCxnSpPr/>
          <p:nvPr/>
        </p:nvCxnSpPr>
        <p:spPr>
          <a:xfrm>
            <a:off x="4953000" y="4419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1" name="Rectangle 390"/>
          <p:cNvSpPr/>
          <p:nvPr/>
        </p:nvSpPr>
        <p:spPr>
          <a:xfrm>
            <a:off x="5181600" y="4343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cxnSp>
        <p:nvCxnSpPr>
          <p:cNvPr id="392" name="Straight Arrow Connector 391"/>
          <p:cNvCxnSpPr/>
          <p:nvPr/>
        </p:nvCxnSpPr>
        <p:spPr>
          <a:xfrm>
            <a:off x="6858000" y="45720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7086600" y="4495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SIP Call Flow (Cont.)</a:t>
            </a:r>
            <a:endParaRPr lang="en-US" sz="3600" b="1" dirty="0"/>
          </a:p>
        </p:txBody>
      </p:sp>
      <p:pic>
        <p:nvPicPr>
          <p:cNvPr id="119" name="Picture 297"/>
          <p:cNvPicPr preferRelativeResize="0">
            <a:picLocks noGrp="1" noChangeArrowheads="1"/>
          </p:cNvPicPr>
          <p:nvPr>
            <p:ph sz="quarter" idx="4294967295"/>
          </p:nvPr>
        </p:nvPicPr>
        <p:blipFill>
          <a:blip r:embed="rId2"/>
          <a:srcRect/>
          <a:stretch>
            <a:fillRect/>
          </a:stretch>
        </p:blipFill>
        <p:spPr>
          <a:xfrm>
            <a:off x="533400" y="2270125"/>
            <a:ext cx="557213" cy="473075"/>
          </a:xfrm>
          <a:prstGeom prst="rect">
            <a:avLst/>
          </a:prstGeom>
          <a:noFill/>
        </p:spPr>
      </p:pic>
      <p:cxnSp>
        <p:nvCxnSpPr>
          <p:cNvPr id="165" name="Straight Connector 164"/>
          <p:cNvCxnSpPr/>
          <p:nvPr/>
        </p:nvCxnSpPr>
        <p:spPr>
          <a:xfrm rot="16200000" flipH="1">
            <a:off x="-1066801" y="4800598"/>
            <a:ext cx="3657601"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839391" y="4800997"/>
            <a:ext cx="3656012"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44391" y="4800203"/>
            <a:ext cx="36568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4114800" y="2664023"/>
            <a:ext cx="974947" cy="307777"/>
          </a:xfrm>
          <a:prstGeom prst="rect">
            <a:avLst/>
          </a:prstGeom>
          <a:noFill/>
        </p:spPr>
        <p:txBody>
          <a:bodyPr wrap="none" rtlCol="0">
            <a:spAutoFit/>
          </a:bodyPr>
          <a:lstStyle/>
          <a:p>
            <a:r>
              <a:rPr lang="en-US" sz="1400" b="1" dirty="0" smtClean="0"/>
              <a:t>Gateway</a:t>
            </a:r>
            <a:endParaRPr lang="en-US" sz="1400" b="1" dirty="0"/>
          </a:p>
        </p:txBody>
      </p:sp>
      <p:sp>
        <p:nvSpPr>
          <p:cNvPr id="185" name="Rectangle 351"/>
          <p:cNvSpPr>
            <a:spLocks noChangeArrowheads="1"/>
          </p:cNvSpPr>
          <p:nvPr/>
        </p:nvSpPr>
        <p:spPr bwMode="auto">
          <a:xfrm>
            <a:off x="4441825" y="2292350"/>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sp>
        <p:nvSpPr>
          <p:cNvPr id="218" name="TextBox 217"/>
          <p:cNvSpPr txBox="1"/>
          <p:nvPr/>
        </p:nvSpPr>
        <p:spPr>
          <a:xfrm>
            <a:off x="457200" y="2664023"/>
            <a:ext cx="651140" cy="307777"/>
          </a:xfrm>
          <a:prstGeom prst="rect">
            <a:avLst/>
          </a:prstGeom>
          <a:noFill/>
        </p:spPr>
        <p:txBody>
          <a:bodyPr wrap="none" rtlCol="0">
            <a:spAutoFit/>
          </a:bodyPr>
          <a:lstStyle/>
          <a:p>
            <a:r>
              <a:rPr lang="en-US" sz="1400" b="1" dirty="0" smtClean="0"/>
              <a:t>UA A</a:t>
            </a:r>
            <a:endParaRPr lang="en-US" sz="1400" b="1" dirty="0"/>
          </a:p>
        </p:txBody>
      </p:sp>
      <p:grpSp>
        <p:nvGrpSpPr>
          <p:cNvPr id="3" name="Group 308"/>
          <p:cNvGrpSpPr>
            <a:grpSpLocks/>
          </p:cNvGrpSpPr>
          <p:nvPr/>
        </p:nvGrpSpPr>
        <p:grpSpPr bwMode="auto">
          <a:xfrm>
            <a:off x="2505302" y="2209800"/>
            <a:ext cx="322263" cy="434975"/>
            <a:chOff x="1944" y="2160"/>
            <a:chExt cx="369" cy="384"/>
          </a:xfrm>
        </p:grpSpPr>
        <p:sp>
          <p:nvSpPr>
            <p:cNvPr id="236"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237"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238"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239"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240"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241"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242"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243"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4"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245"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6"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247"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8"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249"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250"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251"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252"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253"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54"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255"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56"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257"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58"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59"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60"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61"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2"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63"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4"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65"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66"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67"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8"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69"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70"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71"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72"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73"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274" name="TextBox 273"/>
          <p:cNvSpPr txBox="1"/>
          <p:nvPr/>
        </p:nvSpPr>
        <p:spPr>
          <a:xfrm>
            <a:off x="1973896" y="2644775"/>
            <a:ext cx="1378904" cy="307777"/>
          </a:xfrm>
          <a:prstGeom prst="rect">
            <a:avLst/>
          </a:prstGeom>
          <a:noFill/>
        </p:spPr>
        <p:txBody>
          <a:bodyPr wrap="none" rtlCol="0">
            <a:spAutoFit/>
          </a:bodyPr>
          <a:lstStyle/>
          <a:p>
            <a:r>
              <a:rPr lang="en-US" sz="1400" b="1" dirty="0" smtClean="0"/>
              <a:t>Proxy Server</a:t>
            </a:r>
            <a:endParaRPr lang="en-US" sz="1400" b="1" dirty="0"/>
          </a:p>
        </p:txBody>
      </p:sp>
      <p:cxnSp>
        <p:nvCxnSpPr>
          <p:cNvPr id="275" name="Straight Arrow Connector 274"/>
          <p:cNvCxnSpPr/>
          <p:nvPr/>
        </p:nvCxnSpPr>
        <p:spPr>
          <a:xfrm>
            <a:off x="762000" y="31242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rot="10800000">
            <a:off x="784226" y="3429000"/>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990600" y="3048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sp>
        <p:nvSpPr>
          <p:cNvPr id="278" name="Rectangle 277"/>
          <p:cNvSpPr/>
          <p:nvPr/>
        </p:nvSpPr>
        <p:spPr>
          <a:xfrm>
            <a:off x="990600" y="3352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100 - Trying</a:t>
            </a:r>
            <a:endParaRPr lang="en-US" sz="1400" dirty="0"/>
          </a:p>
        </p:txBody>
      </p:sp>
      <p:cxnSp>
        <p:nvCxnSpPr>
          <p:cNvPr id="279" name="Straight Arrow Connector 278"/>
          <p:cNvCxnSpPr/>
          <p:nvPr/>
        </p:nvCxnSpPr>
        <p:spPr>
          <a:xfrm rot="10800000">
            <a:off x="762001" y="40608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a:off x="990598" y="3962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283" name="Straight Arrow Connector 282"/>
          <p:cNvCxnSpPr/>
          <p:nvPr/>
        </p:nvCxnSpPr>
        <p:spPr>
          <a:xfrm>
            <a:off x="2667000" y="3276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4" name="Rectangle 283"/>
          <p:cNvSpPr/>
          <p:nvPr/>
        </p:nvSpPr>
        <p:spPr>
          <a:xfrm>
            <a:off x="2895600" y="3200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cxnSp>
        <p:nvCxnSpPr>
          <p:cNvPr id="289" name="Straight Arrow Connector 288"/>
          <p:cNvCxnSpPr/>
          <p:nvPr/>
        </p:nvCxnSpPr>
        <p:spPr>
          <a:xfrm rot="10800000">
            <a:off x="2667000" y="39084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0" name="Rectangle 289"/>
          <p:cNvSpPr/>
          <p:nvPr/>
        </p:nvSpPr>
        <p:spPr>
          <a:xfrm>
            <a:off x="2895597" y="3810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293" name="Straight Arrow Connector 292"/>
          <p:cNvCxnSpPr/>
          <p:nvPr/>
        </p:nvCxnSpPr>
        <p:spPr>
          <a:xfrm rot="10800000">
            <a:off x="2667000" y="4518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2895597" y="4419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95" name="Straight Arrow Connector 294"/>
          <p:cNvCxnSpPr/>
          <p:nvPr/>
        </p:nvCxnSpPr>
        <p:spPr>
          <a:xfrm rot="10800000">
            <a:off x="762001" y="46704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a:off x="990598" y="4572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97" name="Straight Arrow Connector 296"/>
          <p:cNvCxnSpPr/>
          <p:nvPr/>
        </p:nvCxnSpPr>
        <p:spPr>
          <a:xfrm>
            <a:off x="762000" y="49530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8" name="Rectangle 297"/>
          <p:cNvSpPr/>
          <p:nvPr/>
        </p:nvSpPr>
        <p:spPr>
          <a:xfrm>
            <a:off x="990600" y="4876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cxnSp>
        <p:nvCxnSpPr>
          <p:cNvPr id="299" name="Straight Arrow Connector 298"/>
          <p:cNvCxnSpPr/>
          <p:nvPr/>
        </p:nvCxnSpPr>
        <p:spPr>
          <a:xfrm>
            <a:off x="2667000" y="5105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2895600" y="5029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pic>
        <p:nvPicPr>
          <p:cNvPr id="301" name="Picture 297"/>
          <p:cNvPicPr preferRelativeResize="0">
            <a:picLocks noGrp="1" noChangeArrowheads="1"/>
          </p:cNvPicPr>
          <p:nvPr>
            <p:ph sz="quarter" idx="4294967295"/>
          </p:nvPr>
        </p:nvPicPr>
        <p:blipFill>
          <a:blip r:embed="rId2"/>
          <a:srcRect/>
          <a:stretch>
            <a:fillRect/>
          </a:stretch>
        </p:blipFill>
        <p:spPr>
          <a:xfrm>
            <a:off x="8044513" y="2285206"/>
            <a:ext cx="557213" cy="473075"/>
          </a:xfrm>
          <a:prstGeom prst="rect">
            <a:avLst/>
          </a:prstGeom>
          <a:noFill/>
        </p:spPr>
      </p:pic>
      <p:cxnSp>
        <p:nvCxnSpPr>
          <p:cNvPr id="302" name="Straight Connector 301"/>
          <p:cNvCxnSpPr/>
          <p:nvPr/>
        </p:nvCxnSpPr>
        <p:spPr>
          <a:xfrm rot="5400000">
            <a:off x="4648994" y="4799806"/>
            <a:ext cx="3657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rot="16200000" flipH="1">
            <a:off x="6515099" y="4762499"/>
            <a:ext cx="3733800"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8035660" y="2587029"/>
            <a:ext cx="651140" cy="307777"/>
          </a:xfrm>
          <a:prstGeom prst="rect">
            <a:avLst/>
          </a:prstGeom>
          <a:noFill/>
        </p:spPr>
        <p:txBody>
          <a:bodyPr wrap="none" rtlCol="0">
            <a:spAutoFit/>
          </a:bodyPr>
          <a:lstStyle/>
          <a:p>
            <a:r>
              <a:rPr lang="en-US" sz="1400" b="1" dirty="0" smtClean="0"/>
              <a:t>UA B</a:t>
            </a:r>
            <a:endParaRPr lang="en-US" sz="1400" b="1" dirty="0"/>
          </a:p>
        </p:txBody>
      </p:sp>
      <p:pic>
        <p:nvPicPr>
          <p:cNvPr id="311" name="Picture 258" descr="Cloud1"/>
          <p:cNvPicPr>
            <a:picLocks noChangeAspect="1" noChangeArrowheads="1"/>
          </p:cNvPicPr>
          <p:nvPr/>
        </p:nvPicPr>
        <p:blipFill>
          <a:blip r:embed="rId3"/>
          <a:srcRect/>
          <a:stretch>
            <a:fillRect/>
          </a:stretch>
        </p:blipFill>
        <p:spPr bwMode="auto">
          <a:xfrm>
            <a:off x="5715000" y="2100716"/>
            <a:ext cx="1387159" cy="788534"/>
          </a:xfrm>
          <a:prstGeom prst="rect">
            <a:avLst/>
          </a:prstGeom>
          <a:noFill/>
          <a:ln w="9525">
            <a:noFill/>
            <a:miter lim="800000"/>
            <a:headEnd/>
            <a:tailEnd/>
          </a:ln>
        </p:spPr>
      </p:pic>
      <p:sp>
        <p:nvSpPr>
          <p:cNvPr id="312" name="Text Box 260"/>
          <p:cNvSpPr txBox="1">
            <a:spLocks noChangeArrowheads="1"/>
          </p:cNvSpPr>
          <p:nvPr/>
        </p:nvSpPr>
        <p:spPr bwMode="auto">
          <a:xfrm>
            <a:off x="6086839" y="2286000"/>
            <a:ext cx="939120" cy="307777"/>
          </a:xfrm>
          <a:prstGeom prst="rect">
            <a:avLst/>
          </a:prstGeom>
          <a:noFill/>
          <a:ln w="9525">
            <a:noFill/>
            <a:miter lim="800000"/>
            <a:headEnd/>
            <a:tailEnd/>
          </a:ln>
        </p:spPr>
        <p:txBody>
          <a:bodyPr wrap="square">
            <a:spAutoFit/>
          </a:bodyPr>
          <a:lstStyle/>
          <a:p>
            <a:r>
              <a:rPr lang="en-US" sz="1400" b="1" i="0" dirty="0"/>
              <a:t>PSTN</a:t>
            </a:r>
            <a:endParaRPr lang="en-CA" sz="1400" b="1" i="0" dirty="0"/>
          </a:p>
        </p:txBody>
      </p:sp>
      <p:cxnSp>
        <p:nvCxnSpPr>
          <p:cNvPr id="313" name="Straight Arrow Connector 312"/>
          <p:cNvCxnSpPr/>
          <p:nvPr/>
        </p:nvCxnSpPr>
        <p:spPr>
          <a:xfrm>
            <a:off x="4572000" y="3429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rot="10800000">
            <a:off x="4572000" y="3733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 name="Rectangle 314"/>
          <p:cNvSpPr/>
          <p:nvPr/>
        </p:nvSpPr>
        <p:spPr>
          <a:xfrm>
            <a:off x="4800600" y="33528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Setup</a:t>
            </a:r>
            <a:endParaRPr lang="en-US" sz="1400" dirty="0"/>
          </a:p>
        </p:txBody>
      </p:sp>
      <p:sp>
        <p:nvSpPr>
          <p:cNvPr id="316" name="Rectangle 315"/>
          <p:cNvSpPr/>
          <p:nvPr/>
        </p:nvSpPr>
        <p:spPr>
          <a:xfrm>
            <a:off x="4800600" y="3657600"/>
            <a:ext cx="13716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Call Pro.</a:t>
            </a:r>
            <a:endParaRPr lang="en-US" sz="1400" dirty="0"/>
          </a:p>
        </p:txBody>
      </p:sp>
      <p:cxnSp>
        <p:nvCxnSpPr>
          <p:cNvPr id="317" name="Straight Arrow Connector 316"/>
          <p:cNvCxnSpPr/>
          <p:nvPr/>
        </p:nvCxnSpPr>
        <p:spPr>
          <a:xfrm>
            <a:off x="6477000" y="38862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8" name="Rectangle 317"/>
          <p:cNvSpPr/>
          <p:nvPr/>
        </p:nvSpPr>
        <p:spPr>
          <a:xfrm>
            <a:off x="6858000" y="3810000"/>
            <a:ext cx="1143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Ring</a:t>
            </a:r>
            <a:endParaRPr lang="en-US" sz="1400" dirty="0"/>
          </a:p>
        </p:txBody>
      </p:sp>
      <p:cxnSp>
        <p:nvCxnSpPr>
          <p:cNvPr id="319" name="Straight Arrow Connector 318"/>
          <p:cNvCxnSpPr/>
          <p:nvPr/>
        </p:nvCxnSpPr>
        <p:spPr>
          <a:xfrm rot="10800000">
            <a:off x="6477001" y="4191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0" name="Rectangle 319"/>
          <p:cNvSpPr/>
          <p:nvPr/>
        </p:nvSpPr>
        <p:spPr>
          <a:xfrm>
            <a:off x="6858002" y="41148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Off-Hook</a:t>
            </a:r>
            <a:endParaRPr lang="en-US" sz="1400" dirty="0"/>
          </a:p>
        </p:txBody>
      </p:sp>
      <p:cxnSp>
        <p:nvCxnSpPr>
          <p:cNvPr id="323" name="Straight Arrow Connector 322"/>
          <p:cNvCxnSpPr/>
          <p:nvPr/>
        </p:nvCxnSpPr>
        <p:spPr>
          <a:xfrm rot="10800000">
            <a:off x="4572001" y="4343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4800601" y="4267200"/>
            <a:ext cx="13716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Connect</a:t>
            </a:r>
            <a:endParaRPr lang="en-US" sz="1400" dirty="0"/>
          </a:p>
        </p:txBody>
      </p:sp>
      <p:cxnSp>
        <p:nvCxnSpPr>
          <p:cNvPr id="325" name="Straight Arrow Connector 324"/>
          <p:cNvCxnSpPr/>
          <p:nvPr/>
        </p:nvCxnSpPr>
        <p:spPr>
          <a:xfrm>
            <a:off x="4572001" y="52578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7" name="Rectangle 326"/>
          <p:cNvSpPr/>
          <p:nvPr/>
        </p:nvSpPr>
        <p:spPr>
          <a:xfrm>
            <a:off x="4800600" y="5181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Con. Ack.</a:t>
            </a:r>
            <a:endParaRPr lang="en-US" sz="1400" dirty="0"/>
          </a:p>
        </p:txBody>
      </p:sp>
      <p:sp>
        <p:nvSpPr>
          <p:cNvPr id="328" name="Left-Right Arrow 327"/>
          <p:cNvSpPr/>
          <p:nvPr/>
        </p:nvSpPr>
        <p:spPr>
          <a:xfrm>
            <a:off x="751559" y="5486400"/>
            <a:ext cx="57254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2743200" y="55626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sp>
        <p:nvSpPr>
          <p:cNvPr id="330" name="Left-Right Arrow 329"/>
          <p:cNvSpPr/>
          <p:nvPr/>
        </p:nvSpPr>
        <p:spPr>
          <a:xfrm>
            <a:off x="6466559" y="5486400"/>
            <a:ext cx="1915441" cy="381000"/>
          </a:xfrm>
          <a:prstGeom prst="lef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6695159" y="5562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TDM Stream</a:t>
            </a:r>
            <a:endParaRPr lang="en-US" sz="1400" dirty="0"/>
          </a:p>
        </p:txBody>
      </p:sp>
      <p:cxnSp>
        <p:nvCxnSpPr>
          <p:cNvPr id="332" name="Straight Arrow Connector 331"/>
          <p:cNvCxnSpPr/>
          <p:nvPr/>
        </p:nvCxnSpPr>
        <p:spPr>
          <a:xfrm rot="10800000">
            <a:off x="6477000" y="6019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3" name="Rectangle 332"/>
          <p:cNvSpPr/>
          <p:nvPr/>
        </p:nvSpPr>
        <p:spPr>
          <a:xfrm>
            <a:off x="6858001" y="59436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On-Hook</a:t>
            </a:r>
            <a:endParaRPr lang="en-US" sz="1400" dirty="0"/>
          </a:p>
        </p:txBody>
      </p:sp>
      <p:cxnSp>
        <p:nvCxnSpPr>
          <p:cNvPr id="334" name="Straight Arrow Connector 333"/>
          <p:cNvCxnSpPr/>
          <p:nvPr/>
        </p:nvCxnSpPr>
        <p:spPr>
          <a:xfrm rot="10800000">
            <a:off x="4571999" y="6019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5" name="Rectangle 334"/>
          <p:cNvSpPr/>
          <p:nvPr/>
        </p:nvSpPr>
        <p:spPr>
          <a:xfrm>
            <a:off x="4800600" y="5943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 931 Dis.</a:t>
            </a:r>
            <a:endParaRPr lang="en-US" sz="1400" dirty="0"/>
          </a:p>
        </p:txBody>
      </p:sp>
      <p:cxnSp>
        <p:nvCxnSpPr>
          <p:cNvPr id="336" name="Straight Arrow Connector 335"/>
          <p:cNvCxnSpPr/>
          <p:nvPr/>
        </p:nvCxnSpPr>
        <p:spPr>
          <a:xfrm>
            <a:off x="4571999" y="63246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7" name="Rectangle 336"/>
          <p:cNvSpPr/>
          <p:nvPr/>
        </p:nvSpPr>
        <p:spPr>
          <a:xfrm>
            <a:off x="4800600" y="62484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Release</a:t>
            </a:r>
            <a:endParaRPr lang="en-US" sz="1400" dirty="0"/>
          </a:p>
        </p:txBody>
      </p:sp>
      <p:cxnSp>
        <p:nvCxnSpPr>
          <p:cNvPr id="338" name="Straight Arrow Connector 337"/>
          <p:cNvCxnSpPr/>
          <p:nvPr/>
        </p:nvCxnSpPr>
        <p:spPr>
          <a:xfrm rot="10800000">
            <a:off x="4571999" y="6629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6" name="Rectangle 345"/>
          <p:cNvSpPr/>
          <p:nvPr/>
        </p:nvSpPr>
        <p:spPr>
          <a:xfrm>
            <a:off x="4800600" y="65532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Q.931 Re. Com.</a:t>
            </a:r>
            <a:endParaRPr lang="en-US" sz="1400" dirty="0"/>
          </a:p>
        </p:txBody>
      </p:sp>
      <p:cxnSp>
        <p:nvCxnSpPr>
          <p:cNvPr id="360" name="Straight Arrow Connector 359"/>
          <p:cNvCxnSpPr/>
          <p:nvPr/>
        </p:nvCxnSpPr>
        <p:spPr>
          <a:xfrm rot="10800000">
            <a:off x="2667001" y="60198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p:nvPr/>
        </p:nvCxnSpPr>
        <p:spPr>
          <a:xfrm rot="10800000">
            <a:off x="762000" y="6172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2" name="Rectangle 361"/>
          <p:cNvSpPr/>
          <p:nvPr/>
        </p:nvSpPr>
        <p:spPr>
          <a:xfrm>
            <a:off x="990597" y="6073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cxnSp>
        <p:nvCxnSpPr>
          <p:cNvPr id="363" name="Straight Arrow Connector 362"/>
          <p:cNvCxnSpPr/>
          <p:nvPr/>
        </p:nvCxnSpPr>
        <p:spPr>
          <a:xfrm rot="10800000">
            <a:off x="2666999" y="66516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4" name="Rectangle 363"/>
          <p:cNvSpPr/>
          <p:nvPr/>
        </p:nvSpPr>
        <p:spPr>
          <a:xfrm>
            <a:off x="2895596" y="6553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365" name="Straight Arrow Connector 364"/>
          <p:cNvCxnSpPr/>
          <p:nvPr/>
        </p:nvCxnSpPr>
        <p:spPr>
          <a:xfrm rot="10800000">
            <a:off x="762000" y="64992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6" name="Rectangle 365"/>
          <p:cNvSpPr/>
          <p:nvPr/>
        </p:nvSpPr>
        <p:spPr>
          <a:xfrm>
            <a:off x="990597" y="6400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sp>
        <p:nvSpPr>
          <p:cNvPr id="367" name="Rectangle 366"/>
          <p:cNvSpPr/>
          <p:nvPr/>
        </p:nvSpPr>
        <p:spPr>
          <a:xfrm>
            <a:off x="2895599" y="5943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BYE</a:t>
            </a:r>
            <a:endParaRPr lang="en-US" sz="1400"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4" name="Straight Arrow Connector 283"/>
          <p:cNvCxnSpPr/>
          <p:nvPr/>
        </p:nvCxnSpPr>
        <p:spPr>
          <a:xfrm rot="10800000">
            <a:off x="5486401" y="5791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algn="ctr"/>
            <a:r>
              <a:rPr lang="en-US" sz="3600" b="1" dirty="0" smtClean="0"/>
              <a:t>SIP Call Flow (Cont.)</a:t>
            </a:r>
            <a:endParaRPr lang="en-US" sz="3600" b="1" dirty="0"/>
          </a:p>
        </p:txBody>
      </p:sp>
      <p:pic>
        <p:nvPicPr>
          <p:cNvPr id="119" name="Picture 297"/>
          <p:cNvPicPr preferRelativeResize="0">
            <a:picLocks noGrp="1" noChangeArrowheads="1"/>
          </p:cNvPicPr>
          <p:nvPr>
            <p:ph sz="quarter" idx="4294967295"/>
          </p:nvPr>
        </p:nvPicPr>
        <p:blipFill>
          <a:blip r:embed="rId2"/>
          <a:srcRect/>
          <a:stretch>
            <a:fillRect/>
          </a:stretch>
        </p:blipFill>
        <p:spPr>
          <a:xfrm>
            <a:off x="1432241" y="2270125"/>
            <a:ext cx="557213" cy="473075"/>
          </a:xfrm>
          <a:prstGeom prst="rect">
            <a:avLst/>
          </a:prstGeom>
          <a:noFill/>
        </p:spPr>
      </p:pic>
      <p:cxnSp>
        <p:nvCxnSpPr>
          <p:cNvPr id="165" name="Straight Connector 164"/>
          <p:cNvCxnSpPr/>
          <p:nvPr/>
        </p:nvCxnSpPr>
        <p:spPr>
          <a:xfrm rot="16200000" flipH="1">
            <a:off x="-167960" y="4800598"/>
            <a:ext cx="3657601"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2933701" y="5981701"/>
            <a:ext cx="1295401" cy="1"/>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a:off x="3657203" y="4800203"/>
            <a:ext cx="36568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144869" y="2664023"/>
            <a:ext cx="646331" cy="307777"/>
          </a:xfrm>
          <a:prstGeom prst="rect">
            <a:avLst/>
          </a:prstGeom>
          <a:noFill/>
        </p:spPr>
        <p:txBody>
          <a:bodyPr wrap="none" rtlCol="0">
            <a:spAutoFit/>
          </a:bodyPr>
          <a:lstStyle/>
          <a:p>
            <a:r>
              <a:rPr lang="en-US" sz="1400" b="1" dirty="0" smtClean="0"/>
              <a:t>MCU</a:t>
            </a:r>
            <a:endParaRPr lang="en-US" sz="1400" b="1" dirty="0"/>
          </a:p>
        </p:txBody>
      </p:sp>
      <p:sp>
        <p:nvSpPr>
          <p:cNvPr id="175" name="TextBox 174"/>
          <p:cNvSpPr txBox="1"/>
          <p:nvPr/>
        </p:nvSpPr>
        <p:spPr>
          <a:xfrm>
            <a:off x="1356041" y="2664023"/>
            <a:ext cx="651140" cy="307777"/>
          </a:xfrm>
          <a:prstGeom prst="rect">
            <a:avLst/>
          </a:prstGeom>
          <a:noFill/>
        </p:spPr>
        <p:txBody>
          <a:bodyPr wrap="none" rtlCol="0">
            <a:spAutoFit/>
          </a:bodyPr>
          <a:lstStyle/>
          <a:p>
            <a:r>
              <a:rPr lang="en-US" sz="1400" b="1" dirty="0" smtClean="0"/>
              <a:t>UA A</a:t>
            </a:r>
            <a:endParaRPr lang="en-US" sz="1400" b="1" dirty="0"/>
          </a:p>
        </p:txBody>
      </p:sp>
      <p:grpSp>
        <p:nvGrpSpPr>
          <p:cNvPr id="3" name="Group 308"/>
          <p:cNvGrpSpPr>
            <a:grpSpLocks/>
          </p:cNvGrpSpPr>
          <p:nvPr/>
        </p:nvGrpSpPr>
        <p:grpSpPr bwMode="auto">
          <a:xfrm>
            <a:off x="5316537" y="2209800"/>
            <a:ext cx="322263" cy="434975"/>
            <a:chOff x="1944" y="2160"/>
            <a:chExt cx="369" cy="384"/>
          </a:xfrm>
        </p:grpSpPr>
        <p:sp>
          <p:nvSpPr>
            <p:cNvPr id="177"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78"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79"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80"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81"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82"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83"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84"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5"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86"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7"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88"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9"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90"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91"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92"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93"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94"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95"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96"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7"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98"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9"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00"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1"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02"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04"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5"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06"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7"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08"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9"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10"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1"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12"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13"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14"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215" name="TextBox 214"/>
          <p:cNvSpPr txBox="1"/>
          <p:nvPr/>
        </p:nvSpPr>
        <p:spPr>
          <a:xfrm>
            <a:off x="3243075" y="2644775"/>
            <a:ext cx="643125" cy="307777"/>
          </a:xfrm>
          <a:prstGeom prst="rect">
            <a:avLst/>
          </a:prstGeom>
          <a:noFill/>
        </p:spPr>
        <p:txBody>
          <a:bodyPr wrap="none" rtlCol="0">
            <a:spAutoFit/>
          </a:bodyPr>
          <a:lstStyle/>
          <a:p>
            <a:r>
              <a:rPr lang="en-US" sz="1400" b="1" dirty="0" smtClean="0"/>
              <a:t>UA C</a:t>
            </a:r>
            <a:endParaRPr lang="en-US" sz="1400" b="1" dirty="0"/>
          </a:p>
        </p:txBody>
      </p:sp>
      <p:cxnSp>
        <p:nvCxnSpPr>
          <p:cNvPr id="216" name="Straight Arrow Connector 215"/>
          <p:cNvCxnSpPr/>
          <p:nvPr/>
        </p:nvCxnSpPr>
        <p:spPr>
          <a:xfrm>
            <a:off x="5486399" y="33528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5714999" y="3276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cxnSp>
        <p:nvCxnSpPr>
          <p:cNvPr id="220" name="Straight Arrow Connector 219"/>
          <p:cNvCxnSpPr/>
          <p:nvPr/>
        </p:nvCxnSpPr>
        <p:spPr>
          <a:xfrm rot="10800000">
            <a:off x="5486400" y="36798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5714997"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180 - Ringing</a:t>
            </a:r>
            <a:endParaRPr lang="en-US" sz="1400" dirty="0"/>
          </a:p>
        </p:txBody>
      </p:sp>
      <p:cxnSp>
        <p:nvCxnSpPr>
          <p:cNvPr id="228" name="Straight Arrow Connector 227"/>
          <p:cNvCxnSpPr/>
          <p:nvPr/>
        </p:nvCxnSpPr>
        <p:spPr>
          <a:xfrm rot="10800000">
            <a:off x="5486400" y="39846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5714997"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30" name="Straight Arrow Connector 229"/>
          <p:cNvCxnSpPr/>
          <p:nvPr/>
        </p:nvCxnSpPr>
        <p:spPr>
          <a:xfrm>
            <a:off x="5486399" y="42672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5714999" y="4191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ACK</a:t>
            </a:r>
            <a:endParaRPr lang="en-US" sz="1400" dirty="0"/>
          </a:p>
        </p:txBody>
      </p:sp>
      <p:cxnSp>
        <p:nvCxnSpPr>
          <p:cNvPr id="234" name="Straight Connector 233"/>
          <p:cNvCxnSpPr/>
          <p:nvPr/>
        </p:nvCxnSpPr>
        <p:spPr>
          <a:xfrm rot="5400000">
            <a:off x="5547835" y="4799806"/>
            <a:ext cx="3657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Left-Right Arrow 244"/>
          <p:cNvSpPr/>
          <p:nvPr/>
        </p:nvSpPr>
        <p:spPr>
          <a:xfrm>
            <a:off x="5486400" y="4419600"/>
            <a:ext cx="18894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5791200" y="4495800"/>
            <a:ext cx="1295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pic>
        <p:nvPicPr>
          <p:cNvPr id="261" name="Picture 297"/>
          <p:cNvPicPr preferRelativeResize="0">
            <a:picLocks noGrp="1" noChangeArrowheads="1"/>
          </p:cNvPicPr>
          <p:nvPr>
            <p:ph sz="quarter" idx="4294967295"/>
          </p:nvPr>
        </p:nvPicPr>
        <p:blipFill>
          <a:blip r:embed="rId2"/>
          <a:srcRect/>
          <a:stretch>
            <a:fillRect/>
          </a:stretch>
        </p:blipFill>
        <p:spPr>
          <a:xfrm>
            <a:off x="3276600" y="2286000"/>
            <a:ext cx="557213" cy="473075"/>
          </a:xfrm>
          <a:prstGeom prst="rect">
            <a:avLst/>
          </a:prstGeom>
          <a:noFill/>
        </p:spPr>
      </p:pic>
      <p:pic>
        <p:nvPicPr>
          <p:cNvPr id="262" name="Picture 297"/>
          <p:cNvPicPr preferRelativeResize="0">
            <a:picLocks noGrp="1" noChangeArrowheads="1"/>
          </p:cNvPicPr>
          <p:nvPr>
            <p:ph sz="quarter" idx="4294967295"/>
          </p:nvPr>
        </p:nvPicPr>
        <p:blipFill>
          <a:blip r:embed="rId2"/>
          <a:srcRect/>
          <a:stretch>
            <a:fillRect/>
          </a:stretch>
        </p:blipFill>
        <p:spPr>
          <a:xfrm>
            <a:off x="7086600" y="2286000"/>
            <a:ext cx="557213" cy="473075"/>
          </a:xfrm>
          <a:prstGeom prst="rect">
            <a:avLst/>
          </a:prstGeom>
          <a:noFill/>
        </p:spPr>
      </p:pic>
      <p:sp>
        <p:nvSpPr>
          <p:cNvPr id="263" name="TextBox 262"/>
          <p:cNvSpPr txBox="1"/>
          <p:nvPr/>
        </p:nvSpPr>
        <p:spPr>
          <a:xfrm>
            <a:off x="7010400" y="2679898"/>
            <a:ext cx="651140" cy="307777"/>
          </a:xfrm>
          <a:prstGeom prst="rect">
            <a:avLst/>
          </a:prstGeom>
          <a:noFill/>
        </p:spPr>
        <p:txBody>
          <a:bodyPr wrap="none" rtlCol="0">
            <a:spAutoFit/>
          </a:bodyPr>
          <a:lstStyle/>
          <a:p>
            <a:r>
              <a:rPr lang="en-US" sz="1400" b="1" dirty="0" smtClean="0"/>
              <a:t>UA B</a:t>
            </a:r>
            <a:endParaRPr lang="en-US" sz="1400" b="1" dirty="0"/>
          </a:p>
        </p:txBody>
      </p:sp>
      <p:sp>
        <p:nvSpPr>
          <p:cNvPr id="264" name="Left-Right Arrow 263"/>
          <p:cNvSpPr/>
          <p:nvPr/>
        </p:nvSpPr>
        <p:spPr>
          <a:xfrm>
            <a:off x="1676400" y="2971800"/>
            <a:ext cx="3809999"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2819401" y="3048000"/>
            <a:ext cx="15240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(RTP/RTCP)</a:t>
            </a:r>
            <a:endParaRPr lang="en-US" sz="1400" dirty="0"/>
          </a:p>
        </p:txBody>
      </p:sp>
      <p:cxnSp>
        <p:nvCxnSpPr>
          <p:cNvPr id="266" name="Straight Arrow Connector 265"/>
          <p:cNvCxnSpPr/>
          <p:nvPr/>
        </p:nvCxnSpPr>
        <p:spPr>
          <a:xfrm rot="10800000" flipV="1">
            <a:off x="1676402" y="4724400"/>
            <a:ext cx="3809998"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2286000" y="4648200"/>
            <a:ext cx="2667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NOTIFY (UA B in Conference)</a:t>
            </a:r>
            <a:endParaRPr lang="en-US" sz="1400" dirty="0"/>
          </a:p>
        </p:txBody>
      </p:sp>
      <p:cxnSp>
        <p:nvCxnSpPr>
          <p:cNvPr id="268" name="Straight Arrow Connector 267"/>
          <p:cNvCxnSpPr/>
          <p:nvPr/>
        </p:nvCxnSpPr>
        <p:spPr>
          <a:xfrm>
            <a:off x="1676400" y="50292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895600" y="4953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74" name="Straight Arrow Connector 273"/>
          <p:cNvCxnSpPr/>
          <p:nvPr/>
        </p:nvCxnSpPr>
        <p:spPr>
          <a:xfrm rot="10800000">
            <a:off x="5486401" y="4899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5714998" y="4800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SUBSCRIBE</a:t>
            </a:r>
            <a:endParaRPr lang="en-US" sz="1400" dirty="0"/>
          </a:p>
        </p:txBody>
      </p:sp>
      <p:cxnSp>
        <p:nvCxnSpPr>
          <p:cNvPr id="276" name="Straight Arrow Connector 275"/>
          <p:cNvCxnSpPr/>
          <p:nvPr/>
        </p:nvCxnSpPr>
        <p:spPr>
          <a:xfrm>
            <a:off x="5486400" y="5181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5715000" y="5105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78" name="Straight Arrow Connector 277"/>
          <p:cNvCxnSpPr/>
          <p:nvPr/>
        </p:nvCxnSpPr>
        <p:spPr>
          <a:xfrm>
            <a:off x="5486400" y="5486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5715000" y="5410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NOTIFY</a:t>
            </a:r>
            <a:endParaRPr lang="en-US" sz="1400" dirty="0"/>
          </a:p>
        </p:txBody>
      </p:sp>
      <p:sp>
        <p:nvSpPr>
          <p:cNvPr id="281" name="Rectangle 280"/>
          <p:cNvSpPr/>
          <p:nvPr/>
        </p:nvSpPr>
        <p:spPr>
          <a:xfrm>
            <a:off x="5714998" y="5715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200 - OK</a:t>
            </a:r>
            <a:endParaRPr lang="en-US" sz="1400" dirty="0"/>
          </a:p>
        </p:txBody>
      </p:sp>
      <p:cxnSp>
        <p:nvCxnSpPr>
          <p:cNvPr id="282" name="Straight Arrow Connector 281"/>
          <p:cNvCxnSpPr/>
          <p:nvPr/>
        </p:nvCxnSpPr>
        <p:spPr>
          <a:xfrm>
            <a:off x="3581400" y="5943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3810000" y="5867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INVITE</a:t>
            </a:r>
            <a:endParaRPr lang="en-US" sz="1400"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VOICE OVER INTERNET PROTOCOL</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Voice Over Internet Protocol</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VoIP is a methodology and group of technologies for the delivery of voice communications and multimedia sessions over Internet Protocol (IP) network. Other terms associated with VoIP are IP Telephony, Internet  Telephony, Broadband Telephony.</a:t>
            </a:r>
          </a:p>
          <a:p>
            <a:pPr algn="just"/>
            <a:endParaRPr lang="en-US" sz="2400" dirty="0" smtClean="0"/>
          </a:p>
          <a:p>
            <a:pPr algn="just"/>
            <a:r>
              <a:rPr lang="en-US" sz="2400" dirty="0" smtClean="0"/>
              <a:t>The principles involved in originating VoIP telephone calls are similar to traditional digital telephony and involve signaling, channel setup, digitization of the analog voice signals, and encoding. However, the digital information in VoIP is packetized and transmission occurs as IP packets over a packet-switched network. </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VoIP vs. PSTN</a:t>
            </a:r>
            <a:endParaRPr lang="en-US" sz="3600" b="1" dirty="0"/>
          </a:p>
        </p:txBody>
      </p:sp>
      <p:graphicFrame>
        <p:nvGraphicFramePr>
          <p:cNvPr id="4" name="Content Placeholder 3"/>
          <p:cNvGraphicFramePr>
            <a:graphicFrameLocks noGrp="1"/>
          </p:cNvGraphicFramePr>
          <p:nvPr>
            <p:ph idx="1"/>
          </p:nvPr>
        </p:nvGraphicFramePr>
        <p:xfrm>
          <a:off x="304801" y="2249488"/>
          <a:ext cx="8534398" cy="4404360"/>
        </p:xfrm>
        <a:graphic>
          <a:graphicData uri="http://schemas.openxmlformats.org/drawingml/2006/table">
            <a:tbl>
              <a:tblPr firstRow="1" bandRow="1">
                <a:tableStyleId>{21E4AEA4-8DFA-4A89-87EB-49C32662AFE0}</a:tableStyleId>
              </a:tblPr>
              <a:tblGrid>
                <a:gridCol w="2285999"/>
                <a:gridCol w="3048000"/>
                <a:gridCol w="3200399"/>
              </a:tblGrid>
              <a:tr h="370840">
                <a:tc>
                  <a:txBody>
                    <a:bodyPr/>
                    <a:lstStyle/>
                    <a:p>
                      <a:pPr algn="ctr"/>
                      <a:r>
                        <a:rPr lang="en-US" sz="1600" dirty="0" smtClean="0"/>
                        <a:t>Feature</a:t>
                      </a:r>
                      <a:endParaRPr lang="en-US" sz="1600" dirty="0"/>
                    </a:p>
                  </a:txBody>
                  <a:tcPr/>
                </a:tc>
                <a:tc>
                  <a:txBody>
                    <a:bodyPr/>
                    <a:lstStyle/>
                    <a:p>
                      <a:pPr algn="ctr"/>
                      <a:r>
                        <a:rPr lang="en-US" sz="1600" dirty="0" smtClean="0"/>
                        <a:t>VoIP</a:t>
                      </a:r>
                      <a:endParaRPr lang="en-US" sz="1600" dirty="0"/>
                    </a:p>
                  </a:txBody>
                  <a:tcPr/>
                </a:tc>
                <a:tc>
                  <a:txBody>
                    <a:bodyPr/>
                    <a:lstStyle/>
                    <a:p>
                      <a:pPr algn="ctr"/>
                      <a:r>
                        <a:rPr lang="en-US" sz="1600" dirty="0" smtClean="0"/>
                        <a:t>PSTN</a:t>
                      </a:r>
                      <a:endParaRPr lang="en-US" sz="1600" dirty="0"/>
                    </a:p>
                  </a:txBody>
                  <a:tcPr/>
                </a:tc>
              </a:tr>
              <a:tr h="370840">
                <a:tc>
                  <a:txBody>
                    <a:bodyPr/>
                    <a:lstStyle/>
                    <a:p>
                      <a:pPr algn="just"/>
                      <a:r>
                        <a:rPr lang="en-US" sz="1600" dirty="0" smtClean="0"/>
                        <a:t>Connectivity type</a:t>
                      </a:r>
                      <a:endParaRPr lang="en-US" sz="1600" dirty="0"/>
                    </a:p>
                  </a:txBody>
                  <a:tcPr anchor="ctr"/>
                </a:tc>
                <a:tc>
                  <a:txBody>
                    <a:bodyPr/>
                    <a:lstStyle/>
                    <a:p>
                      <a:pPr algn="ctr"/>
                      <a:r>
                        <a:rPr lang="en-US" sz="1600" dirty="0" smtClean="0"/>
                        <a:t>Internet connectivity</a:t>
                      </a:r>
                      <a:endParaRPr lang="en-US" sz="1600" dirty="0"/>
                    </a:p>
                  </a:txBody>
                  <a:tcPr anchor="ctr"/>
                </a:tc>
                <a:tc>
                  <a:txBody>
                    <a:bodyPr/>
                    <a:lstStyle/>
                    <a:p>
                      <a:pPr algn="ctr"/>
                      <a:r>
                        <a:rPr lang="en-US" sz="1600" dirty="0" smtClean="0"/>
                        <a:t>Dedicated telephone lines</a:t>
                      </a:r>
                      <a:endParaRPr lang="en-US" sz="1600" dirty="0"/>
                    </a:p>
                  </a:txBody>
                  <a:tcPr anchor="ctr"/>
                </a:tc>
              </a:tr>
              <a:tr h="370840">
                <a:tc>
                  <a:txBody>
                    <a:bodyPr/>
                    <a:lstStyle/>
                    <a:p>
                      <a:pPr algn="just"/>
                      <a:r>
                        <a:rPr lang="en-US" sz="1600" dirty="0" smtClean="0"/>
                        <a:t>Required bandwidth</a:t>
                      </a:r>
                      <a:endParaRPr lang="en-US" sz="1600" dirty="0"/>
                    </a:p>
                  </a:txBody>
                  <a:tcPr anchor="ctr"/>
                </a:tc>
                <a:tc>
                  <a:txBody>
                    <a:bodyPr/>
                    <a:lstStyle/>
                    <a:p>
                      <a:pPr algn="ctr"/>
                      <a:r>
                        <a:rPr lang="en-US" sz="1600" dirty="0" smtClean="0"/>
                        <a:t>~ 10 Kbps in each direction</a:t>
                      </a:r>
                      <a:endParaRPr lang="en-US" sz="1600" dirty="0"/>
                    </a:p>
                  </a:txBody>
                  <a:tcPr anchor="ctr"/>
                </a:tc>
                <a:tc>
                  <a:txBody>
                    <a:bodyPr/>
                    <a:lstStyle/>
                    <a:p>
                      <a:pPr algn="ctr"/>
                      <a:r>
                        <a:rPr lang="en-US" sz="1600" dirty="0" smtClean="0"/>
                        <a:t>~ 64 Kbps in</a:t>
                      </a:r>
                      <a:r>
                        <a:rPr lang="en-US" sz="1600" baseline="0" dirty="0" smtClean="0"/>
                        <a:t> each direction</a:t>
                      </a:r>
                      <a:endParaRPr lang="en-US" sz="1600" dirty="0"/>
                    </a:p>
                  </a:txBody>
                  <a:tcPr anchor="ctr"/>
                </a:tc>
              </a:tr>
              <a:tr h="370840">
                <a:tc>
                  <a:txBody>
                    <a:bodyPr/>
                    <a:lstStyle/>
                    <a:p>
                      <a:pPr algn="just"/>
                      <a:r>
                        <a:rPr lang="en-US" sz="1600" dirty="0" smtClean="0"/>
                        <a:t>Pricing</a:t>
                      </a:r>
                      <a:endParaRPr lang="en-US" sz="1600" dirty="0"/>
                    </a:p>
                  </a:txBody>
                  <a:tcPr anchor="ctr"/>
                </a:tc>
                <a:tc>
                  <a:txBody>
                    <a:bodyPr/>
                    <a:lstStyle/>
                    <a:p>
                      <a:pPr algn="ctr"/>
                      <a:r>
                        <a:rPr lang="en-US" sz="1600" dirty="0" smtClean="0"/>
                        <a:t>Free VoIP calling (local and international), </a:t>
                      </a:r>
                    </a:p>
                    <a:p>
                      <a:pPr algn="ctr"/>
                      <a:r>
                        <a:rPr lang="en-US" sz="1600" dirty="0" smtClean="0"/>
                        <a:t>Calls to mobile and landline phones have nominal subscription</a:t>
                      </a:r>
                      <a:r>
                        <a:rPr lang="en-US" sz="1600" baseline="0" dirty="0" smtClean="0"/>
                        <a:t> fees</a:t>
                      </a:r>
                      <a:endParaRPr lang="en-US" sz="1600" dirty="0"/>
                    </a:p>
                  </a:txBody>
                  <a:tcPr anchor="ctr"/>
                </a:tc>
                <a:tc>
                  <a:txBody>
                    <a:bodyPr/>
                    <a:lstStyle/>
                    <a:p>
                      <a:pPr algn="ctr"/>
                      <a:r>
                        <a:rPr lang="en-US" sz="1600" dirty="0" smtClean="0"/>
                        <a:t>No free calls can be made</a:t>
                      </a:r>
                    </a:p>
                    <a:p>
                      <a:pPr algn="ctr"/>
                      <a:endParaRPr lang="en-US" sz="1600" dirty="0" smtClean="0"/>
                    </a:p>
                    <a:p>
                      <a:pPr algn="ctr"/>
                      <a:r>
                        <a:rPr lang="en-US" sz="1600" dirty="0" smtClean="0"/>
                        <a:t>Costly international</a:t>
                      </a:r>
                      <a:r>
                        <a:rPr lang="en-US" sz="1600" baseline="0" dirty="0" smtClean="0"/>
                        <a:t> calling and </a:t>
                      </a:r>
                      <a:r>
                        <a:rPr lang="en-US" sz="1600" dirty="0" smtClean="0"/>
                        <a:t>monthly</a:t>
                      </a:r>
                      <a:r>
                        <a:rPr lang="en-US" sz="1600" baseline="0" dirty="0" smtClean="0"/>
                        <a:t> phone plans.</a:t>
                      </a:r>
                      <a:endParaRPr lang="en-US" sz="1600" dirty="0"/>
                    </a:p>
                  </a:txBody>
                  <a:tcPr/>
                </a:tc>
              </a:tr>
              <a:tr h="370840">
                <a:tc>
                  <a:txBody>
                    <a:bodyPr/>
                    <a:lstStyle/>
                    <a:p>
                      <a:pPr algn="just"/>
                      <a:r>
                        <a:rPr lang="en-US" sz="1600" dirty="0" smtClean="0"/>
                        <a:t>Scalability</a:t>
                      </a:r>
                      <a:endParaRPr lang="en-US" sz="1600" dirty="0"/>
                    </a:p>
                  </a:txBody>
                  <a:tcPr anchor="ctr"/>
                </a:tc>
                <a:tc>
                  <a:txBody>
                    <a:bodyPr/>
                    <a:lstStyle/>
                    <a:p>
                      <a:pPr algn="ctr"/>
                      <a:r>
                        <a:rPr lang="en-US" sz="1600" dirty="0" smtClean="0"/>
                        <a:t>M</a:t>
                      </a:r>
                      <a:r>
                        <a:rPr lang="en-US" sz="1600" baseline="0" dirty="0" smtClean="0"/>
                        <a:t>ore bandwidth and simple software updates</a:t>
                      </a:r>
                      <a:endParaRPr lang="en-US" sz="1600" dirty="0"/>
                    </a:p>
                  </a:txBody>
                  <a:tcPr/>
                </a:tc>
                <a:tc>
                  <a:txBody>
                    <a:bodyPr/>
                    <a:lstStyle/>
                    <a:p>
                      <a:pPr algn="ctr"/>
                      <a:r>
                        <a:rPr lang="en-US" sz="1600" dirty="0" smtClean="0"/>
                        <a:t>M</a:t>
                      </a:r>
                      <a:r>
                        <a:rPr lang="en-US" sz="1600" baseline="0" dirty="0" smtClean="0"/>
                        <a:t>ore dedicated lines and  hardware</a:t>
                      </a:r>
                      <a:endParaRPr lang="en-US" sz="1600" dirty="0"/>
                    </a:p>
                  </a:txBody>
                  <a:tcPr anchor="ctr"/>
                </a:tc>
              </a:tr>
              <a:tr h="370840">
                <a:tc>
                  <a:txBody>
                    <a:bodyPr/>
                    <a:lstStyle/>
                    <a:p>
                      <a:pPr algn="just"/>
                      <a:r>
                        <a:rPr lang="en-US" sz="1600" dirty="0" smtClean="0"/>
                        <a:t>Remote extensions</a:t>
                      </a:r>
                      <a:endParaRPr lang="en-US" sz="1600" dirty="0"/>
                    </a:p>
                  </a:txBody>
                  <a:tcPr anchor="ctr"/>
                </a:tc>
                <a:tc>
                  <a:txBody>
                    <a:bodyPr/>
                    <a:lstStyle/>
                    <a:p>
                      <a:pPr algn="ctr"/>
                      <a:r>
                        <a:rPr lang="en-US" sz="1600" dirty="0" smtClean="0"/>
                        <a:t>Typically  standard</a:t>
                      </a:r>
                      <a:endParaRPr lang="en-US" sz="1600" dirty="0"/>
                    </a:p>
                  </a:txBody>
                  <a:tcPr/>
                </a:tc>
                <a:tc>
                  <a:txBody>
                    <a:bodyPr/>
                    <a:lstStyle/>
                    <a:p>
                      <a:pPr algn="ctr"/>
                      <a:r>
                        <a:rPr lang="en-US" sz="1600" dirty="0" smtClean="0"/>
                        <a:t>Require dedicated lines for each extension and is</a:t>
                      </a:r>
                      <a:r>
                        <a:rPr lang="en-US" sz="1600" baseline="0" dirty="0" smtClean="0"/>
                        <a:t> very pricey</a:t>
                      </a:r>
                      <a:endParaRPr lang="en-US" sz="1600" dirty="0"/>
                    </a:p>
                  </a:txBody>
                  <a:tcPr anchor="ctr"/>
                </a:tc>
              </a:tr>
              <a:tr h="370840">
                <a:tc>
                  <a:txBody>
                    <a:bodyPr/>
                    <a:lstStyle/>
                    <a:p>
                      <a:pPr algn="l"/>
                      <a:r>
                        <a:rPr lang="en-US" sz="1600" dirty="0" smtClean="0"/>
                        <a:t>Disaster recovery</a:t>
                      </a:r>
                      <a:endParaRPr lang="en-US" sz="1600" dirty="0"/>
                    </a:p>
                  </a:txBody>
                  <a:tcPr anchor="ctr"/>
                </a:tc>
                <a:tc>
                  <a:txBody>
                    <a:bodyPr/>
                    <a:lstStyle/>
                    <a:p>
                      <a:pPr algn="ctr"/>
                      <a:r>
                        <a:rPr lang="en-US" sz="1600" dirty="0" smtClean="0"/>
                        <a:t>Service terminates when</a:t>
                      </a:r>
                      <a:r>
                        <a:rPr lang="en-US" sz="1600" baseline="0" dirty="0" smtClean="0"/>
                        <a:t> internet connectivity is lost</a:t>
                      </a:r>
                      <a:endParaRPr lang="en-US" sz="1600" dirty="0"/>
                    </a:p>
                  </a:txBody>
                  <a:tcPr/>
                </a:tc>
                <a:tc>
                  <a:txBody>
                    <a:bodyPr/>
                    <a:lstStyle/>
                    <a:p>
                      <a:pPr algn="ctr"/>
                      <a:r>
                        <a:rPr lang="en-US" sz="1600" dirty="0" smtClean="0"/>
                        <a:t>Service remains active  during power outages. But cordless</a:t>
                      </a:r>
                      <a:r>
                        <a:rPr lang="en-US" sz="1600" baseline="0" dirty="0" smtClean="0"/>
                        <a:t> phones would be unusable</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VoIP Protocols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H.323</a:t>
            </a:r>
          </a:p>
          <a:p>
            <a:pPr lvl="1" algn="just"/>
            <a:r>
              <a:rPr lang="en-US" sz="2200" dirty="0" smtClean="0"/>
              <a:t>An ITU Recommendation that defines packet-based multimedia communication systems, including Video Conferencing, VoIP.</a:t>
            </a:r>
          </a:p>
          <a:p>
            <a:pPr algn="just"/>
            <a:r>
              <a:rPr lang="en-US" sz="2400" dirty="0" smtClean="0"/>
              <a:t>Session Initiation Protocol (SIP)</a:t>
            </a:r>
          </a:p>
          <a:p>
            <a:pPr lvl="1" algn="just"/>
            <a:r>
              <a:rPr lang="en-US" sz="2200" dirty="0" smtClean="0"/>
              <a:t>IETF RFC 2543. SIP defines a distributed architecture for creating multimedia applications, including VoIP.</a:t>
            </a:r>
          </a:p>
          <a:p>
            <a:pPr algn="just"/>
            <a:r>
              <a:rPr lang="en-US" sz="2400" dirty="0" smtClean="0"/>
              <a:t>Megaco/H.248</a:t>
            </a:r>
          </a:p>
          <a:p>
            <a:pPr lvl="1" algn="just"/>
            <a:r>
              <a:rPr lang="en-US" sz="2200" dirty="0" smtClean="0"/>
              <a:t>An ITU Recommendation that defines Gateway Control Protocol. It is the result of a joint-collaborate with the IETF. H.248 defines a centralized architecture known as Megaco.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 Simple Data Communication Model</a:t>
            </a:r>
            <a:endParaRPr lang="en-US" sz="3600" dirty="0"/>
          </a:p>
        </p:txBody>
      </p:sp>
      <p:sp>
        <p:nvSpPr>
          <p:cNvPr id="5" name="Rectangle 4"/>
          <p:cNvSpPr/>
          <p:nvPr/>
        </p:nvSpPr>
        <p:spPr>
          <a:xfrm>
            <a:off x="762000" y="23622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Source</a:t>
            </a:r>
            <a:endParaRPr lang="en-US" sz="1600" dirty="0"/>
          </a:p>
        </p:txBody>
      </p:sp>
      <p:sp>
        <p:nvSpPr>
          <p:cNvPr id="6" name="Rectangle 5"/>
          <p:cNvSpPr/>
          <p:nvPr/>
        </p:nvSpPr>
        <p:spPr>
          <a:xfrm>
            <a:off x="2057400" y="2362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Transmitter</a:t>
            </a:r>
            <a:endParaRPr lang="en-US" sz="1600" dirty="0"/>
          </a:p>
        </p:txBody>
      </p:sp>
      <p:sp>
        <p:nvSpPr>
          <p:cNvPr id="7" name="Rectangle 6"/>
          <p:cNvSpPr/>
          <p:nvPr/>
        </p:nvSpPr>
        <p:spPr>
          <a:xfrm>
            <a:off x="3733800" y="23622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Transmission System</a:t>
            </a:r>
            <a:endParaRPr lang="en-US" sz="1600" dirty="0"/>
          </a:p>
        </p:txBody>
      </p:sp>
      <p:sp>
        <p:nvSpPr>
          <p:cNvPr id="8" name="Rectangle 7"/>
          <p:cNvSpPr/>
          <p:nvPr/>
        </p:nvSpPr>
        <p:spPr>
          <a:xfrm>
            <a:off x="7086600" y="2362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Destination</a:t>
            </a:r>
            <a:endParaRPr lang="en-US" sz="1600" dirty="0"/>
          </a:p>
        </p:txBody>
      </p:sp>
      <p:sp>
        <p:nvSpPr>
          <p:cNvPr id="9" name="Rectangle 8"/>
          <p:cNvSpPr/>
          <p:nvPr/>
        </p:nvSpPr>
        <p:spPr>
          <a:xfrm>
            <a:off x="5562600" y="23622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Receiver</a:t>
            </a:r>
            <a:endParaRPr lang="en-US" sz="1600" dirty="0"/>
          </a:p>
        </p:txBody>
      </p:sp>
      <p:cxnSp>
        <p:nvCxnSpPr>
          <p:cNvPr id="11" name="Straight Arrow Connector 10"/>
          <p:cNvCxnSpPr>
            <a:stCxn id="5" idx="3"/>
            <a:endCxn id="6" idx="1"/>
          </p:cNvCxnSpPr>
          <p:nvPr/>
        </p:nvCxnSpPr>
        <p:spPr>
          <a:xfrm>
            <a:off x="1600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33528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9" idx="1"/>
          </p:cNvCxnSpPr>
          <p:nvPr/>
        </p:nvCxnSpPr>
        <p:spPr>
          <a:xfrm>
            <a:off x="51816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8" idx="1"/>
          </p:cNvCxnSpPr>
          <p:nvPr/>
        </p:nvCxnSpPr>
        <p:spPr>
          <a:xfrm>
            <a:off x="67056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457200" y="2249424"/>
            <a:ext cx="8229600" cy="4608576"/>
          </a:xfrm>
        </p:spPr>
        <p:txBody>
          <a:bodyPr>
            <a:normAutofit/>
          </a:bodyPr>
          <a:lstStyle/>
          <a:p>
            <a:pPr algn="just"/>
            <a:endParaRPr lang="en-US" sz="2200" dirty="0" smtClean="0"/>
          </a:p>
          <a:p>
            <a:pPr algn="just"/>
            <a:endParaRPr lang="en-US" sz="2200" dirty="0" smtClean="0"/>
          </a:p>
          <a:p>
            <a:pPr algn="just"/>
            <a:endParaRPr lang="en-US" sz="2200" dirty="0" smtClean="0"/>
          </a:p>
          <a:p>
            <a:pPr algn="just"/>
            <a:r>
              <a:rPr lang="en-US" sz="2200" dirty="0" smtClean="0"/>
              <a:t>Source generates the data to be transmitted (</a:t>
            </a:r>
            <a:r>
              <a:rPr lang="en-US" sz="2200" dirty="0" smtClean="0">
                <a:solidFill>
                  <a:srgbClr val="FF0000"/>
                </a:solidFill>
              </a:rPr>
              <a:t>Examples?</a:t>
            </a:r>
            <a:r>
              <a:rPr lang="en-US" sz="2200" dirty="0" smtClean="0"/>
              <a:t>)</a:t>
            </a:r>
          </a:p>
          <a:p>
            <a:pPr algn="just"/>
            <a:r>
              <a:rPr lang="en-US" sz="2200" dirty="0" smtClean="0"/>
              <a:t>Transmitter transforms and encodes the information to produce electromagnetic signals that can be transmitted across some sort of transmission system.</a:t>
            </a:r>
          </a:p>
          <a:p>
            <a:pPr algn="just"/>
            <a:r>
              <a:rPr lang="en-US" sz="2200" dirty="0" smtClean="0"/>
              <a:t>Transmission system can be transmission line or a complex network connecting source and destination</a:t>
            </a:r>
          </a:p>
          <a:p>
            <a:pPr algn="just"/>
            <a:r>
              <a:rPr lang="en-US" sz="2200" dirty="0" smtClean="0"/>
              <a:t>Receiver accepts the signals and convert them into a form that can be handled by the destination device.</a:t>
            </a:r>
          </a:p>
          <a:p>
            <a:pPr algn="just"/>
            <a:r>
              <a:rPr lang="en-US" sz="2200" dirty="0" smtClean="0"/>
              <a:t>Destination takes the incoming data from the receiver.</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2" name="Table 1021"/>
          <p:cNvGraphicFramePr>
            <a:graphicFrameLocks noGrp="1"/>
          </p:cNvGraphicFramePr>
          <p:nvPr/>
        </p:nvGraphicFramePr>
        <p:xfrm>
          <a:off x="304800" y="2362200"/>
          <a:ext cx="8534400" cy="4114800"/>
        </p:xfrm>
        <a:graphic>
          <a:graphicData uri="http://schemas.openxmlformats.org/drawingml/2006/table">
            <a:tbl>
              <a:tblPr firstRow="1" bandRow="1">
                <a:tableStyleId>{5940675A-B579-460E-94D1-54222C63F5DA}</a:tableStyleId>
              </a:tblPr>
              <a:tblGrid>
                <a:gridCol w="1676400"/>
                <a:gridCol w="6858000"/>
              </a:tblGrid>
              <a:tr h="370840">
                <a:tc>
                  <a:txBody>
                    <a:bodyPr/>
                    <a:lstStyle/>
                    <a:p>
                      <a:r>
                        <a:rPr lang="en-US" sz="1600" dirty="0" smtClean="0"/>
                        <a:t>PC to PC</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smtClean="0"/>
                    </a:p>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r>
                        <a:rPr lang="en-US" sz="1600" dirty="0" smtClean="0"/>
                        <a:t>PC to Phone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smtClean="0"/>
                    </a:p>
                    <a:p>
                      <a:endParaRPr lang="en-US" dirty="0" smtClean="0"/>
                    </a:p>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r>
                        <a:rPr lang="en-US" sz="1600" dirty="0" smtClean="0"/>
                        <a:t>Phone to Phone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smtClean="0"/>
                    </a:p>
                    <a:p>
                      <a:endParaRPr lang="en-US" dirty="0" smtClean="0"/>
                    </a:p>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1024" name="Line 12"/>
          <p:cNvSpPr>
            <a:spLocks noChangeShapeType="1"/>
          </p:cNvSpPr>
          <p:nvPr/>
        </p:nvSpPr>
        <p:spPr bwMode="auto">
          <a:xfrm>
            <a:off x="7129463" y="5791200"/>
            <a:ext cx="1023937" cy="0"/>
          </a:xfrm>
          <a:prstGeom prst="line">
            <a:avLst/>
          </a:prstGeom>
          <a:noFill/>
          <a:ln w="28575">
            <a:solidFill>
              <a:schemeClr val="accent2"/>
            </a:solidFill>
            <a:round/>
            <a:headEnd/>
            <a:tailEnd/>
          </a:ln>
        </p:spPr>
        <p:txBody>
          <a:bodyPr rot="10800000" wrap="none" anchor="ctr"/>
          <a:lstStyle/>
          <a:p>
            <a:endParaRPr lang="en-US"/>
          </a:p>
        </p:txBody>
      </p:sp>
      <p:sp>
        <p:nvSpPr>
          <p:cNvPr id="1023" name="Line 12"/>
          <p:cNvSpPr>
            <a:spLocks noChangeShapeType="1"/>
          </p:cNvSpPr>
          <p:nvPr/>
        </p:nvSpPr>
        <p:spPr bwMode="auto">
          <a:xfrm>
            <a:off x="2633663" y="5791200"/>
            <a:ext cx="1023937" cy="0"/>
          </a:xfrm>
          <a:prstGeom prst="line">
            <a:avLst/>
          </a:prstGeom>
          <a:noFill/>
          <a:ln w="28575">
            <a:solidFill>
              <a:schemeClr val="accent2"/>
            </a:solidFill>
            <a:round/>
            <a:headEnd/>
            <a:tailEnd/>
          </a:ln>
        </p:spPr>
        <p:txBody>
          <a:bodyPr rot="10800000" wrap="none" anchor="ctr"/>
          <a:lstStyle/>
          <a:p>
            <a:endParaRPr lang="en-US"/>
          </a:p>
        </p:txBody>
      </p:sp>
      <p:sp>
        <p:nvSpPr>
          <p:cNvPr id="2" name="Title 1"/>
          <p:cNvSpPr>
            <a:spLocks noGrp="1"/>
          </p:cNvSpPr>
          <p:nvPr>
            <p:ph type="title"/>
          </p:nvPr>
        </p:nvSpPr>
        <p:spPr/>
        <p:txBody>
          <a:bodyPr>
            <a:normAutofit/>
          </a:bodyPr>
          <a:lstStyle/>
          <a:p>
            <a:pPr algn="ctr"/>
            <a:r>
              <a:rPr lang="en-US" sz="3600" b="1" dirty="0" smtClean="0"/>
              <a:t>VoIP Scenarios</a:t>
            </a:r>
            <a:endParaRPr lang="en-US" sz="3600" b="1" dirty="0"/>
          </a:p>
        </p:txBody>
      </p:sp>
      <p:sp>
        <p:nvSpPr>
          <p:cNvPr id="170" name="AutoShape 538"/>
          <p:cNvSpPr>
            <a:spLocks noChangeArrowheads="1"/>
          </p:cNvSpPr>
          <p:nvPr/>
        </p:nvSpPr>
        <p:spPr bwMode="auto">
          <a:xfrm>
            <a:off x="2263775" y="2438400"/>
            <a:ext cx="1295400" cy="762000"/>
          </a:xfrm>
          <a:prstGeom prst="roundRect">
            <a:avLst>
              <a:gd name="adj" fmla="val 16667"/>
            </a:avLst>
          </a:prstGeom>
          <a:solidFill>
            <a:srgbClr val="FFFFCC"/>
          </a:solidFill>
          <a:ln w="9525">
            <a:noFill/>
            <a:round/>
            <a:headEnd/>
            <a:tailEnd/>
          </a:ln>
        </p:spPr>
        <p:txBody>
          <a:bodyPr wrap="none" anchor="ctr"/>
          <a:lstStyle/>
          <a:p>
            <a:endParaRPr lang="en-US"/>
          </a:p>
        </p:txBody>
      </p:sp>
      <p:sp>
        <p:nvSpPr>
          <p:cNvPr id="171" name="AutoShape 6"/>
          <p:cNvSpPr>
            <a:spLocks noChangeArrowheads="1"/>
          </p:cNvSpPr>
          <p:nvPr/>
        </p:nvSpPr>
        <p:spPr bwMode="auto">
          <a:xfrm>
            <a:off x="7239000" y="2481263"/>
            <a:ext cx="1295400" cy="762000"/>
          </a:xfrm>
          <a:prstGeom prst="roundRect">
            <a:avLst>
              <a:gd name="adj" fmla="val 16667"/>
            </a:avLst>
          </a:prstGeom>
          <a:solidFill>
            <a:srgbClr val="FFFFCC"/>
          </a:solidFill>
          <a:ln w="9525">
            <a:noFill/>
            <a:round/>
            <a:headEnd/>
            <a:tailEnd/>
          </a:ln>
        </p:spPr>
        <p:txBody>
          <a:bodyPr wrap="none" anchor="ctr"/>
          <a:lstStyle/>
          <a:p>
            <a:endParaRPr lang="en-US"/>
          </a:p>
        </p:txBody>
      </p:sp>
      <p:sp>
        <p:nvSpPr>
          <p:cNvPr id="172" name="Line 12"/>
          <p:cNvSpPr>
            <a:spLocks noChangeShapeType="1"/>
          </p:cNvSpPr>
          <p:nvPr/>
        </p:nvSpPr>
        <p:spPr bwMode="auto">
          <a:xfrm>
            <a:off x="6088062" y="2835275"/>
            <a:ext cx="1289050" cy="0"/>
          </a:xfrm>
          <a:prstGeom prst="line">
            <a:avLst/>
          </a:prstGeom>
          <a:noFill/>
          <a:ln w="28575">
            <a:solidFill>
              <a:schemeClr val="accent2"/>
            </a:solidFill>
            <a:round/>
            <a:headEnd/>
            <a:tailEnd/>
          </a:ln>
        </p:spPr>
        <p:txBody>
          <a:bodyPr rot="10800000" wrap="none" anchor="ctr"/>
          <a:lstStyle/>
          <a:p>
            <a:endParaRPr lang="en-US"/>
          </a:p>
        </p:txBody>
      </p:sp>
      <p:sp>
        <p:nvSpPr>
          <p:cNvPr id="173" name="Line 13"/>
          <p:cNvSpPr>
            <a:spLocks noChangeShapeType="1"/>
          </p:cNvSpPr>
          <p:nvPr/>
        </p:nvSpPr>
        <p:spPr bwMode="auto">
          <a:xfrm>
            <a:off x="7618412" y="2835275"/>
            <a:ext cx="457200" cy="0"/>
          </a:xfrm>
          <a:prstGeom prst="line">
            <a:avLst/>
          </a:prstGeom>
          <a:noFill/>
          <a:ln w="38100" cmpd="dbl">
            <a:solidFill>
              <a:srgbClr val="FF5050"/>
            </a:solidFill>
            <a:round/>
            <a:headEnd/>
            <a:tailEnd/>
          </a:ln>
        </p:spPr>
        <p:txBody>
          <a:bodyPr rot="10800000" wrap="none" anchor="ctr"/>
          <a:lstStyle/>
          <a:p>
            <a:endParaRPr lang="en-US"/>
          </a:p>
        </p:txBody>
      </p:sp>
      <p:sp>
        <p:nvSpPr>
          <p:cNvPr id="174" name="Line 14"/>
          <p:cNvSpPr>
            <a:spLocks noChangeShapeType="1"/>
          </p:cNvSpPr>
          <p:nvPr/>
        </p:nvSpPr>
        <p:spPr bwMode="auto">
          <a:xfrm>
            <a:off x="4532312" y="2835275"/>
            <a:ext cx="1676400" cy="0"/>
          </a:xfrm>
          <a:prstGeom prst="line">
            <a:avLst/>
          </a:prstGeom>
          <a:noFill/>
          <a:ln w="28575">
            <a:solidFill>
              <a:srgbClr val="FF5050"/>
            </a:solidFill>
            <a:round/>
            <a:headEnd/>
            <a:tailEnd/>
          </a:ln>
        </p:spPr>
        <p:txBody>
          <a:bodyPr rot="10800000" wrap="none" anchor="ctr"/>
          <a:lstStyle/>
          <a:p>
            <a:endParaRPr lang="en-US"/>
          </a:p>
        </p:txBody>
      </p:sp>
      <p:sp>
        <p:nvSpPr>
          <p:cNvPr id="175" name="Line 15"/>
          <p:cNvSpPr>
            <a:spLocks noChangeShapeType="1"/>
          </p:cNvSpPr>
          <p:nvPr/>
        </p:nvSpPr>
        <p:spPr bwMode="auto">
          <a:xfrm>
            <a:off x="2559050" y="2835275"/>
            <a:ext cx="457200" cy="0"/>
          </a:xfrm>
          <a:prstGeom prst="line">
            <a:avLst/>
          </a:prstGeom>
          <a:noFill/>
          <a:ln w="38100" cmpd="dbl">
            <a:solidFill>
              <a:srgbClr val="FF5050"/>
            </a:solidFill>
            <a:round/>
            <a:headEnd/>
            <a:tailEnd/>
          </a:ln>
        </p:spPr>
        <p:txBody>
          <a:bodyPr rot="10800000" wrap="none" anchor="ctr"/>
          <a:lstStyle/>
          <a:p>
            <a:endParaRPr lang="en-US"/>
          </a:p>
        </p:txBody>
      </p:sp>
      <p:sp>
        <p:nvSpPr>
          <p:cNvPr id="176" name="Line 16"/>
          <p:cNvSpPr>
            <a:spLocks noChangeShapeType="1"/>
          </p:cNvSpPr>
          <p:nvPr/>
        </p:nvSpPr>
        <p:spPr bwMode="auto">
          <a:xfrm>
            <a:off x="3279775" y="2835275"/>
            <a:ext cx="1189037" cy="0"/>
          </a:xfrm>
          <a:prstGeom prst="line">
            <a:avLst/>
          </a:prstGeom>
          <a:noFill/>
          <a:ln w="28575">
            <a:solidFill>
              <a:schemeClr val="accent2"/>
            </a:solidFill>
            <a:round/>
            <a:headEnd/>
            <a:tailEnd/>
          </a:ln>
        </p:spPr>
        <p:txBody>
          <a:bodyPr rot="10800000" wrap="none" anchor="ctr"/>
          <a:lstStyle/>
          <a:p>
            <a:endParaRPr lang="en-US"/>
          </a:p>
        </p:txBody>
      </p:sp>
      <p:sp>
        <p:nvSpPr>
          <p:cNvPr id="177" name="Rectangle 24"/>
          <p:cNvSpPr>
            <a:spLocks noChangeArrowheads="1"/>
          </p:cNvSpPr>
          <p:nvPr/>
        </p:nvSpPr>
        <p:spPr bwMode="auto">
          <a:xfrm>
            <a:off x="6115050" y="3063875"/>
            <a:ext cx="488950" cy="365125"/>
          </a:xfrm>
          <a:prstGeom prst="rect">
            <a:avLst/>
          </a:prstGeom>
          <a:noFill/>
          <a:ln w="9525">
            <a:noFill/>
            <a:miter lim="800000"/>
            <a:headEnd/>
            <a:tailEnd/>
          </a:ln>
        </p:spPr>
        <p:txBody>
          <a:bodyPr wrap="none" lIns="0" tIns="0" rIns="0" bIns="0">
            <a:spAutoFit/>
          </a:bodyPr>
          <a:lstStyle/>
          <a:p>
            <a:r>
              <a:rPr lang="en-US" sz="1200" i="0"/>
              <a:t>Central</a:t>
            </a:r>
            <a:br>
              <a:rPr lang="en-US" sz="1200" i="0"/>
            </a:br>
            <a:r>
              <a:rPr lang="en-US" sz="1200" i="0"/>
              <a:t>Office</a:t>
            </a:r>
          </a:p>
        </p:txBody>
      </p:sp>
      <p:sp>
        <p:nvSpPr>
          <p:cNvPr id="178" name="Rectangle 26"/>
          <p:cNvSpPr>
            <a:spLocks noChangeArrowheads="1"/>
          </p:cNvSpPr>
          <p:nvPr/>
        </p:nvSpPr>
        <p:spPr bwMode="auto">
          <a:xfrm>
            <a:off x="4068762" y="3063875"/>
            <a:ext cx="500137" cy="369332"/>
          </a:xfrm>
          <a:prstGeom prst="rect">
            <a:avLst/>
          </a:prstGeom>
          <a:noFill/>
          <a:ln w="9525">
            <a:noFill/>
            <a:miter lim="800000"/>
            <a:headEnd/>
            <a:tailEnd/>
          </a:ln>
        </p:spPr>
        <p:txBody>
          <a:bodyPr wrap="none" lIns="0" tIns="0" rIns="0" bIns="0">
            <a:spAutoFit/>
          </a:bodyPr>
          <a:lstStyle/>
          <a:p>
            <a:pPr algn="ctr"/>
            <a:r>
              <a:rPr lang="en-US" sz="1200" i="0" dirty="0">
                <a:solidFill>
                  <a:srgbClr val="000000"/>
                </a:solidFill>
              </a:rPr>
              <a:t>Central</a:t>
            </a:r>
            <a:br>
              <a:rPr lang="en-US" sz="1200" i="0" dirty="0">
                <a:solidFill>
                  <a:srgbClr val="000000"/>
                </a:solidFill>
              </a:rPr>
            </a:br>
            <a:r>
              <a:rPr lang="en-US" sz="1200" i="0" dirty="0">
                <a:solidFill>
                  <a:srgbClr val="000000"/>
                </a:solidFill>
              </a:rPr>
              <a:t>Office</a:t>
            </a:r>
            <a:endParaRPr lang="en-US" sz="1200" i="0" dirty="0"/>
          </a:p>
        </p:txBody>
      </p:sp>
      <p:pic>
        <p:nvPicPr>
          <p:cNvPr id="179" name="Picture 46" descr="modem"/>
          <p:cNvPicPr>
            <a:picLocks noChangeAspect="1" noChangeArrowheads="1"/>
          </p:cNvPicPr>
          <p:nvPr/>
        </p:nvPicPr>
        <p:blipFill>
          <a:blip r:embed="rId2"/>
          <a:srcRect/>
          <a:stretch>
            <a:fillRect/>
          </a:stretch>
        </p:blipFill>
        <p:spPr bwMode="auto">
          <a:xfrm>
            <a:off x="2940050" y="2759075"/>
            <a:ext cx="361950" cy="157163"/>
          </a:xfrm>
          <a:prstGeom prst="rect">
            <a:avLst/>
          </a:prstGeom>
          <a:noFill/>
          <a:ln w="9525">
            <a:noFill/>
            <a:miter lim="800000"/>
            <a:headEnd/>
            <a:tailEnd/>
          </a:ln>
        </p:spPr>
      </p:pic>
      <p:pic>
        <p:nvPicPr>
          <p:cNvPr id="180" name="Picture 47" descr="modem"/>
          <p:cNvPicPr>
            <a:picLocks noChangeAspect="1" noChangeArrowheads="1"/>
          </p:cNvPicPr>
          <p:nvPr/>
        </p:nvPicPr>
        <p:blipFill>
          <a:blip r:embed="rId2"/>
          <a:srcRect/>
          <a:stretch>
            <a:fillRect/>
          </a:stretch>
        </p:blipFill>
        <p:spPr bwMode="auto">
          <a:xfrm>
            <a:off x="7389812" y="2759075"/>
            <a:ext cx="361950" cy="157163"/>
          </a:xfrm>
          <a:prstGeom prst="rect">
            <a:avLst/>
          </a:prstGeom>
          <a:noFill/>
          <a:ln w="9525">
            <a:noFill/>
            <a:miter lim="800000"/>
            <a:headEnd/>
            <a:tailEnd/>
          </a:ln>
        </p:spPr>
      </p:pic>
      <p:sp>
        <p:nvSpPr>
          <p:cNvPr id="181" name="Rectangle 52"/>
          <p:cNvSpPr>
            <a:spLocks noChangeArrowheads="1"/>
          </p:cNvSpPr>
          <p:nvPr/>
        </p:nvSpPr>
        <p:spPr bwMode="auto">
          <a:xfrm>
            <a:off x="2808287" y="3091934"/>
            <a:ext cx="524182" cy="184666"/>
          </a:xfrm>
          <a:prstGeom prst="rect">
            <a:avLst/>
          </a:prstGeom>
          <a:noFill/>
          <a:ln w="9525">
            <a:noFill/>
            <a:miter lim="800000"/>
            <a:headEnd/>
            <a:tailEnd/>
          </a:ln>
        </p:spPr>
        <p:txBody>
          <a:bodyPr wrap="none" lIns="0" tIns="0" rIns="0" bIns="0">
            <a:spAutoFit/>
          </a:bodyPr>
          <a:lstStyle/>
          <a:p>
            <a:r>
              <a:rPr lang="en-US" sz="1200" i="0" dirty="0" smtClean="0">
                <a:solidFill>
                  <a:srgbClr val="000000"/>
                </a:solidFill>
              </a:rPr>
              <a:t>Modem</a:t>
            </a:r>
            <a:endParaRPr lang="en-US" sz="1200" i="0" dirty="0">
              <a:solidFill>
                <a:srgbClr val="000000"/>
              </a:solidFill>
            </a:endParaRPr>
          </a:p>
        </p:txBody>
      </p:sp>
      <p:grpSp>
        <p:nvGrpSpPr>
          <p:cNvPr id="3" name="Group 59"/>
          <p:cNvGrpSpPr>
            <a:grpSpLocks/>
          </p:cNvGrpSpPr>
          <p:nvPr/>
        </p:nvGrpSpPr>
        <p:grpSpPr bwMode="auto">
          <a:xfrm>
            <a:off x="2328862" y="2570163"/>
            <a:ext cx="436563" cy="420687"/>
            <a:chOff x="1200" y="3312"/>
            <a:chExt cx="373" cy="288"/>
          </a:xfrm>
        </p:grpSpPr>
        <p:grpSp>
          <p:nvGrpSpPr>
            <p:cNvPr id="4" name="Group 60"/>
            <p:cNvGrpSpPr>
              <a:grpSpLocks/>
            </p:cNvGrpSpPr>
            <p:nvPr/>
          </p:nvGrpSpPr>
          <p:grpSpPr bwMode="auto">
            <a:xfrm>
              <a:off x="1272" y="3470"/>
              <a:ext cx="236" cy="85"/>
              <a:chOff x="1272" y="3470"/>
              <a:chExt cx="236" cy="85"/>
            </a:xfrm>
          </p:grpSpPr>
          <p:grpSp>
            <p:nvGrpSpPr>
              <p:cNvPr id="5" name="Group 61"/>
              <p:cNvGrpSpPr>
                <a:grpSpLocks/>
              </p:cNvGrpSpPr>
              <p:nvPr/>
            </p:nvGrpSpPr>
            <p:grpSpPr bwMode="auto">
              <a:xfrm>
                <a:off x="1272" y="3470"/>
                <a:ext cx="236" cy="85"/>
                <a:chOff x="1272" y="3470"/>
                <a:chExt cx="236" cy="85"/>
              </a:xfrm>
            </p:grpSpPr>
            <p:grpSp>
              <p:nvGrpSpPr>
                <p:cNvPr id="6" name="Group 62"/>
                <p:cNvGrpSpPr>
                  <a:grpSpLocks/>
                </p:cNvGrpSpPr>
                <p:nvPr/>
              </p:nvGrpSpPr>
              <p:grpSpPr bwMode="auto">
                <a:xfrm>
                  <a:off x="1272" y="3470"/>
                  <a:ext cx="236" cy="85"/>
                  <a:chOff x="1272" y="3470"/>
                  <a:chExt cx="236" cy="85"/>
                </a:xfrm>
              </p:grpSpPr>
              <p:grpSp>
                <p:nvGrpSpPr>
                  <p:cNvPr id="7" name="Group 63"/>
                  <p:cNvGrpSpPr>
                    <a:grpSpLocks/>
                  </p:cNvGrpSpPr>
                  <p:nvPr/>
                </p:nvGrpSpPr>
                <p:grpSpPr bwMode="auto">
                  <a:xfrm>
                    <a:off x="1272" y="3470"/>
                    <a:ext cx="236" cy="85"/>
                    <a:chOff x="1272" y="3470"/>
                    <a:chExt cx="236" cy="85"/>
                  </a:xfrm>
                </p:grpSpPr>
                <p:grpSp>
                  <p:nvGrpSpPr>
                    <p:cNvPr id="8" name="Group 64"/>
                    <p:cNvGrpSpPr>
                      <a:grpSpLocks/>
                    </p:cNvGrpSpPr>
                    <p:nvPr/>
                  </p:nvGrpSpPr>
                  <p:grpSpPr bwMode="auto">
                    <a:xfrm>
                      <a:off x="1272" y="3470"/>
                      <a:ext cx="236" cy="85"/>
                      <a:chOff x="1272" y="3470"/>
                      <a:chExt cx="236" cy="85"/>
                    </a:xfrm>
                  </p:grpSpPr>
                  <p:sp>
                    <p:nvSpPr>
                      <p:cNvPr id="417" name="Rectangle 65"/>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18" name="Freeform 66"/>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416" name="Line 67"/>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9" name="Group 68"/>
                  <p:cNvGrpSpPr>
                    <a:grpSpLocks/>
                  </p:cNvGrpSpPr>
                  <p:nvPr/>
                </p:nvGrpSpPr>
                <p:grpSpPr bwMode="auto">
                  <a:xfrm>
                    <a:off x="1278" y="3540"/>
                    <a:ext cx="221" cy="15"/>
                    <a:chOff x="1278" y="3540"/>
                    <a:chExt cx="221" cy="15"/>
                  </a:xfrm>
                </p:grpSpPr>
                <p:grpSp>
                  <p:nvGrpSpPr>
                    <p:cNvPr id="10" name="Group 69"/>
                    <p:cNvGrpSpPr>
                      <a:grpSpLocks/>
                    </p:cNvGrpSpPr>
                    <p:nvPr/>
                  </p:nvGrpSpPr>
                  <p:grpSpPr bwMode="auto">
                    <a:xfrm>
                      <a:off x="1278" y="3540"/>
                      <a:ext cx="109" cy="15"/>
                      <a:chOff x="1278" y="3540"/>
                      <a:chExt cx="109" cy="15"/>
                    </a:xfrm>
                  </p:grpSpPr>
                  <p:grpSp>
                    <p:nvGrpSpPr>
                      <p:cNvPr id="11" name="Group 70"/>
                      <p:cNvGrpSpPr>
                        <a:grpSpLocks/>
                      </p:cNvGrpSpPr>
                      <p:nvPr/>
                    </p:nvGrpSpPr>
                    <p:grpSpPr bwMode="auto">
                      <a:xfrm>
                        <a:off x="1278" y="3540"/>
                        <a:ext cx="53" cy="15"/>
                        <a:chOff x="1278" y="3540"/>
                        <a:chExt cx="53" cy="15"/>
                      </a:xfrm>
                    </p:grpSpPr>
                    <p:grpSp>
                      <p:nvGrpSpPr>
                        <p:cNvPr id="12" name="Group 71"/>
                        <p:cNvGrpSpPr>
                          <a:grpSpLocks/>
                        </p:cNvGrpSpPr>
                        <p:nvPr/>
                      </p:nvGrpSpPr>
                      <p:grpSpPr bwMode="auto">
                        <a:xfrm>
                          <a:off x="1278" y="3540"/>
                          <a:ext cx="25" cy="15"/>
                          <a:chOff x="1278" y="3540"/>
                          <a:chExt cx="25" cy="15"/>
                        </a:xfrm>
                      </p:grpSpPr>
                      <p:grpSp>
                        <p:nvGrpSpPr>
                          <p:cNvPr id="13" name="Group 72"/>
                          <p:cNvGrpSpPr>
                            <a:grpSpLocks/>
                          </p:cNvGrpSpPr>
                          <p:nvPr/>
                        </p:nvGrpSpPr>
                        <p:grpSpPr bwMode="auto">
                          <a:xfrm>
                            <a:off x="1278" y="3540"/>
                            <a:ext cx="10" cy="15"/>
                            <a:chOff x="1278" y="3540"/>
                            <a:chExt cx="10" cy="15"/>
                          </a:xfrm>
                        </p:grpSpPr>
                        <p:grpSp>
                          <p:nvGrpSpPr>
                            <p:cNvPr id="14" name="Group 73"/>
                            <p:cNvGrpSpPr>
                              <a:grpSpLocks/>
                            </p:cNvGrpSpPr>
                            <p:nvPr/>
                          </p:nvGrpSpPr>
                          <p:grpSpPr bwMode="auto">
                            <a:xfrm>
                              <a:off x="1278" y="3540"/>
                              <a:ext cx="4" cy="15"/>
                              <a:chOff x="1278" y="3540"/>
                              <a:chExt cx="4" cy="15"/>
                            </a:xfrm>
                          </p:grpSpPr>
                          <p:sp>
                            <p:nvSpPr>
                              <p:cNvPr id="413" name="Rectangle 74"/>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414" name="Rectangle 75"/>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 name="Group 76"/>
                            <p:cNvGrpSpPr>
                              <a:grpSpLocks/>
                            </p:cNvGrpSpPr>
                            <p:nvPr/>
                          </p:nvGrpSpPr>
                          <p:grpSpPr bwMode="auto">
                            <a:xfrm>
                              <a:off x="1283" y="3540"/>
                              <a:ext cx="5" cy="15"/>
                              <a:chOff x="1283" y="3540"/>
                              <a:chExt cx="5" cy="15"/>
                            </a:xfrm>
                          </p:grpSpPr>
                          <p:sp>
                            <p:nvSpPr>
                              <p:cNvPr id="411" name="Rectangle 77"/>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412" name="Rectangle 78"/>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6" name="Group 79"/>
                          <p:cNvGrpSpPr>
                            <a:grpSpLocks/>
                          </p:cNvGrpSpPr>
                          <p:nvPr/>
                        </p:nvGrpSpPr>
                        <p:grpSpPr bwMode="auto">
                          <a:xfrm>
                            <a:off x="1290" y="3540"/>
                            <a:ext cx="13" cy="15"/>
                            <a:chOff x="1290" y="3540"/>
                            <a:chExt cx="13" cy="15"/>
                          </a:xfrm>
                        </p:grpSpPr>
                        <p:grpSp>
                          <p:nvGrpSpPr>
                            <p:cNvPr id="17" name="Group 80"/>
                            <p:cNvGrpSpPr>
                              <a:grpSpLocks/>
                            </p:cNvGrpSpPr>
                            <p:nvPr/>
                          </p:nvGrpSpPr>
                          <p:grpSpPr bwMode="auto">
                            <a:xfrm>
                              <a:off x="1290" y="3540"/>
                              <a:ext cx="5" cy="15"/>
                              <a:chOff x="1290" y="3540"/>
                              <a:chExt cx="5" cy="15"/>
                            </a:xfrm>
                          </p:grpSpPr>
                          <p:sp>
                            <p:nvSpPr>
                              <p:cNvPr id="407" name="Rectangle 81"/>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408" name="Rectangle 82"/>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 name="Group 83"/>
                            <p:cNvGrpSpPr>
                              <a:grpSpLocks/>
                            </p:cNvGrpSpPr>
                            <p:nvPr/>
                          </p:nvGrpSpPr>
                          <p:grpSpPr bwMode="auto">
                            <a:xfrm>
                              <a:off x="1297" y="3540"/>
                              <a:ext cx="6" cy="15"/>
                              <a:chOff x="1297" y="3540"/>
                              <a:chExt cx="6" cy="15"/>
                            </a:xfrm>
                          </p:grpSpPr>
                          <p:sp>
                            <p:nvSpPr>
                              <p:cNvPr id="405" name="Rectangle 84"/>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406" name="Rectangle 85"/>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9" name="Group 86"/>
                        <p:cNvGrpSpPr>
                          <a:grpSpLocks/>
                        </p:cNvGrpSpPr>
                        <p:nvPr/>
                      </p:nvGrpSpPr>
                      <p:grpSpPr bwMode="auto">
                        <a:xfrm>
                          <a:off x="1305" y="3540"/>
                          <a:ext cx="26" cy="15"/>
                          <a:chOff x="1305" y="3540"/>
                          <a:chExt cx="26" cy="15"/>
                        </a:xfrm>
                      </p:grpSpPr>
                      <p:grpSp>
                        <p:nvGrpSpPr>
                          <p:cNvPr id="20" name="Group 87"/>
                          <p:cNvGrpSpPr>
                            <a:grpSpLocks/>
                          </p:cNvGrpSpPr>
                          <p:nvPr/>
                        </p:nvGrpSpPr>
                        <p:grpSpPr bwMode="auto">
                          <a:xfrm>
                            <a:off x="1305" y="3540"/>
                            <a:ext cx="12" cy="15"/>
                            <a:chOff x="1305" y="3540"/>
                            <a:chExt cx="12" cy="15"/>
                          </a:xfrm>
                        </p:grpSpPr>
                        <p:grpSp>
                          <p:nvGrpSpPr>
                            <p:cNvPr id="21" name="Group 88"/>
                            <p:cNvGrpSpPr>
                              <a:grpSpLocks/>
                            </p:cNvGrpSpPr>
                            <p:nvPr/>
                          </p:nvGrpSpPr>
                          <p:grpSpPr bwMode="auto">
                            <a:xfrm>
                              <a:off x="1305" y="3540"/>
                              <a:ext cx="5" cy="15"/>
                              <a:chOff x="1305" y="3540"/>
                              <a:chExt cx="5" cy="15"/>
                            </a:xfrm>
                          </p:grpSpPr>
                          <p:sp>
                            <p:nvSpPr>
                              <p:cNvPr id="399" name="Rectangle 89"/>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400" name="Rectangle 90"/>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2" name="Group 91"/>
                            <p:cNvGrpSpPr>
                              <a:grpSpLocks/>
                            </p:cNvGrpSpPr>
                            <p:nvPr/>
                          </p:nvGrpSpPr>
                          <p:grpSpPr bwMode="auto">
                            <a:xfrm>
                              <a:off x="1312" y="3540"/>
                              <a:ext cx="5" cy="15"/>
                              <a:chOff x="1312" y="3540"/>
                              <a:chExt cx="5" cy="15"/>
                            </a:xfrm>
                          </p:grpSpPr>
                          <p:sp>
                            <p:nvSpPr>
                              <p:cNvPr id="397" name="Rectangle 92"/>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398" name="Rectangle 93"/>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 name="Group 94"/>
                          <p:cNvGrpSpPr>
                            <a:grpSpLocks/>
                          </p:cNvGrpSpPr>
                          <p:nvPr/>
                        </p:nvGrpSpPr>
                        <p:grpSpPr bwMode="auto">
                          <a:xfrm>
                            <a:off x="1318" y="3540"/>
                            <a:ext cx="13" cy="15"/>
                            <a:chOff x="1318" y="3540"/>
                            <a:chExt cx="13" cy="15"/>
                          </a:xfrm>
                        </p:grpSpPr>
                        <p:grpSp>
                          <p:nvGrpSpPr>
                            <p:cNvPr id="24" name="Group 95"/>
                            <p:cNvGrpSpPr>
                              <a:grpSpLocks/>
                            </p:cNvGrpSpPr>
                            <p:nvPr/>
                          </p:nvGrpSpPr>
                          <p:grpSpPr bwMode="auto">
                            <a:xfrm>
                              <a:off x="1318" y="3540"/>
                              <a:ext cx="6" cy="15"/>
                              <a:chOff x="1318" y="3540"/>
                              <a:chExt cx="6" cy="15"/>
                            </a:xfrm>
                          </p:grpSpPr>
                          <p:sp>
                            <p:nvSpPr>
                              <p:cNvPr id="393" name="Rectangle 96"/>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394" name="Rectangle 97"/>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 name="Group 98"/>
                            <p:cNvGrpSpPr>
                              <a:grpSpLocks/>
                            </p:cNvGrpSpPr>
                            <p:nvPr/>
                          </p:nvGrpSpPr>
                          <p:grpSpPr bwMode="auto">
                            <a:xfrm>
                              <a:off x="1325" y="3540"/>
                              <a:ext cx="6" cy="15"/>
                              <a:chOff x="1325" y="3540"/>
                              <a:chExt cx="6" cy="15"/>
                            </a:xfrm>
                          </p:grpSpPr>
                          <p:sp>
                            <p:nvSpPr>
                              <p:cNvPr id="391" name="Rectangle 99"/>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392" name="Rectangle 100"/>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6" name="Group 101"/>
                      <p:cNvGrpSpPr>
                        <a:grpSpLocks/>
                      </p:cNvGrpSpPr>
                      <p:nvPr/>
                    </p:nvGrpSpPr>
                    <p:grpSpPr bwMode="auto">
                      <a:xfrm>
                        <a:off x="1332" y="3540"/>
                        <a:ext cx="55" cy="15"/>
                        <a:chOff x="1332" y="3540"/>
                        <a:chExt cx="55" cy="15"/>
                      </a:xfrm>
                    </p:grpSpPr>
                    <p:grpSp>
                      <p:nvGrpSpPr>
                        <p:cNvPr id="27" name="Group 102"/>
                        <p:cNvGrpSpPr>
                          <a:grpSpLocks/>
                        </p:cNvGrpSpPr>
                        <p:nvPr/>
                      </p:nvGrpSpPr>
                      <p:grpSpPr bwMode="auto">
                        <a:xfrm>
                          <a:off x="1332" y="3540"/>
                          <a:ext cx="27" cy="15"/>
                          <a:chOff x="1332" y="3540"/>
                          <a:chExt cx="27" cy="15"/>
                        </a:xfrm>
                      </p:grpSpPr>
                      <p:grpSp>
                        <p:nvGrpSpPr>
                          <p:cNvPr id="28" name="Group 103"/>
                          <p:cNvGrpSpPr>
                            <a:grpSpLocks/>
                          </p:cNvGrpSpPr>
                          <p:nvPr/>
                        </p:nvGrpSpPr>
                        <p:grpSpPr bwMode="auto">
                          <a:xfrm>
                            <a:off x="1332" y="3540"/>
                            <a:ext cx="13" cy="15"/>
                            <a:chOff x="1332" y="3540"/>
                            <a:chExt cx="13" cy="15"/>
                          </a:xfrm>
                        </p:grpSpPr>
                        <p:grpSp>
                          <p:nvGrpSpPr>
                            <p:cNvPr id="29" name="Group 104"/>
                            <p:cNvGrpSpPr>
                              <a:grpSpLocks/>
                            </p:cNvGrpSpPr>
                            <p:nvPr/>
                          </p:nvGrpSpPr>
                          <p:grpSpPr bwMode="auto">
                            <a:xfrm>
                              <a:off x="1332" y="3540"/>
                              <a:ext cx="5" cy="15"/>
                              <a:chOff x="1332" y="3540"/>
                              <a:chExt cx="5" cy="15"/>
                            </a:xfrm>
                          </p:grpSpPr>
                          <p:sp>
                            <p:nvSpPr>
                              <p:cNvPr id="383" name="Rectangle 105"/>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384" name="Rectangle 106"/>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0" name="Group 107"/>
                            <p:cNvGrpSpPr>
                              <a:grpSpLocks/>
                            </p:cNvGrpSpPr>
                            <p:nvPr/>
                          </p:nvGrpSpPr>
                          <p:grpSpPr bwMode="auto">
                            <a:xfrm>
                              <a:off x="1339" y="3540"/>
                              <a:ext cx="6" cy="15"/>
                              <a:chOff x="1339" y="3540"/>
                              <a:chExt cx="6" cy="15"/>
                            </a:xfrm>
                          </p:grpSpPr>
                          <p:sp>
                            <p:nvSpPr>
                              <p:cNvPr id="381" name="Rectangle 108"/>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382" name="Rectangle 109"/>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31" name="Group 110"/>
                          <p:cNvGrpSpPr>
                            <a:grpSpLocks/>
                          </p:cNvGrpSpPr>
                          <p:nvPr/>
                        </p:nvGrpSpPr>
                        <p:grpSpPr bwMode="auto">
                          <a:xfrm>
                            <a:off x="1347" y="3540"/>
                            <a:ext cx="12" cy="15"/>
                            <a:chOff x="1347" y="3540"/>
                            <a:chExt cx="12" cy="15"/>
                          </a:xfrm>
                        </p:grpSpPr>
                        <p:grpSp>
                          <p:nvGrpSpPr>
                            <p:cNvPr id="736" name="Group 111"/>
                            <p:cNvGrpSpPr>
                              <a:grpSpLocks/>
                            </p:cNvGrpSpPr>
                            <p:nvPr/>
                          </p:nvGrpSpPr>
                          <p:grpSpPr bwMode="auto">
                            <a:xfrm>
                              <a:off x="1347" y="3540"/>
                              <a:ext cx="5" cy="15"/>
                              <a:chOff x="1347" y="3540"/>
                              <a:chExt cx="5" cy="15"/>
                            </a:xfrm>
                          </p:grpSpPr>
                          <p:sp>
                            <p:nvSpPr>
                              <p:cNvPr id="377" name="Rectangle 112"/>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378" name="Rectangle 113"/>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37" name="Group 114"/>
                            <p:cNvGrpSpPr>
                              <a:grpSpLocks/>
                            </p:cNvGrpSpPr>
                            <p:nvPr/>
                          </p:nvGrpSpPr>
                          <p:grpSpPr bwMode="auto">
                            <a:xfrm>
                              <a:off x="1354" y="3540"/>
                              <a:ext cx="5" cy="15"/>
                              <a:chOff x="1354" y="3540"/>
                              <a:chExt cx="5" cy="15"/>
                            </a:xfrm>
                          </p:grpSpPr>
                          <p:sp>
                            <p:nvSpPr>
                              <p:cNvPr id="375" name="Rectangle 115"/>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376" name="Rectangle 116"/>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38" name="Group 117"/>
                        <p:cNvGrpSpPr>
                          <a:grpSpLocks/>
                        </p:cNvGrpSpPr>
                        <p:nvPr/>
                      </p:nvGrpSpPr>
                      <p:grpSpPr bwMode="auto">
                        <a:xfrm>
                          <a:off x="1361" y="3540"/>
                          <a:ext cx="26" cy="15"/>
                          <a:chOff x="1361" y="3540"/>
                          <a:chExt cx="26" cy="15"/>
                        </a:xfrm>
                      </p:grpSpPr>
                      <p:grpSp>
                        <p:nvGrpSpPr>
                          <p:cNvPr id="739" name="Group 118"/>
                          <p:cNvGrpSpPr>
                            <a:grpSpLocks/>
                          </p:cNvGrpSpPr>
                          <p:nvPr/>
                        </p:nvGrpSpPr>
                        <p:grpSpPr bwMode="auto">
                          <a:xfrm>
                            <a:off x="1361" y="3540"/>
                            <a:ext cx="12" cy="15"/>
                            <a:chOff x="1361" y="3540"/>
                            <a:chExt cx="12" cy="15"/>
                          </a:xfrm>
                        </p:grpSpPr>
                        <p:grpSp>
                          <p:nvGrpSpPr>
                            <p:cNvPr id="740" name="Group 119"/>
                            <p:cNvGrpSpPr>
                              <a:grpSpLocks/>
                            </p:cNvGrpSpPr>
                            <p:nvPr/>
                          </p:nvGrpSpPr>
                          <p:grpSpPr bwMode="auto">
                            <a:xfrm>
                              <a:off x="1361" y="3540"/>
                              <a:ext cx="5" cy="15"/>
                              <a:chOff x="1361" y="3540"/>
                              <a:chExt cx="5" cy="15"/>
                            </a:xfrm>
                          </p:grpSpPr>
                          <p:sp>
                            <p:nvSpPr>
                              <p:cNvPr id="369" name="Rectangle 120"/>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370" name="Rectangle 121"/>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45" name="Group 122"/>
                            <p:cNvGrpSpPr>
                              <a:grpSpLocks/>
                            </p:cNvGrpSpPr>
                            <p:nvPr/>
                          </p:nvGrpSpPr>
                          <p:grpSpPr bwMode="auto">
                            <a:xfrm>
                              <a:off x="1368" y="3540"/>
                              <a:ext cx="5" cy="15"/>
                              <a:chOff x="1368" y="3540"/>
                              <a:chExt cx="5" cy="15"/>
                            </a:xfrm>
                          </p:grpSpPr>
                          <p:sp>
                            <p:nvSpPr>
                              <p:cNvPr id="367" name="Rectangle 123"/>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368" name="Rectangle 124"/>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49" name="Group 125"/>
                          <p:cNvGrpSpPr>
                            <a:grpSpLocks/>
                          </p:cNvGrpSpPr>
                          <p:nvPr/>
                        </p:nvGrpSpPr>
                        <p:grpSpPr bwMode="auto">
                          <a:xfrm>
                            <a:off x="1374" y="3540"/>
                            <a:ext cx="13" cy="15"/>
                            <a:chOff x="1374" y="3540"/>
                            <a:chExt cx="13" cy="15"/>
                          </a:xfrm>
                        </p:grpSpPr>
                        <p:grpSp>
                          <p:nvGrpSpPr>
                            <p:cNvPr id="750" name="Group 126"/>
                            <p:cNvGrpSpPr>
                              <a:grpSpLocks/>
                            </p:cNvGrpSpPr>
                            <p:nvPr/>
                          </p:nvGrpSpPr>
                          <p:grpSpPr bwMode="auto">
                            <a:xfrm>
                              <a:off x="1374" y="3540"/>
                              <a:ext cx="5" cy="15"/>
                              <a:chOff x="1374" y="3540"/>
                              <a:chExt cx="5" cy="15"/>
                            </a:xfrm>
                          </p:grpSpPr>
                          <p:sp>
                            <p:nvSpPr>
                              <p:cNvPr id="363" name="Rectangle 127"/>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364" name="Rectangle 128"/>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751" name="Group 129"/>
                            <p:cNvGrpSpPr>
                              <a:grpSpLocks/>
                            </p:cNvGrpSpPr>
                            <p:nvPr/>
                          </p:nvGrpSpPr>
                          <p:grpSpPr bwMode="auto">
                            <a:xfrm>
                              <a:off x="1381" y="3540"/>
                              <a:ext cx="6" cy="15"/>
                              <a:chOff x="1381" y="3540"/>
                              <a:chExt cx="6" cy="15"/>
                            </a:xfrm>
                          </p:grpSpPr>
                          <p:sp>
                            <p:nvSpPr>
                              <p:cNvPr id="361" name="Rectangle 130"/>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362" name="Rectangle 131"/>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752" name="Group 132"/>
                    <p:cNvGrpSpPr>
                      <a:grpSpLocks/>
                    </p:cNvGrpSpPr>
                    <p:nvPr/>
                  </p:nvGrpSpPr>
                  <p:grpSpPr bwMode="auto">
                    <a:xfrm>
                      <a:off x="1389" y="3540"/>
                      <a:ext cx="110" cy="15"/>
                      <a:chOff x="1389" y="3540"/>
                      <a:chExt cx="110" cy="15"/>
                    </a:xfrm>
                  </p:grpSpPr>
                  <p:grpSp>
                    <p:nvGrpSpPr>
                      <p:cNvPr id="753" name="Group 133"/>
                      <p:cNvGrpSpPr>
                        <a:grpSpLocks/>
                      </p:cNvGrpSpPr>
                      <p:nvPr/>
                    </p:nvGrpSpPr>
                    <p:grpSpPr bwMode="auto">
                      <a:xfrm>
                        <a:off x="1389" y="3540"/>
                        <a:ext cx="54" cy="15"/>
                        <a:chOff x="1389" y="3540"/>
                        <a:chExt cx="54" cy="15"/>
                      </a:xfrm>
                    </p:grpSpPr>
                    <p:grpSp>
                      <p:nvGrpSpPr>
                        <p:cNvPr id="754" name="Group 134"/>
                        <p:cNvGrpSpPr>
                          <a:grpSpLocks/>
                        </p:cNvGrpSpPr>
                        <p:nvPr/>
                      </p:nvGrpSpPr>
                      <p:grpSpPr bwMode="auto">
                        <a:xfrm>
                          <a:off x="1389" y="3540"/>
                          <a:ext cx="26" cy="15"/>
                          <a:chOff x="1389" y="3540"/>
                          <a:chExt cx="26" cy="15"/>
                        </a:xfrm>
                      </p:grpSpPr>
                      <p:grpSp>
                        <p:nvGrpSpPr>
                          <p:cNvPr id="755" name="Group 135"/>
                          <p:cNvGrpSpPr>
                            <a:grpSpLocks/>
                          </p:cNvGrpSpPr>
                          <p:nvPr/>
                        </p:nvGrpSpPr>
                        <p:grpSpPr bwMode="auto">
                          <a:xfrm>
                            <a:off x="1389" y="3540"/>
                            <a:ext cx="12" cy="15"/>
                            <a:chOff x="1389" y="3540"/>
                            <a:chExt cx="12" cy="15"/>
                          </a:xfrm>
                        </p:grpSpPr>
                        <p:grpSp>
                          <p:nvGrpSpPr>
                            <p:cNvPr id="756" name="Group 136"/>
                            <p:cNvGrpSpPr>
                              <a:grpSpLocks/>
                            </p:cNvGrpSpPr>
                            <p:nvPr/>
                          </p:nvGrpSpPr>
                          <p:grpSpPr bwMode="auto">
                            <a:xfrm>
                              <a:off x="1389" y="3540"/>
                              <a:ext cx="5" cy="15"/>
                              <a:chOff x="1389" y="3540"/>
                              <a:chExt cx="5" cy="15"/>
                            </a:xfrm>
                          </p:grpSpPr>
                          <p:sp>
                            <p:nvSpPr>
                              <p:cNvPr id="351" name="Rectangle 137"/>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352" name="Rectangle 138"/>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88" name="Group 139"/>
                            <p:cNvGrpSpPr>
                              <a:grpSpLocks/>
                            </p:cNvGrpSpPr>
                            <p:nvPr/>
                          </p:nvGrpSpPr>
                          <p:grpSpPr bwMode="auto">
                            <a:xfrm>
                              <a:off x="1396" y="3540"/>
                              <a:ext cx="5" cy="15"/>
                              <a:chOff x="1396" y="3540"/>
                              <a:chExt cx="5" cy="15"/>
                            </a:xfrm>
                          </p:grpSpPr>
                          <p:sp>
                            <p:nvSpPr>
                              <p:cNvPr id="349" name="Rectangle 140"/>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350" name="Rectangle 141"/>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89" name="Group 142"/>
                          <p:cNvGrpSpPr>
                            <a:grpSpLocks/>
                          </p:cNvGrpSpPr>
                          <p:nvPr/>
                        </p:nvGrpSpPr>
                        <p:grpSpPr bwMode="auto">
                          <a:xfrm>
                            <a:off x="1403" y="3540"/>
                            <a:ext cx="12" cy="15"/>
                            <a:chOff x="1403" y="3540"/>
                            <a:chExt cx="12" cy="15"/>
                          </a:xfrm>
                        </p:grpSpPr>
                        <p:grpSp>
                          <p:nvGrpSpPr>
                            <p:cNvPr id="790" name="Group 143"/>
                            <p:cNvGrpSpPr>
                              <a:grpSpLocks/>
                            </p:cNvGrpSpPr>
                            <p:nvPr/>
                          </p:nvGrpSpPr>
                          <p:grpSpPr bwMode="auto">
                            <a:xfrm>
                              <a:off x="1403" y="3540"/>
                              <a:ext cx="5" cy="15"/>
                              <a:chOff x="1403" y="3540"/>
                              <a:chExt cx="5" cy="15"/>
                            </a:xfrm>
                          </p:grpSpPr>
                          <p:sp>
                            <p:nvSpPr>
                              <p:cNvPr id="345" name="Rectangle 144"/>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346" name="Rectangle 145"/>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91" name="Group 146"/>
                            <p:cNvGrpSpPr>
                              <a:grpSpLocks/>
                            </p:cNvGrpSpPr>
                            <p:nvPr/>
                          </p:nvGrpSpPr>
                          <p:grpSpPr bwMode="auto">
                            <a:xfrm>
                              <a:off x="1410" y="3540"/>
                              <a:ext cx="5" cy="15"/>
                              <a:chOff x="1410" y="3540"/>
                              <a:chExt cx="5" cy="15"/>
                            </a:xfrm>
                          </p:grpSpPr>
                          <p:sp>
                            <p:nvSpPr>
                              <p:cNvPr id="343" name="Rectangle 147"/>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344" name="Rectangle 148"/>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93" name="Group 149"/>
                        <p:cNvGrpSpPr>
                          <a:grpSpLocks/>
                        </p:cNvGrpSpPr>
                        <p:nvPr/>
                      </p:nvGrpSpPr>
                      <p:grpSpPr bwMode="auto">
                        <a:xfrm>
                          <a:off x="1416" y="3540"/>
                          <a:ext cx="27" cy="15"/>
                          <a:chOff x="1416" y="3540"/>
                          <a:chExt cx="27" cy="15"/>
                        </a:xfrm>
                      </p:grpSpPr>
                      <p:grpSp>
                        <p:nvGrpSpPr>
                          <p:cNvPr id="794" name="Group 150"/>
                          <p:cNvGrpSpPr>
                            <a:grpSpLocks/>
                          </p:cNvGrpSpPr>
                          <p:nvPr/>
                        </p:nvGrpSpPr>
                        <p:grpSpPr bwMode="auto">
                          <a:xfrm>
                            <a:off x="1416" y="3540"/>
                            <a:ext cx="13" cy="15"/>
                            <a:chOff x="1416" y="3540"/>
                            <a:chExt cx="13" cy="15"/>
                          </a:xfrm>
                        </p:grpSpPr>
                        <p:grpSp>
                          <p:nvGrpSpPr>
                            <p:cNvPr id="795" name="Group 151"/>
                            <p:cNvGrpSpPr>
                              <a:grpSpLocks/>
                            </p:cNvGrpSpPr>
                            <p:nvPr/>
                          </p:nvGrpSpPr>
                          <p:grpSpPr bwMode="auto">
                            <a:xfrm>
                              <a:off x="1416" y="3540"/>
                              <a:ext cx="6" cy="15"/>
                              <a:chOff x="1416" y="3540"/>
                              <a:chExt cx="6" cy="15"/>
                            </a:xfrm>
                          </p:grpSpPr>
                          <p:sp>
                            <p:nvSpPr>
                              <p:cNvPr id="337" name="Rectangle 152"/>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338" name="Rectangle 153"/>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96" name="Group 154"/>
                            <p:cNvGrpSpPr>
                              <a:grpSpLocks/>
                            </p:cNvGrpSpPr>
                            <p:nvPr/>
                          </p:nvGrpSpPr>
                          <p:grpSpPr bwMode="auto">
                            <a:xfrm>
                              <a:off x="1423" y="3540"/>
                              <a:ext cx="6" cy="15"/>
                              <a:chOff x="1423" y="3540"/>
                              <a:chExt cx="6" cy="15"/>
                            </a:xfrm>
                          </p:grpSpPr>
                          <p:sp>
                            <p:nvSpPr>
                              <p:cNvPr id="335" name="Rectangle 155"/>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336" name="Rectangle 156"/>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97" name="Group 325"/>
                          <p:cNvGrpSpPr>
                            <a:grpSpLocks/>
                          </p:cNvGrpSpPr>
                          <p:nvPr/>
                        </p:nvGrpSpPr>
                        <p:grpSpPr bwMode="auto">
                          <a:xfrm>
                            <a:off x="1431" y="3540"/>
                            <a:ext cx="12" cy="15"/>
                            <a:chOff x="1431" y="3540"/>
                            <a:chExt cx="12" cy="15"/>
                          </a:xfrm>
                        </p:grpSpPr>
                        <p:grpSp>
                          <p:nvGrpSpPr>
                            <p:cNvPr id="798" name="Group 326"/>
                            <p:cNvGrpSpPr>
                              <a:grpSpLocks/>
                            </p:cNvGrpSpPr>
                            <p:nvPr/>
                          </p:nvGrpSpPr>
                          <p:grpSpPr bwMode="auto">
                            <a:xfrm>
                              <a:off x="1431" y="3540"/>
                              <a:ext cx="5" cy="15"/>
                              <a:chOff x="1431" y="3540"/>
                              <a:chExt cx="5" cy="15"/>
                            </a:xfrm>
                          </p:grpSpPr>
                          <p:sp>
                            <p:nvSpPr>
                              <p:cNvPr id="331" name="Rectangle 159"/>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332" name="Rectangle 160"/>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03" name="Group 161"/>
                            <p:cNvGrpSpPr>
                              <a:grpSpLocks/>
                            </p:cNvGrpSpPr>
                            <p:nvPr/>
                          </p:nvGrpSpPr>
                          <p:grpSpPr bwMode="auto">
                            <a:xfrm>
                              <a:off x="1438" y="3540"/>
                              <a:ext cx="5" cy="15"/>
                              <a:chOff x="1438" y="3540"/>
                              <a:chExt cx="5" cy="15"/>
                            </a:xfrm>
                          </p:grpSpPr>
                          <p:sp>
                            <p:nvSpPr>
                              <p:cNvPr id="329" name="Rectangle 162"/>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330" name="Rectangle 163"/>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804" name="Group 164"/>
                      <p:cNvGrpSpPr>
                        <a:grpSpLocks/>
                      </p:cNvGrpSpPr>
                      <p:nvPr/>
                    </p:nvGrpSpPr>
                    <p:grpSpPr bwMode="auto">
                      <a:xfrm>
                        <a:off x="1445" y="3540"/>
                        <a:ext cx="54" cy="15"/>
                        <a:chOff x="1445" y="3540"/>
                        <a:chExt cx="54" cy="15"/>
                      </a:xfrm>
                    </p:grpSpPr>
                    <p:grpSp>
                      <p:nvGrpSpPr>
                        <p:cNvPr id="809" name="Group 165"/>
                        <p:cNvGrpSpPr>
                          <a:grpSpLocks/>
                        </p:cNvGrpSpPr>
                        <p:nvPr/>
                      </p:nvGrpSpPr>
                      <p:grpSpPr bwMode="auto">
                        <a:xfrm>
                          <a:off x="1445" y="3540"/>
                          <a:ext cx="27" cy="15"/>
                          <a:chOff x="1445" y="3540"/>
                          <a:chExt cx="27" cy="15"/>
                        </a:xfrm>
                      </p:grpSpPr>
                      <p:grpSp>
                        <p:nvGrpSpPr>
                          <p:cNvPr id="810" name="Group 166"/>
                          <p:cNvGrpSpPr>
                            <a:grpSpLocks/>
                          </p:cNvGrpSpPr>
                          <p:nvPr/>
                        </p:nvGrpSpPr>
                        <p:grpSpPr bwMode="auto">
                          <a:xfrm>
                            <a:off x="1445" y="3540"/>
                            <a:ext cx="12" cy="15"/>
                            <a:chOff x="1445" y="3540"/>
                            <a:chExt cx="12" cy="15"/>
                          </a:xfrm>
                        </p:grpSpPr>
                        <p:grpSp>
                          <p:nvGrpSpPr>
                            <p:cNvPr id="811" name="Group 167"/>
                            <p:cNvGrpSpPr>
                              <a:grpSpLocks/>
                            </p:cNvGrpSpPr>
                            <p:nvPr/>
                          </p:nvGrpSpPr>
                          <p:grpSpPr bwMode="auto">
                            <a:xfrm>
                              <a:off x="1445" y="3540"/>
                              <a:ext cx="5" cy="15"/>
                              <a:chOff x="1445" y="3540"/>
                              <a:chExt cx="5" cy="15"/>
                            </a:xfrm>
                          </p:grpSpPr>
                          <p:sp>
                            <p:nvSpPr>
                              <p:cNvPr id="321" name="Rectangle 168"/>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322" name="Rectangle 169"/>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12" name="Group 170"/>
                            <p:cNvGrpSpPr>
                              <a:grpSpLocks/>
                            </p:cNvGrpSpPr>
                            <p:nvPr/>
                          </p:nvGrpSpPr>
                          <p:grpSpPr bwMode="auto">
                            <a:xfrm>
                              <a:off x="1452" y="3540"/>
                              <a:ext cx="5" cy="15"/>
                              <a:chOff x="1452" y="3540"/>
                              <a:chExt cx="5" cy="15"/>
                            </a:xfrm>
                          </p:grpSpPr>
                          <p:sp>
                            <p:nvSpPr>
                              <p:cNvPr id="319" name="Rectangle 171"/>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320" name="Rectangle 172"/>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817" name="Group 173"/>
                          <p:cNvGrpSpPr>
                            <a:grpSpLocks/>
                          </p:cNvGrpSpPr>
                          <p:nvPr/>
                        </p:nvGrpSpPr>
                        <p:grpSpPr bwMode="auto">
                          <a:xfrm>
                            <a:off x="1459" y="3540"/>
                            <a:ext cx="13" cy="15"/>
                            <a:chOff x="1459" y="3540"/>
                            <a:chExt cx="13" cy="15"/>
                          </a:xfrm>
                        </p:grpSpPr>
                        <p:grpSp>
                          <p:nvGrpSpPr>
                            <p:cNvPr id="818" name="Group 174"/>
                            <p:cNvGrpSpPr>
                              <a:grpSpLocks/>
                            </p:cNvGrpSpPr>
                            <p:nvPr/>
                          </p:nvGrpSpPr>
                          <p:grpSpPr bwMode="auto">
                            <a:xfrm>
                              <a:off x="1459" y="3540"/>
                              <a:ext cx="5" cy="15"/>
                              <a:chOff x="1459" y="3540"/>
                              <a:chExt cx="5" cy="15"/>
                            </a:xfrm>
                          </p:grpSpPr>
                          <p:sp>
                            <p:nvSpPr>
                              <p:cNvPr id="315" name="Rectangle 175"/>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316" name="Rectangle 176"/>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23" name="Group 177"/>
                            <p:cNvGrpSpPr>
                              <a:grpSpLocks/>
                            </p:cNvGrpSpPr>
                            <p:nvPr/>
                          </p:nvGrpSpPr>
                          <p:grpSpPr bwMode="auto">
                            <a:xfrm>
                              <a:off x="1465" y="3540"/>
                              <a:ext cx="7" cy="15"/>
                              <a:chOff x="1465" y="3540"/>
                              <a:chExt cx="7" cy="15"/>
                            </a:xfrm>
                          </p:grpSpPr>
                          <p:sp>
                            <p:nvSpPr>
                              <p:cNvPr id="313" name="Rectangle 178"/>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314" name="Rectangle 179"/>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831" name="Group 180"/>
                        <p:cNvGrpSpPr>
                          <a:grpSpLocks/>
                        </p:cNvGrpSpPr>
                        <p:nvPr/>
                      </p:nvGrpSpPr>
                      <p:grpSpPr bwMode="auto">
                        <a:xfrm>
                          <a:off x="1473" y="3540"/>
                          <a:ext cx="26" cy="15"/>
                          <a:chOff x="1473" y="3540"/>
                          <a:chExt cx="26" cy="15"/>
                        </a:xfrm>
                      </p:grpSpPr>
                      <p:grpSp>
                        <p:nvGrpSpPr>
                          <p:cNvPr id="834" name="Group 181"/>
                          <p:cNvGrpSpPr>
                            <a:grpSpLocks/>
                          </p:cNvGrpSpPr>
                          <p:nvPr/>
                        </p:nvGrpSpPr>
                        <p:grpSpPr bwMode="auto">
                          <a:xfrm>
                            <a:off x="1473" y="3540"/>
                            <a:ext cx="12" cy="15"/>
                            <a:chOff x="1473" y="3540"/>
                            <a:chExt cx="12" cy="15"/>
                          </a:xfrm>
                        </p:grpSpPr>
                        <p:grpSp>
                          <p:nvGrpSpPr>
                            <p:cNvPr id="835" name="Group 182"/>
                            <p:cNvGrpSpPr>
                              <a:grpSpLocks/>
                            </p:cNvGrpSpPr>
                            <p:nvPr/>
                          </p:nvGrpSpPr>
                          <p:grpSpPr bwMode="auto">
                            <a:xfrm>
                              <a:off x="1473" y="3540"/>
                              <a:ext cx="5" cy="15"/>
                              <a:chOff x="1473" y="3540"/>
                              <a:chExt cx="5" cy="15"/>
                            </a:xfrm>
                          </p:grpSpPr>
                          <p:sp>
                            <p:nvSpPr>
                              <p:cNvPr id="307" name="Rectangle 183"/>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308" name="Rectangle 184"/>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40" name="Group 185"/>
                            <p:cNvGrpSpPr>
                              <a:grpSpLocks/>
                            </p:cNvGrpSpPr>
                            <p:nvPr/>
                          </p:nvGrpSpPr>
                          <p:grpSpPr bwMode="auto">
                            <a:xfrm>
                              <a:off x="1480" y="3540"/>
                              <a:ext cx="5" cy="15"/>
                              <a:chOff x="1480" y="3540"/>
                              <a:chExt cx="5" cy="15"/>
                            </a:xfrm>
                          </p:grpSpPr>
                          <p:sp>
                            <p:nvSpPr>
                              <p:cNvPr id="305" name="Rectangle 186"/>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306" name="Rectangle 187"/>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841" name="Group 188"/>
                          <p:cNvGrpSpPr>
                            <a:grpSpLocks/>
                          </p:cNvGrpSpPr>
                          <p:nvPr/>
                        </p:nvGrpSpPr>
                        <p:grpSpPr bwMode="auto">
                          <a:xfrm>
                            <a:off x="1487" y="3540"/>
                            <a:ext cx="12" cy="15"/>
                            <a:chOff x="1487" y="3540"/>
                            <a:chExt cx="12" cy="15"/>
                          </a:xfrm>
                        </p:grpSpPr>
                        <p:grpSp>
                          <p:nvGrpSpPr>
                            <p:cNvPr id="842" name="Group 189"/>
                            <p:cNvGrpSpPr>
                              <a:grpSpLocks/>
                            </p:cNvGrpSpPr>
                            <p:nvPr/>
                          </p:nvGrpSpPr>
                          <p:grpSpPr bwMode="auto">
                            <a:xfrm>
                              <a:off x="1487" y="3540"/>
                              <a:ext cx="5" cy="15"/>
                              <a:chOff x="1487" y="3540"/>
                              <a:chExt cx="5" cy="15"/>
                            </a:xfrm>
                          </p:grpSpPr>
                          <p:sp>
                            <p:nvSpPr>
                              <p:cNvPr id="301" name="Rectangle 190"/>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302" name="Rectangle 191"/>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43" name="Group 192"/>
                            <p:cNvGrpSpPr>
                              <a:grpSpLocks/>
                            </p:cNvGrpSpPr>
                            <p:nvPr/>
                          </p:nvGrpSpPr>
                          <p:grpSpPr bwMode="auto">
                            <a:xfrm>
                              <a:off x="1494" y="3540"/>
                              <a:ext cx="5" cy="15"/>
                              <a:chOff x="1494" y="3540"/>
                              <a:chExt cx="5" cy="15"/>
                            </a:xfrm>
                          </p:grpSpPr>
                          <p:sp>
                            <p:nvSpPr>
                              <p:cNvPr id="299" name="Rectangle 193"/>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300" name="Rectangle 194"/>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844" name="Group 195"/>
                <p:cNvGrpSpPr>
                  <a:grpSpLocks/>
                </p:cNvGrpSpPr>
                <p:nvPr/>
              </p:nvGrpSpPr>
              <p:grpSpPr bwMode="auto">
                <a:xfrm>
                  <a:off x="1278" y="3496"/>
                  <a:ext cx="216" cy="30"/>
                  <a:chOff x="1278" y="3496"/>
                  <a:chExt cx="216" cy="30"/>
                </a:xfrm>
              </p:grpSpPr>
              <p:sp>
                <p:nvSpPr>
                  <p:cNvPr id="283" name="Rectangle 196"/>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84" name="Rectangle 197"/>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85" name="Rectangle 198"/>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86" name="Rectangle 199"/>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845" name="Group 200"/>
              <p:cNvGrpSpPr>
                <a:grpSpLocks/>
              </p:cNvGrpSpPr>
              <p:nvPr/>
            </p:nvGrpSpPr>
            <p:grpSpPr bwMode="auto">
              <a:xfrm>
                <a:off x="1468" y="3499"/>
                <a:ext cx="23" cy="12"/>
                <a:chOff x="1468" y="3499"/>
                <a:chExt cx="23" cy="12"/>
              </a:xfrm>
            </p:grpSpPr>
            <p:sp>
              <p:nvSpPr>
                <p:cNvPr id="276" name="Rectangle 201"/>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77" name="Rectangle 202"/>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846" name="Group 203"/>
                <p:cNvGrpSpPr>
                  <a:grpSpLocks/>
                </p:cNvGrpSpPr>
                <p:nvPr/>
              </p:nvGrpSpPr>
              <p:grpSpPr bwMode="auto">
                <a:xfrm>
                  <a:off x="1468" y="3499"/>
                  <a:ext cx="7" cy="12"/>
                  <a:chOff x="1468" y="3499"/>
                  <a:chExt cx="7" cy="12"/>
                </a:xfrm>
              </p:grpSpPr>
              <p:sp>
                <p:nvSpPr>
                  <p:cNvPr id="279" name="Rectangle 204"/>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80" name="Rectangle 205"/>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847" name="Group 206"/>
              <p:cNvGrpSpPr>
                <a:grpSpLocks/>
              </p:cNvGrpSpPr>
              <p:nvPr/>
            </p:nvGrpSpPr>
            <p:grpSpPr bwMode="auto">
              <a:xfrm>
                <a:off x="1324" y="3498"/>
                <a:ext cx="64" cy="24"/>
                <a:chOff x="1324" y="3498"/>
                <a:chExt cx="64" cy="24"/>
              </a:xfrm>
            </p:grpSpPr>
            <p:grpSp>
              <p:nvGrpSpPr>
                <p:cNvPr id="848" name="Group 207"/>
                <p:cNvGrpSpPr>
                  <a:grpSpLocks/>
                </p:cNvGrpSpPr>
                <p:nvPr/>
              </p:nvGrpSpPr>
              <p:grpSpPr bwMode="auto">
                <a:xfrm>
                  <a:off x="1326" y="3502"/>
                  <a:ext cx="62" cy="6"/>
                  <a:chOff x="1326" y="3502"/>
                  <a:chExt cx="62" cy="6"/>
                </a:xfrm>
              </p:grpSpPr>
              <p:sp>
                <p:nvSpPr>
                  <p:cNvPr id="273" name="Rectangle 208"/>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274" name="Rectangle 209"/>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75" name="Rectangle 210"/>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271" name="Rectangle 211"/>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272" name="Rectangle 212"/>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849" name="Group 213"/>
              <p:cNvGrpSpPr>
                <a:grpSpLocks/>
              </p:cNvGrpSpPr>
              <p:nvPr/>
            </p:nvGrpSpPr>
            <p:grpSpPr bwMode="auto">
              <a:xfrm>
                <a:off x="1278" y="3519"/>
                <a:ext cx="40" cy="8"/>
                <a:chOff x="1278" y="3519"/>
                <a:chExt cx="40" cy="8"/>
              </a:xfrm>
            </p:grpSpPr>
            <p:grpSp>
              <p:nvGrpSpPr>
                <p:cNvPr id="850" name="Group 214"/>
                <p:cNvGrpSpPr>
                  <a:grpSpLocks/>
                </p:cNvGrpSpPr>
                <p:nvPr/>
              </p:nvGrpSpPr>
              <p:grpSpPr bwMode="auto">
                <a:xfrm>
                  <a:off x="1278" y="3519"/>
                  <a:ext cx="19" cy="8"/>
                  <a:chOff x="1278" y="3519"/>
                  <a:chExt cx="19" cy="8"/>
                </a:xfrm>
              </p:grpSpPr>
              <p:grpSp>
                <p:nvGrpSpPr>
                  <p:cNvPr id="851" name="Group 215"/>
                  <p:cNvGrpSpPr>
                    <a:grpSpLocks/>
                  </p:cNvGrpSpPr>
                  <p:nvPr/>
                </p:nvGrpSpPr>
                <p:grpSpPr bwMode="auto">
                  <a:xfrm>
                    <a:off x="1278" y="3519"/>
                    <a:ext cx="8" cy="8"/>
                    <a:chOff x="1278" y="3519"/>
                    <a:chExt cx="8" cy="8"/>
                  </a:xfrm>
                </p:grpSpPr>
                <p:grpSp>
                  <p:nvGrpSpPr>
                    <p:cNvPr id="856" name="Group 216"/>
                    <p:cNvGrpSpPr>
                      <a:grpSpLocks/>
                    </p:cNvGrpSpPr>
                    <p:nvPr/>
                  </p:nvGrpSpPr>
                  <p:grpSpPr bwMode="auto">
                    <a:xfrm>
                      <a:off x="1278" y="3519"/>
                      <a:ext cx="3" cy="8"/>
                      <a:chOff x="1278" y="3519"/>
                      <a:chExt cx="3" cy="8"/>
                    </a:xfrm>
                  </p:grpSpPr>
                  <p:sp>
                    <p:nvSpPr>
                      <p:cNvPr id="268" name="Rectangle 217"/>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269" name="Rectangle 218"/>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857" name="Group 219"/>
                    <p:cNvGrpSpPr>
                      <a:grpSpLocks/>
                    </p:cNvGrpSpPr>
                    <p:nvPr/>
                  </p:nvGrpSpPr>
                  <p:grpSpPr bwMode="auto">
                    <a:xfrm>
                      <a:off x="1282" y="3519"/>
                      <a:ext cx="4" cy="8"/>
                      <a:chOff x="1282" y="3519"/>
                      <a:chExt cx="4" cy="8"/>
                    </a:xfrm>
                  </p:grpSpPr>
                  <p:sp>
                    <p:nvSpPr>
                      <p:cNvPr id="266" name="Rectangle 220"/>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267" name="Rectangle 221"/>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862" name="Group 222"/>
                  <p:cNvGrpSpPr>
                    <a:grpSpLocks/>
                  </p:cNvGrpSpPr>
                  <p:nvPr/>
                </p:nvGrpSpPr>
                <p:grpSpPr bwMode="auto">
                  <a:xfrm>
                    <a:off x="1287" y="3519"/>
                    <a:ext cx="10" cy="8"/>
                    <a:chOff x="1287" y="3519"/>
                    <a:chExt cx="10" cy="8"/>
                  </a:xfrm>
                </p:grpSpPr>
                <p:grpSp>
                  <p:nvGrpSpPr>
                    <p:cNvPr id="863" name="Group 223"/>
                    <p:cNvGrpSpPr>
                      <a:grpSpLocks/>
                    </p:cNvGrpSpPr>
                    <p:nvPr/>
                  </p:nvGrpSpPr>
                  <p:grpSpPr bwMode="auto">
                    <a:xfrm>
                      <a:off x="1287" y="3519"/>
                      <a:ext cx="4" cy="8"/>
                      <a:chOff x="1287" y="3519"/>
                      <a:chExt cx="4" cy="8"/>
                    </a:xfrm>
                  </p:grpSpPr>
                  <p:sp>
                    <p:nvSpPr>
                      <p:cNvPr id="262" name="Rectangle 224"/>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263" name="Rectangle 225"/>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864" name="Group 226"/>
                    <p:cNvGrpSpPr>
                      <a:grpSpLocks/>
                    </p:cNvGrpSpPr>
                    <p:nvPr/>
                  </p:nvGrpSpPr>
                  <p:grpSpPr bwMode="auto">
                    <a:xfrm>
                      <a:off x="1293" y="3519"/>
                      <a:ext cx="4" cy="8"/>
                      <a:chOff x="1293" y="3519"/>
                      <a:chExt cx="4" cy="8"/>
                    </a:xfrm>
                  </p:grpSpPr>
                  <p:sp>
                    <p:nvSpPr>
                      <p:cNvPr id="260" name="Rectangle 227"/>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261" name="Rectangle 228"/>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865" name="Group 229"/>
                <p:cNvGrpSpPr>
                  <a:grpSpLocks/>
                </p:cNvGrpSpPr>
                <p:nvPr/>
              </p:nvGrpSpPr>
              <p:grpSpPr bwMode="auto">
                <a:xfrm>
                  <a:off x="1298" y="3519"/>
                  <a:ext cx="20" cy="8"/>
                  <a:chOff x="1298" y="3519"/>
                  <a:chExt cx="20" cy="8"/>
                </a:xfrm>
              </p:grpSpPr>
              <p:grpSp>
                <p:nvGrpSpPr>
                  <p:cNvPr id="870" name="Group 230"/>
                  <p:cNvGrpSpPr>
                    <a:grpSpLocks/>
                  </p:cNvGrpSpPr>
                  <p:nvPr/>
                </p:nvGrpSpPr>
                <p:grpSpPr bwMode="auto">
                  <a:xfrm>
                    <a:off x="1298" y="3519"/>
                    <a:ext cx="10" cy="8"/>
                    <a:chOff x="1298" y="3519"/>
                    <a:chExt cx="10" cy="8"/>
                  </a:xfrm>
                </p:grpSpPr>
                <p:grpSp>
                  <p:nvGrpSpPr>
                    <p:cNvPr id="871" name="Group 231"/>
                    <p:cNvGrpSpPr>
                      <a:grpSpLocks/>
                    </p:cNvGrpSpPr>
                    <p:nvPr/>
                  </p:nvGrpSpPr>
                  <p:grpSpPr bwMode="auto">
                    <a:xfrm>
                      <a:off x="1298" y="3519"/>
                      <a:ext cx="5" cy="8"/>
                      <a:chOff x="1298" y="3519"/>
                      <a:chExt cx="5" cy="8"/>
                    </a:xfrm>
                  </p:grpSpPr>
                  <p:sp>
                    <p:nvSpPr>
                      <p:cNvPr id="254" name="Rectangle 232"/>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255" name="Rectangle 233"/>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876" name="Group 234"/>
                    <p:cNvGrpSpPr>
                      <a:grpSpLocks/>
                    </p:cNvGrpSpPr>
                    <p:nvPr/>
                  </p:nvGrpSpPr>
                  <p:grpSpPr bwMode="auto">
                    <a:xfrm>
                      <a:off x="1304" y="3519"/>
                      <a:ext cx="4" cy="8"/>
                      <a:chOff x="1304" y="3519"/>
                      <a:chExt cx="4" cy="8"/>
                    </a:xfrm>
                  </p:grpSpPr>
                  <p:sp>
                    <p:nvSpPr>
                      <p:cNvPr id="252" name="Rectangle 235"/>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253" name="Rectangle 236"/>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877" name="Group 237"/>
                  <p:cNvGrpSpPr>
                    <a:grpSpLocks/>
                  </p:cNvGrpSpPr>
                  <p:nvPr/>
                </p:nvGrpSpPr>
                <p:grpSpPr bwMode="auto">
                  <a:xfrm>
                    <a:off x="1309" y="3519"/>
                    <a:ext cx="9" cy="8"/>
                    <a:chOff x="1309" y="3519"/>
                    <a:chExt cx="9" cy="8"/>
                  </a:xfrm>
                </p:grpSpPr>
                <p:grpSp>
                  <p:nvGrpSpPr>
                    <p:cNvPr id="878" name="Group 238"/>
                    <p:cNvGrpSpPr>
                      <a:grpSpLocks/>
                    </p:cNvGrpSpPr>
                    <p:nvPr/>
                  </p:nvGrpSpPr>
                  <p:grpSpPr bwMode="auto">
                    <a:xfrm>
                      <a:off x="1309" y="3519"/>
                      <a:ext cx="4" cy="8"/>
                      <a:chOff x="1309" y="3519"/>
                      <a:chExt cx="4" cy="8"/>
                    </a:xfrm>
                  </p:grpSpPr>
                  <p:sp>
                    <p:nvSpPr>
                      <p:cNvPr id="248" name="Rectangle 239"/>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249" name="Rectangle 240"/>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879" name="Group 241"/>
                    <p:cNvGrpSpPr>
                      <a:grpSpLocks/>
                    </p:cNvGrpSpPr>
                    <p:nvPr/>
                  </p:nvGrpSpPr>
                  <p:grpSpPr bwMode="auto">
                    <a:xfrm>
                      <a:off x="1314" y="3519"/>
                      <a:ext cx="4" cy="8"/>
                      <a:chOff x="1314" y="3519"/>
                      <a:chExt cx="4" cy="8"/>
                    </a:xfrm>
                  </p:grpSpPr>
                  <p:sp>
                    <p:nvSpPr>
                      <p:cNvPr id="246" name="Rectangle 242"/>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247" name="Rectangle 243"/>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239" name="Freeform 244"/>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880" name="Group 245"/>
            <p:cNvGrpSpPr>
              <a:grpSpLocks/>
            </p:cNvGrpSpPr>
            <p:nvPr/>
          </p:nvGrpSpPr>
          <p:grpSpPr bwMode="auto">
            <a:xfrm>
              <a:off x="1200" y="3557"/>
              <a:ext cx="373" cy="43"/>
              <a:chOff x="1200" y="3557"/>
              <a:chExt cx="373" cy="43"/>
            </a:xfrm>
          </p:grpSpPr>
          <p:grpSp>
            <p:nvGrpSpPr>
              <p:cNvPr id="881" name="Group 246"/>
              <p:cNvGrpSpPr>
                <a:grpSpLocks/>
              </p:cNvGrpSpPr>
              <p:nvPr/>
            </p:nvGrpSpPr>
            <p:grpSpPr bwMode="auto">
              <a:xfrm>
                <a:off x="1200" y="3557"/>
                <a:ext cx="373" cy="43"/>
                <a:chOff x="1200" y="3557"/>
                <a:chExt cx="373" cy="43"/>
              </a:xfrm>
            </p:grpSpPr>
            <p:sp>
              <p:nvSpPr>
                <p:cNvPr id="232" name="Rectangle 247"/>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33" name="Freeform 248"/>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234" name="Freeform 249"/>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886" name="Group 250"/>
              <p:cNvGrpSpPr>
                <a:grpSpLocks/>
              </p:cNvGrpSpPr>
              <p:nvPr/>
            </p:nvGrpSpPr>
            <p:grpSpPr bwMode="auto">
              <a:xfrm>
                <a:off x="1241" y="3560"/>
                <a:ext cx="293" cy="11"/>
                <a:chOff x="1241" y="3560"/>
                <a:chExt cx="293" cy="11"/>
              </a:xfrm>
            </p:grpSpPr>
            <p:sp>
              <p:nvSpPr>
                <p:cNvPr id="226" name="Freeform 251"/>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227" name="Freeform 252"/>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228" name="Freeform 253"/>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29" name="Freeform 254"/>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30" name="Freeform 255"/>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231" name="Freeform 256"/>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887" name="Group 257"/>
              <p:cNvGrpSpPr>
                <a:grpSpLocks/>
              </p:cNvGrpSpPr>
              <p:nvPr/>
            </p:nvGrpSpPr>
            <p:grpSpPr bwMode="auto">
              <a:xfrm>
                <a:off x="1242" y="3572"/>
                <a:ext cx="291" cy="16"/>
                <a:chOff x="1242" y="3572"/>
                <a:chExt cx="291" cy="16"/>
              </a:xfrm>
            </p:grpSpPr>
            <p:grpSp>
              <p:nvGrpSpPr>
                <p:cNvPr id="892" name="Group 258"/>
                <p:cNvGrpSpPr>
                  <a:grpSpLocks/>
                </p:cNvGrpSpPr>
                <p:nvPr/>
              </p:nvGrpSpPr>
              <p:grpSpPr bwMode="auto">
                <a:xfrm>
                  <a:off x="1278" y="3573"/>
                  <a:ext cx="66" cy="14"/>
                  <a:chOff x="1278" y="3573"/>
                  <a:chExt cx="66" cy="14"/>
                </a:xfrm>
              </p:grpSpPr>
              <p:sp>
                <p:nvSpPr>
                  <p:cNvPr id="222" name="Line 259"/>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223" name="Line 260"/>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224" name="Line 261"/>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225" name="Line 262"/>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893" name="Group 263"/>
                <p:cNvGrpSpPr>
                  <a:grpSpLocks/>
                </p:cNvGrpSpPr>
                <p:nvPr/>
              </p:nvGrpSpPr>
              <p:grpSpPr bwMode="auto">
                <a:xfrm>
                  <a:off x="1242" y="3575"/>
                  <a:ext cx="5" cy="9"/>
                  <a:chOff x="1242" y="3575"/>
                  <a:chExt cx="5" cy="9"/>
                </a:xfrm>
              </p:grpSpPr>
              <p:sp>
                <p:nvSpPr>
                  <p:cNvPr id="219" name="Line 264"/>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220" name="Line 265"/>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221" name="Line 266"/>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894" name="Group 267"/>
                <p:cNvGrpSpPr>
                  <a:grpSpLocks/>
                </p:cNvGrpSpPr>
                <p:nvPr/>
              </p:nvGrpSpPr>
              <p:grpSpPr bwMode="auto">
                <a:xfrm>
                  <a:off x="1338" y="3572"/>
                  <a:ext cx="85" cy="15"/>
                  <a:chOff x="1338" y="3572"/>
                  <a:chExt cx="85" cy="15"/>
                </a:xfrm>
              </p:grpSpPr>
              <p:sp>
                <p:nvSpPr>
                  <p:cNvPr id="213" name="Line 268"/>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214" name="Line 269"/>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215" name="Line 270"/>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216" name="Line 271"/>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217" name="Line 272"/>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218" name="Line 273"/>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895" name="Group 274"/>
                <p:cNvGrpSpPr>
                  <a:grpSpLocks/>
                </p:cNvGrpSpPr>
                <p:nvPr/>
              </p:nvGrpSpPr>
              <p:grpSpPr bwMode="auto">
                <a:xfrm>
                  <a:off x="1459" y="3575"/>
                  <a:ext cx="4" cy="13"/>
                  <a:chOff x="1459" y="3575"/>
                  <a:chExt cx="4" cy="13"/>
                </a:xfrm>
              </p:grpSpPr>
              <p:sp>
                <p:nvSpPr>
                  <p:cNvPr id="210" name="Line 275"/>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211" name="Line 276"/>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212" name="Line 277"/>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160" name="Group 278"/>
                <p:cNvGrpSpPr>
                  <a:grpSpLocks/>
                </p:cNvGrpSpPr>
                <p:nvPr/>
              </p:nvGrpSpPr>
              <p:grpSpPr bwMode="auto">
                <a:xfrm>
                  <a:off x="1505" y="3575"/>
                  <a:ext cx="28" cy="13"/>
                  <a:chOff x="1505" y="3575"/>
                  <a:chExt cx="28" cy="13"/>
                </a:xfrm>
              </p:grpSpPr>
              <p:sp>
                <p:nvSpPr>
                  <p:cNvPr id="204" name="Line 279"/>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205" name="Line 280"/>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206" name="Line 281"/>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207" name="Line 282"/>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208" name="Line 283"/>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209" name="Line 284"/>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161" name="Group 285"/>
            <p:cNvGrpSpPr>
              <a:grpSpLocks/>
            </p:cNvGrpSpPr>
            <p:nvPr/>
          </p:nvGrpSpPr>
          <p:grpSpPr bwMode="auto">
            <a:xfrm>
              <a:off x="1308" y="3453"/>
              <a:ext cx="163" cy="25"/>
              <a:chOff x="1308" y="3453"/>
              <a:chExt cx="163" cy="25"/>
            </a:xfrm>
          </p:grpSpPr>
          <p:grpSp>
            <p:nvGrpSpPr>
              <p:cNvPr id="162" name="Group 286"/>
              <p:cNvGrpSpPr>
                <a:grpSpLocks/>
              </p:cNvGrpSpPr>
              <p:nvPr/>
            </p:nvGrpSpPr>
            <p:grpSpPr bwMode="auto">
              <a:xfrm>
                <a:off x="1308" y="3462"/>
                <a:ext cx="163" cy="16"/>
                <a:chOff x="1308" y="3462"/>
                <a:chExt cx="163" cy="16"/>
              </a:xfrm>
            </p:grpSpPr>
            <p:sp>
              <p:nvSpPr>
                <p:cNvPr id="194" name="Freeform 287"/>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195" name="Rectangle 288"/>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193" name="Freeform 289"/>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163" name="Group 290"/>
            <p:cNvGrpSpPr>
              <a:grpSpLocks/>
            </p:cNvGrpSpPr>
            <p:nvPr/>
          </p:nvGrpSpPr>
          <p:grpSpPr bwMode="auto">
            <a:xfrm>
              <a:off x="1288" y="3312"/>
              <a:ext cx="195" cy="137"/>
              <a:chOff x="1288" y="3312"/>
              <a:chExt cx="195" cy="137"/>
            </a:xfrm>
          </p:grpSpPr>
          <p:grpSp>
            <p:nvGrpSpPr>
              <p:cNvPr id="164" name="Group 291"/>
              <p:cNvGrpSpPr>
                <a:grpSpLocks/>
              </p:cNvGrpSpPr>
              <p:nvPr/>
            </p:nvGrpSpPr>
            <p:grpSpPr bwMode="auto">
              <a:xfrm>
                <a:off x="1288" y="3312"/>
                <a:ext cx="195" cy="137"/>
                <a:chOff x="1288" y="3312"/>
                <a:chExt cx="195" cy="137"/>
              </a:xfrm>
            </p:grpSpPr>
            <p:sp>
              <p:nvSpPr>
                <p:cNvPr id="189" name="AutoShape 292"/>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190" name="AutoShape 293"/>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191" name="AutoShape 294"/>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188" name="Rectangle 295"/>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grpSp>
        <p:nvGrpSpPr>
          <p:cNvPr id="165" name="Group 296"/>
          <p:cNvGrpSpPr>
            <a:grpSpLocks/>
          </p:cNvGrpSpPr>
          <p:nvPr/>
        </p:nvGrpSpPr>
        <p:grpSpPr bwMode="auto">
          <a:xfrm>
            <a:off x="7943850" y="2589213"/>
            <a:ext cx="436562" cy="420687"/>
            <a:chOff x="1200" y="3312"/>
            <a:chExt cx="373" cy="288"/>
          </a:xfrm>
        </p:grpSpPr>
        <p:grpSp>
          <p:nvGrpSpPr>
            <p:cNvPr id="166" name="Group 297"/>
            <p:cNvGrpSpPr>
              <a:grpSpLocks/>
            </p:cNvGrpSpPr>
            <p:nvPr/>
          </p:nvGrpSpPr>
          <p:grpSpPr bwMode="auto">
            <a:xfrm>
              <a:off x="1272" y="3470"/>
              <a:ext cx="236" cy="85"/>
              <a:chOff x="1272" y="3470"/>
              <a:chExt cx="236" cy="85"/>
            </a:xfrm>
          </p:grpSpPr>
          <p:grpSp>
            <p:nvGrpSpPr>
              <p:cNvPr id="167" name="Group 298"/>
              <p:cNvGrpSpPr>
                <a:grpSpLocks/>
              </p:cNvGrpSpPr>
              <p:nvPr/>
            </p:nvGrpSpPr>
            <p:grpSpPr bwMode="auto">
              <a:xfrm>
                <a:off x="1272" y="3470"/>
                <a:ext cx="236" cy="85"/>
                <a:chOff x="1272" y="3470"/>
                <a:chExt cx="236" cy="85"/>
              </a:xfrm>
            </p:grpSpPr>
            <p:grpSp>
              <p:nvGrpSpPr>
                <p:cNvPr id="168" name="Group 299"/>
                <p:cNvGrpSpPr>
                  <a:grpSpLocks/>
                </p:cNvGrpSpPr>
                <p:nvPr/>
              </p:nvGrpSpPr>
              <p:grpSpPr bwMode="auto">
                <a:xfrm>
                  <a:off x="1272" y="3470"/>
                  <a:ext cx="236" cy="85"/>
                  <a:chOff x="1272" y="3470"/>
                  <a:chExt cx="236" cy="85"/>
                </a:xfrm>
              </p:grpSpPr>
              <p:grpSp>
                <p:nvGrpSpPr>
                  <p:cNvPr id="169" name="Group 300"/>
                  <p:cNvGrpSpPr>
                    <a:grpSpLocks/>
                  </p:cNvGrpSpPr>
                  <p:nvPr/>
                </p:nvGrpSpPr>
                <p:grpSpPr bwMode="auto">
                  <a:xfrm>
                    <a:off x="1272" y="3470"/>
                    <a:ext cx="236" cy="85"/>
                    <a:chOff x="1272" y="3470"/>
                    <a:chExt cx="236" cy="85"/>
                  </a:xfrm>
                </p:grpSpPr>
                <p:grpSp>
                  <p:nvGrpSpPr>
                    <p:cNvPr id="182" name="Group 301"/>
                    <p:cNvGrpSpPr>
                      <a:grpSpLocks/>
                    </p:cNvGrpSpPr>
                    <p:nvPr/>
                  </p:nvGrpSpPr>
                  <p:grpSpPr bwMode="auto">
                    <a:xfrm>
                      <a:off x="1272" y="3470"/>
                      <a:ext cx="236" cy="85"/>
                      <a:chOff x="1272" y="3470"/>
                      <a:chExt cx="236" cy="85"/>
                    </a:xfrm>
                  </p:grpSpPr>
                  <p:sp>
                    <p:nvSpPr>
                      <p:cNvPr id="654" name="Rectangle 302"/>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655" name="Freeform 303"/>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653" name="Line 304"/>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83" name="Group 305"/>
                  <p:cNvGrpSpPr>
                    <a:grpSpLocks/>
                  </p:cNvGrpSpPr>
                  <p:nvPr/>
                </p:nvGrpSpPr>
                <p:grpSpPr bwMode="auto">
                  <a:xfrm>
                    <a:off x="1278" y="3540"/>
                    <a:ext cx="221" cy="15"/>
                    <a:chOff x="1278" y="3540"/>
                    <a:chExt cx="221" cy="15"/>
                  </a:xfrm>
                </p:grpSpPr>
                <p:grpSp>
                  <p:nvGrpSpPr>
                    <p:cNvPr id="184" name="Group 306"/>
                    <p:cNvGrpSpPr>
                      <a:grpSpLocks/>
                    </p:cNvGrpSpPr>
                    <p:nvPr/>
                  </p:nvGrpSpPr>
                  <p:grpSpPr bwMode="auto">
                    <a:xfrm>
                      <a:off x="1278" y="3540"/>
                      <a:ext cx="109" cy="15"/>
                      <a:chOff x="1278" y="3540"/>
                      <a:chExt cx="109" cy="15"/>
                    </a:xfrm>
                  </p:grpSpPr>
                  <p:grpSp>
                    <p:nvGrpSpPr>
                      <p:cNvPr id="185" name="Group 307"/>
                      <p:cNvGrpSpPr>
                        <a:grpSpLocks/>
                      </p:cNvGrpSpPr>
                      <p:nvPr/>
                    </p:nvGrpSpPr>
                    <p:grpSpPr bwMode="auto">
                      <a:xfrm>
                        <a:off x="1278" y="3540"/>
                        <a:ext cx="53" cy="15"/>
                        <a:chOff x="1278" y="3540"/>
                        <a:chExt cx="53" cy="15"/>
                      </a:xfrm>
                    </p:grpSpPr>
                    <p:grpSp>
                      <p:nvGrpSpPr>
                        <p:cNvPr id="186" name="Group 308"/>
                        <p:cNvGrpSpPr>
                          <a:grpSpLocks/>
                        </p:cNvGrpSpPr>
                        <p:nvPr/>
                      </p:nvGrpSpPr>
                      <p:grpSpPr bwMode="auto">
                        <a:xfrm>
                          <a:off x="1278" y="3540"/>
                          <a:ext cx="25" cy="15"/>
                          <a:chOff x="1278" y="3540"/>
                          <a:chExt cx="25" cy="15"/>
                        </a:xfrm>
                      </p:grpSpPr>
                      <p:grpSp>
                        <p:nvGrpSpPr>
                          <p:cNvPr id="187" name="Group 309"/>
                          <p:cNvGrpSpPr>
                            <a:grpSpLocks/>
                          </p:cNvGrpSpPr>
                          <p:nvPr/>
                        </p:nvGrpSpPr>
                        <p:grpSpPr bwMode="auto">
                          <a:xfrm>
                            <a:off x="1278" y="3540"/>
                            <a:ext cx="10" cy="15"/>
                            <a:chOff x="1278" y="3540"/>
                            <a:chExt cx="10" cy="15"/>
                          </a:xfrm>
                        </p:grpSpPr>
                        <p:grpSp>
                          <p:nvGrpSpPr>
                            <p:cNvPr id="900" name="Group 310"/>
                            <p:cNvGrpSpPr>
                              <a:grpSpLocks/>
                            </p:cNvGrpSpPr>
                            <p:nvPr/>
                          </p:nvGrpSpPr>
                          <p:grpSpPr bwMode="auto">
                            <a:xfrm>
                              <a:off x="1278" y="3540"/>
                              <a:ext cx="4" cy="15"/>
                              <a:chOff x="1278" y="3540"/>
                              <a:chExt cx="4" cy="15"/>
                            </a:xfrm>
                          </p:grpSpPr>
                          <p:sp>
                            <p:nvSpPr>
                              <p:cNvPr id="650" name="Rectangle 311"/>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651" name="Rectangle 312"/>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01" name="Group 313"/>
                            <p:cNvGrpSpPr>
                              <a:grpSpLocks/>
                            </p:cNvGrpSpPr>
                            <p:nvPr/>
                          </p:nvGrpSpPr>
                          <p:grpSpPr bwMode="auto">
                            <a:xfrm>
                              <a:off x="1283" y="3540"/>
                              <a:ext cx="5" cy="15"/>
                              <a:chOff x="1283" y="3540"/>
                              <a:chExt cx="5" cy="15"/>
                            </a:xfrm>
                          </p:grpSpPr>
                          <p:sp>
                            <p:nvSpPr>
                              <p:cNvPr id="648" name="Rectangle 314"/>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649" name="Rectangle 315"/>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906" name="Group 316"/>
                          <p:cNvGrpSpPr>
                            <a:grpSpLocks/>
                          </p:cNvGrpSpPr>
                          <p:nvPr/>
                        </p:nvGrpSpPr>
                        <p:grpSpPr bwMode="auto">
                          <a:xfrm>
                            <a:off x="1290" y="3540"/>
                            <a:ext cx="13" cy="15"/>
                            <a:chOff x="1290" y="3540"/>
                            <a:chExt cx="13" cy="15"/>
                          </a:xfrm>
                        </p:grpSpPr>
                        <p:grpSp>
                          <p:nvGrpSpPr>
                            <p:cNvPr id="907" name="Group 317"/>
                            <p:cNvGrpSpPr>
                              <a:grpSpLocks/>
                            </p:cNvGrpSpPr>
                            <p:nvPr/>
                          </p:nvGrpSpPr>
                          <p:grpSpPr bwMode="auto">
                            <a:xfrm>
                              <a:off x="1290" y="3540"/>
                              <a:ext cx="5" cy="15"/>
                              <a:chOff x="1290" y="3540"/>
                              <a:chExt cx="5" cy="15"/>
                            </a:xfrm>
                          </p:grpSpPr>
                          <p:sp>
                            <p:nvSpPr>
                              <p:cNvPr id="644" name="Rectangle 318"/>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645" name="Rectangle 319"/>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908" name="Group 320"/>
                            <p:cNvGrpSpPr>
                              <a:grpSpLocks/>
                            </p:cNvGrpSpPr>
                            <p:nvPr/>
                          </p:nvGrpSpPr>
                          <p:grpSpPr bwMode="auto">
                            <a:xfrm>
                              <a:off x="1297" y="3540"/>
                              <a:ext cx="6" cy="15"/>
                              <a:chOff x="1297" y="3540"/>
                              <a:chExt cx="6" cy="15"/>
                            </a:xfrm>
                          </p:grpSpPr>
                          <p:sp>
                            <p:nvSpPr>
                              <p:cNvPr id="642" name="Rectangle 321"/>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643" name="Rectangle 322"/>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909" name="Group 323"/>
                        <p:cNvGrpSpPr>
                          <a:grpSpLocks/>
                        </p:cNvGrpSpPr>
                        <p:nvPr/>
                      </p:nvGrpSpPr>
                      <p:grpSpPr bwMode="auto">
                        <a:xfrm>
                          <a:off x="1305" y="3540"/>
                          <a:ext cx="26" cy="15"/>
                          <a:chOff x="1305" y="3540"/>
                          <a:chExt cx="26" cy="15"/>
                        </a:xfrm>
                      </p:grpSpPr>
                      <p:grpSp>
                        <p:nvGrpSpPr>
                          <p:cNvPr id="910" name="Group 324"/>
                          <p:cNvGrpSpPr>
                            <a:grpSpLocks/>
                          </p:cNvGrpSpPr>
                          <p:nvPr/>
                        </p:nvGrpSpPr>
                        <p:grpSpPr bwMode="auto">
                          <a:xfrm>
                            <a:off x="1305" y="3540"/>
                            <a:ext cx="12" cy="15"/>
                            <a:chOff x="1305" y="3540"/>
                            <a:chExt cx="12" cy="15"/>
                          </a:xfrm>
                        </p:grpSpPr>
                        <p:grpSp>
                          <p:nvGrpSpPr>
                            <p:cNvPr id="911" name="Group 325"/>
                            <p:cNvGrpSpPr>
                              <a:grpSpLocks/>
                            </p:cNvGrpSpPr>
                            <p:nvPr/>
                          </p:nvGrpSpPr>
                          <p:grpSpPr bwMode="auto">
                            <a:xfrm>
                              <a:off x="1305" y="3540"/>
                              <a:ext cx="5" cy="15"/>
                              <a:chOff x="1305" y="3540"/>
                              <a:chExt cx="5" cy="15"/>
                            </a:xfrm>
                          </p:grpSpPr>
                          <p:sp>
                            <p:nvSpPr>
                              <p:cNvPr id="636" name="Rectangle 326"/>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637" name="Rectangle 327"/>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12" name="Group 328"/>
                            <p:cNvGrpSpPr>
                              <a:grpSpLocks/>
                            </p:cNvGrpSpPr>
                            <p:nvPr/>
                          </p:nvGrpSpPr>
                          <p:grpSpPr bwMode="auto">
                            <a:xfrm>
                              <a:off x="1312" y="3540"/>
                              <a:ext cx="5" cy="15"/>
                              <a:chOff x="1312" y="3540"/>
                              <a:chExt cx="5" cy="15"/>
                            </a:xfrm>
                          </p:grpSpPr>
                          <p:sp>
                            <p:nvSpPr>
                              <p:cNvPr id="634" name="Rectangle 329"/>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635" name="Rectangle 330"/>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913" name="Group 331"/>
                          <p:cNvGrpSpPr>
                            <a:grpSpLocks/>
                          </p:cNvGrpSpPr>
                          <p:nvPr/>
                        </p:nvGrpSpPr>
                        <p:grpSpPr bwMode="auto">
                          <a:xfrm>
                            <a:off x="1318" y="3540"/>
                            <a:ext cx="13" cy="15"/>
                            <a:chOff x="1318" y="3540"/>
                            <a:chExt cx="13" cy="15"/>
                          </a:xfrm>
                        </p:grpSpPr>
                        <p:grpSp>
                          <p:nvGrpSpPr>
                            <p:cNvPr id="918" name="Group 332"/>
                            <p:cNvGrpSpPr>
                              <a:grpSpLocks/>
                            </p:cNvGrpSpPr>
                            <p:nvPr/>
                          </p:nvGrpSpPr>
                          <p:grpSpPr bwMode="auto">
                            <a:xfrm>
                              <a:off x="1318" y="3540"/>
                              <a:ext cx="6" cy="15"/>
                              <a:chOff x="1318" y="3540"/>
                              <a:chExt cx="6" cy="15"/>
                            </a:xfrm>
                          </p:grpSpPr>
                          <p:sp>
                            <p:nvSpPr>
                              <p:cNvPr id="630" name="Rectangle 333"/>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631" name="Rectangle 334"/>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19" name="Group 335"/>
                            <p:cNvGrpSpPr>
                              <a:grpSpLocks/>
                            </p:cNvGrpSpPr>
                            <p:nvPr/>
                          </p:nvGrpSpPr>
                          <p:grpSpPr bwMode="auto">
                            <a:xfrm>
                              <a:off x="1325" y="3540"/>
                              <a:ext cx="6" cy="15"/>
                              <a:chOff x="1325" y="3540"/>
                              <a:chExt cx="6" cy="15"/>
                            </a:xfrm>
                          </p:grpSpPr>
                          <p:sp>
                            <p:nvSpPr>
                              <p:cNvPr id="628" name="Rectangle 336"/>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629" name="Rectangle 337"/>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924" name="Group 338"/>
                      <p:cNvGrpSpPr>
                        <a:grpSpLocks/>
                      </p:cNvGrpSpPr>
                      <p:nvPr/>
                    </p:nvGrpSpPr>
                    <p:grpSpPr bwMode="auto">
                      <a:xfrm>
                        <a:off x="1332" y="3540"/>
                        <a:ext cx="55" cy="15"/>
                        <a:chOff x="1332" y="3540"/>
                        <a:chExt cx="55" cy="15"/>
                      </a:xfrm>
                    </p:grpSpPr>
                    <p:grpSp>
                      <p:nvGrpSpPr>
                        <p:cNvPr id="925" name="Group 339"/>
                        <p:cNvGrpSpPr>
                          <a:grpSpLocks/>
                        </p:cNvGrpSpPr>
                        <p:nvPr/>
                      </p:nvGrpSpPr>
                      <p:grpSpPr bwMode="auto">
                        <a:xfrm>
                          <a:off x="1332" y="3540"/>
                          <a:ext cx="27" cy="15"/>
                          <a:chOff x="1332" y="3540"/>
                          <a:chExt cx="27" cy="15"/>
                        </a:xfrm>
                      </p:grpSpPr>
                      <p:grpSp>
                        <p:nvGrpSpPr>
                          <p:cNvPr id="926" name="Group 340"/>
                          <p:cNvGrpSpPr>
                            <a:grpSpLocks/>
                          </p:cNvGrpSpPr>
                          <p:nvPr/>
                        </p:nvGrpSpPr>
                        <p:grpSpPr bwMode="auto">
                          <a:xfrm>
                            <a:off x="1332" y="3540"/>
                            <a:ext cx="13" cy="15"/>
                            <a:chOff x="1332" y="3540"/>
                            <a:chExt cx="13" cy="15"/>
                          </a:xfrm>
                        </p:grpSpPr>
                        <p:grpSp>
                          <p:nvGrpSpPr>
                            <p:cNvPr id="927" name="Group 341"/>
                            <p:cNvGrpSpPr>
                              <a:grpSpLocks/>
                            </p:cNvGrpSpPr>
                            <p:nvPr/>
                          </p:nvGrpSpPr>
                          <p:grpSpPr bwMode="auto">
                            <a:xfrm>
                              <a:off x="1332" y="3540"/>
                              <a:ext cx="5" cy="15"/>
                              <a:chOff x="1332" y="3540"/>
                              <a:chExt cx="5" cy="15"/>
                            </a:xfrm>
                          </p:grpSpPr>
                          <p:sp>
                            <p:nvSpPr>
                              <p:cNvPr id="620" name="Rectangle 342"/>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621" name="Rectangle 343"/>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932" name="Group 344"/>
                            <p:cNvGrpSpPr>
                              <a:grpSpLocks/>
                            </p:cNvGrpSpPr>
                            <p:nvPr/>
                          </p:nvGrpSpPr>
                          <p:grpSpPr bwMode="auto">
                            <a:xfrm>
                              <a:off x="1339" y="3540"/>
                              <a:ext cx="6" cy="15"/>
                              <a:chOff x="1339" y="3540"/>
                              <a:chExt cx="6" cy="15"/>
                            </a:xfrm>
                          </p:grpSpPr>
                          <p:sp>
                            <p:nvSpPr>
                              <p:cNvPr id="618" name="Rectangle 345"/>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619" name="Rectangle 346"/>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933" name="Group 347"/>
                          <p:cNvGrpSpPr>
                            <a:grpSpLocks/>
                          </p:cNvGrpSpPr>
                          <p:nvPr/>
                        </p:nvGrpSpPr>
                        <p:grpSpPr bwMode="auto">
                          <a:xfrm>
                            <a:off x="1347" y="3540"/>
                            <a:ext cx="12" cy="15"/>
                            <a:chOff x="1347" y="3540"/>
                            <a:chExt cx="12" cy="15"/>
                          </a:xfrm>
                        </p:grpSpPr>
                        <p:grpSp>
                          <p:nvGrpSpPr>
                            <p:cNvPr id="938" name="Group 348"/>
                            <p:cNvGrpSpPr>
                              <a:grpSpLocks/>
                            </p:cNvGrpSpPr>
                            <p:nvPr/>
                          </p:nvGrpSpPr>
                          <p:grpSpPr bwMode="auto">
                            <a:xfrm>
                              <a:off x="1347" y="3540"/>
                              <a:ext cx="5" cy="15"/>
                              <a:chOff x="1347" y="3540"/>
                              <a:chExt cx="5" cy="15"/>
                            </a:xfrm>
                          </p:grpSpPr>
                          <p:sp>
                            <p:nvSpPr>
                              <p:cNvPr id="614" name="Rectangle 349"/>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615" name="Rectangle 350"/>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39" name="Group 351"/>
                            <p:cNvGrpSpPr>
                              <a:grpSpLocks/>
                            </p:cNvGrpSpPr>
                            <p:nvPr/>
                          </p:nvGrpSpPr>
                          <p:grpSpPr bwMode="auto">
                            <a:xfrm>
                              <a:off x="1354" y="3540"/>
                              <a:ext cx="5" cy="15"/>
                              <a:chOff x="1354" y="3540"/>
                              <a:chExt cx="5" cy="15"/>
                            </a:xfrm>
                          </p:grpSpPr>
                          <p:sp>
                            <p:nvSpPr>
                              <p:cNvPr id="612" name="Rectangle 352"/>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613" name="Rectangle 353"/>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940" name="Group 354"/>
                        <p:cNvGrpSpPr>
                          <a:grpSpLocks/>
                        </p:cNvGrpSpPr>
                        <p:nvPr/>
                      </p:nvGrpSpPr>
                      <p:grpSpPr bwMode="auto">
                        <a:xfrm>
                          <a:off x="1361" y="3540"/>
                          <a:ext cx="26" cy="15"/>
                          <a:chOff x="1361" y="3540"/>
                          <a:chExt cx="26" cy="15"/>
                        </a:xfrm>
                      </p:grpSpPr>
                      <p:grpSp>
                        <p:nvGrpSpPr>
                          <p:cNvPr id="941" name="Group 355"/>
                          <p:cNvGrpSpPr>
                            <a:grpSpLocks/>
                          </p:cNvGrpSpPr>
                          <p:nvPr/>
                        </p:nvGrpSpPr>
                        <p:grpSpPr bwMode="auto">
                          <a:xfrm>
                            <a:off x="1361" y="3540"/>
                            <a:ext cx="12" cy="15"/>
                            <a:chOff x="1361" y="3540"/>
                            <a:chExt cx="12" cy="15"/>
                          </a:xfrm>
                        </p:grpSpPr>
                        <p:grpSp>
                          <p:nvGrpSpPr>
                            <p:cNvPr id="942" name="Group 356"/>
                            <p:cNvGrpSpPr>
                              <a:grpSpLocks/>
                            </p:cNvGrpSpPr>
                            <p:nvPr/>
                          </p:nvGrpSpPr>
                          <p:grpSpPr bwMode="auto">
                            <a:xfrm>
                              <a:off x="1361" y="3540"/>
                              <a:ext cx="5" cy="15"/>
                              <a:chOff x="1361" y="3540"/>
                              <a:chExt cx="5" cy="15"/>
                            </a:xfrm>
                          </p:grpSpPr>
                          <p:sp>
                            <p:nvSpPr>
                              <p:cNvPr id="606" name="Rectangle 357"/>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607" name="Rectangle 358"/>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43" name="Group 359"/>
                            <p:cNvGrpSpPr>
                              <a:grpSpLocks/>
                            </p:cNvGrpSpPr>
                            <p:nvPr/>
                          </p:nvGrpSpPr>
                          <p:grpSpPr bwMode="auto">
                            <a:xfrm>
                              <a:off x="1368" y="3540"/>
                              <a:ext cx="5" cy="15"/>
                              <a:chOff x="1368" y="3540"/>
                              <a:chExt cx="5" cy="15"/>
                            </a:xfrm>
                          </p:grpSpPr>
                          <p:sp>
                            <p:nvSpPr>
                              <p:cNvPr id="604" name="Rectangle 360"/>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605" name="Rectangle 361"/>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948" name="Group 362"/>
                          <p:cNvGrpSpPr>
                            <a:grpSpLocks/>
                          </p:cNvGrpSpPr>
                          <p:nvPr/>
                        </p:nvGrpSpPr>
                        <p:grpSpPr bwMode="auto">
                          <a:xfrm>
                            <a:off x="1374" y="3540"/>
                            <a:ext cx="13" cy="15"/>
                            <a:chOff x="1374" y="3540"/>
                            <a:chExt cx="13" cy="15"/>
                          </a:xfrm>
                        </p:grpSpPr>
                        <p:grpSp>
                          <p:nvGrpSpPr>
                            <p:cNvPr id="949" name="Group 363"/>
                            <p:cNvGrpSpPr>
                              <a:grpSpLocks/>
                            </p:cNvGrpSpPr>
                            <p:nvPr/>
                          </p:nvGrpSpPr>
                          <p:grpSpPr bwMode="auto">
                            <a:xfrm>
                              <a:off x="1374" y="3540"/>
                              <a:ext cx="5" cy="15"/>
                              <a:chOff x="1374" y="3540"/>
                              <a:chExt cx="5" cy="15"/>
                            </a:xfrm>
                          </p:grpSpPr>
                          <p:sp>
                            <p:nvSpPr>
                              <p:cNvPr id="600" name="Rectangle 364"/>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601" name="Rectangle 365"/>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954" name="Group 366"/>
                            <p:cNvGrpSpPr>
                              <a:grpSpLocks/>
                            </p:cNvGrpSpPr>
                            <p:nvPr/>
                          </p:nvGrpSpPr>
                          <p:grpSpPr bwMode="auto">
                            <a:xfrm>
                              <a:off x="1381" y="3540"/>
                              <a:ext cx="6" cy="15"/>
                              <a:chOff x="1381" y="3540"/>
                              <a:chExt cx="6" cy="15"/>
                            </a:xfrm>
                          </p:grpSpPr>
                          <p:sp>
                            <p:nvSpPr>
                              <p:cNvPr id="598" name="Rectangle 367"/>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599" name="Rectangle 368"/>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955" name="Group 369"/>
                    <p:cNvGrpSpPr>
                      <a:grpSpLocks/>
                    </p:cNvGrpSpPr>
                    <p:nvPr/>
                  </p:nvGrpSpPr>
                  <p:grpSpPr bwMode="auto">
                    <a:xfrm>
                      <a:off x="1389" y="3540"/>
                      <a:ext cx="110" cy="15"/>
                      <a:chOff x="1389" y="3540"/>
                      <a:chExt cx="110" cy="15"/>
                    </a:xfrm>
                  </p:grpSpPr>
                  <p:grpSp>
                    <p:nvGrpSpPr>
                      <p:cNvPr id="956" name="Group 370"/>
                      <p:cNvGrpSpPr>
                        <a:grpSpLocks/>
                      </p:cNvGrpSpPr>
                      <p:nvPr/>
                    </p:nvGrpSpPr>
                    <p:grpSpPr bwMode="auto">
                      <a:xfrm>
                        <a:off x="1389" y="3540"/>
                        <a:ext cx="54" cy="15"/>
                        <a:chOff x="1389" y="3540"/>
                        <a:chExt cx="54" cy="15"/>
                      </a:xfrm>
                    </p:grpSpPr>
                    <p:grpSp>
                      <p:nvGrpSpPr>
                        <p:cNvPr id="957" name="Group 371"/>
                        <p:cNvGrpSpPr>
                          <a:grpSpLocks/>
                        </p:cNvGrpSpPr>
                        <p:nvPr/>
                      </p:nvGrpSpPr>
                      <p:grpSpPr bwMode="auto">
                        <a:xfrm>
                          <a:off x="1389" y="3540"/>
                          <a:ext cx="26" cy="15"/>
                          <a:chOff x="1389" y="3540"/>
                          <a:chExt cx="26" cy="15"/>
                        </a:xfrm>
                      </p:grpSpPr>
                      <p:grpSp>
                        <p:nvGrpSpPr>
                          <p:cNvPr id="192" name="Group 372"/>
                          <p:cNvGrpSpPr>
                            <a:grpSpLocks/>
                          </p:cNvGrpSpPr>
                          <p:nvPr/>
                        </p:nvGrpSpPr>
                        <p:grpSpPr bwMode="auto">
                          <a:xfrm>
                            <a:off x="1389" y="3540"/>
                            <a:ext cx="12" cy="15"/>
                            <a:chOff x="1389" y="3540"/>
                            <a:chExt cx="12" cy="15"/>
                          </a:xfrm>
                        </p:grpSpPr>
                        <p:grpSp>
                          <p:nvGrpSpPr>
                            <p:cNvPr id="196" name="Group 373"/>
                            <p:cNvGrpSpPr>
                              <a:grpSpLocks/>
                            </p:cNvGrpSpPr>
                            <p:nvPr/>
                          </p:nvGrpSpPr>
                          <p:grpSpPr bwMode="auto">
                            <a:xfrm>
                              <a:off x="1389" y="3540"/>
                              <a:ext cx="5" cy="15"/>
                              <a:chOff x="1389" y="3540"/>
                              <a:chExt cx="5" cy="15"/>
                            </a:xfrm>
                          </p:grpSpPr>
                          <p:sp>
                            <p:nvSpPr>
                              <p:cNvPr id="588" name="Rectangle 374"/>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589" name="Rectangle 375"/>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97" name="Group 376"/>
                            <p:cNvGrpSpPr>
                              <a:grpSpLocks/>
                            </p:cNvGrpSpPr>
                            <p:nvPr/>
                          </p:nvGrpSpPr>
                          <p:grpSpPr bwMode="auto">
                            <a:xfrm>
                              <a:off x="1396" y="3540"/>
                              <a:ext cx="5" cy="15"/>
                              <a:chOff x="1396" y="3540"/>
                              <a:chExt cx="5" cy="15"/>
                            </a:xfrm>
                          </p:grpSpPr>
                          <p:sp>
                            <p:nvSpPr>
                              <p:cNvPr id="586" name="Rectangle 377"/>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587" name="Rectangle 378"/>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98" name="Group 379"/>
                          <p:cNvGrpSpPr>
                            <a:grpSpLocks/>
                          </p:cNvGrpSpPr>
                          <p:nvPr/>
                        </p:nvGrpSpPr>
                        <p:grpSpPr bwMode="auto">
                          <a:xfrm>
                            <a:off x="1403" y="3540"/>
                            <a:ext cx="12" cy="15"/>
                            <a:chOff x="1403" y="3540"/>
                            <a:chExt cx="12" cy="15"/>
                          </a:xfrm>
                        </p:grpSpPr>
                        <p:grpSp>
                          <p:nvGrpSpPr>
                            <p:cNvPr id="199" name="Group 380"/>
                            <p:cNvGrpSpPr>
                              <a:grpSpLocks/>
                            </p:cNvGrpSpPr>
                            <p:nvPr/>
                          </p:nvGrpSpPr>
                          <p:grpSpPr bwMode="auto">
                            <a:xfrm>
                              <a:off x="1403" y="3540"/>
                              <a:ext cx="5" cy="15"/>
                              <a:chOff x="1403" y="3540"/>
                              <a:chExt cx="5" cy="15"/>
                            </a:xfrm>
                          </p:grpSpPr>
                          <p:sp>
                            <p:nvSpPr>
                              <p:cNvPr id="582" name="Rectangle 381"/>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583" name="Rectangle 382"/>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00" name="Group 383"/>
                            <p:cNvGrpSpPr>
                              <a:grpSpLocks/>
                            </p:cNvGrpSpPr>
                            <p:nvPr/>
                          </p:nvGrpSpPr>
                          <p:grpSpPr bwMode="auto">
                            <a:xfrm>
                              <a:off x="1410" y="3540"/>
                              <a:ext cx="5" cy="15"/>
                              <a:chOff x="1410" y="3540"/>
                              <a:chExt cx="5" cy="15"/>
                            </a:xfrm>
                          </p:grpSpPr>
                          <p:sp>
                            <p:nvSpPr>
                              <p:cNvPr id="580" name="Rectangle 384"/>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581" name="Rectangle 385"/>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01" name="Group 386"/>
                        <p:cNvGrpSpPr>
                          <a:grpSpLocks/>
                        </p:cNvGrpSpPr>
                        <p:nvPr/>
                      </p:nvGrpSpPr>
                      <p:grpSpPr bwMode="auto">
                        <a:xfrm>
                          <a:off x="1416" y="3540"/>
                          <a:ext cx="27" cy="15"/>
                          <a:chOff x="1416" y="3540"/>
                          <a:chExt cx="27" cy="15"/>
                        </a:xfrm>
                      </p:grpSpPr>
                      <p:grpSp>
                        <p:nvGrpSpPr>
                          <p:cNvPr id="202" name="Group 387"/>
                          <p:cNvGrpSpPr>
                            <a:grpSpLocks/>
                          </p:cNvGrpSpPr>
                          <p:nvPr/>
                        </p:nvGrpSpPr>
                        <p:grpSpPr bwMode="auto">
                          <a:xfrm>
                            <a:off x="1416" y="3540"/>
                            <a:ext cx="13" cy="15"/>
                            <a:chOff x="1416" y="3540"/>
                            <a:chExt cx="13" cy="15"/>
                          </a:xfrm>
                        </p:grpSpPr>
                        <p:grpSp>
                          <p:nvGrpSpPr>
                            <p:cNvPr id="203" name="Group 388"/>
                            <p:cNvGrpSpPr>
                              <a:grpSpLocks/>
                            </p:cNvGrpSpPr>
                            <p:nvPr/>
                          </p:nvGrpSpPr>
                          <p:grpSpPr bwMode="auto">
                            <a:xfrm>
                              <a:off x="1416" y="3540"/>
                              <a:ext cx="6" cy="15"/>
                              <a:chOff x="1416" y="3540"/>
                              <a:chExt cx="6" cy="15"/>
                            </a:xfrm>
                          </p:grpSpPr>
                          <p:sp>
                            <p:nvSpPr>
                              <p:cNvPr id="574" name="Rectangle 389"/>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575" name="Rectangle 390"/>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962" name="Group 391"/>
                            <p:cNvGrpSpPr>
                              <a:grpSpLocks/>
                            </p:cNvGrpSpPr>
                            <p:nvPr/>
                          </p:nvGrpSpPr>
                          <p:grpSpPr bwMode="auto">
                            <a:xfrm>
                              <a:off x="1423" y="3540"/>
                              <a:ext cx="6" cy="15"/>
                              <a:chOff x="1423" y="3540"/>
                              <a:chExt cx="6" cy="15"/>
                            </a:xfrm>
                          </p:grpSpPr>
                          <p:sp>
                            <p:nvSpPr>
                              <p:cNvPr id="572" name="Rectangle 392"/>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573" name="Rectangle 393"/>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963" name="Group 562"/>
                          <p:cNvGrpSpPr>
                            <a:grpSpLocks/>
                          </p:cNvGrpSpPr>
                          <p:nvPr/>
                        </p:nvGrpSpPr>
                        <p:grpSpPr bwMode="auto">
                          <a:xfrm>
                            <a:off x="1431" y="3540"/>
                            <a:ext cx="12" cy="15"/>
                            <a:chOff x="1431" y="3540"/>
                            <a:chExt cx="12" cy="15"/>
                          </a:xfrm>
                        </p:grpSpPr>
                        <p:grpSp>
                          <p:nvGrpSpPr>
                            <p:cNvPr id="968" name="Group 563"/>
                            <p:cNvGrpSpPr>
                              <a:grpSpLocks/>
                            </p:cNvGrpSpPr>
                            <p:nvPr/>
                          </p:nvGrpSpPr>
                          <p:grpSpPr bwMode="auto">
                            <a:xfrm>
                              <a:off x="1431" y="3540"/>
                              <a:ext cx="5" cy="15"/>
                              <a:chOff x="1431" y="3540"/>
                              <a:chExt cx="5" cy="15"/>
                            </a:xfrm>
                          </p:grpSpPr>
                          <p:sp>
                            <p:nvSpPr>
                              <p:cNvPr id="568" name="Rectangle 396"/>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569" name="Rectangle 397"/>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974" name="Group 398"/>
                            <p:cNvGrpSpPr>
                              <a:grpSpLocks/>
                            </p:cNvGrpSpPr>
                            <p:nvPr/>
                          </p:nvGrpSpPr>
                          <p:grpSpPr bwMode="auto">
                            <a:xfrm>
                              <a:off x="1438" y="3540"/>
                              <a:ext cx="5" cy="15"/>
                              <a:chOff x="1438" y="3540"/>
                              <a:chExt cx="5" cy="15"/>
                            </a:xfrm>
                          </p:grpSpPr>
                          <p:sp>
                            <p:nvSpPr>
                              <p:cNvPr id="566" name="Rectangle 399"/>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567" name="Rectangle 400"/>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35" name="Group 401"/>
                      <p:cNvGrpSpPr>
                        <a:grpSpLocks/>
                      </p:cNvGrpSpPr>
                      <p:nvPr/>
                    </p:nvGrpSpPr>
                    <p:grpSpPr bwMode="auto">
                      <a:xfrm>
                        <a:off x="1445" y="3540"/>
                        <a:ext cx="54" cy="15"/>
                        <a:chOff x="1445" y="3540"/>
                        <a:chExt cx="54" cy="15"/>
                      </a:xfrm>
                    </p:grpSpPr>
                    <p:grpSp>
                      <p:nvGrpSpPr>
                        <p:cNvPr id="236" name="Group 402"/>
                        <p:cNvGrpSpPr>
                          <a:grpSpLocks/>
                        </p:cNvGrpSpPr>
                        <p:nvPr/>
                      </p:nvGrpSpPr>
                      <p:grpSpPr bwMode="auto">
                        <a:xfrm>
                          <a:off x="1445" y="3540"/>
                          <a:ext cx="27" cy="15"/>
                          <a:chOff x="1445" y="3540"/>
                          <a:chExt cx="27" cy="15"/>
                        </a:xfrm>
                      </p:grpSpPr>
                      <p:grpSp>
                        <p:nvGrpSpPr>
                          <p:cNvPr id="237" name="Group 403"/>
                          <p:cNvGrpSpPr>
                            <a:grpSpLocks/>
                          </p:cNvGrpSpPr>
                          <p:nvPr/>
                        </p:nvGrpSpPr>
                        <p:grpSpPr bwMode="auto">
                          <a:xfrm>
                            <a:off x="1445" y="3540"/>
                            <a:ext cx="12" cy="15"/>
                            <a:chOff x="1445" y="3540"/>
                            <a:chExt cx="12" cy="15"/>
                          </a:xfrm>
                        </p:grpSpPr>
                        <p:grpSp>
                          <p:nvGrpSpPr>
                            <p:cNvPr id="238" name="Group 404"/>
                            <p:cNvGrpSpPr>
                              <a:grpSpLocks/>
                            </p:cNvGrpSpPr>
                            <p:nvPr/>
                          </p:nvGrpSpPr>
                          <p:grpSpPr bwMode="auto">
                            <a:xfrm>
                              <a:off x="1445" y="3540"/>
                              <a:ext cx="5" cy="15"/>
                              <a:chOff x="1445" y="3540"/>
                              <a:chExt cx="5" cy="15"/>
                            </a:xfrm>
                          </p:grpSpPr>
                          <p:sp>
                            <p:nvSpPr>
                              <p:cNvPr id="558" name="Rectangle 405"/>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559" name="Rectangle 406"/>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40" name="Group 407"/>
                            <p:cNvGrpSpPr>
                              <a:grpSpLocks/>
                            </p:cNvGrpSpPr>
                            <p:nvPr/>
                          </p:nvGrpSpPr>
                          <p:grpSpPr bwMode="auto">
                            <a:xfrm>
                              <a:off x="1452" y="3540"/>
                              <a:ext cx="5" cy="15"/>
                              <a:chOff x="1452" y="3540"/>
                              <a:chExt cx="5" cy="15"/>
                            </a:xfrm>
                          </p:grpSpPr>
                          <p:sp>
                            <p:nvSpPr>
                              <p:cNvPr id="556" name="Rectangle 408"/>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557" name="Rectangle 409"/>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41" name="Group 410"/>
                          <p:cNvGrpSpPr>
                            <a:grpSpLocks/>
                          </p:cNvGrpSpPr>
                          <p:nvPr/>
                        </p:nvGrpSpPr>
                        <p:grpSpPr bwMode="auto">
                          <a:xfrm>
                            <a:off x="1459" y="3540"/>
                            <a:ext cx="13" cy="15"/>
                            <a:chOff x="1459" y="3540"/>
                            <a:chExt cx="13" cy="15"/>
                          </a:xfrm>
                        </p:grpSpPr>
                        <p:grpSp>
                          <p:nvGrpSpPr>
                            <p:cNvPr id="242" name="Group 411"/>
                            <p:cNvGrpSpPr>
                              <a:grpSpLocks/>
                            </p:cNvGrpSpPr>
                            <p:nvPr/>
                          </p:nvGrpSpPr>
                          <p:grpSpPr bwMode="auto">
                            <a:xfrm>
                              <a:off x="1459" y="3540"/>
                              <a:ext cx="5" cy="15"/>
                              <a:chOff x="1459" y="3540"/>
                              <a:chExt cx="5" cy="15"/>
                            </a:xfrm>
                          </p:grpSpPr>
                          <p:sp>
                            <p:nvSpPr>
                              <p:cNvPr id="552" name="Rectangle 412"/>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553" name="Rectangle 413"/>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43" name="Group 414"/>
                            <p:cNvGrpSpPr>
                              <a:grpSpLocks/>
                            </p:cNvGrpSpPr>
                            <p:nvPr/>
                          </p:nvGrpSpPr>
                          <p:grpSpPr bwMode="auto">
                            <a:xfrm>
                              <a:off x="1465" y="3540"/>
                              <a:ext cx="7" cy="15"/>
                              <a:chOff x="1465" y="3540"/>
                              <a:chExt cx="7" cy="15"/>
                            </a:xfrm>
                          </p:grpSpPr>
                          <p:sp>
                            <p:nvSpPr>
                              <p:cNvPr id="550" name="Rectangle 415"/>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551" name="Rectangle 416"/>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44" name="Group 417"/>
                        <p:cNvGrpSpPr>
                          <a:grpSpLocks/>
                        </p:cNvGrpSpPr>
                        <p:nvPr/>
                      </p:nvGrpSpPr>
                      <p:grpSpPr bwMode="auto">
                        <a:xfrm>
                          <a:off x="1473" y="3540"/>
                          <a:ext cx="26" cy="15"/>
                          <a:chOff x="1473" y="3540"/>
                          <a:chExt cx="26" cy="15"/>
                        </a:xfrm>
                      </p:grpSpPr>
                      <p:grpSp>
                        <p:nvGrpSpPr>
                          <p:cNvPr id="245" name="Group 418"/>
                          <p:cNvGrpSpPr>
                            <a:grpSpLocks/>
                          </p:cNvGrpSpPr>
                          <p:nvPr/>
                        </p:nvGrpSpPr>
                        <p:grpSpPr bwMode="auto">
                          <a:xfrm>
                            <a:off x="1473" y="3540"/>
                            <a:ext cx="12" cy="15"/>
                            <a:chOff x="1473" y="3540"/>
                            <a:chExt cx="12" cy="15"/>
                          </a:xfrm>
                        </p:grpSpPr>
                        <p:grpSp>
                          <p:nvGrpSpPr>
                            <p:cNvPr id="250" name="Group 419"/>
                            <p:cNvGrpSpPr>
                              <a:grpSpLocks/>
                            </p:cNvGrpSpPr>
                            <p:nvPr/>
                          </p:nvGrpSpPr>
                          <p:grpSpPr bwMode="auto">
                            <a:xfrm>
                              <a:off x="1473" y="3540"/>
                              <a:ext cx="5" cy="15"/>
                              <a:chOff x="1473" y="3540"/>
                              <a:chExt cx="5" cy="15"/>
                            </a:xfrm>
                          </p:grpSpPr>
                          <p:sp>
                            <p:nvSpPr>
                              <p:cNvPr id="544" name="Rectangle 420"/>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545" name="Rectangle 421"/>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51" name="Group 422"/>
                            <p:cNvGrpSpPr>
                              <a:grpSpLocks/>
                            </p:cNvGrpSpPr>
                            <p:nvPr/>
                          </p:nvGrpSpPr>
                          <p:grpSpPr bwMode="auto">
                            <a:xfrm>
                              <a:off x="1480" y="3540"/>
                              <a:ext cx="5" cy="15"/>
                              <a:chOff x="1480" y="3540"/>
                              <a:chExt cx="5" cy="15"/>
                            </a:xfrm>
                          </p:grpSpPr>
                          <p:sp>
                            <p:nvSpPr>
                              <p:cNvPr id="542" name="Rectangle 423"/>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543" name="Rectangle 424"/>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020" name="Group 425"/>
                          <p:cNvGrpSpPr>
                            <a:grpSpLocks/>
                          </p:cNvGrpSpPr>
                          <p:nvPr/>
                        </p:nvGrpSpPr>
                        <p:grpSpPr bwMode="auto">
                          <a:xfrm>
                            <a:off x="1487" y="3540"/>
                            <a:ext cx="12" cy="15"/>
                            <a:chOff x="1487" y="3540"/>
                            <a:chExt cx="12" cy="15"/>
                          </a:xfrm>
                        </p:grpSpPr>
                        <p:grpSp>
                          <p:nvGrpSpPr>
                            <p:cNvPr id="1021" name="Group 426"/>
                            <p:cNvGrpSpPr>
                              <a:grpSpLocks/>
                            </p:cNvGrpSpPr>
                            <p:nvPr/>
                          </p:nvGrpSpPr>
                          <p:grpSpPr bwMode="auto">
                            <a:xfrm>
                              <a:off x="1487" y="3540"/>
                              <a:ext cx="5" cy="15"/>
                              <a:chOff x="1487" y="3540"/>
                              <a:chExt cx="5" cy="15"/>
                            </a:xfrm>
                          </p:grpSpPr>
                          <p:sp>
                            <p:nvSpPr>
                              <p:cNvPr id="538" name="Rectangle 427"/>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539" name="Rectangle 428"/>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6" name="Group 429"/>
                            <p:cNvGrpSpPr>
                              <a:grpSpLocks/>
                            </p:cNvGrpSpPr>
                            <p:nvPr/>
                          </p:nvGrpSpPr>
                          <p:grpSpPr bwMode="auto">
                            <a:xfrm>
                              <a:off x="1494" y="3540"/>
                              <a:ext cx="5" cy="15"/>
                              <a:chOff x="1494" y="3540"/>
                              <a:chExt cx="5" cy="15"/>
                            </a:xfrm>
                          </p:grpSpPr>
                          <p:sp>
                            <p:nvSpPr>
                              <p:cNvPr id="536" name="Rectangle 430"/>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537" name="Rectangle 431"/>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257" name="Group 432"/>
                <p:cNvGrpSpPr>
                  <a:grpSpLocks/>
                </p:cNvGrpSpPr>
                <p:nvPr/>
              </p:nvGrpSpPr>
              <p:grpSpPr bwMode="auto">
                <a:xfrm>
                  <a:off x="1278" y="3496"/>
                  <a:ext cx="216" cy="30"/>
                  <a:chOff x="1278" y="3496"/>
                  <a:chExt cx="216" cy="30"/>
                </a:xfrm>
              </p:grpSpPr>
              <p:sp>
                <p:nvSpPr>
                  <p:cNvPr id="520" name="Rectangle 433"/>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21" name="Rectangle 434"/>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22" name="Rectangle 435"/>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23" name="Rectangle 436"/>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258" name="Group 437"/>
              <p:cNvGrpSpPr>
                <a:grpSpLocks/>
              </p:cNvGrpSpPr>
              <p:nvPr/>
            </p:nvGrpSpPr>
            <p:grpSpPr bwMode="auto">
              <a:xfrm>
                <a:off x="1468" y="3499"/>
                <a:ext cx="23" cy="12"/>
                <a:chOff x="1468" y="3499"/>
                <a:chExt cx="23" cy="12"/>
              </a:xfrm>
            </p:grpSpPr>
            <p:sp>
              <p:nvSpPr>
                <p:cNvPr id="513" name="Rectangle 438"/>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14" name="Rectangle 439"/>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259" name="Group 440"/>
                <p:cNvGrpSpPr>
                  <a:grpSpLocks/>
                </p:cNvGrpSpPr>
                <p:nvPr/>
              </p:nvGrpSpPr>
              <p:grpSpPr bwMode="auto">
                <a:xfrm>
                  <a:off x="1468" y="3499"/>
                  <a:ext cx="7" cy="12"/>
                  <a:chOff x="1468" y="3499"/>
                  <a:chExt cx="7" cy="12"/>
                </a:xfrm>
              </p:grpSpPr>
              <p:sp>
                <p:nvSpPr>
                  <p:cNvPr id="516" name="Rectangle 441"/>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7" name="Rectangle 442"/>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264" name="Group 443"/>
              <p:cNvGrpSpPr>
                <a:grpSpLocks/>
              </p:cNvGrpSpPr>
              <p:nvPr/>
            </p:nvGrpSpPr>
            <p:grpSpPr bwMode="auto">
              <a:xfrm>
                <a:off x="1324" y="3498"/>
                <a:ext cx="64" cy="24"/>
                <a:chOff x="1324" y="3498"/>
                <a:chExt cx="64" cy="24"/>
              </a:xfrm>
            </p:grpSpPr>
            <p:grpSp>
              <p:nvGrpSpPr>
                <p:cNvPr id="265" name="Group 444"/>
                <p:cNvGrpSpPr>
                  <a:grpSpLocks/>
                </p:cNvGrpSpPr>
                <p:nvPr/>
              </p:nvGrpSpPr>
              <p:grpSpPr bwMode="auto">
                <a:xfrm>
                  <a:off x="1326" y="3502"/>
                  <a:ext cx="62" cy="6"/>
                  <a:chOff x="1326" y="3502"/>
                  <a:chExt cx="62" cy="6"/>
                </a:xfrm>
              </p:grpSpPr>
              <p:sp>
                <p:nvSpPr>
                  <p:cNvPr id="510" name="Rectangle 445"/>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511" name="Rectangle 446"/>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12" name="Rectangle 447"/>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508" name="Rectangle 448"/>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509" name="Rectangle 449"/>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270" name="Group 450"/>
              <p:cNvGrpSpPr>
                <a:grpSpLocks/>
              </p:cNvGrpSpPr>
              <p:nvPr/>
            </p:nvGrpSpPr>
            <p:grpSpPr bwMode="auto">
              <a:xfrm>
                <a:off x="1278" y="3519"/>
                <a:ext cx="40" cy="8"/>
                <a:chOff x="1278" y="3519"/>
                <a:chExt cx="40" cy="8"/>
              </a:xfrm>
            </p:grpSpPr>
            <p:grpSp>
              <p:nvGrpSpPr>
                <p:cNvPr id="278" name="Group 451"/>
                <p:cNvGrpSpPr>
                  <a:grpSpLocks/>
                </p:cNvGrpSpPr>
                <p:nvPr/>
              </p:nvGrpSpPr>
              <p:grpSpPr bwMode="auto">
                <a:xfrm>
                  <a:off x="1278" y="3519"/>
                  <a:ext cx="19" cy="8"/>
                  <a:chOff x="1278" y="3519"/>
                  <a:chExt cx="19" cy="8"/>
                </a:xfrm>
              </p:grpSpPr>
              <p:grpSp>
                <p:nvGrpSpPr>
                  <p:cNvPr id="281" name="Group 452"/>
                  <p:cNvGrpSpPr>
                    <a:grpSpLocks/>
                  </p:cNvGrpSpPr>
                  <p:nvPr/>
                </p:nvGrpSpPr>
                <p:grpSpPr bwMode="auto">
                  <a:xfrm>
                    <a:off x="1278" y="3519"/>
                    <a:ext cx="8" cy="8"/>
                    <a:chOff x="1278" y="3519"/>
                    <a:chExt cx="8" cy="8"/>
                  </a:xfrm>
                </p:grpSpPr>
                <p:grpSp>
                  <p:nvGrpSpPr>
                    <p:cNvPr id="282" name="Group 453"/>
                    <p:cNvGrpSpPr>
                      <a:grpSpLocks/>
                    </p:cNvGrpSpPr>
                    <p:nvPr/>
                  </p:nvGrpSpPr>
                  <p:grpSpPr bwMode="auto">
                    <a:xfrm>
                      <a:off x="1278" y="3519"/>
                      <a:ext cx="3" cy="8"/>
                      <a:chOff x="1278" y="3519"/>
                      <a:chExt cx="3" cy="8"/>
                    </a:xfrm>
                  </p:grpSpPr>
                  <p:sp>
                    <p:nvSpPr>
                      <p:cNvPr id="505" name="Rectangle 454"/>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506" name="Rectangle 455"/>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287" name="Group 456"/>
                    <p:cNvGrpSpPr>
                      <a:grpSpLocks/>
                    </p:cNvGrpSpPr>
                    <p:nvPr/>
                  </p:nvGrpSpPr>
                  <p:grpSpPr bwMode="auto">
                    <a:xfrm>
                      <a:off x="1282" y="3519"/>
                      <a:ext cx="4" cy="8"/>
                      <a:chOff x="1282" y="3519"/>
                      <a:chExt cx="4" cy="8"/>
                    </a:xfrm>
                  </p:grpSpPr>
                  <p:sp>
                    <p:nvSpPr>
                      <p:cNvPr id="503" name="Rectangle 457"/>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504" name="Rectangle 458"/>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025" name="Group 459"/>
                  <p:cNvGrpSpPr>
                    <a:grpSpLocks/>
                  </p:cNvGrpSpPr>
                  <p:nvPr/>
                </p:nvGrpSpPr>
                <p:grpSpPr bwMode="auto">
                  <a:xfrm>
                    <a:off x="1287" y="3519"/>
                    <a:ext cx="10" cy="8"/>
                    <a:chOff x="1287" y="3519"/>
                    <a:chExt cx="10" cy="8"/>
                  </a:xfrm>
                </p:grpSpPr>
                <p:grpSp>
                  <p:nvGrpSpPr>
                    <p:cNvPr id="1026" name="Group 460"/>
                    <p:cNvGrpSpPr>
                      <a:grpSpLocks/>
                    </p:cNvGrpSpPr>
                    <p:nvPr/>
                  </p:nvGrpSpPr>
                  <p:grpSpPr bwMode="auto">
                    <a:xfrm>
                      <a:off x="1287" y="3519"/>
                      <a:ext cx="4" cy="8"/>
                      <a:chOff x="1287" y="3519"/>
                      <a:chExt cx="4" cy="8"/>
                    </a:xfrm>
                  </p:grpSpPr>
                  <p:sp>
                    <p:nvSpPr>
                      <p:cNvPr id="499" name="Rectangle 461"/>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500" name="Rectangle 462"/>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027" name="Group 463"/>
                    <p:cNvGrpSpPr>
                      <a:grpSpLocks/>
                    </p:cNvGrpSpPr>
                    <p:nvPr/>
                  </p:nvGrpSpPr>
                  <p:grpSpPr bwMode="auto">
                    <a:xfrm>
                      <a:off x="1293" y="3519"/>
                      <a:ext cx="4" cy="8"/>
                      <a:chOff x="1293" y="3519"/>
                      <a:chExt cx="4" cy="8"/>
                    </a:xfrm>
                  </p:grpSpPr>
                  <p:sp>
                    <p:nvSpPr>
                      <p:cNvPr id="497" name="Rectangle 464"/>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498" name="Rectangle 465"/>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028" name="Group 466"/>
                <p:cNvGrpSpPr>
                  <a:grpSpLocks/>
                </p:cNvGrpSpPr>
                <p:nvPr/>
              </p:nvGrpSpPr>
              <p:grpSpPr bwMode="auto">
                <a:xfrm>
                  <a:off x="1298" y="3519"/>
                  <a:ext cx="20" cy="8"/>
                  <a:chOff x="1298" y="3519"/>
                  <a:chExt cx="20" cy="8"/>
                </a:xfrm>
              </p:grpSpPr>
              <p:grpSp>
                <p:nvGrpSpPr>
                  <p:cNvPr id="1029" name="Group 467"/>
                  <p:cNvGrpSpPr>
                    <a:grpSpLocks/>
                  </p:cNvGrpSpPr>
                  <p:nvPr/>
                </p:nvGrpSpPr>
                <p:grpSpPr bwMode="auto">
                  <a:xfrm>
                    <a:off x="1298" y="3519"/>
                    <a:ext cx="10" cy="8"/>
                    <a:chOff x="1298" y="3519"/>
                    <a:chExt cx="10" cy="8"/>
                  </a:xfrm>
                </p:grpSpPr>
                <p:grpSp>
                  <p:nvGrpSpPr>
                    <p:cNvPr id="1030" name="Group 468"/>
                    <p:cNvGrpSpPr>
                      <a:grpSpLocks/>
                    </p:cNvGrpSpPr>
                    <p:nvPr/>
                  </p:nvGrpSpPr>
                  <p:grpSpPr bwMode="auto">
                    <a:xfrm>
                      <a:off x="1298" y="3519"/>
                      <a:ext cx="5" cy="8"/>
                      <a:chOff x="1298" y="3519"/>
                      <a:chExt cx="5" cy="8"/>
                    </a:xfrm>
                  </p:grpSpPr>
                  <p:sp>
                    <p:nvSpPr>
                      <p:cNvPr id="491" name="Rectangle 469"/>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492" name="Rectangle 470"/>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1031" name="Group 471"/>
                    <p:cNvGrpSpPr>
                      <a:grpSpLocks/>
                    </p:cNvGrpSpPr>
                    <p:nvPr/>
                  </p:nvGrpSpPr>
                  <p:grpSpPr bwMode="auto">
                    <a:xfrm>
                      <a:off x="1304" y="3519"/>
                      <a:ext cx="4" cy="8"/>
                      <a:chOff x="1304" y="3519"/>
                      <a:chExt cx="4" cy="8"/>
                    </a:xfrm>
                  </p:grpSpPr>
                  <p:sp>
                    <p:nvSpPr>
                      <p:cNvPr id="489" name="Rectangle 472"/>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490" name="Rectangle 473"/>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032" name="Group 474"/>
                  <p:cNvGrpSpPr>
                    <a:grpSpLocks/>
                  </p:cNvGrpSpPr>
                  <p:nvPr/>
                </p:nvGrpSpPr>
                <p:grpSpPr bwMode="auto">
                  <a:xfrm>
                    <a:off x="1309" y="3519"/>
                    <a:ext cx="9" cy="8"/>
                    <a:chOff x="1309" y="3519"/>
                    <a:chExt cx="9" cy="8"/>
                  </a:xfrm>
                </p:grpSpPr>
                <p:grpSp>
                  <p:nvGrpSpPr>
                    <p:cNvPr id="1033" name="Group 475"/>
                    <p:cNvGrpSpPr>
                      <a:grpSpLocks/>
                    </p:cNvGrpSpPr>
                    <p:nvPr/>
                  </p:nvGrpSpPr>
                  <p:grpSpPr bwMode="auto">
                    <a:xfrm>
                      <a:off x="1309" y="3519"/>
                      <a:ext cx="4" cy="8"/>
                      <a:chOff x="1309" y="3519"/>
                      <a:chExt cx="4" cy="8"/>
                    </a:xfrm>
                  </p:grpSpPr>
                  <p:sp>
                    <p:nvSpPr>
                      <p:cNvPr id="485" name="Rectangle 476"/>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486" name="Rectangle 477"/>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034" name="Group 478"/>
                    <p:cNvGrpSpPr>
                      <a:grpSpLocks/>
                    </p:cNvGrpSpPr>
                    <p:nvPr/>
                  </p:nvGrpSpPr>
                  <p:grpSpPr bwMode="auto">
                    <a:xfrm>
                      <a:off x="1314" y="3519"/>
                      <a:ext cx="4" cy="8"/>
                      <a:chOff x="1314" y="3519"/>
                      <a:chExt cx="4" cy="8"/>
                    </a:xfrm>
                  </p:grpSpPr>
                  <p:sp>
                    <p:nvSpPr>
                      <p:cNvPr id="483" name="Rectangle 479"/>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484" name="Rectangle 480"/>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476" name="Freeform 481"/>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1035" name="Group 482"/>
            <p:cNvGrpSpPr>
              <a:grpSpLocks/>
            </p:cNvGrpSpPr>
            <p:nvPr/>
          </p:nvGrpSpPr>
          <p:grpSpPr bwMode="auto">
            <a:xfrm>
              <a:off x="1200" y="3557"/>
              <a:ext cx="373" cy="43"/>
              <a:chOff x="1200" y="3557"/>
              <a:chExt cx="373" cy="43"/>
            </a:xfrm>
          </p:grpSpPr>
          <p:grpSp>
            <p:nvGrpSpPr>
              <p:cNvPr id="1036" name="Group 483"/>
              <p:cNvGrpSpPr>
                <a:grpSpLocks/>
              </p:cNvGrpSpPr>
              <p:nvPr/>
            </p:nvGrpSpPr>
            <p:grpSpPr bwMode="auto">
              <a:xfrm>
                <a:off x="1200" y="3557"/>
                <a:ext cx="373" cy="43"/>
                <a:chOff x="1200" y="3557"/>
                <a:chExt cx="373" cy="43"/>
              </a:xfrm>
            </p:grpSpPr>
            <p:sp>
              <p:nvSpPr>
                <p:cNvPr id="469" name="Rectangle 484"/>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70" name="Freeform 485"/>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471" name="Freeform 486"/>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1037" name="Group 487"/>
              <p:cNvGrpSpPr>
                <a:grpSpLocks/>
              </p:cNvGrpSpPr>
              <p:nvPr/>
            </p:nvGrpSpPr>
            <p:grpSpPr bwMode="auto">
              <a:xfrm>
                <a:off x="1241" y="3560"/>
                <a:ext cx="293" cy="11"/>
                <a:chOff x="1241" y="3560"/>
                <a:chExt cx="293" cy="11"/>
              </a:xfrm>
            </p:grpSpPr>
            <p:sp>
              <p:nvSpPr>
                <p:cNvPr id="463" name="Freeform 488"/>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464" name="Freeform 489"/>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465" name="Freeform 490"/>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66" name="Freeform 491"/>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67" name="Freeform 492"/>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468" name="Freeform 493"/>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1038" name="Group 494"/>
              <p:cNvGrpSpPr>
                <a:grpSpLocks/>
              </p:cNvGrpSpPr>
              <p:nvPr/>
            </p:nvGrpSpPr>
            <p:grpSpPr bwMode="auto">
              <a:xfrm>
                <a:off x="1242" y="3572"/>
                <a:ext cx="291" cy="16"/>
                <a:chOff x="1242" y="3572"/>
                <a:chExt cx="291" cy="16"/>
              </a:xfrm>
            </p:grpSpPr>
            <p:grpSp>
              <p:nvGrpSpPr>
                <p:cNvPr id="1039" name="Group 495"/>
                <p:cNvGrpSpPr>
                  <a:grpSpLocks/>
                </p:cNvGrpSpPr>
                <p:nvPr/>
              </p:nvGrpSpPr>
              <p:grpSpPr bwMode="auto">
                <a:xfrm>
                  <a:off x="1278" y="3573"/>
                  <a:ext cx="66" cy="14"/>
                  <a:chOff x="1278" y="3573"/>
                  <a:chExt cx="66" cy="14"/>
                </a:xfrm>
              </p:grpSpPr>
              <p:sp>
                <p:nvSpPr>
                  <p:cNvPr id="459" name="Line 496"/>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460" name="Line 497"/>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461" name="Line 498"/>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462" name="Line 499"/>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1040" name="Group 500"/>
                <p:cNvGrpSpPr>
                  <a:grpSpLocks/>
                </p:cNvGrpSpPr>
                <p:nvPr/>
              </p:nvGrpSpPr>
              <p:grpSpPr bwMode="auto">
                <a:xfrm>
                  <a:off x="1242" y="3575"/>
                  <a:ext cx="5" cy="9"/>
                  <a:chOff x="1242" y="3575"/>
                  <a:chExt cx="5" cy="9"/>
                </a:xfrm>
              </p:grpSpPr>
              <p:sp>
                <p:nvSpPr>
                  <p:cNvPr id="456" name="Line 501"/>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457" name="Line 502"/>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458" name="Line 503"/>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1041" name="Group 504"/>
                <p:cNvGrpSpPr>
                  <a:grpSpLocks/>
                </p:cNvGrpSpPr>
                <p:nvPr/>
              </p:nvGrpSpPr>
              <p:grpSpPr bwMode="auto">
                <a:xfrm>
                  <a:off x="1338" y="3572"/>
                  <a:ext cx="85" cy="15"/>
                  <a:chOff x="1338" y="3572"/>
                  <a:chExt cx="85" cy="15"/>
                </a:xfrm>
              </p:grpSpPr>
              <p:sp>
                <p:nvSpPr>
                  <p:cNvPr id="450" name="Line 505"/>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451" name="Line 506"/>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452" name="Line 507"/>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453" name="Line 508"/>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454" name="Line 509"/>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455" name="Line 510"/>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1042" name="Group 511"/>
                <p:cNvGrpSpPr>
                  <a:grpSpLocks/>
                </p:cNvGrpSpPr>
                <p:nvPr/>
              </p:nvGrpSpPr>
              <p:grpSpPr bwMode="auto">
                <a:xfrm>
                  <a:off x="1459" y="3575"/>
                  <a:ext cx="4" cy="13"/>
                  <a:chOff x="1459" y="3575"/>
                  <a:chExt cx="4" cy="13"/>
                </a:xfrm>
              </p:grpSpPr>
              <p:sp>
                <p:nvSpPr>
                  <p:cNvPr id="447" name="Line 512"/>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448" name="Line 513"/>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449" name="Line 514"/>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1043" name="Group 515"/>
                <p:cNvGrpSpPr>
                  <a:grpSpLocks/>
                </p:cNvGrpSpPr>
                <p:nvPr/>
              </p:nvGrpSpPr>
              <p:grpSpPr bwMode="auto">
                <a:xfrm>
                  <a:off x="1505" y="3575"/>
                  <a:ext cx="28" cy="13"/>
                  <a:chOff x="1505" y="3575"/>
                  <a:chExt cx="28" cy="13"/>
                </a:xfrm>
              </p:grpSpPr>
              <p:sp>
                <p:nvSpPr>
                  <p:cNvPr id="441" name="Line 516"/>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442" name="Line 517"/>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443" name="Line 518"/>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444" name="Line 519"/>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445" name="Line 520"/>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446" name="Line 521"/>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1044" name="Group 522"/>
            <p:cNvGrpSpPr>
              <a:grpSpLocks/>
            </p:cNvGrpSpPr>
            <p:nvPr/>
          </p:nvGrpSpPr>
          <p:grpSpPr bwMode="auto">
            <a:xfrm>
              <a:off x="1308" y="3453"/>
              <a:ext cx="163" cy="25"/>
              <a:chOff x="1308" y="3453"/>
              <a:chExt cx="163" cy="25"/>
            </a:xfrm>
          </p:grpSpPr>
          <p:grpSp>
            <p:nvGrpSpPr>
              <p:cNvPr id="1045" name="Group 523"/>
              <p:cNvGrpSpPr>
                <a:grpSpLocks/>
              </p:cNvGrpSpPr>
              <p:nvPr/>
            </p:nvGrpSpPr>
            <p:grpSpPr bwMode="auto">
              <a:xfrm>
                <a:off x="1308" y="3462"/>
                <a:ext cx="163" cy="16"/>
                <a:chOff x="1308" y="3462"/>
                <a:chExt cx="163" cy="16"/>
              </a:xfrm>
            </p:grpSpPr>
            <p:sp>
              <p:nvSpPr>
                <p:cNvPr id="431" name="Freeform 524"/>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432" name="Rectangle 525"/>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430" name="Freeform 526"/>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1046" name="Group 527"/>
            <p:cNvGrpSpPr>
              <a:grpSpLocks/>
            </p:cNvGrpSpPr>
            <p:nvPr/>
          </p:nvGrpSpPr>
          <p:grpSpPr bwMode="auto">
            <a:xfrm>
              <a:off x="1288" y="3312"/>
              <a:ext cx="195" cy="137"/>
              <a:chOff x="1288" y="3312"/>
              <a:chExt cx="195" cy="137"/>
            </a:xfrm>
          </p:grpSpPr>
          <p:grpSp>
            <p:nvGrpSpPr>
              <p:cNvPr id="1047" name="Group 528"/>
              <p:cNvGrpSpPr>
                <a:grpSpLocks/>
              </p:cNvGrpSpPr>
              <p:nvPr/>
            </p:nvGrpSpPr>
            <p:grpSpPr bwMode="auto">
              <a:xfrm>
                <a:off x="1288" y="3312"/>
                <a:ext cx="195" cy="137"/>
                <a:chOff x="1288" y="3312"/>
                <a:chExt cx="195" cy="137"/>
              </a:xfrm>
            </p:grpSpPr>
            <p:sp>
              <p:nvSpPr>
                <p:cNvPr id="426" name="AutoShape 529"/>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427" name="AutoShape 530"/>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428" name="AutoShape 531"/>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425" name="Rectangle 532"/>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656" name="Rectangle 539"/>
          <p:cNvSpPr>
            <a:spLocks noChangeArrowheads="1"/>
          </p:cNvSpPr>
          <p:nvPr/>
        </p:nvSpPr>
        <p:spPr bwMode="auto">
          <a:xfrm>
            <a:off x="7313305" y="3091934"/>
            <a:ext cx="524182" cy="184666"/>
          </a:xfrm>
          <a:prstGeom prst="rect">
            <a:avLst/>
          </a:prstGeom>
          <a:noFill/>
          <a:ln w="9525">
            <a:noFill/>
            <a:miter lim="800000"/>
            <a:headEnd/>
            <a:tailEnd/>
          </a:ln>
        </p:spPr>
        <p:txBody>
          <a:bodyPr wrap="none" lIns="0" tIns="0" rIns="0" bIns="0">
            <a:spAutoFit/>
          </a:bodyPr>
          <a:lstStyle/>
          <a:p>
            <a:r>
              <a:rPr lang="en-US" sz="1200" i="0" dirty="0" smtClean="0">
                <a:solidFill>
                  <a:srgbClr val="000000"/>
                </a:solidFill>
              </a:rPr>
              <a:t>Modem</a:t>
            </a:r>
            <a:endParaRPr lang="en-US" sz="1200" i="0" dirty="0">
              <a:solidFill>
                <a:srgbClr val="000000"/>
              </a:solidFill>
            </a:endParaRPr>
          </a:p>
        </p:txBody>
      </p:sp>
      <p:pic>
        <p:nvPicPr>
          <p:cNvPr id="657" name="Picture 565"/>
          <p:cNvPicPr>
            <a:picLocks noChangeAspect="1" noChangeArrowheads="1"/>
          </p:cNvPicPr>
          <p:nvPr/>
        </p:nvPicPr>
        <p:blipFill>
          <a:blip r:embed="rId3"/>
          <a:srcRect/>
          <a:stretch>
            <a:fillRect/>
          </a:stretch>
        </p:blipFill>
        <p:spPr bwMode="auto">
          <a:xfrm>
            <a:off x="6084887" y="2505075"/>
            <a:ext cx="454025" cy="541338"/>
          </a:xfrm>
          <a:prstGeom prst="rect">
            <a:avLst/>
          </a:prstGeom>
          <a:noFill/>
          <a:ln w="9525">
            <a:noFill/>
            <a:miter lim="800000"/>
            <a:headEnd/>
            <a:tailEnd/>
          </a:ln>
        </p:spPr>
      </p:pic>
      <p:pic>
        <p:nvPicPr>
          <p:cNvPr id="658" name="Picture 566"/>
          <p:cNvPicPr>
            <a:picLocks noChangeAspect="1" noChangeArrowheads="1"/>
          </p:cNvPicPr>
          <p:nvPr/>
        </p:nvPicPr>
        <p:blipFill>
          <a:blip r:embed="rId3"/>
          <a:srcRect/>
          <a:stretch>
            <a:fillRect/>
          </a:stretch>
        </p:blipFill>
        <p:spPr bwMode="auto">
          <a:xfrm>
            <a:off x="4152900" y="2505075"/>
            <a:ext cx="454025" cy="541338"/>
          </a:xfrm>
          <a:prstGeom prst="rect">
            <a:avLst/>
          </a:prstGeom>
          <a:noFill/>
          <a:ln w="9525">
            <a:noFill/>
            <a:miter lim="800000"/>
            <a:headEnd/>
            <a:tailEnd/>
          </a:ln>
        </p:spPr>
      </p:pic>
      <p:pic>
        <p:nvPicPr>
          <p:cNvPr id="659" name="Picture 567" descr="Cloud1"/>
          <p:cNvPicPr>
            <a:picLocks noChangeAspect="1" noChangeArrowheads="1"/>
          </p:cNvPicPr>
          <p:nvPr/>
        </p:nvPicPr>
        <p:blipFill>
          <a:blip r:embed="rId4"/>
          <a:srcRect/>
          <a:stretch>
            <a:fillRect/>
          </a:stretch>
        </p:blipFill>
        <p:spPr bwMode="auto">
          <a:xfrm>
            <a:off x="4699000" y="2471738"/>
            <a:ext cx="1254125" cy="622300"/>
          </a:xfrm>
          <a:prstGeom prst="rect">
            <a:avLst/>
          </a:prstGeom>
          <a:noFill/>
          <a:ln w="9525">
            <a:noFill/>
            <a:miter lim="800000"/>
            <a:headEnd/>
            <a:tailEnd/>
          </a:ln>
        </p:spPr>
      </p:pic>
      <p:sp>
        <p:nvSpPr>
          <p:cNvPr id="660" name="Text Box 568"/>
          <p:cNvSpPr txBox="1">
            <a:spLocks noChangeArrowheads="1"/>
          </p:cNvSpPr>
          <p:nvPr/>
        </p:nvSpPr>
        <p:spPr bwMode="auto">
          <a:xfrm>
            <a:off x="4895850" y="2627313"/>
            <a:ext cx="874712" cy="274637"/>
          </a:xfrm>
          <a:prstGeom prst="rect">
            <a:avLst/>
          </a:prstGeom>
          <a:noFill/>
          <a:ln w="9525">
            <a:noFill/>
            <a:miter lim="800000"/>
            <a:headEnd/>
            <a:tailEnd/>
          </a:ln>
        </p:spPr>
        <p:txBody>
          <a:bodyPr>
            <a:spAutoFit/>
          </a:bodyPr>
          <a:lstStyle/>
          <a:p>
            <a:pPr eaLnBrk="1" hangingPunct="1"/>
            <a:r>
              <a:rPr lang="en-US" sz="1200" i="0"/>
              <a:t>Internet</a:t>
            </a:r>
          </a:p>
        </p:txBody>
      </p:sp>
      <p:sp>
        <p:nvSpPr>
          <p:cNvPr id="661" name="Line 271"/>
          <p:cNvSpPr>
            <a:spLocks noChangeShapeType="1"/>
          </p:cNvSpPr>
          <p:nvPr/>
        </p:nvSpPr>
        <p:spPr bwMode="auto">
          <a:xfrm>
            <a:off x="4549775" y="5807630"/>
            <a:ext cx="1676400" cy="0"/>
          </a:xfrm>
          <a:prstGeom prst="line">
            <a:avLst/>
          </a:prstGeom>
          <a:noFill/>
          <a:ln w="28575">
            <a:solidFill>
              <a:srgbClr val="FF5050"/>
            </a:solidFill>
            <a:round/>
            <a:headEnd/>
            <a:tailEnd/>
          </a:ln>
        </p:spPr>
        <p:txBody>
          <a:bodyPr rot="10800000" wrap="none" anchor="ctr"/>
          <a:lstStyle/>
          <a:p>
            <a:endParaRPr lang="en-US"/>
          </a:p>
        </p:txBody>
      </p:sp>
      <p:sp>
        <p:nvSpPr>
          <p:cNvPr id="663" name="Rectangle 284"/>
          <p:cNvSpPr>
            <a:spLocks noChangeArrowheads="1"/>
          </p:cNvSpPr>
          <p:nvPr/>
        </p:nvSpPr>
        <p:spPr bwMode="auto">
          <a:xfrm>
            <a:off x="5380038" y="5235614"/>
            <a:ext cx="248466" cy="184666"/>
          </a:xfrm>
          <a:prstGeom prst="rect">
            <a:avLst/>
          </a:prstGeom>
          <a:noFill/>
          <a:ln w="9525">
            <a:noFill/>
            <a:miter lim="800000"/>
            <a:headEnd/>
            <a:tailEnd/>
          </a:ln>
        </p:spPr>
        <p:txBody>
          <a:bodyPr wrap="none" lIns="0" tIns="0" rIns="0" bIns="0">
            <a:spAutoFit/>
          </a:bodyPr>
          <a:lstStyle/>
          <a:p>
            <a:pPr algn="l"/>
            <a:r>
              <a:rPr lang="en-US" sz="1200" b="1" i="0" dirty="0" smtClean="0">
                <a:solidFill>
                  <a:srgbClr val="000000"/>
                </a:solidFill>
              </a:rPr>
              <a:t>GK</a:t>
            </a:r>
            <a:endParaRPr lang="en-US" sz="1200" b="1" i="0" dirty="0"/>
          </a:p>
        </p:txBody>
      </p:sp>
      <p:sp>
        <p:nvSpPr>
          <p:cNvPr id="664" name="Line 285"/>
          <p:cNvSpPr>
            <a:spLocks noChangeShapeType="1"/>
          </p:cNvSpPr>
          <p:nvPr/>
        </p:nvSpPr>
        <p:spPr bwMode="auto">
          <a:xfrm flipV="1">
            <a:off x="4549775" y="5426630"/>
            <a:ext cx="533400" cy="304800"/>
          </a:xfrm>
          <a:prstGeom prst="line">
            <a:avLst/>
          </a:prstGeom>
          <a:noFill/>
          <a:ln w="28575">
            <a:solidFill>
              <a:srgbClr val="FF5050"/>
            </a:solidFill>
            <a:prstDash val="dash"/>
            <a:round/>
            <a:headEnd/>
            <a:tailEnd/>
          </a:ln>
        </p:spPr>
        <p:txBody>
          <a:bodyPr rot="10800000" wrap="none" anchor="ctr"/>
          <a:lstStyle/>
          <a:p>
            <a:endParaRPr lang="en-US"/>
          </a:p>
        </p:txBody>
      </p:sp>
      <p:sp>
        <p:nvSpPr>
          <p:cNvPr id="665" name="Line 286"/>
          <p:cNvSpPr>
            <a:spLocks noChangeShapeType="1"/>
          </p:cNvSpPr>
          <p:nvPr/>
        </p:nvSpPr>
        <p:spPr bwMode="auto">
          <a:xfrm>
            <a:off x="5083175" y="5426630"/>
            <a:ext cx="990600" cy="304800"/>
          </a:xfrm>
          <a:prstGeom prst="line">
            <a:avLst/>
          </a:prstGeom>
          <a:noFill/>
          <a:ln w="28575">
            <a:solidFill>
              <a:srgbClr val="FF5050"/>
            </a:solidFill>
            <a:prstDash val="dash"/>
            <a:round/>
            <a:headEnd/>
            <a:tailEnd/>
          </a:ln>
        </p:spPr>
        <p:txBody>
          <a:bodyPr rot="10800000" wrap="none" anchor="ctr"/>
          <a:lstStyle/>
          <a:p>
            <a:endParaRPr lang="en-US"/>
          </a:p>
        </p:txBody>
      </p:sp>
      <p:pic>
        <p:nvPicPr>
          <p:cNvPr id="669" name="Picture 297"/>
          <p:cNvPicPr preferRelativeResize="0">
            <a:picLocks noGrp="1" noChangeArrowheads="1"/>
          </p:cNvPicPr>
          <p:nvPr>
            <p:ph sz="quarter" idx="4294967295"/>
          </p:nvPr>
        </p:nvPicPr>
        <p:blipFill>
          <a:blip r:embed="rId5"/>
          <a:srcRect/>
          <a:stretch>
            <a:fillRect/>
          </a:stretch>
        </p:blipFill>
        <p:spPr>
          <a:xfrm>
            <a:off x="2209800" y="5577443"/>
            <a:ext cx="557213" cy="473075"/>
          </a:xfrm>
          <a:prstGeom prst="rect">
            <a:avLst/>
          </a:prstGeom>
          <a:noFill/>
        </p:spPr>
      </p:pic>
      <p:sp>
        <p:nvSpPr>
          <p:cNvPr id="670" name="Line 299"/>
          <p:cNvSpPr>
            <a:spLocks noChangeShapeType="1"/>
          </p:cNvSpPr>
          <p:nvPr/>
        </p:nvSpPr>
        <p:spPr bwMode="auto">
          <a:xfrm>
            <a:off x="3940175" y="5798105"/>
            <a:ext cx="365125" cy="0"/>
          </a:xfrm>
          <a:prstGeom prst="line">
            <a:avLst/>
          </a:prstGeom>
          <a:noFill/>
          <a:ln w="9525">
            <a:solidFill>
              <a:schemeClr val="tx1"/>
            </a:solidFill>
            <a:round/>
            <a:headEnd/>
            <a:tailEnd/>
          </a:ln>
        </p:spPr>
        <p:txBody>
          <a:bodyPr>
            <a:spAutoFit/>
          </a:bodyPr>
          <a:lstStyle/>
          <a:p>
            <a:endParaRPr lang="en-US"/>
          </a:p>
        </p:txBody>
      </p:sp>
      <p:sp>
        <p:nvSpPr>
          <p:cNvPr id="671" name="Line 300"/>
          <p:cNvSpPr>
            <a:spLocks noChangeShapeType="1"/>
          </p:cNvSpPr>
          <p:nvPr/>
        </p:nvSpPr>
        <p:spPr bwMode="auto">
          <a:xfrm>
            <a:off x="6286500" y="5798105"/>
            <a:ext cx="387350" cy="20638"/>
          </a:xfrm>
          <a:prstGeom prst="line">
            <a:avLst/>
          </a:prstGeom>
          <a:noFill/>
          <a:ln w="9525">
            <a:solidFill>
              <a:schemeClr val="tx1"/>
            </a:solidFill>
            <a:round/>
            <a:headEnd/>
            <a:tailEnd/>
          </a:ln>
        </p:spPr>
        <p:txBody>
          <a:bodyPr>
            <a:spAutoFit/>
          </a:bodyPr>
          <a:lstStyle/>
          <a:p>
            <a:endParaRPr lang="en-US"/>
          </a:p>
        </p:txBody>
      </p:sp>
      <p:pic>
        <p:nvPicPr>
          <p:cNvPr id="672" name="Picture 295"/>
          <p:cNvPicPr preferRelativeResize="0">
            <a:picLocks noGrp="1" noChangeArrowheads="1"/>
          </p:cNvPicPr>
          <p:nvPr>
            <p:ph sz="quarter" idx="4294967295"/>
          </p:nvPr>
        </p:nvPicPr>
        <p:blipFill>
          <a:blip r:embed="rId5"/>
          <a:srcRect/>
          <a:stretch>
            <a:fillRect/>
          </a:stretch>
        </p:blipFill>
        <p:spPr>
          <a:xfrm>
            <a:off x="8001000" y="5631418"/>
            <a:ext cx="557212" cy="473075"/>
          </a:xfrm>
          <a:prstGeom prst="rect">
            <a:avLst/>
          </a:prstGeom>
          <a:noFill/>
        </p:spPr>
      </p:pic>
      <p:sp>
        <p:nvSpPr>
          <p:cNvPr id="675" name="Rectangle 306"/>
          <p:cNvSpPr>
            <a:spLocks noChangeArrowheads="1"/>
          </p:cNvSpPr>
          <p:nvPr/>
        </p:nvSpPr>
        <p:spPr bwMode="auto">
          <a:xfrm>
            <a:off x="3482975" y="6029880"/>
            <a:ext cx="500137" cy="369332"/>
          </a:xfrm>
          <a:prstGeom prst="rect">
            <a:avLst/>
          </a:prstGeom>
          <a:noFill/>
          <a:ln w="9525">
            <a:noFill/>
            <a:miter lim="800000"/>
            <a:headEnd/>
            <a:tailEnd/>
          </a:ln>
        </p:spPr>
        <p:txBody>
          <a:bodyPr wrap="none" lIns="0" tIns="0" rIns="0" bIns="0">
            <a:spAutoFit/>
          </a:bodyPr>
          <a:lstStyle/>
          <a:p>
            <a:pPr algn="ctr"/>
            <a:r>
              <a:rPr lang="en-US" sz="1200" i="0" dirty="0">
                <a:solidFill>
                  <a:srgbClr val="000000"/>
                </a:solidFill>
              </a:rPr>
              <a:t>Central</a:t>
            </a:r>
            <a:br>
              <a:rPr lang="en-US" sz="1200" i="0" dirty="0">
                <a:solidFill>
                  <a:srgbClr val="000000"/>
                </a:solidFill>
              </a:rPr>
            </a:br>
            <a:r>
              <a:rPr lang="en-US" sz="1200" i="0" dirty="0">
                <a:solidFill>
                  <a:srgbClr val="000000"/>
                </a:solidFill>
              </a:rPr>
              <a:t>Office</a:t>
            </a:r>
            <a:endParaRPr lang="en-US" sz="1200" i="0" dirty="0"/>
          </a:p>
        </p:txBody>
      </p:sp>
      <p:sp>
        <p:nvSpPr>
          <p:cNvPr id="676" name="Rectangle 307"/>
          <p:cNvSpPr>
            <a:spLocks noChangeArrowheads="1"/>
          </p:cNvSpPr>
          <p:nvPr/>
        </p:nvSpPr>
        <p:spPr bwMode="auto">
          <a:xfrm>
            <a:off x="6683375" y="6031468"/>
            <a:ext cx="500137" cy="369332"/>
          </a:xfrm>
          <a:prstGeom prst="rect">
            <a:avLst/>
          </a:prstGeom>
          <a:noFill/>
          <a:ln w="9525">
            <a:noFill/>
            <a:miter lim="800000"/>
            <a:headEnd/>
            <a:tailEnd/>
          </a:ln>
        </p:spPr>
        <p:txBody>
          <a:bodyPr wrap="none" lIns="0" tIns="0" rIns="0" bIns="0">
            <a:spAutoFit/>
          </a:bodyPr>
          <a:lstStyle/>
          <a:p>
            <a:pPr algn="ctr"/>
            <a:r>
              <a:rPr lang="en-US" sz="1200" i="0" dirty="0">
                <a:solidFill>
                  <a:srgbClr val="000000"/>
                </a:solidFill>
              </a:rPr>
              <a:t>Central</a:t>
            </a:r>
            <a:br>
              <a:rPr lang="en-US" sz="1200" i="0" dirty="0">
                <a:solidFill>
                  <a:srgbClr val="000000"/>
                </a:solidFill>
              </a:rPr>
            </a:br>
            <a:r>
              <a:rPr lang="en-US" sz="1200" i="0" dirty="0">
                <a:solidFill>
                  <a:srgbClr val="000000"/>
                </a:solidFill>
              </a:rPr>
              <a:t>Office</a:t>
            </a:r>
            <a:endParaRPr lang="en-US" sz="1200" i="0" dirty="0"/>
          </a:p>
        </p:txBody>
      </p:sp>
      <p:grpSp>
        <p:nvGrpSpPr>
          <p:cNvPr id="1048" name="Group 308"/>
          <p:cNvGrpSpPr>
            <a:grpSpLocks/>
          </p:cNvGrpSpPr>
          <p:nvPr/>
        </p:nvGrpSpPr>
        <p:grpSpPr bwMode="auto">
          <a:xfrm>
            <a:off x="4946650" y="5158343"/>
            <a:ext cx="322263" cy="434975"/>
            <a:chOff x="1944" y="2160"/>
            <a:chExt cx="369" cy="384"/>
          </a:xfrm>
        </p:grpSpPr>
        <p:sp>
          <p:nvSpPr>
            <p:cNvPr id="678"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679"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680"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681"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682"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683"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684"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685"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86"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687"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88"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689"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90"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691"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692"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93"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694"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695"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96"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697"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98"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699"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00"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701"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02"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03"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04"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70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06"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707"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08"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709"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10"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711"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12"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713"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714"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715"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a:p>
          </p:txBody>
        </p:sp>
      </p:grpSp>
      <p:pic>
        <p:nvPicPr>
          <p:cNvPr id="716" name="Picture 347"/>
          <p:cNvPicPr>
            <a:picLocks noChangeAspect="1" noChangeArrowheads="1"/>
          </p:cNvPicPr>
          <p:nvPr/>
        </p:nvPicPr>
        <p:blipFill>
          <a:blip r:embed="rId3"/>
          <a:srcRect/>
          <a:stretch>
            <a:fillRect/>
          </a:stretch>
        </p:blipFill>
        <p:spPr bwMode="auto">
          <a:xfrm>
            <a:off x="3482975" y="5482193"/>
            <a:ext cx="454025" cy="541337"/>
          </a:xfrm>
          <a:prstGeom prst="rect">
            <a:avLst/>
          </a:prstGeom>
          <a:noFill/>
          <a:ln w="9525">
            <a:noFill/>
            <a:miter lim="800000"/>
            <a:headEnd/>
            <a:tailEnd/>
          </a:ln>
        </p:spPr>
      </p:pic>
      <p:pic>
        <p:nvPicPr>
          <p:cNvPr id="717" name="Picture 348"/>
          <p:cNvPicPr>
            <a:picLocks noChangeAspect="1" noChangeArrowheads="1"/>
          </p:cNvPicPr>
          <p:nvPr/>
        </p:nvPicPr>
        <p:blipFill>
          <a:blip r:embed="rId3"/>
          <a:srcRect/>
          <a:stretch>
            <a:fillRect/>
          </a:stretch>
        </p:blipFill>
        <p:spPr bwMode="auto">
          <a:xfrm>
            <a:off x="6654800" y="5467905"/>
            <a:ext cx="454025" cy="541338"/>
          </a:xfrm>
          <a:prstGeom prst="rect">
            <a:avLst/>
          </a:prstGeom>
          <a:noFill/>
          <a:ln w="9525">
            <a:noFill/>
            <a:miter lim="800000"/>
            <a:headEnd/>
            <a:tailEnd/>
          </a:ln>
        </p:spPr>
      </p:pic>
      <p:sp>
        <p:nvSpPr>
          <p:cNvPr id="718" name="Rectangle 351"/>
          <p:cNvSpPr>
            <a:spLocks noChangeArrowheads="1"/>
          </p:cNvSpPr>
          <p:nvPr/>
        </p:nvSpPr>
        <p:spPr bwMode="auto">
          <a:xfrm>
            <a:off x="6038850" y="5536168"/>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sp>
        <p:nvSpPr>
          <p:cNvPr id="719" name="Rectangle 352"/>
          <p:cNvSpPr>
            <a:spLocks noChangeArrowheads="1"/>
          </p:cNvSpPr>
          <p:nvPr/>
        </p:nvSpPr>
        <p:spPr bwMode="auto">
          <a:xfrm>
            <a:off x="4321175" y="5545693"/>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grpSp>
        <p:nvGrpSpPr>
          <p:cNvPr id="1049" name="Group 355"/>
          <p:cNvGrpSpPr>
            <a:grpSpLocks/>
          </p:cNvGrpSpPr>
          <p:nvPr/>
        </p:nvGrpSpPr>
        <p:grpSpPr bwMode="auto">
          <a:xfrm>
            <a:off x="4767263" y="5574268"/>
            <a:ext cx="1039812" cy="515937"/>
            <a:chOff x="2607" y="1125"/>
            <a:chExt cx="655" cy="325"/>
          </a:xfrm>
        </p:grpSpPr>
        <p:pic>
          <p:nvPicPr>
            <p:cNvPr id="721" name="Picture 356" descr="Cloud1"/>
            <p:cNvPicPr>
              <a:picLocks noChangeAspect="1" noChangeArrowheads="1"/>
            </p:cNvPicPr>
            <p:nvPr/>
          </p:nvPicPr>
          <p:blipFill>
            <a:blip r:embed="rId4"/>
            <a:srcRect/>
            <a:stretch>
              <a:fillRect/>
            </a:stretch>
          </p:blipFill>
          <p:spPr bwMode="auto">
            <a:xfrm>
              <a:off x="2607" y="1125"/>
              <a:ext cx="655" cy="325"/>
            </a:xfrm>
            <a:prstGeom prst="rect">
              <a:avLst/>
            </a:prstGeom>
            <a:noFill/>
            <a:ln w="9525">
              <a:noFill/>
              <a:miter lim="800000"/>
              <a:headEnd/>
              <a:tailEnd/>
            </a:ln>
          </p:spPr>
        </p:pic>
        <p:sp>
          <p:nvSpPr>
            <p:cNvPr id="722" name="Text Box 357"/>
            <p:cNvSpPr txBox="1">
              <a:spLocks noChangeArrowheads="1"/>
            </p:cNvSpPr>
            <p:nvPr/>
          </p:nvSpPr>
          <p:spPr bwMode="auto">
            <a:xfrm>
              <a:off x="2731" y="1223"/>
              <a:ext cx="456" cy="173"/>
            </a:xfrm>
            <a:prstGeom prst="rect">
              <a:avLst/>
            </a:prstGeom>
            <a:noFill/>
            <a:ln w="9525">
              <a:noFill/>
              <a:miter lim="800000"/>
              <a:headEnd/>
              <a:tailEnd/>
            </a:ln>
          </p:spPr>
          <p:txBody>
            <a:bodyPr>
              <a:spAutoFit/>
            </a:bodyPr>
            <a:lstStyle/>
            <a:p>
              <a:pPr algn="ctr" eaLnBrk="1" hangingPunct="1"/>
              <a:r>
                <a:rPr lang="en-US" sz="1200" i="0" dirty="0"/>
                <a:t>IP</a:t>
              </a:r>
            </a:p>
          </p:txBody>
        </p:sp>
      </p:grpSp>
      <p:sp>
        <p:nvSpPr>
          <p:cNvPr id="723" name="Rectangle 306"/>
          <p:cNvSpPr>
            <a:spLocks noChangeArrowheads="1"/>
          </p:cNvSpPr>
          <p:nvPr/>
        </p:nvSpPr>
        <p:spPr bwMode="auto">
          <a:xfrm>
            <a:off x="4196484" y="6029880"/>
            <a:ext cx="581891" cy="184666"/>
          </a:xfrm>
          <a:prstGeom prst="rect">
            <a:avLst/>
          </a:prstGeom>
          <a:noFill/>
          <a:ln w="9525">
            <a:noFill/>
            <a:miter lim="800000"/>
            <a:headEnd/>
            <a:tailEnd/>
          </a:ln>
        </p:spPr>
        <p:txBody>
          <a:bodyPr wrap="none" lIns="0" tIns="0" rIns="0" bIns="0">
            <a:spAutoFit/>
          </a:bodyPr>
          <a:lstStyle/>
          <a:p>
            <a:pPr algn="ctr"/>
            <a:r>
              <a:rPr lang="en-US" sz="1200" dirty="0" smtClean="0">
                <a:solidFill>
                  <a:srgbClr val="000000"/>
                </a:solidFill>
              </a:rPr>
              <a:t>Gateway</a:t>
            </a:r>
            <a:endParaRPr lang="en-US" sz="1200" i="0" dirty="0"/>
          </a:p>
        </p:txBody>
      </p:sp>
      <p:sp>
        <p:nvSpPr>
          <p:cNvPr id="724" name="Rectangle 306"/>
          <p:cNvSpPr>
            <a:spLocks noChangeArrowheads="1"/>
          </p:cNvSpPr>
          <p:nvPr/>
        </p:nvSpPr>
        <p:spPr bwMode="auto">
          <a:xfrm>
            <a:off x="5872884" y="6029880"/>
            <a:ext cx="581891" cy="184666"/>
          </a:xfrm>
          <a:prstGeom prst="rect">
            <a:avLst/>
          </a:prstGeom>
          <a:noFill/>
          <a:ln w="9525">
            <a:noFill/>
            <a:miter lim="800000"/>
            <a:headEnd/>
            <a:tailEnd/>
          </a:ln>
        </p:spPr>
        <p:txBody>
          <a:bodyPr wrap="none" lIns="0" tIns="0" rIns="0" bIns="0">
            <a:spAutoFit/>
          </a:bodyPr>
          <a:lstStyle/>
          <a:p>
            <a:pPr algn="ctr"/>
            <a:r>
              <a:rPr lang="en-US" sz="1200" dirty="0" smtClean="0">
                <a:solidFill>
                  <a:srgbClr val="000000"/>
                </a:solidFill>
              </a:rPr>
              <a:t>Gateway</a:t>
            </a:r>
            <a:endParaRPr lang="en-US" sz="1200" i="0" dirty="0"/>
          </a:p>
        </p:txBody>
      </p:sp>
      <p:pic>
        <p:nvPicPr>
          <p:cNvPr id="725" name="Picture 283"/>
          <p:cNvPicPr preferRelativeResize="0">
            <a:picLocks noGrp="1" noChangeArrowheads="1"/>
          </p:cNvPicPr>
          <p:nvPr>
            <p:ph sz="quarter" idx="1"/>
          </p:nvPr>
        </p:nvPicPr>
        <p:blipFill>
          <a:blip r:embed="rId5"/>
          <a:srcRect/>
          <a:stretch>
            <a:fillRect/>
          </a:stretch>
        </p:blipFill>
        <p:spPr>
          <a:xfrm>
            <a:off x="8053388" y="4169330"/>
            <a:ext cx="557212" cy="473075"/>
          </a:xfrm>
          <a:noFill/>
        </p:spPr>
      </p:pic>
      <p:sp>
        <p:nvSpPr>
          <p:cNvPr id="727" name="Line 10"/>
          <p:cNvSpPr>
            <a:spLocks noChangeShapeType="1"/>
          </p:cNvSpPr>
          <p:nvPr/>
        </p:nvSpPr>
        <p:spPr bwMode="auto">
          <a:xfrm>
            <a:off x="5943600" y="4366180"/>
            <a:ext cx="2241550" cy="0"/>
          </a:xfrm>
          <a:prstGeom prst="line">
            <a:avLst/>
          </a:prstGeom>
          <a:noFill/>
          <a:ln w="28575">
            <a:solidFill>
              <a:schemeClr val="accent2"/>
            </a:solidFill>
            <a:round/>
            <a:headEnd/>
            <a:tailEnd/>
          </a:ln>
        </p:spPr>
        <p:txBody>
          <a:bodyPr rot="10800000" wrap="none" anchor="ctr"/>
          <a:lstStyle/>
          <a:p>
            <a:endParaRPr lang="en-US"/>
          </a:p>
        </p:txBody>
      </p:sp>
      <p:sp>
        <p:nvSpPr>
          <p:cNvPr id="728" name="Line 11"/>
          <p:cNvSpPr>
            <a:spLocks noChangeShapeType="1"/>
          </p:cNvSpPr>
          <p:nvPr/>
        </p:nvSpPr>
        <p:spPr bwMode="auto">
          <a:xfrm>
            <a:off x="4267200" y="4366180"/>
            <a:ext cx="1676400" cy="0"/>
          </a:xfrm>
          <a:prstGeom prst="line">
            <a:avLst/>
          </a:prstGeom>
          <a:noFill/>
          <a:ln w="28575">
            <a:solidFill>
              <a:srgbClr val="FF5050"/>
            </a:solidFill>
            <a:round/>
            <a:headEnd/>
            <a:tailEnd/>
          </a:ln>
        </p:spPr>
        <p:txBody>
          <a:bodyPr rot="10800000" wrap="none" anchor="ctr"/>
          <a:lstStyle/>
          <a:p>
            <a:endParaRPr lang="en-US"/>
          </a:p>
        </p:txBody>
      </p:sp>
      <p:sp>
        <p:nvSpPr>
          <p:cNvPr id="729" name="Line 12"/>
          <p:cNvSpPr>
            <a:spLocks noChangeShapeType="1"/>
          </p:cNvSpPr>
          <p:nvPr/>
        </p:nvSpPr>
        <p:spPr bwMode="auto">
          <a:xfrm>
            <a:off x="3176588" y="4366180"/>
            <a:ext cx="1023937" cy="0"/>
          </a:xfrm>
          <a:prstGeom prst="line">
            <a:avLst/>
          </a:prstGeom>
          <a:noFill/>
          <a:ln w="28575">
            <a:solidFill>
              <a:schemeClr val="accent2"/>
            </a:solidFill>
            <a:round/>
            <a:headEnd/>
            <a:tailEnd/>
          </a:ln>
        </p:spPr>
        <p:txBody>
          <a:bodyPr rot="10800000" wrap="none" anchor="ctr"/>
          <a:lstStyle/>
          <a:p>
            <a:endParaRPr lang="en-US"/>
          </a:p>
        </p:txBody>
      </p:sp>
      <p:sp>
        <p:nvSpPr>
          <p:cNvPr id="730" name="Line 27"/>
          <p:cNvSpPr>
            <a:spLocks noChangeShapeType="1"/>
          </p:cNvSpPr>
          <p:nvPr/>
        </p:nvSpPr>
        <p:spPr bwMode="auto">
          <a:xfrm>
            <a:off x="5638800" y="3985180"/>
            <a:ext cx="228600" cy="152400"/>
          </a:xfrm>
          <a:prstGeom prst="line">
            <a:avLst/>
          </a:prstGeom>
          <a:noFill/>
          <a:ln w="28575">
            <a:solidFill>
              <a:srgbClr val="FF5050"/>
            </a:solidFill>
            <a:prstDash val="dash"/>
            <a:round/>
            <a:headEnd/>
            <a:tailEnd/>
          </a:ln>
        </p:spPr>
        <p:txBody>
          <a:bodyPr rot="10800000" wrap="none" anchor="ctr"/>
          <a:lstStyle/>
          <a:p>
            <a:endParaRPr lang="en-US"/>
          </a:p>
        </p:txBody>
      </p:sp>
      <p:sp>
        <p:nvSpPr>
          <p:cNvPr id="731" name="Rectangle 29"/>
          <p:cNvSpPr>
            <a:spLocks noChangeArrowheads="1"/>
          </p:cNvSpPr>
          <p:nvPr/>
        </p:nvSpPr>
        <p:spPr bwMode="auto">
          <a:xfrm>
            <a:off x="5638800" y="4648660"/>
            <a:ext cx="581891" cy="147733"/>
          </a:xfrm>
          <a:prstGeom prst="rect">
            <a:avLst/>
          </a:prstGeom>
          <a:noFill/>
          <a:ln w="9525">
            <a:noFill/>
            <a:miter lim="800000"/>
            <a:headEnd/>
            <a:tailEnd/>
          </a:ln>
        </p:spPr>
        <p:txBody>
          <a:bodyPr wrap="none" lIns="0" tIns="0" rIns="0" bIns="0">
            <a:spAutoFit/>
          </a:bodyPr>
          <a:lstStyle/>
          <a:p>
            <a:pPr>
              <a:lnSpc>
                <a:spcPct val="80000"/>
              </a:lnSpc>
            </a:pPr>
            <a:r>
              <a:rPr lang="en-US" sz="1200" i="0" dirty="0" smtClean="0">
                <a:solidFill>
                  <a:srgbClr val="000000"/>
                </a:solidFill>
              </a:rPr>
              <a:t>Gateway</a:t>
            </a:r>
            <a:endParaRPr lang="en-US" sz="1200" i="0" dirty="0"/>
          </a:p>
        </p:txBody>
      </p:sp>
      <p:sp>
        <p:nvSpPr>
          <p:cNvPr id="732" name="Line 33"/>
          <p:cNvSpPr>
            <a:spLocks noChangeShapeType="1"/>
          </p:cNvSpPr>
          <p:nvPr/>
        </p:nvSpPr>
        <p:spPr bwMode="auto">
          <a:xfrm>
            <a:off x="2651125" y="4366180"/>
            <a:ext cx="457200" cy="0"/>
          </a:xfrm>
          <a:prstGeom prst="line">
            <a:avLst/>
          </a:prstGeom>
          <a:noFill/>
          <a:ln w="38100" cmpd="dbl">
            <a:solidFill>
              <a:srgbClr val="FF5050"/>
            </a:solidFill>
            <a:round/>
            <a:headEnd/>
            <a:tailEnd/>
          </a:ln>
        </p:spPr>
        <p:txBody>
          <a:bodyPr rot="10800000" wrap="none" anchor="ctr"/>
          <a:lstStyle/>
          <a:p>
            <a:endParaRPr lang="en-US"/>
          </a:p>
        </p:txBody>
      </p:sp>
      <p:pic>
        <p:nvPicPr>
          <p:cNvPr id="733" name="Picture 44" descr="modem"/>
          <p:cNvPicPr>
            <a:picLocks noChangeAspect="1" noChangeArrowheads="1"/>
          </p:cNvPicPr>
          <p:nvPr/>
        </p:nvPicPr>
        <p:blipFill>
          <a:blip r:embed="rId2"/>
          <a:srcRect/>
          <a:stretch>
            <a:fillRect/>
          </a:stretch>
        </p:blipFill>
        <p:spPr bwMode="auto">
          <a:xfrm>
            <a:off x="2865438" y="4277280"/>
            <a:ext cx="361950" cy="157163"/>
          </a:xfrm>
          <a:prstGeom prst="rect">
            <a:avLst/>
          </a:prstGeom>
          <a:noFill/>
          <a:ln w="9525">
            <a:noFill/>
            <a:miter lim="800000"/>
            <a:headEnd/>
            <a:tailEnd/>
          </a:ln>
        </p:spPr>
      </p:pic>
      <p:sp>
        <p:nvSpPr>
          <p:cNvPr id="734" name="Rectangle 45"/>
          <p:cNvSpPr>
            <a:spLocks noChangeArrowheads="1"/>
          </p:cNvSpPr>
          <p:nvPr/>
        </p:nvSpPr>
        <p:spPr bwMode="auto">
          <a:xfrm>
            <a:off x="2828618" y="4611727"/>
            <a:ext cx="524182" cy="184666"/>
          </a:xfrm>
          <a:prstGeom prst="rect">
            <a:avLst/>
          </a:prstGeom>
          <a:noFill/>
          <a:ln w="9525">
            <a:noFill/>
            <a:miter lim="800000"/>
            <a:headEnd/>
            <a:tailEnd/>
          </a:ln>
        </p:spPr>
        <p:txBody>
          <a:bodyPr wrap="none" lIns="0" tIns="0" rIns="0" bIns="0">
            <a:spAutoFit/>
          </a:bodyPr>
          <a:lstStyle/>
          <a:p>
            <a:r>
              <a:rPr lang="en-US" sz="1200" i="0" dirty="0" smtClean="0">
                <a:solidFill>
                  <a:srgbClr val="000000"/>
                </a:solidFill>
              </a:rPr>
              <a:t>Modem</a:t>
            </a:r>
            <a:endParaRPr lang="en-US" sz="1200" b="1" i="0" dirty="0"/>
          </a:p>
        </p:txBody>
      </p:sp>
      <p:grpSp>
        <p:nvGrpSpPr>
          <p:cNvPr id="1050" name="Group 46"/>
          <p:cNvGrpSpPr>
            <a:grpSpLocks/>
          </p:cNvGrpSpPr>
          <p:nvPr/>
        </p:nvGrpSpPr>
        <p:grpSpPr bwMode="auto">
          <a:xfrm>
            <a:off x="2292350" y="4116943"/>
            <a:ext cx="436563" cy="420687"/>
            <a:chOff x="1200" y="3312"/>
            <a:chExt cx="373" cy="288"/>
          </a:xfrm>
        </p:grpSpPr>
        <p:grpSp>
          <p:nvGrpSpPr>
            <p:cNvPr id="1051" name="Group 47"/>
            <p:cNvGrpSpPr>
              <a:grpSpLocks/>
            </p:cNvGrpSpPr>
            <p:nvPr/>
          </p:nvGrpSpPr>
          <p:grpSpPr bwMode="auto">
            <a:xfrm>
              <a:off x="1272" y="3470"/>
              <a:ext cx="236" cy="85"/>
              <a:chOff x="1272" y="3470"/>
              <a:chExt cx="236" cy="85"/>
            </a:xfrm>
          </p:grpSpPr>
          <p:grpSp>
            <p:nvGrpSpPr>
              <p:cNvPr id="1052" name="Group 48"/>
              <p:cNvGrpSpPr>
                <a:grpSpLocks/>
              </p:cNvGrpSpPr>
              <p:nvPr/>
            </p:nvGrpSpPr>
            <p:grpSpPr bwMode="auto">
              <a:xfrm>
                <a:off x="1272" y="3470"/>
                <a:ext cx="236" cy="85"/>
                <a:chOff x="1272" y="3470"/>
                <a:chExt cx="236" cy="85"/>
              </a:xfrm>
            </p:grpSpPr>
            <p:grpSp>
              <p:nvGrpSpPr>
                <p:cNvPr id="1053" name="Group 49"/>
                <p:cNvGrpSpPr>
                  <a:grpSpLocks/>
                </p:cNvGrpSpPr>
                <p:nvPr/>
              </p:nvGrpSpPr>
              <p:grpSpPr bwMode="auto">
                <a:xfrm>
                  <a:off x="1272" y="3470"/>
                  <a:ext cx="236" cy="85"/>
                  <a:chOff x="1272" y="3470"/>
                  <a:chExt cx="236" cy="85"/>
                </a:xfrm>
              </p:grpSpPr>
              <p:grpSp>
                <p:nvGrpSpPr>
                  <p:cNvPr id="1054" name="Group 50"/>
                  <p:cNvGrpSpPr>
                    <a:grpSpLocks/>
                  </p:cNvGrpSpPr>
                  <p:nvPr/>
                </p:nvGrpSpPr>
                <p:grpSpPr bwMode="auto">
                  <a:xfrm>
                    <a:off x="1272" y="3470"/>
                    <a:ext cx="236" cy="85"/>
                    <a:chOff x="1272" y="3470"/>
                    <a:chExt cx="236" cy="85"/>
                  </a:xfrm>
                </p:grpSpPr>
                <p:grpSp>
                  <p:nvGrpSpPr>
                    <p:cNvPr id="1055" name="Group 51"/>
                    <p:cNvGrpSpPr>
                      <a:grpSpLocks/>
                    </p:cNvGrpSpPr>
                    <p:nvPr/>
                  </p:nvGrpSpPr>
                  <p:grpSpPr bwMode="auto">
                    <a:xfrm>
                      <a:off x="1272" y="3470"/>
                      <a:ext cx="236" cy="85"/>
                      <a:chOff x="1272" y="3470"/>
                      <a:chExt cx="236" cy="85"/>
                    </a:xfrm>
                  </p:grpSpPr>
                  <p:sp>
                    <p:nvSpPr>
                      <p:cNvPr id="970" name="Rectangle 52"/>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971" name="Freeform 53"/>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969" name="Line 54"/>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288" name="Group 55"/>
                  <p:cNvGrpSpPr>
                    <a:grpSpLocks/>
                  </p:cNvGrpSpPr>
                  <p:nvPr/>
                </p:nvGrpSpPr>
                <p:grpSpPr bwMode="auto">
                  <a:xfrm>
                    <a:off x="1278" y="3540"/>
                    <a:ext cx="221" cy="15"/>
                    <a:chOff x="1278" y="3540"/>
                    <a:chExt cx="221" cy="15"/>
                  </a:xfrm>
                </p:grpSpPr>
                <p:grpSp>
                  <p:nvGrpSpPr>
                    <p:cNvPr id="289" name="Group 56"/>
                    <p:cNvGrpSpPr>
                      <a:grpSpLocks/>
                    </p:cNvGrpSpPr>
                    <p:nvPr/>
                  </p:nvGrpSpPr>
                  <p:grpSpPr bwMode="auto">
                    <a:xfrm>
                      <a:off x="1278" y="3540"/>
                      <a:ext cx="109" cy="15"/>
                      <a:chOff x="1278" y="3540"/>
                      <a:chExt cx="109" cy="15"/>
                    </a:xfrm>
                  </p:grpSpPr>
                  <p:grpSp>
                    <p:nvGrpSpPr>
                      <p:cNvPr id="290" name="Group 57"/>
                      <p:cNvGrpSpPr>
                        <a:grpSpLocks/>
                      </p:cNvGrpSpPr>
                      <p:nvPr/>
                    </p:nvGrpSpPr>
                    <p:grpSpPr bwMode="auto">
                      <a:xfrm>
                        <a:off x="1278" y="3540"/>
                        <a:ext cx="53" cy="15"/>
                        <a:chOff x="1278" y="3540"/>
                        <a:chExt cx="53" cy="15"/>
                      </a:xfrm>
                    </p:grpSpPr>
                    <p:grpSp>
                      <p:nvGrpSpPr>
                        <p:cNvPr id="291" name="Group 58"/>
                        <p:cNvGrpSpPr>
                          <a:grpSpLocks/>
                        </p:cNvGrpSpPr>
                        <p:nvPr/>
                      </p:nvGrpSpPr>
                      <p:grpSpPr bwMode="auto">
                        <a:xfrm>
                          <a:off x="1278" y="3540"/>
                          <a:ext cx="25" cy="15"/>
                          <a:chOff x="1278" y="3540"/>
                          <a:chExt cx="25" cy="15"/>
                        </a:xfrm>
                      </p:grpSpPr>
                      <p:grpSp>
                        <p:nvGrpSpPr>
                          <p:cNvPr id="292" name="Group 59"/>
                          <p:cNvGrpSpPr>
                            <a:grpSpLocks/>
                          </p:cNvGrpSpPr>
                          <p:nvPr/>
                        </p:nvGrpSpPr>
                        <p:grpSpPr bwMode="auto">
                          <a:xfrm>
                            <a:off x="1278" y="3540"/>
                            <a:ext cx="10" cy="15"/>
                            <a:chOff x="1278" y="3540"/>
                            <a:chExt cx="10" cy="15"/>
                          </a:xfrm>
                        </p:grpSpPr>
                        <p:grpSp>
                          <p:nvGrpSpPr>
                            <p:cNvPr id="293" name="Group 60"/>
                            <p:cNvGrpSpPr>
                              <a:grpSpLocks/>
                            </p:cNvGrpSpPr>
                            <p:nvPr/>
                          </p:nvGrpSpPr>
                          <p:grpSpPr bwMode="auto">
                            <a:xfrm>
                              <a:off x="1278" y="3540"/>
                              <a:ext cx="4" cy="15"/>
                              <a:chOff x="1278" y="3540"/>
                              <a:chExt cx="4" cy="15"/>
                            </a:xfrm>
                          </p:grpSpPr>
                          <p:sp>
                            <p:nvSpPr>
                              <p:cNvPr id="966" name="Rectangle 61"/>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967" name="Rectangle 62"/>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94" name="Group 63"/>
                            <p:cNvGrpSpPr>
                              <a:grpSpLocks/>
                            </p:cNvGrpSpPr>
                            <p:nvPr/>
                          </p:nvGrpSpPr>
                          <p:grpSpPr bwMode="auto">
                            <a:xfrm>
                              <a:off x="1283" y="3540"/>
                              <a:ext cx="5" cy="15"/>
                              <a:chOff x="1283" y="3540"/>
                              <a:chExt cx="5" cy="15"/>
                            </a:xfrm>
                          </p:grpSpPr>
                          <p:sp>
                            <p:nvSpPr>
                              <p:cNvPr id="964" name="Rectangle 64"/>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965" name="Rectangle 65"/>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295" name="Group 66"/>
                          <p:cNvGrpSpPr>
                            <a:grpSpLocks/>
                          </p:cNvGrpSpPr>
                          <p:nvPr/>
                        </p:nvGrpSpPr>
                        <p:grpSpPr bwMode="auto">
                          <a:xfrm>
                            <a:off x="1290" y="3540"/>
                            <a:ext cx="13" cy="15"/>
                            <a:chOff x="1290" y="3540"/>
                            <a:chExt cx="13" cy="15"/>
                          </a:xfrm>
                        </p:grpSpPr>
                        <p:grpSp>
                          <p:nvGrpSpPr>
                            <p:cNvPr id="296" name="Group 67"/>
                            <p:cNvGrpSpPr>
                              <a:grpSpLocks/>
                            </p:cNvGrpSpPr>
                            <p:nvPr/>
                          </p:nvGrpSpPr>
                          <p:grpSpPr bwMode="auto">
                            <a:xfrm>
                              <a:off x="1290" y="3540"/>
                              <a:ext cx="5" cy="15"/>
                              <a:chOff x="1290" y="3540"/>
                              <a:chExt cx="5" cy="15"/>
                            </a:xfrm>
                          </p:grpSpPr>
                          <p:sp>
                            <p:nvSpPr>
                              <p:cNvPr id="960" name="Rectangle 68"/>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961" name="Rectangle 69"/>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97" name="Group 70"/>
                            <p:cNvGrpSpPr>
                              <a:grpSpLocks/>
                            </p:cNvGrpSpPr>
                            <p:nvPr/>
                          </p:nvGrpSpPr>
                          <p:grpSpPr bwMode="auto">
                            <a:xfrm>
                              <a:off x="1297" y="3540"/>
                              <a:ext cx="6" cy="15"/>
                              <a:chOff x="1297" y="3540"/>
                              <a:chExt cx="6" cy="15"/>
                            </a:xfrm>
                          </p:grpSpPr>
                          <p:sp>
                            <p:nvSpPr>
                              <p:cNvPr id="958" name="Rectangle 71"/>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959" name="Rectangle 72"/>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98" name="Group 73"/>
                        <p:cNvGrpSpPr>
                          <a:grpSpLocks/>
                        </p:cNvGrpSpPr>
                        <p:nvPr/>
                      </p:nvGrpSpPr>
                      <p:grpSpPr bwMode="auto">
                        <a:xfrm>
                          <a:off x="1305" y="3540"/>
                          <a:ext cx="26" cy="15"/>
                          <a:chOff x="1305" y="3540"/>
                          <a:chExt cx="26" cy="15"/>
                        </a:xfrm>
                      </p:grpSpPr>
                      <p:grpSp>
                        <p:nvGrpSpPr>
                          <p:cNvPr id="303" name="Group 74"/>
                          <p:cNvGrpSpPr>
                            <a:grpSpLocks/>
                          </p:cNvGrpSpPr>
                          <p:nvPr/>
                        </p:nvGrpSpPr>
                        <p:grpSpPr bwMode="auto">
                          <a:xfrm>
                            <a:off x="1305" y="3540"/>
                            <a:ext cx="12" cy="15"/>
                            <a:chOff x="1305" y="3540"/>
                            <a:chExt cx="12" cy="15"/>
                          </a:xfrm>
                        </p:grpSpPr>
                        <p:grpSp>
                          <p:nvGrpSpPr>
                            <p:cNvPr id="304" name="Group 75"/>
                            <p:cNvGrpSpPr>
                              <a:grpSpLocks/>
                            </p:cNvGrpSpPr>
                            <p:nvPr/>
                          </p:nvGrpSpPr>
                          <p:grpSpPr bwMode="auto">
                            <a:xfrm>
                              <a:off x="1305" y="3540"/>
                              <a:ext cx="5" cy="15"/>
                              <a:chOff x="1305" y="3540"/>
                              <a:chExt cx="5" cy="15"/>
                            </a:xfrm>
                          </p:grpSpPr>
                          <p:sp>
                            <p:nvSpPr>
                              <p:cNvPr id="952" name="Rectangle 76"/>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953" name="Rectangle 77"/>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09" name="Group 78"/>
                            <p:cNvGrpSpPr>
                              <a:grpSpLocks/>
                            </p:cNvGrpSpPr>
                            <p:nvPr/>
                          </p:nvGrpSpPr>
                          <p:grpSpPr bwMode="auto">
                            <a:xfrm>
                              <a:off x="1312" y="3540"/>
                              <a:ext cx="5" cy="15"/>
                              <a:chOff x="1312" y="3540"/>
                              <a:chExt cx="5" cy="15"/>
                            </a:xfrm>
                          </p:grpSpPr>
                          <p:sp>
                            <p:nvSpPr>
                              <p:cNvPr id="950" name="Rectangle 79"/>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951" name="Rectangle 80"/>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10" name="Group 81"/>
                          <p:cNvGrpSpPr>
                            <a:grpSpLocks/>
                          </p:cNvGrpSpPr>
                          <p:nvPr/>
                        </p:nvGrpSpPr>
                        <p:grpSpPr bwMode="auto">
                          <a:xfrm>
                            <a:off x="1318" y="3540"/>
                            <a:ext cx="13" cy="15"/>
                            <a:chOff x="1318" y="3540"/>
                            <a:chExt cx="13" cy="15"/>
                          </a:xfrm>
                        </p:grpSpPr>
                        <p:grpSp>
                          <p:nvGrpSpPr>
                            <p:cNvPr id="311" name="Group 82"/>
                            <p:cNvGrpSpPr>
                              <a:grpSpLocks/>
                            </p:cNvGrpSpPr>
                            <p:nvPr/>
                          </p:nvGrpSpPr>
                          <p:grpSpPr bwMode="auto">
                            <a:xfrm>
                              <a:off x="1318" y="3540"/>
                              <a:ext cx="6" cy="15"/>
                              <a:chOff x="1318" y="3540"/>
                              <a:chExt cx="6" cy="15"/>
                            </a:xfrm>
                          </p:grpSpPr>
                          <p:sp>
                            <p:nvSpPr>
                              <p:cNvPr id="946" name="Rectangle 83"/>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947" name="Rectangle 84"/>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12" name="Group 85"/>
                            <p:cNvGrpSpPr>
                              <a:grpSpLocks/>
                            </p:cNvGrpSpPr>
                            <p:nvPr/>
                          </p:nvGrpSpPr>
                          <p:grpSpPr bwMode="auto">
                            <a:xfrm>
                              <a:off x="1325" y="3540"/>
                              <a:ext cx="6" cy="15"/>
                              <a:chOff x="1325" y="3540"/>
                              <a:chExt cx="6" cy="15"/>
                            </a:xfrm>
                          </p:grpSpPr>
                          <p:sp>
                            <p:nvSpPr>
                              <p:cNvPr id="944" name="Rectangle 86"/>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945" name="Rectangle 87"/>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317" name="Group 88"/>
                      <p:cNvGrpSpPr>
                        <a:grpSpLocks/>
                      </p:cNvGrpSpPr>
                      <p:nvPr/>
                    </p:nvGrpSpPr>
                    <p:grpSpPr bwMode="auto">
                      <a:xfrm>
                        <a:off x="1332" y="3540"/>
                        <a:ext cx="55" cy="15"/>
                        <a:chOff x="1332" y="3540"/>
                        <a:chExt cx="55" cy="15"/>
                      </a:xfrm>
                    </p:grpSpPr>
                    <p:grpSp>
                      <p:nvGrpSpPr>
                        <p:cNvPr id="318" name="Group 89"/>
                        <p:cNvGrpSpPr>
                          <a:grpSpLocks/>
                        </p:cNvGrpSpPr>
                        <p:nvPr/>
                      </p:nvGrpSpPr>
                      <p:grpSpPr bwMode="auto">
                        <a:xfrm>
                          <a:off x="1332" y="3540"/>
                          <a:ext cx="27" cy="15"/>
                          <a:chOff x="1332" y="3540"/>
                          <a:chExt cx="27" cy="15"/>
                        </a:xfrm>
                      </p:grpSpPr>
                      <p:grpSp>
                        <p:nvGrpSpPr>
                          <p:cNvPr id="323" name="Group 90"/>
                          <p:cNvGrpSpPr>
                            <a:grpSpLocks/>
                          </p:cNvGrpSpPr>
                          <p:nvPr/>
                        </p:nvGrpSpPr>
                        <p:grpSpPr bwMode="auto">
                          <a:xfrm>
                            <a:off x="1332" y="3540"/>
                            <a:ext cx="13" cy="15"/>
                            <a:chOff x="1332" y="3540"/>
                            <a:chExt cx="13" cy="15"/>
                          </a:xfrm>
                        </p:grpSpPr>
                        <p:grpSp>
                          <p:nvGrpSpPr>
                            <p:cNvPr id="324" name="Group 91"/>
                            <p:cNvGrpSpPr>
                              <a:grpSpLocks/>
                            </p:cNvGrpSpPr>
                            <p:nvPr/>
                          </p:nvGrpSpPr>
                          <p:grpSpPr bwMode="auto">
                            <a:xfrm>
                              <a:off x="1332" y="3540"/>
                              <a:ext cx="5" cy="15"/>
                              <a:chOff x="1332" y="3540"/>
                              <a:chExt cx="5" cy="15"/>
                            </a:xfrm>
                          </p:grpSpPr>
                          <p:sp>
                            <p:nvSpPr>
                              <p:cNvPr id="936" name="Rectangle 92"/>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937" name="Rectangle 93"/>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25" name="Group 94"/>
                            <p:cNvGrpSpPr>
                              <a:grpSpLocks/>
                            </p:cNvGrpSpPr>
                            <p:nvPr/>
                          </p:nvGrpSpPr>
                          <p:grpSpPr bwMode="auto">
                            <a:xfrm>
                              <a:off x="1339" y="3540"/>
                              <a:ext cx="6" cy="15"/>
                              <a:chOff x="1339" y="3540"/>
                              <a:chExt cx="6" cy="15"/>
                            </a:xfrm>
                          </p:grpSpPr>
                          <p:sp>
                            <p:nvSpPr>
                              <p:cNvPr id="934" name="Rectangle 95"/>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935" name="Rectangle 96"/>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326" name="Group 97"/>
                          <p:cNvGrpSpPr>
                            <a:grpSpLocks/>
                          </p:cNvGrpSpPr>
                          <p:nvPr/>
                        </p:nvGrpSpPr>
                        <p:grpSpPr bwMode="auto">
                          <a:xfrm>
                            <a:off x="1347" y="3540"/>
                            <a:ext cx="12" cy="15"/>
                            <a:chOff x="1347" y="3540"/>
                            <a:chExt cx="12" cy="15"/>
                          </a:xfrm>
                        </p:grpSpPr>
                        <p:grpSp>
                          <p:nvGrpSpPr>
                            <p:cNvPr id="327" name="Group 98"/>
                            <p:cNvGrpSpPr>
                              <a:grpSpLocks/>
                            </p:cNvGrpSpPr>
                            <p:nvPr/>
                          </p:nvGrpSpPr>
                          <p:grpSpPr bwMode="auto">
                            <a:xfrm>
                              <a:off x="1347" y="3540"/>
                              <a:ext cx="5" cy="15"/>
                              <a:chOff x="1347" y="3540"/>
                              <a:chExt cx="5" cy="15"/>
                            </a:xfrm>
                          </p:grpSpPr>
                          <p:sp>
                            <p:nvSpPr>
                              <p:cNvPr id="930" name="Rectangle 99"/>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931" name="Rectangle 100"/>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28" name="Group 101"/>
                            <p:cNvGrpSpPr>
                              <a:grpSpLocks/>
                            </p:cNvGrpSpPr>
                            <p:nvPr/>
                          </p:nvGrpSpPr>
                          <p:grpSpPr bwMode="auto">
                            <a:xfrm>
                              <a:off x="1354" y="3540"/>
                              <a:ext cx="5" cy="15"/>
                              <a:chOff x="1354" y="3540"/>
                              <a:chExt cx="5" cy="15"/>
                            </a:xfrm>
                          </p:grpSpPr>
                          <p:sp>
                            <p:nvSpPr>
                              <p:cNvPr id="928" name="Rectangle 102"/>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929" name="Rectangle 103"/>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33" name="Group 104"/>
                        <p:cNvGrpSpPr>
                          <a:grpSpLocks/>
                        </p:cNvGrpSpPr>
                        <p:nvPr/>
                      </p:nvGrpSpPr>
                      <p:grpSpPr bwMode="auto">
                        <a:xfrm>
                          <a:off x="1361" y="3540"/>
                          <a:ext cx="26" cy="15"/>
                          <a:chOff x="1361" y="3540"/>
                          <a:chExt cx="26" cy="15"/>
                        </a:xfrm>
                      </p:grpSpPr>
                      <p:grpSp>
                        <p:nvGrpSpPr>
                          <p:cNvPr id="334" name="Group 105"/>
                          <p:cNvGrpSpPr>
                            <a:grpSpLocks/>
                          </p:cNvGrpSpPr>
                          <p:nvPr/>
                        </p:nvGrpSpPr>
                        <p:grpSpPr bwMode="auto">
                          <a:xfrm>
                            <a:off x="1361" y="3540"/>
                            <a:ext cx="12" cy="15"/>
                            <a:chOff x="1361" y="3540"/>
                            <a:chExt cx="12" cy="15"/>
                          </a:xfrm>
                        </p:grpSpPr>
                        <p:grpSp>
                          <p:nvGrpSpPr>
                            <p:cNvPr id="339" name="Group 106"/>
                            <p:cNvGrpSpPr>
                              <a:grpSpLocks/>
                            </p:cNvGrpSpPr>
                            <p:nvPr/>
                          </p:nvGrpSpPr>
                          <p:grpSpPr bwMode="auto">
                            <a:xfrm>
                              <a:off x="1361" y="3540"/>
                              <a:ext cx="5" cy="15"/>
                              <a:chOff x="1361" y="3540"/>
                              <a:chExt cx="5" cy="15"/>
                            </a:xfrm>
                          </p:grpSpPr>
                          <p:sp>
                            <p:nvSpPr>
                              <p:cNvPr id="922" name="Rectangle 107"/>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923" name="Rectangle 108"/>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40" name="Group 109"/>
                            <p:cNvGrpSpPr>
                              <a:grpSpLocks/>
                            </p:cNvGrpSpPr>
                            <p:nvPr/>
                          </p:nvGrpSpPr>
                          <p:grpSpPr bwMode="auto">
                            <a:xfrm>
                              <a:off x="1368" y="3540"/>
                              <a:ext cx="5" cy="15"/>
                              <a:chOff x="1368" y="3540"/>
                              <a:chExt cx="5" cy="15"/>
                            </a:xfrm>
                          </p:grpSpPr>
                          <p:sp>
                            <p:nvSpPr>
                              <p:cNvPr id="920" name="Rectangle 110"/>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921" name="Rectangle 111"/>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41" name="Group 112"/>
                          <p:cNvGrpSpPr>
                            <a:grpSpLocks/>
                          </p:cNvGrpSpPr>
                          <p:nvPr/>
                        </p:nvGrpSpPr>
                        <p:grpSpPr bwMode="auto">
                          <a:xfrm>
                            <a:off x="1374" y="3540"/>
                            <a:ext cx="13" cy="15"/>
                            <a:chOff x="1374" y="3540"/>
                            <a:chExt cx="13" cy="15"/>
                          </a:xfrm>
                        </p:grpSpPr>
                        <p:grpSp>
                          <p:nvGrpSpPr>
                            <p:cNvPr id="342" name="Group 113"/>
                            <p:cNvGrpSpPr>
                              <a:grpSpLocks/>
                            </p:cNvGrpSpPr>
                            <p:nvPr/>
                          </p:nvGrpSpPr>
                          <p:grpSpPr bwMode="auto">
                            <a:xfrm>
                              <a:off x="1374" y="3540"/>
                              <a:ext cx="5" cy="15"/>
                              <a:chOff x="1374" y="3540"/>
                              <a:chExt cx="5" cy="15"/>
                            </a:xfrm>
                          </p:grpSpPr>
                          <p:sp>
                            <p:nvSpPr>
                              <p:cNvPr id="916" name="Rectangle 114"/>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917" name="Rectangle 115"/>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47" name="Group 116"/>
                            <p:cNvGrpSpPr>
                              <a:grpSpLocks/>
                            </p:cNvGrpSpPr>
                            <p:nvPr/>
                          </p:nvGrpSpPr>
                          <p:grpSpPr bwMode="auto">
                            <a:xfrm>
                              <a:off x="1381" y="3540"/>
                              <a:ext cx="6" cy="15"/>
                              <a:chOff x="1381" y="3540"/>
                              <a:chExt cx="6" cy="15"/>
                            </a:xfrm>
                          </p:grpSpPr>
                          <p:sp>
                            <p:nvSpPr>
                              <p:cNvPr id="914" name="Rectangle 117"/>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915" name="Rectangle 118"/>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348" name="Group 842"/>
                    <p:cNvGrpSpPr>
                      <a:grpSpLocks/>
                    </p:cNvGrpSpPr>
                    <p:nvPr/>
                  </p:nvGrpSpPr>
                  <p:grpSpPr bwMode="auto">
                    <a:xfrm>
                      <a:off x="1389" y="3540"/>
                      <a:ext cx="110" cy="15"/>
                      <a:chOff x="1389" y="3540"/>
                      <a:chExt cx="110" cy="15"/>
                    </a:xfrm>
                  </p:grpSpPr>
                  <p:grpSp>
                    <p:nvGrpSpPr>
                      <p:cNvPr id="353" name="Group 843"/>
                      <p:cNvGrpSpPr>
                        <a:grpSpLocks/>
                      </p:cNvGrpSpPr>
                      <p:nvPr/>
                    </p:nvGrpSpPr>
                    <p:grpSpPr bwMode="auto">
                      <a:xfrm>
                        <a:off x="1389" y="3540"/>
                        <a:ext cx="54" cy="15"/>
                        <a:chOff x="1389" y="3540"/>
                        <a:chExt cx="54" cy="15"/>
                      </a:xfrm>
                    </p:grpSpPr>
                    <p:grpSp>
                      <p:nvGrpSpPr>
                        <p:cNvPr id="354" name="Group 121"/>
                        <p:cNvGrpSpPr>
                          <a:grpSpLocks/>
                        </p:cNvGrpSpPr>
                        <p:nvPr/>
                      </p:nvGrpSpPr>
                      <p:grpSpPr bwMode="auto">
                        <a:xfrm>
                          <a:off x="1389" y="3540"/>
                          <a:ext cx="26" cy="15"/>
                          <a:chOff x="1389" y="3540"/>
                          <a:chExt cx="26" cy="15"/>
                        </a:xfrm>
                      </p:grpSpPr>
                      <p:grpSp>
                        <p:nvGrpSpPr>
                          <p:cNvPr id="355" name="Group 122"/>
                          <p:cNvGrpSpPr>
                            <a:grpSpLocks/>
                          </p:cNvGrpSpPr>
                          <p:nvPr/>
                        </p:nvGrpSpPr>
                        <p:grpSpPr bwMode="auto">
                          <a:xfrm>
                            <a:off x="1389" y="3540"/>
                            <a:ext cx="12" cy="15"/>
                            <a:chOff x="1389" y="3540"/>
                            <a:chExt cx="12" cy="15"/>
                          </a:xfrm>
                        </p:grpSpPr>
                        <p:grpSp>
                          <p:nvGrpSpPr>
                            <p:cNvPr id="356" name="Group 123"/>
                            <p:cNvGrpSpPr>
                              <a:grpSpLocks/>
                            </p:cNvGrpSpPr>
                            <p:nvPr/>
                          </p:nvGrpSpPr>
                          <p:grpSpPr bwMode="auto">
                            <a:xfrm>
                              <a:off x="1389" y="3540"/>
                              <a:ext cx="5" cy="15"/>
                              <a:chOff x="1389" y="3540"/>
                              <a:chExt cx="5" cy="15"/>
                            </a:xfrm>
                          </p:grpSpPr>
                          <p:sp>
                            <p:nvSpPr>
                              <p:cNvPr id="904" name="Rectangle 124"/>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905" name="Rectangle 125"/>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57" name="Group 126"/>
                            <p:cNvGrpSpPr>
                              <a:grpSpLocks/>
                            </p:cNvGrpSpPr>
                            <p:nvPr/>
                          </p:nvGrpSpPr>
                          <p:grpSpPr bwMode="auto">
                            <a:xfrm>
                              <a:off x="1396" y="3540"/>
                              <a:ext cx="5" cy="15"/>
                              <a:chOff x="1396" y="3540"/>
                              <a:chExt cx="5" cy="15"/>
                            </a:xfrm>
                          </p:grpSpPr>
                          <p:sp>
                            <p:nvSpPr>
                              <p:cNvPr id="902" name="Rectangle 127"/>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903" name="Rectangle 128"/>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58" name="Group 129"/>
                          <p:cNvGrpSpPr>
                            <a:grpSpLocks/>
                          </p:cNvGrpSpPr>
                          <p:nvPr/>
                        </p:nvGrpSpPr>
                        <p:grpSpPr bwMode="auto">
                          <a:xfrm>
                            <a:off x="1403" y="3540"/>
                            <a:ext cx="12" cy="15"/>
                            <a:chOff x="1403" y="3540"/>
                            <a:chExt cx="12" cy="15"/>
                          </a:xfrm>
                        </p:grpSpPr>
                        <p:grpSp>
                          <p:nvGrpSpPr>
                            <p:cNvPr id="359" name="Group 130"/>
                            <p:cNvGrpSpPr>
                              <a:grpSpLocks/>
                            </p:cNvGrpSpPr>
                            <p:nvPr/>
                          </p:nvGrpSpPr>
                          <p:grpSpPr bwMode="auto">
                            <a:xfrm>
                              <a:off x="1403" y="3540"/>
                              <a:ext cx="5" cy="15"/>
                              <a:chOff x="1403" y="3540"/>
                              <a:chExt cx="5" cy="15"/>
                            </a:xfrm>
                          </p:grpSpPr>
                          <p:sp>
                            <p:nvSpPr>
                              <p:cNvPr id="898" name="Rectangle 131"/>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899" name="Rectangle 132"/>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60" name="Group 133"/>
                            <p:cNvGrpSpPr>
                              <a:grpSpLocks/>
                            </p:cNvGrpSpPr>
                            <p:nvPr/>
                          </p:nvGrpSpPr>
                          <p:grpSpPr bwMode="auto">
                            <a:xfrm>
                              <a:off x="1410" y="3540"/>
                              <a:ext cx="5" cy="15"/>
                              <a:chOff x="1410" y="3540"/>
                              <a:chExt cx="5" cy="15"/>
                            </a:xfrm>
                          </p:grpSpPr>
                          <p:sp>
                            <p:nvSpPr>
                              <p:cNvPr id="896" name="Rectangle 134"/>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897" name="Rectangle 135"/>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65" name="Group 136"/>
                        <p:cNvGrpSpPr>
                          <a:grpSpLocks/>
                        </p:cNvGrpSpPr>
                        <p:nvPr/>
                      </p:nvGrpSpPr>
                      <p:grpSpPr bwMode="auto">
                        <a:xfrm>
                          <a:off x="1416" y="3540"/>
                          <a:ext cx="27" cy="15"/>
                          <a:chOff x="1416" y="3540"/>
                          <a:chExt cx="27" cy="15"/>
                        </a:xfrm>
                      </p:grpSpPr>
                      <p:grpSp>
                        <p:nvGrpSpPr>
                          <p:cNvPr id="366" name="Group 137"/>
                          <p:cNvGrpSpPr>
                            <a:grpSpLocks/>
                          </p:cNvGrpSpPr>
                          <p:nvPr/>
                        </p:nvGrpSpPr>
                        <p:grpSpPr bwMode="auto">
                          <a:xfrm>
                            <a:off x="1416" y="3540"/>
                            <a:ext cx="13" cy="15"/>
                            <a:chOff x="1416" y="3540"/>
                            <a:chExt cx="13" cy="15"/>
                          </a:xfrm>
                        </p:grpSpPr>
                        <p:grpSp>
                          <p:nvGrpSpPr>
                            <p:cNvPr id="371" name="Group 138"/>
                            <p:cNvGrpSpPr>
                              <a:grpSpLocks/>
                            </p:cNvGrpSpPr>
                            <p:nvPr/>
                          </p:nvGrpSpPr>
                          <p:grpSpPr bwMode="auto">
                            <a:xfrm>
                              <a:off x="1416" y="3540"/>
                              <a:ext cx="6" cy="15"/>
                              <a:chOff x="1416" y="3540"/>
                              <a:chExt cx="6" cy="15"/>
                            </a:xfrm>
                          </p:grpSpPr>
                          <p:sp>
                            <p:nvSpPr>
                              <p:cNvPr id="890" name="Rectangle 139"/>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891" name="Rectangle 140"/>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72" name="Group 141"/>
                            <p:cNvGrpSpPr>
                              <a:grpSpLocks/>
                            </p:cNvGrpSpPr>
                            <p:nvPr/>
                          </p:nvGrpSpPr>
                          <p:grpSpPr bwMode="auto">
                            <a:xfrm>
                              <a:off x="1423" y="3540"/>
                              <a:ext cx="6" cy="15"/>
                              <a:chOff x="1423" y="3540"/>
                              <a:chExt cx="6" cy="15"/>
                            </a:xfrm>
                          </p:grpSpPr>
                          <p:sp>
                            <p:nvSpPr>
                              <p:cNvPr id="888" name="Rectangle 142"/>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889" name="Rectangle 143"/>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73" name="Group 144"/>
                          <p:cNvGrpSpPr>
                            <a:grpSpLocks/>
                          </p:cNvGrpSpPr>
                          <p:nvPr/>
                        </p:nvGrpSpPr>
                        <p:grpSpPr bwMode="auto">
                          <a:xfrm>
                            <a:off x="1431" y="3540"/>
                            <a:ext cx="12" cy="15"/>
                            <a:chOff x="1431" y="3540"/>
                            <a:chExt cx="12" cy="15"/>
                          </a:xfrm>
                        </p:grpSpPr>
                        <p:grpSp>
                          <p:nvGrpSpPr>
                            <p:cNvPr id="374" name="Group 145"/>
                            <p:cNvGrpSpPr>
                              <a:grpSpLocks/>
                            </p:cNvGrpSpPr>
                            <p:nvPr/>
                          </p:nvGrpSpPr>
                          <p:grpSpPr bwMode="auto">
                            <a:xfrm>
                              <a:off x="1431" y="3540"/>
                              <a:ext cx="5" cy="15"/>
                              <a:chOff x="1431" y="3540"/>
                              <a:chExt cx="5" cy="15"/>
                            </a:xfrm>
                          </p:grpSpPr>
                          <p:sp>
                            <p:nvSpPr>
                              <p:cNvPr id="884" name="Rectangle 146"/>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885" name="Rectangle 147"/>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79" name="Group 148"/>
                            <p:cNvGrpSpPr>
                              <a:grpSpLocks/>
                            </p:cNvGrpSpPr>
                            <p:nvPr/>
                          </p:nvGrpSpPr>
                          <p:grpSpPr bwMode="auto">
                            <a:xfrm>
                              <a:off x="1438" y="3540"/>
                              <a:ext cx="5" cy="15"/>
                              <a:chOff x="1438" y="3540"/>
                              <a:chExt cx="5" cy="15"/>
                            </a:xfrm>
                          </p:grpSpPr>
                          <p:sp>
                            <p:nvSpPr>
                              <p:cNvPr id="882" name="Rectangle 149"/>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883" name="Rectangle 150"/>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380" name="Group 151"/>
                      <p:cNvGrpSpPr>
                        <a:grpSpLocks/>
                      </p:cNvGrpSpPr>
                      <p:nvPr/>
                    </p:nvGrpSpPr>
                    <p:grpSpPr bwMode="auto">
                      <a:xfrm>
                        <a:off x="1445" y="3540"/>
                        <a:ext cx="54" cy="15"/>
                        <a:chOff x="1445" y="3540"/>
                        <a:chExt cx="54" cy="15"/>
                      </a:xfrm>
                    </p:grpSpPr>
                    <p:grpSp>
                      <p:nvGrpSpPr>
                        <p:cNvPr id="385" name="Group 152"/>
                        <p:cNvGrpSpPr>
                          <a:grpSpLocks/>
                        </p:cNvGrpSpPr>
                        <p:nvPr/>
                      </p:nvGrpSpPr>
                      <p:grpSpPr bwMode="auto">
                        <a:xfrm>
                          <a:off x="1445" y="3540"/>
                          <a:ext cx="27" cy="15"/>
                          <a:chOff x="1445" y="3540"/>
                          <a:chExt cx="27" cy="15"/>
                        </a:xfrm>
                      </p:grpSpPr>
                      <p:grpSp>
                        <p:nvGrpSpPr>
                          <p:cNvPr id="386" name="Group 153"/>
                          <p:cNvGrpSpPr>
                            <a:grpSpLocks/>
                          </p:cNvGrpSpPr>
                          <p:nvPr/>
                        </p:nvGrpSpPr>
                        <p:grpSpPr bwMode="auto">
                          <a:xfrm>
                            <a:off x="1445" y="3540"/>
                            <a:ext cx="12" cy="15"/>
                            <a:chOff x="1445" y="3540"/>
                            <a:chExt cx="12" cy="15"/>
                          </a:xfrm>
                        </p:grpSpPr>
                        <p:grpSp>
                          <p:nvGrpSpPr>
                            <p:cNvPr id="387" name="Group 154"/>
                            <p:cNvGrpSpPr>
                              <a:grpSpLocks/>
                            </p:cNvGrpSpPr>
                            <p:nvPr/>
                          </p:nvGrpSpPr>
                          <p:grpSpPr bwMode="auto">
                            <a:xfrm>
                              <a:off x="1445" y="3540"/>
                              <a:ext cx="5" cy="15"/>
                              <a:chOff x="1445" y="3540"/>
                              <a:chExt cx="5" cy="15"/>
                            </a:xfrm>
                          </p:grpSpPr>
                          <p:sp>
                            <p:nvSpPr>
                              <p:cNvPr id="874" name="Rectangle 155"/>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875" name="Rectangle 156"/>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88" name="Group 157"/>
                            <p:cNvGrpSpPr>
                              <a:grpSpLocks/>
                            </p:cNvGrpSpPr>
                            <p:nvPr/>
                          </p:nvGrpSpPr>
                          <p:grpSpPr bwMode="auto">
                            <a:xfrm>
                              <a:off x="1452" y="3540"/>
                              <a:ext cx="5" cy="15"/>
                              <a:chOff x="1452" y="3540"/>
                              <a:chExt cx="5" cy="15"/>
                            </a:xfrm>
                          </p:grpSpPr>
                          <p:sp>
                            <p:nvSpPr>
                              <p:cNvPr id="872" name="Rectangle 158"/>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873" name="Rectangle 159"/>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89" name="Group 160"/>
                          <p:cNvGrpSpPr>
                            <a:grpSpLocks/>
                          </p:cNvGrpSpPr>
                          <p:nvPr/>
                        </p:nvGrpSpPr>
                        <p:grpSpPr bwMode="auto">
                          <a:xfrm>
                            <a:off x="1459" y="3540"/>
                            <a:ext cx="13" cy="15"/>
                            <a:chOff x="1459" y="3540"/>
                            <a:chExt cx="13" cy="15"/>
                          </a:xfrm>
                        </p:grpSpPr>
                        <p:grpSp>
                          <p:nvGrpSpPr>
                            <p:cNvPr id="390" name="Group 161"/>
                            <p:cNvGrpSpPr>
                              <a:grpSpLocks/>
                            </p:cNvGrpSpPr>
                            <p:nvPr/>
                          </p:nvGrpSpPr>
                          <p:grpSpPr bwMode="auto">
                            <a:xfrm>
                              <a:off x="1459" y="3540"/>
                              <a:ext cx="5" cy="15"/>
                              <a:chOff x="1459" y="3540"/>
                              <a:chExt cx="5" cy="15"/>
                            </a:xfrm>
                          </p:grpSpPr>
                          <p:sp>
                            <p:nvSpPr>
                              <p:cNvPr id="868" name="Rectangle 162"/>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869" name="Rectangle 163"/>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95" name="Group 164"/>
                            <p:cNvGrpSpPr>
                              <a:grpSpLocks/>
                            </p:cNvGrpSpPr>
                            <p:nvPr/>
                          </p:nvGrpSpPr>
                          <p:grpSpPr bwMode="auto">
                            <a:xfrm>
                              <a:off x="1465" y="3540"/>
                              <a:ext cx="7" cy="15"/>
                              <a:chOff x="1465" y="3540"/>
                              <a:chExt cx="7" cy="15"/>
                            </a:xfrm>
                          </p:grpSpPr>
                          <p:sp>
                            <p:nvSpPr>
                              <p:cNvPr id="866" name="Rectangle 165"/>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867" name="Rectangle 166"/>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96" name="Group 167"/>
                        <p:cNvGrpSpPr>
                          <a:grpSpLocks/>
                        </p:cNvGrpSpPr>
                        <p:nvPr/>
                      </p:nvGrpSpPr>
                      <p:grpSpPr bwMode="auto">
                        <a:xfrm>
                          <a:off x="1473" y="3540"/>
                          <a:ext cx="26" cy="15"/>
                          <a:chOff x="1473" y="3540"/>
                          <a:chExt cx="26" cy="15"/>
                        </a:xfrm>
                      </p:grpSpPr>
                      <p:grpSp>
                        <p:nvGrpSpPr>
                          <p:cNvPr id="401" name="Group 168"/>
                          <p:cNvGrpSpPr>
                            <a:grpSpLocks/>
                          </p:cNvGrpSpPr>
                          <p:nvPr/>
                        </p:nvGrpSpPr>
                        <p:grpSpPr bwMode="auto">
                          <a:xfrm>
                            <a:off x="1473" y="3540"/>
                            <a:ext cx="12" cy="15"/>
                            <a:chOff x="1473" y="3540"/>
                            <a:chExt cx="12" cy="15"/>
                          </a:xfrm>
                        </p:grpSpPr>
                        <p:grpSp>
                          <p:nvGrpSpPr>
                            <p:cNvPr id="402" name="Group 169"/>
                            <p:cNvGrpSpPr>
                              <a:grpSpLocks/>
                            </p:cNvGrpSpPr>
                            <p:nvPr/>
                          </p:nvGrpSpPr>
                          <p:grpSpPr bwMode="auto">
                            <a:xfrm>
                              <a:off x="1473" y="3540"/>
                              <a:ext cx="5" cy="15"/>
                              <a:chOff x="1473" y="3540"/>
                              <a:chExt cx="5" cy="15"/>
                            </a:xfrm>
                          </p:grpSpPr>
                          <p:sp>
                            <p:nvSpPr>
                              <p:cNvPr id="860" name="Rectangle 170"/>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861" name="Rectangle 171"/>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403" name="Group 172"/>
                            <p:cNvGrpSpPr>
                              <a:grpSpLocks/>
                            </p:cNvGrpSpPr>
                            <p:nvPr/>
                          </p:nvGrpSpPr>
                          <p:grpSpPr bwMode="auto">
                            <a:xfrm>
                              <a:off x="1480" y="3540"/>
                              <a:ext cx="5" cy="15"/>
                              <a:chOff x="1480" y="3540"/>
                              <a:chExt cx="5" cy="15"/>
                            </a:xfrm>
                          </p:grpSpPr>
                          <p:sp>
                            <p:nvSpPr>
                              <p:cNvPr id="858" name="Rectangle 173"/>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859" name="Rectangle 174"/>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404" name="Group 175"/>
                          <p:cNvGrpSpPr>
                            <a:grpSpLocks/>
                          </p:cNvGrpSpPr>
                          <p:nvPr/>
                        </p:nvGrpSpPr>
                        <p:grpSpPr bwMode="auto">
                          <a:xfrm>
                            <a:off x="1487" y="3540"/>
                            <a:ext cx="12" cy="15"/>
                            <a:chOff x="1487" y="3540"/>
                            <a:chExt cx="12" cy="15"/>
                          </a:xfrm>
                        </p:grpSpPr>
                        <p:grpSp>
                          <p:nvGrpSpPr>
                            <p:cNvPr id="409" name="Group 176"/>
                            <p:cNvGrpSpPr>
                              <a:grpSpLocks/>
                            </p:cNvGrpSpPr>
                            <p:nvPr/>
                          </p:nvGrpSpPr>
                          <p:grpSpPr bwMode="auto">
                            <a:xfrm>
                              <a:off x="1487" y="3540"/>
                              <a:ext cx="5" cy="15"/>
                              <a:chOff x="1487" y="3540"/>
                              <a:chExt cx="5" cy="15"/>
                            </a:xfrm>
                          </p:grpSpPr>
                          <p:sp>
                            <p:nvSpPr>
                              <p:cNvPr id="854" name="Rectangle 177"/>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855" name="Rectangle 178"/>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410" name="Group 179"/>
                            <p:cNvGrpSpPr>
                              <a:grpSpLocks/>
                            </p:cNvGrpSpPr>
                            <p:nvPr/>
                          </p:nvGrpSpPr>
                          <p:grpSpPr bwMode="auto">
                            <a:xfrm>
                              <a:off x="1494" y="3540"/>
                              <a:ext cx="5" cy="15"/>
                              <a:chOff x="1494" y="3540"/>
                              <a:chExt cx="5" cy="15"/>
                            </a:xfrm>
                          </p:grpSpPr>
                          <p:sp>
                            <p:nvSpPr>
                              <p:cNvPr id="852" name="Rectangle 180"/>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853" name="Rectangle 181"/>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415" name="Group 182"/>
                <p:cNvGrpSpPr>
                  <a:grpSpLocks/>
                </p:cNvGrpSpPr>
                <p:nvPr/>
              </p:nvGrpSpPr>
              <p:grpSpPr bwMode="auto">
                <a:xfrm>
                  <a:off x="1278" y="3496"/>
                  <a:ext cx="216" cy="30"/>
                  <a:chOff x="1278" y="3496"/>
                  <a:chExt cx="216" cy="30"/>
                </a:xfrm>
              </p:grpSpPr>
              <p:sp>
                <p:nvSpPr>
                  <p:cNvPr id="836" name="Rectangle 183"/>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37" name="Rectangle 184"/>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38" name="Rectangle 185"/>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39" name="Rectangle 186"/>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419" name="Group 187"/>
              <p:cNvGrpSpPr>
                <a:grpSpLocks/>
              </p:cNvGrpSpPr>
              <p:nvPr/>
            </p:nvGrpSpPr>
            <p:grpSpPr bwMode="auto">
              <a:xfrm>
                <a:off x="1468" y="3499"/>
                <a:ext cx="23" cy="12"/>
                <a:chOff x="1468" y="3499"/>
                <a:chExt cx="23" cy="12"/>
              </a:xfrm>
            </p:grpSpPr>
            <p:sp>
              <p:nvSpPr>
                <p:cNvPr id="829" name="Rectangle 188"/>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830" name="Rectangle 189"/>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420" name="Group 190"/>
                <p:cNvGrpSpPr>
                  <a:grpSpLocks/>
                </p:cNvGrpSpPr>
                <p:nvPr/>
              </p:nvGrpSpPr>
              <p:grpSpPr bwMode="auto">
                <a:xfrm>
                  <a:off x="1468" y="3499"/>
                  <a:ext cx="7" cy="12"/>
                  <a:chOff x="1468" y="3499"/>
                  <a:chExt cx="7" cy="12"/>
                </a:xfrm>
              </p:grpSpPr>
              <p:sp>
                <p:nvSpPr>
                  <p:cNvPr id="832" name="Rectangle 191"/>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33" name="Rectangle 192"/>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421" name="Group 193"/>
              <p:cNvGrpSpPr>
                <a:grpSpLocks/>
              </p:cNvGrpSpPr>
              <p:nvPr/>
            </p:nvGrpSpPr>
            <p:grpSpPr bwMode="auto">
              <a:xfrm>
                <a:off x="1324" y="3498"/>
                <a:ext cx="64" cy="24"/>
                <a:chOff x="1324" y="3498"/>
                <a:chExt cx="64" cy="24"/>
              </a:xfrm>
            </p:grpSpPr>
            <p:grpSp>
              <p:nvGrpSpPr>
                <p:cNvPr id="422" name="Group 194"/>
                <p:cNvGrpSpPr>
                  <a:grpSpLocks/>
                </p:cNvGrpSpPr>
                <p:nvPr/>
              </p:nvGrpSpPr>
              <p:grpSpPr bwMode="auto">
                <a:xfrm>
                  <a:off x="1326" y="3502"/>
                  <a:ext cx="62" cy="6"/>
                  <a:chOff x="1326" y="3502"/>
                  <a:chExt cx="62" cy="6"/>
                </a:xfrm>
              </p:grpSpPr>
              <p:sp>
                <p:nvSpPr>
                  <p:cNvPr id="826" name="Rectangle 195"/>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827" name="Rectangle 196"/>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828" name="Rectangle 197"/>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824" name="Rectangle 198"/>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825" name="Rectangle 199"/>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423" name="Group 200"/>
              <p:cNvGrpSpPr>
                <a:grpSpLocks/>
              </p:cNvGrpSpPr>
              <p:nvPr/>
            </p:nvGrpSpPr>
            <p:grpSpPr bwMode="auto">
              <a:xfrm>
                <a:off x="1278" y="3519"/>
                <a:ext cx="40" cy="8"/>
                <a:chOff x="1278" y="3519"/>
                <a:chExt cx="40" cy="8"/>
              </a:xfrm>
            </p:grpSpPr>
            <p:grpSp>
              <p:nvGrpSpPr>
                <p:cNvPr id="424" name="Group 201"/>
                <p:cNvGrpSpPr>
                  <a:grpSpLocks/>
                </p:cNvGrpSpPr>
                <p:nvPr/>
              </p:nvGrpSpPr>
              <p:grpSpPr bwMode="auto">
                <a:xfrm>
                  <a:off x="1278" y="3519"/>
                  <a:ext cx="19" cy="8"/>
                  <a:chOff x="1278" y="3519"/>
                  <a:chExt cx="19" cy="8"/>
                </a:xfrm>
              </p:grpSpPr>
              <p:grpSp>
                <p:nvGrpSpPr>
                  <p:cNvPr id="429" name="Group 202"/>
                  <p:cNvGrpSpPr>
                    <a:grpSpLocks/>
                  </p:cNvGrpSpPr>
                  <p:nvPr/>
                </p:nvGrpSpPr>
                <p:grpSpPr bwMode="auto">
                  <a:xfrm>
                    <a:off x="1278" y="3519"/>
                    <a:ext cx="8" cy="8"/>
                    <a:chOff x="1278" y="3519"/>
                    <a:chExt cx="8" cy="8"/>
                  </a:xfrm>
                </p:grpSpPr>
                <p:grpSp>
                  <p:nvGrpSpPr>
                    <p:cNvPr id="433" name="Group 203"/>
                    <p:cNvGrpSpPr>
                      <a:grpSpLocks/>
                    </p:cNvGrpSpPr>
                    <p:nvPr/>
                  </p:nvGrpSpPr>
                  <p:grpSpPr bwMode="auto">
                    <a:xfrm>
                      <a:off x="1278" y="3519"/>
                      <a:ext cx="3" cy="8"/>
                      <a:chOff x="1278" y="3519"/>
                      <a:chExt cx="3" cy="8"/>
                    </a:xfrm>
                  </p:grpSpPr>
                  <p:sp>
                    <p:nvSpPr>
                      <p:cNvPr id="821" name="Rectangle 204"/>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822" name="Rectangle 205"/>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434" name="Group 206"/>
                    <p:cNvGrpSpPr>
                      <a:grpSpLocks/>
                    </p:cNvGrpSpPr>
                    <p:nvPr/>
                  </p:nvGrpSpPr>
                  <p:grpSpPr bwMode="auto">
                    <a:xfrm>
                      <a:off x="1282" y="3519"/>
                      <a:ext cx="4" cy="8"/>
                      <a:chOff x="1282" y="3519"/>
                      <a:chExt cx="4" cy="8"/>
                    </a:xfrm>
                  </p:grpSpPr>
                  <p:sp>
                    <p:nvSpPr>
                      <p:cNvPr id="819" name="Rectangle 207"/>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820" name="Rectangle 208"/>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435" name="Group 209"/>
                  <p:cNvGrpSpPr>
                    <a:grpSpLocks/>
                  </p:cNvGrpSpPr>
                  <p:nvPr/>
                </p:nvGrpSpPr>
                <p:grpSpPr bwMode="auto">
                  <a:xfrm>
                    <a:off x="1287" y="3519"/>
                    <a:ext cx="10" cy="8"/>
                    <a:chOff x="1287" y="3519"/>
                    <a:chExt cx="10" cy="8"/>
                  </a:xfrm>
                </p:grpSpPr>
                <p:grpSp>
                  <p:nvGrpSpPr>
                    <p:cNvPr id="436" name="Group 210"/>
                    <p:cNvGrpSpPr>
                      <a:grpSpLocks/>
                    </p:cNvGrpSpPr>
                    <p:nvPr/>
                  </p:nvGrpSpPr>
                  <p:grpSpPr bwMode="auto">
                    <a:xfrm>
                      <a:off x="1287" y="3519"/>
                      <a:ext cx="4" cy="8"/>
                      <a:chOff x="1287" y="3519"/>
                      <a:chExt cx="4" cy="8"/>
                    </a:xfrm>
                  </p:grpSpPr>
                  <p:sp>
                    <p:nvSpPr>
                      <p:cNvPr id="815" name="Rectangle 211"/>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816" name="Rectangle 212"/>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437" name="Group 213"/>
                    <p:cNvGrpSpPr>
                      <a:grpSpLocks/>
                    </p:cNvGrpSpPr>
                    <p:nvPr/>
                  </p:nvGrpSpPr>
                  <p:grpSpPr bwMode="auto">
                    <a:xfrm>
                      <a:off x="1293" y="3519"/>
                      <a:ext cx="4" cy="8"/>
                      <a:chOff x="1293" y="3519"/>
                      <a:chExt cx="4" cy="8"/>
                    </a:xfrm>
                  </p:grpSpPr>
                  <p:sp>
                    <p:nvSpPr>
                      <p:cNvPr id="813" name="Rectangle 214"/>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814" name="Rectangle 215"/>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438" name="Group 216"/>
                <p:cNvGrpSpPr>
                  <a:grpSpLocks/>
                </p:cNvGrpSpPr>
                <p:nvPr/>
              </p:nvGrpSpPr>
              <p:grpSpPr bwMode="auto">
                <a:xfrm>
                  <a:off x="1298" y="3519"/>
                  <a:ext cx="20" cy="8"/>
                  <a:chOff x="1298" y="3519"/>
                  <a:chExt cx="20" cy="8"/>
                </a:xfrm>
              </p:grpSpPr>
              <p:grpSp>
                <p:nvGrpSpPr>
                  <p:cNvPr id="439" name="Group 217"/>
                  <p:cNvGrpSpPr>
                    <a:grpSpLocks/>
                  </p:cNvGrpSpPr>
                  <p:nvPr/>
                </p:nvGrpSpPr>
                <p:grpSpPr bwMode="auto">
                  <a:xfrm>
                    <a:off x="1298" y="3519"/>
                    <a:ext cx="10" cy="8"/>
                    <a:chOff x="1298" y="3519"/>
                    <a:chExt cx="10" cy="8"/>
                  </a:xfrm>
                </p:grpSpPr>
                <p:grpSp>
                  <p:nvGrpSpPr>
                    <p:cNvPr id="440" name="Group 218"/>
                    <p:cNvGrpSpPr>
                      <a:grpSpLocks/>
                    </p:cNvGrpSpPr>
                    <p:nvPr/>
                  </p:nvGrpSpPr>
                  <p:grpSpPr bwMode="auto">
                    <a:xfrm>
                      <a:off x="1298" y="3519"/>
                      <a:ext cx="5" cy="8"/>
                      <a:chOff x="1298" y="3519"/>
                      <a:chExt cx="5" cy="8"/>
                    </a:xfrm>
                  </p:grpSpPr>
                  <p:sp>
                    <p:nvSpPr>
                      <p:cNvPr id="807" name="Rectangle 219"/>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808" name="Rectangle 220"/>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472" name="Group 221"/>
                    <p:cNvGrpSpPr>
                      <a:grpSpLocks/>
                    </p:cNvGrpSpPr>
                    <p:nvPr/>
                  </p:nvGrpSpPr>
                  <p:grpSpPr bwMode="auto">
                    <a:xfrm>
                      <a:off x="1304" y="3519"/>
                      <a:ext cx="4" cy="8"/>
                      <a:chOff x="1304" y="3519"/>
                      <a:chExt cx="4" cy="8"/>
                    </a:xfrm>
                  </p:grpSpPr>
                  <p:sp>
                    <p:nvSpPr>
                      <p:cNvPr id="805" name="Rectangle 222"/>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806" name="Rectangle 223"/>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473" name="Group 224"/>
                  <p:cNvGrpSpPr>
                    <a:grpSpLocks/>
                  </p:cNvGrpSpPr>
                  <p:nvPr/>
                </p:nvGrpSpPr>
                <p:grpSpPr bwMode="auto">
                  <a:xfrm>
                    <a:off x="1309" y="3519"/>
                    <a:ext cx="9" cy="8"/>
                    <a:chOff x="1309" y="3519"/>
                    <a:chExt cx="9" cy="8"/>
                  </a:xfrm>
                </p:grpSpPr>
                <p:grpSp>
                  <p:nvGrpSpPr>
                    <p:cNvPr id="474" name="Group 225"/>
                    <p:cNvGrpSpPr>
                      <a:grpSpLocks/>
                    </p:cNvGrpSpPr>
                    <p:nvPr/>
                  </p:nvGrpSpPr>
                  <p:grpSpPr bwMode="auto">
                    <a:xfrm>
                      <a:off x="1309" y="3519"/>
                      <a:ext cx="4" cy="8"/>
                      <a:chOff x="1309" y="3519"/>
                      <a:chExt cx="4" cy="8"/>
                    </a:xfrm>
                  </p:grpSpPr>
                  <p:sp>
                    <p:nvSpPr>
                      <p:cNvPr id="801" name="Rectangle 226"/>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802" name="Rectangle 227"/>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475" name="Group 228"/>
                    <p:cNvGrpSpPr>
                      <a:grpSpLocks/>
                    </p:cNvGrpSpPr>
                    <p:nvPr/>
                  </p:nvGrpSpPr>
                  <p:grpSpPr bwMode="auto">
                    <a:xfrm>
                      <a:off x="1314" y="3519"/>
                      <a:ext cx="4" cy="8"/>
                      <a:chOff x="1314" y="3519"/>
                      <a:chExt cx="4" cy="8"/>
                    </a:xfrm>
                  </p:grpSpPr>
                  <p:sp>
                    <p:nvSpPr>
                      <p:cNvPr id="799" name="Rectangle 229"/>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800" name="Rectangle 230"/>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792" name="Freeform 231"/>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477" name="Group 232"/>
            <p:cNvGrpSpPr>
              <a:grpSpLocks/>
            </p:cNvGrpSpPr>
            <p:nvPr/>
          </p:nvGrpSpPr>
          <p:grpSpPr bwMode="auto">
            <a:xfrm>
              <a:off x="1200" y="3557"/>
              <a:ext cx="373" cy="43"/>
              <a:chOff x="1200" y="3557"/>
              <a:chExt cx="373" cy="43"/>
            </a:xfrm>
          </p:grpSpPr>
          <p:grpSp>
            <p:nvGrpSpPr>
              <p:cNvPr id="478" name="Group 233"/>
              <p:cNvGrpSpPr>
                <a:grpSpLocks/>
              </p:cNvGrpSpPr>
              <p:nvPr/>
            </p:nvGrpSpPr>
            <p:grpSpPr bwMode="auto">
              <a:xfrm>
                <a:off x="1200" y="3557"/>
                <a:ext cx="373" cy="43"/>
                <a:chOff x="1200" y="3557"/>
                <a:chExt cx="373" cy="43"/>
              </a:xfrm>
            </p:grpSpPr>
            <p:sp>
              <p:nvSpPr>
                <p:cNvPr id="785" name="Rectangle 234"/>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86" name="Freeform 235"/>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787" name="Freeform 236"/>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479" name="Group 237"/>
              <p:cNvGrpSpPr>
                <a:grpSpLocks/>
              </p:cNvGrpSpPr>
              <p:nvPr/>
            </p:nvGrpSpPr>
            <p:grpSpPr bwMode="auto">
              <a:xfrm>
                <a:off x="1241" y="3560"/>
                <a:ext cx="293" cy="11"/>
                <a:chOff x="1241" y="3560"/>
                <a:chExt cx="293" cy="11"/>
              </a:xfrm>
            </p:grpSpPr>
            <p:sp>
              <p:nvSpPr>
                <p:cNvPr id="779" name="Freeform 238"/>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780" name="Freeform 239"/>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781" name="Freeform 240"/>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782" name="Freeform 241"/>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783" name="Freeform 242"/>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784" name="Freeform 243"/>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480" name="Group 244"/>
              <p:cNvGrpSpPr>
                <a:grpSpLocks/>
              </p:cNvGrpSpPr>
              <p:nvPr/>
            </p:nvGrpSpPr>
            <p:grpSpPr bwMode="auto">
              <a:xfrm>
                <a:off x="1242" y="3572"/>
                <a:ext cx="291" cy="16"/>
                <a:chOff x="1242" y="3572"/>
                <a:chExt cx="291" cy="16"/>
              </a:xfrm>
            </p:grpSpPr>
            <p:grpSp>
              <p:nvGrpSpPr>
                <p:cNvPr id="481" name="Group 245"/>
                <p:cNvGrpSpPr>
                  <a:grpSpLocks/>
                </p:cNvGrpSpPr>
                <p:nvPr/>
              </p:nvGrpSpPr>
              <p:grpSpPr bwMode="auto">
                <a:xfrm>
                  <a:off x="1278" y="3573"/>
                  <a:ext cx="66" cy="14"/>
                  <a:chOff x="1278" y="3573"/>
                  <a:chExt cx="66" cy="14"/>
                </a:xfrm>
              </p:grpSpPr>
              <p:sp>
                <p:nvSpPr>
                  <p:cNvPr id="775" name="Line 246"/>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776" name="Line 247"/>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777" name="Line 248"/>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778" name="Line 249"/>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482" name="Group 250"/>
                <p:cNvGrpSpPr>
                  <a:grpSpLocks/>
                </p:cNvGrpSpPr>
                <p:nvPr/>
              </p:nvGrpSpPr>
              <p:grpSpPr bwMode="auto">
                <a:xfrm>
                  <a:off x="1242" y="3575"/>
                  <a:ext cx="5" cy="9"/>
                  <a:chOff x="1242" y="3575"/>
                  <a:chExt cx="5" cy="9"/>
                </a:xfrm>
              </p:grpSpPr>
              <p:sp>
                <p:nvSpPr>
                  <p:cNvPr id="772" name="Line 251"/>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773" name="Line 252"/>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774" name="Line 253"/>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487" name="Group 254"/>
                <p:cNvGrpSpPr>
                  <a:grpSpLocks/>
                </p:cNvGrpSpPr>
                <p:nvPr/>
              </p:nvGrpSpPr>
              <p:grpSpPr bwMode="auto">
                <a:xfrm>
                  <a:off x="1338" y="3572"/>
                  <a:ext cx="85" cy="15"/>
                  <a:chOff x="1338" y="3572"/>
                  <a:chExt cx="85" cy="15"/>
                </a:xfrm>
              </p:grpSpPr>
              <p:sp>
                <p:nvSpPr>
                  <p:cNvPr id="766" name="Line 255"/>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767" name="Line 256"/>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768" name="Line 257"/>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769" name="Line 258"/>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770" name="Line 259"/>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771" name="Line 260"/>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488" name="Group 261"/>
                <p:cNvGrpSpPr>
                  <a:grpSpLocks/>
                </p:cNvGrpSpPr>
                <p:nvPr/>
              </p:nvGrpSpPr>
              <p:grpSpPr bwMode="auto">
                <a:xfrm>
                  <a:off x="1459" y="3575"/>
                  <a:ext cx="4" cy="13"/>
                  <a:chOff x="1459" y="3575"/>
                  <a:chExt cx="4" cy="13"/>
                </a:xfrm>
              </p:grpSpPr>
              <p:sp>
                <p:nvSpPr>
                  <p:cNvPr id="763" name="Line 262"/>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764" name="Line 263"/>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765" name="Line 264"/>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493" name="Group 265"/>
                <p:cNvGrpSpPr>
                  <a:grpSpLocks/>
                </p:cNvGrpSpPr>
                <p:nvPr/>
              </p:nvGrpSpPr>
              <p:grpSpPr bwMode="auto">
                <a:xfrm>
                  <a:off x="1505" y="3575"/>
                  <a:ext cx="28" cy="13"/>
                  <a:chOff x="1505" y="3575"/>
                  <a:chExt cx="28" cy="13"/>
                </a:xfrm>
              </p:grpSpPr>
              <p:sp>
                <p:nvSpPr>
                  <p:cNvPr id="757" name="Line 266"/>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758" name="Line 267"/>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759" name="Line 268"/>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760" name="Line 269"/>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761" name="Line 270"/>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762" name="Line 271"/>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494" name="Group 272"/>
            <p:cNvGrpSpPr>
              <a:grpSpLocks/>
            </p:cNvGrpSpPr>
            <p:nvPr/>
          </p:nvGrpSpPr>
          <p:grpSpPr bwMode="auto">
            <a:xfrm>
              <a:off x="1308" y="3453"/>
              <a:ext cx="163" cy="25"/>
              <a:chOff x="1308" y="3453"/>
              <a:chExt cx="163" cy="25"/>
            </a:xfrm>
          </p:grpSpPr>
          <p:grpSp>
            <p:nvGrpSpPr>
              <p:cNvPr id="495" name="Group 273"/>
              <p:cNvGrpSpPr>
                <a:grpSpLocks/>
              </p:cNvGrpSpPr>
              <p:nvPr/>
            </p:nvGrpSpPr>
            <p:grpSpPr bwMode="auto">
              <a:xfrm>
                <a:off x="1308" y="3462"/>
                <a:ext cx="163" cy="16"/>
                <a:chOff x="1308" y="3462"/>
                <a:chExt cx="163" cy="16"/>
              </a:xfrm>
            </p:grpSpPr>
            <p:sp>
              <p:nvSpPr>
                <p:cNvPr id="747" name="Freeform 274"/>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748" name="Rectangle 275"/>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746" name="Freeform 276"/>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496" name="Group 277"/>
            <p:cNvGrpSpPr>
              <a:grpSpLocks/>
            </p:cNvGrpSpPr>
            <p:nvPr/>
          </p:nvGrpSpPr>
          <p:grpSpPr bwMode="auto">
            <a:xfrm>
              <a:off x="1288" y="3312"/>
              <a:ext cx="195" cy="137"/>
              <a:chOff x="1288" y="3312"/>
              <a:chExt cx="195" cy="137"/>
            </a:xfrm>
          </p:grpSpPr>
          <p:grpSp>
            <p:nvGrpSpPr>
              <p:cNvPr id="501" name="Group 278"/>
              <p:cNvGrpSpPr>
                <a:grpSpLocks/>
              </p:cNvGrpSpPr>
              <p:nvPr/>
            </p:nvGrpSpPr>
            <p:grpSpPr bwMode="auto">
              <a:xfrm>
                <a:off x="1288" y="3312"/>
                <a:ext cx="195" cy="137"/>
                <a:chOff x="1288" y="3312"/>
                <a:chExt cx="195" cy="137"/>
              </a:xfrm>
            </p:grpSpPr>
            <p:sp>
              <p:nvSpPr>
                <p:cNvPr id="742" name="AutoShape 279"/>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743" name="AutoShape 280"/>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744" name="AutoShape 281"/>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741" name="Rectangle 282"/>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972" name="Rectangle 296"/>
          <p:cNvSpPr>
            <a:spLocks noChangeArrowheads="1"/>
          </p:cNvSpPr>
          <p:nvPr/>
        </p:nvSpPr>
        <p:spPr bwMode="auto">
          <a:xfrm>
            <a:off x="3846513" y="4567793"/>
            <a:ext cx="488950" cy="365125"/>
          </a:xfrm>
          <a:prstGeom prst="rect">
            <a:avLst/>
          </a:prstGeom>
          <a:noFill/>
          <a:ln w="9525">
            <a:noFill/>
            <a:miter lim="800000"/>
            <a:headEnd/>
            <a:tailEnd/>
          </a:ln>
        </p:spPr>
        <p:txBody>
          <a:bodyPr wrap="none" lIns="0" tIns="0" rIns="0" bIns="0">
            <a:spAutoFit/>
          </a:bodyPr>
          <a:lstStyle/>
          <a:p>
            <a:r>
              <a:rPr lang="en-US" sz="1200" i="0">
                <a:solidFill>
                  <a:srgbClr val="000000"/>
                </a:solidFill>
              </a:rPr>
              <a:t>Central</a:t>
            </a:r>
            <a:br>
              <a:rPr lang="en-US" sz="1200" i="0">
                <a:solidFill>
                  <a:srgbClr val="000000"/>
                </a:solidFill>
              </a:rPr>
            </a:br>
            <a:r>
              <a:rPr lang="en-US" sz="1200" i="0">
                <a:solidFill>
                  <a:srgbClr val="000000"/>
                </a:solidFill>
              </a:rPr>
              <a:t>Office</a:t>
            </a:r>
            <a:endParaRPr lang="en-US" sz="1200" i="0"/>
          </a:p>
        </p:txBody>
      </p:sp>
      <p:sp>
        <p:nvSpPr>
          <p:cNvPr id="973" name="Rectangle 297"/>
          <p:cNvSpPr>
            <a:spLocks noChangeArrowheads="1"/>
          </p:cNvSpPr>
          <p:nvPr/>
        </p:nvSpPr>
        <p:spPr bwMode="auto">
          <a:xfrm>
            <a:off x="6430963" y="4583668"/>
            <a:ext cx="500137" cy="369332"/>
          </a:xfrm>
          <a:prstGeom prst="rect">
            <a:avLst/>
          </a:prstGeom>
          <a:noFill/>
          <a:ln w="9525">
            <a:noFill/>
            <a:miter lim="800000"/>
            <a:headEnd/>
            <a:tailEnd/>
          </a:ln>
        </p:spPr>
        <p:txBody>
          <a:bodyPr wrap="none" lIns="0" tIns="0" rIns="0" bIns="0">
            <a:spAutoFit/>
          </a:bodyPr>
          <a:lstStyle/>
          <a:p>
            <a:pPr algn="ctr"/>
            <a:r>
              <a:rPr lang="en-US" sz="1200" i="0" dirty="0">
                <a:solidFill>
                  <a:srgbClr val="000000"/>
                </a:solidFill>
              </a:rPr>
              <a:t>Central</a:t>
            </a:r>
            <a:br>
              <a:rPr lang="en-US" sz="1200" i="0" dirty="0">
                <a:solidFill>
                  <a:srgbClr val="000000"/>
                </a:solidFill>
              </a:rPr>
            </a:br>
            <a:r>
              <a:rPr lang="en-US" sz="1200" i="0" dirty="0">
                <a:solidFill>
                  <a:srgbClr val="000000"/>
                </a:solidFill>
              </a:rPr>
              <a:t>Office</a:t>
            </a:r>
            <a:endParaRPr lang="en-US" sz="1200" i="0" dirty="0"/>
          </a:p>
        </p:txBody>
      </p:sp>
      <p:grpSp>
        <p:nvGrpSpPr>
          <p:cNvPr id="502" name="Group 298"/>
          <p:cNvGrpSpPr>
            <a:grpSpLocks/>
          </p:cNvGrpSpPr>
          <p:nvPr/>
        </p:nvGrpSpPr>
        <p:grpSpPr bwMode="auto">
          <a:xfrm>
            <a:off x="5321300" y="3694668"/>
            <a:ext cx="322263" cy="434975"/>
            <a:chOff x="1944" y="2160"/>
            <a:chExt cx="369" cy="384"/>
          </a:xfrm>
        </p:grpSpPr>
        <p:sp>
          <p:nvSpPr>
            <p:cNvPr id="975" name="Freeform 29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976" name="Freeform 30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977" name="Freeform 30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978" name="Freeform 30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979" name="Rectangle 30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980" name="Rectangle 30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981" name="Rectangle 30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982" name="Rectangle 30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983" name="Rectangle 30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984" name="Rectangle 30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985" name="Rectangle 30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986" name="Rectangle 31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987" name="Rectangle 31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988" name="Rectangle 31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989" name="Rectangle 31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990" name="Rectangle 31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991" name="Rectangle 31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992" name="Rectangle 31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93" name="Rectangle 31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994" name="Oval 31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95" name="Oval 31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996" name="Oval 32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97" name="Oval 32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998" name="Rectangle 32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99" name="Rectangle 32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000" name="Oval 32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001" name="Oval 32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002" name="Oval 32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003" name="Oval 32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004" name="Rectangle 32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005" name="Rectangle 32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006" name="Oval 33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007" name="Oval 33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008" name="Oval 33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009" name="Oval 33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010" name="Rectangle 33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011" name="Rectangle 33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012" name="Rectangle 33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a:p>
          </p:txBody>
        </p:sp>
      </p:grpSp>
      <p:sp>
        <p:nvSpPr>
          <p:cNvPr id="1013" name="Line 337"/>
          <p:cNvSpPr>
            <a:spLocks noChangeShapeType="1"/>
          </p:cNvSpPr>
          <p:nvPr/>
        </p:nvSpPr>
        <p:spPr bwMode="auto">
          <a:xfrm flipH="1">
            <a:off x="5097463" y="3915330"/>
            <a:ext cx="185737" cy="252413"/>
          </a:xfrm>
          <a:prstGeom prst="line">
            <a:avLst/>
          </a:prstGeom>
          <a:noFill/>
          <a:ln w="28575">
            <a:solidFill>
              <a:srgbClr val="FF5050"/>
            </a:solidFill>
            <a:prstDash val="dash"/>
            <a:round/>
            <a:headEnd/>
            <a:tailEnd/>
          </a:ln>
        </p:spPr>
        <p:txBody>
          <a:bodyPr rot="10800000" wrap="none" anchor="ctr"/>
          <a:lstStyle/>
          <a:p>
            <a:endParaRPr lang="en-US"/>
          </a:p>
        </p:txBody>
      </p:sp>
      <p:pic>
        <p:nvPicPr>
          <p:cNvPr id="1014" name="Picture 343"/>
          <p:cNvPicPr>
            <a:picLocks noChangeAspect="1" noChangeArrowheads="1"/>
          </p:cNvPicPr>
          <p:nvPr/>
        </p:nvPicPr>
        <p:blipFill>
          <a:blip r:embed="rId3"/>
          <a:srcRect/>
          <a:stretch>
            <a:fillRect/>
          </a:stretch>
        </p:blipFill>
        <p:spPr bwMode="auto">
          <a:xfrm>
            <a:off x="3886200" y="3997880"/>
            <a:ext cx="454025" cy="541338"/>
          </a:xfrm>
          <a:prstGeom prst="rect">
            <a:avLst/>
          </a:prstGeom>
          <a:noFill/>
          <a:ln w="9525">
            <a:noFill/>
            <a:miter lim="800000"/>
            <a:headEnd/>
            <a:tailEnd/>
          </a:ln>
        </p:spPr>
      </p:pic>
      <p:pic>
        <p:nvPicPr>
          <p:cNvPr id="1015" name="Picture 344"/>
          <p:cNvPicPr>
            <a:picLocks noChangeAspect="1" noChangeArrowheads="1"/>
          </p:cNvPicPr>
          <p:nvPr/>
        </p:nvPicPr>
        <p:blipFill>
          <a:blip r:embed="rId3"/>
          <a:srcRect/>
          <a:stretch>
            <a:fillRect/>
          </a:stretch>
        </p:blipFill>
        <p:spPr bwMode="auto">
          <a:xfrm>
            <a:off x="6432550" y="3999468"/>
            <a:ext cx="454025" cy="541337"/>
          </a:xfrm>
          <a:prstGeom prst="rect">
            <a:avLst/>
          </a:prstGeom>
          <a:noFill/>
          <a:ln w="9525">
            <a:noFill/>
            <a:miter lim="800000"/>
            <a:headEnd/>
            <a:tailEnd/>
          </a:ln>
        </p:spPr>
      </p:pic>
      <p:sp>
        <p:nvSpPr>
          <p:cNvPr id="1016" name="Rectangle 345"/>
          <p:cNvSpPr>
            <a:spLocks noChangeArrowheads="1"/>
          </p:cNvSpPr>
          <p:nvPr/>
        </p:nvSpPr>
        <p:spPr bwMode="auto">
          <a:xfrm>
            <a:off x="5803900" y="4170918"/>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pic>
        <p:nvPicPr>
          <p:cNvPr id="1017" name="Picture 346" descr="Cloud1"/>
          <p:cNvPicPr>
            <a:picLocks noChangeAspect="1" noChangeArrowheads="1"/>
          </p:cNvPicPr>
          <p:nvPr/>
        </p:nvPicPr>
        <p:blipFill>
          <a:blip r:embed="rId4"/>
          <a:srcRect/>
          <a:stretch>
            <a:fillRect/>
          </a:stretch>
        </p:blipFill>
        <p:spPr bwMode="auto">
          <a:xfrm>
            <a:off x="4595813" y="4113768"/>
            <a:ext cx="1039812" cy="515937"/>
          </a:xfrm>
          <a:prstGeom prst="rect">
            <a:avLst/>
          </a:prstGeom>
          <a:noFill/>
          <a:ln w="9525">
            <a:noFill/>
            <a:miter lim="800000"/>
            <a:headEnd/>
            <a:tailEnd/>
          </a:ln>
        </p:spPr>
      </p:pic>
      <p:sp>
        <p:nvSpPr>
          <p:cNvPr id="1018" name="Text Box 347"/>
          <p:cNvSpPr txBox="1">
            <a:spLocks noChangeArrowheads="1"/>
          </p:cNvSpPr>
          <p:nvPr/>
        </p:nvSpPr>
        <p:spPr bwMode="auto">
          <a:xfrm>
            <a:off x="4724401" y="4174093"/>
            <a:ext cx="792162" cy="457200"/>
          </a:xfrm>
          <a:prstGeom prst="rect">
            <a:avLst/>
          </a:prstGeom>
          <a:noFill/>
          <a:ln w="9525">
            <a:noFill/>
            <a:miter lim="800000"/>
            <a:headEnd/>
            <a:tailEnd/>
          </a:ln>
        </p:spPr>
        <p:txBody>
          <a:bodyPr wrap="square">
            <a:spAutoFit/>
          </a:bodyPr>
          <a:lstStyle/>
          <a:p>
            <a:pPr algn="ctr" eaLnBrk="1" hangingPunct="1"/>
            <a:r>
              <a:rPr lang="en-US" sz="1200" i="0" dirty="0" smtClean="0"/>
              <a:t>Internet</a:t>
            </a:r>
          </a:p>
          <a:p>
            <a:pPr algn="ctr" eaLnBrk="1" hangingPunct="1"/>
            <a:r>
              <a:rPr lang="en-US" sz="1200" i="0" dirty="0" smtClean="0"/>
              <a:t>IP</a:t>
            </a:r>
            <a:endParaRPr lang="en-US" sz="1200" i="0" dirty="0"/>
          </a:p>
        </p:txBody>
      </p:sp>
      <p:sp>
        <p:nvSpPr>
          <p:cNvPr id="1019" name="Rectangle 284"/>
          <p:cNvSpPr>
            <a:spLocks noChangeArrowheads="1"/>
          </p:cNvSpPr>
          <p:nvPr/>
        </p:nvSpPr>
        <p:spPr bwMode="auto">
          <a:xfrm>
            <a:off x="5695134" y="3805793"/>
            <a:ext cx="248466" cy="184666"/>
          </a:xfrm>
          <a:prstGeom prst="rect">
            <a:avLst/>
          </a:prstGeom>
          <a:noFill/>
          <a:ln w="9525">
            <a:noFill/>
            <a:miter lim="800000"/>
            <a:headEnd/>
            <a:tailEnd/>
          </a:ln>
        </p:spPr>
        <p:txBody>
          <a:bodyPr wrap="none" lIns="0" tIns="0" rIns="0" bIns="0">
            <a:spAutoFit/>
          </a:bodyPr>
          <a:lstStyle/>
          <a:p>
            <a:pPr algn="l"/>
            <a:r>
              <a:rPr lang="en-US" sz="1200" b="1" i="0" dirty="0" smtClean="0">
                <a:solidFill>
                  <a:srgbClr val="000000"/>
                </a:solidFill>
              </a:rPr>
              <a:t>GK</a:t>
            </a:r>
            <a:endParaRPr lang="en-US" sz="1200" b="1" i="0"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VoIP Enterprise</a:t>
            </a:r>
            <a:endParaRPr lang="en-US" sz="3600" b="1" dirty="0"/>
          </a:p>
        </p:txBody>
      </p:sp>
      <p:sp>
        <p:nvSpPr>
          <p:cNvPr id="1057" name="AutoShape 507"/>
          <p:cNvSpPr>
            <a:spLocks noChangeArrowheads="1"/>
          </p:cNvSpPr>
          <p:nvPr/>
        </p:nvSpPr>
        <p:spPr bwMode="auto">
          <a:xfrm>
            <a:off x="6459537" y="2286000"/>
            <a:ext cx="2379663" cy="2531566"/>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058" name="AutoShape 255"/>
          <p:cNvSpPr>
            <a:spLocks noChangeArrowheads="1"/>
          </p:cNvSpPr>
          <p:nvPr/>
        </p:nvSpPr>
        <p:spPr bwMode="auto">
          <a:xfrm>
            <a:off x="276225" y="2286000"/>
            <a:ext cx="3838575" cy="2553891"/>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59" name="Picture 4" descr="Cloud1"/>
          <p:cNvPicPr>
            <a:picLocks noChangeAspect="1" noChangeArrowheads="1"/>
          </p:cNvPicPr>
          <p:nvPr/>
        </p:nvPicPr>
        <p:blipFill>
          <a:blip r:embed="rId3"/>
          <a:srcRect/>
          <a:stretch>
            <a:fillRect/>
          </a:stretch>
        </p:blipFill>
        <p:spPr bwMode="auto">
          <a:xfrm>
            <a:off x="4495801" y="2362200"/>
            <a:ext cx="1836736" cy="1212850"/>
          </a:xfrm>
          <a:prstGeom prst="rect">
            <a:avLst/>
          </a:prstGeom>
          <a:noFill/>
          <a:ln w="9525">
            <a:noFill/>
            <a:miter lim="800000"/>
            <a:headEnd/>
            <a:tailEnd/>
          </a:ln>
        </p:spPr>
      </p:pic>
      <p:pic>
        <p:nvPicPr>
          <p:cNvPr id="1060" name="Picture 5"/>
          <p:cNvPicPr preferRelativeResize="0">
            <a:picLocks noChangeArrowheads="1"/>
          </p:cNvPicPr>
          <p:nvPr/>
        </p:nvPicPr>
        <p:blipFill>
          <a:blip r:embed="rId4"/>
          <a:srcRect/>
          <a:stretch>
            <a:fillRect/>
          </a:stretch>
        </p:blipFill>
        <p:spPr bwMode="auto">
          <a:xfrm>
            <a:off x="1143000" y="4038600"/>
            <a:ext cx="558800" cy="593725"/>
          </a:xfrm>
          <a:prstGeom prst="rect">
            <a:avLst/>
          </a:prstGeom>
          <a:noFill/>
          <a:ln w="12700">
            <a:noFill/>
            <a:miter lim="800000"/>
            <a:headEnd/>
            <a:tailEnd/>
          </a:ln>
        </p:spPr>
      </p:pic>
      <p:graphicFrame>
        <p:nvGraphicFramePr>
          <p:cNvPr id="1061" name="Object 6"/>
          <p:cNvGraphicFramePr>
            <a:graphicFrameLocks/>
          </p:cNvGraphicFramePr>
          <p:nvPr/>
        </p:nvGraphicFramePr>
        <p:xfrm>
          <a:off x="854075" y="2743200"/>
          <a:ext cx="365125" cy="609600"/>
        </p:xfrm>
        <a:graphic>
          <a:graphicData uri="http://schemas.openxmlformats.org/presentationml/2006/ole">
            <mc:AlternateContent xmlns:mc="http://schemas.openxmlformats.org/markup-compatibility/2006">
              <mc:Choice xmlns:v="urn:schemas-microsoft-com:vml" Requires="v">
                <p:oleObj spid="_x0000_s168968" name="Microsoft ClipArt Gallery" r:id="rId5" imgW="1923885" imgH="3377099" progId="">
                  <p:embed/>
                </p:oleObj>
              </mc:Choice>
              <mc:Fallback>
                <p:oleObj name="Microsoft ClipArt Gallery" r:id="rId5" imgW="1923885" imgH="3377099" progId="">
                  <p:embed/>
                  <p:pic>
                    <p:nvPicPr>
                      <p:cNvPr id="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075" y="2743200"/>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 name="Text Box 7"/>
          <p:cNvSpPr txBox="1">
            <a:spLocks noChangeArrowheads="1"/>
          </p:cNvSpPr>
          <p:nvPr/>
        </p:nvSpPr>
        <p:spPr bwMode="auto">
          <a:xfrm>
            <a:off x="762000" y="3352800"/>
            <a:ext cx="550863" cy="304800"/>
          </a:xfrm>
          <a:prstGeom prst="rect">
            <a:avLst/>
          </a:prstGeom>
          <a:noFill/>
          <a:ln w="9525">
            <a:noFill/>
            <a:miter lim="800000"/>
            <a:headEnd/>
            <a:tailEnd/>
          </a:ln>
        </p:spPr>
        <p:txBody>
          <a:bodyPr wrap="none">
            <a:spAutoFit/>
          </a:bodyPr>
          <a:lstStyle/>
          <a:p>
            <a:pPr algn="l"/>
            <a:r>
              <a:rPr lang="en-CA" sz="1400" i="0" dirty="0"/>
              <a:t>PBX</a:t>
            </a:r>
          </a:p>
        </p:txBody>
      </p:sp>
      <p:sp>
        <p:nvSpPr>
          <p:cNvPr id="1064" name="Line 9"/>
          <p:cNvSpPr>
            <a:spLocks noChangeShapeType="1"/>
          </p:cNvSpPr>
          <p:nvPr/>
        </p:nvSpPr>
        <p:spPr bwMode="auto">
          <a:xfrm>
            <a:off x="2446337" y="3892550"/>
            <a:ext cx="0" cy="304800"/>
          </a:xfrm>
          <a:prstGeom prst="line">
            <a:avLst/>
          </a:prstGeom>
          <a:noFill/>
          <a:ln w="9525">
            <a:solidFill>
              <a:schemeClr val="accent2"/>
            </a:solidFill>
            <a:round/>
            <a:headEnd/>
            <a:tailEnd/>
          </a:ln>
        </p:spPr>
        <p:txBody>
          <a:bodyPr>
            <a:spAutoFit/>
          </a:bodyPr>
          <a:lstStyle/>
          <a:p>
            <a:endParaRPr lang="en-US"/>
          </a:p>
        </p:txBody>
      </p:sp>
      <p:sp>
        <p:nvSpPr>
          <p:cNvPr id="1065" name="Line 10"/>
          <p:cNvSpPr>
            <a:spLocks noChangeShapeType="1"/>
          </p:cNvSpPr>
          <p:nvPr/>
        </p:nvSpPr>
        <p:spPr bwMode="auto">
          <a:xfrm>
            <a:off x="3048000" y="3892550"/>
            <a:ext cx="0" cy="152400"/>
          </a:xfrm>
          <a:prstGeom prst="line">
            <a:avLst/>
          </a:prstGeom>
          <a:noFill/>
          <a:ln w="9525">
            <a:solidFill>
              <a:schemeClr val="accent2"/>
            </a:solidFill>
            <a:round/>
            <a:headEnd/>
            <a:tailEnd/>
          </a:ln>
        </p:spPr>
        <p:txBody>
          <a:bodyPr>
            <a:spAutoFit/>
          </a:bodyPr>
          <a:lstStyle/>
          <a:p>
            <a:endParaRPr lang="en-US"/>
          </a:p>
        </p:txBody>
      </p:sp>
      <p:sp>
        <p:nvSpPr>
          <p:cNvPr id="1066" name="Text Box 11"/>
          <p:cNvSpPr txBox="1">
            <a:spLocks noChangeArrowheads="1"/>
          </p:cNvSpPr>
          <p:nvPr/>
        </p:nvSpPr>
        <p:spPr bwMode="auto">
          <a:xfrm>
            <a:off x="1960562" y="4419600"/>
            <a:ext cx="942975" cy="304800"/>
          </a:xfrm>
          <a:prstGeom prst="rect">
            <a:avLst/>
          </a:prstGeom>
          <a:noFill/>
          <a:ln w="9525">
            <a:noFill/>
            <a:miter lim="800000"/>
            <a:headEnd/>
            <a:tailEnd/>
          </a:ln>
        </p:spPr>
        <p:txBody>
          <a:bodyPr wrap="none">
            <a:spAutoFit/>
          </a:bodyPr>
          <a:lstStyle/>
          <a:p>
            <a:pPr algn="l"/>
            <a:r>
              <a:rPr lang="en-CA" sz="1400" i="0" dirty="0"/>
              <a:t>IP Phone</a:t>
            </a:r>
          </a:p>
        </p:txBody>
      </p:sp>
      <p:grpSp>
        <p:nvGrpSpPr>
          <p:cNvPr id="3" name="Group 12"/>
          <p:cNvGrpSpPr>
            <a:grpSpLocks/>
          </p:cNvGrpSpPr>
          <p:nvPr/>
        </p:nvGrpSpPr>
        <p:grpSpPr bwMode="auto">
          <a:xfrm>
            <a:off x="2819400" y="4044950"/>
            <a:ext cx="533400" cy="374650"/>
            <a:chOff x="1200" y="3312"/>
            <a:chExt cx="373" cy="288"/>
          </a:xfrm>
        </p:grpSpPr>
        <p:grpSp>
          <p:nvGrpSpPr>
            <p:cNvPr id="4" name="Group 13"/>
            <p:cNvGrpSpPr>
              <a:grpSpLocks/>
            </p:cNvGrpSpPr>
            <p:nvPr/>
          </p:nvGrpSpPr>
          <p:grpSpPr bwMode="auto">
            <a:xfrm>
              <a:off x="1272" y="3470"/>
              <a:ext cx="236" cy="85"/>
              <a:chOff x="1272" y="3470"/>
              <a:chExt cx="236" cy="85"/>
            </a:xfrm>
          </p:grpSpPr>
          <p:grpSp>
            <p:nvGrpSpPr>
              <p:cNvPr id="5" name="Group 14"/>
              <p:cNvGrpSpPr>
                <a:grpSpLocks/>
              </p:cNvGrpSpPr>
              <p:nvPr/>
            </p:nvGrpSpPr>
            <p:grpSpPr bwMode="auto">
              <a:xfrm>
                <a:off x="1272" y="3470"/>
                <a:ext cx="236" cy="85"/>
                <a:chOff x="1272" y="3470"/>
                <a:chExt cx="236" cy="85"/>
              </a:xfrm>
            </p:grpSpPr>
            <p:grpSp>
              <p:nvGrpSpPr>
                <p:cNvPr id="6" name="Group 15"/>
                <p:cNvGrpSpPr>
                  <a:grpSpLocks/>
                </p:cNvGrpSpPr>
                <p:nvPr/>
              </p:nvGrpSpPr>
              <p:grpSpPr bwMode="auto">
                <a:xfrm>
                  <a:off x="1272" y="3470"/>
                  <a:ext cx="236" cy="85"/>
                  <a:chOff x="1272" y="3470"/>
                  <a:chExt cx="236" cy="85"/>
                </a:xfrm>
              </p:grpSpPr>
              <p:grpSp>
                <p:nvGrpSpPr>
                  <p:cNvPr id="7" name="Group 16"/>
                  <p:cNvGrpSpPr>
                    <a:grpSpLocks/>
                  </p:cNvGrpSpPr>
                  <p:nvPr/>
                </p:nvGrpSpPr>
                <p:grpSpPr bwMode="auto">
                  <a:xfrm>
                    <a:off x="1272" y="3470"/>
                    <a:ext cx="236" cy="85"/>
                    <a:chOff x="1272" y="3470"/>
                    <a:chExt cx="236" cy="85"/>
                  </a:xfrm>
                </p:grpSpPr>
                <p:grpSp>
                  <p:nvGrpSpPr>
                    <p:cNvPr id="8" name="Group 17"/>
                    <p:cNvGrpSpPr>
                      <a:grpSpLocks/>
                    </p:cNvGrpSpPr>
                    <p:nvPr/>
                  </p:nvGrpSpPr>
                  <p:grpSpPr bwMode="auto">
                    <a:xfrm>
                      <a:off x="1272" y="3470"/>
                      <a:ext cx="236" cy="85"/>
                      <a:chOff x="1272" y="3470"/>
                      <a:chExt cx="236" cy="85"/>
                    </a:xfrm>
                  </p:grpSpPr>
                  <p:sp>
                    <p:nvSpPr>
                      <p:cNvPr id="1302"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303"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1301"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9" name="Group 21"/>
                  <p:cNvGrpSpPr>
                    <a:grpSpLocks/>
                  </p:cNvGrpSpPr>
                  <p:nvPr/>
                </p:nvGrpSpPr>
                <p:grpSpPr bwMode="auto">
                  <a:xfrm>
                    <a:off x="1278" y="3540"/>
                    <a:ext cx="221" cy="15"/>
                    <a:chOff x="1278" y="3540"/>
                    <a:chExt cx="221" cy="15"/>
                  </a:xfrm>
                </p:grpSpPr>
                <p:grpSp>
                  <p:nvGrpSpPr>
                    <p:cNvPr id="10" name="Group 22"/>
                    <p:cNvGrpSpPr>
                      <a:grpSpLocks/>
                    </p:cNvGrpSpPr>
                    <p:nvPr/>
                  </p:nvGrpSpPr>
                  <p:grpSpPr bwMode="auto">
                    <a:xfrm>
                      <a:off x="1278" y="3540"/>
                      <a:ext cx="109" cy="15"/>
                      <a:chOff x="1278" y="3540"/>
                      <a:chExt cx="109" cy="15"/>
                    </a:xfrm>
                  </p:grpSpPr>
                  <p:grpSp>
                    <p:nvGrpSpPr>
                      <p:cNvPr id="11" name="Group 23"/>
                      <p:cNvGrpSpPr>
                        <a:grpSpLocks/>
                      </p:cNvGrpSpPr>
                      <p:nvPr/>
                    </p:nvGrpSpPr>
                    <p:grpSpPr bwMode="auto">
                      <a:xfrm>
                        <a:off x="1278" y="3540"/>
                        <a:ext cx="53" cy="15"/>
                        <a:chOff x="1278" y="3540"/>
                        <a:chExt cx="53" cy="15"/>
                      </a:xfrm>
                    </p:grpSpPr>
                    <p:grpSp>
                      <p:nvGrpSpPr>
                        <p:cNvPr id="12" name="Group 24"/>
                        <p:cNvGrpSpPr>
                          <a:grpSpLocks/>
                        </p:cNvGrpSpPr>
                        <p:nvPr/>
                      </p:nvGrpSpPr>
                      <p:grpSpPr bwMode="auto">
                        <a:xfrm>
                          <a:off x="1278" y="3540"/>
                          <a:ext cx="25" cy="15"/>
                          <a:chOff x="1278" y="3540"/>
                          <a:chExt cx="25" cy="15"/>
                        </a:xfrm>
                      </p:grpSpPr>
                      <p:grpSp>
                        <p:nvGrpSpPr>
                          <p:cNvPr id="13" name="Group 25"/>
                          <p:cNvGrpSpPr>
                            <a:grpSpLocks/>
                          </p:cNvGrpSpPr>
                          <p:nvPr/>
                        </p:nvGrpSpPr>
                        <p:grpSpPr bwMode="auto">
                          <a:xfrm>
                            <a:off x="1278" y="3540"/>
                            <a:ext cx="10" cy="15"/>
                            <a:chOff x="1278" y="3540"/>
                            <a:chExt cx="10" cy="15"/>
                          </a:xfrm>
                        </p:grpSpPr>
                        <p:grpSp>
                          <p:nvGrpSpPr>
                            <p:cNvPr id="14" name="Group 26"/>
                            <p:cNvGrpSpPr>
                              <a:grpSpLocks/>
                            </p:cNvGrpSpPr>
                            <p:nvPr/>
                          </p:nvGrpSpPr>
                          <p:grpSpPr bwMode="auto">
                            <a:xfrm>
                              <a:off x="1278" y="3540"/>
                              <a:ext cx="4" cy="15"/>
                              <a:chOff x="1278" y="3540"/>
                              <a:chExt cx="4" cy="15"/>
                            </a:xfrm>
                          </p:grpSpPr>
                          <p:sp>
                            <p:nvSpPr>
                              <p:cNvPr id="1298"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1299"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 name="Group 29"/>
                            <p:cNvGrpSpPr>
                              <a:grpSpLocks/>
                            </p:cNvGrpSpPr>
                            <p:nvPr/>
                          </p:nvGrpSpPr>
                          <p:grpSpPr bwMode="auto">
                            <a:xfrm>
                              <a:off x="1283" y="3540"/>
                              <a:ext cx="5" cy="15"/>
                              <a:chOff x="1283" y="3540"/>
                              <a:chExt cx="5" cy="15"/>
                            </a:xfrm>
                          </p:grpSpPr>
                          <p:sp>
                            <p:nvSpPr>
                              <p:cNvPr id="1296"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1297"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6" name="Group 32"/>
                          <p:cNvGrpSpPr>
                            <a:grpSpLocks/>
                          </p:cNvGrpSpPr>
                          <p:nvPr/>
                        </p:nvGrpSpPr>
                        <p:grpSpPr bwMode="auto">
                          <a:xfrm>
                            <a:off x="1290" y="3540"/>
                            <a:ext cx="13" cy="15"/>
                            <a:chOff x="1290" y="3540"/>
                            <a:chExt cx="13" cy="15"/>
                          </a:xfrm>
                        </p:grpSpPr>
                        <p:grpSp>
                          <p:nvGrpSpPr>
                            <p:cNvPr id="17" name="Group 33"/>
                            <p:cNvGrpSpPr>
                              <a:grpSpLocks/>
                            </p:cNvGrpSpPr>
                            <p:nvPr/>
                          </p:nvGrpSpPr>
                          <p:grpSpPr bwMode="auto">
                            <a:xfrm>
                              <a:off x="1290" y="3540"/>
                              <a:ext cx="5" cy="15"/>
                              <a:chOff x="1290" y="3540"/>
                              <a:chExt cx="5" cy="15"/>
                            </a:xfrm>
                          </p:grpSpPr>
                          <p:sp>
                            <p:nvSpPr>
                              <p:cNvPr id="1292"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1293"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 name="Group 36"/>
                            <p:cNvGrpSpPr>
                              <a:grpSpLocks/>
                            </p:cNvGrpSpPr>
                            <p:nvPr/>
                          </p:nvGrpSpPr>
                          <p:grpSpPr bwMode="auto">
                            <a:xfrm>
                              <a:off x="1297" y="3540"/>
                              <a:ext cx="6" cy="15"/>
                              <a:chOff x="1297" y="3540"/>
                              <a:chExt cx="6" cy="15"/>
                            </a:xfrm>
                          </p:grpSpPr>
                          <p:sp>
                            <p:nvSpPr>
                              <p:cNvPr id="1290"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1291"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9" name="Group 39"/>
                        <p:cNvGrpSpPr>
                          <a:grpSpLocks/>
                        </p:cNvGrpSpPr>
                        <p:nvPr/>
                      </p:nvGrpSpPr>
                      <p:grpSpPr bwMode="auto">
                        <a:xfrm>
                          <a:off x="1305" y="3540"/>
                          <a:ext cx="26" cy="15"/>
                          <a:chOff x="1305" y="3540"/>
                          <a:chExt cx="26" cy="15"/>
                        </a:xfrm>
                      </p:grpSpPr>
                      <p:grpSp>
                        <p:nvGrpSpPr>
                          <p:cNvPr id="20" name="Group 40"/>
                          <p:cNvGrpSpPr>
                            <a:grpSpLocks/>
                          </p:cNvGrpSpPr>
                          <p:nvPr/>
                        </p:nvGrpSpPr>
                        <p:grpSpPr bwMode="auto">
                          <a:xfrm>
                            <a:off x="1305" y="3540"/>
                            <a:ext cx="12" cy="15"/>
                            <a:chOff x="1305" y="3540"/>
                            <a:chExt cx="12" cy="15"/>
                          </a:xfrm>
                        </p:grpSpPr>
                        <p:grpSp>
                          <p:nvGrpSpPr>
                            <p:cNvPr id="21" name="Group 41"/>
                            <p:cNvGrpSpPr>
                              <a:grpSpLocks/>
                            </p:cNvGrpSpPr>
                            <p:nvPr/>
                          </p:nvGrpSpPr>
                          <p:grpSpPr bwMode="auto">
                            <a:xfrm>
                              <a:off x="1305" y="3540"/>
                              <a:ext cx="5" cy="15"/>
                              <a:chOff x="1305" y="3540"/>
                              <a:chExt cx="5" cy="15"/>
                            </a:xfrm>
                          </p:grpSpPr>
                          <p:sp>
                            <p:nvSpPr>
                              <p:cNvPr id="1284"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1285"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2" name="Group 44"/>
                            <p:cNvGrpSpPr>
                              <a:grpSpLocks/>
                            </p:cNvGrpSpPr>
                            <p:nvPr/>
                          </p:nvGrpSpPr>
                          <p:grpSpPr bwMode="auto">
                            <a:xfrm>
                              <a:off x="1312" y="3540"/>
                              <a:ext cx="5" cy="15"/>
                              <a:chOff x="1312" y="3540"/>
                              <a:chExt cx="5" cy="15"/>
                            </a:xfrm>
                          </p:grpSpPr>
                          <p:sp>
                            <p:nvSpPr>
                              <p:cNvPr id="1282"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1283"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 name="Group 47"/>
                          <p:cNvGrpSpPr>
                            <a:grpSpLocks/>
                          </p:cNvGrpSpPr>
                          <p:nvPr/>
                        </p:nvGrpSpPr>
                        <p:grpSpPr bwMode="auto">
                          <a:xfrm>
                            <a:off x="1318" y="3540"/>
                            <a:ext cx="13" cy="15"/>
                            <a:chOff x="1318" y="3540"/>
                            <a:chExt cx="13" cy="15"/>
                          </a:xfrm>
                        </p:grpSpPr>
                        <p:grpSp>
                          <p:nvGrpSpPr>
                            <p:cNvPr id="24" name="Group 48"/>
                            <p:cNvGrpSpPr>
                              <a:grpSpLocks/>
                            </p:cNvGrpSpPr>
                            <p:nvPr/>
                          </p:nvGrpSpPr>
                          <p:grpSpPr bwMode="auto">
                            <a:xfrm>
                              <a:off x="1318" y="3540"/>
                              <a:ext cx="6" cy="15"/>
                              <a:chOff x="1318" y="3540"/>
                              <a:chExt cx="6" cy="15"/>
                            </a:xfrm>
                          </p:grpSpPr>
                          <p:sp>
                            <p:nvSpPr>
                              <p:cNvPr id="1278"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1279"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 name="Group 51"/>
                            <p:cNvGrpSpPr>
                              <a:grpSpLocks/>
                            </p:cNvGrpSpPr>
                            <p:nvPr/>
                          </p:nvGrpSpPr>
                          <p:grpSpPr bwMode="auto">
                            <a:xfrm>
                              <a:off x="1325" y="3540"/>
                              <a:ext cx="6" cy="15"/>
                              <a:chOff x="1325" y="3540"/>
                              <a:chExt cx="6" cy="15"/>
                            </a:xfrm>
                          </p:grpSpPr>
                          <p:sp>
                            <p:nvSpPr>
                              <p:cNvPr id="1276"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1277"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6" name="Group 54"/>
                      <p:cNvGrpSpPr>
                        <a:grpSpLocks/>
                      </p:cNvGrpSpPr>
                      <p:nvPr/>
                    </p:nvGrpSpPr>
                    <p:grpSpPr bwMode="auto">
                      <a:xfrm>
                        <a:off x="1332" y="3540"/>
                        <a:ext cx="55" cy="15"/>
                        <a:chOff x="1332" y="3540"/>
                        <a:chExt cx="55" cy="15"/>
                      </a:xfrm>
                    </p:grpSpPr>
                    <p:grpSp>
                      <p:nvGrpSpPr>
                        <p:cNvPr id="27" name="Group 55"/>
                        <p:cNvGrpSpPr>
                          <a:grpSpLocks/>
                        </p:cNvGrpSpPr>
                        <p:nvPr/>
                      </p:nvGrpSpPr>
                      <p:grpSpPr bwMode="auto">
                        <a:xfrm>
                          <a:off x="1332" y="3540"/>
                          <a:ext cx="27" cy="15"/>
                          <a:chOff x="1332" y="3540"/>
                          <a:chExt cx="27" cy="15"/>
                        </a:xfrm>
                      </p:grpSpPr>
                      <p:grpSp>
                        <p:nvGrpSpPr>
                          <p:cNvPr id="28" name="Group 56"/>
                          <p:cNvGrpSpPr>
                            <a:grpSpLocks/>
                          </p:cNvGrpSpPr>
                          <p:nvPr/>
                        </p:nvGrpSpPr>
                        <p:grpSpPr bwMode="auto">
                          <a:xfrm>
                            <a:off x="1332" y="3540"/>
                            <a:ext cx="13" cy="15"/>
                            <a:chOff x="1332" y="3540"/>
                            <a:chExt cx="13" cy="15"/>
                          </a:xfrm>
                        </p:grpSpPr>
                        <p:grpSp>
                          <p:nvGrpSpPr>
                            <p:cNvPr id="29" name="Group 57"/>
                            <p:cNvGrpSpPr>
                              <a:grpSpLocks/>
                            </p:cNvGrpSpPr>
                            <p:nvPr/>
                          </p:nvGrpSpPr>
                          <p:grpSpPr bwMode="auto">
                            <a:xfrm>
                              <a:off x="1332" y="3540"/>
                              <a:ext cx="5" cy="15"/>
                              <a:chOff x="1332" y="3540"/>
                              <a:chExt cx="5" cy="15"/>
                            </a:xfrm>
                          </p:grpSpPr>
                          <p:sp>
                            <p:nvSpPr>
                              <p:cNvPr id="1268"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1269"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0" name="Group 60"/>
                            <p:cNvGrpSpPr>
                              <a:grpSpLocks/>
                            </p:cNvGrpSpPr>
                            <p:nvPr/>
                          </p:nvGrpSpPr>
                          <p:grpSpPr bwMode="auto">
                            <a:xfrm>
                              <a:off x="1339" y="3540"/>
                              <a:ext cx="6" cy="15"/>
                              <a:chOff x="1339" y="3540"/>
                              <a:chExt cx="6" cy="15"/>
                            </a:xfrm>
                          </p:grpSpPr>
                          <p:sp>
                            <p:nvSpPr>
                              <p:cNvPr id="1266"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1267"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31" name="Group 63"/>
                          <p:cNvGrpSpPr>
                            <a:grpSpLocks/>
                          </p:cNvGrpSpPr>
                          <p:nvPr/>
                        </p:nvGrpSpPr>
                        <p:grpSpPr bwMode="auto">
                          <a:xfrm>
                            <a:off x="1347" y="3540"/>
                            <a:ext cx="12" cy="15"/>
                            <a:chOff x="1347" y="3540"/>
                            <a:chExt cx="12" cy="15"/>
                          </a:xfrm>
                        </p:grpSpPr>
                        <p:grpSp>
                          <p:nvGrpSpPr>
                            <p:cNvPr id="1472" name="Group 64"/>
                            <p:cNvGrpSpPr>
                              <a:grpSpLocks/>
                            </p:cNvGrpSpPr>
                            <p:nvPr/>
                          </p:nvGrpSpPr>
                          <p:grpSpPr bwMode="auto">
                            <a:xfrm>
                              <a:off x="1347" y="3540"/>
                              <a:ext cx="5" cy="15"/>
                              <a:chOff x="1347" y="3540"/>
                              <a:chExt cx="5" cy="15"/>
                            </a:xfrm>
                          </p:grpSpPr>
                          <p:sp>
                            <p:nvSpPr>
                              <p:cNvPr id="1262"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1263"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77" name="Group 67"/>
                            <p:cNvGrpSpPr>
                              <a:grpSpLocks/>
                            </p:cNvGrpSpPr>
                            <p:nvPr/>
                          </p:nvGrpSpPr>
                          <p:grpSpPr bwMode="auto">
                            <a:xfrm>
                              <a:off x="1354" y="3540"/>
                              <a:ext cx="5" cy="15"/>
                              <a:chOff x="1354" y="3540"/>
                              <a:chExt cx="5" cy="15"/>
                            </a:xfrm>
                          </p:grpSpPr>
                          <p:sp>
                            <p:nvSpPr>
                              <p:cNvPr id="1260"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1261"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478" name="Group 70"/>
                        <p:cNvGrpSpPr>
                          <a:grpSpLocks/>
                        </p:cNvGrpSpPr>
                        <p:nvPr/>
                      </p:nvGrpSpPr>
                      <p:grpSpPr bwMode="auto">
                        <a:xfrm>
                          <a:off x="1361" y="3540"/>
                          <a:ext cx="26" cy="15"/>
                          <a:chOff x="1361" y="3540"/>
                          <a:chExt cx="26" cy="15"/>
                        </a:xfrm>
                      </p:grpSpPr>
                      <p:grpSp>
                        <p:nvGrpSpPr>
                          <p:cNvPr id="1479" name="Group 71"/>
                          <p:cNvGrpSpPr>
                            <a:grpSpLocks/>
                          </p:cNvGrpSpPr>
                          <p:nvPr/>
                        </p:nvGrpSpPr>
                        <p:grpSpPr bwMode="auto">
                          <a:xfrm>
                            <a:off x="1361" y="3540"/>
                            <a:ext cx="12" cy="15"/>
                            <a:chOff x="1361" y="3540"/>
                            <a:chExt cx="12" cy="15"/>
                          </a:xfrm>
                        </p:grpSpPr>
                        <p:grpSp>
                          <p:nvGrpSpPr>
                            <p:cNvPr id="1480" name="Group 72"/>
                            <p:cNvGrpSpPr>
                              <a:grpSpLocks/>
                            </p:cNvGrpSpPr>
                            <p:nvPr/>
                          </p:nvGrpSpPr>
                          <p:grpSpPr bwMode="auto">
                            <a:xfrm>
                              <a:off x="1361" y="3540"/>
                              <a:ext cx="5" cy="15"/>
                              <a:chOff x="1361" y="3540"/>
                              <a:chExt cx="5" cy="15"/>
                            </a:xfrm>
                          </p:grpSpPr>
                          <p:sp>
                            <p:nvSpPr>
                              <p:cNvPr id="1254"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1255"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85" name="Group 75"/>
                            <p:cNvGrpSpPr>
                              <a:grpSpLocks/>
                            </p:cNvGrpSpPr>
                            <p:nvPr/>
                          </p:nvGrpSpPr>
                          <p:grpSpPr bwMode="auto">
                            <a:xfrm>
                              <a:off x="1368" y="3540"/>
                              <a:ext cx="5" cy="15"/>
                              <a:chOff x="1368" y="3540"/>
                              <a:chExt cx="5" cy="15"/>
                            </a:xfrm>
                          </p:grpSpPr>
                          <p:sp>
                            <p:nvSpPr>
                              <p:cNvPr id="1252"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1253"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486" name="Group 78"/>
                          <p:cNvGrpSpPr>
                            <a:grpSpLocks/>
                          </p:cNvGrpSpPr>
                          <p:nvPr/>
                        </p:nvGrpSpPr>
                        <p:grpSpPr bwMode="auto">
                          <a:xfrm>
                            <a:off x="1374" y="3540"/>
                            <a:ext cx="13" cy="15"/>
                            <a:chOff x="1374" y="3540"/>
                            <a:chExt cx="13" cy="15"/>
                          </a:xfrm>
                        </p:grpSpPr>
                        <p:grpSp>
                          <p:nvGrpSpPr>
                            <p:cNvPr id="1491" name="Group 79"/>
                            <p:cNvGrpSpPr>
                              <a:grpSpLocks/>
                            </p:cNvGrpSpPr>
                            <p:nvPr/>
                          </p:nvGrpSpPr>
                          <p:grpSpPr bwMode="auto">
                            <a:xfrm>
                              <a:off x="1374" y="3540"/>
                              <a:ext cx="5" cy="15"/>
                              <a:chOff x="1374" y="3540"/>
                              <a:chExt cx="5" cy="15"/>
                            </a:xfrm>
                          </p:grpSpPr>
                          <p:sp>
                            <p:nvSpPr>
                              <p:cNvPr id="1248"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1249"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492" name="Group 82"/>
                            <p:cNvGrpSpPr>
                              <a:grpSpLocks/>
                            </p:cNvGrpSpPr>
                            <p:nvPr/>
                          </p:nvGrpSpPr>
                          <p:grpSpPr bwMode="auto">
                            <a:xfrm>
                              <a:off x="1381" y="3540"/>
                              <a:ext cx="6" cy="15"/>
                              <a:chOff x="1381" y="3540"/>
                              <a:chExt cx="6" cy="15"/>
                            </a:xfrm>
                          </p:grpSpPr>
                          <p:sp>
                            <p:nvSpPr>
                              <p:cNvPr id="1246"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1247"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1493" name="Group 85"/>
                    <p:cNvGrpSpPr>
                      <a:grpSpLocks/>
                    </p:cNvGrpSpPr>
                    <p:nvPr/>
                  </p:nvGrpSpPr>
                  <p:grpSpPr bwMode="auto">
                    <a:xfrm>
                      <a:off x="1389" y="3540"/>
                      <a:ext cx="110" cy="15"/>
                      <a:chOff x="1389" y="3540"/>
                      <a:chExt cx="110" cy="15"/>
                    </a:xfrm>
                  </p:grpSpPr>
                  <p:grpSp>
                    <p:nvGrpSpPr>
                      <p:cNvPr id="1494" name="Group 86"/>
                      <p:cNvGrpSpPr>
                        <a:grpSpLocks/>
                      </p:cNvGrpSpPr>
                      <p:nvPr/>
                    </p:nvGrpSpPr>
                    <p:grpSpPr bwMode="auto">
                      <a:xfrm>
                        <a:off x="1389" y="3540"/>
                        <a:ext cx="54" cy="15"/>
                        <a:chOff x="1389" y="3540"/>
                        <a:chExt cx="54" cy="15"/>
                      </a:xfrm>
                    </p:grpSpPr>
                    <p:grpSp>
                      <p:nvGrpSpPr>
                        <p:cNvPr id="1495" name="Group 87"/>
                        <p:cNvGrpSpPr>
                          <a:grpSpLocks/>
                        </p:cNvGrpSpPr>
                        <p:nvPr/>
                      </p:nvGrpSpPr>
                      <p:grpSpPr bwMode="auto">
                        <a:xfrm>
                          <a:off x="1389" y="3540"/>
                          <a:ext cx="26" cy="15"/>
                          <a:chOff x="1389" y="3540"/>
                          <a:chExt cx="26" cy="15"/>
                        </a:xfrm>
                      </p:grpSpPr>
                      <p:grpSp>
                        <p:nvGrpSpPr>
                          <p:cNvPr id="1496" name="Group 88"/>
                          <p:cNvGrpSpPr>
                            <a:grpSpLocks/>
                          </p:cNvGrpSpPr>
                          <p:nvPr/>
                        </p:nvGrpSpPr>
                        <p:grpSpPr bwMode="auto">
                          <a:xfrm>
                            <a:off x="1389" y="3540"/>
                            <a:ext cx="12" cy="15"/>
                            <a:chOff x="1389" y="3540"/>
                            <a:chExt cx="12" cy="15"/>
                          </a:xfrm>
                        </p:grpSpPr>
                        <p:grpSp>
                          <p:nvGrpSpPr>
                            <p:cNvPr id="1497" name="Group 89"/>
                            <p:cNvGrpSpPr>
                              <a:grpSpLocks/>
                            </p:cNvGrpSpPr>
                            <p:nvPr/>
                          </p:nvGrpSpPr>
                          <p:grpSpPr bwMode="auto">
                            <a:xfrm>
                              <a:off x="1389" y="3540"/>
                              <a:ext cx="5" cy="15"/>
                              <a:chOff x="1389" y="3540"/>
                              <a:chExt cx="5" cy="15"/>
                            </a:xfrm>
                          </p:grpSpPr>
                          <p:sp>
                            <p:nvSpPr>
                              <p:cNvPr id="1236"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1237"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98" name="Group 92"/>
                            <p:cNvGrpSpPr>
                              <a:grpSpLocks/>
                            </p:cNvGrpSpPr>
                            <p:nvPr/>
                          </p:nvGrpSpPr>
                          <p:grpSpPr bwMode="auto">
                            <a:xfrm>
                              <a:off x="1396" y="3540"/>
                              <a:ext cx="5" cy="15"/>
                              <a:chOff x="1396" y="3540"/>
                              <a:chExt cx="5" cy="15"/>
                            </a:xfrm>
                          </p:grpSpPr>
                          <p:sp>
                            <p:nvSpPr>
                              <p:cNvPr id="1234"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1235"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03" name="Group 95"/>
                          <p:cNvGrpSpPr>
                            <a:grpSpLocks/>
                          </p:cNvGrpSpPr>
                          <p:nvPr/>
                        </p:nvGrpSpPr>
                        <p:grpSpPr bwMode="auto">
                          <a:xfrm>
                            <a:off x="1403" y="3540"/>
                            <a:ext cx="12" cy="15"/>
                            <a:chOff x="1403" y="3540"/>
                            <a:chExt cx="12" cy="15"/>
                          </a:xfrm>
                        </p:grpSpPr>
                        <p:grpSp>
                          <p:nvGrpSpPr>
                            <p:cNvPr id="1504" name="Group 96"/>
                            <p:cNvGrpSpPr>
                              <a:grpSpLocks/>
                            </p:cNvGrpSpPr>
                            <p:nvPr/>
                          </p:nvGrpSpPr>
                          <p:grpSpPr bwMode="auto">
                            <a:xfrm>
                              <a:off x="1403" y="3540"/>
                              <a:ext cx="5" cy="15"/>
                              <a:chOff x="1403" y="3540"/>
                              <a:chExt cx="5" cy="15"/>
                            </a:xfrm>
                          </p:grpSpPr>
                          <p:sp>
                            <p:nvSpPr>
                              <p:cNvPr id="1230"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1231"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09" name="Group 99"/>
                            <p:cNvGrpSpPr>
                              <a:grpSpLocks/>
                            </p:cNvGrpSpPr>
                            <p:nvPr/>
                          </p:nvGrpSpPr>
                          <p:grpSpPr bwMode="auto">
                            <a:xfrm>
                              <a:off x="1410" y="3540"/>
                              <a:ext cx="5" cy="15"/>
                              <a:chOff x="1410" y="3540"/>
                              <a:chExt cx="5" cy="15"/>
                            </a:xfrm>
                          </p:grpSpPr>
                          <p:sp>
                            <p:nvSpPr>
                              <p:cNvPr id="1228"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1229"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510" name="Group 102"/>
                        <p:cNvGrpSpPr>
                          <a:grpSpLocks/>
                        </p:cNvGrpSpPr>
                        <p:nvPr/>
                      </p:nvGrpSpPr>
                      <p:grpSpPr bwMode="auto">
                        <a:xfrm>
                          <a:off x="1416" y="3540"/>
                          <a:ext cx="27" cy="15"/>
                          <a:chOff x="1416" y="3540"/>
                          <a:chExt cx="27" cy="15"/>
                        </a:xfrm>
                      </p:grpSpPr>
                      <p:grpSp>
                        <p:nvGrpSpPr>
                          <p:cNvPr id="1511" name="Group 103"/>
                          <p:cNvGrpSpPr>
                            <a:grpSpLocks/>
                          </p:cNvGrpSpPr>
                          <p:nvPr/>
                        </p:nvGrpSpPr>
                        <p:grpSpPr bwMode="auto">
                          <a:xfrm>
                            <a:off x="1416" y="3540"/>
                            <a:ext cx="13" cy="15"/>
                            <a:chOff x="1416" y="3540"/>
                            <a:chExt cx="13" cy="15"/>
                          </a:xfrm>
                        </p:grpSpPr>
                        <p:grpSp>
                          <p:nvGrpSpPr>
                            <p:cNvPr id="1512" name="Group 104"/>
                            <p:cNvGrpSpPr>
                              <a:grpSpLocks/>
                            </p:cNvGrpSpPr>
                            <p:nvPr/>
                          </p:nvGrpSpPr>
                          <p:grpSpPr bwMode="auto">
                            <a:xfrm>
                              <a:off x="1416" y="3540"/>
                              <a:ext cx="6" cy="15"/>
                              <a:chOff x="1416" y="3540"/>
                              <a:chExt cx="6" cy="15"/>
                            </a:xfrm>
                          </p:grpSpPr>
                          <p:sp>
                            <p:nvSpPr>
                              <p:cNvPr id="1222"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1223"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17" name="Group 107"/>
                            <p:cNvGrpSpPr>
                              <a:grpSpLocks/>
                            </p:cNvGrpSpPr>
                            <p:nvPr/>
                          </p:nvGrpSpPr>
                          <p:grpSpPr bwMode="auto">
                            <a:xfrm>
                              <a:off x="1423" y="3540"/>
                              <a:ext cx="6" cy="15"/>
                              <a:chOff x="1423" y="3540"/>
                              <a:chExt cx="6" cy="15"/>
                            </a:xfrm>
                          </p:grpSpPr>
                          <p:sp>
                            <p:nvSpPr>
                              <p:cNvPr id="1220"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1221"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18" name="Group 110"/>
                          <p:cNvGrpSpPr>
                            <a:grpSpLocks/>
                          </p:cNvGrpSpPr>
                          <p:nvPr/>
                        </p:nvGrpSpPr>
                        <p:grpSpPr bwMode="auto">
                          <a:xfrm>
                            <a:off x="1431" y="3540"/>
                            <a:ext cx="12" cy="15"/>
                            <a:chOff x="1431" y="3540"/>
                            <a:chExt cx="12" cy="15"/>
                          </a:xfrm>
                        </p:grpSpPr>
                        <p:grpSp>
                          <p:nvGrpSpPr>
                            <p:cNvPr id="1523" name="Group 111"/>
                            <p:cNvGrpSpPr>
                              <a:grpSpLocks/>
                            </p:cNvGrpSpPr>
                            <p:nvPr/>
                          </p:nvGrpSpPr>
                          <p:grpSpPr bwMode="auto">
                            <a:xfrm>
                              <a:off x="1431" y="3540"/>
                              <a:ext cx="5" cy="15"/>
                              <a:chOff x="1431" y="3540"/>
                              <a:chExt cx="5" cy="15"/>
                            </a:xfrm>
                          </p:grpSpPr>
                          <p:sp>
                            <p:nvSpPr>
                              <p:cNvPr id="1216"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1217"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524" name="Group 114"/>
                            <p:cNvGrpSpPr>
                              <a:grpSpLocks/>
                            </p:cNvGrpSpPr>
                            <p:nvPr/>
                          </p:nvGrpSpPr>
                          <p:grpSpPr bwMode="auto">
                            <a:xfrm>
                              <a:off x="1438" y="3540"/>
                              <a:ext cx="5" cy="15"/>
                              <a:chOff x="1438" y="3540"/>
                              <a:chExt cx="5" cy="15"/>
                            </a:xfrm>
                          </p:grpSpPr>
                          <p:sp>
                            <p:nvSpPr>
                              <p:cNvPr id="1214"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1215"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525" name="Group 117"/>
                      <p:cNvGrpSpPr>
                        <a:grpSpLocks/>
                      </p:cNvGrpSpPr>
                      <p:nvPr/>
                    </p:nvGrpSpPr>
                    <p:grpSpPr bwMode="auto">
                      <a:xfrm>
                        <a:off x="1445" y="3540"/>
                        <a:ext cx="54" cy="15"/>
                        <a:chOff x="1445" y="3540"/>
                        <a:chExt cx="54" cy="15"/>
                      </a:xfrm>
                    </p:grpSpPr>
                    <p:grpSp>
                      <p:nvGrpSpPr>
                        <p:cNvPr id="1526" name="Group 118"/>
                        <p:cNvGrpSpPr>
                          <a:grpSpLocks/>
                        </p:cNvGrpSpPr>
                        <p:nvPr/>
                      </p:nvGrpSpPr>
                      <p:grpSpPr bwMode="auto">
                        <a:xfrm>
                          <a:off x="1445" y="3540"/>
                          <a:ext cx="27" cy="15"/>
                          <a:chOff x="1445" y="3540"/>
                          <a:chExt cx="27" cy="15"/>
                        </a:xfrm>
                      </p:grpSpPr>
                      <p:grpSp>
                        <p:nvGrpSpPr>
                          <p:cNvPr id="1527" name="Group 119"/>
                          <p:cNvGrpSpPr>
                            <a:grpSpLocks/>
                          </p:cNvGrpSpPr>
                          <p:nvPr/>
                        </p:nvGrpSpPr>
                        <p:grpSpPr bwMode="auto">
                          <a:xfrm>
                            <a:off x="1445" y="3540"/>
                            <a:ext cx="12" cy="15"/>
                            <a:chOff x="1445" y="3540"/>
                            <a:chExt cx="12" cy="15"/>
                          </a:xfrm>
                        </p:grpSpPr>
                        <p:grpSp>
                          <p:nvGrpSpPr>
                            <p:cNvPr id="1528" name="Group 120"/>
                            <p:cNvGrpSpPr>
                              <a:grpSpLocks/>
                            </p:cNvGrpSpPr>
                            <p:nvPr/>
                          </p:nvGrpSpPr>
                          <p:grpSpPr bwMode="auto">
                            <a:xfrm>
                              <a:off x="1445" y="3540"/>
                              <a:ext cx="5" cy="15"/>
                              <a:chOff x="1445" y="3540"/>
                              <a:chExt cx="5" cy="15"/>
                            </a:xfrm>
                          </p:grpSpPr>
                          <p:sp>
                            <p:nvSpPr>
                              <p:cNvPr id="1206"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1207"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33" name="Group 123"/>
                            <p:cNvGrpSpPr>
                              <a:grpSpLocks/>
                            </p:cNvGrpSpPr>
                            <p:nvPr/>
                          </p:nvGrpSpPr>
                          <p:grpSpPr bwMode="auto">
                            <a:xfrm>
                              <a:off x="1452" y="3540"/>
                              <a:ext cx="5" cy="15"/>
                              <a:chOff x="1452" y="3540"/>
                              <a:chExt cx="5" cy="15"/>
                            </a:xfrm>
                          </p:grpSpPr>
                          <p:sp>
                            <p:nvSpPr>
                              <p:cNvPr id="1204"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1205"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34" name="Group 126"/>
                          <p:cNvGrpSpPr>
                            <a:grpSpLocks/>
                          </p:cNvGrpSpPr>
                          <p:nvPr/>
                        </p:nvGrpSpPr>
                        <p:grpSpPr bwMode="auto">
                          <a:xfrm>
                            <a:off x="1459" y="3540"/>
                            <a:ext cx="13" cy="15"/>
                            <a:chOff x="1459" y="3540"/>
                            <a:chExt cx="13" cy="15"/>
                          </a:xfrm>
                        </p:grpSpPr>
                        <p:grpSp>
                          <p:nvGrpSpPr>
                            <p:cNvPr id="1539" name="Group 127"/>
                            <p:cNvGrpSpPr>
                              <a:grpSpLocks/>
                            </p:cNvGrpSpPr>
                            <p:nvPr/>
                          </p:nvGrpSpPr>
                          <p:grpSpPr bwMode="auto">
                            <a:xfrm>
                              <a:off x="1459" y="3540"/>
                              <a:ext cx="5" cy="15"/>
                              <a:chOff x="1459" y="3540"/>
                              <a:chExt cx="5" cy="15"/>
                            </a:xfrm>
                          </p:grpSpPr>
                          <p:sp>
                            <p:nvSpPr>
                              <p:cNvPr id="1200"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1201"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40" name="Group 130"/>
                            <p:cNvGrpSpPr>
                              <a:grpSpLocks/>
                            </p:cNvGrpSpPr>
                            <p:nvPr/>
                          </p:nvGrpSpPr>
                          <p:grpSpPr bwMode="auto">
                            <a:xfrm>
                              <a:off x="1465" y="3540"/>
                              <a:ext cx="7" cy="15"/>
                              <a:chOff x="1465" y="3540"/>
                              <a:chExt cx="7" cy="15"/>
                            </a:xfrm>
                          </p:grpSpPr>
                          <p:sp>
                            <p:nvSpPr>
                              <p:cNvPr id="1198"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1199"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541" name="Group 133"/>
                        <p:cNvGrpSpPr>
                          <a:grpSpLocks/>
                        </p:cNvGrpSpPr>
                        <p:nvPr/>
                      </p:nvGrpSpPr>
                      <p:grpSpPr bwMode="auto">
                        <a:xfrm>
                          <a:off x="1473" y="3540"/>
                          <a:ext cx="26" cy="15"/>
                          <a:chOff x="1473" y="3540"/>
                          <a:chExt cx="26" cy="15"/>
                        </a:xfrm>
                      </p:grpSpPr>
                      <p:grpSp>
                        <p:nvGrpSpPr>
                          <p:cNvPr id="1542" name="Group 134"/>
                          <p:cNvGrpSpPr>
                            <a:grpSpLocks/>
                          </p:cNvGrpSpPr>
                          <p:nvPr/>
                        </p:nvGrpSpPr>
                        <p:grpSpPr bwMode="auto">
                          <a:xfrm>
                            <a:off x="1473" y="3540"/>
                            <a:ext cx="12" cy="15"/>
                            <a:chOff x="1473" y="3540"/>
                            <a:chExt cx="12" cy="15"/>
                          </a:xfrm>
                        </p:grpSpPr>
                        <p:grpSp>
                          <p:nvGrpSpPr>
                            <p:cNvPr id="1547" name="Group 135"/>
                            <p:cNvGrpSpPr>
                              <a:grpSpLocks/>
                            </p:cNvGrpSpPr>
                            <p:nvPr/>
                          </p:nvGrpSpPr>
                          <p:grpSpPr bwMode="auto">
                            <a:xfrm>
                              <a:off x="1473" y="3540"/>
                              <a:ext cx="5" cy="15"/>
                              <a:chOff x="1473" y="3540"/>
                              <a:chExt cx="5" cy="15"/>
                            </a:xfrm>
                          </p:grpSpPr>
                          <p:sp>
                            <p:nvSpPr>
                              <p:cNvPr id="1192"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1193"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548" name="Group 138"/>
                            <p:cNvGrpSpPr>
                              <a:grpSpLocks/>
                            </p:cNvGrpSpPr>
                            <p:nvPr/>
                          </p:nvGrpSpPr>
                          <p:grpSpPr bwMode="auto">
                            <a:xfrm>
                              <a:off x="1480" y="3540"/>
                              <a:ext cx="5" cy="15"/>
                              <a:chOff x="1480" y="3540"/>
                              <a:chExt cx="5" cy="15"/>
                            </a:xfrm>
                          </p:grpSpPr>
                          <p:sp>
                            <p:nvSpPr>
                              <p:cNvPr id="1190"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1191"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53" name="Group 141"/>
                          <p:cNvGrpSpPr>
                            <a:grpSpLocks/>
                          </p:cNvGrpSpPr>
                          <p:nvPr/>
                        </p:nvGrpSpPr>
                        <p:grpSpPr bwMode="auto">
                          <a:xfrm>
                            <a:off x="1487" y="3540"/>
                            <a:ext cx="12" cy="15"/>
                            <a:chOff x="1487" y="3540"/>
                            <a:chExt cx="12" cy="15"/>
                          </a:xfrm>
                        </p:grpSpPr>
                        <p:grpSp>
                          <p:nvGrpSpPr>
                            <p:cNvPr id="1557" name="Group 142"/>
                            <p:cNvGrpSpPr>
                              <a:grpSpLocks/>
                            </p:cNvGrpSpPr>
                            <p:nvPr/>
                          </p:nvGrpSpPr>
                          <p:grpSpPr bwMode="auto">
                            <a:xfrm>
                              <a:off x="1487" y="3540"/>
                              <a:ext cx="5" cy="15"/>
                              <a:chOff x="1487" y="3540"/>
                              <a:chExt cx="5" cy="15"/>
                            </a:xfrm>
                          </p:grpSpPr>
                          <p:sp>
                            <p:nvSpPr>
                              <p:cNvPr id="1186"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1187"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64" name="Group 145"/>
                            <p:cNvGrpSpPr>
                              <a:grpSpLocks/>
                            </p:cNvGrpSpPr>
                            <p:nvPr/>
                          </p:nvGrpSpPr>
                          <p:grpSpPr bwMode="auto">
                            <a:xfrm>
                              <a:off x="1494" y="3540"/>
                              <a:ext cx="5" cy="15"/>
                              <a:chOff x="1494" y="3540"/>
                              <a:chExt cx="5" cy="15"/>
                            </a:xfrm>
                          </p:grpSpPr>
                          <p:sp>
                            <p:nvSpPr>
                              <p:cNvPr id="1184"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1185"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1565" name="Group 148"/>
                <p:cNvGrpSpPr>
                  <a:grpSpLocks/>
                </p:cNvGrpSpPr>
                <p:nvPr/>
              </p:nvGrpSpPr>
              <p:grpSpPr bwMode="auto">
                <a:xfrm>
                  <a:off x="1278" y="3496"/>
                  <a:ext cx="216" cy="30"/>
                  <a:chOff x="1278" y="3496"/>
                  <a:chExt cx="216" cy="30"/>
                </a:xfrm>
              </p:grpSpPr>
              <p:sp>
                <p:nvSpPr>
                  <p:cNvPr id="1168"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169"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170"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171"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566" name="Group 153"/>
              <p:cNvGrpSpPr>
                <a:grpSpLocks/>
              </p:cNvGrpSpPr>
              <p:nvPr/>
            </p:nvGrpSpPr>
            <p:grpSpPr bwMode="auto">
              <a:xfrm>
                <a:off x="1468" y="3499"/>
                <a:ext cx="23" cy="12"/>
                <a:chOff x="1468" y="3499"/>
                <a:chExt cx="23" cy="12"/>
              </a:xfrm>
            </p:grpSpPr>
            <p:sp>
              <p:nvSpPr>
                <p:cNvPr id="1161"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1162"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1567" name="Group 156"/>
                <p:cNvGrpSpPr>
                  <a:grpSpLocks/>
                </p:cNvGrpSpPr>
                <p:nvPr/>
              </p:nvGrpSpPr>
              <p:grpSpPr bwMode="auto">
                <a:xfrm>
                  <a:off x="1468" y="3499"/>
                  <a:ext cx="7" cy="12"/>
                  <a:chOff x="1468" y="3499"/>
                  <a:chExt cx="7" cy="12"/>
                </a:xfrm>
              </p:grpSpPr>
              <p:sp>
                <p:nvSpPr>
                  <p:cNvPr id="1164"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165"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569" name="Group 159"/>
              <p:cNvGrpSpPr>
                <a:grpSpLocks/>
              </p:cNvGrpSpPr>
              <p:nvPr/>
            </p:nvGrpSpPr>
            <p:grpSpPr bwMode="auto">
              <a:xfrm>
                <a:off x="1324" y="3498"/>
                <a:ext cx="64" cy="24"/>
                <a:chOff x="1324" y="3498"/>
                <a:chExt cx="64" cy="24"/>
              </a:xfrm>
            </p:grpSpPr>
            <p:grpSp>
              <p:nvGrpSpPr>
                <p:cNvPr id="1571" name="Group 160"/>
                <p:cNvGrpSpPr>
                  <a:grpSpLocks/>
                </p:cNvGrpSpPr>
                <p:nvPr/>
              </p:nvGrpSpPr>
              <p:grpSpPr bwMode="auto">
                <a:xfrm>
                  <a:off x="1326" y="3502"/>
                  <a:ext cx="62" cy="6"/>
                  <a:chOff x="1326" y="3502"/>
                  <a:chExt cx="62" cy="6"/>
                </a:xfrm>
              </p:grpSpPr>
              <p:sp>
                <p:nvSpPr>
                  <p:cNvPr id="1158"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1159"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1160"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1156"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1157"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1574" name="Group 166"/>
              <p:cNvGrpSpPr>
                <a:grpSpLocks/>
              </p:cNvGrpSpPr>
              <p:nvPr/>
            </p:nvGrpSpPr>
            <p:grpSpPr bwMode="auto">
              <a:xfrm>
                <a:off x="1278" y="3519"/>
                <a:ext cx="40" cy="8"/>
                <a:chOff x="1278" y="3519"/>
                <a:chExt cx="40" cy="8"/>
              </a:xfrm>
            </p:grpSpPr>
            <p:grpSp>
              <p:nvGrpSpPr>
                <p:cNvPr id="1575" name="Group 167"/>
                <p:cNvGrpSpPr>
                  <a:grpSpLocks/>
                </p:cNvGrpSpPr>
                <p:nvPr/>
              </p:nvGrpSpPr>
              <p:grpSpPr bwMode="auto">
                <a:xfrm>
                  <a:off x="1278" y="3519"/>
                  <a:ext cx="19" cy="8"/>
                  <a:chOff x="1278" y="3519"/>
                  <a:chExt cx="19" cy="8"/>
                </a:xfrm>
              </p:grpSpPr>
              <p:grpSp>
                <p:nvGrpSpPr>
                  <p:cNvPr id="1576" name="Group 168"/>
                  <p:cNvGrpSpPr>
                    <a:grpSpLocks/>
                  </p:cNvGrpSpPr>
                  <p:nvPr/>
                </p:nvGrpSpPr>
                <p:grpSpPr bwMode="auto">
                  <a:xfrm>
                    <a:off x="1278" y="3519"/>
                    <a:ext cx="8" cy="8"/>
                    <a:chOff x="1278" y="3519"/>
                    <a:chExt cx="8" cy="8"/>
                  </a:xfrm>
                </p:grpSpPr>
                <p:grpSp>
                  <p:nvGrpSpPr>
                    <p:cNvPr id="1577" name="Group 169"/>
                    <p:cNvGrpSpPr>
                      <a:grpSpLocks/>
                    </p:cNvGrpSpPr>
                    <p:nvPr/>
                  </p:nvGrpSpPr>
                  <p:grpSpPr bwMode="auto">
                    <a:xfrm>
                      <a:off x="1278" y="3519"/>
                      <a:ext cx="3" cy="8"/>
                      <a:chOff x="1278" y="3519"/>
                      <a:chExt cx="3" cy="8"/>
                    </a:xfrm>
                  </p:grpSpPr>
                  <p:sp>
                    <p:nvSpPr>
                      <p:cNvPr id="1153"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1154"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578" name="Group 172"/>
                    <p:cNvGrpSpPr>
                      <a:grpSpLocks/>
                    </p:cNvGrpSpPr>
                    <p:nvPr/>
                  </p:nvGrpSpPr>
                  <p:grpSpPr bwMode="auto">
                    <a:xfrm>
                      <a:off x="1282" y="3519"/>
                      <a:ext cx="4" cy="8"/>
                      <a:chOff x="1282" y="3519"/>
                      <a:chExt cx="4" cy="8"/>
                    </a:xfrm>
                  </p:grpSpPr>
                  <p:sp>
                    <p:nvSpPr>
                      <p:cNvPr id="1151"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1152"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580" name="Group 175"/>
                  <p:cNvGrpSpPr>
                    <a:grpSpLocks/>
                  </p:cNvGrpSpPr>
                  <p:nvPr/>
                </p:nvGrpSpPr>
                <p:grpSpPr bwMode="auto">
                  <a:xfrm>
                    <a:off x="1287" y="3519"/>
                    <a:ext cx="10" cy="8"/>
                    <a:chOff x="1287" y="3519"/>
                    <a:chExt cx="10" cy="8"/>
                  </a:xfrm>
                </p:grpSpPr>
                <p:grpSp>
                  <p:nvGrpSpPr>
                    <p:cNvPr id="1581" name="Group 176"/>
                    <p:cNvGrpSpPr>
                      <a:grpSpLocks/>
                    </p:cNvGrpSpPr>
                    <p:nvPr/>
                  </p:nvGrpSpPr>
                  <p:grpSpPr bwMode="auto">
                    <a:xfrm>
                      <a:off x="1287" y="3519"/>
                      <a:ext cx="4" cy="8"/>
                      <a:chOff x="1287" y="3519"/>
                      <a:chExt cx="4" cy="8"/>
                    </a:xfrm>
                  </p:grpSpPr>
                  <p:sp>
                    <p:nvSpPr>
                      <p:cNvPr id="1147"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1148"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583" name="Group 179"/>
                    <p:cNvGrpSpPr>
                      <a:grpSpLocks/>
                    </p:cNvGrpSpPr>
                    <p:nvPr/>
                  </p:nvGrpSpPr>
                  <p:grpSpPr bwMode="auto">
                    <a:xfrm>
                      <a:off x="1293" y="3519"/>
                      <a:ext cx="4" cy="8"/>
                      <a:chOff x="1293" y="3519"/>
                      <a:chExt cx="4" cy="8"/>
                    </a:xfrm>
                  </p:grpSpPr>
                  <p:sp>
                    <p:nvSpPr>
                      <p:cNvPr id="1145"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1146"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624" name="Group 182"/>
                <p:cNvGrpSpPr>
                  <a:grpSpLocks/>
                </p:cNvGrpSpPr>
                <p:nvPr/>
              </p:nvGrpSpPr>
              <p:grpSpPr bwMode="auto">
                <a:xfrm>
                  <a:off x="1298" y="3519"/>
                  <a:ext cx="20" cy="8"/>
                  <a:chOff x="1298" y="3519"/>
                  <a:chExt cx="20" cy="8"/>
                </a:xfrm>
              </p:grpSpPr>
              <p:grpSp>
                <p:nvGrpSpPr>
                  <p:cNvPr id="1625" name="Group 183"/>
                  <p:cNvGrpSpPr>
                    <a:grpSpLocks/>
                  </p:cNvGrpSpPr>
                  <p:nvPr/>
                </p:nvGrpSpPr>
                <p:grpSpPr bwMode="auto">
                  <a:xfrm>
                    <a:off x="1298" y="3519"/>
                    <a:ext cx="10" cy="8"/>
                    <a:chOff x="1298" y="3519"/>
                    <a:chExt cx="10" cy="8"/>
                  </a:xfrm>
                </p:grpSpPr>
                <p:grpSp>
                  <p:nvGrpSpPr>
                    <p:cNvPr id="1626" name="Group 184"/>
                    <p:cNvGrpSpPr>
                      <a:grpSpLocks/>
                    </p:cNvGrpSpPr>
                    <p:nvPr/>
                  </p:nvGrpSpPr>
                  <p:grpSpPr bwMode="auto">
                    <a:xfrm>
                      <a:off x="1298" y="3519"/>
                      <a:ext cx="5" cy="8"/>
                      <a:chOff x="1298" y="3519"/>
                      <a:chExt cx="5" cy="8"/>
                    </a:xfrm>
                  </p:grpSpPr>
                  <p:sp>
                    <p:nvSpPr>
                      <p:cNvPr id="1139"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1140"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1628" name="Group 187"/>
                    <p:cNvGrpSpPr>
                      <a:grpSpLocks/>
                    </p:cNvGrpSpPr>
                    <p:nvPr/>
                  </p:nvGrpSpPr>
                  <p:grpSpPr bwMode="auto">
                    <a:xfrm>
                      <a:off x="1304" y="3519"/>
                      <a:ext cx="4" cy="8"/>
                      <a:chOff x="1304" y="3519"/>
                      <a:chExt cx="4" cy="8"/>
                    </a:xfrm>
                  </p:grpSpPr>
                  <p:sp>
                    <p:nvSpPr>
                      <p:cNvPr id="1137"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1138"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630" name="Group 190"/>
                  <p:cNvGrpSpPr>
                    <a:grpSpLocks/>
                  </p:cNvGrpSpPr>
                  <p:nvPr/>
                </p:nvGrpSpPr>
                <p:grpSpPr bwMode="auto">
                  <a:xfrm>
                    <a:off x="1309" y="3519"/>
                    <a:ext cx="9" cy="8"/>
                    <a:chOff x="1309" y="3519"/>
                    <a:chExt cx="9" cy="8"/>
                  </a:xfrm>
                </p:grpSpPr>
                <p:grpSp>
                  <p:nvGrpSpPr>
                    <p:cNvPr id="1631" name="Group 191"/>
                    <p:cNvGrpSpPr>
                      <a:grpSpLocks/>
                    </p:cNvGrpSpPr>
                    <p:nvPr/>
                  </p:nvGrpSpPr>
                  <p:grpSpPr bwMode="auto">
                    <a:xfrm>
                      <a:off x="1309" y="3519"/>
                      <a:ext cx="4" cy="8"/>
                      <a:chOff x="1309" y="3519"/>
                      <a:chExt cx="4" cy="8"/>
                    </a:xfrm>
                  </p:grpSpPr>
                  <p:sp>
                    <p:nvSpPr>
                      <p:cNvPr id="1133"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1134"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632" name="Group 194"/>
                    <p:cNvGrpSpPr>
                      <a:grpSpLocks/>
                    </p:cNvGrpSpPr>
                    <p:nvPr/>
                  </p:nvGrpSpPr>
                  <p:grpSpPr bwMode="auto">
                    <a:xfrm>
                      <a:off x="1314" y="3519"/>
                      <a:ext cx="4" cy="8"/>
                      <a:chOff x="1314" y="3519"/>
                      <a:chExt cx="4" cy="8"/>
                    </a:xfrm>
                  </p:grpSpPr>
                  <p:sp>
                    <p:nvSpPr>
                      <p:cNvPr id="1131"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1132"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1124"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1633" name="Group 198"/>
            <p:cNvGrpSpPr>
              <a:grpSpLocks/>
            </p:cNvGrpSpPr>
            <p:nvPr/>
          </p:nvGrpSpPr>
          <p:grpSpPr bwMode="auto">
            <a:xfrm>
              <a:off x="1200" y="3557"/>
              <a:ext cx="373" cy="43"/>
              <a:chOff x="1200" y="3557"/>
              <a:chExt cx="373" cy="43"/>
            </a:xfrm>
          </p:grpSpPr>
          <p:grpSp>
            <p:nvGrpSpPr>
              <p:cNvPr id="1635" name="Group 199"/>
              <p:cNvGrpSpPr>
                <a:grpSpLocks/>
              </p:cNvGrpSpPr>
              <p:nvPr/>
            </p:nvGrpSpPr>
            <p:grpSpPr bwMode="auto">
              <a:xfrm>
                <a:off x="1200" y="3557"/>
                <a:ext cx="373" cy="43"/>
                <a:chOff x="1200" y="3557"/>
                <a:chExt cx="373" cy="43"/>
              </a:xfrm>
            </p:grpSpPr>
            <p:sp>
              <p:nvSpPr>
                <p:cNvPr id="1117"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118"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1119"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1636" name="Group 203"/>
              <p:cNvGrpSpPr>
                <a:grpSpLocks/>
              </p:cNvGrpSpPr>
              <p:nvPr/>
            </p:nvGrpSpPr>
            <p:grpSpPr bwMode="auto">
              <a:xfrm>
                <a:off x="1241" y="3560"/>
                <a:ext cx="293" cy="11"/>
                <a:chOff x="1241" y="3560"/>
                <a:chExt cx="293" cy="11"/>
              </a:xfrm>
            </p:grpSpPr>
            <p:sp>
              <p:nvSpPr>
                <p:cNvPr id="1111"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1112"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1113"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1114"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1115"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1116"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1638" name="Group 210"/>
              <p:cNvGrpSpPr>
                <a:grpSpLocks/>
              </p:cNvGrpSpPr>
              <p:nvPr/>
            </p:nvGrpSpPr>
            <p:grpSpPr bwMode="auto">
              <a:xfrm>
                <a:off x="1242" y="3572"/>
                <a:ext cx="291" cy="16"/>
                <a:chOff x="1242" y="3572"/>
                <a:chExt cx="291" cy="16"/>
              </a:xfrm>
            </p:grpSpPr>
            <p:grpSp>
              <p:nvGrpSpPr>
                <p:cNvPr id="1640" name="Group 211"/>
                <p:cNvGrpSpPr>
                  <a:grpSpLocks/>
                </p:cNvGrpSpPr>
                <p:nvPr/>
              </p:nvGrpSpPr>
              <p:grpSpPr bwMode="auto">
                <a:xfrm>
                  <a:off x="1278" y="3573"/>
                  <a:ext cx="66" cy="14"/>
                  <a:chOff x="1278" y="3573"/>
                  <a:chExt cx="66" cy="14"/>
                </a:xfrm>
              </p:grpSpPr>
              <p:sp>
                <p:nvSpPr>
                  <p:cNvPr id="1107"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1108"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1109"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1110"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1642" name="Group 216"/>
                <p:cNvGrpSpPr>
                  <a:grpSpLocks/>
                </p:cNvGrpSpPr>
                <p:nvPr/>
              </p:nvGrpSpPr>
              <p:grpSpPr bwMode="auto">
                <a:xfrm>
                  <a:off x="1242" y="3575"/>
                  <a:ext cx="5" cy="9"/>
                  <a:chOff x="1242" y="3575"/>
                  <a:chExt cx="5" cy="9"/>
                </a:xfrm>
              </p:grpSpPr>
              <p:sp>
                <p:nvSpPr>
                  <p:cNvPr id="1104"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1105"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1106"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1643" name="Group 220"/>
                <p:cNvGrpSpPr>
                  <a:grpSpLocks/>
                </p:cNvGrpSpPr>
                <p:nvPr/>
              </p:nvGrpSpPr>
              <p:grpSpPr bwMode="auto">
                <a:xfrm>
                  <a:off x="1338" y="3572"/>
                  <a:ext cx="85" cy="15"/>
                  <a:chOff x="1338" y="3572"/>
                  <a:chExt cx="85" cy="15"/>
                </a:xfrm>
              </p:grpSpPr>
              <p:sp>
                <p:nvSpPr>
                  <p:cNvPr id="1098"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1099"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1100"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1101"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1102"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1103"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1644" name="Group 227"/>
                <p:cNvGrpSpPr>
                  <a:grpSpLocks/>
                </p:cNvGrpSpPr>
                <p:nvPr/>
              </p:nvGrpSpPr>
              <p:grpSpPr bwMode="auto">
                <a:xfrm>
                  <a:off x="1459" y="3575"/>
                  <a:ext cx="4" cy="13"/>
                  <a:chOff x="1459" y="3575"/>
                  <a:chExt cx="4" cy="13"/>
                </a:xfrm>
              </p:grpSpPr>
              <p:sp>
                <p:nvSpPr>
                  <p:cNvPr id="1095"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1096"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1097"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1645" name="Group 231"/>
                <p:cNvGrpSpPr>
                  <a:grpSpLocks/>
                </p:cNvGrpSpPr>
                <p:nvPr/>
              </p:nvGrpSpPr>
              <p:grpSpPr bwMode="auto">
                <a:xfrm>
                  <a:off x="1505" y="3575"/>
                  <a:ext cx="28" cy="13"/>
                  <a:chOff x="1505" y="3575"/>
                  <a:chExt cx="28" cy="13"/>
                </a:xfrm>
              </p:grpSpPr>
              <p:sp>
                <p:nvSpPr>
                  <p:cNvPr id="1089"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1090"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1091"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1092"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1093"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1094"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1646" name="Group 238"/>
            <p:cNvGrpSpPr>
              <a:grpSpLocks/>
            </p:cNvGrpSpPr>
            <p:nvPr/>
          </p:nvGrpSpPr>
          <p:grpSpPr bwMode="auto">
            <a:xfrm>
              <a:off x="1308" y="3453"/>
              <a:ext cx="163" cy="25"/>
              <a:chOff x="1308" y="3453"/>
              <a:chExt cx="163" cy="25"/>
            </a:xfrm>
          </p:grpSpPr>
          <p:grpSp>
            <p:nvGrpSpPr>
              <p:cNvPr id="1647" name="Group 239"/>
              <p:cNvGrpSpPr>
                <a:grpSpLocks/>
              </p:cNvGrpSpPr>
              <p:nvPr/>
            </p:nvGrpSpPr>
            <p:grpSpPr bwMode="auto">
              <a:xfrm>
                <a:off x="1308" y="3462"/>
                <a:ext cx="163" cy="16"/>
                <a:chOff x="1308" y="3462"/>
                <a:chExt cx="163" cy="16"/>
              </a:xfrm>
            </p:grpSpPr>
            <p:sp>
              <p:nvSpPr>
                <p:cNvPr id="1079"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1080"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1078"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1648" name="Group 243"/>
            <p:cNvGrpSpPr>
              <a:grpSpLocks/>
            </p:cNvGrpSpPr>
            <p:nvPr/>
          </p:nvGrpSpPr>
          <p:grpSpPr bwMode="auto">
            <a:xfrm>
              <a:off x="1288" y="3312"/>
              <a:ext cx="195" cy="137"/>
              <a:chOff x="1288" y="3312"/>
              <a:chExt cx="195" cy="137"/>
            </a:xfrm>
          </p:grpSpPr>
          <p:grpSp>
            <p:nvGrpSpPr>
              <p:cNvPr id="1652" name="Group 244"/>
              <p:cNvGrpSpPr>
                <a:grpSpLocks/>
              </p:cNvGrpSpPr>
              <p:nvPr/>
            </p:nvGrpSpPr>
            <p:grpSpPr bwMode="auto">
              <a:xfrm>
                <a:off x="1288" y="3312"/>
                <a:ext cx="195" cy="137"/>
                <a:chOff x="1288" y="3312"/>
                <a:chExt cx="195" cy="137"/>
              </a:xfrm>
            </p:grpSpPr>
            <p:sp>
              <p:nvSpPr>
                <p:cNvPr id="1074"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1075"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1076"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1073"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1307" name="Rectangle 252"/>
          <p:cNvSpPr>
            <a:spLocks noChangeAspect="1" noChangeArrowheads="1"/>
          </p:cNvSpPr>
          <p:nvPr/>
        </p:nvSpPr>
        <p:spPr bwMode="auto">
          <a:xfrm>
            <a:off x="1384300" y="2438400"/>
            <a:ext cx="1366837" cy="244475"/>
          </a:xfrm>
          <a:prstGeom prst="rect">
            <a:avLst/>
          </a:prstGeom>
          <a:noFill/>
          <a:ln w="9525">
            <a:noFill/>
            <a:miter lim="800000"/>
            <a:headEnd/>
            <a:tailEnd/>
          </a:ln>
        </p:spPr>
        <p:txBody>
          <a:bodyPr wrap="none" lIns="0" tIns="0" rIns="0" bIns="0">
            <a:spAutoFit/>
          </a:bodyPr>
          <a:lstStyle/>
          <a:p>
            <a:pPr>
              <a:defRPr/>
            </a:pPr>
            <a:r>
              <a:rPr lang="en-US" sz="1600" b="1" i="0" dirty="0">
                <a:effectLst>
                  <a:outerShdw blurRad="38100" dist="38100" dir="2700000" algn="tl">
                    <a:srgbClr val="C0C0C0"/>
                  </a:outerShdw>
                </a:effectLst>
                <a:latin typeface="Arial" charset="0"/>
              </a:rPr>
              <a:t>Enterprise</a:t>
            </a:r>
            <a:r>
              <a:rPr lang="en-CA" sz="1600" b="1" i="0" dirty="0">
                <a:effectLst>
                  <a:outerShdw blurRad="38100" dist="38100" dir="2700000" algn="tl">
                    <a:srgbClr val="C0C0C0"/>
                  </a:outerShdw>
                </a:effectLst>
                <a:latin typeface="Arial" charset="0"/>
              </a:rPr>
              <a:t> </a:t>
            </a:r>
            <a:r>
              <a:rPr lang="en-US" sz="1600" b="1" i="0" dirty="0">
                <a:effectLst>
                  <a:outerShdw blurRad="38100" dist="38100" dir="2700000" algn="tl">
                    <a:srgbClr val="C0C0C0"/>
                  </a:outerShdw>
                </a:effectLst>
                <a:latin typeface="Arial" charset="0"/>
              </a:rPr>
              <a:t>HQ</a:t>
            </a:r>
            <a:endParaRPr lang="en-CA" sz="1200" b="1" i="0" dirty="0">
              <a:effectLst>
                <a:outerShdw blurRad="38100" dist="38100" dir="2700000" algn="tl">
                  <a:srgbClr val="C0C0C0"/>
                </a:outerShdw>
              </a:effectLst>
              <a:latin typeface="Arial" charset="0"/>
            </a:endParaRPr>
          </a:p>
        </p:txBody>
      </p:sp>
      <p:pic>
        <p:nvPicPr>
          <p:cNvPr id="1308" name="Picture 253"/>
          <p:cNvPicPr preferRelativeResize="0">
            <a:picLocks noChangeAspect="1" noChangeArrowheads="1"/>
          </p:cNvPicPr>
          <p:nvPr/>
        </p:nvPicPr>
        <p:blipFill>
          <a:blip r:embed="rId7"/>
          <a:srcRect/>
          <a:stretch>
            <a:fillRect/>
          </a:stretch>
        </p:blipFill>
        <p:spPr bwMode="auto">
          <a:xfrm>
            <a:off x="2217737" y="4044950"/>
            <a:ext cx="457200" cy="457200"/>
          </a:xfrm>
          <a:prstGeom prst="rect">
            <a:avLst/>
          </a:prstGeom>
          <a:noFill/>
          <a:ln w="12700">
            <a:noFill/>
            <a:miter lim="800000"/>
            <a:headEnd/>
            <a:tailEnd/>
          </a:ln>
        </p:spPr>
      </p:pic>
      <p:pic>
        <p:nvPicPr>
          <p:cNvPr id="1309" name="Picture 254"/>
          <p:cNvPicPr preferRelativeResize="0">
            <a:picLocks noChangeArrowheads="1"/>
          </p:cNvPicPr>
          <p:nvPr/>
        </p:nvPicPr>
        <p:blipFill>
          <a:blip r:embed="rId4"/>
          <a:srcRect/>
          <a:stretch>
            <a:fillRect/>
          </a:stretch>
        </p:blipFill>
        <p:spPr bwMode="auto">
          <a:xfrm>
            <a:off x="381000" y="4054475"/>
            <a:ext cx="558800" cy="593725"/>
          </a:xfrm>
          <a:prstGeom prst="rect">
            <a:avLst/>
          </a:prstGeom>
          <a:noFill/>
          <a:ln w="12700">
            <a:noFill/>
            <a:miter lim="800000"/>
            <a:headEnd/>
            <a:tailEnd/>
          </a:ln>
        </p:spPr>
      </p:pic>
      <p:pic>
        <p:nvPicPr>
          <p:cNvPr id="1312" name="Picture 258" descr="Cloud1"/>
          <p:cNvPicPr>
            <a:picLocks noChangeAspect="1" noChangeArrowheads="1"/>
          </p:cNvPicPr>
          <p:nvPr/>
        </p:nvPicPr>
        <p:blipFill>
          <a:blip r:embed="rId3"/>
          <a:srcRect/>
          <a:stretch>
            <a:fillRect/>
          </a:stretch>
        </p:blipFill>
        <p:spPr bwMode="auto">
          <a:xfrm>
            <a:off x="4572000" y="3740150"/>
            <a:ext cx="1760536" cy="1060450"/>
          </a:xfrm>
          <a:prstGeom prst="rect">
            <a:avLst/>
          </a:prstGeom>
          <a:noFill/>
          <a:ln w="9525">
            <a:noFill/>
            <a:miter lim="800000"/>
            <a:headEnd/>
            <a:tailEnd/>
          </a:ln>
        </p:spPr>
      </p:pic>
      <p:sp>
        <p:nvSpPr>
          <p:cNvPr id="1313" name="Text Box 259"/>
          <p:cNvSpPr txBox="1">
            <a:spLocks noChangeArrowheads="1"/>
          </p:cNvSpPr>
          <p:nvPr/>
        </p:nvSpPr>
        <p:spPr bwMode="auto">
          <a:xfrm>
            <a:off x="5105400" y="2819400"/>
            <a:ext cx="833883" cy="369332"/>
          </a:xfrm>
          <a:prstGeom prst="rect">
            <a:avLst/>
          </a:prstGeom>
          <a:noFill/>
          <a:ln w="9525">
            <a:noFill/>
            <a:miter lim="800000"/>
            <a:headEnd/>
            <a:tailEnd/>
          </a:ln>
        </p:spPr>
        <p:txBody>
          <a:bodyPr wrap="none">
            <a:spAutoFit/>
          </a:bodyPr>
          <a:lstStyle/>
          <a:p>
            <a:r>
              <a:rPr lang="en-US" i="0" dirty="0" smtClean="0"/>
              <a:t>PSTN</a:t>
            </a:r>
            <a:r>
              <a:rPr lang="en-US" b="1" i="0" dirty="0" smtClean="0"/>
              <a:t> </a:t>
            </a:r>
            <a:endParaRPr lang="en-CA" b="1" i="0" dirty="0"/>
          </a:p>
        </p:txBody>
      </p:sp>
      <p:sp>
        <p:nvSpPr>
          <p:cNvPr id="1314" name="Text Box 260"/>
          <p:cNvSpPr txBox="1">
            <a:spLocks noChangeArrowheads="1"/>
          </p:cNvSpPr>
          <p:nvPr/>
        </p:nvSpPr>
        <p:spPr bwMode="auto">
          <a:xfrm>
            <a:off x="5299502" y="4038600"/>
            <a:ext cx="415498" cy="369332"/>
          </a:xfrm>
          <a:prstGeom prst="rect">
            <a:avLst/>
          </a:prstGeom>
          <a:noFill/>
          <a:ln w="9525">
            <a:noFill/>
            <a:miter lim="800000"/>
            <a:headEnd/>
            <a:tailEnd/>
          </a:ln>
        </p:spPr>
        <p:txBody>
          <a:bodyPr wrap="none">
            <a:spAutoFit/>
          </a:bodyPr>
          <a:lstStyle/>
          <a:p>
            <a:r>
              <a:rPr lang="en-US" i="0" dirty="0" smtClean="0"/>
              <a:t>IP</a:t>
            </a:r>
            <a:endParaRPr lang="en-CA" i="0" dirty="0"/>
          </a:p>
        </p:txBody>
      </p:sp>
      <p:sp>
        <p:nvSpPr>
          <p:cNvPr id="1317" name="Line 263"/>
          <p:cNvSpPr>
            <a:spLocks noChangeShapeType="1"/>
          </p:cNvSpPr>
          <p:nvPr/>
        </p:nvSpPr>
        <p:spPr bwMode="auto">
          <a:xfrm>
            <a:off x="7170737" y="3886200"/>
            <a:ext cx="0" cy="304800"/>
          </a:xfrm>
          <a:prstGeom prst="line">
            <a:avLst/>
          </a:prstGeom>
          <a:noFill/>
          <a:ln w="9525">
            <a:solidFill>
              <a:schemeClr val="accent2"/>
            </a:solidFill>
            <a:round/>
            <a:headEnd/>
            <a:tailEnd/>
          </a:ln>
        </p:spPr>
        <p:txBody>
          <a:bodyPr>
            <a:spAutoFit/>
          </a:bodyPr>
          <a:lstStyle/>
          <a:p>
            <a:endParaRPr lang="en-US"/>
          </a:p>
        </p:txBody>
      </p:sp>
      <p:sp>
        <p:nvSpPr>
          <p:cNvPr id="1318" name="Line 264"/>
          <p:cNvSpPr>
            <a:spLocks noChangeShapeType="1"/>
          </p:cNvSpPr>
          <p:nvPr/>
        </p:nvSpPr>
        <p:spPr bwMode="auto">
          <a:xfrm>
            <a:off x="7780337" y="3886200"/>
            <a:ext cx="0" cy="152400"/>
          </a:xfrm>
          <a:prstGeom prst="line">
            <a:avLst/>
          </a:prstGeom>
          <a:noFill/>
          <a:ln w="9525">
            <a:solidFill>
              <a:schemeClr val="accent2"/>
            </a:solidFill>
            <a:round/>
            <a:headEnd/>
            <a:tailEnd/>
          </a:ln>
        </p:spPr>
        <p:txBody>
          <a:bodyPr>
            <a:spAutoFit/>
          </a:bodyPr>
          <a:lstStyle/>
          <a:p>
            <a:endParaRPr lang="en-US"/>
          </a:p>
        </p:txBody>
      </p:sp>
      <p:sp>
        <p:nvSpPr>
          <p:cNvPr id="1319" name="Text Box 265"/>
          <p:cNvSpPr txBox="1">
            <a:spLocks noChangeArrowheads="1"/>
          </p:cNvSpPr>
          <p:nvPr/>
        </p:nvSpPr>
        <p:spPr bwMode="auto">
          <a:xfrm>
            <a:off x="7010400" y="4419600"/>
            <a:ext cx="942975" cy="304800"/>
          </a:xfrm>
          <a:prstGeom prst="rect">
            <a:avLst/>
          </a:prstGeom>
          <a:noFill/>
          <a:ln w="9525">
            <a:noFill/>
            <a:miter lim="800000"/>
            <a:headEnd/>
            <a:tailEnd/>
          </a:ln>
        </p:spPr>
        <p:txBody>
          <a:bodyPr wrap="none">
            <a:spAutoFit/>
          </a:bodyPr>
          <a:lstStyle/>
          <a:p>
            <a:pPr algn="l"/>
            <a:r>
              <a:rPr lang="en-CA" sz="1400" i="0" dirty="0"/>
              <a:t>IP Phone</a:t>
            </a:r>
          </a:p>
        </p:txBody>
      </p:sp>
      <p:grpSp>
        <p:nvGrpSpPr>
          <p:cNvPr id="1653" name="Group 266"/>
          <p:cNvGrpSpPr>
            <a:grpSpLocks/>
          </p:cNvGrpSpPr>
          <p:nvPr/>
        </p:nvGrpSpPr>
        <p:grpSpPr bwMode="auto">
          <a:xfrm>
            <a:off x="8001000" y="3962400"/>
            <a:ext cx="693737" cy="450850"/>
            <a:chOff x="1200" y="3312"/>
            <a:chExt cx="373" cy="288"/>
          </a:xfrm>
        </p:grpSpPr>
        <p:grpSp>
          <p:nvGrpSpPr>
            <p:cNvPr id="1654" name="Group 267"/>
            <p:cNvGrpSpPr>
              <a:grpSpLocks/>
            </p:cNvGrpSpPr>
            <p:nvPr/>
          </p:nvGrpSpPr>
          <p:grpSpPr bwMode="auto">
            <a:xfrm>
              <a:off x="1272" y="3470"/>
              <a:ext cx="236" cy="85"/>
              <a:chOff x="1272" y="3470"/>
              <a:chExt cx="236" cy="85"/>
            </a:xfrm>
          </p:grpSpPr>
          <p:grpSp>
            <p:nvGrpSpPr>
              <p:cNvPr id="1655" name="Group 268"/>
              <p:cNvGrpSpPr>
                <a:grpSpLocks/>
              </p:cNvGrpSpPr>
              <p:nvPr/>
            </p:nvGrpSpPr>
            <p:grpSpPr bwMode="auto">
              <a:xfrm>
                <a:off x="1272" y="3470"/>
                <a:ext cx="236" cy="85"/>
                <a:chOff x="1272" y="3470"/>
                <a:chExt cx="236" cy="85"/>
              </a:xfrm>
            </p:grpSpPr>
            <p:grpSp>
              <p:nvGrpSpPr>
                <p:cNvPr id="1656" name="Group 269"/>
                <p:cNvGrpSpPr>
                  <a:grpSpLocks/>
                </p:cNvGrpSpPr>
                <p:nvPr/>
              </p:nvGrpSpPr>
              <p:grpSpPr bwMode="auto">
                <a:xfrm>
                  <a:off x="1272" y="3470"/>
                  <a:ext cx="236" cy="85"/>
                  <a:chOff x="1272" y="3470"/>
                  <a:chExt cx="236" cy="85"/>
                </a:xfrm>
              </p:grpSpPr>
              <p:grpSp>
                <p:nvGrpSpPr>
                  <p:cNvPr id="1657" name="Group 270"/>
                  <p:cNvGrpSpPr>
                    <a:grpSpLocks/>
                  </p:cNvGrpSpPr>
                  <p:nvPr/>
                </p:nvGrpSpPr>
                <p:grpSpPr bwMode="auto">
                  <a:xfrm>
                    <a:off x="1272" y="3470"/>
                    <a:ext cx="236" cy="85"/>
                    <a:chOff x="1272" y="3470"/>
                    <a:chExt cx="236" cy="85"/>
                  </a:xfrm>
                </p:grpSpPr>
                <p:grpSp>
                  <p:nvGrpSpPr>
                    <p:cNvPr id="1658" name="Group 271"/>
                    <p:cNvGrpSpPr>
                      <a:grpSpLocks/>
                    </p:cNvGrpSpPr>
                    <p:nvPr/>
                  </p:nvGrpSpPr>
                  <p:grpSpPr bwMode="auto">
                    <a:xfrm>
                      <a:off x="1272" y="3470"/>
                      <a:ext cx="236" cy="85"/>
                      <a:chOff x="1272" y="3470"/>
                      <a:chExt cx="236" cy="85"/>
                    </a:xfrm>
                  </p:grpSpPr>
                  <p:sp>
                    <p:nvSpPr>
                      <p:cNvPr id="1555" name="Rectangle 272"/>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556" name="Freeform 273"/>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1554" name="Line 274"/>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659" name="Group 275"/>
                  <p:cNvGrpSpPr>
                    <a:grpSpLocks/>
                  </p:cNvGrpSpPr>
                  <p:nvPr/>
                </p:nvGrpSpPr>
                <p:grpSpPr bwMode="auto">
                  <a:xfrm>
                    <a:off x="1278" y="3540"/>
                    <a:ext cx="221" cy="15"/>
                    <a:chOff x="1278" y="3540"/>
                    <a:chExt cx="221" cy="15"/>
                  </a:xfrm>
                </p:grpSpPr>
                <p:grpSp>
                  <p:nvGrpSpPr>
                    <p:cNvPr id="1660" name="Group 276"/>
                    <p:cNvGrpSpPr>
                      <a:grpSpLocks/>
                    </p:cNvGrpSpPr>
                    <p:nvPr/>
                  </p:nvGrpSpPr>
                  <p:grpSpPr bwMode="auto">
                    <a:xfrm>
                      <a:off x="1278" y="3540"/>
                      <a:ext cx="109" cy="15"/>
                      <a:chOff x="1278" y="3540"/>
                      <a:chExt cx="109" cy="15"/>
                    </a:xfrm>
                  </p:grpSpPr>
                  <p:grpSp>
                    <p:nvGrpSpPr>
                      <p:cNvPr id="1661" name="Group 277"/>
                      <p:cNvGrpSpPr>
                        <a:grpSpLocks/>
                      </p:cNvGrpSpPr>
                      <p:nvPr/>
                    </p:nvGrpSpPr>
                    <p:grpSpPr bwMode="auto">
                      <a:xfrm>
                        <a:off x="1278" y="3540"/>
                        <a:ext cx="53" cy="15"/>
                        <a:chOff x="1278" y="3540"/>
                        <a:chExt cx="53" cy="15"/>
                      </a:xfrm>
                    </p:grpSpPr>
                    <p:grpSp>
                      <p:nvGrpSpPr>
                        <p:cNvPr id="1662" name="Group 278"/>
                        <p:cNvGrpSpPr>
                          <a:grpSpLocks/>
                        </p:cNvGrpSpPr>
                        <p:nvPr/>
                      </p:nvGrpSpPr>
                      <p:grpSpPr bwMode="auto">
                        <a:xfrm>
                          <a:off x="1278" y="3540"/>
                          <a:ext cx="25" cy="15"/>
                          <a:chOff x="1278" y="3540"/>
                          <a:chExt cx="25" cy="15"/>
                        </a:xfrm>
                      </p:grpSpPr>
                      <p:grpSp>
                        <p:nvGrpSpPr>
                          <p:cNvPr id="1663" name="Group 279"/>
                          <p:cNvGrpSpPr>
                            <a:grpSpLocks/>
                          </p:cNvGrpSpPr>
                          <p:nvPr/>
                        </p:nvGrpSpPr>
                        <p:grpSpPr bwMode="auto">
                          <a:xfrm>
                            <a:off x="1278" y="3540"/>
                            <a:ext cx="10" cy="15"/>
                            <a:chOff x="1278" y="3540"/>
                            <a:chExt cx="10" cy="15"/>
                          </a:xfrm>
                        </p:grpSpPr>
                        <p:grpSp>
                          <p:nvGrpSpPr>
                            <p:cNvPr id="1056" name="Group 280"/>
                            <p:cNvGrpSpPr>
                              <a:grpSpLocks/>
                            </p:cNvGrpSpPr>
                            <p:nvPr/>
                          </p:nvGrpSpPr>
                          <p:grpSpPr bwMode="auto">
                            <a:xfrm>
                              <a:off x="1278" y="3540"/>
                              <a:ext cx="4" cy="15"/>
                              <a:chOff x="1278" y="3540"/>
                              <a:chExt cx="4" cy="15"/>
                            </a:xfrm>
                          </p:grpSpPr>
                          <p:sp>
                            <p:nvSpPr>
                              <p:cNvPr id="1551" name="Rectangle 281"/>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1552" name="Rectangle 282"/>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063" name="Group 283"/>
                            <p:cNvGrpSpPr>
                              <a:grpSpLocks/>
                            </p:cNvGrpSpPr>
                            <p:nvPr/>
                          </p:nvGrpSpPr>
                          <p:grpSpPr bwMode="auto">
                            <a:xfrm>
                              <a:off x="1283" y="3540"/>
                              <a:ext cx="5" cy="15"/>
                              <a:chOff x="1283" y="3540"/>
                              <a:chExt cx="5" cy="15"/>
                            </a:xfrm>
                          </p:grpSpPr>
                          <p:sp>
                            <p:nvSpPr>
                              <p:cNvPr id="1549" name="Rectangle 284"/>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1550" name="Rectangle 285"/>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067" name="Group 286"/>
                          <p:cNvGrpSpPr>
                            <a:grpSpLocks/>
                          </p:cNvGrpSpPr>
                          <p:nvPr/>
                        </p:nvGrpSpPr>
                        <p:grpSpPr bwMode="auto">
                          <a:xfrm>
                            <a:off x="1290" y="3540"/>
                            <a:ext cx="13" cy="15"/>
                            <a:chOff x="1290" y="3540"/>
                            <a:chExt cx="13" cy="15"/>
                          </a:xfrm>
                        </p:grpSpPr>
                        <p:grpSp>
                          <p:nvGrpSpPr>
                            <p:cNvPr id="1068" name="Group 287"/>
                            <p:cNvGrpSpPr>
                              <a:grpSpLocks/>
                            </p:cNvGrpSpPr>
                            <p:nvPr/>
                          </p:nvGrpSpPr>
                          <p:grpSpPr bwMode="auto">
                            <a:xfrm>
                              <a:off x="1290" y="3540"/>
                              <a:ext cx="5" cy="15"/>
                              <a:chOff x="1290" y="3540"/>
                              <a:chExt cx="5" cy="15"/>
                            </a:xfrm>
                          </p:grpSpPr>
                          <p:sp>
                            <p:nvSpPr>
                              <p:cNvPr id="1545" name="Rectangle 288"/>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1546" name="Rectangle 289"/>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069" name="Group 290"/>
                            <p:cNvGrpSpPr>
                              <a:grpSpLocks/>
                            </p:cNvGrpSpPr>
                            <p:nvPr/>
                          </p:nvGrpSpPr>
                          <p:grpSpPr bwMode="auto">
                            <a:xfrm>
                              <a:off x="1297" y="3540"/>
                              <a:ext cx="6" cy="15"/>
                              <a:chOff x="1297" y="3540"/>
                              <a:chExt cx="6" cy="15"/>
                            </a:xfrm>
                          </p:grpSpPr>
                          <p:sp>
                            <p:nvSpPr>
                              <p:cNvPr id="1543" name="Rectangle 291"/>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1544" name="Rectangle 292"/>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070" name="Group 293"/>
                        <p:cNvGrpSpPr>
                          <a:grpSpLocks/>
                        </p:cNvGrpSpPr>
                        <p:nvPr/>
                      </p:nvGrpSpPr>
                      <p:grpSpPr bwMode="auto">
                        <a:xfrm>
                          <a:off x="1305" y="3540"/>
                          <a:ext cx="26" cy="15"/>
                          <a:chOff x="1305" y="3540"/>
                          <a:chExt cx="26" cy="15"/>
                        </a:xfrm>
                      </p:grpSpPr>
                      <p:grpSp>
                        <p:nvGrpSpPr>
                          <p:cNvPr id="1071" name="Group 294"/>
                          <p:cNvGrpSpPr>
                            <a:grpSpLocks/>
                          </p:cNvGrpSpPr>
                          <p:nvPr/>
                        </p:nvGrpSpPr>
                        <p:grpSpPr bwMode="auto">
                          <a:xfrm>
                            <a:off x="1305" y="3540"/>
                            <a:ext cx="12" cy="15"/>
                            <a:chOff x="1305" y="3540"/>
                            <a:chExt cx="12" cy="15"/>
                          </a:xfrm>
                        </p:grpSpPr>
                        <p:grpSp>
                          <p:nvGrpSpPr>
                            <p:cNvPr id="1072" name="Group 295"/>
                            <p:cNvGrpSpPr>
                              <a:grpSpLocks/>
                            </p:cNvGrpSpPr>
                            <p:nvPr/>
                          </p:nvGrpSpPr>
                          <p:grpSpPr bwMode="auto">
                            <a:xfrm>
                              <a:off x="1305" y="3540"/>
                              <a:ext cx="5" cy="15"/>
                              <a:chOff x="1305" y="3540"/>
                              <a:chExt cx="5" cy="15"/>
                            </a:xfrm>
                          </p:grpSpPr>
                          <p:sp>
                            <p:nvSpPr>
                              <p:cNvPr id="1537" name="Rectangle 296"/>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1538" name="Rectangle 297"/>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077" name="Group 298"/>
                            <p:cNvGrpSpPr>
                              <a:grpSpLocks/>
                            </p:cNvGrpSpPr>
                            <p:nvPr/>
                          </p:nvGrpSpPr>
                          <p:grpSpPr bwMode="auto">
                            <a:xfrm>
                              <a:off x="1312" y="3540"/>
                              <a:ext cx="5" cy="15"/>
                              <a:chOff x="1312" y="3540"/>
                              <a:chExt cx="5" cy="15"/>
                            </a:xfrm>
                          </p:grpSpPr>
                          <p:sp>
                            <p:nvSpPr>
                              <p:cNvPr id="1535" name="Rectangle 299"/>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1536" name="Rectangle 300"/>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081" name="Group 301"/>
                          <p:cNvGrpSpPr>
                            <a:grpSpLocks/>
                          </p:cNvGrpSpPr>
                          <p:nvPr/>
                        </p:nvGrpSpPr>
                        <p:grpSpPr bwMode="auto">
                          <a:xfrm>
                            <a:off x="1318" y="3540"/>
                            <a:ext cx="13" cy="15"/>
                            <a:chOff x="1318" y="3540"/>
                            <a:chExt cx="13" cy="15"/>
                          </a:xfrm>
                        </p:grpSpPr>
                        <p:grpSp>
                          <p:nvGrpSpPr>
                            <p:cNvPr id="1082" name="Group 302"/>
                            <p:cNvGrpSpPr>
                              <a:grpSpLocks/>
                            </p:cNvGrpSpPr>
                            <p:nvPr/>
                          </p:nvGrpSpPr>
                          <p:grpSpPr bwMode="auto">
                            <a:xfrm>
                              <a:off x="1318" y="3540"/>
                              <a:ext cx="6" cy="15"/>
                              <a:chOff x="1318" y="3540"/>
                              <a:chExt cx="6" cy="15"/>
                            </a:xfrm>
                          </p:grpSpPr>
                          <p:sp>
                            <p:nvSpPr>
                              <p:cNvPr id="1531" name="Rectangle 303"/>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1532" name="Rectangle 304"/>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083" name="Group 305"/>
                            <p:cNvGrpSpPr>
                              <a:grpSpLocks/>
                            </p:cNvGrpSpPr>
                            <p:nvPr/>
                          </p:nvGrpSpPr>
                          <p:grpSpPr bwMode="auto">
                            <a:xfrm>
                              <a:off x="1325" y="3540"/>
                              <a:ext cx="6" cy="15"/>
                              <a:chOff x="1325" y="3540"/>
                              <a:chExt cx="6" cy="15"/>
                            </a:xfrm>
                          </p:grpSpPr>
                          <p:sp>
                            <p:nvSpPr>
                              <p:cNvPr id="1529" name="Rectangle 306"/>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1530" name="Rectangle 307"/>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084" name="Group 308"/>
                      <p:cNvGrpSpPr>
                        <a:grpSpLocks/>
                      </p:cNvGrpSpPr>
                      <p:nvPr/>
                    </p:nvGrpSpPr>
                    <p:grpSpPr bwMode="auto">
                      <a:xfrm>
                        <a:off x="1332" y="3540"/>
                        <a:ext cx="55" cy="15"/>
                        <a:chOff x="1332" y="3540"/>
                        <a:chExt cx="55" cy="15"/>
                      </a:xfrm>
                    </p:grpSpPr>
                    <p:grpSp>
                      <p:nvGrpSpPr>
                        <p:cNvPr id="1085" name="Group 309"/>
                        <p:cNvGrpSpPr>
                          <a:grpSpLocks/>
                        </p:cNvGrpSpPr>
                        <p:nvPr/>
                      </p:nvGrpSpPr>
                      <p:grpSpPr bwMode="auto">
                        <a:xfrm>
                          <a:off x="1332" y="3540"/>
                          <a:ext cx="27" cy="15"/>
                          <a:chOff x="1332" y="3540"/>
                          <a:chExt cx="27" cy="15"/>
                        </a:xfrm>
                      </p:grpSpPr>
                      <p:grpSp>
                        <p:nvGrpSpPr>
                          <p:cNvPr id="1086" name="Group 310"/>
                          <p:cNvGrpSpPr>
                            <a:grpSpLocks/>
                          </p:cNvGrpSpPr>
                          <p:nvPr/>
                        </p:nvGrpSpPr>
                        <p:grpSpPr bwMode="auto">
                          <a:xfrm>
                            <a:off x="1332" y="3540"/>
                            <a:ext cx="13" cy="15"/>
                            <a:chOff x="1332" y="3540"/>
                            <a:chExt cx="13" cy="15"/>
                          </a:xfrm>
                        </p:grpSpPr>
                        <p:grpSp>
                          <p:nvGrpSpPr>
                            <p:cNvPr id="1087" name="Group 311"/>
                            <p:cNvGrpSpPr>
                              <a:grpSpLocks/>
                            </p:cNvGrpSpPr>
                            <p:nvPr/>
                          </p:nvGrpSpPr>
                          <p:grpSpPr bwMode="auto">
                            <a:xfrm>
                              <a:off x="1332" y="3540"/>
                              <a:ext cx="5" cy="15"/>
                              <a:chOff x="1332" y="3540"/>
                              <a:chExt cx="5" cy="15"/>
                            </a:xfrm>
                          </p:grpSpPr>
                          <p:sp>
                            <p:nvSpPr>
                              <p:cNvPr id="1521" name="Rectangle 312"/>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1522" name="Rectangle 313"/>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088" name="Group 314"/>
                            <p:cNvGrpSpPr>
                              <a:grpSpLocks/>
                            </p:cNvGrpSpPr>
                            <p:nvPr/>
                          </p:nvGrpSpPr>
                          <p:grpSpPr bwMode="auto">
                            <a:xfrm>
                              <a:off x="1339" y="3540"/>
                              <a:ext cx="6" cy="15"/>
                              <a:chOff x="1339" y="3540"/>
                              <a:chExt cx="6" cy="15"/>
                            </a:xfrm>
                          </p:grpSpPr>
                          <p:sp>
                            <p:nvSpPr>
                              <p:cNvPr id="1519" name="Rectangle 315"/>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1520" name="Rectangle 316"/>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20" name="Group 317"/>
                          <p:cNvGrpSpPr>
                            <a:grpSpLocks/>
                          </p:cNvGrpSpPr>
                          <p:nvPr/>
                        </p:nvGrpSpPr>
                        <p:grpSpPr bwMode="auto">
                          <a:xfrm>
                            <a:off x="1347" y="3540"/>
                            <a:ext cx="12" cy="15"/>
                            <a:chOff x="1347" y="3540"/>
                            <a:chExt cx="12" cy="15"/>
                          </a:xfrm>
                        </p:grpSpPr>
                        <p:grpSp>
                          <p:nvGrpSpPr>
                            <p:cNvPr id="1121" name="Group 318"/>
                            <p:cNvGrpSpPr>
                              <a:grpSpLocks/>
                            </p:cNvGrpSpPr>
                            <p:nvPr/>
                          </p:nvGrpSpPr>
                          <p:grpSpPr bwMode="auto">
                            <a:xfrm>
                              <a:off x="1347" y="3540"/>
                              <a:ext cx="5" cy="15"/>
                              <a:chOff x="1347" y="3540"/>
                              <a:chExt cx="5" cy="15"/>
                            </a:xfrm>
                          </p:grpSpPr>
                          <p:sp>
                            <p:nvSpPr>
                              <p:cNvPr id="1515" name="Rectangle 319"/>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1516" name="Rectangle 320"/>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22" name="Group 321"/>
                            <p:cNvGrpSpPr>
                              <a:grpSpLocks/>
                            </p:cNvGrpSpPr>
                            <p:nvPr/>
                          </p:nvGrpSpPr>
                          <p:grpSpPr bwMode="auto">
                            <a:xfrm>
                              <a:off x="1354" y="3540"/>
                              <a:ext cx="5" cy="15"/>
                              <a:chOff x="1354" y="3540"/>
                              <a:chExt cx="5" cy="15"/>
                            </a:xfrm>
                          </p:grpSpPr>
                          <p:sp>
                            <p:nvSpPr>
                              <p:cNvPr id="1513" name="Rectangle 322"/>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1514" name="Rectangle 323"/>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123" name="Group 324"/>
                        <p:cNvGrpSpPr>
                          <a:grpSpLocks/>
                        </p:cNvGrpSpPr>
                        <p:nvPr/>
                      </p:nvGrpSpPr>
                      <p:grpSpPr bwMode="auto">
                        <a:xfrm>
                          <a:off x="1361" y="3540"/>
                          <a:ext cx="26" cy="15"/>
                          <a:chOff x="1361" y="3540"/>
                          <a:chExt cx="26" cy="15"/>
                        </a:xfrm>
                      </p:grpSpPr>
                      <p:grpSp>
                        <p:nvGrpSpPr>
                          <p:cNvPr id="1125" name="Group 325"/>
                          <p:cNvGrpSpPr>
                            <a:grpSpLocks/>
                          </p:cNvGrpSpPr>
                          <p:nvPr/>
                        </p:nvGrpSpPr>
                        <p:grpSpPr bwMode="auto">
                          <a:xfrm>
                            <a:off x="1361" y="3540"/>
                            <a:ext cx="12" cy="15"/>
                            <a:chOff x="1361" y="3540"/>
                            <a:chExt cx="12" cy="15"/>
                          </a:xfrm>
                        </p:grpSpPr>
                        <p:grpSp>
                          <p:nvGrpSpPr>
                            <p:cNvPr id="1126" name="Group 326"/>
                            <p:cNvGrpSpPr>
                              <a:grpSpLocks/>
                            </p:cNvGrpSpPr>
                            <p:nvPr/>
                          </p:nvGrpSpPr>
                          <p:grpSpPr bwMode="auto">
                            <a:xfrm>
                              <a:off x="1361" y="3540"/>
                              <a:ext cx="5" cy="15"/>
                              <a:chOff x="1361" y="3540"/>
                              <a:chExt cx="5" cy="15"/>
                            </a:xfrm>
                          </p:grpSpPr>
                          <p:sp>
                            <p:nvSpPr>
                              <p:cNvPr id="1507" name="Rectangle 327"/>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1508" name="Rectangle 328"/>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27" name="Group 329"/>
                            <p:cNvGrpSpPr>
                              <a:grpSpLocks/>
                            </p:cNvGrpSpPr>
                            <p:nvPr/>
                          </p:nvGrpSpPr>
                          <p:grpSpPr bwMode="auto">
                            <a:xfrm>
                              <a:off x="1368" y="3540"/>
                              <a:ext cx="5" cy="15"/>
                              <a:chOff x="1368" y="3540"/>
                              <a:chExt cx="5" cy="15"/>
                            </a:xfrm>
                          </p:grpSpPr>
                          <p:sp>
                            <p:nvSpPr>
                              <p:cNvPr id="1505" name="Rectangle 330"/>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1506" name="Rectangle 331"/>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28" name="Group 332"/>
                          <p:cNvGrpSpPr>
                            <a:grpSpLocks/>
                          </p:cNvGrpSpPr>
                          <p:nvPr/>
                        </p:nvGrpSpPr>
                        <p:grpSpPr bwMode="auto">
                          <a:xfrm>
                            <a:off x="1374" y="3540"/>
                            <a:ext cx="13" cy="15"/>
                            <a:chOff x="1374" y="3540"/>
                            <a:chExt cx="13" cy="15"/>
                          </a:xfrm>
                        </p:grpSpPr>
                        <p:grpSp>
                          <p:nvGrpSpPr>
                            <p:cNvPr id="1129" name="Group 333"/>
                            <p:cNvGrpSpPr>
                              <a:grpSpLocks/>
                            </p:cNvGrpSpPr>
                            <p:nvPr/>
                          </p:nvGrpSpPr>
                          <p:grpSpPr bwMode="auto">
                            <a:xfrm>
                              <a:off x="1374" y="3540"/>
                              <a:ext cx="5" cy="15"/>
                              <a:chOff x="1374" y="3540"/>
                              <a:chExt cx="5" cy="15"/>
                            </a:xfrm>
                          </p:grpSpPr>
                          <p:sp>
                            <p:nvSpPr>
                              <p:cNvPr id="1501" name="Rectangle 334"/>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1502" name="Rectangle 335"/>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130" name="Group 336"/>
                            <p:cNvGrpSpPr>
                              <a:grpSpLocks/>
                            </p:cNvGrpSpPr>
                            <p:nvPr/>
                          </p:nvGrpSpPr>
                          <p:grpSpPr bwMode="auto">
                            <a:xfrm>
                              <a:off x="1381" y="3540"/>
                              <a:ext cx="6" cy="15"/>
                              <a:chOff x="1381" y="3540"/>
                              <a:chExt cx="6" cy="15"/>
                            </a:xfrm>
                          </p:grpSpPr>
                          <p:sp>
                            <p:nvSpPr>
                              <p:cNvPr id="1499" name="Rectangle 337"/>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1500" name="Rectangle 338"/>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1135" name="Group 339"/>
                    <p:cNvGrpSpPr>
                      <a:grpSpLocks/>
                    </p:cNvGrpSpPr>
                    <p:nvPr/>
                  </p:nvGrpSpPr>
                  <p:grpSpPr bwMode="auto">
                    <a:xfrm>
                      <a:off x="1389" y="3540"/>
                      <a:ext cx="110" cy="15"/>
                      <a:chOff x="1389" y="3540"/>
                      <a:chExt cx="110" cy="15"/>
                    </a:xfrm>
                  </p:grpSpPr>
                  <p:grpSp>
                    <p:nvGrpSpPr>
                      <p:cNvPr id="1136" name="Group 340"/>
                      <p:cNvGrpSpPr>
                        <a:grpSpLocks/>
                      </p:cNvGrpSpPr>
                      <p:nvPr/>
                    </p:nvGrpSpPr>
                    <p:grpSpPr bwMode="auto">
                      <a:xfrm>
                        <a:off x="1389" y="3540"/>
                        <a:ext cx="54" cy="15"/>
                        <a:chOff x="1389" y="3540"/>
                        <a:chExt cx="54" cy="15"/>
                      </a:xfrm>
                    </p:grpSpPr>
                    <p:grpSp>
                      <p:nvGrpSpPr>
                        <p:cNvPr id="1141" name="Group 341"/>
                        <p:cNvGrpSpPr>
                          <a:grpSpLocks/>
                        </p:cNvGrpSpPr>
                        <p:nvPr/>
                      </p:nvGrpSpPr>
                      <p:grpSpPr bwMode="auto">
                        <a:xfrm>
                          <a:off x="1389" y="3540"/>
                          <a:ext cx="26" cy="15"/>
                          <a:chOff x="1389" y="3540"/>
                          <a:chExt cx="26" cy="15"/>
                        </a:xfrm>
                      </p:grpSpPr>
                      <p:grpSp>
                        <p:nvGrpSpPr>
                          <p:cNvPr id="1142" name="Group 342"/>
                          <p:cNvGrpSpPr>
                            <a:grpSpLocks/>
                          </p:cNvGrpSpPr>
                          <p:nvPr/>
                        </p:nvGrpSpPr>
                        <p:grpSpPr bwMode="auto">
                          <a:xfrm>
                            <a:off x="1389" y="3540"/>
                            <a:ext cx="12" cy="15"/>
                            <a:chOff x="1389" y="3540"/>
                            <a:chExt cx="12" cy="15"/>
                          </a:xfrm>
                        </p:grpSpPr>
                        <p:grpSp>
                          <p:nvGrpSpPr>
                            <p:cNvPr id="1143" name="Group 343"/>
                            <p:cNvGrpSpPr>
                              <a:grpSpLocks/>
                            </p:cNvGrpSpPr>
                            <p:nvPr/>
                          </p:nvGrpSpPr>
                          <p:grpSpPr bwMode="auto">
                            <a:xfrm>
                              <a:off x="1389" y="3540"/>
                              <a:ext cx="5" cy="15"/>
                              <a:chOff x="1389" y="3540"/>
                              <a:chExt cx="5" cy="15"/>
                            </a:xfrm>
                          </p:grpSpPr>
                          <p:sp>
                            <p:nvSpPr>
                              <p:cNvPr id="1489" name="Rectangle 344"/>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1490" name="Rectangle 345"/>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44" name="Group 346"/>
                            <p:cNvGrpSpPr>
                              <a:grpSpLocks/>
                            </p:cNvGrpSpPr>
                            <p:nvPr/>
                          </p:nvGrpSpPr>
                          <p:grpSpPr bwMode="auto">
                            <a:xfrm>
                              <a:off x="1396" y="3540"/>
                              <a:ext cx="5" cy="15"/>
                              <a:chOff x="1396" y="3540"/>
                              <a:chExt cx="5" cy="15"/>
                            </a:xfrm>
                          </p:grpSpPr>
                          <p:sp>
                            <p:nvSpPr>
                              <p:cNvPr id="1487" name="Rectangle 347"/>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1488" name="Rectangle 348"/>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49" name="Group 349"/>
                          <p:cNvGrpSpPr>
                            <a:grpSpLocks/>
                          </p:cNvGrpSpPr>
                          <p:nvPr/>
                        </p:nvGrpSpPr>
                        <p:grpSpPr bwMode="auto">
                          <a:xfrm>
                            <a:off x="1403" y="3540"/>
                            <a:ext cx="12" cy="15"/>
                            <a:chOff x="1403" y="3540"/>
                            <a:chExt cx="12" cy="15"/>
                          </a:xfrm>
                        </p:grpSpPr>
                        <p:grpSp>
                          <p:nvGrpSpPr>
                            <p:cNvPr id="1150" name="Group 350"/>
                            <p:cNvGrpSpPr>
                              <a:grpSpLocks/>
                            </p:cNvGrpSpPr>
                            <p:nvPr/>
                          </p:nvGrpSpPr>
                          <p:grpSpPr bwMode="auto">
                            <a:xfrm>
                              <a:off x="1403" y="3540"/>
                              <a:ext cx="5" cy="15"/>
                              <a:chOff x="1403" y="3540"/>
                              <a:chExt cx="5" cy="15"/>
                            </a:xfrm>
                          </p:grpSpPr>
                          <p:sp>
                            <p:nvSpPr>
                              <p:cNvPr id="1483" name="Rectangle 351"/>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1484" name="Rectangle 352"/>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55" name="Group 353"/>
                            <p:cNvGrpSpPr>
                              <a:grpSpLocks/>
                            </p:cNvGrpSpPr>
                            <p:nvPr/>
                          </p:nvGrpSpPr>
                          <p:grpSpPr bwMode="auto">
                            <a:xfrm>
                              <a:off x="1410" y="3540"/>
                              <a:ext cx="5" cy="15"/>
                              <a:chOff x="1410" y="3540"/>
                              <a:chExt cx="5" cy="15"/>
                            </a:xfrm>
                          </p:grpSpPr>
                          <p:sp>
                            <p:nvSpPr>
                              <p:cNvPr id="1481" name="Rectangle 354"/>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1482" name="Rectangle 355"/>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163" name="Group 356"/>
                        <p:cNvGrpSpPr>
                          <a:grpSpLocks/>
                        </p:cNvGrpSpPr>
                        <p:nvPr/>
                      </p:nvGrpSpPr>
                      <p:grpSpPr bwMode="auto">
                        <a:xfrm>
                          <a:off x="1416" y="3540"/>
                          <a:ext cx="27" cy="15"/>
                          <a:chOff x="1416" y="3540"/>
                          <a:chExt cx="27" cy="15"/>
                        </a:xfrm>
                      </p:grpSpPr>
                      <p:grpSp>
                        <p:nvGrpSpPr>
                          <p:cNvPr id="1166" name="Group 357"/>
                          <p:cNvGrpSpPr>
                            <a:grpSpLocks/>
                          </p:cNvGrpSpPr>
                          <p:nvPr/>
                        </p:nvGrpSpPr>
                        <p:grpSpPr bwMode="auto">
                          <a:xfrm>
                            <a:off x="1416" y="3540"/>
                            <a:ext cx="13" cy="15"/>
                            <a:chOff x="1416" y="3540"/>
                            <a:chExt cx="13" cy="15"/>
                          </a:xfrm>
                        </p:grpSpPr>
                        <p:grpSp>
                          <p:nvGrpSpPr>
                            <p:cNvPr id="1167" name="Group 358"/>
                            <p:cNvGrpSpPr>
                              <a:grpSpLocks/>
                            </p:cNvGrpSpPr>
                            <p:nvPr/>
                          </p:nvGrpSpPr>
                          <p:grpSpPr bwMode="auto">
                            <a:xfrm>
                              <a:off x="1416" y="3540"/>
                              <a:ext cx="6" cy="15"/>
                              <a:chOff x="1416" y="3540"/>
                              <a:chExt cx="6" cy="15"/>
                            </a:xfrm>
                          </p:grpSpPr>
                          <p:sp>
                            <p:nvSpPr>
                              <p:cNvPr id="1475" name="Rectangle 359"/>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1476" name="Rectangle 360"/>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72" name="Group 361"/>
                            <p:cNvGrpSpPr>
                              <a:grpSpLocks/>
                            </p:cNvGrpSpPr>
                            <p:nvPr/>
                          </p:nvGrpSpPr>
                          <p:grpSpPr bwMode="auto">
                            <a:xfrm>
                              <a:off x="1423" y="3540"/>
                              <a:ext cx="6" cy="15"/>
                              <a:chOff x="1423" y="3540"/>
                              <a:chExt cx="6" cy="15"/>
                            </a:xfrm>
                          </p:grpSpPr>
                          <p:sp>
                            <p:nvSpPr>
                              <p:cNvPr id="1473" name="Rectangle 362"/>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1474" name="Rectangle 363"/>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73" name="Group 364"/>
                          <p:cNvGrpSpPr>
                            <a:grpSpLocks/>
                          </p:cNvGrpSpPr>
                          <p:nvPr/>
                        </p:nvGrpSpPr>
                        <p:grpSpPr bwMode="auto">
                          <a:xfrm>
                            <a:off x="1431" y="3540"/>
                            <a:ext cx="12" cy="15"/>
                            <a:chOff x="1431" y="3540"/>
                            <a:chExt cx="12" cy="15"/>
                          </a:xfrm>
                        </p:grpSpPr>
                        <p:grpSp>
                          <p:nvGrpSpPr>
                            <p:cNvPr id="1174" name="Group 365"/>
                            <p:cNvGrpSpPr>
                              <a:grpSpLocks/>
                            </p:cNvGrpSpPr>
                            <p:nvPr/>
                          </p:nvGrpSpPr>
                          <p:grpSpPr bwMode="auto">
                            <a:xfrm>
                              <a:off x="1431" y="3540"/>
                              <a:ext cx="5" cy="15"/>
                              <a:chOff x="1431" y="3540"/>
                              <a:chExt cx="5" cy="15"/>
                            </a:xfrm>
                          </p:grpSpPr>
                          <p:sp>
                            <p:nvSpPr>
                              <p:cNvPr id="1469" name="Rectangle 366"/>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1470" name="Rectangle 367"/>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175" name="Group 368"/>
                            <p:cNvGrpSpPr>
                              <a:grpSpLocks/>
                            </p:cNvGrpSpPr>
                            <p:nvPr/>
                          </p:nvGrpSpPr>
                          <p:grpSpPr bwMode="auto">
                            <a:xfrm>
                              <a:off x="1438" y="3540"/>
                              <a:ext cx="5" cy="15"/>
                              <a:chOff x="1438" y="3540"/>
                              <a:chExt cx="5" cy="15"/>
                            </a:xfrm>
                          </p:grpSpPr>
                          <p:sp>
                            <p:nvSpPr>
                              <p:cNvPr id="1467" name="Rectangle 369"/>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1468" name="Rectangle 370"/>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176" name="Group 371"/>
                      <p:cNvGrpSpPr>
                        <a:grpSpLocks/>
                      </p:cNvGrpSpPr>
                      <p:nvPr/>
                    </p:nvGrpSpPr>
                    <p:grpSpPr bwMode="auto">
                      <a:xfrm>
                        <a:off x="1445" y="3540"/>
                        <a:ext cx="54" cy="15"/>
                        <a:chOff x="1445" y="3540"/>
                        <a:chExt cx="54" cy="15"/>
                      </a:xfrm>
                    </p:grpSpPr>
                    <p:grpSp>
                      <p:nvGrpSpPr>
                        <p:cNvPr id="1177" name="Group 372"/>
                        <p:cNvGrpSpPr>
                          <a:grpSpLocks/>
                        </p:cNvGrpSpPr>
                        <p:nvPr/>
                      </p:nvGrpSpPr>
                      <p:grpSpPr bwMode="auto">
                        <a:xfrm>
                          <a:off x="1445" y="3540"/>
                          <a:ext cx="27" cy="15"/>
                          <a:chOff x="1445" y="3540"/>
                          <a:chExt cx="27" cy="15"/>
                        </a:xfrm>
                      </p:grpSpPr>
                      <p:grpSp>
                        <p:nvGrpSpPr>
                          <p:cNvPr id="1178" name="Group 373"/>
                          <p:cNvGrpSpPr>
                            <a:grpSpLocks/>
                          </p:cNvGrpSpPr>
                          <p:nvPr/>
                        </p:nvGrpSpPr>
                        <p:grpSpPr bwMode="auto">
                          <a:xfrm>
                            <a:off x="1445" y="3540"/>
                            <a:ext cx="12" cy="15"/>
                            <a:chOff x="1445" y="3540"/>
                            <a:chExt cx="12" cy="15"/>
                          </a:xfrm>
                        </p:grpSpPr>
                        <p:grpSp>
                          <p:nvGrpSpPr>
                            <p:cNvPr id="1179" name="Group 374"/>
                            <p:cNvGrpSpPr>
                              <a:grpSpLocks/>
                            </p:cNvGrpSpPr>
                            <p:nvPr/>
                          </p:nvGrpSpPr>
                          <p:grpSpPr bwMode="auto">
                            <a:xfrm>
                              <a:off x="1445" y="3540"/>
                              <a:ext cx="5" cy="15"/>
                              <a:chOff x="1445" y="3540"/>
                              <a:chExt cx="5" cy="15"/>
                            </a:xfrm>
                          </p:grpSpPr>
                          <p:sp>
                            <p:nvSpPr>
                              <p:cNvPr id="1459" name="Rectangle 375"/>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1460" name="Rectangle 376"/>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80" name="Group 377"/>
                            <p:cNvGrpSpPr>
                              <a:grpSpLocks/>
                            </p:cNvGrpSpPr>
                            <p:nvPr/>
                          </p:nvGrpSpPr>
                          <p:grpSpPr bwMode="auto">
                            <a:xfrm>
                              <a:off x="1452" y="3540"/>
                              <a:ext cx="5" cy="15"/>
                              <a:chOff x="1452" y="3540"/>
                              <a:chExt cx="5" cy="15"/>
                            </a:xfrm>
                          </p:grpSpPr>
                          <p:sp>
                            <p:nvSpPr>
                              <p:cNvPr id="1457" name="Rectangle 378"/>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1458" name="Rectangle 379"/>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81" name="Group 380"/>
                          <p:cNvGrpSpPr>
                            <a:grpSpLocks/>
                          </p:cNvGrpSpPr>
                          <p:nvPr/>
                        </p:nvGrpSpPr>
                        <p:grpSpPr bwMode="auto">
                          <a:xfrm>
                            <a:off x="1459" y="3540"/>
                            <a:ext cx="13" cy="15"/>
                            <a:chOff x="1459" y="3540"/>
                            <a:chExt cx="13" cy="15"/>
                          </a:xfrm>
                        </p:grpSpPr>
                        <p:grpSp>
                          <p:nvGrpSpPr>
                            <p:cNvPr id="1182" name="Group 381"/>
                            <p:cNvGrpSpPr>
                              <a:grpSpLocks/>
                            </p:cNvGrpSpPr>
                            <p:nvPr/>
                          </p:nvGrpSpPr>
                          <p:grpSpPr bwMode="auto">
                            <a:xfrm>
                              <a:off x="1459" y="3540"/>
                              <a:ext cx="5" cy="15"/>
                              <a:chOff x="1459" y="3540"/>
                              <a:chExt cx="5" cy="15"/>
                            </a:xfrm>
                          </p:grpSpPr>
                          <p:sp>
                            <p:nvSpPr>
                              <p:cNvPr id="1453" name="Rectangle 382"/>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1454" name="Rectangle 383"/>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83" name="Group 384"/>
                            <p:cNvGrpSpPr>
                              <a:grpSpLocks/>
                            </p:cNvGrpSpPr>
                            <p:nvPr/>
                          </p:nvGrpSpPr>
                          <p:grpSpPr bwMode="auto">
                            <a:xfrm>
                              <a:off x="1465" y="3540"/>
                              <a:ext cx="7" cy="15"/>
                              <a:chOff x="1465" y="3540"/>
                              <a:chExt cx="7" cy="15"/>
                            </a:xfrm>
                          </p:grpSpPr>
                          <p:sp>
                            <p:nvSpPr>
                              <p:cNvPr id="1451" name="Rectangle 385"/>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1452" name="Rectangle 386"/>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188" name="Group 387"/>
                        <p:cNvGrpSpPr>
                          <a:grpSpLocks/>
                        </p:cNvGrpSpPr>
                        <p:nvPr/>
                      </p:nvGrpSpPr>
                      <p:grpSpPr bwMode="auto">
                        <a:xfrm>
                          <a:off x="1473" y="3540"/>
                          <a:ext cx="26" cy="15"/>
                          <a:chOff x="1473" y="3540"/>
                          <a:chExt cx="26" cy="15"/>
                        </a:xfrm>
                      </p:grpSpPr>
                      <p:grpSp>
                        <p:nvGrpSpPr>
                          <p:cNvPr id="1189" name="Group 388"/>
                          <p:cNvGrpSpPr>
                            <a:grpSpLocks/>
                          </p:cNvGrpSpPr>
                          <p:nvPr/>
                        </p:nvGrpSpPr>
                        <p:grpSpPr bwMode="auto">
                          <a:xfrm>
                            <a:off x="1473" y="3540"/>
                            <a:ext cx="12" cy="15"/>
                            <a:chOff x="1473" y="3540"/>
                            <a:chExt cx="12" cy="15"/>
                          </a:xfrm>
                        </p:grpSpPr>
                        <p:grpSp>
                          <p:nvGrpSpPr>
                            <p:cNvPr id="1194" name="Group 389"/>
                            <p:cNvGrpSpPr>
                              <a:grpSpLocks/>
                            </p:cNvGrpSpPr>
                            <p:nvPr/>
                          </p:nvGrpSpPr>
                          <p:grpSpPr bwMode="auto">
                            <a:xfrm>
                              <a:off x="1473" y="3540"/>
                              <a:ext cx="5" cy="15"/>
                              <a:chOff x="1473" y="3540"/>
                              <a:chExt cx="5" cy="15"/>
                            </a:xfrm>
                          </p:grpSpPr>
                          <p:sp>
                            <p:nvSpPr>
                              <p:cNvPr id="1445" name="Rectangle 390"/>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1446" name="Rectangle 391"/>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195" name="Group 392"/>
                            <p:cNvGrpSpPr>
                              <a:grpSpLocks/>
                            </p:cNvGrpSpPr>
                            <p:nvPr/>
                          </p:nvGrpSpPr>
                          <p:grpSpPr bwMode="auto">
                            <a:xfrm>
                              <a:off x="1480" y="3540"/>
                              <a:ext cx="5" cy="15"/>
                              <a:chOff x="1480" y="3540"/>
                              <a:chExt cx="5" cy="15"/>
                            </a:xfrm>
                          </p:grpSpPr>
                          <p:sp>
                            <p:nvSpPr>
                              <p:cNvPr id="1443" name="Rectangle 393"/>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1444" name="Rectangle 394"/>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96" name="Group 395"/>
                          <p:cNvGrpSpPr>
                            <a:grpSpLocks/>
                          </p:cNvGrpSpPr>
                          <p:nvPr/>
                        </p:nvGrpSpPr>
                        <p:grpSpPr bwMode="auto">
                          <a:xfrm>
                            <a:off x="1487" y="3540"/>
                            <a:ext cx="12" cy="15"/>
                            <a:chOff x="1487" y="3540"/>
                            <a:chExt cx="12" cy="15"/>
                          </a:xfrm>
                        </p:grpSpPr>
                        <p:grpSp>
                          <p:nvGrpSpPr>
                            <p:cNvPr id="1197" name="Group 396"/>
                            <p:cNvGrpSpPr>
                              <a:grpSpLocks/>
                            </p:cNvGrpSpPr>
                            <p:nvPr/>
                          </p:nvGrpSpPr>
                          <p:grpSpPr bwMode="auto">
                            <a:xfrm>
                              <a:off x="1487" y="3540"/>
                              <a:ext cx="5" cy="15"/>
                              <a:chOff x="1487" y="3540"/>
                              <a:chExt cx="5" cy="15"/>
                            </a:xfrm>
                          </p:grpSpPr>
                          <p:sp>
                            <p:nvSpPr>
                              <p:cNvPr id="1439" name="Rectangle 397"/>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1440" name="Rectangle 398"/>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02" name="Group 399"/>
                            <p:cNvGrpSpPr>
                              <a:grpSpLocks/>
                            </p:cNvGrpSpPr>
                            <p:nvPr/>
                          </p:nvGrpSpPr>
                          <p:grpSpPr bwMode="auto">
                            <a:xfrm>
                              <a:off x="1494" y="3540"/>
                              <a:ext cx="5" cy="15"/>
                              <a:chOff x="1494" y="3540"/>
                              <a:chExt cx="5" cy="15"/>
                            </a:xfrm>
                          </p:grpSpPr>
                          <p:sp>
                            <p:nvSpPr>
                              <p:cNvPr id="1437" name="Rectangle 400"/>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1438" name="Rectangle 401"/>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1203" name="Group 402"/>
                <p:cNvGrpSpPr>
                  <a:grpSpLocks/>
                </p:cNvGrpSpPr>
                <p:nvPr/>
              </p:nvGrpSpPr>
              <p:grpSpPr bwMode="auto">
                <a:xfrm>
                  <a:off x="1278" y="3496"/>
                  <a:ext cx="216" cy="30"/>
                  <a:chOff x="1278" y="3496"/>
                  <a:chExt cx="216" cy="30"/>
                </a:xfrm>
              </p:grpSpPr>
              <p:sp>
                <p:nvSpPr>
                  <p:cNvPr id="1421" name="Rectangle 403"/>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422" name="Rectangle 404"/>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423" name="Rectangle 405"/>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424" name="Rectangle 406"/>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208" name="Group 407"/>
              <p:cNvGrpSpPr>
                <a:grpSpLocks/>
              </p:cNvGrpSpPr>
              <p:nvPr/>
            </p:nvGrpSpPr>
            <p:grpSpPr bwMode="auto">
              <a:xfrm>
                <a:off x="1468" y="3499"/>
                <a:ext cx="23" cy="12"/>
                <a:chOff x="1468" y="3499"/>
                <a:chExt cx="23" cy="12"/>
              </a:xfrm>
            </p:grpSpPr>
            <p:sp>
              <p:nvSpPr>
                <p:cNvPr id="1414" name="Rectangle 408"/>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1415" name="Rectangle 409"/>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1209" name="Group 410"/>
                <p:cNvGrpSpPr>
                  <a:grpSpLocks/>
                </p:cNvGrpSpPr>
                <p:nvPr/>
              </p:nvGrpSpPr>
              <p:grpSpPr bwMode="auto">
                <a:xfrm>
                  <a:off x="1468" y="3499"/>
                  <a:ext cx="7" cy="12"/>
                  <a:chOff x="1468" y="3499"/>
                  <a:chExt cx="7" cy="12"/>
                </a:xfrm>
              </p:grpSpPr>
              <p:sp>
                <p:nvSpPr>
                  <p:cNvPr id="1417" name="Rectangle 411"/>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418" name="Rectangle 412"/>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210" name="Group 413"/>
              <p:cNvGrpSpPr>
                <a:grpSpLocks/>
              </p:cNvGrpSpPr>
              <p:nvPr/>
            </p:nvGrpSpPr>
            <p:grpSpPr bwMode="auto">
              <a:xfrm>
                <a:off x="1324" y="3498"/>
                <a:ext cx="64" cy="24"/>
                <a:chOff x="1324" y="3498"/>
                <a:chExt cx="64" cy="24"/>
              </a:xfrm>
            </p:grpSpPr>
            <p:grpSp>
              <p:nvGrpSpPr>
                <p:cNvPr id="1211" name="Group 414"/>
                <p:cNvGrpSpPr>
                  <a:grpSpLocks/>
                </p:cNvGrpSpPr>
                <p:nvPr/>
              </p:nvGrpSpPr>
              <p:grpSpPr bwMode="auto">
                <a:xfrm>
                  <a:off x="1326" y="3502"/>
                  <a:ext cx="62" cy="6"/>
                  <a:chOff x="1326" y="3502"/>
                  <a:chExt cx="62" cy="6"/>
                </a:xfrm>
              </p:grpSpPr>
              <p:sp>
                <p:nvSpPr>
                  <p:cNvPr id="1411" name="Rectangle 415"/>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1412" name="Rectangle 416"/>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1413" name="Rectangle 417"/>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1409" name="Rectangle 418"/>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1410" name="Rectangle 419"/>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1212" name="Group 420"/>
              <p:cNvGrpSpPr>
                <a:grpSpLocks/>
              </p:cNvGrpSpPr>
              <p:nvPr/>
            </p:nvGrpSpPr>
            <p:grpSpPr bwMode="auto">
              <a:xfrm>
                <a:off x="1278" y="3519"/>
                <a:ext cx="40" cy="8"/>
                <a:chOff x="1278" y="3519"/>
                <a:chExt cx="40" cy="8"/>
              </a:xfrm>
            </p:grpSpPr>
            <p:grpSp>
              <p:nvGrpSpPr>
                <p:cNvPr id="1213" name="Group 421"/>
                <p:cNvGrpSpPr>
                  <a:grpSpLocks/>
                </p:cNvGrpSpPr>
                <p:nvPr/>
              </p:nvGrpSpPr>
              <p:grpSpPr bwMode="auto">
                <a:xfrm>
                  <a:off x="1278" y="3519"/>
                  <a:ext cx="19" cy="8"/>
                  <a:chOff x="1278" y="3519"/>
                  <a:chExt cx="19" cy="8"/>
                </a:xfrm>
              </p:grpSpPr>
              <p:grpSp>
                <p:nvGrpSpPr>
                  <p:cNvPr id="1218" name="Group 422"/>
                  <p:cNvGrpSpPr>
                    <a:grpSpLocks/>
                  </p:cNvGrpSpPr>
                  <p:nvPr/>
                </p:nvGrpSpPr>
                <p:grpSpPr bwMode="auto">
                  <a:xfrm>
                    <a:off x="1278" y="3519"/>
                    <a:ext cx="8" cy="8"/>
                    <a:chOff x="1278" y="3519"/>
                    <a:chExt cx="8" cy="8"/>
                  </a:xfrm>
                </p:grpSpPr>
                <p:grpSp>
                  <p:nvGrpSpPr>
                    <p:cNvPr id="1219" name="Group 423"/>
                    <p:cNvGrpSpPr>
                      <a:grpSpLocks/>
                    </p:cNvGrpSpPr>
                    <p:nvPr/>
                  </p:nvGrpSpPr>
                  <p:grpSpPr bwMode="auto">
                    <a:xfrm>
                      <a:off x="1278" y="3519"/>
                      <a:ext cx="3" cy="8"/>
                      <a:chOff x="1278" y="3519"/>
                      <a:chExt cx="3" cy="8"/>
                    </a:xfrm>
                  </p:grpSpPr>
                  <p:sp>
                    <p:nvSpPr>
                      <p:cNvPr id="1406" name="Rectangle 424"/>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1407" name="Rectangle 425"/>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224" name="Group 426"/>
                    <p:cNvGrpSpPr>
                      <a:grpSpLocks/>
                    </p:cNvGrpSpPr>
                    <p:nvPr/>
                  </p:nvGrpSpPr>
                  <p:grpSpPr bwMode="auto">
                    <a:xfrm>
                      <a:off x="1282" y="3519"/>
                      <a:ext cx="4" cy="8"/>
                      <a:chOff x="1282" y="3519"/>
                      <a:chExt cx="4" cy="8"/>
                    </a:xfrm>
                  </p:grpSpPr>
                  <p:sp>
                    <p:nvSpPr>
                      <p:cNvPr id="1404" name="Rectangle 427"/>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1405" name="Rectangle 428"/>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225" name="Group 429"/>
                  <p:cNvGrpSpPr>
                    <a:grpSpLocks/>
                  </p:cNvGrpSpPr>
                  <p:nvPr/>
                </p:nvGrpSpPr>
                <p:grpSpPr bwMode="auto">
                  <a:xfrm>
                    <a:off x="1287" y="3519"/>
                    <a:ext cx="10" cy="8"/>
                    <a:chOff x="1287" y="3519"/>
                    <a:chExt cx="10" cy="8"/>
                  </a:xfrm>
                </p:grpSpPr>
                <p:grpSp>
                  <p:nvGrpSpPr>
                    <p:cNvPr id="1226" name="Group 430"/>
                    <p:cNvGrpSpPr>
                      <a:grpSpLocks/>
                    </p:cNvGrpSpPr>
                    <p:nvPr/>
                  </p:nvGrpSpPr>
                  <p:grpSpPr bwMode="auto">
                    <a:xfrm>
                      <a:off x="1287" y="3519"/>
                      <a:ext cx="4" cy="8"/>
                      <a:chOff x="1287" y="3519"/>
                      <a:chExt cx="4" cy="8"/>
                    </a:xfrm>
                  </p:grpSpPr>
                  <p:sp>
                    <p:nvSpPr>
                      <p:cNvPr id="1400" name="Rectangle 431"/>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1401" name="Rectangle 432"/>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227" name="Group 433"/>
                    <p:cNvGrpSpPr>
                      <a:grpSpLocks/>
                    </p:cNvGrpSpPr>
                    <p:nvPr/>
                  </p:nvGrpSpPr>
                  <p:grpSpPr bwMode="auto">
                    <a:xfrm>
                      <a:off x="1293" y="3519"/>
                      <a:ext cx="4" cy="8"/>
                      <a:chOff x="1293" y="3519"/>
                      <a:chExt cx="4" cy="8"/>
                    </a:xfrm>
                  </p:grpSpPr>
                  <p:sp>
                    <p:nvSpPr>
                      <p:cNvPr id="1398" name="Rectangle 434"/>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1399" name="Rectangle 435"/>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232" name="Group 436"/>
                <p:cNvGrpSpPr>
                  <a:grpSpLocks/>
                </p:cNvGrpSpPr>
                <p:nvPr/>
              </p:nvGrpSpPr>
              <p:grpSpPr bwMode="auto">
                <a:xfrm>
                  <a:off x="1298" y="3519"/>
                  <a:ext cx="20" cy="8"/>
                  <a:chOff x="1298" y="3519"/>
                  <a:chExt cx="20" cy="8"/>
                </a:xfrm>
              </p:grpSpPr>
              <p:grpSp>
                <p:nvGrpSpPr>
                  <p:cNvPr id="1233" name="Group 437"/>
                  <p:cNvGrpSpPr>
                    <a:grpSpLocks/>
                  </p:cNvGrpSpPr>
                  <p:nvPr/>
                </p:nvGrpSpPr>
                <p:grpSpPr bwMode="auto">
                  <a:xfrm>
                    <a:off x="1298" y="3519"/>
                    <a:ext cx="10" cy="8"/>
                    <a:chOff x="1298" y="3519"/>
                    <a:chExt cx="10" cy="8"/>
                  </a:xfrm>
                </p:grpSpPr>
                <p:grpSp>
                  <p:nvGrpSpPr>
                    <p:cNvPr id="1238" name="Group 438"/>
                    <p:cNvGrpSpPr>
                      <a:grpSpLocks/>
                    </p:cNvGrpSpPr>
                    <p:nvPr/>
                  </p:nvGrpSpPr>
                  <p:grpSpPr bwMode="auto">
                    <a:xfrm>
                      <a:off x="1298" y="3519"/>
                      <a:ext cx="5" cy="8"/>
                      <a:chOff x="1298" y="3519"/>
                      <a:chExt cx="5" cy="8"/>
                    </a:xfrm>
                  </p:grpSpPr>
                  <p:sp>
                    <p:nvSpPr>
                      <p:cNvPr id="1392" name="Rectangle 439"/>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1393" name="Rectangle 440"/>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1239" name="Group 441"/>
                    <p:cNvGrpSpPr>
                      <a:grpSpLocks/>
                    </p:cNvGrpSpPr>
                    <p:nvPr/>
                  </p:nvGrpSpPr>
                  <p:grpSpPr bwMode="auto">
                    <a:xfrm>
                      <a:off x="1304" y="3519"/>
                      <a:ext cx="4" cy="8"/>
                      <a:chOff x="1304" y="3519"/>
                      <a:chExt cx="4" cy="8"/>
                    </a:xfrm>
                  </p:grpSpPr>
                  <p:sp>
                    <p:nvSpPr>
                      <p:cNvPr id="1390" name="Rectangle 442"/>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1391" name="Rectangle 443"/>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1240" name="Group 444"/>
                  <p:cNvGrpSpPr>
                    <a:grpSpLocks/>
                  </p:cNvGrpSpPr>
                  <p:nvPr/>
                </p:nvGrpSpPr>
                <p:grpSpPr bwMode="auto">
                  <a:xfrm>
                    <a:off x="1309" y="3519"/>
                    <a:ext cx="9" cy="8"/>
                    <a:chOff x="1309" y="3519"/>
                    <a:chExt cx="9" cy="8"/>
                  </a:xfrm>
                </p:grpSpPr>
                <p:grpSp>
                  <p:nvGrpSpPr>
                    <p:cNvPr id="1241" name="Group 445"/>
                    <p:cNvGrpSpPr>
                      <a:grpSpLocks/>
                    </p:cNvGrpSpPr>
                    <p:nvPr/>
                  </p:nvGrpSpPr>
                  <p:grpSpPr bwMode="auto">
                    <a:xfrm>
                      <a:off x="1309" y="3519"/>
                      <a:ext cx="4" cy="8"/>
                      <a:chOff x="1309" y="3519"/>
                      <a:chExt cx="4" cy="8"/>
                    </a:xfrm>
                  </p:grpSpPr>
                  <p:sp>
                    <p:nvSpPr>
                      <p:cNvPr id="1386" name="Rectangle 446"/>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1387" name="Rectangle 447"/>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1242" name="Group 448"/>
                    <p:cNvGrpSpPr>
                      <a:grpSpLocks/>
                    </p:cNvGrpSpPr>
                    <p:nvPr/>
                  </p:nvGrpSpPr>
                  <p:grpSpPr bwMode="auto">
                    <a:xfrm>
                      <a:off x="1314" y="3519"/>
                      <a:ext cx="4" cy="8"/>
                      <a:chOff x="1314" y="3519"/>
                      <a:chExt cx="4" cy="8"/>
                    </a:xfrm>
                  </p:grpSpPr>
                  <p:sp>
                    <p:nvSpPr>
                      <p:cNvPr id="1384" name="Rectangle 449"/>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1385" name="Rectangle 450"/>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1377" name="Freeform 451"/>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1243" name="Group 452"/>
            <p:cNvGrpSpPr>
              <a:grpSpLocks/>
            </p:cNvGrpSpPr>
            <p:nvPr/>
          </p:nvGrpSpPr>
          <p:grpSpPr bwMode="auto">
            <a:xfrm>
              <a:off x="1200" y="3557"/>
              <a:ext cx="373" cy="43"/>
              <a:chOff x="1200" y="3557"/>
              <a:chExt cx="373" cy="43"/>
            </a:xfrm>
          </p:grpSpPr>
          <p:grpSp>
            <p:nvGrpSpPr>
              <p:cNvPr id="1244" name="Group 453"/>
              <p:cNvGrpSpPr>
                <a:grpSpLocks/>
              </p:cNvGrpSpPr>
              <p:nvPr/>
            </p:nvGrpSpPr>
            <p:grpSpPr bwMode="auto">
              <a:xfrm>
                <a:off x="1200" y="3557"/>
                <a:ext cx="373" cy="43"/>
                <a:chOff x="1200" y="3557"/>
                <a:chExt cx="373" cy="43"/>
              </a:xfrm>
            </p:grpSpPr>
            <p:sp>
              <p:nvSpPr>
                <p:cNvPr id="1370" name="Rectangle 454"/>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1371" name="Freeform 455"/>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1372" name="Freeform 456"/>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1245" name="Group 457"/>
              <p:cNvGrpSpPr>
                <a:grpSpLocks/>
              </p:cNvGrpSpPr>
              <p:nvPr/>
            </p:nvGrpSpPr>
            <p:grpSpPr bwMode="auto">
              <a:xfrm>
                <a:off x="1241" y="3560"/>
                <a:ext cx="293" cy="11"/>
                <a:chOff x="1241" y="3560"/>
                <a:chExt cx="293" cy="11"/>
              </a:xfrm>
            </p:grpSpPr>
            <p:sp>
              <p:nvSpPr>
                <p:cNvPr id="1364" name="Freeform 458"/>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1365" name="Freeform 459"/>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1366" name="Freeform 460"/>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1367" name="Freeform 461"/>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1368" name="Freeform 462"/>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1369" name="Freeform 463"/>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1250" name="Group 464"/>
              <p:cNvGrpSpPr>
                <a:grpSpLocks/>
              </p:cNvGrpSpPr>
              <p:nvPr/>
            </p:nvGrpSpPr>
            <p:grpSpPr bwMode="auto">
              <a:xfrm>
                <a:off x="1242" y="3572"/>
                <a:ext cx="291" cy="16"/>
                <a:chOff x="1242" y="3572"/>
                <a:chExt cx="291" cy="16"/>
              </a:xfrm>
            </p:grpSpPr>
            <p:grpSp>
              <p:nvGrpSpPr>
                <p:cNvPr id="1251" name="Group 465"/>
                <p:cNvGrpSpPr>
                  <a:grpSpLocks/>
                </p:cNvGrpSpPr>
                <p:nvPr/>
              </p:nvGrpSpPr>
              <p:grpSpPr bwMode="auto">
                <a:xfrm>
                  <a:off x="1278" y="3573"/>
                  <a:ext cx="66" cy="14"/>
                  <a:chOff x="1278" y="3573"/>
                  <a:chExt cx="66" cy="14"/>
                </a:xfrm>
              </p:grpSpPr>
              <p:sp>
                <p:nvSpPr>
                  <p:cNvPr id="1360" name="Line 466"/>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1361" name="Line 467"/>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1362" name="Line 468"/>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1363" name="Line 469"/>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1256" name="Group 470"/>
                <p:cNvGrpSpPr>
                  <a:grpSpLocks/>
                </p:cNvGrpSpPr>
                <p:nvPr/>
              </p:nvGrpSpPr>
              <p:grpSpPr bwMode="auto">
                <a:xfrm>
                  <a:off x="1242" y="3575"/>
                  <a:ext cx="5" cy="9"/>
                  <a:chOff x="1242" y="3575"/>
                  <a:chExt cx="5" cy="9"/>
                </a:xfrm>
              </p:grpSpPr>
              <p:sp>
                <p:nvSpPr>
                  <p:cNvPr id="1357" name="Line 471"/>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1358" name="Line 472"/>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1359" name="Line 473"/>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1257" name="Group 474"/>
                <p:cNvGrpSpPr>
                  <a:grpSpLocks/>
                </p:cNvGrpSpPr>
                <p:nvPr/>
              </p:nvGrpSpPr>
              <p:grpSpPr bwMode="auto">
                <a:xfrm>
                  <a:off x="1338" y="3572"/>
                  <a:ext cx="85" cy="15"/>
                  <a:chOff x="1338" y="3572"/>
                  <a:chExt cx="85" cy="15"/>
                </a:xfrm>
              </p:grpSpPr>
              <p:sp>
                <p:nvSpPr>
                  <p:cNvPr id="1351" name="Line 475"/>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1352" name="Line 476"/>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1353" name="Line 477"/>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1354" name="Line 478"/>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1355" name="Line 479"/>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1356" name="Line 480"/>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1258" name="Group 481"/>
                <p:cNvGrpSpPr>
                  <a:grpSpLocks/>
                </p:cNvGrpSpPr>
                <p:nvPr/>
              </p:nvGrpSpPr>
              <p:grpSpPr bwMode="auto">
                <a:xfrm>
                  <a:off x="1459" y="3575"/>
                  <a:ext cx="4" cy="13"/>
                  <a:chOff x="1459" y="3575"/>
                  <a:chExt cx="4" cy="13"/>
                </a:xfrm>
              </p:grpSpPr>
              <p:sp>
                <p:nvSpPr>
                  <p:cNvPr id="1348" name="Line 482"/>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1349" name="Line 483"/>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1350" name="Line 484"/>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1259" name="Group 485"/>
                <p:cNvGrpSpPr>
                  <a:grpSpLocks/>
                </p:cNvGrpSpPr>
                <p:nvPr/>
              </p:nvGrpSpPr>
              <p:grpSpPr bwMode="auto">
                <a:xfrm>
                  <a:off x="1505" y="3575"/>
                  <a:ext cx="28" cy="13"/>
                  <a:chOff x="1505" y="3575"/>
                  <a:chExt cx="28" cy="13"/>
                </a:xfrm>
              </p:grpSpPr>
              <p:sp>
                <p:nvSpPr>
                  <p:cNvPr id="1342" name="Line 486"/>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1343" name="Line 487"/>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1344" name="Line 488"/>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1345" name="Line 489"/>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1346" name="Line 490"/>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1347" name="Line 491"/>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1264" name="Group 492"/>
            <p:cNvGrpSpPr>
              <a:grpSpLocks/>
            </p:cNvGrpSpPr>
            <p:nvPr/>
          </p:nvGrpSpPr>
          <p:grpSpPr bwMode="auto">
            <a:xfrm>
              <a:off x="1308" y="3453"/>
              <a:ext cx="163" cy="25"/>
              <a:chOff x="1308" y="3453"/>
              <a:chExt cx="163" cy="25"/>
            </a:xfrm>
          </p:grpSpPr>
          <p:grpSp>
            <p:nvGrpSpPr>
              <p:cNvPr id="1265" name="Group 493"/>
              <p:cNvGrpSpPr>
                <a:grpSpLocks/>
              </p:cNvGrpSpPr>
              <p:nvPr/>
            </p:nvGrpSpPr>
            <p:grpSpPr bwMode="auto">
              <a:xfrm>
                <a:off x="1308" y="3462"/>
                <a:ext cx="163" cy="16"/>
                <a:chOff x="1308" y="3462"/>
                <a:chExt cx="163" cy="16"/>
              </a:xfrm>
            </p:grpSpPr>
            <p:sp>
              <p:nvSpPr>
                <p:cNvPr id="1332" name="Freeform 494"/>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1333" name="Rectangle 495"/>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1331" name="Freeform 496"/>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1270" name="Group 497"/>
            <p:cNvGrpSpPr>
              <a:grpSpLocks/>
            </p:cNvGrpSpPr>
            <p:nvPr/>
          </p:nvGrpSpPr>
          <p:grpSpPr bwMode="auto">
            <a:xfrm>
              <a:off x="1288" y="3312"/>
              <a:ext cx="195" cy="137"/>
              <a:chOff x="1288" y="3312"/>
              <a:chExt cx="195" cy="137"/>
            </a:xfrm>
          </p:grpSpPr>
          <p:grpSp>
            <p:nvGrpSpPr>
              <p:cNvPr id="1271" name="Group 498"/>
              <p:cNvGrpSpPr>
                <a:grpSpLocks/>
              </p:cNvGrpSpPr>
              <p:nvPr/>
            </p:nvGrpSpPr>
            <p:grpSpPr bwMode="auto">
              <a:xfrm>
                <a:off x="1288" y="3312"/>
                <a:ext cx="195" cy="137"/>
                <a:chOff x="1288" y="3312"/>
                <a:chExt cx="195" cy="137"/>
              </a:xfrm>
            </p:grpSpPr>
            <p:sp>
              <p:nvSpPr>
                <p:cNvPr id="1327" name="AutoShape 499"/>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1328" name="AutoShape 500"/>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1329" name="AutoShape 501"/>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1326" name="Rectangle 502"/>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1558" name="Rectangle 504"/>
          <p:cNvSpPr>
            <a:spLocks noChangeAspect="1" noChangeArrowheads="1"/>
          </p:cNvSpPr>
          <p:nvPr/>
        </p:nvSpPr>
        <p:spPr bwMode="auto">
          <a:xfrm>
            <a:off x="6781799" y="2438400"/>
            <a:ext cx="1760538" cy="244475"/>
          </a:xfrm>
          <a:prstGeom prst="rect">
            <a:avLst/>
          </a:prstGeom>
          <a:noFill/>
          <a:ln w="9525">
            <a:noFill/>
            <a:miter lim="800000"/>
            <a:headEnd/>
            <a:tailEnd/>
          </a:ln>
        </p:spPr>
        <p:txBody>
          <a:bodyPr wrap="none" lIns="0" tIns="0" rIns="0" bIns="0">
            <a:spAutoFit/>
          </a:bodyPr>
          <a:lstStyle/>
          <a:p>
            <a:pPr>
              <a:defRPr/>
            </a:pPr>
            <a:r>
              <a:rPr lang="en-US" sz="1600" b="1" i="0" dirty="0">
                <a:effectLst>
                  <a:outerShdw blurRad="38100" dist="38100" dir="2700000" algn="tl">
                    <a:srgbClr val="C0C0C0"/>
                  </a:outerShdw>
                </a:effectLst>
                <a:latin typeface="Arial" charset="0"/>
              </a:rPr>
              <a:t>Enterprise</a:t>
            </a:r>
            <a:r>
              <a:rPr lang="en-CA" sz="1600" b="1" i="0" dirty="0">
                <a:effectLst>
                  <a:outerShdw blurRad="38100" dist="38100" dir="2700000" algn="tl">
                    <a:srgbClr val="C0C0C0"/>
                  </a:outerShdw>
                </a:effectLst>
                <a:latin typeface="Arial" charset="0"/>
              </a:rPr>
              <a:t> </a:t>
            </a:r>
            <a:r>
              <a:rPr lang="en-US" sz="1600" b="1" i="0" dirty="0">
                <a:effectLst>
                  <a:outerShdw blurRad="38100" dist="38100" dir="2700000" algn="tl">
                    <a:srgbClr val="C0C0C0"/>
                  </a:outerShdw>
                </a:effectLst>
                <a:latin typeface="Arial" charset="0"/>
              </a:rPr>
              <a:t>Branch</a:t>
            </a:r>
            <a:endParaRPr lang="en-CA" sz="1200" b="1" i="0" dirty="0">
              <a:effectLst>
                <a:outerShdw blurRad="38100" dist="38100" dir="2700000" algn="tl">
                  <a:srgbClr val="C0C0C0"/>
                </a:outerShdw>
              </a:effectLst>
              <a:latin typeface="Arial" charset="0"/>
            </a:endParaRPr>
          </a:p>
        </p:txBody>
      </p:sp>
      <p:pic>
        <p:nvPicPr>
          <p:cNvPr id="1559" name="Picture 505"/>
          <p:cNvPicPr preferRelativeResize="0">
            <a:picLocks noChangeAspect="1" noChangeArrowheads="1"/>
          </p:cNvPicPr>
          <p:nvPr/>
        </p:nvPicPr>
        <p:blipFill>
          <a:blip r:embed="rId7"/>
          <a:srcRect/>
          <a:stretch>
            <a:fillRect/>
          </a:stretch>
        </p:blipFill>
        <p:spPr bwMode="auto">
          <a:xfrm>
            <a:off x="6942137" y="4038600"/>
            <a:ext cx="457200" cy="457200"/>
          </a:xfrm>
          <a:prstGeom prst="rect">
            <a:avLst/>
          </a:prstGeom>
          <a:noFill/>
          <a:ln w="12700">
            <a:noFill/>
            <a:miter lim="800000"/>
            <a:headEnd/>
            <a:tailEnd/>
          </a:ln>
        </p:spPr>
      </p:pic>
      <p:sp>
        <p:nvSpPr>
          <p:cNvPr id="1560" name="Rectangle 506"/>
          <p:cNvSpPr>
            <a:spLocks noChangeArrowheads="1"/>
          </p:cNvSpPr>
          <p:nvPr/>
        </p:nvSpPr>
        <p:spPr bwMode="auto">
          <a:xfrm>
            <a:off x="7391400" y="2819400"/>
            <a:ext cx="381000" cy="45720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pic>
        <p:nvPicPr>
          <p:cNvPr id="1561" name="Picture 508"/>
          <p:cNvPicPr preferRelativeResize="0">
            <a:picLocks noChangeAspect="1" noChangeArrowheads="1"/>
          </p:cNvPicPr>
          <p:nvPr/>
        </p:nvPicPr>
        <p:blipFill>
          <a:blip r:embed="rId7"/>
          <a:srcRect/>
          <a:stretch>
            <a:fillRect/>
          </a:stretch>
        </p:blipFill>
        <p:spPr bwMode="auto">
          <a:xfrm>
            <a:off x="7551737" y="4038600"/>
            <a:ext cx="457200" cy="457200"/>
          </a:xfrm>
          <a:prstGeom prst="rect">
            <a:avLst/>
          </a:prstGeom>
          <a:noFill/>
          <a:ln w="12700">
            <a:noFill/>
            <a:miter lim="800000"/>
            <a:headEnd/>
            <a:tailEnd/>
          </a:ln>
        </p:spPr>
      </p:pic>
      <p:sp>
        <p:nvSpPr>
          <p:cNvPr id="1562" name="Line 509"/>
          <p:cNvSpPr>
            <a:spLocks noChangeShapeType="1"/>
          </p:cNvSpPr>
          <p:nvPr/>
        </p:nvSpPr>
        <p:spPr bwMode="auto">
          <a:xfrm>
            <a:off x="8008937" y="3886200"/>
            <a:ext cx="304800" cy="304800"/>
          </a:xfrm>
          <a:prstGeom prst="line">
            <a:avLst/>
          </a:prstGeom>
          <a:noFill/>
          <a:ln w="9525">
            <a:solidFill>
              <a:schemeClr val="accent2"/>
            </a:solidFill>
            <a:round/>
            <a:headEnd/>
            <a:tailEnd/>
          </a:ln>
        </p:spPr>
        <p:txBody>
          <a:bodyPr>
            <a:spAutoFit/>
          </a:bodyPr>
          <a:lstStyle/>
          <a:p>
            <a:endParaRPr lang="en-US"/>
          </a:p>
        </p:txBody>
      </p:sp>
      <p:sp>
        <p:nvSpPr>
          <p:cNvPr id="1563" name="Rectangle 510"/>
          <p:cNvSpPr>
            <a:spLocks noChangeArrowheads="1"/>
          </p:cNvSpPr>
          <p:nvPr/>
        </p:nvSpPr>
        <p:spPr bwMode="auto">
          <a:xfrm>
            <a:off x="3352800" y="2819400"/>
            <a:ext cx="381000" cy="45720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sp>
        <p:nvSpPr>
          <p:cNvPr id="1568" name="TextBox 1567"/>
          <p:cNvSpPr txBox="1"/>
          <p:nvPr/>
        </p:nvSpPr>
        <p:spPr>
          <a:xfrm>
            <a:off x="152400" y="5029200"/>
            <a:ext cx="8763000" cy="1754326"/>
          </a:xfrm>
          <a:prstGeom prst="rect">
            <a:avLst/>
          </a:prstGeom>
          <a:noFill/>
        </p:spPr>
        <p:txBody>
          <a:bodyPr wrap="square" rtlCol="0">
            <a:spAutoFit/>
          </a:bodyPr>
          <a:lstStyle/>
          <a:p>
            <a:pPr algn="just"/>
            <a:r>
              <a:rPr lang="en-US" dirty="0" smtClean="0"/>
              <a:t>An IP PBX is a private branch exchange that switches calls between VoIP users on local lines while allowing all users to share a certain number of external phone lines.</a:t>
            </a:r>
          </a:p>
          <a:p>
            <a:pPr algn="just"/>
            <a:endParaRPr lang="en-US" dirty="0" smtClean="0"/>
          </a:p>
          <a:p>
            <a:pPr algn="just"/>
            <a:r>
              <a:rPr lang="en-US" dirty="0" smtClean="0"/>
              <a:t>A typical IP PBX can also switch calls between a VoIP user and a traditional telephone user, or between two traditional telephone users in the same way that a conventional PBX does.</a:t>
            </a:r>
            <a:endParaRPr lang="en-US" dirty="0"/>
          </a:p>
        </p:txBody>
      </p:sp>
      <p:cxnSp>
        <p:nvCxnSpPr>
          <p:cNvPr id="1570" name="Straight Connector 1569"/>
          <p:cNvCxnSpPr/>
          <p:nvPr/>
        </p:nvCxnSpPr>
        <p:spPr>
          <a:xfrm>
            <a:off x="3810000" y="3048000"/>
            <a:ext cx="685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72" name="Text Box 7"/>
          <p:cNvSpPr txBox="1">
            <a:spLocks noChangeArrowheads="1"/>
          </p:cNvSpPr>
          <p:nvPr/>
        </p:nvSpPr>
        <p:spPr bwMode="auto">
          <a:xfrm>
            <a:off x="3124200" y="3276600"/>
            <a:ext cx="864339" cy="307777"/>
          </a:xfrm>
          <a:prstGeom prst="rect">
            <a:avLst/>
          </a:prstGeom>
          <a:noFill/>
          <a:ln w="9525">
            <a:noFill/>
            <a:miter lim="800000"/>
            <a:headEnd/>
            <a:tailEnd/>
          </a:ln>
        </p:spPr>
        <p:txBody>
          <a:bodyPr wrap="none">
            <a:spAutoFit/>
          </a:bodyPr>
          <a:lstStyle/>
          <a:p>
            <a:pPr algn="l"/>
            <a:r>
              <a:rPr lang="en-CA" sz="1400" i="0" dirty="0" smtClean="0"/>
              <a:t>Gateway</a:t>
            </a:r>
            <a:endParaRPr lang="en-CA" sz="1400" i="0" dirty="0"/>
          </a:p>
        </p:txBody>
      </p:sp>
      <p:cxnSp>
        <p:nvCxnSpPr>
          <p:cNvPr id="1573" name="Straight Connector 1572"/>
          <p:cNvCxnSpPr/>
          <p:nvPr/>
        </p:nvCxnSpPr>
        <p:spPr>
          <a:xfrm rot="5400000" flipH="1" flipV="1">
            <a:off x="3429794" y="3733800"/>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79" name="Straight Connector 1578"/>
          <p:cNvCxnSpPr>
            <a:stCxn id="1064" idx="0"/>
          </p:cNvCxnSpPr>
          <p:nvPr/>
        </p:nvCxnSpPr>
        <p:spPr>
          <a:xfrm rot="5400000" flipH="1" flipV="1">
            <a:off x="3086893" y="3245643"/>
            <a:ext cx="6350" cy="12874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82" name="Straight Connector 1581"/>
          <p:cNvCxnSpPr>
            <a:stCxn id="1563" idx="1"/>
          </p:cNvCxnSpPr>
          <p:nvPr/>
        </p:nvCxnSpPr>
        <p:spPr>
          <a:xfrm rot="10800000">
            <a:off x="1219200" y="3048000"/>
            <a:ext cx="2133600"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272" name="Group 298"/>
          <p:cNvGrpSpPr>
            <a:grpSpLocks/>
          </p:cNvGrpSpPr>
          <p:nvPr/>
        </p:nvGrpSpPr>
        <p:grpSpPr bwMode="auto">
          <a:xfrm>
            <a:off x="2497137" y="3200401"/>
            <a:ext cx="474663" cy="228599"/>
            <a:chOff x="1944" y="2160"/>
            <a:chExt cx="369" cy="384"/>
          </a:xfrm>
        </p:grpSpPr>
        <p:sp>
          <p:nvSpPr>
            <p:cNvPr id="1584" name="Freeform 29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585" name="Freeform 30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586" name="Freeform 30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587" name="Freeform 30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588" name="Rectangle 30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589" name="Rectangle 30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590" name="Rectangle 30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591" name="Rectangle 30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592" name="Rectangle 30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593" name="Rectangle 30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594" name="Rectangle 30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595" name="Rectangle 31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596" name="Rectangle 31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597" name="Rectangle 31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598" name="Rectangle 31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599" name="Rectangle 31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600" name="Rectangle 31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601" name="Rectangle 31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602" name="Rectangle 31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603" name="Oval 31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04" name="Oval 31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605" name="Oval 32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06" name="Oval 32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1607" name="Rectangle 32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608" name="Rectangle 32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609" name="Oval 32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10" name="Oval 32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611" name="Oval 32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12" name="Oval 32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613" name="Rectangle 32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614" name="Rectangle 32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615" name="Oval 33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16" name="Oval 33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617" name="Oval 33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618" name="Oval 33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619" name="Rectangle 33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620" name="Rectangle 33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621" name="Rectangle 33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a:p>
          </p:txBody>
        </p:sp>
      </p:grpSp>
      <p:sp>
        <p:nvSpPr>
          <p:cNvPr id="1622" name="Text Box 7"/>
          <p:cNvSpPr txBox="1">
            <a:spLocks noChangeArrowheads="1"/>
          </p:cNvSpPr>
          <p:nvPr/>
        </p:nvSpPr>
        <p:spPr bwMode="auto">
          <a:xfrm>
            <a:off x="2362200" y="3429000"/>
            <a:ext cx="761747" cy="307777"/>
          </a:xfrm>
          <a:prstGeom prst="rect">
            <a:avLst/>
          </a:prstGeom>
          <a:noFill/>
          <a:ln w="9525">
            <a:noFill/>
            <a:miter lim="800000"/>
            <a:headEnd/>
            <a:tailEnd/>
          </a:ln>
        </p:spPr>
        <p:txBody>
          <a:bodyPr wrap="none">
            <a:spAutoFit/>
          </a:bodyPr>
          <a:lstStyle/>
          <a:p>
            <a:pPr algn="l"/>
            <a:r>
              <a:rPr lang="en-CA" sz="1400" i="0" dirty="0" smtClean="0"/>
              <a:t>IP PBX</a:t>
            </a:r>
            <a:endParaRPr lang="en-CA" sz="1400" i="0" dirty="0"/>
          </a:p>
        </p:txBody>
      </p:sp>
      <p:cxnSp>
        <p:nvCxnSpPr>
          <p:cNvPr id="1623" name="Straight Connector 1622"/>
          <p:cNvCxnSpPr>
            <a:endCxn id="1622" idx="2"/>
          </p:cNvCxnSpPr>
          <p:nvPr/>
        </p:nvCxnSpPr>
        <p:spPr>
          <a:xfrm rot="16200000" flipV="1">
            <a:off x="2668426" y="3811426"/>
            <a:ext cx="149423" cy="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27" name="Straight Connector 1626"/>
          <p:cNvCxnSpPr>
            <a:stCxn id="1062" idx="2"/>
          </p:cNvCxnSpPr>
          <p:nvPr/>
        </p:nvCxnSpPr>
        <p:spPr>
          <a:xfrm rot="5400000">
            <a:off x="785416" y="3710384"/>
            <a:ext cx="304800" cy="19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9" name="Straight Connector 1628"/>
          <p:cNvCxnSpPr>
            <a:stCxn id="1062" idx="2"/>
          </p:cNvCxnSpPr>
          <p:nvPr/>
        </p:nvCxnSpPr>
        <p:spPr>
          <a:xfrm rot="16200000" flipH="1">
            <a:off x="1014016" y="3681016"/>
            <a:ext cx="304800" cy="257968"/>
          </a:xfrm>
          <a:prstGeom prst="line">
            <a:avLst/>
          </a:prstGeom>
        </p:spPr>
        <p:style>
          <a:lnRef idx="1">
            <a:schemeClr val="accent1"/>
          </a:lnRef>
          <a:fillRef idx="0">
            <a:schemeClr val="accent1"/>
          </a:fillRef>
          <a:effectRef idx="0">
            <a:schemeClr val="accent1"/>
          </a:effectRef>
          <a:fontRef idx="minor">
            <a:schemeClr val="tx1"/>
          </a:fontRef>
        </p:style>
      </p:cxnSp>
      <p:pic>
        <p:nvPicPr>
          <p:cNvPr id="2051" name="Picture 3" descr="C:\Users\Quang Duc Tran\Desktop\1195429795336159975juanjo_Router_svg_hi_.png"/>
          <p:cNvPicPr>
            <a:picLocks noChangeAspect="1" noChangeArrowheads="1"/>
          </p:cNvPicPr>
          <p:nvPr/>
        </p:nvPicPr>
        <p:blipFill>
          <a:blip r:embed="rId8" cstate="print"/>
          <a:srcRect/>
          <a:stretch>
            <a:fillRect/>
          </a:stretch>
        </p:blipFill>
        <p:spPr bwMode="auto">
          <a:xfrm>
            <a:off x="3505200" y="4114800"/>
            <a:ext cx="542617" cy="360772"/>
          </a:xfrm>
          <a:prstGeom prst="rect">
            <a:avLst/>
          </a:prstGeom>
          <a:noFill/>
        </p:spPr>
      </p:pic>
      <p:cxnSp>
        <p:nvCxnSpPr>
          <p:cNvPr id="1634" name="Straight Connector 1633"/>
          <p:cNvCxnSpPr/>
          <p:nvPr/>
        </p:nvCxnSpPr>
        <p:spPr>
          <a:xfrm rot="5400000">
            <a:off x="3657600" y="39624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7" name="Straight Connector 1636"/>
          <p:cNvCxnSpPr>
            <a:endCxn id="1560" idx="1"/>
          </p:cNvCxnSpPr>
          <p:nvPr/>
        </p:nvCxnSpPr>
        <p:spPr>
          <a:xfrm>
            <a:off x="6400800" y="3048000"/>
            <a:ext cx="990600"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639" name="Straight Connector 1638"/>
          <p:cNvCxnSpPr/>
          <p:nvPr/>
        </p:nvCxnSpPr>
        <p:spPr>
          <a:xfrm>
            <a:off x="4038600" y="4267200"/>
            <a:ext cx="457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41" name="Straight Connector 1640"/>
          <p:cNvCxnSpPr>
            <a:endCxn id="1560" idx="1"/>
          </p:cNvCxnSpPr>
          <p:nvPr/>
        </p:nvCxnSpPr>
        <p:spPr>
          <a:xfrm rot="5400000" flipH="1" flipV="1">
            <a:off x="6324600" y="3048000"/>
            <a:ext cx="1066800" cy="1066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49" name="Text Box 7"/>
          <p:cNvSpPr txBox="1">
            <a:spLocks noChangeArrowheads="1"/>
          </p:cNvSpPr>
          <p:nvPr/>
        </p:nvSpPr>
        <p:spPr bwMode="auto">
          <a:xfrm>
            <a:off x="7154864" y="3276600"/>
            <a:ext cx="864339" cy="307777"/>
          </a:xfrm>
          <a:prstGeom prst="rect">
            <a:avLst/>
          </a:prstGeom>
          <a:noFill/>
          <a:ln w="9525">
            <a:noFill/>
            <a:miter lim="800000"/>
            <a:headEnd/>
            <a:tailEnd/>
          </a:ln>
        </p:spPr>
        <p:txBody>
          <a:bodyPr wrap="none">
            <a:spAutoFit/>
          </a:bodyPr>
          <a:lstStyle/>
          <a:p>
            <a:pPr algn="l"/>
            <a:r>
              <a:rPr lang="en-CA" sz="1400" i="0" dirty="0" smtClean="0"/>
              <a:t>Gateway</a:t>
            </a:r>
            <a:endParaRPr lang="en-CA" sz="1400" i="0" dirty="0"/>
          </a:p>
        </p:txBody>
      </p:sp>
      <p:cxnSp>
        <p:nvCxnSpPr>
          <p:cNvPr id="1650" name="Straight Connector 1649"/>
          <p:cNvCxnSpPr/>
          <p:nvPr/>
        </p:nvCxnSpPr>
        <p:spPr>
          <a:xfrm rot="5400000" flipH="1" flipV="1">
            <a:off x="7460458" y="3733800"/>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1" name="Straight Connector 1650"/>
          <p:cNvCxnSpPr/>
          <p:nvPr/>
        </p:nvCxnSpPr>
        <p:spPr>
          <a:xfrm rot="5400000" flipH="1" flipV="1">
            <a:off x="7658893" y="3245643"/>
            <a:ext cx="6350" cy="12874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VIDEO  CONFERENCING</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Video Conferencing</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Video Conferencing consists of a set of telecommunication technologies, which allow two or more locations to communicate by simultaneous two-way video and audio transmissions.</a:t>
            </a:r>
          </a:p>
          <a:p>
            <a:pPr algn="just"/>
            <a:endParaRPr lang="en-US" sz="2400" dirty="0" smtClean="0"/>
          </a:p>
          <a:p>
            <a:pPr algn="just"/>
            <a:r>
              <a:rPr lang="en-US" sz="2400" dirty="0" smtClean="0"/>
              <a:t>Video Conferencing differs from video phone calls in that it is designed to serve a conference or multiple locations rather than individuals.</a:t>
            </a:r>
          </a:p>
          <a:p>
            <a:pPr algn="just"/>
            <a:endParaRPr lang="en-US" sz="2400" dirty="0" smtClean="0"/>
          </a:p>
          <a:p>
            <a:pPr algn="just"/>
            <a:r>
              <a:rPr lang="en-US" sz="2400" dirty="0" smtClean="0"/>
              <a:t>Simultaneous video conferencing among three or more remote points is possible by means of a MCU.</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Multipoint Control Unit</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Multipoint Control Unit (MCU), also referred to as “conference bridge”, is a central gateway in a multipoint video conferencing system.</a:t>
            </a:r>
          </a:p>
          <a:p>
            <a:pPr algn="just"/>
            <a:endParaRPr lang="en-US" sz="2400" dirty="0" smtClean="0"/>
          </a:p>
          <a:p>
            <a:pPr algn="just"/>
            <a:r>
              <a:rPr lang="en-US" sz="2400" dirty="0" smtClean="0"/>
              <a:t>Some of the functions an MCU can provide</a:t>
            </a:r>
          </a:p>
          <a:p>
            <a:pPr lvl="1" algn="just"/>
            <a:r>
              <a:rPr lang="en-US" sz="2200" dirty="0" smtClean="0"/>
              <a:t>Transcoding</a:t>
            </a:r>
          </a:p>
          <a:p>
            <a:pPr lvl="1" algn="just"/>
            <a:r>
              <a:rPr lang="en-US" sz="2200" dirty="0" smtClean="0"/>
              <a:t>Call Signaling</a:t>
            </a:r>
          </a:p>
          <a:p>
            <a:pPr lvl="1" algn="just"/>
            <a:r>
              <a:rPr lang="en-US" sz="2200" dirty="0" smtClean="0"/>
              <a:t>Conference Setup</a:t>
            </a:r>
          </a:p>
          <a:p>
            <a:pPr lvl="1" algn="just"/>
            <a:r>
              <a:rPr lang="en-US" sz="2200" dirty="0" smtClean="0"/>
              <a:t>Audio Mixing</a:t>
            </a:r>
          </a:p>
          <a:p>
            <a:pPr lvl="1" algn="just"/>
            <a:r>
              <a:rPr lang="en-US" sz="2200" dirty="0" smtClean="0"/>
              <a:t>Video Composition</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Types of VC</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Ad-hoc Conference</a:t>
            </a:r>
          </a:p>
          <a:p>
            <a:pPr lvl="1" algn="just"/>
            <a:r>
              <a:rPr lang="en-US" sz="2200" dirty="0" smtClean="0"/>
              <a:t>The conference initiator creates the conference and invites participants to join without sending any prior notification about the conference information. Endpoints that do not have the Conference Key cannot initiate the conference. Resources for an ad-hoc conference cannot be reserved.</a:t>
            </a:r>
          </a:p>
          <a:p>
            <a:pPr algn="just"/>
            <a:r>
              <a:rPr lang="en-US" sz="2400" dirty="0" smtClean="0"/>
              <a:t>Scheduled Conference</a:t>
            </a:r>
          </a:p>
          <a:p>
            <a:pPr lvl="1" algn="just"/>
            <a:r>
              <a:rPr lang="en-US" sz="2200" dirty="0" smtClean="0"/>
              <a:t>The conference organizer schedules the conference using the scheduling tool or calendar applications. The conference resources are reserved at the time the conference is scheduled. The conference cannot be scheduled if there are insufficient resources.</a:t>
            </a:r>
            <a:r>
              <a:rPr lang="en-US" sz="2000" dirty="0" smtClean="0"/>
              <a:t> </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Types of VC</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Video Conferencing over ISDN</a:t>
            </a:r>
          </a:p>
          <a:p>
            <a:pPr lvl="1" algn="just"/>
            <a:r>
              <a:rPr lang="en-US" sz="2000" dirty="0" smtClean="0"/>
              <a:t>Dedicated and direct channels between participants are necessary to ensures a minimum quality throughout the development of the event. It is advisable to have at least 3 ISDN lines to have a good user experience.</a:t>
            </a:r>
          </a:p>
          <a:p>
            <a:pPr lvl="1" algn="just"/>
            <a:r>
              <a:rPr lang="en-US" sz="2000" dirty="0" smtClean="0"/>
              <a:t>Very few conferencing that uses this type of connection due to its cost, low quality and the need to have additional ISDN lines.</a:t>
            </a:r>
          </a:p>
          <a:p>
            <a:pPr algn="just"/>
            <a:r>
              <a:rPr lang="en-US" sz="2200" dirty="0" smtClean="0"/>
              <a:t>Video conferencing over IP networks (e.g., ADSL, FTTH)</a:t>
            </a:r>
          </a:p>
          <a:p>
            <a:pPr lvl="1" algn="just"/>
            <a:r>
              <a:rPr lang="en-US" sz="2000" dirty="0" smtClean="0"/>
              <a:t>It is the most used system to carry out video conferencing since the speed of connection to Internet are high and stable enough to replace the connections over ISDN.  The bandwidth available in IP networks might fluctuate due to packet loss, but it is easy to upgrade to higher bandwidth.</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Centralized vs. Distributed VC</a:t>
            </a:r>
            <a:endParaRPr lang="en-US" sz="3600" b="1" dirty="0"/>
          </a:p>
        </p:txBody>
      </p:sp>
      <p:sp>
        <p:nvSpPr>
          <p:cNvPr id="4" name="AutoShape 507"/>
          <p:cNvSpPr>
            <a:spLocks noChangeArrowheads="1"/>
          </p:cNvSpPr>
          <p:nvPr/>
        </p:nvSpPr>
        <p:spPr bwMode="auto">
          <a:xfrm>
            <a:off x="5791200" y="2286000"/>
            <a:ext cx="3048001"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AutoShape 255"/>
          <p:cNvSpPr>
            <a:spLocks noChangeArrowheads="1"/>
          </p:cNvSpPr>
          <p:nvPr/>
        </p:nvSpPr>
        <p:spPr bwMode="auto">
          <a:xfrm>
            <a:off x="276225" y="2286001"/>
            <a:ext cx="3381375"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8" name="Object 6"/>
          <p:cNvGraphicFramePr>
            <a:graphicFrameLocks/>
          </p:cNvGraphicFramePr>
          <p:nvPr/>
        </p:nvGraphicFramePr>
        <p:xfrm>
          <a:off x="3048000" y="2971800"/>
          <a:ext cx="365125" cy="609600"/>
        </p:xfrm>
        <a:graphic>
          <a:graphicData uri="http://schemas.openxmlformats.org/presentationml/2006/ole">
            <mc:AlternateContent xmlns:mc="http://schemas.openxmlformats.org/markup-compatibility/2006">
              <mc:Choice xmlns:v="urn:schemas-microsoft-com:vml" Requires="v">
                <p:oleObj spid="_x0000_s170004" name="Microsoft ClipArt Gallery" r:id="rId3" imgW="1923885" imgH="3377099" progId="">
                  <p:embed/>
                </p:oleObj>
              </mc:Choice>
              <mc:Fallback>
                <p:oleObj name="Microsoft ClipArt Gallery" r:id="rId3" imgW="1923885" imgH="3377099" progId="">
                  <p:embed/>
                  <p:pic>
                    <p:nvPicPr>
                      <p:cNvPr id="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971800"/>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
          <p:cNvSpPr txBox="1">
            <a:spLocks noChangeArrowheads="1"/>
          </p:cNvSpPr>
          <p:nvPr/>
        </p:nvSpPr>
        <p:spPr bwMode="auto">
          <a:xfrm>
            <a:off x="2895600" y="3657600"/>
            <a:ext cx="603050" cy="307777"/>
          </a:xfrm>
          <a:prstGeom prst="rect">
            <a:avLst/>
          </a:prstGeom>
          <a:noFill/>
          <a:ln w="9525">
            <a:noFill/>
            <a:miter lim="800000"/>
            <a:headEnd/>
            <a:tailEnd/>
          </a:ln>
        </p:spPr>
        <p:txBody>
          <a:bodyPr wrap="none">
            <a:spAutoFit/>
          </a:bodyPr>
          <a:lstStyle/>
          <a:p>
            <a:pPr algn="l"/>
            <a:r>
              <a:rPr lang="en-CA" sz="1400" i="0" dirty="0" smtClean="0"/>
              <a:t>MCU</a:t>
            </a:r>
            <a:endParaRPr lang="en-CA" sz="1400" i="0" dirty="0"/>
          </a:p>
        </p:txBody>
      </p:sp>
      <p:sp>
        <p:nvSpPr>
          <p:cNvPr id="250" name="Rectangle 252"/>
          <p:cNvSpPr>
            <a:spLocks noChangeAspect="1" noChangeArrowheads="1"/>
          </p:cNvSpPr>
          <p:nvPr/>
        </p:nvSpPr>
        <p:spPr bwMode="auto">
          <a:xfrm>
            <a:off x="1295400" y="2438400"/>
            <a:ext cx="1333698"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Main Campus</a:t>
            </a:r>
            <a:endParaRPr lang="en-CA" sz="1200" b="1" i="0" dirty="0">
              <a:effectLst>
                <a:outerShdw blurRad="38100" dist="38100" dir="2700000" algn="tl">
                  <a:srgbClr val="C0C0C0"/>
                </a:outerShdw>
              </a:effectLst>
              <a:latin typeface="Arial" charset="0"/>
            </a:endParaRPr>
          </a:p>
        </p:txBody>
      </p:sp>
      <p:pic>
        <p:nvPicPr>
          <p:cNvPr id="253" name="Picture 258" descr="Cloud1"/>
          <p:cNvPicPr>
            <a:picLocks noChangeAspect="1" noChangeArrowheads="1"/>
          </p:cNvPicPr>
          <p:nvPr/>
        </p:nvPicPr>
        <p:blipFill>
          <a:blip r:embed="rId5"/>
          <a:srcRect/>
          <a:stretch>
            <a:fillRect/>
          </a:stretch>
        </p:blipFill>
        <p:spPr bwMode="auto">
          <a:xfrm>
            <a:off x="3886200" y="2743200"/>
            <a:ext cx="1760536" cy="1060450"/>
          </a:xfrm>
          <a:prstGeom prst="rect">
            <a:avLst/>
          </a:prstGeom>
          <a:noFill/>
          <a:ln w="9525">
            <a:noFill/>
            <a:miter lim="800000"/>
            <a:headEnd/>
            <a:tailEnd/>
          </a:ln>
        </p:spPr>
      </p:pic>
      <p:sp>
        <p:nvSpPr>
          <p:cNvPr id="255" name="Text Box 260"/>
          <p:cNvSpPr txBox="1">
            <a:spLocks noChangeArrowheads="1"/>
          </p:cNvSpPr>
          <p:nvPr/>
        </p:nvSpPr>
        <p:spPr bwMode="auto">
          <a:xfrm>
            <a:off x="4306155" y="3135868"/>
            <a:ext cx="1027845" cy="369332"/>
          </a:xfrm>
          <a:prstGeom prst="rect">
            <a:avLst/>
          </a:prstGeom>
          <a:noFill/>
          <a:ln w="9525">
            <a:noFill/>
            <a:miter lim="800000"/>
            <a:headEnd/>
            <a:tailEnd/>
          </a:ln>
        </p:spPr>
        <p:txBody>
          <a:bodyPr wrap="none">
            <a:spAutoFit/>
          </a:bodyPr>
          <a:lstStyle/>
          <a:p>
            <a:r>
              <a:rPr lang="en-US" i="0" dirty="0" smtClean="0"/>
              <a:t>IP WAN</a:t>
            </a:r>
            <a:endParaRPr lang="en-CA" i="0" dirty="0"/>
          </a:p>
        </p:txBody>
      </p:sp>
      <p:cxnSp>
        <p:nvCxnSpPr>
          <p:cNvPr id="553" name="Straight Connector 552"/>
          <p:cNvCxnSpPr/>
          <p:nvPr/>
        </p:nvCxnSpPr>
        <p:spPr>
          <a:xfrm flipV="1">
            <a:off x="3429000" y="3352800"/>
            <a:ext cx="381794" cy="7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6" name="Rectangle 252"/>
          <p:cNvSpPr>
            <a:spLocks noChangeAspect="1" noChangeArrowheads="1"/>
          </p:cNvSpPr>
          <p:nvPr/>
        </p:nvSpPr>
        <p:spPr bwMode="auto">
          <a:xfrm>
            <a:off x="6858000" y="2420779"/>
            <a:ext cx="1005468"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Campus B</a:t>
            </a:r>
            <a:endParaRPr lang="en-CA" sz="1200" b="1" i="0" dirty="0">
              <a:effectLst>
                <a:outerShdw blurRad="38100" dist="38100" dir="2700000" algn="tl">
                  <a:srgbClr val="C0C0C0"/>
                </a:outerShdw>
              </a:effectLst>
              <a:latin typeface="Arial" charset="0"/>
            </a:endParaRPr>
          </a:p>
        </p:txBody>
      </p:sp>
      <p:pic>
        <p:nvPicPr>
          <p:cNvPr id="570" name="Picture 2"/>
          <p:cNvPicPr>
            <a:picLocks noChangeAspect="1" noChangeArrowheads="1"/>
          </p:cNvPicPr>
          <p:nvPr/>
        </p:nvPicPr>
        <p:blipFill>
          <a:blip r:embed="rId6"/>
          <a:srcRect/>
          <a:stretch>
            <a:fillRect/>
          </a:stretch>
        </p:blipFill>
        <p:spPr bwMode="auto">
          <a:xfrm>
            <a:off x="533400" y="2743200"/>
            <a:ext cx="552450" cy="523875"/>
          </a:xfrm>
          <a:prstGeom prst="rect">
            <a:avLst/>
          </a:prstGeom>
          <a:noFill/>
          <a:ln w="9525">
            <a:solidFill>
              <a:schemeClr val="accent1"/>
            </a:solidFill>
            <a:miter lim="800000"/>
            <a:headEnd/>
            <a:tailEnd/>
          </a:ln>
          <a:effectLst/>
        </p:spPr>
      </p:pic>
      <p:pic>
        <p:nvPicPr>
          <p:cNvPr id="572" name="Picture 2"/>
          <p:cNvPicPr>
            <a:picLocks noChangeAspect="1" noChangeArrowheads="1"/>
          </p:cNvPicPr>
          <p:nvPr/>
        </p:nvPicPr>
        <p:blipFill>
          <a:blip r:embed="rId6"/>
          <a:srcRect/>
          <a:stretch>
            <a:fillRect/>
          </a:stretch>
        </p:blipFill>
        <p:spPr bwMode="auto">
          <a:xfrm>
            <a:off x="533400" y="3514725"/>
            <a:ext cx="552450" cy="523875"/>
          </a:xfrm>
          <a:prstGeom prst="rect">
            <a:avLst/>
          </a:prstGeom>
          <a:noFill/>
          <a:ln w="9525">
            <a:solidFill>
              <a:schemeClr val="accent1"/>
            </a:solidFill>
            <a:miter lim="800000"/>
            <a:headEnd/>
            <a:tailEnd/>
          </a:ln>
          <a:effectLst/>
        </p:spPr>
      </p:pic>
      <p:pic>
        <p:nvPicPr>
          <p:cNvPr id="573" name="Picture 2"/>
          <p:cNvPicPr>
            <a:picLocks noChangeAspect="1" noChangeArrowheads="1"/>
          </p:cNvPicPr>
          <p:nvPr/>
        </p:nvPicPr>
        <p:blipFill>
          <a:blip r:embed="rId6"/>
          <a:srcRect/>
          <a:stretch>
            <a:fillRect/>
          </a:stretch>
        </p:blipFill>
        <p:spPr bwMode="auto">
          <a:xfrm>
            <a:off x="6324600" y="3590925"/>
            <a:ext cx="552450" cy="523875"/>
          </a:xfrm>
          <a:prstGeom prst="rect">
            <a:avLst/>
          </a:prstGeom>
          <a:noFill/>
          <a:ln w="9525">
            <a:solidFill>
              <a:schemeClr val="accent1"/>
            </a:solidFill>
            <a:miter lim="800000"/>
            <a:headEnd/>
            <a:tailEnd/>
          </a:ln>
          <a:effectLst/>
        </p:spPr>
      </p:pic>
      <p:pic>
        <p:nvPicPr>
          <p:cNvPr id="574" name="Picture 2"/>
          <p:cNvPicPr>
            <a:picLocks noChangeAspect="1" noChangeArrowheads="1"/>
          </p:cNvPicPr>
          <p:nvPr/>
        </p:nvPicPr>
        <p:blipFill>
          <a:blip r:embed="rId6"/>
          <a:srcRect/>
          <a:stretch>
            <a:fillRect/>
          </a:stretch>
        </p:blipFill>
        <p:spPr bwMode="auto">
          <a:xfrm>
            <a:off x="8058150" y="2895600"/>
            <a:ext cx="552450" cy="523875"/>
          </a:xfrm>
          <a:prstGeom prst="rect">
            <a:avLst/>
          </a:prstGeom>
          <a:noFill/>
          <a:ln w="9525">
            <a:solidFill>
              <a:schemeClr val="accent1"/>
            </a:solidFill>
            <a:miter lim="800000"/>
            <a:headEnd/>
            <a:tailEnd/>
          </a:ln>
          <a:effectLst/>
        </p:spPr>
      </p:pic>
      <p:pic>
        <p:nvPicPr>
          <p:cNvPr id="575" name="Picture 2"/>
          <p:cNvPicPr>
            <a:picLocks noChangeAspect="1" noChangeArrowheads="1"/>
          </p:cNvPicPr>
          <p:nvPr/>
        </p:nvPicPr>
        <p:blipFill>
          <a:blip r:embed="rId6"/>
          <a:srcRect/>
          <a:stretch>
            <a:fillRect/>
          </a:stretch>
        </p:blipFill>
        <p:spPr bwMode="auto">
          <a:xfrm>
            <a:off x="6076950" y="2438400"/>
            <a:ext cx="552450" cy="523875"/>
          </a:xfrm>
          <a:prstGeom prst="rect">
            <a:avLst/>
          </a:prstGeom>
          <a:noFill/>
          <a:ln w="9525">
            <a:solidFill>
              <a:schemeClr val="accent1"/>
            </a:solidFill>
            <a:miter lim="800000"/>
            <a:headEnd/>
            <a:tailEnd/>
          </a:ln>
          <a:effectLst/>
        </p:spPr>
      </p:pic>
      <p:cxnSp>
        <p:nvCxnSpPr>
          <p:cNvPr id="577" name="Straight Connector 576"/>
          <p:cNvCxnSpPr/>
          <p:nvPr/>
        </p:nvCxnSpPr>
        <p:spPr>
          <a:xfrm rot="5400000" flipH="1" flipV="1">
            <a:off x="5676901" y="3009901"/>
            <a:ext cx="380998"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5715000" y="3352800"/>
            <a:ext cx="2209800" cy="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5715000" y="3352800"/>
            <a:ext cx="533400" cy="228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rot="10800000">
            <a:off x="1143000" y="3048002"/>
            <a:ext cx="1828800" cy="30479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rot="10800000" flipV="1">
            <a:off x="1143000" y="3352800"/>
            <a:ext cx="1828800" cy="15239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92" name="AutoShape 507"/>
          <p:cNvSpPr>
            <a:spLocks noChangeArrowheads="1"/>
          </p:cNvSpPr>
          <p:nvPr/>
        </p:nvSpPr>
        <p:spPr bwMode="auto">
          <a:xfrm>
            <a:off x="5791199" y="4536042"/>
            <a:ext cx="3048001"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93" name="AutoShape 255"/>
          <p:cNvSpPr>
            <a:spLocks noChangeArrowheads="1"/>
          </p:cNvSpPr>
          <p:nvPr/>
        </p:nvSpPr>
        <p:spPr bwMode="auto">
          <a:xfrm>
            <a:off x="276224" y="4536043"/>
            <a:ext cx="3381375"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594" name="Object 6"/>
          <p:cNvGraphicFramePr>
            <a:graphicFrameLocks/>
          </p:cNvGraphicFramePr>
          <p:nvPr/>
        </p:nvGraphicFramePr>
        <p:xfrm>
          <a:off x="3047999" y="5221842"/>
          <a:ext cx="365125" cy="609600"/>
        </p:xfrm>
        <a:graphic>
          <a:graphicData uri="http://schemas.openxmlformats.org/presentationml/2006/ole">
            <mc:AlternateContent xmlns:mc="http://schemas.openxmlformats.org/markup-compatibility/2006">
              <mc:Choice xmlns:v="urn:schemas-microsoft-com:vml" Requires="v">
                <p:oleObj spid="_x0000_s170005" name="Microsoft ClipArt Gallery" r:id="rId7" imgW="1923885" imgH="3377099" progId="">
                  <p:embed/>
                </p:oleObj>
              </mc:Choice>
              <mc:Fallback>
                <p:oleObj name="Microsoft ClipArt Gallery" r:id="rId7" imgW="1923885" imgH="3377099" progId="">
                  <p:embed/>
                  <p:pic>
                    <p:nvPicPr>
                      <p:cNvPr id="0"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9" y="5221842"/>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5" name="Text Box 7"/>
          <p:cNvSpPr txBox="1">
            <a:spLocks noChangeArrowheads="1"/>
          </p:cNvSpPr>
          <p:nvPr/>
        </p:nvSpPr>
        <p:spPr bwMode="auto">
          <a:xfrm>
            <a:off x="2895599" y="5907642"/>
            <a:ext cx="603050" cy="307777"/>
          </a:xfrm>
          <a:prstGeom prst="rect">
            <a:avLst/>
          </a:prstGeom>
          <a:noFill/>
          <a:ln w="9525">
            <a:noFill/>
            <a:miter lim="800000"/>
            <a:headEnd/>
            <a:tailEnd/>
          </a:ln>
        </p:spPr>
        <p:txBody>
          <a:bodyPr wrap="none">
            <a:spAutoFit/>
          </a:bodyPr>
          <a:lstStyle/>
          <a:p>
            <a:pPr algn="l"/>
            <a:r>
              <a:rPr lang="en-CA" sz="1400" i="0" dirty="0" smtClean="0"/>
              <a:t>MCU</a:t>
            </a:r>
            <a:endParaRPr lang="en-CA" sz="1400" i="0" dirty="0"/>
          </a:p>
        </p:txBody>
      </p:sp>
      <p:sp>
        <p:nvSpPr>
          <p:cNvPr id="596" name="Rectangle 252"/>
          <p:cNvSpPr>
            <a:spLocks noChangeAspect="1" noChangeArrowheads="1"/>
          </p:cNvSpPr>
          <p:nvPr/>
        </p:nvSpPr>
        <p:spPr bwMode="auto">
          <a:xfrm>
            <a:off x="1343024" y="4688442"/>
            <a:ext cx="1333698"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Main Campus</a:t>
            </a:r>
            <a:endParaRPr lang="en-CA" sz="1200" b="1" i="0" dirty="0">
              <a:effectLst>
                <a:outerShdw blurRad="38100" dist="38100" dir="2700000" algn="tl">
                  <a:srgbClr val="C0C0C0"/>
                </a:outerShdw>
              </a:effectLst>
              <a:latin typeface="Arial" charset="0"/>
            </a:endParaRPr>
          </a:p>
        </p:txBody>
      </p:sp>
      <p:pic>
        <p:nvPicPr>
          <p:cNvPr id="597" name="Picture 258" descr="Cloud1"/>
          <p:cNvPicPr>
            <a:picLocks noChangeAspect="1" noChangeArrowheads="1"/>
          </p:cNvPicPr>
          <p:nvPr/>
        </p:nvPicPr>
        <p:blipFill>
          <a:blip r:embed="rId5"/>
          <a:srcRect/>
          <a:stretch>
            <a:fillRect/>
          </a:stretch>
        </p:blipFill>
        <p:spPr bwMode="auto">
          <a:xfrm>
            <a:off x="3886199" y="4993242"/>
            <a:ext cx="1760536" cy="1060450"/>
          </a:xfrm>
          <a:prstGeom prst="rect">
            <a:avLst/>
          </a:prstGeom>
          <a:noFill/>
          <a:ln w="9525">
            <a:noFill/>
            <a:miter lim="800000"/>
            <a:headEnd/>
            <a:tailEnd/>
          </a:ln>
        </p:spPr>
      </p:pic>
      <p:sp>
        <p:nvSpPr>
          <p:cNvPr id="598" name="Text Box 260"/>
          <p:cNvSpPr txBox="1">
            <a:spLocks noChangeArrowheads="1"/>
          </p:cNvSpPr>
          <p:nvPr/>
        </p:nvSpPr>
        <p:spPr bwMode="auto">
          <a:xfrm>
            <a:off x="4306154" y="5385910"/>
            <a:ext cx="1027845" cy="369332"/>
          </a:xfrm>
          <a:prstGeom prst="rect">
            <a:avLst/>
          </a:prstGeom>
          <a:noFill/>
          <a:ln w="9525">
            <a:noFill/>
            <a:miter lim="800000"/>
            <a:headEnd/>
            <a:tailEnd/>
          </a:ln>
        </p:spPr>
        <p:txBody>
          <a:bodyPr wrap="none">
            <a:spAutoFit/>
          </a:bodyPr>
          <a:lstStyle/>
          <a:p>
            <a:r>
              <a:rPr lang="en-US" i="0" dirty="0" smtClean="0"/>
              <a:t>IP WAN</a:t>
            </a:r>
            <a:endParaRPr lang="en-CA" i="0" dirty="0"/>
          </a:p>
        </p:txBody>
      </p:sp>
      <p:cxnSp>
        <p:nvCxnSpPr>
          <p:cNvPr id="599" name="Straight Connector 598"/>
          <p:cNvCxnSpPr/>
          <p:nvPr/>
        </p:nvCxnSpPr>
        <p:spPr>
          <a:xfrm flipV="1">
            <a:off x="3428999" y="5562600"/>
            <a:ext cx="381794" cy="7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0" name="Rectangle 252"/>
          <p:cNvSpPr>
            <a:spLocks noChangeAspect="1" noChangeArrowheads="1"/>
          </p:cNvSpPr>
          <p:nvPr/>
        </p:nvSpPr>
        <p:spPr bwMode="auto">
          <a:xfrm>
            <a:off x="6905624" y="4670821"/>
            <a:ext cx="1005468"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Campus B</a:t>
            </a:r>
            <a:endParaRPr lang="en-CA" sz="1200" b="1" i="0" dirty="0">
              <a:effectLst>
                <a:outerShdw blurRad="38100" dist="38100" dir="2700000" algn="tl">
                  <a:srgbClr val="C0C0C0"/>
                </a:outerShdw>
              </a:effectLst>
              <a:latin typeface="Arial" charset="0"/>
            </a:endParaRPr>
          </a:p>
        </p:txBody>
      </p:sp>
      <p:pic>
        <p:nvPicPr>
          <p:cNvPr id="601" name="Picture 2"/>
          <p:cNvPicPr>
            <a:picLocks noChangeAspect="1" noChangeArrowheads="1"/>
          </p:cNvPicPr>
          <p:nvPr/>
        </p:nvPicPr>
        <p:blipFill>
          <a:blip r:embed="rId6"/>
          <a:srcRect/>
          <a:stretch>
            <a:fillRect/>
          </a:stretch>
        </p:blipFill>
        <p:spPr bwMode="auto">
          <a:xfrm>
            <a:off x="533399" y="4993242"/>
            <a:ext cx="552450" cy="523875"/>
          </a:xfrm>
          <a:prstGeom prst="rect">
            <a:avLst/>
          </a:prstGeom>
          <a:noFill/>
          <a:ln w="9525">
            <a:solidFill>
              <a:schemeClr val="accent1"/>
            </a:solidFill>
            <a:miter lim="800000"/>
            <a:headEnd/>
            <a:tailEnd/>
          </a:ln>
          <a:effectLst/>
        </p:spPr>
      </p:pic>
      <p:pic>
        <p:nvPicPr>
          <p:cNvPr id="602" name="Picture 2"/>
          <p:cNvPicPr>
            <a:picLocks noChangeAspect="1" noChangeArrowheads="1"/>
          </p:cNvPicPr>
          <p:nvPr/>
        </p:nvPicPr>
        <p:blipFill>
          <a:blip r:embed="rId6"/>
          <a:srcRect/>
          <a:stretch>
            <a:fillRect/>
          </a:stretch>
        </p:blipFill>
        <p:spPr bwMode="auto">
          <a:xfrm>
            <a:off x="533399" y="5764767"/>
            <a:ext cx="552450" cy="523875"/>
          </a:xfrm>
          <a:prstGeom prst="rect">
            <a:avLst/>
          </a:prstGeom>
          <a:noFill/>
          <a:ln w="9525">
            <a:solidFill>
              <a:schemeClr val="accent1"/>
            </a:solidFill>
            <a:miter lim="800000"/>
            <a:headEnd/>
            <a:tailEnd/>
          </a:ln>
          <a:effectLst/>
        </p:spPr>
      </p:pic>
      <p:pic>
        <p:nvPicPr>
          <p:cNvPr id="603" name="Picture 2"/>
          <p:cNvPicPr>
            <a:picLocks noChangeAspect="1" noChangeArrowheads="1"/>
          </p:cNvPicPr>
          <p:nvPr/>
        </p:nvPicPr>
        <p:blipFill>
          <a:blip r:embed="rId6"/>
          <a:srcRect/>
          <a:stretch>
            <a:fillRect/>
          </a:stretch>
        </p:blipFill>
        <p:spPr bwMode="auto">
          <a:xfrm>
            <a:off x="6734174" y="5867400"/>
            <a:ext cx="552450" cy="523875"/>
          </a:xfrm>
          <a:prstGeom prst="rect">
            <a:avLst/>
          </a:prstGeom>
          <a:noFill/>
          <a:ln w="9525">
            <a:solidFill>
              <a:schemeClr val="accent1"/>
            </a:solidFill>
            <a:miter lim="800000"/>
            <a:headEnd/>
            <a:tailEnd/>
          </a:ln>
          <a:effectLst/>
        </p:spPr>
      </p:pic>
      <p:pic>
        <p:nvPicPr>
          <p:cNvPr id="604" name="Picture 2"/>
          <p:cNvPicPr>
            <a:picLocks noChangeAspect="1" noChangeArrowheads="1"/>
          </p:cNvPicPr>
          <p:nvPr/>
        </p:nvPicPr>
        <p:blipFill>
          <a:blip r:embed="rId6"/>
          <a:srcRect/>
          <a:stretch>
            <a:fillRect/>
          </a:stretch>
        </p:blipFill>
        <p:spPr bwMode="auto">
          <a:xfrm>
            <a:off x="8058149" y="5029200"/>
            <a:ext cx="552450" cy="523875"/>
          </a:xfrm>
          <a:prstGeom prst="rect">
            <a:avLst/>
          </a:prstGeom>
          <a:noFill/>
          <a:ln w="9525">
            <a:solidFill>
              <a:schemeClr val="accent1"/>
            </a:solidFill>
            <a:miter lim="800000"/>
            <a:headEnd/>
            <a:tailEnd/>
          </a:ln>
          <a:effectLst/>
        </p:spPr>
      </p:pic>
      <p:pic>
        <p:nvPicPr>
          <p:cNvPr id="605" name="Picture 2"/>
          <p:cNvPicPr>
            <a:picLocks noChangeAspect="1" noChangeArrowheads="1"/>
          </p:cNvPicPr>
          <p:nvPr/>
        </p:nvPicPr>
        <p:blipFill>
          <a:blip r:embed="rId6"/>
          <a:srcRect/>
          <a:stretch>
            <a:fillRect/>
          </a:stretch>
        </p:blipFill>
        <p:spPr bwMode="auto">
          <a:xfrm>
            <a:off x="8029574" y="5867400"/>
            <a:ext cx="552450" cy="523875"/>
          </a:xfrm>
          <a:prstGeom prst="rect">
            <a:avLst/>
          </a:prstGeom>
          <a:noFill/>
          <a:ln w="9525">
            <a:solidFill>
              <a:schemeClr val="accent1"/>
            </a:solidFill>
            <a:miter lim="800000"/>
            <a:headEnd/>
            <a:tailEnd/>
          </a:ln>
          <a:effectLst/>
        </p:spPr>
      </p:pic>
      <p:cxnSp>
        <p:nvCxnSpPr>
          <p:cNvPr id="609" name="Straight Connector 608"/>
          <p:cNvCxnSpPr/>
          <p:nvPr/>
        </p:nvCxnSpPr>
        <p:spPr>
          <a:xfrm rot="10800000">
            <a:off x="1143000" y="5298044"/>
            <a:ext cx="1876425" cy="264556"/>
          </a:xfrm>
          <a:prstGeom prst="line">
            <a:avLst/>
          </a:prstGeom>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rot="10800000" flipV="1">
            <a:off x="1143000" y="5562600"/>
            <a:ext cx="1876425" cy="192640"/>
          </a:xfrm>
          <a:prstGeom prst="line">
            <a:avLst/>
          </a:prstGeom>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11" name="Object 6"/>
          <p:cNvGraphicFramePr>
            <a:graphicFrameLocks/>
          </p:cNvGraphicFramePr>
          <p:nvPr/>
        </p:nvGraphicFramePr>
        <p:xfrm>
          <a:off x="6067424" y="5181600"/>
          <a:ext cx="365125" cy="609600"/>
        </p:xfrm>
        <a:graphic>
          <a:graphicData uri="http://schemas.openxmlformats.org/presentationml/2006/ole">
            <mc:AlternateContent xmlns:mc="http://schemas.openxmlformats.org/markup-compatibility/2006">
              <mc:Choice xmlns:v="urn:schemas-microsoft-com:vml" Requires="v">
                <p:oleObj spid="_x0000_s170006" name="Microsoft ClipArt Gallery" r:id="rId8" imgW="1923885" imgH="3377099" progId="">
                  <p:embed/>
                </p:oleObj>
              </mc:Choice>
              <mc:Fallback>
                <p:oleObj name="Microsoft ClipArt Gallery" r:id="rId8" imgW="1923885" imgH="3377099" progId="">
                  <p:embed/>
                  <p:pic>
                    <p:nvPicPr>
                      <p:cNvPr id="0"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4" y="5181600"/>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2" name="Text Box 7"/>
          <p:cNvSpPr txBox="1">
            <a:spLocks noChangeArrowheads="1"/>
          </p:cNvSpPr>
          <p:nvPr/>
        </p:nvSpPr>
        <p:spPr bwMode="auto">
          <a:xfrm>
            <a:off x="5915024" y="5867400"/>
            <a:ext cx="603050" cy="307777"/>
          </a:xfrm>
          <a:prstGeom prst="rect">
            <a:avLst/>
          </a:prstGeom>
          <a:noFill/>
          <a:ln w="9525">
            <a:noFill/>
            <a:miter lim="800000"/>
            <a:headEnd/>
            <a:tailEnd/>
          </a:ln>
        </p:spPr>
        <p:txBody>
          <a:bodyPr wrap="none">
            <a:spAutoFit/>
          </a:bodyPr>
          <a:lstStyle/>
          <a:p>
            <a:pPr algn="l"/>
            <a:r>
              <a:rPr lang="en-CA" sz="1400" i="0" dirty="0" smtClean="0"/>
              <a:t>MCU</a:t>
            </a:r>
            <a:endParaRPr lang="en-CA" sz="1400" i="0" dirty="0"/>
          </a:p>
        </p:txBody>
      </p:sp>
      <p:cxnSp>
        <p:nvCxnSpPr>
          <p:cNvPr id="613" name="Straight Connector 612"/>
          <p:cNvCxnSpPr/>
          <p:nvPr/>
        </p:nvCxnSpPr>
        <p:spPr>
          <a:xfrm flipV="1">
            <a:off x="5686424" y="5562600"/>
            <a:ext cx="381794" cy="7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6448424" y="5562600"/>
            <a:ext cx="1524000" cy="1588"/>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rot="16200000" flipH="1">
            <a:off x="6448424" y="5562600"/>
            <a:ext cx="228600" cy="228600"/>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rot="10800000">
            <a:off x="6448426" y="5562600"/>
            <a:ext cx="1524001" cy="304803"/>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VC Enterprise</a:t>
            </a:r>
            <a:endParaRPr lang="en-US" sz="3600" b="1" dirty="0"/>
          </a:p>
        </p:txBody>
      </p:sp>
      <p:sp>
        <p:nvSpPr>
          <p:cNvPr id="1666" name="AutoShape 507"/>
          <p:cNvSpPr>
            <a:spLocks noChangeArrowheads="1"/>
          </p:cNvSpPr>
          <p:nvPr/>
        </p:nvSpPr>
        <p:spPr bwMode="auto">
          <a:xfrm>
            <a:off x="5791199" y="3692842"/>
            <a:ext cx="3048001" cy="2860358"/>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667" name="AutoShape 255"/>
          <p:cNvSpPr>
            <a:spLocks noChangeArrowheads="1"/>
          </p:cNvSpPr>
          <p:nvPr/>
        </p:nvSpPr>
        <p:spPr bwMode="auto">
          <a:xfrm>
            <a:off x="276224" y="4536043"/>
            <a:ext cx="3381375"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1668" name="Object 6"/>
          <p:cNvGraphicFramePr>
            <a:graphicFrameLocks/>
          </p:cNvGraphicFramePr>
          <p:nvPr/>
        </p:nvGraphicFramePr>
        <p:xfrm>
          <a:off x="3047999" y="5221842"/>
          <a:ext cx="365125" cy="609600"/>
        </p:xfrm>
        <a:graphic>
          <a:graphicData uri="http://schemas.openxmlformats.org/presentationml/2006/ole">
            <mc:AlternateContent xmlns:mc="http://schemas.openxmlformats.org/markup-compatibility/2006">
              <mc:Choice xmlns:v="urn:schemas-microsoft-com:vml" Requires="v">
                <p:oleObj spid="_x0000_s171022" name="Microsoft ClipArt Gallery" r:id="rId3" imgW="1923885" imgH="3377099" progId="">
                  <p:embed/>
                </p:oleObj>
              </mc:Choice>
              <mc:Fallback>
                <p:oleObj name="Microsoft ClipArt Gallery" r:id="rId3" imgW="1923885" imgH="3377099" progId="">
                  <p:embed/>
                  <p:pic>
                    <p:nvPicPr>
                      <p:cNvPr id="0"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9" y="5221842"/>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 name="Text Box 7"/>
          <p:cNvSpPr txBox="1">
            <a:spLocks noChangeArrowheads="1"/>
          </p:cNvSpPr>
          <p:nvPr/>
        </p:nvSpPr>
        <p:spPr bwMode="auto">
          <a:xfrm>
            <a:off x="2895599" y="5907642"/>
            <a:ext cx="603050" cy="307777"/>
          </a:xfrm>
          <a:prstGeom prst="rect">
            <a:avLst/>
          </a:prstGeom>
          <a:noFill/>
          <a:ln w="9525">
            <a:noFill/>
            <a:miter lim="800000"/>
            <a:headEnd/>
            <a:tailEnd/>
          </a:ln>
        </p:spPr>
        <p:txBody>
          <a:bodyPr wrap="none">
            <a:spAutoFit/>
          </a:bodyPr>
          <a:lstStyle/>
          <a:p>
            <a:pPr algn="l"/>
            <a:r>
              <a:rPr lang="en-CA" sz="1400" i="0" dirty="0" smtClean="0"/>
              <a:t>MCU</a:t>
            </a:r>
            <a:endParaRPr lang="en-CA" sz="1400" i="0" dirty="0"/>
          </a:p>
        </p:txBody>
      </p:sp>
      <p:pic>
        <p:nvPicPr>
          <p:cNvPr id="1671" name="Picture 258" descr="Cloud1"/>
          <p:cNvPicPr>
            <a:picLocks noChangeAspect="1" noChangeArrowheads="1"/>
          </p:cNvPicPr>
          <p:nvPr/>
        </p:nvPicPr>
        <p:blipFill>
          <a:blip r:embed="rId5"/>
          <a:srcRect/>
          <a:stretch>
            <a:fillRect/>
          </a:stretch>
        </p:blipFill>
        <p:spPr bwMode="auto">
          <a:xfrm>
            <a:off x="3913981" y="4800600"/>
            <a:ext cx="1760536" cy="1060450"/>
          </a:xfrm>
          <a:prstGeom prst="rect">
            <a:avLst/>
          </a:prstGeom>
          <a:noFill/>
          <a:ln w="9525">
            <a:noFill/>
            <a:miter lim="800000"/>
            <a:headEnd/>
            <a:tailEnd/>
          </a:ln>
        </p:spPr>
      </p:pic>
      <p:sp>
        <p:nvSpPr>
          <p:cNvPr id="1672" name="Text Box 260"/>
          <p:cNvSpPr txBox="1">
            <a:spLocks noChangeArrowheads="1"/>
          </p:cNvSpPr>
          <p:nvPr/>
        </p:nvSpPr>
        <p:spPr bwMode="auto">
          <a:xfrm>
            <a:off x="4306154" y="5181600"/>
            <a:ext cx="1027845" cy="369332"/>
          </a:xfrm>
          <a:prstGeom prst="rect">
            <a:avLst/>
          </a:prstGeom>
          <a:noFill/>
          <a:ln w="9525">
            <a:noFill/>
            <a:miter lim="800000"/>
            <a:headEnd/>
            <a:tailEnd/>
          </a:ln>
        </p:spPr>
        <p:txBody>
          <a:bodyPr wrap="none">
            <a:spAutoFit/>
          </a:bodyPr>
          <a:lstStyle/>
          <a:p>
            <a:r>
              <a:rPr lang="en-US" i="0" dirty="0" smtClean="0"/>
              <a:t>IP WAN</a:t>
            </a:r>
            <a:endParaRPr lang="en-CA" i="0" dirty="0"/>
          </a:p>
        </p:txBody>
      </p:sp>
      <p:cxnSp>
        <p:nvCxnSpPr>
          <p:cNvPr id="1673" name="Straight Connector 1672"/>
          <p:cNvCxnSpPr/>
          <p:nvPr/>
        </p:nvCxnSpPr>
        <p:spPr>
          <a:xfrm flipV="1">
            <a:off x="3428999" y="5410200"/>
            <a:ext cx="457201" cy="1531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4" name="Rectangle 252"/>
          <p:cNvSpPr>
            <a:spLocks noChangeAspect="1" noChangeArrowheads="1"/>
          </p:cNvSpPr>
          <p:nvPr/>
        </p:nvSpPr>
        <p:spPr bwMode="auto">
          <a:xfrm>
            <a:off x="7162800" y="3941802"/>
            <a:ext cx="1333698"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Main Campus</a:t>
            </a:r>
            <a:endParaRPr lang="en-CA" sz="1200" b="1" i="0" dirty="0">
              <a:effectLst>
                <a:outerShdw blurRad="38100" dist="38100" dir="2700000" algn="tl">
                  <a:srgbClr val="C0C0C0"/>
                </a:outerShdw>
              </a:effectLst>
              <a:latin typeface="Arial" charset="0"/>
            </a:endParaRPr>
          </a:p>
        </p:txBody>
      </p:sp>
      <p:pic>
        <p:nvPicPr>
          <p:cNvPr id="1675" name="Picture 2"/>
          <p:cNvPicPr>
            <a:picLocks noChangeAspect="1" noChangeArrowheads="1"/>
          </p:cNvPicPr>
          <p:nvPr/>
        </p:nvPicPr>
        <p:blipFill>
          <a:blip r:embed="rId6"/>
          <a:srcRect/>
          <a:stretch>
            <a:fillRect/>
          </a:stretch>
        </p:blipFill>
        <p:spPr bwMode="auto">
          <a:xfrm>
            <a:off x="533399" y="4993242"/>
            <a:ext cx="552450" cy="523875"/>
          </a:xfrm>
          <a:prstGeom prst="rect">
            <a:avLst/>
          </a:prstGeom>
          <a:noFill/>
          <a:ln w="9525">
            <a:solidFill>
              <a:schemeClr val="accent1"/>
            </a:solidFill>
            <a:miter lim="800000"/>
            <a:headEnd/>
            <a:tailEnd/>
          </a:ln>
          <a:effectLst/>
        </p:spPr>
      </p:pic>
      <p:pic>
        <p:nvPicPr>
          <p:cNvPr id="1676" name="Picture 2"/>
          <p:cNvPicPr>
            <a:picLocks noChangeAspect="1" noChangeArrowheads="1"/>
          </p:cNvPicPr>
          <p:nvPr/>
        </p:nvPicPr>
        <p:blipFill>
          <a:blip r:embed="rId6"/>
          <a:srcRect/>
          <a:stretch>
            <a:fillRect/>
          </a:stretch>
        </p:blipFill>
        <p:spPr bwMode="auto">
          <a:xfrm>
            <a:off x="533399" y="5764767"/>
            <a:ext cx="552450" cy="523875"/>
          </a:xfrm>
          <a:prstGeom prst="rect">
            <a:avLst/>
          </a:prstGeom>
          <a:noFill/>
          <a:ln w="9525">
            <a:solidFill>
              <a:schemeClr val="accent1"/>
            </a:solidFill>
            <a:miter lim="800000"/>
            <a:headEnd/>
            <a:tailEnd/>
          </a:ln>
          <a:effectLst/>
        </p:spPr>
      </p:pic>
      <p:cxnSp>
        <p:nvCxnSpPr>
          <p:cNvPr id="1680" name="Straight Connector 1679"/>
          <p:cNvCxnSpPr/>
          <p:nvPr/>
        </p:nvCxnSpPr>
        <p:spPr>
          <a:xfrm rot="10800000">
            <a:off x="1143000" y="5298044"/>
            <a:ext cx="1876425" cy="264556"/>
          </a:xfrm>
          <a:prstGeom prst="line">
            <a:avLst/>
          </a:prstGeom>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1" name="Straight Connector 1680"/>
          <p:cNvCxnSpPr/>
          <p:nvPr/>
        </p:nvCxnSpPr>
        <p:spPr>
          <a:xfrm rot="10800000" flipV="1">
            <a:off x="1143000" y="5562600"/>
            <a:ext cx="1876425" cy="192640"/>
          </a:xfrm>
          <a:prstGeom prst="line">
            <a:avLst/>
          </a:prstGeom>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06" name="Rectangle 506"/>
          <p:cNvSpPr>
            <a:spLocks noChangeArrowheads="1"/>
          </p:cNvSpPr>
          <p:nvPr/>
        </p:nvSpPr>
        <p:spPr bwMode="auto">
          <a:xfrm>
            <a:off x="6344548" y="3959423"/>
            <a:ext cx="381000" cy="45720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sp>
        <p:nvSpPr>
          <p:cNvPr id="1663" name="Text Box 7"/>
          <p:cNvSpPr txBox="1">
            <a:spLocks noChangeArrowheads="1"/>
          </p:cNvSpPr>
          <p:nvPr/>
        </p:nvSpPr>
        <p:spPr bwMode="auto">
          <a:xfrm>
            <a:off x="5887348" y="4416623"/>
            <a:ext cx="1351652" cy="307777"/>
          </a:xfrm>
          <a:prstGeom prst="rect">
            <a:avLst/>
          </a:prstGeom>
          <a:noFill/>
          <a:ln w="9525">
            <a:noFill/>
            <a:miter lim="800000"/>
            <a:headEnd/>
            <a:tailEnd/>
          </a:ln>
        </p:spPr>
        <p:txBody>
          <a:bodyPr wrap="none">
            <a:spAutoFit/>
          </a:bodyPr>
          <a:lstStyle/>
          <a:p>
            <a:pPr algn="l"/>
            <a:r>
              <a:rPr lang="en-CA" sz="1400" i="0" dirty="0" smtClean="0"/>
              <a:t>ISDN Gateway</a:t>
            </a:r>
            <a:endParaRPr lang="en-CA" sz="1400" i="0" dirty="0"/>
          </a:p>
        </p:txBody>
      </p:sp>
      <p:pic>
        <p:nvPicPr>
          <p:cNvPr id="1691" name="Picture 2"/>
          <p:cNvPicPr>
            <a:picLocks noChangeAspect="1" noChangeArrowheads="1"/>
          </p:cNvPicPr>
          <p:nvPr/>
        </p:nvPicPr>
        <p:blipFill>
          <a:blip r:embed="rId6"/>
          <a:srcRect/>
          <a:stretch>
            <a:fillRect/>
          </a:stretch>
        </p:blipFill>
        <p:spPr bwMode="auto">
          <a:xfrm>
            <a:off x="8286750" y="2447925"/>
            <a:ext cx="552450" cy="523875"/>
          </a:xfrm>
          <a:prstGeom prst="rect">
            <a:avLst/>
          </a:prstGeom>
          <a:noFill/>
          <a:ln w="9525">
            <a:solidFill>
              <a:schemeClr val="accent1"/>
            </a:solidFill>
            <a:miter lim="800000"/>
            <a:headEnd/>
            <a:tailEnd/>
          </a:ln>
          <a:effectLst/>
        </p:spPr>
      </p:pic>
      <p:pic>
        <p:nvPicPr>
          <p:cNvPr id="1692" name="Picture 258" descr="Cloud1"/>
          <p:cNvPicPr>
            <a:picLocks noChangeAspect="1" noChangeArrowheads="1"/>
          </p:cNvPicPr>
          <p:nvPr/>
        </p:nvPicPr>
        <p:blipFill>
          <a:blip r:embed="rId5"/>
          <a:srcRect/>
          <a:stretch>
            <a:fillRect/>
          </a:stretch>
        </p:blipFill>
        <p:spPr bwMode="auto">
          <a:xfrm>
            <a:off x="5554664" y="2209800"/>
            <a:ext cx="1760536" cy="1060450"/>
          </a:xfrm>
          <a:prstGeom prst="rect">
            <a:avLst/>
          </a:prstGeom>
          <a:noFill/>
          <a:ln w="9525">
            <a:noFill/>
            <a:miter lim="800000"/>
            <a:headEnd/>
            <a:tailEnd/>
          </a:ln>
        </p:spPr>
      </p:pic>
      <p:sp>
        <p:nvSpPr>
          <p:cNvPr id="1693" name="Text Box 260"/>
          <p:cNvSpPr txBox="1">
            <a:spLocks noChangeArrowheads="1"/>
          </p:cNvSpPr>
          <p:nvPr/>
        </p:nvSpPr>
        <p:spPr bwMode="auto">
          <a:xfrm>
            <a:off x="6096000" y="2438400"/>
            <a:ext cx="774571" cy="646331"/>
          </a:xfrm>
          <a:prstGeom prst="rect">
            <a:avLst/>
          </a:prstGeom>
          <a:noFill/>
          <a:ln w="9525">
            <a:noFill/>
            <a:miter lim="800000"/>
            <a:headEnd/>
            <a:tailEnd/>
          </a:ln>
        </p:spPr>
        <p:txBody>
          <a:bodyPr wrap="none">
            <a:spAutoFit/>
          </a:bodyPr>
          <a:lstStyle/>
          <a:p>
            <a:r>
              <a:rPr lang="en-US" i="0" dirty="0" smtClean="0"/>
              <a:t>ISDN</a:t>
            </a:r>
          </a:p>
          <a:p>
            <a:r>
              <a:rPr lang="en-US" dirty="0" smtClean="0"/>
              <a:t>PSTN</a:t>
            </a:r>
            <a:endParaRPr lang="en-CA" i="0" dirty="0"/>
          </a:p>
        </p:txBody>
      </p:sp>
      <p:cxnSp>
        <p:nvCxnSpPr>
          <p:cNvPr id="1694" name="Straight Connector 1693"/>
          <p:cNvCxnSpPr/>
          <p:nvPr/>
        </p:nvCxnSpPr>
        <p:spPr>
          <a:xfrm>
            <a:off x="7466806" y="2819400"/>
            <a:ext cx="68659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6" name="Straight Connector 1695"/>
          <p:cNvCxnSpPr/>
          <p:nvPr/>
        </p:nvCxnSpPr>
        <p:spPr>
          <a:xfrm rot="5400000" flipH="1" flipV="1">
            <a:off x="6324600" y="3581400"/>
            <a:ext cx="45720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05" name="Picture 2"/>
          <p:cNvPicPr>
            <a:picLocks noChangeAspect="1" noChangeArrowheads="1"/>
          </p:cNvPicPr>
          <p:nvPr/>
        </p:nvPicPr>
        <p:blipFill>
          <a:blip r:embed="rId6"/>
          <a:srcRect/>
          <a:stretch>
            <a:fillRect/>
          </a:stretch>
        </p:blipFill>
        <p:spPr bwMode="auto">
          <a:xfrm>
            <a:off x="8001000" y="4343400"/>
            <a:ext cx="552450" cy="523875"/>
          </a:xfrm>
          <a:prstGeom prst="rect">
            <a:avLst/>
          </a:prstGeom>
          <a:noFill/>
          <a:ln w="9525">
            <a:solidFill>
              <a:schemeClr val="accent1"/>
            </a:solidFill>
            <a:miter lim="800000"/>
            <a:headEnd/>
            <a:tailEnd/>
          </a:ln>
          <a:effectLst/>
        </p:spPr>
      </p:pic>
      <p:pic>
        <p:nvPicPr>
          <p:cNvPr id="1706" name="Picture 2"/>
          <p:cNvPicPr>
            <a:picLocks noChangeAspect="1" noChangeArrowheads="1"/>
          </p:cNvPicPr>
          <p:nvPr/>
        </p:nvPicPr>
        <p:blipFill>
          <a:blip r:embed="rId6"/>
          <a:srcRect/>
          <a:stretch>
            <a:fillRect/>
          </a:stretch>
        </p:blipFill>
        <p:spPr bwMode="auto">
          <a:xfrm>
            <a:off x="8001000" y="5105400"/>
            <a:ext cx="552450" cy="523875"/>
          </a:xfrm>
          <a:prstGeom prst="rect">
            <a:avLst/>
          </a:prstGeom>
          <a:noFill/>
          <a:ln w="9525">
            <a:solidFill>
              <a:schemeClr val="accent1"/>
            </a:solidFill>
            <a:miter lim="800000"/>
            <a:headEnd/>
            <a:tailEnd/>
          </a:ln>
          <a:effectLst/>
        </p:spPr>
      </p:pic>
      <p:pic>
        <p:nvPicPr>
          <p:cNvPr id="1707" name="Picture 2"/>
          <p:cNvPicPr>
            <a:picLocks noChangeAspect="1" noChangeArrowheads="1"/>
          </p:cNvPicPr>
          <p:nvPr/>
        </p:nvPicPr>
        <p:blipFill>
          <a:blip r:embed="rId6"/>
          <a:srcRect/>
          <a:stretch>
            <a:fillRect/>
          </a:stretch>
        </p:blipFill>
        <p:spPr bwMode="auto">
          <a:xfrm>
            <a:off x="8029574" y="5867400"/>
            <a:ext cx="552450" cy="523875"/>
          </a:xfrm>
          <a:prstGeom prst="rect">
            <a:avLst/>
          </a:prstGeom>
          <a:noFill/>
          <a:ln w="9525">
            <a:solidFill>
              <a:schemeClr val="accent1"/>
            </a:solidFill>
            <a:miter lim="800000"/>
            <a:headEnd/>
            <a:tailEnd/>
          </a:ln>
          <a:effectLst/>
        </p:spPr>
      </p:pic>
      <p:graphicFrame>
        <p:nvGraphicFramePr>
          <p:cNvPr id="1708" name="Object 6"/>
          <p:cNvGraphicFramePr>
            <a:graphicFrameLocks/>
          </p:cNvGraphicFramePr>
          <p:nvPr/>
        </p:nvGraphicFramePr>
        <p:xfrm>
          <a:off x="6400800" y="4953000"/>
          <a:ext cx="365125" cy="609600"/>
        </p:xfrm>
        <a:graphic>
          <a:graphicData uri="http://schemas.openxmlformats.org/presentationml/2006/ole">
            <mc:AlternateContent xmlns:mc="http://schemas.openxmlformats.org/markup-compatibility/2006">
              <mc:Choice xmlns:v="urn:schemas-microsoft-com:vml" Requires="v">
                <p:oleObj spid="_x0000_s171023" name="Microsoft ClipArt Gallery" r:id="rId7" imgW="1923885" imgH="3377099" progId="">
                  <p:embed/>
                </p:oleObj>
              </mc:Choice>
              <mc:Fallback>
                <p:oleObj name="Microsoft ClipArt Gallery" r:id="rId7" imgW="1923885" imgH="3377099" progId="">
                  <p:embed/>
                  <p:pic>
                    <p:nvPicPr>
                      <p:cNvPr id="0"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953000"/>
                        <a:ext cx="365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9" name="Text Box 7"/>
          <p:cNvSpPr txBox="1">
            <a:spLocks noChangeArrowheads="1"/>
          </p:cNvSpPr>
          <p:nvPr/>
        </p:nvSpPr>
        <p:spPr bwMode="auto">
          <a:xfrm>
            <a:off x="6248400" y="5638800"/>
            <a:ext cx="603050" cy="307777"/>
          </a:xfrm>
          <a:prstGeom prst="rect">
            <a:avLst/>
          </a:prstGeom>
          <a:noFill/>
          <a:ln w="9525">
            <a:noFill/>
            <a:miter lim="800000"/>
            <a:headEnd/>
            <a:tailEnd/>
          </a:ln>
        </p:spPr>
        <p:txBody>
          <a:bodyPr wrap="none">
            <a:spAutoFit/>
          </a:bodyPr>
          <a:lstStyle/>
          <a:p>
            <a:pPr algn="l"/>
            <a:r>
              <a:rPr lang="en-CA" sz="1400" i="0" dirty="0" smtClean="0"/>
              <a:t>MCU</a:t>
            </a:r>
            <a:endParaRPr lang="en-CA" sz="1400" i="0" dirty="0"/>
          </a:p>
        </p:txBody>
      </p:sp>
      <p:cxnSp>
        <p:nvCxnSpPr>
          <p:cNvPr id="1710" name="Straight Connector 1709"/>
          <p:cNvCxnSpPr/>
          <p:nvPr/>
        </p:nvCxnSpPr>
        <p:spPr>
          <a:xfrm>
            <a:off x="5715000" y="53340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12" name="Straight Connector 1711"/>
          <p:cNvCxnSpPr/>
          <p:nvPr/>
        </p:nvCxnSpPr>
        <p:spPr>
          <a:xfrm rot="5400000">
            <a:off x="6476206" y="4799806"/>
            <a:ext cx="152400" cy="1588"/>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7" name="Straight Connector 1716"/>
          <p:cNvCxnSpPr/>
          <p:nvPr/>
        </p:nvCxnSpPr>
        <p:spPr>
          <a:xfrm flipV="1">
            <a:off x="6858000" y="4876800"/>
            <a:ext cx="1066800" cy="304800"/>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0" name="Straight Connector 1719"/>
          <p:cNvCxnSpPr/>
          <p:nvPr/>
        </p:nvCxnSpPr>
        <p:spPr>
          <a:xfrm>
            <a:off x="6858000" y="5181600"/>
            <a:ext cx="1066800" cy="228600"/>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3" name="Straight Connector 1722"/>
          <p:cNvCxnSpPr/>
          <p:nvPr/>
        </p:nvCxnSpPr>
        <p:spPr>
          <a:xfrm>
            <a:off x="6858000" y="5181600"/>
            <a:ext cx="1066800" cy="685800"/>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29" name="AutoShape 255"/>
          <p:cNvSpPr>
            <a:spLocks noChangeArrowheads="1"/>
          </p:cNvSpPr>
          <p:nvPr/>
        </p:nvSpPr>
        <p:spPr bwMode="auto">
          <a:xfrm>
            <a:off x="1676400" y="2286001"/>
            <a:ext cx="2819400" cy="1940957"/>
          </a:xfrm>
          <a:prstGeom prst="roundRect">
            <a:avLst>
              <a:gd name="adj" fmla="val 16667"/>
            </a:avLst>
          </a:prstGeom>
          <a:solidFill>
            <a:srgbClr val="FFFFCC"/>
          </a:solidFill>
          <a:ln w="9525" cap="rnd">
            <a:solidFill>
              <a:schemeClr val="tx1"/>
            </a:solidFill>
            <a:prstDash val="sysDot"/>
            <a:round/>
            <a:headEnd/>
            <a:tailEnd/>
          </a:ln>
        </p:spPr>
        <p:txBody>
          <a:bodyPr wrap="square"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732" name="Rectangle 252"/>
          <p:cNvSpPr>
            <a:spLocks noChangeAspect="1" noChangeArrowheads="1"/>
          </p:cNvSpPr>
          <p:nvPr/>
        </p:nvSpPr>
        <p:spPr bwMode="auto">
          <a:xfrm>
            <a:off x="2537960" y="2438400"/>
            <a:ext cx="1195840"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Home Users</a:t>
            </a:r>
            <a:endParaRPr lang="en-CA" sz="1200" b="1" i="0" dirty="0">
              <a:effectLst>
                <a:outerShdw blurRad="38100" dist="38100" dir="2700000" algn="tl">
                  <a:srgbClr val="C0C0C0"/>
                </a:outerShdw>
              </a:effectLst>
              <a:latin typeface="Arial" charset="0"/>
            </a:endParaRPr>
          </a:p>
        </p:txBody>
      </p:sp>
      <p:pic>
        <p:nvPicPr>
          <p:cNvPr id="1733" name="Picture 2"/>
          <p:cNvPicPr>
            <a:picLocks noChangeAspect="1" noChangeArrowheads="1"/>
          </p:cNvPicPr>
          <p:nvPr/>
        </p:nvPicPr>
        <p:blipFill>
          <a:blip r:embed="rId6"/>
          <a:srcRect/>
          <a:stretch>
            <a:fillRect/>
          </a:stretch>
        </p:blipFill>
        <p:spPr bwMode="auto">
          <a:xfrm>
            <a:off x="1981200" y="2743200"/>
            <a:ext cx="552450" cy="523875"/>
          </a:xfrm>
          <a:prstGeom prst="rect">
            <a:avLst/>
          </a:prstGeom>
          <a:noFill/>
          <a:ln w="9525">
            <a:solidFill>
              <a:schemeClr val="accent1"/>
            </a:solidFill>
            <a:miter lim="800000"/>
            <a:headEnd/>
            <a:tailEnd/>
          </a:ln>
          <a:effectLst/>
        </p:spPr>
      </p:pic>
      <p:pic>
        <p:nvPicPr>
          <p:cNvPr id="1734" name="Picture 2"/>
          <p:cNvPicPr>
            <a:picLocks noChangeAspect="1" noChangeArrowheads="1"/>
          </p:cNvPicPr>
          <p:nvPr/>
        </p:nvPicPr>
        <p:blipFill>
          <a:blip r:embed="rId6"/>
          <a:srcRect/>
          <a:stretch>
            <a:fillRect/>
          </a:stretch>
        </p:blipFill>
        <p:spPr bwMode="auto">
          <a:xfrm>
            <a:off x="1981200" y="3514725"/>
            <a:ext cx="552450" cy="523875"/>
          </a:xfrm>
          <a:prstGeom prst="rect">
            <a:avLst/>
          </a:prstGeom>
          <a:noFill/>
          <a:ln w="9525">
            <a:solidFill>
              <a:schemeClr val="accent1"/>
            </a:solidFill>
            <a:miter lim="800000"/>
            <a:headEnd/>
            <a:tailEnd/>
          </a:ln>
          <a:effectLst/>
        </p:spPr>
      </p:pic>
      <p:cxnSp>
        <p:nvCxnSpPr>
          <p:cNvPr id="1735" name="Straight Connector 1734"/>
          <p:cNvCxnSpPr/>
          <p:nvPr/>
        </p:nvCxnSpPr>
        <p:spPr>
          <a:xfrm rot="10800000">
            <a:off x="2609850" y="3200400"/>
            <a:ext cx="914400" cy="15239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36" name="Straight Connector 1735"/>
          <p:cNvCxnSpPr/>
          <p:nvPr/>
        </p:nvCxnSpPr>
        <p:spPr>
          <a:xfrm rot="10800000" flipV="1">
            <a:off x="2609850" y="3352800"/>
            <a:ext cx="914400" cy="15240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60425" name="Picture 9" descr="C:\Users\Quang Duc Tran\Desktop\cisco-switch-icon.png"/>
          <p:cNvPicPr>
            <a:picLocks noChangeAspect="1" noChangeArrowheads="1"/>
          </p:cNvPicPr>
          <p:nvPr/>
        </p:nvPicPr>
        <p:blipFill>
          <a:blip r:embed="rId8"/>
          <a:srcRect/>
          <a:stretch>
            <a:fillRect/>
          </a:stretch>
        </p:blipFill>
        <p:spPr bwMode="auto">
          <a:xfrm>
            <a:off x="3581400" y="3228473"/>
            <a:ext cx="657225" cy="276727"/>
          </a:xfrm>
          <a:prstGeom prst="rect">
            <a:avLst/>
          </a:prstGeom>
          <a:noFill/>
        </p:spPr>
      </p:pic>
      <p:cxnSp>
        <p:nvCxnSpPr>
          <p:cNvPr id="1743" name="Straight Connector 1742"/>
          <p:cNvCxnSpPr/>
          <p:nvPr/>
        </p:nvCxnSpPr>
        <p:spPr>
          <a:xfrm rot="5400000" flipH="1" flipV="1">
            <a:off x="3047206" y="4495800"/>
            <a:ext cx="16764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746" name="Rectangle 252"/>
          <p:cNvSpPr>
            <a:spLocks noChangeAspect="1" noChangeArrowheads="1"/>
          </p:cNvSpPr>
          <p:nvPr/>
        </p:nvSpPr>
        <p:spPr bwMode="auto">
          <a:xfrm>
            <a:off x="1343024" y="4688442"/>
            <a:ext cx="1199046" cy="246221"/>
          </a:xfrm>
          <a:prstGeom prst="rect">
            <a:avLst/>
          </a:prstGeom>
          <a:noFill/>
          <a:ln w="9525">
            <a:noFill/>
            <a:miter lim="800000"/>
            <a:headEnd/>
            <a:tailEnd/>
          </a:ln>
        </p:spPr>
        <p:txBody>
          <a:bodyPr wrap="none" lIns="0" tIns="0" rIns="0" bIns="0">
            <a:spAutoFit/>
          </a:bodyPr>
          <a:lstStyle/>
          <a:p>
            <a:pPr>
              <a:defRPr/>
            </a:pPr>
            <a:r>
              <a:rPr lang="en-US" sz="1600" b="1" i="0" dirty="0" smtClean="0">
                <a:effectLst>
                  <a:outerShdw blurRad="38100" dist="38100" dir="2700000" algn="tl">
                    <a:srgbClr val="C0C0C0"/>
                  </a:outerShdw>
                </a:effectLst>
                <a:latin typeface="Arial" charset="0"/>
              </a:rPr>
              <a:t>Partner Org.</a:t>
            </a:r>
            <a:endParaRPr lang="en-CA" sz="1200" b="1" i="0" dirty="0">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Aim of this Module</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Describe the theory and operation of the major technologies and equipment of relevance to the media and information industries</a:t>
            </a:r>
          </a:p>
          <a:p>
            <a:pPr algn="just"/>
            <a:r>
              <a:rPr lang="en-US" sz="2400" dirty="0" smtClean="0"/>
              <a:t>Introduce you to the multimedia communications and its range of applications and networking infrastructures</a:t>
            </a:r>
          </a:p>
          <a:p>
            <a:pPr algn="just"/>
            <a:r>
              <a:rPr lang="en-US" sz="2400" dirty="0" smtClean="0"/>
              <a:t>Learn about different media types (text, images, speech, audio and video) and applications (VoIP, Video on Demand, multimedia electronic mail, interactive television and others)</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Communication Tasks</a:t>
            </a:r>
            <a:endParaRPr lang="en-US" sz="3600" dirty="0"/>
          </a:p>
        </p:txBody>
      </p:sp>
      <p:graphicFrame>
        <p:nvGraphicFramePr>
          <p:cNvPr id="14" name="Table 13"/>
          <p:cNvGraphicFramePr>
            <a:graphicFrameLocks noGrp="1"/>
          </p:cNvGraphicFramePr>
          <p:nvPr/>
        </p:nvGraphicFramePr>
        <p:xfrm>
          <a:off x="304800" y="2209800"/>
          <a:ext cx="8534400" cy="2103120"/>
        </p:xfrm>
        <a:graphic>
          <a:graphicData uri="http://schemas.openxmlformats.org/drawingml/2006/table">
            <a:tbl>
              <a:tblPr firstRow="1" bandRow="1">
                <a:tableStyleId>{5C22544A-7EE6-4342-B048-85BDC9FD1C3A}</a:tableStyleId>
              </a:tblPr>
              <a:tblGrid>
                <a:gridCol w="4978400"/>
                <a:gridCol w="3556000"/>
              </a:tblGrid>
              <a:tr h="370840">
                <a:tc>
                  <a:txBody>
                    <a:bodyPr/>
                    <a:lstStyle/>
                    <a:p>
                      <a:pPr algn="just"/>
                      <a:r>
                        <a:rPr lang="en-US" sz="2200" dirty="0" smtClean="0"/>
                        <a:t>Transmission system utilization</a:t>
                      </a:r>
                    </a:p>
                    <a:p>
                      <a:pPr algn="just"/>
                      <a:r>
                        <a:rPr lang="en-US" sz="2200" dirty="0" smtClean="0"/>
                        <a:t>Interfacing</a:t>
                      </a:r>
                    </a:p>
                    <a:p>
                      <a:pPr algn="just"/>
                      <a:r>
                        <a:rPr lang="en-US" sz="2200" dirty="0" smtClean="0"/>
                        <a:t>Signal generation</a:t>
                      </a:r>
                    </a:p>
                    <a:p>
                      <a:pPr algn="just"/>
                      <a:r>
                        <a:rPr lang="en-US" sz="2200" dirty="0" smtClean="0"/>
                        <a:t>Synchronization</a:t>
                      </a:r>
                    </a:p>
                    <a:p>
                      <a:pPr algn="just"/>
                      <a:r>
                        <a:rPr lang="en-US" sz="2200" dirty="0" smtClean="0"/>
                        <a:t>Exchange management</a:t>
                      </a:r>
                    </a:p>
                    <a:p>
                      <a:pPr algn="just"/>
                      <a:r>
                        <a:rPr lang="en-US" sz="2200" dirty="0" smtClean="0"/>
                        <a:t>Error detection and correction</a:t>
                      </a:r>
                    </a:p>
                  </a:txBody>
                  <a:tcPr/>
                </a:tc>
                <a:tc>
                  <a:txBody>
                    <a:bodyPr/>
                    <a:lstStyle/>
                    <a:p>
                      <a:pPr algn="just"/>
                      <a:r>
                        <a:rPr lang="en-US" sz="2200" dirty="0" smtClean="0"/>
                        <a:t>Flow control</a:t>
                      </a:r>
                    </a:p>
                    <a:p>
                      <a:pPr algn="just"/>
                      <a:r>
                        <a:rPr lang="en-US" sz="2200" dirty="0" smtClean="0"/>
                        <a:t>Addressing</a:t>
                      </a:r>
                    </a:p>
                    <a:p>
                      <a:pPr algn="just"/>
                      <a:r>
                        <a:rPr lang="en-US" sz="2200" dirty="0" smtClean="0"/>
                        <a:t>Routing</a:t>
                      </a:r>
                    </a:p>
                    <a:p>
                      <a:pPr algn="just"/>
                      <a:r>
                        <a:rPr lang="en-US" sz="2200" dirty="0" smtClean="0"/>
                        <a:t>Recovery</a:t>
                      </a:r>
                    </a:p>
                    <a:p>
                      <a:pPr algn="just"/>
                      <a:r>
                        <a:rPr lang="en-US" sz="2200" dirty="0" smtClean="0"/>
                        <a:t>Security</a:t>
                      </a:r>
                    </a:p>
                    <a:p>
                      <a:pPr algn="just"/>
                      <a:r>
                        <a:rPr lang="en-US" sz="2200" dirty="0" smtClean="0"/>
                        <a:t>Network management</a:t>
                      </a: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Distributed Multimedia System</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Distributed Multimedia System involves transmission and distribution of multimedia information on the network.</a:t>
            </a:r>
          </a:p>
          <a:p>
            <a:pPr algn="just"/>
            <a:endParaRPr lang="en-US" sz="2400" dirty="0" smtClean="0"/>
          </a:p>
          <a:p>
            <a:pPr algn="just"/>
            <a:r>
              <a:rPr lang="en-US" sz="2400" dirty="0" smtClean="0"/>
              <a:t>Multimedia Servers</a:t>
            </a:r>
          </a:p>
          <a:p>
            <a:pPr lvl="1" algn="just"/>
            <a:r>
              <a:rPr lang="en-US" sz="2200" dirty="0" smtClean="0"/>
              <a:t>Silicon Graphic</a:t>
            </a:r>
          </a:p>
          <a:p>
            <a:pPr lvl="1" algn="just"/>
            <a:r>
              <a:rPr lang="en-US" sz="2200" dirty="0" smtClean="0"/>
              <a:t>HP Media Server</a:t>
            </a:r>
          </a:p>
          <a:p>
            <a:pPr algn="just"/>
            <a:r>
              <a:rPr lang="en-US" sz="2400" dirty="0" smtClean="0"/>
              <a:t>Multimedia Networks</a:t>
            </a:r>
          </a:p>
          <a:p>
            <a:pPr lvl="1" algn="just"/>
            <a:r>
              <a:rPr lang="en-US" sz="2200" dirty="0" smtClean="0"/>
              <a:t>PSTN/Data Network etc.</a:t>
            </a:r>
          </a:p>
          <a:p>
            <a:pPr algn="just"/>
            <a:r>
              <a:rPr lang="en-US" sz="2400" dirty="0" smtClean="0"/>
              <a:t>Multimedia Clients </a:t>
            </a:r>
            <a:endParaRPr lang="en-US" sz="2200" dirty="0" smtClean="0"/>
          </a:p>
        </p:txBody>
      </p:sp>
      <p:pic>
        <p:nvPicPr>
          <p:cNvPr id="4" name="Picture 8"/>
          <p:cNvPicPr>
            <a:picLocks noChangeAspect="1" noChangeArrowheads="1"/>
          </p:cNvPicPr>
          <p:nvPr/>
        </p:nvPicPr>
        <p:blipFill>
          <a:blip r:embed="rId2"/>
          <a:srcRect/>
          <a:stretch>
            <a:fillRect/>
          </a:stretch>
        </p:blipFill>
        <p:spPr bwMode="auto">
          <a:xfrm>
            <a:off x="4876800" y="3352800"/>
            <a:ext cx="3733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Distributed Multimedia System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Live media transmission system</a:t>
            </a:r>
          </a:p>
          <a:p>
            <a:pPr lvl="1" algn="just"/>
            <a:r>
              <a:rPr lang="en-US" sz="2200" dirty="0" smtClean="0"/>
              <a:t>Capture, compress, and transmit the media on the fly (</a:t>
            </a:r>
            <a:r>
              <a:rPr lang="en-US" sz="2200" dirty="0" smtClean="0">
                <a:solidFill>
                  <a:srgbClr val="FF0000"/>
                </a:solidFill>
              </a:rPr>
              <a:t>example?</a:t>
            </a:r>
            <a:r>
              <a:rPr lang="en-US" sz="2200" dirty="0" smtClean="0"/>
              <a:t>)</a:t>
            </a:r>
          </a:p>
          <a:p>
            <a:pPr algn="just"/>
            <a:r>
              <a:rPr lang="en-US" sz="2400" dirty="0" smtClean="0"/>
              <a:t>Send stored media across the network</a:t>
            </a:r>
          </a:p>
          <a:p>
            <a:pPr lvl="1" algn="just"/>
            <a:r>
              <a:rPr lang="en-US" sz="2200" dirty="0" smtClean="0"/>
              <a:t>Media is pre-compressed and stored at the server. This system  delivers the stored media to one or multiple receivers (</a:t>
            </a:r>
            <a:r>
              <a:rPr lang="en-US" sz="2200" dirty="0" smtClean="0">
                <a:solidFill>
                  <a:srgbClr val="FF0000"/>
                </a:solidFill>
              </a:rPr>
              <a:t>example?</a:t>
            </a:r>
            <a:r>
              <a:rPr lang="en-US" sz="2200" dirty="0" smtClean="0"/>
              <a:t>)</a:t>
            </a:r>
          </a:p>
          <a:p>
            <a:pPr algn="just"/>
            <a:r>
              <a:rPr lang="en-US" sz="2400" dirty="0" smtClean="0"/>
              <a:t>Differences between the two systems</a:t>
            </a:r>
          </a:p>
          <a:p>
            <a:pPr lvl="1" algn="just"/>
            <a:r>
              <a:rPr lang="en-US" sz="2200" b="1" dirty="0" smtClean="0"/>
              <a:t>Media capture</a:t>
            </a:r>
            <a:r>
              <a:rPr lang="en-US" sz="2200" dirty="0" smtClean="0"/>
              <a:t>: Real-time media capture vs. pre-stored media.</a:t>
            </a:r>
          </a:p>
          <a:p>
            <a:pPr lvl="1" algn="just"/>
            <a:r>
              <a:rPr lang="en-US" sz="2200" b="1" dirty="0" smtClean="0"/>
              <a:t>Media compression</a:t>
            </a:r>
            <a:r>
              <a:rPr lang="en-US" sz="2200" dirty="0" smtClean="0"/>
              <a:t>: Real-time/off-line compression?, compression can be adjusted during transmission?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Distributed Multimedia System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Requirements of networked multimedia applications</a:t>
            </a:r>
          </a:p>
          <a:p>
            <a:pPr lvl="1" algn="just"/>
            <a:r>
              <a:rPr lang="en-US" sz="2200" dirty="0" smtClean="0"/>
              <a:t>Delay requirements</a:t>
            </a:r>
          </a:p>
          <a:p>
            <a:pPr lvl="1" algn="just"/>
            <a:r>
              <a:rPr lang="en-US" sz="2200" dirty="0" smtClean="0"/>
              <a:t>Quality requirements</a:t>
            </a:r>
          </a:p>
          <a:p>
            <a:pPr lvl="2" algn="just"/>
            <a:r>
              <a:rPr lang="en-US" sz="2000" dirty="0" smtClean="0"/>
              <a:t>Satisfactory quality of media presentation</a:t>
            </a:r>
          </a:p>
          <a:p>
            <a:pPr lvl="2" algn="just"/>
            <a:r>
              <a:rPr lang="en-US" sz="2000" dirty="0" smtClean="0"/>
              <a:t>Synchronization requirement</a:t>
            </a:r>
          </a:p>
          <a:p>
            <a:pPr lvl="2" algn="just"/>
            <a:r>
              <a:rPr lang="en-US" sz="2000" dirty="0" smtClean="0"/>
              <a:t>Continuous requirement</a:t>
            </a:r>
          </a:p>
          <a:p>
            <a:pPr lvl="2" algn="just"/>
            <a:r>
              <a:rPr lang="en-US" sz="2000" dirty="0" smtClean="0"/>
              <a:t>Can tolerate some degree of information loss</a:t>
            </a:r>
          </a:p>
          <a:p>
            <a:pPr algn="just"/>
            <a:r>
              <a:rPr lang="en-US" sz="2400" dirty="0" smtClean="0"/>
              <a:t>Challenges of distributed multimedia system</a:t>
            </a:r>
          </a:p>
          <a:p>
            <a:pPr lvl="1" algn="just"/>
            <a:r>
              <a:rPr lang="en-US" sz="2200" dirty="0" smtClean="0"/>
              <a:t>Conflict between media size and bandwidth limit</a:t>
            </a:r>
          </a:p>
          <a:p>
            <a:pPr lvl="1" algn="just"/>
            <a:r>
              <a:rPr lang="en-US" sz="2200" dirty="0" smtClean="0"/>
              <a:t>Conflict between the user requirement of multimedia application and the best-effort network.</a:t>
            </a:r>
          </a:p>
          <a:p>
            <a:pPr lvl="1" algn="just"/>
            <a:r>
              <a:rPr lang="en-US" sz="2200" dirty="0" smtClean="0"/>
              <a:t>How to meet different requirement of different users?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Server</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Multimedia Servers</a:t>
            </a:r>
          </a:p>
          <a:p>
            <a:pPr lvl="1" algn="just"/>
            <a:r>
              <a:rPr lang="en-US" sz="2200" dirty="0" smtClean="0"/>
              <a:t>Data storage and retrieval</a:t>
            </a:r>
          </a:p>
          <a:p>
            <a:pPr lvl="1" algn="just"/>
            <a:r>
              <a:rPr lang="en-US" sz="2200" dirty="0" smtClean="0"/>
              <a:t>Media synchronization</a:t>
            </a:r>
          </a:p>
          <a:p>
            <a:pPr lvl="1" algn="just"/>
            <a:r>
              <a:rPr lang="en-US" sz="2200" dirty="0" smtClean="0"/>
              <a:t>Video/Audio Compression</a:t>
            </a:r>
          </a:p>
          <a:p>
            <a:pPr algn="just"/>
            <a:r>
              <a:rPr lang="en-US" sz="2400" dirty="0" smtClean="0"/>
              <a:t>Requirements</a:t>
            </a:r>
          </a:p>
          <a:p>
            <a:pPr lvl="1" algn="just"/>
            <a:r>
              <a:rPr lang="en-US" sz="2400" dirty="0" smtClean="0"/>
              <a:t>High performance</a:t>
            </a:r>
          </a:p>
          <a:p>
            <a:pPr lvl="1" algn="just"/>
            <a:r>
              <a:rPr lang="en-US" sz="2400" dirty="0" smtClean="0"/>
              <a:t>High reliability </a:t>
            </a:r>
            <a:endParaRPr lang="en-US" sz="2200" dirty="0" smtClean="0"/>
          </a:p>
        </p:txBody>
      </p:sp>
      <p:sp>
        <p:nvSpPr>
          <p:cNvPr id="5" name="Rectangle 11"/>
          <p:cNvSpPr>
            <a:spLocks noChangeArrowheads="1"/>
          </p:cNvSpPr>
          <p:nvPr/>
        </p:nvSpPr>
        <p:spPr bwMode="auto">
          <a:xfrm>
            <a:off x="4953000" y="2286000"/>
            <a:ext cx="990600" cy="1143000"/>
          </a:xfrm>
          <a:prstGeom prst="rect">
            <a:avLst/>
          </a:prstGeom>
          <a:solidFill>
            <a:schemeClr val="bg1"/>
          </a:solidFill>
          <a:ln w="9525">
            <a:solidFill>
              <a:schemeClr val="tx1"/>
            </a:solidFill>
            <a:miter lim="800000"/>
            <a:headEnd/>
            <a:tailEnd/>
          </a:ln>
          <a:effectLst/>
        </p:spPr>
        <p:txBody>
          <a:bodyPr wrap="none" anchor="ctr"/>
          <a:lstStyle/>
          <a:p>
            <a:pPr algn="ctr"/>
            <a:r>
              <a:rPr lang="fr-FR" b="1">
                <a:latin typeface=".VnTime" pitchFamily="34" charset="0"/>
              </a:rPr>
              <a:t>CPU</a:t>
            </a:r>
            <a:endParaRPr lang="fr-FR">
              <a:latin typeface=".VnTime" pitchFamily="34" charset="0"/>
            </a:endParaRPr>
          </a:p>
        </p:txBody>
      </p:sp>
      <p:sp>
        <p:nvSpPr>
          <p:cNvPr id="6" name="Oval 12"/>
          <p:cNvSpPr>
            <a:spLocks noChangeArrowheads="1"/>
          </p:cNvSpPr>
          <p:nvPr/>
        </p:nvSpPr>
        <p:spPr bwMode="auto">
          <a:xfrm>
            <a:off x="6858000" y="2209800"/>
            <a:ext cx="1219200" cy="304800"/>
          </a:xfrm>
          <a:prstGeom prst="ellipse">
            <a:avLst/>
          </a:prstGeom>
          <a:solidFill>
            <a:schemeClr val="bg1"/>
          </a:solidFill>
          <a:ln w="9525">
            <a:solidFill>
              <a:schemeClr val="tx1"/>
            </a:solidFill>
            <a:round/>
            <a:headEnd/>
            <a:tailEnd/>
          </a:ln>
          <a:effectLst/>
        </p:spPr>
        <p:txBody>
          <a:bodyPr wrap="none" anchor="ctr"/>
          <a:lstStyle/>
          <a:p>
            <a:pPr algn="ctr"/>
            <a:r>
              <a:rPr lang="fr-FR" sz="1400" b="1">
                <a:latin typeface=".VnTime" pitchFamily="34" charset="0"/>
              </a:rPr>
              <a:t>Tape storage</a:t>
            </a:r>
            <a:endParaRPr lang="fr-FR">
              <a:latin typeface=".VnTime" pitchFamily="34" charset="0"/>
            </a:endParaRPr>
          </a:p>
        </p:txBody>
      </p:sp>
      <p:sp>
        <p:nvSpPr>
          <p:cNvPr id="7" name="Rectangle 15"/>
          <p:cNvSpPr>
            <a:spLocks noChangeArrowheads="1"/>
          </p:cNvSpPr>
          <p:nvPr/>
        </p:nvSpPr>
        <p:spPr bwMode="auto">
          <a:xfrm>
            <a:off x="6934200" y="2819400"/>
            <a:ext cx="10668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Tape </a:t>
            </a:r>
          </a:p>
          <a:p>
            <a:pPr algn="ctr"/>
            <a:r>
              <a:rPr lang="fr-FR" sz="1600" b="1">
                <a:latin typeface=".VnTime" pitchFamily="34" charset="0"/>
              </a:rPr>
              <a:t>Controller</a:t>
            </a:r>
            <a:endParaRPr lang="fr-FR" sz="1800">
              <a:latin typeface=".VnTime" pitchFamily="34" charset="0"/>
            </a:endParaRPr>
          </a:p>
        </p:txBody>
      </p:sp>
      <p:sp>
        <p:nvSpPr>
          <p:cNvPr id="8" name="Line 17"/>
          <p:cNvSpPr>
            <a:spLocks noChangeShapeType="1"/>
          </p:cNvSpPr>
          <p:nvPr/>
        </p:nvSpPr>
        <p:spPr bwMode="auto">
          <a:xfrm>
            <a:off x="4648200" y="3962400"/>
            <a:ext cx="3810000" cy="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9" name="Rectangle 18"/>
          <p:cNvSpPr>
            <a:spLocks noChangeArrowheads="1"/>
          </p:cNvSpPr>
          <p:nvPr/>
        </p:nvSpPr>
        <p:spPr bwMode="auto">
          <a:xfrm>
            <a:off x="4953000" y="4419600"/>
            <a:ext cx="9906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Disk</a:t>
            </a:r>
          </a:p>
          <a:p>
            <a:pPr algn="ctr"/>
            <a:r>
              <a:rPr lang="fr-FR" sz="1600" b="1">
                <a:latin typeface=".VnTime" pitchFamily="34" charset="0"/>
              </a:rPr>
              <a:t>Controller</a:t>
            </a:r>
            <a:endParaRPr lang="fr-FR">
              <a:latin typeface=".VnTime" pitchFamily="34" charset="0"/>
            </a:endParaRPr>
          </a:p>
        </p:txBody>
      </p:sp>
      <p:sp>
        <p:nvSpPr>
          <p:cNvPr id="10" name="Oval 21"/>
          <p:cNvSpPr>
            <a:spLocks noChangeArrowheads="1"/>
          </p:cNvSpPr>
          <p:nvPr/>
        </p:nvSpPr>
        <p:spPr bwMode="auto">
          <a:xfrm>
            <a:off x="4800600" y="5334000"/>
            <a:ext cx="1371600" cy="609600"/>
          </a:xfrm>
          <a:prstGeom prst="ellipse">
            <a:avLst/>
          </a:prstGeom>
          <a:solidFill>
            <a:schemeClr val="bg1"/>
          </a:solidFill>
          <a:ln w="9525">
            <a:solidFill>
              <a:schemeClr val="tx1"/>
            </a:solidFill>
            <a:round/>
            <a:headEnd/>
            <a:tailEnd/>
          </a:ln>
          <a:effectLst/>
        </p:spPr>
        <p:txBody>
          <a:bodyPr wrap="none" anchor="ctr"/>
          <a:lstStyle/>
          <a:p>
            <a:pPr algn="ctr"/>
            <a:r>
              <a:rPr lang="fr-FR" sz="1600" b="1">
                <a:latin typeface=".VnTime" pitchFamily="34" charset="0"/>
              </a:rPr>
              <a:t>Disk on-line</a:t>
            </a:r>
          </a:p>
          <a:p>
            <a:pPr algn="ctr"/>
            <a:r>
              <a:rPr lang="fr-FR" sz="1600" b="1">
                <a:latin typeface=".VnTime" pitchFamily="34" charset="0"/>
              </a:rPr>
              <a:t>storage</a:t>
            </a:r>
          </a:p>
        </p:txBody>
      </p:sp>
      <p:sp>
        <p:nvSpPr>
          <p:cNvPr id="11" name="Rectangle 23"/>
          <p:cNvSpPr>
            <a:spLocks noChangeArrowheads="1"/>
          </p:cNvSpPr>
          <p:nvPr/>
        </p:nvSpPr>
        <p:spPr bwMode="auto">
          <a:xfrm>
            <a:off x="7010400" y="4419600"/>
            <a:ext cx="9144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Network</a:t>
            </a:r>
          </a:p>
          <a:p>
            <a:pPr algn="ctr"/>
            <a:r>
              <a:rPr lang="fr-FR" sz="1600" b="1">
                <a:latin typeface=".VnTime" pitchFamily="34" charset="0"/>
              </a:rPr>
              <a:t>adapter</a:t>
            </a:r>
            <a:endParaRPr lang="fr-FR" sz="1600">
              <a:latin typeface=".VnTime" pitchFamily="34" charset="0"/>
            </a:endParaRPr>
          </a:p>
        </p:txBody>
      </p:sp>
      <p:sp>
        <p:nvSpPr>
          <p:cNvPr id="12" name="Line 25"/>
          <p:cNvSpPr>
            <a:spLocks noChangeShapeType="1"/>
          </p:cNvSpPr>
          <p:nvPr/>
        </p:nvSpPr>
        <p:spPr bwMode="auto">
          <a:xfrm>
            <a:off x="7924800" y="4724400"/>
            <a:ext cx="5334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 name="Text Box 28"/>
          <p:cNvSpPr txBox="1">
            <a:spLocks noChangeArrowheads="1"/>
          </p:cNvSpPr>
          <p:nvPr/>
        </p:nvSpPr>
        <p:spPr bwMode="auto">
          <a:xfrm>
            <a:off x="5927725" y="3519488"/>
            <a:ext cx="1328738" cy="396875"/>
          </a:xfrm>
          <a:prstGeom prst="rect">
            <a:avLst/>
          </a:prstGeom>
          <a:noFill/>
          <a:ln w="9525">
            <a:noFill/>
            <a:miter lim="800000"/>
            <a:headEnd/>
            <a:tailEnd/>
          </a:ln>
          <a:effectLst/>
        </p:spPr>
        <p:txBody>
          <a:bodyPr wrap="none">
            <a:spAutoFit/>
          </a:bodyPr>
          <a:lstStyle/>
          <a:p>
            <a:r>
              <a:rPr lang="fr-FR" sz="2000">
                <a:latin typeface=".VnTime" pitchFamily="34" charset="0"/>
              </a:rPr>
              <a:t>System bus</a:t>
            </a:r>
          </a:p>
        </p:txBody>
      </p:sp>
      <p:sp>
        <p:nvSpPr>
          <p:cNvPr id="14" name="Line 31"/>
          <p:cNvSpPr>
            <a:spLocks noChangeShapeType="1"/>
          </p:cNvSpPr>
          <p:nvPr/>
        </p:nvSpPr>
        <p:spPr bwMode="auto">
          <a:xfrm>
            <a:off x="5486400" y="3962400"/>
            <a:ext cx="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32"/>
          <p:cNvSpPr>
            <a:spLocks noChangeShapeType="1"/>
          </p:cNvSpPr>
          <p:nvPr/>
        </p:nvSpPr>
        <p:spPr bwMode="auto">
          <a:xfrm>
            <a:off x="5486400" y="3429000"/>
            <a:ext cx="0" cy="5334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6" name="Line 36"/>
          <p:cNvSpPr>
            <a:spLocks noChangeShapeType="1"/>
          </p:cNvSpPr>
          <p:nvPr/>
        </p:nvSpPr>
        <p:spPr bwMode="auto">
          <a:xfrm>
            <a:off x="7467600" y="3429000"/>
            <a:ext cx="0" cy="9906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17" name="Line 37"/>
          <p:cNvSpPr>
            <a:spLocks noChangeShapeType="1"/>
          </p:cNvSpPr>
          <p:nvPr/>
        </p:nvSpPr>
        <p:spPr bwMode="auto">
          <a:xfrm>
            <a:off x="5486400" y="5029200"/>
            <a:ext cx="0" cy="304800"/>
          </a:xfrm>
          <a:prstGeom prst="line">
            <a:avLst/>
          </a:prstGeom>
          <a:noFill/>
          <a:ln w="9525">
            <a:solidFill>
              <a:schemeClr val="tx1"/>
            </a:solidFill>
            <a:round/>
            <a:headEnd/>
            <a:tailEnd/>
          </a:ln>
          <a:effectLst/>
        </p:spPr>
        <p:txBody>
          <a:bodyPr wrap="none" anchor="ctr"/>
          <a:lstStyle/>
          <a:p>
            <a:endParaRPr lang="en-US"/>
          </a:p>
        </p:txBody>
      </p:sp>
      <p:sp>
        <p:nvSpPr>
          <p:cNvPr id="18" name="Line 38"/>
          <p:cNvSpPr>
            <a:spLocks noChangeShapeType="1"/>
          </p:cNvSpPr>
          <p:nvPr/>
        </p:nvSpPr>
        <p:spPr bwMode="auto">
          <a:xfrm>
            <a:off x="5943600" y="4724400"/>
            <a:ext cx="1066800"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19" name="Line 39"/>
          <p:cNvSpPr>
            <a:spLocks noChangeShapeType="1"/>
          </p:cNvSpPr>
          <p:nvPr/>
        </p:nvSpPr>
        <p:spPr bwMode="auto">
          <a:xfrm>
            <a:off x="7467600" y="2514600"/>
            <a:ext cx="0" cy="304800"/>
          </a:xfrm>
          <a:prstGeom prst="line">
            <a:avLst/>
          </a:prstGeom>
          <a:noFill/>
          <a:ln w="9525">
            <a:solidFill>
              <a:schemeClr val="tx1"/>
            </a:solidFill>
            <a:round/>
            <a:headEnd/>
            <a:tailEnd/>
          </a:ln>
          <a:effectLst/>
        </p:spPr>
        <p:txBody>
          <a:bodyPr wrap="none" anchor="ctr"/>
          <a:lstStyle/>
          <a:p>
            <a:endParaRPr lang="en-US"/>
          </a:p>
        </p:txBody>
      </p:sp>
      <p:sp>
        <p:nvSpPr>
          <p:cNvPr id="20" name="Text Box 47"/>
          <p:cNvSpPr txBox="1">
            <a:spLocks noChangeArrowheads="1"/>
          </p:cNvSpPr>
          <p:nvPr/>
        </p:nvSpPr>
        <p:spPr bwMode="auto">
          <a:xfrm>
            <a:off x="7985125" y="4259263"/>
            <a:ext cx="939800" cy="336550"/>
          </a:xfrm>
          <a:prstGeom prst="rect">
            <a:avLst/>
          </a:prstGeom>
          <a:noFill/>
          <a:ln w="9525">
            <a:noFill/>
            <a:miter lim="800000"/>
            <a:headEnd/>
            <a:tailEnd/>
          </a:ln>
          <a:effectLst/>
        </p:spPr>
        <p:txBody>
          <a:bodyPr wrap="none">
            <a:spAutoFit/>
          </a:bodyPr>
          <a:lstStyle/>
          <a:p>
            <a:r>
              <a:rPr lang="fr-FR" sz="1600" b="1">
                <a:latin typeface=".VnTime" pitchFamily="34" charset="0"/>
              </a:rPr>
              <a:t>Network</a:t>
            </a:r>
            <a:endParaRPr lang="fr-FR" sz="1600">
              <a:latin typeface=".VnTime" pitchFamily="34" charset="0"/>
            </a:endParaRPr>
          </a:p>
        </p:txBody>
      </p:sp>
      <p:sp>
        <p:nvSpPr>
          <p:cNvPr id="21" name="Text Box 49"/>
          <p:cNvSpPr txBox="1">
            <a:spLocks noChangeArrowheads="1"/>
          </p:cNvSpPr>
          <p:nvPr/>
        </p:nvSpPr>
        <p:spPr bwMode="auto">
          <a:xfrm>
            <a:off x="5791200" y="4953000"/>
            <a:ext cx="1311275" cy="517525"/>
          </a:xfrm>
          <a:prstGeom prst="rect">
            <a:avLst/>
          </a:prstGeom>
          <a:noFill/>
          <a:ln w="9525">
            <a:noFill/>
            <a:miter lim="800000"/>
            <a:headEnd/>
            <a:tailEnd/>
          </a:ln>
          <a:effectLst/>
        </p:spPr>
        <p:txBody>
          <a:bodyPr>
            <a:spAutoFit/>
          </a:bodyPr>
          <a:lstStyle/>
          <a:p>
            <a:pPr algn="ctr"/>
            <a:r>
              <a:rPr lang="fr-FR" sz="1400" b="1">
                <a:latin typeface=".VnTime" pitchFamily="34" charset="0"/>
              </a:rPr>
              <a:t>High-speed</a:t>
            </a:r>
          </a:p>
          <a:p>
            <a:pPr algn="ctr"/>
            <a:r>
              <a:rPr lang="fr-FR" sz="1400" b="1">
                <a:latin typeface=".VnTime" pitchFamily="34" charset="0"/>
              </a:rPr>
              <a:t>bus</a:t>
            </a:r>
          </a:p>
        </p:txBody>
      </p:sp>
      <p:sp>
        <p:nvSpPr>
          <p:cNvPr id="22" name="Text Box 50"/>
          <p:cNvSpPr txBox="1">
            <a:spLocks noChangeArrowheads="1"/>
          </p:cNvSpPr>
          <p:nvPr/>
        </p:nvSpPr>
        <p:spPr bwMode="auto">
          <a:xfrm>
            <a:off x="6858000" y="5257800"/>
            <a:ext cx="1905000" cy="523220"/>
          </a:xfrm>
          <a:prstGeom prst="rect">
            <a:avLst/>
          </a:prstGeom>
          <a:noFill/>
          <a:ln w="9525">
            <a:noFill/>
            <a:miter lim="800000"/>
            <a:headEnd/>
            <a:tailEnd/>
          </a:ln>
          <a:effectLst/>
        </p:spPr>
        <p:txBody>
          <a:bodyPr wrap="square">
            <a:spAutoFit/>
          </a:bodyPr>
          <a:lstStyle/>
          <a:p>
            <a:r>
              <a:rPr lang="fr-FR" sz="1400" b="1" dirty="0">
                <a:latin typeface=".VnTime" pitchFamily="34" charset="0"/>
              </a:rPr>
              <a:t>MPEG-1: 1-2 Mb/s</a:t>
            </a:r>
          </a:p>
          <a:p>
            <a:r>
              <a:rPr lang="fr-FR" sz="1400" b="1" dirty="0">
                <a:latin typeface=".VnTime" pitchFamily="34" charset="0"/>
              </a:rPr>
              <a:t>MPEG-2: 2-40 Mb/s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Equipments</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Digital equipments: </a:t>
            </a:r>
          </a:p>
          <a:p>
            <a:pPr lvl="1" algn="just"/>
            <a:r>
              <a:rPr lang="en-US" sz="2200" dirty="0" smtClean="0"/>
              <a:t>Computers </a:t>
            </a:r>
          </a:p>
          <a:p>
            <a:pPr lvl="1" algn="just"/>
            <a:r>
              <a:rPr lang="en-US" sz="2200" dirty="0" smtClean="0"/>
              <a:t>A/D, D/A converters for Video and Audio.</a:t>
            </a:r>
          </a:p>
          <a:p>
            <a:pPr algn="just"/>
            <a:r>
              <a:rPr lang="en-US" sz="2400" dirty="0" smtClean="0"/>
              <a:t>Analogue equipments: </a:t>
            </a:r>
          </a:p>
          <a:p>
            <a:pPr lvl="1" algn="just"/>
            <a:r>
              <a:rPr lang="en-US" sz="2200" dirty="0" smtClean="0"/>
              <a:t>Video camera, </a:t>
            </a:r>
          </a:p>
          <a:p>
            <a:pPr lvl="1" algn="just"/>
            <a:r>
              <a:rPr lang="en-US" sz="2200" dirty="0" smtClean="0"/>
              <a:t>Microphone, Speaker, </a:t>
            </a:r>
          </a:p>
          <a:p>
            <a:pPr lvl="1" algn="just"/>
            <a:r>
              <a:rPr lang="en-US" sz="2200" dirty="0" smtClean="0"/>
              <a:t>Tape player/recorder.</a:t>
            </a:r>
          </a:p>
          <a:p>
            <a:pPr algn="just"/>
            <a:r>
              <a:rPr lang="en-US" sz="2400" dirty="0" smtClean="0"/>
              <a:t>Synchronization equipments: </a:t>
            </a:r>
          </a:p>
          <a:p>
            <a:pPr lvl="1" algn="just"/>
            <a:r>
              <a:rPr lang="en-US" sz="2200" dirty="0" smtClean="0"/>
              <a:t>Support time synchronization. </a:t>
            </a:r>
          </a:p>
          <a:p>
            <a:pPr algn="just"/>
            <a:r>
              <a:rPr lang="en-US" sz="2400" dirty="0" smtClean="0"/>
              <a:t>Interactive</a:t>
            </a:r>
            <a:r>
              <a:rPr lang="en-US" sz="2200" dirty="0" smtClean="0"/>
              <a:t> </a:t>
            </a:r>
            <a:r>
              <a:rPr lang="en-US" sz="2400" dirty="0" smtClean="0"/>
              <a:t>equipments:</a:t>
            </a:r>
          </a:p>
          <a:p>
            <a:pPr lvl="1" algn="just"/>
            <a:r>
              <a:rPr lang="en-US" sz="2200" dirty="0" smtClean="0"/>
              <a:t>Display, mouse, keyboard etc.</a:t>
            </a:r>
          </a:p>
          <a:p>
            <a:pPr lvl="1" algn="just"/>
            <a:endParaRPr lang="en-US" sz="22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Networks</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Telephone Networks: </a:t>
            </a:r>
          </a:p>
          <a:p>
            <a:pPr lvl="1" algn="just"/>
            <a:r>
              <a:rPr lang="en-US" sz="2200" dirty="0" smtClean="0"/>
              <a:t>Public switched telephone networks (PSTNs): initially designed to provide speech services, now can support multimedia applications due to the advances in Digital Signal Processing hardware and software.  </a:t>
            </a:r>
          </a:p>
          <a:p>
            <a:pPr algn="just"/>
            <a:r>
              <a:rPr lang="en-US" sz="2400" dirty="0" smtClean="0"/>
              <a:t>Data Networks: initially supported data applications (e-mail/ftp), now support much complex multimedia applications.</a:t>
            </a:r>
            <a:endParaRPr lang="en-US" sz="2200" dirty="0" smtClean="0"/>
          </a:p>
          <a:p>
            <a:pPr algn="just"/>
            <a:r>
              <a:rPr lang="en-US" sz="2400" dirty="0" smtClean="0"/>
              <a:t>Broadcast Television Networks: Broadcast TV</a:t>
            </a:r>
          </a:p>
          <a:p>
            <a:pPr algn="just"/>
            <a:r>
              <a:rPr lang="en-US" sz="2400" dirty="0" smtClean="0"/>
              <a:t>Broadband Multiservice Networks: Multiservice.</a:t>
            </a:r>
            <a:endParaRPr lang="en-US" sz="2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Operating System</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Multimedia operating system provides a comfortable environment for the execution of programs, and ensures effective utilization of the computer hardware. </a:t>
            </a:r>
          </a:p>
          <a:p>
            <a:pPr lvl="1" algn="just"/>
            <a:endParaRPr lang="en-US" sz="2200" dirty="0" smtClean="0"/>
          </a:p>
        </p:txBody>
      </p:sp>
      <p:sp>
        <p:nvSpPr>
          <p:cNvPr id="4" name="Rectangle 5"/>
          <p:cNvSpPr>
            <a:spLocks noChangeArrowheads="1"/>
          </p:cNvSpPr>
          <p:nvPr/>
        </p:nvSpPr>
        <p:spPr bwMode="auto">
          <a:xfrm>
            <a:off x="2032000" y="3602037"/>
            <a:ext cx="5486400" cy="381000"/>
          </a:xfrm>
          <a:prstGeom prst="rect">
            <a:avLst/>
          </a:prstGeom>
          <a:solidFill>
            <a:schemeClr val="bg1"/>
          </a:solidFill>
          <a:ln w="9525">
            <a:solidFill>
              <a:schemeClr val="tx1"/>
            </a:solidFill>
            <a:miter lim="800000"/>
            <a:headEnd/>
            <a:tailEnd/>
          </a:ln>
          <a:effectLst/>
        </p:spPr>
        <p:txBody>
          <a:bodyPr wrap="none" anchor="ctr"/>
          <a:lstStyle/>
          <a:p>
            <a:pPr algn="ctr"/>
            <a:r>
              <a:rPr lang="fr-FR" sz="2000" b="1" dirty="0"/>
              <a:t>Multimedia </a:t>
            </a:r>
            <a:r>
              <a:rPr lang="fr-FR" sz="2000" b="1" dirty="0" smtClean="0"/>
              <a:t>Applications</a:t>
            </a:r>
            <a:endParaRPr lang="fr-FR" dirty="0"/>
          </a:p>
        </p:txBody>
      </p:sp>
      <p:sp>
        <p:nvSpPr>
          <p:cNvPr id="5" name="Rectangle 6"/>
          <p:cNvSpPr>
            <a:spLocks noChangeArrowheads="1"/>
          </p:cNvSpPr>
          <p:nvPr/>
        </p:nvSpPr>
        <p:spPr bwMode="auto">
          <a:xfrm>
            <a:off x="1651000" y="4287837"/>
            <a:ext cx="16764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dirty="0">
                <a:latin typeface=".VnTime" pitchFamily="34" charset="0"/>
              </a:rPr>
              <a:t>Multimedia I/O</a:t>
            </a:r>
          </a:p>
          <a:p>
            <a:pPr algn="ctr"/>
            <a:r>
              <a:rPr lang="fr-FR" sz="1400" b="1" dirty="0">
                <a:latin typeface=".VnTime" pitchFamily="34" charset="0"/>
              </a:rPr>
              <a:t>Manager</a:t>
            </a:r>
            <a:endParaRPr lang="fr-FR" sz="1400" dirty="0">
              <a:latin typeface=".VnTime" pitchFamily="34" charset="0"/>
            </a:endParaRPr>
          </a:p>
        </p:txBody>
      </p:sp>
      <p:sp>
        <p:nvSpPr>
          <p:cNvPr id="6" name="Rectangle 7"/>
          <p:cNvSpPr>
            <a:spLocks noChangeArrowheads="1"/>
          </p:cNvSpPr>
          <p:nvPr/>
        </p:nvSpPr>
        <p:spPr bwMode="auto">
          <a:xfrm>
            <a:off x="4013200" y="4287837"/>
            <a:ext cx="13716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dirty="0">
                <a:latin typeface=".VnTime" pitchFamily="34" charset="0"/>
              </a:rPr>
              <a:t>Stream</a:t>
            </a:r>
          </a:p>
          <a:p>
            <a:pPr algn="ctr"/>
            <a:r>
              <a:rPr lang="fr-FR" sz="1400" b="1" dirty="0" smtClean="0">
                <a:latin typeface=".VnTime" pitchFamily="34" charset="0"/>
              </a:rPr>
              <a:t>Handlers</a:t>
            </a:r>
            <a:endParaRPr lang="fr-FR" dirty="0">
              <a:latin typeface=".VnTime" pitchFamily="34" charset="0"/>
            </a:endParaRPr>
          </a:p>
        </p:txBody>
      </p:sp>
      <p:sp>
        <p:nvSpPr>
          <p:cNvPr id="7" name="Rectangle 8"/>
          <p:cNvSpPr>
            <a:spLocks noChangeArrowheads="1"/>
          </p:cNvSpPr>
          <p:nvPr/>
        </p:nvSpPr>
        <p:spPr bwMode="auto">
          <a:xfrm>
            <a:off x="5994400" y="4287837"/>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dirty="0">
                <a:latin typeface=".VnTime" pitchFamily="34" charset="0"/>
              </a:rPr>
              <a:t>Multimedia Device</a:t>
            </a:r>
          </a:p>
          <a:p>
            <a:pPr algn="ctr"/>
            <a:r>
              <a:rPr lang="fr-FR" sz="1400" b="1" dirty="0">
                <a:latin typeface=".VnTime" pitchFamily="34" charset="0"/>
              </a:rPr>
              <a:t>Manager</a:t>
            </a:r>
          </a:p>
        </p:txBody>
      </p:sp>
      <p:sp>
        <p:nvSpPr>
          <p:cNvPr id="8" name="Rectangle 9"/>
          <p:cNvSpPr>
            <a:spLocks noChangeArrowheads="1"/>
          </p:cNvSpPr>
          <p:nvPr/>
        </p:nvSpPr>
        <p:spPr bwMode="auto">
          <a:xfrm>
            <a:off x="1651000" y="5126037"/>
            <a:ext cx="16764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dirty="0">
                <a:latin typeface=".VnTime" pitchFamily="34" charset="0"/>
              </a:rPr>
              <a:t>Physical Device</a:t>
            </a:r>
          </a:p>
          <a:p>
            <a:pPr algn="ctr"/>
            <a:r>
              <a:rPr lang="fr-FR" sz="1400" b="1" dirty="0">
                <a:latin typeface=".VnTime" pitchFamily="34" charset="0"/>
              </a:rPr>
              <a:t>Driver</a:t>
            </a:r>
            <a:endParaRPr lang="fr-FR" sz="1400" dirty="0">
              <a:latin typeface=".VnTime" pitchFamily="34" charset="0"/>
            </a:endParaRPr>
          </a:p>
        </p:txBody>
      </p:sp>
      <p:sp>
        <p:nvSpPr>
          <p:cNvPr id="9" name="Rectangle 10"/>
          <p:cNvSpPr>
            <a:spLocks noChangeArrowheads="1"/>
          </p:cNvSpPr>
          <p:nvPr/>
        </p:nvSpPr>
        <p:spPr bwMode="auto">
          <a:xfrm>
            <a:off x="3708400" y="5126037"/>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dirty="0">
                <a:latin typeface=".VnTime" pitchFamily="34" charset="0"/>
              </a:rPr>
              <a:t>Stream and </a:t>
            </a:r>
          </a:p>
          <a:p>
            <a:pPr algn="ctr"/>
            <a:r>
              <a:rPr lang="fr-FR" sz="1400" b="1" dirty="0">
                <a:latin typeface=".VnTime" pitchFamily="34" charset="0"/>
              </a:rPr>
              <a:t>Synchronization manager</a:t>
            </a:r>
            <a:endParaRPr lang="fr-FR" sz="1400" dirty="0">
              <a:latin typeface=".VnTime" pitchFamily="34" charset="0"/>
            </a:endParaRPr>
          </a:p>
        </p:txBody>
      </p:sp>
      <p:sp>
        <p:nvSpPr>
          <p:cNvPr id="10" name="Line 12"/>
          <p:cNvSpPr>
            <a:spLocks noChangeShapeType="1"/>
          </p:cNvSpPr>
          <p:nvPr/>
        </p:nvSpPr>
        <p:spPr bwMode="auto">
          <a:xfrm flipH="1">
            <a:off x="6070600" y="5659437"/>
            <a:ext cx="762000" cy="304800"/>
          </a:xfrm>
          <a:prstGeom prst="line">
            <a:avLst/>
          </a:prstGeom>
          <a:noFill/>
          <a:ln w="9525">
            <a:solidFill>
              <a:schemeClr val="tx1"/>
            </a:solidFill>
            <a:round/>
            <a:headEnd type="triangle" w="med" len="med"/>
            <a:tailEnd/>
          </a:ln>
          <a:effectLst/>
        </p:spPr>
        <p:txBody>
          <a:bodyPr wrap="none" anchor="ctr"/>
          <a:lstStyle/>
          <a:p>
            <a:endParaRPr lang="en-US" dirty="0"/>
          </a:p>
        </p:txBody>
      </p:sp>
      <p:sp>
        <p:nvSpPr>
          <p:cNvPr id="11" name="Line 13"/>
          <p:cNvSpPr>
            <a:spLocks noChangeShapeType="1"/>
          </p:cNvSpPr>
          <p:nvPr/>
        </p:nvSpPr>
        <p:spPr bwMode="auto">
          <a:xfrm>
            <a:off x="6985000" y="5659437"/>
            <a:ext cx="0" cy="3810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12" name="Line 14"/>
          <p:cNvSpPr>
            <a:spLocks noChangeShapeType="1"/>
          </p:cNvSpPr>
          <p:nvPr/>
        </p:nvSpPr>
        <p:spPr bwMode="auto">
          <a:xfrm>
            <a:off x="7137400" y="5659437"/>
            <a:ext cx="76200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13" name="Line 15"/>
          <p:cNvSpPr>
            <a:spLocks noChangeShapeType="1"/>
          </p:cNvSpPr>
          <p:nvPr/>
        </p:nvSpPr>
        <p:spPr bwMode="auto">
          <a:xfrm flipH="1">
            <a:off x="1651000" y="5659437"/>
            <a:ext cx="60960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14" name="Line 16"/>
          <p:cNvSpPr>
            <a:spLocks noChangeShapeType="1"/>
          </p:cNvSpPr>
          <p:nvPr/>
        </p:nvSpPr>
        <p:spPr bwMode="auto">
          <a:xfrm>
            <a:off x="2489200" y="5659437"/>
            <a:ext cx="0" cy="3810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15" name="Line 17"/>
          <p:cNvSpPr>
            <a:spLocks noChangeShapeType="1"/>
          </p:cNvSpPr>
          <p:nvPr/>
        </p:nvSpPr>
        <p:spPr bwMode="auto">
          <a:xfrm>
            <a:off x="2717800" y="5659437"/>
            <a:ext cx="60960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16" name="Text Box 18"/>
          <p:cNvSpPr txBox="1">
            <a:spLocks noChangeArrowheads="1"/>
          </p:cNvSpPr>
          <p:nvPr/>
        </p:nvSpPr>
        <p:spPr bwMode="auto">
          <a:xfrm>
            <a:off x="5461000" y="5964237"/>
            <a:ext cx="1147763" cy="517525"/>
          </a:xfrm>
          <a:prstGeom prst="rect">
            <a:avLst/>
          </a:prstGeom>
          <a:noFill/>
          <a:ln w="9525">
            <a:noFill/>
            <a:miter lim="800000"/>
            <a:headEnd/>
            <a:tailEnd/>
          </a:ln>
          <a:effectLst/>
        </p:spPr>
        <p:txBody>
          <a:bodyPr wrap="none">
            <a:spAutoFit/>
          </a:bodyPr>
          <a:lstStyle/>
          <a:p>
            <a:r>
              <a:rPr lang="fr-FR" sz="1400" b="1" i="1" dirty="0">
                <a:latin typeface=".VnTime" pitchFamily="34" charset="0"/>
              </a:rPr>
              <a:t>Analog video</a:t>
            </a:r>
          </a:p>
          <a:p>
            <a:r>
              <a:rPr lang="fr-FR" sz="1400" b="1" i="1" dirty="0">
                <a:latin typeface=".VnTime" pitchFamily="34" charset="0"/>
              </a:rPr>
              <a:t>NTSC, PAL</a:t>
            </a:r>
            <a:endParaRPr lang="fr-FR" sz="1400" dirty="0">
              <a:latin typeface=".VnTime" pitchFamily="34" charset="0"/>
            </a:endParaRPr>
          </a:p>
        </p:txBody>
      </p:sp>
      <p:sp>
        <p:nvSpPr>
          <p:cNvPr id="17" name="Text Box 19"/>
          <p:cNvSpPr txBox="1">
            <a:spLocks noChangeArrowheads="1"/>
          </p:cNvSpPr>
          <p:nvPr/>
        </p:nvSpPr>
        <p:spPr bwMode="auto">
          <a:xfrm>
            <a:off x="5994400" y="5126037"/>
            <a:ext cx="1997075" cy="517525"/>
          </a:xfrm>
          <a:prstGeom prst="rect">
            <a:avLst/>
          </a:prstGeom>
          <a:noFill/>
          <a:ln w="9525">
            <a:noFill/>
            <a:miter lim="800000"/>
            <a:headEnd/>
            <a:tailEnd/>
          </a:ln>
          <a:effectLst/>
        </p:spPr>
        <p:txBody>
          <a:bodyPr>
            <a:spAutoFit/>
          </a:bodyPr>
          <a:lstStyle/>
          <a:p>
            <a:pPr algn="ctr"/>
            <a:r>
              <a:rPr lang="fr-FR" sz="1400" b="1" dirty="0">
                <a:latin typeface=".VnTime" pitchFamily="34" charset="0"/>
              </a:rPr>
              <a:t> Multimedia I/O Drive</a:t>
            </a:r>
          </a:p>
          <a:p>
            <a:pPr algn="ctr"/>
            <a:r>
              <a:rPr lang="fr-FR" sz="1400" b="1" dirty="0">
                <a:latin typeface=".VnTime" pitchFamily="34" charset="0"/>
              </a:rPr>
              <a:t> Audio/ video codec</a:t>
            </a:r>
          </a:p>
        </p:txBody>
      </p:sp>
      <p:sp>
        <p:nvSpPr>
          <p:cNvPr id="18" name="Text Box 20"/>
          <p:cNvSpPr txBox="1">
            <a:spLocks noChangeArrowheads="1"/>
          </p:cNvSpPr>
          <p:nvPr/>
        </p:nvSpPr>
        <p:spPr bwMode="auto">
          <a:xfrm>
            <a:off x="6588125" y="5975350"/>
            <a:ext cx="777875" cy="730250"/>
          </a:xfrm>
          <a:prstGeom prst="rect">
            <a:avLst/>
          </a:prstGeom>
          <a:noFill/>
          <a:ln w="9525">
            <a:noFill/>
            <a:miter lim="800000"/>
            <a:headEnd/>
            <a:tailEnd/>
          </a:ln>
          <a:effectLst/>
        </p:spPr>
        <p:txBody>
          <a:bodyPr>
            <a:spAutoFit/>
          </a:bodyPr>
          <a:lstStyle/>
          <a:p>
            <a:pPr algn="ctr"/>
            <a:r>
              <a:rPr lang="fr-FR" sz="1400" b="1" i="1" dirty="0">
                <a:latin typeface=".VnTime" pitchFamily="34" charset="0"/>
              </a:rPr>
              <a:t>Analog </a:t>
            </a:r>
          </a:p>
          <a:p>
            <a:pPr algn="ctr"/>
            <a:r>
              <a:rPr lang="fr-FR" sz="1400" b="1" i="1" dirty="0">
                <a:latin typeface=".VnTime" pitchFamily="34" charset="0"/>
              </a:rPr>
              <a:t>audio</a:t>
            </a:r>
          </a:p>
          <a:p>
            <a:pPr algn="ctr"/>
            <a:r>
              <a:rPr lang="fr-FR" sz="1400" b="1" i="1" dirty="0">
                <a:latin typeface=".VnTime" pitchFamily="34" charset="0"/>
              </a:rPr>
              <a:t>PCM</a:t>
            </a:r>
            <a:endParaRPr lang="fr-FR" sz="1400" dirty="0">
              <a:latin typeface=".VnTime" pitchFamily="34" charset="0"/>
            </a:endParaRPr>
          </a:p>
        </p:txBody>
      </p:sp>
      <p:sp>
        <p:nvSpPr>
          <p:cNvPr id="19" name="Rectangle 22"/>
          <p:cNvSpPr>
            <a:spLocks noChangeArrowheads="1"/>
          </p:cNvSpPr>
          <p:nvPr/>
        </p:nvSpPr>
        <p:spPr bwMode="auto">
          <a:xfrm>
            <a:off x="7747000" y="6248400"/>
            <a:ext cx="635000" cy="76200"/>
          </a:xfrm>
          <a:prstGeom prst="rect">
            <a:avLst/>
          </a:prstGeom>
          <a:solidFill>
            <a:schemeClr val="bg2"/>
          </a:solidFill>
          <a:ln w="9525">
            <a:solidFill>
              <a:schemeClr val="tx1"/>
            </a:solidFill>
            <a:miter lim="800000"/>
            <a:headEnd/>
            <a:tailEnd/>
          </a:ln>
          <a:effectLst/>
        </p:spPr>
        <p:txBody>
          <a:bodyPr wrap="none" anchor="ctr"/>
          <a:lstStyle/>
          <a:p>
            <a:endParaRPr lang="en-US" dirty="0"/>
          </a:p>
        </p:txBody>
      </p:sp>
      <p:sp>
        <p:nvSpPr>
          <p:cNvPr id="20" name="Text Box 23"/>
          <p:cNvSpPr txBox="1">
            <a:spLocks noChangeArrowheads="1"/>
          </p:cNvSpPr>
          <p:nvPr/>
        </p:nvSpPr>
        <p:spPr bwMode="auto">
          <a:xfrm>
            <a:off x="7670800" y="6324600"/>
            <a:ext cx="787400" cy="304800"/>
          </a:xfrm>
          <a:prstGeom prst="rect">
            <a:avLst/>
          </a:prstGeom>
          <a:noFill/>
          <a:ln w="9525">
            <a:noFill/>
            <a:miter lim="800000"/>
            <a:headEnd/>
            <a:tailEnd/>
          </a:ln>
          <a:effectLst/>
        </p:spPr>
        <p:txBody>
          <a:bodyPr wrap="none">
            <a:spAutoFit/>
          </a:bodyPr>
          <a:lstStyle/>
          <a:p>
            <a:r>
              <a:rPr lang="fr-FR" sz="1400" b="1" i="1" dirty="0">
                <a:latin typeface=".VnTime" pitchFamily="34" charset="0"/>
              </a:rPr>
              <a:t>Monitor</a:t>
            </a:r>
            <a:endParaRPr lang="fr-FR" b="1" i="1" dirty="0">
              <a:latin typeface=".VnTime" pitchFamily="34" charset="0"/>
            </a:endParaRPr>
          </a:p>
        </p:txBody>
      </p:sp>
      <p:sp>
        <p:nvSpPr>
          <p:cNvPr id="21" name="Text Box 24"/>
          <p:cNvSpPr txBox="1">
            <a:spLocks noChangeArrowheads="1"/>
          </p:cNvSpPr>
          <p:nvPr/>
        </p:nvSpPr>
        <p:spPr bwMode="auto">
          <a:xfrm>
            <a:off x="1193800" y="5964237"/>
            <a:ext cx="914400" cy="517525"/>
          </a:xfrm>
          <a:prstGeom prst="rect">
            <a:avLst/>
          </a:prstGeom>
          <a:noFill/>
          <a:ln w="9525">
            <a:noFill/>
            <a:miter lim="800000"/>
            <a:headEnd/>
            <a:tailEnd/>
          </a:ln>
          <a:effectLst/>
        </p:spPr>
        <p:txBody>
          <a:bodyPr>
            <a:spAutoFit/>
          </a:bodyPr>
          <a:lstStyle/>
          <a:p>
            <a:r>
              <a:rPr lang="fr-FR" sz="1400" b="1" i="1" dirty="0">
                <a:latin typeface=".VnTime" pitchFamily="34" charset="0"/>
              </a:rPr>
              <a:t>Hard disc</a:t>
            </a:r>
          </a:p>
          <a:p>
            <a:r>
              <a:rPr lang="fr-FR" sz="1400" b="1" i="1" dirty="0">
                <a:latin typeface=".VnTime" pitchFamily="34" charset="0"/>
              </a:rPr>
              <a:t>drive</a:t>
            </a:r>
          </a:p>
        </p:txBody>
      </p:sp>
      <p:sp>
        <p:nvSpPr>
          <p:cNvPr id="22" name="Text Box 25"/>
          <p:cNvSpPr txBox="1">
            <a:spLocks noChangeArrowheads="1"/>
          </p:cNvSpPr>
          <p:nvPr/>
        </p:nvSpPr>
        <p:spPr bwMode="auto">
          <a:xfrm>
            <a:off x="2184400" y="5964237"/>
            <a:ext cx="914400" cy="517525"/>
          </a:xfrm>
          <a:prstGeom prst="rect">
            <a:avLst/>
          </a:prstGeom>
          <a:noFill/>
          <a:ln w="9525">
            <a:noFill/>
            <a:miter lim="800000"/>
            <a:headEnd/>
            <a:tailEnd/>
          </a:ln>
          <a:effectLst/>
        </p:spPr>
        <p:txBody>
          <a:bodyPr>
            <a:spAutoFit/>
          </a:bodyPr>
          <a:lstStyle/>
          <a:p>
            <a:r>
              <a:rPr lang="fr-FR" sz="1400" b="1" i="1" dirty="0">
                <a:latin typeface=".VnTime" pitchFamily="34" charset="0"/>
              </a:rPr>
              <a:t>Optical</a:t>
            </a:r>
          </a:p>
          <a:p>
            <a:r>
              <a:rPr lang="fr-FR" sz="1400" b="1" i="1" dirty="0">
                <a:latin typeface=".VnTime" pitchFamily="34" charset="0"/>
              </a:rPr>
              <a:t>drive</a:t>
            </a:r>
            <a:endParaRPr lang="fr-FR" sz="1400" dirty="0">
              <a:latin typeface=".VnTime" pitchFamily="34" charset="0"/>
            </a:endParaRPr>
          </a:p>
        </p:txBody>
      </p:sp>
      <p:sp>
        <p:nvSpPr>
          <p:cNvPr id="23" name="Text Box 26"/>
          <p:cNvSpPr txBox="1">
            <a:spLocks noChangeArrowheads="1"/>
          </p:cNvSpPr>
          <p:nvPr/>
        </p:nvSpPr>
        <p:spPr bwMode="auto">
          <a:xfrm>
            <a:off x="3098800" y="5964237"/>
            <a:ext cx="882650" cy="517525"/>
          </a:xfrm>
          <a:prstGeom prst="rect">
            <a:avLst/>
          </a:prstGeom>
          <a:noFill/>
          <a:ln w="9525">
            <a:noFill/>
            <a:miter lim="800000"/>
            <a:headEnd/>
            <a:tailEnd/>
          </a:ln>
          <a:effectLst/>
        </p:spPr>
        <p:txBody>
          <a:bodyPr>
            <a:spAutoFit/>
          </a:bodyPr>
          <a:lstStyle/>
          <a:p>
            <a:r>
              <a:rPr lang="fr-FR" sz="1400" b="1" i="1" dirty="0">
                <a:latin typeface=".VnTime" pitchFamily="34" charset="0"/>
              </a:rPr>
              <a:t>CD ROM</a:t>
            </a:r>
          </a:p>
          <a:p>
            <a:r>
              <a:rPr lang="fr-FR" sz="1400" b="1" i="1" dirty="0">
                <a:latin typeface=".VnTime" pitchFamily="34" charset="0"/>
              </a:rPr>
              <a:t>drive</a:t>
            </a:r>
            <a:endParaRPr lang="fr-FR" sz="1400" dirty="0">
              <a:latin typeface=".VnTime" pitchFamily="34" charset="0"/>
            </a:endParaRPr>
          </a:p>
        </p:txBody>
      </p:sp>
      <p:sp>
        <p:nvSpPr>
          <p:cNvPr id="24" name="Line 27"/>
          <p:cNvSpPr>
            <a:spLocks noChangeShapeType="1"/>
          </p:cNvSpPr>
          <p:nvPr/>
        </p:nvSpPr>
        <p:spPr bwMode="auto">
          <a:xfrm>
            <a:off x="2489200" y="3983037"/>
            <a:ext cx="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25" name="Line 29"/>
          <p:cNvSpPr>
            <a:spLocks noChangeShapeType="1"/>
          </p:cNvSpPr>
          <p:nvPr/>
        </p:nvSpPr>
        <p:spPr bwMode="auto">
          <a:xfrm>
            <a:off x="2489200" y="4821237"/>
            <a:ext cx="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26" name="Line 30"/>
          <p:cNvSpPr>
            <a:spLocks noChangeShapeType="1"/>
          </p:cNvSpPr>
          <p:nvPr/>
        </p:nvSpPr>
        <p:spPr bwMode="auto">
          <a:xfrm>
            <a:off x="3327400" y="4516437"/>
            <a:ext cx="685800" cy="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27" name="Line 31"/>
          <p:cNvSpPr>
            <a:spLocks noChangeShapeType="1"/>
          </p:cNvSpPr>
          <p:nvPr/>
        </p:nvSpPr>
        <p:spPr bwMode="auto">
          <a:xfrm>
            <a:off x="4699000" y="4821237"/>
            <a:ext cx="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28" name="Line 32"/>
          <p:cNvSpPr>
            <a:spLocks noChangeShapeType="1"/>
          </p:cNvSpPr>
          <p:nvPr/>
        </p:nvSpPr>
        <p:spPr bwMode="auto">
          <a:xfrm flipV="1">
            <a:off x="2794000" y="4821237"/>
            <a:ext cx="1752600" cy="304800"/>
          </a:xfrm>
          <a:prstGeom prst="line">
            <a:avLst/>
          </a:prstGeom>
          <a:noFill/>
          <a:ln w="12700">
            <a:solidFill>
              <a:schemeClr val="tx1"/>
            </a:solidFill>
            <a:round/>
            <a:headEnd type="arrow" w="med" len="med"/>
            <a:tailEnd type="arrow" w="med" len="med"/>
          </a:ln>
          <a:effectLst/>
        </p:spPr>
        <p:txBody>
          <a:bodyPr wrap="none" anchor="ctr"/>
          <a:lstStyle/>
          <a:p>
            <a:endParaRPr lang="en-US" dirty="0"/>
          </a:p>
        </p:txBody>
      </p:sp>
      <p:sp>
        <p:nvSpPr>
          <p:cNvPr id="29" name="Line 33"/>
          <p:cNvSpPr>
            <a:spLocks noChangeShapeType="1"/>
          </p:cNvSpPr>
          <p:nvPr/>
        </p:nvSpPr>
        <p:spPr bwMode="auto">
          <a:xfrm>
            <a:off x="6985000" y="4821237"/>
            <a:ext cx="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0" name="Line 34"/>
          <p:cNvSpPr>
            <a:spLocks noChangeShapeType="1"/>
          </p:cNvSpPr>
          <p:nvPr/>
        </p:nvSpPr>
        <p:spPr bwMode="auto">
          <a:xfrm flipH="1">
            <a:off x="5003800" y="4821237"/>
            <a:ext cx="1600200" cy="304800"/>
          </a:xfrm>
          <a:prstGeom prst="line">
            <a:avLst/>
          </a:prstGeom>
          <a:noFill/>
          <a:ln w="9525">
            <a:solidFill>
              <a:schemeClr val="tx1"/>
            </a:solidFill>
            <a:round/>
            <a:headEnd/>
            <a:tailEnd type="triangle" w="med" len="med"/>
          </a:ln>
          <a:effectLst/>
        </p:spPr>
        <p:txBody>
          <a:bodyPr wrap="none" anchor="ctr"/>
          <a:lstStyle/>
          <a:p>
            <a:endParaRPr lang="en-US" dirty="0"/>
          </a:p>
        </p:txBody>
      </p:sp>
      <p:sp>
        <p:nvSpPr>
          <p:cNvPr id="31" name="Rectangle 21"/>
          <p:cNvSpPr>
            <a:spLocks noChangeArrowheads="1"/>
          </p:cNvSpPr>
          <p:nvPr/>
        </p:nvSpPr>
        <p:spPr bwMode="auto">
          <a:xfrm>
            <a:off x="7848600" y="6019800"/>
            <a:ext cx="457200" cy="228600"/>
          </a:xfrm>
          <a:prstGeom prst="rect">
            <a:avLst/>
          </a:prstGeom>
          <a:solidFill>
            <a:schemeClr val="bg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Operating System (Cont.)</a:t>
            </a:r>
            <a:endParaRPr lang="en-US" sz="3600" dirty="0"/>
          </a:p>
        </p:txBody>
      </p:sp>
      <p:sp>
        <p:nvSpPr>
          <p:cNvPr id="3" name="Content Placeholder 2"/>
          <p:cNvSpPr>
            <a:spLocks noGrp="1"/>
          </p:cNvSpPr>
          <p:nvPr>
            <p:ph idx="1"/>
          </p:nvPr>
        </p:nvSpPr>
        <p:spPr/>
        <p:txBody>
          <a:bodyPr>
            <a:normAutofit lnSpcReduction="10000"/>
          </a:bodyPr>
          <a:lstStyle/>
          <a:p>
            <a:pPr algn="just"/>
            <a:r>
              <a:rPr lang="en-US" sz="2400" dirty="0" smtClean="0"/>
              <a:t>MMOS Requirements:</a:t>
            </a:r>
          </a:p>
          <a:p>
            <a:pPr lvl="1" algn="just"/>
            <a:r>
              <a:rPr lang="en-US" sz="2200" b="1" dirty="0" smtClean="0"/>
              <a:t>Soft real-time applications</a:t>
            </a:r>
            <a:r>
              <a:rPr lang="en-US" sz="2200" dirty="0" smtClean="0"/>
              <a:t>: statistical guarantees</a:t>
            </a:r>
          </a:p>
          <a:p>
            <a:pPr lvl="1" algn="just"/>
            <a:r>
              <a:rPr lang="en-US" sz="2200" b="1" dirty="0" smtClean="0"/>
              <a:t>Interactive applications</a:t>
            </a:r>
            <a:r>
              <a:rPr lang="en-US" sz="2200" dirty="0" smtClean="0"/>
              <a:t>:  no absolute performance guarantees, but low average response times</a:t>
            </a:r>
          </a:p>
          <a:p>
            <a:pPr lvl="1" algn="just"/>
            <a:r>
              <a:rPr lang="en-US" sz="2200" b="1" dirty="0" smtClean="0"/>
              <a:t>Throughput-intensive application</a:t>
            </a:r>
            <a:r>
              <a:rPr lang="en-US" sz="2200" dirty="0" smtClean="0"/>
              <a:t>: no performance guarantees, but high throughput.</a:t>
            </a:r>
          </a:p>
          <a:p>
            <a:pPr lvl="1" algn="just"/>
            <a:r>
              <a:rPr lang="en-US" sz="2200" b="1" dirty="0" smtClean="0"/>
              <a:t>Fair, Proportionate resource allocation</a:t>
            </a:r>
            <a:r>
              <a:rPr lang="en-US" sz="2200" dirty="0" smtClean="0"/>
              <a:t>: Divide resources according to application requirements.</a:t>
            </a:r>
          </a:p>
          <a:p>
            <a:pPr lvl="1" algn="just"/>
            <a:r>
              <a:rPr lang="en-US" sz="2200" b="1" dirty="0" smtClean="0"/>
              <a:t>Application Isolation</a:t>
            </a:r>
            <a:r>
              <a:rPr lang="en-US" sz="2200" dirty="0" smtClean="0"/>
              <a:t>: Preventing misbehaving or overloaded application from effecting others (e.g., overloaded web server should not affect streaming media server).</a:t>
            </a:r>
          </a:p>
          <a:p>
            <a:pPr lvl="1" algn="just"/>
            <a:endParaRPr lang="en-US" sz="2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Operating System (Cont.)</a:t>
            </a:r>
            <a:endParaRPr lang="en-US" sz="3600" dirty="0"/>
          </a:p>
        </p:txBody>
      </p:sp>
      <p:sp>
        <p:nvSpPr>
          <p:cNvPr id="3" name="Content Placeholder 2"/>
          <p:cNvSpPr>
            <a:spLocks noGrp="1"/>
          </p:cNvSpPr>
          <p:nvPr>
            <p:ph idx="1"/>
          </p:nvPr>
        </p:nvSpPr>
        <p:spPr/>
        <p:txBody>
          <a:bodyPr>
            <a:norm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p:txBody>
      </p:sp>
      <p:sp>
        <p:nvSpPr>
          <p:cNvPr id="4" name="Oval 3"/>
          <p:cNvSpPr/>
          <p:nvPr/>
        </p:nvSpPr>
        <p:spPr>
          <a:xfrm>
            <a:off x="1049305" y="2438400"/>
            <a:ext cx="71453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Root</a:t>
            </a:r>
            <a:endParaRPr lang="en-US" sz="1000" dirty="0"/>
          </a:p>
        </p:txBody>
      </p:sp>
      <p:sp>
        <p:nvSpPr>
          <p:cNvPr id="5" name="Oval 4"/>
          <p:cNvSpPr/>
          <p:nvPr/>
        </p:nvSpPr>
        <p:spPr>
          <a:xfrm>
            <a:off x="287305" y="3352800"/>
            <a:ext cx="4746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a:t>
            </a:r>
            <a:endParaRPr lang="en-US" sz="1000" dirty="0"/>
          </a:p>
        </p:txBody>
      </p:sp>
      <p:sp>
        <p:nvSpPr>
          <p:cNvPr id="6" name="Oval 5"/>
          <p:cNvSpPr/>
          <p:nvPr/>
        </p:nvSpPr>
        <p:spPr>
          <a:xfrm>
            <a:off x="1981201" y="3352800"/>
            <a:ext cx="5333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TP</a:t>
            </a:r>
            <a:endParaRPr lang="en-US" sz="1000" dirty="0"/>
          </a:p>
        </p:txBody>
      </p:sp>
      <p:sp>
        <p:nvSpPr>
          <p:cNvPr id="8" name="Oval 7"/>
          <p:cNvSpPr/>
          <p:nvPr/>
        </p:nvSpPr>
        <p:spPr>
          <a:xfrm>
            <a:off x="1049305" y="3352800"/>
            <a:ext cx="7032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SRT</a:t>
            </a:r>
            <a:endParaRPr lang="en-US" sz="1000" dirty="0"/>
          </a:p>
        </p:txBody>
      </p:sp>
      <p:cxnSp>
        <p:nvCxnSpPr>
          <p:cNvPr id="10" name="Straight Arrow Connector 9"/>
          <p:cNvCxnSpPr>
            <a:stCxn id="4" idx="4"/>
            <a:endCxn id="5" idx="0"/>
          </p:cNvCxnSpPr>
          <p:nvPr/>
        </p:nvCxnSpPr>
        <p:spPr>
          <a:xfrm rot="5400000">
            <a:off x="737014" y="2683240"/>
            <a:ext cx="457200" cy="881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8" idx="0"/>
          </p:cNvCxnSpPr>
          <p:nvPr/>
        </p:nvCxnSpPr>
        <p:spPr>
          <a:xfrm rot="5400000">
            <a:off x="1175164" y="3121390"/>
            <a:ext cx="457200" cy="5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4"/>
            <a:endCxn id="6" idx="0"/>
          </p:cNvCxnSpPr>
          <p:nvPr/>
        </p:nvCxnSpPr>
        <p:spPr>
          <a:xfrm rot="16200000" flipH="1">
            <a:off x="1598637" y="2703536"/>
            <a:ext cx="457200" cy="841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1001" y="4267200"/>
            <a:ext cx="7619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Audio</a:t>
            </a:r>
            <a:endParaRPr lang="en-US" sz="1000" dirty="0"/>
          </a:p>
        </p:txBody>
      </p:sp>
      <p:sp>
        <p:nvSpPr>
          <p:cNvPr id="16" name="Oval 15"/>
          <p:cNvSpPr/>
          <p:nvPr/>
        </p:nvSpPr>
        <p:spPr>
          <a:xfrm>
            <a:off x="1524000" y="42672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Video</a:t>
            </a:r>
            <a:endParaRPr lang="en-US" sz="1000" dirty="0"/>
          </a:p>
        </p:txBody>
      </p:sp>
      <p:cxnSp>
        <p:nvCxnSpPr>
          <p:cNvPr id="18" name="Straight Arrow Connector 17"/>
          <p:cNvCxnSpPr>
            <a:stCxn id="8" idx="4"/>
            <a:endCxn id="15" idx="0"/>
          </p:cNvCxnSpPr>
          <p:nvPr/>
        </p:nvCxnSpPr>
        <p:spPr>
          <a:xfrm rot="5400000">
            <a:off x="852877" y="3719124"/>
            <a:ext cx="457200" cy="638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4"/>
            <a:endCxn id="16" idx="0"/>
          </p:cNvCxnSpPr>
          <p:nvPr/>
        </p:nvCxnSpPr>
        <p:spPr>
          <a:xfrm rot="16200000" flipH="1">
            <a:off x="1424376" y="3786576"/>
            <a:ext cx="457200" cy="50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 y="3868579"/>
            <a:ext cx="474696" cy="246221"/>
          </a:xfrm>
          <a:prstGeom prst="rect">
            <a:avLst/>
          </a:prstGeom>
          <a:noFill/>
        </p:spPr>
        <p:txBody>
          <a:bodyPr wrap="square" rtlCol="0">
            <a:spAutoFit/>
          </a:bodyPr>
          <a:lstStyle/>
          <a:p>
            <a:r>
              <a:rPr lang="en-US" sz="1000" dirty="0" smtClean="0"/>
              <a:t>33%</a:t>
            </a:r>
            <a:endParaRPr lang="en-US" sz="1000" dirty="0"/>
          </a:p>
        </p:txBody>
      </p:sp>
      <p:sp>
        <p:nvSpPr>
          <p:cNvPr id="22" name="TextBox 21"/>
          <p:cNvSpPr txBox="1"/>
          <p:nvPr/>
        </p:nvSpPr>
        <p:spPr>
          <a:xfrm>
            <a:off x="1143000" y="3868579"/>
            <a:ext cx="474696" cy="246221"/>
          </a:xfrm>
          <a:prstGeom prst="rect">
            <a:avLst/>
          </a:prstGeom>
          <a:noFill/>
        </p:spPr>
        <p:txBody>
          <a:bodyPr wrap="square" rtlCol="0">
            <a:spAutoFit/>
          </a:bodyPr>
          <a:lstStyle/>
          <a:p>
            <a:r>
              <a:rPr lang="en-US" sz="1000" dirty="0" smtClean="0"/>
              <a:t>33%</a:t>
            </a:r>
            <a:endParaRPr lang="en-US" sz="1000" dirty="0"/>
          </a:p>
        </p:txBody>
      </p:sp>
      <p:sp>
        <p:nvSpPr>
          <p:cNvPr id="23" name="TextBox 22"/>
          <p:cNvSpPr txBox="1"/>
          <p:nvPr/>
        </p:nvSpPr>
        <p:spPr>
          <a:xfrm>
            <a:off x="2057400" y="3868579"/>
            <a:ext cx="457201" cy="246221"/>
          </a:xfrm>
          <a:prstGeom prst="rect">
            <a:avLst/>
          </a:prstGeom>
          <a:noFill/>
        </p:spPr>
        <p:txBody>
          <a:bodyPr wrap="square" rtlCol="0">
            <a:spAutoFit/>
          </a:bodyPr>
          <a:lstStyle/>
          <a:p>
            <a:r>
              <a:rPr lang="en-US" sz="1000" dirty="0" smtClean="0"/>
              <a:t>33%</a:t>
            </a:r>
            <a:endParaRPr lang="en-US" sz="1000" dirty="0"/>
          </a:p>
        </p:txBody>
      </p:sp>
      <p:sp>
        <p:nvSpPr>
          <p:cNvPr id="24" name="TextBox 23"/>
          <p:cNvSpPr txBox="1"/>
          <p:nvPr/>
        </p:nvSpPr>
        <p:spPr>
          <a:xfrm>
            <a:off x="505565" y="4781490"/>
            <a:ext cx="485035" cy="246221"/>
          </a:xfrm>
          <a:prstGeom prst="rect">
            <a:avLst/>
          </a:prstGeom>
          <a:noFill/>
        </p:spPr>
        <p:txBody>
          <a:bodyPr wrap="square" rtlCol="0">
            <a:spAutoFit/>
          </a:bodyPr>
          <a:lstStyle/>
          <a:p>
            <a:r>
              <a:rPr lang="en-US" sz="1000" dirty="0" smtClean="0"/>
              <a:t>20%</a:t>
            </a:r>
            <a:endParaRPr lang="en-US" sz="1000" dirty="0"/>
          </a:p>
        </p:txBody>
      </p:sp>
      <p:sp>
        <p:nvSpPr>
          <p:cNvPr id="25" name="TextBox 24"/>
          <p:cNvSpPr txBox="1"/>
          <p:nvPr/>
        </p:nvSpPr>
        <p:spPr>
          <a:xfrm>
            <a:off x="1676400" y="4800600"/>
            <a:ext cx="457201" cy="246221"/>
          </a:xfrm>
          <a:prstGeom prst="rect">
            <a:avLst/>
          </a:prstGeom>
          <a:noFill/>
        </p:spPr>
        <p:txBody>
          <a:bodyPr wrap="square" rtlCol="0">
            <a:spAutoFit/>
          </a:bodyPr>
          <a:lstStyle/>
          <a:p>
            <a:r>
              <a:rPr lang="en-US" sz="1000" dirty="0" smtClean="0"/>
              <a:t>80%</a:t>
            </a:r>
            <a:endParaRPr lang="en-US" sz="1000" dirty="0"/>
          </a:p>
        </p:txBody>
      </p:sp>
      <p:sp>
        <p:nvSpPr>
          <p:cNvPr id="64" name="Oval 63"/>
          <p:cNvSpPr/>
          <p:nvPr/>
        </p:nvSpPr>
        <p:spPr>
          <a:xfrm>
            <a:off x="3868703" y="2438400"/>
            <a:ext cx="71453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Root</a:t>
            </a:r>
            <a:endParaRPr lang="en-US" sz="1000" dirty="0"/>
          </a:p>
        </p:txBody>
      </p:sp>
      <p:sp>
        <p:nvSpPr>
          <p:cNvPr id="66" name="Oval 65"/>
          <p:cNvSpPr/>
          <p:nvPr/>
        </p:nvSpPr>
        <p:spPr>
          <a:xfrm>
            <a:off x="4800599" y="3352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SRT</a:t>
            </a:r>
            <a:endParaRPr lang="en-US" sz="1000" dirty="0"/>
          </a:p>
        </p:txBody>
      </p:sp>
      <p:sp>
        <p:nvSpPr>
          <p:cNvPr id="67" name="Oval 66"/>
          <p:cNvSpPr/>
          <p:nvPr/>
        </p:nvSpPr>
        <p:spPr>
          <a:xfrm>
            <a:off x="3200399" y="3352800"/>
            <a:ext cx="7032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Http</a:t>
            </a:r>
            <a:endParaRPr lang="en-US" sz="1000" dirty="0"/>
          </a:p>
        </p:txBody>
      </p:sp>
      <p:cxnSp>
        <p:nvCxnSpPr>
          <p:cNvPr id="69" name="Straight Arrow Connector 68"/>
          <p:cNvCxnSpPr>
            <a:stCxn id="64" idx="4"/>
            <a:endCxn id="67" idx="0"/>
          </p:cNvCxnSpPr>
          <p:nvPr/>
        </p:nvCxnSpPr>
        <p:spPr>
          <a:xfrm rot="5400000">
            <a:off x="3660410" y="2787238"/>
            <a:ext cx="457200" cy="673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6" idx="0"/>
          </p:cNvCxnSpPr>
          <p:nvPr/>
        </p:nvCxnSpPr>
        <p:spPr>
          <a:xfrm rot="16200000" flipH="1">
            <a:off x="4437085" y="2684486"/>
            <a:ext cx="457200" cy="879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667000" y="4267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D1</a:t>
            </a:r>
            <a:endParaRPr lang="en-US" sz="1000" dirty="0"/>
          </a:p>
        </p:txBody>
      </p:sp>
      <p:sp>
        <p:nvSpPr>
          <p:cNvPr id="72" name="Oval 71"/>
          <p:cNvSpPr/>
          <p:nvPr/>
        </p:nvSpPr>
        <p:spPr>
          <a:xfrm>
            <a:off x="3733799" y="4267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D2</a:t>
            </a:r>
            <a:endParaRPr lang="en-US" sz="1000" dirty="0"/>
          </a:p>
        </p:txBody>
      </p:sp>
      <p:cxnSp>
        <p:nvCxnSpPr>
          <p:cNvPr id="73" name="Straight Arrow Connector 72"/>
          <p:cNvCxnSpPr>
            <a:stCxn id="67" idx="4"/>
            <a:endCxn id="71" idx="0"/>
          </p:cNvCxnSpPr>
          <p:nvPr/>
        </p:nvCxnSpPr>
        <p:spPr>
          <a:xfrm rot="5400000">
            <a:off x="3033324" y="3748477"/>
            <a:ext cx="457200" cy="580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7" idx="4"/>
            <a:endCxn id="72" idx="0"/>
          </p:cNvCxnSpPr>
          <p:nvPr/>
        </p:nvCxnSpPr>
        <p:spPr>
          <a:xfrm rot="16200000" flipH="1">
            <a:off x="3566723" y="3795324"/>
            <a:ext cx="457200" cy="486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35303" y="3868579"/>
            <a:ext cx="474696" cy="246221"/>
          </a:xfrm>
          <a:prstGeom prst="rect">
            <a:avLst/>
          </a:prstGeom>
          <a:noFill/>
        </p:spPr>
        <p:txBody>
          <a:bodyPr wrap="square" rtlCol="0">
            <a:spAutoFit/>
          </a:bodyPr>
          <a:lstStyle/>
          <a:p>
            <a:r>
              <a:rPr lang="en-US" sz="1000" dirty="0" smtClean="0"/>
              <a:t>33%</a:t>
            </a:r>
            <a:endParaRPr lang="en-US" sz="1000" dirty="0"/>
          </a:p>
        </p:txBody>
      </p:sp>
      <p:sp>
        <p:nvSpPr>
          <p:cNvPr id="77" name="TextBox 76"/>
          <p:cNvSpPr txBox="1"/>
          <p:nvPr/>
        </p:nvSpPr>
        <p:spPr>
          <a:xfrm>
            <a:off x="4952999" y="3868579"/>
            <a:ext cx="457201" cy="246221"/>
          </a:xfrm>
          <a:prstGeom prst="rect">
            <a:avLst/>
          </a:prstGeom>
          <a:noFill/>
        </p:spPr>
        <p:txBody>
          <a:bodyPr wrap="square" rtlCol="0">
            <a:spAutoFit/>
          </a:bodyPr>
          <a:lstStyle/>
          <a:p>
            <a:r>
              <a:rPr lang="en-US" sz="1000" dirty="0" smtClean="0"/>
              <a:t>66%</a:t>
            </a:r>
            <a:endParaRPr lang="en-US" sz="1000" dirty="0"/>
          </a:p>
        </p:txBody>
      </p:sp>
      <p:sp>
        <p:nvSpPr>
          <p:cNvPr id="78" name="TextBox 77"/>
          <p:cNvSpPr txBox="1"/>
          <p:nvPr/>
        </p:nvSpPr>
        <p:spPr>
          <a:xfrm>
            <a:off x="2791564" y="4781490"/>
            <a:ext cx="485035" cy="246221"/>
          </a:xfrm>
          <a:prstGeom prst="rect">
            <a:avLst/>
          </a:prstGeom>
          <a:noFill/>
        </p:spPr>
        <p:txBody>
          <a:bodyPr wrap="square" rtlCol="0">
            <a:spAutoFit/>
          </a:bodyPr>
          <a:lstStyle/>
          <a:p>
            <a:r>
              <a:rPr lang="en-US" sz="1000" dirty="0" smtClean="0"/>
              <a:t>50%</a:t>
            </a:r>
            <a:endParaRPr lang="en-US" sz="1000" dirty="0"/>
          </a:p>
        </p:txBody>
      </p:sp>
      <p:sp>
        <p:nvSpPr>
          <p:cNvPr id="79" name="TextBox 78"/>
          <p:cNvSpPr txBox="1"/>
          <p:nvPr/>
        </p:nvSpPr>
        <p:spPr>
          <a:xfrm>
            <a:off x="4571998" y="4800600"/>
            <a:ext cx="457201" cy="246221"/>
          </a:xfrm>
          <a:prstGeom prst="rect">
            <a:avLst/>
          </a:prstGeom>
          <a:noFill/>
        </p:spPr>
        <p:txBody>
          <a:bodyPr wrap="square" rtlCol="0">
            <a:spAutoFit/>
          </a:bodyPr>
          <a:lstStyle/>
          <a:p>
            <a:r>
              <a:rPr lang="en-US" sz="1000" dirty="0" smtClean="0"/>
              <a:t>20%</a:t>
            </a:r>
            <a:endParaRPr lang="en-US" sz="1000" dirty="0"/>
          </a:p>
        </p:txBody>
      </p:sp>
      <p:sp>
        <p:nvSpPr>
          <p:cNvPr id="81" name="Oval 80"/>
          <p:cNvSpPr/>
          <p:nvPr/>
        </p:nvSpPr>
        <p:spPr>
          <a:xfrm>
            <a:off x="4419600" y="4267200"/>
            <a:ext cx="7619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Audio</a:t>
            </a:r>
            <a:endParaRPr lang="en-US" sz="1000" dirty="0"/>
          </a:p>
        </p:txBody>
      </p:sp>
      <p:sp>
        <p:nvSpPr>
          <p:cNvPr id="82" name="Oval 81"/>
          <p:cNvSpPr/>
          <p:nvPr/>
        </p:nvSpPr>
        <p:spPr>
          <a:xfrm>
            <a:off x="5410199" y="4267200"/>
            <a:ext cx="76200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Video</a:t>
            </a:r>
            <a:endParaRPr lang="en-US" sz="1000" dirty="0"/>
          </a:p>
        </p:txBody>
      </p:sp>
      <p:sp>
        <p:nvSpPr>
          <p:cNvPr id="83" name="TextBox 82"/>
          <p:cNvSpPr txBox="1"/>
          <p:nvPr/>
        </p:nvSpPr>
        <p:spPr>
          <a:xfrm>
            <a:off x="3809999" y="4781490"/>
            <a:ext cx="485035" cy="246221"/>
          </a:xfrm>
          <a:prstGeom prst="rect">
            <a:avLst/>
          </a:prstGeom>
          <a:noFill/>
        </p:spPr>
        <p:txBody>
          <a:bodyPr wrap="square" rtlCol="0">
            <a:spAutoFit/>
          </a:bodyPr>
          <a:lstStyle/>
          <a:p>
            <a:r>
              <a:rPr lang="en-US" sz="1000" dirty="0" smtClean="0"/>
              <a:t>50%</a:t>
            </a:r>
            <a:endParaRPr lang="en-US" sz="1000" dirty="0"/>
          </a:p>
        </p:txBody>
      </p:sp>
      <p:sp>
        <p:nvSpPr>
          <p:cNvPr id="84" name="TextBox 83"/>
          <p:cNvSpPr txBox="1"/>
          <p:nvPr/>
        </p:nvSpPr>
        <p:spPr>
          <a:xfrm>
            <a:off x="5562600" y="4800600"/>
            <a:ext cx="457201" cy="246221"/>
          </a:xfrm>
          <a:prstGeom prst="rect">
            <a:avLst/>
          </a:prstGeom>
          <a:noFill/>
        </p:spPr>
        <p:txBody>
          <a:bodyPr wrap="square" rtlCol="0">
            <a:spAutoFit/>
          </a:bodyPr>
          <a:lstStyle/>
          <a:p>
            <a:r>
              <a:rPr lang="en-US" sz="1000" dirty="0" smtClean="0"/>
              <a:t>80%</a:t>
            </a:r>
            <a:endParaRPr lang="en-US" sz="1000" dirty="0"/>
          </a:p>
        </p:txBody>
      </p:sp>
      <p:cxnSp>
        <p:nvCxnSpPr>
          <p:cNvPr id="89" name="Straight Arrow Connector 88"/>
          <p:cNvCxnSpPr>
            <a:stCxn id="66" idx="4"/>
            <a:endCxn id="81" idx="0"/>
          </p:cNvCxnSpPr>
          <p:nvPr/>
        </p:nvCxnSpPr>
        <p:spPr>
          <a:xfrm rot="5400000">
            <a:off x="4724400" y="3886201"/>
            <a:ext cx="457200"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6" idx="4"/>
            <a:endCxn id="82" idx="0"/>
          </p:cNvCxnSpPr>
          <p:nvPr/>
        </p:nvCxnSpPr>
        <p:spPr>
          <a:xfrm rot="16200000" flipH="1">
            <a:off x="5219699" y="3695699"/>
            <a:ext cx="457200" cy="685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26669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895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8948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8948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8948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3657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38861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8854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8854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8854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419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46481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6474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6474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6474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410995"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5639595"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638801"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638801"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638801"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6400800" y="3352800"/>
            <a:ext cx="2438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Class-specific Schedulers</a:t>
            </a:r>
            <a:endParaRPr lang="en-US" sz="1000" dirty="0"/>
          </a:p>
        </p:txBody>
      </p:sp>
      <p:cxnSp>
        <p:nvCxnSpPr>
          <p:cNvPr id="127" name="Straight Connector 126"/>
          <p:cNvCxnSpPr/>
          <p:nvPr/>
        </p:nvCxnSpPr>
        <p:spPr>
          <a:xfrm rot="5400000">
            <a:off x="6248400" y="27432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a:off x="6477000" y="27432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476206" y="29702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476206" y="2667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476206" y="28194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477000" y="3030379"/>
            <a:ext cx="234360" cy="246221"/>
          </a:xfrm>
          <a:prstGeom prst="rect">
            <a:avLst/>
          </a:prstGeom>
          <a:noFill/>
        </p:spPr>
        <p:txBody>
          <a:bodyPr wrap="none" rtlCol="0">
            <a:spAutoFit/>
          </a:bodyPr>
          <a:lstStyle/>
          <a:p>
            <a:r>
              <a:rPr lang="en-US" sz="1000" dirty="0" smtClean="0"/>
              <a:t>I</a:t>
            </a:r>
            <a:endParaRPr lang="en-US" sz="1000" dirty="0"/>
          </a:p>
        </p:txBody>
      </p:sp>
      <p:cxnSp>
        <p:nvCxnSpPr>
          <p:cNvPr id="133" name="Straight Connector 132"/>
          <p:cNvCxnSpPr/>
          <p:nvPr/>
        </p:nvCxnSpPr>
        <p:spPr>
          <a:xfrm rot="5400000">
            <a:off x="73094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5380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537246" y="2969418"/>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7537246" y="28186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7467600" y="3029585"/>
            <a:ext cx="341760" cy="246221"/>
          </a:xfrm>
          <a:prstGeom prst="rect">
            <a:avLst/>
          </a:prstGeom>
          <a:noFill/>
        </p:spPr>
        <p:txBody>
          <a:bodyPr wrap="none" rtlCol="0">
            <a:spAutoFit/>
          </a:bodyPr>
          <a:lstStyle/>
          <a:p>
            <a:r>
              <a:rPr lang="en-US" sz="1000" dirty="0" smtClean="0"/>
              <a:t>TP</a:t>
            </a:r>
            <a:endParaRPr lang="en-US" sz="1000" dirty="0"/>
          </a:p>
        </p:txBody>
      </p:sp>
      <p:cxnSp>
        <p:nvCxnSpPr>
          <p:cNvPr id="139" name="Straight Connector 138"/>
          <p:cNvCxnSpPr/>
          <p:nvPr/>
        </p:nvCxnSpPr>
        <p:spPr>
          <a:xfrm rot="5400000">
            <a:off x="83000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85286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527846" y="2969418"/>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527846" y="26662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527846" y="28186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414084" y="3029585"/>
            <a:ext cx="425116" cy="246221"/>
          </a:xfrm>
          <a:prstGeom prst="rect">
            <a:avLst/>
          </a:prstGeom>
          <a:noFill/>
        </p:spPr>
        <p:txBody>
          <a:bodyPr wrap="none" rtlCol="0">
            <a:spAutoFit/>
          </a:bodyPr>
          <a:lstStyle/>
          <a:p>
            <a:r>
              <a:rPr lang="en-US" sz="1000" dirty="0" smtClean="0"/>
              <a:t>SRT</a:t>
            </a:r>
            <a:endParaRPr lang="en-US" sz="1000" dirty="0"/>
          </a:p>
        </p:txBody>
      </p:sp>
      <p:sp>
        <p:nvSpPr>
          <p:cNvPr id="145" name="Oval 144"/>
          <p:cNvSpPr/>
          <p:nvPr/>
        </p:nvSpPr>
        <p:spPr>
          <a:xfrm>
            <a:off x="7010400" y="4267200"/>
            <a:ext cx="5508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a:t>
            </a:r>
            <a:endParaRPr lang="en-US" sz="1000" dirty="0"/>
          </a:p>
        </p:txBody>
      </p:sp>
      <p:cxnSp>
        <p:nvCxnSpPr>
          <p:cNvPr id="147" name="Straight Arrow Connector 146"/>
          <p:cNvCxnSpPr>
            <a:endCxn id="145" idx="0"/>
          </p:cNvCxnSpPr>
          <p:nvPr/>
        </p:nvCxnSpPr>
        <p:spPr>
          <a:xfrm>
            <a:off x="6553200" y="3581400"/>
            <a:ext cx="73264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25" idx="2"/>
            <a:endCxn id="145" idx="0"/>
          </p:cNvCxnSpPr>
          <p:nvPr/>
        </p:nvCxnSpPr>
        <p:spPr>
          <a:xfrm rot="5400000">
            <a:off x="7110024" y="3757224"/>
            <a:ext cx="685800" cy="334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145" idx="0"/>
          </p:cNvCxnSpPr>
          <p:nvPr/>
        </p:nvCxnSpPr>
        <p:spPr>
          <a:xfrm rot="10800000" flipV="1">
            <a:off x="7285848" y="3581400"/>
            <a:ext cx="132475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82125" y="4324290"/>
            <a:ext cx="1257075" cy="400110"/>
          </a:xfrm>
          <a:prstGeom prst="rect">
            <a:avLst/>
          </a:prstGeom>
          <a:noFill/>
        </p:spPr>
        <p:txBody>
          <a:bodyPr wrap="none" rtlCol="0">
            <a:spAutoFit/>
          </a:bodyPr>
          <a:lstStyle/>
          <a:p>
            <a:pPr algn="ctr"/>
            <a:r>
              <a:rPr lang="en-US" sz="1000" dirty="0" smtClean="0"/>
              <a:t>Class-Independent</a:t>
            </a:r>
          </a:p>
          <a:p>
            <a:pPr algn="ctr"/>
            <a:r>
              <a:rPr lang="en-US" sz="1000" dirty="0" smtClean="0"/>
              <a:t>Scheduler</a:t>
            </a:r>
            <a:endParaRPr lang="en-US" sz="1000" dirty="0"/>
          </a:p>
        </p:txBody>
      </p:sp>
      <p:cxnSp>
        <p:nvCxnSpPr>
          <p:cNvPr id="155" name="Straight Connector 154"/>
          <p:cNvCxnSpPr/>
          <p:nvPr/>
        </p:nvCxnSpPr>
        <p:spPr>
          <a:xfrm rot="5400000">
            <a:off x="6934994" y="51054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7163594" y="51054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162800" y="53324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7162800" y="5029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2800" y="51816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051357" y="5392579"/>
            <a:ext cx="492443" cy="246221"/>
          </a:xfrm>
          <a:prstGeom prst="rect">
            <a:avLst/>
          </a:prstGeom>
          <a:noFill/>
        </p:spPr>
        <p:txBody>
          <a:bodyPr wrap="none" rtlCol="0">
            <a:spAutoFit/>
          </a:bodyPr>
          <a:lstStyle/>
          <a:p>
            <a:r>
              <a:rPr lang="en-US" sz="1000" dirty="0" smtClean="0"/>
              <a:t>FCFS</a:t>
            </a:r>
            <a:endParaRPr lang="en-US" sz="1000" dirty="0"/>
          </a:p>
        </p:txBody>
      </p:sp>
      <p:sp>
        <p:nvSpPr>
          <p:cNvPr id="166" name="TextBox 165"/>
          <p:cNvSpPr txBox="1"/>
          <p:nvPr/>
        </p:nvSpPr>
        <p:spPr>
          <a:xfrm>
            <a:off x="457200" y="5791200"/>
            <a:ext cx="1723549" cy="369332"/>
          </a:xfrm>
          <a:prstGeom prst="rect">
            <a:avLst/>
          </a:prstGeom>
          <a:noFill/>
        </p:spPr>
        <p:txBody>
          <a:bodyPr wrap="none" rtlCol="0">
            <a:spAutoFit/>
          </a:bodyPr>
          <a:lstStyle/>
          <a:p>
            <a:r>
              <a:rPr lang="en-US" dirty="0" smtClean="0"/>
              <a:t>CPU Scheduler</a:t>
            </a:r>
            <a:endParaRPr lang="en-US" dirty="0"/>
          </a:p>
        </p:txBody>
      </p:sp>
      <p:sp>
        <p:nvSpPr>
          <p:cNvPr id="167" name="TextBox 166"/>
          <p:cNvSpPr txBox="1"/>
          <p:nvPr/>
        </p:nvSpPr>
        <p:spPr>
          <a:xfrm>
            <a:off x="3505200" y="5791200"/>
            <a:ext cx="1938351" cy="369332"/>
          </a:xfrm>
          <a:prstGeom prst="rect">
            <a:avLst/>
          </a:prstGeom>
          <a:noFill/>
        </p:spPr>
        <p:txBody>
          <a:bodyPr wrap="none" rtlCol="0">
            <a:spAutoFit/>
          </a:bodyPr>
          <a:lstStyle/>
          <a:p>
            <a:r>
              <a:rPr lang="en-US" dirty="0" smtClean="0"/>
              <a:t>Packet Scheduler</a:t>
            </a:r>
            <a:endParaRPr lang="en-US" dirty="0"/>
          </a:p>
        </p:txBody>
      </p:sp>
      <p:sp>
        <p:nvSpPr>
          <p:cNvPr id="168" name="TextBox 167"/>
          <p:cNvSpPr txBox="1"/>
          <p:nvPr/>
        </p:nvSpPr>
        <p:spPr>
          <a:xfrm>
            <a:off x="6810851" y="5791200"/>
            <a:ext cx="1723549" cy="369332"/>
          </a:xfrm>
          <a:prstGeom prst="rect">
            <a:avLst/>
          </a:prstGeom>
          <a:noFill/>
        </p:spPr>
        <p:txBody>
          <a:bodyPr wrap="none" rtlCol="0">
            <a:spAutoFit/>
          </a:bodyPr>
          <a:lstStyle/>
          <a:p>
            <a:r>
              <a:rPr lang="en-US" dirty="0" smtClean="0"/>
              <a:t>Disk Scheduler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Syllabus</a:t>
            </a:r>
            <a:endParaRPr lang="en-US" sz="3600" b="1" dirty="0"/>
          </a:p>
        </p:txBody>
      </p:sp>
      <p:sp>
        <p:nvSpPr>
          <p:cNvPr id="3" name="Content Placeholder 2"/>
          <p:cNvSpPr>
            <a:spLocks noGrp="1"/>
          </p:cNvSpPr>
          <p:nvPr>
            <p:ph idx="1"/>
          </p:nvPr>
        </p:nvSpPr>
        <p:spPr/>
        <p:txBody>
          <a:bodyPr>
            <a:normAutofit/>
          </a:bodyPr>
          <a:lstStyle/>
          <a:p>
            <a:r>
              <a:rPr lang="en-US" sz="2400" dirty="0" smtClean="0"/>
              <a:t>Topic 1: Introduction to Multimedia Communication</a:t>
            </a:r>
          </a:p>
          <a:p>
            <a:r>
              <a:rPr lang="en-US" sz="2400" dirty="0" smtClean="0"/>
              <a:t>Topic 2: Digitalization Principles</a:t>
            </a:r>
          </a:p>
          <a:p>
            <a:r>
              <a:rPr lang="en-US" sz="2400" dirty="0" smtClean="0"/>
              <a:t>Topic 3: Text Processing</a:t>
            </a:r>
          </a:p>
          <a:p>
            <a:r>
              <a:rPr lang="en-US" sz="2400" dirty="0" smtClean="0"/>
              <a:t>Topic 4: Digital Image Processing</a:t>
            </a:r>
          </a:p>
          <a:p>
            <a:r>
              <a:rPr lang="en-US" sz="2400" dirty="0" smtClean="0"/>
              <a:t>Topic 5: Audio Processing </a:t>
            </a:r>
          </a:p>
          <a:p>
            <a:r>
              <a:rPr lang="en-US" sz="2400" dirty="0" smtClean="0"/>
              <a:t>Topic 6: Video Processing</a:t>
            </a:r>
          </a:p>
          <a:p>
            <a:r>
              <a:rPr lang="en-US" sz="2400" dirty="0" smtClean="0"/>
              <a:t>Topic 7: Multimedia Network</a:t>
            </a:r>
          </a:p>
          <a:p>
            <a:r>
              <a:rPr lang="en-US" sz="2400" dirty="0" smtClean="0"/>
              <a:t>Topic 8: Quality of Service &amp; Synchronization</a:t>
            </a:r>
          </a:p>
          <a:p>
            <a:r>
              <a:rPr lang="en-US" sz="2400" dirty="0" smtClean="0"/>
              <a:t>Topic 9: RTP, RTCP &amp; RTSP</a:t>
            </a:r>
          </a:p>
          <a:p>
            <a:r>
              <a:rPr lang="en-US" sz="2400" dirty="0" smtClean="0"/>
              <a:t>Topic 10: SIP &amp; H323</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Applications</a:t>
            </a:r>
            <a:endParaRPr lang="en-US" sz="3600" dirty="0"/>
          </a:p>
        </p:txBody>
      </p:sp>
      <p:sp>
        <p:nvSpPr>
          <p:cNvPr id="3" name="Content Placeholder 2"/>
          <p:cNvSpPr>
            <a:spLocks noGrp="1"/>
          </p:cNvSpPr>
          <p:nvPr>
            <p:ph idx="1"/>
          </p:nvPr>
        </p:nvSpPr>
        <p:spPr/>
        <p:txBody>
          <a:bodyPr>
            <a:normAutofit/>
          </a:bodyPr>
          <a:lstStyle/>
          <a:p>
            <a:pPr algn="just">
              <a:lnSpc>
                <a:spcPct val="80000"/>
              </a:lnSpc>
              <a:spcBef>
                <a:spcPct val="15000"/>
              </a:spcBef>
            </a:pPr>
            <a:r>
              <a:rPr lang="en-US" sz="2400" b="1" dirty="0" smtClean="0"/>
              <a:t>Multimedia Information Systems</a:t>
            </a:r>
            <a:r>
              <a:rPr lang="en-US" sz="2400" dirty="0" smtClean="0"/>
              <a:t>: Multimedia Database, Information hypertexts, Hypermedia, Electronic books, Multimedia expert systems, etc.</a:t>
            </a:r>
          </a:p>
          <a:p>
            <a:pPr algn="just">
              <a:lnSpc>
                <a:spcPct val="80000"/>
              </a:lnSpc>
              <a:spcBef>
                <a:spcPct val="15000"/>
              </a:spcBef>
            </a:pPr>
            <a:endParaRPr lang="en-US" sz="2400" b="1" dirty="0" smtClean="0"/>
          </a:p>
          <a:p>
            <a:pPr algn="just">
              <a:lnSpc>
                <a:spcPct val="80000"/>
              </a:lnSpc>
              <a:spcBef>
                <a:spcPct val="15000"/>
              </a:spcBef>
            </a:pPr>
            <a:r>
              <a:rPr lang="en-US" sz="2400" b="1" dirty="0" smtClean="0"/>
              <a:t>Multimedia Communication Systems</a:t>
            </a:r>
            <a:r>
              <a:rPr lang="en-US" sz="2400" dirty="0" smtClean="0"/>
              <a:t>: VOIP, Audio-video Communication, Computer-supported collaborative works, Videoconferencing, IPTV, Streaming media and Multimedia Teleservices, etc.</a:t>
            </a:r>
          </a:p>
          <a:p>
            <a:pPr algn="just">
              <a:lnSpc>
                <a:spcPct val="80000"/>
              </a:lnSpc>
              <a:spcBef>
                <a:spcPct val="15000"/>
              </a:spcBef>
            </a:pPr>
            <a:endParaRPr lang="en-US" sz="2400" b="1" dirty="0" smtClean="0"/>
          </a:p>
          <a:p>
            <a:pPr algn="just">
              <a:lnSpc>
                <a:spcPct val="80000"/>
              </a:lnSpc>
              <a:spcBef>
                <a:spcPct val="15000"/>
              </a:spcBef>
            </a:pPr>
            <a:r>
              <a:rPr lang="en-US" sz="2400" b="1" dirty="0" smtClean="0"/>
              <a:t>Multimedia Entertainment Systems</a:t>
            </a:r>
            <a:r>
              <a:rPr lang="en-US" sz="2400" dirty="0" smtClean="0"/>
              <a:t>: Game, 3D computer games, Multimedia design, Multiplayer networks, Interactive audiovisual productions, etc.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Applications (Cont.)</a:t>
            </a:r>
            <a:endParaRPr lang="en-US" sz="3600" dirty="0"/>
          </a:p>
        </p:txBody>
      </p:sp>
      <p:sp>
        <p:nvSpPr>
          <p:cNvPr id="3" name="Content Placeholder 2"/>
          <p:cNvSpPr>
            <a:spLocks noGrp="1"/>
          </p:cNvSpPr>
          <p:nvPr>
            <p:ph idx="1"/>
          </p:nvPr>
        </p:nvSpPr>
        <p:spPr/>
        <p:txBody>
          <a:bodyPr>
            <a:normAutofit/>
          </a:bodyPr>
          <a:lstStyle/>
          <a:p>
            <a:pPr algn="just">
              <a:lnSpc>
                <a:spcPct val="80000"/>
              </a:lnSpc>
              <a:spcBef>
                <a:spcPct val="15000"/>
              </a:spcBef>
            </a:pPr>
            <a:r>
              <a:rPr lang="en-US" sz="2400" b="1" dirty="0" smtClean="0"/>
              <a:t>Multimedia Educational Systems</a:t>
            </a:r>
            <a:r>
              <a:rPr lang="en-US" sz="2400" dirty="0" smtClean="0"/>
              <a:t>: E-Books, E-learning, Flexible teaching materials, Simulation education systems, etc.</a:t>
            </a:r>
          </a:p>
          <a:p>
            <a:pPr algn="just">
              <a:lnSpc>
                <a:spcPct val="80000"/>
              </a:lnSpc>
              <a:spcBef>
                <a:spcPct val="15000"/>
              </a:spcBef>
            </a:pPr>
            <a:endParaRPr lang="en-US" sz="2400" b="1" dirty="0" smtClean="0"/>
          </a:p>
          <a:p>
            <a:pPr algn="just">
              <a:lnSpc>
                <a:spcPct val="80000"/>
              </a:lnSpc>
              <a:spcBef>
                <a:spcPct val="15000"/>
              </a:spcBef>
            </a:pPr>
            <a:r>
              <a:rPr lang="en-US" sz="2400" b="1" dirty="0" smtClean="0"/>
              <a:t>Multimedia Business Systems</a:t>
            </a:r>
            <a:r>
              <a:rPr lang="en-US" sz="2400" dirty="0" smtClean="0"/>
              <a:t>: Electronic commerce, Marketing, Multimedia presentation –PR, Virtual shopping, etc.</a:t>
            </a:r>
          </a:p>
          <a:p>
            <a:pPr algn="just">
              <a:lnSpc>
                <a:spcPct val="80000"/>
              </a:lnSpc>
              <a:spcBef>
                <a:spcPct val="15000"/>
              </a:spcBef>
            </a:pP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Multimedia Application Environment</a:t>
            </a:r>
            <a:endParaRPr lang="en-US" sz="3600" dirty="0"/>
          </a:p>
        </p:txBody>
      </p:sp>
      <p:pic>
        <p:nvPicPr>
          <p:cNvPr id="5" name="Picture 5"/>
          <p:cNvPicPr>
            <a:picLocks noChangeAspect="1" noChangeArrowheads="1"/>
          </p:cNvPicPr>
          <p:nvPr/>
        </p:nvPicPr>
        <p:blipFill>
          <a:blip r:embed="rId2"/>
          <a:srcRect/>
          <a:stretch>
            <a:fillRect/>
          </a:stretch>
        </p:blipFill>
        <p:spPr bwMode="auto">
          <a:xfrm>
            <a:off x="1219200" y="2162175"/>
            <a:ext cx="6781800" cy="469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10" descr="C:\Users\User\Desktop\untitled2.png"/>
          <p:cNvPicPr>
            <a:picLocks noChangeAspect="1" noChangeArrowheads="1"/>
          </p:cNvPicPr>
          <p:nvPr/>
        </p:nvPicPr>
        <p:blipFill>
          <a:blip r:embed="rId2"/>
          <a:srcRect/>
          <a:stretch>
            <a:fillRect/>
          </a:stretch>
        </p:blipFill>
        <p:spPr bwMode="auto">
          <a:xfrm>
            <a:off x="7391400" y="3733800"/>
            <a:ext cx="1437967" cy="685800"/>
          </a:xfrm>
          <a:prstGeom prst="rect">
            <a:avLst/>
          </a:prstGeom>
          <a:noFill/>
        </p:spPr>
      </p:pic>
      <p:sp>
        <p:nvSpPr>
          <p:cNvPr id="2" name="Title 1"/>
          <p:cNvSpPr>
            <a:spLocks noGrp="1"/>
          </p:cNvSpPr>
          <p:nvPr>
            <p:ph type="title"/>
          </p:nvPr>
        </p:nvSpPr>
        <p:spPr/>
        <p:txBody>
          <a:bodyPr>
            <a:normAutofit/>
          </a:bodyPr>
          <a:lstStyle/>
          <a:p>
            <a:pPr algn="ctr"/>
            <a:r>
              <a:rPr lang="en-US" sz="3600" dirty="0" smtClean="0"/>
              <a:t>Example (Video on Demand)</a:t>
            </a:r>
            <a:endParaRPr lang="en-US" sz="3600" dirty="0"/>
          </a:p>
        </p:txBody>
      </p:sp>
      <p:pic>
        <p:nvPicPr>
          <p:cNvPr id="2052" name="Picture 4" descr="C:\Users\User\Desktop\untitled.png"/>
          <p:cNvPicPr>
            <a:picLocks noChangeAspect="1" noChangeArrowheads="1"/>
          </p:cNvPicPr>
          <p:nvPr/>
        </p:nvPicPr>
        <p:blipFill>
          <a:blip r:embed="rId3"/>
          <a:srcRect/>
          <a:stretch>
            <a:fillRect/>
          </a:stretch>
        </p:blipFill>
        <p:spPr bwMode="auto">
          <a:xfrm>
            <a:off x="723446" y="5105400"/>
            <a:ext cx="1000759" cy="1295399"/>
          </a:xfrm>
          <a:prstGeom prst="rect">
            <a:avLst/>
          </a:prstGeom>
          <a:noFill/>
        </p:spPr>
      </p:pic>
      <p:pic>
        <p:nvPicPr>
          <p:cNvPr id="2053" name="Picture 5" descr="C:\Users\User\Desktop\untitled.png"/>
          <p:cNvPicPr>
            <a:picLocks noChangeAspect="1" noChangeArrowheads="1"/>
          </p:cNvPicPr>
          <p:nvPr/>
        </p:nvPicPr>
        <p:blipFill>
          <a:blip r:embed="rId3"/>
          <a:srcRect/>
          <a:stretch>
            <a:fillRect/>
          </a:stretch>
        </p:blipFill>
        <p:spPr bwMode="auto">
          <a:xfrm>
            <a:off x="723446" y="3581400"/>
            <a:ext cx="990600" cy="1282249"/>
          </a:xfrm>
          <a:prstGeom prst="rect">
            <a:avLst/>
          </a:prstGeom>
          <a:noFill/>
        </p:spPr>
      </p:pic>
      <p:pic>
        <p:nvPicPr>
          <p:cNvPr id="2054" name="Picture 6" descr="C:\Users\User\Desktop\untitled.png"/>
          <p:cNvPicPr>
            <a:picLocks noChangeAspect="1" noChangeArrowheads="1"/>
          </p:cNvPicPr>
          <p:nvPr/>
        </p:nvPicPr>
        <p:blipFill>
          <a:blip r:embed="rId3"/>
          <a:srcRect/>
          <a:stretch>
            <a:fillRect/>
          </a:stretch>
        </p:blipFill>
        <p:spPr bwMode="auto">
          <a:xfrm>
            <a:off x="799646" y="2245386"/>
            <a:ext cx="914400" cy="1183614"/>
          </a:xfrm>
          <a:prstGeom prst="rect">
            <a:avLst/>
          </a:prstGeom>
          <a:noFill/>
        </p:spPr>
      </p:pic>
      <p:pic>
        <p:nvPicPr>
          <p:cNvPr id="2055" name="Picture 7" descr="C:\Users\User\Desktop\untitled.png"/>
          <p:cNvPicPr>
            <a:picLocks noChangeAspect="1" noChangeArrowheads="1"/>
          </p:cNvPicPr>
          <p:nvPr/>
        </p:nvPicPr>
        <p:blipFill>
          <a:blip r:embed="rId3"/>
          <a:srcRect/>
          <a:stretch>
            <a:fillRect/>
          </a:stretch>
        </p:blipFill>
        <p:spPr bwMode="auto">
          <a:xfrm>
            <a:off x="2247446" y="2133600"/>
            <a:ext cx="914400" cy="1183614"/>
          </a:xfrm>
          <a:prstGeom prst="rect">
            <a:avLst/>
          </a:prstGeom>
          <a:noFill/>
        </p:spPr>
      </p:pic>
      <p:cxnSp>
        <p:nvCxnSpPr>
          <p:cNvPr id="13" name="Straight Connector 12"/>
          <p:cNvCxnSpPr/>
          <p:nvPr/>
        </p:nvCxnSpPr>
        <p:spPr>
          <a:xfrm rot="5400000">
            <a:off x="76540" y="4228306"/>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1790246" y="2819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2018846" y="2743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1790246" y="4191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1790246" y="57150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7246" y="3276600"/>
            <a:ext cx="1237839" cy="307777"/>
          </a:xfrm>
          <a:prstGeom prst="rect">
            <a:avLst/>
          </a:prstGeom>
          <a:noFill/>
        </p:spPr>
        <p:txBody>
          <a:bodyPr wrap="none" rtlCol="0">
            <a:spAutoFit/>
          </a:bodyPr>
          <a:lstStyle/>
          <a:p>
            <a:r>
              <a:rPr lang="en-US" sz="1400" dirty="0" smtClean="0"/>
              <a:t>Media Server</a:t>
            </a:r>
            <a:endParaRPr lang="en-US" sz="1400" dirty="0"/>
          </a:p>
        </p:txBody>
      </p:sp>
      <p:sp>
        <p:nvSpPr>
          <p:cNvPr id="25" name="TextBox 24"/>
          <p:cNvSpPr txBox="1"/>
          <p:nvPr/>
        </p:nvSpPr>
        <p:spPr>
          <a:xfrm>
            <a:off x="457200" y="4724400"/>
            <a:ext cx="1561646" cy="307777"/>
          </a:xfrm>
          <a:prstGeom prst="rect">
            <a:avLst/>
          </a:prstGeom>
          <a:noFill/>
        </p:spPr>
        <p:txBody>
          <a:bodyPr wrap="none" rtlCol="0">
            <a:spAutoFit/>
          </a:bodyPr>
          <a:lstStyle/>
          <a:p>
            <a:r>
              <a:rPr lang="en-US" sz="1400" dirty="0" smtClean="0"/>
              <a:t>Streaming Server</a:t>
            </a:r>
            <a:endParaRPr lang="en-US" sz="1400" dirty="0"/>
          </a:p>
        </p:txBody>
      </p:sp>
      <p:sp>
        <p:nvSpPr>
          <p:cNvPr id="26" name="TextBox 25"/>
          <p:cNvSpPr txBox="1"/>
          <p:nvPr/>
        </p:nvSpPr>
        <p:spPr>
          <a:xfrm>
            <a:off x="688662" y="6248400"/>
            <a:ext cx="1101584" cy="307777"/>
          </a:xfrm>
          <a:prstGeom prst="rect">
            <a:avLst/>
          </a:prstGeom>
          <a:noFill/>
        </p:spPr>
        <p:txBody>
          <a:bodyPr wrap="none" rtlCol="0">
            <a:spAutoFit/>
          </a:bodyPr>
          <a:lstStyle/>
          <a:p>
            <a:r>
              <a:rPr lang="en-US" sz="1400" dirty="0" smtClean="0"/>
              <a:t>Web Server</a:t>
            </a:r>
            <a:endParaRPr lang="en-US" sz="1400" dirty="0"/>
          </a:p>
        </p:txBody>
      </p:sp>
      <p:sp>
        <p:nvSpPr>
          <p:cNvPr id="27" name="TextBox 26"/>
          <p:cNvSpPr txBox="1"/>
          <p:nvPr/>
        </p:nvSpPr>
        <p:spPr>
          <a:xfrm>
            <a:off x="2171246" y="3200400"/>
            <a:ext cx="1370888" cy="523220"/>
          </a:xfrm>
          <a:prstGeom prst="rect">
            <a:avLst/>
          </a:prstGeom>
          <a:noFill/>
        </p:spPr>
        <p:txBody>
          <a:bodyPr wrap="none" rtlCol="0">
            <a:spAutoFit/>
          </a:bodyPr>
          <a:lstStyle/>
          <a:p>
            <a:pPr algn="ctr"/>
            <a:r>
              <a:rPr lang="en-US" sz="1400" dirty="0" smtClean="0"/>
              <a:t>Authentication</a:t>
            </a:r>
          </a:p>
          <a:p>
            <a:pPr algn="ctr"/>
            <a:r>
              <a:rPr lang="en-US" sz="1400" dirty="0" smtClean="0"/>
              <a:t>/Billing Server</a:t>
            </a:r>
            <a:endParaRPr lang="en-US" sz="1400" dirty="0"/>
          </a:p>
        </p:txBody>
      </p:sp>
      <p:pic>
        <p:nvPicPr>
          <p:cNvPr id="2056" name="Picture 8" descr="C:\Users\User\Desktop\imagesL62PN1ES.jpg"/>
          <p:cNvPicPr>
            <a:picLocks noChangeAspect="1" noChangeArrowheads="1"/>
          </p:cNvPicPr>
          <p:nvPr/>
        </p:nvPicPr>
        <p:blipFill>
          <a:blip r:embed="rId4"/>
          <a:srcRect/>
          <a:stretch>
            <a:fillRect/>
          </a:stretch>
        </p:blipFill>
        <p:spPr bwMode="auto">
          <a:xfrm>
            <a:off x="3771446" y="3592378"/>
            <a:ext cx="1752600" cy="1589222"/>
          </a:xfrm>
          <a:prstGeom prst="rect">
            <a:avLst/>
          </a:prstGeom>
          <a:noFill/>
        </p:spPr>
      </p:pic>
      <p:pic>
        <p:nvPicPr>
          <p:cNvPr id="2058" name="Picture 10" descr="C:\Users\User\Desktop\untitled2.png"/>
          <p:cNvPicPr>
            <a:picLocks noChangeAspect="1" noChangeArrowheads="1"/>
          </p:cNvPicPr>
          <p:nvPr/>
        </p:nvPicPr>
        <p:blipFill>
          <a:blip r:embed="rId2"/>
          <a:srcRect/>
          <a:stretch>
            <a:fillRect/>
          </a:stretch>
        </p:blipFill>
        <p:spPr bwMode="auto">
          <a:xfrm>
            <a:off x="7401232" y="2209800"/>
            <a:ext cx="1437967" cy="685800"/>
          </a:xfrm>
          <a:prstGeom prst="rect">
            <a:avLst/>
          </a:prstGeom>
          <a:noFill/>
        </p:spPr>
      </p:pic>
      <p:pic>
        <p:nvPicPr>
          <p:cNvPr id="2059" name="Picture 11" descr="C:\Users\User\Desktop\untitled4.png"/>
          <p:cNvPicPr>
            <a:picLocks noChangeAspect="1" noChangeArrowheads="1"/>
          </p:cNvPicPr>
          <p:nvPr/>
        </p:nvPicPr>
        <p:blipFill>
          <a:blip r:embed="rId5"/>
          <a:srcRect/>
          <a:stretch>
            <a:fillRect/>
          </a:stretch>
        </p:blipFill>
        <p:spPr bwMode="auto">
          <a:xfrm>
            <a:off x="7467600" y="5547528"/>
            <a:ext cx="1371600" cy="929472"/>
          </a:xfrm>
          <a:prstGeom prst="rect">
            <a:avLst/>
          </a:prstGeom>
          <a:noFill/>
        </p:spPr>
      </p:pic>
      <p:pic>
        <p:nvPicPr>
          <p:cNvPr id="2060" name="Picture 12" descr="C:\Users\User\Desktop\images2G2V24I1.jpg"/>
          <p:cNvPicPr>
            <a:picLocks noChangeAspect="1" noChangeArrowheads="1"/>
          </p:cNvPicPr>
          <p:nvPr/>
        </p:nvPicPr>
        <p:blipFill>
          <a:blip r:embed="rId6"/>
          <a:srcRect/>
          <a:stretch>
            <a:fillRect/>
          </a:stretch>
        </p:blipFill>
        <p:spPr bwMode="auto">
          <a:xfrm>
            <a:off x="2476046" y="4008120"/>
            <a:ext cx="1143000" cy="640080"/>
          </a:xfrm>
          <a:prstGeom prst="rect">
            <a:avLst/>
          </a:prstGeom>
          <a:noFill/>
        </p:spPr>
      </p:pic>
      <p:cxnSp>
        <p:nvCxnSpPr>
          <p:cNvPr id="33" name="Straight Connector 32"/>
          <p:cNvCxnSpPr/>
          <p:nvPr/>
        </p:nvCxnSpPr>
        <p:spPr>
          <a:xfrm rot="10800000">
            <a:off x="2018846"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57553" y="4495800"/>
            <a:ext cx="732893" cy="307777"/>
          </a:xfrm>
          <a:prstGeom prst="rect">
            <a:avLst/>
          </a:prstGeom>
          <a:noFill/>
        </p:spPr>
        <p:txBody>
          <a:bodyPr wrap="none" rtlCol="0">
            <a:spAutoFit/>
          </a:bodyPr>
          <a:lstStyle/>
          <a:p>
            <a:r>
              <a:rPr lang="en-US" sz="1400" dirty="0" smtClean="0"/>
              <a:t>Router</a:t>
            </a:r>
            <a:endParaRPr lang="en-US" sz="1400" dirty="0"/>
          </a:p>
        </p:txBody>
      </p:sp>
      <p:cxnSp>
        <p:nvCxnSpPr>
          <p:cNvPr id="36" name="Straight Connector 35"/>
          <p:cNvCxnSpPr/>
          <p:nvPr/>
        </p:nvCxnSpPr>
        <p:spPr>
          <a:xfrm rot="10800000">
            <a:off x="3619046"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9" descr="C:\Users\User\Desktop\untitled1.png"/>
          <p:cNvPicPr>
            <a:picLocks noChangeAspect="1" noChangeArrowheads="1"/>
          </p:cNvPicPr>
          <p:nvPr/>
        </p:nvPicPr>
        <p:blipFill>
          <a:blip r:embed="rId7" cstate="print"/>
          <a:srcRect/>
          <a:stretch>
            <a:fillRect/>
          </a:stretch>
        </p:blipFill>
        <p:spPr bwMode="auto">
          <a:xfrm>
            <a:off x="6400800" y="2286000"/>
            <a:ext cx="908649" cy="457200"/>
          </a:xfrm>
          <a:prstGeom prst="rect">
            <a:avLst/>
          </a:prstGeom>
          <a:noFill/>
        </p:spPr>
      </p:pic>
      <p:pic>
        <p:nvPicPr>
          <p:cNvPr id="40" name="Picture 9" descr="C:\Users\User\Desktop\untitled1.png"/>
          <p:cNvPicPr>
            <a:picLocks noChangeAspect="1" noChangeArrowheads="1"/>
          </p:cNvPicPr>
          <p:nvPr/>
        </p:nvPicPr>
        <p:blipFill>
          <a:blip r:embed="rId7" cstate="print"/>
          <a:srcRect/>
          <a:stretch>
            <a:fillRect/>
          </a:stretch>
        </p:blipFill>
        <p:spPr bwMode="auto">
          <a:xfrm>
            <a:off x="6406551" y="3810000"/>
            <a:ext cx="908649" cy="457200"/>
          </a:xfrm>
          <a:prstGeom prst="rect">
            <a:avLst/>
          </a:prstGeom>
          <a:noFill/>
        </p:spPr>
      </p:pic>
      <p:pic>
        <p:nvPicPr>
          <p:cNvPr id="41" name="Picture 9" descr="C:\Users\User\Desktop\untitled1.png"/>
          <p:cNvPicPr>
            <a:picLocks noChangeAspect="1" noChangeArrowheads="1"/>
          </p:cNvPicPr>
          <p:nvPr/>
        </p:nvPicPr>
        <p:blipFill>
          <a:blip r:embed="rId7" cstate="print"/>
          <a:srcRect/>
          <a:stretch>
            <a:fillRect/>
          </a:stretch>
        </p:blipFill>
        <p:spPr bwMode="auto">
          <a:xfrm>
            <a:off x="6406551" y="5715000"/>
            <a:ext cx="908649" cy="457200"/>
          </a:xfrm>
          <a:prstGeom prst="rect">
            <a:avLst/>
          </a:prstGeom>
          <a:noFill/>
        </p:spPr>
      </p:pic>
      <p:cxnSp>
        <p:nvCxnSpPr>
          <p:cNvPr id="42" name="Straight Connector 41"/>
          <p:cNvCxnSpPr/>
          <p:nvPr/>
        </p:nvCxnSpPr>
        <p:spPr>
          <a:xfrm rot="5400000">
            <a:off x="3772694" y="4304506"/>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5486400" y="4343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5715000" y="2590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5715000" y="4113212"/>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5715000" y="6018211"/>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7315200" y="4114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7315200" y="25892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7315200" y="60198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15000" y="2283023"/>
            <a:ext cx="649537" cy="307777"/>
          </a:xfrm>
          <a:prstGeom prst="rect">
            <a:avLst/>
          </a:prstGeom>
          <a:noFill/>
        </p:spPr>
        <p:txBody>
          <a:bodyPr wrap="none" rtlCol="0">
            <a:spAutoFit/>
          </a:bodyPr>
          <a:lstStyle/>
          <a:p>
            <a:r>
              <a:rPr lang="en-US" sz="1400" dirty="0" smtClean="0"/>
              <a:t>ADSL</a:t>
            </a:r>
            <a:endParaRPr lang="en-US" sz="1400" dirty="0"/>
          </a:p>
        </p:txBody>
      </p:sp>
      <p:sp>
        <p:nvSpPr>
          <p:cNvPr id="56" name="TextBox 55"/>
          <p:cNvSpPr txBox="1"/>
          <p:nvPr/>
        </p:nvSpPr>
        <p:spPr>
          <a:xfrm>
            <a:off x="5715000" y="3807023"/>
            <a:ext cx="651140" cy="307777"/>
          </a:xfrm>
          <a:prstGeom prst="rect">
            <a:avLst/>
          </a:prstGeom>
          <a:noFill/>
        </p:spPr>
        <p:txBody>
          <a:bodyPr wrap="none" rtlCol="0">
            <a:spAutoFit/>
          </a:bodyPr>
          <a:lstStyle/>
          <a:p>
            <a:r>
              <a:rPr lang="en-US" sz="1400" dirty="0" smtClean="0"/>
              <a:t>CATV</a:t>
            </a:r>
            <a:endParaRPr lang="en-US" sz="1400" dirty="0"/>
          </a:p>
        </p:txBody>
      </p:sp>
      <p:sp>
        <p:nvSpPr>
          <p:cNvPr id="57" name="TextBox 56"/>
          <p:cNvSpPr txBox="1"/>
          <p:nvPr/>
        </p:nvSpPr>
        <p:spPr>
          <a:xfrm>
            <a:off x="5715000" y="5638800"/>
            <a:ext cx="795411" cy="307777"/>
          </a:xfrm>
          <a:prstGeom prst="rect">
            <a:avLst/>
          </a:prstGeom>
          <a:noFill/>
        </p:spPr>
        <p:txBody>
          <a:bodyPr wrap="none" rtlCol="0">
            <a:spAutoFit/>
          </a:bodyPr>
          <a:lstStyle/>
          <a:p>
            <a:r>
              <a:rPr lang="en-US" sz="1400" dirty="0" smtClean="0"/>
              <a:t>Modem</a:t>
            </a:r>
            <a:endParaRPr lang="en-US" sz="1400" dirty="0"/>
          </a:p>
        </p:txBody>
      </p:sp>
      <p:sp>
        <p:nvSpPr>
          <p:cNvPr id="59" name="TextBox 58"/>
          <p:cNvSpPr txBox="1"/>
          <p:nvPr/>
        </p:nvSpPr>
        <p:spPr>
          <a:xfrm>
            <a:off x="6553200" y="2667000"/>
            <a:ext cx="513282" cy="307777"/>
          </a:xfrm>
          <a:prstGeom prst="rect">
            <a:avLst/>
          </a:prstGeom>
          <a:noFill/>
        </p:spPr>
        <p:txBody>
          <a:bodyPr wrap="none" rtlCol="0">
            <a:spAutoFit/>
          </a:bodyPr>
          <a:lstStyle/>
          <a:p>
            <a:r>
              <a:rPr lang="en-US" sz="1400" dirty="0" smtClean="0"/>
              <a:t>STB</a:t>
            </a:r>
            <a:endParaRPr lang="en-US" sz="1400" dirty="0"/>
          </a:p>
        </p:txBody>
      </p:sp>
      <p:sp>
        <p:nvSpPr>
          <p:cNvPr id="60" name="TextBox 59"/>
          <p:cNvSpPr txBox="1"/>
          <p:nvPr/>
        </p:nvSpPr>
        <p:spPr>
          <a:xfrm>
            <a:off x="6553200" y="4191000"/>
            <a:ext cx="513282" cy="307777"/>
          </a:xfrm>
          <a:prstGeom prst="rect">
            <a:avLst/>
          </a:prstGeom>
          <a:noFill/>
        </p:spPr>
        <p:txBody>
          <a:bodyPr wrap="none" rtlCol="0">
            <a:spAutoFit/>
          </a:bodyPr>
          <a:lstStyle/>
          <a:p>
            <a:r>
              <a:rPr lang="en-US" sz="1400" dirty="0" smtClean="0"/>
              <a:t>STB</a:t>
            </a:r>
            <a:endParaRPr lang="en-US" sz="1400" dirty="0"/>
          </a:p>
        </p:txBody>
      </p:sp>
      <p:sp>
        <p:nvSpPr>
          <p:cNvPr id="61" name="TextBox 60"/>
          <p:cNvSpPr txBox="1"/>
          <p:nvPr/>
        </p:nvSpPr>
        <p:spPr>
          <a:xfrm>
            <a:off x="6553200" y="6096000"/>
            <a:ext cx="513282" cy="307777"/>
          </a:xfrm>
          <a:prstGeom prst="rect">
            <a:avLst/>
          </a:prstGeom>
          <a:noFill/>
        </p:spPr>
        <p:txBody>
          <a:bodyPr wrap="none" rtlCol="0">
            <a:spAutoFit/>
          </a:bodyPr>
          <a:lstStyle/>
          <a:p>
            <a:r>
              <a:rPr lang="en-US" sz="1400" dirty="0" smtClean="0"/>
              <a:t>STB</a:t>
            </a:r>
            <a:endParaRPr lang="en-US" sz="1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DIGITIZATION PRINCIPLES</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Analog Signals</a:t>
            </a:r>
            <a:endParaRPr lang="en-US" sz="3600"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smtClean="0"/>
              <a:t>As mentioned earlier the amplitude of the signal varies continuously with time</a:t>
            </a:r>
          </a:p>
          <a:p>
            <a:pPr algn="just">
              <a:buFont typeface="Arial" pitchFamily="34" charset="0"/>
              <a:buChar char="•"/>
            </a:pPr>
            <a:endParaRPr lang="en-US" sz="2400" dirty="0" smtClean="0"/>
          </a:p>
          <a:p>
            <a:pPr algn="just">
              <a:buFont typeface="Arial" pitchFamily="34" charset="0"/>
              <a:buChar char="•"/>
            </a:pPr>
            <a:r>
              <a:rPr lang="en-US" sz="2400" dirty="0" smtClean="0"/>
              <a:t>The </a:t>
            </a:r>
            <a:r>
              <a:rPr lang="en-US" sz="2400" b="1" dirty="0" smtClean="0"/>
              <a:t>Fourier transform</a:t>
            </a:r>
            <a:r>
              <a:rPr lang="en-US" sz="2400" dirty="0" smtClean="0"/>
              <a:t> decomposes a signal into the frequencies that make it up</a:t>
            </a:r>
            <a:endParaRPr lang="en-GB" sz="2400" dirty="0" smtClean="0"/>
          </a:p>
          <a:p>
            <a:pPr algn="just">
              <a:buFont typeface="Arial" pitchFamily="34" charset="0"/>
              <a:buChar char="•"/>
            </a:pPr>
            <a:endParaRPr lang="en-GB" sz="2400" dirty="0" smtClean="0"/>
          </a:p>
          <a:p>
            <a:pPr algn="just">
              <a:buFont typeface="Arial" pitchFamily="34" charset="0"/>
              <a:buChar char="•"/>
            </a:pPr>
            <a:r>
              <a:rPr lang="en-GB" sz="2400" dirty="0" smtClean="0"/>
              <a:t>The Fourier analysis can be used to show that any time varying signal is made up of infinite number of single-frequency sinusoidal components</a:t>
            </a:r>
            <a:endParaRPr lang="en-US" sz="2400" b="1" dirty="0" smtClean="0"/>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Analog Signals (Cont.)</a:t>
            </a:r>
            <a:endParaRPr lang="en-US" sz="3600"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smtClean="0"/>
              <a:t>A band-limited signal x(t) is one whose Fourier Transform is non-zero on only a finite interval of the frequency axis.</a:t>
            </a:r>
          </a:p>
          <a:p>
            <a:pPr algn="just">
              <a:buFont typeface="Arial" pitchFamily="34" charset="0"/>
              <a:buChar char="•"/>
            </a:pPr>
            <a:r>
              <a:rPr lang="en-GB" sz="2400" dirty="0" smtClean="0"/>
              <a:t>There exists a positive number B such that X(f) is non-zero only in -</a:t>
            </a:r>
            <a:r>
              <a:rPr lang="en-GB" sz="2400" dirty="0" err="1" smtClean="0"/>
              <a:t>B≤f≤B</a:t>
            </a:r>
            <a:r>
              <a:rPr lang="en-GB" sz="2400" dirty="0" smtClean="0"/>
              <a:t>. B is called the </a:t>
            </a:r>
            <a:r>
              <a:rPr lang="en-GB" sz="2400" i="1" dirty="0" smtClean="0"/>
              <a:t>signal bandwidth</a:t>
            </a:r>
            <a:r>
              <a:rPr lang="en-GB" sz="2400" dirty="0" smtClean="0"/>
              <a:t>.</a:t>
            </a:r>
          </a:p>
          <a:p>
            <a:pPr algn="just">
              <a:buFont typeface="Arial" pitchFamily="34" charset="0"/>
              <a:buChar char="•"/>
            </a:pPr>
            <a:r>
              <a:rPr lang="en-GB" sz="2400" dirty="0" smtClean="0"/>
              <a:t>Speech bandwidth: </a:t>
            </a:r>
            <a:r>
              <a:rPr lang="en-GB" sz="2400" b="1" dirty="0" smtClean="0"/>
              <a:t>50Hz – 10kHz</a:t>
            </a:r>
          </a:p>
          <a:p>
            <a:pPr algn="just">
              <a:buFont typeface="Arial" pitchFamily="34" charset="0"/>
              <a:buChar char="•"/>
            </a:pPr>
            <a:r>
              <a:rPr lang="en-GB" sz="2400" dirty="0" smtClean="0"/>
              <a:t>Music Bandwidth: </a:t>
            </a:r>
            <a:r>
              <a:rPr lang="en-GB" sz="2400" b="1" dirty="0" smtClean="0"/>
              <a:t>15Hz – 20kHz</a:t>
            </a:r>
          </a:p>
          <a:p>
            <a:pPr algn="just">
              <a:buFont typeface="Arial" pitchFamily="34" charset="0"/>
              <a:buChar char="•"/>
            </a:pPr>
            <a:r>
              <a:rPr lang="en-GB" sz="2400" dirty="0" smtClean="0"/>
              <a:t>To transmit an analogue signal through a network the bandwidth of the transmission channel should be equal to or greater than the signal bandwidth.</a:t>
            </a:r>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2024113" y="2286000"/>
            <a:ext cx="50292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76713" y="2438400"/>
            <a:ext cx="31242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smtClean="0"/>
              <a:t>Encoder Design</a:t>
            </a:r>
            <a:endParaRPr lang="en-US" sz="3600" dirty="0"/>
          </a:p>
        </p:txBody>
      </p:sp>
      <p:sp>
        <p:nvSpPr>
          <p:cNvPr id="4" name="Rectangle 3"/>
          <p:cNvSpPr/>
          <p:nvPr/>
        </p:nvSpPr>
        <p:spPr>
          <a:xfrm>
            <a:off x="2176513"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AAF</a:t>
            </a:r>
            <a:endParaRPr lang="en-US" sz="1600" b="1" dirty="0"/>
          </a:p>
        </p:txBody>
      </p:sp>
      <p:sp>
        <p:nvSpPr>
          <p:cNvPr id="5" name="Rectangle 4"/>
          <p:cNvSpPr/>
          <p:nvPr/>
        </p:nvSpPr>
        <p:spPr>
          <a:xfrm>
            <a:off x="3929113"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Sample and Hold</a:t>
            </a:r>
            <a:endParaRPr lang="en-US" sz="1600" b="1" dirty="0"/>
          </a:p>
        </p:txBody>
      </p:sp>
      <p:sp>
        <p:nvSpPr>
          <p:cNvPr id="6" name="Rectangle 5"/>
          <p:cNvSpPr/>
          <p:nvPr/>
        </p:nvSpPr>
        <p:spPr>
          <a:xfrm>
            <a:off x="5486400" y="2590800"/>
            <a:ext cx="12717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Quantizer</a:t>
            </a:r>
            <a:endParaRPr lang="en-US" sz="1600" b="1" dirty="0"/>
          </a:p>
        </p:txBody>
      </p:sp>
      <p:cxnSp>
        <p:nvCxnSpPr>
          <p:cNvPr id="9" name="Straight Arrow Connector 8"/>
          <p:cNvCxnSpPr>
            <a:stCxn id="4" idx="3"/>
            <a:endCxn id="5" idx="1"/>
          </p:cNvCxnSpPr>
          <p:nvPr/>
        </p:nvCxnSpPr>
        <p:spPr>
          <a:xfrm>
            <a:off x="3548113"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224513" y="3048000"/>
            <a:ext cx="2618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6758139" y="3048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719313"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 y="2706469"/>
            <a:ext cx="957313" cy="646331"/>
          </a:xfrm>
          <a:prstGeom prst="rect">
            <a:avLst/>
          </a:prstGeom>
          <a:noFill/>
        </p:spPr>
        <p:txBody>
          <a:bodyPr wrap="none" rtlCol="0">
            <a:spAutoFit/>
          </a:bodyPr>
          <a:lstStyle/>
          <a:p>
            <a:r>
              <a:rPr lang="en-US" dirty="0" smtClean="0"/>
              <a:t>Analog </a:t>
            </a:r>
          </a:p>
          <a:p>
            <a:r>
              <a:rPr lang="en-US" dirty="0" smtClean="0"/>
              <a:t>Signal</a:t>
            </a:r>
            <a:endParaRPr lang="en-US" dirty="0"/>
          </a:p>
        </p:txBody>
      </p:sp>
      <p:sp>
        <p:nvSpPr>
          <p:cNvPr id="31" name="TextBox 30"/>
          <p:cNvSpPr txBox="1"/>
          <p:nvPr/>
        </p:nvSpPr>
        <p:spPr>
          <a:xfrm>
            <a:off x="7291539" y="2743200"/>
            <a:ext cx="1225015" cy="646331"/>
          </a:xfrm>
          <a:prstGeom prst="rect">
            <a:avLst/>
          </a:prstGeom>
          <a:noFill/>
        </p:spPr>
        <p:txBody>
          <a:bodyPr wrap="none" rtlCol="0">
            <a:spAutoFit/>
          </a:bodyPr>
          <a:lstStyle/>
          <a:p>
            <a:r>
              <a:rPr lang="en-US" dirty="0" smtClean="0"/>
              <a:t>Digital </a:t>
            </a:r>
          </a:p>
          <a:p>
            <a:r>
              <a:rPr lang="en-US" dirty="0" smtClean="0"/>
              <a:t>Codeword</a:t>
            </a:r>
            <a:endParaRPr lang="en-US" dirty="0"/>
          </a:p>
        </p:txBody>
      </p:sp>
      <p:sp>
        <p:nvSpPr>
          <p:cNvPr id="38" name="TextBox 37"/>
          <p:cNvSpPr txBox="1"/>
          <p:nvPr/>
        </p:nvSpPr>
        <p:spPr>
          <a:xfrm>
            <a:off x="6291313" y="3547646"/>
            <a:ext cx="607859" cy="338554"/>
          </a:xfrm>
          <a:prstGeom prst="rect">
            <a:avLst/>
          </a:prstGeom>
          <a:noFill/>
        </p:spPr>
        <p:txBody>
          <a:bodyPr wrap="none" rtlCol="0">
            <a:spAutoFit/>
          </a:bodyPr>
          <a:lstStyle/>
          <a:p>
            <a:r>
              <a:rPr lang="en-US" sz="1600" dirty="0" smtClean="0"/>
              <a:t>ADC</a:t>
            </a:r>
            <a:endParaRPr lang="en-US" sz="1600" dirty="0"/>
          </a:p>
        </p:txBody>
      </p:sp>
      <p:sp>
        <p:nvSpPr>
          <p:cNvPr id="23"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dirty="0" smtClean="0"/>
          </a:p>
          <a:p>
            <a:pPr marL="576072" indent="-457200" algn="just">
              <a:buFont typeface="Arial" pitchFamily="34" charset="0"/>
              <a:buChar char="•"/>
            </a:pPr>
            <a:endParaRPr lang="en-GB" sz="2400" dirty="0" smtClean="0"/>
          </a:p>
          <a:p>
            <a:pPr marL="576072" indent="-457200" algn="just">
              <a:buFont typeface="Arial" pitchFamily="34" charset="0"/>
              <a:buChar char="•"/>
            </a:pPr>
            <a:endParaRPr lang="en-GB" sz="2400" dirty="0" smtClean="0"/>
          </a:p>
          <a:p>
            <a:pPr marL="576072" indent="-457200" algn="just">
              <a:buFont typeface="Arial" pitchFamily="34" charset="0"/>
              <a:buChar char="•"/>
            </a:pPr>
            <a:endParaRPr lang="en-GB" sz="2400" dirty="0" smtClean="0"/>
          </a:p>
          <a:p>
            <a:pPr marL="576072" indent="-457200" algn="just">
              <a:buFont typeface="Arial" pitchFamily="34" charset="0"/>
              <a:buChar char="•"/>
            </a:pPr>
            <a:endParaRPr lang="en-GB" sz="2400" dirty="0" smtClean="0"/>
          </a:p>
          <a:p>
            <a:pPr marL="576072" indent="-457200" algn="just">
              <a:buFont typeface="Arial" pitchFamily="34" charset="0"/>
              <a:buChar char="•"/>
            </a:pPr>
            <a:endParaRPr lang="en-GB" sz="2400" dirty="0" smtClean="0"/>
          </a:p>
          <a:p>
            <a:pPr algn="just">
              <a:buFont typeface="Arial" pitchFamily="34" charset="0"/>
              <a:buChar char="•"/>
            </a:pPr>
            <a:r>
              <a:rPr lang="en-GB" sz="2400" dirty="0" smtClean="0"/>
              <a:t>The encoder consists of AAF (Anti-Aliasing Filter) and an Analogue-to-Digital Converter (ADC) </a:t>
            </a:r>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Encoder Design (Cont.)</a:t>
            </a:r>
            <a:endParaRPr lang="en-US" sz="3600" dirty="0"/>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smtClean="0"/>
              <a:t>Anti-Aliasing Filter (AAF) removes the selected higher frequency components from the source signal.</a:t>
            </a:r>
          </a:p>
          <a:p>
            <a:pPr algn="just">
              <a:buFont typeface="Arial" pitchFamily="34" charset="0"/>
              <a:buChar char="•"/>
            </a:pPr>
            <a:endParaRPr lang="en-GB" sz="2400" dirty="0" smtClean="0"/>
          </a:p>
          <a:p>
            <a:pPr algn="just">
              <a:buFont typeface="Arial" pitchFamily="34" charset="0"/>
              <a:buChar char="•"/>
            </a:pPr>
            <a:r>
              <a:rPr lang="en-GB" sz="2400" dirty="0" smtClean="0"/>
              <a:t>Sample and Hold samples amplitude of the filtered signal at regular intervals and holds the sampled amplitudes between samples.</a:t>
            </a:r>
          </a:p>
          <a:p>
            <a:pPr algn="just">
              <a:buFont typeface="Arial" pitchFamily="34" charset="0"/>
              <a:buChar char="•"/>
            </a:pPr>
            <a:endParaRPr lang="en-GB" sz="2400" dirty="0" smtClean="0"/>
          </a:p>
          <a:p>
            <a:pPr algn="just">
              <a:buFont typeface="Arial" pitchFamily="34" charset="0"/>
              <a:buChar char="•"/>
            </a:pPr>
            <a:r>
              <a:rPr lang="en-GB" sz="2400" dirty="0" smtClean="0"/>
              <a:t>Quantizer converts the samples into their corresponding binary form </a:t>
            </a:r>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Data Representation</a:t>
            </a:r>
            <a:endParaRPr lang="en-US" sz="3600" dirty="0"/>
          </a:p>
        </p:txBody>
      </p:sp>
      <p:sp>
        <p:nvSpPr>
          <p:cNvPr id="23" name="Content Placeholder 2"/>
          <p:cNvSpPr>
            <a:spLocks noGrp="1"/>
          </p:cNvSpPr>
          <p:nvPr>
            <p:ph idx="1"/>
          </p:nvPr>
        </p:nvSpPr>
        <p:spPr>
          <a:xfrm>
            <a:off x="457200" y="2249424"/>
            <a:ext cx="8229600" cy="4325112"/>
          </a:xfrm>
        </p:spPr>
        <p:txBody>
          <a:bodyPr>
            <a:normAutofit lnSpcReduction="10000"/>
          </a:bodyPr>
          <a:lstStyle/>
          <a:p>
            <a:pPr algn="just">
              <a:buFont typeface="Arial" pitchFamily="34" charset="0"/>
              <a:buChar char="•"/>
            </a:pPr>
            <a:r>
              <a:rPr lang="en-GB" sz="2400" dirty="0" smtClean="0"/>
              <a:t>The most significant bit of the codeword represents the sign of the sample.</a:t>
            </a:r>
          </a:p>
          <a:p>
            <a:pPr algn="just">
              <a:buFont typeface="Arial" pitchFamily="34" charset="0"/>
              <a:buChar char="•"/>
            </a:pPr>
            <a:endParaRPr lang="en-GB" sz="2400" dirty="0" smtClean="0"/>
          </a:p>
          <a:p>
            <a:pPr algn="just">
              <a:buFont typeface="Arial" pitchFamily="34" charset="0"/>
              <a:buChar char="•"/>
            </a:pPr>
            <a:r>
              <a:rPr lang="en-GB" sz="2400" dirty="0" smtClean="0"/>
              <a:t>A binary 0 indicates a </a:t>
            </a:r>
            <a:r>
              <a:rPr lang="en-GB" sz="2400" i="1" dirty="0" smtClean="0"/>
              <a:t>positive value</a:t>
            </a:r>
            <a:r>
              <a:rPr lang="en-GB" sz="2400" dirty="0" smtClean="0"/>
              <a:t> and a binary 1 indicates a </a:t>
            </a:r>
            <a:r>
              <a:rPr lang="en-GB" sz="2400" i="1" dirty="0" smtClean="0"/>
              <a:t>negative value.</a:t>
            </a:r>
          </a:p>
          <a:p>
            <a:pPr algn="just">
              <a:buFont typeface="Arial" pitchFamily="34" charset="0"/>
              <a:buChar char="•"/>
            </a:pPr>
            <a:endParaRPr lang="en-GB" sz="2400" dirty="0" smtClean="0"/>
          </a:p>
          <a:p>
            <a:pPr algn="just">
              <a:buFont typeface="Arial" pitchFamily="34" charset="0"/>
              <a:buChar char="•"/>
            </a:pPr>
            <a:r>
              <a:rPr lang="en-GB" sz="2400" dirty="0" smtClean="0"/>
              <a:t>The signal must be sampled at a much higher rate than the maximum rate of change of the signal amplitude.</a:t>
            </a:r>
          </a:p>
          <a:p>
            <a:pPr algn="just">
              <a:buFont typeface="Arial" pitchFamily="34" charset="0"/>
              <a:buChar char="•"/>
            </a:pPr>
            <a:endParaRPr lang="en-GB" sz="2400" dirty="0" smtClean="0"/>
          </a:p>
          <a:p>
            <a:pPr algn="just">
              <a:buFont typeface="Arial" pitchFamily="34" charset="0"/>
              <a:buChar char="•"/>
            </a:pPr>
            <a:r>
              <a:rPr lang="en-GB" sz="2400" dirty="0" smtClean="0"/>
              <a:t>The number of quantization levels should be as large as possible to represent the signal accurately</a:t>
            </a:r>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References</a:t>
            </a:r>
            <a:endParaRPr lang="en-US" sz="3600" b="1" dirty="0"/>
          </a:p>
        </p:txBody>
      </p:sp>
      <p:sp>
        <p:nvSpPr>
          <p:cNvPr id="3" name="Content Placeholder 2"/>
          <p:cNvSpPr>
            <a:spLocks noGrp="1"/>
          </p:cNvSpPr>
          <p:nvPr>
            <p:ph idx="1"/>
          </p:nvPr>
        </p:nvSpPr>
        <p:spPr/>
        <p:txBody>
          <a:bodyPr>
            <a:noAutofit/>
          </a:bodyPr>
          <a:lstStyle/>
          <a:p>
            <a:pPr marL="457200" indent="-457200" algn="just">
              <a:lnSpc>
                <a:spcPct val="80000"/>
              </a:lnSpc>
              <a:buFont typeface="+mj-lt"/>
              <a:buAutoNum type="arabicPeriod"/>
            </a:pPr>
            <a:r>
              <a:rPr lang="en-US" sz="2400" dirty="0" smtClean="0">
                <a:cs typeface="Times New Roman" pitchFamily="18" charset="0"/>
              </a:rPr>
              <a:t>Jens-Rainer Ohm, “Multimedia Communication Technology”, Springer-</a:t>
            </a:r>
            <a:r>
              <a:rPr lang="en-US" sz="2400" dirty="0" err="1" smtClean="0">
                <a:cs typeface="Times New Roman" pitchFamily="18" charset="0"/>
              </a:rPr>
              <a:t>Verlag</a:t>
            </a:r>
            <a:r>
              <a:rPr lang="en-US" sz="2400" dirty="0" smtClean="0">
                <a:cs typeface="Times New Roman" pitchFamily="18" charset="0"/>
              </a:rPr>
              <a:t> Berlin 2014.</a:t>
            </a:r>
          </a:p>
          <a:p>
            <a:pPr marL="457200" indent="-457200" algn="just">
              <a:lnSpc>
                <a:spcPct val="80000"/>
              </a:lnSpc>
              <a:buFont typeface="+mj-lt"/>
              <a:buAutoNum type="arabicPeriod"/>
            </a:pPr>
            <a:endParaRPr lang="en-US" sz="2400" dirty="0" smtClean="0">
              <a:cs typeface="Times New Roman" pitchFamily="18" charset="0"/>
            </a:endParaRPr>
          </a:p>
          <a:p>
            <a:pPr marL="457200" indent="-457200" algn="just">
              <a:lnSpc>
                <a:spcPct val="80000"/>
              </a:lnSpc>
              <a:buFont typeface="+mj-lt"/>
              <a:buAutoNum type="arabicPeriod"/>
            </a:pPr>
            <a:r>
              <a:rPr lang="en-US" sz="2400" dirty="0" smtClean="0">
                <a:cs typeface="Times New Roman" pitchFamily="18" charset="0"/>
              </a:rPr>
              <a:t>William Stallings, “Data and Computer Communication”, Prentice Hall – New Jersey 2007</a:t>
            </a:r>
          </a:p>
          <a:p>
            <a:pPr marL="457200" indent="-457200" algn="just">
              <a:lnSpc>
                <a:spcPct val="80000"/>
              </a:lnSpc>
              <a:buFont typeface="+mj-lt"/>
              <a:buAutoNum type="arabicPeriod"/>
            </a:pPr>
            <a:endParaRPr lang="en-US" sz="2400" dirty="0" smtClean="0">
              <a:cs typeface="Times New Roman" pitchFamily="18" charset="0"/>
            </a:endParaRPr>
          </a:p>
          <a:p>
            <a:pPr marL="457200" indent="-457200" algn="just">
              <a:lnSpc>
                <a:spcPct val="80000"/>
              </a:lnSpc>
              <a:buFont typeface="+mj-lt"/>
              <a:buAutoNum type="arabicPeriod"/>
            </a:pPr>
            <a:r>
              <a:rPr lang="en-US" sz="2400" dirty="0" smtClean="0">
                <a:cs typeface="Times New Roman" pitchFamily="18" charset="0"/>
              </a:rPr>
              <a:t>J.D. Gibson, Editor, “Multimedia Communication”, Academic Press, San Diego, CA, USA, 2001.</a:t>
            </a:r>
          </a:p>
          <a:p>
            <a:pPr marL="457200" indent="-457200" algn="just">
              <a:lnSpc>
                <a:spcPct val="80000"/>
              </a:lnSpc>
              <a:buFont typeface="+mj-lt"/>
              <a:buAutoNum type="arabicPeriod"/>
            </a:pPr>
            <a:endParaRPr lang="en-US" sz="2400" dirty="0" smtClean="0">
              <a:cs typeface="Times New Roman" pitchFamily="18" charset="0"/>
            </a:endParaRPr>
          </a:p>
          <a:p>
            <a:pPr marL="457200" indent="-457200" algn="just">
              <a:lnSpc>
                <a:spcPct val="80000"/>
              </a:lnSpc>
              <a:buFont typeface="+mj-lt"/>
              <a:buAutoNum type="arabicPeriod"/>
            </a:pPr>
            <a:r>
              <a:rPr lang="en-US" sz="2400" dirty="0" smtClean="0">
                <a:cs typeface="Times New Roman" pitchFamily="18" charset="0"/>
              </a:rPr>
              <a:t>L.L Ball, “Multimedia Network Integration and Management”, McGraw-Hill, 1996.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Sampling Rate</a:t>
            </a:r>
            <a:endParaRPr lang="en-US" sz="3600" dirty="0"/>
          </a:p>
        </p:txBody>
      </p:sp>
      <p:sp>
        <p:nvSpPr>
          <p:cNvPr id="16"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smtClean="0"/>
              <a:t>Nyquist theorem: If x(</a:t>
            </a:r>
            <a:r>
              <a:rPr lang="en-GB" sz="2400" i="1" dirty="0" smtClean="0"/>
              <a:t>t</a:t>
            </a:r>
            <a:r>
              <a:rPr lang="en-GB" sz="2400" dirty="0" smtClean="0"/>
              <a:t>) is a band-limited signal containing no frequencies higher than B. A sufficient sampling rate (i.e., </a:t>
            </a:r>
            <a:r>
              <a:rPr lang="en-US" sz="2400" i="1" dirty="0" smtClean="0"/>
              <a:t>f</a:t>
            </a:r>
            <a:r>
              <a:rPr lang="en-US" sz="2400" i="1" baseline="-25000" dirty="0" smtClean="0"/>
              <a:t>s</a:t>
            </a:r>
            <a:r>
              <a:rPr lang="en-GB" sz="2400" dirty="0" smtClean="0"/>
              <a:t>) is 2B or anything larger. 2B is called the Nyquist rate.</a:t>
            </a:r>
          </a:p>
          <a:p>
            <a:pPr algn="just">
              <a:buFont typeface="Arial" pitchFamily="34" charset="0"/>
              <a:buChar char="•"/>
            </a:pPr>
            <a:r>
              <a:rPr lang="en-GB" sz="2400" dirty="0" smtClean="0"/>
              <a:t>Nyquist rate is represented either in Hz or more correctly in </a:t>
            </a:r>
            <a:r>
              <a:rPr lang="en-GB" sz="2400" i="1" dirty="0" smtClean="0"/>
              <a:t>samples per seconds</a:t>
            </a:r>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baseline="-25000" dirty="0" smtClean="0"/>
          </a:p>
          <a:p>
            <a:pPr marL="576072" indent="-457200" algn="just">
              <a:buFont typeface="Arial" pitchFamily="34" charset="0"/>
              <a:buChar char="•"/>
            </a:pPr>
            <a:endParaRPr lang="en-US" sz="2000" dirty="0" smtClean="0"/>
          </a:p>
        </p:txBody>
      </p:sp>
      <p:pic>
        <p:nvPicPr>
          <p:cNvPr id="54286" name="Picture 14" descr="C:\Users\User\Desktop\459px-CPT-sound-nyquist-thereom-1_5percycle_svg.png"/>
          <p:cNvPicPr>
            <a:picLocks noChangeAspect="1" noChangeArrowheads="1"/>
          </p:cNvPicPr>
          <p:nvPr/>
        </p:nvPicPr>
        <p:blipFill>
          <a:blip r:embed="rId2"/>
          <a:srcRect/>
          <a:stretch>
            <a:fillRect/>
          </a:stretch>
        </p:blipFill>
        <p:spPr bwMode="auto">
          <a:xfrm>
            <a:off x="2590800" y="4876800"/>
            <a:ext cx="4371975" cy="139065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Sampling Rate (Cont.)</a:t>
            </a:r>
            <a:endParaRPr lang="en-US" sz="3600" dirty="0"/>
          </a:p>
        </p:txBody>
      </p:sp>
      <p:pic>
        <p:nvPicPr>
          <p:cNvPr id="55300" name="Picture 4" descr="C:\Users\User\Desktop\AliasedSpectrum.png"/>
          <p:cNvPicPr>
            <a:picLocks noChangeAspect="1" noChangeArrowheads="1"/>
          </p:cNvPicPr>
          <p:nvPr/>
        </p:nvPicPr>
        <p:blipFill>
          <a:blip r:embed="rId2"/>
          <a:srcRect/>
          <a:stretch>
            <a:fillRect/>
          </a:stretch>
        </p:blipFill>
        <p:spPr bwMode="auto">
          <a:xfrm>
            <a:off x="820818" y="2285999"/>
            <a:ext cx="3522581" cy="2389373"/>
          </a:xfrm>
          <a:prstGeom prst="rect">
            <a:avLst/>
          </a:prstGeom>
          <a:noFill/>
        </p:spPr>
      </p:pic>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p:txBody>
      </p:sp>
      <p:pic>
        <p:nvPicPr>
          <p:cNvPr id="10" name="Picture 5" descr="C:\Users\User\Desktop\ReconstructFilter.png"/>
          <p:cNvPicPr>
            <a:picLocks noChangeAspect="1" noChangeArrowheads="1"/>
          </p:cNvPicPr>
          <p:nvPr/>
        </p:nvPicPr>
        <p:blipFill>
          <a:blip r:embed="rId3" cstate="print"/>
          <a:srcRect/>
          <a:stretch>
            <a:fillRect/>
          </a:stretch>
        </p:blipFill>
        <p:spPr bwMode="auto">
          <a:xfrm>
            <a:off x="4477128" y="2133600"/>
            <a:ext cx="4285872" cy="2514600"/>
          </a:xfrm>
          <a:prstGeom prst="rect">
            <a:avLst/>
          </a:prstGeom>
          <a:noFill/>
        </p:spPr>
      </p:pic>
      <p:sp>
        <p:nvSpPr>
          <p:cNvPr id="11" name="Content Placeholder 2"/>
          <p:cNvSpPr txBox="1">
            <a:spLocks/>
          </p:cNvSpPr>
          <p:nvPr/>
        </p:nvSpPr>
        <p:spPr>
          <a:xfrm>
            <a:off x="609600" y="2438400"/>
            <a:ext cx="8229600" cy="4325112"/>
          </a:xfrm>
          <a:prstGeom prst="rect">
            <a:avLst/>
          </a:prstGeom>
        </p:spPr>
        <p:txBody>
          <a:bodyPr vert="horz">
            <a:normAutofit fontScale="92500" lnSpcReduction="10000"/>
          </a:bodyPr>
          <a:lstStyle/>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smtClean="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smtClean="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smtClean="0"/>
          </a:p>
          <a:p>
            <a:pPr marL="576072" lvl="0" indent="-457200" algn="just">
              <a:spcBef>
                <a:spcPts val="300"/>
              </a:spcBef>
              <a:buClr>
                <a:schemeClr val="accent3"/>
              </a:buClr>
              <a:buFont typeface="Arial" pitchFamily="34" charset="0"/>
              <a:buChar char="•"/>
            </a:pPr>
            <a:endParaRPr lang="en-US" sz="2000" dirty="0" smtClean="0"/>
          </a:p>
          <a:p>
            <a:pPr marL="576072" lvl="0" indent="-457200" algn="just">
              <a:spcBef>
                <a:spcPts val="300"/>
              </a:spcBef>
              <a:buClr>
                <a:schemeClr val="accent3"/>
              </a:buClr>
              <a:buFont typeface="Arial" pitchFamily="34" charset="0"/>
              <a:buChar char="•"/>
            </a:pPr>
            <a:endParaRPr lang="en-US" sz="2000" dirty="0" smtClean="0"/>
          </a:p>
          <a:p>
            <a:pPr marL="365760" lvl="0" indent="-256032" algn="just">
              <a:spcBef>
                <a:spcPts val="300"/>
              </a:spcBef>
              <a:buClr>
                <a:schemeClr val="accent3"/>
              </a:buClr>
              <a:buFont typeface="Arial" pitchFamily="34" charset="0"/>
              <a:buChar char="•"/>
            </a:pPr>
            <a:r>
              <a:rPr lang="en-US" sz="2000" dirty="0" smtClean="0"/>
              <a:t>For a band-limited signal (X(</a:t>
            </a:r>
            <a:r>
              <a:rPr lang="en-US" sz="2000" i="1" dirty="0" smtClean="0"/>
              <a:t>f</a:t>
            </a:r>
            <a:r>
              <a:rPr lang="en-US" sz="2000" dirty="0" smtClean="0"/>
              <a:t>) = </a:t>
            </a:r>
            <a:r>
              <a:rPr lang="en-US" sz="2000" i="1" dirty="0" smtClean="0"/>
              <a:t>0</a:t>
            </a:r>
            <a:r>
              <a:rPr lang="en-US" sz="2000" dirty="0" smtClean="0"/>
              <a:t> for all |</a:t>
            </a:r>
            <a:r>
              <a:rPr lang="en-US" sz="2000" i="1" dirty="0" smtClean="0"/>
              <a:t>f</a:t>
            </a:r>
            <a:r>
              <a:rPr lang="en-US" sz="2000" dirty="0" smtClean="0"/>
              <a:t>|≥</a:t>
            </a:r>
            <a:r>
              <a:rPr lang="en-US" sz="2000" i="1" dirty="0" smtClean="0"/>
              <a:t>B</a:t>
            </a:r>
            <a:r>
              <a:rPr lang="en-US" sz="2000" dirty="0" smtClean="0"/>
              <a:t>),  and </a:t>
            </a:r>
            <a:r>
              <a:rPr lang="en-US" sz="2000" i="1" dirty="0" smtClean="0"/>
              <a:t>f</a:t>
            </a:r>
            <a:r>
              <a:rPr lang="en-US" sz="2000" i="1" baseline="-25000" dirty="0" smtClean="0"/>
              <a:t>s</a:t>
            </a:r>
            <a:r>
              <a:rPr lang="en-US" sz="2000" dirty="0" smtClean="0"/>
              <a:t>≥2</a:t>
            </a:r>
            <a:r>
              <a:rPr lang="en-US" sz="2000" i="1" dirty="0" smtClean="0"/>
              <a:t>B</a:t>
            </a:r>
            <a:r>
              <a:rPr lang="en-US" sz="2000" dirty="0" smtClean="0"/>
              <a:t>, it is possible for the copies to remain distinct from each other. But when the Nyquist criterion is not satisfied, adjacent copies overlap. Any frequency component above </a:t>
            </a:r>
            <a:r>
              <a:rPr lang="en-US" sz="2000" i="1" dirty="0" smtClean="0"/>
              <a:t>f</a:t>
            </a:r>
            <a:r>
              <a:rPr lang="en-US" sz="2000" i="1" baseline="-25000" dirty="0" smtClean="0"/>
              <a:t>s</a:t>
            </a:r>
            <a:r>
              <a:rPr lang="en-US" sz="2000" dirty="0" smtClean="0"/>
              <a:t>/2 is indistinguishable from a lower-frequency component, called an </a:t>
            </a:r>
            <a:r>
              <a:rPr lang="en-US" sz="2000" i="1" dirty="0" smtClean="0"/>
              <a:t>alias.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Quantization</a:t>
            </a:r>
            <a:endParaRPr lang="en-US" sz="3600" dirty="0"/>
          </a:p>
        </p:txBody>
      </p:sp>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a:p>
            <a:pPr marL="576072" indent="-457200" algn="just">
              <a:buFont typeface="Arial" pitchFamily="34" charset="0"/>
              <a:buChar char="•"/>
            </a:pPr>
            <a:endParaRPr lang="en-US" sz="2000" dirty="0" smtClean="0"/>
          </a:p>
        </p:txBody>
      </p:sp>
      <p:sp>
        <p:nvSpPr>
          <p:cNvPr id="7" name="Content Placeholder 2"/>
          <p:cNvSpPr txBox="1">
            <a:spLocks/>
          </p:cNvSpPr>
          <p:nvPr/>
        </p:nvSpPr>
        <p:spPr>
          <a:xfrm>
            <a:off x="609600" y="2228088"/>
            <a:ext cx="8229600" cy="4325112"/>
          </a:xfrm>
          <a:prstGeom prst="rect">
            <a:avLst/>
          </a:prstGeom>
        </p:spPr>
        <p:txBody>
          <a:bodyPr vert="horz">
            <a:normAutofit/>
          </a:bodyPr>
          <a:lstStyle/>
          <a:p>
            <a:pPr marL="365760" lvl="0" indent="-256032" algn="just">
              <a:spcBef>
                <a:spcPts val="300"/>
              </a:spcBef>
              <a:buClr>
                <a:schemeClr val="accent3"/>
              </a:buClr>
              <a:buFont typeface="Arial" pitchFamily="34" charset="0"/>
              <a:buChar char="•"/>
            </a:pPr>
            <a:r>
              <a:rPr lang="en-US" sz="2400" b="1" dirty="0" smtClean="0"/>
              <a:t>Quantization</a:t>
            </a:r>
            <a:r>
              <a:rPr lang="en-US" sz="2400" dirty="0" smtClean="0"/>
              <a:t> is the process of mapping an </a:t>
            </a:r>
            <a:r>
              <a:rPr lang="en-GB" sz="2400" dirty="0" smtClean="0"/>
              <a:t>analogue value</a:t>
            </a:r>
            <a:r>
              <a:rPr lang="en-US" sz="2400" dirty="0" smtClean="0"/>
              <a:t> to a </a:t>
            </a:r>
            <a:r>
              <a:rPr lang="en-GB" sz="2400" dirty="0" smtClean="0"/>
              <a:t>number of digits</a:t>
            </a:r>
          </a:p>
          <a:p>
            <a:pPr marL="365760" lvl="0" indent="-256032" algn="just">
              <a:spcBef>
                <a:spcPts val="300"/>
              </a:spcBef>
              <a:buClr>
                <a:schemeClr val="accent3"/>
              </a:buClr>
              <a:buFont typeface="Arial" pitchFamily="34" charset="0"/>
              <a:buChar char="•"/>
            </a:pPr>
            <a:r>
              <a:rPr lang="en-GB" sz="2400" dirty="0" smtClean="0"/>
              <a:t>Three bits are used to represent each sample (1 bit for the sign and two bits to represent the magnitude)</a:t>
            </a:r>
          </a:p>
          <a:p>
            <a:pPr marL="576072" lvl="0" indent="-457200" algn="just">
              <a:spcBef>
                <a:spcPts val="300"/>
              </a:spcBef>
              <a:buClr>
                <a:schemeClr val="accent3"/>
              </a:buClr>
            </a:pPr>
            <a:r>
              <a:rPr kumimoji="0" lang="en-US" sz="2400" b="0" u="none" strike="noStrike" kern="1200" cap="none" spc="0" normalizeH="0" baseline="0" noProof="0" dirty="0" smtClean="0">
                <a:ln>
                  <a:noFill/>
                </a:ln>
                <a:solidFill>
                  <a:schemeClr val="tx1"/>
                </a:solidFill>
                <a:effectLst/>
                <a:uLnTx/>
                <a:uFillTx/>
                <a:latin typeface="+mn-lt"/>
                <a:ea typeface="+mn-ea"/>
                <a:cs typeface="+mn-cs"/>
              </a:rPr>
              <a:t>	</a:t>
            </a:r>
          </a:p>
          <a:p>
            <a:pPr marL="576072" lvl="0" indent="-457200" algn="just">
              <a:spcBef>
                <a:spcPts val="300"/>
              </a:spcBef>
              <a:buClr>
                <a:schemeClr val="accent3"/>
              </a:buClr>
            </a:pPr>
            <a:r>
              <a:rPr lang="en-US" sz="2400" dirty="0" smtClean="0"/>
              <a:t>	</a:t>
            </a:r>
            <a:endParaRPr kumimoji="0" lang="en-US" sz="2400" b="0" u="none" strike="noStrike" kern="1200" cap="none" spc="0" normalizeH="0" baseline="0" noProof="0" dirty="0" smtClean="0">
              <a:ln>
                <a:noFill/>
              </a:ln>
              <a:solidFill>
                <a:schemeClr val="tx1"/>
              </a:solidFill>
              <a:effectLst/>
              <a:uLnTx/>
              <a:uFillTx/>
              <a:latin typeface="+mn-lt"/>
              <a:ea typeface="+mn-ea"/>
              <a:cs typeface="+mn-cs"/>
            </a:endParaRPr>
          </a:p>
          <a:p>
            <a:pPr marL="576072" lvl="0" indent="-457200" algn="just">
              <a:spcBef>
                <a:spcPts val="300"/>
              </a:spcBef>
              <a:buClr>
                <a:schemeClr val="accent3"/>
              </a:buClr>
              <a:buFont typeface="Arial" pitchFamily="34" charset="0"/>
              <a:buChar char="•"/>
            </a:pPr>
            <a:endParaRPr kumimoji="0" lang="en-GB" sz="2400" b="0" i="1" u="none" strike="noStrike" kern="1200" cap="none" spc="0" normalizeH="0" baseline="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dirty="0" smtClean="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6323" name="Picture 3" descr="C:\Users\User\Desktop\3-bit_resolution_analog_comparison.png"/>
          <p:cNvPicPr>
            <a:picLocks noChangeAspect="1" noChangeArrowheads="1"/>
          </p:cNvPicPr>
          <p:nvPr/>
        </p:nvPicPr>
        <p:blipFill>
          <a:blip r:embed="rId2"/>
          <a:srcRect/>
          <a:stretch>
            <a:fillRect/>
          </a:stretch>
        </p:blipFill>
        <p:spPr bwMode="auto">
          <a:xfrm>
            <a:off x="6019800" y="3962400"/>
            <a:ext cx="2743200" cy="2303681"/>
          </a:xfrm>
          <a:prstGeom prst="rect">
            <a:avLst/>
          </a:prstGeom>
          <a:noFill/>
        </p:spPr>
      </p:pic>
      <p:sp>
        <p:nvSpPr>
          <p:cNvPr id="14" name="Rectangle 13"/>
          <p:cNvSpPr/>
          <p:nvPr/>
        </p:nvSpPr>
        <p:spPr>
          <a:xfrm>
            <a:off x="762000" y="4191000"/>
            <a:ext cx="4572000" cy="1831271"/>
          </a:xfrm>
          <a:prstGeom prst="rect">
            <a:avLst/>
          </a:prstGeom>
        </p:spPr>
        <p:txBody>
          <a:bodyPr>
            <a:spAutoFit/>
          </a:bodyPr>
          <a:lstStyle/>
          <a:p>
            <a:pPr lvl="0" algn="just">
              <a:spcBef>
                <a:spcPts val="300"/>
              </a:spcBef>
              <a:buClr>
                <a:schemeClr val="accent3"/>
              </a:buClr>
            </a:pPr>
            <a:r>
              <a:rPr lang="en-GB" dirty="0" smtClean="0"/>
              <a:t>If </a:t>
            </a:r>
            <a:r>
              <a:rPr lang="en-GB" b="1" dirty="0" smtClean="0"/>
              <a:t>V</a:t>
            </a:r>
            <a:r>
              <a:rPr lang="en-GB" b="1" baseline="-25000" dirty="0" smtClean="0"/>
              <a:t>max</a:t>
            </a:r>
            <a:r>
              <a:rPr lang="en-GB" b="1" dirty="0" smtClean="0"/>
              <a:t> </a:t>
            </a:r>
            <a:r>
              <a:rPr lang="en-GB" dirty="0" smtClean="0"/>
              <a:t>is the maximum positive and negative signal amplitude and </a:t>
            </a:r>
            <a:r>
              <a:rPr lang="en-GB" b="1" dirty="0" smtClean="0"/>
              <a:t>n</a:t>
            </a:r>
            <a:r>
              <a:rPr lang="en-GB" dirty="0" smtClean="0"/>
              <a:t> is the number of binary bits used then the </a:t>
            </a:r>
            <a:r>
              <a:rPr lang="en-GB" i="1" dirty="0" smtClean="0"/>
              <a:t>quantization interval, q,</a:t>
            </a:r>
            <a:r>
              <a:rPr lang="en-GB" dirty="0" smtClean="0"/>
              <a:t>  is defined as</a:t>
            </a:r>
          </a:p>
          <a:p>
            <a:pPr lvl="0" algn="just">
              <a:spcBef>
                <a:spcPts val="300"/>
              </a:spcBef>
              <a:buClr>
                <a:schemeClr val="accent3"/>
              </a:buClr>
            </a:pPr>
            <a:endParaRPr lang="en-GB" dirty="0" smtClean="0"/>
          </a:p>
          <a:p>
            <a:pPr lvl="0" algn="ctr">
              <a:spcBef>
                <a:spcPts val="300"/>
              </a:spcBef>
              <a:buClr>
                <a:schemeClr val="accent3"/>
              </a:buClr>
            </a:pPr>
            <a:r>
              <a:rPr lang="en-GB" i="1" dirty="0" smtClean="0"/>
              <a:t>q = </a:t>
            </a:r>
            <a:r>
              <a:rPr lang="en-GB" b="1" dirty="0" smtClean="0"/>
              <a:t>V</a:t>
            </a:r>
            <a:r>
              <a:rPr lang="en-GB" b="1" baseline="-25000" dirty="0" smtClean="0"/>
              <a:t>max</a:t>
            </a:r>
            <a:r>
              <a:rPr lang="en-GB" b="1" dirty="0" smtClean="0"/>
              <a:t>/2</a:t>
            </a:r>
            <a:r>
              <a:rPr lang="en-GB" b="1" baseline="30000" dirty="0" smtClean="0"/>
              <a:t>n</a:t>
            </a:r>
            <a:endParaRPr lang="en-GB" baseline="30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Quantization Error</a:t>
            </a:r>
            <a:endParaRPr lang="en-US" sz="3600" dirty="0"/>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smtClean="0"/>
              <a:t>Quantization error is the difference between the </a:t>
            </a:r>
            <a:r>
              <a:rPr lang="en-GB" sz="2400" i="1" dirty="0" smtClean="0"/>
              <a:t>actual signal amplitude and the corresponding nominal amplitude. </a:t>
            </a:r>
            <a:r>
              <a:rPr lang="en-GB" sz="2400" dirty="0" smtClean="0"/>
              <a:t>Consequently,</a:t>
            </a:r>
            <a:r>
              <a:rPr lang="en-GB" sz="2400" i="1" dirty="0" smtClean="0"/>
              <a:t> </a:t>
            </a:r>
            <a:r>
              <a:rPr lang="en-GB" sz="2400" dirty="0" smtClean="0"/>
              <a:t>a difference of </a:t>
            </a:r>
            <a:r>
              <a:rPr lang="en-GB" sz="2400" dirty="0" smtClean="0">
                <a:sym typeface="Symbol" pitchFamily="18" charset="2"/>
              </a:rPr>
              <a:t></a:t>
            </a:r>
            <a:r>
              <a:rPr lang="en-GB" sz="2400" i="1" dirty="0" smtClean="0">
                <a:sym typeface="Symbol" pitchFamily="18" charset="2"/>
              </a:rPr>
              <a:t>q</a:t>
            </a:r>
            <a:r>
              <a:rPr lang="en-GB" sz="2400" dirty="0" smtClean="0">
                <a:sym typeface="Symbol" pitchFamily="18" charset="2"/>
              </a:rPr>
              <a:t>/2 from the actual signal level is present. Quantization error is </a:t>
            </a:r>
            <a:r>
              <a:rPr lang="en-GB" sz="2400" dirty="0" smtClean="0"/>
              <a:t>also known as </a:t>
            </a:r>
            <a:r>
              <a:rPr lang="en-GB" sz="2400" b="1" dirty="0" smtClean="0"/>
              <a:t>quantization noise</a:t>
            </a:r>
            <a:r>
              <a:rPr lang="en-GB" sz="2400" dirty="0" smtClean="0"/>
              <a:t> since values vary randomly</a:t>
            </a:r>
          </a:p>
          <a:p>
            <a:pPr marL="576072" indent="-457200" algn="just">
              <a:buFont typeface="Arial" pitchFamily="34" charset="0"/>
              <a:buChar char="•"/>
            </a:pPr>
            <a:endParaRPr lang="en-US" sz="2000" dirty="0" smtClean="0"/>
          </a:p>
        </p:txBody>
      </p:sp>
      <p:pic>
        <p:nvPicPr>
          <p:cNvPr id="4" name="Picture 4" descr="C:\Users\User\Desktop\Frequency_spectrum_of_a_sinusoid_and_its_quantization_noise_floor.gif"/>
          <p:cNvPicPr>
            <a:picLocks noChangeAspect="1" noChangeArrowheads="1"/>
          </p:cNvPicPr>
          <p:nvPr/>
        </p:nvPicPr>
        <p:blipFill>
          <a:blip r:embed="rId2"/>
          <a:srcRect/>
          <a:stretch>
            <a:fillRect/>
          </a:stretch>
        </p:blipFill>
        <p:spPr bwMode="auto">
          <a:xfrm>
            <a:off x="4114800" y="4426479"/>
            <a:ext cx="4495800" cy="2279121"/>
          </a:xfrm>
          <a:prstGeom prst="rect">
            <a:avLst/>
          </a:prstGeom>
          <a:noFill/>
        </p:spPr>
      </p:pic>
      <p:sp>
        <p:nvSpPr>
          <p:cNvPr id="5" name="Rectangle 4"/>
          <p:cNvSpPr/>
          <p:nvPr/>
        </p:nvSpPr>
        <p:spPr>
          <a:xfrm>
            <a:off x="609600" y="5182597"/>
            <a:ext cx="4572000" cy="684803"/>
          </a:xfrm>
          <a:prstGeom prst="rect">
            <a:avLst/>
          </a:prstGeom>
        </p:spPr>
        <p:txBody>
          <a:bodyPr>
            <a:spAutoFit/>
          </a:bodyPr>
          <a:lstStyle/>
          <a:p>
            <a:pPr lvl="0" algn="just">
              <a:spcBef>
                <a:spcPts val="300"/>
              </a:spcBef>
              <a:buClr>
                <a:schemeClr val="accent3"/>
              </a:buClr>
            </a:pPr>
            <a:r>
              <a:rPr lang="en-GB" dirty="0" smtClean="0"/>
              <a:t>SQNR = 6.02 x </a:t>
            </a:r>
            <a:r>
              <a:rPr lang="en-GB" b="1" dirty="0" smtClean="0"/>
              <a:t>n </a:t>
            </a:r>
            <a:r>
              <a:rPr lang="en-GB" dirty="0" smtClean="0"/>
              <a:t>(dB)</a:t>
            </a:r>
          </a:p>
          <a:p>
            <a:pPr algn="just">
              <a:spcBef>
                <a:spcPts val="300"/>
              </a:spcBef>
              <a:buClr>
                <a:schemeClr val="accent3"/>
              </a:buClr>
            </a:pPr>
            <a:r>
              <a:rPr lang="en-GB" dirty="0" smtClean="0"/>
              <a:t>SQNR = 1.761+ 6.02 x </a:t>
            </a:r>
            <a:r>
              <a:rPr lang="en-GB" b="1" dirty="0" smtClean="0"/>
              <a:t>n </a:t>
            </a:r>
            <a:r>
              <a:rPr lang="en-GB" dirty="0" smtClean="0"/>
              <a:t>(dB)</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Decoder Design</a:t>
            </a:r>
            <a:endParaRPr lang="en-US" sz="3600" dirty="0"/>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baseline="-25000" dirty="0" smtClean="0"/>
          </a:p>
          <a:p>
            <a:pPr algn="just">
              <a:buFont typeface="Arial" pitchFamily="34" charset="0"/>
              <a:buChar char="•"/>
            </a:pPr>
            <a:r>
              <a:rPr lang="en-GB" sz="2400" dirty="0" smtClean="0"/>
              <a:t>A signal decoder is an electronic circuit that performs the conversion prior to their output back again into their analogue form through a digital-to-analogue converter and a low pass filter.</a:t>
            </a:r>
            <a:endParaRPr lang="en-US" sz="2400" dirty="0" smtClean="0"/>
          </a:p>
        </p:txBody>
      </p:sp>
      <p:sp>
        <p:nvSpPr>
          <p:cNvPr id="13" name="Rectangle 12"/>
          <p:cNvSpPr/>
          <p:nvPr/>
        </p:nvSpPr>
        <p:spPr>
          <a:xfrm>
            <a:off x="2811515" y="2286000"/>
            <a:ext cx="3581401"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83028"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DAC</a:t>
            </a:r>
            <a:endParaRPr lang="en-US" sz="1600" b="1" dirty="0"/>
          </a:p>
        </p:txBody>
      </p:sp>
      <p:sp>
        <p:nvSpPr>
          <p:cNvPr id="16" name="Rectangle 15"/>
          <p:cNvSpPr/>
          <p:nvPr/>
        </p:nvSpPr>
        <p:spPr>
          <a:xfrm>
            <a:off x="4835628"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Low-Pass Filter</a:t>
            </a:r>
            <a:endParaRPr lang="en-US" sz="1600" b="1" dirty="0"/>
          </a:p>
        </p:txBody>
      </p:sp>
      <p:cxnSp>
        <p:nvCxnSpPr>
          <p:cNvPr id="18" name="Straight Arrow Connector 17"/>
          <p:cNvCxnSpPr>
            <a:stCxn id="15" idx="3"/>
            <a:endCxn id="16" idx="1"/>
          </p:cNvCxnSpPr>
          <p:nvPr/>
        </p:nvCxnSpPr>
        <p:spPr>
          <a:xfrm>
            <a:off x="4454628"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p:cNvCxnSpPr>
          <p:nvPr/>
        </p:nvCxnSpPr>
        <p:spPr>
          <a:xfrm>
            <a:off x="6131028" y="3048000"/>
            <a:ext cx="5666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2625828"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04887" y="2706469"/>
            <a:ext cx="1225015" cy="646331"/>
          </a:xfrm>
          <a:prstGeom prst="rect">
            <a:avLst/>
          </a:prstGeom>
          <a:noFill/>
        </p:spPr>
        <p:txBody>
          <a:bodyPr wrap="none" rtlCol="0">
            <a:spAutoFit/>
          </a:bodyPr>
          <a:lstStyle/>
          <a:p>
            <a:r>
              <a:rPr lang="en-US" dirty="0" smtClean="0"/>
              <a:t>Digital </a:t>
            </a:r>
          </a:p>
          <a:p>
            <a:r>
              <a:rPr lang="en-US" dirty="0" smtClean="0"/>
              <a:t>Codeword</a:t>
            </a:r>
            <a:endParaRPr lang="en-US" dirty="0"/>
          </a:p>
        </p:txBody>
      </p:sp>
      <p:sp>
        <p:nvSpPr>
          <p:cNvPr id="23" name="TextBox 22"/>
          <p:cNvSpPr txBox="1"/>
          <p:nvPr/>
        </p:nvSpPr>
        <p:spPr>
          <a:xfrm>
            <a:off x="6738887" y="2743200"/>
            <a:ext cx="957313" cy="646331"/>
          </a:xfrm>
          <a:prstGeom prst="rect">
            <a:avLst/>
          </a:prstGeom>
          <a:noFill/>
        </p:spPr>
        <p:txBody>
          <a:bodyPr wrap="none" rtlCol="0">
            <a:spAutoFit/>
          </a:bodyPr>
          <a:lstStyle/>
          <a:p>
            <a:r>
              <a:rPr lang="en-US" dirty="0" smtClean="0"/>
              <a:t>Analog </a:t>
            </a:r>
          </a:p>
          <a:p>
            <a:pPr algn="ctr"/>
            <a:r>
              <a:rPr lang="en-US" dirty="0" smtClean="0"/>
              <a:t>Signal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Zero-Order Hold</a:t>
            </a:r>
            <a:endParaRPr lang="en-US" sz="3600" dirty="0"/>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baseline="-25000" dirty="0" smtClean="0"/>
          </a:p>
          <a:p>
            <a:pPr marL="576072" indent="-457200" algn="just">
              <a:buFont typeface="Arial" pitchFamily="34" charset="0"/>
              <a:buChar char="•"/>
            </a:pPr>
            <a:endParaRPr lang="en-GB" sz="2400" dirty="0" smtClean="0"/>
          </a:p>
          <a:p>
            <a:pPr marL="576072" indent="-457200" algn="just">
              <a:buFont typeface="Arial" pitchFamily="34" charset="0"/>
              <a:buChar char="•"/>
            </a:pPr>
            <a:endParaRPr lang="en-US" sz="2400" dirty="0" smtClean="0"/>
          </a:p>
          <a:p>
            <a:pPr algn="just">
              <a:buFont typeface="Arial" pitchFamily="34" charset="0"/>
              <a:buChar char="•"/>
            </a:pPr>
            <a:r>
              <a:rPr lang="en-US" sz="2400" dirty="0" smtClean="0"/>
              <a:t>Zero-Order Hold describes the effect of converting a discrete-time signal to a continuous-time signal by holding each sample value for one sample interval</a:t>
            </a:r>
            <a:endParaRPr lang="en-GB" sz="2400" dirty="0" smtClean="0"/>
          </a:p>
        </p:txBody>
      </p:sp>
      <p:pic>
        <p:nvPicPr>
          <p:cNvPr id="57348" name="Picture 4" descr="C:\Users\User\Desktop\585px-Zeroorderhold_signal_svg.png"/>
          <p:cNvPicPr>
            <a:picLocks noChangeAspect="1" noChangeArrowheads="1"/>
          </p:cNvPicPr>
          <p:nvPr/>
        </p:nvPicPr>
        <p:blipFill>
          <a:blip r:embed="rId2"/>
          <a:srcRect/>
          <a:stretch>
            <a:fillRect/>
          </a:stretch>
        </p:blipFill>
        <p:spPr bwMode="auto">
          <a:xfrm>
            <a:off x="4572000" y="2215662"/>
            <a:ext cx="4114800" cy="2356338"/>
          </a:xfrm>
          <a:prstGeom prst="rect">
            <a:avLst/>
          </a:prstGeom>
          <a:noFill/>
        </p:spPr>
      </p:pic>
      <p:pic>
        <p:nvPicPr>
          <p:cNvPr id="57349" name="Picture 5" descr="C:\Users\User\Desktop\585px-Sampled_signal_svg.png"/>
          <p:cNvPicPr>
            <a:picLocks noChangeAspect="1" noChangeArrowheads="1"/>
          </p:cNvPicPr>
          <p:nvPr/>
        </p:nvPicPr>
        <p:blipFill>
          <a:blip r:embed="rId3"/>
          <a:srcRect/>
          <a:stretch>
            <a:fillRect/>
          </a:stretch>
        </p:blipFill>
        <p:spPr bwMode="auto">
          <a:xfrm>
            <a:off x="381000" y="2207846"/>
            <a:ext cx="4191000" cy="2364154"/>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TEXT</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Various Types of Text</a:t>
            </a:r>
            <a:endParaRPr lang="en-US" sz="3600" dirty="0"/>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i="1" dirty="0" smtClean="0"/>
              <a:t>Unformatted text </a:t>
            </a:r>
            <a:r>
              <a:rPr lang="en-GB" sz="2400" dirty="0" smtClean="0"/>
              <a:t>(i.e., plain text) enables pages to be created, which consist of strings of fixed-sized characters from a limited character set</a:t>
            </a:r>
          </a:p>
          <a:p>
            <a:pPr algn="just">
              <a:buFont typeface="Arial" pitchFamily="34" charset="0"/>
              <a:buChar char="•"/>
            </a:pPr>
            <a:r>
              <a:rPr lang="en-GB" sz="2400" i="1" dirty="0" smtClean="0"/>
              <a:t>Formatted Text </a:t>
            </a:r>
            <a:r>
              <a:rPr lang="en-GB" sz="2400" dirty="0" smtClean="0"/>
              <a:t>(i.e., rich text (RTF)) enables pages to be created, which consist of strings of characters of different styles, sizes and shape with tables, graphics, and images inserted at appropriate points</a:t>
            </a:r>
          </a:p>
          <a:p>
            <a:pPr algn="just">
              <a:buFont typeface="Arial" pitchFamily="34" charset="0"/>
              <a:buChar char="•"/>
            </a:pPr>
            <a:r>
              <a:rPr lang="en-GB" sz="2400" i="1" dirty="0" smtClean="0"/>
              <a:t>Hypertext</a:t>
            </a:r>
            <a:r>
              <a:rPr lang="en-GB" sz="2400" dirty="0" smtClean="0"/>
              <a:t> enables an integrated set of documents (Each consisting of a formatted text) to be created, which have defined linkages between them</a:t>
            </a:r>
          </a:p>
          <a:p>
            <a:pPr marL="576072" indent="-457200" algn="just">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ASCII Character Coding</a:t>
            </a:r>
            <a:endParaRPr lang="en-US" sz="3600" dirty="0"/>
          </a:p>
        </p:txBody>
      </p:sp>
      <p:sp>
        <p:nvSpPr>
          <p:cNvPr id="23" name="Content Placeholder 2"/>
          <p:cNvSpPr>
            <a:spLocks noGrp="1"/>
          </p:cNvSpPr>
          <p:nvPr>
            <p:ph idx="1"/>
          </p:nvPr>
        </p:nvSpPr>
        <p:spPr>
          <a:xfrm>
            <a:off x="457200" y="2249424"/>
            <a:ext cx="8229600" cy="4325112"/>
          </a:xfrm>
        </p:spPr>
        <p:txBody>
          <a:bodyPr>
            <a:normAutofit fontScale="92500" lnSpcReduction="10000"/>
          </a:bodyPr>
          <a:lstStyle/>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i="1" dirty="0" smtClean="0"/>
          </a:p>
          <a:p>
            <a:pPr marL="576072" indent="-457200" algn="just">
              <a:buFont typeface="Arial" pitchFamily="34" charset="0"/>
              <a:buChar char="•"/>
            </a:pPr>
            <a:endParaRPr lang="en-GB" sz="2400" dirty="0" smtClean="0"/>
          </a:p>
          <a:p>
            <a:pPr algn="just">
              <a:buFont typeface="Arial" pitchFamily="34" charset="0"/>
              <a:buChar char="•"/>
            </a:pPr>
            <a:r>
              <a:rPr lang="en-GB" sz="2400" dirty="0" smtClean="0"/>
              <a:t>The American Standard Code for Information Interchange is one of the most widely used character sets. Each character is represented by a 7-bit codeword.</a:t>
            </a:r>
            <a:endParaRPr lang="en-US" sz="2000" dirty="0" smtClean="0"/>
          </a:p>
        </p:txBody>
      </p:sp>
      <p:pic>
        <p:nvPicPr>
          <p:cNvPr id="58370" name="Picture 2" descr="C:\Users\User\Desktop\ASCII_Code_Chart-Quick_ref_card.png"/>
          <p:cNvPicPr>
            <a:picLocks noChangeAspect="1" noChangeArrowheads="1"/>
          </p:cNvPicPr>
          <p:nvPr/>
        </p:nvPicPr>
        <p:blipFill>
          <a:blip r:embed="rId2"/>
          <a:srcRect/>
          <a:stretch>
            <a:fillRect/>
          </a:stretch>
        </p:blipFill>
        <p:spPr bwMode="auto">
          <a:xfrm>
            <a:off x="609600" y="2057400"/>
            <a:ext cx="4419600" cy="3211116"/>
          </a:xfrm>
          <a:prstGeom prst="rect">
            <a:avLst/>
          </a:prstGeom>
          <a:noFill/>
        </p:spPr>
      </p:pic>
      <p:sp>
        <p:nvSpPr>
          <p:cNvPr id="5" name="Rectangle 4"/>
          <p:cNvSpPr/>
          <p:nvPr/>
        </p:nvSpPr>
        <p:spPr>
          <a:xfrm>
            <a:off x="5105400" y="2366933"/>
            <a:ext cx="3657600" cy="2662267"/>
          </a:xfrm>
          <a:prstGeom prst="rect">
            <a:avLst/>
          </a:prstGeom>
        </p:spPr>
        <p:txBody>
          <a:bodyPr wrap="square">
            <a:spAutoFit/>
          </a:bodyPr>
          <a:lstStyle/>
          <a:p>
            <a:pPr lvl="0" algn="just">
              <a:spcBef>
                <a:spcPts val="300"/>
              </a:spcBef>
              <a:buClr>
                <a:schemeClr val="accent3"/>
              </a:buClr>
            </a:pPr>
            <a:r>
              <a:rPr lang="en-GB" b="1" dirty="0" smtClean="0"/>
              <a:t>33 control characters</a:t>
            </a:r>
            <a:r>
              <a:rPr lang="en-GB" dirty="0" smtClean="0"/>
              <a:t> </a:t>
            </a:r>
          </a:p>
          <a:p>
            <a:pPr lvl="0" algn="just">
              <a:spcBef>
                <a:spcPts val="300"/>
              </a:spcBef>
              <a:buClr>
                <a:schemeClr val="accent3"/>
              </a:buClr>
            </a:pPr>
            <a:r>
              <a:rPr lang="en-GB" dirty="0" smtClean="0"/>
              <a:t>Back space, Delete, Escape</a:t>
            </a:r>
          </a:p>
          <a:p>
            <a:pPr lvl="0" algn="just">
              <a:spcBef>
                <a:spcPts val="300"/>
              </a:spcBef>
              <a:buClr>
                <a:schemeClr val="accent3"/>
              </a:buClr>
            </a:pPr>
            <a:endParaRPr lang="en-GB" dirty="0" smtClean="0"/>
          </a:p>
          <a:p>
            <a:pPr>
              <a:spcBef>
                <a:spcPct val="50000"/>
              </a:spcBef>
            </a:pPr>
            <a:r>
              <a:rPr lang="en-GB" b="1" dirty="0" smtClean="0"/>
              <a:t>95 printable characters</a:t>
            </a:r>
          </a:p>
          <a:p>
            <a:pPr>
              <a:spcBef>
                <a:spcPct val="50000"/>
              </a:spcBef>
            </a:pPr>
            <a:r>
              <a:rPr lang="en-GB" dirty="0" smtClean="0"/>
              <a:t>Alphabetic, Numeric, Punctuation</a:t>
            </a:r>
          </a:p>
          <a:p>
            <a:pPr>
              <a:spcBef>
                <a:spcPct val="50000"/>
              </a:spcBef>
            </a:pPr>
            <a:endParaRPr lang="en-GB" dirty="0" smtClean="0"/>
          </a:p>
          <a:p>
            <a:pPr>
              <a:spcBef>
                <a:spcPct val="50000"/>
              </a:spcBef>
            </a:pPr>
            <a:r>
              <a:rPr lang="en-GB" b="1" dirty="0" smtClean="0"/>
              <a:t>A – 1000001 (65)</a:t>
            </a:r>
            <a:endParaRPr lang="en-US"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ISO/IEC 8859</a:t>
            </a:r>
            <a:endParaRPr lang="en-US" sz="3600" dirty="0"/>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US" sz="2400" dirty="0" smtClean="0"/>
              <a:t>ISO/IEC 8859 is a</a:t>
            </a:r>
            <a:r>
              <a:rPr lang="en-GB" sz="2400" dirty="0" smtClean="0"/>
              <a:t> standard for 8 bit character encodings. It allows positions for another 96 printable characters (Latin alphabets)</a:t>
            </a:r>
          </a:p>
          <a:p>
            <a:pPr algn="just">
              <a:buFont typeface="Arial" pitchFamily="34" charset="0"/>
              <a:buChar char="•"/>
            </a:pPr>
            <a:r>
              <a:rPr lang="en-GB" sz="2400" dirty="0" smtClean="0"/>
              <a:t>ISO/IEC 8859 is divided into the following parts:</a:t>
            </a:r>
          </a:p>
          <a:p>
            <a:pPr lvl="1" indent="-256032" algn="just">
              <a:buFont typeface="Georgia" pitchFamily="18" charset="0"/>
              <a:buChar char="▫"/>
            </a:pPr>
            <a:r>
              <a:rPr lang="en-GB" sz="2200" dirty="0" smtClean="0"/>
              <a:t>Part 1: Latin-1 Western European</a:t>
            </a:r>
          </a:p>
          <a:p>
            <a:pPr lvl="1" indent="-256032" algn="just">
              <a:buFont typeface="Georgia" pitchFamily="18" charset="0"/>
              <a:buChar char="▫"/>
            </a:pPr>
            <a:r>
              <a:rPr lang="en-GB" sz="2200" dirty="0" smtClean="0"/>
              <a:t>Part 2: Latin-2 Central European</a:t>
            </a:r>
          </a:p>
          <a:p>
            <a:pPr lvl="1" indent="-256032" algn="just">
              <a:buFont typeface="Georgia" pitchFamily="18" charset="0"/>
              <a:buChar char="▫"/>
            </a:pPr>
            <a:r>
              <a:rPr lang="en-GB" sz="2200" dirty="0" smtClean="0"/>
              <a:t>...</a:t>
            </a:r>
          </a:p>
          <a:p>
            <a:pPr lvl="1" indent="-256032" algn="just">
              <a:buFont typeface="Georgia" pitchFamily="18" charset="0"/>
              <a:buChar char="▫"/>
            </a:pPr>
            <a:r>
              <a:rPr lang="en-GB" sz="2200" dirty="0" smtClean="0"/>
              <a:t>Part 16: Latin-10 South-Eastern European</a:t>
            </a:r>
          </a:p>
          <a:p>
            <a:pPr algn="just">
              <a:buFont typeface="Arial" pitchFamily="34" charset="0"/>
              <a:buChar char="•"/>
            </a:pPr>
            <a:r>
              <a:rPr lang="en-GB" sz="2400" dirty="0" smtClean="0"/>
              <a:t>Although Vietnamese uses Latin based characters, it doest not fit into 96 positions.</a:t>
            </a:r>
          </a:p>
          <a:p>
            <a:pPr marL="576072" indent="-457200" algn="just">
              <a:buFont typeface="Arial" pitchFamily="34" charset="0"/>
              <a:buChar char="•"/>
            </a:pPr>
            <a:endParaRPr lang="en-GB"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References</a:t>
            </a:r>
            <a:endParaRPr lang="en-US" sz="3600" b="1" dirty="0"/>
          </a:p>
        </p:txBody>
      </p:sp>
      <p:sp>
        <p:nvSpPr>
          <p:cNvPr id="3" name="Content Placeholder 2"/>
          <p:cNvSpPr>
            <a:spLocks noGrp="1"/>
          </p:cNvSpPr>
          <p:nvPr>
            <p:ph idx="1"/>
          </p:nvPr>
        </p:nvSpPr>
        <p:spPr/>
        <p:txBody>
          <a:bodyPr>
            <a:noAutofit/>
          </a:bodyPr>
          <a:lstStyle/>
          <a:p>
            <a:pPr marL="457200" indent="-457200" algn="just">
              <a:lnSpc>
                <a:spcPct val="80000"/>
              </a:lnSpc>
              <a:buFont typeface="+mj-lt"/>
              <a:buAutoNum type="arabicPeriod" startAt="5"/>
            </a:pPr>
            <a:r>
              <a:rPr lang="en-US" sz="2400" dirty="0" smtClean="0">
                <a:cs typeface="Times New Roman" pitchFamily="18" charset="0"/>
              </a:rPr>
              <a:t>S.J. Gibbs, and D. C. </a:t>
            </a:r>
            <a:r>
              <a:rPr lang="en-US" sz="2400" dirty="0" err="1" smtClean="0">
                <a:cs typeface="Times New Roman" pitchFamily="18" charset="0"/>
              </a:rPr>
              <a:t>Tsichritzis</a:t>
            </a:r>
            <a:r>
              <a:rPr lang="en-US" sz="2400" dirty="0" smtClean="0">
                <a:cs typeface="Times New Roman" pitchFamily="18" charset="0"/>
              </a:rPr>
              <a:t>, “Multimedia Programming”, Addison-Wesley, New York, 1995.</a:t>
            </a:r>
          </a:p>
          <a:p>
            <a:pPr marL="457200" indent="-457200" algn="just">
              <a:lnSpc>
                <a:spcPct val="80000"/>
              </a:lnSpc>
              <a:buFont typeface="+mj-lt"/>
              <a:buAutoNum type="arabicPeriod" startAt="5"/>
            </a:pPr>
            <a:endParaRPr lang="en-US" sz="2400" dirty="0" smtClean="0">
              <a:cs typeface="Times New Roman" pitchFamily="18" charset="0"/>
            </a:endParaRPr>
          </a:p>
          <a:p>
            <a:pPr marL="457200" indent="-457200" algn="just">
              <a:lnSpc>
                <a:spcPct val="80000"/>
              </a:lnSpc>
              <a:buFont typeface="+mj-lt"/>
              <a:buAutoNum type="arabicPeriod" startAt="5"/>
            </a:pPr>
            <a:r>
              <a:rPr lang="fr-FR" sz="2400" dirty="0" smtClean="0">
                <a:cs typeface="Times New Roman" pitchFamily="18" charset="0"/>
              </a:rPr>
              <a:t>W. </a:t>
            </a:r>
            <a:r>
              <a:rPr lang="fr-FR" sz="2400" dirty="0" err="1" smtClean="0">
                <a:cs typeface="Times New Roman" pitchFamily="18" charset="0"/>
              </a:rPr>
              <a:t>Kou</a:t>
            </a:r>
            <a:r>
              <a:rPr lang="fr-FR" sz="2400" dirty="0" smtClean="0">
                <a:cs typeface="Times New Roman" pitchFamily="18" charset="0"/>
              </a:rPr>
              <a:t>, </a:t>
            </a:r>
            <a:r>
              <a:rPr lang="en-US" sz="2400" dirty="0" smtClean="0">
                <a:cs typeface="Times New Roman" pitchFamily="18" charset="0"/>
              </a:rPr>
              <a:t>“</a:t>
            </a:r>
            <a:r>
              <a:rPr lang="fr-FR" sz="2400" dirty="0" smtClean="0">
                <a:cs typeface="Times New Roman" pitchFamily="18" charset="0"/>
              </a:rPr>
              <a:t>Digital Image Compression</a:t>
            </a:r>
            <a:r>
              <a:rPr lang="en-US" sz="2400" dirty="0" smtClean="0">
                <a:cs typeface="Times New Roman" pitchFamily="18" charset="0"/>
              </a:rPr>
              <a:t>”</a:t>
            </a:r>
            <a:r>
              <a:rPr lang="fr-FR" sz="2400" dirty="0" smtClean="0">
                <a:cs typeface="Times New Roman" pitchFamily="18" charset="0"/>
              </a:rPr>
              <a:t>, Kluwer </a:t>
            </a:r>
            <a:r>
              <a:rPr lang="fr-FR" sz="2400" dirty="0" err="1" smtClean="0">
                <a:cs typeface="Times New Roman" pitchFamily="18" charset="0"/>
              </a:rPr>
              <a:t>publishers</a:t>
            </a:r>
            <a:r>
              <a:rPr lang="fr-FR" sz="2400" dirty="0" smtClean="0">
                <a:cs typeface="Times New Roman" pitchFamily="18" charset="0"/>
              </a:rPr>
              <a:t>, London 1995.</a:t>
            </a:r>
          </a:p>
          <a:p>
            <a:pPr marL="457200" indent="-457200" algn="just">
              <a:lnSpc>
                <a:spcPct val="80000"/>
              </a:lnSpc>
              <a:buFont typeface="+mj-lt"/>
              <a:buAutoNum type="arabicPeriod" startAt="5"/>
            </a:pPr>
            <a:endParaRPr lang="fr-FR" sz="2400" dirty="0" smtClean="0">
              <a:cs typeface="Times New Roman" pitchFamily="18" charset="0"/>
            </a:endParaRPr>
          </a:p>
          <a:p>
            <a:pPr marL="457200" indent="-457200" algn="just">
              <a:lnSpc>
                <a:spcPct val="80000"/>
              </a:lnSpc>
              <a:buFont typeface="+mj-lt"/>
              <a:buAutoNum type="arabicPeriod" startAt="5"/>
            </a:pPr>
            <a:r>
              <a:rPr lang="fr-FR" sz="2400" dirty="0" smtClean="0">
                <a:cs typeface="Times New Roman" pitchFamily="18" charset="0"/>
              </a:rPr>
              <a:t>S.J. Solari, </a:t>
            </a:r>
            <a:r>
              <a:rPr lang="en-US" sz="2400" dirty="0" smtClean="0">
                <a:cs typeface="Times New Roman" pitchFamily="18" charset="0"/>
              </a:rPr>
              <a:t>“</a:t>
            </a:r>
            <a:r>
              <a:rPr lang="fr-FR" sz="2400" dirty="0" smtClean="0">
                <a:cs typeface="Times New Roman" pitchFamily="18" charset="0"/>
              </a:rPr>
              <a:t>Digital Video and Audio Compression</a:t>
            </a:r>
            <a:r>
              <a:rPr lang="en-US" sz="2400" dirty="0" smtClean="0">
                <a:cs typeface="Times New Roman" pitchFamily="18" charset="0"/>
              </a:rPr>
              <a:t>”</a:t>
            </a:r>
            <a:r>
              <a:rPr lang="fr-FR" sz="2400" dirty="0" smtClean="0">
                <a:cs typeface="Times New Roman" pitchFamily="18" charset="0"/>
              </a:rPr>
              <a:t>, </a:t>
            </a:r>
            <a:r>
              <a:rPr lang="fr-FR" sz="2400" dirty="0" err="1" smtClean="0">
                <a:cs typeface="Times New Roman" pitchFamily="18" charset="0"/>
              </a:rPr>
              <a:t>McGraw</a:t>
            </a:r>
            <a:r>
              <a:rPr lang="fr-FR" sz="2400" dirty="0" smtClean="0">
                <a:cs typeface="Times New Roman" pitchFamily="18" charset="0"/>
              </a:rPr>
              <a:t>-Hill, 1997.</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Unicode</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Two mapping methods</a:t>
            </a:r>
          </a:p>
          <a:p>
            <a:pPr lvl="1" algn="just"/>
            <a:r>
              <a:rPr lang="en-US" sz="2000" dirty="0" smtClean="0"/>
              <a:t>Unicode Transformation Format (UTF)</a:t>
            </a:r>
          </a:p>
          <a:p>
            <a:pPr lvl="2" algn="just"/>
            <a:r>
              <a:rPr lang="en-US" sz="1800" dirty="0" smtClean="0"/>
              <a:t>UTF-8: 8 bit, variable-width length which maximizes compatibility with ASCII</a:t>
            </a:r>
          </a:p>
          <a:p>
            <a:pPr lvl="2" algn="just"/>
            <a:r>
              <a:rPr lang="en-US" sz="1800" dirty="0" smtClean="0"/>
              <a:t>UTF-16: 16 bit, variable-width length</a:t>
            </a:r>
          </a:p>
          <a:p>
            <a:pPr lvl="2" algn="just"/>
            <a:r>
              <a:rPr lang="en-US" sz="1800" dirty="0" smtClean="0"/>
              <a:t>UTF-32: 32 bit, fixed-width length</a:t>
            </a:r>
          </a:p>
          <a:p>
            <a:pPr lvl="1" algn="just"/>
            <a:r>
              <a:rPr lang="en-US" sz="2000" dirty="0" smtClean="0"/>
              <a:t>Universal Character Set (UCS)</a:t>
            </a:r>
          </a:p>
          <a:p>
            <a:pPr lvl="2" algn="just"/>
            <a:r>
              <a:rPr lang="en-US" sz="1800" dirty="0" smtClean="0"/>
              <a:t>UCS-2 is a subset of UTF-16</a:t>
            </a:r>
          </a:p>
          <a:p>
            <a:pPr lvl="2" algn="just"/>
            <a:r>
              <a:rPr lang="en-US" sz="1800" dirty="0" smtClean="0"/>
              <a:t>UCS-4 and UTF-32 are functionally equivalent</a:t>
            </a:r>
          </a:p>
          <a:p>
            <a:pPr algn="just"/>
            <a:r>
              <a:rPr lang="en-US" sz="2200" dirty="0" smtClean="0"/>
              <a:t>UTF-8 and UTF-16 are the most commonly used encodings (XML, HTML, Microsoft also recommends applications use UTF-8 or UCS-2/UTF-16)</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Text Compression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Lossless compression</a:t>
            </a:r>
            <a:endParaRPr lang="en-US" sz="2200" dirty="0" smtClean="0"/>
          </a:p>
          <a:p>
            <a:pPr lvl="1" algn="just"/>
            <a:r>
              <a:rPr lang="en-US" sz="2000" dirty="0" smtClean="0"/>
              <a:t>Statistical compression (e.g., Huffman coding)</a:t>
            </a:r>
          </a:p>
          <a:p>
            <a:pPr lvl="1" algn="just"/>
            <a:r>
              <a:rPr lang="en-US" sz="2000" dirty="0" smtClean="0"/>
              <a:t>Compression using dictionary (e.g., </a:t>
            </a:r>
            <a:r>
              <a:rPr lang="en-US" sz="1800" dirty="0" smtClean="0"/>
              <a:t>Lempel-Ziv)</a:t>
            </a:r>
          </a:p>
          <a:p>
            <a:pPr algn="just"/>
            <a:endParaRPr lang="en-US" sz="2400" dirty="0" smtClean="0"/>
          </a:p>
          <a:p>
            <a:pPr algn="just"/>
            <a:r>
              <a:rPr lang="en-US" sz="2400" dirty="0" smtClean="0"/>
              <a:t>These are intended for compressing natural language text and other data with a similar sequential structure.</a:t>
            </a:r>
          </a:p>
          <a:p>
            <a:pPr algn="just"/>
            <a:endParaRPr lang="en-US" sz="2400" dirty="0" smtClean="0"/>
          </a:p>
          <a:p>
            <a:pPr algn="just"/>
            <a:r>
              <a:rPr lang="en-US" sz="2400" dirty="0" smtClean="0"/>
              <a:t>These are used by general purpose compressors such as zip, bzip2, 7zip, etc.</a:t>
            </a:r>
          </a:p>
          <a:p>
            <a:pPr algn="just"/>
            <a:endParaRPr lang="en-US" sz="2400" dirty="0" smtClean="0"/>
          </a:p>
          <a:p>
            <a:pPr algn="just"/>
            <a:r>
              <a:rPr lang="en-US" sz="2400" dirty="0" smtClean="0"/>
              <a:t>Compression rate: approximately ½-2/3 document size</a:t>
            </a:r>
            <a:endParaRPr lang="en-US" sz="22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b="1" dirty="0" smtClean="0"/>
              <a:t>Huffman coding</a:t>
            </a:r>
            <a:r>
              <a:rPr lang="en-US" sz="2200" dirty="0" smtClean="0"/>
              <a:t>: A statistical compression technique, which needs a probability distribution as an input. The method for determining the probabilities is called a </a:t>
            </a:r>
            <a:r>
              <a:rPr lang="en-US" sz="2200" i="1" dirty="0" smtClean="0"/>
              <a:t>model</a:t>
            </a:r>
            <a:r>
              <a:rPr lang="en-US" sz="2200" dirty="0" smtClean="0"/>
              <a:t>, which can be </a:t>
            </a:r>
            <a:r>
              <a:rPr lang="en-US" sz="2200" i="1" dirty="0" smtClean="0"/>
              <a:t>static</a:t>
            </a:r>
            <a:r>
              <a:rPr lang="en-US" sz="2200" dirty="0" smtClean="0"/>
              <a:t>, </a:t>
            </a:r>
            <a:r>
              <a:rPr lang="en-US" sz="2200" i="1" dirty="0" smtClean="0"/>
              <a:t>semi-adaptive</a:t>
            </a:r>
            <a:r>
              <a:rPr lang="en-US" sz="2200" dirty="0" smtClean="0"/>
              <a:t> or </a:t>
            </a:r>
            <a:r>
              <a:rPr lang="en-US" sz="2200" i="1" dirty="0" smtClean="0"/>
              <a:t>adaptive</a:t>
            </a:r>
            <a:r>
              <a:rPr lang="en-US" sz="2200" dirty="0" smtClean="0"/>
              <a:t>.</a:t>
            </a:r>
          </a:p>
          <a:p>
            <a:pPr algn="just"/>
            <a:endParaRPr lang="en-US" sz="2200" dirty="0" smtClean="0"/>
          </a:p>
          <a:p>
            <a:pPr algn="just"/>
            <a:r>
              <a:rPr lang="en-US" sz="2200" dirty="0" smtClean="0"/>
              <a:t>A </a:t>
            </a:r>
            <a:r>
              <a:rPr lang="en-US" sz="2200" b="1" dirty="0" smtClean="0"/>
              <a:t>static model</a:t>
            </a:r>
            <a:r>
              <a:rPr lang="en-US" sz="2200" dirty="0" smtClean="0"/>
              <a:t> is a fixed model that is known by both the compressor and decompressor.</a:t>
            </a:r>
          </a:p>
          <a:p>
            <a:pPr algn="just"/>
            <a:endParaRPr lang="en-US" sz="2200" dirty="0" smtClean="0"/>
          </a:p>
          <a:p>
            <a:pPr algn="just"/>
            <a:r>
              <a:rPr lang="en-US" sz="2200" dirty="0" smtClean="0"/>
              <a:t>A </a:t>
            </a:r>
            <a:r>
              <a:rPr lang="en-US" sz="2200" b="1" dirty="0" smtClean="0"/>
              <a:t>semi-adaptive model</a:t>
            </a:r>
            <a:r>
              <a:rPr lang="en-US" sz="2200" dirty="0" smtClean="0"/>
              <a:t> is a fixed model that is constructed from the data to be compressed.</a:t>
            </a:r>
          </a:p>
          <a:p>
            <a:pPr algn="just"/>
            <a:endParaRPr lang="en-US" sz="2200" dirty="0" smtClean="0"/>
          </a:p>
          <a:p>
            <a:pPr algn="just"/>
            <a:r>
              <a:rPr lang="en-US" sz="2200" dirty="0" smtClean="0"/>
              <a:t>An </a:t>
            </a:r>
            <a:r>
              <a:rPr lang="en-US" sz="2200" b="1" dirty="0" smtClean="0"/>
              <a:t>adaptive model</a:t>
            </a:r>
            <a:r>
              <a:rPr lang="en-US" sz="2200" dirty="0" smtClean="0"/>
              <a:t> changes during the compression.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The Basic Algorithm</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Not all characters occur with the same frequency.</a:t>
            </a:r>
          </a:p>
          <a:p>
            <a:pPr algn="just"/>
            <a:endParaRPr lang="en-US" sz="2400" dirty="0" smtClean="0"/>
          </a:p>
          <a:p>
            <a:pPr algn="just"/>
            <a:r>
              <a:rPr lang="en-US" sz="2400" dirty="0" smtClean="0"/>
              <a:t>Not all characters are allocated the same amount of space.</a:t>
            </a:r>
          </a:p>
          <a:p>
            <a:pPr algn="just"/>
            <a:endParaRPr lang="en-US" sz="2400" dirty="0" smtClean="0"/>
          </a:p>
          <a:p>
            <a:pPr algn="just"/>
            <a:r>
              <a:rPr lang="en-US" sz="2400" dirty="0" smtClean="0"/>
              <a:t>Codeword lengths are no longer fixed like ASCII.</a:t>
            </a:r>
          </a:p>
          <a:p>
            <a:pPr algn="just"/>
            <a:endParaRPr lang="en-US" sz="2400" dirty="0" smtClean="0"/>
          </a:p>
          <a:p>
            <a:pPr algn="just"/>
            <a:r>
              <a:rPr lang="en-US" sz="2400" dirty="0" smtClean="0"/>
              <a:t>Codeword lengths vary and will be </a:t>
            </a:r>
            <a:r>
              <a:rPr lang="en-US" sz="2400" b="1" dirty="0" smtClean="0">
                <a:solidFill>
                  <a:srgbClr val="FF0000"/>
                </a:solidFill>
              </a:rPr>
              <a:t>shorter</a:t>
            </a:r>
            <a:r>
              <a:rPr lang="en-US" sz="2400" dirty="0" smtClean="0"/>
              <a:t> for the more frequently used characters.</a:t>
            </a:r>
            <a:endParaRPr lang="en-US" sz="22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The Basic Algorithm (Cont.)</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marL="566928" indent="-457200" algn="just">
              <a:buFont typeface="+mj-lt"/>
              <a:buAutoNum type="arabicParenR"/>
            </a:pPr>
            <a:r>
              <a:rPr lang="en-US" sz="2400" dirty="0" smtClean="0"/>
              <a:t>Scan text to be compressed and tally occurrence of all characters.</a:t>
            </a:r>
          </a:p>
          <a:p>
            <a:pPr marL="566928" indent="-457200" algn="just">
              <a:buFont typeface="+mj-lt"/>
              <a:buAutoNum type="arabicParenR"/>
            </a:pPr>
            <a:endParaRPr lang="en-US" sz="2400" dirty="0" smtClean="0"/>
          </a:p>
          <a:p>
            <a:pPr marL="566928" indent="-457200" algn="just">
              <a:buFont typeface="+mj-lt"/>
              <a:buAutoNum type="arabicParenR"/>
            </a:pPr>
            <a:r>
              <a:rPr lang="en-US" sz="2400" dirty="0" smtClean="0"/>
              <a:t>Sort or prioritize characters based on number of occurrences in text.</a:t>
            </a:r>
          </a:p>
          <a:p>
            <a:pPr marL="566928" indent="-457200" algn="just">
              <a:buFont typeface="+mj-lt"/>
              <a:buAutoNum type="arabicParenR"/>
            </a:pPr>
            <a:endParaRPr lang="en-US" sz="2400" dirty="0" smtClean="0"/>
          </a:p>
          <a:p>
            <a:pPr marL="566928" indent="-457200" algn="just">
              <a:buFont typeface="+mj-lt"/>
              <a:buAutoNum type="arabicParenR"/>
            </a:pPr>
            <a:r>
              <a:rPr lang="en-US" sz="2400" dirty="0" smtClean="0"/>
              <a:t>Build Huffman code tree based on prioritized list.</a:t>
            </a:r>
          </a:p>
          <a:p>
            <a:pPr marL="566928" indent="-457200" algn="just">
              <a:buFont typeface="+mj-lt"/>
              <a:buAutoNum type="arabicParenR"/>
            </a:pPr>
            <a:endParaRPr lang="en-US" sz="2400" dirty="0" smtClean="0"/>
          </a:p>
          <a:p>
            <a:pPr marL="566928" indent="-457200" algn="just">
              <a:buFont typeface="+mj-lt"/>
              <a:buAutoNum type="arabicParenR"/>
            </a:pPr>
            <a:r>
              <a:rPr lang="en-US" sz="2400" dirty="0" smtClean="0"/>
              <a:t>Perform a traversal of tree to determine all codewords.</a:t>
            </a:r>
          </a:p>
          <a:p>
            <a:pPr marL="566928" indent="-457200" algn="just">
              <a:buFont typeface="+mj-lt"/>
              <a:buAutoNum type="arabicParenR"/>
            </a:pPr>
            <a:endParaRPr lang="en-US" sz="2400" dirty="0" smtClean="0"/>
          </a:p>
          <a:p>
            <a:pPr marL="566928" indent="-457200" algn="just">
              <a:buFont typeface="+mj-lt"/>
              <a:buAutoNum type="arabicParenR"/>
            </a:pPr>
            <a:r>
              <a:rPr lang="en-US" sz="2400" dirty="0" smtClean="0"/>
              <a:t>Scan text again and create new file using the Huffman codes.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Examples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latin typeface="Times New Roman" pitchFamily="18" charset="0"/>
              </a:rPr>
              <a:t>Consider the following text: </a:t>
            </a:r>
          </a:p>
          <a:p>
            <a:pPr algn="just">
              <a:buNone/>
            </a:pPr>
            <a:r>
              <a:rPr lang="en-US" sz="2400" b="1" dirty="0" smtClean="0">
                <a:latin typeface="Times New Roman" pitchFamily="18" charset="0"/>
              </a:rPr>
              <a:t>	</a:t>
            </a:r>
            <a:r>
              <a:rPr lang="en-US" sz="2200" b="1" dirty="0" smtClean="0">
                <a:latin typeface="Times New Roman" pitchFamily="18" charset="0"/>
              </a:rPr>
              <a:t>BCAACADBDCADAEEEABACDBACADCBADABEABEAAA</a:t>
            </a:r>
          </a:p>
          <a:p>
            <a:pPr algn="just"/>
            <a:r>
              <a:rPr lang="en-US" sz="2400" dirty="0" smtClean="0">
                <a:cs typeface="Times New Roman" pitchFamily="18" charset="0"/>
              </a:rPr>
              <a:t>A: 15; B</a:t>
            </a:r>
            <a:r>
              <a:rPr lang="en-US" sz="2400" smtClean="0">
                <a:cs typeface="Times New Roman" pitchFamily="18" charset="0"/>
              </a:rPr>
              <a:t>: 7; </a:t>
            </a:r>
            <a:r>
              <a:rPr lang="en-US" sz="2400" dirty="0" smtClean="0">
                <a:cs typeface="Times New Roman" pitchFamily="18" charset="0"/>
              </a:rPr>
              <a:t>C: 6; D: 6; E: 5</a:t>
            </a:r>
            <a:endParaRPr lang="en-US" sz="2400" dirty="0" smtClean="0">
              <a:latin typeface="Times New Roman" pitchFamily="18" charset="0"/>
            </a:endParaRPr>
          </a:p>
          <a:p>
            <a:pPr algn="just">
              <a:buNone/>
            </a:pPr>
            <a:r>
              <a:rPr lang="en-US" sz="2400" dirty="0" smtClean="0">
                <a:latin typeface="Times New Roman" pitchFamily="18" charset="0"/>
              </a:rPr>
              <a:t>	</a:t>
            </a:r>
            <a:endParaRPr lang="en-US" sz="2200" b="1" dirty="0" smtClean="0"/>
          </a:p>
        </p:txBody>
      </p:sp>
      <p:sp>
        <p:nvSpPr>
          <p:cNvPr id="5" name="TextBox 4"/>
          <p:cNvSpPr txBox="1"/>
          <p:nvPr/>
        </p:nvSpPr>
        <p:spPr>
          <a:xfrm>
            <a:off x="533400" y="4572000"/>
            <a:ext cx="734496" cy="369332"/>
          </a:xfrm>
          <a:prstGeom prst="rect">
            <a:avLst/>
          </a:prstGeom>
          <a:noFill/>
        </p:spPr>
        <p:txBody>
          <a:bodyPr wrap="none" rtlCol="0">
            <a:spAutoFit/>
          </a:bodyPr>
          <a:lstStyle/>
          <a:p>
            <a:r>
              <a:rPr lang="en-US" dirty="0" smtClean="0"/>
              <a:t>A(15)</a:t>
            </a:r>
            <a:endParaRPr lang="en-US" dirty="0"/>
          </a:p>
        </p:txBody>
      </p:sp>
      <p:sp>
        <p:nvSpPr>
          <p:cNvPr id="6" name="TextBox 5"/>
          <p:cNvSpPr txBox="1"/>
          <p:nvPr/>
        </p:nvSpPr>
        <p:spPr>
          <a:xfrm>
            <a:off x="4544496" y="5181600"/>
            <a:ext cx="556563" cy="369332"/>
          </a:xfrm>
          <a:prstGeom prst="rect">
            <a:avLst/>
          </a:prstGeom>
          <a:noFill/>
        </p:spPr>
        <p:txBody>
          <a:bodyPr wrap="none" rtlCol="0">
            <a:spAutoFit/>
          </a:bodyPr>
          <a:lstStyle/>
          <a:p>
            <a:r>
              <a:rPr lang="en-US" dirty="0" smtClean="0"/>
              <a:t>(11)</a:t>
            </a:r>
            <a:endParaRPr lang="en-US" dirty="0"/>
          </a:p>
        </p:txBody>
      </p:sp>
      <p:sp>
        <p:nvSpPr>
          <p:cNvPr id="7" name="TextBox 6"/>
          <p:cNvSpPr txBox="1"/>
          <p:nvPr/>
        </p:nvSpPr>
        <p:spPr>
          <a:xfrm>
            <a:off x="1953696" y="5181600"/>
            <a:ext cx="583814" cy="369332"/>
          </a:xfrm>
          <a:prstGeom prst="rect">
            <a:avLst/>
          </a:prstGeom>
          <a:noFill/>
        </p:spPr>
        <p:txBody>
          <a:bodyPr wrap="none" rtlCol="0">
            <a:spAutoFit/>
          </a:bodyPr>
          <a:lstStyle/>
          <a:p>
            <a:r>
              <a:rPr lang="en-US" dirty="0" smtClean="0"/>
              <a:t>(13)</a:t>
            </a:r>
            <a:endParaRPr lang="en-US" dirty="0"/>
          </a:p>
        </p:txBody>
      </p:sp>
      <p:sp>
        <p:nvSpPr>
          <p:cNvPr id="8" name="TextBox 7"/>
          <p:cNvSpPr txBox="1"/>
          <p:nvPr/>
        </p:nvSpPr>
        <p:spPr>
          <a:xfrm>
            <a:off x="2791896" y="5791200"/>
            <a:ext cx="635110" cy="369332"/>
          </a:xfrm>
          <a:prstGeom prst="rect">
            <a:avLst/>
          </a:prstGeom>
          <a:noFill/>
        </p:spPr>
        <p:txBody>
          <a:bodyPr wrap="none" rtlCol="0">
            <a:spAutoFit/>
          </a:bodyPr>
          <a:lstStyle/>
          <a:p>
            <a:r>
              <a:rPr lang="en-US" dirty="0" smtClean="0"/>
              <a:t>C(6)</a:t>
            </a:r>
            <a:endParaRPr lang="en-US" dirty="0"/>
          </a:p>
        </p:txBody>
      </p:sp>
      <p:sp>
        <p:nvSpPr>
          <p:cNvPr id="9" name="TextBox 8"/>
          <p:cNvSpPr txBox="1"/>
          <p:nvPr/>
        </p:nvSpPr>
        <p:spPr>
          <a:xfrm>
            <a:off x="3249096" y="4572000"/>
            <a:ext cx="615874" cy="369332"/>
          </a:xfrm>
          <a:prstGeom prst="rect">
            <a:avLst/>
          </a:prstGeom>
          <a:noFill/>
        </p:spPr>
        <p:txBody>
          <a:bodyPr wrap="none" rtlCol="0">
            <a:spAutoFit/>
          </a:bodyPr>
          <a:lstStyle/>
          <a:p>
            <a:r>
              <a:rPr lang="en-US" dirty="0" smtClean="0"/>
              <a:t>(24)</a:t>
            </a:r>
            <a:endParaRPr lang="en-US" dirty="0"/>
          </a:p>
        </p:txBody>
      </p:sp>
      <p:sp>
        <p:nvSpPr>
          <p:cNvPr id="10" name="TextBox 9"/>
          <p:cNvSpPr txBox="1"/>
          <p:nvPr/>
        </p:nvSpPr>
        <p:spPr>
          <a:xfrm>
            <a:off x="1115496" y="5791200"/>
            <a:ext cx="623889" cy="369332"/>
          </a:xfrm>
          <a:prstGeom prst="rect">
            <a:avLst/>
          </a:prstGeom>
          <a:noFill/>
        </p:spPr>
        <p:txBody>
          <a:bodyPr wrap="none" rtlCol="0">
            <a:spAutoFit/>
          </a:bodyPr>
          <a:lstStyle/>
          <a:p>
            <a:r>
              <a:rPr lang="en-US" dirty="0" smtClean="0"/>
              <a:t>B(7)</a:t>
            </a:r>
            <a:endParaRPr lang="en-US" dirty="0"/>
          </a:p>
        </p:txBody>
      </p:sp>
      <p:sp>
        <p:nvSpPr>
          <p:cNvPr id="11" name="TextBox 10"/>
          <p:cNvSpPr txBox="1"/>
          <p:nvPr/>
        </p:nvSpPr>
        <p:spPr>
          <a:xfrm>
            <a:off x="5382696" y="5791200"/>
            <a:ext cx="630301" cy="369332"/>
          </a:xfrm>
          <a:prstGeom prst="rect">
            <a:avLst/>
          </a:prstGeom>
          <a:noFill/>
        </p:spPr>
        <p:txBody>
          <a:bodyPr wrap="none" rtlCol="0">
            <a:spAutoFit/>
          </a:bodyPr>
          <a:lstStyle/>
          <a:p>
            <a:r>
              <a:rPr lang="en-US" dirty="0" smtClean="0"/>
              <a:t>E(5)</a:t>
            </a:r>
            <a:endParaRPr lang="en-US" dirty="0"/>
          </a:p>
        </p:txBody>
      </p:sp>
      <p:sp>
        <p:nvSpPr>
          <p:cNvPr id="12" name="TextBox 11"/>
          <p:cNvSpPr txBox="1"/>
          <p:nvPr/>
        </p:nvSpPr>
        <p:spPr>
          <a:xfrm>
            <a:off x="1969750" y="3810000"/>
            <a:ext cx="614271" cy="369332"/>
          </a:xfrm>
          <a:prstGeom prst="rect">
            <a:avLst/>
          </a:prstGeom>
          <a:noFill/>
        </p:spPr>
        <p:txBody>
          <a:bodyPr wrap="none" rtlCol="0">
            <a:spAutoFit/>
          </a:bodyPr>
          <a:lstStyle/>
          <a:p>
            <a:r>
              <a:rPr lang="en-US" dirty="0" smtClean="0"/>
              <a:t>(39)</a:t>
            </a:r>
            <a:endParaRPr lang="en-US" dirty="0"/>
          </a:p>
        </p:txBody>
      </p:sp>
      <p:sp>
        <p:nvSpPr>
          <p:cNvPr id="13" name="TextBox 12"/>
          <p:cNvSpPr txBox="1"/>
          <p:nvPr/>
        </p:nvSpPr>
        <p:spPr>
          <a:xfrm>
            <a:off x="3553896" y="5791200"/>
            <a:ext cx="660758" cy="369332"/>
          </a:xfrm>
          <a:prstGeom prst="rect">
            <a:avLst/>
          </a:prstGeom>
          <a:noFill/>
        </p:spPr>
        <p:txBody>
          <a:bodyPr wrap="none" rtlCol="0">
            <a:spAutoFit/>
          </a:bodyPr>
          <a:lstStyle/>
          <a:p>
            <a:r>
              <a:rPr lang="en-US" dirty="0" smtClean="0"/>
              <a:t>D(6)</a:t>
            </a:r>
            <a:endParaRPr lang="en-US" dirty="0"/>
          </a:p>
        </p:txBody>
      </p:sp>
      <p:cxnSp>
        <p:nvCxnSpPr>
          <p:cNvPr id="15" name="Straight Connector 14"/>
          <p:cNvCxnSpPr>
            <a:endCxn id="12" idx="2"/>
          </p:cNvCxnSpPr>
          <p:nvPr/>
        </p:nvCxnSpPr>
        <p:spPr>
          <a:xfrm flipV="1">
            <a:off x="1039296" y="4179332"/>
            <a:ext cx="123759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9" idx="0"/>
          </p:cNvCxnSpPr>
          <p:nvPr/>
        </p:nvCxnSpPr>
        <p:spPr>
          <a:xfrm rot="16200000" flipH="1">
            <a:off x="2720625" y="3735592"/>
            <a:ext cx="392668" cy="1280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7" idx="0"/>
          </p:cNvCxnSpPr>
          <p:nvPr/>
        </p:nvCxnSpPr>
        <p:spPr>
          <a:xfrm rot="5400000">
            <a:off x="2781184" y="4405751"/>
            <a:ext cx="240268" cy="131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6" idx="0"/>
          </p:cNvCxnSpPr>
          <p:nvPr/>
        </p:nvCxnSpPr>
        <p:spPr>
          <a:xfrm rot="16200000" flipH="1">
            <a:off x="4069771" y="4428593"/>
            <a:ext cx="240268" cy="126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13" idx="0"/>
          </p:cNvCxnSpPr>
          <p:nvPr/>
        </p:nvCxnSpPr>
        <p:spPr>
          <a:xfrm rot="5400000">
            <a:off x="4233393" y="5201815"/>
            <a:ext cx="240268" cy="938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11" idx="0"/>
          </p:cNvCxnSpPr>
          <p:nvPr/>
        </p:nvCxnSpPr>
        <p:spPr>
          <a:xfrm rot="16200000" flipH="1">
            <a:off x="5140178" y="5233531"/>
            <a:ext cx="240268" cy="8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10" idx="0"/>
          </p:cNvCxnSpPr>
          <p:nvPr/>
        </p:nvCxnSpPr>
        <p:spPr>
          <a:xfrm rot="5400000">
            <a:off x="1716388" y="5261985"/>
            <a:ext cx="240268" cy="818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2"/>
            <a:endCxn id="8" idx="0"/>
          </p:cNvCxnSpPr>
          <p:nvPr/>
        </p:nvCxnSpPr>
        <p:spPr>
          <a:xfrm rot="16200000" flipH="1">
            <a:off x="2557393" y="5239142"/>
            <a:ext cx="240268" cy="86384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20296" y="3950732"/>
            <a:ext cx="325730" cy="369332"/>
          </a:xfrm>
          <a:prstGeom prst="rect">
            <a:avLst/>
          </a:prstGeom>
          <a:noFill/>
        </p:spPr>
        <p:txBody>
          <a:bodyPr wrap="none" rtlCol="0">
            <a:spAutoFit/>
          </a:bodyPr>
          <a:lstStyle/>
          <a:p>
            <a:r>
              <a:rPr lang="en-US" dirty="0" smtClean="0"/>
              <a:t>0</a:t>
            </a:r>
            <a:endParaRPr lang="en-US" dirty="0"/>
          </a:p>
        </p:txBody>
      </p:sp>
      <p:sp>
        <p:nvSpPr>
          <p:cNvPr id="37" name="TextBox 36"/>
          <p:cNvSpPr txBox="1"/>
          <p:nvPr/>
        </p:nvSpPr>
        <p:spPr>
          <a:xfrm>
            <a:off x="2791896" y="3950732"/>
            <a:ext cx="284052" cy="369332"/>
          </a:xfrm>
          <a:prstGeom prst="rect">
            <a:avLst/>
          </a:prstGeom>
          <a:noFill/>
        </p:spPr>
        <p:txBody>
          <a:bodyPr wrap="none" rtlCol="0">
            <a:spAutoFit/>
          </a:bodyPr>
          <a:lstStyle/>
          <a:p>
            <a:r>
              <a:rPr lang="en-US" dirty="0" smtClean="0"/>
              <a:t>1</a:t>
            </a:r>
            <a:endParaRPr lang="en-US" dirty="0"/>
          </a:p>
        </p:txBody>
      </p:sp>
      <p:sp>
        <p:nvSpPr>
          <p:cNvPr id="38" name="TextBox 37"/>
          <p:cNvSpPr txBox="1"/>
          <p:nvPr/>
        </p:nvSpPr>
        <p:spPr>
          <a:xfrm>
            <a:off x="2694766" y="4712732"/>
            <a:ext cx="325730" cy="369332"/>
          </a:xfrm>
          <a:prstGeom prst="rect">
            <a:avLst/>
          </a:prstGeom>
          <a:noFill/>
        </p:spPr>
        <p:txBody>
          <a:bodyPr wrap="none" rtlCol="0">
            <a:spAutoFit/>
          </a:bodyPr>
          <a:lstStyle/>
          <a:p>
            <a:r>
              <a:rPr lang="en-US" dirty="0" smtClean="0"/>
              <a:t>0</a:t>
            </a:r>
            <a:endParaRPr lang="en-US" dirty="0"/>
          </a:p>
        </p:txBody>
      </p:sp>
      <p:sp>
        <p:nvSpPr>
          <p:cNvPr id="39" name="TextBox 38"/>
          <p:cNvSpPr txBox="1"/>
          <p:nvPr/>
        </p:nvSpPr>
        <p:spPr>
          <a:xfrm>
            <a:off x="4087296" y="4712732"/>
            <a:ext cx="284052"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1627966" y="5322332"/>
            <a:ext cx="32573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2563296" y="5322332"/>
            <a:ext cx="284052"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4142566" y="5322332"/>
            <a:ext cx="325730" cy="369332"/>
          </a:xfrm>
          <a:prstGeom prst="rect">
            <a:avLst/>
          </a:prstGeom>
          <a:noFill/>
        </p:spPr>
        <p:txBody>
          <a:bodyPr wrap="none" rtlCol="0">
            <a:spAutoFit/>
          </a:bodyPr>
          <a:lstStyle/>
          <a:p>
            <a:r>
              <a:rPr lang="en-US" dirty="0" smtClean="0"/>
              <a:t>0</a:t>
            </a:r>
            <a:endParaRPr lang="en-US" dirty="0"/>
          </a:p>
        </p:txBody>
      </p:sp>
      <p:sp>
        <p:nvSpPr>
          <p:cNvPr id="43" name="TextBox 42"/>
          <p:cNvSpPr txBox="1"/>
          <p:nvPr/>
        </p:nvSpPr>
        <p:spPr>
          <a:xfrm>
            <a:off x="5154096" y="5322332"/>
            <a:ext cx="284052" cy="369332"/>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4114800" y="3810000"/>
            <a:ext cx="4919937" cy="646331"/>
          </a:xfrm>
          <a:prstGeom prst="rect">
            <a:avLst/>
          </a:prstGeom>
          <a:noFill/>
        </p:spPr>
        <p:txBody>
          <a:bodyPr wrap="none" rtlCol="0">
            <a:spAutoFit/>
          </a:bodyPr>
          <a:lstStyle/>
          <a:p>
            <a:r>
              <a:rPr lang="en-US" dirty="0" smtClean="0"/>
              <a:t>How about </a:t>
            </a:r>
          </a:p>
          <a:p>
            <a:r>
              <a:rPr lang="en-US" b="1" i="1" dirty="0" smtClean="0"/>
              <a:t>Text Compression for Web Developers</a:t>
            </a:r>
            <a:r>
              <a:rPr lang="en-US" dirty="0" smtClean="0"/>
              <a:t>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Lempel-Ziv Coding</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Lempel-Ziv Coding relies on reoccurring patterns to save data space.</a:t>
            </a:r>
          </a:p>
          <a:p>
            <a:pPr algn="just"/>
            <a:endParaRPr lang="en-US" sz="2400" dirty="0" smtClean="0"/>
          </a:p>
          <a:p>
            <a:pPr algn="just"/>
            <a:r>
              <a:rPr lang="en-US" sz="2400" b="1" dirty="0" smtClean="0"/>
              <a:t>Example</a:t>
            </a:r>
            <a:r>
              <a:rPr lang="en-US" sz="2400" dirty="0" smtClean="0"/>
              <a:t>: Extended ASCII code – Every character is stored with 8 binary bit, allowing up to 256 unique characters for the data.</a:t>
            </a:r>
          </a:p>
          <a:p>
            <a:pPr algn="just"/>
            <a:endParaRPr lang="en-US" sz="2400" dirty="0" smtClean="0"/>
          </a:p>
          <a:p>
            <a:pPr algn="just"/>
            <a:r>
              <a:rPr lang="en-US" sz="2400" dirty="0" smtClean="0"/>
              <a:t>Lempel-Ziv tries to extend the library to 9 to 12 bits per character. The new symbols are made up of combination of symbols that occurred previously in the string. Lempel-Ziv do not compress well with short, diverse strings.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2249424"/>
            <a:ext cx="8229600" cy="4456176"/>
          </a:xfrm>
        </p:spPr>
        <p:txBody>
          <a:bodyPr>
            <a:normAutofit/>
          </a:bodyPr>
          <a:lstStyle/>
          <a:p>
            <a:pPr algn="just"/>
            <a:r>
              <a:rPr lang="en-US" sz="2400" dirty="0" smtClean="0"/>
              <a:t>Consider the following text: </a:t>
            </a:r>
            <a:r>
              <a:rPr lang="en-US" sz="2400" dirty="0" smtClean="0">
                <a:latin typeface="Times New Roman" pitchFamily="18" charset="0"/>
              </a:rPr>
              <a:t>ABCBCABCABCD</a:t>
            </a:r>
            <a:endParaRPr lang="en-US" sz="2400" dirty="0" smtClean="0"/>
          </a:p>
        </p:txBody>
      </p:sp>
      <p:sp>
        <p:nvSpPr>
          <p:cNvPr id="2" name="Title 1"/>
          <p:cNvSpPr>
            <a:spLocks noGrp="1"/>
          </p:cNvSpPr>
          <p:nvPr>
            <p:ph type="title"/>
          </p:nvPr>
        </p:nvSpPr>
        <p:spPr/>
        <p:txBody>
          <a:bodyPr>
            <a:normAutofit/>
          </a:bodyPr>
          <a:lstStyle/>
          <a:p>
            <a:pPr algn="ctr"/>
            <a:r>
              <a:rPr lang="en-US" sz="3600" dirty="0" smtClean="0"/>
              <a:t>Examples</a:t>
            </a:r>
            <a:endParaRPr lang="en-US" sz="3600" dirty="0"/>
          </a:p>
        </p:txBody>
      </p:sp>
      <p:graphicFrame>
        <p:nvGraphicFramePr>
          <p:cNvPr id="5" name="Table 4"/>
          <p:cNvGraphicFramePr>
            <a:graphicFrameLocks noGrp="1"/>
          </p:cNvGraphicFramePr>
          <p:nvPr/>
        </p:nvGraphicFramePr>
        <p:xfrm>
          <a:off x="685801" y="2819400"/>
          <a:ext cx="3657599" cy="3566160"/>
        </p:xfrm>
        <a:graphic>
          <a:graphicData uri="http://schemas.openxmlformats.org/drawingml/2006/table">
            <a:tbl>
              <a:tblPr firstRow="1" bandRow="1">
                <a:tableStyleId>{5C22544A-7EE6-4342-B048-85BDC9FD1C3A}</a:tableStyleId>
              </a:tblPr>
              <a:tblGrid>
                <a:gridCol w="1012873"/>
                <a:gridCol w="587326"/>
                <a:gridCol w="685801"/>
                <a:gridCol w="685800"/>
                <a:gridCol w="685799"/>
              </a:tblGrid>
              <a:tr h="242455">
                <a:tc>
                  <a:txBody>
                    <a:bodyPr/>
                    <a:lstStyle/>
                    <a:p>
                      <a:pPr algn="ctr"/>
                      <a:r>
                        <a:rPr lang="en-GB" sz="1000" dirty="0" smtClean="0"/>
                        <a:t>Previous</a:t>
                      </a:r>
                      <a:r>
                        <a:rPr lang="en-GB" sz="1000" baseline="0" dirty="0" smtClean="0"/>
                        <a:t> Input</a:t>
                      </a:r>
                      <a:endParaRPr lang="en-GB" sz="1000" dirty="0"/>
                    </a:p>
                  </a:txBody>
                  <a:tcPr/>
                </a:tc>
                <a:tc>
                  <a:txBody>
                    <a:bodyPr/>
                    <a:lstStyle/>
                    <a:p>
                      <a:pPr algn="ctr"/>
                      <a:r>
                        <a:rPr lang="en-GB" sz="1000" dirty="0" smtClean="0"/>
                        <a:t>Input</a:t>
                      </a:r>
                      <a:endParaRPr lang="en-GB" sz="1000" dirty="0"/>
                    </a:p>
                  </a:txBody>
                  <a:tcPr/>
                </a:tc>
                <a:tc>
                  <a:txBody>
                    <a:bodyPr/>
                    <a:lstStyle/>
                    <a:p>
                      <a:pPr algn="ctr"/>
                      <a:r>
                        <a:rPr lang="en-GB" sz="1000" dirty="0" smtClean="0"/>
                        <a:t>Output</a:t>
                      </a:r>
                      <a:endParaRPr lang="en-GB" sz="1000" dirty="0"/>
                    </a:p>
                  </a:txBody>
                  <a:tcPr/>
                </a:tc>
                <a:tc>
                  <a:txBody>
                    <a:bodyPr/>
                    <a:lstStyle/>
                    <a:p>
                      <a:pPr algn="ctr"/>
                      <a:r>
                        <a:rPr lang="en-GB" sz="1000" dirty="0" smtClean="0"/>
                        <a:t>Symbol</a:t>
                      </a:r>
                      <a:endParaRPr lang="en-GB" sz="1000" dirty="0"/>
                    </a:p>
                  </a:txBody>
                  <a:tcPr/>
                </a:tc>
                <a:tc>
                  <a:txBody>
                    <a:bodyPr/>
                    <a:lstStyle/>
                    <a:p>
                      <a:pPr algn="ctr"/>
                      <a:r>
                        <a:rPr lang="en-GB" sz="1000" dirty="0" smtClean="0"/>
                        <a:t>Index</a:t>
                      </a:r>
                      <a:endParaRPr lang="en-GB" sz="1000" dirty="0"/>
                    </a:p>
                  </a:txBody>
                  <a:tcPr/>
                </a:tc>
              </a:tr>
              <a:tr h="242455">
                <a:tc>
                  <a:txBody>
                    <a:bodyPr/>
                    <a:lstStyle/>
                    <a:p>
                      <a:pPr algn="ctr"/>
                      <a:r>
                        <a:rPr lang="en-GB" sz="1000" dirty="0" smtClean="0"/>
                        <a:t>NIL</a:t>
                      </a:r>
                      <a:endParaRPr lang="en-GB" sz="1000" dirty="0"/>
                    </a:p>
                  </a:txBody>
                  <a:tcPr/>
                </a:tc>
                <a:tc>
                  <a:txBody>
                    <a:bodyPr/>
                    <a:lstStyle/>
                    <a:p>
                      <a:pPr algn="ctr"/>
                      <a:r>
                        <a:rPr lang="en-GB" sz="1000" dirty="0" smtClean="0"/>
                        <a:t>A</a:t>
                      </a: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A</a:t>
                      </a:r>
                      <a:endParaRPr lang="en-GB" sz="1000" dirty="0"/>
                    </a:p>
                  </a:txBody>
                  <a:tcPr/>
                </a:tc>
                <a:tc>
                  <a:txBody>
                    <a:bodyPr/>
                    <a:lstStyle/>
                    <a:p>
                      <a:pPr algn="ctr"/>
                      <a:r>
                        <a:rPr lang="en-GB" sz="1000" dirty="0" smtClean="0"/>
                        <a:t>B</a:t>
                      </a:r>
                      <a:endParaRPr lang="en-GB" sz="1000" dirty="0"/>
                    </a:p>
                  </a:txBody>
                  <a:tcPr/>
                </a:tc>
                <a:tc>
                  <a:txBody>
                    <a:bodyPr/>
                    <a:lstStyle/>
                    <a:p>
                      <a:pPr algn="ctr"/>
                      <a:r>
                        <a:rPr lang="en-GB" sz="1000" dirty="0" smtClean="0"/>
                        <a:t>A</a:t>
                      </a:r>
                      <a:endParaRPr lang="en-GB" sz="1000" dirty="0"/>
                    </a:p>
                  </a:txBody>
                  <a:tcPr/>
                </a:tc>
                <a:tc>
                  <a:txBody>
                    <a:bodyPr/>
                    <a:lstStyle/>
                    <a:p>
                      <a:pPr algn="ctr"/>
                      <a:r>
                        <a:rPr lang="en-GB" sz="1000" dirty="0" smtClean="0"/>
                        <a:t>AB</a:t>
                      </a:r>
                      <a:endParaRPr lang="en-GB" sz="1000" dirty="0"/>
                    </a:p>
                  </a:txBody>
                  <a:tcPr/>
                </a:tc>
                <a:tc>
                  <a:txBody>
                    <a:bodyPr/>
                    <a:lstStyle/>
                    <a:p>
                      <a:pPr algn="ctr"/>
                      <a:r>
                        <a:rPr lang="en-GB" sz="1000" dirty="0" smtClean="0"/>
                        <a:t>256</a:t>
                      </a:r>
                      <a:endParaRPr lang="en-GB" sz="1000" dirty="0"/>
                    </a:p>
                  </a:txBody>
                  <a:tcPr/>
                </a:tc>
              </a:tr>
              <a:tr h="242455">
                <a:tc>
                  <a:txBody>
                    <a:bodyPr/>
                    <a:lstStyle/>
                    <a:p>
                      <a:pPr algn="ctr"/>
                      <a:r>
                        <a:rPr lang="en-GB" sz="1000" dirty="0" smtClean="0"/>
                        <a:t>B</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B</a:t>
                      </a:r>
                      <a:endParaRPr lang="en-GB" sz="1000" dirty="0"/>
                    </a:p>
                  </a:txBody>
                  <a:tcPr/>
                </a:tc>
                <a:tc>
                  <a:txBody>
                    <a:bodyPr/>
                    <a:lstStyle/>
                    <a:p>
                      <a:pPr algn="ctr"/>
                      <a:r>
                        <a:rPr lang="en-GB" sz="1000" dirty="0" smtClean="0"/>
                        <a:t>BC</a:t>
                      </a:r>
                      <a:endParaRPr lang="en-GB" sz="1000" dirty="0"/>
                    </a:p>
                  </a:txBody>
                  <a:tcPr/>
                </a:tc>
                <a:tc>
                  <a:txBody>
                    <a:bodyPr/>
                    <a:lstStyle/>
                    <a:p>
                      <a:pPr algn="ctr"/>
                      <a:r>
                        <a:rPr lang="en-GB" sz="1000" dirty="0" smtClean="0"/>
                        <a:t>257</a:t>
                      </a:r>
                      <a:endParaRPr lang="en-GB" sz="1000" dirty="0"/>
                    </a:p>
                  </a:txBody>
                  <a:tcPr/>
                </a:tc>
              </a:tr>
              <a:tr h="242455">
                <a:tc>
                  <a:txBody>
                    <a:bodyPr/>
                    <a:lstStyle/>
                    <a:p>
                      <a:pPr algn="ctr"/>
                      <a:r>
                        <a:rPr lang="en-GB" sz="1000" dirty="0" smtClean="0"/>
                        <a:t>C</a:t>
                      </a:r>
                      <a:endParaRPr lang="en-GB" sz="1000" dirty="0"/>
                    </a:p>
                  </a:txBody>
                  <a:tcPr/>
                </a:tc>
                <a:tc>
                  <a:txBody>
                    <a:bodyPr/>
                    <a:lstStyle/>
                    <a:p>
                      <a:pPr algn="ctr"/>
                      <a:r>
                        <a:rPr lang="en-GB" sz="1000" dirty="0" smtClean="0"/>
                        <a:t>B</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CB</a:t>
                      </a:r>
                      <a:endParaRPr lang="en-GB" sz="1000" dirty="0"/>
                    </a:p>
                  </a:txBody>
                  <a:tcPr/>
                </a:tc>
                <a:tc>
                  <a:txBody>
                    <a:bodyPr/>
                    <a:lstStyle/>
                    <a:p>
                      <a:pPr algn="ctr"/>
                      <a:r>
                        <a:rPr lang="en-GB" sz="1000" dirty="0" smtClean="0"/>
                        <a:t>258</a:t>
                      </a:r>
                      <a:endParaRPr lang="en-GB" sz="1000" dirty="0"/>
                    </a:p>
                  </a:txBody>
                  <a:tcPr/>
                </a:tc>
              </a:tr>
              <a:tr h="242455">
                <a:tc>
                  <a:txBody>
                    <a:bodyPr/>
                    <a:lstStyle/>
                    <a:p>
                      <a:pPr algn="ctr"/>
                      <a:r>
                        <a:rPr lang="en-GB" sz="1000" dirty="0" smtClean="0"/>
                        <a:t>B</a:t>
                      </a:r>
                      <a:endParaRPr lang="en-GB" sz="1000" dirty="0"/>
                    </a:p>
                  </a:txBody>
                  <a:tcPr/>
                </a:tc>
                <a:tc>
                  <a:txBody>
                    <a:bodyPr/>
                    <a:lstStyle/>
                    <a:p>
                      <a:pPr algn="ctr"/>
                      <a:r>
                        <a:rPr lang="en-GB" sz="1000" dirty="0" smtClean="0"/>
                        <a:t>C</a:t>
                      </a: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BC</a:t>
                      </a:r>
                      <a:endParaRPr lang="en-GB" sz="1000" dirty="0"/>
                    </a:p>
                  </a:txBody>
                  <a:tcPr/>
                </a:tc>
                <a:tc>
                  <a:txBody>
                    <a:bodyPr/>
                    <a:lstStyle/>
                    <a:p>
                      <a:pPr algn="ctr"/>
                      <a:r>
                        <a:rPr lang="en-GB" sz="1000" dirty="0" smtClean="0"/>
                        <a:t>A</a:t>
                      </a:r>
                      <a:endParaRPr lang="en-GB" sz="1000" dirty="0"/>
                    </a:p>
                  </a:txBody>
                  <a:tcPr/>
                </a:tc>
                <a:tc>
                  <a:txBody>
                    <a:bodyPr/>
                    <a:lstStyle/>
                    <a:p>
                      <a:pPr algn="ctr"/>
                      <a:r>
                        <a:rPr lang="en-GB" sz="1000" dirty="0" smtClean="0"/>
                        <a:t>BC</a:t>
                      </a:r>
                      <a:endParaRPr lang="en-GB" sz="1000" dirty="0"/>
                    </a:p>
                  </a:txBody>
                  <a:tcPr/>
                </a:tc>
                <a:tc>
                  <a:txBody>
                    <a:bodyPr/>
                    <a:lstStyle/>
                    <a:p>
                      <a:pPr algn="ctr"/>
                      <a:r>
                        <a:rPr lang="en-GB" sz="1000" dirty="0" smtClean="0"/>
                        <a:t>BCA</a:t>
                      </a:r>
                      <a:endParaRPr lang="en-GB" sz="1000" dirty="0"/>
                    </a:p>
                  </a:txBody>
                  <a:tcPr/>
                </a:tc>
                <a:tc>
                  <a:txBody>
                    <a:bodyPr/>
                    <a:lstStyle/>
                    <a:p>
                      <a:pPr algn="ctr"/>
                      <a:r>
                        <a:rPr lang="en-GB" sz="1000" dirty="0" smtClean="0"/>
                        <a:t>259</a:t>
                      </a:r>
                      <a:endParaRPr lang="en-GB" sz="1000" dirty="0"/>
                    </a:p>
                  </a:txBody>
                  <a:tcPr/>
                </a:tc>
              </a:tr>
              <a:tr h="242455">
                <a:tc>
                  <a:txBody>
                    <a:bodyPr/>
                    <a:lstStyle/>
                    <a:p>
                      <a:pPr algn="ctr"/>
                      <a:r>
                        <a:rPr lang="en-GB" sz="1000" dirty="0" smtClean="0"/>
                        <a:t>A</a:t>
                      </a:r>
                      <a:endParaRPr lang="en-GB" sz="1000" dirty="0"/>
                    </a:p>
                  </a:txBody>
                  <a:tcPr/>
                </a:tc>
                <a:tc>
                  <a:txBody>
                    <a:bodyPr/>
                    <a:lstStyle/>
                    <a:p>
                      <a:pPr algn="ctr"/>
                      <a:r>
                        <a:rPr lang="en-GB" sz="1000" dirty="0" smtClean="0"/>
                        <a:t>B</a:t>
                      </a: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AB</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AB</a:t>
                      </a:r>
                      <a:endParaRPr lang="en-GB" sz="1000" dirty="0"/>
                    </a:p>
                  </a:txBody>
                  <a:tcPr/>
                </a:tc>
                <a:tc>
                  <a:txBody>
                    <a:bodyPr/>
                    <a:lstStyle/>
                    <a:p>
                      <a:pPr algn="ctr"/>
                      <a:r>
                        <a:rPr lang="en-GB" sz="1000" dirty="0" smtClean="0"/>
                        <a:t>ABC</a:t>
                      </a:r>
                      <a:endParaRPr lang="en-GB" sz="1000" dirty="0"/>
                    </a:p>
                  </a:txBody>
                  <a:tcPr/>
                </a:tc>
                <a:tc>
                  <a:txBody>
                    <a:bodyPr/>
                    <a:lstStyle/>
                    <a:p>
                      <a:pPr algn="ctr"/>
                      <a:r>
                        <a:rPr lang="en-GB" sz="1000" dirty="0" smtClean="0"/>
                        <a:t>260</a:t>
                      </a:r>
                      <a:endParaRPr lang="en-GB" sz="1000" dirty="0"/>
                    </a:p>
                  </a:txBody>
                  <a:tcPr/>
                </a:tc>
              </a:tr>
              <a:tr h="242455">
                <a:tc>
                  <a:txBody>
                    <a:bodyPr/>
                    <a:lstStyle/>
                    <a:p>
                      <a:pPr algn="ctr"/>
                      <a:r>
                        <a:rPr lang="en-GB" sz="1000" dirty="0" smtClean="0"/>
                        <a:t>C</a:t>
                      </a:r>
                      <a:endParaRPr lang="en-GB" sz="1000" dirty="0"/>
                    </a:p>
                  </a:txBody>
                  <a:tcPr/>
                </a:tc>
                <a:tc>
                  <a:txBody>
                    <a:bodyPr/>
                    <a:lstStyle/>
                    <a:p>
                      <a:pPr algn="ctr"/>
                      <a:r>
                        <a:rPr lang="en-GB" sz="1000" dirty="0" smtClean="0"/>
                        <a:t>A</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CA</a:t>
                      </a:r>
                      <a:endParaRPr lang="en-GB" sz="1000" dirty="0"/>
                    </a:p>
                  </a:txBody>
                  <a:tcPr/>
                </a:tc>
                <a:tc>
                  <a:txBody>
                    <a:bodyPr/>
                    <a:lstStyle/>
                    <a:p>
                      <a:pPr algn="ctr"/>
                      <a:r>
                        <a:rPr lang="en-GB" sz="1000" dirty="0" smtClean="0"/>
                        <a:t>261</a:t>
                      </a:r>
                      <a:endParaRPr lang="en-GB" sz="1000" dirty="0"/>
                    </a:p>
                  </a:txBody>
                  <a:tcPr/>
                </a:tc>
              </a:tr>
              <a:tr h="242455">
                <a:tc>
                  <a:txBody>
                    <a:bodyPr/>
                    <a:lstStyle/>
                    <a:p>
                      <a:pPr algn="ctr"/>
                      <a:r>
                        <a:rPr lang="en-GB" sz="1000" dirty="0" smtClean="0"/>
                        <a:t>A</a:t>
                      </a:r>
                      <a:endParaRPr lang="en-GB" sz="1000" dirty="0"/>
                    </a:p>
                  </a:txBody>
                  <a:tcPr/>
                </a:tc>
                <a:tc>
                  <a:txBody>
                    <a:bodyPr/>
                    <a:lstStyle/>
                    <a:p>
                      <a:pPr algn="ctr"/>
                      <a:r>
                        <a:rPr lang="en-GB" sz="1000" dirty="0" smtClean="0"/>
                        <a:t>B</a:t>
                      </a: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AB</a:t>
                      </a:r>
                      <a:endParaRPr lang="en-GB" sz="1000" dirty="0"/>
                    </a:p>
                  </a:txBody>
                  <a:tcPr/>
                </a:tc>
                <a:tc>
                  <a:txBody>
                    <a:bodyPr/>
                    <a:lstStyle/>
                    <a:p>
                      <a:pPr algn="ctr"/>
                      <a:r>
                        <a:rPr lang="en-GB" sz="1000" dirty="0" smtClean="0"/>
                        <a:t>C</a:t>
                      </a: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ABC</a:t>
                      </a:r>
                      <a:endParaRPr lang="en-GB" sz="1000" dirty="0"/>
                    </a:p>
                  </a:txBody>
                  <a:tcPr/>
                </a:tc>
                <a:tc>
                  <a:txBody>
                    <a:bodyPr/>
                    <a:lstStyle/>
                    <a:p>
                      <a:pPr algn="ctr"/>
                      <a:r>
                        <a:rPr lang="en-GB" sz="1000" dirty="0" smtClean="0"/>
                        <a:t>D</a:t>
                      </a:r>
                      <a:endParaRPr lang="en-GB" sz="1000" dirty="0"/>
                    </a:p>
                  </a:txBody>
                  <a:tcPr/>
                </a:tc>
                <a:tc>
                  <a:txBody>
                    <a:bodyPr/>
                    <a:lstStyle/>
                    <a:p>
                      <a:pPr algn="ctr"/>
                      <a:r>
                        <a:rPr lang="en-GB" sz="1000" dirty="0" smtClean="0"/>
                        <a:t>ABC</a:t>
                      </a:r>
                      <a:endParaRPr lang="en-GB" sz="1000" dirty="0"/>
                    </a:p>
                  </a:txBody>
                  <a:tcPr/>
                </a:tc>
                <a:tc>
                  <a:txBody>
                    <a:bodyPr/>
                    <a:lstStyle/>
                    <a:p>
                      <a:pPr algn="ctr"/>
                      <a:r>
                        <a:rPr lang="en-GB" sz="1000" dirty="0" smtClean="0"/>
                        <a:t>ABCD</a:t>
                      </a:r>
                      <a:endParaRPr lang="en-GB" sz="1000" dirty="0"/>
                    </a:p>
                  </a:txBody>
                  <a:tcPr/>
                </a:tc>
                <a:tc>
                  <a:txBody>
                    <a:bodyPr/>
                    <a:lstStyle/>
                    <a:p>
                      <a:pPr algn="ctr"/>
                      <a:r>
                        <a:rPr lang="en-GB" sz="1000" dirty="0" smtClean="0"/>
                        <a:t>262</a:t>
                      </a:r>
                      <a:endParaRPr lang="en-GB" sz="1000" dirty="0"/>
                    </a:p>
                  </a:txBody>
                  <a:tcPr/>
                </a:tc>
              </a:tr>
              <a:tr h="242455">
                <a:tc>
                  <a:txBody>
                    <a:bodyPr/>
                    <a:lstStyle/>
                    <a:p>
                      <a:pPr algn="ctr"/>
                      <a:r>
                        <a:rPr lang="en-GB" sz="1000" dirty="0" smtClean="0"/>
                        <a:t>D</a:t>
                      </a:r>
                      <a:endParaRPr lang="en-GB" sz="1000" dirty="0"/>
                    </a:p>
                  </a:txBody>
                  <a:tcPr/>
                </a:tc>
                <a:tc>
                  <a:txBody>
                    <a:bodyPr/>
                    <a:lstStyle/>
                    <a:p>
                      <a:pPr algn="ctr"/>
                      <a:r>
                        <a:rPr lang="en-GB" sz="1000" dirty="0" smtClean="0"/>
                        <a:t>EOL</a:t>
                      </a:r>
                      <a:endParaRPr lang="en-GB" sz="1000" dirty="0"/>
                    </a:p>
                  </a:txBody>
                  <a:tcPr/>
                </a:tc>
                <a:tc>
                  <a:txBody>
                    <a:bodyPr/>
                    <a:lstStyle/>
                    <a:p>
                      <a:pPr algn="ctr"/>
                      <a:r>
                        <a:rPr lang="en-GB" sz="1000" dirty="0" smtClean="0"/>
                        <a:t>D</a:t>
                      </a:r>
                      <a:endParaRPr lang="en-GB" sz="1000" dirty="0"/>
                    </a:p>
                  </a:txBody>
                  <a:tcPr/>
                </a:tc>
                <a:tc>
                  <a:txBody>
                    <a:bodyPr/>
                    <a:lstStyle/>
                    <a:p>
                      <a:pPr algn="ctr"/>
                      <a:endParaRPr lang="en-GB" sz="1000" dirty="0"/>
                    </a:p>
                  </a:txBody>
                  <a:tcPr/>
                </a:tc>
                <a:tc>
                  <a:txBody>
                    <a:bodyPr/>
                    <a:lstStyle/>
                    <a:p>
                      <a:pPr algn="ctr"/>
                      <a:endParaRPr lang="en-GB" sz="1000" dirty="0"/>
                    </a:p>
                  </a:txBody>
                  <a:tcPr/>
                </a:tc>
              </a:tr>
            </a:tbl>
          </a:graphicData>
        </a:graphic>
      </p:graphicFrame>
      <p:graphicFrame>
        <p:nvGraphicFramePr>
          <p:cNvPr id="7" name="Table 6"/>
          <p:cNvGraphicFramePr>
            <a:graphicFrameLocks noGrp="1"/>
          </p:cNvGraphicFramePr>
          <p:nvPr/>
        </p:nvGraphicFramePr>
        <p:xfrm>
          <a:off x="5029201" y="2819400"/>
          <a:ext cx="3657599" cy="2346960"/>
        </p:xfrm>
        <a:graphic>
          <a:graphicData uri="http://schemas.openxmlformats.org/drawingml/2006/table">
            <a:tbl>
              <a:tblPr firstRow="1" bandRow="1">
                <a:tableStyleId>{5C22544A-7EE6-4342-B048-85BDC9FD1C3A}</a:tableStyleId>
              </a:tblPr>
              <a:tblGrid>
                <a:gridCol w="1012873"/>
                <a:gridCol w="587326"/>
                <a:gridCol w="685800"/>
                <a:gridCol w="685800"/>
                <a:gridCol w="685800"/>
              </a:tblGrid>
              <a:tr h="242455">
                <a:tc>
                  <a:txBody>
                    <a:bodyPr/>
                    <a:lstStyle/>
                    <a:p>
                      <a:pPr algn="ctr"/>
                      <a:r>
                        <a:rPr lang="en-GB" sz="1000" dirty="0" smtClean="0"/>
                        <a:t>Previous</a:t>
                      </a:r>
                      <a:r>
                        <a:rPr lang="en-GB" sz="1000" baseline="0" dirty="0" smtClean="0"/>
                        <a:t> Input</a:t>
                      </a:r>
                      <a:endParaRPr lang="en-GB" sz="1000" dirty="0"/>
                    </a:p>
                  </a:txBody>
                  <a:tcPr/>
                </a:tc>
                <a:tc>
                  <a:txBody>
                    <a:bodyPr/>
                    <a:lstStyle/>
                    <a:p>
                      <a:pPr algn="ctr"/>
                      <a:r>
                        <a:rPr lang="en-GB" sz="1000" dirty="0" smtClean="0"/>
                        <a:t>Input</a:t>
                      </a:r>
                      <a:endParaRPr lang="en-GB" sz="1000" dirty="0"/>
                    </a:p>
                  </a:txBody>
                  <a:tcPr/>
                </a:tc>
                <a:tc>
                  <a:txBody>
                    <a:bodyPr/>
                    <a:lstStyle/>
                    <a:p>
                      <a:pPr algn="ctr"/>
                      <a:r>
                        <a:rPr lang="en-GB" sz="1000" dirty="0" smtClean="0"/>
                        <a:t>Output</a:t>
                      </a:r>
                      <a:endParaRPr lang="en-GB" sz="1000" dirty="0"/>
                    </a:p>
                  </a:txBody>
                  <a:tcPr/>
                </a:tc>
                <a:tc>
                  <a:txBody>
                    <a:bodyPr/>
                    <a:lstStyle/>
                    <a:p>
                      <a:pPr algn="ctr"/>
                      <a:r>
                        <a:rPr lang="en-GB" sz="1000" dirty="0" smtClean="0"/>
                        <a:t>Symbol</a:t>
                      </a:r>
                      <a:endParaRPr lang="en-GB" sz="1000" dirty="0"/>
                    </a:p>
                  </a:txBody>
                  <a:tcPr/>
                </a:tc>
                <a:tc>
                  <a:txBody>
                    <a:bodyPr/>
                    <a:lstStyle/>
                    <a:p>
                      <a:pPr algn="ctr"/>
                      <a:r>
                        <a:rPr lang="en-GB" sz="1000" dirty="0" smtClean="0"/>
                        <a:t>Index</a:t>
                      </a:r>
                      <a:endParaRPr lang="en-GB" sz="1000" dirty="0"/>
                    </a:p>
                  </a:txBody>
                  <a:tcPr/>
                </a:tc>
              </a:tr>
              <a:tr h="242455">
                <a:tc>
                  <a:txBody>
                    <a:bodyPr/>
                    <a:lstStyle/>
                    <a:p>
                      <a:pPr algn="ctr"/>
                      <a:r>
                        <a:rPr lang="en-GB" sz="1000" dirty="0" smtClean="0"/>
                        <a:t>NIL</a:t>
                      </a:r>
                      <a:endParaRPr lang="en-GB" sz="1000" dirty="0"/>
                    </a:p>
                  </a:txBody>
                  <a:tcPr/>
                </a:tc>
                <a:tc>
                  <a:txBody>
                    <a:bodyPr/>
                    <a:lstStyle/>
                    <a:p>
                      <a:pPr algn="ctr"/>
                      <a:r>
                        <a:rPr lang="en-GB" sz="1000" dirty="0" smtClean="0"/>
                        <a:t>A</a:t>
                      </a:r>
                      <a:endParaRPr lang="en-GB" sz="1000" dirty="0"/>
                    </a:p>
                  </a:txBody>
                  <a:tcPr/>
                </a:tc>
                <a:tc>
                  <a:txBody>
                    <a:bodyPr/>
                    <a:lstStyle/>
                    <a:p>
                      <a:pPr algn="ctr"/>
                      <a:r>
                        <a:rPr lang="en-GB" sz="1000" dirty="0" smtClean="0"/>
                        <a:t>A</a:t>
                      </a:r>
                      <a:endParaRPr lang="en-GB" sz="1000" dirty="0"/>
                    </a:p>
                  </a:txBody>
                  <a:tcPr/>
                </a:tc>
                <a:tc>
                  <a:txBody>
                    <a:bodyPr/>
                    <a:lstStyle/>
                    <a:p>
                      <a:pPr algn="ctr"/>
                      <a:endParaRPr lang="en-GB" sz="1000" dirty="0"/>
                    </a:p>
                  </a:txBody>
                  <a:tcPr/>
                </a:tc>
                <a:tc>
                  <a:txBody>
                    <a:bodyPr/>
                    <a:lstStyle/>
                    <a:p>
                      <a:pPr algn="ctr"/>
                      <a:endParaRPr lang="en-GB" sz="1000" dirty="0"/>
                    </a:p>
                  </a:txBody>
                  <a:tcPr/>
                </a:tc>
              </a:tr>
              <a:tr h="242455">
                <a:tc>
                  <a:txBody>
                    <a:bodyPr/>
                    <a:lstStyle/>
                    <a:p>
                      <a:pPr algn="ctr"/>
                      <a:r>
                        <a:rPr lang="en-GB" sz="1000" dirty="0" smtClean="0"/>
                        <a:t>A</a:t>
                      </a:r>
                      <a:endParaRPr lang="en-GB" sz="1000" dirty="0"/>
                    </a:p>
                  </a:txBody>
                  <a:tcPr/>
                </a:tc>
                <a:tc>
                  <a:txBody>
                    <a:bodyPr/>
                    <a:lstStyle/>
                    <a:p>
                      <a:pPr algn="ctr"/>
                      <a:r>
                        <a:rPr lang="en-GB" sz="1000" dirty="0" smtClean="0"/>
                        <a:t>B</a:t>
                      </a:r>
                      <a:endParaRPr lang="en-GB" sz="1000" dirty="0"/>
                    </a:p>
                  </a:txBody>
                  <a:tcPr/>
                </a:tc>
                <a:tc>
                  <a:txBody>
                    <a:bodyPr/>
                    <a:lstStyle/>
                    <a:p>
                      <a:pPr algn="ctr"/>
                      <a:r>
                        <a:rPr lang="en-GB" sz="1000" dirty="0" smtClean="0"/>
                        <a:t>B</a:t>
                      </a:r>
                      <a:endParaRPr lang="en-GB" sz="1000" dirty="0"/>
                    </a:p>
                  </a:txBody>
                  <a:tcPr/>
                </a:tc>
                <a:tc>
                  <a:txBody>
                    <a:bodyPr/>
                    <a:lstStyle/>
                    <a:p>
                      <a:pPr algn="ctr"/>
                      <a:r>
                        <a:rPr lang="en-GB" sz="1000" smtClean="0"/>
                        <a:t>AB</a:t>
                      </a:r>
                      <a:endParaRPr lang="en-GB" sz="1000" dirty="0"/>
                    </a:p>
                  </a:txBody>
                  <a:tcPr/>
                </a:tc>
                <a:tc>
                  <a:txBody>
                    <a:bodyPr/>
                    <a:lstStyle/>
                    <a:p>
                      <a:pPr algn="ctr"/>
                      <a:r>
                        <a:rPr lang="en-GB" sz="1000" dirty="0" smtClean="0"/>
                        <a:t>256</a:t>
                      </a:r>
                      <a:endParaRPr lang="en-GB" sz="1000" dirty="0"/>
                    </a:p>
                  </a:txBody>
                  <a:tcPr/>
                </a:tc>
              </a:tr>
              <a:tr h="242455">
                <a:tc>
                  <a:txBody>
                    <a:bodyPr/>
                    <a:lstStyle/>
                    <a:p>
                      <a:pPr algn="ctr"/>
                      <a:r>
                        <a:rPr lang="en-GB" sz="1000" dirty="0" smtClean="0"/>
                        <a:t>B</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BC</a:t>
                      </a:r>
                      <a:endParaRPr lang="en-GB" sz="1000" dirty="0"/>
                    </a:p>
                  </a:txBody>
                  <a:tcPr/>
                </a:tc>
                <a:tc>
                  <a:txBody>
                    <a:bodyPr/>
                    <a:lstStyle/>
                    <a:p>
                      <a:pPr algn="ctr"/>
                      <a:r>
                        <a:rPr lang="en-GB" sz="1000" dirty="0" smtClean="0"/>
                        <a:t>257</a:t>
                      </a:r>
                      <a:endParaRPr lang="en-GB" sz="1000" dirty="0"/>
                    </a:p>
                  </a:txBody>
                  <a:tcPr/>
                </a:tc>
              </a:tr>
              <a:tr h="242455">
                <a:tc>
                  <a:txBody>
                    <a:bodyPr/>
                    <a:lstStyle/>
                    <a:p>
                      <a:pPr algn="ctr"/>
                      <a:r>
                        <a:rPr lang="en-GB" sz="1000" dirty="0" smtClean="0"/>
                        <a:t>C</a:t>
                      </a:r>
                      <a:endParaRPr lang="en-GB" sz="1000" dirty="0"/>
                    </a:p>
                  </a:txBody>
                  <a:tcPr/>
                </a:tc>
                <a:tc>
                  <a:txBody>
                    <a:bodyPr/>
                    <a:lstStyle/>
                    <a:p>
                      <a:pPr algn="ctr"/>
                      <a:r>
                        <a:rPr lang="en-GB" sz="1000" dirty="0" smtClean="0"/>
                        <a:t>257</a:t>
                      </a:r>
                      <a:endParaRPr lang="en-GB" sz="1000" dirty="0"/>
                    </a:p>
                  </a:txBody>
                  <a:tcPr/>
                </a:tc>
                <a:tc>
                  <a:txBody>
                    <a:bodyPr/>
                    <a:lstStyle/>
                    <a:p>
                      <a:pPr algn="ctr"/>
                      <a:r>
                        <a:rPr lang="en-GB" sz="1000" dirty="0" smtClean="0"/>
                        <a:t>BC</a:t>
                      </a:r>
                      <a:endParaRPr lang="en-GB" sz="1000" dirty="0"/>
                    </a:p>
                  </a:txBody>
                  <a:tcPr/>
                </a:tc>
                <a:tc>
                  <a:txBody>
                    <a:bodyPr/>
                    <a:lstStyle/>
                    <a:p>
                      <a:pPr algn="ctr"/>
                      <a:r>
                        <a:rPr lang="en-GB" sz="1000" dirty="0" smtClean="0"/>
                        <a:t>CB</a:t>
                      </a:r>
                      <a:endParaRPr lang="en-GB" sz="1000" dirty="0"/>
                    </a:p>
                  </a:txBody>
                  <a:tcPr/>
                </a:tc>
                <a:tc>
                  <a:txBody>
                    <a:bodyPr/>
                    <a:lstStyle/>
                    <a:p>
                      <a:pPr algn="ctr"/>
                      <a:r>
                        <a:rPr lang="en-GB" sz="1000" dirty="0" smtClean="0"/>
                        <a:t>258</a:t>
                      </a:r>
                      <a:endParaRPr lang="en-GB" sz="1000" dirty="0"/>
                    </a:p>
                  </a:txBody>
                  <a:tcPr/>
                </a:tc>
              </a:tr>
              <a:tr h="242455">
                <a:tc>
                  <a:txBody>
                    <a:bodyPr/>
                    <a:lstStyle/>
                    <a:p>
                      <a:pPr algn="ctr"/>
                      <a:r>
                        <a:rPr lang="en-GB" sz="1000" dirty="0" smtClean="0"/>
                        <a:t>BC</a:t>
                      </a:r>
                      <a:endParaRPr lang="en-GB" sz="1000" dirty="0"/>
                    </a:p>
                  </a:txBody>
                  <a:tcPr/>
                </a:tc>
                <a:tc>
                  <a:txBody>
                    <a:bodyPr/>
                    <a:lstStyle/>
                    <a:p>
                      <a:pPr algn="ctr"/>
                      <a:r>
                        <a:rPr lang="en-GB" sz="1000" dirty="0" smtClean="0"/>
                        <a:t>256</a:t>
                      </a:r>
                      <a:endParaRPr lang="en-GB" sz="1000" dirty="0"/>
                    </a:p>
                  </a:txBody>
                  <a:tcPr/>
                </a:tc>
                <a:tc>
                  <a:txBody>
                    <a:bodyPr/>
                    <a:lstStyle/>
                    <a:p>
                      <a:pPr algn="ctr"/>
                      <a:r>
                        <a:rPr lang="en-GB" sz="1000" dirty="0" smtClean="0"/>
                        <a:t>AB</a:t>
                      </a:r>
                      <a:endParaRPr lang="en-GB" sz="1000" dirty="0"/>
                    </a:p>
                  </a:txBody>
                  <a:tcPr/>
                </a:tc>
                <a:tc>
                  <a:txBody>
                    <a:bodyPr/>
                    <a:lstStyle/>
                    <a:p>
                      <a:pPr algn="ctr"/>
                      <a:r>
                        <a:rPr lang="en-GB" sz="1000" dirty="0" smtClean="0"/>
                        <a:t>BCA</a:t>
                      </a:r>
                      <a:endParaRPr lang="en-GB" sz="1000" dirty="0"/>
                    </a:p>
                  </a:txBody>
                  <a:tcPr/>
                </a:tc>
                <a:tc>
                  <a:txBody>
                    <a:bodyPr/>
                    <a:lstStyle/>
                    <a:p>
                      <a:pPr algn="ctr"/>
                      <a:r>
                        <a:rPr lang="en-GB" sz="1000" dirty="0" smtClean="0"/>
                        <a:t>259</a:t>
                      </a:r>
                      <a:endParaRPr lang="en-GB" sz="1000" dirty="0"/>
                    </a:p>
                  </a:txBody>
                  <a:tcPr/>
                </a:tc>
              </a:tr>
              <a:tr h="242455">
                <a:tc>
                  <a:txBody>
                    <a:bodyPr/>
                    <a:lstStyle/>
                    <a:p>
                      <a:pPr algn="ctr"/>
                      <a:r>
                        <a:rPr lang="en-GB" sz="1000" dirty="0" smtClean="0"/>
                        <a:t>AB</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C</a:t>
                      </a:r>
                      <a:endParaRPr lang="en-GB" sz="1000" dirty="0"/>
                    </a:p>
                  </a:txBody>
                  <a:tcPr/>
                </a:tc>
                <a:tc>
                  <a:txBody>
                    <a:bodyPr/>
                    <a:lstStyle/>
                    <a:p>
                      <a:pPr algn="ctr"/>
                      <a:r>
                        <a:rPr lang="en-GB" sz="1000" dirty="0" smtClean="0"/>
                        <a:t>ABC</a:t>
                      </a:r>
                      <a:endParaRPr lang="en-GB" sz="1000" dirty="0"/>
                    </a:p>
                  </a:txBody>
                  <a:tcPr/>
                </a:tc>
                <a:tc>
                  <a:txBody>
                    <a:bodyPr/>
                    <a:lstStyle/>
                    <a:p>
                      <a:pPr algn="ctr"/>
                      <a:r>
                        <a:rPr lang="en-GB" sz="1000" dirty="0" smtClean="0"/>
                        <a:t>260</a:t>
                      </a:r>
                      <a:endParaRPr lang="en-GB" sz="1000" dirty="0"/>
                    </a:p>
                  </a:txBody>
                  <a:tcPr/>
                </a:tc>
              </a:tr>
              <a:tr h="242455">
                <a:tc>
                  <a:txBody>
                    <a:bodyPr/>
                    <a:lstStyle/>
                    <a:p>
                      <a:pPr algn="ctr"/>
                      <a:r>
                        <a:rPr lang="en-GB" sz="1000" dirty="0" smtClean="0"/>
                        <a:t>C</a:t>
                      </a:r>
                      <a:endParaRPr lang="en-GB" sz="1000" dirty="0"/>
                    </a:p>
                  </a:txBody>
                  <a:tcPr/>
                </a:tc>
                <a:tc>
                  <a:txBody>
                    <a:bodyPr/>
                    <a:lstStyle/>
                    <a:p>
                      <a:pPr algn="ctr"/>
                      <a:r>
                        <a:rPr lang="en-GB" sz="1000" dirty="0" smtClean="0"/>
                        <a:t>260</a:t>
                      </a:r>
                      <a:endParaRPr lang="en-GB" sz="1000" dirty="0"/>
                    </a:p>
                  </a:txBody>
                  <a:tcPr/>
                </a:tc>
                <a:tc>
                  <a:txBody>
                    <a:bodyPr/>
                    <a:lstStyle/>
                    <a:p>
                      <a:pPr algn="ctr"/>
                      <a:r>
                        <a:rPr lang="en-GB" sz="1000" dirty="0" smtClean="0"/>
                        <a:t>ABC</a:t>
                      </a:r>
                      <a:endParaRPr lang="en-GB" sz="1000" dirty="0"/>
                    </a:p>
                  </a:txBody>
                  <a:tcPr/>
                </a:tc>
                <a:tc>
                  <a:txBody>
                    <a:bodyPr/>
                    <a:lstStyle/>
                    <a:p>
                      <a:pPr algn="ctr"/>
                      <a:r>
                        <a:rPr lang="en-GB" sz="1000" dirty="0" smtClean="0"/>
                        <a:t>CA</a:t>
                      </a:r>
                      <a:endParaRPr lang="en-GB" sz="1000" dirty="0"/>
                    </a:p>
                  </a:txBody>
                  <a:tcPr/>
                </a:tc>
                <a:tc>
                  <a:txBody>
                    <a:bodyPr/>
                    <a:lstStyle/>
                    <a:p>
                      <a:pPr algn="ctr"/>
                      <a:r>
                        <a:rPr lang="en-GB" sz="1000" dirty="0" smtClean="0"/>
                        <a:t>261</a:t>
                      </a:r>
                      <a:endParaRPr lang="en-GB" sz="1000" dirty="0"/>
                    </a:p>
                  </a:txBody>
                  <a:tcPr/>
                </a:tc>
              </a:tr>
              <a:tr h="242455">
                <a:tc>
                  <a:txBody>
                    <a:bodyPr/>
                    <a:lstStyle/>
                    <a:p>
                      <a:pPr algn="ctr"/>
                      <a:r>
                        <a:rPr lang="en-GB" sz="1000" dirty="0" smtClean="0"/>
                        <a:t>ABC</a:t>
                      </a:r>
                      <a:endParaRPr lang="en-GB" sz="1000" dirty="0"/>
                    </a:p>
                  </a:txBody>
                  <a:tcPr/>
                </a:tc>
                <a:tc>
                  <a:txBody>
                    <a:bodyPr/>
                    <a:lstStyle/>
                    <a:p>
                      <a:pPr algn="ctr"/>
                      <a:r>
                        <a:rPr lang="en-GB" sz="1000" dirty="0" smtClean="0"/>
                        <a:t>D</a:t>
                      </a:r>
                      <a:endParaRPr lang="en-GB" sz="1000" dirty="0"/>
                    </a:p>
                  </a:txBody>
                  <a:tcPr/>
                </a:tc>
                <a:tc>
                  <a:txBody>
                    <a:bodyPr/>
                    <a:lstStyle/>
                    <a:p>
                      <a:pPr algn="ctr"/>
                      <a:r>
                        <a:rPr lang="en-GB" sz="1000" dirty="0" smtClean="0"/>
                        <a:t>D</a:t>
                      </a:r>
                      <a:endParaRPr lang="en-GB" sz="1000" dirty="0"/>
                    </a:p>
                  </a:txBody>
                  <a:tcPr/>
                </a:tc>
                <a:tc>
                  <a:txBody>
                    <a:bodyPr/>
                    <a:lstStyle/>
                    <a:p>
                      <a:pPr algn="ctr"/>
                      <a:r>
                        <a:rPr lang="en-GB" sz="1000" dirty="0" smtClean="0"/>
                        <a:t>ABCD</a:t>
                      </a:r>
                      <a:endParaRPr lang="en-GB" sz="1000" dirty="0"/>
                    </a:p>
                  </a:txBody>
                  <a:tcPr/>
                </a:tc>
                <a:tc>
                  <a:txBody>
                    <a:bodyPr/>
                    <a:lstStyle/>
                    <a:p>
                      <a:pPr algn="ctr"/>
                      <a:r>
                        <a:rPr lang="en-GB" sz="1000" dirty="0" smtClean="0"/>
                        <a:t>262</a:t>
                      </a:r>
                      <a:endParaRPr lang="en-GB" sz="1000"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Facsimile Image Compression </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extLst>
      <p:ext uri="{BB962C8B-B14F-4D97-AF65-F5344CB8AC3E}">
        <p14:creationId xmlns:p14="http://schemas.microsoft.com/office/powerpoint/2010/main" val="2712614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mtClean="0"/>
              <a:t>Compression </a:t>
            </a:r>
            <a:r>
              <a:rPr lang="en-US" sz="3600" b="1" dirty="0" smtClean="0"/>
              <a:t>Standards</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ITU-T Group 1,2</a:t>
            </a:r>
          </a:p>
          <a:p>
            <a:pPr lvl="1" algn="just"/>
            <a:r>
              <a:rPr lang="en-US" sz="2200" dirty="0" smtClean="0"/>
              <a:t>Modulation: FM, AM, PM</a:t>
            </a:r>
          </a:p>
          <a:p>
            <a:pPr lvl="1" algn="just"/>
            <a:r>
              <a:rPr lang="en-US" sz="2200" dirty="0" smtClean="0"/>
              <a:t>White signal: 1300 Hz, 1500 Hz or Max carrier</a:t>
            </a:r>
          </a:p>
          <a:p>
            <a:pPr lvl="1" algn="just"/>
            <a:r>
              <a:rPr lang="en-US" sz="2200" dirty="0" smtClean="0"/>
              <a:t>Black signal: 2100 Hz, 2400 Hz or 26 dB max. lower</a:t>
            </a:r>
          </a:p>
          <a:p>
            <a:pPr algn="just"/>
            <a:endParaRPr lang="en-US" sz="2400" dirty="0" smtClean="0"/>
          </a:p>
          <a:p>
            <a:pPr algn="just"/>
            <a:r>
              <a:rPr lang="en-US" sz="2400" dirty="0" smtClean="0"/>
              <a:t>ITU-T Group 3: Fax machines are designed to operate with the PSTN (9600 baud).</a:t>
            </a:r>
          </a:p>
          <a:p>
            <a:pPr algn="just"/>
            <a:endParaRPr lang="en-US" sz="2400" dirty="0" smtClean="0"/>
          </a:p>
          <a:p>
            <a:pPr algn="just"/>
            <a:r>
              <a:rPr lang="en-US" sz="2400" dirty="0" smtClean="0"/>
              <a:t>ITU-T Group 4: Fax machines are designed to operate with the ISDN (64K baud).</a:t>
            </a:r>
          </a:p>
        </p:txBody>
      </p:sp>
    </p:spTree>
    <p:extLst>
      <p:ext uri="{BB962C8B-B14F-4D97-AF65-F5344CB8AC3E}">
        <p14:creationId xmlns:p14="http://schemas.microsoft.com/office/powerpoint/2010/main" val="3932525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Evaluation Method</a:t>
            </a:r>
            <a:endParaRPr lang="en-US" sz="3600"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smtClean="0"/>
              <a:t>Final written exam (70%) </a:t>
            </a:r>
          </a:p>
          <a:p>
            <a:pPr lvl="1" indent="-256032" algn="just">
              <a:buFont typeface="Georgia" pitchFamily="18" charset="0"/>
              <a:buChar char="▫"/>
            </a:pPr>
            <a:r>
              <a:rPr lang="en-US" sz="2200" dirty="0" smtClean="0"/>
              <a:t>Held after the end of the lecturing period</a:t>
            </a:r>
          </a:p>
          <a:p>
            <a:pPr algn="just">
              <a:buFont typeface="Arial" pitchFamily="34" charset="0"/>
              <a:buChar char="•"/>
            </a:pPr>
            <a:r>
              <a:rPr lang="en-US" sz="2400" dirty="0" smtClean="0"/>
              <a:t>Project (30%)</a:t>
            </a:r>
          </a:p>
          <a:p>
            <a:pPr lvl="1" indent="-256032" algn="just">
              <a:buFont typeface="Georgia" pitchFamily="18" charset="0"/>
              <a:buChar char="▫"/>
            </a:pPr>
            <a:r>
              <a:rPr lang="en-US" sz="2200" dirty="0" smtClean="0"/>
              <a:t>Written in group of </a:t>
            </a:r>
            <a:r>
              <a:rPr lang="en-US" sz="2200" b="1" dirty="0" smtClean="0"/>
              <a:t>2-4 students</a:t>
            </a:r>
          </a:p>
          <a:p>
            <a:pPr lvl="1" indent="-256032" algn="just">
              <a:buFont typeface="Georgia" pitchFamily="18" charset="0"/>
              <a:buChar char="▫"/>
            </a:pPr>
            <a:r>
              <a:rPr lang="en-US" sz="2200" dirty="0" smtClean="0"/>
              <a:t>Shall not have more than </a:t>
            </a:r>
            <a:r>
              <a:rPr lang="en-US" sz="2200" b="1" dirty="0" smtClean="0"/>
              <a:t>10 pages </a:t>
            </a:r>
            <a:r>
              <a:rPr lang="en-US" sz="2200" dirty="0" smtClean="0"/>
              <a:t>(printed)</a:t>
            </a:r>
          </a:p>
          <a:p>
            <a:pPr lvl="1" indent="-256032" algn="just">
              <a:buFont typeface="Georgia" pitchFamily="18" charset="0"/>
              <a:buChar char="▫"/>
            </a:pPr>
            <a:r>
              <a:rPr lang="en-US" sz="2200" dirty="0" smtClean="0"/>
              <a:t>Deadlines: 18/05/2015</a:t>
            </a:r>
          </a:p>
          <a:p>
            <a:pPr lvl="1" indent="-256032" algn="just">
              <a:buFont typeface="Georgia" pitchFamily="18" charset="0"/>
              <a:buChar char="▫"/>
            </a:pPr>
            <a:r>
              <a:rPr lang="en-US" sz="2200" dirty="0" smtClean="0"/>
              <a:t>Includes application and discussion</a:t>
            </a:r>
            <a:endParaRPr lang="en-US" sz="2000" dirty="0" smtClean="0"/>
          </a:p>
        </p:txBody>
      </p:sp>
    </p:spTree>
    <p:extLst>
      <p:ext uri="{BB962C8B-B14F-4D97-AF65-F5344CB8AC3E}">
        <p14:creationId xmlns:p14="http://schemas.microsoft.com/office/powerpoint/2010/main" val="39640739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ITU-T Group 3</a:t>
            </a:r>
            <a:endParaRPr lang="en-US" sz="3600" b="1" dirty="0"/>
          </a:p>
        </p:txBody>
      </p:sp>
      <p:sp>
        <p:nvSpPr>
          <p:cNvPr id="3" name="Content Placeholder 2"/>
          <p:cNvSpPr>
            <a:spLocks noGrp="1"/>
          </p:cNvSpPr>
          <p:nvPr>
            <p:ph idx="1"/>
          </p:nvPr>
        </p:nvSpPr>
        <p:spPr/>
        <p:txBody>
          <a:bodyPr>
            <a:normAutofit/>
          </a:bodyPr>
          <a:lstStyle/>
          <a:p>
            <a:pPr algn="just"/>
            <a:r>
              <a:rPr lang="en-US" sz="2400" dirty="0" smtClean="0"/>
              <a:t>Scan Direction: Left to Right, Top to Bottom</a:t>
            </a:r>
          </a:p>
          <a:p>
            <a:pPr algn="just"/>
            <a:endParaRPr lang="en-US" sz="2400" dirty="0" smtClean="0"/>
          </a:p>
          <a:p>
            <a:pPr algn="just"/>
            <a:r>
              <a:rPr lang="en-US" sz="2400" dirty="0" smtClean="0"/>
              <a:t>Scan Width: 215 (255, 303)</a:t>
            </a:r>
          </a:p>
          <a:p>
            <a:pPr algn="just"/>
            <a:endParaRPr lang="en-US" sz="2400" dirty="0" smtClean="0"/>
          </a:p>
          <a:p>
            <a:pPr algn="just"/>
            <a:r>
              <a:rPr lang="en-US" sz="2400" dirty="0" smtClean="0"/>
              <a:t>Pixels per Line: 1728 (2048, 2432)</a:t>
            </a:r>
          </a:p>
          <a:p>
            <a:pPr algn="just"/>
            <a:endParaRPr lang="en-US" sz="2400" dirty="0" smtClean="0"/>
          </a:p>
          <a:p>
            <a:pPr algn="just"/>
            <a:r>
              <a:rPr lang="en-US" sz="2400" dirty="0" smtClean="0"/>
              <a:t>Coding: RLC+MH (MMR - Group 4, Group 3 Option)</a:t>
            </a:r>
          </a:p>
          <a:p>
            <a:pPr algn="just"/>
            <a:endParaRPr lang="en-US" sz="2400" dirty="0" smtClean="0"/>
          </a:p>
          <a:p>
            <a:pPr algn="just"/>
            <a:r>
              <a:rPr lang="en-US" sz="2400" dirty="0" smtClean="0"/>
              <a:t>Compression Rate: 5%-20% of source (up to 95%) </a:t>
            </a:r>
          </a:p>
        </p:txBody>
      </p:sp>
    </p:spTree>
    <p:extLst>
      <p:ext uri="{BB962C8B-B14F-4D97-AF65-F5344CB8AC3E}">
        <p14:creationId xmlns:p14="http://schemas.microsoft.com/office/powerpoint/2010/main" val="35021830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Run Length Coding</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400" dirty="0" smtClean="0"/>
              <a:t>Instead of sending long runs of ‘0’s or ‘1’s, it sends only how many are in the run.</a:t>
            </a:r>
          </a:p>
          <a:p>
            <a:pPr algn="just"/>
            <a:endParaRPr lang="en-US" sz="2400" dirty="0" smtClean="0"/>
          </a:p>
          <a:p>
            <a:pPr algn="just"/>
            <a:r>
              <a:rPr lang="en-US" sz="2400" dirty="0" smtClean="0"/>
              <a:t>70%-80% space is white on a typed character space, so RLE is useful.</a:t>
            </a:r>
          </a:p>
          <a:p>
            <a:pPr algn="just"/>
            <a:endParaRPr lang="en-US" sz="2400" dirty="0" smtClean="0"/>
          </a:p>
          <a:p>
            <a:pPr algn="just"/>
            <a:r>
              <a:rPr lang="en-US" sz="2400" dirty="0" smtClean="0"/>
              <a:t>In facsimile Data, there are many ‘0’s (white spots). Hence, it is possible to transmit the run-length as fixed size binary integer.</a:t>
            </a:r>
          </a:p>
          <a:p>
            <a:pPr algn="just"/>
            <a:endParaRPr lang="en-US" sz="2400" dirty="0" smtClean="0"/>
          </a:p>
          <a:p>
            <a:pPr algn="just"/>
            <a:r>
              <a:rPr lang="en-US" sz="2400" dirty="0" smtClean="0"/>
              <a:t>Best when there are many long runs of zeros. With increased frequency of ‘1’s, RLC becomes less efficient.</a:t>
            </a:r>
          </a:p>
        </p:txBody>
      </p:sp>
    </p:spTree>
    <p:extLst>
      <p:ext uri="{BB962C8B-B14F-4D97-AF65-F5344CB8AC3E}">
        <p14:creationId xmlns:p14="http://schemas.microsoft.com/office/powerpoint/2010/main" val="13050418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Run Length Coding (Cont.)</a:t>
            </a:r>
            <a:endParaRPr lang="en-US" sz="3600" b="1" dirty="0"/>
          </a:p>
        </p:txBody>
      </p:sp>
      <p:sp>
        <p:nvSpPr>
          <p:cNvPr id="3" name="Content Placeholder 2"/>
          <p:cNvSpPr>
            <a:spLocks noGrp="1"/>
          </p:cNvSpPr>
          <p:nvPr>
            <p:ph idx="1"/>
          </p:nvPr>
        </p:nvSpPr>
        <p:spPr/>
        <p:txBody>
          <a:bodyPr>
            <a:normAutofit/>
          </a:bodyPr>
          <a:lstStyle/>
          <a:p>
            <a:r>
              <a:rPr lang="en-US" sz="2400" dirty="0" smtClean="0"/>
              <a:t>HHHHHHH</a:t>
            </a:r>
            <a:r>
              <a:rPr lang="en-US" sz="2400" dirty="0" smtClean="0">
                <a:solidFill>
                  <a:srgbClr val="00B050"/>
                </a:solidFill>
              </a:rPr>
              <a:t>U</a:t>
            </a:r>
            <a:r>
              <a:rPr lang="en-US" sz="2400" dirty="0" smtClean="0"/>
              <a:t>FFFFFFFFF</a:t>
            </a:r>
            <a:r>
              <a:rPr lang="en-US" sz="2400" dirty="0" smtClean="0">
                <a:solidFill>
                  <a:srgbClr val="00B050"/>
                </a:solidFill>
              </a:rPr>
              <a:t>YYYYYYYYYYY</a:t>
            </a:r>
            <a:r>
              <a:rPr lang="en-US" sz="2400" dirty="0" smtClean="0"/>
              <a:t>D</a:t>
            </a:r>
            <a:r>
              <a:rPr lang="en-US" sz="2400" dirty="0" smtClean="0">
                <a:solidFill>
                  <a:srgbClr val="00B050"/>
                </a:solidFill>
              </a:rPr>
              <a:t>GGGGG</a:t>
            </a:r>
          </a:p>
          <a:p>
            <a:r>
              <a:rPr lang="en-US" sz="2400" dirty="0" smtClean="0"/>
              <a:t>Code = 7, H, 1, U, 9, F, 11, Y, 1, D, 5, G</a:t>
            </a:r>
          </a:p>
          <a:p>
            <a:r>
              <a:rPr lang="en-US" sz="2000" dirty="0" smtClean="0">
                <a:solidFill>
                  <a:srgbClr val="FF0000"/>
                </a:solidFill>
              </a:rPr>
              <a:t>SAVINGS IN BITS (considering ASCII)</a:t>
            </a:r>
            <a:r>
              <a:rPr lang="en-US" sz="2000" dirty="0" smtClean="0"/>
              <a:t>: ?</a:t>
            </a:r>
          </a:p>
          <a:p>
            <a:endParaRPr lang="en-US" sz="2000" dirty="0" smtClean="0"/>
          </a:p>
          <a:p>
            <a:r>
              <a:rPr lang="en-US" sz="2000" dirty="0" smtClean="0"/>
              <a:t>11111111111000000000000011111</a:t>
            </a:r>
          </a:p>
          <a:p>
            <a:r>
              <a:rPr lang="en-US" sz="2400" dirty="0" smtClean="0"/>
              <a:t>Code = 11, 1, 13, 0, 5,1</a:t>
            </a:r>
          </a:p>
          <a:p>
            <a:r>
              <a:rPr lang="en-US" sz="2000" dirty="0" smtClean="0">
                <a:solidFill>
                  <a:srgbClr val="FF0000"/>
                </a:solidFill>
              </a:rPr>
              <a:t>SAVINGS IN BITS</a:t>
            </a:r>
            <a:r>
              <a:rPr lang="en-US" sz="2000" dirty="0" smtClean="0"/>
              <a:t>: ?</a:t>
            </a:r>
          </a:p>
          <a:p>
            <a:endParaRPr lang="en-US" sz="2400" dirty="0" smtClean="0"/>
          </a:p>
          <a:p>
            <a:endParaRPr lang="en-US" sz="2400" dirty="0" smtClean="0"/>
          </a:p>
        </p:txBody>
      </p:sp>
    </p:spTree>
    <p:extLst>
      <p:ext uri="{BB962C8B-B14F-4D97-AF65-F5344CB8AC3E}">
        <p14:creationId xmlns:p14="http://schemas.microsoft.com/office/powerpoint/2010/main" val="10348327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Modified Huffman Coding</a:t>
            </a:r>
            <a:endParaRPr lang="en-US" sz="3600" b="1" dirty="0"/>
          </a:p>
        </p:txBody>
      </p:sp>
      <p:sp>
        <p:nvSpPr>
          <p:cNvPr id="3" name="Content Placeholder 2"/>
          <p:cNvSpPr>
            <a:spLocks noGrp="1"/>
          </p:cNvSpPr>
          <p:nvPr>
            <p:ph idx="1"/>
          </p:nvPr>
        </p:nvSpPr>
        <p:spPr/>
        <p:txBody>
          <a:bodyPr>
            <a:normAutofit/>
          </a:bodyPr>
          <a:lstStyle/>
          <a:p>
            <a:r>
              <a:rPr lang="en-US" sz="2400" dirty="0" smtClean="0"/>
              <a:t>A run length of 1664 white pixels was assigned the short code 011000. </a:t>
            </a:r>
            <a:r>
              <a:rPr lang="en-US" sz="2400" i="1" dirty="0" smtClean="0"/>
              <a:t>Why is this length so common?</a:t>
            </a:r>
          </a:p>
          <a:p>
            <a:endParaRPr lang="en-US" sz="2400" i="1" dirty="0" smtClean="0"/>
          </a:p>
          <a:p>
            <a:r>
              <a:rPr lang="en-US" sz="2400" dirty="0" smtClean="0"/>
              <a:t>Modified Huffman Coding allows a run length, which is multiple of 64 pixels.</a:t>
            </a:r>
          </a:p>
          <a:p>
            <a:endParaRPr lang="en-US" sz="2400" dirty="0" smtClean="0"/>
          </a:p>
          <a:p>
            <a:pPr algn="just"/>
            <a:r>
              <a:rPr lang="en-US" sz="2400" dirty="0" smtClean="0"/>
              <a:t>The run length can be either a single termination code or one or more make-up codes, followed by one termination code (if it is long) </a:t>
            </a:r>
          </a:p>
          <a:p>
            <a:endParaRPr lang="en-US" sz="2000" i="1" dirty="0" smtClean="0"/>
          </a:p>
          <a:p>
            <a:endParaRPr lang="en-US" sz="2000" i="1" dirty="0" smtClean="0"/>
          </a:p>
          <a:p>
            <a:endParaRPr lang="en-US" sz="2400" dirty="0" smtClean="0"/>
          </a:p>
          <a:p>
            <a:endParaRPr lang="en-US" sz="2400" dirty="0" smtClean="0"/>
          </a:p>
        </p:txBody>
      </p:sp>
    </p:spTree>
    <p:extLst>
      <p:ext uri="{BB962C8B-B14F-4D97-AF65-F5344CB8AC3E}">
        <p14:creationId xmlns:p14="http://schemas.microsoft.com/office/powerpoint/2010/main" val="11987140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Modified Huffman Coding (Cont.)</a:t>
            </a:r>
            <a:endParaRPr lang="en-US" sz="3600" b="1" dirty="0"/>
          </a:p>
        </p:txBody>
      </p:sp>
      <p:graphicFrame>
        <p:nvGraphicFramePr>
          <p:cNvPr id="5" name="Table 4"/>
          <p:cNvGraphicFramePr>
            <a:graphicFrameLocks noGrp="1"/>
          </p:cNvGraphicFramePr>
          <p:nvPr/>
        </p:nvGraphicFramePr>
        <p:xfrm>
          <a:off x="685800" y="2301240"/>
          <a:ext cx="7848600" cy="4079240"/>
        </p:xfrm>
        <a:graphic>
          <a:graphicData uri="http://schemas.openxmlformats.org/drawingml/2006/table">
            <a:tbl>
              <a:tblPr firstRow="1" bandRow="1">
                <a:tableStyleId>{5C22544A-7EE6-4342-B048-85BDC9FD1C3A}</a:tableStyleId>
              </a:tblPr>
              <a:tblGrid>
                <a:gridCol w="2616200"/>
                <a:gridCol w="2616200"/>
                <a:gridCol w="2616200"/>
              </a:tblGrid>
              <a:tr h="370840">
                <a:tc>
                  <a:txBody>
                    <a:bodyPr/>
                    <a:lstStyle/>
                    <a:p>
                      <a:pPr algn="ctr"/>
                      <a:r>
                        <a:rPr lang="en-US" sz="1400" dirty="0" smtClean="0"/>
                        <a:t>Run</a:t>
                      </a:r>
                      <a:r>
                        <a:rPr lang="en-US" sz="1400" baseline="0" dirty="0" smtClean="0"/>
                        <a:t> Length</a:t>
                      </a:r>
                      <a:endParaRPr lang="en-US" sz="1400" dirty="0"/>
                    </a:p>
                  </a:txBody>
                  <a:tcPr/>
                </a:tc>
                <a:tc>
                  <a:txBody>
                    <a:bodyPr/>
                    <a:lstStyle/>
                    <a:p>
                      <a:pPr algn="ctr"/>
                      <a:r>
                        <a:rPr lang="en-US" sz="1400" dirty="0" smtClean="0"/>
                        <a:t>White</a:t>
                      </a:r>
                      <a:r>
                        <a:rPr lang="en-US" sz="1400" baseline="0" dirty="0" smtClean="0"/>
                        <a:t> Code Word</a:t>
                      </a:r>
                      <a:endParaRPr lang="en-US" sz="1400" dirty="0"/>
                    </a:p>
                  </a:txBody>
                  <a:tcPr/>
                </a:tc>
                <a:tc>
                  <a:txBody>
                    <a:bodyPr/>
                    <a:lstStyle/>
                    <a:p>
                      <a:pPr algn="ctr"/>
                      <a:r>
                        <a:rPr lang="en-US" sz="1400" dirty="0" smtClean="0"/>
                        <a:t>Black Code Word</a:t>
                      </a:r>
                      <a:endParaRPr lang="en-US" sz="1400" dirty="0"/>
                    </a:p>
                  </a:txBody>
                  <a:tcPr/>
                </a:tc>
              </a:tr>
              <a:tr h="370840">
                <a:tc>
                  <a:txBody>
                    <a:bodyPr/>
                    <a:lstStyle/>
                    <a:p>
                      <a:pPr algn="ctr"/>
                      <a:r>
                        <a:rPr lang="en-US" sz="1400" dirty="0" smtClean="0"/>
                        <a:t>0</a:t>
                      </a:r>
                      <a:endParaRPr lang="en-US" sz="1400" dirty="0"/>
                    </a:p>
                  </a:txBody>
                  <a:tcPr/>
                </a:tc>
                <a:tc>
                  <a:txBody>
                    <a:bodyPr/>
                    <a:lstStyle/>
                    <a:p>
                      <a:pPr algn="ctr"/>
                      <a:r>
                        <a:rPr lang="en-US" sz="1400" dirty="0" smtClean="0"/>
                        <a:t>00110101</a:t>
                      </a:r>
                      <a:endParaRPr lang="en-US" sz="1400" dirty="0"/>
                    </a:p>
                  </a:txBody>
                  <a:tcPr/>
                </a:tc>
                <a:tc>
                  <a:txBody>
                    <a:bodyPr/>
                    <a:lstStyle/>
                    <a:p>
                      <a:pPr algn="ctr"/>
                      <a:r>
                        <a:rPr lang="en-US" sz="1400" dirty="0" smtClean="0"/>
                        <a:t>0000110111</a:t>
                      </a:r>
                      <a:endParaRPr lang="en-US" sz="1400" dirty="0"/>
                    </a:p>
                  </a:txBody>
                  <a:tcPr/>
                </a:tc>
              </a:tr>
              <a:tr h="370840">
                <a:tc>
                  <a:txBody>
                    <a:bodyPr/>
                    <a:lstStyle/>
                    <a:p>
                      <a:pPr algn="ctr"/>
                      <a:r>
                        <a:rPr lang="en-US" sz="1400" dirty="0" smtClean="0"/>
                        <a:t>1</a:t>
                      </a:r>
                      <a:endParaRPr lang="en-US" sz="1400" dirty="0"/>
                    </a:p>
                  </a:txBody>
                  <a:tcPr/>
                </a:tc>
                <a:tc>
                  <a:txBody>
                    <a:bodyPr/>
                    <a:lstStyle/>
                    <a:p>
                      <a:pPr algn="ctr"/>
                      <a:r>
                        <a:rPr lang="en-US" sz="1400" dirty="0" smtClean="0"/>
                        <a:t>000111</a:t>
                      </a:r>
                      <a:endParaRPr lang="en-US" sz="1400" dirty="0"/>
                    </a:p>
                  </a:txBody>
                  <a:tcPr/>
                </a:tc>
                <a:tc>
                  <a:txBody>
                    <a:bodyPr/>
                    <a:lstStyle/>
                    <a:p>
                      <a:pPr algn="ctr"/>
                      <a:r>
                        <a:rPr lang="en-US" sz="1400" dirty="0" smtClean="0"/>
                        <a:t>010</a:t>
                      </a:r>
                      <a:endParaRPr lang="en-US" sz="1400" dirty="0"/>
                    </a:p>
                  </a:txBody>
                  <a:tcPr/>
                </a:tc>
              </a:tr>
              <a:tr h="370840">
                <a:tc>
                  <a:txBody>
                    <a:bodyPr/>
                    <a:lstStyle/>
                    <a:p>
                      <a:pPr algn="ctr"/>
                      <a:r>
                        <a:rPr lang="en-US" sz="1400" dirty="0" smtClean="0"/>
                        <a:t>2</a:t>
                      </a:r>
                      <a:endParaRPr lang="en-US" sz="1400" dirty="0"/>
                    </a:p>
                  </a:txBody>
                  <a:tcPr/>
                </a:tc>
                <a:tc>
                  <a:txBody>
                    <a:bodyPr/>
                    <a:lstStyle/>
                    <a:p>
                      <a:pPr algn="ctr"/>
                      <a:r>
                        <a:rPr lang="en-US" sz="1400" dirty="0" smtClean="0"/>
                        <a:t>0111</a:t>
                      </a:r>
                      <a:endParaRPr lang="en-US" sz="1400" dirty="0"/>
                    </a:p>
                  </a:txBody>
                  <a:tcPr/>
                </a:tc>
                <a:tc>
                  <a:txBody>
                    <a:bodyPr/>
                    <a:lstStyle/>
                    <a:p>
                      <a:pPr algn="ctr"/>
                      <a:r>
                        <a:rPr lang="en-US" sz="1400" dirty="0" smtClean="0"/>
                        <a:t>11</a:t>
                      </a:r>
                      <a:endParaRPr lang="en-US" sz="1400" dirty="0"/>
                    </a:p>
                  </a:txBody>
                  <a:tcPr/>
                </a:tc>
              </a:tr>
              <a:tr h="370840">
                <a:tc>
                  <a:txBody>
                    <a:bodyPr/>
                    <a:lstStyle/>
                    <a:p>
                      <a:pPr algn="ctr"/>
                      <a:r>
                        <a:rPr lang="en-US" sz="1400" dirty="0" smtClean="0"/>
                        <a:t>3</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10</a:t>
                      </a:r>
                      <a:endParaRPr lang="en-US" sz="1400" dirty="0"/>
                    </a:p>
                  </a:txBody>
                  <a:tcPr/>
                </a:tc>
              </a:tr>
              <a:tr h="370840">
                <a:tc>
                  <a:txBody>
                    <a:bodyPr/>
                    <a:lstStyle/>
                    <a:p>
                      <a:pPr algn="ctr"/>
                      <a:r>
                        <a:rPr lang="en-US" sz="1400" dirty="0" smtClean="0"/>
                        <a:t>4</a:t>
                      </a:r>
                      <a:endParaRPr lang="en-US" sz="1400" dirty="0"/>
                    </a:p>
                  </a:txBody>
                  <a:tcPr/>
                </a:tc>
                <a:tc>
                  <a:txBody>
                    <a:bodyPr/>
                    <a:lstStyle/>
                    <a:p>
                      <a:pPr algn="ctr"/>
                      <a:r>
                        <a:rPr lang="en-US" sz="1400" dirty="0" smtClean="0"/>
                        <a:t>1011</a:t>
                      </a:r>
                      <a:endParaRPr lang="en-US" sz="1400" dirty="0"/>
                    </a:p>
                  </a:txBody>
                  <a:tcPr/>
                </a:tc>
                <a:tc>
                  <a:txBody>
                    <a:bodyPr/>
                    <a:lstStyle/>
                    <a:p>
                      <a:pPr algn="ctr"/>
                      <a:r>
                        <a:rPr lang="en-US" sz="1400" dirty="0" smtClean="0"/>
                        <a:t>011</a:t>
                      </a:r>
                      <a:endParaRPr lang="en-US" sz="1400" dirty="0"/>
                    </a:p>
                  </a:txBody>
                  <a:tcPr/>
                </a:tc>
              </a:tr>
              <a:tr h="370840">
                <a:tc>
                  <a:txBody>
                    <a:bodyPr/>
                    <a:lstStyle/>
                    <a:p>
                      <a:pPr algn="ctr"/>
                      <a:r>
                        <a:rPr lang="en-US" sz="1400" dirty="0" smtClean="0"/>
                        <a:t>5</a:t>
                      </a:r>
                      <a:endParaRPr lang="en-US" sz="1400" dirty="0"/>
                    </a:p>
                  </a:txBody>
                  <a:tcPr/>
                </a:tc>
                <a:tc>
                  <a:txBody>
                    <a:bodyPr/>
                    <a:lstStyle/>
                    <a:p>
                      <a:pPr algn="ctr"/>
                      <a:r>
                        <a:rPr lang="en-US" sz="1400" dirty="0" smtClean="0"/>
                        <a:t>1100</a:t>
                      </a:r>
                      <a:endParaRPr lang="en-US" sz="1400" dirty="0"/>
                    </a:p>
                  </a:txBody>
                  <a:tcPr/>
                </a:tc>
                <a:tc>
                  <a:txBody>
                    <a:bodyPr/>
                    <a:lstStyle/>
                    <a:p>
                      <a:pPr algn="ctr"/>
                      <a:r>
                        <a:rPr lang="en-US" sz="1400" dirty="0" smtClean="0"/>
                        <a:t>0011</a:t>
                      </a:r>
                      <a:endParaRPr lang="en-US" sz="1400" dirty="0"/>
                    </a:p>
                  </a:txBody>
                  <a:tcPr/>
                </a:tc>
              </a:tr>
              <a:tr h="370840">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pPr algn="ctr"/>
                      <a:r>
                        <a:rPr lang="en-US" sz="1400" dirty="0" smtClean="0"/>
                        <a:t>61</a:t>
                      </a:r>
                      <a:endParaRPr lang="en-US" sz="1400" dirty="0"/>
                    </a:p>
                  </a:txBody>
                  <a:tcPr/>
                </a:tc>
                <a:tc>
                  <a:txBody>
                    <a:bodyPr/>
                    <a:lstStyle/>
                    <a:p>
                      <a:pPr algn="ctr"/>
                      <a:r>
                        <a:rPr lang="en-US" sz="1400" dirty="0" smtClean="0"/>
                        <a:t>00110010</a:t>
                      </a:r>
                      <a:endParaRPr lang="en-US" sz="1400" dirty="0"/>
                    </a:p>
                  </a:txBody>
                  <a:tcPr/>
                </a:tc>
                <a:tc>
                  <a:txBody>
                    <a:bodyPr/>
                    <a:lstStyle/>
                    <a:p>
                      <a:pPr algn="ctr"/>
                      <a:r>
                        <a:rPr lang="en-US" sz="1400" dirty="0" smtClean="0"/>
                        <a:t>000001011010</a:t>
                      </a:r>
                      <a:endParaRPr lang="en-US" sz="1400" dirty="0"/>
                    </a:p>
                  </a:txBody>
                  <a:tcPr/>
                </a:tc>
              </a:tr>
              <a:tr h="370840">
                <a:tc>
                  <a:txBody>
                    <a:bodyPr/>
                    <a:lstStyle/>
                    <a:p>
                      <a:pPr algn="ctr"/>
                      <a:r>
                        <a:rPr lang="en-US" sz="1400" dirty="0" smtClean="0"/>
                        <a:t>62</a:t>
                      </a:r>
                      <a:endParaRPr lang="en-US" sz="1400" dirty="0"/>
                    </a:p>
                  </a:txBody>
                  <a:tcPr/>
                </a:tc>
                <a:tc>
                  <a:txBody>
                    <a:bodyPr/>
                    <a:lstStyle/>
                    <a:p>
                      <a:pPr algn="ctr"/>
                      <a:r>
                        <a:rPr lang="en-US" sz="1400" dirty="0" smtClean="0"/>
                        <a:t>00110011</a:t>
                      </a:r>
                      <a:endParaRPr lang="en-US" sz="1400" dirty="0"/>
                    </a:p>
                  </a:txBody>
                  <a:tcPr/>
                </a:tc>
                <a:tc>
                  <a:txBody>
                    <a:bodyPr/>
                    <a:lstStyle/>
                    <a:p>
                      <a:pPr algn="ctr"/>
                      <a:r>
                        <a:rPr lang="en-US" sz="1400" dirty="0" smtClean="0"/>
                        <a:t>000001100110</a:t>
                      </a:r>
                      <a:endParaRPr lang="en-US" sz="1400" dirty="0"/>
                    </a:p>
                  </a:txBody>
                  <a:tcPr/>
                </a:tc>
              </a:tr>
              <a:tr h="370840">
                <a:tc>
                  <a:txBody>
                    <a:bodyPr/>
                    <a:lstStyle/>
                    <a:p>
                      <a:pPr algn="ctr"/>
                      <a:r>
                        <a:rPr lang="en-US" sz="1400" dirty="0" smtClean="0"/>
                        <a:t>63</a:t>
                      </a:r>
                      <a:endParaRPr lang="en-US" sz="1400" dirty="0"/>
                    </a:p>
                  </a:txBody>
                  <a:tcPr/>
                </a:tc>
                <a:tc>
                  <a:txBody>
                    <a:bodyPr/>
                    <a:lstStyle/>
                    <a:p>
                      <a:pPr algn="ctr"/>
                      <a:r>
                        <a:rPr lang="en-US" sz="1400" dirty="0" smtClean="0"/>
                        <a:t>00110100</a:t>
                      </a:r>
                      <a:endParaRPr lang="en-US" sz="1400" dirty="0"/>
                    </a:p>
                  </a:txBody>
                  <a:tcPr/>
                </a:tc>
                <a:tc>
                  <a:txBody>
                    <a:bodyPr/>
                    <a:lstStyle/>
                    <a:p>
                      <a:pPr algn="ctr"/>
                      <a:r>
                        <a:rPr lang="en-US" sz="1400" dirty="0" smtClean="0"/>
                        <a:t>000001100111</a:t>
                      </a:r>
                      <a:endParaRPr lang="en-US" sz="1400" dirty="0"/>
                    </a:p>
                  </a:txBody>
                  <a:tcPr/>
                </a:tc>
              </a:tr>
            </a:tbl>
          </a:graphicData>
        </a:graphic>
      </p:graphicFrame>
    </p:spTree>
    <p:extLst>
      <p:ext uri="{BB962C8B-B14F-4D97-AF65-F5344CB8AC3E}">
        <p14:creationId xmlns:p14="http://schemas.microsoft.com/office/powerpoint/2010/main" val="599872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Modified Huffman Coding</a:t>
            </a:r>
            <a:endParaRPr lang="en-US" sz="3600" b="1" dirty="0"/>
          </a:p>
        </p:txBody>
      </p:sp>
      <p:graphicFrame>
        <p:nvGraphicFramePr>
          <p:cNvPr id="5" name="Table 4"/>
          <p:cNvGraphicFramePr>
            <a:graphicFrameLocks noGrp="1"/>
          </p:cNvGraphicFramePr>
          <p:nvPr/>
        </p:nvGraphicFramePr>
        <p:xfrm>
          <a:off x="685800" y="2301240"/>
          <a:ext cx="7848600" cy="4079240"/>
        </p:xfrm>
        <a:graphic>
          <a:graphicData uri="http://schemas.openxmlformats.org/drawingml/2006/table">
            <a:tbl>
              <a:tblPr firstRow="1" bandRow="1">
                <a:tableStyleId>{5C22544A-7EE6-4342-B048-85BDC9FD1C3A}</a:tableStyleId>
              </a:tblPr>
              <a:tblGrid>
                <a:gridCol w="2616200"/>
                <a:gridCol w="2616200"/>
                <a:gridCol w="2616200"/>
              </a:tblGrid>
              <a:tr h="370840">
                <a:tc>
                  <a:txBody>
                    <a:bodyPr/>
                    <a:lstStyle/>
                    <a:p>
                      <a:pPr algn="ctr"/>
                      <a:r>
                        <a:rPr lang="en-US" sz="1400" dirty="0" smtClean="0"/>
                        <a:t>Run</a:t>
                      </a:r>
                      <a:r>
                        <a:rPr lang="en-US" sz="1400" baseline="0" dirty="0" smtClean="0"/>
                        <a:t> Length</a:t>
                      </a:r>
                      <a:endParaRPr lang="en-US" sz="1400" dirty="0"/>
                    </a:p>
                  </a:txBody>
                  <a:tcPr/>
                </a:tc>
                <a:tc>
                  <a:txBody>
                    <a:bodyPr/>
                    <a:lstStyle/>
                    <a:p>
                      <a:pPr algn="ctr"/>
                      <a:r>
                        <a:rPr lang="en-US" sz="1400" dirty="0" smtClean="0"/>
                        <a:t>White</a:t>
                      </a:r>
                      <a:r>
                        <a:rPr lang="en-US" sz="1400" baseline="0" dirty="0" smtClean="0"/>
                        <a:t> Code Word</a:t>
                      </a:r>
                      <a:endParaRPr lang="en-US" sz="1400" dirty="0"/>
                    </a:p>
                  </a:txBody>
                  <a:tcPr/>
                </a:tc>
                <a:tc>
                  <a:txBody>
                    <a:bodyPr/>
                    <a:lstStyle/>
                    <a:p>
                      <a:pPr algn="ctr"/>
                      <a:r>
                        <a:rPr lang="en-US" sz="1400" dirty="0" smtClean="0"/>
                        <a:t>Black Code Word</a:t>
                      </a:r>
                      <a:endParaRPr lang="en-US" sz="1400" dirty="0"/>
                    </a:p>
                  </a:txBody>
                  <a:tcPr/>
                </a:tc>
              </a:tr>
              <a:tr h="370840">
                <a:tc>
                  <a:txBody>
                    <a:bodyPr/>
                    <a:lstStyle/>
                    <a:p>
                      <a:pPr algn="ctr"/>
                      <a:r>
                        <a:rPr lang="en-US" sz="1400" dirty="0" smtClean="0"/>
                        <a:t>64</a:t>
                      </a:r>
                      <a:endParaRPr lang="en-US" sz="1400" dirty="0"/>
                    </a:p>
                  </a:txBody>
                  <a:tcPr/>
                </a:tc>
                <a:tc>
                  <a:txBody>
                    <a:bodyPr/>
                    <a:lstStyle/>
                    <a:p>
                      <a:pPr algn="ctr"/>
                      <a:r>
                        <a:rPr lang="en-US" sz="1400" dirty="0" smtClean="0"/>
                        <a:t>11011</a:t>
                      </a:r>
                      <a:endParaRPr lang="en-US" sz="1400" dirty="0"/>
                    </a:p>
                  </a:txBody>
                  <a:tcPr/>
                </a:tc>
                <a:tc>
                  <a:txBody>
                    <a:bodyPr/>
                    <a:lstStyle/>
                    <a:p>
                      <a:pPr algn="ctr"/>
                      <a:r>
                        <a:rPr lang="en-US" sz="1400" dirty="0" smtClean="0"/>
                        <a:t>0000001111</a:t>
                      </a:r>
                      <a:endParaRPr lang="en-US" sz="1400" dirty="0"/>
                    </a:p>
                  </a:txBody>
                  <a:tcPr/>
                </a:tc>
              </a:tr>
              <a:tr h="370840">
                <a:tc>
                  <a:txBody>
                    <a:bodyPr/>
                    <a:lstStyle/>
                    <a:p>
                      <a:pPr algn="ctr"/>
                      <a:r>
                        <a:rPr lang="en-US" sz="1400" dirty="0" smtClean="0"/>
                        <a:t>128</a:t>
                      </a:r>
                      <a:endParaRPr lang="en-US" sz="1400" dirty="0"/>
                    </a:p>
                  </a:txBody>
                  <a:tcPr/>
                </a:tc>
                <a:tc>
                  <a:txBody>
                    <a:bodyPr/>
                    <a:lstStyle/>
                    <a:p>
                      <a:pPr algn="ctr"/>
                      <a:r>
                        <a:rPr lang="en-US" sz="1400" dirty="0" smtClean="0"/>
                        <a:t>10010</a:t>
                      </a:r>
                      <a:endParaRPr lang="en-US" sz="1400" dirty="0"/>
                    </a:p>
                  </a:txBody>
                  <a:tcPr/>
                </a:tc>
                <a:tc>
                  <a:txBody>
                    <a:bodyPr/>
                    <a:lstStyle/>
                    <a:p>
                      <a:pPr algn="ctr"/>
                      <a:r>
                        <a:rPr lang="en-US" sz="1400" dirty="0" smtClean="0"/>
                        <a:t>000011001000</a:t>
                      </a:r>
                      <a:endParaRPr lang="en-US" sz="1400" dirty="0"/>
                    </a:p>
                  </a:txBody>
                  <a:tcPr/>
                </a:tc>
              </a:tr>
              <a:tr h="370840">
                <a:tc>
                  <a:txBody>
                    <a:bodyPr/>
                    <a:lstStyle/>
                    <a:p>
                      <a:pPr algn="ctr"/>
                      <a:r>
                        <a:rPr lang="en-US" sz="1400" dirty="0" smtClean="0"/>
                        <a:t>192</a:t>
                      </a:r>
                      <a:endParaRPr lang="en-US" sz="1400" dirty="0"/>
                    </a:p>
                  </a:txBody>
                  <a:tcPr/>
                </a:tc>
                <a:tc>
                  <a:txBody>
                    <a:bodyPr/>
                    <a:lstStyle/>
                    <a:p>
                      <a:pPr algn="ctr"/>
                      <a:r>
                        <a:rPr lang="en-US" sz="1400" dirty="0" smtClean="0"/>
                        <a:t>010111</a:t>
                      </a:r>
                      <a:endParaRPr lang="en-US" sz="1400" dirty="0"/>
                    </a:p>
                  </a:txBody>
                  <a:tcPr/>
                </a:tc>
                <a:tc>
                  <a:txBody>
                    <a:bodyPr/>
                    <a:lstStyle/>
                    <a:p>
                      <a:pPr algn="ctr"/>
                      <a:r>
                        <a:rPr lang="en-US" sz="1400" dirty="0" smtClean="0"/>
                        <a:t>000011001001</a:t>
                      </a:r>
                      <a:endParaRPr lang="en-US" sz="1400" dirty="0"/>
                    </a:p>
                  </a:txBody>
                  <a:tcPr/>
                </a:tc>
              </a:tr>
              <a:tr h="370840">
                <a:tc>
                  <a:txBody>
                    <a:bodyPr/>
                    <a:lstStyle/>
                    <a:p>
                      <a:pPr algn="ctr"/>
                      <a:r>
                        <a:rPr lang="en-US" sz="1400" dirty="0" smtClean="0"/>
                        <a:t>256</a:t>
                      </a:r>
                      <a:endParaRPr lang="en-US" sz="1400" dirty="0"/>
                    </a:p>
                  </a:txBody>
                  <a:tcPr/>
                </a:tc>
                <a:tc>
                  <a:txBody>
                    <a:bodyPr/>
                    <a:lstStyle/>
                    <a:p>
                      <a:pPr algn="ctr"/>
                      <a:r>
                        <a:rPr lang="en-US" sz="1400" dirty="0" smtClean="0"/>
                        <a:t>0110111</a:t>
                      </a:r>
                      <a:endParaRPr lang="en-US" sz="1400" dirty="0"/>
                    </a:p>
                  </a:txBody>
                  <a:tcPr/>
                </a:tc>
                <a:tc>
                  <a:txBody>
                    <a:bodyPr/>
                    <a:lstStyle/>
                    <a:p>
                      <a:pPr algn="ctr"/>
                      <a:r>
                        <a:rPr lang="en-US" sz="1400" dirty="0" smtClean="0"/>
                        <a:t>000001011011</a:t>
                      </a:r>
                      <a:endParaRPr lang="en-US" sz="1400" dirty="0"/>
                    </a:p>
                  </a:txBody>
                  <a:tcPr/>
                </a:tc>
              </a:tr>
              <a:tr h="370840">
                <a:tc>
                  <a:txBody>
                    <a:bodyPr/>
                    <a:lstStyle/>
                    <a:p>
                      <a:pPr algn="ctr"/>
                      <a:r>
                        <a:rPr lang="en-US" sz="1400" dirty="0" smtClean="0"/>
                        <a:t>320</a:t>
                      </a:r>
                      <a:endParaRPr lang="en-US" sz="1400" dirty="0"/>
                    </a:p>
                  </a:txBody>
                  <a:tcPr/>
                </a:tc>
                <a:tc>
                  <a:txBody>
                    <a:bodyPr/>
                    <a:lstStyle/>
                    <a:p>
                      <a:pPr algn="ctr"/>
                      <a:r>
                        <a:rPr lang="en-US" sz="1400" dirty="0" smtClean="0"/>
                        <a:t>00110110</a:t>
                      </a:r>
                      <a:endParaRPr lang="en-US" sz="1400" dirty="0"/>
                    </a:p>
                  </a:txBody>
                  <a:tcPr/>
                </a:tc>
                <a:tc>
                  <a:txBody>
                    <a:bodyPr/>
                    <a:lstStyle/>
                    <a:p>
                      <a:pPr algn="ctr"/>
                      <a:r>
                        <a:rPr lang="en-US" sz="1400" dirty="0" smtClean="0"/>
                        <a:t>000000110011</a:t>
                      </a:r>
                      <a:endParaRPr lang="en-US" sz="1400" dirty="0"/>
                    </a:p>
                  </a:txBody>
                  <a:tcPr/>
                </a:tc>
              </a:tr>
              <a:tr h="370840">
                <a:tc>
                  <a:txBody>
                    <a:bodyPr/>
                    <a:lstStyle/>
                    <a:p>
                      <a:pPr algn="ctr"/>
                      <a:r>
                        <a:rPr lang="en-US" sz="1400" dirty="0" smtClean="0"/>
                        <a:t>384</a:t>
                      </a:r>
                      <a:endParaRPr lang="en-US" sz="1400" dirty="0"/>
                    </a:p>
                  </a:txBody>
                  <a:tcPr/>
                </a:tc>
                <a:tc>
                  <a:txBody>
                    <a:bodyPr/>
                    <a:lstStyle/>
                    <a:p>
                      <a:pPr algn="ctr"/>
                      <a:r>
                        <a:rPr lang="en-US" sz="1400" dirty="0" smtClean="0"/>
                        <a:t>0110111</a:t>
                      </a:r>
                      <a:endParaRPr lang="en-US" sz="1400" dirty="0"/>
                    </a:p>
                  </a:txBody>
                  <a:tcPr/>
                </a:tc>
                <a:tc>
                  <a:txBody>
                    <a:bodyPr/>
                    <a:lstStyle/>
                    <a:p>
                      <a:pPr algn="ctr"/>
                      <a:r>
                        <a:rPr lang="en-US" sz="1400" dirty="0" smtClean="0"/>
                        <a:t>000000110100</a:t>
                      </a:r>
                      <a:endParaRPr lang="en-US" sz="1400" dirty="0"/>
                    </a:p>
                  </a:txBody>
                  <a:tcPr/>
                </a:tc>
              </a:tr>
              <a:tr h="370840">
                <a:tc>
                  <a:txBody>
                    <a:bodyPr/>
                    <a:lstStyle/>
                    <a:p>
                      <a:pPr algn="ctr"/>
                      <a:r>
                        <a:rPr lang="en-US" sz="1400" dirty="0" smtClean="0"/>
                        <a:t>…</a:t>
                      </a: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ctr"/>
                      <a:r>
                        <a:rPr lang="en-US" sz="1400" dirty="0" smtClean="0"/>
                        <a:t>2432</a:t>
                      </a:r>
                      <a:endParaRPr lang="en-US" sz="1400" dirty="0"/>
                    </a:p>
                  </a:txBody>
                  <a:tcPr/>
                </a:tc>
                <a:tc>
                  <a:txBody>
                    <a:bodyPr/>
                    <a:lstStyle/>
                    <a:p>
                      <a:pPr algn="ctr"/>
                      <a:r>
                        <a:rPr lang="en-US" sz="1400" dirty="0" smtClean="0"/>
                        <a:t>000000011101</a:t>
                      </a:r>
                      <a:endParaRPr lang="en-US" sz="1400" dirty="0"/>
                    </a:p>
                  </a:txBody>
                  <a:tcPr/>
                </a:tc>
                <a:tc>
                  <a:txBody>
                    <a:bodyPr/>
                    <a:lstStyle/>
                    <a:p>
                      <a:pPr algn="ctr"/>
                      <a:r>
                        <a:rPr lang="en-US" sz="1400" dirty="0" smtClean="0"/>
                        <a:t>Same as white</a:t>
                      </a:r>
                      <a:endParaRPr lang="en-US" sz="1400" dirty="0"/>
                    </a:p>
                  </a:txBody>
                  <a:tcPr/>
                </a:tc>
              </a:tr>
              <a:tr h="370840">
                <a:tc>
                  <a:txBody>
                    <a:bodyPr/>
                    <a:lstStyle/>
                    <a:p>
                      <a:pPr algn="ctr"/>
                      <a:r>
                        <a:rPr lang="en-US" sz="1400" dirty="0" smtClean="0"/>
                        <a:t>2496</a:t>
                      </a:r>
                      <a:endParaRPr lang="en-US" sz="1400" dirty="0"/>
                    </a:p>
                  </a:txBody>
                  <a:tcPr/>
                </a:tc>
                <a:tc>
                  <a:txBody>
                    <a:bodyPr/>
                    <a:lstStyle/>
                    <a:p>
                      <a:pPr algn="ctr"/>
                      <a:r>
                        <a:rPr lang="en-US" sz="1400" dirty="0" smtClean="0"/>
                        <a:t>000000011110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Same as white</a:t>
                      </a:r>
                    </a:p>
                  </a:txBody>
                  <a:tcPr/>
                </a:tc>
              </a:tr>
              <a:tr h="370840">
                <a:tc>
                  <a:txBody>
                    <a:bodyPr/>
                    <a:lstStyle/>
                    <a:p>
                      <a:pPr algn="ctr"/>
                      <a:r>
                        <a:rPr lang="en-US" sz="1400" dirty="0" smtClean="0"/>
                        <a:t>2560</a:t>
                      </a:r>
                      <a:endParaRPr lang="en-US" sz="1400" dirty="0"/>
                    </a:p>
                  </a:txBody>
                  <a:tcPr/>
                </a:tc>
                <a:tc>
                  <a:txBody>
                    <a:bodyPr/>
                    <a:lstStyle/>
                    <a:p>
                      <a:pPr algn="ctr"/>
                      <a:r>
                        <a:rPr lang="en-US" sz="1400" dirty="0" smtClean="0"/>
                        <a:t>000000011111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Same as white</a:t>
                      </a:r>
                    </a:p>
                  </a:txBody>
                  <a:tcPr/>
                </a:tc>
              </a:tr>
            </a:tbl>
          </a:graphicData>
        </a:graphic>
      </p:graphicFrame>
    </p:spTree>
    <p:extLst>
      <p:ext uri="{BB962C8B-B14F-4D97-AF65-F5344CB8AC3E}">
        <p14:creationId xmlns:p14="http://schemas.microsoft.com/office/powerpoint/2010/main" val="25437667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Modified Huffman Coding (Cont.)</a:t>
            </a:r>
            <a:endParaRPr lang="en-US" sz="3600" b="1" dirty="0"/>
          </a:p>
        </p:txBody>
      </p:sp>
      <p:sp>
        <p:nvSpPr>
          <p:cNvPr id="3" name="Content Placeholder 2"/>
          <p:cNvSpPr>
            <a:spLocks noGrp="1"/>
          </p:cNvSpPr>
          <p:nvPr>
            <p:ph idx="1"/>
          </p:nvPr>
        </p:nvSpPr>
        <p:spPr/>
        <p:txBody>
          <a:bodyPr>
            <a:normAutofit/>
          </a:bodyPr>
          <a:lstStyle/>
          <a:p>
            <a:pPr algn="just"/>
            <a:r>
              <a:rPr lang="en-US" sz="2200" dirty="0" smtClean="0"/>
              <a:t>A run length of 5 white pixels is coded as 1100</a:t>
            </a:r>
          </a:p>
          <a:p>
            <a:pPr algn="just"/>
            <a:endParaRPr lang="en-US" sz="2200" dirty="0" smtClean="0"/>
          </a:p>
          <a:p>
            <a:pPr algn="just"/>
            <a:r>
              <a:rPr lang="en-US" sz="2200" dirty="0" smtClean="0"/>
              <a:t>A run length of 69 white pixels: 64+5</a:t>
            </a:r>
          </a:p>
          <a:p>
            <a:pPr algn="just"/>
            <a:endParaRPr lang="en-US" sz="2200" dirty="0" smtClean="0"/>
          </a:p>
          <a:p>
            <a:pPr algn="just"/>
            <a:r>
              <a:rPr lang="en-US" sz="2200" dirty="0" smtClean="0"/>
              <a:t>A run length of 64 white pixels: 64+0</a:t>
            </a:r>
          </a:p>
          <a:p>
            <a:pPr algn="just"/>
            <a:endParaRPr lang="en-US" sz="2200" dirty="0" smtClean="0"/>
          </a:p>
          <a:p>
            <a:r>
              <a:rPr lang="en-US" sz="2400" dirty="0" smtClean="0"/>
              <a:t>A run length of 2561 black pixels: 2560+1</a:t>
            </a:r>
          </a:p>
          <a:p>
            <a:endParaRPr lang="en-US" sz="2400" dirty="0" smtClean="0"/>
          </a:p>
          <a:p>
            <a:r>
              <a:rPr lang="en-US" sz="2400" dirty="0" smtClean="0"/>
              <a:t>EOL code: 000000000001</a:t>
            </a:r>
          </a:p>
        </p:txBody>
      </p:sp>
    </p:spTree>
    <p:extLst>
      <p:ext uri="{BB962C8B-B14F-4D97-AF65-F5344CB8AC3E}">
        <p14:creationId xmlns:p14="http://schemas.microsoft.com/office/powerpoint/2010/main" val="4113482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Modified Huffman Coding (Cont.)</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200" dirty="0" smtClean="0"/>
              <a:t>There is no runs of length zero. Why then were codes assigned to runs of zero black and zero white pixels?</a:t>
            </a:r>
          </a:p>
          <a:p>
            <a:pPr algn="just"/>
            <a:endParaRPr lang="en-US" sz="2200" dirty="0" smtClean="0"/>
          </a:p>
          <a:p>
            <a:pPr algn="just"/>
            <a:r>
              <a:rPr lang="en-US" sz="2200" dirty="0" smtClean="0"/>
              <a:t>An 8.5 inch wide scan line results in 1728 pixels, so how can there be a run of 2561 consecutive pixels?</a:t>
            </a:r>
          </a:p>
          <a:p>
            <a:pPr algn="just"/>
            <a:endParaRPr lang="en-US" sz="2200" dirty="0" smtClean="0"/>
          </a:p>
          <a:p>
            <a:pPr algn="just"/>
            <a:r>
              <a:rPr lang="en-US" sz="2200" dirty="0" smtClean="0"/>
              <a:t>A run length of five black pixels is coded as 0011, which is also the prefix of the codes for run lengths of 61, 62, and 63 white pixels. Explain this.</a:t>
            </a:r>
          </a:p>
          <a:p>
            <a:pPr algn="just"/>
            <a:endParaRPr lang="en-US" sz="2200" dirty="0" smtClean="0"/>
          </a:p>
          <a:p>
            <a:pPr algn="just"/>
            <a:r>
              <a:rPr lang="en-US" sz="2200" dirty="0" smtClean="0"/>
              <a:t>What the compression ratio for runs of length one (i.e., strictly alternating pixels)?</a:t>
            </a:r>
          </a:p>
          <a:p>
            <a:endParaRPr lang="en-US" sz="2400" dirty="0" smtClean="0"/>
          </a:p>
        </p:txBody>
      </p:sp>
    </p:spTree>
    <p:extLst>
      <p:ext uri="{BB962C8B-B14F-4D97-AF65-F5344CB8AC3E}">
        <p14:creationId xmlns:p14="http://schemas.microsoft.com/office/powerpoint/2010/main" val="37728791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STILL IMAGE</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Image</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GB" sz="2400" dirty="0" smtClean="0"/>
              <a:t>All types of images are displayed in the form of a two-dimensional matrix of individual picture elements (pixels).</a:t>
            </a:r>
            <a:endParaRPr lang="en-US" sz="2400" dirty="0" smtClean="0"/>
          </a:p>
        </p:txBody>
      </p:sp>
      <p:pic>
        <p:nvPicPr>
          <p:cNvPr id="4" name="Picture 5"/>
          <p:cNvPicPr>
            <a:picLocks noChangeAspect="1" noChangeArrowheads="1"/>
          </p:cNvPicPr>
          <p:nvPr/>
        </p:nvPicPr>
        <p:blipFill>
          <a:blip r:embed="rId2"/>
          <a:srcRect/>
          <a:stretch>
            <a:fillRect/>
          </a:stretch>
        </p:blipFill>
        <p:spPr bwMode="auto">
          <a:xfrm>
            <a:off x="5486400" y="3830294"/>
            <a:ext cx="3048000" cy="2037106"/>
          </a:xfrm>
          <a:prstGeom prst="rect">
            <a:avLst/>
          </a:prstGeom>
          <a:noFill/>
          <a:ln w="9525">
            <a:noFill/>
            <a:miter lim="800000"/>
            <a:headEnd/>
            <a:tailEnd/>
          </a:ln>
          <a:effectLst/>
        </p:spPr>
      </p:pic>
      <p:grpSp>
        <p:nvGrpSpPr>
          <p:cNvPr id="5" name="Group 7"/>
          <p:cNvGrpSpPr>
            <a:grpSpLocks/>
          </p:cNvGrpSpPr>
          <p:nvPr/>
        </p:nvGrpSpPr>
        <p:grpSpPr bwMode="auto">
          <a:xfrm>
            <a:off x="3124200" y="4363694"/>
            <a:ext cx="4032250" cy="1112838"/>
            <a:chOff x="1525" y="1362"/>
            <a:chExt cx="2540" cy="701"/>
          </a:xfrm>
        </p:grpSpPr>
        <p:sp>
          <p:nvSpPr>
            <p:cNvPr id="6" name="Rectangle 8"/>
            <p:cNvSpPr>
              <a:spLocks noChangeArrowheads="1"/>
            </p:cNvSpPr>
            <p:nvPr/>
          </p:nvSpPr>
          <p:spPr bwMode="auto">
            <a:xfrm>
              <a:off x="3993" y="1604"/>
              <a:ext cx="72" cy="72"/>
            </a:xfrm>
            <a:prstGeom prst="rect">
              <a:avLst/>
            </a:prstGeom>
            <a:noFill/>
            <a:ln w="28575">
              <a:solidFill>
                <a:schemeClr val="tx1"/>
              </a:solidFill>
              <a:miter lim="800000"/>
              <a:headEnd/>
              <a:tailEnd/>
            </a:ln>
            <a:effectLst/>
          </p:spPr>
          <p:txBody>
            <a:bodyPr wrap="none" anchor="ctr"/>
            <a:lstStyle/>
            <a:p>
              <a:endParaRPr lang="en-US"/>
            </a:p>
          </p:txBody>
        </p:sp>
        <p:sp>
          <p:nvSpPr>
            <p:cNvPr id="7" name="Line 9"/>
            <p:cNvSpPr>
              <a:spLocks noChangeShapeType="1"/>
            </p:cNvSpPr>
            <p:nvPr/>
          </p:nvSpPr>
          <p:spPr bwMode="auto">
            <a:xfrm>
              <a:off x="2348" y="1362"/>
              <a:ext cx="1645" cy="242"/>
            </a:xfrm>
            <a:prstGeom prst="line">
              <a:avLst/>
            </a:prstGeom>
            <a:noFill/>
            <a:ln w="9525">
              <a:solidFill>
                <a:schemeClr val="tx1"/>
              </a:solidFill>
              <a:miter lim="800000"/>
              <a:headEnd/>
              <a:tailEnd/>
            </a:ln>
            <a:effectLst/>
          </p:spPr>
          <p:txBody>
            <a:bodyPr wrap="none"/>
            <a:lstStyle/>
            <a:p>
              <a:endParaRPr lang="en-US"/>
            </a:p>
          </p:txBody>
        </p:sp>
        <p:sp>
          <p:nvSpPr>
            <p:cNvPr id="8" name="Line 10"/>
            <p:cNvSpPr>
              <a:spLocks noChangeShapeType="1"/>
            </p:cNvSpPr>
            <p:nvPr/>
          </p:nvSpPr>
          <p:spPr bwMode="auto">
            <a:xfrm flipV="1">
              <a:off x="2372" y="1676"/>
              <a:ext cx="1621" cy="387"/>
            </a:xfrm>
            <a:prstGeom prst="line">
              <a:avLst/>
            </a:prstGeom>
            <a:noFill/>
            <a:ln w="9525">
              <a:solidFill>
                <a:schemeClr val="tx1"/>
              </a:solidFill>
              <a:miter lim="800000"/>
              <a:headEnd/>
              <a:tailEnd/>
            </a:ln>
            <a:effectLst/>
          </p:spPr>
          <p:txBody>
            <a:bodyPr wrap="none"/>
            <a:lstStyle/>
            <a:p>
              <a:endParaRPr lang="en-US"/>
            </a:p>
          </p:txBody>
        </p:sp>
        <p:sp>
          <p:nvSpPr>
            <p:cNvPr id="9" name="Oval 11"/>
            <p:cNvSpPr>
              <a:spLocks noChangeArrowheads="1"/>
            </p:cNvSpPr>
            <p:nvPr/>
          </p:nvSpPr>
          <p:spPr bwMode="auto">
            <a:xfrm>
              <a:off x="1525" y="1362"/>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sp>
          <p:nvSpPr>
            <p:cNvPr id="10" name="Oval 12"/>
            <p:cNvSpPr>
              <a:spLocks noChangeArrowheads="1"/>
            </p:cNvSpPr>
            <p:nvPr/>
          </p:nvSpPr>
          <p:spPr bwMode="auto">
            <a:xfrm>
              <a:off x="1718" y="136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1" name="Oval 13"/>
            <p:cNvSpPr>
              <a:spLocks noChangeArrowheads="1"/>
            </p:cNvSpPr>
            <p:nvPr/>
          </p:nvSpPr>
          <p:spPr bwMode="auto">
            <a:xfrm>
              <a:off x="1912" y="136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2" name="Oval 14"/>
            <p:cNvSpPr>
              <a:spLocks noChangeArrowheads="1"/>
            </p:cNvSpPr>
            <p:nvPr/>
          </p:nvSpPr>
          <p:spPr bwMode="auto">
            <a:xfrm>
              <a:off x="2105" y="1362"/>
              <a:ext cx="193" cy="170"/>
            </a:xfrm>
            <a:prstGeom prst="ellipse">
              <a:avLst/>
            </a:prstGeom>
            <a:solidFill>
              <a:srgbClr val="FFFF00"/>
            </a:solidFill>
            <a:ln w="9525">
              <a:solidFill>
                <a:schemeClr val="tx1"/>
              </a:solidFill>
              <a:miter lim="800000"/>
              <a:headEnd/>
              <a:tailEnd/>
            </a:ln>
            <a:effectLst/>
          </p:spPr>
          <p:txBody>
            <a:bodyPr wrap="none" anchor="ctr"/>
            <a:lstStyle/>
            <a:p>
              <a:endParaRPr lang="en-US"/>
            </a:p>
          </p:txBody>
        </p:sp>
        <p:sp>
          <p:nvSpPr>
            <p:cNvPr id="13" name="Oval 15"/>
            <p:cNvSpPr>
              <a:spLocks noChangeArrowheads="1"/>
            </p:cNvSpPr>
            <p:nvPr/>
          </p:nvSpPr>
          <p:spPr bwMode="auto">
            <a:xfrm>
              <a:off x="1525" y="1532"/>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4" name="Oval 16"/>
            <p:cNvSpPr>
              <a:spLocks noChangeArrowheads="1"/>
            </p:cNvSpPr>
            <p:nvPr/>
          </p:nvSpPr>
          <p:spPr bwMode="auto">
            <a:xfrm>
              <a:off x="1718" y="1532"/>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5" name="Oval 17"/>
            <p:cNvSpPr>
              <a:spLocks noChangeArrowheads="1"/>
            </p:cNvSpPr>
            <p:nvPr/>
          </p:nvSpPr>
          <p:spPr bwMode="auto">
            <a:xfrm>
              <a:off x="1912" y="153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6" name="Oval 18"/>
            <p:cNvSpPr>
              <a:spLocks noChangeArrowheads="1"/>
            </p:cNvSpPr>
            <p:nvPr/>
          </p:nvSpPr>
          <p:spPr bwMode="auto">
            <a:xfrm>
              <a:off x="2105" y="153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7" name="Oval 19"/>
            <p:cNvSpPr>
              <a:spLocks noChangeArrowheads="1"/>
            </p:cNvSpPr>
            <p:nvPr/>
          </p:nvSpPr>
          <p:spPr bwMode="auto">
            <a:xfrm>
              <a:off x="1525" y="170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18" name="Oval 20"/>
            <p:cNvSpPr>
              <a:spLocks noChangeArrowheads="1"/>
            </p:cNvSpPr>
            <p:nvPr/>
          </p:nvSpPr>
          <p:spPr bwMode="auto">
            <a:xfrm>
              <a:off x="1718" y="170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9" name="Oval 21"/>
            <p:cNvSpPr>
              <a:spLocks noChangeArrowheads="1"/>
            </p:cNvSpPr>
            <p:nvPr/>
          </p:nvSpPr>
          <p:spPr bwMode="auto">
            <a:xfrm>
              <a:off x="1912" y="1701"/>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0" name="Oval 22"/>
            <p:cNvSpPr>
              <a:spLocks noChangeArrowheads="1"/>
            </p:cNvSpPr>
            <p:nvPr/>
          </p:nvSpPr>
          <p:spPr bwMode="auto">
            <a:xfrm>
              <a:off x="2105" y="1701"/>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21" name="Oval 23"/>
            <p:cNvSpPr>
              <a:spLocks noChangeArrowheads="1"/>
            </p:cNvSpPr>
            <p:nvPr/>
          </p:nvSpPr>
          <p:spPr bwMode="auto">
            <a:xfrm>
              <a:off x="1525"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2" name="Oval 24"/>
            <p:cNvSpPr>
              <a:spLocks noChangeArrowheads="1"/>
            </p:cNvSpPr>
            <p:nvPr/>
          </p:nvSpPr>
          <p:spPr bwMode="auto">
            <a:xfrm>
              <a:off x="1718"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3" name="Oval 25"/>
            <p:cNvSpPr>
              <a:spLocks noChangeArrowheads="1"/>
            </p:cNvSpPr>
            <p:nvPr/>
          </p:nvSpPr>
          <p:spPr bwMode="auto">
            <a:xfrm>
              <a:off x="1912" y="187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24" name="Oval 26"/>
            <p:cNvSpPr>
              <a:spLocks noChangeArrowheads="1"/>
            </p:cNvSpPr>
            <p:nvPr/>
          </p:nvSpPr>
          <p:spPr bwMode="auto">
            <a:xfrm>
              <a:off x="2105" y="1871"/>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grpSp>
      <p:sp>
        <p:nvSpPr>
          <p:cNvPr id="25" name="Text Box 29"/>
          <p:cNvSpPr txBox="1">
            <a:spLocks noChangeArrowheads="1"/>
          </p:cNvSpPr>
          <p:nvPr/>
        </p:nvSpPr>
        <p:spPr bwMode="auto">
          <a:xfrm>
            <a:off x="3048000" y="3918162"/>
            <a:ext cx="1396536" cy="369332"/>
          </a:xfrm>
          <a:prstGeom prst="rect">
            <a:avLst/>
          </a:prstGeom>
          <a:noFill/>
          <a:ln w="9525">
            <a:noFill/>
            <a:miter lim="800000"/>
            <a:headEnd/>
            <a:tailEnd/>
          </a:ln>
          <a:effectLst/>
        </p:spPr>
        <p:txBody>
          <a:bodyPr wrap="none">
            <a:spAutoFit/>
          </a:bodyPr>
          <a:lstStyle/>
          <a:p>
            <a:r>
              <a:rPr lang="en-US" dirty="0" smtClean="0">
                <a:cs typeface="Times New Roman" pitchFamily="18" charset="0"/>
              </a:rPr>
              <a:t>Pixel (RGB)</a:t>
            </a:r>
            <a:endParaRPr lang="en-US" dirty="0">
              <a:cs typeface="Times New Roman" pitchFamily="18" charset="0"/>
            </a:endParaRPr>
          </a:p>
        </p:txBody>
      </p:sp>
      <p:pic>
        <p:nvPicPr>
          <p:cNvPr id="26" name="Picture 31" descr="color"/>
          <p:cNvPicPr>
            <a:picLocks noChangeAspect="1" noChangeArrowheads="1"/>
          </p:cNvPicPr>
          <p:nvPr/>
        </p:nvPicPr>
        <p:blipFill>
          <a:blip r:embed="rId3"/>
          <a:srcRect/>
          <a:stretch>
            <a:fillRect/>
          </a:stretch>
        </p:blipFill>
        <p:spPr bwMode="auto">
          <a:xfrm>
            <a:off x="685800" y="3906494"/>
            <a:ext cx="1781175" cy="17049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Project Topics</a:t>
            </a:r>
            <a:endParaRPr lang="en-US" sz="3600" dirty="0"/>
          </a:p>
        </p:txBody>
      </p:sp>
      <p:sp>
        <p:nvSpPr>
          <p:cNvPr id="3" name="Content Placeholder 2"/>
          <p:cNvSpPr>
            <a:spLocks noGrp="1"/>
          </p:cNvSpPr>
          <p:nvPr>
            <p:ph idx="1"/>
          </p:nvPr>
        </p:nvSpPr>
        <p:spPr/>
        <p:txBody>
          <a:bodyPr>
            <a:normAutofit/>
          </a:bodyPr>
          <a:lstStyle/>
          <a:p>
            <a:pPr marL="576072" indent="-457200" algn="just">
              <a:buFont typeface="+mj-lt"/>
              <a:buAutoNum type="arabicParenR"/>
            </a:pPr>
            <a:r>
              <a:rPr lang="en-US" sz="2400" dirty="0" smtClean="0"/>
              <a:t>Application: Video On Demand service (3)</a:t>
            </a:r>
          </a:p>
          <a:p>
            <a:pPr marL="576072" indent="-457200" algn="just">
              <a:buFont typeface="+mj-lt"/>
              <a:buAutoNum type="arabicParenR"/>
            </a:pPr>
            <a:r>
              <a:rPr lang="en-US" sz="2400" dirty="0" smtClean="0"/>
              <a:t>Application: Asterisk based Call Center (4)</a:t>
            </a:r>
          </a:p>
          <a:p>
            <a:pPr marL="576072" indent="-457200" algn="just">
              <a:buFont typeface="+mj-lt"/>
              <a:buAutoNum type="arabicParenR"/>
            </a:pPr>
            <a:r>
              <a:rPr lang="en-US" sz="2400" dirty="0" smtClean="0"/>
              <a:t>Application: Simple Video Chat Program (2)</a:t>
            </a:r>
          </a:p>
          <a:p>
            <a:pPr marL="576072" indent="-457200" algn="just">
              <a:buFont typeface="+mj-lt"/>
              <a:buAutoNum type="arabicParenR"/>
            </a:pPr>
            <a:r>
              <a:rPr lang="en-US" sz="2400" dirty="0" smtClean="0"/>
              <a:t>Application: Video Conferencing System (4)</a:t>
            </a:r>
          </a:p>
          <a:p>
            <a:pPr marL="576072" indent="-457200" algn="just">
              <a:buFont typeface="+mj-lt"/>
              <a:buAutoNum type="arabicParenR"/>
            </a:pPr>
            <a:r>
              <a:rPr lang="en-US" sz="2400" dirty="0" smtClean="0"/>
              <a:t>Application: Media Center using KODI (4)</a:t>
            </a:r>
          </a:p>
          <a:p>
            <a:pPr marL="576072" indent="-457200" algn="just">
              <a:buFont typeface="+mj-lt"/>
              <a:buAutoNum type="arabicParenR"/>
            </a:pPr>
            <a:r>
              <a:rPr lang="en-US" sz="2400" dirty="0" smtClean="0"/>
              <a:t>FFMPEG: Video Codec Comparison (2)</a:t>
            </a:r>
          </a:p>
          <a:p>
            <a:pPr marL="576072" indent="-457200" algn="just">
              <a:buFont typeface="+mj-lt"/>
              <a:buAutoNum type="arabicParenR"/>
            </a:pPr>
            <a:r>
              <a:rPr lang="en-US" sz="2400" dirty="0" smtClean="0"/>
              <a:t>FFMPEG:  Video Streaming Server (2)</a:t>
            </a:r>
          </a:p>
          <a:p>
            <a:pPr marL="576072" indent="-457200" algn="just">
              <a:buFont typeface="+mj-lt"/>
              <a:buAutoNum type="arabicParenR"/>
            </a:pPr>
            <a:endParaRPr lang="en-US" sz="2400" dirty="0" smtClean="0"/>
          </a:p>
        </p:txBody>
      </p:sp>
    </p:spTree>
    <p:extLst>
      <p:ext uri="{BB962C8B-B14F-4D97-AF65-F5344CB8AC3E}">
        <p14:creationId xmlns:p14="http://schemas.microsoft.com/office/powerpoint/2010/main" val="3906034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Color Models</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RGB (Red, Green, and Blue) – Computer Monitors. RGBA is RGB with an additional channel, alpha, to indicate transparency.</a:t>
            </a:r>
          </a:p>
          <a:p>
            <a:pPr algn="just"/>
            <a:r>
              <a:rPr lang="en-US" sz="2400" dirty="0" smtClean="0"/>
              <a:t>CMYK (Cyan, Magenta, Yellow, and Black) – Photo printing.</a:t>
            </a:r>
          </a:p>
          <a:p>
            <a:pPr algn="just"/>
            <a:r>
              <a:rPr lang="en-US" sz="2400" dirty="0" smtClean="0"/>
              <a:t>YCbCr – Video capture system. YUV stores a luminance value along with two chroma values. </a:t>
            </a:r>
          </a:p>
          <a:p>
            <a:pPr algn="just"/>
            <a:r>
              <a:rPr lang="en-US" sz="2400" dirty="0" smtClean="0"/>
              <a:t>HSV – Artist. It is often more natural to think about color in terms of hue and saturation than additive and subtractive color components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Color Models (Cont.)</a:t>
            </a:r>
            <a:endParaRPr lang="en-US" sz="3600" dirty="0"/>
          </a:p>
        </p:txBody>
      </p:sp>
      <p:pic>
        <p:nvPicPr>
          <p:cNvPr id="59394" name="Picture 2" descr="C:\Users\User\Desktop\1024px-HSL_color_solid_cylinder_alpha_lowgamma.png"/>
          <p:cNvPicPr>
            <a:picLocks noChangeAspect="1" noChangeArrowheads="1"/>
          </p:cNvPicPr>
          <p:nvPr/>
        </p:nvPicPr>
        <p:blipFill>
          <a:blip r:embed="rId2" cstate="print"/>
          <a:srcRect/>
          <a:stretch>
            <a:fillRect/>
          </a:stretch>
        </p:blipFill>
        <p:spPr bwMode="auto">
          <a:xfrm>
            <a:off x="1752600" y="2373868"/>
            <a:ext cx="2336800" cy="1752600"/>
          </a:xfrm>
          <a:prstGeom prst="rect">
            <a:avLst/>
          </a:prstGeom>
          <a:noFill/>
        </p:spPr>
      </p:pic>
      <p:pic>
        <p:nvPicPr>
          <p:cNvPr id="59395" name="Picture 3" descr="C:\Users\User\Desktop\400px-AdditiveColor_svg.png"/>
          <p:cNvPicPr>
            <a:picLocks noChangeAspect="1" noChangeArrowheads="1"/>
          </p:cNvPicPr>
          <p:nvPr/>
        </p:nvPicPr>
        <p:blipFill>
          <a:blip r:embed="rId3"/>
          <a:srcRect/>
          <a:stretch>
            <a:fillRect/>
          </a:stretch>
        </p:blipFill>
        <p:spPr bwMode="auto">
          <a:xfrm>
            <a:off x="2057400" y="4507468"/>
            <a:ext cx="1828800" cy="1828800"/>
          </a:xfrm>
          <a:prstGeom prst="rect">
            <a:avLst/>
          </a:prstGeom>
          <a:noFill/>
        </p:spPr>
      </p:pic>
      <p:pic>
        <p:nvPicPr>
          <p:cNvPr id="59396" name="Picture 4" descr="C:\Users\User\Desktop\SubtractiveColor_svg.png"/>
          <p:cNvPicPr>
            <a:picLocks noChangeAspect="1" noChangeArrowheads="1"/>
          </p:cNvPicPr>
          <p:nvPr/>
        </p:nvPicPr>
        <p:blipFill>
          <a:blip r:embed="rId4"/>
          <a:srcRect/>
          <a:stretch>
            <a:fillRect/>
          </a:stretch>
        </p:blipFill>
        <p:spPr bwMode="auto">
          <a:xfrm>
            <a:off x="5562600" y="4495800"/>
            <a:ext cx="1828800" cy="1828800"/>
          </a:xfrm>
          <a:prstGeom prst="rect">
            <a:avLst/>
          </a:prstGeom>
          <a:noFill/>
        </p:spPr>
      </p:pic>
      <p:pic>
        <p:nvPicPr>
          <p:cNvPr id="59397" name="Picture 5" descr="C:\Users\User\Desktop\600px-YUV_UV_plane_svg.png"/>
          <p:cNvPicPr>
            <a:picLocks noChangeAspect="1" noChangeArrowheads="1"/>
          </p:cNvPicPr>
          <p:nvPr/>
        </p:nvPicPr>
        <p:blipFill>
          <a:blip r:embed="rId5" cstate="print"/>
          <a:srcRect/>
          <a:stretch>
            <a:fillRect/>
          </a:stretch>
        </p:blipFill>
        <p:spPr bwMode="auto">
          <a:xfrm>
            <a:off x="5638800" y="2373868"/>
            <a:ext cx="1752600" cy="1752600"/>
          </a:xfrm>
          <a:prstGeom prst="rect">
            <a:avLst/>
          </a:prstGeom>
          <a:noFill/>
        </p:spPr>
      </p:pic>
      <p:sp>
        <p:nvSpPr>
          <p:cNvPr id="8" name="TextBox 7"/>
          <p:cNvSpPr txBox="1"/>
          <p:nvPr/>
        </p:nvSpPr>
        <p:spPr>
          <a:xfrm>
            <a:off x="2620651" y="4126468"/>
            <a:ext cx="655949" cy="369332"/>
          </a:xfrm>
          <a:prstGeom prst="rect">
            <a:avLst/>
          </a:prstGeom>
          <a:noFill/>
        </p:spPr>
        <p:txBody>
          <a:bodyPr wrap="none" rtlCol="0">
            <a:spAutoFit/>
          </a:bodyPr>
          <a:lstStyle/>
          <a:p>
            <a:r>
              <a:rPr lang="en-US" dirty="0" smtClean="0"/>
              <a:t>HSV</a:t>
            </a:r>
            <a:endParaRPr lang="en-US" dirty="0"/>
          </a:p>
        </p:txBody>
      </p:sp>
      <p:sp>
        <p:nvSpPr>
          <p:cNvPr id="9" name="TextBox 8"/>
          <p:cNvSpPr txBox="1"/>
          <p:nvPr/>
        </p:nvSpPr>
        <p:spPr>
          <a:xfrm>
            <a:off x="5698308" y="4126468"/>
            <a:ext cx="1693092" cy="369332"/>
          </a:xfrm>
          <a:prstGeom prst="rect">
            <a:avLst/>
          </a:prstGeom>
          <a:noFill/>
        </p:spPr>
        <p:txBody>
          <a:bodyPr wrap="none" rtlCol="0">
            <a:spAutoFit/>
          </a:bodyPr>
          <a:lstStyle/>
          <a:p>
            <a:r>
              <a:rPr lang="en-US" dirty="0" smtClean="0"/>
              <a:t>YCbCr (Y=0.5)</a:t>
            </a:r>
            <a:endParaRPr lang="en-US" dirty="0"/>
          </a:p>
        </p:txBody>
      </p:sp>
      <p:sp>
        <p:nvSpPr>
          <p:cNvPr id="10" name="TextBox 9"/>
          <p:cNvSpPr txBox="1"/>
          <p:nvPr/>
        </p:nvSpPr>
        <p:spPr>
          <a:xfrm>
            <a:off x="2612636" y="6336268"/>
            <a:ext cx="663964" cy="369332"/>
          </a:xfrm>
          <a:prstGeom prst="rect">
            <a:avLst/>
          </a:prstGeom>
          <a:noFill/>
        </p:spPr>
        <p:txBody>
          <a:bodyPr wrap="none" rtlCol="0">
            <a:spAutoFit/>
          </a:bodyPr>
          <a:lstStyle/>
          <a:p>
            <a:r>
              <a:rPr lang="en-US" dirty="0" smtClean="0"/>
              <a:t>RGB</a:t>
            </a:r>
            <a:endParaRPr lang="en-US" dirty="0"/>
          </a:p>
        </p:txBody>
      </p:sp>
      <p:sp>
        <p:nvSpPr>
          <p:cNvPr id="11" name="TextBox 10"/>
          <p:cNvSpPr txBox="1"/>
          <p:nvPr/>
        </p:nvSpPr>
        <p:spPr>
          <a:xfrm>
            <a:off x="6160487" y="6336268"/>
            <a:ext cx="849913" cy="369332"/>
          </a:xfrm>
          <a:prstGeom prst="rect">
            <a:avLst/>
          </a:prstGeom>
          <a:noFill/>
        </p:spPr>
        <p:txBody>
          <a:bodyPr wrap="none" rtlCol="0">
            <a:spAutoFit/>
          </a:bodyPr>
          <a:lstStyle/>
          <a:p>
            <a:r>
              <a:rPr lang="en-US" dirty="0" smtClean="0"/>
              <a:t>CMYK</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Color Models (Cont.)</a:t>
            </a:r>
            <a:endParaRPr lang="en-US" sz="3600" dirty="0"/>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dirty="0" smtClean="0"/>
              <a:t>YCbCr is not an absolute color space, it is a way of encoding RGB information. YCbCr contains </a:t>
            </a:r>
            <a:r>
              <a:rPr lang="en-US" sz="2400" b="1" dirty="0" smtClean="0"/>
              <a:t>perceptually meaningful information</a:t>
            </a:r>
            <a:r>
              <a:rPr lang="en-US" sz="2400" dirty="0" smtClean="0"/>
              <a:t>.</a:t>
            </a:r>
          </a:p>
        </p:txBody>
      </p:sp>
      <p:sp>
        <p:nvSpPr>
          <p:cNvPr id="4" name="Rectangle 3"/>
          <p:cNvSpPr/>
          <p:nvPr/>
        </p:nvSpPr>
        <p:spPr>
          <a:xfrm>
            <a:off x="1905000" y="4038600"/>
            <a:ext cx="5562600" cy="1107996"/>
          </a:xfrm>
          <a:prstGeom prst="rect">
            <a:avLst/>
          </a:prstGeom>
        </p:spPr>
        <p:txBody>
          <a:bodyPr wrap="square">
            <a:spAutoFit/>
          </a:bodyPr>
          <a:lstStyle/>
          <a:p>
            <a:pPr marL="0" lvl="1" algn="just"/>
            <a:r>
              <a:rPr lang="en-US" sz="2200" dirty="0" smtClean="0"/>
              <a:t>Y = 16+219(0.299R+0.587G+0.114B)/255</a:t>
            </a:r>
          </a:p>
          <a:p>
            <a:pPr marL="0" lvl="1" algn="just"/>
            <a:r>
              <a:rPr lang="en-US" sz="2200" dirty="0" smtClean="0"/>
              <a:t>Cb = 128+224(-0.169R-0.331G+0.5B)/255</a:t>
            </a:r>
          </a:p>
          <a:p>
            <a:pPr marL="0" lvl="1" algn="just"/>
            <a:r>
              <a:rPr lang="en-US" sz="2200" dirty="0" smtClean="0"/>
              <a:t>Cr =  128+224(0.5R-0.419G-0.081B)/255</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Image Compression</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Lossless Compression</a:t>
            </a:r>
          </a:p>
          <a:p>
            <a:pPr lvl="1" algn="just"/>
            <a:r>
              <a:rPr lang="en-US" sz="2200" dirty="0" smtClean="0"/>
              <a:t>Run-Length coding (RLC)</a:t>
            </a:r>
          </a:p>
          <a:p>
            <a:pPr lvl="1" algn="just"/>
            <a:r>
              <a:rPr lang="en-US" sz="2200" dirty="0" smtClean="0"/>
              <a:t>Huffman coding</a:t>
            </a:r>
          </a:p>
          <a:p>
            <a:pPr lvl="1" algn="just"/>
            <a:r>
              <a:rPr lang="en-US" sz="2200" dirty="0" smtClean="0"/>
              <a:t>Lempel-Ziv coding</a:t>
            </a:r>
          </a:p>
          <a:p>
            <a:pPr algn="just"/>
            <a:r>
              <a:rPr lang="en-US" sz="2400" dirty="0" smtClean="0"/>
              <a:t>Lossy compression </a:t>
            </a:r>
          </a:p>
          <a:p>
            <a:pPr lvl="1" algn="just"/>
            <a:r>
              <a:rPr lang="en-US" sz="2200" dirty="0" smtClean="0"/>
              <a:t>Transform coding</a:t>
            </a:r>
          </a:p>
          <a:p>
            <a:pPr lvl="1" algn="just"/>
            <a:r>
              <a:rPr lang="en-US" sz="2200" b="1" dirty="0" smtClean="0">
                <a:solidFill>
                  <a:srgbClr val="FF0000"/>
                </a:solidFill>
              </a:rPr>
              <a:t>Chroma sub-sampling</a:t>
            </a:r>
          </a:p>
          <a:p>
            <a:pPr lvl="1" algn="just"/>
            <a:r>
              <a:rPr lang="en-US" sz="2200" b="1" dirty="0" smtClean="0">
                <a:solidFill>
                  <a:srgbClr val="FF0000"/>
                </a:solidFill>
              </a:rPr>
              <a:t>JPEG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Chroma Sub-sampling</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a:p>
            <a:pPr algn="just"/>
            <a:endParaRPr lang="en-US" sz="2200" b="1" dirty="0" smtClean="0">
              <a:solidFill>
                <a:srgbClr val="FF0000"/>
              </a:solidFill>
            </a:endParaRPr>
          </a:p>
        </p:txBody>
      </p:sp>
      <p:sp>
        <p:nvSpPr>
          <p:cNvPr id="10" name="Content Placeholder 2"/>
          <p:cNvSpPr txBox="1">
            <a:spLocks/>
          </p:cNvSpPr>
          <p:nvPr/>
        </p:nvSpPr>
        <p:spPr>
          <a:xfrm>
            <a:off x="609600" y="2209800"/>
            <a:ext cx="8229600" cy="4456176"/>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2227" name="Picture 3" descr="C:\Users\Quang Duc Tran\Desktop\subsample01.gif"/>
          <p:cNvPicPr>
            <a:picLocks noChangeAspect="1" noChangeArrowheads="1"/>
          </p:cNvPicPr>
          <p:nvPr/>
        </p:nvPicPr>
        <p:blipFill>
          <a:blip r:embed="rId2"/>
          <a:srcRect/>
          <a:stretch>
            <a:fillRect/>
          </a:stretch>
        </p:blipFill>
        <p:spPr bwMode="auto">
          <a:xfrm>
            <a:off x="390525" y="2247900"/>
            <a:ext cx="5248275" cy="4000500"/>
          </a:xfrm>
          <a:prstGeom prst="rect">
            <a:avLst/>
          </a:prstGeom>
          <a:noFill/>
        </p:spPr>
      </p:pic>
      <p:pic>
        <p:nvPicPr>
          <p:cNvPr id="52229" name="Picture 5" descr="C:\Users\Quang Duc Tran\Desktop\subsample02.gif"/>
          <p:cNvPicPr>
            <a:picLocks noChangeAspect="1" noChangeArrowheads="1"/>
          </p:cNvPicPr>
          <p:nvPr/>
        </p:nvPicPr>
        <p:blipFill>
          <a:blip r:embed="rId3"/>
          <a:srcRect/>
          <a:stretch>
            <a:fillRect/>
          </a:stretch>
        </p:blipFill>
        <p:spPr bwMode="auto">
          <a:xfrm>
            <a:off x="5943601" y="2183394"/>
            <a:ext cx="2971800" cy="1245606"/>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Chroma Sub-sampling (Cont.)</a:t>
            </a:r>
            <a:endParaRPr lang="en-US" sz="3600" dirty="0"/>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b="1" dirty="0" smtClean="0"/>
              <a:t>4:4:4 </a:t>
            </a:r>
            <a:r>
              <a:rPr lang="en-US" sz="2400" dirty="0" smtClean="0"/>
              <a:t>(1:1) </a:t>
            </a:r>
          </a:p>
          <a:p>
            <a:pPr lvl="1" algn="just"/>
            <a:r>
              <a:rPr lang="en-US" sz="2200" dirty="0" smtClean="0"/>
              <a:t>High end film  scanners </a:t>
            </a:r>
          </a:p>
          <a:p>
            <a:pPr lvl="1" algn="just"/>
            <a:r>
              <a:rPr lang="en-US" sz="2200" dirty="0" smtClean="0"/>
              <a:t>Cinematic postproduction.</a:t>
            </a:r>
          </a:p>
          <a:p>
            <a:pPr algn="just"/>
            <a:r>
              <a:rPr lang="en-US" sz="2400" b="1" dirty="0" smtClean="0"/>
              <a:t>4:2:2 </a:t>
            </a:r>
            <a:r>
              <a:rPr lang="en-US" sz="2400" dirty="0" smtClean="0"/>
              <a:t>(3:2)</a:t>
            </a:r>
          </a:p>
          <a:p>
            <a:pPr lvl="1" algn="just"/>
            <a:r>
              <a:rPr lang="en-US" sz="2200" dirty="0" smtClean="0"/>
              <a:t>High end digital video formats and interfaces</a:t>
            </a:r>
          </a:p>
          <a:p>
            <a:pPr algn="just"/>
            <a:r>
              <a:rPr lang="en-US" sz="2400" b="1" dirty="0" smtClean="0"/>
              <a:t>4:1:1 </a:t>
            </a:r>
            <a:r>
              <a:rPr lang="en-US" sz="2400" dirty="0" smtClean="0"/>
              <a:t>(2:1)</a:t>
            </a:r>
          </a:p>
          <a:p>
            <a:pPr lvl="1" algn="just"/>
            <a:r>
              <a:rPr lang="en-US" sz="2200" dirty="0" smtClean="0"/>
              <a:t>DVCPRO (e.g., NTSC, PAL )</a:t>
            </a:r>
          </a:p>
          <a:p>
            <a:pPr algn="just"/>
            <a:r>
              <a:rPr lang="en-US" sz="2400" b="1" dirty="0" smtClean="0"/>
              <a:t>4:2:0</a:t>
            </a:r>
            <a:r>
              <a:rPr lang="en-US" sz="2400" dirty="0" smtClean="0"/>
              <a:t> (2:1)</a:t>
            </a:r>
          </a:p>
          <a:p>
            <a:pPr lvl="1" algn="just"/>
            <a:r>
              <a:rPr lang="en-US" sz="2200" dirty="0" smtClean="0"/>
              <a:t>MPEG, H.26X video coding</a:t>
            </a:r>
          </a:p>
          <a:p>
            <a:pPr lvl="1" algn="just"/>
            <a:r>
              <a:rPr lang="en-US" sz="2200" dirty="0" smtClean="0"/>
              <a:t>DVD, Blue-ray Disc</a:t>
            </a:r>
          </a:p>
          <a:p>
            <a:pPr lvl="1" algn="just"/>
            <a:r>
              <a:rPr lang="en-US" sz="2200" dirty="0" smtClean="0"/>
              <a:t>JPEG, MJPEG</a:t>
            </a:r>
          </a:p>
          <a:p>
            <a:pPr algn="just"/>
            <a:endParaRPr lang="en-US" sz="24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JPEG Standard</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JPEG is an image compression standard that was developed by the “Joint Photographic Experts Group”.</a:t>
            </a:r>
            <a:endParaRPr lang="en-US" sz="2200" dirty="0" smtClean="0"/>
          </a:p>
          <a:p>
            <a:pPr algn="just"/>
            <a:endParaRPr lang="en-US" sz="2400" dirty="0" smtClean="0"/>
          </a:p>
          <a:p>
            <a:pPr algn="just"/>
            <a:r>
              <a:rPr lang="en-US" sz="2400" dirty="0" smtClean="0"/>
              <a:t>JPEG is the most common format for storing and transmitting photographic images.</a:t>
            </a:r>
          </a:p>
          <a:p>
            <a:pPr algn="just"/>
            <a:endParaRPr lang="en-US" sz="2400" dirty="0" smtClean="0"/>
          </a:p>
          <a:p>
            <a:pPr algn="just"/>
            <a:r>
              <a:rPr lang="en-US" sz="2400" dirty="0" smtClean="0"/>
              <a:t>JPEG works with both color and grayscale images</a:t>
            </a:r>
          </a:p>
          <a:p>
            <a:pPr algn="just"/>
            <a:endParaRPr lang="en-US" sz="2400" dirty="0" smtClean="0"/>
          </a:p>
          <a:p>
            <a:pPr algn="just"/>
            <a:r>
              <a:rPr lang="en-US" sz="2400" dirty="0" smtClean="0"/>
              <a:t>The compression rate is typically 10:1 with little perceptible loss in image quality</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JPEG Standard (Cont.)</a:t>
            </a:r>
            <a:endParaRPr lang="en-US" sz="3600" dirty="0"/>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smtClean="0"/>
              <a:t>JPEG is a </a:t>
            </a:r>
            <a:r>
              <a:rPr lang="en-US" sz="2400" b="1" dirty="0" smtClean="0"/>
              <a:t>lossy</a:t>
            </a:r>
            <a:r>
              <a:rPr lang="en-US" sz="2400" dirty="0" smtClean="0"/>
              <a:t> compression technique. It employs  2D-DCT (Discrete Cosine Transform) transform coding, whose effectiveness replies on 3 major observations:</a:t>
            </a:r>
          </a:p>
          <a:p>
            <a:pPr lvl="1" algn="just"/>
            <a:endParaRPr lang="en-US" sz="2200" b="1" dirty="0" smtClean="0"/>
          </a:p>
          <a:p>
            <a:pPr lvl="1" algn="just"/>
            <a:r>
              <a:rPr lang="en-US" sz="2200" b="1" dirty="0" smtClean="0"/>
              <a:t>Observation 1</a:t>
            </a:r>
            <a:r>
              <a:rPr lang="en-US" sz="2200" dirty="0" smtClean="0"/>
              <a:t>: Useful image contents change relatively slowly across the image.</a:t>
            </a:r>
          </a:p>
          <a:p>
            <a:pPr lvl="1" algn="just"/>
            <a:endParaRPr lang="en-US" sz="2200" b="1" dirty="0" smtClean="0"/>
          </a:p>
          <a:p>
            <a:pPr lvl="1" algn="just"/>
            <a:r>
              <a:rPr lang="en-US" sz="2200" b="1" dirty="0" smtClean="0"/>
              <a:t>Observation 2</a:t>
            </a:r>
            <a:r>
              <a:rPr lang="en-US" sz="2200" dirty="0" smtClean="0"/>
              <a:t>: Humans are much less likely to notice the loss of very high spatial frequency components than the loss of low frequency components.</a:t>
            </a:r>
          </a:p>
          <a:p>
            <a:pPr lvl="1" algn="just"/>
            <a:endParaRPr lang="en-US" sz="2200" b="1" dirty="0" smtClean="0"/>
          </a:p>
          <a:p>
            <a:pPr lvl="1" algn="just"/>
            <a:r>
              <a:rPr lang="en-US" sz="2200" b="1" dirty="0" smtClean="0"/>
              <a:t>Observation 3</a:t>
            </a:r>
            <a:r>
              <a:rPr lang="en-US" sz="2200" dirty="0" smtClean="0"/>
              <a:t>: Visual acuity (accuracy in distinguishing closely spaced lines) is much greater for gray than for color.</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JPEG Coding</a:t>
            </a:r>
            <a:endParaRPr lang="en-US" sz="3600" dirty="0"/>
          </a:p>
        </p:txBody>
      </p:sp>
      <p:grpSp>
        <p:nvGrpSpPr>
          <p:cNvPr id="16" name="Group 79"/>
          <p:cNvGrpSpPr>
            <a:grpSpLocks/>
          </p:cNvGrpSpPr>
          <p:nvPr/>
        </p:nvGrpSpPr>
        <p:grpSpPr bwMode="auto">
          <a:xfrm>
            <a:off x="533400" y="2209800"/>
            <a:ext cx="8001001" cy="1828800"/>
            <a:chOff x="607" y="2202"/>
            <a:chExt cx="5040" cy="1152"/>
          </a:xfrm>
        </p:grpSpPr>
        <p:sp>
          <p:nvSpPr>
            <p:cNvPr id="17"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dirty="0" smtClean="0">
                  <a:latin typeface="Times New Roman" pitchFamily="18" charset="0"/>
                </a:rPr>
                <a:t>Source Image</a:t>
              </a:r>
              <a:endParaRPr lang="en-US" sz="1400" dirty="0">
                <a:latin typeface="Times New Roman" pitchFamily="18" charset="0"/>
              </a:endParaRPr>
            </a:p>
          </p:txBody>
        </p:sp>
        <p:grpSp>
          <p:nvGrpSpPr>
            <p:cNvPr id="18" name="Group 42"/>
            <p:cNvGrpSpPr>
              <a:grpSpLocks/>
            </p:cNvGrpSpPr>
            <p:nvPr/>
          </p:nvGrpSpPr>
          <p:grpSpPr bwMode="auto">
            <a:xfrm>
              <a:off x="2623" y="2490"/>
              <a:ext cx="864" cy="384"/>
              <a:chOff x="2609" y="1448"/>
              <a:chExt cx="864" cy="384"/>
            </a:xfrm>
          </p:grpSpPr>
          <p:sp>
            <p:nvSpPr>
              <p:cNvPr id="48"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49" name="Text Box 12"/>
              <p:cNvSpPr txBox="1">
                <a:spLocks noChangeArrowheads="1"/>
              </p:cNvSpPr>
              <p:nvPr/>
            </p:nvSpPr>
            <p:spPr bwMode="auto">
              <a:xfrm>
                <a:off x="2705" y="1544"/>
                <a:ext cx="701" cy="194"/>
              </a:xfrm>
              <a:prstGeom prst="rect">
                <a:avLst/>
              </a:prstGeom>
              <a:noFill/>
              <a:ln w="9525">
                <a:noFill/>
                <a:miter lim="800000"/>
                <a:headEnd/>
                <a:tailEnd/>
              </a:ln>
              <a:effectLst/>
            </p:spPr>
            <p:txBody>
              <a:bodyPr wrap="none">
                <a:spAutoFit/>
              </a:bodyPr>
              <a:lstStyle/>
              <a:p>
                <a:pPr algn="ctr" eaLnBrk="0" hangingPunct="0"/>
                <a:r>
                  <a:rPr lang="en-US" sz="1400" dirty="0" smtClean="0">
                    <a:latin typeface="Times New Roman" pitchFamily="18" charset="0"/>
                  </a:rPr>
                  <a:t>Quantization</a:t>
                </a:r>
                <a:endParaRPr lang="en-US" sz="1400" dirty="0">
                  <a:latin typeface="Times New Roman" pitchFamily="18" charset="0"/>
                </a:endParaRPr>
              </a:p>
            </p:txBody>
          </p:sp>
        </p:grpSp>
        <p:grpSp>
          <p:nvGrpSpPr>
            <p:cNvPr id="19" name="Group 43"/>
            <p:cNvGrpSpPr>
              <a:grpSpLocks/>
            </p:cNvGrpSpPr>
            <p:nvPr/>
          </p:nvGrpSpPr>
          <p:grpSpPr bwMode="auto">
            <a:xfrm>
              <a:off x="3871" y="2490"/>
              <a:ext cx="768" cy="384"/>
              <a:chOff x="3367" y="1501"/>
              <a:chExt cx="768" cy="384"/>
            </a:xfrm>
          </p:grpSpPr>
          <p:sp>
            <p:nvSpPr>
              <p:cNvPr id="46"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47"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Entropy</a:t>
                </a:r>
                <a:endParaRPr lang="en-US" sz="1400" dirty="0">
                  <a:latin typeface="Times New Roman" pitchFamily="18" charset="0"/>
                </a:endParaRPr>
              </a:p>
              <a:p>
                <a:pPr algn="ctr" eaLnBrk="0" hangingPunct="0"/>
                <a:r>
                  <a:rPr lang="en-US" sz="1400" dirty="0" smtClean="0">
                    <a:latin typeface="Times New Roman" pitchFamily="18" charset="0"/>
                  </a:rPr>
                  <a:t>Encoding</a:t>
                </a:r>
                <a:endParaRPr lang="en-US" sz="1400" dirty="0">
                  <a:latin typeface="Times New Roman" pitchFamily="18" charset="0"/>
                </a:endParaRPr>
              </a:p>
            </p:txBody>
          </p:sp>
        </p:grpSp>
        <p:sp>
          <p:nvSpPr>
            <p:cNvPr id="20"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21" name="Text Box 34"/>
            <p:cNvSpPr txBox="1">
              <a:spLocks noChangeArrowheads="1"/>
            </p:cNvSpPr>
            <p:nvPr/>
          </p:nvSpPr>
          <p:spPr bwMode="auto">
            <a:xfrm>
              <a:off x="4639" y="2488"/>
              <a:ext cx="1008" cy="194"/>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Compressed Image </a:t>
              </a:r>
              <a:endParaRPr lang="en-US" sz="1400" dirty="0">
                <a:latin typeface="Times New Roman" pitchFamily="18" charset="0"/>
              </a:endParaRPr>
            </a:p>
          </p:txBody>
        </p:sp>
        <p:sp>
          <p:nvSpPr>
            <p:cNvPr id="22"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Huffman Table</a:t>
              </a:r>
              <a:endParaRPr lang="en-US" sz="1400" dirty="0">
                <a:latin typeface="Times New Roman" pitchFamily="18" charset="0"/>
              </a:endParaRPr>
            </a:p>
          </p:txBody>
        </p:sp>
        <p:sp>
          <p:nvSpPr>
            <p:cNvPr id="23"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4"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5"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6"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7"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8"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9"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30"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Quant. Table</a:t>
              </a:r>
              <a:endParaRPr lang="en-US" sz="1400" dirty="0">
                <a:latin typeface="Times New Roman" pitchFamily="18" charset="0"/>
              </a:endParaRPr>
            </a:p>
          </p:txBody>
        </p:sp>
        <p:sp>
          <p:nvSpPr>
            <p:cNvPr id="31"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35"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37"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38" name="Text Box 72"/>
            <p:cNvSpPr txBox="1">
              <a:spLocks noChangeArrowheads="1"/>
            </p:cNvSpPr>
            <p:nvPr/>
          </p:nvSpPr>
          <p:spPr bwMode="auto">
            <a:xfrm>
              <a:off x="1759" y="2586"/>
              <a:ext cx="402" cy="192"/>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FDCT</a:t>
              </a:r>
            </a:p>
          </p:txBody>
        </p:sp>
      </p:grpSp>
      <p:cxnSp>
        <p:nvCxnSpPr>
          <p:cNvPr id="88" name="Straight Arrow Connector 87"/>
          <p:cNvCxnSpPr>
            <a:stCxn id="37" idx="3"/>
            <a:endCxn id="48" idx="1"/>
          </p:cNvCxnSpPr>
          <p:nvPr/>
        </p:nvCxnSpPr>
        <p:spPr>
          <a:xfrm>
            <a:off x="3124200" y="2971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3" idx="3"/>
            <a:endCxn id="37" idx="1"/>
          </p:cNvCxnSpPr>
          <p:nvPr/>
        </p:nvCxnSpPr>
        <p:spPr>
          <a:xfrm>
            <a:off x="1524000" y="2971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8" idx="3"/>
            <a:endCxn id="46" idx="1"/>
          </p:cNvCxnSpPr>
          <p:nvPr/>
        </p:nvCxnSpPr>
        <p:spPr>
          <a:xfrm>
            <a:off x="5105400" y="2971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0" idx="0"/>
            <a:endCxn id="48" idx="2"/>
          </p:cNvCxnSpPr>
          <p:nvPr/>
        </p:nvCxnSpPr>
        <p:spPr>
          <a:xfrm rot="5400000" flipH="1" flipV="1">
            <a:off x="4192588" y="3503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2" idx="0"/>
            <a:endCxn id="46" idx="2"/>
          </p:cNvCxnSpPr>
          <p:nvPr/>
        </p:nvCxnSpPr>
        <p:spPr>
          <a:xfrm rot="5400000" flipH="1" flipV="1">
            <a:off x="6096001" y="3505201"/>
            <a:ext cx="457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46" idx="3"/>
          </p:cNvCxnSpPr>
          <p:nvPr/>
        </p:nvCxnSpPr>
        <p:spPr>
          <a:xfrm>
            <a:off x="6934201" y="2971800"/>
            <a:ext cx="1600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a:off x="6934202" y="5257800"/>
            <a:ext cx="16001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6743700" y="4762500"/>
            <a:ext cx="3580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30" idx="2"/>
          </p:cNvCxnSpPr>
          <p:nvPr/>
        </p:nvCxnSpPr>
        <p:spPr>
          <a:xfrm rot="5400000">
            <a:off x="4343400" y="4114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2" idx="2"/>
          </p:cNvCxnSpPr>
          <p:nvPr/>
        </p:nvCxnSpPr>
        <p:spPr>
          <a:xfrm rot="5400000">
            <a:off x="6248402" y="4114800"/>
            <a:ext cx="1523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419600" y="41910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flipH="1" flipV="1">
            <a:off x="6781800" y="3581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79"/>
          <p:cNvGrpSpPr>
            <a:grpSpLocks/>
          </p:cNvGrpSpPr>
          <p:nvPr/>
        </p:nvGrpSpPr>
        <p:grpSpPr bwMode="auto">
          <a:xfrm>
            <a:off x="533400" y="4495800"/>
            <a:ext cx="6629401" cy="1828800"/>
            <a:chOff x="607" y="2202"/>
            <a:chExt cx="4176" cy="1152"/>
          </a:xfrm>
        </p:grpSpPr>
        <p:sp>
          <p:nvSpPr>
            <p:cNvPr id="193"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dirty="0" smtClean="0">
                  <a:latin typeface="Times New Roman" pitchFamily="18" charset="0"/>
                </a:rPr>
                <a:t>Source Image</a:t>
              </a:r>
              <a:endParaRPr lang="en-US" sz="1400" dirty="0">
                <a:latin typeface="Times New Roman" pitchFamily="18" charset="0"/>
              </a:endParaRPr>
            </a:p>
          </p:txBody>
        </p:sp>
        <p:grpSp>
          <p:nvGrpSpPr>
            <p:cNvPr id="194" name="Group 42"/>
            <p:cNvGrpSpPr>
              <a:grpSpLocks/>
            </p:cNvGrpSpPr>
            <p:nvPr/>
          </p:nvGrpSpPr>
          <p:grpSpPr bwMode="auto">
            <a:xfrm>
              <a:off x="2623" y="2490"/>
              <a:ext cx="864" cy="384"/>
              <a:chOff x="2609" y="1448"/>
              <a:chExt cx="864" cy="384"/>
            </a:xfrm>
          </p:grpSpPr>
          <p:sp>
            <p:nvSpPr>
              <p:cNvPr id="213"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214" name="Text Box 12"/>
              <p:cNvSpPr txBox="1">
                <a:spLocks noChangeArrowheads="1"/>
              </p:cNvSpPr>
              <p:nvPr/>
            </p:nvSpPr>
            <p:spPr bwMode="auto">
              <a:xfrm>
                <a:off x="2609" y="1544"/>
                <a:ext cx="864" cy="194"/>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Dequantization</a:t>
                </a:r>
                <a:endParaRPr lang="en-US" sz="1400" dirty="0">
                  <a:latin typeface="Times New Roman" pitchFamily="18" charset="0"/>
                </a:endParaRPr>
              </a:p>
            </p:txBody>
          </p:sp>
        </p:grpSp>
        <p:grpSp>
          <p:nvGrpSpPr>
            <p:cNvPr id="195" name="Group 43"/>
            <p:cNvGrpSpPr>
              <a:grpSpLocks/>
            </p:cNvGrpSpPr>
            <p:nvPr/>
          </p:nvGrpSpPr>
          <p:grpSpPr bwMode="auto">
            <a:xfrm>
              <a:off x="3871" y="2490"/>
              <a:ext cx="768" cy="384"/>
              <a:chOff x="3367" y="1501"/>
              <a:chExt cx="768" cy="384"/>
            </a:xfrm>
          </p:grpSpPr>
          <p:sp>
            <p:nvSpPr>
              <p:cNvPr id="211"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212"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Entropy</a:t>
                </a:r>
                <a:endParaRPr lang="en-US" sz="1400" dirty="0">
                  <a:latin typeface="Times New Roman" pitchFamily="18" charset="0"/>
                </a:endParaRPr>
              </a:p>
              <a:p>
                <a:pPr algn="ctr" eaLnBrk="0" hangingPunct="0"/>
                <a:r>
                  <a:rPr lang="en-US" sz="1400" dirty="0" smtClean="0">
                    <a:latin typeface="Times New Roman" pitchFamily="18" charset="0"/>
                  </a:rPr>
                  <a:t>Decoding</a:t>
                </a:r>
                <a:endParaRPr lang="en-US" sz="1400" dirty="0">
                  <a:latin typeface="Times New Roman" pitchFamily="18" charset="0"/>
                </a:endParaRPr>
              </a:p>
            </p:txBody>
          </p:sp>
        </p:grpSp>
        <p:sp>
          <p:nvSpPr>
            <p:cNvPr id="196"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198"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Huffman Table</a:t>
              </a:r>
              <a:endParaRPr lang="en-US" sz="1400" dirty="0">
                <a:latin typeface="Times New Roman" pitchFamily="18" charset="0"/>
              </a:endParaRPr>
            </a:p>
          </p:txBody>
        </p:sp>
        <p:sp>
          <p:nvSpPr>
            <p:cNvPr id="199"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00"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01"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02"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03"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04"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05"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206"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dirty="0" smtClean="0">
                  <a:latin typeface="Times New Roman" pitchFamily="18" charset="0"/>
                </a:rPr>
                <a:t>Quant. Table</a:t>
              </a:r>
              <a:endParaRPr lang="en-US" sz="1400" dirty="0">
                <a:latin typeface="Times New Roman" pitchFamily="18" charset="0"/>
              </a:endParaRPr>
            </a:p>
          </p:txBody>
        </p:sp>
        <p:sp>
          <p:nvSpPr>
            <p:cNvPr id="207"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208"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209"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210" name="Text Box 72"/>
            <p:cNvSpPr txBox="1">
              <a:spLocks noChangeArrowheads="1"/>
            </p:cNvSpPr>
            <p:nvPr/>
          </p:nvSpPr>
          <p:spPr bwMode="auto">
            <a:xfrm>
              <a:off x="1759" y="2586"/>
              <a:ext cx="380" cy="194"/>
            </a:xfrm>
            <a:prstGeom prst="rect">
              <a:avLst/>
            </a:prstGeom>
            <a:noFill/>
            <a:ln w="9525">
              <a:noFill/>
              <a:miter lim="800000"/>
              <a:headEnd/>
              <a:tailEnd/>
            </a:ln>
            <a:effectLst/>
          </p:spPr>
          <p:txBody>
            <a:bodyPr wrap="none">
              <a:spAutoFit/>
            </a:bodyPr>
            <a:lstStyle/>
            <a:p>
              <a:pPr algn="ctr" eaLnBrk="0" hangingPunct="0"/>
              <a:r>
                <a:rPr lang="en-US" sz="1400" dirty="0" smtClean="0">
                  <a:latin typeface="Times New Roman" pitchFamily="18" charset="0"/>
                </a:rPr>
                <a:t>IDCT</a:t>
              </a:r>
              <a:endParaRPr lang="en-US" sz="1400" dirty="0">
                <a:latin typeface="Times New Roman" pitchFamily="18" charset="0"/>
              </a:endParaRPr>
            </a:p>
          </p:txBody>
        </p:sp>
      </p:grpSp>
      <p:cxnSp>
        <p:nvCxnSpPr>
          <p:cNvPr id="220" name="Straight Arrow Connector 219"/>
          <p:cNvCxnSpPr>
            <a:endCxn id="206" idx="2"/>
          </p:cNvCxnSpPr>
          <p:nvPr/>
        </p:nvCxnSpPr>
        <p:spPr>
          <a:xfrm rot="5400000" flipH="1" flipV="1">
            <a:off x="4305300" y="643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endCxn id="198" idx="2"/>
          </p:cNvCxnSpPr>
          <p:nvPr/>
        </p:nvCxnSpPr>
        <p:spPr>
          <a:xfrm rot="16200000" flipV="1">
            <a:off x="6210302" y="6438899"/>
            <a:ext cx="228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4419600" y="65532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211" idx="1"/>
            <a:endCxn id="213" idx="3"/>
          </p:cNvCxnSpPr>
          <p:nvPr/>
        </p:nvCxnSpPr>
        <p:spPr>
          <a:xfrm rot="10800000">
            <a:off x="5105401" y="5257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13" idx="1"/>
            <a:endCxn id="209" idx="3"/>
          </p:cNvCxnSpPr>
          <p:nvPr/>
        </p:nvCxnSpPr>
        <p:spPr>
          <a:xfrm rot="10800000">
            <a:off x="3124200" y="5257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09" idx="1"/>
            <a:endCxn id="199" idx="3"/>
          </p:cNvCxnSpPr>
          <p:nvPr/>
        </p:nvCxnSpPr>
        <p:spPr>
          <a:xfrm rot="10800000">
            <a:off x="1524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06" idx="0"/>
            <a:endCxn id="213" idx="2"/>
          </p:cNvCxnSpPr>
          <p:nvPr/>
        </p:nvCxnSpPr>
        <p:spPr>
          <a:xfrm rot="5400000" flipH="1" flipV="1">
            <a:off x="4192588" y="5789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98" idx="0"/>
            <a:endCxn id="211" idx="2"/>
          </p:cNvCxnSpPr>
          <p:nvPr/>
        </p:nvCxnSpPr>
        <p:spPr>
          <a:xfrm rot="5400000" flipH="1" flipV="1">
            <a:off x="6096001"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Discrete Cosine Transform</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DCT transforms a signal of image from the spatial domain to the frequency domain.</a:t>
            </a:r>
          </a:p>
          <a:p>
            <a:pPr algn="just"/>
            <a:endParaRPr lang="en-US" sz="2200" dirty="0" smtClean="0"/>
          </a:p>
          <a:p>
            <a:pPr algn="just"/>
            <a:r>
              <a:rPr lang="en-US" sz="2200" dirty="0" smtClean="0"/>
              <a:t>DCT is similar to the Fast Fourier Transform (FFT) but can approximate lines well with fewer coefficients.</a:t>
            </a:r>
          </a:p>
          <a:p>
            <a:pPr algn="just"/>
            <a:endParaRPr lang="en-US" sz="2200" dirty="0" smtClean="0"/>
          </a:p>
          <a:p>
            <a:pPr algn="just"/>
            <a:r>
              <a:rPr lang="en-US" sz="2200" dirty="0" smtClean="0"/>
              <a:t>For most images, much of the signal energy lies at low frequencies, which appear in the upper left corner of the DCT</a:t>
            </a:r>
          </a:p>
          <a:p>
            <a:pPr algn="just"/>
            <a:endParaRPr lang="en-US" sz="2200" dirty="0" smtClean="0"/>
          </a:p>
          <a:p>
            <a:pPr algn="just"/>
            <a:r>
              <a:rPr lang="en-US" sz="2200" dirty="0" smtClean="0"/>
              <a:t>Compression is achieved since the lower right values represent higher frequencies, and are often small – small enough to be neglected with little visible distortion.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smtClean="0"/>
              <a:t>INTRODUCTION</a:t>
            </a:r>
            <a:endParaRPr lang="en-US" sz="4000" b="1" dirty="0"/>
          </a:p>
        </p:txBody>
      </p:sp>
      <p:sp>
        <p:nvSpPr>
          <p:cNvPr id="5" name="Subtitle 4"/>
          <p:cNvSpPr>
            <a:spLocks noGrp="1"/>
          </p:cNvSpPr>
          <p:nvPr>
            <p:ph type="subTitle" idx="1"/>
          </p:nvPr>
        </p:nvSpPr>
        <p:spPr/>
        <p:txBody>
          <a:bodyPr>
            <a:normAutofit/>
          </a:bodyPr>
          <a:lstStyle/>
          <a:p>
            <a:r>
              <a:rPr lang="en-US" dirty="0" smtClean="0"/>
              <a:t>Dr. </a:t>
            </a:r>
            <a:r>
              <a:rPr lang="en-US" dirty="0" err="1" smtClean="0"/>
              <a:t>Quang</a:t>
            </a:r>
            <a:r>
              <a:rPr lang="en-US" dirty="0" smtClean="0"/>
              <a:t> </a:t>
            </a:r>
            <a:r>
              <a:rPr lang="en-US" dirty="0" err="1" smtClean="0"/>
              <a:t>Duc</a:t>
            </a:r>
            <a:r>
              <a:rPr lang="en-US" dirty="0" smtClean="0"/>
              <a:t> Tran</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Discrete Cosine Transform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Both DC (i.e., F(0,0)) and AC (i.e., </a:t>
            </a:r>
            <a:r>
              <a:rPr lang="en-US" sz="2400" dirty="0" smtClean="0"/>
              <a:t>F(</a:t>
            </a:r>
            <a:r>
              <a:rPr lang="en-US" sz="2400" i="1" dirty="0" err="1" smtClean="0"/>
              <a:t>u,v</a:t>
            </a:r>
            <a:r>
              <a:rPr lang="en-US" sz="2400" dirty="0" smtClean="0"/>
              <a:t>) (</a:t>
            </a:r>
            <a:r>
              <a:rPr lang="en-US" sz="2400" i="1" dirty="0" smtClean="0"/>
              <a:t>u</a:t>
            </a:r>
            <a:r>
              <a:rPr lang="en-US" sz="2400" dirty="0" smtClean="0"/>
              <a:t>,</a:t>
            </a:r>
            <a:r>
              <a:rPr lang="en-US" sz="2400" i="1" dirty="0" smtClean="0"/>
              <a:t>v</a:t>
            </a:r>
            <a:r>
              <a:rPr lang="en-US" sz="2400" dirty="0" smtClean="0"/>
              <a:t>≠0)</a:t>
            </a:r>
            <a:r>
              <a:rPr lang="en-US" sz="2200" dirty="0" smtClean="0"/>
              <a:t>) coefficients contains integers, these can range from -1024 to 1023</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gridCol w="438150"/>
                <a:gridCol w="438150"/>
                <a:gridCol w="438150"/>
                <a:gridCol w="438150"/>
                <a:gridCol w="438150"/>
                <a:gridCol w="438150"/>
                <a:gridCol w="438150"/>
              </a:tblGrid>
              <a:tr h="342900">
                <a:tc>
                  <a:txBody>
                    <a:bodyPr/>
                    <a:lstStyle/>
                    <a:p>
                      <a:pPr algn="ctr"/>
                      <a:r>
                        <a:rPr lang="en-US" sz="1000" dirty="0" smtClean="0"/>
                        <a:t>52</a:t>
                      </a:r>
                      <a:endParaRPr lang="en-US" sz="1000" dirty="0"/>
                    </a:p>
                  </a:txBody>
                  <a:tcPr marL="0" marR="0" marT="0" marB="0" anchor="ctr"/>
                </a:tc>
                <a:tc>
                  <a:txBody>
                    <a:bodyPr/>
                    <a:lstStyle/>
                    <a:p>
                      <a:pPr algn="ctr"/>
                      <a:r>
                        <a:rPr lang="en-US" sz="1000" dirty="0" smtClean="0"/>
                        <a:t>55</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66</a:t>
                      </a:r>
                      <a:endParaRPr lang="en-US" sz="1000" dirty="0"/>
                    </a:p>
                  </a:txBody>
                  <a:tcPr marL="0" marR="0" marT="0" marB="0" anchor="ctr"/>
                </a:tc>
                <a:tc>
                  <a:txBody>
                    <a:bodyPr/>
                    <a:lstStyle/>
                    <a:p>
                      <a:pPr algn="ctr"/>
                      <a:r>
                        <a:rPr lang="en-US" sz="1000" dirty="0" smtClean="0"/>
                        <a:t>70</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64</a:t>
                      </a:r>
                      <a:endParaRPr lang="en-US" sz="1000" dirty="0"/>
                    </a:p>
                  </a:txBody>
                  <a:tcPr marL="0" marR="0" marT="0" marB="0" anchor="ctr"/>
                </a:tc>
                <a:tc>
                  <a:txBody>
                    <a:bodyPr/>
                    <a:lstStyle/>
                    <a:p>
                      <a:pPr algn="ctr"/>
                      <a:r>
                        <a:rPr lang="en-US" sz="1000" dirty="0" smtClean="0"/>
                        <a:t>73</a:t>
                      </a:r>
                      <a:endParaRPr lang="en-US" sz="1000" dirty="0"/>
                    </a:p>
                  </a:txBody>
                  <a:tcPr marL="0" marR="0" marT="0" marB="0" anchor="ctr"/>
                </a:tc>
              </a:tr>
              <a:tr h="342900">
                <a:tc>
                  <a:txBody>
                    <a:bodyPr/>
                    <a:lstStyle/>
                    <a:p>
                      <a:pPr algn="ctr"/>
                      <a:r>
                        <a:rPr lang="en-US" sz="1000" dirty="0" smtClean="0"/>
                        <a:t>63</a:t>
                      </a:r>
                      <a:endParaRPr lang="en-US" sz="1000" dirty="0"/>
                    </a:p>
                  </a:txBody>
                  <a:tcPr marL="0" marR="0" marT="0" marB="0" anchor="ctr"/>
                </a:tc>
                <a:tc>
                  <a:txBody>
                    <a:bodyPr/>
                    <a:lstStyle/>
                    <a:p>
                      <a:pPr algn="ctr"/>
                      <a:r>
                        <a:rPr lang="en-US" sz="1000" dirty="0" smtClean="0"/>
                        <a:t>59</a:t>
                      </a:r>
                      <a:endParaRPr lang="en-US" sz="1000" dirty="0"/>
                    </a:p>
                  </a:txBody>
                  <a:tcPr marL="0" marR="0" marT="0" marB="0" anchor="ctr"/>
                </a:tc>
                <a:tc>
                  <a:txBody>
                    <a:bodyPr/>
                    <a:lstStyle/>
                    <a:p>
                      <a:pPr algn="ctr"/>
                      <a:r>
                        <a:rPr lang="en-US" sz="1000" dirty="0" smtClean="0"/>
                        <a:t>55</a:t>
                      </a:r>
                      <a:endParaRPr lang="en-US" sz="1000" dirty="0"/>
                    </a:p>
                  </a:txBody>
                  <a:tcPr marL="0" marR="0" marT="0" marB="0" anchor="ctr"/>
                </a:tc>
                <a:tc>
                  <a:txBody>
                    <a:bodyPr/>
                    <a:lstStyle/>
                    <a:p>
                      <a:pPr algn="ctr"/>
                      <a:r>
                        <a:rPr lang="en-US" sz="1000" dirty="0" smtClean="0"/>
                        <a:t>90</a:t>
                      </a:r>
                      <a:endParaRPr lang="en-US" sz="1000" dirty="0"/>
                    </a:p>
                  </a:txBody>
                  <a:tcPr marL="0" marR="0" marT="0" marB="0" anchor="ctr"/>
                </a:tc>
                <a:tc>
                  <a:txBody>
                    <a:bodyPr/>
                    <a:lstStyle/>
                    <a:p>
                      <a:pPr algn="ctr"/>
                      <a:r>
                        <a:rPr lang="en-US" sz="1000" dirty="0" smtClean="0"/>
                        <a:t>109</a:t>
                      </a:r>
                      <a:endParaRPr lang="en-US" sz="1000" dirty="0"/>
                    </a:p>
                  </a:txBody>
                  <a:tcPr marL="0" marR="0" marT="0" marB="0" anchor="ctr"/>
                </a:tc>
                <a:tc>
                  <a:txBody>
                    <a:bodyPr/>
                    <a:lstStyle/>
                    <a:p>
                      <a:pPr algn="ctr"/>
                      <a:r>
                        <a:rPr lang="en-US" sz="1000" dirty="0" smtClean="0"/>
                        <a:t>85</a:t>
                      </a:r>
                      <a:endParaRPr lang="en-US" sz="1000" dirty="0"/>
                    </a:p>
                  </a:txBody>
                  <a:tcPr marL="0" marR="0" marT="0" marB="0" anchor="ctr"/>
                </a:tc>
                <a:tc>
                  <a:txBody>
                    <a:bodyPr/>
                    <a:lstStyle/>
                    <a:p>
                      <a:pPr algn="ctr"/>
                      <a:r>
                        <a:rPr lang="en-US" sz="1000" dirty="0" smtClean="0"/>
                        <a:t>69</a:t>
                      </a:r>
                      <a:endParaRPr lang="en-US" sz="1000" dirty="0"/>
                    </a:p>
                  </a:txBody>
                  <a:tcPr marL="0" marR="0" marT="0" marB="0" anchor="ctr"/>
                </a:tc>
                <a:tc>
                  <a:txBody>
                    <a:bodyPr/>
                    <a:lstStyle/>
                    <a:p>
                      <a:pPr algn="ctr"/>
                      <a:r>
                        <a:rPr lang="en-US" sz="1000" dirty="0" smtClean="0"/>
                        <a:t>72</a:t>
                      </a:r>
                      <a:endParaRPr lang="en-US" sz="1000" dirty="0"/>
                    </a:p>
                  </a:txBody>
                  <a:tcPr marL="0" marR="0" marT="0" marB="0" anchor="ctr"/>
                </a:tc>
              </a:tr>
              <a:tr h="342900">
                <a:tc>
                  <a:txBody>
                    <a:bodyPr/>
                    <a:lstStyle/>
                    <a:p>
                      <a:pPr algn="ctr"/>
                      <a:r>
                        <a:rPr lang="en-US" sz="1000" dirty="0" smtClean="0"/>
                        <a:t>62</a:t>
                      </a:r>
                      <a:endParaRPr lang="en-US" sz="1000" dirty="0"/>
                    </a:p>
                  </a:txBody>
                  <a:tcPr marL="0" marR="0" marT="0" marB="0" anchor="ctr"/>
                </a:tc>
                <a:tc>
                  <a:txBody>
                    <a:bodyPr/>
                    <a:lstStyle/>
                    <a:p>
                      <a:pPr algn="ctr"/>
                      <a:r>
                        <a:rPr lang="en-US" sz="1000" dirty="0" smtClean="0"/>
                        <a:t>59</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113</a:t>
                      </a:r>
                      <a:endParaRPr lang="en-US" sz="1000" dirty="0"/>
                    </a:p>
                  </a:txBody>
                  <a:tcPr marL="0" marR="0" marT="0" marB="0" anchor="ctr"/>
                </a:tc>
                <a:tc>
                  <a:txBody>
                    <a:bodyPr/>
                    <a:lstStyle/>
                    <a:p>
                      <a:pPr algn="ctr"/>
                      <a:r>
                        <a:rPr lang="en-US" sz="1000" dirty="0" smtClean="0"/>
                        <a:t>144</a:t>
                      </a:r>
                      <a:endParaRPr lang="en-US" sz="1000" dirty="0"/>
                    </a:p>
                  </a:txBody>
                  <a:tcPr marL="0" marR="0" marT="0" marB="0" anchor="ctr"/>
                </a:tc>
                <a:tc>
                  <a:txBody>
                    <a:bodyPr/>
                    <a:lstStyle/>
                    <a:p>
                      <a:pPr algn="ctr"/>
                      <a:r>
                        <a:rPr lang="en-US" sz="1000" dirty="0" smtClean="0"/>
                        <a:t>104</a:t>
                      </a:r>
                      <a:endParaRPr lang="en-US" sz="1000" dirty="0"/>
                    </a:p>
                  </a:txBody>
                  <a:tcPr marL="0" marR="0" marT="0" marB="0" anchor="ctr"/>
                </a:tc>
                <a:tc>
                  <a:txBody>
                    <a:bodyPr/>
                    <a:lstStyle/>
                    <a:p>
                      <a:pPr algn="ctr"/>
                      <a:r>
                        <a:rPr lang="en-US" sz="1000" dirty="0" smtClean="0"/>
                        <a:t>66</a:t>
                      </a:r>
                      <a:endParaRPr lang="en-US" sz="1000" dirty="0"/>
                    </a:p>
                  </a:txBody>
                  <a:tcPr marL="0" marR="0" marT="0" marB="0" anchor="ctr"/>
                </a:tc>
                <a:tc>
                  <a:txBody>
                    <a:bodyPr/>
                    <a:lstStyle/>
                    <a:p>
                      <a:pPr algn="ctr"/>
                      <a:r>
                        <a:rPr lang="en-US" sz="1000" dirty="0" smtClean="0"/>
                        <a:t>73</a:t>
                      </a:r>
                      <a:endParaRPr lang="en-US" sz="1000" dirty="0"/>
                    </a:p>
                  </a:txBody>
                  <a:tcPr marL="0" marR="0" marT="0" marB="0" anchor="ctr"/>
                </a:tc>
              </a:tr>
              <a:tr h="342900">
                <a:tc>
                  <a:txBody>
                    <a:bodyPr/>
                    <a:lstStyle/>
                    <a:p>
                      <a:pPr algn="ctr"/>
                      <a:r>
                        <a:rPr lang="en-US" sz="1000" dirty="0" smtClean="0"/>
                        <a:t>63</a:t>
                      </a:r>
                      <a:endParaRPr lang="en-US" sz="1000" dirty="0"/>
                    </a:p>
                  </a:txBody>
                  <a:tcPr marL="0" marR="0" marT="0" marB="0" anchor="ctr"/>
                </a:tc>
                <a:tc>
                  <a:txBody>
                    <a:bodyPr/>
                    <a:lstStyle/>
                    <a:p>
                      <a:pPr algn="ctr"/>
                      <a:r>
                        <a:rPr lang="en-US" sz="1000" dirty="0" smtClean="0"/>
                        <a:t>58</a:t>
                      </a:r>
                      <a:endParaRPr lang="en-US" sz="1000" dirty="0"/>
                    </a:p>
                  </a:txBody>
                  <a:tcPr marL="0" marR="0" marT="0" marB="0" anchor="ctr"/>
                </a:tc>
                <a:tc>
                  <a:txBody>
                    <a:bodyPr/>
                    <a:lstStyle/>
                    <a:p>
                      <a:pPr algn="ctr"/>
                      <a:r>
                        <a:rPr lang="en-US" sz="1000" dirty="0" smtClean="0"/>
                        <a:t>71</a:t>
                      </a:r>
                      <a:endParaRPr lang="en-US" sz="1000" dirty="0"/>
                    </a:p>
                  </a:txBody>
                  <a:tcPr marL="0" marR="0" marT="0" marB="0" anchor="ctr"/>
                </a:tc>
                <a:tc>
                  <a:txBody>
                    <a:bodyPr/>
                    <a:lstStyle/>
                    <a:p>
                      <a:pPr algn="ctr"/>
                      <a:r>
                        <a:rPr lang="en-US" sz="1000" dirty="0" smtClean="0"/>
                        <a:t>122</a:t>
                      </a:r>
                      <a:endParaRPr lang="en-US" sz="1000" dirty="0"/>
                    </a:p>
                  </a:txBody>
                  <a:tcPr marL="0" marR="0" marT="0" marB="0" anchor="ctr"/>
                </a:tc>
                <a:tc>
                  <a:txBody>
                    <a:bodyPr/>
                    <a:lstStyle/>
                    <a:p>
                      <a:pPr algn="ctr"/>
                      <a:r>
                        <a:rPr lang="en-US" sz="1000" dirty="0" smtClean="0"/>
                        <a:t>154</a:t>
                      </a:r>
                      <a:endParaRPr lang="en-US" sz="1000" dirty="0"/>
                    </a:p>
                  </a:txBody>
                  <a:tcPr marL="0" marR="0" marT="0" marB="0" anchor="ctr"/>
                </a:tc>
                <a:tc>
                  <a:txBody>
                    <a:bodyPr/>
                    <a:lstStyle/>
                    <a:p>
                      <a:pPr algn="ctr"/>
                      <a:r>
                        <a:rPr lang="en-US" sz="1000" dirty="0" smtClean="0"/>
                        <a:t>106</a:t>
                      </a:r>
                      <a:endParaRPr lang="en-US" sz="1000" dirty="0"/>
                    </a:p>
                  </a:txBody>
                  <a:tcPr marL="0" marR="0" marT="0" marB="0" anchor="ctr"/>
                </a:tc>
                <a:tc>
                  <a:txBody>
                    <a:bodyPr/>
                    <a:lstStyle/>
                    <a:p>
                      <a:pPr algn="ctr"/>
                      <a:r>
                        <a:rPr lang="en-US" sz="1000" dirty="0" smtClean="0"/>
                        <a:t>70</a:t>
                      </a:r>
                      <a:endParaRPr lang="en-US" sz="1000" dirty="0"/>
                    </a:p>
                  </a:txBody>
                  <a:tcPr marL="0" marR="0" marT="0" marB="0" anchor="ctr"/>
                </a:tc>
                <a:tc>
                  <a:txBody>
                    <a:bodyPr/>
                    <a:lstStyle/>
                    <a:p>
                      <a:pPr algn="ctr"/>
                      <a:r>
                        <a:rPr lang="en-US" sz="1000" dirty="0" smtClean="0"/>
                        <a:t>69</a:t>
                      </a:r>
                      <a:endParaRPr lang="en-US" sz="1000" dirty="0"/>
                    </a:p>
                  </a:txBody>
                  <a:tcPr marL="0" marR="0" marT="0" marB="0" anchor="ctr"/>
                </a:tc>
              </a:tr>
              <a:tr h="342900">
                <a:tc>
                  <a:txBody>
                    <a:bodyPr/>
                    <a:lstStyle/>
                    <a:p>
                      <a:pPr algn="ctr"/>
                      <a:r>
                        <a:rPr lang="en-US" sz="1000" dirty="0" smtClean="0"/>
                        <a:t>67</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104</a:t>
                      </a:r>
                      <a:endParaRPr lang="en-US" sz="1000" dirty="0"/>
                    </a:p>
                  </a:txBody>
                  <a:tcPr marL="0" marR="0" marT="0" marB="0" anchor="ctr"/>
                </a:tc>
                <a:tc>
                  <a:txBody>
                    <a:bodyPr/>
                    <a:lstStyle/>
                    <a:p>
                      <a:pPr algn="ctr"/>
                      <a:r>
                        <a:rPr lang="en-US" sz="1000" dirty="0" smtClean="0"/>
                        <a:t>126</a:t>
                      </a:r>
                      <a:endParaRPr lang="en-US" sz="1000" dirty="0"/>
                    </a:p>
                  </a:txBody>
                  <a:tcPr marL="0" marR="0" marT="0" marB="0" anchor="ctr"/>
                </a:tc>
                <a:tc>
                  <a:txBody>
                    <a:bodyPr/>
                    <a:lstStyle/>
                    <a:p>
                      <a:pPr algn="ctr"/>
                      <a:r>
                        <a:rPr lang="en-US" sz="1000" dirty="0" smtClean="0"/>
                        <a:t>88</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70</a:t>
                      </a:r>
                      <a:endParaRPr lang="en-US" sz="1000" dirty="0"/>
                    </a:p>
                  </a:txBody>
                  <a:tcPr marL="0" marR="0" marT="0" marB="0" anchor="ctr"/>
                </a:tc>
              </a:tr>
              <a:tr h="342900">
                <a:tc>
                  <a:txBody>
                    <a:bodyPr/>
                    <a:lstStyle/>
                    <a:p>
                      <a:pPr algn="ctr"/>
                      <a:r>
                        <a:rPr lang="en-US" sz="1000" dirty="0" smtClean="0"/>
                        <a:t>79</a:t>
                      </a:r>
                      <a:endParaRPr lang="en-US" sz="1000" dirty="0"/>
                    </a:p>
                  </a:txBody>
                  <a:tcPr marL="0" marR="0" marT="0" marB="0" anchor="ctr"/>
                </a:tc>
                <a:tc>
                  <a:txBody>
                    <a:bodyPr/>
                    <a:lstStyle/>
                    <a:p>
                      <a:pPr algn="ctr"/>
                      <a:r>
                        <a:rPr lang="en-US" sz="1000" dirty="0" smtClean="0"/>
                        <a:t>65</a:t>
                      </a:r>
                      <a:endParaRPr lang="en-US" sz="1000" dirty="0"/>
                    </a:p>
                  </a:txBody>
                  <a:tcPr marL="0" marR="0" marT="0" marB="0" anchor="ctr"/>
                </a:tc>
                <a:tc>
                  <a:txBody>
                    <a:bodyPr/>
                    <a:lstStyle/>
                    <a:p>
                      <a:pPr algn="ctr"/>
                      <a:r>
                        <a:rPr lang="en-US" sz="1000" dirty="0" smtClean="0"/>
                        <a:t>60</a:t>
                      </a:r>
                      <a:endParaRPr lang="en-US" sz="1000" dirty="0"/>
                    </a:p>
                  </a:txBody>
                  <a:tcPr marL="0" marR="0" marT="0" marB="0" anchor="ctr"/>
                </a:tc>
                <a:tc>
                  <a:txBody>
                    <a:bodyPr/>
                    <a:lstStyle/>
                    <a:p>
                      <a:pPr algn="ctr"/>
                      <a:r>
                        <a:rPr lang="en-US" sz="1000" dirty="0" smtClean="0"/>
                        <a:t>70</a:t>
                      </a:r>
                      <a:endParaRPr lang="en-US" sz="1000" dirty="0"/>
                    </a:p>
                  </a:txBody>
                  <a:tcPr marL="0" marR="0" marT="0" marB="0" anchor="ctr"/>
                </a:tc>
                <a:tc>
                  <a:txBody>
                    <a:bodyPr/>
                    <a:lstStyle/>
                    <a:p>
                      <a:pPr algn="ctr"/>
                      <a:r>
                        <a:rPr lang="en-US" sz="1000" dirty="0" smtClean="0"/>
                        <a:t>77</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58</a:t>
                      </a:r>
                      <a:endParaRPr lang="en-US" sz="1000" dirty="0"/>
                    </a:p>
                  </a:txBody>
                  <a:tcPr marL="0" marR="0" marT="0" marB="0" anchor="ctr"/>
                </a:tc>
                <a:tc>
                  <a:txBody>
                    <a:bodyPr/>
                    <a:lstStyle/>
                    <a:p>
                      <a:pPr algn="ctr"/>
                      <a:r>
                        <a:rPr lang="en-US" sz="1000" dirty="0" smtClean="0"/>
                        <a:t>75</a:t>
                      </a:r>
                      <a:endParaRPr lang="en-US" sz="1000" dirty="0"/>
                    </a:p>
                  </a:txBody>
                  <a:tcPr marL="0" marR="0" marT="0" marB="0" anchor="ctr"/>
                </a:tc>
              </a:tr>
              <a:tr h="342900">
                <a:tc>
                  <a:txBody>
                    <a:bodyPr/>
                    <a:lstStyle/>
                    <a:p>
                      <a:pPr algn="ctr"/>
                      <a:r>
                        <a:rPr lang="en-US" sz="1000" dirty="0" smtClean="0"/>
                        <a:t>85</a:t>
                      </a:r>
                      <a:endParaRPr lang="en-US" sz="1000" dirty="0"/>
                    </a:p>
                  </a:txBody>
                  <a:tcPr marL="0" marR="0" marT="0" marB="0" anchor="ctr"/>
                </a:tc>
                <a:tc>
                  <a:txBody>
                    <a:bodyPr/>
                    <a:lstStyle/>
                    <a:p>
                      <a:pPr algn="ctr"/>
                      <a:r>
                        <a:rPr lang="en-US" sz="1000" dirty="0" smtClean="0"/>
                        <a:t>71</a:t>
                      </a:r>
                      <a:endParaRPr lang="en-US" sz="1000" dirty="0"/>
                    </a:p>
                  </a:txBody>
                  <a:tcPr marL="0" marR="0" marT="0" marB="0" anchor="ctr"/>
                </a:tc>
                <a:tc>
                  <a:txBody>
                    <a:bodyPr/>
                    <a:lstStyle/>
                    <a:p>
                      <a:pPr algn="ctr"/>
                      <a:r>
                        <a:rPr lang="en-US" sz="1000" dirty="0" smtClean="0"/>
                        <a:t>64</a:t>
                      </a:r>
                      <a:endParaRPr lang="en-US" sz="1000" dirty="0"/>
                    </a:p>
                  </a:txBody>
                  <a:tcPr marL="0" marR="0" marT="0" marB="0" anchor="ctr"/>
                </a:tc>
                <a:tc>
                  <a:txBody>
                    <a:bodyPr/>
                    <a:lstStyle/>
                    <a:p>
                      <a:pPr algn="ctr"/>
                      <a:r>
                        <a:rPr lang="en-US" sz="1000" dirty="0" smtClean="0"/>
                        <a:t>59</a:t>
                      </a:r>
                      <a:endParaRPr lang="en-US" sz="1000" dirty="0"/>
                    </a:p>
                  </a:txBody>
                  <a:tcPr marL="0" marR="0" marT="0" marB="0" anchor="ctr"/>
                </a:tc>
                <a:tc>
                  <a:txBody>
                    <a:bodyPr/>
                    <a:lstStyle/>
                    <a:p>
                      <a:pPr algn="ctr"/>
                      <a:r>
                        <a:rPr lang="en-US" sz="1000" dirty="0" smtClean="0"/>
                        <a:t>55</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65</a:t>
                      </a:r>
                      <a:endParaRPr lang="en-US" sz="1000" dirty="0"/>
                    </a:p>
                  </a:txBody>
                  <a:tcPr marL="0" marR="0" marT="0" marB="0" anchor="ctr"/>
                </a:tc>
                <a:tc>
                  <a:txBody>
                    <a:bodyPr/>
                    <a:lstStyle/>
                    <a:p>
                      <a:pPr algn="ctr"/>
                      <a:r>
                        <a:rPr lang="en-US" sz="1000" dirty="0" smtClean="0"/>
                        <a:t>83</a:t>
                      </a:r>
                      <a:endParaRPr lang="en-US" sz="1000" dirty="0"/>
                    </a:p>
                  </a:txBody>
                  <a:tcPr marL="0" marR="0" marT="0" marB="0" anchor="ctr"/>
                </a:tc>
              </a:tr>
              <a:tr h="342900">
                <a:tc>
                  <a:txBody>
                    <a:bodyPr/>
                    <a:lstStyle/>
                    <a:p>
                      <a:pPr algn="ctr"/>
                      <a:r>
                        <a:rPr lang="en-US" sz="1000" dirty="0" smtClean="0"/>
                        <a:t>87</a:t>
                      </a:r>
                      <a:endParaRPr lang="en-US" sz="1000" dirty="0"/>
                    </a:p>
                  </a:txBody>
                  <a:tcPr marL="0" marR="0" marT="0" marB="0" anchor="ctr"/>
                </a:tc>
                <a:tc>
                  <a:txBody>
                    <a:bodyPr/>
                    <a:lstStyle/>
                    <a:p>
                      <a:pPr algn="ctr"/>
                      <a:r>
                        <a:rPr lang="en-US" sz="1000" dirty="0" smtClean="0"/>
                        <a:t>79</a:t>
                      </a:r>
                      <a:endParaRPr lang="en-US" sz="1000" dirty="0"/>
                    </a:p>
                  </a:txBody>
                  <a:tcPr marL="0" marR="0" marT="0" marB="0" anchor="ctr"/>
                </a:tc>
                <a:tc>
                  <a:txBody>
                    <a:bodyPr/>
                    <a:lstStyle/>
                    <a:p>
                      <a:pPr algn="ctr"/>
                      <a:r>
                        <a:rPr lang="en-US" sz="1000" dirty="0" smtClean="0"/>
                        <a:t>69</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65</a:t>
                      </a:r>
                      <a:endParaRPr lang="en-US" sz="1000" dirty="0"/>
                    </a:p>
                  </a:txBody>
                  <a:tcPr marL="0" marR="0" marT="0" marB="0" anchor="ctr"/>
                </a:tc>
                <a:tc>
                  <a:txBody>
                    <a:bodyPr/>
                    <a:lstStyle/>
                    <a:p>
                      <a:pPr algn="ctr"/>
                      <a:r>
                        <a:rPr lang="en-US" sz="1000" dirty="0" smtClean="0"/>
                        <a:t>76</a:t>
                      </a:r>
                      <a:endParaRPr lang="en-US" sz="1000" dirty="0"/>
                    </a:p>
                  </a:txBody>
                  <a:tcPr marL="0" marR="0" marT="0" marB="0" anchor="ctr"/>
                </a:tc>
                <a:tc>
                  <a:txBody>
                    <a:bodyPr/>
                    <a:lstStyle/>
                    <a:p>
                      <a:pPr algn="ctr"/>
                      <a:r>
                        <a:rPr lang="en-US" sz="1000" dirty="0" smtClean="0"/>
                        <a:t>78</a:t>
                      </a:r>
                      <a:endParaRPr lang="en-US" sz="1000" dirty="0"/>
                    </a:p>
                  </a:txBody>
                  <a:tcPr marL="0" marR="0" marT="0" marB="0" anchor="ctr"/>
                </a:tc>
                <a:tc>
                  <a:txBody>
                    <a:bodyPr/>
                    <a:lstStyle/>
                    <a:p>
                      <a:pPr algn="ctr"/>
                      <a:r>
                        <a:rPr lang="en-US" sz="1000" dirty="0" smtClean="0"/>
                        <a:t>94</a:t>
                      </a:r>
                      <a:endParaRPr lang="en-US" sz="1000" dirty="0"/>
                    </a:p>
                  </a:txBody>
                  <a:tcPr marL="0" marR="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31239146"/>
              </p:ext>
            </p:extLst>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-415</a:t>
                      </a:r>
                      <a:endParaRPr lang="en-US" sz="1000" dirty="0"/>
                    </a:p>
                  </a:txBody>
                  <a:tcPr marL="0" marR="0" marT="0" marB="0" anchor="ctr"/>
                </a:tc>
                <a:tc>
                  <a:txBody>
                    <a:bodyPr/>
                    <a:lstStyle/>
                    <a:p>
                      <a:pPr algn="ctr"/>
                      <a:r>
                        <a:rPr lang="en-US" sz="1000" dirty="0" smtClean="0"/>
                        <a:t>-30</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27</a:t>
                      </a:r>
                      <a:endParaRPr lang="en-US" sz="1000" dirty="0"/>
                    </a:p>
                  </a:txBody>
                  <a:tcPr marL="0" marR="0" marT="0" marB="0" anchor="ctr"/>
                </a:tc>
                <a:tc>
                  <a:txBody>
                    <a:bodyPr/>
                    <a:lstStyle/>
                    <a:p>
                      <a:pPr algn="ctr"/>
                      <a:r>
                        <a:rPr lang="en-US" sz="1000" dirty="0" smtClean="0"/>
                        <a:t>56</a:t>
                      </a:r>
                      <a:endParaRPr lang="en-US" sz="1000" dirty="0"/>
                    </a:p>
                  </a:txBody>
                  <a:tcPr marL="0" marR="0" marT="0" marB="0" anchor="ctr"/>
                </a:tc>
                <a:tc>
                  <a:txBody>
                    <a:bodyPr/>
                    <a:lstStyle/>
                    <a:p>
                      <a:pPr algn="ctr"/>
                      <a:r>
                        <a:rPr lang="en-US" sz="1000" dirty="0" smtClean="0"/>
                        <a:t>-20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-22</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c>
                  <a:txBody>
                    <a:bodyPr/>
                    <a:lstStyle/>
                    <a:p>
                      <a:pPr algn="ctr"/>
                      <a:r>
                        <a:rPr lang="en-US" sz="1000" dirty="0" smtClean="0"/>
                        <a:t>10</a:t>
                      </a:r>
                      <a:endParaRPr lang="en-US" sz="1000" dirty="0"/>
                    </a:p>
                  </a:txBody>
                  <a:tcPr marL="0" marR="0" marT="0" marB="0" anchor="ctr"/>
                </a:tc>
                <a:tc>
                  <a:txBody>
                    <a:bodyPr/>
                    <a:lstStyle/>
                    <a:p>
                      <a:pPr algn="ctr"/>
                      <a:r>
                        <a:rPr lang="en-US" sz="1000" dirty="0" smtClean="0"/>
                        <a:t>13</a:t>
                      </a:r>
                      <a:endParaRPr lang="en-US" sz="1000" dirty="0"/>
                    </a:p>
                  </a:txBody>
                  <a:tcPr marL="0" marR="0" marT="0" marB="0" anchor="ctr"/>
                </a:tc>
                <a:tc>
                  <a:txBody>
                    <a:bodyPr/>
                    <a:lstStyle/>
                    <a:p>
                      <a:pPr algn="ctr"/>
                      <a:r>
                        <a:rPr lang="en-US" sz="1000" dirty="0" smtClean="0"/>
                        <a:t>-7</a:t>
                      </a:r>
                      <a:endParaRPr lang="en-US" sz="1000" dirty="0"/>
                    </a:p>
                  </a:txBody>
                  <a:tcPr marL="0" marR="0" marT="0" marB="0" anchor="ctr"/>
                </a:tc>
                <a:tc>
                  <a:txBody>
                    <a:bodyPr/>
                    <a:lstStyle/>
                    <a:p>
                      <a:pPr algn="ctr"/>
                      <a:r>
                        <a:rPr lang="en-US" sz="1000" dirty="0" smtClean="0"/>
                        <a:t>-9</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r>
              <a:tr h="342900">
                <a:tc>
                  <a:txBody>
                    <a:bodyPr/>
                    <a:lstStyle/>
                    <a:p>
                      <a:pPr algn="ctr"/>
                      <a:r>
                        <a:rPr lang="en-US" sz="1000" dirty="0" smtClean="0"/>
                        <a:t>--47</a:t>
                      </a:r>
                      <a:endParaRPr lang="en-US" sz="1000" dirty="0"/>
                    </a:p>
                  </a:txBody>
                  <a:tcPr marL="0" marR="0" marT="0" marB="0" anchor="ctr"/>
                </a:tc>
                <a:tc>
                  <a:txBody>
                    <a:bodyPr/>
                    <a:lstStyle/>
                    <a:p>
                      <a:pPr algn="ctr"/>
                      <a:r>
                        <a:rPr lang="en-US" sz="1000" dirty="0" smtClean="0"/>
                        <a:t>7</a:t>
                      </a:r>
                      <a:endParaRPr lang="en-US" sz="1000" dirty="0"/>
                    </a:p>
                  </a:txBody>
                  <a:tcPr marL="0" marR="0" marT="0" marB="0" anchor="ctr"/>
                </a:tc>
                <a:tc>
                  <a:txBody>
                    <a:bodyPr/>
                    <a:lstStyle/>
                    <a:p>
                      <a:pPr algn="ctr"/>
                      <a:r>
                        <a:rPr lang="en-US" sz="1000" dirty="0" smtClean="0"/>
                        <a:t>77</a:t>
                      </a:r>
                      <a:endParaRPr lang="en-US" sz="1000" dirty="0"/>
                    </a:p>
                  </a:txBody>
                  <a:tcPr marL="0" marR="0" marT="0" marB="0" anchor="ctr"/>
                </a:tc>
                <a:tc>
                  <a:txBody>
                    <a:bodyPr/>
                    <a:lstStyle/>
                    <a:p>
                      <a:pPr algn="ctr"/>
                      <a:r>
                        <a:rPr lang="en-US" sz="1000" dirty="0" smtClean="0"/>
                        <a:t>-25</a:t>
                      </a:r>
                      <a:endParaRPr lang="en-US" sz="1000" dirty="0"/>
                    </a:p>
                  </a:txBody>
                  <a:tcPr marL="0" marR="0" marT="0" marB="0" anchor="ctr"/>
                </a:tc>
                <a:tc>
                  <a:txBody>
                    <a:bodyPr/>
                    <a:lstStyle/>
                    <a:p>
                      <a:pPr algn="ctr"/>
                      <a:r>
                        <a:rPr lang="en-US" sz="1000" dirty="0" smtClean="0"/>
                        <a:t>-29</a:t>
                      </a:r>
                      <a:endParaRPr lang="en-US" sz="1000" dirty="0"/>
                    </a:p>
                  </a:txBody>
                  <a:tcPr marL="0" marR="0" marT="0" marB="0" anchor="ctr"/>
                </a:tc>
                <a:tc>
                  <a:txBody>
                    <a:bodyPr/>
                    <a:lstStyle/>
                    <a:p>
                      <a:pPr algn="ctr"/>
                      <a:r>
                        <a:rPr lang="en-US" sz="1000" dirty="0" smtClean="0"/>
                        <a:t>10</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r>
              <a:tr h="342900">
                <a:tc>
                  <a:txBody>
                    <a:bodyPr/>
                    <a:lstStyle/>
                    <a:p>
                      <a:pPr algn="ctr"/>
                      <a:r>
                        <a:rPr lang="en-US" sz="1000" dirty="0" smtClean="0"/>
                        <a:t>-49</a:t>
                      </a:r>
                      <a:endParaRPr lang="en-US" sz="1000" dirty="0"/>
                    </a:p>
                  </a:txBody>
                  <a:tcPr marL="0" marR="0" marT="0" marB="0" anchor="ctr"/>
                </a:tc>
                <a:tc>
                  <a:txBody>
                    <a:bodyPr/>
                    <a:lstStyle/>
                    <a:p>
                      <a:pPr algn="ctr"/>
                      <a:r>
                        <a:rPr lang="en-US" sz="1000" dirty="0" smtClean="0"/>
                        <a:t>12</a:t>
                      </a:r>
                      <a:endParaRPr lang="en-US" sz="1000" dirty="0"/>
                    </a:p>
                  </a:txBody>
                  <a:tcPr marL="0" marR="0" marT="0" marB="0" anchor="ctr"/>
                </a:tc>
                <a:tc>
                  <a:txBody>
                    <a:bodyPr/>
                    <a:lstStyle/>
                    <a:p>
                      <a:pPr algn="ctr"/>
                      <a:r>
                        <a:rPr lang="en-US" sz="1000" dirty="0" smtClean="0"/>
                        <a:t>34</a:t>
                      </a:r>
                      <a:endParaRPr lang="en-US" sz="1000" dirty="0"/>
                    </a:p>
                  </a:txBody>
                  <a:tcPr marL="0" marR="0" marT="0" marB="0" anchor="ctr"/>
                </a:tc>
                <a:tc>
                  <a:txBody>
                    <a:bodyPr/>
                    <a:lstStyle/>
                    <a:p>
                      <a:pPr algn="ctr"/>
                      <a:r>
                        <a:rPr lang="en-US" sz="1000" dirty="0" smtClean="0"/>
                        <a:t>-15</a:t>
                      </a:r>
                      <a:endParaRPr lang="en-US" sz="1000" dirty="0"/>
                    </a:p>
                  </a:txBody>
                  <a:tcPr marL="0" marR="0" marT="0" marB="0" anchor="ctr"/>
                </a:tc>
                <a:tc>
                  <a:txBody>
                    <a:bodyPr/>
                    <a:lstStyle/>
                    <a:p>
                      <a:pPr algn="ctr"/>
                      <a:r>
                        <a:rPr lang="en-US" sz="1000" dirty="0" smtClean="0"/>
                        <a:t>-10</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r>
              <a:tr h="342900">
                <a:tc>
                  <a:txBody>
                    <a:bodyPr/>
                    <a:lstStyle/>
                    <a:p>
                      <a:pPr algn="ctr"/>
                      <a:r>
                        <a:rPr lang="en-US" sz="1000" dirty="0" smtClean="0"/>
                        <a:t>12</a:t>
                      </a:r>
                      <a:endParaRPr lang="en-US" sz="1000" dirty="0"/>
                    </a:p>
                  </a:txBody>
                  <a:tcPr marL="0" marR="0" marT="0" marB="0" anchor="ctr"/>
                </a:tc>
                <a:tc>
                  <a:txBody>
                    <a:bodyPr/>
                    <a:lstStyle/>
                    <a:p>
                      <a:pPr algn="ctr"/>
                      <a:r>
                        <a:rPr lang="en-US" sz="1000" dirty="0" smtClean="0"/>
                        <a:t>-7</a:t>
                      </a:r>
                      <a:endParaRPr lang="en-US" sz="1000" dirty="0"/>
                    </a:p>
                  </a:txBody>
                  <a:tcPr marL="0" marR="0" marT="0" marB="0" anchor="ctr"/>
                </a:tc>
                <a:tc>
                  <a:txBody>
                    <a:bodyPr/>
                    <a:lstStyle/>
                    <a:p>
                      <a:pPr algn="ctr"/>
                      <a:r>
                        <a:rPr lang="en-US" sz="1000" dirty="0" smtClean="0"/>
                        <a:t>-13</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r>
              <a:tr h="342900">
                <a:tc>
                  <a:txBody>
                    <a:bodyPr/>
                    <a:lstStyle/>
                    <a:p>
                      <a:pPr algn="ctr"/>
                      <a:r>
                        <a:rPr lang="en-US" sz="1000" dirty="0" smtClean="0"/>
                        <a:t>-8</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r>
            </a:tbl>
          </a:graphicData>
        </a:graphic>
      </p:graphicFrame>
      <p:cxnSp>
        <p:nvCxnSpPr>
          <p:cNvPr id="8" name="Straight Arrow Connector 7"/>
          <p:cNvCxnSpPr/>
          <p:nvPr/>
        </p:nvCxnSpPr>
        <p:spPr>
          <a:xfrm>
            <a:off x="41910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43400" y="3288268"/>
            <a:ext cx="647934" cy="369332"/>
          </a:xfrm>
          <a:prstGeom prst="rect">
            <a:avLst/>
          </a:prstGeom>
          <a:noFill/>
        </p:spPr>
        <p:txBody>
          <a:bodyPr wrap="none" rtlCol="0">
            <a:spAutoFit/>
          </a:bodyPr>
          <a:lstStyle/>
          <a:p>
            <a:r>
              <a:rPr lang="en-US" dirty="0" smtClean="0"/>
              <a:t>DCT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Quantization</a:t>
            </a:r>
            <a:endParaRPr lang="en-US" sz="3600" dirty="0"/>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r>
              <a:rPr lang="en-US" sz="2200" dirty="0" smtClean="0"/>
              <a:t>Quantization discards information, which is not visually significant. It is fundamentally lossy and is the principal source of lossiness in DCT-based encoders.</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Quantization step size should be chosen as a perceptual threshold, which is a function of the source image characteristic, display characteristic and viewing distance. </a:t>
            </a:r>
          </a:p>
          <a:p>
            <a:pPr algn="just"/>
            <a:endParaRPr lang="en-US" sz="2200" dirty="0" smtClean="0"/>
          </a:p>
          <a:p>
            <a:pPr algn="just"/>
            <a:r>
              <a:rPr lang="en-US" sz="2200" dirty="0" smtClean="0"/>
              <a:t>For a particular application, the best thresholds should be determined by performing psycho-visual experiments.</a:t>
            </a:r>
          </a:p>
        </p:txBody>
      </p:sp>
      <p:sp>
        <p:nvSpPr>
          <p:cNvPr id="4" name="TextBox 3"/>
          <p:cNvSpPr txBox="1"/>
          <p:nvPr/>
        </p:nvSpPr>
        <p:spPr>
          <a:xfrm>
            <a:off x="2391599" y="3429000"/>
            <a:ext cx="4314001" cy="369332"/>
          </a:xfrm>
          <a:prstGeom prst="rect">
            <a:avLst/>
          </a:prstGeom>
          <a:noFill/>
        </p:spPr>
        <p:txBody>
          <a:bodyPr wrap="none" rtlCol="0">
            <a:spAutoFit/>
          </a:bodyPr>
          <a:lstStyle/>
          <a:p>
            <a:r>
              <a:rPr lang="en-US" dirty="0" smtClean="0"/>
              <a:t>F</a:t>
            </a:r>
            <a:r>
              <a:rPr lang="en-US" baseline="30000" dirty="0" smtClean="0"/>
              <a:t>Q</a:t>
            </a:r>
            <a:r>
              <a:rPr lang="en-US" dirty="0" smtClean="0"/>
              <a:t>(</a:t>
            </a:r>
            <a:r>
              <a:rPr lang="en-US" i="1" dirty="0" err="1" smtClean="0"/>
              <a:t>u,v</a:t>
            </a:r>
            <a:r>
              <a:rPr lang="en-US" dirty="0" smtClean="0"/>
              <a:t>)=Integer Round (F</a:t>
            </a:r>
            <a:r>
              <a:rPr lang="en-US" baseline="30000" dirty="0" smtClean="0"/>
              <a:t> </a:t>
            </a:r>
            <a:r>
              <a:rPr lang="en-US" dirty="0" smtClean="0"/>
              <a:t>(</a:t>
            </a:r>
            <a:r>
              <a:rPr lang="en-US" i="1" dirty="0" err="1" smtClean="0"/>
              <a:t>u,v</a:t>
            </a:r>
            <a:r>
              <a:rPr lang="en-US" dirty="0" smtClean="0"/>
              <a:t>)/</a:t>
            </a:r>
            <a:r>
              <a:rPr lang="en-US" dirty="0" smtClean="0">
                <a:solidFill>
                  <a:srgbClr val="FF0000"/>
                </a:solidFill>
              </a:rPr>
              <a:t>Q(</a:t>
            </a:r>
            <a:r>
              <a:rPr lang="en-US" i="1" dirty="0" err="1" smtClean="0">
                <a:solidFill>
                  <a:srgbClr val="FF0000"/>
                </a:solidFill>
              </a:rPr>
              <a:t>u,v</a:t>
            </a:r>
            <a:r>
              <a:rPr lang="en-US" dirty="0" smtClean="0">
                <a:solidFill>
                  <a:srgbClr val="FF0000"/>
                </a:solidFill>
              </a:rPr>
              <a:t>)</a:t>
            </a:r>
            <a:r>
              <a:rPr lang="en-US" dirty="0" smtClean="0"/>
              <a:t>)</a:t>
            </a:r>
            <a:endParaRPr lang="en-US" dirty="0"/>
          </a:p>
        </p:txBody>
      </p:sp>
      <p:sp>
        <p:nvSpPr>
          <p:cNvPr id="5" name="TextBox 4"/>
          <p:cNvSpPr txBox="1"/>
          <p:nvPr/>
        </p:nvSpPr>
        <p:spPr>
          <a:xfrm>
            <a:off x="6221060" y="4126468"/>
            <a:ext cx="2465740" cy="369332"/>
          </a:xfrm>
          <a:prstGeom prst="rect">
            <a:avLst/>
          </a:prstGeom>
          <a:noFill/>
        </p:spPr>
        <p:txBody>
          <a:bodyPr wrap="none" rtlCol="0">
            <a:spAutoFit/>
          </a:bodyPr>
          <a:lstStyle/>
          <a:p>
            <a:r>
              <a:rPr lang="en-US" i="1" dirty="0" smtClean="0"/>
              <a:t>Quantization step size</a:t>
            </a:r>
            <a:endParaRPr lang="en-US" i="1" dirty="0"/>
          </a:p>
        </p:txBody>
      </p:sp>
      <p:cxnSp>
        <p:nvCxnSpPr>
          <p:cNvPr id="7" name="Straight Arrow Connector 6"/>
          <p:cNvCxnSpPr>
            <a:stCxn id="5" idx="0"/>
          </p:cNvCxnSpPr>
          <p:nvPr/>
        </p:nvCxnSpPr>
        <p:spPr>
          <a:xfrm rot="16200000" flipV="1">
            <a:off x="6692931" y="3365469"/>
            <a:ext cx="316468" cy="1205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Quantization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It is typically the case that many of the higher frequency components are rounded to zero, and many of the rest become small positive or negative numbers, which take many fewer bits to represent.</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gridCol w="438150"/>
                <a:gridCol w="438150"/>
                <a:gridCol w="438150"/>
                <a:gridCol w="438150"/>
                <a:gridCol w="438150"/>
                <a:gridCol w="438150"/>
                <a:gridCol w="438150"/>
              </a:tblGrid>
              <a:tr h="342900">
                <a:tc>
                  <a:txBody>
                    <a:bodyPr/>
                    <a:lstStyle/>
                    <a:p>
                      <a:pPr algn="ctr"/>
                      <a:r>
                        <a:rPr lang="en-US" sz="1000" dirty="0" smtClean="0"/>
                        <a:t>16</a:t>
                      </a:r>
                      <a:endParaRPr lang="en-US" sz="1000" dirty="0"/>
                    </a:p>
                  </a:txBody>
                  <a:tcPr marL="0" marR="0" marT="0" marB="0" anchor="ctr"/>
                </a:tc>
                <a:tc>
                  <a:txBody>
                    <a:bodyPr/>
                    <a:lstStyle/>
                    <a:p>
                      <a:pPr algn="ctr"/>
                      <a:r>
                        <a:rPr lang="en-US" sz="1000" dirty="0" smtClean="0"/>
                        <a:t>11</a:t>
                      </a:r>
                      <a:endParaRPr lang="en-US" sz="1000" dirty="0"/>
                    </a:p>
                  </a:txBody>
                  <a:tcPr marL="0" marR="0" marT="0" marB="0" anchor="ctr"/>
                </a:tc>
                <a:tc>
                  <a:txBody>
                    <a:bodyPr/>
                    <a:lstStyle/>
                    <a:p>
                      <a:pPr algn="ctr"/>
                      <a:r>
                        <a:rPr lang="en-US" sz="1000" dirty="0" smtClean="0"/>
                        <a:t>10</a:t>
                      </a:r>
                      <a:endParaRPr lang="en-US" sz="1000" dirty="0"/>
                    </a:p>
                  </a:txBody>
                  <a:tcPr marL="0" marR="0" marT="0" marB="0" anchor="ctr"/>
                </a:tc>
                <a:tc>
                  <a:txBody>
                    <a:bodyPr/>
                    <a:lstStyle/>
                    <a:p>
                      <a:pPr algn="ctr"/>
                      <a:r>
                        <a:rPr lang="en-US" sz="1000" dirty="0" smtClean="0"/>
                        <a:t>16</a:t>
                      </a:r>
                      <a:endParaRPr lang="en-US" sz="1000" dirty="0"/>
                    </a:p>
                  </a:txBody>
                  <a:tcPr marL="0" marR="0" marT="0" marB="0" anchor="ctr"/>
                </a:tc>
                <a:tc>
                  <a:txBody>
                    <a:bodyPr/>
                    <a:lstStyle/>
                    <a:p>
                      <a:pPr algn="ctr"/>
                      <a:r>
                        <a:rPr lang="en-US" sz="1000" dirty="0" smtClean="0"/>
                        <a:t>24</a:t>
                      </a:r>
                      <a:endParaRPr lang="en-US" sz="1000" dirty="0"/>
                    </a:p>
                  </a:txBody>
                  <a:tcPr marL="0" marR="0" marT="0" marB="0" anchor="ctr"/>
                </a:tc>
                <a:tc>
                  <a:txBody>
                    <a:bodyPr/>
                    <a:lstStyle/>
                    <a:p>
                      <a:pPr algn="ctr"/>
                      <a:r>
                        <a:rPr lang="en-US" sz="1000" dirty="0" smtClean="0"/>
                        <a:t>40</a:t>
                      </a:r>
                      <a:endParaRPr lang="en-US" sz="1000" dirty="0"/>
                    </a:p>
                  </a:txBody>
                  <a:tcPr marL="0" marR="0" marT="0" marB="0" anchor="ctr"/>
                </a:tc>
                <a:tc>
                  <a:txBody>
                    <a:bodyPr/>
                    <a:lstStyle/>
                    <a:p>
                      <a:pPr algn="ctr"/>
                      <a:r>
                        <a:rPr lang="en-US" sz="1000" dirty="0" smtClean="0"/>
                        <a:t>51</a:t>
                      </a:r>
                      <a:endParaRPr lang="en-US" sz="1000" dirty="0"/>
                    </a:p>
                  </a:txBody>
                  <a:tcPr marL="0" marR="0" marT="0" marB="0" anchor="ctr"/>
                </a:tc>
                <a:tc>
                  <a:txBody>
                    <a:bodyPr/>
                    <a:lstStyle/>
                    <a:p>
                      <a:pPr algn="ctr"/>
                      <a:r>
                        <a:rPr lang="en-US" sz="1000" dirty="0" smtClean="0"/>
                        <a:t>61</a:t>
                      </a:r>
                      <a:endParaRPr lang="en-US" sz="1000" dirty="0"/>
                    </a:p>
                  </a:txBody>
                  <a:tcPr marL="0" marR="0" marT="0" marB="0" anchor="ctr"/>
                </a:tc>
              </a:tr>
              <a:tr h="342900">
                <a:tc>
                  <a:txBody>
                    <a:bodyPr/>
                    <a:lstStyle/>
                    <a:p>
                      <a:pPr algn="ctr"/>
                      <a:r>
                        <a:rPr lang="en-US" sz="1000" dirty="0" smtClean="0"/>
                        <a:t>12</a:t>
                      </a:r>
                      <a:endParaRPr lang="en-US" sz="1000" dirty="0"/>
                    </a:p>
                  </a:txBody>
                  <a:tcPr marL="0" marR="0" marT="0" marB="0" anchor="ctr"/>
                </a:tc>
                <a:tc>
                  <a:txBody>
                    <a:bodyPr/>
                    <a:lstStyle/>
                    <a:p>
                      <a:pPr algn="ctr"/>
                      <a:r>
                        <a:rPr lang="en-US" sz="1000" dirty="0" smtClean="0"/>
                        <a:t>12</a:t>
                      </a:r>
                      <a:endParaRPr lang="en-US" sz="1000" dirty="0"/>
                    </a:p>
                  </a:txBody>
                  <a:tcPr marL="0" marR="0" marT="0" marB="0" anchor="ctr"/>
                </a:tc>
                <a:tc>
                  <a:txBody>
                    <a:bodyPr/>
                    <a:lstStyle/>
                    <a:p>
                      <a:pPr algn="ctr"/>
                      <a:r>
                        <a:rPr lang="en-US" sz="1000" dirty="0" smtClean="0"/>
                        <a:t>14</a:t>
                      </a:r>
                      <a:endParaRPr lang="en-US" sz="1000" dirty="0"/>
                    </a:p>
                  </a:txBody>
                  <a:tcPr marL="0" marR="0" marT="0" marB="0" anchor="ctr"/>
                </a:tc>
                <a:tc>
                  <a:txBody>
                    <a:bodyPr/>
                    <a:lstStyle/>
                    <a:p>
                      <a:pPr algn="ctr"/>
                      <a:r>
                        <a:rPr lang="en-US" sz="1000" dirty="0" smtClean="0"/>
                        <a:t>19</a:t>
                      </a:r>
                      <a:endParaRPr lang="en-US" sz="1000" dirty="0"/>
                    </a:p>
                  </a:txBody>
                  <a:tcPr marL="0" marR="0" marT="0" marB="0" anchor="ctr"/>
                </a:tc>
                <a:tc>
                  <a:txBody>
                    <a:bodyPr/>
                    <a:lstStyle/>
                    <a:p>
                      <a:pPr algn="ctr"/>
                      <a:r>
                        <a:rPr lang="en-US" sz="1000" dirty="0" smtClean="0"/>
                        <a:t>26</a:t>
                      </a:r>
                      <a:endParaRPr lang="en-US" sz="1000" dirty="0"/>
                    </a:p>
                  </a:txBody>
                  <a:tcPr marL="0" marR="0" marT="0" marB="0" anchor="ctr"/>
                </a:tc>
                <a:tc>
                  <a:txBody>
                    <a:bodyPr/>
                    <a:lstStyle/>
                    <a:p>
                      <a:pPr algn="ctr"/>
                      <a:r>
                        <a:rPr lang="en-US" sz="1000" dirty="0" smtClean="0"/>
                        <a:t>58</a:t>
                      </a:r>
                      <a:endParaRPr lang="en-US" sz="1000" dirty="0"/>
                    </a:p>
                  </a:txBody>
                  <a:tcPr marL="0" marR="0" marT="0" marB="0" anchor="ctr"/>
                </a:tc>
                <a:tc>
                  <a:txBody>
                    <a:bodyPr/>
                    <a:lstStyle/>
                    <a:p>
                      <a:pPr algn="ctr"/>
                      <a:r>
                        <a:rPr lang="en-US" sz="1000" dirty="0" smtClean="0"/>
                        <a:t>60</a:t>
                      </a:r>
                      <a:endParaRPr lang="en-US" sz="1000" dirty="0"/>
                    </a:p>
                  </a:txBody>
                  <a:tcPr marL="0" marR="0" marT="0" marB="0" anchor="ctr"/>
                </a:tc>
                <a:tc>
                  <a:txBody>
                    <a:bodyPr/>
                    <a:lstStyle/>
                    <a:p>
                      <a:pPr algn="ctr"/>
                      <a:r>
                        <a:rPr lang="en-US" sz="1000" dirty="0" smtClean="0"/>
                        <a:t>55</a:t>
                      </a:r>
                      <a:endParaRPr lang="en-US" sz="1000" dirty="0"/>
                    </a:p>
                  </a:txBody>
                  <a:tcPr marL="0" marR="0" marT="0" marB="0" anchor="ctr"/>
                </a:tc>
              </a:tr>
              <a:tr h="342900">
                <a:tc>
                  <a:txBody>
                    <a:bodyPr/>
                    <a:lstStyle/>
                    <a:p>
                      <a:pPr algn="ctr"/>
                      <a:r>
                        <a:rPr lang="en-US" sz="1000" dirty="0" smtClean="0"/>
                        <a:t>14</a:t>
                      </a:r>
                      <a:endParaRPr lang="en-US" sz="1000" dirty="0"/>
                    </a:p>
                  </a:txBody>
                  <a:tcPr marL="0" marR="0" marT="0" marB="0" anchor="ctr"/>
                </a:tc>
                <a:tc>
                  <a:txBody>
                    <a:bodyPr/>
                    <a:lstStyle/>
                    <a:p>
                      <a:pPr algn="ctr"/>
                      <a:r>
                        <a:rPr lang="en-US" sz="1000" dirty="0" smtClean="0"/>
                        <a:t>13</a:t>
                      </a:r>
                      <a:endParaRPr lang="en-US" sz="1000" dirty="0"/>
                    </a:p>
                  </a:txBody>
                  <a:tcPr marL="0" marR="0" marT="0" marB="0" anchor="ctr"/>
                </a:tc>
                <a:tc>
                  <a:txBody>
                    <a:bodyPr/>
                    <a:lstStyle/>
                    <a:p>
                      <a:pPr algn="ctr"/>
                      <a:r>
                        <a:rPr lang="en-US" sz="1000" dirty="0" smtClean="0"/>
                        <a:t>16</a:t>
                      </a:r>
                      <a:endParaRPr lang="en-US" sz="1000" dirty="0"/>
                    </a:p>
                  </a:txBody>
                  <a:tcPr marL="0" marR="0" marT="0" marB="0" anchor="ctr"/>
                </a:tc>
                <a:tc>
                  <a:txBody>
                    <a:bodyPr/>
                    <a:lstStyle/>
                    <a:p>
                      <a:pPr algn="ctr"/>
                      <a:r>
                        <a:rPr lang="en-US" sz="1000" dirty="0" smtClean="0"/>
                        <a:t>24</a:t>
                      </a:r>
                      <a:endParaRPr lang="en-US" sz="1000" dirty="0"/>
                    </a:p>
                  </a:txBody>
                  <a:tcPr marL="0" marR="0" marT="0" marB="0" anchor="ctr"/>
                </a:tc>
                <a:tc>
                  <a:txBody>
                    <a:bodyPr/>
                    <a:lstStyle/>
                    <a:p>
                      <a:pPr algn="ctr"/>
                      <a:r>
                        <a:rPr lang="en-US" sz="1000" dirty="0" smtClean="0"/>
                        <a:t>40</a:t>
                      </a:r>
                      <a:endParaRPr lang="en-US" sz="1000" dirty="0"/>
                    </a:p>
                  </a:txBody>
                  <a:tcPr marL="0" marR="0" marT="0" marB="0" anchor="ctr"/>
                </a:tc>
                <a:tc>
                  <a:txBody>
                    <a:bodyPr/>
                    <a:lstStyle/>
                    <a:p>
                      <a:pPr algn="ctr"/>
                      <a:r>
                        <a:rPr lang="en-US" sz="1000" dirty="0" smtClean="0"/>
                        <a:t>57</a:t>
                      </a:r>
                      <a:endParaRPr lang="en-US" sz="1000" dirty="0"/>
                    </a:p>
                  </a:txBody>
                  <a:tcPr marL="0" marR="0" marT="0" marB="0" anchor="ctr"/>
                </a:tc>
                <a:tc>
                  <a:txBody>
                    <a:bodyPr/>
                    <a:lstStyle/>
                    <a:p>
                      <a:pPr algn="ctr"/>
                      <a:r>
                        <a:rPr lang="en-US" sz="1000" dirty="0" smtClean="0"/>
                        <a:t>69</a:t>
                      </a:r>
                      <a:endParaRPr lang="en-US" sz="1000" dirty="0"/>
                    </a:p>
                  </a:txBody>
                  <a:tcPr marL="0" marR="0" marT="0" marB="0" anchor="ctr"/>
                </a:tc>
                <a:tc>
                  <a:txBody>
                    <a:bodyPr/>
                    <a:lstStyle/>
                    <a:p>
                      <a:pPr algn="ctr"/>
                      <a:r>
                        <a:rPr lang="en-US" sz="1000" dirty="0" smtClean="0"/>
                        <a:t>56</a:t>
                      </a:r>
                      <a:endParaRPr lang="en-US" sz="1000" dirty="0"/>
                    </a:p>
                  </a:txBody>
                  <a:tcPr marL="0" marR="0" marT="0" marB="0" anchor="ctr"/>
                </a:tc>
              </a:tr>
              <a:tr h="342900">
                <a:tc>
                  <a:txBody>
                    <a:bodyPr/>
                    <a:lstStyle/>
                    <a:p>
                      <a:pPr algn="ctr"/>
                      <a:r>
                        <a:rPr lang="en-US" sz="1000" dirty="0" smtClean="0"/>
                        <a:t>14</a:t>
                      </a:r>
                      <a:endParaRPr lang="en-US" sz="1000" dirty="0"/>
                    </a:p>
                  </a:txBody>
                  <a:tcPr marL="0" marR="0" marT="0" marB="0" anchor="ctr"/>
                </a:tc>
                <a:tc>
                  <a:txBody>
                    <a:bodyPr/>
                    <a:lstStyle/>
                    <a:p>
                      <a:pPr algn="ctr"/>
                      <a:r>
                        <a:rPr lang="en-US" sz="1000" dirty="0" smtClean="0"/>
                        <a:t>17</a:t>
                      </a:r>
                      <a:endParaRPr lang="en-US" sz="1000" dirty="0"/>
                    </a:p>
                  </a:txBody>
                  <a:tcPr marL="0" marR="0" marT="0" marB="0" anchor="ctr"/>
                </a:tc>
                <a:tc>
                  <a:txBody>
                    <a:bodyPr/>
                    <a:lstStyle/>
                    <a:p>
                      <a:pPr algn="ctr"/>
                      <a:r>
                        <a:rPr lang="en-US" sz="1000" dirty="0" smtClean="0"/>
                        <a:t>22</a:t>
                      </a:r>
                      <a:endParaRPr lang="en-US" sz="1000" dirty="0"/>
                    </a:p>
                  </a:txBody>
                  <a:tcPr marL="0" marR="0" marT="0" marB="0" anchor="ctr"/>
                </a:tc>
                <a:tc>
                  <a:txBody>
                    <a:bodyPr/>
                    <a:lstStyle/>
                    <a:p>
                      <a:pPr algn="ctr"/>
                      <a:r>
                        <a:rPr lang="en-US" sz="1000" dirty="0" smtClean="0"/>
                        <a:t>29</a:t>
                      </a:r>
                      <a:endParaRPr lang="en-US" sz="1000" dirty="0"/>
                    </a:p>
                  </a:txBody>
                  <a:tcPr marL="0" marR="0" marT="0" marB="0" anchor="ctr"/>
                </a:tc>
                <a:tc>
                  <a:txBody>
                    <a:bodyPr/>
                    <a:lstStyle/>
                    <a:p>
                      <a:pPr algn="ctr"/>
                      <a:r>
                        <a:rPr lang="en-US" sz="1000" dirty="0" smtClean="0"/>
                        <a:t>51</a:t>
                      </a:r>
                      <a:endParaRPr lang="en-US" sz="1000" dirty="0"/>
                    </a:p>
                  </a:txBody>
                  <a:tcPr marL="0" marR="0" marT="0" marB="0" anchor="ctr"/>
                </a:tc>
                <a:tc>
                  <a:txBody>
                    <a:bodyPr/>
                    <a:lstStyle/>
                    <a:p>
                      <a:pPr algn="ctr"/>
                      <a:r>
                        <a:rPr lang="en-US" sz="1000" dirty="0" smtClean="0"/>
                        <a:t>87</a:t>
                      </a:r>
                      <a:endParaRPr lang="en-US" sz="1000" dirty="0"/>
                    </a:p>
                  </a:txBody>
                  <a:tcPr marL="0" marR="0" marT="0" marB="0" anchor="ctr"/>
                </a:tc>
                <a:tc>
                  <a:txBody>
                    <a:bodyPr/>
                    <a:lstStyle/>
                    <a:p>
                      <a:pPr algn="ctr"/>
                      <a:r>
                        <a:rPr lang="en-US" sz="1000" dirty="0" smtClean="0"/>
                        <a:t>80</a:t>
                      </a:r>
                      <a:endParaRPr lang="en-US" sz="1000" dirty="0"/>
                    </a:p>
                  </a:txBody>
                  <a:tcPr marL="0" marR="0" marT="0" marB="0" anchor="ctr"/>
                </a:tc>
                <a:tc>
                  <a:txBody>
                    <a:bodyPr/>
                    <a:lstStyle/>
                    <a:p>
                      <a:pPr algn="ctr"/>
                      <a:r>
                        <a:rPr lang="en-US" sz="1000" dirty="0" smtClean="0"/>
                        <a:t>62</a:t>
                      </a:r>
                      <a:endParaRPr lang="en-US" sz="1000" dirty="0"/>
                    </a:p>
                  </a:txBody>
                  <a:tcPr marL="0" marR="0" marT="0" marB="0" anchor="ctr"/>
                </a:tc>
              </a:tr>
              <a:tr h="342900">
                <a:tc>
                  <a:txBody>
                    <a:bodyPr/>
                    <a:lstStyle/>
                    <a:p>
                      <a:pPr algn="ctr"/>
                      <a:r>
                        <a:rPr lang="en-US" sz="1000" dirty="0" smtClean="0"/>
                        <a:t>18</a:t>
                      </a:r>
                      <a:endParaRPr lang="en-US" sz="1000" dirty="0"/>
                    </a:p>
                  </a:txBody>
                  <a:tcPr marL="0" marR="0" marT="0" marB="0" anchor="ctr"/>
                </a:tc>
                <a:tc>
                  <a:txBody>
                    <a:bodyPr/>
                    <a:lstStyle/>
                    <a:p>
                      <a:pPr algn="ctr"/>
                      <a:r>
                        <a:rPr lang="en-US" sz="1000" dirty="0" smtClean="0"/>
                        <a:t>22</a:t>
                      </a:r>
                      <a:endParaRPr lang="en-US" sz="1000" dirty="0"/>
                    </a:p>
                  </a:txBody>
                  <a:tcPr marL="0" marR="0" marT="0" marB="0" anchor="ctr"/>
                </a:tc>
                <a:tc>
                  <a:txBody>
                    <a:bodyPr/>
                    <a:lstStyle/>
                    <a:p>
                      <a:pPr algn="ctr"/>
                      <a:r>
                        <a:rPr lang="en-US" sz="1000" dirty="0" smtClean="0"/>
                        <a:t>37</a:t>
                      </a:r>
                      <a:endParaRPr lang="en-US" sz="1000" dirty="0"/>
                    </a:p>
                  </a:txBody>
                  <a:tcPr marL="0" marR="0" marT="0" marB="0" anchor="ctr"/>
                </a:tc>
                <a:tc>
                  <a:txBody>
                    <a:bodyPr/>
                    <a:lstStyle/>
                    <a:p>
                      <a:pPr algn="ctr"/>
                      <a:r>
                        <a:rPr lang="en-US" sz="1000" dirty="0" smtClean="0"/>
                        <a:t>56</a:t>
                      </a:r>
                      <a:endParaRPr lang="en-US" sz="1000" dirty="0"/>
                    </a:p>
                  </a:txBody>
                  <a:tcPr marL="0" marR="0" marT="0" marB="0" anchor="ctr"/>
                </a:tc>
                <a:tc>
                  <a:txBody>
                    <a:bodyPr/>
                    <a:lstStyle/>
                    <a:p>
                      <a:pPr algn="ctr"/>
                      <a:r>
                        <a:rPr lang="en-US" sz="1000" dirty="0" smtClean="0"/>
                        <a:t>68</a:t>
                      </a:r>
                      <a:endParaRPr lang="en-US" sz="1000" dirty="0"/>
                    </a:p>
                  </a:txBody>
                  <a:tcPr marL="0" marR="0" marT="0" marB="0" anchor="ctr"/>
                </a:tc>
                <a:tc>
                  <a:txBody>
                    <a:bodyPr/>
                    <a:lstStyle/>
                    <a:p>
                      <a:pPr algn="ctr"/>
                      <a:r>
                        <a:rPr lang="en-US" sz="1000" dirty="0" smtClean="0"/>
                        <a:t>109</a:t>
                      </a:r>
                      <a:endParaRPr lang="en-US" sz="1000" dirty="0"/>
                    </a:p>
                  </a:txBody>
                  <a:tcPr marL="0" marR="0" marT="0" marB="0" anchor="ctr"/>
                </a:tc>
                <a:tc>
                  <a:txBody>
                    <a:bodyPr/>
                    <a:lstStyle/>
                    <a:p>
                      <a:pPr algn="ctr"/>
                      <a:r>
                        <a:rPr lang="en-US" sz="1000" dirty="0" smtClean="0"/>
                        <a:t>103</a:t>
                      </a:r>
                      <a:endParaRPr lang="en-US" sz="1000" dirty="0"/>
                    </a:p>
                  </a:txBody>
                  <a:tcPr marL="0" marR="0" marT="0" marB="0" anchor="ctr"/>
                </a:tc>
                <a:tc>
                  <a:txBody>
                    <a:bodyPr/>
                    <a:lstStyle/>
                    <a:p>
                      <a:pPr algn="ctr"/>
                      <a:r>
                        <a:rPr lang="en-US" sz="1000" dirty="0" smtClean="0"/>
                        <a:t>77</a:t>
                      </a:r>
                      <a:endParaRPr lang="en-US" sz="1000" dirty="0"/>
                    </a:p>
                  </a:txBody>
                  <a:tcPr marL="0" marR="0" marT="0" marB="0" anchor="ctr"/>
                </a:tc>
              </a:tr>
              <a:tr h="342900">
                <a:tc>
                  <a:txBody>
                    <a:bodyPr/>
                    <a:lstStyle/>
                    <a:p>
                      <a:pPr algn="ctr"/>
                      <a:r>
                        <a:rPr lang="en-US" sz="1000" dirty="0" smtClean="0"/>
                        <a:t>24</a:t>
                      </a:r>
                      <a:endParaRPr lang="en-US" sz="1000" dirty="0"/>
                    </a:p>
                  </a:txBody>
                  <a:tcPr marL="0" marR="0" marT="0" marB="0" anchor="ctr"/>
                </a:tc>
                <a:tc>
                  <a:txBody>
                    <a:bodyPr/>
                    <a:lstStyle/>
                    <a:p>
                      <a:pPr algn="ctr"/>
                      <a:r>
                        <a:rPr lang="en-US" sz="1000" dirty="0" smtClean="0"/>
                        <a:t>35</a:t>
                      </a:r>
                      <a:endParaRPr lang="en-US" sz="1000" dirty="0"/>
                    </a:p>
                  </a:txBody>
                  <a:tcPr marL="0" marR="0" marT="0" marB="0" anchor="ctr"/>
                </a:tc>
                <a:tc>
                  <a:txBody>
                    <a:bodyPr/>
                    <a:lstStyle/>
                    <a:p>
                      <a:pPr algn="ctr"/>
                      <a:r>
                        <a:rPr lang="en-US" sz="1000" dirty="0" smtClean="0"/>
                        <a:t>55</a:t>
                      </a:r>
                      <a:endParaRPr lang="en-US" sz="1000" dirty="0"/>
                    </a:p>
                  </a:txBody>
                  <a:tcPr marL="0" marR="0" marT="0" marB="0" anchor="ctr"/>
                </a:tc>
                <a:tc>
                  <a:txBody>
                    <a:bodyPr/>
                    <a:lstStyle/>
                    <a:p>
                      <a:pPr algn="ctr"/>
                      <a:r>
                        <a:rPr lang="en-US" sz="1000" dirty="0" smtClean="0"/>
                        <a:t>64</a:t>
                      </a:r>
                      <a:endParaRPr lang="en-US" sz="1000" dirty="0"/>
                    </a:p>
                  </a:txBody>
                  <a:tcPr marL="0" marR="0" marT="0" marB="0" anchor="ctr"/>
                </a:tc>
                <a:tc>
                  <a:txBody>
                    <a:bodyPr/>
                    <a:lstStyle/>
                    <a:p>
                      <a:pPr algn="ctr"/>
                      <a:r>
                        <a:rPr lang="en-US" sz="1000" dirty="0" smtClean="0"/>
                        <a:t>81</a:t>
                      </a:r>
                      <a:endParaRPr lang="en-US" sz="1000" dirty="0"/>
                    </a:p>
                  </a:txBody>
                  <a:tcPr marL="0" marR="0" marT="0" marB="0" anchor="ctr"/>
                </a:tc>
                <a:tc>
                  <a:txBody>
                    <a:bodyPr/>
                    <a:lstStyle/>
                    <a:p>
                      <a:pPr algn="ctr"/>
                      <a:r>
                        <a:rPr lang="en-US" sz="1000" dirty="0" smtClean="0"/>
                        <a:t>104</a:t>
                      </a:r>
                      <a:endParaRPr lang="en-US" sz="1000" dirty="0"/>
                    </a:p>
                  </a:txBody>
                  <a:tcPr marL="0" marR="0" marT="0" marB="0" anchor="ctr"/>
                </a:tc>
                <a:tc>
                  <a:txBody>
                    <a:bodyPr/>
                    <a:lstStyle/>
                    <a:p>
                      <a:pPr algn="ctr"/>
                      <a:r>
                        <a:rPr lang="en-US" sz="1000" dirty="0" smtClean="0"/>
                        <a:t>113</a:t>
                      </a:r>
                      <a:endParaRPr lang="en-US" sz="1000" dirty="0"/>
                    </a:p>
                  </a:txBody>
                  <a:tcPr marL="0" marR="0" marT="0" marB="0" anchor="ctr"/>
                </a:tc>
                <a:tc>
                  <a:txBody>
                    <a:bodyPr/>
                    <a:lstStyle/>
                    <a:p>
                      <a:pPr algn="ctr"/>
                      <a:r>
                        <a:rPr lang="en-US" sz="1000" dirty="0" smtClean="0"/>
                        <a:t>92</a:t>
                      </a:r>
                      <a:endParaRPr lang="en-US" sz="1000" dirty="0"/>
                    </a:p>
                  </a:txBody>
                  <a:tcPr marL="0" marR="0" marT="0" marB="0" anchor="ctr"/>
                </a:tc>
              </a:tr>
              <a:tr h="342900">
                <a:tc>
                  <a:txBody>
                    <a:bodyPr/>
                    <a:lstStyle/>
                    <a:p>
                      <a:pPr algn="ctr"/>
                      <a:r>
                        <a:rPr lang="en-US" sz="1000" dirty="0" smtClean="0"/>
                        <a:t>49</a:t>
                      </a:r>
                      <a:endParaRPr lang="en-US" sz="1000" dirty="0"/>
                    </a:p>
                  </a:txBody>
                  <a:tcPr marL="0" marR="0" marT="0" marB="0" anchor="ctr"/>
                </a:tc>
                <a:tc>
                  <a:txBody>
                    <a:bodyPr/>
                    <a:lstStyle/>
                    <a:p>
                      <a:pPr algn="ctr"/>
                      <a:r>
                        <a:rPr lang="en-US" sz="1000" dirty="0" smtClean="0"/>
                        <a:t>64</a:t>
                      </a:r>
                      <a:endParaRPr lang="en-US" sz="1000" dirty="0"/>
                    </a:p>
                  </a:txBody>
                  <a:tcPr marL="0" marR="0" marT="0" marB="0" anchor="ctr"/>
                </a:tc>
                <a:tc>
                  <a:txBody>
                    <a:bodyPr/>
                    <a:lstStyle/>
                    <a:p>
                      <a:pPr algn="ctr"/>
                      <a:r>
                        <a:rPr lang="en-US" sz="1000" dirty="0" smtClean="0"/>
                        <a:t>78</a:t>
                      </a:r>
                      <a:endParaRPr lang="en-US" sz="1000" dirty="0"/>
                    </a:p>
                  </a:txBody>
                  <a:tcPr marL="0" marR="0" marT="0" marB="0" anchor="ctr"/>
                </a:tc>
                <a:tc>
                  <a:txBody>
                    <a:bodyPr/>
                    <a:lstStyle/>
                    <a:p>
                      <a:pPr algn="ctr"/>
                      <a:r>
                        <a:rPr lang="en-US" sz="1000" dirty="0" smtClean="0"/>
                        <a:t>87</a:t>
                      </a:r>
                      <a:endParaRPr lang="en-US" sz="1000" dirty="0"/>
                    </a:p>
                  </a:txBody>
                  <a:tcPr marL="0" marR="0" marT="0" marB="0" anchor="ctr"/>
                </a:tc>
                <a:tc>
                  <a:txBody>
                    <a:bodyPr/>
                    <a:lstStyle/>
                    <a:p>
                      <a:pPr algn="ctr"/>
                      <a:r>
                        <a:rPr lang="en-US" sz="1000" dirty="0" smtClean="0"/>
                        <a:t>103</a:t>
                      </a:r>
                      <a:endParaRPr lang="en-US" sz="1000" dirty="0"/>
                    </a:p>
                  </a:txBody>
                  <a:tcPr marL="0" marR="0" marT="0" marB="0" anchor="ctr"/>
                </a:tc>
                <a:tc>
                  <a:txBody>
                    <a:bodyPr/>
                    <a:lstStyle/>
                    <a:p>
                      <a:pPr algn="ctr"/>
                      <a:r>
                        <a:rPr lang="en-US" sz="1000" dirty="0" smtClean="0"/>
                        <a:t>121</a:t>
                      </a:r>
                      <a:endParaRPr lang="en-US" sz="1000" dirty="0"/>
                    </a:p>
                  </a:txBody>
                  <a:tcPr marL="0" marR="0" marT="0" marB="0" anchor="ctr"/>
                </a:tc>
                <a:tc>
                  <a:txBody>
                    <a:bodyPr/>
                    <a:lstStyle/>
                    <a:p>
                      <a:pPr algn="ctr"/>
                      <a:r>
                        <a:rPr lang="en-US" sz="1000" dirty="0" smtClean="0"/>
                        <a:t>120</a:t>
                      </a:r>
                      <a:endParaRPr lang="en-US" sz="1000" dirty="0"/>
                    </a:p>
                  </a:txBody>
                  <a:tcPr marL="0" marR="0" marT="0" marB="0" anchor="ctr"/>
                </a:tc>
                <a:tc>
                  <a:txBody>
                    <a:bodyPr/>
                    <a:lstStyle/>
                    <a:p>
                      <a:pPr algn="ctr"/>
                      <a:r>
                        <a:rPr lang="en-US" sz="1000" dirty="0" smtClean="0"/>
                        <a:t>101</a:t>
                      </a:r>
                      <a:endParaRPr lang="en-US" sz="1000" dirty="0"/>
                    </a:p>
                  </a:txBody>
                  <a:tcPr marL="0" marR="0" marT="0" marB="0" anchor="ctr"/>
                </a:tc>
              </a:tr>
              <a:tr h="342900">
                <a:tc>
                  <a:txBody>
                    <a:bodyPr/>
                    <a:lstStyle/>
                    <a:p>
                      <a:pPr algn="ctr"/>
                      <a:r>
                        <a:rPr lang="en-US" sz="1000" dirty="0" smtClean="0"/>
                        <a:t>72</a:t>
                      </a:r>
                      <a:endParaRPr lang="en-US" sz="1000" dirty="0"/>
                    </a:p>
                  </a:txBody>
                  <a:tcPr marL="0" marR="0" marT="0" marB="0" anchor="ctr"/>
                </a:tc>
                <a:tc>
                  <a:txBody>
                    <a:bodyPr/>
                    <a:lstStyle/>
                    <a:p>
                      <a:pPr algn="ctr"/>
                      <a:r>
                        <a:rPr lang="en-US" sz="1000" dirty="0" smtClean="0"/>
                        <a:t>92</a:t>
                      </a:r>
                      <a:endParaRPr lang="en-US" sz="1000" dirty="0"/>
                    </a:p>
                  </a:txBody>
                  <a:tcPr marL="0" marR="0" marT="0" marB="0" anchor="ctr"/>
                </a:tc>
                <a:tc>
                  <a:txBody>
                    <a:bodyPr/>
                    <a:lstStyle/>
                    <a:p>
                      <a:pPr algn="ctr"/>
                      <a:r>
                        <a:rPr lang="en-US" sz="1000" dirty="0" smtClean="0"/>
                        <a:t>95</a:t>
                      </a:r>
                      <a:endParaRPr lang="en-US" sz="1000" dirty="0"/>
                    </a:p>
                  </a:txBody>
                  <a:tcPr marL="0" marR="0" marT="0" marB="0" anchor="ctr"/>
                </a:tc>
                <a:tc>
                  <a:txBody>
                    <a:bodyPr/>
                    <a:lstStyle/>
                    <a:p>
                      <a:pPr algn="ctr"/>
                      <a:r>
                        <a:rPr lang="en-US" sz="1000" dirty="0" smtClean="0"/>
                        <a:t>98</a:t>
                      </a:r>
                      <a:endParaRPr lang="en-US" sz="1000" dirty="0"/>
                    </a:p>
                  </a:txBody>
                  <a:tcPr marL="0" marR="0" marT="0" marB="0" anchor="ctr"/>
                </a:tc>
                <a:tc>
                  <a:txBody>
                    <a:bodyPr/>
                    <a:lstStyle/>
                    <a:p>
                      <a:pPr algn="ctr"/>
                      <a:r>
                        <a:rPr lang="en-US" sz="1000" dirty="0" smtClean="0"/>
                        <a:t>112</a:t>
                      </a:r>
                      <a:endParaRPr lang="en-US" sz="1000" dirty="0"/>
                    </a:p>
                  </a:txBody>
                  <a:tcPr marL="0" marR="0" marT="0" marB="0" anchor="ctr"/>
                </a:tc>
                <a:tc>
                  <a:txBody>
                    <a:bodyPr/>
                    <a:lstStyle/>
                    <a:p>
                      <a:pPr algn="ctr"/>
                      <a:r>
                        <a:rPr lang="en-US" sz="1000" dirty="0" smtClean="0"/>
                        <a:t>100</a:t>
                      </a:r>
                      <a:endParaRPr lang="en-US" sz="1000" dirty="0"/>
                    </a:p>
                  </a:txBody>
                  <a:tcPr marL="0" marR="0" marT="0" marB="0" anchor="ctr"/>
                </a:tc>
                <a:tc>
                  <a:txBody>
                    <a:bodyPr/>
                    <a:lstStyle/>
                    <a:p>
                      <a:pPr algn="ctr"/>
                      <a:r>
                        <a:rPr lang="en-US" sz="1000" dirty="0" smtClean="0"/>
                        <a:t>103</a:t>
                      </a:r>
                      <a:endParaRPr lang="en-US" sz="1000" dirty="0"/>
                    </a:p>
                  </a:txBody>
                  <a:tcPr marL="0" marR="0" marT="0" marB="0" anchor="ctr"/>
                </a:tc>
                <a:tc>
                  <a:txBody>
                    <a:bodyPr/>
                    <a:lstStyle/>
                    <a:p>
                      <a:pPr algn="ctr"/>
                      <a:r>
                        <a:rPr lang="en-US" sz="1000" dirty="0" smtClean="0"/>
                        <a:t>99</a:t>
                      </a:r>
                      <a:endParaRPr lang="en-US" sz="1000" dirty="0"/>
                    </a:p>
                  </a:txBody>
                  <a:tcPr marL="0" marR="0" marT="0" marB="0" anchor="ctr"/>
                </a:tc>
              </a:tr>
            </a:tbl>
          </a:graphicData>
        </a:graphic>
      </p:graphicFrame>
      <p:graphicFrame>
        <p:nvGraphicFramePr>
          <p:cNvPr id="6" name="Table 5"/>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-26</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-3</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bl>
          </a:graphicData>
        </a:graphic>
      </p:graphicFrame>
      <p:cxnSp>
        <p:nvCxnSpPr>
          <p:cNvPr id="11" name="Straight Arrow Connector 10"/>
          <p:cNvCxnSpPr/>
          <p:nvPr/>
        </p:nvCxnSpPr>
        <p:spPr>
          <a:xfrm>
            <a:off x="1143000" y="2667000"/>
            <a:ext cx="2667000" cy="2057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1600" y="2362200"/>
            <a:ext cx="2388795" cy="369332"/>
          </a:xfrm>
          <a:prstGeom prst="rect">
            <a:avLst/>
          </a:prstGeom>
          <a:solidFill>
            <a:schemeClr val="accent1"/>
          </a:solidFill>
        </p:spPr>
        <p:txBody>
          <a:bodyPr wrap="none" rtlCol="0">
            <a:spAutoFit/>
          </a:bodyPr>
          <a:lstStyle/>
          <a:p>
            <a:r>
              <a:rPr lang="en-US" dirty="0" smtClean="0">
                <a:solidFill>
                  <a:schemeClr val="bg1"/>
                </a:solidFill>
              </a:rPr>
              <a:t>Increasing Frequency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Entropy Encoding</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Entropy encoding is a special form of lossless data compression. </a:t>
            </a:r>
          </a:p>
          <a:p>
            <a:pPr algn="just"/>
            <a:endParaRPr lang="en-US" sz="2200" dirty="0" smtClean="0"/>
          </a:p>
          <a:p>
            <a:pPr algn="just"/>
            <a:r>
              <a:rPr lang="en-US" sz="2200" dirty="0" smtClean="0"/>
              <a:t>Entropy encoding involves arranging the image components in a zigzag order employing Run Length Coding (RLC) algorithm, inserting length coding zeros, and then using Huffman coding on what is left.</a:t>
            </a:r>
          </a:p>
        </p:txBody>
      </p:sp>
      <p:sp>
        <p:nvSpPr>
          <p:cNvPr id="8" name="Rectangle 7"/>
          <p:cNvSpPr/>
          <p:nvPr/>
        </p:nvSpPr>
        <p:spPr>
          <a:xfrm>
            <a:off x="342900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DPCM</a:t>
            </a:r>
            <a:endParaRPr lang="en-US" sz="1400" dirty="0"/>
          </a:p>
        </p:txBody>
      </p:sp>
      <p:sp>
        <p:nvSpPr>
          <p:cNvPr id="9" name="Rectangle 8"/>
          <p:cNvSpPr/>
          <p:nvPr/>
        </p:nvSpPr>
        <p:spPr>
          <a:xfrm>
            <a:off x="3429000" y="2971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RLC</a:t>
            </a:r>
            <a:endParaRPr lang="en-US" sz="1400" dirty="0"/>
          </a:p>
        </p:txBody>
      </p:sp>
      <p:sp>
        <p:nvSpPr>
          <p:cNvPr id="10" name="Rectangle 9"/>
          <p:cNvSpPr/>
          <p:nvPr/>
        </p:nvSpPr>
        <p:spPr>
          <a:xfrm>
            <a:off x="5181600" y="2286000"/>
            <a:ext cx="1295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Huffman coding</a:t>
            </a:r>
            <a:endParaRPr lang="en-US" sz="1400" dirty="0"/>
          </a:p>
        </p:txBody>
      </p:sp>
      <p:cxnSp>
        <p:nvCxnSpPr>
          <p:cNvPr id="15" name="Straight Arrow Connector 14"/>
          <p:cNvCxnSpPr>
            <a:stCxn id="8" idx="3"/>
          </p:cNvCxnSpPr>
          <p:nvPr/>
        </p:nvCxnSpPr>
        <p:spPr>
          <a:xfrm>
            <a:off x="4343400" y="2514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43434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5800" y="2667000"/>
            <a:ext cx="928459" cy="369332"/>
          </a:xfrm>
          <a:prstGeom prst="rect">
            <a:avLst/>
          </a:prstGeom>
        </p:spPr>
        <p:txBody>
          <a:bodyPr wrap="none">
            <a:spAutoFit/>
          </a:bodyPr>
          <a:lstStyle/>
          <a:p>
            <a:r>
              <a:rPr lang="en-US" dirty="0" smtClean="0"/>
              <a:t>F</a:t>
            </a:r>
            <a:r>
              <a:rPr lang="en-US" baseline="30000" dirty="0" smtClean="0"/>
              <a:t>Q</a:t>
            </a:r>
            <a:r>
              <a:rPr lang="en-US" dirty="0" smtClean="0"/>
              <a:t>(</a:t>
            </a:r>
            <a:r>
              <a:rPr lang="en-US" i="1" dirty="0" err="1" smtClean="0"/>
              <a:t>u,v</a:t>
            </a:r>
            <a:r>
              <a:rPr lang="en-US" dirty="0" smtClean="0"/>
              <a:t>)</a:t>
            </a:r>
            <a:endParaRPr lang="en-US" dirty="0"/>
          </a:p>
        </p:txBody>
      </p:sp>
      <p:sp>
        <p:nvSpPr>
          <p:cNvPr id="19" name="Rectangle 18"/>
          <p:cNvSpPr/>
          <p:nvPr/>
        </p:nvSpPr>
        <p:spPr>
          <a:xfrm>
            <a:off x="2232266" y="3048000"/>
            <a:ext cx="434734" cy="307777"/>
          </a:xfrm>
          <a:prstGeom prst="rect">
            <a:avLst/>
          </a:prstGeom>
        </p:spPr>
        <p:txBody>
          <a:bodyPr wrap="none">
            <a:spAutoFit/>
          </a:bodyPr>
          <a:lstStyle/>
          <a:p>
            <a:r>
              <a:rPr lang="en-US" sz="1400" dirty="0" smtClean="0"/>
              <a:t>AC</a:t>
            </a:r>
            <a:endParaRPr lang="en-US" sz="1400" dirty="0"/>
          </a:p>
        </p:txBody>
      </p:sp>
      <p:sp>
        <p:nvSpPr>
          <p:cNvPr id="20" name="Rectangle 19"/>
          <p:cNvSpPr/>
          <p:nvPr/>
        </p:nvSpPr>
        <p:spPr>
          <a:xfrm>
            <a:off x="2246692" y="2362200"/>
            <a:ext cx="434734" cy="307777"/>
          </a:xfrm>
          <a:prstGeom prst="rect">
            <a:avLst/>
          </a:prstGeom>
        </p:spPr>
        <p:txBody>
          <a:bodyPr wrap="none">
            <a:spAutoFit/>
          </a:bodyPr>
          <a:lstStyle/>
          <a:p>
            <a:r>
              <a:rPr lang="en-US" sz="1400" dirty="0" smtClean="0"/>
              <a:t>DC</a:t>
            </a:r>
            <a:endParaRPr lang="en-US" sz="1400" dirty="0"/>
          </a:p>
        </p:txBody>
      </p:sp>
      <p:cxnSp>
        <p:nvCxnSpPr>
          <p:cNvPr id="24" name="Straight Arrow Connector 23"/>
          <p:cNvCxnSpPr>
            <a:stCxn id="20" idx="3"/>
            <a:endCxn id="8" idx="1"/>
          </p:cNvCxnSpPr>
          <p:nvPr/>
        </p:nvCxnSpPr>
        <p:spPr>
          <a:xfrm flipV="1">
            <a:off x="2681426" y="2514600"/>
            <a:ext cx="747574"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9" idx="1"/>
          </p:cNvCxnSpPr>
          <p:nvPr/>
        </p:nvCxnSpPr>
        <p:spPr>
          <a:xfrm flipV="1">
            <a:off x="2667000" y="3200400"/>
            <a:ext cx="76200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0" idx="1"/>
          </p:cNvCxnSpPr>
          <p:nvPr/>
        </p:nvCxnSpPr>
        <p:spPr>
          <a:xfrm flipV="1">
            <a:off x="1614259" y="2516089"/>
            <a:ext cx="632433" cy="335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19" idx="1"/>
          </p:cNvCxnSpPr>
          <p:nvPr/>
        </p:nvCxnSpPr>
        <p:spPr>
          <a:xfrm>
            <a:off x="1614259" y="2851666"/>
            <a:ext cx="618007" cy="350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315200" y="2590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01101…</a:t>
            </a:r>
            <a:endParaRPr lang="en-US" dirty="0"/>
          </a:p>
        </p:txBody>
      </p:sp>
      <p:cxnSp>
        <p:nvCxnSpPr>
          <p:cNvPr id="38" name="Straight Arrow Connector 37"/>
          <p:cNvCxnSpPr>
            <a:stCxn id="10" idx="3"/>
            <a:endCxn id="36" idx="1"/>
          </p:cNvCxnSpPr>
          <p:nvPr/>
        </p:nvCxnSpPr>
        <p:spPr>
          <a:xfrm>
            <a:off x="6477000" y="2857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Zigzag Order</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All of the quantized coefficients are ordered into  the zigzag sequence. It places low frequency coefficients (which are more likely to be non-zero) before high-frequency coefficients.</a:t>
            </a:r>
          </a:p>
        </p:txBody>
      </p:sp>
      <p:graphicFrame>
        <p:nvGraphicFramePr>
          <p:cNvPr id="8" name="Table 7"/>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-26</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-3</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bl>
          </a:graphicData>
        </a:graphic>
      </p:graphicFrame>
      <p:graphicFrame>
        <p:nvGraphicFramePr>
          <p:cNvPr id="9" name="Table 8"/>
          <p:cNvGraphicFramePr>
            <a:graphicFrameLocks noGrp="1"/>
          </p:cNvGraphicFramePr>
          <p:nvPr/>
        </p:nvGraphicFramePr>
        <p:xfrm>
          <a:off x="685800" y="22860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-26</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-3</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bl>
          </a:graphicData>
        </a:graphic>
      </p:graphicFrame>
      <p:cxnSp>
        <p:nvCxnSpPr>
          <p:cNvPr id="11" name="Straight Arrow Connector 10"/>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DPCM &amp; RLC</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There are strong correlation between DC coefficients of adjacent blocks. Hence, the quantized DC is encoded as the difference from the DC term of the previous block in the encoding order by using DPCM.</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RLC is applied to encode other AC coefficients</a:t>
            </a:r>
          </a:p>
          <a:p>
            <a:pPr algn="just"/>
            <a:endParaRPr lang="en-US" sz="2200" dirty="0" smtClean="0"/>
          </a:p>
        </p:txBody>
      </p:sp>
      <p:sp>
        <p:nvSpPr>
          <p:cNvPr id="8" name="Rectangle 7"/>
          <p:cNvSpPr/>
          <p:nvPr/>
        </p:nvSpPr>
        <p:spPr>
          <a:xfrm>
            <a:off x="26670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76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19400" y="4050268"/>
            <a:ext cx="675185" cy="369332"/>
          </a:xfrm>
          <a:prstGeom prst="rect">
            <a:avLst/>
          </a:prstGeom>
          <a:noFill/>
        </p:spPr>
        <p:txBody>
          <a:bodyPr wrap="none" rtlCol="0">
            <a:spAutoFit/>
          </a:bodyPr>
          <a:lstStyle/>
          <a:p>
            <a:r>
              <a:rPr lang="en-US" dirty="0" smtClean="0"/>
              <a:t>DC</a:t>
            </a:r>
            <a:r>
              <a:rPr lang="en-US" i="1" baseline="-25000" dirty="0" smtClean="0"/>
              <a:t>i-1</a:t>
            </a:r>
            <a:endParaRPr lang="en-US" i="1" baseline="-25000" dirty="0"/>
          </a:p>
        </p:txBody>
      </p:sp>
      <p:sp>
        <p:nvSpPr>
          <p:cNvPr id="13" name="TextBox 12"/>
          <p:cNvSpPr txBox="1"/>
          <p:nvPr/>
        </p:nvSpPr>
        <p:spPr>
          <a:xfrm>
            <a:off x="3921604" y="4038600"/>
            <a:ext cx="551754" cy="369332"/>
          </a:xfrm>
          <a:prstGeom prst="rect">
            <a:avLst/>
          </a:prstGeom>
          <a:noFill/>
        </p:spPr>
        <p:txBody>
          <a:bodyPr wrap="none" rtlCol="0">
            <a:spAutoFit/>
          </a:bodyPr>
          <a:lstStyle/>
          <a:p>
            <a:r>
              <a:rPr lang="en-US" dirty="0" err="1" smtClean="0"/>
              <a:t>DC</a:t>
            </a:r>
            <a:r>
              <a:rPr lang="en-US" i="1" baseline="-25000" dirty="0" err="1" smtClean="0"/>
              <a:t>i</a:t>
            </a:r>
            <a:endParaRPr lang="en-US" i="1" baseline="-25000" dirty="0"/>
          </a:p>
        </p:txBody>
      </p:sp>
      <p:cxnSp>
        <p:nvCxnSpPr>
          <p:cNvPr id="15" name="Straight Arrow Connector 14"/>
          <p:cNvCxnSpPr>
            <a:stCxn id="12" idx="2"/>
          </p:cNvCxnSpPr>
          <p:nvPr/>
        </p:nvCxnSpPr>
        <p:spPr>
          <a:xfrm rot="5400000">
            <a:off x="2797697" y="4288904"/>
            <a:ext cx="228600" cy="489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rot="5400000">
            <a:off x="3807407" y="4258126"/>
            <a:ext cx="240268" cy="539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05400" y="4800600"/>
            <a:ext cx="2114681" cy="369332"/>
          </a:xfrm>
          <a:prstGeom prst="rect">
            <a:avLst/>
          </a:prstGeom>
          <a:noFill/>
        </p:spPr>
        <p:txBody>
          <a:bodyPr wrap="none" rtlCol="0">
            <a:spAutoFit/>
          </a:bodyPr>
          <a:lstStyle/>
          <a:p>
            <a:r>
              <a:rPr lang="en-US" dirty="0" smtClean="0"/>
              <a:t>DIFF = </a:t>
            </a:r>
            <a:r>
              <a:rPr lang="en-US" dirty="0" err="1" smtClean="0"/>
              <a:t>DC</a:t>
            </a:r>
            <a:r>
              <a:rPr lang="en-US" i="1" baseline="-25000" dirty="0" err="1" smtClean="0"/>
              <a:t>i</a:t>
            </a:r>
            <a:r>
              <a:rPr lang="en-US" i="1" baseline="-25000" dirty="0" smtClean="0"/>
              <a:t>  </a:t>
            </a:r>
            <a:r>
              <a:rPr lang="en-US" dirty="0" smtClean="0"/>
              <a:t>- DC</a:t>
            </a:r>
            <a:r>
              <a:rPr lang="en-US" i="1" baseline="-25000" dirty="0" smtClean="0"/>
              <a:t>i-1</a:t>
            </a:r>
            <a:r>
              <a:rPr lang="en-US" dirty="0" smtClean="0"/>
              <a:t>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DPCM &amp; RLC (Cont.)</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smtClean="0"/>
              <a:t>DC coefficient: +3 </a:t>
            </a:r>
            <a:r>
              <a:rPr lang="en-US" sz="2200" dirty="0" smtClean="0">
                <a:sym typeface="Wingdings" pitchFamily="2" charset="2"/>
              </a:rPr>
              <a:t> (2),(3)</a:t>
            </a:r>
          </a:p>
          <a:p>
            <a:pPr algn="just"/>
            <a:r>
              <a:rPr lang="en-US" sz="2200" dirty="0" smtClean="0">
                <a:sym typeface="Wingdings" pitchFamily="2" charset="2"/>
              </a:rPr>
              <a:t>AC coefficients: </a:t>
            </a:r>
          </a:p>
          <a:p>
            <a:pPr lvl="1" algn="just"/>
            <a:r>
              <a:rPr lang="en-US" sz="2000" dirty="0" smtClean="0">
                <a:sym typeface="Wingdings" pitchFamily="2" charset="2"/>
              </a:rPr>
              <a:t>(0,2) (-3) </a:t>
            </a:r>
          </a:p>
          <a:p>
            <a:pPr lvl="1" algn="just"/>
            <a:r>
              <a:rPr lang="en-US" sz="2000" dirty="0" smtClean="0">
                <a:sym typeface="Wingdings" pitchFamily="2" charset="2"/>
              </a:rPr>
              <a:t>(1,2) (-3)</a:t>
            </a:r>
          </a:p>
          <a:p>
            <a:pPr lvl="1" algn="just"/>
            <a:r>
              <a:rPr lang="en-US" sz="2000" dirty="0" smtClean="0">
                <a:sym typeface="Wingdings" pitchFamily="2" charset="2"/>
              </a:rPr>
              <a:t>(0,2) (-2)</a:t>
            </a:r>
          </a:p>
          <a:p>
            <a:pPr lvl="1" algn="just"/>
            <a:r>
              <a:rPr lang="en-US" sz="2000" dirty="0" smtClean="0">
                <a:sym typeface="Wingdings" pitchFamily="2" charset="2"/>
              </a:rPr>
              <a:t>(0,3) (-6)</a:t>
            </a:r>
          </a:p>
          <a:p>
            <a:pPr lvl="1" algn="just"/>
            <a:r>
              <a:rPr lang="en-US" sz="2000" dirty="0" smtClean="0">
                <a:sym typeface="Wingdings" pitchFamily="2" charset="2"/>
              </a:rPr>
              <a:t>(0,2) (2)</a:t>
            </a:r>
          </a:p>
          <a:p>
            <a:pPr lvl="1" algn="just"/>
            <a:r>
              <a:rPr lang="en-US" sz="2000" dirty="0" smtClean="0">
                <a:sym typeface="Wingdings" pitchFamily="2" charset="2"/>
              </a:rPr>
              <a:t>…</a:t>
            </a:r>
          </a:p>
          <a:p>
            <a:pPr lvl="1" algn="just"/>
            <a:r>
              <a:rPr lang="en-US" sz="2000" dirty="0" smtClean="0"/>
              <a:t>(0,0) </a:t>
            </a:r>
            <a:r>
              <a:rPr lang="en-US" sz="2000" dirty="0" smtClean="0">
                <a:sym typeface="Wingdings" pitchFamily="2" charset="2"/>
              </a:rPr>
              <a:t> EOB</a:t>
            </a:r>
            <a:endParaRPr lang="en-US" sz="2000" dirty="0" smtClean="0"/>
          </a:p>
          <a:p>
            <a:pPr algn="just"/>
            <a:r>
              <a:rPr lang="en-US" sz="2200" dirty="0" smtClean="0"/>
              <a:t>AC coefficient is made up of a pair of symbols (</a:t>
            </a:r>
            <a:r>
              <a:rPr lang="en-US" sz="2200" i="1" dirty="0" smtClean="0"/>
              <a:t>run length, size</a:t>
            </a:r>
            <a:r>
              <a:rPr lang="en-US" sz="2200" dirty="0" smtClean="0"/>
              <a:t>) (</a:t>
            </a:r>
            <a:r>
              <a:rPr lang="en-US" sz="2200" i="1" dirty="0" smtClean="0"/>
              <a:t>amplitude</a:t>
            </a:r>
            <a:r>
              <a:rPr lang="en-US" sz="2200" dirty="0" smtClean="0"/>
              <a:t>). Run length is the number of zeros in the run. Size is the number of bits used to encode amplitude.</a:t>
            </a:r>
          </a:p>
        </p:txBody>
      </p:sp>
      <p:graphicFrame>
        <p:nvGraphicFramePr>
          <p:cNvPr id="14" name="Table 13"/>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gridCol w="447675"/>
                <a:gridCol w="447675"/>
                <a:gridCol w="447675"/>
                <a:gridCol w="447675"/>
                <a:gridCol w="447675"/>
                <a:gridCol w="447675"/>
                <a:gridCol w="447675"/>
              </a:tblGrid>
              <a:tr h="342900">
                <a:tc>
                  <a:txBody>
                    <a:bodyPr/>
                    <a:lstStyle/>
                    <a:p>
                      <a:pPr algn="ctr"/>
                      <a:r>
                        <a:rPr lang="en-US" sz="1000" dirty="0" smtClean="0"/>
                        <a:t>-26</a:t>
                      </a:r>
                      <a:endParaRPr lang="en-US" sz="1000" dirty="0"/>
                    </a:p>
                  </a:txBody>
                  <a:tcPr marL="0" marR="0" marT="0" marB="0" anchor="ctr"/>
                </a:tc>
                <a:tc>
                  <a:txBody>
                    <a:bodyPr/>
                    <a:lstStyle/>
                    <a:p>
                      <a:pPr algn="ctr"/>
                      <a:r>
                        <a:rPr lang="en-US" sz="1000" dirty="0" smtClean="0"/>
                        <a:t>-3</a:t>
                      </a:r>
                      <a:endParaRPr lang="en-US" sz="1000" dirty="0"/>
                    </a:p>
                  </a:txBody>
                  <a:tcPr marL="0" marR="0" marT="0" marB="0" anchor="ctr"/>
                </a:tc>
                <a:tc>
                  <a:txBody>
                    <a:bodyPr/>
                    <a:lstStyle/>
                    <a:p>
                      <a:pPr algn="ctr"/>
                      <a:r>
                        <a:rPr lang="en-US" sz="1000" dirty="0" smtClean="0"/>
                        <a:t>-6</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-3</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5</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-4</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2</a:t>
                      </a:r>
                      <a:endParaRPr lang="en-US" sz="1000" dirty="0"/>
                    </a:p>
                  </a:txBody>
                  <a:tcPr marL="0" marR="0" marT="0" marB="0" anchor="ctr"/>
                </a:tc>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1</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r h="342900">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c>
                  <a:txBody>
                    <a:bodyPr/>
                    <a:lstStyle/>
                    <a:p>
                      <a:pPr algn="ctr"/>
                      <a:r>
                        <a:rPr lang="en-US" sz="1000" dirty="0" smtClean="0"/>
                        <a:t>0</a:t>
                      </a:r>
                      <a:endParaRPr lang="en-US" sz="1000" dirty="0"/>
                    </a:p>
                  </a:txBody>
                  <a:tcPr marL="0" marR="0" marT="0" marB="0" anchor="ctr"/>
                </a:tc>
              </a:tr>
            </a:tbl>
          </a:graphicData>
        </a:graphic>
      </p:graphicFrame>
      <p:cxnSp>
        <p:nvCxnSpPr>
          <p:cNvPr id="16" name="Straight Arrow Connector 15"/>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a:t>
            </a:r>
            <a:endParaRPr lang="en-US" sz="3600" dirty="0"/>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smtClean="0"/>
              <a:t>Significant levels of compression can be obtained by replacing long string of a binary digit by a string of much shorter codeword.</a:t>
            </a:r>
          </a:p>
          <a:p>
            <a:pPr algn="just"/>
            <a:endParaRPr lang="en-US" sz="2400" dirty="0" smtClean="0"/>
          </a:p>
          <a:p>
            <a:pPr algn="just"/>
            <a:r>
              <a:rPr lang="en-US" sz="2400" dirty="0" smtClean="0"/>
              <a:t>The length of each codeword is a function of its relative frequency of occurrence.</a:t>
            </a:r>
          </a:p>
          <a:p>
            <a:pPr algn="just"/>
            <a:endParaRPr lang="en-US" sz="2400" dirty="0" smtClean="0"/>
          </a:p>
          <a:p>
            <a:pPr algn="just"/>
            <a:r>
              <a:rPr lang="en-US" sz="2400" dirty="0" smtClean="0"/>
              <a:t>JPEG provides general purpose Huffman tables, encoders may also choose to generate Huffman tables optimized for the actual frequency distributions in images being encoded.</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(Cont.)</a:t>
            </a:r>
            <a:endParaRPr lang="en-US" sz="3600" dirty="0"/>
          </a:p>
        </p:txBody>
      </p:sp>
      <p:graphicFrame>
        <p:nvGraphicFramePr>
          <p:cNvPr id="47" name="Group 230"/>
          <p:cNvGraphicFramePr>
            <a:graphicFrameLocks noGrp="1"/>
          </p:cNvGraphicFramePr>
          <p:nvPr/>
        </p:nvGraphicFramePr>
        <p:xfrm>
          <a:off x="457200" y="2209801"/>
          <a:ext cx="8229600" cy="3886198"/>
        </p:xfrm>
        <a:graphic>
          <a:graphicData uri="http://schemas.openxmlformats.org/drawingml/2006/table">
            <a:tbl>
              <a:tblPr/>
              <a:tblGrid>
                <a:gridCol w="1123950"/>
                <a:gridCol w="2686050"/>
                <a:gridCol w="4419600"/>
              </a:tblGrid>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Category</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Values</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Bits for the value</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0,1</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2</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-3,-2,2,3</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00,01,10,11</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3</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-7,-6,-5,-4,4,5,6,7</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000,001,010,011,100,101,110,111</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4</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-15,...,-8,8,...,15</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0000,...,0111,1000,...,1111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5</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-31,...,-16,16,...31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00000,...,01111,10000,...,11111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6</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-63,...,-32,32,...63</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000000,...,011111,100000,...,111111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cs typeface="Times New Roman" pitchFamily="18" charset="0"/>
                        </a:rPr>
                        <a:t>7</a:t>
                      </a:r>
                      <a:endParaRPr kumimoji="1" lang="en-US" altLang="zh-TW" sz="1400" b="0" i="0" u="none" strike="noStrike" cap="none" normalizeH="0" baseline="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-127,...,-64,64,...,127</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cs typeface="Times New Roman" pitchFamily="18" charset="0"/>
                        </a:rPr>
                        <a:t>0000000,...,0111111,1000000,...,1111111</a:t>
                      </a:r>
                      <a:endParaRPr kumimoji="1" lang="en-US" altLang="zh-TW" sz="1400" b="0" i="0" u="none" strike="noStrike" cap="none" normalizeH="0" baseline="0" dirty="0" smtClean="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1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mn-lt"/>
                          <a:ea typeface="新細明體" pitchFamily="18" charset="-120"/>
                          <a:cs typeface="Times New Roman" pitchFamily="18" charset="0"/>
                        </a:rPr>
                        <a:t>-255,..,-128,128,..,255</a:t>
                      </a:r>
                      <a:r>
                        <a:rPr kumimoji="1" lang="en-US" altLang="zh-TW" sz="1400" b="0" i="0" u="none" strike="noStrike" cap="none" normalizeH="0" baseline="0" smtClean="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mn-lt"/>
                          <a:ea typeface="新細明體" pitchFamily="18" charset="-120"/>
                          <a:cs typeface="Times New Roman" pitchFamily="18" charset="0"/>
                        </a:rPr>
                        <a:t>-511,..,-256,256,..,511</a:t>
                      </a:r>
                      <a:r>
                        <a:rPr kumimoji="1" lang="en-US" altLang="zh-TW" sz="1400" b="0" i="0" u="none" strike="noStrike" cap="none" normalizeH="0" baseline="0" smtClean="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mn-lt"/>
                          <a:ea typeface="新細明體" pitchFamily="18" charset="-120"/>
                          <a:cs typeface="Times New Roman" pitchFamily="18" charset="0"/>
                        </a:rPr>
                        <a:t>-1023,..,-512,512,..,1023</a:t>
                      </a:r>
                      <a:r>
                        <a:rPr kumimoji="1" lang="en-US" altLang="zh-TW" sz="1400" b="0" i="0" u="none" strike="noStrike" cap="none" normalizeH="0" baseline="0" smtClean="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mn-lt"/>
                          <a:ea typeface="新細明體" pitchFamily="18" charset="-120"/>
                          <a:cs typeface="Times New Roman" pitchFamily="18" charset="0"/>
                        </a:rPr>
                        <a:t>-2047,..,-1024,1024,..,2047</a:t>
                      </a:r>
                      <a:r>
                        <a:rPr kumimoji="1" lang="en-US" altLang="zh-TW" sz="1400" b="0" i="0" u="none" strike="noStrike" cap="none" normalizeH="0" baseline="0" smtClean="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 name="TextBox 47"/>
          <p:cNvSpPr txBox="1"/>
          <p:nvPr/>
        </p:nvSpPr>
        <p:spPr>
          <a:xfrm>
            <a:off x="3304851" y="6183868"/>
            <a:ext cx="2791149" cy="369332"/>
          </a:xfrm>
          <a:prstGeom prst="rect">
            <a:avLst/>
          </a:prstGeom>
          <a:noFill/>
        </p:spPr>
        <p:txBody>
          <a:bodyPr wrap="none" rtlCol="0">
            <a:spAutoFit/>
          </a:bodyPr>
          <a:lstStyle/>
          <a:p>
            <a:r>
              <a:rPr lang="en-US" dirty="0" smtClean="0"/>
              <a:t>Values and bits for values</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Huffman Coding (Cont.)</a:t>
            </a:r>
            <a:endParaRPr lang="en-US" sz="3600" dirty="0"/>
          </a:p>
        </p:txBody>
      </p:sp>
      <p:graphicFrame>
        <p:nvGraphicFramePr>
          <p:cNvPr id="4" name="Group 173"/>
          <p:cNvGraphicFramePr>
            <a:graphicFrameLocks noGrp="1"/>
          </p:cNvGraphicFramePr>
          <p:nvPr/>
        </p:nvGraphicFramePr>
        <p:xfrm>
          <a:off x="1295400" y="2215833"/>
          <a:ext cx="6553200" cy="3183592"/>
        </p:xfrm>
        <a:graphic>
          <a:graphicData uri="http://schemas.openxmlformats.org/drawingml/2006/table">
            <a:tbl>
              <a:tblPr/>
              <a:tblGrid>
                <a:gridCol w="1524000"/>
                <a:gridCol w="1676400"/>
                <a:gridCol w="3352800"/>
              </a:tblGrid>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Run, 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mn-lt"/>
                          <a:ea typeface="新細明體" pitchFamily="18" charset="-12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1111111110000011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11011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mn-lt"/>
                          <a:ea typeface="新細明體" pitchFamily="18" charset="-120"/>
                        </a:rPr>
                        <a:t>15,10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smtClean="0">
                          <a:ln>
                            <a:noFill/>
                          </a:ln>
                          <a:solidFill>
                            <a:schemeClr val="tx1"/>
                          </a:solidFill>
                          <a:effectLst/>
                          <a:latin typeface="+mn-lt"/>
                          <a:ea typeface="新細明體" pitchFamily="18" charset="-120"/>
                        </a:rPr>
                        <a:t>1111111111111110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3200400" y="5486400"/>
            <a:ext cx="2908168" cy="369332"/>
          </a:xfrm>
          <a:prstGeom prst="rect">
            <a:avLst/>
          </a:prstGeom>
          <a:noFill/>
        </p:spPr>
        <p:txBody>
          <a:bodyPr wrap="none" rtlCol="0">
            <a:spAutoFit/>
          </a:bodyPr>
          <a:lstStyle/>
          <a:p>
            <a:r>
              <a:rPr lang="en-US" dirty="0" smtClean="0"/>
              <a:t>Luminance AC coefficients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5448</TotalTime>
  <Words>20200</Words>
  <Application>Microsoft Office PowerPoint</Application>
  <PresentationFormat>On-screen Show (4:3)</PresentationFormat>
  <Paragraphs>4130</Paragraphs>
  <Slides>298</Slides>
  <Notes>13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298</vt:i4>
      </vt:variant>
    </vt:vector>
  </HeadingPairs>
  <TitlesOfParts>
    <vt:vector size="302" baseType="lpstr">
      <vt:lpstr>Urban</vt:lpstr>
      <vt:lpstr>Equation</vt:lpstr>
      <vt:lpstr>Picture</vt:lpstr>
      <vt:lpstr>Microsoft ClipArt Gallery</vt:lpstr>
      <vt:lpstr>MULTIMEDIA COMMUNICATION</vt:lpstr>
      <vt:lpstr>About ME</vt:lpstr>
      <vt:lpstr>Aim of this Module</vt:lpstr>
      <vt:lpstr>Syllabus</vt:lpstr>
      <vt:lpstr>References</vt:lpstr>
      <vt:lpstr>References</vt:lpstr>
      <vt:lpstr>Evaluation Method</vt:lpstr>
      <vt:lpstr>Project Topics</vt:lpstr>
      <vt:lpstr>INTRODUCTION</vt:lpstr>
      <vt:lpstr>Multimedia Concepts</vt:lpstr>
      <vt:lpstr>Data vs. Signal</vt:lpstr>
      <vt:lpstr>Data vs. Signal (Cont.)</vt:lpstr>
      <vt:lpstr>Periodic vs. non-periodic signal</vt:lpstr>
      <vt:lpstr>Multimedia Data</vt:lpstr>
      <vt:lpstr>Media Type Classification</vt:lpstr>
      <vt:lpstr>Media Type Classification</vt:lpstr>
      <vt:lpstr>Text</vt:lpstr>
      <vt:lpstr>Text Coding &amp; Compression</vt:lpstr>
      <vt:lpstr>Graphics</vt:lpstr>
      <vt:lpstr>Still Image</vt:lpstr>
      <vt:lpstr>Still Image (Cont.)</vt:lpstr>
      <vt:lpstr>Graphics vs. Still Image</vt:lpstr>
      <vt:lpstr>Image Compression</vt:lpstr>
      <vt:lpstr>Video</vt:lpstr>
      <vt:lpstr>Video vs. Animation</vt:lpstr>
      <vt:lpstr>Video Compression</vt:lpstr>
      <vt:lpstr>Sound</vt:lpstr>
      <vt:lpstr>Digital Audio</vt:lpstr>
      <vt:lpstr>A Simple Data Communication Model</vt:lpstr>
      <vt:lpstr>Communication Tasks</vt:lpstr>
      <vt:lpstr>Distributed Multimedia System</vt:lpstr>
      <vt:lpstr>Distributed Multimedia System (Cont.)</vt:lpstr>
      <vt:lpstr>Distributed Multimedia System (Cont.)</vt:lpstr>
      <vt:lpstr>Multimedia Server</vt:lpstr>
      <vt:lpstr>Multimedia Equipments</vt:lpstr>
      <vt:lpstr>Multimedia Networks</vt:lpstr>
      <vt:lpstr>Multimedia Operating System</vt:lpstr>
      <vt:lpstr>Multimedia Operating System (Cont.)</vt:lpstr>
      <vt:lpstr>Multimedia Operating System (Cont.)</vt:lpstr>
      <vt:lpstr>Multimedia Applications</vt:lpstr>
      <vt:lpstr>Multimedia Applications (Cont.)</vt:lpstr>
      <vt:lpstr>Multimedia Application Environment</vt:lpstr>
      <vt:lpstr>Example (Video on Demand)</vt:lpstr>
      <vt:lpstr>DIGITIZATION PRINCIPLES</vt:lpstr>
      <vt:lpstr>Analog Signals</vt:lpstr>
      <vt:lpstr>Analog Signals (Cont.)</vt:lpstr>
      <vt:lpstr>Encoder Design</vt:lpstr>
      <vt:lpstr>Encoder Design (Cont.)</vt:lpstr>
      <vt:lpstr>Data Representation</vt:lpstr>
      <vt:lpstr>Sampling Rate</vt:lpstr>
      <vt:lpstr>Sampling Rate (Cont.)</vt:lpstr>
      <vt:lpstr>Quantization</vt:lpstr>
      <vt:lpstr>Quantization Error</vt:lpstr>
      <vt:lpstr>Decoder Design</vt:lpstr>
      <vt:lpstr>Zero-Order Hold</vt:lpstr>
      <vt:lpstr>TEXT</vt:lpstr>
      <vt:lpstr>Various Types of Text</vt:lpstr>
      <vt:lpstr>ASCII Character Coding</vt:lpstr>
      <vt:lpstr>ISO/IEC 8859</vt:lpstr>
      <vt:lpstr>Unicode</vt:lpstr>
      <vt:lpstr>Text Compression</vt:lpstr>
      <vt:lpstr>Huffman Coding </vt:lpstr>
      <vt:lpstr>The Basic Algorithm</vt:lpstr>
      <vt:lpstr>The Basic Algorithm (Cont.)</vt:lpstr>
      <vt:lpstr>Examples</vt:lpstr>
      <vt:lpstr>Lempel-Ziv Coding</vt:lpstr>
      <vt:lpstr>Examples</vt:lpstr>
      <vt:lpstr>Facsimile Image Compression </vt:lpstr>
      <vt:lpstr>Compression Standards</vt:lpstr>
      <vt:lpstr>ITU-T Group 3</vt:lpstr>
      <vt:lpstr>Run Length Coding</vt:lpstr>
      <vt:lpstr>Run Length Coding (Cont.)</vt:lpstr>
      <vt:lpstr>Modified Huffman Coding</vt:lpstr>
      <vt:lpstr>Modified Huffman Coding (Cont.)</vt:lpstr>
      <vt:lpstr>Modified Huffman Coding</vt:lpstr>
      <vt:lpstr>Modified Huffman Coding (Cont.)</vt:lpstr>
      <vt:lpstr>Modified Huffman Coding (Cont.)</vt:lpstr>
      <vt:lpstr>STILL IMAGE</vt:lpstr>
      <vt:lpstr>Image</vt:lpstr>
      <vt:lpstr>Color Models</vt:lpstr>
      <vt:lpstr>Color Models (Cont.)</vt:lpstr>
      <vt:lpstr>Color Models (Cont.)</vt:lpstr>
      <vt:lpstr>Image Compression</vt:lpstr>
      <vt:lpstr>Chroma Sub-sampling</vt:lpstr>
      <vt:lpstr>Chroma Sub-sampling (Cont.)</vt:lpstr>
      <vt:lpstr>JPEG Standard</vt:lpstr>
      <vt:lpstr>JPEG Standard (Cont.)</vt:lpstr>
      <vt:lpstr>JPEG Coding</vt:lpstr>
      <vt:lpstr>Discrete Cosine Transform</vt:lpstr>
      <vt:lpstr>Discrete Cosine Transform (Cont.)</vt:lpstr>
      <vt:lpstr>Quantization</vt:lpstr>
      <vt:lpstr>Quantization (Cont.)</vt:lpstr>
      <vt:lpstr>Entropy Encoding</vt:lpstr>
      <vt:lpstr>Zigzag Order</vt:lpstr>
      <vt:lpstr>DPCM &amp; RLC</vt:lpstr>
      <vt:lpstr>DPCM &amp; RLC (Cont.)</vt:lpstr>
      <vt:lpstr>Huffman Coding </vt:lpstr>
      <vt:lpstr>Huffman Coding (Cont.)</vt:lpstr>
      <vt:lpstr>Huffman Coding (Cont.)</vt:lpstr>
      <vt:lpstr>Huffman Coding (Cont.)</vt:lpstr>
      <vt:lpstr>Huffman Coding (Cont.) </vt:lpstr>
      <vt:lpstr>Example </vt:lpstr>
      <vt:lpstr>Why another standard? </vt:lpstr>
      <vt:lpstr>JPEG2000</vt:lpstr>
      <vt:lpstr>Key Features</vt:lpstr>
      <vt:lpstr>Operation Flow</vt:lpstr>
      <vt:lpstr>Discrete Wavelet Transform</vt:lpstr>
      <vt:lpstr>Discrete Wavelet Transform (Cont.)</vt:lpstr>
      <vt:lpstr>Quantization</vt:lpstr>
      <vt:lpstr>Quantization (Cont.)</vt:lpstr>
      <vt:lpstr>Quantization (Cont.)</vt:lpstr>
      <vt:lpstr>EBCOT</vt:lpstr>
      <vt:lpstr>EBCOT (Cont.)</vt:lpstr>
      <vt:lpstr>EBCOT (Cont.)</vt:lpstr>
      <vt:lpstr>EBCOT (Cont.)</vt:lpstr>
      <vt:lpstr>JPEG2000 Features </vt:lpstr>
      <vt:lpstr>JPEG vs. JPEG2000 </vt:lpstr>
      <vt:lpstr>AUDIO</vt:lpstr>
      <vt:lpstr>Sound Facts</vt:lpstr>
      <vt:lpstr>Digital Audio</vt:lpstr>
      <vt:lpstr>Digital Audio (Cont.)</vt:lpstr>
      <vt:lpstr>Audio Compression</vt:lpstr>
      <vt:lpstr>DPCM</vt:lpstr>
      <vt:lpstr>DPCM (Cont.)</vt:lpstr>
      <vt:lpstr>DPCM (Cont.)</vt:lpstr>
      <vt:lpstr>Third-order predictive DPCM</vt:lpstr>
      <vt:lpstr>Third-order predictive DPCM (Cont.)</vt:lpstr>
      <vt:lpstr>Third-order predictive DPCM (Cont.)</vt:lpstr>
      <vt:lpstr>Adaptive DPCM (ADPCM)</vt:lpstr>
      <vt:lpstr>Sub-band ADPCM</vt:lpstr>
      <vt:lpstr>Sub-band ADPCM</vt:lpstr>
      <vt:lpstr>Linear Predictive Coding</vt:lpstr>
      <vt:lpstr>Linear Predictive Coding (Cont.)</vt:lpstr>
      <vt:lpstr>Code-excited LPC (CELPC)</vt:lpstr>
      <vt:lpstr>Perceptual Coding</vt:lpstr>
      <vt:lpstr>Sensitivity of the ear</vt:lpstr>
      <vt:lpstr>Frequency Masking</vt:lpstr>
      <vt:lpstr>Frequency Masking (Cont.)</vt:lpstr>
      <vt:lpstr>Temporal Masking</vt:lpstr>
      <vt:lpstr>MPEG Audio Coder</vt:lpstr>
      <vt:lpstr>MPEG Audio Coder (Cont.)</vt:lpstr>
      <vt:lpstr>VIDEO</vt:lpstr>
      <vt:lpstr>Analog Video</vt:lpstr>
      <vt:lpstr>Composite vs. Component Video</vt:lpstr>
      <vt:lpstr>Analog Video Raster</vt:lpstr>
      <vt:lpstr>Refresh rate</vt:lpstr>
      <vt:lpstr>Analog Television System</vt:lpstr>
      <vt:lpstr>Digital Video</vt:lpstr>
      <vt:lpstr>Video Compression</vt:lpstr>
      <vt:lpstr>Video Compression (Cont.)</vt:lpstr>
      <vt:lpstr>Motion Estimation</vt:lpstr>
      <vt:lpstr>Motion Estimation (Cont.)</vt:lpstr>
      <vt:lpstr>Motion Estimation (Cont.)</vt:lpstr>
      <vt:lpstr>Motion Compensation</vt:lpstr>
      <vt:lpstr>Schematic Process of Motion Estimation</vt:lpstr>
      <vt:lpstr>MPEG Standards</vt:lpstr>
      <vt:lpstr>A Typical MPEG Frame Display Order</vt:lpstr>
      <vt:lpstr>I-frames</vt:lpstr>
      <vt:lpstr>P-frames</vt:lpstr>
      <vt:lpstr>B-frames</vt:lpstr>
      <vt:lpstr>MPEG-1 Encoder</vt:lpstr>
      <vt:lpstr>MPEG-1 Decoder</vt:lpstr>
      <vt:lpstr>MPEG-1 Performance</vt:lpstr>
      <vt:lpstr>MPEG-1 Bit stream structure</vt:lpstr>
      <vt:lpstr>MPEG-2 Standard</vt:lpstr>
      <vt:lpstr>MPEG-2 Interlaced Scan</vt:lpstr>
      <vt:lpstr>MPEG-2 Alternative Scan Order</vt:lpstr>
      <vt:lpstr>MPEG-2 Scalable Coding</vt:lpstr>
      <vt:lpstr>MPEG-4 Standard</vt:lpstr>
      <vt:lpstr>MPEG-4 Standard (Cont.)</vt:lpstr>
      <vt:lpstr>MPEG-4 Standard (Cont.)</vt:lpstr>
      <vt:lpstr>MULTIMEDIA NETWORKING SYSTEM</vt:lpstr>
      <vt:lpstr>User Requirements</vt:lpstr>
      <vt:lpstr>Network Requirements</vt:lpstr>
      <vt:lpstr>Network Requirements (Cont.)</vt:lpstr>
      <vt:lpstr>MULTIMEDIA NETWORKS</vt:lpstr>
      <vt:lpstr>Multimedia Networks</vt:lpstr>
      <vt:lpstr>LAN Technology</vt:lpstr>
      <vt:lpstr>FDDI Properties</vt:lpstr>
      <vt:lpstr>FDDI Layers</vt:lpstr>
      <vt:lpstr>FDDI Layers</vt:lpstr>
      <vt:lpstr>FDDI Advantages</vt:lpstr>
      <vt:lpstr>FDDI Limitations</vt:lpstr>
      <vt:lpstr>WAN Technology</vt:lpstr>
      <vt:lpstr>PSTN</vt:lpstr>
      <vt:lpstr>ISDN</vt:lpstr>
      <vt:lpstr>Broadband ISDN</vt:lpstr>
      <vt:lpstr>Why the Cell Size is 53 Bytes?</vt:lpstr>
      <vt:lpstr>ATM Service Categories</vt:lpstr>
      <vt:lpstr>ATM Service Categories (Cont.)</vt:lpstr>
      <vt:lpstr>Wireless Network</vt:lpstr>
      <vt:lpstr>Wireless Network (Cont.)</vt:lpstr>
      <vt:lpstr>3G Wireless System</vt:lpstr>
      <vt:lpstr>Broadcast Channels</vt:lpstr>
      <vt:lpstr>Video Application Characteristics</vt:lpstr>
      <vt:lpstr>QUALITY OF SERVICE</vt:lpstr>
      <vt:lpstr>End-user QoS Categories Mapping</vt:lpstr>
      <vt:lpstr>End-user Performance Expectations (Conversational Services)</vt:lpstr>
      <vt:lpstr>Conversation Voice</vt:lpstr>
      <vt:lpstr>Video Phone</vt:lpstr>
      <vt:lpstr>End-user Performance Expectations (Interactive Services)</vt:lpstr>
      <vt:lpstr>End-user Performance Expectations (Streaming Services)</vt:lpstr>
      <vt:lpstr>Queuing and Scheduling</vt:lpstr>
      <vt:lpstr>Queuing and Scheduling (Cont.)</vt:lpstr>
      <vt:lpstr>Congestion Control &amp; Queue Discard</vt:lpstr>
      <vt:lpstr>Best-Effort</vt:lpstr>
      <vt:lpstr>Integrated Services</vt:lpstr>
      <vt:lpstr>Integrated Services (Cont.)</vt:lpstr>
      <vt:lpstr>IntServ Mechanism</vt:lpstr>
      <vt:lpstr>Inserv Mechanism (Cont.)</vt:lpstr>
      <vt:lpstr>Inserv Mechanism (Cont.)</vt:lpstr>
      <vt:lpstr>Soft State</vt:lpstr>
      <vt:lpstr>RSVP</vt:lpstr>
      <vt:lpstr>RSVP Mechanism</vt:lpstr>
      <vt:lpstr>RSVP Mechanism (Cont.)</vt:lpstr>
      <vt:lpstr>Differential Services</vt:lpstr>
      <vt:lpstr>DiffServ Architecture</vt:lpstr>
      <vt:lpstr>Per-Hop-Behavior</vt:lpstr>
      <vt:lpstr>SYNCHRONIZATION</vt:lpstr>
      <vt:lpstr>Multimedia Protocol Stack</vt:lpstr>
      <vt:lpstr>Synchronization Issues</vt:lpstr>
      <vt:lpstr>Intra- and Inter-Object Synchronization</vt:lpstr>
      <vt:lpstr>Live and Synthetic Synchronization</vt:lpstr>
      <vt:lpstr>Presentation Requirements</vt:lpstr>
      <vt:lpstr>Reference Model</vt:lpstr>
      <vt:lpstr>Reference Model (Cont.)</vt:lpstr>
      <vt:lpstr>Reference Model (Cont.)</vt:lpstr>
      <vt:lpstr>Synchronization Specification</vt:lpstr>
      <vt:lpstr>Synchronization Specification (Cont.)</vt:lpstr>
      <vt:lpstr>Distributed Environment</vt:lpstr>
      <vt:lpstr>Transport of the Sync Specification</vt:lpstr>
      <vt:lpstr>Location of Sync Operations</vt:lpstr>
      <vt:lpstr>Clock Synchronization</vt:lpstr>
      <vt:lpstr>Multi-Step Synchronization</vt:lpstr>
      <vt:lpstr>RTP, RTCP &amp; RTSP</vt:lpstr>
      <vt:lpstr>Multimedia Traffic</vt:lpstr>
      <vt:lpstr>Real-Time Multimedia Traffic</vt:lpstr>
      <vt:lpstr>Playback Point</vt:lpstr>
      <vt:lpstr>Why Real-Time Data Can Not Be TCP?</vt:lpstr>
      <vt:lpstr>Why Real-Time Data Can Not Be TCP?</vt:lpstr>
      <vt:lpstr>Multimedia Protocol Stack</vt:lpstr>
      <vt:lpstr>Real-Time Transport Protocol</vt:lpstr>
      <vt:lpstr>Real-Time Transport Protocol</vt:lpstr>
      <vt:lpstr>Timestamp and Sequence No.</vt:lpstr>
      <vt:lpstr>Real-Time Control Protocol</vt:lpstr>
      <vt:lpstr>Real-Time Control Protocol (Cont.)</vt:lpstr>
      <vt:lpstr>Real-Time Control Protocol (Cont.)</vt:lpstr>
      <vt:lpstr>Real-Time Control Protocol (Cont.)</vt:lpstr>
      <vt:lpstr>Real-Time Control Protocol (Cont.)</vt:lpstr>
      <vt:lpstr>Forward Error Correction</vt:lpstr>
      <vt:lpstr>Interleaving</vt:lpstr>
      <vt:lpstr>Receiver-Based Repair</vt:lpstr>
      <vt:lpstr>Real-Time Streaming Protocol</vt:lpstr>
      <vt:lpstr>Real-Time Streaming Protocol (Cont.)</vt:lpstr>
      <vt:lpstr>Real-Time Streaming Protocol (Cont.)</vt:lpstr>
      <vt:lpstr>H.323</vt:lpstr>
      <vt:lpstr>H.323 Definition</vt:lpstr>
      <vt:lpstr>H.323 Elements</vt:lpstr>
      <vt:lpstr>H.323 Terminal</vt:lpstr>
      <vt:lpstr>H.323 Gateway</vt:lpstr>
      <vt:lpstr>H.323 Gatekeeper</vt:lpstr>
      <vt:lpstr>H.323 Multipoint Control Unit</vt:lpstr>
      <vt:lpstr>H.323 Multipoint Control Unit</vt:lpstr>
      <vt:lpstr>H.225</vt:lpstr>
      <vt:lpstr>H.225 Call Signaling</vt:lpstr>
      <vt:lpstr>H.225 RSA</vt:lpstr>
      <vt:lpstr>H.245</vt:lpstr>
      <vt:lpstr>H.323 Call Flow</vt:lpstr>
      <vt:lpstr>H.323 Call Flow (Cont.)</vt:lpstr>
      <vt:lpstr>H.323 Call Flow (Cont.)</vt:lpstr>
      <vt:lpstr>H.323 Call Flow (Cont.)</vt:lpstr>
      <vt:lpstr>H.323 Ad-Hoc Conference</vt:lpstr>
      <vt:lpstr>Session Initiation Protocol</vt:lpstr>
      <vt:lpstr>SIP Definition</vt:lpstr>
      <vt:lpstr>SIP Definition (Cont.)</vt:lpstr>
      <vt:lpstr>SIP User Agent</vt:lpstr>
      <vt:lpstr>SIP Server</vt:lpstr>
      <vt:lpstr>SIP Back-to-back User Agent</vt:lpstr>
      <vt:lpstr>SIP Gateway</vt:lpstr>
      <vt:lpstr>SIP Requests</vt:lpstr>
      <vt:lpstr>SIP Responses</vt:lpstr>
      <vt:lpstr>SIP Call Flow</vt:lpstr>
      <vt:lpstr>SIP Call Flow (Cont.)</vt:lpstr>
      <vt:lpstr>SIP Call Flow (Cont.)</vt:lpstr>
      <vt:lpstr>SIP Call Flow (Cont.)</vt:lpstr>
      <vt:lpstr>VOICE OVER INTERNET PROTOCOL</vt:lpstr>
      <vt:lpstr>Voice Over Internet Protocol</vt:lpstr>
      <vt:lpstr>VoIP vs. PSTN</vt:lpstr>
      <vt:lpstr>VoIP Protocols</vt:lpstr>
      <vt:lpstr>VoIP Scenarios</vt:lpstr>
      <vt:lpstr>VoIP Enterprise</vt:lpstr>
      <vt:lpstr>VIDEO  CONFERENCING</vt:lpstr>
      <vt:lpstr>Video Conferencing</vt:lpstr>
      <vt:lpstr>Multipoint Control Unit</vt:lpstr>
      <vt:lpstr>Types of VC</vt:lpstr>
      <vt:lpstr>Types of VC</vt:lpstr>
      <vt:lpstr>Centralized vs. Distributed VC</vt:lpstr>
      <vt:lpstr>VC Enterprise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321</cp:revision>
  <dcterms:created xsi:type="dcterms:W3CDTF">2006-08-16T00:00:00Z</dcterms:created>
  <dcterms:modified xsi:type="dcterms:W3CDTF">2017-02-27T16:16:27Z</dcterms:modified>
</cp:coreProperties>
</file>