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5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Tutorial (Q&amp;A)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Duc</a:t>
            </a:r>
            <a:r>
              <a:rPr lang="en-US" dirty="0" smtClean="0"/>
              <a:t> Tran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66928" indent="-457200" algn="just">
              <a:buFont typeface="+mj-lt"/>
              <a:buAutoNum type="arabicParenR" startAt="40"/>
            </a:pPr>
            <a:r>
              <a:rPr lang="en-GB" sz="2400" dirty="0" smtClean="0"/>
              <a:t>Discuss the reference model for multimedia synchronization.</a:t>
            </a:r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r>
              <a:rPr lang="en-US" sz="2400" dirty="0" smtClean="0"/>
              <a:t>Why is synchronization in a distributed environment more complex than in a local environment?</a:t>
            </a: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r>
              <a:rPr lang="en-GB" sz="2400" dirty="0" smtClean="0"/>
              <a:t>How is the synchronization specification delivered between the source and the sink?</a:t>
            </a:r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r>
              <a:rPr lang="en-GB" sz="2400" dirty="0" smtClean="0"/>
              <a:t>What is multi-step synchronization?</a:t>
            </a:r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r>
              <a:rPr lang="en-GB" sz="2400" dirty="0" smtClean="0"/>
              <a:t>Explain the term “jitter”. Explain how the use of  timestamp may overcome the  jitter  problem. </a:t>
            </a:r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r>
              <a:rPr lang="en-GB" sz="2400" dirty="0" smtClean="0"/>
              <a:t>Explain why  the real –time data can not be TCP?</a:t>
            </a:r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0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6928" indent="-457200" algn="just">
              <a:buFont typeface="+mj-lt"/>
              <a:buAutoNum type="arabicParenR" startAt="46"/>
            </a:pPr>
            <a:r>
              <a:rPr lang="en-GB" sz="2400" dirty="0" smtClean="0"/>
              <a:t>What is RTP? What are the main functions of RTP?</a:t>
            </a:r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r>
              <a:rPr lang="en-US" sz="2400" dirty="0" smtClean="0"/>
              <a:t>What is the marker bit in RTP header? What is the market bit good for?</a:t>
            </a: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r>
              <a:rPr lang="en-GB" sz="2400" dirty="0" smtClean="0"/>
              <a:t>What is RTCP? What are the main functions of RTCP?</a:t>
            </a:r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r>
              <a:rPr lang="en-GB" sz="2400" dirty="0" smtClean="0"/>
              <a:t>Explain why the fraction of the RTCP traffic must be limited?</a:t>
            </a:r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r>
              <a:rPr lang="en-GB" sz="2400" dirty="0" smtClean="0"/>
              <a:t>What is FEC?  How does FEC work? What are the disadvantages of FEC?</a:t>
            </a:r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46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6928" indent="-457200" algn="just">
              <a:buFont typeface="+mj-lt"/>
              <a:buAutoNum type="arabicParenR" startAt="51"/>
            </a:pPr>
            <a:r>
              <a:rPr lang="en-US" sz="2400" dirty="0" smtClean="0"/>
              <a:t>How does interleaving increase the robustness of FEC? What are the disadvantages of interleaving? </a:t>
            </a:r>
          </a:p>
          <a:p>
            <a:pPr marL="566928" indent="-457200" algn="just">
              <a:buFont typeface="+mj-lt"/>
              <a:buAutoNum type="arabicParenR" startAt="51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1"/>
            </a:pPr>
            <a:r>
              <a:rPr lang="en-US" sz="2400" dirty="0" smtClean="0"/>
              <a:t>What is RTSP? Explain the operation of RTSP. How is it compared with HTTP streaming?</a:t>
            </a:r>
          </a:p>
          <a:p>
            <a:pPr marL="566928" indent="-457200" algn="just">
              <a:buFont typeface="+mj-lt"/>
              <a:buAutoNum type="arabicParenR" startAt="51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1"/>
            </a:pPr>
            <a:r>
              <a:rPr lang="en-US" sz="2400" dirty="0" smtClean="0"/>
              <a:t>What is the relationship between RTP, RTCP, and RTSP?</a:t>
            </a:r>
          </a:p>
          <a:p>
            <a:pPr marL="566928" indent="-457200" algn="just">
              <a:buFont typeface="+mj-lt"/>
              <a:buAutoNum type="arabicParenR" startAt="51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1"/>
            </a:pPr>
            <a:r>
              <a:rPr lang="en-US" sz="2400" dirty="0" smtClean="0"/>
              <a:t>Describe the basic network elements of H.323.</a:t>
            </a:r>
          </a:p>
          <a:p>
            <a:pPr marL="566928" indent="-457200" algn="just">
              <a:buFont typeface="+mj-lt"/>
              <a:buAutoNum type="arabicParenR" startAt="51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1"/>
            </a:pPr>
            <a:r>
              <a:rPr lang="en-US" sz="2400" dirty="0" smtClean="0"/>
              <a:t>Describe the basic network elements of SIP. </a:t>
            </a: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1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arenR" startAt="56"/>
            </a:pPr>
            <a:r>
              <a:rPr lang="en-US" sz="2400" dirty="0" smtClean="0"/>
              <a:t>How </a:t>
            </a:r>
            <a:r>
              <a:rPr lang="en-US" sz="2400" dirty="0" smtClean="0"/>
              <a:t>do RSTP</a:t>
            </a:r>
            <a:r>
              <a:rPr lang="en-US" sz="2400" dirty="0" smtClean="0"/>
              <a:t>, RTP and H.323 relate to one another?</a:t>
            </a:r>
          </a:p>
          <a:p>
            <a:pPr marL="566928" indent="-457200" algn="just">
              <a:buFont typeface="+mj-lt"/>
              <a:buAutoNum type="arabicParenR" startAt="56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6"/>
            </a:pPr>
            <a:r>
              <a:rPr lang="en-US" sz="2400" dirty="0" smtClean="0"/>
              <a:t>What are the differences between VoIP and PSTN? </a:t>
            </a:r>
          </a:p>
          <a:p>
            <a:pPr marL="566928" indent="-457200" algn="just">
              <a:buFont typeface="+mj-lt"/>
              <a:buAutoNum type="arabicParenR" startAt="56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6"/>
            </a:pPr>
            <a:r>
              <a:rPr lang="en-US" sz="2400" dirty="0" smtClean="0"/>
              <a:t>Discuss the different VoIP scenarios.</a:t>
            </a:r>
          </a:p>
          <a:p>
            <a:pPr marL="566928" indent="-457200" algn="just">
              <a:buFont typeface="+mj-lt"/>
              <a:buAutoNum type="arabicParenR" startAt="56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6"/>
            </a:pPr>
            <a:r>
              <a:rPr lang="en-US" sz="2400" dirty="0" smtClean="0"/>
              <a:t>How </a:t>
            </a:r>
            <a:r>
              <a:rPr lang="en-US" sz="2400" dirty="0" smtClean="0"/>
              <a:t>are </a:t>
            </a:r>
            <a:r>
              <a:rPr lang="en-US" sz="2400" dirty="0" smtClean="0"/>
              <a:t>the Video </a:t>
            </a:r>
            <a:r>
              <a:rPr lang="en-US" sz="2400" dirty="0" smtClean="0"/>
              <a:t>Conferences </a:t>
            </a:r>
            <a:r>
              <a:rPr lang="en-US" sz="2400" dirty="0" smtClean="0"/>
              <a:t>(VC) classified?</a:t>
            </a:r>
          </a:p>
          <a:p>
            <a:pPr marL="566928" indent="-457200" algn="just">
              <a:buFont typeface="+mj-lt"/>
              <a:buAutoNum type="arabicParenR" startAt="56"/>
            </a:pPr>
            <a:endParaRPr lang="en-US" sz="2400" dirty="0" smtClean="0"/>
          </a:p>
          <a:p>
            <a:pPr marL="566928" indent="-457200" algn="just">
              <a:buFont typeface="+mj-lt"/>
              <a:buAutoNum type="arabicParenR" startAt="56"/>
            </a:pPr>
            <a:r>
              <a:rPr lang="en-US" sz="2400" dirty="0" smtClean="0"/>
              <a:t>What are the advantages and disadvantages of the distributed VC over the centralized VC?  </a:t>
            </a: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56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6928" indent="-457200" algn="just">
              <a:buFont typeface="+mj-lt"/>
              <a:buAutoNum type="arabicParenR"/>
            </a:pPr>
            <a:r>
              <a:rPr lang="en-GB" sz="2400" dirty="0" smtClean="0"/>
              <a:t>What is band-limited signal?</a:t>
            </a:r>
          </a:p>
          <a:p>
            <a:pPr marL="566928" indent="-457200" algn="just">
              <a:buFont typeface="+mj-lt"/>
              <a:buAutoNum type="arabicParenR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/>
            </a:pPr>
            <a:r>
              <a:rPr lang="en-GB" sz="2400" dirty="0" smtClean="0"/>
              <a:t>What is the Nyquist sampling theorem? Provide a definition for the Nyquist frequency.</a:t>
            </a:r>
          </a:p>
          <a:p>
            <a:pPr marL="566928" indent="-457200" algn="just">
              <a:buFont typeface="+mj-lt"/>
              <a:buAutoNum type="arabicParenR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/>
            </a:pPr>
            <a:r>
              <a:rPr lang="en-GB" sz="2400" dirty="0" smtClean="0"/>
              <a:t>What is an anti-aliasing filter?</a:t>
            </a:r>
          </a:p>
          <a:p>
            <a:pPr marL="566928" indent="-457200" algn="just">
              <a:buFont typeface="+mj-lt"/>
              <a:buAutoNum type="arabicParenR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/>
            </a:pPr>
            <a:r>
              <a:rPr lang="en-GB" sz="2400" dirty="0" smtClean="0"/>
              <a:t>Define the meaning of the term “quantization interval” and how this influences the accuracy of the sampling process of an analogue signal. </a:t>
            </a:r>
          </a:p>
          <a:p>
            <a:pPr marL="566928" indent="-457200" algn="just">
              <a:buFont typeface="+mj-lt"/>
              <a:buAutoNum type="arabicParenR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/>
            </a:pPr>
            <a:r>
              <a:rPr lang="en-GB" sz="2400" dirty="0" smtClean="0"/>
              <a:t>Why does the quantization error gets worse with fewer bits to present an analogue signal?</a:t>
            </a:r>
          </a:p>
          <a:p>
            <a:pPr marL="566928" indent="-457200" algn="just">
              <a:buFont typeface="+mj-lt"/>
              <a:buAutoNum type="arabicParenR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6928" indent="-457200" algn="just">
              <a:buFont typeface="+mj-lt"/>
              <a:buAutoNum type="arabicParenR" startAt="6"/>
            </a:pPr>
            <a:r>
              <a:rPr lang="en-GB" sz="2400" dirty="0" smtClean="0"/>
              <a:t>Explain the run length coding with an example.</a:t>
            </a:r>
          </a:p>
          <a:p>
            <a:pPr marL="566928" indent="-457200" algn="just">
              <a:buFont typeface="+mj-lt"/>
              <a:buAutoNum type="arabicParenR" startAt="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6"/>
            </a:pPr>
            <a:r>
              <a:rPr lang="en-GB" sz="2400" dirty="0" smtClean="0"/>
              <a:t>Explain the Huffman coding with an example.</a:t>
            </a:r>
          </a:p>
          <a:p>
            <a:pPr marL="566928" indent="-457200" algn="just">
              <a:buFont typeface="+mj-lt"/>
              <a:buAutoNum type="arabicParenR" startAt="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6"/>
            </a:pPr>
            <a:r>
              <a:rPr lang="en-GB" sz="2400" dirty="0" smtClean="0"/>
              <a:t>Explain the LZW coding with an example.</a:t>
            </a:r>
          </a:p>
          <a:p>
            <a:pPr marL="566928" indent="-457200" algn="just">
              <a:buFont typeface="+mj-lt"/>
              <a:buAutoNum type="arabicParenR" startAt="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6"/>
            </a:pPr>
            <a:r>
              <a:rPr lang="en-GB" sz="2400" dirty="0" smtClean="0"/>
              <a:t>What are DC and AC coefficients in  image compression?</a:t>
            </a:r>
          </a:p>
          <a:p>
            <a:pPr marL="566928" indent="-457200" algn="just">
              <a:buFont typeface="+mj-lt"/>
              <a:buAutoNum type="arabicParenR" startAt="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6"/>
            </a:pPr>
            <a:r>
              <a:rPr lang="en-GB" sz="2400" dirty="0" smtClean="0"/>
              <a:t>What characteristics of eye are exploited in the quantization of the image?</a:t>
            </a:r>
          </a:p>
          <a:p>
            <a:pPr marL="566928" indent="-457200" algn="just">
              <a:buFont typeface="+mj-lt"/>
              <a:buAutoNum type="arabicParenR" startAt="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6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6928" indent="-457200" algn="just">
              <a:buFont typeface="+mj-lt"/>
              <a:buAutoNum type="arabicParenR" startAt="11"/>
            </a:pPr>
            <a:r>
              <a:rPr lang="en-GB" sz="2400" dirty="0" smtClean="0"/>
              <a:t>Explain how the block preparation is performed in an image compression phenomenon?</a:t>
            </a:r>
          </a:p>
          <a:p>
            <a:pPr marL="566928" indent="-457200" algn="just">
              <a:buFont typeface="+mj-lt"/>
              <a:buAutoNum type="arabicParenR" startAt="1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1"/>
            </a:pPr>
            <a:r>
              <a:rPr lang="en-GB" sz="2400" dirty="0" smtClean="0"/>
              <a:t>Explain the process vectoring using a zigzag </a:t>
            </a:r>
            <a:r>
              <a:rPr lang="en-GB" sz="2400" smtClean="0"/>
              <a:t>scan diagram.</a:t>
            </a:r>
            <a:endParaRPr lang="en-GB" sz="2400" dirty="0" smtClean="0"/>
          </a:p>
          <a:p>
            <a:pPr marL="566928" indent="-457200" algn="just">
              <a:buFont typeface="+mj-lt"/>
              <a:buAutoNum type="arabicParenR" startAt="1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1"/>
            </a:pPr>
            <a:r>
              <a:rPr lang="en-GB" sz="2400" dirty="0" smtClean="0"/>
              <a:t>Why is DCT used in transform encoding?</a:t>
            </a:r>
          </a:p>
          <a:p>
            <a:pPr marL="566928" indent="-457200" algn="just">
              <a:buFont typeface="+mj-lt"/>
              <a:buAutoNum type="arabicParenR" startAt="1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1"/>
            </a:pPr>
            <a:r>
              <a:rPr lang="en-GB" sz="2400" dirty="0" smtClean="0"/>
              <a:t>In an image compression explain where information loss can occur?</a:t>
            </a:r>
          </a:p>
          <a:p>
            <a:pPr marL="566928" indent="-457200" algn="just">
              <a:buFont typeface="+mj-lt"/>
              <a:buAutoNum type="arabicParenR" startAt="1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1"/>
            </a:pPr>
            <a:r>
              <a:rPr lang="en-GB" sz="2400" dirty="0" smtClean="0"/>
              <a:t>What is differential coding?</a:t>
            </a:r>
          </a:p>
          <a:p>
            <a:pPr marL="566928" indent="-457200" algn="just">
              <a:buFont typeface="+mj-lt"/>
              <a:buAutoNum type="arabicParenR" startAt="11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1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6928" indent="-457200" algn="just">
              <a:buFont typeface="+mj-lt"/>
              <a:buAutoNum type="arabicParenR" startAt="16"/>
            </a:pPr>
            <a:r>
              <a:rPr lang="en-GB" sz="2400" dirty="0" smtClean="0"/>
              <a:t>Explain the term “</a:t>
            </a:r>
            <a:r>
              <a:rPr lang="en-GB" sz="2400" i="1" dirty="0" smtClean="0"/>
              <a:t>critical bandwidth</a:t>
            </a:r>
            <a:r>
              <a:rPr lang="en-GB" sz="2400" dirty="0" smtClean="0"/>
              <a:t>” and identify how this also varies with frequency.</a:t>
            </a:r>
          </a:p>
          <a:p>
            <a:pPr marL="566928" indent="-457200" algn="just">
              <a:buFont typeface="+mj-lt"/>
              <a:buAutoNum type="arabicParenR" startAt="1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6"/>
            </a:pPr>
            <a:r>
              <a:rPr lang="en-GB" sz="2400" dirty="0" smtClean="0"/>
              <a:t>Explain the meaning of the term “</a:t>
            </a:r>
            <a:r>
              <a:rPr lang="en-GB" sz="2400" i="1" dirty="0" smtClean="0"/>
              <a:t>frequency masking</a:t>
            </a:r>
            <a:r>
              <a:rPr lang="en-GB" sz="2400" dirty="0" smtClean="0"/>
              <a:t>”.  Illustrate on your graph the masking effect of a loud signal on neighbouring signals.</a:t>
            </a:r>
          </a:p>
          <a:p>
            <a:pPr marL="566928" indent="-457200" algn="just">
              <a:buFont typeface="+mj-lt"/>
              <a:buAutoNum type="arabicParenR" startAt="1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6"/>
            </a:pPr>
            <a:r>
              <a:rPr lang="en-GB" sz="2400" dirty="0" smtClean="0"/>
              <a:t>Explain the meaning of the term “</a:t>
            </a:r>
            <a:r>
              <a:rPr lang="en-GB" sz="2400" i="1" dirty="0" smtClean="0"/>
              <a:t>temporal masking</a:t>
            </a:r>
            <a:r>
              <a:rPr lang="en-GB" sz="2400" dirty="0" smtClean="0"/>
              <a:t>”. What are the implications of exploiting this effect?</a:t>
            </a:r>
          </a:p>
          <a:p>
            <a:pPr marL="566928" indent="-457200" algn="just">
              <a:buFont typeface="+mj-lt"/>
              <a:buAutoNum type="arabicParenR" startAt="1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6"/>
            </a:pPr>
            <a:r>
              <a:rPr lang="en-GB" sz="2400" dirty="0" smtClean="0"/>
              <a:t>Explain the operation of a basic DPCM signal encoder and decoder.  Include in your explanation the source of errors that can arise.</a:t>
            </a:r>
          </a:p>
          <a:p>
            <a:pPr marL="566928" indent="-457200" algn="just">
              <a:buFont typeface="+mj-lt"/>
              <a:buAutoNum type="arabicParenR" startAt="1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6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16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6928" indent="-457200" algn="just">
              <a:buFont typeface="+mj-lt"/>
              <a:buAutoNum type="arabicParenR" startAt="20"/>
            </a:pPr>
            <a:r>
              <a:rPr lang="en-GB" sz="2400" dirty="0" smtClean="0"/>
              <a:t>Explain how a basic ADPCM scheme obtains improved performance over a DPCM scheme.</a:t>
            </a:r>
          </a:p>
          <a:p>
            <a:pPr marL="566928" indent="-457200" algn="just">
              <a:buFont typeface="+mj-lt"/>
              <a:buAutoNum type="arabicParenR" startAt="2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0"/>
            </a:pPr>
            <a:r>
              <a:rPr lang="en-GB" sz="2400" dirty="0" smtClean="0"/>
              <a:t>Explain how better sound quality-for the same bit rate-can be obtained using a sub-band coding ADPCM.  Give examples of the bit rates used for the lower and higher sub-bands and state an application of this type of codec.</a:t>
            </a:r>
          </a:p>
          <a:p>
            <a:pPr marL="566928" indent="-457200" algn="just">
              <a:buFont typeface="+mj-lt"/>
              <a:buAutoNum type="arabicParenR" startAt="2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0"/>
            </a:pPr>
            <a:r>
              <a:rPr lang="en-GB" sz="2400" dirty="0" smtClean="0"/>
              <a:t>Explain the meaning of I, P and B frames of and the reasons for their use.</a:t>
            </a:r>
          </a:p>
          <a:p>
            <a:pPr marL="566928" indent="-457200" algn="just">
              <a:buFont typeface="+mj-lt"/>
              <a:buAutoNum type="arabicParenR" startAt="2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0"/>
            </a:pPr>
            <a:r>
              <a:rPr lang="en-GB" sz="2400" dirty="0" smtClean="0"/>
              <a:t>Explain the terms of motion compensation and motion estimation in relation to the P-frames in video compression.</a:t>
            </a:r>
          </a:p>
          <a:p>
            <a:pPr marL="566928" indent="-457200" algn="just">
              <a:buFont typeface="+mj-lt"/>
              <a:buAutoNum type="arabicParenR" startAt="2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0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0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6928" indent="-457200" algn="just">
              <a:buFont typeface="+mj-lt"/>
              <a:buAutoNum type="arabicParenR" startAt="24"/>
            </a:pPr>
            <a:r>
              <a:rPr lang="en-GB" sz="2400" dirty="0" smtClean="0"/>
              <a:t>Explain group of pictures in relation to video compression? What happens in a fast moving scene.</a:t>
            </a:r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r>
              <a:rPr lang="en-GB" sz="2400" dirty="0" smtClean="0"/>
              <a:t>What is a moving JPEG?</a:t>
            </a:r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r>
              <a:rPr lang="en-GB" sz="2400" dirty="0" smtClean="0"/>
              <a:t>Why do we use video object planes in MPEG-4?</a:t>
            </a:r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r>
              <a:rPr lang="en-GB" sz="2400" dirty="0" smtClean="0"/>
              <a:t>What is FDDI? Describe the pros and cons of FDDI?</a:t>
            </a:r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r>
              <a:rPr lang="en-GB" sz="2400" dirty="0" smtClean="0"/>
              <a:t>Discuss the network requirements for multimedia communication.</a:t>
            </a:r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4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6928" indent="-457200" algn="just">
              <a:buFont typeface="+mj-lt"/>
              <a:buAutoNum type="arabicParenR" startAt="29"/>
            </a:pPr>
            <a:r>
              <a:rPr lang="en-GB" sz="2400" dirty="0" smtClean="0"/>
              <a:t>Explain why the ATM packet size is 53 Byte. </a:t>
            </a:r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r>
              <a:rPr lang="en-GB" sz="2400" dirty="0" smtClean="0"/>
              <a:t>What are MMDS and LMDS? How is MMDS different from LMDS.</a:t>
            </a:r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r>
              <a:rPr lang="en-GB" sz="2400" dirty="0" smtClean="0"/>
              <a:t>Explain the Round Robin packet scheduling mechanism. </a:t>
            </a:r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r>
              <a:rPr lang="en-GB" sz="2400" dirty="0" smtClean="0"/>
              <a:t>Explain the term “Tail Drop” in network congestion. Why does Tail Drop lead to TCP global synchronization.</a:t>
            </a:r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r>
              <a:rPr lang="en-GB" sz="2400" dirty="0" smtClean="0"/>
              <a:t>What is IntServ? What is the main drawback of IntServ? </a:t>
            </a:r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29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Questions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66928" indent="-457200" algn="just">
              <a:buFont typeface="+mj-lt"/>
              <a:buAutoNum type="arabicParenR" startAt="34"/>
            </a:pPr>
            <a:r>
              <a:rPr lang="en-GB" sz="2400" dirty="0" smtClean="0"/>
              <a:t>Explain the terms “TSPEC” and “RSPEC” in Integrated Services</a:t>
            </a:r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r>
              <a:rPr lang="en-GB" sz="2400" dirty="0" smtClean="0"/>
              <a:t>Describe the Token Bucket algorithm. What are the advantages of Token Bucket over Leaky Bucket.</a:t>
            </a:r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r>
              <a:rPr lang="en-GB" sz="2400" dirty="0" smtClean="0"/>
              <a:t>Describe the RSVP mechanism? Why is RSVP receiver-oriented?</a:t>
            </a:r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r>
              <a:rPr lang="en-GB" sz="2400" dirty="0" smtClean="0"/>
              <a:t>Explain the terms “Stop-and-Wait ARQ”, “Go-back-N ARQ” and “Selective ARQ”</a:t>
            </a:r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r>
              <a:rPr lang="en-GB" sz="2400" dirty="0" smtClean="0"/>
              <a:t>Explain the terms “Expedited Forwarding PHB” and “Assured Forwarding PHB” in computer networking.</a:t>
            </a:r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r>
              <a:rPr lang="en-GB" sz="2400" dirty="0" smtClean="0"/>
              <a:t>Discuss the issues of multimedia synchronization. </a:t>
            </a:r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GB" sz="2400" dirty="0" smtClean="0"/>
          </a:p>
          <a:p>
            <a:pPr marL="566928" indent="-457200" algn="just">
              <a:buFont typeface="+mj-lt"/>
              <a:buAutoNum type="arabicParenR" startAt="34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3180</TotalTime>
  <Words>810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Tutorial (Q&amp;A)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Communication</dc:title>
  <dc:creator>Quang Duc Tran</dc:creator>
  <cp:lastModifiedBy>Quang Duc Tran</cp:lastModifiedBy>
  <cp:revision>277</cp:revision>
  <dcterms:created xsi:type="dcterms:W3CDTF">2006-08-16T00:00:00Z</dcterms:created>
  <dcterms:modified xsi:type="dcterms:W3CDTF">2015-05-20T16:04:20Z</dcterms:modified>
</cp:coreProperties>
</file>