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6"/>
  </p:notesMasterIdLst>
  <p:sldIdLst>
    <p:sldId id="431" r:id="rId2"/>
    <p:sldId id="432"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68505" autoAdjust="0"/>
  </p:normalViewPr>
  <p:slideViewPr>
    <p:cSldViewPr>
      <p:cViewPr varScale="1">
        <p:scale>
          <a:sx n="78" d="100"/>
          <a:sy n="78" d="100"/>
        </p:scale>
        <p:origin x="25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4/21/2020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MMDS: Multichannel Multipoint Distribution Service, which is used as replacement of cable TV service provider in rural areas. (2.15 GHz – 2.68 GHz, OFDM, 521 sub carriers, 12 kHz per sub carrier, 50-100 km, 1-10 Mbps). MMDS is ideal for small business enterprises. Due to larger wavelength MMDS is less susceptible to rain.</a:t>
            </a:r>
          </a:p>
          <a:p>
            <a:r>
              <a:rPr lang="en-US" dirty="0"/>
              <a:t>LMDS: Local Multipoint Distribution Service, which is used to provide TV and 2 way internet service (30 GHz-40 GHz, 2 to 8 km, up to 2 Mbps). LMDS offers higher data rates.</a:t>
            </a:r>
          </a:p>
        </p:txBody>
      </p:sp>
      <p:sp>
        <p:nvSpPr>
          <p:cNvPr id="4" name="Slide Number Placeholder 3"/>
          <p:cNvSpPr>
            <a:spLocks noGrp="1"/>
          </p:cNvSpPr>
          <p:nvPr>
            <p:ph type="sldNum" sz="quarter" idx="5"/>
          </p:nvPr>
        </p:nvSpPr>
        <p:spPr/>
        <p:txBody>
          <a:bodyPr/>
          <a:lstStyle/>
          <a:p>
            <a:fld id="{8CF5BF83-AE8A-4F6C-8B56-AD36A8BDA401}" type="slidenum">
              <a:rPr lang="en-US" smtClean="0"/>
              <a:pPr/>
              <a:t>20</a:t>
            </a:fld>
            <a:endParaRPr lang="en-US" dirty="0"/>
          </a:p>
        </p:txBody>
      </p:sp>
    </p:spTree>
    <p:extLst>
      <p:ext uri="{BB962C8B-B14F-4D97-AF65-F5344CB8AC3E}">
        <p14:creationId xmlns:p14="http://schemas.microsoft.com/office/powerpoint/2010/main" val="3867045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4/21/2020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4/21/2020</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4/21/2020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4/21/2020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MULTIMEDIA NETWORKING SYSTEM</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Layers</a:t>
            </a:r>
          </a:p>
        </p:txBody>
      </p:sp>
      <p:sp>
        <p:nvSpPr>
          <p:cNvPr id="3" name="Content Placeholder 2"/>
          <p:cNvSpPr>
            <a:spLocks noGrp="1"/>
          </p:cNvSpPr>
          <p:nvPr>
            <p:ph idx="1"/>
          </p:nvPr>
        </p:nvSpPr>
        <p:spPr/>
        <p:txBody>
          <a:bodyPr>
            <a:normAutofit/>
          </a:bodyPr>
          <a:lstStyle/>
          <a:p>
            <a:pPr algn="just"/>
            <a:r>
              <a:rPr lang="en-US" sz="2400" dirty="0"/>
              <a:t>Physical Layer </a:t>
            </a:r>
            <a:r>
              <a:rPr lang="en-US" sz="2200" dirty="0"/>
              <a:t>provides the media independent functions associated with the OSI physical layer. Its functionalities also include decoding and encoding (PMD to a symbol stream and data and control symbols to PMD).</a:t>
            </a:r>
          </a:p>
          <a:p>
            <a:pPr algn="just"/>
            <a:endParaRPr lang="en-US" sz="2200" dirty="0"/>
          </a:p>
          <a:p>
            <a:pPr algn="just"/>
            <a:r>
              <a:rPr lang="en-US" sz="2200" dirty="0"/>
              <a:t>MAC layer provides fair (i.e., no node has higher priority than others in accessing the medium) and deterministic access (i.e., under error-free conditions, the time a node has to wait to access the medium can be predicted)</a:t>
            </a:r>
          </a:p>
          <a:p>
            <a:pPr algn="just"/>
            <a:endParaRPr lang="en-US" sz="2200" dirty="0"/>
          </a:p>
          <a:p>
            <a:pPr algn="just"/>
            <a:r>
              <a:rPr lang="en-US" sz="2200" dirty="0"/>
              <a:t>SMT is a sophisticated, build in network monitoring and management capabilities. It is not an OSI-RM specification.</a:t>
            </a:r>
          </a:p>
          <a:p>
            <a:pPr lvl="1" algn="just"/>
            <a:endParaRPr lang="en-US" sz="2200" dirty="0"/>
          </a:p>
          <a:p>
            <a:pPr lvl="1" algn="just"/>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Advantages</a:t>
            </a:r>
          </a:p>
        </p:txBody>
      </p:sp>
      <p:sp>
        <p:nvSpPr>
          <p:cNvPr id="3" name="Content Placeholder 2"/>
          <p:cNvSpPr>
            <a:spLocks noGrp="1"/>
          </p:cNvSpPr>
          <p:nvPr>
            <p:ph idx="1"/>
          </p:nvPr>
        </p:nvSpPr>
        <p:spPr/>
        <p:txBody>
          <a:bodyPr>
            <a:normAutofit lnSpcReduction="10000"/>
          </a:bodyPr>
          <a:lstStyle/>
          <a:p>
            <a:pPr algn="just"/>
            <a:r>
              <a:rPr lang="en-US" sz="2400" dirty="0"/>
              <a:t>High Bandwidth (100 Mbps)</a:t>
            </a:r>
            <a:endParaRPr lang="en-US" sz="2200" dirty="0"/>
          </a:p>
          <a:p>
            <a:pPr algn="just"/>
            <a:endParaRPr lang="en-US" sz="2200" dirty="0"/>
          </a:p>
          <a:p>
            <a:pPr algn="just"/>
            <a:r>
              <a:rPr lang="en-US" sz="2200" dirty="0"/>
              <a:t>Large distance between FDDI nodes because of very low attenuation (≤0.3 dB/km) in fibers.</a:t>
            </a:r>
          </a:p>
          <a:p>
            <a:pPr algn="just"/>
            <a:endParaRPr lang="en-US" sz="2200" dirty="0"/>
          </a:p>
          <a:p>
            <a:pPr algn="just"/>
            <a:r>
              <a:rPr lang="en-US" sz="2200" dirty="0"/>
              <a:t>Improved Signal-to-Noise ratio because of no interference from external ratio frequencies and electromagnetic noise </a:t>
            </a:r>
          </a:p>
          <a:p>
            <a:pPr algn="just"/>
            <a:endParaRPr lang="en-US" sz="2200" dirty="0"/>
          </a:p>
          <a:p>
            <a:pPr algn="just"/>
            <a:r>
              <a:rPr lang="en-US" sz="2400" dirty="0"/>
              <a:t>Bit error rate (10</a:t>
            </a:r>
            <a:r>
              <a:rPr lang="en-US" sz="2400" baseline="30000" dirty="0"/>
              <a:t>-11</a:t>
            </a:r>
            <a:r>
              <a:rPr lang="en-US" sz="2400" dirty="0"/>
              <a:t>) is substantially better than that in Copper (10</a:t>
            </a:r>
            <a:r>
              <a:rPr lang="en-US" sz="2400" baseline="30000" dirty="0"/>
              <a:t>-5</a:t>
            </a:r>
            <a:r>
              <a:rPr lang="en-US" sz="2400" dirty="0"/>
              <a:t>) and microwave system (10</a:t>
            </a:r>
            <a:r>
              <a:rPr lang="en-US" sz="2400" baseline="30000" dirty="0"/>
              <a:t>-7</a:t>
            </a:r>
            <a:r>
              <a:rPr lang="en-US" sz="2400" dirty="0"/>
              <a:t>).</a:t>
            </a:r>
          </a:p>
          <a:p>
            <a:pPr algn="just"/>
            <a:endParaRPr lang="en-US" sz="2400" dirty="0"/>
          </a:p>
          <a:p>
            <a:pPr algn="just"/>
            <a:r>
              <a:rPr lang="en-US" sz="2400" dirty="0"/>
              <a:t>Very difficult to tap signal from a fiber cable.</a:t>
            </a:r>
          </a:p>
          <a:p>
            <a:pPr lvl="1" algn="just"/>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Limitations</a:t>
            </a:r>
          </a:p>
        </p:txBody>
      </p:sp>
      <p:sp>
        <p:nvSpPr>
          <p:cNvPr id="3" name="Content Placeholder 2"/>
          <p:cNvSpPr>
            <a:spLocks noGrp="1"/>
          </p:cNvSpPr>
          <p:nvPr>
            <p:ph idx="1"/>
          </p:nvPr>
        </p:nvSpPr>
        <p:spPr/>
        <p:txBody>
          <a:bodyPr>
            <a:normAutofit/>
          </a:bodyPr>
          <a:lstStyle/>
          <a:p>
            <a:pPr algn="just"/>
            <a:r>
              <a:rPr lang="en-US" sz="2400" dirty="0"/>
              <a:t>High cost of optical components required for transmission/reception of signals (especially for single mode fiber network)</a:t>
            </a:r>
          </a:p>
          <a:p>
            <a:pPr algn="just"/>
            <a:endParaRPr lang="en-US" sz="2400" dirty="0"/>
          </a:p>
          <a:p>
            <a:pPr algn="just"/>
            <a:r>
              <a:rPr lang="en-US" sz="2400" dirty="0"/>
              <a:t>More complex to implement than existing low speech LAN technologies such as Ethernet and Fast Ethernet.</a:t>
            </a:r>
          </a:p>
          <a:p>
            <a:pPr lvl="1" algn="just"/>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WAN Technology</a:t>
            </a:r>
          </a:p>
        </p:txBody>
      </p:sp>
      <p:sp>
        <p:nvSpPr>
          <p:cNvPr id="3" name="Content Placeholder 2"/>
          <p:cNvSpPr>
            <a:spLocks noGrp="1"/>
          </p:cNvSpPr>
          <p:nvPr>
            <p:ph idx="1"/>
          </p:nvPr>
        </p:nvSpPr>
        <p:spPr/>
        <p:txBody>
          <a:bodyPr>
            <a:normAutofit/>
          </a:bodyPr>
          <a:lstStyle/>
          <a:p>
            <a:pPr algn="just"/>
            <a:r>
              <a:rPr lang="en-US" sz="2400" dirty="0"/>
              <a:t>Public Switched Telephone Network (PSTN)</a:t>
            </a:r>
          </a:p>
          <a:p>
            <a:pPr algn="just"/>
            <a:endParaRPr lang="en-US" sz="2400" dirty="0"/>
          </a:p>
          <a:p>
            <a:pPr algn="just"/>
            <a:r>
              <a:rPr lang="en-US" sz="2400" dirty="0"/>
              <a:t>Integrated Service Digital Network (ISDN)</a:t>
            </a:r>
          </a:p>
          <a:p>
            <a:pPr algn="just"/>
            <a:endParaRPr lang="en-US" sz="2400" dirty="0"/>
          </a:p>
          <a:p>
            <a:pPr algn="just"/>
            <a:r>
              <a:rPr lang="en-US" sz="2400" dirty="0"/>
              <a:t>Broadband ISDN</a:t>
            </a:r>
          </a:p>
          <a:p>
            <a:pPr algn="just"/>
            <a:endParaRPr lang="en-US" sz="2400" dirty="0"/>
          </a:p>
          <a:p>
            <a:pPr algn="just"/>
            <a:r>
              <a:rPr lang="en-US" sz="2400" dirty="0"/>
              <a:t>Wireless Network (</a:t>
            </a:r>
            <a:r>
              <a:rPr lang="en-US" sz="2400" dirty="0">
                <a:solidFill>
                  <a:srgbClr val="FF0000"/>
                </a:solidFill>
              </a:rPr>
              <a:t>note</a:t>
            </a:r>
            <a:r>
              <a:rPr lang="en-US" sz="2400" dirty="0"/>
              <a:t>: wireless LAN)</a:t>
            </a:r>
          </a:p>
          <a:p>
            <a:pPr algn="just"/>
            <a:endParaRPr lang="en-US" sz="2400" dirty="0"/>
          </a:p>
          <a:p>
            <a:pPr algn="just"/>
            <a:r>
              <a:rPr lang="en-US" sz="2400" dirty="0"/>
              <a:t>Broadcast Channel: Terrestrial, Cable, Satellite.</a:t>
            </a:r>
          </a:p>
          <a:p>
            <a:pPr lvl="1" algn="just"/>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PSTN</a:t>
            </a:r>
          </a:p>
        </p:txBody>
      </p:sp>
      <p:sp>
        <p:nvSpPr>
          <p:cNvPr id="3" name="Content Placeholder 2"/>
          <p:cNvSpPr>
            <a:spLocks noGrp="1"/>
          </p:cNvSpPr>
          <p:nvPr>
            <p:ph idx="1"/>
          </p:nvPr>
        </p:nvSpPr>
        <p:spPr/>
        <p:txBody>
          <a:bodyPr>
            <a:normAutofit fontScale="92500" lnSpcReduction="10000"/>
          </a:bodyPr>
          <a:lstStyle/>
          <a:p>
            <a:pPr algn="just"/>
            <a:r>
              <a:rPr lang="en-GB" sz="2400" dirty="0"/>
              <a:t>Now known as </a:t>
            </a:r>
            <a:r>
              <a:rPr lang="en-GB" sz="2400" b="1" i="1" dirty="0"/>
              <a:t>Plain Old Telephone Service</a:t>
            </a:r>
            <a:r>
              <a:rPr lang="en-GB" sz="2400" b="1" dirty="0"/>
              <a:t> (POTs)</a:t>
            </a:r>
            <a:endParaRPr lang="en-US" sz="2400" dirty="0"/>
          </a:p>
          <a:p>
            <a:pPr algn="just"/>
            <a:endParaRPr lang="en-GB" sz="2400" dirty="0"/>
          </a:p>
          <a:p>
            <a:pPr algn="just"/>
            <a:r>
              <a:rPr lang="en-GB" sz="2400" dirty="0"/>
              <a:t>The term </a:t>
            </a:r>
            <a:r>
              <a:rPr lang="en-GB" sz="2400" b="1" i="1" dirty="0"/>
              <a:t>switched</a:t>
            </a:r>
            <a:r>
              <a:rPr lang="en-GB" sz="2400" dirty="0"/>
              <a:t> means a subscriber can make a call to any other telephone on the ‘total’ network.</a:t>
            </a:r>
          </a:p>
          <a:p>
            <a:pPr algn="just"/>
            <a:endParaRPr lang="en-GB" sz="2400" dirty="0"/>
          </a:p>
          <a:p>
            <a:pPr algn="just"/>
            <a:r>
              <a:rPr lang="en-GB" sz="2400" dirty="0"/>
              <a:t>The copper wire between the home and central office has a limited bandwidth (56 Kbps). This is still too low for carrying video with pleasing quality.</a:t>
            </a:r>
          </a:p>
          <a:p>
            <a:pPr algn="just"/>
            <a:endParaRPr lang="en-GB" sz="2400" dirty="0"/>
          </a:p>
          <a:p>
            <a:pPr algn="just"/>
            <a:r>
              <a:rPr lang="en-GB" sz="2400" dirty="0"/>
              <a:t>Higher data rates, up to 6 Mbps in the downlink direction are possible with ADSL (Asymmetric Digital Subscriber Loop) modems. ADSL is one of the main transport media for streaming MPEG-1, MPEG-2</a:t>
            </a:r>
            <a:r>
              <a:rPr lang="en-US" sz="2400" dirty="0"/>
              <a:t> movies through VOD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ISDN</a:t>
            </a:r>
          </a:p>
        </p:txBody>
      </p:sp>
      <p:sp>
        <p:nvSpPr>
          <p:cNvPr id="3" name="Content Placeholder 2"/>
          <p:cNvSpPr>
            <a:spLocks noGrp="1"/>
          </p:cNvSpPr>
          <p:nvPr>
            <p:ph idx="1"/>
          </p:nvPr>
        </p:nvSpPr>
        <p:spPr/>
        <p:txBody>
          <a:bodyPr>
            <a:normAutofit fontScale="92500"/>
          </a:bodyPr>
          <a:lstStyle/>
          <a:p>
            <a:pPr algn="just"/>
            <a:r>
              <a:rPr lang="en-US" sz="2400" dirty="0"/>
              <a:t>ISDN is the first network using digital transmission. The data rate can be multiples of basic channels (B channels) of 64 Kbps each, with multiplying factor ranging from 1 to 24.</a:t>
            </a:r>
          </a:p>
          <a:p>
            <a:pPr algn="just"/>
            <a:endParaRPr lang="en-US" sz="2400" dirty="0"/>
          </a:p>
          <a:p>
            <a:pPr algn="just"/>
            <a:r>
              <a:rPr lang="en-US" sz="2400" dirty="0"/>
              <a:t>The basic subscription of ISDN comes with a 2B+D channel, where D channel is 16 Kbps and is used for return signaling.  At 128 Kbps, very low quality video can be achieved.</a:t>
            </a:r>
          </a:p>
          <a:p>
            <a:pPr algn="just"/>
            <a:endParaRPr lang="en-US" sz="2400" dirty="0"/>
          </a:p>
          <a:p>
            <a:pPr algn="just"/>
            <a:r>
              <a:rPr lang="en-US" sz="2400" dirty="0"/>
              <a:t>ISDN connection is very reliable. H.320 (i.e., the first recommendation series for audio-video conferencing) was developed for ISDN.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Broadband ISDN</a:t>
            </a:r>
          </a:p>
        </p:txBody>
      </p:sp>
      <p:sp>
        <p:nvSpPr>
          <p:cNvPr id="3" name="Content Placeholder 2"/>
          <p:cNvSpPr>
            <a:spLocks noGrp="1"/>
          </p:cNvSpPr>
          <p:nvPr>
            <p:ph idx="1"/>
          </p:nvPr>
        </p:nvSpPr>
        <p:spPr/>
        <p:txBody>
          <a:bodyPr>
            <a:normAutofit fontScale="92500"/>
          </a:bodyPr>
          <a:lstStyle/>
          <a:p>
            <a:pPr algn="just"/>
            <a:r>
              <a:rPr lang="en-US" sz="2400" dirty="0"/>
              <a:t>B-ISDN services offer H.0 channels (384 Kbps), H.11 channels (1.536 Mbps) and H.12 channels (1.920 Mbps). This requires higher bandwidth coaxial cable or optical fiber.</a:t>
            </a:r>
          </a:p>
          <a:p>
            <a:pPr algn="just"/>
            <a:endParaRPr lang="en-US" sz="2400" dirty="0"/>
          </a:p>
          <a:p>
            <a:pPr algn="just"/>
            <a:r>
              <a:rPr lang="en-US" sz="2400" dirty="0"/>
              <a:t>B-ISDN uses Asynchronous Transfer Mode (ATM) packet switching with fixed size packets (known as cells). The very short cell size (53 Bytes with 48 Bytes payload) makes B-ISDN suitable for real-time applications with low delay requirements.  </a:t>
            </a:r>
          </a:p>
          <a:p>
            <a:pPr algn="just"/>
            <a:endParaRPr lang="en-US" sz="2400" dirty="0"/>
          </a:p>
          <a:p>
            <a:pPr algn="just"/>
            <a:r>
              <a:rPr lang="en-US" sz="2400" dirty="0"/>
              <a:t>Cell loss can occur due to traffic congestion, although the loss (10</a:t>
            </a:r>
            <a:r>
              <a:rPr lang="en-US" sz="2400" baseline="30000" dirty="0"/>
              <a:t>-6</a:t>
            </a:r>
            <a:r>
              <a:rPr lang="en-US" sz="2400" dirty="0"/>
              <a:t>-10</a:t>
            </a:r>
            <a:r>
              <a:rPr lang="en-US" sz="2400" baseline="30000" dirty="0"/>
              <a:t>-4</a:t>
            </a:r>
            <a:r>
              <a:rPr lang="en-US" sz="2400" dirty="0"/>
              <a:t>) is quite low for video services.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Why the Cell Size is 53 Bytes?</a:t>
            </a:r>
          </a:p>
        </p:txBody>
      </p:sp>
      <p:sp>
        <p:nvSpPr>
          <p:cNvPr id="3" name="Content Placeholder 2"/>
          <p:cNvSpPr>
            <a:spLocks noGrp="1"/>
          </p:cNvSpPr>
          <p:nvPr>
            <p:ph idx="1"/>
          </p:nvPr>
        </p:nvSpPr>
        <p:spPr/>
        <p:txBody>
          <a:bodyPr>
            <a:normAutofit fontScale="92500" lnSpcReduction="20000"/>
          </a:bodyPr>
          <a:lstStyle/>
          <a:p>
            <a:pPr algn="just"/>
            <a:r>
              <a:rPr lang="en-US" sz="2400" dirty="0"/>
              <a:t>The cell size is determined as a trade-off between packetizing delay and cell overhead. Generally, cell overhead (waste) is smaller at larger payload sizes.</a:t>
            </a:r>
          </a:p>
          <a:p>
            <a:pPr algn="just"/>
            <a:endParaRPr lang="en-US" sz="2400" dirty="0"/>
          </a:p>
          <a:p>
            <a:pPr algn="just"/>
            <a:r>
              <a:rPr lang="en-US" sz="2400" dirty="0"/>
              <a:t>However, small cell size is preferred because of cell loss. For example, a 53 Bytes cell contain 48 voice samples, which is only 48 x 125 µs = 6 ms of voice. The loss of a cell would be almost unnoticed. However, a loss of cell with 32 ms of voice would be very disruptive.</a:t>
            </a:r>
          </a:p>
          <a:p>
            <a:pPr algn="just"/>
            <a:endParaRPr lang="en-US" sz="2400" dirty="0"/>
          </a:p>
          <a:p>
            <a:pPr algn="just"/>
            <a:r>
              <a:rPr lang="en-US" sz="2400" dirty="0"/>
              <a:t>32 Byte is the maximal payload size, at which there is no noticeable packetizing delay, but the overhead would be 13.5%. 64 Bytes payload would produce a small echo in voice communication, but the overhead would be 7.1%.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ATM Service Categories</a:t>
            </a:r>
          </a:p>
        </p:txBody>
      </p:sp>
      <p:sp>
        <p:nvSpPr>
          <p:cNvPr id="3" name="Content Placeholder 2"/>
          <p:cNvSpPr>
            <a:spLocks noGrp="1"/>
          </p:cNvSpPr>
          <p:nvPr>
            <p:ph idx="1"/>
          </p:nvPr>
        </p:nvSpPr>
        <p:spPr/>
        <p:txBody>
          <a:bodyPr>
            <a:normAutofit/>
          </a:bodyPr>
          <a:lstStyle/>
          <a:p>
            <a:pPr algn="just"/>
            <a:r>
              <a:rPr lang="en-US" sz="2400" dirty="0"/>
              <a:t>Constant Bit Rate (CBR)</a:t>
            </a:r>
          </a:p>
          <a:p>
            <a:pPr lvl="1" algn="just"/>
            <a:r>
              <a:rPr lang="en-US" sz="2200" dirty="0"/>
              <a:t>CBR supports real-time applications that require tightly constrained delay and delay variation (e.g., video conferencing, telephone call, video/audio distribution).</a:t>
            </a:r>
          </a:p>
          <a:p>
            <a:pPr algn="just"/>
            <a:endParaRPr lang="en-US" sz="2400" dirty="0"/>
          </a:p>
          <a:p>
            <a:pPr algn="just"/>
            <a:r>
              <a:rPr lang="en-US" sz="2400" dirty="0"/>
              <a:t>Variable Bit Rate (VBR)</a:t>
            </a:r>
          </a:p>
          <a:p>
            <a:pPr lvl="1" algn="just"/>
            <a:r>
              <a:rPr lang="en-US" sz="2200" dirty="0"/>
              <a:t>Real-time VBR supports real-time applications, but may allow more efficient use of a network.</a:t>
            </a:r>
          </a:p>
          <a:p>
            <a:pPr lvl="1" algn="just"/>
            <a:r>
              <a:rPr lang="en-US" sz="2200" dirty="0"/>
              <a:t>Non Real-time VBR supports real-time applications, which are more tolerant of network delays (e.g., airline reservations, banking transactions, process monitoring)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ATM Service Categories (Cont.)</a:t>
            </a:r>
          </a:p>
        </p:txBody>
      </p:sp>
      <p:sp>
        <p:nvSpPr>
          <p:cNvPr id="3" name="Content Placeholder 2"/>
          <p:cNvSpPr>
            <a:spLocks noGrp="1"/>
          </p:cNvSpPr>
          <p:nvPr>
            <p:ph idx="1"/>
          </p:nvPr>
        </p:nvSpPr>
        <p:spPr/>
        <p:txBody>
          <a:bodyPr>
            <a:normAutofit/>
          </a:bodyPr>
          <a:lstStyle/>
          <a:p>
            <a:pPr algn="just"/>
            <a:r>
              <a:rPr lang="en-US" sz="2400" dirty="0"/>
              <a:t>Available Bit Rate (ABR)</a:t>
            </a:r>
          </a:p>
          <a:p>
            <a:pPr lvl="1" algn="just"/>
            <a:r>
              <a:rPr lang="en-US" sz="2200" dirty="0"/>
              <a:t>ABR is a best effort service, which supports non real-time applications that allow congestion control because the sender can be informed to slow down the traffic in congestion periods (e.g., critical data transfer, text/data/image retrieval and distribution, remote terminal).</a:t>
            </a:r>
          </a:p>
          <a:p>
            <a:pPr algn="just"/>
            <a:endParaRPr lang="en-US" sz="2400" dirty="0"/>
          </a:p>
          <a:p>
            <a:pPr algn="just"/>
            <a:r>
              <a:rPr lang="en-US" sz="2400" dirty="0"/>
              <a:t>Unspecified Bit Rate (UBR)</a:t>
            </a:r>
          </a:p>
          <a:p>
            <a:pPr lvl="1" algn="just"/>
            <a:r>
              <a:rPr lang="en-US" sz="2200" dirty="0"/>
              <a:t>UBR is a best effort service without any performance requirement. UBR is equivalent to Internet.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User Requirements</a:t>
            </a:r>
          </a:p>
        </p:txBody>
      </p:sp>
      <p:sp>
        <p:nvSpPr>
          <p:cNvPr id="3" name="Content Placeholder 2"/>
          <p:cNvSpPr>
            <a:spLocks noGrp="1"/>
          </p:cNvSpPr>
          <p:nvPr>
            <p:ph idx="1"/>
          </p:nvPr>
        </p:nvSpPr>
        <p:spPr/>
        <p:txBody>
          <a:bodyPr>
            <a:normAutofit/>
          </a:bodyPr>
          <a:lstStyle/>
          <a:p>
            <a:pPr algn="just"/>
            <a:r>
              <a:rPr lang="en-US" sz="2400" dirty="0"/>
              <a:t>Fast preparation and presentation of the different multimedia types of interest, taking into account the capabilities of available terminals and services.</a:t>
            </a:r>
          </a:p>
          <a:p>
            <a:pPr algn="just"/>
            <a:endParaRPr lang="en-US" sz="2400" dirty="0"/>
          </a:p>
          <a:p>
            <a:pPr algn="just"/>
            <a:r>
              <a:rPr lang="en-US" sz="2400" dirty="0"/>
              <a:t>Dynamic control of multimedia applications with respect to connection interactions and quality on demand, combined with user-friendly interfaces.</a:t>
            </a:r>
          </a:p>
          <a:p>
            <a:pPr algn="just"/>
            <a:endParaRPr lang="en-US" sz="2400" dirty="0"/>
          </a:p>
          <a:p>
            <a:pPr algn="just"/>
            <a:r>
              <a:rPr lang="en-US" sz="2400" dirty="0"/>
              <a:t>Intelligent support of users, taking into consideration their individual capabilities.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Wireless Network</a:t>
            </a:r>
          </a:p>
        </p:txBody>
      </p:sp>
      <p:graphicFrame>
        <p:nvGraphicFramePr>
          <p:cNvPr id="4" name="Table 3"/>
          <p:cNvGraphicFramePr>
            <a:graphicFrameLocks noGrp="1"/>
          </p:cNvGraphicFramePr>
          <p:nvPr/>
        </p:nvGraphicFramePr>
        <p:xfrm>
          <a:off x="533400" y="2362200"/>
          <a:ext cx="8077200" cy="24790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a:txBody>
                    <a:bodyPr/>
                    <a:lstStyle/>
                    <a:p>
                      <a:pPr algn="ctr"/>
                      <a:r>
                        <a:rPr lang="en-US" sz="1600" dirty="0"/>
                        <a:t>Network</a:t>
                      </a:r>
                    </a:p>
                  </a:txBody>
                  <a:tcPr anchor="ctr"/>
                </a:tc>
                <a:tc>
                  <a:txBody>
                    <a:bodyPr/>
                    <a:lstStyle/>
                    <a:p>
                      <a:pPr algn="ctr"/>
                      <a:r>
                        <a:rPr lang="en-US" sz="1600" dirty="0"/>
                        <a:t>Data Rate</a:t>
                      </a:r>
                    </a:p>
                  </a:txBody>
                  <a:tcPr anchor="ctr"/>
                </a:tc>
                <a:tc>
                  <a:txBody>
                    <a:bodyPr/>
                    <a:lstStyle/>
                    <a:p>
                      <a:pPr algn="ctr"/>
                      <a:r>
                        <a:rPr lang="en-US" sz="1600" dirty="0"/>
                        <a:t>Mobility</a:t>
                      </a:r>
                    </a:p>
                  </a:txBody>
                  <a:tcPr anchor="ctr"/>
                </a:tc>
                <a:tc>
                  <a:txBody>
                    <a:bodyPr/>
                    <a:lstStyle/>
                    <a:p>
                      <a:pPr algn="ctr"/>
                      <a:r>
                        <a:rPr lang="en-US" sz="1600" dirty="0"/>
                        <a:t>Range</a:t>
                      </a:r>
                    </a:p>
                  </a:txBody>
                  <a:tcPr anchor="ctr"/>
                </a:tc>
                <a:tc>
                  <a:txBody>
                    <a:bodyPr/>
                    <a:lstStyle/>
                    <a:p>
                      <a:pPr algn="ctr"/>
                      <a:r>
                        <a:rPr lang="en-US" sz="1600" dirty="0"/>
                        <a:t>Channel Quality</a:t>
                      </a:r>
                    </a:p>
                  </a:txBody>
                  <a:tcPr anchor="ctr"/>
                </a:tc>
                <a:extLst>
                  <a:ext uri="{0D108BD9-81ED-4DB2-BD59-A6C34878D82A}">
                    <a16:rowId xmlns:a16="http://schemas.microsoft.com/office/drawing/2014/main" val="10000"/>
                  </a:ext>
                </a:extLst>
              </a:tr>
              <a:tr h="370840">
                <a:tc>
                  <a:txBody>
                    <a:bodyPr/>
                    <a:lstStyle/>
                    <a:p>
                      <a:r>
                        <a:rPr lang="en-US" sz="1600" dirty="0"/>
                        <a:t>Cellular</a:t>
                      </a:r>
                      <a:r>
                        <a:rPr lang="en-US" sz="1600" baseline="0" dirty="0"/>
                        <a:t> Network</a:t>
                      </a:r>
                      <a:endParaRPr lang="en-US" sz="1600" dirty="0"/>
                    </a:p>
                  </a:txBody>
                  <a:tcPr anchor="ctr"/>
                </a:tc>
                <a:tc>
                  <a:txBody>
                    <a:bodyPr/>
                    <a:lstStyle/>
                    <a:p>
                      <a:pPr algn="ctr"/>
                      <a:r>
                        <a:rPr lang="en-US" sz="1600" dirty="0"/>
                        <a:t>&lt;20 Kbps</a:t>
                      </a:r>
                    </a:p>
                  </a:txBody>
                  <a:tcPr anchor="ctr"/>
                </a:tc>
                <a:tc>
                  <a:txBody>
                    <a:bodyPr/>
                    <a:lstStyle/>
                    <a:p>
                      <a:pPr algn="ctr"/>
                      <a:r>
                        <a:rPr lang="en-US" sz="1600" dirty="0"/>
                        <a:t>High</a:t>
                      </a:r>
                    </a:p>
                  </a:txBody>
                  <a:tcPr anchor="ctr"/>
                </a:tc>
                <a:tc>
                  <a:txBody>
                    <a:bodyPr/>
                    <a:lstStyle/>
                    <a:p>
                      <a:pPr algn="ctr"/>
                      <a:r>
                        <a:rPr lang="en-US" sz="1600" dirty="0"/>
                        <a:t>2.5 km</a:t>
                      </a:r>
                    </a:p>
                  </a:txBody>
                  <a:tcPr anchor="ctr"/>
                </a:tc>
                <a:tc>
                  <a:txBody>
                    <a:bodyPr/>
                    <a:lstStyle/>
                    <a:p>
                      <a:pPr algn="ctr"/>
                      <a:r>
                        <a:rPr lang="en-US" sz="1600" dirty="0"/>
                        <a:t>Poor</a:t>
                      </a:r>
                    </a:p>
                  </a:txBody>
                  <a:tcPr anchor="ctr"/>
                </a:tc>
                <a:extLst>
                  <a:ext uri="{0D108BD9-81ED-4DB2-BD59-A6C34878D82A}">
                    <a16:rowId xmlns:a16="http://schemas.microsoft.com/office/drawing/2014/main" val="10001"/>
                  </a:ext>
                </a:extLst>
              </a:tr>
              <a:tr h="370840">
                <a:tc>
                  <a:txBody>
                    <a:bodyPr/>
                    <a:lstStyle/>
                    <a:p>
                      <a:r>
                        <a:rPr lang="en-US" sz="1600" dirty="0"/>
                        <a:t>Wireless Data Network</a:t>
                      </a:r>
                    </a:p>
                  </a:txBody>
                  <a:tcPr anchor="ctr"/>
                </a:tc>
                <a:tc>
                  <a:txBody>
                    <a:bodyPr/>
                    <a:lstStyle/>
                    <a:p>
                      <a:pPr algn="ctr"/>
                      <a:r>
                        <a:rPr lang="en-US" sz="1600" dirty="0"/>
                        <a:t>64-384 Kbps</a:t>
                      </a:r>
                    </a:p>
                  </a:txBody>
                  <a:tcPr anchor="ctr"/>
                </a:tc>
                <a:tc>
                  <a:txBody>
                    <a:bodyPr/>
                    <a:lstStyle/>
                    <a:p>
                      <a:pPr algn="ctr"/>
                      <a:r>
                        <a:rPr lang="en-US" sz="1600" dirty="0"/>
                        <a:t>High</a:t>
                      </a:r>
                    </a:p>
                  </a:txBody>
                  <a:tcPr anchor="ctr"/>
                </a:tc>
                <a:tc>
                  <a:txBody>
                    <a:bodyPr/>
                    <a:lstStyle/>
                    <a:p>
                      <a:pPr algn="ctr"/>
                      <a:r>
                        <a:rPr lang="en-US" sz="1600" dirty="0"/>
                        <a:t>2.5 km</a:t>
                      </a:r>
                    </a:p>
                  </a:txBody>
                  <a:tcPr anchor="ctr"/>
                </a:tc>
                <a:tc>
                  <a:txBody>
                    <a:bodyPr/>
                    <a:lstStyle/>
                    <a:p>
                      <a:pPr algn="ctr"/>
                      <a:r>
                        <a:rPr lang="en-US" sz="1600" dirty="0"/>
                        <a:t>Poor</a:t>
                      </a:r>
                    </a:p>
                  </a:txBody>
                  <a:tcPr anchor="ctr"/>
                </a:tc>
                <a:extLst>
                  <a:ext uri="{0D108BD9-81ED-4DB2-BD59-A6C34878D82A}">
                    <a16:rowId xmlns:a16="http://schemas.microsoft.com/office/drawing/2014/main" val="10002"/>
                  </a:ext>
                </a:extLst>
              </a:tr>
              <a:tr h="370840">
                <a:tc>
                  <a:txBody>
                    <a:bodyPr/>
                    <a:lstStyle/>
                    <a:p>
                      <a:r>
                        <a:rPr lang="en-US" sz="1600" dirty="0"/>
                        <a:t>Wireless LAN</a:t>
                      </a:r>
                    </a:p>
                  </a:txBody>
                  <a:tcPr anchor="ctr"/>
                </a:tc>
                <a:tc>
                  <a:txBody>
                    <a:bodyPr/>
                    <a:lstStyle/>
                    <a:p>
                      <a:pPr algn="ctr"/>
                      <a:r>
                        <a:rPr lang="en-US" sz="1600" dirty="0"/>
                        <a:t>2-25 Mbps</a:t>
                      </a:r>
                    </a:p>
                  </a:txBody>
                  <a:tcPr anchor="ctr"/>
                </a:tc>
                <a:tc>
                  <a:txBody>
                    <a:bodyPr/>
                    <a:lstStyle/>
                    <a:p>
                      <a:pPr algn="ctr"/>
                      <a:r>
                        <a:rPr lang="en-US" sz="1600" dirty="0"/>
                        <a:t>Low</a:t>
                      </a:r>
                      <a:r>
                        <a:rPr lang="en-US" sz="1600" baseline="0" dirty="0"/>
                        <a:t> (Indoor)</a:t>
                      </a:r>
                      <a:endParaRPr lang="en-US" sz="1600" dirty="0"/>
                    </a:p>
                  </a:txBody>
                  <a:tcPr anchor="ctr"/>
                </a:tc>
                <a:tc>
                  <a:txBody>
                    <a:bodyPr/>
                    <a:lstStyle/>
                    <a:p>
                      <a:pPr algn="ctr"/>
                      <a:r>
                        <a:rPr lang="en-US" sz="1600" dirty="0"/>
                        <a:t>50 m</a:t>
                      </a:r>
                    </a:p>
                  </a:txBody>
                  <a:tcPr anchor="ctr"/>
                </a:tc>
                <a:tc>
                  <a:txBody>
                    <a:bodyPr/>
                    <a:lstStyle/>
                    <a:p>
                      <a:pPr algn="ctr"/>
                      <a:r>
                        <a:rPr lang="en-US" sz="1600" dirty="0"/>
                        <a:t>Location dependent</a:t>
                      </a:r>
                    </a:p>
                  </a:txBody>
                  <a:tcPr anchor="ctr"/>
                </a:tc>
                <a:extLst>
                  <a:ext uri="{0D108BD9-81ED-4DB2-BD59-A6C34878D82A}">
                    <a16:rowId xmlns:a16="http://schemas.microsoft.com/office/drawing/2014/main" val="10003"/>
                  </a:ext>
                </a:extLst>
              </a:tr>
              <a:tr h="370840">
                <a:tc>
                  <a:txBody>
                    <a:bodyPr/>
                    <a:lstStyle/>
                    <a:p>
                      <a:r>
                        <a:rPr lang="en-US" sz="1600" dirty="0"/>
                        <a:t>Wireless IP Network</a:t>
                      </a:r>
                    </a:p>
                  </a:txBody>
                  <a:tcPr anchor="ctr"/>
                </a:tc>
                <a:tc>
                  <a:txBody>
                    <a:bodyPr/>
                    <a:lstStyle/>
                    <a:p>
                      <a:pPr algn="ctr"/>
                      <a:r>
                        <a:rPr lang="en-US" sz="1600" dirty="0"/>
                        <a:t>1-600</a:t>
                      </a:r>
                      <a:r>
                        <a:rPr lang="en-US" sz="1600" baseline="0" dirty="0"/>
                        <a:t> Mbps downlink</a:t>
                      </a:r>
                      <a:endParaRPr lang="en-US" sz="1600" dirty="0"/>
                    </a:p>
                  </a:txBody>
                  <a:tcPr anchor="ctr"/>
                </a:tc>
                <a:tc>
                  <a:txBody>
                    <a:bodyPr/>
                    <a:lstStyle/>
                    <a:p>
                      <a:pPr algn="ctr"/>
                      <a:r>
                        <a:rPr lang="en-US" sz="1600" dirty="0"/>
                        <a:t>Low (Indoor)</a:t>
                      </a:r>
                    </a:p>
                  </a:txBody>
                  <a:tcPr anchor="ctr"/>
                </a:tc>
                <a:tc>
                  <a:txBody>
                    <a:bodyPr/>
                    <a:lstStyle/>
                    <a:p>
                      <a:pPr algn="ctr"/>
                      <a:r>
                        <a:rPr lang="en-US" sz="1600" dirty="0"/>
                        <a:t>3-30 miles</a:t>
                      </a:r>
                    </a:p>
                  </a:txBody>
                  <a:tcPr anchor="ctr"/>
                </a:tc>
                <a:tc>
                  <a:txBody>
                    <a:bodyPr/>
                    <a:lstStyle/>
                    <a:p>
                      <a:pPr algn="ctr"/>
                      <a:r>
                        <a:rPr lang="en-US" sz="1600" dirty="0"/>
                        <a:t>Good</a:t>
                      </a:r>
                    </a:p>
                  </a:txBody>
                  <a:tcPr anchor="ctr"/>
                </a:tc>
                <a:extLst>
                  <a:ext uri="{0D108BD9-81ED-4DB2-BD59-A6C34878D82A}">
                    <a16:rowId xmlns:a16="http://schemas.microsoft.com/office/drawing/2014/main" val="10004"/>
                  </a:ext>
                </a:extLst>
              </a:tr>
            </a:tbl>
          </a:graphicData>
        </a:graphic>
      </p:graphicFrame>
      <p:sp>
        <p:nvSpPr>
          <p:cNvPr id="5" name="TextBox 4"/>
          <p:cNvSpPr txBox="1"/>
          <p:nvPr/>
        </p:nvSpPr>
        <p:spPr>
          <a:xfrm>
            <a:off x="533400" y="5075872"/>
            <a:ext cx="8077200" cy="1477328"/>
          </a:xfrm>
          <a:prstGeom prst="rect">
            <a:avLst/>
          </a:prstGeom>
          <a:noFill/>
        </p:spPr>
        <p:txBody>
          <a:bodyPr wrap="square" rtlCol="0">
            <a:spAutoFit/>
          </a:bodyPr>
          <a:lstStyle/>
          <a:p>
            <a:r>
              <a:rPr lang="en-US" dirty="0"/>
              <a:t>Cellular Network: GPRS, EDGE (8.8-59.2 Kbps)</a:t>
            </a:r>
          </a:p>
          <a:p>
            <a:endParaRPr lang="en-US" dirty="0"/>
          </a:p>
          <a:p>
            <a:r>
              <a:rPr lang="en-US" dirty="0"/>
              <a:t>Wireless Data Network: 3G (BER &lt;10</a:t>
            </a:r>
            <a:r>
              <a:rPr lang="en-US" baseline="30000" dirty="0"/>
              <a:t>-6</a:t>
            </a:r>
            <a:r>
              <a:rPr lang="en-US" dirty="0"/>
              <a:t>)</a:t>
            </a:r>
          </a:p>
          <a:p>
            <a:endParaRPr lang="en-US" dirty="0"/>
          </a:p>
          <a:p>
            <a:r>
              <a:rPr lang="en-US" dirty="0"/>
              <a:t>Wireless IP Network (2.15-40 GHz):  MMDS (1 Mbps), LMDS (600 Mbps)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Wireless Network (Cont.)</a:t>
            </a:r>
          </a:p>
        </p:txBody>
      </p:sp>
      <p:sp>
        <p:nvSpPr>
          <p:cNvPr id="3" name="Content Placeholder 2"/>
          <p:cNvSpPr>
            <a:spLocks noGrp="1"/>
          </p:cNvSpPr>
          <p:nvPr>
            <p:ph idx="1"/>
          </p:nvPr>
        </p:nvSpPr>
        <p:spPr/>
        <p:txBody>
          <a:bodyPr>
            <a:normAutofit fontScale="92500" lnSpcReduction="10000"/>
          </a:bodyPr>
          <a:lstStyle/>
          <a:p>
            <a:pPr algn="just"/>
            <a:r>
              <a:rPr lang="en-US" sz="2400" dirty="0"/>
              <a:t>Difficulties for video transport over wireless networks lie in the low bandwidth, high error rate, and most importantly, the fluctuation of available bandwidth and error characteristics.</a:t>
            </a:r>
          </a:p>
          <a:p>
            <a:pPr algn="just"/>
            <a:endParaRPr lang="en-US" sz="2400" dirty="0"/>
          </a:p>
          <a:p>
            <a:pPr algn="just"/>
            <a:r>
              <a:rPr lang="en-US" sz="2400" dirty="0"/>
              <a:t>For real-world applications, quite sophisticated FEC (Forward Error Check) codes are used to reduce the bit error rates significantly.</a:t>
            </a:r>
          </a:p>
          <a:p>
            <a:pPr algn="just"/>
            <a:endParaRPr lang="en-US" sz="2400" dirty="0"/>
          </a:p>
          <a:p>
            <a:pPr algn="just"/>
            <a:r>
              <a:rPr lang="en-US" sz="2400" dirty="0"/>
              <a:t>Most wireless interactive multimedia communication systems employ H.223. H.223 conveys media data including compressed video in the form of packets of variable size. Typical packet sizes are around 100 bytes to ensure good delay characteristics.</a:t>
            </a:r>
          </a:p>
          <a:p>
            <a:pPr lvl="1" algn="just"/>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3G Wireless System</a:t>
            </a:r>
          </a:p>
        </p:txBody>
      </p:sp>
      <p:sp>
        <p:nvSpPr>
          <p:cNvPr id="3" name="Content Placeholder 2"/>
          <p:cNvSpPr>
            <a:spLocks noGrp="1"/>
          </p:cNvSpPr>
          <p:nvPr>
            <p:ph idx="1"/>
          </p:nvPr>
        </p:nvSpPr>
        <p:spPr/>
        <p:txBody>
          <a:bodyPr>
            <a:normAutofit fontScale="92500"/>
          </a:bodyPr>
          <a:lstStyle/>
          <a:p>
            <a:pPr algn="just"/>
            <a:r>
              <a:rPr lang="en-US" sz="2400" dirty="0"/>
              <a:t>3G provide higher data rates by using higher carrier frequencies, wider bandwidth and more sophisticated techniques for multiple access, error control, and signal detection.</a:t>
            </a:r>
          </a:p>
          <a:p>
            <a:pPr algn="just"/>
            <a:endParaRPr lang="en-US" sz="2400" dirty="0"/>
          </a:p>
          <a:p>
            <a:pPr algn="just"/>
            <a:r>
              <a:rPr lang="en-US" sz="2400" dirty="0"/>
              <a:t>BER for data transmission is below 10</a:t>
            </a:r>
            <a:r>
              <a:rPr lang="en-US" sz="2400" baseline="30000" dirty="0"/>
              <a:t>-6</a:t>
            </a:r>
            <a:r>
              <a:rPr lang="en-US" sz="2400" dirty="0"/>
              <a:t>. </a:t>
            </a:r>
          </a:p>
          <a:p>
            <a:pPr algn="just"/>
            <a:endParaRPr lang="en-US" sz="2400" dirty="0"/>
          </a:p>
          <a:p>
            <a:pPr algn="just"/>
            <a:r>
              <a:rPr lang="en-US" sz="2400" dirty="0"/>
              <a:t>Generally, wireless channel is quite noisy with high bit error rates. But the use of rate adaptation, FEC and ARQ yield an almost error-free environment for data transmission. For video transmission, where ARQ has to be limited, one has to cope with quite high bit error rates and packet loss rates.</a:t>
            </a:r>
          </a:p>
          <a:p>
            <a:pPr lvl="1" algn="just"/>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Broadcast Channels</a:t>
            </a:r>
          </a:p>
        </p:txBody>
      </p:sp>
      <p:sp>
        <p:nvSpPr>
          <p:cNvPr id="3" name="Content Placeholder 2"/>
          <p:cNvSpPr>
            <a:spLocks noGrp="1"/>
          </p:cNvSpPr>
          <p:nvPr>
            <p:ph idx="1"/>
          </p:nvPr>
        </p:nvSpPr>
        <p:spPr/>
        <p:txBody>
          <a:bodyPr>
            <a:normAutofit/>
          </a:bodyPr>
          <a:lstStyle/>
          <a:p>
            <a:pPr algn="just"/>
            <a:r>
              <a:rPr lang="en-US" sz="2400" dirty="0"/>
              <a:t>This is used for broadcasting of digital TV including HDTV using the MPEG-2 video coding and transport streams. </a:t>
            </a:r>
          </a:p>
          <a:p>
            <a:pPr algn="just"/>
            <a:endParaRPr lang="en-US" sz="2400" dirty="0"/>
          </a:p>
          <a:p>
            <a:pPr algn="just"/>
            <a:r>
              <a:rPr lang="en-US" sz="2400" dirty="0"/>
              <a:t>The compressed data are carried over packets of 188 bytes each. The MPEG-2 transport layer ensure an almost error free environment. </a:t>
            </a:r>
          </a:p>
          <a:p>
            <a:pPr algn="just"/>
            <a:endParaRPr lang="en-US" sz="2400" dirty="0"/>
          </a:p>
          <a:p>
            <a:pPr algn="just"/>
            <a:r>
              <a:rPr lang="en-US" sz="2400" dirty="0"/>
              <a:t>For SDTV, the available bandwidth is between 3-10 Mbps. For HDTV, 20 Mbps is typically allocated.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Video Application Characteristics</a:t>
            </a:r>
          </a:p>
        </p:txBody>
      </p:sp>
      <p:graphicFrame>
        <p:nvGraphicFramePr>
          <p:cNvPr id="5" name="Table 4"/>
          <p:cNvGraphicFramePr>
            <a:graphicFrameLocks noGrp="1"/>
          </p:cNvGraphicFramePr>
          <p:nvPr/>
        </p:nvGraphicFramePr>
        <p:xfrm>
          <a:off x="533400" y="2362200"/>
          <a:ext cx="8077200" cy="3906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pPr algn="ctr"/>
                      <a:r>
                        <a:rPr lang="en-US" sz="1400" dirty="0"/>
                        <a:t>Application and Standard</a:t>
                      </a:r>
                      <a:r>
                        <a:rPr lang="en-US" sz="1400" baseline="0" dirty="0"/>
                        <a:t> Family</a:t>
                      </a:r>
                      <a:endParaRPr lang="en-US" sz="1400" dirty="0"/>
                    </a:p>
                  </a:txBody>
                  <a:tcPr anchor="ctr"/>
                </a:tc>
                <a:tc>
                  <a:txBody>
                    <a:bodyPr/>
                    <a:lstStyle/>
                    <a:p>
                      <a:pPr algn="ctr"/>
                      <a:r>
                        <a:rPr lang="en-US" sz="1400" dirty="0"/>
                        <a:t>Multiplex Protocol</a:t>
                      </a:r>
                    </a:p>
                  </a:txBody>
                  <a:tcPr anchor="ctr"/>
                </a:tc>
                <a:tc>
                  <a:txBody>
                    <a:bodyPr/>
                    <a:lstStyle/>
                    <a:p>
                      <a:pPr algn="ctr"/>
                      <a:r>
                        <a:rPr lang="en-US" sz="1400" dirty="0"/>
                        <a:t>Video Coding Standard</a:t>
                      </a:r>
                    </a:p>
                  </a:txBody>
                  <a:tcPr anchor="ctr"/>
                </a:tc>
                <a:tc>
                  <a:txBody>
                    <a:bodyPr/>
                    <a:lstStyle/>
                    <a:p>
                      <a:pPr algn="ctr"/>
                      <a:r>
                        <a:rPr lang="en-US" sz="1400" dirty="0"/>
                        <a:t>Bit Rate</a:t>
                      </a:r>
                    </a:p>
                  </a:txBody>
                  <a:tcPr anchor="ctr"/>
                </a:tc>
                <a:tc>
                  <a:txBody>
                    <a:bodyPr/>
                    <a:lstStyle/>
                    <a:p>
                      <a:pPr algn="ctr"/>
                      <a:r>
                        <a:rPr lang="en-US" sz="1400" dirty="0"/>
                        <a:t>Error Characteristics </a:t>
                      </a:r>
                    </a:p>
                  </a:txBody>
                  <a:tcPr anchor="ctr"/>
                </a:tc>
                <a:extLst>
                  <a:ext uri="{0D108BD9-81ED-4DB2-BD59-A6C34878D82A}">
                    <a16:rowId xmlns:a16="http://schemas.microsoft.com/office/drawing/2014/main" val="10000"/>
                  </a:ext>
                </a:extLst>
              </a:tr>
              <a:tr h="370840">
                <a:tc>
                  <a:txBody>
                    <a:bodyPr/>
                    <a:lstStyle/>
                    <a:p>
                      <a:r>
                        <a:rPr lang="en-US" sz="1400" dirty="0"/>
                        <a:t>ISDN Video Phone (H.320)</a:t>
                      </a:r>
                    </a:p>
                  </a:txBody>
                  <a:tcPr anchor="ctr"/>
                </a:tc>
                <a:tc>
                  <a:txBody>
                    <a:bodyPr/>
                    <a:lstStyle/>
                    <a:p>
                      <a:pPr algn="ctr"/>
                      <a:r>
                        <a:rPr lang="en-US" sz="1400" dirty="0"/>
                        <a:t>H.221</a:t>
                      </a:r>
                    </a:p>
                  </a:txBody>
                  <a:tcPr anchor="ctr"/>
                </a:tc>
                <a:tc>
                  <a:txBody>
                    <a:bodyPr/>
                    <a:lstStyle/>
                    <a:p>
                      <a:pPr algn="ctr"/>
                      <a:r>
                        <a:rPr lang="en-US" sz="1400" dirty="0"/>
                        <a:t>H.261 and H.263</a:t>
                      </a:r>
                    </a:p>
                  </a:txBody>
                  <a:tcPr anchor="ctr"/>
                </a:tc>
                <a:tc>
                  <a:txBody>
                    <a:bodyPr/>
                    <a:lstStyle/>
                    <a:p>
                      <a:pPr algn="ctr"/>
                      <a:r>
                        <a:rPr lang="en-US" sz="1400" dirty="0"/>
                        <a:t>64-384 Kbps</a:t>
                      </a:r>
                    </a:p>
                  </a:txBody>
                  <a:tcPr anchor="ctr"/>
                </a:tc>
                <a:tc>
                  <a:txBody>
                    <a:bodyPr/>
                    <a:lstStyle/>
                    <a:p>
                      <a:pPr algn="ctr"/>
                      <a:r>
                        <a:rPr lang="en-US" sz="1400" dirty="0"/>
                        <a:t>Error</a:t>
                      </a:r>
                      <a:r>
                        <a:rPr lang="en-US" sz="1400" baseline="0" dirty="0"/>
                        <a:t> free</a:t>
                      </a:r>
                      <a:endParaRPr lang="en-US" sz="1400" dirty="0"/>
                    </a:p>
                  </a:txBody>
                  <a:tcPr anchor="ctr"/>
                </a:tc>
                <a:extLst>
                  <a:ext uri="{0D108BD9-81ED-4DB2-BD59-A6C34878D82A}">
                    <a16:rowId xmlns:a16="http://schemas.microsoft.com/office/drawing/2014/main" val="10001"/>
                  </a:ext>
                </a:extLst>
              </a:tr>
              <a:tr h="370840">
                <a:tc>
                  <a:txBody>
                    <a:bodyPr/>
                    <a:lstStyle/>
                    <a:p>
                      <a:r>
                        <a:rPr lang="en-US" sz="1400" dirty="0"/>
                        <a:t>PSTN Video Phone (H.324)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H.223</a:t>
                      </a:r>
                    </a:p>
                  </a:txBody>
                  <a:tcPr anchor="ctr"/>
                </a:tc>
                <a:tc>
                  <a:txBody>
                    <a:bodyPr/>
                    <a:lstStyle/>
                    <a:p>
                      <a:pPr algn="ctr"/>
                      <a:r>
                        <a:rPr lang="en-US" sz="1400" dirty="0"/>
                        <a:t>H.263</a:t>
                      </a:r>
                    </a:p>
                  </a:txBody>
                  <a:tcPr anchor="ctr"/>
                </a:tc>
                <a:tc>
                  <a:txBody>
                    <a:bodyPr/>
                    <a:lstStyle/>
                    <a:p>
                      <a:pPr algn="ctr"/>
                      <a:r>
                        <a:rPr lang="en-US" sz="1400" dirty="0"/>
                        <a:t>20 Kbps</a:t>
                      </a:r>
                    </a:p>
                  </a:txBody>
                  <a:tcPr anchor="ctr"/>
                </a:tc>
                <a:tc>
                  <a:txBody>
                    <a:bodyPr/>
                    <a:lstStyle/>
                    <a:p>
                      <a:pPr algn="ctr"/>
                      <a:r>
                        <a:rPr lang="en-US" sz="1400" dirty="0"/>
                        <a:t>Very low</a:t>
                      </a:r>
                    </a:p>
                  </a:txBody>
                  <a:tcPr anchor="ctr"/>
                </a:tc>
                <a:extLst>
                  <a:ext uri="{0D108BD9-81ED-4DB2-BD59-A6C34878D82A}">
                    <a16:rowId xmlns:a16="http://schemas.microsoft.com/office/drawing/2014/main" val="10002"/>
                  </a:ext>
                </a:extLst>
              </a:tr>
              <a:tr h="370840">
                <a:tc>
                  <a:txBody>
                    <a:bodyPr/>
                    <a:lstStyle/>
                    <a:p>
                      <a:r>
                        <a:rPr lang="en-US" sz="1400" dirty="0"/>
                        <a:t>Mobile Video Phone</a:t>
                      </a:r>
                      <a:r>
                        <a:rPr lang="en-US" sz="1400" baseline="0" dirty="0"/>
                        <a:t> </a:t>
                      </a:r>
                    </a:p>
                    <a:p>
                      <a:r>
                        <a:rPr lang="en-US" sz="1400" baseline="0" dirty="0"/>
                        <a:t>(H.324 wireless)</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H.223</a:t>
                      </a:r>
                    </a:p>
                  </a:txBody>
                  <a:tcPr anchor="ctr"/>
                </a:tc>
                <a:tc>
                  <a:txBody>
                    <a:bodyPr/>
                    <a:lstStyle/>
                    <a:p>
                      <a:pPr algn="ctr"/>
                      <a:r>
                        <a:rPr lang="en-US" sz="1400" dirty="0"/>
                        <a:t>H.263</a:t>
                      </a:r>
                    </a:p>
                  </a:txBody>
                  <a:tcPr anchor="ctr"/>
                </a:tc>
                <a:tc>
                  <a:txBody>
                    <a:bodyPr/>
                    <a:lstStyle/>
                    <a:p>
                      <a:pPr algn="ctr"/>
                      <a:r>
                        <a:rPr lang="en-US" sz="1400" dirty="0"/>
                        <a:t>10-300 Kbps</a:t>
                      </a:r>
                    </a:p>
                  </a:txBody>
                  <a:tcPr anchor="ctr"/>
                </a:tc>
                <a:tc>
                  <a:txBody>
                    <a:bodyPr/>
                    <a:lstStyle/>
                    <a:p>
                      <a:pPr algn="ctr"/>
                      <a:r>
                        <a:rPr lang="en-US" sz="1400" dirty="0"/>
                        <a:t>BER = 10</a:t>
                      </a:r>
                      <a:r>
                        <a:rPr lang="en-US" sz="1400" baseline="30000" dirty="0"/>
                        <a:t>-5</a:t>
                      </a:r>
                      <a:r>
                        <a:rPr lang="en-US" sz="1400" dirty="0"/>
                        <a:t>-10</a:t>
                      </a:r>
                      <a:r>
                        <a:rPr lang="en-US" sz="1400" baseline="30000" dirty="0"/>
                        <a:t>-3</a:t>
                      </a:r>
                    </a:p>
                    <a:p>
                      <a:pPr algn="ctr"/>
                      <a:r>
                        <a:rPr lang="en-US" sz="1400" baseline="0" dirty="0"/>
                        <a:t>Occasional packet loss</a:t>
                      </a:r>
                    </a:p>
                  </a:txBody>
                  <a:tcPr anchor="ctr"/>
                </a:tc>
                <a:extLst>
                  <a:ext uri="{0D108BD9-81ED-4DB2-BD59-A6C34878D82A}">
                    <a16:rowId xmlns:a16="http://schemas.microsoft.com/office/drawing/2014/main" val="10003"/>
                  </a:ext>
                </a:extLst>
              </a:tr>
              <a:tr h="370840">
                <a:tc>
                  <a:txBody>
                    <a:bodyPr/>
                    <a:lstStyle/>
                    <a:p>
                      <a:r>
                        <a:rPr lang="en-US" sz="1400" dirty="0"/>
                        <a:t>Video Phone over Packet network (H.323)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H.225/RTP/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UDP/IP</a:t>
                      </a:r>
                    </a:p>
                  </a:txBody>
                  <a:tcPr anchor="ctr"/>
                </a:tc>
                <a:tc>
                  <a:txBody>
                    <a:bodyPr/>
                    <a:lstStyle/>
                    <a:p>
                      <a:pPr algn="ctr"/>
                      <a:r>
                        <a:rPr lang="en-US" sz="1400" dirty="0"/>
                        <a:t>H.261 </a:t>
                      </a:r>
                    </a:p>
                    <a:p>
                      <a:pPr algn="ctr"/>
                      <a:r>
                        <a:rPr lang="en-US" sz="1400" dirty="0"/>
                        <a:t>H.262</a:t>
                      </a:r>
                    </a:p>
                    <a:p>
                      <a:pPr algn="ctr"/>
                      <a:r>
                        <a:rPr lang="en-US" sz="1400" dirty="0"/>
                        <a:t>H.263</a:t>
                      </a:r>
                    </a:p>
                  </a:txBody>
                  <a:tcPr anchor="ctr"/>
                </a:tc>
                <a:tc>
                  <a:txBody>
                    <a:bodyPr/>
                    <a:lstStyle/>
                    <a:p>
                      <a:pPr algn="ctr"/>
                      <a:r>
                        <a:rPr lang="en-US" sz="1400" dirty="0"/>
                        <a:t>10-1000 Kbps</a:t>
                      </a:r>
                    </a:p>
                  </a:txBody>
                  <a:tcPr anchor="ctr"/>
                </a:tc>
                <a:tc>
                  <a:txBody>
                    <a:bodyPr/>
                    <a:lstStyle/>
                    <a:p>
                      <a:pPr algn="ctr"/>
                      <a:r>
                        <a:rPr lang="en-US" sz="1400" dirty="0"/>
                        <a:t>BER</a:t>
                      </a:r>
                      <a:r>
                        <a:rPr lang="en-US" sz="1400" baseline="0" dirty="0"/>
                        <a:t> = 0, 0-30% packet loss</a:t>
                      </a:r>
                      <a:endParaRPr lang="en-US" sz="1400" dirty="0"/>
                    </a:p>
                  </a:txBody>
                  <a:tcPr anchor="ctr"/>
                </a:tc>
                <a:extLst>
                  <a:ext uri="{0D108BD9-81ED-4DB2-BD59-A6C34878D82A}">
                    <a16:rowId xmlns:a16="http://schemas.microsoft.com/office/drawing/2014/main" val="10004"/>
                  </a:ext>
                </a:extLst>
              </a:tr>
              <a:tr h="370840">
                <a:tc>
                  <a:txBody>
                    <a:bodyPr/>
                    <a:lstStyle/>
                    <a:p>
                      <a:r>
                        <a:rPr lang="en-US" sz="1400" dirty="0"/>
                        <a:t>Satellite TV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MPEG-2 System</a:t>
                      </a:r>
                    </a:p>
                  </a:txBody>
                  <a:tcPr anchor="ctr"/>
                </a:tc>
                <a:tc>
                  <a:txBody>
                    <a:bodyPr/>
                    <a:lstStyle/>
                    <a:p>
                      <a:pPr algn="ctr"/>
                      <a:r>
                        <a:rPr lang="en-US" sz="1400" dirty="0"/>
                        <a:t>MPEG-2</a:t>
                      </a:r>
                    </a:p>
                  </a:txBody>
                  <a:tcPr anchor="ctr"/>
                </a:tc>
                <a:tc>
                  <a:txBody>
                    <a:bodyPr/>
                    <a:lstStyle/>
                    <a:p>
                      <a:pPr algn="ctr"/>
                      <a:r>
                        <a:rPr lang="en-US" sz="1400" dirty="0"/>
                        <a:t>6-12 Mbps</a:t>
                      </a:r>
                    </a:p>
                  </a:txBody>
                  <a:tcPr anchor="ctr"/>
                </a:tc>
                <a:tc>
                  <a:txBody>
                    <a:bodyPr/>
                    <a:lstStyle/>
                    <a:p>
                      <a:pPr algn="ctr"/>
                      <a:r>
                        <a:rPr lang="en-US" sz="1400" dirty="0"/>
                        <a:t>Almost erro</a:t>
                      </a:r>
                      <a:r>
                        <a:rPr lang="en-US" sz="1400" baseline="0" dirty="0"/>
                        <a:t>r free</a:t>
                      </a:r>
                      <a:endParaRPr lang="en-US" sz="1400" dirty="0"/>
                    </a:p>
                  </a:txBody>
                  <a:tcPr anchor="ctr"/>
                </a:tc>
                <a:extLst>
                  <a:ext uri="{0D108BD9-81ED-4DB2-BD59-A6C34878D82A}">
                    <a16:rowId xmlns:a16="http://schemas.microsoft.com/office/drawing/2014/main" val="10005"/>
                  </a:ext>
                </a:extLst>
              </a:tr>
              <a:tr h="370840">
                <a:tc>
                  <a:txBody>
                    <a:bodyPr/>
                    <a:lstStyle/>
                    <a:p>
                      <a:r>
                        <a:rPr lang="en-US" sz="1400" dirty="0"/>
                        <a:t>Video conferencing over ATM (H.320, H.321)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H.222</a:t>
                      </a:r>
                    </a:p>
                  </a:txBody>
                  <a:tcPr anchor="ctr"/>
                </a:tc>
                <a:tc>
                  <a:txBody>
                    <a:bodyPr/>
                    <a:lstStyle/>
                    <a:p>
                      <a:pPr algn="ctr"/>
                      <a:r>
                        <a:rPr lang="en-US" sz="1400" dirty="0"/>
                        <a:t>H.262</a:t>
                      </a:r>
                    </a:p>
                  </a:txBody>
                  <a:tcPr anchor="ctr"/>
                </a:tc>
                <a:tc>
                  <a:txBody>
                    <a:bodyPr/>
                    <a:lstStyle/>
                    <a:p>
                      <a:pPr algn="ctr"/>
                      <a:r>
                        <a:rPr lang="en-US" sz="1400" dirty="0"/>
                        <a:t>1-12 Mbps</a:t>
                      </a:r>
                    </a:p>
                  </a:txBody>
                  <a:tcPr anchor="ctr"/>
                </a:tc>
                <a:tc>
                  <a:txBody>
                    <a:bodyPr/>
                    <a:lstStyle/>
                    <a:p>
                      <a:pPr algn="ctr"/>
                      <a:r>
                        <a:rPr lang="en-US" sz="1400" dirty="0"/>
                        <a:t>Almost error</a:t>
                      </a:r>
                      <a:r>
                        <a:rPr lang="en-US" sz="1400" baseline="0" dirty="0"/>
                        <a:t> free</a:t>
                      </a:r>
                      <a:endParaRPr lang="en-US" sz="1400" dirty="0"/>
                    </a:p>
                  </a:txBody>
                  <a:tcPr anchor="ctr"/>
                </a:tc>
                <a:extLst>
                  <a:ext uri="{0D108BD9-81ED-4DB2-BD59-A6C34878D82A}">
                    <a16:rowId xmlns:a16="http://schemas.microsoft.com/office/drawing/2014/main" val="10006"/>
                  </a:ext>
                </a:extLst>
              </a:tr>
            </a:tbl>
          </a:graphicData>
        </a:graphic>
      </p:graphicFrame>
      <p:sp>
        <p:nvSpPr>
          <p:cNvPr id="6" name="TextBox 5"/>
          <p:cNvSpPr txBox="1"/>
          <p:nvPr/>
        </p:nvSpPr>
        <p:spPr>
          <a:xfrm>
            <a:off x="457200" y="6400800"/>
            <a:ext cx="7782900" cy="369332"/>
          </a:xfrm>
          <a:prstGeom prst="rect">
            <a:avLst/>
          </a:prstGeom>
          <a:noFill/>
        </p:spPr>
        <p:txBody>
          <a:bodyPr wrap="none" rtlCol="0">
            <a:spAutoFit/>
          </a:bodyPr>
          <a:lstStyle/>
          <a:p>
            <a:r>
              <a:rPr lang="en-US" dirty="0"/>
              <a:t>H.262 is identical to MPEG-2 video, H.222 is identical to MPEG-2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Network Requirements</a:t>
            </a:r>
          </a:p>
        </p:txBody>
      </p:sp>
      <p:sp>
        <p:nvSpPr>
          <p:cNvPr id="3" name="Content Placeholder 2"/>
          <p:cNvSpPr>
            <a:spLocks noGrp="1"/>
          </p:cNvSpPr>
          <p:nvPr>
            <p:ph idx="1"/>
          </p:nvPr>
        </p:nvSpPr>
        <p:spPr/>
        <p:txBody>
          <a:bodyPr>
            <a:normAutofit/>
          </a:bodyPr>
          <a:lstStyle/>
          <a:p>
            <a:pPr algn="just"/>
            <a:r>
              <a:rPr lang="en-US" sz="2400" dirty="0"/>
              <a:t>High speed and changing bandwidth</a:t>
            </a:r>
          </a:p>
          <a:p>
            <a:pPr lvl="1" algn="just"/>
            <a:r>
              <a:rPr lang="en-US" sz="2200" dirty="0"/>
              <a:t>Multimedia applications, particularly those using video and images demand large bandwidth. However, bandwidth for the foreseeable future will be limited. The limitation arise from the cost of installing optical fiber transmission, terminal equipment complexity and speed, etc.</a:t>
            </a:r>
          </a:p>
          <a:p>
            <a:pPr algn="just"/>
            <a:r>
              <a:rPr lang="en-US" sz="2400" dirty="0"/>
              <a:t>Quality of Services</a:t>
            </a:r>
          </a:p>
          <a:p>
            <a:pPr lvl="1" algn="just"/>
            <a:r>
              <a:rPr lang="en-US" sz="2200" dirty="0"/>
              <a:t>The availability of multimedia sources places demands on the service that a network must provide. The most importance of these are the bit error rate, the packet or cell loss, delay and delay variation.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Network Requirements (Cont.)</a:t>
            </a:r>
          </a:p>
        </p:txBody>
      </p:sp>
      <p:sp>
        <p:nvSpPr>
          <p:cNvPr id="3" name="Content Placeholder 2"/>
          <p:cNvSpPr>
            <a:spLocks noGrp="1"/>
          </p:cNvSpPr>
          <p:nvPr>
            <p:ph idx="1"/>
          </p:nvPr>
        </p:nvSpPr>
        <p:spPr/>
        <p:txBody>
          <a:bodyPr>
            <a:normAutofit/>
          </a:bodyPr>
          <a:lstStyle/>
          <a:p>
            <a:pPr algn="just"/>
            <a:r>
              <a:rPr lang="en-US" sz="2400" dirty="0"/>
              <a:t>Synchronization of different information types</a:t>
            </a:r>
          </a:p>
          <a:p>
            <a:pPr lvl="1" algn="just"/>
            <a:r>
              <a:rPr lang="en-US" sz="2200" dirty="0"/>
              <a:t>Multimedia synchronization refers to temporal relationships between the media objects. A common example of temporal relationship is movie or television, where both audio and video objects are involved.</a:t>
            </a:r>
          </a:p>
          <a:p>
            <a:pPr algn="just"/>
            <a:r>
              <a:rPr lang="en-US" sz="2400" dirty="0"/>
              <a:t>Reliable security features and firewalls</a:t>
            </a:r>
          </a:p>
          <a:p>
            <a:pPr lvl="1" algn="just"/>
            <a:r>
              <a:rPr lang="en-US" sz="2200" dirty="0"/>
              <a:t>Security features include digital watermarking, data hiding, multimedia content protection, biometrics, multimedia human-computer interface.</a:t>
            </a:r>
          </a:p>
          <a:p>
            <a:pPr lvl="1" algn="just"/>
            <a:r>
              <a:rPr lang="en-US" sz="2200" dirty="0"/>
              <a:t>Firewall refers to a system, which controls the incoming and outgoing network traffic based on an applied rule set.</a:t>
            </a:r>
          </a:p>
          <a:p>
            <a:pPr lvl="1" algn="just"/>
            <a:endParaRPr lang="en-US" sz="2200" dirty="0"/>
          </a:p>
          <a:p>
            <a:pPr lvl="1" algn="just"/>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MULTIMEDIA NETWORKS</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Multimedia Networks</a:t>
            </a:r>
          </a:p>
        </p:txBody>
      </p:sp>
      <p:sp>
        <p:nvSpPr>
          <p:cNvPr id="3" name="Content Placeholder 2"/>
          <p:cNvSpPr>
            <a:spLocks noGrp="1"/>
          </p:cNvSpPr>
          <p:nvPr>
            <p:ph idx="1"/>
          </p:nvPr>
        </p:nvSpPr>
        <p:spPr/>
        <p:txBody>
          <a:bodyPr>
            <a:normAutofit/>
          </a:bodyPr>
          <a:lstStyle/>
          <a:p>
            <a:pPr algn="just"/>
            <a:r>
              <a:rPr lang="en-US" sz="2400" dirty="0"/>
              <a:t>Wide-Area Network (WAN)</a:t>
            </a:r>
          </a:p>
          <a:p>
            <a:pPr lvl="1" algn="just"/>
            <a:r>
              <a:rPr lang="en-US" sz="2200" dirty="0"/>
              <a:t>Typically, a WAN consists of a number of interconnected switching nodes. It covers a broad area using leased telecommunication lines. Conventionally, WANs have been implemented using one of two technologies, i.e., circuit switching and packet switching.</a:t>
            </a:r>
          </a:p>
          <a:p>
            <a:pPr algn="just"/>
            <a:r>
              <a:rPr lang="en-US" sz="2400" dirty="0"/>
              <a:t>Local Area Network (LAN)</a:t>
            </a:r>
          </a:p>
          <a:p>
            <a:pPr lvl="1" algn="just"/>
            <a:r>
              <a:rPr lang="en-US" sz="2200" dirty="0"/>
              <a:t>A LAN interconnects computers within a limited area. Hence, the scope of LAN is typically a single building or a cluster of buildings. The internal data rates of LANs are much greater than those of WANs.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LAN Technology</a:t>
            </a:r>
          </a:p>
        </p:txBody>
      </p:sp>
      <p:graphicFrame>
        <p:nvGraphicFramePr>
          <p:cNvPr id="7" name="Table 6"/>
          <p:cNvGraphicFramePr>
            <a:graphicFrameLocks noGrp="1"/>
          </p:cNvGraphicFramePr>
          <p:nvPr/>
        </p:nvGraphicFramePr>
        <p:xfrm>
          <a:off x="533400" y="2323592"/>
          <a:ext cx="8077200" cy="3367024"/>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3708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Features</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FDDI</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Ethernet</a:t>
                      </a:r>
                      <a:endParaRPr kumimoji="0" lang="en-US" sz="1600" b="1" i="0" u="none" strike="noStrike" cap="none" normalizeH="0" baseline="0" dirty="0">
                        <a:ln>
                          <a:noFill/>
                        </a:ln>
                        <a:solidFill>
                          <a:schemeClr val="tx1"/>
                        </a:solidFill>
                        <a:effectLst/>
                        <a:latin typeface="+mn-lt"/>
                      </a:endParaRPr>
                    </a:p>
                  </a:txBody>
                  <a:tcP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Token Ring</a:t>
                      </a:r>
                      <a:endParaRPr kumimoji="0" lang="en-US" sz="16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Transmission rate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125 MBAUD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20 MBAUD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a:ln>
                            <a:noFill/>
                          </a:ln>
                          <a:effectLst/>
                        </a:rPr>
                        <a:t>8 &amp; 32 MBAUD </a:t>
                      </a:r>
                      <a:endParaRPr kumimoji="0" lang="en-US" sz="1600" b="0" i="0" u="none" strike="noStrike" cap="none" normalizeH="0" baseline="0">
                        <a:ln>
                          <a:noFill/>
                        </a:ln>
                        <a:solidFill>
                          <a:schemeClr val="tx1"/>
                        </a:solidFill>
                        <a:effectLst/>
                        <a:latin typeface="+mn-lt"/>
                      </a:endParaRPr>
                    </a:p>
                  </a:txBody>
                  <a:tcPr anchor="ctr" horzOverflow="overflow"/>
                </a:tc>
                <a:extLst>
                  <a:ext uri="{0D108BD9-81ED-4DB2-BD59-A6C34878D82A}">
                    <a16:rowId xmlns:a16="http://schemas.microsoft.com/office/drawing/2014/main" val="10001"/>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Data rate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100 Mbps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 Mbps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4 &amp; 16 Mbps </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2"/>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Signal encoding</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4B/5B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80% Efficient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 Efficient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Diff. Manchester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 Efficient </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3"/>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Maximum coverage</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100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(UTP, Fiber)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 km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(Coax., UTP, Fiber)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Configuration dependent</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4"/>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Maximum nodes</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500</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1024</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250</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5"/>
                  </a:ext>
                </a:extLst>
              </a:tr>
              <a:tr h="37084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Maximum distance between nodes</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2 km (MMF)</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40 km (SMF) </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2.5 km</a:t>
                      </a:r>
                      <a:endParaRPr kumimoji="0" lang="en-US" sz="1600" b="0" i="0" u="none" strike="noStrike" cap="none" normalizeH="0" baseline="0" dirty="0">
                        <a:ln>
                          <a:noFill/>
                        </a:ln>
                        <a:solidFill>
                          <a:schemeClr val="tx1"/>
                        </a:solidFill>
                        <a:effectLst/>
                        <a:latin typeface="+mn-lt"/>
                      </a:endParaRPr>
                    </a:p>
                  </a:txBody>
                  <a:tcPr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300 m</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u="none" strike="noStrike" cap="none" normalizeH="0" baseline="0" dirty="0">
                          <a:ln>
                            <a:noFill/>
                          </a:ln>
                          <a:effectLst/>
                        </a:rPr>
                        <a:t>recommended 100 m</a:t>
                      </a:r>
                      <a:endParaRPr kumimoji="0" lang="en-US" sz="1600" b="0" i="0" u="none" strike="noStrike" cap="none" normalizeH="0" baseline="0" dirty="0">
                        <a:ln>
                          <a:noFill/>
                        </a:ln>
                        <a:solidFill>
                          <a:schemeClr val="tx1"/>
                        </a:solidFill>
                        <a:effectLst/>
                        <a:latin typeface="+mn-lt"/>
                      </a:endParaRPr>
                    </a:p>
                  </a:txBody>
                  <a:tcPr anchor="ctr" horzOverflow="overflow"/>
                </a:tc>
                <a:extLst>
                  <a:ext uri="{0D108BD9-81ED-4DB2-BD59-A6C34878D82A}">
                    <a16:rowId xmlns:a16="http://schemas.microsoft.com/office/drawing/2014/main" val="10006"/>
                  </a:ext>
                </a:extLst>
              </a:tr>
            </a:tbl>
          </a:graphicData>
        </a:graphic>
      </p:graphicFrame>
      <p:sp>
        <p:nvSpPr>
          <p:cNvPr id="8" name="TextBox 7"/>
          <p:cNvSpPr txBox="1"/>
          <p:nvPr/>
        </p:nvSpPr>
        <p:spPr>
          <a:xfrm>
            <a:off x="533400" y="5943600"/>
            <a:ext cx="4176143" cy="369332"/>
          </a:xfrm>
          <a:prstGeom prst="rect">
            <a:avLst/>
          </a:prstGeom>
          <a:noFill/>
        </p:spPr>
        <p:txBody>
          <a:bodyPr wrap="none" rtlCol="0">
            <a:spAutoFit/>
          </a:bodyPr>
          <a:lstStyle/>
          <a:p>
            <a:r>
              <a:rPr lang="en-US" dirty="0"/>
              <a:t>FDDI: Fiber Distributed Data Interface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Properties</a:t>
            </a:r>
          </a:p>
        </p:txBody>
      </p:sp>
      <p:sp>
        <p:nvSpPr>
          <p:cNvPr id="3" name="Content Placeholder 2"/>
          <p:cNvSpPr>
            <a:spLocks noGrp="1"/>
          </p:cNvSpPr>
          <p:nvPr>
            <p:ph idx="1"/>
          </p:nvPr>
        </p:nvSpPr>
        <p:spPr/>
        <p:txBody>
          <a:bodyPr>
            <a:normAutofit fontScale="92500" lnSpcReduction="10000"/>
          </a:bodyPr>
          <a:lstStyle/>
          <a:p>
            <a:pPr algn="just"/>
            <a:r>
              <a:rPr lang="en-US" sz="2400" dirty="0"/>
              <a:t>FDDI uses a ring topology of multimode or single mode optical fiber transmission links operating at 100 Mbps to span up to 100 km and permits up to 500 stations.</a:t>
            </a:r>
          </a:p>
          <a:p>
            <a:pPr algn="just"/>
            <a:endParaRPr lang="en-US" sz="2400" dirty="0"/>
          </a:p>
          <a:p>
            <a:pPr algn="just"/>
            <a:r>
              <a:rPr lang="en-US" sz="2400" dirty="0"/>
              <a:t>To accommodate a mixture of stream, FDDI is designed to handle two types of traffic:</a:t>
            </a:r>
          </a:p>
          <a:p>
            <a:pPr lvl="1" algn="just"/>
            <a:r>
              <a:rPr lang="en-US" sz="2200" dirty="0">
                <a:solidFill>
                  <a:srgbClr val="FF0000"/>
                </a:solidFill>
              </a:rPr>
              <a:t>Synchronous</a:t>
            </a:r>
            <a:r>
              <a:rPr lang="en-US" sz="2200" dirty="0"/>
              <a:t> frames that typically have tighter delay  requirements (e.g., voice and video).</a:t>
            </a:r>
          </a:p>
          <a:p>
            <a:pPr lvl="1" algn="just"/>
            <a:r>
              <a:rPr lang="en-US" sz="2200" dirty="0">
                <a:solidFill>
                  <a:srgbClr val="FF0000"/>
                </a:solidFill>
              </a:rPr>
              <a:t>Asynchronous</a:t>
            </a:r>
            <a:r>
              <a:rPr lang="en-US" sz="2200" dirty="0"/>
              <a:t> frames that have greater delay tolerances (e.g., data traffic).</a:t>
            </a:r>
          </a:p>
          <a:p>
            <a:pPr algn="just"/>
            <a:endParaRPr lang="en-US" sz="2400" dirty="0"/>
          </a:p>
          <a:p>
            <a:pPr algn="just"/>
            <a:r>
              <a:rPr lang="en-US" sz="2400" dirty="0"/>
              <a:t>FDDI uses TTRT (Target Token Rotation Time) to ensure that token rotation time is less than some value.</a:t>
            </a:r>
          </a:p>
          <a:p>
            <a:pPr lvl="1" algn="just"/>
            <a:endParaRPr lang="en-US" sz="2200" dirty="0"/>
          </a:p>
          <a:p>
            <a:pPr lvl="1" algn="just"/>
            <a:endParaRPr lang="en-US" sz="2200" dirty="0"/>
          </a:p>
          <a:p>
            <a:pPr lvl="1" algn="just"/>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FDDI Layers</a:t>
            </a:r>
          </a:p>
        </p:txBody>
      </p:sp>
      <p:sp>
        <p:nvSpPr>
          <p:cNvPr id="3" name="Content Placeholder 2"/>
          <p:cNvSpPr>
            <a:spLocks noGrp="1"/>
          </p:cNvSpPr>
          <p:nvPr>
            <p:ph idx="1"/>
          </p:nvPr>
        </p:nvSpPr>
        <p:spPr/>
        <p:txBody>
          <a:bodyPr>
            <a:normAutofit/>
          </a:bodyPr>
          <a:lstStyle/>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buNone/>
            </a:pPr>
            <a:r>
              <a:rPr lang="en-US" sz="2200" dirty="0"/>
              <a:t> </a:t>
            </a:r>
          </a:p>
          <a:p>
            <a:pPr lvl="1" algn="just"/>
            <a:endParaRPr lang="en-US" sz="2200" dirty="0"/>
          </a:p>
          <a:p>
            <a:pPr lvl="1" algn="just"/>
            <a:endParaRPr lang="en-US" sz="2000" dirty="0"/>
          </a:p>
        </p:txBody>
      </p:sp>
      <p:sp>
        <p:nvSpPr>
          <p:cNvPr id="5" name="Rectangle 4"/>
          <p:cNvSpPr/>
          <p:nvPr/>
        </p:nvSpPr>
        <p:spPr>
          <a:xfrm>
            <a:off x="685800" y="2286000"/>
            <a:ext cx="8001000" cy="38862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819400" y="2514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Logical Link Control (LLC)</a:t>
            </a:r>
          </a:p>
        </p:txBody>
      </p:sp>
      <p:sp>
        <p:nvSpPr>
          <p:cNvPr id="8" name="Rectangle 7"/>
          <p:cNvSpPr/>
          <p:nvPr/>
        </p:nvSpPr>
        <p:spPr>
          <a:xfrm>
            <a:off x="2819400" y="3429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Media Access Control (MAC)</a:t>
            </a:r>
          </a:p>
        </p:txBody>
      </p:sp>
      <p:sp>
        <p:nvSpPr>
          <p:cNvPr id="9" name="Rectangle 8"/>
          <p:cNvSpPr/>
          <p:nvPr/>
        </p:nvSpPr>
        <p:spPr>
          <a:xfrm>
            <a:off x="2819400" y="4419600"/>
            <a:ext cx="3810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(PHY)</a:t>
            </a:r>
          </a:p>
        </p:txBody>
      </p:sp>
      <p:sp>
        <p:nvSpPr>
          <p:cNvPr id="10" name="Rectangle 9"/>
          <p:cNvSpPr/>
          <p:nvPr/>
        </p:nvSpPr>
        <p:spPr>
          <a:xfrm>
            <a:off x="2819400" y="53340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medium dependent (PMD)</a:t>
            </a:r>
          </a:p>
        </p:txBody>
      </p:sp>
      <p:cxnSp>
        <p:nvCxnSpPr>
          <p:cNvPr id="12" name="Straight Connector 11"/>
          <p:cNvCxnSpPr>
            <a:stCxn id="5" idx="1"/>
            <a:endCxn id="14" idx="1"/>
          </p:cNvCxnSpPr>
          <p:nvPr/>
        </p:nvCxnSpPr>
        <p:spPr>
          <a:xfrm rot="10800000" flipH="1">
            <a:off x="685800" y="4229100"/>
            <a:ext cx="609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81800" y="2362200"/>
            <a:ext cx="18288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Management</a:t>
            </a:r>
          </a:p>
          <a:p>
            <a:pPr algn="ctr"/>
            <a:r>
              <a:rPr lang="en-US" dirty="0"/>
              <a:t>(SMT)</a:t>
            </a:r>
          </a:p>
        </p:txBody>
      </p:sp>
      <p:sp>
        <p:nvSpPr>
          <p:cNvPr id="16" name="TextBox 15"/>
          <p:cNvSpPr txBox="1"/>
          <p:nvPr/>
        </p:nvSpPr>
        <p:spPr>
          <a:xfrm>
            <a:off x="685800" y="3135868"/>
            <a:ext cx="1827744" cy="369332"/>
          </a:xfrm>
          <a:prstGeom prst="rect">
            <a:avLst/>
          </a:prstGeom>
          <a:noFill/>
        </p:spPr>
        <p:txBody>
          <a:bodyPr wrap="none" rtlCol="0">
            <a:spAutoFit/>
          </a:bodyPr>
          <a:lstStyle/>
          <a:p>
            <a:r>
              <a:rPr lang="en-US" dirty="0"/>
              <a:t>Data Link Layer</a:t>
            </a:r>
          </a:p>
        </p:txBody>
      </p:sp>
      <p:sp>
        <p:nvSpPr>
          <p:cNvPr id="19" name="TextBox 18"/>
          <p:cNvSpPr txBox="1"/>
          <p:nvPr/>
        </p:nvSpPr>
        <p:spPr>
          <a:xfrm>
            <a:off x="685800" y="5040868"/>
            <a:ext cx="1661032" cy="369332"/>
          </a:xfrm>
          <a:prstGeom prst="rect">
            <a:avLst/>
          </a:prstGeom>
          <a:noFill/>
        </p:spPr>
        <p:txBody>
          <a:bodyPr wrap="none" rtlCol="0">
            <a:spAutoFit/>
          </a:bodyPr>
          <a:lstStyle/>
          <a:p>
            <a:r>
              <a:rPr lang="en-US" dirty="0"/>
              <a:t>Physical Layer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B388BF-F7BA-48F6-B7D2-172C7830173C}"/>
</file>

<file path=customXml/itemProps2.xml><?xml version="1.0" encoding="utf-8"?>
<ds:datastoreItem xmlns:ds="http://schemas.openxmlformats.org/officeDocument/2006/customXml" ds:itemID="{3D7B9704-6F6C-415A-B910-452F1C51DAA8}"/>
</file>

<file path=customXml/itemProps3.xml><?xml version="1.0" encoding="utf-8"?>
<ds:datastoreItem xmlns:ds="http://schemas.openxmlformats.org/officeDocument/2006/customXml" ds:itemID="{711FFEF5-7AD1-4804-95B2-4D780B1921CF}"/>
</file>

<file path=docProps/app.xml><?xml version="1.0" encoding="utf-8"?>
<Properties xmlns="http://schemas.openxmlformats.org/officeDocument/2006/extended-properties" xmlns:vt="http://schemas.openxmlformats.org/officeDocument/2006/docPropsVTypes">
  <Template>Urban</Template>
  <TotalTime>5844</TotalTime>
  <Words>2085</Words>
  <Application>Microsoft Office PowerPoint</Application>
  <PresentationFormat>On-screen Show (4:3)</PresentationFormat>
  <Paragraphs>251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Georgia</vt:lpstr>
      <vt:lpstr>Trebuchet MS</vt:lpstr>
      <vt:lpstr>Wingdings 2</vt:lpstr>
      <vt:lpstr>Urban</vt:lpstr>
      <vt:lpstr>MULTIMEDIA NETWORKING SYSTEM</vt:lpstr>
      <vt:lpstr>User Requirements</vt:lpstr>
      <vt:lpstr>Network Requirements</vt:lpstr>
      <vt:lpstr>Network Requirements (Cont.)</vt:lpstr>
      <vt:lpstr>MULTIMEDIA NETWORKS</vt:lpstr>
      <vt:lpstr>Multimedia Networks</vt:lpstr>
      <vt:lpstr>LAN Technology</vt:lpstr>
      <vt:lpstr>FDDI Properties</vt:lpstr>
      <vt:lpstr>FDDI Layers</vt:lpstr>
      <vt:lpstr>FDDI Layers</vt:lpstr>
      <vt:lpstr>FDDI Advantages</vt:lpstr>
      <vt:lpstr>FDDI Limitations</vt:lpstr>
      <vt:lpstr>WAN Technology</vt:lpstr>
      <vt:lpstr>PSTN</vt:lpstr>
      <vt:lpstr>ISDN</vt:lpstr>
      <vt:lpstr>Broadband ISDN</vt:lpstr>
      <vt:lpstr>Why the Cell Size is 53 Bytes?</vt:lpstr>
      <vt:lpstr>ATM Service Categories</vt:lpstr>
      <vt:lpstr>ATM Service Categories (Cont.)</vt:lpstr>
      <vt:lpstr>Wireless Network</vt:lpstr>
      <vt:lpstr>Wireless Network (Cont.)</vt:lpstr>
      <vt:lpstr>3G Wireless System</vt:lpstr>
      <vt:lpstr>Broadcast Channels</vt:lpstr>
      <vt:lpstr>Video Application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342</cp:revision>
  <dcterms:created xsi:type="dcterms:W3CDTF">2006-08-16T00:00:00Z</dcterms:created>
  <dcterms:modified xsi:type="dcterms:W3CDTF">2020-04-21T12:12:06Z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