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7"/>
  </p:notesMasterIdLst>
  <p:sldIdLst>
    <p:sldId id="329" r:id="rId2"/>
    <p:sldId id="331" r:id="rId3"/>
    <p:sldId id="332" r:id="rId4"/>
    <p:sldId id="333" r:id="rId5"/>
    <p:sldId id="334" r:id="rId6"/>
    <p:sldId id="572" r:id="rId7"/>
    <p:sldId id="335" r:id="rId8"/>
    <p:sldId id="573" r:id="rId9"/>
    <p:sldId id="338" r:id="rId10"/>
    <p:sldId id="339" r:id="rId11"/>
    <p:sldId id="340" r:id="rId12"/>
    <p:sldId id="574" r:id="rId13"/>
    <p:sldId id="337" r:id="rId14"/>
    <p:sldId id="575" r:id="rId15"/>
    <p:sldId id="576" r:id="rId16"/>
    <p:sldId id="577" r:id="rId17"/>
    <p:sldId id="748" r:id="rId18"/>
    <p:sldId id="750" r:id="rId19"/>
    <p:sldId id="749" r:id="rId20"/>
    <p:sldId id="341" r:id="rId21"/>
    <p:sldId id="754" r:id="rId22"/>
    <p:sldId id="342" r:id="rId23"/>
    <p:sldId id="753" r:id="rId24"/>
    <p:sldId id="751" r:id="rId25"/>
    <p:sldId id="75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68505" autoAdjust="0"/>
  </p:normalViewPr>
  <p:slideViewPr>
    <p:cSldViewPr>
      <p:cViewPr varScale="1">
        <p:scale>
          <a:sx n="44" d="100"/>
          <a:sy n="44" d="100"/>
        </p:scale>
        <p:origin x="192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3/17/2020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dirty="0"/>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3/17/2020</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3/17/2020</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3/17/2020</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3/17/2020</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dirty="0"/>
              <a:t>TEXT &amp; TEXT COMPRESSION</a:t>
            </a:r>
          </a:p>
        </p:txBody>
      </p:sp>
      <p:sp>
        <p:nvSpPr>
          <p:cNvPr id="5" name="Subtitle 4"/>
          <p:cNvSpPr>
            <a:spLocks noGrp="1"/>
          </p:cNvSpPr>
          <p:nvPr>
            <p:ph type="subTitle" idx="1"/>
          </p:nvPr>
        </p:nvSpPr>
        <p:spPr/>
        <p:txBody>
          <a:bodyPr>
            <a:normAutofit/>
          </a:bodyPr>
          <a:lstStyle/>
          <a:p>
            <a:r>
              <a:rPr lang="en-US" dirty="0"/>
              <a:t>Dr. </a:t>
            </a:r>
            <a:r>
              <a:rPr lang="en-US" dirty="0" err="1"/>
              <a:t>Quang</a:t>
            </a:r>
            <a:r>
              <a:rPr lang="en-US" dirty="0"/>
              <a:t> </a:t>
            </a:r>
            <a:r>
              <a:rPr lang="en-US" dirty="0" err="1"/>
              <a:t>Duc</a:t>
            </a:r>
            <a:r>
              <a:rPr lang="en-US" dirty="0"/>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The Basic Algorithm (Cont.)</a:t>
            </a:r>
          </a:p>
        </p:txBody>
      </p:sp>
      <p:sp>
        <p:nvSpPr>
          <p:cNvPr id="3" name="Content Placeholder 2"/>
          <p:cNvSpPr>
            <a:spLocks noGrp="1"/>
          </p:cNvSpPr>
          <p:nvPr>
            <p:ph idx="1"/>
          </p:nvPr>
        </p:nvSpPr>
        <p:spPr>
          <a:xfrm>
            <a:off x="457200" y="2249424"/>
            <a:ext cx="8229600" cy="4456176"/>
          </a:xfrm>
        </p:spPr>
        <p:txBody>
          <a:bodyPr>
            <a:normAutofit lnSpcReduction="10000"/>
          </a:bodyPr>
          <a:lstStyle/>
          <a:p>
            <a:pPr marL="566928" indent="-457200" algn="just">
              <a:buFont typeface="+mj-lt"/>
              <a:buAutoNum type="arabicParenR"/>
            </a:pPr>
            <a:r>
              <a:rPr lang="en-US" sz="2400" dirty="0"/>
              <a:t>Scan text to be compressed and tally occurrence of all characters.</a:t>
            </a:r>
          </a:p>
          <a:p>
            <a:pPr marL="566928" indent="-457200" algn="just">
              <a:buFont typeface="+mj-lt"/>
              <a:buAutoNum type="arabicParenR"/>
            </a:pPr>
            <a:endParaRPr lang="en-US" sz="2400" dirty="0"/>
          </a:p>
          <a:p>
            <a:pPr marL="566928" indent="-457200" algn="just">
              <a:buFont typeface="+mj-lt"/>
              <a:buAutoNum type="arabicParenR"/>
            </a:pPr>
            <a:r>
              <a:rPr lang="en-US" sz="2400" dirty="0"/>
              <a:t>Sort or prioritize characters based on number of occurrences in text.</a:t>
            </a:r>
          </a:p>
          <a:p>
            <a:pPr marL="566928" indent="-457200" algn="just">
              <a:buFont typeface="+mj-lt"/>
              <a:buAutoNum type="arabicParenR"/>
            </a:pPr>
            <a:endParaRPr lang="en-US" sz="2400" dirty="0"/>
          </a:p>
          <a:p>
            <a:pPr marL="566928" indent="-457200" algn="just">
              <a:buFont typeface="+mj-lt"/>
              <a:buAutoNum type="arabicParenR"/>
            </a:pPr>
            <a:r>
              <a:rPr lang="en-US" sz="2400" dirty="0"/>
              <a:t>Build Huffman code tree based on prioritized list.</a:t>
            </a:r>
          </a:p>
          <a:p>
            <a:pPr marL="566928" indent="-457200" algn="just">
              <a:buFont typeface="+mj-lt"/>
              <a:buAutoNum type="arabicParenR"/>
            </a:pPr>
            <a:endParaRPr lang="en-US" sz="2400" dirty="0"/>
          </a:p>
          <a:p>
            <a:pPr marL="566928" indent="-457200" algn="just">
              <a:buFont typeface="+mj-lt"/>
              <a:buAutoNum type="arabicParenR"/>
            </a:pPr>
            <a:r>
              <a:rPr lang="en-US" sz="2400" dirty="0"/>
              <a:t>Perform a traversal of tree to determine all codewords.</a:t>
            </a:r>
          </a:p>
          <a:p>
            <a:pPr marL="566928" indent="-457200" algn="just">
              <a:buFont typeface="+mj-lt"/>
              <a:buAutoNum type="arabicParenR"/>
            </a:pPr>
            <a:endParaRPr lang="en-US" sz="2400" dirty="0"/>
          </a:p>
          <a:p>
            <a:pPr marL="566928" indent="-457200" algn="just">
              <a:buFont typeface="+mj-lt"/>
              <a:buAutoNum type="arabicParenR"/>
            </a:pPr>
            <a:r>
              <a:rPr lang="en-US" sz="2400" dirty="0"/>
              <a:t>Scan text again and create new file using the Huffman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Examples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latin typeface="Times New Roman" pitchFamily="18" charset="0"/>
              </a:rPr>
              <a:t>Consider the following text: </a:t>
            </a:r>
          </a:p>
          <a:p>
            <a:pPr algn="just">
              <a:buNone/>
            </a:pPr>
            <a:r>
              <a:rPr lang="en-US" sz="2400" b="1" dirty="0">
                <a:latin typeface="Times New Roman" pitchFamily="18" charset="0"/>
              </a:rPr>
              <a:t>	</a:t>
            </a:r>
            <a:r>
              <a:rPr lang="en-US" sz="2200" b="1" dirty="0">
                <a:latin typeface="Times New Roman" pitchFamily="18" charset="0"/>
              </a:rPr>
              <a:t>BCAACADBDCADAEEEABACDBACADCBADABEABEAAA</a:t>
            </a:r>
          </a:p>
          <a:p>
            <a:pPr algn="just"/>
            <a:r>
              <a:rPr lang="en-US" sz="2400" dirty="0">
                <a:cs typeface="Times New Roman" pitchFamily="18" charset="0"/>
              </a:rPr>
              <a:t>A: 15; B: 7; C: 6; D: 6; E: 5</a:t>
            </a:r>
            <a:endParaRPr lang="en-US" sz="2400" dirty="0">
              <a:latin typeface="Times New Roman" pitchFamily="18" charset="0"/>
            </a:endParaRPr>
          </a:p>
          <a:p>
            <a:pPr algn="just">
              <a:buNone/>
            </a:pPr>
            <a:r>
              <a:rPr lang="en-US" sz="2400" dirty="0">
                <a:latin typeface="Times New Roman" pitchFamily="18" charset="0"/>
              </a:rPr>
              <a:t>	</a:t>
            </a:r>
            <a:endParaRPr lang="en-US" sz="2200" b="1" dirty="0"/>
          </a:p>
        </p:txBody>
      </p:sp>
      <p:sp>
        <p:nvSpPr>
          <p:cNvPr id="5" name="TextBox 4"/>
          <p:cNvSpPr txBox="1"/>
          <p:nvPr/>
        </p:nvSpPr>
        <p:spPr>
          <a:xfrm>
            <a:off x="533400" y="4572000"/>
            <a:ext cx="734496" cy="369332"/>
          </a:xfrm>
          <a:prstGeom prst="rect">
            <a:avLst/>
          </a:prstGeom>
          <a:noFill/>
        </p:spPr>
        <p:txBody>
          <a:bodyPr wrap="none" rtlCol="0">
            <a:spAutoFit/>
          </a:bodyPr>
          <a:lstStyle/>
          <a:p>
            <a:r>
              <a:rPr lang="en-US" dirty="0"/>
              <a:t>A(15)</a:t>
            </a:r>
          </a:p>
        </p:txBody>
      </p:sp>
      <p:sp>
        <p:nvSpPr>
          <p:cNvPr id="6" name="TextBox 5"/>
          <p:cNvSpPr txBox="1"/>
          <p:nvPr/>
        </p:nvSpPr>
        <p:spPr>
          <a:xfrm>
            <a:off x="4544496" y="5181600"/>
            <a:ext cx="556563" cy="369332"/>
          </a:xfrm>
          <a:prstGeom prst="rect">
            <a:avLst/>
          </a:prstGeom>
          <a:noFill/>
        </p:spPr>
        <p:txBody>
          <a:bodyPr wrap="none" rtlCol="0">
            <a:spAutoFit/>
          </a:bodyPr>
          <a:lstStyle/>
          <a:p>
            <a:r>
              <a:rPr lang="en-US" dirty="0"/>
              <a:t>(11)</a:t>
            </a:r>
          </a:p>
        </p:txBody>
      </p:sp>
      <p:sp>
        <p:nvSpPr>
          <p:cNvPr id="7" name="TextBox 6"/>
          <p:cNvSpPr txBox="1"/>
          <p:nvPr/>
        </p:nvSpPr>
        <p:spPr>
          <a:xfrm>
            <a:off x="1953696" y="5181600"/>
            <a:ext cx="583814" cy="369332"/>
          </a:xfrm>
          <a:prstGeom prst="rect">
            <a:avLst/>
          </a:prstGeom>
          <a:noFill/>
        </p:spPr>
        <p:txBody>
          <a:bodyPr wrap="none" rtlCol="0">
            <a:spAutoFit/>
          </a:bodyPr>
          <a:lstStyle/>
          <a:p>
            <a:r>
              <a:rPr lang="en-US" dirty="0"/>
              <a:t>(13)</a:t>
            </a:r>
          </a:p>
        </p:txBody>
      </p:sp>
      <p:sp>
        <p:nvSpPr>
          <p:cNvPr id="8" name="TextBox 7"/>
          <p:cNvSpPr txBox="1"/>
          <p:nvPr/>
        </p:nvSpPr>
        <p:spPr>
          <a:xfrm>
            <a:off x="2791896" y="5791200"/>
            <a:ext cx="635110" cy="369332"/>
          </a:xfrm>
          <a:prstGeom prst="rect">
            <a:avLst/>
          </a:prstGeom>
          <a:noFill/>
        </p:spPr>
        <p:txBody>
          <a:bodyPr wrap="none" rtlCol="0">
            <a:spAutoFit/>
          </a:bodyPr>
          <a:lstStyle/>
          <a:p>
            <a:r>
              <a:rPr lang="en-US" dirty="0"/>
              <a:t>C(6)</a:t>
            </a:r>
          </a:p>
        </p:txBody>
      </p:sp>
      <p:sp>
        <p:nvSpPr>
          <p:cNvPr id="9" name="TextBox 8"/>
          <p:cNvSpPr txBox="1"/>
          <p:nvPr/>
        </p:nvSpPr>
        <p:spPr>
          <a:xfrm>
            <a:off x="3249096" y="4572000"/>
            <a:ext cx="615874" cy="369332"/>
          </a:xfrm>
          <a:prstGeom prst="rect">
            <a:avLst/>
          </a:prstGeom>
          <a:noFill/>
        </p:spPr>
        <p:txBody>
          <a:bodyPr wrap="none" rtlCol="0">
            <a:spAutoFit/>
          </a:bodyPr>
          <a:lstStyle/>
          <a:p>
            <a:r>
              <a:rPr lang="en-US" dirty="0"/>
              <a:t>(24)</a:t>
            </a:r>
          </a:p>
        </p:txBody>
      </p:sp>
      <p:sp>
        <p:nvSpPr>
          <p:cNvPr id="10" name="TextBox 9"/>
          <p:cNvSpPr txBox="1"/>
          <p:nvPr/>
        </p:nvSpPr>
        <p:spPr>
          <a:xfrm>
            <a:off x="1115496" y="5791200"/>
            <a:ext cx="623889" cy="369332"/>
          </a:xfrm>
          <a:prstGeom prst="rect">
            <a:avLst/>
          </a:prstGeom>
          <a:noFill/>
        </p:spPr>
        <p:txBody>
          <a:bodyPr wrap="none" rtlCol="0">
            <a:spAutoFit/>
          </a:bodyPr>
          <a:lstStyle/>
          <a:p>
            <a:r>
              <a:rPr lang="en-US" dirty="0"/>
              <a:t>B(7)</a:t>
            </a:r>
          </a:p>
        </p:txBody>
      </p:sp>
      <p:sp>
        <p:nvSpPr>
          <p:cNvPr id="11" name="TextBox 10"/>
          <p:cNvSpPr txBox="1"/>
          <p:nvPr/>
        </p:nvSpPr>
        <p:spPr>
          <a:xfrm>
            <a:off x="5382696" y="5791200"/>
            <a:ext cx="630301" cy="369332"/>
          </a:xfrm>
          <a:prstGeom prst="rect">
            <a:avLst/>
          </a:prstGeom>
          <a:noFill/>
        </p:spPr>
        <p:txBody>
          <a:bodyPr wrap="none" rtlCol="0">
            <a:spAutoFit/>
          </a:bodyPr>
          <a:lstStyle/>
          <a:p>
            <a:r>
              <a:rPr lang="en-US" dirty="0"/>
              <a:t>E(5)</a:t>
            </a:r>
          </a:p>
        </p:txBody>
      </p:sp>
      <p:sp>
        <p:nvSpPr>
          <p:cNvPr id="12" name="TextBox 11"/>
          <p:cNvSpPr txBox="1"/>
          <p:nvPr/>
        </p:nvSpPr>
        <p:spPr>
          <a:xfrm>
            <a:off x="1969750" y="3810000"/>
            <a:ext cx="614271" cy="369332"/>
          </a:xfrm>
          <a:prstGeom prst="rect">
            <a:avLst/>
          </a:prstGeom>
          <a:noFill/>
        </p:spPr>
        <p:txBody>
          <a:bodyPr wrap="none" rtlCol="0">
            <a:spAutoFit/>
          </a:bodyPr>
          <a:lstStyle/>
          <a:p>
            <a:r>
              <a:rPr lang="en-US" dirty="0"/>
              <a:t>(39)</a:t>
            </a:r>
          </a:p>
        </p:txBody>
      </p:sp>
      <p:sp>
        <p:nvSpPr>
          <p:cNvPr id="13" name="TextBox 12"/>
          <p:cNvSpPr txBox="1"/>
          <p:nvPr/>
        </p:nvSpPr>
        <p:spPr>
          <a:xfrm>
            <a:off x="3553896" y="5791200"/>
            <a:ext cx="660758" cy="369332"/>
          </a:xfrm>
          <a:prstGeom prst="rect">
            <a:avLst/>
          </a:prstGeom>
          <a:noFill/>
        </p:spPr>
        <p:txBody>
          <a:bodyPr wrap="none" rtlCol="0">
            <a:spAutoFit/>
          </a:bodyPr>
          <a:lstStyle/>
          <a:p>
            <a:r>
              <a:rPr lang="en-US" dirty="0"/>
              <a:t>D(6)</a:t>
            </a:r>
          </a:p>
        </p:txBody>
      </p:sp>
      <p:cxnSp>
        <p:nvCxnSpPr>
          <p:cNvPr id="15" name="Straight Connector 14"/>
          <p:cNvCxnSpPr>
            <a:endCxn id="12" idx="2"/>
          </p:cNvCxnSpPr>
          <p:nvPr/>
        </p:nvCxnSpPr>
        <p:spPr>
          <a:xfrm flipV="1">
            <a:off x="1039296" y="4179332"/>
            <a:ext cx="123759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2"/>
            <a:endCxn id="9" idx="0"/>
          </p:cNvCxnSpPr>
          <p:nvPr/>
        </p:nvCxnSpPr>
        <p:spPr>
          <a:xfrm rot="16200000" flipH="1">
            <a:off x="2720625" y="3735592"/>
            <a:ext cx="392668" cy="1280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7" idx="0"/>
          </p:cNvCxnSpPr>
          <p:nvPr/>
        </p:nvCxnSpPr>
        <p:spPr>
          <a:xfrm rot="5400000">
            <a:off x="2781184" y="4405751"/>
            <a:ext cx="240268" cy="1311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6" idx="0"/>
          </p:cNvCxnSpPr>
          <p:nvPr/>
        </p:nvCxnSpPr>
        <p:spPr>
          <a:xfrm rot="16200000" flipH="1">
            <a:off x="4069771" y="4428593"/>
            <a:ext cx="240268" cy="12657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2"/>
            <a:endCxn id="13" idx="0"/>
          </p:cNvCxnSpPr>
          <p:nvPr/>
        </p:nvCxnSpPr>
        <p:spPr>
          <a:xfrm rot="5400000">
            <a:off x="4233393" y="5201815"/>
            <a:ext cx="240268" cy="938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 idx="2"/>
            <a:endCxn id="11" idx="0"/>
          </p:cNvCxnSpPr>
          <p:nvPr/>
        </p:nvCxnSpPr>
        <p:spPr>
          <a:xfrm rot="16200000" flipH="1">
            <a:off x="5140178" y="5233531"/>
            <a:ext cx="240268" cy="875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7" idx="2"/>
            <a:endCxn id="10" idx="0"/>
          </p:cNvCxnSpPr>
          <p:nvPr/>
        </p:nvCxnSpPr>
        <p:spPr>
          <a:xfrm rot="5400000">
            <a:off x="1716388" y="5261985"/>
            <a:ext cx="240268" cy="818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7" idx="2"/>
            <a:endCxn id="8" idx="0"/>
          </p:cNvCxnSpPr>
          <p:nvPr/>
        </p:nvCxnSpPr>
        <p:spPr>
          <a:xfrm rot="16200000" flipH="1">
            <a:off x="2557393" y="5239142"/>
            <a:ext cx="240268" cy="863848"/>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20296" y="3950732"/>
            <a:ext cx="325730" cy="369332"/>
          </a:xfrm>
          <a:prstGeom prst="rect">
            <a:avLst/>
          </a:prstGeom>
          <a:noFill/>
        </p:spPr>
        <p:txBody>
          <a:bodyPr wrap="none" rtlCol="0">
            <a:spAutoFit/>
          </a:bodyPr>
          <a:lstStyle/>
          <a:p>
            <a:r>
              <a:rPr lang="en-US" dirty="0"/>
              <a:t>0</a:t>
            </a:r>
          </a:p>
        </p:txBody>
      </p:sp>
      <p:sp>
        <p:nvSpPr>
          <p:cNvPr id="37" name="TextBox 36"/>
          <p:cNvSpPr txBox="1"/>
          <p:nvPr/>
        </p:nvSpPr>
        <p:spPr>
          <a:xfrm>
            <a:off x="2791896" y="3950732"/>
            <a:ext cx="284052" cy="369332"/>
          </a:xfrm>
          <a:prstGeom prst="rect">
            <a:avLst/>
          </a:prstGeom>
          <a:noFill/>
        </p:spPr>
        <p:txBody>
          <a:bodyPr wrap="none" rtlCol="0">
            <a:spAutoFit/>
          </a:bodyPr>
          <a:lstStyle/>
          <a:p>
            <a:r>
              <a:rPr lang="en-US" dirty="0"/>
              <a:t>1</a:t>
            </a:r>
          </a:p>
        </p:txBody>
      </p:sp>
      <p:sp>
        <p:nvSpPr>
          <p:cNvPr id="38" name="TextBox 37"/>
          <p:cNvSpPr txBox="1"/>
          <p:nvPr/>
        </p:nvSpPr>
        <p:spPr>
          <a:xfrm>
            <a:off x="2694766" y="4712732"/>
            <a:ext cx="325730" cy="369332"/>
          </a:xfrm>
          <a:prstGeom prst="rect">
            <a:avLst/>
          </a:prstGeom>
          <a:noFill/>
        </p:spPr>
        <p:txBody>
          <a:bodyPr wrap="none" rtlCol="0">
            <a:spAutoFit/>
          </a:bodyPr>
          <a:lstStyle/>
          <a:p>
            <a:r>
              <a:rPr lang="en-US" dirty="0"/>
              <a:t>0</a:t>
            </a:r>
          </a:p>
        </p:txBody>
      </p:sp>
      <p:sp>
        <p:nvSpPr>
          <p:cNvPr id="39" name="TextBox 38"/>
          <p:cNvSpPr txBox="1"/>
          <p:nvPr/>
        </p:nvSpPr>
        <p:spPr>
          <a:xfrm>
            <a:off x="4087296" y="4712732"/>
            <a:ext cx="284052" cy="369332"/>
          </a:xfrm>
          <a:prstGeom prst="rect">
            <a:avLst/>
          </a:prstGeom>
          <a:noFill/>
        </p:spPr>
        <p:txBody>
          <a:bodyPr wrap="none" rtlCol="0">
            <a:spAutoFit/>
          </a:bodyPr>
          <a:lstStyle/>
          <a:p>
            <a:r>
              <a:rPr lang="en-US" dirty="0"/>
              <a:t>1</a:t>
            </a:r>
          </a:p>
        </p:txBody>
      </p:sp>
      <p:sp>
        <p:nvSpPr>
          <p:cNvPr id="40" name="TextBox 39"/>
          <p:cNvSpPr txBox="1"/>
          <p:nvPr/>
        </p:nvSpPr>
        <p:spPr>
          <a:xfrm>
            <a:off x="1627966" y="5322332"/>
            <a:ext cx="325730" cy="369332"/>
          </a:xfrm>
          <a:prstGeom prst="rect">
            <a:avLst/>
          </a:prstGeom>
          <a:noFill/>
        </p:spPr>
        <p:txBody>
          <a:bodyPr wrap="none" rtlCol="0">
            <a:spAutoFit/>
          </a:bodyPr>
          <a:lstStyle/>
          <a:p>
            <a:r>
              <a:rPr lang="en-US" dirty="0"/>
              <a:t>0</a:t>
            </a:r>
          </a:p>
        </p:txBody>
      </p:sp>
      <p:sp>
        <p:nvSpPr>
          <p:cNvPr id="41" name="TextBox 40"/>
          <p:cNvSpPr txBox="1"/>
          <p:nvPr/>
        </p:nvSpPr>
        <p:spPr>
          <a:xfrm>
            <a:off x="2563296" y="5322332"/>
            <a:ext cx="284052" cy="369332"/>
          </a:xfrm>
          <a:prstGeom prst="rect">
            <a:avLst/>
          </a:prstGeom>
          <a:noFill/>
        </p:spPr>
        <p:txBody>
          <a:bodyPr wrap="none" rtlCol="0">
            <a:spAutoFit/>
          </a:bodyPr>
          <a:lstStyle/>
          <a:p>
            <a:r>
              <a:rPr lang="en-US" dirty="0"/>
              <a:t>1</a:t>
            </a:r>
          </a:p>
        </p:txBody>
      </p:sp>
      <p:sp>
        <p:nvSpPr>
          <p:cNvPr id="42" name="TextBox 41"/>
          <p:cNvSpPr txBox="1"/>
          <p:nvPr/>
        </p:nvSpPr>
        <p:spPr>
          <a:xfrm>
            <a:off x="4142566" y="5322332"/>
            <a:ext cx="325730" cy="369332"/>
          </a:xfrm>
          <a:prstGeom prst="rect">
            <a:avLst/>
          </a:prstGeom>
          <a:noFill/>
        </p:spPr>
        <p:txBody>
          <a:bodyPr wrap="none" rtlCol="0">
            <a:spAutoFit/>
          </a:bodyPr>
          <a:lstStyle/>
          <a:p>
            <a:r>
              <a:rPr lang="en-US" dirty="0"/>
              <a:t>0</a:t>
            </a:r>
          </a:p>
        </p:txBody>
      </p:sp>
      <p:sp>
        <p:nvSpPr>
          <p:cNvPr id="43" name="TextBox 42"/>
          <p:cNvSpPr txBox="1"/>
          <p:nvPr/>
        </p:nvSpPr>
        <p:spPr>
          <a:xfrm>
            <a:off x="5154096" y="5322332"/>
            <a:ext cx="284052" cy="369332"/>
          </a:xfrm>
          <a:prstGeom prst="rect">
            <a:avLst/>
          </a:prstGeom>
          <a:noFill/>
        </p:spPr>
        <p:txBody>
          <a:bodyPr wrap="none" rtlCol="0">
            <a:spAutoFit/>
          </a:bodyPr>
          <a:lstStyle/>
          <a:p>
            <a:r>
              <a:rPr lang="en-US" dirty="0"/>
              <a:t>1</a:t>
            </a:r>
          </a:p>
        </p:txBody>
      </p:sp>
      <p:sp>
        <p:nvSpPr>
          <p:cNvPr id="44" name="TextBox 43"/>
          <p:cNvSpPr txBox="1"/>
          <p:nvPr/>
        </p:nvSpPr>
        <p:spPr>
          <a:xfrm>
            <a:off x="4114800" y="3810000"/>
            <a:ext cx="4919937" cy="646331"/>
          </a:xfrm>
          <a:prstGeom prst="rect">
            <a:avLst/>
          </a:prstGeom>
          <a:noFill/>
        </p:spPr>
        <p:txBody>
          <a:bodyPr wrap="none" rtlCol="0">
            <a:spAutoFit/>
          </a:bodyPr>
          <a:lstStyle/>
          <a:p>
            <a:r>
              <a:rPr lang="en-US" dirty="0"/>
              <a:t>How about </a:t>
            </a:r>
          </a:p>
          <a:p>
            <a:r>
              <a:rPr lang="en-US" b="1" i="1" dirty="0"/>
              <a:t>Text Compression for Web Developers</a:t>
            </a: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Adaptive Huffman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b="1" dirty="0"/>
              <a:t>Huffman coding</a:t>
            </a:r>
            <a:r>
              <a:rPr lang="en-US" sz="2200" dirty="0"/>
              <a:t> needs a probability distribution as an input. The method for determining the probabilities is called a </a:t>
            </a:r>
            <a:r>
              <a:rPr lang="en-US" sz="2200" i="1" dirty="0"/>
              <a:t>model</a:t>
            </a:r>
            <a:r>
              <a:rPr lang="en-US" sz="2200" dirty="0"/>
              <a:t>, which can be </a:t>
            </a:r>
            <a:r>
              <a:rPr lang="en-US" sz="2200" i="1" dirty="0"/>
              <a:t>static</a:t>
            </a:r>
            <a:r>
              <a:rPr lang="en-US" sz="2200" dirty="0"/>
              <a:t>, </a:t>
            </a:r>
            <a:r>
              <a:rPr lang="en-US" sz="2200" i="1" dirty="0"/>
              <a:t>adaptive or</a:t>
            </a:r>
            <a:r>
              <a:rPr lang="en-US" sz="2200" dirty="0"/>
              <a:t> </a:t>
            </a:r>
            <a:r>
              <a:rPr lang="en-US" sz="2200" i="1" dirty="0"/>
              <a:t>semi-adaptive</a:t>
            </a:r>
            <a:r>
              <a:rPr lang="en-US" sz="2200" dirty="0"/>
              <a:t>.</a:t>
            </a:r>
          </a:p>
          <a:p>
            <a:pPr algn="just"/>
            <a:endParaRPr lang="en-US" sz="2200" dirty="0"/>
          </a:p>
          <a:p>
            <a:pPr algn="just"/>
            <a:r>
              <a:rPr lang="en-US" sz="2200" dirty="0"/>
              <a:t>A </a:t>
            </a:r>
            <a:r>
              <a:rPr lang="en-US" sz="2200" b="1" dirty="0"/>
              <a:t>static model</a:t>
            </a:r>
            <a:r>
              <a:rPr lang="en-US" sz="2200" dirty="0"/>
              <a:t> is a fixed model that is known by both the compressor and decompressor. Compression of the file requires two passes, one pass to find the frequency of each character and construct the Huffman tree, and a second pass to compress the file. </a:t>
            </a:r>
          </a:p>
          <a:p>
            <a:pPr algn="just"/>
            <a:endParaRPr lang="en-US" sz="2200" dirty="0"/>
          </a:p>
          <a:p>
            <a:pPr algn="just"/>
            <a:r>
              <a:rPr lang="en-US" sz="2200" dirty="0"/>
              <a:t>Static model is not always available (e.g., live audio, video). Even when available, it could be heavy overhead</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293576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Adaptive Huffman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An </a:t>
            </a:r>
            <a:r>
              <a:rPr lang="en-US" sz="2200" b="1" dirty="0"/>
              <a:t>adaptive model</a:t>
            </a:r>
            <a:r>
              <a:rPr lang="en-US" sz="2200" dirty="0"/>
              <a:t> changes during the compression. It allows building the code as the symbols are being transmitted, having no initial knowledge of source distribution (one-pass encoding)</a:t>
            </a:r>
          </a:p>
          <a:p>
            <a:pPr algn="just"/>
            <a:endParaRPr lang="en-US" sz="2200" dirty="0"/>
          </a:p>
          <a:p>
            <a:pPr algn="just"/>
            <a:r>
              <a:rPr lang="en-US" sz="2200" dirty="0"/>
              <a:t>The benefit of one-pass procedure is that the source can be encoded in real time. However, it becomes more sensitive to transmission error, since just a single loss ruins the whole code.</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1866676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Characteristics</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It is a lossless data compressing techniques generating variable length codes for different symbols</a:t>
            </a:r>
          </a:p>
          <a:p>
            <a:pPr algn="just"/>
            <a:endParaRPr lang="en-US" sz="2200" dirty="0"/>
          </a:p>
          <a:p>
            <a:pPr algn="just"/>
            <a:r>
              <a:rPr lang="en-US" sz="2200" dirty="0"/>
              <a:t>It considers frequency of characters for generating codes</a:t>
            </a:r>
          </a:p>
          <a:p>
            <a:pPr algn="just"/>
            <a:endParaRPr lang="en-US" sz="2200" dirty="0"/>
          </a:p>
          <a:p>
            <a:pPr algn="just"/>
            <a:r>
              <a:rPr lang="en-US" sz="2200" dirty="0"/>
              <a:t>I has complexity of n.log(n) where n is the number of unique characters</a:t>
            </a:r>
          </a:p>
          <a:p>
            <a:pPr algn="just"/>
            <a:endParaRPr lang="en-US" sz="2200" dirty="0"/>
          </a:p>
          <a:p>
            <a:pPr algn="just"/>
            <a:r>
              <a:rPr lang="en-US" sz="2200" dirty="0"/>
              <a:t>The length of the code for a character is inversely proportional to the frequency of its occurrence</a:t>
            </a:r>
          </a:p>
          <a:p>
            <a:pPr algn="just"/>
            <a:endParaRPr lang="en-US" sz="2200" dirty="0"/>
          </a:p>
          <a:p>
            <a:pPr algn="just"/>
            <a:r>
              <a:rPr lang="en-US" sz="2200" dirty="0"/>
              <a:t>No code is prefix of another code</a:t>
            </a:r>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360697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Which of the following is true about Huffman Coding?</a:t>
            </a:r>
          </a:p>
          <a:p>
            <a:pPr algn="just"/>
            <a:endParaRPr lang="en-US" sz="2200" dirty="0"/>
          </a:p>
          <a:p>
            <a:pPr marL="566928" indent="-457200" algn="just">
              <a:buFont typeface="+mj-lt"/>
              <a:buAutoNum type="alphaUcPeriod"/>
            </a:pPr>
            <a:r>
              <a:rPr lang="en-US" sz="2200" dirty="0"/>
              <a:t>Huffman coding may become lossy in some cases</a:t>
            </a:r>
          </a:p>
          <a:p>
            <a:pPr marL="566928" indent="-457200" algn="just">
              <a:buFont typeface="+mj-lt"/>
              <a:buAutoNum type="alphaUcPeriod"/>
            </a:pPr>
            <a:r>
              <a:rPr lang="en-US" sz="2200" dirty="0"/>
              <a:t>Huffman coding is not optimal lossless codes in some cases</a:t>
            </a:r>
          </a:p>
          <a:p>
            <a:pPr marL="566928" indent="-457200" algn="just">
              <a:buFont typeface="+mj-lt"/>
              <a:buAutoNum type="alphaUcPeriod"/>
            </a:pPr>
            <a:r>
              <a:rPr lang="en-US" sz="2200" dirty="0"/>
              <a:t>In Huffman coding, no code is prefix of any other code</a:t>
            </a:r>
          </a:p>
          <a:p>
            <a:pPr marL="566928" indent="-457200" algn="just">
              <a:buFont typeface="+mj-lt"/>
              <a:buAutoNum type="alphaUcPeriod"/>
            </a:pPr>
            <a:r>
              <a:rPr lang="en-US" sz="2200" dirty="0"/>
              <a:t>All of the above</a:t>
            </a:r>
          </a:p>
          <a:p>
            <a:pPr marL="566928" indent="-457200" algn="just">
              <a:buFont typeface="+mj-lt"/>
              <a:buAutoNum type="alphaUcPeriod"/>
            </a:pPr>
            <a:endParaRPr lang="en-US" sz="2200" dirty="0"/>
          </a:p>
          <a:p>
            <a:pPr algn="just">
              <a:buFont typeface="Arial" panose="020B0604020202020204" pitchFamily="34" charset="0"/>
              <a:buChar char="•"/>
            </a:pPr>
            <a:r>
              <a:rPr lang="en-US" sz="2200" dirty="0"/>
              <a:t>The character a to h have the set of frequencies as follows: a:1, b:1, c:2, d:3, e:5, f:8, g:13, h:21. A Huffman code is used to represent the characters. What is the sequence of characters corresponding to the 110111100111010?</a:t>
            </a:r>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3366910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A network company uses a compression technique to encode the message before transmitting over the network. Suppose the message contains the following characters with their frequency: a:5, b:9, c:12, d:13, e:16, f:45. Each character in input message takes 1 byte. If the compression technique used is Huffman Coding, how many bit will be saved in the message?</a:t>
            </a:r>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2610007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latin typeface="+mn-lt"/>
              </a:rPr>
              <a:t>Arithmetic Coding</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Arithmetic coding is a data compression technique that encodes data (data string) by creating a code string which represents a fractional value on the number line between 0 and 1.</a:t>
            </a:r>
          </a:p>
        </p:txBody>
      </p:sp>
      <p:cxnSp>
        <p:nvCxnSpPr>
          <p:cNvPr id="5" name="Straight Connector 4"/>
          <p:cNvCxnSpPr/>
          <p:nvPr/>
        </p:nvCxnSpPr>
        <p:spPr>
          <a:xfrm>
            <a:off x="6858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6096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6096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96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096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908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5146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5146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5146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5146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25146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5720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44958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4958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44958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44958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4958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84582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3820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3820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83820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83820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83820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553200" y="3810000"/>
            <a:ext cx="0" cy="2667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477000" y="3810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477000" y="64770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477000" y="43434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477000" y="59436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477000" y="5410200"/>
            <a:ext cx="152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685800" y="3810000"/>
            <a:ext cx="1066800" cy="213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85800" y="6477000"/>
            <a:ext cx="10668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p:nvPr/>
        </p:nvCxnSpPr>
        <p:spPr>
          <a:xfrm flipV="1">
            <a:off x="2590800" y="3810000"/>
            <a:ext cx="1143000"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2590800" y="5943600"/>
            <a:ext cx="11430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flipV="1">
            <a:off x="4572000" y="3810000"/>
            <a:ext cx="9906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572000" y="5486400"/>
            <a:ext cx="990600"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6553200" y="3810000"/>
            <a:ext cx="8382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6629400" y="5410200"/>
            <a:ext cx="7620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2" name="TextBox 61"/>
          <p:cNvSpPr txBox="1"/>
          <p:nvPr/>
        </p:nvSpPr>
        <p:spPr>
          <a:xfrm>
            <a:off x="685800" y="6019800"/>
            <a:ext cx="377026" cy="369332"/>
          </a:xfrm>
          <a:prstGeom prst="rect">
            <a:avLst/>
          </a:prstGeom>
          <a:noFill/>
        </p:spPr>
        <p:txBody>
          <a:bodyPr wrap="none" rtlCol="0">
            <a:spAutoFit/>
          </a:bodyPr>
          <a:lstStyle/>
          <a:p>
            <a:r>
              <a:rPr lang="en-US" dirty="0"/>
              <a:t>a</a:t>
            </a:r>
            <a:r>
              <a:rPr lang="en-US" baseline="-25000" dirty="0"/>
              <a:t>1</a:t>
            </a:r>
          </a:p>
        </p:txBody>
      </p:sp>
      <p:sp>
        <p:nvSpPr>
          <p:cNvPr id="63" name="TextBox 62"/>
          <p:cNvSpPr txBox="1"/>
          <p:nvPr/>
        </p:nvSpPr>
        <p:spPr>
          <a:xfrm>
            <a:off x="685800" y="5498068"/>
            <a:ext cx="389850" cy="369332"/>
          </a:xfrm>
          <a:prstGeom prst="rect">
            <a:avLst/>
          </a:prstGeom>
          <a:noFill/>
        </p:spPr>
        <p:txBody>
          <a:bodyPr wrap="none" rtlCol="0">
            <a:spAutoFit/>
          </a:bodyPr>
          <a:lstStyle/>
          <a:p>
            <a:r>
              <a:rPr lang="en-US" dirty="0"/>
              <a:t>a</a:t>
            </a:r>
            <a:r>
              <a:rPr lang="en-US" baseline="-25000" dirty="0"/>
              <a:t>2</a:t>
            </a:r>
          </a:p>
        </p:txBody>
      </p:sp>
      <p:sp>
        <p:nvSpPr>
          <p:cNvPr id="64" name="TextBox 63"/>
          <p:cNvSpPr txBox="1"/>
          <p:nvPr/>
        </p:nvSpPr>
        <p:spPr>
          <a:xfrm>
            <a:off x="685800" y="4648200"/>
            <a:ext cx="389850" cy="369332"/>
          </a:xfrm>
          <a:prstGeom prst="rect">
            <a:avLst/>
          </a:prstGeom>
          <a:noFill/>
        </p:spPr>
        <p:txBody>
          <a:bodyPr wrap="none" rtlCol="0">
            <a:spAutoFit/>
          </a:bodyPr>
          <a:lstStyle/>
          <a:p>
            <a:r>
              <a:rPr lang="en-US" dirty="0"/>
              <a:t>a</a:t>
            </a:r>
            <a:r>
              <a:rPr lang="en-US" baseline="-25000" dirty="0"/>
              <a:t>3</a:t>
            </a:r>
          </a:p>
        </p:txBody>
      </p:sp>
      <p:sp>
        <p:nvSpPr>
          <p:cNvPr id="65" name="TextBox 64"/>
          <p:cNvSpPr txBox="1"/>
          <p:nvPr/>
        </p:nvSpPr>
        <p:spPr>
          <a:xfrm>
            <a:off x="685800" y="3886200"/>
            <a:ext cx="389850" cy="369332"/>
          </a:xfrm>
          <a:prstGeom prst="rect">
            <a:avLst/>
          </a:prstGeom>
          <a:noFill/>
        </p:spPr>
        <p:txBody>
          <a:bodyPr wrap="none" rtlCol="0">
            <a:spAutoFit/>
          </a:bodyPr>
          <a:lstStyle/>
          <a:p>
            <a:r>
              <a:rPr lang="en-US" dirty="0"/>
              <a:t>a</a:t>
            </a:r>
            <a:r>
              <a:rPr lang="en-US" baseline="-25000" dirty="0"/>
              <a:t>4</a:t>
            </a:r>
          </a:p>
        </p:txBody>
      </p:sp>
      <p:sp>
        <p:nvSpPr>
          <p:cNvPr id="72" name="TextBox 71"/>
          <p:cNvSpPr txBox="1"/>
          <p:nvPr/>
        </p:nvSpPr>
        <p:spPr>
          <a:xfrm>
            <a:off x="2581950" y="6019800"/>
            <a:ext cx="377026" cy="369332"/>
          </a:xfrm>
          <a:prstGeom prst="rect">
            <a:avLst/>
          </a:prstGeom>
          <a:noFill/>
        </p:spPr>
        <p:txBody>
          <a:bodyPr wrap="none" rtlCol="0">
            <a:spAutoFit/>
          </a:bodyPr>
          <a:lstStyle/>
          <a:p>
            <a:r>
              <a:rPr lang="en-US" dirty="0"/>
              <a:t>a</a:t>
            </a:r>
            <a:r>
              <a:rPr lang="en-US" baseline="-25000" dirty="0"/>
              <a:t>1</a:t>
            </a:r>
          </a:p>
        </p:txBody>
      </p:sp>
      <p:sp>
        <p:nvSpPr>
          <p:cNvPr id="73" name="TextBox 72"/>
          <p:cNvSpPr txBox="1"/>
          <p:nvPr/>
        </p:nvSpPr>
        <p:spPr>
          <a:xfrm>
            <a:off x="2581950" y="5498068"/>
            <a:ext cx="389850" cy="369332"/>
          </a:xfrm>
          <a:prstGeom prst="rect">
            <a:avLst/>
          </a:prstGeom>
          <a:noFill/>
        </p:spPr>
        <p:txBody>
          <a:bodyPr wrap="none" rtlCol="0">
            <a:spAutoFit/>
          </a:bodyPr>
          <a:lstStyle/>
          <a:p>
            <a:r>
              <a:rPr lang="en-US" dirty="0"/>
              <a:t>a</a:t>
            </a:r>
            <a:r>
              <a:rPr lang="en-US" baseline="-25000" dirty="0"/>
              <a:t>2</a:t>
            </a:r>
          </a:p>
        </p:txBody>
      </p:sp>
      <p:sp>
        <p:nvSpPr>
          <p:cNvPr id="74" name="TextBox 73"/>
          <p:cNvSpPr txBox="1"/>
          <p:nvPr/>
        </p:nvSpPr>
        <p:spPr>
          <a:xfrm>
            <a:off x="2581950" y="4648200"/>
            <a:ext cx="389850" cy="369332"/>
          </a:xfrm>
          <a:prstGeom prst="rect">
            <a:avLst/>
          </a:prstGeom>
          <a:noFill/>
        </p:spPr>
        <p:txBody>
          <a:bodyPr wrap="none" rtlCol="0">
            <a:spAutoFit/>
          </a:bodyPr>
          <a:lstStyle/>
          <a:p>
            <a:r>
              <a:rPr lang="en-US" dirty="0"/>
              <a:t>a</a:t>
            </a:r>
            <a:r>
              <a:rPr lang="en-US" baseline="-25000" dirty="0"/>
              <a:t>3</a:t>
            </a:r>
          </a:p>
        </p:txBody>
      </p:sp>
      <p:sp>
        <p:nvSpPr>
          <p:cNvPr id="75" name="TextBox 74"/>
          <p:cNvSpPr txBox="1"/>
          <p:nvPr/>
        </p:nvSpPr>
        <p:spPr>
          <a:xfrm>
            <a:off x="2581950" y="3886200"/>
            <a:ext cx="389850" cy="369332"/>
          </a:xfrm>
          <a:prstGeom prst="rect">
            <a:avLst/>
          </a:prstGeom>
          <a:noFill/>
        </p:spPr>
        <p:txBody>
          <a:bodyPr wrap="none" rtlCol="0">
            <a:spAutoFit/>
          </a:bodyPr>
          <a:lstStyle/>
          <a:p>
            <a:r>
              <a:rPr lang="en-US" dirty="0"/>
              <a:t>a</a:t>
            </a:r>
            <a:r>
              <a:rPr lang="en-US" baseline="-25000" dirty="0"/>
              <a:t>4</a:t>
            </a:r>
          </a:p>
        </p:txBody>
      </p:sp>
      <p:sp>
        <p:nvSpPr>
          <p:cNvPr id="76" name="TextBox 75"/>
          <p:cNvSpPr txBox="1"/>
          <p:nvPr/>
        </p:nvSpPr>
        <p:spPr>
          <a:xfrm>
            <a:off x="4572000" y="6031468"/>
            <a:ext cx="377026" cy="369332"/>
          </a:xfrm>
          <a:prstGeom prst="rect">
            <a:avLst/>
          </a:prstGeom>
          <a:noFill/>
        </p:spPr>
        <p:txBody>
          <a:bodyPr wrap="none" rtlCol="0">
            <a:spAutoFit/>
          </a:bodyPr>
          <a:lstStyle/>
          <a:p>
            <a:r>
              <a:rPr lang="en-US" dirty="0"/>
              <a:t>a</a:t>
            </a:r>
            <a:r>
              <a:rPr lang="en-US" baseline="-25000" dirty="0"/>
              <a:t>1</a:t>
            </a:r>
          </a:p>
        </p:txBody>
      </p:sp>
      <p:sp>
        <p:nvSpPr>
          <p:cNvPr id="77" name="TextBox 76"/>
          <p:cNvSpPr txBox="1"/>
          <p:nvPr/>
        </p:nvSpPr>
        <p:spPr>
          <a:xfrm>
            <a:off x="4572000" y="5509736"/>
            <a:ext cx="389850" cy="369332"/>
          </a:xfrm>
          <a:prstGeom prst="rect">
            <a:avLst/>
          </a:prstGeom>
          <a:noFill/>
        </p:spPr>
        <p:txBody>
          <a:bodyPr wrap="none" rtlCol="0">
            <a:spAutoFit/>
          </a:bodyPr>
          <a:lstStyle/>
          <a:p>
            <a:r>
              <a:rPr lang="en-US" dirty="0"/>
              <a:t>a</a:t>
            </a:r>
            <a:r>
              <a:rPr lang="en-US" baseline="-25000" dirty="0"/>
              <a:t>2</a:t>
            </a:r>
          </a:p>
        </p:txBody>
      </p:sp>
      <p:sp>
        <p:nvSpPr>
          <p:cNvPr id="78" name="TextBox 77"/>
          <p:cNvSpPr txBox="1"/>
          <p:nvPr/>
        </p:nvSpPr>
        <p:spPr>
          <a:xfrm>
            <a:off x="4572000" y="4659868"/>
            <a:ext cx="389850" cy="369332"/>
          </a:xfrm>
          <a:prstGeom prst="rect">
            <a:avLst/>
          </a:prstGeom>
          <a:noFill/>
        </p:spPr>
        <p:txBody>
          <a:bodyPr wrap="none" rtlCol="0">
            <a:spAutoFit/>
          </a:bodyPr>
          <a:lstStyle/>
          <a:p>
            <a:r>
              <a:rPr lang="en-US" dirty="0"/>
              <a:t>a</a:t>
            </a:r>
            <a:r>
              <a:rPr lang="en-US" baseline="-25000" dirty="0"/>
              <a:t>3</a:t>
            </a:r>
          </a:p>
        </p:txBody>
      </p:sp>
      <p:sp>
        <p:nvSpPr>
          <p:cNvPr id="79" name="TextBox 78"/>
          <p:cNvSpPr txBox="1"/>
          <p:nvPr/>
        </p:nvSpPr>
        <p:spPr>
          <a:xfrm>
            <a:off x="4572000" y="3897868"/>
            <a:ext cx="389850" cy="369332"/>
          </a:xfrm>
          <a:prstGeom prst="rect">
            <a:avLst/>
          </a:prstGeom>
          <a:noFill/>
        </p:spPr>
        <p:txBody>
          <a:bodyPr wrap="none" rtlCol="0">
            <a:spAutoFit/>
          </a:bodyPr>
          <a:lstStyle/>
          <a:p>
            <a:r>
              <a:rPr lang="en-US" dirty="0"/>
              <a:t>a</a:t>
            </a:r>
            <a:r>
              <a:rPr lang="en-US" baseline="-25000" dirty="0"/>
              <a:t>4</a:t>
            </a:r>
          </a:p>
        </p:txBody>
      </p:sp>
      <p:sp>
        <p:nvSpPr>
          <p:cNvPr id="80" name="TextBox 79"/>
          <p:cNvSpPr txBox="1"/>
          <p:nvPr/>
        </p:nvSpPr>
        <p:spPr>
          <a:xfrm>
            <a:off x="6553200" y="6031468"/>
            <a:ext cx="377026" cy="369332"/>
          </a:xfrm>
          <a:prstGeom prst="rect">
            <a:avLst/>
          </a:prstGeom>
          <a:noFill/>
        </p:spPr>
        <p:txBody>
          <a:bodyPr wrap="none" rtlCol="0">
            <a:spAutoFit/>
          </a:bodyPr>
          <a:lstStyle/>
          <a:p>
            <a:r>
              <a:rPr lang="en-US" dirty="0"/>
              <a:t>a</a:t>
            </a:r>
            <a:r>
              <a:rPr lang="en-US" baseline="-25000" dirty="0"/>
              <a:t>1</a:t>
            </a:r>
          </a:p>
        </p:txBody>
      </p:sp>
      <p:sp>
        <p:nvSpPr>
          <p:cNvPr id="81" name="TextBox 80"/>
          <p:cNvSpPr txBox="1"/>
          <p:nvPr/>
        </p:nvSpPr>
        <p:spPr>
          <a:xfrm>
            <a:off x="6553200" y="5509736"/>
            <a:ext cx="389850" cy="369332"/>
          </a:xfrm>
          <a:prstGeom prst="rect">
            <a:avLst/>
          </a:prstGeom>
          <a:noFill/>
        </p:spPr>
        <p:txBody>
          <a:bodyPr wrap="none" rtlCol="0">
            <a:spAutoFit/>
          </a:bodyPr>
          <a:lstStyle/>
          <a:p>
            <a:r>
              <a:rPr lang="en-US" dirty="0"/>
              <a:t>a</a:t>
            </a:r>
            <a:r>
              <a:rPr lang="en-US" baseline="-25000" dirty="0"/>
              <a:t>2</a:t>
            </a:r>
          </a:p>
        </p:txBody>
      </p:sp>
      <p:sp>
        <p:nvSpPr>
          <p:cNvPr id="82" name="TextBox 81"/>
          <p:cNvSpPr txBox="1"/>
          <p:nvPr/>
        </p:nvSpPr>
        <p:spPr>
          <a:xfrm>
            <a:off x="6553200" y="4659868"/>
            <a:ext cx="389850" cy="369332"/>
          </a:xfrm>
          <a:prstGeom prst="rect">
            <a:avLst/>
          </a:prstGeom>
          <a:noFill/>
        </p:spPr>
        <p:txBody>
          <a:bodyPr wrap="none" rtlCol="0">
            <a:spAutoFit/>
          </a:bodyPr>
          <a:lstStyle/>
          <a:p>
            <a:r>
              <a:rPr lang="en-US" dirty="0"/>
              <a:t>a</a:t>
            </a:r>
            <a:r>
              <a:rPr lang="en-US" baseline="-25000" dirty="0"/>
              <a:t>3</a:t>
            </a:r>
          </a:p>
        </p:txBody>
      </p:sp>
      <p:sp>
        <p:nvSpPr>
          <p:cNvPr id="83" name="TextBox 82"/>
          <p:cNvSpPr txBox="1"/>
          <p:nvPr/>
        </p:nvSpPr>
        <p:spPr>
          <a:xfrm>
            <a:off x="6553200" y="3897868"/>
            <a:ext cx="389850" cy="369332"/>
          </a:xfrm>
          <a:prstGeom prst="rect">
            <a:avLst/>
          </a:prstGeom>
          <a:noFill/>
        </p:spPr>
        <p:txBody>
          <a:bodyPr wrap="none" rtlCol="0">
            <a:spAutoFit/>
          </a:bodyPr>
          <a:lstStyle/>
          <a:p>
            <a:r>
              <a:rPr lang="en-US" dirty="0"/>
              <a:t>a</a:t>
            </a:r>
            <a:r>
              <a:rPr lang="en-US" baseline="-25000" dirty="0"/>
              <a:t>4</a:t>
            </a:r>
          </a:p>
        </p:txBody>
      </p:sp>
      <p:sp>
        <p:nvSpPr>
          <p:cNvPr id="84" name="TextBox 83"/>
          <p:cNvSpPr txBox="1"/>
          <p:nvPr/>
        </p:nvSpPr>
        <p:spPr>
          <a:xfrm>
            <a:off x="8449350" y="6019800"/>
            <a:ext cx="377026" cy="369332"/>
          </a:xfrm>
          <a:prstGeom prst="rect">
            <a:avLst/>
          </a:prstGeom>
          <a:noFill/>
        </p:spPr>
        <p:txBody>
          <a:bodyPr wrap="none" rtlCol="0">
            <a:spAutoFit/>
          </a:bodyPr>
          <a:lstStyle/>
          <a:p>
            <a:r>
              <a:rPr lang="en-US" dirty="0"/>
              <a:t>a</a:t>
            </a:r>
            <a:r>
              <a:rPr lang="en-US" baseline="-25000" dirty="0"/>
              <a:t>1</a:t>
            </a:r>
          </a:p>
        </p:txBody>
      </p:sp>
      <p:sp>
        <p:nvSpPr>
          <p:cNvPr id="85" name="TextBox 84"/>
          <p:cNvSpPr txBox="1"/>
          <p:nvPr/>
        </p:nvSpPr>
        <p:spPr>
          <a:xfrm>
            <a:off x="8449350" y="5498068"/>
            <a:ext cx="389850" cy="369332"/>
          </a:xfrm>
          <a:prstGeom prst="rect">
            <a:avLst/>
          </a:prstGeom>
          <a:noFill/>
        </p:spPr>
        <p:txBody>
          <a:bodyPr wrap="none" rtlCol="0">
            <a:spAutoFit/>
          </a:bodyPr>
          <a:lstStyle/>
          <a:p>
            <a:r>
              <a:rPr lang="en-US" dirty="0"/>
              <a:t>a</a:t>
            </a:r>
            <a:r>
              <a:rPr lang="en-US" baseline="-25000" dirty="0"/>
              <a:t>2</a:t>
            </a:r>
          </a:p>
        </p:txBody>
      </p:sp>
      <p:sp>
        <p:nvSpPr>
          <p:cNvPr id="86" name="TextBox 85"/>
          <p:cNvSpPr txBox="1"/>
          <p:nvPr/>
        </p:nvSpPr>
        <p:spPr>
          <a:xfrm>
            <a:off x="8449350" y="4648200"/>
            <a:ext cx="389850" cy="369332"/>
          </a:xfrm>
          <a:prstGeom prst="rect">
            <a:avLst/>
          </a:prstGeom>
          <a:noFill/>
        </p:spPr>
        <p:txBody>
          <a:bodyPr wrap="none" rtlCol="0">
            <a:spAutoFit/>
          </a:bodyPr>
          <a:lstStyle/>
          <a:p>
            <a:r>
              <a:rPr lang="en-US" dirty="0"/>
              <a:t>a</a:t>
            </a:r>
            <a:r>
              <a:rPr lang="en-US" baseline="-25000" dirty="0"/>
              <a:t>3</a:t>
            </a:r>
          </a:p>
        </p:txBody>
      </p:sp>
      <p:sp>
        <p:nvSpPr>
          <p:cNvPr id="87" name="TextBox 86"/>
          <p:cNvSpPr txBox="1"/>
          <p:nvPr/>
        </p:nvSpPr>
        <p:spPr>
          <a:xfrm>
            <a:off x="8449350" y="3886200"/>
            <a:ext cx="389850" cy="369332"/>
          </a:xfrm>
          <a:prstGeom prst="rect">
            <a:avLst/>
          </a:prstGeom>
          <a:noFill/>
        </p:spPr>
        <p:txBody>
          <a:bodyPr wrap="none" rtlCol="0">
            <a:spAutoFit/>
          </a:bodyPr>
          <a:lstStyle/>
          <a:p>
            <a:r>
              <a:rPr lang="en-US" dirty="0"/>
              <a:t>a</a:t>
            </a:r>
            <a:r>
              <a:rPr lang="en-US" baseline="-25000" dirty="0"/>
              <a:t>4</a:t>
            </a:r>
          </a:p>
        </p:txBody>
      </p:sp>
      <p:sp>
        <p:nvSpPr>
          <p:cNvPr id="88" name="TextBox 87"/>
          <p:cNvSpPr txBox="1"/>
          <p:nvPr/>
        </p:nvSpPr>
        <p:spPr>
          <a:xfrm>
            <a:off x="304800" y="6248400"/>
            <a:ext cx="326344" cy="369332"/>
          </a:xfrm>
          <a:prstGeom prst="rect">
            <a:avLst/>
          </a:prstGeom>
          <a:noFill/>
        </p:spPr>
        <p:txBody>
          <a:bodyPr wrap="none" rtlCol="0">
            <a:spAutoFit/>
          </a:bodyPr>
          <a:lstStyle/>
          <a:p>
            <a:r>
              <a:rPr lang="en-US" dirty="0"/>
              <a:t>0</a:t>
            </a:r>
          </a:p>
        </p:txBody>
      </p:sp>
      <p:sp>
        <p:nvSpPr>
          <p:cNvPr id="93" name="TextBox 92"/>
          <p:cNvSpPr txBox="1"/>
          <p:nvPr/>
        </p:nvSpPr>
        <p:spPr>
          <a:xfrm>
            <a:off x="304800" y="3581400"/>
            <a:ext cx="283852" cy="369332"/>
          </a:xfrm>
          <a:prstGeom prst="rect">
            <a:avLst/>
          </a:prstGeom>
          <a:noFill/>
        </p:spPr>
        <p:txBody>
          <a:bodyPr wrap="none" rtlCol="0">
            <a:spAutoFit/>
          </a:bodyPr>
          <a:lstStyle/>
          <a:p>
            <a:r>
              <a:rPr lang="en-US" dirty="0"/>
              <a:t>1</a:t>
            </a:r>
          </a:p>
        </p:txBody>
      </p:sp>
      <p:sp>
        <p:nvSpPr>
          <p:cNvPr id="94" name="TextBox 93"/>
          <p:cNvSpPr txBox="1"/>
          <p:nvPr/>
        </p:nvSpPr>
        <p:spPr>
          <a:xfrm>
            <a:off x="2209800" y="6248400"/>
            <a:ext cx="326344" cy="369332"/>
          </a:xfrm>
          <a:prstGeom prst="rect">
            <a:avLst/>
          </a:prstGeom>
          <a:noFill/>
        </p:spPr>
        <p:txBody>
          <a:bodyPr wrap="none" rtlCol="0">
            <a:spAutoFit/>
          </a:bodyPr>
          <a:lstStyle/>
          <a:p>
            <a:r>
              <a:rPr lang="en-US" dirty="0"/>
              <a:t>0</a:t>
            </a:r>
          </a:p>
        </p:txBody>
      </p:sp>
      <p:sp>
        <p:nvSpPr>
          <p:cNvPr id="95" name="TextBox 94"/>
          <p:cNvSpPr txBox="1"/>
          <p:nvPr/>
        </p:nvSpPr>
        <p:spPr>
          <a:xfrm>
            <a:off x="2057400" y="3581400"/>
            <a:ext cx="517502" cy="369332"/>
          </a:xfrm>
          <a:prstGeom prst="rect">
            <a:avLst/>
          </a:prstGeom>
          <a:noFill/>
        </p:spPr>
        <p:txBody>
          <a:bodyPr wrap="none" rtlCol="0">
            <a:spAutoFit/>
          </a:bodyPr>
          <a:lstStyle/>
          <a:p>
            <a:r>
              <a:rPr lang="en-US" dirty="0"/>
              <a:t>0.2</a:t>
            </a:r>
          </a:p>
        </p:txBody>
      </p:sp>
      <p:sp>
        <p:nvSpPr>
          <p:cNvPr id="100" name="TextBox 99"/>
          <p:cNvSpPr txBox="1"/>
          <p:nvPr/>
        </p:nvSpPr>
        <p:spPr>
          <a:xfrm>
            <a:off x="3886200" y="6248400"/>
            <a:ext cx="660645" cy="369332"/>
          </a:xfrm>
          <a:prstGeom prst="rect">
            <a:avLst/>
          </a:prstGeom>
          <a:noFill/>
        </p:spPr>
        <p:txBody>
          <a:bodyPr wrap="none" rtlCol="0">
            <a:spAutoFit/>
          </a:bodyPr>
          <a:lstStyle/>
          <a:p>
            <a:r>
              <a:rPr lang="en-US" dirty="0"/>
              <a:t>0.04</a:t>
            </a:r>
          </a:p>
        </p:txBody>
      </p:sp>
      <p:sp>
        <p:nvSpPr>
          <p:cNvPr id="101" name="TextBox 100"/>
          <p:cNvSpPr txBox="1"/>
          <p:nvPr/>
        </p:nvSpPr>
        <p:spPr>
          <a:xfrm>
            <a:off x="3886200" y="3581400"/>
            <a:ext cx="667859" cy="369332"/>
          </a:xfrm>
          <a:prstGeom prst="rect">
            <a:avLst/>
          </a:prstGeom>
          <a:noFill/>
        </p:spPr>
        <p:txBody>
          <a:bodyPr wrap="none" rtlCol="0">
            <a:spAutoFit/>
          </a:bodyPr>
          <a:lstStyle/>
          <a:p>
            <a:r>
              <a:rPr lang="en-US" dirty="0"/>
              <a:t>0.08</a:t>
            </a:r>
          </a:p>
        </p:txBody>
      </p:sp>
      <p:sp>
        <p:nvSpPr>
          <p:cNvPr id="102" name="TextBox 101"/>
          <p:cNvSpPr txBox="1"/>
          <p:nvPr/>
        </p:nvSpPr>
        <p:spPr>
          <a:xfrm>
            <a:off x="5701840" y="3581400"/>
            <a:ext cx="775160" cy="369332"/>
          </a:xfrm>
          <a:prstGeom prst="rect">
            <a:avLst/>
          </a:prstGeom>
          <a:noFill/>
        </p:spPr>
        <p:txBody>
          <a:bodyPr wrap="none" rtlCol="0">
            <a:spAutoFit/>
          </a:bodyPr>
          <a:lstStyle/>
          <a:p>
            <a:r>
              <a:rPr lang="en-US" dirty="0"/>
              <a:t>0.072</a:t>
            </a:r>
          </a:p>
        </p:txBody>
      </p:sp>
      <p:sp>
        <p:nvSpPr>
          <p:cNvPr id="103" name="TextBox 102"/>
          <p:cNvSpPr txBox="1"/>
          <p:nvPr/>
        </p:nvSpPr>
        <p:spPr>
          <a:xfrm>
            <a:off x="7485541" y="3581400"/>
            <a:ext cx="936111" cy="369332"/>
          </a:xfrm>
          <a:prstGeom prst="rect">
            <a:avLst/>
          </a:prstGeom>
          <a:noFill/>
        </p:spPr>
        <p:txBody>
          <a:bodyPr wrap="none" rtlCol="0">
            <a:spAutoFit/>
          </a:bodyPr>
          <a:lstStyle/>
          <a:p>
            <a:r>
              <a:rPr lang="en-US" dirty="0"/>
              <a:t>0.0688</a:t>
            </a:r>
          </a:p>
        </p:txBody>
      </p:sp>
      <p:sp>
        <p:nvSpPr>
          <p:cNvPr id="108" name="TextBox 107"/>
          <p:cNvSpPr txBox="1"/>
          <p:nvPr/>
        </p:nvSpPr>
        <p:spPr>
          <a:xfrm>
            <a:off x="5715000" y="6260068"/>
            <a:ext cx="782824" cy="369332"/>
          </a:xfrm>
          <a:prstGeom prst="rect">
            <a:avLst/>
          </a:prstGeom>
          <a:noFill/>
        </p:spPr>
        <p:txBody>
          <a:bodyPr wrap="none" rtlCol="0">
            <a:spAutoFit/>
          </a:bodyPr>
          <a:lstStyle/>
          <a:p>
            <a:r>
              <a:rPr lang="en-US" dirty="0"/>
              <a:t>0.056</a:t>
            </a:r>
          </a:p>
        </p:txBody>
      </p:sp>
      <p:sp>
        <p:nvSpPr>
          <p:cNvPr id="109" name="TextBox 108"/>
          <p:cNvSpPr txBox="1"/>
          <p:nvPr/>
        </p:nvSpPr>
        <p:spPr>
          <a:xfrm>
            <a:off x="7467600" y="6248400"/>
            <a:ext cx="920219" cy="369332"/>
          </a:xfrm>
          <a:prstGeom prst="rect">
            <a:avLst/>
          </a:prstGeom>
          <a:noFill/>
        </p:spPr>
        <p:txBody>
          <a:bodyPr wrap="none" rtlCol="0">
            <a:spAutoFit/>
          </a:bodyPr>
          <a:lstStyle/>
          <a:p>
            <a:r>
              <a:rPr lang="en-US" dirty="0"/>
              <a:t>0.0624</a:t>
            </a:r>
          </a:p>
        </p:txBody>
      </p:sp>
      <p:sp>
        <p:nvSpPr>
          <p:cNvPr id="110" name="TextBox 109"/>
          <p:cNvSpPr txBox="1"/>
          <p:nvPr/>
        </p:nvSpPr>
        <p:spPr>
          <a:xfrm>
            <a:off x="7391400" y="4114800"/>
            <a:ext cx="1027745" cy="369332"/>
          </a:xfrm>
          <a:prstGeom prst="rect">
            <a:avLst/>
          </a:prstGeom>
          <a:noFill/>
        </p:spPr>
        <p:txBody>
          <a:bodyPr wrap="none" rtlCol="0">
            <a:spAutoFit/>
          </a:bodyPr>
          <a:lstStyle/>
          <a:p>
            <a:r>
              <a:rPr lang="en-US" dirty="0"/>
              <a:t>0.06752</a:t>
            </a:r>
          </a:p>
        </p:txBody>
      </p:sp>
      <p:cxnSp>
        <p:nvCxnSpPr>
          <p:cNvPr id="112" name="Straight Connector 111"/>
          <p:cNvCxnSpPr/>
          <p:nvPr/>
        </p:nvCxnSpPr>
        <p:spPr>
          <a:xfrm>
            <a:off x="8458200" y="3810000"/>
            <a:ext cx="0" cy="5334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4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Arithmetic vs. Huffman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Compression</a:t>
            </a:r>
          </a:p>
          <a:p>
            <a:pPr lvl="1" algn="just"/>
            <a:r>
              <a:rPr lang="en-US" sz="2000" dirty="0"/>
              <a:t>Huffman is within 1/m of entropy</a:t>
            </a:r>
          </a:p>
          <a:p>
            <a:pPr lvl="1" algn="just"/>
            <a:r>
              <a:rPr lang="en-US" sz="2000" dirty="0"/>
              <a:t>Arithmetic is within 2/m of entropy</a:t>
            </a:r>
          </a:p>
          <a:p>
            <a:pPr algn="just"/>
            <a:endParaRPr lang="en-US" sz="2200" dirty="0"/>
          </a:p>
          <a:p>
            <a:pPr algn="just"/>
            <a:r>
              <a:rPr lang="en-US" sz="2200" dirty="0"/>
              <a:t>Context</a:t>
            </a:r>
          </a:p>
          <a:p>
            <a:pPr lvl="1" algn="just"/>
            <a:r>
              <a:rPr lang="en-US" sz="2000" dirty="0"/>
              <a:t>Huffman needs a tree for every context</a:t>
            </a:r>
          </a:p>
          <a:p>
            <a:pPr lvl="1" algn="just"/>
            <a:r>
              <a:rPr lang="en-US" sz="2000" dirty="0"/>
              <a:t>Arithmetic needs a small table of frequencies for every context</a:t>
            </a:r>
          </a:p>
          <a:p>
            <a:pPr algn="just"/>
            <a:endParaRPr lang="en-US" sz="2200" dirty="0"/>
          </a:p>
          <a:p>
            <a:pPr algn="just"/>
            <a:r>
              <a:rPr lang="en-US" sz="2200" dirty="0"/>
              <a:t>Adaptation</a:t>
            </a:r>
          </a:p>
          <a:p>
            <a:pPr lvl="1" algn="just"/>
            <a:r>
              <a:rPr lang="en-US" sz="2000" dirty="0"/>
              <a:t>Huffman has an elaborate adaptive algorithm</a:t>
            </a:r>
          </a:p>
          <a:p>
            <a:pPr lvl="1" algn="just"/>
            <a:r>
              <a:rPr lang="en-US" sz="2000" dirty="0"/>
              <a:t>Arithmetic has a simple adaptive mechanism</a:t>
            </a:r>
          </a:p>
          <a:p>
            <a:pPr lvl="1" algn="just"/>
            <a:endParaRPr lang="en-US" sz="2000" dirty="0"/>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3797422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Arithmetic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Demonstrate how to encode a sequence of five symbols, namely x</a:t>
            </a:r>
            <a:r>
              <a:rPr lang="en-US" sz="2200" baseline="-25000" dirty="0"/>
              <a:t>1</a:t>
            </a:r>
            <a:r>
              <a:rPr lang="en-US" sz="2200" dirty="0"/>
              <a:t> x</a:t>
            </a:r>
            <a:r>
              <a:rPr lang="en-US" sz="2200" baseline="-25000" dirty="0"/>
              <a:t>2</a:t>
            </a:r>
            <a:r>
              <a:rPr lang="en-US" sz="2200" dirty="0"/>
              <a:t> </a:t>
            </a:r>
            <a:r>
              <a:rPr lang="en-US" sz="2200" dirty="0" err="1"/>
              <a:t>x</a:t>
            </a:r>
            <a:r>
              <a:rPr lang="en-US" sz="2200" baseline="-25000" dirty="0" err="1"/>
              <a:t>2</a:t>
            </a:r>
            <a:r>
              <a:rPr lang="en-US" sz="2200" dirty="0"/>
              <a:t> x</a:t>
            </a:r>
            <a:r>
              <a:rPr lang="en-US" sz="2200" baseline="-25000" dirty="0"/>
              <a:t>3</a:t>
            </a:r>
            <a:r>
              <a:rPr lang="en-US" sz="2200" dirty="0"/>
              <a:t> from the alphabet (A, B), using arithmetic coding algorithm if p(x</a:t>
            </a:r>
            <a:r>
              <a:rPr lang="en-US" sz="2200" baseline="-25000" dirty="0"/>
              <a:t>1</a:t>
            </a:r>
            <a:r>
              <a:rPr lang="en-US" sz="2200" dirty="0"/>
              <a:t>)=0.5, p(x</a:t>
            </a:r>
            <a:r>
              <a:rPr lang="en-US" sz="2200" baseline="-25000" dirty="0"/>
              <a:t>2</a:t>
            </a:r>
            <a:r>
              <a:rPr lang="en-US" sz="2200" dirty="0"/>
              <a:t>)=0.3 and p(x</a:t>
            </a:r>
            <a:r>
              <a:rPr lang="en-US" sz="2200" baseline="-25000" dirty="0"/>
              <a:t>3</a:t>
            </a:r>
            <a:r>
              <a:rPr lang="en-US" sz="2200" dirty="0"/>
              <a:t>)=0.2. Calculate the data size after compression.</a:t>
            </a:r>
          </a:p>
          <a:p>
            <a:pPr algn="just"/>
            <a:endParaRPr lang="en-US" sz="2200" dirty="0"/>
          </a:p>
          <a:p>
            <a:pPr algn="just"/>
            <a:r>
              <a:rPr lang="en-US" sz="2200" dirty="0"/>
              <a:t>Using the coding in the previous question as an example, explain how the arithmetic decoding algorithm works, for example, how to get the original BABAB back from the compressed result.</a:t>
            </a:r>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93682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Various Types of Text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i="1" dirty="0"/>
              <a:t>Unformatted text </a:t>
            </a:r>
            <a:r>
              <a:rPr lang="en-GB" sz="2400" dirty="0"/>
              <a:t>(i.e., plain text) enables pages to be created, which consist of strings of fixed-sized characters from a limited character set</a:t>
            </a:r>
          </a:p>
          <a:p>
            <a:pPr algn="just">
              <a:buFont typeface="Arial" pitchFamily="34" charset="0"/>
              <a:buChar char="•"/>
            </a:pPr>
            <a:r>
              <a:rPr lang="en-GB" sz="2400" i="1" dirty="0"/>
              <a:t>Formatted Text </a:t>
            </a:r>
            <a:r>
              <a:rPr lang="en-GB" sz="2400" dirty="0"/>
              <a:t>(i.e., rich text (RTF)) enables pages to be created, which consist of strings of characters of different styles, sizes and shape with tables, graphics, and images inserted at appropriate points</a:t>
            </a:r>
          </a:p>
          <a:p>
            <a:pPr algn="just">
              <a:buFont typeface="Arial" pitchFamily="34" charset="0"/>
              <a:buChar char="•"/>
            </a:pPr>
            <a:r>
              <a:rPr lang="en-GB" sz="2400" i="1" dirty="0"/>
              <a:t>Hypertext</a:t>
            </a:r>
            <a:r>
              <a:rPr lang="en-GB" sz="2400" dirty="0"/>
              <a:t> enables an integrated set of documents (Each consisting of a formatted text) to be created, which have defined linkages between them</a:t>
            </a:r>
          </a:p>
          <a:p>
            <a:pPr marL="576072" indent="-457200" algn="just">
              <a:buFont typeface="Arial" pitchFamily="34" charset="0"/>
              <a:buChar char="•"/>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Lempel-Ziv Coding</a:t>
            </a:r>
          </a:p>
        </p:txBody>
      </p:sp>
      <p:sp>
        <p:nvSpPr>
          <p:cNvPr id="3" name="Content Placeholder 2"/>
          <p:cNvSpPr>
            <a:spLocks noGrp="1"/>
          </p:cNvSpPr>
          <p:nvPr>
            <p:ph idx="1"/>
          </p:nvPr>
        </p:nvSpPr>
        <p:spPr>
          <a:xfrm>
            <a:off x="457200" y="2249424"/>
            <a:ext cx="8229600" cy="4456176"/>
          </a:xfrm>
        </p:spPr>
        <p:txBody>
          <a:bodyPr>
            <a:normAutofit lnSpcReduction="10000"/>
          </a:bodyPr>
          <a:lstStyle/>
          <a:p>
            <a:pPr algn="just"/>
            <a:r>
              <a:rPr lang="en-US" sz="2400" dirty="0"/>
              <a:t>Lempel-Ziv Coding relies on reoccurring patterns to save data space.</a:t>
            </a:r>
          </a:p>
          <a:p>
            <a:pPr algn="just"/>
            <a:endParaRPr lang="en-US" sz="2400" dirty="0"/>
          </a:p>
          <a:p>
            <a:pPr algn="just"/>
            <a:r>
              <a:rPr lang="en-US" sz="2400" b="1" dirty="0"/>
              <a:t>Example</a:t>
            </a:r>
            <a:r>
              <a:rPr lang="en-US" sz="2400" dirty="0"/>
              <a:t>: Extended ASCII code – Every character is stored with 8 binary bit, allowing up to 256 unique characters for the data.</a:t>
            </a:r>
          </a:p>
          <a:p>
            <a:pPr algn="just"/>
            <a:endParaRPr lang="en-US" sz="2400" dirty="0"/>
          </a:p>
          <a:p>
            <a:pPr algn="just"/>
            <a:r>
              <a:rPr lang="en-US" sz="2400" dirty="0"/>
              <a:t>Lempel-Ziv tries to extend the library to 9 to 12 bits per character. The new symbols are made up of combination of symbols that occurred previously in the string. Lempel-Ziv do not compress well with short, diverse strings.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Lempel-Ziv Coding (Cont.)</a:t>
            </a:r>
          </a:p>
        </p:txBody>
      </p:sp>
      <p:graphicFrame>
        <p:nvGraphicFramePr>
          <p:cNvPr id="4" name="Table 4">
            <a:extLst>
              <a:ext uri="{FF2B5EF4-FFF2-40B4-BE49-F238E27FC236}">
                <a16:creationId xmlns:a16="http://schemas.microsoft.com/office/drawing/2014/main" id="{BD471570-E136-4E13-A169-47AC2D2A021C}"/>
              </a:ext>
            </a:extLst>
          </p:cNvPr>
          <p:cNvGraphicFramePr>
            <a:graphicFrameLocks noGrp="1"/>
          </p:cNvGraphicFramePr>
          <p:nvPr>
            <p:extLst>
              <p:ext uri="{D42A27DB-BD31-4B8C-83A1-F6EECF244321}">
                <p14:modId xmlns:p14="http://schemas.microsoft.com/office/powerpoint/2010/main" val="2946504724"/>
              </p:ext>
            </p:extLst>
          </p:nvPr>
        </p:nvGraphicFramePr>
        <p:xfrm>
          <a:off x="304800" y="2514600"/>
          <a:ext cx="6096000" cy="259588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3016791845"/>
                    </a:ext>
                  </a:extLst>
                </a:gridCol>
                <a:gridCol w="3048000">
                  <a:extLst>
                    <a:ext uri="{9D8B030D-6E8A-4147-A177-3AD203B41FA5}">
                      <a16:colId xmlns:a16="http://schemas.microsoft.com/office/drawing/2014/main" val="1670270802"/>
                    </a:ext>
                  </a:extLst>
                </a:gridCol>
              </a:tblGrid>
              <a:tr h="370840">
                <a:tc>
                  <a:txBody>
                    <a:bodyPr/>
                    <a:lstStyle/>
                    <a:p>
                      <a:r>
                        <a:rPr lang="en-US" dirty="0"/>
                        <a:t>Type</a:t>
                      </a:r>
                      <a:endParaRPr lang="en-US" b="0" dirty="0"/>
                    </a:p>
                  </a:txBody>
                  <a:tcPr>
                    <a:solidFill>
                      <a:schemeClr val="tx2">
                        <a:lumMod val="20000"/>
                        <a:lumOff val="80000"/>
                      </a:schemeClr>
                    </a:solidFill>
                  </a:tcPr>
                </a:tc>
                <a:tc>
                  <a:txBody>
                    <a:bodyPr/>
                    <a:lstStyle/>
                    <a:p>
                      <a:r>
                        <a:rPr lang="en-US" dirty="0"/>
                        <a:t>Bitmap</a:t>
                      </a:r>
                      <a:endParaRPr lang="en-US" b="0" dirty="0"/>
                    </a:p>
                  </a:txBody>
                  <a:tcPr>
                    <a:solidFill>
                      <a:schemeClr val="tx2">
                        <a:lumMod val="20000"/>
                        <a:lumOff val="80000"/>
                      </a:schemeClr>
                    </a:solidFill>
                  </a:tcPr>
                </a:tc>
                <a:extLst>
                  <a:ext uri="{0D108BD9-81ED-4DB2-BD59-A6C34878D82A}">
                    <a16:rowId xmlns:a16="http://schemas.microsoft.com/office/drawing/2014/main" val="3314583132"/>
                  </a:ext>
                </a:extLst>
              </a:tr>
              <a:tr h="370840">
                <a:tc>
                  <a:txBody>
                    <a:bodyPr/>
                    <a:lstStyle/>
                    <a:p>
                      <a:r>
                        <a:rPr lang="en-US" dirty="0"/>
                        <a:t>Colors</a:t>
                      </a:r>
                      <a:endParaRPr lang="en-US" b="0" dirty="0"/>
                    </a:p>
                  </a:txBody>
                  <a:tcPr>
                    <a:solidFill>
                      <a:schemeClr val="tx2">
                        <a:lumMod val="20000"/>
                        <a:lumOff val="80000"/>
                      </a:schemeClr>
                    </a:solidFill>
                  </a:tcPr>
                </a:tc>
                <a:tc>
                  <a:txBody>
                    <a:bodyPr/>
                    <a:lstStyle/>
                    <a:p>
                      <a:r>
                        <a:rPr lang="en-US" dirty="0"/>
                        <a:t>1 to 8 bit</a:t>
                      </a:r>
                      <a:endParaRPr lang="en-US" b="0" dirty="0"/>
                    </a:p>
                  </a:txBody>
                  <a:tcPr>
                    <a:solidFill>
                      <a:schemeClr val="tx2">
                        <a:lumMod val="20000"/>
                        <a:lumOff val="80000"/>
                      </a:schemeClr>
                    </a:solidFill>
                  </a:tcPr>
                </a:tc>
                <a:extLst>
                  <a:ext uri="{0D108BD9-81ED-4DB2-BD59-A6C34878D82A}">
                    <a16:rowId xmlns:a16="http://schemas.microsoft.com/office/drawing/2014/main" val="3966931801"/>
                  </a:ext>
                </a:extLst>
              </a:tr>
              <a:tr h="370840">
                <a:tc>
                  <a:txBody>
                    <a:bodyPr/>
                    <a:lstStyle/>
                    <a:p>
                      <a:r>
                        <a:rPr lang="en-US" dirty="0"/>
                        <a:t>Compression</a:t>
                      </a:r>
                      <a:endParaRPr lang="en-US" b="0" dirty="0"/>
                    </a:p>
                  </a:txBody>
                  <a:tcPr>
                    <a:solidFill>
                      <a:schemeClr val="tx2">
                        <a:lumMod val="20000"/>
                        <a:lumOff val="80000"/>
                      </a:schemeClr>
                    </a:solidFill>
                  </a:tcPr>
                </a:tc>
                <a:tc>
                  <a:txBody>
                    <a:bodyPr/>
                    <a:lstStyle/>
                    <a:p>
                      <a:r>
                        <a:rPr lang="en-US" dirty="0"/>
                        <a:t>LZW</a:t>
                      </a:r>
                      <a:endParaRPr lang="en-US" b="0" dirty="0"/>
                    </a:p>
                  </a:txBody>
                  <a:tcPr>
                    <a:solidFill>
                      <a:schemeClr val="tx2">
                        <a:lumMod val="20000"/>
                        <a:lumOff val="80000"/>
                      </a:schemeClr>
                    </a:solidFill>
                  </a:tcPr>
                </a:tc>
                <a:extLst>
                  <a:ext uri="{0D108BD9-81ED-4DB2-BD59-A6C34878D82A}">
                    <a16:rowId xmlns:a16="http://schemas.microsoft.com/office/drawing/2014/main" val="2430973886"/>
                  </a:ext>
                </a:extLst>
              </a:tr>
              <a:tr h="370840">
                <a:tc>
                  <a:txBody>
                    <a:bodyPr/>
                    <a:lstStyle/>
                    <a:p>
                      <a:r>
                        <a:rPr lang="en-US" dirty="0"/>
                        <a:t>Maximum Image Size</a:t>
                      </a:r>
                      <a:endParaRPr lang="en-US" b="0" dirty="0"/>
                    </a:p>
                  </a:txBody>
                  <a:tcPr>
                    <a:solidFill>
                      <a:schemeClr val="tx2">
                        <a:lumMod val="20000"/>
                        <a:lumOff val="80000"/>
                      </a:schemeClr>
                    </a:solidFill>
                  </a:tcPr>
                </a:tc>
                <a:tc>
                  <a:txBody>
                    <a:bodyPr/>
                    <a:lstStyle/>
                    <a:p>
                      <a:r>
                        <a:rPr lang="en-US" dirty="0"/>
                        <a:t>64Kx64K pixels</a:t>
                      </a:r>
                      <a:endParaRPr lang="en-US" b="0" dirty="0"/>
                    </a:p>
                  </a:txBody>
                  <a:tcPr>
                    <a:solidFill>
                      <a:schemeClr val="tx2">
                        <a:lumMod val="20000"/>
                        <a:lumOff val="80000"/>
                      </a:schemeClr>
                    </a:solidFill>
                  </a:tcPr>
                </a:tc>
                <a:extLst>
                  <a:ext uri="{0D108BD9-81ED-4DB2-BD59-A6C34878D82A}">
                    <a16:rowId xmlns:a16="http://schemas.microsoft.com/office/drawing/2014/main" val="3535932711"/>
                  </a:ext>
                </a:extLst>
              </a:tr>
              <a:tr h="370840">
                <a:tc>
                  <a:txBody>
                    <a:bodyPr/>
                    <a:lstStyle/>
                    <a:p>
                      <a:r>
                        <a:rPr lang="en-US" dirty="0"/>
                        <a:t>Multiple Images Per File</a:t>
                      </a:r>
                      <a:endParaRPr lang="en-US" b="0" dirty="0"/>
                    </a:p>
                  </a:txBody>
                  <a:tcPr>
                    <a:solidFill>
                      <a:schemeClr val="tx2">
                        <a:lumMod val="20000"/>
                        <a:lumOff val="80000"/>
                      </a:schemeClr>
                    </a:solidFill>
                  </a:tcPr>
                </a:tc>
                <a:tc>
                  <a:txBody>
                    <a:bodyPr/>
                    <a:lstStyle/>
                    <a:p>
                      <a:r>
                        <a:rPr lang="en-US" dirty="0"/>
                        <a:t>Yes</a:t>
                      </a:r>
                      <a:endParaRPr lang="en-US" b="0" dirty="0"/>
                    </a:p>
                  </a:txBody>
                  <a:tcPr>
                    <a:solidFill>
                      <a:schemeClr val="tx2">
                        <a:lumMod val="20000"/>
                        <a:lumOff val="80000"/>
                      </a:schemeClr>
                    </a:solidFill>
                  </a:tcPr>
                </a:tc>
                <a:extLst>
                  <a:ext uri="{0D108BD9-81ED-4DB2-BD59-A6C34878D82A}">
                    <a16:rowId xmlns:a16="http://schemas.microsoft.com/office/drawing/2014/main" val="2486674712"/>
                  </a:ext>
                </a:extLst>
              </a:tr>
              <a:tr h="370840">
                <a:tc>
                  <a:txBody>
                    <a:bodyPr/>
                    <a:lstStyle/>
                    <a:p>
                      <a:r>
                        <a:rPr lang="en-US" dirty="0"/>
                        <a:t>Numerical Format</a:t>
                      </a:r>
                      <a:endParaRPr lang="en-US" b="0" dirty="0"/>
                    </a:p>
                  </a:txBody>
                  <a:tcPr>
                    <a:solidFill>
                      <a:schemeClr val="tx2">
                        <a:lumMod val="20000"/>
                        <a:lumOff val="80000"/>
                      </a:schemeClr>
                    </a:solidFill>
                  </a:tcPr>
                </a:tc>
                <a:tc>
                  <a:txBody>
                    <a:bodyPr/>
                    <a:lstStyle/>
                    <a:p>
                      <a:r>
                        <a:rPr lang="en-US" dirty="0"/>
                        <a:t>Little-endian</a:t>
                      </a:r>
                      <a:endParaRPr lang="en-US" b="0" dirty="0"/>
                    </a:p>
                  </a:txBody>
                  <a:tcPr>
                    <a:solidFill>
                      <a:schemeClr val="tx2">
                        <a:lumMod val="20000"/>
                        <a:lumOff val="80000"/>
                      </a:schemeClr>
                    </a:solidFill>
                  </a:tcPr>
                </a:tc>
                <a:extLst>
                  <a:ext uri="{0D108BD9-81ED-4DB2-BD59-A6C34878D82A}">
                    <a16:rowId xmlns:a16="http://schemas.microsoft.com/office/drawing/2014/main" val="2229335917"/>
                  </a:ext>
                </a:extLst>
              </a:tr>
              <a:tr h="370840">
                <a:tc>
                  <a:txBody>
                    <a:bodyPr/>
                    <a:lstStyle/>
                    <a:p>
                      <a:r>
                        <a:rPr lang="en-US" dirty="0"/>
                        <a:t>Platform</a:t>
                      </a:r>
                      <a:endParaRPr lang="en-US" b="0" dirty="0"/>
                    </a:p>
                  </a:txBody>
                  <a:tcPr>
                    <a:solidFill>
                      <a:schemeClr val="tx2">
                        <a:lumMod val="20000"/>
                        <a:lumOff val="80000"/>
                      </a:schemeClr>
                    </a:solidFill>
                  </a:tcPr>
                </a:tc>
                <a:tc>
                  <a:txBody>
                    <a:bodyPr/>
                    <a:lstStyle/>
                    <a:p>
                      <a:r>
                        <a:rPr lang="en-US" dirty="0"/>
                        <a:t>MS-DOS, Macintosh, UNIX</a:t>
                      </a:r>
                      <a:endParaRPr lang="en-US" b="0" dirty="0"/>
                    </a:p>
                  </a:txBody>
                  <a:tcPr>
                    <a:solidFill>
                      <a:schemeClr val="tx2">
                        <a:lumMod val="20000"/>
                        <a:lumOff val="80000"/>
                      </a:schemeClr>
                    </a:solidFill>
                  </a:tcPr>
                </a:tc>
                <a:extLst>
                  <a:ext uri="{0D108BD9-81ED-4DB2-BD59-A6C34878D82A}">
                    <a16:rowId xmlns:a16="http://schemas.microsoft.com/office/drawing/2014/main" val="491773534"/>
                  </a:ext>
                </a:extLst>
              </a:tr>
            </a:tbl>
          </a:graphicData>
        </a:graphic>
      </p:graphicFrame>
      <p:pic>
        <p:nvPicPr>
          <p:cNvPr id="6" name="Picture 5">
            <a:extLst>
              <a:ext uri="{FF2B5EF4-FFF2-40B4-BE49-F238E27FC236}">
                <a16:creationId xmlns:a16="http://schemas.microsoft.com/office/drawing/2014/main" id="{236D97D4-3DA7-4018-B1B4-DE8A3C4D887B}"/>
              </a:ext>
            </a:extLst>
          </p:cNvPr>
          <p:cNvPicPr>
            <a:picLocks noChangeAspect="1"/>
          </p:cNvPicPr>
          <p:nvPr/>
        </p:nvPicPr>
        <p:blipFill>
          <a:blip r:embed="rId2"/>
          <a:stretch>
            <a:fillRect/>
          </a:stretch>
        </p:blipFill>
        <p:spPr>
          <a:xfrm>
            <a:off x="5286375" y="3581400"/>
            <a:ext cx="3552825" cy="2667000"/>
          </a:xfrm>
          <a:prstGeom prst="rect">
            <a:avLst/>
          </a:prstGeom>
          <a:noFill/>
          <a:ln>
            <a:solidFill>
              <a:schemeClr val="tx1"/>
            </a:solidFill>
          </a:ln>
        </p:spPr>
      </p:pic>
      <p:sp>
        <p:nvSpPr>
          <p:cNvPr id="7" name="Rectangle 6">
            <a:extLst>
              <a:ext uri="{FF2B5EF4-FFF2-40B4-BE49-F238E27FC236}">
                <a16:creationId xmlns:a16="http://schemas.microsoft.com/office/drawing/2014/main" id="{A71402AC-48A0-4DE1-A7B2-C779092A0075}"/>
              </a:ext>
            </a:extLst>
          </p:cNvPr>
          <p:cNvSpPr/>
          <p:nvPr/>
        </p:nvSpPr>
        <p:spPr>
          <a:xfrm>
            <a:off x="304800" y="5349966"/>
            <a:ext cx="4724400" cy="923330"/>
          </a:xfrm>
          <a:prstGeom prst="rect">
            <a:avLst/>
          </a:prstGeom>
        </p:spPr>
        <p:txBody>
          <a:bodyPr wrap="square">
            <a:spAutoFit/>
          </a:bodyPr>
          <a:lstStyle/>
          <a:p>
            <a:pPr lvl="0" algn="just">
              <a:spcBef>
                <a:spcPts val="300"/>
              </a:spcBef>
              <a:buClr>
                <a:schemeClr val="accent3"/>
              </a:buClr>
            </a:pPr>
            <a:r>
              <a:rPr lang="en-GB" dirty="0"/>
              <a:t>LZW Coding has been adopted in a variety of imaging file formats, such as GIF, TIFF and PDF.</a:t>
            </a:r>
            <a:endParaRPr lang="en-US" dirty="0"/>
          </a:p>
        </p:txBody>
      </p:sp>
    </p:spTree>
    <p:extLst>
      <p:ext uri="{BB962C8B-B14F-4D97-AF65-F5344CB8AC3E}">
        <p14:creationId xmlns:p14="http://schemas.microsoft.com/office/powerpoint/2010/main" val="427116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457200" y="2249424"/>
            <a:ext cx="8229600" cy="4456176"/>
          </a:xfrm>
        </p:spPr>
        <p:txBody>
          <a:bodyPr>
            <a:normAutofit/>
          </a:bodyPr>
          <a:lstStyle/>
          <a:p>
            <a:pPr algn="just"/>
            <a:r>
              <a:rPr lang="en-US" sz="2400" dirty="0"/>
              <a:t>Consider the following text: </a:t>
            </a:r>
            <a:r>
              <a:rPr lang="en-US" sz="2400" dirty="0">
                <a:latin typeface="Times New Roman" pitchFamily="18" charset="0"/>
              </a:rPr>
              <a:t>ABCBCABCABCD</a:t>
            </a:r>
            <a:endParaRPr lang="en-US" sz="2400" dirty="0"/>
          </a:p>
        </p:txBody>
      </p:sp>
      <p:sp>
        <p:nvSpPr>
          <p:cNvPr id="2" name="Title 1"/>
          <p:cNvSpPr>
            <a:spLocks noGrp="1"/>
          </p:cNvSpPr>
          <p:nvPr>
            <p:ph type="title"/>
          </p:nvPr>
        </p:nvSpPr>
        <p:spPr/>
        <p:txBody>
          <a:bodyPr>
            <a:normAutofit/>
          </a:bodyPr>
          <a:lstStyle/>
          <a:p>
            <a:pPr algn="ctr"/>
            <a:r>
              <a:rPr lang="en-US" sz="3600" dirty="0"/>
              <a:t>Examples</a:t>
            </a:r>
          </a:p>
        </p:txBody>
      </p:sp>
      <p:graphicFrame>
        <p:nvGraphicFramePr>
          <p:cNvPr id="5" name="Table 4"/>
          <p:cNvGraphicFramePr>
            <a:graphicFrameLocks noGrp="1"/>
          </p:cNvGraphicFramePr>
          <p:nvPr/>
        </p:nvGraphicFramePr>
        <p:xfrm>
          <a:off x="685801" y="2819400"/>
          <a:ext cx="3657599" cy="3566160"/>
        </p:xfrm>
        <a:graphic>
          <a:graphicData uri="http://schemas.openxmlformats.org/drawingml/2006/table">
            <a:tbl>
              <a:tblPr firstRow="1" bandRow="1">
                <a:tableStyleId>{5C22544A-7EE6-4342-B048-85BDC9FD1C3A}</a:tableStyleId>
              </a:tblPr>
              <a:tblGrid>
                <a:gridCol w="1012873">
                  <a:extLst>
                    <a:ext uri="{9D8B030D-6E8A-4147-A177-3AD203B41FA5}">
                      <a16:colId xmlns:a16="http://schemas.microsoft.com/office/drawing/2014/main" val="20000"/>
                    </a:ext>
                  </a:extLst>
                </a:gridCol>
                <a:gridCol w="587326">
                  <a:extLst>
                    <a:ext uri="{9D8B030D-6E8A-4147-A177-3AD203B41FA5}">
                      <a16:colId xmlns:a16="http://schemas.microsoft.com/office/drawing/2014/main" val="20001"/>
                    </a:ext>
                  </a:extLst>
                </a:gridCol>
                <a:gridCol w="685801">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799">
                  <a:extLst>
                    <a:ext uri="{9D8B030D-6E8A-4147-A177-3AD203B41FA5}">
                      <a16:colId xmlns:a16="http://schemas.microsoft.com/office/drawing/2014/main" val="20004"/>
                    </a:ext>
                  </a:extLst>
                </a:gridCol>
              </a:tblGrid>
              <a:tr h="242455">
                <a:tc>
                  <a:txBody>
                    <a:bodyPr/>
                    <a:lstStyle/>
                    <a:p>
                      <a:pPr algn="ctr"/>
                      <a:r>
                        <a:rPr lang="en-GB" sz="1000" dirty="0"/>
                        <a:t>Previous</a:t>
                      </a:r>
                      <a:r>
                        <a:rPr lang="en-GB" sz="1000" baseline="0" dirty="0"/>
                        <a:t> Input</a:t>
                      </a:r>
                      <a:endParaRPr lang="en-GB" sz="1000" dirty="0"/>
                    </a:p>
                  </a:txBody>
                  <a:tcPr/>
                </a:tc>
                <a:tc>
                  <a:txBody>
                    <a:bodyPr/>
                    <a:lstStyle/>
                    <a:p>
                      <a:pPr algn="ctr"/>
                      <a:r>
                        <a:rPr lang="en-GB" sz="1000" dirty="0"/>
                        <a:t>Input</a:t>
                      </a:r>
                    </a:p>
                  </a:txBody>
                  <a:tcPr/>
                </a:tc>
                <a:tc>
                  <a:txBody>
                    <a:bodyPr/>
                    <a:lstStyle/>
                    <a:p>
                      <a:pPr algn="ctr"/>
                      <a:r>
                        <a:rPr lang="en-GB" sz="1000" dirty="0"/>
                        <a:t>Output</a:t>
                      </a:r>
                    </a:p>
                  </a:txBody>
                  <a:tcPr/>
                </a:tc>
                <a:tc>
                  <a:txBody>
                    <a:bodyPr/>
                    <a:lstStyle/>
                    <a:p>
                      <a:pPr algn="ctr"/>
                      <a:r>
                        <a:rPr lang="en-GB" sz="1000" dirty="0"/>
                        <a:t>Symbol</a:t>
                      </a:r>
                    </a:p>
                  </a:txBody>
                  <a:tcPr/>
                </a:tc>
                <a:tc>
                  <a:txBody>
                    <a:bodyPr/>
                    <a:lstStyle/>
                    <a:p>
                      <a:pPr algn="ctr"/>
                      <a:r>
                        <a:rPr lang="en-GB" sz="1000" dirty="0"/>
                        <a:t>Index</a:t>
                      </a:r>
                    </a:p>
                  </a:txBody>
                  <a:tcPr/>
                </a:tc>
                <a:extLst>
                  <a:ext uri="{0D108BD9-81ED-4DB2-BD59-A6C34878D82A}">
                    <a16:rowId xmlns:a16="http://schemas.microsoft.com/office/drawing/2014/main" val="10000"/>
                  </a:ext>
                </a:extLst>
              </a:tr>
              <a:tr h="242455">
                <a:tc>
                  <a:txBody>
                    <a:bodyPr/>
                    <a:lstStyle/>
                    <a:p>
                      <a:pPr algn="ctr"/>
                      <a:r>
                        <a:rPr lang="en-GB" sz="1000" dirty="0"/>
                        <a:t>NIL</a:t>
                      </a:r>
                    </a:p>
                  </a:txBody>
                  <a:tcPr/>
                </a:tc>
                <a:tc>
                  <a:txBody>
                    <a:bodyPr/>
                    <a:lstStyle/>
                    <a:p>
                      <a:pPr algn="ctr"/>
                      <a:r>
                        <a:rPr lang="en-GB" sz="1000" dirty="0"/>
                        <a:t>A</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01"/>
                  </a:ext>
                </a:extLst>
              </a:tr>
              <a:tr h="242455">
                <a:tc>
                  <a:txBody>
                    <a:bodyPr/>
                    <a:lstStyle/>
                    <a:p>
                      <a:pPr algn="ctr"/>
                      <a:r>
                        <a:rPr lang="en-GB" sz="1000" dirty="0"/>
                        <a:t>A</a:t>
                      </a:r>
                    </a:p>
                  </a:txBody>
                  <a:tcPr/>
                </a:tc>
                <a:tc>
                  <a:txBody>
                    <a:bodyPr/>
                    <a:lstStyle/>
                    <a:p>
                      <a:pPr algn="ctr"/>
                      <a:r>
                        <a:rPr lang="en-GB" sz="1000" dirty="0"/>
                        <a:t>B</a:t>
                      </a:r>
                    </a:p>
                  </a:txBody>
                  <a:tcPr/>
                </a:tc>
                <a:tc>
                  <a:txBody>
                    <a:bodyPr/>
                    <a:lstStyle/>
                    <a:p>
                      <a:pPr algn="ctr"/>
                      <a:r>
                        <a:rPr lang="en-GB" sz="1000" dirty="0"/>
                        <a:t>A</a:t>
                      </a:r>
                    </a:p>
                  </a:txBody>
                  <a:tcPr/>
                </a:tc>
                <a:tc>
                  <a:txBody>
                    <a:bodyPr/>
                    <a:lstStyle/>
                    <a:p>
                      <a:pPr algn="ctr"/>
                      <a:r>
                        <a:rPr lang="en-GB" sz="1000" dirty="0"/>
                        <a:t>AB</a:t>
                      </a:r>
                    </a:p>
                  </a:txBody>
                  <a:tcPr/>
                </a:tc>
                <a:tc>
                  <a:txBody>
                    <a:bodyPr/>
                    <a:lstStyle/>
                    <a:p>
                      <a:pPr algn="ctr"/>
                      <a:r>
                        <a:rPr lang="en-GB" sz="1000" dirty="0"/>
                        <a:t>256</a:t>
                      </a:r>
                    </a:p>
                  </a:txBody>
                  <a:tcPr/>
                </a:tc>
                <a:extLst>
                  <a:ext uri="{0D108BD9-81ED-4DB2-BD59-A6C34878D82A}">
                    <a16:rowId xmlns:a16="http://schemas.microsoft.com/office/drawing/2014/main" val="10002"/>
                  </a:ext>
                </a:extLst>
              </a:tr>
              <a:tr h="242455">
                <a:tc>
                  <a:txBody>
                    <a:bodyPr/>
                    <a:lstStyle/>
                    <a:p>
                      <a:pPr algn="ctr"/>
                      <a:r>
                        <a:rPr lang="en-GB" sz="1000" dirty="0"/>
                        <a:t>B</a:t>
                      </a:r>
                    </a:p>
                  </a:txBody>
                  <a:tcPr/>
                </a:tc>
                <a:tc>
                  <a:txBody>
                    <a:bodyPr/>
                    <a:lstStyle/>
                    <a:p>
                      <a:pPr algn="ctr"/>
                      <a:r>
                        <a:rPr lang="en-GB" sz="1000" dirty="0"/>
                        <a:t>C</a:t>
                      </a:r>
                    </a:p>
                  </a:txBody>
                  <a:tcPr/>
                </a:tc>
                <a:tc>
                  <a:txBody>
                    <a:bodyPr/>
                    <a:lstStyle/>
                    <a:p>
                      <a:pPr algn="ctr"/>
                      <a:r>
                        <a:rPr lang="en-GB" sz="1000" dirty="0"/>
                        <a:t>B</a:t>
                      </a:r>
                    </a:p>
                  </a:txBody>
                  <a:tcPr/>
                </a:tc>
                <a:tc>
                  <a:txBody>
                    <a:bodyPr/>
                    <a:lstStyle/>
                    <a:p>
                      <a:pPr algn="ctr"/>
                      <a:r>
                        <a:rPr lang="en-GB" sz="1000" dirty="0"/>
                        <a:t>BC</a:t>
                      </a:r>
                    </a:p>
                  </a:txBody>
                  <a:tcPr/>
                </a:tc>
                <a:tc>
                  <a:txBody>
                    <a:bodyPr/>
                    <a:lstStyle/>
                    <a:p>
                      <a:pPr algn="ctr"/>
                      <a:r>
                        <a:rPr lang="en-GB" sz="1000" dirty="0"/>
                        <a:t>257</a:t>
                      </a:r>
                    </a:p>
                  </a:txBody>
                  <a:tcPr/>
                </a:tc>
                <a:extLst>
                  <a:ext uri="{0D108BD9-81ED-4DB2-BD59-A6C34878D82A}">
                    <a16:rowId xmlns:a16="http://schemas.microsoft.com/office/drawing/2014/main" val="10003"/>
                  </a:ext>
                </a:extLst>
              </a:tr>
              <a:tr h="242455">
                <a:tc>
                  <a:txBody>
                    <a:bodyPr/>
                    <a:lstStyle/>
                    <a:p>
                      <a:pPr algn="ctr"/>
                      <a:r>
                        <a:rPr lang="en-GB" sz="1000" dirty="0"/>
                        <a:t>C</a:t>
                      </a:r>
                    </a:p>
                  </a:txBody>
                  <a:tcPr/>
                </a:tc>
                <a:tc>
                  <a:txBody>
                    <a:bodyPr/>
                    <a:lstStyle/>
                    <a:p>
                      <a:pPr algn="ctr"/>
                      <a:r>
                        <a:rPr lang="en-GB" sz="1000" dirty="0"/>
                        <a:t>B</a:t>
                      </a:r>
                    </a:p>
                  </a:txBody>
                  <a:tcPr/>
                </a:tc>
                <a:tc>
                  <a:txBody>
                    <a:bodyPr/>
                    <a:lstStyle/>
                    <a:p>
                      <a:pPr algn="ctr"/>
                      <a:r>
                        <a:rPr lang="en-GB" sz="1000" dirty="0"/>
                        <a:t>C</a:t>
                      </a:r>
                    </a:p>
                  </a:txBody>
                  <a:tcPr/>
                </a:tc>
                <a:tc>
                  <a:txBody>
                    <a:bodyPr/>
                    <a:lstStyle/>
                    <a:p>
                      <a:pPr algn="ctr"/>
                      <a:r>
                        <a:rPr lang="en-GB" sz="1000" dirty="0"/>
                        <a:t>CB</a:t>
                      </a:r>
                    </a:p>
                  </a:txBody>
                  <a:tcPr/>
                </a:tc>
                <a:tc>
                  <a:txBody>
                    <a:bodyPr/>
                    <a:lstStyle/>
                    <a:p>
                      <a:pPr algn="ctr"/>
                      <a:r>
                        <a:rPr lang="en-GB" sz="1000" dirty="0"/>
                        <a:t>258</a:t>
                      </a:r>
                    </a:p>
                  </a:txBody>
                  <a:tcPr/>
                </a:tc>
                <a:extLst>
                  <a:ext uri="{0D108BD9-81ED-4DB2-BD59-A6C34878D82A}">
                    <a16:rowId xmlns:a16="http://schemas.microsoft.com/office/drawing/2014/main" val="10004"/>
                  </a:ext>
                </a:extLst>
              </a:tr>
              <a:tr h="242455">
                <a:tc>
                  <a:txBody>
                    <a:bodyPr/>
                    <a:lstStyle/>
                    <a:p>
                      <a:pPr algn="ctr"/>
                      <a:r>
                        <a:rPr lang="en-GB" sz="1000" dirty="0"/>
                        <a:t>B</a:t>
                      </a:r>
                    </a:p>
                  </a:txBody>
                  <a:tcPr/>
                </a:tc>
                <a:tc>
                  <a:txBody>
                    <a:bodyPr/>
                    <a:lstStyle/>
                    <a:p>
                      <a:pPr algn="ctr"/>
                      <a:r>
                        <a:rPr lang="en-GB" sz="1000" dirty="0"/>
                        <a:t>C</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05"/>
                  </a:ext>
                </a:extLst>
              </a:tr>
              <a:tr h="242455">
                <a:tc>
                  <a:txBody>
                    <a:bodyPr/>
                    <a:lstStyle/>
                    <a:p>
                      <a:pPr algn="ctr"/>
                      <a:r>
                        <a:rPr lang="en-GB" sz="1000" dirty="0"/>
                        <a:t>BC</a:t>
                      </a:r>
                    </a:p>
                  </a:txBody>
                  <a:tcPr/>
                </a:tc>
                <a:tc>
                  <a:txBody>
                    <a:bodyPr/>
                    <a:lstStyle/>
                    <a:p>
                      <a:pPr algn="ctr"/>
                      <a:r>
                        <a:rPr lang="en-GB" sz="1000" dirty="0"/>
                        <a:t>A</a:t>
                      </a:r>
                    </a:p>
                  </a:txBody>
                  <a:tcPr/>
                </a:tc>
                <a:tc>
                  <a:txBody>
                    <a:bodyPr/>
                    <a:lstStyle/>
                    <a:p>
                      <a:pPr algn="ctr"/>
                      <a:r>
                        <a:rPr lang="en-GB" sz="1000" dirty="0"/>
                        <a:t>BC</a:t>
                      </a:r>
                    </a:p>
                  </a:txBody>
                  <a:tcPr/>
                </a:tc>
                <a:tc>
                  <a:txBody>
                    <a:bodyPr/>
                    <a:lstStyle/>
                    <a:p>
                      <a:pPr algn="ctr"/>
                      <a:r>
                        <a:rPr lang="en-GB" sz="1000" dirty="0"/>
                        <a:t>BCA</a:t>
                      </a:r>
                    </a:p>
                  </a:txBody>
                  <a:tcPr/>
                </a:tc>
                <a:tc>
                  <a:txBody>
                    <a:bodyPr/>
                    <a:lstStyle/>
                    <a:p>
                      <a:pPr algn="ctr"/>
                      <a:r>
                        <a:rPr lang="en-GB" sz="1000" dirty="0"/>
                        <a:t>259</a:t>
                      </a:r>
                    </a:p>
                  </a:txBody>
                  <a:tcPr/>
                </a:tc>
                <a:extLst>
                  <a:ext uri="{0D108BD9-81ED-4DB2-BD59-A6C34878D82A}">
                    <a16:rowId xmlns:a16="http://schemas.microsoft.com/office/drawing/2014/main" val="10006"/>
                  </a:ext>
                </a:extLst>
              </a:tr>
              <a:tr h="242455">
                <a:tc>
                  <a:txBody>
                    <a:bodyPr/>
                    <a:lstStyle/>
                    <a:p>
                      <a:pPr algn="ctr"/>
                      <a:r>
                        <a:rPr lang="en-GB" sz="1000" dirty="0"/>
                        <a:t>A</a:t>
                      </a:r>
                    </a:p>
                  </a:txBody>
                  <a:tcPr/>
                </a:tc>
                <a:tc>
                  <a:txBody>
                    <a:bodyPr/>
                    <a:lstStyle/>
                    <a:p>
                      <a:pPr algn="ctr"/>
                      <a:r>
                        <a:rPr lang="en-GB" sz="1000" dirty="0"/>
                        <a:t>B</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07"/>
                  </a:ext>
                </a:extLst>
              </a:tr>
              <a:tr h="242455">
                <a:tc>
                  <a:txBody>
                    <a:bodyPr/>
                    <a:lstStyle/>
                    <a:p>
                      <a:pPr algn="ctr"/>
                      <a:r>
                        <a:rPr lang="en-GB" sz="1000" dirty="0"/>
                        <a:t>AB</a:t>
                      </a:r>
                    </a:p>
                  </a:txBody>
                  <a:tcPr/>
                </a:tc>
                <a:tc>
                  <a:txBody>
                    <a:bodyPr/>
                    <a:lstStyle/>
                    <a:p>
                      <a:pPr algn="ctr"/>
                      <a:r>
                        <a:rPr lang="en-GB" sz="1000" dirty="0"/>
                        <a:t>C</a:t>
                      </a:r>
                    </a:p>
                  </a:txBody>
                  <a:tcPr/>
                </a:tc>
                <a:tc>
                  <a:txBody>
                    <a:bodyPr/>
                    <a:lstStyle/>
                    <a:p>
                      <a:pPr algn="ctr"/>
                      <a:r>
                        <a:rPr lang="en-GB" sz="1000" dirty="0"/>
                        <a:t>AB</a:t>
                      </a:r>
                    </a:p>
                  </a:txBody>
                  <a:tcPr/>
                </a:tc>
                <a:tc>
                  <a:txBody>
                    <a:bodyPr/>
                    <a:lstStyle/>
                    <a:p>
                      <a:pPr algn="ctr"/>
                      <a:r>
                        <a:rPr lang="en-GB" sz="1000" dirty="0"/>
                        <a:t>ABC</a:t>
                      </a:r>
                    </a:p>
                  </a:txBody>
                  <a:tcPr/>
                </a:tc>
                <a:tc>
                  <a:txBody>
                    <a:bodyPr/>
                    <a:lstStyle/>
                    <a:p>
                      <a:pPr algn="ctr"/>
                      <a:r>
                        <a:rPr lang="en-GB" sz="1000" dirty="0"/>
                        <a:t>260</a:t>
                      </a:r>
                    </a:p>
                  </a:txBody>
                  <a:tcPr/>
                </a:tc>
                <a:extLst>
                  <a:ext uri="{0D108BD9-81ED-4DB2-BD59-A6C34878D82A}">
                    <a16:rowId xmlns:a16="http://schemas.microsoft.com/office/drawing/2014/main" val="10008"/>
                  </a:ext>
                </a:extLst>
              </a:tr>
              <a:tr h="242455">
                <a:tc>
                  <a:txBody>
                    <a:bodyPr/>
                    <a:lstStyle/>
                    <a:p>
                      <a:pPr algn="ctr"/>
                      <a:r>
                        <a:rPr lang="en-GB" sz="1000" dirty="0"/>
                        <a:t>C</a:t>
                      </a:r>
                    </a:p>
                  </a:txBody>
                  <a:tcPr/>
                </a:tc>
                <a:tc>
                  <a:txBody>
                    <a:bodyPr/>
                    <a:lstStyle/>
                    <a:p>
                      <a:pPr algn="ctr"/>
                      <a:r>
                        <a:rPr lang="en-GB" sz="1000" dirty="0"/>
                        <a:t>A</a:t>
                      </a:r>
                    </a:p>
                  </a:txBody>
                  <a:tcPr/>
                </a:tc>
                <a:tc>
                  <a:txBody>
                    <a:bodyPr/>
                    <a:lstStyle/>
                    <a:p>
                      <a:pPr algn="ctr"/>
                      <a:r>
                        <a:rPr lang="en-GB" sz="1000" dirty="0"/>
                        <a:t>C</a:t>
                      </a:r>
                    </a:p>
                  </a:txBody>
                  <a:tcPr/>
                </a:tc>
                <a:tc>
                  <a:txBody>
                    <a:bodyPr/>
                    <a:lstStyle/>
                    <a:p>
                      <a:pPr algn="ctr"/>
                      <a:r>
                        <a:rPr lang="en-GB" sz="1000" dirty="0"/>
                        <a:t>CA</a:t>
                      </a:r>
                    </a:p>
                  </a:txBody>
                  <a:tcPr/>
                </a:tc>
                <a:tc>
                  <a:txBody>
                    <a:bodyPr/>
                    <a:lstStyle/>
                    <a:p>
                      <a:pPr algn="ctr"/>
                      <a:r>
                        <a:rPr lang="en-GB" sz="1000" dirty="0"/>
                        <a:t>261</a:t>
                      </a:r>
                    </a:p>
                  </a:txBody>
                  <a:tcPr/>
                </a:tc>
                <a:extLst>
                  <a:ext uri="{0D108BD9-81ED-4DB2-BD59-A6C34878D82A}">
                    <a16:rowId xmlns:a16="http://schemas.microsoft.com/office/drawing/2014/main" val="10009"/>
                  </a:ext>
                </a:extLst>
              </a:tr>
              <a:tr h="242455">
                <a:tc>
                  <a:txBody>
                    <a:bodyPr/>
                    <a:lstStyle/>
                    <a:p>
                      <a:pPr algn="ctr"/>
                      <a:r>
                        <a:rPr lang="en-GB" sz="1000" dirty="0"/>
                        <a:t>A</a:t>
                      </a:r>
                    </a:p>
                  </a:txBody>
                  <a:tcPr/>
                </a:tc>
                <a:tc>
                  <a:txBody>
                    <a:bodyPr/>
                    <a:lstStyle/>
                    <a:p>
                      <a:pPr algn="ctr"/>
                      <a:r>
                        <a:rPr lang="en-GB" sz="1000" dirty="0"/>
                        <a:t>B</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10"/>
                  </a:ext>
                </a:extLst>
              </a:tr>
              <a:tr h="242455">
                <a:tc>
                  <a:txBody>
                    <a:bodyPr/>
                    <a:lstStyle/>
                    <a:p>
                      <a:pPr algn="ctr"/>
                      <a:r>
                        <a:rPr lang="en-GB" sz="1000" dirty="0"/>
                        <a:t>AB</a:t>
                      </a:r>
                    </a:p>
                  </a:txBody>
                  <a:tcPr/>
                </a:tc>
                <a:tc>
                  <a:txBody>
                    <a:bodyPr/>
                    <a:lstStyle/>
                    <a:p>
                      <a:pPr algn="ctr"/>
                      <a:r>
                        <a:rPr lang="en-GB" sz="1000" dirty="0"/>
                        <a:t>C</a:t>
                      </a:r>
                    </a:p>
                  </a:txBody>
                  <a:tcPr/>
                </a:tc>
                <a:tc>
                  <a:txBody>
                    <a:bodyPr/>
                    <a:lstStyle/>
                    <a:p>
                      <a:pPr algn="ctr"/>
                      <a:endParaRPr lang="en-GB" sz="1000" dirty="0"/>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11"/>
                  </a:ext>
                </a:extLst>
              </a:tr>
              <a:tr h="242455">
                <a:tc>
                  <a:txBody>
                    <a:bodyPr/>
                    <a:lstStyle/>
                    <a:p>
                      <a:pPr algn="ctr"/>
                      <a:r>
                        <a:rPr lang="en-GB" sz="1000" dirty="0"/>
                        <a:t>ABC</a:t>
                      </a:r>
                    </a:p>
                  </a:txBody>
                  <a:tcPr/>
                </a:tc>
                <a:tc>
                  <a:txBody>
                    <a:bodyPr/>
                    <a:lstStyle/>
                    <a:p>
                      <a:pPr algn="ctr"/>
                      <a:r>
                        <a:rPr lang="en-GB" sz="1000" dirty="0"/>
                        <a:t>D</a:t>
                      </a:r>
                    </a:p>
                  </a:txBody>
                  <a:tcPr/>
                </a:tc>
                <a:tc>
                  <a:txBody>
                    <a:bodyPr/>
                    <a:lstStyle/>
                    <a:p>
                      <a:pPr algn="ctr"/>
                      <a:r>
                        <a:rPr lang="en-GB" sz="1000" dirty="0"/>
                        <a:t>ABC</a:t>
                      </a:r>
                    </a:p>
                  </a:txBody>
                  <a:tcPr/>
                </a:tc>
                <a:tc>
                  <a:txBody>
                    <a:bodyPr/>
                    <a:lstStyle/>
                    <a:p>
                      <a:pPr algn="ctr"/>
                      <a:r>
                        <a:rPr lang="en-GB" sz="1000" dirty="0"/>
                        <a:t>ABCD</a:t>
                      </a:r>
                    </a:p>
                  </a:txBody>
                  <a:tcPr/>
                </a:tc>
                <a:tc>
                  <a:txBody>
                    <a:bodyPr/>
                    <a:lstStyle/>
                    <a:p>
                      <a:pPr algn="ctr"/>
                      <a:r>
                        <a:rPr lang="en-GB" sz="1000" dirty="0"/>
                        <a:t>262</a:t>
                      </a:r>
                    </a:p>
                  </a:txBody>
                  <a:tcPr/>
                </a:tc>
                <a:extLst>
                  <a:ext uri="{0D108BD9-81ED-4DB2-BD59-A6C34878D82A}">
                    <a16:rowId xmlns:a16="http://schemas.microsoft.com/office/drawing/2014/main" val="10012"/>
                  </a:ext>
                </a:extLst>
              </a:tr>
              <a:tr h="242455">
                <a:tc>
                  <a:txBody>
                    <a:bodyPr/>
                    <a:lstStyle/>
                    <a:p>
                      <a:pPr algn="ctr"/>
                      <a:r>
                        <a:rPr lang="en-GB" sz="1000" dirty="0"/>
                        <a:t>D</a:t>
                      </a:r>
                    </a:p>
                  </a:txBody>
                  <a:tcPr/>
                </a:tc>
                <a:tc>
                  <a:txBody>
                    <a:bodyPr/>
                    <a:lstStyle/>
                    <a:p>
                      <a:pPr algn="ctr"/>
                      <a:r>
                        <a:rPr lang="en-GB" sz="1000" dirty="0"/>
                        <a:t>EOL</a:t>
                      </a:r>
                    </a:p>
                  </a:txBody>
                  <a:tcPr/>
                </a:tc>
                <a:tc>
                  <a:txBody>
                    <a:bodyPr/>
                    <a:lstStyle/>
                    <a:p>
                      <a:pPr algn="ctr"/>
                      <a:r>
                        <a:rPr lang="en-GB" sz="1000" dirty="0"/>
                        <a:t>D</a:t>
                      </a:r>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13"/>
                  </a:ext>
                </a:extLst>
              </a:tr>
            </a:tbl>
          </a:graphicData>
        </a:graphic>
      </p:graphicFrame>
      <p:graphicFrame>
        <p:nvGraphicFramePr>
          <p:cNvPr id="7" name="Table 6"/>
          <p:cNvGraphicFramePr>
            <a:graphicFrameLocks noGrp="1"/>
          </p:cNvGraphicFramePr>
          <p:nvPr/>
        </p:nvGraphicFramePr>
        <p:xfrm>
          <a:off x="5029201" y="2819400"/>
          <a:ext cx="3657599" cy="2346960"/>
        </p:xfrm>
        <a:graphic>
          <a:graphicData uri="http://schemas.openxmlformats.org/drawingml/2006/table">
            <a:tbl>
              <a:tblPr firstRow="1" bandRow="1">
                <a:tableStyleId>{5C22544A-7EE6-4342-B048-85BDC9FD1C3A}</a:tableStyleId>
              </a:tblPr>
              <a:tblGrid>
                <a:gridCol w="1012873">
                  <a:extLst>
                    <a:ext uri="{9D8B030D-6E8A-4147-A177-3AD203B41FA5}">
                      <a16:colId xmlns:a16="http://schemas.microsoft.com/office/drawing/2014/main" val="20000"/>
                    </a:ext>
                  </a:extLst>
                </a:gridCol>
                <a:gridCol w="587326">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tblGrid>
              <a:tr h="242455">
                <a:tc>
                  <a:txBody>
                    <a:bodyPr/>
                    <a:lstStyle/>
                    <a:p>
                      <a:pPr algn="ctr"/>
                      <a:r>
                        <a:rPr lang="en-GB" sz="1000" dirty="0"/>
                        <a:t>Previous</a:t>
                      </a:r>
                      <a:r>
                        <a:rPr lang="en-GB" sz="1000" baseline="0" dirty="0"/>
                        <a:t> Input</a:t>
                      </a:r>
                      <a:endParaRPr lang="en-GB" sz="1000" dirty="0"/>
                    </a:p>
                  </a:txBody>
                  <a:tcPr/>
                </a:tc>
                <a:tc>
                  <a:txBody>
                    <a:bodyPr/>
                    <a:lstStyle/>
                    <a:p>
                      <a:pPr algn="ctr"/>
                      <a:r>
                        <a:rPr lang="en-GB" sz="1000" dirty="0"/>
                        <a:t>Input</a:t>
                      </a:r>
                    </a:p>
                  </a:txBody>
                  <a:tcPr/>
                </a:tc>
                <a:tc>
                  <a:txBody>
                    <a:bodyPr/>
                    <a:lstStyle/>
                    <a:p>
                      <a:pPr algn="ctr"/>
                      <a:r>
                        <a:rPr lang="en-GB" sz="1000" dirty="0"/>
                        <a:t>Output</a:t>
                      </a:r>
                    </a:p>
                  </a:txBody>
                  <a:tcPr/>
                </a:tc>
                <a:tc>
                  <a:txBody>
                    <a:bodyPr/>
                    <a:lstStyle/>
                    <a:p>
                      <a:pPr algn="ctr"/>
                      <a:r>
                        <a:rPr lang="en-GB" sz="1000" dirty="0"/>
                        <a:t>Symbol</a:t>
                      </a:r>
                    </a:p>
                  </a:txBody>
                  <a:tcPr/>
                </a:tc>
                <a:tc>
                  <a:txBody>
                    <a:bodyPr/>
                    <a:lstStyle/>
                    <a:p>
                      <a:pPr algn="ctr"/>
                      <a:r>
                        <a:rPr lang="en-GB" sz="1000" dirty="0"/>
                        <a:t>Index</a:t>
                      </a:r>
                    </a:p>
                  </a:txBody>
                  <a:tcPr/>
                </a:tc>
                <a:extLst>
                  <a:ext uri="{0D108BD9-81ED-4DB2-BD59-A6C34878D82A}">
                    <a16:rowId xmlns:a16="http://schemas.microsoft.com/office/drawing/2014/main" val="10000"/>
                  </a:ext>
                </a:extLst>
              </a:tr>
              <a:tr h="242455">
                <a:tc>
                  <a:txBody>
                    <a:bodyPr/>
                    <a:lstStyle/>
                    <a:p>
                      <a:pPr algn="ctr"/>
                      <a:r>
                        <a:rPr lang="en-GB" sz="1000" dirty="0"/>
                        <a:t>NIL</a:t>
                      </a:r>
                    </a:p>
                  </a:txBody>
                  <a:tcPr/>
                </a:tc>
                <a:tc>
                  <a:txBody>
                    <a:bodyPr/>
                    <a:lstStyle/>
                    <a:p>
                      <a:pPr algn="ctr"/>
                      <a:r>
                        <a:rPr lang="en-GB" sz="1000" dirty="0"/>
                        <a:t>A</a:t>
                      </a:r>
                    </a:p>
                  </a:txBody>
                  <a:tcPr/>
                </a:tc>
                <a:tc>
                  <a:txBody>
                    <a:bodyPr/>
                    <a:lstStyle/>
                    <a:p>
                      <a:pPr algn="ctr"/>
                      <a:r>
                        <a:rPr lang="en-GB" sz="1000" dirty="0"/>
                        <a:t>A</a:t>
                      </a:r>
                    </a:p>
                  </a:txBody>
                  <a:tcPr/>
                </a:tc>
                <a:tc>
                  <a:txBody>
                    <a:bodyPr/>
                    <a:lstStyle/>
                    <a:p>
                      <a:pPr algn="ctr"/>
                      <a:endParaRPr lang="en-GB" sz="1000" dirty="0"/>
                    </a:p>
                  </a:txBody>
                  <a:tcPr/>
                </a:tc>
                <a:tc>
                  <a:txBody>
                    <a:bodyPr/>
                    <a:lstStyle/>
                    <a:p>
                      <a:pPr algn="ctr"/>
                      <a:endParaRPr lang="en-GB" sz="1000" dirty="0"/>
                    </a:p>
                  </a:txBody>
                  <a:tcPr/>
                </a:tc>
                <a:extLst>
                  <a:ext uri="{0D108BD9-81ED-4DB2-BD59-A6C34878D82A}">
                    <a16:rowId xmlns:a16="http://schemas.microsoft.com/office/drawing/2014/main" val="10001"/>
                  </a:ext>
                </a:extLst>
              </a:tr>
              <a:tr h="242455">
                <a:tc>
                  <a:txBody>
                    <a:bodyPr/>
                    <a:lstStyle/>
                    <a:p>
                      <a:pPr algn="ctr"/>
                      <a:r>
                        <a:rPr lang="en-GB" sz="1000" dirty="0"/>
                        <a:t>A</a:t>
                      </a:r>
                    </a:p>
                  </a:txBody>
                  <a:tcPr/>
                </a:tc>
                <a:tc>
                  <a:txBody>
                    <a:bodyPr/>
                    <a:lstStyle/>
                    <a:p>
                      <a:pPr algn="ctr"/>
                      <a:r>
                        <a:rPr lang="en-GB" sz="1000" dirty="0"/>
                        <a:t>B</a:t>
                      </a:r>
                    </a:p>
                  </a:txBody>
                  <a:tcPr/>
                </a:tc>
                <a:tc>
                  <a:txBody>
                    <a:bodyPr/>
                    <a:lstStyle/>
                    <a:p>
                      <a:pPr algn="ctr"/>
                      <a:r>
                        <a:rPr lang="en-GB" sz="1000" dirty="0"/>
                        <a:t>B</a:t>
                      </a:r>
                    </a:p>
                  </a:txBody>
                  <a:tcPr/>
                </a:tc>
                <a:tc>
                  <a:txBody>
                    <a:bodyPr/>
                    <a:lstStyle/>
                    <a:p>
                      <a:pPr algn="ctr"/>
                      <a:r>
                        <a:rPr lang="en-GB" sz="1000"/>
                        <a:t>AB</a:t>
                      </a:r>
                      <a:endParaRPr lang="en-GB" sz="1000" dirty="0"/>
                    </a:p>
                  </a:txBody>
                  <a:tcPr/>
                </a:tc>
                <a:tc>
                  <a:txBody>
                    <a:bodyPr/>
                    <a:lstStyle/>
                    <a:p>
                      <a:pPr algn="ctr"/>
                      <a:r>
                        <a:rPr lang="en-GB" sz="1000" dirty="0"/>
                        <a:t>256</a:t>
                      </a:r>
                    </a:p>
                  </a:txBody>
                  <a:tcPr/>
                </a:tc>
                <a:extLst>
                  <a:ext uri="{0D108BD9-81ED-4DB2-BD59-A6C34878D82A}">
                    <a16:rowId xmlns:a16="http://schemas.microsoft.com/office/drawing/2014/main" val="10002"/>
                  </a:ext>
                </a:extLst>
              </a:tr>
              <a:tr h="242455">
                <a:tc>
                  <a:txBody>
                    <a:bodyPr/>
                    <a:lstStyle/>
                    <a:p>
                      <a:pPr algn="ctr"/>
                      <a:r>
                        <a:rPr lang="en-GB" sz="1000" dirty="0"/>
                        <a:t>B</a:t>
                      </a:r>
                    </a:p>
                  </a:txBody>
                  <a:tcPr/>
                </a:tc>
                <a:tc>
                  <a:txBody>
                    <a:bodyPr/>
                    <a:lstStyle/>
                    <a:p>
                      <a:pPr algn="ctr"/>
                      <a:r>
                        <a:rPr lang="en-GB" sz="1000" dirty="0"/>
                        <a:t>C</a:t>
                      </a:r>
                    </a:p>
                  </a:txBody>
                  <a:tcPr/>
                </a:tc>
                <a:tc>
                  <a:txBody>
                    <a:bodyPr/>
                    <a:lstStyle/>
                    <a:p>
                      <a:pPr algn="ctr"/>
                      <a:r>
                        <a:rPr lang="en-GB" sz="1000" dirty="0"/>
                        <a:t>C</a:t>
                      </a:r>
                    </a:p>
                  </a:txBody>
                  <a:tcPr/>
                </a:tc>
                <a:tc>
                  <a:txBody>
                    <a:bodyPr/>
                    <a:lstStyle/>
                    <a:p>
                      <a:pPr algn="ctr"/>
                      <a:r>
                        <a:rPr lang="en-GB" sz="1000" dirty="0"/>
                        <a:t>BC</a:t>
                      </a:r>
                    </a:p>
                  </a:txBody>
                  <a:tcPr/>
                </a:tc>
                <a:tc>
                  <a:txBody>
                    <a:bodyPr/>
                    <a:lstStyle/>
                    <a:p>
                      <a:pPr algn="ctr"/>
                      <a:r>
                        <a:rPr lang="en-GB" sz="1000" dirty="0"/>
                        <a:t>257</a:t>
                      </a:r>
                    </a:p>
                  </a:txBody>
                  <a:tcPr/>
                </a:tc>
                <a:extLst>
                  <a:ext uri="{0D108BD9-81ED-4DB2-BD59-A6C34878D82A}">
                    <a16:rowId xmlns:a16="http://schemas.microsoft.com/office/drawing/2014/main" val="10003"/>
                  </a:ext>
                </a:extLst>
              </a:tr>
              <a:tr h="242455">
                <a:tc>
                  <a:txBody>
                    <a:bodyPr/>
                    <a:lstStyle/>
                    <a:p>
                      <a:pPr algn="ctr"/>
                      <a:r>
                        <a:rPr lang="en-GB" sz="1000" dirty="0"/>
                        <a:t>C</a:t>
                      </a:r>
                    </a:p>
                  </a:txBody>
                  <a:tcPr/>
                </a:tc>
                <a:tc>
                  <a:txBody>
                    <a:bodyPr/>
                    <a:lstStyle/>
                    <a:p>
                      <a:pPr algn="ctr"/>
                      <a:r>
                        <a:rPr lang="en-GB" sz="1000" dirty="0"/>
                        <a:t>257</a:t>
                      </a:r>
                    </a:p>
                  </a:txBody>
                  <a:tcPr/>
                </a:tc>
                <a:tc>
                  <a:txBody>
                    <a:bodyPr/>
                    <a:lstStyle/>
                    <a:p>
                      <a:pPr algn="ctr"/>
                      <a:r>
                        <a:rPr lang="en-GB" sz="1000" dirty="0"/>
                        <a:t>BC</a:t>
                      </a:r>
                    </a:p>
                  </a:txBody>
                  <a:tcPr/>
                </a:tc>
                <a:tc>
                  <a:txBody>
                    <a:bodyPr/>
                    <a:lstStyle/>
                    <a:p>
                      <a:pPr algn="ctr"/>
                      <a:r>
                        <a:rPr lang="en-GB" sz="1000" dirty="0"/>
                        <a:t>CB</a:t>
                      </a:r>
                    </a:p>
                  </a:txBody>
                  <a:tcPr/>
                </a:tc>
                <a:tc>
                  <a:txBody>
                    <a:bodyPr/>
                    <a:lstStyle/>
                    <a:p>
                      <a:pPr algn="ctr"/>
                      <a:r>
                        <a:rPr lang="en-GB" sz="1000" dirty="0"/>
                        <a:t>258</a:t>
                      </a:r>
                    </a:p>
                  </a:txBody>
                  <a:tcPr/>
                </a:tc>
                <a:extLst>
                  <a:ext uri="{0D108BD9-81ED-4DB2-BD59-A6C34878D82A}">
                    <a16:rowId xmlns:a16="http://schemas.microsoft.com/office/drawing/2014/main" val="10004"/>
                  </a:ext>
                </a:extLst>
              </a:tr>
              <a:tr h="242455">
                <a:tc>
                  <a:txBody>
                    <a:bodyPr/>
                    <a:lstStyle/>
                    <a:p>
                      <a:pPr algn="ctr"/>
                      <a:r>
                        <a:rPr lang="en-GB" sz="1000" dirty="0"/>
                        <a:t>BC</a:t>
                      </a:r>
                    </a:p>
                  </a:txBody>
                  <a:tcPr/>
                </a:tc>
                <a:tc>
                  <a:txBody>
                    <a:bodyPr/>
                    <a:lstStyle/>
                    <a:p>
                      <a:pPr algn="ctr"/>
                      <a:r>
                        <a:rPr lang="en-GB" sz="1000" dirty="0"/>
                        <a:t>256</a:t>
                      </a:r>
                    </a:p>
                  </a:txBody>
                  <a:tcPr/>
                </a:tc>
                <a:tc>
                  <a:txBody>
                    <a:bodyPr/>
                    <a:lstStyle/>
                    <a:p>
                      <a:pPr algn="ctr"/>
                      <a:r>
                        <a:rPr lang="en-GB" sz="1000" dirty="0"/>
                        <a:t>AB</a:t>
                      </a:r>
                    </a:p>
                  </a:txBody>
                  <a:tcPr/>
                </a:tc>
                <a:tc>
                  <a:txBody>
                    <a:bodyPr/>
                    <a:lstStyle/>
                    <a:p>
                      <a:pPr algn="ctr"/>
                      <a:r>
                        <a:rPr lang="en-GB" sz="1000" dirty="0"/>
                        <a:t>BCA</a:t>
                      </a:r>
                    </a:p>
                  </a:txBody>
                  <a:tcPr/>
                </a:tc>
                <a:tc>
                  <a:txBody>
                    <a:bodyPr/>
                    <a:lstStyle/>
                    <a:p>
                      <a:pPr algn="ctr"/>
                      <a:r>
                        <a:rPr lang="en-GB" sz="1000" dirty="0"/>
                        <a:t>259</a:t>
                      </a:r>
                    </a:p>
                  </a:txBody>
                  <a:tcPr/>
                </a:tc>
                <a:extLst>
                  <a:ext uri="{0D108BD9-81ED-4DB2-BD59-A6C34878D82A}">
                    <a16:rowId xmlns:a16="http://schemas.microsoft.com/office/drawing/2014/main" val="10005"/>
                  </a:ext>
                </a:extLst>
              </a:tr>
              <a:tr h="242455">
                <a:tc>
                  <a:txBody>
                    <a:bodyPr/>
                    <a:lstStyle/>
                    <a:p>
                      <a:pPr algn="ctr"/>
                      <a:r>
                        <a:rPr lang="en-GB" sz="1000" dirty="0"/>
                        <a:t>AB</a:t>
                      </a:r>
                    </a:p>
                  </a:txBody>
                  <a:tcPr/>
                </a:tc>
                <a:tc>
                  <a:txBody>
                    <a:bodyPr/>
                    <a:lstStyle/>
                    <a:p>
                      <a:pPr algn="ctr"/>
                      <a:r>
                        <a:rPr lang="en-GB" sz="1000" dirty="0"/>
                        <a:t>C</a:t>
                      </a:r>
                    </a:p>
                  </a:txBody>
                  <a:tcPr/>
                </a:tc>
                <a:tc>
                  <a:txBody>
                    <a:bodyPr/>
                    <a:lstStyle/>
                    <a:p>
                      <a:pPr algn="ctr"/>
                      <a:r>
                        <a:rPr lang="en-GB" sz="1000" dirty="0"/>
                        <a:t>C</a:t>
                      </a:r>
                    </a:p>
                  </a:txBody>
                  <a:tcPr/>
                </a:tc>
                <a:tc>
                  <a:txBody>
                    <a:bodyPr/>
                    <a:lstStyle/>
                    <a:p>
                      <a:pPr algn="ctr"/>
                      <a:r>
                        <a:rPr lang="en-GB" sz="1000" dirty="0"/>
                        <a:t>ABC</a:t>
                      </a:r>
                    </a:p>
                  </a:txBody>
                  <a:tcPr/>
                </a:tc>
                <a:tc>
                  <a:txBody>
                    <a:bodyPr/>
                    <a:lstStyle/>
                    <a:p>
                      <a:pPr algn="ctr"/>
                      <a:r>
                        <a:rPr lang="en-GB" sz="1000" dirty="0"/>
                        <a:t>260</a:t>
                      </a:r>
                    </a:p>
                  </a:txBody>
                  <a:tcPr/>
                </a:tc>
                <a:extLst>
                  <a:ext uri="{0D108BD9-81ED-4DB2-BD59-A6C34878D82A}">
                    <a16:rowId xmlns:a16="http://schemas.microsoft.com/office/drawing/2014/main" val="10006"/>
                  </a:ext>
                </a:extLst>
              </a:tr>
              <a:tr h="242455">
                <a:tc>
                  <a:txBody>
                    <a:bodyPr/>
                    <a:lstStyle/>
                    <a:p>
                      <a:pPr algn="ctr"/>
                      <a:r>
                        <a:rPr lang="en-GB" sz="1000" dirty="0"/>
                        <a:t>C</a:t>
                      </a:r>
                    </a:p>
                  </a:txBody>
                  <a:tcPr/>
                </a:tc>
                <a:tc>
                  <a:txBody>
                    <a:bodyPr/>
                    <a:lstStyle/>
                    <a:p>
                      <a:pPr algn="ctr"/>
                      <a:r>
                        <a:rPr lang="en-GB" sz="1000" dirty="0"/>
                        <a:t>260</a:t>
                      </a:r>
                    </a:p>
                  </a:txBody>
                  <a:tcPr/>
                </a:tc>
                <a:tc>
                  <a:txBody>
                    <a:bodyPr/>
                    <a:lstStyle/>
                    <a:p>
                      <a:pPr algn="ctr"/>
                      <a:r>
                        <a:rPr lang="en-GB" sz="1000" dirty="0"/>
                        <a:t>ABC</a:t>
                      </a:r>
                    </a:p>
                  </a:txBody>
                  <a:tcPr/>
                </a:tc>
                <a:tc>
                  <a:txBody>
                    <a:bodyPr/>
                    <a:lstStyle/>
                    <a:p>
                      <a:pPr algn="ctr"/>
                      <a:r>
                        <a:rPr lang="en-GB" sz="1000" dirty="0"/>
                        <a:t>CA</a:t>
                      </a:r>
                    </a:p>
                  </a:txBody>
                  <a:tcPr/>
                </a:tc>
                <a:tc>
                  <a:txBody>
                    <a:bodyPr/>
                    <a:lstStyle/>
                    <a:p>
                      <a:pPr algn="ctr"/>
                      <a:r>
                        <a:rPr lang="en-GB" sz="1000" dirty="0"/>
                        <a:t>261</a:t>
                      </a:r>
                    </a:p>
                  </a:txBody>
                  <a:tcPr/>
                </a:tc>
                <a:extLst>
                  <a:ext uri="{0D108BD9-81ED-4DB2-BD59-A6C34878D82A}">
                    <a16:rowId xmlns:a16="http://schemas.microsoft.com/office/drawing/2014/main" val="10007"/>
                  </a:ext>
                </a:extLst>
              </a:tr>
              <a:tr h="242455">
                <a:tc>
                  <a:txBody>
                    <a:bodyPr/>
                    <a:lstStyle/>
                    <a:p>
                      <a:pPr algn="ctr"/>
                      <a:r>
                        <a:rPr lang="en-GB" sz="1000" dirty="0"/>
                        <a:t>ABC</a:t>
                      </a:r>
                    </a:p>
                  </a:txBody>
                  <a:tcPr/>
                </a:tc>
                <a:tc>
                  <a:txBody>
                    <a:bodyPr/>
                    <a:lstStyle/>
                    <a:p>
                      <a:pPr algn="ctr"/>
                      <a:r>
                        <a:rPr lang="en-GB" sz="1000" dirty="0"/>
                        <a:t>D</a:t>
                      </a:r>
                    </a:p>
                  </a:txBody>
                  <a:tcPr/>
                </a:tc>
                <a:tc>
                  <a:txBody>
                    <a:bodyPr/>
                    <a:lstStyle/>
                    <a:p>
                      <a:pPr algn="ctr"/>
                      <a:r>
                        <a:rPr lang="en-GB" sz="1000" dirty="0"/>
                        <a:t>D</a:t>
                      </a:r>
                    </a:p>
                  </a:txBody>
                  <a:tcPr/>
                </a:tc>
                <a:tc>
                  <a:txBody>
                    <a:bodyPr/>
                    <a:lstStyle/>
                    <a:p>
                      <a:pPr algn="ctr"/>
                      <a:r>
                        <a:rPr lang="en-GB" sz="1000" dirty="0"/>
                        <a:t>ABCD</a:t>
                      </a:r>
                    </a:p>
                  </a:txBody>
                  <a:tcPr/>
                </a:tc>
                <a:tc>
                  <a:txBody>
                    <a:bodyPr/>
                    <a:lstStyle/>
                    <a:p>
                      <a:pPr algn="ctr"/>
                      <a:r>
                        <a:rPr lang="en-GB" sz="1000" dirty="0"/>
                        <a:t>262</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Lempel-Ziv Coding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LZW works best for files containing lots of repetitive data. This is often the case with text and monochrome images.</a:t>
            </a:r>
          </a:p>
          <a:p>
            <a:pPr algn="just"/>
            <a:endParaRPr lang="en-US" sz="2400" dirty="0"/>
          </a:p>
          <a:p>
            <a:pPr algn="just"/>
            <a:r>
              <a:rPr lang="en-US" sz="2400" dirty="0"/>
              <a:t>LZW compression is fast, but is a fairly old compression technique. All recent computer systems have the horsepower to use more efficient algorithms.</a:t>
            </a:r>
          </a:p>
          <a:p>
            <a:pPr algn="just"/>
            <a:endParaRPr lang="en-US" sz="2400" dirty="0"/>
          </a:p>
          <a:p>
            <a:pPr algn="just"/>
            <a:r>
              <a:rPr lang="en-US" sz="2400" dirty="0"/>
              <a:t>Some versions of LZW are copyrighted. This has seriously hampered the popularity of LZW.</a:t>
            </a:r>
          </a:p>
          <a:p>
            <a:pPr algn="just"/>
            <a:endParaRPr lang="en-US" sz="2400" dirty="0"/>
          </a:p>
          <a:p>
            <a:pPr algn="just"/>
            <a:endParaRPr lang="en-US" sz="2400" dirty="0"/>
          </a:p>
        </p:txBody>
      </p:sp>
    </p:spTree>
    <p:extLst>
      <p:ext uri="{BB962C8B-B14F-4D97-AF65-F5344CB8AC3E}">
        <p14:creationId xmlns:p14="http://schemas.microsoft.com/office/powerpoint/2010/main" val="54505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Lempel-Ziv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Which of the following statements is not true for LZW coding?</a:t>
            </a:r>
          </a:p>
          <a:p>
            <a:pPr marL="566928" indent="-457200" algn="just">
              <a:buFont typeface="+mj-lt"/>
              <a:buAutoNum type="alphaUcPeriod"/>
            </a:pPr>
            <a:r>
              <a:rPr lang="en-US" sz="2000" dirty="0"/>
              <a:t>It is a fixed-length coding for variable-length symbol sequence</a:t>
            </a:r>
          </a:p>
          <a:p>
            <a:pPr marL="566928" indent="-457200" algn="just">
              <a:buFont typeface="+mj-lt"/>
              <a:buAutoNum type="alphaUcPeriod"/>
            </a:pPr>
            <a:r>
              <a:rPr lang="en-US" sz="1800" dirty="0"/>
              <a:t>It does not require a priori knowledge of the source symbol probabilities</a:t>
            </a:r>
          </a:p>
          <a:p>
            <a:pPr marL="566928" indent="-457200" algn="just">
              <a:buFont typeface="+mj-lt"/>
              <a:buAutoNum type="alphaUcPeriod"/>
            </a:pPr>
            <a:r>
              <a:rPr lang="en-US" sz="2000" dirty="0"/>
              <a:t>Larger file size leads to poorer compression</a:t>
            </a:r>
          </a:p>
          <a:p>
            <a:pPr marL="566928" indent="-457200" algn="just">
              <a:buFont typeface="+mj-lt"/>
              <a:buAutoNum type="alphaUcPeriod"/>
            </a:pPr>
            <a:r>
              <a:rPr lang="en-US" sz="2000" dirty="0"/>
              <a:t>Decoder dictionary can be derived from the encoded sequence</a:t>
            </a:r>
          </a:p>
          <a:p>
            <a:pPr marL="566928" indent="-457200" algn="just">
              <a:buFont typeface="+mj-lt"/>
              <a:buAutoNum type="alphaUcPeriod"/>
            </a:pPr>
            <a:endParaRPr lang="en-US" sz="2200" dirty="0"/>
          </a:p>
          <a:p>
            <a:pPr algn="just">
              <a:buFont typeface="Arial" panose="020B0604020202020204" pitchFamily="34" charset="0"/>
              <a:buChar char="•"/>
            </a:pPr>
            <a:r>
              <a:rPr lang="en-US" sz="2200" dirty="0"/>
              <a:t>A LZW dictionary starts with two entries 0 and 1. The dictionary size after parsing the symbol stream 00101100 is</a:t>
            </a:r>
          </a:p>
          <a:p>
            <a:pPr marL="566928" indent="-457200" algn="just">
              <a:buFont typeface="+mj-lt"/>
              <a:buAutoNum type="alphaUcPeriod"/>
            </a:pPr>
            <a:r>
              <a:rPr lang="en-US" sz="2000" dirty="0"/>
              <a:t>4</a:t>
            </a:r>
          </a:p>
          <a:p>
            <a:pPr marL="566928" indent="-457200" algn="just">
              <a:buFont typeface="+mj-lt"/>
              <a:buAutoNum type="alphaUcPeriod"/>
            </a:pPr>
            <a:r>
              <a:rPr lang="en-US" sz="2000" dirty="0"/>
              <a:t>5</a:t>
            </a:r>
          </a:p>
          <a:p>
            <a:pPr marL="566928" indent="-457200" algn="just">
              <a:buFont typeface="+mj-lt"/>
              <a:buAutoNum type="alphaUcPeriod"/>
            </a:pPr>
            <a:r>
              <a:rPr lang="en-US" sz="2000" dirty="0"/>
              <a:t>6</a:t>
            </a:r>
          </a:p>
          <a:p>
            <a:pPr marL="566928" indent="-457200" algn="just">
              <a:buFont typeface="+mj-lt"/>
              <a:buAutoNum type="alphaUcPeriod"/>
            </a:pPr>
            <a:r>
              <a:rPr lang="en-US" sz="2000" dirty="0"/>
              <a:t>7</a:t>
            </a:r>
          </a:p>
          <a:p>
            <a:pPr algn="just">
              <a:buFont typeface="Arial" panose="020B0604020202020204" pitchFamily="34" charset="0"/>
              <a:buChar char="•"/>
            </a:pPr>
            <a:endParaRPr lang="en-US" sz="2200" dirty="0"/>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335292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Lempel-Ziv Coding: Q&amp;A</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A LZW dictionary having maximum size of 32 has 10 entries to start with – the decimal number 0-9.</a:t>
            </a:r>
          </a:p>
          <a:p>
            <a:pPr marL="566928" indent="-457200" algn="just">
              <a:buFont typeface="+mj-lt"/>
              <a:buAutoNum type="alphaUcPeriod"/>
            </a:pPr>
            <a:r>
              <a:rPr lang="en-US" sz="2000" dirty="0"/>
              <a:t>Encode the digit sequence 8,2,8,2,2,8,2,2,2,8 using LZW coding and determine the compression ratio.</a:t>
            </a:r>
          </a:p>
          <a:p>
            <a:pPr marL="566928" indent="-457200" algn="just">
              <a:buFont typeface="+mj-lt"/>
              <a:buAutoNum type="alphaUcPeriod"/>
            </a:pPr>
            <a:r>
              <a:rPr lang="en-US" sz="1800" dirty="0"/>
              <a:t>Repeat part (a) for the digit sequence 9,7,2,0,6,1,5,3,4,8.</a:t>
            </a:r>
          </a:p>
          <a:p>
            <a:pPr marL="566928" indent="-457200" algn="just">
              <a:buFont typeface="+mj-lt"/>
              <a:buAutoNum type="alphaUcPeriod"/>
            </a:pPr>
            <a:r>
              <a:rPr lang="en-US" sz="1800" dirty="0"/>
              <a:t>Why is the compression ratio better in (A) as compared to (B)?</a:t>
            </a:r>
            <a:endParaRPr lang="en-US" sz="2000" dirty="0"/>
          </a:p>
          <a:p>
            <a:pPr marL="566928" indent="-457200" algn="just">
              <a:buFont typeface="+mj-lt"/>
              <a:buAutoNum type="alphaUcPeriod"/>
            </a:pPr>
            <a:endParaRPr lang="en-US" sz="2200" dirty="0"/>
          </a:p>
          <a:p>
            <a:pPr algn="just">
              <a:buFont typeface="Arial" panose="020B0604020202020204" pitchFamily="34" charset="0"/>
              <a:buChar char="•"/>
            </a:pPr>
            <a:endParaRPr lang="en-US" sz="2200" dirty="0"/>
          </a:p>
          <a:p>
            <a:pPr marL="566928" indent="-457200" algn="just">
              <a:buFont typeface="+mj-lt"/>
              <a:buAutoNum type="alphaUcPeriod"/>
            </a:pPr>
            <a:endParaRPr lang="en-US" sz="2200" dirty="0"/>
          </a:p>
          <a:p>
            <a:pPr algn="just"/>
            <a:endParaRPr lang="en-US" sz="2200" dirty="0"/>
          </a:p>
          <a:p>
            <a:pPr algn="just"/>
            <a:endParaRPr lang="en-US" sz="2200" dirty="0"/>
          </a:p>
          <a:p>
            <a:pPr algn="just"/>
            <a:endParaRPr lang="en-US" sz="2200" dirty="0"/>
          </a:p>
          <a:p>
            <a:pPr algn="just"/>
            <a:endParaRPr lang="en-US" sz="2200" dirty="0"/>
          </a:p>
          <a:p>
            <a:pPr algn="just"/>
            <a:endParaRPr lang="en-US" sz="2200" dirty="0"/>
          </a:p>
        </p:txBody>
      </p:sp>
    </p:spTree>
    <p:extLst>
      <p:ext uri="{BB962C8B-B14F-4D97-AF65-F5344CB8AC3E}">
        <p14:creationId xmlns:p14="http://schemas.microsoft.com/office/powerpoint/2010/main" val="2117780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ASCII Character Coding</a:t>
            </a:r>
          </a:p>
        </p:txBody>
      </p:sp>
      <p:sp>
        <p:nvSpPr>
          <p:cNvPr id="23" name="Content Placeholder 2"/>
          <p:cNvSpPr>
            <a:spLocks noGrp="1"/>
          </p:cNvSpPr>
          <p:nvPr>
            <p:ph idx="1"/>
          </p:nvPr>
        </p:nvSpPr>
        <p:spPr>
          <a:xfrm>
            <a:off x="457200" y="2249424"/>
            <a:ext cx="8229600" cy="4325112"/>
          </a:xfrm>
        </p:spPr>
        <p:txBody>
          <a:bodyPr>
            <a:normAutofit fontScale="92500" lnSpcReduction="10000"/>
          </a:bodyPr>
          <a:lstStyle/>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i="1" dirty="0"/>
          </a:p>
          <a:p>
            <a:pPr marL="576072" indent="-457200" algn="just">
              <a:buFont typeface="Arial" pitchFamily="34" charset="0"/>
              <a:buChar char="•"/>
            </a:pPr>
            <a:endParaRPr lang="en-GB" sz="2400" dirty="0"/>
          </a:p>
          <a:p>
            <a:pPr algn="just">
              <a:buFont typeface="Arial" pitchFamily="34" charset="0"/>
              <a:buChar char="•"/>
            </a:pPr>
            <a:r>
              <a:rPr lang="en-GB" sz="2400" dirty="0"/>
              <a:t>The American Standard Code for Information Interchange is one of the most widely used character sets. Each character is represented by a 7-bit codeword.</a:t>
            </a:r>
            <a:endParaRPr lang="en-US" sz="2000" dirty="0"/>
          </a:p>
        </p:txBody>
      </p:sp>
      <p:pic>
        <p:nvPicPr>
          <p:cNvPr id="58370" name="Picture 2" descr="C:\Users\User\Desktop\ASCII_Code_Chart-Quick_ref_card.png"/>
          <p:cNvPicPr>
            <a:picLocks noChangeAspect="1" noChangeArrowheads="1"/>
          </p:cNvPicPr>
          <p:nvPr/>
        </p:nvPicPr>
        <p:blipFill>
          <a:blip r:embed="rId2"/>
          <a:srcRect/>
          <a:stretch>
            <a:fillRect/>
          </a:stretch>
        </p:blipFill>
        <p:spPr bwMode="auto">
          <a:xfrm>
            <a:off x="609600" y="2057400"/>
            <a:ext cx="4419600" cy="3211116"/>
          </a:xfrm>
          <a:prstGeom prst="rect">
            <a:avLst/>
          </a:prstGeom>
          <a:noFill/>
        </p:spPr>
      </p:pic>
      <p:sp>
        <p:nvSpPr>
          <p:cNvPr id="5" name="Rectangle 4"/>
          <p:cNvSpPr/>
          <p:nvPr/>
        </p:nvSpPr>
        <p:spPr>
          <a:xfrm>
            <a:off x="5105400" y="2366933"/>
            <a:ext cx="3657600" cy="2662267"/>
          </a:xfrm>
          <a:prstGeom prst="rect">
            <a:avLst/>
          </a:prstGeom>
        </p:spPr>
        <p:txBody>
          <a:bodyPr wrap="square">
            <a:spAutoFit/>
          </a:bodyPr>
          <a:lstStyle/>
          <a:p>
            <a:pPr lvl="0" algn="just">
              <a:spcBef>
                <a:spcPts val="300"/>
              </a:spcBef>
              <a:buClr>
                <a:schemeClr val="accent3"/>
              </a:buClr>
            </a:pPr>
            <a:r>
              <a:rPr lang="en-GB" b="1" dirty="0"/>
              <a:t>33 control characters</a:t>
            </a:r>
            <a:r>
              <a:rPr lang="en-GB" dirty="0"/>
              <a:t> </a:t>
            </a:r>
          </a:p>
          <a:p>
            <a:pPr lvl="0" algn="just">
              <a:spcBef>
                <a:spcPts val="300"/>
              </a:spcBef>
              <a:buClr>
                <a:schemeClr val="accent3"/>
              </a:buClr>
            </a:pPr>
            <a:r>
              <a:rPr lang="en-GB" dirty="0"/>
              <a:t>Back space, Delete, Escape</a:t>
            </a:r>
          </a:p>
          <a:p>
            <a:pPr lvl="0" algn="just">
              <a:spcBef>
                <a:spcPts val="300"/>
              </a:spcBef>
              <a:buClr>
                <a:schemeClr val="accent3"/>
              </a:buClr>
            </a:pPr>
            <a:endParaRPr lang="en-GB" dirty="0"/>
          </a:p>
          <a:p>
            <a:pPr>
              <a:spcBef>
                <a:spcPct val="50000"/>
              </a:spcBef>
            </a:pPr>
            <a:r>
              <a:rPr lang="en-GB" b="1" dirty="0"/>
              <a:t>95 printable characters</a:t>
            </a:r>
          </a:p>
          <a:p>
            <a:pPr>
              <a:spcBef>
                <a:spcPct val="50000"/>
              </a:spcBef>
            </a:pPr>
            <a:r>
              <a:rPr lang="en-GB" dirty="0"/>
              <a:t>Alphabetic, Numeric, Punctuation</a:t>
            </a:r>
          </a:p>
          <a:p>
            <a:pPr>
              <a:spcBef>
                <a:spcPct val="50000"/>
              </a:spcBef>
            </a:pPr>
            <a:endParaRPr lang="en-GB" dirty="0"/>
          </a:p>
          <a:p>
            <a:pPr>
              <a:spcBef>
                <a:spcPct val="50000"/>
              </a:spcBef>
            </a:pPr>
            <a:r>
              <a:rPr lang="en-GB" b="1" dirty="0"/>
              <a:t>A – 1000001 (65)</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ISO/IEC 8859</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US" sz="2400" dirty="0"/>
              <a:t>ISO/IEC 8859 is a</a:t>
            </a:r>
            <a:r>
              <a:rPr lang="en-GB" sz="2400" dirty="0"/>
              <a:t> standard for 8 bit character encodings. It allows positions for another 96 printable characters (Latin alphabets)</a:t>
            </a:r>
          </a:p>
          <a:p>
            <a:pPr algn="just">
              <a:buFont typeface="Arial" pitchFamily="34" charset="0"/>
              <a:buChar char="•"/>
            </a:pPr>
            <a:r>
              <a:rPr lang="en-GB" sz="2400" dirty="0"/>
              <a:t>ISO/IEC 8859 is divided into the following parts:</a:t>
            </a:r>
          </a:p>
          <a:p>
            <a:pPr lvl="1" indent="-256032" algn="just">
              <a:buFont typeface="Georgia" pitchFamily="18" charset="0"/>
              <a:buChar char="▫"/>
            </a:pPr>
            <a:r>
              <a:rPr lang="en-GB" sz="2200" dirty="0"/>
              <a:t>Part 1: Latin-1 Western European</a:t>
            </a:r>
          </a:p>
          <a:p>
            <a:pPr lvl="1" indent="-256032" algn="just">
              <a:buFont typeface="Georgia" pitchFamily="18" charset="0"/>
              <a:buChar char="▫"/>
            </a:pPr>
            <a:r>
              <a:rPr lang="en-GB" sz="2200" dirty="0"/>
              <a:t>Part 2: Latin-2 Central European</a:t>
            </a:r>
          </a:p>
          <a:p>
            <a:pPr lvl="1" indent="-256032" algn="just">
              <a:buFont typeface="Georgia" pitchFamily="18" charset="0"/>
              <a:buChar char="▫"/>
            </a:pPr>
            <a:r>
              <a:rPr lang="en-GB" sz="2200" dirty="0"/>
              <a:t>...</a:t>
            </a:r>
          </a:p>
          <a:p>
            <a:pPr lvl="1" indent="-256032" algn="just">
              <a:buFont typeface="Georgia" pitchFamily="18" charset="0"/>
              <a:buChar char="▫"/>
            </a:pPr>
            <a:r>
              <a:rPr lang="en-GB" sz="2200" dirty="0"/>
              <a:t>Part 16: Latin-10 South-Eastern European</a:t>
            </a:r>
          </a:p>
          <a:p>
            <a:pPr algn="just">
              <a:buFont typeface="Arial" pitchFamily="34" charset="0"/>
              <a:buChar char="•"/>
            </a:pPr>
            <a:r>
              <a:rPr lang="en-GB" sz="2400" dirty="0"/>
              <a:t>Although Vietnamese uses Latin based characters, it doest not fit into 96 positions.</a:t>
            </a:r>
          </a:p>
          <a:p>
            <a:pPr marL="576072" indent="-457200" algn="just">
              <a:buFont typeface="Arial" pitchFamily="34" charset="0"/>
              <a:buChar char="•"/>
            </a:pPr>
            <a:endParaRPr lang="en-GB"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Unicode</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Two mapping methods</a:t>
            </a:r>
          </a:p>
          <a:p>
            <a:pPr lvl="1" algn="just"/>
            <a:r>
              <a:rPr lang="en-US" sz="2000" dirty="0"/>
              <a:t>Unicode Transformation Format (UTF)</a:t>
            </a:r>
          </a:p>
          <a:p>
            <a:pPr lvl="2" algn="just"/>
            <a:r>
              <a:rPr lang="en-US" sz="1800" dirty="0"/>
              <a:t>UTF-8: 8 bit, variable-width length which maximizes compatibility with ASCII</a:t>
            </a:r>
          </a:p>
          <a:p>
            <a:pPr lvl="2" algn="just"/>
            <a:r>
              <a:rPr lang="en-US" sz="1800" dirty="0"/>
              <a:t>UTF-16: 16 bit, variable-width length</a:t>
            </a:r>
          </a:p>
          <a:p>
            <a:pPr lvl="2" algn="just"/>
            <a:r>
              <a:rPr lang="en-US" sz="1800" dirty="0"/>
              <a:t>UTF-32: 32 bit, fixed-width length</a:t>
            </a:r>
          </a:p>
          <a:p>
            <a:pPr lvl="1" algn="just"/>
            <a:r>
              <a:rPr lang="en-US" sz="2000" dirty="0"/>
              <a:t>Universal Character Set (UCS)</a:t>
            </a:r>
          </a:p>
          <a:p>
            <a:pPr lvl="2" algn="just"/>
            <a:r>
              <a:rPr lang="en-US" sz="1800" dirty="0"/>
              <a:t>UCS-2 is a subset of UTF-16 (ISO 10646): a character is represented by a fixed-length 16 bits (2 byte). It is used on many GSM networks when a message cannot be encoded using GSM-7. SMS message is transmitted in 140 octets, a message using UCS-2 has a maximum of 70 characters.</a:t>
            </a:r>
          </a:p>
          <a:p>
            <a:pPr lvl="2" algn="just"/>
            <a:r>
              <a:rPr lang="en-US" sz="1800" dirty="0"/>
              <a:t>UCS-4 and UTF-32 are functionally equivalent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Unicode (Cont.)</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dirty="0"/>
              <a:t>UTF-8 is the dominant encoding on the World Wide Web (used in over 94% of websites), uses one byte for the first 128 code points and up to 4 bytes for other characters. The first 128 Unicode code points represent the ASCII characters.</a:t>
            </a:r>
          </a:p>
          <a:p>
            <a:pPr algn="just"/>
            <a:endParaRPr lang="en-US" sz="2200" dirty="0"/>
          </a:p>
          <a:p>
            <a:pPr algn="just"/>
            <a:r>
              <a:rPr lang="en-US" sz="2200" dirty="0"/>
              <a:t>UTF-16 is used internally by systems, such as Microsoft Windows (Windows CE/2000/XP/2003/Vista/7/10), Java programming language and JavaScript.</a:t>
            </a:r>
          </a:p>
        </p:txBody>
      </p:sp>
    </p:spTree>
    <p:extLst>
      <p:ext uri="{BB962C8B-B14F-4D97-AF65-F5344CB8AC3E}">
        <p14:creationId xmlns:p14="http://schemas.microsoft.com/office/powerpoint/2010/main" val="4105272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Text Compression</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Lossless compression</a:t>
            </a:r>
            <a:endParaRPr lang="en-US" sz="2200" dirty="0"/>
          </a:p>
          <a:p>
            <a:pPr lvl="1" algn="just"/>
            <a:r>
              <a:rPr lang="en-US" sz="2000" dirty="0"/>
              <a:t>Statistical compression (e.g., Huffman coding)</a:t>
            </a:r>
          </a:p>
          <a:p>
            <a:pPr lvl="1" algn="just"/>
            <a:r>
              <a:rPr lang="en-US" sz="2000" dirty="0"/>
              <a:t>Compression using dictionary (e.g., </a:t>
            </a:r>
            <a:r>
              <a:rPr lang="en-US" sz="1800" dirty="0"/>
              <a:t>Lempel-Ziv)</a:t>
            </a:r>
          </a:p>
          <a:p>
            <a:pPr algn="just"/>
            <a:endParaRPr lang="en-US" sz="2400" dirty="0"/>
          </a:p>
          <a:p>
            <a:pPr algn="just"/>
            <a:r>
              <a:rPr lang="en-US" sz="2400" dirty="0"/>
              <a:t>These are intended for compressing natural language text and other data with a similar sequential structure.</a:t>
            </a:r>
          </a:p>
          <a:p>
            <a:pPr algn="just"/>
            <a:endParaRPr lang="en-US" sz="2400" dirty="0"/>
          </a:p>
          <a:p>
            <a:pPr algn="just"/>
            <a:r>
              <a:rPr lang="en-US" sz="2400" dirty="0"/>
              <a:t>These are used by general purpose compressors such as zip, bzip2, 7zip, etc.</a:t>
            </a:r>
          </a:p>
          <a:p>
            <a:pPr algn="just"/>
            <a:endParaRPr lang="en-US" sz="2400" dirty="0"/>
          </a:p>
          <a:p>
            <a:pPr algn="just"/>
            <a:r>
              <a:rPr lang="en-US" sz="2400" dirty="0"/>
              <a:t>Compression rate: approximately ½-2/3 document size</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Huffman Coding </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200" b="1" dirty="0"/>
              <a:t>Huffman coding</a:t>
            </a:r>
            <a:r>
              <a:rPr lang="en-US" sz="2200" dirty="0"/>
              <a:t>: A statistical compression technique, which was developed by David A. Huffman in 1952. Huffman coding is not always optimal among all compression methods. It is replaced with arithmetic coding if better compression ratio is required.</a:t>
            </a:r>
          </a:p>
          <a:p>
            <a:pPr algn="just"/>
            <a:endParaRPr lang="en-US" sz="2200" dirty="0"/>
          </a:p>
          <a:p>
            <a:pPr algn="just"/>
            <a:r>
              <a:rPr lang="en-US" sz="2200" dirty="0"/>
              <a:t>Huffman coding is in wide use because of its simplicity, high speed. It is often used as a “back-end” to other compression methods. DEFLATE (PKZIP algorithm) and multimedia codes, such as JPEG and MP3 have a quantization followed by the use of Huffman coding.</a:t>
            </a:r>
          </a:p>
        </p:txBody>
      </p:sp>
    </p:spTree>
    <p:extLst>
      <p:ext uri="{BB962C8B-B14F-4D97-AF65-F5344CB8AC3E}">
        <p14:creationId xmlns:p14="http://schemas.microsoft.com/office/powerpoint/2010/main" val="416127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a:t>The Basic Algorithm</a:t>
            </a:r>
          </a:p>
        </p:txBody>
      </p:sp>
      <p:sp>
        <p:nvSpPr>
          <p:cNvPr id="3" name="Content Placeholder 2"/>
          <p:cNvSpPr>
            <a:spLocks noGrp="1"/>
          </p:cNvSpPr>
          <p:nvPr>
            <p:ph idx="1"/>
          </p:nvPr>
        </p:nvSpPr>
        <p:spPr>
          <a:xfrm>
            <a:off x="457200" y="2249424"/>
            <a:ext cx="8229600" cy="4456176"/>
          </a:xfrm>
        </p:spPr>
        <p:txBody>
          <a:bodyPr>
            <a:normAutofit/>
          </a:bodyPr>
          <a:lstStyle/>
          <a:p>
            <a:pPr algn="just"/>
            <a:r>
              <a:rPr lang="en-US" sz="2400" dirty="0"/>
              <a:t>Not all characters occur with the same frequency.</a:t>
            </a:r>
          </a:p>
          <a:p>
            <a:pPr algn="just"/>
            <a:endParaRPr lang="en-US" sz="2400" dirty="0"/>
          </a:p>
          <a:p>
            <a:pPr algn="just"/>
            <a:r>
              <a:rPr lang="en-US" sz="2400" dirty="0"/>
              <a:t>Not all characters are allocated the same amount of space.</a:t>
            </a:r>
          </a:p>
          <a:p>
            <a:pPr algn="just"/>
            <a:endParaRPr lang="en-US" sz="2400" dirty="0"/>
          </a:p>
          <a:p>
            <a:pPr algn="just"/>
            <a:r>
              <a:rPr lang="en-US" sz="2400" dirty="0"/>
              <a:t>Codeword lengths are no longer fixed like ASCII.</a:t>
            </a:r>
          </a:p>
          <a:p>
            <a:pPr algn="just"/>
            <a:endParaRPr lang="en-US" sz="2400" dirty="0"/>
          </a:p>
          <a:p>
            <a:pPr algn="just"/>
            <a:r>
              <a:rPr lang="en-US" sz="2400" dirty="0"/>
              <a:t>Codeword lengths vary and will be </a:t>
            </a:r>
            <a:r>
              <a:rPr lang="en-US" sz="2400" b="1" dirty="0">
                <a:solidFill>
                  <a:srgbClr val="FF0000"/>
                </a:solidFill>
              </a:rPr>
              <a:t>shorter</a:t>
            </a:r>
            <a:r>
              <a:rPr lang="en-US" sz="2400" dirty="0"/>
              <a:t> for the more frequently used characters.</a:t>
            </a:r>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C50757-A0A4-43A0-A826-4240DCF5C294}"/>
</file>

<file path=customXml/itemProps2.xml><?xml version="1.0" encoding="utf-8"?>
<ds:datastoreItem xmlns:ds="http://schemas.openxmlformats.org/officeDocument/2006/customXml" ds:itemID="{CC61C421-3B4B-4796-B14F-EA5BC1B9F3B3}"/>
</file>

<file path=customXml/itemProps3.xml><?xml version="1.0" encoding="utf-8"?>
<ds:datastoreItem xmlns:ds="http://schemas.openxmlformats.org/officeDocument/2006/customXml" ds:itemID="{DB4B2461-446A-4C44-9853-F6B163235D7C}"/>
</file>

<file path=docProps/app.xml><?xml version="1.0" encoding="utf-8"?>
<Properties xmlns="http://schemas.openxmlformats.org/officeDocument/2006/extended-properties" xmlns:vt="http://schemas.openxmlformats.org/officeDocument/2006/docPropsVTypes">
  <Template>Urban</Template>
  <TotalTime>6168</TotalTime>
  <Words>1860</Words>
  <Application>Microsoft Office PowerPoint</Application>
  <PresentationFormat>On-screen Show (4:3)</PresentationFormat>
  <Paragraphs>362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Georgia</vt:lpstr>
      <vt:lpstr>Times New Roman</vt:lpstr>
      <vt:lpstr>Trebuchet MS</vt:lpstr>
      <vt:lpstr>Wingdings 2</vt:lpstr>
      <vt:lpstr>Urban</vt:lpstr>
      <vt:lpstr>TEXT &amp; TEXT COMPRESSION</vt:lpstr>
      <vt:lpstr>Various Types of Text</vt:lpstr>
      <vt:lpstr>ASCII Character Coding</vt:lpstr>
      <vt:lpstr>ISO/IEC 8859</vt:lpstr>
      <vt:lpstr>Unicode</vt:lpstr>
      <vt:lpstr>Unicode (Cont.)</vt:lpstr>
      <vt:lpstr>Text Compression</vt:lpstr>
      <vt:lpstr>Huffman Coding </vt:lpstr>
      <vt:lpstr>The Basic Algorithm</vt:lpstr>
      <vt:lpstr>The Basic Algorithm (Cont.)</vt:lpstr>
      <vt:lpstr>Examples</vt:lpstr>
      <vt:lpstr>Adaptive Huffman Coding</vt:lpstr>
      <vt:lpstr>Adaptive Huffman Coding</vt:lpstr>
      <vt:lpstr>Huffman Coding Characteristics</vt:lpstr>
      <vt:lpstr>Huffman Coding: Q&amp;A</vt:lpstr>
      <vt:lpstr>Huffman Coding: Q&amp;A</vt:lpstr>
      <vt:lpstr>Arithmetic Coding</vt:lpstr>
      <vt:lpstr>Arithmetic vs. Huffman</vt:lpstr>
      <vt:lpstr>Arithmetic Coding: Q&amp;A</vt:lpstr>
      <vt:lpstr>Lempel-Ziv Coding</vt:lpstr>
      <vt:lpstr>Lempel-Ziv Coding (Cont.)</vt:lpstr>
      <vt:lpstr>Examples</vt:lpstr>
      <vt:lpstr>Lempel-Ziv Coding (Cont.)</vt:lpstr>
      <vt:lpstr>Lempel-Ziv Coding: Q&amp;A</vt:lpstr>
      <vt:lpstr>Lempel-Ziv Coding: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lastModifiedBy>Tran Quang Duc</cp:lastModifiedBy>
  <cp:revision>360</cp:revision>
  <dcterms:created xsi:type="dcterms:W3CDTF">2006-08-16T00:00:00Z</dcterms:created>
  <dcterms:modified xsi:type="dcterms:W3CDTF">2020-03-17T17:09:24Z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