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7" r:id="rId5"/>
    <p:sldId id="263" r:id="rId6"/>
    <p:sldId id="260" r:id="rId7"/>
    <p:sldId id="258" r:id="rId8"/>
    <p:sldId id="259" r:id="rId9"/>
    <p:sldId id="261" r:id="rId10"/>
    <p:sldId id="267" r:id="rId11"/>
    <p:sldId id="262" r:id="rId12"/>
    <p:sldId id="266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873B-AC98-409E-8406-7C4C4743B664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52A-8428-4CEC-B393-CC2E1C912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64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873B-AC98-409E-8406-7C4C4743B664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52A-8428-4CEC-B393-CC2E1C912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36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873B-AC98-409E-8406-7C4C4743B664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52A-8428-4CEC-B393-CC2E1C912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67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873B-AC98-409E-8406-7C4C4743B664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52A-8428-4CEC-B393-CC2E1C912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53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873B-AC98-409E-8406-7C4C4743B664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52A-8428-4CEC-B393-CC2E1C912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85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873B-AC98-409E-8406-7C4C4743B664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52A-8428-4CEC-B393-CC2E1C912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78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873B-AC98-409E-8406-7C4C4743B664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52A-8428-4CEC-B393-CC2E1C912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47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873B-AC98-409E-8406-7C4C4743B664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52A-8428-4CEC-B393-CC2E1C912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93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873B-AC98-409E-8406-7C4C4743B664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52A-8428-4CEC-B393-CC2E1C912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98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873B-AC98-409E-8406-7C4C4743B664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52A-8428-4CEC-B393-CC2E1C912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78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873B-AC98-409E-8406-7C4C4743B664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52A-8428-4CEC-B393-CC2E1C912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48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6873B-AC98-409E-8406-7C4C4743B664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BF52A-8428-4CEC-B393-CC2E1C912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36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IoT</a:t>
            </a:r>
            <a:r>
              <a:rPr lang="en-US" altLang="zh-CN" dirty="0" smtClean="0"/>
              <a:t> Foundations, Design, and Application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Xiaohang</a:t>
            </a:r>
            <a:r>
              <a:rPr lang="en-US" altLang="zh-CN" dirty="0" smtClean="0"/>
              <a:t> Wang (</a:t>
            </a:r>
            <a:r>
              <a:rPr lang="zh-CN" altLang="en-US" dirty="0" smtClean="0"/>
              <a:t>王小航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baikeina@163.com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263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</a:t>
            </a:r>
            <a:r>
              <a:rPr lang="en-US" altLang="zh-CN" dirty="0" smtClean="0"/>
              <a:t>scenarios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Smart living </a:t>
            </a:r>
          </a:p>
          <a:p>
            <a:r>
              <a:rPr lang="en-US" altLang="zh-CN" dirty="0"/>
              <a:t>Smart environment </a:t>
            </a:r>
          </a:p>
          <a:p>
            <a:r>
              <a:rPr lang="en-US" altLang="zh-CN" dirty="0"/>
              <a:t>Smart manufacturing </a:t>
            </a:r>
          </a:p>
          <a:p>
            <a:r>
              <a:rPr lang="en-US" altLang="zh-CN" dirty="0"/>
              <a:t>Smart transportation/city/tourism  </a:t>
            </a:r>
          </a:p>
          <a:p>
            <a:endParaRPr lang="zh-CN" altLang="en-US" dirty="0"/>
          </a:p>
        </p:txBody>
      </p:sp>
      <p:pic>
        <p:nvPicPr>
          <p:cNvPr id="4" name="Picture 4" descr="http://gz.sia.cn/Public/Efile/20150602/20150602054436_419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560805"/>
            <a:ext cx="538162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197" y="2985335"/>
            <a:ext cx="2306681" cy="22194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924" y="4483758"/>
            <a:ext cx="2518703" cy="21269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6203" y="4246701"/>
            <a:ext cx="1325995" cy="20651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819943"/>
            <a:ext cx="1348857" cy="29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Performance </a:t>
            </a:r>
          </a:p>
          <a:p>
            <a:pPr lvl="1"/>
            <a:r>
              <a:rPr lang="en-US" altLang="zh-CN" dirty="0" smtClean="0"/>
              <a:t>Computation speed, communication latency, etc.</a:t>
            </a:r>
          </a:p>
          <a:p>
            <a:r>
              <a:rPr lang="en-US" altLang="zh-CN" dirty="0" smtClean="0"/>
              <a:t>Energy </a:t>
            </a:r>
          </a:p>
          <a:p>
            <a:pPr lvl="1"/>
            <a:r>
              <a:rPr lang="en-US" altLang="zh-CN" dirty="0" smtClean="0"/>
              <a:t>Energy harvesting, ultra-low power</a:t>
            </a:r>
          </a:p>
          <a:p>
            <a:r>
              <a:rPr lang="en-US" altLang="zh-CN" dirty="0" smtClean="0"/>
              <a:t>Cost </a:t>
            </a:r>
          </a:p>
          <a:p>
            <a:pPr lvl="1"/>
            <a:r>
              <a:rPr lang="en-US" altLang="zh-CN" dirty="0" smtClean="0"/>
              <a:t>$$$</a:t>
            </a:r>
          </a:p>
          <a:p>
            <a:r>
              <a:rPr lang="en-US" altLang="zh-CN" dirty="0" smtClean="0"/>
              <a:t>Security</a:t>
            </a:r>
          </a:p>
          <a:p>
            <a:pPr lvl="1"/>
            <a:r>
              <a:rPr lang="en-US" altLang="zh-CN" dirty="0" smtClean="0"/>
              <a:t>Attack, trust, privacy </a:t>
            </a:r>
          </a:p>
          <a:p>
            <a:r>
              <a:rPr lang="en-US" altLang="zh-CN" dirty="0" smtClean="0"/>
              <a:t>Reliability </a:t>
            </a:r>
          </a:p>
          <a:p>
            <a:pPr lvl="1"/>
            <a:r>
              <a:rPr lang="en-US" altLang="zh-CN" dirty="0" smtClean="0"/>
              <a:t>Failure 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29993" y="1079292"/>
            <a:ext cx="3477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Multiple design constraints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340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Scope of this course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Application specification </a:t>
            </a:r>
          </a:p>
          <a:p>
            <a:r>
              <a:rPr lang="en-US" altLang="zh-CN" dirty="0" smtClean="0"/>
              <a:t>Representation of distributed program </a:t>
            </a:r>
          </a:p>
          <a:p>
            <a:r>
              <a:rPr lang="en-US" altLang="zh-CN" dirty="0" smtClean="0"/>
              <a:t>Application mapping</a:t>
            </a:r>
          </a:p>
          <a:p>
            <a:r>
              <a:rPr lang="en-US" altLang="zh-CN" dirty="0" smtClean="0"/>
              <a:t>Energy and power management </a:t>
            </a:r>
          </a:p>
          <a:p>
            <a:r>
              <a:rPr lang="en-US" altLang="zh-CN" dirty="0" smtClean="0"/>
              <a:t>Network topology, synchronization, flow control, and routing algorithms</a:t>
            </a:r>
          </a:p>
          <a:p>
            <a:r>
              <a:rPr lang="en-US" altLang="zh-CN" dirty="0" smtClean="0"/>
              <a:t>Security and attacks</a:t>
            </a:r>
          </a:p>
          <a:p>
            <a:r>
              <a:rPr lang="en-US" altLang="zh-CN" dirty="0" smtClean="0"/>
              <a:t>Application design </a:t>
            </a:r>
          </a:p>
        </p:txBody>
      </p:sp>
    </p:spTree>
    <p:extLst>
      <p:ext uri="{BB962C8B-B14F-4D97-AF65-F5344CB8AC3E}">
        <p14:creationId xmlns:p14="http://schemas.microsoft.com/office/powerpoint/2010/main" val="3293553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Scope of this course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491990" cy="4351338"/>
          </a:xfrm>
        </p:spPr>
        <p:txBody>
          <a:bodyPr/>
          <a:lstStyle/>
          <a:p>
            <a:r>
              <a:rPr lang="en-US" altLang="zh-CN" dirty="0" smtClean="0"/>
              <a:t>Application design</a:t>
            </a:r>
          </a:p>
          <a:p>
            <a:pPr lvl="1"/>
            <a:r>
              <a:rPr lang="en-US" altLang="zh-CN" dirty="0" smtClean="0"/>
              <a:t>Depends on areas, machine learning, social networks, etc.</a:t>
            </a:r>
          </a:p>
          <a:p>
            <a:r>
              <a:rPr lang="en-US" altLang="zh-CN" dirty="0" smtClean="0"/>
              <a:t>System design</a:t>
            </a:r>
          </a:p>
          <a:p>
            <a:pPr lvl="1"/>
            <a:r>
              <a:rPr lang="en-US" altLang="zh-CN" dirty="0" smtClean="0"/>
              <a:t>Parallel programming, system architecture, network interconnection, security, etc.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03724" y="2848131"/>
            <a:ext cx="2188564" cy="4497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/>
              <a:t>Essence of </a:t>
            </a:r>
            <a:r>
              <a:rPr lang="en-US" altLang="zh-CN" sz="2400" dirty="0" err="1"/>
              <a:t>IoT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7704945" y="1484025"/>
            <a:ext cx="2758190" cy="13641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/>
              <a:t>New applications (algorithms)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704945" y="3392579"/>
            <a:ext cx="2758190" cy="1419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smtClean="0"/>
              <a:t>Distributed systems and programming </a:t>
            </a:r>
            <a:endParaRPr lang="zh-CN" altLang="en-US" sz="2400" dirty="0"/>
          </a:p>
        </p:txBody>
      </p:sp>
      <p:sp>
        <p:nvSpPr>
          <p:cNvPr id="7" name="十字形 6"/>
          <p:cNvSpPr/>
          <p:nvPr/>
        </p:nvSpPr>
        <p:spPr>
          <a:xfrm>
            <a:off x="8641829" y="2983067"/>
            <a:ext cx="396727" cy="32978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等于号 7"/>
          <p:cNvSpPr/>
          <p:nvPr/>
        </p:nvSpPr>
        <p:spPr>
          <a:xfrm>
            <a:off x="7150308" y="2983067"/>
            <a:ext cx="554637" cy="32978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03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is </a:t>
            </a:r>
            <a:r>
              <a:rPr lang="en-US" altLang="zh-CN" dirty="0" err="1" smtClean="0"/>
              <a:t>IoT</a:t>
            </a:r>
            <a:endParaRPr lang="en-US" altLang="zh-CN" dirty="0" smtClean="0"/>
          </a:p>
          <a:p>
            <a:r>
              <a:rPr lang="en-US" altLang="zh-CN" dirty="0" smtClean="0"/>
              <a:t>Application scenarios</a:t>
            </a:r>
          </a:p>
          <a:p>
            <a:r>
              <a:rPr lang="en-US" altLang="zh-CN" dirty="0" smtClean="0"/>
              <a:t>Challenges </a:t>
            </a:r>
          </a:p>
          <a:p>
            <a:r>
              <a:rPr lang="en-US" altLang="zh-CN" dirty="0" smtClean="0"/>
              <a:t>Scope of this course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36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</a:t>
            </a:r>
            <a:r>
              <a:rPr lang="en-US" altLang="zh-CN" dirty="0" err="1" smtClean="0"/>
              <a:t>IoT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“Things having identities and virtual </a:t>
            </a:r>
            <a:r>
              <a:rPr lang="en-US" altLang="zh-CN" dirty="0" smtClean="0"/>
              <a:t>personalities operating </a:t>
            </a:r>
            <a:r>
              <a:rPr lang="en-US" altLang="zh-CN" dirty="0"/>
              <a:t>in smart spaces using intelligent </a:t>
            </a:r>
            <a:r>
              <a:rPr lang="en-US" altLang="zh-CN" dirty="0" smtClean="0"/>
              <a:t>interfaces to </a:t>
            </a:r>
            <a:r>
              <a:rPr lang="en-US" altLang="zh-CN" dirty="0"/>
              <a:t>connect and communicate within </a:t>
            </a:r>
            <a:r>
              <a:rPr lang="en-US" altLang="zh-CN" dirty="0" smtClean="0"/>
              <a:t>social, environmental</a:t>
            </a:r>
            <a:r>
              <a:rPr lang="en-US" altLang="zh-CN" dirty="0"/>
              <a:t>, and user contexts”.</a:t>
            </a:r>
            <a:br>
              <a:rPr lang="en-US" altLang="zh-CN" dirty="0"/>
            </a:br>
            <a:r>
              <a:rPr lang="en-US" altLang="zh-CN" dirty="0"/>
              <a:t>-------</a:t>
            </a:r>
            <a:r>
              <a:rPr lang="en-US" altLang="zh-CN" dirty="0" err="1"/>
              <a:t>IoT</a:t>
            </a:r>
            <a:r>
              <a:rPr lang="en-US" altLang="zh-CN" dirty="0"/>
              <a:t> in 2020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669" y="3193902"/>
            <a:ext cx="4563507" cy="311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IoT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70399"/>
            <a:ext cx="105156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TextBox 5"/>
          <p:cNvSpPr txBox="1"/>
          <p:nvPr/>
        </p:nvSpPr>
        <p:spPr>
          <a:xfrm>
            <a:off x="7750935" y="1369326"/>
            <a:ext cx="217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Smart Appliances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3069910" y="6310475"/>
            <a:ext cx="141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Healthcare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pic>
        <p:nvPicPr>
          <p:cNvPr id="6" name="Picture 4" descr="http://www.cccblog.org/wp-content/uploads/2011/11/offbeat_fridge2_60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274" y="1698888"/>
            <a:ext cx="3629971" cy="435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392" y="3889498"/>
            <a:ext cx="4396601" cy="2416607"/>
          </a:xfrm>
          <a:prstGeom prst="rect">
            <a:avLst/>
          </a:prstGeom>
        </p:spPr>
      </p:pic>
      <p:pic>
        <p:nvPicPr>
          <p:cNvPr id="8" name="Picture 2" descr="http://media.gadgetsin.com/2014/05/wellograph_smart_watch_with_fitness_tracker_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311" y="1283851"/>
            <a:ext cx="4335440" cy="238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12"/>
          <p:cNvSpPr txBox="1"/>
          <p:nvPr/>
        </p:nvSpPr>
        <p:spPr>
          <a:xfrm>
            <a:off x="1610311" y="3763224"/>
            <a:ext cx="122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Wearable Tech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11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IoT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The market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As of 2013, 9.1 billion </a:t>
            </a:r>
            <a:r>
              <a:rPr lang="en-US" altLang="zh-CN" dirty="0" err="1"/>
              <a:t>IoT</a:t>
            </a:r>
            <a:r>
              <a:rPr lang="en-US" altLang="zh-CN" dirty="0"/>
              <a:t> units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Expected to grow to 28.1 billion </a:t>
            </a:r>
            <a:r>
              <a:rPr lang="en-US" altLang="zh-CN" dirty="0" err="1"/>
              <a:t>IoT</a:t>
            </a:r>
            <a:r>
              <a:rPr lang="en-US" altLang="zh-CN" dirty="0"/>
              <a:t> devices by 2020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Revenue growth from $1.9 trillion in 2013 to $7.1 trillion in 2020</a:t>
            </a:r>
          </a:p>
          <a:p>
            <a:endParaRPr lang="zh-CN" altLang="en-US" dirty="0"/>
          </a:p>
        </p:txBody>
      </p:sp>
      <p:pic>
        <p:nvPicPr>
          <p:cNvPr id="4" name="Picture 2" descr="http://kenlampton.com/wp-content/uploads/sites/250/2014/04/risingbarchart_14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920" y="1341143"/>
            <a:ext cx="2443170" cy="243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24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IoT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63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4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87"/>
            <a:ext cx="12052092" cy="683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IoT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01" y="0"/>
            <a:ext cx="8629919" cy="69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</a:t>
            </a:r>
            <a:r>
              <a:rPr lang="en-US" altLang="zh-CN" dirty="0" smtClean="0"/>
              <a:t>scenarios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843867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Everywhere and everyday</a:t>
            </a:r>
          </a:p>
          <a:p>
            <a:endParaRPr lang="en-US" altLang="zh-CN" dirty="0"/>
          </a:p>
          <a:p>
            <a:r>
              <a:rPr lang="en-US" altLang="zh-CN" dirty="0" smtClean="0"/>
              <a:t>Smart food/water monitoring, leakage</a:t>
            </a:r>
          </a:p>
          <a:p>
            <a:r>
              <a:rPr lang="en-US" altLang="zh-CN" dirty="0" smtClean="0"/>
              <a:t>Smart health</a:t>
            </a:r>
          </a:p>
          <a:p>
            <a:pPr lvl="1"/>
            <a:r>
              <a:rPr lang="en-US" altLang="zh-CN" dirty="0" smtClean="0"/>
              <a:t>Fall detection and monitor for aging people, sports care</a:t>
            </a:r>
          </a:p>
          <a:p>
            <a:pPr lvl="1"/>
            <a:endParaRPr lang="zh-CN" altLang="en-US" dirty="0"/>
          </a:p>
        </p:txBody>
      </p:sp>
      <p:pic>
        <p:nvPicPr>
          <p:cNvPr id="1026" name="Picture 2" descr="http://gz.sia.cn/Public/Efile/20160729/20160729082643_754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406" y="71437"/>
            <a:ext cx="5648325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gz.sia.cn/Public/Efile/20120301/20120301012923_4109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347" y="4001294"/>
            <a:ext cx="31623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501" y="1583266"/>
            <a:ext cx="2211998" cy="415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3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243</Words>
  <Application>Microsoft Office PowerPoint</Application>
  <PresentationFormat>宽屏</PresentationFormat>
  <Paragraphs>60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Baskerville Old Face</vt:lpstr>
      <vt:lpstr>Calibri</vt:lpstr>
      <vt:lpstr>Calibri Light</vt:lpstr>
      <vt:lpstr>Office 主题</vt:lpstr>
      <vt:lpstr>IoT Foundations, Design, and Application </vt:lpstr>
      <vt:lpstr>Outline </vt:lpstr>
      <vt:lpstr>What is IoT</vt:lpstr>
      <vt:lpstr>What is IoT</vt:lpstr>
      <vt:lpstr>What is IoT</vt:lpstr>
      <vt:lpstr>What is IoT</vt:lpstr>
      <vt:lpstr>PowerPoint 演示文稿</vt:lpstr>
      <vt:lpstr>What is IoT</vt:lpstr>
      <vt:lpstr>Application scenarios</vt:lpstr>
      <vt:lpstr>Application scenarios</vt:lpstr>
      <vt:lpstr>Challenges</vt:lpstr>
      <vt:lpstr>Scope of this course </vt:lpstr>
      <vt:lpstr>Scope of this course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Xiaohang Wang</dc:creator>
  <cp:lastModifiedBy>w</cp:lastModifiedBy>
  <cp:revision>79</cp:revision>
  <dcterms:created xsi:type="dcterms:W3CDTF">2016-08-10T03:47:54Z</dcterms:created>
  <dcterms:modified xsi:type="dcterms:W3CDTF">2017-09-04T03:57:40Z</dcterms:modified>
</cp:coreProperties>
</file>