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9" r:id="rId5"/>
    <p:sldId id="267" r:id="rId6"/>
    <p:sldId id="274" r:id="rId7"/>
    <p:sldId id="280" r:id="rId8"/>
    <p:sldId id="281" r:id="rId9"/>
    <p:sldId id="286" r:id="rId10"/>
    <p:sldId id="268" r:id="rId11"/>
    <p:sldId id="264" r:id="rId12"/>
    <p:sldId id="289" r:id="rId13"/>
    <p:sldId id="271" r:id="rId14"/>
    <p:sldId id="283" r:id="rId15"/>
    <p:sldId id="288" r:id="rId16"/>
    <p:sldId id="284" r:id="rId17"/>
    <p:sldId id="277" r:id="rId18"/>
    <p:sldId id="287" r:id="rId19"/>
    <p:sldId id="278" r:id="rId20"/>
    <p:sldId id="270" r:id="rId21"/>
    <p:sldId id="266" r:id="rId22"/>
    <p:sldId id="262" r:id="rId23"/>
    <p:sldId id="261" r:id="rId24"/>
    <p:sldId id="257" r:id="rId25"/>
    <p:sldId id="258" r:id="rId26"/>
    <p:sldId id="282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5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4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8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8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8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9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8670-F033-4DE8-9F87-149D5148C443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8464-DD0A-406A-AC14-68491AD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7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Application representation in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Xiaohang</a:t>
            </a:r>
            <a:r>
              <a:rPr lang="en-US" altLang="zh-CN" dirty="0" smtClean="0"/>
              <a:t> Wang </a:t>
            </a:r>
          </a:p>
          <a:p>
            <a:r>
              <a:rPr lang="en-US" altLang="zh-CN" dirty="0" smtClean="0"/>
              <a:t>baikeina@163.com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05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Parallelism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parallelism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parallelism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Pipeline parallelism</a:t>
            </a: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8659"/>
              </p:ext>
            </p:extLst>
          </p:nvPr>
        </p:nvGraphicFramePr>
        <p:xfrm>
          <a:off x="6039787" y="3041754"/>
          <a:ext cx="12080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Visio" r:id="rId3" imgW="1405128" imgH="1862328" progId="Visio.Drawing.6">
                  <p:embed/>
                </p:oleObj>
              </mc:Choice>
              <mc:Fallback>
                <p:oleObj name="Visio" r:id="rId3" imgW="1405128" imgH="1862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787" y="3041754"/>
                        <a:ext cx="12080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748582"/>
              </p:ext>
            </p:extLst>
          </p:nvPr>
        </p:nvGraphicFramePr>
        <p:xfrm>
          <a:off x="6039787" y="1441554"/>
          <a:ext cx="1149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Visio" r:id="rId5" imgW="1405128" imgH="1862328" progId="Visio.Drawing.6">
                  <p:embed/>
                </p:oleObj>
              </mc:Choice>
              <mc:Fallback>
                <p:oleObj name="Visio" r:id="rId5" imgW="1405128" imgH="1862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787" y="1441554"/>
                        <a:ext cx="11493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98021"/>
              </p:ext>
            </p:extLst>
          </p:nvPr>
        </p:nvGraphicFramePr>
        <p:xfrm>
          <a:off x="5811187" y="4641954"/>
          <a:ext cx="303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Visio" r:id="rId7" imgW="338328" imgH="1862328" progId="Visio.Drawing.6">
                  <p:embed/>
                </p:oleObj>
              </mc:Choice>
              <mc:Fallback>
                <p:oleObj name="Visio" r:id="rId7" imgW="338328" imgH="1862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187" y="4641954"/>
                        <a:ext cx="303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6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task graph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8" y="2064945"/>
            <a:ext cx="5570703" cy="3177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11" y="1957358"/>
            <a:ext cx="568501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task graph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Dataflow graph for deep learning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84" y="311141"/>
            <a:ext cx="4653516" cy="26053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9" y="2463574"/>
            <a:ext cx="7506086" cy="4394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98" y="3205172"/>
            <a:ext cx="3937202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task graph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62652"/>
              </p:ext>
            </p:extLst>
          </p:nvPr>
        </p:nvGraphicFramePr>
        <p:xfrm>
          <a:off x="4321175" y="1074738"/>
          <a:ext cx="60198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Visio" r:id="rId3" imgW="4594826" imgH="3695715" progId="Visio.Drawing.11">
                  <p:embed/>
                </p:oleObj>
              </mc:Choice>
              <mc:Fallback>
                <p:oleObj name="Visio" r:id="rId3" imgW="4594826" imgH="36957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1074738"/>
                        <a:ext cx="6019800" cy="483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62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task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Aggregation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48" y="2023671"/>
            <a:ext cx="7474051" cy="4528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" y="2610494"/>
            <a:ext cx="4600814" cy="49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 on task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Hierarchical design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4" y="2237163"/>
            <a:ext cx="12039846" cy="46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of task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Graphviz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257" y="2485767"/>
            <a:ext cx="7631237" cy="36911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9" y="3689365"/>
            <a:ext cx="263674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0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and scheduling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0" y="1510831"/>
            <a:ext cx="7939238" cy="44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Tool chain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06007"/>
              </p:ext>
            </p:extLst>
          </p:nvPr>
        </p:nvGraphicFramePr>
        <p:xfrm>
          <a:off x="2652713" y="2554288"/>
          <a:ext cx="467677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3" imgW="4305233" imgH="3131877" progId="Visio.Drawing.11">
                  <p:embed/>
                </p:oleObj>
              </mc:Choice>
              <mc:Fallback>
                <p:oleObj name="Visio" r:id="rId3" imgW="4305233" imgH="3131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2554288"/>
                        <a:ext cx="4676775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46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specification </a:t>
            </a:r>
          </a:p>
          <a:p>
            <a:r>
              <a:rPr lang="en-US" altLang="zh-CN" dirty="0" smtClean="0"/>
              <a:t>Task graph representation </a:t>
            </a:r>
          </a:p>
          <a:p>
            <a:r>
              <a:rPr lang="en-US" altLang="zh-CN" dirty="0" smtClean="0"/>
              <a:t>How to get a task graph from a program ?</a:t>
            </a:r>
          </a:p>
          <a:p>
            <a:pPr lvl="1"/>
            <a:r>
              <a:rPr lang="en-US" altLang="zh-CN" dirty="0" smtClean="0"/>
              <a:t>Computation </a:t>
            </a:r>
          </a:p>
          <a:p>
            <a:pPr lvl="1"/>
            <a:r>
              <a:rPr lang="en-US" altLang="zh-CN" dirty="0" smtClean="0"/>
              <a:t>Communication </a:t>
            </a:r>
          </a:p>
          <a:p>
            <a:pPr lvl="1"/>
            <a:r>
              <a:rPr lang="en-US" altLang="zh-CN" dirty="0" smtClean="0"/>
              <a:t>Profiling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0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" y="4648200"/>
          <a:ext cx="48768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3" imgW="3025242" imgH="988690" progId="Visio.Drawing.11">
                  <p:embed/>
                </p:oleObj>
              </mc:Choice>
              <mc:Fallback>
                <p:oleObj name="Visio" r:id="rId3" imgW="3025242" imgH="9886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48200"/>
                        <a:ext cx="4876800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91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69" y="1825625"/>
            <a:ext cx="5624047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0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transforms behavior into structure and execution</a:t>
            </a:r>
            <a:br>
              <a:rPr lang="en-US" altLang="zh-CN" dirty="0"/>
            </a:br>
            <a:r>
              <a:rPr lang="en-US" altLang="zh-CN" dirty="0"/>
              <a:t> Synthesis tasks</a:t>
            </a:r>
            <a:br>
              <a:rPr lang="en-US" altLang="zh-CN" dirty="0"/>
            </a:br>
            <a:r>
              <a:rPr lang="en-US" altLang="zh-CN" dirty="0"/>
              <a:t>o </a:t>
            </a:r>
            <a:r>
              <a:rPr lang="en-US" altLang="zh-CN" b="1" i="1" dirty="0"/>
              <a:t>allocation</a:t>
            </a:r>
            <a:r>
              <a:rPr lang="en-US" altLang="zh-CN" dirty="0"/>
              <a:t>: select components</a:t>
            </a:r>
            <a:br>
              <a:rPr lang="en-US" altLang="zh-CN" dirty="0"/>
            </a:br>
            <a:r>
              <a:rPr lang="en-US" altLang="zh-CN" dirty="0"/>
              <a:t>o </a:t>
            </a:r>
            <a:r>
              <a:rPr lang="en-US" altLang="zh-CN" b="1" i="1" dirty="0"/>
              <a:t>binding</a:t>
            </a:r>
            <a:r>
              <a:rPr lang="en-US" altLang="zh-CN" dirty="0"/>
              <a:t>: assign functions to components</a:t>
            </a:r>
            <a:br>
              <a:rPr lang="en-US" altLang="zh-CN" dirty="0"/>
            </a:br>
            <a:r>
              <a:rPr lang="en-US" altLang="zh-CN" dirty="0"/>
              <a:t>o </a:t>
            </a:r>
            <a:r>
              <a:rPr lang="en-US" altLang="zh-CN" b="1" i="1" dirty="0"/>
              <a:t>scheduling</a:t>
            </a:r>
            <a:r>
              <a:rPr lang="en-US" altLang="zh-CN" dirty="0"/>
              <a:t>: determine execution order</a:t>
            </a:r>
            <a:br>
              <a:rPr lang="en-US" altLang="zh-CN" dirty="0"/>
            </a:br>
            <a:r>
              <a:rPr lang="en-US" altLang="zh-CN" dirty="0"/>
              <a:t>o ... finally, synthesis results into implementation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08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graph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24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334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185126"/>
              </p:ext>
            </p:extLst>
          </p:nvPr>
        </p:nvGraphicFramePr>
        <p:xfrm>
          <a:off x="4062334" y="1825625"/>
          <a:ext cx="34671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Visio" r:id="rId3" imgW="3467576" imgH="3471862" progId="Visio.Drawing.11">
                  <p:embed/>
                </p:oleObj>
              </mc:Choice>
              <mc:Fallback>
                <p:oleObj name="Visio" r:id="rId3" imgW="3467576" imgH="34718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334" y="1825625"/>
                        <a:ext cx="3467100" cy="347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90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5569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96384"/>
              </p:ext>
            </p:extLst>
          </p:nvPr>
        </p:nvGraphicFramePr>
        <p:xfrm>
          <a:off x="838200" y="652787"/>
          <a:ext cx="8275820" cy="524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Visio" r:id="rId3" imgW="5985391" imgH="3793688" progId="Visio.Drawing.11">
                  <p:embed/>
                </p:oleObj>
              </mc:Choice>
              <mc:Fallback>
                <p:oleObj name="Visio" r:id="rId3" imgW="5985391" imgH="379368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52787"/>
                        <a:ext cx="8275820" cy="52489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64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... using an underlying model of computation</a:t>
            </a:r>
            <a:br>
              <a:rPr lang="en-US" altLang="zh-CN" dirty="0"/>
            </a:br>
            <a:r>
              <a:rPr lang="en-US" altLang="zh-CN" dirty="0"/>
              <a:t> some examples (see also next slides)</a:t>
            </a:r>
            <a:br>
              <a:rPr lang="en-US" altLang="zh-CN" dirty="0"/>
            </a:br>
            <a:r>
              <a:rPr lang="en-US" altLang="zh-CN" dirty="0"/>
              <a:t>o task graphs: data flow graph, control flow graph</a:t>
            </a:r>
            <a:br>
              <a:rPr lang="en-US" altLang="zh-CN" dirty="0"/>
            </a:br>
            <a:r>
              <a:rPr lang="en-US" altLang="zh-CN" dirty="0"/>
              <a:t>o process networks: Kahn process network,</a:t>
            </a:r>
            <a:br>
              <a:rPr lang="en-US" altLang="zh-CN" dirty="0"/>
            </a:br>
            <a:r>
              <a:rPr lang="en-US" altLang="zh-CN" dirty="0"/>
              <a:t>synchronous data-flow</a:t>
            </a:r>
            <a:br>
              <a:rPr lang="en-US" altLang="zh-CN" dirty="0"/>
            </a:br>
            <a:r>
              <a:rPr lang="en-US" altLang="zh-CN" dirty="0"/>
              <a:t>o state machine representations: </a:t>
            </a:r>
            <a:r>
              <a:rPr lang="en-US" altLang="zh-CN" dirty="0" err="1"/>
              <a:t>SpecCharts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 err="1"/>
              <a:t>StateCharts</a:t>
            </a:r>
            <a:r>
              <a:rPr lang="en-US" altLang="zh-CN" dirty="0"/>
              <a:t> [not covered in this course]</a:t>
            </a:r>
            <a:br>
              <a:rPr lang="en-US" altLang="zh-CN" dirty="0"/>
            </a:br>
            <a:r>
              <a:rPr lang="en-US" altLang="zh-CN" dirty="0"/>
              <a:t> for mapping, very often only the process network</a:t>
            </a:r>
            <a:br>
              <a:rPr lang="en-US" altLang="zh-CN" dirty="0"/>
            </a:br>
            <a:r>
              <a:rPr lang="en-US" altLang="zh-CN" dirty="0"/>
              <a:t>structure and its (abstract) properties are</a:t>
            </a:r>
            <a:br>
              <a:rPr lang="en-US" altLang="zh-CN" dirty="0"/>
            </a:br>
            <a:r>
              <a:rPr lang="en-US" altLang="zh-CN" dirty="0"/>
              <a:t>relevant (abstraction from detailed functionality)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95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-852488"/>
            <a:ext cx="5429250" cy="856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1690688"/>
            <a:ext cx="4010025" cy="428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37" y="-657225"/>
            <a:ext cx="3819525" cy="81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and configuring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getting started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specification </a:t>
            </a:r>
          </a:p>
          <a:p>
            <a:pPr lvl="1"/>
            <a:r>
              <a:rPr lang="en-US" altLang="zh-CN" dirty="0" smtClean="0"/>
              <a:t>Specification </a:t>
            </a:r>
          </a:p>
          <a:p>
            <a:pPr lvl="1"/>
            <a:r>
              <a:rPr lang="en-US" altLang="zh-CN" dirty="0" smtClean="0"/>
              <a:t>Functions </a:t>
            </a:r>
          </a:p>
          <a:p>
            <a:pPr lvl="1"/>
            <a:r>
              <a:rPr lang="en-US" altLang="zh-CN" dirty="0" smtClean="0"/>
              <a:t>Timing </a:t>
            </a:r>
          </a:p>
          <a:p>
            <a:pPr lvl="1"/>
            <a:r>
              <a:rPr lang="en-US" altLang="zh-CN" dirty="0" smtClean="0"/>
              <a:t>Scale </a:t>
            </a:r>
          </a:p>
          <a:p>
            <a:pPr lvl="1"/>
            <a:r>
              <a:rPr lang="en-US" altLang="zh-CN" dirty="0" smtClean="0"/>
              <a:t>Objectives: performance, energy, cost, etc.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1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graph representation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from a sequential algorithm or source code</a:t>
            </a:r>
          </a:p>
          <a:p>
            <a:r>
              <a:rPr lang="en-US" altLang="zh-CN" dirty="0" smtClean="0"/>
              <a:t>Partition the codes into code segments which can run in parallel</a:t>
            </a:r>
          </a:p>
          <a:p>
            <a:r>
              <a:rPr lang="en-US" altLang="zh-CN" dirty="0" smtClean="0"/>
              <a:t>Partition the data into data segments</a:t>
            </a:r>
          </a:p>
          <a:p>
            <a:r>
              <a:rPr lang="en-US" altLang="zh-CN" dirty="0" smtClean="0"/>
              <a:t>Envelop the code segments into threads</a:t>
            </a:r>
          </a:p>
          <a:p>
            <a:r>
              <a:rPr lang="en-US" altLang="zh-CN" dirty="0" smtClean="0"/>
              <a:t>Allocate data segments to threads</a:t>
            </a:r>
          </a:p>
          <a:p>
            <a:r>
              <a:rPr lang="en-US" altLang="zh-CN" dirty="0" smtClean="0"/>
              <a:t>Communication and synchronization </a:t>
            </a:r>
          </a:p>
          <a:p>
            <a:r>
              <a:rPr lang="en-US" altLang="zh-CN" dirty="0" smtClean="0"/>
              <a:t>Task graph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09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8958" y="0"/>
            <a:ext cx="671559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thread 1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input[10];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void</a:t>
            </a:r>
            <a:r>
              <a:rPr lang="en-US" altLang="zh-CN" dirty="0"/>
              <a:t> producer()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/>
              <a:t>product[10] 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	extern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input[];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	static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coefficient[10] = {...};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	static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	for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&lt;10;i++)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product[</a:t>
            </a:r>
            <a:r>
              <a:rPr lang="en-US" altLang="zh-CN" dirty="0" err="1" smtClean="0"/>
              <a:t>i</a:t>
            </a:r>
            <a:r>
              <a:rPr lang="en-US" altLang="zh-CN" dirty="0"/>
              <a:t>]  = input[</a:t>
            </a:r>
            <a:r>
              <a:rPr lang="en-US" altLang="zh-CN" dirty="0" err="1"/>
              <a:t>i</a:t>
            </a:r>
            <a:r>
              <a:rPr lang="en-US" altLang="zh-CN" dirty="0"/>
              <a:t>] *  coefficient[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SEND</a:t>
            </a:r>
            <a:r>
              <a:rPr lang="en-US" altLang="zh-CN" dirty="0" smtClean="0"/>
              <a:t> </a:t>
            </a:r>
            <a:r>
              <a:rPr lang="en-US" altLang="zh-CN" dirty="0"/>
              <a:t>(product, 2); // the destination ID is 2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SIGNAL</a:t>
            </a:r>
            <a:r>
              <a:rPr lang="en-US" altLang="zh-CN" dirty="0" smtClean="0"/>
              <a:t> </a:t>
            </a:r>
            <a:r>
              <a:rPr lang="en-US" altLang="zh-CN" dirty="0"/>
              <a:t>(2); // tell thread 2 the transmission is done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// thread 2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void</a:t>
            </a:r>
            <a:r>
              <a:rPr lang="en-US" altLang="zh-CN" dirty="0"/>
              <a:t> consumer 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WAIT</a:t>
            </a:r>
            <a:r>
              <a:rPr lang="en-US" altLang="zh-CN" dirty="0" smtClean="0"/>
              <a:t> (</a:t>
            </a:r>
            <a:r>
              <a:rPr lang="en-US" altLang="zh-CN" dirty="0"/>
              <a:t>1);// wait for the transmission done of thread 1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extern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 smtClean="0"/>
              <a:t> product</a:t>
            </a:r>
            <a:r>
              <a:rPr lang="en-US" altLang="zh-CN" dirty="0"/>
              <a:t>[];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sum = 0;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RECEIVE</a:t>
            </a:r>
            <a:r>
              <a:rPr lang="en-US" altLang="zh-CN" dirty="0" smtClean="0"/>
              <a:t> (</a:t>
            </a:r>
            <a:r>
              <a:rPr lang="en-US" altLang="zh-CN" dirty="0"/>
              <a:t>product,1)// the source ID is 1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for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&lt;10;i++)</a:t>
            </a:r>
          </a:p>
          <a:p>
            <a:r>
              <a:rPr lang="en-US" altLang="zh-CN" dirty="0"/>
              <a:t>		sum += product[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619344" y="1094282"/>
            <a:ext cx="1543987" cy="1334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 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619344" y="3102964"/>
            <a:ext cx="1723869" cy="1334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 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4"/>
            <a:endCxn id="8" idx="0"/>
          </p:cNvCxnSpPr>
          <p:nvPr/>
        </p:nvCxnSpPr>
        <p:spPr>
          <a:xfrm>
            <a:off x="9391338" y="2428407"/>
            <a:ext cx="89941" cy="674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773587" y="2653259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328223" y="1259174"/>
            <a:ext cx="11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Execution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7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graph representation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thread/task</a:t>
            </a:r>
          </a:p>
          <a:p>
            <a:pPr lvl="1"/>
            <a:r>
              <a:rPr lang="en-US" altLang="zh-CN" dirty="0" smtClean="0"/>
              <a:t>Communication </a:t>
            </a:r>
          </a:p>
          <a:p>
            <a:pPr lvl="2"/>
            <a:r>
              <a:rPr lang="en-US" altLang="zh-CN" dirty="0" smtClean="0"/>
              <a:t>Input data </a:t>
            </a:r>
          </a:p>
          <a:p>
            <a:pPr lvl="2"/>
            <a:r>
              <a:rPr lang="en-US" altLang="zh-CN" dirty="0" smtClean="0"/>
              <a:t>Output data</a:t>
            </a:r>
          </a:p>
          <a:p>
            <a:pPr lvl="2"/>
            <a:r>
              <a:rPr lang="en-US" altLang="zh-CN" dirty="0" smtClean="0"/>
              <a:t>How to calculate the communication volume? </a:t>
            </a:r>
          </a:p>
          <a:p>
            <a:pPr lvl="3"/>
            <a:r>
              <a:rPr lang="en-US" altLang="zh-CN" dirty="0" smtClean="0"/>
              <a:t>Manually, compiler, </a:t>
            </a:r>
            <a:r>
              <a:rPr lang="en-US" altLang="zh-CN" dirty="0" err="1" smtClean="0"/>
              <a:t>Valgrind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Computation </a:t>
            </a:r>
          </a:p>
          <a:p>
            <a:pPr lvl="2"/>
            <a:r>
              <a:rPr lang="en-US" altLang="zh-CN" dirty="0" smtClean="0"/>
              <a:t>Function </a:t>
            </a:r>
          </a:p>
          <a:p>
            <a:pPr lvl="2"/>
            <a:r>
              <a:rPr lang="en-US" altLang="zh-CN" dirty="0" smtClean="0"/>
              <a:t>Execution time </a:t>
            </a:r>
          </a:p>
          <a:p>
            <a:pPr lvl="2"/>
            <a:r>
              <a:rPr lang="en-US" altLang="zh-CN" dirty="0" err="1" smtClean="0"/>
              <a:t>aHow</a:t>
            </a:r>
            <a:r>
              <a:rPr lang="en-US" altLang="zh-CN" dirty="0" smtClean="0"/>
              <a:t> </a:t>
            </a:r>
            <a:r>
              <a:rPr lang="en-US" altLang="zh-CN" dirty="0"/>
              <a:t>to calculate the communication volume? </a:t>
            </a:r>
          </a:p>
          <a:p>
            <a:pPr lvl="3"/>
            <a:r>
              <a:rPr lang="en-US" altLang="zh-CN" dirty="0" err="1"/>
              <a:t>M</a:t>
            </a:r>
            <a:r>
              <a:rPr lang="en-US" altLang="zh-CN" dirty="0" err="1" smtClean="0"/>
              <a:t>nually</a:t>
            </a:r>
            <a:r>
              <a:rPr lang="en-US" altLang="zh-CN" dirty="0"/>
              <a:t>, compiler, </a:t>
            </a:r>
            <a:r>
              <a:rPr lang="en-US" altLang="zh-CN" dirty="0" err="1"/>
              <a:t>Valgrind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graph representation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 execution time profiling</a:t>
            </a:r>
          </a:p>
          <a:p>
            <a:pPr lvl="1"/>
            <a:r>
              <a:rPr lang="en-US" altLang="zh-CN" dirty="0" err="1" smtClean="0"/>
              <a:t>Valgrind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gprof</a:t>
            </a:r>
            <a:endParaRPr lang="zh-CN" altLang="en-US" dirty="0"/>
          </a:p>
        </p:txBody>
      </p:sp>
      <p:pic>
        <p:nvPicPr>
          <p:cNvPr id="4" name="Picture 2" descr="http://img.my.csdn.net/uploads/201304/08/1365401089_8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0" y="2354834"/>
            <a:ext cx="8969115" cy="42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8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graph representation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Communication volume: data volume between two functions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84" y="2263515"/>
            <a:ext cx="8449900" cy="40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77599" y="472190"/>
          <a:ext cx="6973966" cy="612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3" imgW="7376080" imgH="7307642" progId="Visio.Drawing.11">
                  <p:embed/>
                </p:oleObj>
              </mc:Choice>
              <mc:Fallback>
                <p:oleObj name="Visio" r:id="rId3" imgW="7376080" imgH="73076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599" y="472190"/>
                        <a:ext cx="6973966" cy="6123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0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228</Words>
  <Application>Microsoft Office PowerPoint</Application>
  <PresentationFormat>宽屏</PresentationFormat>
  <Paragraphs>95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主题</vt:lpstr>
      <vt:lpstr>Visio</vt:lpstr>
      <vt:lpstr>Application representation in IoT systems</vt:lpstr>
      <vt:lpstr>Outline </vt:lpstr>
      <vt:lpstr>Programming and configuring IoT getting started </vt:lpstr>
      <vt:lpstr>Task graph representation </vt:lpstr>
      <vt:lpstr>PowerPoint 演示文稿</vt:lpstr>
      <vt:lpstr>Task graph representation </vt:lpstr>
      <vt:lpstr>Task graph representation </vt:lpstr>
      <vt:lpstr>Task graph representation </vt:lpstr>
      <vt:lpstr>Synchronization </vt:lpstr>
      <vt:lpstr>Parallelism </vt:lpstr>
      <vt:lpstr>Other task graph models</vt:lpstr>
      <vt:lpstr>Other task graph models</vt:lpstr>
      <vt:lpstr>Other task graph models</vt:lpstr>
      <vt:lpstr>Operations on task graph</vt:lpstr>
      <vt:lpstr>Operations on task graph</vt:lpstr>
      <vt:lpstr>Visualization of task graph</vt:lpstr>
      <vt:lpstr>Mapping and scheduling </vt:lpstr>
      <vt:lpstr>Tool chain </vt:lpstr>
      <vt:lpstr>PowerPoint 演示文稿</vt:lpstr>
      <vt:lpstr>PowerPoint 演示文稿</vt:lpstr>
      <vt:lpstr>PowerPoint 演示文稿</vt:lpstr>
      <vt:lpstr>PowerPoint 演示文稿</vt:lpstr>
      <vt:lpstr>Task graph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Xiaohang Wang</dc:creator>
  <cp:lastModifiedBy>w</cp:lastModifiedBy>
  <cp:revision>84</cp:revision>
  <dcterms:created xsi:type="dcterms:W3CDTF">2016-08-11T02:46:28Z</dcterms:created>
  <dcterms:modified xsi:type="dcterms:W3CDTF">2017-09-04T04:31:19Z</dcterms:modified>
</cp:coreProperties>
</file>