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63" r:id="rId29"/>
    <p:sldId id="264" r:id="rId30"/>
    <p:sldId id="265" r:id="rId31"/>
    <p:sldId id="266" r:id="rId32"/>
    <p:sldId id="267" r:id="rId33"/>
    <p:sldId id="268" r:id="rId34"/>
    <p:sldId id="281" r:id="rId35"/>
    <p:sldId id="282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3300-3828-4C40-9876-13B6044FF93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6717-1FDF-48C9-8397-C1284F1C5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0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D5F9-278E-4990-8B54-C36194D66A6C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9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231473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72142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123769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179958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161255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4699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414836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344112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2385424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307100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E70AC-85F1-40FC-BDEA-22E1EBCB631D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15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1163" y="703263"/>
            <a:ext cx="6164262" cy="34686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3" tIns="46802" rIns="93603" bIns="46802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54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86907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FB984-B39F-463E-BB5C-F501AC7B59DA}" type="slidenum">
              <a:rPr lang="zh-TW" altLang="en-US"/>
              <a:pPr/>
              <a:t>11</a:t>
            </a:fld>
            <a:endParaRPr lang="zh-TW" altLang="en-US"/>
          </a:p>
        </p:txBody>
      </p:sp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0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BF6CD-4F4F-4F8C-9AAD-AFDF2B81CAD3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9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DFCE0-6B7A-4802-A966-BAD22A4B20EC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22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89454-691D-4021-B905-19EE97163654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29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6B9CD-38CB-47D8-A9F5-A9D0B5DF66FA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8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9C82E-5928-40ED-B55B-937E5E1556BD}" type="slidenum">
              <a:rPr lang="en-GB"/>
              <a:pPr/>
              <a:t>23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6125" y="754063"/>
            <a:ext cx="5421313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actually new elements with weights W-t+1 and t+1 works</a:t>
            </a:r>
          </a:p>
        </p:txBody>
      </p:sp>
    </p:spTree>
    <p:extLst>
      <p:ext uri="{BB962C8B-B14F-4D97-AF65-F5344CB8AC3E}">
        <p14:creationId xmlns:p14="http://schemas.microsoft.com/office/powerpoint/2010/main" val="153119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0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762000"/>
            <a:ext cx="10668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19200" y="1905000"/>
            <a:ext cx="10668000" cy="4191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184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997235B1-3ECB-4DF7-B5F3-F78A474C992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35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Line 2"/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0" y="6613526"/>
            <a:ext cx="1219200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 i="1">
                <a:solidFill>
                  <a:srgbClr val="000000"/>
                </a:solidFill>
                <a:ea typeface="宋体" panose="02010600030101010101" pitchFamily="2" charset="-122"/>
              </a:rPr>
              <a:t>Algorithm Design</a:t>
            </a:r>
            <a:r>
              <a:rPr kumimoji="1" lang="en-US" altLang="zh-CN" sz="900">
                <a:solidFill>
                  <a:srgbClr val="000000"/>
                </a:solidFill>
                <a:ea typeface="宋体" panose="02010600030101010101" pitchFamily="2" charset="-122"/>
              </a:rPr>
              <a:t> by Éva Tardos and Jon Kleinberg   •   Copyright © 2005 Addison Wesley   •   Slides by Kevin Wayne</a:t>
            </a:r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27717" y="2671764"/>
            <a:ext cx="95504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47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AF808B-7AE8-49DE-BC4F-814EF6B538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8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376EC6-8A1D-47DF-9EC8-1553D81186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2D9517-EEE0-4CEF-A36D-D63763F4F9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0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CFB099-EA86-4E55-8939-56C0A8BE36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31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867F0A-F689-4CB3-89A9-5E938F0EA06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6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B963E7-5D21-4B5D-8CFD-4DB60D9A58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18C33-91C8-4F67-9C95-DBB9F979CD6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4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B09A87-76D6-4A72-83E4-18129E7B1E4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31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F3057-020F-4723-95F4-160D195971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73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F6B70B-3CC1-4463-8C10-EDE0991C86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3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8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B35B-1F81-41E2-87ED-B1F14E134E5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6086-2168-4E43-BC6B-53B3A9AA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F30987-7373-48BB-B0E4-7923F0192FB8}" type="slidenum">
              <a:rPr kumimoji="1" lang="en-US" altLang="zh-CN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Application mapping and scheduling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Xiaohang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6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25FF-3605-4941-B445-472664E69FD7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620000" cy="4038600"/>
          </a:xfrm>
          <a:noFill/>
          <a:ln/>
        </p:spPr>
        <p:txBody>
          <a:bodyPr/>
          <a:lstStyle/>
          <a:p>
            <a:pPr eaLnBrk="0" hangingPunct="0">
              <a:lnSpc>
                <a:spcPct val="70000"/>
              </a:lnSpc>
              <a:buFontTx/>
              <a:buNone/>
            </a:pPr>
            <a:r>
              <a:rPr lang="zh-TW" altLang="en-US">
                <a:ea typeface="新細明體" panose="02020500000000000000" pitchFamily="18" charset="-120"/>
              </a:rPr>
              <a:t>	</a:t>
            </a:r>
            <a:r>
              <a:rPr lang="en-US" altLang="zh-TW">
                <a:ea typeface="新細明體" panose="02020500000000000000" pitchFamily="18" charset="-120"/>
              </a:rPr>
              <a:t>Max  8X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+ 5X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 	(Weekly profit)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subject to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2X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+ 1X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>
                <a:ea typeface="新細明體" panose="02020500000000000000" pitchFamily="18" charset="-120"/>
              </a:rPr>
              <a:t> 1000     (Plastic)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3X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+ 4X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>
                <a:ea typeface="新細明體" panose="02020500000000000000" pitchFamily="18" charset="-120"/>
              </a:rPr>
              <a:t> 2400     (Production Time)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  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+   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>
                <a:ea typeface="新細明體" panose="02020500000000000000" pitchFamily="18" charset="-120"/>
              </a:rPr>
              <a:t>   700     (Total production)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  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 -   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>
                <a:ea typeface="新細明體" panose="02020500000000000000" pitchFamily="18" charset="-120"/>
              </a:rPr>
              <a:t>   350     (Mix)</a:t>
            </a:r>
          </a:p>
          <a:p>
            <a:pPr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  X</a:t>
            </a:r>
            <a:r>
              <a:rPr lang="en-US" altLang="zh-TW" baseline="-25000">
                <a:ea typeface="新細明體" panose="02020500000000000000" pitchFamily="18" charset="-120"/>
              </a:rPr>
              <a:t>j</a:t>
            </a:r>
            <a:r>
              <a:rPr lang="en-US" altLang="zh-TW">
                <a:ea typeface="新細明體" panose="02020500000000000000" pitchFamily="18" charset="-120"/>
              </a:rPr>
              <a:t>&gt; = 0,  j = 1,2       (Nonnegativity)</a:t>
            </a: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TW" sz="3600">
                <a:ea typeface="新細明體" panose="02020500000000000000" pitchFamily="18" charset="-120"/>
              </a:rPr>
              <a:t>The Galaxy Linear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7476084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FD2-85D8-42BC-80A5-48898EF99870}" type="slidenum">
              <a:rPr lang="zh-TW" altLang="en-US"/>
              <a:pPr/>
              <a:t>11</a:t>
            </a:fld>
            <a:endParaRPr lang="zh-TW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4" y="762000"/>
            <a:ext cx="7621587" cy="1143000"/>
          </a:xfrm>
          <a:noFill/>
          <a:ln/>
        </p:spPr>
        <p:txBody>
          <a:bodyPr/>
          <a:lstStyle/>
          <a:p>
            <a:pPr eaLnBrk="0" hangingPunct="0"/>
            <a:r>
              <a:rPr lang="zh-TW" altLang="en-US" sz="3600">
                <a:ea typeface="新細明體" panose="02020500000000000000" pitchFamily="18" charset="-120"/>
              </a:rPr>
              <a:t>2.3 	</a:t>
            </a:r>
            <a:r>
              <a:rPr lang="en-US" altLang="zh-TW" sz="3600">
                <a:ea typeface="新細明體" panose="02020500000000000000" pitchFamily="18" charset="-120"/>
              </a:rPr>
              <a:t>The Graphical Analysis of Linear 				Programming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438400"/>
            <a:ext cx="6858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TW" altLang="en-US" sz="3200" b="1">
                <a:solidFill>
                  <a:srgbClr val="49634B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sz="3200" b="1">
                <a:solidFill>
                  <a:srgbClr val="49634B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The set of all points that satisfy all the constraints of the model is called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3200" b="1">
                <a:solidFill>
                  <a:srgbClr val="49634B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             a</a:t>
            </a:r>
            <a:r>
              <a:rPr lang="en-US" altLang="zh-TW" sz="4400" b="1">
                <a:solidFill>
                  <a:srgbClr val="49634B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		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51364" y="4383089"/>
            <a:ext cx="3203575" cy="5921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33901" y="4389438"/>
            <a:ext cx="316291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41008223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nimBg="1"/>
      <p:bldP spid="286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EB2B-445D-4877-B8C8-2BC5BE874D25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447800"/>
            <a:ext cx="7391400" cy="3810000"/>
          </a:xfrm>
          <a:solidFill>
            <a:srgbClr val="33CCCC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0" hangingPunct="0">
              <a:lnSpc>
                <a:spcPct val="120000"/>
              </a:lnSpc>
              <a:buFontTx/>
              <a:buNone/>
            </a:pPr>
            <a:r>
              <a:rPr lang="zh-TW" altLang="en-US" sz="4000">
                <a:ea typeface="新細明體" panose="02020500000000000000" pitchFamily="18" charset="-120"/>
              </a:rPr>
              <a:t>  </a:t>
            </a:r>
            <a:r>
              <a:rPr lang="en-US" altLang="zh-TW" sz="4000">
                <a:ea typeface="新細明體" panose="02020500000000000000" pitchFamily="18" charset="-120"/>
              </a:rPr>
              <a:t>Using a graphical presentation </a:t>
            </a:r>
          </a:p>
          <a:p>
            <a:pPr eaLnBrk="0" hangingPunct="0">
              <a:lnSpc>
                <a:spcPct val="120000"/>
              </a:lnSpc>
              <a:buFontTx/>
              <a:buNone/>
            </a:pPr>
            <a:r>
              <a:rPr lang="en-US" altLang="zh-TW" sz="4000">
                <a:ea typeface="新細明體" panose="02020500000000000000" pitchFamily="18" charset="-120"/>
              </a:rPr>
              <a:t>  we can represent all the constraints, </a:t>
            </a:r>
          </a:p>
          <a:p>
            <a:pPr eaLnBrk="0" hangingPunct="0">
              <a:lnSpc>
                <a:spcPct val="120000"/>
              </a:lnSpc>
              <a:buFontTx/>
              <a:buNone/>
            </a:pPr>
            <a:r>
              <a:rPr lang="en-US" altLang="zh-TW" sz="4000">
                <a:ea typeface="新細明體" panose="02020500000000000000" pitchFamily="18" charset="-120"/>
              </a:rPr>
              <a:t>  the objective function, and the three </a:t>
            </a:r>
          </a:p>
          <a:p>
            <a:pPr eaLnBrk="0" hangingPunct="0">
              <a:lnSpc>
                <a:spcPct val="120000"/>
              </a:lnSpc>
              <a:buFontTx/>
              <a:buNone/>
            </a:pPr>
            <a:r>
              <a:rPr lang="en-US" altLang="zh-TW" sz="4000">
                <a:ea typeface="新細明體" panose="02020500000000000000" pitchFamily="18" charset="-120"/>
              </a:rPr>
              <a:t>  types of feasible points.</a:t>
            </a:r>
          </a:p>
        </p:txBody>
      </p:sp>
    </p:spTree>
    <p:extLst>
      <p:ext uri="{BB962C8B-B14F-4D97-AF65-F5344CB8AC3E}">
        <p14:creationId xmlns:p14="http://schemas.microsoft.com/office/powerpoint/2010/main" val="1173828851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83FB-3C52-4153-A686-6A836FBB84BD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505200" y="1676400"/>
            <a:ext cx="5943600" cy="3627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ea typeface="新細明體" panose="02020500000000000000" pitchFamily="18" charset="-120"/>
              </a:rPr>
              <a:t>The non-negativity constraints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638425" y="1462088"/>
            <a:ext cx="67310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3548063" y="167640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3476626" y="5308600"/>
            <a:ext cx="5895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8" name="Rectangle 42"/>
          <p:cNvSpPr>
            <a:spLocks noChangeArrowheads="1"/>
          </p:cNvSpPr>
          <p:nvPr/>
        </p:nvSpPr>
        <p:spPr bwMode="auto">
          <a:xfrm>
            <a:off x="8991600" y="480060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3516313" y="1676400"/>
            <a:ext cx="0" cy="3608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848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altLang="zh-TW" sz="3600">
                <a:ea typeface="新細明體" panose="02020500000000000000" pitchFamily="18" charset="-120"/>
              </a:rPr>
              <a:t>Graphical Analysis – the Feasible Region</a:t>
            </a:r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>
            <a:off x="3505200" y="2362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1" name="Line 55"/>
          <p:cNvSpPr>
            <a:spLocks noChangeShapeType="1"/>
          </p:cNvSpPr>
          <p:nvPr/>
        </p:nvSpPr>
        <p:spPr bwMode="auto">
          <a:xfrm>
            <a:off x="3505200" y="29718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>
            <a:off x="3505200" y="35814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9" name="Line 63"/>
          <p:cNvSpPr>
            <a:spLocks noChangeShapeType="1"/>
          </p:cNvSpPr>
          <p:nvPr/>
        </p:nvSpPr>
        <p:spPr bwMode="auto">
          <a:xfrm>
            <a:off x="3505200" y="41910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3" name="Line 67"/>
          <p:cNvSpPr>
            <a:spLocks noChangeShapeType="1"/>
          </p:cNvSpPr>
          <p:nvPr/>
        </p:nvSpPr>
        <p:spPr bwMode="auto">
          <a:xfrm>
            <a:off x="3505200" y="48006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9" name="Line 73"/>
          <p:cNvSpPr>
            <a:spLocks noChangeShapeType="1"/>
          </p:cNvSpPr>
          <p:nvPr/>
        </p:nvSpPr>
        <p:spPr bwMode="auto">
          <a:xfrm rot="-5400000">
            <a:off x="403860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0" name="Line 74"/>
          <p:cNvSpPr>
            <a:spLocks noChangeShapeType="1"/>
          </p:cNvSpPr>
          <p:nvPr/>
        </p:nvSpPr>
        <p:spPr bwMode="auto">
          <a:xfrm rot="-5400000">
            <a:off x="487680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1" name="Line 75"/>
          <p:cNvSpPr>
            <a:spLocks noChangeShapeType="1"/>
          </p:cNvSpPr>
          <p:nvPr/>
        </p:nvSpPr>
        <p:spPr bwMode="auto">
          <a:xfrm rot="-5400000">
            <a:off x="586740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2" name="Line 76"/>
          <p:cNvSpPr>
            <a:spLocks noChangeShapeType="1"/>
          </p:cNvSpPr>
          <p:nvPr/>
        </p:nvSpPr>
        <p:spPr bwMode="auto">
          <a:xfrm rot="-5400000">
            <a:off x="669925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3" name="Line 77"/>
          <p:cNvSpPr>
            <a:spLocks noChangeShapeType="1"/>
          </p:cNvSpPr>
          <p:nvPr/>
        </p:nvSpPr>
        <p:spPr bwMode="auto">
          <a:xfrm rot="-5400000">
            <a:off x="746760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4" name="Line 78"/>
          <p:cNvSpPr>
            <a:spLocks noChangeShapeType="1"/>
          </p:cNvSpPr>
          <p:nvPr/>
        </p:nvSpPr>
        <p:spPr bwMode="auto">
          <a:xfrm rot="-5400000">
            <a:off x="8229600" y="5156200"/>
            <a:ext cx="30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4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2780-931D-4996-A15E-BDEFE59D535E}" type="slidenum">
              <a:rPr lang="zh-TW" altLang="en-US"/>
              <a:pPr/>
              <a:t>14</a:t>
            </a:fld>
            <a:endParaRPr lang="zh-TW" altLang="en-US"/>
          </a:p>
        </p:txBody>
      </p:sp>
      <p:sp>
        <p:nvSpPr>
          <p:cNvPr id="133122" name="Rectangle 1026"/>
          <p:cNvSpPr>
            <a:spLocks noChangeArrowheads="1"/>
          </p:cNvSpPr>
          <p:nvPr/>
        </p:nvSpPr>
        <p:spPr bwMode="auto">
          <a:xfrm>
            <a:off x="3505200" y="1676400"/>
            <a:ext cx="5943600" cy="3627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3" name="Rectangle 1027"/>
          <p:cNvSpPr>
            <a:spLocks noChangeArrowheads="1"/>
          </p:cNvSpPr>
          <p:nvPr/>
        </p:nvSpPr>
        <p:spPr bwMode="auto">
          <a:xfrm>
            <a:off x="3505200" y="1676400"/>
            <a:ext cx="5943600" cy="3627438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4" name="Rectangle 1028"/>
          <p:cNvSpPr>
            <a:spLocks noChangeArrowheads="1"/>
          </p:cNvSpPr>
          <p:nvPr/>
        </p:nvSpPr>
        <p:spPr bwMode="auto">
          <a:xfrm>
            <a:off x="2638425" y="1462088"/>
            <a:ext cx="67310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5" name="Line 1029"/>
          <p:cNvSpPr>
            <a:spLocks noChangeShapeType="1"/>
          </p:cNvSpPr>
          <p:nvPr/>
        </p:nvSpPr>
        <p:spPr bwMode="auto">
          <a:xfrm>
            <a:off x="3214689" y="2144713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Line 1030"/>
          <p:cNvSpPr>
            <a:spLocks noChangeShapeType="1"/>
          </p:cNvSpPr>
          <p:nvPr/>
        </p:nvSpPr>
        <p:spPr bwMode="auto">
          <a:xfrm flipV="1">
            <a:off x="6172200" y="5286375"/>
            <a:ext cx="0" cy="211138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Rectangle 1031"/>
          <p:cNvSpPr>
            <a:spLocks noChangeArrowheads="1"/>
          </p:cNvSpPr>
          <p:nvPr/>
        </p:nvSpPr>
        <p:spPr bwMode="auto">
          <a:xfrm>
            <a:off x="2546351" y="1951039"/>
            <a:ext cx="673261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133128" name="Rectangle 1032"/>
          <p:cNvSpPr>
            <a:spLocks noChangeArrowheads="1"/>
          </p:cNvSpPr>
          <p:nvPr/>
        </p:nvSpPr>
        <p:spPr bwMode="auto">
          <a:xfrm>
            <a:off x="5257801" y="5475289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33129" name="AutoShape 1033"/>
          <p:cNvSpPr>
            <a:spLocks noChangeArrowheads="1"/>
          </p:cNvSpPr>
          <p:nvPr/>
        </p:nvSpPr>
        <p:spPr bwMode="auto">
          <a:xfrm>
            <a:off x="3525838" y="2179638"/>
            <a:ext cx="1981200" cy="3124200"/>
          </a:xfrm>
          <a:prstGeom prst="rtTriangle">
            <a:avLst/>
          </a:prstGeom>
          <a:solidFill>
            <a:srgbClr val="19A7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0" name="Rectangle 1034"/>
          <p:cNvSpPr>
            <a:spLocks noChangeArrowheads="1"/>
          </p:cNvSpPr>
          <p:nvPr/>
        </p:nvSpPr>
        <p:spPr bwMode="auto">
          <a:xfrm>
            <a:off x="3571875" y="4389438"/>
            <a:ext cx="1397370" cy="523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334635"/>
                </a:solidFill>
                <a:ea typeface="新細明體" panose="02020500000000000000" pitchFamily="18" charset="-120"/>
              </a:rPr>
              <a:t>Feasible</a:t>
            </a:r>
          </a:p>
        </p:txBody>
      </p:sp>
      <p:sp>
        <p:nvSpPr>
          <p:cNvPr id="133131" name="Rectangle 1035"/>
          <p:cNvSpPr>
            <a:spLocks noChangeArrowheads="1"/>
          </p:cNvSpPr>
          <p:nvPr/>
        </p:nvSpPr>
        <p:spPr bwMode="auto">
          <a:xfrm>
            <a:off x="3128963" y="150495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33132" name="Rectangle 1036"/>
          <p:cNvSpPr>
            <a:spLocks noChangeArrowheads="1"/>
          </p:cNvSpPr>
          <p:nvPr/>
        </p:nvSpPr>
        <p:spPr bwMode="auto">
          <a:xfrm>
            <a:off x="7162801" y="3733800"/>
            <a:ext cx="1631665" cy="52386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A1941"/>
                </a:solidFill>
                <a:ea typeface="新細明體" panose="02020500000000000000" pitchFamily="18" charset="-120"/>
              </a:rPr>
              <a:t>Infeasible</a:t>
            </a:r>
          </a:p>
        </p:txBody>
      </p:sp>
      <p:sp>
        <p:nvSpPr>
          <p:cNvPr id="133133" name="Rectangle 1037"/>
          <p:cNvSpPr>
            <a:spLocks noChangeArrowheads="1"/>
          </p:cNvSpPr>
          <p:nvPr/>
        </p:nvSpPr>
        <p:spPr bwMode="auto">
          <a:xfrm>
            <a:off x="3500438" y="4616451"/>
            <a:ext cx="2000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4" name="AutoShape 1038"/>
          <p:cNvSpPr>
            <a:spLocks noChangeArrowheads="1"/>
          </p:cNvSpPr>
          <p:nvPr/>
        </p:nvSpPr>
        <p:spPr bwMode="auto">
          <a:xfrm>
            <a:off x="5495926" y="4667250"/>
            <a:ext cx="404813" cy="64135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5" name="Rectangle 1039"/>
          <p:cNvSpPr>
            <a:spLocks noChangeArrowheads="1"/>
          </p:cNvSpPr>
          <p:nvPr/>
        </p:nvSpPr>
        <p:spPr bwMode="auto">
          <a:xfrm>
            <a:off x="1600201" y="4518026"/>
            <a:ext cx="1750479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Production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Time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3X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+4X</a:t>
            </a:r>
            <a:r>
              <a:rPr lang="en-US" altLang="zh-TW" sz="2000" baseline="-25000">
                <a:ea typeface="新細明體" panose="02020500000000000000" pitchFamily="18" charset="-120"/>
              </a:rPr>
              <a:t>2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 sz="2000" baseline="-25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2400</a:t>
            </a:r>
          </a:p>
        </p:txBody>
      </p:sp>
      <p:sp>
        <p:nvSpPr>
          <p:cNvPr id="133136" name="Line 1040"/>
          <p:cNvSpPr>
            <a:spLocks noChangeShapeType="1"/>
          </p:cNvSpPr>
          <p:nvPr/>
        </p:nvSpPr>
        <p:spPr bwMode="auto">
          <a:xfrm flipV="1">
            <a:off x="2744788" y="3657600"/>
            <a:ext cx="1217612" cy="80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7" name="Line 1041"/>
          <p:cNvSpPr>
            <a:spLocks noChangeShapeType="1"/>
          </p:cNvSpPr>
          <p:nvPr/>
        </p:nvSpPr>
        <p:spPr bwMode="auto">
          <a:xfrm>
            <a:off x="3214689" y="3509963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8" name="Rectangle 1042"/>
          <p:cNvSpPr>
            <a:spLocks noChangeArrowheads="1"/>
          </p:cNvSpPr>
          <p:nvPr/>
        </p:nvSpPr>
        <p:spPr bwMode="auto">
          <a:xfrm>
            <a:off x="5029201" y="2728913"/>
            <a:ext cx="312649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Total production constraint: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  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+X</a:t>
            </a:r>
            <a:r>
              <a:rPr lang="en-US" altLang="zh-TW" sz="2000" baseline="-25000">
                <a:ea typeface="新細明體" panose="02020500000000000000" pitchFamily="18" charset="-120"/>
              </a:rPr>
              <a:t>2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 sz="2000" baseline="-25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700 (redundant)</a:t>
            </a:r>
          </a:p>
        </p:txBody>
      </p:sp>
      <p:sp>
        <p:nvSpPr>
          <p:cNvPr id="133139" name="Line 1043"/>
          <p:cNvSpPr>
            <a:spLocks noChangeShapeType="1"/>
          </p:cNvSpPr>
          <p:nvPr/>
        </p:nvSpPr>
        <p:spPr bwMode="auto">
          <a:xfrm>
            <a:off x="6553200" y="5303839"/>
            <a:ext cx="0" cy="21272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0" name="Rectangle 1044"/>
          <p:cNvSpPr>
            <a:spLocks noChangeArrowheads="1"/>
          </p:cNvSpPr>
          <p:nvPr/>
        </p:nvSpPr>
        <p:spPr bwMode="auto">
          <a:xfrm>
            <a:off x="2736851" y="3343276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33141" name="Rectangle 1045"/>
          <p:cNvSpPr>
            <a:spLocks noChangeArrowheads="1"/>
          </p:cNvSpPr>
          <p:nvPr/>
        </p:nvSpPr>
        <p:spPr bwMode="auto">
          <a:xfrm>
            <a:off x="5943601" y="5491164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700</a:t>
            </a:r>
          </a:p>
        </p:txBody>
      </p:sp>
      <p:sp>
        <p:nvSpPr>
          <p:cNvPr id="133142" name="Line 1046"/>
          <p:cNvSpPr>
            <a:spLocks noChangeShapeType="1"/>
          </p:cNvSpPr>
          <p:nvPr/>
        </p:nvSpPr>
        <p:spPr bwMode="auto">
          <a:xfrm>
            <a:off x="3476626" y="5308600"/>
            <a:ext cx="5895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43" name="Group 1047"/>
          <p:cNvGrpSpPr>
            <a:grpSpLocks/>
          </p:cNvGrpSpPr>
          <p:nvPr/>
        </p:nvGrpSpPr>
        <p:grpSpPr bwMode="auto">
          <a:xfrm>
            <a:off x="3500438" y="1935164"/>
            <a:ext cx="4221162" cy="3368675"/>
            <a:chOff x="1248" y="1046"/>
            <a:chExt cx="2659" cy="2122"/>
          </a:xfrm>
        </p:grpSpPr>
        <p:sp>
          <p:nvSpPr>
            <p:cNvPr id="133144" name="Rectangle 1048"/>
            <p:cNvSpPr>
              <a:spLocks noChangeArrowheads="1"/>
            </p:cNvSpPr>
            <p:nvPr/>
          </p:nvSpPr>
          <p:spPr bwMode="auto">
            <a:xfrm>
              <a:off x="2246" y="1046"/>
              <a:ext cx="16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The Plastic constraint</a:t>
              </a:r>
            </a:p>
            <a:p>
              <a:pPr eaLnBrk="0" hangingPunct="0"/>
              <a:r>
                <a:rPr lang="en-US" altLang="zh-TW" sz="2000">
                  <a:ea typeface="新細明體" panose="02020500000000000000" pitchFamily="18" charset="-120"/>
                </a:rPr>
                <a:t>2X</a:t>
              </a:r>
              <a:r>
                <a:rPr lang="en-US" altLang="zh-TW" sz="20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2000">
                  <a:ea typeface="新細明體" panose="02020500000000000000" pitchFamily="18" charset="-120"/>
                </a:rPr>
                <a:t>+X</a:t>
              </a:r>
              <a:r>
                <a:rPr lang="en-US" altLang="zh-TW" sz="2000" baseline="-25000">
                  <a:ea typeface="新細明體" panose="02020500000000000000" pitchFamily="18" charset="-120"/>
                </a:rPr>
                <a:t>2 </a:t>
              </a:r>
              <a:r>
                <a:rPr lang="en-US" altLang="zh-TW" sz="2000">
                  <a:latin typeface="Symbol" panose="05050102010706020507" pitchFamily="18" charset="2"/>
                  <a:ea typeface="新細明體" panose="02020500000000000000" pitchFamily="18" charset="-120"/>
                </a:rPr>
                <a:t>£</a:t>
              </a:r>
              <a:r>
                <a:rPr lang="en-US" altLang="zh-TW" sz="2000">
                  <a:ea typeface="新細明體" panose="02020500000000000000" pitchFamily="18" charset="-120"/>
                </a:rPr>
                <a:t> 1000</a:t>
              </a:r>
            </a:p>
          </p:txBody>
        </p:sp>
        <p:sp>
          <p:nvSpPr>
            <p:cNvPr id="133145" name="Line 1049"/>
            <p:cNvSpPr>
              <a:spLocks noChangeShapeType="1"/>
            </p:cNvSpPr>
            <p:nvPr/>
          </p:nvSpPr>
          <p:spPr bwMode="auto">
            <a:xfrm flipV="1">
              <a:off x="1632" y="1297"/>
              <a:ext cx="622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6" name="Line 1050"/>
            <p:cNvSpPr>
              <a:spLocks noChangeShapeType="1"/>
            </p:cNvSpPr>
            <p:nvPr/>
          </p:nvSpPr>
          <p:spPr bwMode="auto">
            <a:xfrm>
              <a:off x="1248" y="1152"/>
              <a:ext cx="1248" cy="2016"/>
            </a:xfrm>
            <a:prstGeom prst="line">
              <a:avLst/>
            </a:prstGeom>
            <a:noFill/>
            <a:ln w="76200">
              <a:solidFill>
                <a:srgbClr val="00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47" name="Freeform 1051"/>
          <p:cNvSpPr>
            <a:spLocks/>
          </p:cNvSpPr>
          <p:nvPr/>
        </p:nvSpPr>
        <p:spPr bwMode="auto">
          <a:xfrm>
            <a:off x="3505200" y="2179638"/>
            <a:ext cx="1143000" cy="1828800"/>
          </a:xfrm>
          <a:custGeom>
            <a:avLst/>
            <a:gdLst>
              <a:gd name="T0" fmla="*/ 0 w 720"/>
              <a:gd name="T1" fmla="*/ 0 h 1152"/>
              <a:gd name="T2" fmla="*/ 720 w 720"/>
              <a:gd name="T3" fmla="*/ 1152 h 1152"/>
              <a:gd name="T4" fmla="*/ 0 w 720"/>
              <a:gd name="T5" fmla="*/ 67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152">
                <a:moveTo>
                  <a:pt x="0" y="0"/>
                </a:moveTo>
                <a:lnTo>
                  <a:pt x="720" y="1152"/>
                </a:lnTo>
                <a:lnTo>
                  <a:pt x="0" y="672"/>
                </a:lnTo>
              </a:path>
            </a:pathLst>
          </a:custGeom>
          <a:solidFill>
            <a:srgbClr val="FF66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48" name="Rectangle 1052"/>
          <p:cNvSpPr>
            <a:spLocks noChangeArrowheads="1"/>
          </p:cNvSpPr>
          <p:nvPr/>
        </p:nvSpPr>
        <p:spPr bwMode="auto">
          <a:xfrm>
            <a:off x="9415463" y="528320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33149" name="Line 1053"/>
          <p:cNvSpPr>
            <a:spLocks noChangeShapeType="1"/>
          </p:cNvSpPr>
          <p:nvPr/>
        </p:nvSpPr>
        <p:spPr bwMode="auto">
          <a:xfrm>
            <a:off x="3505200" y="3246438"/>
            <a:ext cx="3048000" cy="2057400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0" name="Line 1054"/>
          <p:cNvSpPr>
            <a:spLocks noChangeShapeType="1"/>
          </p:cNvSpPr>
          <p:nvPr/>
        </p:nvSpPr>
        <p:spPr bwMode="auto">
          <a:xfrm>
            <a:off x="3516313" y="1676400"/>
            <a:ext cx="0" cy="3608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1" name="Line 1055"/>
          <p:cNvSpPr>
            <a:spLocks noChangeShapeType="1"/>
          </p:cNvSpPr>
          <p:nvPr/>
        </p:nvSpPr>
        <p:spPr bwMode="auto">
          <a:xfrm>
            <a:off x="3505200" y="2865438"/>
            <a:ext cx="2667000" cy="24384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2" name="Rectangle 1056"/>
          <p:cNvSpPr>
            <a:spLocks noChangeArrowheads="1"/>
          </p:cNvSpPr>
          <p:nvPr/>
        </p:nvSpPr>
        <p:spPr bwMode="auto">
          <a:xfrm>
            <a:off x="2762251" y="2713039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700</a:t>
            </a:r>
          </a:p>
        </p:txBody>
      </p:sp>
      <p:sp>
        <p:nvSpPr>
          <p:cNvPr id="133153" name="Line 1057"/>
          <p:cNvSpPr>
            <a:spLocks noChangeShapeType="1"/>
          </p:cNvSpPr>
          <p:nvPr/>
        </p:nvSpPr>
        <p:spPr bwMode="auto">
          <a:xfrm>
            <a:off x="3200401" y="2865438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5" name="Line 1059"/>
          <p:cNvSpPr>
            <a:spLocks noChangeShapeType="1"/>
          </p:cNvSpPr>
          <p:nvPr/>
        </p:nvSpPr>
        <p:spPr bwMode="auto">
          <a:xfrm flipV="1">
            <a:off x="4114800" y="3048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0" name="Rectangle 1064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848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altLang="zh-TW" sz="3600">
                <a:ea typeface="新細明體" panose="02020500000000000000" pitchFamily="18" charset="-120"/>
              </a:rPr>
              <a:t>Graphical Analysis – the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18721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29" grpId="0" animBg="1"/>
      <p:bldP spid="133130" grpId="0" animBg="1" autoUpdateAnimBg="0"/>
      <p:bldP spid="133132" grpId="0" animBg="1" autoUpdateAnimBg="0"/>
      <p:bldP spid="133135" grpId="0" autoUpdateAnimBg="0"/>
      <p:bldP spid="133136" grpId="0" animBg="1"/>
      <p:bldP spid="133138" grpId="0" autoUpdateAnimBg="0"/>
      <p:bldP spid="133147" grpId="0" animBg="1"/>
      <p:bldP spid="133149" grpId="0" animBg="1"/>
      <p:bldP spid="133151" grpId="0" animBg="1"/>
      <p:bldP spid="133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14D3-0EE6-4024-9FA8-361C7A7E6368}" type="slidenum">
              <a:rPr lang="zh-TW" altLang="en-US"/>
              <a:pPr/>
              <a:t>15</a:t>
            </a:fld>
            <a:endParaRPr lang="zh-TW" altLang="en-US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3505200" y="1676400"/>
            <a:ext cx="5943600" cy="3627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505200" y="1676400"/>
            <a:ext cx="5943600" cy="3627438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638425" y="1462088"/>
            <a:ext cx="67310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3214689" y="2144713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V="1">
            <a:off x="6172200" y="5286375"/>
            <a:ext cx="0" cy="211138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546351" y="1951039"/>
            <a:ext cx="673261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5257801" y="5475289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3525838" y="2179638"/>
            <a:ext cx="1981200" cy="3124200"/>
          </a:xfrm>
          <a:prstGeom prst="rtTriangle">
            <a:avLst/>
          </a:prstGeom>
          <a:solidFill>
            <a:srgbClr val="19A7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641725" y="4389438"/>
            <a:ext cx="139737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334635"/>
                </a:solidFill>
                <a:ea typeface="新細明體" panose="02020500000000000000" pitchFamily="18" charset="-120"/>
              </a:rPr>
              <a:t>Feasible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124200" y="152400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7315201" y="3398838"/>
            <a:ext cx="1631665" cy="52386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A1941"/>
                </a:solidFill>
                <a:ea typeface="新細明體" panose="02020500000000000000" pitchFamily="18" charset="-120"/>
              </a:rPr>
              <a:t>Infeasible</a:t>
            </a: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3500438" y="4616451"/>
            <a:ext cx="2000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>
            <a:off x="5495926" y="4667250"/>
            <a:ext cx="404813" cy="64135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1600201" y="4518026"/>
            <a:ext cx="1780937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Production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Time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3X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+4X2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 </a:t>
            </a:r>
            <a:r>
              <a:rPr lang="en-US" altLang="zh-TW" sz="2000">
                <a:ea typeface="新細明體" panose="02020500000000000000" pitchFamily="18" charset="-120"/>
              </a:rPr>
              <a:t>2400</a:t>
            </a: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2744788" y="3657600"/>
            <a:ext cx="1217612" cy="80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3214689" y="3509963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5029201" y="2728913"/>
            <a:ext cx="312649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Total production constraint: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  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+X</a:t>
            </a:r>
            <a:r>
              <a:rPr lang="en-US" altLang="zh-TW" sz="2000" baseline="-25000">
                <a:ea typeface="新細明體" panose="02020500000000000000" pitchFamily="18" charset="-120"/>
              </a:rPr>
              <a:t>2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 </a:t>
            </a:r>
            <a:r>
              <a:rPr lang="en-US" altLang="zh-TW" sz="2000">
                <a:ea typeface="新細明體" panose="02020500000000000000" pitchFamily="18" charset="-120"/>
              </a:rPr>
              <a:t>700 (redundant)</a:t>
            </a:r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6553200" y="5303839"/>
            <a:ext cx="0" cy="21272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2736851" y="3343276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5943601" y="5491164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700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6381750" y="4044951"/>
            <a:ext cx="182332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Production mix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constraint: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-X2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</a:t>
            </a:r>
            <a:r>
              <a:rPr lang="en-US" altLang="zh-TW" sz="2000" baseline="-25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350</a:t>
            </a:r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5084763" y="1944688"/>
            <a:ext cx="263694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The Plastic constraint</a:t>
            </a:r>
          </a:p>
          <a:p>
            <a:pPr eaLnBrk="0" hangingPunct="0"/>
            <a:r>
              <a:rPr lang="en-US" altLang="zh-TW" sz="2000">
                <a:ea typeface="新細明體" panose="02020500000000000000" pitchFamily="18" charset="-120"/>
              </a:rPr>
              <a:t>2X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+X</a:t>
            </a:r>
            <a:r>
              <a:rPr lang="en-US" altLang="zh-TW" sz="2000" baseline="-25000">
                <a:ea typeface="新細明體" panose="02020500000000000000" pitchFamily="18" charset="-120"/>
              </a:rPr>
              <a:t>2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</a:rPr>
              <a:t>£ </a:t>
            </a:r>
            <a:r>
              <a:rPr lang="en-US" altLang="zh-TW" sz="2000"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V="1">
            <a:off x="4117976" y="2327276"/>
            <a:ext cx="987425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4089400" y="4852988"/>
            <a:ext cx="63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8" name="Freeform 26"/>
          <p:cNvSpPr>
            <a:spLocks/>
          </p:cNvSpPr>
          <p:nvPr/>
        </p:nvSpPr>
        <p:spPr bwMode="auto">
          <a:xfrm>
            <a:off x="3524250" y="2179638"/>
            <a:ext cx="1143000" cy="1828800"/>
          </a:xfrm>
          <a:custGeom>
            <a:avLst/>
            <a:gdLst>
              <a:gd name="T0" fmla="*/ 0 w 720"/>
              <a:gd name="T1" fmla="*/ 0 h 1152"/>
              <a:gd name="T2" fmla="*/ 720 w 720"/>
              <a:gd name="T3" fmla="*/ 1152 h 1152"/>
              <a:gd name="T4" fmla="*/ 0 w 720"/>
              <a:gd name="T5" fmla="*/ 67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152">
                <a:moveTo>
                  <a:pt x="0" y="0"/>
                </a:moveTo>
                <a:lnTo>
                  <a:pt x="720" y="1152"/>
                </a:lnTo>
                <a:lnTo>
                  <a:pt x="0" y="672"/>
                </a:lnTo>
              </a:path>
            </a:pathLst>
          </a:custGeom>
          <a:solidFill>
            <a:srgbClr val="FF66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9415463" y="5359401"/>
            <a:ext cx="411972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7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>
            <a:off x="3505200" y="3246438"/>
            <a:ext cx="3048000" cy="2057400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>
            <a:off x="3516313" y="1676400"/>
            <a:ext cx="0" cy="3608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3505200" y="2865438"/>
            <a:ext cx="2667000" cy="24384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3" name="Rectangle 31"/>
          <p:cNvSpPr>
            <a:spLocks noChangeArrowheads="1"/>
          </p:cNvSpPr>
          <p:nvPr/>
        </p:nvSpPr>
        <p:spPr bwMode="auto">
          <a:xfrm>
            <a:off x="2762251" y="2713039"/>
            <a:ext cx="551433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7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700</a:t>
            </a:r>
          </a:p>
        </p:txBody>
      </p:sp>
      <p:sp>
        <p:nvSpPr>
          <p:cNvPr id="156704" name="Freeform 32"/>
          <p:cNvSpPr>
            <a:spLocks/>
          </p:cNvSpPr>
          <p:nvPr/>
        </p:nvSpPr>
        <p:spPr bwMode="auto">
          <a:xfrm>
            <a:off x="4895850" y="4991100"/>
            <a:ext cx="571500" cy="304800"/>
          </a:xfrm>
          <a:custGeom>
            <a:avLst/>
            <a:gdLst>
              <a:gd name="T0" fmla="*/ 0 w 324"/>
              <a:gd name="T1" fmla="*/ 168 h 180"/>
              <a:gd name="T2" fmla="*/ 240 w 324"/>
              <a:gd name="T3" fmla="*/ 0 h 180"/>
              <a:gd name="T4" fmla="*/ 324 w 324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180">
                <a:moveTo>
                  <a:pt x="0" y="168"/>
                </a:moveTo>
                <a:lnTo>
                  <a:pt x="240" y="0"/>
                </a:lnTo>
                <a:lnTo>
                  <a:pt x="324" y="180"/>
                </a:lnTo>
              </a:path>
            </a:pathLst>
          </a:custGeom>
          <a:solidFill>
            <a:srgbClr val="FF99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3200401" y="2865438"/>
            <a:ext cx="282575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6" name="Rectangle 34"/>
          <p:cNvSpPr>
            <a:spLocks noGrp="1" noChangeArrowheads="1"/>
          </p:cNvSpPr>
          <p:nvPr>
            <p:ph type="title"/>
          </p:nvPr>
        </p:nvSpPr>
        <p:spPr>
          <a:xfrm>
            <a:off x="2227263" y="381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TW" sz="3600">
                <a:ea typeface="新細明體" panose="02020500000000000000" pitchFamily="18" charset="-120"/>
              </a:rPr>
              <a:t>Graphical Analysis – the Feasible Region</a:t>
            </a:r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 flipV="1">
            <a:off x="4114800" y="304165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2360613" y="6142038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b="1">
                <a:solidFill>
                  <a:schemeClr val="tx2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There are three types of feasible points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2484439" y="5775326"/>
            <a:ext cx="250600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hangingPunct="0">
              <a:spcBef>
                <a:spcPct val="2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Interior points.</a:t>
            </a:r>
          </a:p>
        </p:txBody>
      </p:sp>
      <p:sp>
        <p:nvSpPr>
          <p:cNvPr id="156710" name="Line 38"/>
          <p:cNvSpPr>
            <a:spLocks noChangeShapeType="1"/>
          </p:cNvSpPr>
          <p:nvPr/>
        </p:nvSpPr>
        <p:spPr bwMode="auto">
          <a:xfrm flipV="1">
            <a:off x="4116388" y="5037139"/>
            <a:ext cx="0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4133850" y="5772151"/>
            <a:ext cx="2779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hangingPunct="0">
              <a:spcBef>
                <a:spcPct val="20000"/>
              </a:spcBef>
            </a:pP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Boundary points.</a:t>
            </a:r>
          </a:p>
        </p:txBody>
      </p:sp>
      <p:sp>
        <p:nvSpPr>
          <p:cNvPr id="156712" name="Line 40"/>
          <p:cNvSpPr>
            <a:spLocks noChangeShapeType="1"/>
          </p:cNvSpPr>
          <p:nvPr/>
        </p:nvSpPr>
        <p:spPr bwMode="auto">
          <a:xfrm flipV="1">
            <a:off x="5073650" y="5159376"/>
            <a:ext cx="0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6629401" y="5772151"/>
            <a:ext cx="21516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Extreme points.</a:t>
            </a:r>
          </a:p>
        </p:txBody>
      </p:sp>
      <p:sp>
        <p:nvSpPr>
          <p:cNvPr id="156714" name="Freeform 42"/>
          <p:cNvSpPr>
            <a:spLocks/>
          </p:cNvSpPr>
          <p:nvPr/>
        </p:nvSpPr>
        <p:spPr bwMode="auto">
          <a:xfrm>
            <a:off x="5276850" y="5105400"/>
            <a:ext cx="2133600" cy="533400"/>
          </a:xfrm>
          <a:custGeom>
            <a:avLst/>
            <a:gdLst>
              <a:gd name="T0" fmla="*/ 1104 w 1104"/>
              <a:gd name="T1" fmla="*/ 624 h 624"/>
              <a:gd name="T2" fmla="*/ 1104 w 1104"/>
              <a:gd name="T3" fmla="*/ 432 h 624"/>
              <a:gd name="T4" fmla="*/ 0 w 1104"/>
              <a:gd name="T5" fmla="*/ 432 h 624"/>
              <a:gd name="T6" fmla="*/ 0 w 1104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4" h="624">
                <a:moveTo>
                  <a:pt x="1104" y="624"/>
                </a:moveTo>
                <a:lnTo>
                  <a:pt x="1104" y="432"/>
                </a:ln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 flipV="1">
            <a:off x="4876800" y="3543300"/>
            <a:ext cx="2324100" cy="1752600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3505201" y="2133600"/>
            <a:ext cx="1960563" cy="3132138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7" name="Line 45"/>
          <p:cNvSpPr>
            <a:spLocks noChangeShapeType="1"/>
          </p:cNvSpPr>
          <p:nvPr/>
        </p:nvSpPr>
        <p:spPr bwMode="auto">
          <a:xfrm>
            <a:off x="3476626" y="5308600"/>
            <a:ext cx="5895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5049838" y="5105400"/>
            <a:ext cx="63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9" name="Rectangle 47"/>
          <p:cNvSpPr>
            <a:spLocks noChangeArrowheads="1"/>
          </p:cNvSpPr>
          <p:nvPr/>
        </p:nvSpPr>
        <p:spPr bwMode="auto">
          <a:xfrm>
            <a:off x="5257800" y="4953000"/>
            <a:ext cx="63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BEA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4" grpId="0" autoUpdateAnimBg="0"/>
      <p:bldP spid="156697" grpId="0" animBg="1"/>
      <p:bldP spid="156704" grpId="0" animBg="1"/>
      <p:bldP spid="156708" grpId="0" autoUpdateAnimBg="0"/>
      <p:bldP spid="156709" grpId="0" autoUpdateAnimBg="0"/>
      <p:bldP spid="156710" grpId="0" animBg="1"/>
      <p:bldP spid="156711" grpId="0" autoUpdateAnimBg="0"/>
      <p:bldP spid="156712" grpId="0" animBg="1"/>
      <p:bldP spid="156713" grpId="0" autoUpdateAnimBg="0"/>
      <p:bldP spid="156714" grpId="0" animBg="1"/>
      <p:bldP spid="156715" grpId="0" animBg="1"/>
      <p:bldP spid="156718" grpId="0" animBg="1"/>
      <p:bldP spid="1567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EBE-AEDD-4117-9929-CA2617274CD7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Solving Graphically for an Optimal Solution</a:t>
            </a:r>
          </a:p>
        </p:txBody>
      </p:sp>
      <p:graphicFrame>
        <p:nvGraphicFramePr>
          <p:cNvPr id="118788" name="Object 4"/>
          <p:cNvGraphicFramePr>
            <a:graphicFrameLocks/>
          </p:cNvGraphicFramePr>
          <p:nvPr/>
        </p:nvGraphicFramePr>
        <p:xfrm>
          <a:off x="4033839" y="2586039"/>
          <a:ext cx="3673475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Art" r:id="rId4" imgW="3673440" imgH="3673440" progId="MS_ClipArt_Gallery.2">
                  <p:embed/>
                </p:oleObj>
              </mc:Choice>
              <mc:Fallback>
                <p:oleObj name="ClipArt" r:id="rId4" imgW="3673440" imgH="36734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9" y="2586039"/>
                        <a:ext cx="3673475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3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h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0841-EEBB-4994-99A2-2CF9DD7C74A6}" type="slidenum">
              <a:rPr lang="zh-TW" altLang="en-US"/>
              <a:pPr/>
              <a:t>17</a:t>
            </a:fld>
            <a:endParaRPr lang="zh-TW" altLang="en-US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3657600" y="4381500"/>
            <a:ext cx="1809750" cy="2019300"/>
          </a:xfrm>
          <a:custGeom>
            <a:avLst/>
            <a:gdLst>
              <a:gd name="T0" fmla="*/ 0 w 1140"/>
              <a:gd name="T1" fmla="*/ 1248 h 1272"/>
              <a:gd name="T2" fmla="*/ 12 w 1140"/>
              <a:gd name="T3" fmla="*/ 0 h 1272"/>
              <a:gd name="T4" fmla="*/ 780 w 1140"/>
              <a:gd name="T5" fmla="*/ 492 h 1272"/>
              <a:gd name="T6" fmla="*/ 1140 w 1140"/>
              <a:gd name="T7" fmla="*/ 1068 h 1272"/>
              <a:gd name="T8" fmla="*/ 876 w 1140"/>
              <a:gd name="T9" fmla="*/ 1272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0" h="1272">
                <a:moveTo>
                  <a:pt x="0" y="1248"/>
                </a:moveTo>
                <a:lnTo>
                  <a:pt x="12" y="0"/>
                </a:lnTo>
                <a:lnTo>
                  <a:pt x="780" y="492"/>
                </a:lnTo>
                <a:lnTo>
                  <a:pt x="1140" y="1068"/>
                </a:lnTo>
                <a:lnTo>
                  <a:pt x="876" y="1272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>
                <a:ea typeface="新細明體" panose="02020500000000000000" pitchFamily="18" charset="-120"/>
              </a:rPr>
              <a:t>The search for an optimal solution</a:t>
            </a: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3657600" y="2112964"/>
            <a:ext cx="0" cy="42640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3636963" y="6400800"/>
            <a:ext cx="579755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284664" y="1752601"/>
            <a:ext cx="64554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ea typeface="新細明體" panose="02020500000000000000" pitchFamily="18" charset="-120"/>
              </a:rPr>
              <a:t>Start at some arbitrary profit, say profit = $2,000...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4284663" y="2209801"/>
            <a:ext cx="480644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Then increase the profit, if possible...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4284664" y="2743201"/>
            <a:ext cx="53897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2400">
                <a:solidFill>
                  <a:schemeClr val="tx2"/>
                </a:solidFill>
                <a:ea typeface="新細明體" panose="02020500000000000000" pitchFamily="18" charset="-120"/>
              </a:rPr>
              <a:t>...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and continue until it becomes infeasible</a:t>
            </a: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3675064" y="5638800"/>
            <a:ext cx="714375" cy="78740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3659188" y="5257800"/>
            <a:ext cx="1047750" cy="116840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3670300" y="4876800"/>
            <a:ext cx="1354138" cy="152400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3619500" y="4552950"/>
            <a:ext cx="1593850" cy="1773238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3814764" y="4495800"/>
            <a:ext cx="1527175" cy="174625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4213225" y="4724400"/>
            <a:ext cx="1214438" cy="1392238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4610100" y="4991101"/>
            <a:ext cx="565150" cy="650875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3948113" y="4065588"/>
            <a:ext cx="2197100" cy="2525712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8" name="Oval 20"/>
          <p:cNvSpPr>
            <a:spLocks noChangeArrowheads="1"/>
          </p:cNvSpPr>
          <p:nvPr/>
        </p:nvSpPr>
        <p:spPr bwMode="auto">
          <a:xfrm>
            <a:off x="4864100" y="5111750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 flipV="1">
            <a:off x="5064126" y="3905251"/>
            <a:ext cx="1222375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181600" y="3448050"/>
            <a:ext cx="2540000" cy="482600"/>
          </a:xfrm>
          <a:prstGeom prst="rect">
            <a:avLst/>
          </a:prstGeom>
          <a:solidFill>
            <a:srgbClr val="FF9900"/>
          </a:solidFill>
          <a:ln w="50800">
            <a:solidFill>
              <a:srgbClr val="C275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5486400" y="3429000"/>
            <a:ext cx="2133600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2800" b="1">
                <a:ea typeface="新細明體" panose="02020500000000000000" pitchFamily="18" charset="-120"/>
              </a:rPr>
              <a:t>Profit =$4360</a:t>
            </a:r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3346450" y="4359275"/>
            <a:ext cx="31115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3346450" y="2549525"/>
            <a:ext cx="31115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346450" y="3692525"/>
            <a:ext cx="31115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5676900" y="6256338"/>
            <a:ext cx="0" cy="2413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1" name="Rectangle 33"/>
          <p:cNvSpPr>
            <a:spLocks noChangeArrowheads="1"/>
          </p:cNvSpPr>
          <p:nvPr/>
        </p:nvSpPr>
        <p:spPr bwMode="auto">
          <a:xfrm>
            <a:off x="2781301" y="4095751"/>
            <a:ext cx="594715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2781301" y="3429001"/>
            <a:ext cx="594715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700</a:t>
            </a: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2624139" y="2286001"/>
            <a:ext cx="730969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119844" name="Rectangle 36"/>
          <p:cNvSpPr>
            <a:spLocks noChangeArrowheads="1"/>
          </p:cNvSpPr>
          <p:nvPr/>
        </p:nvSpPr>
        <p:spPr bwMode="auto">
          <a:xfrm>
            <a:off x="5394326" y="6477001"/>
            <a:ext cx="594715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500</a:t>
            </a:r>
          </a:p>
        </p:txBody>
      </p:sp>
      <p:sp>
        <p:nvSpPr>
          <p:cNvPr id="119847" name="Rectangle 39"/>
          <p:cNvSpPr>
            <a:spLocks noChangeArrowheads="1"/>
          </p:cNvSpPr>
          <p:nvPr/>
        </p:nvSpPr>
        <p:spPr bwMode="auto">
          <a:xfrm>
            <a:off x="3721100" y="1844676"/>
            <a:ext cx="437620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9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9848" name="Rectangle 40"/>
          <p:cNvSpPr>
            <a:spLocks noChangeArrowheads="1"/>
          </p:cNvSpPr>
          <p:nvPr/>
        </p:nvSpPr>
        <p:spPr bwMode="auto">
          <a:xfrm>
            <a:off x="9523413" y="5989639"/>
            <a:ext cx="437620" cy="3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9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900" baseline="-25000">
                <a:solidFill>
                  <a:srgbClr val="CC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47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utoUpdateAnimBg="0"/>
      <p:bldP spid="119816" grpId="0" autoUpdateAnimBg="0"/>
      <p:bldP spid="119817" grpId="0" autoUpdateAnimBg="0"/>
      <p:bldP spid="119820" grpId="0" animBg="1"/>
      <p:bldP spid="119821" grpId="0" animBg="1"/>
      <p:bldP spid="119822" grpId="0" animBg="1"/>
      <p:bldP spid="119823" grpId="0" animBg="1"/>
      <p:bldP spid="119824" grpId="0" animBg="1"/>
      <p:bldP spid="119825" grpId="0" animBg="1"/>
      <p:bldP spid="119826" grpId="0" animBg="1"/>
      <p:bldP spid="119827" grpId="0" animBg="1"/>
      <p:bldP spid="119828" grpId="0" animBg="1"/>
      <p:bldP spid="119829" grpId="0" animBg="1"/>
      <p:bldP spid="119830" grpId="0" animBg="1"/>
      <p:bldP spid="1198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C513-7A50-4179-8696-3C6014D5EFE7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686800" cy="1143000"/>
          </a:xfrm>
          <a:noFill/>
          <a:ln/>
        </p:spPr>
        <p:txBody>
          <a:bodyPr/>
          <a:lstStyle/>
          <a:p>
            <a:pPr algn="ctr" eaLnBrk="0" hangingPunct="0"/>
            <a:r>
              <a:rPr lang="zh-TW" altLang="en-US" sz="3600">
                <a:ea typeface="新細明體" panose="02020500000000000000" pitchFamily="18" charset="-120"/>
              </a:rPr>
              <a:t>   </a:t>
            </a:r>
            <a:r>
              <a:rPr lang="en-US" altLang="zh-TW" sz="3600">
                <a:ea typeface="新細明體" panose="02020500000000000000" pitchFamily="18" charset="-120"/>
              </a:rPr>
              <a:t>Summary of the optimal solution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229600" cy="4419600"/>
          </a:xfrm>
          <a:noFill/>
          <a:ln/>
        </p:spPr>
        <p:txBody>
          <a:bodyPr/>
          <a:lstStyle/>
          <a:p>
            <a:pPr lvl="1" eaLnBrk="0" hangingPunct="0">
              <a:buFontTx/>
              <a:buNone/>
            </a:pPr>
            <a:r>
              <a:rPr lang="zh-TW" altLang="en-US">
                <a:ea typeface="新細明體" panose="02020500000000000000" pitchFamily="18" charset="-120"/>
              </a:rPr>
              <a:t>			   </a:t>
            </a:r>
            <a:r>
              <a:rPr lang="en-US" altLang="zh-TW">
                <a:ea typeface="新細明體" panose="02020500000000000000" pitchFamily="18" charset="-120"/>
              </a:rPr>
              <a:t>Space Rays  = 320 dozen</a:t>
            </a:r>
          </a:p>
          <a:p>
            <a:pPr lvl="1"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	    Zappers       = 360 dozen</a:t>
            </a:r>
          </a:p>
          <a:p>
            <a:pPr lvl="1" eaLnBrk="0" hangingPunct="0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	    Profit	  =  $4360</a:t>
            </a:r>
          </a:p>
          <a:p>
            <a:pPr lvl="1" eaLnBrk="0" hangingPunct="0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This solution utilizes all the plastic and all the production hours.</a:t>
            </a:r>
          </a:p>
          <a:p>
            <a:pPr lvl="1" eaLnBrk="0" hangingPunct="0">
              <a:lnSpc>
                <a:spcPct val="170000"/>
              </a:lnSpc>
            </a:pPr>
            <a:r>
              <a:rPr lang="en-US" altLang="zh-TW">
                <a:ea typeface="新細明體" panose="02020500000000000000" pitchFamily="18" charset="-120"/>
              </a:rPr>
              <a:t>Total production is only 680 (not 700).</a:t>
            </a:r>
          </a:p>
          <a:p>
            <a:pPr lvl="1" eaLnBrk="0" hangingPunct="0">
              <a:lnSpc>
                <a:spcPct val="160000"/>
              </a:lnSpc>
            </a:pPr>
            <a:r>
              <a:rPr lang="en-US" altLang="zh-TW">
                <a:ea typeface="新細明體" panose="02020500000000000000" pitchFamily="18" charset="-120"/>
              </a:rPr>
              <a:t>Space Rays production exceeds Zappers production by only 40 dozens.</a:t>
            </a:r>
          </a:p>
        </p:txBody>
      </p:sp>
    </p:spTree>
    <p:extLst>
      <p:ext uri="{BB962C8B-B14F-4D97-AF65-F5344CB8AC3E}">
        <p14:creationId xmlns:p14="http://schemas.microsoft.com/office/powerpoint/2010/main" val="31138433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089C-2D34-4F27-AC3D-F9876045E857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467600" cy="914400"/>
          </a:xfrm>
          <a:noFill/>
          <a:ln/>
        </p:spPr>
        <p:txBody>
          <a:bodyPr/>
          <a:lstStyle/>
          <a:p>
            <a:pPr lvl="1" eaLnBrk="0" hangingPunct="0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If a linear programming problem has an optimal solution, an extreme point is optimal.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4495800" y="4381500"/>
            <a:ext cx="1809750" cy="2019300"/>
          </a:xfrm>
          <a:custGeom>
            <a:avLst/>
            <a:gdLst>
              <a:gd name="T0" fmla="*/ 0 w 1140"/>
              <a:gd name="T1" fmla="*/ 1248 h 1272"/>
              <a:gd name="T2" fmla="*/ 12 w 1140"/>
              <a:gd name="T3" fmla="*/ 0 h 1272"/>
              <a:gd name="T4" fmla="*/ 780 w 1140"/>
              <a:gd name="T5" fmla="*/ 492 h 1272"/>
              <a:gd name="T6" fmla="*/ 1140 w 1140"/>
              <a:gd name="T7" fmla="*/ 1068 h 1272"/>
              <a:gd name="T8" fmla="*/ 876 w 1140"/>
              <a:gd name="T9" fmla="*/ 1272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0" h="1272">
                <a:moveTo>
                  <a:pt x="0" y="1248"/>
                </a:moveTo>
                <a:lnTo>
                  <a:pt x="12" y="0"/>
                </a:lnTo>
                <a:lnTo>
                  <a:pt x="780" y="492"/>
                </a:lnTo>
                <a:lnTo>
                  <a:pt x="1140" y="1068"/>
                </a:lnTo>
                <a:lnTo>
                  <a:pt x="876" y="1272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4495800" y="3200400"/>
            <a:ext cx="0" cy="31765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475164" y="6400800"/>
            <a:ext cx="451643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5638800" y="5084763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rot="-1750439">
            <a:off x="4572000" y="3525838"/>
            <a:ext cx="2197100" cy="252571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4419600" y="4267200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1751495">
            <a:off x="5021263" y="38862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234113" y="6013450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876800" y="41910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rot="-186928">
            <a:off x="4648200" y="39624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rot="-415298">
            <a:off x="4572000" y="38862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-671299">
            <a:off x="4495800" y="38100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-971393">
            <a:off x="4495800" y="38100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rot="-1333109">
            <a:off x="4495800" y="37338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-1543165">
            <a:off x="4516438" y="3636963"/>
            <a:ext cx="2197100" cy="252571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title"/>
          </p:nvPr>
        </p:nvSpPr>
        <p:spPr>
          <a:xfrm>
            <a:off x="1752600" y="838200"/>
            <a:ext cx="8686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ctr" eaLnBrk="0" hangingPunct="0"/>
            <a:r>
              <a:rPr lang="en-US" altLang="zh-TW" sz="3600">
                <a:ea typeface="新細明體" panose="02020500000000000000" pitchFamily="18" charset="-120"/>
              </a:rPr>
              <a:t>Extreme points and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6329422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21" grpId="0" animBg="1"/>
      <p:bldP spid="43019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</a:t>
            </a:r>
          </a:p>
          <a:p>
            <a:r>
              <a:rPr lang="en-US" altLang="zh-CN" dirty="0" smtClean="0"/>
              <a:t>Objectives and constraints</a:t>
            </a:r>
          </a:p>
          <a:p>
            <a:r>
              <a:rPr lang="en-US" altLang="zh-CN" dirty="0" smtClean="0"/>
              <a:t>Mapping algorithms </a:t>
            </a:r>
          </a:p>
          <a:p>
            <a:r>
              <a:rPr lang="en-US" altLang="zh-CN" dirty="0" smtClean="0"/>
              <a:t>Schedule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75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33A-5A42-45A4-838C-3A80BDD3C9B6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131075" name="Freeform 1027"/>
          <p:cNvSpPr>
            <a:spLocks/>
          </p:cNvSpPr>
          <p:nvPr/>
        </p:nvSpPr>
        <p:spPr bwMode="auto">
          <a:xfrm>
            <a:off x="4495800" y="4381500"/>
            <a:ext cx="1809750" cy="2019300"/>
          </a:xfrm>
          <a:custGeom>
            <a:avLst/>
            <a:gdLst>
              <a:gd name="T0" fmla="*/ 0 w 1140"/>
              <a:gd name="T1" fmla="*/ 1248 h 1272"/>
              <a:gd name="T2" fmla="*/ 12 w 1140"/>
              <a:gd name="T3" fmla="*/ 0 h 1272"/>
              <a:gd name="T4" fmla="*/ 780 w 1140"/>
              <a:gd name="T5" fmla="*/ 492 h 1272"/>
              <a:gd name="T6" fmla="*/ 1140 w 1140"/>
              <a:gd name="T7" fmla="*/ 1068 h 1272"/>
              <a:gd name="T8" fmla="*/ 876 w 1140"/>
              <a:gd name="T9" fmla="*/ 1272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0" h="1272">
                <a:moveTo>
                  <a:pt x="0" y="1248"/>
                </a:moveTo>
                <a:lnTo>
                  <a:pt x="12" y="0"/>
                </a:lnTo>
                <a:lnTo>
                  <a:pt x="780" y="492"/>
                </a:lnTo>
                <a:lnTo>
                  <a:pt x="1140" y="1068"/>
                </a:lnTo>
                <a:lnTo>
                  <a:pt x="876" y="1272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Line 1028"/>
          <p:cNvSpPr>
            <a:spLocks noChangeShapeType="1"/>
          </p:cNvSpPr>
          <p:nvPr/>
        </p:nvSpPr>
        <p:spPr bwMode="auto">
          <a:xfrm>
            <a:off x="4495800" y="3200400"/>
            <a:ext cx="0" cy="31765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7" name="Line 1029"/>
          <p:cNvSpPr>
            <a:spLocks noChangeShapeType="1"/>
          </p:cNvSpPr>
          <p:nvPr/>
        </p:nvSpPr>
        <p:spPr bwMode="auto">
          <a:xfrm>
            <a:off x="4475164" y="6400800"/>
            <a:ext cx="451643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3" name="Line 1035"/>
          <p:cNvSpPr>
            <a:spLocks noChangeShapeType="1"/>
          </p:cNvSpPr>
          <p:nvPr/>
        </p:nvSpPr>
        <p:spPr bwMode="auto">
          <a:xfrm>
            <a:off x="4724400" y="4032251"/>
            <a:ext cx="2349500" cy="268446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4" name="Line 1036"/>
          <p:cNvSpPr>
            <a:spLocks noChangeShapeType="1"/>
          </p:cNvSpPr>
          <p:nvPr/>
        </p:nvSpPr>
        <p:spPr bwMode="auto">
          <a:xfrm rot="-186928">
            <a:off x="4648200" y="39624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5" name="Line 1037"/>
          <p:cNvSpPr>
            <a:spLocks noChangeShapeType="1"/>
          </p:cNvSpPr>
          <p:nvPr/>
        </p:nvSpPr>
        <p:spPr bwMode="auto">
          <a:xfrm rot="-415298">
            <a:off x="4572000" y="38862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6" name="Line 1038"/>
          <p:cNvSpPr>
            <a:spLocks noChangeShapeType="1"/>
          </p:cNvSpPr>
          <p:nvPr/>
        </p:nvSpPr>
        <p:spPr bwMode="auto">
          <a:xfrm rot="-671299">
            <a:off x="4495800" y="38100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7" name="Line 1039"/>
          <p:cNvSpPr>
            <a:spLocks noChangeShapeType="1"/>
          </p:cNvSpPr>
          <p:nvPr/>
        </p:nvSpPr>
        <p:spPr bwMode="auto">
          <a:xfrm rot="-971393">
            <a:off x="4495800" y="3810001"/>
            <a:ext cx="2197100" cy="2525713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5" name="Rectangle 1047"/>
          <p:cNvSpPr>
            <a:spLocks noChangeArrowheads="1"/>
          </p:cNvSpPr>
          <p:nvPr/>
        </p:nvSpPr>
        <p:spPr bwMode="auto">
          <a:xfrm>
            <a:off x="1981200" y="1752600"/>
            <a:ext cx="7924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800">
                <a:solidFill>
                  <a:schemeClr val="tx2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For multiple optimal solutions to exist, the objective function must be parallel to one of the constraints</a:t>
            </a:r>
          </a:p>
        </p:txBody>
      </p:sp>
      <p:sp>
        <p:nvSpPr>
          <p:cNvPr id="131096" name="Rectangle 1048"/>
          <p:cNvSpPr>
            <a:spLocks noGrp="1" noChangeArrowheads="1"/>
          </p:cNvSpPr>
          <p:nvPr>
            <p:ph type="title"/>
          </p:nvPr>
        </p:nvSpPr>
        <p:spPr>
          <a:xfrm>
            <a:off x="1828800" y="838200"/>
            <a:ext cx="8686800" cy="611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TW" sz="3600">
                <a:ea typeface="新細明體" panose="02020500000000000000" pitchFamily="18" charset="-120"/>
              </a:rPr>
              <a:t>Multiple optimal solutions</a:t>
            </a:r>
          </a:p>
        </p:txBody>
      </p:sp>
      <p:sp>
        <p:nvSpPr>
          <p:cNvPr id="131097" name="Text Box 1049"/>
          <p:cNvSpPr txBox="1">
            <a:spLocks noChangeArrowheads="1"/>
          </p:cNvSpPr>
          <p:nvPr/>
        </p:nvSpPr>
        <p:spPr bwMode="auto">
          <a:xfrm>
            <a:off x="5791201" y="2971801"/>
            <a:ext cx="43592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</a:rPr>
              <a:t>Any</a:t>
            </a:r>
            <a:r>
              <a:rPr lang="en-US" altLang="zh-TW" sz="2800">
                <a:ea typeface="新細明體" panose="02020500000000000000" pitchFamily="18" charset="-120"/>
              </a:rPr>
              <a:t> weighted average of optimal solutions is also an optimal solution.</a:t>
            </a:r>
          </a:p>
          <a:p>
            <a:endParaRPr lang="zh-TW" altLang="en-US" sz="2400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31082" name="Oval 1034"/>
          <p:cNvSpPr>
            <a:spLocks noChangeArrowheads="1"/>
          </p:cNvSpPr>
          <p:nvPr/>
        </p:nvSpPr>
        <p:spPr bwMode="auto">
          <a:xfrm>
            <a:off x="5008563" y="4683125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0" name="Oval 1032"/>
          <p:cNvSpPr>
            <a:spLocks noChangeArrowheads="1"/>
          </p:cNvSpPr>
          <p:nvPr/>
        </p:nvSpPr>
        <p:spPr bwMode="auto">
          <a:xfrm>
            <a:off x="4419600" y="4287838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8" name="Oval 1030"/>
          <p:cNvSpPr>
            <a:spLocks noChangeArrowheads="1"/>
          </p:cNvSpPr>
          <p:nvPr/>
        </p:nvSpPr>
        <p:spPr bwMode="auto">
          <a:xfrm>
            <a:off x="5638800" y="5084763"/>
            <a:ext cx="139700" cy="139700"/>
          </a:xfrm>
          <a:prstGeom prst="ellipse">
            <a:avLst/>
          </a:prstGeom>
          <a:solidFill>
            <a:srgbClr val="EF2F0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828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4" grpId="0" animBg="1"/>
      <p:bldP spid="131085" grpId="0" animBg="1"/>
      <p:bldP spid="131086" grpId="0" animBg="1"/>
      <p:bldP spid="131087" grpId="0" animBg="1"/>
      <p:bldP spid="131095" grpId="0" build="p" autoUpdateAnimBg="0"/>
      <p:bldP spid="131097" grpId="0" autoUpdateAnimBg="0"/>
      <p:bldP spid="131082" grpId="0" animBg="1"/>
      <p:bldP spid="1310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Genetic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990726"/>
            <a:ext cx="7543800" cy="3819525"/>
          </a:xfrm>
        </p:spPr>
        <p:txBody>
          <a:bodyPr/>
          <a:lstStyle/>
          <a:p>
            <a:r>
              <a:rPr lang="en-GB"/>
              <a:t>Holland’s original GA is now known as the simple genetic algorithm (SGA)</a:t>
            </a:r>
          </a:p>
          <a:p>
            <a:r>
              <a:rPr lang="en-GB"/>
              <a:t>Other GAs use different:</a:t>
            </a:r>
          </a:p>
          <a:p>
            <a:pPr lvl="1"/>
            <a:r>
              <a:rPr lang="en-GB"/>
              <a:t>Representations</a:t>
            </a:r>
          </a:p>
          <a:p>
            <a:pPr lvl="1"/>
            <a:r>
              <a:rPr lang="en-GB"/>
              <a:t>Mutations</a:t>
            </a:r>
          </a:p>
          <a:p>
            <a:pPr lvl="1"/>
            <a:r>
              <a:rPr lang="en-GB"/>
              <a:t>Crossovers</a:t>
            </a:r>
          </a:p>
          <a:p>
            <a:pPr lvl="1"/>
            <a:r>
              <a:rPr lang="en-GB"/>
              <a:t>Selection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58202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SGA technical summary tableau</a:t>
            </a:r>
          </a:p>
        </p:txBody>
      </p:sp>
      <p:graphicFrame>
        <p:nvGraphicFramePr>
          <p:cNvPr id="111643" name="Group 2075"/>
          <p:cNvGraphicFramePr>
            <a:graphicFrameLocks noGrp="1"/>
          </p:cNvGraphicFramePr>
          <p:nvPr>
            <p:ph type="tbl" idx="1"/>
          </p:nvPr>
        </p:nvGraphicFramePr>
        <p:xfrm>
          <a:off x="2438400" y="2362200"/>
          <a:ext cx="8001000" cy="39344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Recombination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N-point or uniform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Bitwise bit-flipping with fixed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Parent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Fitness-Proportionate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Survivor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children replace parents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Speciality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Emphasis on crossover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2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1" name="Group 15"/>
          <p:cNvGrpSpPr>
            <a:grpSpLocks/>
          </p:cNvGrpSpPr>
          <p:nvPr/>
        </p:nvGrpSpPr>
        <p:grpSpPr bwMode="auto">
          <a:xfrm>
            <a:off x="2438400" y="2578101"/>
            <a:ext cx="8020050" cy="3682785"/>
            <a:chOff x="84" y="920"/>
            <a:chExt cx="5676" cy="2769"/>
          </a:xfrm>
        </p:grpSpPr>
        <p:sp>
          <p:nvSpPr>
            <p:cNvPr id="60418" name="Line 2"/>
            <p:cNvSpPr>
              <a:spLocks noChangeShapeType="1"/>
            </p:cNvSpPr>
            <p:nvPr/>
          </p:nvSpPr>
          <p:spPr bwMode="auto">
            <a:xfrm rot="162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9" name="Text Box 3"/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Genotype space = {0,1}</a:t>
              </a:r>
              <a:r>
                <a:rPr lang="en-US" altLang="zh-CN" sz="2400" baseline="300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Phenotype space</a:t>
              </a:r>
            </a:p>
          </p:txBody>
        </p:sp>
        <p:sp>
          <p:nvSpPr>
            <p:cNvPr id="60422" name="Freeform 6"/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>
                <a:gd name="T0" fmla="*/ 360 w 2080"/>
                <a:gd name="T1" fmla="*/ 696 h 1800"/>
                <a:gd name="T2" fmla="*/ 232 w 2080"/>
                <a:gd name="T3" fmla="*/ 424 h 1800"/>
                <a:gd name="T4" fmla="*/ 496 w 2080"/>
                <a:gd name="T5" fmla="*/ 96 h 1800"/>
                <a:gd name="T6" fmla="*/ 1040 w 2080"/>
                <a:gd name="T7" fmla="*/ 208 h 1800"/>
                <a:gd name="T8" fmla="*/ 1568 w 2080"/>
                <a:gd name="T9" fmla="*/ 0 h 1800"/>
                <a:gd name="T10" fmla="*/ 1808 w 2080"/>
                <a:gd name="T11" fmla="*/ 536 h 1800"/>
                <a:gd name="T12" fmla="*/ 1768 w 2080"/>
                <a:gd name="T13" fmla="*/ 960 h 1800"/>
                <a:gd name="T14" fmla="*/ 2048 w 2080"/>
                <a:gd name="T15" fmla="*/ 1176 h 1800"/>
                <a:gd name="T16" fmla="*/ 2080 w 2080"/>
                <a:gd name="T17" fmla="*/ 1688 h 1800"/>
                <a:gd name="T18" fmla="*/ 1528 w 2080"/>
                <a:gd name="T19" fmla="*/ 1752 h 1800"/>
                <a:gd name="T20" fmla="*/ 1176 w 2080"/>
                <a:gd name="T21" fmla="*/ 1440 h 1800"/>
                <a:gd name="T22" fmla="*/ 896 w 2080"/>
                <a:gd name="T23" fmla="*/ 1800 h 1800"/>
                <a:gd name="T24" fmla="*/ 320 w 2080"/>
                <a:gd name="T25" fmla="*/ 1520 h 1800"/>
                <a:gd name="T26" fmla="*/ 0 w 2080"/>
                <a:gd name="T27" fmla="*/ 1344 h 1800"/>
                <a:gd name="T28" fmla="*/ 312 w 2080"/>
                <a:gd name="T29" fmla="*/ 992 h 1800"/>
                <a:gd name="T30" fmla="*/ 208 w 2080"/>
                <a:gd name="T31" fmla="*/ 672 h 1800"/>
                <a:gd name="T32" fmla="*/ 360 w 2080"/>
                <a:gd name="T33" fmla="*/ 696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2116" y="1312"/>
              <a:ext cx="167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Encoding </a:t>
              </a:r>
            </a:p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(representation)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rot="162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2188" y="3064"/>
              <a:ext cx="2434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Decoding</a:t>
              </a:r>
            </a:p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(inverse representation)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011101001</a:t>
              </a: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010001001</a:t>
              </a: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10010010</a:t>
              </a: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10010001</a:t>
              </a:r>
            </a:p>
          </p:txBody>
        </p:sp>
      </p:grpSp>
      <p:sp>
        <p:nvSpPr>
          <p:cNvPr id="60430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8458200" cy="1143000"/>
          </a:xfrm>
          <a:noFill/>
          <a:ln/>
        </p:spPr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59951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838200"/>
            <a:ext cx="7924800" cy="6096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SGA reproduction cycle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590800" y="2590800"/>
            <a:ext cx="77724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>
                <a:latin typeface="Arial" panose="020B0604020202020204" pitchFamily="34" charset="0"/>
              </a:rPr>
              <a:t>Select parents for the mating pool </a:t>
            </a:r>
          </a:p>
          <a:p>
            <a:pPr eaLnBrk="0" hangingPunct="0">
              <a:spcBef>
                <a:spcPct val="20000"/>
              </a:spcBef>
            </a:pPr>
            <a:r>
              <a:rPr lang="en-GB">
                <a:latin typeface="Arial" panose="020B0604020202020204" pitchFamily="34" charset="0"/>
              </a:rPr>
              <a:t>	(size of mating pool = population size)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anose="020B0604020202020204" pitchFamily="34" charset="0"/>
              </a:rPr>
              <a:t>Shuffle the mating pool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anose="020B0604020202020204" pitchFamily="34" charset="0"/>
              </a:rPr>
              <a:t>For each consecutive pair apply crossover with probability p</a:t>
            </a:r>
            <a:r>
              <a:rPr lang="en-GB" baseline="-25000">
                <a:latin typeface="Arial" panose="020B0604020202020204" pitchFamily="34" charset="0"/>
              </a:rPr>
              <a:t>c</a:t>
            </a:r>
            <a:r>
              <a:rPr lang="en-GB">
                <a:latin typeface="Arial" panose="020B0604020202020204" pitchFamily="34" charset="0"/>
              </a:rPr>
              <a:t> , otherwise copy parents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anose="020B0604020202020204" pitchFamily="34" charset="0"/>
              </a:rPr>
              <a:t>For each offspring apply mutation (bit-flip with probability p</a:t>
            </a:r>
            <a:r>
              <a:rPr lang="en-GB" baseline="-25000">
                <a:latin typeface="Arial" panose="020B0604020202020204" pitchFamily="34" charset="0"/>
              </a:rPr>
              <a:t>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independently for each bit)</a:t>
            </a:r>
            <a:endParaRPr lang="en-GB"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anose="020B0604020202020204" pitchFamily="34" charset="0"/>
              </a:rPr>
              <a:t>Replace the whole population with the resulting offspring</a:t>
            </a:r>
          </a:p>
        </p:txBody>
      </p:sp>
    </p:spTree>
    <p:extLst>
      <p:ext uri="{BB962C8B-B14F-4D97-AF65-F5344CB8AC3E}">
        <p14:creationId xmlns:p14="http://schemas.microsoft.com/office/powerpoint/2010/main" val="240384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924800" cy="78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SGA operators: 1-point crossover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981200"/>
            <a:ext cx="7772400" cy="1498600"/>
          </a:xfrm>
        </p:spPr>
        <p:txBody>
          <a:bodyPr>
            <a:normAutofit lnSpcReduction="10000"/>
          </a:bodyPr>
          <a:lstStyle/>
          <a:p>
            <a:r>
              <a:rPr lang="en-GB" sz="2000"/>
              <a:t>Choose a random point on the two parents</a:t>
            </a:r>
          </a:p>
          <a:p>
            <a:r>
              <a:rPr lang="en-GB" sz="2000"/>
              <a:t>Split parents at this crossover point</a:t>
            </a:r>
          </a:p>
          <a:p>
            <a:r>
              <a:rPr lang="en-GB" sz="2000"/>
              <a:t>Create children by exchanging tails</a:t>
            </a:r>
          </a:p>
          <a:p>
            <a:r>
              <a:rPr lang="en-GB" sz="2000"/>
              <a:t>P</a:t>
            </a:r>
            <a:r>
              <a:rPr lang="en-GB" sz="2000" baseline="-25000"/>
              <a:t>c </a:t>
            </a:r>
            <a:r>
              <a:rPr lang="en-GB" sz="2000"/>
              <a:t>typically in range (0.6, 0.9)</a:t>
            </a:r>
            <a:endParaRPr lang="en-GB" sz="2000" baseline="-25000"/>
          </a:p>
        </p:txBody>
      </p:sp>
      <p:pic>
        <p:nvPicPr>
          <p:cNvPr id="62468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1400"/>
            <a:ext cx="54483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3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819151"/>
            <a:ext cx="7391400" cy="5429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SGA operators: mutation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0" y="2209800"/>
            <a:ext cx="7493000" cy="114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Alter each gene independently with a probability </a:t>
            </a:r>
            <a:r>
              <a:rPr lang="en-GB" sz="2400" i="1"/>
              <a:t>p</a:t>
            </a:r>
            <a:r>
              <a:rPr lang="en-GB" sz="2400" i="1" baseline="-25000"/>
              <a:t>m </a:t>
            </a:r>
          </a:p>
          <a:p>
            <a:pPr>
              <a:lnSpc>
                <a:spcPct val="90000"/>
              </a:lnSpc>
            </a:pPr>
            <a:r>
              <a:rPr lang="en-GB" sz="2400" i="1"/>
              <a:t>p</a:t>
            </a:r>
            <a:r>
              <a:rPr lang="en-GB" sz="2400" i="1" baseline="-25000"/>
              <a:t>m </a:t>
            </a:r>
            <a:r>
              <a:rPr lang="en-GB" sz="2400"/>
              <a:t>is called the mutation rate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Typically </a:t>
            </a:r>
            <a:r>
              <a:rPr lang="en-US" altLang="zh-CN" sz="2000">
                <a:ea typeface="宋体" panose="02010600030101010101" pitchFamily="2" charset="-122"/>
              </a:rPr>
              <a:t>between </a:t>
            </a:r>
            <a:r>
              <a:rPr lang="en-GB" sz="2000"/>
              <a:t>1/pop_size</a:t>
            </a:r>
            <a:r>
              <a:rPr lang="en-US" altLang="zh-CN" sz="2000">
                <a:ea typeface="宋体" panose="02010600030101010101" pitchFamily="2" charset="-122"/>
              </a:rPr>
              <a:t> and</a:t>
            </a:r>
            <a:r>
              <a:rPr lang="en-GB" sz="2000"/>
              <a:t> 1/</a:t>
            </a:r>
            <a:r>
              <a:rPr lang="en-US" altLang="zh-CN" sz="2000">
                <a:ea typeface="宋体" panose="02010600030101010101" pitchFamily="2" charset="-122"/>
              </a:rPr>
              <a:t> chromosome_length</a:t>
            </a:r>
            <a:endParaRPr lang="en-GB" sz="2000"/>
          </a:p>
        </p:txBody>
      </p:sp>
      <p:pic>
        <p:nvPicPr>
          <p:cNvPr id="65540" name="Picture 4" descr="C:\Book\Slides\Illustrations\03-GA\GA-mu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6972300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Heuristic</a:t>
            </a:r>
          </a:p>
          <a:p>
            <a:pPr lvl="1"/>
            <a:r>
              <a:rPr lang="en-US" altLang="zh-CN" dirty="0" smtClean="0"/>
              <a:t>If-else rules</a:t>
            </a:r>
          </a:p>
          <a:p>
            <a:pPr lvl="1"/>
            <a:r>
              <a:rPr lang="en-US" altLang="zh-CN" dirty="0" smtClean="0"/>
              <a:t>Iteration based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ort the tasks</a:t>
            </a:r>
          </a:p>
          <a:p>
            <a:r>
              <a:rPr lang="en-US" altLang="zh-CN" dirty="0" smtClean="0"/>
              <a:t>Map the tasks one by one</a:t>
            </a:r>
          </a:p>
          <a:p>
            <a:pPr lvl="1"/>
            <a:r>
              <a:rPr lang="en-US" altLang="zh-CN" dirty="0" smtClean="0"/>
              <a:t>Map the neighbor tasks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88945"/>
            <a:ext cx="5701091" cy="26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Heuristic</a:t>
            </a:r>
          </a:p>
          <a:p>
            <a:pPr lvl="1"/>
            <a:r>
              <a:rPr lang="en-US" altLang="zh-CN" dirty="0" smtClean="0"/>
              <a:t>Partition based</a:t>
            </a:r>
          </a:p>
          <a:p>
            <a:r>
              <a:rPr lang="en-US" altLang="zh-CN" dirty="0" smtClean="0"/>
              <a:t>Partition both the task graph and network recursively</a:t>
            </a:r>
          </a:p>
          <a:p>
            <a:pPr lvl="1"/>
            <a:r>
              <a:rPr lang="en-US" altLang="zh-CN" dirty="0" smtClean="0"/>
              <a:t>Chaco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46" y="3426451"/>
            <a:ext cx="6439458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 programming </a:t>
            </a:r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 : binary value, 1 if task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mapped to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j; 0 otherwise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Or, </a:t>
            </a:r>
          </a:p>
          <a:p>
            <a:pPr lvl="1"/>
            <a:r>
              <a:rPr lang="en-US" altLang="zh-CN" dirty="0" smtClean="0"/>
              <a:t>Ai = &lt;the ID of the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Objective: MD(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): Manhattan distance of CPUs j and k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LP Solve,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etc.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66004" y="2656971"/>
                <a:ext cx="134479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04" y="2656971"/>
                <a:ext cx="1344792" cy="764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39775" y="2656971"/>
                <a:ext cx="1344792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775" y="2656971"/>
                <a:ext cx="1344792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Mapping</a:t>
            </a:r>
          </a:p>
          <a:p>
            <a:pPr lvl="1"/>
            <a:r>
              <a:rPr lang="en-US" altLang="zh-CN" dirty="0" smtClean="0"/>
              <a:t>Given a task graph G1(V, E) and an architecture G2(T, L), find a function M</a:t>
            </a:r>
          </a:p>
          <a:p>
            <a:pPr lvl="1"/>
            <a:r>
              <a:rPr lang="en-US" altLang="zh-CN" dirty="0" smtClean="0"/>
              <a:t>M(v) = t</a:t>
            </a:r>
          </a:p>
          <a:p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dirty="0" smtClean="0"/>
              <a:t>For each task, determine its start time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5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 and bound </a:t>
            </a:r>
          </a:p>
          <a:p>
            <a:pPr lvl="1"/>
            <a:r>
              <a:rPr lang="en-US" altLang="zh-CN" dirty="0" smtClean="0"/>
              <a:t>New branches and cut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75" y="1997638"/>
            <a:ext cx="6251404" cy="40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5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Genetic algorithm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20" y="244308"/>
            <a:ext cx="5303980" cy="3756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6" y="2547715"/>
            <a:ext cx="4330969" cy="3764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66" y="3710667"/>
            <a:ext cx="5997460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31" y="1027906"/>
            <a:ext cx="6735819" cy="54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22" y="1690688"/>
            <a:ext cx="438950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time minimization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40" y="2369434"/>
            <a:ext cx="6222566" cy="29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48DFC-7035-4336-97C4-F06DC4702489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883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18842" name="Rectangle 26"/>
          <p:cNvSpPr>
            <a:spLocks noChangeAspect="1" noChangeArrowheads="1"/>
          </p:cNvSpPr>
          <p:nvPr/>
        </p:nvSpPr>
        <p:spPr bwMode="auto">
          <a:xfrm>
            <a:off x="2286000" y="1352550"/>
            <a:ext cx="1379538" cy="323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8843" name="Rectangle 27"/>
          <p:cNvSpPr>
            <a:spLocks noChangeAspect="1" noChangeArrowheads="1"/>
          </p:cNvSpPr>
          <p:nvPr/>
        </p:nvSpPr>
        <p:spPr bwMode="auto">
          <a:xfrm>
            <a:off x="6829425" y="1352550"/>
            <a:ext cx="1054100" cy="32385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18844" name="Rectangle 28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18845" name="Rectangle 29"/>
          <p:cNvSpPr>
            <a:spLocks noChangeAspect="1" noChangeArrowheads="1"/>
          </p:cNvSpPr>
          <p:nvPr/>
        </p:nvSpPr>
        <p:spPr bwMode="auto">
          <a:xfrm>
            <a:off x="3908425" y="1352550"/>
            <a:ext cx="1055688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8846" name="Rectangle 30"/>
          <p:cNvSpPr>
            <a:spLocks noChangeAspect="1" noChangeArrowheads="1"/>
          </p:cNvSpPr>
          <p:nvPr/>
        </p:nvSpPr>
        <p:spPr bwMode="auto">
          <a:xfrm>
            <a:off x="5207000" y="1352550"/>
            <a:ext cx="1379538" cy="3238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8848" name="Rectangle 32"/>
          <p:cNvSpPr>
            <a:spLocks noChangeAspect="1" noChangeArrowheads="1"/>
          </p:cNvSpPr>
          <p:nvPr/>
        </p:nvSpPr>
        <p:spPr bwMode="auto">
          <a:xfrm>
            <a:off x="8264526" y="1352550"/>
            <a:ext cx="892175" cy="3238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8849" name="Rectangle 33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18850" name="Rectangle 34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18851" name="Line 35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18852" name="Text Box 36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18853" name="Text Box 37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18855" name="Line 39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18857" name="Text Box 41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8858" name="Line 42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18862" name="Rectangle 46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18863" name="Rectangle 47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18865" name="Rectangle 49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18866" name="Rectangle 50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18867" name="Rectangle 51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047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71C92-4F77-435F-87E3-5D0E6958C1EE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24970" name="Rectangle 10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24971" name="Rectangle 11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24978" name="Rectangle 18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24963" name="Rectangle 3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4964" name="Rectangle 4"/>
          <p:cNvSpPr>
            <a:spLocks noChangeAspect="1" noChangeArrowheads="1"/>
          </p:cNvSpPr>
          <p:nvPr/>
        </p:nvSpPr>
        <p:spPr bwMode="auto">
          <a:xfrm>
            <a:off x="6829425" y="1352550"/>
            <a:ext cx="1054100" cy="32385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24965" name="Rectangle 5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24966" name="Rectangle 6"/>
          <p:cNvSpPr>
            <a:spLocks noChangeAspect="1" noChangeArrowheads="1"/>
          </p:cNvSpPr>
          <p:nvPr/>
        </p:nvSpPr>
        <p:spPr bwMode="auto">
          <a:xfrm>
            <a:off x="3908425" y="1352550"/>
            <a:ext cx="1055688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24967" name="Rectangle 7"/>
          <p:cNvSpPr>
            <a:spLocks noChangeAspect="1" noChangeArrowheads="1"/>
          </p:cNvSpPr>
          <p:nvPr/>
        </p:nvSpPr>
        <p:spPr bwMode="auto">
          <a:xfrm>
            <a:off x="5207000" y="1352550"/>
            <a:ext cx="1379538" cy="3238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24969" name="Rectangle 9"/>
          <p:cNvSpPr>
            <a:spLocks noChangeAspect="1" noChangeArrowheads="1"/>
          </p:cNvSpPr>
          <p:nvPr/>
        </p:nvSpPr>
        <p:spPr bwMode="auto">
          <a:xfrm>
            <a:off x="8264526" y="1352550"/>
            <a:ext cx="892175" cy="3238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24972" name="Line 12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4973" name="Text Box 13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24974" name="Text Box 14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24975" name="Line 15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4976" name="Text Box 16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4977" name="Line 17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4979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24980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24981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24982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484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E6EF7-603E-470D-B76F-91494D5BA86F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27010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27011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27012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27014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7015" name="Rectangle 7"/>
          <p:cNvSpPr>
            <a:spLocks noChangeAspect="1" noChangeArrowheads="1"/>
          </p:cNvSpPr>
          <p:nvPr/>
        </p:nvSpPr>
        <p:spPr bwMode="auto">
          <a:xfrm>
            <a:off x="6829425" y="1352550"/>
            <a:ext cx="1054100" cy="32385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27016" name="Rectangle 8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27017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27018" name="Rectangle 10"/>
          <p:cNvSpPr>
            <a:spLocks noChangeAspect="1" noChangeArrowheads="1"/>
          </p:cNvSpPr>
          <p:nvPr/>
        </p:nvSpPr>
        <p:spPr bwMode="auto">
          <a:xfrm>
            <a:off x="5207000" y="1352550"/>
            <a:ext cx="1379538" cy="3238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27020" name="Rectangle 12"/>
          <p:cNvSpPr>
            <a:spLocks noChangeAspect="1" noChangeArrowheads="1"/>
          </p:cNvSpPr>
          <p:nvPr/>
        </p:nvSpPr>
        <p:spPr bwMode="auto">
          <a:xfrm>
            <a:off x="8264526" y="1352550"/>
            <a:ext cx="892175" cy="3238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27021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7022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27023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27024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7025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7026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7027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27028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27029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27030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550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6FD04-37A8-4E9A-AAD9-CD9E95EB7A67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29058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29059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29060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29062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9063" name="Rectangle 7"/>
          <p:cNvSpPr>
            <a:spLocks noChangeAspect="1" noChangeArrowheads="1"/>
          </p:cNvSpPr>
          <p:nvPr/>
        </p:nvSpPr>
        <p:spPr bwMode="auto">
          <a:xfrm>
            <a:off x="6829425" y="1352550"/>
            <a:ext cx="1054100" cy="32385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29064" name="Rectangle 8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29065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29066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29068" name="Rectangle 12"/>
          <p:cNvSpPr>
            <a:spLocks noChangeAspect="1" noChangeArrowheads="1"/>
          </p:cNvSpPr>
          <p:nvPr/>
        </p:nvSpPr>
        <p:spPr bwMode="auto">
          <a:xfrm>
            <a:off x="8264526" y="1352550"/>
            <a:ext cx="892175" cy="3238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29069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9070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29071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29072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9073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9074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29075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29076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29077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29078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287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2CEAC-AC7A-4F95-A685-10D166E95F80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31106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31107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31108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31110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1112" name="Rectangle 8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1113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1114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1116" name="Rectangle 12"/>
          <p:cNvSpPr>
            <a:spLocks noChangeAspect="1" noChangeArrowheads="1"/>
          </p:cNvSpPr>
          <p:nvPr/>
        </p:nvSpPr>
        <p:spPr bwMode="auto">
          <a:xfrm>
            <a:off x="8264526" y="1352550"/>
            <a:ext cx="892175" cy="3238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1117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1118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31119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31120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1121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1122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1123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31124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1125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31126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31127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50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334"/>
            <a:ext cx="4996439" cy="2724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" y="4011954"/>
            <a:ext cx="6572881" cy="31295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36" y="-5410"/>
            <a:ext cx="3829464" cy="68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3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2BFD9-CF2E-4AA9-BCD2-3BC9AB7C7511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33154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33155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33156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33158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3160" name="Rectangle 8"/>
          <p:cNvSpPr>
            <a:spLocks noChangeAspect="1" noChangeArrowheads="1"/>
          </p:cNvSpPr>
          <p:nvPr/>
        </p:nvSpPr>
        <p:spPr bwMode="auto">
          <a:xfrm>
            <a:off x="2286000" y="1905000"/>
            <a:ext cx="2514600" cy="32385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3161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3162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3164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3165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3166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33167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33168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3169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3170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3171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33172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3173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33174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33175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16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0152E-C267-4AE2-89B6-2C39E99F52D4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35222" name="Rectangle 22"/>
          <p:cNvSpPr>
            <a:spLocks noChangeAspect="1" noChangeArrowheads="1"/>
          </p:cNvSpPr>
          <p:nvPr/>
        </p:nvSpPr>
        <p:spPr bwMode="auto">
          <a:xfrm>
            <a:off x="5029200" y="1905000"/>
            <a:ext cx="4419600" cy="3238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35202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35203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35204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35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35206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5208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5209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5210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5212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5213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5214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35215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35216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5217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5218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5219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35220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5221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35223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364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2FA2-23C1-4989-AFE6-ADAC4AB33B22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37250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37251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37252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37254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7256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7257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7258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7260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7261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7262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37263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37264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7265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7266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7267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37268" name="Rectangle 20"/>
          <p:cNvSpPr>
            <a:spLocks noChangeAspect="1" noChangeArrowheads="1"/>
          </p:cNvSpPr>
          <p:nvPr/>
        </p:nvSpPr>
        <p:spPr bwMode="auto">
          <a:xfrm>
            <a:off x="2286000" y="2514600"/>
            <a:ext cx="1371600" cy="3238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7269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37270" name="Rectangle 22"/>
          <p:cNvSpPr>
            <a:spLocks noChangeAspect="1" noChangeArrowheads="1"/>
          </p:cNvSpPr>
          <p:nvPr/>
        </p:nvSpPr>
        <p:spPr bwMode="auto">
          <a:xfrm>
            <a:off x="4876800" y="4953000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37271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77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780A-084E-4AA7-B230-561245896627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39298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39299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39300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39302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9304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39305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9306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9308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9309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9310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39311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39312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9313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9314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39315" name="Rectangle 19"/>
          <p:cNvSpPr>
            <a:spLocks noChangeAspect="1" noChangeArrowheads="1"/>
          </p:cNvSpPr>
          <p:nvPr/>
        </p:nvSpPr>
        <p:spPr bwMode="auto">
          <a:xfrm>
            <a:off x="3962400" y="2514600"/>
            <a:ext cx="1143000" cy="3238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39316" name="Rectangle 20"/>
          <p:cNvSpPr>
            <a:spLocks noChangeAspect="1" noChangeArrowheads="1"/>
          </p:cNvSpPr>
          <p:nvPr/>
        </p:nvSpPr>
        <p:spPr bwMode="auto">
          <a:xfrm>
            <a:off x="5029200" y="4419600"/>
            <a:ext cx="1371600" cy="32385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9317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39318" name="Rectangle 22"/>
          <p:cNvSpPr>
            <a:spLocks noChangeAspect="1" noChangeArrowheads="1"/>
          </p:cNvSpPr>
          <p:nvPr/>
        </p:nvSpPr>
        <p:spPr bwMode="auto">
          <a:xfrm>
            <a:off x="4876800" y="4953000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39319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17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0FD3E-BA0A-45F4-AA98-5D0DCF3B6936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41346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41347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41348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41350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1352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41353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1354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1355" name="Rectangle 11"/>
          <p:cNvSpPr>
            <a:spLocks noChangeAspect="1" noChangeArrowheads="1"/>
          </p:cNvSpPr>
          <p:nvPr/>
        </p:nvSpPr>
        <p:spPr bwMode="auto">
          <a:xfrm>
            <a:off x="4876801" y="4953000"/>
            <a:ext cx="3948113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41356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1357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1358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41359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41360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1361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1362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1363" name="Rectangle 19"/>
          <p:cNvSpPr>
            <a:spLocks noChangeAspect="1" noChangeArrowheads="1"/>
          </p:cNvSpPr>
          <p:nvPr/>
        </p:nvSpPr>
        <p:spPr bwMode="auto">
          <a:xfrm>
            <a:off x="6400800" y="4419600"/>
            <a:ext cx="1143000" cy="323850"/>
          </a:xfrm>
          <a:prstGeom prst="rect">
            <a:avLst/>
          </a:prstGeom>
          <a:solidFill>
            <a:srgbClr val="3366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41364" name="Rectangle 20"/>
          <p:cNvSpPr>
            <a:spLocks noChangeAspect="1" noChangeArrowheads="1"/>
          </p:cNvSpPr>
          <p:nvPr/>
        </p:nvSpPr>
        <p:spPr bwMode="auto">
          <a:xfrm>
            <a:off x="5029200" y="4419600"/>
            <a:ext cx="1371600" cy="32385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41365" name="Rectangle 21"/>
          <p:cNvSpPr>
            <a:spLocks noChangeAspect="1" noChangeArrowheads="1"/>
          </p:cNvSpPr>
          <p:nvPr/>
        </p:nvSpPr>
        <p:spPr bwMode="auto">
          <a:xfrm>
            <a:off x="5257800" y="2514600"/>
            <a:ext cx="2133600" cy="32385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41366" name="Rectangle 22"/>
          <p:cNvSpPr>
            <a:spLocks noChangeAspect="1" noChangeArrowheads="1"/>
          </p:cNvSpPr>
          <p:nvPr/>
        </p:nvSpPr>
        <p:spPr bwMode="auto">
          <a:xfrm>
            <a:off x="4876800" y="4953000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41367" name="Rectangle 23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73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66E1D-5401-4186-8AFC-DC94C8FA641E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43394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43395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43396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43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43398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3400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43401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3402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3403" name="Rectangle 11"/>
          <p:cNvSpPr>
            <a:spLocks noChangeAspect="1" noChangeArrowheads="1"/>
          </p:cNvSpPr>
          <p:nvPr/>
        </p:nvSpPr>
        <p:spPr bwMode="auto">
          <a:xfrm>
            <a:off x="4876800" y="4953000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43404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3405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3406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43407" name="Text Box 15"/>
          <p:cNvSpPr txBox="1">
            <a:spLocks noChangeAspect="1" noChangeArrowheads="1"/>
          </p:cNvSpPr>
          <p:nvPr/>
        </p:nvSpPr>
        <p:spPr bwMode="auto">
          <a:xfrm>
            <a:off x="5659439" y="6010275"/>
            <a:ext cx="12969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443408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3409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3410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3411" name="Rectangle 19"/>
          <p:cNvSpPr>
            <a:spLocks noChangeAspect="1" noChangeArrowheads="1"/>
          </p:cNvSpPr>
          <p:nvPr/>
        </p:nvSpPr>
        <p:spPr bwMode="auto">
          <a:xfrm>
            <a:off x="6400800" y="4419600"/>
            <a:ext cx="1143000" cy="323850"/>
          </a:xfrm>
          <a:prstGeom prst="rect">
            <a:avLst/>
          </a:prstGeom>
          <a:solidFill>
            <a:srgbClr val="3366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43412" name="Rectangle 20"/>
          <p:cNvSpPr>
            <a:spLocks noChangeAspect="1" noChangeArrowheads="1"/>
          </p:cNvSpPr>
          <p:nvPr/>
        </p:nvSpPr>
        <p:spPr bwMode="auto">
          <a:xfrm>
            <a:off x="5029200" y="4419600"/>
            <a:ext cx="1371600" cy="32385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43413" name="Rectangle 21"/>
          <p:cNvSpPr>
            <a:spLocks noChangeAspect="1" noChangeArrowheads="1"/>
          </p:cNvSpPr>
          <p:nvPr/>
        </p:nvSpPr>
        <p:spPr bwMode="auto">
          <a:xfrm>
            <a:off x="6629400" y="5467350"/>
            <a:ext cx="2133600" cy="323850"/>
          </a:xfrm>
          <a:prstGeom prst="rect">
            <a:avLst/>
          </a:prstGeom>
          <a:solidFill>
            <a:srgbClr val="80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43414" name="Rectangle 22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182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089-069F-4BFB-AB21-FAFFBCFF7A88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ChangeAspect="1" noChangeArrowheads="1"/>
          </p:cNvSpPr>
          <p:nvPr/>
        </p:nvSpPr>
        <p:spPr bwMode="auto">
          <a:xfrm>
            <a:off x="2736850" y="546735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45443" name="Rectangle 3"/>
          <p:cNvSpPr>
            <a:spLocks noChangeAspect="1" noChangeArrowheads="1"/>
          </p:cNvSpPr>
          <p:nvPr/>
        </p:nvSpPr>
        <p:spPr bwMode="auto">
          <a:xfrm>
            <a:off x="2743200" y="4953000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45444" name="Rectangle 4"/>
          <p:cNvSpPr>
            <a:spLocks noChangeAspect="1" noChangeArrowheads="1"/>
          </p:cNvSpPr>
          <p:nvPr/>
        </p:nvSpPr>
        <p:spPr bwMode="auto">
          <a:xfrm>
            <a:off x="2743200" y="4419600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Balancing:  List Scheduling</a:t>
            </a:r>
          </a:p>
        </p:txBody>
      </p:sp>
      <p:sp>
        <p:nvSpPr>
          <p:cNvPr id="445446" name="Rectangle 6"/>
          <p:cNvSpPr>
            <a:spLocks noChangeAspect="1" noChangeArrowheads="1"/>
          </p:cNvSpPr>
          <p:nvPr/>
        </p:nvSpPr>
        <p:spPr bwMode="auto">
          <a:xfrm>
            <a:off x="2743200" y="4419600"/>
            <a:ext cx="1379538" cy="32385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5447" name="Rectangle 7"/>
          <p:cNvSpPr>
            <a:spLocks noChangeAspect="1" noChangeArrowheads="1"/>
          </p:cNvSpPr>
          <p:nvPr/>
        </p:nvSpPr>
        <p:spPr bwMode="auto">
          <a:xfrm>
            <a:off x="3790950" y="4953000"/>
            <a:ext cx="10922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45448" name="Rectangle 8"/>
          <p:cNvSpPr>
            <a:spLocks noChangeAspect="1" noChangeArrowheads="1"/>
          </p:cNvSpPr>
          <p:nvPr/>
        </p:nvSpPr>
        <p:spPr bwMode="auto">
          <a:xfrm>
            <a:off x="4114800" y="5467350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45449" name="Rectangle 9"/>
          <p:cNvSpPr>
            <a:spLocks noChangeAspect="1" noChangeArrowheads="1"/>
          </p:cNvSpPr>
          <p:nvPr/>
        </p:nvSpPr>
        <p:spPr bwMode="auto">
          <a:xfrm>
            <a:off x="2743200" y="4953000"/>
            <a:ext cx="1055688" cy="3238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5450" name="Rectangle 10"/>
          <p:cNvSpPr>
            <a:spLocks noChangeAspect="1" noChangeArrowheads="1"/>
          </p:cNvSpPr>
          <p:nvPr/>
        </p:nvSpPr>
        <p:spPr bwMode="auto">
          <a:xfrm>
            <a:off x="2743200" y="5467350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5451" name="Rectangle 11"/>
          <p:cNvSpPr>
            <a:spLocks noChangeAspect="1" noChangeArrowheads="1"/>
          </p:cNvSpPr>
          <p:nvPr/>
        </p:nvSpPr>
        <p:spPr bwMode="auto">
          <a:xfrm>
            <a:off x="4876800" y="4953000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45452" name="Rectangle 12"/>
          <p:cNvSpPr>
            <a:spLocks noChangeAspect="1" noChangeArrowheads="1"/>
          </p:cNvSpPr>
          <p:nvPr/>
        </p:nvSpPr>
        <p:spPr bwMode="auto">
          <a:xfrm>
            <a:off x="4114800" y="4419600"/>
            <a:ext cx="914400" cy="32385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5453" name="Line 13"/>
          <p:cNvSpPr>
            <a:spLocks noChangeAspect="1" noChangeShapeType="1"/>
          </p:cNvSpPr>
          <p:nvPr/>
        </p:nvSpPr>
        <p:spPr bwMode="auto">
          <a:xfrm>
            <a:off x="2736851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54" name="Text Box 14"/>
          <p:cNvSpPr txBox="1">
            <a:spLocks noChangeAspect="1" noChangeArrowheads="1"/>
          </p:cNvSpPr>
          <p:nvPr/>
        </p:nvSpPr>
        <p:spPr bwMode="auto">
          <a:xfrm>
            <a:off x="4686301" y="6105525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45456" name="Line 16"/>
          <p:cNvSpPr>
            <a:spLocks noChangeAspect="1" noChangeShapeType="1"/>
          </p:cNvSpPr>
          <p:nvPr/>
        </p:nvSpPr>
        <p:spPr bwMode="auto">
          <a:xfrm>
            <a:off x="7685088" y="60102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57" name="Text Box 17"/>
          <p:cNvSpPr txBox="1">
            <a:spLocks noChangeAspect="1" noChangeArrowheads="1"/>
          </p:cNvSpPr>
          <p:nvPr/>
        </p:nvSpPr>
        <p:spPr bwMode="auto">
          <a:xfrm>
            <a:off x="2574926" y="6010275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5458" name="Line 18"/>
          <p:cNvSpPr>
            <a:spLocks noChangeAspect="1" noChangeShapeType="1"/>
          </p:cNvSpPr>
          <p:nvPr/>
        </p:nvSpPr>
        <p:spPr bwMode="auto">
          <a:xfrm>
            <a:off x="2736850" y="5929314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59" name="Rectangle 19"/>
          <p:cNvSpPr>
            <a:spLocks noChangeAspect="1" noChangeArrowheads="1"/>
          </p:cNvSpPr>
          <p:nvPr/>
        </p:nvSpPr>
        <p:spPr bwMode="auto">
          <a:xfrm>
            <a:off x="6400800" y="4419600"/>
            <a:ext cx="1143000" cy="323850"/>
          </a:xfrm>
          <a:prstGeom prst="rect">
            <a:avLst/>
          </a:prstGeom>
          <a:solidFill>
            <a:srgbClr val="3366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45460" name="Rectangle 20"/>
          <p:cNvSpPr>
            <a:spLocks noChangeAspect="1" noChangeArrowheads="1"/>
          </p:cNvSpPr>
          <p:nvPr/>
        </p:nvSpPr>
        <p:spPr bwMode="auto">
          <a:xfrm>
            <a:off x="5029200" y="4419600"/>
            <a:ext cx="1371600" cy="32385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45461" name="Rectangle 21"/>
          <p:cNvSpPr>
            <a:spLocks noChangeAspect="1" noChangeArrowheads="1"/>
          </p:cNvSpPr>
          <p:nvPr/>
        </p:nvSpPr>
        <p:spPr bwMode="auto">
          <a:xfrm>
            <a:off x="6629400" y="5467350"/>
            <a:ext cx="2133600" cy="323850"/>
          </a:xfrm>
          <a:prstGeom prst="rect">
            <a:avLst/>
          </a:prstGeom>
          <a:solidFill>
            <a:srgbClr val="80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45462" name="Rectangle 22"/>
          <p:cNvSpPr>
            <a:spLocks noChangeAspect="1" noChangeArrowheads="1"/>
          </p:cNvSpPr>
          <p:nvPr/>
        </p:nvSpPr>
        <p:spPr bwMode="auto">
          <a:xfrm>
            <a:off x="2752725" y="2500313"/>
            <a:ext cx="680085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3</a:t>
            </a:r>
          </a:p>
        </p:txBody>
      </p:sp>
      <p:sp>
        <p:nvSpPr>
          <p:cNvPr id="445463" name="Rectangle 23"/>
          <p:cNvSpPr>
            <a:spLocks noChangeAspect="1" noChangeArrowheads="1"/>
          </p:cNvSpPr>
          <p:nvPr/>
        </p:nvSpPr>
        <p:spPr bwMode="auto">
          <a:xfrm>
            <a:off x="2759075" y="1985963"/>
            <a:ext cx="6794500" cy="32385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2</a:t>
            </a:r>
          </a:p>
        </p:txBody>
      </p:sp>
      <p:sp>
        <p:nvSpPr>
          <p:cNvPr id="445464" name="Rectangle 24"/>
          <p:cNvSpPr>
            <a:spLocks noChangeAspect="1" noChangeArrowheads="1"/>
          </p:cNvSpPr>
          <p:nvPr/>
        </p:nvSpPr>
        <p:spPr bwMode="auto">
          <a:xfrm>
            <a:off x="2759075" y="1447801"/>
            <a:ext cx="6800850" cy="328613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Machine 1</a:t>
            </a:r>
          </a:p>
        </p:txBody>
      </p:sp>
      <p:sp>
        <p:nvSpPr>
          <p:cNvPr id="445465" name="Rectangle 25"/>
          <p:cNvSpPr>
            <a:spLocks noChangeAspect="1" noChangeArrowheads="1"/>
          </p:cNvSpPr>
          <p:nvPr/>
        </p:nvSpPr>
        <p:spPr bwMode="auto">
          <a:xfrm>
            <a:off x="2743200" y="1987551"/>
            <a:ext cx="1379538" cy="32226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5466" name="Rectangle 26"/>
          <p:cNvSpPr>
            <a:spLocks noChangeAspect="1" noChangeArrowheads="1"/>
          </p:cNvSpPr>
          <p:nvPr/>
        </p:nvSpPr>
        <p:spPr bwMode="auto">
          <a:xfrm>
            <a:off x="2749550" y="1454150"/>
            <a:ext cx="1054100" cy="32385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45467" name="Rectangle 27"/>
          <p:cNvSpPr>
            <a:spLocks noChangeAspect="1" noChangeArrowheads="1"/>
          </p:cNvSpPr>
          <p:nvPr/>
        </p:nvSpPr>
        <p:spPr bwMode="auto">
          <a:xfrm>
            <a:off x="3886200" y="2500313"/>
            <a:ext cx="2514600" cy="32385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45468" name="Rectangle 28"/>
          <p:cNvSpPr>
            <a:spLocks noChangeAspect="1" noChangeArrowheads="1"/>
          </p:cNvSpPr>
          <p:nvPr/>
        </p:nvSpPr>
        <p:spPr bwMode="auto">
          <a:xfrm>
            <a:off x="7467600" y="1447801"/>
            <a:ext cx="1055688" cy="328613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5469" name="Rectangle 29"/>
          <p:cNvSpPr>
            <a:spLocks noChangeAspect="1" noChangeArrowheads="1"/>
          </p:cNvSpPr>
          <p:nvPr/>
        </p:nvSpPr>
        <p:spPr bwMode="auto">
          <a:xfrm>
            <a:off x="6096000" y="1452563"/>
            <a:ext cx="1379538" cy="32385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5470" name="Rectangle 30"/>
          <p:cNvSpPr>
            <a:spLocks noChangeAspect="1" noChangeArrowheads="1"/>
          </p:cNvSpPr>
          <p:nvPr/>
        </p:nvSpPr>
        <p:spPr bwMode="auto">
          <a:xfrm>
            <a:off x="4114800" y="1985963"/>
            <a:ext cx="4419600" cy="32385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45471" name="Rectangle 31"/>
          <p:cNvSpPr>
            <a:spLocks noChangeAspect="1" noChangeArrowheads="1"/>
          </p:cNvSpPr>
          <p:nvPr/>
        </p:nvSpPr>
        <p:spPr bwMode="auto">
          <a:xfrm>
            <a:off x="3810000" y="1447801"/>
            <a:ext cx="914400" cy="328613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45472" name="Line 32"/>
          <p:cNvSpPr>
            <a:spLocks noChangeAspect="1" noChangeShapeType="1"/>
          </p:cNvSpPr>
          <p:nvPr/>
        </p:nvSpPr>
        <p:spPr bwMode="auto">
          <a:xfrm>
            <a:off x="2752726" y="3043238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73" name="Text Box 33"/>
          <p:cNvSpPr txBox="1">
            <a:spLocks noChangeAspect="1" noChangeArrowheads="1"/>
          </p:cNvSpPr>
          <p:nvPr/>
        </p:nvSpPr>
        <p:spPr bwMode="auto">
          <a:xfrm>
            <a:off x="4702176" y="3138488"/>
            <a:ext cx="18637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1600">
              <a:solidFill>
                <a:srgbClr val="000000"/>
              </a:solidFill>
            </a:endParaRPr>
          </a:p>
        </p:txBody>
      </p:sp>
      <p:sp>
        <p:nvSpPr>
          <p:cNvPr id="445475" name="Line 35"/>
          <p:cNvSpPr>
            <a:spLocks noChangeAspect="1" noChangeShapeType="1"/>
          </p:cNvSpPr>
          <p:nvPr/>
        </p:nvSpPr>
        <p:spPr bwMode="auto">
          <a:xfrm>
            <a:off x="7700963" y="30432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76" name="Text Box 36"/>
          <p:cNvSpPr txBox="1">
            <a:spLocks noChangeAspect="1" noChangeArrowheads="1"/>
          </p:cNvSpPr>
          <p:nvPr/>
        </p:nvSpPr>
        <p:spPr bwMode="auto">
          <a:xfrm>
            <a:off x="2590801" y="3043238"/>
            <a:ext cx="4873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5477" name="Line 37"/>
          <p:cNvSpPr>
            <a:spLocks noChangeAspect="1" noChangeShapeType="1"/>
          </p:cNvSpPr>
          <p:nvPr/>
        </p:nvSpPr>
        <p:spPr bwMode="auto">
          <a:xfrm>
            <a:off x="2752725" y="2962276"/>
            <a:ext cx="0" cy="161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445478" name="Rectangle 38"/>
          <p:cNvSpPr>
            <a:spLocks noChangeAspect="1" noChangeArrowheads="1"/>
          </p:cNvSpPr>
          <p:nvPr/>
        </p:nvSpPr>
        <p:spPr bwMode="auto">
          <a:xfrm>
            <a:off x="2743200" y="2498725"/>
            <a:ext cx="1143000" cy="323850"/>
          </a:xfrm>
          <a:prstGeom prst="rect">
            <a:avLst/>
          </a:prstGeom>
          <a:solidFill>
            <a:srgbClr val="3366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45479" name="Rectangle 39"/>
          <p:cNvSpPr>
            <a:spLocks noChangeAspect="1" noChangeArrowheads="1"/>
          </p:cNvSpPr>
          <p:nvPr/>
        </p:nvSpPr>
        <p:spPr bwMode="auto">
          <a:xfrm>
            <a:off x="4724400" y="1447801"/>
            <a:ext cx="1371600" cy="328613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45480" name="Rectangle 40"/>
          <p:cNvSpPr>
            <a:spLocks noChangeAspect="1" noChangeArrowheads="1"/>
          </p:cNvSpPr>
          <p:nvPr/>
        </p:nvSpPr>
        <p:spPr bwMode="auto">
          <a:xfrm>
            <a:off x="6400800" y="2500313"/>
            <a:ext cx="2133600" cy="323850"/>
          </a:xfrm>
          <a:prstGeom prst="rect">
            <a:avLst/>
          </a:prstGeom>
          <a:solidFill>
            <a:srgbClr val="80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45483" name="Text Box 43"/>
          <p:cNvSpPr txBox="1">
            <a:spLocks noChangeArrowheads="1"/>
          </p:cNvSpPr>
          <p:nvPr/>
        </p:nvSpPr>
        <p:spPr bwMode="auto">
          <a:xfrm>
            <a:off x="4572000" y="3200400"/>
            <a:ext cx="28956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Optimal Schedule</a:t>
            </a:r>
          </a:p>
        </p:txBody>
      </p:sp>
      <p:sp>
        <p:nvSpPr>
          <p:cNvPr id="445484" name="Text Box 44"/>
          <p:cNvSpPr txBox="1">
            <a:spLocks noChangeArrowheads="1"/>
          </p:cNvSpPr>
          <p:nvPr/>
        </p:nvSpPr>
        <p:spPr bwMode="auto">
          <a:xfrm>
            <a:off x="4572000" y="6172200"/>
            <a:ext cx="28956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List schedule</a:t>
            </a:r>
          </a:p>
        </p:txBody>
      </p:sp>
    </p:spTree>
    <p:extLst>
      <p:ext uri="{BB962C8B-B14F-4D97-AF65-F5344CB8AC3E}">
        <p14:creationId xmlns:p14="http://schemas.microsoft.com/office/powerpoint/2010/main" val="6972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Variants </a:t>
            </a:r>
          </a:p>
          <a:p>
            <a:pPr lvl="1"/>
            <a:r>
              <a:rPr lang="en-US" altLang="zh-CN" dirty="0" smtClean="0"/>
              <a:t>End time minimization </a:t>
            </a:r>
          </a:p>
          <a:p>
            <a:pPr lvl="1"/>
            <a:r>
              <a:rPr lang="en-US" altLang="zh-CN" dirty="0" err="1" smtClean="0"/>
              <a:t>Schedulability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10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 and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Energy, power </a:t>
            </a:r>
          </a:p>
          <a:p>
            <a:r>
              <a:rPr lang="en-US" altLang="zh-CN" dirty="0" smtClean="0"/>
              <a:t>Execution time</a:t>
            </a:r>
          </a:p>
          <a:p>
            <a:r>
              <a:rPr lang="en-US" altLang="zh-CN" dirty="0" smtClean="0"/>
              <a:t>Communication latency </a:t>
            </a:r>
          </a:p>
          <a:p>
            <a:r>
              <a:rPr lang="en-US" altLang="zh-CN" dirty="0" smtClean="0"/>
              <a:t>Reliability </a:t>
            </a:r>
          </a:p>
          <a:p>
            <a:r>
              <a:rPr lang="en-US" altLang="zh-CN" dirty="0" smtClean="0"/>
              <a:t>Temperature 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57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Complexity: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73967" y="2570305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573967" y="3342805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21501" y="4340157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521501" y="5273550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76334" y="3020010"/>
            <a:ext cx="0" cy="3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0"/>
          </p:cNvCxnSpPr>
          <p:nvPr/>
        </p:nvCxnSpPr>
        <p:spPr>
          <a:xfrm flipH="1">
            <a:off x="1723868" y="3792510"/>
            <a:ext cx="52466" cy="5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7" idx="0"/>
          </p:cNvCxnSpPr>
          <p:nvPr/>
        </p:nvCxnSpPr>
        <p:spPr>
          <a:xfrm>
            <a:off x="1723868" y="4789862"/>
            <a:ext cx="0" cy="48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98033" y="2795157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7365" y="2795157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98033" y="4038513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17365" y="4038513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3"/>
            <a:endCxn id="15" idx="1"/>
          </p:cNvCxnSpPr>
          <p:nvPr/>
        </p:nvCxnSpPr>
        <p:spPr>
          <a:xfrm>
            <a:off x="3432748" y="3068981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2"/>
          </p:cNvCxnSpPr>
          <p:nvPr/>
        </p:nvCxnSpPr>
        <p:spPr>
          <a:xfrm>
            <a:off x="4234723" y="3342805"/>
            <a:ext cx="37474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6" idx="0"/>
          </p:cNvCxnSpPr>
          <p:nvPr/>
        </p:nvCxnSpPr>
        <p:spPr>
          <a:xfrm>
            <a:off x="3200399" y="3342805"/>
            <a:ext cx="14992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3432748" y="4312337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2188564" y="3492708"/>
            <a:ext cx="524656" cy="2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50435" y="2091968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269767" y="2091968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250435" y="3335324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69767" y="3335324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7" idx="3"/>
            <a:endCxn id="28" idx="1"/>
          </p:cNvCxnSpPr>
          <p:nvPr/>
        </p:nvCxnSpPr>
        <p:spPr>
          <a:xfrm>
            <a:off x="7685150" y="2365792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2"/>
          </p:cNvCxnSpPr>
          <p:nvPr/>
        </p:nvCxnSpPr>
        <p:spPr>
          <a:xfrm>
            <a:off x="8487125" y="2639616"/>
            <a:ext cx="37474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9" idx="0"/>
          </p:cNvCxnSpPr>
          <p:nvPr/>
        </p:nvCxnSpPr>
        <p:spPr>
          <a:xfrm>
            <a:off x="7452801" y="2639616"/>
            <a:ext cx="14992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3"/>
          </p:cNvCxnSpPr>
          <p:nvPr/>
        </p:nvCxnSpPr>
        <p:spPr>
          <a:xfrm>
            <a:off x="7685150" y="3609148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902496" y="1683207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646061" y="1628232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969371" y="2994309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667463" y="3043003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74105" y="4624796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393437" y="4624796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374105" y="5868152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393437" y="5868152"/>
            <a:ext cx="434715" cy="547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1" idx="3"/>
            <a:endCxn id="42" idx="1"/>
          </p:cNvCxnSpPr>
          <p:nvPr/>
        </p:nvCxnSpPr>
        <p:spPr>
          <a:xfrm>
            <a:off x="7808820" y="4898620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2"/>
          </p:cNvCxnSpPr>
          <p:nvPr/>
        </p:nvCxnSpPr>
        <p:spPr>
          <a:xfrm>
            <a:off x="8610795" y="5172444"/>
            <a:ext cx="37474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43" idx="0"/>
          </p:cNvCxnSpPr>
          <p:nvPr/>
        </p:nvCxnSpPr>
        <p:spPr>
          <a:xfrm>
            <a:off x="7576471" y="5172444"/>
            <a:ext cx="14992" cy="69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3"/>
          </p:cNvCxnSpPr>
          <p:nvPr/>
        </p:nvCxnSpPr>
        <p:spPr>
          <a:xfrm>
            <a:off x="7808820" y="6141976"/>
            <a:ext cx="58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929815" y="4229436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8567364" y="4149439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093041" y="5527137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8791133" y="5575831"/>
            <a:ext cx="404734" cy="449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311391" y="3827136"/>
            <a:ext cx="14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Mapping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reduce complexity </a:t>
            </a:r>
          </a:p>
          <a:p>
            <a:pPr lvl="1"/>
            <a:r>
              <a:rPr lang="en-US" altLang="zh-CN" dirty="0" smtClean="0"/>
              <a:t>Heuristic </a:t>
            </a:r>
          </a:p>
          <a:p>
            <a:pPr lvl="1"/>
            <a:r>
              <a:rPr lang="en-US" altLang="zh-CN" dirty="0" smtClean="0"/>
              <a:t>Branch and bound</a:t>
            </a:r>
          </a:p>
          <a:p>
            <a:pPr lvl="1"/>
            <a:r>
              <a:rPr lang="en-US" altLang="zh-CN" dirty="0" smtClean="0"/>
              <a:t>Linear/ integer programming</a:t>
            </a:r>
          </a:p>
          <a:p>
            <a:pPr lvl="1"/>
            <a:r>
              <a:rPr lang="en-US" altLang="zh-CN" dirty="0" smtClean="0"/>
              <a:t>Randomized optimization</a:t>
            </a:r>
          </a:p>
          <a:p>
            <a:pPr lvl="2"/>
            <a:r>
              <a:rPr lang="en-US" altLang="zh-CN" dirty="0" smtClean="0"/>
              <a:t>Genetic algorithm, simulated annealing, etc.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17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3FF-7B6D-4785-B337-61D8EB45C60A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1" y="1981200"/>
            <a:ext cx="8194675" cy="3886200"/>
          </a:xfrm>
          <a:noFill/>
          <a:ln/>
        </p:spPr>
        <p:txBody>
          <a:bodyPr/>
          <a:lstStyle/>
          <a:p>
            <a:pPr eaLnBrk="0" hangingPunct="0">
              <a:lnSpc>
                <a:spcPct val="110000"/>
              </a:lnSpc>
              <a:tabLst>
                <a:tab pos="13795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Decisions variables</a:t>
            </a: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:</a:t>
            </a:r>
            <a:endParaRPr lang="en-US" altLang="zh-TW">
              <a:solidFill>
                <a:srgbClr val="334635"/>
              </a:solidFill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  <a:p>
            <a:pPr eaLnBrk="0" hangingPunct="0">
              <a:lnSpc>
                <a:spcPct val="20000"/>
              </a:lnSpc>
              <a:buNone/>
              <a:tabLst>
                <a:tab pos="1379538" algn="l"/>
              </a:tabLst>
            </a:pPr>
            <a:endParaRPr lang="en-US" altLang="zh-TW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  <a:p>
            <a:pPr lvl="1" eaLnBrk="0" hangingPunct="0">
              <a:tabLst>
                <a:tab pos="13795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= Weekly production level of Space Rays (in dozens) </a:t>
            </a:r>
          </a:p>
          <a:p>
            <a:pPr lvl="1" eaLnBrk="0" hangingPunct="0">
              <a:tabLst>
                <a:tab pos="13795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Weekly production level of Zappers (in dozens).</a:t>
            </a:r>
          </a:p>
          <a:p>
            <a:pPr eaLnBrk="0" hangingPunct="0">
              <a:lnSpc>
                <a:spcPct val="0"/>
              </a:lnSpc>
              <a:buNone/>
              <a:tabLst>
                <a:tab pos="1379538" algn="l"/>
              </a:tabLst>
            </a:pPr>
            <a:endParaRPr lang="en-US" altLang="zh-TW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  <a:p>
            <a:pPr eaLnBrk="0" hangingPunct="0">
              <a:lnSpc>
                <a:spcPct val="130000"/>
              </a:lnSpc>
              <a:tabLst>
                <a:tab pos="13795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Objective Function:</a:t>
            </a:r>
          </a:p>
          <a:p>
            <a:pPr lvl="1" eaLnBrk="0" hangingPunct="0">
              <a:lnSpc>
                <a:spcPct val="150000"/>
              </a:lnSpc>
              <a:tabLst>
                <a:tab pos="13795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 Weekly profit, to be maximized</a:t>
            </a:r>
            <a:endParaRPr lang="en-US" altLang="zh-TW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TW" sz="3600">
                <a:ea typeface="新細明體" panose="02020500000000000000" pitchFamily="18" charset="-120"/>
              </a:rPr>
              <a:t>The Galaxy Linear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13594320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1135</Words>
  <Application>Microsoft Office PowerPoint</Application>
  <PresentationFormat>宽屏</PresentationFormat>
  <Paragraphs>484</Paragraphs>
  <Slides>47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Monotype Sorts</vt:lpstr>
      <vt:lpstr>新細明體</vt:lpstr>
      <vt:lpstr>宋体</vt:lpstr>
      <vt:lpstr>Arial</vt:lpstr>
      <vt:lpstr>Arial Narrow</vt:lpstr>
      <vt:lpstr>Calibri</vt:lpstr>
      <vt:lpstr>Calibri Light</vt:lpstr>
      <vt:lpstr>Cambria Math</vt:lpstr>
      <vt:lpstr>Comic Sans MS</vt:lpstr>
      <vt:lpstr>Symbol</vt:lpstr>
      <vt:lpstr>Wingdings</vt:lpstr>
      <vt:lpstr>Office 主题</vt:lpstr>
      <vt:lpstr>alg-design</vt:lpstr>
      <vt:lpstr>ClipArt</vt:lpstr>
      <vt:lpstr>Application mapping and scheduling</vt:lpstr>
      <vt:lpstr>Outline </vt:lpstr>
      <vt:lpstr>Overview</vt:lpstr>
      <vt:lpstr>Overview</vt:lpstr>
      <vt:lpstr>Objectives and constraints</vt:lpstr>
      <vt:lpstr>Mapping algorithm </vt:lpstr>
      <vt:lpstr>Mapping algorithm </vt:lpstr>
      <vt:lpstr>PowerPoint 演示文稿</vt:lpstr>
      <vt:lpstr>The Galaxy Linear Programming Model</vt:lpstr>
      <vt:lpstr>The Galaxy Linear Programming Model</vt:lpstr>
      <vt:lpstr>2.3  The Graphical Analysis of Linear     Programming</vt:lpstr>
      <vt:lpstr>PowerPoint 演示文稿</vt:lpstr>
      <vt:lpstr>Graphical Analysis – the Feasible Region</vt:lpstr>
      <vt:lpstr>Graphical Analysis – the Feasible Region</vt:lpstr>
      <vt:lpstr>Graphical Analysis – the Feasible Region</vt:lpstr>
      <vt:lpstr>Solving Graphically for an Optimal Solution</vt:lpstr>
      <vt:lpstr>The search for an optimal solution</vt:lpstr>
      <vt:lpstr>   Summary of the optimal solution </vt:lpstr>
      <vt:lpstr>Extreme points and optimal solutions</vt:lpstr>
      <vt:lpstr>Multiple optimal solutions</vt:lpstr>
      <vt:lpstr>Genetic algorithms</vt:lpstr>
      <vt:lpstr>SGA technical summary tableau</vt:lpstr>
      <vt:lpstr>Representation</vt:lpstr>
      <vt:lpstr>SGA reproduction cycle</vt:lpstr>
      <vt:lpstr>SGA operators: 1-point crossover</vt:lpstr>
      <vt:lpstr>SGA operators: mutation</vt:lpstr>
      <vt:lpstr>Mapping algorithm </vt:lpstr>
      <vt:lpstr>Mapping algorithm </vt:lpstr>
      <vt:lpstr>Mapping algorithm </vt:lpstr>
      <vt:lpstr>Mapping algorithm </vt:lpstr>
      <vt:lpstr>Mapping algorithm </vt:lpstr>
      <vt:lpstr>Mapping algorithm </vt:lpstr>
      <vt:lpstr>Schedule algorithm </vt:lpstr>
      <vt:lpstr>Schedule algorithm 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Load Balancing:  List Scheduling</vt:lpstr>
      <vt:lpstr>Schedule algorithm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mapping and scheduling</dc:title>
  <dc:creator>Xiaohang Wang</dc:creator>
  <cp:lastModifiedBy>Xiaohang Wang</cp:lastModifiedBy>
  <cp:revision>58</cp:revision>
  <dcterms:created xsi:type="dcterms:W3CDTF">2016-09-11T01:24:01Z</dcterms:created>
  <dcterms:modified xsi:type="dcterms:W3CDTF">2016-09-17T01:58:00Z</dcterms:modified>
</cp:coreProperties>
</file>