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94" r:id="rId5"/>
    <p:sldId id="296" r:id="rId6"/>
    <p:sldId id="291" r:id="rId7"/>
    <p:sldId id="309" r:id="rId8"/>
    <p:sldId id="308" r:id="rId9"/>
    <p:sldId id="298" r:id="rId10"/>
    <p:sldId id="295" r:id="rId11"/>
    <p:sldId id="297" r:id="rId12"/>
    <p:sldId id="292" r:id="rId13"/>
    <p:sldId id="263" r:id="rId14"/>
    <p:sldId id="264" r:id="rId15"/>
    <p:sldId id="265" r:id="rId16"/>
    <p:sldId id="285" r:id="rId17"/>
    <p:sldId id="310" r:id="rId18"/>
    <p:sldId id="268" r:id="rId19"/>
    <p:sldId id="269" r:id="rId20"/>
    <p:sldId id="318" r:id="rId21"/>
    <p:sldId id="270" r:id="rId22"/>
    <p:sldId id="284" r:id="rId23"/>
    <p:sldId id="271" r:id="rId24"/>
    <p:sldId id="290" r:id="rId25"/>
    <p:sldId id="289" r:id="rId26"/>
    <p:sldId id="272" r:id="rId27"/>
    <p:sldId id="273" r:id="rId28"/>
    <p:sldId id="274" r:id="rId29"/>
    <p:sldId id="287" r:id="rId30"/>
    <p:sldId id="277" r:id="rId31"/>
    <p:sldId id="275" r:id="rId32"/>
    <p:sldId id="286" r:id="rId33"/>
    <p:sldId id="312" r:id="rId34"/>
    <p:sldId id="276" r:id="rId35"/>
    <p:sldId id="314" r:id="rId36"/>
    <p:sldId id="319" r:id="rId37"/>
    <p:sldId id="320" r:id="rId38"/>
    <p:sldId id="278" r:id="rId39"/>
    <p:sldId id="313" r:id="rId40"/>
    <p:sldId id="317" r:id="rId41"/>
    <p:sldId id="315" r:id="rId42"/>
    <p:sldId id="321" r:id="rId43"/>
    <p:sldId id="316" r:id="rId44"/>
    <p:sldId id="322" r:id="rId45"/>
    <p:sldId id="338" r:id="rId46"/>
    <p:sldId id="337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23" r:id="rId61"/>
    <p:sldId id="282" r:id="rId62"/>
  </p:sldIdLst>
  <p:sldSz cx="9144000" cy="6858000" type="screen4x3"/>
  <p:notesSz cx="7315200" cy="9601200"/>
  <p:custDataLst>
    <p:tags r:id="rId6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7" autoAdjust="0"/>
    <p:restoredTop sz="96954" autoAdjust="0"/>
  </p:normalViewPr>
  <p:slideViewPr>
    <p:cSldViewPr snapToObjects="1">
      <p:cViewPr varScale="1">
        <p:scale>
          <a:sx n="51" d="100"/>
          <a:sy n="51" d="100"/>
        </p:scale>
        <p:origin x="101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1C508B7-E6B0-45AE-90A1-7B755977F31F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463A4CD-6745-478D-AB84-E92228B9C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54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EB88E9-2BFF-9543-9304-5B239A22D46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599388-6CDC-FE47-B67F-6A2F18318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9388-6CDC-FE47-B67F-6A2F1831832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039D-074A-B746-A967-46308EBF1865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A560C-8C50-5E48-B5BE-EE6793449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Interconnection Networks: Topology and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Path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Multiple minimum length paths between source and destination pair</a:t>
            </a:r>
          </a:p>
          <a:p>
            <a:pPr lvl="0"/>
            <a:r>
              <a:rPr lang="en-US" dirty="0" smtClean="0"/>
              <a:t>Fault tolerance</a:t>
            </a:r>
          </a:p>
          <a:p>
            <a:pPr lvl="0"/>
            <a:r>
              <a:rPr lang="en-US" dirty="0" smtClean="0"/>
              <a:t>Better load balancing in network</a:t>
            </a:r>
          </a:p>
          <a:p>
            <a:pPr lvl="0"/>
            <a:r>
              <a:rPr lang="en-US" dirty="0" smtClean="0"/>
              <a:t>Routing algorithm should be able to exploit path diversity</a:t>
            </a:r>
          </a:p>
          <a:p>
            <a:pPr lvl="0"/>
            <a:r>
              <a:rPr lang="en-US" dirty="0" smtClean="0"/>
              <a:t>We’ll see shortly</a:t>
            </a:r>
          </a:p>
          <a:p>
            <a:pPr lvl="1"/>
            <a:r>
              <a:rPr lang="en-US" baseline="0" dirty="0" smtClean="0"/>
              <a:t>Butterfly has no path diversity</a:t>
            </a:r>
          </a:p>
          <a:p>
            <a:pPr lvl="1"/>
            <a:r>
              <a:rPr lang="en-US" dirty="0" smtClean="0"/>
              <a:t>Torus can exploit path diversity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Diversity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disjoint paths: no links in common</a:t>
            </a:r>
          </a:p>
          <a:p>
            <a:r>
              <a:rPr lang="en-US" dirty="0" smtClean="0"/>
              <a:t>Node disjoint paths:  no nodes in common except source and destination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j</a:t>
            </a:r>
            <a:r>
              <a:rPr lang="en-US" dirty="0" smtClean="0"/>
              <a:t> = minimum number of edge/node disjoint paths between any source-</a:t>
            </a:r>
            <a:r>
              <a:rPr lang="en-US" baseline="0" dirty="0" smtClean="0"/>
              <a:t>destination pair</a:t>
            </a:r>
            <a:endParaRPr lang="en-US" dirty="0" smtClean="0"/>
          </a:p>
          <a:p>
            <a:pPr lvl="1"/>
            <a:r>
              <a:rPr lang="en-US" dirty="0" smtClean="0"/>
              <a:t>Network can tolerate </a:t>
            </a:r>
            <a:r>
              <a:rPr lang="en-US" dirty="0" err="1" smtClean="0"/>
              <a:t>j</a:t>
            </a:r>
            <a:r>
              <a:rPr lang="en-US" dirty="0" smtClean="0"/>
              <a:t> link/node failures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</a:t>
            </a:r>
            <a:r>
              <a:rPr lang="en-US" baseline="0" dirty="0" smtClean="0"/>
              <a:t> symmetric:</a:t>
            </a:r>
            <a:endParaRPr lang="en-US" dirty="0" smtClean="0">
              <a:solidFill>
                <a:srgbClr val="000000"/>
              </a:solidFill>
              <a:latin typeface="Geneva"/>
              <a:ea typeface="Geneva"/>
              <a:cs typeface="Geneva"/>
            </a:endParaRPr>
          </a:p>
          <a:p>
            <a:pPr lvl="1"/>
            <a:r>
              <a:rPr lang="en-US" baseline="0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An </a:t>
            </a:r>
            <a:r>
              <a:rPr lang="en-US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automorphism</a:t>
            </a:r>
            <a:r>
              <a:rPr lang="en-US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exists that maps any node a onto another node b</a:t>
            </a:r>
          </a:p>
          <a:p>
            <a:pPr lvl="1"/>
            <a:r>
              <a:rPr lang="en-US" baseline="0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Topology</a:t>
            </a:r>
            <a:r>
              <a:rPr lang="en-US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same from point of view of all nodes</a:t>
            </a:r>
            <a:endParaRPr lang="en-US" baseline="0" dirty="0" smtClean="0"/>
          </a:p>
          <a:p>
            <a:r>
              <a:rPr lang="en-US" baseline="0" dirty="0" smtClean="0"/>
              <a:t>Edge symmetric: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automorphism</a:t>
            </a:r>
            <a:r>
              <a:rPr lang="en-US" dirty="0" smtClean="0"/>
              <a:t> exists that maps any channel a onto another channel </a:t>
            </a:r>
            <a:r>
              <a:rPr lang="en-US" dirty="0" err="1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&amp; Indirect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Direct: Every</a:t>
            </a:r>
            <a:r>
              <a:rPr lang="en-US" baseline="0" dirty="0" smtClean="0"/>
              <a:t> switch also network end point</a:t>
            </a:r>
          </a:p>
          <a:p>
            <a:pPr lvl="1"/>
            <a:r>
              <a:rPr lang="en-US" dirty="0" smtClean="0"/>
              <a:t>Ex: Torus</a:t>
            </a:r>
            <a:endParaRPr lang="en-US" baseline="0" dirty="0" smtClean="0"/>
          </a:p>
          <a:p>
            <a:pPr lvl="0"/>
            <a:r>
              <a:rPr lang="en-US" dirty="0" smtClean="0"/>
              <a:t>Indirect:</a:t>
            </a:r>
            <a:r>
              <a:rPr lang="en-US" baseline="0" dirty="0" smtClean="0"/>
              <a:t> Not all switches are end points</a:t>
            </a:r>
          </a:p>
          <a:p>
            <a:pPr lvl="1"/>
            <a:r>
              <a:rPr lang="en-US" dirty="0" smtClean="0"/>
              <a:t>Ex: Butterfly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Torus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38980"/>
          </a:xfrm>
        </p:spPr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ary</a:t>
            </a:r>
            <a:r>
              <a:rPr lang="en-US" dirty="0" smtClean="0"/>
              <a:t> n-cube:  </a:t>
            </a:r>
            <a:r>
              <a:rPr lang="en-US" dirty="0" err="1" smtClean="0"/>
              <a:t>k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network nodes</a:t>
            </a:r>
            <a:endParaRPr lang="en-US" baseline="30000" dirty="0" smtClean="0"/>
          </a:p>
          <a:p>
            <a:r>
              <a:rPr lang="en-US" dirty="0" smtClean="0"/>
              <a:t>n-dimensional grid with k nodes in each dimension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36677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8800" y="36677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36677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45059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45059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43200" y="45059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4400" y="53441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28800" y="53441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43200" y="53441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1295400" y="38582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8" idx="2"/>
          </p:cNvCxnSpPr>
          <p:nvPr/>
        </p:nvCxnSpPr>
        <p:spPr>
          <a:xfrm>
            <a:off x="1295400" y="46964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1" idx="2"/>
          </p:cNvCxnSpPr>
          <p:nvPr/>
        </p:nvCxnSpPr>
        <p:spPr>
          <a:xfrm>
            <a:off x="1295400" y="55346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12" idx="2"/>
          </p:cNvCxnSpPr>
          <p:nvPr/>
        </p:nvCxnSpPr>
        <p:spPr>
          <a:xfrm>
            <a:off x="2209800" y="55346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6"/>
            <a:endCxn id="9" idx="2"/>
          </p:cNvCxnSpPr>
          <p:nvPr/>
        </p:nvCxnSpPr>
        <p:spPr>
          <a:xfrm>
            <a:off x="2209800" y="46964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6"/>
            <a:endCxn id="6" idx="2"/>
          </p:cNvCxnSpPr>
          <p:nvPr/>
        </p:nvCxnSpPr>
        <p:spPr>
          <a:xfrm>
            <a:off x="2209800" y="38582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4"/>
            <a:endCxn id="7" idx="0"/>
          </p:cNvCxnSpPr>
          <p:nvPr/>
        </p:nvCxnSpPr>
        <p:spPr>
          <a:xfrm rot="5400000">
            <a:off x="876300" y="427738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4"/>
            <a:endCxn id="9" idx="0"/>
          </p:cNvCxnSpPr>
          <p:nvPr/>
        </p:nvCxnSpPr>
        <p:spPr>
          <a:xfrm rot="5400000">
            <a:off x="2705100" y="427738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4"/>
            <a:endCxn id="8" idx="0"/>
          </p:cNvCxnSpPr>
          <p:nvPr/>
        </p:nvCxnSpPr>
        <p:spPr>
          <a:xfrm rot="5400000">
            <a:off x="1790700" y="427738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4"/>
            <a:endCxn id="11" idx="0"/>
          </p:cNvCxnSpPr>
          <p:nvPr/>
        </p:nvCxnSpPr>
        <p:spPr>
          <a:xfrm rot="5400000">
            <a:off x="1790700" y="511558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4"/>
            <a:endCxn id="12" idx="0"/>
          </p:cNvCxnSpPr>
          <p:nvPr/>
        </p:nvCxnSpPr>
        <p:spPr>
          <a:xfrm rot="5400000">
            <a:off x="2705100" y="511558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4"/>
            <a:endCxn id="10" idx="0"/>
          </p:cNvCxnSpPr>
          <p:nvPr/>
        </p:nvCxnSpPr>
        <p:spPr>
          <a:xfrm rot="5400000">
            <a:off x="876300" y="511558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4" idx="2"/>
            <a:endCxn id="6" idx="6"/>
          </p:cNvCxnSpPr>
          <p:nvPr/>
        </p:nvCxnSpPr>
        <p:spPr>
          <a:xfrm rot="10800000" flipH="1">
            <a:off x="914400" y="3858280"/>
            <a:ext cx="2209800" cy="1588"/>
          </a:xfrm>
          <a:prstGeom prst="curvedConnector5">
            <a:avLst>
              <a:gd name="adj1" fmla="val -10345"/>
              <a:gd name="adj2" fmla="val 26391688"/>
              <a:gd name="adj3" fmla="val 1103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7" idx="2"/>
            <a:endCxn id="9" idx="6"/>
          </p:cNvCxnSpPr>
          <p:nvPr/>
        </p:nvCxnSpPr>
        <p:spPr>
          <a:xfrm rot="10800000" flipH="1">
            <a:off x="914400" y="4696480"/>
            <a:ext cx="2209800" cy="1588"/>
          </a:xfrm>
          <a:prstGeom prst="curvedConnector5">
            <a:avLst>
              <a:gd name="adj1" fmla="val -10345"/>
              <a:gd name="adj2" fmla="val 26391688"/>
              <a:gd name="adj3" fmla="val 1103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/>
          <p:nvPr/>
        </p:nvCxnSpPr>
        <p:spPr>
          <a:xfrm rot="10800000" flipH="1">
            <a:off x="914400" y="5571192"/>
            <a:ext cx="2209800" cy="1588"/>
          </a:xfrm>
          <a:prstGeom prst="curvedConnector5">
            <a:avLst>
              <a:gd name="adj1" fmla="val -10345"/>
              <a:gd name="adj2" fmla="val 26391688"/>
              <a:gd name="adj3" fmla="val 1103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0" idx="4"/>
            <a:endCxn id="4" idx="0"/>
          </p:cNvCxnSpPr>
          <p:nvPr/>
        </p:nvCxnSpPr>
        <p:spPr>
          <a:xfrm rot="5400000" flipH="1">
            <a:off x="76200" y="4696480"/>
            <a:ext cx="2057400" cy="1588"/>
          </a:xfrm>
          <a:prstGeom prst="curvedConnector5">
            <a:avLst>
              <a:gd name="adj1" fmla="val -11111"/>
              <a:gd name="adj2" fmla="val -27991184"/>
              <a:gd name="adj3" fmla="val 1191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11" idx="4"/>
            <a:endCxn id="5" idx="0"/>
          </p:cNvCxnSpPr>
          <p:nvPr/>
        </p:nvCxnSpPr>
        <p:spPr>
          <a:xfrm rot="5400000" flipH="1">
            <a:off x="990600" y="4696480"/>
            <a:ext cx="2057400" cy="1588"/>
          </a:xfrm>
          <a:prstGeom prst="curvedConnector5">
            <a:avLst>
              <a:gd name="adj1" fmla="val -11111"/>
              <a:gd name="adj2" fmla="val -23192695"/>
              <a:gd name="adj3" fmla="val 11975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/>
          <p:nvPr/>
        </p:nvCxnSpPr>
        <p:spPr>
          <a:xfrm rot="5400000" flipH="1">
            <a:off x="1942306" y="4695686"/>
            <a:ext cx="2057400" cy="1588"/>
          </a:xfrm>
          <a:prstGeom prst="curvedConnector5">
            <a:avLst>
              <a:gd name="adj1" fmla="val -11111"/>
              <a:gd name="adj2" fmla="val -15195214"/>
              <a:gd name="adj3" fmla="val 11975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4400" y="61823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3-ary 2-cube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914400" y="618238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3-ary 2-mesh</a:t>
            </a:r>
            <a:endParaRPr lang="en-US" sz="2800" dirty="0"/>
          </a:p>
        </p:txBody>
      </p:sp>
      <p:sp>
        <p:nvSpPr>
          <p:cNvPr id="72" name="Oval 71"/>
          <p:cNvSpPr/>
          <p:nvPr/>
        </p:nvSpPr>
        <p:spPr>
          <a:xfrm>
            <a:off x="4419600" y="38201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410200" y="38201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400800" y="38201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419600" y="47345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410200" y="47345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400800" y="47345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19600" y="56489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10200" y="56489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00800" y="56489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2" idx="6"/>
            <a:endCxn id="73" idx="2"/>
          </p:cNvCxnSpPr>
          <p:nvPr/>
        </p:nvCxnSpPr>
        <p:spPr>
          <a:xfrm>
            <a:off x="4800600" y="40106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6"/>
            <a:endCxn id="76" idx="2"/>
          </p:cNvCxnSpPr>
          <p:nvPr/>
        </p:nvCxnSpPr>
        <p:spPr>
          <a:xfrm>
            <a:off x="4800600" y="49250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6"/>
            <a:endCxn id="79" idx="2"/>
          </p:cNvCxnSpPr>
          <p:nvPr/>
        </p:nvCxnSpPr>
        <p:spPr>
          <a:xfrm>
            <a:off x="4800600" y="58394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6"/>
            <a:endCxn id="80" idx="2"/>
          </p:cNvCxnSpPr>
          <p:nvPr/>
        </p:nvCxnSpPr>
        <p:spPr>
          <a:xfrm>
            <a:off x="5791200" y="58394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6" idx="6"/>
            <a:endCxn id="77" idx="2"/>
          </p:cNvCxnSpPr>
          <p:nvPr/>
        </p:nvCxnSpPr>
        <p:spPr>
          <a:xfrm>
            <a:off x="5791200" y="49250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3" idx="6"/>
            <a:endCxn id="74" idx="2"/>
          </p:cNvCxnSpPr>
          <p:nvPr/>
        </p:nvCxnSpPr>
        <p:spPr>
          <a:xfrm>
            <a:off x="5791200" y="40106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2" idx="4"/>
            <a:endCxn id="75" idx="0"/>
          </p:cNvCxnSpPr>
          <p:nvPr/>
        </p:nvCxnSpPr>
        <p:spPr>
          <a:xfrm rot="5400000">
            <a:off x="4343400" y="44678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4" idx="4"/>
            <a:endCxn id="77" idx="0"/>
          </p:cNvCxnSpPr>
          <p:nvPr/>
        </p:nvCxnSpPr>
        <p:spPr>
          <a:xfrm rot="5400000">
            <a:off x="6324600" y="44678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3" idx="4"/>
            <a:endCxn id="76" idx="0"/>
          </p:cNvCxnSpPr>
          <p:nvPr/>
        </p:nvCxnSpPr>
        <p:spPr>
          <a:xfrm rot="5400000">
            <a:off x="5334000" y="44678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4"/>
            <a:endCxn id="79" idx="0"/>
          </p:cNvCxnSpPr>
          <p:nvPr/>
        </p:nvCxnSpPr>
        <p:spPr>
          <a:xfrm rot="5400000">
            <a:off x="5334000" y="53822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7" idx="4"/>
            <a:endCxn id="80" idx="0"/>
          </p:cNvCxnSpPr>
          <p:nvPr/>
        </p:nvCxnSpPr>
        <p:spPr>
          <a:xfrm rot="5400000">
            <a:off x="6324600" y="53822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5" idx="4"/>
            <a:endCxn id="78" idx="0"/>
          </p:cNvCxnSpPr>
          <p:nvPr/>
        </p:nvCxnSpPr>
        <p:spPr>
          <a:xfrm rot="5400000">
            <a:off x="4343400" y="53822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953000" y="34391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943600" y="34391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934200" y="34391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953000" y="43535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943600" y="43535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934200" y="43535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953000" y="52679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943600" y="52679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934200" y="526798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99" idx="6"/>
            <a:endCxn id="100" idx="2"/>
          </p:cNvCxnSpPr>
          <p:nvPr/>
        </p:nvCxnSpPr>
        <p:spPr>
          <a:xfrm>
            <a:off x="5334000" y="36296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6"/>
            <a:endCxn id="103" idx="2"/>
          </p:cNvCxnSpPr>
          <p:nvPr/>
        </p:nvCxnSpPr>
        <p:spPr>
          <a:xfrm>
            <a:off x="5334000" y="45440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5" idx="6"/>
            <a:endCxn id="106" idx="2"/>
          </p:cNvCxnSpPr>
          <p:nvPr/>
        </p:nvCxnSpPr>
        <p:spPr>
          <a:xfrm>
            <a:off x="5334000" y="54584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07" idx="2"/>
          </p:cNvCxnSpPr>
          <p:nvPr/>
        </p:nvCxnSpPr>
        <p:spPr>
          <a:xfrm>
            <a:off x="6324600" y="54584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04" idx="2"/>
          </p:cNvCxnSpPr>
          <p:nvPr/>
        </p:nvCxnSpPr>
        <p:spPr>
          <a:xfrm>
            <a:off x="6324600" y="45440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01" idx="2"/>
          </p:cNvCxnSpPr>
          <p:nvPr/>
        </p:nvCxnSpPr>
        <p:spPr>
          <a:xfrm>
            <a:off x="6324600" y="362968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9" idx="4"/>
            <a:endCxn id="102" idx="0"/>
          </p:cNvCxnSpPr>
          <p:nvPr/>
        </p:nvCxnSpPr>
        <p:spPr>
          <a:xfrm rot="5400000">
            <a:off x="4876800" y="40868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1" idx="4"/>
            <a:endCxn id="104" idx="0"/>
          </p:cNvCxnSpPr>
          <p:nvPr/>
        </p:nvCxnSpPr>
        <p:spPr>
          <a:xfrm rot="5400000">
            <a:off x="6858000" y="40868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0" idx="4"/>
            <a:endCxn id="103" idx="0"/>
          </p:cNvCxnSpPr>
          <p:nvPr/>
        </p:nvCxnSpPr>
        <p:spPr>
          <a:xfrm rot="5400000">
            <a:off x="5867400" y="40868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3" idx="4"/>
            <a:endCxn id="106" idx="0"/>
          </p:cNvCxnSpPr>
          <p:nvPr/>
        </p:nvCxnSpPr>
        <p:spPr>
          <a:xfrm rot="5400000">
            <a:off x="5867400" y="50012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4" idx="4"/>
            <a:endCxn id="107" idx="0"/>
          </p:cNvCxnSpPr>
          <p:nvPr/>
        </p:nvCxnSpPr>
        <p:spPr>
          <a:xfrm rot="5400000">
            <a:off x="6858000" y="50012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2" idx="4"/>
            <a:endCxn id="105" idx="0"/>
          </p:cNvCxnSpPr>
          <p:nvPr/>
        </p:nvCxnSpPr>
        <p:spPr>
          <a:xfrm rot="5400000">
            <a:off x="4876800" y="500128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2" idx="7"/>
            <a:endCxn id="99" idx="3"/>
          </p:cNvCxnSpPr>
          <p:nvPr/>
        </p:nvCxnSpPr>
        <p:spPr>
          <a:xfrm rot="5400000" flipH="1" flipV="1">
            <a:off x="4821004" y="368818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3" idx="7"/>
            <a:endCxn id="100" idx="3"/>
          </p:cNvCxnSpPr>
          <p:nvPr/>
        </p:nvCxnSpPr>
        <p:spPr>
          <a:xfrm rot="5400000" flipH="1" flipV="1">
            <a:off x="5811604" y="368818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75" idx="7"/>
            <a:endCxn id="102" idx="3"/>
          </p:cNvCxnSpPr>
          <p:nvPr/>
        </p:nvCxnSpPr>
        <p:spPr>
          <a:xfrm rot="5400000" flipH="1" flipV="1">
            <a:off x="4821004" y="460258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78" idx="7"/>
            <a:endCxn id="105" idx="3"/>
          </p:cNvCxnSpPr>
          <p:nvPr/>
        </p:nvCxnSpPr>
        <p:spPr>
          <a:xfrm rot="5400000" flipH="1" flipV="1">
            <a:off x="4821004" y="551698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79" idx="7"/>
            <a:endCxn id="106" idx="3"/>
          </p:cNvCxnSpPr>
          <p:nvPr/>
        </p:nvCxnSpPr>
        <p:spPr>
          <a:xfrm rot="5400000" flipH="1" flipV="1">
            <a:off x="5811604" y="551698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80" idx="7"/>
            <a:endCxn id="107" idx="3"/>
          </p:cNvCxnSpPr>
          <p:nvPr/>
        </p:nvCxnSpPr>
        <p:spPr>
          <a:xfrm rot="5400000" flipH="1" flipV="1">
            <a:off x="6802204" y="551698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7" idx="7"/>
            <a:endCxn id="104" idx="3"/>
          </p:cNvCxnSpPr>
          <p:nvPr/>
        </p:nvCxnSpPr>
        <p:spPr>
          <a:xfrm rot="5400000" flipH="1" flipV="1">
            <a:off x="6802204" y="460258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74" idx="7"/>
            <a:endCxn id="101" idx="3"/>
          </p:cNvCxnSpPr>
          <p:nvPr/>
        </p:nvCxnSpPr>
        <p:spPr>
          <a:xfrm rot="5400000" flipH="1" flipV="1">
            <a:off x="6802204" y="368818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76" idx="7"/>
            <a:endCxn id="103" idx="3"/>
          </p:cNvCxnSpPr>
          <p:nvPr/>
        </p:nvCxnSpPr>
        <p:spPr>
          <a:xfrm rot="5400000" flipH="1" flipV="1">
            <a:off x="5811604" y="460258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7391400" y="380851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7391400" y="472291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7391400" y="563731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>
            <a:stCxn id="206" idx="4"/>
            <a:endCxn id="207" idx="0"/>
          </p:cNvCxnSpPr>
          <p:nvPr/>
        </p:nvCxnSpPr>
        <p:spPr>
          <a:xfrm rot="5400000">
            <a:off x="7315200" y="445621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7" idx="4"/>
            <a:endCxn id="208" idx="0"/>
          </p:cNvCxnSpPr>
          <p:nvPr/>
        </p:nvCxnSpPr>
        <p:spPr>
          <a:xfrm rot="5400000">
            <a:off x="7315200" y="537061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7924800" y="346561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7924800" y="434191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924800" y="525631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>
            <a:endCxn id="213" idx="2"/>
          </p:cNvCxnSpPr>
          <p:nvPr/>
        </p:nvCxnSpPr>
        <p:spPr>
          <a:xfrm>
            <a:off x="7315200" y="5446812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endCxn id="212" idx="2"/>
          </p:cNvCxnSpPr>
          <p:nvPr/>
        </p:nvCxnSpPr>
        <p:spPr>
          <a:xfrm>
            <a:off x="7315200" y="4532412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315200" y="3618012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endCxn id="212" idx="0"/>
          </p:cNvCxnSpPr>
          <p:nvPr/>
        </p:nvCxnSpPr>
        <p:spPr>
          <a:xfrm rot="5400000">
            <a:off x="7848600" y="407521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12" idx="4"/>
            <a:endCxn id="213" idx="0"/>
          </p:cNvCxnSpPr>
          <p:nvPr/>
        </p:nvCxnSpPr>
        <p:spPr>
          <a:xfrm rot="5400000">
            <a:off x="7848600" y="498961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08" idx="7"/>
            <a:endCxn id="213" idx="3"/>
          </p:cNvCxnSpPr>
          <p:nvPr/>
        </p:nvCxnSpPr>
        <p:spPr>
          <a:xfrm rot="5400000" flipH="1" flipV="1">
            <a:off x="7792804" y="5505316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07" idx="7"/>
            <a:endCxn id="212" idx="3"/>
          </p:cNvCxnSpPr>
          <p:nvPr/>
        </p:nvCxnSpPr>
        <p:spPr>
          <a:xfrm rot="5400000" flipH="1" flipV="1">
            <a:off x="7792804" y="4590916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06" idx="7"/>
          </p:cNvCxnSpPr>
          <p:nvPr/>
        </p:nvCxnSpPr>
        <p:spPr>
          <a:xfrm rot="5400000" flipH="1" flipV="1">
            <a:off x="7792804" y="3676516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77" idx="6"/>
            <a:endCxn id="207" idx="2"/>
          </p:cNvCxnSpPr>
          <p:nvPr/>
        </p:nvCxnSpPr>
        <p:spPr>
          <a:xfrm flipV="1">
            <a:off x="6781800" y="4913412"/>
            <a:ext cx="609600" cy="11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80" idx="6"/>
            <a:endCxn id="208" idx="2"/>
          </p:cNvCxnSpPr>
          <p:nvPr/>
        </p:nvCxnSpPr>
        <p:spPr>
          <a:xfrm flipV="1">
            <a:off x="6781800" y="5827812"/>
            <a:ext cx="609600" cy="11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74" idx="6"/>
            <a:endCxn id="206" idx="2"/>
          </p:cNvCxnSpPr>
          <p:nvPr/>
        </p:nvCxnSpPr>
        <p:spPr>
          <a:xfrm flipV="1">
            <a:off x="6781800" y="3999012"/>
            <a:ext cx="609600" cy="11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800600" y="6258580"/>
            <a:ext cx="291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2,3,4-ary 3-mesh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Torus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Topologies in Torus Family</a:t>
            </a:r>
          </a:p>
          <a:p>
            <a:pPr lvl="1"/>
            <a:r>
              <a:rPr lang="en-US" dirty="0" smtClean="0"/>
              <a:t>Ring k-</a:t>
            </a:r>
            <a:r>
              <a:rPr lang="en-US" dirty="0" err="1" smtClean="0"/>
              <a:t>ary</a:t>
            </a:r>
            <a:r>
              <a:rPr lang="en-US" dirty="0" smtClean="0"/>
              <a:t> 1-cube</a:t>
            </a:r>
          </a:p>
          <a:p>
            <a:pPr lvl="1"/>
            <a:r>
              <a:rPr lang="en-US" dirty="0" err="1" smtClean="0"/>
              <a:t>Hypercubes</a:t>
            </a:r>
            <a:r>
              <a:rPr lang="en-US" dirty="0" smtClean="0"/>
              <a:t> 2-ary n-cube</a:t>
            </a:r>
          </a:p>
          <a:p>
            <a:r>
              <a:rPr lang="en-US" dirty="0" smtClean="0"/>
              <a:t>Edge Symmetric</a:t>
            </a:r>
          </a:p>
          <a:p>
            <a:pPr lvl="1"/>
            <a:r>
              <a:rPr lang="en-US" dirty="0" smtClean="0"/>
              <a:t>Good for load balancing</a:t>
            </a:r>
          </a:p>
          <a:p>
            <a:pPr lvl="1"/>
            <a:r>
              <a:rPr lang="en-US" dirty="0" smtClean="0"/>
              <a:t>Removing wrap-around links for mesh loses edge symmetry</a:t>
            </a:r>
          </a:p>
          <a:p>
            <a:pPr lvl="2"/>
            <a:r>
              <a:rPr lang="en-US" dirty="0" smtClean="0"/>
              <a:t>More traffic concentrated on center channels</a:t>
            </a:r>
          </a:p>
          <a:p>
            <a:r>
              <a:rPr lang="en-US" dirty="0" smtClean="0"/>
              <a:t>Good path diversity</a:t>
            </a:r>
          </a:p>
          <a:p>
            <a:r>
              <a:rPr lang="en-US" dirty="0" smtClean="0"/>
              <a:t>Exploit locality for near-neighbor traffic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00826" y="2143116"/>
            <a:ext cx="1285885" cy="1285884"/>
            <a:chOff x="6500826" y="2143116"/>
            <a:chExt cx="1285885" cy="1285884"/>
          </a:xfrm>
        </p:grpSpPr>
        <p:sp>
          <p:nvSpPr>
            <p:cNvPr id="5" name="Rectangle 4"/>
            <p:cNvSpPr/>
            <p:nvPr/>
          </p:nvSpPr>
          <p:spPr>
            <a:xfrm>
              <a:off x="6929454" y="2143116"/>
              <a:ext cx="857256" cy="857256"/>
            </a:xfrm>
            <a:prstGeom prst="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500826" y="2571744"/>
              <a:ext cx="857256" cy="857256"/>
            </a:xfrm>
            <a:prstGeom prst="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6500826" y="2143116"/>
              <a:ext cx="428628" cy="428628"/>
            </a:xfrm>
            <a:prstGeom prst="line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7358082" y="2143116"/>
              <a:ext cx="428628" cy="428628"/>
            </a:xfrm>
            <a:prstGeom prst="line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500826" y="3000372"/>
              <a:ext cx="428628" cy="428628"/>
            </a:xfrm>
            <a:prstGeom prst="line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358083" y="3000372"/>
              <a:ext cx="428628" cy="428628"/>
            </a:xfrm>
            <a:prstGeom prst="line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072198" y="1714488"/>
            <a:ext cx="2071702" cy="1928826"/>
            <a:chOff x="6500826" y="2143116"/>
            <a:chExt cx="1285885" cy="1285884"/>
          </a:xfrm>
        </p:grpSpPr>
        <p:sp>
          <p:nvSpPr>
            <p:cNvPr id="25" name="Rectangle 24"/>
            <p:cNvSpPr/>
            <p:nvPr/>
          </p:nvSpPr>
          <p:spPr>
            <a:xfrm>
              <a:off x="6929454" y="2143116"/>
              <a:ext cx="857256" cy="857256"/>
            </a:xfrm>
            <a:prstGeom prst="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00826" y="2571744"/>
              <a:ext cx="857256" cy="857256"/>
            </a:xfrm>
            <a:prstGeom prst="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 flipH="1" flipV="1">
              <a:off x="6500826" y="2143116"/>
              <a:ext cx="428628" cy="428628"/>
            </a:xfrm>
            <a:prstGeom prst="line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7358082" y="2143116"/>
              <a:ext cx="428628" cy="428628"/>
            </a:xfrm>
            <a:prstGeom prst="line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6500826" y="3000372"/>
              <a:ext cx="428628" cy="428628"/>
            </a:xfrm>
            <a:prstGeom prst="line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7358083" y="3000372"/>
              <a:ext cx="428628" cy="428628"/>
            </a:xfrm>
            <a:prstGeom prst="line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rot="16200000" flipH="1">
            <a:off x="6631795" y="1845457"/>
            <a:ext cx="428628" cy="16668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72197" y="2357432"/>
            <a:ext cx="428629" cy="21431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072198" y="3429000"/>
            <a:ext cx="428628" cy="2143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7298551" y="3488533"/>
            <a:ext cx="214315" cy="95250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786712" y="3000372"/>
            <a:ext cx="357187" cy="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62765" y="3000373"/>
            <a:ext cx="166689" cy="158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7750992" y="1750209"/>
            <a:ext cx="428629" cy="35718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1031" y="447664"/>
            <a:ext cx="2549552" cy="169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114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Folding</a:t>
            </a:r>
          </a:p>
          <a:p>
            <a:pPr lvl="1"/>
            <a:r>
              <a:rPr lang="en-US" dirty="0" smtClean="0"/>
              <a:t>Equalize path lengths</a:t>
            </a:r>
          </a:p>
          <a:p>
            <a:pPr lvl="2"/>
            <a:r>
              <a:rPr lang="en-US" dirty="0" smtClean="0"/>
              <a:t>Reduces max link length</a:t>
            </a:r>
          </a:p>
          <a:p>
            <a:pPr lvl="2"/>
            <a:r>
              <a:rPr lang="en-US" dirty="0" smtClean="0"/>
              <a:t>Increases length of other links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7200" y="1828800"/>
            <a:ext cx="4572000" cy="6096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22098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0</a:t>
            </a:r>
            <a:endParaRPr lang="en-US" dirty="0" smtClean="0"/>
          </a:p>
        </p:txBody>
      </p:sp>
      <p:sp>
        <p:nvSpPr>
          <p:cNvPr id="22" name="Oval 21"/>
          <p:cNvSpPr/>
          <p:nvPr/>
        </p:nvSpPr>
        <p:spPr>
          <a:xfrm>
            <a:off x="5638800" y="22098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1</a:t>
            </a:r>
            <a:endParaRPr lang="en-US" dirty="0" smtClean="0"/>
          </a:p>
        </p:txBody>
      </p:sp>
      <p:sp>
        <p:nvSpPr>
          <p:cNvPr id="23" name="Oval 22"/>
          <p:cNvSpPr/>
          <p:nvPr/>
        </p:nvSpPr>
        <p:spPr>
          <a:xfrm>
            <a:off x="6858000" y="22098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2</a:t>
            </a:r>
            <a:endParaRPr lang="en-US" dirty="0" smtClean="0"/>
          </a:p>
        </p:txBody>
      </p:sp>
      <p:sp>
        <p:nvSpPr>
          <p:cNvPr id="24" name="Oval 23"/>
          <p:cNvSpPr/>
          <p:nvPr/>
        </p:nvSpPr>
        <p:spPr>
          <a:xfrm>
            <a:off x="8077200" y="22098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3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267200" y="3429000"/>
            <a:ext cx="4572000" cy="6096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38100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0</a:t>
            </a:r>
            <a:endParaRPr lang="en-US" dirty="0" smtClean="0"/>
          </a:p>
        </p:txBody>
      </p:sp>
      <p:sp>
        <p:nvSpPr>
          <p:cNvPr id="27" name="Oval 26"/>
          <p:cNvSpPr/>
          <p:nvPr/>
        </p:nvSpPr>
        <p:spPr>
          <a:xfrm>
            <a:off x="6705600" y="37338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1</a:t>
            </a:r>
            <a:endParaRPr lang="en-US" dirty="0" smtClean="0"/>
          </a:p>
        </p:txBody>
      </p:sp>
      <p:sp>
        <p:nvSpPr>
          <p:cNvPr id="28" name="Oval 27"/>
          <p:cNvSpPr/>
          <p:nvPr/>
        </p:nvSpPr>
        <p:spPr>
          <a:xfrm>
            <a:off x="7772400" y="31242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2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5562600" y="31242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Don’t need 1:1 ratio of network nodes and cores/memory</a:t>
            </a:r>
          </a:p>
          <a:p>
            <a:r>
              <a:rPr lang="en-US" dirty="0" smtClean="0"/>
              <a:t>Ex: 4 cores concentrated to 1 router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4191000"/>
            <a:ext cx="457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4648200" y="4191000"/>
            <a:ext cx="457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648200" y="4953000"/>
            <a:ext cx="457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3657600" y="4953000"/>
            <a:ext cx="457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3048000" y="2819400"/>
            <a:ext cx="762000" cy="1524000"/>
            <a:chOff x="5334000" y="4572000"/>
            <a:chExt cx="762000" cy="1524000"/>
          </a:xfrm>
        </p:grpSpPr>
        <p:sp>
          <p:nvSpPr>
            <p:cNvPr id="9" name="Rectangle 8"/>
            <p:cNvSpPr/>
            <p:nvPr/>
          </p:nvSpPr>
          <p:spPr>
            <a:xfrm flipV="1">
              <a:off x="5334000" y="45720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5334000" y="49834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5334000" y="54102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5334000" y="58216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 rot="5400000">
              <a:off x="5463541" y="5250177"/>
              <a:ext cx="1036318" cy="228600"/>
            </a:xfrm>
            <a:prstGeom prst="trapezoid">
              <a:avLst>
                <a:gd name="adj" fmla="val 6565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Elbow Connector 13"/>
            <p:cNvCxnSpPr>
              <a:stCxn id="9" idx="3"/>
            </p:cNvCxnSpPr>
            <p:nvPr/>
          </p:nvCxnSpPr>
          <p:spPr>
            <a:xfrm>
              <a:off x="5562600" y="4709159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0" idx="3"/>
            </p:cNvCxnSpPr>
            <p:nvPr/>
          </p:nvCxnSpPr>
          <p:spPr>
            <a:xfrm>
              <a:off x="5562600" y="5120641"/>
              <a:ext cx="304800" cy="609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1" idx="3"/>
            </p:cNvCxnSpPr>
            <p:nvPr/>
          </p:nvCxnSpPr>
          <p:spPr>
            <a:xfrm flipV="1">
              <a:off x="5562600" y="5410200"/>
              <a:ext cx="304800" cy="1371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2" idx="3"/>
            </p:cNvCxnSpPr>
            <p:nvPr/>
          </p:nvCxnSpPr>
          <p:spPr>
            <a:xfrm flipV="1">
              <a:off x="5562600" y="5684518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6200000">
            <a:off x="2743200" y="5257800"/>
            <a:ext cx="762000" cy="1524000"/>
            <a:chOff x="5334000" y="4572000"/>
            <a:chExt cx="762000" cy="1524000"/>
          </a:xfrm>
        </p:grpSpPr>
        <p:sp>
          <p:nvSpPr>
            <p:cNvPr id="19" name="Rectangle 18"/>
            <p:cNvSpPr/>
            <p:nvPr/>
          </p:nvSpPr>
          <p:spPr>
            <a:xfrm flipV="1">
              <a:off x="5334000" y="45720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5334000" y="49834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5334000" y="54102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5334000" y="58216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 rot="5400000">
              <a:off x="5463541" y="5250177"/>
              <a:ext cx="1036318" cy="228600"/>
            </a:xfrm>
            <a:prstGeom prst="trapezoid">
              <a:avLst>
                <a:gd name="adj" fmla="val 6565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Elbow Connector 23"/>
            <p:cNvCxnSpPr>
              <a:stCxn id="19" idx="3"/>
            </p:cNvCxnSpPr>
            <p:nvPr/>
          </p:nvCxnSpPr>
          <p:spPr>
            <a:xfrm>
              <a:off x="5562600" y="4709159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0" idx="3"/>
            </p:cNvCxnSpPr>
            <p:nvPr/>
          </p:nvCxnSpPr>
          <p:spPr>
            <a:xfrm>
              <a:off x="5562600" y="5120641"/>
              <a:ext cx="304800" cy="609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1" idx="3"/>
            </p:cNvCxnSpPr>
            <p:nvPr/>
          </p:nvCxnSpPr>
          <p:spPr>
            <a:xfrm flipV="1">
              <a:off x="5562600" y="5410200"/>
              <a:ext cx="304800" cy="1371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2" idx="3"/>
            </p:cNvCxnSpPr>
            <p:nvPr/>
          </p:nvCxnSpPr>
          <p:spPr>
            <a:xfrm flipV="1">
              <a:off x="5562600" y="5684518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endCxn id="4" idx="0"/>
          </p:cNvCxnSpPr>
          <p:nvPr/>
        </p:nvCxnSpPr>
        <p:spPr>
          <a:xfrm rot="16200000" flipH="1">
            <a:off x="3528061" y="3832861"/>
            <a:ext cx="228600" cy="4876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endCxn id="7" idx="4"/>
          </p:cNvCxnSpPr>
          <p:nvPr/>
        </p:nvCxnSpPr>
        <p:spPr>
          <a:xfrm rot="5400000" flipH="1" flipV="1">
            <a:off x="3368038" y="5120639"/>
            <a:ext cx="304800" cy="73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5400000">
            <a:off x="4800600" y="2834641"/>
            <a:ext cx="762000" cy="1524000"/>
            <a:chOff x="5334000" y="4572000"/>
            <a:chExt cx="762000" cy="1524000"/>
          </a:xfrm>
        </p:grpSpPr>
        <p:sp>
          <p:nvSpPr>
            <p:cNvPr id="31" name="Rectangle 30"/>
            <p:cNvSpPr/>
            <p:nvPr/>
          </p:nvSpPr>
          <p:spPr>
            <a:xfrm flipV="1">
              <a:off x="5334000" y="45720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5334000" y="49834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V="1">
              <a:off x="5334000" y="54102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V="1">
              <a:off x="5334000" y="58216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/>
            <p:cNvSpPr/>
            <p:nvPr/>
          </p:nvSpPr>
          <p:spPr>
            <a:xfrm rot="5400000">
              <a:off x="5463541" y="5250177"/>
              <a:ext cx="1036318" cy="228600"/>
            </a:xfrm>
            <a:prstGeom prst="trapezoid">
              <a:avLst>
                <a:gd name="adj" fmla="val 6565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Elbow Connector 35"/>
            <p:cNvCxnSpPr>
              <a:stCxn id="31" idx="3"/>
            </p:cNvCxnSpPr>
            <p:nvPr/>
          </p:nvCxnSpPr>
          <p:spPr>
            <a:xfrm>
              <a:off x="5562600" y="4709159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</p:cNvCxnSpPr>
            <p:nvPr/>
          </p:nvCxnSpPr>
          <p:spPr>
            <a:xfrm>
              <a:off x="5562600" y="5120641"/>
              <a:ext cx="304800" cy="609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</p:cNvCxnSpPr>
            <p:nvPr/>
          </p:nvCxnSpPr>
          <p:spPr>
            <a:xfrm flipV="1">
              <a:off x="5562600" y="5410200"/>
              <a:ext cx="304800" cy="1371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4" idx="3"/>
            </p:cNvCxnSpPr>
            <p:nvPr/>
          </p:nvCxnSpPr>
          <p:spPr>
            <a:xfrm flipV="1">
              <a:off x="5562600" y="5684518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Elbow Connector 39"/>
          <p:cNvCxnSpPr>
            <a:endCxn id="5" idx="0"/>
          </p:cNvCxnSpPr>
          <p:nvPr/>
        </p:nvCxnSpPr>
        <p:spPr>
          <a:xfrm rot="5400000">
            <a:off x="4907283" y="3947159"/>
            <a:ext cx="213359" cy="274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 rot="16200000">
            <a:off x="4876800" y="5257800"/>
            <a:ext cx="762000" cy="1524000"/>
            <a:chOff x="5334000" y="4572000"/>
            <a:chExt cx="762000" cy="1524000"/>
          </a:xfrm>
        </p:grpSpPr>
        <p:sp>
          <p:nvSpPr>
            <p:cNvPr id="42" name="Rectangle 41"/>
            <p:cNvSpPr/>
            <p:nvPr/>
          </p:nvSpPr>
          <p:spPr>
            <a:xfrm flipV="1">
              <a:off x="5334000" y="45720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flipV="1">
              <a:off x="5334000" y="49834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flipV="1">
              <a:off x="5334000" y="54102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flipV="1">
              <a:off x="5334000" y="58216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45"/>
            <p:cNvSpPr/>
            <p:nvPr/>
          </p:nvSpPr>
          <p:spPr>
            <a:xfrm rot="5400000">
              <a:off x="5463541" y="5250177"/>
              <a:ext cx="1036318" cy="228600"/>
            </a:xfrm>
            <a:prstGeom prst="trapezoid">
              <a:avLst>
                <a:gd name="adj" fmla="val 6565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2" idx="3"/>
            </p:cNvCxnSpPr>
            <p:nvPr/>
          </p:nvCxnSpPr>
          <p:spPr>
            <a:xfrm>
              <a:off x="5562600" y="4709159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3" idx="3"/>
            </p:cNvCxnSpPr>
            <p:nvPr/>
          </p:nvCxnSpPr>
          <p:spPr>
            <a:xfrm>
              <a:off x="5562600" y="5120641"/>
              <a:ext cx="304800" cy="609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4" idx="3"/>
            </p:cNvCxnSpPr>
            <p:nvPr/>
          </p:nvCxnSpPr>
          <p:spPr>
            <a:xfrm flipV="1">
              <a:off x="5562600" y="5410200"/>
              <a:ext cx="304800" cy="1371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5" idx="3"/>
            </p:cNvCxnSpPr>
            <p:nvPr/>
          </p:nvCxnSpPr>
          <p:spPr>
            <a:xfrm flipV="1">
              <a:off x="5562600" y="5684518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hape 50"/>
          <p:cNvCxnSpPr>
            <a:endCxn id="6" idx="4"/>
          </p:cNvCxnSpPr>
          <p:nvPr/>
        </p:nvCxnSpPr>
        <p:spPr>
          <a:xfrm rot="16200000" flipV="1">
            <a:off x="4930139" y="5280661"/>
            <a:ext cx="304800" cy="4114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" idx="6"/>
            <a:endCxn id="5" idx="2"/>
          </p:cNvCxnSpPr>
          <p:nvPr/>
        </p:nvCxnSpPr>
        <p:spPr>
          <a:xfrm>
            <a:off x="4114800" y="43815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4"/>
            <a:endCxn id="7" idx="0"/>
          </p:cNvCxnSpPr>
          <p:nvPr/>
        </p:nvCxnSpPr>
        <p:spPr>
          <a:xfrm rot="5400000">
            <a:off x="3695700" y="4762500"/>
            <a:ext cx="38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6"/>
            <a:endCxn id="6" idx="2"/>
          </p:cNvCxnSpPr>
          <p:nvPr/>
        </p:nvCxnSpPr>
        <p:spPr>
          <a:xfrm>
            <a:off x="4114800" y="51435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0"/>
            <a:endCxn id="5" idx="4"/>
          </p:cNvCxnSpPr>
          <p:nvPr/>
        </p:nvCxnSpPr>
        <p:spPr>
          <a:xfrm rot="5400000" flipH="1" flipV="1">
            <a:off x="4686300" y="4762500"/>
            <a:ext cx="38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Butterfly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4114800" cy="4983162"/>
          </a:xfrm>
        </p:spPr>
        <p:txBody>
          <a:bodyPr>
            <a:norm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ary</a:t>
            </a:r>
            <a:r>
              <a:rPr lang="en-US" dirty="0" smtClean="0"/>
              <a:t> n-fly: </a:t>
            </a:r>
            <a:r>
              <a:rPr lang="en-US" dirty="0" err="1" smtClean="0"/>
              <a:t>k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network nodes</a:t>
            </a:r>
          </a:p>
          <a:p>
            <a:r>
              <a:rPr lang="en-US" dirty="0" smtClean="0"/>
              <a:t>Example: 2-ary 3-fly</a:t>
            </a:r>
          </a:p>
          <a:p>
            <a:r>
              <a:rPr lang="en-US" dirty="0" smtClean="0"/>
              <a:t>Routing from 000 to 010</a:t>
            </a:r>
          </a:p>
          <a:p>
            <a:pPr lvl="1"/>
            <a:r>
              <a:rPr lang="en-US" dirty="0" err="1" smtClean="0"/>
              <a:t>Dest</a:t>
            </a:r>
            <a:r>
              <a:rPr lang="en-US" dirty="0" smtClean="0"/>
              <a:t> address used to directly route packet</a:t>
            </a:r>
          </a:p>
          <a:p>
            <a:pPr lvl="1"/>
            <a:r>
              <a:rPr lang="en-US" dirty="0" smtClean="0"/>
              <a:t>Bit </a:t>
            </a:r>
            <a:r>
              <a:rPr lang="en-US" dirty="0" err="1" smtClean="0"/>
              <a:t>n</a:t>
            </a:r>
            <a:r>
              <a:rPr lang="en-US" dirty="0" smtClean="0"/>
              <a:t> used to select output port at stage </a:t>
            </a:r>
            <a:r>
              <a:rPr lang="en-US" dirty="0" err="1" smtClean="0"/>
              <a:t>n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4724400" y="54102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24400" y="49530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4400" y="44958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4400" y="40386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24400" y="3581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24400" y="31242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6670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22098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2600" y="24384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5029200" y="2362200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2" idx="1"/>
          </p:cNvCxnSpPr>
          <p:nvPr/>
        </p:nvCxnSpPr>
        <p:spPr>
          <a:xfrm flipV="1">
            <a:off x="5029200" y="2628900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29200" y="327659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029200" y="3543299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29200" y="419099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29200" y="4457700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200" y="510539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29200" y="5372099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25146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0400" y="25146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9800" y="342741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0400" y="365601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19800" y="457041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0400" y="434181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9800" y="540861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0400" y="540861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372100" y="3276600"/>
            <a:ext cx="18288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5429250" y="4171950"/>
            <a:ext cx="17145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5410200" y="3238500"/>
            <a:ext cx="17526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5410200" y="4114800"/>
            <a:ext cx="17526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6838950" y="2838450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838950" y="4629150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010400" y="4457700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010400" y="2667000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001000" y="236220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001000" y="262890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001000" y="327660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001000" y="354330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001000" y="419100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001000" y="445770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001000" y="510540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01000" y="537210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24400" y="26670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724400" y="31242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724400" y="3581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40386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24400" y="44958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724400" y="49530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724400" y="54102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382000" y="54102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382000" y="49530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382000" y="44958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382000" y="40386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382000" y="3581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82000" y="31242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382000" y="26670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382000" y="22098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382000" y="26670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382000" y="31242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8382000" y="3581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382000" y="40386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8382000" y="44958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382000" y="49530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382000" y="54102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62600" y="33528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62600" y="42672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62600" y="51054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53200" y="24384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553200" y="33528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53200" y="42672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53200" y="51054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543800" y="24384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43800" y="33528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543800" y="42672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43800" y="510540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4" name="Straight Arrow Connector 83"/>
          <p:cNvCxnSpPr>
            <a:stCxn id="11" idx="6"/>
          </p:cNvCxnSpPr>
          <p:nvPr/>
        </p:nvCxnSpPr>
        <p:spPr>
          <a:xfrm>
            <a:off x="5029200" y="2362200"/>
            <a:ext cx="838200" cy="1539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67400" y="2514600"/>
            <a:ext cx="990600" cy="15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5" idx="1"/>
          </p:cNvCxnSpPr>
          <p:nvPr/>
        </p:nvCxnSpPr>
        <p:spPr>
          <a:xfrm rot="16200000" flipH="1">
            <a:off x="6657975" y="2657475"/>
            <a:ext cx="1009650" cy="76200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1" idx="2"/>
          </p:cNvCxnSpPr>
          <p:nvPr/>
        </p:nvCxnSpPr>
        <p:spPr>
          <a:xfrm flipV="1">
            <a:off x="7543800" y="3276600"/>
            <a:ext cx="838200" cy="17145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38800" y="1905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3200" y="1905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20000" y="1905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Flattened Butterfly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Proposed by Kim et al (ISCA 2007)</a:t>
            </a:r>
          </a:p>
          <a:p>
            <a:pPr lvl="1"/>
            <a:r>
              <a:rPr lang="en-US" dirty="0" smtClean="0"/>
              <a:t>Adapted for on-chip (MICRO 2007)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Max distance between nodes = 2 hops</a:t>
            </a:r>
          </a:p>
          <a:p>
            <a:pPr lvl="1"/>
            <a:r>
              <a:rPr lang="en-US" dirty="0" smtClean="0"/>
              <a:t>Lower latency and improved throughput compared to mesh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Requires higher port count on switches (than mesh, torus)</a:t>
            </a:r>
          </a:p>
          <a:p>
            <a:pPr lvl="1"/>
            <a:r>
              <a:rPr lang="en-US" dirty="0" smtClean="0"/>
              <a:t>Long global wires</a:t>
            </a:r>
          </a:p>
          <a:p>
            <a:pPr lvl="1"/>
            <a:r>
              <a:rPr lang="en-US" dirty="0" smtClean="0"/>
              <a:t>Need non-minimal routing to balance 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determines arrangement of channels and nodes in network</a:t>
            </a:r>
          </a:p>
          <a:p>
            <a:r>
              <a:rPr lang="en-US" dirty="0" smtClean="0"/>
              <a:t>Analogous to road map</a:t>
            </a:r>
          </a:p>
          <a:p>
            <a:r>
              <a:rPr lang="en-US" dirty="0" smtClean="0"/>
              <a:t>Often first step in network design</a:t>
            </a:r>
          </a:p>
          <a:p>
            <a:r>
              <a:rPr lang="en-US" dirty="0" smtClean="0"/>
              <a:t>Routing and flow control build on properties of topology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Flattened Butterfly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7237"/>
            <a:ext cx="8229600" cy="639763"/>
          </a:xfrm>
        </p:spPr>
        <p:txBody>
          <a:bodyPr/>
          <a:lstStyle/>
          <a:p>
            <a:r>
              <a:rPr lang="en-US" dirty="0" smtClean="0"/>
              <a:t>Path diversity through non-minimal routes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15240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36576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47244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15240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26670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36576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47244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15240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00" y="26670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5800" y="36576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5800" y="47244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43600" y="15240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0" y="26670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3600" y="36576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3600" y="47244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62200" y="16748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10000" y="1676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57800" y="1676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62200" y="1827212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62200" y="2133600"/>
            <a:ext cx="3581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1982788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819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0000" y="2820988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57800" y="2820988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62200" y="2971800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62200" y="3278188"/>
            <a:ext cx="3581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10000" y="3127376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62200" y="3810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0000" y="3811588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257800" y="3811588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362200" y="3962400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62200" y="4268788"/>
            <a:ext cx="3581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10000" y="4117976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62200" y="4876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10000" y="4878388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257800" y="4878388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62200" y="5029200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62200" y="5335588"/>
            <a:ext cx="3581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10000" y="5184776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599406" y="2438400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600994" y="3504406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1600994" y="4571206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1219200" y="403860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1371600" y="2971006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990203" y="3504803"/>
            <a:ext cx="24391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2972594" y="2438400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2974182" y="3504406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974182" y="4571206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2592388" y="403860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2744788" y="2971006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2363391" y="3504803"/>
            <a:ext cx="24391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4494212" y="2438400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4495800" y="3504406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4495800" y="4571206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4114006" y="403860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4266406" y="2971006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3885009" y="3504803"/>
            <a:ext cx="24391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5868194" y="2438400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5869782" y="3504406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5869782" y="4571206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5487988" y="403860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5640388" y="2971006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5258991" y="3504803"/>
            <a:ext cx="24391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810000" y="1674812"/>
            <a:ext cx="685800" cy="1588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2362200" y="1676400"/>
            <a:ext cx="685800" cy="1588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362200" y="1828800"/>
            <a:ext cx="2133600" cy="1588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810000" y="1981200"/>
            <a:ext cx="2133600" cy="1588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5257800" y="1676401"/>
            <a:ext cx="685800" cy="1588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4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Clos</a:t>
            </a:r>
            <a:r>
              <a:rPr lang="en-US" dirty="0" smtClean="0"/>
              <a:t> Network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nxm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30480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nxm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41148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nxm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51816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nxm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14478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rxr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8600" y="25146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rxr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35814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rxr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8600" y="46482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rxr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600" y="57150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rxr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19812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mxn</a:t>
            </a:r>
            <a:r>
              <a:rPr lang="en-US" dirty="0" smtClean="0">
                <a:solidFill>
                  <a:schemeClr val="tx1"/>
                </a:solidFill>
              </a:rPr>
              <a:t> output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7000" y="30480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mxn</a:t>
            </a:r>
            <a:r>
              <a:rPr lang="en-US" dirty="0" smtClean="0">
                <a:solidFill>
                  <a:schemeClr val="tx1"/>
                </a:solidFill>
              </a:rPr>
              <a:t> output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41148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mxn</a:t>
            </a:r>
            <a:r>
              <a:rPr lang="en-US" dirty="0" smtClean="0">
                <a:solidFill>
                  <a:schemeClr val="tx1"/>
                </a:solidFill>
              </a:rPr>
              <a:t> output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5181600"/>
            <a:ext cx="838200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mxn</a:t>
            </a:r>
            <a:r>
              <a:rPr lang="en-US" dirty="0" smtClean="0">
                <a:solidFill>
                  <a:schemeClr val="tx1"/>
                </a:solidFill>
              </a:rPr>
              <a:t> output 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514600" y="1570038"/>
            <a:ext cx="1524000" cy="487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14600" y="2209800"/>
            <a:ext cx="15240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4600" y="2362200"/>
            <a:ext cx="152400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2133600" y="2895600"/>
            <a:ext cx="22860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1676399" y="3505199"/>
            <a:ext cx="3200402" cy="1524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2499521" y="1661319"/>
            <a:ext cx="1554160" cy="1523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514602" y="2819400"/>
            <a:ext cx="1523998" cy="533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14602" y="3505198"/>
            <a:ext cx="1523998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14602" y="3657598"/>
            <a:ext cx="1523998" cy="1295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2133599" y="4190999"/>
            <a:ext cx="2286002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9" idx="1"/>
          </p:cNvCxnSpPr>
          <p:nvPr/>
        </p:nvCxnSpPr>
        <p:spPr>
          <a:xfrm rot="5400000" flipH="1" flipV="1">
            <a:off x="2080420" y="2339183"/>
            <a:ext cx="2392362" cy="1523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0" idx="1"/>
          </p:cNvCxnSpPr>
          <p:nvPr/>
        </p:nvCxnSpPr>
        <p:spPr>
          <a:xfrm flipV="1">
            <a:off x="2514603" y="2971800"/>
            <a:ext cx="1523997" cy="1477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514603" y="3962400"/>
            <a:ext cx="1524003" cy="639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2" idx="1"/>
          </p:cNvCxnSpPr>
          <p:nvPr/>
        </p:nvCxnSpPr>
        <p:spPr>
          <a:xfrm>
            <a:off x="2514603" y="4754562"/>
            <a:ext cx="1523997" cy="350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14601" y="4906962"/>
            <a:ext cx="1524005" cy="1417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1699424" y="3024979"/>
            <a:ext cx="3154363" cy="152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2118519" y="3596482"/>
            <a:ext cx="2316164" cy="1523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514603" y="4297363"/>
            <a:ext cx="1524006" cy="1371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514603" y="5364164"/>
            <a:ext cx="1523997" cy="457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514601" y="5973762"/>
            <a:ext cx="1523999" cy="503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76800" y="1570038"/>
            <a:ext cx="1600200" cy="563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76800" y="2209800"/>
            <a:ext cx="16002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76800" y="2362200"/>
            <a:ext cx="160020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4533900" y="2857500"/>
            <a:ext cx="22860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H="1" flipV="1">
            <a:off x="4076699" y="3467101"/>
            <a:ext cx="3200402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876800" y="1646238"/>
            <a:ext cx="1600200" cy="1554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76800" y="2819400"/>
            <a:ext cx="1600200" cy="457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876800" y="3428998"/>
            <a:ext cx="1600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876800" y="3581398"/>
            <a:ext cx="1600200" cy="1371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4556918" y="4053680"/>
            <a:ext cx="2239964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" idx="3"/>
          </p:cNvCxnSpPr>
          <p:nvPr/>
        </p:nvCxnSpPr>
        <p:spPr>
          <a:xfrm>
            <a:off x="4876800" y="1905000"/>
            <a:ext cx="1600200" cy="2408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" idx="3"/>
          </p:cNvCxnSpPr>
          <p:nvPr/>
        </p:nvCxnSpPr>
        <p:spPr>
          <a:xfrm>
            <a:off x="4876800" y="2971800"/>
            <a:ext cx="1600200" cy="1417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876800" y="3962400"/>
            <a:ext cx="1600200" cy="579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2" idx="3"/>
          </p:cNvCxnSpPr>
          <p:nvPr/>
        </p:nvCxnSpPr>
        <p:spPr>
          <a:xfrm flipV="1">
            <a:off x="4876800" y="4694236"/>
            <a:ext cx="1600200" cy="411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3" idx="3"/>
          </p:cNvCxnSpPr>
          <p:nvPr/>
        </p:nvCxnSpPr>
        <p:spPr>
          <a:xfrm flipV="1">
            <a:off x="4876800" y="4846636"/>
            <a:ext cx="1600200" cy="132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4091782" y="2994818"/>
            <a:ext cx="3170236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4548981" y="3528217"/>
            <a:ext cx="2255838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876800" y="4297363"/>
            <a:ext cx="1600200" cy="1311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876800" y="5364164"/>
            <a:ext cx="1600200" cy="396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876800" y="5913436"/>
            <a:ext cx="1600200" cy="563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990600" y="213201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0800000">
            <a:off x="990601" y="2436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990601" y="27416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0800000">
            <a:off x="990599" y="3200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>
            <a:off x="990600" y="35052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0800000">
            <a:off x="990600" y="38100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0800000">
            <a:off x="990600" y="426561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990601" y="45704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990601" y="48752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>
            <a:off x="990600" y="533241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990601" y="56372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0800000">
            <a:off x="990601" y="59420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>
            <a:off x="7315201" y="21336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7315202" y="24384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0800000">
            <a:off x="7315202" y="27432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7315200" y="3201989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>
            <a:off x="7315201" y="350679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0800000">
            <a:off x="7315201" y="381159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0800000">
            <a:off x="7315201" y="4267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0800000">
            <a:off x="7315202" y="45720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7315202" y="48768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0800000">
            <a:off x="7315201" y="53340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0800000">
            <a:off x="7315202" y="56388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0800000">
            <a:off x="7315202" y="59436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Clos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3-stage indirect network</a:t>
            </a:r>
          </a:p>
          <a:p>
            <a:r>
              <a:rPr lang="en-US" dirty="0" smtClean="0"/>
              <a:t>Characterized by triple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</a:t>
            </a:r>
            <a:r>
              <a:rPr lang="en-US" baseline="0" dirty="0" smtClean="0"/>
              <a:t>)</a:t>
            </a:r>
          </a:p>
          <a:p>
            <a:pPr lvl="1"/>
            <a:r>
              <a:rPr lang="en-US" dirty="0" smtClean="0"/>
              <a:t>M: # of middle stage switches</a:t>
            </a:r>
          </a:p>
          <a:p>
            <a:pPr lvl="1"/>
            <a:r>
              <a:rPr lang="en-US" dirty="0" smtClean="0"/>
              <a:t>N: #</a:t>
            </a:r>
            <a:r>
              <a:rPr lang="en-US" baseline="0" dirty="0" smtClean="0"/>
              <a:t> of input/output ports on input/output switches</a:t>
            </a:r>
          </a:p>
          <a:p>
            <a:pPr lvl="1"/>
            <a:r>
              <a:rPr lang="en-US" baseline="0" dirty="0" smtClean="0"/>
              <a:t>R: # of input/output switching</a:t>
            </a:r>
            <a:endParaRPr lang="en-US" dirty="0" smtClean="0"/>
          </a:p>
          <a:p>
            <a:r>
              <a:rPr lang="en-US" dirty="0" smtClean="0"/>
              <a:t>Hop Count =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Folded </a:t>
            </a:r>
            <a:r>
              <a:rPr lang="en-US" dirty="0" err="1" smtClean="0"/>
              <a:t>Clos</a:t>
            </a:r>
            <a:r>
              <a:rPr lang="en-US" dirty="0" smtClean="0"/>
              <a:t> (Fat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44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Bandwidth remains constant at each level</a:t>
            </a:r>
          </a:p>
          <a:p>
            <a:r>
              <a:rPr lang="en-US" dirty="0" smtClean="0"/>
              <a:t>Regular Tree: Bandwidth decreases closer to root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7526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146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004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9624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720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7818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1" idx="0"/>
            <a:endCxn id="76" idx="4"/>
          </p:cNvCxnSpPr>
          <p:nvPr/>
        </p:nvCxnSpPr>
        <p:spPr>
          <a:xfrm rot="5400000" flipH="1" flipV="1">
            <a:off x="19431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0"/>
            <a:endCxn id="76" idx="4"/>
          </p:cNvCxnSpPr>
          <p:nvPr/>
        </p:nvCxnSpPr>
        <p:spPr>
          <a:xfrm rot="16200000" flipV="1">
            <a:off x="23241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33909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V="1">
            <a:off x="37719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4762500" y="3848101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V="1">
            <a:off x="5143500" y="3848101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0"/>
            <a:endCxn id="79" idx="4"/>
          </p:cNvCxnSpPr>
          <p:nvPr/>
        </p:nvCxnSpPr>
        <p:spPr>
          <a:xfrm rot="5400000" flipH="1" flipV="1">
            <a:off x="62103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0"/>
            <a:endCxn id="79" idx="4"/>
          </p:cNvCxnSpPr>
          <p:nvPr/>
        </p:nvCxnSpPr>
        <p:spPr>
          <a:xfrm rot="16200000" flipV="1">
            <a:off x="65913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6" idx="0"/>
            <a:endCxn id="74" idx="4"/>
          </p:cNvCxnSpPr>
          <p:nvPr/>
        </p:nvCxnSpPr>
        <p:spPr>
          <a:xfrm rot="5400000" flipH="1" flipV="1">
            <a:off x="2476500" y="2705100"/>
            <a:ext cx="533400" cy="762000"/>
          </a:xfrm>
          <a:prstGeom prst="line">
            <a:avLst/>
          </a:prstGeom>
          <a:ln w="63500" cap="rnd"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7" idx="0"/>
            <a:endCxn id="74" idx="4"/>
          </p:cNvCxnSpPr>
          <p:nvPr/>
        </p:nvCxnSpPr>
        <p:spPr>
          <a:xfrm rot="16200000" flipV="1">
            <a:off x="3200400" y="2743200"/>
            <a:ext cx="533400" cy="68580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8" idx="0"/>
            <a:endCxn id="75" idx="4"/>
          </p:cNvCxnSpPr>
          <p:nvPr/>
        </p:nvCxnSpPr>
        <p:spPr>
          <a:xfrm rot="5400000" flipH="1" flipV="1">
            <a:off x="5257800" y="2743200"/>
            <a:ext cx="533400" cy="685800"/>
          </a:xfrm>
          <a:prstGeom prst="line">
            <a:avLst/>
          </a:prstGeom>
          <a:ln w="63500" cap="rnd"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9" idx="0"/>
            <a:endCxn id="75" idx="4"/>
          </p:cNvCxnSpPr>
          <p:nvPr/>
        </p:nvCxnSpPr>
        <p:spPr>
          <a:xfrm rot="16200000" flipV="1">
            <a:off x="5981700" y="2705100"/>
            <a:ext cx="533400" cy="76200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74" idx="0"/>
            <a:endCxn id="73" idx="4"/>
          </p:cNvCxnSpPr>
          <p:nvPr/>
        </p:nvCxnSpPr>
        <p:spPr>
          <a:xfrm rot="5400000" flipH="1" flipV="1">
            <a:off x="3467100" y="1485900"/>
            <a:ext cx="533400" cy="1219200"/>
          </a:xfrm>
          <a:prstGeom prst="line">
            <a:avLst/>
          </a:prstGeom>
          <a:ln w="127000" cap="rnd">
            <a:miter lim="800000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5" idx="0"/>
            <a:endCxn id="73" idx="4"/>
          </p:cNvCxnSpPr>
          <p:nvPr/>
        </p:nvCxnSpPr>
        <p:spPr>
          <a:xfrm rot="16200000" flipV="1">
            <a:off x="4838700" y="1333500"/>
            <a:ext cx="533400" cy="1524000"/>
          </a:xfrm>
          <a:prstGeom prst="line">
            <a:avLst/>
          </a:prstGeom>
          <a:ln w="127000" cap="rnd">
            <a:miter lim="800000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14800" y="1371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8956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6388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336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5814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953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008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r>
              <a:rPr lang="en-US" baseline="0" dirty="0" smtClean="0"/>
              <a:t> Tree (2)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3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00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34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818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8" idx="0"/>
            <a:endCxn id="4" idx="4"/>
          </p:cNvCxnSpPr>
          <p:nvPr/>
        </p:nvCxnSpPr>
        <p:spPr>
          <a:xfrm rot="5400000" flipH="1" flipV="1">
            <a:off x="19431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4" idx="4"/>
          </p:cNvCxnSpPr>
          <p:nvPr/>
        </p:nvCxnSpPr>
        <p:spPr>
          <a:xfrm rot="16200000" flipV="1">
            <a:off x="23241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3909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37719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4762500" y="4152901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5143500" y="4152901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0"/>
            <a:endCxn id="7" idx="4"/>
          </p:cNvCxnSpPr>
          <p:nvPr/>
        </p:nvCxnSpPr>
        <p:spPr>
          <a:xfrm rot="5400000" flipH="1" flipV="1">
            <a:off x="62103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  <a:endCxn id="7" idx="4"/>
          </p:cNvCxnSpPr>
          <p:nvPr/>
        </p:nvCxnSpPr>
        <p:spPr>
          <a:xfrm rot="16200000" flipV="1">
            <a:off x="65913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33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814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530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008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33600" y="152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81400" y="152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53000" y="152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00800" y="152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981200" y="1371600"/>
            <a:ext cx="5029200" cy="762000"/>
          </a:xfrm>
          <a:prstGeom prst="round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981200" y="2438400"/>
            <a:ext cx="2209800" cy="762000"/>
          </a:xfrm>
          <a:prstGeom prst="round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0600" y="2438400"/>
            <a:ext cx="2209800" cy="762000"/>
          </a:xfrm>
          <a:prstGeom prst="round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4" idx="0"/>
            <a:endCxn id="24" idx="4"/>
          </p:cNvCxnSpPr>
          <p:nvPr/>
        </p:nvCxnSpPr>
        <p:spPr>
          <a:xfrm rot="5400000" flipH="1" flipV="1">
            <a:off x="2057400" y="335280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0"/>
            <a:endCxn id="25" idx="4"/>
          </p:cNvCxnSpPr>
          <p:nvPr/>
        </p:nvCxnSpPr>
        <p:spPr>
          <a:xfrm rot="5400000" flipH="1" flipV="1">
            <a:off x="2781300" y="2628900"/>
            <a:ext cx="6096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504406" y="3352005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4"/>
            <a:endCxn id="5" idx="0"/>
          </p:cNvCxnSpPr>
          <p:nvPr/>
        </p:nvCxnSpPr>
        <p:spPr>
          <a:xfrm rot="16200000" flipH="1">
            <a:off x="2781300" y="2628900"/>
            <a:ext cx="6096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876800" y="3352801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5600700" y="2628901"/>
            <a:ext cx="6096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6323806" y="3352006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5600700" y="2628901"/>
            <a:ext cx="6096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2055812" y="2285206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0" idx="4"/>
          </p:cNvCxnSpPr>
          <p:nvPr/>
        </p:nvCxnSpPr>
        <p:spPr>
          <a:xfrm flipV="1">
            <a:off x="2362200" y="1981200"/>
            <a:ext cx="28194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3503612" y="2285206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810000" y="1981200"/>
            <a:ext cx="28194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4876006" y="2285206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0"/>
            <a:endCxn id="28" idx="4"/>
          </p:cNvCxnSpPr>
          <p:nvPr/>
        </p:nvCxnSpPr>
        <p:spPr>
          <a:xfrm rot="16200000" flipV="1">
            <a:off x="3467100" y="876300"/>
            <a:ext cx="60960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6323806" y="2285207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914900" y="876301"/>
            <a:ext cx="60960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/>
          <a:lstStyle/>
          <a:p>
            <a:r>
              <a:rPr lang="en-US" dirty="0" smtClean="0"/>
              <a:t>Provides</a:t>
            </a:r>
            <a:r>
              <a:rPr lang="en-US" baseline="0" dirty="0" smtClean="0"/>
              <a:t> path diversity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r>
              <a:rPr lang="en-US" baseline="0" dirty="0" smtClean="0"/>
              <a:t> On-Chip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Torus family: mesh, concentrated mesh, ring</a:t>
            </a:r>
          </a:p>
          <a:p>
            <a:pPr lvl="1"/>
            <a:r>
              <a:rPr lang="en-US" dirty="0" smtClean="0"/>
              <a:t>Extending to 3D stacked architectures</a:t>
            </a:r>
          </a:p>
          <a:p>
            <a:pPr lvl="1"/>
            <a:r>
              <a:rPr lang="en-US" dirty="0" smtClean="0"/>
              <a:t>Favored for low port count switches</a:t>
            </a:r>
          </a:p>
          <a:p>
            <a:r>
              <a:rPr lang="en-US" dirty="0" smtClean="0"/>
              <a:t>Butterfly family: Flattened butterfly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network design decision</a:t>
            </a:r>
          </a:p>
          <a:p>
            <a:r>
              <a:rPr lang="en-US" dirty="0" smtClean="0"/>
              <a:t>Critical impact on network latency and throughput</a:t>
            </a:r>
          </a:p>
          <a:p>
            <a:pPr lvl="1"/>
            <a:r>
              <a:rPr lang="en-US" dirty="0" smtClean="0"/>
              <a:t>Hop count provides first order approximation of message latency</a:t>
            </a:r>
          </a:p>
          <a:p>
            <a:pPr lvl="1"/>
            <a:r>
              <a:rPr lang="en-US" dirty="0" smtClean="0"/>
              <a:t>Bottleneck channels determine saturation throughput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of topologies assumed ideal routing</a:t>
            </a:r>
          </a:p>
          <a:p>
            <a:r>
              <a:rPr lang="en-US" dirty="0" smtClean="0"/>
              <a:t>Practically though routing algorithms are not ideal</a:t>
            </a:r>
          </a:p>
          <a:p>
            <a:r>
              <a:rPr lang="en-US" dirty="0" smtClean="0"/>
              <a:t>Discuss various classes of routing algorithms</a:t>
            </a:r>
          </a:p>
          <a:p>
            <a:pPr lvl="1"/>
            <a:r>
              <a:rPr lang="en-US" dirty="0" smtClean="0"/>
              <a:t>Deterministic, Oblivious, Adaptive</a:t>
            </a:r>
          </a:p>
          <a:p>
            <a:r>
              <a:rPr lang="en-US" dirty="0" smtClean="0"/>
              <a:t>Various implementation issues</a:t>
            </a:r>
          </a:p>
          <a:p>
            <a:pPr lvl="1"/>
            <a:r>
              <a:rPr lang="en-US" dirty="0" smtClean="0"/>
              <a:t>Deadlock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6" idx="4"/>
            <a:endCxn id="10" idx="0"/>
          </p:cNvCxnSpPr>
          <p:nvPr/>
        </p:nvCxnSpPr>
        <p:spPr>
          <a:xfrm rot="5400000">
            <a:off x="5715001" y="4381501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3" idx="0"/>
          </p:cNvCxnSpPr>
          <p:nvPr/>
        </p:nvCxnSpPr>
        <p:spPr>
          <a:xfrm rot="5400000">
            <a:off x="5676901" y="548640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4"/>
            <a:endCxn id="11" idx="0"/>
          </p:cNvCxnSpPr>
          <p:nvPr/>
        </p:nvCxnSpPr>
        <p:spPr>
          <a:xfrm rot="5400000">
            <a:off x="3086101" y="548639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6"/>
            <a:endCxn id="6" idx="2"/>
          </p:cNvCxnSpPr>
          <p:nvPr/>
        </p:nvCxnSpPr>
        <p:spPr>
          <a:xfrm>
            <a:off x="4953000" y="3848102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3" idx="2"/>
          </p:cNvCxnSpPr>
          <p:nvPr/>
        </p:nvCxnSpPr>
        <p:spPr>
          <a:xfrm>
            <a:off x="4953000" y="6057901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57600" y="6057900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799"/>
          </a:xfrm>
        </p:spPr>
        <p:txBody>
          <a:bodyPr/>
          <a:lstStyle/>
          <a:p>
            <a:r>
              <a:rPr lang="en-US" dirty="0" smtClean="0"/>
              <a:t>Once topology is fixed</a:t>
            </a:r>
          </a:p>
          <a:p>
            <a:r>
              <a:rPr lang="en-US" dirty="0" smtClean="0"/>
              <a:t>Routing algorithm determines </a:t>
            </a:r>
            <a:r>
              <a:rPr lang="en-US" dirty="0" err="1" smtClean="0"/>
              <a:t>path(s</a:t>
            </a:r>
            <a:r>
              <a:rPr lang="en-US" dirty="0" smtClean="0"/>
              <a:t>) from source to destination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4200" y="35814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600" y="358140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3581401"/>
            <a:ext cx="533400" cy="53340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46481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0" y="46482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24200" y="5791199"/>
            <a:ext cx="533400" cy="53340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57912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57912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1" idx="6"/>
            <a:endCxn id="6" idx="4"/>
          </p:cNvCxnSpPr>
          <p:nvPr/>
        </p:nvCxnSpPr>
        <p:spPr>
          <a:xfrm flipV="1">
            <a:off x="3657600" y="4114802"/>
            <a:ext cx="2324100" cy="1943098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4"/>
          <p:cNvCxnSpPr>
            <a:stCxn id="11" idx="0"/>
          </p:cNvCxnSpPr>
          <p:nvPr/>
        </p:nvCxnSpPr>
        <p:spPr>
          <a:xfrm rot="5400000" flipH="1" flipV="1">
            <a:off x="3638552" y="4705349"/>
            <a:ext cx="838198" cy="1333502"/>
          </a:xfrm>
          <a:prstGeom prst="bentConnector2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endCxn id="6" idx="2"/>
          </p:cNvCxnSpPr>
          <p:nvPr/>
        </p:nvCxnSpPr>
        <p:spPr>
          <a:xfrm rot="5400000" flipH="1" flipV="1">
            <a:off x="4667252" y="3905253"/>
            <a:ext cx="1104899" cy="990598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4"/>
            <a:endCxn id="8" idx="0"/>
          </p:cNvCxnSpPr>
          <p:nvPr/>
        </p:nvCxnSpPr>
        <p:spPr>
          <a:xfrm rot="5400000">
            <a:off x="3124201" y="4381500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9" idx="0"/>
          </p:cNvCxnSpPr>
          <p:nvPr/>
        </p:nvCxnSpPr>
        <p:spPr>
          <a:xfrm rot="5400000">
            <a:off x="4419601" y="4381501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6"/>
            <a:endCxn id="5" idx="2"/>
          </p:cNvCxnSpPr>
          <p:nvPr/>
        </p:nvCxnSpPr>
        <p:spPr>
          <a:xfrm>
            <a:off x="3657600" y="3848101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6"/>
            <a:endCxn id="9" idx="2"/>
          </p:cNvCxnSpPr>
          <p:nvPr/>
        </p:nvCxnSpPr>
        <p:spPr>
          <a:xfrm>
            <a:off x="3657600" y="4914900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6"/>
            <a:endCxn id="10" idx="2"/>
          </p:cNvCxnSpPr>
          <p:nvPr/>
        </p:nvCxnSpPr>
        <p:spPr>
          <a:xfrm>
            <a:off x="4953000" y="4914901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4"/>
            <a:endCxn id="12" idx="0"/>
          </p:cNvCxnSpPr>
          <p:nvPr/>
        </p:nvCxnSpPr>
        <p:spPr>
          <a:xfrm rot="5400000">
            <a:off x="4381501" y="548640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Algorithm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Number of destinations</a:t>
            </a:r>
          </a:p>
          <a:p>
            <a:pPr lvl="1"/>
            <a:r>
              <a:rPr lang="en-US" dirty="0" err="1" smtClean="0"/>
              <a:t>Unicast</a:t>
            </a:r>
            <a:r>
              <a:rPr lang="en-US" dirty="0" smtClean="0"/>
              <a:t>, Multicast, Broadcast?</a:t>
            </a:r>
          </a:p>
          <a:p>
            <a:r>
              <a:rPr lang="en-US" dirty="0" err="1" smtClean="0"/>
              <a:t>Adaptivity</a:t>
            </a:r>
            <a:endParaRPr lang="en-US" dirty="0" smtClean="0"/>
          </a:p>
          <a:p>
            <a:pPr lvl="1"/>
            <a:r>
              <a:rPr lang="en-US" dirty="0" smtClean="0"/>
              <a:t>Oblivious or Adaptive?  Local or Global knowledge?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Source or node routing?</a:t>
            </a:r>
          </a:p>
          <a:p>
            <a:pPr lvl="1"/>
            <a:r>
              <a:rPr lang="en-US" dirty="0" smtClean="0"/>
              <a:t>Table or circuit?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Use metrics</a:t>
            </a:r>
            <a:r>
              <a:rPr lang="en-US" baseline="0" dirty="0" smtClean="0"/>
              <a:t> to evaluate performance and cost of topology</a:t>
            </a:r>
          </a:p>
          <a:p>
            <a:pPr lvl="0"/>
            <a:r>
              <a:rPr lang="en-US" baseline="0" dirty="0" smtClean="0"/>
              <a:t>Also influenced by routing/flow control</a:t>
            </a:r>
          </a:p>
          <a:p>
            <a:pPr lvl="1"/>
            <a:r>
              <a:rPr lang="en-US" dirty="0" smtClean="0"/>
              <a:t>At this stage</a:t>
            </a:r>
          </a:p>
          <a:p>
            <a:pPr lvl="2"/>
            <a:r>
              <a:rPr lang="en-US" dirty="0" smtClean="0"/>
              <a:t>Assume ideal routing (perfect load balancing)</a:t>
            </a:r>
          </a:p>
          <a:p>
            <a:pPr lvl="2"/>
            <a:r>
              <a:rPr lang="en-US" dirty="0" smtClean="0"/>
              <a:t>Assume ideal flow control (no idle cycles on any channel)</a:t>
            </a:r>
          </a:p>
          <a:p>
            <a:pPr lvl="0"/>
            <a:r>
              <a:rPr lang="en-US" dirty="0" smtClean="0"/>
              <a:t>Switch Degree: number of links at a node</a:t>
            </a:r>
          </a:p>
          <a:p>
            <a:pPr lvl="1"/>
            <a:r>
              <a:rPr lang="en-US" dirty="0" smtClean="0"/>
              <a:t>Proxy for estimating cost</a:t>
            </a:r>
          </a:p>
          <a:p>
            <a:pPr lvl="2"/>
            <a:r>
              <a:rPr lang="en-US" dirty="0" smtClean="0"/>
              <a:t>Higher degree requires more links and port counts at each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decisions are made without regard to network state</a:t>
            </a:r>
          </a:p>
          <a:p>
            <a:pPr lvl="1"/>
            <a:r>
              <a:rPr lang="en-US" dirty="0" smtClean="0"/>
              <a:t>Keeps algorithms simple</a:t>
            </a:r>
          </a:p>
          <a:p>
            <a:pPr lvl="1"/>
            <a:r>
              <a:rPr lang="en-US" dirty="0" smtClean="0"/>
              <a:t>Unable to adapt</a:t>
            </a:r>
          </a:p>
          <a:p>
            <a:pPr lvl="0"/>
            <a:r>
              <a:rPr lang="en-US" dirty="0" smtClean="0"/>
              <a:t>Deterministic algorithms</a:t>
            </a:r>
            <a:r>
              <a:rPr lang="en-US" baseline="0" dirty="0" smtClean="0"/>
              <a:t> are a subset of oblivious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messages from </a:t>
            </a:r>
            <a:r>
              <a:rPr lang="en-US" dirty="0" err="1" smtClean="0"/>
              <a:t>Src</a:t>
            </a:r>
            <a:r>
              <a:rPr lang="en-US" dirty="0" smtClean="0"/>
              <a:t> to </a:t>
            </a:r>
            <a:r>
              <a:rPr lang="en-US" dirty="0" err="1" smtClean="0"/>
              <a:t>Dest</a:t>
            </a:r>
            <a:r>
              <a:rPr lang="en-US" dirty="0" smtClean="0"/>
              <a:t> will traverse the same path</a:t>
            </a:r>
          </a:p>
          <a:p>
            <a:r>
              <a:rPr lang="en-US" dirty="0" smtClean="0"/>
              <a:t>Common example: Dimension Order Routing (DOR)</a:t>
            </a:r>
          </a:p>
          <a:p>
            <a:pPr lvl="1"/>
            <a:r>
              <a:rPr lang="en-US" dirty="0" smtClean="0"/>
              <a:t>Message traverses network dimension by dimension </a:t>
            </a:r>
          </a:p>
          <a:p>
            <a:pPr lvl="1"/>
            <a:r>
              <a:rPr lang="en-US" dirty="0" smtClean="0"/>
              <a:t>Aka XY routing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Eliminates any path diversity provided by topology</a:t>
            </a:r>
          </a:p>
          <a:p>
            <a:pPr lvl="1"/>
            <a:r>
              <a:rPr lang="en-US" dirty="0" smtClean="0"/>
              <a:t>Poor load balancing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Simple and inexpensive to implement</a:t>
            </a:r>
          </a:p>
          <a:p>
            <a:pPr lvl="1"/>
            <a:r>
              <a:rPr lang="en-US" dirty="0" smtClean="0"/>
              <a:t>Deadlock free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Valiant’s Routing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267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route from </a:t>
            </a:r>
            <a:r>
              <a:rPr lang="en-US" dirty="0" err="1" smtClean="0"/>
              <a:t>s</a:t>
            </a:r>
            <a:r>
              <a:rPr lang="en-US" dirty="0" smtClean="0"/>
              <a:t> to </a:t>
            </a:r>
            <a:r>
              <a:rPr lang="en-US" dirty="0" err="1" smtClean="0"/>
              <a:t>d</a:t>
            </a:r>
            <a:r>
              <a:rPr lang="en-US" dirty="0" smtClean="0"/>
              <a:t>, randomly choose intermediate node </a:t>
            </a:r>
            <a:r>
              <a:rPr lang="en-US" dirty="0" err="1" smtClean="0"/>
              <a:t>d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Route from </a:t>
            </a:r>
            <a:r>
              <a:rPr lang="en-US" dirty="0" err="1" smtClean="0"/>
              <a:t>s</a:t>
            </a:r>
            <a:r>
              <a:rPr lang="en-US" dirty="0" smtClean="0"/>
              <a:t> to </a:t>
            </a:r>
            <a:r>
              <a:rPr lang="en-US" dirty="0" err="1" smtClean="0"/>
              <a:t>d</a:t>
            </a:r>
            <a:r>
              <a:rPr lang="en-US" dirty="0" smtClean="0"/>
              <a:t>’ and from </a:t>
            </a:r>
            <a:r>
              <a:rPr lang="en-US" dirty="0" err="1" smtClean="0"/>
              <a:t>d</a:t>
            </a:r>
            <a:r>
              <a:rPr lang="en-US" dirty="0" smtClean="0"/>
              <a:t>’ to </a:t>
            </a:r>
            <a:r>
              <a:rPr lang="en-US" dirty="0" err="1" smtClean="0"/>
              <a:t>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Randomizes any traffic pattern</a:t>
            </a:r>
          </a:p>
          <a:p>
            <a:pPr lvl="1"/>
            <a:r>
              <a:rPr lang="en-US" dirty="0" smtClean="0"/>
              <a:t>All patterns appear to be uniform random</a:t>
            </a:r>
          </a:p>
          <a:p>
            <a:pPr lvl="1"/>
            <a:r>
              <a:rPr lang="en-US" dirty="0" smtClean="0"/>
              <a:t>Balances network load</a:t>
            </a:r>
          </a:p>
          <a:p>
            <a:r>
              <a:rPr lang="en-US" dirty="0" smtClean="0"/>
              <a:t>Non-minimal</a:t>
            </a:r>
            <a:endParaRPr lang="en-US" dirty="0"/>
          </a:p>
        </p:txBody>
      </p:sp>
      <p:cxnSp>
        <p:nvCxnSpPr>
          <p:cNvPr id="4" name="Straight Connector 3"/>
          <p:cNvCxnSpPr>
            <a:endCxn id="15" idx="0"/>
          </p:cNvCxnSpPr>
          <p:nvPr/>
        </p:nvCxnSpPr>
        <p:spPr>
          <a:xfrm rot="5400000">
            <a:off x="7239001" y="2628901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5" idx="4"/>
            <a:endCxn id="18" idx="0"/>
          </p:cNvCxnSpPr>
          <p:nvPr/>
        </p:nvCxnSpPr>
        <p:spPr>
          <a:xfrm rot="5400000">
            <a:off x="7200901" y="373380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3" idx="4"/>
          </p:cNvCxnSpPr>
          <p:nvPr/>
        </p:nvCxnSpPr>
        <p:spPr>
          <a:xfrm rot="5400000">
            <a:off x="4762501" y="373379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6"/>
          </p:cNvCxnSpPr>
          <p:nvPr/>
        </p:nvCxnSpPr>
        <p:spPr>
          <a:xfrm>
            <a:off x="6553200" y="209550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7" idx="6"/>
            <a:endCxn id="18" idx="2"/>
          </p:cNvCxnSpPr>
          <p:nvPr/>
        </p:nvCxnSpPr>
        <p:spPr>
          <a:xfrm>
            <a:off x="6553200" y="43053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0" y="4305300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00600" y="18288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19800" y="182880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’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00600" y="28955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28956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39000" y="28956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40386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39000" y="4038600"/>
            <a:ext cx="533400" cy="53340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d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>
            <a:stCxn id="10" idx="4"/>
            <a:endCxn id="13" idx="0"/>
          </p:cNvCxnSpPr>
          <p:nvPr/>
        </p:nvCxnSpPr>
        <p:spPr>
          <a:xfrm rot="5400000">
            <a:off x="4800601" y="2628900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4" idx="0"/>
          </p:cNvCxnSpPr>
          <p:nvPr/>
        </p:nvCxnSpPr>
        <p:spPr>
          <a:xfrm rot="5400000">
            <a:off x="6019801" y="2628901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11" idx="2"/>
          </p:cNvCxnSpPr>
          <p:nvPr/>
        </p:nvCxnSpPr>
        <p:spPr>
          <a:xfrm>
            <a:off x="5334000" y="2095501"/>
            <a:ext cx="6858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6"/>
            <a:endCxn id="14" idx="2"/>
          </p:cNvCxnSpPr>
          <p:nvPr/>
        </p:nvCxnSpPr>
        <p:spPr>
          <a:xfrm>
            <a:off x="5334000" y="3162300"/>
            <a:ext cx="6858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6"/>
            <a:endCxn id="15" idx="2"/>
          </p:cNvCxnSpPr>
          <p:nvPr/>
        </p:nvCxnSpPr>
        <p:spPr>
          <a:xfrm>
            <a:off x="6553200" y="31623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4"/>
            <a:endCxn id="17" idx="0"/>
          </p:cNvCxnSpPr>
          <p:nvPr/>
        </p:nvCxnSpPr>
        <p:spPr>
          <a:xfrm rot="5400000">
            <a:off x="5981701" y="373380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01395" y="40385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38206" y="18303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endCxn id="34" idx="0"/>
          </p:cNvCxnSpPr>
          <p:nvPr/>
        </p:nvCxnSpPr>
        <p:spPr>
          <a:xfrm rot="5400000">
            <a:off x="8458201" y="2627312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4" idx="4"/>
            <a:endCxn id="35" idx="0"/>
          </p:cNvCxnSpPr>
          <p:nvPr/>
        </p:nvCxnSpPr>
        <p:spPr>
          <a:xfrm rot="5400000">
            <a:off x="8420101" y="3732211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72400" y="2093913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5" idx="2"/>
          </p:cNvCxnSpPr>
          <p:nvPr/>
        </p:nvCxnSpPr>
        <p:spPr>
          <a:xfrm>
            <a:off x="7772400" y="43037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58200" y="289401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458200" y="403701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endCxn id="34" idx="2"/>
          </p:cNvCxnSpPr>
          <p:nvPr/>
        </p:nvCxnSpPr>
        <p:spPr>
          <a:xfrm>
            <a:off x="7772400" y="31607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7406" y="18288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7200106" y="487679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4761706" y="4876798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9" idx="6"/>
            <a:endCxn id="50" idx="2"/>
          </p:cNvCxnSpPr>
          <p:nvPr/>
        </p:nvCxnSpPr>
        <p:spPr>
          <a:xfrm>
            <a:off x="6552405" y="54483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33205" y="5448299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19005" y="51815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238205" y="51815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endCxn id="49" idx="0"/>
          </p:cNvCxnSpPr>
          <p:nvPr/>
        </p:nvCxnSpPr>
        <p:spPr>
          <a:xfrm rot="5400000">
            <a:off x="5980906" y="487679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800600" y="5181598"/>
            <a:ext cx="533400" cy="53340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00"/>
                </a:solidFill>
              </a:rPr>
              <a:t>s</a:t>
            </a:r>
            <a:endParaRPr lang="en-US" sz="3600" dirty="0">
              <a:solidFill>
                <a:srgbClr val="000000"/>
              </a:solidFill>
            </a:endParaRPr>
          </a:p>
        </p:txBody>
      </p:sp>
      <p:cxnSp>
        <p:nvCxnSpPr>
          <p:cNvPr id="53" name="Straight Connector 52"/>
          <p:cNvCxnSpPr>
            <a:endCxn id="55" idx="0"/>
          </p:cNvCxnSpPr>
          <p:nvPr/>
        </p:nvCxnSpPr>
        <p:spPr>
          <a:xfrm rot="5400000">
            <a:off x="8419306" y="487521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5" idx="2"/>
          </p:cNvCxnSpPr>
          <p:nvPr/>
        </p:nvCxnSpPr>
        <p:spPr>
          <a:xfrm>
            <a:off x="7771605" y="544671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457405" y="518001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hape 56"/>
          <p:cNvCxnSpPr>
            <a:stCxn id="52" idx="6"/>
          </p:cNvCxnSpPr>
          <p:nvPr/>
        </p:nvCxnSpPr>
        <p:spPr>
          <a:xfrm flipV="1">
            <a:off x="5334000" y="2361407"/>
            <a:ext cx="950911" cy="3086892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1" idx="6"/>
            <a:endCxn id="18" idx="0"/>
          </p:cNvCxnSpPr>
          <p:nvPr/>
        </p:nvCxnSpPr>
        <p:spPr>
          <a:xfrm>
            <a:off x="6553200" y="2095502"/>
            <a:ext cx="952500" cy="1943098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Oblivious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4343400" cy="5211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Valiant’s: Load balancing comes at expense of significant hop count increase</a:t>
            </a:r>
          </a:p>
          <a:p>
            <a:pPr lvl="1"/>
            <a:r>
              <a:rPr lang="en-US" dirty="0" smtClean="0"/>
              <a:t>Destroys locality</a:t>
            </a:r>
          </a:p>
          <a:p>
            <a:r>
              <a:rPr lang="en-US" dirty="0" smtClean="0"/>
              <a:t>Minimal Oblivious: achieve some load balancing, but use shortest paths</a:t>
            </a:r>
          </a:p>
          <a:p>
            <a:pPr lvl="1"/>
            <a:r>
              <a:rPr lang="en-US" dirty="0" err="1" smtClean="0"/>
              <a:t>d</a:t>
            </a:r>
            <a:r>
              <a:rPr lang="en-US" dirty="0" smtClean="0"/>
              <a:t>’ must lie within minimum quadrant</a:t>
            </a:r>
          </a:p>
          <a:p>
            <a:pPr lvl="1"/>
            <a:r>
              <a:rPr lang="en-US" dirty="0" smtClean="0"/>
              <a:t>6 options for </a:t>
            </a:r>
            <a:r>
              <a:rPr lang="en-US" dirty="0" err="1" smtClean="0"/>
              <a:t>d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Only 3 different paths</a:t>
            </a:r>
            <a:endParaRPr lang="en-US" dirty="0"/>
          </a:p>
        </p:txBody>
      </p:sp>
      <p:cxnSp>
        <p:nvCxnSpPr>
          <p:cNvPr id="4" name="Straight Connector 3"/>
          <p:cNvCxnSpPr>
            <a:endCxn id="14" idx="0"/>
          </p:cNvCxnSpPr>
          <p:nvPr/>
        </p:nvCxnSpPr>
        <p:spPr>
          <a:xfrm rot="5400000">
            <a:off x="7086601" y="2628901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4" idx="4"/>
            <a:endCxn id="16" idx="0"/>
          </p:cNvCxnSpPr>
          <p:nvPr/>
        </p:nvCxnSpPr>
        <p:spPr>
          <a:xfrm rot="5400000">
            <a:off x="7048501" y="373380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2" idx="4"/>
          </p:cNvCxnSpPr>
          <p:nvPr/>
        </p:nvCxnSpPr>
        <p:spPr>
          <a:xfrm rot="5400000">
            <a:off x="4610101" y="373379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6"/>
          </p:cNvCxnSpPr>
          <p:nvPr/>
        </p:nvCxnSpPr>
        <p:spPr>
          <a:xfrm>
            <a:off x="6400800" y="209550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5" idx="6"/>
            <a:endCxn id="16" idx="2"/>
          </p:cNvCxnSpPr>
          <p:nvPr/>
        </p:nvCxnSpPr>
        <p:spPr>
          <a:xfrm>
            <a:off x="6400800" y="43053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4305300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18288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67400" y="182880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48200" y="28955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28956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86600" y="28956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67400" y="40386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86600" y="4038600"/>
            <a:ext cx="533400" cy="53340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d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>
            <a:stCxn id="10" idx="4"/>
            <a:endCxn id="12" idx="0"/>
          </p:cNvCxnSpPr>
          <p:nvPr/>
        </p:nvCxnSpPr>
        <p:spPr>
          <a:xfrm rot="5400000">
            <a:off x="4648201" y="2628900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3" idx="0"/>
          </p:cNvCxnSpPr>
          <p:nvPr/>
        </p:nvCxnSpPr>
        <p:spPr>
          <a:xfrm rot="5400000">
            <a:off x="5867401" y="2628901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  <a:endCxn id="11" idx="2"/>
          </p:cNvCxnSpPr>
          <p:nvPr/>
        </p:nvCxnSpPr>
        <p:spPr>
          <a:xfrm>
            <a:off x="5181600" y="2095501"/>
            <a:ext cx="6858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6"/>
            <a:endCxn id="13" idx="2"/>
          </p:cNvCxnSpPr>
          <p:nvPr/>
        </p:nvCxnSpPr>
        <p:spPr>
          <a:xfrm>
            <a:off x="5181600" y="3162300"/>
            <a:ext cx="6858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4" idx="2"/>
          </p:cNvCxnSpPr>
          <p:nvPr/>
        </p:nvCxnSpPr>
        <p:spPr>
          <a:xfrm>
            <a:off x="6400800" y="31623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4"/>
            <a:endCxn id="15" idx="0"/>
          </p:cNvCxnSpPr>
          <p:nvPr/>
        </p:nvCxnSpPr>
        <p:spPr>
          <a:xfrm rot="5400000">
            <a:off x="5829301" y="373380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648995" y="40385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85806" y="18303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29" idx="0"/>
          </p:cNvCxnSpPr>
          <p:nvPr/>
        </p:nvCxnSpPr>
        <p:spPr>
          <a:xfrm rot="5400000">
            <a:off x="8305801" y="2627312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9" idx="4"/>
            <a:endCxn id="30" idx="0"/>
          </p:cNvCxnSpPr>
          <p:nvPr/>
        </p:nvCxnSpPr>
        <p:spPr>
          <a:xfrm rot="5400000">
            <a:off x="8267701" y="3732211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20000" y="2093913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2"/>
          </p:cNvCxnSpPr>
          <p:nvPr/>
        </p:nvCxnSpPr>
        <p:spPr>
          <a:xfrm>
            <a:off x="7620000" y="43037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305800" y="289401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305800" y="403701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29" idx="2"/>
          </p:cNvCxnSpPr>
          <p:nvPr/>
        </p:nvCxnSpPr>
        <p:spPr>
          <a:xfrm>
            <a:off x="7620000" y="31607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305006" y="18288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endCxn id="38" idx="0"/>
          </p:cNvCxnSpPr>
          <p:nvPr/>
        </p:nvCxnSpPr>
        <p:spPr>
          <a:xfrm rot="5400000">
            <a:off x="7047706" y="487679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609306" y="4876798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7" idx="6"/>
            <a:endCxn id="38" idx="2"/>
          </p:cNvCxnSpPr>
          <p:nvPr/>
        </p:nvCxnSpPr>
        <p:spPr>
          <a:xfrm>
            <a:off x="6400005" y="54483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80805" y="5448299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866605" y="51815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085805" y="51815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endCxn id="37" idx="0"/>
          </p:cNvCxnSpPr>
          <p:nvPr/>
        </p:nvCxnSpPr>
        <p:spPr>
          <a:xfrm rot="5400000">
            <a:off x="5828506" y="487679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48200" y="5181598"/>
            <a:ext cx="533400" cy="53340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00"/>
                </a:solidFill>
              </a:rPr>
              <a:t>s</a:t>
            </a:r>
            <a:endParaRPr lang="en-US" sz="3600" dirty="0">
              <a:solidFill>
                <a:srgbClr val="000000"/>
              </a:solidFill>
            </a:endParaRPr>
          </a:p>
        </p:txBody>
      </p:sp>
      <p:cxnSp>
        <p:nvCxnSpPr>
          <p:cNvPr id="41" name="Straight Connector 40"/>
          <p:cNvCxnSpPr>
            <a:endCxn id="43" idx="0"/>
          </p:cNvCxnSpPr>
          <p:nvPr/>
        </p:nvCxnSpPr>
        <p:spPr>
          <a:xfrm rot="5400000">
            <a:off x="8266906" y="487521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7619205" y="544671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05005" y="518001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419600" y="3854448"/>
            <a:ext cx="3429000" cy="208915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hape 50"/>
          <p:cNvCxnSpPr>
            <a:stCxn id="40" idx="0"/>
          </p:cNvCxnSpPr>
          <p:nvPr/>
        </p:nvCxnSpPr>
        <p:spPr>
          <a:xfrm rot="5400000" flipH="1" flipV="1">
            <a:off x="5562998" y="3658792"/>
            <a:ext cx="874709" cy="2170905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0" idx="6"/>
            <a:endCxn id="16" idx="4"/>
          </p:cNvCxnSpPr>
          <p:nvPr/>
        </p:nvCxnSpPr>
        <p:spPr>
          <a:xfrm flipV="1">
            <a:off x="5181600" y="4572001"/>
            <a:ext cx="2171700" cy="876298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40" idx="6"/>
          </p:cNvCxnSpPr>
          <p:nvPr/>
        </p:nvCxnSpPr>
        <p:spPr>
          <a:xfrm flipV="1">
            <a:off x="5181600" y="4306890"/>
            <a:ext cx="953295" cy="1141409"/>
          </a:xfrm>
          <a:prstGeom prst="bentConnector2">
            <a:avLst/>
          </a:prstGeom>
          <a:ln w="317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6" idx="2"/>
          </p:cNvCxnSpPr>
          <p:nvPr/>
        </p:nvCxnSpPr>
        <p:spPr>
          <a:xfrm>
            <a:off x="6134895" y="4303712"/>
            <a:ext cx="951705" cy="1589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network state to make routing decisions</a:t>
            </a:r>
          </a:p>
          <a:p>
            <a:pPr lvl="1"/>
            <a:r>
              <a:rPr lang="en-US" dirty="0" smtClean="0"/>
              <a:t>Buffer occupancies often used</a:t>
            </a:r>
          </a:p>
          <a:p>
            <a:pPr lvl="1"/>
            <a:r>
              <a:rPr lang="en-US" dirty="0" smtClean="0"/>
              <a:t>Couple with flow control mechanism</a:t>
            </a:r>
          </a:p>
          <a:p>
            <a:r>
              <a:rPr lang="en-US" dirty="0" smtClean="0"/>
              <a:t>Local information readily available</a:t>
            </a:r>
          </a:p>
          <a:p>
            <a:pPr lvl="1"/>
            <a:r>
              <a:rPr lang="en-US" dirty="0" smtClean="0"/>
              <a:t>Global information more costly to obtain</a:t>
            </a:r>
          </a:p>
          <a:p>
            <a:pPr lvl="1"/>
            <a:r>
              <a:rPr lang="en-US" dirty="0" smtClean="0"/>
              <a:t>Network state can change rapidly</a:t>
            </a:r>
          </a:p>
          <a:p>
            <a:pPr lvl="1"/>
            <a:r>
              <a:rPr lang="en-US" dirty="0" smtClean="0"/>
              <a:t>Use of local information can lead to non-optimal choices</a:t>
            </a:r>
          </a:p>
          <a:p>
            <a:r>
              <a:rPr lang="en-US" dirty="0" smtClean="0"/>
              <a:t>Can be minimal or non-minimal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Adaptive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134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Local info can result in sub-optimal choices</a:t>
            </a:r>
            <a:endParaRPr lang="en-US" dirty="0"/>
          </a:p>
        </p:txBody>
      </p:sp>
      <p:cxnSp>
        <p:nvCxnSpPr>
          <p:cNvPr id="4" name="Straight Connector 3"/>
          <p:cNvCxnSpPr>
            <a:endCxn id="14" idx="0"/>
          </p:cNvCxnSpPr>
          <p:nvPr/>
        </p:nvCxnSpPr>
        <p:spPr>
          <a:xfrm rot="5400000">
            <a:off x="4572001" y="2400301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4" idx="4"/>
          </p:cNvCxnSpPr>
          <p:nvPr/>
        </p:nvCxnSpPr>
        <p:spPr>
          <a:xfrm rot="5400000">
            <a:off x="4533901" y="350520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2" idx="4"/>
          </p:cNvCxnSpPr>
          <p:nvPr/>
        </p:nvCxnSpPr>
        <p:spPr>
          <a:xfrm rot="5400000">
            <a:off x="2095501" y="3505199"/>
            <a:ext cx="609599" cy="1588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6"/>
          </p:cNvCxnSpPr>
          <p:nvPr/>
        </p:nvCxnSpPr>
        <p:spPr>
          <a:xfrm>
            <a:off x="3886200" y="186690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5" idx="6"/>
          </p:cNvCxnSpPr>
          <p:nvPr/>
        </p:nvCxnSpPr>
        <p:spPr>
          <a:xfrm>
            <a:off x="3886200" y="40767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4076700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33600" y="16002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52800" y="1600201"/>
            <a:ext cx="533400" cy="53340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d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3600" y="26669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52800" y="26670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72000" y="26670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38100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0" idx="4"/>
            <a:endCxn id="12" idx="0"/>
          </p:cNvCxnSpPr>
          <p:nvPr/>
        </p:nvCxnSpPr>
        <p:spPr>
          <a:xfrm rot="5400000">
            <a:off x="2133601" y="2400300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3" idx="0"/>
          </p:cNvCxnSpPr>
          <p:nvPr/>
        </p:nvCxnSpPr>
        <p:spPr>
          <a:xfrm rot="5400000">
            <a:off x="3352801" y="2400301"/>
            <a:ext cx="533398" cy="1588"/>
          </a:xfrm>
          <a:prstGeom prst="line">
            <a:avLst/>
          </a:prstGeom>
          <a:ln w="190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  <a:endCxn id="11" idx="2"/>
          </p:cNvCxnSpPr>
          <p:nvPr/>
        </p:nvCxnSpPr>
        <p:spPr>
          <a:xfrm>
            <a:off x="2667000" y="1866901"/>
            <a:ext cx="6858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6"/>
            <a:endCxn id="13" idx="2"/>
          </p:cNvCxnSpPr>
          <p:nvPr/>
        </p:nvCxnSpPr>
        <p:spPr>
          <a:xfrm>
            <a:off x="2667000" y="2933700"/>
            <a:ext cx="6858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4" idx="2"/>
          </p:cNvCxnSpPr>
          <p:nvPr/>
        </p:nvCxnSpPr>
        <p:spPr>
          <a:xfrm>
            <a:off x="3886200" y="29337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4"/>
            <a:endCxn id="15" idx="0"/>
          </p:cNvCxnSpPr>
          <p:nvPr/>
        </p:nvCxnSpPr>
        <p:spPr>
          <a:xfrm rot="5400000">
            <a:off x="3314701" y="3505200"/>
            <a:ext cx="609599" cy="1588"/>
          </a:xfrm>
          <a:prstGeom prst="line">
            <a:avLst/>
          </a:prstGeom>
          <a:ln w="190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34395" y="38099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71206" y="16017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29" idx="0"/>
          </p:cNvCxnSpPr>
          <p:nvPr/>
        </p:nvCxnSpPr>
        <p:spPr>
          <a:xfrm rot="5400000">
            <a:off x="5791201" y="2398712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9" idx="4"/>
            <a:endCxn id="30" idx="0"/>
          </p:cNvCxnSpPr>
          <p:nvPr/>
        </p:nvCxnSpPr>
        <p:spPr>
          <a:xfrm rot="5400000">
            <a:off x="5753101" y="3503611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05400" y="1865313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2"/>
          </p:cNvCxnSpPr>
          <p:nvPr/>
        </p:nvCxnSpPr>
        <p:spPr>
          <a:xfrm>
            <a:off x="5105400" y="40751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91200" y="266541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91200" y="380841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29" idx="2"/>
          </p:cNvCxnSpPr>
          <p:nvPr/>
        </p:nvCxnSpPr>
        <p:spPr>
          <a:xfrm>
            <a:off x="5105400" y="29321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90406" y="16002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endCxn id="38" idx="0"/>
          </p:cNvCxnSpPr>
          <p:nvPr/>
        </p:nvCxnSpPr>
        <p:spPr>
          <a:xfrm rot="5400000">
            <a:off x="4533106" y="464819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094706" y="4648198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7" idx="6"/>
            <a:endCxn id="38" idx="2"/>
          </p:cNvCxnSpPr>
          <p:nvPr/>
        </p:nvCxnSpPr>
        <p:spPr>
          <a:xfrm>
            <a:off x="3885405" y="52197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66205" y="5219699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352005" y="49529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571205" y="49529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endCxn id="37" idx="0"/>
          </p:cNvCxnSpPr>
          <p:nvPr/>
        </p:nvCxnSpPr>
        <p:spPr>
          <a:xfrm rot="5400000">
            <a:off x="3313906" y="464819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33600" y="4952998"/>
            <a:ext cx="533400" cy="53340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00"/>
                </a:solidFill>
              </a:rPr>
              <a:t>s</a:t>
            </a:r>
            <a:endParaRPr lang="en-US" sz="3600" dirty="0">
              <a:solidFill>
                <a:srgbClr val="000000"/>
              </a:solidFill>
            </a:endParaRPr>
          </a:p>
        </p:txBody>
      </p:sp>
      <p:cxnSp>
        <p:nvCxnSpPr>
          <p:cNvPr id="41" name="Straight Connector 40"/>
          <p:cNvCxnSpPr>
            <a:endCxn id="43" idx="0"/>
          </p:cNvCxnSpPr>
          <p:nvPr/>
        </p:nvCxnSpPr>
        <p:spPr>
          <a:xfrm rot="5400000">
            <a:off x="5752306" y="464661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5104605" y="521811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0405" y="495141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72000" y="38099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0" idx="0"/>
            <a:endCxn id="23" idx="4"/>
          </p:cNvCxnSpPr>
          <p:nvPr/>
        </p:nvCxnSpPr>
        <p:spPr>
          <a:xfrm rot="5400000" flipH="1" flipV="1">
            <a:off x="2095898" y="4647802"/>
            <a:ext cx="609598" cy="795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6"/>
            <a:endCxn id="15" idx="2"/>
          </p:cNvCxnSpPr>
          <p:nvPr/>
        </p:nvCxnSpPr>
        <p:spPr>
          <a:xfrm>
            <a:off x="2667795" y="4076700"/>
            <a:ext cx="685005" cy="1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0"/>
            <a:endCxn id="11" idx="4"/>
          </p:cNvCxnSpPr>
          <p:nvPr/>
        </p:nvCxnSpPr>
        <p:spPr>
          <a:xfrm rot="5400000" flipH="1" flipV="1">
            <a:off x="2781301" y="2971801"/>
            <a:ext cx="1676398" cy="1588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Non-minimal adaptive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Fully adaptive</a:t>
            </a:r>
          </a:p>
          <a:p>
            <a:r>
              <a:rPr lang="en-US" dirty="0" smtClean="0"/>
              <a:t>Not restricted to take shortest path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FBfly</a:t>
            </a:r>
            <a:endParaRPr lang="en-US" dirty="0" smtClean="0"/>
          </a:p>
          <a:p>
            <a:r>
              <a:rPr lang="en-US" dirty="0" smtClean="0"/>
              <a:t>Misrouting: directing packet along non-productive channel</a:t>
            </a:r>
          </a:p>
          <a:p>
            <a:pPr lvl="1"/>
            <a:r>
              <a:rPr lang="en-US" dirty="0" smtClean="0"/>
              <a:t>Priority given to productive output</a:t>
            </a:r>
          </a:p>
          <a:p>
            <a:pPr lvl="1"/>
            <a:r>
              <a:rPr lang="en-US" dirty="0" smtClean="0"/>
              <a:t>Some algorithms forbid U-turns</a:t>
            </a:r>
          </a:p>
          <a:p>
            <a:r>
              <a:rPr lang="en-US" dirty="0" err="1" smtClean="0"/>
              <a:t>Livelock</a:t>
            </a:r>
            <a:r>
              <a:rPr lang="en-US" dirty="0" smtClean="0"/>
              <a:t> potential: traversing network without ever reaching destination</a:t>
            </a:r>
          </a:p>
          <a:p>
            <a:pPr lvl="1"/>
            <a:r>
              <a:rPr lang="en-US" dirty="0" smtClean="0"/>
              <a:t>Mechanism to guarantee forward progress </a:t>
            </a:r>
          </a:p>
          <a:p>
            <a:pPr lvl="2"/>
            <a:r>
              <a:rPr lang="en-US" dirty="0" smtClean="0"/>
              <a:t>Limit number of </a:t>
            </a:r>
            <a:r>
              <a:rPr lang="en-US" dirty="0" err="1" smtClean="0"/>
              <a:t>misroutings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Non-minimal routing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3886995" cy="639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Longer path with potentially lower latency</a:t>
            </a:r>
            <a:endParaRPr lang="en-US" dirty="0"/>
          </a:p>
        </p:txBody>
      </p:sp>
      <p:cxnSp>
        <p:nvCxnSpPr>
          <p:cNvPr id="4" name="Straight Connector 3"/>
          <p:cNvCxnSpPr>
            <a:endCxn id="14" idx="0"/>
          </p:cNvCxnSpPr>
          <p:nvPr/>
        </p:nvCxnSpPr>
        <p:spPr>
          <a:xfrm rot="5400000">
            <a:off x="2667796" y="2173290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4" idx="4"/>
          </p:cNvCxnSpPr>
          <p:nvPr/>
        </p:nvCxnSpPr>
        <p:spPr>
          <a:xfrm rot="5400000">
            <a:off x="2629696" y="327818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2" idx="4"/>
            <a:endCxn id="22" idx="0"/>
          </p:cNvCxnSpPr>
          <p:nvPr/>
        </p:nvCxnSpPr>
        <p:spPr>
          <a:xfrm rot="16200000" flipH="1">
            <a:off x="381398" y="3239690"/>
            <a:ext cx="533399" cy="795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6"/>
          </p:cNvCxnSpPr>
          <p:nvPr/>
        </p:nvCxnSpPr>
        <p:spPr>
          <a:xfrm>
            <a:off x="2058195" y="17145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5" idx="6"/>
          </p:cNvCxnSpPr>
          <p:nvPr/>
        </p:nvCxnSpPr>
        <p:spPr>
          <a:xfrm>
            <a:off x="2058195" y="377349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3773489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1000" y="1447800"/>
            <a:ext cx="533400" cy="53340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24795" y="14477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1000" y="2439988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795" y="24399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7795" y="24399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24795" y="35067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2" idx="0"/>
          </p:cNvCxnSpPr>
          <p:nvPr/>
        </p:nvCxnSpPr>
        <p:spPr>
          <a:xfrm rot="5400000">
            <a:off x="418307" y="2210594"/>
            <a:ext cx="458787" cy="1588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4"/>
            <a:endCxn id="13" idx="0"/>
          </p:cNvCxnSpPr>
          <p:nvPr/>
        </p:nvCxnSpPr>
        <p:spPr>
          <a:xfrm rot="5400000">
            <a:off x="1562101" y="2210594"/>
            <a:ext cx="458789" cy="1588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1" idx="2"/>
          </p:cNvCxnSpPr>
          <p:nvPr/>
        </p:nvCxnSpPr>
        <p:spPr>
          <a:xfrm flipV="1">
            <a:off x="914400" y="1714500"/>
            <a:ext cx="61039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6"/>
            <a:endCxn id="13" idx="2"/>
          </p:cNvCxnSpPr>
          <p:nvPr/>
        </p:nvCxnSpPr>
        <p:spPr>
          <a:xfrm>
            <a:off x="914400" y="2706689"/>
            <a:ext cx="61039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6"/>
            <a:endCxn id="14" idx="2"/>
          </p:cNvCxnSpPr>
          <p:nvPr/>
        </p:nvCxnSpPr>
        <p:spPr>
          <a:xfrm>
            <a:off x="2058195" y="270669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4"/>
            <a:endCxn id="15" idx="0"/>
          </p:cNvCxnSpPr>
          <p:nvPr/>
        </p:nvCxnSpPr>
        <p:spPr>
          <a:xfrm rot="5400000">
            <a:off x="1524796" y="3240089"/>
            <a:ext cx="533399" cy="1588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1795" y="3506788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67001" y="14493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8" idx="0"/>
          </p:cNvCxnSpPr>
          <p:nvPr/>
        </p:nvCxnSpPr>
        <p:spPr>
          <a:xfrm rot="5400000">
            <a:off x="3810796" y="2171701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4"/>
            <a:endCxn id="29" idx="0"/>
          </p:cNvCxnSpPr>
          <p:nvPr/>
        </p:nvCxnSpPr>
        <p:spPr>
          <a:xfrm rot="5400000">
            <a:off x="3810796" y="3238500"/>
            <a:ext cx="5333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6"/>
          </p:cNvCxnSpPr>
          <p:nvPr/>
        </p:nvCxnSpPr>
        <p:spPr>
          <a:xfrm flipV="1">
            <a:off x="3200401" y="1714501"/>
            <a:ext cx="610394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9" idx="2"/>
          </p:cNvCxnSpPr>
          <p:nvPr/>
        </p:nvCxnSpPr>
        <p:spPr>
          <a:xfrm>
            <a:off x="3124995" y="37719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10795" y="24384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10795" y="35052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4" idx="6"/>
            <a:endCxn id="28" idx="2"/>
          </p:cNvCxnSpPr>
          <p:nvPr/>
        </p:nvCxnSpPr>
        <p:spPr>
          <a:xfrm flipV="1">
            <a:off x="3201195" y="2705101"/>
            <a:ext cx="609600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10001" y="14478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7" idx="0"/>
          </p:cNvCxnSpPr>
          <p:nvPr/>
        </p:nvCxnSpPr>
        <p:spPr>
          <a:xfrm rot="5400000">
            <a:off x="2628901" y="4344988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42106" y="4344987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6" idx="6"/>
            <a:endCxn id="37" idx="2"/>
          </p:cNvCxnSpPr>
          <p:nvPr/>
        </p:nvCxnSpPr>
        <p:spPr>
          <a:xfrm>
            <a:off x="2057400" y="4916489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13605" y="4916488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24000" y="4649788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67000" y="4649788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36" idx="0"/>
          </p:cNvCxnSpPr>
          <p:nvPr/>
        </p:nvCxnSpPr>
        <p:spPr>
          <a:xfrm rot="5400000">
            <a:off x="1485901" y="4344988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1000" y="4649787"/>
            <a:ext cx="533400" cy="53340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00"/>
                </a:solidFill>
              </a:rPr>
              <a:t>s</a:t>
            </a:r>
            <a:endParaRPr lang="en-US" sz="3600" dirty="0">
              <a:solidFill>
                <a:srgbClr val="000000"/>
              </a:solidFill>
            </a:endParaRPr>
          </a:p>
        </p:txBody>
      </p:sp>
      <p:cxnSp>
        <p:nvCxnSpPr>
          <p:cNvPr id="40" name="Straight Connector 39"/>
          <p:cNvCxnSpPr>
            <a:endCxn id="42" idx="0"/>
          </p:cNvCxnSpPr>
          <p:nvPr/>
        </p:nvCxnSpPr>
        <p:spPr>
          <a:xfrm rot="5400000">
            <a:off x="3771901" y="434339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6"/>
            <a:endCxn id="42" idx="2"/>
          </p:cNvCxnSpPr>
          <p:nvPr/>
        </p:nvCxnSpPr>
        <p:spPr>
          <a:xfrm flipV="1">
            <a:off x="3200400" y="4914900"/>
            <a:ext cx="609600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810000" y="464819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67795" y="3506788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0"/>
            <a:endCxn id="12" idx="4"/>
          </p:cNvCxnSpPr>
          <p:nvPr/>
        </p:nvCxnSpPr>
        <p:spPr>
          <a:xfrm rot="5400000" flipH="1" flipV="1">
            <a:off x="-190499" y="3811588"/>
            <a:ext cx="1676398" cy="1588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61" idx="0"/>
          </p:cNvCxnSpPr>
          <p:nvPr/>
        </p:nvCxnSpPr>
        <p:spPr>
          <a:xfrm rot="5400000">
            <a:off x="7086601" y="2173291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1" idx="4"/>
          </p:cNvCxnSpPr>
          <p:nvPr/>
        </p:nvCxnSpPr>
        <p:spPr>
          <a:xfrm rot="5400000">
            <a:off x="7048501" y="327819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9" idx="4"/>
            <a:endCxn id="69" idx="0"/>
          </p:cNvCxnSpPr>
          <p:nvPr/>
        </p:nvCxnSpPr>
        <p:spPr>
          <a:xfrm rot="16200000" flipH="1">
            <a:off x="4800203" y="3239691"/>
            <a:ext cx="533399" cy="795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8" idx="6"/>
          </p:cNvCxnSpPr>
          <p:nvPr/>
        </p:nvCxnSpPr>
        <p:spPr>
          <a:xfrm>
            <a:off x="6477000" y="171450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2" idx="6"/>
          </p:cNvCxnSpPr>
          <p:nvPr/>
        </p:nvCxnSpPr>
        <p:spPr>
          <a:xfrm>
            <a:off x="6477000" y="377349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33205" y="3773490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799805" y="1447801"/>
            <a:ext cx="533400" cy="53340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43600" y="14478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799805" y="24399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943600" y="243999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86600" y="243999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943600" y="350679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7" idx="4"/>
            <a:endCxn id="59" idx="0"/>
          </p:cNvCxnSpPr>
          <p:nvPr/>
        </p:nvCxnSpPr>
        <p:spPr>
          <a:xfrm rot="5400000">
            <a:off x="4837112" y="2210595"/>
            <a:ext cx="458787" cy="1588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4"/>
            <a:endCxn id="60" idx="0"/>
          </p:cNvCxnSpPr>
          <p:nvPr/>
        </p:nvCxnSpPr>
        <p:spPr>
          <a:xfrm rot="5400000">
            <a:off x="5980906" y="2210595"/>
            <a:ext cx="458789" cy="1588"/>
          </a:xfrm>
          <a:prstGeom prst="line">
            <a:avLst/>
          </a:prstGeom>
          <a:ln w="190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6"/>
            <a:endCxn id="58" idx="2"/>
          </p:cNvCxnSpPr>
          <p:nvPr/>
        </p:nvCxnSpPr>
        <p:spPr>
          <a:xfrm flipV="1">
            <a:off x="5333205" y="1714501"/>
            <a:ext cx="61039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6"/>
            <a:endCxn id="60" idx="2"/>
          </p:cNvCxnSpPr>
          <p:nvPr/>
        </p:nvCxnSpPr>
        <p:spPr>
          <a:xfrm>
            <a:off x="5333205" y="2706690"/>
            <a:ext cx="61039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6"/>
            <a:endCxn id="61" idx="2"/>
          </p:cNvCxnSpPr>
          <p:nvPr/>
        </p:nvCxnSpPr>
        <p:spPr>
          <a:xfrm>
            <a:off x="6477000" y="2706691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4"/>
            <a:endCxn id="62" idx="0"/>
          </p:cNvCxnSpPr>
          <p:nvPr/>
        </p:nvCxnSpPr>
        <p:spPr>
          <a:xfrm rot="5400000">
            <a:off x="5943601" y="3240090"/>
            <a:ext cx="533399" cy="1588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800600" y="35067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085806" y="144939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endCxn id="75" idx="0"/>
          </p:cNvCxnSpPr>
          <p:nvPr/>
        </p:nvCxnSpPr>
        <p:spPr>
          <a:xfrm rot="5400000">
            <a:off x="8229601" y="2171702"/>
            <a:ext cx="533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5" idx="4"/>
            <a:endCxn id="76" idx="0"/>
          </p:cNvCxnSpPr>
          <p:nvPr/>
        </p:nvCxnSpPr>
        <p:spPr>
          <a:xfrm rot="5400000">
            <a:off x="8229601" y="3238501"/>
            <a:ext cx="5333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6"/>
          </p:cNvCxnSpPr>
          <p:nvPr/>
        </p:nvCxnSpPr>
        <p:spPr>
          <a:xfrm flipV="1">
            <a:off x="7619206" y="1714502"/>
            <a:ext cx="610394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6" idx="2"/>
          </p:cNvCxnSpPr>
          <p:nvPr/>
        </p:nvCxnSpPr>
        <p:spPr>
          <a:xfrm>
            <a:off x="7543800" y="377190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229600" y="243840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229600" y="350520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61" idx="6"/>
            <a:endCxn id="75" idx="2"/>
          </p:cNvCxnSpPr>
          <p:nvPr/>
        </p:nvCxnSpPr>
        <p:spPr>
          <a:xfrm flipV="1">
            <a:off x="7620000" y="2705102"/>
            <a:ext cx="609600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228806" y="1447801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endCxn id="84" idx="0"/>
          </p:cNvCxnSpPr>
          <p:nvPr/>
        </p:nvCxnSpPr>
        <p:spPr>
          <a:xfrm rot="5400000">
            <a:off x="7047706" y="434498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4760911" y="4344988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3" idx="6"/>
            <a:endCxn id="84" idx="2"/>
          </p:cNvCxnSpPr>
          <p:nvPr/>
        </p:nvCxnSpPr>
        <p:spPr>
          <a:xfrm>
            <a:off x="6476205" y="491649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332410" y="4916489"/>
            <a:ext cx="762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942805" y="46497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85805" y="46497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endCxn id="83" idx="0"/>
          </p:cNvCxnSpPr>
          <p:nvPr/>
        </p:nvCxnSpPr>
        <p:spPr>
          <a:xfrm rot="5400000">
            <a:off x="5904706" y="4344989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99805" y="4649788"/>
            <a:ext cx="533400" cy="53340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00"/>
                </a:solidFill>
              </a:rPr>
              <a:t>s</a:t>
            </a:r>
            <a:endParaRPr lang="en-US" sz="3600" dirty="0">
              <a:solidFill>
                <a:srgbClr val="000000"/>
              </a:solidFill>
            </a:endParaRPr>
          </a:p>
        </p:txBody>
      </p:sp>
      <p:cxnSp>
        <p:nvCxnSpPr>
          <p:cNvPr id="87" name="Straight Connector 86"/>
          <p:cNvCxnSpPr>
            <a:endCxn id="89" idx="0"/>
          </p:cNvCxnSpPr>
          <p:nvPr/>
        </p:nvCxnSpPr>
        <p:spPr>
          <a:xfrm rot="5400000">
            <a:off x="8190706" y="4343400"/>
            <a:ext cx="6095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4" idx="6"/>
            <a:endCxn id="89" idx="2"/>
          </p:cNvCxnSpPr>
          <p:nvPr/>
        </p:nvCxnSpPr>
        <p:spPr>
          <a:xfrm flipV="1">
            <a:off x="7619205" y="4914901"/>
            <a:ext cx="609600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228805" y="4648200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86600" y="3506789"/>
            <a:ext cx="533400" cy="5334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86" idx="0"/>
            <a:endCxn id="59" idx="4"/>
          </p:cNvCxnSpPr>
          <p:nvPr/>
        </p:nvCxnSpPr>
        <p:spPr>
          <a:xfrm rot="5400000" flipH="1" flipV="1">
            <a:off x="4228306" y="3811589"/>
            <a:ext cx="1676398" cy="1588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915195" y="2708279"/>
            <a:ext cx="608805" cy="1588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3" idx="0"/>
            <a:endCxn id="11" idx="4"/>
          </p:cNvCxnSpPr>
          <p:nvPr/>
        </p:nvCxnSpPr>
        <p:spPr>
          <a:xfrm rot="5400000" flipH="1" flipV="1">
            <a:off x="1562101" y="2210595"/>
            <a:ext cx="458789" cy="1588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0" idx="6"/>
          </p:cNvCxnSpPr>
          <p:nvPr/>
        </p:nvCxnSpPr>
        <p:spPr>
          <a:xfrm rot="10800000">
            <a:off x="914401" y="1714501"/>
            <a:ext cx="608013" cy="1590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9" idx="6"/>
            <a:endCxn id="60" idx="2"/>
          </p:cNvCxnSpPr>
          <p:nvPr/>
        </p:nvCxnSpPr>
        <p:spPr>
          <a:xfrm>
            <a:off x="5333205" y="2706690"/>
            <a:ext cx="610395" cy="1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0" idx="4"/>
            <a:endCxn id="62" idx="0"/>
          </p:cNvCxnSpPr>
          <p:nvPr/>
        </p:nvCxnSpPr>
        <p:spPr>
          <a:xfrm rot="5400000">
            <a:off x="5943601" y="3240090"/>
            <a:ext cx="533399" cy="1588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62" idx="2"/>
            <a:endCxn id="69" idx="6"/>
          </p:cNvCxnSpPr>
          <p:nvPr/>
        </p:nvCxnSpPr>
        <p:spPr>
          <a:xfrm rot="10800000">
            <a:off x="5334000" y="3773491"/>
            <a:ext cx="609600" cy="1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/>
          <p:cNvSpPr txBox="1">
            <a:spLocks/>
          </p:cNvSpPr>
          <p:nvPr/>
        </p:nvSpPr>
        <p:spPr>
          <a:xfrm>
            <a:off x="4876005" y="5486400"/>
            <a:ext cx="3886995" cy="63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err="1" smtClean="0"/>
              <a:t>Livelock</a:t>
            </a:r>
            <a:r>
              <a:rPr lang="en-US" sz="3200" dirty="0" smtClean="0"/>
              <a:t>: continue routing in cycle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/>
          </a:bodyPr>
          <a:lstStyle/>
          <a:p>
            <a:r>
              <a:rPr lang="en-US" dirty="0" smtClean="0"/>
              <a:t>Without routing restrictions, a resource cycle can occur</a:t>
            </a:r>
          </a:p>
          <a:p>
            <a:pPr lvl="1"/>
            <a:r>
              <a:rPr lang="en-US" dirty="0" smtClean="0"/>
              <a:t>Leads to deadlock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17526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A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800600" y="17526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B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32004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D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32004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C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352800" y="2057400"/>
            <a:ext cx="14478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6" idx="0"/>
          </p:cNvCxnSpPr>
          <p:nvPr/>
        </p:nvCxnSpPr>
        <p:spPr>
          <a:xfrm rot="5400000">
            <a:off x="2590800" y="2781300"/>
            <a:ext cx="8382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</p:cNvCxnSpPr>
          <p:nvPr/>
        </p:nvCxnSpPr>
        <p:spPr>
          <a:xfrm rot="5400000">
            <a:off x="4724003" y="2781697"/>
            <a:ext cx="838994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7" idx="2"/>
          </p:cNvCxnSpPr>
          <p:nvPr/>
        </p:nvCxnSpPr>
        <p:spPr>
          <a:xfrm>
            <a:off x="3352800" y="3505200"/>
            <a:ext cx="14478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Bent Arrow 20"/>
          <p:cNvSpPr/>
          <p:nvPr/>
        </p:nvSpPr>
        <p:spPr>
          <a:xfrm rot="16200000">
            <a:off x="2686448" y="1733152"/>
            <a:ext cx="2133599" cy="2782093"/>
          </a:xfrm>
          <a:prstGeom prst="bentArrow">
            <a:avLst>
              <a:gd name="adj1" fmla="val 3589"/>
              <a:gd name="adj2" fmla="val 8222"/>
              <a:gd name="adj3" fmla="val 10766"/>
              <a:gd name="adj4" fmla="val 191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2286000" y="1295400"/>
            <a:ext cx="2856706" cy="2211388"/>
          </a:xfrm>
          <a:prstGeom prst="bentArrow">
            <a:avLst>
              <a:gd name="adj1" fmla="val 3313"/>
              <a:gd name="adj2" fmla="val 6904"/>
              <a:gd name="adj3" fmla="val 9816"/>
              <a:gd name="adj4" fmla="val 2069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5400000">
            <a:off x="3448050" y="1162050"/>
            <a:ext cx="1905794" cy="2780506"/>
          </a:xfrm>
          <a:prstGeom prst="bentArrow">
            <a:avLst>
              <a:gd name="adj1" fmla="val 4476"/>
              <a:gd name="adj2" fmla="val 6887"/>
              <a:gd name="adj3" fmla="val 8096"/>
              <a:gd name="adj4" fmla="val 289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10800000">
            <a:off x="3010694" y="1982789"/>
            <a:ext cx="2895600" cy="2132010"/>
          </a:xfrm>
          <a:prstGeom prst="bentArrow">
            <a:avLst>
              <a:gd name="adj1" fmla="val 4759"/>
              <a:gd name="adj2" fmla="val 6987"/>
              <a:gd name="adj3" fmla="val 10211"/>
              <a:gd name="adj4" fmla="val 2210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Turn Model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adaptivity</a:t>
            </a:r>
            <a:r>
              <a:rPr lang="en-US" dirty="0" smtClean="0"/>
              <a:t> by removing 2 of 8 turns</a:t>
            </a:r>
          </a:p>
          <a:p>
            <a:pPr lvl="1"/>
            <a:r>
              <a:rPr lang="en-US" dirty="0" smtClean="0"/>
              <a:t>Remains deadlock free (like DOR)</a:t>
            </a:r>
            <a:endParaRPr lang="en-US" dirty="0"/>
          </a:p>
        </p:txBody>
      </p:sp>
      <p:sp>
        <p:nvSpPr>
          <p:cNvPr id="4" name="Bent Arrow 3"/>
          <p:cNvSpPr/>
          <p:nvPr/>
        </p:nvSpPr>
        <p:spPr>
          <a:xfrm rot="16200000">
            <a:off x="914400" y="1858962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>
            <a:off x="990600" y="1020762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rot="5400000">
            <a:off x="1828800" y="1096962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>
            <a:off x="2667000" y="1096962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8298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3581400" y="1858962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0800000">
            <a:off x="2743201" y="1935161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10800000">
            <a:off x="5257801" y="1935162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6200000">
            <a:off x="4419600" y="1858962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5400000">
            <a:off x="5334000" y="1096962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6200000">
            <a:off x="6248400" y="1096962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8298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400000">
            <a:off x="7162800" y="1858962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0800000">
            <a:off x="6324601" y="1935161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0800000">
            <a:off x="3581401" y="4144961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6200000">
            <a:off x="2743200" y="4068761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2819400" y="3230561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rot="16200000">
            <a:off x="4495800" y="3306761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8298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400000">
            <a:off x="5410200" y="4068761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0800000">
            <a:off x="4572001" y="4144960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0600" y="2697163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West first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26670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North last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819400" y="47961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Negative first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Time</a:t>
            </a:r>
            <a:r>
              <a:rPr lang="en-US" baseline="0" dirty="0" smtClean="0"/>
              <a:t> for packet to traverse network</a:t>
            </a:r>
          </a:p>
          <a:p>
            <a:pPr lvl="1"/>
            <a:r>
              <a:rPr lang="en-US" dirty="0" smtClean="0"/>
              <a:t>Start:</a:t>
            </a:r>
            <a:r>
              <a:rPr lang="en-US" baseline="0" dirty="0" smtClean="0"/>
              <a:t> head arrives at input port</a:t>
            </a:r>
          </a:p>
          <a:p>
            <a:pPr lvl="1"/>
            <a:r>
              <a:rPr lang="en-US" baseline="0" dirty="0" smtClean="0"/>
              <a:t>End: tail departs output port</a:t>
            </a:r>
          </a:p>
          <a:p>
            <a:pPr lvl="0"/>
            <a:r>
              <a:rPr lang="en-US" dirty="0" smtClean="0"/>
              <a:t>Latency = Head latency + serialization latency</a:t>
            </a:r>
          </a:p>
          <a:p>
            <a:pPr lvl="1"/>
            <a:r>
              <a:rPr lang="en-US" dirty="0" smtClean="0"/>
              <a:t>Serialization latency: time for packet with Length L to cross channel with bandwidth </a:t>
            </a:r>
            <a:r>
              <a:rPr lang="en-US" dirty="0" err="1" smtClean="0"/>
              <a:t>b</a:t>
            </a:r>
            <a:r>
              <a:rPr lang="en-US" dirty="0" smtClean="0"/>
              <a:t> (L/</a:t>
            </a:r>
            <a:r>
              <a:rPr lang="en-US" dirty="0" err="1" smtClean="0"/>
              <a:t>b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Hop Count: the number of links traversed between source and destination</a:t>
            </a:r>
          </a:p>
          <a:p>
            <a:pPr lvl="1"/>
            <a:r>
              <a:rPr lang="en-US" dirty="0" smtClean="0"/>
              <a:t>Proxy for network latency</a:t>
            </a:r>
          </a:p>
          <a:p>
            <a:pPr lvl="1"/>
            <a:r>
              <a:rPr lang="en-US" dirty="0" smtClean="0"/>
              <a:t>Per hop latency with zero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Model Routing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a valid turn elimination</a:t>
            </a:r>
          </a:p>
          <a:p>
            <a:pPr lvl="1"/>
            <a:r>
              <a:rPr lang="en-US" dirty="0" smtClean="0"/>
              <a:t>Resource cycle results</a:t>
            </a:r>
            <a:endParaRPr lang="en-US" dirty="0"/>
          </a:p>
        </p:txBody>
      </p:sp>
      <p:sp>
        <p:nvSpPr>
          <p:cNvPr id="4" name="Bent Arrow 3"/>
          <p:cNvSpPr/>
          <p:nvPr/>
        </p:nvSpPr>
        <p:spPr>
          <a:xfrm rot="10800000">
            <a:off x="1447800" y="3124199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1523999" y="2286000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>
            <a:off x="685799" y="2209799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/>
          </a:p>
        </p:txBody>
      </p:sp>
      <p:sp>
        <p:nvSpPr>
          <p:cNvPr id="7" name="Bent Arrow 6"/>
          <p:cNvSpPr/>
          <p:nvPr/>
        </p:nvSpPr>
        <p:spPr>
          <a:xfrm rot="16200000">
            <a:off x="2285999" y="2285999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8298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3200399" y="3047999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0800000">
            <a:off x="2362200" y="3124198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6096000" y="1447801"/>
            <a:ext cx="762000" cy="22098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/>
          </a:p>
        </p:txBody>
      </p:sp>
      <p:sp>
        <p:nvSpPr>
          <p:cNvPr id="11" name="Bent Arrow 10"/>
          <p:cNvSpPr/>
          <p:nvPr/>
        </p:nvSpPr>
        <p:spPr>
          <a:xfrm rot="5400000">
            <a:off x="6934200" y="1524001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5410200" y="2362201"/>
            <a:ext cx="22098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6200000">
            <a:off x="4572000" y="2971801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8298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0800000">
            <a:off x="4648200" y="3810000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5486400" y="3733801"/>
            <a:ext cx="762000" cy="762000"/>
          </a:xfrm>
          <a:prstGeom prst="bentArrow">
            <a:avLst>
              <a:gd name="adj1" fmla="val 7142"/>
              <a:gd name="adj2" fmla="val 15327"/>
              <a:gd name="adj3" fmla="val 20536"/>
              <a:gd name="adj4" fmla="val 46726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3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tables</a:t>
            </a:r>
          </a:p>
          <a:p>
            <a:pPr lvl="1"/>
            <a:r>
              <a:rPr lang="en-US" dirty="0" smtClean="0"/>
              <a:t>Entire route specified at source</a:t>
            </a:r>
          </a:p>
          <a:p>
            <a:pPr lvl="1"/>
            <a:r>
              <a:rPr lang="en-US" dirty="0" smtClean="0"/>
              <a:t>Avoids per-hop routing latency</a:t>
            </a:r>
          </a:p>
          <a:p>
            <a:pPr lvl="1"/>
            <a:r>
              <a:rPr lang="en-US" dirty="0" smtClean="0"/>
              <a:t>Unable to adapt to network conditions</a:t>
            </a:r>
          </a:p>
          <a:p>
            <a:pPr lvl="1"/>
            <a:r>
              <a:rPr lang="en-US" dirty="0" smtClean="0"/>
              <a:t>Can specify multiple routes per destination</a:t>
            </a:r>
          </a:p>
          <a:p>
            <a:r>
              <a:rPr lang="en-US" dirty="0" smtClean="0"/>
              <a:t>Node tables</a:t>
            </a:r>
          </a:p>
          <a:p>
            <a:pPr lvl="1"/>
            <a:r>
              <a:rPr lang="en-US" dirty="0" smtClean="0"/>
              <a:t>Store only next routes at each node</a:t>
            </a:r>
          </a:p>
          <a:p>
            <a:pPr lvl="1"/>
            <a:r>
              <a:rPr lang="en-US" dirty="0" smtClean="0"/>
              <a:t>Smaller tables than source routing</a:t>
            </a:r>
          </a:p>
          <a:p>
            <a:pPr lvl="1"/>
            <a:r>
              <a:rPr lang="en-US" dirty="0" smtClean="0"/>
              <a:t>Adds per-hop routing latency</a:t>
            </a:r>
          </a:p>
          <a:p>
            <a:pPr lvl="1"/>
            <a:r>
              <a:rPr lang="en-US" dirty="0" smtClean="0"/>
              <a:t>Can adapt to network conditions</a:t>
            </a:r>
          </a:p>
          <a:p>
            <a:pPr lvl="2"/>
            <a:r>
              <a:rPr lang="en-US" dirty="0" smtClean="0"/>
              <a:t>Specify multiple possible outputs per destination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Combinational circuits can be used</a:t>
            </a:r>
          </a:p>
          <a:p>
            <a:pPr lvl="1"/>
            <a:r>
              <a:rPr lang="en-US" dirty="0" smtClean="0"/>
              <a:t>Simple (e.g. DOR): low router overhead</a:t>
            </a:r>
          </a:p>
          <a:p>
            <a:pPr lvl="1"/>
            <a:r>
              <a:rPr lang="en-US" dirty="0" smtClean="0"/>
              <a:t>Specific to one topology and one routing algorithm</a:t>
            </a:r>
          </a:p>
          <a:p>
            <a:pPr lvl="2"/>
            <a:r>
              <a:rPr lang="en-US" dirty="0" smtClean="0"/>
              <a:t>Limits fault tolerance</a:t>
            </a:r>
          </a:p>
          <a:p>
            <a:r>
              <a:rPr lang="en-US" dirty="0" smtClean="0"/>
              <a:t>Tables can be updated to reflect new configuration, network faults,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08637"/>
            <a:ext cx="8229600" cy="79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141026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410267"/>
            <a:ext cx="838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141026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410267"/>
            <a:ext cx="838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201986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201986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Delay 9"/>
          <p:cNvSpPr/>
          <p:nvPr/>
        </p:nvSpPr>
        <p:spPr>
          <a:xfrm rot="5400000">
            <a:off x="2819400" y="3010467"/>
            <a:ext cx="609600" cy="6096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lay 10"/>
          <p:cNvSpPr/>
          <p:nvPr/>
        </p:nvSpPr>
        <p:spPr>
          <a:xfrm rot="5400000">
            <a:off x="3733800" y="3010467"/>
            <a:ext cx="609600" cy="6096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lay 11"/>
          <p:cNvSpPr/>
          <p:nvPr/>
        </p:nvSpPr>
        <p:spPr>
          <a:xfrm rot="5400000">
            <a:off x="4648200" y="3010468"/>
            <a:ext cx="609600" cy="6096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elay 12"/>
          <p:cNvSpPr/>
          <p:nvPr/>
        </p:nvSpPr>
        <p:spPr>
          <a:xfrm rot="5400000">
            <a:off x="5562599" y="3010468"/>
            <a:ext cx="609600" cy="6096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elay 13"/>
          <p:cNvSpPr/>
          <p:nvPr/>
        </p:nvSpPr>
        <p:spPr>
          <a:xfrm rot="5400000">
            <a:off x="6477000" y="3010468"/>
            <a:ext cx="609600" cy="6096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285806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3600" y="285806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285806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29200" y="285806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285806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10000" y="285806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839495" y="1904773"/>
            <a:ext cx="228599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058693" y="1904774"/>
            <a:ext cx="228599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</p:cNvCxnSpPr>
          <p:nvPr/>
        </p:nvCxnSpPr>
        <p:spPr>
          <a:xfrm rot="5400000">
            <a:off x="3562350" y="2115117"/>
            <a:ext cx="1066800" cy="419100"/>
          </a:xfrm>
          <a:prstGeom prst="bentConnector3">
            <a:avLst>
              <a:gd name="adj1" fmla="val 8591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34"/>
          <p:cNvCxnSpPr/>
          <p:nvPr/>
        </p:nvCxnSpPr>
        <p:spPr>
          <a:xfrm>
            <a:off x="4305300" y="2705667"/>
            <a:ext cx="495300" cy="304801"/>
          </a:xfrm>
          <a:prstGeom prst="bentConnector3">
            <a:avLst>
              <a:gd name="adj1" fmla="val 10064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  <a:endCxn id="18" idx="0"/>
          </p:cNvCxnSpPr>
          <p:nvPr/>
        </p:nvCxnSpPr>
        <p:spPr>
          <a:xfrm rot="16200000" flipH="1">
            <a:off x="4819650" y="2572317"/>
            <a:ext cx="457200" cy="114300"/>
          </a:xfrm>
          <a:prstGeom prst="bentConnector3">
            <a:avLst>
              <a:gd name="adj1" fmla="val 333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2"/>
            <a:endCxn id="19" idx="0"/>
          </p:cNvCxnSpPr>
          <p:nvPr/>
        </p:nvCxnSpPr>
        <p:spPr>
          <a:xfrm rot="5400000">
            <a:off x="4362450" y="2229417"/>
            <a:ext cx="457200" cy="800100"/>
          </a:xfrm>
          <a:prstGeom prst="bentConnector3">
            <a:avLst>
              <a:gd name="adj1" fmla="val 3333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 flipV="1">
            <a:off x="3276600" y="2553267"/>
            <a:ext cx="914400" cy="457200"/>
          </a:xfrm>
          <a:prstGeom prst="bentConnector3">
            <a:avLst>
              <a:gd name="adj1" fmla="val 989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</p:cNvCxnSpPr>
          <p:nvPr/>
        </p:nvCxnSpPr>
        <p:spPr>
          <a:xfrm rot="5400000">
            <a:off x="5886450" y="2534217"/>
            <a:ext cx="457200" cy="190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15" idx="0"/>
          </p:cNvCxnSpPr>
          <p:nvPr/>
        </p:nvCxnSpPr>
        <p:spPr>
          <a:xfrm rot="16200000" flipH="1">
            <a:off x="6343650" y="2267517"/>
            <a:ext cx="457200" cy="723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70"/>
          <p:cNvCxnSpPr>
            <a:endCxn id="10" idx="1"/>
          </p:cNvCxnSpPr>
          <p:nvPr/>
        </p:nvCxnSpPr>
        <p:spPr>
          <a:xfrm rot="10800000" flipV="1">
            <a:off x="3124200" y="2629467"/>
            <a:ext cx="2895600" cy="381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2"/>
            <a:endCxn id="17" idx="0"/>
          </p:cNvCxnSpPr>
          <p:nvPr/>
        </p:nvCxnSpPr>
        <p:spPr>
          <a:xfrm rot="16200000" flipH="1">
            <a:off x="5086350" y="2229417"/>
            <a:ext cx="1066800" cy="190500"/>
          </a:xfrm>
          <a:prstGeom prst="bentConnector3">
            <a:avLst>
              <a:gd name="adj1" fmla="val 9017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</p:cNvCxnSpPr>
          <p:nvPr/>
        </p:nvCxnSpPr>
        <p:spPr>
          <a:xfrm rot="16200000" flipH="1">
            <a:off x="5505450" y="1810317"/>
            <a:ext cx="1219200" cy="1181100"/>
          </a:xfrm>
          <a:prstGeom prst="bentConnector3">
            <a:avLst>
              <a:gd name="adj1" fmla="val 7864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19400" y="4001067"/>
            <a:ext cx="449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Route selection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4" name="Straight Connector 33"/>
          <p:cNvCxnSpPr>
            <a:stCxn id="10" idx="3"/>
          </p:cNvCxnSpPr>
          <p:nvPr/>
        </p:nvCxnSpPr>
        <p:spPr>
          <a:xfrm rot="5400000">
            <a:off x="2932906" y="3809773"/>
            <a:ext cx="38100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847305" y="3809773"/>
            <a:ext cx="38100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761705" y="3809773"/>
            <a:ext cx="38100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676105" y="3809773"/>
            <a:ext cx="38100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590505" y="3809773"/>
            <a:ext cx="38100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8200" y="331526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Productive Direction Vector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3587234" y="3549701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4425434" y="3549701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5416034" y="3549701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242567" y="3549701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2584967" y="3549701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33" idx="1"/>
          </p:cNvCxnSpPr>
          <p:nvPr/>
        </p:nvCxnSpPr>
        <p:spPr>
          <a:xfrm>
            <a:off x="1524000" y="4305867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4400" y="4001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 lengths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" y="453446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Direction Vector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3587234" y="4692701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4425434" y="4692701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5416034" y="4692701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6242567" y="4692701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2584967" y="4692701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2857504" y="4875779"/>
            <a:ext cx="533398" cy="3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3755124" y="4895738"/>
            <a:ext cx="5701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4667935" y="4894145"/>
            <a:ext cx="570136" cy="3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582333" y="4894145"/>
            <a:ext cx="570134" cy="3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6497530" y="4894938"/>
            <a:ext cx="570134" cy="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Latency paramount concern</a:t>
            </a:r>
          </a:p>
          <a:p>
            <a:pPr lvl="1"/>
            <a:r>
              <a:rPr lang="en-US" dirty="0" smtClean="0"/>
              <a:t>Minimal routing most common for </a:t>
            </a:r>
            <a:r>
              <a:rPr lang="en-US" dirty="0" err="1" smtClean="0"/>
              <a:t>NoC</a:t>
            </a:r>
            <a:endParaRPr lang="en-US" dirty="0" smtClean="0"/>
          </a:p>
          <a:p>
            <a:pPr lvl="1"/>
            <a:r>
              <a:rPr lang="en-US" dirty="0" smtClean="0"/>
              <a:t>Non-minimal can avoid congestion and deliver low latency</a:t>
            </a:r>
          </a:p>
          <a:p>
            <a:r>
              <a:rPr lang="en-US" dirty="0" smtClean="0"/>
              <a:t>To date: research favors DOR for simplicity and deadlock freedom</a:t>
            </a:r>
          </a:p>
          <a:p>
            <a:pPr lvl="1"/>
            <a:r>
              <a:rPr lang="en-US" dirty="0" smtClean="0"/>
              <a:t>On-chip networks often lightly loaded</a:t>
            </a:r>
          </a:p>
          <a:p>
            <a:r>
              <a:rPr lang="en-US" dirty="0" smtClean="0"/>
              <a:t>Only covered </a:t>
            </a:r>
            <a:r>
              <a:rPr lang="en-US" dirty="0" err="1" smtClean="0"/>
              <a:t>unicast</a:t>
            </a:r>
            <a:r>
              <a:rPr lang="en-US" dirty="0" smtClean="0"/>
              <a:t> routing</a:t>
            </a:r>
          </a:p>
          <a:p>
            <a:pPr lvl="1"/>
            <a:r>
              <a:rPr lang="en-US" dirty="0" smtClean="0"/>
              <a:t>Recent work on extending on-chip routing to support multicast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3" y="0"/>
            <a:ext cx="932272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15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Multicast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multicast ?</a:t>
            </a:r>
          </a:p>
          <a:p>
            <a:r>
              <a:rPr lang="en-US" altLang="zh-CN" dirty="0" smtClean="0"/>
              <a:t>Classification </a:t>
            </a:r>
          </a:p>
          <a:p>
            <a:pPr lvl="1"/>
            <a:r>
              <a:rPr lang="en-US" altLang="zh-CN" dirty="0" smtClean="0"/>
              <a:t>Path-based</a:t>
            </a:r>
          </a:p>
          <a:p>
            <a:pPr lvl="1"/>
            <a:r>
              <a:rPr lang="en-US" altLang="zh-CN" dirty="0" smtClean="0"/>
              <a:t>Tree-based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639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Unicast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0799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Unicast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724400" y="2741613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4876800" y="2743200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4267200" y="2743200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4419600" y="2744788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5" name="AutoShape 21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6811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Unicast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724400" y="3733800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4876800" y="3735388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4267200" y="3735388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4419600" y="3736975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AutoShape 21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203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Impact</a:t>
            </a:r>
            <a:r>
              <a:rPr lang="en-US" baseline="0" dirty="0" smtClean="0"/>
              <a:t> of Topology on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Impacts</a:t>
            </a:r>
            <a:r>
              <a:rPr lang="en-US" baseline="0" dirty="0" smtClean="0"/>
              <a:t> average minimum hop count</a:t>
            </a:r>
          </a:p>
          <a:p>
            <a:r>
              <a:rPr lang="en-US" dirty="0" smtClean="0"/>
              <a:t>Impact average distance between routers</a:t>
            </a:r>
          </a:p>
          <a:p>
            <a:r>
              <a:rPr lang="en-US" baseline="0" dirty="0" smtClean="0"/>
              <a:t>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Unicast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4724400" y="4724400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4876800" y="4725988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4267200" y="4725988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4419600" y="4727575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2823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Unicast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953000" y="5257800"/>
            <a:ext cx="228600" cy="152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>
            <a:off x="3886200" y="5334000"/>
            <a:ext cx="228600" cy="152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4724400" y="5562600"/>
            <a:ext cx="228600" cy="152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H="1">
            <a:off x="4038600" y="5638800"/>
            <a:ext cx="228600" cy="152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6624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Unicast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7" name="AutoShape 17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6170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Multicast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3499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Multicast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4724400" y="2741613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7565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Multicast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4724400" y="3733800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7452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Multicast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724400" y="4724400"/>
            <a:ext cx="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AutoShape 16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AutoShape 18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3131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Multicast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953000" y="5257800"/>
            <a:ext cx="228600" cy="152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3886200" y="5334000"/>
            <a:ext cx="228600" cy="152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9" name="AutoShape 19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724400" y="5562600"/>
            <a:ext cx="228600" cy="152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H="1">
            <a:off x="4038600" y="5638800"/>
            <a:ext cx="228600" cy="152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371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Multicast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H="1" flipV="1">
            <a:off x="4572000" y="5562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4005263" y="5557838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4572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4572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43434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4343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3886200" y="5943600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267200" y="167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 flipH="1">
            <a:off x="5000625" y="5962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3810000" y="52578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3690938" y="5643563"/>
            <a:ext cx="228600" cy="304800"/>
          </a:xfrm>
          <a:prstGeom prst="triangle">
            <a:avLst>
              <a:gd name="adj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 flipV="1">
            <a:off x="4724400" y="5181600"/>
            <a:ext cx="533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 flipH="1">
            <a:off x="5153025" y="558165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1752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Multicast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Path based</a:t>
            </a:r>
          </a:p>
          <a:p>
            <a:pPr lvl="1"/>
            <a:r>
              <a:rPr lang="en-US" altLang="zh-CN" dirty="0" smtClean="0"/>
              <a:t>Hamiltonian path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99" y="2852936"/>
            <a:ext cx="5204911" cy="3795089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769153"/>
            <a:ext cx="2202371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Data rate (bits/sec) that the network accepts per input</a:t>
            </a:r>
            <a:r>
              <a:rPr lang="en-US" baseline="0" dirty="0" smtClean="0"/>
              <a:t> port</a:t>
            </a:r>
            <a:endParaRPr lang="en-US" dirty="0" smtClean="0"/>
          </a:p>
          <a:p>
            <a:pPr lvl="0"/>
            <a:r>
              <a:rPr lang="en-US" dirty="0" smtClean="0"/>
              <a:t>Max throughput occurs when one channel saturates</a:t>
            </a:r>
          </a:p>
          <a:p>
            <a:pPr lvl="1"/>
            <a:r>
              <a:rPr lang="en-US" dirty="0" smtClean="0"/>
              <a:t>Network cannot accept any more traffic</a:t>
            </a:r>
          </a:p>
          <a:p>
            <a:pPr lvl="0"/>
            <a:r>
              <a:rPr lang="en-US" dirty="0" smtClean="0"/>
              <a:t>Channel Load</a:t>
            </a:r>
          </a:p>
          <a:p>
            <a:pPr lvl="1"/>
            <a:r>
              <a:rPr lang="en-US" dirty="0" smtClean="0"/>
              <a:t>Amount of traffic through channel </a:t>
            </a:r>
            <a:r>
              <a:rPr lang="en-US" dirty="0" err="1" smtClean="0"/>
              <a:t>c</a:t>
            </a:r>
            <a:r>
              <a:rPr lang="en-US" dirty="0" smtClean="0"/>
              <a:t> if each input node injects 1 packet in the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Multicast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based</a:t>
            </a:r>
          </a:p>
          <a:p>
            <a:pPr lvl="1"/>
            <a:r>
              <a:rPr lang="en-US" altLang="zh-CN" dirty="0" smtClean="0"/>
              <a:t>Replicate </a:t>
            </a:r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414666" y="4194748"/>
            <a:ext cx="228600" cy="228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948066" y="4194748"/>
            <a:ext cx="228600" cy="228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481466" y="4194748"/>
            <a:ext cx="228600" cy="228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014866" y="4194748"/>
            <a:ext cx="228600" cy="228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414666" y="47281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48066" y="47281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481466" y="47281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014866" y="47281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414666" y="52615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2948066" y="5261548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481466" y="52615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014866" y="52615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2414666" y="57949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48066" y="5794948"/>
            <a:ext cx="228600" cy="228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481466" y="57949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4014866" y="57949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3557666" y="4956748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557666" y="4423348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176666" y="5337748"/>
            <a:ext cx="30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2643266" y="5337748"/>
            <a:ext cx="30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2490866" y="4956748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2490866" y="4423348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4091066" y="4956748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4091066" y="4423348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710066" y="5337748"/>
            <a:ext cx="30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643266" y="3661348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1400" b="1">
              <a:ea typeface="宋体" panose="02010600030101010101" pitchFamily="2" charset="-122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024266" y="3585148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Source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3024266" y="4956748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3024266" y="4423348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853066" y="4194748"/>
            <a:ext cx="228600" cy="228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5386466" y="4194748"/>
            <a:ext cx="228600" cy="228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5919866" y="4194748"/>
            <a:ext cx="228600" cy="228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6453266" y="4194748"/>
            <a:ext cx="228600" cy="228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4853066" y="47281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386466" y="47281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5919866" y="47281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6453266" y="47281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4853066" y="52615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5386466" y="5261548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5919866" y="52615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6453266" y="52615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4853066" y="57949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5386466" y="57949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5919866" y="57949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6453266" y="579494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 b="1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V="1">
            <a:off x="5462666" y="4956748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 flipV="1">
            <a:off x="5462666" y="4423348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5615066" y="4270948"/>
            <a:ext cx="30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6148466" y="4270948"/>
            <a:ext cx="30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 flipH="1">
            <a:off x="5081666" y="4270948"/>
            <a:ext cx="30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>
            <a:off x="5005466" y="3661348"/>
            <a:ext cx="228600" cy="228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1400" b="1">
              <a:ea typeface="宋体" panose="02010600030101010101" pitchFamily="2" charset="-122"/>
            </a:endParaRP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5462666" y="3599436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37380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528796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William J. Dally and C. L Seitz. The torus routing chip. Journal of Distributed Computing, 1(3):187–196, 1986.</a:t>
            </a:r>
          </a:p>
          <a:p>
            <a:pPr lvl="1"/>
            <a:r>
              <a:rPr lang="en-US" dirty="0" smtClean="0"/>
              <a:t>Charles </a:t>
            </a:r>
            <a:r>
              <a:rPr lang="en-US" dirty="0" err="1" smtClean="0"/>
              <a:t>Leiserson</a:t>
            </a:r>
            <a:r>
              <a:rPr lang="en-US" dirty="0" smtClean="0"/>
              <a:t>. Fat-trees: Universal networks for hardware efficient supercomputing. IEEE Transactions on Computers, 34(10), October 1985.</a:t>
            </a:r>
          </a:p>
          <a:p>
            <a:pPr lvl="1"/>
            <a:r>
              <a:rPr lang="en-US" dirty="0" smtClean="0"/>
              <a:t>Boris Grot, Joel </a:t>
            </a:r>
            <a:r>
              <a:rPr lang="en-US" dirty="0" err="1" smtClean="0"/>
              <a:t>Hestness</a:t>
            </a:r>
            <a:r>
              <a:rPr lang="en-US" dirty="0" smtClean="0"/>
              <a:t>, Stephen W. </a:t>
            </a:r>
            <a:r>
              <a:rPr lang="en-US" dirty="0" err="1" smtClean="0"/>
              <a:t>Keckler</a:t>
            </a:r>
            <a:r>
              <a:rPr lang="en-US" dirty="0" smtClean="0"/>
              <a:t>, and </a:t>
            </a:r>
            <a:r>
              <a:rPr lang="en-US" dirty="0" err="1" smtClean="0"/>
              <a:t>OnurMutlu</a:t>
            </a:r>
            <a:r>
              <a:rPr lang="en-US" dirty="0" smtClean="0"/>
              <a:t>. Express cube topologies for on-chip networks. In Proceedings of the International Symposium on High Performance Computer Architecture, February 2009.</a:t>
            </a:r>
          </a:p>
          <a:p>
            <a:pPr lvl="1"/>
            <a:r>
              <a:rPr lang="en-US" dirty="0" smtClean="0"/>
              <a:t>Flattened </a:t>
            </a:r>
            <a:r>
              <a:rPr lang="en-US" dirty="0" err="1" smtClean="0"/>
              <a:t>butterﬂy</a:t>
            </a:r>
            <a:r>
              <a:rPr lang="en-US" dirty="0" smtClean="0"/>
              <a:t> topology for on-chip networks. In Proceedings of the 40th International Symposium on </a:t>
            </a:r>
            <a:r>
              <a:rPr lang="en-US" dirty="0" err="1" smtClean="0"/>
              <a:t>Microarchitecture</a:t>
            </a:r>
            <a:r>
              <a:rPr lang="en-US" dirty="0" smtClean="0"/>
              <a:t>, December 2007.</a:t>
            </a:r>
          </a:p>
          <a:p>
            <a:pPr lvl="1"/>
            <a:r>
              <a:rPr lang="en-US" dirty="0" smtClean="0"/>
              <a:t>J. Balfour and W. Dally. Design </a:t>
            </a:r>
            <a:r>
              <a:rPr lang="en-US" dirty="0" err="1" smtClean="0"/>
              <a:t>tradeoﬀs</a:t>
            </a:r>
            <a:r>
              <a:rPr lang="en-US" dirty="0" smtClean="0"/>
              <a:t> for tiled </a:t>
            </a:r>
            <a:r>
              <a:rPr lang="en-US" dirty="0" err="1" smtClean="0"/>
              <a:t>cmp</a:t>
            </a:r>
            <a:r>
              <a:rPr lang="en-US" dirty="0" smtClean="0"/>
              <a:t> on-chip networks. In Proceedings of the International Conference on Supercomputing, 2006. </a:t>
            </a:r>
          </a:p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L. G. Valiant and G. J. </a:t>
            </a:r>
            <a:r>
              <a:rPr lang="en-US" dirty="0" err="1" smtClean="0"/>
              <a:t>Brebner</a:t>
            </a:r>
            <a:r>
              <a:rPr lang="en-US" dirty="0" smtClean="0"/>
              <a:t>. Universal schemes for parallel communication. In Proceedings of the 13th Annual ACM Symposium on Theory of Computing, pages 263–277, 1981.</a:t>
            </a:r>
          </a:p>
          <a:p>
            <a:pPr lvl="1"/>
            <a:r>
              <a:rPr lang="en-US" dirty="0" smtClean="0"/>
              <a:t>D. </a:t>
            </a:r>
            <a:r>
              <a:rPr lang="en-US" dirty="0" err="1" smtClean="0"/>
              <a:t>Seo</a:t>
            </a:r>
            <a:r>
              <a:rPr lang="en-US" dirty="0" smtClean="0"/>
              <a:t>, A. Ali, W.-T. Lim, N. </a:t>
            </a:r>
            <a:r>
              <a:rPr lang="en-US" dirty="0" err="1" smtClean="0"/>
              <a:t>Raﬁque</a:t>
            </a:r>
            <a:r>
              <a:rPr lang="en-US" dirty="0" smtClean="0"/>
              <a:t>, and M. </a:t>
            </a:r>
            <a:r>
              <a:rPr lang="en-US" dirty="0" err="1" smtClean="0"/>
              <a:t>Thottenhodi</a:t>
            </a:r>
            <a:r>
              <a:rPr lang="en-US" dirty="0" smtClean="0"/>
              <a:t>. Near-optimal worst- case throughput routing in two dimensional mesh networks. In Proceedings of the 32nd Annual International Symposium on Computer Architecture, June.</a:t>
            </a:r>
          </a:p>
          <a:p>
            <a:pPr lvl="1"/>
            <a:r>
              <a:rPr lang="en-US" dirty="0" smtClean="0"/>
              <a:t>Christopher J. Glass and Lionel M. Ni. The turn model for adaptive routing. In Proceedings of the International Symposium on Computer Architecture, 1992.</a:t>
            </a:r>
          </a:p>
          <a:p>
            <a:pPr lvl="1"/>
            <a:r>
              <a:rPr lang="en-US" dirty="0" smtClean="0"/>
              <a:t>P. </a:t>
            </a:r>
            <a:r>
              <a:rPr lang="en-US" dirty="0" err="1" smtClean="0"/>
              <a:t>Gratz</a:t>
            </a:r>
            <a:r>
              <a:rPr lang="en-US" dirty="0" smtClean="0"/>
              <a:t>, B. Grot, and S. W. </a:t>
            </a:r>
            <a:r>
              <a:rPr lang="en-US" dirty="0" err="1" smtClean="0"/>
              <a:t>Keckler</a:t>
            </a:r>
            <a:r>
              <a:rPr lang="en-US" dirty="0" smtClean="0"/>
              <a:t>, “Regional congestion awareness for load balance in networks-on-chip,” in Proceedings of the 14th IEEE International Symposium on High-Performance Computer Architecture, February 2008.</a:t>
            </a:r>
          </a:p>
          <a:p>
            <a:pPr lvl="1"/>
            <a:r>
              <a:rPr lang="en-US" dirty="0" smtClean="0"/>
              <a:t>N. </a:t>
            </a:r>
            <a:r>
              <a:rPr lang="en-US" dirty="0" err="1" smtClean="0"/>
              <a:t>EnrightJerger</a:t>
            </a:r>
            <a:r>
              <a:rPr lang="en-US" dirty="0" smtClean="0"/>
              <a:t>, L.-S. </a:t>
            </a:r>
            <a:r>
              <a:rPr lang="en-US" dirty="0" err="1" smtClean="0"/>
              <a:t>Peh</a:t>
            </a:r>
            <a:r>
              <a:rPr lang="en-US" dirty="0" smtClean="0"/>
              <a:t>, and M. H. </a:t>
            </a:r>
            <a:r>
              <a:rPr lang="en-US" dirty="0" err="1" smtClean="0"/>
              <a:t>Lipasti</a:t>
            </a:r>
            <a:r>
              <a:rPr lang="en-US" dirty="0" smtClean="0"/>
              <a:t>, “Virtual circuit tree multi- casting: A case for on-chip hardware multicast support,” in Proceedings of the International Symposium on Computer Architecture (ISCA-35), Beijing, China, June 2008.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channel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Channel with largest fraction of traffic</a:t>
            </a:r>
          </a:p>
          <a:p>
            <a:r>
              <a:rPr lang="en-US" dirty="0" smtClean="0"/>
              <a:t>Max throughput for network occurs when channel saturates</a:t>
            </a:r>
          </a:p>
          <a:p>
            <a:pPr lvl="1"/>
            <a:r>
              <a:rPr lang="en-US" dirty="0" smtClean="0"/>
              <a:t>Bottleneck channel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Bisection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Cuts partition all the nodes into two disjoint sets </a:t>
            </a:r>
          </a:p>
          <a:p>
            <a:pPr lvl="1"/>
            <a:r>
              <a:rPr lang="en-US" dirty="0" smtClean="0"/>
              <a:t>Bandwidth of a cut </a:t>
            </a:r>
          </a:p>
          <a:p>
            <a:r>
              <a:rPr lang="en-US" dirty="0" smtClean="0"/>
              <a:t>Bisection </a:t>
            </a:r>
          </a:p>
          <a:p>
            <a:pPr lvl="1"/>
            <a:r>
              <a:rPr lang="en-US" dirty="0" smtClean="0"/>
              <a:t>A cut which divides all nodes into nearly half</a:t>
            </a:r>
          </a:p>
          <a:p>
            <a:pPr lvl="1"/>
            <a:r>
              <a:rPr lang="en-US" dirty="0" smtClean="0"/>
              <a:t>Channel bisection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min. channel count over all bisections </a:t>
            </a:r>
          </a:p>
          <a:p>
            <a:pPr lvl="1"/>
            <a:r>
              <a:rPr lang="en-US" dirty="0" smtClean="0"/>
              <a:t>Bisection bandwidth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min. bandwidth over all bisections </a:t>
            </a:r>
          </a:p>
          <a:p>
            <a:pPr lvl="0"/>
            <a:r>
              <a:rPr lang="en-US" dirty="0" smtClean="0"/>
              <a:t>With uniform traffic</a:t>
            </a:r>
          </a:p>
          <a:p>
            <a:pPr lvl="1"/>
            <a:r>
              <a:rPr lang="en-US" dirty="0" smtClean="0"/>
              <a:t>½ of traffic cross bisection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Bisection = 4 (2 in each direction)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0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526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1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432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2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338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3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244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4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150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7056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6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962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7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4" idx="6"/>
            <a:endCxn id="5" idx="2"/>
          </p:cNvCxnSpPr>
          <p:nvPr/>
        </p:nvCxnSpPr>
        <p:spPr>
          <a:xfrm>
            <a:off x="12954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6" idx="2"/>
          </p:cNvCxnSpPr>
          <p:nvPr/>
        </p:nvCxnSpPr>
        <p:spPr>
          <a:xfrm>
            <a:off x="22860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7" idx="2"/>
          </p:cNvCxnSpPr>
          <p:nvPr/>
        </p:nvCxnSpPr>
        <p:spPr>
          <a:xfrm>
            <a:off x="32766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8" idx="2"/>
          </p:cNvCxnSpPr>
          <p:nvPr/>
        </p:nvCxnSpPr>
        <p:spPr>
          <a:xfrm>
            <a:off x="42672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9" idx="2"/>
          </p:cNvCxnSpPr>
          <p:nvPr/>
        </p:nvCxnSpPr>
        <p:spPr>
          <a:xfrm>
            <a:off x="52578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6"/>
            <a:endCxn id="10" idx="2"/>
          </p:cNvCxnSpPr>
          <p:nvPr/>
        </p:nvCxnSpPr>
        <p:spPr>
          <a:xfrm>
            <a:off x="62484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6"/>
            <a:endCxn id="11" idx="2"/>
          </p:cNvCxnSpPr>
          <p:nvPr/>
        </p:nvCxnSpPr>
        <p:spPr>
          <a:xfrm>
            <a:off x="72390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4" idx="2"/>
            <a:endCxn id="11" idx="6"/>
          </p:cNvCxnSpPr>
          <p:nvPr/>
        </p:nvCxnSpPr>
        <p:spPr>
          <a:xfrm rot="10800000" flipH="1">
            <a:off x="762000" y="2324100"/>
            <a:ext cx="7467600" cy="1588"/>
          </a:xfrm>
          <a:prstGeom prst="curvedConnector5">
            <a:avLst>
              <a:gd name="adj1" fmla="val -3061"/>
              <a:gd name="adj2" fmla="val 51450504"/>
              <a:gd name="adj3" fmla="val 1030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773488" y="2018506"/>
            <a:ext cx="1447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38600" y="2894012"/>
            <a:ext cx="914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38600" y="2970212"/>
            <a:ext cx="1981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38600" y="3046412"/>
            <a:ext cx="2971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600" y="3122612"/>
            <a:ext cx="38862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71800" y="3198812"/>
            <a:ext cx="1981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71800" y="3275012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71800" y="3351212"/>
            <a:ext cx="40386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57400" y="3427412"/>
            <a:ext cx="2895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057400" y="3503612"/>
            <a:ext cx="39624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66800" y="3579812"/>
            <a:ext cx="38862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6"/>
            <a:endCxn id="8" idx="2"/>
          </p:cNvCxnSpPr>
          <p:nvPr/>
        </p:nvCxnSpPr>
        <p:spPr>
          <a:xfrm>
            <a:off x="4267200" y="2324100"/>
            <a:ext cx="457200" cy="15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/>
          <p:cNvSpPr txBox="1">
            <a:spLocks/>
          </p:cNvSpPr>
          <p:nvPr/>
        </p:nvSpPr>
        <p:spPr>
          <a:xfrm>
            <a:off x="457200" y="41148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uniform random traffic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sends 1/8 of its traffic to 4,5,6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sends 1/16 of its traffic to 7 (2 possible shortest paths)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sends 1/8 of its traffic to 4,5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457200" y="57150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Channel load = 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6" grpId="0" build="p"/>
      <p:bldP spid="7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nterconnection Networks: Topology and Routing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opology Overview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Abstract Metric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Latency&amp;quot;&quot;/&gt;&lt;property id=&quot;20307&quot; value=&quot;294&quot;/&gt;&lt;/object&gt;&lt;object type=&quot;3&quot; unique_id=&quot;10008&quot;&gt;&lt;property id=&quot;20148&quot; value=&quot;5&quot;/&gt;&lt;property id=&quot;20300&quot; value=&quot;Slide 5 - &amp;quot;Impact of Topology on Latency&amp;quot;&quot;/&gt;&lt;property id=&quot;20307&quot; value=&quot;296&quot;/&gt;&lt;/object&gt;&lt;object type=&quot;3&quot; unique_id=&quot;10009&quot;&gt;&lt;property id=&quot;20148&quot; value=&quot;5&quot;/&gt;&lt;property id=&quot;20300&quot; value=&quot;Slide 6 - &amp;quot;Throughput&amp;quot;&quot;/&gt;&lt;property id=&quot;20307&quot; value=&quot;291&quot;/&gt;&lt;/object&gt;&lt;object type=&quot;3&quot; unique_id=&quot;10010&quot;&gt;&lt;property id=&quot;20148&quot; value=&quot;5&quot;/&gt;&lt;property id=&quot;20300&quot; value=&quot;Slide 7 - &amp;quot;Maximum channel load&amp;quot;&quot;/&gt;&lt;property id=&quot;20307&quot; value=&quot;309&quot;/&gt;&lt;/object&gt;&lt;object type=&quot;3&quot; unique_id=&quot;10011&quot;&gt;&lt;property id=&quot;20148&quot; value=&quot;5&quot;/&gt;&lt;property id=&quot;20300&quot; value=&quot;Slide 8 - &amp;quot;Bisection Bandwidth&amp;quot;&quot;/&gt;&lt;property id=&quot;20307&quot; value=&quot;308&quot;/&gt;&lt;/object&gt;&lt;object type=&quot;3&quot; unique_id=&quot;10012&quot;&gt;&lt;property id=&quot;20148&quot; value=&quot;5&quot;/&gt;&lt;property id=&quot;20300&quot; value=&quot;Slide 9 - &amp;quot;Throughput Example&amp;quot;&quot;/&gt;&lt;property id=&quot;20307&quot; value=&quot;298&quot;/&gt;&lt;/object&gt;&lt;object type=&quot;3&quot; unique_id=&quot;10013&quot;&gt;&lt;property id=&quot;20148&quot; value=&quot;5&quot;/&gt;&lt;property id=&quot;20300&quot; value=&quot;Slide 10 - &amp;quot;Path Diversity&amp;quot;&quot;/&gt;&lt;property id=&quot;20307&quot; value=&quot;295&quot;/&gt;&lt;/object&gt;&lt;object type=&quot;3&quot; unique_id=&quot;10014&quot;&gt;&lt;property id=&quot;20148&quot; value=&quot;5&quot;/&gt;&lt;property id=&quot;20300&quot; value=&quot;Slide 11 - &amp;quot;Path Diversity (2)&amp;quot;&quot;/&gt;&lt;property id=&quot;20307&quot; value=&quot;297&quot;/&gt;&lt;/object&gt;&lt;object type=&quot;3&quot; unique_id=&quot;10015&quot;&gt;&lt;property id=&quot;20148&quot; value=&quot;5&quot;/&gt;&lt;property id=&quot;20300&quot; value=&quot;Slide 12 - &amp;quot;Symmetry&amp;quot;&quot;/&gt;&lt;property id=&quot;20307&quot; value=&quot;292&quot;/&gt;&lt;/object&gt;&lt;object type=&quot;3&quot; unique_id=&quot;10016&quot;&gt;&lt;property id=&quot;20148&quot; value=&quot;5&quot;/&gt;&lt;property id=&quot;20300&quot; value=&quot;Slide 13 - &amp;quot;Direct &amp;amp; Indirect Networks&amp;quot;&quot;/&gt;&lt;property id=&quot;20307&quot; value=&quot;263&quot;/&gt;&lt;/object&gt;&lt;object type=&quot;3&quot; unique_id=&quot;10017&quot;&gt;&lt;property id=&quot;20148&quot; value=&quot;5&quot;/&gt;&lt;property id=&quot;20300&quot; value=&quot;Slide 14 - &amp;quot;Torus (1)&amp;quot;&quot;/&gt;&lt;property id=&quot;20307&quot; value=&quot;264&quot;/&gt;&lt;/object&gt;&lt;object type=&quot;3&quot; unique_id=&quot;10018&quot;&gt;&lt;property id=&quot;20148&quot; value=&quot;5&quot;/&gt;&lt;property id=&quot;20300&quot; value=&quot;Slide 15 - &amp;quot;Torus (2)&amp;quot;&quot;/&gt;&lt;property id=&quot;20307&quot; value=&quot;265&quot;/&gt;&lt;/object&gt;&lt;object type=&quot;3&quot; unique_id=&quot;10019&quot;&gt;&lt;property id=&quot;20148&quot; value=&quot;5&quot;/&gt;&lt;property id=&quot;20300&quot; value=&quot;Slide 16 - &amp;quot;Torus (3)&amp;quot;&quot;/&gt;&lt;property id=&quot;20307&quot; value=&quot;266&quot;/&gt;&lt;/object&gt;&lt;object type=&quot;3&quot; unique_id=&quot;10020&quot;&gt;&lt;property id=&quot;20148&quot; value=&quot;5&quot;/&gt;&lt;property id=&quot;20300&quot; value=&quot;Slide 17 - &amp;quot;Channel Load for Torus &amp;quot;&quot;/&gt;&lt;property id=&quot;20307&quot; value=&quot;311&quot;/&gt;&lt;/object&gt;&lt;object type=&quot;3&quot; unique_id=&quot;10021&quot;&gt;&lt;property id=&quot;20148&quot; value=&quot;5&quot;/&gt;&lt;property id=&quot;20300&quot; value=&quot;Slide 18 - &amp;quot;Torus Path Diversity&amp;quot;&quot;/&gt;&lt;property id=&quot;20307&quot; value=&quot;299&quot;/&gt;&lt;/object&gt;&lt;object type=&quot;3&quot; unique_id=&quot;10022&quot;&gt;&lt;property id=&quot;20148&quot; value=&quot;5&quot;/&gt;&lt;property id=&quot;20300&quot; value=&quot;Slide 19 - &amp;quot;Implementation&amp;quot;&quot;/&gt;&lt;property id=&quot;20307&quot; value=&quot;285&quot;/&gt;&lt;/object&gt;&lt;object type=&quot;3&quot; unique_id=&quot;10023&quot;&gt;&lt;property id=&quot;20148&quot; value=&quot;5&quot;/&gt;&lt;property id=&quot;20300&quot; value=&quot;Slide 20 - &amp;quot;Concentration&amp;quot;&quot;/&gt;&lt;property id=&quot;20307&quot; value=&quot;310&quot;/&gt;&lt;/object&gt;&lt;object type=&quot;3&quot; unique_id=&quot;10024&quot;&gt;&lt;property id=&quot;20148&quot; value=&quot;5&quot;/&gt;&lt;property id=&quot;20300&quot; value=&quot;Slide 21 - &amp;quot;Butterfly&amp;quot;&quot;/&gt;&lt;property id=&quot;20307&quot; value=&quot;268&quot;/&gt;&lt;/object&gt;&lt;object type=&quot;3&quot; unique_id=&quot;10025&quot;&gt;&lt;property id=&quot;20148&quot; value=&quot;5&quot;/&gt;&lt;property id=&quot;20300&quot; value=&quot;Slide 22 - &amp;quot;Butterfly (2)&amp;quot;&quot;/&gt;&lt;property id=&quot;20307&quot; value=&quot;283&quot;/&gt;&lt;/object&gt;&lt;object type=&quot;3&quot; unique_id=&quot;10026&quot;&gt;&lt;property id=&quot;20148&quot; value=&quot;5&quot;/&gt;&lt;property id=&quot;20300&quot; value=&quot;Slide 23 - &amp;quot;Flattened Butterfly&amp;quot;&quot;/&gt;&lt;property id=&quot;20307&quot; value=&quot;269&quot;/&gt;&lt;/object&gt;&lt;object type=&quot;3&quot; unique_id=&quot;10027&quot;&gt;&lt;property id=&quot;20148&quot; value=&quot;5&quot;/&gt;&lt;property id=&quot;20300&quot; value=&quot;Slide 24 - &amp;quot;Flattened Butterfly&amp;quot;&quot;/&gt;&lt;property id=&quot;20307&quot; value=&quot;318&quot;/&gt;&lt;/object&gt;&lt;object type=&quot;3&quot; unique_id=&quot;10028&quot;&gt;&lt;property id=&quot;20148&quot; value=&quot;5&quot;/&gt;&lt;property id=&quot;20300&quot; value=&quot;Slide 25 - &amp;quot;Clos Network &amp;quot;&quot;/&gt;&lt;property id=&quot;20307&quot; value=&quot;270&quot;/&gt;&lt;/object&gt;&lt;object type=&quot;3&quot; unique_id=&quot;10029&quot;&gt;&lt;property id=&quot;20148&quot; value=&quot;5&quot;/&gt;&lt;property id=&quot;20300&quot; value=&quot;Slide 26 - &amp;quot;Clos Network&amp;quot;&quot;/&gt;&lt;property id=&quot;20307&quot; value=&quot;284&quot;/&gt;&lt;/object&gt;&lt;object type=&quot;3&quot; unique_id=&quot;10030&quot;&gt;&lt;property id=&quot;20148&quot; value=&quot;5&quot;/&gt;&lt;property id=&quot;20300&quot; value=&quot;Slide 27 - &amp;quot;Folded Clos (Fat Tree)&amp;quot;&quot;/&gt;&lt;property id=&quot;20307&quot; value=&quot;271&quot;/&gt;&lt;/object&gt;&lt;object type=&quot;3&quot; unique_id=&quot;10031&quot;&gt;&lt;property id=&quot;20148&quot; value=&quot;5&quot;/&gt;&lt;property id=&quot;20300&quot; value=&quot;Slide 28 - &amp;quot;Fat Tree (2)&amp;quot;&quot;/&gt;&lt;property id=&quot;20307&quot; value=&quot;290&quot;/&gt;&lt;/object&gt;&lt;object type=&quot;3&quot; unique_id=&quot;10032&quot;&gt;&lt;property id=&quot;20148&quot; value=&quot;5&quot;/&gt;&lt;property id=&quot;20300&quot; value=&quot;Slide 29 - &amp;quot;Common On-Chip Topologies&amp;quot;&quot;/&gt;&lt;property id=&quot;20307&quot; value=&quot;289&quot;/&gt;&lt;/object&gt;&lt;object type=&quot;3&quot; unique_id=&quot;10033&quot;&gt;&lt;property id=&quot;20148&quot; value=&quot;5&quot;/&gt;&lt;property id=&quot;20300&quot; value=&quot;Slide 30 - &amp;quot;Topology Summary&amp;quot;&quot;/&gt;&lt;property id=&quot;20307&quot; value=&quot;272&quot;/&gt;&lt;/object&gt;&lt;object type=&quot;3&quot; unique_id=&quot;10034&quot;&gt;&lt;property id=&quot;20148&quot; value=&quot;5&quot;/&gt;&lt;property id=&quot;20300&quot; value=&quot;Slide 31 - &amp;quot;Routing Overview&amp;quot;&quot;/&gt;&lt;property id=&quot;20307&quot; value=&quot;273&quot;/&gt;&lt;/object&gt;&lt;object type=&quot;3&quot; unique_id=&quot;10035&quot;&gt;&lt;property id=&quot;20148&quot; value=&quot;5&quot;/&gt;&lt;property id=&quot;20300&quot; value=&quot;Slide 32 - &amp;quot;Routing Basics&amp;quot;&quot;/&gt;&lt;property id=&quot;20307&quot; value=&quot;274&quot;/&gt;&lt;/object&gt;&lt;object type=&quot;3&quot; unique_id=&quot;10036&quot;&gt;&lt;property id=&quot;20148&quot; value=&quot;5&quot;/&gt;&lt;property id=&quot;20300&quot; value=&quot;Slide 33 - &amp;quot;Routing Algorithm Attributes&amp;quot;&quot;/&gt;&lt;property id=&quot;20307&quot; value=&quot;287&quot;/&gt;&lt;/object&gt;&lt;object type=&quot;3&quot; unique_id=&quot;10037&quot;&gt;&lt;property id=&quot;20148&quot; value=&quot;5&quot;/&gt;&lt;property id=&quot;20300&quot; value=&quot;Slide 34 - &amp;quot;Oblivious&amp;quot;&quot;/&gt;&lt;property id=&quot;20307&quot; value=&quot;277&quot;/&gt;&lt;/object&gt;&lt;object type=&quot;3&quot; unique_id=&quot;10038&quot;&gt;&lt;property id=&quot;20148&quot; value=&quot;5&quot;/&gt;&lt;property id=&quot;20300&quot; value=&quot;Slide 35 - &amp;quot;Deterministic&amp;quot;&quot;/&gt;&lt;property id=&quot;20307&quot; value=&quot;275&quot;/&gt;&lt;/object&gt;&lt;object type=&quot;3&quot; unique_id=&quot;10039&quot;&gt;&lt;property id=&quot;20148&quot; value=&quot;5&quot;/&gt;&lt;property id=&quot;20300&quot; value=&quot;Slide 36 - &amp;quot;Valiant’s Routing Algorithm&amp;quot;&quot;/&gt;&lt;property id=&quot;20307&quot; value=&quot;286&quot;/&gt;&lt;/object&gt;&lt;object type=&quot;3&quot; unique_id=&quot;10040&quot;&gt;&lt;property id=&quot;20148&quot; value=&quot;5&quot;/&gt;&lt;property id=&quot;20300&quot; value=&quot;Slide 37 - &amp;quot;Minimal Oblivious&amp;quot;&quot;/&gt;&lt;property id=&quot;20307&quot; value=&quot;312&quot;/&gt;&lt;/object&gt;&lt;object type=&quot;3&quot; unique_id=&quot;10041&quot;&gt;&lt;property id=&quot;20148&quot; value=&quot;5&quot;/&gt;&lt;property id=&quot;20300&quot; value=&quot;Slide 38 - &amp;quot;Adaptive&amp;quot;&quot;/&gt;&lt;property id=&quot;20307&quot; value=&quot;276&quot;/&gt;&lt;/object&gt;&lt;object type=&quot;3&quot; unique_id=&quot;10042&quot;&gt;&lt;property id=&quot;20148&quot; value=&quot;5&quot;/&gt;&lt;property id=&quot;20300&quot; value=&quot;Slide 39 - &amp;quot;Minimal Adaptive Routing&amp;quot;&quot;/&gt;&lt;property id=&quot;20307&quot; value=&quot;314&quot;/&gt;&lt;/object&gt;&lt;object type=&quot;3&quot; unique_id=&quot;10043&quot;&gt;&lt;property id=&quot;20148&quot; value=&quot;5&quot;/&gt;&lt;property id=&quot;20300&quot; value=&quot;Slide 40 - &amp;quot;Non-minimal adaptive&amp;quot;&quot;/&gt;&lt;property id=&quot;20307&quot; value=&quot;319&quot;/&gt;&lt;/object&gt;&lt;object type=&quot;3&quot; unique_id=&quot;10044&quot;&gt;&lt;property id=&quot;20148&quot; value=&quot;5&quot;/&gt;&lt;property id=&quot;20300&quot; value=&quot;Slide 41 - &amp;quot;Non-minimal routing example&amp;quot;&quot;/&gt;&lt;property id=&quot;20307&quot; value=&quot;320&quot;/&gt;&lt;/object&gt;&lt;object type=&quot;3&quot; unique_id=&quot;10045&quot;&gt;&lt;property id=&quot;20148&quot; value=&quot;5&quot;/&gt;&lt;property id=&quot;20300&quot; value=&quot;Slide 42 - &amp;quot;Routing Deadlock&amp;quot;&quot;/&gt;&lt;property id=&quot;20307&quot; value=&quot;278&quot;/&gt;&lt;/object&gt;&lt;object type=&quot;3&quot; unique_id=&quot;10046&quot;&gt;&lt;property id=&quot;20148&quot; value=&quot;5&quot;/&gt;&lt;property id=&quot;20300&quot; value=&quot;Slide 43 - &amp;quot;Turn Model Routing&amp;quot;&quot;/&gt;&lt;property id=&quot;20307&quot; value=&quot;313&quot;/&gt;&lt;/object&gt;&lt;object type=&quot;3&quot; unique_id=&quot;10047&quot;&gt;&lt;property id=&quot;20148&quot; value=&quot;5&quot;/&gt;&lt;property id=&quot;20300&quot; value=&quot;Slide 44 - &amp;quot;Turn Model Routing Deadlock&amp;quot;&quot;/&gt;&lt;property id=&quot;20307&quot; value=&quot;317&quot;/&gt;&lt;/object&gt;&lt;object type=&quot;3&quot; unique_id=&quot;10048&quot;&gt;&lt;property id=&quot;20148&quot; value=&quot;5&quot;/&gt;&lt;property id=&quot;20300&quot; value=&quot;Slide 45 - &amp;quot;Routing Implementation&amp;quot;&quot;/&gt;&lt;property id=&quot;20307&quot; value=&quot;315&quot;/&gt;&lt;/object&gt;&lt;object type=&quot;3&quot; unique_id=&quot;10049&quot;&gt;&lt;property id=&quot;20148&quot; value=&quot;5&quot;/&gt;&lt;property id=&quot;20300&quot; value=&quot;Slide 46 - &amp;quot;Implementation &amp;quot;&quot;/&gt;&lt;property id=&quot;20307&quot; value=&quot;321&quot;/&gt;&lt;/object&gt;&lt;object type=&quot;3&quot; unique_id=&quot;10050&quot;&gt;&lt;property id=&quot;20148&quot; value=&quot;5&quot;/&gt;&lt;property id=&quot;20300&quot; value=&quot;Slide 47 - &amp;quot;Circuit Based&amp;quot;&quot;/&gt;&lt;property id=&quot;20307&quot; value=&quot;316&quot;/&gt;&lt;/object&gt;&lt;object type=&quot;3&quot; unique_id=&quot;10051&quot;&gt;&lt;property id=&quot;20148&quot; value=&quot;5&quot;/&gt;&lt;property id=&quot;20300&quot; value=&quot;Slide 48 - &amp;quot;Routing Summary&amp;quot;&quot;/&gt;&lt;property id=&quot;20307&quot; value=&quot;322&quot;/&gt;&lt;/object&gt;&lt;object type=&quot;3&quot; unique_id=&quot;10052&quot;&gt;&lt;property id=&quot;20148&quot; value=&quot;5&quot;/&gt;&lt;property id=&quot;20300&quot; value=&quot;Slide 49 - &amp;quot;Bibliography&amp;quot;&quot;/&gt;&lt;property id=&quot;20307&quot; value=&quot;28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28568</TotalTime>
  <Words>1920</Words>
  <Application>Microsoft Office PowerPoint</Application>
  <PresentationFormat>全屏显示(4:3)</PresentationFormat>
  <Paragraphs>433</Paragraphs>
  <Slides>61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7" baseType="lpstr">
      <vt:lpstr>Geneva</vt:lpstr>
      <vt:lpstr>宋体</vt:lpstr>
      <vt:lpstr>Arial</vt:lpstr>
      <vt:lpstr>Calibri</vt:lpstr>
      <vt:lpstr>Wingdings</vt:lpstr>
      <vt:lpstr>Office Theme</vt:lpstr>
      <vt:lpstr>Interconnection Networks: Topology and Routing</vt:lpstr>
      <vt:lpstr>Topology Overview</vt:lpstr>
      <vt:lpstr>Abstract Metrics</vt:lpstr>
      <vt:lpstr>Latency</vt:lpstr>
      <vt:lpstr>Impact of Topology on Latency</vt:lpstr>
      <vt:lpstr>Throughput</vt:lpstr>
      <vt:lpstr>Maximum channel load</vt:lpstr>
      <vt:lpstr>Bisection Bandwidth</vt:lpstr>
      <vt:lpstr>Throughput Example</vt:lpstr>
      <vt:lpstr>Path Diversity</vt:lpstr>
      <vt:lpstr>Path Diversity (2)</vt:lpstr>
      <vt:lpstr>Symmetry</vt:lpstr>
      <vt:lpstr>Direct &amp; Indirect Networks</vt:lpstr>
      <vt:lpstr>Torus (1)</vt:lpstr>
      <vt:lpstr>Torus (2)</vt:lpstr>
      <vt:lpstr>Implementation</vt:lpstr>
      <vt:lpstr>Concentration</vt:lpstr>
      <vt:lpstr>Butterfly</vt:lpstr>
      <vt:lpstr>Flattened Butterfly</vt:lpstr>
      <vt:lpstr>Flattened Butterfly</vt:lpstr>
      <vt:lpstr>Clos Network </vt:lpstr>
      <vt:lpstr>Clos Network</vt:lpstr>
      <vt:lpstr>Folded Clos (Fat Tree)</vt:lpstr>
      <vt:lpstr>Fat Tree (2)</vt:lpstr>
      <vt:lpstr>Common On-Chip Topologies</vt:lpstr>
      <vt:lpstr>Topology Summary</vt:lpstr>
      <vt:lpstr>Routing Overview</vt:lpstr>
      <vt:lpstr>Routing Basics</vt:lpstr>
      <vt:lpstr>Routing Algorithm Attributes</vt:lpstr>
      <vt:lpstr>Oblivious</vt:lpstr>
      <vt:lpstr>Deterministic</vt:lpstr>
      <vt:lpstr>Valiant’s Routing Algorithm</vt:lpstr>
      <vt:lpstr>Minimal Oblivious</vt:lpstr>
      <vt:lpstr>Adaptive</vt:lpstr>
      <vt:lpstr>Minimal Adaptive Routing</vt:lpstr>
      <vt:lpstr>Non-minimal adaptive</vt:lpstr>
      <vt:lpstr>Non-minimal routing example</vt:lpstr>
      <vt:lpstr>Routing Deadlock</vt:lpstr>
      <vt:lpstr>Turn Model Routing</vt:lpstr>
      <vt:lpstr>Turn Model Routing Deadlock</vt:lpstr>
      <vt:lpstr>Routing Implementation</vt:lpstr>
      <vt:lpstr>Implementation </vt:lpstr>
      <vt:lpstr>Circuit Based</vt:lpstr>
      <vt:lpstr>Routing Summary</vt:lpstr>
      <vt:lpstr>PowerPoint 演示文稿</vt:lpstr>
      <vt:lpstr>Multicast </vt:lpstr>
      <vt:lpstr>Unicast</vt:lpstr>
      <vt:lpstr>Unicast</vt:lpstr>
      <vt:lpstr>Unicast</vt:lpstr>
      <vt:lpstr>Unicast</vt:lpstr>
      <vt:lpstr>Unicast</vt:lpstr>
      <vt:lpstr>Unicast</vt:lpstr>
      <vt:lpstr>Multicast</vt:lpstr>
      <vt:lpstr>Multicast</vt:lpstr>
      <vt:lpstr>Multicast</vt:lpstr>
      <vt:lpstr>Multicast</vt:lpstr>
      <vt:lpstr>Multicast</vt:lpstr>
      <vt:lpstr>Multicast</vt:lpstr>
      <vt:lpstr>Multicast </vt:lpstr>
      <vt:lpstr>Multicast </vt:lpstr>
      <vt:lpstr>Bibliography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Interconnection Networks: Topology and Routing</dc:title>
  <dc:creator>Natalie Enright Jerger</dc:creator>
  <cp:lastModifiedBy>Xiaohang Wang</cp:lastModifiedBy>
  <cp:revision>213</cp:revision>
  <dcterms:created xsi:type="dcterms:W3CDTF">2009-03-09T15:52:48Z</dcterms:created>
  <dcterms:modified xsi:type="dcterms:W3CDTF">2016-10-16T04:15:04Z</dcterms:modified>
</cp:coreProperties>
</file>