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6" r:id="rId5"/>
    <p:sldId id="258" r:id="rId6"/>
    <p:sldId id="260" r:id="rId7"/>
    <p:sldId id="264" r:id="rId8"/>
    <p:sldId id="265" r:id="rId9"/>
    <p:sldId id="261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2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C0AA1-1386-9B45-9997-0E648F7585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2B6DC-CD76-7345-94D5-CE7C1C73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2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bases does it take to earn a run?</a:t>
            </a:r>
          </a:p>
          <a:p>
            <a:r>
              <a:rPr lang="en-US" dirty="0" smtClean="0"/>
              <a:t>How many bases does it take to give up a run?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2B6DC-CD76-7345-94D5-CE7C1C73A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3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Baseball and Luck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7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7059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 = W</a:t>
            </a:r>
            <a:r>
              <a:rPr lang="en-US" sz="6000" baseline="-25000" dirty="0" smtClean="0"/>
              <a:t>i  </a:t>
            </a:r>
            <a:r>
              <a:rPr lang="en-US" sz="6000" dirty="0" smtClean="0"/>
              <a:t>+ (162 – G) * W%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1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Regression to the </a:t>
            </a:r>
            <a:r>
              <a:rPr lang="en-US" sz="4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ean</a:t>
            </a:r>
            <a:endParaRPr lang="en-US" sz="4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35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predicted playoffs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4426"/>
          </a:xfrm>
        </p:spPr>
        <p:txBody>
          <a:bodyPr/>
          <a:lstStyle/>
          <a:p>
            <a:r>
              <a:rPr lang="en-US" dirty="0" smtClean="0"/>
              <a:t>WINS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RUNS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BASES</a:t>
            </a:r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4153658" y="1534657"/>
            <a:ext cx="859834" cy="129652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5" name="Down Arrow Callout 4"/>
          <p:cNvSpPr/>
          <p:nvPr/>
        </p:nvSpPr>
        <p:spPr>
          <a:xfrm>
            <a:off x="4153658" y="4134571"/>
            <a:ext cx="859834" cy="129652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8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1244" y="1997700"/>
            <a:ext cx="5827853" cy="130975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smtClean="0"/>
              <a:t>HR  O  1B  O  1B  O</a:t>
            </a:r>
            <a:endParaRPr lang="en-US" sz="4000" u="sng" dirty="0"/>
          </a:p>
        </p:txBody>
      </p:sp>
      <p:sp>
        <p:nvSpPr>
          <p:cNvPr id="5" name="Rectangle 4"/>
          <p:cNvSpPr/>
          <p:nvPr/>
        </p:nvSpPr>
        <p:spPr>
          <a:xfrm>
            <a:off x="1521244" y="4147464"/>
            <a:ext cx="5827853" cy="130975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smtClean="0"/>
              <a:t>1B  1B  HR  O  O  O</a:t>
            </a:r>
            <a:endParaRPr lang="en-US" sz="4000" u="sng" dirty="0"/>
          </a:p>
        </p:txBody>
      </p:sp>
      <p:sp>
        <p:nvSpPr>
          <p:cNvPr id="8" name="Oval 7"/>
          <p:cNvSpPr/>
          <p:nvPr/>
        </p:nvSpPr>
        <p:spPr>
          <a:xfrm>
            <a:off x="7526851" y="2024160"/>
            <a:ext cx="1379041" cy="13097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1</a:t>
            </a:r>
            <a:endParaRPr lang="en-US" sz="6000" b="1" dirty="0"/>
          </a:p>
        </p:txBody>
      </p:sp>
      <p:sp>
        <p:nvSpPr>
          <p:cNvPr id="9" name="Oval 8"/>
          <p:cNvSpPr/>
          <p:nvPr/>
        </p:nvSpPr>
        <p:spPr>
          <a:xfrm>
            <a:off x="7526851" y="4173924"/>
            <a:ext cx="1379041" cy="13097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50732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06" b="43"/>
          <a:stretch/>
        </p:blipFill>
        <p:spPr>
          <a:xfrm>
            <a:off x="0" y="652463"/>
            <a:ext cx="9177338" cy="5798194"/>
          </a:xfrm>
        </p:spPr>
      </p:pic>
    </p:spTree>
    <p:extLst>
      <p:ext uri="{BB962C8B-B14F-4D97-AF65-F5344CB8AC3E}">
        <p14:creationId xmlns:p14="http://schemas.microsoft.com/office/powerpoint/2010/main" val="294797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130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TB</a:t>
            </a:r>
            <a:r>
              <a:rPr lang="en-US" baseline="30000" dirty="0" err="1" smtClean="0"/>
              <a:t>+</a:t>
            </a:r>
            <a:r>
              <a:rPr lang="en-US" baseline="-25000" dirty="0" err="1" smtClean="0"/>
              <a:t>off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=  1B + 2B*2 + 3B*3 + HR*4 + HBP + BB + SB – CS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err="1" smtClean="0"/>
              <a:t>TB</a:t>
            </a:r>
            <a:r>
              <a:rPr lang="en-US" baseline="30000" dirty="0" err="1" smtClean="0"/>
              <a:t>+</a:t>
            </a:r>
            <a:r>
              <a:rPr lang="en-US" baseline="-25000" dirty="0" err="1" smtClean="0"/>
              <a:t>def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sz="2800" dirty="0"/>
              <a:t>=  1B + 2B*2 + 3B*3 + HR*4 + HBP + BB + SB – </a:t>
            </a:r>
            <a:r>
              <a:rPr lang="en-US" sz="2800" dirty="0" smtClean="0"/>
              <a:t>CS + ROE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TB</a:t>
            </a:r>
            <a:r>
              <a:rPr lang="en-US" baseline="30000" dirty="0" smtClean="0"/>
              <a:t>+</a:t>
            </a:r>
            <a:r>
              <a:rPr lang="en-US" dirty="0" smtClean="0"/>
              <a:t> / Runs =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5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graphs/results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1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0697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Efficiency </a:t>
            </a:r>
            <a:r>
              <a:rPr lang="en-US" baseline="-25000" dirty="0" smtClean="0"/>
              <a:t>projected</a:t>
            </a:r>
            <a:r>
              <a:rPr lang="en-US" dirty="0" smtClean="0"/>
              <a:t> = R</a:t>
            </a:r>
            <a:r>
              <a:rPr lang="en-US" baseline="30000" dirty="0" smtClean="0"/>
              <a:t>2 </a:t>
            </a:r>
            <a:r>
              <a:rPr lang="en-US" dirty="0" smtClean="0"/>
              <a:t>* β + (1 - R</a:t>
            </a:r>
            <a:r>
              <a:rPr lang="en-US" baseline="30000" dirty="0" smtClean="0"/>
              <a:t>2</a:t>
            </a:r>
            <a:r>
              <a:rPr lang="en-US" dirty="0" smtClean="0"/>
              <a:t>) * 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99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-value &lt; 0.001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10357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Runs </a:t>
            </a:r>
            <a:r>
              <a:rPr lang="en-US" baseline="-25000" dirty="0" smtClean="0"/>
              <a:t>projected</a:t>
            </a:r>
            <a:r>
              <a:rPr lang="en-US" dirty="0" smtClean="0"/>
              <a:t> = (162/G – 1)  *  TB</a:t>
            </a:r>
            <a:r>
              <a:rPr lang="en-US" baseline="30000" dirty="0" smtClean="0"/>
              <a:t>+</a:t>
            </a:r>
            <a:r>
              <a:rPr lang="en-US" dirty="0" smtClean="0"/>
              <a:t>/</a:t>
            </a:r>
            <a:r>
              <a:rPr lang="en-US" dirty="0" err="1" smtClean="0"/>
              <a:t>Eff</a:t>
            </a:r>
            <a:r>
              <a:rPr lang="en-US" baseline="-25000" dirty="0" err="1" smtClean="0"/>
              <a:t>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7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944"/>
            <a:ext cx="4476922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W%  = 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1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Pythagorean Expectation</a:t>
            </a:r>
            <a:endParaRPr lang="en-US" sz="4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12396" y="3585277"/>
            <a:ext cx="4008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3843622" y="2359155"/>
            <a:ext cx="44769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(RS)</a:t>
            </a:r>
            <a:r>
              <a:rPr lang="en-US" sz="4000" baseline="30000" dirty="0" smtClean="0">
                <a:solidFill>
                  <a:srgbClr val="77933C"/>
                </a:solidFill>
              </a:rPr>
              <a:t>e</a:t>
            </a:r>
            <a:endParaRPr lang="en-US" sz="4000" dirty="0">
              <a:solidFill>
                <a:srgbClr val="77933C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43622" y="3329652"/>
            <a:ext cx="44769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(RS)</a:t>
            </a:r>
            <a:r>
              <a:rPr lang="en-US" sz="4000" baseline="30000" dirty="0" smtClean="0">
                <a:solidFill>
                  <a:srgbClr val="77933C"/>
                </a:solidFill>
              </a:rPr>
              <a:t>e</a:t>
            </a:r>
            <a:r>
              <a:rPr lang="en-US" sz="4000" dirty="0" smtClean="0"/>
              <a:t> + (RA)</a:t>
            </a:r>
            <a:r>
              <a:rPr lang="en-US" sz="4000" baseline="30000" dirty="0" smtClean="0">
                <a:solidFill>
                  <a:srgbClr val="77933C"/>
                </a:solidFill>
              </a:rPr>
              <a:t>e</a:t>
            </a:r>
            <a:endParaRPr lang="en-US" sz="4000" dirty="0">
              <a:solidFill>
                <a:srgbClr val="77933C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324570" y="4654791"/>
            <a:ext cx="4476922" cy="1465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 smtClean="0">
                <a:solidFill>
                  <a:schemeClr val="accent3">
                    <a:lumMod val="75000"/>
                  </a:schemeClr>
                </a:solidFill>
              </a:rPr>
              <a:t>e </a:t>
            </a:r>
            <a:r>
              <a:rPr lang="en-US" sz="4500" dirty="0" smtClean="0"/>
              <a:t>= (          ) </a:t>
            </a:r>
            <a:r>
              <a:rPr lang="en-US" sz="3500" baseline="30000" dirty="0" smtClean="0"/>
              <a:t>.287</a:t>
            </a:r>
            <a:endParaRPr lang="en-US" sz="35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82515" y="5455459"/>
            <a:ext cx="11711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0698" y="5012466"/>
            <a:ext cx="121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RS + RA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41207" y="5395698"/>
            <a:ext cx="121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27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73</TotalTime>
  <Words>187</Words>
  <Application>Microsoft Macintosh PowerPoint</Application>
  <PresentationFormat>On-screen Show (4:3)</PresentationFormat>
  <Paragraphs>36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Baseball and Luck</vt:lpstr>
      <vt:lpstr>WINS    RUNS    BASES</vt:lpstr>
      <vt:lpstr>Sequences</vt:lpstr>
      <vt:lpstr>PowerPoint Presentation</vt:lpstr>
      <vt:lpstr>PowerPoint Presentation</vt:lpstr>
      <vt:lpstr> </vt:lpstr>
      <vt:lpstr>PowerPoint Presentation</vt:lpstr>
      <vt:lpstr>Efficiency projected = R2 * β + (1 - R2) * α</vt:lpstr>
      <vt:lpstr>W%  =  </vt:lpstr>
      <vt:lpstr>W = Wi  + (162 – G) * W%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and Luck</dc:title>
  <dc:creator>Zachary Young</dc:creator>
  <cp:lastModifiedBy>Zachary Young</cp:lastModifiedBy>
  <cp:revision>7</cp:revision>
  <dcterms:created xsi:type="dcterms:W3CDTF">2014-07-24T01:59:16Z</dcterms:created>
  <dcterms:modified xsi:type="dcterms:W3CDTF">2014-07-24T03:12:25Z</dcterms:modified>
</cp:coreProperties>
</file>