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43"/>
  </p:normalViewPr>
  <p:slideViewPr>
    <p:cSldViewPr snapToGrid="0" snapToObjects="1">
      <p:cViewPr varScale="1">
        <p:scale>
          <a:sx n="111" d="100"/>
          <a:sy n="111" d="100"/>
        </p:scale>
        <p:origin x="63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bitcoincash.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btc.com/" TargetMode="External"/><Relationship Id="rId2" Type="http://schemas.openxmlformats.org/officeDocument/2006/relationships/hyperlink" Target="http://bitcoin.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kraken.com/" TargetMode="External"/><Relationship Id="rId7" Type="http://schemas.openxmlformats.org/officeDocument/2006/relationships/hyperlink" Target="http://localbitcoins.com/" TargetMode="External"/><Relationship Id="rId2" Type="http://schemas.openxmlformats.org/officeDocument/2006/relationships/hyperlink" Target="http://coinbase.org/" TargetMode="External"/><Relationship Id="rId1" Type="http://schemas.openxmlformats.org/officeDocument/2006/relationships/slideLayout" Target="../slideLayouts/slideLayout2.xml"/><Relationship Id="rId6" Type="http://schemas.openxmlformats.org/officeDocument/2006/relationships/hyperlink" Target="http://bitwala.com/" TargetMode="External"/><Relationship Id="rId5" Type="http://schemas.openxmlformats.org/officeDocument/2006/relationships/hyperlink" Target="http://bitstamp.com/" TargetMode="External"/><Relationship Id="rId4" Type="http://schemas.openxmlformats.org/officeDocument/2006/relationships/hyperlink" Target="http://gemini.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blockchaininformer.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DF3C-C32C-3344-B920-3D7DEB77C856}"/>
              </a:ext>
            </a:extLst>
          </p:cNvPr>
          <p:cNvSpPr>
            <a:spLocks noGrp="1"/>
          </p:cNvSpPr>
          <p:nvPr>
            <p:ph type="ctrTitle"/>
          </p:nvPr>
        </p:nvSpPr>
        <p:spPr/>
        <p:txBody>
          <a:bodyPr>
            <a:normAutofit fontScale="90000"/>
          </a:bodyPr>
          <a:lstStyle/>
          <a:p>
            <a:r>
              <a:rPr lang="en-US" dirty="0"/>
              <a:t>What is the blockchain and how it relates to digital currency like bitcoin?</a:t>
            </a:r>
          </a:p>
        </p:txBody>
      </p:sp>
      <p:sp>
        <p:nvSpPr>
          <p:cNvPr id="3" name="Subtitle 2">
            <a:extLst>
              <a:ext uri="{FF2B5EF4-FFF2-40B4-BE49-F238E27FC236}">
                <a16:creationId xmlns:a16="http://schemas.microsoft.com/office/drawing/2014/main" id="{3D96E5C1-1701-574F-8915-05CFFCE64BA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84724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E3E7-D782-EC45-81FA-B82CCC7B6F2B}"/>
              </a:ext>
            </a:extLst>
          </p:cNvPr>
          <p:cNvSpPr>
            <a:spLocks noGrp="1"/>
          </p:cNvSpPr>
          <p:nvPr>
            <p:ph type="title"/>
          </p:nvPr>
        </p:nvSpPr>
        <p:spPr/>
        <p:txBody>
          <a:bodyPr/>
          <a:lstStyle/>
          <a:p>
            <a:r>
              <a:rPr lang="en-US" b="1" dirty="0"/>
              <a:t>Five success cases :</a:t>
            </a:r>
            <a:endParaRPr lang="en-US" dirty="0"/>
          </a:p>
        </p:txBody>
      </p:sp>
      <p:sp>
        <p:nvSpPr>
          <p:cNvPr id="3" name="Content Placeholder 2">
            <a:extLst>
              <a:ext uri="{FF2B5EF4-FFF2-40B4-BE49-F238E27FC236}">
                <a16:creationId xmlns:a16="http://schemas.microsoft.com/office/drawing/2014/main" id="{32C1567A-BDCC-DE46-8215-2A6299E845CD}"/>
              </a:ext>
            </a:extLst>
          </p:cNvPr>
          <p:cNvSpPr>
            <a:spLocks noGrp="1"/>
          </p:cNvSpPr>
          <p:nvPr>
            <p:ph idx="1"/>
          </p:nvPr>
        </p:nvSpPr>
        <p:spPr/>
        <p:txBody>
          <a:bodyPr>
            <a:normAutofit lnSpcReduction="10000"/>
          </a:bodyPr>
          <a:lstStyle/>
          <a:p>
            <a:r>
              <a:rPr lang="en-US" dirty="0"/>
              <a:t>1- Walmart: In partnership with IBM Tracking products across china , reduce the time to track food from days to minutes, Reducing costs</a:t>
            </a:r>
          </a:p>
          <a:p>
            <a:r>
              <a:rPr lang="en-US" dirty="0"/>
              <a:t>2- Real Estate: Australian bank ANZ, In partnership with IBM, Digitalized commercial property lease guarantees </a:t>
            </a:r>
          </a:p>
          <a:p>
            <a:r>
              <a:rPr lang="en-US" dirty="0"/>
              <a:t>3- </a:t>
            </a:r>
            <a:r>
              <a:rPr lang="en-US" dirty="0" err="1"/>
              <a:t>Insurace</a:t>
            </a:r>
            <a:r>
              <a:rPr lang="en-US" dirty="0"/>
              <a:t>: Maersk , In partnership with Microsoft , Shipping insurance, successful week proof of concept, Make auditing aspects of a shipping supply chain easier, Improve the tamper-resistance</a:t>
            </a:r>
          </a:p>
          <a:p>
            <a:r>
              <a:rPr lang="en-US" dirty="0"/>
              <a:t>4- Certificates of authenticity: DNV in partnership with Deloitte, Instant verification of certificates of </a:t>
            </a:r>
            <a:r>
              <a:rPr lang="en-US" dirty="0" err="1"/>
              <a:t>authencities</a:t>
            </a:r>
            <a:endParaRPr lang="en-US" dirty="0"/>
          </a:p>
          <a:p>
            <a:r>
              <a:rPr lang="en-US" dirty="0"/>
              <a:t>5- Humanitarian Aid: United Nations world food program, Uses </a:t>
            </a:r>
            <a:r>
              <a:rPr lang="en-US" dirty="0" err="1"/>
              <a:t>Etherium</a:t>
            </a:r>
            <a:r>
              <a:rPr lang="en-US" dirty="0"/>
              <a:t> to aid Syrian refugees, 10000 </a:t>
            </a:r>
            <a:r>
              <a:rPr lang="en-US" dirty="0" err="1"/>
              <a:t>syrian</a:t>
            </a:r>
            <a:r>
              <a:rPr lang="en-US" dirty="0"/>
              <a:t> refugees living in the </a:t>
            </a:r>
            <a:r>
              <a:rPr lang="en-US" dirty="0" err="1"/>
              <a:t>Azraq</a:t>
            </a:r>
            <a:r>
              <a:rPr lang="en-US" dirty="0"/>
              <a:t> camp in Jordan</a:t>
            </a:r>
          </a:p>
          <a:p>
            <a:endParaRPr lang="en-US" dirty="0"/>
          </a:p>
          <a:p>
            <a:pPr marL="0" indent="0">
              <a:buNone/>
            </a:pPr>
            <a:endParaRPr lang="en-US" dirty="0"/>
          </a:p>
        </p:txBody>
      </p:sp>
    </p:spTree>
    <p:extLst>
      <p:ext uri="{BB962C8B-B14F-4D97-AF65-F5344CB8AC3E}">
        <p14:creationId xmlns:p14="http://schemas.microsoft.com/office/powerpoint/2010/main" val="1902087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F1F60-B809-BD42-880A-AA53CD7E0B69}"/>
              </a:ext>
            </a:extLst>
          </p:cNvPr>
          <p:cNvSpPr>
            <a:spLocks noGrp="1"/>
          </p:cNvSpPr>
          <p:nvPr>
            <p:ph type="title"/>
          </p:nvPr>
        </p:nvSpPr>
        <p:spPr/>
        <p:txBody>
          <a:bodyPr/>
          <a:lstStyle/>
          <a:p>
            <a:r>
              <a:rPr lang="en-US" b="1" dirty="0"/>
              <a:t>What is the benefits of digital currencies?</a:t>
            </a:r>
            <a:endParaRPr lang="en-US" dirty="0"/>
          </a:p>
        </p:txBody>
      </p:sp>
      <p:sp>
        <p:nvSpPr>
          <p:cNvPr id="3" name="Content Placeholder 2">
            <a:extLst>
              <a:ext uri="{FF2B5EF4-FFF2-40B4-BE49-F238E27FC236}">
                <a16:creationId xmlns:a16="http://schemas.microsoft.com/office/drawing/2014/main" id="{FC16660E-B3F4-FA41-B544-93552438EEA3}"/>
              </a:ext>
            </a:extLst>
          </p:cNvPr>
          <p:cNvSpPr>
            <a:spLocks noGrp="1"/>
          </p:cNvSpPr>
          <p:nvPr>
            <p:ph idx="1"/>
          </p:nvPr>
        </p:nvSpPr>
        <p:spPr/>
        <p:txBody>
          <a:bodyPr/>
          <a:lstStyle/>
          <a:p>
            <a:r>
              <a:rPr lang="en-US" dirty="0"/>
              <a:t>reducing processing and workflow times of receiving sending paying money . With eliminating middle parties. </a:t>
            </a:r>
          </a:p>
          <a:p>
            <a:r>
              <a:rPr lang="en-US" dirty="0"/>
              <a:t>Reducing costs, </a:t>
            </a:r>
          </a:p>
          <a:p>
            <a:r>
              <a:rPr lang="en-US" dirty="0"/>
              <a:t>improve the tamper hack-resistance</a:t>
            </a:r>
          </a:p>
          <a:p>
            <a:r>
              <a:rPr lang="en-US" dirty="0"/>
              <a:t>Facilitate Humanitarian Aids by eliminating government roles and sanctions</a:t>
            </a:r>
          </a:p>
        </p:txBody>
      </p:sp>
    </p:spTree>
    <p:extLst>
      <p:ext uri="{BB962C8B-B14F-4D97-AF65-F5344CB8AC3E}">
        <p14:creationId xmlns:p14="http://schemas.microsoft.com/office/powerpoint/2010/main" val="43505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0B93-E7A1-5244-82B4-6F6A2BBD7615}"/>
              </a:ext>
            </a:extLst>
          </p:cNvPr>
          <p:cNvSpPr>
            <a:spLocks noGrp="1"/>
          </p:cNvSpPr>
          <p:nvPr>
            <p:ph type="title"/>
          </p:nvPr>
        </p:nvSpPr>
        <p:spPr/>
        <p:txBody>
          <a:bodyPr/>
          <a:lstStyle/>
          <a:p>
            <a:r>
              <a:rPr lang="en-US" b="1" dirty="0"/>
              <a:t>What are the Limitations?</a:t>
            </a:r>
            <a:endParaRPr lang="en-US" dirty="0"/>
          </a:p>
        </p:txBody>
      </p:sp>
      <p:sp>
        <p:nvSpPr>
          <p:cNvPr id="3" name="Content Placeholder 2">
            <a:extLst>
              <a:ext uri="{FF2B5EF4-FFF2-40B4-BE49-F238E27FC236}">
                <a16:creationId xmlns:a16="http://schemas.microsoft.com/office/drawing/2014/main" id="{2FB6C586-08B8-0D4C-AB5B-EC7B932A92F6}"/>
              </a:ext>
            </a:extLst>
          </p:cNvPr>
          <p:cNvSpPr>
            <a:spLocks noGrp="1"/>
          </p:cNvSpPr>
          <p:nvPr>
            <p:ph idx="1"/>
          </p:nvPr>
        </p:nvSpPr>
        <p:spPr/>
        <p:txBody>
          <a:bodyPr/>
          <a:lstStyle/>
          <a:p>
            <a:r>
              <a:rPr lang="en-US" dirty="0"/>
              <a:t>Early Stage</a:t>
            </a:r>
          </a:p>
          <a:p>
            <a:r>
              <a:rPr lang="en-US" dirty="0"/>
              <a:t>Lack of Awareness</a:t>
            </a:r>
          </a:p>
          <a:p>
            <a:r>
              <a:rPr lang="en-US" dirty="0"/>
              <a:t>Limited Available Technical Talent</a:t>
            </a:r>
          </a:p>
          <a:p>
            <a:r>
              <a:rPr lang="en-US" dirty="0"/>
              <a:t>It is Immutable so No reversal or modifications</a:t>
            </a:r>
          </a:p>
          <a:p>
            <a:r>
              <a:rPr lang="en-US" dirty="0"/>
              <a:t>Key Management </a:t>
            </a:r>
          </a:p>
          <a:p>
            <a:r>
              <a:rPr lang="en-US" dirty="0"/>
              <a:t>Scalability is still a challenge</a:t>
            </a:r>
          </a:p>
          <a:p>
            <a:r>
              <a:rPr lang="en-US" dirty="0"/>
              <a:t>Time to process and confirm transactions (10 min)</a:t>
            </a:r>
          </a:p>
          <a:p>
            <a:pPr marL="0" indent="0">
              <a:buNone/>
            </a:pPr>
            <a:endParaRPr lang="en-US" dirty="0"/>
          </a:p>
        </p:txBody>
      </p:sp>
    </p:spTree>
    <p:extLst>
      <p:ext uri="{BB962C8B-B14F-4D97-AF65-F5344CB8AC3E}">
        <p14:creationId xmlns:p14="http://schemas.microsoft.com/office/powerpoint/2010/main" val="1067763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81D5E-E626-1E4A-BB9C-54B8D890A1D4}"/>
              </a:ext>
            </a:extLst>
          </p:cNvPr>
          <p:cNvSpPr>
            <a:spLocks noGrp="1"/>
          </p:cNvSpPr>
          <p:nvPr>
            <p:ph type="title"/>
          </p:nvPr>
        </p:nvSpPr>
        <p:spPr/>
        <p:txBody>
          <a:bodyPr/>
          <a:lstStyle/>
          <a:p>
            <a:r>
              <a:rPr lang="en-US" b="1" dirty="0"/>
              <a:t>What are the misconceptions about bitcoin and blockchain?</a:t>
            </a:r>
            <a:endParaRPr lang="en-US" dirty="0"/>
          </a:p>
        </p:txBody>
      </p:sp>
      <p:sp>
        <p:nvSpPr>
          <p:cNvPr id="3" name="Content Placeholder 2">
            <a:extLst>
              <a:ext uri="{FF2B5EF4-FFF2-40B4-BE49-F238E27FC236}">
                <a16:creationId xmlns:a16="http://schemas.microsoft.com/office/drawing/2014/main" id="{1DB55DA6-E5D3-0F44-AC1F-038BF1834535}"/>
              </a:ext>
            </a:extLst>
          </p:cNvPr>
          <p:cNvSpPr>
            <a:spLocks noGrp="1"/>
          </p:cNvSpPr>
          <p:nvPr>
            <p:ph idx="1"/>
          </p:nvPr>
        </p:nvSpPr>
        <p:spPr/>
        <p:txBody>
          <a:bodyPr/>
          <a:lstStyle/>
          <a:p>
            <a:r>
              <a:rPr lang="en-US" dirty="0"/>
              <a:t>Bitcoin is anonymous which is wrong</a:t>
            </a:r>
          </a:p>
          <a:p>
            <a:r>
              <a:rPr lang="en-US" dirty="0"/>
              <a:t>Bitcoin is used for money laundry or give more potential risks for frauds which is not True as it can be publicly traced.</a:t>
            </a:r>
          </a:p>
          <a:p>
            <a:r>
              <a:rPr lang="en-US" dirty="0"/>
              <a:t>Blockchain is a better Database</a:t>
            </a:r>
          </a:p>
          <a:p>
            <a:r>
              <a:rPr lang="en-US" dirty="0"/>
              <a:t>Blockchain is bitcoin or limited to digital currencies</a:t>
            </a:r>
          </a:p>
          <a:p>
            <a:r>
              <a:rPr lang="en-US" dirty="0"/>
              <a:t>You need to buy a full bitcoin , not true</a:t>
            </a:r>
          </a:p>
          <a:p>
            <a:pPr marL="0" indent="0">
              <a:buNone/>
            </a:pPr>
            <a:endParaRPr lang="en-US" dirty="0"/>
          </a:p>
        </p:txBody>
      </p:sp>
    </p:spTree>
    <p:extLst>
      <p:ext uri="{BB962C8B-B14F-4D97-AF65-F5344CB8AC3E}">
        <p14:creationId xmlns:p14="http://schemas.microsoft.com/office/powerpoint/2010/main" val="3514948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8EFE-CE88-D641-B1BB-EE094F548C38}"/>
              </a:ext>
            </a:extLst>
          </p:cNvPr>
          <p:cNvSpPr>
            <a:spLocks noGrp="1"/>
          </p:cNvSpPr>
          <p:nvPr>
            <p:ph type="title"/>
          </p:nvPr>
        </p:nvSpPr>
        <p:spPr/>
        <p:txBody>
          <a:bodyPr/>
          <a:lstStyle/>
          <a:p>
            <a:r>
              <a:rPr lang="en-US" b="1" dirty="0"/>
              <a:t>What is Bitcoin Cash?</a:t>
            </a:r>
            <a:endParaRPr lang="en-US" dirty="0"/>
          </a:p>
        </p:txBody>
      </p:sp>
      <p:sp>
        <p:nvSpPr>
          <p:cNvPr id="3" name="Content Placeholder 2">
            <a:extLst>
              <a:ext uri="{FF2B5EF4-FFF2-40B4-BE49-F238E27FC236}">
                <a16:creationId xmlns:a16="http://schemas.microsoft.com/office/drawing/2014/main" id="{3FB5848C-2362-1C41-8D05-51CD1877907C}"/>
              </a:ext>
            </a:extLst>
          </p:cNvPr>
          <p:cNvSpPr>
            <a:spLocks noGrp="1"/>
          </p:cNvSpPr>
          <p:nvPr>
            <p:ph idx="1"/>
          </p:nvPr>
        </p:nvSpPr>
        <p:spPr/>
        <p:txBody>
          <a:bodyPr/>
          <a:lstStyle/>
          <a:p>
            <a:r>
              <a:rPr lang="en-US" dirty="0"/>
              <a:t>A new cryptocurrency developed from a hard fork in the bitcoin blockchain.</a:t>
            </a:r>
          </a:p>
          <a:p>
            <a:r>
              <a:rPr lang="en-US" dirty="0"/>
              <a:t>Increases block size to 8MB from the 1MB limit prior to the fork. Go to </a:t>
            </a:r>
            <a:r>
              <a:rPr lang="en-US" dirty="0">
                <a:hlinkClick r:id="rId2"/>
              </a:rPr>
              <a:t>BitcoinCash.org</a:t>
            </a:r>
            <a:r>
              <a:rPr lang="en-US" dirty="0"/>
              <a:t> for more info</a:t>
            </a:r>
          </a:p>
          <a:p>
            <a:endParaRPr lang="en-US" dirty="0"/>
          </a:p>
        </p:txBody>
      </p:sp>
    </p:spTree>
    <p:extLst>
      <p:ext uri="{BB962C8B-B14F-4D97-AF65-F5344CB8AC3E}">
        <p14:creationId xmlns:p14="http://schemas.microsoft.com/office/powerpoint/2010/main" val="4009163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1BBCA-B36A-8B4A-949C-5B1BBC9EAD06}"/>
              </a:ext>
            </a:extLst>
          </p:cNvPr>
          <p:cNvSpPr>
            <a:spLocks noGrp="1"/>
          </p:cNvSpPr>
          <p:nvPr>
            <p:ph type="title"/>
          </p:nvPr>
        </p:nvSpPr>
        <p:spPr/>
        <p:txBody>
          <a:bodyPr/>
          <a:lstStyle/>
          <a:p>
            <a:r>
              <a:rPr lang="en-US" b="1" dirty="0"/>
              <a:t>When did it started? History of bitcoin</a:t>
            </a:r>
            <a:endParaRPr lang="en-US" dirty="0"/>
          </a:p>
        </p:txBody>
      </p:sp>
      <p:sp>
        <p:nvSpPr>
          <p:cNvPr id="3" name="Content Placeholder 2">
            <a:extLst>
              <a:ext uri="{FF2B5EF4-FFF2-40B4-BE49-F238E27FC236}">
                <a16:creationId xmlns:a16="http://schemas.microsoft.com/office/drawing/2014/main" id="{726DD66C-FB58-5549-9E94-0A816028F5FB}"/>
              </a:ext>
            </a:extLst>
          </p:cNvPr>
          <p:cNvSpPr>
            <a:spLocks noGrp="1"/>
          </p:cNvSpPr>
          <p:nvPr>
            <p:ph idx="1"/>
          </p:nvPr>
        </p:nvSpPr>
        <p:spPr/>
        <p:txBody>
          <a:bodyPr/>
          <a:lstStyle/>
          <a:p>
            <a:r>
              <a:rPr lang="en-US" dirty="0"/>
              <a:t>October 31 2008: Bitcoin Whitepaper</a:t>
            </a:r>
          </a:p>
          <a:p>
            <a:r>
              <a:rPr lang="en-US" dirty="0"/>
              <a:t>January 3, 2009: Genesis Block (The very first block of transactions that was published By the founder)</a:t>
            </a:r>
          </a:p>
          <a:p>
            <a:r>
              <a:rPr lang="en-US" dirty="0"/>
              <a:t>May 22, 2010: First Retail Purchase </a:t>
            </a:r>
          </a:p>
          <a:p>
            <a:r>
              <a:rPr lang="en-US" dirty="0"/>
              <a:t>2 pizzas for 10000 bitcoin (25USD)</a:t>
            </a:r>
          </a:p>
          <a:p>
            <a:r>
              <a:rPr lang="en-US" dirty="0"/>
              <a:t>So 1BTC was .0025 USD</a:t>
            </a:r>
          </a:p>
          <a:p>
            <a:r>
              <a:rPr lang="en-US" dirty="0"/>
              <a:t>November 28, 2013: 1BTC = $1000 USD</a:t>
            </a:r>
          </a:p>
          <a:p>
            <a:r>
              <a:rPr lang="en-US" dirty="0"/>
              <a:t>March 2nd 2017: 1BTC=1Oz of Gold</a:t>
            </a:r>
          </a:p>
          <a:p>
            <a:endParaRPr lang="en-US" dirty="0"/>
          </a:p>
        </p:txBody>
      </p:sp>
    </p:spTree>
    <p:extLst>
      <p:ext uri="{BB962C8B-B14F-4D97-AF65-F5344CB8AC3E}">
        <p14:creationId xmlns:p14="http://schemas.microsoft.com/office/powerpoint/2010/main" val="1803109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B368-54A2-1D4A-BF9A-12A41E1C3B14}"/>
              </a:ext>
            </a:extLst>
          </p:cNvPr>
          <p:cNvSpPr>
            <a:spLocks noGrp="1"/>
          </p:cNvSpPr>
          <p:nvPr>
            <p:ph type="title"/>
          </p:nvPr>
        </p:nvSpPr>
        <p:spPr/>
        <p:txBody>
          <a:bodyPr/>
          <a:lstStyle/>
          <a:p>
            <a:r>
              <a:rPr lang="en-US" b="1" dirty="0"/>
              <a:t>Future of Bitcoin Mining?</a:t>
            </a:r>
            <a:endParaRPr lang="en-US" dirty="0"/>
          </a:p>
        </p:txBody>
      </p:sp>
      <p:sp>
        <p:nvSpPr>
          <p:cNvPr id="3" name="Content Placeholder 2">
            <a:extLst>
              <a:ext uri="{FF2B5EF4-FFF2-40B4-BE49-F238E27FC236}">
                <a16:creationId xmlns:a16="http://schemas.microsoft.com/office/drawing/2014/main" id="{9D3F07B3-4345-BD4A-A8DC-99BCF71FAB94}"/>
              </a:ext>
            </a:extLst>
          </p:cNvPr>
          <p:cNvSpPr>
            <a:spLocks noGrp="1"/>
          </p:cNvSpPr>
          <p:nvPr>
            <p:ph idx="1"/>
          </p:nvPr>
        </p:nvSpPr>
        <p:spPr/>
        <p:txBody>
          <a:bodyPr>
            <a:normAutofit fontScale="77500" lnSpcReduction="20000"/>
          </a:bodyPr>
          <a:lstStyle/>
          <a:p>
            <a:r>
              <a:rPr lang="en-US" dirty="0"/>
              <a:t>The question is </a:t>
            </a:r>
          </a:p>
          <a:p>
            <a:r>
              <a:rPr lang="en-US" dirty="0"/>
              <a:t>What happens when there is no more bitcoin left to mine?</a:t>
            </a:r>
          </a:p>
          <a:p>
            <a:r>
              <a:rPr lang="en-US" dirty="0"/>
              <a:t>There is a limit of 21 million bitcoin. The rate currently is 12.5 per block when miner is rewarded.</a:t>
            </a:r>
          </a:p>
          <a:p>
            <a:r>
              <a:rPr lang="en-US" dirty="0"/>
              <a:t> Why would minors continue to mine and process transactions if they won’t get rewarded anymore? Currency 16 million approximately bitcoin in circulation and estimate is that it will end at 2140 at the current trend.</a:t>
            </a:r>
            <a:br>
              <a:rPr lang="en-US" dirty="0"/>
            </a:br>
            <a:endParaRPr lang="en-US" dirty="0"/>
          </a:p>
          <a:p>
            <a:r>
              <a:rPr lang="en-US" dirty="0"/>
              <a:t>There are transaction fees swell beside the </a:t>
            </a:r>
            <a:r>
              <a:rPr lang="en-US" dirty="0" err="1"/>
              <a:t>coinbase</a:t>
            </a:r>
            <a:r>
              <a:rPr lang="en-US" dirty="0"/>
              <a:t> transaction reward which is 12.5 .</a:t>
            </a:r>
          </a:p>
          <a:p>
            <a:r>
              <a:rPr lang="en-US" dirty="0"/>
              <a:t>The volume of the transaction goes higher that increases the fees rewarded to minors.</a:t>
            </a:r>
            <a:br>
              <a:rPr lang="en-US" dirty="0"/>
            </a:br>
            <a:endParaRPr lang="en-US" dirty="0"/>
          </a:p>
          <a:p>
            <a:r>
              <a:rPr lang="en-US" dirty="0"/>
              <a:t>And also block size is also increasing.  So the transaction fees would be enough.</a:t>
            </a:r>
            <a:br>
              <a:rPr lang="en-US" dirty="0"/>
            </a:br>
            <a:endParaRPr lang="en-US" dirty="0"/>
          </a:p>
          <a:p>
            <a:r>
              <a:rPr lang="en-US" dirty="0"/>
              <a:t>When the founder of bitcoin first started , the reward was not 12.5 bitcoin it was 50 per block. Because there needed tone more bitcoins to start with in circulation but it </a:t>
            </a:r>
            <a:r>
              <a:rPr lang="en-US" dirty="0" err="1"/>
              <a:t>gots</a:t>
            </a:r>
            <a:r>
              <a:rPr lang="en-US" dirty="0"/>
              <a:t> in half every for years. (The halving) To control the trend. 50 * 10 min = 7200 new bitcoins per day</a:t>
            </a:r>
          </a:p>
          <a:p>
            <a:endParaRPr lang="en-US" dirty="0"/>
          </a:p>
        </p:txBody>
      </p:sp>
    </p:spTree>
    <p:extLst>
      <p:ext uri="{BB962C8B-B14F-4D97-AF65-F5344CB8AC3E}">
        <p14:creationId xmlns:p14="http://schemas.microsoft.com/office/powerpoint/2010/main" val="1720406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68BC8-E3EA-934B-A4C9-198563D06CD5}"/>
              </a:ext>
            </a:extLst>
          </p:cNvPr>
          <p:cNvSpPr>
            <a:spLocks noGrp="1"/>
          </p:cNvSpPr>
          <p:nvPr>
            <p:ph type="title"/>
          </p:nvPr>
        </p:nvSpPr>
        <p:spPr/>
        <p:txBody>
          <a:bodyPr/>
          <a:lstStyle/>
          <a:p>
            <a:r>
              <a:rPr lang="en-US" b="1" dirty="0"/>
              <a:t>How to start with Bitcoin?</a:t>
            </a:r>
            <a:endParaRPr lang="en-US" dirty="0"/>
          </a:p>
        </p:txBody>
      </p:sp>
      <p:sp>
        <p:nvSpPr>
          <p:cNvPr id="3" name="Content Placeholder 2">
            <a:extLst>
              <a:ext uri="{FF2B5EF4-FFF2-40B4-BE49-F238E27FC236}">
                <a16:creationId xmlns:a16="http://schemas.microsoft.com/office/drawing/2014/main" id="{38AE5444-27C4-7148-90D8-B66C08A6F899}"/>
              </a:ext>
            </a:extLst>
          </p:cNvPr>
          <p:cNvSpPr>
            <a:spLocks noGrp="1"/>
          </p:cNvSpPr>
          <p:nvPr>
            <p:ph idx="1"/>
          </p:nvPr>
        </p:nvSpPr>
        <p:spPr/>
        <p:txBody>
          <a:bodyPr>
            <a:normAutofit fontScale="85000" lnSpcReduction="20000"/>
          </a:bodyPr>
          <a:lstStyle/>
          <a:p>
            <a:r>
              <a:rPr lang="en-US" dirty="0"/>
              <a:t>0- go to </a:t>
            </a:r>
            <a:r>
              <a:rPr lang="en-US" dirty="0">
                <a:hlinkClick r:id="rId2"/>
              </a:rPr>
              <a:t>bitcoin.org</a:t>
            </a:r>
            <a:r>
              <a:rPr lang="en-US" dirty="0"/>
              <a:t> ( an open source project and handled by global community)</a:t>
            </a:r>
          </a:p>
          <a:p>
            <a:r>
              <a:rPr lang="en-US" dirty="0"/>
              <a:t>1- setup your wallet (setup private and public keys)</a:t>
            </a:r>
            <a:br>
              <a:rPr lang="en-US" dirty="0"/>
            </a:br>
            <a:endParaRPr lang="en-US" dirty="0"/>
          </a:p>
          <a:p>
            <a:r>
              <a:rPr lang="en-US" dirty="0"/>
              <a:t>(web mobile hardware (keep </a:t>
            </a:r>
            <a:r>
              <a:rPr lang="en-US" dirty="0" err="1"/>
              <a:t>ur</a:t>
            </a:r>
            <a:r>
              <a:rPr lang="en-US" dirty="0"/>
              <a:t> private keys offline)(cold wallet vs hot storage which is connected to Internet but does have risks of hackers) desktop ) you can have multiple wallet ( keep a certain amount only oh hot wallet)</a:t>
            </a:r>
            <a:br>
              <a:rPr lang="en-US" dirty="0"/>
            </a:br>
            <a:endParaRPr lang="en-US" dirty="0"/>
          </a:p>
          <a:p>
            <a:r>
              <a:rPr lang="en-US" dirty="0"/>
              <a:t>2- send receive via your address which is hashed version of </a:t>
            </a:r>
            <a:r>
              <a:rPr lang="en-US" dirty="0" err="1"/>
              <a:t>ur</a:t>
            </a:r>
            <a:r>
              <a:rPr lang="en-US" dirty="0"/>
              <a:t> public key (can have multiple addresses) even one address per transaction to remain secure and difficult to track.</a:t>
            </a:r>
          </a:p>
          <a:p>
            <a:r>
              <a:rPr lang="en-US" dirty="0"/>
              <a:t>Alphabetical code , or 1lisjkhdhdifoiwesf</a:t>
            </a:r>
          </a:p>
          <a:p>
            <a:r>
              <a:rPr lang="en-US" dirty="0"/>
              <a:t>KUR code</a:t>
            </a:r>
            <a:br>
              <a:rPr lang="en-US" dirty="0"/>
            </a:br>
            <a:endParaRPr lang="en-US" dirty="0"/>
          </a:p>
          <a:p>
            <a:r>
              <a:rPr lang="en-US" dirty="0">
                <a:hlinkClick r:id="rId3"/>
              </a:rPr>
              <a:t>BTC.com</a:t>
            </a:r>
            <a:endParaRPr lang="en-US" dirty="0"/>
          </a:p>
          <a:p>
            <a:r>
              <a:rPr lang="en-US" dirty="0" err="1"/>
              <a:t>SimpleBitcoin</a:t>
            </a:r>
            <a:endParaRPr lang="en-US" dirty="0"/>
          </a:p>
          <a:p>
            <a:endParaRPr lang="en-US" dirty="0"/>
          </a:p>
        </p:txBody>
      </p:sp>
    </p:spTree>
    <p:extLst>
      <p:ext uri="{BB962C8B-B14F-4D97-AF65-F5344CB8AC3E}">
        <p14:creationId xmlns:p14="http://schemas.microsoft.com/office/powerpoint/2010/main" val="1955217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3C70-700E-3C45-AE0B-F3EB8A92A01D}"/>
              </a:ext>
            </a:extLst>
          </p:cNvPr>
          <p:cNvSpPr>
            <a:spLocks noGrp="1"/>
          </p:cNvSpPr>
          <p:nvPr>
            <p:ph type="title"/>
          </p:nvPr>
        </p:nvSpPr>
        <p:spPr/>
        <p:txBody>
          <a:bodyPr/>
          <a:lstStyle/>
          <a:p>
            <a:r>
              <a:rPr lang="en-US" b="1" dirty="0"/>
              <a:t>Bitcoin </a:t>
            </a:r>
            <a:r>
              <a:rPr lang="en-US" b="1" dirty="0" err="1"/>
              <a:t>Safetly</a:t>
            </a:r>
            <a:r>
              <a:rPr lang="en-US" b="1" dirty="0"/>
              <a:t>:</a:t>
            </a:r>
            <a:endParaRPr lang="en-US" dirty="0"/>
          </a:p>
        </p:txBody>
      </p:sp>
      <p:sp>
        <p:nvSpPr>
          <p:cNvPr id="3" name="Content Placeholder 2">
            <a:extLst>
              <a:ext uri="{FF2B5EF4-FFF2-40B4-BE49-F238E27FC236}">
                <a16:creationId xmlns:a16="http://schemas.microsoft.com/office/drawing/2014/main" id="{81E8B698-D522-B246-9749-400B34AE2D29}"/>
              </a:ext>
            </a:extLst>
          </p:cNvPr>
          <p:cNvSpPr>
            <a:spLocks noGrp="1"/>
          </p:cNvSpPr>
          <p:nvPr>
            <p:ph idx="1"/>
          </p:nvPr>
        </p:nvSpPr>
        <p:spPr/>
        <p:txBody>
          <a:bodyPr>
            <a:normAutofit fontScale="70000" lnSpcReduction="20000"/>
          </a:bodyPr>
          <a:lstStyle/>
          <a:p>
            <a:r>
              <a:rPr lang="en-US" dirty="0"/>
              <a:t>Install key loggers malwares to track and hack:</a:t>
            </a:r>
          </a:p>
          <a:p>
            <a:r>
              <a:rPr lang="en-US" dirty="0"/>
              <a:t>If its on web or mobile wallet there is always this risk, </a:t>
            </a:r>
          </a:p>
          <a:p>
            <a:r>
              <a:rPr lang="en-US" dirty="0"/>
              <a:t>Not use public </a:t>
            </a:r>
            <a:r>
              <a:rPr lang="en-US" dirty="0" err="1"/>
              <a:t>Wifi</a:t>
            </a:r>
            <a:endParaRPr lang="en-US" dirty="0"/>
          </a:p>
          <a:p>
            <a:r>
              <a:rPr lang="en-US" dirty="0"/>
              <a:t>Without VPNs</a:t>
            </a:r>
          </a:p>
          <a:p>
            <a:r>
              <a:rPr lang="en-US" dirty="0"/>
              <a:t>Use Cold wallet instead</a:t>
            </a:r>
          </a:p>
          <a:p>
            <a:r>
              <a:rPr lang="en-US" dirty="0"/>
              <a:t>Most important thing is to never share </a:t>
            </a:r>
            <a:r>
              <a:rPr lang="en-US" dirty="0" err="1"/>
              <a:t>ur</a:t>
            </a:r>
            <a:r>
              <a:rPr lang="en-US" dirty="0"/>
              <a:t> private key.</a:t>
            </a:r>
          </a:p>
          <a:p>
            <a:r>
              <a:rPr lang="en-US" dirty="0"/>
              <a:t>Remember bitcoin transactions are one way immutable not reversible. Then if your bitcoins are stolen there’s no way to have it back.</a:t>
            </a:r>
          </a:p>
          <a:p>
            <a:r>
              <a:rPr lang="en-US" dirty="0"/>
              <a:t>Only when blocks are mined the current transaction is confirmed and can be seen added or deducted from parties balance.</a:t>
            </a:r>
          </a:p>
          <a:p>
            <a:r>
              <a:rPr lang="en-US" dirty="0"/>
              <a:t>Use brain wallets and long passphrase for them .</a:t>
            </a:r>
          </a:p>
          <a:p>
            <a:r>
              <a:rPr lang="en-US" dirty="0"/>
              <a:t>Use paper wallets.</a:t>
            </a:r>
          </a:p>
          <a:p>
            <a:r>
              <a:rPr lang="en-US" dirty="0"/>
              <a:t>Use USB Drive</a:t>
            </a:r>
          </a:p>
          <a:p>
            <a:r>
              <a:rPr lang="en-US" dirty="0"/>
              <a:t>Use Hardware Wallet.</a:t>
            </a:r>
          </a:p>
          <a:p>
            <a:endParaRPr lang="en-US" dirty="0"/>
          </a:p>
        </p:txBody>
      </p:sp>
    </p:spTree>
    <p:extLst>
      <p:ext uri="{BB962C8B-B14F-4D97-AF65-F5344CB8AC3E}">
        <p14:creationId xmlns:p14="http://schemas.microsoft.com/office/powerpoint/2010/main" val="3424956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0D40-98C3-464F-BB6D-A55BA9B56D4E}"/>
              </a:ext>
            </a:extLst>
          </p:cNvPr>
          <p:cNvSpPr>
            <a:spLocks noGrp="1"/>
          </p:cNvSpPr>
          <p:nvPr>
            <p:ph type="title"/>
          </p:nvPr>
        </p:nvSpPr>
        <p:spPr/>
        <p:txBody>
          <a:bodyPr/>
          <a:lstStyle/>
          <a:p>
            <a:r>
              <a:rPr lang="en-US" b="1" dirty="0"/>
              <a:t>Converting Your bitcoins to Fiat Currency:</a:t>
            </a:r>
            <a:endParaRPr lang="en-US" dirty="0"/>
          </a:p>
        </p:txBody>
      </p:sp>
      <p:sp>
        <p:nvSpPr>
          <p:cNvPr id="3" name="Content Placeholder 2">
            <a:extLst>
              <a:ext uri="{FF2B5EF4-FFF2-40B4-BE49-F238E27FC236}">
                <a16:creationId xmlns:a16="http://schemas.microsoft.com/office/drawing/2014/main" id="{295CB970-77EA-D046-A1F8-B4CD1304CCEF}"/>
              </a:ext>
            </a:extLst>
          </p:cNvPr>
          <p:cNvSpPr>
            <a:spLocks noGrp="1"/>
          </p:cNvSpPr>
          <p:nvPr>
            <p:ph idx="1"/>
          </p:nvPr>
        </p:nvSpPr>
        <p:spPr/>
        <p:txBody>
          <a:bodyPr>
            <a:normAutofit/>
          </a:bodyPr>
          <a:lstStyle/>
          <a:p>
            <a:r>
              <a:rPr lang="en-US" dirty="0"/>
              <a:t>Not everybody accepts bitcoins</a:t>
            </a:r>
          </a:p>
          <a:p>
            <a:pPr marL="0" indent="0">
              <a:buNone/>
            </a:pPr>
            <a:endParaRPr lang="en-US" dirty="0"/>
          </a:p>
          <a:p>
            <a:r>
              <a:rPr lang="en-US" dirty="0"/>
              <a:t>1- Use a cryptocurrency exchange:  </a:t>
            </a:r>
            <a:r>
              <a:rPr lang="en-US" dirty="0" err="1">
                <a:hlinkClick r:id="rId2"/>
              </a:rPr>
              <a:t>Coinbase.or</a:t>
            </a:r>
            <a:r>
              <a:rPr lang="en-US" dirty="0" err="1">
                <a:hlinkClick r:id="rId2"/>
              </a:rPr>
              <a:t>g</a:t>
            </a:r>
            <a:r>
              <a:rPr lang="en-US" dirty="0"/>
              <a:t>  </a:t>
            </a:r>
            <a:r>
              <a:rPr lang="en-US" dirty="0">
                <a:hlinkClick r:id="rId3"/>
              </a:rPr>
              <a:t>Kraken.com</a:t>
            </a:r>
            <a:r>
              <a:rPr lang="en-US" dirty="0"/>
              <a:t>  </a:t>
            </a:r>
            <a:r>
              <a:rPr lang="en-US" dirty="0">
                <a:hlinkClick r:id="rId4"/>
              </a:rPr>
              <a:t>Gemini.com</a:t>
            </a:r>
            <a:r>
              <a:rPr lang="en-US" dirty="0"/>
              <a:t>  </a:t>
            </a:r>
            <a:r>
              <a:rPr lang="en-US" dirty="0">
                <a:hlinkClick r:id="rId5"/>
              </a:rPr>
              <a:t>Bitstamp.com</a:t>
            </a:r>
            <a:endParaRPr lang="en-US" dirty="0"/>
          </a:p>
          <a:p>
            <a:r>
              <a:rPr lang="en-US" dirty="0"/>
              <a:t>2- Bitcoin Debit Card: </a:t>
            </a:r>
            <a:r>
              <a:rPr lang="en-US" dirty="0">
                <a:hlinkClick r:id="rId2"/>
              </a:rPr>
              <a:t>Coinbase.org</a:t>
            </a:r>
            <a:r>
              <a:rPr lang="en-US" dirty="0"/>
              <a:t>  </a:t>
            </a:r>
            <a:r>
              <a:rPr lang="en-US" dirty="0">
                <a:hlinkClick r:id="rId6"/>
              </a:rPr>
              <a:t>Bitwala.com</a:t>
            </a:r>
            <a:endParaRPr lang="en-US" dirty="0"/>
          </a:p>
          <a:p>
            <a:r>
              <a:rPr lang="en-US" dirty="0"/>
              <a:t>3- Sell Them to someone else:  Security risk involved</a:t>
            </a:r>
          </a:p>
          <a:p>
            <a:r>
              <a:rPr lang="en-US" dirty="0"/>
              <a:t>4- Local trading sites:  </a:t>
            </a:r>
            <a:r>
              <a:rPr lang="en-US" dirty="0">
                <a:hlinkClick r:id="rId7"/>
              </a:rPr>
              <a:t>LocalBitcoins.com</a:t>
            </a:r>
            <a:endParaRPr lang="en-US" dirty="0"/>
          </a:p>
          <a:p>
            <a:r>
              <a:rPr lang="en-US" dirty="0"/>
              <a:t>5- Bitcoin ATM or BTMs:  Buy and sell </a:t>
            </a:r>
            <a:r>
              <a:rPr lang="en-US" dirty="0" err="1"/>
              <a:t>ur</a:t>
            </a:r>
            <a:r>
              <a:rPr lang="en-US" dirty="0"/>
              <a:t> bitcoins in </a:t>
            </a:r>
            <a:r>
              <a:rPr lang="en-US" dirty="0" err="1"/>
              <a:t>ur</a:t>
            </a:r>
            <a:r>
              <a:rPr lang="en-US" dirty="0"/>
              <a:t> local currency</a:t>
            </a:r>
          </a:p>
          <a:p>
            <a:endParaRPr lang="en-US" dirty="0"/>
          </a:p>
        </p:txBody>
      </p:sp>
    </p:spTree>
    <p:extLst>
      <p:ext uri="{BB962C8B-B14F-4D97-AF65-F5344CB8AC3E}">
        <p14:creationId xmlns:p14="http://schemas.microsoft.com/office/powerpoint/2010/main" val="4087584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493E-58B7-7643-8E53-75F3E50E3B73}"/>
              </a:ext>
            </a:extLst>
          </p:cNvPr>
          <p:cNvSpPr>
            <a:spLocks noGrp="1"/>
          </p:cNvSpPr>
          <p:nvPr>
            <p:ph type="title"/>
          </p:nvPr>
        </p:nvSpPr>
        <p:spPr/>
        <p:txBody>
          <a:bodyPr/>
          <a:lstStyle/>
          <a:p>
            <a:r>
              <a:rPr lang="en-US" b="1" dirty="0"/>
              <a:t>Blockchain</a:t>
            </a:r>
            <a:endParaRPr lang="en-US" dirty="0"/>
          </a:p>
        </p:txBody>
      </p:sp>
      <p:sp>
        <p:nvSpPr>
          <p:cNvPr id="3" name="Content Placeholder 2">
            <a:extLst>
              <a:ext uri="{FF2B5EF4-FFF2-40B4-BE49-F238E27FC236}">
                <a16:creationId xmlns:a16="http://schemas.microsoft.com/office/drawing/2014/main" id="{5E355186-B0BE-804C-9BA3-5255EE012DC0}"/>
              </a:ext>
            </a:extLst>
          </p:cNvPr>
          <p:cNvSpPr>
            <a:spLocks noGrp="1"/>
          </p:cNvSpPr>
          <p:nvPr>
            <p:ph idx="1"/>
          </p:nvPr>
        </p:nvSpPr>
        <p:spPr/>
        <p:txBody>
          <a:bodyPr>
            <a:normAutofit fontScale="77500" lnSpcReduction="20000"/>
          </a:bodyPr>
          <a:lstStyle/>
          <a:p>
            <a:r>
              <a:rPr lang="en-US" dirty="0"/>
              <a:t>We can describe it as “ a constantly growing ledger which includes permanent records of all transactions securely and it is chronological and immutable”</a:t>
            </a:r>
            <a:br>
              <a:rPr lang="en-US" dirty="0"/>
            </a:br>
            <a:endParaRPr lang="en-US" dirty="0"/>
          </a:p>
          <a:p>
            <a:r>
              <a:rPr lang="en-US" dirty="0"/>
              <a:t>A single source of truth which is permanent unchangeable and verifiable.</a:t>
            </a:r>
            <a:br>
              <a:rPr lang="en-US" dirty="0"/>
            </a:br>
            <a:endParaRPr lang="en-US" dirty="0"/>
          </a:p>
          <a:p>
            <a:r>
              <a:rPr lang="en-US" dirty="0"/>
              <a:t>So you can not edit or remove any transaction made, they are available publicly on block explorers and can be looked up.</a:t>
            </a:r>
            <a:br>
              <a:rPr lang="en-US" dirty="0"/>
            </a:br>
            <a:endParaRPr lang="en-US" dirty="0"/>
          </a:p>
          <a:p>
            <a:r>
              <a:rPr lang="en-US" dirty="0"/>
              <a:t>It is distributed : Thousand of copies of the blockchain are available in the network all over the world, so that makes it secure , because even if one instance of it get tampered and modified by hackers , that instance can be get rejected with all other valid copies. Plus its security comes from the highly advanced cryptography that is used to make the content of each block to be transferred securely. In fact its a series or a chain of blocks that have the reference of their previous blocks by holding their hash values, then even if one block gets hacked and modified not only that block get invalid , the whole next blocks get invalid as well so the hacker has to not only mind that block but also all the next block in less than 10 minute before any other new block adds to the chain by other miners. And in practice its not possible and even if done, as there are thousands of copies of the chain , the invalid chain will be rejected with other copies. This makes it secure as there is no single point of failure.</a:t>
            </a:r>
          </a:p>
          <a:p>
            <a:endParaRPr lang="en-US" dirty="0"/>
          </a:p>
        </p:txBody>
      </p:sp>
    </p:spTree>
    <p:extLst>
      <p:ext uri="{BB962C8B-B14F-4D97-AF65-F5344CB8AC3E}">
        <p14:creationId xmlns:p14="http://schemas.microsoft.com/office/powerpoint/2010/main" val="2533260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82344-33FD-544A-9460-AFF7F4F104D4}"/>
              </a:ext>
            </a:extLst>
          </p:cNvPr>
          <p:cNvSpPr>
            <a:spLocks noGrp="1"/>
          </p:cNvSpPr>
          <p:nvPr>
            <p:ph type="title"/>
          </p:nvPr>
        </p:nvSpPr>
        <p:spPr/>
        <p:txBody>
          <a:bodyPr/>
          <a:lstStyle/>
          <a:p>
            <a:r>
              <a:rPr lang="en-US"/>
              <a:t>Resources</a:t>
            </a:r>
            <a:r>
              <a:rPr lang="en-US" dirty="0"/>
              <a:t>:</a:t>
            </a:r>
            <a:br>
              <a:rPr lang="en-US" dirty="0"/>
            </a:br>
            <a:endParaRPr lang="en-US" dirty="0"/>
          </a:p>
        </p:txBody>
      </p:sp>
      <p:sp>
        <p:nvSpPr>
          <p:cNvPr id="3" name="Content Placeholder 2">
            <a:extLst>
              <a:ext uri="{FF2B5EF4-FFF2-40B4-BE49-F238E27FC236}">
                <a16:creationId xmlns:a16="http://schemas.microsoft.com/office/drawing/2014/main" id="{0AE8552C-880D-2D4B-860E-F9807FE3D78A}"/>
              </a:ext>
            </a:extLst>
          </p:cNvPr>
          <p:cNvSpPr>
            <a:spLocks noGrp="1"/>
          </p:cNvSpPr>
          <p:nvPr>
            <p:ph idx="1"/>
          </p:nvPr>
        </p:nvSpPr>
        <p:spPr/>
        <p:txBody>
          <a:bodyPr/>
          <a:lstStyle/>
          <a:p>
            <a:pPr marL="0" indent="0">
              <a:buNone/>
            </a:pPr>
            <a:endParaRPr lang="en-US" dirty="0"/>
          </a:p>
          <a:p>
            <a:r>
              <a:rPr lang="en-US" dirty="0">
                <a:hlinkClick r:id="rId2"/>
              </a:rPr>
              <a:t>BlockchainInformer.com</a:t>
            </a:r>
            <a:br>
              <a:rPr lang="en-US" dirty="0"/>
            </a:br>
            <a:endParaRPr lang="en-US" dirty="0"/>
          </a:p>
          <a:p>
            <a:r>
              <a:rPr lang="en-US" dirty="0"/>
              <a:t>Fb/</a:t>
            </a:r>
            <a:r>
              <a:rPr lang="en-US" dirty="0" err="1"/>
              <a:t>BclockchainInstitureofTechnologyBlock</a:t>
            </a:r>
            <a:endParaRPr lang="en-US" dirty="0"/>
          </a:p>
          <a:p>
            <a:endParaRPr lang="en-US" dirty="0"/>
          </a:p>
        </p:txBody>
      </p:sp>
    </p:spTree>
    <p:extLst>
      <p:ext uri="{BB962C8B-B14F-4D97-AF65-F5344CB8AC3E}">
        <p14:creationId xmlns:p14="http://schemas.microsoft.com/office/powerpoint/2010/main" val="1356874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F17B9-C7DD-0241-B4C8-1DD448D241A4}"/>
              </a:ext>
            </a:extLst>
          </p:cNvPr>
          <p:cNvSpPr>
            <a:spLocks noGrp="1"/>
          </p:cNvSpPr>
          <p:nvPr>
            <p:ph type="title"/>
          </p:nvPr>
        </p:nvSpPr>
        <p:spPr/>
        <p:txBody>
          <a:bodyPr/>
          <a:lstStyle/>
          <a:p>
            <a:r>
              <a:rPr lang="en-US" b="1" dirty="0"/>
              <a:t>Bitcoin</a:t>
            </a:r>
            <a:endParaRPr lang="en-US" dirty="0"/>
          </a:p>
        </p:txBody>
      </p:sp>
      <p:sp>
        <p:nvSpPr>
          <p:cNvPr id="3" name="Content Placeholder 2">
            <a:extLst>
              <a:ext uri="{FF2B5EF4-FFF2-40B4-BE49-F238E27FC236}">
                <a16:creationId xmlns:a16="http://schemas.microsoft.com/office/drawing/2014/main" id="{906BC6B5-BE42-5C45-BA1A-A8DAC73D368E}"/>
              </a:ext>
            </a:extLst>
          </p:cNvPr>
          <p:cNvSpPr>
            <a:spLocks noGrp="1"/>
          </p:cNvSpPr>
          <p:nvPr>
            <p:ph idx="1"/>
          </p:nvPr>
        </p:nvSpPr>
        <p:spPr/>
        <p:txBody>
          <a:bodyPr>
            <a:normAutofit fontScale="92500" lnSpcReduction="20000"/>
          </a:bodyPr>
          <a:lstStyle/>
          <a:p>
            <a:r>
              <a:rPr lang="en-US" dirty="0"/>
              <a:t>A type of digital asset that can be bought sold transfer between parties securely over internet. So it can store values like gold, silver, or other type of investments.</a:t>
            </a:r>
          </a:p>
          <a:p>
            <a:r>
              <a:rPr lang="en-US" dirty="0"/>
              <a:t>Its a digital currency that used to buy services products </a:t>
            </a:r>
            <a:r>
              <a:rPr lang="en-US" dirty="0" err="1"/>
              <a:t>etc</a:t>
            </a:r>
            <a:r>
              <a:rPr lang="en-US" dirty="0"/>
              <a:t> or make payments electronically, different than other type of traditional currencies like euro dollar etc.</a:t>
            </a:r>
          </a:p>
          <a:p>
            <a:r>
              <a:rPr lang="en-US" dirty="0"/>
              <a:t>Different than other type of traditional currencies like Euro dollar </a:t>
            </a:r>
            <a:r>
              <a:rPr lang="en-US" dirty="0" err="1"/>
              <a:t>etc</a:t>
            </a:r>
            <a:endParaRPr lang="en-US" dirty="0"/>
          </a:p>
          <a:p>
            <a:r>
              <a:rPr lang="en-US" dirty="0"/>
              <a:t>There’s no physical coins for bitcoins or paper bills. So when you buy or pay with bitcoin you don’t need to use any like banks or credit cards or third parties </a:t>
            </a:r>
            <a:br>
              <a:rPr lang="en-US" dirty="0"/>
            </a:br>
            <a:endParaRPr lang="en-US" dirty="0"/>
          </a:p>
          <a:p>
            <a:r>
              <a:rPr lang="en-US" dirty="0"/>
              <a:t>Example: Sending pic is a copy of it not the original, so there needs to be bank middle ware to r sure there’s no double spend problem</a:t>
            </a:r>
          </a:p>
          <a:p>
            <a:r>
              <a:rPr lang="en-US" dirty="0"/>
              <a:t>How ?! It’s decentralized network called blockchain </a:t>
            </a:r>
          </a:p>
          <a:p>
            <a:r>
              <a:rPr lang="en-US" dirty="0"/>
              <a:t>It’s secure and used cryptography , Certify by math and cryptography</a:t>
            </a:r>
          </a:p>
          <a:p>
            <a:endParaRPr lang="en-US" dirty="0"/>
          </a:p>
        </p:txBody>
      </p:sp>
    </p:spTree>
    <p:extLst>
      <p:ext uri="{BB962C8B-B14F-4D97-AF65-F5344CB8AC3E}">
        <p14:creationId xmlns:p14="http://schemas.microsoft.com/office/powerpoint/2010/main" val="278763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38329-7C30-084F-9066-8A2CF84E73B9}"/>
              </a:ext>
            </a:extLst>
          </p:cNvPr>
          <p:cNvSpPr>
            <a:spLocks noGrp="1"/>
          </p:cNvSpPr>
          <p:nvPr>
            <p:ph type="title"/>
          </p:nvPr>
        </p:nvSpPr>
        <p:spPr/>
        <p:txBody>
          <a:bodyPr/>
          <a:lstStyle/>
          <a:p>
            <a:r>
              <a:rPr lang="en-US" b="1" dirty="0"/>
              <a:t>What are other cryptocurrencies?</a:t>
            </a:r>
            <a:endParaRPr lang="en-US" dirty="0"/>
          </a:p>
        </p:txBody>
      </p:sp>
      <p:sp>
        <p:nvSpPr>
          <p:cNvPr id="3" name="Content Placeholder 2">
            <a:extLst>
              <a:ext uri="{FF2B5EF4-FFF2-40B4-BE49-F238E27FC236}">
                <a16:creationId xmlns:a16="http://schemas.microsoft.com/office/drawing/2014/main" id="{EADDA0A4-6852-F04B-B2B2-B7CD63CA863F}"/>
              </a:ext>
            </a:extLst>
          </p:cNvPr>
          <p:cNvSpPr>
            <a:spLocks noGrp="1"/>
          </p:cNvSpPr>
          <p:nvPr>
            <p:ph idx="1"/>
          </p:nvPr>
        </p:nvSpPr>
        <p:spPr/>
        <p:txBody>
          <a:bodyPr/>
          <a:lstStyle/>
          <a:p>
            <a:r>
              <a:rPr lang="en-US" dirty="0"/>
              <a:t>Bitcoin</a:t>
            </a:r>
          </a:p>
          <a:p>
            <a:r>
              <a:rPr lang="en-US" dirty="0"/>
              <a:t>Litecoin</a:t>
            </a:r>
          </a:p>
          <a:p>
            <a:r>
              <a:rPr lang="en-US" dirty="0"/>
              <a:t>Z-Cash</a:t>
            </a:r>
          </a:p>
          <a:p>
            <a:r>
              <a:rPr lang="en-US" dirty="0" err="1"/>
              <a:t>Monero</a:t>
            </a:r>
            <a:endParaRPr lang="en-US" dirty="0"/>
          </a:p>
          <a:p>
            <a:r>
              <a:rPr lang="en-US" dirty="0"/>
              <a:t>Digital Cash</a:t>
            </a:r>
          </a:p>
          <a:p>
            <a:r>
              <a:rPr lang="en-US" dirty="0" err="1"/>
              <a:t>Etherium</a:t>
            </a:r>
            <a:endParaRPr lang="en-US" dirty="0"/>
          </a:p>
          <a:p>
            <a:endParaRPr lang="en-US" dirty="0"/>
          </a:p>
        </p:txBody>
      </p:sp>
    </p:spTree>
    <p:extLst>
      <p:ext uri="{BB962C8B-B14F-4D97-AF65-F5344CB8AC3E}">
        <p14:creationId xmlns:p14="http://schemas.microsoft.com/office/powerpoint/2010/main" val="1889000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90C3B-1F3A-C747-813C-DD96C98955BF}"/>
              </a:ext>
            </a:extLst>
          </p:cNvPr>
          <p:cNvSpPr>
            <a:spLocks noGrp="1"/>
          </p:cNvSpPr>
          <p:nvPr>
            <p:ph type="title"/>
          </p:nvPr>
        </p:nvSpPr>
        <p:spPr/>
        <p:txBody>
          <a:bodyPr/>
          <a:lstStyle/>
          <a:p>
            <a:r>
              <a:rPr lang="en-US" b="1" dirty="0"/>
              <a:t>What is a digital token?</a:t>
            </a:r>
            <a:endParaRPr lang="en-US" dirty="0"/>
          </a:p>
        </p:txBody>
      </p:sp>
      <p:sp>
        <p:nvSpPr>
          <p:cNvPr id="3" name="Content Placeholder 2">
            <a:extLst>
              <a:ext uri="{FF2B5EF4-FFF2-40B4-BE49-F238E27FC236}">
                <a16:creationId xmlns:a16="http://schemas.microsoft.com/office/drawing/2014/main" id="{3130B495-E93D-3D49-B360-EB2EBD20BC88}"/>
              </a:ext>
            </a:extLst>
          </p:cNvPr>
          <p:cNvSpPr>
            <a:spLocks noGrp="1"/>
          </p:cNvSpPr>
          <p:nvPr>
            <p:ph idx="1"/>
          </p:nvPr>
        </p:nvSpPr>
        <p:spPr/>
        <p:txBody>
          <a:bodyPr>
            <a:normAutofit fontScale="85000" lnSpcReduction="20000"/>
          </a:bodyPr>
          <a:lstStyle/>
          <a:p>
            <a:r>
              <a:rPr lang="en-US" dirty="0"/>
              <a:t>A digital token is another digital asset that can be used to represent anything. Some examples includes. Securities, loyalty, real world assets.</a:t>
            </a:r>
            <a:br>
              <a:rPr lang="en-US" dirty="0"/>
            </a:br>
            <a:endParaRPr lang="en-US" dirty="0"/>
          </a:p>
          <a:p>
            <a:r>
              <a:rPr lang="en-US" dirty="0"/>
              <a:t>Examples: </a:t>
            </a:r>
            <a:r>
              <a:rPr lang="en-US" dirty="0" err="1"/>
              <a:t>Audiocoin</a:t>
            </a:r>
            <a:r>
              <a:rPr lang="en-US" dirty="0"/>
              <a:t>: </a:t>
            </a:r>
            <a:r>
              <a:rPr lang="en-US" dirty="0" err="1"/>
              <a:t>Cryptographyfor</a:t>
            </a:r>
            <a:r>
              <a:rPr lang="en-US" dirty="0"/>
              <a:t> music industry.</a:t>
            </a:r>
          </a:p>
          <a:p>
            <a:r>
              <a:rPr lang="en-US" dirty="0"/>
              <a:t>Golem: shared economy computing power</a:t>
            </a:r>
          </a:p>
          <a:p>
            <a:r>
              <a:rPr lang="en-US" dirty="0" err="1"/>
              <a:t>VeChain</a:t>
            </a:r>
            <a:r>
              <a:rPr lang="en-US" dirty="0"/>
              <a:t>: Track supply chain on blockchain</a:t>
            </a:r>
          </a:p>
          <a:p>
            <a:r>
              <a:rPr lang="en-US" dirty="0" err="1"/>
              <a:t>Streemit</a:t>
            </a:r>
            <a:r>
              <a:rPr lang="en-US" dirty="0"/>
              <a:t>: Rewards platform for content publisher</a:t>
            </a:r>
          </a:p>
          <a:p>
            <a:r>
              <a:rPr lang="en-US" dirty="0" err="1"/>
              <a:t>Cryptokitties</a:t>
            </a:r>
            <a:r>
              <a:rPr lang="en-US" dirty="0"/>
              <a:t>: collecting breed digital cats</a:t>
            </a:r>
          </a:p>
          <a:p>
            <a:r>
              <a:rPr lang="en-US" dirty="0"/>
              <a:t>ICO , Initial coin offering : investment coin that helps startups to raise fund and receive ICO.</a:t>
            </a:r>
          </a:p>
          <a:p>
            <a:br>
              <a:rPr lang="en-US" dirty="0"/>
            </a:br>
            <a:endParaRPr lang="en-US" dirty="0"/>
          </a:p>
          <a:p>
            <a:r>
              <a:rPr lang="en-US" dirty="0"/>
              <a:t>Genesis sold for : 246.92 ETH ( 117 USD)</a:t>
            </a:r>
          </a:p>
          <a:p>
            <a:endParaRPr lang="en-US" dirty="0"/>
          </a:p>
        </p:txBody>
      </p:sp>
    </p:spTree>
    <p:extLst>
      <p:ext uri="{BB962C8B-B14F-4D97-AF65-F5344CB8AC3E}">
        <p14:creationId xmlns:p14="http://schemas.microsoft.com/office/powerpoint/2010/main" val="1056790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C0536-2F33-2742-B904-960103798FD4}"/>
              </a:ext>
            </a:extLst>
          </p:cNvPr>
          <p:cNvSpPr>
            <a:spLocks noGrp="1"/>
          </p:cNvSpPr>
          <p:nvPr>
            <p:ph type="title"/>
          </p:nvPr>
        </p:nvSpPr>
        <p:spPr/>
        <p:txBody>
          <a:bodyPr/>
          <a:lstStyle/>
          <a:p>
            <a:r>
              <a:rPr lang="en-US" b="1" dirty="0"/>
              <a:t>Who is a Miner?</a:t>
            </a:r>
            <a:endParaRPr lang="en-US" dirty="0"/>
          </a:p>
        </p:txBody>
      </p:sp>
      <p:sp>
        <p:nvSpPr>
          <p:cNvPr id="3" name="Content Placeholder 2">
            <a:extLst>
              <a:ext uri="{FF2B5EF4-FFF2-40B4-BE49-F238E27FC236}">
                <a16:creationId xmlns:a16="http://schemas.microsoft.com/office/drawing/2014/main" id="{07E9B49D-819D-5C4E-899B-39360DCEA065}"/>
              </a:ext>
            </a:extLst>
          </p:cNvPr>
          <p:cNvSpPr>
            <a:spLocks noGrp="1"/>
          </p:cNvSpPr>
          <p:nvPr>
            <p:ph idx="1"/>
          </p:nvPr>
        </p:nvSpPr>
        <p:spPr/>
        <p:txBody>
          <a:bodyPr/>
          <a:lstStyle/>
          <a:p>
            <a:r>
              <a:rPr lang="en-US" dirty="0"/>
              <a:t>Group of people on  bitcoin network , they process and confirm transactions, they use very powerful computers specially designed to line bitcoin transactions </a:t>
            </a:r>
          </a:p>
          <a:p>
            <a:r>
              <a:rPr lang="en-US" dirty="0"/>
              <a:t>How by solving math problems and they rewarded in bitcoin.</a:t>
            </a:r>
          </a:p>
          <a:p>
            <a:endParaRPr lang="en-US" dirty="0"/>
          </a:p>
        </p:txBody>
      </p:sp>
    </p:spTree>
    <p:extLst>
      <p:ext uri="{BB962C8B-B14F-4D97-AF65-F5344CB8AC3E}">
        <p14:creationId xmlns:p14="http://schemas.microsoft.com/office/powerpoint/2010/main" val="299649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36806-B500-8545-8947-57ADA491E44E}"/>
              </a:ext>
            </a:extLst>
          </p:cNvPr>
          <p:cNvSpPr>
            <a:spLocks noGrp="1"/>
          </p:cNvSpPr>
          <p:nvPr>
            <p:ph type="title"/>
          </p:nvPr>
        </p:nvSpPr>
        <p:spPr/>
        <p:txBody>
          <a:bodyPr/>
          <a:lstStyle/>
          <a:p>
            <a:r>
              <a:rPr lang="en-US" b="1" dirty="0"/>
              <a:t>How it works?</a:t>
            </a:r>
            <a:endParaRPr lang="en-US" dirty="0"/>
          </a:p>
        </p:txBody>
      </p:sp>
      <p:sp>
        <p:nvSpPr>
          <p:cNvPr id="3" name="Content Placeholder 2">
            <a:extLst>
              <a:ext uri="{FF2B5EF4-FFF2-40B4-BE49-F238E27FC236}">
                <a16:creationId xmlns:a16="http://schemas.microsoft.com/office/drawing/2014/main" id="{33FF35A7-CC98-1540-9FBE-987020A0DA1A}"/>
              </a:ext>
            </a:extLst>
          </p:cNvPr>
          <p:cNvSpPr>
            <a:spLocks noGrp="1"/>
          </p:cNvSpPr>
          <p:nvPr>
            <p:ph idx="1"/>
          </p:nvPr>
        </p:nvSpPr>
        <p:spPr/>
        <p:txBody>
          <a:bodyPr>
            <a:normAutofit fontScale="70000" lnSpcReduction="20000"/>
          </a:bodyPr>
          <a:lstStyle/>
          <a:p>
            <a:r>
              <a:rPr lang="en-US" dirty="0"/>
              <a:t>It’s not like fiat currencies like dollar which are backed by countries governments. They are created by central backs , bitcoin. Is not.</a:t>
            </a:r>
          </a:p>
          <a:p>
            <a:r>
              <a:rPr lang="en-US" dirty="0"/>
              <a:t>The way bitcoin is created is by rewarding these miners for their work of math problems and cryptography.</a:t>
            </a:r>
          </a:p>
          <a:p>
            <a:r>
              <a:rPr lang="en-US" dirty="0"/>
              <a:t>Role of miner: build the blockchain of records that form the bitcoin ledger. </a:t>
            </a:r>
          </a:p>
          <a:p>
            <a:r>
              <a:rPr lang="en-US" dirty="0"/>
              <a:t>Block contains all transactions that happened, new block is created every ten minutes. And gets connected to the previous chain of block all back to the first block genesis block.</a:t>
            </a:r>
            <a:br>
              <a:rPr lang="en-US" dirty="0"/>
            </a:br>
            <a:endParaRPr lang="en-US" dirty="0"/>
          </a:p>
          <a:p>
            <a:r>
              <a:rPr lang="en-US" dirty="0"/>
              <a:t>Cryptocurrency, use hash function generator </a:t>
            </a:r>
          </a:p>
          <a:p>
            <a:r>
              <a:rPr lang="en-US" dirty="0"/>
              <a:t>SHA256 Hash </a:t>
            </a:r>
          </a:p>
          <a:p>
            <a:r>
              <a:rPr lang="en-US" dirty="0"/>
              <a:t>Secure hash algorithm.</a:t>
            </a:r>
          </a:p>
          <a:p>
            <a:r>
              <a:rPr lang="en-US" dirty="0"/>
              <a:t>One way functions , no way to go back to original value . One way Finger print </a:t>
            </a:r>
          </a:p>
          <a:p>
            <a:r>
              <a:rPr lang="en-US" dirty="0"/>
              <a:t>Encryption is different two ways is.</a:t>
            </a:r>
          </a:p>
          <a:p>
            <a:r>
              <a:rPr lang="en-US" dirty="0"/>
              <a:t>If you break a block it will break all subsequent blocks, this is what guaranty the validity of bitcoin value </a:t>
            </a:r>
          </a:p>
          <a:p>
            <a:endParaRPr lang="en-US" dirty="0"/>
          </a:p>
        </p:txBody>
      </p:sp>
    </p:spTree>
    <p:extLst>
      <p:ext uri="{BB962C8B-B14F-4D97-AF65-F5344CB8AC3E}">
        <p14:creationId xmlns:p14="http://schemas.microsoft.com/office/powerpoint/2010/main" val="3409518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52D88-7CCC-654F-A49C-A2C9D6A1E439}"/>
              </a:ext>
            </a:extLst>
          </p:cNvPr>
          <p:cNvSpPr>
            <a:spLocks noGrp="1"/>
          </p:cNvSpPr>
          <p:nvPr>
            <p:ph type="title"/>
          </p:nvPr>
        </p:nvSpPr>
        <p:spPr/>
        <p:txBody>
          <a:bodyPr/>
          <a:lstStyle/>
          <a:p>
            <a:r>
              <a:rPr lang="en-US" b="1" dirty="0"/>
              <a:t>What is smart contract ?</a:t>
            </a:r>
            <a:endParaRPr lang="en-US" dirty="0"/>
          </a:p>
        </p:txBody>
      </p:sp>
      <p:sp>
        <p:nvSpPr>
          <p:cNvPr id="3" name="Content Placeholder 2">
            <a:extLst>
              <a:ext uri="{FF2B5EF4-FFF2-40B4-BE49-F238E27FC236}">
                <a16:creationId xmlns:a16="http://schemas.microsoft.com/office/drawing/2014/main" id="{BE1AC8EF-4936-2744-84FC-C51A818960E3}"/>
              </a:ext>
            </a:extLst>
          </p:cNvPr>
          <p:cNvSpPr>
            <a:spLocks noGrp="1"/>
          </p:cNvSpPr>
          <p:nvPr>
            <p:ph idx="1"/>
          </p:nvPr>
        </p:nvSpPr>
        <p:spPr/>
        <p:txBody>
          <a:bodyPr/>
          <a:lstStyle/>
          <a:p>
            <a:r>
              <a:rPr lang="en-US" dirty="0" err="1"/>
              <a:t>Disintermediatiom</a:t>
            </a:r>
            <a:r>
              <a:rPr lang="en-US" dirty="0"/>
              <a:t> and automation of workflows regarding to contracts which is self executing and immutable.</a:t>
            </a:r>
          </a:p>
          <a:p>
            <a:r>
              <a:rPr lang="en-US" dirty="0"/>
              <a:t>A smart contact is a computerized transaction protocol that executes the terms of a contract. Such as payment terms , confidentiality and enforcement. Minimizes the need for trusted middle parties like brokers. Lowering fraud costs, transaction costs and fees etc.</a:t>
            </a:r>
          </a:p>
          <a:p>
            <a:pPr marL="0" indent="0">
              <a:buNone/>
            </a:pPr>
            <a:endParaRPr lang="en-US" dirty="0"/>
          </a:p>
        </p:txBody>
      </p:sp>
    </p:spTree>
    <p:extLst>
      <p:ext uri="{BB962C8B-B14F-4D97-AF65-F5344CB8AC3E}">
        <p14:creationId xmlns:p14="http://schemas.microsoft.com/office/powerpoint/2010/main" val="3514751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98E2D-C040-7843-86B5-ABF4EE0FB0D7}"/>
              </a:ext>
            </a:extLst>
          </p:cNvPr>
          <p:cNvSpPr>
            <a:spLocks noGrp="1"/>
          </p:cNvSpPr>
          <p:nvPr>
            <p:ph type="title"/>
          </p:nvPr>
        </p:nvSpPr>
        <p:spPr/>
        <p:txBody>
          <a:bodyPr/>
          <a:lstStyle/>
          <a:p>
            <a:r>
              <a:rPr lang="en-US" b="1" dirty="0"/>
              <a:t>What DAO (</a:t>
            </a:r>
            <a:r>
              <a:rPr lang="en-US" b="1" dirty="0" err="1"/>
              <a:t>Decenteralized</a:t>
            </a:r>
            <a:r>
              <a:rPr lang="en-US" b="1" dirty="0"/>
              <a:t> </a:t>
            </a:r>
            <a:r>
              <a:rPr lang="en-US" b="1" dirty="0" err="1"/>
              <a:t>Authonomous</a:t>
            </a:r>
            <a:r>
              <a:rPr lang="en-US" b="1" dirty="0"/>
              <a:t> Organization)</a:t>
            </a:r>
            <a:endParaRPr lang="en-US" dirty="0"/>
          </a:p>
        </p:txBody>
      </p:sp>
      <p:sp>
        <p:nvSpPr>
          <p:cNvPr id="3" name="Content Placeholder 2">
            <a:extLst>
              <a:ext uri="{FF2B5EF4-FFF2-40B4-BE49-F238E27FC236}">
                <a16:creationId xmlns:a16="http://schemas.microsoft.com/office/drawing/2014/main" id="{B64358BB-6227-4B46-A8A9-1312725A2ABF}"/>
              </a:ext>
            </a:extLst>
          </p:cNvPr>
          <p:cNvSpPr>
            <a:spLocks noGrp="1"/>
          </p:cNvSpPr>
          <p:nvPr>
            <p:ph idx="1"/>
          </p:nvPr>
        </p:nvSpPr>
        <p:spPr/>
        <p:txBody>
          <a:bodyPr/>
          <a:lstStyle/>
          <a:p>
            <a:br>
              <a:rPr lang="en-US" dirty="0"/>
            </a:br>
            <a:r>
              <a:rPr lang="en-US" dirty="0"/>
              <a:t>Collection of smart contract, distributed networks on a Blockchain, Internet of things and artificial intelligence. Example of Ubers , eliminate or lesson the need of the middle runners , Human Resources etc.</a:t>
            </a:r>
            <a:br>
              <a:rPr lang="en-US" dirty="0"/>
            </a:br>
            <a:endParaRPr lang="en-US" dirty="0"/>
          </a:p>
          <a:p>
            <a:r>
              <a:rPr lang="en-US" dirty="0"/>
              <a:t>Or DAC (</a:t>
            </a:r>
            <a:r>
              <a:rPr lang="en-US" dirty="0" err="1"/>
              <a:t>Decenteralized</a:t>
            </a:r>
            <a:r>
              <a:rPr lang="en-US" dirty="0"/>
              <a:t> </a:t>
            </a:r>
            <a:r>
              <a:rPr lang="en-US" dirty="0" err="1"/>
              <a:t>Authonomous</a:t>
            </a:r>
            <a:r>
              <a:rPr lang="en-US" dirty="0"/>
              <a:t> Corporation)</a:t>
            </a:r>
          </a:p>
          <a:p>
            <a:endParaRPr lang="en-US" dirty="0"/>
          </a:p>
        </p:txBody>
      </p:sp>
    </p:spTree>
    <p:extLst>
      <p:ext uri="{BB962C8B-B14F-4D97-AF65-F5344CB8AC3E}">
        <p14:creationId xmlns:p14="http://schemas.microsoft.com/office/powerpoint/2010/main" val="31316739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TotalTime>
  <Words>702</Words>
  <Application>Microsoft Macintosh PowerPoint</Application>
  <PresentationFormat>Widescreen</PresentationFormat>
  <Paragraphs>130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Wisp</vt:lpstr>
      <vt:lpstr>What is the blockchain and how it relates to digital currency like bitcoin?</vt:lpstr>
      <vt:lpstr>Blockchain</vt:lpstr>
      <vt:lpstr>Bitcoin</vt:lpstr>
      <vt:lpstr>What are other cryptocurrencies?</vt:lpstr>
      <vt:lpstr>What is a digital token?</vt:lpstr>
      <vt:lpstr>Who is a Miner?</vt:lpstr>
      <vt:lpstr>How it works?</vt:lpstr>
      <vt:lpstr>What is smart contract ?</vt:lpstr>
      <vt:lpstr>What DAO (Decenteralized Authonomous Organization)</vt:lpstr>
      <vt:lpstr>Five success cases :</vt:lpstr>
      <vt:lpstr>What is the benefits of digital currencies?</vt:lpstr>
      <vt:lpstr>What are the Limitations?</vt:lpstr>
      <vt:lpstr>What are the misconceptions about bitcoin and blockchain?</vt:lpstr>
      <vt:lpstr>What is Bitcoin Cash?</vt:lpstr>
      <vt:lpstr>When did it started? History of bitcoin</vt:lpstr>
      <vt:lpstr>Future of Bitcoin Mining?</vt:lpstr>
      <vt:lpstr>How to start with Bitcoin?</vt:lpstr>
      <vt:lpstr>Bitcoin Safetly:</vt:lpstr>
      <vt:lpstr>Converting Your bitcoins to Fiat Currency:</vt:lpstr>
      <vt:lpstr>Resources: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blockchain and how it relates to digital currency like bitcoin?</dc:title>
  <dc:creator>Zahra Yousefi</dc:creator>
  <cp:lastModifiedBy>Zahra Yousefi</cp:lastModifiedBy>
  <cp:revision>17</cp:revision>
  <dcterms:created xsi:type="dcterms:W3CDTF">2019-09-21T05:51:48Z</dcterms:created>
  <dcterms:modified xsi:type="dcterms:W3CDTF">2019-09-21T06:21:09Z</dcterms:modified>
</cp:coreProperties>
</file>