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3126" r:id="rId5"/>
    <p:sldId id="3125" r:id="rId6"/>
    <p:sldId id="277" r:id="rId8"/>
    <p:sldId id="453" r:id="rId9"/>
    <p:sldId id="3127" r:id="rId10"/>
    <p:sldId id="261" r:id="rId11"/>
    <p:sldId id="263" r:id="rId12"/>
    <p:sldId id="3128" r:id="rId13"/>
    <p:sldId id="3130" r:id="rId14"/>
    <p:sldId id="3131" r:id="rId15"/>
    <p:sldId id="3132" r:id="rId16"/>
    <p:sldId id="3133" r:id="rId17"/>
    <p:sldId id="3134" r:id="rId18"/>
    <p:sldId id="3135" r:id="rId19"/>
    <p:sldId id="3136" r:id="rId20"/>
    <p:sldId id="3137" r:id="rId21"/>
    <p:sldId id="3138" r:id="rId22"/>
    <p:sldId id="3139" r:id="rId23"/>
    <p:sldId id="3140" r:id="rId24"/>
    <p:sldId id="3141" r:id="rId25"/>
    <p:sldId id="3142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6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Vue 核心之数据双向绑定</a:t>
            </a:r>
            <a:endParaRPr lang="zh-CN" altLang="en-US" sz="4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4723098" y="420684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from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 XM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670" y="667385"/>
            <a:ext cx="10958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Object.defineProperty() </a:t>
            </a:r>
            <a:r>
              <a:rPr lang="zh-CN" altLang="en-US" sz="2000"/>
              <a:t>语法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88670" y="1267460"/>
            <a:ext cx="10958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Object.defineProperty(obj, prop, descriptor)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88670" y="1968500"/>
            <a:ext cx="1095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 </a:t>
            </a:r>
            <a:r>
              <a:rPr lang="zh-CN" altLang="en-US" sz="2000"/>
              <a:t>参数：</a:t>
            </a:r>
            <a:endParaRPr lang="zh-CN" altLang="en-US" sz="2000"/>
          </a:p>
          <a:p>
            <a:r>
              <a:rPr lang="zh-CN" altLang="en-US" sz="2000"/>
              <a:t>obj ：</a:t>
            </a:r>
            <a:r>
              <a:rPr lang="en-US" altLang="zh-CN" sz="2000"/>
              <a:t>		</a:t>
            </a:r>
            <a:r>
              <a:rPr lang="zh-CN" altLang="en-US" sz="2000"/>
              <a:t>要在其上定义属性的对象。</a:t>
            </a:r>
            <a:endParaRPr lang="zh-CN" altLang="en-US" sz="2000"/>
          </a:p>
          <a:p>
            <a:r>
              <a:rPr lang="zh-CN" altLang="en-US" sz="2000"/>
              <a:t>prop ：</a:t>
            </a:r>
            <a:r>
              <a:rPr lang="en-US" altLang="zh-CN" sz="2000"/>
              <a:t>		</a:t>
            </a:r>
            <a:r>
              <a:rPr lang="zh-CN" altLang="en-US" sz="2000"/>
              <a:t>要定义或修改的属性的名称。</a:t>
            </a:r>
            <a:endParaRPr lang="zh-CN" altLang="en-US" sz="2000"/>
          </a:p>
          <a:p>
            <a:r>
              <a:rPr lang="zh-CN" altLang="en-US" sz="2000"/>
              <a:t>descriptor： </a:t>
            </a:r>
            <a:r>
              <a:rPr lang="en-US" altLang="zh-CN" sz="2000"/>
              <a:t>	将被定义或修改的属性描述符。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788670" y="3761740"/>
            <a:ext cx="10958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 </a:t>
            </a:r>
            <a:r>
              <a:rPr lang="zh-CN" altLang="en-US" sz="2000"/>
              <a:t>返回值：</a:t>
            </a:r>
            <a:r>
              <a:rPr lang="en-US" altLang="zh-CN" sz="2000"/>
              <a:t>	被传递给函数的对象。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788670" y="4860925"/>
            <a:ext cx="1095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 </a:t>
            </a:r>
            <a:r>
              <a:rPr lang="zh-CN" altLang="en-US" sz="2000"/>
              <a:t>属性描述符</a:t>
            </a:r>
            <a:r>
              <a:rPr lang="zh-CN" altLang="en-US" sz="2000"/>
              <a:t>：</a:t>
            </a:r>
            <a:r>
              <a:rPr lang="en-US" altLang="zh-CN" sz="2000"/>
              <a:t>	被传递给函数的对象。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Object.defineProperty()</a:t>
            </a:r>
            <a:r>
              <a:rPr lang="en-US" altLang="zh-CN" sz="2000"/>
              <a:t> 为对象定义属性，分 数据描述符 和 存取描述符 ，两种形式不能混用。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267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稻壳儿_答辩小姐姐作品_11"/>
          <p:cNvSpPr/>
          <p:nvPr/>
        </p:nvSpPr>
        <p:spPr>
          <a:xfrm flipH="1">
            <a:off x="1323340" y="1581150"/>
            <a:ext cx="9545955" cy="1938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1800">
                <a:sym typeface="+mn-lt"/>
              </a:rPr>
              <a:t>1、字面量定义对象</a:t>
            </a: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>
                <a:sym typeface="+mn-lt"/>
              </a:rPr>
              <a:t>假设通过以下字面量的方式定义一个对象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监听器 Observer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420" y="3234690"/>
            <a:ext cx="3905250" cy="1076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3340" y="4698365"/>
            <a:ext cx="954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我们可以通过</a:t>
            </a:r>
            <a:r>
              <a:rPr lang="zh-CN" altLang="en-US">
                <a:solidFill>
                  <a:srgbClr val="FF0000"/>
                </a:solidFill>
              </a:rPr>
              <a:t> person.name</a:t>
            </a:r>
            <a:r>
              <a:rPr lang="zh-CN" altLang="en-US"/>
              <a:t> 和 </a:t>
            </a:r>
            <a:r>
              <a:rPr lang="zh-CN" altLang="en-US">
                <a:solidFill>
                  <a:srgbClr val="FF0000"/>
                </a:solidFill>
              </a:rPr>
              <a:t>person.age</a:t>
            </a:r>
            <a:r>
              <a:rPr lang="zh-CN" altLang="en-US"/>
              <a:t> 直接读写这个</a:t>
            </a:r>
            <a:r>
              <a:rPr lang="zh-CN" altLang="en-US">
                <a:solidFill>
                  <a:srgbClr val="FF0000"/>
                </a:solidFill>
              </a:rPr>
              <a:t> person </a:t>
            </a:r>
            <a:r>
              <a:rPr lang="zh-CN" altLang="en-US"/>
              <a:t>对应的属性值，但是，当这个 </a:t>
            </a:r>
            <a:r>
              <a:rPr lang="zh-CN" altLang="en-US">
                <a:solidFill>
                  <a:srgbClr val="FF0000"/>
                </a:solidFill>
              </a:rPr>
              <a:t>person</a:t>
            </a:r>
            <a:r>
              <a:rPr lang="zh-CN" altLang="en-US"/>
              <a:t> 的属性被读取或修改时，我们并不知道如何被修改</a:t>
            </a:r>
            <a:r>
              <a:rPr lang="zh-CN" altLang="en-US"/>
              <a:t>。</a:t>
            </a:r>
            <a:r>
              <a:rPr lang="zh-CN" altLang="en-US">
                <a:sym typeface="+mn-ea"/>
              </a:rPr>
              <a:t>如何感知一个对象的属性被读写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267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稻壳儿_答辩小姐姐作品_11"/>
          <p:cNvSpPr/>
          <p:nvPr/>
        </p:nvSpPr>
        <p:spPr>
          <a:xfrm flipH="1">
            <a:off x="1222375" y="572770"/>
            <a:ext cx="9545955" cy="226123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800">
                <a:sym typeface="+mn-lt"/>
              </a:rPr>
              <a:t>2</a:t>
            </a:r>
            <a:r>
              <a:rPr lang="zh-CN" altLang="en-US" sz="1800">
                <a:sym typeface="+mn-lt"/>
              </a:rPr>
              <a:t>、Object.defineProperty() 定义对象</a:t>
            </a: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>
                <a:sym typeface="+mn-lt"/>
              </a:rPr>
              <a:t>假设通过以下字面量的方式定义一个对象</a:t>
            </a: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>
                <a:sym typeface="+mn-lt"/>
              </a:rPr>
              <a:t>假设我们通过 </a:t>
            </a:r>
            <a:r>
              <a:rPr lang="zh-CN" altLang="en-US" sz="1800">
                <a:solidFill>
                  <a:srgbClr val="FF0000"/>
                </a:solidFill>
                <a:sym typeface="+mn-lt"/>
              </a:rPr>
              <a:t>Object.defineProperty() </a:t>
            </a:r>
            <a:r>
              <a:rPr lang="zh-CN" altLang="en-US" sz="1800">
                <a:sym typeface="+mn-lt"/>
              </a:rPr>
              <a:t>来定义一个对象：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9710" y="5218430"/>
            <a:ext cx="9624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 </a:t>
            </a:r>
            <a:r>
              <a:rPr lang="zh-CN" altLang="en-US">
                <a:solidFill>
                  <a:srgbClr val="FF0000"/>
                </a:solidFill>
              </a:rPr>
              <a:t>object.defineProperty()</a:t>
            </a:r>
            <a:r>
              <a:rPr lang="zh-CN" altLang="en-US"/>
              <a:t> 方法给</a:t>
            </a:r>
            <a:r>
              <a:rPr lang="zh-CN" altLang="en-US">
                <a:solidFill>
                  <a:srgbClr val="FF0000"/>
                </a:solidFill>
              </a:rPr>
              <a:t> person</a:t>
            </a:r>
            <a:r>
              <a:rPr lang="zh-CN" altLang="en-US"/>
              <a:t> 的</a:t>
            </a:r>
            <a:r>
              <a:rPr lang="zh-CN" altLang="en-US">
                <a:solidFill>
                  <a:srgbClr val="FF0000"/>
                </a:solidFill>
              </a:rPr>
              <a:t> name</a:t>
            </a:r>
            <a:r>
              <a:rPr lang="zh-CN" altLang="en-US"/>
              <a:t> 属性定义了</a:t>
            </a:r>
            <a:r>
              <a:rPr lang="zh-CN" altLang="en-US">
                <a:solidFill>
                  <a:srgbClr val="FF0000"/>
                </a:solidFill>
              </a:rPr>
              <a:t> get()</a:t>
            </a:r>
            <a:r>
              <a:rPr lang="zh-CN" altLang="en-US"/>
              <a:t> 和</a:t>
            </a:r>
            <a:r>
              <a:rPr lang="zh-CN" altLang="en-US">
                <a:solidFill>
                  <a:srgbClr val="FF0000"/>
                </a:solidFill>
              </a:rPr>
              <a:t>set()</a:t>
            </a:r>
            <a:r>
              <a:rPr lang="zh-CN" altLang="en-US"/>
              <a:t>进行拦截，每当该属性进行读或写操作的时候就会触发</a:t>
            </a:r>
            <a:r>
              <a:rPr lang="zh-CN" altLang="en-US">
                <a:solidFill>
                  <a:srgbClr val="FF0000"/>
                </a:solidFill>
              </a:rPr>
              <a:t>get()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set() </a:t>
            </a:r>
            <a:r>
              <a:rPr lang="zh-CN" altLang="en-US"/>
              <a:t>，这样，当对象的属性被读写时，我们就能感知到了。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2072005"/>
            <a:ext cx="6486525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稻壳儿_答辩小姐姐作品_11"/>
          <p:cNvSpPr/>
          <p:nvPr/>
        </p:nvSpPr>
        <p:spPr>
          <a:xfrm flipH="1">
            <a:off x="1322705" y="1289685"/>
            <a:ext cx="2621280" cy="179959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800">
                <a:sym typeface="+mn-lt"/>
              </a:rPr>
              <a:t>3</a:t>
            </a:r>
            <a:r>
              <a:rPr lang="zh-CN" altLang="en-US" sz="1800">
                <a:sym typeface="+mn-lt"/>
              </a:rPr>
              <a:t>、改进方法</a:t>
            </a: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985" y="304800"/>
            <a:ext cx="7934325" cy="6219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4280" y="5042535"/>
            <a:ext cx="3599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这样定义的 person 的 两个属性都是“可观测”的。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267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稻壳儿_答辩小姐姐作品_11"/>
          <p:cNvSpPr/>
          <p:nvPr/>
        </p:nvSpPr>
        <p:spPr>
          <a:xfrm flipH="1">
            <a:off x="1323340" y="2385060"/>
            <a:ext cx="9545955" cy="138366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1800">
                <a:sym typeface="+mn-lt"/>
              </a:rPr>
              <a:t>发布-订阅模式又叫观察者模式，它定义对象间的一种一对多的依赖关系，当一个对象的状态改变时，所有依赖于它的对象都将得到通知。</a:t>
            </a:r>
            <a:endParaRPr lang="zh-CN" altLang="en-US" sz="1800">
              <a:sym typeface="+mn-lt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订阅器 Dep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267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订阅器 Dep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3340" y="2145030"/>
            <a:ext cx="9545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了数据的'可观测'，即知道了数据在什么时候被读或写了，那么，就可以在数据被读或写的时候通知那些依赖该数据的视图更新了，为了方便，需要先将所有依赖收集起来，一旦数据发生变化，就统一通知更新。其实，这就是“发布订阅者”模式，数据变化为“发布者”，依赖对象为“订阅者”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创建一个依赖收集容器 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消息订阅器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Dep</a:t>
            </a:r>
            <a:r>
              <a:rPr lang="en-US" altLang="zh-CN"/>
              <a:t>)</a:t>
            </a:r>
            <a:r>
              <a:rPr lang="zh-CN" altLang="en-US"/>
              <a:t>，用来容纳所有的“订阅者”。订阅器 </a:t>
            </a:r>
            <a:r>
              <a:rPr lang="zh-CN" altLang="en-US">
                <a:solidFill>
                  <a:srgbClr val="FF0000"/>
                </a:solidFill>
              </a:rPr>
              <a:t>Dep</a:t>
            </a:r>
            <a:r>
              <a:rPr lang="zh-CN" altLang="en-US"/>
              <a:t> 主要负责收集订阅者，然后当数据变化的时候后执行对应订阅者的更新函数。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订阅器 Dep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5575" y="1428115"/>
            <a:ext cx="954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Dep</a:t>
            </a:r>
            <a:r>
              <a:rPr lang="zh-CN" altLang="en-US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2106295"/>
            <a:ext cx="6029325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订阅器 Dep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6210" y="1451610"/>
            <a:ext cx="954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有了订阅器，将</a:t>
            </a:r>
            <a:r>
              <a:rPr lang="zh-CN" altLang="en-US">
                <a:solidFill>
                  <a:srgbClr val="FF0000"/>
                </a:solidFill>
              </a:rPr>
              <a:t> defineReactive</a:t>
            </a:r>
            <a:r>
              <a:rPr lang="zh-CN" altLang="en-US"/>
              <a:t> 函数进行改造，植入订阅器：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982470"/>
            <a:ext cx="803910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订阅器 Dep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3340" y="5043170"/>
            <a:ext cx="9545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从代码上看，设计了一个订阅器</a:t>
            </a:r>
            <a:r>
              <a:rPr lang="zh-CN" altLang="en-US">
                <a:solidFill>
                  <a:srgbClr val="FF0000"/>
                </a:solidFill>
              </a:rPr>
              <a:t> Dep</a:t>
            </a:r>
            <a:r>
              <a:rPr lang="zh-CN" altLang="en-US"/>
              <a:t> 类，该类里面定义了一些属性和方法，这里需要注意它有一个静态属性 </a:t>
            </a:r>
            <a:r>
              <a:rPr lang="zh-CN" altLang="en-US">
                <a:solidFill>
                  <a:srgbClr val="FF0000"/>
                </a:solidFill>
              </a:rPr>
              <a:t>Dep.target</a:t>
            </a:r>
            <a:r>
              <a:rPr lang="zh-CN" altLang="en-US"/>
              <a:t>，这是一个全局唯一 的</a:t>
            </a:r>
            <a:r>
              <a:rPr lang="zh-CN" altLang="en-US">
                <a:solidFill>
                  <a:srgbClr val="FF0000"/>
                </a:solidFill>
              </a:rPr>
              <a:t>Watcher 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在同一时间只能有一个全局的 Watcher 被计算</a:t>
            </a:r>
            <a:r>
              <a:rPr lang="zh-CN" altLang="en-US"/>
              <a:t>）</a:t>
            </a:r>
            <a:r>
              <a:rPr lang="zh-CN" altLang="en-US"/>
              <a:t>，另外它的自身属性 </a:t>
            </a:r>
            <a:r>
              <a:rPr lang="zh-CN" altLang="en-US">
                <a:solidFill>
                  <a:srgbClr val="FF0000"/>
                </a:solidFill>
              </a:rPr>
              <a:t>subs </a:t>
            </a:r>
            <a:r>
              <a:rPr lang="zh-CN" altLang="en-US"/>
              <a:t>也是 </a:t>
            </a:r>
            <a:r>
              <a:rPr lang="zh-CN" altLang="en-US">
                <a:solidFill>
                  <a:srgbClr val="FF0000"/>
                </a:solidFill>
              </a:rPr>
              <a:t>Watcher</a:t>
            </a:r>
            <a:r>
              <a:rPr lang="zh-CN" altLang="en-US"/>
              <a:t> 的数组。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20" y="1527810"/>
            <a:ext cx="6029325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订阅者 Watcher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2705" y="1499870"/>
            <a:ext cx="9545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订阅者</a:t>
            </a:r>
            <a:r>
              <a:rPr lang="zh-CN" altLang="en-US">
                <a:solidFill>
                  <a:srgbClr val="FF0000"/>
                </a:solidFill>
              </a:rPr>
              <a:t> Watcher</a:t>
            </a:r>
            <a:r>
              <a:rPr lang="zh-CN" altLang="en-US"/>
              <a:t> 在初始化的时候需要将自己添加进订阅器</a:t>
            </a:r>
            <a:r>
              <a:rPr lang="zh-CN" altLang="en-US">
                <a:solidFill>
                  <a:srgbClr val="FF0000"/>
                </a:solidFill>
              </a:rPr>
              <a:t> Dep</a:t>
            </a:r>
            <a:r>
              <a:rPr lang="zh-CN" altLang="en-US"/>
              <a:t> 中</a:t>
            </a:r>
            <a:endParaRPr lang="zh-CN" altLang="en-US"/>
          </a:p>
          <a:p>
            <a:r>
              <a:rPr lang="zh-CN" altLang="en-US"/>
              <a:t>之前监听器</a:t>
            </a:r>
            <a:r>
              <a:rPr lang="zh-CN" altLang="en-US">
                <a:solidFill>
                  <a:srgbClr val="FF0000"/>
                </a:solidFill>
              </a:rPr>
              <a:t>Observer</a:t>
            </a:r>
            <a:r>
              <a:rPr lang="zh-CN" altLang="en-US"/>
              <a:t> 是在</a:t>
            </a:r>
            <a:r>
              <a:rPr lang="zh-CN" altLang="en-US">
                <a:solidFill>
                  <a:srgbClr val="FF0000"/>
                </a:solidFill>
              </a:rPr>
              <a:t> get </a:t>
            </a:r>
            <a:r>
              <a:rPr lang="zh-CN" altLang="en-US"/>
              <a:t>函数执行了添加订阅者 </a:t>
            </a:r>
            <a:r>
              <a:rPr lang="zh-CN" altLang="en-US">
                <a:solidFill>
                  <a:srgbClr val="FF0000"/>
                </a:solidFill>
              </a:rPr>
              <a:t>Wather </a:t>
            </a:r>
            <a:r>
              <a:rPr lang="zh-CN" altLang="en-US"/>
              <a:t>的操作</a:t>
            </a:r>
            <a:endParaRPr lang="zh-CN" altLang="en-US"/>
          </a:p>
          <a:p>
            <a:r>
              <a:rPr lang="zh-CN" altLang="en-US"/>
              <a:t>所以只要在订阅者 Watcher 初始化的时候触发对应的 get 函数去执行添加订阅者操作就可以了。</a:t>
            </a:r>
            <a:endParaRPr lang="zh-CN" altLang="en-US"/>
          </a:p>
          <a:p>
            <a:r>
              <a:rPr lang="zh-CN" altLang="en-US"/>
              <a:t>如何触发 get 的函数？</a:t>
            </a:r>
            <a:endParaRPr lang="zh-CN" altLang="en-US"/>
          </a:p>
          <a:p>
            <a:r>
              <a:rPr lang="zh-CN" altLang="en-US"/>
              <a:t>只要获取对应的属性值就可以触发，核心就是因为使用了</a:t>
            </a:r>
            <a:r>
              <a:rPr lang="zh-CN" altLang="en-US">
                <a:solidFill>
                  <a:srgbClr val="FF0000"/>
                </a:solidFill>
              </a:rPr>
              <a:t> Object.defineProperty( ) 进行数据监听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有一个细节点</a:t>
            </a:r>
            <a:endParaRPr lang="zh-CN" altLang="en-US"/>
          </a:p>
          <a:p>
            <a:r>
              <a:rPr lang="zh-CN" altLang="en-US"/>
              <a:t>只有</a:t>
            </a:r>
            <a:r>
              <a:rPr lang="zh-CN" altLang="en-US"/>
              <a:t>在订阅者</a:t>
            </a:r>
            <a:r>
              <a:rPr lang="zh-CN" altLang="en-US">
                <a:solidFill>
                  <a:srgbClr val="FF0000"/>
                </a:solidFill>
              </a:rPr>
              <a:t> Watcher </a:t>
            </a:r>
            <a:r>
              <a:rPr lang="zh-CN" altLang="en-US"/>
              <a:t>初始化的时候才添加订阅者，所以需要做一个判断操作，因此可以在订阅器上做一下手脚：在</a:t>
            </a:r>
            <a:r>
              <a:rPr lang="zh-CN" altLang="en-US">
                <a:solidFill>
                  <a:srgbClr val="FF0000"/>
                </a:solidFill>
              </a:rPr>
              <a:t> Dep.target</a:t>
            </a:r>
            <a:r>
              <a:rPr lang="zh-CN" altLang="en-US"/>
              <a:t> 上缓存下订阅者，添加成功后再将其去掉就可以了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38293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前言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795" y="2275840"/>
            <a:ext cx="101771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</a:t>
            </a:r>
            <a:r>
              <a:rPr lang="zh-CN" altLang="en-US" sz="2800">
                <a:sym typeface="+mn-ea"/>
              </a:rPr>
              <a:t>Vue 数据双向绑定原理的时候，大家可能都知道：Vue 内部通过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Object.defineProperty</a:t>
            </a:r>
            <a:r>
              <a:rPr lang="zh-CN" altLang="en-US" sz="2800">
                <a:sym typeface="+mn-ea"/>
              </a:rPr>
              <a:t>方法属性拦截的方式，把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data</a:t>
            </a:r>
            <a:r>
              <a:rPr lang="zh-CN" altLang="en-US" sz="2800">
                <a:sym typeface="+mn-ea"/>
              </a:rPr>
              <a:t> 对象里每个数据的读写转化成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getter/setter</a:t>
            </a:r>
            <a:r>
              <a:rPr lang="zh-CN" altLang="en-US" sz="2800">
                <a:sym typeface="+mn-ea"/>
              </a:rPr>
              <a:t>，当数据变化时通知视图更新。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今天分享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Vue</a:t>
            </a:r>
            <a:r>
              <a:rPr lang="zh-CN" altLang="en-US" sz="2800">
                <a:sym typeface="+mn-ea"/>
              </a:rPr>
              <a:t> 内部双向绑定原理的实现过程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订阅者 Watcher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2705" y="1499870"/>
            <a:ext cx="954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订阅者 Watcher 的实现：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1910" y="1868170"/>
            <a:ext cx="6193155" cy="407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订阅者 Watcher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2705" y="2061845"/>
            <a:ext cx="954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订阅者</a:t>
            </a:r>
            <a:r>
              <a:rPr lang="zh-CN" altLang="en-US">
                <a:solidFill>
                  <a:srgbClr val="FF0000"/>
                </a:solidFill>
              </a:rPr>
              <a:t> Watcher</a:t>
            </a:r>
            <a:r>
              <a:rPr lang="zh-CN" altLang="en-US"/>
              <a:t> 分析：</a:t>
            </a:r>
            <a:endParaRPr lang="zh-CN" altLang="en-US"/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705" y="2589530"/>
            <a:ext cx="9968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当我们去实例化一个渲染</a:t>
            </a:r>
            <a:r>
              <a:rPr lang="zh-CN" altLang="en-US">
                <a:solidFill>
                  <a:srgbClr val="FF0000"/>
                </a:solidFill>
              </a:rPr>
              <a:t> watcher </a:t>
            </a:r>
            <a:r>
              <a:rPr lang="zh-CN" altLang="en-US"/>
              <a:t>的时候，首先进入</a:t>
            </a:r>
            <a:r>
              <a:rPr lang="zh-CN" altLang="en-US">
                <a:solidFill>
                  <a:srgbClr val="FF0000"/>
                </a:solidFill>
              </a:rPr>
              <a:t> watcher </a:t>
            </a:r>
            <a:r>
              <a:rPr lang="zh-CN" altLang="en-US"/>
              <a:t>的构造函数逻辑，就会执行它的 </a:t>
            </a:r>
            <a:r>
              <a:rPr lang="zh-CN" altLang="en-US">
                <a:solidFill>
                  <a:srgbClr val="FF0000"/>
                </a:solidFill>
              </a:rPr>
              <a:t>this.get()</a:t>
            </a:r>
            <a:r>
              <a:rPr lang="zh-CN" altLang="en-US"/>
              <a:t> 方法，进入 </a:t>
            </a:r>
            <a:r>
              <a:rPr lang="zh-CN" altLang="en-US">
                <a:solidFill>
                  <a:srgbClr val="FF0000"/>
                </a:solidFill>
              </a:rPr>
              <a:t>get</a:t>
            </a:r>
            <a:r>
              <a:rPr lang="zh-CN" altLang="en-US"/>
              <a:t> 函数，首先会执行：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实际上就是把 </a:t>
            </a:r>
            <a:r>
              <a:rPr lang="zh-CN" altLang="en-US">
                <a:solidFill>
                  <a:srgbClr val="FF0000"/>
                </a:solidFill>
              </a:rPr>
              <a:t>Dep.target </a:t>
            </a:r>
            <a:r>
              <a:rPr lang="zh-CN" altLang="en-US"/>
              <a:t>赋值为当前的渲染 </a:t>
            </a:r>
            <a:r>
              <a:rPr lang="zh-CN" altLang="en-US">
                <a:solidFill>
                  <a:srgbClr val="FF0000"/>
                </a:solidFill>
              </a:rPr>
              <a:t>watcher</a:t>
            </a:r>
            <a:r>
              <a:rPr lang="zh-CN" altLang="en-US"/>
              <a:t> ,接着又执行了：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在这个过程中会对</a:t>
            </a:r>
            <a:r>
              <a:rPr lang="zh-CN" altLang="en-US">
                <a:solidFill>
                  <a:srgbClr val="FF0000"/>
                </a:solidFill>
              </a:rPr>
              <a:t> vm</a:t>
            </a:r>
            <a:r>
              <a:rPr lang="zh-CN" altLang="en-US"/>
              <a:t> 上的数据访问，其实就是为了触发数据对象的 </a:t>
            </a:r>
            <a:r>
              <a:rPr lang="zh-CN" altLang="en-US">
                <a:solidFill>
                  <a:srgbClr val="FF0000"/>
                </a:solidFill>
              </a:rPr>
              <a:t>getter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60" y="4297045"/>
            <a:ext cx="2867025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5372100"/>
            <a:ext cx="57531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订阅者 Watcher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2705" y="1499870"/>
            <a:ext cx="9545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每个对象值的 </a:t>
            </a:r>
            <a:r>
              <a:rPr lang="zh-CN" altLang="en-US">
                <a:solidFill>
                  <a:srgbClr val="FF0000"/>
                </a:solidFill>
              </a:rPr>
              <a:t>getter</a:t>
            </a:r>
            <a:r>
              <a:rPr lang="zh-CN" altLang="en-US"/>
              <a:t> 都持有一个</a:t>
            </a:r>
            <a:r>
              <a:rPr lang="zh-CN" altLang="en-US">
                <a:solidFill>
                  <a:srgbClr val="FF0000"/>
                </a:solidFill>
              </a:rPr>
              <a:t> dep</a:t>
            </a:r>
            <a:r>
              <a:rPr lang="zh-CN" altLang="en-US"/>
              <a:t>，在触发</a:t>
            </a:r>
            <a:r>
              <a:rPr lang="zh-CN" altLang="en-US">
                <a:solidFill>
                  <a:srgbClr val="FF0000"/>
                </a:solidFill>
              </a:rPr>
              <a:t> getter</a:t>
            </a:r>
            <a:r>
              <a:rPr lang="zh-CN" altLang="en-US"/>
              <a:t> 的时候会调用 </a:t>
            </a:r>
            <a:r>
              <a:rPr lang="zh-CN" altLang="en-US">
                <a:solidFill>
                  <a:srgbClr val="FF0000"/>
                </a:solidFill>
              </a:rPr>
              <a:t>dep.depend()</a:t>
            </a:r>
            <a:r>
              <a:rPr lang="zh-CN" altLang="en-US"/>
              <a:t> 方法，也就会执行</a:t>
            </a:r>
            <a:r>
              <a:rPr lang="zh-CN" altLang="en-US">
                <a:solidFill>
                  <a:srgbClr val="FF0000"/>
                </a:solidFill>
              </a:rPr>
              <a:t>this.addSub(Dep.target)</a:t>
            </a:r>
            <a:r>
              <a:rPr lang="zh-CN" altLang="en-US"/>
              <a:t>，即把当前的 </a:t>
            </a:r>
            <a:r>
              <a:rPr lang="zh-CN" altLang="en-US">
                <a:solidFill>
                  <a:srgbClr val="FF0000"/>
                </a:solidFill>
              </a:rPr>
              <a:t>watcher</a:t>
            </a:r>
            <a:r>
              <a:rPr lang="zh-CN" altLang="en-US"/>
              <a:t> 订阅到这个数据持有的</a:t>
            </a:r>
            <a:r>
              <a:rPr lang="zh-CN" altLang="en-US">
                <a:solidFill>
                  <a:srgbClr val="FF0000"/>
                </a:solidFill>
              </a:rPr>
              <a:t> dep</a:t>
            </a:r>
            <a:r>
              <a:rPr lang="zh-CN" altLang="en-US"/>
              <a:t> 的 </a:t>
            </a:r>
            <a:r>
              <a:rPr lang="zh-CN" altLang="en-US">
                <a:solidFill>
                  <a:srgbClr val="FF0000"/>
                </a:solidFill>
              </a:rPr>
              <a:t>watchers </a:t>
            </a:r>
            <a:r>
              <a:rPr lang="zh-CN" altLang="en-US"/>
              <a:t>中，这个目的是为后续数据变化时候能通知到哪些 </a:t>
            </a:r>
            <a:r>
              <a:rPr lang="zh-CN" altLang="en-US">
                <a:solidFill>
                  <a:srgbClr val="FF0000"/>
                </a:solidFill>
              </a:rPr>
              <a:t>watchers</a:t>
            </a:r>
            <a:r>
              <a:rPr lang="zh-CN" altLang="en-US"/>
              <a:t> 做准备。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2705" y="2610485"/>
            <a:ext cx="99682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这样实际上已经完成了一个依赖收集的过程。完成依赖收集后，还需要把</a:t>
            </a:r>
            <a:r>
              <a:rPr lang="zh-CN" altLang="en-US">
                <a:solidFill>
                  <a:srgbClr val="FF0000"/>
                </a:solidFill>
              </a:rPr>
              <a:t> Dep.target</a:t>
            </a:r>
            <a:r>
              <a:rPr lang="zh-CN" altLang="en-US"/>
              <a:t> 恢复成上一个状态</a:t>
            </a:r>
            <a:endParaRPr lang="zh-CN" altLang="en-US"/>
          </a:p>
          <a:p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而</a:t>
            </a:r>
            <a:r>
              <a:rPr lang="zh-CN" altLang="en-US">
                <a:solidFill>
                  <a:srgbClr val="FF0000"/>
                </a:solidFill>
              </a:rPr>
              <a:t> update()</a:t>
            </a:r>
            <a:r>
              <a:rPr lang="zh-CN" altLang="en-US"/>
              <a:t> 函数是用来当数据发生变化时调用 </a:t>
            </a:r>
            <a:r>
              <a:rPr lang="zh-CN" altLang="en-US">
                <a:solidFill>
                  <a:srgbClr val="FF0000"/>
                </a:solidFill>
              </a:rPr>
              <a:t>Watcher</a:t>
            </a:r>
            <a:r>
              <a:rPr lang="zh-CN" altLang="en-US"/>
              <a:t> 自身的更新函数进行更新的操作。先通过 </a:t>
            </a:r>
            <a:r>
              <a:rPr lang="zh-CN" altLang="en-US">
                <a:solidFill>
                  <a:srgbClr val="FF0000"/>
                </a:solidFill>
              </a:rPr>
              <a:t>let value = this.vm.data[this.exp]</a:t>
            </a:r>
            <a:r>
              <a:rPr lang="zh-CN" altLang="en-US"/>
              <a:t>; 获取到最新的数据,然后将其与之前</a:t>
            </a:r>
            <a:r>
              <a:rPr lang="zh-CN" altLang="en-US">
                <a:solidFill>
                  <a:srgbClr val="FF0000"/>
                </a:solidFill>
              </a:rPr>
              <a:t> get()</a:t>
            </a:r>
            <a:r>
              <a:rPr lang="zh-CN" altLang="en-US"/>
              <a:t> 获得的旧数据进行比较，如果不一样，则调用更新函数 cb 进行更新。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810" y="3291205"/>
            <a:ext cx="3181350" cy="27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_答辩小姐姐作品_1"/>
          <p:cNvSpPr/>
          <p:nvPr/>
        </p:nvSpPr>
        <p:spPr>
          <a:xfrm>
            <a:off x="313902" y="304513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稻壳儿_答辩小姐姐作品_16"/>
          <p:cNvGrpSpPr/>
          <p:nvPr/>
        </p:nvGrpSpPr>
        <p:grpSpPr>
          <a:xfrm>
            <a:off x="2794635" y="829310"/>
            <a:ext cx="6809105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解析器 Compile 实现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63675" y="1599565"/>
            <a:ext cx="90220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通过监听器 </a:t>
            </a:r>
            <a:r>
              <a:rPr lang="zh-CN" altLang="en-US">
                <a:solidFill>
                  <a:srgbClr val="FF0000"/>
                </a:solidFill>
              </a:rPr>
              <a:t>Observer </a:t>
            </a:r>
            <a:r>
              <a:rPr lang="zh-CN" altLang="en-US"/>
              <a:t>订阅器 </a:t>
            </a:r>
            <a:r>
              <a:rPr lang="zh-CN" altLang="en-US">
                <a:solidFill>
                  <a:srgbClr val="FF0000"/>
                </a:solidFill>
              </a:rPr>
              <a:t>Dep</a:t>
            </a:r>
            <a:r>
              <a:rPr lang="zh-CN" altLang="en-US"/>
              <a:t> 和订阅者 </a:t>
            </a:r>
            <a:r>
              <a:rPr lang="zh-CN" altLang="en-US">
                <a:solidFill>
                  <a:srgbClr val="FF0000"/>
                </a:solidFill>
              </a:rPr>
              <a:t>Watcher</a:t>
            </a:r>
            <a:r>
              <a:rPr lang="zh-CN" altLang="en-US"/>
              <a:t> 的实现，就已经实现了一个双向数据绑定的例子，但是整个过程没有去解析 </a:t>
            </a:r>
            <a:r>
              <a:rPr lang="zh-CN" altLang="en-US">
                <a:solidFill>
                  <a:srgbClr val="FF0000"/>
                </a:solidFill>
              </a:rPr>
              <a:t>dom</a:t>
            </a:r>
            <a:r>
              <a:rPr lang="zh-CN" altLang="en-US"/>
              <a:t> 节点，而是直接固定某个节点进行替换数据的，所以需要实现一个解析器 </a:t>
            </a:r>
            <a:r>
              <a:rPr lang="zh-CN" altLang="en-US">
                <a:solidFill>
                  <a:srgbClr val="FF0000"/>
                </a:solidFill>
              </a:rPr>
              <a:t>Compile</a:t>
            </a:r>
            <a:r>
              <a:rPr lang="zh-CN" altLang="en-US"/>
              <a:t> 来做解析和绑定工作</a:t>
            </a:r>
            <a:endParaRPr lang="zh-CN" altLang="en-US"/>
          </a:p>
          <a:p>
            <a:r>
              <a:rPr lang="zh-CN" altLang="en-US"/>
              <a:t>实现步骤：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、解析模板指令，并替换模板数据，初始化视图；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、将模板指令对应的节点绑定对应的更新函数，初始化相应的订阅器；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/>
              <a:t>对 '{{变量}}' 这种形式的指令处理的关键代码进行分析</a:t>
            </a:r>
            <a:endParaRPr lang="zh-CN" altLang="en-US"/>
          </a:p>
          <a:p>
            <a:r>
              <a:rPr lang="zh-CN" altLang="en-US"/>
              <a:t>解析器 Compile 的处理逻辑：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4184015"/>
            <a:ext cx="884872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667" y="1594658"/>
            <a:ext cx="78046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谢谢观看</a:t>
            </a:r>
            <a:endParaRPr lang="zh-CN" altLang="en-US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1"/>
          <p:nvPr/>
        </p:nvSpPr>
        <p:spPr>
          <a:xfrm>
            <a:off x="1906229" y="3225272"/>
            <a:ext cx="837954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851660" y="1506855"/>
            <a:ext cx="8488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什么是 MVVM 数据双向绑定</a:t>
            </a:r>
            <a:endParaRPr lang="zh-CN" altLang="en-US" sz="4000" b="1" spc="80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稻壳儿_答辩小姐姐作品_5"/>
          <p:cNvSpPr>
            <a:spLocks noChangeAspect="1" noEditPoints="1"/>
          </p:cNvSpPr>
          <p:nvPr/>
        </p:nvSpPr>
        <p:spPr bwMode="auto">
          <a:xfrm>
            <a:off x="7575282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7"/>
          <p:cNvSpPr>
            <a:spLocks noChangeAspect="1" noEditPoints="1"/>
          </p:cNvSpPr>
          <p:nvPr/>
        </p:nvSpPr>
        <p:spPr bwMode="auto">
          <a:xfrm>
            <a:off x="9631433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稻壳儿_答辩小姐姐作品_9"/>
          <p:cNvSpPr>
            <a:spLocks noChangeAspect="1" noEditPoints="1"/>
          </p:cNvSpPr>
          <p:nvPr/>
        </p:nvSpPr>
        <p:spPr bwMode="auto">
          <a:xfrm>
            <a:off x="7575282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稻壳儿_答辩小姐姐作品_11"/>
          <p:cNvSpPr>
            <a:spLocks noChangeAspect="1" noEditPoints="1"/>
          </p:cNvSpPr>
          <p:nvPr/>
        </p:nvSpPr>
        <p:spPr bwMode="auto">
          <a:xfrm>
            <a:off x="9631433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稻壳儿_答辩小姐姐作品_2"/>
          <p:cNvSpPr txBox="1"/>
          <p:nvPr/>
        </p:nvSpPr>
        <p:spPr>
          <a:xfrm>
            <a:off x="1546860" y="2174875"/>
            <a:ext cx="10236835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MVVM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数据双向绑定主要是指：数据变化更新视图，视图变化更新数据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645" y="2973705"/>
            <a:ext cx="8460740" cy="2590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稻壳儿_答辩小姐姐作品_2"/>
          <p:cNvSpPr txBox="1"/>
          <p:nvPr/>
        </p:nvSpPr>
        <p:spPr>
          <a:xfrm>
            <a:off x="1261745" y="1159510"/>
            <a:ext cx="1007999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输入框内容变化时，</a:t>
            </a:r>
            <a:r>
              <a:rPr lang="zh-CN" altLang="en-US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 </a:t>
            </a: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中的数据同步变化。即 </a:t>
            </a:r>
            <a:r>
              <a:rPr lang="zh-CN" altLang="en-US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View =&gt; Data </a:t>
            </a:r>
            <a:r>
              <a:rPr lang="zh-CN" altLang="en-US" sz="20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的变化。</a:t>
            </a:r>
            <a:endParaRPr lang="zh-CN" altLang="en-US" sz="20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中的数据变化时，文本节点的内容同步变化。即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 =&gt; View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的变化。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稻壳儿_答辩小姐姐作品_5"/>
          <p:cNvSpPr>
            <a:spLocks noChangeAspect="1" noEditPoints="1"/>
          </p:cNvSpPr>
          <p:nvPr/>
        </p:nvSpPr>
        <p:spPr bwMode="auto">
          <a:xfrm>
            <a:off x="7575282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7"/>
          <p:cNvSpPr>
            <a:spLocks noChangeAspect="1" noEditPoints="1"/>
          </p:cNvSpPr>
          <p:nvPr/>
        </p:nvSpPr>
        <p:spPr bwMode="auto">
          <a:xfrm>
            <a:off x="9631433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稻壳儿_答辩小姐姐作品_9"/>
          <p:cNvSpPr>
            <a:spLocks noChangeAspect="1" noEditPoints="1"/>
          </p:cNvSpPr>
          <p:nvPr/>
        </p:nvSpPr>
        <p:spPr bwMode="auto">
          <a:xfrm>
            <a:off x="7575282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稻壳儿_答辩小姐姐作品_11"/>
          <p:cNvSpPr>
            <a:spLocks noChangeAspect="1" noEditPoints="1"/>
          </p:cNvSpPr>
          <p:nvPr/>
        </p:nvSpPr>
        <p:spPr bwMode="auto">
          <a:xfrm>
            <a:off x="9631433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稻壳儿_答辩小姐姐作品_2"/>
          <p:cNvSpPr txBox="1"/>
          <p:nvPr/>
        </p:nvSpPr>
        <p:spPr>
          <a:xfrm>
            <a:off x="1261745" y="2711450"/>
            <a:ext cx="1007999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其中，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View</a:t>
            </a: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变化更新 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 </a:t>
            </a: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，可以通过事件监听的方式来实现，所以本此主要分享</a:t>
            </a: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如何根据 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</a:t>
            </a: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变化更新 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View</a:t>
            </a:r>
            <a:r>
              <a:rPr lang="zh-C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lang="zh-C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1733550" y="1360805"/>
            <a:ext cx="9110980" cy="4412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通过实现以下 4 个步骤，来实现数据的双向绑定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ea"/>
                <a:sym typeface="+mn-lt"/>
              </a:rPr>
              <a:t>：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1、实现一个监听器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Observer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，用来劫持并监听所有属性，如果属性发生变化，就通知订阅者；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2、实现一个订阅器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Dep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，用来收集订阅者，对监听器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Observer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和 订阅者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Watcher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进行统一管理；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3、实现一个订阅者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Watcher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，可以收到属性的变化通知并执行相应的方法，从而更新视图；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4、实现一个解析器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 Compile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，可以解析每个节点的相关指令，对模板数据和订阅器进行初始化。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稻壳儿_答辩小姐姐作品_8"/>
          <p:cNvCxnSpPr/>
          <p:nvPr/>
        </p:nvCxnSpPr>
        <p:spPr>
          <a:xfrm>
            <a:off x="822960" y="5773348"/>
            <a:ext cx="10715625" cy="0"/>
          </a:xfrm>
          <a:prstGeom prst="line">
            <a:avLst/>
          </a:prstGeom>
          <a:ln>
            <a:solidFill>
              <a:srgbClr val="A2633C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答辩小姐姐作品_1"/>
          <p:cNvSpPr/>
          <p:nvPr/>
        </p:nvSpPr>
        <p:spPr>
          <a:xfrm>
            <a:off x="1517650" y="469900"/>
            <a:ext cx="8625840" cy="591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1733550" y="1360805"/>
            <a:ext cx="9110980" cy="410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稻壳儿_答辩小姐姐作品_8"/>
          <p:cNvCxnSpPr/>
          <p:nvPr/>
        </p:nvCxnSpPr>
        <p:spPr>
          <a:xfrm>
            <a:off x="822960" y="5773348"/>
            <a:ext cx="10715625" cy="0"/>
          </a:xfrm>
          <a:prstGeom prst="line">
            <a:avLst/>
          </a:prstGeom>
          <a:ln>
            <a:solidFill>
              <a:srgbClr val="A2633C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4560" y="537210"/>
            <a:ext cx="74580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153795" y="2037080"/>
            <a:ext cx="10010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实现</a:t>
            </a:r>
            <a:r>
              <a:rPr lang="zh-CN" altLang="en-US" sz="48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监听器 Observer </a:t>
            </a:r>
            <a:endParaRPr lang="zh-CN" altLang="en-US" sz="48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065" y="667385"/>
            <a:ext cx="109588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监听器 </a:t>
            </a:r>
            <a:r>
              <a:rPr lang="zh-CN" altLang="en-US" sz="2000">
                <a:solidFill>
                  <a:srgbClr val="FF0000"/>
                </a:solidFill>
              </a:rPr>
              <a:t>Observer</a:t>
            </a:r>
            <a:r>
              <a:rPr lang="zh-CN" altLang="en-US" sz="2000"/>
              <a:t> 的实现，主要是指让数据对象变得“可观测”，即每次数据读或写时，我们能感知到数据被读取了或数据被改写了。要使数据变得“可观测”，</a:t>
            </a:r>
            <a:r>
              <a:rPr lang="zh-CN" altLang="en-US" sz="2000">
                <a:solidFill>
                  <a:srgbClr val="FF0000"/>
                </a:solidFill>
              </a:rPr>
              <a:t>Vue 2.0</a:t>
            </a:r>
            <a:r>
              <a:rPr lang="zh-CN" altLang="en-US" sz="2000"/>
              <a:t> 源码中用到 </a:t>
            </a:r>
            <a:r>
              <a:rPr lang="zh-CN" altLang="en-US" sz="2000">
                <a:solidFill>
                  <a:srgbClr val="FF0000"/>
                </a:solidFill>
              </a:rPr>
              <a:t>Object.defineProperty()</a:t>
            </a:r>
            <a:r>
              <a:rPr lang="zh-CN" altLang="en-US" sz="2000"/>
              <a:t>  来劫持各个数据属性的</a:t>
            </a:r>
            <a:r>
              <a:rPr lang="zh-CN" altLang="en-US" sz="2000">
                <a:solidFill>
                  <a:srgbClr val="FF0000"/>
                </a:solidFill>
              </a:rPr>
              <a:t> setter / getter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Object.defineProperty</a:t>
            </a:r>
            <a:r>
              <a:rPr lang="zh-CN" altLang="en-US" sz="2000"/>
              <a:t> 方法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2540000"/>
            <a:ext cx="11003280" cy="120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655,&quot;width&quot;:1174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3044</Words>
  <Application>WPS 演示</Application>
  <PresentationFormat>宽屏</PresentationFormat>
  <Paragraphs>162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思源黑體 Medium</vt:lpstr>
      <vt:lpstr>杨任东竹石体-Regular</vt:lpstr>
      <vt:lpstr>阿里巴巴普惠体 R</vt:lpstr>
      <vt:lpstr>等线</vt:lpstr>
      <vt:lpstr>杨任东竹石体-Semibold</vt:lpstr>
      <vt:lpstr>Segoe Print</vt:lpstr>
      <vt:lpstr>微软雅黑</vt:lpstr>
      <vt:lpstr>Arial Unicode MS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Keyboard artist</cp:lastModifiedBy>
  <cp:revision>31</cp:revision>
  <dcterms:created xsi:type="dcterms:W3CDTF">2019-09-03T15:35:00Z</dcterms:created>
  <dcterms:modified xsi:type="dcterms:W3CDTF">2021-01-16T04:16:20Z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