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5"/>
  </p:notesMasterIdLst>
  <p:handoutMasterIdLst>
    <p:handoutMasterId r:id="rId16"/>
  </p:handoutMasterIdLst>
  <p:sldIdLst>
    <p:sldId id="259" r:id="rId3"/>
    <p:sldId id="283" r:id="rId4"/>
    <p:sldId id="285" r:id="rId5"/>
    <p:sldId id="295" r:id="rId6"/>
    <p:sldId id="286" r:id="rId7"/>
    <p:sldId id="287" r:id="rId8"/>
    <p:sldId id="297" r:id="rId9"/>
    <p:sldId id="298" r:id="rId10"/>
    <p:sldId id="290" r:id="rId11"/>
    <p:sldId id="291" r:id="rId12"/>
    <p:sldId id="296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90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6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5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3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3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3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3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8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8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68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3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864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65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3680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71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33562"/>
      </p:ext>
    </p:extLst>
  </p:cSld>
  <p:clrMapOvr>
    <a:masterClrMapping/>
  </p:clrMapOvr>
  <p:transition spd="med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988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5735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41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17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7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03694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microsoft.com/office/2007/relationships/hdphoto" Target="../media/hdphoto3.wdp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</a:t>
            </a:r>
            <a:r>
              <a:rPr lang="zh-CN" altLang="en-US" dirty="0"/>
              <a:t>实验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Tips:</a:t>
            </a:r>
          </a:p>
          <a:p>
            <a:pPr marL="0" indent="0">
              <a:buNone/>
            </a:pPr>
            <a:r>
              <a:rPr lang="zh-CN" altLang="en-US" dirty="0"/>
              <a:t>1. 鼠标拖动，横向放大。</a:t>
            </a:r>
          </a:p>
          <a:p>
            <a:pPr marL="0" indent="0">
              <a:buNone/>
            </a:pPr>
            <a:r>
              <a:rPr lang="zh-CN" altLang="en-US" dirty="0"/>
              <a:t>2. Z键缩小。</a:t>
            </a:r>
          </a:p>
          <a:p>
            <a:pPr marL="0" indent="0">
              <a:buNone/>
            </a:pPr>
            <a:r>
              <a:rPr lang="zh-CN" altLang="en-US" dirty="0"/>
              <a:t>3. F键，填满全屏。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Ctrl + </a:t>
            </a:r>
            <a:r>
              <a:rPr lang="zh-CN" altLang="en-US" dirty="0"/>
              <a:t>鼠标滚轮，改变比例尺大小</a:t>
            </a:r>
            <a:r>
              <a:rPr lang="zh-CN" altLang="en-US" sz="1400" dirty="0"/>
              <a:t>（横向缩放波形）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5. Shift + </a:t>
            </a:r>
            <a:r>
              <a:rPr lang="zh-CN" altLang="en-US" dirty="0"/>
              <a:t>鼠标滚轮，改变时间轴</a:t>
            </a:r>
            <a:r>
              <a:rPr lang="zh-CN" altLang="en-US" sz="1400" dirty="0"/>
              <a:t>（横向移动波形）</a:t>
            </a: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查看波形</a:t>
            </a: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 rotWithShape="1">
          <a:blip r:embed="rId2"/>
          <a:srcRect r="9287"/>
          <a:stretch/>
        </p:blipFill>
        <p:spPr>
          <a:xfrm>
            <a:off x="277812" y="4787593"/>
            <a:ext cx="8648187" cy="1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demo</a:t>
            </a:r>
            <a:r>
              <a:rPr lang="zh-CN" altLang="en-US" dirty="0"/>
              <a:t>例程，用</a:t>
            </a:r>
            <a:r>
              <a:rPr lang="en-US" altLang="zh-CN" dirty="0"/>
              <a:t>IIC</a:t>
            </a:r>
            <a:r>
              <a:rPr lang="zh-CN" altLang="en-US" dirty="0"/>
              <a:t>模块串行输出各自学号（如：</a:t>
            </a:r>
            <a:r>
              <a:rPr lang="en-US" altLang="zh-CN" dirty="0"/>
              <a:t>516030910144</a:t>
            </a:r>
            <a:r>
              <a:rPr lang="zh-CN" altLang="en-US" dirty="0"/>
              <a:t>（作为</a:t>
            </a:r>
            <a:r>
              <a:rPr lang="en-US" altLang="zh-CN" dirty="0"/>
              <a:t>16</a:t>
            </a:r>
            <a:r>
              <a:rPr lang="zh-CN" altLang="en-US" dirty="0"/>
              <a:t>进制数，低位先输出）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实验报告需包括</a:t>
            </a:r>
            <a:endParaRPr lang="en-US" altLang="zh-CN" dirty="0"/>
          </a:p>
          <a:p>
            <a:pPr lvl="1"/>
            <a:r>
              <a:rPr lang="zh-CN" altLang="en-US" dirty="0"/>
              <a:t>例程如何是编译的？</a:t>
            </a:r>
            <a:endParaRPr lang="en-US" altLang="zh-CN" dirty="0"/>
          </a:p>
          <a:p>
            <a:pPr lvl="1"/>
            <a:r>
              <a:rPr lang="zh-CN" altLang="en-US" dirty="0"/>
              <a:t>程序如何加载？</a:t>
            </a:r>
            <a:endParaRPr lang="en-US" altLang="zh-CN" dirty="0"/>
          </a:p>
          <a:p>
            <a:pPr lvl="1"/>
            <a:r>
              <a:rPr lang="en-US" altLang="zh-CN" dirty="0"/>
              <a:t>IIC</a:t>
            </a:r>
            <a:r>
              <a:rPr lang="zh-CN" altLang="en-US" dirty="0"/>
              <a:t>的基本工作原理？</a:t>
            </a:r>
            <a:endParaRPr lang="en-US" altLang="zh-CN" dirty="0"/>
          </a:p>
          <a:p>
            <a:pPr lvl="1"/>
            <a:r>
              <a:rPr lang="zh-CN" altLang="en-US" dirty="0"/>
              <a:t>使用波形截图表明结果正确输出？</a:t>
            </a:r>
            <a:endParaRPr lang="en-US" altLang="zh-CN" dirty="0"/>
          </a:p>
          <a:p>
            <a:pPr lvl="1"/>
            <a:r>
              <a:rPr lang="zh-CN" altLang="en-US" dirty="0"/>
              <a:t>蜂鸟</a:t>
            </a:r>
            <a:r>
              <a:rPr lang="en-US" altLang="zh-CN" dirty="0" err="1"/>
              <a:t>SoC</a:t>
            </a:r>
            <a:r>
              <a:rPr lang="zh-CN" altLang="en-US" dirty="0"/>
              <a:t>的基本结构原理？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</p:spTree>
    <p:extLst>
      <p:ext uri="{BB962C8B-B14F-4D97-AF65-F5344CB8AC3E}">
        <p14:creationId xmlns:p14="http://schemas.microsoft.com/office/powerpoint/2010/main" val="86810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r>
              <a:rPr lang="zh-CN" altLang="en-US" dirty="0"/>
              <a:t>，理解</a:t>
            </a:r>
            <a:r>
              <a:rPr lang="en-US" altLang="zh-CN" dirty="0"/>
              <a:t>SOC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要求大家在给的</a:t>
            </a:r>
            <a:r>
              <a:rPr lang="en-US" altLang="zh-CN" dirty="0">
                <a:sym typeface="+mn-ea"/>
              </a:rPr>
              <a:t>SOC</a:t>
            </a:r>
            <a:r>
              <a:rPr lang="zh-CN" altLang="en-US" dirty="0">
                <a:sym typeface="+mn-ea"/>
              </a:rPr>
              <a:t>平台上将</a:t>
            </a:r>
            <a:r>
              <a:rPr lang="en-US" altLang="zh-CN" dirty="0">
                <a:sym typeface="+mn-ea"/>
              </a:rPr>
              <a:t>demo_i2c</a:t>
            </a:r>
            <a:r>
              <a:rPr lang="zh-CN" altLang="en-US" dirty="0">
                <a:sym typeface="+mn-ea"/>
              </a:rPr>
              <a:t>程序跑起来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</a:t>
            </a:r>
            <a:r>
              <a:rPr lang="en-US" altLang="zh-CN" dirty="0">
                <a:sym typeface="+mn-ea"/>
              </a:rPr>
              <a:t>demo_i2c</a:t>
            </a:r>
            <a:r>
              <a:rPr lang="zh-CN" altLang="en-US" dirty="0">
                <a:sym typeface="+mn-ea"/>
              </a:rPr>
              <a:t>程序输出自己的学号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理解</a:t>
            </a:r>
            <a:r>
              <a:rPr lang="en-US" altLang="zh-CN" dirty="0">
                <a:sym typeface="+mn-ea"/>
              </a:rPr>
              <a:t>SOC</a:t>
            </a:r>
            <a:r>
              <a:rPr lang="zh-CN" altLang="en-US" dirty="0">
                <a:sym typeface="+mn-ea"/>
              </a:rPr>
              <a:t>平台从上电到仿真结束期间，</a:t>
            </a:r>
            <a:r>
              <a:rPr lang="en-US" altLang="zh-CN" dirty="0" err="1">
                <a:sym typeface="+mn-ea"/>
              </a:rPr>
              <a:t>soc</a:t>
            </a:r>
            <a:r>
              <a:rPr lang="zh-CN" altLang="en-US" dirty="0">
                <a:sym typeface="+mn-ea"/>
              </a:rPr>
              <a:t>顶层到</a:t>
            </a:r>
            <a:r>
              <a:rPr lang="en-US" altLang="zh-CN" dirty="0">
                <a:sym typeface="+mn-ea"/>
              </a:rPr>
              <a:t>i2c</a:t>
            </a:r>
            <a:r>
              <a:rPr lang="zh-CN" altLang="en-US" dirty="0">
                <a:sym typeface="+mn-ea"/>
              </a:rPr>
              <a:t>模块的具体信号通路，要求尽可能详细，并附上相应的波形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启动虚拟机，密码为</a:t>
            </a:r>
            <a:r>
              <a:rPr lang="en-US" altLang="zh-CN" dirty="0"/>
              <a:t>123</a:t>
            </a:r>
            <a:endParaRPr lang="zh-CN" altLang="en-US" dirty="0"/>
          </a:p>
          <a:p>
            <a:r>
              <a:rPr lang="zh-CN" altLang="en-US" dirty="0"/>
              <a:t>虚拟机界面右键打开终端，输入</a:t>
            </a:r>
            <a:r>
              <a:rPr lang="en-US" altLang="zh-CN" dirty="0"/>
              <a:t>ls</a:t>
            </a:r>
            <a:r>
              <a:rPr lang="zh-CN" altLang="en-US" dirty="0"/>
              <a:t>，确保可以看到在</a:t>
            </a:r>
            <a:r>
              <a:rPr lang="en-US" altLang="zh-CN" dirty="0"/>
              <a:t>home</a:t>
            </a:r>
            <a:r>
              <a:rPr lang="zh-CN" altLang="en-US" dirty="0"/>
              <a:t>目录下的</a:t>
            </a:r>
            <a:r>
              <a:rPr lang="en-US" altLang="zh-CN" dirty="0"/>
              <a:t>demo_e200</a:t>
            </a:r>
            <a:r>
              <a:rPr lang="zh-CN" altLang="en-US" dirty="0"/>
              <a:t>的文件夹</a:t>
            </a:r>
          </a:p>
          <a:p>
            <a:r>
              <a:rPr lang="zh-CN" altLang="en-US" dirty="0"/>
              <a:t>检查</a:t>
            </a:r>
            <a:r>
              <a:rPr lang="en-US" altLang="zh-CN" dirty="0"/>
              <a:t>VCS</a:t>
            </a:r>
            <a:r>
              <a:rPr lang="zh-CN" altLang="en-US" dirty="0"/>
              <a:t>是否能使用</a:t>
            </a:r>
          </a:p>
          <a:p>
            <a:pPr lvl="1"/>
            <a:r>
              <a:rPr lang="zh-CN" altLang="en-US" dirty="0"/>
              <a:t>在任意目录下输入</a:t>
            </a:r>
            <a:r>
              <a:rPr lang="en-US" altLang="zh-CN" dirty="0" err="1"/>
              <a:t>verdi</a:t>
            </a:r>
            <a:r>
              <a:rPr lang="zh-CN" altLang="en-US" dirty="0"/>
              <a:t>后回车 </a:t>
            </a:r>
          </a:p>
          <a:p>
            <a:pPr lvl="1"/>
            <a:r>
              <a:rPr lang="zh-CN" altLang="en-US" dirty="0"/>
              <a:t>如果报错，输入</a:t>
            </a:r>
            <a:r>
              <a:rPr lang="en-US" altLang="zh-CN" dirty="0"/>
              <a:t>lmli2</a:t>
            </a:r>
            <a:r>
              <a:rPr lang="zh-CN" altLang="en-US" dirty="0"/>
              <a:t>回车激活</a:t>
            </a:r>
            <a:r>
              <a:rPr lang="en-US" altLang="zh-CN" dirty="0"/>
              <a:t>license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虚拟机设置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新建一个终端，输入命令</a:t>
            </a:r>
          </a:p>
          <a:p>
            <a:pPr marL="457200" lvl="1" indent="0">
              <a:buNone/>
            </a:pPr>
            <a:r>
              <a:rPr lang="en-US" altLang="zh-CN" dirty="0"/>
              <a:t>cd ~/demo_e200/</a:t>
            </a:r>
            <a:r>
              <a:rPr lang="en-US" altLang="zh-CN" dirty="0" err="1"/>
              <a:t>hbird</a:t>
            </a:r>
            <a:r>
              <a:rPr lang="en-US" altLang="zh-CN" dirty="0"/>
              <a:t>-e-</a:t>
            </a:r>
            <a:r>
              <a:rPr lang="en-US" altLang="zh-CN" dirty="0" err="1"/>
              <a:t>sdk</a:t>
            </a:r>
            <a:r>
              <a:rPr lang="en-US" altLang="zh-CN" dirty="0"/>
              <a:t>-master/work/build/</a:t>
            </a:r>
            <a:r>
              <a:rPr lang="en-US" altLang="zh-CN" dirty="0" err="1"/>
              <a:t>openocd</a:t>
            </a:r>
            <a:r>
              <a:rPr lang="en-US" altLang="zh-CN" dirty="0"/>
              <a:t>/prefix</a:t>
            </a:r>
          </a:p>
          <a:p>
            <a:pPr marL="228600" lvl="0" indent="-228600">
              <a:buFont typeface="Calibri" panose="020F0502020204030204" pitchFamily="34" charset="0"/>
              <a:buChar char="▪"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ls</a:t>
            </a:r>
            <a:r>
              <a:rPr lang="zh-CN" altLang="en-US" dirty="0">
                <a:solidFill>
                  <a:schemeClr val="tx1"/>
                </a:solidFill>
              </a:rPr>
              <a:t>，如果没有文件，输入命令</a:t>
            </a:r>
          </a:p>
          <a:p>
            <a:pPr marL="457200" lvl="1" indent="0"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ln -s ~/demo_e200/tool/Nuclei/</a:t>
            </a:r>
            <a:r>
              <a:rPr lang="en-US" altLang="zh-CN" dirty="0" err="1">
                <a:solidFill>
                  <a:schemeClr val="tx1"/>
                </a:solidFill>
              </a:rPr>
              <a:t>openocd</a:t>
            </a:r>
            <a:r>
              <a:rPr lang="en-US" altLang="zh-CN" dirty="0">
                <a:solidFill>
                  <a:schemeClr val="tx1"/>
                </a:solidFill>
              </a:rPr>
              <a:t>/0.10.0-13/bin </a:t>
            </a:r>
            <a:r>
              <a:rPr lang="en-US" altLang="zh-CN" dirty="0" err="1">
                <a:solidFill>
                  <a:schemeClr val="tx1"/>
                </a:solidFill>
              </a:rPr>
              <a:t>bin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lvl="0" indent="-228600">
              <a:buFont typeface="Calibri" panose="020F0502020204030204" pitchFamily="34" charset="0"/>
              <a:buChar char="▪"/>
            </a:pPr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bin</a:t>
            </a:r>
            <a:r>
              <a:rPr lang="zh-CN" altLang="en-US" dirty="0">
                <a:solidFill>
                  <a:schemeClr val="tx1"/>
                </a:solidFill>
              </a:rPr>
              <a:t>文件已经存在但是显示红色，先输入</a:t>
            </a:r>
            <a:r>
              <a:rPr lang="en-US" altLang="zh-CN" dirty="0">
                <a:solidFill>
                  <a:schemeClr val="tx1"/>
                </a:solidFill>
              </a:rPr>
              <a:t>rm bin</a:t>
            </a:r>
            <a:r>
              <a:rPr lang="zh-CN" altLang="en-US" dirty="0">
                <a:solidFill>
                  <a:schemeClr val="tx1"/>
                </a:solidFill>
              </a:rPr>
              <a:t>再输入上面的命令</a:t>
            </a:r>
          </a:p>
          <a:p>
            <a:pPr marL="228600" lvl="0" indent="-228600">
              <a:buFont typeface="Calibri" panose="020F0502020204030204" pitchFamily="34" charset="0"/>
              <a:buChar char="▪"/>
            </a:pPr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bin</a:t>
            </a:r>
            <a:r>
              <a:rPr lang="zh-CN" altLang="en-US" dirty="0">
                <a:solidFill>
                  <a:schemeClr val="tx1"/>
                </a:solidFill>
              </a:rPr>
              <a:t>存在且不是红色，跳过这一步</a:t>
            </a:r>
          </a:p>
          <a:p>
            <a:pPr marL="228600" lvl="0" indent="-228600">
              <a:buFont typeface="Calibri" panose="020F0502020204030204" pitchFamily="34" charset="0"/>
              <a:buChar char="▪"/>
            </a:pPr>
            <a:r>
              <a:rPr lang="zh-CN" altLang="en-US" dirty="0">
                <a:solidFill>
                  <a:schemeClr val="tx1"/>
                </a:solidFill>
              </a:rPr>
              <a:t>输入命令</a:t>
            </a:r>
          </a:p>
          <a:p>
            <a:pPr marL="0" lvl="0" indent="0"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cd </a:t>
            </a:r>
            <a:r>
              <a:rPr lang="en-US" altLang="zh-CN" sz="2100" dirty="0"/>
              <a:t>~/demo</a:t>
            </a:r>
            <a:r>
              <a:rPr lang="en-US" altLang="zh-CN" dirty="0">
                <a:solidFill>
                  <a:schemeClr val="tx1"/>
                </a:solidFill>
              </a:rPr>
              <a:t>_e200/</a:t>
            </a:r>
            <a:r>
              <a:rPr lang="en-US" altLang="zh-CN" dirty="0" err="1">
                <a:solidFill>
                  <a:schemeClr val="tx1"/>
                </a:solidFill>
              </a:rPr>
              <a:t>hbird</a:t>
            </a:r>
            <a:r>
              <a:rPr lang="en-US" altLang="zh-CN" dirty="0">
                <a:solidFill>
                  <a:schemeClr val="tx1"/>
                </a:solidFill>
              </a:rPr>
              <a:t>-e-</a:t>
            </a:r>
            <a:r>
              <a:rPr lang="en-US" altLang="zh-CN" dirty="0" err="1">
                <a:solidFill>
                  <a:schemeClr val="tx1"/>
                </a:solidFill>
              </a:rPr>
              <a:t>sdk</a:t>
            </a:r>
            <a:r>
              <a:rPr lang="en-US" altLang="zh-CN" dirty="0">
                <a:solidFill>
                  <a:schemeClr val="tx1"/>
                </a:solidFill>
              </a:rPr>
              <a:t>-master/work/build/</a:t>
            </a:r>
            <a:r>
              <a:rPr lang="en-US" altLang="zh-CN" dirty="0" err="1">
                <a:solidFill>
                  <a:schemeClr val="tx1"/>
                </a:solidFill>
              </a:rPr>
              <a:t>riscv</a:t>
            </a:r>
            <a:r>
              <a:rPr lang="en-US" altLang="zh-CN" dirty="0">
                <a:solidFill>
                  <a:schemeClr val="tx1"/>
                </a:solidFill>
              </a:rPr>
              <a:t>-gnu-toolchain/riscv32-unknown-elf/prefix</a:t>
            </a:r>
          </a:p>
          <a:p>
            <a:pPr marL="228600" lvl="0" indent="-228600">
              <a:buFont typeface="Calibri" panose="020F0502020204030204" pitchFamily="34" charset="0"/>
              <a:buChar char="▪"/>
            </a:pPr>
            <a:r>
              <a:rPr lang="zh-CN" altLang="en-US" dirty="0">
                <a:solidFill>
                  <a:schemeClr val="tx1"/>
                </a:solidFill>
              </a:rPr>
              <a:t>和上面判断过程类似，只是输入的命令变成</a:t>
            </a:r>
          </a:p>
          <a:p>
            <a:pPr marL="0" lvl="0" indent="0"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	ln -s ~/demo_e200/tool/gnu-</a:t>
            </a:r>
            <a:r>
              <a:rPr lang="en-US" altLang="zh-CN" dirty="0" err="1">
                <a:solidFill>
                  <a:schemeClr val="tx1"/>
                </a:solidFill>
              </a:rPr>
              <a:t>mcu</a:t>
            </a:r>
            <a:r>
              <a:rPr lang="en-US" altLang="zh-CN" dirty="0">
                <a:solidFill>
                  <a:schemeClr val="tx1"/>
                </a:solidFill>
              </a:rPr>
              <a:t>-eclipse/</a:t>
            </a:r>
            <a:r>
              <a:rPr lang="en-US" altLang="zh-CN" dirty="0" err="1">
                <a:solidFill>
                  <a:schemeClr val="tx1"/>
                </a:solidFill>
              </a:rPr>
              <a:t>riscv</a:t>
            </a:r>
            <a:r>
              <a:rPr lang="en-US" altLang="zh-CN" dirty="0">
                <a:solidFill>
                  <a:schemeClr val="tx1"/>
                </a:solidFill>
              </a:rPr>
              <a:t>-none-</a:t>
            </a:r>
            <a:r>
              <a:rPr lang="en-US" altLang="zh-CN" dirty="0" err="1">
                <a:solidFill>
                  <a:schemeClr val="tx1"/>
                </a:solidFill>
              </a:rPr>
              <a:t>gcc</a:t>
            </a:r>
            <a:r>
              <a:rPr lang="en-US" altLang="zh-CN" dirty="0">
                <a:solidFill>
                  <a:schemeClr val="tx1"/>
                </a:solidFill>
              </a:rPr>
              <a:t>/8.2.0-2.2-20190521-0004/bin </a:t>
            </a:r>
            <a:r>
              <a:rPr lang="en-US" altLang="zh-CN" dirty="0" err="1">
                <a:solidFill>
                  <a:schemeClr val="tx1"/>
                </a:solidFill>
              </a:rPr>
              <a:t>bin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quick 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输入命令</a:t>
            </a:r>
            <a:r>
              <a:rPr lang="en-US" altLang="zh-CN" dirty="0"/>
              <a:t>cd ~/demo_e200/</a:t>
            </a:r>
            <a:r>
              <a:rPr lang="en-US" altLang="zh-CN" dirty="0" err="1"/>
              <a:t>isa_test</a:t>
            </a:r>
            <a:endParaRPr lang="en-US" altLang="zh-CN" dirty="0"/>
          </a:p>
          <a:p>
            <a:r>
              <a:rPr lang="zh-CN" altLang="en-US" dirty="0"/>
              <a:t>输入命令</a:t>
            </a:r>
            <a:r>
              <a:rPr lang="en-US" altLang="zh-CN" dirty="0"/>
              <a:t>make dump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zh-CN" altLang="en-US" dirty="0"/>
              <a:t>输入命令</a:t>
            </a:r>
            <a:r>
              <a:rPr lang="en-US" altLang="zh-CN" dirty="0"/>
              <a:t>cd ../</a:t>
            </a:r>
            <a:r>
              <a:rPr lang="en-US" altLang="zh-CN" dirty="0" err="1"/>
              <a:t>vsim</a:t>
            </a:r>
            <a:endParaRPr lang="en-US" altLang="zh-CN" dirty="0"/>
          </a:p>
          <a:p>
            <a:r>
              <a:rPr lang="zh-CN" altLang="en-US" dirty="0"/>
              <a:t>依次输入命令</a:t>
            </a:r>
            <a:r>
              <a:rPr lang="en-US" altLang="zh-CN" dirty="0"/>
              <a:t>make clean </a:t>
            </a:r>
            <a:r>
              <a:rPr lang="zh-CN" altLang="en-US" dirty="0"/>
              <a:t>，</a:t>
            </a:r>
            <a:r>
              <a:rPr lang="en-US" altLang="zh-CN" dirty="0"/>
              <a:t>make install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vim </a:t>
            </a:r>
            <a:r>
              <a:rPr lang="en-US" altLang="zh-CN" dirty="0" err="1"/>
              <a:t>Makefile</a:t>
            </a:r>
            <a:r>
              <a:rPr lang="zh-CN" altLang="en-US" dirty="0"/>
              <a:t>，确保</a:t>
            </a:r>
            <a:r>
              <a:rPr lang="en-US" altLang="zh-CN" dirty="0"/>
              <a:t>TESENAME</a:t>
            </a:r>
            <a:r>
              <a:rPr lang="zh-CN" altLang="en-US" dirty="0"/>
              <a:t>和</a:t>
            </a:r>
            <a:r>
              <a:rPr lang="en-US" altLang="zh-CN" dirty="0"/>
              <a:t>TESTCASE</a:t>
            </a:r>
            <a:r>
              <a:rPr lang="zh-CN" altLang="en-US" dirty="0"/>
              <a:t>为加法器</a:t>
            </a:r>
            <a:r>
              <a:rPr lang="zh-CN" altLang="en-US" sz="1400" dirty="0"/>
              <a:t>（如下图所示）</a:t>
            </a:r>
            <a:endParaRPr lang="en-US" altLang="zh-CN" sz="1400" dirty="0"/>
          </a:p>
          <a:p>
            <a:pPr lvl="1"/>
            <a:r>
              <a:rPr lang="zh-CN" altLang="en-US" dirty="0"/>
              <a:t>如果不是，可输入</a:t>
            </a:r>
            <a:r>
              <a:rPr lang="en-US" altLang="zh-CN" dirty="0" err="1"/>
              <a:t>i</a:t>
            </a:r>
            <a:r>
              <a:rPr lang="zh-CN" altLang="en-US" dirty="0"/>
              <a:t>进入编辑模式，将相关代码注释</a:t>
            </a:r>
            <a:r>
              <a:rPr lang="en-US" altLang="zh-CN" dirty="0"/>
              <a:t>/</a:t>
            </a:r>
            <a:r>
              <a:rPr lang="zh-CN" altLang="en-US" dirty="0"/>
              <a:t>解注释后，先按</a:t>
            </a:r>
            <a:r>
              <a:rPr lang="en-US" altLang="zh-CN" dirty="0"/>
              <a:t>Esc</a:t>
            </a:r>
            <a:r>
              <a:rPr lang="zh-CN" altLang="en-US" dirty="0"/>
              <a:t>，再输入 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</a:t>
            </a:r>
            <a:r>
              <a:rPr lang="zh-CN" altLang="en-US" dirty="0"/>
              <a:t>退出 </a:t>
            </a:r>
            <a:r>
              <a:rPr lang="en-US" altLang="zh-CN" sz="1200" dirty="0"/>
              <a:t>(</a:t>
            </a:r>
            <a:r>
              <a:rPr lang="zh-CN" altLang="en-US" sz="1200" dirty="0"/>
              <a:t>注：第一个字符需按</a:t>
            </a:r>
            <a:r>
              <a:rPr lang="en-US" altLang="zh-CN" sz="1200" dirty="0"/>
              <a:t>Shift</a:t>
            </a:r>
            <a:r>
              <a:rPr lang="zh-CN" altLang="en-US" sz="1200" dirty="0"/>
              <a:t>和分号键</a:t>
            </a:r>
            <a:r>
              <a:rPr lang="en-US" altLang="zh-CN" sz="1200" dirty="0"/>
              <a:t>)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如果看到</a:t>
            </a:r>
            <a:r>
              <a:rPr lang="en-US" altLang="zh-CN" dirty="0"/>
              <a:t>pass</a:t>
            </a:r>
            <a:r>
              <a:rPr lang="zh-CN" altLang="en-US" dirty="0"/>
              <a:t>的打印信息，表示测试程序通过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start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BA8A203-8B91-413E-8A83-B67F24E0C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93" y="4834296"/>
            <a:ext cx="5293142" cy="13215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cd ../</a:t>
            </a:r>
            <a:r>
              <a:rPr lang="en-US" altLang="zh-CN" dirty="0" err="1"/>
              <a:t>hbird</a:t>
            </a:r>
            <a:r>
              <a:rPr lang="en-US" altLang="zh-CN" dirty="0"/>
              <a:t>-e-</a:t>
            </a:r>
            <a:r>
              <a:rPr lang="en-US" altLang="zh-CN" dirty="0" err="1"/>
              <a:t>sdk</a:t>
            </a:r>
            <a:r>
              <a:rPr lang="en-US" altLang="zh-CN" dirty="0"/>
              <a:t>-master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make </a:t>
            </a:r>
            <a:r>
              <a:rPr lang="en-US" altLang="zh-CN" dirty="0" err="1"/>
              <a:t>dasm</a:t>
            </a:r>
            <a:r>
              <a:rPr lang="en-US" altLang="zh-CN" dirty="0"/>
              <a:t> PROGRAM=demo_i2c</a:t>
            </a:r>
            <a:r>
              <a:rPr lang="zh-CN" altLang="en-US" dirty="0"/>
              <a:t>，如果没有报错表示</a:t>
            </a:r>
            <a:r>
              <a:rPr lang="en-US" altLang="zh-CN" dirty="0"/>
              <a:t>demo_i2c</a:t>
            </a:r>
            <a:r>
              <a:rPr lang="zh-CN" altLang="en-US" dirty="0"/>
              <a:t>软件程序编译成功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cd ../</a:t>
            </a:r>
            <a:r>
              <a:rPr lang="en-US" altLang="zh-CN" dirty="0" err="1"/>
              <a:t>vsim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vim </a:t>
            </a:r>
            <a:r>
              <a:rPr lang="en-US" altLang="zh-CN" dirty="0" err="1"/>
              <a:t>Makefile</a:t>
            </a:r>
            <a:r>
              <a:rPr lang="zh-CN" altLang="en-US" dirty="0"/>
              <a:t>，并输入</a:t>
            </a:r>
            <a:r>
              <a:rPr lang="en-US" altLang="zh-CN" dirty="0" err="1"/>
              <a:t>i</a:t>
            </a:r>
            <a:r>
              <a:rPr lang="zh-CN" altLang="en-US" dirty="0"/>
              <a:t>进入编辑模式，将注释掉的两行</a:t>
            </a:r>
            <a:r>
              <a:rPr lang="en-US" altLang="zh-CN" dirty="0"/>
              <a:t>demo_i2</a:t>
            </a:r>
            <a:r>
              <a:rPr lang="zh-CN" altLang="en-US" dirty="0"/>
              <a:t>代码取消注释，将上面的两行关于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 err="1"/>
              <a:t>isa_test</a:t>
            </a:r>
            <a:r>
              <a:rPr lang="zh-CN" altLang="en-US" dirty="0"/>
              <a:t>相关代码注释掉后</a:t>
            </a:r>
            <a:r>
              <a:rPr lang="zh-CN" altLang="en-US" sz="1400" dirty="0"/>
              <a:t>（如下图所示）</a:t>
            </a:r>
            <a:r>
              <a:rPr lang="zh-CN" altLang="en-US" dirty="0"/>
              <a:t>按</a:t>
            </a:r>
            <a:r>
              <a:rPr lang="en-US" altLang="zh-CN" dirty="0"/>
              <a:t>esc</a:t>
            </a:r>
            <a:r>
              <a:rPr lang="zh-CN" altLang="en-US" dirty="0"/>
              <a:t>键，输入 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</a:t>
            </a:r>
            <a:r>
              <a:rPr lang="zh-CN" altLang="en-US" dirty="0"/>
              <a:t>退出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r>
              <a:rPr lang="zh-CN" altLang="en-US" dirty="0"/>
              <a:t>输入</a:t>
            </a:r>
            <a:r>
              <a:rPr lang="en-US" altLang="zh-CN" dirty="0"/>
              <a:t>make </a:t>
            </a:r>
            <a:r>
              <a:rPr lang="en-US" altLang="zh-CN" dirty="0" err="1"/>
              <a:t>run_test</a:t>
            </a:r>
            <a:r>
              <a:rPr lang="zh-CN" altLang="en-US" dirty="0"/>
              <a:t>（此时打印</a:t>
            </a:r>
            <a:r>
              <a:rPr lang="en-US" altLang="zh-CN" dirty="0"/>
              <a:t>fail</a:t>
            </a:r>
            <a:r>
              <a:rPr lang="zh-CN" altLang="en-US" dirty="0"/>
              <a:t>是正常）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quick start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F8752F-FA2F-4857-B2F0-5C185FD4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73" y="4723892"/>
            <a:ext cx="4341440" cy="10838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make wave</a:t>
            </a:r>
            <a:r>
              <a:rPr lang="zh-CN" altLang="en-US" dirty="0"/>
              <a:t>，即可打开</a:t>
            </a:r>
            <a:r>
              <a:rPr lang="en-US" altLang="zh-CN" dirty="0"/>
              <a:t>Verdi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查看波形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2858499B-0A1C-4B01-86FE-DD41B4A5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6"/>
          <a:stretch/>
        </p:blipFill>
        <p:spPr>
          <a:xfrm>
            <a:off x="4181504" y="2870090"/>
            <a:ext cx="4778048" cy="3154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7BF5C7-690C-4E21-AFF3-4CF5D1A61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6" t="37961" r="13374" b="23581"/>
          <a:stretch/>
        </p:blipFill>
        <p:spPr>
          <a:xfrm>
            <a:off x="494024" y="2350009"/>
            <a:ext cx="3496329" cy="1510211"/>
          </a:xfrm>
          <a:prstGeom prst="rect">
            <a:avLst/>
          </a:prstGeom>
        </p:spPr>
      </p:pic>
      <p:pic>
        <p:nvPicPr>
          <p:cNvPr id="8" name="图片 7" descr="图形用户界面, 图示, 文本, 应用程序&#10;&#10;描述已自动生成">
            <a:extLst>
              <a:ext uri="{FF2B5EF4-FFF2-40B4-BE49-F238E27FC236}">
                <a16:creationId xmlns:a16="http://schemas.microsoft.com/office/drawing/2014/main" id="{48F920B4-95B1-47C5-9B43-BA75E8614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3997438"/>
            <a:ext cx="3496328" cy="2364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verdi</a:t>
            </a:r>
            <a:r>
              <a:rPr lang="zh-CN" altLang="en-US" dirty="0"/>
              <a:t>界面上半部分显示代码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~/demo_e200/</a:t>
            </a:r>
            <a:r>
              <a:rPr lang="en-US" altLang="zh-CN" sz="1400" dirty="0" err="1"/>
              <a:t>vsim</a:t>
            </a:r>
            <a:r>
              <a:rPr lang="en-US" altLang="zh-CN" sz="1400" dirty="0"/>
              <a:t>/install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Verdi</a:t>
            </a:r>
            <a:r>
              <a:rPr lang="zh-CN" altLang="en-US" dirty="0"/>
              <a:t>界面下半部分显示波形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~/demo_e200/</a:t>
            </a:r>
            <a:r>
              <a:rPr lang="en-US" altLang="zh-CN" sz="1400" dirty="0" err="1"/>
              <a:t>vsim</a:t>
            </a:r>
            <a:r>
              <a:rPr lang="en-US" altLang="zh-CN" sz="1400" dirty="0"/>
              <a:t>/run/&lt;TESTNAME&gt;/</a:t>
            </a:r>
            <a:r>
              <a:rPr lang="en-US" altLang="zh-CN" sz="1400" dirty="0" err="1"/>
              <a:t>tb_top.fsdb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查看波形</a:t>
            </a:r>
          </a:p>
        </p:txBody>
      </p:sp>
    </p:spTree>
    <p:extLst>
      <p:ext uri="{BB962C8B-B14F-4D97-AF65-F5344CB8AC3E}">
        <p14:creationId xmlns:p14="http://schemas.microsoft.com/office/powerpoint/2010/main" val="11371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点击下图中的信号图标即选择需要的信号：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查看波形</a:t>
            </a:r>
          </a:p>
        </p:txBody>
      </p:sp>
      <p:pic>
        <p:nvPicPr>
          <p:cNvPr id="41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2197100"/>
            <a:ext cx="6212840" cy="326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347</TotalTime>
  <Words>537</Words>
  <Application>Microsoft Office PowerPoint</Application>
  <PresentationFormat>全屏显示(4:3)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1_2016-VI主题-蓝</vt:lpstr>
      <vt:lpstr>SOC实验</vt:lpstr>
      <vt:lpstr>实验介绍</vt:lpstr>
      <vt:lpstr>虚拟机设置</vt:lpstr>
      <vt:lpstr>quick start</vt:lpstr>
      <vt:lpstr>quick start</vt:lpstr>
      <vt:lpstr>quick start</vt:lpstr>
      <vt:lpstr>查看波形</vt:lpstr>
      <vt:lpstr>查看波形</vt:lpstr>
      <vt:lpstr>查看波形</vt:lpstr>
      <vt:lpstr>查看波形</vt:lpstr>
      <vt:lpstr>实验报告要求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jiangjf</cp:lastModifiedBy>
  <cp:revision>76</cp:revision>
  <dcterms:created xsi:type="dcterms:W3CDTF">2016-04-20T02:59:00Z</dcterms:created>
  <dcterms:modified xsi:type="dcterms:W3CDTF">2021-03-31T01:13:09Z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