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</p:sldMasterIdLst>
  <p:notesMasterIdLst>
    <p:notesMasterId r:id="rId23"/>
  </p:notesMasterIdLst>
  <p:handoutMasterIdLst>
    <p:handoutMasterId r:id="rId24"/>
  </p:handoutMasterIdLst>
  <p:sldIdLst>
    <p:sldId id="564" r:id="rId3"/>
    <p:sldId id="319" r:id="rId4"/>
    <p:sldId id="565" r:id="rId5"/>
    <p:sldId id="566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297" r:id="rId20"/>
    <p:sldId id="581" r:id="rId21"/>
    <p:sldId id="582" r:id="rId22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2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5E"/>
    <a:srgbClr val="1BB18D"/>
    <a:srgbClr val="1CB691"/>
    <a:srgbClr val="C00000"/>
    <a:srgbClr val="18B48F"/>
    <a:srgbClr val="FFFEFD"/>
    <a:srgbClr val="80E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0382" autoAdjust="0"/>
  </p:normalViewPr>
  <p:slideViewPr>
    <p:cSldViewPr>
      <p:cViewPr varScale="1">
        <p:scale>
          <a:sx n="62" d="100"/>
          <a:sy n="62" d="100"/>
        </p:scale>
        <p:origin x="216" y="4"/>
      </p:cViewPr>
      <p:guideLst>
        <p:guide orient="horz" pos="2109"/>
        <p:guide pos="3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1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0901-3DCA-48F9-B0CB-D8F0D1E6B365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9095-D5A4-4D04-8CEB-69FB25E1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836C-7D3D-44DD-AD4F-98DBA4D1058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9960B-A742-4F79-9BC8-14A4E9893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960B-A742-4F79-9BC8-14A4E98934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50BCE-E003-4908-8580-768EC4530BF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9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91" indent="0">
              <a:buNone/>
              <a:defRPr sz="1800"/>
            </a:lvl2pPr>
            <a:lvl3pPr marL="914583" indent="0">
              <a:buNone/>
              <a:defRPr sz="1600"/>
            </a:lvl3pPr>
            <a:lvl4pPr marL="1371874" indent="0">
              <a:buNone/>
              <a:defRPr sz="1400"/>
            </a:lvl4pPr>
            <a:lvl5pPr marL="1829166" indent="0">
              <a:buNone/>
              <a:defRPr sz="1400"/>
            </a:lvl5pPr>
            <a:lvl6pPr marL="2286457" indent="0">
              <a:buNone/>
              <a:defRPr sz="1400"/>
            </a:lvl6pPr>
            <a:lvl7pPr marL="2743749" indent="0">
              <a:buNone/>
              <a:defRPr sz="1400"/>
            </a:lvl7pPr>
            <a:lvl8pPr marL="3201040" indent="0">
              <a:buNone/>
              <a:defRPr sz="1400"/>
            </a:lvl8pPr>
            <a:lvl9pPr marL="3658332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CBB2C-D3B7-4F86-AC0E-473D36464CF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95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FB182-CCA2-4EC8-8C67-8DA5161E57E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79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7366E-309F-4790-8E40-3C5A6A38D98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3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C45E-21E7-4A07-AB24-7AA900E5617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3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F001-93EA-4050-9C51-27A9508979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3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B8EF-37BF-41C8-BE5A-7B7C71B1C0C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1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BFF5C-F10F-4C4F-9690-8EC75D8C210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918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1411-9536-4254-8DBF-9E95B77CB0C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272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8410E-842D-4FD1-8527-195508BE616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26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左右顶角 2"/>
          <p:cNvSpPr/>
          <p:nvPr userDrawn="1"/>
        </p:nvSpPr>
        <p:spPr>
          <a:xfrm rot="5400000">
            <a:off x="-965904" y="1409244"/>
            <a:ext cx="2412268" cy="476703"/>
          </a:xfrm>
          <a:prstGeom prst="snip2SameRect">
            <a:avLst/>
          </a:prstGeom>
          <a:solidFill>
            <a:srgbClr val="18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6239-AE7D-4147-95D7-7BDEBDBB5EF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63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6793" y="1600571"/>
            <a:ext cx="5384099" cy="2186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6793" y="3939500"/>
            <a:ext cx="5384099" cy="21880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5E98-6713-4B01-A586-CD9BD0FCD28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6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 action="ppaction://hlinksldjump"/>
          </p:cNvPr>
          <p:cNvSpPr txBox="1"/>
          <p:nvPr userDrawn="1"/>
        </p:nvSpPr>
        <p:spPr>
          <a:xfrm>
            <a:off x="11783838" y="2928640"/>
            <a:ext cx="406575" cy="1077218"/>
          </a:xfrm>
          <a:prstGeom prst="rect">
            <a:avLst/>
          </a:prstGeom>
          <a:solidFill>
            <a:srgbClr val="18B4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返回目录</a:t>
            </a:r>
          </a:p>
        </p:txBody>
      </p:sp>
      <p:sp>
        <p:nvSpPr>
          <p:cNvPr id="5" name="矩形: 剪去左右顶角 4"/>
          <p:cNvSpPr/>
          <p:nvPr userDrawn="1"/>
        </p:nvSpPr>
        <p:spPr>
          <a:xfrm rot="5400000">
            <a:off x="-965904" y="1409244"/>
            <a:ext cx="2412268" cy="476703"/>
          </a:xfrm>
          <a:prstGeom prst="snip2SameRect">
            <a:avLst/>
          </a:prstGeom>
          <a:solidFill>
            <a:srgbClr val="18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91" indent="0" algn="ctr">
              <a:buNone/>
              <a:defRPr/>
            </a:lvl2pPr>
            <a:lvl3pPr marL="914583" indent="0" algn="ctr">
              <a:buNone/>
              <a:defRPr/>
            </a:lvl3pPr>
            <a:lvl4pPr marL="1371874" indent="0" algn="ctr">
              <a:buNone/>
              <a:defRPr/>
            </a:lvl4pPr>
            <a:lvl5pPr marL="1829166" indent="0" algn="ctr">
              <a:buNone/>
              <a:defRPr/>
            </a:lvl5pPr>
            <a:lvl6pPr marL="2286457" indent="0" algn="ctr">
              <a:buNone/>
              <a:defRPr/>
            </a:lvl6pPr>
            <a:lvl7pPr marL="2743749" indent="0" algn="ctr">
              <a:buNone/>
              <a:defRPr/>
            </a:lvl7pPr>
            <a:lvl8pPr marL="3201040" indent="0" algn="ctr">
              <a:buNone/>
              <a:defRPr/>
            </a:lvl8pPr>
            <a:lvl9pPr marL="365833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FC337-9784-40FC-970F-E4C494C329C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 t="-1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1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B1989C-F284-4AC0-A8B4-BDB6994621E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0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91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583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874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9166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69" indent="-342969" algn="l" rtl="0" eaLnBrk="0" fontAlgn="base" hangingPunct="0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99" indent="-285807" algn="l" rtl="0" eaLnBrk="0" fontAlgn="base" hangingPunct="0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ea typeface="+mn-ea"/>
        </a:defRPr>
      </a:lvl2pPr>
      <a:lvl3pPr marL="1143229" indent="-22864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520" indent="-22864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811" indent="-22864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5103" indent="-2286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2394" indent="-2286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686" indent="-2286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977" indent="-2286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l="7000" t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hlinkClick r:id="" action="ppaction://noaction"/>
          </p:cNvPr>
          <p:cNvSpPr txBox="1"/>
          <p:nvPr/>
        </p:nvSpPr>
        <p:spPr>
          <a:xfrm>
            <a:off x="4583038" y="2984972"/>
            <a:ext cx="330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320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●一词多义专练</a:t>
            </a:r>
          </a:p>
        </p:txBody>
      </p:sp>
      <p:sp>
        <p:nvSpPr>
          <p:cNvPr id="8" name="文本框 5">
            <a:hlinkClick r:id="rId3" action="ppaction://hlinksldjump"/>
          </p:cNvPr>
          <p:cNvSpPr txBox="1"/>
          <p:nvPr/>
        </p:nvSpPr>
        <p:spPr>
          <a:xfrm>
            <a:off x="1126654" y="2984972"/>
            <a:ext cx="376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320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 重难考点过关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2320925" y="1228090"/>
            <a:ext cx="11794490" cy="6554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上课前，请大家准备好</a:t>
            </a:r>
            <a:r>
              <a:rPr lang="en-US" altLang="zh-CN" sz="4000" b="1" dirty="0"/>
              <a:t>:</a:t>
            </a:r>
          </a:p>
          <a:p>
            <a:r>
              <a:rPr lang="en-US" altLang="zh-CN" sz="4000" b="1" dirty="0"/>
              <a:t>1. </a:t>
            </a:r>
            <a:r>
              <a:rPr lang="zh-CN" altLang="en-US" sz="4000" b="1" dirty="0">
                <a:sym typeface="+mn-ea"/>
              </a:rPr>
              <a:t>蓝色听课手册</a:t>
            </a:r>
            <a:endParaRPr lang="zh-CN" altLang="en-US" sz="4000" b="1" dirty="0"/>
          </a:p>
          <a:p>
            <a:r>
              <a:rPr lang="en-US" altLang="zh-CN" sz="4000" b="1" dirty="0">
                <a:highlight>
                  <a:srgbClr val="FFFF00"/>
                </a:highlight>
              </a:rPr>
              <a:t>2. </a:t>
            </a:r>
            <a:r>
              <a:rPr lang="zh-CN" altLang="en-US" sz="4000" b="1" dirty="0">
                <a:highlight>
                  <a:srgbClr val="FFFF00"/>
                </a:highlight>
              </a:rPr>
              <a:t>笔记本</a:t>
            </a:r>
            <a:endParaRPr lang="en-US" altLang="zh-CN" sz="4000" b="1" dirty="0"/>
          </a:p>
          <a:p>
            <a:r>
              <a:rPr lang="en-US" altLang="zh-CN" sz="4000" b="1" dirty="0"/>
              <a:t>3. </a:t>
            </a:r>
            <a:r>
              <a:rPr lang="zh-CN" altLang="en-US" sz="4000" b="1" dirty="0"/>
              <a:t>黑笔和红笔</a:t>
            </a:r>
          </a:p>
          <a:p>
            <a:endParaRPr lang="zh-CN" altLang="en-US" sz="4000" b="1" dirty="0"/>
          </a:p>
          <a:p>
            <a:endParaRPr lang="zh-CN" altLang="zh-CN" sz="4000" b="1" dirty="0"/>
          </a:p>
          <a:p>
            <a:endParaRPr lang="zh-CN" altLang="zh-CN" sz="4000" b="1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60F54C08-FDD9-42C6-B27B-52D557381D1C}"/>
              </a:ext>
            </a:extLst>
          </p:cNvPr>
          <p:cNvSpPr txBox="1">
            <a:spLocks/>
          </p:cNvSpPr>
          <p:nvPr/>
        </p:nvSpPr>
        <p:spPr>
          <a:xfrm>
            <a:off x="910630" y="1047428"/>
            <a:ext cx="10873208" cy="37846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Before you choose a book, you'd better look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　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the first few pages to know whether it is too easy or too difficult for you. 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）青少年应该学习如何照顾自己。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              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CE90E0-3967-487E-9766-338174B6E60C}"/>
              </a:ext>
            </a:extLst>
          </p:cNvPr>
          <p:cNvGrpSpPr/>
          <p:nvPr/>
        </p:nvGrpSpPr>
        <p:grpSpPr>
          <a:xfrm>
            <a:off x="982638" y="348996"/>
            <a:ext cx="5055560" cy="584775"/>
            <a:chOff x="982638" y="348996"/>
            <a:chExt cx="5055560" cy="58477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107BA8C-5CDA-4447-9450-9277EA767A6F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DF62DF7-2EBD-45E2-8987-F791372FFEE8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B0B0C5C-EA01-4027-9418-A5C0BD5C9086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41C057-42EE-46A6-B55C-42F5B2B2D24B}"/>
                </a:ext>
              </a:extLst>
            </p:cNvPr>
            <p:cNvSpPr/>
            <p:nvPr/>
          </p:nvSpPr>
          <p:spPr>
            <a:xfrm>
              <a:off x="1558702" y="348996"/>
              <a:ext cx="44794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 look after</a:t>
              </a:r>
              <a:r>
                <a:rPr kumimoji="0" lang="zh-CN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照顾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;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照料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21FE4AF-8010-47D9-9592-D484D2683689}"/>
              </a:ext>
            </a:extLst>
          </p:cNvPr>
          <p:cNvSpPr/>
          <p:nvPr/>
        </p:nvSpPr>
        <p:spPr>
          <a:xfrm>
            <a:off x="1263759" y="1677696"/>
            <a:ext cx="2122327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through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DCA703-FD78-4137-A512-11C398CFD821}"/>
              </a:ext>
            </a:extLst>
          </p:cNvPr>
          <p:cNvSpPr/>
          <p:nvPr/>
        </p:nvSpPr>
        <p:spPr>
          <a:xfrm>
            <a:off x="1010285" y="3862070"/>
            <a:ext cx="111798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Teenagers should learn how to look after themselves.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105968-465E-405E-9588-034FDCACD4B0}"/>
              </a:ext>
            </a:extLst>
          </p:cNvPr>
          <p:cNvSpPr txBox="1">
            <a:spLocks/>
          </p:cNvSpPr>
          <p:nvPr/>
        </p:nvSpPr>
        <p:spPr>
          <a:xfrm>
            <a:off x="910630" y="477466"/>
            <a:ext cx="10873208" cy="30460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Katy's family, friends and fans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up to her as an example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of someone who has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overcome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her difficulties and achieved her dreams.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0D238-DD1B-418B-8371-C82F3F6D436A}"/>
              </a:ext>
            </a:extLst>
          </p:cNvPr>
          <p:cNvSpPr/>
          <p:nvPr/>
        </p:nvSpPr>
        <p:spPr>
          <a:xfrm>
            <a:off x="582503" y="2688253"/>
            <a:ext cx="107733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凯蒂的家人、朋友和粉丝都很敬佩她，把她视为克服困难、实现梦想的榜样。</a:t>
            </a:r>
            <a:endParaRPr lang="zh-CN" altLang="en-US" sz="3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495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4B4665F-7D82-45BD-B016-07534DE2DAEF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5821289"/>
              </p:ext>
            </p:extLst>
          </p:nvPr>
        </p:nvGraphicFramePr>
        <p:xfrm>
          <a:off x="914107" y="1265709"/>
          <a:ext cx="10869731" cy="2524125"/>
        </p:xfrm>
        <a:graphic>
          <a:graphicData uri="http://schemas.openxmlformats.org/drawingml/2006/table">
            <a:tbl>
              <a:tblPr firstRow="1" firstCol="1" bandRow="1"/>
              <a:tblGrid>
                <a:gridCol w="268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词条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意义及用法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receive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意为“</a:t>
                      </a:r>
                      <a:r>
                        <a:rPr lang="zh-CN" sz="3000" dirty="0">
                          <a:solidFill>
                            <a:srgbClr val="C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收到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强调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客观上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接到或收到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但主观上不一定接受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意为“</a:t>
                      </a:r>
                      <a:r>
                        <a:rPr lang="zh-CN" sz="3000" dirty="0">
                          <a:solidFill>
                            <a:srgbClr val="C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接受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指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主观上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E8A3A6B-84C5-414F-97A5-0507B91238D0}"/>
              </a:ext>
            </a:extLst>
          </p:cNvPr>
          <p:cNvGrpSpPr/>
          <p:nvPr/>
        </p:nvGrpSpPr>
        <p:grpSpPr>
          <a:xfrm>
            <a:off x="910883" y="348996"/>
            <a:ext cx="4285734" cy="584775"/>
            <a:chOff x="982638" y="348996"/>
            <a:chExt cx="4285734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8B5CAAC-8B6D-4596-A6D1-E6D6F9CAC69F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1F5A925-4623-4863-B372-94A928B78C68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2AB98D-C7D6-4215-8C3D-E9F5B7561C29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4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282374A-E4F7-453B-9485-AF76BEC1B1F2}"/>
                </a:ext>
              </a:extLst>
            </p:cNvPr>
            <p:cNvSpPr/>
            <p:nvPr/>
          </p:nvSpPr>
          <p:spPr>
            <a:xfrm>
              <a:off x="1558702" y="348996"/>
              <a:ext cx="37096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 receive/accept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63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CC35FF32-7362-42AD-B808-2638362A0BFE}"/>
              </a:ext>
            </a:extLst>
          </p:cNvPr>
          <p:cNvSpPr txBox="1">
            <a:spLocks/>
          </p:cNvSpPr>
          <p:nvPr/>
        </p:nvSpPr>
        <p:spPr>
          <a:xfrm>
            <a:off x="695365" y="1047428"/>
            <a:ext cx="10873208" cy="39693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My friend Paul received an expensive model car 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his brother as a Christmas present. 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I didn't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mean to trouble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Curry yesterday. It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was pouring with rain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so I </a:t>
            </a:r>
            <a:r>
              <a:rPr kumimoji="0" lang="zh-CN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accept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his offer of a lift. 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3C6CCE-6FA9-47E9-B469-7C5D2E9E59B6}"/>
              </a:ext>
            </a:extLst>
          </p:cNvPr>
          <p:cNvGrpSpPr/>
          <p:nvPr/>
        </p:nvGrpSpPr>
        <p:grpSpPr>
          <a:xfrm>
            <a:off x="910883" y="348996"/>
            <a:ext cx="4285734" cy="584775"/>
            <a:chOff x="982638" y="348996"/>
            <a:chExt cx="4285734" cy="58477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A62E09-AA4C-4575-B951-B1139EB0917E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F86547-BC60-4B19-B475-735CAB5C9ADE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07DBB7B-E0F5-4A55-9999-9D4B6682C9E0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516A34-F3A2-4280-BA4D-6FBBB130632C}"/>
                </a:ext>
              </a:extLst>
            </p:cNvPr>
            <p:cNvSpPr/>
            <p:nvPr/>
          </p:nvSpPr>
          <p:spPr>
            <a:xfrm>
              <a:off x="1558702" y="348996"/>
              <a:ext cx="37096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 receive/accept</a:t>
              </a:r>
              <a:r>
                <a:rPr kumimoji="0" lang="zh-CN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0F313F8-E949-41B4-A248-07F26851B7C6}"/>
              </a:ext>
            </a:extLst>
          </p:cNvPr>
          <p:cNvSpPr/>
          <p:nvPr/>
        </p:nvSpPr>
        <p:spPr>
          <a:xfrm>
            <a:off x="976739" y="1630100"/>
            <a:ext cx="130996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from</a:t>
            </a:r>
            <a:r>
              <a:rPr lang="zh-CN" altLang="zh-CN" sz="28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096C86-45BD-4252-BEED-A9455343508F}"/>
              </a:ext>
            </a:extLst>
          </p:cNvPr>
          <p:cNvSpPr/>
          <p:nvPr/>
        </p:nvSpPr>
        <p:spPr>
          <a:xfrm>
            <a:off x="3148816" y="3594741"/>
            <a:ext cx="217406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accepted</a:t>
            </a:r>
            <a:r>
              <a:rPr lang="zh-CN" altLang="zh-CN" sz="28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66871680-498E-4F31-8D2D-70FA552958B3}"/>
              </a:ext>
            </a:extLst>
          </p:cNvPr>
          <p:cNvSpPr>
            <a:spLocks noGrp="1"/>
          </p:cNvSpPr>
          <p:nvPr/>
        </p:nvSpPr>
        <p:spPr>
          <a:xfrm>
            <a:off x="658495" y="4684395"/>
            <a:ext cx="11024870" cy="1383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3</a:t>
            </a:r>
            <a:r>
              <a:rPr lang="zh-CN" altLang="zh-CN" sz="2800" dirty="0">
                <a:solidFill>
                  <a:prstClr val="black"/>
                </a:solidFill>
                <a:latin typeface="微软雅黑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Before stamps appeared, people didn't pay for the letters they sent, but for the letters they _________</a:t>
            </a:r>
            <a:r>
              <a:rPr lang="zh-CN" altLang="zh-CN" sz="28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receive</a:t>
            </a:r>
            <a:r>
              <a:rPr lang="zh-CN" altLang="zh-CN" sz="2800" dirty="0">
                <a:solidFill>
                  <a:prstClr val="black"/>
                </a:solidFill>
                <a:latin typeface="微软雅黑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</a:rPr>
              <a:t>. </a:t>
            </a:r>
            <a:r>
              <a:rPr lang="en-US" altLang="zh-CN" sz="2800" u="sng" dirty="0">
                <a:solidFill>
                  <a:prstClr val="black"/>
                </a:solidFill>
                <a:latin typeface="微软雅黑"/>
              </a:rPr>
              <a:t>                                                                                   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E8061-55A1-428D-B239-2462F19C5927}"/>
              </a:ext>
            </a:extLst>
          </p:cNvPr>
          <p:cNvSpPr/>
          <p:nvPr/>
        </p:nvSpPr>
        <p:spPr>
          <a:xfrm>
            <a:off x="6419770" y="5252517"/>
            <a:ext cx="210205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received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E5BE77-55F9-40C6-907B-E8CD2C818DCA}"/>
              </a:ext>
            </a:extLst>
          </p:cNvPr>
          <p:cNvSpPr/>
          <p:nvPr/>
        </p:nvSpPr>
        <p:spPr>
          <a:xfrm>
            <a:off x="2264520" y="2241283"/>
            <a:ext cx="80791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receive </a:t>
            </a:r>
            <a:r>
              <a:rPr lang="en-US" altLang="zh-CN" sz="2800" b="1" dirty="0" err="1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 from sb </a:t>
            </a:r>
            <a:r>
              <a:rPr lang="zh-CN" altLang="en-US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从某人那里收到某物</a:t>
            </a:r>
            <a:endParaRPr lang="zh-CN" altLang="zh-CN" sz="2800" dirty="0">
              <a:solidFill>
                <a:srgbClr val="00975E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580681-0D4C-466D-8B24-6132C1AAB4CE}"/>
              </a:ext>
            </a:extLst>
          </p:cNvPr>
          <p:cNvSpPr/>
          <p:nvPr/>
        </p:nvSpPr>
        <p:spPr>
          <a:xfrm>
            <a:off x="6727055" y="4097692"/>
            <a:ext cx="80791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mean to do </a:t>
            </a:r>
            <a:r>
              <a:rPr lang="zh-CN" altLang="en-US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想要、意图做</a:t>
            </a:r>
            <a:endParaRPr lang="zh-CN" altLang="zh-CN" sz="2800" dirty="0">
              <a:solidFill>
                <a:srgbClr val="00975E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E59314-95EB-40B3-AC19-E6B8D5B6779E}"/>
              </a:ext>
            </a:extLst>
          </p:cNvPr>
          <p:cNvSpPr/>
          <p:nvPr/>
        </p:nvSpPr>
        <p:spPr>
          <a:xfrm>
            <a:off x="507048" y="4082477"/>
            <a:ext cx="80791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975E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下着瓢泼大雨</a:t>
            </a:r>
            <a:endParaRPr lang="zh-CN" altLang="zh-CN" sz="2800" dirty="0">
              <a:solidFill>
                <a:srgbClr val="00975E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4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397BDD-EBB5-47B6-9B90-C485D904226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0630" y="1265709"/>
          <a:ext cx="10873208" cy="2524125"/>
        </p:xfrm>
        <a:graphic>
          <a:graphicData uri="http://schemas.openxmlformats.org/drawingml/2006/table">
            <a:tbl>
              <a:tblPr firstRow="1" firstCol="1" bandRow="1"/>
              <a:tblGrid>
                <a:gridCol w="271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词条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分类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一条建议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动词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advice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不可数名词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 piece of advice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advi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suggestion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可数名词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 suggestion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suggest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550544C-4DB7-4C66-9E21-C8470E89B23F}"/>
              </a:ext>
            </a:extLst>
          </p:cNvPr>
          <p:cNvGrpSpPr/>
          <p:nvPr/>
        </p:nvGrpSpPr>
        <p:grpSpPr>
          <a:xfrm>
            <a:off x="982638" y="348996"/>
            <a:ext cx="4965407" cy="584775"/>
            <a:chOff x="982638" y="348996"/>
            <a:chExt cx="4965407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95E4D8F-8E99-459D-ABBE-63C20D012AE5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29F0AEC-FD02-491C-852F-85DB42B8D1B7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CEDF4D-9EC3-471F-93D0-37FDB9647A1D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5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6804EF-B384-4D1F-9D60-AD19F3413156}"/>
                </a:ext>
              </a:extLst>
            </p:cNvPr>
            <p:cNvSpPr/>
            <p:nvPr/>
          </p:nvSpPr>
          <p:spPr>
            <a:xfrm>
              <a:off x="1558702" y="348996"/>
              <a:ext cx="43893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advice/suggestion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0F35A5A-A389-4ADF-BB41-9B14B0CB6ECB}"/>
              </a:ext>
            </a:extLst>
          </p:cNvPr>
          <p:cNvSpPr txBox="1">
            <a:spLocks/>
          </p:cNvSpPr>
          <p:nvPr/>
        </p:nvSpPr>
        <p:spPr>
          <a:xfrm>
            <a:off x="658602" y="4365898"/>
            <a:ext cx="10873208" cy="1568450"/>
          </a:xfrm>
          <a:prstGeom prst="rect">
            <a:avLst/>
          </a:prstGeom>
        </p:spPr>
        <p:txBody>
          <a:bodyPr/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我们的老师给了我们多么有用的建议啊！</a:t>
            </a:r>
            <a:r>
              <a:rPr lang="en-US" altLang="zh-CN" dirty="0"/>
              <a:t>_______________________________________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                                                                                 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BC5254-2023-4CD2-89E2-34FBFFBF303E}"/>
              </a:ext>
            </a:extLst>
          </p:cNvPr>
          <p:cNvSpPr/>
          <p:nvPr/>
        </p:nvSpPr>
        <p:spPr>
          <a:xfrm>
            <a:off x="658602" y="4941962"/>
            <a:ext cx="11278537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What useful advice our teacher gave us!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>
            <a:extLst>
              <a:ext uri="{FF2B5EF4-FFF2-40B4-BE49-F238E27FC236}">
                <a16:creationId xmlns:a16="http://schemas.microsoft.com/office/drawing/2014/main" id="{B2D6C419-BB47-4F31-8CE9-4650374FF5B9}"/>
              </a:ext>
            </a:extLst>
          </p:cNvPr>
          <p:cNvSpPr txBox="1">
            <a:spLocks/>
          </p:cNvSpPr>
          <p:nvPr/>
        </p:nvSpPr>
        <p:spPr>
          <a:xfrm>
            <a:off x="910630" y="477466"/>
            <a:ext cx="10873208" cy="5914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注意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]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advise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的常见用法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: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advise sb.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on/about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sth.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关于某事给某人提出建议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忠告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advise sb.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not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to do sth.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建议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劝告某人（不要）做某事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advice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的常用短语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: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ask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sb. for advice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向某人征求意见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give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sb. advice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on/about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sth.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就某事向某人提建议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take/follow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one’s advice 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听取某人的建议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>
            <a:extLst>
              <a:ext uri="{FF2B5EF4-FFF2-40B4-BE49-F238E27FC236}">
                <a16:creationId xmlns:a16="http://schemas.microsoft.com/office/drawing/2014/main" id="{8C1F62CD-B510-4EE5-8C33-37F1EB0676A0}"/>
              </a:ext>
            </a:extLst>
          </p:cNvPr>
          <p:cNvSpPr txBox="1">
            <a:spLocks/>
          </p:cNvSpPr>
          <p:nvPr/>
        </p:nvSpPr>
        <p:spPr>
          <a:xfrm>
            <a:off x="593725" y="477520"/>
            <a:ext cx="11189970" cy="37846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[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注意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] 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sb suggest doing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  I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suggest staying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at home.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sb suggest that sb (should) do…(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虚拟语气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 They suggest that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he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(should)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stay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at home. </a:t>
            </a:r>
          </a:p>
        </p:txBody>
      </p:sp>
    </p:spTree>
    <p:extLst>
      <p:ext uri="{BB962C8B-B14F-4D97-AF65-F5344CB8AC3E}">
        <p14:creationId xmlns:p14="http://schemas.microsoft.com/office/powerpoint/2010/main" val="24075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6F90A1C8-5F4B-408F-B760-4BFDFBC6666E}"/>
              </a:ext>
            </a:extLst>
          </p:cNvPr>
          <p:cNvSpPr txBox="1">
            <a:spLocks/>
          </p:cNvSpPr>
          <p:nvPr/>
        </p:nvSpPr>
        <p:spPr>
          <a:xfrm>
            <a:off x="623570" y="975360"/>
            <a:ext cx="11492230" cy="3415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Our teacher often advises us </a:t>
            </a:r>
            <a:r>
              <a:rPr kumimoji="0" lang="zh-CN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develop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the habit of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taking notes while reading.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My teacher gave me much advice </a:t>
            </a:r>
            <a:r>
              <a:rPr kumimoji="0" lang="zh-CN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    　　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how to study English well when I had some trouble.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The doctor suggested  </a:t>
            </a:r>
            <a:r>
              <a:rPr kumimoji="0" lang="zh-CN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drink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as much water as possible.  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25F16F-3158-45EE-B4A8-5CE6B3570878}"/>
              </a:ext>
            </a:extLst>
          </p:cNvPr>
          <p:cNvGrpSpPr/>
          <p:nvPr/>
        </p:nvGrpSpPr>
        <p:grpSpPr>
          <a:xfrm>
            <a:off x="982638" y="182626"/>
            <a:ext cx="5023192" cy="596205"/>
            <a:chOff x="982638" y="182626"/>
            <a:chExt cx="5023192" cy="59620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A6FD2FB-4592-4DB1-8B08-06DD618323A8}"/>
                </a:ext>
              </a:extLst>
            </p:cNvPr>
            <p:cNvGrpSpPr/>
            <p:nvPr/>
          </p:nvGrpSpPr>
          <p:grpSpPr>
            <a:xfrm>
              <a:off x="982638" y="194056"/>
              <a:ext cx="562242" cy="584775"/>
              <a:chOff x="982638" y="178510"/>
              <a:chExt cx="562242" cy="58477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D7138B0-28E4-4ED7-94B8-DB4896664244}"/>
                  </a:ext>
                </a:extLst>
              </p:cNvPr>
              <p:cNvSpPr/>
              <p:nvPr/>
            </p:nvSpPr>
            <p:spPr>
              <a:xfrm>
                <a:off x="982638" y="18994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14CFB7-77BC-42F2-8F0A-DB405E8FA90D}"/>
                  </a:ext>
                </a:extLst>
              </p:cNvPr>
              <p:cNvSpPr/>
              <p:nvPr/>
            </p:nvSpPr>
            <p:spPr>
              <a:xfrm>
                <a:off x="1025553" y="17851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F397C2-9CDA-496B-B14F-1CABBEA72A14}"/>
                </a:ext>
              </a:extLst>
            </p:cNvPr>
            <p:cNvSpPr/>
            <p:nvPr/>
          </p:nvSpPr>
          <p:spPr>
            <a:xfrm>
              <a:off x="1616487" y="182626"/>
              <a:ext cx="43893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advice/suggestion</a:t>
              </a:r>
              <a:r>
                <a:rPr kumimoji="0" lang="zh-CN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8BAB4C-0B63-4EBC-81B6-2DCB28EA54CA}"/>
              </a:ext>
            </a:extLst>
          </p:cNvPr>
          <p:cNvSpPr/>
          <p:nvPr/>
        </p:nvSpPr>
        <p:spPr>
          <a:xfrm>
            <a:off x="5701882" y="976008"/>
            <a:ext cx="26061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ea typeface="方正书宋_GBK" panose="02000000000000000000" pitchFamily="2" charset="-122"/>
                <a:cs typeface="Times New Roman" panose="02020603050405020304" pitchFamily="18" charset="0"/>
              </a:rPr>
              <a:t>to develop</a:t>
            </a:r>
            <a:r>
              <a:rPr lang="zh-CN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191422-6DBC-4C00-A1A6-9ED9664AF179}"/>
              </a:ext>
            </a:extLst>
          </p:cNvPr>
          <p:cNvSpPr/>
          <p:nvPr/>
        </p:nvSpPr>
        <p:spPr>
          <a:xfrm>
            <a:off x="6662420" y="2088515"/>
            <a:ext cx="18313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on/about</a:t>
            </a:r>
            <a:r>
              <a:rPr lang="zh-CN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4B98DD-26D7-449F-97E4-3A7DC5C4A97C}"/>
              </a:ext>
            </a:extLst>
          </p:cNvPr>
          <p:cNvSpPr/>
          <p:nvPr/>
        </p:nvSpPr>
        <p:spPr>
          <a:xfrm>
            <a:off x="4886787" y="3132862"/>
            <a:ext cx="210205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drinking</a:t>
            </a:r>
            <a:r>
              <a:rPr lang="zh-CN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3B54EA7E-F2EB-42E2-B680-74B083A3FB71}"/>
              </a:ext>
            </a:extLst>
          </p:cNvPr>
          <p:cNvSpPr>
            <a:spLocks noGrp="1"/>
          </p:cNvSpPr>
          <p:nvPr/>
        </p:nvSpPr>
        <p:spPr>
          <a:xfrm>
            <a:off x="623570" y="3724910"/>
            <a:ext cx="11567160" cy="17532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</a:pP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4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If you're looking for some birthday gifts, here is my</a:t>
            </a:r>
            <a:r>
              <a:rPr lang="en-US" altLang="zh-CN" sz="2400" u="sng" dirty="0">
                <a:solidFill>
                  <a:prstClr val="black"/>
                </a:solidFill>
                <a:latin typeface="微软雅黑"/>
              </a:rPr>
              <a:t>            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suggest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. </a:t>
            </a:r>
            <a:endParaRPr lang="zh-CN" altLang="zh-CN" sz="2400" dirty="0">
              <a:solidFill>
                <a:prstClr val="black"/>
              </a:solidFill>
              <a:latin typeface="微软雅黑"/>
            </a:endParaRPr>
          </a:p>
          <a:p>
            <a:pPr>
              <a:tabLst>
                <a:tab pos="2519680" algn="l"/>
                <a:tab pos="5039995" algn="l"/>
                <a:tab pos="7559675" algn="l"/>
                <a:tab pos="2519680" algn="l"/>
                <a:tab pos="5039995" algn="l"/>
                <a:tab pos="7559675" algn="l"/>
              </a:tabLst>
            </a:pP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5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Jenny took her </a:t>
            </a:r>
            <a:r>
              <a:rPr lang="en-US" altLang="zh-CN" sz="2400" u="sng" dirty="0">
                <a:solidFill>
                  <a:prstClr val="black"/>
                </a:solidFill>
                <a:latin typeface="微软雅黑"/>
              </a:rPr>
              <a:t>     </a:t>
            </a:r>
            <a:r>
              <a:rPr lang="zh-CN" altLang="zh-CN" sz="2400" u="sng" dirty="0">
                <a:solidFill>
                  <a:prstClr val="black"/>
                </a:solidFill>
                <a:latin typeface="微软雅黑"/>
              </a:rPr>
              <a:t>　　　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father</a:t>
            </a:r>
            <a:r>
              <a:rPr lang="zh-CN" altLang="zh-CN" sz="2400" dirty="0">
                <a:solidFill>
                  <a:prstClr val="black"/>
                </a:solidFill>
                <a:latin typeface="微软雅黑"/>
              </a:rPr>
              <a:t>） 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advice and </a:t>
            </a:r>
            <a:r>
              <a:rPr lang="en-US" altLang="zh-CN" sz="2400" dirty="0">
                <a:solidFill>
                  <a:prstClr val="black"/>
                </a:solidFill>
                <a:highlight>
                  <a:srgbClr val="FFFF00"/>
                </a:highlight>
                <a:latin typeface="微软雅黑"/>
              </a:rPr>
              <a:t>made up her mind to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</a:rPr>
              <a:t> develop a good living habit.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FAA86E-875E-49CD-B783-A1EF1E3CF630}"/>
              </a:ext>
            </a:extLst>
          </p:cNvPr>
          <p:cNvSpPr/>
          <p:nvPr/>
        </p:nvSpPr>
        <p:spPr>
          <a:xfrm>
            <a:off x="8697367" y="3510345"/>
            <a:ext cx="609282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ea typeface="方正书宋_GBK" panose="02000000000000000000" pitchFamily="2" charset="-122"/>
                <a:cs typeface="Times New Roman" panose="02020603050405020304" pitchFamily="18" charset="0"/>
              </a:rPr>
              <a:t>suggestion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4529E-AA9E-44FD-BAC3-28D7C02AAF46}"/>
              </a:ext>
            </a:extLst>
          </p:cNvPr>
          <p:cNvSpPr/>
          <p:nvPr/>
        </p:nvSpPr>
        <p:spPr>
          <a:xfrm>
            <a:off x="3862950" y="4260776"/>
            <a:ext cx="23180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father's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0CE0DB-7925-431A-BB11-2C35288B219B}"/>
              </a:ext>
            </a:extLst>
          </p:cNvPr>
          <p:cNvSpPr/>
          <p:nvPr/>
        </p:nvSpPr>
        <p:spPr>
          <a:xfrm>
            <a:off x="8002447" y="1404190"/>
            <a:ext cx="35643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养成</a:t>
            </a:r>
            <a:r>
              <a:rPr lang="en-US" altLang="zh-CN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……</a:t>
            </a:r>
            <a:r>
              <a:rPr lang="zh-CN" altLang="en-US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的习惯</a:t>
            </a:r>
            <a:endParaRPr lang="zh-CN" altLang="zh-CN" sz="2800" dirty="0">
              <a:solidFill>
                <a:srgbClr val="000000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D907E1-C816-4882-85B2-28B3F4311B3E}"/>
              </a:ext>
            </a:extLst>
          </p:cNvPr>
          <p:cNvSpPr/>
          <p:nvPr/>
        </p:nvSpPr>
        <p:spPr>
          <a:xfrm>
            <a:off x="8307992" y="4815591"/>
            <a:ext cx="35643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决心做</a:t>
            </a:r>
            <a:r>
              <a:rPr lang="en-US" altLang="zh-CN" sz="2800" b="1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……</a:t>
            </a:r>
            <a:endParaRPr lang="zh-CN" altLang="zh-CN" sz="2800" dirty="0">
              <a:solidFill>
                <a:srgbClr val="000000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>
            <a:extLst>
              <a:ext uri="{FF2B5EF4-FFF2-40B4-BE49-F238E27FC236}">
                <a16:creationId xmlns:a16="http://schemas.microsoft.com/office/drawing/2014/main" id="{224AD9C4-07C7-42A0-BEF8-F53D3FDA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966" y="1053530"/>
            <a:ext cx="883151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Homework</a:t>
            </a:r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完成今天对应的课时训练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F4C173E7-791D-402C-A4BA-72FB0AAB3523}"/>
              </a:ext>
            </a:extLst>
          </p:cNvPr>
          <p:cNvSpPr/>
          <p:nvPr/>
        </p:nvSpPr>
        <p:spPr>
          <a:xfrm>
            <a:off x="982638" y="5302002"/>
            <a:ext cx="10657184" cy="1362075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buFont typeface="Arial" panose="020B0604020202090204" pitchFamily="34" charset="0"/>
              <a:buNone/>
              <a:defRPr/>
            </a:pPr>
            <a:r>
              <a:rPr lang="en-US" altLang="zh-CN" sz="6600" kern="0" noProof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微软雅黑 Light" panose="020B0502040204020203" pitchFamily="34" charset="-122"/>
              </a:rPr>
              <a:t>Thanks for listening </a:t>
            </a:r>
            <a:r>
              <a:rPr lang="zh-CN" altLang="en-US" sz="6600" kern="0" noProof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微软雅黑 Light" panose="020B0502040204020203" pitchFamily="34" charset="-122"/>
              </a:rPr>
              <a:t>！</a:t>
            </a:r>
            <a:endParaRPr lang="en-US" altLang="zh-CN" sz="6600" kern="0" noProof="1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192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5FCC90-E08D-4DB6-9D17-7B1B10A16A14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3461526"/>
              </p:ext>
            </p:extLst>
          </p:nvPr>
        </p:nvGraphicFramePr>
        <p:xfrm>
          <a:off x="777493" y="979413"/>
          <a:ext cx="10873207" cy="5267325"/>
        </p:xfrm>
        <a:graphic>
          <a:graphicData uri="http://schemas.openxmlformats.org/drawingml/2006/table">
            <a:tbl>
              <a:tblPr firstRow="1" firstCol="1" bandRow="1"/>
              <a:tblGrid>
                <a:gridCol w="163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词条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用法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例句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hear from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hear </a:t>
                      </a:r>
                      <a:r>
                        <a:rPr lang="en-US" sz="30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 sb.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收到某人的来信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I hear from him once a week. 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我每星期收到一次他的来信。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hear of</a:t>
                      </a:r>
                      <a:endParaRPr lang="zh-CN" sz="30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hear </a:t>
                      </a:r>
                      <a:r>
                        <a:rPr lang="en-US" sz="30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sb./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sth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.=hear </a:t>
                      </a:r>
                      <a:r>
                        <a:rPr lang="en-US" sz="3000" dirty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about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 sb./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sth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听说某人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某事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方正书宋_GBK" panose="02000000000000000000" pitchFamily="2" charset="-122"/>
                          <a:cs typeface="Times New Roman" panose="02020603050405020304" pitchFamily="18" charset="0"/>
                        </a:rPr>
                        <a:t>I heard of the Palace Museum first when I was five.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当我五岁的时候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3000" dirty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微软雅黑" pitchFamily="34" charset="-122"/>
                          <a:cs typeface="Times New Roman" panose="02020603050405020304" pitchFamily="18" charset="0"/>
                        </a:rPr>
                        <a:t>第一次听说故宫。</a:t>
                      </a:r>
                      <a:endParaRPr lang="zh-CN" sz="3000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40478AAF-9657-4E48-8B23-0930564DF457}"/>
              </a:ext>
            </a:extLst>
          </p:cNvPr>
          <p:cNvGrpSpPr/>
          <p:nvPr/>
        </p:nvGrpSpPr>
        <p:grpSpPr>
          <a:xfrm>
            <a:off x="982638" y="348996"/>
            <a:ext cx="4879678" cy="584775"/>
            <a:chOff x="982638" y="348996"/>
            <a:chExt cx="4879678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FF6FCFF-AF60-45C7-84CF-28199A7F778E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6F7AAE6-C841-468F-A014-62E397815C34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893503-4682-4CBA-9B01-D44C7E8C114C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6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F291FF-D1FF-4AEA-9710-E1DE3A375905}"/>
                </a:ext>
              </a:extLst>
            </p:cNvPr>
            <p:cNvSpPr/>
            <p:nvPr/>
          </p:nvSpPr>
          <p:spPr>
            <a:xfrm>
              <a:off x="1558702" y="348996"/>
              <a:ext cx="43036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hear from/hear of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4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580946" y="2061642"/>
            <a:ext cx="9099576" cy="110680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课时　</a:t>
            </a:r>
            <a:r>
              <a:rPr lang="en-US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Units 9</a:t>
            </a:r>
            <a:r>
              <a:rPr lang="zh-CN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 (</a:t>
            </a:r>
            <a:r>
              <a:rPr lang="zh-CN" altLang="en-US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八上</a:t>
            </a:r>
            <a:r>
              <a:rPr lang="en-US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414686" y="3141762"/>
            <a:ext cx="943209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AD9688AC-409B-4AE7-A81C-833284B9B8C3}"/>
              </a:ext>
            </a:extLst>
          </p:cNvPr>
          <p:cNvSpPr/>
          <p:nvPr/>
        </p:nvSpPr>
        <p:spPr>
          <a:xfrm>
            <a:off x="4150990" y="4248567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8B48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/>
                <a:cs typeface="Times New Roman" panose="02020603050405020304" pitchFamily="18" charset="0"/>
              </a:rPr>
              <a:t>初三英语备课组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81E79800-8E25-4E07-8D2B-29FC675F948C}"/>
              </a:ext>
            </a:extLst>
          </p:cNvPr>
          <p:cNvSpPr txBox="1">
            <a:spLocks/>
          </p:cNvSpPr>
          <p:nvPr/>
        </p:nvSpPr>
        <p:spPr>
          <a:xfrm>
            <a:off x="910630" y="1047428"/>
            <a:ext cx="10873208" cy="4523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I </a:t>
            </a:r>
            <a:r>
              <a:rPr kumimoji="0" lang="zh-CN" altLang="zh-CN" sz="32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　　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hear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from my sister yesterday. She told me she was fine. 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We are all sorry to hear </a:t>
            </a:r>
            <a:r>
              <a:rPr kumimoji="0" lang="zh-CN" altLang="zh-CN" sz="32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flood disaster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in our city in June. 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Drop us a line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. It's always great to hear from you.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32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                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F03D41-0C22-49EB-98E5-3B7A5E40F8E1}"/>
              </a:ext>
            </a:extLst>
          </p:cNvPr>
          <p:cNvGrpSpPr/>
          <p:nvPr/>
        </p:nvGrpSpPr>
        <p:grpSpPr>
          <a:xfrm>
            <a:off x="982638" y="348996"/>
            <a:ext cx="4879678" cy="584775"/>
            <a:chOff x="982638" y="348996"/>
            <a:chExt cx="4879678" cy="58477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19EE6D3-25C3-4A3A-AC39-2FE310DC4440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818FB1-D7AD-4828-B45A-A6F22A3BCBCB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29EBB6-2328-4584-8962-2E5B41F0E4D4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6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77B779-AA75-4F19-A48D-4FF102ACCD28}"/>
                </a:ext>
              </a:extLst>
            </p:cNvPr>
            <p:cNvSpPr/>
            <p:nvPr/>
          </p:nvSpPr>
          <p:spPr>
            <a:xfrm>
              <a:off x="1558702" y="348996"/>
              <a:ext cx="43036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hear from/hear of</a:t>
              </a:r>
              <a:r>
                <a:rPr kumimoji="0" lang="zh-CN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B81CFDE-AB0D-450F-8E0F-496BB7F64BA0}"/>
              </a:ext>
            </a:extLst>
          </p:cNvPr>
          <p:cNvSpPr/>
          <p:nvPr/>
        </p:nvSpPr>
        <p:spPr>
          <a:xfrm>
            <a:off x="2494806" y="1053530"/>
            <a:ext cx="148665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方正书宋_GBK" panose="02000000000000000000" pitchFamily="2" charset="-122"/>
                <a:cs typeface="Times New Roman" panose="02020603050405020304" pitchFamily="18" charset="0"/>
              </a:rPr>
              <a:t>heard</a:t>
            </a:r>
            <a:r>
              <a:rPr lang="zh-CN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方正书宋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F52F88-557C-492E-827C-8F2115ECBEB4}"/>
              </a:ext>
            </a:extLst>
          </p:cNvPr>
          <p:cNvSpPr/>
          <p:nvPr/>
        </p:nvSpPr>
        <p:spPr>
          <a:xfrm>
            <a:off x="7175326" y="2421682"/>
            <a:ext cx="94992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of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方正书宋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05BC83-DE8F-44DE-856B-994E71A75865}"/>
              </a:ext>
            </a:extLst>
          </p:cNvPr>
          <p:cNvSpPr/>
          <p:nvPr/>
        </p:nvSpPr>
        <p:spPr>
          <a:xfrm>
            <a:off x="1182787" y="4619377"/>
            <a:ext cx="879879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给我们写封信吧</a:t>
            </a:r>
            <a:r>
              <a:rPr lang="en-US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C00000"/>
                </a:solidFill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能收到你的信总是让人很高兴。</a:t>
            </a:r>
            <a:endParaRPr lang="zh-CN" altLang="zh-CN" sz="3200" dirty="0">
              <a:solidFill>
                <a:srgbClr val="000000"/>
              </a:solidFill>
              <a:latin typeface="微软雅黑"/>
              <a:ea typeface="方正书宋_GBK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hlinkClick r:id="" action="ppaction://noaction"/>
          </p:cNvPr>
          <p:cNvSpPr txBox="1"/>
          <p:nvPr/>
        </p:nvSpPr>
        <p:spPr>
          <a:xfrm>
            <a:off x="4583038" y="2984972"/>
            <a:ext cx="330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320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●一词多义专练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42" y="0"/>
            <a:ext cx="9300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Unit 9  Can you come to my birthday party?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5C6B38-1E6C-4063-9743-B23189301E42}"/>
              </a:ext>
            </a:extLst>
          </p:cNvPr>
          <p:cNvSpPr/>
          <p:nvPr/>
        </p:nvSpPr>
        <p:spPr>
          <a:xfrm>
            <a:off x="118542" y="746294"/>
            <a:ext cx="3024336" cy="107156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38100" cap="flat" cmpd="sng">
            <a:solidFill>
              <a:srgbClr val="2D2D8A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Make an invitation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(</a:t>
            </a:r>
            <a:r>
              <a:rPr kumimoji="0" lang="zh-CN" altLang="en-US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发出邀请</a:t>
            </a: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) </a:t>
            </a:r>
            <a:endParaRPr kumimoji="0" lang="en-US" altLang="zh-CN" sz="2800" b="0" i="1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A5C1494-1ED3-4D4A-9C67-2DBC1DCF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9" y="2908469"/>
            <a:ext cx="3088450" cy="1073150"/>
          </a:xfrm>
          <a:prstGeom prst="rect">
            <a:avLst/>
          </a:prstGeom>
          <a:solidFill>
            <a:srgbClr val="92D050"/>
          </a:solidFill>
          <a:ln w="38100">
            <a:solidFill>
              <a:srgbClr val="2D2D8A"/>
            </a:solidFill>
            <a:prstDash val="sysDash"/>
            <a:bevel/>
          </a:ln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/>
            </a:pPr>
            <a:r>
              <a:rPr lang="en-US" altLang="zh-CN" sz="28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Accept an invitation</a:t>
            </a:r>
            <a:br>
              <a:rPr lang="en-US" altLang="zh-CN" sz="28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(</a:t>
            </a:r>
            <a:r>
              <a:rPr lang="zh-CN" altLang="en-US" sz="28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接受邀请</a:t>
            </a:r>
            <a:r>
              <a:rPr lang="en-US" altLang="zh-CN" sz="28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) </a:t>
            </a:r>
            <a:endParaRPr lang="en-US" altLang="zh-CN" sz="2800" i="1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10D8684-9DB0-4117-BC42-8176CA52B9BB}"/>
              </a:ext>
            </a:extLst>
          </p:cNvPr>
          <p:cNvSpPr/>
          <p:nvPr/>
        </p:nvSpPr>
        <p:spPr>
          <a:xfrm>
            <a:off x="54430" y="5062706"/>
            <a:ext cx="3088450" cy="1071563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8100" cap="flat" cmpd="sng">
            <a:solidFill>
              <a:srgbClr val="2D2D8A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Refuse an invitation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</a:b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(</a:t>
            </a:r>
            <a:r>
              <a:rPr kumimoji="0" lang="zh-CN" altLang="en-US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拒绝邀请</a:t>
            </a: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) </a:t>
            </a:r>
            <a:endParaRPr kumimoji="0" lang="en-US" altLang="zh-CN" sz="2800" b="0" i="1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78FEDDF2-EDC1-4D11-B9C5-94C8E125C0DE}"/>
              </a:ext>
            </a:extLst>
          </p:cNvPr>
          <p:cNvSpPr/>
          <p:nvPr/>
        </p:nvSpPr>
        <p:spPr>
          <a:xfrm>
            <a:off x="3453954" y="2321659"/>
            <a:ext cx="4908716" cy="224676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28575" cmpd="sng">
            <a:solidFill>
              <a:srgbClr val="4472C4">
                <a:shade val="50000"/>
              </a:srgbClr>
            </a:solidFill>
            <a:prstDash val="lgDash"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1.Yes, I’d love to. / I’d like to 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2.Yes, it’s very kind/nice of you.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3.That sounds great.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4.That sounds like fun.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5.I’m happy/glad to…. 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9CDC122C-2A5D-4A3F-B06E-C46206A9340F}"/>
              </a:ext>
            </a:extLst>
          </p:cNvPr>
          <p:cNvSpPr/>
          <p:nvPr/>
        </p:nvSpPr>
        <p:spPr>
          <a:xfrm>
            <a:off x="3526979" y="4639409"/>
            <a:ext cx="5232523" cy="224676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28575" cmpd="sng">
            <a:solidFill>
              <a:srgbClr val="4472C4">
                <a:shade val="50000"/>
              </a:srgbClr>
            </a:solidFill>
            <a:prstDash val="sysDot"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1.I’d like/love to,but I'm going to...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2.I’m sorry I can’t. I have to…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3.I’m afraid I can’t.I must...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4.I’m afraid not.I might have to...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5.Sorry, I’m not free/</a:t>
            </a: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available</a:t>
            </a: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0005C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.I... 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6A81C64-305D-4DFC-B262-4ED57D137D45}"/>
              </a:ext>
            </a:extLst>
          </p:cNvPr>
          <p:cNvSpPr/>
          <p:nvPr/>
        </p:nvSpPr>
        <p:spPr>
          <a:xfrm>
            <a:off x="3453954" y="589131"/>
            <a:ext cx="4751387" cy="13843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28575" cmpd="sng">
            <a:solidFill>
              <a:srgbClr val="4472C4">
                <a:shade val="50000"/>
              </a:srgbClr>
            </a:solidFill>
            <a:prstDash val="sysDot"/>
          </a:ln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1.Can/Could you …?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2.Would you like to …?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3.Do you want to…? </a:t>
            </a:r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7977DDCC-40A6-4E49-A270-16A63924C206}"/>
              </a:ext>
            </a:extLst>
          </p:cNvPr>
          <p:cNvSpPr/>
          <p:nvPr/>
        </p:nvSpPr>
        <p:spPr>
          <a:xfrm>
            <a:off x="8903518" y="4917449"/>
            <a:ext cx="2644775" cy="1362075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 Light" panose="020B0502040204020203" pitchFamily="34" charset="-122"/>
              </a:rPr>
              <a:t>reasons</a:t>
            </a:r>
            <a:endParaRPr kumimoji="0" lang="en-US" altLang="zh-CN" sz="18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微软雅黑 Light" panose="020B0502040204020203" pitchFamily="34" charset="-12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5D219AA-DC1A-49B8-B132-A726594F5BB6}"/>
              </a:ext>
            </a:extLst>
          </p:cNvPr>
          <p:cNvSpPr/>
          <p:nvPr/>
        </p:nvSpPr>
        <p:spPr>
          <a:xfrm>
            <a:off x="8615486" y="1613502"/>
            <a:ext cx="3574927" cy="2245360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28575" cmpd="sng">
            <a:solidFill>
              <a:srgbClr val="4472C4">
                <a:shade val="50000"/>
              </a:srgbClr>
            </a:solidFill>
            <a:prstDash val="solid"/>
          </a:ln>
          <a:effectLst>
            <a:prstShdw prst="shdw13" dist="53882" dir="13499999">
              <a:srgbClr val="E7E6E6">
                <a:alpha val="50000"/>
              </a:srgbClr>
            </a:prstShdw>
          </a:effec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·</a:t>
            </a: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prepare for an exam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·go to the doctor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·help my parents meet my friend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noProof="1">
                <a:solidFill>
                  <a:prstClr val="blac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·have the flu...</a:t>
            </a: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C98BAD07-8452-47AE-981A-C62CC3F5D36E}"/>
              </a:ext>
            </a:extLst>
          </p:cNvPr>
          <p:cNvSpPr>
            <a:spLocks noChangeShapeType="1"/>
          </p:cNvSpPr>
          <p:nvPr/>
        </p:nvSpPr>
        <p:spPr bwMode="auto">
          <a:xfrm rot="10200000" flipH="1">
            <a:off x="9831388" y="3902075"/>
            <a:ext cx="160337" cy="815975"/>
          </a:xfrm>
          <a:prstGeom prst="line">
            <a:avLst/>
          </a:prstGeom>
          <a:noFill/>
          <a:ln w="76200" cmpd="thinThick">
            <a:solidFill>
              <a:srgbClr val="006600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7C1C3F-4DA6-418B-A07D-FAC66C0D2269}"/>
              </a:ext>
            </a:extLst>
          </p:cNvPr>
          <p:cNvSpPr/>
          <p:nvPr/>
        </p:nvSpPr>
        <p:spPr>
          <a:xfrm>
            <a:off x="9623598" y="415017"/>
            <a:ext cx="18002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话题作文</a:t>
            </a:r>
            <a:endParaRPr lang="zh-CN" altLang="zh-CN" sz="2800" dirty="0">
              <a:solidFill>
                <a:srgbClr val="000000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hlinkClick r:id="" action="ppaction://noaction"/>
          </p:cNvPr>
          <p:cNvSpPr txBox="1"/>
          <p:nvPr/>
        </p:nvSpPr>
        <p:spPr>
          <a:xfrm>
            <a:off x="4583038" y="2984972"/>
            <a:ext cx="330620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80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●一词多义专练</a:t>
            </a:r>
          </a:p>
        </p:txBody>
      </p:sp>
      <p:sp>
        <p:nvSpPr>
          <p:cNvPr id="8" name="文本框 5">
            <a:hlinkClick r:id="rId2" action="ppaction://hlinksldjump"/>
          </p:cNvPr>
          <p:cNvSpPr txBox="1"/>
          <p:nvPr/>
        </p:nvSpPr>
        <p:spPr>
          <a:xfrm>
            <a:off x="1126654" y="2984972"/>
            <a:ext cx="37676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80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● 重难考点过关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8980" y="346075"/>
            <a:ext cx="1073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Unit 10  If you go to the party, you'll have a good time!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1403985" y="1111885"/>
            <a:ext cx="6994525" cy="953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If </a:t>
            </a:r>
            <a:r>
              <a:rPr lang="zh-CN" altLang="en-US" sz="2800" b="1" dirty="0"/>
              <a:t>引导的</a:t>
            </a:r>
            <a:r>
              <a:rPr lang="zh-CN" altLang="en-US" sz="2800" b="1" dirty="0">
                <a:highlight>
                  <a:srgbClr val="FFFF00"/>
                </a:highlight>
              </a:rPr>
              <a:t>条件状语</a:t>
            </a:r>
            <a:r>
              <a:rPr lang="zh-CN" altLang="en-US" sz="2800" b="1" dirty="0"/>
              <a:t>从句，如果</a:t>
            </a:r>
            <a:r>
              <a:rPr lang="en-US" altLang="zh-CN" sz="2800" b="1" dirty="0"/>
              <a:t>...</a:t>
            </a:r>
            <a:r>
              <a:rPr lang="zh-CN" altLang="en-US" sz="2800" b="1" dirty="0"/>
              <a:t>就会</a:t>
            </a:r>
            <a:r>
              <a:rPr lang="en-US" altLang="zh-CN" sz="2800" b="1" dirty="0"/>
              <a:t>... </a:t>
            </a:r>
          </a:p>
          <a:p>
            <a:r>
              <a:rPr lang="zh-CN" altLang="en-US" sz="2800" b="1" dirty="0"/>
              <a:t>主将、主祈、主情，从现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3985" y="2470150"/>
            <a:ext cx="699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如果明天不下雨，我们就去野餐。</a:t>
            </a:r>
            <a:r>
              <a:rPr lang="en-US" altLang="zh-CN" dirty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2230" y="3469005"/>
            <a:ext cx="699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如果你想取得进步，认真听课。</a:t>
            </a:r>
            <a:r>
              <a:rPr lang="en-US" altLang="zh-CN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2230" y="4506595"/>
            <a:ext cx="699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如果你不放弃，没有什么能阻止你。</a:t>
            </a:r>
            <a:r>
              <a:rPr lang="en-US" altLang="zh-CN"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600" y="5751195"/>
            <a:ext cx="4003526" cy="521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引导词：</a:t>
            </a:r>
            <a:r>
              <a:rPr lang="en-US" altLang="zh-CN" sz="2800" b="1" dirty="0"/>
              <a:t>if, </a:t>
            </a:r>
            <a:r>
              <a:rPr lang="en-US" altLang="zh-CN" sz="2800" b="1" dirty="0">
                <a:solidFill>
                  <a:srgbClr val="1CB691"/>
                </a:solidFill>
              </a:rPr>
              <a:t>unless</a:t>
            </a:r>
            <a:r>
              <a:rPr lang="en-US" altLang="zh-CN" sz="2800" b="1" dirty="0"/>
              <a:t>(if not)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3985" y="2821305"/>
            <a:ext cx="9429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If it </a:t>
            </a:r>
            <a:r>
              <a:rPr lang="en-US" altLang="zh-CN" sz="2800" dirty="0">
                <a:solidFill>
                  <a:srgbClr val="C00000"/>
                </a:solidFill>
              </a:rPr>
              <a:t>doesn’t rain</a:t>
            </a:r>
            <a:r>
              <a:rPr lang="en-US" altLang="zh-CN" sz="2800" dirty="0">
                <a:solidFill>
                  <a:schemeClr val="tx1"/>
                </a:solidFill>
              </a:rPr>
              <a:t> tomorrow, we </a:t>
            </a:r>
            <a:r>
              <a:rPr lang="en-US" altLang="zh-CN" sz="2800" dirty="0">
                <a:solidFill>
                  <a:srgbClr val="C00000"/>
                </a:solidFill>
              </a:rPr>
              <a:t>will have</a:t>
            </a:r>
            <a:r>
              <a:rPr lang="en-US" altLang="zh-CN" sz="2800" dirty="0">
                <a:solidFill>
                  <a:schemeClr val="tx1"/>
                </a:solidFill>
              </a:rPr>
              <a:t> a picnic.(</a:t>
            </a:r>
            <a:r>
              <a:rPr lang="zh-CN" altLang="en-US" sz="2800" dirty="0">
                <a:solidFill>
                  <a:schemeClr val="tx1"/>
                </a:solidFill>
              </a:rPr>
              <a:t>主将从现</a:t>
            </a:r>
            <a:r>
              <a:rPr lang="en-US" altLang="zh-CN" sz="2800" dirty="0">
                <a:solidFill>
                  <a:schemeClr val="tx1"/>
                </a:solidFill>
              </a:rPr>
              <a:t>)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2230" y="3920490"/>
            <a:ext cx="1081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If you want to make progress, </a:t>
            </a:r>
            <a:r>
              <a:rPr lang="en-US" altLang="zh-CN" sz="2800" dirty="0">
                <a:solidFill>
                  <a:srgbClr val="C00000"/>
                </a:solidFill>
              </a:rPr>
              <a:t>listen to </a:t>
            </a:r>
            <a:r>
              <a:rPr lang="en-US" altLang="zh-CN" sz="2800" dirty="0">
                <a:solidFill>
                  <a:schemeClr val="tx1"/>
                </a:solidFill>
              </a:rPr>
              <a:t>the teacher carefully. </a:t>
            </a:r>
            <a:r>
              <a:rPr lang="en-US" altLang="zh-CN" sz="2800" dirty="0"/>
              <a:t>(</a:t>
            </a:r>
            <a:r>
              <a:rPr lang="zh-CN" altLang="en-US" sz="2800" dirty="0"/>
              <a:t>主祈从现</a:t>
            </a:r>
            <a:r>
              <a:rPr lang="en-US" altLang="zh-CN" sz="2800" dirty="0"/>
              <a:t>)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2230" y="4978400"/>
            <a:ext cx="1081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CB691"/>
                </a:solidFill>
              </a:rPr>
              <a:t>Unless</a:t>
            </a:r>
            <a:r>
              <a:rPr lang="en-US" altLang="zh-CN" sz="2800" dirty="0">
                <a:solidFill>
                  <a:schemeClr val="tx1"/>
                </a:solidFill>
              </a:rPr>
              <a:t> you give up, nothing </a:t>
            </a:r>
            <a:r>
              <a:rPr lang="en-US" altLang="zh-CN" sz="2800" dirty="0">
                <a:solidFill>
                  <a:srgbClr val="C00000"/>
                </a:solidFill>
              </a:rPr>
              <a:t>can stop</a:t>
            </a:r>
            <a:r>
              <a:rPr lang="en-US" altLang="zh-CN" sz="2800" dirty="0">
                <a:solidFill>
                  <a:schemeClr val="tx1"/>
                </a:solidFill>
              </a:rPr>
              <a:t> you. </a:t>
            </a:r>
            <a:r>
              <a:rPr lang="en-US" altLang="zh-CN" sz="2800" dirty="0"/>
              <a:t>(</a:t>
            </a:r>
            <a:r>
              <a:rPr lang="zh-CN" altLang="en-US" sz="2800" dirty="0"/>
              <a:t>主情从现</a:t>
            </a:r>
            <a:r>
              <a:rPr lang="en-US" altLang="zh-CN" sz="2800" dirty="0"/>
              <a:t>)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57675" y="3028315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E3D4C1-3882-4E5C-BB7C-84C354D65869}"/>
              </a:ext>
            </a:extLst>
          </p:cNvPr>
          <p:cNvSpPr/>
          <p:nvPr/>
        </p:nvSpPr>
        <p:spPr>
          <a:xfrm>
            <a:off x="3185469" y="6148263"/>
            <a:ext cx="328804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如果不，除非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6" grpId="0"/>
      <p:bldP spid="7" grpId="0" animBg="1"/>
      <p:bldP spid="9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P24.EPS" descr="id:2147498881;FounderCES">
            <a:extLst>
              <a:ext uri="{FF2B5EF4-FFF2-40B4-BE49-F238E27FC236}">
                <a16:creationId xmlns:a16="http://schemas.microsoft.com/office/drawing/2014/main" id="{D359CA33-B8B3-45BF-8C72-39C3B3000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2515" y="1436048"/>
            <a:ext cx="6693648" cy="309805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ADF29FB-0215-4D8E-92F9-274AB205FA91}"/>
              </a:ext>
            </a:extLst>
          </p:cNvPr>
          <p:cNvGrpSpPr/>
          <p:nvPr/>
        </p:nvGrpSpPr>
        <p:grpSpPr>
          <a:xfrm>
            <a:off x="982638" y="348996"/>
            <a:ext cx="7628709" cy="584775"/>
            <a:chOff x="982638" y="348996"/>
            <a:chExt cx="7628709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EB847E8-8B92-4EB3-BC9B-F2F326B5315C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D7C49D9-C3EF-4255-A087-B7A1DCE3E61D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F704F4-3309-4653-9E1E-CECD8C9BB4E3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BB5F3D-B888-4309-B541-AFABC3DA38CD}"/>
                </a:ext>
              </a:extLst>
            </p:cNvPr>
            <p:cNvSpPr/>
            <p:nvPr/>
          </p:nvSpPr>
          <p:spPr>
            <a:xfrm>
              <a:off x="1544732" y="348996"/>
              <a:ext cx="70666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prepare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v.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使做好准备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;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把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……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准备好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6D0DC6-3825-4A39-9A7B-3F184A4249D0}"/>
              </a:ext>
            </a:extLst>
          </p:cNvPr>
          <p:cNvSpPr txBox="1"/>
          <p:nvPr/>
        </p:nvSpPr>
        <p:spPr>
          <a:xfrm>
            <a:off x="2760345" y="4710430"/>
            <a:ext cx="9429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prepared adj.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有准备的，准备好的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297690-001F-4DCA-8602-BCA768E13873}"/>
              </a:ext>
            </a:extLst>
          </p:cNvPr>
          <p:cNvSpPr txBox="1"/>
          <p:nvPr/>
        </p:nvSpPr>
        <p:spPr>
          <a:xfrm>
            <a:off x="2760345" y="5232400"/>
            <a:ext cx="94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be\get well-prepared for </a:t>
            </a:r>
            <a:r>
              <a:rPr lang="en-US" altLang="zh-C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sth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F5AA11-8FD8-4AD8-AD95-9BA05FD69EEA}"/>
              </a:ext>
            </a:extLst>
          </p:cNvPr>
          <p:cNvSpPr/>
          <p:nvPr/>
        </p:nvSpPr>
        <p:spPr>
          <a:xfrm>
            <a:off x="7475220" y="1163701"/>
            <a:ext cx="35643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solidFill>
                  <a:srgbClr val="C00000"/>
                </a:solidFill>
                <a:ea typeface="方正书宋_GBK"/>
                <a:cs typeface="Times New Roman" panose="02020603050405020304" pitchFamily="18" charset="0"/>
              </a:rPr>
              <a:t>be/get ready for</a:t>
            </a:r>
            <a:endParaRPr lang="zh-CN" altLang="zh-CN" sz="2800" dirty="0">
              <a:solidFill>
                <a:srgbClr val="000000"/>
              </a:solidFill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692FB1-D1A6-4836-979F-DD293E4CF364}"/>
              </a:ext>
            </a:extLst>
          </p:cNvPr>
          <p:cNvSpPr/>
          <p:nvPr/>
        </p:nvSpPr>
        <p:spPr>
          <a:xfrm>
            <a:off x="7823398" y="1956418"/>
            <a:ext cx="35643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solidFill>
                  <a:srgbClr val="C00000"/>
                </a:solidFill>
                <a:ea typeface="方正书宋_GBK"/>
                <a:cs typeface="Times New Roman" panose="02020603050405020304" pitchFamily="18" charset="0"/>
              </a:rPr>
              <a:t>be/get ready to</a:t>
            </a:r>
            <a:endParaRPr lang="zh-CN" altLang="zh-CN" sz="2800" dirty="0">
              <a:solidFill>
                <a:srgbClr val="000000"/>
              </a:solidFill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EFEB1C-ACFD-44C1-B295-B65B93E835D2}"/>
              </a:ext>
            </a:extLst>
          </p:cNvPr>
          <p:cNvSpPr txBox="1"/>
          <p:nvPr/>
        </p:nvSpPr>
        <p:spPr>
          <a:xfrm>
            <a:off x="2760663" y="5754370"/>
            <a:ext cx="94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be\get prepared to do </a:t>
            </a:r>
            <a:r>
              <a:rPr lang="en-US" altLang="zh-C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sth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2AECF7-88BB-46BE-9E80-A375D7782996}"/>
              </a:ext>
            </a:extLst>
          </p:cNvPr>
          <p:cNvSpPr txBox="1">
            <a:spLocks/>
          </p:cNvSpPr>
          <p:nvPr/>
        </p:nvSpPr>
        <p:spPr>
          <a:xfrm>
            <a:off x="910630" y="1047428"/>
            <a:ext cx="11161240" cy="4437305"/>
          </a:xfrm>
          <a:prstGeom prst="rect">
            <a:avLst/>
          </a:prstGeom>
        </p:spPr>
        <p:txBody>
          <a:bodyPr/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 was preparing </a:t>
            </a:r>
            <a:r>
              <a:rPr lang="zh-CN" altLang="zh-CN" u="sng" dirty="0"/>
              <a:t>　</a:t>
            </a:r>
            <a:r>
              <a:rPr lang="en-US" altLang="zh-CN" u="sng" dirty="0"/>
              <a:t> </a:t>
            </a:r>
            <a:r>
              <a:rPr lang="zh-CN" altLang="zh-CN" u="sng" dirty="0"/>
              <a:t>　　　</a:t>
            </a:r>
            <a:r>
              <a:rPr lang="zh-CN" altLang="zh-CN" dirty="0"/>
              <a:t>（</a:t>
            </a:r>
            <a:r>
              <a:rPr lang="en-US" altLang="zh-CN" dirty="0"/>
              <a:t>cook</a:t>
            </a:r>
            <a:r>
              <a:rPr lang="zh-CN" altLang="zh-CN" dirty="0"/>
              <a:t>） </a:t>
            </a:r>
            <a:r>
              <a:rPr lang="en-US" altLang="zh-CN" dirty="0"/>
              <a:t>dinner when my son arrived home yesterday.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I was preparing </a:t>
            </a:r>
            <a:r>
              <a:rPr lang="zh-CN" altLang="zh-CN" u="sng" dirty="0"/>
              <a:t>　　　　</a:t>
            </a:r>
            <a:r>
              <a:rPr lang="en-US" altLang="zh-CN" dirty="0"/>
              <a:t>my math exam in my study last night when you called.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I have made ____________</a:t>
            </a:r>
            <a:r>
              <a:rPr lang="zh-CN" altLang="zh-CN" u="sng" dirty="0"/>
              <a:t>　　　</a:t>
            </a:r>
            <a:r>
              <a:rPr lang="en-US" altLang="zh-CN" u="sng" dirty="0"/>
              <a:t>            </a:t>
            </a:r>
            <a:r>
              <a:rPr lang="zh-CN" altLang="zh-CN" dirty="0"/>
              <a:t>（</a:t>
            </a:r>
            <a:r>
              <a:rPr lang="en-US" altLang="zh-CN" dirty="0"/>
              <a:t>prepare</a:t>
            </a:r>
            <a:r>
              <a:rPr lang="zh-CN" altLang="zh-CN" dirty="0"/>
              <a:t>） </a:t>
            </a:r>
            <a:r>
              <a:rPr lang="en-US" altLang="zh-CN" dirty="0"/>
              <a:t>for the coming test. And I am sure I will do a good job. </a:t>
            </a:r>
            <a:endParaRPr lang="zh-CN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BFC013-617B-4FB1-BD0C-6B76BAEBEF1B}"/>
              </a:ext>
            </a:extLst>
          </p:cNvPr>
          <p:cNvGrpSpPr/>
          <p:nvPr/>
        </p:nvGrpSpPr>
        <p:grpSpPr>
          <a:xfrm>
            <a:off x="982638" y="348996"/>
            <a:ext cx="7642679" cy="584775"/>
            <a:chOff x="982638" y="348996"/>
            <a:chExt cx="7642679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0DC7FE8-6C6F-401C-B329-8C4573558D74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2E3DE4A-72B0-4BB6-A3FA-096C3C2A259A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69F143B-6A8D-4566-8AC1-68AF0A1B42F5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3F907B-C435-4EE9-90EB-0003DFEB5AEC}"/>
                </a:ext>
              </a:extLst>
            </p:cNvPr>
            <p:cNvSpPr/>
            <p:nvPr/>
          </p:nvSpPr>
          <p:spPr>
            <a:xfrm>
              <a:off x="1558702" y="348996"/>
              <a:ext cx="70666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prepare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v.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使做好准备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;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把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……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准备好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D331622-6992-46E1-83AE-3B7921EE28F5}"/>
              </a:ext>
            </a:extLst>
          </p:cNvPr>
          <p:cNvSpPr/>
          <p:nvPr/>
        </p:nvSpPr>
        <p:spPr>
          <a:xfrm>
            <a:off x="6347234" y="1002862"/>
            <a:ext cx="189291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to cook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　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709B0-DFFB-4797-9F77-3F57094B087F}"/>
              </a:ext>
            </a:extLst>
          </p:cNvPr>
          <p:cNvSpPr/>
          <p:nvPr/>
        </p:nvSpPr>
        <p:spPr>
          <a:xfrm>
            <a:off x="6887294" y="2398526"/>
            <a:ext cx="95681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for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　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F1E0D5-D475-4A5A-ADC7-53CBA6C1AD0F}"/>
              </a:ext>
            </a:extLst>
          </p:cNvPr>
          <p:cNvSpPr/>
          <p:nvPr/>
        </p:nvSpPr>
        <p:spPr>
          <a:xfrm>
            <a:off x="5519142" y="3794190"/>
            <a:ext cx="318906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preparation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B691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s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CB691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5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P25.EPS" descr="id:2147498888;FounderCES">
            <a:extLst>
              <a:ext uri="{FF2B5EF4-FFF2-40B4-BE49-F238E27FC236}">
                <a16:creationId xmlns:a16="http://schemas.microsoft.com/office/drawing/2014/main" id="{C9C4F014-C5FD-439A-A1F7-9DB4AC3F1C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2056" y="1228983"/>
            <a:ext cx="6266299" cy="335293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AE2B537-2203-4F1C-AB62-459CCD44301A}"/>
              </a:ext>
            </a:extLst>
          </p:cNvPr>
          <p:cNvGrpSpPr/>
          <p:nvPr/>
        </p:nvGrpSpPr>
        <p:grpSpPr>
          <a:xfrm>
            <a:off x="982638" y="348996"/>
            <a:ext cx="3553995" cy="584775"/>
            <a:chOff x="982638" y="348996"/>
            <a:chExt cx="3553995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2426699-B5C9-4B39-9CC6-0B592DF3AE12}"/>
                </a:ext>
              </a:extLst>
            </p:cNvPr>
            <p:cNvGrpSpPr/>
            <p:nvPr/>
          </p:nvGrpSpPr>
          <p:grpSpPr>
            <a:xfrm>
              <a:off x="982638" y="348996"/>
              <a:ext cx="562242" cy="584775"/>
              <a:chOff x="982638" y="333450"/>
              <a:chExt cx="562242" cy="58477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7FC915F-6931-4A64-B6BD-27E8B1307786}"/>
                  </a:ext>
                </a:extLst>
              </p:cNvPr>
              <p:cNvSpPr/>
              <p:nvPr/>
            </p:nvSpPr>
            <p:spPr>
              <a:xfrm>
                <a:off x="982638" y="333450"/>
                <a:ext cx="562242" cy="562242"/>
              </a:xfrm>
              <a:prstGeom prst="ellipse">
                <a:avLst/>
              </a:prstGeom>
              <a:solidFill>
                <a:srgbClr val="18B4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74E891E-3803-4F06-8E43-890C635C1DE8}"/>
                  </a:ext>
                </a:extLst>
              </p:cNvPr>
              <p:cNvSpPr/>
              <p:nvPr/>
            </p:nvSpPr>
            <p:spPr>
              <a:xfrm>
                <a:off x="1025553" y="333450"/>
                <a:ext cx="476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EB1F10-3596-446F-A943-DE193D1DD810}"/>
                </a:ext>
              </a:extLst>
            </p:cNvPr>
            <p:cNvSpPr/>
            <p:nvPr/>
          </p:nvSpPr>
          <p:spPr>
            <a:xfrm>
              <a:off x="1558702" y="348996"/>
              <a:ext cx="29779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B48F"/>
                  </a:solidFill>
                  <a:effectLst/>
                  <a:uLnTx/>
                  <a:uFillTx/>
                  <a:latin typeface="微软雅黑" pitchFamily="34" charset="-122"/>
                  <a:ea typeface="微软雅黑"/>
                  <a:cs typeface="Times New Roman" panose="02020603050405020304" pitchFamily="18" charset="0"/>
                </a:rPr>
                <a:t>invite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　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v.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 pitchFamily="34" charset="-122"/>
                  <a:cs typeface="Times New Roman" panose="02020603050405020304" pitchFamily="18" charset="0"/>
                </a:rPr>
                <a:t>邀请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4151A77-C7F4-45D2-9748-7CFEEACED2BD}"/>
              </a:ext>
            </a:extLst>
          </p:cNvPr>
          <p:cNvSpPr txBox="1"/>
          <p:nvPr/>
        </p:nvSpPr>
        <p:spPr>
          <a:xfrm>
            <a:off x="4379595" y="1692275"/>
            <a:ext cx="9429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be invited to do… </a:t>
            </a:r>
            <a:r>
              <a:rPr lang="zh-CN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某人被邀请做</a:t>
            </a:r>
            <a:r>
              <a:rPr lang="en-US" altLang="zh-CN" sz="2800" dirty="0">
                <a:solidFill>
                  <a:schemeClr val="tx1"/>
                </a:solidFill>
                <a:highlight>
                  <a:srgbClr val="FFFF00"/>
                </a:highlight>
              </a:rPr>
              <a:t>……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579B1A-129B-44C9-ADCC-57D32B9020DC}"/>
              </a:ext>
            </a:extLst>
          </p:cNvPr>
          <p:cNvSpPr/>
          <p:nvPr/>
        </p:nvSpPr>
        <p:spPr>
          <a:xfrm>
            <a:off x="5591150" y="2282104"/>
            <a:ext cx="18929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不定式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DFCA3E-5C4D-4121-87E6-559D65F94093}"/>
              </a:ext>
            </a:extLst>
          </p:cNvPr>
          <p:cNvSpPr/>
          <p:nvPr/>
        </p:nvSpPr>
        <p:spPr>
          <a:xfrm>
            <a:off x="5642450" y="3343304"/>
            <a:ext cx="18929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介词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36AA38-72B3-471E-80C0-4DB58CD573AC}"/>
              </a:ext>
            </a:extLst>
          </p:cNvPr>
          <p:cNvSpPr txBox="1">
            <a:spLocks/>
          </p:cNvSpPr>
          <p:nvPr/>
        </p:nvSpPr>
        <p:spPr>
          <a:xfrm>
            <a:off x="362775" y="5275356"/>
            <a:ext cx="10873208" cy="1568450"/>
          </a:xfrm>
          <a:prstGeom prst="rect">
            <a:avLst/>
          </a:prstGeom>
        </p:spPr>
        <p:txBody>
          <a:bodyPr/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）琳达邀请我们所有人明天去钓鱼。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_______________________________________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/>
              <a:t>                                                                                 </a:t>
            </a:r>
            <a:endParaRPr lang="zh-C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BC9B87-5BB7-456A-A8F3-4A5303E77C5F}"/>
              </a:ext>
            </a:extLst>
          </p:cNvPr>
          <p:cNvSpPr/>
          <p:nvPr/>
        </p:nvSpPr>
        <p:spPr>
          <a:xfrm>
            <a:off x="915748" y="5978386"/>
            <a:ext cx="1038986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Linda invited all of us to go fishing tomorrow.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8CB2-5BB4-44EA-9F3B-DEB266D56D3D}"/>
              </a:ext>
            </a:extLst>
          </p:cNvPr>
          <p:cNvSpPr txBox="1"/>
          <p:nvPr/>
        </p:nvSpPr>
        <p:spPr>
          <a:xfrm>
            <a:off x="362775" y="165528"/>
            <a:ext cx="11495807" cy="517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0000" algn="l"/>
                <a:tab pos="5040000" algn="l"/>
                <a:tab pos="7560000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）—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Susan’s birthday is coming. Among those </a:t>
            </a:r>
          </a:p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0000" algn="l"/>
                <a:tab pos="5040000" algn="l"/>
                <a:tab pos="7560000" algn="l"/>
              </a:tabLst>
              <a:defRPr/>
            </a:pP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　　　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invitation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are some of my friends’. 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0000" algn="l"/>
                <a:tab pos="5040000" algn="l"/>
                <a:tab pos="7560000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I guess you’ve got one.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0000" algn="l"/>
                <a:tab pos="5040000" algn="l"/>
                <a:tab pos="7560000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Lily invited me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　　　　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Sanya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 with her this summer holiday. 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20000" algn="l"/>
                <a:tab pos="5040000" algn="l"/>
                <a:tab pos="7560000" algn="l"/>
              </a:tabLst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zh-CN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invite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Times New Roman" panose="02020603050405020304" pitchFamily="18" charset="0"/>
              </a:rPr>
              <a:t>as a special guest to attend the exhibition. 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5C98D7-2C0E-4097-9306-D7B67E30B1CF}"/>
              </a:ext>
            </a:extLst>
          </p:cNvPr>
          <p:cNvSpPr/>
          <p:nvPr/>
        </p:nvSpPr>
        <p:spPr>
          <a:xfrm>
            <a:off x="604449" y="837506"/>
            <a:ext cx="25409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invitation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CB691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s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　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4ED0-93B0-4D40-AD59-BB5D1459D688}"/>
              </a:ext>
            </a:extLst>
          </p:cNvPr>
          <p:cNvSpPr/>
          <p:nvPr/>
        </p:nvSpPr>
        <p:spPr>
          <a:xfrm>
            <a:off x="4943078" y="2325768"/>
            <a:ext cx="117459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to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　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30DAF-2EC4-40FE-B3C0-D14DF421E35E}"/>
              </a:ext>
            </a:extLst>
          </p:cNvPr>
          <p:cNvSpPr/>
          <p:nvPr/>
        </p:nvSpPr>
        <p:spPr>
          <a:xfrm>
            <a:off x="2062758" y="3772784"/>
            <a:ext cx="268500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was invited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E285787-53D4-431B-8DB8-623F4D23147D}"/>
              </a:ext>
            </a:extLst>
          </p:cNvPr>
          <p:cNvSpPr txBox="1">
            <a:spLocks/>
          </p:cNvSpPr>
          <p:nvPr/>
        </p:nvSpPr>
        <p:spPr>
          <a:xfrm>
            <a:off x="789345" y="-95304"/>
            <a:ext cx="10873208" cy="6554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1pPr>
            <a:lvl2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200" kern="1200">
                <a:solidFill>
                  <a:srgbClr val="C00000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2pPr>
            <a:lvl3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30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3pPr>
            <a:lvl4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8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4pPr>
            <a:lvl5pPr marL="0" indent="0" algn="l" defTabSz="1218565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tabLst>
                <a:tab pos="2519680" algn="l"/>
                <a:tab pos="5039995" algn="l"/>
                <a:tab pos="7559675" algn="l"/>
              </a:tabLst>
              <a:defRPr sz="2600" kern="120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defRPr>
            </a:lvl5pPr>
            <a:lvl6pPr marL="33521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after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take care of,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意为“照料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;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照顾”。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after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well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= take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good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 care of,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意为“好好照顾”。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的其他相关短语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at...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看…… 　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up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查阅（词典）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for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寻找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	look out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当心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around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环顾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through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浏览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over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检查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	look out of...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朝……的外面看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up to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敬仰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look down on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轻视</a:t>
            </a:r>
          </a:p>
          <a:p>
            <a:pPr marL="0" marR="0" lvl="0" indent="0" algn="l" defTabSz="12185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9680" algn="l"/>
                <a:tab pos="5039995" algn="l"/>
                <a:tab pos="7559675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into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调查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look forward to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盼望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;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期待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DFADA-7614-4045-9A9A-F13781FD4E1A}"/>
              </a:ext>
            </a:extLst>
          </p:cNvPr>
          <p:cNvSpPr/>
          <p:nvPr/>
        </p:nvSpPr>
        <p:spPr>
          <a:xfrm>
            <a:off x="8543478" y="69145"/>
            <a:ext cx="356439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care for </a:t>
            </a:r>
            <a:r>
              <a:rPr lang="zh-CN" altLang="en-US" sz="2800" b="1" dirty="0">
                <a:solidFill>
                  <a:srgbClr val="C00000"/>
                </a:solidFill>
                <a:latin typeface="微软雅黑"/>
                <a:ea typeface="方正书宋_GBK"/>
                <a:cs typeface="Times New Roman" panose="02020603050405020304" pitchFamily="18" charset="0"/>
              </a:rPr>
              <a:t>喜欢，照顾</a:t>
            </a:r>
            <a:endParaRPr lang="zh-CN" altLang="zh-CN" sz="2800" dirty="0">
              <a:solidFill>
                <a:srgbClr val="000000"/>
              </a:solidFill>
              <a:latin typeface="微软雅黑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A3BB2D-C50A-4AFB-BA3D-818050581802}"/>
              </a:ext>
            </a:extLst>
          </p:cNvPr>
          <p:cNvSpPr/>
          <p:nvPr/>
        </p:nvSpPr>
        <p:spPr>
          <a:xfrm>
            <a:off x="556602" y="10803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300" normalizeH="0" baseline="0" noProof="0" dirty="0">
                <a:ln>
                  <a:noFill/>
                </a:ln>
                <a:solidFill>
                  <a:srgbClr val="0097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975E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8DCB7-CF3C-4F39-978E-B157C9514BF7}"/>
              </a:ext>
            </a:extLst>
          </p:cNvPr>
          <p:cNvSpPr/>
          <p:nvPr/>
        </p:nvSpPr>
        <p:spPr>
          <a:xfrm>
            <a:off x="1089751" y="108034"/>
            <a:ext cx="4479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18B48F"/>
                </a:solidFill>
                <a:effectLst/>
                <a:uLnTx/>
                <a:uFillTx/>
                <a:latin typeface="微软雅黑" pitchFamily="34" charset="-122"/>
                <a:ea typeface="微软雅黑"/>
                <a:cs typeface="Times New Roman" panose="02020603050405020304" pitchFamily="18" charset="0"/>
              </a:rPr>
              <a:t> look after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照顾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 pitchFamily="34" charset="-122"/>
                <a:cs typeface="Times New Roman" panose="02020603050405020304" pitchFamily="18" charset="0"/>
              </a:rPr>
              <a:t>照料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37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79b297-60ba-492f-8a5c-912937319c0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34422a-67bc-417b-a942-7beeabba2f7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da282a-ee1d-4698-b931-40171675e9e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1435</Words>
  <Application>Microsoft Office PowerPoint</Application>
  <PresentationFormat>自定义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NEU-BZ-S92</vt:lpstr>
      <vt:lpstr>华文隶书</vt:lpstr>
      <vt:lpstr>微软雅黑</vt:lpstr>
      <vt:lpstr>微软雅黑 Light</vt:lpstr>
      <vt:lpstr>Arial</vt:lpstr>
      <vt:lpstr>Calibri</vt:lpstr>
      <vt:lpstr>Times New Roman</vt:lpstr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wang Steven</cp:lastModifiedBy>
  <cp:revision>1589</cp:revision>
  <dcterms:created xsi:type="dcterms:W3CDTF">2022-03-26T05:12:09Z</dcterms:created>
  <dcterms:modified xsi:type="dcterms:W3CDTF">2022-03-26T16:58:27Z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