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4660"/>
  </p:normalViewPr>
  <p:slideViewPr>
    <p:cSldViewPr snapToGrid="0">
      <p:cViewPr varScale="1">
        <p:scale>
          <a:sx n="190" d="100"/>
          <a:sy n="190" d="100"/>
        </p:scale>
        <p:origin x="475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184E0-EFA6-2863-4185-3FBADD9CA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8975A0-06B1-4F6D-B780-4102B3AD4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E8EB0-236C-D2FF-3D29-78C52DF53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D351-0B0A-48F8-9157-4486F55737BE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32E3C-9DAE-C026-B97C-5D8C8874E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629BE-2B56-AA44-0F2C-0FA9BE0F2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27E61-4B4B-4C82-A4B7-2FE88D501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8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14CC4-D7E2-0959-4FF8-6629B7FEC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4A137A-3FF0-C3E2-777B-90B87D8EF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5727E-26C8-E74F-3800-B1D8A5043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D351-0B0A-48F8-9157-4486F55737BE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78374-BD8D-291D-6F9D-6BCE0882F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CA787-7B21-F0DB-7EF2-11DD9DFF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27E61-4B4B-4C82-A4B7-2FE88D501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7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0A3FFC-C787-72EA-4CA0-DB8C9C172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2CB2AE-0826-828D-2F4F-AB5627D7E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D1821-721A-8CC2-0F68-91A546277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D351-0B0A-48F8-9157-4486F55737BE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83F5E-97EA-9801-598A-2A70FE4DB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0ECF4-08A7-E61A-C477-B681C1B3E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27E61-4B4B-4C82-A4B7-2FE88D501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01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354BD-0A10-9C2F-A864-F85EBC9A0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86854-C2E4-A2C9-5E4C-8D7E2B562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999F6-E77F-009D-1257-731242E36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D351-0B0A-48F8-9157-4486F55737BE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067DF-A17E-9FD3-4112-CDA95113E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9C1DA-4B26-8178-E98A-DD74CCE6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27E61-4B4B-4C82-A4B7-2FE88D501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04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0BEAF-F356-F0AF-8BFE-822542FE5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80019-410A-00D7-F857-4F9AF95EB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9E41E-F220-5B55-FCBF-66BCFBF7E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D351-0B0A-48F8-9157-4486F55737BE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441C2-4C55-3DE4-170A-A6179C45C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46DC7-D094-2637-3A54-62A954696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27E61-4B4B-4C82-A4B7-2FE88D501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70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78FAD-B0D4-DBD1-F933-B847558EF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64704-94CA-6DC9-8EF3-95371300B0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BE489A-1611-3ABA-8C92-D1799C454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0D447-B57C-CCCF-208B-F3FDC98E3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D351-0B0A-48F8-9157-4486F55737BE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C5346-26C8-A99B-623C-C681C35D2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6D839-3B3A-C2B5-240F-53941694D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27E61-4B4B-4C82-A4B7-2FE88D501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2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055BC-883D-D125-4884-D8374E87D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CB40F-6C4D-57DA-3E53-E67D8BB56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E5D806-31E9-11F9-03DC-0C8ABFCF7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4998E-2A81-799B-6511-722FCEEE2D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B2210C-B880-2E1F-B925-D28A6AAB95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4047D1-2596-4B01-0300-1530CA988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D351-0B0A-48F8-9157-4486F55737BE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6D9850-483B-9C42-4D43-35F9FD437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F6764F-EDCB-0A8B-0D0D-EA22E5535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27E61-4B4B-4C82-A4B7-2FE88D501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7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D7FEF-F6E0-54EC-634C-0625A57B8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11FBE2-1B07-FDB5-77D4-A62DB0BC7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D351-0B0A-48F8-9157-4486F55737BE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16F9DD-4721-B9E4-8D65-8B7FF2D22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76B0F4-5214-7A5B-AC63-0F7E92F3E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27E61-4B4B-4C82-A4B7-2FE88D501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24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D48D16-5EDD-EDB1-D299-93CFD58B5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D351-0B0A-48F8-9157-4486F55737BE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BB8D71-72B5-98C6-80AE-20BD80A93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886D30-5E88-FA88-2990-CC4796895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27E61-4B4B-4C82-A4B7-2FE88D501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8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B0414-3409-2948-A37D-AE4D22CC3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7B192-6BD5-9042-81CD-C5724EC7A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DC803-7A21-4C22-9F00-ECDE6DACA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AB50E0-2EB2-B46D-C404-758B5AA74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D351-0B0A-48F8-9157-4486F55737BE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954DE-B40A-819B-3728-37579D465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DDB0E-9224-5066-36F7-533BA941B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27E61-4B4B-4C82-A4B7-2FE88D501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356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AA07F-093C-6679-EFCA-8450EE18E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41F85F-6259-C08B-60C2-EC0455E5F8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6C2F4-7259-2BBD-B175-27A614AF2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9AC35-D687-4FAE-B236-CF3CB5A1A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D351-0B0A-48F8-9157-4486F55737BE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DBF00-36D8-97F1-F764-4D86360F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D8A5F-3471-6ECA-BF73-B8234BD65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27E61-4B4B-4C82-A4B7-2FE88D501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05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A57090-9827-008F-714E-805586465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E027B-E199-55AD-871B-1DC72C08D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BEBC9-79D5-F9A1-3741-51AA96B45A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CED351-0B0A-48F8-9157-4486F55737BE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BCF80-373D-7719-B0F2-8C734605A1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E5C07-CD23-DC30-BE61-0540BA46C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827E61-4B4B-4C82-A4B7-2FE88D501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2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724EB-FE44-1F03-8801-4C85FB2D49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Capstone Project</a:t>
            </a:r>
            <a:br>
              <a:rPr lang="en-US" dirty="0"/>
            </a:br>
            <a:r>
              <a:rPr lang="en-US" dirty="0"/>
              <a:t>Loan Default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57D31-D0C0-1D9D-8A85-24F583A4E4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E" dirty="0"/>
          </a:p>
          <a:p>
            <a:r>
              <a:rPr lang="en-AE" dirty="0"/>
              <a:t>Classification</a:t>
            </a:r>
          </a:p>
          <a:p>
            <a:r>
              <a:rPr lang="en-AE" dirty="0"/>
              <a:t>Wasil Ahmad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228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3EBEF-0FC0-65E9-455C-38F7E482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E7045-8C4A-9C5D-0D48-A2D975B96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objective of this project is to develop a predictive classification model that can accurately forecast the likelihood of a customer defaulting on their home loan.</a:t>
            </a:r>
          </a:p>
          <a:p>
            <a:r>
              <a:rPr lang="en-US" sz="2400" dirty="0"/>
              <a:t>BAD: Target Variable.</a:t>
            </a:r>
          </a:p>
          <a:p>
            <a:r>
              <a:rPr lang="en-US" sz="2400" dirty="0"/>
              <a:t>LOAN, MORTDUE, VALUE, REASON, JOB, YOJ, DEROG, DELINQ, CLAGE, NINQ, CLNO, DEBTINC: Independent Variables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Which factors (features) most significantly contribute to a customer's likelihood of defaulting on a loan?</a:t>
            </a:r>
          </a:p>
          <a:p>
            <a:r>
              <a:rPr lang="en-US" sz="2400" dirty="0"/>
              <a:t>Can a predictive model accurately distinguish between applicants who will default and those who will not?</a:t>
            </a:r>
          </a:p>
        </p:txBody>
      </p:sp>
    </p:spTree>
    <p:extLst>
      <p:ext uri="{BB962C8B-B14F-4D97-AF65-F5344CB8AC3E}">
        <p14:creationId xmlns:p14="http://schemas.microsoft.com/office/powerpoint/2010/main" val="3896728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C1D3D-6A84-9B4E-D49E-BA3CA7EA0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86765-4749-310C-92F8-841820492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The data contains skewed data. Most have a skew of greater than 1.</a:t>
            </a:r>
          </a:p>
          <a:p>
            <a:r>
              <a:rPr lang="en-US" sz="2400" dirty="0"/>
              <a:t>Credit history and employment stability (or lack of major derogatory reports) play a major role in loan approval, suggesting a clean financial history is common among applicants.</a:t>
            </a:r>
          </a:p>
          <a:p>
            <a:r>
              <a:rPr lang="en-US" sz="2400" dirty="0"/>
              <a:t>Debt consolidation loans are less likely to default, while home improvement loans have a slightly higher default rate, which could be tied to applicant financial risk profiles.</a:t>
            </a:r>
          </a:p>
          <a:p>
            <a:r>
              <a:rPr lang="en-US" sz="2400" dirty="0"/>
              <a:t>Loan amount plays a role in default behavior, with smaller loans being more likely to default.</a:t>
            </a:r>
          </a:p>
          <a:p>
            <a:r>
              <a:rPr lang="en-US" sz="2400" dirty="0"/>
              <a:t>Strong correlation exists between Amount Due and Current Value of Property.</a:t>
            </a:r>
          </a:p>
          <a:p>
            <a:r>
              <a:rPr lang="en-US" sz="2400" dirty="0"/>
              <a:t>Outliers are retained since they do not seem unreasonable. Median imputation done to help fill in the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62724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C7F23-CDDB-EFFF-F2B2-E2B71E426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Models</a:t>
            </a:r>
            <a:endParaRPr lang="en-US" dirty="0"/>
          </a:p>
        </p:txBody>
      </p:sp>
      <p:pic>
        <p:nvPicPr>
          <p:cNvPr id="25" name="Content Placeholder 24" descr="A screenshot of a computer&#10;&#10;Description automatically generated">
            <a:extLst>
              <a:ext uri="{FF2B5EF4-FFF2-40B4-BE49-F238E27FC236}">
                <a16:creationId xmlns:a16="http://schemas.microsoft.com/office/drawing/2014/main" id="{7554D0D5-BF44-B358-7AF1-4908934028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52500"/>
            <a:ext cx="4496190" cy="861135"/>
          </a:xfrm>
        </p:spPr>
      </p:pic>
      <p:pic>
        <p:nvPicPr>
          <p:cNvPr id="37" name="Picture 3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3F168575-A210-CE93-665F-5A171DE9A4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498" y="1244879"/>
            <a:ext cx="5296359" cy="876376"/>
          </a:xfrm>
          <a:prstGeom prst="rect">
            <a:avLst/>
          </a:prstGeom>
        </p:spPr>
      </p:pic>
      <p:pic>
        <p:nvPicPr>
          <p:cNvPr id="42" name="Picture 41" descr="A screenshot of a computer&#10;&#10;Description automatically generated">
            <a:extLst>
              <a:ext uri="{FF2B5EF4-FFF2-40B4-BE49-F238E27FC236}">
                <a16:creationId xmlns:a16="http://schemas.microsoft.com/office/drawing/2014/main" id="{90FBA7C6-0ED3-117F-20BB-A2DEC84A9A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13" y="2251884"/>
            <a:ext cx="4779764" cy="4533652"/>
          </a:xfrm>
          <a:prstGeom prst="rect">
            <a:avLst/>
          </a:prstGeom>
        </p:spPr>
      </p:pic>
      <p:pic>
        <p:nvPicPr>
          <p:cNvPr id="44" name="Picture 43" descr="A screenshot of a computer&#10;&#10;Description automatically generated">
            <a:extLst>
              <a:ext uri="{FF2B5EF4-FFF2-40B4-BE49-F238E27FC236}">
                <a16:creationId xmlns:a16="http://schemas.microsoft.com/office/drawing/2014/main" id="{0F25AEB3-165D-B16C-BA4C-18FE7FFF54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494" y="2251884"/>
            <a:ext cx="4680366" cy="448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70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3B150-A8DD-3018-C75B-CA287B68D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Model</a:t>
            </a:r>
          </a:p>
        </p:txBody>
      </p:sp>
      <p:pic>
        <p:nvPicPr>
          <p:cNvPr id="7" name="Picture 6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CC32A53A-A05C-ED8E-DD15-57A17515C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074" y="3429000"/>
            <a:ext cx="4572000" cy="3429000"/>
          </a:xfrm>
          <a:prstGeom prst="rect">
            <a:avLst/>
          </a:prstGeom>
        </p:spPr>
      </p:pic>
      <p:pic>
        <p:nvPicPr>
          <p:cNvPr id="9" name="Picture 8" descr="A graph with numbers and a bar&#10;&#10;Description automatically generated">
            <a:extLst>
              <a:ext uri="{FF2B5EF4-FFF2-40B4-BE49-F238E27FC236}">
                <a16:creationId xmlns:a16="http://schemas.microsoft.com/office/drawing/2014/main" id="{56EAA514-FE06-54C8-A43D-7EBA68085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927" y="-1"/>
            <a:ext cx="4910295" cy="3682721"/>
          </a:xfrm>
          <a:prstGeom prst="rect">
            <a:avLst/>
          </a:prstGeom>
        </p:spPr>
      </p:pic>
      <p:pic>
        <p:nvPicPr>
          <p:cNvPr id="13" name="Content Placeholder 12" descr="A screenshot of a computer&#10;&#10;Description automatically generated">
            <a:extLst>
              <a:ext uri="{FF2B5EF4-FFF2-40B4-BE49-F238E27FC236}">
                <a16:creationId xmlns:a16="http://schemas.microsoft.com/office/drawing/2014/main" id="{A34BAFCF-F966-50D7-086A-12D98155B4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83" y="1333714"/>
            <a:ext cx="5560277" cy="5417707"/>
          </a:xfrm>
        </p:spPr>
      </p:pic>
    </p:spTree>
    <p:extLst>
      <p:ext uri="{BB962C8B-B14F-4D97-AF65-F5344CB8AC3E}">
        <p14:creationId xmlns:p14="http://schemas.microsoft.com/office/powerpoint/2010/main" val="176407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F35F9-2FEC-7A23-6FE1-61CDDAD5A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Recommendations for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33B1B-225C-09CF-A589-7CFBC9522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  <a:p>
            <a:r>
              <a:rPr lang="en-US" dirty="0"/>
              <a:t>Threshold Tuning</a:t>
            </a:r>
          </a:p>
          <a:p>
            <a:r>
              <a:rPr lang="en-US" dirty="0"/>
              <a:t>Hyperparameter Tuning</a:t>
            </a:r>
          </a:p>
          <a:p>
            <a:r>
              <a:rPr lang="en-US" dirty="0"/>
              <a:t>Handling Imbalanced Data</a:t>
            </a:r>
          </a:p>
          <a:p>
            <a:r>
              <a:rPr lang="en-US" dirty="0"/>
              <a:t>Model Interpretability</a:t>
            </a:r>
          </a:p>
          <a:p>
            <a:r>
              <a:rPr lang="en-US" dirty="0"/>
              <a:t>Try alternative methods for treating missing values like</a:t>
            </a:r>
          </a:p>
          <a:p>
            <a:pPr lvl="1"/>
            <a:r>
              <a:rPr lang="en-US" dirty="0"/>
              <a:t>KNN Imputation for Missing Values</a:t>
            </a:r>
          </a:p>
          <a:p>
            <a:pPr lvl="1"/>
            <a:r>
              <a:rPr lang="en-US" dirty="0"/>
              <a:t>Dropping column</a:t>
            </a:r>
          </a:p>
        </p:txBody>
      </p:sp>
    </p:spTree>
    <p:extLst>
      <p:ext uri="{BB962C8B-B14F-4D97-AF65-F5344CB8AC3E}">
        <p14:creationId xmlns:p14="http://schemas.microsoft.com/office/powerpoint/2010/main" val="2429451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1613</TotalTime>
  <Words>269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Capstone Project Loan Default Prediction</vt:lpstr>
      <vt:lpstr>Problem Definition</vt:lpstr>
      <vt:lpstr>Exploratory Data Analysis (EDA)</vt:lpstr>
      <vt:lpstr>Models</vt:lpstr>
      <vt:lpstr>XGBoost Model</vt:lpstr>
      <vt:lpstr>Key Recommendations for Improvement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Wasil Ahmad</dc:creator>
  <cp:lastModifiedBy>Wasil Ahmad</cp:lastModifiedBy>
  <cp:revision>2</cp:revision>
  <dcterms:created xsi:type="dcterms:W3CDTF">2024-12-15T15:37:02Z</dcterms:created>
  <dcterms:modified xsi:type="dcterms:W3CDTF">2024-12-16T18:32:31Z</dcterms:modified>
</cp:coreProperties>
</file>