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9"/>
  </p:notesMasterIdLst>
  <p:sldIdLst>
    <p:sldId id="308" r:id="rId2"/>
    <p:sldId id="292" r:id="rId3"/>
    <p:sldId id="310" r:id="rId4"/>
    <p:sldId id="342" r:id="rId5"/>
    <p:sldId id="315" r:id="rId6"/>
    <p:sldId id="334" r:id="rId7"/>
    <p:sldId id="316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34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EC9"/>
    <a:srgbClr val="E5FFED"/>
    <a:srgbClr val="A5E5AD"/>
    <a:srgbClr val="CADFFE"/>
    <a:srgbClr val="336600"/>
    <a:srgbClr val="003300"/>
    <a:srgbClr val="006600"/>
    <a:srgbClr val="E6F7FE"/>
    <a:srgbClr val="C9E4FF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275" autoAdjust="0"/>
  </p:normalViewPr>
  <p:slideViewPr>
    <p:cSldViewPr snapToGrid="0">
      <p:cViewPr varScale="1">
        <p:scale>
          <a:sx n="70" d="100"/>
          <a:sy n="70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2023/3/30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55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1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85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4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6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4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4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5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Discrete or continuous? Scalars or vectors?</a:t>
            </a:r>
            <a:endParaRPr lang="zh-CN" altLang="en-US" dirty="0"/>
          </a:p>
          <a:p>
            <a:r>
              <a:rPr lang="en-US" altLang="zh-CN" dirty="0"/>
              <a:t>Ways data can vary. (phoneme, pitch, speed, …</a:t>
            </a:r>
          </a:p>
          <a:p>
            <a:r>
              <a:rPr lang="en-US" altLang="zh-CN" dirty="0"/>
              <a:t>Techniques  vs. variation. (</a:t>
            </a:r>
            <a:r>
              <a:rPr lang="en-US" altLang="zh-CN" dirty="0" err="1"/>
              <a:t>mfccs</a:t>
            </a:r>
            <a:r>
              <a:rPr lang="en-US" altLang="zh-CN" dirty="0"/>
              <a:t> 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5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Discrete or continuous? Scalars or vectors?</a:t>
            </a:r>
            <a:endParaRPr lang="zh-CN" altLang="en-US" dirty="0"/>
          </a:p>
          <a:p>
            <a:r>
              <a:rPr lang="en-US" altLang="zh-CN" dirty="0"/>
              <a:t>Ways data can vary. (phoneme, pitch, speed, …</a:t>
            </a:r>
          </a:p>
          <a:p>
            <a:r>
              <a:rPr lang="en-US" altLang="zh-CN" dirty="0"/>
              <a:t>Techniques  vs. variation. (</a:t>
            </a:r>
            <a:r>
              <a:rPr lang="en-US" altLang="zh-CN" dirty="0" err="1"/>
              <a:t>mfccs</a:t>
            </a:r>
            <a:r>
              <a:rPr lang="en-US" altLang="zh-CN" dirty="0"/>
              <a:t> 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Phoneme + silence = state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Phoneme + silence = state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1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9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5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C866F-7645-4B2C-AA4F-7F01F792FF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9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3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2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0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8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74713" y="1800665"/>
            <a:ext cx="4628270" cy="3981156"/>
          </a:xfrm>
          <a:custGeom>
            <a:avLst/>
            <a:gdLst>
              <a:gd name="connsiteX0" fmla="*/ 0 w 4628270"/>
              <a:gd name="connsiteY0" fmla="*/ 0 h 3981156"/>
              <a:gd name="connsiteX1" fmla="*/ 4628270 w 4628270"/>
              <a:gd name="connsiteY1" fmla="*/ 0 h 3981156"/>
              <a:gd name="connsiteX2" fmla="*/ 4628270 w 4628270"/>
              <a:gd name="connsiteY2" fmla="*/ 3981156 h 3981156"/>
              <a:gd name="connsiteX3" fmla="*/ 0 w 4628270"/>
              <a:gd name="connsiteY3" fmla="*/ 3981156 h 398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8270" h="3981156">
                <a:moveTo>
                  <a:pt x="0" y="0"/>
                </a:moveTo>
                <a:lnTo>
                  <a:pt x="4628270" y="0"/>
                </a:lnTo>
                <a:lnTo>
                  <a:pt x="4628270" y="3981156"/>
                </a:lnTo>
                <a:lnTo>
                  <a:pt x="0" y="3981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00894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58407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815919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1176338" y="1066800"/>
            <a:ext cx="1223962" cy="1076325"/>
          </a:xfrm>
          <a:custGeom>
            <a:avLst/>
            <a:gdLst>
              <a:gd name="connsiteX0" fmla="*/ 547687 w 1223962"/>
              <a:gd name="connsiteY0" fmla="*/ 0 h 1076325"/>
              <a:gd name="connsiteX1" fmla="*/ 1223962 w 1223962"/>
              <a:gd name="connsiteY1" fmla="*/ 671513 h 1076325"/>
              <a:gd name="connsiteX2" fmla="*/ 557212 w 1223962"/>
              <a:gd name="connsiteY2" fmla="*/ 1076325 h 1076325"/>
              <a:gd name="connsiteX3" fmla="*/ 0 w 1223962"/>
              <a:gd name="connsiteY3" fmla="*/ 509588 h 1076325"/>
              <a:gd name="connsiteX4" fmla="*/ 547687 w 1223962"/>
              <a:gd name="connsiteY4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962" h="1076325">
                <a:moveTo>
                  <a:pt x="547687" y="0"/>
                </a:moveTo>
                <a:lnTo>
                  <a:pt x="1223962" y="671513"/>
                </a:lnTo>
                <a:lnTo>
                  <a:pt x="557212" y="1076325"/>
                </a:lnTo>
                <a:lnTo>
                  <a:pt x="0" y="509588"/>
                </a:lnTo>
                <a:lnTo>
                  <a:pt x="547687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24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356360" y="2804160"/>
            <a:ext cx="5151120" cy="4099560"/>
          </a:xfrm>
          <a:custGeom>
            <a:avLst/>
            <a:gdLst>
              <a:gd name="connsiteX0" fmla="*/ 2918460 w 5151120"/>
              <a:gd name="connsiteY0" fmla="*/ 0 h 3459480"/>
              <a:gd name="connsiteX1" fmla="*/ 4930140 w 5151120"/>
              <a:gd name="connsiteY1" fmla="*/ 2026920 h 3459480"/>
              <a:gd name="connsiteX2" fmla="*/ 5151120 w 5151120"/>
              <a:gd name="connsiteY2" fmla="*/ 3436620 h 3459480"/>
              <a:gd name="connsiteX3" fmla="*/ 2476500 w 5151120"/>
              <a:gd name="connsiteY3" fmla="*/ 3459480 h 3459480"/>
              <a:gd name="connsiteX4" fmla="*/ 579120 w 5151120"/>
              <a:gd name="connsiteY4" fmla="*/ 3375660 h 3459480"/>
              <a:gd name="connsiteX5" fmla="*/ 0 w 5151120"/>
              <a:gd name="connsiteY5" fmla="*/ 2796540 h 3459480"/>
              <a:gd name="connsiteX6" fmla="*/ 2918460 w 5151120"/>
              <a:gd name="connsiteY6" fmla="*/ 0 h 3459480"/>
              <a:gd name="connsiteX0" fmla="*/ 2918460 w 5151120"/>
              <a:gd name="connsiteY0" fmla="*/ 0 h 4099560"/>
              <a:gd name="connsiteX1" fmla="*/ 4930140 w 5151120"/>
              <a:gd name="connsiteY1" fmla="*/ 2026920 h 4099560"/>
              <a:gd name="connsiteX2" fmla="*/ 5151120 w 5151120"/>
              <a:gd name="connsiteY2" fmla="*/ 3436620 h 4099560"/>
              <a:gd name="connsiteX3" fmla="*/ 2476500 w 5151120"/>
              <a:gd name="connsiteY3" fmla="*/ 3459480 h 4099560"/>
              <a:gd name="connsiteX4" fmla="*/ 1303020 w 5151120"/>
              <a:gd name="connsiteY4" fmla="*/ 4099560 h 4099560"/>
              <a:gd name="connsiteX5" fmla="*/ 0 w 5151120"/>
              <a:gd name="connsiteY5" fmla="*/ 2796540 h 4099560"/>
              <a:gd name="connsiteX6" fmla="*/ 2918460 w 5151120"/>
              <a:gd name="connsiteY6" fmla="*/ 0 h 4099560"/>
              <a:gd name="connsiteX0" fmla="*/ 2918460 w 5151120"/>
              <a:gd name="connsiteY0" fmla="*/ 0 h 4099560"/>
              <a:gd name="connsiteX1" fmla="*/ 4930140 w 5151120"/>
              <a:gd name="connsiteY1" fmla="*/ 2026920 h 4099560"/>
              <a:gd name="connsiteX2" fmla="*/ 5151120 w 5151120"/>
              <a:gd name="connsiteY2" fmla="*/ 3436620 h 4099560"/>
              <a:gd name="connsiteX3" fmla="*/ 2781300 w 5151120"/>
              <a:gd name="connsiteY3" fmla="*/ 4056380 h 4099560"/>
              <a:gd name="connsiteX4" fmla="*/ 1303020 w 5151120"/>
              <a:gd name="connsiteY4" fmla="*/ 4099560 h 4099560"/>
              <a:gd name="connsiteX5" fmla="*/ 0 w 5151120"/>
              <a:gd name="connsiteY5" fmla="*/ 2796540 h 4099560"/>
              <a:gd name="connsiteX6" fmla="*/ 2918460 w 5151120"/>
              <a:gd name="connsiteY6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1120" h="4099560">
                <a:moveTo>
                  <a:pt x="2918460" y="0"/>
                </a:moveTo>
                <a:lnTo>
                  <a:pt x="4930140" y="2026920"/>
                </a:lnTo>
                <a:lnTo>
                  <a:pt x="5151120" y="3436620"/>
                </a:lnTo>
                <a:lnTo>
                  <a:pt x="2781300" y="4056380"/>
                </a:lnTo>
                <a:lnTo>
                  <a:pt x="1303020" y="4099560"/>
                </a:lnTo>
                <a:lnTo>
                  <a:pt x="0" y="2796540"/>
                </a:lnTo>
                <a:lnTo>
                  <a:pt x="291846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95863" y="5081588"/>
            <a:ext cx="1362075" cy="1395412"/>
          </a:xfrm>
          <a:custGeom>
            <a:avLst/>
            <a:gdLst>
              <a:gd name="connsiteX0" fmla="*/ 1362075 w 1362075"/>
              <a:gd name="connsiteY0" fmla="*/ 676275 h 1395412"/>
              <a:gd name="connsiteX1" fmla="*/ 685800 w 1362075"/>
              <a:gd name="connsiteY1" fmla="*/ 1395412 h 1395412"/>
              <a:gd name="connsiteX2" fmla="*/ 0 w 1362075"/>
              <a:gd name="connsiteY2" fmla="*/ 695325 h 1395412"/>
              <a:gd name="connsiteX3" fmla="*/ 690562 w 1362075"/>
              <a:gd name="connsiteY3" fmla="*/ 0 h 1395412"/>
              <a:gd name="connsiteX4" fmla="*/ 1362075 w 1362075"/>
              <a:gd name="connsiteY4" fmla="*/ 676275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5" h="1395412">
                <a:moveTo>
                  <a:pt x="1362075" y="676275"/>
                </a:moveTo>
                <a:lnTo>
                  <a:pt x="685800" y="1395412"/>
                </a:lnTo>
                <a:lnTo>
                  <a:pt x="0" y="695325"/>
                </a:lnTo>
                <a:lnTo>
                  <a:pt x="690562" y="0"/>
                </a:lnTo>
                <a:lnTo>
                  <a:pt x="1362075" y="676275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64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12778739">
            <a:off x="533042" y="2022652"/>
            <a:ext cx="4108564" cy="4042848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rgbClr val="D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10002226" flipH="1">
            <a:off x="4809485" y="5021655"/>
            <a:ext cx="994095" cy="978195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rgbClr val="D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rot="12270262" flipH="1">
            <a:off x="996092" y="900621"/>
            <a:ext cx="763257" cy="751049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577454" flipH="1">
            <a:off x="11038552" y="5690757"/>
            <a:ext cx="833931" cy="8205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05108" y="3382356"/>
            <a:ext cx="292200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Times New Roman" panose="02020603050405020304" pitchFamily="18" charset="0"/>
                <a:sym typeface="字魂59号-创粗黑" panose="00000500000000000000" pitchFamily="2" charset="-122"/>
              </a:rPr>
              <a:t>Assignment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Times New Roman" panose="02020603050405020304" pitchFamily="18" charset="0"/>
                <a:sym typeface="字魂59号-创粗黑" panose="00000500000000000000" pitchFamily="2" charset="-122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Georgia" panose="02040502050405020303" pitchFamily="18" charset="0"/>
              <a:ea typeface="Yu Gothic UI Semibold" panose="020B0700000000000000" pitchFamily="34" charset="-128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30" name="Google Shape;86;p13">
            <a:extLst>
              <a:ext uri="{FF2B5EF4-FFF2-40B4-BE49-F238E27FC236}">
                <a16:creationId xmlns:a16="http://schemas.microsoft.com/office/drawing/2014/main" id="{5AA8ABB1-A2BE-45CD-B83C-CDC7BE8C95AA}"/>
              </a:ext>
            </a:extLst>
          </p:cNvPr>
          <p:cNvSpPr txBox="1">
            <a:spLocks/>
          </p:cNvSpPr>
          <p:nvPr/>
        </p:nvSpPr>
        <p:spPr>
          <a:xfrm>
            <a:off x="4457700" y="971550"/>
            <a:ext cx="7285700" cy="243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4000" dirty="0">
                <a:latin typeface="Georgia" panose="02040502050405020303" pitchFamily="18" charset="0"/>
                <a:ea typeface="Yu Gothic UI Semibold" panose="020B0700000000000000" pitchFamily="34" charset="-128"/>
              </a:rPr>
              <a:t>EQ2341</a:t>
            </a:r>
          </a:p>
          <a:p>
            <a:pPr algn="r">
              <a:lnSpc>
                <a:spcPct val="200000"/>
              </a:lnSpc>
              <a:spcBef>
                <a:spcPts val="0"/>
              </a:spcBef>
            </a:pPr>
            <a:endParaRPr lang="en-US" sz="700" dirty="0">
              <a:latin typeface="Georgia" panose="02040502050405020303" pitchFamily="18" charset="0"/>
              <a:ea typeface="Yu Gothic UI Semibold" panose="020B0700000000000000" pitchFamily="34" charset="-128"/>
            </a:endParaRPr>
          </a:p>
          <a:p>
            <a:pPr algn="r">
              <a:spcBef>
                <a:spcPts val="0"/>
              </a:spcBef>
            </a:pPr>
            <a:r>
              <a:rPr lang="en-US" sz="4000" dirty="0">
                <a:latin typeface="Georgia" panose="02040502050405020303" pitchFamily="18" charset="0"/>
                <a:ea typeface="Yu Gothic UI Semibold" panose="020B0700000000000000" pitchFamily="34" charset="-128"/>
              </a:rPr>
              <a:t>Pattern Recognition and Machine Learning</a:t>
            </a: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CE5CDF05-5032-4175-92AA-74FFB4926481}"/>
              </a:ext>
            </a:extLst>
          </p:cNvPr>
          <p:cNvSpPr txBox="1">
            <a:spLocks/>
          </p:cNvSpPr>
          <p:nvPr/>
        </p:nvSpPr>
        <p:spPr>
          <a:xfrm>
            <a:off x="8304489" y="4253410"/>
            <a:ext cx="3438911" cy="1525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  <a:ea typeface="Yu Gothic UI Semibold" panose="020B0700000000000000" pitchFamily="34" charset="-128"/>
              </a:rPr>
              <a:t>Yuqi Zheng, </a:t>
            </a:r>
            <a:r>
              <a:rPr lang="en-US" sz="2000" dirty="0" err="1">
                <a:latin typeface="Georgia" panose="02040502050405020303" pitchFamily="18" charset="0"/>
                <a:ea typeface="Yu Gothic UI Semibold" panose="020B0700000000000000" pitchFamily="34" charset="-128"/>
              </a:rPr>
              <a:t>Jingxuan</a:t>
            </a:r>
            <a:r>
              <a:rPr lang="en-US" sz="2000">
                <a:latin typeface="Georgia" panose="02040502050405020303" pitchFamily="18" charset="0"/>
                <a:ea typeface="Yu Gothic UI Semibold" panose="020B0700000000000000" pitchFamily="34" charset="-128"/>
              </a:rPr>
              <a:t> Mao</a:t>
            </a:r>
            <a:endParaRPr lang="en-US" sz="2000" dirty="0">
              <a:latin typeface="Georgia" panose="02040502050405020303" pitchFamily="18" charset="0"/>
              <a:ea typeface="Yu Gothic UI Semibold" panose="020B0700000000000000" pitchFamily="34" charset="-128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  <a:ea typeface="Yu Gothic UI Semibold" panose="020B0700000000000000" pitchFamily="34" charset="-128"/>
              </a:rPr>
              <a:t>May 26, 2022</a:t>
            </a:r>
          </a:p>
        </p:txBody>
      </p:sp>
    </p:spTree>
    <p:extLst>
      <p:ext uri="{BB962C8B-B14F-4D97-AF65-F5344CB8AC3E}">
        <p14:creationId xmlns:p14="http://schemas.microsoft.com/office/powerpoint/2010/main" val="5711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47972EF-06C4-A88B-E090-5E5D62BB2E1B}"/>
                  </a:ext>
                </a:extLst>
              </p:cNvPr>
              <p:cNvSpPr txBox="1"/>
              <p:nvPr/>
            </p:nvSpPr>
            <p:spPr>
              <a:xfrm>
                <a:off x="2187681" y="2954209"/>
                <a:ext cx="3651995" cy="78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𝐱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47972EF-06C4-A88B-E090-5E5D62BB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81" y="2954209"/>
                <a:ext cx="3651995" cy="785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57C37DBA-A896-98DE-E9A8-F1CDF75B44F6}"/>
              </a:ext>
            </a:extLst>
          </p:cNvPr>
          <p:cNvGrpSpPr/>
          <p:nvPr/>
        </p:nvGrpSpPr>
        <p:grpSpPr>
          <a:xfrm>
            <a:off x="7752006" y="82281"/>
            <a:ext cx="2586859" cy="6693437"/>
            <a:chOff x="7837064" y="12247"/>
            <a:chExt cx="2586859" cy="669343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0DA192A-63B1-D7E5-77A6-F62082AB5F02}"/>
                </a:ext>
              </a:extLst>
            </p:cNvPr>
            <p:cNvSpPr/>
            <p:nvPr/>
          </p:nvSpPr>
          <p:spPr>
            <a:xfrm>
              <a:off x="8503173" y="12247"/>
              <a:ext cx="1254642" cy="5847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780674-3DA1-93B6-2C88-F51A47E70A7E}"/>
                </a:ext>
              </a:extLst>
            </p:cNvPr>
            <p:cNvSpPr/>
            <p:nvPr/>
          </p:nvSpPr>
          <p:spPr>
            <a:xfrm>
              <a:off x="7971542" y="807459"/>
              <a:ext cx="2317896" cy="584775"/>
            </a:xfrm>
            <a:prstGeom prst="rect">
              <a:avLst/>
            </a:prstGeom>
            <a:solidFill>
              <a:srgbClr val="F3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Preprocess and input testing data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004A0E-D9CB-D444-3E8D-D69DBF0CF4CC}"/>
                </a:ext>
              </a:extLst>
            </p:cNvPr>
            <p:cNvSpPr/>
            <p:nvPr/>
          </p:nvSpPr>
          <p:spPr>
            <a:xfrm>
              <a:off x="8106320" y="3540065"/>
              <a:ext cx="2048341" cy="584775"/>
            </a:xfrm>
            <a:prstGeom prst="rect">
              <a:avLst/>
            </a:prstGeom>
            <a:solidFill>
              <a:srgbClr val="F3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 Algorithm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3FC4AFE-BE76-D291-9224-EFE19E8F50BE}"/>
                    </a:ext>
                  </a:extLst>
                </p:cNvPr>
                <p:cNvSpPr/>
                <p:nvPr/>
              </p:nvSpPr>
              <p:spPr>
                <a:xfrm>
                  <a:off x="7837064" y="2627391"/>
                  <a:ext cx="2586859" cy="584775"/>
                </a:xfrm>
                <a:prstGeom prst="rect">
                  <a:avLst/>
                </a:prstGeom>
                <a:solidFill>
                  <a:srgbClr val="F3D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𝐒</m:t>
                          </m:r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3FC4AFE-BE76-D291-9224-EFE19E8F50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064" y="2627391"/>
                  <a:ext cx="2586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C50A3D7-9261-E5E6-D0A4-4FC4D7B94D7D}"/>
                </a:ext>
              </a:extLst>
            </p:cNvPr>
            <p:cNvSpPr/>
            <p:nvPr/>
          </p:nvSpPr>
          <p:spPr>
            <a:xfrm>
              <a:off x="8503169" y="6120909"/>
              <a:ext cx="1254642" cy="5847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E37F7DA-BF06-01CB-29E5-92701CAEE27A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130490" y="632534"/>
              <a:ext cx="4" cy="1749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4A85A12-59BB-9199-99FA-FF39733414DB}"/>
                    </a:ext>
                  </a:extLst>
                </p:cNvPr>
                <p:cNvSpPr/>
                <p:nvPr/>
              </p:nvSpPr>
              <p:spPr>
                <a:xfrm>
                  <a:off x="7837064" y="4452739"/>
                  <a:ext cx="2586859" cy="584775"/>
                </a:xfrm>
                <a:prstGeom prst="rect">
                  <a:avLst/>
                </a:prstGeom>
                <a:solidFill>
                  <a:srgbClr val="F3D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4A85A12-59BB-9199-99FA-FF3973341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064" y="4452739"/>
                  <a:ext cx="258685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EB59F27-9135-CF13-9AF0-D1D6EE9BB3A9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 flipH="1">
              <a:off x="9130491" y="3212166"/>
              <a:ext cx="3" cy="3278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83F667A-BC24-E575-7105-3C29A7EFA64B}"/>
                </a:ext>
              </a:extLst>
            </p:cNvPr>
            <p:cNvCxnSpPr>
              <a:cxnSpLocks/>
              <a:stCxn id="13" idx="2"/>
              <a:endCxn id="26" idx="0"/>
            </p:cNvCxnSpPr>
            <p:nvPr/>
          </p:nvCxnSpPr>
          <p:spPr>
            <a:xfrm>
              <a:off x="9130491" y="4124840"/>
              <a:ext cx="3" cy="3278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F9144EE-7109-0DB5-E58E-9B6614B5AC3D}"/>
                    </a:ext>
                  </a:extLst>
                </p:cNvPr>
                <p:cNvSpPr/>
                <p:nvPr/>
              </p:nvSpPr>
              <p:spPr>
                <a:xfrm>
                  <a:off x="8106320" y="5365413"/>
                  <a:ext cx="2048341" cy="584775"/>
                </a:xfrm>
                <a:prstGeom prst="rect">
                  <a:avLst/>
                </a:prstGeom>
                <a:solidFill>
                  <a:srgbClr val="F3D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F9144EE-7109-0DB5-E58E-9B6614B5AC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320" y="5365413"/>
                  <a:ext cx="204834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BED46E1-51B8-248A-3538-A4E62E120C9F}"/>
                </a:ext>
              </a:extLst>
            </p:cNvPr>
            <p:cNvCxnSpPr>
              <a:stCxn id="26" idx="2"/>
              <a:endCxn id="45" idx="0"/>
            </p:cNvCxnSpPr>
            <p:nvPr/>
          </p:nvCxnSpPr>
          <p:spPr>
            <a:xfrm flipH="1">
              <a:off x="9130491" y="5037514"/>
              <a:ext cx="3" cy="3278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6AAD1E6-3038-1D56-39C4-71D27F4DD537}"/>
                </a:ext>
              </a:extLst>
            </p:cNvPr>
            <p:cNvCxnSpPr>
              <a:stCxn id="45" idx="2"/>
              <a:endCxn id="15" idx="0"/>
            </p:cNvCxnSpPr>
            <p:nvPr/>
          </p:nvCxnSpPr>
          <p:spPr>
            <a:xfrm flipH="1">
              <a:off x="9130490" y="5950188"/>
              <a:ext cx="1" cy="1707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FF47FB-BEFC-7BF9-65F9-CF31F0C732C2}"/>
                </a:ext>
              </a:extLst>
            </p:cNvPr>
            <p:cNvSpPr/>
            <p:nvPr/>
          </p:nvSpPr>
          <p:spPr>
            <a:xfrm>
              <a:off x="7971542" y="1720133"/>
              <a:ext cx="2317896" cy="584775"/>
            </a:xfrm>
            <a:prstGeom prst="rect">
              <a:avLst/>
            </a:prstGeom>
            <a:solidFill>
              <a:srgbClr val="F3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MFCCs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973830A-A1BF-8130-BD29-A90976AA6411}"/>
                </a:ext>
              </a:extLst>
            </p:cNvPr>
            <p:cNvCxnSpPr>
              <a:stCxn id="12" idx="2"/>
              <a:endCxn id="55" idx="0"/>
            </p:cNvCxnSpPr>
            <p:nvPr/>
          </p:nvCxnSpPr>
          <p:spPr>
            <a:xfrm>
              <a:off x="9130490" y="1392234"/>
              <a:ext cx="0" cy="3278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6179F15-823E-2DCB-4C9E-159C12BCBE7D}"/>
                </a:ext>
              </a:extLst>
            </p:cNvPr>
            <p:cNvCxnSpPr>
              <a:stCxn id="55" idx="2"/>
              <a:endCxn id="14" idx="0"/>
            </p:cNvCxnSpPr>
            <p:nvPr/>
          </p:nvCxnSpPr>
          <p:spPr>
            <a:xfrm>
              <a:off x="9130490" y="2304908"/>
              <a:ext cx="4" cy="3224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C3DE83E-F723-7AD5-94C6-556A6EE2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31179"/>
              </p:ext>
            </p:extLst>
          </p:nvPr>
        </p:nvGraphicFramePr>
        <p:xfrm>
          <a:off x="874713" y="1947405"/>
          <a:ext cx="1043999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90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0.12018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0.02773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0.21263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0.17720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0.06780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0.01233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0.19260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0.01695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0.03180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0.51033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0.02226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0.17806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0.04134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0.05564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0.04134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0.10811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0.03072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0.09831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0.25038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0.11214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0.02765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0.06605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0.03840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0.16743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0.08909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1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0.04245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0.21698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0.00786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0.51415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0.01887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0.06761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0.09748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0.01101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3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0.09464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0.04101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0.58517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0.03943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0.02050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0.19874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0.00946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0.03035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0.07668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0.01278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0.14217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0.08147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0.42812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0.21246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0.10046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0.10819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0.07419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0.12210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0.03709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0.37249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0.02164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0.10046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0.03555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0.00617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0.04475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0.03086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0.35031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0.01080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0.36728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0.03241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6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0.11382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0.05854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0.10244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0.06341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0.58374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0.01095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0.03443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0.02191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0.01408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0.05321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0.00626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0.85133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8626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0E1B6F0-7318-7B14-D51E-02AEA0CDEC2B}"/>
              </a:ext>
            </a:extLst>
          </p:cNvPr>
          <p:cNvSpPr txBox="1"/>
          <p:nvPr/>
        </p:nvSpPr>
        <p:spPr>
          <a:xfrm>
            <a:off x="874713" y="1251251"/>
            <a:ext cx="3531330" cy="50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Confusion Matrix of Fold 1:</a:t>
            </a:r>
          </a:p>
        </p:txBody>
      </p:sp>
    </p:spTree>
    <p:extLst>
      <p:ext uri="{BB962C8B-B14F-4D97-AF65-F5344CB8AC3E}">
        <p14:creationId xmlns:p14="http://schemas.microsoft.com/office/powerpoint/2010/main" val="14717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C3DE83E-F723-7AD5-94C6-556A6EE2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35720"/>
              </p:ext>
            </p:extLst>
          </p:nvPr>
        </p:nvGraphicFramePr>
        <p:xfrm>
          <a:off x="874713" y="1947405"/>
          <a:ext cx="1043999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90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0.08202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0.10568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0.05047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0.20347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0.04732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0.18297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0.07098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0.24763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0.00954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0.53418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0.02067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0.14944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0.07154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0.15898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0.00954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0.03251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0.11765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0.26316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0.12539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0.12539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0.04180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0.05882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0.03560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0.15480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0.02408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0.24238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0.02087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0.03531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0.10915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0.01124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0.01284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1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0.05669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0.00787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0.03465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0.60157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0.08346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0.01260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0.19213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3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0.02532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0.05222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0.01899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0.17722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0.07753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0.45728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0.01424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0.16930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0.04006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0.12330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0.11710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010632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0.04468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0.34669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0.03390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0.10632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0.01687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0.03221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0.00767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0.23313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0.01227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0.53221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0.13190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0.03221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0.00962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0.07372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0.02885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0.04487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0.10577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0.06090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0.02404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0.64744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0.00481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6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0.00464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0.00774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0.07276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0.02322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0.00929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0.03870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0.02012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0.00464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0.81579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226154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0E1B6F0-7318-7B14-D51E-02AEA0CDEC2B}"/>
              </a:ext>
            </a:extLst>
          </p:cNvPr>
          <p:cNvSpPr txBox="1"/>
          <p:nvPr/>
        </p:nvSpPr>
        <p:spPr>
          <a:xfrm>
            <a:off x="874713" y="1251251"/>
            <a:ext cx="3531330" cy="50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Confusion Matrix of Fold 2:</a:t>
            </a:r>
          </a:p>
        </p:txBody>
      </p:sp>
    </p:spTree>
    <p:extLst>
      <p:ext uri="{BB962C8B-B14F-4D97-AF65-F5344CB8AC3E}">
        <p14:creationId xmlns:p14="http://schemas.microsoft.com/office/powerpoint/2010/main" val="19629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C3DE83E-F723-7AD5-94C6-556A6EE2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45877"/>
              </p:ext>
            </p:extLst>
          </p:nvPr>
        </p:nvGraphicFramePr>
        <p:xfrm>
          <a:off x="874713" y="1947405"/>
          <a:ext cx="1043999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90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49090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0.1011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0.121405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0.20805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0.04138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0.180085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0.06939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0.00853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0.220115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0.01084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0.02067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0.522255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0.021465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0.16375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0.05644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0.04531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0.023055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0.005565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0.133545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0.031615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0.10798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0.25677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0.122605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0.118765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0.034725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0.062435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0.161115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0.06699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26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0.033265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0.22968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0.014365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0.481795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0.02709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0.08838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0.01584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0.093685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0.007915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051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0.004725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0.075665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0.03783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0.59337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0.061445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0.001575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0.01655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0.195435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0.006305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363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0.027835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0.06445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0.015885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0.159695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0.0795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0.4427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0.003975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0.009515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0.19088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0.00557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30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0.07026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0.115745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0.095645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5316.061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0.02932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0.040885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0.35959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0.02777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0.10339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0.033185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74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0.003085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0.03081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0.031535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0.012325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0.29172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0.011535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0.001535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0.449745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0.135395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0.03231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6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0.013755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0.09377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0.051705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0.104105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0.062155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0.004065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0.020965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0.61559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0.010535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86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0.007795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0.005435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0.053595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0.011685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0.045955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0.011625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0.00545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0.83356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226154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0E1B6F0-7318-7B14-D51E-02AEA0CDEC2B}"/>
              </a:ext>
            </a:extLst>
          </p:cNvPr>
          <p:cNvSpPr txBox="1"/>
          <p:nvPr/>
        </p:nvSpPr>
        <p:spPr>
          <a:xfrm>
            <a:off x="874713" y="1251251"/>
            <a:ext cx="3531330" cy="50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30807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C3DE83E-F723-7AD5-94C6-556A6EE2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53063"/>
              </p:ext>
            </p:extLst>
          </p:nvPr>
        </p:nvGraphicFramePr>
        <p:xfrm>
          <a:off x="162424" y="2997149"/>
          <a:ext cx="11867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29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330481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Avg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0.1011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0.522255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0.25677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0.481795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0.59337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0.35959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0.449745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0.61559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0.83356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0.465648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Var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0.000728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0.000082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0.021465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0.002094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0.013601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0.002029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0.000632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0.004152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05A5738-D192-569D-331A-7BE1387A1F24}"/>
              </a:ext>
            </a:extLst>
          </p:cNvPr>
          <p:cNvSpPr txBox="1"/>
          <p:nvPr/>
        </p:nvSpPr>
        <p:spPr>
          <a:xfrm>
            <a:off x="162424" y="2014345"/>
            <a:ext cx="3531330" cy="50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 Rate:</a:t>
            </a:r>
          </a:p>
        </p:txBody>
      </p:sp>
    </p:spTree>
    <p:extLst>
      <p:ext uri="{BB962C8B-B14F-4D97-AF65-F5344CB8AC3E}">
        <p14:creationId xmlns:p14="http://schemas.microsoft.com/office/powerpoint/2010/main" val="31891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Testing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C3DE83E-F723-7AD5-94C6-556A6EE2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40403"/>
              </p:ext>
            </p:extLst>
          </p:nvPr>
        </p:nvGraphicFramePr>
        <p:xfrm>
          <a:off x="162426" y="5615075"/>
          <a:ext cx="11867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29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330481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Avg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0.1011</a:t>
                      </a:r>
                    </a:p>
                  </a:txBody>
                  <a:tcPr marL="6350" marR="6350" marT="6350" marB="0" anchor="ctr">
                    <a:solidFill>
                      <a:srgbClr val="F3D0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0.522255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0.25677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0.481795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0.59337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0.35959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0.449745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0.61559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0.83356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0.465648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Var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E5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0.000728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0.000082</a:t>
                      </a:r>
                    </a:p>
                  </a:txBody>
                  <a:tcPr marL="6350" marR="6350" marT="6350" marB="0" anchor="ctr"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0.021465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0.002094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0.013601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0.002029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0.000632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0.004152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05A5738-D192-569D-331A-7BE1387A1F24}"/>
              </a:ext>
            </a:extLst>
          </p:cNvPr>
          <p:cNvSpPr txBox="1"/>
          <p:nvPr/>
        </p:nvSpPr>
        <p:spPr>
          <a:xfrm>
            <a:off x="162425" y="1235978"/>
            <a:ext cx="690822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 Rate of 5-Fold Cross Validation, sorted dataset:</a:t>
            </a:r>
          </a:p>
        </p:txBody>
      </p: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25C5FFA7-1947-5F66-99DF-763C93369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94353"/>
              </p:ext>
            </p:extLst>
          </p:nvPr>
        </p:nvGraphicFramePr>
        <p:xfrm>
          <a:off x="162426" y="3714055"/>
          <a:ext cx="11867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29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330481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Avg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0.16656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0.379562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0.310432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0.413033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0.420639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0.169419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0.541667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0.479167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0.478682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0.913793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0.427295</a:t>
                      </a:r>
                    </a:p>
                  </a:txBody>
                  <a:tcPr marL="6350" marR="6350" marT="6350" marB="0" anchor="ctr"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Var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0.00321</a:t>
                      </a: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0.13722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0.00152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0.14798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0.15726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0.02687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0.0434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0.02127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0.07361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0.00743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0.061978</a:t>
                      </a:r>
                    </a:p>
                  </a:txBody>
                  <a:tcPr marL="6350" marR="6350" marT="6350" marB="0" anchor="ctr">
                    <a:solidFill>
                      <a:srgbClr val="E6F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EC77E4A8-0807-5FAC-19FC-8A36AFFB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2671"/>
              </p:ext>
            </p:extLst>
          </p:nvPr>
        </p:nvGraphicFramePr>
        <p:xfrm>
          <a:off x="162426" y="1813035"/>
          <a:ext cx="11867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29">
                  <a:extLst>
                    <a:ext uri="{9D8B030D-6E8A-4147-A177-3AD203B41FA5}">
                      <a16:colId xmlns:a16="http://schemas.microsoft.com/office/drawing/2014/main" val="88488614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0508360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516672703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43061152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17781512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264623384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409696778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5132288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757816997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103834851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1855958225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3330481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Avg</a:t>
                      </a:r>
                      <a:endParaRPr lang="zh-CN" altLang="en-US" b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0.2069825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0.0125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0.354271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0.806931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0.707379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0.231343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0.060386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0.298469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0.666667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0.334493</a:t>
                      </a:r>
                    </a:p>
                  </a:txBody>
                  <a:tcPr marL="6350" marR="6350" marT="6350" marB="0" anchor="ctr">
                    <a:solidFill>
                      <a:srgbClr val="C4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Var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12709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0.00132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0.15004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0.00251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0.00333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0.09726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0.01217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0.08622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0.00569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0.048563</a:t>
                      </a:r>
                    </a:p>
                  </a:txBody>
                  <a:tcPr marL="6350" marR="6350" marT="6350" marB="0" anchor="ctr">
                    <a:solidFill>
                      <a:srgbClr val="E5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65481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9FF368C-5A44-7784-DB8A-065336048670}"/>
              </a:ext>
            </a:extLst>
          </p:cNvPr>
          <p:cNvSpPr txBox="1"/>
          <p:nvPr/>
        </p:nvSpPr>
        <p:spPr>
          <a:xfrm>
            <a:off x="162424" y="3134940"/>
            <a:ext cx="690822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 Rate of 2-Fold Cross Validation, sorted dataset: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177AFE-B435-92EE-627B-4B879AEA4192}"/>
              </a:ext>
            </a:extLst>
          </p:cNvPr>
          <p:cNvSpPr txBox="1"/>
          <p:nvPr/>
        </p:nvSpPr>
        <p:spPr>
          <a:xfrm>
            <a:off x="162423" y="5026004"/>
            <a:ext cx="678063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 Rate of 2-Fold Cross Validation, unsorted dataset: </a:t>
            </a:r>
          </a:p>
        </p:txBody>
      </p:sp>
    </p:spTree>
    <p:extLst>
      <p:ext uri="{BB962C8B-B14F-4D97-AF65-F5344CB8AC3E}">
        <p14:creationId xmlns:p14="http://schemas.microsoft.com/office/powerpoint/2010/main" val="22285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Conclusions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5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0FDB7A-0A7D-9FEA-B9BF-3EDF231FA30C}"/>
              </a:ext>
            </a:extLst>
          </p:cNvPr>
          <p:cNvSpPr txBox="1"/>
          <p:nvPr/>
        </p:nvSpPr>
        <p:spPr>
          <a:xfrm>
            <a:off x="1654251" y="1596775"/>
            <a:ext cx="972258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HMM design: Try to avoid overfitting.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- enough training data, diverse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Strengths: A simple model could  achieve a relatively accurate classification;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		    training is not time consuming.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Weakness: Testing takes a long time;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			easy to overfit;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			hard to generalize.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			- different speaker, different phonemes, different characteristics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 we have learned: Design HMM carefully (states, structure, algorithm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, …);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appropriate training data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1176338" y="1066800"/>
            <a:ext cx="1223962" cy="1076325"/>
          </a:xfrm>
          <a:custGeom>
            <a:avLst/>
            <a:gdLst>
              <a:gd name="connsiteX0" fmla="*/ 547687 w 1223962"/>
              <a:gd name="connsiteY0" fmla="*/ 0 h 1076325"/>
              <a:gd name="connsiteX1" fmla="*/ 1223962 w 1223962"/>
              <a:gd name="connsiteY1" fmla="*/ 671513 h 1076325"/>
              <a:gd name="connsiteX2" fmla="*/ 557212 w 1223962"/>
              <a:gd name="connsiteY2" fmla="*/ 1076325 h 1076325"/>
              <a:gd name="connsiteX3" fmla="*/ 0 w 1223962"/>
              <a:gd name="connsiteY3" fmla="*/ 509588 h 1076325"/>
              <a:gd name="connsiteX4" fmla="*/ 547687 w 1223962"/>
              <a:gd name="connsiteY4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962" h="1076325">
                <a:moveTo>
                  <a:pt x="547687" y="0"/>
                </a:moveTo>
                <a:lnTo>
                  <a:pt x="1223962" y="671513"/>
                </a:lnTo>
                <a:lnTo>
                  <a:pt x="557212" y="1076325"/>
                </a:lnTo>
                <a:lnTo>
                  <a:pt x="0" y="509588"/>
                </a:lnTo>
                <a:lnTo>
                  <a:pt x="547687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24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356360" y="2804160"/>
            <a:ext cx="5151120" cy="4099560"/>
          </a:xfrm>
          <a:custGeom>
            <a:avLst/>
            <a:gdLst>
              <a:gd name="connsiteX0" fmla="*/ 2918460 w 5151120"/>
              <a:gd name="connsiteY0" fmla="*/ 0 h 3459480"/>
              <a:gd name="connsiteX1" fmla="*/ 4930140 w 5151120"/>
              <a:gd name="connsiteY1" fmla="*/ 2026920 h 3459480"/>
              <a:gd name="connsiteX2" fmla="*/ 5151120 w 5151120"/>
              <a:gd name="connsiteY2" fmla="*/ 3436620 h 3459480"/>
              <a:gd name="connsiteX3" fmla="*/ 2476500 w 5151120"/>
              <a:gd name="connsiteY3" fmla="*/ 3459480 h 3459480"/>
              <a:gd name="connsiteX4" fmla="*/ 579120 w 5151120"/>
              <a:gd name="connsiteY4" fmla="*/ 3375660 h 3459480"/>
              <a:gd name="connsiteX5" fmla="*/ 0 w 5151120"/>
              <a:gd name="connsiteY5" fmla="*/ 2796540 h 3459480"/>
              <a:gd name="connsiteX6" fmla="*/ 2918460 w 5151120"/>
              <a:gd name="connsiteY6" fmla="*/ 0 h 3459480"/>
              <a:gd name="connsiteX0" fmla="*/ 2918460 w 5151120"/>
              <a:gd name="connsiteY0" fmla="*/ 0 h 4099560"/>
              <a:gd name="connsiteX1" fmla="*/ 4930140 w 5151120"/>
              <a:gd name="connsiteY1" fmla="*/ 2026920 h 4099560"/>
              <a:gd name="connsiteX2" fmla="*/ 5151120 w 5151120"/>
              <a:gd name="connsiteY2" fmla="*/ 3436620 h 4099560"/>
              <a:gd name="connsiteX3" fmla="*/ 2476500 w 5151120"/>
              <a:gd name="connsiteY3" fmla="*/ 3459480 h 4099560"/>
              <a:gd name="connsiteX4" fmla="*/ 1303020 w 5151120"/>
              <a:gd name="connsiteY4" fmla="*/ 4099560 h 4099560"/>
              <a:gd name="connsiteX5" fmla="*/ 0 w 5151120"/>
              <a:gd name="connsiteY5" fmla="*/ 2796540 h 4099560"/>
              <a:gd name="connsiteX6" fmla="*/ 2918460 w 5151120"/>
              <a:gd name="connsiteY6" fmla="*/ 0 h 4099560"/>
              <a:gd name="connsiteX0" fmla="*/ 2918460 w 5151120"/>
              <a:gd name="connsiteY0" fmla="*/ 0 h 4099560"/>
              <a:gd name="connsiteX1" fmla="*/ 4930140 w 5151120"/>
              <a:gd name="connsiteY1" fmla="*/ 2026920 h 4099560"/>
              <a:gd name="connsiteX2" fmla="*/ 5151120 w 5151120"/>
              <a:gd name="connsiteY2" fmla="*/ 3436620 h 4099560"/>
              <a:gd name="connsiteX3" fmla="*/ 2781300 w 5151120"/>
              <a:gd name="connsiteY3" fmla="*/ 4056380 h 4099560"/>
              <a:gd name="connsiteX4" fmla="*/ 1303020 w 5151120"/>
              <a:gd name="connsiteY4" fmla="*/ 4099560 h 4099560"/>
              <a:gd name="connsiteX5" fmla="*/ 0 w 5151120"/>
              <a:gd name="connsiteY5" fmla="*/ 2796540 h 4099560"/>
              <a:gd name="connsiteX6" fmla="*/ 2918460 w 5151120"/>
              <a:gd name="connsiteY6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1120" h="4099560">
                <a:moveTo>
                  <a:pt x="2918460" y="0"/>
                </a:moveTo>
                <a:lnTo>
                  <a:pt x="4930140" y="2026920"/>
                </a:lnTo>
                <a:lnTo>
                  <a:pt x="5151120" y="3436620"/>
                </a:lnTo>
                <a:lnTo>
                  <a:pt x="2781300" y="4056380"/>
                </a:lnTo>
                <a:lnTo>
                  <a:pt x="1303020" y="4099560"/>
                </a:lnTo>
                <a:lnTo>
                  <a:pt x="0" y="2796540"/>
                </a:lnTo>
                <a:lnTo>
                  <a:pt x="291846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95863" y="5081588"/>
            <a:ext cx="1362075" cy="1395412"/>
          </a:xfrm>
          <a:custGeom>
            <a:avLst/>
            <a:gdLst>
              <a:gd name="connsiteX0" fmla="*/ 1362075 w 1362075"/>
              <a:gd name="connsiteY0" fmla="*/ 676275 h 1395412"/>
              <a:gd name="connsiteX1" fmla="*/ 685800 w 1362075"/>
              <a:gd name="connsiteY1" fmla="*/ 1395412 h 1395412"/>
              <a:gd name="connsiteX2" fmla="*/ 0 w 1362075"/>
              <a:gd name="connsiteY2" fmla="*/ 695325 h 1395412"/>
              <a:gd name="connsiteX3" fmla="*/ 690562 w 1362075"/>
              <a:gd name="connsiteY3" fmla="*/ 0 h 1395412"/>
              <a:gd name="connsiteX4" fmla="*/ 1362075 w 1362075"/>
              <a:gd name="connsiteY4" fmla="*/ 676275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5" h="1395412">
                <a:moveTo>
                  <a:pt x="1362075" y="676275"/>
                </a:moveTo>
                <a:lnTo>
                  <a:pt x="685800" y="1395412"/>
                </a:lnTo>
                <a:lnTo>
                  <a:pt x="0" y="695325"/>
                </a:lnTo>
                <a:lnTo>
                  <a:pt x="690562" y="0"/>
                </a:lnTo>
                <a:lnTo>
                  <a:pt x="1362075" y="676275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64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12778739">
            <a:off x="533042" y="2022652"/>
            <a:ext cx="4108564" cy="4042848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rgbClr val="D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10002226" flipH="1">
            <a:off x="4809485" y="5021655"/>
            <a:ext cx="994095" cy="978195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rgbClr val="D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rot="12270262" flipH="1">
            <a:off x="996092" y="900621"/>
            <a:ext cx="763257" cy="751049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577454" flipH="1">
            <a:off x="11038552" y="5690757"/>
            <a:ext cx="833931" cy="8205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05108" y="3382356"/>
            <a:ext cx="292200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Times New Roman" panose="02020603050405020304" pitchFamily="18" charset="0"/>
                <a:sym typeface="字魂59号-创粗黑" panose="00000500000000000000" pitchFamily="2" charset="-122"/>
              </a:rPr>
              <a:t>Assignment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Times New Roman" panose="02020603050405020304" pitchFamily="18" charset="0"/>
                <a:sym typeface="字魂59号-创粗黑" panose="00000500000000000000" pitchFamily="2" charset="-122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Georgia" panose="02040502050405020303" pitchFamily="18" charset="0"/>
              <a:ea typeface="Yu Gothic UI Semibold" panose="020B0700000000000000" pitchFamily="34" charset="-128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30" name="Google Shape;86;p13">
            <a:extLst>
              <a:ext uri="{FF2B5EF4-FFF2-40B4-BE49-F238E27FC236}">
                <a16:creationId xmlns:a16="http://schemas.microsoft.com/office/drawing/2014/main" id="{5AA8ABB1-A2BE-45CD-B83C-CDC7BE8C95AA}"/>
              </a:ext>
            </a:extLst>
          </p:cNvPr>
          <p:cNvSpPr txBox="1">
            <a:spLocks/>
          </p:cNvSpPr>
          <p:nvPr/>
        </p:nvSpPr>
        <p:spPr>
          <a:xfrm>
            <a:off x="4457700" y="971550"/>
            <a:ext cx="7285700" cy="243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  <a:spcBef>
                <a:spcPts val="0"/>
              </a:spcBef>
            </a:pPr>
            <a:endParaRPr lang="en-US" sz="4000" dirty="0">
              <a:latin typeface="Georgia" panose="02040502050405020303" pitchFamily="18" charset="0"/>
              <a:ea typeface="Yu Gothic UI Semibold" panose="020B0700000000000000" pitchFamily="34" charset="-128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4000" dirty="0">
                <a:latin typeface="Georgia" panose="02040502050405020303" pitchFamily="18" charset="0"/>
                <a:ea typeface="Yu Gothic UI Semibold" panose="020B0700000000000000" pitchFamily="34" charset="-128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8359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2763898" cy="5355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lnSpc>
                <a:spcPct val="90000"/>
              </a:lnSpc>
            </a:pPr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Background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1FBF3-A4B0-4B48-B366-8B76F18AC79C}"/>
              </a:ext>
            </a:extLst>
          </p:cNvPr>
          <p:cNvSpPr txBox="1"/>
          <p:nvPr/>
        </p:nvSpPr>
        <p:spPr>
          <a:xfrm>
            <a:off x="1475396" y="1554480"/>
            <a:ext cx="9244733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Inspiration: Application of speech recognition.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>
                <a:solidFill>
                  <a:srgbClr val="1F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-Voice commands, voice search, voice-to-text… 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2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Dataset: Speech Commands Datasets.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>
                <a:solidFill>
                  <a:srgbClr val="1F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-TensorFlow Speech Recognition Challenge</a:t>
            </a:r>
          </a:p>
          <a:p>
            <a:pPr marL="457200" indent="-457200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3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Aim: To classify different speech records into single commands.</a:t>
            </a:r>
          </a:p>
          <a:p>
            <a:pPr lvl="1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>
                <a:solidFill>
                  <a:srgbClr val="1F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-yes, no, up, down, left, right, on, off, stop, go</a:t>
            </a:r>
          </a:p>
        </p:txBody>
      </p:sp>
    </p:spTree>
    <p:extLst>
      <p:ext uri="{BB962C8B-B14F-4D97-AF65-F5344CB8AC3E}">
        <p14:creationId xmlns:p14="http://schemas.microsoft.com/office/powerpoint/2010/main" val="1993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Feature Extraction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A327B2-C118-36EA-242F-6D1DB7CE38CF}"/>
              </a:ext>
            </a:extLst>
          </p:cNvPr>
          <p:cNvSpPr txBox="1"/>
          <p:nvPr/>
        </p:nvSpPr>
        <p:spPr>
          <a:xfrm>
            <a:off x="1475396" y="1360242"/>
            <a:ext cx="924473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speech: normalized MFCCs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A66543-031A-0608-CF17-24C7CF2B8694}"/>
              </a:ext>
            </a:extLst>
          </p:cNvPr>
          <p:cNvGrpSpPr/>
          <p:nvPr/>
        </p:nvGrpSpPr>
        <p:grpSpPr>
          <a:xfrm>
            <a:off x="786753" y="2225035"/>
            <a:ext cx="11139384" cy="4389129"/>
            <a:chOff x="243828" y="2234560"/>
            <a:chExt cx="11139384" cy="43891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69D3238-B525-8876-E45B-54F6ED4D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2234560"/>
              <a:ext cx="5852172" cy="43891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D39CB8-635A-AEAA-A9A2-A436107B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040" y="2234560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0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Feature Extraction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A327B2-C118-36EA-242F-6D1DB7CE38CF}"/>
              </a:ext>
            </a:extLst>
          </p:cNvPr>
          <p:cNvSpPr txBox="1"/>
          <p:nvPr/>
        </p:nvSpPr>
        <p:spPr>
          <a:xfrm>
            <a:off x="1475396" y="1360242"/>
            <a:ext cx="924473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example VS. Random sequence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C4D8D2-3003-9FEA-CF37-D080AAD8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1" y="2524673"/>
            <a:ext cx="4299597" cy="3224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A8D49-C616-B52B-AB0F-44E41F59F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15" y="2524674"/>
            <a:ext cx="4299597" cy="32246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56B3AD-7852-5B42-B180-E3FA8E81F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43" y="2524674"/>
            <a:ext cx="4299597" cy="32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29578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Design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79A1877-9764-8585-6173-BDA0369A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56674"/>
              </p:ext>
            </p:extLst>
          </p:nvPr>
        </p:nvGraphicFramePr>
        <p:xfrm>
          <a:off x="2032000" y="1667116"/>
          <a:ext cx="8128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33">
                  <a:extLst>
                    <a:ext uri="{9D8B030D-6E8A-4147-A177-3AD203B41FA5}">
                      <a16:colId xmlns:a16="http://schemas.microsoft.com/office/drawing/2014/main" val="2819893973"/>
                    </a:ext>
                  </a:extLst>
                </a:gridCol>
                <a:gridCol w="5297419">
                  <a:extLst>
                    <a:ext uri="{9D8B030D-6E8A-4147-A177-3AD203B41FA5}">
                      <a16:colId xmlns:a16="http://schemas.microsoft.com/office/drawing/2014/main" val="1135682234"/>
                    </a:ext>
                  </a:extLst>
                </a:gridCol>
                <a:gridCol w="1831249">
                  <a:extLst>
                    <a:ext uri="{9D8B030D-6E8A-4147-A177-3AD203B41FA5}">
                      <a16:colId xmlns:a16="http://schemas.microsoft.com/office/drawing/2014/main" val="41587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Georgia" panose="02040502050405020303" pitchFamily="18" charset="0"/>
                        </a:rPr>
                        <a:t>Word</a:t>
                      </a:r>
                      <a:endParaRPr lang="zh-CN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Georgia" panose="02040502050405020303" pitchFamily="18" charset="0"/>
                        </a:rPr>
                        <a:t>Phonemes</a:t>
                      </a:r>
                      <a:endParaRPr lang="zh-CN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Georgia" panose="02040502050405020303" pitchFamily="18" charset="0"/>
                        </a:rPr>
                        <a:t># of States</a:t>
                      </a:r>
                      <a:endParaRPr lang="zh-CN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EH 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8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OW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 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AO 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1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EH F 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3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AY 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 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8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T AA 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OW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1960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9761D89-2AE8-3C75-DE8D-9C54D31B6A05}"/>
              </a:ext>
            </a:extLst>
          </p:cNvPr>
          <p:cNvSpPr txBox="1"/>
          <p:nvPr/>
        </p:nvSpPr>
        <p:spPr>
          <a:xfrm>
            <a:off x="3161926" y="5939379"/>
            <a:ext cx="5868147" cy="51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States: silence, phoneme1, phoneme2, …, silence</a:t>
            </a:r>
          </a:p>
        </p:txBody>
      </p:sp>
    </p:spTree>
    <p:extLst>
      <p:ext uri="{BB962C8B-B14F-4D97-AF65-F5344CB8AC3E}">
        <p14:creationId xmlns:p14="http://schemas.microsoft.com/office/powerpoint/2010/main" val="10876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29578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Design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6C7352-FB19-58A8-273A-5E7FAEBCA1D1}"/>
              </a:ext>
            </a:extLst>
          </p:cNvPr>
          <p:cNvGrpSpPr/>
          <p:nvPr/>
        </p:nvGrpSpPr>
        <p:grpSpPr>
          <a:xfrm>
            <a:off x="4621158" y="791653"/>
            <a:ext cx="7403335" cy="5061952"/>
            <a:chOff x="3647598" y="1118511"/>
            <a:chExt cx="7403335" cy="50619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7BCCEC-71AF-E1FF-9FC9-14FC4DE803C9}"/>
                </a:ext>
              </a:extLst>
            </p:cNvPr>
            <p:cNvSpPr txBox="1"/>
            <p:nvPr/>
          </p:nvSpPr>
          <p:spPr>
            <a:xfrm>
              <a:off x="5795929" y="1118511"/>
              <a:ext cx="2577862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Left-right HMM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E1E371-C857-4400-D09D-E049DD759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" r="7051" b="2332"/>
            <a:stretch/>
          </p:blipFill>
          <p:spPr>
            <a:xfrm>
              <a:off x="3647598" y="1800212"/>
              <a:ext cx="7403335" cy="438025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5805A5-874F-1F3D-2BBC-5CFFC74C24B4}"/>
                  </a:ext>
                </a:extLst>
              </p:cNvPr>
              <p:cNvSpPr txBox="1"/>
              <p:nvPr/>
            </p:nvSpPr>
            <p:spPr>
              <a:xfrm>
                <a:off x="830601" y="3091797"/>
                <a:ext cx="2668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5805A5-874F-1F3D-2BBC-5CFFC74C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" y="3091797"/>
                <a:ext cx="2668407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1FE583D-358E-1934-DB42-B04E4D6CD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543"/>
            <a:ext cx="5431549" cy="10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Training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BC3B58-8584-4BC8-B21F-EA90C5A193AF}"/>
                  </a:ext>
                </a:extLst>
              </p:cNvPr>
              <p:cNvSpPr txBox="1"/>
              <p:nvPr/>
            </p:nvSpPr>
            <p:spPr>
              <a:xfrm>
                <a:off x="274031" y="2352208"/>
                <a:ext cx="6665711" cy="257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Baum-Welch Algorithm: Iteratively optimizing HMM.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𝐱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BC3B58-8584-4BC8-B21F-EA90C5A19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1" y="2352208"/>
                <a:ext cx="6665711" cy="2572435"/>
              </a:xfrm>
              <a:prstGeom prst="rect">
                <a:avLst/>
              </a:prstGeom>
              <a:blipFill>
                <a:blip r:embed="rId3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5B3C6A-7DC6-B305-AD0A-ADA89377540A}"/>
                  </a:ext>
                </a:extLst>
              </p:cNvPr>
              <p:cNvSpPr txBox="1"/>
              <p:nvPr/>
            </p:nvSpPr>
            <p:spPr>
              <a:xfrm>
                <a:off x="6649296" y="2227791"/>
                <a:ext cx="4351283" cy="740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5B3C6A-7DC6-B305-AD0A-ADA89377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296" y="2227791"/>
                <a:ext cx="4351283" cy="740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FFA2467-AF0A-E3CC-142C-561FE174FF9F}"/>
                  </a:ext>
                </a:extLst>
              </p:cNvPr>
              <p:cNvSpPr txBox="1"/>
              <p:nvPr/>
            </p:nvSpPr>
            <p:spPr>
              <a:xfrm>
                <a:off x="6842997" y="3470974"/>
                <a:ext cx="58219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Shape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13,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clips used for training of each word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MFCCs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frames of each clip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FFA2467-AF0A-E3CC-142C-561FE17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997" y="3470974"/>
                <a:ext cx="5821969" cy="1477328"/>
              </a:xfrm>
              <a:prstGeom prst="rect">
                <a:avLst/>
              </a:prstGeom>
              <a:blipFill>
                <a:blip r:embed="rId5"/>
                <a:stretch>
                  <a:fillRect l="-942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Training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BC3B58-8584-4BC8-B21F-EA90C5A193AF}"/>
              </a:ext>
            </a:extLst>
          </p:cNvPr>
          <p:cNvSpPr txBox="1"/>
          <p:nvPr/>
        </p:nvSpPr>
        <p:spPr>
          <a:xfrm>
            <a:off x="2032000" y="2112452"/>
            <a:ext cx="3531330" cy="50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Cross Validation: K-fold, K=2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6388164-719D-296A-1020-DCE782A0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0592"/>
              </p:ext>
            </p:extLst>
          </p:nvPr>
        </p:nvGraphicFramePr>
        <p:xfrm>
          <a:off x="2032000" y="330277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001369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817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827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Georgia" panose="02040502050405020303" pitchFamily="18" charset="0"/>
                        </a:rPr>
                        <a:t>Training Set</a:t>
                      </a:r>
                      <a:endParaRPr lang="zh-CN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Georgia" panose="02040502050405020303" pitchFamily="18" charset="0"/>
                        </a:rPr>
                        <a:t>Testing Set</a:t>
                      </a:r>
                      <a:endParaRPr lang="zh-CN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40%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30%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5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40%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30%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3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rot="1800000">
            <a:off x="2173326" y="1241368"/>
            <a:ext cx="9828983" cy="7516971"/>
          </a:xfrm>
          <a:custGeom>
            <a:avLst/>
            <a:gdLst>
              <a:gd name="connsiteX0" fmla="*/ 7571475 w 9828983"/>
              <a:gd name="connsiteY0" fmla="*/ 0 h 7516971"/>
              <a:gd name="connsiteX1" fmla="*/ 8643743 w 9828983"/>
              <a:gd name="connsiteY1" fmla="*/ 9374 h 7516971"/>
              <a:gd name="connsiteX2" fmla="*/ 9828983 w 9828983"/>
              <a:gd name="connsiteY2" fmla="*/ 2062269 h 7516971"/>
              <a:gd name="connsiteX3" fmla="*/ 9828983 w 9828983"/>
              <a:gd name="connsiteY3" fmla="*/ 3066705 h 7516971"/>
              <a:gd name="connsiteX4" fmla="*/ 2128610 w 9828983"/>
              <a:gd name="connsiteY4" fmla="*/ 7512518 h 7516971"/>
              <a:gd name="connsiteX5" fmla="*/ 0 w 9828983"/>
              <a:gd name="connsiteY5" fmla="*/ 7516971 h 751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983" h="7516971">
                <a:moveTo>
                  <a:pt x="7571475" y="0"/>
                </a:moveTo>
                <a:lnTo>
                  <a:pt x="8643743" y="9374"/>
                </a:lnTo>
                <a:lnTo>
                  <a:pt x="9828983" y="2062269"/>
                </a:lnTo>
                <a:lnTo>
                  <a:pt x="9828983" y="3066705"/>
                </a:lnTo>
                <a:lnTo>
                  <a:pt x="2128610" y="7512518"/>
                </a:lnTo>
                <a:lnTo>
                  <a:pt x="0" y="75169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5320" y="426720"/>
            <a:ext cx="1143000" cy="1112520"/>
          </a:xfrm>
          <a:custGeom>
            <a:avLst/>
            <a:gdLst>
              <a:gd name="connsiteX0" fmla="*/ 1143000 w 1143000"/>
              <a:gd name="connsiteY0" fmla="*/ 548640 h 1112520"/>
              <a:gd name="connsiteX1" fmla="*/ 472440 w 1143000"/>
              <a:gd name="connsiteY1" fmla="*/ 1112520 h 1112520"/>
              <a:gd name="connsiteX2" fmla="*/ 0 w 1143000"/>
              <a:gd name="connsiteY2" fmla="*/ 640080 h 1112520"/>
              <a:gd name="connsiteX3" fmla="*/ 586740 w 1143000"/>
              <a:gd name="connsiteY3" fmla="*/ 0 h 1112520"/>
              <a:gd name="connsiteX4" fmla="*/ 1143000 w 1143000"/>
              <a:gd name="connsiteY4" fmla="*/ 54864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12520">
                <a:moveTo>
                  <a:pt x="1143000" y="548640"/>
                </a:moveTo>
                <a:lnTo>
                  <a:pt x="472440" y="1112520"/>
                </a:lnTo>
                <a:lnTo>
                  <a:pt x="0" y="640080"/>
                </a:lnTo>
                <a:lnTo>
                  <a:pt x="586740" y="0"/>
                </a:lnTo>
                <a:lnTo>
                  <a:pt x="1143000" y="54864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  <a:alpha val="57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0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19421727" flipH="1">
            <a:off x="442098" y="207302"/>
            <a:ext cx="865231" cy="851392"/>
          </a:xfrm>
          <a:custGeom>
            <a:avLst/>
            <a:gdLst>
              <a:gd name="connsiteX0" fmla="*/ 7433887 w 15105456"/>
              <a:gd name="connsiteY0" fmla="*/ 268 h 14863851"/>
              <a:gd name="connsiteX1" fmla="*/ 1667178 w 15105456"/>
              <a:gd name="connsiteY1" fmla="*/ 4920872 h 14863851"/>
              <a:gd name="connsiteX2" fmla="*/ 150574 w 15105456"/>
              <a:gd name="connsiteY2" fmla="*/ 11662331 h 14863851"/>
              <a:gd name="connsiteX3" fmla="*/ 159932 w 15105456"/>
              <a:gd name="connsiteY3" fmla="*/ 11692695 h 14863851"/>
              <a:gd name="connsiteX4" fmla="*/ 165780 w 15105456"/>
              <a:gd name="connsiteY4" fmla="*/ 11728888 h 14863851"/>
              <a:gd name="connsiteX5" fmla="*/ 7547446 w 15105456"/>
              <a:gd name="connsiteY5" fmla="*/ 14863851 h 14863851"/>
              <a:gd name="connsiteX6" fmla="*/ 14881926 w 15105456"/>
              <a:gd name="connsiteY6" fmla="*/ 11903648 h 14863851"/>
              <a:gd name="connsiteX7" fmla="*/ 14909761 w 15105456"/>
              <a:gd name="connsiteY7" fmla="*/ 11800558 h 14863851"/>
              <a:gd name="connsiteX8" fmla="*/ 14923904 w 15105456"/>
              <a:gd name="connsiteY8" fmla="*/ 11761043 h 14863851"/>
              <a:gd name="connsiteX9" fmla="*/ 13310172 w 15105456"/>
              <a:gd name="connsiteY9" fmla="*/ 4851018 h 14863851"/>
              <a:gd name="connsiteX10" fmla="*/ 8234354 w 15105456"/>
              <a:gd name="connsiteY10" fmla="*/ 162370 h 14863851"/>
              <a:gd name="connsiteX11" fmla="*/ 8119928 w 15105456"/>
              <a:gd name="connsiteY11" fmla="*/ 136115 h 14863851"/>
              <a:gd name="connsiteX12" fmla="*/ 8105217 w 15105456"/>
              <a:gd name="connsiteY12" fmla="*/ 129095 h 14863851"/>
              <a:gd name="connsiteX13" fmla="*/ 7433887 w 15105456"/>
              <a:gd name="connsiteY13" fmla="*/ 268 h 148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5456" h="14863851">
                <a:moveTo>
                  <a:pt x="7433887" y="268"/>
                </a:moveTo>
                <a:cubicBezTo>
                  <a:pt x="5721391" y="-26383"/>
                  <a:pt x="3342882" y="1936394"/>
                  <a:pt x="1667178" y="4920872"/>
                </a:cubicBezTo>
                <a:cubicBezTo>
                  <a:pt x="239727" y="7463205"/>
                  <a:pt x="-289215" y="10054975"/>
                  <a:pt x="150574" y="11662331"/>
                </a:cubicBezTo>
                <a:lnTo>
                  <a:pt x="159932" y="11692695"/>
                </a:lnTo>
                <a:lnTo>
                  <a:pt x="165780" y="11728888"/>
                </a:lnTo>
                <a:cubicBezTo>
                  <a:pt x="545757" y="13489750"/>
                  <a:pt x="3705628" y="14863851"/>
                  <a:pt x="7547446" y="14863851"/>
                </a:cubicBezTo>
                <a:cubicBezTo>
                  <a:pt x="11261203" y="14863851"/>
                  <a:pt x="14337719" y="13579830"/>
                  <a:pt x="14881926" y="11903648"/>
                </a:cubicBezTo>
                <a:lnTo>
                  <a:pt x="14909761" y="11800558"/>
                </a:lnTo>
                <a:lnTo>
                  <a:pt x="14923904" y="11761043"/>
                </a:lnTo>
                <a:cubicBezTo>
                  <a:pt x="15434087" y="10162959"/>
                  <a:pt x="14860547" y="7468785"/>
                  <a:pt x="13310172" y="4851018"/>
                </a:cubicBezTo>
                <a:cubicBezTo>
                  <a:pt x="11824395" y="2342324"/>
                  <a:pt x="9845883" y="586608"/>
                  <a:pt x="8234354" y="162370"/>
                </a:cubicBezTo>
                <a:lnTo>
                  <a:pt x="8119928" y="136115"/>
                </a:lnTo>
                <a:lnTo>
                  <a:pt x="8105217" y="129095"/>
                </a:lnTo>
                <a:cubicBezTo>
                  <a:pt x="7896733" y="46048"/>
                  <a:pt x="7671734" y="3970"/>
                  <a:pt x="7433887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66117" y="407670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DE5000"/>
                </a:solidFill>
                <a:latin typeface="Georgia" panose="02040502050405020303" pitchFamily="18" charset="0"/>
                <a:ea typeface="Yu Gothic UI Semibold" panose="020B0700000000000000" pitchFamily="34" charset="-128"/>
                <a:cs typeface="+mj-cs"/>
              </a:rPr>
              <a:t>HMM Training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6E50E7-C93B-4F0D-8020-B3235C175A6E}"/>
              </a:ext>
            </a:extLst>
          </p:cNvPr>
          <p:cNvSpPr txBox="1"/>
          <p:nvPr/>
        </p:nvSpPr>
        <p:spPr>
          <a:xfrm>
            <a:off x="691738" y="3691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839D24E-6DEF-6842-C2F2-5E944E9D0C1C}"/>
              </a:ext>
            </a:extLst>
          </p:cNvPr>
          <p:cNvGrpSpPr/>
          <p:nvPr/>
        </p:nvGrpSpPr>
        <p:grpSpPr>
          <a:xfrm>
            <a:off x="7902160" y="74295"/>
            <a:ext cx="2317896" cy="6624345"/>
            <a:chOff x="7833449" y="76797"/>
            <a:chExt cx="2317896" cy="662434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0DA192A-63B1-D7E5-77A6-F62082AB5F02}"/>
                </a:ext>
              </a:extLst>
            </p:cNvPr>
            <p:cNvSpPr/>
            <p:nvPr/>
          </p:nvSpPr>
          <p:spPr>
            <a:xfrm>
              <a:off x="8365076" y="76797"/>
              <a:ext cx="1254642" cy="5847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4646390-744B-12A9-6EE1-A43B4A9A65F8}"/>
                    </a:ext>
                  </a:extLst>
                </p:cNvPr>
                <p:cNvSpPr/>
                <p:nvPr/>
              </p:nvSpPr>
              <p:spPr>
                <a:xfrm>
                  <a:off x="8237485" y="1282883"/>
                  <a:ext cx="1509824" cy="584775"/>
                </a:xfrm>
                <a:prstGeom prst="rect">
                  <a:avLst/>
                </a:prstGeom>
                <a:solidFill>
                  <a:srgbClr val="F3D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Initialize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4646390-744B-12A9-6EE1-A43B4A9A6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485" y="1282883"/>
                  <a:ext cx="1509824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780674-3DA1-93B6-2C88-F51A47E70A7E}"/>
                </a:ext>
              </a:extLst>
            </p:cNvPr>
            <p:cNvSpPr/>
            <p:nvPr/>
          </p:nvSpPr>
          <p:spPr>
            <a:xfrm>
              <a:off x="7833449" y="2491254"/>
              <a:ext cx="2317896" cy="584775"/>
            </a:xfrm>
            <a:prstGeom prst="rect">
              <a:avLst/>
            </a:prstGeom>
            <a:solidFill>
              <a:srgbClr val="F3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Preprocess and input training data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004A0E-D9CB-D444-3E8D-D69DBF0CF4CC}"/>
                    </a:ext>
                  </a:extLst>
                </p:cNvPr>
                <p:cNvSpPr/>
                <p:nvPr/>
              </p:nvSpPr>
              <p:spPr>
                <a:xfrm>
                  <a:off x="8237485" y="4907996"/>
                  <a:ext cx="1509824" cy="584775"/>
                </a:xfrm>
                <a:prstGeom prst="rect">
                  <a:avLst/>
                </a:prstGeom>
                <a:solidFill>
                  <a:srgbClr val="F3D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004A0E-D9CB-D444-3E8D-D69DBF0CF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485" y="4907996"/>
                  <a:ext cx="1509824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FC4AFE-BE76-D291-9224-EFE19E8F50BE}"/>
                </a:ext>
              </a:extLst>
            </p:cNvPr>
            <p:cNvSpPr/>
            <p:nvPr/>
          </p:nvSpPr>
          <p:spPr>
            <a:xfrm>
              <a:off x="7902560" y="3699625"/>
              <a:ext cx="2179674" cy="584775"/>
            </a:xfrm>
            <a:prstGeom prst="rect">
              <a:avLst/>
            </a:prstGeom>
            <a:solidFill>
              <a:srgbClr val="F3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MFCCs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C50A3D7-9261-E5E6-D0A4-4FC4D7B94D7D}"/>
                </a:ext>
              </a:extLst>
            </p:cNvPr>
            <p:cNvSpPr/>
            <p:nvPr/>
          </p:nvSpPr>
          <p:spPr>
            <a:xfrm>
              <a:off x="8365076" y="6116367"/>
              <a:ext cx="1254642" cy="5847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E37F7DA-BF06-01CB-29E5-92701CAEE27A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8992397" y="661572"/>
              <a:ext cx="0" cy="6213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80CF041-6B54-8D8A-8E53-AAB1E785128C}"/>
                </a:ext>
              </a:extLst>
            </p:cNvPr>
            <p:cNvCxnSpPr>
              <a:stCxn id="4" idx="2"/>
              <a:endCxn id="12" idx="0"/>
            </p:cNvCxnSpPr>
            <p:nvPr/>
          </p:nvCxnSpPr>
          <p:spPr>
            <a:xfrm>
              <a:off x="8992397" y="1867658"/>
              <a:ext cx="0" cy="6235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C737777-B32E-34DA-218F-C23C2C99EDB9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992397" y="3076029"/>
              <a:ext cx="0" cy="6235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F4E3B17-F8D0-9105-0DA1-AE2288A07E7D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8992397" y="4284400"/>
              <a:ext cx="0" cy="623596"/>
            </a:xfrm>
            <a:prstGeom prst="straightConnector1">
              <a:avLst/>
            </a:prstGeom>
            <a:ln w="12700">
              <a:solidFill>
                <a:srgbClr val="DE5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351582-A3F4-322C-47EC-FB730E7BA317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8992397" y="5492771"/>
              <a:ext cx="0" cy="6235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47972EF-06C4-A88B-E090-5E5D62BB2E1B}"/>
                  </a:ext>
                </a:extLst>
              </p:cNvPr>
              <p:cNvSpPr txBox="1"/>
              <p:nvPr/>
            </p:nvSpPr>
            <p:spPr>
              <a:xfrm>
                <a:off x="1768076" y="2160551"/>
                <a:ext cx="5851921" cy="234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@HMM/train Input: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MFCCs of all frames of all training clips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@HMM/train Output: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covariance of conditional state distributions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47972EF-06C4-A88B-E090-5E5D62BB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76" y="2160551"/>
                <a:ext cx="5851921" cy="2343655"/>
              </a:xfrm>
              <a:prstGeom prst="rect">
                <a:avLst/>
              </a:prstGeom>
              <a:blipFill>
                <a:blip r:embed="rId5"/>
                <a:stretch>
                  <a:fillRect l="-1042" r="-104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E8B6CC04-537C-470D-B004-4B0C77A20D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3280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32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E5000"/>
      </a:accent1>
      <a:accent2>
        <a:srgbClr val="595959"/>
      </a:accent2>
      <a:accent3>
        <a:srgbClr val="DE5000"/>
      </a:accent3>
      <a:accent4>
        <a:srgbClr val="595959"/>
      </a:accent4>
      <a:accent5>
        <a:srgbClr val="DE5000"/>
      </a:accent5>
      <a:accent6>
        <a:srgbClr val="595959"/>
      </a:accent6>
      <a:hlink>
        <a:srgbClr val="DE5000"/>
      </a:hlink>
      <a:folHlink>
        <a:srgbClr val="BFBFBF"/>
      </a:folHlink>
    </a:clrScheme>
    <a:fontScheme name="deuoikz0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4698</TotalTime>
  <Words>1088</Words>
  <Application>Microsoft Office PowerPoint</Application>
  <PresentationFormat>Widescreen</PresentationFormat>
  <Paragraphs>667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字魂59号-创粗黑</vt:lpstr>
      <vt:lpstr>Arial</vt:lpstr>
      <vt:lpstr>Arial Black</vt:lpstr>
      <vt:lpstr>Cambria Math</vt:lpstr>
      <vt:lpstr>Georgia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Yuqi Zheng</cp:lastModifiedBy>
  <cp:revision>99</cp:revision>
  <dcterms:created xsi:type="dcterms:W3CDTF">2017-08-18T03:02:00Z</dcterms:created>
  <dcterms:modified xsi:type="dcterms:W3CDTF">2023-03-30T14:28:23Z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