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4"/>
  </p:notesMasterIdLst>
  <p:sldIdLst>
    <p:sldId id="256" r:id="rId2"/>
    <p:sldId id="257" r:id="rId3"/>
    <p:sldId id="258" r:id="rId4"/>
    <p:sldId id="264" r:id="rId5"/>
    <p:sldId id="266" r:id="rId6"/>
    <p:sldId id="265" r:id="rId7"/>
    <p:sldId id="259" r:id="rId8"/>
    <p:sldId id="260" r:id="rId9"/>
    <p:sldId id="267" r:id="rId10"/>
    <p:sldId id="268"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2D2"/>
    <a:srgbClr val="E40EBB"/>
    <a:srgbClr val="FFFFFF"/>
    <a:srgbClr val="C20A0A"/>
    <a:srgbClr val="AD0B07"/>
    <a:srgbClr val="FABCEE"/>
    <a:srgbClr val="FDDFF7"/>
    <a:srgbClr val="F77DE0"/>
    <a:srgbClr val="E17805"/>
    <a:srgbClr val="7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4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Teachers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3098-412B-9591-8DC97DDEDEA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098-412B-9591-8DC97DDEDEA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3098-412B-9591-8DC97DDEDEA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098-412B-9591-8DC97DDEDEA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Senior Secondary</c:v>
                </c:pt>
                <c:pt idx="1">
                  <c:v>Higher Education</c:v>
                </c:pt>
                <c:pt idx="2">
                  <c:v>Primary</c:v>
                </c:pt>
                <c:pt idx="3">
                  <c:v>Secondary</c:v>
                </c:pt>
              </c:strCache>
            </c:strRef>
          </c:cat>
          <c:val>
            <c:numRef>
              <c:f>Sheet1!$B$2:$B$5</c:f>
              <c:numCache>
                <c:formatCode>General</c:formatCode>
                <c:ptCount val="4"/>
                <c:pt idx="0">
                  <c:v>2041864</c:v>
                </c:pt>
                <c:pt idx="1">
                  <c:v>1518813</c:v>
                </c:pt>
                <c:pt idx="2">
                  <c:v>2612347</c:v>
                </c:pt>
                <c:pt idx="3">
                  <c:v>1431591</c:v>
                </c:pt>
              </c:numCache>
            </c:numRef>
          </c:val>
          <c:extLst>
            <c:ext xmlns:c16="http://schemas.microsoft.com/office/drawing/2014/chart" uri="{C3380CC4-5D6E-409C-BE32-E72D297353CC}">
              <c16:uniqueId val="{00000000-3098-412B-9591-8DC97DDEDEA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Teacher-Student Ratio</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Senior Secondary</c:v>
                </c:pt>
                <c:pt idx="1">
                  <c:v>Higher Education</c:v>
                </c:pt>
                <c:pt idx="2">
                  <c:v>Upper Primary</c:v>
                </c:pt>
                <c:pt idx="3">
                  <c:v>Secondary</c:v>
                </c:pt>
              </c:strCache>
            </c:strRef>
          </c:cat>
          <c:val>
            <c:numRef>
              <c:f>Sheet1!$B$2:$B$5</c:f>
              <c:numCache>
                <c:formatCode>General</c:formatCode>
                <c:ptCount val="4"/>
                <c:pt idx="0">
                  <c:v>37</c:v>
                </c:pt>
                <c:pt idx="1">
                  <c:v>24</c:v>
                </c:pt>
                <c:pt idx="2">
                  <c:v>17</c:v>
                </c:pt>
                <c:pt idx="3">
                  <c:v>27</c:v>
                </c:pt>
              </c:numCache>
            </c:numRef>
          </c:val>
          <c:extLst>
            <c:ext xmlns:c16="http://schemas.microsoft.com/office/drawing/2014/chart" uri="{C3380CC4-5D6E-409C-BE32-E72D297353CC}">
              <c16:uniqueId val="{00000000-9A9F-4235-93CB-E4AC2C5F7F49}"/>
            </c:ext>
          </c:extLst>
        </c:ser>
        <c:dLbls>
          <c:dLblPos val="inEnd"/>
          <c:showLegendKey val="0"/>
          <c:showVal val="1"/>
          <c:showCatName val="0"/>
          <c:showSerName val="0"/>
          <c:showPercent val="0"/>
          <c:showBubbleSize val="0"/>
        </c:dLbls>
        <c:gapWidth val="41"/>
        <c:axId val="319873664"/>
        <c:axId val="946649008"/>
      </c:barChart>
      <c:catAx>
        <c:axId val="3198736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946649008"/>
        <c:crosses val="autoZero"/>
        <c:auto val="1"/>
        <c:lblAlgn val="ctr"/>
        <c:lblOffset val="100"/>
        <c:noMultiLvlLbl val="0"/>
      </c:catAx>
      <c:valAx>
        <c:axId val="946649008"/>
        <c:scaling>
          <c:orientation val="minMax"/>
        </c:scaling>
        <c:delete val="1"/>
        <c:axPos val="l"/>
        <c:numFmt formatCode="General" sourceLinked="1"/>
        <c:majorTickMark val="none"/>
        <c:minorTickMark val="none"/>
        <c:tickLblPos val="nextTo"/>
        <c:crossAx val="3198736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766C9-8616-4D72-B545-DCFCE6D0E836}" type="datetimeFigureOut">
              <a:rPr lang="en-IN" smtClean="0"/>
              <a:t>05-11-2020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2B7F4-DD9A-4A40-9D8F-6818779673A5}" type="slidenum">
              <a:rPr lang="en-IN" smtClean="0"/>
              <a:t>‹#›</a:t>
            </a:fld>
            <a:endParaRPr lang="en-IN"/>
          </a:p>
        </p:txBody>
      </p:sp>
    </p:spTree>
    <p:extLst>
      <p:ext uri="{BB962C8B-B14F-4D97-AF65-F5344CB8AC3E}">
        <p14:creationId xmlns:p14="http://schemas.microsoft.com/office/powerpoint/2010/main" val="47064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7</a:t>
            </a:fld>
            <a:endParaRPr lang="en-IN"/>
          </a:p>
        </p:txBody>
      </p:sp>
    </p:spTree>
    <p:extLst>
      <p:ext uri="{BB962C8B-B14F-4D97-AF65-F5344CB8AC3E}">
        <p14:creationId xmlns:p14="http://schemas.microsoft.com/office/powerpoint/2010/main" val="209421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8</a:t>
            </a:fld>
            <a:endParaRPr lang="en-IN"/>
          </a:p>
        </p:txBody>
      </p:sp>
    </p:spTree>
    <p:extLst>
      <p:ext uri="{BB962C8B-B14F-4D97-AF65-F5344CB8AC3E}">
        <p14:creationId xmlns:p14="http://schemas.microsoft.com/office/powerpoint/2010/main" val="56322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11</a:t>
            </a:fld>
            <a:endParaRPr lang="en-IN"/>
          </a:p>
        </p:txBody>
      </p:sp>
    </p:spTree>
    <p:extLst>
      <p:ext uri="{BB962C8B-B14F-4D97-AF65-F5344CB8AC3E}">
        <p14:creationId xmlns:p14="http://schemas.microsoft.com/office/powerpoint/2010/main" val="364827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572B7F4-DD9A-4A40-9D8F-6818779673A5}" type="slidenum">
              <a:rPr lang="en-IN" smtClean="0"/>
              <a:t>12</a:t>
            </a:fld>
            <a:endParaRPr lang="en-IN"/>
          </a:p>
        </p:txBody>
      </p:sp>
    </p:spTree>
    <p:extLst>
      <p:ext uri="{BB962C8B-B14F-4D97-AF65-F5344CB8AC3E}">
        <p14:creationId xmlns:p14="http://schemas.microsoft.com/office/powerpoint/2010/main" val="373461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59CF-6AF2-4AE9-9656-396C4621F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C45D25-1CAE-4304-96E6-B38658942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683FBC-3527-4A84-BB08-D6648216FDF1}"/>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5" name="Footer Placeholder 4">
            <a:extLst>
              <a:ext uri="{FF2B5EF4-FFF2-40B4-BE49-F238E27FC236}">
                <a16:creationId xmlns:a16="http://schemas.microsoft.com/office/drawing/2014/main" id="{71F5A2CF-0C9E-43F4-A451-CFE20596B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F796A-3D5D-4B16-94CB-32BA344164D4}"/>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238134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757A-FAF9-466F-9946-3B9170D0EF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CDDA61-A0C3-4082-99FA-D897387FF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814AB-3C71-44E6-8880-CA4164155EB7}"/>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5" name="Footer Placeholder 4">
            <a:extLst>
              <a:ext uri="{FF2B5EF4-FFF2-40B4-BE49-F238E27FC236}">
                <a16:creationId xmlns:a16="http://schemas.microsoft.com/office/drawing/2014/main" id="{15A22099-1EB9-4AF0-A576-3620E6CB0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8628D7-E05D-4216-9F0E-FF248D31F5F3}"/>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320611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C3D239-F190-448B-AE42-26CD6FEC09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D558F6-D9E8-4277-8F3B-B6BE38D898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7E5BC-7A4C-4881-894D-BD7825ACFE19}"/>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5" name="Footer Placeholder 4">
            <a:extLst>
              <a:ext uri="{FF2B5EF4-FFF2-40B4-BE49-F238E27FC236}">
                <a16:creationId xmlns:a16="http://schemas.microsoft.com/office/drawing/2014/main" id="{DB4F732E-3741-47F8-8B80-6EA141505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9F4F9-79FA-412F-8556-6D008341C3DB}"/>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34253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687B-2068-48AA-B505-17F1B5B172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7B9CB-0633-40B0-8D9A-5E9576F9D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05A668-419D-460D-8ECC-67FBB829445F}"/>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5" name="Footer Placeholder 4">
            <a:extLst>
              <a:ext uri="{FF2B5EF4-FFF2-40B4-BE49-F238E27FC236}">
                <a16:creationId xmlns:a16="http://schemas.microsoft.com/office/drawing/2014/main" id="{9631178F-0DDC-4C40-AD67-E622C10B7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029BA-C17A-4A36-998F-65B2CFDFBCEF}"/>
              </a:ext>
            </a:extLst>
          </p:cNvPr>
          <p:cNvSpPr>
            <a:spLocks noGrp="1"/>
          </p:cNvSpPr>
          <p:nvPr>
            <p:ph type="sldNum" sz="quarter" idx="12"/>
          </p:nvPr>
        </p:nvSpPr>
        <p:spPr/>
        <p:txBody>
          <a:bodyPr/>
          <a:lstStyle/>
          <a:p>
            <a:fld id="{E5B8C1F0-FD59-47B1-AFEB-87BE8DE7FDBA}" type="slidenum">
              <a:rPr lang="en-IN" smtClean="0"/>
              <a:t>‹#›</a:t>
            </a:fld>
            <a:endParaRPr lang="en-IN"/>
          </a:p>
        </p:txBody>
      </p:sp>
      <p:sp>
        <p:nvSpPr>
          <p:cNvPr id="7" name="Rectangle 6">
            <a:extLst>
              <a:ext uri="{FF2B5EF4-FFF2-40B4-BE49-F238E27FC236}">
                <a16:creationId xmlns:a16="http://schemas.microsoft.com/office/drawing/2014/main" id="{4C1F4A4B-95DE-4C20-ABDE-34F9ACF34739}"/>
              </a:ext>
            </a:extLst>
          </p:cNvPr>
          <p:cNvSpPr/>
          <p:nvPr userDrawn="1"/>
        </p:nvSpPr>
        <p:spPr>
          <a:xfrm>
            <a:off x="580291" y="0"/>
            <a:ext cx="1915200" cy="6858000"/>
          </a:xfrm>
          <a:prstGeom prst="rect">
            <a:avLst/>
          </a:prstGeom>
          <a:solidFill>
            <a:srgbClr val="F692D2"/>
          </a:solidFill>
          <a:ln>
            <a:solidFill>
              <a:srgbClr val="F692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070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B1D1-47FD-477A-8C63-7C6635BF8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7576C5-968F-4C24-9335-3F767A2A6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4BBB32-BE09-42AB-8EDF-D560663825B0}"/>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5" name="Footer Placeholder 4">
            <a:extLst>
              <a:ext uri="{FF2B5EF4-FFF2-40B4-BE49-F238E27FC236}">
                <a16:creationId xmlns:a16="http://schemas.microsoft.com/office/drawing/2014/main" id="{41623562-5B98-4CFF-93B4-CCDF3FEA2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09784-9FC8-4D88-B507-B787411D2F76}"/>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317642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7A1B-85FA-4596-8455-71DA0B7373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87704A-EF15-4163-BB8B-13B0513E9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928771-81F7-4E11-9431-E18775716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0F3384-4A27-4612-87CB-BF0376C89BF0}"/>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6" name="Footer Placeholder 5">
            <a:extLst>
              <a:ext uri="{FF2B5EF4-FFF2-40B4-BE49-F238E27FC236}">
                <a16:creationId xmlns:a16="http://schemas.microsoft.com/office/drawing/2014/main" id="{6F8B7E8C-3897-43BE-9141-0F27AC585B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EEF421-DFC0-4246-81E5-756F77F64F16}"/>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204536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146D-35A3-45AD-BFD6-7D5F869F6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AC3076-B936-43BB-A9FC-8C31B7FAC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9375E-B6A7-4561-B58C-9986F13C7F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7B774-6B38-4A1A-B4A8-224117EC3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B5C8F-0FEA-4B28-A69C-7BF7A151B7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4E6463-0CB9-413E-AF20-49764A967A37}"/>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8" name="Footer Placeholder 7">
            <a:extLst>
              <a:ext uri="{FF2B5EF4-FFF2-40B4-BE49-F238E27FC236}">
                <a16:creationId xmlns:a16="http://schemas.microsoft.com/office/drawing/2014/main" id="{A7F55E1E-1300-4327-9CC2-A01346CC12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0E58E4-3396-4E57-97B9-08F169F556F8}"/>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218363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64F0-8E12-4FCA-BC4B-C33BF1D1F6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2D1CDF-F0D4-4C2C-8266-36AE4B7E8A0B}"/>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4" name="Footer Placeholder 3">
            <a:extLst>
              <a:ext uri="{FF2B5EF4-FFF2-40B4-BE49-F238E27FC236}">
                <a16:creationId xmlns:a16="http://schemas.microsoft.com/office/drawing/2014/main" id="{509DF79E-3501-4C45-8C21-7D82E476A5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B16B98-7011-4979-BB08-0FD058537571}"/>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224288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D383B-5BED-4DAC-BA4C-217E90659E63}"/>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3" name="Footer Placeholder 2">
            <a:extLst>
              <a:ext uri="{FF2B5EF4-FFF2-40B4-BE49-F238E27FC236}">
                <a16:creationId xmlns:a16="http://schemas.microsoft.com/office/drawing/2014/main" id="{500CA2FE-0692-4127-BC4E-CBC7F604F2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5CA9AB-D451-4202-822A-FE6A49D453CF}"/>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359003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5B8F-4EAE-43E2-8CC2-D5CB5E599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504B5C-1841-497B-819B-8802E11E8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4A3D51-A9B2-4F5C-A585-C122D0BF6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3E031-1086-437E-87DB-87C28E16435C}"/>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6" name="Footer Placeholder 5">
            <a:extLst>
              <a:ext uri="{FF2B5EF4-FFF2-40B4-BE49-F238E27FC236}">
                <a16:creationId xmlns:a16="http://schemas.microsoft.com/office/drawing/2014/main" id="{BEC70282-E1AB-4007-A3E1-63AAF0AA9D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6C382-3090-4E86-AA70-A43831ECABE9}"/>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90259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66E6-5EF1-4072-AC34-8E46EB74A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9F9352-7AD6-47B0-B505-837658F84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AA9983-1069-4540-A8D6-59038A473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DE9C0-8694-4509-9E5C-A3FA8CE4D05C}"/>
              </a:ext>
            </a:extLst>
          </p:cNvPr>
          <p:cNvSpPr>
            <a:spLocks noGrp="1"/>
          </p:cNvSpPr>
          <p:nvPr>
            <p:ph type="dt" sz="half" idx="10"/>
          </p:nvPr>
        </p:nvSpPr>
        <p:spPr/>
        <p:txBody>
          <a:bodyPr/>
          <a:lstStyle/>
          <a:p>
            <a:fld id="{C73421ED-8749-4A7D-A66C-A62ABED1EBDA}" type="datetimeFigureOut">
              <a:rPr lang="en-IN" smtClean="0"/>
              <a:t>05-11-2020</a:t>
            </a:fld>
            <a:endParaRPr lang="en-IN"/>
          </a:p>
        </p:txBody>
      </p:sp>
      <p:sp>
        <p:nvSpPr>
          <p:cNvPr id="6" name="Footer Placeholder 5">
            <a:extLst>
              <a:ext uri="{FF2B5EF4-FFF2-40B4-BE49-F238E27FC236}">
                <a16:creationId xmlns:a16="http://schemas.microsoft.com/office/drawing/2014/main" id="{D304D652-EBB4-4121-BCF6-F8ACFF251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D2F37C-BFA3-43A7-B223-AD1163114A9A}"/>
              </a:ext>
            </a:extLst>
          </p:cNvPr>
          <p:cNvSpPr>
            <a:spLocks noGrp="1"/>
          </p:cNvSpPr>
          <p:nvPr>
            <p:ph type="sldNum" sz="quarter" idx="12"/>
          </p:nvPr>
        </p:nvSpPr>
        <p:spPr/>
        <p:txBody>
          <a:bodyPr/>
          <a:lstStyle/>
          <a:p>
            <a:fld id="{E5B8C1F0-FD59-47B1-AFEB-87BE8DE7FDBA}" type="slidenum">
              <a:rPr lang="en-IN" smtClean="0"/>
              <a:t>‹#›</a:t>
            </a:fld>
            <a:endParaRPr lang="en-IN"/>
          </a:p>
        </p:txBody>
      </p:sp>
    </p:spTree>
    <p:extLst>
      <p:ext uri="{BB962C8B-B14F-4D97-AF65-F5344CB8AC3E}">
        <p14:creationId xmlns:p14="http://schemas.microsoft.com/office/powerpoint/2010/main" val="188911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B5739-BA57-42D0-AD29-EF082E3A7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1441D-A0AA-45EE-8278-9A324027E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78219-67C0-4DE9-AFDB-6D07641A5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421ED-8749-4A7D-A66C-A62ABED1EBDA}" type="datetimeFigureOut">
              <a:rPr lang="en-IN" smtClean="0"/>
              <a:t>05-11-2020</a:t>
            </a:fld>
            <a:endParaRPr lang="en-IN"/>
          </a:p>
        </p:txBody>
      </p:sp>
      <p:sp>
        <p:nvSpPr>
          <p:cNvPr id="5" name="Footer Placeholder 4">
            <a:extLst>
              <a:ext uri="{FF2B5EF4-FFF2-40B4-BE49-F238E27FC236}">
                <a16:creationId xmlns:a16="http://schemas.microsoft.com/office/drawing/2014/main" id="{87D57205-E450-4058-A8D9-B9A42F030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29DDA6-396C-40F1-B399-70876E6BB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8C1F0-FD59-47B1-AFEB-87BE8DE7FDBA}" type="slidenum">
              <a:rPr lang="en-IN" smtClean="0"/>
              <a:t>‹#›</a:t>
            </a:fld>
            <a:endParaRPr lang="en-IN"/>
          </a:p>
        </p:txBody>
      </p:sp>
    </p:spTree>
    <p:extLst>
      <p:ext uri="{BB962C8B-B14F-4D97-AF65-F5344CB8AC3E}">
        <p14:creationId xmlns:p14="http://schemas.microsoft.com/office/powerpoint/2010/main" val="200431406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EFEAA6-6B44-4B24-9234-1849855FF21F}"/>
              </a:ext>
            </a:extLst>
          </p:cNvPr>
          <p:cNvSpPr/>
          <p:nvPr/>
        </p:nvSpPr>
        <p:spPr>
          <a:xfrm>
            <a:off x="0" y="5344951"/>
            <a:ext cx="12192000" cy="1650853"/>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44F5DF6D-71A3-492B-9011-F6CA8F4E7B7E}"/>
              </a:ext>
            </a:extLst>
          </p:cNvPr>
          <p:cNvCxnSpPr>
            <a:cxnSpLocks/>
          </p:cNvCxnSpPr>
          <p:nvPr/>
        </p:nvCxnSpPr>
        <p:spPr>
          <a:xfrm>
            <a:off x="62144" y="5246703"/>
            <a:ext cx="2157273"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DE36A151-D5E4-4150-8DEA-ACF5AD552E6B}"/>
              </a:ext>
            </a:extLst>
          </p:cNvPr>
          <p:cNvSpPr/>
          <p:nvPr/>
        </p:nvSpPr>
        <p:spPr>
          <a:xfrm>
            <a:off x="0" y="-24067"/>
            <a:ext cx="12192000" cy="5434415"/>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Eras Medium ITC" panose="020B0602030504020804" pitchFamily="34" charset="0"/>
            </a:endParaRPr>
          </a:p>
        </p:txBody>
      </p:sp>
      <p:sp>
        <p:nvSpPr>
          <p:cNvPr id="11" name="Rectangle 10">
            <a:extLst>
              <a:ext uri="{FF2B5EF4-FFF2-40B4-BE49-F238E27FC236}">
                <a16:creationId xmlns:a16="http://schemas.microsoft.com/office/drawing/2014/main" id="{3CD74F29-E4AF-4C8A-AFFE-98C45985DEE8}"/>
              </a:ext>
            </a:extLst>
          </p:cNvPr>
          <p:cNvSpPr/>
          <p:nvPr/>
        </p:nvSpPr>
        <p:spPr>
          <a:xfrm flipV="1">
            <a:off x="428348" y="-5419"/>
            <a:ext cx="2177248" cy="54157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CB71B4FC-8C48-453D-B1E8-CB0454F96CA6}"/>
              </a:ext>
            </a:extLst>
          </p:cNvPr>
          <p:cNvSpPr/>
          <p:nvPr/>
        </p:nvSpPr>
        <p:spPr>
          <a:xfrm>
            <a:off x="2604116" y="-12036"/>
            <a:ext cx="2158753" cy="5410343"/>
          </a:xfrm>
          <a:prstGeom prst="rect">
            <a:avLst/>
          </a:prstGeom>
          <a:solidFill>
            <a:srgbClr val="E40EBB"/>
          </a:solidFill>
          <a:ln>
            <a:solidFill>
              <a:srgbClr val="E40EBB"/>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E1AE4F3-EEB0-4411-AE8B-8EF81FCD21C8}"/>
              </a:ext>
            </a:extLst>
          </p:cNvPr>
          <p:cNvSpPr/>
          <p:nvPr/>
        </p:nvSpPr>
        <p:spPr>
          <a:xfrm>
            <a:off x="4762869" y="-20320"/>
            <a:ext cx="6980808" cy="3195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D95B52CB-DB4A-42A1-855D-E028415CFAB8}"/>
              </a:ext>
            </a:extLst>
          </p:cNvPr>
          <p:cNvSpPr/>
          <p:nvPr/>
        </p:nvSpPr>
        <p:spPr>
          <a:xfrm>
            <a:off x="4762869" y="0"/>
            <a:ext cx="386179" cy="54103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D5BA8C70-5663-4D41-A1E4-9302D4D1E193}"/>
              </a:ext>
            </a:extLst>
          </p:cNvPr>
          <p:cNvSpPr/>
          <p:nvPr/>
        </p:nvSpPr>
        <p:spPr>
          <a:xfrm>
            <a:off x="11421122" y="-24066"/>
            <a:ext cx="386179" cy="54344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A7CB56B-7EF0-4739-80C5-DB51F752454D}"/>
              </a:ext>
            </a:extLst>
          </p:cNvPr>
          <p:cNvSpPr/>
          <p:nvPr/>
        </p:nvSpPr>
        <p:spPr>
          <a:xfrm>
            <a:off x="5149048" y="6614084"/>
            <a:ext cx="6658253" cy="381719"/>
          </a:xfrm>
          <a:prstGeom prst="rect">
            <a:avLst/>
          </a:prstGeom>
          <a:solidFill>
            <a:srgbClr val="FABCEE"/>
          </a:solidFill>
          <a:ln>
            <a:solidFill>
              <a:srgbClr val="FAB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12BC40C7-586D-4A56-BFAD-C1E1CB2D5511}"/>
              </a:ext>
            </a:extLst>
          </p:cNvPr>
          <p:cNvSpPr/>
          <p:nvPr/>
        </p:nvSpPr>
        <p:spPr>
          <a:xfrm>
            <a:off x="418360" y="5410344"/>
            <a:ext cx="2166521" cy="1650856"/>
          </a:xfrm>
          <a:prstGeom prst="rect">
            <a:avLst/>
          </a:prstGeom>
          <a:solidFill>
            <a:srgbClr val="FABCEE"/>
          </a:solidFill>
          <a:ln>
            <a:solidFill>
              <a:srgbClr val="FAB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04D3462-9B67-4A86-A5FC-F1E090BDEF0F}"/>
              </a:ext>
            </a:extLst>
          </p:cNvPr>
          <p:cNvSpPr/>
          <p:nvPr/>
        </p:nvSpPr>
        <p:spPr>
          <a:xfrm>
            <a:off x="4762869" y="5410344"/>
            <a:ext cx="385439" cy="1585459"/>
          </a:xfrm>
          <a:prstGeom prst="rect">
            <a:avLst/>
          </a:prstGeom>
          <a:solidFill>
            <a:srgbClr val="FABCEE"/>
          </a:solidFill>
          <a:ln>
            <a:solidFill>
              <a:srgbClr val="FAB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0A68D872-875C-4F2B-8EF7-F8573FD95505}"/>
              </a:ext>
            </a:extLst>
          </p:cNvPr>
          <p:cNvSpPr/>
          <p:nvPr/>
        </p:nvSpPr>
        <p:spPr>
          <a:xfrm>
            <a:off x="11421122" y="5410343"/>
            <a:ext cx="386179" cy="1204413"/>
          </a:xfrm>
          <a:prstGeom prst="rect">
            <a:avLst/>
          </a:prstGeom>
          <a:solidFill>
            <a:srgbClr val="FABCEE"/>
          </a:solidFill>
          <a:ln>
            <a:solidFill>
              <a:srgbClr val="FABC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06AF79C-87B8-41F5-80C7-B4D374CFA6FD}"/>
              </a:ext>
            </a:extLst>
          </p:cNvPr>
          <p:cNvSpPr txBox="1"/>
          <p:nvPr/>
        </p:nvSpPr>
        <p:spPr>
          <a:xfrm>
            <a:off x="384699" y="4844008"/>
            <a:ext cx="9629313" cy="1600438"/>
          </a:xfrm>
          <a:prstGeom prst="rect">
            <a:avLst/>
          </a:prstGeom>
          <a:noFill/>
        </p:spPr>
        <p:txBody>
          <a:bodyPr wrap="square" rtlCol="0">
            <a:spAutoFit/>
          </a:bodyPr>
          <a:lstStyle/>
          <a:p>
            <a:r>
              <a:rPr lang="en-IN" sz="3200" b="1" dirty="0">
                <a:solidFill>
                  <a:schemeClr val="bg1"/>
                </a:solidFill>
                <a:latin typeface="Eras Light ITC" panose="020B0402030504020804" pitchFamily="34" charset="0"/>
              </a:rPr>
              <a:t>A collaborative effort by</a:t>
            </a:r>
            <a:br>
              <a:rPr lang="en-IN" sz="6600" b="1" dirty="0">
                <a:latin typeface="Eras Light ITC" panose="020B0402030504020804" pitchFamily="34" charset="0"/>
              </a:rPr>
            </a:br>
            <a:r>
              <a:rPr lang="en-IN" sz="6600" b="1" dirty="0">
                <a:latin typeface="Eras Light ITC" panose="020B0402030504020804" pitchFamily="34" charset="0"/>
              </a:rPr>
              <a:t>The </a:t>
            </a:r>
            <a:r>
              <a:rPr lang="en-IN" sz="6600" b="1" dirty="0" err="1">
                <a:latin typeface="Eras Light ITC" panose="020B0402030504020804" pitchFamily="34" charset="0"/>
              </a:rPr>
              <a:t>ZyroDev</a:t>
            </a:r>
            <a:r>
              <a:rPr lang="en-IN" sz="6600" b="1" dirty="0">
                <a:latin typeface="Eras Light ITC" panose="020B0402030504020804" pitchFamily="34" charset="0"/>
              </a:rPr>
              <a:t> Team</a:t>
            </a:r>
          </a:p>
        </p:txBody>
      </p:sp>
      <p:pic>
        <p:nvPicPr>
          <p:cNvPr id="1034" name="Picture 10">
            <a:extLst>
              <a:ext uri="{FF2B5EF4-FFF2-40B4-BE49-F238E27FC236}">
                <a16:creationId xmlns:a16="http://schemas.microsoft.com/office/drawing/2014/main" id="{DB7BFB5F-57F9-4687-96F4-9C099A114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078" y="1530092"/>
            <a:ext cx="3591934" cy="237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3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237563-8052-49C1-BFA0-16239FC4A147}"/>
              </a:ext>
            </a:extLst>
          </p:cNvPr>
          <p:cNvSpPr txBox="1"/>
          <p:nvPr/>
        </p:nvSpPr>
        <p:spPr>
          <a:xfrm>
            <a:off x="2965141" y="479394"/>
            <a:ext cx="6107837" cy="769441"/>
          </a:xfrm>
          <a:prstGeom prst="rect">
            <a:avLst/>
          </a:prstGeom>
          <a:noFill/>
        </p:spPr>
        <p:txBody>
          <a:bodyPr wrap="square" rtlCol="0">
            <a:spAutoFit/>
          </a:bodyPr>
          <a:lstStyle/>
          <a:p>
            <a:r>
              <a:rPr lang="en-US" sz="4400" dirty="0">
                <a:latin typeface="HP Simplified Jpan Light" panose="020B0300000000000000" pitchFamily="34" charset="-128"/>
                <a:ea typeface="HP Simplified Jpan Light" panose="020B0300000000000000" pitchFamily="34" charset="-128"/>
              </a:rPr>
              <a:t>Our Revenue Model -</a:t>
            </a:r>
            <a:endParaRPr lang="en-IN" sz="4400" dirty="0">
              <a:latin typeface="HP Simplified Jpan Light" panose="020B0300000000000000" pitchFamily="34" charset="-128"/>
              <a:ea typeface="HP Simplified Jpan Light" panose="020B0300000000000000" pitchFamily="34" charset="-128"/>
            </a:endParaRPr>
          </a:p>
        </p:txBody>
      </p:sp>
      <p:sp>
        <p:nvSpPr>
          <p:cNvPr id="9" name="TextBox 8">
            <a:extLst>
              <a:ext uri="{FF2B5EF4-FFF2-40B4-BE49-F238E27FC236}">
                <a16:creationId xmlns:a16="http://schemas.microsoft.com/office/drawing/2014/main" id="{304428EE-08FE-435E-B267-1B6912E702F6}"/>
              </a:ext>
            </a:extLst>
          </p:cNvPr>
          <p:cNvSpPr txBox="1"/>
          <p:nvPr/>
        </p:nvSpPr>
        <p:spPr>
          <a:xfrm>
            <a:off x="2965141" y="1482570"/>
            <a:ext cx="8620218" cy="1754326"/>
          </a:xfrm>
          <a:prstGeom prst="rect">
            <a:avLst/>
          </a:prstGeom>
          <a:noFill/>
        </p:spPr>
        <p:txBody>
          <a:bodyPr wrap="square" rtlCol="0">
            <a:spAutoFit/>
          </a:bodyPr>
          <a:lstStyle/>
          <a:p>
            <a:r>
              <a:rPr lang="en-US" dirty="0" err="1"/>
              <a:t>RecogNote</a:t>
            </a:r>
            <a:r>
              <a:rPr lang="en-US" dirty="0"/>
              <a:t> has adopted a Subscription-type Service for its software, providing first-time adopters a complimentary mic having a range of 1.5m with a 1 year manufacturer Warranty, alongside lifetime tech support as long as the subscription is active. As of now, the application only has an enterprise version, providing all the features stated before, alongside regular updates and new additions such as eventual cloud storage for institutes. The pricing is as given below -</a:t>
            </a:r>
            <a:endParaRPr lang="en-IN" dirty="0"/>
          </a:p>
        </p:txBody>
      </p:sp>
      <p:sp>
        <p:nvSpPr>
          <p:cNvPr id="10" name="TextBox 9">
            <a:extLst>
              <a:ext uri="{FF2B5EF4-FFF2-40B4-BE49-F238E27FC236}">
                <a16:creationId xmlns:a16="http://schemas.microsoft.com/office/drawing/2014/main" id="{26426DBD-FBEA-4FFF-893E-217622AD249D}"/>
              </a:ext>
            </a:extLst>
          </p:cNvPr>
          <p:cNvSpPr txBox="1"/>
          <p:nvPr/>
        </p:nvSpPr>
        <p:spPr>
          <a:xfrm>
            <a:off x="2965141" y="3429000"/>
            <a:ext cx="6409678" cy="3416320"/>
          </a:xfrm>
          <a:prstGeom prst="rect">
            <a:avLst/>
          </a:prstGeom>
          <a:noFill/>
        </p:spPr>
        <p:txBody>
          <a:bodyPr wrap="square" rtlCol="0">
            <a:spAutoFit/>
          </a:bodyPr>
          <a:lstStyle/>
          <a:p>
            <a:pPr marL="571500" indent="-571500">
              <a:buFont typeface="Arial" panose="020B0604020202020204" pitchFamily="34" charset="0"/>
              <a:buChar char="•"/>
            </a:pPr>
            <a:r>
              <a:rPr lang="en-IN" sz="3600" b="0" i="0" dirty="0">
                <a:solidFill>
                  <a:srgbClr val="222222"/>
                </a:solidFill>
                <a:effectLst/>
                <a:latin typeface="Google Sans"/>
              </a:rPr>
              <a:t>₹ </a:t>
            </a:r>
            <a:r>
              <a:rPr lang="en-US" sz="3600" dirty="0"/>
              <a:t>14,499 / Month</a:t>
            </a:r>
          </a:p>
          <a:p>
            <a:pPr marL="571500" indent="-571500">
              <a:buFont typeface="Arial" panose="020B0604020202020204" pitchFamily="34" charset="0"/>
              <a:buChar char="•"/>
            </a:pPr>
            <a:r>
              <a:rPr lang="en-IN" sz="3600" b="0" i="0" dirty="0">
                <a:solidFill>
                  <a:srgbClr val="222222"/>
                </a:solidFill>
                <a:effectLst/>
                <a:latin typeface="Google Sans"/>
              </a:rPr>
              <a:t>₹ </a:t>
            </a:r>
            <a:r>
              <a:rPr lang="en-US" sz="3600" dirty="0"/>
              <a:t>73,999 / Half Annum</a:t>
            </a:r>
          </a:p>
          <a:p>
            <a:pPr marL="571500" indent="-571500">
              <a:buFont typeface="Arial" panose="020B0604020202020204" pitchFamily="34" charset="0"/>
              <a:buChar char="•"/>
            </a:pPr>
            <a:r>
              <a:rPr lang="en-IN" sz="3600" b="0" i="0" dirty="0">
                <a:solidFill>
                  <a:srgbClr val="222222"/>
                </a:solidFill>
                <a:effectLst/>
                <a:latin typeface="Google Sans"/>
              </a:rPr>
              <a:t>₹</a:t>
            </a:r>
            <a:r>
              <a:rPr lang="en-US" sz="3600">
                <a:solidFill>
                  <a:srgbClr val="222222"/>
                </a:solidFill>
                <a:latin typeface="Google Sans"/>
              </a:rPr>
              <a:t>1,29</a:t>
            </a:r>
            <a:r>
              <a:rPr lang="en-US" sz="3600" b="0" i="0">
                <a:solidFill>
                  <a:srgbClr val="222222"/>
                </a:solidFill>
                <a:effectLst/>
                <a:latin typeface="Google Sans"/>
              </a:rPr>
              <a:t>,999 / Annum</a:t>
            </a: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IN" sz="3600" dirty="0"/>
          </a:p>
        </p:txBody>
      </p:sp>
    </p:spTree>
    <p:extLst>
      <p:ext uri="{BB962C8B-B14F-4D97-AF65-F5344CB8AC3E}">
        <p14:creationId xmlns:p14="http://schemas.microsoft.com/office/powerpoint/2010/main" val="13414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70DA-347D-45F3-8F54-16728853D2E4}"/>
              </a:ext>
            </a:extLst>
          </p:cNvPr>
          <p:cNvSpPr>
            <a:spLocks noGrp="1"/>
          </p:cNvSpPr>
          <p:nvPr>
            <p:ph type="title"/>
          </p:nvPr>
        </p:nvSpPr>
        <p:spPr>
          <a:xfrm>
            <a:off x="3030984" y="-17755"/>
            <a:ext cx="8069061" cy="2129500"/>
          </a:xfrm>
        </p:spPr>
        <p:txBody>
          <a:bodyPr>
            <a:normAutofit/>
          </a:bodyPr>
          <a:lstStyle/>
          <a:p>
            <a:r>
              <a:rPr lang="en-IN" sz="4800" dirty="0">
                <a:latin typeface="HP Simplified Jpan Light" panose="020B0300000000000000" pitchFamily="34" charset="-128"/>
                <a:ea typeface="HP Simplified Jpan Light" panose="020B0300000000000000" pitchFamily="34" charset="-128"/>
              </a:rPr>
              <a:t>Some closing words from our Developers –</a:t>
            </a:r>
          </a:p>
        </p:txBody>
      </p:sp>
      <p:sp>
        <p:nvSpPr>
          <p:cNvPr id="7" name="TextBox 6">
            <a:extLst>
              <a:ext uri="{FF2B5EF4-FFF2-40B4-BE49-F238E27FC236}">
                <a16:creationId xmlns:a16="http://schemas.microsoft.com/office/drawing/2014/main" id="{C737DA33-00E4-43B9-9565-CBF20594B7ED}"/>
              </a:ext>
            </a:extLst>
          </p:cNvPr>
          <p:cNvSpPr txBox="1"/>
          <p:nvPr/>
        </p:nvSpPr>
        <p:spPr>
          <a:xfrm>
            <a:off x="2837895" y="1917551"/>
            <a:ext cx="6516210" cy="3539430"/>
          </a:xfrm>
          <a:prstGeom prst="rect">
            <a:avLst/>
          </a:prstGeom>
          <a:noFill/>
        </p:spPr>
        <p:txBody>
          <a:bodyPr wrap="square" rtlCol="0">
            <a:spAutoFit/>
          </a:bodyPr>
          <a:lstStyle/>
          <a:p>
            <a:r>
              <a:rPr lang="en-IN" sz="1600" dirty="0">
                <a:latin typeface="Lucida Sans" panose="020B0602030504020204" pitchFamily="34" charset="0"/>
              </a:rPr>
              <a:t>First, I’d like to dedicate this one line to my team, without which I wouldn’t have been able to completely showcase this.</a:t>
            </a:r>
          </a:p>
          <a:p>
            <a:endParaRPr lang="en-IN" sz="1600" dirty="0">
              <a:latin typeface="Lucida Sans" panose="020B0602030504020204" pitchFamily="34" charset="0"/>
            </a:endParaRPr>
          </a:p>
          <a:p>
            <a:r>
              <a:rPr lang="en-IN" sz="1600" dirty="0">
                <a:latin typeface="Lucida Sans" panose="020B0602030504020204" pitchFamily="34" charset="0"/>
              </a:rPr>
              <a:t>Now, onto why I developed this app. This had first started out like this – as an idea for finding a solution to a problem we had experienced before, but had little knowledge of how to solve it. The problem of taking down notes is something that one faces at least once in their educational life, so we wanted to make something that would both solve that, and make the process more unified. So far, this has been my most ambitious project, although reality has limited some of those ambitions. However, I am sure that you, the consumer, will find this satisfactory. </a:t>
            </a:r>
          </a:p>
          <a:p>
            <a:endParaRPr lang="en-IN" sz="1600" dirty="0">
              <a:latin typeface="Lucida Sans" panose="020B0602030504020204" pitchFamily="34" charset="0"/>
            </a:endParaRPr>
          </a:p>
          <a:p>
            <a:r>
              <a:rPr lang="en-IN" sz="1600" dirty="0">
                <a:latin typeface="Lucida Sans" panose="020B0602030504020204" pitchFamily="34" charset="0"/>
              </a:rPr>
              <a:t>- A.M (A.K.A </a:t>
            </a:r>
            <a:r>
              <a:rPr lang="en-IN" sz="1600" dirty="0" err="1">
                <a:latin typeface="Lucida Sans" panose="020B0602030504020204" pitchFamily="34" charset="0"/>
              </a:rPr>
              <a:t>Zyroknight</a:t>
            </a:r>
            <a:r>
              <a:rPr lang="en-IN" sz="1600" dirty="0">
                <a:latin typeface="Lucida Sans" panose="020B0602030504020204" pitchFamily="34" charset="0"/>
              </a:rPr>
              <a:t>)</a:t>
            </a:r>
          </a:p>
        </p:txBody>
      </p:sp>
    </p:spTree>
    <p:extLst>
      <p:ext uri="{BB962C8B-B14F-4D97-AF65-F5344CB8AC3E}">
        <p14:creationId xmlns:p14="http://schemas.microsoft.com/office/powerpoint/2010/main" val="198835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1B7498-AEF5-4BE3-97EC-EA7F17BA1D95}"/>
              </a:ext>
            </a:extLst>
          </p:cNvPr>
          <p:cNvSpPr/>
          <p:nvPr/>
        </p:nvSpPr>
        <p:spPr>
          <a:xfrm>
            <a:off x="0" y="0"/>
            <a:ext cx="12192000" cy="55662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D931B57-5590-46A0-BC02-1FAF911587CE}"/>
              </a:ext>
            </a:extLst>
          </p:cNvPr>
          <p:cNvSpPr/>
          <p:nvPr/>
        </p:nvSpPr>
        <p:spPr>
          <a:xfrm>
            <a:off x="8966448" y="0"/>
            <a:ext cx="1917576" cy="5566299"/>
          </a:xfrm>
          <a:prstGeom prst="rect">
            <a:avLst/>
          </a:prstGeom>
          <a:solidFill>
            <a:srgbClr val="E40EBB"/>
          </a:solidFill>
          <a:ln>
            <a:solidFill>
              <a:srgbClr val="E40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40EF875-2430-4B02-BECC-44948D928414}"/>
              </a:ext>
            </a:extLst>
          </p:cNvPr>
          <p:cNvSpPr/>
          <p:nvPr/>
        </p:nvSpPr>
        <p:spPr>
          <a:xfrm>
            <a:off x="8966448" y="5566299"/>
            <a:ext cx="1917576" cy="12917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75000"/>
                </a:schemeClr>
              </a:solidFill>
            </a:endParaRPr>
          </a:p>
        </p:txBody>
      </p:sp>
      <p:sp>
        <p:nvSpPr>
          <p:cNvPr id="11" name="Rectangle 10">
            <a:extLst>
              <a:ext uri="{FF2B5EF4-FFF2-40B4-BE49-F238E27FC236}">
                <a16:creationId xmlns:a16="http://schemas.microsoft.com/office/drawing/2014/main" id="{93464858-83D4-4371-BF9D-8B994945510E}"/>
              </a:ext>
            </a:extLst>
          </p:cNvPr>
          <p:cNvSpPr/>
          <p:nvPr/>
        </p:nvSpPr>
        <p:spPr>
          <a:xfrm>
            <a:off x="0" y="5566299"/>
            <a:ext cx="8966448" cy="1291701"/>
          </a:xfrm>
          <a:prstGeom prst="rect">
            <a:avLst/>
          </a:prstGeom>
          <a:solidFill>
            <a:srgbClr val="E40EBB"/>
          </a:solidFill>
          <a:ln>
            <a:solidFill>
              <a:srgbClr val="E40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DECDB05-BF07-4EB9-84FB-D3E16B2B4889}"/>
              </a:ext>
            </a:extLst>
          </p:cNvPr>
          <p:cNvSpPr/>
          <p:nvPr/>
        </p:nvSpPr>
        <p:spPr>
          <a:xfrm>
            <a:off x="10884024" y="5566299"/>
            <a:ext cx="1307976" cy="1291701"/>
          </a:xfrm>
          <a:prstGeom prst="rect">
            <a:avLst/>
          </a:prstGeom>
          <a:solidFill>
            <a:srgbClr val="E40EBB"/>
          </a:solidFill>
          <a:ln>
            <a:solidFill>
              <a:srgbClr val="E40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0EACEE7-63C0-4E33-855E-3C9317BC5CA7}"/>
              </a:ext>
            </a:extLst>
          </p:cNvPr>
          <p:cNvSpPr txBox="1"/>
          <p:nvPr/>
        </p:nvSpPr>
        <p:spPr>
          <a:xfrm>
            <a:off x="772357" y="426128"/>
            <a:ext cx="7102136" cy="4154984"/>
          </a:xfrm>
          <a:prstGeom prst="rect">
            <a:avLst/>
          </a:prstGeom>
          <a:noFill/>
        </p:spPr>
        <p:txBody>
          <a:bodyPr wrap="square" rtlCol="0">
            <a:spAutoFit/>
          </a:bodyPr>
          <a:lstStyle/>
          <a:p>
            <a:r>
              <a:rPr lang="en-IN" sz="6600" dirty="0">
                <a:solidFill>
                  <a:schemeClr val="bg1"/>
                </a:solidFill>
              </a:rPr>
              <a:t>Thank you for your time.</a:t>
            </a:r>
          </a:p>
          <a:p>
            <a:r>
              <a:rPr lang="en-IN" sz="6600" dirty="0">
                <a:solidFill>
                  <a:schemeClr val="bg1"/>
                </a:solidFill>
              </a:rPr>
              <a:t>Your support is appreciated. </a:t>
            </a:r>
          </a:p>
        </p:txBody>
      </p:sp>
      <p:sp>
        <p:nvSpPr>
          <p:cNvPr id="14" name="TextBox 13">
            <a:extLst>
              <a:ext uri="{FF2B5EF4-FFF2-40B4-BE49-F238E27FC236}">
                <a16:creationId xmlns:a16="http://schemas.microsoft.com/office/drawing/2014/main" id="{D31BA841-25E4-4640-A193-5AF805F43C71}"/>
              </a:ext>
            </a:extLst>
          </p:cNvPr>
          <p:cNvSpPr txBox="1"/>
          <p:nvPr/>
        </p:nvSpPr>
        <p:spPr>
          <a:xfrm>
            <a:off x="736847" y="4864963"/>
            <a:ext cx="7324077" cy="369332"/>
          </a:xfrm>
          <a:prstGeom prst="rect">
            <a:avLst/>
          </a:prstGeom>
          <a:noFill/>
        </p:spPr>
        <p:txBody>
          <a:bodyPr wrap="square" rtlCol="0">
            <a:spAutoFit/>
          </a:bodyPr>
          <a:lstStyle/>
          <a:p>
            <a:r>
              <a:rPr lang="en-IN" dirty="0">
                <a:solidFill>
                  <a:schemeClr val="bg1"/>
                </a:solidFill>
                <a:latin typeface="HP Simplified Jpan Light" panose="020B0300000000000000" pitchFamily="34" charset="-128"/>
                <a:ea typeface="HP Simplified Jpan Light" panose="020B0300000000000000" pitchFamily="34" charset="-128"/>
              </a:rPr>
              <a:t>If you liked this product, consider following our other projects as well!</a:t>
            </a:r>
          </a:p>
        </p:txBody>
      </p:sp>
    </p:spTree>
    <p:extLst>
      <p:ext uri="{BB962C8B-B14F-4D97-AF65-F5344CB8AC3E}">
        <p14:creationId xmlns:p14="http://schemas.microsoft.com/office/powerpoint/2010/main" val="12871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 Photos, 53,000+ High Quality Free Stock Photos">
            <a:extLst>
              <a:ext uri="{FF2B5EF4-FFF2-40B4-BE49-F238E27FC236}">
                <a16:creationId xmlns:a16="http://schemas.microsoft.com/office/drawing/2014/main" id="{17531315-ADAE-4A48-B29C-DFECB65A0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7651DDF3-B8C5-4C76-BF2A-BBB2A84E0E57}"/>
              </a:ext>
            </a:extLst>
          </p:cNvPr>
          <p:cNvSpPr/>
          <p:nvPr/>
        </p:nvSpPr>
        <p:spPr>
          <a:xfrm>
            <a:off x="-6223937" y="-1206500"/>
            <a:ext cx="12319937" cy="9271000"/>
          </a:xfrm>
          <a:prstGeom prst="ellipse">
            <a:avLst/>
          </a:prstGeom>
          <a:solidFill>
            <a:srgbClr val="E40EBB">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37D9B08-B6A3-4E35-8BA2-3D203C317D8F}"/>
              </a:ext>
            </a:extLst>
          </p:cNvPr>
          <p:cNvSpPr txBox="1"/>
          <p:nvPr/>
        </p:nvSpPr>
        <p:spPr>
          <a:xfrm>
            <a:off x="667551" y="1012954"/>
            <a:ext cx="4422609" cy="4832092"/>
          </a:xfrm>
          <a:prstGeom prst="rect">
            <a:avLst/>
          </a:prstGeom>
          <a:noFill/>
        </p:spPr>
        <p:txBody>
          <a:bodyPr wrap="square" rtlCol="0">
            <a:spAutoFit/>
          </a:bodyPr>
          <a:lstStyle/>
          <a:p>
            <a:pPr algn="just"/>
            <a:r>
              <a:rPr lang="en-IN" sz="4400" b="1" dirty="0" err="1">
                <a:solidFill>
                  <a:schemeClr val="bg1"/>
                </a:solidFill>
                <a:latin typeface="Lucida Sans" panose="020B0602030504020204" pitchFamily="34" charset="0"/>
              </a:rPr>
              <a:t>RecogNote</a:t>
            </a:r>
            <a:r>
              <a:rPr lang="en-IN" sz="4400" dirty="0">
                <a:solidFill>
                  <a:schemeClr val="bg1"/>
                </a:solidFill>
                <a:latin typeface="Lucida Sans" panose="020B0602030504020204" pitchFamily="34" charset="0"/>
              </a:rPr>
              <a:t> –</a:t>
            </a:r>
          </a:p>
          <a:p>
            <a:endParaRPr lang="en-IN" sz="4400" dirty="0">
              <a:solidFill>
                <a:schemeClr val="bg1"/>
              </a:solidFill>
              <a:latin typeface="Lucida Sans" panose="020B0602030504020204" pitchFamily="34" charset="0"/>
            </a:endParaRPr>
          </a:p>
          <a:p>
            <a:r>
              <a:rPr lang="en-IN" sz="4400" dirty="0">
                <a:solidFill>
                  <a:schemeClr val="bg1"/>
                </a:solidFill>
                <a:latin typeface="Lucida Sans" panose="020B0602030504020204" pitchFamily="34" charset="0"/>
              </a:rPr>
              <a:t>A Unified solution for the improvement of Information Retention</a:t>
            </a:r>
          </a:p>
        </p:txBody>
      </p:sp>
    </p:spTree>
    <p:extLst>
      <p:ext uri="{BB962C8B-B14F-4D97-AF65-F5344CB8AC3E}">
        <p14:creationId xmlns:p14="http://schemas.microsoft.com/office/powerpoint/2010/main" val="377205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04F01-1E6A-483D-A5A1-A397F9FE2D6C}"/>
              </a:ext>
            </a:extLst>
          </p:cNvPr>
          <p:cNvSpPr txBox="1"/>
          <p:nvPr/>
        </p:nvSpPr>
        <p:spPr>
          <a:xfrm>
            <a:off x="3068320" y="256565"/>
            <a:ext cx="7934960" cy="2123658"/>
          </a:xfrm>
          <a:prstGeom prst="rect">
            <a:avLst/>
          </a:prstGeom>
          <a:noFill/>
        </p:spPr>
        <p:txBody>
          <a:bodyPr wrap="square" rtlCol="0">
            <a:spAutoFit/>
          </a:bodyPr>
          <a:lstStyle/>
          <a:p>
            <a:r>
              <a:rPr lang="en-IN" sz="6000" dirty="0">
                <a:latin typeface="HP Simplified Jpan Light" panose="020B0300000000000000" pitchFamily="34" charset="-128"/>
                <a:ea typeface="HP Simplified Jpan Light" panose="020B0300000000000000" pitchFamily="34" charset="-128"/>
                <a:cs typeface="Arial" panose="020B0604020202020204" pitchFamily="34" charset="0"/>
              </a:rPr>
              <a:t>What is </a:t>
            </a:r>
            <a:r>
              <a:rPr lang="en-IN" sz="6000" dirty="0" err="1">
                <a:latin typeface="HP Simplified Jpan Light" panose="020B0300000000000000" pitchFamily="34" charset="-128"/>
                <a:ea typeface="HP Simplified Jpan Light" panose="020B0300000000000000" pitchFamily="34" charset="-128"/>
                <a:cs typeface="Arial" panose="020B0604020202020204" pitchFamily="34" charset="0"/>
              </a:rPr>
              <a:t>RecogNote</a:t>
            </a:r>
            <a:r>
              <a:rPr lang="en-IN" sz="6000" dirty="0">
                <a:latin typeface="HP Simplified Jpan Light" panose="020B0300000000000000" pitchFamily="34" charset="-128"/>
                <a:ea typeface="HP Simplified Jpan Light" panose="020B0300000000000000" pitchFamily="34" charset="-128"/>
                <a:cs typeface="Arial" panose="020B0604020202020204" pitchFamily="34" charset="0"/>
              </a:rPr>
              <a:t>?</a:t>
            </a:r>
          </a:p>
          <a:p>
            <a:endParaRPr lang="en-IN" sz="7200" dirty="0"/>
          </a:p>
        </p:txBody>
      </p:sp>
      <p:sp>
        <p:nvSpPr>
          <p:cNvPr id="5" name="TextBox 4">
            <a:extLst>
              <a:ext uri="{FF2B5EF4-FFF2-40B4-BE49-F238E27FC236}">
                <a16:creationId xmlns:a16="http://schemas.microsoft.com/office/drawing/2014/main" id="{50BDEEC8-FCFC-46E1-B1DC-69C006F0F57D}"/>
              </a:ext>
            </a:extLst>
          </p:cNvPr>
          <p:cNvSpPr txBox="1"/>
          <p:nvPr/>
        </p:nvSpPr>
        <p:spPr>
          <a:xfrm>
            <a:off x="2814221" y="1926453"/>
            <a:ext cx="8708996" cy="4524315"/>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err="1">
                <a:latin typeface="Lucida Sans" panose="020B0602030504020204" pitchFamily="34" charset="0"/>
              </a:rPr>
              <a:t>RecogNote</a:t>
            </a:r>
            <a:r>
              <a:rPr lang="en-IN" sz="2400" dirty="0">
                <a:latin typeface="Lucida Sans" panose="020B0602030504020204" pitchFamily="34" charset="0"/>
              </a:rPr>
              <a:t> is a software utilising Microsoft’s Azure API to convert </a:t>
            </a:r>
            <a:r>
              <a:rPr lang="en-IN" sz="2400" b="1" dirty="0">
                <a:latin typeface="Lucida Sans" panose="020B0602030504020204" pitchFamily="34" charset="0"/>
              </a:rPr>
              <a:t>real-time</a:t>
            </a:r>
            <a:r>
              <a:rPr lang="en-IN" sz="2400" dirty="0">
                <a:latin typeface="Lucida Sans" panose="020B0602030504020204" pitchFamily="34" charset="0"/>
              </a:rPr>
              <a:t> speech into a written transcript, as well as allowing for </a:t>
            </a:r>
            <a:r>
              <a:rPr lang="en-IN" sz="2400" b="1" dirty="0">
                <a:latin typeface="Lucida Sans" panose="020B0602030504020204" pitchFamily="34" charset="0"/>
              </a:rPr>
              <a:t>conversion of hand-drawn figures </a:t>
            </a:r>
            <a:r>
              <a:rPr lang="en-IN" sz="2400" dirty="0">
                <a:latin typeface="Lucida Sans" panose="020B0602030504020204" pitchFamily="34" charset="0"/>
              </a:rPr>
              <a:t>into a </a:t>
            </a:r>
            <a:r>
              <a:rPr lang="en-IN" sz="2400" b="1" dirty="0">
                <a:latin typeface="Lucida Sans" panose="020B0602030504020204" pitchFamily="34" charset="0"/>
              </a:rPr>
              <a:t>readable-and-printable</a:t>
            </a:r>
            <a:r>
              <a:rPr lang="en-IN" sz="2400" dirty="0">
                <a:latin typeface="Lucida Sans" panose="020B0602030504020204" pitchFamily="34" charset="0"/>
              </a:rPr>
              <a:t> PDF format along with the text transcript.</a:t>
            </a:r>
          </a:p>
          <a:p>
            <a:pPr marL="457200" indent="-457200" algn="just">
              <a:buFont typeface="Arial" panose="020B0604020202020204" pitchFamily="34" charset="0"/>
              <a:buChar char="•"/>
            </a:pPr>
            <a:endParaRPr lang="en-IN" sz="2400" dirty="0">
              <a:latin typeface="Lucida Sans" panose="020B0602030504020204" pitchFamily="34" charset="0"/>
            </a:endParaRPr>
          </a:p>
          <a:p>
            <a:pPr marL="457200" indent="-457200" algn="just">
              <a:buFont typeface="Arial" panose="020B0604020202020204" pitchFamily="34" charset="0"/>
              <a:buChar char="•"/>
            </a:pPr>
            <a:r>
              <a:rPr lang="en-IN" sz="2400" dirty="0">
                <a:latin typeface="Lucida Sans" panose="020B0602030504020204" pitchFamily="34" charset="0"/>
              </a:rPr>
              <a:t>What </a:t>
            </a:r>
            <a:r>
              <a:rPr lang="en-IN" sz="2400" dirty="0" err="1">
                <a:latin typeface="Lucida Sans" panose="020B0602030504020204" pitchFamily="34" charset="0"/>
              </a:rPr>
              <a:t>RecogNote</a:t>
            </a:r>
            <a:r>
              <a:rPr lang="en-IN" sz="2400" dirty="0">
                <a:latin typeface="Lucida Sans" panose="020B0602030504020204" pitchFamily="34" charset="0"/>
              </a:rPr>
              <a:t> does is that it converts most languages into a </a:t>
            </a:r>
            <a:r>
              <a:rPr lang="en-IN" sz="2400" b="1" dirty="0">
                <a:latin typeface="Lucida Sans" panose="020B0602030504020204" pitchFamily="34" charset="0"/>
              </a:rPr>
              <a:t>ready-to-read and share</a:t>
            </a:r>
            <a:r>
              <a:rPr lang="en-IN" sz="2400" dirty="0">
                <a:latin typeface="Lucida Sans" panose="020B0602030504020204" pitchFamily="34" charset="0"/>
              </a:rPr>
              <a:t> text format, and provides additional features such as </a:t>
            </a:r>
            <a:r>
              <a:rPr lang="en-IN" sz="2400" b="1" dirty="0">
                <a:latin typeface="Lucida Sans" panose="020B0602030504020204" pitchFamily="34" charset="0"/>
              </a:rPr>
              <a:t>the ability to save hand-drawn figures(like charts, diagrams etc.) into a PDF format file</a:t>
            </a:r>
            <a:r>
              <a:rPr lang="en-IN" sz="2400" dirty="0">
                <a:latin typeface="Lucida Sans" panose="020B0602030504020204" pitchFamily="34" charset="0"/>
              </a:rPr>
              <a:t>, allowing for it to be printed by students or teachers alike if needed.</a:t>
            </a:r>
          </a:p>
        </p:txBody>
      </p:sp>
    </p:spTree>
    <p:extLst>
      <p:ext uri="{BB962C8B-B14F-4D97-AF65-F5344CB8AC3E}">
        <p14:creationId xmlns:p14="http://schemas.microsoft.com/office/powerpoint/2010/main" val="364553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BA45DB24-1BB4-41E7-9E41-5C1AA9A645B2}"/>
              </a:ext>
            </a:extLst>
          </p:cNvPr>
          <p:cNvGraphicFramePr/>
          <p:nvPr>
            <p:extLst>
              <p:ext uri="{D42A27DB-BD31-4B8C-83A1-F6EECF244321}">
                <p14:modId xmlns:p14="http://schemas.microsoft.com/office/powerpoint/2010/main" val="3945979323"/>
              </p:ext>
            </p:extLst>
          </p:nvPr>
        </p:nvGraphicFramePr>
        <p:xfrm>
          <a:off x="2698812" y="3237181"/>
          <a:ext cx="4634605" cy="348222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752B148-8BF7-4B4F-B93E-2AAD981AE752}"/>
              </a:ext>
            </a:extLst>
          </p:cNvPr>
          <p:cNvSpPr txBox="1"/>
          <p:nvPr/>
        </p:nvSpPr>
        <p:spPr>
          <a:xfrm>
            <a:off x="2823099" y="193319"/>
            <a:ext cx="8605422" cy="830997"/>
          </a:xfrm>
          <a:prstGeom prst="rect">
            <a:avLst/>
          </a:prstGeom>
          <a:noFill/>
        </p:spPr>
        <p:txBody>
          <a:bodyPr wrap="square" rtlCol="0">
            <a:spAutoFit/>
          </a:bodyPr>
          <a:lstStyle/>
          <a:p>
            <a:r>
              <a:rPr lang="en-US" sz="4800" dirty="0">
                <a:latin typeface="HP Simplified Jpan Light" panose="020B0300000000000000" pitchFamily="34" charset="-128"/>
                <a:ea typeface="HP Simplified Jpan Light" panose="020B0300000000000000" pitchFamily="34" charset="-128"/>
              </a:rPr>
              <a:t>Who is </a:t>
            </a:r>
            <a:r>
              <a:rPr lang="en-US" sz="4800" dirty="0" err="1">
                <a:latin typeface="HP Simplified Jpan Light" panose="020B0300000000000000" pitchFamily="34" charset="-128"/>
                <a:ea typeface="HP Simplified Jpan Light" panose="020B0300000000000000" pitchFamily="34" charset="-128"/>
              </a:rPr>
              <a:t>RecogNote</a:t>
            </a:r>
            <a:r>
              <a:rPr lang="en-US" sz="4800" dirty="0">
                <a:latin typeface="HP Simplified Jpan Light" panose="020B0300000000000000" pitchFamily="34" charset="-128"/>
                <a:ea typeface="HP Simplified Jpan Light" panose="020B0300000000000000" pitchFamily="34" charset="-128"/>
              </a:rPr>
              <a:t> for?</a:t>
            </a:r>
            <a:endParaRPr lang="en-IN" sz="4800" dirty="0">
              <a:latin typeface="HP Simplified Jpan Light" panose="020B0300000000000000" pitchFamily="34" charset="-128"/>
              <a:ea typeface="HP Simplified Jpan Light" panose="020B0300000000000000" pitchFamily="34" charset="-128"/>
            </a:endParaRPr>
          </a:p>
        </p:txBody>
      </p:sp>
      <p:sp>
        <p:nvSpPr>
          <p:cNvPr id="6" name="TextBox 5">
            <a:extLst>
              <a:ext uri="{FF2B5EF4-FFF2-40B4-BE49-F238E27FC236}">
                <a16:creationId xmlns:a16="http://schemas.microsoft.com/office/drawing/2014/main" id="{9AF540FF-96BE-4E29-BEDF-91FDC62AADB2}"/>
              </a:ext>
            </a:extLst>
          </p:cNvPr>
          <p:cNvSpPr txBox="1"/>
          <p:nvPr/>
        </p:nvSpPr>
        <p:spPr>
          <a:xfrm>
            <a:off x="2698812" y="1171853"/>
            <a:ext cx="813194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Lucida Sans" panose="020B0602030504020204" pitchFamily="34" charset="0"/>
              </a:rPr>
              <a:t>RecogNote</a:t>
            </a:r>
            <a:r>
              <a:rPr lang="en-US" sz="2400" dirty="0">
                <a:latin typeface="Lucida Sans" panose="020B0602030504020204" pitchFamily="34" charset="0"/>
              </a:rPr>
              <a:t> is targeted towards Educators and Smart Campuses wanting to simplify the storage and conversion of drawn and spoken information into easily sharable formats. Given below is the government census of 2015-16 on education -</a:t>
            </a:r>
          </a:p>
        </p:txBody>
      </p:sp>
      <p:graphicFrame>
        <p:nvGraphicFramePr>
          <p:cNvPr id="12" name="Chart 11">
            <a:extLst>
              <a:ext uri="{FF2B5EF4-FFF2-40B4-BE49-F238E27FC236}">
                <a16:creationId xmlns:a16="http://schemas.microsoft.com/office/drawing/2014/main" id="{2174F706-7228-4C65-BA78-834A4C049695}"/>
              </a:ext>
            </a:extLst>
          </p:cNvPr>
          <p:cNvGraphicFramePr/>
          <p:nvPr>
            <p:extLst>
              <p:ext uri="{D42A27DB-BD31-4B8C-83A1-F6EECF244321}">
                <p14:modId xmlns:p14="http://schemas.microsoft.com/office/powerpoint/2010/main" val="1619712563"/>
              </p:ext>
            </p:extLst>
          </p:nvPr>
        </p:nvGraphicFramePr>
        <p:xfrm>
          <a:off x="7333417" y="3237182"/>
          <a:ext cx="4807613" cy="34822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439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1AED-0081-44B2-8D5A-29D1F57549EE}"/>
              </a:ext>
            </a:extLst>
          </p:cNvPr>
          <p:cNvSpPr>
            <a:spLocks noGrp="1"/>
          </p:cNvSpPr>
          <p:nvPr>
            <p:ph type="title"/>
          </p:nvPr>
        </p:nvSpPr>
        <p:spPr>
          <a:xfrm>
            <a:off x="2865120" y="457517"/>
            <a:ext cx="10515600" cy="1325563"/>
          </a:xfrm>
        </p:spPr>
        <p:txBody>
          <a:bodyPr/>
          <a:lstStyle/>
          <a:p>
            <a:r>
              <a:rPr lang="en-US" dirty="0">
                <a:latin typeface="HP Simplified Jpan Light" panose="020B0300000000000000" pitchFamily="34" charset="-128"/>
                <a:ea typeface="HP Simplified Jpan Light" panose="020B0300000000000000" pitchFamily="34" charset="-128"/>
              </a:rPr>
              <a:t>Some More Information -</a:t>
            </a:r>
            <a:endParaRPr lang="en-IN" dirty="0">
              <a:latin typeface="HP Simplified Jpan Light" panose="020B0300000000000000" pitchFamily="34" charset="-128"/>
              <a:ea typeface="HP Simplified Jpan Light" panose="020B0300000000000000" pitchFamily="34" charset="-128"/>
            </a:endParaRPr>
          </a:p>
        </p:txBody>
      </p:sp>
      <p:sp>
        <p:nvSpPr>
          <p:cNvPr id="3" name="Content Placeholder 2">
            <a:extLst>
              <a:ext uri="{FF2B5EF4-FFF2-40B4-BE49-F238E27FC236}">
                <a16:creationId xmlns:a16="http://schemas.microsoft.com/office/drawing/2014/main" id="{F3960C6E-D0AA-407A-B714-4C4A04DFAE24}"/>
              </a:ext>
            </a:extLst>
          </p:cNvPr>
          <p:cNvSpPr>
            <a:spLocks noGrp="1"/>
          </p:cNvSpPr>
          <p:nvPr>
            <p:ph idx="1"/>
          </p:nvPr>
        </p:nvSpPr>
        <p:spPr>
          <a:xfrm>
            <a:off x="2758440" y="1783079"/>
            <a:ext cx="8488680" cy="4617403"/>
          </a:xfrm>
        </p:spPr>
        <p:txBody>
          <a:bodyPr>
            <a:normAutofit/>
          </a:bodyPr>
          <a:lstStyle/>
          <a:p>
            <a:r>
              <a:rPr lang="en-US" sz="2400" b="0" i="0" dirty="0">
                <a:solidFill>
                  <a:srgbClr val="262626"/>
                </a:solidFill>
                <a:effectLst/>
                <a:latin typeface="Lucida Sans" panose="020B0602030504020204" pitchFamily="34" charset="0"/>
              </a:rPr>
              <a:t>Indian schools are in such a system, that an average  student spends a total of 1097 hours in school per year</a:t>
            </a:r>
          </a:p>
          <a:p>
            <a:r>
              <a:rPr lang="en-US" sz="2400" b="0" i="0" dirty="0">
                <a:solidFill>
                  <a:srgbClr val="262626"/>
                </a:solidFill>
                <a:effectLst/>
                <a:latin typeface="Lucida Sans" panose="020B0602030504020204" pitchFamily="34" charset="0"/>
              </a:rPr>
              <a:t>This means that Indian secondary students clock in 21 days more than students in other countries, each day with classes lasting for a total of six hours.</a:t>
            </a:r>
          </a:p>
          <a:p>
            <a:r>
              <a:rPr lang="en-US" sz="2400" b="0" i="0" dirty="0">
                <a:solidFill>
                  <a:srgbClr val="262626"/>
                </a:solidFill>
                <a:effectLst/>
                <a:latin typeface="Lucida Sans" panose="020B0602030504020204" pitchFamily="34" charset="0"/>
              </a:rPr>
              <a:t>In comparison, students from the OECD(Organization for </a:t>
            </a:r>
            <a:r>
              <a:rPr lang="en-US" sz="2400" dirty="0">
                <a:solidFill>
                  <a:srgbClr val="262626"/>
                </a:solidFill>
                <a:latin typeface="Lucida Sans" panose="020B0602030504020204" pitchFamily="34" charset="0"/>
              </a:rPr>
              <a:t>Economic</a:t>
            </a:r>
            <a:r>
              <a:rPr lang="en-US" sz="2400" b="0" i="0" dirty="0">
                <a:solidFill>
                  <a:srgbClr val="262626"/>
                </a:solidFill>
                <a:effectLst/>
                <a:latin typeface="Lucida Sans" panose="020B0602030504020204" pitchFamily="34" charset="0"/>
              </a:rPr>
              <a:t> Cooperation and Development) and countries spend 749 hours in primary, and 873 hours in secondary schools.</a:t>
            </a:r>
            <a:endParaRPr lang="en-IN" sz="2400" dirty="0">
              <a:latin typeface="Lucida Sans" panose="020B0602030504020204" pitchFamily="34" charset="0"/>
            </a:endParaRPr>
          </a:p>
        </p:txBody>
      </p:sp>
    </p:spTree>
    <p:extLst>
      <p:ext uri="{BB962C8B-B14F-4D97-AF65-F5344CB8AC3E}">
        <p14:creationId xmlns:p14="http://schemas.microsoft.com/office/powerpoint/2010/main" val="189701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59694D5-4E06-474E-86E5-B3A1A9BC3695}"/>
              </a:ext>
            </a:extLst>
          </p:cNvPr>
          <p:cNvSpPr/>
          <p:nvPr/>
        </p:nvSpPr>
        <p:spPr>
          <a:xfrm>
            <a:off x="0" y="-495300"/>
            <a:ext cx="12192000" cy="73533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A2A5FC1-4675-4F5F-B2EF-1347FCCB2ABA}"/>
              </a:ext>
            </a:extLst>
          </p:cNvPr>
          <p:cNvSpPr/>
          <p:nvPr/>
        </p:nvSpPr>
        <p:spPr>
          <a:xfrm>
            <a:off x="1104900" y="681037"/>
            <a:ext cx="9982200" cy="5000625"/>
          </a:xfrm>
          <a:prstGeom prst="rect">
            <a:avLst/>
          </a:prstGeom>
          <a:solidFill>
            <a:srgbClr val="F692D2"/>
          </a:solidFill>
          <a:ln>
            <a:solidFill>
              <a:srgbClr val="F692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EF28513-D76F-44E0-ACC1-B17415FBA784}"/>
              </a:ext>
            </a:extLst>
          </p:cNvPr>
          <p:cNvSpPr txBox="1"/>
          <p:nvPr/>
        </p:nvSpPr>
        <p:spPr>
          <a:xfrm>
            <a:off x="1501140" y="914728"/>
            <a:ext cx="9189720" cy="3970318"/>
          </a:xfrm>
          <a:prstGeom prst="rect">
            <a:avLst/>
          </a:prstGeom>
          <a:noFill/>
        </p:spPr>
        <p:txBody>
          <a:bodyPr wrap="square" rtlCol="0">
            <a:spAutoFit/>
          </a:bodyPr>
          <a:lstStyle/>
          <a:p>
            <a:pPr algn="ctr"/>
            <a:r>
              <a:rPr lang="en-US" sz="3600" dirty="0">
                <a:latin typeface="Franklin Gothic Demi Cond" panose="020B0706030402020204" pitchFamily="34" charset="0"/>
                <a:ea typeface="HP Simplified Jpan" panose="020B0500000000000000" pitchFamily="34" charset="-128"/>
              </a:rPr>
              <a:t>Simply put</a:t>
            </a:r>
            <a:r>
              <a:rPr lang="en-US" sz="3600" dirty="0">
                <a:latin typeface="Franklin Gothic Demi Cond" panose="020B0706030402020204" pitchFamily="34" charset="0"/>
              </a:rPr>
              <a:t>, this means that students in India spend much more time than students of other countries attending school, with a daily average of 5-6 hours out of which </a:t>
            </a:r>
            <a:r>
              <a:rPr lang="en-US" sz="3600" b="1" dirty="0">
                <a:latin typeface="Franklin Gothic Demi Cond" panose="020B0706030402020204" pitchFamily="34" charset="0"/>
              </a:rPr>
              <a:t>at least 1 hour </a:t>
            </a:r>
            <a:r>
              <a:rPr lang="en-US" sz="3600" dirty="0">
                <a:latin typeface="Franklin Gothic Demi Cond" panose="020B0706030402020204" pitchFamily="34" charset="0"/>
              </a:rPr>
              <a:t>is spent in taking down notes.</a:t>
            </a:r>
          </a:p>
          <a:p>
            <a:pPr algn="ctr"/>
            <a:r>
              <a:rPr lang="en-US" sz="3600" dirty="0">
                <a:latin typeface="Franklin Gothic Demi Cond" panose="020B0706030402020204" pitchFamily="34" charset="0"/>
              </a:rPr>
              <a:t>However, by using </a:t>
            </a:r>
            <a:r>
              <a:rPr lang="en-US" sz="3600" dirty="0" err="1">
                <a:latin typeface="Franklin Gothic Demi Cond" panose="020B0706030402020204" pitchFamily="34" charset="0"/>
              </a:rPr>
              <a:t>RecogNote</a:t>
            </a:r>
            <a:r>
              <a:rPr lang="en-US" sz="3600" dirty="0">
                <a:latin typeface="Franklin Gothic Demi Cond" panose="020B0706030402020204" pitchFamily="34" charset="0"/>
              </a:rPr>
              <a:t> this note-taking time can be saved and utilized more effectively.  </a:t>
            </a:r>
            <a:endParaRPr lang="en-IN" sz="3600" dirty="0">
              <a:latin typeface="Franklin Gothic Demi Cond" panose="020B0706030402020204" pitchFamily="34" charset="0"/>
            </a:endParaRPr>
          </a:p>
        </p:txBody>
      </p:sp>
    </p:spTree>
    <p:extLst>
      <p:ext uri="{BB962C8B-B14F-4D97-AF65-F5344CB8AC3E}">
        <p14:creationId xmlns:p14="http://schemas.microsoft.com/office/powerpoint/2010/main" val="211769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A4F08B-47FA-4917-825C-946F5B3A822D}"/>
              </a:ext>
            </a:extLst>
          </p:cNvPr>
          <p:cNvSpPr txBox="1"/>
          <p:nvPr/>
        </p:nvSpPr>
        <p:spPr>
          <a:xfrm>
            <a:off x="3045041" y="479394"/>
            <a:ext cx="7253056" cy="1569660"/>
          </a:xfrm>
          <a:prstGeom prst="rect">
            <a:avLst/>
          </a:prstGeom>
          <a:noFill/>
        </p:spPr>
        <p:txBody>
          <a:bodyPr wrap="square" rtlCol="0">
            <a:spAutoFit/>
          </a:bodyPr>
          <a:lstStyle/>
          <a:p>
            <a:r>
              <a:rPr lang="en-IN" sz="4800" dirty="0">
                <a:latin typeface="HP Simplified Jpan Light" panose="020B0300000000000000" pitchFamily="34" charset="-128"/>
                <a:ea typeface="HP Simplified Jpan Light" panose="020B0300000000000000" pitchFamily="34" charset="-128"/>
                <a:cs typeface="Arial" panose="020B0604020202020204" pitchFamily="34" charset="0"/>
              </a:rPr>
              <a:t>Why you want to use </a:t>
            </a:r>
            <a:r>
              <a:rPr lang="en-IN" sz="4800" dirty="0" err="1">
                <a:latin typeface="HP Simplified Jpan Light" panose="020B0300000000000000" pitchFamily="34" charset="-128"/>
                <a:ea typeface="HP Simplified Jpan Light" panose="020B0300000000000000" pitchFamily="34" charset="-128"/>
                <a:cs typeface="Arial" panose="020B0604020202020204" pitchFamily="34" charset="0"/>
              </a:rPr>
              <a:t>RecogNote</a:t>
            </a:r>
            <a:r>
              <a:rPr lang="en-IN" sz="4800" dirty="0">
                <a:latin typeface="HP Simplified Jpan Light" panose="020B0300000000000000" pitchFamily="34" charset="-128"/>
                <a:ea typeface="HP Simplified Jpan Light" panose="020B0300000000000000" pitchFamily="34" charset="-128"/>
                <a:cs typeface="Arial" panose="020B0604020202020204" pitchFamily="34" charset="0"/>
              </a:rPr>
              <a:t> -</a:t>
            </a:r>
          </a:p>
        </p:txBody>
      </p:sp>
      <p:sp>
        <p:nvSpPr>
          <p:cNvPr id="6" name="TextBox 5">
            <a:extLst>
              <a:ext uri="{FF2B5EF4-FFF2-40B4-BE49-F238E27FC236}">
                <a16:creationId xmlns:a16="http://schemas.microsoft.com/office/drawing/2014/main" id="{6A154CF0-5667-4B71-9C3A-033859CB1100}"/>
              </a:ext>
            </a:extLst>
          </p:cNvPr>
          <p:cNvSpPr txBox="1"/>
          <p:nvPr/>
        </p:nvSpPr>
        <p:spPr>
          <a:xfrm>
            <a:off x="2818044" y="2235817"/>
            <a:ext cx="8824404" cy="4893647"/>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Lucida Sans" panose="020B0602030504020204" pitchFamily="34" charset="0"/>
              </a:rPr>
              <a:t>The real-time conversion of speech to text helps students </a:t>
            </a:r>
            <a:r>
              <a:rPr lang="en-IN" sz="2400" b="1" dirty="0">
                <a:latin typeface="Lucida Sans" panose="020B0602030504020204" pitchFamily="34" charset="0"/>
              </a:rPr>
              <a:t>devote more time to  their learning</a:t>
            </a:r>
            <a:r>
              <a:rPr lang="en-IN" sz="2400" dirty="0">
                <a:latin typeface="Lucida Sans" panose="020B0602030504020204" pitchFamily="34" charset="0"/>
              </a:rPr>
              <a:t> instead of having to spend several minutes in taking down notes, saving up to </a:t>
            </a:r>
            <a:r>
              <a:rPr lang="en-IN" sz="2400" b="1" dirty="0">
                <a:latin typeface="Lucida Sans" panose="020B0602030504020204" pitchFamily="34" charset="0"/>
              </a:rPr>
              <a:t>almost 50% of their time spent in class</a:t>
            </a:r>
            <a:r>
              <a:rPr lang="en-IN" sz="2400" dirty="0">
                <a:latin typeface="Lucida Sans" panose="020B0602030504020204" pitchFamily="34" charset="0"/>
              </a:rPr>
              <a:t>, and allows teachers to spend more time effectively teaching students.</a:t>
            </a:r>
          </a:p>
          <a:p>
            <a:pPr marL="285750" indent="-285750" algn="just">
              <a:buFont typeface="Arial" panose="020B0604020202020204" pitchFamily="34" charset="0"/>
              <a:buChar char="•"/>
            </a:pPr>
            <a:endParaRPr lang="en-IN" sz="2400" dirty="0">
              <a:latin typeface="Lucida Sans" panose="020B0602030504020204" pitchFamily="34" charset="0"/>
            </a:endParaRPr>
          </a:p>
          <a:p>
            <a:pPr marL="285750" indent="-285750" algn="just">
              <a:buFont typeface="Arial" panose="020B0604020202020204" pitchFamily="34" charset="0"/>
              <a:buChar char="•"/>
            </a:pPr>
            <a:r>
              <a:rPr lang="en-IN" sz="2400" dirty="0">
                <a:latin typeface="Lucida Sans" panose="020B0602030504020204" pitchFamily="34" charset="0"/>
              </a:rPr>
              <a:t>Conversion of Hand-drawn notes as well as the text transcript into a printable PDF format provides a </a:t>
            </a:r>
            <a:r>
              <a:rPr lang="en-IN" sz="2400" b="1" dirty="0">
                <a:latin typeface="Lucida Sans" panose="020B0602030504020204" pitchFamily="34" charset="0"/>
              </a:rPr>
              <a:t>Hassle-Free printing experience </a:t>
            </a:r>
            <a:r>
              <a:rPr lang="en-IN" sz="2400" dirty="0">
                <a:latin typeface="Lucida Sans" panose="020B0602030504020204" pitchFamily="34" charset="0"/>
              </a:rPr>
              <a:t>as </a:t>
            </a:r>
            <a:r>
              <a:rPr lang="en-IN" sz="2400" b="1" dirty="0">
                <a:latin typeface="Lucida Sans" panose="020B0602030504020204" pitchFamily="34" charset="0"/>
              </a:rPr>
              <a:t>no additional applications are needed to print or download </a:t>
            </a:r>
            <a:r>
              <a:rPr lang="en-IN" sz="2400" dirty="0">
                <a:latin typeface="Lucida Sans" panose="020B0602030504020204" pitchFamily="34" charset="0"/>
              </a:rPr>
              <a:t>said notes after their conversion.</a:t>
            </a:r>
          </a:p>
          <a:p>
            <a:pPr marL="285750" indent="-285750">
              <a:buFont typeface="Arial" panose="020B0604020202020204" pitchFamily="34" charset="0"/>
              <a:buChar char="•"/>
            </a:pPr>
            <a:endParaRPr lang="en-IN" sz="2400" dirty="0">
              <a:latin typeface="Lucida Sans" panose="020B0602030504020204" pitchFamily="34" charset="0"/>
            </a:endParaRPr>
          </a:p>
        </p:txBody>
      </p:sp>
    </p:spTree>
    <p:extLst>
      <p:ext uri="{BB962C8B-B14F-4D97-AF65-F5344CB8AC3E}">
        <p14:creationId xmlns:p14="http://schemas.microsoft.com/office/powerpoint/2010/main" val="402831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AF59-A40A-43E4-9C1F-91B0B1220476}"/>
              </a:ext>
            </a:extLst>
          </p:cNvPr>
          <p:cNvSpPr>
            <a:spLocks noGrp="1"/>
          </p:cNvSpPr>
          <p:nvPr>
            <p:ph type="title"/>
          </p:nvPr>
        </p:nvSpPr>
        <p:spPr>
          <a:xfrm>
            <a:off x="3098307" y="195309"/>
            <a:ext cx="8416031" cy="1811045"/>
          </a:xfrm>
        </p:spPr>
        <p:txBody>
          <a:bodyPr>
            <a:noAutofit/>
          </a:bodyPr>
          <a:lstStyle/>
          <a:p>
            <a:r>
              <a:rPr lang="en-IN" sz="4800" dirty="0">
                <a:latin typeface="HP Simplified Jpan Light" panose="020B0300000000000000" pitchFamily="34" charset="-128"/>
                <a:ea typeface="HP Simplified Jpan Light" panose="020B0300000000000000" pitchFamily="34" charset="-128"/>
              </a:rPr>
              <a:t>What makes </a:t>
            </a:r>
            <a:r>
              <a:rPr lang="en-IN" sz="4800" dirty="0" err="1">
                <a:latin typeface="HP Simplified Jpan Light" panose="020B0300000000000000" pitchFamily="34" charset="-128"/>
                <a:ea typeface="HP Simplified Jpan Light" panose="020B0300000000000000" pitchFamily="34" charset="-128"/>
              </a:rPr>
              <a:t>RecogNote</a:t>
            </a:r>
            <a:r>
              <a:rPr lang="en-IN" sz="4800" dirty="0">
                <a:latin typeface="HP Simplified Jpan Light" panose="020B0300000000000000" pitchFamily="34" charset="-128"/>
                <a:ea typeface="HP Simplified Jpan Light" panose="020B0300000000000000" pitchFamily="34" charset="-128"/>
              </a:rPr>
              <a:t> different from its competitors? -</a:t>
            </a:r>
          </a:p>
        </p:txBody>
      </p:sp>
      <p:sp>
        <p:nvSpPr>
          <p:cNvPr id="7" name="TextBox 6">
            <a:extLst>
              <a:ext uri="{FF2B5EF4-FFF2-40B4-BE49-F238E27FC236}">
                <a16:creationId xmlns:a16="http://schemas.microsoft.com/office/drawing/2014/main" id="{85253A7A-50C2-465D-BB2A-04738E9E5D0A}"/>
              </a:ext>
            </a:extLst>
          </p:cNvPr>
          <p:cNvSpPr txBox="1"/>
          <p:nvPr/>
        </p:nvSpPr>
        <p:spPr>
          <a:xfrm>
            <a:off x="2911876" y="2006354"/>
            <a:ext cx="8602462" cy="4524315"/>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Lucida Sans" panose="020B0602030504020204" pitchFamily="34" charset="0"/>
              </a:rPr>
              <a:t>Firstly, </a:t>
            </a:r>
            <a:r>
              <a:rPr lang="en-IN" sz="2400" dirty="0" err="1">
                <a:latin typeface="Lucida Sans" panose="020B0602030504020204" pitchFamily="34" charset="0"/>
              </a:rPr>
              <a:t>RecogNote</a:t>
            </a:r>
            <a:r>
              <a:rPr lang="en-IN" sz="2400" dirty="0">
                <a:latin typeface="Lucida Sans" panose="020B0602030504020204" pitchFamily="34" charset="0"/>
              </a:rPr>
              <a:t> chiefly separates itself from its nearest competitors by being an app that </a:t>
            </a:r>
            <a:r>
              <a:rPr lang="en-IN" sz="2400" b="1" dirty="0">
                <a:latin typeface="Lucida Sans" panose="020B0602030504020204" pitchFamily="34" charset="0"/>
              </a:rPr>
              <a:t>integrates both the feature of real-time speech to text conversion</a:t>
            </a:r>
            <a:r>
              <a:rPr lang="en-IN" sz="2400" dirty="0">
                <a:latin typeface="Lucida Sans" panose="020B0602030504020204" pitchFamily="34" charset="0"/>
              </a:rPr>
              <a:t> with</a:t>
            </a:r>
            <a:r>
              <a:rPr lang="en-IN" sz="2400" b="1" dirty="0">
                <a:latin typeface="Lucida Sans" panose="020B0602030504020204" pitchFamily="34" charset="0"/>
              </a:rPr>
              <a:t> the ability to convert drawn figures/notes into PDF files</a:t>
            </a:r>
            <a:r>
              <a:rPr lang="en-IN" sz="2400" dirty="0">
                <a:latin typeface="Lucida Sans" panose="020B0602030504020204" pitchFamily="34" charset="0"/>
              </a:rPr>
              <a:t> for a </a:t>
            </a:r>
            <a:r>
              <a:rPr lang="en-IN" sz="2400" b="1" dirty="0">
                <a:latin typeface="Lucida Sans" panose="020B0602030504020204" pitchFamily="34" charset="0"/>
              </a:rPr>
              <a:t>unified and simple way to retain information</a:t>
            </a:r>
            <a:r>
              <a:rPr lang="en-IN" sz="2400" dirty="0">
                <a:latin typeface="Lucida Sans" panose="020B0602030504020204" pitchFamily="34" charset="0"/>
              </a:rPr>
              <a:t> without using multiple applications.</a:t>
            </a:r>
          </a:p>
          <a:p>
            <a:pPr marL="285750" indent="-285750" algn="just">
              <a:buFont typeface="Arial" panose="020B0604020202020204" pitchFamily="34" charset="0"/>
              <a:buChar char="•"/>
            </a:pPr>
            <a:endParaRPr lang="en-IN" sz="2400" dirty="0">
              <a:latin typeface="Lucida Sans" panose="020B0602030504020204" pitchFamily="34" charset="0"/>
            </a:endParaRPr>
          </a:p>
          <a:p>
            <a:pPr marL="285750" indent="-285750" algn="just">
              <a:buFont typeface="Arial" panose="020B0604020202020204" pitchFamily="34" charset="0"/>
              <a:buChar char="•"/>
            </a:pPr>
            <a:r>
              <a:rPr lang="en-IN" sz="2400" dirty="0" err="1">
                <a:latin typeface="Lucida Sans" panose="020B0602030504020204" pitchFamily="34" charset="0"/>
              </a:rPr>
              <a:t>RecogNote</a:t>
            </a:r>
            <a:r>
              <a:rPr lang="en-IN" sz="2400" dirty="0">
                <a:latin typeface="Lucida Sans" panose="020B0602030504020204" pitchFamily="34" charset="0"/>
              </a:rPr>
              <a:t> also offers a </a:t>
            </a:r>
            <a:r>
              <a:rPr lang="en-IN" sz="2400" b="1" dirty="0">
                <a:latin typeface="Lucida Sans" panose="020B0602030504020204" pitchFamily="34" charset="0"/>
              </a:rPr>
              <a:t>friendly UI for easy accessibility</a:t>
            </a:r>
            <a:r>
              <a:rPr lang="en-IN" sz="2400" dirty="0">
                <a:latin typeface="Lucida Sans" panose="020B0602030504020204" pitchFamily="34" charset="0"/>
              </a:rPr>
              <a:t>, and is relatively straightforward, with few competing apps coming close to its simplistic format. </a:t>
            </a:r>
          </a:p>
        </p:txBody>
      </p:sp>
    </p:spTree>
    <p:extLst>
      <p:ext uri="{BB962C8B-B14F-4D97-AF65-F5344CB8AC3E}">
        <p14:creationId xmlns:p14="http://schemas.microsoft.com/office/powerpoint/2010/main" val="276096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76AE95-115F-4E54-8035-79D923F282F8}"/>
              </a:ext>
            </a:extLst>
          </p:cNvPr>
          <p:cNvSpPr txBox="1"/>
          <p:nvPr/>
        </p:nvSpPr>
        <p:spPr>
          <a:xfrm>
            <a:off x="2974019" y="408373"/>
            <a:ext cx="8780016" cy="798990"/>
          </a:xfrm>
          <a:prstGeom prst="rect">
            <a:avLst/>
          </a:prstGeom>
          <a:noFill/>
        </p:spPr>
        <p:txBody>
          <a:bodyPr wrap="square" rtlCol="0">
            <a:spAutoFit/>
          </a:bodyPr>
          <a:lstStyle/>
          <a:p>
            <a:r>
              <a:rPr lang="en-US" sz="4400" dirty="0">
                <a:latin typeface="HP Simplified Jpan Light" panose="020B0300000000000000" pitchFamily="34" charset="-128"/>
                <a:ea typeface="HP Simplified Jpan Light" panose="020B0300000000000000" pitchFamily="34" charset="-128"/>
              </a:rPr>
              <a:t>Is </a:t>
            </a:r>
            <a:r>
              <a:rPr lang="en-US" sz="4400" dirty="0" err="1">
                <a:latin typeface="HP Simplified Jpan Light" panose="020B0300000000000000" pitchFamily="34" charset="-128"/>
                <a:ea typeface="HP Simplified Jpan Light" panose="020B0300000000000000" pitchFamily="34" charset="-128"/>
              </a:rPr>
              <a:t>Recognote</a:t>
            </a:r>
            <a:r>
              <a:rPr lang="en-US" sz="4400" dirty="0">
                <a:latin typeface="HP Simplified Jpan Light" panose="020B0300000000000000" pitchFamily="34" charset="-128"/>
                <a:ea typeface="HP Simplified Jpan Light" panose="020B0300000000000000" pitchFamily="34" charset="-128"/>
              </a:rPr>
              <a:t> Sustainable? -</a:t>
            </a:r>
            <a:endParaRPr lang="en-IN" sz="4400" dirty="0">
              <a:latin typeface="HP Simplified Jpan Light" panose="020B0300000000000000" pitchFamily="34" charset="-128"/>
              <a:ea typeface="HP Simplified Jpan Light" panose="020B0300000000000000" pitchFamily="34" charset="-128"/>
            </a:endParaRPr>
          </a:p>
        </p:txBody>
      </p:sp>
      <p:sp>
        <p:nvSpPr>
          <p:cNvPr id="5" name="TextBox 4">
            <a:extLst>
              <a:ext uri="{FF2B5EF4-FFF2-40B4-BE49-F238E27FC236}">
                <a16:creationId xmlns:a16="http://schemas.microsoft.com/office/drawing/2014/main" id="{13AF97CB-4E5D-4EEC-8C28-4C1F1EF31BDF}"/>
              </a:ext>
            </a:extLst>
          </p:cNvPr>
          <p:cNvSpPr txBox="1"/>
          <p:nvPr/>
        </p:nvSpPr>
        <p:spPr>
          <a:xfrm>
            <a:off x="2974019" y="1340528"/>
            <a:ext cx="8780016" cy="5632311"/>
          </a:xfrm>
          <a:prstGeom prst="rect">
            <a:avLst/>
          </a:prstGeom>
          <a:noFill/>
        </p:spPr>
        <p:txBody>
          <a:bodyPr wrap="square" rtlCol="0">
            <a:spAutoFit/>
          </a:bodyPr>
          <a:lstStyle/>
          <a:p>
            <a:r>
              <a:rPr lang="en-US" sz="2400" dirty="0">
                <a:latin typeface="Lucida Sans" panose="020B0602030504020204" pitchFamily="34" charset="0"/>
                <a:ea typeface="HP Simplified Jpan Light" panose="020B0300000000000000" pitchFamily="34" charset="-128"/>
              </a:rPr>
              <a:t>We are pleased to inform you that </a:t>
            </a:r>
            <a:r>
              <a:rPr lang="en-US" sz="2400" dirty="0" err="1">
                <a:latin typeface="Lucida Sans" panose="020B0602030504020204" pitchFamily="34" charset="0"/>
                <a:ea typeface="HP Simplified Jpan Light" panose="020B0300000000000000" pitchFamily="34" charset="-128"/>
              </a:rPr>
              <a:t>RecogNote</a:t>
            </a:r>
            <a:r>
              <a:rPr lang="en-US" sz="2400" dirty="0">
                <a:latin typeface="Lucida Sans" panose="020B0602030504020204" pitchFamily="34" charset="0"/>
                <a:ea typeface="HP Simplified Jpan Light" panose="020B0300000000000000" pitchFamily="34" charset="-128"/>
              </a:rPr>
              <a:t> is both Financially AND Environmentally Sustainable –</a:t>
            </a:r>
          </a:p>
          <a:p>
            <a:endParaRPr lang="en-US" sz="2400" dirty="0">
              <a:latin typeface="Lucida Sans" panose="020B0602030504020204" pitchFamily="34" charset="0"/>
              <a:ea typeface="HP Simplified Jpan Light" panose="020B0300000000000000" pitchFamily="34" charset="-128"/>
            </a:endParaRPr>
          </a:p>
          <a:p>
            <a:pPr marL="342900" indent="-342900">
              <a:buFont typeface="Arial" panose="020B0604020202020204" pitchFamily="34" charset="0"/>
              <a:buChar char="•"/>
            </a:pPr>
            <a:r>
              <a:rPr lang="en-US" sz="2400" dirty="0">
                <a:latin typeface="Lucida Sans" panose="020B0602030504020204" pitchFamily="34" charset="0"/>
                <a:ea typeface="HP Simplified Jpan Light" panose="020B0300000000000000" pitchFamily="34" charset="-128"/>
              </a:rPr>
              <a:t>As taking a printout of the converted transcript and pdf file is optional, students have the choice to print their notes or store them, saving at least </a:t>
            </a:r>
            <a:r>
              <a:rPr lang="en-US" sz="2400" b="1" dirty="0">
                <a:latin typeface="Lucida Sans" panose="020B0602030504020204" pitchFamily="34" charset="0"/>
                <a:ea typeface="HP Simplified Jpan Light" panose="020B0300000000000000" pitchFamily="34" charset="-128"/>
              </a:rPr>
              <a:t>1.5 Tons</a:t>
            </a:r>
            <a:r>
              <a:rPr lang="en-US" sz="2400" dirty="0">
                <a:latin typeface="Lucida Sans" panose="020B0602030504020204" pitchFamily="34" charset="0"/>
                <a:ea typeface="HP Simplified Jpan Light" panose="020B0300000000000000" pitchFamily="34" charset="-128"/>
              </a:rPr>
              <a:t>(equivalent to </a:t>
            </a:r>
            <a:r>
              <a:rPr lang="en-US" sz="2400" b="1" dirty="0">
                <a:latin typeface="Lucida Sans" panose="020B0602030504020204" pitchFamily="34" charset="0"/>
                <a:ea typeface="HP Simplified Jpan Light" panose="020B0300000000000000" pitchFamily="34" charset="-128"/>
              </a:rPr>
              <a:t>1,250,000 grams or 250,000 pieces of paper</a:t>
            </a:r>
            <a:r>
              <a:rPr lang="en-US" sz="2400" dirty="0">
                <a:latin typeface="Lucida Sans" panose="020B0602030504020204" pitchFamily="34" charset="0"/>
                <a:ea typeface="HP Simplified Jpan Light" panose="020B0300000000000000" pitchFamily="34" charset="-128"/>
              </a:rPr>
              <a:t>) per Institution per year. This may not seem like much, but when one considers that t</a:t>
            </a:r>
            <a:r>
              <a:rPr lang="en-US" sz="2400" dirty="0">
                <a:latin typeface="Lucida Sans" panose="020B0602030504020204" pitchFamily="34" charset="0"/>
              </a:rPr>
              <a:t>here are </a:t>
            </a:r>
            <a:r>
              <a:rPr lang="en-US" sz="2400" b="1" dirty="0">
                <a:latin typeface="Lucida Sans" panose="020B0602030504020204" pitchFamily="34" charset="0"/>
              </a:rPr>
              <a:t>799 Universities, 39071 colleges and 11923 Stand Alone Institutions (AISHE 2016)</a:t>
            </a:r>
            <a:r>
              <a:rPr lang="en-US" sz="2400" dirty="0">
                <a:latin typeface="Lucida Sans" panose="020B0602030504020204" pitchFamily="34" charset="0"/>
              </a:rPr>
              <a:t>, and that too </a:t>
            </a:r>
            <a:r>
              <a:rPr lang="en-US" sz="2400" b="1" dirty="0">
                <a:latin typeface="Lucida Sans" panose="020B0602030504020204" pitchFamily="34" charset="0"/>
              </a:rPr>
              <a:t>only factoring in institutions of higher education</a:t>
            </a:r>
            <a:r>
              <a:rPr lang="en-US" sz="2400" dirty="0">
                <a:latin typeface="Lucida Sans" panose="020B0602030504020204" pitchFamily="34" charset="0"/>
              </a:rPr>
              <a:t>, the amount of paper saved goes up very fast. Due to this, the </a:t>
            </a:r>
            <a:r>
              <a:rPr lang="en-US" sz="2400" b="1" dirty="0">
                <a:latin typeface="Lucida Sans" panose="020B0602030504020204" pitchFamily="34" charset="0"/>
              </a:rPr>
              <a:t>environmental footprint of our app is quite low</a:t>
            </a:r>
            <a:r>
              <a:rPr lang="en-US" sz="2400" dirty="0">
                <a:latin typeface="Lucida Sans" panose="020B0602030504020204" pitchFamily="34" charset="0"/>
              </a:rPr>
              <a:t>.</a:t>
            </a:r>
            <a:endParaRPr lang="en-US" sz="2400" dirty="0">
              <a:latin typeface="Lucida Sans" panose="020B0602030504020204" pitchFamily="34" charset="0"/>
              <a:ea typeface="HP Simplified Jpan Light" panose="020B0300000000000000" pitchFamily="34" charset="-128"/>
            </a:endParaRPr>
          </a:p>
          <a:p>
            <a:r>
              <a:rPr lang="en-US" sz="2400" dirty="0">
                <a:latin typeface="Lucida Sans" panose="020B0602030504020204" pitchFamily="34" charset="0"/>
                <a:ea typeface="HP Simplified Jpan Light" panose="020B0300000000000000" pitchFamily="34" charset="-128"/>
              </a:rPr>
              <a:t>  </a:t>
            </a:r>
            <a:endParaRPr lang="en-IN" sz="2400" dirty="0">
              <a:latin typeface="Lucida Sans" panose="020B0602030504020204" pitchFamily="34" charset="0"/>
              <a:ea typeface="HP Simplified Jpan Light" panose="020B0300000000000000" pitchFamily="34" charset="-128"/>
            </a:endParaRPr>
          </a:p>
        </p:txBody>
      </p:sp>
    </p:spTree>
    <p:extLst>
      <p:ext uri="{BB962C8B-B14F-4D97-AF65-F5344CB8AC3E}">
        <p14:creationId xmlns:p14="http://schemas.microsoft.com/office/powerpoint/2010/main" val="2149232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TotalTime>
  <Words>902</Words>
  <Application>Microsoft Office PowerPoint</Application>
  <PresentationFormat>Widescreen</PresentationFormat>
  <Paragraphs>50</Paragraphs>
  <Slides>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Eras Light ITC</vt:lpstr>
      <vt:lpstr>Eras Medium ITC</vt:lpstr>
      <vt:lpstr>Franklin Gothic Demi Cond</vt:lpstr>
      <vt:lpstr>Google Sans</vt:lpstr>
      <vt:lpstr>HP Simplified Jpan Light</vt:lpstr>
      <vt:lpstr>Lucida Sans</vt:lpstr>
      <vt:lpstr>Office Theme</vt:lpstr>
      <vt:lpstr>PowerPoint Presentation</vt:lpstr>
      <vt:lpstr>PowerPoint Presentation</vt:lpstr>
      <vt:lpstr>PowerPoint Presentation</vt:lpstr>
      <vt:lpstr>PowerPoint Presentation</vt:lpstr>
      <vt:lpstr>Some More Information -</vt:lpstr>
      <vt:lpstr>PowerPoint Presentation</vt:lpstr>
      <vt:lpstr>PowerPoint Presentation</vt:lpstr>
      <vt:lpstr>What makes RecogNote different from its competitors? -</vt:lpstr>
      <vt:lpstr>PowerPoint Presentation</vt:lpstr>
      <vt:lpstr>PowerPoint Presentation</vt:lpstr>
      <vt:lpstr>Some closing words from our Developers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Meme Moment                        </dc:title>
  <dc:creator>Remika Sharma</dc:creator>
  <cp:lastModifiedBy>Amartya</cp:lastModifiedBy>
  <cp:revision>100</cp:revision>
  <dcterms:created xsi:type="dcterms:W3CDTF">2020-10-31T15:39:01Z</dcterms:created>
  <dcterms:modified xsi:type="dcterms:W3CDTF">2020-11-05T05:37:44Z</dcterms:modified>
</cp:coreProperties>
</file>