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0EBB"/>
    <a:srgbClr val="F692D2"/>
    <a:srgbClr val="FFFFFF"/>
    <a:srgbClr val="C20A0A"/>
    <a:srgbClr val="AD0B07"/>
    <a:srgbClr val="FABCEE"/>
    <a:srgbClr val="FDDFF7"/>
    <a:srgbClr val="F77DE0"/>
    <a:srgbClr val="E17805"/>
    <a:srgbClr val="7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1036"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4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766C9-8616-4D72-B545-DCFCE6D0E836}" type="datetimeFigureOut">
              <a:rPr lang="en-IN" smtClean="0"/>
              <a:t>03-11-2020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2B7F4-DD9A-4A40-9D8F-6818779673A5}" type="slidenum">
              <a:rPr lang="en-IN" smtClean="0"/>
              <a:t>‹#›</a:t>
            </a:fld>
            <a:endParaRPr lang="en-IN"/>
          </a:p>
        </p:txBody>
      </p:sp>
    </p:spTree>
    <p:extLst>
      <p:ext uri="{BB962C8B-B14F-4D97-AF65-F5344CB8AC3E}">
        <p14:creationId xmlns:p14="http://schemas.microsoft.com/office/powerpoint/2010/main" val="470646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572B7F4-DD9A-4A40-9D8F-6818779673A5}" type="slidenum">
              <a:rPr lang="en-IN" smtClean="0"/>
              <a:t>4</a:t>
            </a:fld>
            <a:endParaRPr lang="en-IN"/>
          </a:p>
        </p:txBody>
      </p:sp>
    </p:spTree>
    <p:extLst>
      <p:ext uri="{BB962C8B-B14F-4D97-AF65-F5344CB8AC3E}">
        <p14:creationId xmlns:p14="http://schemas.microsoft.com/office/powerpoint/2010/main" val="209421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572B7F4-DD9A-4A40-9D8F-6818779673A5}" type="slidenum">
              <a:rPr lang="en-IN" smtClean="0"/>
              <a:t>5</a:t>
            </a:fld>
            <a:endParaRPr lang="en-IN"/>
          </a:p>
        </p:txBody>
      </p:sp>
    </p:spTree>
    <p:extLst>
      <p:ext uri="{BB962C8B-B14F-4D97-AF65-F5344CB8AC3E}">
        <p14:creationId xmlns:p14="http://schemas.microsoft.com/office/powerpoint/2010/main" val="56322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572B7F4-DD9A-4A40-9D8F-6818779673A5}" type="slidenum">
              <a:rPr lang="en-IN" smtClean="0"/>
              <a:t>6</a:t>
            </a:fld>
            <a:endParaRPr lang="en-IN"/>
          </a:p>
        </p:txBody>
      </p:sp>
    </p:spTree>
    <p:extLst>
      <p:ext uri="{BB962C8B-B14F-4D97-AF65-F5344CB8AC3E}">
        <p14:creationId xmlns:p14="http://schemas.microsoft.com/office/powerpoint/2010/main" val="3165580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572B7F4-DD9A-4A40-9D8F-6818779673A5}" type="slidenum">
              <a:rPr lang="en-IN" smtClean="0"/>
              <a:t>7</a:t>
            </a:fld>
            <a:endParaRPr lang="en-IN"/>
          </a:p>
        </p:txBody>
      </p:sp>
    </p:spTree>
    <p:extLst>
      <p:ext uri="{BB962C8B-B14F-4D97-AF65-F5344CB8AC3E}">
        <p14:creationId xmlns:p14="http://schemas.microsoft.com/office/powerpoint/2010/main" val="364827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572B7F4-DD9A-4A40-9D8F-6818779673A5}" type="slidenum">
              <a:rPr lang="en-IN" smtClean="0"/>
              <a:t>8</a:t>
            </a:fld>
            <a:endParaRPr lang="en-IN"/>
          </a:p>
        </p:txBody>
      </p:sp>
    </p:spTree>
    <p:extLst>
      <p:ext uri="{BB962C8B-B14F-4D97-AF65-F5344CB8AC3E}">
        <p14:creationId xmlns:p14="http://schemas.microsoft.com/office/powerpoint/2010/main" val="3734610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59CF-6AF2-4AE9-9656-396C4621F5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C45D25-1CAE-4304-96E6-B386589427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683FBC-3527-4A84-BB08-D6648216FDF1}"/>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5" name="Footer Placeholder 4">
            <a:extLst>
              <a:ext uri="{FF2B5EF4-FFF2-40B4-BE49-F238E27FC236}">
                <a16:creationId xmlns:a16="http://schemas.microsoft.com/office/drawing/2014/main" id="{71F5A2CF-0C9E-43F4-A451-CFE20596B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9F796A-3D5D-4B16-94CB-32BA344164D4}"/>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238134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757A-FAF9-466F-9946-3B9170D0EF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CDDA61-A0C3-4082-99FA-D897387FF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814AB-3C71-44E6-8880-CA4164155EB7}"/>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5" name="Footer Placeholder 4">
            <a:extLst>
              <a:ext uri="{FF2B5EF4-FFF2-40B4-BE49-F238E27FC236}">
                <a16:creationId xmlns:a16="http://schemas.microsoft.com/office/drawing/2014/main" id="{15A22099-1EB9-4AF0-A576-3620E6CB0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8628D7-E05D-4216-9F0E-FF248D31F5F3}"/>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320611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C3D239-F190-448B-AE42-26CD6FEC09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D558F6-D9E8-4277-8F3B-B6BE38D898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7E5BC-7A4C-4881-894D-BD7825ACFE19}"/>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5" name="Footer Placeholder 4">
            <a:extLst>
              <a:ext uri="{FF2B5EF4-FFF2-40B4-BE49-F238E27FC236}">
                <a16:creationId xmlns:a16="http://schemas.microsoft.com/office/drawing/2014/main" id="{DB4F732E-3741-47F8-8B80-6EA141505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9F4F9-79FA-412F-8556-6D008341C3DB}"/>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34253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687B-2068-48AA-B505-17F1B5B172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E7B9CB-0633-40B0-8D9A-5E9576F9D7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05A668-419D-460D-8ECC-67FBB829445F}"/>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5" name="Footer Placeholder 4">
            <a:extLst>
              <a:ext uri="{FF2B5EF4-FFF2-40B4-BE49-F238E27FC236}">
                <a16:creationId xmlns:a16="http://schemas.microsoft.com/office/drawing/2014/main" id="{9631178F-0DDC-4C40-AD67-E622C10B76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1029BA-C17A-4A36-998F-65B2CFDFBCEF}"/>
              </a:ext>
            </a:extLst>
          </p:cNvPr>
          <p:cNvSpPr>
            <a:spLocks noGrp="1"/>
          </p:cNvSpPr>
          <p:nvPr>
            <p:ph type="sldNum" sz="quarter" idx="12"/>
          </p:nvPr>
        </p:nvSpPr>
        <p:spPr/>
        <p:txBody>
          <a:bodyPr/>
          <a:lstStyle/>
          <a:p>
            <a:fld id="{E5B8C1F0-FD59-47B1-AFEB-87BE8DE7FDBA}" type="slidenum">
              <a:rPr lang="en-IN" smtClean="0"/>
              <a:t>‹#›</a:t>
            </a:fld>
            <a:endParaRPr lang="en-IN"/>
          </a:p>
        </p:txBody>
      </p:sp>
      <p:sp>
        <p:nvSpPr>
          <p:cNvPr id="7" name="Rectangle 6">
            <a:extLst>
              <a:ext uri="{FF2B5EF4-FFF2-40B4-BE49-F238E27FC236}">
                <a16:creationId xmlns:a16="http://schemas.microsoft.com/office/drawing/2014/main" id="{4C1F4A4B-95DE-4C20-ABDE-34F9ACF34739}"/>
              </a:ext>
            </a:extLst>
          </p:cNvPr>
          <p:cNvSpPr/>
          <p:nvPr userDrawn="1"/>
        </p:nvSpPr>
        <p:spPr>
          <a:xfrm>
            <a:off x="580291" y="0"/>
            <a:ext cx="1915200" cy="6858000"/>
          </a:xfrm>
          <a:prstGeom prst="rect">
            <a:avLst/>
          </a:prstGeom>
          <a:solidFill>
            <a:srgbClr val="F692D2"/>
          </a:solidFill>
          <a:ln>
            <a:solidFill>
              <a:srgbClr val="F692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070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B1D1-47FD-477A-8C63-7C6635BF8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7576C5-968F-4C24-9335-3F767A2A6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4BBB32-BE09-42AB-8EDF-D560663825B0}"/>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5" name="Footer Placeholder 4">
            <a:extLst>
              <a:ext uri="{FF2B5EF4-FFF2-40B4-BE49-F238E27FC236}">
                <a16:creationId xmlns:a16="http://schemas.microsoft.com/office/drawing/2014/main" id="{41623562-5B98-4CFF-93B4-CCDF3FEA2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09784-9FC8-4D88-B507-B787411D2F76}"/>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317642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7A1B-85FA-4596-8455-71DA0B7373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87704A-EF15-4163-BB8B-13B0513E98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928771-81F7-4E11-9431-E18775716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0F3384-4A27-4612-87CB-BF0376C89BF0}"/>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6" name="Footer Placeholder 5">
            <a:extLst>
              <a:ext uri="{FF2B5EF4-FFF2-40B4-BE49-F238E27FC236}">
                <a16:creationId xmlns:a16="http://schemas.microsoft.com/office/drawing/2014/main" id="{6F8B7E8C-3897-43BE-9141-0F27AC585B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EEF421-DFC0-4246-81E5-756F77F64F16}"/>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204536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146D-35A3-45AD-BFD6-7D5F869F6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AC3076-B936-43BB-A9FC-8C31B7FAC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F9375E-B6A7-4561-B58C-9986F13C7F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67B774-6B38-4A1A-B4A8-224117EC3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8B5C8F-0FEA-4B28-A69C-7BF7A151B7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4E6463-0CB9-413E-AF20-49764A967A37}"/>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8" name="Footer Placeholder 7">
            <a:extLst>
              <a:ext uri="{FF2B5EF4-FFF2-40B4-BE49-F238E27FC236}">
                <a16:creationId xmlns:a16="http://schemas.microsoft.com/office/drawing/2014/main" id="{A7F55E1E-1300-4327-9CC2-A01346CC12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0E58E4-3396-4E57-97B9-08F169F556F8}"/>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218363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64F0-8E12-4FCA-BC4B-C33BF1D1F6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2D1CDF-F0D4-4C2C-8266-36AE4B7E8A0B}"/>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4" name="Footer Placeholder 3">
            <a:extLst>
              <a:ext uri="{FF2B5EF4-FFF2-40B4-BE49-F238E27FC236}">
                <a16:creationId xmlns:a16="http://schemas.microsoft.com/office/drawing/2014/main" id="{509DF79E-3501-4C45-8C21-7D82E476A5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B16B98-7011-4979-BB08-0FD058537571}"/>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224288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D383B-5BED-4DAC-BA4C-217E90659E63}"/>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3" name="Footer Placeholder 2">
            <a:extLst>
              <a:ext uri="{FF2B5EF4-FFF2-40B4-BE49-F238E27FC236}">
                <a16:creationId xmlns:a16="http://schemas.microsoft.com/office/drawing/2014/main" id="{500CA2FE-0692-4127-BC4E-CBC7F604F2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5CA9AB-D451-4202-822A-FE6A49D453CF}"/>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359003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5B8F-4EAE-43E2-8CC2-D5CB5E599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504B5C-1841-497B-819B-8802E11E8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4A3D51-A9B2-4F5C-A585-C122D0BF6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3E031-1086-437E-87DB-87C28E16435C}"/>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6" name="Footer Placeholder 5">
            <a:extLst>
              <a:ext uri="{FF2B5EF4-FFF2-40B4-BE49-F238E27FC236}">
                <a16:creationId xmlns:a16="http://schemas.microsoft.com/office/drawing/2014/main" id="{BEC70282-E1AB-4007-A3E1-63AAF0AA9D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46C382-3090-4E86-AA70-A43831ECABE9}"/>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90259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66E6-5EF1-4072-AC34-8E46EB74A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9F9352-7AD6-47B0-B505-837658F84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AA9983-1069-4540-A8D6-59038A473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DE9C0-8694-4509-9E5C-A3FA8CE4D05C}"/>
              </a:ext>
            </a:extLst>
          </p:cNvPr>
          <p:cNvSpPr>
            <a:spLocks noGrp="1"/>
          </p:cNvSpPr>
          <p:nvPr>
            <p:ph type="dt" sz="half" idx="10"/>
          </p:nvPr>
        </p:nvSpPr>
        <p:spPr/>
        <p:txBody>
          <a:bodyPr/>
          <a:lstStyle/>
          <a:p>
            <a:fld id="{C73421ED-8749-4A7D-A66C-A62ABED1EBDA}" type="datetimeFigureOut">
              <a:rPr lang="en-IN" smtClean="0"/>
              <a:t>03-11-2020</a:t>
            </a:fld>
            <a:endParaRPr lang="en-IN"/>
          </a:p>
        </p:txBody>
      </p:sp>
      <p:sp>
        <p:nvSpPr>
          <p:cNvPr id="6" name="Footer Placeholder 5">
            <a:extLst>
              <a:ext uri="{FF2B5EF4-FFF2-40B4-BE49-F238E27FC236}">
                <a16:creationId xmlns:a16="http://schemas.microsoft.com/office/drawing/2014/main" id="{D304D652-EBB4-4121-BCF6-F8ACFF2516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D2F37C-BFA3-43A7-B223-AD1163114A9A}"/>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188911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B5739-BA57-42D0-AD29-EF082E3A7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21441D-A0AA-45EE-8278-9A324027E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78219-67C0-4DE9-AFDB-6D07641A5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421ED-8749-4A7D-A66C-A62ABED1EBDA}" type="datetimeFigureOut">
              <a:rPr lang="en-IN" smtClean="0"/>
              <a:t>03-11-2020</a:t>
            </a:fld>
            <a:endParaRPr lang="en-IN"/>
          </a:p>
        </p:txBody>
      </p:sp>
      <p:sp>
        <p:nvSpPr>
          <p:cNvPr id="5" name="Footer Placeholder 4">
            <a:extLst>
              <a:ext uri="{FF2B5EF4-FFF2-40B4-BE49-F238E27FC236}">
                <a16:creationId xmlns:a16="http://schemas.microsoft.com/office/drawing/2014/main" id="{87D57205-E450-4058-A8D9-B9A42F030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29DDA6-396C-40F1-B399-70876E6BB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8C1F0-FD59-47B1-AFEB-87BE8DE7FDBA}" type="slidenum">
              <a:rPr lang="en-IN" smtClean="0"/>
              <a:t>‹#›</a:t>
            </a:fld>
            <a:endParaRPr lang="en-IN"/>
          </a:p>
        </p:txBody>
      </p:sp>
    </p:spTree>
    <p:extLst>
      <p:ext uri="{BB962C8B-B14F-4D97-AF65-F5344CB8AC3E}">
        <p14:creationId xmlns:p14="http://schemas.microsoft.com/office/powerpoint/2010/main" val="200431406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EFEAA6-6B44-4B24-9234-1849855FF21F}"/>
              </a:ext>
            </a:extLst>
          </p:cNvPr>
          <p:cNvSpPr/>
          <p:nvPr/>
        </p:nvSpPr>
        <p:spPr>
          <a:xfrm>
            <a:off x="0" y="5344951"/>
            <a:ext cx="12192000" cy="1650853"/>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44F5DF6D-71A3-492B-9011-F6CA8F4E7B7E}"/>
              </a:ext>
            </a:extLst>
          </p:cNvPr>
          <p:cNvCxnSpPr>
            <a:cxnSpLocks/>
          </p:cNvCxnSpPr>
          <p:nvPr/>
        </p:nvCxnSpPr>
        <p:spPr>
          <a:xfrm>
            <a:off x="62144" y="5246703"/>
            <a:ext cx="2157273"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DE36A151-D5E4-4150-8DEA-ACF5AD552E6B}"/>
              </a:ext>
            </a:extLst>
          </p:cNvPr>
          <p:cNvSpPr/>
          <p:nvPr/>
        </p:nvSpPr>
        <p:spPr>
          <a:xfrm>
            <a:off x="0" y="-24067"/>
            <a:ext cx="12192000" cy="5434415"/>
          </a:xfrm>
          <a:prstGeom prst="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Eras Medium ITC" panose="020B0602030504020804" pitchFamily="34" charset="0"/>
            </a:endParaRPr>
          </a:p>
        </p:txBody>
      </p:sp>
      <p:sp>
        <p:nvSpPr>
          <p:cNvPr id="11" name="Rectangle 10">
            <a:extLst>
              <a:ext uri="{FF2B5EF4-FFF2-40B4-BE49-F238E27FC236}">
                <a16:creationId xmlns:a16="http://schemas.microsoft.com/office/drawing/2014/main" id="{3CD74F29-E4AF-4C8A-AFFE-98C45985DEE8}"/>
              </a:ext>
            </a:extLst>
          </p:cNvPr>
          <p:cNvSpPr/>
          <p:nvPr/>
        </p:nvSpPr>
        <p:spPr>
          <a:xfrm flipV="1">
            <a:off x="428348" y="-5419"/>
            <a:ext cx="2177248" cy="541576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CB71B4FC-8C48-453D-B1E8-CB0454F96CA6}"/>
              </a:ext>
            </a:extLst>
          </p:cNvPr>
          <p:cNvSpPr/>
          <p:nvPr/>
        </p:nvSpPr>
        <p:spPr>
          <a:xfrm>
            <a:off x="2604116" y="-12036"/>
            <a:ext cx="2158753" cy="5410343"/>
          </a:xfrm>
          <a:prstGeom prst="rect">
            <a:avLst/>
          </a:prstGeom>
          <a:solidFill>
            <a:srgbClr val="E40EBB"/>
          </a:solidFill>
          <a:ln>
            <a:solidFill>
              <a:srgbClr val="E40EBB"/>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E1AE4F3-EEB0-4411-AE8B-8EF81FCD21C8}"/>
              </a:ext>
            </a:extLst>
          </p:cNvPr>
          <p:cNvSpPr/>
          <p:nvPr/>
        </p:nvSpPr>
        <p:spPr>
          <a:xfrm>
            <a:off x="4762869" y="-20320"/>
            <a:ext cx="6980808" cy="3195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D95B52CB-DB4A-42A1-855D-E028415CFAB8}"/>
              </a:ext>
            </a:extLst>
          </p:cNvPr>
          <p:cNvSpPr/>
          <p:nvPr/>
        </p:nvSpPr>
        <p:spPr>
          <a:xfrm>
            <a:off x="4762869" y="0"/>
            <a:ext cx="386179" cy="54103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D5BA8C70-5663-4D41-A1E4-9302D4D1E193}"/>
              </a:ext>
            </a:extLst>
          </p:cNvPr>
          <p:cNvSpPr/>
          <p:nvPr/>
        </p:nvSpPr>
        <p:spPr>
          <a:xfrm>
            <a:off x="11421122" y="-24066"/>
            <a:ext cx="386179" cy="5434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A7CB56B-7EF0-4739-80C5-DB51F752454D}"/>
              </a:ext>
            </a:extLst>
          </p:cNvPr>
          <p:cNvSpPr/>
          <p:nvPr/>
        </p:nvSpPr>
        <p:spPr>
          <a:xfrm>
            <a:off x="5149048" y="6614084"/>
            <a:ext cx="6658253" cy="381719"/>
          </a:xfrm>
          <a:prstGeom prst="rect">
            <a:avLst/>
          </a:prstGeom>
          <a:solidFill>
            <a:srgbClr val="FABCEE"/>
          </a:solidFill>
          <a:ln>
            <a:solidFill>
              <a:srgbClr val="FAB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12BC40C7-586D-4A56-BFAD-C1E1CB2D5511}"/>
              </a:ext>
            </a:extLst>
          </p:cNvPr>
          <p:cNvSpPr/>
          <p:nvPr/>
        </p:nvSpPr>
        <p:spPr>
          <a:xfrm>
            <a:off x="418360" y="5410344"/>
            <a:ext cx="2166521" cy="1650856"/>
          </a:xfrm>
          <a:prstGeom prst="rect">
            <a:avLst/>
          </a:prstGeom>
          <a:solidFill>
            <a:srgbClr val="FABCEE"/>
          </a:solidFill>
          <a:ln>
            <a:solidFill>
              <a:srgbClr val="FAB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04D3462-9B67-4A86-A5FC-F1E090BDEF0F}"/>
              </a:ext>
            </a:extLst>
          </p:cNvPr>
          <p:cNvSpPr/>
          <p:nvPr/>
        </p:nvSpPr>
        <p:spPr>
          <a:xfrm>
            <a:off x="4762869" y="5410344"/>
            <a:ext cx="385439" cy="1585459"/>
          </a:xfrm>
          <a:prstGeom prst="rect">
            <a:avLst/>
          </a:prstGeom>
          <a:solidFill>
            <a:srgbClr val="FABCEE"/>
          </a:solidFill>
          <a:ln>
            <a:solidFill>
              <a:srgbClr val="FAB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0A68D872-875C-4F2B-8EF7-F8573FD95505}"/>
              </a:ext>
            </a:extLst>
          </p:cNvPr>
          <p:cNvSpPr/>
          <p:nvPr/>
        </p:nvSpPr>
        <p:spPr>
          <a:xfrm>
            <a:off x="11421122" y="5410343"/>
            <a:ext cx="386179" cy="1204413"/>
          </a:xfrm>
          <a:prstGeom prst="rect">
            <a:avLst/>
          </a:prstGeom>
          <a:solidFill>
            <a:srgbClr val="FABCEE"/>
          </a:solidFill>
          <a:ln>
            <a:solidFill>
              <a:srgbClr val="FAB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06AF79C-87B8-41F5-80C7-B4D374CFA6FD}"/>
              </a:ext>
            </a:extLst>
          </p:cNvPr>
          <p:cNvSpPr txBox="1"/>
          <p:nvPr/>
        </p:nvSpPr>
        <p:spPr>
          <a:xfrm>
            <a:off x="384699" y="4844008"/>
            <a:ext cx="9629313" cy="1600438"/>
          </a:xfrm>
          <a:prstGeom prst="rect">
            <a:avLst/>
          </a:prstGeom>
          <a:noFill/>
        </p:spPr>
        <p:txBody>
          <a:bodyPr wrap="square" rtlCol="0">
            <a:spAutoFit/>
          </a:bodyPr>
          <a:lstStyle/>
          <a:p>
            <a:r>
              <a:rPr lang="en-IN" sz="3200" b="1" dirty="0">
                <a:solidFill>
                  <a:schemeClr val="bg1"/>
                </a:solidFill>
                <a:latin typeface="Eras Light ITC" panose="020B0402030504020804" pitchFamily="34" charset="0"/>
              </a:rPr>
              <a:t>A collaborative effort by</a:t>
            </a:r>
            <a:br>
              <a:rPr lang="en-IN" sz="6600" b="1" dirty="0">
                <a:latin typeface="Eras Light ITC" panose="020B0402030504020804" pitchFamily="34" charset="0"/>
              </a:rPr>
            </a:br>
            <a:r>
              <a:rPr lang="en-IN" sz="6600" b="1" dirty="0">
                <a:latin typeface="Eras Light ITC" panose="020B0402030504020804" pitchFamily="34" charset="0"/>
              </a:rPr>
              <a:t>The </a:t>
            </a:r>
            <a:r>
              <a:rPr lang="en-IN" sz="6600" b="1" dirty="0" err="1">
                <a:latin typeface="Eras Light ITC" panose="020B0402030504020804" pitchFamily="34" charset="0"/>
              </a:rPr>
              <a:t>ZyroDev</a:t>
            </a:r>
            <a:r>
              <a:rPr lang="en-IN" sz="6600" b="1" dirty="0">
                <a:latin typeface="Eras Light ITC" panose="020B0402030504020804" pitchFamily="34" charset="0"/>
              </a:rPr>
              <a:t> Team</a:t>
            </a:r>
          </a:p>
        </p:txBody>
      </p:sp>
      <p:pic>
        <p:nvPicPr>
          <p:cNvPr id="1034" name="Picture 10">
            <a:extLst>
              <a:ext uri="{FF2B5EF4-FFF2-40B4-BE49-F238E27FC236}">
                <a16:creationId xmlns:a16="http://schemas.microsoft.com/office/drawing/2014/main" id="{DB7BFB5F-57F9-4687-96F4-9C099A114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078" y="1530092"/>
            <a:ext cx="3591934" cy="237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23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105599-55B6-42FE-A05B-8FB8DBAAB102}"/>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9200"/>
          <a:stretch/>
        </p:blipFill>
        <p:spPr>
          <a:xfrm>
            <a:off x="0" y="0"/>
            <a:ext cx="12192000" cy="6858000"/>
          </a:xfrm>
          <a:prstGeom prst="rect">
            <a:avLst/>
          </a:prstGeom>
        </p:spPr>
      </p:pic>
      <p:sp>
        <p:nvSpPr>
          <p:cNvPr id="4" name="Oval 3">
            <a:extLst>
              <a:ext uri="{FF2B5EF4-FFF2-40B4-BE49-F238E27FC236}">
                <a16:creationId xmlns:a16="http://schemas.microsoft.com/office/drawing/2014/main" id="{7651DDF3-B8C5-4C76-BF2A-BBB2A84E0E57}"/>
              </a:ext>
            </a:extLst>
          </p:cNvPr>
          <p:cNvSpPr/>
          <p:nvPr/>
        </p:nvSpPr>
        <p:spPr>
          <a:xfrm>
            <a:off x="-6223937" y="-1206500"/>
            <a:ext cx="12319937" cy="9271000"/>
          </a:xfrm>
          <a:prstGeom prst="ellipse">
            <a:avLst/>
          </a:prstGeom>
          <a:solidFill>
            <a:srgbClr val="E40EBB">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37D9B08-B6A3-4E35-8BA2-3D203C317D8F}"/>
              </a:ext>
            </a:extLst>
          </p:cNvPr>
          <p:cNvSpPr txBox="1"/>
          <p:nvPr/>
        </p:nvSpPr>
        <p:spPr>
          <a:xfrm>
            <a:off x="667551" y="1012954"/>
            <a:ext cx="4422609" cy="4832092"/>
          </a:xfrm>
          <a:prstGeom prst="rect">
            <a:avLst/>
          </a:prstGeom>
          <a:noFill/>
        </p:spPr>
        <p:txBody>
          <a:bodyPr wrap="square" rtlCol="0">
            <a:spAutoFit/>
          </a:bodyPr>
          <a:lstStyle/>
          <a:p>
            <a:pPr algn="just"/>
            <a:r>
              <a:rPr lang="en-IN" sz="4400" b="1" dirty="0" err="1">
                <a:solidFill>
                  <a:schemeClr val="bg1"/>
                </a:solidFill>
                <a:latin typeface="Lucida Sans" panose="020B0602030504020204" pitchFamily="34" charset="0"/>
              </a:rPr>
              <a:t>RecogNote</a:t>
            </a:r>
            <a:r>
              <a:rPr lang="en-IN" sz="4400" dirty="0">
                <a:solidFill>
                  <a:schemeClr val="bg1"/>
                </a:solidFill>
                <a:latin typeface="Lucida Sans" panose="020B0602030504020204" pitchFamily="34" charset="0"/>
              </a:rPr>
              <a:t> –</a:t>
            </a:r>
          </a:p>
          <a:p>
            <a:endParaRPr lang="en-IN" sz="4400" dirty="0">
              <a:solidFill>
                <a:schemeClr val="bg1"/>
              </a:solidFill>
              <a:latin typeface="Lucida Sans" panose="020B0602030504020204" pitchFamily="34" charset="0"/>
            </a:endParaRPr>
          </a:p>
          <a:p>
            <a:r>
              <a:rPr lang="en-IN" sz="4400" dirty="0">
                <a:solidFill>
                  <a:schemeClr val="bg1"/>
                </a:solidFill>
                <a:latin typeface="Lucida Sans" panose="020B0602030504020204" pitchFamily="34" charset="0"/>
              </a:rPr>
              <a:t>A Unified solution for the improvement of Information Retention</a:t>
            </a:r>
          </a:p>
        </p:txBody>
      </p:sp>
    </p:spTree>
    <p:extLst>
      <p:ext uri="{BB962C8B-B14F-4D97-AF65-F5344CB8AC3E}">
        <p14:creationId xmlns:p14="http://schemas.microsoft.com/office/powerpoint/2010/main" val="377205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604F01-1E6A-483D-A5A1-A397F9FE2D6C}"/>
              </a:ext>
            </a:extLst>
          </p:cNvPr>
          <p:cNvSpPr txBox="1"/>
          <p:nvPr/>
        </p:nvSpPr>
        <p:spPr>
          <a:xfrm>
            <a:off x="3068320" y="256565"/>
            <a:ext cx="7934960" cy="2123658"/>
          </a:xfrm>
          <a:prstGeom prst="rect">
            <a:avLst/>
          </a:prstGeom>
          <a:noFill/>
        </p:spPr>
        <p:txBody>
          <a:bodyPr wrap="square" rtlCol="0">
            <a:spAutoFit/>
          </a:bodyPr>
          <a:lstStyle/>
          <a:p>
            <a:r>
              <a:rPr lang="en-IN" sz="6000" dirty="0">
                <a:latin typeface="HP Simplified Jpan Light" panose="020B0300000000000000" pitchFamily="34" charset="-128"/>
                <a:ea typeface="HP Simplified Jpan Light" panose="020B0300000000000000" pitchFamily="34" charset="-128"/>
                <a:cs typeface="Arial" panose="020B0604020202020204" pitchFamily="34" charset="0"/>
              </a:rPr>
              <a:t>What is </a:t>
            </a:r>
            <a:r>
              <a:rPr lang="en-IN" sz="6000" dirty="0" err="1">
                <a:latin typeface="HP Simplified Jpan Light" panose="020B0300000000000000" pitchFamily="34" charset="-128"/>
                <a:ea typeface="HP Simplified Jpan Light" panose="020B0300000000000000" pitchFamily="34" charset="-128"/>
                <a:cs typeface="Arial" panose="020B0604020202020204" pitchFamily="34" charset="0"/>
              </a:rPr>
              <a:t>RecogNote</a:t>
            </a:r>
            <a:r>
              <a:rPr lang="en-IN" sz="6000" dirty="0">
                <a:latin typeface="HP Simplified Jpan Light" panose="020B0300000000000000" pitchFamily="34" charset="-128"/>
                <a:ea typeface="HP Simplified Jpan Light" panose="020B0300000000000000" pitchFamily="34" charset="-128"/>
                <a:cs typeface="Arial" panose="020B0604020202020204" pitchFamily="34" charset="0"/>
              </a:rPr>
              <a:t>?</a:t>
            </a:r>
          </a:p>
          <a:p>
            <a:endParaRPr lang="en-IN" sz="7200" dirty="0"/>
          </a:p>
        </p:txBody>
      </p:sp>
      <p:sp>
        <p:nvSpPr>
          <p:cNvPr id="5" name="TextBox 4">
            <a:extLst>
              <a:ext uri="{FF2B5EF4-FFF2-40B4-BE49-F238E27FC236}">
                <a16:creationId xmlns:a16="http://schemas.microsoft.com/office/drawing/2014/main" id="{50BDEEC8-FCFC-46E1-B1DC-69C006F0F57D}"/>
              </a:ext>
            </a:extLst>
          </p:cNvPr>
          <p:cNvSpPr txBox="1"/>
          <p:nvPr/>
        </p:nvSpPr>
        <p:spPr>
          <a:xfrm>
            <a:off x="2814221" y="1926453"/>
            <a:ext cx="8708996" cy="4524315"/>
          </a:xfrm>
          <a:prstGeom prst="rect">
            <a:avLst/>
          </a:prstGeom>
          <a:noFill/>
        </p:spPr>
        <p:txBody>
          <a:bodyPr wrap="square" rtlCol="0">
            <a:spAutoFit/>
          </a:bodyPr>
          <a:lstStyle/>
          <a:p>
            <a:pPr marL="457200" indent="-457200" algn="just">
              <a:buFont typeface="Arial" panose="020B0604020202020204" pitchFamily="34" charset="0"/>
              <a:buChar char="•"/>
            </a:pPr>
            <a:r>
              <a:rPr lang="en-IN" sz="2400" dirty="0" err="1">
                <a:latin typeface="Lucida Sans" panose="020B0602030504020204" pitchFamily="34" charset="0"/>
              </a:rPr>
              <a:t>RecogNote</a:t>
            </a:r>
            <a:r>
              <a:rPr lang="en-IN" sz="2400" dirty="0">
                <a:latin typeface="Lucida Sans" panose="020B0602030504020204" pitchFamily="34" charset="0"/>
              </a:rPr>
              <a:t> is a software utilising an open-source API to convert </a:t>
            </a:r>
            <a:r>
              <a:rPr lang="en-IN" sz="2400" b="1" dirty="0">
                <a:latin typeface="Lucida Sans" panose="020B0602030504020204" pitchFamily="34" charset="0"/>
              </a:rPr>
              <a:t>real-time</a:t>
            </a:r>
            <a:r>
              <a:rPr lang="en-IN" sz="2400" dirty="0">
                <a:latin typeface="Lucida Sans" panose="020B0602030504020204" pitchFamily="34" charset="0"/>
              </a:rPr>
              <a:t> speech into a written transcript, as well as allowing for </a:t>
            </a:r>
            <a:r>
              <a:rPr lang="en-IN" sz="2400" b="1" dirty="0">
                <a:latin typeface="Lucida Sans" panose="020B0602030504020204" pitchFamily="34" charset="0"/>
              </a:rPr>
              <a:t>conversion of drawn figures and notes </a:t>
            </a:r>
            <a:r>
              <a:rPr lang="en-IN" sz="2400" dirty="0">
                <a:latin typeface="Lucida Sans" panose="020B0602030504020204" pitchFamily="34" charset="0"/>
              </a:rPr>
              <a:t>into a </a:t>
            </a:r>
            <a:r>
              <a:rPr lang="en-IN" sz="2400" b="1" dirty="0">
                <a:latin typeface="Lucida Sans" panose="020B0602030504020204" pitchFamily="34" charset="0"/>
              </a:rPr>
              <a:t>readable-and-printable</a:t>
            </a:r>
            <a:r>
              <a:rPr lang="en-IN" sz="2400" dirty="0">
                <a:latin typeface="Lucida Sans" panose="020B0602030504020204" pitchFamily="34" charset="0"/>
              </a:rPr>
              <a:t> PDF format along with the text transcript.</a:t>
            </a:r>
          </a:p>
          <a:p>
            <a:pPr marL="457200" indent="-457200" algn="just">
              <a:buFont typeface="Arial" panose="020B0604020202020204" pitchFamily="34" charset="0"/>
              <a:buChar char="•"/>
            </a:pPr>
            <a:endParaRPr lang="en-IN" sz="2400" dirty="0">
              <a:latin typeface="Lucida Sans" panose="020B0602030504020204" pitchFamily="34" charset="0"/>
            </a:endParaRPr>
          </a:p>
          <a:p>
            <a:pPr marL="457200" indent="-457200" algn="just">
              <a:buFont typeface="Arial" panose="020B0604020202020204" pitchFamily="34" charset="0"/>
              <a:buChar char="•"/>
            </a:pPr>
            <a:r>
              <a:rPr lang="en-IN" sz="2400" dirty="0">
                <a:latin typeface="Lucida Sans" panose="020B0602030504020204" pitchFamily="34" charset="0"/>
              </a:rPr>
              <a:t>What </a:t>
            </a:r>
            <a:r>
              <a:rPr lang="en-IN" sz="2400" dirty="0" err="1">
                <a:latin typeface="Lucida Sans" panose="020B0602030504020204" pitchFamily="34" charset="0"/>
              </a:rPr>
              <a:t>RecogNote</a:t>
            </a:r>
            <a:r>
              <a:rPr lang="en-IN" sz="2400" dirty="0">
                <a:latin typeface="Lucida Sans" panose="020B0602030504020204" pitchFamily="34" charset="0"/>
              </a:rPr>
              <a:t> does is that it converts most languages into a </a:t>
            </a:r>
            <a:r>
              <a:rPr lang="en-IN" sz="2400" b="1" dirty="0">
                <a:latin typeface="Lucida Sans" panose="020B0602030504020204" pitchFamily="34" charset="0"/>
              </a:rPr>
              <a:t>ready-to-read and share</a:t>
            </a:r>
            <a:r>
              <a:rPr lang="en-IN" sz="2400" dirty="0">
                <a:latin typeface="Lucida Sans" panose="020B0602030504020204" pitchFamily="34" charset="0"/>
              </a:rPr>
              <a:t> text format, and provides additional features such as </a:t>
            </a:r>
            <a:r>
              <a:rPr lang="en-IN" sz="2400" b="1" dirty="0">
                <a:latin typeface="Lucida Sans" panose="020B0602030504020204" pitchFamily="34" charset="0"/>
              </a:rPr>
              <a:t>the ability to save drawn figures/notes into a PDF format file</a:t>
            </a:r>
            <a:r>
              <a:rPr lang="en-IN" sz="2400" dirty="0">
                <a:latin typeface="Lucida Sans" panose="020B0602030504020204" pitchFamily="34" charset="0"/>
              </a:rPr>
              <a:t>, allowing for it to be printed by students or teachers alike if needed.</a:t>
            </a:r>
          </a:p>
        </p:txBody>
      </p:sp>
    </p:spTree>
    <p:extLst>
      <p:ext uri="{BB962C8B-B14F-4D97-AF65-F5344CB8AC3E}">
        <p14:creationId xmlns:p14="http://schemas.microsoft.com/office/powerpoint/2010/main" val="364553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A4F08B-47FA-4917-825C-946F5B3A822D}"/>
              </a:ext>
            </a:extLst>
          </p:cNvPr>
          <p:cNvSpPr txBox="1"/>
          <p:nvPr/>
        </p:nvSpPr>
        <p:spPr>
          <a:xfrm>
            <a:off x="3045041" y="479394"/>
            <a:ext cx="7253056" cy="1569660"/>
          </a:xfrm>
          <a:prstGeom prst="rect">
            <a:avLst/>
          </a:prstGeom>
          <a:noFill/>
        </p:spPr>
        <p:txBody>
          <a:bodyPr wrap="square" rtlCol="0">
            <a:spAutoFit/>
          </a:bodyPr>
          <a:lstStyle/>
          <a:p>
            <a:r>
              <a:rPr lang="en-IN" sz="4800" dirty="0">
                <a:latin typeface="HP Simplified Jpan Light" panose="020B0300000000000000" pitchFamily="34" charset="-128"/>
                <a:ea typeface="HP Simplified Jpan Light" panose="020B0300000000000000" pitchFamily="34" charset="-128"/>
                <a:cs typeface="Arial" panose="020B0604020202020204" pitchFamily="34" charset="0"/>
              </a:rPr>
              <a:t>Why you want to use </a:t>
            </a:r>
            <a:r>
              <a:rPr lang="en-IN" sz="4800" dirty="0" err="1">
                <a:latin typeface="HP Simplified Jpan Light" panose="020B0300000000000000" pitchFamily="34" charset="-128"/>
                <a:ea typeface="HP Simplified Jpan Light" panose="020B0300000000000000" pitchFamily="34" charset="-128"/>
                <a:cs typeface="Arial" panose="020B0604020202020204" pitchFamily="34" charset="0"/>
              </a:rPr>
              <a:t>RecogNote</a:t>
            </a:r>
            <a:r>
              <a:rPr lang="en-IN" sz="4800" dirty="0">
                <a:latin typeface="HP Simplified Jpan Light" panose="020B0300000000000000" pitchFamily="34" charset="-128"/>
                <a:ea typeface="HP Simplified Jpan Light" panose="020B0300000000000000" pitchFamily="34" charset="-128"/>
                <a:cs typeface="Arial" panose="020B0604020202020204" pitchFamily="34" charset="0"/>
              </a:rPr>
              <a:t> -</a:t>
            </a:r>
          </a:p>
        </p:txBody>
      </p:sp>
      <p:sp>
        <p:nvSpPr>
          <p:cNvPr id="6" name="TextBox 5">
            <a:extLst>
              <a:ext uri="{FF2B5EF4-FFF2-40B4-BE49-F238E27FC236}">
                <a16:creationId xmlns:a16="http://schemas.microsoft.com/office/drawing/2014/main" id="{6A154CF0-5667-4B71-9C3A-033859CB1100}"/>
              </a:ext>
            </a:extLst>
          </p:cNvPr>
          <p:cNvSpPr txBox="1"/>
          <p:nvPr/>
        </p:nvSpPr>
        <p:spPr>
          <a:xfrm>
            <a:off x="2818044" y="2235817"/>
            <a:ext cx="8824404" cy="4893647"/>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Lucida Sans" panose="020B0602030504020204" pitchFamily="34" charset="0"/>
              </a:rPr>
              <a:t>The real-time conversion of speech to text helps students </a:t>
            </a:r>
            <a:r>
              <a:rPr lang="en-IN" sz="2400" b="1" dirty="0">
                <a:latin typeface="Lucida Sans" panose="020B0602030504020204" pitchFamily="34" charset="0"/>
              </a:rPr>
              <a:t>devote more time to  their learning</a:t>
            </a:r>
            <a:r>
              <a:rPr lang="en-IN" sz="2400" dirty="0">
                <a:latin typeface="Lucida Sans" panose="020B0602030504020204" pitchFamily="34" charset="0"/>
              </a:rPr>
              <a:t> instead of having to spend several minutes in taking down notes, saving up to </a:t>
            </a:r>
            <a:r>
              <a:rPr lang="en-IN" sz="2400" b="1" dirty="0">
                <a:latin typeface="Lucida Sans" panose="020B0602030504020204" pitchFamily="34" charset="0"/>
              </a:rPr>
              <a:t>almost 50% of their time spent in class</a:t>
            </a:r>
            <a:r>
              <a:rPr lang="en-IN" sz="2400" dirty="0">
                <a:latin typeface="Lucida Sans" panose="020B0602030504020204" pitchFamily="34" charset="0"/>
              </a:rPr>
              <a:t>, and allows teachers to spend more time effectively teaching students.</a:t>
            </a:r>
          </a:p>
          <a:p>
            <a:pPr marL="285750" indent="-285750" algn="just">
              <a:buFont typeface="Arial" panose="020B0604020202020204" pitchFamily="34" charset="0"/>
              <a:buChar char="•"/>
            </a:pPr>
            <a:endParaRPr lang="en-IN" sz="2400" dirty="0">
              <a:latin typeface="Lucida Sans" panose="020B0602030504020204" pitchFamily="34" charset="0"/>
            </a:endParaRPr>
          </a:p>
          <a:p>
            <a:pPr marL="285750" indent="-285750" algn="just">
              <a:buFont typeface="Arial" panose="020B0604020202020204" pitchFamily="34" charset="0"/>
              <a:buChar char="•"/>
            </a:pPr>
            <a:r>
              <a:rPr lang="en-IN" sz="2400" dirty="0">
                <a:latin typeface="Lucida Sans" panose="020B0602030504020204" pitchFamily="34" charset="0"/>
              </a:rPr>
              <a:t>Conversion of Hand-drawn notes as well as the text transcript into a printable PDF format provides a </a:t>
            </a:r>
            <a:r>
              <a:rPr lang="en-IN" sz="2400" b="1" dirty="0">
                <a:latin typeface="Lucida Sans" panose="020B0602030504020204" pitchFamily="34" charset="0"/>
              </a:rPr>
              <a:t>Hassle-Free printing experience </a:t>
            </a:r>
            <a:r>
              <a:rPr lang="en-IN" sz="2400" dirty="0">
                <a:latin typeface="Lucida Sans" panose="020B0602030504020204" pitchFamily="34" charset="0"/>
              </a:rPr>
              <a:t>as </a:t>
            </a:r>
            <a:r>
              <a:rPr lang="en-IN" sz="2400" b="1" dirty="0">
                <a:latin typeface="Lucida Sans" panose="020B0602030504020204" pitchFamily="34" charset="0"/>
              </a:rPr>
              <a:t>no additional applications are needed to print or download </a:t>
            </a:r>
            <a:r>
              <a:rPr lang="en-IN" sz="2400" dirty="0">
                <a:latin typeface="Lucida Sans" panose="020B0602030504020204" pitchFamily="34" charset="0"/>
              </a:rPr>
              <a:t>said notes after their conversion.</a:t>
            </a:r>
          </a:p>
          <a:p>
            <a:pPr marL="285750" indent="-285750">
              <a:buFont typeface="Arial" panose="020B0604020202020204" pitchFamily="34" charset="0"/>
              <a:buChar char="•"/>
            </a:pPr>
            <a:endParaRPr lang="en-IN" sz="2400" dirty="0">
              <a:latin typeface="Lucida Sans" panose="020B0602030504020204" pitchFamily="34" charset="0"/>
            </a:endParaRPr>
          </a:p>
        </p:txBody>
      </p:sp>
    </p:spTree>
    <p:extLst>
      <p:ext uri="{BB962C8B-B14F-4D97-AF65-F5344CB8AC3E}">
        <p14:creationId xmlns:p14="http://schemas.microsoft.com/office/powerpoint/2010/main" val="402831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AF59-A40A-43E4-9C1F-91B0B1220476}"/>
              </a:ext>
            </a:extLst>
          </p:cNvPr>
          <p:cNvSpPr>
            <a:spLocks noGrp="1"/>
          </p:cNvSpPr>
          <p:nvPr>
            <p:ph type="title"/>
          </p:nvPr>
        </p:nvSpPr>
        <p:spPr>
          <a:xfrm>
            <a:off x="3098307" y="195309"/>
            <a:ext cx="8416031" cy="1811045"/>
          </a:xfrm>
        </p:spPr>
        <p:txBody>
          <a:bodyPr>
            <a:noAutofit/>
          </a:bodyPr>
          <a:lstStyle/>
          <a:p>
            <a:r>
              <a:rPr lang="en-IN" sz="4800" dirty="0">
                <a:latin typeface="HP Simplified Jpan Light" panose="020B0300000000000000" pitchFamily="34" charset="-128"/>
                <a:ea typeface="HP Simplified Jpan Light" panose="020B0300000000000000" pitchFamily="34" charset="-128"/>
              </a:rPr>
              <a:t>What makes </a:t>
            </a:r>
            <a:r>
              <a:rPr lang="en-IN" sz="4800" dirty="0" err="1">
                <a:latin typeface="HP Simplified Jpan Light" panose="020B0300000000000000" pitchFamily="34" charset="-128"/>
                <a:ea typeface="HP Simplified Jpan Light" panose="020B0300000000000000" pitchFamily="34" charset="-128"/>
              </a:rPr>
              <a:t>RecogNote</a:t>
            </a:r>
            <a:r>
              <a:rPr lang="en-IN" sz="4800" dirty="0">
                <a:latin typeface="HP Simplified Jpan Light" panose="020B0300000000000000" pitchFamily="34" charset="-128"/>
                <a:ea typeface="HP Simplified Jpan Light" panose="020B0300000000000000" pitchFamily="34" charset="-128"/>
              </a:rPr>
              <a:t> different from its competitors? -</a:t>
            </a:r>
          </a:p>
        </p:txBody>
      </p:sp>
      <p:sp>
        <p:nvSpPr>
          <p:cNvPr id="7" name="TextBox 6">
            <a:extLst>
              <a:ext uri="{FF2B5EF4-FFF2-40B4-BE49-F238E27FC236}">
                <a16:creationId xmlns:a16="http://schemas.microsoft.com/office/drawing/2014/main" id="{85253A7A-50C2-465D-BB2A-04738E9E5D0A}"/>
              </a:ext>
            </a:extLst>
          </p:cNvPr>
          <p:cNvSpPr txBox="1"/>
          <p:nvPr/>
        </p:nvSpPr>
        <p:spPr>
          <a:xfrm>
            <a:off x="2911876" y="2006354"/>
            <a:ext cx="8602462" cy="4524315"/>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Lucida Sans" panose="020B0602030504020204" pitchFamily="34" charset="0"/>
              </a:rPr>
              <a:t>Firstly, </a:t>
            </a:r>
            <a:r>
              <a:rPr lang="en-IN" sz="2400" dirty="0" err="1">
                <a:latin typeface="Lucida Sans" panose="020B0602030504020204" pitchFamily="34" charset="0"/>
              </a:rPr>
              <a:t>RecogNote</a:t>
            </a:r>
            <a:r>
              <a:rPr lang="en-IN" sz="2400" dirty="0">
                <a:latin typeface="Lucida Sans" panose="020B0602030504020204" pitchFamily="34" charset="0"/>
              </a:rPr>
              <a:t> chiefly separates itself from its nearest competitors by being an app that </a:t>
            </a:r>
            <a:r>
              <a:rPr lang="en-IN" sz="2400" b="1" dirty="0">
                <a:latin typeface="Lucida Sans" panose="020B0602030504020204" pitchFamily="34" charset="0"/>
              </a:rPr>
              <a:t>integrates both the feature of real-time speech to text conversion</a:t>
            </a:r>
            <a:r>
              <a:rPr lang="en-IN" sz="2400" dirty="0">
                <a:latin typeface="Lucida Sans" panose="020B0602030504020204" pitchFamily="34" charset="0"/>
              </a:rPr>
              <a:t> with</a:t>
            </a:r>
            <a:r>
              <a:rPr lang="en-IN" sz="2400" b="1" dirty="0">
                <a:latin typeface="Lucida Sans" panose="020B0602030504020204" pitchFamily="34" charset="0"/>
              </a:rPr>
              <a:t> the ability to convert drawn figures/notes into PDF files</a:t>
            </a:r>
            <a:r>
              <a:rPr lang="en-IN" sz="2400" dirty="0">
                <a:latin typeface="Lucida Sans" panose="020B0602030504020204" pitchFamily="34" charset="0"/>
              </a:rPr>
              <a:t> for a </a:t>
            </a:r>
            <a:r>
              <a:rPr lang="en-IN" sz="2400" b="1" dirty="0">
                <a:latin typeface="Lucida Sans" panose="020B0602030504020204" pitchFamily="34" charset="0"/>
              </a:rPr>
              <a:t>unified and simple way to retain information</a:t>
            </a:r>
            <a:r>
              <a:rPr lang="en-IN" sz="2400" dirty="0">
                <a:latin typeface="Lucida Sans" panose="020B0602030504020204" pitchFamily="34" charset="0"/>
              </a:rPr>
              <a:t> without using multiple applications.</a:t>
            </a:r>
          </a:p>
          <a:p>
            <a:pPr marL="285750" indent="-285750" algn="just">
              <a:buFont typeface="Arial" panose="020B0604020202020204" pitchFamily="34" charset="0"/>
              <a:buChar char="•"/>
            </a:pPr>
            <a:endParaRPr lang="en-IN" sz="2400" dirty="0">
              <a:latin typeface="Lucida Sans" panose="020B0602030504020204" pitchFamily="34" charset="0"/>
            </a:endParaRPr>
          </a:p>
          <a:p>
            <a:pPr marL="285750" indent="-285750" algn="just">
              <a:buFont typeface="Arial" panose="020B0604020202020204" pitchFamily="34" charset="0"/>
              <a:buChar char="•"/>
            </a:pPr>
            <a:r>
              <a:rPr lang="en-IN" sz="2400" dirty="0" err="1">
                <a:latin typeface="Lucida Sans" panose="020B0602030504020204" pitchFamily="34" charset="0"/>
              </a:rPr>
              <a:t>RecogNote</a:t>
            </a:r>
            <a:r>
              <a:rPr lang="en-IN" sz="2400" dirty="0">
                <a:latin typeface="Lucida Sans" panose="020B0602030504020204" pitchFamily="34" charset="0"/>
              </a:rPr>
              <a:t> also offers a </a:t>
            </a:r>
            <a:r>
              <a:rPr lang="en-IN" sz="2400" b="1" dirty="0">
                <a:latin typeface="Lucida Sans" panose="020B0602030504020204" pitchFamily="34" charset="0"/>
              </a:rPr>
              <a:t>friendly UI for easy accessibility</a:t>
            </a:r>
            <a:r>
              <a:rPr lang="en-IN" sz="2400" dirty="0">
                <a:latin typeface="Lucida Sans" panose="020B0602030504020204" pitchFamily="34" charset="0"/>
              </a:rPr>
              <a:t>, and is relatively straightforward, with few competing apps(namely Microsoft’s) coming close to its simplistic format. </a:t>
            </a:r>
          </a:p>
        </p:txBody>
      </p:sp>
    </p:spTree>
    <p:extLst>
      <p:ext uri="{BB962C8B-B14F-4D97-AF65-F5344CB8AC3E}">
        <p14:creationId xmlns:p14="http://schemas.microsoft.com/office/powerpoint/2010/main" val="276096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8A9F3E-07DC-4492-A88C-FE15166E99C0}"/>
              </a:ext>
            </a:extLst>
          </p:cNvPr>
          <p:cNvSpPr txBox="1"/>
          <p:nvPr/>
        </p:nvSpPr>
        <p:spPr>
          <a:xfrm>
            <a:off x="3044418" y="238720"/>
            <a:ext cx="7786339" cy="1569660"/>
          </a:xfrm>
          <a:prstGeom prst="rect">
            <a:avLst/>
          </a:prstGeom>
          <a:noFill/>
        </p:spPr>
        <p:txBody>
          <a:bodyPr wrap="square" rtlCol="0">
            <a:spAutoFit/>
          </a:bodyPr>
          <a:lstStyle/>
          <a:p>
            <a:r>
              <a:rPr lang="en-IN" sz="4800" dirty="0">
                <a:latin typeface="HP Simplified Jpan Light" panose="020B0300000000000000" pitchFamily="34" charset="-128"/>
                <a:ea typeface="HP Simplified Jpan Light" panose="020B0300000000000000" pitchFamily="34" charset="-128"/>
              </a:rPr>
              <a:t>Questions and our answers to them -</a:t>
            </a:r>
          </a:p>
        </p:txBody>
      </p:sp>
      <p:sp>
        <p:nvSpPr>
          <p:cNvPr id="11" name="TextBox 10">
            <a:extLst>
              <a:ext uri="{FF2B5EF4-FFF2-40B4-BE49-F238E27FC236}">
                <a16:creationId xmlns:a16="http://schemas.microsoft.com/office/drawing/2014/main" id="{E931A962-8DA3-447E-A155-7D4B06716A1F}"/>
              </a:ext>
            </a:extLst>
          </p:cNvPr>
          <p:cNvSpPr txBox="1"/>
          <p:nvPr/>
        </p:nvSpPr>
        <p:spPr>
          <a:xfrm>
            <a:off x="3044418" y="1808380"/>
            <a:ext cx="8709617" cy="4524315"/>
          </a:xfrm>
          <a:prstGeom prst="rect">
            <a:avLst/>
          </a:prstGeom>
          <a:noFill/>
        </p:spPr>
        <p:txBody>
          <a:bodyPr wrap="square" rtlCol="0">
            <a:spAutoFit/>
          </a:bodyPr>
          <a:lstStyle/>
          <a:p>
            <a:r>
              <a:rPr lang="en-IN" sz="2400" dirty="0">
                <a:latin typeface="Lucida Sans" panose="020B0602030504020204" pitchFamily="34" charset="0"/>
              </a:rPr>
              <a:t>Q: Who all can benefit from this app? </a:t>
            </a:r>
          </a:p>
          <a:p>
            <a:r>
              <a:rPr lang="en-IN" sz="2400" dirty="0">
                <a:latin typeface="Lucida Sans" panose="020B0602030504020204" pitchFamily="34" charset="0"/>
              </a:rPr>
              <a:t>A: Both Students and Teachers can benefit from our software, alongside the environment as well!</a:t>
            </a:r>
          </a:p>
          <a:p>
            <a:endParaRPr lang="en-IN" sz="2400" dirty="0">
              <a:latin typeface="Lucida Sans" panose="020B0602030504020204" pitchFamily="34" charset="0"/>
            </a:endParaRPr>
          </a:p>
          <a:p>
            <a:r>
              <a:rPr lang="en-IN" sz="2400" dirty="0">
                <a:latin typeface="Lucida Sans" panose="020B0602030504020204" pitchFamily="34" charset="0"/>
              </a:rPr>
              <a:t>Q: Why was this app created?</a:t>
            </a:r>
          </a:p>
          <a:p>
            <a:r>
              <a:rPr lang="en-IN" sz="2400" dirty="0">
                <a:latin typeface="Lucida Sans" panose="020B0602030504020204" pitchFamily="34" charset="0"/>
              </a:rPr>
              <a:t>A: To make note referral easier and more accessible to both students and teachers(and also because we were too lazy to take notes)</a:t>
            </a:r>
          </a:p>
          <a:p>
            <a:endParaRPr lang="en-IN" sz="2400" dirty="0">
              <a:latin typeface="Lucida Sans" panose="020B0602030504020204" pitchFamily="34" charset="0"/>
            </a:endParaRPr>
          </a:p>
          <a:p>
            <a:r>
              <a:rPr lang="en-IN" sz="2400" dirty="0">
                <a:latin typeface="Lucida Sans" panose="020B0602030504020204" pitchFamily="34" charset="0"/>
              </a:rPr>
              <a:t>Q: Will this replace teachers?</a:t>
            </a:r>
          </a:p>
          <a:p>
            <a:r>
              <a:rPr lang="en-IN" sz="2400" dirty="0">
                <a:latin typeface="Lucida Sans" panose="020B0602030504020204" pitchFamily="34" charset="0"/>
              </a:rPr>
              <a:t>A: A very high probability that it won’t, since it’s simply an efficient note-taking app</a:t>
            </a:r>
          </a:p>
        </p:txBody>
      </p:sp>
    </p:spTree>
    <p:extLst>
      <p:ext uri="{BB962C8B-B14F-4D97-AF65-F5344CB8AC3E}">
        <p14:creationId xmlns:p14="http://schemas.microsoft.com/office/powerpoint/2010/main" val="42917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70DA-347D-45F3-8F54-16728853D2E4}"/>
              </a:ext>
            </a:extLst>
          </p:cNvPr>
          <p:cNvSpPr>
            <a:spLocks noGrp="1"/>
          </p:cNvSpPr>
          <p:nvPr>
            <p:ph type="title"/>
          </p:nvPr>
        </p:nvSpPr>
        <p:spPr>
          <a:xfrm>
            <a:off x="3030984" y="-17755"/>
            <a:ext cx="8069061" cy="2129500"/>
          </a:xfrm>
        </p:spPr>
        <p:txBody>
          <a:bodyPr>
            <a:normAutofit/>
          </a:bodyPr>
          <a:lstStyle/>
          <a:p>
            <a:r>
              <a:rPr lang="en-IN" sz="4800" dirty="0">
                <a:latin typeface="HP Simplified Jpan Light" panose="020B0300000000000000" pitchFamily="34" charset="-128"/>
                <a:ea typeface="HP Simplified Jpan Light" panose="020B0300000000000000" pitchFamily="34" charset="-128"/>
              </a:rPr>
              <a:t>Some closing words from our Developers –</a:t>
            </a:r>
          </a:p>
        </p:txBody>
      </p:sp>
      <p:sp>
        <p:nvSpPr>
          <p:cNvPr id="7" name="TextBox 6">
            <a:extLst>
              <a:ext uri="{FF2B5EF4-FFF2-40B4-BE49-F238E27FC236}">
                <a16:creationId xmlns:a16="http://schemas.microsoft.com/office/drawing/2014/main" id="{C737DA33-00E4-43B9-9565-CBF20594B7ED}"/>
              </a:ext>
            </a:extLst>
          </p:cNvPr>
          <p:cNvSpPr txBox="1"/>
          <p:nvPr/>
        </p:nvSpPr>
        <p:spPr>
          <a:xfrm>
            <a:off x="2837895" y="1917551"/>
            <a:ext cx="6516210" cy="3539430"/>
          </a:xfrm>
          <a:prstGeom prst="rect">
            <a:avLst/>
          </a:prstGeom>
          <a:noFill/>
        </p:spPr>
        <p:txBody>
          <a:bodyPr wrap="square" rtlCol="0">
            <a:spAutoFit/>
          </a:bodyPr>
          <a:lstStyle/>
          <a:p>
            <a:r>
              <a:rPr lang="en-IN" sz="1600" dirty="0">
                <a:latin typeface="Lucida Sans" panose="020B0602030504020204" pitchFamily="34" charset="0"/>
              </a:rPr>
              <a:t>First, I’d like to dedicate this one line to my team, without which I wouldn’t have been able to completely showcase this.</a:t>
            </a:r>
          </a:p>
          <a:p>
            <a:endParaRPr lang="en-IN" sz="1600" dirty="0">
              <a:latin typeface="Lucida Sans" panose="020B0602030504020204" pitchFamily="34" charset="0"/>
            </a:endParaRPr>
          </a:p>
          <a:p>
            <a:r>
              <a:rPr lang="en-IN" sz="1600" dirty="0">
                <a:latin typeface="Lucida Sans" panose="020B0602030504020204" pitchFamily="34" charset="0"/>
              </a:rPr>
              <a:t>Now, onto why I developed this app. This had first started out like this – as an idea for finding a solution to a problem we had experienced before, but had little knowledge of how to solve it. The problem of taking down notes is something that one faces at least once in their educational life, so we wanted to make something that would both solve that, and make the process more unified. So far, this has been my most ambitious project, although reality has limited some of those ambitions. However, I am sure that you, the consumer, will find this satisfactory. </a:t>
            </a:r>
          </a:p>
          <a:p>
            <a:endParaRPr lang="en-IN" sz="1600" dirty="0">
              <a:latin typeface="Lucida Sans" panose="020B0602030504020204" pitchFamily="34" charset="0"/>
            </a:endParaRPr>
          </a:p>
          <a:p>
            <a:r>
              <a:rPr lang="en-IN" sz="1600" dirty="0">
                <a:latin typeface="Lucida Sans" panose="020B0602030504020204" pitchFamily="34" charset="0"/>
              </a:rPr>
              <a:t>- A.M (A.K.A </a:t>
            </a:r>
            <a:r>
              <a:rPr lang="en-IN" sz="1600" dirty="0" err="1">
                <a:latin typeface="Lucida Sans" panose="020B0602030504020204" pitchFamily="34" charset="0"/>
              </a:rPr>
              <a:t>Zyroknight</a:t>
            </a:r>
            <a:r>
              <a:rPr lang="en-IN" sz="1600" dirty="0">
                <a:latin typeface="Lucida Sans" panose="020B0602030504020204" pitchFamily="34" charset="0"/>
              </a:rPr>
              <a:t>)</a:t>
            </a:r>
          </a:p>
        </p:txBody>
      </p:sp>
    </p:spTree>
    <p:extLst>
      <p:ext uri="{BB962C8B-B14F-4D97-AF65-F5344CB8AC3E}">
        <p14:creationId xmlns:p14="http://schemas.microsoft.com/office/powerpoint/2010/main" val="198835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1B7498-AEF5-4BE3-97EC-EA7F17BA1D95}"/>
              </a:ext>
            </a:extLst>
          </p:cNvPr>
          <p:cNvSpPr/>
          <p:nvPr/>
        </p:nvSpPr>
        <p:spPr>
          <a:xfrm>
            <a:off x="0" y="0"/>
            <a:ext cx="12192000" cy="55662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D931B57-5590-46A0-BC02-1FAF911587CE}"/>
              </a:ext>
            </a:extLst>
          </p:cNvPr>
          <p:cNvSpPr/>
          <p:nvPr/>
        </p:nvSpPr>
        <p:spPr>
          <a:xfrm>
            <a:off x="8966448" y="0"/>
            <a:ext cx="1917576" cy="5566299"/>
          </a:xfrm>
          <a:prstGeom prst="rect">
            <a:avLst/>
          </a:prstGeom>
          <a:solidFill>
            <a:srgbClr val="E40EBB"/>
          </a:solidFill>
          <a:ln>
            <a:solidFill>
              <a:srgbClr val="E40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40EF875-2430-4B02-BECC-44948D928414}"/>
              </a:ext>
            </a:extLst>
          </p:cNvPr>
          <p:cNvSpPr/>
          <p:nvPr/>
        </p:nvSpPr>
        <p:spPr>
          <a:xfrm>
            <a:off x="8966448" y="5566299"/>
            <a:ext cx="1917576" cy="12917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75000"/>
                </a:schemeClr>
              </a:solidFill>
            </a:endParaRPr>
          </a:p>
        </p:txBody>
      </p:sp>
      <p:sp>
        <p:nvSpPr>
          <p:cNvPr id="11" name="Rectangle 10">
            <a:extLst>
              <a:ext uri="{FF2B5EF4-FFF2-40B4-BE49-F238E27FC236}">
                <a16:creationId xmlns:a16="http://schemas.microsoft.com/office/drawing/2014/main" id="{93464858-83D4-4371-BF9D-8B994945510E}"/>
              </a:ext>
            </a:extLst>
          </p:cNvPr>
          <p:cNvSpPr/>
          <p:nvPr/>
        </p:nvSpPr>
        <p:spPr>
          <a:xfrm>
            <a:off x="0" y="5566299"/>
            <a:ext cx="8966448" cy="1291701"/>
          </a:xfrm>
          <a:prstGeom prst="rect">
            <a:avLst/>
          </a:prstGeom>
          <a:solidFill>
            <a:srgbClr val="E40EBB"/>
          </a:solidFill>
          <a:ln>
            <a:solidFill>
              <a:srgbClr val="E40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DECDB05-BF07-4EB9-84FB-D3E16B2B4889}"/>
              </a:ext>
            </a:extLst>
          </p:cNvPr>
          <p:cNvSpPr/>
          <p:nvPr/>
        </p:nvSpPr>
        <p:spPr>
          <a:xfrm>
            <a:off x="10884024" y="5566299"/>
            <a:ext cx="1307976" cy="1291701"/>
          </a:xfrm>
          <a:prstGeom prst="rect">
            <a:avLst/>
          </a:prstGeom>
          <a:solidFill>
            <a:srgbClr val="E40EBB"/>
          </a:solidFill>
          <a:ln>
            <a:solidFill>
              <a:srgbClr val="E40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0EACEE7-63C0-4E33-855E-3C9317BC5CA7}"/>
              </a:ext>
            </a:extLst>
          </p:cNvPr>
          <p:cNvSpPr txBox="1"/>
          <p:nvPr/>
        </p:nvSpPr>
        <p:spPr>
          <a:xfrm>
            <a:off x="772357" y="426128"/>
            <a:ext cx="7102136" cy="4154984"/>
          </a:xfrm>
          <a:prstGeom prst="rect">
            <a:avLst/>
          </a:prstGeom>
          <a:noFill/>
        </p:spPr>
        <p:txBody>
          <a:bodyPr wrap="square" rtlCol="0">
            <a:spAutoFit/>
          </a:bodyPr>
          <a:lstStyle/>
          <a:p>
            <a:r>
              <a:rPr lang="en-IN" sz="6600" dirty="0">
                <a:solidFill>
                  <a:schemeClr val="bg1"/>
                </a:solidFill>
              </a:rPr>
              <a:t>Thank you for your time.</a:t>
            </a:r>
          </a:p>
          <a:p>
            <a:r>
              <a:rPr lang="en-IN" sz="6600" dirty="0">
                <a:solidFill>
                  <a:schemeClr val="bg1"/>
                </a:solidFill>
              </a:rPr>
              <a:t>Your support is appreciated. </a:t>
            </a:r>
          </a:p>
        </p:txBody>
      </p:sp>
      <p:sp>
        <p:nvSpPr>
          <p:cNvPr id="14" name="TextBox 13">
            <a:extLst>
              <a:ext uri="{FF2B5EF4-FFF2-40B4-BE49-F238E27FC236}">
                <a16:creationId xmlns:a16="http://schemas.microsoft.com/office/drawing/2014/main" id="{D31BA841-25E4-4640-A193-5AF805F43C71}"/>
              </a:ext>
            </a:extLst>
          </p:cNvPr>
          <p:cNvSpPr txBox="1"/>
          <p:nvPr/>
        </p:nvSpPr>
        <p:spPr>
          <a:xfrm>
            <a:off x="736847" y="4864963"/>
            <a:ext cx="7324077" cy="369332"/>
          </a:xfrm>
          <a:prstGeom prst="rect">
            <a:avLst/>
          </a:prstGeom>
          <a:noFill/>
        </p:spPr>
        <p:txBody>
          <a:bodyPr wrap="square" rtlCol="0">
            <a:spAutoFit/>
          </a:bodyPr>
          <a:lstStyle/>
          <a:p>
            <a:r>
              <a:rPr lang="en-IN" dirty="0">
                <a:solidFill>
                  <a:schemeClr val="bg1"/>
                </a:solidFill>
                <a:latin typeface="HP Simplified Jpan Light" panose="020B0300000000000000" pitchFamily="34" charset="-128"/>
                <a:ea typeface="HP Simplified Jpan Light" panose="020B0300000000000000" pitchFamily="34" charset="-128"/>
              </a:rPr>
              <a:t>If you liked this product, consider following our other projects as well!</a:t>
            </a:r>
          </a:p>
        </p:txBody>
      </p:sp>
    </p:spTree>
    <p:extLst>
      <p:ext uri="{BB962C8B-B14F-4D97-AF65-F5344CB8AC3E}">
        <p14:creationId xmlns:p14="http://schemas.microsoft.com/office/powerpoint/2010/main" val="128712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787</TotalTime>
  <Words>581</Words>
  <Application>Microsoft Office PowerPoint</Application>
  <PresentationFormat>Widescreen</PresentationFormat>
  <Paragraphs>39</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Eras Light ITC</vt:lpstr>
      <vt:lpstr>Eras Medium ITC</vt:lpstr>
      <vt:lpstr>HP Simplified Jpan Light</vt:lpstr>
      <vt:lpstr>Lucida Sans</vt:lpstr>
      <vt:lpstr>Office Theme</vt:lpstr>
      <vt:lpstr>PowerPoint Presentation</vt:lpstr>
      <vt:lpstr>PowerPoint Presentation</vt:lpstr>
      <vt:lpstr>PowerPoint Presentation</vt:lpstr>
      <vt:lpstr>PowerPoint Presentation</vt:lpstr>
      <vt:lpstr>What makes RecogNote different from its competitors? -</vt:lpstr>
      <vt:lpstr>PowerPoint Presentation</vt:lpstr>
      <vt:lpstr>Some closing words from our Developers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Meme Moment                        </dc:title>
  <dc:creator>Remika Sharma</dc:creator>
  <cp:lastModifiedBy>Shruti Mishra</cp:lastModifiedBy>
  <cp:revision>63</cp:revision>
  <dcterms:created xsi:type="dcterms:W3CDTF">2020-10-31T15:39:01Z</dcterms:created>
  <dcterms:modified xsi:type="dcterms:W3CDTF">2020-11-03T06:12:26Z</dcterms:modified>
</cp:coreProperties>
</file>