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21"/>
  </p:notesMasterIdLst>
  <p:sldIdLst>
    <p:sldId id="349" r:id="rId3"/>
    <p:sldId id="257" r:id="rId4"/>
    <p:sldId id="259" r:id="rId5"/>
    <p:sldId id="347" r:id="rId6"/>
    <p:sldId id="351" r:id="rId7"/>
    <p:sldId id="352" r:id="rId8"/>
    <p:sldId id="353" r:id="rId9"/>
    <p:sldId id="354" r:id="rId10"/>
    <p:sldId id="355" r:id="rId11"/>
    <p:sldId id="356" r:id="rId12"/>
    <p:sldId id="357" r:id="rId13"/>
    <p:sldId id="358" r:id="rId14"/>
    <p:sldId id="360" r:id="rId15"/>
    <p:sldId id="361" r:id="rId16"/>
    <p:sldId id="329" r:id="rId17"/>
    <p:sldId id="339" r:id="rId18"/>
    <p:sldId id="348" r:id="rId19"/>
    <p:sldId id="35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96196" autoAdjust="0"/>
  </p:normalViewPr>
  <p:slideViewPr>
    <p:cSldViewPr snapToGrid="0" showGuides="1">
      <p:cViewPr varScale="1">
        <p:scale>
          <a:sx n="67" d="100"/>
          <a:sy n="67" d="100"/>
        </p:scale>
        <p:origin x="77" y="355"/>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4096705556699159E-2"/>
          <c:w val="0.97594964195897427"/>
          <c:h val="0.94163490479966572"/>
        </c:manualLayout>
      </c:layout>
      <c:doughnutChart>
        <c:varyColors val="1"/>
        <c:dLbls>
          <c:showLegendKey val="0"/>
          <c:showVal val="0"/>
          <c:showCatName val="0"/>
          <c:showSerName val="0"/>
          <c:showPercent val="0"/>
          <c:showBubbleSize val="0"/>
          <c:showLeaderLines val="0"/>
        </c:dLbls>
        <c:firstSliceAng val="0"/>
        <c:holeSize val="75"/>
      </c:doughnutChart>
    </c:plotArea>
    <c:plotVisOnly val="1"/>
    <c:dispBlanksAs val="gap"/>
    <c:showDLblsOverMax val="0"/>
  </c:chart>
  <c:txPr>
    <a:bodyPr/>
    <a:lstStyle/>
    <a:p>
      <a:pPr>
        <a:defRPr sz="1800"/>
      </a:pPr>
      <a:endParaRPr lang="es-B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614410972054765E-2"/>
          <c:w val="0.97594964195897427"/>
          <c:h val="0.94163490479966572"/>
        </c:manualLayout>
      </c:layout>
      <c:doughnutChart>
        <c:varyColors val="1"/>
        <c:dLbls>
          <c:showLegendKey val="0"/>
          <c:showVal val="0"/>
          <c:showCatName val="0"/>
          <c:showSerName val="0"/>
          <c:showPercent val="0"/>
          <c:showBubbleSize val="0"/>
          <c:showLeaderLines val="0"/>
        </c:dLbls>
        <c:firstSliceAng val="0"/>
        <c:holeSize val="75"/>
      </c:doughnutChart>
    </c:plotArea>
    <c:plotVisOnly val="1"/>
    <c:dispBlanksAs val="gap"/>
    <c:showDLblsOverMax val="0"/>
  </c:chart>
  <c:txPr>
    <a:bodyPr/>
    <a:lstStyle/>
    <a:p>
      <a:pPr>
        <a:defRPr sz="1800"/>
      </a:pPr>
      <a:endParaRPr lang="es-BO"/>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4096705556699159E-2"/>
          <c:w val="0.97594964195897427"/>
          <c:h val="0.94163490479966572"/>
        </c:manualLayout>
      </c:layout>
      <c:doughnutChart>
        <c:varyColors val="1"/>
        <c:dLbls>
          <c:showLegendKey val="0"/>
          <c:showVal val="0"/>
          <c:showCatName val="0"/>
          <c:showSerName val="0"/>
          <c:showPercent val="0"/>
          <c:showBubbleSize val="0"/>
          <c:showLeaderLines val="0"/>
        </c:dLbls>
        <c:firstSliceAng val="0"/>
        <c:holeSize val="75"/>
      </c:doughnutChart>
    </c:plotArea>
    <c:plotVisOnly val="1"/>
    <c:dispBlanksAs val="gap"/>
    <c:showDLblsOverMax val="0"/>
  </c:chart>
  <c:txPr>
    <a:bodyPr/>
    <a:lstStyle/>
    <a:p>
      <a:pPr>
        <a:defRPr sz="1800"/>
      </a:pPr>
      <a:endParaRPr lang="es-BO"/>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614410972054765E-2"/>
          <c:w val="0.97594964195897427"/>
          <c:h val="0.94163490479966572"/>
        </c:manualLayout>
      </c:layout>
      <c:doughnutChart>
        <c:varyColors val="1"/>
        <c:dLbls>
          <c:showLegendKey val="0"/>
          <c:showVal val="0"/>
          <c:showCatName val="0"/>
          <c:showSerName val="0"/>
          <c:showPercent val="0"/>
          <c:showBubbleSize val="0"/>
          <c:showLeaderLines val="0"/>
        </c:dLbls>
        <c:firstSliceAng val="0"/>
        <c:holeSize val="75"/>
      </c:doughnutChart>
    </c:plotArea>
    <c:plotVisOnly val="1"/>
    <c:dispBlanksAs val="gap"/>
    <c:showDLblsOverMax val="0"/>
  </c:chart>
  <c:txPr>
    <a:bodyPr/>
    <a:lstStyle/>
    <a:p>
      <a:pPr>
        <a:defRPr sz="1800"/>
      </a:pPr>
      <a:endParaRPr lang="es-BO"/>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‹Nº›</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73a2dc3e2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g173a2dc3e2c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410228" y="451100"/>
            <a:ext cx="7371600" cy="81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46" name="Google Shape;146;p22"/>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47" name="Google Shape;147;p22"/>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48" name="Google Shape;148;p22"/>
          <p:cNvSpPr txBox="1">
            <a:spLocks noGrp="1"/>
          </p:cNvSpPr>
          <p:nvPr>
            <p:ph type="subTitle" idx="3"/>
          </p:nvPr>
        </p:nvSpPr>
        <p:spPr>
          <a:xfrm>
            <a:off x="6608064" y="2962656"/>
            <a:ext cx="2779600" cy="378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9pPr>
          </a:lstStyle>
          <a:p>
            <a:endParaRPr/>
          </a:p>
        </p:txBody>
      </p:sp>
      <p:sp>
        <p:nvSpPr>
          <p:cNvPr id="149" name="Google Shape;149;p22"/>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Arial"/>
                <a:ea typeface="Arial"/>
                <a:cs typeface="Arial"/>
                <a:sym typeface="Arial"/>
              </a:defRPr>
            </a:lvl9pPr>
          </a:lstStyle>
          <a:p>
            <a:endParaRPr/>
          </a:p>
        </p:txBody>
      </p:sp>
      <p:sp>
        <p:nvSpPr>
          <p:cNvPr id="150" name="Google Shape;150;p22"/>
          <p:cNvSpPr txBox="1">
            <a:spLocks noGrp="1"/>
          </p:cNvSpPr>
          <p:nvPr>
            <p:ph type="title" idx="5"/>
          </p:nvPr>
        </p:nvSpPr>
        <p:spPr>
          <a:xfrm>
            <a:off x="3706368" y="2170176"/>
            <a:ext cx="963200" cy="6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endParaRPr/>
          </a:p>
        </p:txBody>
      </p:sp>
      <p:sp>
        <p:nvSpPr>
          <p:cNvPr id="151" name="Google Shape;151;p22"/>
          <p:cNvSpPr txBox="1">
            <a:spLocks noGrp="1"/>
          </p:cNvSpPr>
          <p:nvPr>
            <p:ph type="title" idx="6"/>
          </p:nvPr>
        </p:nvSpPr>
        <p:spPr>
          <a:xfrm>
            <a:off x="7522464" y="2170176"/>
            <a:ext cx="963200" cy="6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endParaRPr/>
          </a:p>
        </p:txBody>
      </p:sp>
      <p:grpSp>
        <p:nvGrpSpPr>
          <p:cNvPr id="152" name="Google Shape;152;p22"/>
          <p:cNvGrpSpPr/>
          <p:nvPr/>
        </p:nvGrpSpPr>
        <p:grpSpPr>
          <a:xfrm>
            <a:off x="577134" y="0"/>
            <a:ext cx="11037733" cy="6887600"/>
            <a:chOff x="432850" y="0"/>
            <a:chExt cx="8278300" cy="5165700"/>
          </a:xfrm>
        </p:grpSpPr>
        <p:cxnSp>
          <p:nvCxnSpPr>
            <p:cNvPr id="153" name="Google Shape;153;p22"/>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54" name="Google Shape;154;p22"/>
            <p:cNvGrpSpPr/>
            <p:nvPr/>
          </p:nvGrpSpPr>
          <p:grpSpPr>
            <a:xfrm>
              <a:off x="8129350" y="4292175"/>
              <a:ext cx="581800" cy="582350"/>
              <a:chOff x="8064275" y="887850"/>
              <a:chExt cx="581800" cy="582350"/>
            </a:xfrm>
          </p:grpSpPr>
          <p:sp>
            <p:nvSpPr>
              <p:cNvPr id="155" name="Google Shape;155;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6" name="Google Shape;156;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7" name="Google Shape;157;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8" name="Google Shape;158;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9" name="Google Shape;159;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0" name="Google Shape;160;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61" name="Google Shape;161;p22"/>
            <p:cNvGrpSpPr/>
            <p:nvPr/>
          </p:nvGrpSpPr>
          <p:grpSpPr>
            <a:xfrm>
              <a:off x="8274238" y="3720600"/>
              <a:ext cx="292025" cy="292575"/>
              <a:chOff x="7353050" y="316275"/>
              <a:chExt cx="292025" cy="292575"/>
            </a:xfrm>
          </p:grpSpPr>
          <p:sp>
            <p:nvSpPr>
              <p:cNvPr id="162" name="Google Shape;162;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3" name="Google Shape;163;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4" name="Google Shape;164;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5" name="Google Shape;165;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66" name="Google Shape;166;p22"/>
            <p:cNvGrpSpPr/>
            <p:nvPr/>
          </p:nvGrpSpPr>
          <p:grpSpPr>
            <a:xfrm>
              <a:off x="8332763" y="3212475"/>
              <a:ext cx="175000" cy="175000"/>
              <a:chOff x="8792300" y="321275"/>
              <a:chExt cx="175000" cy="175000"/>
            </a:xfrm>
          </p:grpSpPr>
          <p:sp>
            <p:nvSpPr>
              <p:cNvPr id="167" name="Google Shape;167;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8" name="Google Shape;168;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9" name="Google Shape;169;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0" name="Google Shape;170;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cxnSp>
          <p:nvCxnSpPr>
            <p:cNvPr id="171" name="Google Shape;171;p22"/>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72" name="Google Shape;172;p22"/>
            <p:cNvGrpSpPr/>
            <p:nvPr/>
          </p:nvGrpSpPr>
          <p:grpSpPr>
            <a:xfrm rot="10800000">
              <a:off x="432850" y="291788"/>
              <a:ext cx="581800" cy="582350"/>
              <a:chOff x="8064275" y="887850"/>
              <a:chExt cx="581800" cy="582350"/>
            </a:xfrm>
          </p:grpSpPr>
          <p:sp>
            <p:nvSpPr>
              <p:cNvPr id="173" name="Google Shape;173;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4" name="Google Shape;174;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5" name="Google Shape;175;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6" name="Google Shape;176;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7" name="Google Shape;177;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8" name="Google Shape;178;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79" name="Google Shape;179;p22"/>
            <p:cNvGrpSpPr/>
            <p:nvPr/>
          </p:nvGrpSpPr>
          <p:grpSpPr>
            <a:xfrm rot="10800000">
              <a:off x="577738" y="1153138"/>
              <a:ext cx="292025" cy="292575"/>
              <a:chOff x="7353050" y="316275"/>
              <a:chExt cx="292025" cy="292575"/>
            </a:xfrm>
          </p:grpSpPr>
          <p:sp>
            <p:nvSpPr>
              <p:cNvPr id="180" name="Google Shape;180;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1" name="Google Shape;181;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2" name="Google Shape;182;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3" name="Google Shape;183;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84" name="Google Shape;184;p22"/>
            <p:cNvGrpSpPr/>
            <p:nvPr/>
          </p:nvGrpSpPr>
          <p:grpSpPr>
            <a:xfrm rot="10800000">
              <a:off x="636238" y="1778838"/>
              <a:ext cx="175000" cy="175000"/>
              <a:chOff x="8792300" y="321275"/>
              <a:chExt cx="175000" cy="175000"/>
            </a:xfrm>
          </p:grpSpPr>
          <p:sp>
            <p:nvSpPr>
              <p:cNvPr id="185" name="Google Shape;185;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6" name="Google Shape;186;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7" name="Google Shape;187;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8" name="Google Shape;188;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89" name="Google Shape;189;p22"/>
            <p:cNvGrpSpPr/>
            <p:nvPr/>
          </p:nvGrpSpPr>
          <p:grpSpPr>
            <a:xfrm>
              <a:off x="432850" y="2003163"/>
              <a:ext cx="175013" cy="27000"/>
              <a:chOff x="5662375" y="212375"/>
              <a:chExt cx="175013" cy="27000"/>
            </a:xfrm>
          </p:grpSpPr>
          <p:sp>
            <p:nvSpPr>
              <p:cNvPr id="190" name="Google Shape;190;p2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1" name="Google Shape;191;p2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2" name="Google Shape;192;p2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93" name="Google Shape;193;p22"/>
            <p:cNvGrpSpPr/>
            <p:nvPr/>
          </p:nvGrpSpPr>
          <p:grpSpPr>
            <a:xfrm>
              <a:off x="788100" y="208488"/>
              <a:ext cx="175013" cy="27000"/>
              <a:chOff x="5662375" y="212375"/>
              <a:chExt cx="175013" cy="27000"/>
            </a:xfrm>
          </p:grpSpPr>
          <p:sp>
            <p:nvSpPr>
              <p:cNvPr id="194" name="Google Shape;194;p2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5" name="Google Shape;195;p2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6" name="Google Shape;196;p2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97" name="Google Shape;197;p22"/>
            <p:cNvGrpSpPr/>
            <p:nvPr/>
          </p:nvGrpSpPr>
          <p:grpSpPr>
            <a:xfrm>
              <a:off x="8129350" y="4988725"/>
              <a:ext cx="175013" cy="27000"/>
              <a:chOff x="5662375" y="212375"/>
              <a:chExt cx="175013" cy="27000"/>
            </a:xfrm>
          </p:grpSpPr>
          <p:sp>
            <p:nvSpPr>
              <p:cNvPr id="198" name="Google Shape;198;p2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9" name="Google Shape;199;p2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0" name="Google Shape;200;p2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01" name="Google Shape;201;p22"/>
            <p:cNvGrpSpPr/>
            <p:nvPr/>
          </p:nvGrpSpPr>
          <p:grpSpPr>
            <a:xfrm>
              <a:off x="8497550" y="3429425"/>
              <a:ext cx="175013" cy="27000"/>
              <a:chOff x="5662375" y="212375"/>
              <a:chExt cx="175013" cy="27000"/>
            </a:xfrm>
          </p:grpSpPr>
          <p:sp>
            <p:nvSpPr>
              <p:cNvPr id="202" name="Google Shape;202;p2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3" name="Google Shape;203;p2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4" name="Google Shape;204;p2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cxnSp>
          <p:nvCxnSpPr>
            <p:cNvPr id="205" name="Google Shape;205;p22"/>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206" name="Google Shape;206;p22"/>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207" name="Google Shape;207;p2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8" name="Google Shape;208;p2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9" name="Google Shape;209;p2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0" name="Google Shape;210;p2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071571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80" r:id="rId7"/>
    <p:sldLayoutId id="2147483682" r:id="rId8"/>
    <p:sldLayoutId id="2147483684" r:id="rId9"/>
    <p:sldLayoutId id="2147483685" r:id="rId10"/>
    <p:sldLayoutId id="2147483689" r:id="rId11"/>
    <p:sldLayoutId id="2147483687" r:id="rId12"/>
    <p:sldLayoutId id="2147483688" r:id="rId13"/>
    <p:sldLayoutId id="2147483671" r:id="rId14"/>
    <p:sldLayoutId id="2147483672" r:id="rId15"/>
    <p:sldLayoutId id="2147483696"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3.jpg"/><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6A6CA3-642A-41C0-93B2-9CF29A0D3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exto 1">
            <a:extLst>
              <a:ext uri="{FF2B5EF4-FFF2-40B4-BE49-F238E27FC236}">
                <a16:creationId xmlns:a16="http://schemas.microsoft.com/office/drawing/2014/main" id="{889732D1-8B30-47F3-A1BD-093684064584}"/>
              </a:ext>
            </a:extLst>
          </p:cNvPr>
          <p:cNvSpPr>
            <a:spLocks noGrp="1"/>
          </p:cNvSpPr>
          <p:nvPr>
            <p:ph type="body" sz="quarter" idx="10"/>
          </p:nvPr>
        </p:nvSpPr>
        <p:spPr>
          <a:xfrm>
            <a:off x="323529" y="339509"/>
            <a:ext cx="11573197" cy="1891627"/>
          </a:xfrm>
        </p:spPr>
        <p:txBody>
          <a:bodyPr/>
          <a:lstStyle/>
          <a:p>
            <a:r>
              <a:rPr lang="es-ES" dirty="0">
                <a:solidFill>
                  <a:schemeClr val="accent3">
                    <a:lumMod val="20000"/>
                    <a:lumOff val="80000"/>
                  </a:schemeClr>
                </a:solidFill>
              </a:rPr>
              <a:t>DEFENSA HITO-4</a:t>
            </a:r>
          </a:p>
          <a:p>
            <a:r>
              <a:rPr lang="es-ES" dirty="0">
                <a:solidFill>
                  <a:schemeClr val="accent3">
                    <a:lumMod val="20000"/>
                    <a:lumOff val="80000"/>
                  </a:schemeClr>
                </a:solidFill>
              </a:rPr>
              <a:t>BASE DE DATOS</a:t>
            </a:r>
            <a:endParaRPr lang="es-BO" dirty="0">
              <a:solidFill>
                <a:schemeClr val="accent3">
                  <a:lumMod val="20000"/>
                  <a:lumOff val="80000"/>
                </a:schemeClr>
              </a:solidFill>
            </a:endParaRPr>
          </a:p>
        </p:txBody>
      </p:sp>
      <p:sp>
        <p:nvSpPr>
          <p:cNvPr id="6" name="Marcador de texto 1">
            <a:extLst>
              <a:ext uri="{FF2B5EF4-FFF2-40B4-BE49-F238E27FC236}">
                <a16:creationId xmlns:a16="http://schemas.microsoft.com/office/drawing/2014/main" id="{55D849CE-8DBA-4AE3-BFF1-E3C94C93D6C1}"/>
              </a:ext>
            </a:extLst>
          </p:cNvPr>
          <p:cNvSpPr txBox="1">
            <a:spLocks/>
          </p:cNvSpPr>
          <p:nvPr/>
        </p:nvSpPr>
        <p:spPr>
          <a:xfrm>
            <a:off x="-142874" y="4332389"/>
            <a:ext cx="11573197" cy="189162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a:solidFill>
                  <a:schemeClr val="accent3">
                    <a:lumMod val="20000"/>
                    <a:lumOff val="80000"/>
                  </a:schemeClr>
                </a:solidFill>
              </a:rPr>
              <a:t>Nombre: Erwin Elmer </a:t>
            </a:r>
            <a:r>
              <a:rPr lang="es-ES" sz="3200" dirty="0" err="1">
                <a:solidFill>
                  <a:schemeClr val="accent3">
                    <a:lumMod val="20000"/>
                    <a:lumOff val="80000"/>
                  </a:schemeClr>
                </a:solidFill>
              </a:rPr>
              <a:t>Sillo</a:t>
            </a:r>
            <a:r>
              <a:rPr lang="es-ES" sz="3200" dirty="0">
                <a:solidFill>
                  <a:schemeClr val="accent3">
                    <a:lumMod val="20000"/>
                    <a:lumOff val="80000"/>
                  </a:schemeClr>
                </a:solidFill>
              </a:rPr>
              <a:t> Mamani</a:t>
            </a:r>
            <a:endParaRPr lang="es-BO" sz="3200" dirty="0">
              <a:solidFill>
                <a:schemeClr val="accent3">
                  <a:lumMod val="20000"/>
                  <a:lumOff val="80000"/>
                </a:schemeClr>
              </a:solidFill>
            </a:endParaRPr>
          </a:p>
        </p:txBody>
      </p:sp>
    </p:spTree>
    <p:extLst>
      <p:ext uri="{BB962C8B-B14F-4D97-AF65-F5344CB8AC3E}">
        <p14:creationId xmlns:p14="http://schemas.microsoft.com/office/powerpoint/2010/main" val="334265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110664" y="85448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6</a:t>
            </a:r>
          </a:p>
        </p:txBody>
      </p:sp>
      <p:sp>
        <p:nvSpPr>
          <p:cNvPr id="10" name="CuadroTexto 9">
            <a:extLst>
              <a:ext uri="{FF2B5EF4-FFF2-40B4-BE49-F238E27FC236}">
                <a16:creationId xmlns:a16="http://schemas.microsoft.com/office/drawing/2014/main" id="{D758A275-FBCA-4D89-9DC2-7561CBFF3808}"/>
              </a:ext>
            </a:extLst>
          </p:cNvPr>
          <p:cNvSpPr txBox="1"/>
          <p:nvPr/>
        </p:nvSpPr>
        <p:spPr>
          <a:xfrm>
            <a:off x="6352423" y="1600200"/>
            <a:ext cx="4846309" cy="3139321"/>
          </a:xfrm>
          <a:prstGeom prst="rect">
            <a:avLst/>
          </a:prstGeom>
          <a:noFill/>
        </p:spPr>
        <p:txBody>
          <a:bodyPr wrap="square" rtlCol="0">
            <a:spAutoFit/>
          </a:bodyPr>
          <a:lstStyle/>
          <a:p>
            <a:r>
              <a:rPr lang="es-ES" dirty="0"/>
              <a:t>Una de las funciones propias son el</a:t>
            </a:r>
          </a:p>
          <a:p>
            <a:endParaRPr lang="es-ES" dirty="0"/>
          </a:p>
          <a:p>
            <a:r>
              <a:rPr lang="es-ES" dirty="0"/>
              <a:t>SELECT GETDATE(); Devuelve la fecha y hora actual del sistema.</a:t>
            </a:r>
          </a:p>
          <a:p>
            <a:endParaRPr lang="es-ES" dirty="0"/>
          </a:p>
          <a:p>
            <a:r>
              <a:rPr lang="es-ES" dirty="0"/>
              <a:t>SELECT UPPER(): Convierte una cadena de texto a mayúsculas.</a:t>
            </a:r>
          </a:p>
          <a:p>
            <a:endParaRPr lang="es-ES" dirty="0"/>
          </a:p>
          <a:p>
            <a:r>
              <a:rPr lang="es-ES" dirty="0"/>
              <a:t>SELECT LOWER(): Convierte una cadena de texto a minúsculas.</a:t>
            </a:r>
          </a:p>
          <a:p>
            <a:endParaRPr lang="es-ES" dirty="0"/>
          </a:p>
        </p:txBody>
      </p:sp>
      <p:pic>
        <p:nvPicPr>
          <p:cNvPr id="2" name="Imagen 1">
            <a:extLst>
              <a:ext uri="{FF2B5EF4-FFF2-40B4-BE49-F238E27FC236}">
                <a16:creationId xmlns:a16="http://schemas.microsoft.com/office/drawing/2014/main" id="{1E6C9B16-F733-4B25-978A-283EED4DD2E6}"/>
              </a:ext>
            </a:extLst>
          </p:cNvPr>
          <p:cNvPicPr>
            <a:picLocks noChangeAspect="1"/>
          </p:cNvPicPr>
          <p:nvPr/>
        </p:nvPicPr>
        <p:blipFill>
          <a:blip r:embed="rId3"/>
          <a:stretch>
            <a:fillRect/>
          </a:stretch>
        </p:blipFill>
        <p:spPr>
          <a:xfrm>
            <a:off x="11198732" y="795617"/>
            <a:ext cx="787961" cy="458978"/>
          </a:xfrm>
          <a:prstGeom prst="rect">
            <a:avLst/>
          </a:prstGeom>
        </p:spPr>
      </p:pic>
      <p:sp>
        <p:nvSpPr>
          <p:cNvPr id="12" name="TextBox 37">
            <a:extLst>
              <a:ext uri="{FF2B5EF4-FFF2-40B4-BE49-F238E27FC236}">
                <a16:creationId xmlns:a16="http://schemas.microsoft.com/office/drawing/2014/main" id="{E083C978-744F-4497-A7A0-249109B53200}"/>
              </a:ext>
            </a:extLst>
          </p:cNvPr>
          <p:cNvSpPr txBox="1"/>
          <p:nvPr/>
        </p:nvSpPr>
        <p:spPr>
          <a:xfrm>
            <a:off x="5609547" y="731375"/>
            <a:ext cx="5779742" cy="584775"/>
          </a:xfrm>
          <a:prstGeom prst="rect">
            <a:avLst/>
          </a:prstGeom>
          <a:noFill/>
        </p:spPr>
        <p:txBody>
          <a:bodyPr wrap="square" rtlCol="0" anchor="ctr">
            <a:spAutoFit/>
          </a:bodyPr>
          <a:lstStyle/>
          <a:p>
            <a:r>
              <a:rPr lang="es-ES" altLang="ko-KR" sz="1600" b="1" dirty="0">
                <a:solidFill>
                  <a:schemeClr val="tx1">
                    <a:lumMod val="75000"/>
                    <a:lumOff val="25000"/>
                  </a:schemeClr>
                </a:solidFill>
                <a:cs typeface="Arial" pitchFamily="34" charset="0"/>
              </a:rPr>
              <a:t>MENCIONE ALGUNAS FUNCIONES PROPIAS DE SQL-SERVER</a:t>
            </a:r>
          </a:p>
        </p:txBody>
      </p:sp>
      <p:sp>
        <p:nvSpPr>
          <p:cNvPr id="3" name="Rectangle 1">
            <a:extLst>
              <a:ext uri="{FF2B5EF4-FFF2-40B4-BE49-F238E27FC236}">
                <a16:creationId xmlns:a16="http://schemas.microsoft.com/office/drawing/2014/main" id="{7D8E133A-4F76-4802-B855-D6D6E35AEBEF}"/>
              </a:ext>
            </a:extLst>
          </p:cNvPr>
          <p:cNvSpPr>
            <a:spLocks noChangeArrowheads="1"/>
          </p:cNvSpPr>
          <p:nvPr/>
        </p:nvSpPr>
        <p:spPr bwMode="auto">
          <a:xfrm>
            <a:off x="0" y="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BO" altLang="es-BO"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s-BO" altLang="es-BO" sz="1200" b="0" i="0" u="none" strike="noStrike" cap="none" normalizeH="0" baseline="0">
                <a:ln>
                  <a:noFill/>
                </a:ln>
                <a:solidFill>
                  <a:srgbClr val="374151"/>
                </a:solidFill>
                <a:effectLst/>
                <a:latin typeface="Söhne"/>
              </a:rPr>
              <a:t>UPPER(): Convierte una cadena de texto a mayúsculas.</a:t>
            </a:r>
          </a:p>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b="0" i="0" u="none" strike="noStrike" cap="none" normalizeH="0" baseline="0">
                <a:ln>
                  <a:noFill/>
                </a:ln>
                <a:solidFill>
                  <a:srgbClr val="374151"/>
                </a:solidFill>
                <a:effectLst/>
                <a:latin typeface="Söhne"/>
              </a:rPr>
            </a:br>
            <a:endParaRPr kumimoji="0" lang="es-BO" altLang="es-B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350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110664" y="85448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7</a:t>
            </a:r>
          </a:p>
        </p:txBody>
      </p:sp>
      <p:sp>
        <p:nvSpPr>
          <p:cNvPr id="10" name="CuadroTexto 9">
            <a:extLst>
              <a:ext uri="{FF2B5EF4-FFF2-40B4-BE49-F238E27FC236}">
                <a16:creationId xmlns:a16="http://schemas.microsoft.com/office/drawing/2014/main" id="{D758A275-FBCA-4D89-9DC2-7561CBFF3808}"/>
              </a:ext>
            </a:extLst>
          </p:cNvPr>
          <p:cNvSpPr txBox="1"/>
          <p:nvPr/>
        </p:nvSpPr>
        <p:spPr>
          <a:xfrm>
            <a:off x="6076263" y="1463040"/>
            <a:ext cx="4846309" cy="1754326"/>
          </a:xfrm>
          <a:prstGeom prst="rect">
            <a:avLst/>
          </a:prstGeom>
          <a:noFill/>
        </p:spPr>
        <p:txBody>
          <a:bodyPr wrap="square" rtlCol="0">
            <a:spAutoFit/>
          </a:bodyPr>
          <a:lstStyle/>
          <a:p>
            <a:r>
              <a:rPr lang="es-ES" dirty="0"/>
              <a:t>La función CONCAT en SQL Server se utiliza para concatenar o unir múltiples cadenas de texto en una sola cadena. Es especialmente útil cuando necesitas combinar dos o más columnas o valores de cadena en una consulta.</a:t>
            </a:r>
          </a:p>
        </p:txBody>
      </p:sp>
      <p:pic>
        <p:nvPicPr>
          <p:cNvPr id="2" name="Imagen 1">
            <a:extLst>
              <a:ext uri="{FF2B5EF4-FFF2-40B4-BE49-F238E27FC236}">
                <a16:creationId xmlns:a16="http://schemas.microsoft.com/office/drawing/2014/main" id="{1E6C9B16-F733-4B25-978A-283EED4DD2E6}"/>
              </a:ext>
            </a:extLst>
          </p:cNvPr>
          <p:cNvPicPr>
            <a:picLocks noChangeAspect="1"/>
          </p:cNvPicPr>
          <p:nvPr/>
        </p:nvPicPr>
        <p:blipFill>
          <a:blip r:embed="rId3"/>
          <a:stretch>
            <a:fillRect/>
          </a:stretch>
        </p:blipFill>
        <p:spPr>
          <a:xfrm>
            <a:off x="11198732" y="795617"/>
            <a:ext cx="787961" cy="458978"/>
          </a:xfrm>
          <a:prstGeom prst="rect">
            <a:avLst/>
          </a:prstGeom>
        </p:spPr>
      </p:pic>
      <p:sp>
        <p:nvSpPr>
          <p:cNvPr id="12" name="TextBox 37">
            <a:extLst>
              <a:ext uri="{FF2B5EF4-FFF2-40B4-BE49-F238E27FC236}">
                <a16:creationId xmlns:a16="http://schemas.microsoft.com/office/drawing/2014/main" id="{E083C978-744F-4497-A7A0-249109B53200}"/>
              </a:ext>
            </a:extLst>
          </p:cNvPr>
          <p:cNvSpPr txBox="1"/>
          <p:nvPr/>
        </p:nvSpPr>
        <p:spPr>
          <a:xfrm>
            <a:off x="5609547" y="731375"/>
            <a:ext cx="5779742" cy="584775"/>
          </a:xfrm>
          <a:prstGeom prst="rect">
            <a:avLst/>
          </a:prstGeom>
          <a:noFill/>
        </p:spPr>
        <p:txBody>
          <a:bodyPr wrap="square" rtlCol="0" anchor="ctr">
            <a:spAutoFit/>
          </a:bodyPr>
          <a:lstStyle/>
          <a:p>
            <a:r>
              <a:rPr lang="es-ES" altLang="ko-KR" sz="1600" b="1" dirty="0">
                <a:solidFill>
                  <a:schemeClr val="tx1">
                    <a:lumMod val="75000"/>
                    <a:lumOff val="25000"/>
                  </a:schemeClr>
                </a:solidFill>
                <a:cs typeface="Arial" pitchFamily="34" charset="0"/>
              </a:rPr>
              <a:t>PARA QUE SIRVE LA FUNCION CONCAT EN SQL-SERVER</a:t>
            </a:r>
          </a:p>
        </p:txBody>
      </p:sp>
      <p:sp>
        <p:nvSpPr>
          <p:cNvPr id="3" name="Rectangle 1">
            <a:extLst>
              <a:ext uri="{FF2B5EF4-FFF2-40B4-BE49-F238E27FC236}">
                <a16:creationId xmlns:a16="http://schemas.microsoft.com/office/drawing/2014/main" id="{7D8E133A-4F76-4802-B855-D6D6E35AEBEF}"/>
              </a:ext>
            </a:extLst>
          </p:cNvPr>
          <p:cNvSpPr>
            <a:spLocks noChangeArrowheads="1"/>
          </p:cNvSpPr>
          <p:nvPr/>
        </p:nvSpPr>
        <p:spPr bwMode="auto">
          <a:xfrm>
            <a:off x="0" y="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BO" altLang="es-BO"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s-BO" altLang="es-BO" sz="1200" b="0" i="0" u="none" strike="noStrike" cap="none" normalizeH="0" baseline="0">
                <a:ln>
                  <a:noFill/>
                </a:ln>
                <a:solidFill>
                  <a:srgbClr val="374151"/>
                </a:solidFill>
                <a:effectLst/>
                <a:latin typeface="Söhne"/>
              </a:rPr>
              <a:t>UPPER(): Convierte una cadena de texto a mayúsculas.</a:t>
            </a:r>
          </a:p>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b="0" i="0" u="none" strike="noStrike" cap="none" normalizeH="0" baseline="0">
                <a:ln>
                  <a:noFill/>
                </a:ln>
                <a:solidFill>
                  <a:srgbClr val="374151"/>
                </a:solidFill>
                <a:effectLst/>
                <a:latin typeface="Söhne"/>
              </a:rPr>
            </a:br>
            <a:endParaRPr kumimoji="0" lang="es-BO" altLang="es-BO" sz="1800" b="0" i="0" u="none" strike="noStrike" cap="none" normalizeH="0" baseline="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1994C531-C2E6-4EA9-984A-061919160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4903" y="3640635"/>
            <a:ext cx="4534293" cy="1318374"/>
          </a:xfrm>
          <a:prstGeom prst="rect">
            <a:avLst/>
          </a:prstGeom>
        </p:spPr>
      </p:pic>
    </p:spTree>
    <p:extLst>
      <p:ext uri="{BB962C8B-B14F-4D97-AF65-F5344CB8AC3E}">
        <p14:creationId xmlns:p14="http://schemas.microsoft.com/office/powerpoint/2010/main" val="285971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110664" y="85448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8</a:t>
            </a:r>
          </a:p>
        </p:txBody>
      </p:sp>
      <p:sp>
        <p:nvSpPr>
          <p:cNvPr id="10" name="CuadroTexto 9">
            <a:extLst>
              <a:ext uri="{FF2B5EF4-FFF2-40B4-BE49-F238E27FC236}">
                <a16:creationId xmlns:a16="http://schemas.microsoft.com/office/drawing/2014/main" id="{D758A275-FBCA-4D89-9DC2-7561CBFF3808}"/>
              </a:ext>
            </a:extLst>
          </p:cNvPr>
          <p:cNvSpPr txBox="1"/>
          <p:nvPr/>
        </p:nvSpPr>
        <p:spPr>
          <a:xfrm>
            <a:off x="6076261" y="1770505"/>
            <a:ext cx="4846309" cy="646331"/>
          </a:xfrm>
          <a:prstGeom prst="rect">
            <a:avLst/>
          </a:prstGeom>
          <a:noFill/>
        </p:spPr>
        <p:txBody>
          <a:bodyPr wrap="square" rtlCol="0">
            <a:spAutoFit/>
          </a:bodyPr>
          <a:lstStyle/>
          <a:p>
            <a:r>
              <a:rPr lang="es-ES" dirty="0"/>
              <a:t>UN EJEMPLO DE LA FUNCION COUNT ES ESTE:</a:t>
            </a:r>
          </a:p>
        </p:txBody>
      </p:sp>
      <p:pic>
        <p:nvPicPr>
          <p:cNvPr id="2" name="Imagen 1">
            <a:extLst>
              <a:ext uri="{FF2B5EF4-FFF2-40B4-BE49-F238E27FC236}">
                <a16:creationId xmlns:a16="http://schemas.microsoft.com/office/drawing/2014/main" id="{1E6C9B16-F733-4B25-978A-283EED4DD2E6}"/>
              </a:ext>
            </a:extLst>
          </p:cNvPr>
          <p:cNvPicPr>
            <a:picLocks noChangeAspect="1"/>
          </p:cNvPicPr>
          <p:nvPr/>
        </p:nvPicPr>
        <p:blipFill>
          <a:blip r:embed="rId3"/>
          <a:stretch>
            <a:fillRect/>
          </a:stretch>
        </p:blipFill>
        <p:spPr>
          <a:xfrm>
            <a:off x="11198732" y="795617"/>
            <a:ext cx="787961" cy="458978"/>
          </a:xfrm>
          <a:prstGeom prst="rect">
            <a:avLst/>
          </a:prstGeom>
        </p:spPr>
      </p:pic>
      <p:sp>
        <p:nvSpPr>
          <p:cNvPr id="12" name="TextBox 37">
            <a:extLst>
              <a:ext uri="{FF2B5EF4-FFF2-40B4-BE49-F238E27FC236}">
                <a16:creationId xmlns:a16="http://schemas.microsoft.com/office/drawing/2014/main" id="{E083C978-744F-4497-A7A0-249109B53200}"/>
              </a:ext>
            </a:extLst>
          </p:cNvPr>
          <p:cNvSpPr txBox="1"/>
          <p:nvPr/>
        </p:nvSpPr>
        <p:spPr>
          <a:xfrm>
            <a:off x="5609547" y="854485"/>
            <a:ext cx="5779742" cy="338554"/>
          </a:xfrm>
          <a:prstGeom prst="rect">
            <a:avLst/>
          </a:prstGeom>
          <a:noFill/>
        </p:spPr>
        <p:txBody>
          <a:bodyPr wrap="square" rtlCol="0" anchor="ctr">
            <a:spAutoFit/>
          </a:bodyPr>
          <a:lstStyle/>
          <a:p>
            <a:r>
              <a:rPr lang="es-ES" altLang="ko-KR" sz="1600" b="1" dirty="0">
                <a:solidFill>
                  <a:schemeClr val="tx1">
                    <a:lumMod val="75000"/>
                    <a:lumOff val="25000"/>
                  </a:schemeClr>
                </a:solidFill>
                <a:cs typeface="Arial" pitchFamily="34" charset="0"/>
              </a:rPr>
              <a:t>MUESTRE UN EJEMPLO DEL USO DE COUNT</a:t>
            </a:r>
          </a:p>
        </p:txBody>
      </p:sp>
      <p:sp>
        <p:nvSpPr>
          <p:cNvPr id="3" name="Rectangle 1">
            <a:extLst>
              <a:ext uri="{FF2B5EF4-FFF2-40B4-BE49-F238E27FC236}">
                <a16:creationId xmlns:a16="http://schemas.microsoft.com/office/drawing/2014/main" id="{7D8E133A-4F76-4802-B855-D6D6E35AEBEF}"/>
              </a:ext>
            </a:extLst>
          </p:cNvPr>
          <p:cNvSpPr>
            <a:spLocks noChangeArrowheads="1"/>
          </p:cNvSpPr>
          <p:nvPr/>
        </p:nvSpPr>
        <p:spPr bwMode="auto">
          <a:xfrm>
            <a:off x="0" y="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BO" altLang="es-BO"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s-BO" altLang="es-BO" sz="1200" b="0" i="0" u="none" strike="noStrike" cap="none" normalizeH="0" baseline="0">
                <a:ln>
                  <a:noFill/>
                </a:ln>
                <a:solidFill>
                  <a:srgbClr val="374151"/>
                </a:solidFill>
                <a:effectLst/>
                <a:latin typeface="Söhne"/>
              </a:rPr>
              <a:t>UPPER(): Convierte una cadena de texto a mayúsculas.</a:t>
            </a:r>
          </a:p>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b="0" i="0" u="none" strike="noStrike" cap="none" normalizeH="0" baseline="0">
                <a:ln>
                  <a:noFill/>
                </a:ln>
                <a:solidFill>
                  <a:srgbClr val="374151"/>
                </a:solidFill>
                <a:effectLst/>
                <a:latin typeface="Söhne"/>
              </a:rPr>
            </a:br>
            <a:endParaRPr kumimoji="0" lang="es-BO" altLang="es-BO" sz="1800" b="0" i="0" u="none" strike="noStrike" cap="none" normalizeH="0" baseline="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4E849EAE-0EEF-40C1-863F-FACDE2C3C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718" y="3640635"/>
            <a:ext cx="4351397" cy="1707028"/>
          </a:xfrm>
          <a:prstGeom prst="rect">
            <a:avLst/>
          </a:prstGeom>
        </p:spPr>
      </p:pic>
    </p:spTree>
    <p:extLst>
      <p:ext uri="{BB962C8B-B14F-4D97-AF65-F5344CB8AC3E}">
        <p14:creationId xmlns:p14="http://schemas.microsoft.com/office/powerpoint/2010/main" val="395753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110664" y="85448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9</a:t>
            </a:r>
          </a:p>
        </p:txBody>
      </p:sp>
      <p:sp>
        <p:nvSpPr>
          <p:cNvPr id="10" name="CuadroTexto 9">
            <a:extLst>
              <a:ext uri="{FF2B5EF4-FFF2-40B4-BE49-F238E27FC236}">
                <a16:creationId xmlns:a16="http://schemas.microsoft.com/office/drawing/2014/main" id="{D758A275-FBCA-4D89-9DC2-7561CBFF3808}"/>
              </a:ext>
            </a:extLst>
          </p:cNvPr>
          <p:cNvSpPr txBox="1"/>
          <p:nvPr/>
        </p:nvSpPr>
        <p:spPr>
          <a:xfrm>
            <a:off x="6076261" y="1770505"/>
            <a:ext cx="4846309" cy="646331"/>
          </a:xfrm>
          <a:prstGeom prst="rect">
            <a:avLst/>
          </a:prstGeom>
          <a:noFill/>
        </p:spPr>
        <p:txBody>
          <a:bodyPr wrap="square" rtlCol="0">
            <a:spAutoFit/>
          </a:bodyPr>
          <a:lstStyle/>
          <a:p>
            <a:r>
              <a:rPr lang="es-ES" dirty="0"/>
              <a:t>UN EJEMPLO DE LA FUNCION AVG ES ESTE:</a:t>
            </a:r>
          </a:p>
        </p:txBody>
      </p:sp>
      <p:pic>
        <p:nvPicPr>
          <p:cNvPr id="2" name="Imagen 1">
            <a:extLst>
              <a:ext uri="{FF2B5EF4-FFF2-40B4-BE49-F238E27FC236}">
                <a16:creationId xmlns:a16="http://schemas.microsoft.com/office/drawing/2014/main" id="{1E6C9B16-F733-4B25-978A-283EED4DD2E6}"/>
              </a:ext>
            </a:extLst>
          </p:cNvPr>
          <p:cNvPicPr>
            <a:picLocks noChangeAspect="1"/>
          </p:cNvPicPr>
          <p:nvPr/>
        </p:nvPicPr>
        <p:blipFill>
          <a:blip r:embed="rId3"/>
          <a:stretch>
            <a:fillRect/>
          </a:stretch>
        </p:blipFill>
        <p:spPr>
          <a:xfrm>
            <a:off x="11198732" y="795617"/>
            <a:ext cx="787961" cy="458978"/>
          </a:xfrm>
          <a:prstGeom prst="rect">
            <a:avLst/>
          </a:prstGeom>
        </p:spPr>
      </p:pic>
      <p:sp>
        <p:nvSpPr>
          <p:cNvPr id="12" name="TextBox 37">
            <a:extLst>
              <a:ext uri="{FF2B5EF4-FFF2-40B4-BE49-F238E27FC236}">
                <a16:creationId xmlns:a16="http://schemas.microsoft.com/office/drawing/2014/main" id="{E083C978-744F-4497-A7A0-249109B53200}"/>
              </a:ext>
            </a:extLst>
          </p:cNvPr>
          <p:cNvSpPr txBox="1"/>
          <p:nvPr/>
        </p:nvSpPr>
        <p:spPr>
          <a:xfrm>
            <a:off x="5609547" y="854485"/>
            <a:ext cx="5779742" cy="338554"/>
          </a:xfrm>
          <a:prstGeom prst="rect">
            <a:avLst/>
          </a:prstGeom>
          <a:noFill/>
        </p:spPr>
        <p:txBody>
          <a:bodyPr wrap="square" rtlCol="0" anchor="ctr">
            <a:spAutoFit/>
          </a:bodyPr>
          <a:lstStyle/>
          <a:p>
            <a:r>
              <a:rPr lang="es-ES" altLang="ko-KR" sz="1600" b="1" dirty="0">
                <a:solidFill>
                  <a:schemeClr val="tx1">
                    <a:lumMod val="75000"/>
                    <a:lumOff val="25000"/>
                  </a:schemeClr>
                </a:solidFill>
                <a:cs typeface="Arial" pitchFamily="34" charset="0"/>
              </a:rPr>
              <a:t>MUESTRA UN EJEMPLO DEL USO DE AVG</a:t>
            </a:r>
          </a:p>
        </p:txBody>
      </p:sp>
      <p:sp>
        <p:nvSpPr>
          <p:cNvPr id="3" name="Rectangle 1">
            <a:extLst>
              <a:ext uri="{FF2B5EF4-FFF2-40B4-BE49-F238E27FC236}">
                <a16:creationId xmlns:a16="http://schemas.microsoft.com/office/drawing/2014/main" id="{7D8E133A-4F76-4802-B855-D6D6E35AEBEF}"/>
              </a:ext>
            </a:extLst>
          </p:cNvPr>
          <p:cNvSpPr>
            <a:spLocks noChangeArrowheads="1"/>
          </p:cNvSpPr>
          <p:nvPr/>
        </p:nvSpPr>
        <p:spPr bwMode="auto">
          <a:xfrm>
            <a:off x="0" y="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BO" altLang="es-BO"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s-BO" altLang="es-BO" sz="1200" b="0" i="0" u="none" strike="noStrike" cap="none" normalizeH="0" baseline="0">
                <a:ln>
                  <a:noFill/>
                </a:ln>
                <a:solidFill>
                  <a:srgbClr val="374151"/>
                </a:solidFill>
                <a:effectLst/>
                <a:latin typeface="Söhne"/>
              </a:rPr>
              <a:t>UPPER(): Convierte una cadena de texto a mayúsculas.</a:t>
            </a:r>
          </a:p>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b="0" i="0" u="none" strike="noStrike" cap="none" normalizeH="0" baseline="0">
                <a:ln>
                  <a:noFill/>
                </a:ln>
                <a:solidFill>
                  <a:srgbClr val="374151"/>
                </a:solidFill>
                <a:effectLst/>
                <a:latin typeface="Söhne"/>
              </a:rPr>
            </a:br>
            <a:endParaRPr kumimoji="0" lang="es-BO" altLang="es-BO" sz="1800" b="0" i="0" u="none" strike="noStrike" cap="none" normalizeH="0" baseline="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B9E4B10E-636B-4F92-AF66-9B5B773352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5883" y="3156298"/>
            <a:ext cx="3612193" cy="1775614"/>
          </a:xfrm>
          <a:prstGeom prst="rect">
            <a:avLst/>
          </a:prstGeom>
        </p:spPr>
      </p:pic>
    </p:spTree>
    <p:extLst>
      <p:ext uri="{BB962C8B-B14F-4D97-AF65-F5344CB8AC3E}">
        <p14:creationId xmlns:p14="http://schemas.microsoft.com/office/powerpoint/2010/main" val="100103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110664" y="85448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10</a:t>
            </a:r>
          </a:p>
        </p:txBody>
      </p:sp>
      <p:sp>
        <p:nvSpPr>
          <p:cNvPr id="10" name="CuadroTexto 9">
            <a:extLst>
              <a:ext uri="{FF2B5EF4-FFF2-40B4-BE49-F238E27FC236}">
                <a16:creationId xmlns:a16="http://schemas.microsoft.com/office/drawing/2014/main" id="{D758A275-FBCA-4D89-9DC2-7561CBFF3808}"/>
              </a:ext>
            </a:extLst>
          </p:cNvPr>
          <p:cNvSpPr txBox="1"/>
          <p:nvPr/>
        </p:nvSpPr>
        <p:spPr>
          <a:xfrm>
            <a:off x="6076263" y="1401192"/>
            <a:ext cx="4846309" cy="646331"/>
          </a:xfrm>
          <a:prstGeom prst="rect">
            <a:avLst/>
          </a:prstGeom>
          <a:noFill/>
        </p:spPr>
        <p:txBody>
          <a:bodyPr wrap="square" rtlCol="0">
            <a:spAutoFit/>
          </a:bodyPr>
          <a:lstStyle/>
          <a:p>
            <a:r>
              <a:rPr lang="es-ES" dirty="0"/>
              <a:t>UN EJEMPLO DE LA FUNCION MIN-MAX SON ESTOS</a:t>
            </a:r>
          </a:p>
        </p:txBody>
      </p:sp>
      <p:pic>
        <p:nvPicPr>
          <p:cNvPr id="2" name="Imagen 1">
            <a:extLst>
              <a:ext uri="{FF2B5EF4-FFF2-40B4-BE49-F238E27FC236}">
                <a16:creationId xmlns:a16="http://schemas.microsoft.com/office/drawing/2014/main" id="{1E6C9B16-F733-4B25-978A-283EED4DD2E6}"/>
              </a:ext>
            </a:extLst>
          </p:cNvPr>
          <p:cNvPicPr>
            <a:picLocks noChangeAspect="1"/>
          </p:cNvPicPr>
          <p:nvPr/>
        </p:nvPicPr>
        <p:blipFill>
          <a:blip r:embed="rId3"/>
          <a:stretch>
            <a:fillRect/>
          </a:stretch>
        </p:blipFill>
        <p:spPr>
          <a:xfrm>
            <a:off x="11198732" y="795617"/>
            <a:ext cx="787961" cy="458978"/>
          </a:xfrm>
          <a:prstGeom prst="rect">
            <a:avLst/>
          </a:prstGeom>
        </p:spPr>
      </p:pic>
      <p:sp>
        <p:nvSpPr>
          <p:cNvPr id="12" name="TextBox 37">
            <a:extLst>
              <a:ext uri="{FF2B5EF4-FFF2-40B4-BE49-F238E27FC236}">
                <a16:creationId xmlns:a16="http://schemas.microsoft.com/office/drawing/2014/main" id="{E083C978-744F-4497-A7A0-249109B53200}"/>
              </a:ext>
            </a:extLst>
          </p:cNvPr>
          <p:cNvSpPr txBox="1"/>
          <p:nvPr/>
        </p:nvSpPr>
        <p:spPr>
          <a:xfrm>
            <a:off x="5609547" y="854485"/>
            <a:ext cx="5779742" cy="338554"/>
          </a:xfrm>
          <a:prstGeom prst="rect">
            <a:avLst/>
          </a:prstGeom>
          <a:noFill/>
        </p:spPr>
        <p:txBody>
          <a:bodyPr wrap="square" rtlCol="0" anchor="ctr">
            <a:spAutoFit/>
          </a:bodyPr>
          <a:lstStyle/>
          <a:p>
            <a:r>
              <a:rPr lang="es-ES" altLang="ko-KR" sz="1600" b="1" dirty="0">
                <a:solidFill>
                  <a:schemeClr val="tx1">
                    <a:lumMod val="75000"/>
                    <a:lumOff val="25000"/>
                  </a:schemeClr>
                </a:solidFill>
                <a:cs typeface="Arial" pitchFamily="34" charset="0"/>
              </a:rPr>
              <a:t>MUESTRA UN EJEMPLO DEL USO DE MIN-MAX</a:t>
            </a:r>
          </a:p>
        </p:txBody>
      </p:sp>
      <p:sp>
        <p:nvSpPr>
          <p:cNvPr id="3" name="Rectangle 1">
            <a:extLst>
              <a:ext uri="{FF2B5EF4-FFF2-40B4-BE49-F238E27FC236}">
                <a16:creationId xmlns:a16="http://schemas.microsoft.com/office/drawing/2014/main" id="{7D8E133A-4F76-4802-B855-D6D6E35AEBEF}"/>
              </a:ext>
            </a:extLst>
          </p:cNvPr>
          <p:cNvSpPr>
            <a:spLocks noChangeArrowheads="1"/>
          </p:cNvSpPr>
          <p:nvPr/>
        </p:nvSpPr>
        <p:spPr bwMode="auto">
          <a:xfrm>
            <a:off x="0" y="0"/>
            <a:ext cx="12192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BO" altLang="es-BO"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s-BO" altLang="es-BO" sz="1200" b="0" i="0" u="none" strike="noStrike" cap="none" normalizeH="0" baseline="0">
                <a:ln>
                  <a:noFill/>
                </a:ln>
                <a:solidFill>
                  <a:srgbClr val="374151"/>
                </a:solidFill>
                <a:effectLst/>
                <a:latin typeface="Söhne"/>
              </a:rPr>
              <a:t>UPPER(): Convierte una cadena de texto a mayúsculas.</a:t>
            </a:r>
          </a:p>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b="0" i="0" u="none" strike="noStrike" cap="none" normalizeH="0" baseline="0">
                <a:ln>
                  <a:noFill/>
                </a:ln>
                <a:solidFill>
                  <a:srgbClr val="374151"/>
                </a:solidFill>
                <a:effectLst/>
                <a:latin typeface="Söhne"/>
              </a:rPr>
            </a:br>
            <a:endParaRPr kumimoji="0" lang="es-BO" altLang="es-BO" sz="1800" b="0" i="0" u="none" strike="noStrike" cap="none" normalizeH="0" baseline="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C7B48C1E-DA0B-4FB1-B531-86C35F7EC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4462" y="2255676"/>
            <a:ext cx="3124471" cy="1707028"/>
          </a:xfrm>
          <a:prstGeom prst="rect">
            <a:avLst/>
          </a:prstGeom>
        </p:spPr>
      </p:pic>
      <p:pic>
        <p:nvPicPr>
          <p:cNvPr id="9" name="Imagen 8">
            <a:extLst>
              <a:ext uri="{FF2B5EF4-FFF2-40B4-BE49-F238E27FC236}">
                <a16:creationId xmlns:a16="http://schemas.microsoft.com/office/drawing/2014/main" id="{A916E6AE-E9E1-4021-BB5A-A913A38D6B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6359" y="4222261"/>
            <a:ext cx="3162574" cy="1234547"/>
          </a:xfrm>
          <a:prstGeom prst="rect">
            <a:avLst/>
          </a:prstGeom>
        </p:spPr>
      </p:pic>
    </p:spTree>
    <p:extLst>
      <p:ext uri="{BB962C8B-B14F-4D97-AF65-F5344CB8AC3E}">
        <p14:creationId xmlns:p14="http://schemas.microsoft.com/office/powerpoint/2010/main" val="199398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A1EDA6-6272-45DE-8591-8E447B75038B}"/>
              </a:ext>
            </a:extLst>
          </p:cNvPr>
          <p:cNvSpPr>
            <a:spLocks noGrp="1"/>
          </p:cNvSpPr>
          <p:nvPr>
            <p:ph type="body" sz="quarter" idx="11"/>
          </p:nvPr>
        </p:nvSpPr>
        <p:spPr/>
        <p:txBody>
          <a:bodyPr/>
          <a:lstStyle/>
          <a:p>
            <a:r>
              <a:rPr lang="en-US" dirty="0"/>
              <a:t>MANEJO DE CONSULAS</a:t>
            </a:r>
          </a:p>
        </p:txBody>
      </p:sp>
      <p:sp>
        <p:nvSpPr>
          <p:cNvPr id="30" name="Rectangle 29">
            <a:extLst>
              <a:ext uri="{FF2B5EF4-FFF2-40B4-BE49-F238E27FC236}">
                <a16:creationId xmlns:a16="http://schemas.microsoft.com/office/drawing/2014/main" id="{CC5B3D6B-856B-45EA-B3CA-ABE6F6040C11}"/>
              </a:ext>
            </a:extLst>
          </p:cNvPr>
          <p:cNvSpPr/>
          <p:nvPr/>
        </p:nvSpPr>
        <p:spPr>
          <a:xfrm>
            <a:off x="737255" y="1441092"/>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31" name="Rectangle 30">
            <a:extLst>
              <a:ext uri="{FF2B5EF4-FFF2-40B4-BE49-F238E27FC236}">
                <a16:creationId xmlns:a16="http://schemas.microsoft.com/office/drawing/2014/main" id="{E55FE7D1-DFCA-4DDA-AA96-93C39771B3C5}"/>
              </a:ext>
            </a:extLst>
          </p:cNvPr>
          <p:cNvSpPr/>
          <p:nvPr/>
        </p:nvSpPr>
        <p:spPr>
          <a:xfrm>
            <a:off x="737255" y="255057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7" name="TextBox 10">
            <a:extLst>
              <a:ext uri="{FF2B5EF4-FFF2-40B4-BE49-F238E27FC236}">
                <a16:creationId xmlns:a16="http://schemas.microsoft.com/office/drawing/2014/main" id="{FA0C06D5-3D2D-B8C0-F987-A07D2B27A361}"/>
              </a:ext>
            </a:extLst>
          </p:cNvPr>
          <p:cNvSpPr txBox="1"/>
          <p:nvPr/>
        </p:nvSpPr>
        <p:spPr bwMode="auto">
          <a:xfrm>
            <a:off x="1123639" y="1457868"/>
            <a:ext cx="6792388" cy="33855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75000"/>
                    <a:lumOff val="25000"/>
                  </a:schemeClr>
                </a:solidFill>
                <a:cs typeface="Arial" pitchFamily="34" charset="0"/>
              </a:rPr>
              <a:t>MOSTRAR QUE JUGADORES FORMAN PARTE DEL EQUIPO </a:t>
            </a:r>
            <a:r>
              <a:rPr lang="en-US" altLang="ko-KR" sz="1600" b="1" u="sng" dirty="0">
                <a:solidFill>
                  <a:schemeClr val="tx1">
                    <a:lumMod val="75000"/>
                    <a:lumOff val="25000"/>
                  </a:schemeClr>
                </a:solidFill>
                <a:effectLst>
                  <a:outerShdw blurRad="38100" dist="38100" dir="2700000" algn="tl">
                    <a:srgbClr val="000000">
                      <a:alpha val="43137"/>
                    </a:srgbClr>
                  </a:outerShdw>
                </a:effectLst>
                <a:cs typeface="Arial" pitchFamily="34" charset="0"/>
              </a:rPr>
              <a:t>equ-333</a:t>
            </a:r>
            <a:endParaRPr lang="en-US" altLang="ko-KR" sz="1400" b="1" u="sng"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grpSp>
        <p:nvGrpSpPr>
          <p:cNvPr id="9" name="Group 45">
            <a:extLst>
              <a:ext uri="{FF2B5EF4-FFF2-40B4-BE49-F238E27FC236}">
                <a16:creationId xmlns:a16="http://schemas.microsoft.com/office/drawing/2014/main" id="{787F9A4C-73AF-B40F-7AB4-2336619EDA9F}"/>
              </a:ext>
            </a:extLst>
          </p:cNvPr>
          <p:cNvGrpSpPr/>
          <p:nvPr/>
        </p:nvGrpSpPr>
        <p:grpSpPr>
          <a:xfrm>
            <a:off x="1123639" y="2503211"/>
            <a:ext cx="5924329" cy="1719433"/>
            <a:chOff x="2299401" y="1826693"/>
            <a:chExt cx="3991939" cy="592941"/>
          </a:xfrm>
        </p:grpSpPr>
        <p:sp>
          <p:nvSpPr>
            <p:cNvPr id="10" name="TextBox 10">
              <a:extLst>
                <a:ext uri="{FF2B5EF4-FFF2-40B4-BE49-F238E27FC236}">
                  <a16:creationId xmlns:a16="http://schemas.microsoft.com/office/drawing/2014/main" id="{DA8493DD-35E3-5E49-C3C0-E858E11A5273}"/>
                </a:ext>
              </a:extLst>
            </p:cNvPr>
            <p:cNvSpPr txBox="1"/>
            <p:nvPr/>
          </p:nvSpPr>
          <p:spPr bwMode="auto">
            <a:xfrm>
              <a:off x="2299401" y="1826693"/>
              <a:ext cx="3991939" cy="1804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75000"/>
                      <a:lumOff val="25000"/>
                    </a:schemeClr>
                  </a:solidFill>
                  <a:cs typeface="Arial" pitchFamily="34" charset="0"/>
                </a:rPr>
                <a:t>CREAR UNA FUNCION QUE PERMITA SABER CUANTOS JUGADORES ESTAN INSCRITOS</a:t>
              </a:r>
            </a:p>
          </p:txBody>
        </p:sp>
        <p:sp>
          <p:nvSpPr>
            <p:cNvPr id="11" name="TextBox 12">
              <a:extLst>
                <a:ext uri="{FF2B5EF4-FFF2-40B4-BE49-F238E27FC236}">
                  <a16:creationId xmlns:a16="http://schemas.microsoft.com/office/drawing/2014/main" id="{47E82834-3EDA-0B9C-67FB-AF6E02E782A3}"/>
                </a:ext>
              </a:extLst>
            </p:cNvPr>
            <p:cNvSpPr txBox="1"/>
            <p:nvPr/>
          </p:nvSpPr>
          <p:spPr bwMode="auto">
            <a:xfrm>
              <a:off x="2299401" y="2090613"/>
              <a:ext cx="3991939" cy="32902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MX" altLang="ko-KR" sz="1400" dirty="0">
                  <a:solidFill>
                    <a:schemeClr val="tx1">
                      <a:lumMod val="75000"/>
                      <a:lumOff val="25000"/>
                    </a:schemeClr>
                  </a:solidFill>
                  <a:cs typeface="Arial" pitchFamily="34" charset="0"/>
                </a:rPr>
                <a:t>La función debe llamarse Crear una función que permita saber cuántos jugadores están inscritos.</a:t>
              </a:r>
            </a:p>
            <a:p>
              <a:pPr marL="285750" indent="-285750">
                <a:buFont typeface="Arial" panose="020B0604020202020204" pitchFamily="34" charset="0"/>
                <a:buChar char="•"/>
              </a:pPr>
              <a:r>
                <a:rPr lang="es-MX" altLang="ko-KR" sz="1400" dirty="0">
                  <a:solidFill>
                    <a:schemeClr val="tx1">
                      <a:lumMod val="75000"/>
                      <a:lumOff val="25000"/>
                    </a:schemeClr>
                  </a:solidFill>
                  <a:cs typeface="Arial" pitchFamily="34" charset="0"/>
                </a:rPr>
                <a:t> La función debe llamarse F1_CantidadJugadores()()</a:t>
              </a:r>
            </a:p>
            <a:p>
              <a:endParaRPr lang="ko-KR" altLang="en-US" sz="1400" dirty="0">
                <a:solidFill>
                  <a:schemeClr val="tx1">
                    <a:lumMod val="75000"/>
                    <a:lumOff val="25000"/>
                  </a:schemeClr>
                </a:solidFill>
                <a:cs typeface="Arial" pitchFamily="34" charset="0"/>
              </a:endParaRPr>
            </a:p>
          </p:txBody>
        </p:sp>
      </p:grpSp>
      <p:pic>
        <p:nvPicPr>
          <p:cNvPr id="8" name="Marcador de posición de imagen 7">
            <a:extLst>
              <a:ext uri="{FF2B5EF4-FFF2-40B4-BE49-F238E27FC236}">
                <a16:creationId xmlns:a16="http://schemas.microsoft.com/office/drawing/2014/main" id="{70986507-DCEE-406B-96FD-62B5B025001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806" r="5806"/>
          <a:stretch>
            <a:fillRect/>
          </a:stretch>
        </p:blipFill>
        <p:spPr/>
      </p:pic>
    </p:spTree>
    <p:extLst>
      <p:ext uri="{BB962C8B-B14F-4D97-AF65-F5344CB8AC3E}">
        <p14:creationId xmlns:p14="http://schemas.microsoft.com/office/powerpoint/2010/main" val="158517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3426A147-C837-4014-B002-EE4540C5D1A3}"/>
              </a:ext>
            </a:extLst>
          </p:cNvPr>
          <p:cNvPicPr>
            <a:picLocks noChangeAspect="1"/>
          </p:cNvPicPr>
          <p:nvPr/>
        </p:nvPicPr>
        <p:blipFill>
          <a:blip r:embed="rId2"/>
          <a:stretch>
            <a:fillRect/>
          </a:stretch>
        </p:blipFill>
        <p:spPr>
          <a:xfrm>
            <a:off x="0" y="201168"/>
            <a:ext cx="12192000" cy="6858000"/>
          </a:xfrm>
          <a:prstGeom prst="rect">
            <a:avLst/>
          </a:prstGeom>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chemeClr val="accent5">
                    <a:lumMod val="20000"/>
                    <a:lumOff val="80000"/>
                  </a:schemeClr>
                </a:solidFill>
              </a:rPr>
              <a:t>MANEJO DE CONSULTAS</a:t>
            </a:r>
          </a:p>
        </p:txBody>
      </p:sp>
      <p:grpSp>
        <p:nvGrpSpPr>
          <p:cNvPr id="3" name="그룹 7">
            <a:extLst>
              <a:ext uri="{FF2B5EF4-FFF2-40B4-BE49-F238E27FC236}">
                <a16:creationId xmlns:a16="http://schemas.microsoft.com/office/drawing/2014/main" id="{C3DD1D2B-342C-4859-BCA5-864DDA2EE20E}"/>
              </a:ext>
            </a:extLst>
          </p:cNvPr>
          <p:cNvGrpSpPr/>
          <p:nvPr/>
        </p:nvGrpSpPr>
        <p:grpSpPr>
          <a:xfrm>
            <a:off x="933686" y="1841302"/>
            <a:ext cx="9675094" cy="1872507"/>
            <a:chOff x="933685" y="1815665"/>
            <a:chExt cx="6573115" cy="972000"/>
          </a:xfrm>
          <a:solidFill>
            <a:schemeClr val="accent4">
              <a:lumMod val="20000"/>
              <a:lumOff val="80000"/>
            </a:schemeClr>
          </a:solidFill>
        </p:grpSpPr>
        <p:sp>
          <p:nvSpPr>
            <p:cNvPr id="4"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grp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Rectangle 5">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6">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 name="그룹 62">
            <a:extLst>
              <a:ext uri="{FF2B5EF4-FFF2-40B4-BE49-F238E27FC236}">
                <a16:creationId xmlns:a16="http://schemas.microsoft.com/office/drawing/2014/main" id="{AE9C9026-5267-4B49-8A55-9F5382E29B2D}"/>
              </a:ext>
            </a:extLst>
          </p:cNvPr>
          <p:cNvGrpSpPr/>
          <p:nvPr/>
        </p:nvGrpSpPr>
        <p:grpSpPr>
          <a:xfrm>
            <a:off x="933686" y="4391591"/>
            <a:ext cx="9675094" cy="1872507"/>
            <a:chOff x="933685" y="1815665"/>
            <a:chExt cx="6573115" cy="972000"/>
          </a:xfrm>
          <a:solidFill>
            <a:schemeClr val="accent3">
              <a:lumMod val="20000"/>
              <a:lumOff val="80000"/>
            </a:schemeClr>
          </a:solidFill>
        </p:grpSpPr>
        <p:sp>
          <p:nvSpPr>
            <p:cNvPr id="9" name="Rectangle 2">
              <a:extLst>
                <a:ext uri="{FF2B5EF4-FFF2-40B4-BE49-F238E27FC236}">
                  <a16:creationId xmlns:a16="http://schemas.microsoft.com/office/drawing/2014/main" id="{F90C281F-4467-44C6-8A97-253C5C1315F4}"/>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entagon 26">
              <a:extLst>
                <a:ext uri="{FF2B5EF4-FFF2-40B4-BE49-F238E27FC236}">
                  <a16:creationId xmlns:a16="http://schemas.microsoft.com/office/drawing/2014/main" id="{1E862B7B-42DB-49C5-AAB0-9B23C80D7E97}"/>
                </a:ext>
              </a:extLst>
            </p:cNvPr>
            <p:cNvSpPr/>
            <p:nvPr/>
          </p:nvSpPr>
          <p:spPr>
            <a:xfrm>
              <a:off x="933685" y="1815665"/>
              <a:ext cx="1441222" cy="972000"/>
            </a:xfrm>
            <a:prstGeom prst="homePlate">
              <a:avLst>
                <a:gd name="adj" fmla="val 22388"/>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Rectangle 34">
              <a:extLst>
                <a:ext uri="{FF2B5EF4-FFF2-40B4-BE49-F238E27FC236}">
                  <a16:creationId xmlns:a16="http://schemas.microsoft.com/office/drawing/2014/main" id="{C721D85F-3C16-4EB9-99D8-126392E04059}"/>
                </a:ext>
              </a:extLst>
            </p:cNvPr>
            <p:cNvSpPr/>
            <p:nvPr/>
          </p:nvSpPr>
          <p:spPr>
            <a:xfrm>
              <a:off x="991160" y="1815665"/>
              <a:ext cx="18000" cy="972000"/>
            </a:xfrm>
            <a:prstGeom prst="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 name="Rectangle 38">
              <a:extLst>
                <a:ext uri="{FF2B5EF4-FFF2-40B4-BE49-F238E27FC236}">
                  <a16:creationId xmlns:a16="http://schemas.microsoft.com/office/drawing/2014/main" id="{9C14E46A-C393-4742-80E9-7CED66847D54}"/>
                </a:ext>
              </a:extLst>
            </p:cNvPr>
            <p:cNvSpPr/>
            <p:nvPr/>
          </p:nvSpPr>
          <p:spPr>
            <a:xfrm>
              <a:off x="1114936" y="1815665"/>
              <a:ext cx="18000" cy="972000"/>
            </a:xfrm>
            <a:prstGeom prst="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aphicFrame>
        <p:nvGraphicFramePr>
          <p:cNvPr id="23" name="Chart 7">
            <a:extLst>
              <a:ext uri="{FF2B5EF4-FFF2-40B4-BE49-F238E27FC236}">
                <a16:creationId xmlns:a16="http://schemas.microsoft.com/office/drawing/2014/main" id="{7AF1A529-306C-41A5-BC37-3EA4ABCF79AC}"/>
              </a:ext>
            </a:extLst>
          </p:cNvPr>
          <p:cNvGraphicFramePr/>
          <p:nvPr>
            <p:extLst>
              <p:ext uri="{D42A27DB-BD31-4B8C-83A1-F6EECF244321}">
                <p14:modId xmlns:p14="http://schemas.microsoft.com/office/powerpoint/2010/main" val="3019859306"/>
              </p:ext>
            </p:extLst>
          </p:nvPr>
        </p:nvGraphicFramePr>
        <p:xfrm>
          <a:off x="7835976" y="2865175"/>
          <a:ext cx="1452403" cy="21277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7">
            <a:extLst>
              <a:ext uri="{FF2B5EF4-FFF2-40B4-BE49-F238E27FC236}">
                <a16:creationId xmlns:a16="http://schemas.microsoft.com/office/drawing/2014/main" id="{A0FD0BCA-DE44-4E18-9B4B-D695381A87FF}"/>
              </a:ext>
            </a:extLst>
          </p:cNvPr>
          <p:cNvGraphicFramePr/>
          <p:nvPr>
            <p:extLst>
              <p:ext uri="{D42A27DB-BD31-4B8C-83A1-F6EECF244321}">
                <p14:modId xmlns:p14="http://schemas.microsoft.com/office/powerpoint/2010/main" val="2221311048"/>
              </p:ext>
            </p:extLst>
          </p:nvPr>
        </p:nvGraphicFramePr>
        <p:xfrm>
          <a:off x="7699761" y="1711739"/>
          <a:ext cx="1452403" cy="2127794"/>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a:extLst>
              <a:ext uri="{FF2B5EF4-FFF2-40B4-BE49-F238E27FC236}">
                <a16:creationId xmlns:a16="http://schemas.microsoft.com/office/drawing/2014/main" id="{747D152B-4ACA-4437-8369-1BFCE6C2DA10}"/>
              </a:ext>
            </a:extLst>
          </p:cNvPr>
          <p:cNvSpPr txBox="1"/>
          <p:nvPr/>
        </p:nvSpPr>
        <p:spPr>
          <a:xfrm>
            <a:off x="1259606" y="2529415"/>
            <a:ext cx="1101362"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03</a:t>
            </a:r>
          </a:p>
        </p:txBody>
      </p:sp>
      <p:sp>
        <p:nvSpPr>
          <p:cNvPr id="32" name="TextBox 31">
            <a:extLst>
              <a:ext uri="{FF2B5EF4-FFF2-40B4-BE49-F238E27FC236}">
                <a16:creationId xmlns:a16="http://schemas.microsoft.com/office/drawing/2014/main" id="{9EBA118F-BCD2-405E-8FC0-EA34EA30B681}"/>
              </a:ext>
            </a:extLst>
          </p:cNvPr>
          <p:cNvSpPr txBox="1"/>
          <p:nvPr/>
        </p:nvSpPr>
        <p:spPr>
          <a:xfrm>
            <a:off x="1273589" y="5081622"/>
            <a:ext cx="1101362" cy="492443"/>
          </a:xfrm>
          <a:prstGeom prst="rect">
            <a:avLst/>
          </a:prstGeom>
          <a:solidFill>
            <a:schemeClr val="accent2">
              <a:lumMod val="20000"/>
              <a:lumOff val="80000"/>
            </a:schemeClr>
          </a:solidFill>
        </p:spPr>
        <p:txBody>
          <a:bodyPr wrap="square" tIns="0" bIns="0" rtlCol="0" anchor="ctr">
            <a:spAutoFit/>
          </a:bodyPr>
          <a:lstStyle/>
          <a:p>
            <a:pPr algn="ctr"/>
            <a:r>
              <a:rPr lang="en-US" altLang="ko-KR" sz="3200" b="1" dirty="0">
                <a:solidFill>
                  <a:schemeClr val="bg1"/>
                </a:solidFill>
                <a:cs typeface="Arial" pitchFamily="34" charset="0"/>
              </a:rPr>
              <a:t>04</a:t>
            </a:r>
          </a:p>
        </p:txBody>
      </p:sp>
      <p:grpSp>
        <p:nvGrpSpPr>
          <p:cNvPr id="41" name="Group 45">
            <a:extLst>
              <a:ext uri="{FF2B5EF4-FFF2-40B4-BE49-F238E27FC236}">
                <a16:creationId xmlns:a16="http://schemas.microsoft.com/office/drawing/2014/main" id="{66A5348B-2F4B-420F-BF18-A420058E6834}"/>
              </a:ext>
            </a:extLst>
          </p:cNvPr>
          <p:cNvGrpSpPr/>
          <p:nvPr/>
        </p:nvGrpSpPr>
        <p:grpSpPr>
          <a:xfrm>
            <a:off x="3435719" y="1928056"/>
            <a:ext cx="6792388" cy="1288546"/>
            <a:chOff x="2299401" y="1826693"/>
            <a:chExt cx="4576856" cy="444351"/>
          </a:xfrm>
          <a:solidFill>
            <a:schemeClr val="accent5">
              <a:lumMod val="20000"/>
              <a:lumOff val="80000"/>
            </a:schemeClr>
          </a:solidFill>
        </p:grpSpPr>
        <p:sp>
          <p:nvSpPr>
            <p:cNvPr id="42" name="TextBox 10">
              <a:extLst>
                <a:ext uri="{FF2B5EF4-FFF2-40B4-BE49-F238E27FC236}">
                  <a16:creationId xmlns:a16="http://schemas.microsoft.com/office/drawing/2014/main" id="{00E36796-DC7F-4280-B93C-28CC8F78A775}"/>
                </a:ext>
              </a:extLst>
            </p:cNvPr>
            <p:cNvSpPr txBox="1"/>
            <p:nvPr/>
          </p:nvSpPr>
          <p:spPr bwMode="auto">
            <a:xfrm>
              <a:off x="2299401" y="1826693"/>
              <a:ext cx="4576856" cy="180431"/>
            </a:xfrm>
            <a:prstGeom prst="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75000"/>
                      <a:lumOff val="25000"/>
                    </a:schemeClr>
                  </a:solidFill>
                  <a:cs typeface="Arial" pitchFamily="34" charset="0"/>
                </a:rPr>
                <a:t>CREAR UNA FUNCION QUE PERMITA SABER CUANTOS JUGADORES ESTAN INSCRITOS Y QUE SEAN DE LA CATEGORIA VARONES O MUJERES</a:t>
              </a:r>
            </a:p>
          </p:txBody>
        </p:sp>
        <p:sp>
          <p:nvSpPr>
            <p:cNvPr id="43" name="TextBox 12">
              <a:extLst>
                <a:ext uri="{FF2B5EF4-FFF2-40B4-BE49-F238E27FC236}">
                  <a16:creationId xmlns:a16="http://schemas.microsoft.com/office/drawing/2014/main" id="{F75936B7-9F4A-415A-962C-D52109A44409}"/>
                </a:ext>
              </a:extLst>
            </p:cNvPr>
            <p:cNvSpPr txBox="1"/>
            <p:nvPr/>
          </p:nvSpPr>
          <p:spPr bwMode="auto">
            <a:xfrm>
              <a:off x="2299401" y="2090613"/>
              <a:ext cx="4576856" cy="180431"/>
            </a:xfrm>
            <a:prstGeom prst="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MX" altLang="ko-KR" sz="1400" dirty="0">
                  <a:solidFill>
                    <a:schemeClr val="tx1">
                      <a:lumMod val="75000"/>
                      <a:lumOff val="25000"/>
                    </a:schemeClr>
                  </a:solidFill>
                  <a:cs typeface="Arial" pitchFamily="34" charset="0"/>
                </a:rPr>
                <a:t>■ La función debe llamarse F2_CantidadJugadoresParam()</a:t>
              </a:r>
            </a:p>
            <a:p>
              <a:r>
                <a:rPr lang="es-MX" altLang="ko-KR" sz="1400" dirty="0">
                  <a:solidFill>
                    <a:schemeClr val="tx1">
                      <a:lumMod val="75000"/>
                      <a:lumOff val="25000"/>
                    </a:schemeClr>
                  </a:solidFill>
                  <a:cs typeface="Arial" pitchFamily="34" charset="0"/>
                </a:rPr>
                <a:t>■ La función debe recibir un parámetro “Varones” o “Mujeres”</a:t>
              </a:r>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grpSp>
      <p:grpSp>
        <p:nvGrpSpPr>
          <p:cNvPr id="44" name="Group 45">
            <a:extLst>
              <a:ext uri="{FF2B5EF4-FFF2-40B4-BE49-F238E27FC236}">
                <a16:creationId xmlns:a16="http://schemas.microsoft.com/office/drawing/2014/main" id="{EF0A9F64-04EA-44D1-A8D1-C16ECCED038E}"/>
              </a:ext>
            </a:extLst>
          </p:cNvPr>
          <p:cNvGrpSpPr/>
          <p:nvPr/>
        </p:nvGrpSpPr>
        <p:grpSpPr>
          <a:xfrm>
            <a:off x="3210741" y="4400158"/>
            <a:ext cx="7296482" cy="1863938"/>
            <a:chOff x="2147805" y="1717200"/>
            <a:chExt cx="4916525" cy="642774"/>
          </a:xfrm>
          <a:solidFill>
            <a:schemeClr val="accent6">
              <a:lumMod val="40000"/>
              <a:lumOff val="60000"/>
            </a:schemeClr>
          </a:solidFill>
        </p:grpSpPr>
        <p:sp>
          <p:nvSpPr>
            <p:cNvPr id="45" name="TextBox 10">
              <a:extLst>
                <a:ext uri="{FF2B5EF4-FFF2-40B4-BE49-F238E27FC236}">
                  <a16:creationId xmlns:a16="http://schemas.microsoft.com/office/drawing/2014/main" id="{7C7F36AD-F33E-4A95-829A-609DD6E31359}"/>
                </a:ext>
              </a:extLst>
            </p:cNvPr>
            <p:cNvSpPr txBox="1"/>
            <p:nvPr/>
          </p:nvSpPr>
          <p:spPr bwMode="auto">
            <a:xfrm>
              <a:off x="2147805" y="1717200"/>
              <a:ext cx="4916525" cy="180431"/>
            </a:xfrm>
            <a:prstGeom prst="rect">
              <a:avLst/>
            </a:prstGeom>
            <a:solidFill>
              <a:schemeClr val="accent2">
                <a:lumMod val="20000"/>
                <a:lumOff val="80000"/>
              </a:schemeClr>
            </a:solid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75000"/>
                      <a:lumOff val="25000"/>
                    </a:schemeClr>
                  </a:solidFill>
                  <a:cs typeface="Arial" pitchFamily="34" charset="0"/>
                </a:rPr>
                <a:t>CREAR UNA FUNCION QUE OBTENGA EL PROMEDIO DE LAS EDADES MAYORES A UNA CIERTA EDAD </a:t>
              </a:r>
            </a:p>
          </p:txBody>
        </p:sp>
        <p:sp>
          <p:nvSpPr>
            <p:cNvPr id="46" name="TextBox 12">
              <a:extLst>
                <a:ext uri="{FF2B5EF4-FFF2-40B4-BE49-F238E27FC236}">
                  <a16:creationId xmlns:a16="http://schemas.microsoft.com/office/drawing/2014/main" id="{FCE6E566-25C7-4AC7-999B-C1C3D8B604D9}"/>
                </a:ext>
              </a:extLst>
            </p:cNvPr>
            <p:cNvSpPr txBox="1"/>
            <p:nvPr/>
          </p:nvSpPr>
          <p:spPr bwMode="auto">
            <a:xfrm>
              <a:off x="2147805" y="1882362"/>
              <a:ext cx="4576856" cy="477612"/>
            </a:xfrm>
            <a:prstGeom prst="rect">
              <a:avLst/>
            </a:prstGeom>
            <a:solidFill>
              <a:schemeClr val="accent3">
                <a:lumMod val="20000"/>
                <a:lumOff val="80000"/>
              </a:schemeClr>
            </a:solid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MX" altLang="ko-KR" sz="1400" dirty="0">
                  <a:solidFill>
                    <a:schemeClr val="tx1">
                      <a:lumMod val="75000"/>
                      <a:lumOff val="25000"/>
                    </a:schemeClr>
                  </a:solidFill>
                  <a:cs typeface="Arial" pitchFamily="34" charset="0"/>
                </a:rPr>
                <a:t>La función debe llamarse F3_PromedioEdades()</a:t>
              </a:r>
            </a:p>
            <a:p>
              <a:r>
                <a:rPr lang="es-MX" altLang="ko-KR" sz="1400" dirty="0">
                  <a:solidFill>
                    <a:schemeClr val="tx1">
                      <a:lumMod val="75000"/>
                      <a:lumOff val="25000"/>
                    </a:schemeClr>
                  </a:solidFill>
                  <a:cs typeface="Arial" pitchFamily="34" charset="0"/>
                </a:rPr>
                <a:t>■ La función debe recibir como parámetro 2 valores.</a:t>
              </a:r>
            </a:p>
            <a:p>
              <a:r>
                <a:rPr lang="es-MX" altLang="ko-KR" sz="1400" dirty="0">
                  <a:solidFill>
                    <a:schemeClr val="tx1">
                      <a:lumMod val="75000"/>
                      <a:lumOff val="25000"/>
                    </a:schemeClr>
                  </a:solidFill>
                  <a:cs typeface="Arial" pitchFamily="34" charset="0"/>
                </a:rPr>
                <a:t>■ La categoría. (Varones o Mujeres)</a:t>
              </a:r>
            </a:p>
            <a:p>
              <a:r>
                <a:rPr lang="es-MX" altLang="ko-KR" sz="1400" dirty="0">
                  <a:solidFill>
                    <a:schemeClr val="tx1">
                      <a:lumMod val="75000"/>
                      <a:lumOff val="25000"/>
                    </a:schemeClr>
                  </a:solidFill>
                  <a:cs typeface="Arial" pitchFamily="34" charset="0"/>
                </a:rPr>
                <a:t>■ La edad con la que se comparara (21 años ejemplo)</a:t>
              </a:r>
            </a:p>
            <a:p>
              <a:r>
                <a:rPr lang="es-MX" altLang="ko-KR" sz="1400" dirty="0">
                  <a:solidFill>
                    <a:schemeClr val="tx1">
                      <a:lumMod val="75000"/>
                      <a:lumOff val="25000"/>
                    </a:schemeClr>
                  </a:solidFill>
                  <a:cs typeface="Arial" pitchFamily="34" charset="0"/>
                </a:rPr>
                <a:t>■ Es decir mostrar el promedio de edades que sean de una categoría y que sean mayores a 21 años.</a:t>
              </a:r>
            </a:p>
          </p:txBody>
        </p:sp>
      </p:grpSp>
    </p:spTree>
    <p:extLst>
      <p:ext uri="{BB962C8B-B14F-4D97-AF65-F5344CB8AC3E}">
        <p14:creationId xmlns:p14="http://schemas.microsoft.com/office/powerpoint/2010/main" val="415778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FD1413D5-AA54-4739-984B-280BA32CD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 y="0"/>
            <a:ext cx="12198042" cy="6858000"/>
          </a:xfrm>
          <a:prstGeom prst="rect">
            <a:avLst/>
          </a:prstGeom>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dirty="0">
                <a:solidFill>
                  <a:schemeClr val="accent3">
                    <a:lumMod val="20000"/>
                    <a:lumOff val="80000"/>
                  </a:schemeClr>
                </a:solidFill>
              </a:rPr>
              <a:t>MANEJO DE CONSULTAS</a:t>
            </a:r>
          </a:p>
        </p:txBody>
      </p:sp>
      <p:grpSp>
        <p:nvGrpSpPr>
          <p:cNvPr id="3" name="그룹 7">
            <a:extLst>
              <a:ext uri="{FF2B5EF4-FFF2-40B4-BE49-F238E27FC236}">
                <a16:creationId xmlns:a16="http://schemas.microsoft.com/office/drawing/2014/main" id="{C3DD1D2B-342C-4859-BCA5-864DDA2EE20E}"/>
              </a:ext>
            </a:extLst>
          </p:cNvPr>
          <p:cNvGrpSpPr/>
          <p:nvPr/>
        </p:nvGrpSpPr>
        <p:grpSpPr>
          <a:xfrm>
            <a:off x="933686" y="1841302"/>
            <a:ext cx="9675094" cy="1872507"/>
            <a:chOff x="933685" y="1815665"/>
            <a:chExt cx="6573115" cy="972000"/>
          </a:xfrm>
          <a:solidFill>
            <a:schemeClr val="accent4">
              <a:lumMod val="20000"/>
              <a:lumOff val="80000"/>
            </a:schemeClr>
          </a:solidFill>
        </p:grpSpPr>
        <p:sp>
          <p:nvSpPr>
            <p:cNvPr id="4"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grp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Rectangle 5">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6">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 name="그룹 62">
            <a:extLst>
              <a:ext uri="{FF2B5EF4-FFF2-40B4-BE49-F238E27FC236}">
                <a16:creationId xmlns:a16="http://schemas.microsoft.com/office/drawing/2014/main" id="{AE9C9026-5267-4B49-8A55-9F5382E29B2D}"/>
              </a:ext>
            </a:extLst>
          </p:cNvPr>
          <p:cNvGrpSpPr/>
          <p:nvPr/>
        </p:nvGrpSpPr>
        <p:grpSpPr>
          <a:xfrm>
            <a:off x="933686" y="4391591"/>
            <a:ext cx="9675094" cy="1872507"/>
            <a:chOff x="933685" y="1815665"/>
            <a:chExt cx="6573115" cy="972000"/>
          </a:xfrm>
          <a:solidFill>
            <a:schemeClr val="accent1">
              <a:lumMod val="20000"/>
              <a:lumOff val="80000"/>
            </a:schemeClr>
          </a:solidFill>
        </p:grpSpPr>
        <p:sp>
          <p:nvSpPr>
            <p:cNvPr id="9" name="Rectangle 2">
              <a:extLst>
                <a:ext uri="{FF2B5EF4-FFF2-40B4-BE49-F238E27FC236}">
                  <a16:creationId xmlns:a16="http://schemas.microsoft.com/office/drawing/2014/main" id="{F90C281F-4467-44C6-8A97-253C5C1315F4}"/>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entagon 26">
              <a:extLst>
                <a:ext uri="{FF2B5EF4-FFF2-40B4-BE49-F238E27FC236}">
                  <a16:creationId xmlns:a16="http://schemas.microsoft.com/office/drawing/2014/main" id="{1E862B7B-42DB-49C5-AAB0-9B23C80D7E97}"/>
                </a:ext>
              </a:extLst>
            </p:cNvPr>
            <p:cNvSpPr/>
            <p:nvPr/>
          </p:nvSpPr>
          <p:spPr>
            <a:xfrm>
              <a:off x="933685" y="1815665"/>
              <a:ext cx="1441222" cy="972000"/>
            </a:xfrm>
            <a:prstGeom prst="homePlate">
              <a:avLst>
                <a:gd name="adj" fmla="val 22388"/>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Rectangle 34">
              <a:extLst>
                <a:ext uri="{FF2B5EF4-FFF2-40B4-BE49-F238E27FC236}">
                  <a16:creationId xmlns:a16="http://schemas.microsoft.com/office/drawing/2014/main" id="{C721D85F-3C16-4EB9-99D8-126392E04059}"/>
                </a:ext>
              </a:extLst>
            </p:cNvPr>
            <p:cNvSpPr/>
            <p:nvPr/>
          </p:nvSpPr>
          <p:spPr>
            <a:xfrm>
              <a:off x="991160" y="1815665"/>
              <a:ext cx="18000" cy="972000"/>
            </a:xfrm>
            <a:prstGeom prst="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 name="Rectangle 38">
              <a:extLst>
                <a:ext uri="{FF2B5EF4-FFF2-40B4-BE49-F238E27FC236}">
                  <a16:creationId xmlns:a16="http://schemas.microsoft.com/office/drawing/2014/main" id="{9C14E46A-C393-4742-80E9-7CED66847D54}"/>
                </a:ext>
              </a:extLst>
            </p:cNvPr>
            <p:cNvSpPr/>
            <p:nvPr/>
          </p:nvSpPr>
          <p:spPr>
            <a:xfrm>
              <a:off x="1114936" y="1815665"/>
              <a:ext cx="18000" cy="972000"/>
            </a:xfrm>
            <a:prstGeom prst="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aphicFrame>
        <p:nvGraphicFramePr>
          <p:cNvPr id="23" name="Chart 7">
            <a:extLst>
              <a:ext uri="{FF2B5EF4-FFF2-40B4-BE49-F238E27FC236}">
                <a16:creationId xmlns:a16="http://schemas.microsoft.com/office/drawing/2014/main" id="{7AF1A529-306C-41A5-BC37-3EA4ABCF79AC}"/>
              </a:ext>
            </a:extLst>
          </p:cNvPr>
          <p:cNvGraphicFramePr/>
          <p:nvPr>
            <p:extLst>
              <p:ext uri="{D42A27DB-BD31-4B8C-83A1-F6EECF244321}">
                <p14:modId xmlns:p14="http://schemas.microsoft.com/office/powerpoint/2010/main" val="2596440857"/>
              </p:ext>
            </p:extLst>
          </p:nvPr>
        </p:nvGraphicFramePr>
        <p:xfrm>
          <a:off x="7835976" y="2865175"/>
          <a:ext cx="1452403" cy="21277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7">
            <a:extLst>
              <a:ext uri="{FF2B5EF4-FFF2-40B4-BE49-F238E27FC236}">
                <a16:creationId xmlns:a16="http://schemas.microsoft.com/office/drawing/2014/main" id="{A0FD0BCA-DE44-4E18-9B4B-D695381A87FF}"/>
              </a:ext>
            </a:extLst>
          </p:cNvPr>
          <p:cNvGraphicFramePr/>
          <p:nvPr>
            <p:extLst>
              <p:ext uri="{D42A27DB-BD31-4B8C-83A1-F6EECF244321}">
                <p14:modId xmlns:p14="http://schemas.microsoft.com/office/powerpoint/2010/main" val="4084049528"/>
              </p:ext>
            </p:extLst>
          </p:nvPr>
        </p:nvGraphicFramePr>
        <p:xfrm>
          <a:off x="7835976" y="1760082"/>
          <a:ext cx="1452403" cy="2127794"/>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a:extLst>
              <a:ext uri="{FF2B5EF4-FFF2-40B4-BE49-F238E27FC236}">
                <a16:creationId xmlns:a16="http://schemas.microsoft.com/office/drawing/2014/main" id="{747D152B-4ACA-4437-8369-1BFCE6C2DA10}"/>
              </a:ext>
            </a:extLst>
          </p:cNvPr>
          <p:cNvSpPr txBox="1"/>
          <p:nvPr/>
        </p:nvSpPr>
        <p:spPr>
          <a:xfrm>
            <a:off x="1259606" y="2529415"/>
            <a:ext cx="1101362" cy="492443"/>
          </a:xfrm>
          <a:prstGeom prst="rect">
            <a:avLst/>
          </a:prstGeom>
          <a:solidFill>
            <a:schemeClr val="accent3">
              <a:lumMod val="20000"/>
              <a:lumOff val="80000"/>
            </a:schemeClr>
          </a:solidFill>
        </p:spPr>
        <p:txBody>
          <a:bodyPr wrap="square" tIns="0" bIns="0" rtlCol="0" anchor="ctr">
            <a:spAutoFit/>
          </a:bodyPr>
          <a:lstStyle/>
          <a:p>
            <a:pPr algn="ctr"/>
            <a:r>
              <a:rPr lang="en-US" altLang="ko-KR" sz="3200" b="1" dirty="0">
                <a:solidFill>
                  <a:schemeClr val="bg1"/>
                </a:solidFill>
                <a:cs typeface="Arial" pitchFamily="34" charset="0"/>
              </a:rPr>
              <a:t>05</a:t>
            </a:r>
          </a:p>
        </p:txBody>
      </p:sp>
      <p:sp>
        <p:nvSpPr>
          <p:cNvPr id="32" name="TextBox 31">
            <a:extLst>
              <a:ext uri="{FF2B5EF4-FFF2-40B4-BE49-F238E27FC236}">
                <a16:creationId xmlns:a16="http://schemas.microsoft.com/office/drawing/2014/main" id="{9EBA118F-BCD2-405E-8FC0-EA34EA30B681}"/>
              </a:ext>
            </a:extLst>
          </p:cNvPr>
          <p:cNvSpPr txBox="1"/>
          <p:nvPr/>
        </p:nvSpPr>
        <p:spPr>
          <a:xfrm>
            <a:off x="1273589" y="5081622"/>
            <a:ext cx="1101362" cy="492443"/>
          </a:xfrm>
          <a:prstGeom prst="rect">
            <a:avLst/>
          </a:prstGeom>
          <a:solidFill>
            <a:schemeClr val="accent3">
              <a:lumMod val="20000"/>
              <a:lumOff val="80000"/>
            </a:schemeClr>
          </a:solidFill>
        </p:spPr>
        <p:txBody>
          <a:bodyPr wrap="square" tIns="0" bIns="0" rtlCol="0" anchor="ctr">
            <a:spAutoFit/>
          </a:bodyPr>
          <a:lstStyle/>
          <a:p>
            <a:pPr algn="ctr"/>
            <a:r>
              <a:rPr lang="en-US" altLang="ko-KR" sz="3200" b="1" dirty="0">
                <a:solidFill>
                  <a:schemeClr val="bg1"/>
                </a:solidFill>
                <a:cs typeface="Arial" pitchFamily="34" charset="0"/>
              </a:rPr>
              <a:t>06</a:t>
            </a:r>
          </a:p>
        </p:txBody>
      </p:sp>
      <p:grpSp>
        <p:nvGrpSpPr>
          <p:cNvPr id="41" name="Group 45">
            <a:extLst>
              <a:ext uri="{FF2B5EF4-FFF2-40B4-BE49-F238E27FC236}">
                <a16:creationId xmlns:a16="http://schemas.microsoft.com/office/drawing/2014/main" id="{66A5348B-2F4B-420F-BF18-A420058E6834}"/>
              </a:ext>
            </a:extLst>
          </p:cNvPr>
          <p:cNvGrpSpPr/>
          <p:nvPr/>
        </p:nvGrpSpPr>
        <p:grpSpPr>
          <a:xfrm>
            <a:off x="3435719" y="1879616"/>
            <a:ext cx="6792388" cy="1852482"/>
            <a:chOff x="2299401" y="1809990"/>
            <a:chExt cx="4576856" cy="638823"/>
          </a:xfrm>
          <a:solidFill>
            <a:schemeClr val="accent3">
              <a:lumMod val="20000"/>
              <a:lumOff val="80000"/>
            </a:schemeClr>
          </a:solidFill>
        </p:grpSpPr>
        <p:sp>
          <p:nvSpPr>
            <p:cNvPr id="42" name="TextBox 10">
              <a:extLst>
                <a:ext uri="{FF2B5EF4-FFF2-40B4-BE49-F238E27FC236}">
                  <a16:creationId xmlns:a16="http://schemas.microsoft.com/office/drawing/2014/main" id="{00E36796-DC7F-4280-B93C-28CC8F78A775}"/>
                </a:ext>
              </a:extLst>
            </p:cNvPr>
            <p:cNvSpPr txBox="1"/>
            <p:nvPr/>
          </p:nvSpPr>
          <p:spPr bwMode="auto">
            <a:xfrm>
              <a:off x="2299401" y="1809990"/>
              <a:ext cx="4576856" cy="106136"/>
            </a:xfrm>
            <a:prstGeom prst="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75000"/>
                      <a:lumOff val="25000"/>
                    </a:schemeClr>
                  </a:solidFill>
                  <a:cs typeface="Arial" pitchFamily="34" charset="0"/>
                </a:rPr>
                <a:t>CREAR UNA FUNCION QUE PERMITA CONCATENAR 3 PARAMETROS</a:t>
              </a:r>
            </a:p>
          </p:txBody>
        </p:sp>
        <p:sp>
          <p:nvSpPr>
            <p:cNvPr id="43" name="TextBox 12">
              <a:extLst>
                <a:ext uri="{FF2B5EF4-FFF2-40B4-BE49-F238E27FC236}">
                  <a16:creationId xmlns:a16="http://schemas.microsoft.com/office/drawing/2014/main" id="{F75936B7-9F4A-415A-962C-D52109A44409}"/>
                </a:ext>
              </a:extLst>
            </p:cNvPr>
            <p:cNvSpPr txBox="1"/>
            <p:nvPr/>
          </p:nvSpPr>
          <p:spPr bwMode="auto">
            <a:xfrm>
              <a:off x="2299401" y="1896907"/>
              <a:ext cx="4576856" cy="551906"/>
            </a:xfrm>
            <a:prstGeom prst="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MX" altLang="ko-KR" sz="1400" dirty="0">
                  <a:solidFill>
                    <a:schemeClr val="tx1">
                      <a:lumMod val="75000"/>
                      <a:lumOff val="25000"/>
                    </a:schemeClr>
                  </a:solidFill>
                  <a:cs typeface="Arial" pitchFamily="34" charset="0"/>
                </a:rPr>
                <a:t>■ La función debe llamarse F4_ConcatItems()</a:t>
              </a:r>
            </a:p>
            <a:p>
              <a:r>
                <a:rPr lang="es-MX" altLang="ko-KR" sz="1400" dirty="0">
                  <a:solidFill>
                    <a:schemeClr val="tx1">
                      <a:lumMod val="75000"/>
                      <a:lumOff val="25000"/>
                    </a:schemeClr>
                  </a:solidFill>
                  <a:cs typeface="Arial" pitchFamily="34" charset="0"/>
                </a:rPr>
                <a:t>■ La función debe de recibir 3 parámetros.</a:t>
              </a:r>
            </a:p>
            <a:p>
              <a:r>
                <a:rPr lang="es-MX" altLang="ko-KR" sz="1400" dirty="0">
                  <a:solidFill>
                    <a:schemeClr val="tx1">
                      <a:lumMod val="75000"/>
                      <a:lumOff val="25000"/>
                    </a:schemeClr>
                  </a:solidFill>
                  <a:cs typeface="Arial" pitchFamily="34" charset="0"/>
                </a:rPr>
                <a:t>■ La función debe de concatenar los 3 valores.</a:t>
              </a:r>
            </a:p>
            <a:p>
              <a:r>
                <a:rPr lang="es-MX" altLang="ko-KR" sz="1400" dirty="0">
                  <a:solidFill>
                    <a:schemeClr val="tx1">
                      <a:lumMod val="75000"/>
                      <a:lumOff val="25000"/>
                    </a:schemeClr>
                  </a:solidFill>
                  <a:cs typeface="Arial" pitchFamily="34" charset="0"/>
                </a:rPr>
                <a:t>■ Para verificar la correcta creación de la función debe mostrar lo siguiente.</a:t>
              </a:r>
            </a:p>
            <a:p>
              <a:r>
                <a:rPr lang="es-MX" altLang="ko-KR" sz="1400" dirty="0">
                  <a:solidFill>
                    <a:schemeClr val="tx1">
                      <a:lumMod val="75000"/>
                      <a:lumOff val="25000"/>
                    </a:schemeClr>
                  </a:solidFill>
                  <a:cs typeface="Arial" pitchFamily="34" charset="0"/>
                </a:rPr>
                <a:t>■ Mostrar los nombres de los jugadores, el nombre del equipo y la sede concatenada, utilizando la función que acaba de crear.</a:t>
              </a:r>
            </a:p>
            <a:p>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grpSp>
      <p:grpSp>
        <p:nvGrpSpPr>
          <p:cNvPr id="44" name="Group 45">
            <a:extLst>
              <a:ext uri="{FF2B5EF4-FFF2-40B4-BE49-F238E27FC236}">
                <a16:creationId xmlns:a16="http://schemas.microsoft.com/office/drawing/2014/main" id="{EF0A9F64-04EA-44D1-A8D1-C16ECCED038E}"/>
              </a:ext>
            </a:extLst>
          </p:cNvPr>
          <p:cNvGrpSpPr/>
          <p:nvPr/>
        </p:nvGrpSpPr>
        <p:grpSpPr>
          <a:xfrm>
            <a:off x="3435719" y="4717671"/>
            <a:ext cx="6792388" cy="1404155"/>
            <a:chOff x="2299401" y="1826693"/>
            <a:chExt cx="4576856" cy="484219"/>
          </a:xfrm>
          <a:solidFill>
            <a:schemeClr val="accent3">
              <a:lumMod val="20000"/>
              <a:lumOff val="80000"/>
            </a:schemeClr>
          </a:solidFill>
        </p:grpSpPr>
        <p:sp>
          <p:nvSpPr>
            <p:cNvPr id="45" name="TextBox 10">
              <a:extLst>
                <a:ext uri="{FF2B5EF4-FFF2-40B4-BE49-F238E27FC236}">
                  <a16:creationId xmlns:a16="http://schemas.microsoft.com/office/drawing/2014/main" id="{7C7F36AD-F33E-4A95-829A-609DD6E31359}"/>
                </a:ext>
              </a:extLst>
            </p:cNvPr>
            <p:cNvSpPr txBox="1"/>
            <p:nvPr/>
          </p:nvSpPr>
          <p:spPr bwMode="auto">
            <a:xfrm>
              <a:off x="2299401" y="1826693"/>
              <a:ext cx="4576856" cy="106136"/>
            </a:xfrm>
            <a:prstGeom prst="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75000"/>
                      <a:lumOff val="25000"/>
                    </a:schemeClr>
                  </a:solidFill>
                  <a:cs typeface="Arial" pitchFamily="34" charset="0"/>
                </a:rPr>
                <a:t>GENERAR LA SERIE FIBONACCI</a:t>
              </a:r>
            </a:p>
          </p:txBody>
        </p:sp>
        <p:sp>
          <p:nvSpPr>
            <p:cNvPr id="46" name="TextBox 12">
              <a:extLst>
                <a:ext uri="{FF2B5EF4-FFF2-40B4-BE49-F238E27FC236}">
                  <a16:creationId xmlns:a16="http://schemas.microsoft.com/office/drawing/2014/main" id="{FCE6E566-25C7-4AC7-999B-C1C3D8B604D9}"/>
                </a:ext>
              </a:extLst>
            </p:cNvPr>
            <p:cNvSpPr txBox="1"/>
            <p:nvPr/>
          </p:nvSpPr>
          <p:spPr bwMode="auto">
            <a:xfrm>
              <a:off x="2299401" y="1981891"/>
              <a:ext cx="4576856" cy="329021"/>
            </a:xfrm>
            <a:prstGeom prst="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MX" altLang="ko-KR" sz="1400" dirty="0">
                  <a:solidFill>
                    <a:schemeClr val="tx1">
                      <a:lumMod val="75000"/>
                      <a:lumOff val="25000"/>
                    </a:schemeClr>
                  </a:solidFill>
                  <a:cs typeface="Arial" pitchFamily="34" charset="0"/>
                </a:rPr>
                <a:t>■ El objetivo es generar una función que retorne una cadena con la serie de la </a:t>
              </a:r>
              <a:r>
                <a:rPr lang="es-MX" altLang="ko-KR" sz="1400" dirty="0" err="1">
                  <a:solidFill>
                    <a:schemeClr val="tx1">
                      <a:lumMod val="75000"/>
                      <a:lumOff val="25000"/>
                    </a:schemeClr>
                  </a:solidFill>
                  <a:cs typeface="Arial" pitchFamily="34" charset="0"/>
                </a:rPr>
                <a:t>fibonacci</a:t>
              </a:r>
              <a:r>
                <a:rPr lang="es-MX" altLang="ko-KR" sz="1400" dirty="0">
                  <a:solidFill>
                    <a:schemeClr val="tx1">
                      <a:lumMod val="75000"/>
                      <a:lumOff val="25000"/>
                    </a:schemeClr>
                  </a:solidFill>
                  <a:cs typeface="Arial" pitchFamily="34" charset="0"/>
                </a:rPr>
                <a:t>.</a:t>
              </a:r>
            </a:p>
            <a:p>
              <a:r>
                <a:rPr lang="es-MX" altLang="ko-KR" sz="1400" dirty="0">
                  <a:solidFill>
                    <a:schemeClr val="tx1">
                      <a:lumMod val="75000"/>
                      <a:lumOff val="25000"/>
                    </a:schemeClr>
                  </a:solidFill>
                  <a:cs typeface="Arial" pitchFamily="34" charset="0"/>
                </a:rPr>
                <a:t>● La función solo recibe el valor N.</a:t>
              </a:r>
            </a:p>
            <a:p>
              <a:r>
                <a:rPr lang="es-MX" altLang="ko-KR" sz="1400" dirty="0">
                  <a:solidFill>
                    <a:schemeClr val="tx1">
                      <a:lumMod val="75000"/>
                      <a:lumOff val="25000"/>
                    </a:schemeClr>
                  </a:solidFill>
                  <a:cs typeface="Arial" pitchFamily="34" charset="0"/>
                </a:rPr>
                <a:t>● Comportamiento esperado</a:t>
              </a:r>
              <a:r>
                <a:rPr lang="en-US" altLang="ko-KR" sz="1400" dirty="0">
                  <a:solidFill>
                    <a:schemeClr val="tx1">
                      <a:lumMod val="75000"/>
                      <a:lumOff val="25000"/>
                    </a:schemeClr>
                  </a:solidFill>
                  <a:cs typeface="Arial" pitchFamily="34" charset="0"/>
                </a:rPr>
                <a:t>. </a:t>
              </a:r>
              <a:endParaRPr lang="ko-KR" altLang="en-US" sz="14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19355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B8BE44-2CDC-408E-A9F9-24B768033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6B0538E-7349-4280-A8CB-54E7D5BB956A}"/>
              </a:ext>
            </a:extLst>
          </p:cNvPr>
          <p:cNvSpPr txBox="1"/>
          <p:nvPr/>
        </p:nvSpPr>
        <p:spPr>
          <a:xfrm flipH="1">
            <a:off x="3019042" y="3657600"/>
            <a:ext cx="6153915" cy="2123658"/>
          </a:xfrm>
          <a:prstGeom prst="rect">
            <a:avLst/>
          </a:prstGeom>
          <a:noFill/>
        </p:spPr>
        <p:txBody>
          <a:bodyPr wrap="square" rtlCol="0">
            <a:spAutoFit/>
          </a:bodyPr>
          <a:lstStyle/>
          <a:p>
            <a:r>
              <a:rPr lang="es-ES" sz="6600" dirty="0">
                <a:solidFill>
                  <a:schemeClr val="accent3">
                    <a:lumMod val="20000"/>
                    <a:lumOff val="80000"/>
                  </a:schemeClr>
                </a:solidFill>
              </a:rPr>
              <a:t>GRACIAS POR SU ATENCION</a:t>
            </a:r>
            <a:endParaRPr lang="es-BO" sz="6600" dirty="0">
              <a:solidFill>
                <a:schemeClr val="accent3">
                  <a:lumMod val="20000"/>
                  <a:lumOff val="80000"/>
                </a:schemeClr>
              </a:solidFill>
            </a:endParaRPr>
          </a:p>
        </p:txBody>
      </p:sp>
    </p:spTree>
    <p:extLst>
      <p:ext uri="{BB962C8B-B14F-4D97-AF65-F5344CB8AC3E}">
        <p14:creationId xmlns:p14="http://schemas.microsoft.com/office/powerpoint/2010/main" val="386872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grpSp>
        <p:nvGrpSpPr>
          <p:cNvPr id="2" name="Group 41">
            <a:extLst>
              <a:ext uri="{FF2B5EF4-FFF2-40B4-BE49-F238E27FC236}">
                <a16:creationId xmlns:a16="http://schemas.microsoft.com/office/drawing/2014/main" id="{878C7220-067E-24E8-667D-6AE86A4C3A91}"/>
              </a:ext>
            </a:extLst>
          </p:cNvPr>
          <p:cNvGrpSpPr/>
          <p:nvPr/>
        </p:nvGrpSpPr>
        <p:grpSpPr>
          <a:xfrm>
            <a:off x="110589" y="4922661"/>
            <a:ext cx="3415480" cy="1885954"/>
            <a:chOff x="673432" y="3320684"/>
            <a:chExt cx="3807801" cy="2102587"/>
          </a:xfrm>
        </p:grpSpPr>
        <p:grpSp>
          <p:nvGrpSpPr>
            <p:cNvPr id="3" name="Group 42">
              <a:extLst>
                <a:ext uri="{FF2B5EF4-FFF2-40B4-BE49-F238E27FC236}">
                  <a16:creationId xmlns:a16="http://schemas.microsoft.com/office/drawing/2014/main" id="{8CCF3870-CB60-34D9-F8F0-592E1BC68D45}"/>
                </a:ext>
              </a:extLst>
            </p:cNvPr>
            <p:cNvGrpSpPr/>
            <p:nvPr/>
          </p:nvGrpSpPr>
          <p:grpSpPr>
            <a:xfrm>
              <a:off x="1029933" y="3320684"/>
              <a:ext cx="2110921" cy="1718271"/>
              <a:chOff x="624232" y="4555242"/>
              <a:chExt cx="1251694" cy="1018868"/>
            </a:xfrm>
          </p:grpSpPr>
          <p:sp>
            <p:nvSpPr>
              <p:cNvPr id="12" name="Rectangle 51">
                <a:extLst>
                  <a:ext uri="{FF2B5EF4-FFF2-40B4-BE49-F238E27FC236}">
                    <a16:creationId xmlns:a16="http://schemas.microsoft.com/office/drawing/2014/main" id="{6C089D20-4E03-DF3E-BF4E-4FDD092F6529}"/>
                  </a:ext>
                </a:extLst>
              </p:cNvPr>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3">
                <a:extLst>
                  <a:ext uri="{FF2B5EF4-FFF2-40B4-BE49-F238E27FC236}">
                    <a16:creationId xmlns:a16="http://schemas.microsoft.com/office/drawing/2014/main" id="{6C15B16B-7A28-7714-A09B-2AD6D93D0634}"/>
                  </a:ext>
                </a:extLst>
              </p:cNvPr>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grpSp>
          <p:nvGrpSpPr>
            <p:cNvPr id="4" name="Group 43">
              <a:extLst>
                <a:ext uri="{FF2B5EF4-FFF2-40B4-BE49-F238E27FC236}">
                  <a16:creationId xmlns:a16="http://schemas.microsoft.com/office/drawing/2014/main" id="{9828BF4D-2880-2D74-45BB-72E51925C83D}"/>
                </a:ext>
              </a:extLst>
            </p:cNvPr>
            <p:cNvGrpSpPr/>
            <p:nvPr/>
          </p:nvGrpSpPr>
          <p:grpSpPr>
            <a:xfrm>
              <a:off x="2329083" y="4166272"/>
              <a:ext cx="2152150" cy="1190855"/>
              <a:chOff x="1390145" y="5064676"/>
              <a:chExt cx="1488856" cy="823833"/>
            </a:xfrm>
          </p:grpSpPr>
          <p:sp>
            <p:nvSpPr>
              <p:cNvPr id="10" name="Rectangle 49">
                <a:extLst>
                  <a:ext uri="{FF2B5EF4-FFF2-40B4-BE49-F238E27FC236}">
                    <a16:creationId xmlns:a16="http://schemas.microsoft.com/office/drawing/2014/main" id="{BF0E47FB-DBE4-1BED-F990-18F64F4A3C3D}"/>
                  </a:ext>
                </a:extLst>
              </p:cNvPr>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8">
                <a:extLst>
                  <a:ext uri="{FF2B5EF4-FFF2-40B4-BE49-F238E27FC236}">
                    <a16:creationId xmlns:a16="http://schemas.microsoft.com/office/drawing/2014/main" id="{EE3B9789-9133-9ACD-D9B8-0C991CB74366}"/>
                  </a:ext>
                </a:extLst>
              </p:cNvPr>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grpSp>
        <p:grpSp>
          <p:nvGrpSpPr>
            <p:cNvPr id="5" name="Group 44">
              <a:extLst>
                <a:ext uri="{FF2B5EF4-FFF2-40B4-BE49-F238E27FC236}">
                  <a16:creationId xmlns:a16="http://schemas.microsoft.com/office/drawing/2014/main" id="{51E3F247-85CF-9540-AD12-15105FFE3659}"/>
                </a:ext>
              </a:extLst>
            </p:cNvPr>
            <p:cNvGrpSpPr/>
            <p:nvPr/>
          </p:nvGrpSpPr>
          <p:grpSpPr>
            <a:xfrm>
              <a:off x="673432" y="4224352"/>
              <a:ext cx="1006075" cy="1198919"/>
              <a:chOff x="1699280" y="761094"/>
              <a:chExt cx="2317220" cy="2761384"/>
            </a:xfrm>
          </p:grpSpPr>
          <p:sp>
            <p:nvSpPr>
              <p:cNvPr id="7" name="Rectangle 46">
                <a:extLst>
                  <a:ext uri="{FF2B5EF4-FFF2-40B4-BE49-F238E27FC236}">
                    <a16:creationId xmlns:a16="http://schemas.microsoft.com/office/drawing/2014/main" id="{EE9D0F35-1F2D-0960-28FC-BED57B17F87E}"/>
                  </a:ext>
                </a:extLst>
              </p:cNvPr>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
                <a:extLst>
                  <a:ext uri="{FF2B5EF4-FFF2-40B4-BE49-F238E27FC236}">
                    <a16:creationId xmlns:a16="http://schemas.microsoft.com/office/drawing/2014/main" id="{7AF30BCC-8AFF-5424-EC03-013A45D7B320}"/>
                  </a:ext>
                </a:extLst>
              </p:cNvPr>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9" name="Rectangle 48">
                <a:extLst>
                  <a:ext uri="{FF2B5EF4-FFF2-40B4-BE49-F238E27FC236}">
                    <a16:creationId xmlns:a16="http://schemas.microsoft.com/office/drawing/2014/main" id="{3F2FC7D2-AEF4-0808-AA25-9AD9881E7BD9}"/>
                  </a:ext>
                </a:extLst>
              </p:cNvPr>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Freeform: Shape 45">
              <a:extLst>
                <a:ext uri="{FF2B5EF4-FFF2-40B4-BE49-F238E27FC236}">
                  <a16:creationId xmlns:a16="http://schemas.microsoft.com/office/drawing/2014/main" id="{83429324-8150-6FA2-321F-46B07F811F2F}"/>
                </a:ext>
              </a:extLst>
            </p:cNvPr>
            <p:cNvSpPr/>
            <p:nvPr/>
          </p:nvSpPr>
          <p:spPr>
            <a:xfrm>
              <a:off x="1637274" y="3572148"/>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9" name="Google Shape;699;g173a2dc3e2c_0_2"/>
          <p:cNvSpPr txBox="1">
            <a:spLocks noGrp="1"/>
          </p:cNvSpPr>
          <p:nvPr>
            <p:ph type="title"/>
          </p:nvPr>
        </p:nvSpPr>
        <p:spPr>
          <a:xfrm>
            <a:off x="2170667" y="-47819"/>
            <a:ext cx="7371600" cy="8168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dirty="0"/>
              <a:t>DETALLES DEL PROBLEMA</a:t>
            </a:r>
            <a:endParaRPr dirty="0"/>
          </a:p>
          <a:p>
            <a:endParaRPr dirty="0"/>
          </a:p>
        </p:txBody>
      </p:sp>
      <p:sp>
        <p:nvSpPr>
          <p:cNvPr id="700" name="Google Shape;700;g173a2dc3e2c_0_2"/>
          <p:cNvSpPr/>
          <p:nvPr/>
        </p:nvSpPr>
        <p:spPr>
          <a:xfrm>
            <a:off x="6221067" y="1514276"/>
            <a:ext cx="3568000" cy="4296400"/>
          </a:xfrm>
          <a:prstGeom prst="roundRect">
            <a:avLst>
              <a:gd name="adj" fmla="val 16667"/>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5A28C8"/>
              </a:solidFill>
              <a:latin typeface="Arial"/>
              <a:ea typeface="Arial"/>
              <a:cs typeface="Arial"/>
              <a:sym typeface="Arial"/>
            </a:endParaRPr>
          </a:p>
        </p:txBody>
      </p:sp>
      <p:sp>
        <p:nvSpPr>
          <p:cNvPr id="701" name="Google Shape;701;g173a2dc3e2c_0_2"/>
          <p:cNvSpPr/>
          <p:nvPr/>
        </p:nvSpPr>
        <p:spPr>
          <a:xfrm>
            <a:off x="6467867" y="1772476"/>
            <a:ext cx="3074400" cy="3780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2" name="Google Shape;702;g173a2dc3e2c_0_2"/>
          <p:cNvSpPr/>
          <p:nvPr/>
        </p:nvSpPr>
        <p:spPr>
          <a:xfrm>
            <a:off x="2402967" y="1514276"/>
            <a:ext cx="3568000" cy="4296400"/>
          </a:xfrm>
          <a:prstGeom prst="roundRect">
            <a:avLst>
              <a:gd name="adj" fmla="val 16667"/>
            </a:avLst>
          </a:prstGeom>
          <a:solidFill>
            <a:schemeClr val="accent6">
              <a:lumMod val="40000"/>
              <a:lumOff val="60000"/>
            </a:schemeClr>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5A28C8"/>
              </a:solidFill>
              <a:latin typeface="Arial"/>
              <a:ea typeface="Arial"/>
              <a:cs typeface="Arial"/>
              <a:sym typeface="Arial"/>
            </a:endParaRPr>
          </a:p>
        </p:txBody>
      </p:sp>
      <p:sp>
        <p:nvSpPr>
          <p:cNvPr id="703" name="Google Shape;703;g173a2dc3e2c_0_2"/>
          <p:cNvSpPr/>
          <p:nvPr/>
        </p:nvSpPr>
        <p:spPr>
          <a:xfrm>
            <a:off x="2649767" y="1772476"/>
            <a:ext cx="3074400" cy="3780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704" name="Google Shape;704;g173a2dc3e2c_0_2"/>
          <p:cNvSpPr txBox="1">
            <a:spLocks noGrp="1"/>
          </p:cNvSpPr>
          <p:nvPr>
            <p:ph type="subTitle" idx="1"/>
          </p:nvPr>
        </p:nvSpPr>
        <p:spPr>
          <a:xfrm>
            <a:off x="6608064" y="3377184"/>
            <a:ext cx="2779600" cy="1816800"/>
          </a:xfrm>
          <a:prstGeom prst="rect">
            <a:avLst/>
          </a:prstGeom>
          <a:noFill/>
          <a:ln>
            <a:noFill/>
          </a:ln>
        </p:spPr>
        <p:txBody>
          <a:bodyPr spcFirstLastPara="1" wrap="square" lIns="121900" tIns="121900" rIns="121900" bIns="121900" anchor="t" anchorCtr="0">
            <a:noAutofit/>
          </a:bodyPr>
          <a:lstStyle/>
          <a:p>
            <a:pPr marL="0" indent="0" algn="just"/>
            <a:r>
              <a:rPr lang="en" sz="1600"/>
              <a:t>En tal sentido se deberá crear las siguientes tablas. </a:t>
            </a:r>
            <a:endParaRPr sz="1600"/>
          </a:p>
          <a:p>
            <a:pPr marL="609585" indent="-406390" algn="just">
              <a:buSzPts val="1200"/>
              <a:buAutoNum type="arabicPeriod"/>
            </a:pPr>
            <a:r>
              <a:rPr lang="en" sz="1600"/>
              <a:t>campeonato</a:t>
            </a:r>
            <a:endParaRPr sz="1600"/>
          </a:p>
          <a:p>
            <a:pPr marL="609585" indent="-406390" algn="just">
              <a:buSzPts val="1200"/>
              <a:buAutoNum type="arabicPeriod"/>
            </a:pPr>
            <a:r>
              <a:rPr lang="en" sz="1600"/>
              <a:t> equipo </a:t>
            </a:r>
            <a:endParaRPr sz="1600"/>
          </a:p>
          <a:p>
            <a:pPr marL="609585" indent="-406390" algn="just">
              <a:buSzPts val="1200"/>
              <a:buAutoNum type="arabicPeriod"/>
            </a:pPr>
            <a:r>
              <a:rPr lang="en" sz="1600"/>
              <a:t>jugador </a:t>
            </a:r>
            <a:endParaRPr sz="1600"/>
          </a:p>
          <a:p>
            <a:pPr marL="0" indent="0"/>
            <a:endParaRPr/>
          </a:p>
        </p:txBody>
      </p:sp>
      <p:sp>
        <p:nvSpPr>
          <p:cNvPr id="705" name="Google Shape;705;g173a2dc3e2c_0_2"/>
          <p:cNvSpPr txBox="1">
            <a:spLocks noGrp="1"/>
          </p:cNvSpPr>
          <p:nvPr>
            <p:ph type="subTitle" idx="2"/>
          </p:nvPr>
        </p:nvSpPr>
        <p:spPr>
          <a:xfrm>
            <a:off x="2791968" y="3340651"/>
            <a:ext cx="2779600" cy="1816800"/>
          </a:xfrm>
          <a:prstGeom prst="rect">
            <a:avLst/>
          </a:prstGeom>
          <a:noFill/>
          <a:ln>
            <a:noFill/>
          </a:ln>
        </p:spPr>
        <p:txBody>
          <a:bodyPr spcFirstLastPara="1" wrap="square" lIns="121900" tIns="121900" rIns="121900" bIns="121900" anchor="t" anchorCtr="0">
            <a:noAutofit/>
          </a:bodyPr>
          <a:lstStyle/>
          <a:p>
            <a:pPr marL="0" indent="0" algn="just"/>
            <a:r>
              <a:rPr lang="en" sz="1467"/>
              <a:t>Se tiene como contexto un CAMPEONATO DE FÚTBOL en el cual se tiene 3 entidades principales el campeonato como tal, los equipos que participaran en el campeonato y en donde cada equipo tendrá una cantidad de jugadores. </a:t>
            </a:r>
            <a:endParaRPr sz="1467"/>
          </a:p>
        </p:txBody>
      </p:sp>
      <p:sp>
        <p:nvSpPr>
          <p:cNvPr id="706" name="Google Shape;706;g173a2dc3e2c_0_2"/>
          <p:cNvSpPr txBox="1">
            <a:spLocks noGrp="1"/>
          </p:cNvSpPr>
          <p:nvPr>
            <p:ph type="subTitle" idx="3"/>
          </p:nvPr>
        </p:nvSpPr>
        <p:spPr>
          <a:xfrm>
            <a:off x="6368067" y="2962667"/>
            <a:ext cx="3259600" cy="378000"/>
          </a:xfrm>
          <a:prstGeom prst="rect">
            <a:avLst/>
          </a:prstGeom>
          <a:noFill/>
          <a:ln>
            <a:noFill/>
          </a:ln>
        </p:spPr>
        <p:txBody>
          <a:bodyPr spcFirstLastPara="1" wrap="square" lIns="121900" tIns="121900" rIns="121900" bIns="121900" anchor="ctr" anchorCtr="0">
            <a:noAutofit/>
          </a:bodyPr>
          <a:lstStyle/>
          <a:p>
            <a:pPr marL="0" indent="0"/>
            <a:r>
              <a:rPr lang="en" sz="2000" dirty="0">
                <a:solidFill>
                  <a:srgbClr val="5A28C8"/>
                </a:solidFill>
              </a:rPr>
              <a:t>1. Diseño de base de datos. </a:t>
            </a:r>
            <a:endParaRPr sz="2000" dirty="0">
              <a:solidFill>
                <a:srgbClr val="5A28C8"/>
              </a:solidFill>
            </a:endParaRPr>
          </a:p>
        </p:txBody>
      </p:sp>
      <p:sp>
        <p:nvSpPr>
          <p:cNvPr id="707" name="Google Shape;707;g173a2dc3e2c_0_2"/>
          <p:cNvSpPr txBox="1">
            <a:spLocks noGrp="1"/>
          </p:cNvSpPr>
          <p:nvPr>
            <p:ph type="subTitle" idx="4"/>
          </p:nvPr>
        </p:nvSpPr>
        <p:spPr>
          <a:xfrm>
            <a:off x="2791968" y="2871289"/>
            <a:ext cx="2779600" cy="414400"/>
          </a:xfrm>
          <a:prstGeom prst="rect">
            <a:avLst/>
          </a:prstGeom>
          <a:noFill/>
          <a:ln>
            <a:noFill/>
          </a:ln>
        </p:spPr>
        <p:txBody>
          <a:bodyPr spcFirstLastPara="1" wrap="square" lIns="121900" tIns="121900" rIns="121900" bIns="121900" anchor="ctr" anchorCtr="0">
            <a:noAutofit/>
          </a:bodyPr>
          <a:lstStyle/>
          <a:p>
            <a:pPr marL="0" indent="0">
              <a:buSzPts val="1800"/>
            </a:pPr>
            <a:r>
              <a:rPr lang="en" sz="2400" dirty="0">
                <a:solidFill>
                  <a:srgbClr val="5A28C8"/>
                </a:solidFill>
              </a:rPr>
              <a:t>UNIFRANZITOS</a:t>
            </a:r>
            <a:endParaRPr sz="2400" dirty="0">
              <a:solidFill>
                <a:srgbClr val="5A28C8"/>
              </a:solidFill>
            </a:endParaRPr>
          </a:p>
        </p:txBody>
      </p:sp>
      <p:sp>
        <p:nvSpPr>
          <p:cNvPr id="708" name="Google Shape;708;g173a2dc3e2c_0_2"/>
          <p:cNvSpPr txBox="1">
            <a:spLocks noGrp="1"/>
          </p:cNvSpPr>
          <p:nvPr>
            <p:ph type="title" idx="5"/>
          </p:nvPr>
        </p:nvSpPr>
        <p:spPr>
          <a:xfrm>
            <a:off x="3706368" y="2170176"/>
            <a:ext cx="963200" cy="609600"/>
          </a:xfrm>
          <a:prstGeom prst="rect">
            <a:avLst/>
          </a:prstGeom>
          <a:noFill/>
          <a:ln>
            <a:noFill/>
          </a:ln>
        </p:spPr>
        <p:txBody>
          <a:bodyPr spcFirstLastPara="1" wrap="square" lIns="121900" tIns="121900" rIns="121900" bIns="121900" anchor="ctr" anchorCtr="0">
            <a:noAutofit/>
          </a:bodyPr>
          <a:lstStyle/>
          <a:p>
            <a:r>
              <a:rPr lang="en"/>
              <a:t>01</a:t>
            </a:r>
            <a:endParaRPr/>
          </a:p>
        </p:txBody>
      </p:sp>
      <p:sp>
        <p:nvSpPr>
          <p:cNvPr id="709" name="Google Shape;709;g173a2dc3e2c_0_2"/>
          <p:cNvSpPr txBox="1">
            <a:spLocks noGrp="1"/>
          </p:cNvSpPr>
          <p:nvPr>
            <p:ph type="title" idx="6"/>
          </p:nvPr>
        </p:nvSpPr>
        <p:spPr>
          <a:xfrm>
            <a:off x="7522464" y="2170176"/>
            <a:ext cx="963200" cy="609600"/>
          </a:xfrm>
          <a:prstGeom prst="rect">
            <a:avLst/>
          </a:prstGeom>
          <a:noFill/>
          <a:ln>
            <a:noFill/>
          </a:ln>
        </p:spPr>
        <p:txBody>
          <a:bodyPr spcFirstLastPara="1" wrap="square" lIns="121900" tIns="121900" rIns="121900" bIns="121900" anchor="ctr" anchorCtr="0">
            <a:noAutofit/>
          </a:bodyPr>
          <a:lstStyle/>
          <a:p>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16670" y="-27176"/>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08849F5-B9A5-4367-A534-2AC253F1B5F7}"/>
              </a:ext>
            </a:extLst>
          </p:cNvPr>
          <p:cNvSpPr/>
          <p:nvPr/>
        </p:nvSpPr>
        <p:spPr>
          <a:xfrm>
            <a:off x="5465531" y="192454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E754E78F-C9E2-4B33-B462-AE3F63E0572E}"/>
              </a:ext>
            </a:extLst>
          </p:cNvPr>
          <p:cNvSpPr/>
          <p:nvPr/>
        </p:nvSpPr>
        <p:spPr>
          <a:xfrm>
            <a:off x="5465531" y="290022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87590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85158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a:extLst>
              <a:ext uri="{FF2B5EF4-FFF2-40B4-BE49-F238E27FC236}">
                <a16:creationId xmlns:a16="http://schemas.microsoft.com/office/drawing/2014/main" id="{C16B4364-E3E2-4DA8-BE3C-A614875982EB}"/>
              </a:ext>
            </a:extLst>
          </p:cNvPr>
          <p:cNvSpPr/>
          <p:nvPr/>
        </p:nvSpPr>
        <p:spPr>
          <a:xfrm>
            <a:off x="5465531" y="5827262"/>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id="{16A964ED-3CF4-4584-8A80-67E3B9F00342}"/>
              </a:ext>
            </a:extLst>
          </p:cNvPr>
          <p:cNvSpPr/>
          <p:nvPr/>
        </p:nvSpPr>
        <p:spPr>
          <a:xfrm>
            <a:off x="3953363" y="1754232"/>
            <a:ext cx="1410456" cy="484632"/>
          </a:xfrm>
          <a:prstGeom prst="homePlate">
            <a:avLst/>
          </a:prstGeom>
          <a:solidFill>
            <a:schemeClr val="accent6">
              <a:lumMod val="40000"/>
              <a:lumOff val="6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DA772DF0-4EFE-4EDB-A0C5-9A036DFEFA88}"/>
              </a:ext>
            </a:extLst>
          </p:cNvPr>
          <p:cNvSpPr txBox="1"/>
          <p:nvPr/>
        </p:nvSpPr>
        <p:spPr>
          <a:xfrm>
            <a:off x="4097379" y="179649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2"/>
                </a:solidFill>
                <a:cs typeface="Arial" pitchFamily="34" charset="0"/>
              </a:rPr>
              <a:t>2</a:t>
            </a:r>
            <a:endParaRPr lang="ko-KR" altLang="en-US" sz="2000" b="1" dirty="0">
              <a:solidFill>
                <a:schemeClr val="accent2"/>
              </a:solidFill>
              <a:cs typeface="Arial" pitchFamily="34" charset="0"/>
            </a:endParaRPr>
          </a:p>
        </p:txBody>
      </p:sp>
      <p:sp>
        <p:nvSpPr>
          <p:cNvPr id="26" name="Pentagon 11">
            <a:extLst>
              <a:ext uri="{FF2B5EF4-FFF2-40B4-BE49-F238E27FC236}">
                <a16:creationId xmlns:a16="http://schemas.microsoft.com/office/drawing/2014/main" id="{F4797709-D835-4CB3-8E9B-74BB5172BAB0}"/>
              </a:ext>
            </a:extLst>
          </p:cNvPr>
          <p:cNvSpPr/>
          <p:nvPr/>
        </p:nvSpPr>
        <p:spPr>
          <a:xfrm>
            <a:off x="3953363" y="2729912"/>
            <a:ext cx="1410456" cy="484632"/>
          </a:xfrm>
          <a:prstGeom prst="homePlate">
            <a:avLst/>
          </a:prstGeom>
          <a:solidFill>
            <a:schemeClr val="accent6">
              <a:lumMod val="40000"/>
              <a:lumOff val="6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77217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4"/>
                </a:solidFill>
                <a:cs typeface="Arial" pitchFamily="34" charset="0"/>
              </a:rPr>
              <a:t>3</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705592"/>
            <a:ext cx="1410456" cy="484632"/>
          </a:xfrm>
          <a:prstGeom prst="homePlat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74785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4"/>
                </a:solidFill>
                <a:cs typeface="Arial" pitchFamily="34" charset="0"/>
              </a:rPr>
              <a:t>4</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id="{61DB4F7C-4A3E-4CC7-A35B-F7405EF3E9B6}"/>
              </a:ext>
            </a:extLst>
          </p:cNvPr>
          <p:cNvSpPr/>
          <p:nvPr/>
        </p:nvSpPr>
        <p:spPr>
          <a:xfrm>
            <a:off x="3953363" y="4681272"/>
            <a:ext cx="1410456" cy="484632"/>
          </a:xfrm>
          <a:prstGeom prst="homePlate">
            <a:avLst/>
          </a:prstGeom>
          <a:solidFill>
            <a:schemeClr val="accent6">
              <a:lumMod val="40000"/>
              <a:lumOff val="6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99D51500-C6D6-4AAF-9913-FECE0460B3F3}"/>
              </a:ext>
            </a:extLst>
          </p:cNvPr>
          <p:cNvSpPr txBox="1"/>
          <p:nvPr/>
        </p:nvSpPr>
        <p:spPr>
          <a:xfrm>
            <a:off x="4097379" y="472353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5"/>
                </a:solidFill>
                <a:cs typeface="Arial" pitchFamily="34" charset="0"/>
              </a:rPr>
              <a:t>5</a:t>
            </a:r>
            <a:endParaRPr lang="ko-KR" altLang="en-US" sz="2000" b="1" dirty="0">
              <a:solidFill>
                <a:schemeClr val="accent5"/>
              </a:solidFill>
              <a:cs typeface="Arial" pitchFamily="34" charset="0"/>
            </a:endParaRPr>
          </a:p>
        </p:txBody>
      </p:sp>
      <p:sp>
        <p:nvSpPr>
          <p:cNvPr id="32" name="Pentagon 17">
            <a:extLst>
              <a:ext uri="{FF2B5EF4-FFF2-40B4-BE49-F238E27FC236}">
                <a16:creationId xmlns:a16="http://schemas.microsoft.com/office/drawing/2014/main" id="{1F9FD3C3-B616-4E18-A59E-B5399108B081}"/>
              </a:ext>
            </a:extLst>
          </p:cNvPr>
          <p:cNvSpPr/>
          <p:nvPr/>
        </p:nvSpPr>
        <p:spPr>
          <a:xfrm>
            <a:off x="3953363" y="5656954"/>
            <a:ext cx="1410456" cy="484632"/>
          </a:xfrm>
          <a:prstGeom prst="homePlate">
            <a:avLst/>
          </a:prstGeom>
          <a:solidFill>
            <a:schemeClr val="accent6">
              <a:lumMod val="40000"/>
              <a:lumOff val="6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3992A87F-5BC4-4746-B515-04224FA1238A}"/>
              </a:ext>
            </a:extLst>
          </p:cNvPr>
          <p:cNvSpPr txBox="1"/>
          <p:nvPr/>
        </p:nvSpPr>
        <p:spPr>
          <a:xfrm>
            <a:off x="4097379" y="569921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6"/>
                </a:solidFill>
                <a:cs typeface="Arial" pitchFamily="34" charset="0"/>
              </a:rPr>
              <a:t>6</a:t>
            </a:r>
            <a:endParaRPr lang="ko-KR" altLang="en-US" sz="2000" b="1" dirty="0">
              <a:solidFill>
                <a:schemeClr val="accent6"/>
              </a:solidFill>
              <a:cs typeface="Arial" pitchFamily="34" charset="0"/>
            </a:endParaRPr>
          </a:p>
        </p:txBody>
      </p:sp>
      <p:sp>
        <p:nvSpPr>
          <p:cNvPr id="38" name="TextBox 37">
            <a:extLst>
              <a:ext uri="{FF2B5EF4-FFF2-40B4-BE49-F238E27FC236}">
                <a16:creationId xmlns:a16="http://schemas.microsoft.com/office/drawing/2014/main" id="{4A319E98-0C63-4A81-9244-2616DC56DA03}"/>
              </a:ext>
            </a:extLst>
          </p:cNvPr>
          <p:cNvSpPr txBox="1"/>
          <p:nvPr/>
        </p:nvSpPr>
        <p:spPr>
          <a:xfrm>
            <a:off x="5826099" y="2716464"/>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PARA QUE SIRVE INNER JOIN</a:t>
            </a:r>
            <a:endParaRPr lang="ko-KR" altLang="en-US" sz="1600" b="1"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BCCA9D86-98C5-4264-AF46-45A526FB4D96}"/>
              </a:ext>
            </a:extLst>
          </p:cNvPr>
          <p:cNvSpPr txBox="1"/>
          <p:nvPr/>
        </p:nvSpPr>
        <p:spPr>
          <a:xfrm>
            <a:off x="5826099" y="3751507"/>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DEFINA QUE ES UNA FUNCION DE AGREGACION</a:t>
            </a:r>
            <a:endParaRPr lang="ko-KR" altLang="en-US" sz="1600" b="1"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308CE1E8-9B5E-4E6F-9A6D-23248B9E056A}"/>
              </a:ext>
            </a:extLst>
          </p:cNvPr>
          <p:cNvSpPr txBox="1"/>
          <p:nvPr/>
        </p:nvSpPr>
        <p:spPr>
          <a:xfrm>
            <a:off x="5826099" y="4767617"/>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LISTE FUNCIONES DE AGREGACION QUE CONOZCAN</a:t>
            </a:r>
            <a:endParaRPr lang="ko-KR" altLang="en-US" sz="1600" b="1"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7DA702EA-61BF-4C16-9B7A-00E5DF025759}"/>
              </a:ext>
            </a:extLst>
          </p:cNvPr>
          <p:cNvSpPr txBox="1"/>
          <p:nvPr/>
        </p:nvSpPr>
        <p:spPr>
          <a:xfrm>
            <a:off x="5826099" y="5542433"/>
            <a:ext cx="5779742" cy="584775"/>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MENCIONE ALGUNAS FUNCIONES PROPIAS DE SQL-SERVER</a:t>
            </a:r>
            <a:endParaRPr lang="ko-KR" altLang="en-US" sz="1600" b="1" dirty="0">
              <a:solidFill>
                <a:schemeClr val="tx1">
                  <a:lumMod val="75000"/>
                  <a:lumOff val="25000"/>
                </a:schemeClr>
              </a:solidFill>
              <a:cs typeface="Arial" pitchFamily="34" charset="0"/>
            </a:endParaRPr>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82081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1</a:t>
            </a:r>
            <a:endParaRPr lang="ko-KR" altLang="en-US" sz="2000" b="1" dirty="0">
              <a:solidFill>
                <a:schemeClr val="accent1"/>
              </a:solidFill>
              <a:cs typeface="Arial" pitchFamily="34" charset="0"/>
            </a:endParaRPr>
          </a:p>
        </p:txBody>
      </p:sp>
      <p:sp>
        <p:nvSpPr>
          <p:cNvPr id="54" name="TextBox 53">
            <a:extLst>
              <a:ext uri="{FF2B5EF4-FFF2-40B4-BE49-F238E27FC236}">
                <a16:creationId xmlns:a16="http://schemas.microsoft.com/office/drawing/2014/main" id="{CE352248-E3F2-482C-919F-CDF9ACA91BA3}"/>
              </a:ext>
            </a:extLst>
          </p:cNvPr>
          <p:cNvSpPr txBox="1"/>
          <p:nvPr/>
        </p:nvSpPr>
        <p:spPr>
          <a:xfrm>
            <a:off x="5850512" y="916041"/>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MUESTRA UN EJEMPLO DE DDL</a:t>
            </a:r>
            <a:endParaRPr lang="ko-KR" altLang="en-US" sz="1600" b="1" dirty="0">
              <a:solidFill>
                <a:schemeClr val="tx1">
                  <a:lumMod val="75000"/>
                  <a:lumOff val="25000"/>
                </a:schemeClr>
              </a:solidFill>
              <a:cs typeface="Arial" pitchFamily="34" charset="0"/>
            </a:endParaRPr>
          </a:p>
        </p:txBody>
      </p:sp>
      <p:sp>
        <p:nvSpPr>
          <p:cNvPr id="2" name="TextBox 53">
            <a:extLst>
              <a:ext uri="{FF2B5EF4-FFF2-40B4-BE49-F238E27FC236}">
                <a16:creationId xmlns:a16="http://schemas.microsoft.com/office/drawing/2014/main" id="{7F39D72C-A9F3-9622-354A-2202FCCCEC37}"/>
              </a:ext>
            </a:extLst>
          </p:cNvPr>
          <p:cNvSpPr txBox="1"/>
          <p:nvPr/>
        </p:nvSpPr>
        <p:spPr>
          <a:xfrm>
            <a:off x="5826099" y="1762822"/>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MUESTRA UN EJEMPLO DE DML</a:t>
            </a:r>
            <a:endParaRPr lang="ko-KR" altLang="en-US" sz="1600" b="1" dirty="0">
              <a:solidFill>
                <a:schemeClr val="tx1">
                  <a:lumMod val="75000"/>
                  <a:lumOff val="25000"/>
                </a:schemeClr>
              </a:solidFill>
              <a:cs typeface="Arial" pitchFamily="34" charset="0"/>
            </a:endParaRPr>
          </a:p>
        </p:txBody>
      </p:sp>
      <p:sp>
        <p:nvSpPr>
          <p:cNvPr id="3" name="Trapezoid 13">
            <a:extLst>
              <a:ext uri="{FF2B5EF4-FFF2-40B4-BE49-F238E27FC236}">
                <a16:creationId xmlns:a16="http://schemas.microsoft.com/office/drawing/2014/main" id="{94220C77-8FA8-5897-38DE-71A9B1BB5E02}"/>
              </a:ext>
            </a:extLst>
          </p:cNvPr>
          <p:cNvSpPr/>
          <p:nvPr/>
        </p:nvSpPr>
        <p:spPr>
          <a:xfrm>
            <a:off x="9391059" y="856821"/>
            <a:ext cx="540339" cy="456890"/>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Rectangle 18">
            <a:extLst>
              <a:ext uri="{FF2B5EF4-FFF2-40B4-BE49-F238E27FC236}">
                <a16:creationId xmlns:a16="http://schemas.microsoft.com/office/drawing/2014/main" id="{4B593DE2-1138-CC3D-01DD-3715A524C75F}"/>
              </a:ext>
            </a:extLst>
          </p:cNvPr>
          <p:cNvSpPr/>
          <p:nvPr/>
        </p:nvSpPr>
        <p:spPr>
          <a:xfrm>
            <a:off x="9391059" y="1720247"/>
            <a:ext cx="514255" cy="40858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ounded Rectangle 25">
            <a:extLst>
              <a:ext uri="{FF2B5EF4-FFF2-40B4-BE49-F238E27FC236}">
                <a16:creationId xmlns:a16="http://schemas.microsoft.com/office/drawing/2014/main" id="{BBBF9C54-145A-1C23-6026-5FD4CA659564}"/>
              </a:ext>
            </a:extLst>
          </p:cNvPr>
          <p:cNvSpPr/>
          <p:nvPr/>
        </p:nvSpPr>
        <p:spPr>
          <a:xfrm>
            <a:off x="9491609" y="2549094"/>
            <a:ext cx="313154" cy="440323"/>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Rounded Rectangle 7">
            <a:extLst>
              <a:ext uri="{FF2B5EF4-FFF2-40B4-BE49-F238E27FC236}">
                <a16:creationId xmlns:a16="http://schemas.microsoft.com/office/drawing/2014/main" id="{E8C0E042-C134-BA6D-2BE2-60FE74A2C7D6}"/>
              </a:ext>
            </a:extLst>
          </p:cNvPr>
          <p:cNvSpPr/>
          <p:nvPr/>
        </p:nvSpPr>
        <p:spPr>
          <a:xfrm>
            <a:off x="10933394" y="3642649"/>
            <a:ext cx="284112" cy="491678"/>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Trapezoid 13">
            <a:extLst>
              <a:ext uri="{FF2B5EF4-FFF2-40B4-BE49-F238E27FC236}">
                <a16:creationId xmlns:a16="http://schemas.microsoft.com/office/drawing/2014/main" id="{7947FA56-23CC-0FF0-E089-21AA4CD017C2}"/>
              </a:ext>
            </a:extLst>
          </p:cNvPr>
          <p:cNvSpPr/>
          <p:nvPr/>
        </p:nvSpPr>
        <p:spPr>
          <a:xfrm>
            <a:off x="11435426" y="4623135"/>
            <a:ext cx="540339" cy="456890"/>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Freeform: Shape 89">
            <a:extLst>
              <a:ext uri="{FF2B5EF4-FFF2-40B4-BE49-F238E27FC236}">
                <a16:creationId xmlns:a16="http://schemas.microsoft.com/office/drawing/2014/main" id="{AB98E647-0CF3-CCB8-A898-7EA1E153D2C9}"/>
              </a:ext>
            </a:extLst>
          </p:cNvPr>
          <p:cNvSpPr/>
          <p:nvPr/>
        </p:nvSpPr>
        <p:spPr>
          <a:xfrm>
            <a:off x="11395780" y="5358852"/>
            <a:ext cx="420122" cy="508494"/>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Tree>
    <p:extLst>
      <p:ext uri="{BB962C8B-B14F-4D97-AF65-F5344CB8AC3E}">
        <p14:creationId xmlns:p14="http://schemas.microsoft.com/office/powerpoint/2010/main" val="93398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a:extLst>
              <a:ext uri="{FF2B5EF4-FFF2-40B4-BE49-F238E27FC236}">
                <a16:creationId xmlns:a16="http://schemas.microsoft.com/office/drawing/2014/main" id="{22E8B8EE-2D4E-48ED-9E42-410A0A57F967}"/>
              </a:ext>
            </a:extLst>
          </p:cNvPr>
          <p:cNvPicPr>
            <a:picLocks noChangeAspect="1"/>
          </p:cNvPicPr>
          <p:nvPr/>
        </p:nvPicPr>
        <p:blipFill>
          <a:blip r:embed="rId2"/>
          <a:stretch>
            <a:fillRect/>
          </a:stretch>
        </p:blipFill>
        <p:spPr>
          <a:xfrm>
            <a:off x="0" y="0"/>
            <a:ext cx="3494758" cy="68994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08849F5-B9A5-4367-A534-2AC253F1B5F7}"/>
              </a:ext>
            </a:extLst>
          </p:cNvPr>
          <p:cNvSpPr/>
          <p:nvPr/>
        </p:nvSpPr>
        <p:spPr>
          <a:xfrm>
            <a:off x="5465531" y="1924540"/>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E754E78F-C9E2-4B33-B462-AE3F63E0572E}"/>
              </a:ext>
            </a:extLst>
          </p:cNvPr>
          <p:cNvSpPr/>
          <p:nvPr/>
        </p:nvSpPr>
        <p:spPr>
          <a:xfrm>
            <a:off x="5465531" y="290022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87590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851580"/>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a:extLst>
              <a:ext uri="{FF2B5EF4-FFF2-40B4-BE49-F238E27FC236}">
                <a16:creationId xmlns:a16="http://schemas.microsoft.com/office/drawing/2014/main" id="{C16B4364-E3E2-4DA8-BE3C-A614875982EB}"/>
              </a:ext>
            </a:extLst>
          </p:cNvPr>
          <p:cNvSpPr/>
          <p:nvPr/>
        </p:nvSpPr>
        <p:spPr>
          <a:xfrm>
            <a:off x="5465531" y="58272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id="{16A964ED-3CF4-4584-8A80-67E3B9F00342}"/>
              </a:ext>
            </a:extLst>
          </p:cNvPr>
          <p:cNvSpPr/>
          <p:nvPr/>
        </p:nvSpPr>
        <p:spPr>
          <a:xfrm>
            <a:off x="3953363" y="1754232"/>
            <a:ext cx="1410456" cy="484632"/>
          </a:xfrm>
          <a:prstGeom prst="homePlate">
            <a:avLst/>
          </a:prstGeom>
          <a:solidFill>
            <a:schemeClr val="accent6">
              <a:lumMod val="40000"/>
              <a:lumOff val="6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DA772DF0-4EFE-4EDB-A0C5-9A036DFEFA88}"/>
              </a:ext>
            </a:extLst>
          </p:cNvPr>
          <p:cNvSpPr txBox="1"/>
          <p:nvPr/>
        </p:nvSpPr>
        <p:spPr>
          <a:xfrm>
            <a:off x="4120263" y="179649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2"/>
                </a:solidFill>
                <a:cs typeface="Arial" pitchFamily="34" charset="0"/>
              </a:rPr>
              <a:t>8</a:t>
            </a:r>
            <a:endParaRPr lang="ko-KR" altLang="en-US" sz="2000" b="1" dirty="0">
              <a:solidFill>
                <a:schemeClr val="accent2"/>
              </a:solidFill>
              <a:cs typeface="Arial" pitchFamily="34" charset="0"/>
            </a:endParaRPr>
          </a:p>
        </p:txBody>
      </p:sp>
      <p:sp>
        <p:nvSpPr>
          <p:cNvPr id="26" name="Pentagon 11">
            <a:extLst>
              <a:ext uri="{FF2B5EF4-FFF2-40B4-BE49-F238E27FC236}">
                <a16:creationId xmlns:a16="http://schemas.microsoft.com/office/drawing/2014/main" id="{F4797709-D835-4CB3-8E9B-74BB5172BAB0}"/>
              </a:ext>
            </a:extLst>
          </p:cNvPr>
          <p:cNvSpPr/>
          <p:nvPr/>
        </p:nvSpPr>
        <p:spPr>
          <a:xfrm>
            <a:off x="3953363" y="2729912"/>
            <a:ext cx="1410456" cy="484632"/>
          </a:xfrm>
          <a:prstGeom prst="homePlate">
            <a:avLst/>
          </a:prstGeom>
          <a:solidFill>
            <a:schemeClr val="accent6">
              <a:lumMod val="40000"/>
              <a:lumOff val="6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77217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4"/>
                </a:solidFill>
                <a:cs typeface="Arial" pitchFamily="34" charset="0"/>
              </a:rPr>
              <a:t>9</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705592"/>
            <a:ext cx="1410456" cy="484632"/>
          </a:xfrm>
          <a:prstGeom prst="homePlat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74785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4"/>
                </a:solidFill>
                <a:cs typeface="Arial" pitchFamily="34" charset="0"/>
              </a:rPr>
              <a:t>10</a:t>
            </a:r>
            <a:endParaRPr lang="ko-KR" altLang="en-US" sz="2000" b="1" dirty="0">
              <a:solidFill>
                <a:schemeClr val="accent4"/>
              </a:solidFill>
              <a:cs typeface="Arial" pitchFamily="34" charset="0"/>
            </a:endParaRPr>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82081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7</a:t>
            </a:r>
            <a:endParaRPr lang="ko-KR" altLang="en-US" sz="2000" b="1" dirty="0">
              <a:solidFill>
                <a:schemeClr val="accent1"/>
              </a:solidFill>
              <a:cs typeface="Arial" pitchFamily="34" charset="0"/>
            </a:endParaRPr>
          </a:p>
        </p:txBody>
      </p:sp>
      <p:sp>
        <p:nvSpPr>
          <p:cNvPr id="2" name="TextBox 53">
            <a:extLst>
              <a:ext uri="{FF2B5EF4-FFF2-40B4-BE49-F238E27FC236}">
                <a16:creationId xmlns:a16="http://schemas.microsoft.com/office/drawing/2014/main" id="{353A6681-39F0-D2C8-9F48-8CC801C972E5}"/>
              </a:ext>
            </a:extLst>
          </p:cNvPr>
          <p:cNvSpPr txBox="1"/>
          <p:nvPr/>
        </p:nvSpPr>
        <p:spPr>
          <a:xfrm>
            <a:off x="5850512" y="792931"/>
            <a:ext cx="5779742" cy="584775"/>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PARA QUE SIRVE LA FUNCION </a:t>
            </a:r>
            <a:r>
              <a:rPr lang="en-US" altLang="ko-KR" sz="1600" b="1" u="sng" dirty="0">
                <a:solidFill>
                  <a:schemeClr val="tx1">
                    <a:lumMod val="75000"/>
                    <a:lumOff val="25000"/>
                  </a:schemeClr>
                </a:solidFill>
                <a:effectLst>
                  <a:outerShdw blurRad="38100" dist="38100" dir="2700000" algn="tl">
                    <a:srgbClr val="000000">
                      <a:alpha val="43137"/>
                    </a:srgbClr>
                  </a:outerShdw>
                </a:effectLst>
                <a:cs typeface="Arial" pitchFamily="34" charset="0"/>
              </a:rPr>
              <a:t>CONCAT</a:t>
            </a:r>
            <a:r>
              <a:rPr lang="en-US" altLang="ko-KR" sz="1600" b="1" dirty="0">
                <a:solidFill>
                  <a:schemeClr val="tx1">
                    <a:lumMod val="75000"/>
                    <a:lumOff val="25000"/>
                  </a:schemeClr>
                </a:solidFill>
                <a:cs typeface="Arial" pitchFamily="34" charset="0"/>
              </a:rPr>
              <a:t> EN SQL-SERVER</a:t>
            </a:r>
            <a:endParaRPr lang="ko-KR" altLang="en-US" sz="1600" b="1" dirty="0">
              <a:solidFill>
                <a:schemeClr val="tx1">
                  <a:lumMod val="75000"/>
                  <a:lumOff val="25000"/>
                </a:schemeClr>
              </a:solidFill>
              <a:cs typeface="Arial" pitchFamily="34" charset="0"/>
            </a:endParaRPr>
          </a:p>
        </p:txBody>
      </p:sp>
      <p:sp>
        <p:nvSpPr>
          <p:cNvPr id="3" name="TextBox 53">
            <a:extLst>
              <a:ext uri="{FF2B5EF4-FFF2-40B4-BE49-F238E27FC236}">
                <a16:creationId xmlns:a16="http://schemas.microsoft.com/office/drawing/2014/main" id="{E599A46D-7882-E301-C516-FD60B10E8CFE}"/>
              </a:ext>
            </a:extLst>
          </p:cNvPr>
          <p:cNvSpPr txBox="1"/>
          <p:nvPr/>
        </p:nvSpPr>
        <p:spPr>
          <a:xfrm>
            <a:off x="5850512" y="1755263"/>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MUESTRE UN EJEMPLO DEL USO DE </a:t>
            </a:r>
            <a:r>
              <a:rPr lang="en-US" altLang="ko-KR" sz="1600" b="1" u="sng" dirty="0">
                <a:solidFill>
                  <a:schemeClr val="tx1">
                    <a:lumMod val="75000"/>
                    <a:lumOff val="25000"/>
                  </a:schemeClr>
                </a:solidFill>
                <a:effectLst>
                  <a:outerShdw blurRad="38100" dist="38100" dir="2700000" algn="tl">
                    <a:srgbClr val="000000">
                      <a:alpha val="43137"/>
                    </a:srgbClr>
                  </a:outerShdw>
                </a:effectLst>
                <a:cs typeface="Arial" pitchFamily="34" charset="0"/>
              </a:rPr>
              <a:t>COUNT</a:t>
            </a:r>
            <a:endParaRPr lang="ko-KR" altLang="en-US" sz="1600" b="1" u="sng"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4" name="TextBox 53">
            <a:extLst>
              <a:ext uri="{FF2B5EF4-FFF2-40B4-BE49-F238E27FC236}">
                <a16:creationId xmlns:a16="http://schemas.microsoft.com/office/drawing/2014/main" id="{C410E25B-045E-AFD3-0D5A-4112DC719DE6}"/>
              </a:ext>
            </a:extLst>
          </p:cNvPr>
          <p:cNvSpPr txBox="1"/>
          <p:nvPr/>
        </p:nvSpPr>
        <p:spPr>
          <a:xfrm>
            <a:off x="5850512" y="2705682"/>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MUESTRA UN EJEMPLO DEL USO DE </a:t>
            </a:r>
            <a:r>
              <a:rPr lang="en-US" altLang="ko-KR" sz="1600" b="1" u="sng" dirty="0">
                <a:solidFill>
                  <a:schemeClr val="tx1">
                    <a:lumMod val="75000"/>
                    <a:lumOff val="25000"/>
                  </a:schemeClr>
                </a:solidFill>
                <a:effectLst>
                  <a:outerShdw blurRad="38100" dist="38100" dir="2700000" algn="tl">
                    <a:srgbClr val="000000">
                      <a:alpha val="43137"/>
                    </a:srgbClr>
                  </a:outerShdw>
                </a:effectLst>
                <a:cs typeface="Arial" pitchFamily="34" charset="0"/>
              </a:rPr>
              <a:t>AVG</a:t>
            </a:r>
            <a:endParaRPr lang="ko-KR" altLang="en-US" sz="1600" b="1" u="sng"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5" name="TextBox 53">
            <a:extLst>
              <a:ext uri="{FF2B5EF4-FFF2-40B4-BE49-F238E27FC236}">
                <a16:creationId xmlns:a16="http://schemas.microsoft.com/office/drawing/2014/main" id="{E9929253-4445-64D1-0C05-8448A6FA499F}"/>
              </a:ext>
            </a:extLst>
          </p:cNvPr>
          <p:cNvSpPr txBox="1"/>
          <p:nvPr/>
        </p:nvSpPr>
        <p:spPr>
          <a:xfrm>
            <a:off x="5850512" y="3747853"/>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MUESTRA UN EJEMPLO DEL USO DE </a:t>
            </a:r>
            <a:r>
              <a:rPr lang="en-US" altLang="ko-KR" sz="1600" b="1" u="sng" dirty="0">
                <a:solidFill>
                  <a:schemeClr val="tx1">
                    <a:lumMod val="75000"/>
                    <a:lumOff val="25000"/>
                  </a:schemeClr>
                </a:solidFill>
                <a:effectLst>
                  <a:outerShdw blurRad="38100" dist="38100" dir="2700000" algn="tl">
                    <a:srgbClr val="000000">
                      <a:alpha val="43137"/>
                    </a:srgbClr>
                  </a:outerShdw>
                </a:effectLst>
                <a:cs typeface="Arial" pitchFamily="34" charset="0"/>
              </a:rPr>
              <a:t>MIN-MAX</a:t>
            </a:r>
            <a:endParaRPr lang="ko-KR" altLang="en-US" sz="1600" b="1" u="sng"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grpSp>
        <p:nvGrpSpPr>
          <p:cNvPr id="6" name="Group 136">
            <a:extLst>
              <a:ext uri="{FF2B5EF4-FFF2-40B4-BE49-F238E27FC236}">
                <a16:creationId xmlns:a16="http://schemas.microsoft.com/office/drawing/2014/main" id="{47426B5B-C6B7-7EAA-2266-7C6D63781E30}"/>
              </a:ext>
            </a:extLst>
          </p:cNvPr>
          <p:cNvGrpSpPr/>
          <p:nvPr/>
        </p:nvGrpSpPr>
        <p:grpSpPr>
          <a:xfrm>
            <a:off x="9840782" y="4683564"/>
            <a:ext cx="2149690" cy="2174436"/>
            <a:chOff x="398105" y="1056729"/>
            <a:chExt cx="3095529" cy="3131164"/>
          </a:xfrm>
        </p:grpSpPr>
        <p:grpSp>
          <p:nvGrpSpPr>
            <p:cNvPr id="7" name="Group 68">
              <a:extLst>
                <a:ext uri="{FF2B5EF4-FFF2-40B4-BE49-F238E27FC236}">
                  <a16:creationId xmlns:a16="http://schemas.microsoft.com/office/drawing/2014/main" id="{38F8C92C-6FE3-7881-FA5A-A726C6C3BE5C}"/>
                </a:ext>
              </a:extLst>
            </p:cNvPr>
            <p:cNvGrpSpPr/>
            <p:nvPr/>
          </p:nvGrpSpPr>
          <p:grpSpPr>
            <a:xfrm>
              <a:off x="398105" y="1056729"/>
              <a:ext cx="3095529" cy="3131164"/>
              <a:chOff x="369152" y="1617134"/>
              <a:chExt cx="3546035" cy="3586857"/>
            </a:xfrm>
            <a:solidFill>
              <a:schemeClr val="accent6"/>
            </a:solidFill>
          </p:grpSpPr>
          <p:grpSp>
            <p:nvGrpSpPr>
              <p:cNvPr id="11" name="Group 69">
                <a:extLst>
                  <a:ext uri="{FF2B5EF4-FFF2-40B4-BE49-F238E27FC236}">
                    <a16:creationId xmlns:a16="http://schemas.microsoft.com/office/drawing/2014/main" id="{CD47505C-FFE7-9F0A-EF5A-AFFD55A158DE}"/>
                  </a:ext>
                </a:extLst>
              </p:cNvPr>
              <p:cNvGrpSpPr/>
              <p:nvPr/>
            </p:nvGrpSpPr>
            <p:grpSpPr>
              <a:xfrm>
                <a:off x="926950" y="1617134"/>
                <a:ext cx="2049224" cy="852218"/>
                <a:chOff x="926950" y="1617134"/>
                <a:chExt cx="2049224" cy="852218"/>
              </a:xfrm>
              <a:grpFill/>
            </p:grpSpPr>
            <p:sp>
              <p:nvSpPr>
                <p:cNvPr id="70" name="Rectangle 14">
                  <a:extLst>
                    <a:ext uri="{FF2B5EF4-FFF2-40B4-BE49-F238E27FC236}">
                      <a16:creationId xmlns:a16="http://schemas.microsoft.com/office/drawing/2014/main" id="{B1549F04-6C04-7C20-8E98-C8F03677D622}"/>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1" name="Right Triangle 13">
                  <a:extLst>
                    <a:ext uri="{FF2B5EF4-FFF2-40B4-BE49-F238E27FC236}">
                      <a16:creationId xmlns:a16="http://schemas.microsoft.com/office/drawing/2014/main" id="{BC003E2F-D1D0-BADE-0EF9-5279676614D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72" name="Rectangle 24">
                  <a:extLst>
                    <a:ext uri="{FF2B5EF4-FFF2-40B4-BE49-F238E27FC236}">
                      <a16:creationId xmlns:a16="http://schemas.microsoft.com/office/drawing/2014/main" id="{112468A7-6B73-88E0-39EA-A61D7AC7C824}"/>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3" name="Rectangle 41">
                  <a:extLst>
                    <a:ext uri="{FF2B5EF4-FFF2-40B4-BE49-F238E27FC236}">
                      <a16:creationId xmlns:a16="http://schemas.microsoft.com/office/drawing/2014/main" id="{F84F535E-B2B4-A899-E192-F0662BBA193A}"/>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4" name="Isosceles Triangle 3">
                  <a:extLst>
                    <a:ext uri="{FF2B5EF4-FFF2-40B4-BE49-F238E27FC236}">
                      <a16:creationId xmlns:a16="http://schemas.microsoft.com/office/drawing/2014/main" id="{D185C2CA-C645-14D5-A43A-535200E921B5}"/>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2" name="Group 70">
                <a:extLst>
                  <a:ext uri="{FF2B5EF4-FFF2-40B4-BE49-F238E27FC236}">
                    <a16:creationId xmlns:a16="http://schemas.microsoft.com/office/drawing/2014/main" id="{4688572E-5DE7-D759-3CF6-915963DFCE56}"/>
                  </a:ext>
                </a:extLst>
              </p:cNvPr>
              <p:cNvGrpSpPr/>
              <p:nvPr/>
            </p:nvGrpSpPr>
            <p:grpSpPr>
              <a:xfrm rot="4990866">
                <a:off x="2464466" y="2788531"/>
                <a:ext cx="2049224" cy="852218"/>
                <a:chOff x="926950" y="1617134"/>
                <a:chExt cx="2049224" cy="852218"/>
              </a:xfrm>
              <a:grpFill/>
            </p:grpSpPr>
            <p:sp>
              <p:nvSpPr>
                <p:cNvPr id="65" name="Rectangle 14">
                  <a:extLst>
                    <a:ext uri="{FF2B5EF4-FFF2-40B4-BE49-F238E27FC236}">
                      <a16:creationId xmlns:a16="http://schemas.microsoft.com/office/drawing/2014/main" id="{59D13219-C5CE-EFE6-44D8-7C8CDFB0667E}"/>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Right Triangle 13">
                  <a:extLst>
                    <a:ext uri="{FF2B5EF4-FFF2-40B4-BE49-F238E27FC236}">
                      <a16:creationId xmlns:a16="http://schemas.microsoft.com/office/drawing/2014/main" id="{96A05A0E-7D9C-1E5D-E441-67B882A0F844}"/>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7" name="Rectangle 24">
                  <a:extLst>
                    <a:ext uri="{FF2B5EF4-FFF2-40B4-BE49-F238E27FC236}">
                      <a16:creationId xmlns:a16="http://schemas.microsoft.com/office/drawing/2014/main" id="{1D6D3E61-2C3B-2800-2129-1B05D5C5F1F6}"/>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ectangle 41">
                  <a:extLst>
                    <a:ext uri="{FF2B5EF4-FFF2-40B4-BE49-F238E27FC236}">
                      <a16:creationId xmlns:a16="http://schemas.microsoft.com/office/drawing/2014/main" id="{60D28C23-3706-B0A2-624F-FA6CC9B7FF0D}"/>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Isosceles Triangle 3">
                  <a:extLst>
                    <a:ext uri="{FF2B5EF4-FFF2-40B4-BE49-F238E27FC236}">
                      <a16:creationId xmlns:a16="http://schemas.microsoft.com/office/drawing/2014/main" id="{C7264733-D139-4FCB-368F-5B327719B2EA}"/>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3" name="Group 71">
                <a:extLst>
                  <a:ext uri="{FF2B5EF4-FFF2-40B4-BE49-F238E27FC236}">
                    <a16:creationId xmlns:a16="http://schemas.microsoft.com/office/drawing/2014/main" id="{A1589D4F-5FE5-6332-F3AD-D2972B4BFB52}"/>
                  </a:ext>
                </a:extLst>
              </p:cNvPr>
              <p:cNvGrpSpPr/>
              <p:nvPr/>
            </p:nvGrpSpPr>
            <p:grpSpPr>
              <a:xfrm rot="10066674">
                <a:off x="1444650" y="4351773"/>
                <a:ext cx="2063339" cy="852218"/>
                <a:chOff x="926950" y="1617134"/>
                <a:chExt cx="2063339" cy="852218"/>
              </a:xfrm>
              <a:grpFill/>
            </p:grpSpPr>
            <p:sp>
              <p:nvSpPr>
                <p:cNvPr id="60" name="Rectangle 14">
                  <a:extLst>
                    <a:ext uri="{FF2B5EF4-FFF2-40B4-BE49-F238E27FC236}">
                      <a16:creationId xmlns:a16="http://schemas.microsoft.com/office/drawing/2014/main" id="{250CC849-52E1-58F7-160F-BC217BD37E8A}"/>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1" name="Right Triangle 13">
                  <a:extLst>
                    <a:ext uri="{FF2B5EF4-FFF2-40B4-BE49-F238E27FC236}">
                      <a16:creationId xmlns:a16="http://schemas.microsoft.com/office/drawing/2014/main" id="{469BFA38-502F-8526-C43D-92AFF8D697F4}"/>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2" name="Rectangle 24">
                  <a:extLst>
                    <a:ext uri="{FF2B5EF4-FFF2-40B4-BE49-F238E27FC236}">
                      <a16:creationId xmlns:a16="http://schemas.microsoft.com/office/drawing/2014/main" id="{925CD2A4-C7B7-3E36-A10B-B265B2DDFCF7}"/>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Rectangle 41">
                  <a:extLst>
                    <a:ext uri="{FF2B5EF4-FFF2-40B4-BE49-F238E27FC236}">
                      <a16:creationId xmlns:a16="http://schemas.microsoft.com/office/drawing/2014/main" id="{AC489CF0-6FE7-BD2E-0F5A-36B5E5EE0A2E}"/>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Isosceles Triangle 3">
                  <a:extLst>
                    <a:ext uri="{FF2B5EF4-FFF2-40B4-BE49-F238E27FC236}">
                      <a16:creationId xmlns:a16="http://schemas.microsoft.com/office/drawing/2014/main" id="{246602CF-E9CD-AB63-CAE5-F595E215A024}"/>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4" name="Group 72">
                <a:extLst>
                  <a:ext uri="{FF2B5EF4-FFF2-40B4-BE49-F238E27FC236}">
                    <a16:creationId xmlns:a16="http://schemas.microsoft.com/office/drawing/2014/main" id="{974FA410-D0F4-86A1-FD63-3B3F004C6E6C}"/>
                  </a:ext>
                </a:extLst>
              </p:cNvPr>
              <p:cNvGrpSpPr/>
              <p:nvPr/>
            </p:nvGrpSpPr>
            <p:grpSpPr>
              <a:xfrm rot="15054074">
                <a:off x="-267551" y="3562253"/>
                <a:ext cx="2125623" cy="852218"/>
                <a:chOff x="926950" y="1617134"/>
                <a:chExt cx="2125623" cy="852218"/>
              </a:xfrm>
              <a:grpFill/>
            </p:grpSpPr>
            <p:sp>
              <p:nvSpPr>
                <p:cNvPr id="16" name="Rectangle 14">
                  <a:extLst>
                    <a:ext uri="{FF2B5EF4-FFF2-40B4-BE49-F238E27FC236}">
                      <a16:creationId xmlns:a16="http://schemas.microsoft.com/office/drawing/2014/main" id="{AE302379-0126-DCFD-E734-3FA9F1E2DA49}"/>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ight Triangle 13">
                  <a:extLst>
                    <a:ext uri="{FF2B5EF4-FFF2-40B4-BE49-F238E27FC236}">
                      <a16:creationId xmlns:a16="http://schemas.microsoft.com/office/drawing/2014/main" id="{8CBDBF5D-F9EA-96C0-FD38-F390F7E11F89}"/>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Rectangle 24">
                  <a:extLst>
                    <a:ext uri="{FF2B5EF4-FFF2-40B4-BE49-F238E27FC236}">
                      <a16:creationId xmlns:a16="http://schemas.microsoft.com/office/drawing/2014/main" id="{BCB27E38-9EC6-6572-865C-C95DDEE3AA17}"/>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8" name="Rectangle 41">
                  <a:extLst>
                    <a:ext uri="{FF2B5EF4-FFF2-40B4-BE49-F238E27FC236}">
                      <a16:creationId xmlns:a16="http://schemas.microsoft.com/office/drawing/2014/main" id="{8E5BA5CF-5A88-D97C-2749-DD0F3F8B195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9" name="Isosceles Triangle 3">
                  <a:extLst>
                    <a:ext uri="{FF2B5EF4-FFF2-40B4-BE49-F238E27FC236}">
                      <a16:creationId xmlns:a16="http://schemas.microsoft.com/office/drawing/2014/main" id="{A009878C-61D6-72CD-BFB9-750F17861035}"/>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5" name="Rectangle 14">
                <a:extLst>
                  <a:ext uri="{FF2B5EF4-FFF2-40B4-BE49-F238E27FC236}">
                    <a16:creationId xmlns:a16="http://schemas.microsoft.com/office/drawing/2014/main" id="{E4E98591-21FC-02F2-BD9D-852DFC9F212A}"/>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 name="Group 94">
              <a:extLst>
                <a:ext uri="{FF2B5EF4-FFF2-40B4-BE49-F238E27FC236}">
                  <a16:creationId xmlns:a16="http://schemas.microsoft.com/office/drawing/2014/main" id="{A7DD6468-B68A-92D2-BFC6-E6F8FE3E3460}"/>
                </a:ext>
              </a:extLst>
            </p:cNvPr>
            <p:cNvGrpSpPr/>
            <p:nvPr/>
          </p:nvGrpSpPr>
          <p:grpSpPr>
            <a:xfrm>
              <a:off x="731770" y="1468269"/>
              <a:ext cx="2311922" cy="2311922"/>
              <a:chOff x="1510528" y="1366070"/>
              <a:chExt cx="3431329" cy="3431329"/>
            </a:xfrm>
            <a:effectLst>
              <a:outerShdw blurRad="50800" dist="38100" dir="2700000" algn="tl" rotWithShape="0">
                <a:prstClr val="black">
                  <a:alpha val="40000"/>
                </a:prstClr>
              </a:outerShdw>
            </a:effectLst>
          </p:grpSpPr>
          <p:sp>
            <p:nvSpPr>
              <p:cNvPr id="9" name="Freeform: Shape 95">
                <a:extLst>
                  <a:ext uri="{FF2B5EF4-FFF2-40B4-BE49-F238E27FC236}">
                    <a16:creationId xmlns:a16="http://schemas.microsoft.com/office/drawing/2014/main" id="{2C4C205A-DE83-F541-17B8-E8D5417A1F32}"/>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0" name="Freeform: Shape 96">
                <a:extLst>
                  <a:ext uri="{FF2B5EF4-FFF2-40B4-BE49-F238E27FC236}">
                    <a16:creationId xmlns:a16="http://schemas.microsoft.com/office/drawing/2014/main" id="{4F69A169-633D-D8B8-8066-9F25CA145D20}"/>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grpSp>
        <p:nvGrpSpPr>
          <p:cNvPr id="75" name="Group 41">
            <a:extLst>
              <a:ext uri="{FF2B5EF4-FFF2-40B4-BE49-F238E27FC236}">
                <a16:creationId xmlns:a16="http://schemas.microsoft.com/office/drawing/2014/main" id="{812D3A12-4D91-C7F9-2A55-F117BDE6F451}"/>
              </a:ext>
            </a:extLst>
          </p:cNvPr>
          <p:cNvGrpSpPr/>
          <p:nvPr/>
        </p:nvGrpSpPr>
        <p:grpSpPr>
          <a:xfrm>
            <a:off x="5816514" y="4851580"/>
            <a:ext cx="3415480" cy="1885954"/>
            <a:chOff x="673432" y="3320684"/>
            <a:chExt cx="3807801" cy="2102587"/>
          </a:xfrm>
        </p:grpSpPr>
        <p:grpSp>
          <p:nvGrpSpPr>
            <p:cNvPr id="76" name="Group 42">
              <a:extLst>
                <a:ext uri="{FF2B5EF4-FFF2-40B4-BE49-F238E27FC236}">
                  <a16:creationId xmlns:a16="http://schemas.microsoft.com/office/drawing/2014/main" id="{80C3E43A-747F-E8BE-75D2-ED3365FCC602}"/>
                </a:ext>
              </a:extLst>
            </p:cNvPr>
            <p:cNvGrpSpPr/>
            <p:nvPr/>
          </p:nvGrpSpPr>
          <p:grpSpPr>
            <a:xfrm>
              <a:off x="1029933" y="3320684"/>
              <a:ext cx="2110921" cy="1718271"/>
              <a:chOff x="624232" y="4555242"/>
              <a:chExt cx="1251694" cy="1018868"/>
            </a:xfrm>
          </p:grpSpPr>
          <p:sp>
            <p:nvSpPr>
              <p:cNvPr id="85" name="Rectangle 51">
                <a:extLst>
                  <a:ext uri="{FF2B5EF4-FFF2-40B4-BE49-F238E27FC236}">
                    <a16:creationId xmlns:a16="http://schemas.microsoft.com/office/drawing/2014/main" id="{1AEB7898-6344-58FA-A2CA-B467095BE313}"/>
                  </a:ext>
                </a:extLst>
              </p:cNvPr>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3">
                <a:extLst>
                  <a:ext uri="{FF2B5EF4-FFF2-40B4-BE49-F238E27FC236}">
                    <a16:creationId xmlns:a16="http://schemas.microsoft.com/office/drawing/2014/main" id="{D38F6D03-D0A5-E776-3265-2914F603BE53}"/>
                  </a:ext>
                </a:extLst>
              </p:cNvPr>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grpSp>
          <p:nvGrpSpPr>
            <p:cNvPr id="77" name="Group 43">
              <a:extLst>
                <a:ext uri="{FF2B5EF4-FFF2-40B4-BE49-F238E27FC236}">
                  <a16:creationId xmlns:a16="http://schemas.microsoft.com/office/drawing/2014/main" id="{E4EC1955-8B29-952D-CBE6-B13F05FBEDE0}"/>
                </a:ext>
              </a:extLst>
            </p:cNvPr>
            <p:cNvGrpSpPr/>
            <p:nvPr/>
          </p:nvGrpSpPr>
          <p:grpSpPr>
            <a:xfrm>
              <a:off x="2329083" y="4166272"/>
              <a:ext cx="2152150" cy="1190855"/>
              <a:chOff x="1390145" y="5064676"/>
              <a:chExt cx="1488856" cy="823833"/>
            </a:xfrm>
          </p:grpSpPr>
          <p:sp>
            <p:nvSpPr>
              <p:cNvPr id="83" name="Rectangle 49">
                <a:extLst>
                  <a:ext uri="{FF2B5EF4-FFF2-40B4-BE49-F238E27FC236}">
                    <a16:creationId xmlns:a16="http://schemas.microsoft.com/office/drawing/2014/main" id="{7E672172-3688-D9BF-C2EF-899106CD6761}"/>
                  </a:ext>
                </a:extLst>
              </p:cNvPr>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apezoid 18">
                <a:extLst>
                  <a:ext uri="{FF2B5EF4-FFF2-40B4-BE49-F238E27FC236}">
                    <a16:creationId xmlns:a16="http://schemas.microsoft.com/office/drawing/2014/main" id="{063F226F-4F02-512F-B831-E2E23E0729F1}"/>
                  </a:ext>
                </a:extLst>
              </p:cNvPr>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grpSp>
        <p:grpSp>
          <p:nvGrpSpPr>
            <p:cNvPr id="78" name="Group 44">
              <a:extLst>
                <a:ext uri="{FF2B5EF4-FFF2-40B4-BE49-F238E27FC236}">
                  <a16:creationId xmlns:a16="http://schemas.microsoft.com/office/drawing/2014/main" id="{D1C1700F-85C8-2717-01FA-E0302B936855}"/>
                </a:ext>
              </a:extLst>
            </p:cNvPr>
            <p:cNvGrpSpPr/>
            <p:nvPr/>
          </p:nvGrpSpPr>
          <p:grpSpPr>
            <a:xfrm>
              <a:off x="673432" y="4224352"/>
              <a:ext cx="1006075" cy="1198919"/>
              <a:chOff x="1699280" y="761094"/>
              <a:chExt cx="2317220" cy="2761384"/>
            </a:xfrm>
          </p:grpSpPr>
          <p:sp>
            <p:nvSpPr>
              <p:cNvPr id="80" name="Rectangle 46">
                <a:extLst>
                  <a:ext uri="{FF2B5EF4-FFF2-40B4-BE49-F238E27FC236}">
                    <a16:creationId xmlns:a16="http://schemas.microsoft.com/office/drawing/2014/main" id="{6E90AF3B-FC74-80D7-82A0-B62A7D29D429}"/>
                  </a:ext>
                </a:extLst>
              </p:cNvPr>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12">
                <a:extLst>
                  <a:ext uri="{FF2B5EF4-FFF2-40B4-BE49-F238E27FC236}">
                    <a16:creationId xmlns:a16="http://schemas.microsoft.com/office/drawing/2014/main" id="{20E7ADBD-6D74-E0DA-9C21-17299F85A8B5}"/>
                  </a:ext>
                </a:extLst>
              </p:cNvPr>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82" name="Rectangle 48">
                <a:extLst>
                  <a:ext uri="{FF2B5EF4-FFF2-40B4-BE49-F238E27FC236}">
                    <a16:creationId xmlns:a16="http://schemas.microsoft.com/office/drawing/2014/main" id="{7A51C96A-5736-3FA9-5C48-341A2A029D0B}"/>
                  </a:ext>
                </a:extLst>
              </p:cNvPr>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Freeform: Shape 45">
              <a:extLst>
                <a:ext uri="{FF2B5EF4-FFF2-40B4-BE49-F238E27FC236}">
                  <a16:creationId xmlns:a16="http://schemas.microsoft.com/office/drawing/2014/main" id="{58C93359-4826-C6E3-AB21-7AC94BB5EFA4}"/>
                </a:ext>
              </a:extLst>
            </p:cNvPr>
            <p:cNvSpPr/>
            <p:nvPr/>
          </p:nvSpPr>
          <p:spPr>
            <a:xfrm>
              <a:off x="1637274" y="3572148"/>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144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820813"/>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1</a:t>
            </a:r>
            <a:endParaRPr lang="ko-KR" altLang="en-US" sz="2000" b="1" dirty="0">
              <a:solidFill>
                <a:schemeClr val="accent1"/>
              </a:solidFill>
              <a:cs typeface="Arial" pitchFamily="34" charset="0"/>
            </a:endParaRPr>
          </a:p>
        </p:txBody>
      </p:sp>
      <p:sp>
        <p:nvSpPr>
          <p:cNvPr id="54" name="TextBox 53">
            <a:extLst>
              <a:ext uri="{FF2B5EF4-FFF2-40B4-BE49-F238E27FC236}">
                <a16:creationId xmlns:a16="http://schemas.microsoft.com/office/drawing/2014/main" id="{CE352248-E3F2-482C-919F-CDF9ACA91BA3}"/>
              </a:ext>
            </a:extLst>
          </p:cNvPr>
          <p:cNvSpPr txBox="1"/>
          <p:nvPr/>
        </p:nvSpPr>
        <p:spPr>
          <a:xfrm>
            <a:off x="5850512" y="916041"/>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MUESTRA UN EJEMPLO DE DDL</a:t>
            </a:r>
            <a:endParaRPr lang="ko-KR" altLang="en-US" sz="1600" b="1" dirty="0">
              <a:solidFill>
                <a:schemeClr val="tx1">
                  <a:lumMod val="75000"/>
                  <a:lumOff val="25000"/>
                </a:schemeClr>
              </a:solidFill>
              <a:cs typeface="Arial" pitchFamily="34" charset="0"/>
            </a:endParaRPr>
          </a:p>
        </p:txBody>
      </p:sp>
      <p:sp>
        <p:nvSpPr>
          <p:cNvPr id="3" name="Trapezoid 13">
            <a:extLst>
              <a:ext uri="{FF2B5EF4-FFF2-40B4-BE49-F238E27FC236}">
                <a16:creationId xmlns:a16="http://schemas.microsoft.com/office/drawing/2014/main" id="{94220C77-8FA8-5897-38DE-71A9B1BB5E02}"/>
              </a:ext>
            </a:extLst>
          </p:cNvPr>
          <p:cNvSpPr/>
          <p:nvPr/>
        </p:nvSpPr>
        <p:spPr>
          <a:xfrm>
            <a:off x="9391059" y="856821"/>
            <a:ext cx="540339" cy="456890"/>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CuadroTexto 9">
            <a:extLst>
              <a:ext uri="{FF2B5EF4-FFF2-40B4-BE49-F238E27FC236}">
                <a16:creationId xmlns:a16="http://schemas.microsoft.com/office/drawing/2014/main" id="{D758A275-FBCA-4D89-9DC2-7561CBFF3808}"/>
              </a:ext>
            </a:extLst>
          </p:cNvPr>
          <p:cNvSpPr txBox="1"/>
          <p:nvPr/>
        </p:nvSpPr>
        <p:spPr>
          <a:xfrm>
            <a:off x="6286500" y="2103120"/>
            <a:ext cx="4846309" cy="646331"/>
          </a:xfrm>
          <a:prstGeom prst="rect">
            <a:avLst/>
          </a:prstGeom>
          <a:noFill/>
        </p:spPr>
        <p:txBody>
          <a:bodyPr wrap="square" rtlCol="0">
            <a:spAutoFit/>
          </a:bodyPr>
          <a:lstStyle/>
          <a:p>
            <a:r>
              <a:rPr lang="es-ES" dirty="0"/>
              <a:t>Un ejemplo de DDL utilizando </a:t>
            </a:r>
            <a:r>
              <a:rPr lang="es-ES" dirty="0" err="1"/>
              <a:t>sql</a:t>
            </a:r>
            <a:r>
              <a:rPr lang="es-ES" dirty="0"/>
              <a:t> server es la creación de tablas un ejemplo es este</a:t>
            </a:r>
            <a:r>
              <a:rPr lang="es-US" dirty="0"/>
              <a:t>:</a:t>
            </a:r>
            <a:endParaRPr lang="es-BO" dirty="0"/>
          </a:p>
        </p:txBody>
      </p:sp>
      <p:pic>
        <p:nvPicPr>
          <p:cNvPr id="12" name="Imagen 11">
            <a:extLst>
              <a:ext uri="{FF2B5EF4-FFF2-40B4-BE49-F238E27FC236}">
                <a16:creationId xmlns:a16="http://schemas.microsoft.com/office/drawing/2014/main" id="{4B598C90-9248-4324-B3C1-21118266B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3538860"/>
            <a:ext cx="5258984" cy="1731924"/>
          </a:xfrm>
          <a:prstGeom prst="rect">
            <a:avLst/>
          </a:prstGeom>
        </p:spPr>
      </p:pic>
    </p:spTree>
    <p:extLst>
      <p:ext uri="{BB962C8B-B14F-4D97-AF65-F5344CB8AC3E}">
        <p14:creationId xmlns:p14="http://schemas.microsoft.com/office/powerpoint/2010/main" val="112675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110664" y="85448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2</a:t>
            </a:r>
            <a:endParaRPr lang="ko-KR" altLang="en-US" sz="2000" b="1" dirty="0">
              <a:solidFill>
                <a:schemeClr val="accent1"/>
              </a:solidFill>
              <a:cs typeface="Arial" pitchFamily="34" charset="0"/>
            </a:endParaRPr>
          </a:p>
        </p:txBody>
      </p:sp>
      <p:sp>
        <p:nvSpPr>
          <p:cNvPr id="54" name="TextBox 53">
            <a:extLst>
              <a:ext uri="{FF2B5EF4-FFF2-40B4-BE49-F238E27FC236}">
                <a16:creationId xmlns:a16="http://schemas.microsoft.com/office/drawing/2014/main" id="{CE352248-E3F2-482C-919F-CDF9ACA91BA3}"/>
              </a:ext>
            </a:extLst>
          </p:cNvPr>
          <p:cNvSpPr txBox="1"/>
          <p:nvPr/>
        </p:nvSpPr>
        <p:spPr>
          <a:xfrm>
            <a:off x="5850512" y="916041"/>
            <a:ext cx="5779742" cy="338554"/>
          </a:xfrm>
          <a:prstGeom prst="rect">
            <a:avLst/>
          </a:prstGeom>
          <a:noFill/>
        </p:spPr>
        <p:txBody>
          <a:bodyPr wrap="square" rtlCol="0" anchor="ctr">
            <a:spAutoFit/>
          </a:bodyPr>
          <a:lstStyle/>
          <a:p>
            <a:r>
              <a:rPr lang="es-ES" altLang="ko-KR" sz="1600" b="1" dirty="0">
                <a:solidFill>
                  <a:schemeClr val="tx1">
                    <a:lumMod val="75000"/>
                    <a:lumOff val="25000"/>
                  </a:schemeClr>
                </a:solidFill>
                <a:cs typeface="Arial" pitchFamily="34" charset="0"/>
              </a:rPr>
              <a:t>MUESTRA UN EJEMPLO DE DML</a:t>
            </a:r>
          </a:p>
        </p:txBody>
      </p:sp>
      <p:sp>
        <p:nvSpPr>
          <p:cNvPr id="10" name="CuadroTexto 9">
            <a:extLst>
              <a:ext uri="{FF2B5EF4-FFF2-40B4-BE49-F238E27FC236}">
                <a16:creationId xmlns:a16="http://schemas.microsoft.com/office/drawing/2014/main" id="{D758A275-FBCA-4D89-9DC2-7561CBFF3808}"/>
              </a:ext>
            </a:extLst>
          </p:cNvPr>
          <p:cNvSpPr txBox="1"/>
          <p:nvPr/>
        </p:nvSpPr>
        <p:spPr>
          <a:xfrm>
            <a:off x="6286500" y="2103120"/>
            <a:ext cx="4846309" cy="646331"/>
          </a:xfrm>
          <a:prstGeom prst="rect">
            <a:avLst/>
          </a:prstGeom>
          <a:noFill/>
        </p:spPr>
        <p:txBody>
          <a:bodyPr wrap="square" rtlCol="0">
            <a:spAutoFit/>
          </a:bodyPr>
          <a:lstStyle/>
          <a:p>
            <a:r>
              <a:rPr lang="es-US" dirty="0"/>
              <a:t>Un ejemplo de dm es cuando insertamos datos a una tabla:</a:t>
            </a:r>
            <a:endParaRPr lang="es-BO" dirty="0"/>
          </a:p>
        </p:txBody>
      </p:sp>
      <p:pic>
        <p:nvPicPr>
          <p:cNvPr id="2" name="Imagen 1">
            <a:extLst>
              <a:ext uri="{FF2B5EF4-FFF2-40B4-BE49-F238E27FC236}">
                <a16:creationId xmlns:a16="http://schemas.microsoft.com/office/drawing/2014/main" id="{1E6C9B16-F733-4B25-978A-283EED4DD2E6}"/>
              </a:ext>
            </a:extLst>
          </p:cNvPr>
          <p:cNvPicPr>
            <a:picLocks noChangeAspect="1"/>
          </p:cNvPicPr>
          <p:nvPr/>
        </p:nvPicPr>
        <p:blipFill>
          <a:blip r:embed="rId3"/>
          <a:stretch>
            <a:fillRect/>
          </a:stretch>
        </p:blipFill>
        <p:spPr>
          <a:xfrm>
            <a:off x="9508976" y="891848"/>
            <a:ext cx="512108" cy="408467"/>
          </a:xfrm>
          <a:prstGeom prst="rect">
            <a:avLst/>
          </a:prstGeom>
        </p:spPr>
      </p:pic>
      <p:pic>
        <p:nvPicPr>
          <p:cNvPr id="5" name="Imagen 4">
            <a:extLst>
              <a:ext uri="{FF2B5EF4-FFF2-40B4-BE49-F238E27FC236}">
                <a16:creationId xmlns:a16="http://schemas.microsoft.com/office/drawing/2014/main" id="{18BBC2A7-AD58-40B6-8A0E-89ACCF53E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547" y="3552256"/>
            <a:ext cx="6274989" cy="863530"/>
          </a:xfrm>
          <a:prstGeom prst="rect">
            <a:avLst/>
          </a:prstGeom>
        </p:spPr>
      </p:pic>
    </p:spTree>
    <p:extLst>
      <p:ext uri="{BB962C8B-B14F-4D97-AF65-F5344CB8AC3E}">
        <p14:creationId xmlns:p14="http://schemas.microsoft.com/office/powerpoint/2010/main" val="350573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110664" y="85448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3</a:t>
            </a:r>
            <a:endParaRPr lang="ko-KR" altLang="en-US" sz="2000" b="1" dirty="0">
              <a:solidFill>
                <a:schemeClr val="accent1"/>
              </a:solidFill>
              <a:cs typeface="Arial" pitchFamily="34" charset="0"/>
            </a:endParaRPr>
          </a:p>
        </p:txBody>
      </p:sp>
      <p:sp>
        <p:nvSpPr>
          <p:cNvPr id="10" name="CuadroTexto 9">
            <a:extLst>
              <a:ext uri="{FF2B5EF4-FFF2-40B4-BE49-F238E27FC236}">
                <a16:creationId xmlns:a16="http://schemas.microsoft.com/office/drawing/2014/main" id="{D758A275-FBCA-4D89-9DC2-7561CBFF3808}"/>
              </a:ext>
            </a:extLst>
          </p:cNvPr>
          <p:cNvSpPr txBox="1"/>
          <p:nvPr/>
        </p:nvSpPr>
        <p:spPr>
          <a:xfrm>
            <a:off x="6286500" y="2103120"/>
            <a:ext cx="4846309" cy="1754326"/>
          </a:xfrm>
          <a:prstGeom prst="rect">
            <a:avLst/>
          </a:prstGeom>
          <a:noFill/>
        </p:spPr>
        <p:txBody>
          <a:bodyPr wrap="square" rtlCol="0">
            <a:spAutoFit/>
          </a:bodyPr>
          <a:lstStyle/>
          <a:p>
            <a:r>
              <a:rPr lang="es-ES" dirty="0"/>
              <a:t>El INNER JOIN es un tipo de operación de combinación de tablas en SQL que se utiliza para recuperar registros que tienen coincidencias en ambas tablas. Se basa en la relación entre dos tablas a través de una columna común.</a:t>
            </a:r>
            <a:endParaRPr lang="es-BO" dirty="0"/>
          </a:p>
        </p:txBody>
      </p:sp>
      <p:pic>
        <p:nvPicPr>
          <p:cNvPr id="2" name="Imagen 1">
            <a:extLst>
              <a:ext uri="{FF2B5EF4-FFF2-40B4-BE49-F238E27FC236}">
                <a16:creationId xmlns:a16="http://schemas.microsoft.com/office/drawing/2014/main" id="{1E6C9B16-F733-4B25-978A-283EED4DD2E6}"/>
              </a:ext>
            </a:extLst>
          </p:cNvPr>
          <p:cNvPicPr>
            <a:picLocks noChangeAspect="1"/>
          </p:cNvPicPr>
          <p:nvPr/>
        </p:nvPicPr>
        <p:blipFill>
          <a:blip r:embed="rId3"/>
          <a:stretch>
            <a:fillRect/>
          </a:stretch>
        </p:blipFill>
        <p:spPr>
          <a:xfrm>
            <a:off x="9508976" y="891848"/>
            <a:ext cx="512108" cy="408467"/>
          </a:xfrm>
          <a:prstGeom prst="rect">
            <a:avLst/>
          </a:prstGeom>
        </p:spPr>
      </p:pic>
      <p:sp>
        <p:nvSpPr>
          <p:cNvPr id="12" name="TextBox 37">
            <a:extLst>
              <a:ext uri="{FF2B5EF4-FFF2-40B4-BE49-F238E27FC236}">
                <a16:creationId xmlns:a16="http://schemas.microsoft.com/office/drawing/2014/main" id="{E083C978-744F-4497-A7A0-249109B53200}"/>
              </a:ext>
            </a:extLst>
          </p:cNvPr>
          <p:cNvSpPr txBox="1"/>
          <p:nvPr/>
        </p:nvSpPr>
        <p:spPr>
          <a:xfrm>
            <a:off x="5681555" y="851591"/>
            <a:ext cx="57797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PARA QUE SIRVE INNER JOIN</a:t>
            </a:r>
            <a:endParaRPr lang="ko-KR" altLang="en-US" sz="1600" b="1" dirty="0">
              <a:solidFill>
                <a:schemeClr val="tx1">
                  <a:lumMod val="75000"/>
                  <a:lumOff val="25000"/>
                </a:schemeClr>
              </a:solidFill>
              <a:cs typeface="Arial" pitchFamily="34" charset="0"/>
            </a:endParaRPr>
          </a:p>
        </p:txBody>
      </p:sp>
      <p:pic>
        <p:nvPicPr>
          <p:cNvPr id="3" name="Imagen 2">
            <a:extLst>
              <a:ext uri="{FF2B5EF4-FFF2-40B4-BE49-F238E27FC236}">
                <a16:creationId xmlns:a16="http://schemas.microsoft.com/office/drawing/2014/main" id="{2132399D-1A3B-4030-A9CC-3F24A2981C44}"/>
              </a:ext>
            </a:extLst>
          </p:cNvPr>
          <p:cNvPicPr>
            <a:picLocks noChangeAspect="1"/>
          </p:cNvPicPr>
          <p:nvPr/>
        </p:nvPicPr>
        <p:blipFill>
          <a:blip r:embed="rId4"/>
          <a:stretch>
            <a:fillRect/>
          </a:stretch>
        </p:blipFill>
        <p:spPr>
          <a:xfrm>
            <a:off x="7480929" y="4308802"/>
            <a:ext cx="2457450" cy="1657350"/>
          </a:xfrm>
          <a:prstGeom prst="rect">
            <a:avLst/>
          </a:prstGeom>
        </p:spPr>
      </p:pic>
    </p:spTree>
    <p:extLst>
      <p:ext uri="{BB962C8B-B14F-4D97-AF65-F5344CB8AC3E}">
        <p14:creationId xmlns:p14="http://schemas.microsoft.com/office/powerpoint/2010/main" val="308691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110664" y="85448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4</a:t>
            </a:r>
            <a:endParaRPr lang="ko-KR" altLang="en-US" sz="2000" b="1" dirty="0">
              <a:solidFill>
                <a:schemeClr val="accent1"/>
              </a:solidFill>
              <a:cs typeface="Arial" pitchFamily="34" charset="0"/>
            </a:endParaRPr>
          </a:p>
        </p:txBody>
      </p:sp>
      <p:sp>
        <p:nvSpPr>
          <p:cNvPr id="10" name="CuadroTexto 9">
            <a:extLst>
              <a:ext uri="{FF2B5EF4-FFF2-40B4-BE49-F238E27FC236}">
                <a16:creationId xmlns:a16="http://schemas.microsoft.com/office/drawing/2014/main" id="{D758A275-FBCA-4D89-9DC2-7561CBFF3808}"/>
              </a:ext>
            </a:extLst>
          </p:cNvPr>
          <p:cNvSpPr txBox="1"/>
          <p:nvPr/>
        </p:nvSpPr>
        <p:spPr>
          <a:xfrm>
            <a:off x="6286500" y="2571750"/>
            <a:ext cx="4846309" cy="2585323"/>
          </a:xfrm>
          <a:prstGeom prst="rect">
            <a:avLst/>
          </a:prstGeom>
          <a:noFill/>
        </p:spPr>
        <p:txBody>
          <a:bodyPr wrap="square" rtlCol="0">
            <a:spAutoFit/>
          </a:bodyPr>
          <a:lstStyle/>
          <a:p>
            <a:endParaRPr lang="es-ES" dirty="0"/>
          </a:p>
          <a:p>
            <a:r>
              <a:rPr lang="es-ES" dirty="0"/>
              <a:t>Una función de agregación en SQL es una función que realiza cálculos sobre un conjunto de filas y devuelve un único resultado agregado. Estas funciones se utilizan comúnmente para obtener valores resumidos, como sumas, promedios, máximos, mínimos o conteos, de una columna o grupo de columnas en una tabla.</a:t>
            </a:r>
            <a:endParaRPr lang="es-BO" dirty="0"/>
          </a:p>
        </p:txBody>
      </p:sp>
      <p:pic>
        <p:nvPicPr>
          <p:cNvPr id="2" name="Imagen 1">
            <a:extLst>
              <a:ext uri="{FF2B5EF4-FFF2-40B4-BE49-F238E27FC236}">
                <a16:creationId xmlns:a16="http://schemas.microsoft.com/office/drawing/2014/main" id="{1E6C9B16-F733-4B25-978A-283EED4DD2E6}"/>
              </a:ext>
            </a:extLst>
          </p:cNvPr>
          <p:cNvPicPr>
            <a:picLocks noChangeAspect="1"/>
          </p:cNvPicPr>
          <p:nvPr/>
        </p:nvPicPr>
        <p:blipFill>
          <a:blip r:embed="rId3"/>
          <a:stretch>
            <a:fillRect/>
          </a:stretch>
        </p:blipFill>
        <p:spPr>
          <a:xfrm>
            <a:off x="10876755" y="851591"/>
            <a:ext cx="512108" cy="298297"/>
          </a:xfrm>
          <a:prstGeom prst="rect">
            <a:avLst/>
          </a:prstGeom>
        </p:spPr>
      </p:pic>
      <p:sp>
        <p:nvSpPr>
          <p:cNvPr id="12" name="TextBox 37">
            <a:extLst>
              <a:ext uri="{FF2B5EF4-FFF2-40B4-BE49-F238E27FC236}">
                <a16:creationId xmlns:a16="http://schemas.microsoft.com/office/drawing/2014/main" id="{E083C978-744F-4497-A7A0-249109B53200}"/>
              </a:ext>
            </a:extLst>
          </p:cNvPr>
          <p:cNvSpPr txBox="1"/>
          <p:nvPr/>
        </p:nvSpPr>
        <p:spPr>
          <a:xfrm>
            <a:off x="5681555" y="851591"/>
            <a:ext cx="5779742" cy="338554"/>
          </a:xfrm>
          <a:prstGeom prst="rect">
            <a:avLst/>
          </a:prstGeom>
          <a:noFill/>
        </p:spPr>
        <p:txBody>
          <a:bodyPr wrap="square" rtlCol="0" anchor="ctr">
            <a:spAutoFit/>
          </a:bodyPr>
          <a:lstStyle/>
          <a:p>
            <a:r>
              <a:rPr lang="es-ES" altLang="ko-KR" sz="1600" b="1" dirty="0">
                <a:solidFill>
                  <a:schemeClr val="tx1">
                    <a:lumMod val="75000"/>
                    <a:lumOff val="25000"/>
                  </a:schemeClr>
                </a:solidFill>
                <a:cs typeface="Arial" pitchFamily="34" charset="0"/>
              </a:rPr>
              <a:t>DEFINA QUE ES UNA FUNCION DE AGREGACION</a:t>
            </a:r>
          </a:p>
        </p:txBody>
      </p:sp>
    </p:spTree>
    <p:extLst>
      <p:ext uri="{BB962C8B-B14F-4D97-AF65-F5344CB8AC3E}">
        <p14:creationId xmlns:p14="http://schemas.microsoft.com/office/powerpoint/2010/main" val="363605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63CD7D7-45CC-4BC2-877F-7554C2D30D70}"/>
              </a:ext>
            </a:extLst>
          </p:cNvPr>
          <p:cNvPicPr>
            <a:picLocks noChangeAspect="1"/>
          </p:cNvPicPr>
          <p:nvPr/>
        </p:nvPicPr>
        <p:blipFill>
          <a:blip r:embed="rId2"/>
          <a:stretch>
            <a:fillRect/>
          </a:stretch>
        </p:blipFill>
        <p:spPr>
          <a:xfrm>
            <a:off x="0" y="8530"/>
            <a:ext cx="3463465" cy="6857999"/>
          </a:xfrm>
          <a:prstGeom prst="rect">
            <a:avLst/>
          </a:prstGeom>
        </p:spPr>
      </p:pic>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itle 3">
            <a:extLst>
              <a:ext uri="{FF2B5EF4-FFF2-40B4-BE49-F238E27FC236}">
                <a16:creationId xmlns:a16="http://schemas.microsoft.com/office/drawing/2014/main" id="{D99876DD-A312-4C15-992F-217B3CD465DC}"/>
              </a:ext>
            </a:extLst>
          </p:cNvPr>
          <p:cNvSpPr txBox="1">
            <a:spLocks/>
          </p:cNvSpPr>
          <p:nvPr/>
        </p:nvSpPr>
        <p:spPr>
          <a:xfrm>
            <a:off x="201528" y="4931912"/>
            <a:ext cx="3189930"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solidFill>
                  <a:schemeClr val="bg1"/>
                </a:solidFill>
              </a:rPr>
              <a:t>MANEJO DE CONCEPTOS </a:t>
            </a:r>
            <a:endParaRPr lang="ko-KR" altLang="en-US" sz="3200"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accent6">
              <a:lumMod val="40000"/>
              <a:lumOff val="6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110664" y="854485"/>
            <a:ext cx="853040" cy="400110"/>
          </a:xfrm>
          <a:prstGeom prst="rect">
            <a:avLst/>
          </a:prstGeom>
          <a:solidFill>
            <a:schemeClr val="accent6">
              <a:lumMod val="40000"/>
              <a:lumOff val="60000"/>
            </a:schemeClr>
          </a:solidFill>
        </p:spPr>
        <p:txBody>
          <a:bodyPr wrap="square" rtlCol="0">
            <a:spAutoFit/>
          </a:bodyPr>
          <a:lstStyle/>
          <a:p>
            <a:pPr algn="ctr"/>
            <a:r>
              <a:rPr lang="en-US" altLang="ko-KR" sz="2000" b="1" dirty="0">
                <a:solidFill>
                  <a:schemeClr val="accent1"/>
                </a:solidFill>
                <a:cs typeface="Arial" pitchFamily="34" charset="0"/>
              </a:rPr>
              <a:t>5</a:t>
            </a:r>
          </a:p>
        </p:txBody>
      </p:sp>
      <p:sp>
        <p:nvSpPr>
          <p:cNvPr id="10" name="CuadroTexto 9">
            <a:extLst>
              <a:ext uri="{FF2B5EF4-FFF2-40B4-BE49-F238E27FC236}">
                <a16:creationId xmlns:a16="http://schemas.microsoft.com/office/drawing/2014/main" id="{D758A275-FBCA-4D89-9DC2-7561CBFF3808}"/>
              </a:ext>
            </a:extLst>
          </p:cNvPr>
          <p:cNvSpPr txBox="1"/>
          <p:nvPr/>
        </p:nvSpPr>
        <p:spPr>
          <a:xfrm>
            <a:off x="6352423" y="1600200"/>
            <a:ext cx="4846309" cy="4801314"/>
          </a:xfrm>
          <a:prstGeom prst="rect">
            <a:avLst/>
          </a:prstGeom>
          <a:noFill/>
        </p:spPr>
        <p:txBody>
          <a:bodyPr wrap="square" rtlCol="0">
            <a:spAutoFit/>
          </a:bodyPr>
          <a:lstStyle/>
          <a:p>
            <a:r>
              <a:rPr lang="es-ES" dirty="0"/>
              <a:t>Las funciones de agregación que yo conozco son las siguientes:</a:t>
            </a:r>
          </a:p>
          <a:p>
            <a:endParaRPr lang="es-ES" dirty="0"/>
          </a:p>
          <a:p>
            <a:r>
              <a:rPr lang="es-ES" dirty="0"/>
              <a:t>SUM: Calcula la suma de los valores de una columna numérica.</a:t>
            </a:r>
          </a:p>
          <a:p>
            <a:endParaRPr lang="es-ES" dirty="0"/>
          </a:p>
          <a:p>
            <a:r>
              <a:rPr lang="es-ES" dirty="0"/>
              <a:t>AVG: Calcula el promedio de los valores de una columna numérica.</a:t>
            </a:r>
          </a:p>
          <a:p>
            <a:endParaRPr lang="es-ES" dirty="0"/>
          </a:p>
          <a:p>
            <a:r>
              <a:rPr lang="es-ES" dirty="0"/>
              <a:t>COUNT: Cuenta el número de filas o valores no nulos en una columna.</a:t>
            </a:r>
          </a:p>
          <a:p>
            <a:endParaRPr lang="es-ES" dirty="0"/>
          </a:p>
          <a:p>
            <a:r>
              <a:rPr lang="es-ES" dirty="0"/>
              <a:t>MAX: Encuentra el valor máximo en una columna.</a:t>
            </a:r>
          </a:p>
          <a:p>
            <a:endParaRPr lang="es-ES" dirty="0"/>
          </a:p>
          <a:p>
            <a:r>
              <a:rPr lang="es-ES" dirty="0"/>
              <a:t>MIN: Encuentra el valor mínimo en una columna.</a:t>
            </a:r>
            <a:endParaRPr lang="es-BO" dirty="0"/>
          </a:p>
        </p:txBody>
      </p:sp>
      <p:pic>
        <p:nvPicPr>
          <p:cNvPr id="2" name="Imagen 1">
            <a:extLst>
              <a:ext uri="{FF2B5EF4-FFF2-40B4-BE49-F238E27FC236}">
                <a16:creationId xmlns:a16="http://schemas.microsoft.com/office/drawing/2014/main" id="{1E6C9B16-F733-4B25-978A-283EED4DD2E6}"/>
              </a:ext>
            </a:extLst>
          </p:cNvPr>
          <p:cNvPicPr>
            <a:picLocks noChangeAspect="1"/>
          </p:cNvPicPr>
          <p:nvPr/>
        </p:nvPicPr>
        <p:blipFill>
          <a:blip r:embed="rId3"/>
          <a:stretch>
            <a:fillRect/>
          </a:stretch>
        </p:blipFill>
        <p:spPr>
          <a:xfrm>
            <a:off x="11198732" y="795617"/>
            <a:ext cx="787961" cy="458978"/>
          </a:xfrm>
          <a:prstGeom prst="rect">
            <a:avLst/>
          </a:prstGeom>
        </p:spPr>
      </p:pic>
      <p:sp>
        <p:nvSpPr>
          <p:cNvPr id="12" name="TextBox 37">
            <a:extLst>
              <a:ext uri="{FF2B5EF4-FFF2-40B4-BE49-F238E27FC236}">
                <a16:creationId xmlns:a16="http://schemas.microsoft.com/office/drawing/2014/main" id="{E083C978-744F-4497-A7A0-249109B53200}"/>
              </a:ext>
            </a:extLst>
          </p:cNvPr>
          <p:cNvSpPr txBox="1"/>
          <p:nvPr/>
        </p:nvSpPr>
        <p:spPr>
          <a:xfrm>
            <a:off x="5711259" y="851591"/>
            <a:ext cx="5779742" cy="338554"/>
          </a:xfrm>
          <a:prstGeom prst="rect">
            <a:avLst/>
          </a:prstGeom>
          <a:noFill/>
        </p:spPr>
        <p:txBody>
          <a:bodyPr wrap="square" rtlCol="0" anchor="ctr">
            <a:spAutoFit/>
          </a:bodyPr>
          <a:lstStyle/>
          <a:p>
            <a:r>
              <a:rPr lang="es-ES" altLang="ko-KR" sz="1600" b="1" dirty="0">
                <a:solidFill>
                  <a:schemeClr val="tx1">
                    <a:lumMod val="75000"/>
                    <a:lumOff val="25000"/>
                  </a:schemeClr>
                </a:solidFill>
                <a:cs typeface="Arial" pitchFamily="34" charset="0"/>
              </a:rPr>
              <a:t>LISTE FUNCIONES DE AGREGACION QUE CONOZCAN</a:t>
            </a:r>
          </a:p>
        </p:txBody>
      </p:sp>
    </p:spTree>
    <p:extLst>
      <p:ext uri="{BB962C8B-B14F-4D97-AF65-F5344CB8AC3E}">
        <p14:creationId xmlns:p14="http://schemas.microsoft.com/office/powerpoint/2010/main" val="598304295"/>
      </p:ext>
    </p:extLst>
  </p:cSld>
  <p:clrMapOvr>
    <a:masterClrMapping/>
  </p:clrMapOvr>
</p:sld>
</file>

<file path=ppt/theme/theme1.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7978</TotalTime>
  <Words>911</Words>
  <Application>Microsoft Office PowerPoint</Application>
  <PresentationFormat>Panorámica</PresentationFormat>
  <Paragraphs>141</Paragraphs>
  <Slides>18</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18</vt:i4>
      </vt:variant>
    </vt:vector>
  </HeadingPairs>
  <TitlesOfParts>
    <vt:vector size="25" baseType="lpstr">
      <vt:lpstr>Arial</vt:lpstr>
      <vt:lpstr>Barlow Semi Condensed</vt:lpstr>
      <vt:lpstr>Barlow Semi Condensed Medium</vt:lpstr>
      <vt:lpstr>Calibri</vt:lpstr>
      <vt:lpstr>Söhne</vt:lpstr>
      <vt:lpstr>Contents Slide Master</vt:lpstr>
      <vt:lpstr>Section Break Slide Master</vt:lpstr>
      <vt:lpstr>Presentación de PowerPoint</vt:lpstr>
      <vt:lpstr>DETALLES DEL PROBLEMA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xd xd</cp:lastModifiedBy>
  <cp:revision>72</cp:revision>
  <dcterms:created xsi:type="dcterms:W3CDTF">2020-01-20T05:08:25Z</dcterms:created>
  <dcterms:modified xsi:type="dcterms:W3CDTF">2023-06-15T01:37:45Z</dcterms:modified>
</cp:coreProperties>
</file>