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9B3"/>
    <a:srgbClr val="03398C"/>
    <a:srgbClr val="4472C4"/>
    <a:srgbClr val="EFD90F"/>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showGuides="1">
      <p:cViewPr varScale="1">
        <p:scale>
          <a:sx n="91" d="100"/>
          <a:sy n="91" d="100"/>
        </p:scale>
        <p:origin x="36" y="2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9C04-86D1-D637-CD26-89129C4CFB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4ED3A4-3D17-A2F4-6CE1-275E8858F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27B6E5-06EB-BA1C-382F-B2329D4C8900}"/>
              </a:ext>
            </a:extLst>
          </p:cNvPr>
          <p:cNvSpPr>
            <a:spLocks noGrp="1"/>
          </p:cNvSpPr>
          <p:nvPr>
            <p:ph type="dt" sz="half" idx="10"/>
          </p:nvPr>
        </p:nvSpPr>
        <p:spPr/>
        <p:txBody>
          <a:bodyPr/>
          <a:lstStyle/>
          <a:p>
            <a:fld id="{87B27625-93B4-4D33-A119-243BE1229CEE}" type="datetimeFigureOut">
              <a:rPr lang="en-US" smtClean="0"/>
              <a:t>6/30/2022</a:t>
            </a:fld>
            <a:endParaRPr lang="en-US"/>
          </a:p>
        </p:txBody>
      </p:sp>
      <p:sp>
        <p:nvSpPr>
          <p:cNvPr id="5" name="Footer Placeholder 4">
            <a:extLst>
              <a:ext uri="{FF2B5EF4-FFF2-40B4-BE49-F238E27FC236}">
                <a16:creationId xmlns:a16="http://schemas.microsoft.com/office/drawing/2014/main" id="{96FCFA0A-965F-DB6D-897A-2FF01AD79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E49351-54F0-F2D3-7FD4-2BA67DF4B2FC}"/>
              </a:ext>
            </a:extLst>
          </p:cNvPr>
          <p:cNvSpPr>
            <a:spLocks noGrp="1"/>
          </p:cNvSpPr>
          <p:nvPr>
            <p:ph type="sldNum" sz="quarter" idx="12"/>
          </p:nvPr>
        </p:nvSpPr>
        <p:spPr/>
        <p:txBody>
          <a:bodyPr/>
          <a:lstStyle/>
          <a:p>
            <a:fld id="{6A59B42D-D765-40CF-BF7F-CF8CC2D91EEB}" type="slidenum">
              <a:rPr lang="en-US" smtClean="0"/>
              <a:t>‹#›</a:t>
            </a:fld>
            <a:endParaRPr lang="en-US"/>
          </a:p>
        </p:txBody>
      </p:sp>
    </p:spTree>
    <p:extLst>
      <p:ext uri="{BB962C8B-B14F-4D97-AF65-F5344CB8AC3E}">
        <p14:creationId xmlns:p14="http://schemas.microsoft.com/office/powerpoint/2010/main" val="830372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F467-186B-AD65-4794-9E5CC11AE5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7F1FE7-79B4-1021-F262-C99610B240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A3DEE-DC02-CADA-5DBE-5C72A689D274}"/>
              </a:ext>
            </a:extLst>
          </p:cNvPr>
          <p:cNvSpPr>
            <a:spLocks noGrp="1"/>
          </p:cNvSpPr>
          <p:nvPr>
            <p:ph type="dt" sz="half" idx="10"/>
          </p:nvPr>
        </p:nvSpPr>
        <p:spPr/>
        <p:txBody>
          <a:bodyPr/>
          <a:lstStyle/>
          <a:p>
            <a:fld id="{87B27625-93B4-4D33-A119-243BE1229CEE}" type="datetimeFigureOut">
              <a:rPr lang="en-US" smtClean="0"/>
              <a:t>6/30/2022</a:t>
            </a:fld>
            <a:endParaRPr lang="en-US"/>
          </a:p>
        </p:txBody>
      </p:sp>
      <p:sp>
        <p:nvSpPr>
          <p:cNvPr id="5" name="Footer Placeholder 4">
            <a:extLst>
              <a:ext uri="{FF2B5EF4-FFF2-40B4-BE49-F238E27FC236}">
                <a16:creationId xmlns:a16="http://schemas.microsoft.com/office/drawing/2014/main" id="{C0B971EA-7963-871E-2E86-D4528252B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28D14-43A6-FDD6-5027-FAE807357F2C}"/>
              </a:ext>
            </a:extLst>
          </p:cNvPr>
          <p:cNvSpPr>
            <a:spLocks noGrp="1"/>
          </p:cNvSpPr>
          <p:nvPr>
            <p:ph type="sldNum" sz="quarter" idx="12"/>
          </p:nvPr>
        </p:nvSpPr>
        <p:spPr/>
        <p:txBody>
          <a:bodyPr/>
          <a:lstStyle/>
          <a:p>
            <a:fld id="{6A59B42D-D765-40CF-BF7F-CF8CC2D91EEB}" type="slidenum">
              <a:rPr lang="en-US" smtClean="0"/>
              <a:t>‹#›</a:t>
            </a:fld>
            <a:endParaRPr lang="en-US"/>
          </a:p>
        </p:txBody>
      </p:sp>
    </p:spTree>
    <p:extLst>
      <p:ext uri="{BB962C8B-B14F-4D97-AF65-F5344CB8AC3E}">
        <p14:creationId xmlns:p14="http://schemas.microsoft.com/office/powerpoint/2010/main" val="123610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A606E9-4272-3CF8-700B-98505A77A7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3B4CDE-8A24-D254-4D3C-8A2B9FBA1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6C743-6846-997A-F7E6-4C5440727310}"/>
              </a:ext>
            </a:extLst>
          </p:cNvPr>
          <p:cNvSpPr>
            <a:spLocks noGrp="1"/>
          </p:cNvSpPr>
          <p:nvPr>
            <p:ph type="dt" sz="half" idx="10"/>
          </p:nvPr>
        </p:nvSpPr>
        <p:spPr/>
        <p:txBody>
          <a:bodyPr/>
          <a:lstStyle/>
          <a:p>
            <a:fld id="{87B27625-93B4-4D33-A119-243BE1229CEE}" type="datetimeFigureOut">
              <a:rPr lang="en-US" smtClean="0"/>
              <a:t>6/30/2022</a:t>
            </a:fld>
            <a:endParaRPr lang="en-US"/>
          </a:p>
        </p:txBody>
      </p:sp>
      <p:sp>
        <p:nvSpPr>
          <p:cNvPr id="5" name="Footer Placeholder 4">
            <a:extLst>
              <a:ext uri="{FF2B5EF4-FFF2-40B4-BE49-F238E27FC236}">
                <a16:creationId xmlns:a16="http://schemas.microsoft.com/office/drawing/2014/main" id="{3A25A45E-426A-9114-68B1-342A05FCC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422FF-C336-70E7-7990-5B06F9D137E6}"/>
              </a:ext>
            </a:extLst>
          </p:cNvPr>
          <p:cNvSpPr>
            <a:spLocks noGrp="1"/>
          </p:cNvSpPr>
          <p:nvPr>
            <p:ph type="sldNum" sz="quarter" idx="12"/>
          </p:nvPr>
        </p:nvSpPr>
        <p:spPr/>
        <p:txBody>
          <a:bodyPr/>
          <a:lstStyle/>
          <a:p>
            <a:fld id="{6A59B42D-D765-40CF-BF7F-CF8CC2D91EEB}" type="slidenum">
              <a:rPr lang="en-US" smtClean="0"/>
              <a:t>‹#›</a:t>
            </a:fld>
            <a:endParaRPr lang="en-US"/>
          </a:p>
        </p:txBody>
      </p:sp>
    </p:spTree>
    <p:extLst>
      <p:ext uri="{BB962C8B-B14F-4D97-AF65-F5344CB8AC3E}">
        <p14:creationId xmlns:p14="http://schemas.microsoft.com/office/powerpoint/2010/main" val="70532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AB39C-32EB-75CF-9155-766F8076F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B5C969-9577-BF30-9E03-5E8C54CE87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43D460-3A18-9440-E943-EC046B19ADCA}"/>
              </a:ext>
            </a:extLst>
          </p:cNvPr>
          <p:cNvSpPr>
            <a:spLocks noGrp="1"/>
          </p:cNvSpPr>
          <p:nvPr>
            <p:ph type="dt" sz="half" idx="10"/>
          </p:nvPr>
        </p:nvSpPr>
        <p:spPr/>
        <p:txBody>
          <a:bodyPr/>
          <a:lstStyle/>
          <a:p>
            <a:fld id="{87B27625-93B4-4D33-A119-243BE1229CEE}" type="datetimeFigureOut">
              <a:rPr lang="en-US" smtClean="0"/>
              <a:t>6/30/2022</a:t>
            </a:fld>
            <a:endParaRPr lang="en-US"/>
          </a:p>
        </p:txBody>
      </p:sp>
      <p:sp>
        <p:nvSpPr>
          <p:cNvPr id="5" name="Footer Placeholder 4">
            <a:extLst>
              <a:ext uri="{FF2B5EF4-FFF2-40B4-BE49-F238E27FC236}">
                <a16:creationId xmlns:a16="http://schemas.microsoft.com/office/drawing/2014/main" id="{00F26DD2-2D32-EFA1-0F2B-A5F8A4505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6BF07-5FCA-6400-363A-F699B869B93B}"/>
              </a:ext>
            </a:extLst>
          </p:cNvPr>
          <p:cNvSpPr>
            <a:spLocks noGrp="1"/>
          </p:cNvSpPr>
          <p:nvPr>
            <p:ph type="sldNum" sz="quarter" idx="12"/>
          </p:nvPr>
        </p:nvSpPr>
        <p:spPr/>
        <p:txBody>
          <a:bodyPr/>
          <a:lstStyle/>
          <a:p>
            <a:fld id="{6A59B42D-D765-40CF-BF7F-CF8CC2D91EEB}" type="slidenum">
              <a:rPr lang="en-US" smtClean="0"/>
              <a:t>‹#›</a:t>
            </a:fld>
            <a:endParaRPr lang="en-US"/>
          </a:p>
        </p:txBody>
      </p:sp>
    </p:spTree>
    <p:extLst>
      <p:ext uri="{BB962C8B-B14F-4D97-AF65-F5344CB8AC3E}">
        <p14:creationId xmlns:p14="http://schemas.microsoft.com/office/powerpoint/2010/main" val="2444647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F7A4-95A1-CE8A-44AB-C2F59952A3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7A5006-41DA-3BAA-EEC9-F065321021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F60F53-EF3A-F263-8640-A62370B5CBCD}"/>
              </a:ext>
            </a:extLst>
          </p:cNvPr>
          <p:cNvSpPr>
            <a:spLocks noGrp="1"/>
          </p:cNvSpPr>
          <p:nvPr>
            <p:ph type="dt" sz="half" idx="10"/>
          </p:nvPr>
        </p:nvSpPr>
        <p:spPr/>
        <p:txBody>
          <a:bodyPr/>
          <a:lstStyle/>
          <a:p>
            <a:fld id="{87B27625-93B4-4D33-A119-243BE1229CEE}" type="datetimeFigureOut">
              <a:rPr lang="en-US" smtClean="0"/>
              <a:t>6/30/2022</a:t>
            </a:fld>
            <a:endParaRPr lang="en-US"/>
          </a:p>
        </p:txBody>
      </p:sp>
      <p:sp>
        <p:nvSpPr>
          <p:cNvPr id="5" name="Footer Placeholder 4">
            <a:extLst>
              <a:ext uri="{FF2B5EF4-FFF2-40B4-BE49-F238E27FC236}">
                <a16:creationId xmlns:a16="http://schemas.microsoft.com/office/drawing/2014/main" id="{5B6792C6-3309-9F41-D172-F5502C3DF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5AFF1-4213-9389-B074-F652CDEF8803}"/>
              </a:ext>
            </a:extLst>
          </p:cNvPr>
          <p:cNvSpPr>
            <a:spLocks noGrp="1"/>
          </p:cNvSpPr>
          <p:nvPr>
            <p:ph type="sldNum" sz="quarter" idx="12"/>
          </p:nvPr>
        </p:nvSpPr>
        <p:spPr/>
        <p:txBody>
          <a:bodyPr/>
          <a:lstStyle/>
          <a:p>
            <a:fld id="{6A59B42D-D765-40CF-BF7F-CF8CC2D91EEB}" type="slidenum">
              <a:rPr lang="en-US" smtClean="0"/>
              <a:t>‹#›</a:t>
            </a:fld>
            <a:endParaRPr lang="en-US"/>
          </a:p>
        </p:txBody>
      </p:sp>
    </p:spTree>
    <p:extLst>
      <p:ext uri="{BB962C8B-B14F-4D97-AF65-F5344CB8AC3E}">
        <p14:creationId xmlns:p14="http://schemas.microsoft.com/office/powerpoint/2010/main" val="910606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AE18-FB8D-6579-6064-F1BB4987A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98333-727A-BE27-0EAF-A46FFDB2AB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9837BD-82E3-D420-D389-0B742FFE60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BB3FA1-B472-44AB-ECD1-CDE615577F04}"/>
              </a:ext>
            </a:extLst>
          </p:cNvPr>
          <p:cNvSpPr>
            <a:spLocks noGrp="1"/>
          </p:cNvSpPr>
          <p:nvPr>
            <p:ph type="dt" sz="half" idx="10"/>
          </p:nvPr>
        </p:nvSpPr>
        <p:spPr/>
        <p:txBody>
          <a:bodyPr/>
          <a:lstStyle/>
          <a:p>
            <a:fld id="{87B27625-93B4-4D33-A119-243BE1229CEE}" type="datetimeFigureOut">
              <a:rPr lang="en-US" smtClean="0"/>
              <a:t>6/30/2022</a:t>
            </a:fld>
            <a:endParaRPr lang="en-US"/>
          </a:p>
        </p:txBody>
      </p:sp>
      <p:sp>
        <p:nvSpPr>
          <p:cNvPr id="6" name="Footer Placeholder 5">
            <a:extLst>
              <a:ext uri="{FF2B5EF4-FFF2-40B4-BE49-F238E27FC236}">
                <a16:creationId xmlns:a16="http://schemas.microsoft.com/office/drawing/2014/main" id="{3FE7336A-3F74-A319-1E12-36A62C6BA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B90E1-628D-D5FE-7B22-7B238019F887}"/>
              </a:ext>
            </a:extLst>
          </p:cNvPr>
          <p:cNvSpPr>
            <a:spLocks noGrp="1"/>
          </p:cNvSpPr>
          <p:nvPr>
            <p:ph type="sldNum" sz="quarter" idx="12"/>
          </p:nvPr>
        </p:nvSpPr>
        <p:spPr/>
        <p:txBody>
          <a:bodyPr/>
          <a:lstStyle/>
          <a:p>
            <a:fld id="{6A59B42D-D765-40CF-BF7F-CF8CC2D91EEB}" type="slidenum">
              <a:rPr lang="en-US" smtClean="0"/>
              <a:t>‹#›</a:t>
            </a:fld>
            <a:endParaRPr lang="en-US"/>
          </a:p>
        </p:txBody>
      </p:sp>
    </p:spTree>
    <p:extLst>
      <p:ext uri="{BB962C8B-B14F-4D97-AF65-F5344CB8AC3E}">
        <p14:creationId xmlns:p14="http://schemas.microsoft.com/office/powerpoint/2010/main" val="429007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D15C-0DAB-5D75-7DF1-C5F984190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36B304-37A8-F316-734C-54C0731A2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587BB3-92A7-ECBA-C10A-AA3AC981D8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59E61-A31D-FABD-837E-94F1A0348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590B16-6FFE-61BB-572A-91CDDA71B8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D98EA-BF1B-5A68-15F9-65664702225D}"/>
              </a:ext>
            </a:extLst>
          </p:cNvPr>
          <p:cNvSpPr>
            <a:spLocks noGrp="1"/>
          </p:cNvSpPr>
          <p:nvPr>
            <p:ph type="dt" sz="half" idx="10"/>
          </p:nvPr>
        </p:nvSpPr>
        <p:spPr/>
        <p:txBody>
          <a:bodyPr/>
          <a:lstStyle/>
          <a:p>
            <a:fld id="{87B27625-93B4-4D33-A119-243BE1229CEE}" type="datetimeFigureOut">
              <a:rPr lang="en-US" smtClean="0"/>
              <a:t>6/30/2022</a:t>
            </a:fld>
            <a:endParaRPr lang="en-US"/>
          </a:p>
        </p:txBody>
      </p:sp>
      <p:sp>
        <p:nvSpPr>
          <p:cNvPr id="8" name="Footer Placeholder 7">
            <a:extLst>
              <a:ext uri="{FF2B5EF4-FFF2-40B4-BE49-F238E27FC236}">
                <a16:creationId xmlns:a16="http://schemas.microsoft.com/office/drawing/2014/main" id="{5B488CF2-7A39-D631-D7C6-B6B57AA282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10094E-8CE0-3A2A-EE87-BA747EE2E967}"/>
              </a:ext>
            </a:extLst>
          </p:cNvPr>
          <p:cNvSpPr>
            <a:spLocks noGrp="1"/>
          </p:cNvSpPr>
          <p:nvPr>
            <p:ph type="sldNum" sz="quarter" idx="12"/>
          </p:nvPr>
        </p:nvSpPr>
        <p:spPr/>
        <p:txBody>
          <a:bodyPr/>
          <a:lstStyle/>
          <a:p>
            <a:fld id="{6A59B42D-D765-40CF-BF7F-CF8CC2D91EEB}" type="slidenum">
              <a:rPr lang="en-US" smtClean="0"/>
              <a:t>‹#›</a:t>
            </a:fld>
            <a:endParaRPr lang="en-US"/>
          </a:p>
        </p:txBody>
      </p:sp>
    </p:spTree>
    <p:extLst>
      <p:ext uri="{BB962C8B-B14F-4D97-AF65-F5344CB8AC3E}">
        <p14:creationId xmlns:p14="http://schemas.microsoft.com/office/powerpoint/2010/main" val="314633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F3D1-193D-B57D-CAFB-80AD7DBD99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D673F6-3AC2-C297-490C-D6B7C101D1A5}"/>
              </a:ext>
            </a:extLst>
          </p:cNvPr>
          <p:cNvSpPr>
            <a:spLocks noGrp="1"/>
          </p:cNvSpPr>
          <p:nvPr>
            <p:ph type="dt" sz="half" idx="10"/>
          </p:nvPr>
        </p:nvSpPr>
        <p:spPr/>
        <p:txBody>
          <a:bodyPr/>
          <a:lstStyle/>
          <a:p>
            <a:fld id="{87B27625-93B4-4D33-A119-243BE1229CEE}" type="datetimeFigureOut">
              <a:rPr lang="en-US" smtClean="0"/>
              <a:t>6/30/2022</a:t>
            </a:fld>
            <a:endParaRPr lang="en-US"/>
          </a:p>
        </p:txBody>
      </p:sp>
      <p:sp>
        <p:nvSpPr>
          <p:cNvPr id="4" name="Footer Placeholder 3">
            <a:extLst>
              <a:ext uri="{FF2B5EF4-FFF2-40B4-BE49-F238E27FC236}">
                <a16:creationId xmlns:a16="http://schemas.microsoft.com/office/drawing/2014/main" id="{5FAA05C5-AC79-464E-818A-50DC570DE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01330C-5950-57C4-ECAD-FABDAEBCE128}"/>
              </a:ext>
            </a:extLst>
          </p:cNvPr>
          <p:cNvSpPr>
            <a:spLocks noGrp="1"/>
          </p:cNvSpPr>
          <p:nvPr>
            <p:ph type="sldNum" sz="quarter" idx="12"/>
          </p:nvPr>
        </p:nvSpPr>
        <p:spPr/>
        <p:txBody>
          <a:bodyPr/>
          <a:lstStyle/>
          <a:p>
            <a:fld id="{6A59B42D-D765-40CF-BF7F-CF8CC2D91EEB}" type="slidenum">
              <a:rPr lang="en-US" smtClean="0"/>
              <a:t>‹#›</a:t>
            </a:fld>
            <a:endParaRPr lang="en-US"/>
          </a:p>
        </p:txBody>
      </p:sp>
    </p:spTree>
    <p:extLst>
      <p:ext uri="{BB962C8B-B14F-4D97-AF65-F5344CB8AC3E}">
        <p14:creationId xmlns:p14="http://schemas.microsoft.com/office/powerpoint/2010/main" val="125137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A8D861-ACDD-F377-8629-27DF365E41CF}"/>
              </a:ext>
            </a:extLst>
          </p:cNvPr>
          <p:cNvSpPr>
            <a:spLocks noGrp="1"/>
          </p:cNvSpPr>
          <p:nvPr>
            <p:ph type="dt" sz="half" idx="10"/>
          </p:nvPr>
        </p:nvSpPr>
        <p:spPr/>
        <p:txBody>
          <a:bodyPr/>
          <a:lstStyle/>
          <a:p>
            <a:fld id="{87B27625-93B4-4D33-A119-243BE1229CEE}" type="datetimeFigureOut">
              <a:rPr lang="en-US" smtClean="0"/>
              <a:t>6/30/2022</a:t>
            </a:fld>
            <a:endParaRPr lang="en-US"/>
          </a:p>
        </p:txBody>
      </p:sp>
      <p:sp>
        <p:nvSpPr>
          <p:cNvPr id="3" name="Footer Placeholder 2">
            <a:extLst>
              <a:ext uri="{FF2B5EF4-FFF2-40B4-BE49-F238E27FC236}">
                <a16:creationId xmlns:a16="http://schemas.microsoft.com/office/drawing/2014/main" id="{A1F0937E-3916-DFCE-1EAE-124A87B43C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5FC66A-BA5B-127B-B3AF-FB2704ABA254}"/>
              </a:ext>
            </a:extLst>
          </p:cNvPr>
          <p:cNvSpPr>
            <a:spLocks noGrp="1"/>
          </p:cNvSpPr>
          <p:nvPr>
            <p:ph type="sldNum" sz="quarter" idx="12"/>
          </p:nvPr>
        </p:nvSpPr>
        <p:spPr/>
        <p:txBody>
          <a:bodyPr/>
          <a:lstStyle/>
          <a:p>
            <a:fld id="{6A59B42D-D765-40CF-BF7F-CF8CC2D91EEB}" type="slidenum">
              <a:rPr lang="en-US" smtClean="0"/>
              <a:t>‹#›</a:t>
            </a:fld>
            <a:endParaRPr lang="en-US"/>
          </a:p>
        </p:txBody>
      </p:sp>
    </p:spTree>
    <p:extLst>
      <p:ext uri="{BB962C8B-B14F-4D97-AF65-F5344CB8AC3E}">
        <p14:creationId xmlns:p14="http://schemas.microsoft.com/office/powerpoint/2010/main" val="261363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6216-35DA-7C28-3D72-CB9CB1C9AD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905E52-29B9-651A-04BD-245113702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4B01B-2895-B116-ABE6-350CD2A48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000CEC-A1B6-757E-5C3D-888F59A28895}"/>
              </a:ext>
            </a:extLst>
          </p:cNvPr>
          <p:cNvSpPr>
            <a:spLocks noGrp="1"/>
          </p:cNvSpPr>
          <p:nvPr>
            <p:ph type="dt" sz="half" idx="10"/>
          </p:nvPr>
        </p:nvSpPr>
        <p:spPr/>
        <p:txBody>
          <a:bodyPr/>
          <a:lstStyle/>
          <a:p>
            <a:fld id="{87B27625-93B4-4D33-A119-243BE1229CEE}" type="datetimeFigureOut">
              <a:rPr lang="en-US" smtClean="0"/>
              <a:t>6/30/2022</a:t>
            </a:fld>
            <a:endParaRPr lang="en-US"/>
          </a:p>
        </p:txBody>
      </p:sp>
      <p:sp>
        <p:nvSpPr>
          <p:cNvPr id="6" name="Footer Placeholder 5">
            <a:extLst>
              <a:ext uri="{FF2B5EF4-FFF2-40B4-BE49-F238E27FC236}">
                <a16:creationId xmlns:a16="http://schemas.microsoft.com/office/drawing/2014/main" id="{90349948-BB8D-89A0-EB44-415CD3AC0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2179F-9193-2A34-1EA4-B09E98FDDBCC}"/>
              </a:ext>
            </a:extLst>
          </p:cNvPr>
          <p:cNvSpPr>
            <a:spLocks noGrp="1"/>
          </p:cNvSpPr>
          <p:nvPr>
            <p:ph type="sldNum" sz="quarter" idx="12"/>
          </p:nvPr>
        </p:nvSpPr>
        <p:spPr/>
        <p:txBody>
          <a:bodyPr/>
          <a:lstStyle/>
          <a:p>
            <a:fld id="{6A59B42D-D765-40CF-BF7F-CF8CC2D91EEB}" type="slidenum">
              <a:rPr lang="en-US" smtClean="0"/>
              <a:t>‹#›</a:t>
            </a:fld>
            <a:endParaRPr lang="en-US"/>
          </a:p>
        </p:txBody>
      </p:sp>
    </p:spTree>
    <p:extLst>
      <p:ext uri="{BB962C8B-B14F-4D97-AF65-F5344CB8AC3E}">
        <p14:creationId xmlns:p14="http://schemas.microsoft.com/office/powerpoint/2010/main" val="92467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D3D0-7B87-C49B-F392-072453412E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F1A98C-A76A-91F2-EBD9-B2A70D52A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5E841D-ACBE-28D4-980B-D077F87B4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968CD-EBFE-3172-6162-C4C433A7921B}"/>
              </a:ext>
            </a:extLst>
          </p:cNvPr>
          <p:cNvSpPr>
            <a:spLocks noGrp="1"/>
          </p:cNvSpPr>
          <p:nvPr>
            <p:ph type="dt" sz="half" idx="10"/>
          </p:nvPr>
        </p:nvSpPr>
        <p:spPr/>
        <p:txBody>
          <a:bodyPr/>
          <a:lstStyle/>
          <a:p>
            <a:fld id="{87B27625-93B4-4D33-A119-243BE1229CEE}" type="datetimeFigureOut">
              <a:rPr lang="en-US" smtClean="0"/>
              <a:t>6/30/2022</a:t>
            </a:fld>
            <a:endParaRPr lang="en-US"/>
          </a:p>
        </p:txBody>
      </p:sp>
      <p:sp>
        <p:nvSpPr>
          <p:cNvPr id="6" name="Footer Placeholder 5">
            <a:extLst>
              <a:ext uri="{FF2B5EF4-FFF2-40B4-BE49-F238E27FC236}">
                <a16:creationId xmlns:a16="http://schemas.microsoft.com/office/drawing/2014/main" id="{211C923F-ADD2-1A6A-BC8D-A04375F1C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9189D-C2EA-7434-3FA8-8FC9220BF548}"/>
              </a:ext>
            </a:extLst>
          </p:cNvPr>
          <p:cNvSpPr>
            <a:spLocks noGrp="1"/>
          </p:cNvSpPr>
          <p:nvPr>
            <p:ph type="sldNum" sz="quarter" idx="12"/>
          </p:nvPr>
        </p:nvSpPr>
        <p:spPr/>
        <p:txBody>
          <a:bodyPr/>
          <a:lstStyle/>
          <a:p>
            <a:fld id="{6A59B42D-D765-40CF-BF7F-CF8CC2D91EEB}" type="slidenum">
              <a:rPr lang="en-US" smtClean="0"/>
              <a:t>‹#›</a:t>
            </a:fld>
            <a:endParaRPr lang="en-US"/>
          </a:p>
        </p:txBody>
      </p:sp>
    </p:spTree>
    <p:extLst>
      <p:ext uri="{BB962C8B-B14F-4D97-AF65-F5344CB8AC3E}">
        <p14:creationId xmlns:p14="http://schemas.microsoft.com/office/powerpoint/2010/main" val="3585693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83D1A1-C6AB-55CA-B1F9-69D0C04AB2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6D765D-04FE-1CA4-FC4E-789CC48E9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60821-376A-291F-D3A8-D0AFFF99E7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27625-93B4-4D33-A119-243BE1229CEE}" type="datetimeFigureOut">
              <a:rPr lang="en-US" smtClean="0"/>
              <a:t>6/30/2022</a:t>
            </a:fld>
            <a:endParaRPr lang="en-US"/>
          </a:p>
        </p:txBody>
      </p:sp>
      <p:sp>
        <p:nvSpPr>
          <p:cNvPr id="5" name="Footer Placeholder 4">
            <a:extLst>
              <a:ext uri="{FF2B5EF4-FFF2-40B4-BE49-F238E27FC236}">
                <a16:creationId xmlns:a16="http://schemas.microsoft.com/office/drawing/2014/main" id="{EC54C2CD-B51B-8CC1-1928-1EDE5C8D51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CFB1E7-76F9-0FAD-46F9-77329145AA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9B42D-D765-40CF-BF7F-CF8CC2D91EEB}" type="slidenum">
              <a:rPr lang="en-US" smtClean="0"/>
              <a:t>‹#›</a:t>
            </a:fld>
            <a:endParaRPr lang="en-US"/>
          </a:p>
        </p:txBody>
      </p:sp>
    </p:spTree>
    <p:extLst>
      <p:ext uri="{BB962C8B-B14F-4D97-AF65-F5344CB8AC3E}">
        <p14:creationId xmlns:p14="http://schemas.microsoft.com/office/powerpoint/2010/main" val="3617516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lrcusack/pokemontrainers?resource=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A55C2-7E13-CC79-25EC-590F9EB23628}"/>
              </a:ext>
            </a:extLst>
          </p:cNvPr>
          <p:cNvSpPr>
            <a:spLocks noGrp="1"/>
          </p:cNvSpPr>
          <p:nvPr>
            <p:ph type="ctrTitle"/>
          </p:nvPr>
        </p:nvSpPr>
        <p:spPr>
          <a:xfrm>
            <a:off x="0" y="5137723"/>
            <a:ext cx="12192000" cy="627089"/>
          </a:xfrm>
          <a:solidFill>
            <a:srgbClr val="EFD90F"/>
          </a:solidFill>
        </p:spPr>
        <p:txBody>
          <a:bodyPr>
            <a:normAutofit/>
          </a:bodyPr>
          <a:lstStyle/>
          <a:p>
            <a:pPr algn="r"/>
            <a:r>
              <a:rPr lang="en-US" sz="2800" b="1" dirty="0">
                <a:solidFill>
                  <a:schemeClr val="bg1"/>
                </a:solidFill>
              </a:rPr>
              <a:t>Zhiyan Shi</a:t>
            </a:r>
          </a:p>
        </p:txBody>
      </p:sp>
      <p:sp>
        <p:nvSpPr>
          <p:cNvPr id="5" name="Rectangle 4">
            <a:extLst>
              <a:ext uri="{FF2B5EF4-FFF2-40B4-BE49-F238E27FC236}">
                <a16:creationId xmlns:a16="http://schemas.microsoft.com/office/drawing/2014/main" id="{52B7612A-35DB-F290-79C8-894E07AD1382}"/>
              </a:ext>
            </a:extLst>
          </p:cNvPr>
          <p:cNvSpPr/>
          <p:nvPr/>
        </p:nvSpPr>
        <p:spPr>
          <a:xfrm>
            <a:off x="0" y="0"/>
            <a:ext cx="12192000" cy="5257800"/>
          </a:xfrm>
          <a:prstGeom prst="rect">
            <a:avLst/>
          </a:prstGeom>
          <a:solidFill>
            <a:srgbClr val="0059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3" name="Subtitle 2">
            <a:extLst>
              <a:ext uri="{FF2B5EF4-FFF2-40B4-BE49-F238E27FC236}">
                <a16:creationId xmlns:a16="http://schemas.microsoft.com/office/drawing/2014/main" id="{86108C0D-C17E-298D-B0FE-3E756A79904A}"/>
              </a:ext>
            </a:extLst>
          </p:cNvPr>
          <p:cNvSpPr>
            <a:spLocks noGrp="1"/>
          </p:cNvSpPr>
          <p:nvPr>
            <p:ph type="subTitle" idx="1"/>
          </p:nvPr>
        </p:nvSpPr>
        <p:spPr>
          <a:xfrm>
            <a:off x="69802" y="1822720"/>
            <a:ext cx="9395285" cy="2354902"/>
          </a:xfrm>
        </p:spPr>
        <p:txBody>
          <a:bodyPr>
            <a:normAutofit/>
          </a:bodyPr>
          <a:lstStyle/>
          <a:p>
            <a:endParaRPr lang="en-US" sz="5400" b="1" dirty="0">
              <a:solidFill>
                <a:schemeClr val="bg1"/>
              </a:solidFill>
            </a:endParaRPr>
          </a:p>
          <a:p>
            <a:pPr algn="l"/>
            <a:r>
              <a:rPr lang="en-US" sz="5800" b="1" dirty="0">
                <a:solidFill>
                  <a:schemeClr val="bg1"/>
                </a:solidFill>
              </a:rPr>
              <a:t>Pokémon Case Analysis</a:t>
            </a:r>
          </a:p>
          <a:p>
            <a:endParaRPr lang="en-US" sz="5400" b="1" dirty="0">
              <a:solidFill>
                <a:schemeClr val="bg1"/>
              </a:solidFill>
            </a:endParaRPr>
          </a:p>
          <a:p>
            <a:endParaRPr lang="en-US" sz="5400" b="1" dirty="0">
              <a:solidFill>
                <a:schemeClr val="bg1"/>
              </a:solidFill>
            </a:endParaRPr>
          </a:p>
        </p:txBody>
      </p:sp>
      <p:pic>
        <p:nvPicPr>
          <p:cNvPr id="7" name="Picture 6">
            <a:extLst>
              <a:ext uri="{FF2B5EF4-FFF2-40B4-BE49-F238E27FC236}">
                <a16:creationId xmlns:a16="http://schemas.microsoft.com/office/drawing/2014/main" id="{8A6E57DA-1BD0-E481-DEB6-4905FDA364E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13" b="96094" l="2429" r="96154"/>
                    </a14:imgEffect>
                  </a14:imgLayer>
                </a14:imgProps>
              </a:ext>
            </a:extLst>
          </a:blip>
          <a:stretch>
            <a:fillRect/>
          </a:stretch>
        </p:blipFill>
        <p:spPr>
          <a:xfrm>
            <a:off x="9895175" y="4841493"/>
            <a:ext cx="712687" cy="923319"/>
          </a:xfrm>
          <a:prstGeom prst="rect">
            <a:avLst/>
          </a:prstGeom>
        </p:spPr>
      </p:pic>
    </p:spTree>
    <p:extLst>
      <p:ext uri="{BB962C8B-B14F-4D97-AF65-F5344CB8AC3E}">
        <p14:creationId xmlns:p14="http://schemas.microsoft.com/office/powerpoint/2010/main" val="1520616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49-F453-63A5-D91F-EA26BC85E622}"/>
              </a:ext>
            </a:extLst>
          </p:cNvPr>
          <p:cNvSpPr>
            <a:spLocks noGrp="1"/>
          </p:cNvSpPr>
          <p:nvPr>
            <p:ph type="title"/>
          </p:nvPr>
        </p:nvSpPr>
        <p:spPr>
          <a:xfrm>
            <a:off x="-1" y="0"/>
            <a:ext cx="10713679" cy="1325563"/>
          </a:xfrm>
          <a:solidFill>
            <a:srgbClr val="0059B3"/>
          </a:solidFill>
        </p:spPr>
        <p:txBody>
          <a:bodyPr>
            <a:normAutofit/>
          </a:bodyPr>
          <a:lstStyle/>
          <a:p>
            <a:pPr marR="0" lvl="0">
              <a:lnSpc>
                <a:spcPct val="100000"/>
              </a:lnSpc>
              <a:spcBef>
                <a:spcPts val="0"/>
              </a:spcBef>
              <a:spcAft>
                <a:spcPts val="0"/>
              </a:spcAft>
            </a:pPr>
            <a:r>
              <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Which trainer has the most Dragon type Pokémon of level 100? How many level 100 Dragon type Pokémon do they have?</a:t>
            </a:r>
          </a:p>
        </p:txBody>
      </p:sp>
      <p:sp>
        <p:nvSpPr>
          <p:cNvPr id="7" name="Content Placeholder 6">
            <a:extLst>
              <a:ext uri="{FF2B5EF4-FFF2-40B4-BE49-F238E27FC236}">
                <a16:creationId xmlns:a16="http://schemas.microsoft.com/office/drawing/2014/main" id="{84198706-F823-AD02-E2F1-7E9AC669AE7A}"/>
              </a:ext>
            </a:extLst>
          </p:cNvPr>
          <p:cNvSpPr>
            <a:spLocks noGrp="1"/>
          </p:cNvSpPr>
          <p:nvPr>
            <p:ph idx="1"/>
          </p:nvPr>
        </p:nvSpPr>
        <p:spPr>
          <a:xfrm>
            <a:off x="515483" y="1695968"/>
            <a:ext cx="10937357" cy="2469928"/>
          </a:xfrm>
        </p:spPr>
        <p:txBody>
          <a:bodyPr>
            <a:normAutofit fontScale="92500" lnSpcReduction="20000"/>
          </a:bodyPr>
          <a:lstStyle/>
          <a:p>
            <a:pPr marL="0" indent="0">
              <a:buNone/>
            </a:pPr>
            <a:endParaRPr lang="en-US" sz="2000" b="1" i="0" dirty="0">
              <a:solidFill>
                <a:srgbClr val="000000"/>
              </a:solidFill>
              <a:effectLst/>
            </a:endParaRPr>
          </a:p>
          <a:p>
            <a:pPr marL="0" indent="0">
              <a:buNone/>
            </a:pPr>
            <a:r>
              <a:rPr lang="en-US" sz="2000" dirty="0">
                <a:solidFill>
                  <a:srgbClr val="000000"/>
                </a:solidFill>
              </a:rPr>
              <a:t>Assume that Pokémon has a Dragon type if type 1 is Dragon because the type1 is dominant feature and type2 is the second feature.</a:t>
            </a:r>
          </a:p>
          <a:p>
            <a:pPr marL="0" indent="0">
              <a:buNone/>
            </a:pPr>
            <a:endParaRPr lang="en-US" sz="2000" b="1" i="0" dirty="0">
              <a:solidFill>
                <a:srgbClr val="000000"/>
              </a:solidFill>
              <a:effectLst/>
            </a:endParaRPr>
          </a:p>
          <a:p>
            <a:pPr marL="0" indent="0">
              <a:buNone/>
            </a:pPr>
            <a:r>
              <a:rPr lang="en-US" sz="2000" b="1" i="0" dirty="0">
                <a:solidFill>
                  <a:srgbClr val="000000"/>
                </a:solidFill>
                <a:effectLst/>
              </a:rPr>
              <a:t>Statistics:</a:t>
            </a:r>
          </a:p>
          <a:p>
            <a:pPr algn="just"/>
            <a:r>
              <a:rPr lang="en-US" sz="2000" b="0" i="0" dirty="0">
                <a:solidFill>
                  <a:srgbClr val="000000"/>
                </a:solidFill>
                <a:effectLst/>
              </a:rPr>
              <a:t>Trainer 4138 (</a:t>
            </a:r>
            <a:r>
              <a:rPr lang="en-US" sz="2000" b="0" i="0" dirty="0" err="1">
                <a:solidFill>
                  <a:srgbClr val="000000"/>
                </a:solidFill>
                <a:effectLst/>
              </a:rPr>
              <a:t>Cooltrainer</a:t>
            </a:r>
            <a:r>
              <a:rPr lang="en-US" sz="2000" b="0" i="0" dirty="0">
                <a:solidFill>
                  <a:srgbClr val="000000"/>
                </a:solidFill>
                <a:effectLst/>
              </a:rPr>
              <a:t>♂ </a:t>
            </a:r>
            <a:r>
              <a:rPr lang="en-US" sz="2000" b="0" i="0" dirty="0" err="1">
                <a:solidFill>
                  <a:srgbClr val="000000"/>
                </a:solidFill>
                <a:effectLst/>
              </a:rPr>
              <a:t>Forgon</a:t>
            </a:r>
            <a:r>
              <a:rPr lang="en-US" sz="2000" b="0" i="0" dirty="0">
                <a:solidFill>
                  <a:srgbClr val="000000"/>
                </a:solidFill>
                <a:effectLst/>
              </a:rPr>
              <a:t>) and Trainer 8043 (Myth Trainer </a:t>
            </a:r>
            <a:r>
              <a:rPr lang="en-US" sz="2000" b="0" i="0" dirty="0" err="1">
                <a:solidFill>
                  <a:srgbClr val="000000"/>
                </a:solidFill>
                <a:effectLst/>
              </a:rPr>
              <a:t>Infin</a:t>
            </a:r>
            <a:r>
              <a:rPr lang="en-US" sz="2000" b="0" i="0" dirty="0">
                <a:solidFill>
                  <a:srgbClr val="000000"/>
                </a:solidFill>
                <a:effectLst/>
              </a:rPr>
              <a:t>) have the most Dragon type Pokémon. </a:t>
            </a:r>
          </a:p>
          <a:p>
            <a:pPr algn="just"/>
            <a:r>
              <a:rPr lang="en-US" sz="2000" b="0" i="0" dirty="0">
                <a:solidFill>
                  <a:srgbClr val="000000"/>
                </a:solidFill>
                <a:effectLst/>
              </a:rPr>
              <a:t>Each of them has 3 Dragon type Pokémon and 6 in total.</a:t>
            </a:r>
          </a:p>
        </p:txBody>
      </p:sp>
      <p:pic>
        <p:nvPicPr>
          <p:cNvPr id="5" name="Picture 2" descr="Blastoise | Pokemon blastoise, Pokemon mewtwo, Pokemon">
            <a:extLst>
              <a:ext uri="{FF2B5EF4-FFF2-40B4-BE49-F238E27FC236}">
                <a16:creationId xmlns:a16="http://schemas.microsoft.com/office/drawing/2014/main" id="{F0031534-5DCE-00C6-9F25-E6A8C7FDA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4336" y="1"/>
            <a:ext cx="1407664" cy="140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42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49-F453-63A5-D91F-EA26BC85E622}"/>
              </a:ext>
            </a:extLst>
          </p:cNvPr>
          <p:cNvSpPr>
            <a:spLocks noGrp="1"/>
          </p:cNvSpPr>
          <p:nvPr>
            <p:ph type="title"/>
          </p:nvPr>
        </p:nvSpPr>
        <p:spPr>
          <a:xfrm>
            <a:off x="-1" y="0"/>
            <a:ext cx="10713679" cy="1325563"/>
          </a:xfrm>
          <a:solidFill>
            <a:srgbClr val="0059B3"/>
          </a:solidFill>
        </p:spPr>
        <p:txBody>
          <a:bodyPr>
            <a:normAutofit/>
          </a:bodyPr>
          <a:lstStyle/>
          <a:p>
            <a:pPr marR="0" lvl="0">
              <a:lnSpc>
                <a:spcPct val="100000"/>
              </a:lnSpc>
              <a:spcBef>
                <a:spcPts val="0"/>
              </a:spcBef>
              <a:spcAft>
                <a:spcPts val="0"/>
              </a:spcAft>
            </a:pPr>
            <a:r>
              <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 the pokelevel 100, which combination of type1 and type2 can bring the dragon Pokémon with the highest attack level?</a:t>
            </a:r>
          </a:p>
        </p:txBody>
      </p:sp>
      <p:sp>
        <p:nvSpPr>
          <p:cNvPr id="7" name="Content Placeholder 6">
            <a:extLst>
              <a:ext uri="{FF2B5EF4-FFF2-40B4-BE49-F238E27FC236}">
                <a16:creationId xmlns:a16="http://schemas.microsoft.com/office/drawing/2014/main" id="{84198706-F823-AD02-E2F1-7E9AC669AE7A}"/>
              </a:ext>
            </a:extLst>
          </p:cNvPr>
          <p:cNvSpPr>
            <a:spLocks noGrp="1"/>
          </p:cNvSpPr>
          <p:nvPr>
            <p:ph idx="1"/>
          </p:nvPr>
        </p:nvSpPr>
        <p:spPr>
          <a:xfrm>
            <a:off x="1169581" y="4864470"/>
            <a:ext cx="10412819" cy="1943913"/>
          </a:xfrm>
        </p:spPr>
        <p:txBody>
          <a:bodyPr>
            <a:noAutofit/>
          </a:bodyPr>
          <a:lstStyle/>
          <a:p>
            <a:pPr marL="0" indent="0">
              <a:buNone/>
            </a:pPr>
            <a:r>
              <a:rPr lang="en-US" sz="1800" b="0" i="0" dirty="0">
                <a:solidFill>
                  <a:srgbClr val="000000"/>
                </a:solidFill>
                <a:effectLst/>
              </a:rPr>
              <a:t>Known that the dragon type Pokémon brings the highest average attack level, we also would like to know which combination of type1 and type2 can bring the max attack level of dragon Pokémon under the max pokelevel because everyone likes the strongest Pokémon.</a:t>
            </a:r>
            <a:br>
              <a:rPr lang="en-US" sz="1800" b="0" i="0" dirty="0">
                <a:solidFill>
                  <a:srgbClr val="000000"/>
                </a:solidFill>
                <a:effectLst/>
              </a:rPr>
            </a:br>
            <a:endParaRPr lang="en-US" sz="1800" b="0" i="0" dirty="0">
              <a:solidFill>
                <a:srgbClr val="000000"/>
              </a:solidFill>
              <a:effectLst/>
            </a:endParaRPr>
          </a:p>
          <a:p>
            <a:pPr marL="0" indent="0" algn="l">
              <a:buNone/>
            </a:pPr>
            <a:r>
              <a:rPr lang="en-US" sz="1800" b="1" dirty="0">
                <a:solidFill>
                  <a:srgbClr val="000000"/>
                </a:solidFill>
              </a:rPr>
              <a:t>Statistics</a:t>
            </a:r>
            <a:r>
              <a:rPr lang="en-US" sz="1800" b="1" i="0" dirty="0">
                <a:solidFill>
                  <a:srgbClr val="000000"/>
                </a:solidFill>
                <a:effectLst/>
              </a:rPr>
              <a:t>:</a:t>
            </a:r>
          </a:p>
          <a:p>
            <a:pPr algn="l"/>
            <a:r>
              <a:rPr lang="en-US" sz="1800" b="0" i="0" dirty="0">
                <a:solidFill>
                  <a:srgbClr val="000000"/>
                </a:solidFill>
                <a:effectLst/>
              </a:rPr>
              <a:t>The figure shows the strongest dragon Pokémon also has the second feature of flying.</a:t>
            </a:r>
          </a:p>
        </p:txBody>
      </p:sp>
      <p:pic>
        <p:nvPicPr>
          <p:cNvPr id="3" name="Picture 2">
            <a:extLst>
              <a:ext uri="{FF2B5EF4-FFF2-40B4-BE49-F238E27FC236}">
                <a16:creationId xmlns:a16="http://schemas.microsoft.com/office/drawing/2014/main" id="{E7CF1ABD-864D-47CB-AC93-562AB83966A5}"/>
              </a:ext>
            </a:extLst>
          </p:cNvPr>
          <p:cNvPicPr>
            <a:picLocks noChangeAspect="1"/>
          </p:cNvPicPr>
          <p:nvPr/>
        </p:nvPicPr>
        <p:blipFill>
          <a:blip r:embed="rId2"/>
          <a:stretch>
            <a:fillRect/>
          </a:stretch>
        </p:blipFill>
        <p:spPr>
          <a:xfrm>
            <a:off x="1772093" y="1637525"/>
            <a:ext cx="8215423" cy="3091227"/>
          </a:xfrm>
          <a:prstGeom prst="rect">
            <a:avLst/>
          </a:prstGeom>
        </p:spPr>
      </p:pic>
      <p:pic>
        <p:nvPicPr>
          <p:cNvPr id="6" name="Picture 2" descr="Blastoise | Pokemon blastoise, Pokemon mewtwo, Pokemon">
            <a:extLst>
              <a:ext uri="{FF2B5EF4-FFF2-40B4-BE49-F238E27FC236}">
                <a16:creationId xmlns:a16="http://schemas.microsoft.com/office/drawing/2014/main" id="{40B500DE-5393-DA0D-7006-D9174B4DD8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4336" y="1"/>
            <a:ext cx="1407664" cy="140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230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49-F453-63A5-D91F-EA26BC85E622}"/>
              </a:ext>
            </a:extLst>
          </p:cNvPr>
          <p:cNvSpPr>
            <a:spLocks noGrp="1"/>
          </p:cNvSpPr>
          <p:nvPr>
            <p:ph type="title"/>
          </p:nvPr>
        </p:nvSpPr>
        <p:spPr>
          <a:xfrm>
            <a:off x="-1" y="0"/>
            <a:ext cx="10713679" cy="1325563"/>
          </a:xfrm>
          <a:solidFill>
            <a:srgbClr val="0059B3"/>
          </a:solidFill>
        </p:spPr>
        <p:txBody>
          <a:bodyPr>
            <a:normAutofit fontScale="90000"/>
          </a:bodyPr>
          <a:lstStyle/>
          <a:p>
            <a:pPr marR="0" lvl="0">
              <a:lnSpc>
                <a:spcPct val="100000"/>
              </a:lnSpc>
              <a:spcBef>
                <a:spcPts val="0"/>
              </a:spcBef>
              <a:spcAft>
                <a:spcPts val="0"/>
              </a:spcAft>
            </a:pPr>
            <a:r>
              <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Of the pokelevel 100, which combination of type1 and type2 can bring the Psychic type Pokémon with the highest attack level?</a:t>
            </a:r>
          </a:p>
        </p:txBody>
      </p:sp>
      <p:sp>
        <p:nvSpPr>
          <p:cNvPr id="7" name="Content Placeholder 6">
            <a:extLst>
              <a:ext uri="{FF2B5EF4-FFF2-40B4-BE49-F238E27FC236}">
                <a16:creationId xmlns:a16="http://schemas.microsoft.com/office/drawing/2014/main" id="{84198706-F823-AD02-E2F1-7E9AC669AE7A}"/>
              </a:ext>
            </a:extLst>
          </p:cNvPr>
          <p:cNvSpPr>
            <a:spLocks noGrp="1"/>
          </p:cNvSpPr>
          <p:nvPr>
            <p:ph idx="1"/>
          </p:nvPr>
        </p:nvSpPr>
        <p:spPr>
          <a:xfrm>
            <a:off x="1169581" y="4864470"/>
            <a:ext cx="10412819" cy="1752715"/>
          </a:xfrm>
        </p:spPr>
        <p:txBody>
          <a:bodyPr>
            <a:noAutofit/>
          </a:bodyPr>
          <a:lstStyle/>
          <a:p>
            <a:pPr marL="0" indent="0">
              <a:buNone/>
            </a:pPr>
            <a:r>
              <a:rPr lang="en-US" sz="1800" b="0" i="0" dirty="0">
                <a:solidFill>
                  <a:srgbClr val="000000"/>
                </a:solidFill>
                <a:effectLst/>
              </a:rPr>
              <a:t>Since we already know the Psychic Pokémon brings the lowest average attack level, we would like to know which Psychic Pokémon that can have the highest attack level under the max pokelevel.</a:t>
            </a:r>
          </a:p>
          <a:p>
            <a:pPr marL="0" indent="0">
              <a:buNone/>
            </a:pPr>
            <a:r>
              <a:rPr lang="en-US" sz="1800" b="1" dirty="0">
                <a:solidFill>
                  <a:srgbClr val="000000"/>
                </a:solidFill>
              </a:rPr>
              <a:t>Statistics</a:t>
            </a:r>
            <a:r>
              <a:rPr lang="en-US" sz="1800" b="1" i="0" dirty="0">
                <a:solidFill>
                  <a:srgbClr val="000000"/>
                </a:solidFill>
                <a:effectLst/>
              </a:rPr>
              <a:t>:</a:t>
            </a:r>
          </a:p>
          <a:p>
            <a:pPr marL="0" indent="0">
              <a:buNone/>
            </a:pPr>
            <a:r>
              <a:rPr lang="en-US" sz="1800" b="0" i="0" dirty="0">
                <a:solidFill>
                  <a:srgbClr val="000000"/>
                </a:solidFill>
                <a:effectLst/>
              </a:rPr>
              <a:t>Figure shows the Psychic Pokémon without the second feature and with the second feature of Grass have the max attack level.</a:t>
            </a:r>
            <a:endParaRPr lang="en-US" sz="1800" b="1" i="0" dirty="0">
              <a:solidFill>
                <a:srgbClr val="000000"/>
              </a:solidFill>
              <a:effectLst/>
            </a:endParaRPr>
          </a:p>
        </p:txBody>
      </p:sp>
      <p:pic>
        <p:nvPicPr>
          <p:cNvPr id="4" name="Picture 3">
            <a:extLst>
              <a:ext uri="{FF2B5EF4-FFF2-40B4-BE49-F238E27FC236}">
                <a16:creationId xmlns:a16="http://schemas.microsoft.com/office/drawing/2014/main" id="{5F89A8C7-2152-4C33-F1C0-82B2F8B359E0}"/>
              </a:ext>
            </a:extLst>
          </p:cNvPr>
          <p:cNvPicPr>
            <a:picLocks noChangeAspect="1"/>
          </p:cNvPicPr>
          <p:nvPr/>
        </p:nvPicPr>
        <p:blipFill>
          <a:blip r:embed="rId2"/>
          <a:stretch>
            <a:fillRect/>
          </a:stretch>
        </p:blipFill>
        <p:spPr>
          <a:xfrm>
            <a:off x="1264877" y="1511915"/>
            <a:ext cx="9296797" cy="3260898"/>
          </a:xfrm>
          <a:prstGeom prst="rect">
            <a:avLst/>
          </a:prstGeom>
        </p:spPr>
      </p:pic>
      <p:pic>
        <p:nvPicPr>
          <p:cNvPr id="6" name="Picture 2" descr="Blastoise | Pokemon blastoise, Pokemon mewtwo, Pokemon">
            <a:extLst>
              <a:ext uri="{FF2B5EF4-FFF2-40B4-BE49-F238E27FC236}">
                <a16:creationId xmlns:a16="http://schemas.microsoft.com/office/drawing/2014/main" id="{19DC967A-C12F-2EE8-D778-8D8904EA8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4336" y="1"/>
            <a:ext cx="1407664" cy="140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665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49-F453-63A5-D91F-EA26BC85E622}"/>
              </a:ext>
            </a:extLst>
          </p:cNvPr>
          <p:cNvSpPr>
            <a:spLocks noGrp="1"/>
          </p:cNvSpPr>
          <p:nvPr>
            <p:ph type="title"/>
          </p:nvPr>
        </p:nvSpPr>
        <p:spPr>
          <a:xfrm>
            <a:off x="-1" y="0"/>
            <a:ext cx="10713679" cy="1325563"/>
          </a:xfrm>
          <a:solidFill>
            <a:srgbClr val="0059B3"/>
          </a:solidFill>
        </p:spPr>
        <p:txBody>
          <a:bodyPr>
            <a:normAutofit/>
          </a:bodyPr>
          <a:lstStyle/>
          <a:p>
            <a:pPr marR="0" lvl="0">
              <a:lnSpc>
                <a:spcPct val="100000"/>
              </a:lnSpc>
              <a:spcBef>
                <a:spcPts val="0"/>
              </a:spcBef>
              <a:spcAft>
                <a:spcPts val="0"/>
              </a:spcAft>
            </a:pPr>
            <a:r>
              <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Who has the most Pokémon? Please show how many pokemon they have under different type1?</a:t>
            </a:r>
          </a:p>
        </p:txBody>
      </p:sp>
      <p:sp>
        <p:nvSpPr>
          <p:cNvPr id="7" name="Content Placeholder 6">
            <a:extLst>
              <a:ext uri="{FF2B5EF4-FFF2-40B4-BE49-F238E27FC236}">
                <a16:creationId xmlns:a16="http://schemas.microsoft.com/office/drawing/2014/main" id="{84198706-F823-AD02-E2F1-7E9AC669AE7A}"/>
              </a:ext>
            </a:extLst>
          </p:cNvPr>
          <p:cNvSpPr>
            <a:spLocks noGrp="1"/>
          </p:cNvSpPr>
          <p:nvPr>
            <p:ph idx="1"/>
          </p:nvPr>
        </p:nvSpPr>
        <p:spPr>
          <a:xfrm>
            <a:off x="1040021" y="2798345"/>
            <a:ext cx="10412819" cy="1943913"/>
          </a:xfrm>
        </p:spPr>
        <p:txBody>
          <a:bodyPr>
            <a:noAutofit/>
          </a:bodyPr>
          <a:lstStyle/>
          <a:p>
            <a:pPr marL="0" indent="0">
              <a:buNone/>
            </a:pPr>
            <a:r>
              <a:rPr lang="en-US" sz="1800" b="0" i="0" dirty="0">
                <a:solidFill>
                  <a:srgbClr val="000000"/>
                </a:solidFill>
                <a:effectLst/>
              </a:rPr>
              <a:t>Like holding a Gunnies World Record, it is interesting to look into the data about who has the most Pokémon and how these Pokémon look like.</a:t>
            </a:r>
            <a:br>
              <a:rPr lang="en-US" sz="1800" b="0" i="0" dirty="0">
                <a:solidFill>
                  <a:srgbClr val="000000"/>
                </a:solidFill>
                <a:effectLst/>
              </a:rPr>
            </a:br>
            <a:endParaRPr lang="en-US" sz="1800" b="0" i="0" dirty="0">
              <a:solidFill>
                <a:srgbClr val="000000"/>
              </a:solidFill>
              <a:effectLst/>
            </a:endParaRPr>
          </a:p>
          <a:p>
            <a:pPr marL="0" indent="0" algn="l">
              <a:buNone/>
            </a:pPr>
            <a:r>
              <a:rPr lang="en-US" sz="1800" b="1" dirty="0">
                <a:solidFill>
                  <a:srgbClr val="000000"/>
                </a:solidFill>
              </a:rPr>
              <a:t>Statistics</a:t>
            </a:r>
            <a:r>
              <a:rPr lang="en-US" sz="1800" b="1" i="0" dirty="0">
                <a:solidFill>
                  <a:srgbClr val="000000"/>
                </a:solidFill>
                <a:effectLst/>
              </a:rPr>
              <a:t>:</a:t>
            </a:r>
          </a:p>
          <a:p>
            <a:pPr algn="l"/>
            <a:r>
              <a:rPr lang="en-US" sz="1800" b="0" i="0" dirty="0" err="1">
                <a:solidFill>
                  <a:srgbClr val="000000"/>
                </a:solidFill>
                <a:effectLst/>
              </a:rPr>
              <a:t>Cooltrainer</a:t>
            </a:r>
            <a:r>
              <a:rPr lang="en-US" sz="1800" b="0" i="0" dirty="0">
                <a:solidFill>
                  <a:srgbClr val="000000"/>
                </a:solidFill>
                <a:effectLst/>
              </a:rPr>
              <a:t>♀ Brooke and </a:t>
            </a:r>
            <a:r>
              <a:rPr lang="en-US" sz="1800" b="0" i="0" dirty="0" err="1">
                <a:solidFill>
                  <a:srgbClr val="000000"/>
                </a:solidFill>
                <a:effectLst/>
              </a:rPr>
              <a:t>Cooltrainer</a:t>
            </a:r>
            <a:r>
              <a:rPr lang="en-US" sz="1800" b="0" i="0" dirty="0">
                <a:solidFill>
                  <a:srgbClr val="000000"/>
                </a:solidFill>
                <a:effectLst/>
              </a:rPr>
              <a:t>♂ Wilton has the most Pokémon, 210 in total per person.</a:t>
            </a:r>
          </a:p>
          <a:p>
            <a:pPr algn="l"/>
            <a:r>
              <a:rPr lang="en-US" sz="1800" b="0" i="0" dirty="0" err="1">
                <a:solidFill>
                  <a:srgbClr val="000000"/>
                </a:solidFill>
                <a:effectLst/>
              </a:rPr>
              <a:t>Cooltrainer</a:t>
            </a:r>
            <a:r>
              <a:rPr lang="en-US" sz="1800" b="0" i="0" dirty="0">
                <a:solidFill>
                  <a:srgbClr val="000000"/>
                </a:solidFill>
                <a:effectLst/>
              </a:rPr>
              <a:t>♂ Brooke has 70 Fire types, 70 Grass types and 70 Water types, and </a:t>
            </a:r>
            <a:r>
              <a:rPr lang="en-US" sz="1800" b="0" i="0" dirty="0" err="1">
                <a:solidFill>
                  <a:srgbClr val="000000"/>
                </a:solidFill>
                <a:effectLst/>
              </a:rPr>
              <a:t>Cooltrainer</a:t>
            </a:r>
            <a:r>
              <a:rPr lang="en-US" sz="1800" b="0" i="0" dirty="0">
                <a:solidFill>
                  <a:srgbClr val="000000"/>
                </a:solidFill>
                <a:effectLst/>
              </a:rPr>
              <a:t>♂ Wilton has 70 Electric types, 70 Fighting types and 70 Water types.</a:t>
            </a:r>
          </a:p>
        </p:txBody>
      </p:sp>
      <p:pic>
        <p:nvPicPr>
          <p:cNvPr id="5" name="Picture 2" descr="Blastoise | Pokemon blastoise, Pokemon mewtwo, Pokemon">
            <a:extLst>
              <a:ext uri="{FF2B5EF4-FFF2-40B4-BE49-F238E27FC236}">
                <a16:creationId xmlns:a16="http://schemas.microsoft.com/office/drawing/2014/main" id="{569A19E1-B3DE-7614-54B8-60C040541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4336" y="1"/>
            <a:ext cx="1407664" cy="140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775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49-F453-63A5-D91F-EA26BC85E622}"/>
              </a:ext>
            </a:extLst>
          </p:cNvPr>
          <p:cNvSpPr>
            <a:spLocks noGrp="1"/>
          </p:cNvSpPr>
          <p:nvPr>
            <p:ph type="title"/>
          </p:nvPr>
        </p:nvSpPr>
        <p:spPr>
          <a:xfrm>
            <a:off x="-1" y="0"/>
            <a:ext cx="10713679" cy="1325563"/>
          </a:xfrm>
          <a:solidFill>
            <a:srgbClr val="0059B3"/>
          </a:solidFill>
        </p:spPr>
        <p:txBody>
          <a:bodyPr/>
          <a:lstStyle/>
          <a:p>
            <a:r>
              <a:rPr lang="en-US" b="1" dirty="0">
                <a:solidFill>
                  <a:schemeClr val="bg1"/>
                </a:solidFill>
              </a:rPr>
              <a:t>Approach</a:t>
            </a:r>
          </a:p>
        </p:txBody>
      </p:sp>
      <p:sp>
        <p:nvSpPr>
          <p:cNvPr id="7" name="Content Placeholder 6">
            <a:extLst>
              <a:ext uri="{FF2B5EF4-FFF2-40B4-BE49-F238E27FC236}">
                <a16:creationId xmlns:a16="http://schemas.microsoft.com/office/drawing/2014/main" id="{84198706-F823-AD02-E2F1-7E9AC669AE7A}"/>
              </a:ext>
            </a:extLst>
          </p:cNvPr>
          <p:cNvSpPr>
            <a:spLocks noGrp="1"/>
          </p:cNvSpPr>
          <p:nvPr>
            <p:ph idx="1"/>
          </p:nvPr>
        </p:nvSpPr>
        <p:spPr>
          <a:xfrm>
            <a:off x="838200" y="1825625"/>
            <a:ext cx="10845800" cy="4351338"/>
          </a:xfrm>
        </p:spPr>
        <p:txBody>
          <a:bodyPr>
            <a:normAutofit fontScale="92500" lnSpcReduction="10000"/>
          </a:bodyPr>
          <a:lstStyle/>
          <a:p>
            <a:pPr marL="0" indent="0">
              <a:buNone/>
            </a:pPr>
            <a:r>
              <a:rPr lang="en-US" dirty="0"/>
              <a:t>Assumptions:</a:t>
            </a:r>
          </a:p>
          <a:p>
            <a:pPr lvl="1"/>
            <a:r>
              <a:rPr lang="en-US" dirty="0"/>
              <a:t>All the data insights are made based on the data given. </a:t>
            </a:r>
          </a:p>
          <a:p>
            <a:pPr lvl="1"/>
            <a:r>
              <a:rPr lang="en-US" dirty="0"/>
              <a:t>Data source: </a:t>
            </a:r>
          </a:p>
          <a:p>
            <a:pPr marL="914400" lvl="2" indent="0">
              <a:buNone/>
            </a:pPr>
            <a:r>
              <a:rPr lang="en-CA"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https://www.kaggle.com/datasets/lrcusack/pokemontrainers?resource=download</a:t>
            </a:r>
            <a:endParaRPr lang="en-CA"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lvl="1"/>
            <a:r>
              <a:rPr lang="en-US" dirty="0"/>
              <a:t>Data Tables: </a:t>
            </a:r>
            <a:r>
              <a:rPr lang="en-US" sz="2400" dirty="0"/>
              <a:t>pokemon, trainers</a:t>
            </a:r>
          </a:p>
          <a:p>
            <a:pPr marL="914400" lvl="2" indent="0">
              <a:buNone/>
            </a:pPr>
            <a:endParaRPr lang="en-US" sz="22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marL="514350" indent="-514350">
              <a:buFont typeface="+mj-lt"/>
              <a:buAutoNum type="arabicPeriod"/>
            </a:pPr>
            <a:r>
              <a:rPr lang="en-US" dirty="0"/>
              <a:t>Set the goal: to identity the features of Pokémon owned by current trainers</a:t>
            </a:r>
          </a:p>
          <a:p>
            <a:pPr marL="514350" indent="-514350">
              <a:buFont typeface="+mj-lt"/>
              <a:buAutoNum type="arabicPeriod"/>
            </a:pPr>
            <a:r>
              <a:rPr lang="en-US" dirty="0"/>
              <a:t>Data cleaning: remove duplicates and outliers</a:t>
            </a:r>
          </a:p>
          <a:p>
            <a:pPr marL="514350" indent="-514350">
              <a:buFont typeface="+mj-lt"/>
              <a:buAutoNum type="arabicPeriod"/>
            </a:pPr>
            <a:r>
              <a:rPr lang="en-US" b="1" dirty="0"/>
              <a:t>Run Exploratory Data Analysis(EDA) based on different data questions</a:t>
            </a:r>
          </a:p>
          <a:p>
            <a:pPr marL="514350" indent="-514350">
              <a:buFont typeface="+mj-lt"/>
              <a:buAutoNum type="arabicPeriod"/>
            </a:pPr>
            <a:r>
              <a:rPr lang="en-US" dirty="0"/>
              <a:t>Build regression model</a:t>
            </a:r>
          </a:p>
          <a:p>
            <a:pPr marL="514350" indent="-514350">
              <a:buFont typeface="+mj-lt"/>
              <a:buAutoNum type="arabicPeriod"/>
            </a:pPr>
            <a:r>
              <a:rPr lang="en-US" dirty="0"/>
              <a:t>Make recommendation</a:t>
            </a:r>
          </a:p>
          <a:p>
            <a:pPr marL="514350" indent="-514350">
              <a:buFont typeface="+mj-lt"/>
              <a:buAutoNum type="arabicPeriod"/>
            </a:pPr>
            <a:endParaRPr lang="en-US" dirty="0"/>
          </a:p>
        </p:txBody>
      </p:sp>
      <p:pic>
        <p:nvPicPr>
          <p:cNvPr id="1026" name="Picture 2" descr="Blastoise | Pokemon blastoise, Pokemon mewtwo, Pokemon">
            <a:extLst>
              <a:ext uri="{FF2B5EF4-FFF2-40B4-BE49-F238E27FC236}">
                <a16:creationId xmlns:a16="http://schemas.microsoft.com/office/drawing/2014/main" id="{F2E604BA-44BD-CCCA-8B3B-DB9013D12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4336" y="1"/>
            <a:ext cx="1407664" cy="140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48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49-F453-63A5-D91F-EA26BC85E622}"/>
              </a:ext>
            </a:extLst>
          </p:cNvPr>
          <p:cNvSpPr>
            <a:spLocks noGrp="1"/>
          </p:cNvSpPr>
          <p:nvPr>
            <p:ph type="title"/>
          </p:nvPr>
        </p:nvSpPr>
        <p:spPr>
          <a:xfrm>
            <a:off x="-1" y="0"/>
            <a:ext cx="10713679" cy="1325563"/>
          </a:xfrm>
          <a:solidFill>
            <a:srgbClr val="0059B3"/>
          </a:solidFill>
        </p:spPr>
        <p:txBody>
          <a:bodyPr/>
          <a:lstStyle/>
          <a:p>
            <a:r>
              <a:rPr lang="en-US" b="1" dirty="0">
                <a:solidFill>
                  <a:schemeClr val="bg1"/>
                </a:solidFill>
              </a:rPr>
              <a:t>Exploratory Data Analysis: Question Reviews</a:t>
            </a:r>
          </a:p>
        </p:txBody>
      </p:sp>
      <p:sp>
        <p:nvSpPr>
          <p:cNvPr id="7" name="Content Placeholder 6">
            <a:extLst>
              <a:ext uri="{FF2B5EF4-FFF2-40B4-BE49-F238E27FC236}">
                <a16:creationId xmlns:a16="http://schemas.microsoft.com/office/drawing/2014/main" id="{84198706-F823-AD02-E2F1-7E9AC669AE7A}"/>
              </a:ext>
            </a:extLst>
          </p:cNvPr>
          <p:cNvSpPr>
            <a:spLocks noGrp="1"/>
          </p:cNvSpPr>
          <p:nvPr>
            <p:ph idx="1"/>
          </p:nvPr>
        </p:nvSpPr>
        <p:spPr>
          <a:xfrm>
            <a:off x="673100" y="1468771"/>
            <a:ext cx="10845800" cy="5332521"/>
          </a:xfrm>
        </p:spPr>
        <p:txBody>
          <a:bodyPr>
            <a:noAutofit/>
          </a:bodyPr>
          <a:lstStyle/>
          <a:p>
            <a:pPr marL="342900" marR="0" lvl="0" indent="-342900">
              <a:lnSpc>
                <a:spcPct val="100000"/>
              </a:lnSpc>
              <a:spcBef>
                <a:spcPts val="0"/>
              </a:spcBef>
              <a:spcAft>
                <a:spcPts val="0"/>
              </a:spcAft>
              <a:buFont typeface="+mj-lt"/>
              <a:buAutoNum type="arabicPeriod"/>
            </a:pPr>
            <a:r>
              <a:rPr lang="en-CA" sz="1900" dirty="0">
                <a:effectLst/>
                <a:latin typeface="Calibri" panose="020F0502020204030204" pitchFamily="34" charset="0"/>
                <a:ea typeface="Calibri" panose="020F0502020204030204" pitchFamily="34" charset="0"/>
                <a:cs typeface="Times New Roman" panose="02020603050405020304" pitchFamily="18" charset="0"/>
              </a:rPr>
              <a:t>How many trainers and Pokémon are there in total?</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0"/>
              </a:spcAft>
              <a:buFont typeface="+mj-lt"/>
              <a:buAutoNum type="arabicPeriod"/>
            </a:pPr>
            <a:r>
              <a:rPr lang="en-CA" sz="1900" dirty="0">
                <a:effectLst/>
                <a:latin typeface="Calibri" panose="020F0502020204030204" pitchFamily="34" charset="0"/>
                <a:ea typeface="Calibri" panose="020F0502020204030204" pitchFamily="34" charset="0"/>
                <a:cs typeface="Times New Roman" panose="02020603050405020304" pitchFamily="18" charset="0"/>
              </a:rPr>
              <a:t>What is the mean </a:t>
            </a:r>
            <a:r>
              <a:rPr lang="en-CA" sz="1900" dirty="0" err="1">
                <a:effectLst/>
                <a:latin typeface="Calibri" panose="020F0502020204030204" pitchFamily="34" charset="0"/>
                <a:ea typeface="Calibri" panose="020F0502020204030204" pitchFamily="34" charset="0"/>
                <a:cs typeface="Times New Roman" panose="02020603050405020304" pitchFamily="18" charset="0"/>
              </a:rPr>
              <a:t>pokelevel</a:t>
            </a:r>
            <a:r>
              <a:rPr lang="en-CA" sz="1900" dirty="0">
                <a:effectLst/>
                <a:latin typeface="Calibri" panose="020F0502020204030204" pitchFamily="34" charset="0"/>
                <a:ea typeface="Calibri" panose="020F0502020204030204" pitchFamily="34" charset="0"/>
                <a:cs typeface="Times New Roman" panose="02020603050405020304" pitchFamily="18" charset="0"/>
              </a:rPr>
              <a:t> of all the Pokémon? Show the distribution</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0"/>
              </a:spcAft>
              <a:buFont typeface="+mj-lt"/>
              <a:buAutoNum type="arabicPeriod"/>
            </a:pPr>
            <a:r>
              <a:rPr lang="en-CA" sz="1900" dirty="0">
                <a:effectLst/>
                <a:latin typeface="Calibri" panose="020F0502020204030204" pitchFamily="34" charset="0"/>
                <a:ea typeface="Calibri" panose="020F0502020204030204" pitchFamily="34" charset="0"/>
                <a:cs typeface="Times New Roman" panose="02020603050405020304" pitchFamily="18" charset="0"/>
              </a:rPr>
              <a:t>What is the max </a:t>
            </a:r>
            <a:r>
              <a:rPr lang="en-CA" sz="1900" dirty="0" err="1">
                <a:effectLst/>
                <a:latin typeface="Calibri" panose="020F0502020204030204" pitchFamily="34" charset="0"/>
                <a:ea typeface="Calibri" panose="020F0502020204030204" pitchFamily="34" charset="0"/>
                <a:cs typeface="Times New Roman" panose="02020603050405020304" pitchFamily="18" charset="0"/>
              </a:rPr>
              <a:t>maxhp</a:t>
            </a:r>
            <a:r>
              <a:rPr lang="en-CA" sz="1900" dirty="0">
                <a:effectLst/>
                <a:latin typeface="Calibri" panose="020F0502020204030204" pitchFamily="34" charset="0"/>
                <a:ea typeface="Calibri" panose="020F0502020204030204" pitchFamily="34" charset="0"/>
                <a:cs typeface="Times New Roman" panose="02020603050405020304" pitchFamily="18" charset="0"/>
              </a:rPr>
              <a:t> of all the Pokémon? Show the distribution. What type of distribution is it?</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0"/>
              </a:spcAft>
              <a:buFont typeface="+mj-lt"/>
              <a:buAutoNum type="arabicPeriod"/>
            </a:pPr>
            <a:r>
              <a:rPr lang="en-CA" sz="1900" dirty="0">
                <a:effectLst/>
                <a:latin typeface="Calibri" panose="020F0502020204030204" pitchFamily="34" charset="0"/>
                <a:ea typeface="Calibri" panose="020F0502020204030204" pitchFamily="34" charset="0"/>
                <a:cs typeface="Times New Roman" panose="02020603050405020304" pitchFamily="18" charset="0"/>
              </a:rPr>
              <a:t>Show the distribution of Pokémon type1. What is the most common type1? What is the least common?</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0"/>
              </a:spcAft>
              <a:buFont typeface="+mj-lt"/>
              <a:buAutoNum type="arabicPeriod"/>
            </a:pPr>
            <a:r>
              <a:rPr lang="en-CA" sz="1900" dirty="0">
                <a:effectLst/>
                <a:latin typeface="Calibri" panose="020F0502020204030204" pitchFamily="34" charset="0"/>
                <a:ea typeface="Calibri" panose="020F0502020204030204" pitchFamily="34" charset="0"/>
                <a:cs typeface="Times New Roman" panose="02020603050405020304" pitchFamily="18" charset="0"/>
              </a:rPr>
              <a:t>Which Pokémon type1 has the highest average attack? What is the value? Which Pokémon type1 has the lowest average attack? What is the value? </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0"/>
              </a:spcAft>
              <a:buFont typeface="+mj-lt"/>
              <a:buAutoNum type="arabicPeriod"/>
            </a:pPr>
            <a:r>
              <a:rPr lang="en-CA" sz="1900" dirty="0">
                <a:effectLst/>
                <a:latin typeface="Calibri" panose="020F0502020204030204" pitchFamily="34" charset="0"/>
                <a:ea typeface="Calibri" panose="020F0502020204030204" pitchFamily="34" charset="0"/>
                <a:cs typeface="Times New Roman" panose="02020603050405020304" pitchFamily="18" charset="0"/>
              </a:rPr>
              <a:t>Which Pokémon type1 has the highest average defense? What is the value? Which Pokémon type1 has the lowest average defense? What is the value? </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0"/>
              </a:spcAft>
              <a:buFont typeface="+mj-lt"/>
              <a:buAutoNum type="arabicPeriod"/>
            </a:pPr>
            <a:r>
              <a:rPr lang="en-CA" sz="1900" dirty="0">
                <a:effectLst/>
                <a:latin typeface="Calibri" panose="020F0502020204030204" pitchFamily="34" charset="0"/>
                <a:ea typeface="Calibri" panose="020F0502020204030204" pitchFamily="34" charset="0"/>
                <a:cs typeface="Times New Roman" panose="02020603050405020304" pitchFamily="18" charset="0"/>
              </a:rPr>
              <a:t>How many trainers have a full team (6 Pokémon)? </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0"/>
              </a:spcAft>
              <a:buFont typeface="+mj-lt"/>
              <a:buAutoNum type="arabicPeriod"/>
            </a:pPr>
            <a:r>
              <a:rPr lang="en-CA" sz="1900" dirty="0">
                <a:effectLst/>
                <a:latin typeface="Calibri" panose="020F0502020204030204" pitchFamily="34" charset="0"/>
                <a:ea typeface="Calibri" panose="020F0502020204030204" pitchFamily="34" charset="0"/>
                <a:cs typeface="Times New Roman" panose="02020603050405020304" pitchFamily="18" charset="0"/>
              </a:rPr>
              <a:t>How many different teams does Youngster Wyatt have? What Pokémon has the highest speed on any of his teams?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0"/>
              </a:spcAft>
              <a:buFont typeface="+mj-lt"/>
              <a:buAutoNum type="arabicPeriod"/>
            </a:pPr>
            <a:r>
              <a:rPr lang="en-CA" sz="1900" dirty="0">
                <a:effectLst/>
                <a:latin typeface="Calibri" panose="020F0502020204030204" pitchFamily="34" charset="0"/>
                <a:ea typeface="Calibri" panose="020F0502020204030204" pitchFamily="34" charset="0"/>
                <a:cs typeface="Times New Roman" panose="02020603050405020304" pitchFamily="18" charset="0"/>
              </a:rPr>
              <a:t>Which trainer has the most Dragon type Pokémon of level 100? How many level 100 Dragon type Pokémon do they have?</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0"/>
              </a:spcAft>
              <a:buFont typeface="+mj-lt"/>
              <a:buAutoNum type="arabicPeriod"/>
            </a:pPr>
            <a:r>
              <a:rPr lang="en-US" sz="1900" dirty="0">
                <a:effectLst/>
                <a:latin typeface="Calibri" panose="020F0502020204030204" pitchFamily="34" charset="0"/>
                <a:ea typeface="Calibri" panose="020F0502020204030204" pitchFamily="34" charset="0"/>
                <a:cs typeface="Times New Roman" panose="02020603050405020304" pitchFamily="18" charset="0"/>
              </a:rPr>
              <a:t>Of the pokelevel 100, which combination of type1 and type2 can bring the dragon Pokémon with the highest attack level?</a:t>
            </a: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0"/>
              </a:spcAft>
              <a:buFont typeface="+mj-lt"/>
              <a:buAutoNum type="arabicPeriod"/>
            </a:pPr>
            <a:r>
              <a:rPr lang="en-US" sz="1900" dirty="0">
                <a:effectLst/>
                <a:latin typeface="Calibri" panose="020F0502020204030204" pitchFamily="34" charset="0"/>
                <a:ea typeface="Calibri" panose="020F0502020204030204" pitchFamily="34" charset="0"/>
                <a:cs typeface="Times New Roman" panose="02020603050405020304" pitchFamily="18" charset="0"/>
              </a:rPr>
              <a:t>Of the pokelevel 100, which combination of type1 and type2 can bring the Psychic Pokémon with the highest attack level?</a:t>
            </a:r>
          </a:p>
          <a:p>
            <a:pPr marL="342900" indent="-342900">
              <a:lnSpc>
                <a:spcPct val="100000"/>
              </a:lnSpc>
              <a:spcBef>
                <a:spcPts val="0"/>
              </a:spcBef>
              <a:buFont typeface="+mj-lt"/>
              <a:buAutoNum type="arabicPeriod"/>
            </a:pPr>
            <a:r>
              <a:rPr lang="en-US" sz="1900" dirty="0">
                <a:latin typeface="Calibri" panose="020F0502020204030204" pitchFamily="34" charset="0"/>
                <a:cs typeface="Times New Roman" panose="02020603050405020304" pitchFamily="18" charset="0"/>
              </a:rPr>
              <a:t>Who has the most Pokémon? Please show how many Pokémon they have under different type1?</a:t>
            </a:r>
          </a:p>
        </p:txBody>
      </p:sp>
      <p:pic>
        <p:nvPicPr>
          <p:cNvPr id="5" name="Picture 2" descr="Blastoise | Pokemon blastoise, Pokemon mewtwo, Pokemon">
            <a:extLst>
              <a:ext uri="{FF2B5EF4-FFF2-40B4-BE49-F238E27FC236}">
                <a16:creationId xmlns:a16="http://schemas.microsoft.com/office/drawing/2014/main" id="{DC06D841-4517-344F-C012-1B5F2DB84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4336" y="1"/>
            <a:ext cx="1407664" cy="140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05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49-F453-63A5-D91F-EA26BC85E622}"/>
              </a:ext>
            </a:extLst>
          </p:cNvPr>
          <p:cNvSpPr>
            <a:spLocks noGrp="1"/>
          </p:cNvSpPr>
          <p:nvPr>
            <p:ph type="title"/>
          </p:nvPr>
        </p:nvSpPr>
        <p:spPr>
          <a:xfrm>
            <a:off x="-1" y="0"/>
            <a:ext cx="10713679" cy="1325563"/>
          </a:xfrm>
          <a:solidFill>
            <a:srgbClr val="0059B3"/>
          </a:solidFill>
        </p:spPr>
        <p:txBody>
          <a:bodyPr>
            <a:normAutofit/>
          </a:bodyPr>
          <a:lstStyle/>
          <a:p>
            <a:pPr marR="0" lvl="0">
              <a:lnSpc>
                <a:spcPct val="100000"/>
              </a:lnSpc>
              <a:spcBef>
                <a:spcPts val="0"/>
              </a:spcBef>
              <a:spcAft>
                <a:spcPts val="0"/>
              </a:spcAft>
            </a:pPr>
            <a:r>
              <a:rPr lang="en-CA"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How many trainers and Pokémon are there in total?</a:t>
            </a:r>
            <a:endParaRPr lang="en-US"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84198706-F823-AD02-E2F1-7E9AC669AE7A}"/>
              </a:ext>
            </a:extLst>
          </p:cNvPr>
          <p:cNvSpPr>
            <a:spLocks noGrp="1"/>
          </p:cNvSpPr>
          <p:nvPr>
            <p:ph idx="1"/>
          </p:nvPr>
        </p:nvSpPr>
        <p:spPr>
          <a:xfrm>
            <a:off x="838200" y="1825625"/>
            <a:ext cx="10845800" cy="4351338"/>
          </a:xfrm>
        </p:spPr>
        <p:txBody>
          <a:bodyPr>
            <a:normAutofit/>
          </a:bodyPr>
          <a:lstStyle/>
          <a:p>
            <a:pPr marL="0" indent="0">
              <a:buNone/>
            </a:pPr>
            <a:r>
              <a:rPr lang="en-US" dirty="0"/>
              <a:t>Trainer table shows there are 11,860 total trainers registered in the game.</a:t>
            </a:r>
          </a:p>
          <a:p>
            <a:pPr marL="0" indent="0">
              <a:buNone/>
            </a:pPr>
            <a:r>
              <a:rPr lang="en-US" dirty="0"/>
              <a:t>Pokemon table shows 11,443 trainers have their pok</a:t>
            </a:r>
            <a:r>
              <a:rPr lang="en-CA" sz="2800" dirty="0">
                <a:effectLst/>
                <a:latin typeface="Calibri" panose="020F0502020204030204" pitchFamily="34" charset="0"/>
                <a:ea typeface="Calibri" panose="020F0502020204030204" pitchFamily="34" charset="0"/>
                <a:cs typeface="Times New Roman" panose="02020603050405020304" pitchFamily="18" charset="0"/>
              </a:rPr>
              <a:t>é</a:t>
            </a:r>
            <a:r>
              <a:rPr lang="en-US" dirty="0"/>
              <a:t>mon and there are 656 different pok</a:t>
            </a:r>
            <a:r>
              <a:rPr lang="en-CA" sz="2800" dirty="0">
                <a:effectLst/>
                <a:latin typeface="Calibri" panose="020F0502020204030204" pitchFamily="34" charset="0"/>
                <a:ea typeface="Calibri" panose="020F0502020204030204" pitchFamily="34" charset="0"/>
                <a:cs typeface="Times New Roman" panose="02020603050405020304" pitchFamily="18" charset="0"/>
              </a:rPr>
              <a:t>é</a:t>
            </a:r>
            <a:r>
              <a:rPr lang="en-US" dirty="0"/>
              <a:t>mon.</a:t>
            </a:r>
          </a:p>
          <a:p>
            <a:pPr marL="0" indent="0">
              <a:buNone/>
            </a:pPr>
            <a:r>
              <a:rPr lang="en-US" dirty="0"/>
              <a:t>417 trainers are still on their journey to find their first pok</a:t>
            </a:r>
            <a:r>
              <a:rPr lang="en-CA" sz="2800" dirty="0">
                <a:effectLst/>
                <a:latin typeface="Calibri" panose="020F0502020204030204" pitchFamily="34" charset="0"/>
                <a:ea typeface="Calibri" panose="020F0502020204030204" pitchFamily="34" charset="0"/>
                <a:cs typeface="Times New Roman" panose="02020603050405020304" pitchFamily="18" charset="0"/>
              </a:rPr>
              <a:t>é</a:t>
            </a:r>
            <a:r>
              <a:rPr lang="en-US" dirty="0"/>
              <a:t>mon.</a:t>
            </a:r>
          </a:p>
          <a:p>
            <a:pPr marL="514350" indent="-514350">
              <a:buFont typeface="+mj-lt"/>
              <a:buAutoNum type="arabicPeriod"/>
            </a:pPr>
            <a:endParaRPr lang="en-US" dirty="0"/>
          </a:p>
        </p:txBody>
      </p:sp>
      <p:pic>
        <p:nvPicPr>
          <p:cNvPr id="5" name="Picture 2" descr="Blastoise | Pokemon blastoise, Pokemon mewtwo, Pokemon">
            <a:extLst>
              <a:ext uri="{FF2B5EF4-FFF2-40B4-BE49-F238E27FC236}">
                <a16:creationId xmlns:a16="http://schemas.microsoft.com/office/drawing/2014/main" id="{E419FE65-65F6-4B29-3445-4BEA34550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4336" y="1"/>
            <a:ext cx="1407664" cy="140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469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49-F453-63A5-D91F-EA26BC85E622}"/>
              </a:ext>
            </a:extLst>
          </p:cNvPr>
          <p:cNvSpPr>
            <a:spLocks noGrp="1"/>
          </p:cNvSpPr>
          <p:nvPr>
            <p:ph type="title"/>
          </p:nvPr>
        </p:nvSpPr>
        <p:spPr>
          <a:xfrm>
            <a:off x="-1" y="0"/>
            <a:ext cx="10713679" cy="1325563"/>
          </a:xfrm>
          <a:solidFill>
            <a:srgbClr val="0059B3"/>
          </a:solidFill>
        </p:spPr>
        <p:txBody>
          <a:bodyPr>
            <a:normAutofit/>
          </a:bodyPr>
          <a:lstStyle/>
          <a:p>
            <a:pPr marR="0" lvl="0">
              <a:lnSpc>
                <a:spcPct val="100000"/>
              </a:lnSpc>
              <a:spcBef>
                <a:spcPts val="0"/>
              </a:spcBef>
              <a:spcAft>
                <a:spcPts val="0"/>
              </a:spcAft>
            </a:pPr>
            <a:r>
              <a:rPr lang="en-CA"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What is the mean </a:t>
            </a:r>
            <a:r>
              <a:rPr lang="en-CA"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pokelevel</a:t>
            </a:r>
            <a:r>
              <a:rPr lang="en-CA"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all the Pokémon? </a:t>
            </a:r>
            <a:endParaRPr lang="en-US"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84198706-F823-AD02-E2F1-7E9AC669AE7A}"/>
              </a:ext>
            </a:extLst>
          </p:cNvPr>
          <p:cNvSpPr>
            <a:spLocks noGrp="1"/>
          </p:cNvSpPr>
          <p:nvPr>
            <p:ph idx="1"/>
          </p:nvPr>
        </p:nvSpPr>
        <p:spPr>
          <a:xfrm>
            <a:off x="212651" y="1825625"/>
            <a:ext cx="5883349" cy="4351338"/>
          </a:xfrm>
        </p:spPr>
        <p:txBody>
          <a:bodyPr>
            <a:normAutofit/>
          </a:bodyPr>
          <a:lstStyle/>
          <a:p>
            <a:pPr marL="0" indent="0" algn="just">
              <a:buNone/>
            </a:pPr>
            <a:r>
              <a:rPr lang="en-US" sz="1600" b="0" i="0" dirty="0">
                <a:solidFill>
                  <a:srgbClr val="000000"/>
                </a:solidFill>
                <a:effectLst/>
              </a:rPr>
              <a:t>Pokele</a:t>
            </a:r>
            <a:r>
              <a:rPr lang="en-US" sz="1600" dirty="0">
                <a:solidFill>
                  <a:srgbClr val="000000"/>
                </a:solidFill>
              </a:rPr>
              <a:t>vel: the level of </a:t>
            </a:r>
            <a:r>
              <a:rPr lang="en-CA" sz="1600" dirty="0">
                <a:effectLst/>
                <a:ea typeface="Calibri" panose="020F0502020204030204" pitchFamily="34" charset="0"/>
                <a:cs typeface="Times New Roman" panose="02020603050405020304" pitchFamily="18" charset="0"/>
              </a:rPr>
              <a:t>Pokémon and the level is between 0 and 100.</a:t>
            </a:r>
          </a:p>
          <a:p>
            <a:pPr marL="0" indent="0" algn="just">
              <a:buNone/>
            </a:pPr>
            <a:r>
              <a:rPr lang="en-CA" sz="1600" dirty="0">
                <a:solidFill>
                  <a:srgbClr val="000000"/>
                </a:solidFill>
                <a:effectLst/>
                <a:cs typeface="Times New Roman" panose="02020603050405020304" pitchFamily="18" charset="0"/>
              </a:rPr>
              <a:t>Trainers can level up their Pokémon by winning more battles and gaining more battle experience</a:t>
            </a:r>
            <a:r>
              <a:rPr lang="en-CA" sz="1600" dirty="0">
                <a:solidFill>
                  <a:srgbClr val="000000"/>
                </a:solidFill>
                <a:cs typeface="Times New Roman" panose="02020603050405020304" pitchFamily="18" charset="0"/>
              </a:rPr>
              <a:t>.</a:t>
            </a:r>
          </a:p>
          <a:p>
            <a:pPr marL="0" indent="0">
              <a:buNone/>
            </a:pPr>
            <a:endParaRPr lang="en-US" sz="1600" b="0" i="0" dirty="0">
              <a:solidFill>
                <a:srgbClr val="000000"/>
              </a:solidFill>
              <a:effectLst/>
            </a:endParaRPr>
          </a:p>
          <a:p>
            <a:pPr marL="0" indent="0">
              <a:buNone/>
            </a:pPr>
            <a:r>
              <a:rPr lang="en-US" sz="1600" b="1" i="0" dirty="0">
                <a:solidFill>
                  <a:srgbClr val="000000"/>
                </a:solidFill>
                <a:effectLst/>
              </a:rPr>
              <a:t>Statistics:</a:t>
            </a:r>
          </a:p>
          <a:p>
            <a:pPr algn="just"/>
            <a:r>
              <a:rPr lang="en-US" sz="1600" b="0" i="0" dirty="0">
                <a:solidFill>
                  <a:srgbClr val="000000"/>
                </a:solidFill>
                <a:effectLst/>
              </a:rPr>
              <a:t>The mean of pokelevel of all the </a:t>
            </a:r>
            <a:r>
              <a:rPr lang="en-CA" sz="1600" dirty="0">
                <a:effectLst/>
                <a:ea typeface="Calibri" panose="020F0502020204030204" pitchFamily="34" charset="0"/>
                <a:cs typeface="Times New Roman" panose="02020603050405020304" pitchFamily="18" charset="0"/>
              </a:rPr>
              <a:t>Pokémon</a:t>
            </a:r>
            <a:r>
              <a:rPr lang="en-US" sz="1600" b="0" i="0" dirty="0">
                <a:solidFill>
                  <a:srgbClr val="000000"/>
                </a:solidFill>
                <a:effectLst/>
              </a:rPr>
              <a:t> is 40.442508.</a:t>
            </a:r>
          </a:p>
          <a:p>
            <a:r>
              <a:rPr lang="en-US" sz="1600" dirty="0">
                <a:solidFill>
                  <a:srgbClr val="000000"/>
                </a:solidFill>
              </a:rPr>
              <a:t>The distribution in Figure 1 shows the number of trainers at different </a:t>
            </a:r>
            <a:r>
              <a:rPr lang="en-US" sz="1600" dirty="0" err="1">
                <a:solidFill>
                  <a:srgbClr val="000000"/>
                </a:solidFill>
              </a:rPr>
              <a:t>pokelevels</a:t>
            </a:r>
            <a:r>
              <a:rPr lang="en-US" sz="1600" dirty="0">
                <a:solidFill>
                  <a:srgbClr val="000000"/>
                </a:solidFill>
              </a:rPr>
              <a:t>.</a:t>
            </a:r>
          </a:p>
          <a:p>
            <a:r>
              <a:rPr lang="en-US" sz="1600" dirty="0">
                <a:solidFill>
                  <a:srgbClr val="000000"/>
                </a:solidFill>
              </a:rPr>
              <a:t>Three peaks are found, indicating that the most pokelevel is between 40 and50, the second most pokelevel is between 20 and 40, and some of Pokémon have achieved the max level.</a:t>
            </a:r>
          </a:p>
          <a:p>
            <a:pPr algn="just"/>
            <a:r>
              <a:rPr lang="en-US" sz="1600" dirty="0">
                <a:solidFill>
                  <a:srgbClr val="000000"/>
                </a:solidFill>
              </a:rPr>
              <a:t>The distribution also indicates the difficulty of leveling up Pokémon under different ranges. It is more difficult to upgrade to the next level at a relatively higher range than at the beginning because more battle experience is needed.</a:t>
            </a:r>
          </a:p>
        </p:txBody>
      </p:sp>
      <p:pic>
        <p:nvPicPr>
          <p:cNvPr id="2050" name="Picture 2">
            <a:extLst>
              <a:ext uri="{FF2B5EF4-FFF2-40B4-BE49-F238E27FC236}">
                <a16:creationId xmlns:a16="http://schemas.microsoft.com/office/drawing/2014/main" id="{CE7F63E0-8D95-0B36-BB33-1B1181C65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170" y="2257498"/>
            <a:ext cx="4353852" cy="30411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lastoise | Pokemon blastoise, Pokemon mewtwo, Pokemon">
            <a:extLst>
              <a:ext uri="{FF2B5EF4-FFF2-40B4-BE49-F238E27FC236}">
                <a16:creationId xmlns:a16="http://schemas.microsoft.com/office/drawing/2014/main" id="{43B2589C-DADF-7D82-761E-B00D92BBD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4336" y="1"/>
            <a:ext cx="1407664" cy="140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50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49-F453-63A5-D91F-EA26BC85E622}"/>
              </a:ext>
            </a:extLst>
          </p:cNvPr>
          <p:cNvSpPr>
            <a:spLocks noGrp="1"/>
          </p:cNvSpPr>
          <p:nvPr>
            <p:ph type="title"/>
          </p:nvPr>
        </p:nvSpPr>
        <p:spPr>
          <a:xfrm>
            <a:off x="-1" y="0"/>
            <a:ext cx="10713679" cy="1325563"/>
          </a:xfrm>
          <a:solidFill>
            <a:srgbClr val="0059B3"/>
          </a:solidFill>
        </p:spPr>
        <p:txBody>
          <a:bodyPr>
            <a:normAutofit/>
          </a:bodyPr>
          <a:lstStyle/>
          <a:p>
            <a:pPr marR="0" lvl="0">
              <a:lnSpc>
                <a:spcPct val="100000"/>
              </a:lnSpc>
              <a:spcBef>
                <a:spcPts val="0"/>
              </a:spcBef>
              <a:spcAft>
                <a:spcPts val="0"/>
              </a:spcAft>
            </a:pPr>
            <a:r>
              <a:rPr lang="en-US"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What is the max </a:t>
            </a:r>
            <a:r>
              <a:rPr lang="en-US" sz="36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maxhp</a:t>
            </a:r>
            <a:r>
              <a:rPr lang="en-US"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of all the Pokémon? </a:t>
            </a:r>
          </a:p>
        </p:txBody>
      </p:sp>
      <p:sp>
        <p:nvSpPr>
          <p:cNvPr id="7" name="Content Placeholder 6">
            <a:extLst>
              <a:ext uri="{FF2B5EF4-FFF2-40B4-BE49-F238E27FC236}">
                <a16:creationId xmlns:a16="http://schemas.microsoft.com/office/drawing/2014/main" id="{84198706-F823-AD02-E2F1-7E9AC669AE7A}"/>
              </a:ext>
            </a:extLst>
          </p:cNvPr>
          <p:cNvSpPr>
            <a:spLocks noGrp="1"/>
          </p:cNvSpPr>
          <p:nvPr>
            <p:ph idx="1"/>
          </p:nvPr>
        </p:nvSpPr>
        <p:spPr>
          <a:xfrm>
            <a:off x="127591" y="2511130"/>
            <a:ext cx="5968410" cy="2469928"/>
          </a:xfrm>
        </p:spPr>
        <p:txBody>
          <a:bodyPr>
            <a:normAutofit fontScale="92500"/>
          </a:bodyPr>
          <a:lstStyle/>
          <a:p>
            <a:pPr marL="0" indent="0">
              <a:buNone/>
            </a:pPr>
            <a:r>
              <a:rPr lang="en-US" sz="2000" b="1" i="0" dirty="0">
                <a:solidFill>
                  <a:srgbClr val="000000"/>
                </a:solidFill>
                <a:effectLst/>
              </a:rPr>
              <a:t>Statistics:</a:t>
            </a:r>
          </a:p>
          <a:p>
            <a:pPr algn="just"/>
            <a:r>
              <a:rPr lang="en-US" sz="2000" b="0" i="0" dirty="0">
                <a:solidFill>
                  <a:srgbClr val="000000"/>
                </a:solidFill>
                <a:effectLst/>
              </a:rPr>
              <a:t>The highest </a:t>
            </a:r>
            <a:r>
              <a:rPr lang="en-US" sz="2000" b="0" i="0" dirty="0" err="1">
                <a:solidFill>
                  <a:srgbClr val="000000"/>
                </a:solidFill>
                <a:effectLst/>
              </a:rPr>
              <a:t>maxhp</a:t>
            </a:r>
            <a:r>
              <a:rPr lang="en-US" sz="2000" b="0" i="0" dirty="0">
                <a:solidFill>
                  <a:srgbClr val="000000"/>
                </a:solidFill>
                <a:effectLst/>
              </a:rPr>
              <a:t> of all the Pokémon is 656. </a:t>
            </a:r>
          </a:p>
          <a:p>
            <a:pPr algn="just"/>
            <a:r>
              <a:rPr lang="en-US" sz="2000" b="0" i="0" dirty="0">
                <a:solidFill>
                  <a:srgbClr val="000000"/>
                </a:solidFill>
                <a:effectLst/>
              </a:rPr>
              <a:t>Its distribution is positive-skewed because the mean is greater than median (120 &gt; 116), shown in the Figure 2.</a:t>
            </a:r>
          </a:p>
          <a:p>
            <a:pPr algn="just"/>
            <a:r>
              <a:rPr lang="en-US" sz="2000" b="0" i="0" dirty="0">
                <a:solidFill>
                  <a:srgbClr val="000000"/>
                </a:solidFill>
                <a:effectLst/>
              </a:rPr>
              <a:t> Most of </a:t>
            </a:r>
            <a:r>
              <a:rPr lang="en-US" sz="2000" dirty="0">
                <a:solidFill>
                  <a:srgbClr val="000000"/>
                </a:solidFill>
              </a:rPr>
              <a:t>Pokémon are clustered between 0 and 200. It is also aligned with the distribution of pokelevel because the higher pokelevel means the higher </a:t>
            </a:r>
            <a:r>
              <a:rPr lang="en-US" sz="2000" dirty="0" err="1">
                <a:solidFill>
                  <a:srgbClr val="000000"/>
                </a:solidFill>
              </a:rPr>
              <a:t>maxhp</a:t>
            </a:r>
            <a:r>
              <a:rPr lang="en-US" sz="2000" dirty="0">
                <a:solidFill>
                  <a:srgbClr val="000000"/>
                </a:solidFill>
              </a:rPr>
              <a:t>.</a:t>
            </a:r>
            <a:endParaRPr lang="en-US" sz="2000" dirty="0"/>
          </a:p>
        </p:txBody>
      </p:sp>
      <p:pic>
        <p:nvPicPr>
          <p:cNvPr id="1026" name="Picture 2">
            <a:extLst>
              <a:ext uri="{FF2B5EF4-FFF2-40B4-BE49-F238E27FC236}">
                <a16:creationId xmlns:a16="http://schemas.microsoft.com/office/drawing/2014/main" id="{1800CEAF-5F65-38B9-3BF5-FD86F1EA5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0880" y="2119202"/>
            <a:ext cx="4705112" cy="32537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lastoise | Pokemon blastoise, Pokemon mewtwo, Pokemon">
            <a:extLst>
              <a:ext uri="{FF2B5EF4-FFF2-40B4-BE49-F238E27FC236}">
                <a16:creationId xmlns:a16="http://schemas.microsoft.com/office/drawing/2014/main" id="{E5A491A1-D43E-CD40-4344-315894D03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4336" y="1"/>
            <a:ext cx="1407664" cy="140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34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49-F453-63A5-D91F-EA26BC85E622}"/>
              </a:ext>
            </a:extLst>
          </p:cNvPr>
          <p:cNvSpPr>
            <a:spLocks noGrp="1"/>
          </p:cNvSpPr>
          <p:nvPr>
            <p:ph type="title"/>
          </p:nvPr>
        </p:nvSpPr>
        <p:spPr>
          <a:xfrm>
            <a:off x="-1" y="0"/>
            <a:ext cx="10713679" cy="1325563"/>
          </a:xfrm>
          <a:solidFill>
            <a:srgbClr val="0059B3"/>
          </a:solidFill>
        </p:spPr>
        <p:txBody>
          <a:bodyPr>
            <a:normAutofit/>
          </a:bodyPr>
          <a:lstStyle/>
          <a:p>
            <a:pPr marR="0" lvl="0">
              <a:lnSpc>
                <a:spcPct val="100000"/>
              </a:lnSpc>
              <a:spcBef>
                <a:spcPts val="0"/>
              </a:spcBef>
              <a:spcAft>
                <a:spcPts val="0"/>
              </a:spcAft>
            </a:pPr>
            <a:r>
              <a:rPr lang="en-US"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Show the distribution of Pokémon type1</a:t>
            </a:r>
          </a:p>
        </p:txBody>
      </p:sp>
      <p:sp>
        <p:nvSpPr>
          <p:cNvPr id="7" name="Content Placeholder 6">
            <a:extLst>
              <a:ext uri="{FF2B5EF4-FFF2-40B4-BE49-F238E27FC236}">
                <a16:creationId xmlns:a16="http://schemas.microsoft.com/office/drawing/2014/main" id="{84198706-F823-AD02-E2F1-7E9AC669AE7A}"/>
              </a:ext>
            </a:extLst>
          </p:cNvPr>
          <p:cNvSpPr>
            <a:spLocks noGrp="1"/>
          </p:cNvSpPr>
          <p:nvPr>
            <p:ph idx="1"/>
          </p:nvPr>
        </p:nvSpPr>
        <p:spPr>
          <a:xfrm>
            <a:off x="1800447" y="4956615"/>
            <a:ext cx="8747050" cy="1325562"/>
          </a:xfrm>
        </p:spPr>
        <p:txBody>
          <a:bodyPr>
            <a:normAutofit/>
          </a:bodyPr>
          <a:lstStyle/>
          <a:p>
            <a:pPr marL="0" indent="0">
              <a:buNone/>
            </a:pPr>
            <a:r>
              <a:rPr lang="en-US" sz="2000" b="1" i="0" dirty="0">
                <a:solidFill>
                  <a:srgbClr val="000000"/>
                </a:solidFill>
                <a:effectLst/>
              </a:rPr>
              <a:t>Statistics:</a:t>
            </a:r>
          </a:p>
          <a:p>
            <a:pPr algn="just"/>
            <a:r>
              <a:rPr lang="en-US" sz="2000" dirty="0">
                <a:solidFill>
                  <a:srgbClr val="000000"/>
                </a:solidFill>
              </a:rPr>
              <a:t>Top 3 common Pokémon type1 are Water, Normal and Grass.</a:t>
            </a:r>
          </a:p>
          <a:p>
            <a:pPr algn="just"/>
            <a:r>
              <a:rPr lang="en-US" sz="2000" dirty="0">
                <a:solidFill>
                  <a:srgbClr val="000000"/>
                </a:solidFill>
              </a:rPr>
              <a:t>Top 3 rare Pokémon type1 are Flying, Fairy and Ice.</a:t>
            </a:r>
            <a:endParaRPr lang="en-US" sz="2000" dirty="0"/>
          </a:p>
        </p:txBody>
      </p:sp>
      <p:pic>
        <p:nvPicPr>
          <p:cNvPr id="3" name="Picture 2">
            <a:extLst>
              <a:ext uri="{FF2B5EF4-FFF2-40B4-BE49-F238E27FC236}">
                <a16:creationId xmlns:a16="http://schemas.microsoft.com/office/drawing/2014/main" id="{3BE097E5-0B61-2691-D908-D0FB183C79EF}"/>
              </a:ext>
            </a:extLst>
          </p:cNvPr>
          <p:cNvPicPr>
            <a:picLocks noChangeAspect="1"/>
          </p:cNvPicPr>
          <p:nvPr/>
        </p:nvPicPr>
        <p:blipFill>
          <a:blip r:embed="rId2"/>
          <a:stretch>
            <a:fillRect/>
          </a:stretch>
        </p:blipFill>
        <p:spPr>
          <a:xfrm>
            <a:off x="1746065" y="1580818"/>
            <a:ext cx="8543925" cy="3171825"/>
          </a:xfrm>
          <a:prstGeom prst="rect">
            <a:avLst/>
          </a:prstGeom>
        </p:spPr>
      </p:pic>
      <p:pic>
        <p:nvPicPr>
          <p:cNvPr id="6" name="Picture 2" descr="Blastoise | Pokemon blastoise, Pokemon mewtwo, Pokemon">
            <a:extLst>
              <a:ext uri="{FF2B5EF4-FFF2-40B4-BE49-F238E27FC236}">
                <a16:creationId xmlns:a16="http://schemas.microsoft.com/office/drawing/2014/main" id="{787980EC-DB4E-2D48-50AF-EA803FD48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4336" y="1"/>
            <a:ext cx="1407664" cy="140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53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49-F453-63A5-D91F-EA26BC85E622}"/>
              </a:ext>
            </a:extLst>
          </p:cNvPr>
          <p:cNvSpPr>
            <a:spLocks noGrp="1"/>
          </p:cNvSpPr>
          <p:nvPr>
            <p:ph type="title"/>
          </p:nvPr>
        </p:nvSpPr>
        <p:spPr>
          <a:xfrm>
            <a:off x="-1" y="0"/>
            <a:ext cx="10713679" cy="1325563"/>
          </a:xfrm>
          <a:solidFill>
            <a:srgbClr val="0059B3"/>
          </a:solidFill>
        </p:spPr>
        <p:txBody>
          <a:bodyPr>
            <a:normAutofit/>
          </a:bodyPr>
          <a:lstStyle/>
          <a:p>
            <a:pPr marR="0" lvl="0">
              <a:lnSpc>
                <a:spcPct val="100000"/>
              </a:lnSpc>
              <a:spcBef>
                <a:spcPts val="0"/>
              </a:spcBef>
              <a:spcAft>
                <a:spcPts val="0"/>
              </a:spcAft>
            </a:pPr>
            <a:r>
              <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Which Pokémon type1 has the highest/lowest average attack? </a:t>
            </a:r>
          </a:p>
        </p:txBody>
      </p:sp>
      <p:sp>
        <p:nvSpPr>
          <p:cNvPr id="7" name="Content Placeholder 6">
            <a:extLst>
              <a:ext uri="{FF2B5EF4-FFF2-40B4-BE49-F238E27FC236}">
                <a16:creationId xmlns:a16="http://schemas.microsoft.com/office/drawing/2014/main" id="{84198706-F823-AD02-E2F1-7E9AC669AE7A}"/>
              </a:ext>
            </a:extLst>
          </p:cNvPr>
          <p:cNvSpPr>
            <a:spLocks noGrp="1"/>
          </p:cNvSpPr>
          <p:nvPr>
            <p:ph idx="1"/>
          </p:nvPr>
        </p:nvSpPr>
        <p:spPr>
          <a:xfrm>
            <a:off x="1098697" y="1742157"/>
            <a:ext cx="9827631" cy="1475969"/>
          </a:xfrm>
        </p:spPr>
        <p:txBody>
          <a:bodyPr>
            <a:normAutofit/>
          </a:bodyPr>
          <a:lstStyle/>
          <a:p>
            <a:pPr marL="0" indent="0">
              <a:buNone/>
            </a:pPr>
            <a:r>
              <a:rPr lang="en-US" b="1" i="0" dirty="0">
                <a:solidFill>
                  <a:srgbClr val="000000"/>
                </a:solidFill>
                <a:effectLst/>
              </a:rPr>
              <a:t>Statistics:</a:t>
            </a:r>
          </a:p>
          <a:p>
            <a:pPr algn="just"/>
            <a:r>
              <a:rPr lang="en-US" sz="1800" b="0" i="0" dirty="0">
                <a:solidFill>
                  <a:srgbClr val="000000"/>
                </a:solidFill>
                <a:effectLst/>
              </a:rPr>
              <a:t>Dragon has the highest average attack with the attack value of 116.414802.</a:t>
            </a:r>
          </a:p>
          <a:p>
            <a:pPr algn="just"/>
            <a:r>
              <a:rPr lang="en-US" sz="1800" b="0" i="0" dirty="0">
                <a:solidFill>
                  <a:srgbClr val="000000"/>
                </a:solidFill>
                <a:effectLst/>
              </a:rPr>
              <a:t>Psychic has the lowest average attack with the attack value of 64.123336.</a:t>
            </a:r>
            <a:endParaRPr lang="en-US" dirty="0"/>
          </a:p>
        </p:txBody>
      </p:sp>
      <p:sp>
        <p:nvSpPr>
          <p:cNvPr id="6" name="Title 1">
            <a:extLst>
              <a:ext uri="{FF2B5EF4-FFF2-40B4-BE49-F238E27FC236}">
                <a16:creationId xmlns:a16="http://schemas.microsoft.com/office/drawing/2014/main" id="{AC9291C7-6B01-9F90-896A-D384DB0791A5}"/>
              </a:ext>
            </a:extLst>
          </p:cNvPr>
          <p:cNvSpPr txBox="1">
            <a:spLocks/>
          </p:cNvSpPr>
          <p:nvPr/>
        </p:nvSpPr>
        <p:spPr>
          <a:xfrm>
            <a:off x="0" y="3448502"/>
            <a:ext cx="12192000" cy="1325563"/>
          </a:xfrm>
          <a:prstGeom prst="rect">
            <a:avLst/>
          </a:prstGeom>
          <a:solidFill>
            <a:srgbClr val="0059B3"/>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pPr>
            <a:r>
              <a:rPr lang="en-US" sz="3000">
                <a:solidFill>
                  <a:schemeClr val="bg1"/>
                </a:solidFill>
                <a:latin typeface="Calibri" panose="020F0502020204030204" pitchFamily="34" charset="0"/>
                <a:ea typeface="Calibri" panose="020F0502020204030204" pitchFamily="34" charset="0"/>
                <a:cs typeface="Times New Roman" panose="02020603050405020304" pitchFamily="18" charset="0"/>
              </a:rPr>
              <a:t>Which Pokémon type1 has the highest/lowest average defense? </a:t>
            </a:r>
            <a:endParaRPr lang="en-US" sz="3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Content Placeholder 6">
            <a:extLst>
              <a:ext uri="{FF2B5EF4-FFF2-40B4-BE49-F238E27FC236}">
                <a16:creationId xmlns:a16="http://schemas.microsoft.com/office/drawing/2014/main" id="{20CFE726-BC56-E4B0-550F-280D7381BD40}"/>
              </a:ext>
            </a:extLst>
          </p:cNvPr>
          <p:cNvSpPr txBox="1">
            <a:spLocks/>
          </p:cNvSpPr>
          <p:nvPr/>
        </p:nvSpPr>
        <p:spPr>
          <a:xfrm>
            <a:off x="1182184" y="5211912"/>
            <a:ext cx="9827631" cy="13944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0000"/>
                </a:solidFill>
              </a:rPr>
              <a:t>Statistics:</a:t>
            </a:r>
          </a:p>
          <a:p>
            <a:pPr algn="just"/>
            <a:r>
              <a:rPr lang="en-US" sz="1800" dirty="0">
                <a:solidFill>
                  <a:srgbClr val="000000"/>
                </a:solidFill>
              </a:rPr>
              <a:t>Steel has the highest average defense with the defense value of 138.605119. </a:t>
            </a:r>
          </a:p>
          <a:p>
            <a:pPr algn="just"/>
            <a:r>
              <a:rPr lang="en-US" sz="1800" dirty="0">
                <a:solidFill>
                  <a:srgbClr val="000000"/>
                </a:solidFill>
              </a:rPr>
              <a:t>Normal has the lowest average defense with the defense value of 64.786859.</a:t>
            </a:r>
            <a:endParaRPr lang="en-US" dirty="0"/>
          </a:p>
        </p:txBody>
      </p:sp>
      <p:pic>
        <p:nvPicPr>
          <p:cNvPr id="10" name="Picture 2" descr="Blastoise | Pokemon blastoise, Pokemon mewtwo, Pokemon">
            <a:extLst>
              <a:ext uri="{FF2B5EF4-FFF2-40B4-BE49-F238E27FC236}">
                <a16:creationId xmlns:a16="http://schemas.microsoft.com/office/drawing/2014/main" id="{ADC76255-7C7D-3C17-0099-B50DD09ED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4336" y="1"/>
            <a:ext cx="1407664" cy="140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17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A49-F453-63A5-D91F-EA26BC85E622}"/>
              </a:ext>
            </a:extLst>
          </p:cNvPr>
          <p:cNvSpPr>
            <a:spLocks noGrp="1"/>
          </p:cNvSpPr>
          <p:nvPr>
            <p:ph type="title"/>
          </p:nvPr>
        </p:nvSpPr>
        <p:spPr>
          <a:xfrm>
            <a:off x="-1" y="0"/>
            <a:ext cx="10713679" cy="1325563"/>
          </a:xfrm>
          <a:solidFill>
            <a:srgbClr val="0059B3"/>
          </a:solidFill>
        </p:spPr>
        <p:txBody>
          <a:bodyPr>
            <a:normAutofit/>
          </a:bodyPr>
          <a:lstStyle/>
          <a:p>
            <a:pPr marR="0" lvl="0">
              <a:lnSpc>
                <a:spcPct val="100000"/>
              </a:lnSpc>
              <a:spcBef>
                <a:spcPts val="0"/>
              </a:spcBef>
              <a:spcAft>
                <a:spcPts val="0"/>
              </a:spcAft>
            </a:pPr>
            <a:r>
              <a:rPr lang="en-CA"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How many trainers have a full team (6 Pokémon)? </a:t>
            </a:r>
            <a:endParaRPr lang="en-US"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84198706-F823-AD02-E2F1-7E9AC669AE7A}"/>
              </a:ext>
            </a:extLst>
          </p:cNvPr>
          <p:cNvSpPr>
            <a:spLocks noGrp="1"/>
          </p:cNvSpPr>
          <p:nvPr>
            <p:ph idx="1"/>
          </p:nvPr>
        </p:nvSpPr>
        <p:spPr>
          <a:xfrm>
            <a:off x="1254642" y="1741968"/>
            <a:ext cx="9002233" cy="1601972"/>
          </a:xfrm>
        </p:spPr>
        <p:txBody>
          <a:bodyPr>
            <a:normAutofit/>
          </a:bodyPr>
          <a:lstStyle/>
          <a:p>
            <a:pPr marL="0" indent="0">
              <a:buNone/>
            </a:pPr>
            <a:r>
              <a:rPr lang="en-US" sz="2000" i="0" dirty="0">
                <a:solidFill>
                  <a:srgbClr val="000000"/>
                </a:solidFill>
                <a:effectLst/>
              </a:rPr>
              <a:t>A full team consists of 6 Pokémon that </a:t>
            </a:r>
            <a:r>
              <a:rPr lang="en-US" sz="2000" dirty="0">
                <a:solidFill>
                  <a:srgbClr val="000000"/>
                </a:solidFill>
              </a:rPr>
              <a:t>are placed</a:t>
            </a:r>
            <a:r>
              <a:rPr lang="en-US" sz="2000" i="0" dirty="0">
                <a:solidFill>
                  <a:srgbClr val="000000"/>
                </a:solidFill>
                <a:effectLst/>
              </a:rPr>
              <a:t> from 0 to 5.</a:t>
            </a:r>
            <a:endParaRPr lang="en-US" sz="2000" b="1" i="0" dirty="0">
              <a:solidFill>
                <a:srgbClr val="000000"/>
              </a:solidFill>
              <a:effectLst/>
            </a:endParaRPr>
          </a:p>
          <a:p>
            <a:pPr marL="0" indent="0">
              <a:buNone/>
            </a:pPr>
            <a:r>
              <a:rPr lang="en-US" b="1" i="0" dirty="0">
                <a:solidFill>
                  <a:srgbClr val="000000"/>
                </a:solidFill>
                <a:effectLst/>
              </a:rPr>
              <a:t>Statistics:</a:t>
            </a:r>
          </a:p>
          <a:p>
            <a:pPr algn="just"/>
            <a:r>
              <a:rPr lang="en-US" sz="2000" b="0" i="0" dirty="0">
                <a:solidFill>
                  <a:srgbClr val="000000"/>
                </a:solidFill>
                <a:effectLst/>
              </a:rPr>
              <a:t>There are 964 trainers with a full team of 6 Pokémon.</a:t>
            </a:r>
            <a:endParaRPr lang="en-US" sz="2000" dirty="0"/>
          </a:p>
        </p:txBody>
      </p:sp>
      <p:sp>
        <p:nvSpPr>
          <p:cNvPr id="6" name="Title 1">
            <a:extLst>
              <a:ext uri="{FF2B5EF4-FFF2-40B4-BE49-F238E27FC236}">
                <a16:creationId xmlns:a16="http://schemas.microsoft.com/office/drawing/2014/main" id="{4842DCBD-6211-C287-2F8C-D28041847D72}"/>
              </a:ext>
            </a:extLst>
          </p:cNvPr>
          <p:cNvSpPr txBox="1">
            <a:spLocks/>
          </p:cNvSpPr>
          <p:nvPr/>
        </p:nvSpPr>
        <p:spPr>
          <a:xfrm>
            <a:off x="-2" y="3429000"/>
            <a:ext cx="12192001" cy="1325563"/>
          </a:xfrm>
          <a:prstGeom prst="rect">
            <a:avLst/>
          </a:prstGeom>
          <a:solidFill>
            <a:srgbClr val="0059B3"/>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pPr>
            <a:r>
              <a:rPr lang="en-US" sz="3200" dirty="0">
                <a:solidFill>
                  <a:schemeClr val="bg1"/>
                </a:solidFill>
                <a:latin typeface="Calibri" panose="020F0502020204030204" pitchFamily="34" charset="0"/>
                <a:ea typeface="Calibri" panose="020F0502020204030204" pitchFamily="34" charset="0"/>
                <a:cs typeface="Times New Roman" panose="02020603050405020304" pitchFamily="18" charset="0"/>
              </a:rPr>
              <a:t>How many different teams does Youngster Wyatt have? </a:t>
            </a:r>
          </a:p>
          <a:p>
            <a:pPr>
              <a:lnSpc>
                <a:spcPct val="100000"/>
              </a:lnSpc>
              <a:spcBef>
                <a:spcPts val="0"/>
              </a:spcBef>
            </a:pPr>
            <a:r>
              <a:rPr lang="en-US" sz="3200" dirty="0">
                <a:solidFill>
                  <a:schemeClr val="bg1"/>
                </a:solidFill>
                <a:latin typeface="Calibri" panose="020F0502020204030204" pitchFamily="34" charset="0"/>
                <a:ea typeface="Calibri" panose="020F0502020204030204" pitchFamily="34" charset="0"/>
                <a:cs typeface="Times New Roman" panose="02020603050405020304" pitchFamily="18" charset="0"/>
              </a:rPr>
              <a:t>What Pokémon has the highest speed on any of his teams?</a:t>
            </a:r>
          </a:p>
        </p:txBody>
      </p:sp>
      <p:sp>
        <p:nvSpPr>
          <p:cNvPr id="9" name="Content Placeholder 6">
            <a:extLst>
              <a:ext uri="{FF2B5EF4-FFF2-40B4-BE49-F238E27FC236}">
                <a16:creationId xmlns:a16="http://schemas.microsoft.com/office/drawing/2014/main" id="{B012D7F7-4FCC-D353-8541-00252B01001A}"/>
              </a:ext>
            </a:extLst>
          </p:cNvPr>
          <p:cNvSpPr txBox="1">
            <a:spLocks/>
          </p:cNvSpPr>
          <p:nvPr/>
        </p:nvSpPr>
        <p:spPr>
          <a:xfrm>
            <a:off x="1254642" y="5185145"/>
            <a:ext cx="9197163" cy="1601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0000"/>
                </a:solidFill>
              </a:rPr>
              <a:t>Statistics:</a:t>
            </a:r>
          </a:p>
          <a:p>
            <a:pPr algn="just"/>
            <a:r>
              <a:rPr lang="en-US" sz="2000" dirty="0">
                <a:solidFill>
                  <a:srgbClr val="000000"/>
                </a:solidFill>
              </a:rPr>
              <a:t>Youngster Wyatt has 6 different teams.</a:t>
            </a:r>
          </a:p>
          <a:p>
            <a:pPr algn="just"/>
            <a:r>
              <a:rPr lang="en-US" sz="2000" dirty="0" err="1">
                <a:solidFill>
                  <a:srgbClr val="000000"/>
                </a:solidFill>
              </a:rPr>
              <a:t>Tauros</a:t>
            </a:r>
            <a:r>
              <a:rPr lang="en-US" sz="2000" dirty="0">
                <a:solidFill>
                  <a:srgbClr val="000000"/>
                </a:solidFill>
              </a:rPr>
              <a:t> has the highest speed among all his pokemon on all the teams.</a:t>
            </a:r>
            <a:endParaRPr lang="en-US" sz="2000" dirty="0"/>
          </a:p>
        </p:txBody>
      </p:sp>
      <p:pic>
        <p:nvPicPr>
          <p:cNvPr id="10" name="Picture 2" descr="Blastoise | Pokemon blastoise, Pokemon mewtwo, Pokemon">
            <a:extLst>
              <a:ext uri="{FF2B5EF4-FFF2-40B4-BE49-F238E27FC236}">
                <a16:creationId xmlns:a16="http://schemas.microsoft.com/office/drawing/2014/main" id="{4E0F56AC-FAA3-B5F7-B4E2-75D6DB667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4336" y="1"/>
            <a:ext cx="1407664" cy="140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861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1143</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Zhiyan Shi</vt:lpstr>
      <vt:lpstr>Approach</vt:lpstr>
      <vt:lpstr>Exploratory Data Analysis: Question Reviews</vt:lpstr>
      <vt:lpstr>How many trainers and Pokémon are there in total?</vt:lpstr>
      <vt:lpstr>What is the mean pokelevel of all the Pokémon? </vt:lpstr>
      <vt:lpstr>What is the max maxhp of all the Pokémon? </vt:lpstr>
      <vt:lpstr>Show the distribution of Pokémon type1</vt:lpstr>
      <vt:lpstr>Which Pokémon type1 has the highest/lowest average attack? </vt:lpstr>
      <vt:lpstr>How many trainers have a full team (6 Pokémon)? </vt:lpstr>
      <vt:lpstr>Which trainer has the most Dragon type Pokémon of level 100? How many level 100 Dragon type Pokémon do they have?</vt:lpstr>
      <vt:lpstr>Of the pokelevel 100, which combination of type1 and type2 can bring the dragon Pokémon with the highest attack level?</vt:lpstr>
      <vt:lpstr>Of the pokelevel 100, which combination of type1 and type2 can bring the Psychic type Pokémon with the highest attack level?</vt:lpstr>
      <vt:lpstr>Who has the most Pokémon? Please show how many pokemon they have under different type1?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Zhiyan Shi</dc:title>
  <dc:creator>施 枝妍</dc:creator>
  <cp:lastModifiedBy>施 枝妍</cp:lastModifiedBy>
  <cp:revision>3</cp:revision>
  <dcterms:created xsi:type="dcterms:W3CDTF">2022-06-30T16:41:31Z</dcterms:created>
  <dcterms:modified xsi:type="dcterms:W3CDTF">2022-06-30T18:44:39Z</dcterms:modified>
</cp:coreProperties>
</file>