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6480" saveSubsetFonts="1" autoCompressPictures="0">
  <p:sldMasterIdLst>
    <p:sldMasterId id="2147483669" r:id="rId4"/>
  </p:sldMasterIdLst>
  <p:notesMasterIdLst>
    <p:notesMasterId r:id="rId27"/>
  </p:notesMasterIdLst>
  <p:handoutMasterIdLst>
    <p:handoutMasterId r:id="rId28"/>
  </p:handoutMasterIdLst>
  <p:sldIdLst>
    <p:sldId id="259" r:id="rId5"/>
    <p:sldId id="303" r:id="rId6"/>
    <p:sldId id="263" r:id="rId7"/>
    <p:sldId id="321" r:id="rId8"/>
    <p:sldId id="322" r:id="rId9"/>
    <p:sldId id="304" r:id="rId10"/>
    <p:sldId id="317" r:id="rId11"/>
    <p:sldId id="319" r:id="rId12"/>
    <p:sldId id="307" r:id="rId13"/>
    <p:sldId id="305" r:id="rId14"/>
    <p:sldId id="318" r:id="rId15"/>
    <p:sldId id="306" r:id="rId16"/>
    <p:sldId id="323" r:id="rId17"/>
    <p:sldId id="324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299" r:id="rId26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E78E23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8" autoAdjust="0"/>
    <p:restoredTop sz="69581" autoAdjust="0"/>
  </p:normalViewPr>
  <p:slideViewPr>
    <p:cSldViewPr snapToGrid="0" snapToObjects="1" showGuides="1">
      <p:cViewPr varScale="1">
        <p:scale>
          <a:sx n="56" d="100"/>
          <a:sy n="56" d="100"/>
        </p:scale>
        <p:origin x="17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21.01.2016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21.01.2016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Vorlesung Jürgen Holm, WS2011/2012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ED80D-21B3-4947-BA64-39FACF824A4B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2207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Mauro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1186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Kaspar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6255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Maurice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9376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Login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 smtClean="0"/>
              <a:t>Infopage</a:t>
            </a:r>
            <a:endParaRPr lang="de-CH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 smtClean="0"/>
              <a:t>Ändern, speichern, zurück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CH" dirty="0" err="1" smtClean="0"/>
              <a:t>Medi</a:t>
            </a:r>
            <a:r>
              <a:rPr lang="de-CH" dirty="0" smtClean="0"/>
              <a:t> </a:t>
            </a:r>
            <a:r>
              <a:rPr lang="de-CH" dirty="0" err="1" smtClean="0"/>
              <a:t>DailyView</a:t>
            </a:r>
            <a:endParaRPr lang="de-CH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 smtClean="0"/>
              <a:t>Hinzufügen, speichern, zurück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CH" dirty="0" err="1" smtClean="0"/>
              <a:t>Medi</a:t>
            </a:r>
            <a:r>
              <a:rPr lang="de-CH" dirty="0" smtClean="0"/>
              <a:t> </a:t>
            </a:r>
            <a:r>
              <a:rPr lang="de-CH" baseline="0" dirty="0" smtClean="0"/>
              <a:t>Liste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State wechseln, zurück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Logout</a:t>
            </a:r>
            <a:r>
              <a:rPr lang="de-DE" baseline="0" dirty="0" smtClean="0"/>
              <a:t> – Login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Infopage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Medi</a:t>
            </a:r>
            <a:r>
              <a:rPr lang="de-DE" baseline="0" dirty="0" smtClean="0"/>
              <a:t> Daily View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Medi</a:t>
            </a:r>
            <a:r>
              <a:rPr lang="de-DE" baseline="0" dirty="0" smtClean="0"/>
              <a:t> Liste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Löschen, zurück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Random GIF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4289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CH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Verarbeitung, Abspeichern und Einlesen</a:t>
            </a:r>
            <a:r>
              <a:rPr lang="de-CH" baseline="0" dirty="0" smtClean="0"/>
              <a:t> der Usereingabe</a:t>
            </a:r>
            <a:endParaRPr lang="de-CH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 err="1" smtClean="0"/>
              <a:t>MedicamentList</a:t>
            </a:r>
            <a:r>
              <a:rPr lang="de-CH" dirty="0" smtClean="0"/>
              <a:t>, </a:t>
            </a:r>
            <a:r>
              <a:rPr lang="de-CH" dirty="0" err="1" smtClean="0"/>
              <a:t>Infopage</a:t>
            </a:r>
            <a:endParaRPr lang="de-CH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Link</a:t>
            </a:r>
            <a:r>
              <a:rPr lang="de-CH" baseline="0" dirty="0" smtClean="0"/>
              <a:t> zwischen Usereingaben und Applikationslogik</a:t>
            </a:r>
            <a:endParaRPr lang="de-CH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Methoden zum aufrufen der verschiedenen Klassen und deren Funktionen bei Userinteraktionen, wie </a:t>
            </a:r>
            <a:r>
              <a:rPr lang="de-CH" baseline="0" dirty="0" err="1" smtClean="0"/>
              <a:t>EnterView</a:t>
            </a:r>
            <a:r>
              <a:rPr lang="de-CH" baseline="0" dirty="0" smtClean="0"/>
              <a:t>, Remove &amp; Save </a:t>
            </a:r>
            <a:r>
              <a:rPr lang="de-CH" baseline="0" dirty="0" err="1" smtClean="0"/>
              <a:t>clickevents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1933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CH" dirty="0" smtClean="0"/>
              <a:t>Methode</a:t>
            </a:r>
            <a:r>
              <a:rPr lang="de-CH" baseline="0" dirty="0" smtClean="0"/>
              <a:t> zum erstellen</a:t>
            </a:r>
            <a:r>
              <a:rPr lang="de-CH" dirty="0" smtClean="0"/>
              <a:t> einer Instanz des </a:t>
            </a:r>
            <a:r>
              <a:rPr lang="de-CH" dirty="0" err="1" smtClean="0"/>
              <a:t>UserMangers</a:t>
            </a:r>
            <a:r>
              <a:rPr lang="de-CH" dirty="0" smtClean="0"/>
              <a:t> erstellt um die Methoden der </a:t>
            </a:r>
            <a:r>
              <a:rPr lang="de-CH" dirty="0" err="1" smtClean="0"/>
              <a:t>Infopage</a:t>
            </a:r>
            <a:r>
              <a:rPr lang="de-CH" dirty="0" smtClean="0"/>
              <a:t> und der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MedicamentList</a:t>
            </a:r>
            <a:r>
              <a:rPr lang="de-CH" baseline="0" dirty="0" smtClean="0"/>
              <a:t> aufzurufen</a:t>
            </a:r>
          </a:p>
          <a:p>
            <a:pPr marL="228600" indent="-228600">
              <a:buAutoNum type="arabicPeriod"/>
            </a:pPr>
            <a:r>
              <a:rPr lang="de-CH" dirty="0" smtClean="0"/>
              <a:t>Diese kann man dann in der View aufrufen</a:t>
            </a:r>
          </a:p>
          <a:p>
            <a:pPr marL="228600" indent="-228600">
              <a:buAutoNum type="arabicPeriod"/>
            </a:pPr>
            <a:r>
              <a:rPr lang="de-CH" dirty="0" smtClean="0"/>
              <a:t>Das</a:t>
            </a:r>
            <a:r>
              <a:rPr lang="de-CH" baseline="0" dirty="0" smtClean="0"/>
              <a:t> ist eine Methode der </a:t>
            </a:r>
            <a:r>
              <a:rPr lang="de-CH" baseline="0" dirty="0" err="1" smtClean="0"/>
              <a:t>UserManager</a:t>
            </a:r>
            <a:r>
              <a:rPr lang="de-CH" baseline="0" dirty="0" smtClean="0"/>
              <a:t> Klasse um die </a:t>
            </a:r>
            <a:r>
              <a:rPr lang="de-CH" baseline="0" dirty="0" err="1" smtClean="0"/>
              <a:t>read</a:t>
            </a:r>
            <a:r>
              <a:rPr lang="de-CH" baseline="0" dirty="0" smtClean="0"/>
              <a:t> Methode der </a:t>
            </a:r>
            <a:r>
              <a:rPr lang="de-CH" baseline="0" dirty="0" err="1" smtClean="0"/>
              <a:t>Infopage</a:t>
            </a:r>
            <a:r>
              <a:rPr lang="de-CH" baseline="0" dirty="0" smtClean="0"/>
              <a:t> klasse aufzurufen (existiert kein </a:t>
            </a:r>
            <a:r>
              <a:rPr lang="de-CH" baseline="0" dirty="0" err="1" smtClean="0"/>
              <a:t>file</a:t>
            </a:r>
            <a:r>
              <a:rPr lang="de-CH" baseline="0" dirty="0" smtClean="0"/>
              <a:t> mit dem </a:t>
            </a:r>
            <a:r>
              <a:rPr lang="de-CH" baseline="0" dirty="0" err="1" smtClean="0"/>
              <a:t>name</a:t>
            </a:r>
            <a:r>
              <a:rPr lang="de-CH" baseline="0" dirty="0" smtClean="0"/>
              <a:t>, wird ein leeres erstellt)</a:t>
            </a:r>
          </a:p>
          <a:p>
            <a:pPr marL="228600" indent="-228600">
              <a:buAutoNum type="arabicPeriod"/>
            </a:pPr>
            <a:r>
              <a:rPr lang="de-CH" baseline="0" dirty="0" smtClean="0"/>
              <a:t>Sobald der User die </a:t>
            </a:r>
            <a:r>
              <a:rPr lang="de-CH" baseline="0" dirty="0" err="1" smtClean="0"/>
              <a:t>Infoview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enterd</a:t>
            </a:r>
            <a:r>
              <a:rPr lang="de-CH" baseline="0" dirty="0" smtClean="0"/>
              <a:t>, ruft es die Methode des </a:t>
            </a:r>
            <a:r>
              <a:rPr lang="de-CH" baseline="0" dirty="0" err="1" smtClean="0"/>
              <a:t>UserManagers</a:t>
            </a:r>
            <a:r>
              <a:rPr lang="de-CH" baseline="0" dirty="0" smtClean="0"/>
              <a:t> auf und kann dadurch die einzelnen Textfelder der View füllen mit den Werten aus der ursprünglichen Textdatei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1486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7288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Philipp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7229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0606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Maurice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5268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Mauro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7613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  <a:prstGeom prst="rect">
            <a:avLst/>
          </a:prstGeom>
        </p:spPr>
        <p:txBody>
          <a:bodyPr lIns="0" rIns="0"/>
          <a:lstStyle>
            <a:lvl1pPr marL="271463" indent="-271463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786467" y="546274"/>
            <a:ext cx="7010142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6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6" r:id="rId12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 14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21.01.2016, Team rot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BFH Medizininformatik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1" y="1833480"/>
            <a:ext cx="2336714" cy="259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Maurice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/>
              <a:t>Elements </a:t>
            </a:r>
            <a:endParaRPr lang="de-CH" dirty="0" smtClean="0"/>
          </a:p>
          <a:p>
            <a:pPr lvl="1"/>
            <a:r>
              <a:rPr lang="de-CH" dirty="0" smtClean="0"/>
              <a:t>DrugTakeWrapper.java</a:t>
            </a:r>
          </a:p>
          <a:p>
            <a:pPr lvl="1"/>
            <a:r>
              <a:rPr lang="de-CH" dirty="0" smtClean="0"/>
              <a:t>DrugWrapper.java</a:t>
            </a:r>
          </a:p>
          <a:p>
            <a:pPr lvl="1"/>
            <a:r>
              <a:rPr lang="de-CH" dirty="0" smtClean="0"/>
              <a:t>Wrapper.java</a:t>
            </a:r>
          </a:p>
          <a:p>
            <a:r>
              <a:rPr lang="de-CH" dirty="0" smtClean="0"/>
              <a:t>Views</a:t>
            </a:r>
          </a:p>
          <a:p>
            <a:pPr lvl="1"/>
            <a:r>
              <a:rPr lang="de-CH" dirty="0" smtClean="0"/>
              <a:t>HomeView.java</a:t>
            </a:r>
          </a:p>
          <a:p>
            <a:pPr lvl="1"/>
            <a:r>
              <a:rPr lang="de-CH" dirty="0" smtClean="0"/>
              <a:t>InfoView.java</a:t>
            </a:r>
          </a:p>
          <a:p>
            <a:pPr lvl="1"/>
            <a:r>
              <a:rPr lang="de-CH" dirty="0" smtClean="0"/>
              <a:t>MedicationsListView.java</a:t>
            </a:r>
          </a:p>
          <a:p>
            <a:pPr lvl="1"/>
            <a:r>
              <a:rPr lang="de-CH" dirty="0" smtClean="0"/>
              <a:t>MedicationsView.java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2282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Maurice - Wrapper</a:t>
            </a:r>
            <a:endParaRPr lang="de-CH" dirty="0"/>
          </a:p>
          <a:p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85" y="1530000"/>
            <a:ext cx="2840715" cy="2275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211" y="5149888"/>
            <a:ext cx="1863086" cy="4638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794" y="4526200"/>
            <a:ext cx="2608298" cy="6056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05" y="1079626"/>
            <a:ext cx="2516137" cy="9007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Gerade Verbindung mit Pfeil 19"/>
          <p:cNvCxnSpPr>
            <a:stCxn id="1030" idx="3"/>
            <a:endCxn id="1027" idx="1"/>
          </p:cNvCxnSpPr>
          <p:nvPr/>
        </p:nvCxnSpPr>
        <p:spPr>
          <a:xfrm flipV="1">
            <a:off x="3399010" y="5381791"/>
            <a:ext cx="1144201" cy="54704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026" idx="2"/>
            <a:endCxn id="1028" idx="0"/>
          </p:cNvCxnSpPr>
          <p:nvPr/>
        </p:nvCxnSpPr>
        <p:spPr>
          <a:xfrm>
            <a:off x="2417943" y="3805470"/>
            <a:ext cx="0" cy="72073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endCxn id="1029" idx="1"/>
          </p:cNvCxnSpPr>
          <p:nvPr/>
        </p:nvCxnSpPr>
        <p:spPr>
          <a:xfrm>
            <a:off x="3838300" y="1530000"/>
            <a:ext cx="1755705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76" y="5637584"/>
            <a:ext cx="1962134" cy="5825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feld 57"/>
          <p:cNvSpPr txBox="1"/>
          <p:nvPr/>
        </p:nvSpPr>
        <p:spPr>
          <a:xfrm>
            <a:off x="2417943" y="3862781"/>
            <a:ext cx="1880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Feste Bestandteile</a:t>
            </a:r>
            <a:endParaRPr lang="de-CH" sz="1400" dirty="0"/>
          </a:p>
        </p:txBody>
      </p:sp>
      <p:sp>
        <p:nvSpPr>
          <p:cNvPr id="66" name="Textfeld 65"/>
          <p:cNvSpPr txBox="1"/>
          <p:nvPr/>
        </p:nvSpPr>
        <p:spPr>
          <a:xfrm>
            <a:off x="4244850" y="1229057"/>
            <a:ext cx="82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Optional</a:t>
            </a:r>
            <a:endParaRPr lang="de-CH" sz="1400" dirty="0"/>
          </a:p>
        </p:txBody>
      </p:sp>
      <p:sp>
        <p:nvSpPr>
          <p:cNvPr id="60" name="Plus 59"/>
          <p:cNvSpPr/>
          <p:nvPr/>
        </p:nvSpPr>
        <p:spPr>
          <a:xfrm>
            <a:off x="2263396" y="5208232"/>
            <a:ext cx="309093" cy="339584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0" name="Gerade Verbindung mit Pfeil 69"/>
          <p:cNvCxnSpPr>
            <a:stCxn id="1028" idx="3"/>
            <a:endCxn id="1027" idx="1"/>
          </p:cNvCxnSpPr>
          <p:nvPr/>
        </p:nvCxnSpPr>
        <p:spPr>
          <a:xfrm>
            <a:off x="3722092" y="4829021"/>
            <a:ext cx="821119" cy="55277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7077599" y="2359958"/>
            <a:ext cx="149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Definiert durch</a:t>
            </a:r>
            <a:endParaRPr lang="de-CH" sz="14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370" y="2667735"/>
            <a:ext cx="1545630" cy="33004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395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Mauro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/>
              <a:t>Navigator um Views zu wechseln</a:t>
            </a:r>
          </a:p>
          <a:p>
            <a:pPr lvl="1"/>
            <a:r>
              <a:rPr lang="de-CH" dirty="0"/>
              <a:t>Weiterleiten des Logins</a:t>
            </a:r>
          </a:p>
          <a:p>
            <a:r>
              <a:rPr lang="de-CH" dirty="0"/>
              <a:t>Grundkonzept Views</a:t>
            </a:r>
          </a:p>
          <a:p>
            <a:r>
              <a:rPr lang="de-CH" dirty="0"/>
              <a:t>UI </a:t>
            </a:r>
            <a:r>
              <a:rPr lang="de-CH"/>
              <a:t>Element </a:t>
            </a:r>
            <a:endParaRPr lang="de-CH" dirty="0"/>
          </a:p>
          <a:p>
            <a:r>
              <a:rPr lang="de-CH" dirty="0" err="1"/>
              <a:t>MedicamentManager</a:t>
            </a:r>
            <a:endParaRPr lang="de-CH" dirty="0"/>
          </a:p>
          <a:p>
            <a:r>
              <a:rPr lang="de-CH" dirty="0" err="1"/>
              <a:t>UserManager</a:t>
            </a:r>
            <a:endParaRPr lang="de-CH" dirty="0"/>
          </a:p>
          <a:p>
            <a:r>
              <a:rPr lang="de-CH" dirty="0" err="1"/>
              <a:t>StatePattern</a:t>
            </a:r>
            <a:endParaRPr lang="de-CH" dirty="0"/>
          </a:p>
          <a:p>
            <a:pPr lvl="1"/>
            <a:r>
              <a:rPr lang="de-CH" dirty="0"/>
              <a:t>GUI</a:t>
            </a:r>
          </a:p>
          <a:p>
            <a:pPr lvl="1"/>
            <a:r>
              <a:rPr lang="de-CH" dirty="0"/>
              <a:t>Funktionalität</a:t>
            </a:r>
          </a:p>
          <a:p>
            <a:r>
              <a:rPr lang="de-CH" dirty="0" err="1"/>
              <a:t>DailyView</a:t>
            </a:r>
            <a:r>
              <a:rPr lang="de-CH" dirty="0"/>
              <a:t> </a:t>
            </a:r>
            <a:r>
              <a:rPr lang="de-CH" dirty="0" err="1"/>
              <a:t>Medicaments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170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Mauro - Navigator</a:t>
            </a:r>
            <a:endParaRPr lang="de-CH" dirty="0"/>
          </a:p>
          <a:p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1530000"/>
            <a:ext cx="7249537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1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Mauro - Navigator</a:t>
            </a:r>
            <a:endParaRPr lang="de-CH" dirty="0"/>
          </a:p>
          <a:p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00" y="2029253"/>
            <a:ext cx="5792008" cy="430590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1489253"/>
            <a:ext cx="6134956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0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Schwierigkeiten</a:t>
            </a:r>
          </a:p>
          <a:p>
            <a:pPr lvl="1"/>
            <a:r>
              <a:rPr lang="de-CH" dirty="0" smtClean="0"/>
              <a:t>Viele Unklarheiten Theorie-Praxis</a:t>
            </a:r>
          </a:p>
          <a:p>
            <a:pPr lvl="1"/>
            <a:r>
              <a:rPr lang="de-CH" dirty="0" smtClean="0"/>
              <a:t>Fehlende Erfahrung</a:t>
            </a:r>
          </a:p>
          <a:p>
            <a:pPr lvl="1"/>
            <a:r>
              <a:rPr lang="de-CH" dirty="0" smtClean="0"/>
              <a:t>Keine Vorstellung für Umsetzungsmöglichkeiten</a:t>
            </a:r>
          </a:p>
          <a:p>
            <a:endParaRPr lang="de-CH" dirty="0"/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Konsumentensicht</a:t>
            </a:r>
          </a:p>
          <a:p>
            <a:pPr lvl="1"/>
            <a:r>
              <a:rPr lang="de-CH" dirty="0" smtClean="0"/>
              <a:t>Viele Ideen entwickeln</a:t>
            </a:r>
          </a:p>
          <a:p>
            <a:pPr lvl="1"/>
            <a:r>
              <a:rPr lang="de-CH" dirty="0" smtClean="0"/>
              <a:t>Noch nicht an Umsetzung denken</a:t>
            </a: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dirty="0" smtClean="0"/>
              <a:t>Prozess </a:t>
            </a:r>
            <a:br>
              <a:rPr lang="de-CH" dirty="0" smtClean="0"/>
            </a:br>
            <a:r>
              <a:rPr lang="de-CH" sz="2000" dirty="0" smtClean="0"/>
              <a:t>Storyboard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221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Schwierigkeiten</a:t>
            </a:r>
          </a:p>
          <a:p>
            <a:pPr lvl="1"/>
            <a:r>
              <a:rPr lang="de-CH" dirty="0" smtClean="0"/>
              <a:t>Viele Einflussfaktoren</a:t>
            </a:r>
          </a:p>
          <a:p>
            <a:pPr lvl="1"/>
            <a:r>
              <a:rPr lang="de-CH" dirty="0" smtClean="0"/>
              <a:t>Fehlende Erfahrung</a:t>
            </a:r>
            <a:endParaRPr lang="de-CH" dirty="0"/>
          </a:p>
          <a:p>
            <a:pPr lvl="1"/>
            <a:endParaRPr lang="de-CH" dirty="0" smtClean="0"/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Grundlage des Projekts</a:t>
            </a:r>
          </a:p>
          <a:p>
            <a:pPr lvl="1"/>
            <a:r>
              <a:rPr lang="de-CH" dirty="0" smtClean="0"/>
              <a:t>Alle Faktoren berücksichtigen</a:t>
            </a:r>
          </a:p>
          <a:p>
            <a:pPr lvl="2"/>
            <a:r>
              <a:rPr lang="de-CH" dirty="0" smtClean="0"/>
              <a:t>Richtlinien</a:t>
            </a:r>
          </a:p>
          <a:p>
            <a:pPr lvl="2"/>
            <a:r>
              <a:rPr lang="de-CH" dirty="0" smtClean="0"/>
              <a:t>Kundenanforderungen</a:t>
            </a:r>
          </a:p>
          <a:p>
            <a:pPr lvl="2"/>
            <a:r>
              <a:rPr lang="de-CH" dirty="0" smtClean="0"/>
              <a:t>…</a:t>
            </a:r>
          </a:p>
          <a:p>
            <a:pPr lvl="1"/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dirty="0" smtClean="0"/>
              <a:t>Prozess </a:t>
            </a:r>
            <a:br>
              <a:rPr lang="de-CH" dirty="0" smtClean="0"/>
            </a:br>
            <a:r>
              <a:rPr lang="de-CH" sz="2000" dirty="0" err="1" smtClean="0"/>
              <a:t>Requirements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1331511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Schwierigkeiten</a:t>
            </a:r>
          </a:p>
          <a:p>
            <a:pPr lvl="1"/>
            <a:r>
              <a:rPr lang="de-CH" dirty="0" smtClean="0"/>
              <a:t>Fehlende Erfahrung</a:t>
            </a:r>
          </a:p>
          <a:p>
            <a:pPr lvl="2"/>
            <a:r>
              <a:rPr lang="de-CH" dirty="0" smtClean="0"/>
              <a:t>Wichtige Punkte vergessen</a:t>
            </a:r>
          </a:p>
          <a:p>
            <a:pPr lvl="1"/>
            <a:r>
              <a:rPr lang="de-CH" dirty="0" smtClean="0"/>
              <a:t>Überblick behalten</a:t>
            </a:r>
          </a:p>
          <a:p>
            <a:pPr lvl="1"/>
            <a:r>
              <a:rPr lang="de-CH" dirty="0" smtClean="0"/>
              <a:t>Anbindung an </a:t>
            </a:r>
            <a:r>
              <a:rPr lang="de-CH" dirty="0" err="1" smtClean="0"/>
              <a:t>Vaadin</a:t>
            </a:r>
            <a:endParaRPr lang="de-CH" dirty="0"/>
          </a:p>
          <a:p>
            <a:endParaRPr lang="de-CH" dirty="0" smtClean="0"/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Ressourcen abklären</a:t>
            </a:r>
          </a:p>
          <a:p>
            <a:pPr lvl="1"/>
            <a:r>
              <a:rPr lang="de-CH" dirty="0" smtClean="0"/>
              <a:t>Externe Frameworks sind gut aber…</a:t>
            </a:r>
          </a:p>
          <a:p>
            <a:pPr lvl="1"/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dirty="0" smtClean="0"/>
              <a:t>Prozess </a:t>
            </a:r>
            <a:br>
              <a:rPr lang="de-CH" dirty="0" smtClean="0"/>
            </a:br>
            <a:r>
              <a:rPr lang="de-CH" sz="2000" dirty="0" smtClean="0"/>
              <a:t>Design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1305885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Schwierigkeiten</a:t>
            </a:r>
          </a:p>
          <a:p>
            <a:pPr lvl="1"/>
            <a:r>
              <a:rPr lang="de-CH" dirty="0" smtClean="0"/>
              <a:t>Arbeitsaufteilung</a:t>
            </a:r>
          </a:p>
          <a:p>
            <a:pPr lvl="1"/>
            <a:r>
              <a:rPr lang="de-CH" dirty="0" smtClean="0"/>
              <a:t>Fehlende Erfahrung</a:t>
            </a:r>
          </a:p>
          <a:p>
            <a:pPr lvl="1"/>
            <a:r>
              <a:rPr lang="de-CH" dirty="0" smtClean="0"/>
              <a:t>Aufwand schätzen</a:t>
            </a:r>
          </a:p>
          <a:p>
            <a:pPr lvl="1"/>
            <a:r>
              <a:rPr lang="de-CH" dirty="0" smtClean="0"/>
              <a:t>Machbarkeit einschätzen</a:t>
            </a:r>
            <a:endParaRPr lang="de-CH" dirty="0"/>
          </a:p>
          <a:p>
            <a:endParaRPr lang="de-CH" dirty="0" smtClean="0"/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Umgang mit Ressourcen</a:t>
            </a:r>
          </a:p>
          <a:p>
            <a:pPr lvl="1"/>
            <a:r>
              <a:rPr lang="de-CH" dirty="0" smtClean="0"/>
              <a:t>Teamarbeit</a:t>
            </a:r>
          </a:p>
          <a:p>
            <a:pPr lvl="1"/>
            <a:r>
              <a:rPr lang="de-CH" dirty="0" err="1" smtClean="0"/>
              <a:t>Scrum</a:t>
            </a:r>
            <a:r>
              <a:rPr lang="de-CH" dirty="0" smtClean="0"/>
              <a:t>-Vorgehensweise</a:t>
            </a:r>
          </a:p>
          <a:p>
            <a:pPr lvl="1"/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dirty="0" smtClean="0"/>
              <a:t>Prozess </a:t>
            </a:r>
            <a:br>
              <a:rPr lang="de-CH" dirty="0" smtClean="0"/>
            </a:br>
            <a:r>
              <a:rPr lang="de-CH" sz="2000" dirty="0" smtClean="0"/>
              <a:t>Implementation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2523521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Scrum</a:t>
            </a:r>
            <a:r>
              <a:rPr lang="de-DE" b="1" dirty="0" smtClean="0"/>
              <a:t> Master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>
          <a:xfrm>
            <a:off x="468000" y="1099750"/>
            <a:ext cx="8100000" cy="5020249"/>
          </a:xfrm>
        </p:spPr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Unterschiedliche Fähigkeiten des Teams</a:t>
            </a:r>
          </a:p>
          <a:p>
            <a:pPr lvl="1"/>
            <a:r>
              <a:rPr lang="de-CH" dirty="0" smtClean="0"/>
              <a:t>Zeitplanung</a:t>
            </a:r>
          </a:p>
          <a:p>
            <a:pPr lvl="1"/>
            <a:r>
              <a:rPr lang="de-CH" dirty="0" smtClean="0"/>
              <a:t>Fehlende Erfahrung</a:t>
            </a:r>
          </a:p>
          <a:p>
            <a:pPr lvl="1"/>
            <a:r>
              <a:rPr lang="de-CH" dirty="0" smtClean="0"/>
              <a:t>Prioritäten setzen</a:t>
            </a:r>
          </a:p>
          <a:p>
            <a:pPr lvl="1"/>
            <a:r>
              <a:rPr lang="de-CH" dirty="0" smtClean="0"/>
              <a:t>Überblick behalten</a:t>
            </a:r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30579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sz="2000" dirty="0" smtClean="0"/>
              <a:t>Live Demo</a:t>
            </a:r>
            <a:endParaRPr lang="de-CH" sz="2000" dirty="0"/>
          </a:p>
          <a:p>
            <a:r>
              <a:rPr lang="de-CH" sz="2000" dirty="0" smtClean="0"/>
              <a:t>Persönliche Beiträge</a:t>
            </a:r>
          </a:p>
          <a:p>
            <a:r>
              <a:rPr lang="de-CH" sz="2000" dirty="0" smtClean="0"/>
              <a:t>Gewonnene Erkenntnisse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Agenda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7059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Scrum</a:t>
            </a:r>
            <a:r>
              <a:rPr lang="de-DE" b="1" dirty="0" smtClean="0"/>
              <a:t> Member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>
          <a:xfrm>
            <a:off x="468000" y="1099750"/>
            <a:ext cx="8100000" cy="5020249"/>
          </a:xfrm>
        </p:spPr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Daily </a:t>
            </a:r>
            <a:r>
              <a:rPr lang="de-CH" dirty="0" err="1" smtClean="0"/>
              <a:t>Scrum</a:t>
            </a:r>
            <a:r>
              <a:rPr lang="de-CH" dirty="0" smtClean="0"/>
              <a:t> wichtig für</a:t>
            </a:r>
          </a:p>
          <a:p>
            <a:pPr lvl="2"/>
            <a:r>
              <a:rPr lang="de-CH" dirty="0" smtClean="0"/>
              <a:t>Arbeitsaufteilung</a:t>
            </a:r>
          </a:p>
          <a:p>
            <a:pPr lvl="2"/>
            <a:r>
              <a:rPr lang="de-CH" dirty="0" smtClean="0"/>
              <a:t>Fortschritt</a:t>
            </a:r>
          </a:p>
          <a:p>
            <a:pPr lvl="2"/>
            <a:r>
              <a:rPr lang="de-CH" dirty="0" smtClean="0"/>
              <a:t>Lösungssuche</a:t>
            </a:r>
          </a:p>
          <a:p>
            <a:pPr lvl="1"/>
            <a:r>
              <a:rPr lang="de-CH" dirty="0" smtClean="0"/>
              <a:t>Dokumente </a:t>
            </a:r>
            <a:r>
              <a:rPr lang="de-CH" dirty="0" err="1" smtClean="0"/>
              <a:t>up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date</a:t>
            </a:r>
            <a:r>
              <a:rPr lang="de-CH" dirty="0" smtClean="0"/>
              <a:t> halten</a:t>
            </a:r>
          </a:p>
          <a:p>
            <a:pPr lvl="1"/>
            <a:r>
              <a:rPr lang="de-CH" dirty="0" smtClean="0"/>
              <a:t>Zeitplanung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11237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You</a:t>
            </a:r>
            <a:r>
              <a:rPr lang="de-DE" b="1" dirty="0" smtClean="0"/>
              <a:t>, </a:t>
            </a:r>
            <a:r>
              <a:rPr lang="de-DE" b="1" dirty="0" err="1" smtClean="0"/>
              <a:t>your</a:t>
            </a:r>
            <a:r>
              <a:rPr lang="de-DE" b="1" dirty="0" smtClean="0"/>
              <a:t> </a:t>
            </a:r>
            <a:r>
              <a:rPr lang="de-DE" b="1" dirty="0" err="1" smtClean="0"/>
              <a:t>team</a:t>
            </a:r>
            <a:r>
              <a:rPr lang="de-DE" b="1" dirty="0" smtClean="0"/>
              <a:t>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course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>
          <a:xfrm>
            <a:off x="468000" y="1099750"/>
            <a:ext cx="8100000" cy="5020249"/>
          </a:xfrm>
        </p:spPr>
        <p:txBody>
          <a:bodyPr/>
          <a:lstStyle/>
          <a:p>
            <a:pPr lvl="1"/>
            <a:r>
              <a:rPr lang="de-CH" dirty="0"/>
              <a:t>Eigenverantwortung </a:t>
            </a:r>
            <a:r>
              <a:rPr lang="de-CH" dirty="0" smtClean="0"/>
              <a:t>für das gesamte Projekt</a:t>
            </a:r>
          </a:p>
          <a:p>
            <a:pPr lvl="1"/>
            <a:r>
              <a:rPr lang="de-CH" dirty="0" smtClean="0"/>
              <a:t>Unbekanntes Framework</a:t>
            </a:r>
          </a:p>
          <a:p>
            <a:pPr lvl="1"/>
            <a:r>
              <a:rPr lang="de-CH" dirty="0" smtClean="0"/>
              <a:t>Umsetzung Theorie – Praxis</a:t>
            </a:r>
          </a:p>
          <a:p>
            <a:pPr lvl="2"/>
            <a:r>
              <a:rPr lang="de-CH" dirty="0" smtClean="0"/>
              <a:t>Klassendiagram</a:t>
            </a:r>
          </a:p>
          <a:p>
            <a:pPr lvl="2"/>
            <a:r>
              <a:rPr lang="de-CH" dirty="0" smtClean="0"/>
              <a:t>Medikamentenübersicht</a:t>
            </a:r>
          </a:p>
          <a:p>
            <a:pPr lvl="1"/>
            <a:r>
              <a:rPr lang="de-CH" dirty="0" smtClean="0"/>
              <a:t>Semesterplanung</a:t>
            </a:r>
          </a:p>
          <a:p>
            <a:pPr lvl="2"/>
            <a:r>
              <a:rPr lang="de-CH" dirty="0" smtClean="0"/>
              <a:t>Aufteilung Theorie – Projektarbeit</a:t>
            </a:r>
          </a:p>
          <a:p>
            <a:pPr lvl="1"/>
            <a:r>
              <a:rPr lang="de-CH" dirty="0" smtClean="0"/>
              <a:t>Teamarbeit schwierig wenn Personen abwesend</a:t>
            </a:r>
          </a:p>
        </p:txBody>
      </p:sp>
    </p:spTree>
    <p:extLst>
      <p:ext uri="{BB962C8B-B14F-4D97-AF65-F5344CB8AC3E}">
        <p14:creationId xmlns:p14="http://schemas.microsoft.com/office/powerpoint/2010/main" val="3438071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 Dank!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>
                <a:hlinkClick r:id="rId3"/>
              </a:rPr>
              <a:t>Live 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Rea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err="1" smtClean="0"/>
              <a:t>LoginValidator</a:t>
            </a:r>
            <a:endParaRPr lang="de-CH" dirty="0" smtClean="0"/>
          </a:p>
          <a:p>
            <a:r>
              <a:rPr lang="de-CH" dirty="0" err="1" smtClean="0"/>
              <a:t>Infopage</a:t>
            </a:r>
            <a:endParaRPr lang="de-CH" dirty="0" smtClean="0"/>
          </a:p>
          <a:p>
            <a:r>
              <a:rPr lang="de-CH" dirty="0" err="1" smtClean="0"/>
              <a:t>MedicamentList</a:t>
            </a:r>
            <a:endParaRPr lang="de-CH" dirty="0" smtClean="0"/>
          </a:p>
          <a:p>
            <a:r>
              <a:rPr lang="de-CH" dirty="0" err="1" smtClean="0"/>
              <a:t>MedicamentManager</a:t>
            </a:r>
            <a:endParaRPr lang="de-CH" dirty="0"/>
          </a:p>
          <a:p>
            <a:r>
              <a:rPr lang="de-CH" dirty="0" err="1" smtClean="0"/>
              <a:t>UserManager</a:t>
            </a:r>
            <a:endParaRPr lang="de-CH" dirty="0" smtClean="0"/>
          </a:p>
          <a:p>
            <a:r>
              <a:rPr lang="de-CH" dirty="0" smtClean="0"/>
              <a:t>Einbindung in GUI</a:t>
            </a:r>
          </a:p>
        </p:txBody>
      </p:sp>
    </p:spTree>
    <p:extLst>
      <p:ext uri="{BB962C8B-B14F-4D97-AF65-F5344CB8AC3E}">
        <p14:creationId xmlns:p14="http://schemas.microsoft.com/office/powerpoint/2010/main" val="220576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720" y="2519999"/>
            <a:ext cx="6014176" cy="2708823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231" y="3498157"/>
            <a:ext cx="4862349" cy="576464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434" y="2691685"/>
            <a:ext cx="6533582" cy="1934284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4625" y="1980000"/>
            <a:ext cx="5684361" cy="3905645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Persönliche Beiträge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Rea - </a:t>
            </a:r>
            <a:r>
              <a:rPr lang="de-CH" dirty="0" err="1" smtClean="0"/>
              <a:t>UserManager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9217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Kaspar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/>
              <a:t>Medicament.java</a:t>
            </a:r>
          </a:p>
          <a:p>
            <a:r>
              <a:rPr lang="de-CH" dirty="0"/>
              <a:t>Person.java</a:t>
            </a:r>
          </a:p>
          <a:p>
            <a:pPr lvl="1"/>
            <a:r>
              <a:rPr lang="de-CH" dirty="0"/>
              <a:t>Patient.java</a:t>
            </a:r>
          </a:p>
          <a:p>
            <a:pPr lvl="1"/>
            <a:r>
              <a:rPr lang="de-CH" dirty="0"/>
              <a:t>FamilyMember.java</a:t>
            </a:r>
          </a:p>
          <a:p>
            <a:pPr lvl="1"/>
            <a:r>
              <a:rPr lang="de-CH" dirty="0"/>
              <a:t>Doctor.java</a:t>
            </a:r>
          </a:p>
          <a:p>
            <a:r>
              <a:rPr lang="de-CH" dirty="0" smtClean="0"/>
              <a:t>Remove </a:t>
            </a:r>
            <a:r>
              <a:rPr lang="de-CH" dirty="0" err="1" smtClean="0"/>
              <a:t>function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GUI </a:t>
            </a:r>
            <a:r>
              <a:rPr lang="de-CH" dirty="0" err="1" smtClean="0"/>
              <a:t>MedicationListView</a:t>
            </a:r>
            <a:endParaRPr lang="de-CH" dirty="0"/>
          </a:p>
          <a:p>
            <a:r>
              <a:rPr lang="de-CH" dirty="0" smtClean="0"/>
              <a:t>Random GIF-Button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45652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fik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8" y="3186572"/>
            <a:ext cx="5314950" cy="197167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Kaspar - </a:t>
            </a:r>
            <a:r>
              <a:rPr lang="de-CH" dirty="0"/>
              <a:t>Random GIF-Button</a:t>
            </a:r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t="36387"/>
          <a:stretch/>
        </p:blipFill>
        <p:spPr>
          <a:xfrm>
            <a:off x="2964562" y="1693503"/>
            <a:ext cx="4154805" cy="839797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88" y="1869569"/>
            <a:ext cx="2457450" cy="634365"/>
          </a:xfrm>
          <a:prstGeom prst="rect">
            <a:avLst/>
          </a:prstGeom>
          <a:ln>
            <a:solidFill>
              <a:schemeClr val="tx2"/>
            </a:solidFill>
          </a:ln>
        </p:spPr>
      </p:pic>
      <p:cxnSp>
        <p:nvCxnSpPr>
          <p:cNvPr id="11" name="Gerade Verbindung mit Pfeil 10"/>
          <p:cNvCxnSpPr/>
          <p:nvPr/>
        </p:nvCxnSpPr>
        <p:spPr>
          <a:xfrm>
            <a:off x="1558212" y="2411764"/>
            <a:ext cx="214605" cy="658007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1935987" y="2319594"/>
            <a:ext cx="2077094" cy="750177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endCxn id="9" idx="1"/>
          </p:cNvCxnSpPr>
          <p:nvPr/>
        </p:nvCxnSpPr>
        <p:spPr>
          <a:xfrm flipV="1">
            <a:off x="1665514" y="4359068"/>
            <a:ext cx="4421926" cy="483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/>
          <p:cNvGrpSpPr/>
          <p:nvPr/>
        </p:nvGrpSpPr>
        <p:grpSpPr>
          <a:xfrm>
            <a:off x="5100710" y="3650408"/>
            <a:ext cx="3864080" cy="2476008"/>
            <a:chOff x="5161992" y="3536600"/>
            <a:chExt cx="3864080" cy="2476008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48722" y="3536600"/>
              <a:ext cx="2457450" cy="141732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37" name="Grafik 36"/>
            <p:cNvPicPr>
              <a:picLocks noChangeAspect="1"/>
            </p:cNvPicPr>
            <p:nvPr/>
          </p:nvPicPr>
          <p:blipFill rotWithShape="1">
            <a:blip r:embed="rId6"/>
            <a:srcRect r="42603" b="7027"/>
            <a:stretch/>
          </p:blipFill>
          <p:spPr>
            <a:xfrm>
              <a:off x="5161992" y="5417507"/>
              <a:ext cx="3864080" cy="595101"/>
            </a:xfrm>
            <a:prstGeom prst="rect">
              <a:avLst/>
            </a:prstGeom>
            <a:ln>
              <a:solidFill>
                <a:schemeClr val="tx2"/>
              </a:solidFill>
              <a:prstDash val="dash"/>
            </a:ln>
          </p:spPr>
        </p:pic>
        <p:cxnSp>
          <p:nvCxnSpPr>
            <p:cNvPr id="41" name="Gerader Verbinder 40"/>
            <p:cNvCxnSpPr/>
            <p:nvPr/>
          </p:nvCxnSpPr>
          <p:spPr>
            <a:xfrm flipH="1">
              <a:off x="5161992" y="4953920"/>
              <a:ext cx="986730" cy="463587"/>
            </a:xfrm>
            <a:prstGeom prst="line">
              <a:avLst/>
            </a:prstGeom>
            <a:ln w="9525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>
              <a:off x="8606172" y="4953920"/>
              <a:ext cx="419900" cy="463587"/>
            </a:xfrm>
            <a:prstGeom prst="line">
              <a:avLst/>
            </a:prstGeom>
            <a:ln w="9525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Grafik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1994" y="2116520"/>
            <a:ext cx="607948" cy="60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0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 smtClean="0"/>
              <a:t>Persönliche Beiträge</a:t>
            </a:r>
            <a:endParaRPr lang="de-CH" b="1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Philipp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Login </a:t>
            </a:r>
            <a:r>
              <a:rPr lang="de-CH" dirty="0" err="1" smtClean="0"/>
              <a:t>Validator</a:t>
            </a:r>
            <a:endParaRPr lang="de-CH" dirty="0" smtClean="0"/>
          </a:p>
          <a:p>
            <a:r>
              <a:rPr lang="de-CH" smtClean="0"/>
              <a:t>State Pattern</a:t>
            </a:r>
            <a:endParaRPr lang="de-CH" dirty="0" smtClean="0"/>
          </a:p>
          <a:p>
            <a:r>
              <a:rPr lang="de-CH" dirty="0" err="1" smtClean="0"/>
              <a:t>MedicineManagerTest</a:t>
            </a:r>
            <a:endParaRPr lang="de-CH" dirty="0" smtClean="0"/>
          </a:p>
          <a:p>
            <a:r>
              <a:rPr lang="de-CH" dirty="0" err="1" smtClean="0"/>
              <a:t>UserManagerTest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60327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Philipp</a:t>
            </a:r>
            <a:endParaRPr lang="de-CH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3"/>
          </p:nvPr>
        </p:nvPicPr>
        <p:blipFill rotWithShape="1">
          <a:blip r:embed="rId2"/>
          <a:srcRect t="20418"/>
          <a:stretch/>
        </p:blipFill>
        <p:spPr>
          <a:xfrm>
            <a:off x="2095736" y="1530000"/>
            <a:ext cx="4844528" cy="445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30977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5091c847-84be-4f4f-b16c-c018ad2ca66b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437</Words>
  <Application>Microsoft Office PowerPoint</Application>
  <PresentationFormat>Bildschirmpräsentation (4:3)</PresentationFormat>
  <Paragraphs>178</Paragraphs>
  <Slides>22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0" baseType="lpstr">
      <vt:lpstr>MS PGothic</vt:lpstr>
      <vt:lpstr>MS PGothic</vt:lpstr>
      <vt:lpstr>Arial</vt:lpstr>
      <vt:lpstr>Calibri</vt:lpstr>
      <vt:lpstr>Lucida Grande</vt:lpstr>
      <vt:lpstr>Lucida Sans</vt:lpstr>
      <vt:lpstr>Lucida Sans Unicode</vt:lpstr>
      <vt:lpstr>BFH_PPT_Vorlage</vt:lpstr>
      <vt:lpstr>Task 14</vt:lpstr>
      <vt:lpstr>Agenda</vt:lpstr>
      <vt:lpstr>Live Demo</vt:lpstr>
      <vt:lpstr>Persönliche Beiträge</vt:lpstr>
      <vt:lpstr>Persönliche Beiträge</vt:lpstr>
      <vt:lpstr>Persönliche Beiträge</vt:lpstr>
      <vt:lpstr>Persönliche Beiträge</vt:lpstr>
      <vt:lpstr>Persönliche Beiträge</vt:lpstr>
      <vt:lpstr>Persönliche Beiträge</vt:lpstr>
      <vt:lpstr>Persönliche Beiträge</vt:lpstr>
      <vt:lpstr>Persönliche Beiträge</vt:lpstr>
      <vt:lpstr>Persönliche Beiträge</vt:lpstr>
      <vt:lpstr>Persönliche Beiträge</vt:lpstr>
      <vt:lpstr>Persönliche Beiträge</vt:lpstr>
      <vt:lpstr>Prozess  Storyboard</vt:lpstr>
      <vt:lpstr>Prozess  Requirements</vt:lpstr>
      <vt:lpstr>Prozess  Design</vt:lpstr>
      <vt:lpstr>Prozess  Implementation</vt:lpstr>
      <vt:lpstr>Scrum Master</vt:lpstr>
      <vt:lpstr>Scrum Member</vt:lpstr>
      <vt:lpstr>You, your team and the course</vt:lpstr>
      <vt:lpstr>Herzlichen Dank!</vt:lpstr>
    </vt:vector>
  </TitlesOfParts>
  <Company>Berner Fachhochschule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Mauro Tschanz</cp:lastModifiedBy>
  <cp:revision>64</cp:revision>
  <cp:lastPrinted>2013-06-13T15:31:11Z</cp:lastPrinted>
  <dcterms:created xsi:type="dcterms:W3CDTF">2013-06-07T09:55:15Z</dcterms:created>
  <dcterms:modified xsi:type="dcterms:W3CDTF">2016-01-21T07:20:44Z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