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36"/>
  </p:notesMasterIdLst>
  <p:handoutMasterIdLst>
    <p:handoutMasterId r:id="rId37"/>
  </p:handoutMasterIdLst>
  <p:sldIdLst>
    <p:sldId id="259" r:id="rId5"/>
    <p:sldId id="303" r:id="rId6"/>
    <p:sldId id="257" r:id="rId7"/>
    <p:sldId id="263" r:id="rId8"/>
    <p:sldId id="270" r:id="rId9"/>
    <p:sldId id="271" r:id="rId10"/>
    <p:sldId id="272" r:id="rId11"/>
    <p:sldId id="274" r:id="rId12"/>
    <p:sldId id="276" r:id="rId13"/>
    <p:sldId id="277" r:id="rId14"/>
    <p:sldId id="285" r:id="rId15"/>
    <p:sldId id="286" r:id="rId16"/>
    <p:sldId id="282" r:id="rId17"/>
    <p:sldId id="283" r:id="rId18"/>
    <p:sldId id="284" r:id="rId19"/>
    <p:sldId id="273" r:id="rId20"/>
    <p:sldId id="275" r:id="rId21"/>
    <p:sldId id="278" r:id="rId22"/>
    <p:sldId id="279" r:id="rId23"/>
    <p:sldId id="280" r:id="rId24"/>
    <p:sldId id="281" r:id="rId25"/>
    <p:sldId id="287" r:id="rId26"/>
    <p:sldId id="288" r:id="rId27"/>
    <p:sldId id="290" r:id="rId28"/>
    <p:sldId id="289" r:id="rId29"/>
    <p:sldId id="291" r:id="rId30"/>
    <p:sldId id="292" r:id="rId31"/>
    <p:sldId id="302" r:id="rId32"/>
    <p:sldId id="300" r:id="rId33"/>
    <p:sldId id="301" r:id="rId34"/>
    <p:sldId id="299" r:id="rId35"/>
  </p:sldIdLst>
  <p:sldSz cx="9144000" cy="6858000" type="screen4x3"/>
  <p:notesSz cx="6669088" cy="9926638"/>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E23"/>
    <a:srgbClr val="697D91"/>
    <a:srgbClr val="455960"/>
    <a:srgbClr val="4A5B60"/>
    <a:srgbClr val="FAA500"/>
    <a:srgbClr val="697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031" autoAdjust="0"/>
    <p:restoredTop sz="70653" autoAdjust="0"/>
  </p:normalViewPr>
  <p:slideViewPr>
    <p:cSldViewPr snapToGrid="0" snapToObjects="1" showGuides="1">
      <p:cViewPr>
        <p:scale>
          <a:sx n="100" d="100"/>
          <a:sy n="100" d="100"/>
        </p:scale>
        <p:origin x="-504" y="-8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notesMaster" Target="notesMasters/notesMaster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EFA0D184-D464-48E9-9CA0-A94E873F6C2C}" type="datetimeFigureOut">
              <a:rPr lang="de-CH" smtClean="0"/>
              <a:t>12.09.15</a:t>
            </a:fld>
            <a:endParaRPr lang="de-CH"/>
          </a:p>
        </p:txBody>
      </p:sp>
      <p:sp>
        <p:nvSpPr>
          <p:cNvPr id="4" name="Fußzeilenplatzhalter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AF2B663-2BA9-4D7E-8201-5DE4109E1EDD}" type="datetimeFigureOut">
              <a:rPr lang="de-CH" smtClean="0"/>
              <a:t>12.09.15</a:t>
            </a:fld>
            <a:endParaRPr lang="de-CH"/>
          </a:p>
        </p:txBody>
      </p:sp>
      <p:sp>
        <p:nvSpPr>
          <p:cNvPr id="4" name="Folienbildplatzhalt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Kopfzeilenplatzhalter 3"/>
          <p:cNvSpPr>
            <a:spLocks noGrp="1"/>
          </p:cNvSpPr>
          <p:nvPr>
            <p:ph type="hdr" sz="quarter" idx="10"/>
          </p:nvPr>
        </p:nvSpPr>
        <p:spPr/>
        <p:txBody>
          <a:bodyPr/>
          <a:lstStyle/>
          <a:p>
            <a:pPr>
              <a:defRPr/>
            </a:pPr>
            <a:r>
              <a:rPr lang="de-CH" smtClean="0"/>
              <a:t>Vorlesung Jürgen Holm, WS2011/2012</a:t>
            </a:r>
            <a:endParaRPr lang="de-CH" dirty="0"/>
          </a:p>
        </p:txBody>
      </p:sp>
      <p:sp>
        <p:nvSpPr>
          <p:cNvPr id="5" name="Foliennummernplatzhalter 4"/>
          <p:cNvSpPr>
            <a:spLocks noGrp="1"/>
          </p:cNvSpPr>
          <p:nvPr>
            <p:ph type="sldNum" sz="quarter" idx="11"/>
          </p:nvPr>
        </p:nvSpPr>
        <p:spPr/>
        <p:txBody>
          <a:bodyPr/>
          <a:lstStyle/>
          <a:p>
            <a:pPr>
              <a:defRPr/>
            </a:pPr>
            <a:fld id="{EC6ED80D-21B3-4947-BA64-39FACF824A4B}" type="slidenum">
              <a:rPr lang="de-CH" smtClean="0"/>
              <a:pPr>
                <a:defRPr/>
              </a:pPr>
              <a:t>2</a:t>
            </a:fld>
            <a:endParaRPr lang="de-CH"/>
          </a:p>
        </p:txBody>
      </p:sp>
    </p:spTree>
    <p:extLst>
      <p:ext uri="{BB962C8B-B14F-4D97-AF65-F5344CB8AC3E}">
        <p14:creationId xmlns:p14="http://schemas.microsoft.com/office/powerpoint/2010/main" val="3162207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27</a:t>
            </a:fld>
            <a:endParaRPr lang="de-CH"/>
          </a:p>
        </p:txBody>
      </p:sp>
    </p:spTree>
    <p:extLst>
      <p:ext uri="{BB962C8B-B14F-4D97-AF65-F5344CB8AC3E}">
        <p14:creationId xmlns:p14="http://schemas.microsoft.com/office/powerpoint/2010/main" val="990257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z="1100" b="0" u="none" baseline="0" dirty="0" smtClean="0"/>
              <a:t>Beispiele aus der Forschung:</a:t>
            </a:r>
          </a:p>
          <a:p>
            <a:endParaRPr lang="de-CH" sz="1100" b="0" u="sng" baseline="0" dirty="0" smtClean="0"/>
          </a:p>
          <a:p>
            <a:r>
              <a:rPr lang="de-CH" sz="1100" b="0" u="sng" dirty="0" err="1" smtClean="0"/>
              <a:t>Energy</a:t>
            </a:r>
            <a:r>
              <a:rPr lang="de-CH" sz="1100" b="0" u="sng" dirty="0" smtClean="0"/>
              <a:t> </a:t>
            </a:r>
            <a:r>
              <a:rPr lang="de-CH" sz="1100" b="0" u="sng" dirty="0" err="1" smtClean="0"/>
              <a:t>and</a:t>
            </a:r>
            <a:r>
              <a:rPr lang="de-CH" sz="1100" b="0" u="sng" dirty="0" smtClean="0"/>
              <a:t> Mobility Research</a:t>
            </a:r>
          </a:p>
          <a:p>
            <a:r>
              <a:rPr lang="de-CH" sz="1100" dirty="0" smtClean="0"/>
              <a:t>Seit mehr</a:t>
            </a:r>
            <a:r>
              <a:rPr lang="de-CH" sz="1100" baseline="0" dirty="0" smtClean="0"/>
              <a:t> als 25 Jahren forscht die BFH im Gebiet der Photovoltaik und ist beispielsweise im Test von Photovoltaik-Installationen führend. Seit 10 Jahren forscht die BFH an Lithium-Ionen-Batteriesystemen. Hier wurde der Grundstein gelegt für die neuen Elektromagnetmotoren der Bombardier-Züge, welche in der Schweiz ab 2015 zum Einsatz kommen werden. Das Wissen aus der </a:t>
            </a:r>
            <a:r>
              <a:rPr lang="de-CH" sz="1100" baseline="0" dirty="0" err="1" smtClean="0"/>
              <a:t>Energy</a:t>
            </a:r>
            <a:r>
              <a:rPr lang="de-CH" sz="1100" baseline="0" dirty="0" smtClean="0"/>
              <a:t> </a:t>
            </a:r>
            <a:r>
              <a:rPr lang="de-CH" sz="1100" baseline="0" dirty="0" err="1" smtClean="0"/>
              <a:t>and</a:t>
            </a:r>
            <a:r>
              <a:rPr lang="de-CH" sz="1100" baseline="0" dirty="0" smtClean="0"/>
              <a:t> Mobility Research fliesst zudem in ökologisches Engineering für Entwicklungs- und Schwellenländer (Solarzellen, Brennstoffzellen) ein.</a:t>
            </a:r>
            <a:endParaRPr lang="de-CH" sz="1100" dirty="0" smtClean="0"/>
          </a:p>
          <a:p>
            <a:endParaRPr lang="de-CH" sz="1100" dirty="0" smtClean="0"/>
          </a:p>
          <a:p>
            <a:r>
              <a:rPr lang="de-CH" sz="1100" b="0" u="sng" dirty="0" smtClean="0"/>
              <a:t>Holz-</a:t>
            </a:r>
            <a:r>
              <a:rPr lang="de-CH" sz="1100" b="0" u="sng" baseline="0" dirty="0" smtClean="0"/>
              <a:t> und Verbundbau</a:t>
            </a:r>
          </a:p>
          <a:p>
            <a:r>
              <a:rPr lang="de-CH" sz="1100" baseline="0" dirty="0" smtClean="0"/>
              <a:t>Die BFH ist die einzige Schweizer Fachhochschule mit Kompetenz in Holz. Sie kann auf 60 Jahre Erfahrung in diesem Bereich zurückblicken. Sie verfügt beispielsweise über einen Leichtbauprüfstand zusammen mit der EMPA, wo Schalltests für mehrgeschossige Holzbauten durchgeführt werden. Sie entwickelt energieeffiziente Gebäudehüllen aus Holz. Ein Beispiel ist das Holzbausystem </a:t>
            </a:r>
            <a:r>
              <a:rPr lang="de-CH" sz="1100" baseline="0" dirty="0" err="1" smtClean="0"/>
              <a:t>Eggo</a:t>
            </a:r>
            <a:r>
              <a:rPr lang="de-CH" sz="1100" baseline="0" dirty="0" smtClean="0"/>
              <a:t>, welches auch kleinen Holzbetrieben den Zugang zum Markt für Wohnbauten ermöglicht. </a:t>
            </a:r>
          </a:p>
          <a:p>
            <a:endParaRPr lang="de-CH" sz="1100" baseline="0" dirty="0" smtClean="0"/>
          </a:p>
          <a:p>
            <a:r>
              <a:rPr lang="de-CH" sz="1100" b="0" u="sng" baseline="0" dirty="0" smtClean="0"/>
              <a:t>Tierproduktionssysteme</a:t>
            </a:r>
          </a:p>
          <a:p>
            <a:r>
              <a:rPr lang="de-CH" sz="1100" baseline="0" dirty="0" smtClean="0"/>
              <a:t>Tierproduzenten in der Schweiz, aber auch international, werden bei der Anpassung ihrer Produktionssysteme an sich verändernde Rahmenbedingungen unterstützt. Im Auftrag des Schweiz. Bundesamts für Landwirtschaft überwacht die BFH den Prozess zur Entwicklung und Umsetzung der Initiative der FAO (Food </a:t>
            </a:r>
            <a:r>
              <a:rPr lang="de-CH" sz="1100" baseline="0" dirty="0" err="1" smtClean="0"/>
              <a:t>and</a:t>
            </a:r>
            <a:r>
              <a:rPr lang="de-CH" sz="1100" baseline="0" dirty="0" smtClean="0"/>
              <a:t> </a:t>
            </a:r>
            <a:r>
              <a:rPr lang="de-CH" sz="1100" baseline="0" dirty="0" err="1" smtClean="0"/>
              <a:t>Agriculture</a:t>
            </a:r>
            <a:r>
              <a:rPr lang="de-CH" sz="1100" baseline="0" dirty="0" smtClean="0"/>
              <a:t> </a:t>
            </a:r>
            <a:r>
              <a:rPr lang="de-CH" sz="1100" baseline="0" dirty="0" err="1" smtClean="0"/>
              <a:t>Organization</a:t>
            </a:r>
            <a:r>
              <a:rPr lang="de-CH" sz="1100" baseline="0" dirty="0" smtClean="0"/>
              <a:t> </a:t>
            </a:r>
            <a:r>
              <a:rPr lang="de-CH" sz="1100" baseline="0" dirty="0" err="1" smtClean="0"/>
              <a:t>of</a:t>
            </a:r>
            <a:r>
              <a:rPr lang="de-CH" sz="1100" baseline="0" dirty="0" smtClean="0"/>
              <a:t> </a:t>
            </a:r>
            <a:r>
              <a:rPr lang="de-CH" sz="1100" baseline="0" dirty="0" err="1" smtClean="0"/>
              <a:t>the</a:t>
            </a:r>
            <a:r>
              <a:rPr lang="de-CH" sz="1100" baseline="0" dirty="0" smtClean="0"/>
              <a:t> United </a:t>
            </a:r>
            <a:r>
              <a:rPr lang="de-CH" sz="1100" baseline="0" dirty="0" err="1" smtClean="0"/>
              <a:t>Nations</a:t>
            </a:r>
            <a:r>
              <a:rPr lang="de-CH" sz="1100" baseline="0" dirty="0" smtClean="0"/>
              <a:t>), die «Global Agenda </a:t>
            </a:r>
            <a:r>
              <a:rPr lang="de-CH" sz="1100" baseline="0" dirty="0" err="1" smtClean="0"/>
              <a:t>of</a:t>
            </a:r>
            <a:r>
              <a:rPr lang="de-CH" sz="1100" baseline="0" dirty="0" smtClean="0"/>
              <a:t> Action in </a:t>
            </a:r>
            <a:r>
              <a:rPr lang="de-CH" sz="1100" baseline="0" dirty="0" err="1" smtClean="0"/>
              <a:t>support</a:t>
            </a:r>
            <a:r>
              <a:rPr lang="de-CH" sz="1100" baseline="0" dirty="0" smtClean="0"/>
              <a:t> </a:t>
            </a:r>
            <a:r>
              <a:rPr lang="de-CH" sz="1100" baseline="0" dirty="0" err="1" smtClean="0"/>
              <a:t>of</a:t>
            </a:r>
            <a:r>
              <a:rPr lang="de-CH" sz="1100" baseline="0" dirty="0" smtClean="0"/>
              <a:t> </a:t>
            </a:r>
            <a:r>
              <a:rPr lang="de-CH" sz="1100" baseline="0" dirty="0" err="1" smtClean="0"/>
              <a:t>Sustainable</a:t>
            </a:r>
            <a:r>
              <a:rPr lang="de-CH" sz="1100" baseline="0" dirty="0" smtClean="0"/>
              <a:t> Livestock </a:t>
            </a:r>
            <a:r>
              <a:rPr lang="de-CH" sz="1100" baseline="0" dirty="0" err="1" smtClean="0"/>
              <a:t>Sector</a:t>
            </a:r>
            <a:r>
              <a:rPr lang="de-CH" sz="1100" baseline="0" dirty="0" smtClean="0"/>
              <a:t> Development».</a:t>
            </a:r>
          </a:p>
          <a:p>
            <a:endParaRPr lang="de-CH" sz="1100" baseline="0" dirty="0" smtClean="0"/>
          </a:p>
          <a:p>
            <a:r>
              <a:rPr lang="de-CH" sz="1100" b="0" u="sng" baseline="0" dirty="0" err="1" smtClean="0"/>
              <a:t>eGovernment</a:t>
            </a:r>
            <a:endParaRPr lang="de-CH" sz="1100" b="0" u="sng" baseline="0" dirty="0" smtClean="0"/>
          </a:p>
          <a:p>
            <a:r>
              <a:rPr lang="de-CH" sz="1100" baseline="0" dirty="0" smtClean="0"/>
              <a:t>Open </a:t>
            </a:r>
            <a:r>
              <a:rPr lang="de-CH" sz="1100" baseline="0" dirty="0" err="1" smtClean="0"/>
              <a:t>Government</a:t>
            </a:r>
            <a:r>
              <a:rPr lang="de-CH" sz="1100" baseline="0" dirty="0" smtClean="0"/>
              <a:t> Data rückt in der Schweiz zunehmend in den Fokus des Interesses der Behörden. Die BFH erarbeitet hier die notwendigen Grundlagen zur koordinierten Umsetzung von Open </a:t>
            </a:r>
            <a:r>
              <a:rPr lang="de-CH" sz="1100" baseline="0" dirty="0" err="1" smtClean="0"/>
              <a:t>Government</a:t>
            </a:r>
            <a:r>
              <a:rPr lang="de-CH" sz="1100" baseline="0" dirty="0" smtClean="0"/>
              <a:t> Data in der Schweiz. Im Rahmen des EU-Projektes «</a:t>
            </a:r>
            <a:r>
              <a:rPr lang="de-CH" sz="1100" baseline="0" dirty="0" err="1" smtClean="0"/>
              <a:t>Fusepool</a:t>
            </a:r>
            <a:r>
              <a:rPr lang="de-CH" sz="1100" baseline="0" dirty="0" smtClean="0"/>
              <a:t>» arbeitet die BFH an der Integration, dem Schutz und der Verlinkung von internen und externen Daten. Dies erleichtert z.B. Einsatzkräften in Notsituationen die Arbeit.</a:t>
            </a:r>
          </a:p>
          <a:p>
            <a:endParaRPr lang="de-CH" sz="1100" baseline="0" dirty="0" smtClean="0"/>
          </a:p>
          <a:p>
            <a:r>
              <a:rPr lang="de-CH" sz="1100" b="0" u="sng" baseline="0" dirty="0" smtClean="0"/>
              <a:t>Materialität in Kunst und Kultur</a:t>
            </a:r>
          </a:p>
          <a:p>
            <a:r>
              <a:rPr lang="de-CH" sz="1100" baseline="0" dirty="0" smtClean="0"/>
              <a:t>An der BFH wird untersucht, wie Farbfotografien und Bilder, die in </a:t>
            </a:r>
            <a:r>
              <a:rPr lang="de-CH" sz="1100" baseline="0" dirty="0" err="1" smtClean="0"/>
              <a:t>Inkjet</a:t>
            </a:r>
            <a:r>
              <a:rPr lang="de-CH" sz="1100" baseline="0" dirty="0" smtClean="0"/>
              <a:t> gedruckt wurden, altern. Ziel ist es, die im Licht stabilsten Materialkombinationen zu finden, um sie dann </a:t>
            </a:r>
            <a:r>
              <a:rPr lang="de-CH" sz="1100" baseline="0" dirty="0" err="1" smtClean="0"/>
              <a:t>KünstlerInnen</a:t>
            </a:r>
            <a:r>
              <a:rPr lang="de-CH" sz="1100" baseline="0" dirty="0" smtClean="0"/>
              <a:t>, Sammlungen und Museen zu empfehlen. Dies zum Schutz und Erhalt der Fotografien. Dafür arbeitet sie mit den Unternehmen ILFORD Imaging </a:t>
            </a:r>
            <a:r>
              <a:rPr lang="de-CH" sz="1100" baseline="0" dirty="0" err="1" smtClean="0"/>
              <a:t>Switzerland</a:t>
            </a:r>
            <a:r>
              <a:rPr lang="de-CH" sz="1100" baseline="0" dirty="0" smtClean="0"/>
              <a:t> und Sihl AG zusammen. Das Projekt wird von der Swiss National Science </a:t>
            </a:r>
            <a:r>
              <a:rPr lang="de-CH" sz="1100" baseline="0" dirty="0" err="1" smtClean="0"/>
              <a:t>Foundation</a:t>
            </a:r>
            <a:r>
              <a:rPr lang="de-CH" sz="1100" baseline="0" dirty="0" smtClean="0"/>
              <a:t> (SNF) finanziert. </a:t>
            </a:r>
          </a:p>
          <a:p>
            <a:endParaRPr lang="de-CH" sz="1100" baseline="0" dirty="0" smtClean="0"/>
          </a:p>
          <a:p>
            <a:r>
              <a:rPr lang="de-CH" sz="1100" b="0" u="sng" baseline="0" dirty="0" smtClean="0"/>
              <a:t>Sport</a:t>
            </a:r>
          </a:p>
          <a:p>
            <a:r>
              <a:rPr lang="en-US" sz="1100" dirty="0" smtClean="0"/>
              <a:t>Das</a:t>
            </a:r>
            <a:r>
              <a:rPr lang="en-US" sz="1100" baseline="0" dirty="0" smtClean="0"/>
              <a:t> S</a:t>
            </a:r>
            <a:r>
              <a:rPr lang="en-US" sz="1100" dirty="0" smtClean="0"/>
              <a:t>wiss Federal Institute of Sports </a:t>
            </a:r>
            <a:r>
              <a:rPr lang="en-US" sz="1100" dirty="0" err="1" smtClean="0"/>
              <a:t>Magglingen</a:t>
            </a:r>
            <a:r>
              <a:rPr lang="en-US" sz="1100" dirty="0" smtClean="0"/>
              <a:t> </a:t>
            </a:r>
            <a:r>
              <a:rPr lang="de-CH" sz="1100" b="0" u="none" baseline="0" dirty="0" smtClean="0"/>
              <a:t>ist die führende Aus- und Weiterbildungsstätte für Sport in der Schweiz. Sie ist führend in der Forschung im Bereich Leistungs- und Spitzensport wenn es darum geht, Methoden zur Leistungsverbesserung zu entwickeln. Zudem erstellt sie Studien über den wirtschaftlichen Impact von Grossanlässen wie Weltmeisterschaften oder Olympischen Spielen.</a:t>
            </a:r>
            <a:endParaRPr lang="de-CH" sz="1100" b="0" u="none" dirty="0"/>
          </a:p>
        </p:txBody>
      </p:sp>
      <p:sp>
        <p:nvSpPr>
          <p:cNvPr id="4" name="Slide Number Placeholder 3"/>
          <p:cNvSpPr>
            <a:spLocks noGrp="1"/>
          </p:cNvSpPr>
          <p:nvPr>
            <p:ph type="sldNum" sz="quarter" idx="10"/>
          </p:nvPr>
        </p:nvSpPr>
        <p:spPr/>
        <p:txBody>
          <a:bodyPr/>
          <a:lstStyle/>
          <a:p>
            <a:fld id="{37E44704-8E6D-4CF2-8CFA-A0F7BC751896}" type="slidenum">
              <a:rPr lang="de-CH" smtClean="0"/>
              <a:t>28</a:t>
            </a:fld>
            <a:endParaRPr lang="de-CH"/>
          </a:p>
        </p:txBody>
      </p:sp>
    </p:spTree>
    <p:extLst>
      <p:ext uri="{BB962C8B-B14F-4D97-AF65-F5344CB8AC3E}">
        <p14:creationId xmlns:p14="http://schemas.microsoft.com/office/powerpoint/2010/main" val="3696528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37E44704-8E6D-4CF2-8CFA-A0F7BC751896}" type="slidenum">
              <a:rPr lang="de-CH" smtClean="0"/>
              <a:t>29</a:t>
            </a:fld>
            <a:endParaRPr lang="de-CH"/>
          </a:p>
        </p:txBody>
      </p:sp>
    </p:spTree>
    <p:extLst>
      <p:ext uri="{BB962C8B-B14F-4D97-AF65-F5344CB8AC3E}">
        <p14:creationId xmlns:p14="http://schemas.microsoft.com/office/powerpoint/2010/main" val="112217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rtl="0">
              <a:buFontTx/>
              <a:buChar char="-"/>
            </a:pPr>
            <a:endParaRPr lang="de-CH" sz="1100" b="0" i="0" u="none" strike="noStrike"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de-CH" sz="1100" dirty="0" smtClean="0"/>
          </a:p>
        </p:txBody>
      </p:sp>
    </p:spTree>
    <p:extLst>
      <p:ext uri="{BB962C8B-B14F-4D97-AF65-F5344CB8AC3E}">
        <p14:creationId xmlns:p14="http://schemas.microsoft.com/office/powerpoint/2010/main" val="3065749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ld/Text">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smtClean="0"/>
              <a:t>Titelmasterformat durch Klicken bearbeiten</a:t>
            </a:r>
            <a:endParaRPr lang="de-DE" dirty="0"/>
          </a:p>
        </p:txBody>
      </p:sp>
    </p:spTree>
    <p:extLst>
      <p:ext uri="{BB962C8B-B14F-4D97-AF65-F5344CB8AC3E}">
        <p14:creationId xmlns:p14="http://schemas.microsoft.com/office/powerpoint/2010/main" val="3631600827"/>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Bild Medinf">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1786467" y="1202923"/>
            <a:ext cx="7010142" cy="4799940"/>
          </a:xfrm>
          <a:prstGeom prst="rect">
            <a:avLst/>
          </a:prstGeom>
        </p:spPr>
        <p:txBody>
          <a:bodyPr lIns="0" rIns="0"/>
          <a:lstStyle>
            <a:lvl1pPr marL="271463" indent="-271463">
              <a:spcBef>
                <a:spcPts val="0"/>
              </a:spcBef>
              <a:spcAft>
                <a:spcPts val="600"/>
              </a:spcAft>
              <a:buClr>
                <a:srgbClr val="FAA500"/>
              </a:buClr>
              <a:buSzPct val="80000"/>
              <a:buFont typeface="Lucida Grande"/>
              <a:buChar char="▶"/>
              <a:defRPr sz="1800">
                <a:latin typeface="Lucida Sans"/>
                <a:cs typeface="Lucida Sans"/>
              </a:defRPr>
            </a:lvl1pPr>
            <a:lvl2pPr marL="742950" indent="-285750">
              <a:spcBef>
                <a:spcPts val="0"/>
              </a:spcBef>
              <a:spcAft>
                <a:spcPts val="600"/>
              </a:spcAft>
              <a:buClr>
                <a:srgbClr val="FAA500"/>
              </a:buClr>
              <a:buSzPct val="80000"/>
              <a:buFont typeface="Lucida Grande"/>
              <a:buChar char="▶"/>
              <a:defRPr sz="1800">
                <a:latin typeface="Lucida Sans"/>
                <a:cs typeface="Lucida Sans"/>
              </a:defRPr>
            </a:lvl2pPr>
            <a:lvl3pPr marL="1143000" indent="-228600">
              <a:spcBef>
                <a:spcPts val="0"/>
              </a:spcBef>
              <a:spcAft>
                <a:spcPts val="600"/>
              </a:spcAft>
              <a:buClr>
                <a:srgbClr val="FAA500"/>
              </a:buClr>
              <a:buSzPct val="80000"/>
              <a:buFont typeface="Lucida Grande"/>
              <a:buChar char="▶"/>
              <a:defRPr sz="1800">
                <a:latin typeface="Lucida Sans"/>
                <a:cs typeface="Lucida Sans"/>
              </a:defRPr>
            </a:lvl3pPr>
            <a:lvl4pPr marL="1600200" indent="-228600">
              <a:spcBef>
                <a:spcPts val="0"/>
              </a:spcBef>
              <a:spcAft>
                <a:spcPts val="600"/>
              </a:spcAft>
              <a:buClr>
                <a:srgbClr val="FAA500"/>
              </a:buClr>
              <a:buSzPct val="80000"/>
              <a:buFont typeface="Lucida Grande"/>
              <a:buChar char="▶"/>
              <a:defRPr sz="1800">
                <a:latin typeface="Lucida Sans"/>
                <a:cs typeface="Lucida Sans"/>
              </a:defRPr>
            </a:lvl4pPr>
            <a:lvl5pPr marL="2057400" indent="-228600">
              <a:spcBef>
                <a:spcPts val="0"/>
              </a:spcBef>
              <a:spcAft>
                <a:spcPts val="600"/>
              </a:spcAft>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dirty="0"/>
          </a:p>
        </p:txBody>
      </p:sp>
      <p:sp>
        <p:nvSpPr>
          <p:cNvPr id="8" name="Titel 1"/>
          <p:cNvSpPr>
            <a:spLocks noGrp="1"/>
          </p:cNvSpPr>
          <p:nvPr>
            <p:ph type="ctrTitle" hasCustomPrompt="1"/>
          </p:nvPr>
        </p:nvSpPr>
        <p:spPr>
          <a:xfrm>
            <a:off x="1786467" y="546274"/>
            <a:ext cx="7010142"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252136328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t>t</a:t>
            </a: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 name="Foliennummernplatzhalter 2"/>
          <p:cNvSpPr>
            <a:spLocks noGrp="1"/>
          </p:cNvSpPr>
          <p:nvPr>
            <p:ph type="sldNum" sz="quarter" idx="21"/>
          </p:nvPr>
        </p:nvSpPr>
        <p:spPr>
          <a:xfrm>
            <a:off x="6758026" y="6242011"/>
            <a:ext cx="2133600" cy="365125"/>
          </a:xfrm>
        </p:spPr>
        <p:txBody>
          <a:bodyPr/>
          <a:lstStyle>
            <a:lvl1pPr>
              <a:defRPr>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Haute </a:t>
            </a:r>
            <a:r>
              <a:rPr lang="de-DE" sz="1000" dirty="0" err="1" smtClean="0">
                <a:solidFill>
                  <a:srgbClr val="697D91"/>
                </a:solidFill>
                <a:latin typeface="Lucida Sans" pitchFamily="34" charset="0"/>
              </a:rPr>
              <a:t>école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spécialisée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bernoise</a:t>
            </a:r>
            <a:r>
              <a:rPr lang="de-DE" sz="1000" dirty="0" smtClean="0">
                <a:solidFill>
                  <a:srgbClr val="697D91"/>
                </a:solidFill>
                <a:latin typeface="Lucida Sans" pitchFamily="34" charset="0"/>
              </a:rPr>
              <a:t> | Bern University </a:t>
            </a:r>
            <a:r>
              <a:rPr lang="de-DE" sz="1000" dirty="0" err="1" smtClean="0">
                <a:solidFill>
                  <a:srgbClr val="697D91"/>
                </a:solidFill>
                <a:latin typeface="Lucida Sans" pitchFamily="34" charset="0"/>
              </a:rPr>
              <a:t>of</a:t>
            </a:r>
            <a:r>
              <a:rPr lang="de-DE" sz="1000" dirty="0" smtClean="0">
                <a:solidFill>
                  <a:srgbClr val="697D91"/>
                </a:solidFill>
                <a:latin typeface="Lucida Sans" pitchFamily="34" charset="0"/>
              </a:rPr>
              <a:t> Applied </a:t>
            </a:r>
            <a:r>
              <a:rPr lang="de-DE" sz="1000" dirty="0" err="1" smtClean="0">
                <a:solidFill>
                  <a:srgbClr val="697D91"/>
                </a:solidFill>
                <a:latin typeface="Lucida Sans" pitchFamily="34" charset="0"/>
              </a:rPr>
              <a:t>Sciences</a:t>
            </a:r>
            <a:endParaRPr lang="de-DE" sz="1000" dirty="0" smtClean="0">
              <a:solidFill>
                <a:srgbClr val="697D9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 id="2147483795" r:id="rId12"/>
    <p:sldLayoutId id="2147483796" r:id="rId13"/>
  </p:sldLayoutIdLst>
  <p:timing>
    <p:tnLst>
      <p:par>
        <p:cTn xmlns:p14="http://schemas.microsoft.com/office/powerpoint/2010/mai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Titel der Veranstaltung</a:t>
            </a:r>
            <a:endParaRPr lang="de-CH" dirty="0"/>
          </a:p>
        </p:txBody>
      </p:sp>
      <p:sp>
        <p:nvSpPr>
          <p:cNvPr id="3" name="Untertitel 2"/>
          <p:cNvSpPr>
            <a:spLocks noGrp="1"/>
          </p:cNvSpPr>
          <p:nvPr>
            <p:ph type="subTitle" idx="1"/>
          </p:nvPr>
        </p:nvSpPr>
        <p:spPr/>
        <p:txBody>
          <a:bodyPr/>
          <a:lstStyle/>
          <a:p>
            <a:r>
              <a:rPr lang="de-CH" b="1" dirty="0"/>
              <a:t>Datum, Referent</a:t>
            </a:r>
            <a:endParaRPr lang="de-DE" b="1" dirty="0"/>
          </a:p>
          <a:p>
            <a:endParaRPr lang="de-CH" dirty="0"/>
          </a:p>
        </p:txBody>
      </p:sp>
      <p:sp>
        <p:nvSpPr>
          <p:cNvPr id="4" name="Textplatzhalter 3"/>
          <p:cNvSpPr>
            <a:spLocks noGrp="1"/>
          </p:cNvSpPr>
          <p:nvPr>
            <p:ph type="body" sz="quarter" idx="13"/>
          </p:nvPr>
        </p:nvSpPr>
        <p:spPr/>
        <p:txBody>
          <a:bodyPr/>
          <a:lstStyle/>
          <a:p>
            <a:endParaRPr lang="de-CH" dirty="0"/>
          </a:p>
        </p:txBody>
      </p:sp>
    </p:spTree>
    <p:extLst>
      <p:ext uri="{BB962C8B-B14F-4D97-AF65-F5344CB8AC3E}">
        <p14:creationId xmlns:p14="http://schemas.microsoft.com/office/powerpoint/2010/main" val="18013274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CH" dirty="0"/>
              <a:t>Architektur</a:t>
            </a:r>
          </a:p>
          <a:p>
            <a:r>
              <a:rPr lang="de-CH" dirty="0"/>
              <a:t>Holztechnik</a:t>
            </a:r>
          </a:p>
          <a:p>
            <a:r>
              <a:rPr lang="de-CH" dirty="0"/>
              <a:t>Bauingenieurwesen</a:t>
            </a:r>
          </a:p>
          <a:p>
            <a:endParaRPr lang="de-CH" dirty="0"/>
          </a:p>
          <a:p>
            <a:pPr marL="0" indent="0">
              <a:buNone/>
            </a:pPr>
            <a:r>
              <a:rPr lang="de-CH" b="1" dirty="0"/>
              <a:t>Masterstudiengänge</a:t>
            </a:r>
          </a:p>
          <a:p>
            <a:r>
              <a:rPr lang="de-CH" dirty="0"/>
              <a:t>Engineering</a:t>
            </a:r>
          </a:p>
          <a:p>
            <a:r>
              <a:rPr lang="de-CH" dirty="0" err="1"/>
              <a:t>Architecture</a:t>
            </a:r>
            <a:endParaRPr lang="de-CH" dirty="0"/>
          </a:p>
          <a:p>
            <a:r>
              <a:rPr lang="de-CH" dirty="0"/>
              <a:t>Wood Technology</a:t>
            </a:r>
          </a:p>
          <a:p>
            <a:endParaRPr lang="de-CH" dirty="0"/>
          </a:p>
          <a:p>
            <a:pPr marL="0" indent="0">
              <a:buNone/>
            </a:pPr>
            <a:r>
              <a:rPr lang="de-CH" b="1" dirty="0"/>
              <a:t>Anzahl Studierende</a:t>
            </a:r>
          </a:p>
          <a:p>
            <a:r>
              <a:rPr lang="de-CH" dirty="0" smtClean="0"/>
              <a:t>668 </a:t>
            </a:r>
            <a:r>
              <a:rPr lang="de-CH" dirty="0"/>
              <a:t>Studierende (Frauenanteil: 22 Prozent)</a:t>
            </a:r>
          </a:p>
          <a:p>
            <a:endParaRPr lang="de-CH" dirty="0"/>
          </a:p>
        </p:txBody>
      </p:sp>
      <p:sp>
        <p:nvSpPr>
          <p:cNvPr id="3" name="Titel 2"/>
          <p:cNvSpPr>
            <a:spLocks noGrp="1"/>
          </p:cNvSpPr>
          <p:nvPr>
            <p:ph type="ctrTitle"/>
          </p:nvPr>
        </p:nvSpPr>
        <p:spPr/>
        <p:txBody>
          <a:bodyPr/>
          <a:lstStyle/>
          <a:p>
            <a:r>
              <a:rPr lang="de-DE" b="1" dirty="0"/>
              <a:t>Architektur, Holz und Bau</a:t>
            </a:r>
            <a:endParaRPr lang="de-CH" dirty="0"/>
          </a:p>
        </p:txBody>
      </p:sp>
    </p:spTree>
    <p:extLst>
      <p:ext uri="{BB962C8B-B14F-4D97-AF65-F5344CB8AC3E}">
        <p14:creationId xmlns:p14="http://schemas.microsoft.com/office/powerpoint/2010/main" val="3709291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a:xfrm>
            <a:off x="468000" y="359999"/>
            <a:ext cx="8100000" cy="906825"/>
          </a:xfrm>
        </p:spPr>
        <p:txBody>
          <a:bodyPr/>
          <a:lstStyle/>
          <a:p>
            <a:r>
              <a:rPr lang="de-CH" b="1" dirty="0"/>
              <a:t>Hochschule für Agrar-, Forst- und Lebensmittelwissenschaften </a:t>
            </a:r>
            <a:r>
              <a:rPr lang="de-CH" dirty="0"/>
              <a:t>(Zollikofen)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7036212"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494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CH" dirty="0"/>
              <a:t>Agronomie</a:t>
            </a:r>
          </a:p>
          <a:p>
            <a:r>
              <a:rPr lang="de-CH" dirty="0"/>
              <a:t>Forstwirtschaft</a:t>
            </a:r>
          </a:p>
          <a:p>
            <a:r>
              <a:rPr lang="de-CH" dirty="0"/>
              <a:t>Food Science &amp; Management (Lebensmitteltechnologie)</a:t>
            </a:r>
          </a:p>
          <a:p>
            <a:endParaRPr lang="de-CH" dirty="0"/>
          </a:p>
          <a:p>
            <a:pPr marL="0" indent="0">
              <a:buNone/>
            </a:pPr>
            <a:r>
              <a:rPr lang="de-CH" b="1" dirty="0"/>
              <a:t>Masterstudiengang</a:t>
            </a:r>
          </a:p>
          <a:p>
            <a:r>
              <a:rPr lang="de-CH" dirty="0"/>
              <a:t>Life </a:t>
            </a:r>
            <a:r>
              <a:rPr lang="de-CH" dirty="0" err="1"/>
              <a:t>Sciences</a:t>
            </a:r>
            <a:endParaRPr lang="de-CH" dirty="0"/>
          </a:p>
          <a:p>
            <a:endParaRPr lang="de-CH" dirty="0"/>
          </a:p>
          <a:p>
            <a:pPr marL="0" indent="0">
              <a:buNone/>
            </a:pPr>
            <a:r>
              <a:rPr lang="de-CH" b="1" dirty="0"/>
              <a:t>Anzahl Studierende</a:t>
            </a:r>
          </a:p>
          <a:p>
            <a:r>
              <a:rPr lang="de-CH" dirty="0" smtClean="0"/>
              <a:t>543 </a:t>
            </a:r>
            <a:r>
              <a:rPr lang="de-CH" dirty="0"/>
              <a:t>Studierende (Frauenanteil: </a:t>
            </a:r>
            <a:r>
              <a:rPr lang="de-CH" dirty="0" smtClean="0"/>
              <a:t>44 </a:t>
            </a:r>
            <a:r>
              <a:rPr lang="de-CH" dirty="0"/>
              <a:t>Prozent)</a:t>
            </a:r>
          </a:p>
          <a:p>
            <a:endParaRPr lang="de-CH" dirty="0"/>
          </a:p>
          <a:p>
            <a:endParaRPr lang="de-CH" dirty="0"/>
          </a:p>
        </p:txBody>
      </p:sp>
      <p:sp>
        <p:nvSpPr>
          <p:cNvPr id="3" name="Titel 2"/>
          <p:cNvSpPr>
            <a:spLocks noGrp="1"/>
          </p:cNvSpPr>
          <p:nvPr>
            <p:ph type="ctrTitle"/>
          </p:nvPr>
        </p:nvSpPr>
        <p:spPr>
          <a:xfrm>
            <a:off x="468000" y="359999"/>
            <a:ext cx="8100000" cy="1002075"/>
          </a:xfrm>
        </p:spPr>
        <p:txBody>
          <a:bodyPr/>
          <a:lstStyle/>
          <a:p>
            <a:r>
              <a:rPr lang="de-CH" b="1" dirty="0"/>
              <a:t>Hochschule für Agrar-, Forst- und Lebensmittelwissenschaften</a:t>
            </a:r>
            <a:endParaRPr lang="de-CH" dirty="0"/>
          </a:p>
        </p:txBody>
      </p:sp>
    </p:spTree>
    <p:extLst>
      <p:ext uri="{BB962C8B-B14F-4D97-AF65-F5344CB8AC3E}">
        <p14:creationId xmlns:p14="http://schemas.microsoft.com/office/powerpoint/2010/main" val="318717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b="1" dirty="0"/>
              <a:t>Hochschule der Künste </a:t>
            </a:r>
            <a:r>
              <a:rPr lang="de-CH" b="1" dirty="0" smtClean="0"/>
              <a:t>Bern</a:t>
            </a:r>
            <a:br>
              <a:rPr lang="de-CH" b="1" dirty="0" smtClean="0"/>
            </a:br>
            <a:r>
              <a:rPr lang="de-CH" dirty="0" smtClean="0"/>
              <a:t>(Bern/Biel</a:t>
            </a:r>
            <a:r>
              <a:rPr lang="de-CH"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9" y="1439999"/>
            <a:ext cx="7358897"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9299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CH" dirty="0"/>
              <a:t>Musik</a:t>
            </a:r>
          </a:p>
          <a:p>
            <a:r>
              <a:rPr lang="de-CH" dirty="0"/>
              <a:t>Musik und Bewegung/Rhythmik</a:t>
            </a:r>
          </a:p>
          <a:p>
            <a:r>
              <a:rPr lang="de-CH" dirty="0"/>
              <a:t>Kunst</a:t>
            </a:r>
          </a:p>
          <a:p>
            <a:r>
              <a:rPr lang="de-CH" dirty="0"/>
              <a:t>Vermittlung in Kunst und Design</a:t>
            </a:r>
          </a:p>
          <a:p>
            <a:r>
              <a:rPr lang="de-CH" dirty="0"/>
              <a:t>Theater</a:t>
            </a:r>
          </a:p>
          <a:p>
            <a:r>
              <a:rPr lang="de-CH" dirty="0"/>
              <a:t>Literarisches Schreiben</a:t>
            </a:r>
          </a:p>
          <a:p>
            <a:r>
              <a:rPr lang="de-CH" dirty="0"/>
              <a:t>Visuelle Kommunikation</a:t>
            </a:r>
          </a:p>
          <a:p>
            <a:r>
              <a:rPr lang="de-CH" dirty="0"/>
              <a:t>Konservierung</a:t>
            </a:r>
          </a:p>
          <a:p>
            <a:endParaRPr lang="de-CH" dirty="0"/>
          </a:p>
        </p:txBody>
      </p:sp>
      <p:sp>
        <p:nvSpPr>
          <p:cNvPr id="3" name="Titel 2"/>
          <p:cNvSpPr>
            <a:spLocks noGrp="1"/>
          </p:cNvSpPr>
          <p:nvPr>
            <p:ph type="ctrTitle"/>
          </p:nvPr>
        </p:nvSpPr>
        <p:spPr/>
        <p:txBody>
          <a:bodyPr/>
          <a:lstStyle/>
          <a:p>
            <a:r>
              <a:rPr lang="de-CH" b="1" dirty="0"/>
              <a:t>Hochschule der Künste Bern I</a:t>
            </a:r>
            <a:endParaRPr lang="de-CH" dirty="0"/>
          </a:p>
        </p:txBody>
      </p:sp>
    </p:spTree>
    <p:extLst>
      <p:ext uri="{BB962C8B-B14F-4D97-AF65-F5344CB8AC3E}">
        <p14:creationId xmlns:p14="http://schemas.microsoft.com/office/powerpoint/2010/main" val="3215048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sz="1600" b="1" dirty="0"/>
              <a:t>Masterstudiengänge</a:t>
            </a:r>
          </a:p>
          <a:p>
            <a:r>
              <a:rPr lang="de-CH" sz="1600" dirty="0"/>
              <a:t>Music Performance</a:t>
            </a:r>
          </a:p>
          <a:p>
            <a:r>
              <a:rPr lang="de-CH" sz="1600" dirty="0" err="1"/>
              <a:t>Specialized</a:t>
            </a:r>
            <a:r>
              <a:rPr lang="de-CH" sz="1600" dirty="0"/>
              <a:t> Music Performance</a:t>
            </a:r>
          </a:p>
          <a:p>
            <a:r>
              <a:rPr lang="de-CH" sz="1600" dirty="0"/>
              <a:t>Music </a:t>
            </a:r>
            <a:r>
              <a:rPr lang="de-CH" sz="1600" dirty="0" err="1"/>
              <a:t>Pedagogy</a:t>
            </a:r>
            <a:endParaRPr lang="de-CH" sz="1600" dirty="0"/>
          </a:p>
          <a:p>
            <a:r>
              <a:rPr lang="de-CH" sz="1600" dirty="0" err="1"/>
              <a:t>Composition</a:t>
            </a:r>
            <a:r>
              <a:rPr lang="de-CH" sz="1600" dirty="0"/>
              <a:t>/</a:t>
            </a:r>
            <a:r>
              <a:rPr lang="de-CH" sz="1600" dirty="0" err="1"/>
              <a:t>Theory</a:t>
            </a:r>
            <a:endParaRPr lang="de-CH" sz="1600" dirty="0"/>
          </a:p>
          <a:p>
            <a:r>
              <a:rPr lang="de-CH" sz="1600" dirty="0"/>
              <a:t>Contemporary </a:t>
            </a:r>
            <a:r>
              <a:rPr lang="de-CH" sz="1600" dirty="0" err="1"/>
              <a:t>Arts</a:t>
            </a:r>
            <a:r>
              <a:rPr lang="de-CH" sz="1600" dirty="0"/>
              <a:t> Practice</a:t>
            </a:r>
          </a:p>
          <a:p>
            <a:r>
              <a:rPr lang="de-CH" sz="1600" dirty="0" err="1"/>
              <a:t>Conservation</a:t>
            </a:r>
            <a:r>
              <a:rPr lang="de-CH" sz="1600" dirty="0"/>
              <a:t>-Restoration</a:t>
            </a:r>
          </a:p>
          <a:p>
            <a:r>
              <a:rPr lang="de-CH" sz="1600" dirty="0"/>
              <a:t>Communication Design</a:t>
            </a:r>
          </a:p>
          <a:p>
            <a:r>
              <a:rPr lang="de-CH" sz="1600" dirty="0"/>
              <a:t>Theater</a:t>
            </a:r>
          </a:p>
          <a:p>
            <a:r>
              <a:rPr lang="de-CH" sz="1600" dirty="0"/>
              <a:t>Art Education</a:t>
            </a:r>
          </a:p>
          <a:p>
            <a:endParaRPr lang="de-CH" sz="1600" dirty="0"/>
          </a:p>
          <a:p>
            <a:pPr marL="0" indent="0">
              <a:buNone/>
            </a:pPr>
            <a:r>
              <a:rPr lang="de-CH" sz="1600" b="1" dirty="0"/>
              <a:t>Anzahl Studierende</a:t>
            </a:r>
          </a:p>
          <a:p>
            <a:r>
              <a:rPr lang="de-CH" sz="1600" dirty="0" smtClean="0"/>
              <a:t>1036 </a:t>
            </a:r>
            <a:r>
              <a:rPr lang="de-CH" sz="1600" dirty="0"/>
              <a:t>Studierende (Frauenanteil: 60 Prozent)</a:t>
            </a:r>
          </a:p>
          <a:p>
            <a:endParaRPr lang="de-CH" sz="1600" dirty="0"/>
          </a:p>
          <a:p>
            <a:pPr marL="0" indent="0">
              <a:buNone/>
            </a:pPr>
            <a:r>
              <a:rPr lang="de-CH" sz="1600" b="1" dirty="0"/>
              <a:t>Aufnahme</a:t>
            </a:r>
          </a:p>
          <a:p>
            <a:r>
              <a:rPr lang="de-CH" sz="1600" dirty="0"/>
              <a:t>Numerus Clausus mit Fokus auf künstlerischem Talent</a:t>
            </a:r>
          </a:p>
          <a:p>
            <a:endParaRPr lang="de-CH" sz="1600" dirty="0"/>
          </a:p>
        </p:txBody>
      </p:sp>
      <p:sp>
        <p:nvSpPr>
          <p:cNvPr id="3" name="Titel 2"/>
          <p:cNvSpPr>
            <a:spLocks noGrp="1"/>
          </p:cNvSpPr>
          <p:nvPr>
            <p:ph type="ctrTitle"/>
          </p:nvPr>
        </p:nvSpPr>
        <p:spPr/>
        <p:txBody>
          <a:bodyPr/>
          <a:lstStyle/>
          <a:p>
            <a:r>
              <a:rPr lang="de-CH" b="1" dirty="0"/>
              <a:t>Hochschule der Künste Bern II</a:t>
            </a:r>
            <a:endParaRPr lang="de-CH" dirty="0"/>
          </a:p>
        </p:txBody>
      </p:sp>
    </p:spTree>
    <p:extLst>
      <p:ext uri="{BB962C8B-B14F-4D97-AF65-F5344CB8AC3E}">
        <p14:creationId xmlns:p14="http://schemas.microsoft.com/office/powerpoint/2010/main" val="781514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DE" b="1" dirty="0"/>
              <a:t>Technik und </a:t>
            </a:r>
            <a:r>
              <a:rPr lang="de-DE" b="1" dirty="0" smtClean="0"/>
              <a:t>Informatik</a:t>
            </a:r>
            <a:br>
              <a:rPr lang="de-DE" b="1" dirty="0" smtClean="0"/>
            </a:br>
            <a:r>
              <a:rPr lang="de-DE" dirty="0" smtClean="0"/>
              <a:t>(Biel/Burgdorf/Bern)</a:t>
            </a:r>
            <a:endParaRPr lang="de-CH"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7036212"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385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DE" dirty="0"/>
              <a:t>Automobiltechnik</a:t>
            </a:r>
          </a:p>
          <a:p>
            <a:r>
              <a:rPr lang="de-CH" dirty="0"/>
              <a:t>Elektro- und Kommunikationstechnik</a:t>
            </a:r>
          </a:p>
          <a:p>
            <a:r>
              <a:rPr lang="de-CH" dirty="0"/>
              <a:t>Informatik</a:t>
            </a:r>
          </a:p>
          <a:p>
            <a:r>
              <a:rPr lang="de-CH" dirty="0"/>
              <a:t>Maschinentechnik</a:t>
            </a:r>
          </a:p>
          <a:p>
            <a:r>
              <a:rPr lang="de-CH" dirty="0"/>
              <a:t>Medizininformatik</a:t>
            </a:r>
          </a:p>
          <a:p>
            <a:r>
              <a:rPr lang="de-CH" dirty="0"/>
              <a:t>Mikro- und Medizintechnik</a:t>
            </a:r>
          </a:p>
          <a:p>
            <a:endParaRPr lang="de-CH" dirty="0"/>
          </a:p>
          <a:p>
            <a:pPr marL="0" indent="0">
              <a:buNone/>
            </a:pPr>
            <a:r>
              <a:rPr lang="de-CH" b="1" dirty="0"/>
              <a:t>Masterstudiengänge</a:t>
            </a:r>
          </a:p>
          <a:p>
            <a:r>
              <a:rPr lang="de-CH" dirty="0"/>
              <a:t>Engineering</a:t>
            </a:r>
          </a:p>
          <a:p>
            <a:r>
              <a:rPr lang="de-CH" dirty="0"/>
              <a:t>Biomedical Engineering (in Zusammenarbeit mit der Universität Bern)</a:t>
            </a:r>
          </a:p>
          <a:p>
            <a:endParaRPr lang="de-CH" dirty="0"/>
          </a:p>
          <a:p>
            <a:pPr marL="0" indent="0">
              <a:buNone/>
            </a:pPr>
            <a:r>
              <a:rPr lang="de-CH" b="1" dirty="0"/>
              <a:t>Anzahl Studierende</a:t>
            </a:r>
          </a:p>
          <a:p>
            <a:r>
              <a:rPr lang="de-CH" dirty="0" smtClean="0"/>
              <a:t>1470 </a:t>
            </a:r>
            <a:r>
              <a:rPr lang="de-CH" dirty="0"/>
              <a:t>Studierende (Frauenanteil: 8 Prozent)</a:t>
            </a:r>
          </a:p>
          <a:p>
            <a:endParaRPr lang="de-CH" dirty="0"/>
          </a:p>
        </p:txBody>
      </p:sp>
      <p:sp>
        <p:nvSpPr>
          <p:cNvPr id="3" name="Titel 2"/>
          <p:cNvSpPr>
            <a:spLocks noGrp="1"/>
          </p:cNvSpPr>
          <p:nvPr>
            <p:ph type="ctrTitle"/>
          </p:nvPr>
        </p:nvSpPr>
        <p:spPr/>
        <p:txBody>
          <a:bodyPr/>
          <a:lstStyle/>
          <a:p>
            <a:r>
              <a:rPr lang="de-DE" b="1" dirty="0"/>
              <a:t>Technik und Informatik</a:t>
            </a:r>
            <a:endParaRPr lang="de-CH" dirty="0"/>
          </a:p>
        </p:txBody>
      </p:sp>
    </p:spTree>
    <p:extLst>
      <p:ext uri="{BB962C8B-B14F-4D97-AF65-F5344CB8AC3E}">
        <p14:creationId xmlns:p14="http://schemas.microsoft.com/office/powerpoint/2010/main" val="3141980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b="1" dirty="0"/>
              <a:t>Wirtschaft, Gesundheit, Soziale </a:t>
            </a:r>
            <a:r>
              <a:rPr lang="de-CH" b="1" dirty="0" smtClean="0"/>
              <a:t>Arbeit</a:t>
            </a:r>
            <a:br>
              <a:rPr lang="de-CH" b="1" dirty="0" smtClean="0"/>
            </a:br>
            <a:r>
              <a:rPr lang="de-CH" dirty="0" smtClean="0"/>
              <a:t>(Bern</a:t>
            </a:r>
            <a:r>
              <a:rPr lang="de-CH"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7036212"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7294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CH" dirty="0"/>
              <a:t>Betriebsökonomie</a:t>
            </a:r>
          </a:p>
          <a:p>
            <a:r>
              <a:rPr lang="de-CH" dirty="0"/>
              <a:t>Wirtschaftsinformatik</a:t>
            </a:r>
          </a:p>
          <a:p>
            <a:endParaRPr lang="de-CH" dirty="0"/>
          </a:p>
          <a:p>
            <a:pPr marL="0" indent="0">
              <a:buNone/>
            </a:pPr>
            <a:r>
              <a:rPr lang="de-CH" b="1" dirty="0"/>
              <a:t>Masterstudiengang</a:t>
            </a:r>
          </a:p>
          <a:p>
            <a:r>
              <a:rPr lang="de-CH" dirty="0"/>
              <a:t>Business Administration</a:t>
            </a:r>
          </a:p>
          <a:p>
            <a:r>
              <a:rPr lang="de-CH" dirty="0"/>
              <a:t>Wirtschaftsinformatik</a:t>
            </a:r>
          </a:p>
          <a:p>
            <a:endParaRPr lang="de-CH" dirty="0"/>
          </a:p>
          <a:p>
            <a:pPr marL="0" indent="0">
              <a:buNone/>
            </a:pPr>
            <a:r>
              <a:rPr lang="de-CH" b="1" dirty="0"/>
              <a:t>Anzahl Studierende Wirtschaft, Gesundheit, Soziale Arbeit</a:t>
            </a:r>
          </a:p>
          <a:p>
            <a:r>
              <a:rPr lang="de-CH" dirty="0" smtClean="0"/>
              <a:t>2837 </a:t>
            </a:r>
            <a:r>
              <a:rPr lang="de-CH" dirty="0"/>
              <a:t>Studierende (Frauenanteil: </a:t>
            </a:r>
            <a:r>
              <a:rPr lang="de-CH" dirty="0" smtClean="0"/>
              <a:t>65 </a:t>
            </a:r>
            <a:r>
              <a:rPr lang="de-CH" dirty="0"/>
              <a:t>Prozent)</a:t>
            </a:r>
          </a:p>
          <a:p>
            <a:endParaRPr lang="de-CH" dirty="0"/>
          </a:p>
          <a:p>
            <a:pPr marL="0" indent="0">
              <a:buNone/>
            </a:pPr>
            <a:r>
              <a:rPr lang="de-CH" b="1" dirty="0"/>
              <a:t>Anzahl Studierende Fachbereich Wirtschaft</a:t>
            </a:r>
          </a:p>
          <a:p>
            <a:r>
              <a:rPr lang="de-CH" dirty="0" smtClean="0"/>
              <a:t>1135 </a:t>
            </a:r>
            <a:r>
              <a:rPr lang="de-CH" dirty="0"/>
              <a:t>Studierende (exkl. Weiterbildung)</a:t>
            </a:r>
          </a:p>
          <a:p>
            <a:endParaRPr lang="de-CH" dirty="0"/>
          </a:p>
          <a:p>
            <a:endParaRPr lang="de-CH" dirty="0"/>
          </a:p>
        </p:txBody>
      </p:sp>
      <p:sp>
        <p:nvSpPr>
          <p:cNvPr id="3" name="Titel 2"/>
          <p:cNvSpPr>
            <a:spLocks noGrp="1"/>
          </p:cNvSpPr>
          <p:nvPr>
            <p:ph type="ctrTitle"/>
          </p:nvPr>
        </p:nvSpPr>
        <p:spPr/>
        <p:txBody>
          <a:bodyPr/>
          <a:lstStyle/>
          <a:p>
            <a:r>
              <a:rPr lang="de-DE" b="1" dirty="0"/>
              <a:t>Fachbereich Wirtschaft</a:t>
            </a:r>
            <a:endParaRPr lang="de-CH" dirty="0"/>
          </a:p>
        </p:txBody>
      </p:sp>
    </p:spTree>
    <p:extLst>
      <p:ext uri="{BB962C8B-B14F-4D97-AF65-F5344CB8AC3E}">
        <p14:creationId xmlns:p14="http://schemas.microsoft.com/office/powerpoint/2010/main" val="33998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normAutofit/>
          </a:bodyPr>
          <a:lstStyle/>
          <a:p>
            <a:r>
              <a:rPr lang="de-CH" sz="2000" dirty="0" smtClean="0"/>
              <a:t>Einführung</a:t>
            </a:r>
          </a:p>
          <a:p>
            <a:r>
              <a:rPr lang="de-CH" sz="2000" dirty="0" smtClean="0"/>
              <a:t>Hypothese</a:t>
            </a:r>
          </a:p>
          <a:p>
            <a:r>
              <a:rPr lang="de-CH" sz="2000" dirty="0" smtClean="0"/>
              <a:t>Abgrenzungen</a:t>
            </a:r>
            <a:endParaRPr lang="de-CH" sz="2000" dirty="0" smtClean="0"/>
          </a:p>
          <a:p>
            <a:r>
              <a:rPr lang="de-CH" sz="2000" dirty="0" smtClean="0"/>
              <a:t>Vorgehensweise</a:t>
            </a:r>
            <a:endParaRPr lang="de-CH" sz="2000" dirty="0" smtClean="0"/>
          </a:p>
          <a:p>
            <a:r>
              <a:rPr lang="de-CH" sz="2000" dirty="0" smtClean="0"/>
              <a:t>Ergebnisse</a:t>
            </a:r>
            <a:endParaRPr lang="de-CH" sz="2000" dirty="0" smtClean="0"/>
          </a:p>
          <a:p>
            <a:r>
              <a:rPr lang="de-CH" sz="2000" dirty="0" smtClean="0"/>
              <a:t>Diskussion</a:t>
            </a:r>
            <a:endParaRPr lang="de-CH" sz="2000" dirty="0"/>
          </a:p>
          <a:p>
            <a:r>
              <a:rPr lang="de-CH" sz="2000" dirty="0" smtClean="0"/>
              <a:t>Ausblick</a:t>
            </a:r>
            <a:endParaRPr lang="de-CH" sz="2000" dirty="0"/>
          </a:p>
          <a:p>
            <a:pPr marL="180612" lvl="2" indent="0">
              <a:buNone/>
            </a:pPr>
            <a:endParaRPr lang="de-CH" sz="2000" dirty="0"/>
          </a:p>
        </p:txBody>
      </p:sp>
      <p:sp>
        <p:nvSpPr>
          <p:cNvPr id="3" name="Titel 2"/>
          <p:cNvSpPr>
            <a:spLocks noGrp="1"/>
          </p:cNvSpPr>
          <p:nvPr>
            <p:ph type="ctrTitle"/>
          </p:nvPr>
        </p:nvSpPr>
        <p:spPr/>
        <p:txBody>
          <a:bodyPr>
            <a:normAutofit/>
          </a:bodyPr>
          <a:lstStyle/>
          <a:p>
            <a:r>
              <a:rPr lang="de-CH" dirty="0" smtClean="0"/>
              <a:t>Agenda</a:t>
            </a:r>
            <a:endParaRPr lang="de-CH" dirty="0"/>
          </a:p>
        </p:txBody>
      </p:sp>
    </p:spTree>
    <p:extLst>
      <p:ext uri="{BB962C8B-B14F-4D97-AF65-F5344CB8AC3E}">
        <p14:creationId xmlns:p14="http://schemas.microsoft.com/office/powerpoint/2010/main" val="67059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CH" dirty="0"/>
              <a:t>Pflege</a:t>
            </a:r>
          </a:p>
          <a:p>
            <a:r>
              <a:rPr lang="de-CH" dirty="0"/>
              <a:t>Physiotherapie</a:t>
            </a:r>
          </a:p>
          <a:p>
            <a:r>
              <a:rPr lang="de-CH" dirty="0"/>
              <a:t>Ernährung und Diätetik</a:t>
            </a:r>
          </a:p>
          <a:p>
            <a:r>
              <a:rPr lang="de-CH" dirty="0"/>
              <a:t>Hebamme</a:t>
            </a:r>
            <a:br>
              <a:rPr lang="de-CH" dirty="0"/>
            </a:br>
            <a:endParaRPr lang="de-CH" dirty="0"/>
          </a:p>
          <a:p>
            <a:pPr marL="0" indent="0">
              <a:buNone/>
            </a:pPr>
            <a:r>
              <a:rPr lang="de-CH" b="1" dirty="0"/>
              <a:t>Masterstudiengänge</a:t>
            </a:r>
          </a:p>
          <a:p>
            <a:r>
              <a:rPr lang="de-CH" dirty="0"/>
              <a:t>Pflege</a:t>
            </a:r>
          </a:p>
          <a:p>
            <a:r>
              <a:rPr lang="de-CH" dirty="0"/>
              <a:t>Physiotherapie</a:t>
            </a:r>
            <a:br>
              <a:rPr lang="de-CH" dirty="0"/>
            </a:br>
            <a:endParaRPr lang="de-CH" dirty="0"/>
          </a:p>
          <a:p>
            <a:pPr marL="0" indent="0">
              <a:buNone/>
            </a:pPr>
            <a:r>
              <a:rPr lang="de-CH" b="1" dirty="0"/>
              <a:t>Anzahl Studierende Wirtschaft, Gesundheit, Soziale Arbeit</a:t>
            </a:r>
          </a:p>
          <a:p>
            <a:r>
              <a:rPr lang="de-CH" dirty="0"/>
              <a:t>2837 Studierende (Frauenanteil: 65 Prozent)</a:t>
            </a:r>
          </a:p>
          <a:p>
            <a:pPr marL="0" indent="0">
              <a:buNone/>
            </a:pPr>
            <a:endParaRPr lang="de-CH" dirty="0"/>
          </a:p>
          <a:p>
            <a:pPr marL="0" indent="0">
              <a:buNone/>
            </a:pPr>
            <a:r>
              <a:rPr lang="de-CH" b="1" dirty="0"/>
              <a:t>Anzahl Studierende Fachbereich Gesundheit</a:t>
            </a:r>
          </a:p>
          <a:p>
            <a:r>
              <a:rPr lang="de-CH" dirty="0" smtClean="0"/>
              <a:t>986 </a:t>
            </a:r>
            <a:r>
              <a:rPr lang="de-CH" dirty="0"/>
              <a:t>Studierende (exkl. Weiterbildung)</a:t>
            </a:r>
          </a:p>
          <a:p>
            <a:endParaRPr lang="de-CH" dirty="0"/>
          </a:p>
        </p:txBody>
      </p:sp>
      <p:sp>
        <p:nvSpPr>
          <p:cNvPr id="3" name="Titel 2"/>
          <p:cNvSpPr>
            <a:spLocks noGrp="1"/>
          </p:cNvSpPr>
          <p:nvPr>
            <p:ph type="ctrTitle"/>
          </p:nvPr>
        </p:nvSpPr>
        <p:spPr/>
        <p:txBody>
          <a:bodyPr/>
          <a:lstStyle/>
          <a:p>
            <a:r>
              <a:rPr lang="de-DE" b="1" dirty="0"/>
              <a:t>Fachbereich Gesundheit</a:t>
            </a:r>
            <a:endParaRPr lang="de-CH" dirty="0"/>
          </a:p>
        </p:txBody>
      </p:sp>
    </p:spTree>
    <p:extLst>
      <p:ext uri="{BB962C8B-B14F-4D97-AF65-F5344CB8AC3E}">
        <p14:creationId xmlns:p14="http://schemas.microsoft.com/office/powerpoint/2010/main" val="2272159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Bachelorstudiengang</a:t>
            </a:r>
          </a:p>
          <a:p>
            <a:r>
              <a:rPr lang="de-CH" dirty="0"/>
              <a:t>Soziale Arbeit</a:t>
            </a:r>
          </a:p>
          <a:p>
            <a:endParaRPr lang="de-CH" dirty="0"/>
          </a:p>
          <a:p>
            <a:pPr marL="0" indent="0">
              <a:buNone/>
            </a:pPr>
            <a:r>
              <a:rPr lang="de-CH" b="1" dirty="0"/>
              <a:t>Masterstudiengang</a:t>
            </a:r>
          </a:p>
          <a:p>
            <a:r>
              <a:rPr lang="de-CH" dirty="0"/>
              <a:t>Soziale Arbeit</a:t>
            </a:r>
          </a:p>
          <a:p>
            <a:endParaRPr lang="de-CH" dirty="0"/>
          </a:p>
          <a:p>
            <a:pPr marL="0" indent="0">
              <a:buNone/>
            </a:pPr>
            <a:r>
              <a:rPr lang="de-CH" b="1" dirty="0"/>
              <a:t>Anzahl Studierende Wirtschaft, Gesundheit, Soziale Arbeit</a:t>
            </a:r>
          </a:p>
          <a:p>
            <a:r>
              <a:rPr lang="de-CH" dirty="0"/>
              <a:t>2837 Studierende (Frauenanteil: 65 Prozent)</a:t>
            </a:r>
          </a:p>
          <a:p>
            <a:endParaRPr lang="de-CH" dirty="0"/>
          </a:p>
          <a:p>
            <a:pPr marL="0" indent="0">
              <a:buNone/>
            </a:pPr>
            <a:r>
              <a:rPr lang="de-CH" b="1" dirty="0"/>
              <a:t>Anzahl Studierende Fachbereich Soziale Arbeit</a:t>
            </a:r>
          </a:p>
          <a:p>
            <a:r>
              <a:rPr lang="de-CH" dirty="0" smtClean="0"/>
              <a:t>548 </a:t>
            </a:r>
            <a:r>
              <a:rPr lang="de-CH" dirty="0"/>
              <a:t>Studierende (exkl. Weiterbildung)</a:t>
            </a:r>
          </a:p>
          <a:p>
            <a:endParaRPr lang="de-CH" dirty="0"/>
          </a:p>
          <a:p>
            <a:endParaRPr lang="de-CH" dirty="0"/>
          </a:p>
        </p:txBody>
      </p:sp>
      <p:sp>
        <p:nvSpPr>
          <p:cNvPr id="3" name="Titel 2"/>
          <p:cNvSpPr>
            <a:spLocks noGrp="1"/>
          </p:cNvSpPr>
          <p:nvPr>
            <p:ph type="ctrTitle"/>
          </p:nvPr>
        </p:nvSpPr>
        <p:spPr/>
        <p:txBody>
          <a:bodyPr/>
          <a:lstStyle/>
          <a:p>
            <a:r>
              <a:rPr lang="de-DE" b="1" dirty="0"/>
              <a:t>Fachbereich Soziale Arbeit</a:t>
            </a:r>
            <a:endParaRPr lang="de-CH" dirty="0"/>
          </a:p>
        </p:txBody>
      </p:sp>
    </p:spTree>
    <p:extLst>
      <p:ext uri="{BB962C8B-B14F-4D97-AF65-F5344CB8AC3E}">
        <p14:creationId xmlns:p14="http://schemas.microsoft.com/office/powerpoint/2010/main" val="110006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b="1" dirty="0" err="1"/>
              <a:t>Eidg</a:t>
            </a:r>
            <a:r>
              <a:rPr lang="de-CH" b="1" dirty="0"/>
              <a:t>. Hochschule für Sport </a:t>
            </a:r>
            <a:r>
              <a:rPr lang="de-CH" b="1" dirty="0" err="1"/>
              <a:t>Magglingen</a:t>
            </a:r>
            <a:r>
              <a:rPr lang="de-CH" b="1" dirty="0"/>
              <a:t> EHSM</a:t>
            </a:r>
            <a:endParaRPr lang="de-CH"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7015074"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7968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Bachelorstudiengang</a:t>
            </a:r>
          </a:p>
          <a:p>
            <a:r>
              <a:rPr lang="de-CH" dirty="0"/>
              <a:t>Sport</a:t>
            </a:r>
          </a:p>
          <a:p>
            <a:endParaRPr lang="de-CH" dirty="0"/>
          </a:p>
          <a:p>
            <a:pPr marL="0" indent="0">
              <a:buNone/>
            </a:pPr>
            <a:r>
              <a:rPr lang="de-CH" b="1" dirty="0"/>
              <a:t>Masterstudiengang</a:t>
            </a:r>
          </a:p>
          <a:p>
            <a:r>
              <a:rPr lang="de-CH" dirty="0"/>
              <a:t>Sports</a:t>
            </a:r>
          </a:p>
          <a:p>
            <a:r>
              <a:rPr lang="de-CH" dirty="0"/>
              <a:t>Sportwissenschaften</a:t>
            </a:r>
          </a:p>
          <a:p>
            <a:endParaRPr lang="de-CH" dirty="0"/>
          </a:p>
          <a:p>
            <a:pPr marL="0" indent="0">
              <a:buNone/>
            </a:pPr>
            <a:r>
              <a:rPr lang="de-CH" b="1" dirty="0"/>
              <a:t>Anzahl Studierende</a:t>
            </a:r>
          </a:p>
          <a:p>
            <a:r>
              <a:rPr lang="de-CH" dirty="0" smtClean="0"/>
              <a:t>163 Studierende </a:t>
            </a:r>
            <a:r>
              <a:rPr lang="de-CH" dirty="0"/>
              <a:t>(Frauenanteil: </a:t>
            </a:r>
            <a:r>
              <a:rPr lang="de-CH" dirty="0" smtClean="0"/>
              <a:t>25 </a:t>
            </a:r>
            <a:r>
              <a:rPr lang="de-CH" dirty="0"/>
              <a:t>Prozent)</a:t>
            </a:r>
          </a:p>
          <a:p>
            <a:endParaRPr lang="de-CH" dirty="0"/>
          </a:p>
          <a:p>
            <a:endParaRPr lang="de-CH" dirty="0"/>
          </a:p>
        </p:txBody>
      </p:sp>
      <p:sp>
        <p:nvSpPr>
          <p:cNvPr id="3" name="Titel 2"/>
          <p:cNvSpPr>
            <a:spLocks noGrp="1"/>
          </p:cNvSpPr>
          <p:nvPr>
            <p:ph type="ctrTitle"/>
          </p:nvPr>
        </p:nvSpPr>
        <p:spPr/>
        <p:txBody>
          <a:bodyPr/>
          <a:lstStyle/>
          <a:p>
            <a:r>
              <a:rPr lang="de-CH" b="1" dirty="0" err="1"/>
              <a:t>Eidg</a:t>
            </a:r>
            <a:r>
              <a:rPr lang="de-CH" b="1" dirty="0"/>
              <a:t>. Hochschule für Sport </a:t>
            </a:r>
            <a:r>
              <a:rPr lang="de-CH" b="1" dirty="0" err="1"/>
              <a:t>Magglingen</a:t>
            </a:r>
            <a:r>
              <a:rPr lang="de-CH" b="1" dirty="0"/>
              <a:t> EHSM</a:t>
            </a:r>
            <a:endParaRPr lang="de-CH" dirty="0"/>
          </a:p>
        </p:txBody>
      </p:sp>
    </p:spTree>
    <p:extLst>
      <p:ext uri="{BB962C8B-B14F-4D97-AF65-F5344CB8AC3E}">
        <p14:creationId xmlns:p14="http://schemas.microsoft.com/office/powerpoint/2010/main" val="558079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b="1" dirty="0"/>
              <a:t>Weiterbildung</a:t>
            </a:r>
            <a:endParaRPr lang="de-CH" dirty="0"/>
          </a:p>
        </p:txBody>
      </p:sp>
      <p:sp>
        <p:nvSpPr>
          <p:cNvPr id="3" name="Untertitel 2"/>
          <p:cNvSpPr>
            <a:spLocks noGrp="1"/>
          </p:cNvSpPr>
          <p:nvPr>
            <p:ph type="subTitle" idx="1"/>
          </p:nvPr>
        </p:nvSpPr>
        <p:spPr/>
        <p:txBody>
          <a:bodyPr/>
          <a:lstStyle/>
          <a:p>
            <a:endParaRPr lang="de-CH"/>
          </a:p>
        </p:txBody>
      </p:sp>
    </p:spTree>
    <p:extLst>
      <p:ext uri="{BB962C8B-B14F-4D97-AF65-F5344CB8AC3E}">
        <p14:creationId xmlns:p14="http://schemas.microsoft.com/office/powerpoint/2010/main" val="1090772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Breites Spektrum an Weiterbildungsangeboten</a:t>
            </a:r>
          </a:p>
          <a:p>
            <a:r>
              <a:rPr lang="en-US" dirty="0"/>
              <a:t>Certificate of Advanced Studies (CAS)</a:t>
            </a:r>
          </a:p>
          <a:p>
            <a:r>
              <a:rPr lang="en-US" dirty="0"/>
              <a:t>Diploma of Advanced Studies (DAS)</a:t>
            </a:r>
          </a:p>
          <a:p>
            <a:r>
              <a:rPr lang="en-US" dirty="0"/>
              <a:t>Master of Advanced Studies (MAS)</a:t>
            </a:r>
          </a:p>
          <a:p>
            <a:r>
              <a:rPr lang="en-US" dirty="0"/>
              <a:t>Executive Master of Business Administration (EMBA)</a:t>
            </a:r>
          </a:p>
          <a:p>
            <a:r>
              <a:rPr lang="de-CH" dirty="0"/>
              <a:t>Weiterbildungskurse</a:t>
            </a:r>
          </a:p>
          <a:p>
            <a:endParaRPr lang="de-CH" dirty="0"/>
          </a:p>
          <a:p>
            <a:pPr marL="0" indent="0">
              <a:buNone/>
            </a:pPr>
            <a:r>
              <a:rPr lang="de-CH" b="1" dirty="0"/>
              <a:t>Voraussetzungen</a:t>
            </a:r>
          </a:p>
          <a:p>
            <a:r>
              <a:rPr lang="de-CH" dirty="0"/>
              <a:t>Hochschulabschluss oder äquivalente Vorbildung</a:t>
            </a:r>
          </a:p>
          <a:p>
            <a:r>
              <a:rPr lang="de-CH" dirty="0"/>
              <a:t>Mindestens zwei Jahre einschlägige Berufserfahrung</a:t>
            </a:r>
          </a:p>
          <a:p>
            <a:r>
              <a:rPr lang="de-CH" dirty="0"/>
              <a:t>Weiterbildungsspezifische zusätzliche Zulassungskriterien</a:t>
            </a:r>
          </a:p>
          <a:p>
            <a:endParaRPr lang="de-CH" dirty="0"/>
          </a:p>
        </p:txBody>
      </p:sp>
      <p:sp>
        <p:nvSpPr>
          <p:cNvPr id="3" name="Titel 2"/>
          <p:cNvSpPr>
            <a:spLocks noGrp="1"/>
          </p:cNvSpPr>
          <p:nvPr>
            <p:ph type="ctrTitle"/>
          </p:nvPr>
        </p:nvSpPr>
        <p:spPr/>
        <p:txBody>
          <a:bodyPr/>
          <a:lstStyle/>
          <a:p>
            <a:r>
              <a:rPr lang="de-DE" b="1" dirty="0"/>
              <a:t>Weiterbildung</a:t>
            </a:r>
            <a:endParaRPr lang="de-CH" dirty="0"/>
          </a:p>
        </p:txBody>
      </p:sp>
    </p:spTree>
    <p:extLst>
      <p:ext uri="{BB962C8B-B14F-4D97-AF65-F5344CB8AC3E}">
        <p14:creationId xmlns:p14="http://schemas.microsoft.com/office/powerpoint/2010/main" val="1380285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8000" y="1839808"/>
            <a:ext cx="6513884" cy="1027217"/>
          </a:xfrm>
        </p:spPr>
        <p:txBody>
          <a:bodyPr/>
          <a:lstStyle/>
          <a:p>
            <a:r>
              <a:rPr lang="de-DE" b="1" dirty="0"/>
              <a:t>Angewandte Forschung und Entwicklung</a:t>
            </a:r>
            <a:endParaRPr lang="de-CH" dirty="0"/>
          </a:p>
        </p:txBody>
      </p:sp>
    </p:spTree>
    <p:extLst>
      <p:ext uri="{BB962C8B-B14F-4D97-AF65-F5344CB8AC3E}">
        <p14:creationId xmlns:p14="http://schemas.microsoft.com/office/powerpoint/2010/main" val="651939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Merkmale</a:t>
            </a:r>
          </a:p>
          <a:p>
            <a:r>
              <a:rPr lang="de-CH" dirty="0"/>
              <a:t>Hoher Praxis- und Anwendungsbezug mit weitgespanntem Netzwerk</a:t>
            </a:r>
          </a:p>
          <a:p>
            <a:r>
              <a:rPr lang="de-CH" dirty="0"/>
              <a:t>Interdisziplinarität</a:t>
            </a:r>
          </a:p>
          <a:p>
            <a:r>
              <a:rPr lang="de-CH" dirty="0"/>
              <a:t>Schlüsseltechnologien der Zukunft treffen auf hohe Fach- und Forschungskompetenz</a:t>
            </a:r>
          </a:p>
          <a:p>
            <a:r>
              <a:rPr lang="de-CH" dirty="0"/>
              <a:t>Enge Zusammenarbeit mit Wirtschaft, Gesellschaft und Kultur in Form von gemeinsamen Projekten</a:t>
            </a:r>
          </a:p>
          <a:p>
            <a:r>
              <a:rPr lang="de-CH" dirty="0"/>
              <a:t>Wissens- und </a:t>
            </a:r>
            <a:r>
              <a:rPr lang="de-CH" dirty="0" smtClean="0"/>
              <a:t>Technologietransfer</a:t>
            </a:r>
          </a:p>
          <a:p>
            <a:r>
              <a:rPr lang="de-CH" dirty="0" smtClean="0"/>
              <a:t>Bündelung der Kompetenzen in Instituten</a:t>
            </a:r>
          </a:p>
          <a:p>
            <a:r>
              <a:rPr lang="de-CH" dirty="0" smtClean="0"/>
              <a:t>Rund 20 strategische Forschungsschwerpunkte</a:t>
            </a:r>
          </a:p>
          <a:p>
            <a:r>
              <a:rPr lang="de-CH" dirty="0" smtClean="0"/>
              <a:t>Aktuell 400 F&amp;E-Projekte in 580 Partnerschaften</a:t>
            </a:r>
          </a:p>
          <a:p>
            <a:endParaRPr lang="de-CH" dirty="0"/>
          </a:p>
          <a:p>
            <a:endParaRPr lang="de-CH" dirty="0"/>
          </a:p>
        </p:txBody>
      </p:sp>
      <p:sp>
        <p:nvSpPr>
          <p:cNvPr id="3" name="Titel 2"/>
          <p:cNvSpPr>
            <a:spLocks noGrp="1"/>
          </p:cNvSpPr>
          <p:nvPr>
            <p:ph type="ctrTitle"/>
          </p:nvPr>
        </p:nvSpPr>
        <p:spPr/>
        <p:txBody>
          <a:bodyPr/>
          <a:lstStyle/>
          <a:p>
            <a:r>
              <a:rPr lang="de-DE" b="1" dirty="0"/>
              <a:t>Angewandte Forschung und Entwicklung</a:t>
            </a:r>
            <a:endParaRPr lang="de-CH" dirty="0"/>
          </a:p>
        </p:txBody>
      </p:sp>
    </p:spTree>
    <p:extLst>
      <p:ext uri="{BB962C8B-B14F-4D97-AF65-F5344CB8AC3E}">
        <p14:creationId xmlns:p14="http://schemas.microsoft.com/office/powerpoint/2010/main" val="2851177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err="1" smtClean="0"/>
              <a:t>Energy</a:t>
            </a:r>
            <a:r>
              <a:rPr lang="de-CH" dirty="0" smtClean="0"/>
              <a:t> </a:t>
            </a:r>
            <a:r>
              <a:rPr lang="de-CH" dirty="0" err="1" smtClean="0"/>
              <a:t>and</a:t>
            </a:r>
            <a:r>
              <a:rPr lang="de-CH" dirty="0" smtClean="0"/>
              <a:t> Mobility Research</a:t>
            </a:r>
            <a:endParaRPr lang="de-CH" dirty="0"/>
          </a:p>
          <a:p>
            <a:r>
              <a:rPr lang="de-CH" dirty="0" smtClean="0"/>
              <a:t>Holz- und Verbundbau</a:t>
            </a:r>
            <a:endParaRPr lang="de-CH" dirty="0"/>
          </a:p>
          <a:p>
            <a:r>
              <a:rPr lang="de-CH" dirty="0" smtClean="0"/>
              <a:t>Tierproduktionssysteme</a:t>
            </a:r>
            <a:endParaRPr lang="de-CH" dirty="0"/>
          </a:p>
          <a:p>
            <a:r>
              <a:rPr lang="de-CH" dirty="0" err="1"/>
              <a:t>e</a:t>
            </a:r>
            <a:r>
              <a:rPr lang="de-CH" dirty="0" err="1" smtClean="0"/>
              <a:t>Government</a:t>
            </a:r>
            <a:endParaRPr lang="de-CH" dirty="0" smtClean="0"/>
          </a:p>
          <a:p>
            <a:r>
              <a:rPr lang="de-CH" dirty="0" smtClean="0"/>
              <a:t>Materialität in Kunst und Kultur</a:t>
            </a:r>
          </a:p>
          <a:p>
            <a:r>
              <a:rPr lang="de-CH" dirty="0" smtClean="0"/>
              <a:t>Sport</a:t>
            </a:r>
            <a:endParaRPr lang="de-CH" dirty="0"/>
          </a:p>
          <a:p>
            <a:endParaRPr lang="de-CH" sz="1600" dirty="0"/>
          </a:p>
          <a:p>
            <a:pPr marL="0" indent="0">
              <a:buNone/>
            </a:pPr>
            <a:endParaRPr lang="de-CH" sz="1600" dirty="0"/>
          </a:p>
          <a:p>
            <a:endParaRPr lang="de-CH" sz="1600" dirty="0"/>
          </a:p>
        </p:txBody>
      </p:sp>
      <p:sp>
        <p:nvSpPr>
          <p:cNvPr id="3" name="Titel 2"/>
          <p:cNvSpPr>
            <a:spLocks noGrp="1"/>
          </p:cNvSpPr>
          <p:nvPr>
            <p:ph type="ctrTitle"/>
          </p:nvPr>
        </p:nvSpPr>
        <p:spPr/>
        <p:txBody>
          <a:bodyPr/>
          <a:lstStyle/>
          <a:p>
            <a:r>
              <a:rPr lang="de-CH" b="1" dirty="0" smtClean="0"/>
              <a:t>Forschungskompetenzen – Beispiele</a:t>
            </a:r>
            <a:endParaRPr lang="de-CH" b="1" dirty="0"/>
          </a:p>
        </p:txBody>
      </p:sp>
    </p:spTree>
    <p:extLst>
      <p:ext uri="{BB962C8B-B14F-4D97-AF65-F5344CB8AC3E}">
        <p14:creationId xmlns:p14="http://schemas.microsoft.com/office/powerpoint/2010/main" val="4137724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8000" y="1839808"/>
            <a:ext cx="6513884" cy="1074842"/>
          </a:xfrm>
        </p:spPr>
        <p:txBody>
          <a:bodyPr/>
          <a:lstStyle/>
          <a:p>
            <a:r>
              <a:rPr lang="en-US" b="1" dirty="0" err="1" smtClean="0"/>
              <a:t>Grossprojekt</a:t>
            </a:r>
            <a:r>
              <a:rPr lang="en-US" b="1" dirty="0" smtClean="0"/>
              <a:t> Campus Biel/Bienne</a:t>
            </a:r>
            <a:endParaRPr lang="de-CH" dirty="0"/>
          </a:p>
        </p:txBody>
      </p:sp>
      <p:sp>
        <p:nvSpPr>
          <p:cNvPr id="3" name="Untertitel 2"/>
          <p:cNvSpPr>
            <a:spLocks noGrp="1"/>
          </p:cNvSpPr>
          <p:nvPr>
            <p:ph type="subTitle" idx="1"/>
          </p:nvPr>
        </p:nvSpPr>
        <p:spPr>
          <a:xfrm>
            <a:off x="468000" y="2877738"/>
            <a:ext cx="6513884" cy="805526"/>
          </a:xfrm>
        </p:spPr>
        <p:txBody>
          <a:bodyPr/>
          <a:lstStyle/>
          <a:p>
            <a:endParaRPr lang="de-CH" dirty="0"/>
          </a:p>
        </p:txBody>
      </p:sp>
    </p:spTree>
    <p:extLst>
      <p:ext uri="{BB962C8B-B14F-4D97-AF65-F5344CB8AC3E}">
        <p14:creationId xmlns:p14="http://schemas.microsoft.com/office/powerpoint/2010/main" val="132365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DE" b="1" dirty="0" smtClean="0"/>
              <a:t>Einführung</a:t>
            </a:r>
            <a:endParaRPr lang="de-CH" dirty="0"/>
          </a:p>
        </p:txBody>
      </p:sp>
      <p:sp>
        <p:nvSpPr>
          <p:cNvPr id="6" name="Untertitel 5"/>
          <p:cNvSpPr>
            <a:spLocks noGrp="1"/>
          </p:cNvSpPr>
          <p:nvPr>
            <p:ph type="subTitle" idx="1"/>
          </p:nvPr>
        </p:nvSpPr>
        <p:spPr/>
        <p:txBody>
          <a:bodyPr/>
          <a:lstStyle/>
          <a:p>
            <a:endParaRPr lang="de-CH" dirty="0"/>
          </a:p>
        </p:txBody>
      </p:sp>
    </p:spTree>
    <p:extLst>
      <p:ext uri="{BB962C8B-B14F-4D97-AF65-F5344CB8AC3E}">
        <p14:creationId xmlns:p14="http://schemas.microsoft.com/office/powerpoint/2010/main" val="33998757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68000" y="1432684"/>
            <a:ext cx="8100000" cy="4680000"/>
          </a:xfrm>
        </p:spPr>
        <p:txBody>
          <a:bodyPr/>
          <a:lstStyle/>
          <a:p>
            <a:pPr marL="271463" lvl="1" indent="-271463"/>
            <a:r>
              <a:rPr lang="de-CH" dirty="0"/>
              <a:t>Campus Biel/Bienne der BFH als </a:t>
            </a:r>
            <a:r>
              <a:rPr lang="de-CH" dirty="0" smtClean="0"/>
              <a:t>Leuchtturm</a:t>
            </a:r>
          </a:p>
          <a:p>
            <a:pPr marL="271463" lvl="1" indent="-271463"/>
            <a:r>
              <a:rPr lang="de-CH" dirty="0" smtClean="0"/>
              <a:t>2016 Baustart Campus Biel/Bienne – 2020 Eröffnung </a:t>
            </a:r>
          </a:p>
          <a:p>
            <a:r>
              <a:rPr lang="de-CH" dirty="0" smtClean="0"/>
              <a:t>Die </a:t>
            </a:r>
            <a:r>
              <a:rPr lang="de-CH" dirty="0"/>
              <a:t>Aussicht auf Ergänzung </a:t>
            </a:r>
            <a:r>
              <a:rPr lang="de-CH" dirty="0" smtClean="0"/>
              <a:t>des Campus durch </a:t>
            </a:r>
            <a:r>
              <a:rPr lang="de-CH" dirty="0"/>
              <a:t>einen SIP-Netzwerkstandort ist </a:t>
            </a:r>
            <a:r>
              <a:rPr lang="de-CH" dirty="0" smtClean="0"/>
              <a:t>hochattraktiv</a:t>
            </a:r>
            <a:endParaRPr lang="de-CH" dirty="0"/>
          </a:p>
          <a:p>
            <a:r>
              <a:rPr lang="de-CH" dirty="0" smtClean="0"/>
              <a:t>Steigerung des Volumens an Innovationsprojekten in der Region</a:t>
            </a:r>
          </a:p>
          <a:p>
            <a:r>
              <a:rPr lang="de-CH" dirty="0" smtClean="0"/>
              <a:t>SIP als Plattform für Treffen zwischen Talenten der BFH und der Wirtschaft</a:t>
            </a:r>
            <a:endParaRPr lang="de-CH" dirty="0"/>
          </a:p>
        </p:txBody>
      </p:sp>
      <p:sp>
        <p:nvSpPr>
          <p:cNvPr id="3" name="Titel 2"/>
          <p:cNvSpPr>
            <a:spLocks noGrp="1"/>
          </p:cNvSpPr>
          <p:nvPr>
            <p:ph type="ctrTitle"/>
          </p:nvPr>
        </p:nvSpPr>
        <p:spPr/>
        <p:txBody>
          <a:bodyPr/>
          <a:lstStyle/>
          <a:p>
            <a:r>
              <a:rPr lang="de-CH" b="1" dirty="0" smtClean="0"/>
              <a:t>BFH Campus Biel/Bienne und Swiss Innovation Park – ein ideales Team!</a:t>
            </a:r>
            <a:endParaRPr lang="de-CH" b="1" dirty="0"/>
          </a:p>
        </p:txBody>
      </p:sp>
      <p:sp>
        <p:nvSpPr>
          <p:cNvPr id="4" name="Datumsplatzhalter 3"/>
          <p:cNvSpPr txBox="1">
            <a:spLocks/>
          </p:cNvSpPr>
          <p:nvPr/>
        </p:nvSpPr>
        <p:spPr>
          <a:xfrm>
            <a:off x="7544105" y="6300000"/>
            <a:ext cx="1080000" cy="180000"/>
          </a:xfrm>
          <a:prstGeom prst="rect">
            <a:avLst/>
          </a:prstGeom>
        </p:spPr>
        <p:txBody>
          <a:bodyPr vert="horz" lIns="91440" tIns="45720" rIns="91440" bIns="45720" rtlCol="0" anchor="t" anchorCtr="0"/>
          <a:lstStyle>
            <a:defPPr>
              <a:defRPr lang="de-DE"/>
            </a:defPPr>
            <a:lvl1pPr marL="0" algn="r" defTabSz="457200" rtl="0" eaLnBrk="1" latinLnBrk="0" hangingPunct="1">
              <a:defRPr sz="1000" kern="1200">
                <a:solidFill>
                  <a:srgbClr val="697D91"/>
                </a:solidFill>
                <a:latin typeface="Lucida Sans"/>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t>9</a:t>
            </a:r>
            <a:endParaRPr lang="de-DE" dirty="0"/>
          </a:p>
        </p:txBody>
      </p:sp>
    </p:spTree>
    <p:extLst>
      <p:ext uri="{BB962C8B-B14F-4D97-AF65-F5344CB8AC3E}">
        <p14:creationId xmlns:p14="http://schemas.microsoft.com/office/powerpoint/2010/main" val="125613295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Herzlichen Dank!</a:t>
            </a:r>
            <a:endParaRPr lang="de-CH" dirty="0"/>
          </a:p>
        </p:txBody>
      </p:sp>
    </p:spTree>
    <p:extLst>
      <p:ext uri="{BB962C8B-B14F-4D97-AF65-F5344CB8AC3E}">
        <p14:creationId xmlns:p14="http://schemas.microsoft.com/office/powerpoint/2010/main" val="195390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DE" b="1" dirty="0"/>
              <a:t>Standorte der Berner Fachhochschule</a:t>
            </a:r>
            <a:endParaRPr lang="de-CH"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6600825"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16756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sz="1500" b="1" dirty="0"/>
              <a:t>Gründung				</a:t>
            </a:r>
            <a:r>
              <a:rPr lang="de-DE" sz="1500" dirty="0"/>
              <a:t>1. Oktober 1997</a:t>
            </a:r>
          </a:p>
          <a:p>
            <a:pPr marL="0" indent="0">
              <a:buNone/>
            </a:pPr>
            <a:r>
              <a:rPr lang="de-CH" sz="1500" b="1" dirty="0"/>
              <a:t>Departemente			</a:t>
            </a:r>
            <a:r>
              <a:rPr lang="de-CH" sz="1500" dirty="0" smtClean="0"/>
              <a:t>- </a:t>
            </a:r>
            <a:r>
              <a:rPr lang="de-CH" sz="1500" dirty="0"/>
              <a:t>Architektur, Holz und </a:t>
            </a:r>
            <a:r>
              <a:rPr lang="de-CH" sz="1500" dirty="0" smtClean="0"/>
              <a:t>Bau</a:t>
            </a:r>
          </a:p>
          <a:p>
            <a:pPr marL="0" indent="0">
              <a:buNone/>
            </a:pPr>
            <a:r>
              <a:rPr lang="de-CH" sz="1500" dirty="0" smtClean="0"/>
              <a:t>						- </a:t>
            </a:r>
            <a:r>
              <a:rPr lang="de-CH" sz="1500" dirty="0"/>
              <a:t>Hochschule für Agrar-, Forst- und 										   </a:t>
            </a:r>
            <a:r>
              <a:rPr lang="de-CH" sz="1500" dirty="0" smtClean="0"/>
              <a:t>Lebensmittelwissenschaften</a:t>
            </a:r>
          </a:p>
          <a:p>
            <a:pPr marL="0" indent="0">
              <a:buNone/>
            </a:pPr>
            <a:r>
              <a:rPr lang="de-CH" sz="1500" dirty="0" smtClean="0"/>
              <a:t>						- </a:t>
            </a:r>
            <a:r>
              <a:rPr lang="de-CH" sz="1500" dirty="0"/>
              <a:t>Hochschule der Künste </a:t>
            </a:r>
            <a:r>
              <a:rPr lang="de-CH" sz="1500" dirty="0" smtClean="0"/>
              <a:t>Bern</a:t>
            </a:r>
          </a:p>
          <a:p>
            <a:pPr marL="0" indent="0">
              <a:buNone/>
            </a:pPr>
            <a:r>
              <a:rPr lang="de-CH" sz="1500" dirty="0"/>
              <a:t>	</a:t>
            </a:r>
            <a:r>
              <a:rPr lang="de-CH" sz="1500" dirty="0" smtClean="0"/>
              <a:t>					- Technik und Informatik</a:t>
            </a:r>
            <a:endParaRPr lang="de-CH" sz="1500" dirty="0"/>
          </a:p>
          <a:p>
            <a:pPr marL="0" indent="0">
              <a:buNone/>
            </a:pPr>
            <a:r>
              <a:rPr lang="de-CH" sz="1500" dirty="0"/>
              <a:t>					</a:t>
            </a:r>
            <a:r>
              <a:rPr lang="de-CH" sz="1500" dirty="0" smtClean="0"/>
              <a:t>	- </a:t>
            </a:r>
            <a:r>
              <a:rPr lang="de-CH" sz="1500" dirty="0"/>
              <a:t>Wirtschaft, Gesundheit, Soziale Arbeit</a:t>
            </a:r>
          </a:p>
          <a:p>
            <a:pPr marL="0" indent="0">
              <a:buNone/>
            </a:pPr>
            <a:r>
              <a:rPr lang="de-CH" sz="1500" dirty="0"/>
              <a:t>					</a:t>
            </a:r>
            <a:r>
              <a:rPr lang="de-CH" sz="1500" dirty="0" smtClean="0"/>
              <a:t>	- </a:t>
            </a:r>
            <a:r>
              <a:rPr lang="de-CH" sz="1500" dirty="0" err="1"/>
              <a:t>Eidg</a:t>
            </a:r>
            <a:r>
              <a:rPr lang="de-CH" sz="1500" dirty="0"/>
              <a:t>. Hochschule für Sport </a:t>
            </a:r>
            <a:r>
              <a:rPr lang="de-CH" sz="1500" dirty="0" err="1"/>
              <a:t>Magglingen</a:t>
            </a:r>
            <a:r>
              <a:rPr lang="de-CH" sz="1500" dirty="0"/>
              <a:t> EHSM*</a:t>
            </a:r>
          </a:p>
          <a:p>
            <a:pPr marL="0" indent="0">
              <a:buNone/>
            </a:pPr>
            <a:r>
              <a:rPr lang="de-CH" sz="1500" dirty="0"/>
              <a:t>					  </a:t>
            </a:r>
            <a:r>
              <a:rPr lang="de-CH" sz="1500" dirty="0" smtClean="0"/>
              <a:t>	 </a:t>
            </a:r>
            <a:r>
              <a:rPr lang="de-CH" sz="1500" dirty="0"/>
              <a:t>* </a:t>
            </a:r>
            <a:r>
              <a:rPr lang="de-CH" sz="1200" dirty="0"/>
              <a:t>angegliederte Hochschule</a:t>
            </a:r>
          </a:p>
          <a:p>
            <a:pPr marL="0" indent="0">
              <a:buNone/>
            </a:pPr>
            <a:r>
              <a:rPr lang="de-CH" sz="1500" b="1" dirty="0"/>
              <a:t>Bachelorstudiengänge</a:t>
            </a:r>
            <a:r>
              <a:rPr lang="de-CH" sz="1500" dirty="0"/>
              <a:t>	</a:t>
            </a:r>
            <a:r>
              <a:rPr lang="de-CH" sz="1500" dirty="0" smtClean="0"/>
              <a:t>	28</a:t>
            </a:r>
            <a:endParaRPr lang="de-CH" sz="1500" dirty="0"/>
          </a:p>
          <a:p>
            <a:pPr marL="0" indent="0">
              <a:buNone/>
            </a:pPr>
            <a:r>
              <a:rPr lang="de-CH" sz="1500" b="1" dirty="0"/>
              <a:t>Masterstudiengänge</a:t>
            </a:r>
            <a:r>
              <a:rPr lang="de-CH" sz="1500" dirty="0"/>
              <a:t>		21</a:t>
            </a:r>
          </a:p>
          <a:p>
            <a:pPr marL="0" indent="0">
              <a:buNone/>
            </a:pPr>
            <a:r>
              <a:rPr lang="de-CH" sz="1500" b="1" dirty="0"/>
              <a:t>Unterrichtssprachen</a:t>
            </a:r>
            <a:r>
              <a:rPr lang="de-CH" sz="1500" dirty="0"/>
              <a:t>		Deutsch, Französisch, teilweise Englisch</a:t>
            </a:r>
          </a:p>
          <a:p>
            <a:pPr marL="0" indent="0">
              <a:buNone/>
            </a:pPr>
            <a:r>
              <a:rPr lang="de-CH" sz="1500" b="1" dirty="0"/>
              <a:t>Studierende</a:t>
            </a:r>
            <a:r>
              <a:rPr lang="de-CH" sz="1500" dirty="0"/>
              <a:t>			</a:t>
            </a:r>
            <a:r>
              <a:rPr lang="de-CH" sz="1500" dirty="0" smtClean="0"/>
              <a:t>	6724</a:t>
            </a:r>
            <a:endParaRPr lang="de-CH" sz="1500" dirty="0"/>
          </a:p>
          <a:p>
            <a:pPr marL="0" indent="0">
              <a:buNone/>
            </a:pPr>
            <a:r>
              <a:rPr lang="de-CH" sz="1500" b="1" dirty="0"/>
              <a:t>Frauenanteil</a:t>
            </a:r>
            <a:r>
              <a:rPr lang="de-CH" sz="1500" dirty="0"/>
              <a:t>			</a:t>
            </a:r>
            <a:r>
              <a:rPr lang="de-CH" sz="1500" dirty="0" smtClean="0"/>
              <a:t>	45%</a:t>
            </a:r>
            <a:endParaRPr lang="de-CH" sz="1500" dirty="0"/>
          </a:p>
          <a:p>
            <a:pPr marL="0" indent="0">
              <a:buNone/>
            </a:pPr>
            <a:r>
              <a:rPr lang="de-CH" sz="1500" b="1" dirty="0"/>
              <a:t>Mitarbeitende</a:t>
            </a:r>
            <a:r>
              <a:rPr lang="de-CH" sz="1500" dirty="0"/>
              <a:t>			</a:t>
            </a:r>
            <a:r>
              <a:rPr lang="de-CH" sz="1500" dirty="0" smtClean="0"/>
              <a:t>	2917 </a:t>
            </a:r>
            <a:r>
              <a:rPr lang="de-CH" sz="1500" dirty="0"/>
              <a:t>(</a:t>
            </a:r>
            <a:r>
              <a:rPr lang="de-CH" sz="1500" dirty="0" smtClean="0"/>
              <a:t>1412 Vollzeitäquivalente)</a:t>
            </a:r>
          </a:p>
          <a:p>
            <a:pPr marL="0" indent="0">
              <a:buNone/>
            </a:pPr>
            <a:r>
              <a:rPr lang="en-US" sz="1500" b="1" dirty="0"/>
              <a:t>Annual budget:			</a:t>
            </a:r>
            <a:r>
              <a:rPr lang="en-US" sz="1500" dirty="0" smtClean="0"/>
              <a:t>CHF 265 </a:t>
            </a:r>
            <a:r>
              <a:rPr lang="en-US" sz="1500" dirty="0"/>
              <a:t>Mio. (57% </a:t>
            </a:r>
            <a:r>
              <a:rPr lang="en-US" sz="1500" dirty="0" err="1" smtClean="0"/>
              <a:t>Beiträge</a:t>
            </a:r>
            <a:r>
              <a:rPr lang="en-US" sz="1500" dirty="0" smtClean="0"/>
              <a:t> der </a:t>
            </a:r>
            <a:r>
              <a:rPr lang="en-US" sz="1500" dirty="0" err="1" smtClean="0"/>
              <a:t>öffentlichen</a:t>
            </a:r>
            <a:r>
              <a:rPr lang="en-US" sz="1500" dirty="0" smtClean="0"/>
              <a:t> Hand)</a:t>
            </a:r>
            <a:endParaRPr lang="de-CH" sz="1500" dirty="0"/>
          </a:p>
          <a:p>
            <a:endParaRPr lang="de-CH" sz="1500" dirty="0"/>
          </a:p>
        </p:txBody>
      </p:sp>
      <p:sp>
        <p:nvSpPr>
          <p:cNvPr id="3" name="Titel 2"/>
          <p:cNvSpPr>
            <a:spLocks noGrp="1"/>
          </p:cNvSpPr>
          <p:nvPr>
            <p:ph type="ctrTitle"/>
          </p:nvPr>
        </p:nvSpPr>
        <p:spPr/>
        <p:txBody>
          <a:bodyPr/>
          <a:lstStyle/>
          <a:p>
            <a:r>
              <a:rPr lang="de-DE" b="1" dirty="0"/>
              <a:t>Zahlen und Fakten</a:t>
            </a:r>
            <a:endParaRPr lang="de-CH" dirty="0"/>
          </a:p>
        </p:txBody>
      </p:sp>
    </p:spTree>
    <p:extLst>
      <p:ext uri="{BB962C8B-B14F-4D97-AF65-F5344CB8AC3E}">
        <p14:creationId xmlns:p14="http://schemas.microsoft.com/office/powerpoint/2010/main" val="176153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Kernaufgaben</a:t>
            </a:r>
          </a:p>
          <a:p>
            <a:r>
              <a:rPr lang="de-CH" dirty="0"/>
              <a:t>Lehre Bachelorstudiengänge</a:t>
            </a:r>
          </a:p>
          <a:p>
            <a:r>
              <a:rPr lang="de-CH" dirty="0"/>
              <a:t>Lehre Masterstudiengänge</a:t>
            </a:r>
          </a:p>
          <a:p>
            <a:endParaRPr lang="de-CH" dirty="0"/>
          </a:p>
          <a:p>
            <a:pPr marL="0" indent="0">
              <a:buNone/>
            </a:pPr>
            <a:r>
              <a:rPr lang="de-CH" b="1" dirty="0"/>
              <a:t>Erweiterter Leistungsauftrag</a:t>
            </a:r>
          </a:p>
          <a:p>
            <a:r>
              <a:rPr lang="de-CH" dirty="0"/>
              <a:t>Weiterbildung</a:t>
            </a:r>
          </a:p>
          <a:p>
            <a:r>
              <a:rPr lang="de-CH" dirty="0"/>
              <a:t>Angewandte Forschung und Entwicklung (inkl. Wissens- und Technologietransfer)</a:t>
            </a:r>
          </a:p>
          <a:p>
            <a:r>
              <a:rPr lang="de-CH" dirty="0"/>
              <a:t>Dienstleistungen</a:t>
            </a:r>
          </a:p>
          <a:p>
            <a:endParaRPr lang="de-CH" dirty="0"/>
          </a:p>
        </p:txBody>
      </p:sp>
      <p:sp>
        <p:nvSpPr>
          <p:cNvPr id="3" name="Titel 2"/>
          <p:cNvSpPr>
            <a:spLocks noGrp="1"/>
          </p:cNvSpPr>
          <p:nvPr>
            <p:ph type="ctrTitle"/>
          </p:nvPr>
        </p:nvSpPr>
        <p:spPr/>
        <p:txBody>
          <a:bodyPr/>
          <a:lstStyle/>
          <a:p>
            <a:r>
              <a:rPr lang="de-CH" b="1" dirty="0"/>
              <a:t>Auftrag der Berner Fachhochschule</a:t>
            </a:r>
            <a:endParaRPr lang="de-CH" dirty="0"/>
          </a:p>
        </p:txBody>
      </p:sp>
    </p:spTree>
    <p:extLst>
      <p:ext uri="{BB962C8B-B14F-4D97-AF65-F5344CB8AC3E}">
        <p14:creationId xmlns:p14="http://schemas.microsoft.com/office/powerpoint/2010/main" val="1121453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CH" b="1" dirty="0"/>
              <a:t>Finanzen</a:t>
            </a:r>
            <a:endParaRPr lang="de-DE" b="1" dirty="0"/>
          </a:p>
          <a:p>
            <a:r>
              <a:rPr lang="de-CH" dirty="0"/>
              <a:t>Sparpaket des Kantons Bern</a:t>
            </a:r>
          </a:p>
          <a:p>
            <a:r>
              <a:rPr lang="de-CH" dirty="0"/>
              <a:t>Steigende Studierendenzahlen (</a:t>
            </a:r>
            <a:r>
              <a:rPr lang="de-CH" dirty="0" smtClean="0"/>
              <a:t>2012: +5 </a:t>
            </a:r>
            <a:r>
              <a:rPr lang="de-CH" dirty="0"/>
              <a:t>Prozent gegenüber Vorjahr)</a:t>
            </a:r>
          </a:p>
          <a:p>
            <a:r>
              <a:rPr lang="de-CH" dirty="0"/>
              <a:t>Mehrbedarf finanzieller Mittel</a:t>
            </a:r>
          </a:p>
          <a:p>
            <a:endParaRPr lang="de-CH" dirty="0"/>
          </a:p>
          <a:p>
            <a:pPr marL="0" indent="0">
              <a:buNone/>
            </a:pPr>
            <a:r>
              <a:rPr lang="de-CH" b="1" dirty="0"/>
              <a:t>Standort</a:t>
            </a:r>
          </a:p>
          <a:p>
            <a:r>
              <a:rPr lang="de-CH" dirty="0"/>
              <a:t>Aktuell 24 BFH-Standorte, Vergleich mit Konkurrenz</a:t>
            </a:r>
          </a:p>
          <a:p>
            <a:r>
              <a:rPr lang="de-CH" dirty="0"/>
              <a:t>Ziel, langfristig eine alternative Lösung zu finden (Campus)</a:t>
            </a:r>
          </a:p>
          <a:p>
            <a:r>
              <a:rPr lang="de-CH" dirty="0"/>
              <a:t>Entscheid des Regierungsrats zur Konzentration in Bern und Biel</a:t>
            </a:r>
          </a:p>
          <a:p>
            <a:endParaRPr lang="de-CH" dirty="0"/>
          </a:p>
          <a:p>
            <a:pPr marL="0" indent="0">
              <a:buNone/>
            </a:pPr>
            <a:r>
              <a:rPr lang="de-CH" b="1" dirty="0"/>
              <a:t>Angebot</a:t>
            </a:r>
          </a:p>
          <a:p>
            <a:r>
              <a:rPr lang="de-CH" dirty="0"/>
              <a:t>Wettbewerb in der Schweizer Hochschullandschaft</a:t>
            </a:r>
          </a:p>
          <a:p>
            <a:r>
              <a:rPr lang="de-CH" dirty="0"/>
              <a:t>Kooperationen mit Fachhochschulen und Universitäten</a:t>
            </a:r>
          </a:p>
          <a:p>
            <a:endParaRPr lang="de-CH" dirty="0"/>
          </a:p>
        </p:txBody>
      </p:sp>
      <p:sp>
        <p:nvSpPr>
          <p:cNvPr id="3" name="Titel 2"/>
          <p:cNvSpPr>
            <a:spLocks noGrp="1"/>
          </p:cNvSpPr>
          <p:nvPr>
            <p:ph type="ctrTitle"/>
          </p:nvPr>
        </p:nvSpPr>
        <p:spPr>
          <a:xfrm>
            <a:off x="468000" y="360000"/>
            <a:ext cx="8100000" cy="878250"/>
          </a:xfrm>
        </p:spPr>
        <p:txBody>
          <a:bodyPr/>
          <a:lstStyle/>
          <a:p>
            <a:r>
              <a:rPr lang="de-CH" b="1" dirty="0"/>
              <a:t>Herausforderungen für die Berner Fachhochschule</a:t>
            </a:r>
            <a:endParaRPr lang="de-CH" dirty="0"/>
          </a:p>
        </p:txBody>
      </p:sp>
    </p:spTree>
    <p:extLst>
      <p:ext uri="{BB962C8B-B14F-4D97-AF65-F5344CB8AC3E}">
        <p14:creationId xmlns:p14="http://schemas.microsoft.com/office/powerpoint/2010/main" val="184271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b="1" dirty="0"/>
              <a:t>Departemente</a:t>
            </a:r>
            <a:endParaRPr lang="de-CH" dirty="0"/>
          </a:p>
        </p:txBody>
      </p:sp>
      <p:sp>
        <p:nvSpPr>
          <p:cNvPr id="3" name="Untertitel 2"/>
          <p:cNvSpPr>
            <a:spLocks noGrp="1"/>
          </p:cNvSpPr>
          <p:nvPr>
            <p:ph type="subTitle" idx="1"/>
          </p:nvPr>
        </p:nvSpPr>
        <p:spPr/>
        <p:txBody>
          <a:bodyPr/>
          <a:lstStyle/>
          <a:p>
            <a:endParaRPr lang="de-CH" dirty="0"/>
          </a:p>
        </p:txBody>
      </p:sp>
    </p:spTree>
    <p:extLst>
      <p:ext uri="{BB962C8B-B14F-4D97-AF65-F5344CB8AC3E}">
        <p14:creationId xmlns:p14="http://schemas.microsoft.com/office/powerpoint/2010/main" val="199855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b="1" dirty="0"/>
              <a:t>Architektur, Holz und </a:t>
            </a:r>
            <a:r>
              <a:rPr lang="de-CH" b="1" dirty="0" smtClean="0"/>
              <a:t>Bau</a:t>
            </a:r>
            <a:br>
              <a:rPr lang="de-CH" b="1" dirty="0" smtClean="0"/>
            </a:br>
            <a:r>
              <a:rPr lang="de-CH" dirty="0" smtClean="0"/>
              <a:t>(Biel/Burgdorf)</a:t>
            </a:r>
            <a:endParaRPr lang="de-CH"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7036212"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1804548"/>
      </p:ext>
    </p:extLst>
  </p:cSld>
  <p:clrMapOvr>
    <a:masterClrMapping/>
  </p:clrMapOvr>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EBE3A9EFF36793468C03E2811ACE2A2B" ma:contentTypeVersion="1" ma:contentTypeDescription="Ein neues Dokument erstellen." ma:contentTypeScope="" ma:versionID="e65be32cb1bfff77fc8c9c09bf542651">
  <xsd:schema xmlns:xsd="http://www.w3.org/2001/XMLSchema" xmlns:p="http://schemas.microsoft.com/office/2006/metadata/properties" xmlns:ns2="5091c847-84be-4f4f-b16c-c018ad2ca66b" targetNamespace="http://schemas.microsoft.com/office/2006/metadata/properties" ma:root="true" ma:fieldsID="7636c84aed5b7d09a166fcef888725d4" ns2:_="">
    <xsd:import namespace="5091c847-84be-4f4f-b16c-c018ad2ca66b"/>
    <xsd:element name="properties">
      <xsd:complexType>
        <xsd:sequence>
          <xsd:element name="documentManagement">
            <xsd:complexType>
              <xsd:all>
                <xsd:element ref="ns2:AVMTitle"/>
              </xsd:all>
            </xsd:complexType>
          </xsd:element>
        </xsd:sequence>
      </xsd:complexType>
    </xsd:element>
  </xsd:schema>
  <xsd:schema xmlns:xsd="http://www.w3.org/2001/XMLSchema" xmlns:dms="http://schemas.microsoft.com/office/2006/documentManagement/types" targetNamespace="5091c847-84be-4f4f-b16c-c018ad2ca66b" elementFormDefault="qualified">
    <xsd:import namespace="http://schemas.microsoft.com/office/2006/documentManagement/types"/>
    <xsd:element name="AVMTitle" ma:index="2" ma:displayName="Titel" ma:internalName="AVMTitl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Inhaltstyp" ma:readOnly="true"/>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AVMTitle xmlns="5091c847-84be-4f4f-b16c-c018ad2ca66b">Präsentation BFH_2013</AVMTitle>
  </documentManagement>
</p:properties>
</file>

<file path=customXml/itemProps1.xml><?xml version="1.0" encoding="utf-8"?>
<ds:datastoreItem xmlns:ds="http://schemas.openxmlformats.org/officeDocument/2006/customXml" ds:itemID="{1851D33F-E468-417B-A30C-509B68D2BD09}">
  <ds:schemaRefs>
    <ds:schemaRef ds:uri="http://schemas.microsoft.com/sharepoint/v3/contenttype/forms"/>
  </ds:schemaRefs>
</ds:datastoreItem>
</file>

<file path=customXml/itemProps2.xml><?xml version="1.0" encoding="utf-8"?>
<ds:datastoreItem xmlns:ds="http://schemas.openxmlformats.org/officeDocument/2006/customXml" ds:itemID="{15287BEA-F3FF-4B87-929B-5D0092183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91c847-84be-4f4f-b16c-c018ad2ca66b"/>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32991507-CB83-4F49-BAFB-D322B1D04098}">
  <ds:schemaRefs>
    <ds:schemaRef ds:uri="http://purl.org/dc/terms/"/>
    <ds:schemaRef ds:uri="http://purl.org/dc/elements/1.1/"/>
    <ds:schemaRef ds:uri="http://www.w3.org/XML/1998/namespace"/>
    <ds:schemaRef ds:uri="http://schemas.microsoft.com/office/2006/documentManagement/types"/>
    <ds:schemaRef ds:uri="http://schemas.openxmlformats.org/package/2006/metadata/core-properties"/>
    <ds:schemaRef ds:uri="5091c847-84be-4f4f-b16c-c018ad2ca66b"/>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BFH_PPT_Vorlage</Template>
  <TotalTime>0</TotalTime>
  <Words>1085</Words>
  <Application>Microsoft Macintosh PowerPoint</Application>
  <PresentationFormat>Bildschirmpräsentation (4:3)</PresentationFormat>
  <Paragraphs>239</Paragraphs>
  <Slides>31</Slides>
  <Notes>5</Notes>
  <HiddenSlides>0</HiddenSlides>
  <MMClips>0</MMClips>
  <ScaleCrop>false</ScaleCrop>
  <HeadingPairs>
    <vt:vector size="4" baseType="variant">
      <vt:variant>
        <vt:lpstr>Design</vt:lpstr>
      </vt:variant>
      <vt:variant>
        <vt:i4>1</vt:i4>
      </vt:variant>
      <vt:variant>
        <vt:lpstr>Folientitel</vt:lpstr>
      </vt:variant>
      <vt:variant>
        <vt:i4>31</vt:i4>
      </vt:variant>
    </vt:vector>
  </HeadingPairs>
  <TitlesOfParts>
    <vt:vector size="32" baseType="lpstr">
      <vt:lpstr>BFH_PPT_Vorlage</vt:lpstr>
      <vt:lpstr>Titel der Veranstaltung</vt:lpstr>
      <vt:lpstr>Agenda</vt:lpstr>
      <vt:lpstr>Einführung</vt:lpstr>
      <vt:lpstr>Standorte der Berner Fachhochschule</vt:lpstr>
      <vt:lpstr>Zahlen und Fakten</vt:lpstr>
      <vt:lpstr>Auftrag der Berner Fachhochschule</vt:lpstr>
      <vt:lpstr>Herausforderungen für die Berner Fachhochschule</vt:lpstr>
      <vt:lpstr>Departemente</vt:lpstr>
      <vt:lpstr>Architektur, Holz und Bau (Biel/Burgdorf)</vt:lpstr>
      <vt:lpstr>Architektur, Holz und Bau</vt:lpstr>
      <vt:lpstr>Hochschule für Agrar-, Forst- und Lebensmittelwissenschaften (Zollikofen)</vt:lpstr>
      <vt:lpstr>Hochschule für Agrar-, Forst- und Lebensmittelwissenschaften</vt:lpstr>
      <vt:lpstr>Hochschule der Künste Bern (Bern/Biel)</vt:lpstr>
      <vt:lpstr>Hochschule der Künste Bern I</vt:lpstr>
      <vt:lpstr>Hochschule der Künste Bern II</vt:lpstr>
      <vt:lpstr>Technik und Informatik (Biel/Burgdorf/Bern)</vt:lpstr>
      <vt:lpstr>Technik und Informatik</vt:lpstr>
      <vt:lpstr>Wirtschaft, Gesundheit, Soziale Arbeit (Bern)</vt:lpstr>
      <vt:lpstr>Fachbereich Wirtschaft</vt:lpstr>
      <vt:lpstr>Fachbereich Gesundheit</vt:lpstr>
      <vt:lpstr>Fachbereich Soziale Arbeit</vt:lpstr>
      <vt:lpstr>Eidg. Hochschule für Sport Magglingen EHSM</vt:lpstr>
      <vt:lpstr>Eidg. Hochschule für Sport Magglingen EHSM</vt:lpstr>
      <vt:lpstr>Weiterbildung</vt:lpstr>
      <vt:lpstr>Weiterbildung</vt:lpstr>
      <vt:lpstr>Angewandte Forschung und Entwicklung</vt:lpstr>
      <vt:lpstr>Angewandte Forschung und Entwicklung</vt:lpstr>
      <vt:lpstr>Forschungskompetenzen – Beispiele</vt:lpstr>
      <vt:lpstr>Grossprojekt Campus Biel/Bienne</vt:lpstr>
      <vt:lpstr>BFH Campus Biel/Bienne und Swiss Innovation Park – ein ideales Team!</vt:lpstr>
      <vt:lpstr>Herzlichen Dank!</vt:lpstr>
    </vt:vector>
  </TitlesOfParts>
  <Company>Berner Fachhochschule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BFH_2013</dc:title>
  <dc:creator>Wacher Andrea</dc:creator>
  <cp:lastModifiedBy>Jürgen Holm</cp:lastModifiedBy>
  <cp:revision>27</cp:revision>
  <cp:lastPrinted>2013-06-13T15:31:11Z</cp:lastPrinted>
  <dcterms:created xsi:type="dcterms:W3CDTF">2013-06-07T09:55:15Z</dcterms:created>
  <dcterms:modified xsi:type="dcterms:W3CDTF">2015-09-12T09:51:57Z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0x010100EBE3A9EFF36793468C03E2811ACE2A2B</vt:lpwstr>
  </property>
</Properties>
</file>