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967" saveSubsetFonts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9" r:id="rId5"/>
    <p:sldId id="300" r:id="rId6"/>
    <p:sldId id="301" r:id="rId7"/>
    <p:sldId id="302" r:id="rId8"/>
    <p:sldId id="303" r:id="rId9"/>
    <p:sldId id="304" r:id="rId10"/>
    <p:sldId id="299" r:id="rId11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500"/>
    <a:srgbClr val="E78E23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 autoAdjust="0"/>
    <p:restoredTop sz="70653" autoAdjust="0"/>
  </p:normalViewPr>
  <p:slideViewPr>
    <p:cSldViewPr snapToGrid="0" snapToObjects="1" showGuides="1">
      <p:cViewPr varScale="1">
        <p:scale>
          <a:sx n="77" d="100"/>
          <a:sy n="77" d="100"/>
        </p:scale>
        <p:origin x="-19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Health Visitor = </a:t>
            </a:r>
            <a:r>
              <a:rPr lang="en-US" dirty="0" err="1" smtClean="0"/>
              <a:t>Gesundheitsbeauftragte</a:t>
            </a:r>
            <a:r>
              <a:rPr lang="en-US" dirty="0" smtClean="0"/>
              <a:t> (</a:t>
            </a:r>
            <a:r>
              <a:rPr lang="en-US" dirty="0" err="1" smtClean="0"/>
              <a:t>Staat</a:t>
            </a:r>
            <a:r>
              <a:rPr lang="en-US" dirty="0" smtClean="0"/>
              <a:t>, Bund, etc.)</a:t>
            </a:r>
          </a:p>
          <a:p>
            <a:r>
              <a:rPr lang="en-US" dirty="0" smtClean="0"/>
              <a:t>Health Service Manager = </a:t>
            </a:r>
            <a:r>
              <a:rPr lang="en-US" dirty="0" err="1" smtClean="0"/>
              <a:t>Verantwortlicher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Finanzen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tägl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Abläufe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Spital</a:t>
            </a:r>
            <a:r>
              <a:rPr lang="en-US" baseline="0" dirty="0" smtClean="0"/>
              <a:t>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6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/Bild Medi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86467" y="1202923"/>
            <a:ext cx="7010142" cy="4799940"/>
          </a:xfrm>
          <a:prstGeom prst="rect">
            <a:avLst/>
          </a:prstGeom>
        </p:spPr>
        <p:txBody>
          <a:bodyPr lIns="0" rIns="0"/>
          <a:lstStyle>
            <a:lvl1pPr marL="271463" indent="-271463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786467" y="546274"/>
            <a:ext cx="7010142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936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5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Task02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b="1" dirty="0" smtClean="0"/>
              <a:t>28.09.2015, </a:t>
            </a:r>
            <a:r>
              <a:rPr lang="de-CH" b="1" dirty="0" err="1" smtClean="0"/>
              <a:t>Schmocker</a:t>
            </a:r>
            <a:r>
              <a:rPr lang="de-CH" b="1" dirty="0" smtClean="0"/>
              <a:t>, </a:t>
            </a:r>
            <a:r>
              <a:rPr lang="de-CH" b="1" dirty="0" err="1" smtClean="0"/>
              <a:t>Noser</a:t>
            </a:r>
            <a:r>
              <a:rPr lang="de-CH" b="1" dirty="0" smtClean="0"/>
              <a:t>, Tschanz, </a:t>
            </a:r>
            <a:r>
              <a:rPr lang="de-CH" b="1" dirty="0" err="1" smtClean="0"/>
              <a:t>Zysset</a:t>
            </a:r>
            <a:r>
              <a:rPr lang="de-CH" b="1" dirty="0" smtClean="0"/>
              <a:t>, Iseli, Schmied</a:t>
            </a:r>
            <a:endParaRPr lang="de-DE" b="1" dirty="0"/>
          </a:p>
          <a:p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3984662"/>
              </p:ext>
            </p:extLst>
          </p:nvPr>
        </p:nvGraphicFramePr>
        <p:xfrm>
          <a:off x="400050" y="566531"/>
          <a:ext cx="8455715" cy="569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585"/>
                <a:gridCol w="2166730"/>
                <a:gridCol w="2196548"/>
                <a:gridCol w="2146852"/>
              </a:tblGrid>
              <a:tr h="477078">
                <a:tc>
                  <a:txBody>
                    <a:bodyPr/>
                    <a:lstStyle/>
                    <a:p>
                      <a:r>
                        <a:rPr lang="de-CH" dirty="0" smtClean="0"/>
                        <a:t>Plangetrieben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Agil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Vorteile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Nachteile</a:t>
                      </a:r>
                      <a:endParaRPr lang="de-CH" dirty="0"/>
                    </a:p>
                  </a:txBody>
                  <a:tcPr/>
                </a:tc>
              </a:tr>
              <a:tr h="1278007">
                <a:tc>
                  <a:txBody>
                    <a:bodyPr/>
                    <a:lstStyle/>
                    <a:p>
                      <a:r>
                        <a:rPr lang="de-CH" dirty="0" smtClean="0"/>
                        <a:t>Klare</a:t>
                      </a:r>
                      <a:r>
                        <a:rPr lang="de-CH" baseline="0" dirty="0" smtClean="0"/>
                        <a:t> Struktur </a:t>
                      </a:r>
                      <a:r>
                        <a:rPr lang="de-CH" baseline="0" dirty="0" smtClean="0"/>
                        <a:t>von </a:t>
                      </a:r>
                      <a:r>
                        <a:rPr lang="de-CH" baseline="0" dirty="0" smtClean="0"/>
                        <a:t>Anfang </a:t>
                      </a:r>
                      <a:r>
                        <a:rPr lang="de-CH" baseline="0" dirty="0" smtClean="0"/>
                        <a:t>an Ende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Schwierig</a:t>
                      </a:r>
                      <a:r>
                        <a:rPr lang="de-CH" baseline="0" dirty="0" smtClean="0"/>
                        <a:t> alle Probleme vorherzusehen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Einfacher</a:t>
                      </a:r>
                      <a:r>
                        <a:rPr lang="de-CH" baseline="0" dirty="0" smtClean="0"/>
                        <a:t> auf sich ändernde Anforderungen einzugehen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Basteleffekt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Projekt</a:t>
                      </a:r>
                      <a:r>
                        <a:rPr lang="de-CH" baseline="0" dirty="0" smtClean="0"/>
                        <a:t> hat </a:t>
                      </a:r>
                      <a:r>
                        <a:rPr lang="de-CH" baseline="0" dirty="0" smtClean="0"/>
                        <a:t>einen klaren Endpunkt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Flexibilität für Anpassungen ist nicht vorhanden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Permanenter</a:t>
                      </a:r>
                      <a:r>
                        <a:rPr lang="de-CH" baseline="0" dirty="0" smtClean="0"/>
                        <a:t> Kundenkontakt – Feedback Möglichkeit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Kein klares Ende in Sicht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Begrenztes Budget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Schwierig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smtClean="0"/>
                        <a:t>wenn es k</a:t>
                      </a:r>
                      <a:r>
                        <a:rPr lang="de-CH" smtClean="0"/>
                        <a:t>eine </a:t>
                      </a:r>
                      <a:r>
                        <a:rPr lang="de-CH" smtClean="0"/>
                        <a:t>Routine </a:t>
                      </a:r>
                      <a:r>
                        <a:rPr lang="de-CH" smtClean="0"/>
                        <a:t>Software ist.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Möglichkeit</a:t>
                      </a:r>
                      <a:r>
                        <a:rPr lang="de-CH" baseline="0" dirty="0" smtClean="0"/>
                        <a:t> frühzeitig auf Probleme einzugehen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Im Detail verfangen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  <a:p>
                      <a:r>
                        <a:rPr lang="de-CH" dirty="0" smtClean="0"/>
                        <a:t> 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Kunde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smtClean="0"/>
                        <a:t>muss wissen </a:t>
                      </a:r>
                      <a:r>
                        <a:rPr lang="de-CH" baseline="0" dirty="0" smtClean="0"/>
                        <a:t>was er will</a:t>
                      </a:r>
                      <a:endParaRPr lang="de-CH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smtClean="0"/>
                        <a:t>Kleines Team</a:t>
                      </a:r>
                      <a:r>
                        <a:rPr lang="de-CH" baseline="0" dirty="0" smtClean="0"/>
                        <a:t> = bessere Kommunikation möglich</a:t>
                      </a:r>
                      <a:endParaRPr lang="de-CH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04724" y="13705"/>
            <a:ext cx="7010142" cy="540000"/>
          </a:xfrm>
        </p:spPr>
        <p:txBody>
          <a:bodyPr/>
          <a:lstStyle/>
          <a:p>
            <a:r>
              <a:rPr lang="de-CH" dirty="0" smtClean="0"/>
              <a:t>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20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547007" y="1206066"/>
            <a:ext cx="7327038" cy="1063605"/>
          </a:xfrm>
        </p:spPr>
        <p:txBody>
          <a:bodyPr/>
          <a:lstStyle/>
          <a:p>
            <a:r>
              <a:rPr lang="de-CH" dirty="0" err="1" smtClean="0"/>
              <a:t>Based</a:t>
            </a:r>
            <a:r>
              <a:rPr lang="de-CH" dirty="0" smtClean="0"/>
              <a:t> on </a:t>
            </a:r>
            <a:r>
              <a:rPr lang="de-CH" dirty="0" err="1" smtClean="0"/>
              <a:t>our</a:t>
            </a:r>
            <a:r>
              <a:rPr lang="de-CH" dirty="0" smtClean="0"/>
              <a:t> </a:t>
            </a:r>
            <a:r>
              <a:rPr lang="de-CH" dirty="0" err="1" smtClean="0"/>
              <a:t>evaluation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decided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make</a:t>
            </a:r>
            <a:r>
              <a:rPr lang="de-CH" dirty="0" smtClean="0"/>
              <a:t> a </a:t>
            </a:r>
            <a:r>
              <a:rPr lang="de-CH" dirty="0" err="1" smtClean="0"/>
              <a:t>combination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plandriven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agile</a:t>
            </a:r>
          </a:p>
          <a:p>
            <a:r>
              <a:rPr lang="de-CH" dirty="0" err="1" smtClean="0"/>
              <a:t>Incremental</a:t>
            </a:r>
            <a:r>
              <a:rPr lang="de-CH" dirty="0" smtClean="0"/>
              <a:t> </a:t>
            </a:r>
            <a:r>
              <a:rPr lang="de-CH" dirty="0" err="1" smtClean="0"/>
              <a:t>Delivery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Extreme </a:t>
            </a:r>
            <a:r>
              <a:rPr lang="de-CH" dirty="0" err="1" smtClean="0"/>
              <a:t>Programming</a:t>
            </a:r>
            <a:r>
              <a:rPr lang="de-CH" dirty="0" smtClean="0"/>
              <a:t>  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47007" y="546274"/>
            <a:ext cx="7010142" cy="540000"/>
          </a:xfrm>
        </p:spPr>
        <p:txBody>
          <a:bodyPr/>
          <a:lstStyle/>
          <a:p>
            <a:r>
              <a:rPr lang="de-CH" dirty="0" smtClean="0"/>
              <a:t>SE </a:t>
            </a:r>
            <a:r>
              <a:rPr lang="de-CH" dirty="0" err="1" smtClean="0"/>
              <a:t>Process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3</a:t>
            </a:fld>
            <a:endParaRPr lang="de-CH" dirty="0"/>
          </a:p>
        </p:txBody>
      </p:sp>
      <p:pic>
        <p:nvPicPr>
          <p:cNvPr id="5" name="Picture 7" descr="Screen Shot 2014-09-25 at 16.14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12" y="4343399"/>
            <a:ext cx="3956717" cy="174174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3" y="2411185"/>
            <a:ext cx="5116424" cy="193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938893" y="2411185"/>
            <a:ext cx="1240971" cy="6585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071002" y="2971800"/>
            <a:ext cx="0" cy="1551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1203112" y="4449536"/>
            <a:ext cx="1213517" cy="6613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70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  <a:p>
            <a:pPr marL="0" indent="0">
              <a:buNone/>
            </a:pPr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79664" y="546274"/>
            <a:ext cx="8216945" cy="540000"/>
          </a:xfrm>
        </p:spPr>
        <p:txBody>
          <a:bodyPr/>
          <a:lstStyle/>
          <a:p>
            <a:r>
              <a:rPr lang="de-CH" dirty="0" err="1" smtClean="0"/>
              <a:t>Process</a:t>
            </a:r>
            <a:r>
              <a:rPr lang="de-CH" dirty="0" smtClean="0"/>
              <a:t> Model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4</a:t>
            </a:fld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/>
          </p:nvPr>
        </p:nvGraphicFramePr>
        <p:xfrm>
          <a:off x="579664" y="1086274"/>
          <a:ext cx="6938052" cy="464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513"/>
                <a:gridCol w="1734513"/>
                <a:gridCol w="1734513"/>
                <a:gridCol w="1734513"/>
              </a:tblGrid>
              <a:tr h="799678"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Activity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Goal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Tasks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Potential</a:t>
                      </a:r>
                      <a:r>
                        <a:rPr lang="de-CH" sz="1200" baseline="0" dirty="0" smtClean="0"/>
                        <a:t> Output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1226940"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Specification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Description </a:t>
                      </a:r>
                      <a:r>
                        <a:rPr lang="de-CH" sz="1200" dirty="0" err="1" smtClean="0"/>
                        <a:t>of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product</a:t>
                      </a:r>
                      <a:r>
                        <a:rPr lang="de-CH" sz="1200" dirty="0" smtClean="0"/>
                        <a:t> in </a:t>
                      </a:r>
                      <a:r>
                        <a:rPr lang="de-CH" sz="1200" dirty="0" err="1" smtClean="0"/>
                        <a:t>general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and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we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choose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most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important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use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cases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to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implement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Describe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what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is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vision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of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project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and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which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are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most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important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use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cases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for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beginning</a:t>
                      </a:r>
                      <a:r>
                        <a:rPr lang="de-CH" sz="1200" baseline="0" dirty="0" smtClean="0"/>
                        <a:t> 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A </a:t>
                      </a:r>
                      <a:r>
                        <a:rPr lang="de-CH" sz="1200" dirty="0" err="1" smtClean="0"/>
                        <a:t>part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of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specification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660660"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Developement</a:t>
                      </a:r>
                      <a:r>
                        <a:rPr lang="de-CH" sz="1200" dirty="0" smtClean="0"/>
                        <a:t> (</a:t>
                      </a:r>
                      <a:r>
                        <a:rPr lang="de-CH" sz="1200" dirty="0" err="1" smtClean="0"/>
                        <a:t>with</a:t>
                      </a:r>
                      <a:r>
                        <a:rPr lang="de-CH" sz="1200" dirty="0" smtClean="0"/>
                        <a:t> minimal </a:t>
                      </a:r>
                      <a:r>
                        <a:rPr lang="de-CH" sz="1200" dirty="0" err="1" smtClean="0"/>
                        <a:t>testing</a:t>
                      </a:r>
                      <a:r>
                        <a:rPr lang="de-CH" sz="1200" dirty="0" smtClean="0"/>
                        <a:t>) 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Implement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defined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use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cases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err="1" smtClean="0"/>
                        <a:t>Implement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defined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use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cases</a:t>
                      </a:r>
                      <a:endParaRPr lang="de-CH" sz="1200" dirty="0" smtClean="0"/>
                    </a:p>
                    <a:p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First </a:t>
                      </a:r>
                      <a:r>
                        <a:rPr lang="de-CH" sz="1200" dirty="0" err="1" smtClean="0"/>
                        <a:t>version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of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product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471900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Feedback/Validation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Check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implementation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Talk </a:t>
                      </a:r>
                      <a:r>
                        <a:rPr lang="de-CH" sz="1200" dirty="0" err="1" smtClean="0"/>
                        <a:t>with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customer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Feedack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463305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Test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First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implementation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working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without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errors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err="1" smtClean="0"/>
                        <a:t>Make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testcases</a:t>
                      </a:r>
                      <a:r>
                        <a:rPr lang="de-CH" sz="1200" dirty="0" smtClean="0"/>
                        <a:t> </a:t>
                      </a:r>
                      <a:r>
                        <a:rPr lang="de-CH" sz="1200" dirty="0" err="1" smtClean="0"/>
                        <a:t>and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test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product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First</a:t>
                      </a:r>
                      <a:r>
                        <a:rPr lang="de-CH" sz="1200" baseline="0" dirty="0" smtClean="0"/>
                        <a:t> (</a:t>
                      </a:r>
                      <a:r>
                        <a:rPr lang="de-CH" sz="1200" baseline="0" dirty="0" err="1" smtClean="0"/>
                        <a:t>next</a:t>
                      </a:r>
                      <a:r>
                        <a:rPr lang="de-CH" sz="1200" baseline="0" dirty="0" smtClean="0"/>
                        <a:t>) </a:t>
                      </a:r>
                      <a:r>
                        <a:rPr lang="de-CH" sz="1200" baseline="0" dirty="0" err="1" smtClean="0"/>
                        <a:t>version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of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the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product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which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working</a:t>
                      </a:r>
                      <a:r>
                        <a:rPr lang="de-CH" sz="1200" baseline="0" dirty="0" smtClean="0"/>
                        <a:t> ( Fixed </a:t>
                      </a:r>
                      <a:r>
                        <a:rPr lang="de-CH" sz="1200" baseline="0" dirty="0" err="1" smtClean="0"/>
                        <a:t>errors</a:t>
                      </a:r>
                      <a:r>
                        <a:rPr lang="de-CH" sz="1200" baseline="0" dirty="0" smtClean="0"/>
                        <a:t>) 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  <a:tr h="660660"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Final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version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A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good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product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which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is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working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without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baseline="0" dirty="0" err="1" smtClean="0"/>
                        <a:t>errors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Go on </a:t>
                      </a:r>
                      <a:r>
                        <a:rPr lang="de-CH" sz="1200" dirty="0" err="1" smtClean="0"/>
                        <a:t>production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  <a:tc>
                  <a:txBody>
                    <a:bodyPr/>
                    <a:lstStyle/>
                    <a:p>
                      <a:r>
                        <a:rPr lang="de-CH" sz="1200" dirty="0" smtClean="0"/>
                        <a:t>Release:</a:t>
                      </a:r>
                      <a:r>
                        <a:rPr lang="de-CH" sz="1200" baseline="0" dirty="0" smtClean="0"/>
                        <a:t> </a:t>
                      </a:r>
                      <a:r>
                        <a:rPr lang="de-CH" sz="1200" dirty="0" smtClean="0"/>
                        <a:t>Final </a:t>
                      </a:r>
                      <a:r>
                        <a:rPr lang="de-CH" sz="1200" dirty="0" err="1" smtClean="0"/>
                        <a:t>product</a:t>
                      </a:r>
                      <a:r>
                        <a:rPr lang="de-CH" sz="1200" baseline="0" dirty="0" smtClean="0"/>
                        <a:t> </a:t>
                      </a:r>
                      <a:endParaRPr lang="de-CH" sz="1200" dirty="0"/>
                    </a:p>
                  </a:txBody>
                  <a:tcPr marL="94380" marR="94380" marT="47190" marB="47190"/>
                </a:tc>
              </a:tr>
            </a:tbl>
          </a:graphicData>
        </a:graphic>
      </p:graphicFrame>
      <p:cxnSp>
        <p:nvCxnSpPr>
          <p:cNvPr id="8" name="Gerade Verbindung 7"/>
          <p:cNvCxnSpPr/>
          <p:nvPr/>
        </p:nvCxnSpPr>
        <p:spPr>
          <a:xfrm flipH="1">
            <a:off x="298677" y="5298621"/>
            <a:ext cx="2809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298677" y="2441121"/>
            <a:ext cx="11566" cy="2857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310243" y="5298621"/>
            <a:ext cx="269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04460" y="2441121"/>
            <a:ext cx="2752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37832" y="546274"/>
            <a:ext cx="7620952" cy="540000"/>
          </a:xfrm>
        </p:spPr>
        <p:txBody>
          <a:bodyPr/>
          <a:lstStyle/>
          <a:p>
            <a:r>
              <a:rPr lang="de-CH" dirty="0" smtClean="0"/>
              <a:t>Relation </a:t>
            </a:r>
            <a:r>
              <a:rPr lang="de-CH" dirty="0" err="1" smtClean="0"/>
              <a:t>among</a:t>
            </a:r>
            <a:r>
              <a:rPr lang="de-CH" dirty="0" smtClean="0"/>
              <a:t> </a:t>
            </a:r>
            <a:r>
              <a:rPr lang="de-CH" dirty="0" err="1" smtClean="0"/>
              <a:t>outputs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different </a:t>
            </a:r>
            <a:r>
              <a:rPr lang="de-CH" dirty="0" err="1" smtClean="0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5</a:t>
            </a:fld>
            <a:endParaRPr lang="de-CH" dirty="0"/>
          </a:p>
        </p:txBody>
      </p:sp>
      <p:sp>
        <p:nvSpPr>
          <p:cNvPr id="5" name="Abgerundetes Rechteck 4"/>
          <p:cNvSpPr/>
          <p:nvPr/>
        </p:nvSpPr>
        <p:spPr>
          <a:xfrm>
            <a:off x="620487" y="1372469"/>
            <a:ext cx="1687090" cy="7184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/>
              <a:t>A </a:t>
            </a:r>
            <a:r>
              <a:rPr lang="de-CH" sz="1200" dirty="0" err="1"/>
              <a:t>part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specification</a:t>
            </a:r>
            <a:endParaRPr lang="de-CH" sz="1200" dirty="0"/>
          </a:p>
        </p:txBody>
      </p:sp>
      <p:sp>
        <p:nvSpPr>
          <p:cNvPr id="6" name="Abgerundetes Rechteck 5"/>
          <p:cNvSpPr/>
          <p:nvPr/>
        </p:nvSpPr>
        <p:spPr>
          <a:xfrm>
            <a:off x="620485" y="2326821"/>
            <a:ext cx="1687091" cy="589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/>
              <a:t>First </a:t>
            </a:r>
            <a:r>
              <a:rPr lang="de-CH" sz="1200" dirty="0" err="1"/>
              <a:t>version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product</a:t>
            </a:r>
            <a:endParaRPr lang="de-CH" sz="1200" dirty="0"/>
          </a:p>
        </p:txBody>
      </p:sp>
      <p:sp>
        <p:nvSpPr>
          <p:cNvPr id="8" name="Abgerundetes Rechteck 7"/>
          <p:cNvSpPr/>
          <p:nvPr/>
        </p:nvSpPr>
        <p:spPr>
          <a:xfrm>
            <a:off x="620487" y="3080658"/>
            <a:ext cx="1687091" cy="589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Feedback</a:t>
            </a:r>
            <a:endParaRPr lang="de-CH" sz="1200" dirty="0"/>
          </a:p>
        </p:txBody>
      </p:sp>
      <p:sp>
        <p:nvSpPr>
          <p:cNvPr id="9" name="Abgerundetes Rechteck 8"/>
          <p:cNvSpPr/>
          <p:nvPr/>
        </p:nvSpPr>
        <p:spPr>
          <a:xfrm>
            <a:off x="620487" y="3820198"/>
            <a:ext cx="1808550" cy="8742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Release: First </a:t>
            </a:r>
            <a:r>
              <a:rPr lang="de-CH" sz="1200" dirty="0"/>
              <a:t>(</a:t>
            </a:r>
            <a:r>
              <a:rPr lang="de-CH" sz="1200" dirty="0" err="1"/>
              <a:t>next</a:t>
            </a:r>
            <a:r>
              <a:rPr lang="de-CH" sz="1200" dirty="0"/>
              <a:t>) </a:t>
            </a:r>
            <a:r>
              <a:rPr lang="de-CH" sz="1200" dirty="0" err="1"/>
              <a:t>version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product</a:t>
            </a:r>
            <a:r>
              <a:rPr lang="de-CH" sz="1200" dirty="0"/>
              <a:t> </a:t>
            </a:r>
            <a:r>
              <a:rPr lang="de-CH" sz="1200" dirty="0" err="1"/>
              <a:t>which</a:t>
            </a:r>
            <a:r>
              <a:rPr lang="de-CH" sz="1200" dirty="0"/>
              <a:t> </a:t>
            </a:r>
            <a:r>
              <a:rPr lang="de-CH" sz="1200" dirty="0" err="1"/>
              <a:t>is</a:t>
            </a:r>
            <a:r>
              <a:rPr lang="de-CH" sz="1200" dirty="0"/>
              <a:t> </a:t>
            </a:r>
            <a:r>
              <a:rPr lang="de-CH" sz="1200" dirty="0" err="1"/>
              <a:t>working</a:t>
            </a:r>
            <a:r>
              <a:rPr lang="de-CH" sz="1200" dirty="0"/>
              <a:t> ( Fixed </a:t>
            </a:r>
            <a:r>
              <a:rPr lang="de-CH" sz="1200" dirty="0" err="1"/>
              <a:t>errors</a:t>
            </a:r>
            <a:r>
              <a:rPr lang="de-CH" sz="1200" dirty="0"/>
              <a:t>) 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888448" y="4906383"/>
            <a:ext cx="1151163" cy="401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……</a:t>
            </a:r>
            <a:endParaRPr lang="de-CH" sz="12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620487" y="5461907"/>
            <a:ext cx="1687091" cy="58914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/>
              <a:t>Final </a:t>
            </a:r>
            <a:r>
              <a:rPr lang="de-CH" sz="1200" dirty="0" err="1" smtClean="0"/>
              <a:t>Product</a:t>
            </a:r>
            <a:r>
              <a:rPr lang="de-CH" sz="1200" dirty="0" smtClean="0"/>
              <a:t> </a:t>
            </a:r>
            <a:endParaRPr lang="de-CH" sz="1200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2686701" y="2588734"/>
            <a:ext cx="155448" cy="914400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Geschweifte Klammer rechts 13"/>
          <p:cNvSpPr/>
          <p:nvPr/>
        </p:nvSpPr>
        <p:spPr>
          <a:xfrm>
            <a:off x="3009680" y="3282241"/>
            <a:ext cx="244928" cy="1440753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Geschweifte Klammer rechts 14"/>
          <p:cNvSpPr/>
          <p:nvPr/>
        </p:nvSpPr>
        <p:spPr>
          <a:xfrm>
            <a:off x="2429037" y="1731697"/>
            <a:ext cx="155448" cy="914400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Geschweifte Klammer rechts 15"/>
          <p:cNvSpPr/>
          <p:nvPr/>
        </p:nvSpPr>
        <p:spPr>
          <a:xfrm>
            <a:off x="3388179" y="4281137"/>
            <a:ext cx="281284" cy="1769914"/>
          </a:xfrm>
          <a:prstGeom prst="rightBrac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Textfeld 16"/>
          <p:cNvSpPr txBox="1"/>
          <p:nvPr/>
        </p:nvSpPr>
        <p:spPr>
          <a:xfrm>
            <a:off x="2842149" y="2035008"/>
            <a:ext cx="448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specification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/>
              <a:t> </a:t>
            </a:r>
            <a:r>
              <a:rPr lang="de-CH" sz="1400" dirty="0" err="1" smtClean="0"/>
              <a:t>produce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first</a:t>
            </a:r>
            <a:r>
              <a:rPr lang="de-CH" sz="1400" dirty="0" smtClean="0"/>
              <a:t> </a:t>
            </a:r>
            <a:r>
              <a:rPr lang="de-CH" sz="1400" dirty="0" err="1" smtClean="0"/>
              <a:t>version</a:t>
            </a:r>
            <a:r>
              <a:rPr lang="de-CH" sz="1400" dirty="0" smtClean="0"/>
              <a:t> </a:t>
            </a:r>
            <a:endParaRPr lang="de-CH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071947" y="2892045"/>
            <a:ext cx="448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present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first</a:t>
            </a:r>
            <a:r>
              <a:rPr lang="de-CH" sz="1400" dirty="0" smtClean="0"/>
              <a:t> </a:t>
            </a:r>
            <a:r>
              <a:rPr lang="de-CH" sz="1400" dirty="0" err="1" smtClean="0"/>
              <a:t>version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get</a:t>
            </a:r>
            <a:r>
              <a:rPr lang="de-CH" sz="1400" dirty="0" smtClean="0"/>
              <a:t> a </a:t>
            </a:r>
            <a:r>
              <a:rPr lang="de-CH" sz="1400" dirty="0" err="1" smtClean="0"/>
              <a:t>feedback</a:t>
            </a:r>
            <a:r>
              <a:rPr lang="de-CH" sz="1400" dirty="0" smtClean="0"/>
              <a:t> </a:t>
            </a:r>
            <a:endParaRPr lang="de-CH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3528821" y="3757916"/>
            <a:ext cx="448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feedback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fix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errors</a:t>
            </a:r>
            <a:r>
              <a:rPr lang="de-CH" sz="1400" dirty="0" smtClean="0"/>
              <a:t> </a:t>
            </a:r>
            <a:r>
              <a:rPr lang="de-CH" sz="1400" dirty="0" err="1" smtClean="0"/>
              <a:t>and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add</a:t>
            </a:r>
            <a:r>
              <a:rPr lang="de-CH" sz="1400" dirty="0" smtClean="0"/>
              <a:t> </a:t>
            </a:r>
            <a:r>
              <a:rPr lang="de-CH" sz="1400" dirty="0" err="1" smtClean="0"/>
              <a:t>missing</a:t>
            </a:r>
            <a:r>
              <a:rPr lang="de-CH" sz="1400" dirty="0" smtClean="0"/>
              <a:t> </a:t>
            </a:r>
            <a:r>
              <a:rPr lang="de-CH" sz="1400" dirty="0" err="1" smtClean="0"/>
              <a:t>demands</a:t>
            </a:r>
            <a:r>
              <a:rPr lang="de-CH" sz="1400" dirty="0" smtClean="0"/>
              <a:t> </a:t>
            </a:r>
            <a:r>
              <a:rPr lang="de-CH" sz="1400" dirty="0" err="1" smtClean="0"/>
              <a:t>or</a:t>
            </a:r>
            <a:r>
              <a:rPr lang="de-CH" sz="1400" dirty="0" smtClean="0"/>
              <a:t> </a:t>
            </a:r>
            <a:r>
              <a:rPr lang="de-CH" sz="1400" dirty="0" err="1" smtClean="0"/>
              <a:t>delete</a:t>
            </a:r>
            <a:r>
              <a:rPr lang="de-CH" sz="1400" dirty="0" smtClean="0"/>
              <a:t> not </a:t>
            </a:r>
            <a:r>
              <a:rPr lang="de-CH" sz="1400" dirty="0" err="1" smtClean="0"/>
              <a:t>needed</a:t>
            </a:r>
            <a:r>
              <a:rPr lang="de-CH" sz="1400" dirty="0" smtClean="0"/>
              <a:t> </a:t>
            </a:r>
            <a:r>
              <a:rPr lang="de-CH" sz="1400" dirty="0" err="1" smtClean="0"/>
              <a:t>demands</a:t>
            </a:r>
            <a:endParaRPr lang="de-CH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3911214" y="4906383"/>
            <a:ext cx="4489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need</a:t>
            </a:r>
            <a:r>
              <a:rPr lang="de-CH" sz="1400" dirty="0" smtClean="0"/>
              <a:t> </a:t>
            </a:r>
            <a:r>
              <a:rPr lang="de-CH" sz="1400" dirty="0" err="1" smtClean="0"/>
              <a:t>to</a:t>
            </a:r>
            <a:r>
              <a:rPr lang="de-CH" sz="1400" dirty="0" smtClean="0"/>
              <a:t> </a:t>
            </a:r>
            <a:r>
              <a:rPr lang="de-CH" sz="1400" dirty="0" err="1" smtClean="0"/>
              <a:t>repeat</a:t>
            </a:r>
            <a:r>
              <a:rPr lang="de-CH" sz="1400" dirty="0" smtClean="0"/>
              <a:t> </a:t>
            </a:r>
            <a:r>
              <a:rPr lang="de-CH" sz="1400" dirty="0" err="1" smtClean="0"/>
              <a:t>the</a:t>
            </a:r>
            <a:r>
              <a:rPr lang="de-CH" sz="1400" dirty="0" smtClean="0"/>
              <a:t> </a:t>
            </a:r>
            <a:r>
              <a:rPr lang="de-CH" sz="1400" dirty="0" err="1" smtClean="0"/>
              <a:t>whole</a:t>
            </a:r>
            <a:r>
              <a:rPr lang="de-CH" sz="1400" dirty="0" smtClean="0"/>
              <a:t> </a:t>
            </a:r>
            <a:r>
              <a:rPr lang="de-CH" sz="1400" dirty="0" err="1" smtClean="0"/>
              <a:t>process</a:t>
            </a:r>
            <a:r>
              <a:rPr lang="de-CH" sz="1400" dirty="0"/>
              <a:t> </a:t>
            </a:r>
            <a:r>
              <a:rPr lang="de-CH" sz="1400" dirty="0" err="1" smtClean="0"/>
              <a:t>until</a:t>
            </a:r>
            <a:r>
              <a:rPr lang="de-CH" sz="1400" dirty="0" smtClean="0"/>
              <a:t> </a:t>
            </a:r>
            <a:r>
              <a:rPr lang="de-CH" sz="1400" dirty="0" err="1" smtClean="0"/>
              <a:t>we</a:t>
            </a:r>
            <a:r>
              <a:rPr lang="de-CH" sz="1400" dirty="0" smtClean="0"/>
              <a:t> </a:t>
            </a:r>
            <a:r>
              <a:rPr lang="de-CH" sz="1400" dirty="0" err="1" smtClean="0"/>
              <a:t>get</a:t>
            </a:r>
            <a:r>
              <a:rPr lang="de-CH" sz="1400" dirty="0" smtClean="0"/>
              <a:t> </a:t>
            </a:r>
            <a:r>
              <a:rPr lang="de-CH" sz="1400" dirty="0" err="1" smtClean="0"/>
              <a:t>our</a:t>
            </a:r>
            <a:r>
              <a:rPr lang="de-CH" sz="1400" dirty="0" smtClean="0"/>
              <a:t> final </a:t>
            </a:r>
            <a:r>
              <a:rPr lang="de-CH" sz="1400" dirty="0" err="1" smtClean="0"/>
              <a:t>working</a:t>
            </a:r>
            <a:r>
              <a:rPr lang="de-CH" sz="1400" dirty="0" smtClean="0"/>
              <a:t>  </a:t>
            </a:r>
            <a:r>
              <a:rPr lang="de-CH" sz="1400" dirty="0" err="1" smtClean="0"/>
              <a:t>version</a:t>
            </a:r>
            <a:r>
              <a:rPr lang="de-CH" sz="1400" dirty="0" smtClean="0"/>
              <a:t> </a:t>
            </a:r>
            <a:endParaRPr lang="de-CH" sz="1400" dirty="0"/>
          </a:p>
        </p:txBody>
      </p:sp>
      <p:sp>
        <p:nvSpPr>
          <p:cNvPr id="24" name="Runde Klammer links 23"/>
          <p:cNvSpPr/>
          <p:nvPr/>
        </p:nvSpPr>
        <p:spPr>
          <a:xfrm>
            <a:off x="163285" y="1731697"/>
            <a:ext cx="326571" cy="343629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  <p:sp>
        <p:nvSpPr>
          <p:cNvPr id="25" name="Runde Klammer rechts 24"/>
          <p:cNvSpPr/>
          <p:nvPr/>
        </p:nvSpPr>
        <p:spPr>
          <a:xfrm>
            <a:off x="2506761" y="4257330"/>
            <a:ext cx="73152" cy="984797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790423" y="856361"/>
            <a:ext cx="7128933" cy="1922465"/>
          </a:xfrm>
        </p:spPr>
        <p:txBody>
          <a:bodyPr/>
          <a:lstStyle/>
          <a:p>
            <a:r>
              <a:rPr lang="de-CH" dirty="0" smtClean="0"/>
              <a:t>The </a:t>
            </a:r>
            <a:r>
              <a:rPr lang="de-CH" dirty="0" err="1" smtClean="0"/>
              <a:t>customer</a:t>
            </a:r>
            <a:r>
              <a:rPr lang="de-CH" dirty="0" smtClean="0"/>
              <a:t> </a:t>
            </a:r>
            <a:r>
              <a:rPr lang="de-CH" dirty="0" err="1" smtClean="0"/>
              <a:t>gets</a:t>
            </a:r>
            <a:r>
              <a:rPr lang="de-CH" dirty="0" smtClean="0"/>
              <a:t> </a:t>
            </a:r>
            <a:r>
              <a:rPr lang="de-CH" dirty="0" err="1" smtClean="0"/>
              <a:t>involved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development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give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required</a:t>
            </a:r>
            <a:r>
              <a:rPr lang="de-CH" dirty="0" smtClean="0"/>
              <a:t> </a:t>
            </a:r>
            <a:r>
              <a:rPr lang="de-CH" dirty="0" err="1" smtClean="0"/>
              <a:t>information</a:t>
            </a:r>
            <a:endParaRPr lang="de-CH" dirty="0" smtClean="0"/>
          </a:p>
          <a:p>
            <a:r>
              <a:rPr lang="de-CH" dirty="0" smtClean="0"/>
              <a:t>Users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management</a:t>
            </a:r>
            <a:r>
              <a:rPr lang="de-CH" dirty="0" smtClean="0"/>
              <a:t> </a:t>
            </a:r>
            <a:r>
              <a:rPr lang="de-CH" dirty="0" err="1" smtClean="0"/>
              <a:t>are</a:t>
            </a:r>
            <a:r>
              <a:rPr lang="de-CH" dirty="0" smtClean="0"/>
              <a:t> a </a:t>
            </a:r>
            <a:r>
              <a:rPr lang="de-CH" dirty="0" err="1" smtClean="0"/>
              <a:t>part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customer</a:t>
            </a:r>
            <a:r>
              <a:rPr lang="de-CH" dirty="0" smtClean="0"/>
              <a:t> ( </a:t>
            </a:r>
            <a:r>
              <a:rPr lang="de-CH" dirty="0" err="1" smtClean="0"/>
              <a:t>they</a:t>
            </a:r>
            <a:r>
              <a:rPr lang="de-CH" dirty="0" smtClean="0"/>
              <a:t> </a:t>
            </a:r>
            <a:r>
              <a:rPr lang="de-CH" dirty="0" err="1" smtClean="0"/>
              <a:t>interact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each</a:t>
            </a:r>
            <a:r>
              <a:rPr lang="de-CH" dirty="0" smtClean="0"/>
              <a:t> </a:t>
            </a:r>
            <a:r>
              <a:rPr lang="de-CH" dirty="0" err="1" smtClean="0"/>
              <a:t>other</a:t>
            </a:r>
            <a:r>
              <a:rPr lang="de-CH" dirty="0" smtClean="0"/>
              <a:t>) </a:t>
            </a:r>
          </a:p>
          <a:p>
            <a:r>
              <a:rPr lang="de-CH" dirty="0" smtClean="0"/>
              <a:t>The </a:t>
            </a:r>
            <a:r>
              <a:rPr lang="de-CH" dirty="0" err="1" smtClean="0"/>
              <a:t>development</a:t>
            </a:r>
            <a:r>
              <a:rPr lang="de-CH" dirty="0" smtClean="0"/>
              <a:t> </a:t>
            </a:r>
            <a:r>
              <a:rPr lang="de-CH" dirty="0" err="1" smtClean="0"/>
              <a:t>team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</a:t>
            </a:r>
            <a:r>
              <a:rPr lang="de-CH" dirty="0" err="1" smtClean="0"/>
              <a:t>responsible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arrange</a:t>
            </a:r>
            <a:r>
              <a:rPr lang="de-CH" dirty="0" smtClean="0"/>
              <a:t> </a:t>
            </a:r>
            <a:r>
              <a:rPr lang="de-CH" dirty="0" err="1" smtClean="0"/>
              <a:t>new</a:t>
            </a:r>
            <a:r>
              <a:rPr lang="de-CH" dirty="0" smtClean="0"/>
              <a:t> </a:t>
            </a:r>
            <a:r>
              <a:rPr lang="de-CH" dirty="0" err="1" smtClean="0"/>
              <a:t>meetings</a:t>
            </a:r>
            <a:endParaRPr lang="de-CH" dirty="0" smtClean="0"/>
          </a:p>
          <a:p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 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790424" y="316362"/>
            <a:ext cx="7010142" cy="540000"/>
          </a:xfrm>
        </p:spPr>
        <p:txBody>
          <a:bodyPr/>
          <a:lstStyle/>
          <a:p>
            <a:r>
              <a:rPr lang="de-CH" dirty="0" smtClean="0"/>
              <a:t>Involvement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stakeholders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5769299" y="6281344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6</a:t>
            </a:fld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276165" y="4269337"/>
            <a:ext cx="1396094" cy="5484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customer</a:t>
            </a:r>
            <a:endParaRPr lang="de-CH" sz="1600" dirty="0"/>
          </a:p>
        </p:txBody>
      </p:sp>
      <p:sp>
        <p:nvSpPr>
          <p:cNvPr id="6" name="Rechteck 5"/>
          <p:cNvSpPr/>
          <p:nvPr/>
        </p:nvSpPr>
        <p:spPr>
          <a:xfrm>
            <a:off x="3712706" y="2521013"/>
            <a:ext cx="906236" cy="5178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users</a:t>
            </a:r>
            <a:endParaRPr lang="de-CH" sz="1600" dirty="0"/>
          </a:p>
        </p:txBody>
      </p:sp>
      <p:sp>
        <p:nvSpPr>
          <p:cNvPr id="7" name="Rechteck 6"/>
          <p:cNvSpPr/>
          <p:nvPr/>
        </p:nvSpPr>
        <p:spPr>
          <a:xfrm>
            <a:off x="6276288" y="2521014"/>
            <a:ext cx="1624698" cy="4001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 smtClean="0"/>
              <a:t>management</a:t>
            </a:r>
            <a:endParaRPr lang="de-CH" sz="1600" dirty="0"/>
          </a:p>
        </p:txBody>
      </p:sp>
      <p:sp>
        <p:nvSpPr>
          <p:cNvPr id="8" name="Rechteck 7"/>
          <p:cNvSpPr/>
          <p:nvPr/>
        </p:nvSpPr>
        <p:spPr>
          <a:xfrm>
            <a:off x="5765638" y="5369692"/>
            <a:ext cx="1560996" cy="64045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/>
              <a:t>d</a:t>
            </a:r>
            <a:r>
              <a:rPr lang="de-CH" sz="1600" dirty="0" err="1" smtClean="0"/>
              <a:t>evelopment</a:t>
            </a:r>
            <a:r>
              <a:rPr lang="de-CH" sz="1600" dirty="0" smtClean="0"/>
              <a:t> </a:t>
            </a:r>
            <a:r>
              <a:rPr lang="de-CH" sz="1600" dirty="0" err="1" smtClean="0"/>
              <a:t>team</a:t>
            </a:r>
            <a:r>
              <a:rPr lang="de-CH" sz="1600" dirty="0" smtClean="0"/>
              <a:t> </a:t>
            </a:r>
            <a:endParaRPr lang="de-CH" sz="1600" dirty="0"/>
          </a:p>
        </p:txBody>
      </p:sp>
      <p:sp>
        <p:nvSpPr>
          <p:cNvPr id="11" name="Ellipse 10"/>
          <p:cNvSpPr/>
          <p:nvPr/>
        </p:nvSpPr>
        <p:spPr>
          <a:xfrm>
            <a:off x="3512683" y="3096595"/>
            <a:ext cx="4821010" cy="3230144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12"/>
          <p:cNvCxnSpPr>
            <a:stCxn id="6" idx="2"/>
            <a:endCxn id="5" idx="0"/>
          </p:cNvCxnSpPr>
          <p:nvPr/>
        </p:nvCxnSpPr>
        <p:spPr>
          <a:xfrm>
            <a:off x="4165824" y="3038862"/>
            <a:ext cx="1808388" cy="1230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endCxn id="5" idx="0"/>
          </p:cNvCxnSpPr>
          <p:nvPr/>
        </p:nvCxnSpPr>
        <p:spPr>
          <a:xfrm flipH="1">
            <a:off x="5974212" y="2921174"/>
            <a:ext cx="1028702" cy="1348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2"/>
            <a:endCxn id="8" idx="0"/>
          </p:cNvCxnSpPr>
          <p:nvPr/>
        </p:nvCxnSpPr>
        <p:spPr>
          <a:xfrm>
            <a:off x="5974212" y="4817802"/>
            <a:ext cx="571924" cy="5518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9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Thank‘s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listening</a:t>
            </a:r>
            <a:r>
              <a:rPr lang="de-DE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Props1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991507-CB83-4F49-BAFB-D322B1D04098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5091c847-84be-4f4f-b16c-c018ad2ca66b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404</Words>
  <Application>Microsoft Office PowerPoint</Application>
  <PresentationFormat>Bildschirmpräsentation (4:3)</PresentationFormat>
  <Paragraphs>87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BFH_PPT_Vorlage</vt:lpstr>
      <vt:lpstr>Task02</vt:lpstr>
      <vt:lpstr>SE Process</vt:lpstr>
      <vt:lpstr>SE Process</vt:lpstr>
      <vt:lpstr>Process Model </vt:lpstr>
      <vt:lpstr>Relation among outputs of different activities</vt:lpstr>
      <vt:lpstr>Involvement of stakeholders</vt:lpstr>
      <vt:lpstr>Thank‘s for listening!</vt:lpstr>
    </vt:vector>
  </TitlesOfParts>
  <Company>Berner Fachhochschule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Maurice Zysset</cp:lastModifiedBy>
  <cp:revision>39</cp:revision>
  <cp:lastPrinted>2013-06-13T15:31:11Z</cp:lastPrinted>
  <dcterms:created xsi:type="dcterms:W3CDTF">2013-06-07T09:55:15Z</dcterms:created>
  <dcterms:modified xsi:type="dcterms:W3CDTF">2015-09-25T07:28:41Z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