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9458" saveSubsetFonts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9" r:id="rId5"/>
    <p:sldId id="300" r:id="rId6"/>
    <p:sldId id="301" r:id="rId7"/>
    <p:sldId id="304" r:id="rId8"/>
    <p:sldId id="299" r:id="rId9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2D"/>
    <a:srgbClr val="E78E23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91425" autoAdjust="0"/>
  </p:normalViewPr>
  <p:slideViewPr>
    <p:cSldViewPr snapToGrid="0" snapToObjects="1" showGuides="1">
      <p:cViewPr varScale="1">
        <p:scale>
          <a:sx n="77" d="100"/>
          <a:sy n="77" d="100"/>
        </p:scale>
        <p:origin x="-19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 Visitor = </a:t>
            </a:r>
            <a:r>
              <a:rPr lang="en-US" dirty="0" err="1" smtClean="0"/>
              <a:t>Gesundheitsbeauftragte</a:t>
            </a:r>
            <a:r>
              <a:rPr lang="en-US" dirty="0" smtClean="0"/>
              <a:t> (</a:t>
            </a:r>
            <a:r>
              <a:rPr lang="en-US" dirty="0" err="1" smtClean="0"/>
              <a:t>Staat</a:t>
            </a:r>
            <a:r>
              <a:rPr lang="en-US" dirty="0" smtClean="0"/>
              <a:t>, Bund, etc.)</a:t>
            </a:r>
          </a:p>
          <a:p>
            <a:r>
              <a:rPr lang="en-US" dirty="0" smtClean="0"/>
              <a:t>Health Service Manager = </a:t>
            </a:r>
            <a:r>
              <a:rPr lang="en-US" dirty="0" err="1" smtClean="0"/>
              <a:t>Verantwortlicher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Finanzen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tägl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Abläufe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Spital</a:t>
            </a:r>
            <a:r>
              <a:rPr lang="en-US" baseline="0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6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212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36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3486699"/>
              </p:ext>
            </p:extLst>
          </p:nvPr>
        </p:nvGraphicFramePr>
        <p:xfrm>
          <a:off x="400050" y="566531"/>
          <a:ext cx="8455715" cy="569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85"/>
                <a:gridCol w="2166730"/>
                <a:gridCol w="2196548"/>
                <a:gridCol w="2146852"/>
              </a:tblGrid>
              <a:tr h="477078">
                <a:tc>
                  <a:txBody>
                    <a:bodyPr/>
                    <a:lstStyle/>
                    <a:p>
                      <a:r>
                        <a:rPr lang="de-CH" dirty="0" smtClean="0"/>
                        <a:t>Plangetrieben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Agile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/>
                </a:tc>
              </a:tr>
              <a:tr h="1278007">
                <a:tc>
                  <a:txBody>
                    <a:bodyPr/>
                    <a:lstStyle/>
                    <a:p>
                      <a:r>
                        <a:rPr lang="de-CH" dirty="0" smtClean="0"/>
                        <a:t>Klare</a:t>
                      </a:r>
                      <a:r>
                        <a:rPr lang="de-CH" baseline="0" dirty="0" smtClean="0"/>
                        <a:t> Struktur von Anfang </a:t>
                      </a:r>
                      <a:r>
                        <a:rPr lang="de-CH" baseline="0" dirty="0" smtClean="0"/>
                        <a:t>bis Ende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Schwierig</a:t>
                      </a:r>
                      <a:r>
                        <a:rPr lang="de-CH" b="1" baseline="0" dirty="0" smtClean="0"/>
                        <a:t> alle Probleme vorherzusehen</a:t>
                      </a:r>
                      <a:endParaRPr lang="de-CH" b="1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Einfacher</a:t>
                      </a:r>
                      <a:r>
                        <a:rPr lang="de-CH" b="1" baseline="0" dirty="0" smtClean="0"/>
                        <a:t> auf sich ändernde Anforderungen einzugehen</a:t>
                      </a:r>
                      <a:endParaRPr lang="de-CH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Basteleffekt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r>
                        <a:rPr lang="de-CH" baseline="0" dirty="0" smtClean="0"/>
                        <a:t> hat einen klaren Endpunkt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Flexibilität für Anpassungen ist nicht vorhanden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Permanenter</a:t>
                      </a:r>
                      <a:r>
                        <a:rPr lang="de-CH" baseline="0" dirty="0" smtClean="0"/>
                        <a:t> Kundenkontakt – Feedback Möglichkeit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 klares Ende in Sicht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Begrenztes Budget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Schwierig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smtClean="0"/>
                        <a:t>wenn es k</a:t>
                      </a:r>
                      <a:r>
                        <a:rPr lang="de-CH" smtClean="0"/>
                        <a:t>eine Routine Software ist.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Möglichkeit</a:t>
                      </a:r>
                      <a:r>
                        <a:rPr lang="de-CH" baseline="0" dirty="0" smtClean="0"/>
                        <a:t> frühzeitig auf Probleme einzugehen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Im Detail verfangen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  <a:p>
                      <a:r>
                        <a:rPr lang="de-CH" dirty="0" smtClean="0"/>
                        <a:t>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</a:t>
                      </a:r>
                      <a:r>
                        <a:rPr lang="de-CH" baseline="0" dirty="0" smtClean="0"/>
                        <a:t> muss wissen was er will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Kleines Team</a:t>
                      </a:r>
                      <a:r>
                        <a:rPr lang="de-CH" b="1" baseline="0" dirty="0" smtClean="0"/>
                        <a:t> = bessere Kommunikation möglich</a:t>
                      </a:r>
                      <a:endParaRPr lang="de-CH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04724" y="13705"/>
            <a:ext cx="7010142" cy="540000"/>
          </a:xfrm>
        </p:spPr>
        <p:txBody>
          <a:bodyPr/>
          <a:lstStyle/>
          <a:p>
            <a:r>
              <a:rPr lang="de-CH" dirty="0" smtClean="0"/>
              <a:t>Plangetrieben vs. Agile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0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547007" y="1206066"/>
            <a:ext cx="7892658" cy="1063605"/>
          </a:xfrm>
        </p:spPr>
        <p:txBody>
          <a:bodyPr/>
          <a:lstStyle/>
          <a:p>
            <a:r>
              <a:rPr lang="de-CH" dirty="0" smtClean="0"/>
              <a:t>Mittels dem Prozessvergleich haben wir uns für ein agiles Model entschieden, welches plangetriebene Aspekte beinhaltet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47007" y="546274"/>
            <a:ext cx="7010142" cy="540000"/>
          </a:xfrm>
        </p:spPr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3</a:t>
            </a:fld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481657" y="2035308"/>
            <a:ext cx="1349289" cy="72272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Planung</a:t>
            </a:r>
            <a:endParaRPr lang="de-DE" sz="1600" dirty="0"/>
          </a:p>
        </p:txBody>
      </p:sp>
      <p:sp>
        <p:nvSpPr>
          <p:cNvPr id="8" name="Abgerundetes Rechteck 7"/>
          <p:cNvSpPr/>
          <p:nvPr/>
        </p:nvSpPr>
        <p:spPr>
          <a:xfrm>
            <a:off x="1057146" y="3106039"/>
            <a:ext cx="1469253" cy="6960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Modul</a:t>
            </a:r>
          </a:p>
          <a:p>
            <a:pPr algn="ctr"/>
            <a:r>
              <a:rPr lang="de-CH" sz="1600" dirty="0" smtClean="0"/>
              <a:t>Planung</a:t>
            </a:r>
            <a:endParaRPr lang="de-DE" sz="16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606333" y="3106039"/>
            <a:ext cx="1348815" cy="69601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Testen</a:t>
            </a:r>
            <a:endParaRPr lang="de-DE" sz="16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387177" y="4637097"/>
            <a:ext cx="1279258" cy="69601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Feedback</a:t>
            </a:r>
            <a:endParaRPr lang="de-DE" sz="16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666435" y="2433760"/>
            <a:ext cx="1669574" cy="6960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Development</a:t>
            </a:r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967314" y="4637097"/>
            <a:ext cx="1987834" cy="696014"/>
          </a:xfrm>
          <a:prstGeom prst="roundRect">
            <a:avLst/>
          </a:prstGeom>
          <a:solidFill>
            <a:srgbClr val="E78E2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Implementieren</a:t>
            </a:r>
            <a:endParaRPr lang="de-DE" sz="16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3985944" y="5588944"/>
            <a:ext cx="1030556" cy="652312"/>
          </a:xfrm>
          <a:prstGeom prst="roundRect">
            <a:avLst/>
          </a:prstGeom>
          <a:solidFill>
            <a:srgbClr val="70002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Final</a:t>
            </a:r>
            <a:r>
              <a:rPr lang="de-CH" dirty="0" smtClean="0"/>
              <a:t> </a:t>
            </a:r>
            <a:r>
              <a:rPr lang="de-CH" sz="1600" dirty="0" smtClean="0"/>
              <a:t>Version</a:t>
            </a:r>
            <a:endParaRPr lang="de-DE" sz="1600" dirty="0"/>
          </a:p>
        </p:txBody>
      </p: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>
          <a:xfrm>
            <a:off x="1156302" y="2758031"/>
            <a:ext cx="635471" cy="348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3"/>
            <a:endCxn id="14" idx="1"/>
          </p:cNvCxnSpPr>
          <p:nvPr/>
        </p:nvCxnSpPr>
        <p:spPr>
          <a:xfrm flipV="1">
            <a:off x="2526399" y="2781767"/>
            <a:ext cx="1140036" cy="6722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3"/>
            <a:endCxn id="12" idx="1"/>
          </p:cNvCxnSpPr>
          <p:nvPr/>
        </p:nvCxnSpPr>
        <p:spPr>
          <a:xfrm>
            <a:off x="5336009" y="2781767"/>
            <a:ext cx="1270324" cy="6722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2" idx="2"/>
            <a:endCxn id="15" idx="0"/>
          </p:cNvCxnSpPr>
          <p:nvPr/>
        </p:nvCxnSpPr>
        <p:spPr>
          <a:xfrm flipH="1">
            <a:off x="6961231" y="3802053"/>
            <a:ext cx="319510" cy="835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5" idx="1"/>
            <a:endCxn id="13" idx="3"/>
          </p:cNvCxnSpPr>
          <p:nvPr/>
        </p:nvCxnSpPr>
        <p:spPr>
          <a:xfrm flipH="1">
            <a:off x="3666435" y="4985104"/>
            <a:ext cx="23008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2"/>
            <a:endCxn id="17" idx="1"/>
          </p:cNvCxnSpPr>
          <p:nvPr/>
        </p:nvCxnSpPr>
        <p:spPr>
          <a:xfrm>
            <a:off x="3026806" y="5333110"/>
            <a:ext cx="959138" cy="5819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3" idx="1"/>
            <a:endCxn id="8" idx="2"/>
          </p:cNvCxnSpPr>
          <p:nvPr/>
        </p:nvCxnSpPr>
        <p:spPr>
          <a:xfrm flipH="1" flipV="1">
            <a:off x="1791773" y="3802053"/>
            <a:ext cx="595404" cy="1183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790423" y="856361"/>
            <a:ext cx="7128933" cy="1922465"/>
          </a:xfrm>
        </p:spPr>
        <p:txBody>
          <a:bodyPr/>
          <a:lstStyle/>
          <a:p>
            <a:r>
              <a:rPr lang="de-CH" dirty="0" smtClean="0"/>
              <a:t>Grobplanung mit Management</a:t>
            </a:r>
          </a:p>
          <a:p>
            <a:r>
              <a:rPr lang="de-CH" dirty="0" smtClean="0"/>
              <a:t>Planung der Module mit </a:t>
            </a:r>
            <a:r>
              <a:rPr lang="de-CH" dirty="0"/>
              <a:t>Benutzern &amp; </a:t>
            </a:r>
            <a:r>
              <a:rPr lang="de-CH" dirty="0" smtClean="0"/>
              <a:t>Management</a:t>
            </a:r>
            <a:endParaRPr lang="de-CH" dirty="0"/>
          </a:p>
          <a:p>
            <a:r>
              <a:rPr lang="de-CH" dirty="0" smtClean="0"/>
              <a:t>Feedback einholen von Benutzern &amp; Management</a:t>
            </a:r>
          </a:p>
          <a:p>
            <a:pPr lvl="0"/>
            <a:r>
              <a:rPr lang="de-DE" dirty="0"/>
              <a:t>Software installiere und Schulung mit Benutzern</a:t>
            </a:r>
          </a:p>
          <a:p>
            <a:pPr marL="0" indent="0">
              <a:buNone/>
            </a:pPr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 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0424" y="316362"/>
            <a:ext cx="7010142" cy="540000"/>
          </a:xfrm>
        </p:spPr>
        <p:txBody>
          <a:bodyPr/>
          <a:lstStyle/>
          <a:p>
            <a:r>
              <a:rPr lang="de-CH" dirty="0" smtClean="0"/>
              <a:t>Interaktionsstufen mit dem Kunden</a:t>
            </a:r>
            <a:r>
              <a:rPr lang="de-CH" dirty="0"/>
              <a:t> 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769299" y="6281344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4</a:t>
            </a:fld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502956" y="4281675"/>
            <a:ext cx="1396094" cy="548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Kunden</a:t>
            </a:r>
            <a:endParaRPr lang="de-CH" sz="1600" dirty="0"/>
          </a:p>
        </p:txBody>
      </p:sp>
      <p:sp>
        <p:nvSpPr>
          <p:cNvPr id="6" name="Rechteck 5"/>
          <p:cNvSpPr/>
          <p:nvPr/>
        </p:nvSpPr>
        <p:spPr>
          <a:xfrm>
            <a:off x="3939496" y="2778826"/>
            <a:ext cx="1205283" cy="517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Benutzer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6503078" y="2778826"/>
            <a:ext cx="1643068" cy="517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Management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5626694" y="5382030"/>
            <a:ext cx="1926731" cy="6404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Entwicklerteam</a:t>
            </a:r>
            <a:endParaRPr lang="de-CH" sz="1600" dirty="0"/>
          </a:p>
        </p:txBody>
      </p:sp>
      <p:sp>
        <p:nvSpPr>
          <p:cNvPr id="11" name="Ellipse 10"/>
          <p:cNvSpPr/>
          <p:nvPr/>
        </p:nvSpPr>
        <p:spPr>
          <a:xfrm>
            <a:off x="4289382" y="3666436"/>
            <a:ext cx="4427393" cy="269872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3" name="Gerade Verbindung 12"/>
          <p:cNvCxnSpPr>
            <a:stCxn id="6" idx="2"/>
            <a:endCxn id="5" idx="0"/>
          </p:cNvCxnSpPr>
          <p:nvPr/>
        </p:nvCxnSpPr>
        <p:spPr>
          <a:xfrm>
            <a:off x="4542138" y="3296674"/>
            <a:ext cx="1658865" cy="98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7" idx="2"/>
            <a:endCxn id="5" idx="0"/>
          </p:cNvCxnSpPr>
          <p:nvPr/>
        </p:nvCxnSpPr>
        <p:spPr>
          <a:xfrm flipH="1">
            <a:off x="6201003" y="3296674"/>
            <a:ext cx="1123609" cy="98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</p:cNvCxnSpPr>
          <p:nvPr/>
        </p:nvCxnSpPr>
        <p:spPr>
          <a:xfrm>
            <a:off x="6201003" y="4830140"/>
            <a:ext cx="389057" cy="551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fürs Zuhören!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schemas.microsoft.com/office/2006/documentManagement/types"/>
    <ds:schemaRef ds:uri="http://purl.org/dc/dcmitype/"/>
    <ds:schemaRef ds:uri="5091c847-84be-4f4f-b16c-c018ad2ca66b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182</Words>
  <Application>Microsoft Office PowerPoint</Application>
  <PresentationFormat>Bildschirmpräsentation (4:3)</PresentationFormat>
  <Paragraphs>55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BFH_PPT_Vorlage</vt:lpstr>
      <vt:lpstr>Task02</vt:lpstr>
      <vt:lpstr>Plangetrieben vs. Agile </vt:lpstr>
      <vt:lpstr>Prozessmodell</vt:lpstr>
      <vt:lpstr>Interaktionsstufen mit dem Kunden </vt:lpstr>
      <vt:lpstr>Danke fürs Zuhören!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60</cp:revision>
  <cp:lastPrinted>2013-06-13T15:31:11Z</cp:lastPrinted>
  <dcterms:created xsi:type="dcterms:W3CDTF">2013-06-07T09:55:15Z</dcterms:created>
  <dcterms:modified xsi:type="dcterms:W3CDTF">2015-09-27T19:57:42Z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