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6480" saveSubsetFonts="1" autoCompressPictures="0">
  <p:sldMasterIdLst>
    <p:sldMasterId id="2147483669" r:id="rId4"/>
  </p:sldMasterIdLst>
  <p:notesMasterIdLst>
    <p:notesMasterId r:id="rId27"/>
  </p:notesMasterIdLst>
  <p:handoutMasterIdLst>
    <p:handoutMasterId r:id="rId28"/>
  </p:handoutMasterIdLst>
  <p:sldIdLst>
    <p:sldId id="259" r:id="rId5"/>
    <p:sldId id="303" r:id="rId6"/>
    <p:sldId id="263" r:id="rId7"/>
    <p:sldId id="321" r:id="rId8"/>
    <p:sldId id="322" r:id="rId9"/>
    <p:sldId id="304" r:id="rId10"/>
    <p:sldId id="317" r:id="rId11"/>
    <p:sldId id="319" r:id="rId12"/>
    <p:sldId id="307" r:id="rId13"/>
    <p:sldId id="305" r:id="rId14"/>
    <p:sldId id="318" r:id="rId15"/>
    <p:sldId id="306" r:id="rId16"/>
    <p:sldId id="323" r:id="rId17"/>
    <p:sldId id="324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299" r:id="rId26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E78E23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 autoAdjust="0"/>
    <p:restoredTop sz="69581" autoAdjust="0"/>
  </p:normalViewPr>
  <p:slideViewPr>
    <p:cSldViewPr snapToGrid="0" snapToObjects="1" showGuides="1">
      <p:cViewPr>
        <p:scale>
          <a:sx n="75" d="100"/>
          <a:sy n="75" d="100"/>
        </p:scale>
        <p:origin x="12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207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1186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Kaspar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255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9376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Infopage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Ändern, speichern,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Medi</a:t>
            </a:r>
            <a:r>
              <a:rPr lang="de-CH" dirty="0" smtClean="0"/>
              <a:t> </a:t>
            </a:r>
            <a:r>
              <a:rPr lang="de-CH" dirty="0" err="1" smtClean="0"/>
              <a:t>DailyView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Hinzufügen, speichern,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Medi</a:t>
            </a:r>
            <a:r>
              <a:rPr lang="de-CH" dirty="0" smtClean="0"/>
              <a:t> </a:t>
            </a:r>
            <a:r>
              <a:rPr lang="de-CH" baseline="0" dirty="0" smtClean="0"/>
              <a:t>Liste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State wechseln,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Logout</a:t>
            </a:r>
            <a:r>
              <a:rPr lang="de-DE" baseline="0" dirty="0" smtClean="0"/>
              <a:t> – Login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Infopage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Medi</a:t>
            </a:r>
            <a:r>
              <a:rPr lang="de-DE" baseline="0" dirty="0" smtClean="0"/>
              <a:t> Daily View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Medi</a:t>
            </a:r>
            <a:r>
              <a:rPr lang="de-DE" baseline="0" dirty="0" smtClean="0"/>
              <a:t> Liste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Löschen,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Random GIF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428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Verarbeitung, Abspeichern und Einlesen</a:t>
            </a:r>
            <a:r>
              <a:rPr lang="de-CH" baseline="0" dirty="0" smtClean="0"/>
              <a:t> der Usereingabe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MedicamentList</a:t>
            </a:r>
            <a:r>
              <a:rPr lang="de-CH" dirty="0" smtClean="0"/>
              <a:t>, </a:t>
            </a:r>
            <a:r>
              <a:rPr lang="de-CH" dirty="0" err="1" smtClean="0"/>
              <a:t>Infopage</a:t>
            </a: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Link</a:t>
            </a:r>
            <a:r>
              <a:rPr lang="de-CH" baseline="0" dirty="0" smtClean="0"/>
              <a:t> zwischen Usereingaben und Applikationslogik</a:t>
            </a: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Methoden zum aufrufen der verschiedenen Klassen und deren Funktionen bei Userinteraktionen, wie </a:t>
            </a:r>
            <a:r>
              <a:rPr lang="de-CH" baseline="0" dirty="0" err="1" smtClean="0"/>
              <a:t>EnterView</a:t>
            </a:r>
            <a:r>
              <a:rPr lang="de-CH" baseline="0" dirty="0" smtClean="0"/>
              <a:t>, Remove &amp; Save </a:t>
            </a:r>
            <a:r>
              <a:rPr lang="de-CH" baseline="0" dirty="0" err="1" smtClean="0"/>
              <a:t>clickevents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1933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CH" dirty="0" smtClean="0"/>
              <a:t>Methode</a:t>
            </a:r>
            <a:r>
              <a:rPr lang="de-CH" baseline="0" dirty="0" smtClean="0"/>
              <a:t> zum erstellen</a:t>
            </a:r>
            <a:r>
              <a:rPr lang="de-CH" dirty="0" smtClean="0"/>
              <a:t> einer Instanz des </a:t>
            </a:r>
            <a:r>
              <a:rPr lang="de-CH" dirty="0" err="1" smtClean="0"/>
              <a:t>UserMangers</a:t>
            </a:r>
            <a:r>
              <a:rPr lang="de-CH" dirty="0" smtClean="0"/>
              <a:t> erstellt um die Methoden der </a:t>
            </a:r>
            <a:r>
              <a:rPr lang="de-CH" dirty="0" err="1" smtClean="0"/>
              <a:t>Infopage</a:t>
            </a:r>
            <a:r>
              <a:rPr lang="de-CH" dirty="0" smtClean="0"/>
              <a:t> und der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MedicamentList</a:t>
            </a:r>
            <a:r>
              <a:rPr lang="de-CH" baseline="0" dirty="0" smtClean="0"/>
              <a:t> aufzurufen</a:t>
            </a:r>
          </a:p>
          <a:p>
            <a:pPr marL="228600" indent="-228600">
              <a:buAutoNum type="arabicPeriod"/>
            </a:pPr>
            <a:r>
              <a:rPr lang="de-CH" dirty="0" smtClean="0"/>
              <a:t>Diese kann man dann in der View aufrufen</a:t>
            </a:r>
          </a:p>
          <a:p>
            <a:pPr marL="228600" indent="-228600">
              <a:buAutoNum type="arabicPeriod"/>
            </a:pPr>
            <a:r>
              <a:rPr lang="de-CH" dirty="0" smtClean="0"/>
              <a:t>Das</a:t>
            </a:r>
            <a:r>
              <a:rPr lang="de-CH" baseline="0" dirty="0" smtClean="0"/>
              <a:t> ist eine Methode der </a:t>
            </a:r>
            <a:r>
              <a:rPr lang="de-CH" baseline="0" dirty="0" err="1" smtClean="0"/>
              <a:t>UserManager</a:t>
            </a:r>
            <a:r>
              <a:rPr lang="de-CH" baseline="0" dirty="0" smtClean="0"/>
              <a:t> Klasse um die </a:t>
            </a:r>
            <a:r>
              <a:rPr lang="de-CH" baseline="0" dirty="0" err="1" smtClean="0"/>
              <a:t>read</a:t>
            </a:r>
            <a:r>
              <a:rPr lang="de-CH" baseline="0" dirty="0" smtClean="0"/>
              <a:t> Methode der </a:t>
            </a:r>
            <a:r>
              <a:rPr lang="de-CH" baseline="0" dirty="0" err="1" smtClean="0"/>
              <a:t>Infopage</a:t>
            </a:r>
            <a:r>
              <a:rPr lang="de-CH" baseline="0" dirty="0" smtClean="0"/>
              <a:t> klasse aufzurufen (existiert kein </a:t>
            </a:r>
            <a:r>
              <a:rPr lang="de-CH" baseline="0" dirty="0" err="1" smtClean="0"/>
              <a:t>file</a:t>
            </a:r>
            <a:r>
              <a:rPr lang="de-CH" baseline="0" dirty="0" smtClean="0"/>
              <a:t> mit dem </a:t>
            </a:r>
            <a:r>
              <a:rPr lang="de-CH" baseline="0" dirty="0" err="1" smtClean="0"/>
              <a:t>name</a:t>
            </a:r>
            <a:r>
              <a:rPr lang="de-CH" baseline="0" dirty="0" smtClean="0"/>
              <a:t>, wird ein leeres erstellt)</a:t>
            </a:r>
          </a:p>
          <a:p>
            <a:pPr marL="228600" indent="-228600">
              <a:buAutoNum type="arabicPeriod"/>
            </a:pPr>
            <a:r>
              <a:rPr lang="de-CH" baseline="0" dirty="0" smtClean="0"/>
              <a:t>Sobald der User die </a:t>
            </a:r>
            <a:r>
              <a:rPr lang="de-CH" baseline="0" dirty="0" err="1" smtClean="0"/>
              <a:t>Infoview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enterd</a:t>
            </a:r>
            <a:r>
              <a:rPr lang="de-CH" baseline="0" dirty="0" smtClean="0"/>
              <a:t>, ruft es die Methode des </a:t>
            </a:r>
            <a:r>
              <a:rPr lang="de-CH" baseline="0" dirty="0" err="1" smtClean="0"/>
              <a:t>UserManagers</a:t>
            </a:r>
            <a:r>
              <a:rPr lang="de-CH" baseline="0" dirty="0" smtClean="0"/>
              <a:t> auf und kann dadurch die einzelnen Textfelder der View füllen mit den Werten aus der ursprünglichen Textdatei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486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288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722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0606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5268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61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21.01.2016, Team rot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BFH Medizininformatik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1" y="1833480"/>
            <a:ext cx="2336714" cy="25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/>
              <a:t>Elements </a:t>
            </a:r>
            <a:endParaRPr lang="de-CH" dirty="0" smtClean="0"/>
          </a:p>
          <a:p>
            <a:pPr lvl="1"/>
            <a:r>
              <a:rPr lang="de-CH" dirty="0" smtClean="0"/>
              <a:t>DrugTakeWrapper.java</a:t>
            </a:r>
          </a:p>
          <a:p>
            <a:pPr lvl="1"/>
            <a:r>
              <a:rPr lang="de-CH" dirty="0" smtClean="0"/>
              <a:t>DrugWrapper.java</a:t>
            </a:r>
          </a:p>
          <a:p>
            <a:pPr lvl="1"/>
            <a:r>
              <a:rPr lang="de-CH" dirty="0" smtClean="0"/>
              <a:t>Wrapper.java</a:t>
            </a:r>
          </a:p>
          <a:p>
            <a:r>
              <a:rPr lang="de-CH" dirty="0" smtClean="0"/>
              <a:t>Views</a:t>
            </a:r>
          </a:p>
          <a:p>
            <a:pPr lvl="1"/>
            <a:r>
              <a:rPr lang="de-CH" dirty="0" smtClean="0"/>
              <a:t>HomeView.java</a:t>
            </a:r>
          </a:p>
          <a:p>
            <a:pPr lvl="1"/>
            <a:r>
              <a:rPr lang="de-CH" dirty="0" smtClean="0"/>
              <a:t>InfoView.java</a:t>
            </a:r>
          </a:p>
          <a:p>
            <a:pPr lvl="1"/>
            <a:r>
              <a:rPr lang="de-CH" dirty="0" smtClean="0"/>
              <a:t>MedicationsListView.java</a:t>
            </a:r>
          </a:p>
          <a:p>
            <a:pPr lvl="1"/>
            <a:r>
              <a:rPr lang="de-CH" dirty="0" smtClean="0"/>
              <a:t>MedicationsView.java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28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Maurice - Wrapper</a:t>
            </a:r>
            <a:endParaRPr lang="de-CH" dirty="0"/>
          </a:p>
          <a:p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85" y="1530000"/>
            <a:ext cx="2840715" cy="2275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11" y="5149888"/>
            <a:ext cx="1863086" cy="4638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94" y="4526200"/>
            <a:ext cx="2608298" cy="6056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05" y="1079626"/>
            <a:ext cx="2516137" cy="9007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Gerade Verbindung mit Pfeil 19"/>
          <p:cNvCxnSpPr>
            <a:stCxn id="1030" idx="3"/>
            <a:endCxn id="1027" idx="1"/>
          </p:cNvCxnSpPr>
          <p:nvPr/>
        </p:nvCxnSpPr>
        <p:spPr>
          <a:xfrm flipV="1">
            <a:off x="3399010" y="5381791"/>
            <a:ext cx="1144201" cy="5470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026" idx="2"/>
            <a:endCxn id="1028" idx="0"/>
          </p:cNvCxnSpPr>
          <p:nvPr/>
        </p:nvCxnSpPr>
        <p:spPr>
          <a:xfrm>
            <a:off x="2417943" y="3805470"/>
            <a:ext cx="0" cy="72073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endCxn id="1029" idx="1"/>
          </p:cNvCxnSpPr>
          <p:nvPr/>
        </p:nvCxnSpPr>
        <p:spPr>
          <a:xfrm>
            <a:off x="3838300" y="1530000"/>
            <a:ext cx="1755705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76" y="5637584"/>
            <a:ext cx="1962134" cy="5825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feld 57"/>
          <p:cNvSpPr txBox="1"/>
          <p:nvPr/>
        </p:nvSpPr>
        <p:spPr>
          <a:xfrm>
            <a:off x="2417943" y="3862781"/>
            <a:ext cx="188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Feste Bestandteile</a:t>
            </a:r>
            <a:endParaRPr lang="de-CH" sz="1400" dirty="0"/>
          </a:p>
        </p:txBody>
      </p:sp>
      <p:sp>
        <p:nvSpPr>
          <p:cNvPr id="66" name="Textfeld 65"/>
          <p:cNvSpPr txBox="1"/>
          <p:nvPr/>
        </p:nvSpPr>
        <p:spPr>
          <a:xfrm>
            <a:off x="4244850" y="1229057"/>
            <a:ext cx="82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Optional</a:t>
            </a:r>
            <a:endParaRPr lang="de-CH" sz="1400" dirty="0"/>
          </a:p>
        </p:txBody>
      </p:sp>
      <p:sp>
        <p:nvSpPr>
          <p:cNvPr id="60" name="Plus 59"/>
          <p:cNvSpPr/>
          <p:nvPr/>
        </p:nvSpPr>
        <p:spPr>
          <a:xfrm>
            <a:off x="2263396" y="5208232"/>
            <a:ext cx="309093" cy="339584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0" name="Gerade Verbindung mit Pfeil 69"/>
          <p:cNvCxnSpPr>
            <a:stCxn id="1028" idx="3"/>
            <a:endCxn id="1027" idx="1"/>
          </p:cNvCxnSpPr>
          <p:nvPr/>
        </p:nvCxnSpPr>
        <p:spPr>
          <a:xfrm>
            <a:off x="3722092" y="4829021"/>
            <a:ext cx="821119" cy="55277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7077599" y="2359958"/>
            <a:ext cx="149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Definiert durch</a:t>
            </a:r>
            <a:endParaRPr lang="de-CH" sz="14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370" y="2667735"/>
            <a:ext cx="1545630" cy="3300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9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/>
              <a:t>Remove </a:t>
            </a:r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GUI </a:t>
            </a:r>
            <a:r>
              <a:rPr lang="de-CH" dirty="0" err="1"/>
              <a:t>MedicationListView</a:t>
            </a:r>
            <a:endParaRPr lang="de-CH" dirty="0"/>
          </a:p>
          <a:p>
            <a:r>
              <a:rPr lang="de-CH" dirty="0"/>
              <a:t>Medicament.java</a:t>
            </a:r>
          </a:p>
          <a:p>
            <a:r>
              <a:rPr lang="de-CH" dirty="0"/>
              <a:t>Person.java</a:t>
            </a:r>
          </a:p>
          <a:p>
            <a:pPr lvl="1"/>
            <a:r>
              <a:rPr lang="de-CH" dirty="0"/>
              <a:t>Patient.java</a:t>
            </a:r>
          </a:p>
          <a:p>
            <a:pPr lvl="1"/>
            <a:r>
              <a:rPr lang="de-CH" dirty="0"/>
              <a:t>FamilyMember.java</a:t>
            </a:r>
          </a:p>
          <a:p>
            <a:pPr lvl="1"/>
            <a:r>
              <a:rPr lang="de-CH" dirty="0"/>
              <a:t>Doctor.java</a:t>
            </a:r>
          </a:p>
          <a:p>
            <a:r>
              <a:rPr lang="de-CH" dirty="0"/>
              <a:t>Random GIF-Button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70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Mauro - Navigator</a:t>
            </a:r>
            <a:endParaRPr lang="de-CH" dirty="0"/>
          </a:p>
          <a:p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530000"/>
            <a:ext cx="7249537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Mauro - Navigator</a:t>
            </a:r>
            <a:endParaRPr lang="de-CH" dirty="0"/>
          </a:p>
          <a:p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0" y="2029253"/>
            <a:ext cx="5792008" cy="430590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489253"/>
            <a:ext cx="613495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Viele Unklarheiten Theorie-Praxis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Keine Vorstellung für Umsetzungsmöglichkeiten</a:t>
            </a:r>
          </a:p>
          <a:p>
            <a:endParaRPr lang="de-CH" dirty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Konsumentensicht</a:t>
            </a:r>
          </a:p>
          <a:p>
            <a:pPr lvl="1"/>
            <a:r>
              <a:rPr lang="de-CH" dirty="0" smtClean="0"/>
              <a:t>Viele Ideen entwickeln</a:t>
            </a:r>
          </a:p>
          <a:p>
            <a:pPr lvl="1"/>
            <a:r>
              <a:rPr lang="de-CH" dirty="0" smtClean="0"/>
              <a:t>Noch nicht an Umsetzung denken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Storyboard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22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Viele Einflussfaktoren</a:t>
            </a:r>
          </a:p>
          <a:p>
            <a:pPr lvl="1"/>
            <a:r>
              <a:rPr lang="de-CH" dirty="0" smtClean="0"/>
              <a:t>Fehlende Erfahrung</a:t>
            </a:r>
            <a:endParaRPr lang="de-CH" dirty="0"/>
          </a:p>
          <a:p>
            <a:pPr lvl="1"/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Grundlage des Projekts</a:t>
            </a:r>
          </a:p>
          <a:p>
            <a:pPr lvl="1"/>
            <a:r>
              <a:rPr lang="de-CH" dirty="0" smtClean="0"/>
              <a:t>Alle Faktoren berücksichtigen</a:t>
            </a:r>
          </a:p>
          <a:p>
            <a:pPr lvl="2"/>
            <a:r>
              <a:rPr lang="de-CH" dirty="0" smtClean="0"/>
              <a:t>Richtlinien</a:t>
            </a:r>
          </a:p>
          <a:p>
            <a:pPr lvl="2"/>
            <a:r>
              <a:rPr lang="de-CH" dirty="0" smtClean="0"/>
              <a:t>Kundenanforderungen</a:t>
            </a:r>
          </a:p>
          <a:p>
            <a:pPr lvl="2"/>
            <a:r>
              <a:rPr lang="de-CH" dirty="0" smtClean="0"/>
              <a:t>…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err="1" smtClean="0"/>
              <a:t>Requirements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33151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2"/>
            <a:r>
              <a:rPr lang="de-CH" dirty="0" smtClean="0"/>
              <a:t>Wichtige Punkte vergessen</a:t>
            </a:r>
          </a:p>
          <a:p>
            <a:pPr lvl="1"/>
            <a:r>
              <a:rPr lang="de-CH" dirty="0" smtClean="0"/>
              <a:t>Überblick behalten</a:t>
            </a:r>
          </a:p>
          <a:p>
            <a:pPr lvl="1"/>
            <a:r>
              <a:rPr lang="de-CH" dirty="0" smtClean="0"/>
              <a:t>Anbindung an </a:t>
            </a:r>
            <a:r>
              <a:rPr lang="de-CH" dirty="0" err="1" smtClean="0"/>
              <a:t>Vaadin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Ressourcen abklären</a:t>
            </a:r>
          </a:p>
          <a:p>
            <a:pPr lvl="1"/>
            <a:r>
              <a:rPr lang="de-CH" dirty="0" smtClean="0"/>
              <a:t>Externe Frameworks sind gut aber…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Design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30588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Arbeitsaufteilung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Aufwand schätzen</a:t>
            </a:r>
          </a:p>
          <a:p>
            <a:pPr lvl="1"/>
            <a:r>
              <a:rPr lang="de-CH" dirty="0" smtClean="0"/>
              <a:t>Machbarkeit einschätzen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Umgang mit Ressourcen</a:t>
            </a:r>
          </a:p>
          <a:p>
            <a:pPr lvl="1"/>
            <a:r>
              <a:rPr lang="de-CH" dirty="0" smtClean="0"/>
              <a:t>Teamarbeit</a:t>
            </a:r>
          </a:p>
          <a:p>
            <a:pPr lvl="1"/>
            <a:r>
              <a:rPr lang="de-CH" dirty="0" err="1" smtClean="0"/>
              <a:t>Scrum</a:t>
            </a:r>
            <a:r>
              <a:rPr lang="de-CH" dirty="0" smtClean="0"/>
              <a:t>-Vorgehensweise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Implementation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52352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Scrum</a:t>
            </a:r>
            <a:r>
              <a:rPr lang="de-DE" b="1" dirty="0" smtClean="0"/>
              <a:t> Master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Unterschiedliche Fähigkeiten des Teams</a:t>
            </a:r>
          </a:p>
          <a:p>
            <a:pPr lvl="1"/>
            <a:r>
              <a:rPr lang="de-CH" dirty="0" smtClean="0"/>
              <a:t>Zeitplanung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Prioritäten setzen</a:t>
            </a:r>
          </a:p>
          <a:p>
            <a:pPr lvl="1"/>
            <a:r>
              <a:rPr lang="de-CH" dirty="0" smtClean="0"/>
              <a:t>Überblick behalten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30579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Live Demo</a:t>
            </a:r>
            <a:endParaRPr lang="de-CH" sz="2000" dirty="0"/>
          </a:p>
          <a:p>
            <a:r>
              <a:rPr lang="de-CH" sz="2000" dirty="0" smtClean="0"/>
              <a:t>Persönliche Beiträge</a:t>
            </a:r>
          </a:p>
          <a:p>
            <a:r>
              <a:rPr lang="de-CH" sz="2000" dirty="0" smtClean="0"/>
              <a:t>Gewonnene Erkenntnisse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5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Scrum</a:t>
            </a:r>
            <a:r>
              <a:rPr lang="de-DE" b="1" dirty="0" smtClean="0"/>
              <a:t> Member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wichtig für</a:t>
            </a:r>
          </a:p>
          <a:p>
            <a:pPr lvl="2"/>
            <a:r>
              <a:rPr lang="de-CH" dirty="0" smtClean="0"/>
              <a:t>Arbeitsaufteilung</a:t>
            </a:r>
          </a:p>
          <a:p>
            <a:pPr lvl="2"/>
            <a:r>
              <a:rPr lang="de-CH" dirty="0" smtClean="0"/>
              <a:t>Fortschritt</a:t>
            </a:r>
          </a:p>
          <a:p>
            <a:pPr lvl="2"/>
            <a:r>
              <a:rPr lang="de-CH" dirty="0" smtClean="0"/>
              <a:t>Lösungssuche</a:t>
            </a:r>
          </a:p>
          <a:p>
            <a:pPr lvl="1"/>
            <a:r>
              <a:rPr lang="de-CH" dirty="0" smtClean="0"/>
              <a:t>Dokumente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date</a:t>
            </a:r>
            <a:r>
              <a:rPr lang="de-CH" dirty="0" smtClean="0"/>
              <a:t> halten</a:t>
            </a:r>
          </a:p>
          <a:p>
            <a:pPr lvl="1"/>
            <a:r>
              <a:rPr lang="de-CH" dirty="0" smtClean="0"/>
              <a:t>Zeitplanung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1237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You</a:t>
            </a:r>
            <a:r>
              <a:rPr lang="de-DE" b="1" dirty="0" smtClean="0"/>
              <a:t>, </a:t>
            </a:r>
            <a:r>
              <a:rPr lang="de-DE" b="1" dirty="0" err="1" smtClean="0"/>
              <a:t>your</a:t>
            </a:r>
            <a:r>
              <a:rPr lang="de-DE" b="1" dirty="0" smtClean="0"/>
              <a:t> </a:t>
            </a:r>
            <a:r>
              <a:rPr lang="de-DE" b="1" dirty="0" err="1" smtClean="0"/>
              <a:t>team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course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pPr lvl="1"/>
            <a:r>
              <a:rPr lang="de-CH" dirty="0"/>
              <a:t>Eigenverantwortung </a:t>
            </a:r>
            <a:r>
              <a:rPr lang="de-CH" dirty="0" smtClean="0"/>
              <a:t>für das gesamte Projekt</a:t>
            </a:r>
          </a:p>
          <a:p>
            <a:pPr lvl="1"/>
            <a:r>
              <a:rPr lang="de-CH" dirty="0" smtClean="0"/>
              <a:t>Unbekanntes Framework</a:t>
            </a:r>
          </a:p>
          <a:p>
            <a:pPr lvl="1"/>
            <a:r>
              <a:rPr lang="de-CH" dirty="0" smtClean="0"/>
              <a:t>Umsetzung Theorie – Praxis</a:t>
            </a:r>
          </a:p>
          <a:p>
            <a:pPr lvl="2"/>
            <a:r>
              <a:rPr lang="de-CH" dirty="0" smtClean="0"/>
              <a:t>Klassendiagram</a:t>
            </a:r>
          </a:p>
          <a:p>
            <a:pPr lvl="2"/>
            <a:r>
              <a:rPr lang="de-CH" dirty="0" smtClean="0"/>
              <a:t>Medikamentenübersicht</a:t>
            </a:r>
          </a:p>
          <a:p>
            <a:pPr lvl="1"/>
            <a:r>
              <a:rPr lang="de-CH" dirty="0" smtClean="0"/>
              <a:t>Semesterplanung</a:t>
            </a:r>
          </a:p>
          <a:p>
            <a:pPr lvl="2"/>
            <a:r>
              <a:rPr lang="de-CH" dirty="0" smtClean="0"/>
              <a:t>Aufteilung Theorie – Projektarbeit</a:t>
            </a:r>
          </a:p>
          <a:p>
            <a:pPr lvl="1"/>
            <a:r>
              <a:rPr lang="de-CH" dirty="0" smtClean="0"/>
              <a:t>Teamarbeit schwierig wenn Personen abwesend</a:t>
            </a:r>
          </a:p>
        </p:txBody>
      </p:sp>
    </p:spTree>
    <p:extLst>
      <p:ext uri="{BB962C8B-B14F-4D97-AF65-F5344CB8AC3E}">
        <p14:creationId xmlns:p14="http://schemas.microsoft.com/office/powerpoint/2010/main" val="343807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>
                <a:hlinkClick r:id="rId3"/>
              </a:rPr>
              <a:t>Live 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Rea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 smtClean="0"/>
              <a:t>LoginValidator</a:t>
            </a:r>
            <a:endParaRPr lang="de-CH" dirty="0" smtClean="0"/>
          </a:p>
          <a:p>
            <a:r>
              <a:rPr lang="de-CH" dirty="0" err="1" smtClean="0"/>
              <a:t>Infopage</a:t>
            </a:r>
            <a:endParaRPr lang="de-CH" dirty="0" smtClean="0"/>
          </a:p>
          <a:p>
            <a:r>
              <a:rPr lang="de-CH" dirty="0" err="1" smtClean="0"/>
              <a:t>MedicamentList</a:t>
            </a:r>
            <a:endParaRPr lang="de-CH" dirty="0" smtClean="0"/>
          </a:p>
          <a:p>
            <a:r>
              <a:rPr lang="de-CH" dirty="0" err="1" smtClean="0"/>
              <a:t>MedicamentManager</a:t>
            </a:r>
            <a:endParaRPr lang="de-CH" dirty="0"/>
          </a:p>
          <a:p>
            <a:r>
              <a:rPr lang="de-CH" dirty="0" err="1" smtClean="0"/>
              <a:t>UserManager</a:t>
            </a:r>
            <a:endParaRPr lang="de-CH" dirty="0" smtClean="0"/>
          </a:p>
          <a:p>
            <a:r>
              <a:rPr lang="de-CH" dirty="0" smtClean="0"/>
              <a:t>Einbindung in GUI</a:t>
            </a:r>
          </a:p>
        </p:txBody>
      </p:sp>
    </p:spTree>
    <p:extLst>
      <p:ext uri="{BB962C8B-B14F-4D97-AF65-F5344CB8AC3E}">
        <p14:creationId xmlns:p14="http://schemas.microsoft.com/office/powerpoint/2010/main" val="22057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20" y="2519999"/>
            <a:ext cx="6014176" cy="2708823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231" y="3498157"/>
            <a:ext cx="4862349" cy="576464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34" y="2691685"/>
            <a:ext cx="6533582" cy="1934284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625" y="1980000"/>
            <a:ext cx="5684361" cy="3905645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Persönliche Beiträge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Rea - </a:t>
            </a:r>
            <a:r>
              <a:rPr lang="de-CH" dirty="0" err="1" smtClean="0"/>
              <a:t>UserManager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217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Kaspar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/>
              <a:t>Medicament.java</a:t>
            </a:r>
          </a:p>
          <a:p>
            <a:r>
              <a:rPr lang="de-CH" dirty="0"/>
              <a:t>Person.java</a:t>
            </a:r>
          </a:p>
          <a:p>
            <a:pPr lvl="1"/>
            <a:r>
              <a:rPr lang="de-CH" dirty="0"/>
              <a:t>Patient.java</a:t>
            </a:r>
          </a:p>
          <a:p>
            <a:pPr lvl="1"/>
            <a:r>
              <a:rPr lang="de-CH" dirty="0"/>
              <a:t>FamilyMember.java</a:t>
            </a:r>
          </a:p>
          <a:p>
            <a:pPr lvl="1"/>
            <a:r>
              <a:rPr lang="de-CH" dirty="0"/>
              <a:t>Doctor.java</a:t>
            </a:r>
          </a:p>
          <a:p>
            <a:r>
              <a:rPr lang="de-CH" dirty="0" smtClean="0"/>
              <a:t>Remove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GUI </a:t>
            </a:r>
            <a:r>
              <a:rPr lang="de-CH" dirty="0" err="1" smtClean="0"/>
              <a:t>MedicationListView</a:t>
            </a:r>
            <a:endParaRPr lang="de-CH" dirty="0"/>
          </a:p>
          <a:p>
            <a:r>
              <a:rPr lang="de-CH" dirty="0" smtClean="0"/>
              <a:t>Random GIF-Button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565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8" y="3186572"/>
            <a:ext cx="5314950" cy="197167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Kaspar - </a:t>
            </a:r>
            <a:r>
              <a:rPr lang="de-CH" dirty="0"/>
              <a:t>Random GIF-Button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t="36387"/>
          <a:stretch/>
        </p:blipFill>
        <p:spPr>
          <a:xfrm>
            <a:off x="2964562" y="1693503"/>
            <a:ext cx="4154805" cy="83979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88" y="1869569"/>
            <a:ext cx="2457450" cy="634365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11" name="Gerade Verbindung mit Pfeil 10"/>
          <p:cNvCxnSpPr/>
          <p:nvPr/>
        </p:nvCxnSpPr>
        <p:spPr>
          <a:xfrm>
            <a:off x="1558212" y="2411764"/>
            <a:ext cx="214605" cy="658007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1935987" y="2319594"/>
            <a:ext cx="2077094" cy="750177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9" idx="1"/>
          </p:cNvCxnSpPr>
          <p:nvPr/>
        </p:nvCxnSpPr>
        <p:spPr>
          <a:xfrm flipV="1">
            <a:off x="1665514" y="4359068"/>
            <a:ext cx="4421926" cy="483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5100710" y="3650408"/>
            <a:ext cx="3864080" cy="2476008"/>
            <a:chOff x="5161992" y="3536600"/>
            <a:chExt cx="3864080" cy="247600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8722" y="3536600"/>
              <a:ext cx="2457450" cy="14173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37" name="Grafik 36"/>
            <p:cNvPicPr>
              <a:picLocks noChangeAspect="1"/>
            </p:cNvPicPr>
            <p:nvPr/>
          </p:nvPicPr>
          <p:blipFill rotWithShape="1">
            <a:blip r:embed="rId6"/>
            <a:srcRect r="42603" b="7027"/>
            <a:stretch/>
          </p:blipFill>
          <p:spPr>
            <a:xfrm>
              <a:off x="5161992" y="5417507"/>
              <a:ext cx="3864080" cy="595101"/>
            </a:xfrm>
            <a:prstGeom prst="rect">
              <a:avLst/>
            </a:prstGeom>
            <a:ln>
              <a:solidFill>
                <a:schemeClr val="tx2"/>
              </a:solidFill>
              <a:prstDash val="dash"/>
            </a:ln>
          </p:spPr>
        </p:pic>
        <p:cxnSp>
          <p:nvCxnSpPr>
            <p:cNvPr id="41" name="Gerader Verbinder 40"/>
            <p:cNvCxnSpPr/>
            <p:nvPr/>
          </p:nvCxnSpPr>
          <p:spPr>
            <a:xfrm flipH="1">
              <a:off x="5161992" y="4953920"/>
              <a:ext cx="986730" cy="463587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>
              <a:off x="8606172" y="4953920"/>
              <a:ext cx="419900" cy="463587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fik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1994" y="2116520"/>
            <a:ext cx="607948" cy="6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0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smtClean="0"/>
              <a:t>Persönliche Beiträge</a:t>
            </a:r>
            <a:endParaRPr lang="de-CH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Login </a:t>
            </a:r>
            <a:r>
              <a:rPr lang="de-CH" dirty="0" err="1" smtClean="0"/>
              <a:t>Validator</a:t>
            </a:r>
            <a:endParaRPr lang="de-CH" dirty="0" smtClean="0"/>
          </a:p>
          <a:p>
            <a:r>
              <a:rPr lang="de-CH" smtClean="0"/>
              <a:t>State Pattern</a:t>
            </a:r>
            <a:endParaRPr lang="de-CH" dirty="0" smtClean="0"/>
          </a:p>
          <a:p>
            <a:r>
              <a:rPr lang="de-CH" dirty="0" err="1" smtClean="0"/>
              <a:t>MedicineManagerTest</a:t>
            </a:r>
            <a:endParaRPr lang="de-CH" dirty="0" smtClean="0"/>
          </a:p>
          <a:p>
            <a:r>
              <a:rPr lang="de-CH" dirty="0" err="1" smtClean="0"/>
              <a:t>UserManagerTest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6032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3"/>
          </p:nvPr>
        </p:nvPicPr>
        <p:blipFill rotWithShape="1">
          <a:blip r:embed="rId2"/>
          <a:srcRect t="20418"/>
          <a:stretch/>
        </p:blipFill>
        <p:spPr>
          <a:xfrm>
            <a:off x="2095736" y="1530000"/>
            <a:ext cx="4844528" cy="445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30977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430</Words>
  <Application>Microsoft Office PowerPoint</Application>
  <PresentationFormat>Bildschirmpräsentation (4:3)</PresentationFormat>
  <Paragraphs>175</Paragraphs>
  <Slides>22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</vt:lpstr>
      <vt:lpstr>Task 14</vt:lpstr>
      <vt:lpstr>Agenda</vt:lpstr>
      <vt:lpstr>Live Demo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Prozess  Storyboard</vt:lpstr>
      <vt:lpstr>Prozess  Requirements</vt:lpstr>
      <vt:lpstr>Prozess  Design</vt:lpstr>
      <vt:lpstr>Prozess  Implementation</vt:lpstr>
      <vt:lpstr>Scrum Master</vt:lpstr>
      <vt:lpstr>Scrum Member</vt:lpstr>
      <vt:lpstr>You, your team and the course</vt:lpstr>
      <vt:lpstr>Herzlichen Dank!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Mauro Tschanz</cp:lastModifiedBy>
  <cp:revision>62</cp:revision>
  <cp:lastPrinted>2013-06-13T15:31:11Z</cp:lastPrinted>
  <dcterms:created xsi:type="dcterms:W3CDTF">2013-06-07T09:55:15Z</dcterms:created>
  <dcterms:modified xsi:type="dcterms:W3CDTF">2016-01-20T22:59:03Z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