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7105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2" r:id="rId6"/>
    <p:sldId id="304" r:id="rId7"/>
    <p:sldId id="300" r:id="rId8"/>
    <p:sldId id="301" r:id="rId9"/>
    <p:sldId id="303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3365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1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1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4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2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1" y="5156546"/>
            <a:ext cx="6784391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9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9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6" y="5399231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9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7" y="6242012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1" y="6241257"/>
            <a:ext cx="179344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Task07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09.11.2015, Schmocker, Noser, Tschanz, Zysset,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021476" y="2058643"/>
            <a:ext cx="1368743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Patient</a:t>
            </a:r>
          </a:p>
        </p:txBody>
      </p:sp>
      <p:sp>
        <p:nvSpPr>
          <p:cNvPr id="10" name="Rechteck 9"/>
          <p:cNvSpPr/>
          <p:nvPr/>
        </p:nvSpPr>
        <p:spPr>
          <a:xfrm>
            <a:off x="5582664" y="2057902"/>
            <a:ext cx="1368743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Kalender</a:t>
            </a:r>
          </a:p>
        </p:txBody>
      </p:sp>
      <p:cxnSp>
        <p:nvCxnSpPr>
          <p:cNvPr id="19" name="Gerade Verbindung mit Pfeil 18"/>
          <p:cNvCxnSpPr>
            <a:stCxn id="5" idx="3"/>
            <a:endCxn id="10" idx="1"/>
          </p:cNvCxnSpPr>
          <p:nvPr/>
        </p:nvCxnSpPr>
        <p:spPr>
          <a:xfrm flipV="1">
            <a:off x="4390219" y="2349326"/>
            <a:ext cx="1192445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78" idx="0"/>
          </p:cNvCxnSpPr>
          <p:nvPr/>
        </p:nvCxnSpPr>
        <p:spPr>
          <a:xfrm flipH="1">
            <a:off x="3660280" y="2641491"/>
            <a:ext cx="45568" cy="202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48133" y="2057902"/>
            <a:ext cx="1368743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Krankheit</a:t>
            </a:r>
          </a:p>
        </p:txBody>
      </p:sp>
      <p:cxnSp>
        <p:nvCxnSpPr>
          <p:cNvPr id="34" name="Gerade Verbindung mit Pfeil 33"/>
          <p:cNvCxnSpPr>
            <a:stCxn id="5" idx="1"/>
            <a:endCxn id="33" idx="3"/>
          </p:cNvCxnSpPr>
          <p:nvPr/>
        </p:nvCxnSpPr>
        <p:spPr>
          <a:xfrm flipH="1" flipV="1">
            <a:off x="1416876" y="2349326"/>
            <a:ext cx="1604600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36" y="2674847"/>
            <a:ext cx="157163" cy="200025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21" y="2114318"/>
            <a:ext cx="264319" cy="178594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45" y="2079736"/>
            <a:ext cx="264319" cy="178594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17" y="2126390"/>
            <a:ext cx="157163" cy="200025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3870852" y="1476447"/>
            <a:ext cx="136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Überwiesen zu</a:t>
            </a:r>
          </a:p>
        </p:txBody>
      </p:sp>
      <p:sp>
        <p:nvSpPr>
          <p:cNvPr id="78" name="Rechteck 77"/>
          <p:cNvSpPr/>
          <p:nvPr/>
        </p:nvSpPr>
        <p:spPr>
          <a:xfrm>
            <a:off x="2735345" y="4670194"/>
            <a:ext cx="1849870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Medikationsplan</a:t>
            </a:r>
          </a:p>
        </p:txBody>
      </p:sp>
      <p:sp>
        <p:nvSpPr>
          <p:cNvPr id="79" name="Rechteck 78"/>
          <p:cNvSpPr/>
          <p:nvPr/>
        </p:nvSpPr>
        <p:spPr>
          <a:xfrm>
            <a:off x="5605164" y="4670193"/>
            <a:ext cx="1170146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Medikamente</a:t>
            </a:r>
          </a:p>
        </p:txBody>
      </p:sp>
      <p:sp>
        <p:nvSpPr>
          <p:cNvPr id="80" name="Rechteck 79"/>
          <p:cNvSpPr/>
          <p:nvPr/>
        </p:nvSpPr>
        <p:spPr>
          <a:xfrm>
            <a:off x="8253174" y="4670192"/>
            <a:ext cx="755807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Rezepte</a:t>
            </a:r>
          </a:p>
        </p:txBody>
      </p:sp>
      <p:cxnSp>
        <p:nvCxnSpPr>
          <p:cNvPr id="81" name="Gerade Verbindung mit Pfeil 80"/>
          <p:cNvCxnSpPr>
            <a:stCxn id="78" idx="3"/>
            <a:endCxn id="79" idx="1"/>
          </p:cNvCxnSpPr>
          <p:nvPr/>
        </p:nvCxnSpPr>
        <p:spPr>
          <a:xfrm flipV="1">
            <a:off x="4585215" y="4961617"/>
            <a:ext cx="1019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9" idx="3"/>
            <a:endCxn id="80" idx="1"/>
          </p:cNvCxnSpPr>
          <p:nvPr/>
        </p:nvCxnSpPr>
        <p:spPr>
          <a:xfrm flipV="1">
            <a:off x="6775310" y="4961616"/>
            <a:ext cx="1477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60" y="5028689"/>
            <a:ext cx="264319" cy="178594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55" y="5040558"/>
            <a:ext cx="264319" cy="17859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1" y="5065502"/>
            <a:ext cx="157163" cy="200025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7908845" y="5027015"/>
            <a:ext cx="27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0-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7724538" y="2057902"/>
            <a:ext cx="1368743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Termin</a:t>
            </a:r>
          </a:p>
        </p:txBody>
      </p:sp>
      <p:cxnSp>
        <p:nvCxnSpPr>
          <p:cNvPr id="112" name="Gerade Verbindung mit Pfeil 111"/>
          <p:cNvCxnSpPr>
            <a:stCxn id="10" idx="3"/>
            <a:endCxn id="102" idx="1"/>
          </p:cNvCxnSpPr>
          <p:nvPr/>
        </p:nvCxnSpPr>
        <p:spPr>
          <a:xfrm>
            <a:off x="6951406" y="2349326"/>
            <a:ext cx="7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058949" y="770315"/>
            <a:ext cx="1318736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Arzt</a:t>
            </a:r>
          </a:p>
        </p:txBody>
      </p:sp>
      <p:cxnSp>
        <p:nvCxnSpPr>
          <p:cNvPr id="119" name="Gerade Verbindung mit Pfeil 118"/>
          <p:cNvCxnSpPr>
            <a:stCxn id="5" idx="0"/>
            <a:endCxn id="118" idx="2"/>
          </p:cNvCxnSpPr>
          <p:nvPr/>
        </p:nvCxnSpPr>
        <p:spPr>
          <a:xfrm flipV="1">
            <a:off x="3705848" y="1353163"/>
            <a:ext cx="12469" cy="70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fik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59" y="1859051"/>
            <a:ext cx="264319" cy="178594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58" y="1531015"/>
            <a:ext cx="264319" cy="178594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80" y="2140116"/>
            <a:ext cx="264319" cy="178594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20" y="2140116"/>
            <a:ext cx="264319" cy="178594"/>
          </a:xfrm>
          <a:prstGeom prst="rect">
            <a:avLst/>
          </a:prstGeom>
        </p:spPr>
      </p:pic>
      <p:pic>
        <p:nvPicPr>
          <p:cNvPr id="142" name="Grafik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99" y="5040558"/>
            <a:ext cx="157163" cy="200025"/>
          </a:xfrm>
          <a:prstGeom prst="rect">
            <a:avLst/>
          </a:prstGeom>
        </p:spPr>
      </p:pic>
      <p:sp>
        <p:nvSpPr>
          <p:cNvPr id="146" name="Textfeld 145"/>
          <p:cNvSpPr txBox="1"/>
          <p:nvPr/>
        </p:nvSpPr>
        <p:spPr>
          <a:xfrm>
            <a:off x="3901205" y="3481418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hat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4523026" y="4677405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beinhaltet</a:t>
            </a:r>
          </a:p>
        </p:txBody>
      </p:sp>
      <p:sp>
        <p:nvSpPr>
          <p:cNvPr id="149" name="Textfeld 148"/>
          <p:cNvSpPr txBox="1"/>
          <p:nvPr/>
        </p:nvSpPr>
        <p:spPr>
          <a:xfrm>
            <a:off x="6971761" y="4677405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benötigen</a:t>
            </a:r>
          </a:p>
        </p:txBody>
      </p:sp>
      <p:sp>
        <p:nvSpPr>
          <p:cNvPr id="150" name="Textfeld 149"/>
          <p:cNvSpPr txBox="1"/>
          <p:nvPr/>
        </p:nvSpPr>
        <p:spPr>
          <a:xfrm>
            <a:off x="4680145" y="2378807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hat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1508320" y="2397269"/>
            <a:ext cx="16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Diagnostiziert mit</a:t>
            </a:r>
          </a:p>
        </p:txBody>
      </p:sp>
      <p:sp>
        <p:nvSpPr>
          <p:cNvPr id="157" name="Textfeld 156"/>
          <p:cNvSpPr txBox="1"/>
          <p:nvPr/>
        </p:nvSpPr>
        <p:spPr>
          <a:xfrm>
            <a:off x="7078033" y="2389519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hat</a:t>
            </a:r>
          </a:p>
        </p:txBody>
      </p:sp>
      <p:pic>
        <p:nvPicPr>
          <p:cNvPr id="161" name="Grafik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02" y="4439078"/>
            <a:ext cx="264319" cy="178594"/>
          </a:xfrm>
          <a:prstGeom prst="rect">
            <a:avLst/>
          </a:prstGeom>
        </p:spPr>
      </p:pic>
      <p:pic>
        <p:nvPicPr>
          <p:cNvPr id="162" name="Grafik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64" y="2140115"/>
            <a:ext cx="157163" cy="200025"/>
          </a:xfrm>
          <a:prstGeom prst="rect">
            <a:avLst/>
          </a:prstGeom>
        </p:spPr>
      </p:pic>
      <p:cxnSp>
        <p:nvCxnSpPr>
          <p:cNvPr id="164" name="Gekrümmte Verbindung 163"/>
          <p:cNvCxnSpPr>
            <a:stCxn id="102" idx="0"/>
            <a:endCxn id="118" idx="3"/>
          </p:cNvCxnSpPr>
          <p:nvPr/>
        </p:nvCxnSpPr>
        <p:spPr>
          <a:xfrm rot="16200000" flipV="1">
            <a:off x="5895217" y="-455792"/>
            <a:ext cx="996163" cy="4031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6044962" y="1324133"/>
            <a:ext cx="16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Durchgeführt von</a:t>
            </a:r>
          </a:p>
        </p:txBody>
      </p:sp>
      <p:pic>
        <p:nvPicPr>
          <p:cNvPr id="166" name="Grafik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910" y="1853541"/>
            <a:ext cx="264319" cy="178594"/>
          </a:xfrm>
          <a:prstGeom prst="rect">
            <a:avLst/>
          </a:prstGeom>
        </p:spPr>
      </p:pic>
      <p:pic>
        <p:nvPicPr>
          <p:cNvPr id="167" name="Grafik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64" y="961727"/>
            <a:ext cx="157163" cy="200025"/>
          </a:xfrm>
          <a:prstGeom prst="rect">
            <a:avLst/>
          </a:prstGeom>
        </p:spPr>
      </p:pic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271044" y="195176"/>
            <a:ext cx="8100000" cy="540000"/>
          </a:xfrm>
        </p:spPr>
        <p:txBody>
          <a:bodyPr/>
          <a:lstStyle/>
          <a:p>
            <a:r>
              <a:rPr lang="de-CH" dirty="0" smtClean="0"/>
              <a:t>Domain Model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927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Termin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81139"/>
              </p:ext>
            </p:extLst>
          </p:nvPr>
        </p:nvGraphicFramePr>
        <p:xfrm>
          <a:off x="468001" y="2381143"/>
          <a:ext cx="8100000" cy="2609216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048990"/>
                <a:gridCol w="4051010"/>
              </a:tblGrid>
              <a:tr h="20467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Class Name: Termin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40" marR="8254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20467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>
                          <a:effectLst/>
                        </a:rPr>
                        <a:t>Purpose: Kapselt die Eigenschaften und Funktionen eines Termines</a:t>
                      </a:r>
                      <a:endParaRPr lang="de-CH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40" marR="8254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1931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err="1">
                          <a:effectLst/>
                        </a:rPr>
                        <a:t>Responsibilities</a:t>
                      </a:r>
                      <a:r>
                        <a:rPr lang="de-CH" sz="16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600" dirty="0">
                          <a:effectLst/>
                        </a:rPr>
                        <a:t>Kennt sein vereinbarter Zeitpunkt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600" dirty="0">
                          <a:effectLst/>
                        </a:rPr>
                        <a:t>Kennt sein </a:t>
                      </a:r>
                      <a:r>
                        <a:rPr lang="de-CH" sz="1600" dirty="0" err="1">
                          <a:effectLst/>
                        </a:rPr>
                        <a:t>vereinbarungs</a:t>
                      </a:r>
                      <a:r>
                        <a:rPr lang="de-CH" sz="1600" dirty="0">
                          <a:effectLst/>
                        </a:rPr>
                        <a:t> Grund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600" dirty="0">
                          <a:effectLst/>
                        </a:rPr>
                        <a:t>Kann Zeitpunkt mit aktueller Zeit abgleichen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600" dirty="0">
                          <a:effectLst/>
                        </a:rPr>
                        <a:t>Kann </a:t>
                      </a:r>
                      <a:r>
                        <a:rPr lang="de-CH" sz="1600" dirty="0" err="1">
                          <a:effectLst/>
                        </a:rPr>
                        <a:t>Alerts</a:t>
                      </a:r>
                      <a:r>
                        <a:rPr lang="de-CH" sz="1600" dirty="0">
                          <a:effectLst/>
                        </a:rPr>
                        <a:t> generieren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effectLst/>
                        </a:rPr>
                        <a:t> 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40" marR="825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 err="1">
                          <a:effectLst/>
                        </a:rPr>
                        <a:t>Collaborators</a:t>
                      </a:r>
                      <a:r>
                        <a:rPr lang="de-CH" sz="1600" dirty="0">
                          <a:effectLst/>
                        </a:rPr>
                        <a:t>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600" dirty="0">
                          <a:effectLst/>
                        </a:rPr>
                        <a:t>Kann mit dem Kalender verknüpft werden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CH" sz="1600" dirty="0">
                          <a:effectLst/>
                        </a:rPr>
                        <a:t>Kann mit einem Arzt verknüpft werden</a:t>
                      </a:r>
                      <a:endParaRPr lang="de-CH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540" marR="825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493632" y="1518583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34581" y="2011969"/>
            <a:ext cx="158784" cy="446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162500" y="957634"/>
            <a:ext cx="1982267" cy="488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969407" y="1481737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3029462" y="2132756"/>
            <a:ext cx="97649" cy="393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1578597" y="2170805"/>
            <a:ext cx="145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671672" y="1846845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New Meeting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656011" y="3619638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OK]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639574" y="719102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Information update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71463" y="977681"/>
            <a:ext cx="1930480" cy="44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109854" y="2372010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080631" y="1496388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79401" y="2364129"/>
            <a:ext cx="182117" cy="354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127111" y="3791697"/>
            <a:ext cx="180203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154971" y="4251733"/>
            <a:ext cx="1724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323701" y="961293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65808" y="632378"/>
            <a:ext cx="125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127111" y="5904691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656011" y="5196856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[</a:t>
            </a:r>
            <a:r>
              <a:rPr lang="de-CH" sz="1200" dirty="0" err="1" smtClean="0"/>
              <a:t>verification</a:t>
            </a:r>
            <a:r>
              <a:rPr lang="de-CH" sz="1200" dirty="0" smtClean="0"/>
              <a:t> </a:t>
            </a:r>
            <a:r>
              <a:rPr lang="de-CH" sz="1200" dirty="0" err="1" smtClean="0"/>
              <a:t>fail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280429" y="3580187"/>
            <a:ext cx="6770504" cy="2692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287199" y="3580188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167112" y="2132757"/>
            <a:ext cx="165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New Meeting (Date, Starttime, </a:t>
            </a:r>
            <a:r>
              <a:rPr lang="de-CH" sz="1200" dirty="0" err="1" smtClean="0"/>
              <a:t>Endtime</a:t>
            </a:r>
            <a:r>
              <a:rPr lang="de-CH" sz="1200" dirty="0" smtClean="0"/>
              <a:t>, </a:t>
            </a:r>
            <a:r>
              <a:rPr lang="de-CH" sz="1200" dirty="0" err="1" smtClean="0"/>
              <a:t>content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530653" y="2832568"/>
            <a:ext cx="150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Verificate</a:t>
            </a:r>
            <a:r>
              <a:rPr lang="de-CH" sz="1200" dirty="0" smtClean="0"/>
              <a:t> (</a:t>
            </a:r>
            <a:r>
              <a:rPr lang="de-CH" sz="1200" dirty="0"/>
              <a:t>Date, Starttime, </a:t>
            </a:r>
            <a:r>
              <a:rPr lang="de-CH" sz="1200" dirty="0" err="1"/>
              <a:t>Endtime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241992" y="3580188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OK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338899" y="5627692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>
            <a:off x="1280429" y="5184331"/>
            <a:ext cx="6770504" cy="125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363062" y="4766527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confirmation</a:t>
            </a:r>
            <a:endParaRPr lang="de-CH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3353667" y="4241799"/>
            <a:ext cx="131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Create Meeting</a:t>
            </a:r>
            <a:endParaRPr lang="de-CH" sz="12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3099111" y="4785136"/>
            <a:ext cx="175147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988319" y="2860108"/>
            <a:ext cx="182122" cy="41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6" name="Gewinkelte Verbindung 25"/>
          <p:cNvCxnSpPr>
            <a:endCxn id="35" idx="3"/>
          </p:cNvCxnSpPr>
          <p:nvPr/>
        </p:nvCxnSpPr>
        <p:spPr>
          <a:xfrm rot="16200000" flipH="1">
            <a:off x="4840527" y="2738920"/>
            <a:ext cx="568767" cy="91061"/>
          </a:xfrm>
          <a:prstGeom prst="bentConnector4">
            <a:avLst>
              <a:gd name="adj1" fmla="val 31651"/>
              <a:gd name="adj2" fmla="val 351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3143374" y="3436172"/>
            <a:ext cx="172715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3363062" y="3139062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verification</a:t>
            </a:r>
            <a:endParaRPr lang="de-CH" sz="1200" dirty="0"/>
          </a:p>
        </p:txBody>
      </p:sp>
      <p:cxnSp>
        <p:nvCxnSpPr>
          <p:cNvPr id="74" name="Gerade Verbindung mit Pfeil 73"/>
          <p:cNvCxnSpPr/>
          <p:nvPr/>
        </p:nvCxnSpPr>
        <p:spPr>
          <a:xfrm flipH="1">
            <a:off x="1578597" y="6028460"/>
            <a:ext cx="140747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649117" y="5812436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Error (Time Error) </a:t>
            </a:r>
            <a:endParaRPr lang="de-CH" sz="1200" dirty="0"/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331662" y="49036"/>
            <a:ext cx="8100000" cy="540000"/>
          </a:xfrm>
        </p:spPr>
        <p:txBody>
          <a:bodyPr/>
          <a:lstStyle/>
          <a:p>
            <a:r>
              <a:rPr lang="de-CH" dirty="0" smtClean="0"/>
              <a:t>Eintragen eines neuen Termins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2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erade Verbindung 50"/>
          <p:cNvCxnSpPr/>
          <p:nvPr/>
        </p:nvCxnSpPr>
        <p:spPr>
          <a:xfrm>
            <a:off x="1418175" y="1410788"/>
            <a:ext cx="11585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359124" y="1556791"/>
            <a:ext cx="144107" cy="484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4087044" y="878454"/>
            <a:ext cx="1944216" cy="61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</a:t>
            </a:r>
            <a:r>
              <a:rPr lang="de-CH" dirty="0" smtClean="0"/>
              <a:t>: Termine</a:t>
            </a:r>
            <a:endParaRPr lang="de-CH" dirty="0"/>
          </a:p>
        </p:txBody>
      </p:sp>
      <p:cxnSp>
        <p:nvCxnSpPr>
          <p:cNvPr id="19" name="Gerade Verbindung 18"/>
          <p:cNvCxnSpPr/>
          <p:nvPr/>
        </p:nvCxnSpPr>
        <p:spPr>
          <a:xfrm flipH="1">
            <a:off x="4893950" y="1402557"/>
            <a:ext cx="13804" cy="56268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954005" y="1844824"/>
            <a:ext cx="210659" cy="439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Textfeld 44"/>
          <p:cNvSpPr txBox="1"/>
          <p:nvPr/>
        </p:nvSpPr>
        <p:spPr>
          <a:xfrm>
            <a:off x="6175276" y="3208743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7564117" y="711184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</a:t>
            </a:r>
          </a:p>
        </p:txBody>
      </p:sp>
      <p:sp>
        <p:nvSpPr>
          <p:cNvPr id="47" name="Rechteck 46"/>
          <p:cNvSpPr/>
          <p:nvPr/>
        </p:nvSpPr>
        <p:spPr>
          <a:xfrm>
            <a:off x="1936268" y="898500"/>
            <a:ext cx="1890218" cy="54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</a:t>
            </a:r>
            <a:r>
              <a:rPr lang="de-CH" dirty="0" smtClean="0"/>
              <a:t>: Kalender</a:t>
            </a:r>
            <a:endParaRPr lang="de-CH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3034397" y="2132856"/>
            <a:ext cx="176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029191" y="1365025"/>
            <a:ext cx="42378" cy="5664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03943" y="2121822"/>
            <a:ext cx="147197" cy="367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Rechteck 65"/>
          <p:cNvSpPr/>
          <p:nvPr/>
        </p:nvSpPr>
        <p:spPr>
          <a:xfrm>
            <a:off x="4879132" y="2708920"/>
            <a:ext cx="142983" cy="41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3102214" y="3464774"/>
            <a:ext cx="175147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H="1" flipV="1">
            <a:off x="1458253" y="3969230"/>
            <a:ext cx="1492632" cy="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9" r="30512" b="16217"/>
          <a:stretch/>
        </p:blipFill>
        <p:spPr>
          <a:xfrm>
            <a:off x="1248244" y="882113"/>
            <a:ext cx="336864" cy="5572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41759" y="573153"/>
            <a:ext cx="128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Patient</a:t>
            </a:r>
            <a:endParaRPr lang="de-CH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3058970" y="5799485"/>
            <a:ext cx="1727154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031260" y="5013176"/>
            <a:ext cx="13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[</a:t>
            </a:r>
            <a:r>
              <a:rPr lang="de-CH" sz="1200" dirty="0" err="1" smtClean="0"/>
              <a:t>no</a:t>
            </a:r>
            <a:r>
              <a:rPr lang="de-CH" sz="1200" dirty="0" smtClean="0"/>
              <a:t> 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] </a:t>
            </a:r>
            <a:endParaRPr lang="de-CH" sz="1200" dirty="0"/>
          </a:p>
        </p:txBody>
      </p:sp>
      <p:sp>
        <p:nvSpPr>
          <p:cNvPr id="22" name="Rechteck 21"/>
          <p:cNvSpPr/>
          <p:nvPr/>
        </p:nvSpPr>
        <p:spPr>
          <a:xfrm>
            <a:off x="1204972" y="3197710"/>
            <a:ext cx="6122432" cy="2881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/>
          <p:cNvSpPr/>
          <p:nvPr/>
        </p:nvSpPr>
        <p:spPr>
          <a:xfrm>
            <a:off x="1204972" y="3197710"/>
            <a:ext cx="360039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smtClean="0"/>
              <a:t>alt</a:t>
            </a:r>
            <a:endParaRPr lang="de-CH" sz="800" dirty="0"/>
          </a:p>
        </p:txBody>
      </p:sp>
      <p:sp>
        <p:nvSpPr>
          <p:cNvPr id="56" name="Textfeld 55"/>
          <p:cNvSpPr txBox="1"/>
          <p:nvPr/>
        </p:nvSpPr>
        <p:spPr>
          <a:xfrm>
            <a:off x="3091655" y="1844824"/>
            <a:ext cx="1654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?(Pull)</a:t>
            </a:r>
            <a:endParaRPr lang="de-CH" sz="1200" dirty="0"/>
          </a:p>
        </p:txBody>
      </p:sp>
      <p:sp>
        <p:nvSpPr>
          <p:cNvPr id="57" name="Textfeld 56"/>
          <p:cNvSpPr txBox="1"/>
          <p:nvPr/>
        </p:nvSpPr>
        <p:spPr>
          <a:xfrm>
            <a:off x="5383188" y="2201593"/>
            <a:ext cx="150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r>
              <a:rPr lang="de-CH" sz="1200" dirty="0" smtClean="0"/>
              <a:t>? (</a:t>
            </a:r>
            <a:r>
              <a:rPr lang="de-CH" sz="1200" dirty="0"/>
              <a:t>Date, </a:t>
            </a:r>
            <a:r>
              <a:rPr lang="de-CH" sz="1200" dirty="0" smtClean="0"/>
              <a:t>Starttime, </a:t>
            </a:r>
            <a:r>
              <a:rPr lang="de-CH" sz="1200" dirty="0" err="1" smtClean="0"/>
              <a:t>actual</a:t>
            </a:r>
            <a:r>
              <a:rPr lang="de-CH" sz="1200" dirty="0" smtClean="0"/>
              <a:t> Time)</a:t>
            </a:r>
            <a:endParaRPr lang="de-CH" sz="1200" dirty="0"/>
          </a:p>
        </p:txBody>
      </p:sp>
      <p:sp>
        <p:nvSpPr>
          <p:cNvPr id="59" name="Textfeld 58"/>
          <p:cNvSpPr txBox="1"/>
          <p:nvPr/>
        </p:nvSpPr>
        <p:spPr>
          <a:xfrm>
            <a:off x="3166535" y="317468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Meeting </a:t>
            </a:r>
            <a:r>
              <a:rPr lang="de-CH" sz="1200" dirty="0" err="1" smtClean="0"/>
              <a:t>soon</a:t>
            </a:r>
            <a:endParaRPr lang="de-CH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3263442" y="5506224"/>
            <a:ext cx="150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 smtClean="0"/>
              <a:t>No</a:t>
            </a:r>
            <a:r>
              <a:rPr lang="de-CH" sz="1200" dirty="0" smtClean="0"/>
              <a:t> Meeting () </a:t>
            </a:r>
            <a:endParaRPr lang="de-CH" sz="1200" dirty="0"/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1204972" y="5013176"/>
            <a:ext cx="6122432" cy="15986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602010" y="3969230"/>
            <a:ext cx="131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Alert(</a:t>
            </a:r>
            <a:r>
              <a:rPr lang="de-CH" sz="1200" dirty="0" err="1" smtClean="0"/>
              <a:t>content</a:t>
            </a:r>
            <a:r>
              <a:rPr lang="de-CH" sz="1200" dirty="0" smtClean="0"/>
              <a:t>, time)</a:t>
            </a:r>
            <a:endParaRPr lang="de-CH" sz="1200" dirty="0"/>
          </a:p>
        </p:txBody>
      </p:sp>
      <p:cxnSp>
        <p:nvCxnSpPr>
          <p:cNvPr id="29" name="Gewinkelte Verbindung 28"/>
          <p:cNvCxnSpPr/>
          <p:nvPr/>
        </p:nvCxnSpPr>
        <p:spPr>
          <a:xfrm rot="16200000" flipH="1">
            <a:off x="4712287" y="2379005"/>
            <a:ext cx="568767" cy="910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5"/>
          <p:cNvSpPr>
            <a:spLocks noGrp="1"/>
          </p:cNvSpPr>
          <p:nvPr>
            <p:ph type="ctrTitle"/>
          </p:nvPr>
        </p:nvSpPr>
        <p:spPr>
          <a:xfrm>
            <a:off x="468000" y="104894"/>
            <a:ext cx="8100000" cy="540000"/>
          </a:xfrm>
        </p:spPr>
        <p:txBody>
          <a:bodyPr/>
          <a:lstStyle/>
          <a:p>
            <a:r>
              <a:rPr lang="de-CH" dirty="0" smtClean="0"/>
              <a:t>Terminerinnerung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37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210450" y="2118740"/>
            <a:ext cx="1368743" cy="47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+Patient</a:t>
            </a:r>
          </a:p>
        </p:txBody>
      </p:sp>
      <p:sp>
        <p:nvSpPr>
          <p:cNvPr id="10" name="Rechteck 9"/>
          <p:cNvSpPr/>
          <p:nvPr/>
        </p:nvSpPr>
        <p:spPr>
          <a:xfrm>
            <a:off x="5582663" y="2057902"/>
            <a:ext cx="1495008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Kalender</a:t>
            </a:r>
          </a:p>
        </p:txBody>
      </p:sp>
      <p:cxnSp>
        <p:nvCxnSpPr>
          <p:cNvPr id="19" name="Gerade Verbindung mit Pfeil 18"/>
          <p:cNvCxnSpPr>
            <a:stCxn id="5" idx="3"/>
            <a:endCxn id="10" idx="1"/>
          </p:cNvCxnSpPr>
          <p:nvPr/>
        </p:nvCxnSpPr>
        <p:spPr>
          <a:xfrm flipV="1">
            <a:off x="4579193" y="2349327"/>
            <a:ext cx="1003471" cy="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78" idx="0"/>
          </p:cNvCxnSpPr>
          <p:nvPr/>
        </p:nvCxnSpPr>
        <p:spPr>
          <a:xfrm>
            <a:off x="3894821" y="2595319"/>
            <a:ext cx="6023" cy="207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48133" y="2057902"/>
            <a:ext cx="1368743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Krankheit</a:t>
            </a:r>
          </a:p>
        </p:txBody>
      </p:sp>
      <p:cxnSp>
        <p:nvCxnSpPr>
          <p:cNvPr id="34" name="Gerade Verbindung mit Pfeil 33"/>
          <p:cNvCxnSpPr>
            <a:stCxn id="5" idx="1"/>
            <a:endCxn id="33" idx="3"/>
          </p:cNvCxnSpPr>
          <p:nvPr/>
        </p:nvCxnSpPr>
        <p:spPr>
          <a:xfrm flipH="1" flipV="1">
            <a:off x="1416876" y="2349327"/>
            <a:ext cx="1793574" cy="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77" y="3580590"/>
            <a:ext cx="157163" cy="200025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21" y="2114318"/>
            <a:ext cx="264319" cy="178594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45" y="2079736"/>
            <a:ext cx="264319" cy="178594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17" y="2126390"/>
            <a:ext cx="157163" cy="200025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3901206" y="1474437"/>
            <a:ext cx="141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Überwiesen zu</a:t>
            </a:r>
          </a:p>
        </p:txBody>
      </p:sp>
      <p:sp>
        <p:nvSpPr>
          <p:cNvPr id="78" name="Rechteck 77"/>
          <p:cNvSpPr/>
          <p:nvPr/>
        </p:nvSpPr>
        <p:spPr>
          <a:xfrm>
            <a:off x="3216472" y="4670194"/>
            <a:ext cx="1368743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Medikationsplan</a:t>
            </a:r>
          </a:p>
        </p:txBody>
      </p:sp>
      <p:sp>
        <p:nvSpPr>
          <p:cNvPr id="79" name="Rechteck 78"/>
          <p:cNvSpPr/>
          <p:nvPr/>
        </p:nvSpPr>
        <p:spPr>
          <a:xfrm>
            <a:off x="5605164" y="4670193"/>
            <a:ext cx="1170146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Medikamente</a:t>
            </a:r>
          </a:p>
        </p:txBody>
      </p:sp>
      <p:sp>
        <p:nvSpPr>
          <p:cNvPr id="80" name="Rechteck 79"/>
          <p:cNvSpPr/>
          <p:nvPr/>
        </p:nvSpPr>
        <p:spPr>
          <a:xfrm>
            <a:off x="8131494" y="4657735"/>
            <a:ext cx="1093408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Rezepte</a:t>
            </a:r>
          </a:p>
        </p:txBody>
      </p:sp>
      <p:cxnSp>
        <p:nvCxnSpPr>
          <p:cNvPr id="81" name="Gerade Verbindung mit Pfeil 80"/>
          <p:cNvCxnSpPr>
            <a:stCxn id="78" idx="3"/>
            <a:endCxn id="79" idx="1"/>
          </p:cNvCxnSpPr>
          <p:nvPr/>
        </p:nvCxnSpPr>
        <p:spPr>
          <a:xfrm flipV="1">
            <a:off x="4585216" y="4961617"/>
            <a:ext cx="1019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9" idx="3"/>
            <a:endCxn id="80" idx="1"/>
          </p:cNvCxnSpPr>
          <p:nvPr/>
        </p:nvCxnSpPr>
        <p:spPr>
          <a:xfrm flipV="1">
            <a:off x="6775310" y="4949159"/>
            <a:ext cx="1356184" cy="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60" y="5028689"/>
            <a:ext cx="264319" cy="178594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55" y="5040558"/>
            <a:ext cx="264319" cy="178594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1" y="5065502"/>
            <a:ext cx="157163" cy="200025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7837766" y="4968432"/>
            <a:ext cx="42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0</a:t>
            </a:r>
            <a:r>
              <a:rPr lang="de-CH" sz="1800" dirty="0"/>
              <a:t>-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7724538" y="2057902"/>
            <a:ext cx="1368743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Termin</a:t>
            </a:r>
          </a:p>
        </p:txBody>
      </p:sp>
      <p:cxnSp>
        <p:nvCxnSpPr>
          <p:cNvPr id="112" name="Gerade Verbindung mit Pfeil 111"/>
          <p:cNvCxnSpPr>
            <a:stCxn id="10" idx="3"/>
            <a:endCxn id="102" idx="1"/>
          </p:cNvCxnSpPr>
          <p:nvPr/>
        </p:nvCxnSpPr>
        <p:spPr>
          <a:xfrm>
            <a:off x="7077672" y="2349326"/>
            <a:ext cx="64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3228975" y="898161"/>
            <a:ext cx="1318736" cy="5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Arzt</a:t>
            </a:r>
          </a:p>
        </p:txBody>
      </p:sp>
      <p:cxnSp>
        <p:nvCxnSpPr>
          <p:cNvPr id="119" name="Gerade Verbindung mit Pfeil 118"/>
          <p:cNvCxnSpPr>
            <a:stCxn id="5" idx="0"/>
            <a:endCxn id="118" idx="2"/>
          </p:cNvCxnSpPr>
          <p:nvPr/>
        </p:nvCxnSpPr>
        <p:spPr>
          <a:xfrm flipH="1" flipV="1">
            <a:off x="3888343" y="1481009"/>
            <a:ext cx="6479" cy="63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fik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59" y="1859051"/>
            <a:ext cx="264319" cy="178594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58" y="1531015"/>
            <a:ext cx="264319" cy="178594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67" y="2145527"/>
            <a:ext cx="264319" cy="178594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20" y="2140116"/>
            <a:ext cx="264319" cy="178594"/>
          </a:xfrm>
          <a:prstGeom prst="rect">
            <a:avLst/>
          </a:prstGeom>
        </p:spPr>
      </p:pic>
      <p:pic>
        <p:nvPicPr>
          <p:cNvPr id="142" name="Grafik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99" y="5040558"/>
            <a:ext cx="157163" cy="200025"/>
          </a:xfrm>
          <a:prstGeom prst="rect">
            <a:avLst/>
          </a:prstGeom>
        </p:spPr>
      </p:pic>
      <p:sp>
        <p:nvSpPr>
          <p:cNvPr id="146" name="Textfeld 145"/>
          <p:cNvSpPr txBox="1"/>
          <p:nvPr/>
        </p:nvSpPr>
        <p:spPr>
          <a:xfrm>
            <a:off x="3850477" y="3680603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hat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4519266" y="4650477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beinhaltet</a:t>
            </a:r>
          </a:p>
        </p:txBody>
      </p:sp>
      <p:sp>
        <p:nvSpPr>
          <p:cNvPr id="149" name="Textfeld 148"/>
          <p:cNvSpPr txBox="1"/>
          <p:nvPr/>
        </p:nvSpPr>
        <p:spPr>
          <a:xfrm>
            <a:off x="6971761" y="4677405"/>
            <a:ext cx="123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benötigen</a:t>
            </a:r>
          </a:p>
        </p:txBody>
      </p:sp>
      <p:sp>
        <p:nvSpPr>
          <p:cNvPr id="150" name="Textfeld 149"/>
          <p:cNvSpPr txBox="1"/>
          <p:nvPr/>
        </p:nvSpPr>
        <p:spPr>
          <a:xfrm>
            <a:off x="4680145" y="2378807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hat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1508320" y="2397269"/>
            <a:ext cx="16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Diagnostiziert mit</a:t>
            </a:r>
          </a:p>
        </p:txBody>
      </p:sp>
      <p:sp>
        <p:nvSpPr>
          <p:cNvPr id="157" name="Textfeld 156"/>
          <p:cNvSpPr txBox="1"/>
          <p:nvPr/>
        </p:nvSpPr>
        <p:spPr>
          <a:xfrm>
            <a:off x="7078033" y="2389519"/>
            <a:ext cx="129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hat</a:t>
            </a:r>
          </a:p>
        </p:txBody>
      </p:sp>
      <p:pic>
        <p:nvPicPr>
          <p:cNvPr id="161" name="Grafik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02" y="4439078"/>
            <a:ext cx="264319" cy="178594"/>
          </a:xfrm>
          <a:prstGeom prst="rect">
            <a:avLst/>
          </a:prstGeom>
        </p:spPr>
      </p:pic>
      <p:pic>
        <p:nvPicPr>
          <p:cNvPr id="162" name="Grafik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64" y="2140115"/>
            <a:ext cx="157163" cy="200025"/>
          </a:xfrm>
          <a:prstGeom prst="rect">
            <a:avLst/>
          </a:prstGeom>
        </p:spPr>
      </p:pic>
      <p:cxnSp>
        <p:nvCxnSpPr>
          <p:cNvPr id="164" name="Gekrümmte Verbindung 163"/>
          <p:cNvCxnSpPr>
            <a:stCxn id="102" idx="0"/>
            <a:endCxn id="118" idx="3"/>
          </p:cNvCxnSpPr>
          <p:nvPr/>
        </p:nvCxnSpPr>
        <p:spPr>
          <a:xfrm rot="16200000" flipV="1">
            <a:off x="6044152" y="-306856"/>
            <a:ext cx="868317" cy="3861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6044962" y="1324133"/>
            <a:ext cx="15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/>
              <a:t>Durchgeführt von</a:t>
            </a:r>
          </a:p>
        </p:txBody>
      </p:sp>
      <p:pic>
        <p:nvPicPr>
          <p:cNvPr id="166" name="Grafik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910" y="1853541"/>
            <a:ext cx="264319" cy="178594"/>
          </a:xfrm>
          <a:prstGeom prst="rect">
            <a:avLst/>
          </a:prstGeom>
        </p:spPr>
      </p:pic>
      <p:pic>
        <p:nvPicPr>
          <p:cNvPr id="167" name="Grafik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64" y="961727"/>
            <a:ext cx="157163" cy="200025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3216472" y="2535220"/>
            <a:ext cx="1385091" cy="1076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900" dirty="0"/>
              <a:t>-PID: Integer</a:t>
            </a:r>
          </a:p>
          <a:p>
            <a:r>
              <a:rPr lang="de-CH" sz="900" dirty="0"/>
              <a:t>-name: String</a:t>
            </a:r>
          </a:p>
          <a:p>
            <a:r>
              <a:rPr lang="de-CH" sz="900" dirty="0"/>
              <a:t>-</a:t>
            </a:r>
            <a:r>
              <a:rPr lang="de-CH" sz="900" dirty="0" err="1"/>
              <a:t>firstname</a:t>
            </a:r>
            <a:r>
              <a:rPr lang="de-CH" sz="900" dirty="0"/>
              <a:t>: String</a:t>
            </a:r>
          </a:p>
          <a:p>
            <a:r>
              <a:rPr lang="de-CH" sz="900" dirty="0"/>
              <a:t>_____________________</a:t>
            </a:r>
          </a:p>
          <a:p>
            <a:r>
              <a:rPr lang="de-CH" sz="900" dirty="0"/>
              <a:t>+</a:t>
            </a:r>
            <a:r>
              <a:rPr lang="de-CH" sz="900" dirty="0" err="1"/>
              <a:t>get</a:t>
            </a:r>
            <a:r>
              <a:rPr lang="de-CH" sz="900" dirty="0"/>
              <a:t>()</a:t>
            </a:r>
          </a:p>
          <a:p>
            <a:r>
              <a:rPr lang="de-CH" sz="900" dirty="0"/>
              <a:t>+</a:t>
            </a:r>
            <a:r>
              <a:rPr lang="de-CH" sz="900" dirty="0" err="1"/>
              <a:t>set</a:t>
            </a:r>
            <a:r>
              <a:rPr lang="de-CH" sz="900" dirty="0"/>
              <a:t>()</a:t>
            </a:r>
          </a:p>
        </p:txBody>
      </p:sp>
      <p:sp>
        <p:nvSpPr>
          <p:cNvPr id="58" name="Rechteck 57"/>
          <p:cNvSpPr/>
          <p:nvPr/>
        </p:nvSpPr>
        <p:spPr>
          <a:xfrm>
            <a:off x="5582663" y="2485537"/>
            <a:ext cx="1495370" cy="1601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900" dirty="0"/>
              <a:t>-PID: Integer</a:t>
            </a:r>
          </a:p>
          <a:p>
            <a:r>
              <a:rPr lang="de-CH" sz="900" dirty="0"/>
              <a:t>-KID: Integer</a:t>
            </a:r>
          </a:p>
          <a:p>
            <a:r>
              <a:rPr lang="de-CH" sz="900" dirty="0"/>
              <a:t>-</a:t>
            </a:r>
            <a:r>
              <a:rPr lang="de-CH" sz="900" dirty="0" err="1"/>
              <a:t>terminList</a:t>
            </a:r>
            <a:r>
              <a:rPr lang="de-CH" sz="900" dirty="0"/>
              <a:t>: </a:t>
            </a:r>
            <a:r>
              <a:rPr lang="de-CH" sz="900" dirty="0" err="1"/>
              <a:t>ArrayList</a:t>
            </a:r>
            <a:r>
              <a:rPr lang="de-CH" sz="900" dirty="0"/>
              <a:t>&lt;String&gt;</a:t>
            </a:r>
          </a:p>
          <a:p>
            <a:r>
              <a:rPr lang="de-CH" sz="900" dirty="0"/>
              <a:t>_______________________</a:t>
            </a:r>
          </a:p>
          <a:p>
            <a:r>
              <a:rPr lang="de-CH" sz="900" dirty="0"/>
              <a:t>+</a:t>
            </a:r>
            <a:r>
              <a:rPr lang="de-CH" sz="900" dirty="0" err="1"/>
              <a:t>get</a:t>
            </a:r>
            <a:r>
              <a:rPr lang="de-CH" sz="900" dirty="0"/>
              <a:t>()</a:t>
            </a:r>
          </a:p>
          <a:p>
            <a:r>
              <a:rPr lang="de-CH" sz="900" dirty="0"/>
              <a:t>+</a:t>
            </a:r>
            <a:r>
              <a:rPr lang="de-CH" sz="900" dirty="0" err="1"/>
              <a:t>set</a:t>
            </a:r>
            <a:r>
              <a:rPr lang="de-CH" sz="900" dirty="0"/>
              <a:t>()</a:t>
            </a:r>
          </a:p>
          <a:p>
            <a:r>
              <a:rPr lang="de-CH" sz="900" dirty="0"/>
              <a:t>+</a:t>
            </a:r>
            <a:r>
              <a:rPr lang="de-CH" sz="900" dirty="0" err="1"/>
              <a:t>newMeeting</a:t>
            </a:r>
            <a:r>
              <a:rPr lang="de-CH" sz="900" dirty="0"/>
              <a:t>()</a:t>
            </a:r>
          </a:p>
          <a:p>
            <a:r>
              <a:rPr lang="de-CH" sz="900" dirty="0"/>
              <a:t>+</a:t>
            </a:r>
            <a:r>
              <a:rPr lang="de-CH" sz="900" dirty="0" err="1"/>
              <a:t>meetingSoon</a:t>
            </a:r>
            <a:r>
              <a:rPr lang="de-CH" sz="900" dirty="0"/>
              <a:t>()</a:t>
            </a:r>
          </a:p>
          <a:p>
            <a:r>
              <a:rPr lang="de-CH" sz="900" dirty="0"/>
              <a:t>+alert()</a:t>
            </a:r>
          </a:p>
        </p:txBody>
      </p:sp>
      <p:sp>
        <p:nvSpPr>
          <p:cNvPr id="60" name="Rechteck 59"/>
          <p:cNvSpPr/>
          <p:nvPr/>
        </p:nvSpPr>
        <p:spPr>
          <a:xfrm>
            <a:off x="7724538" y="2462765"/>
            <a:ext cx="1368743" cy="1384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900" dirty="0"/>
              <a:t>-KID: Integer</a:t>
            </a:r>
          </a:p>
          <a:p>
            <a:r>
              <a:rPr lang="de-CH" sz="900" dirty="0"/>
              <a:t>-TID: Integer</a:t>
            </a:r>
          </a:p>
          <a:p>
            <a:r>
              <a:rPr lang="de-CH" sz="900" dirty="0"/>
              <a:t>-</a:t>
            </a:r>
            <a:r>
              <a:rPr lang="de-CH" sz="900" dirty="0" err="1"/>
              <a:t>startDate</a:t>
            </a:r>
            <a:r>
              <a:rPr lang="de-CH" sz="900" dirty="0"/>
              <a:t>: Date </a:t>
            </a:r>
          </a:p>
          <a:p>
            <a:r>
              <a:rPr lang="de-CH" sz="900" dirty="0"/>
              <a:t>-</a:t>
            </a:r>
            <a:r>
              <a:rPr lang="de-CH" sz="900" dirty="0" err="1"/>
              <a:t>endDate</a:t>
            </a:r>
            <a:r>
              <a:rPr lang="de-CH" sz="900" dirty="0"/>
              <a:t>: Date</a:t>
            </a:r>
          </a:p>
          <a:p>
            <a:r>
              <a:rPr lang="de-CH" sz="900" dirty="0"/>
              <a:t>-content: String</a:t>
            </a:r>
          </a:p>
          <a:p>
            <a:r>
              <a:rPr lang="de-CH" sz="900" dirty="0" smtClean="0"/>
              <a:t>____________________</a:t>
            </a:r>
          </a:p>
          <a:p>
            <a:r>
              <a:rPr lang="de-CH" sz="900" dirty="0" smtClean="0"/>
              <a:t>-</a:t>
            </a:r>
            <a:r>
              <a:rPr lang="de-CH" sz="900" dirty="0" err="1" smtClean="0"/>
              <a:t>get</a:t>
            </a:r>
            <a:r>
              <a:rPr lang="de-CH" sz="900" dirty="0" smtClean="0"/>
              <a:t>()</a:t>
            </a:r>
          </a:p>
          <a:p>
            <a:r>
              <a:rPr lang="de-CH" sz="900" dirty="0" smtClean="0"/>
              <a:t>-set()</a:t>
            </a:r>
          </a:p>
          <a:p>
            <a:r>
              <a:rPr lang="de-CH" sz="900" dirty="0" smtClean="0"/>
              <a:t>- </a:t>
            </a:r>
            <a:r>
              <a:rPr lang="de-CH" sz="900" dirty="0" err="1" smtClean="0"/>
              <a:t>verificate</a:t>
            </a:r>
            <a:r>
              <a:rPr lang="de-CH" sz="900" dirty="0" smtClean="0"/>
              <a:t>()</a:t>
            </a:r>
            <a:endParaRPr lang="de-CH" sz="900" dirty="0"/>
          </a:p>
          <a:p>
            <a:endParaRPr lang="de-CH" sz="9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746" y="250119"/>
            <a:ext cx="8100000" cy="540000"/>
          </a:xfrm>
        </p:spPr>
        <p:txBody>
          <a:bodyPr/>
          <a:lstStyle/>
          <a:p>
            <a:r>
              <a:rPr lang="de-CH" dirty="0" smtClean="0"/>
              <a:t>Domain Model Extended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38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294</Words>
  <Application>Microsoft Office PowerPoint</Application>
  <PresentationFormat>Bildschirmpräsentation (4:3)</PresentationFormat>
  <Paragraphs>105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Symbol</vt:lpstr>
      <vt:lpstr>Times New Roman</vt:lpstr>
      <vt:lpstr>BFH_PPT_Vorlage</vt:lpstr>
      <vt:lpstr>Task07</vt:lpstr>
      <vt:lpstr>Domain Model </vt:lpstr>
      <vt:lpstr>CRC Card Termin</vt:lpstr>
      <vt:lpstr>Eintragen eines neuen Termins</vt:lpstr>
      <vt:lpstr>Terminerinnerung</vt:lpstr>
      <vt:lpstr>Domain Model Extended</vt:lpstr>
      <vt:lpstr>Danke fürs Zuhören!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Rea Iseli</cp:lastModifiedBy>
  <cp:revision>87</cp:revision>
  <cp:lastPrinted>2013-06-13T15:31:11Z</cp:lastPrinted>
  <dcterms:created xsi:type="dcterms:W3CDTF">2013-06-07T09:55:15Z</dcterms:created>
  <dcterms:modified xsi:type="dcterms:W3CDTF">2015-11-05T13:29:22Z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