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967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0" r:id="rId6"/>
    <p:sldId id="301" r:id="rId7"/>
    <p:sldId id="302" r:id="rId8"/>
    <p:sldId id="303" r:id="rId9"/>
    <p:sldId id="304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00"/>
    <a:srgbClr val="E78E23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70653" autoAdjust="0"/>
  </p:normalViewPr>
  <p:slideViewPr>
    <p:cSldViewPr snapToGrid="0" snapToObjects="1" showGuides="1">
      <p:cViewPr>
        <p:scale>
          <a:sx n="65" d="100"/>
          <a:sy n="65" d="100"/>
        </p:scale>
        <p:origin x="197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Visitor = </a:t>
            </a:r>
            <a:r>
              <a:rPr lang="en-US" dirty="0" err="1" smtClean="0"/>
              <a:t>Gesundheitsbeauftragte</a:t>
            </a:r>
            <a:r>
              <a:rPr lang="en-US" dirty="0" smtClean="0"/>
              <a:t> (</a:t>
            </a:r>
            <a:r>
              <a:rPr lang="en-US" dirty="0" err="1" smtClean="0"/>
              <a:t>Staat</a:t>
            </a:r>
            <a:r>
              <a:rPr lang="en-US" dirty="0" smtClean="0"/>
              <a:t>, Bund, etc.)</a:t>
            </a:r>
          </a:p>
          <a:p>
            <a:r>
              <a:rPr lang="en-US" dirty="0" smtClean="0"/>
              <a:t>Health Service Manager = </a:t>
            </a:r>
            <a:r>
              <a:rPr lang="en-US" dirty="0" err="1" smtClean="0"/>
              <a:t>Verantwortlicher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Finanzen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tägl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Abläufe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Spital</a:t>
            </a:r>
            <a:r>
              <a:rPr lang="en-US" baseline="0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6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36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3984662"/>
              </p:ext>
            </p:extLst>
          </p:nvPr>
        </p:nvGraphicFramePr>
        <p:xfrm>
          <a:off x="400050" y="566531"/>
          <a:ext cx="8455715" cy="569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85"/>
                <a:gridCol w="2166730"/>
                <a:gridCol w="2196548"/>
                <a:gridCol w="2146852"/>
              </a:tblGrid>
              <a:tr h="477078">
                <a:tc>
                  <a:txBody>
                    <a:bodyPr/>
                    <a:lstStyle/>
                    <a:p>
                      <a:r>
                        <a:rPr lang="de-CH" dirty="0" smtClean="0"/>
                        <a:t>Plangetrieben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Agil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/>
                </a:tc>
              </a:tr>
              <a:tr h="1278007">
                <a:tc>
                  <a:txBody>
                    <a:bodyPr/>
                    <a:lstStyle/>
                    <a:p>
                      <a:r>
                        <a:rPr lang="de-CH" dirty="0" smtClean="0"/>
                        <a:t>Klare</a:t>
                      </a:r>
                      <a:r>
                        <a:rPr lang="de-CH" baseline="0" dirty="0" smtClean="0"/>
                        <a:t> Struktur von Anfang an Ende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alle Probleme vorherzusehen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Einfacher</a:t>
                      </a:r>
                      <a:r>
                        <a:rPr lang="de-CH" baseline="0" dirty="0" smtClean="0"/>
                        <a:t> auf sich ändernde Anforderungen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Basteleffekt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r>
                        <a:rPr lang="de-CH" baseline="0" dirty="0" smtClean="0"/>
                        <a:t> hat einen klaren Endpunkt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Flexibilität für Anpassungen ist nicht vorhanden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Permanenter</a:t>
                      </a:r>
                      <a:r>
                        <a:rPr lang="de-CH" baseline="0" dirty="0" smtClean="0"/>
                        <a:t> Kundenkontakt – Feedback Möglichkeit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 klares Ende in Sicht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Begrenztes Budget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smtClean="0"/>
                        <a:t>wenn es k</a:t>
                      </a:r>
                      <a:r>
                        <a:rPr lang="de-CH" smtClean="0"/>
                        <a:t>eine Routine Software ist.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Möglichkeit</a:t>
                      </a:r>
                      <a:r>
                        <a:rPr lang="de-CH" baseline="0" dirty="0" smtClean="0"/>
                        <a:t> frühzeitig auf Probleme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Im Detail verfangen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  <a:p>
                      <a:r>
                        <a:rPr lang="de-CH" dirty="0" smtClean="0"/>
                        <a:t>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</a:t>
                      </a:r>
                      <a:r>
                        <a:rPr lang="de-CH" baseline="0" dirty="0" smtClean="0"/>
                        <a:t> muss wissen was er will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Kleines Team</a:t>
                      </a:r>
                      <a:r>
                        <a:rPr lang="de-CH" baseline="0" dirty="0" smtClean="0"/>
                        <a:t> = bessere Kommunikation möglich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04724" y="13705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0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47007" y="1206066"/>
            <a:ext cx="7892658" cy="1063605"/>
          </a:xfrm>
        </p:spPr>
        <p:txBody>
          <a:bodyPr/>
          <a:lstStyle/>
          <a:p>
            <a:r>
              <a:rPr lang="de-CH" dirty="0" smtClean="0"/>
              <a:t>Mittels dem Prozessvergleich haben wir uns für ein agiles Model entschieden, welches plangetriebene Aspekte beinhaltet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47007" y="546274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481657" y="2035308"/>
            <a:ext cx="1349289" cy="7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Planung</a:t>
            </a:r>
            <a:endParaRPr lang="de-DE" sz="1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1057146" y="3106039"/>
            <a:ext cx="1469253" cy="6960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Modul</a:t>
            </a:r>
          </a:p>
          <a:p>
            <a:pPr algn="ctr"/>
            <a:r>
              <a:rPr lang="de-CH" sz="1600" dirty="0" smtClean="0"/>
              <a:t>Planung</a:t>
            </a:r>
            <a:endParaRPr lang="de-DE" sz="16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606333" y="3106039"/>
            <a:ext cx="1348815" cy="6960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Testen</a:t>
            </a:r>
            <a:endParaRPr lang="de-DE" sz="16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387177" y="4637097"/>
            <a:ext cx="1279258" cy="6960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Feedback</a:t>
            </a:r>
            <a:endParaRPr lang="de-DE" sz="16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666435" y="2433760"/>
            <a:ext cx="1669574" cy="6960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Development</a:t>
            </a:r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967314" y="4637097"/>
            <a:ext cx="1987834" cy="6960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Implementieren</a:t>
            </a:r>
            <a:endParaRPr lang="de-DE" sz="16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3985944" y="5545242"/>
            <a:ext cx="1030556" cy="6960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Final</a:t>
            </a:r>
            <a:r>
              <a:rPr lang="de-CH" dirty="0" smtClean="0"/>
              <a:t> </a:t>
            </a:r>
            <a:r>
              <a:rPr lang="de-CH" sz="1600" dirty="0" smtClean="0"/>
              <a:t>Version</a:t>
            </a:r>
            <a:endParaRPr lang="de-DE" sz="1600" dirty="0"/>
          </a:p>
        </p:txBody>
      </p: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>
          <a:xfrm>
            <a:off x="1156302" y="2758031"/>
            <a:ext cx="635471" cy="348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3"/>
            <a:endCxn id="14" idx="1"/>
          </p:cNvCxnSpPr>
          <p:nvPr/>
        </p:nvCxnSpPr>
        <p:spPr>
          <a:xfrm flipV="1">
            <a:off x="2526399" y="2781767"/>
            <a:ext cx="1140036" cy="672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3"/>
            <a:endCxn id="12" idx="1"/>
          </p:cNvCxnSpPr>
          <p:nvPr/>
        </p:nvCxnSpPr>
        <p:spPr>
          <a:xfrm>
            <a:off x="5336009" y="2781767"/>
            <a:ext cx="1270324" cy="672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2" idx="2"/>
            <a:endCxn id="15" idx="0"/>
          </p:cNvCxnSpPr>
          <p:nvPr/>
        </p:nvCxnSpPr>
        <p:spPr>
          <a:xfrm flipH="1">
            <a:off x="6961231" y="3802053"/>
            <a:ext cx="319510" cy="835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5" idx="1"/>
            <a:endCxn id="13" idx="3"/>
          </p:cNvCxnSpPr>
          <p:nvPr/>
        </p:nvCxnSpPr>
        <p:spPr>
          <a:xfrm flipH="1">
            <a:off x="3666435" y="4985104"/>
            <a:ext cx="2300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2"/>
            <a:endCxn id="17" idx="1"/>
          </p:cNvCxnSpPr>
          <p:nvPr/>
        </p:nvCxnSpPr>
        <p:spPr>
          <a:xfrm>
            <a:off x="3026806" y="5333110"/>
            <a:ext cx="959138" cy="560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3" idx="1"/>
            <a:endCxn id="8" idx="2"/>
          </p:cNvCxnSpPr>
          <p:nvPr/>
        </p:nvCxnSpPr>
        <p:spPr>
          <a:xfrm flipH="1" flipV="1">
            <a:off x="1791773" y="3802053"/>
            <a:ext cx="595404" cy="1183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79665" y="546274"/>
            <a:ext cx="8216945" cy="540000"/>
          </a:xfrm>
        </p:spPr>
        <p:txBody>
          <a:bodyPr/>
          <a:lstStyle/>
          <a:p>
            <a:r>
              <a:rPr lang="de-CH" dirty="0" smtClean="0"/>
              <a:t>Process</a:t>
            </a:r>
            <a:r>
              <a:rPr lang="de-CH" dirty="0" smtClean="0"/>
              <a:t> Model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4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96418"/>
              </p:ext>
            </p:extLst>
          </p:nvPr>
        </p:nvGraphicFramePr>
        <p:xfrm>
          <a:off x="579664" y="1086274"/>
          <a:ext cx="6938052" cy="466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513"/>
                <a:gridCol w="1734513"/>
                <a:gridCol w="1734513"/>
                <a:gridCol w="1734513"/>
              </a:tblGrid>
              <a:tr h="799678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Aktivität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Ziel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Aufgabe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Output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755648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Planung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Zeitliches</a:t>
                      </a:r>
                      <a:r>
                        <a:rPr lang="de-CH" sz="1400" baseline="0" dirty="0" smtClean="0"/>
                        <a:t> Grundgerüst des Auftrages erstellen</a:t>
                      </a:r>
                      <a:endParaRPr lang="de-DE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Mit dem Kunden die </a:t>
                      </a:r>
                      <a:endParaRPr lang="de-DE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Modul Planung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</a:tr>
              <a:tr h="47190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Development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</a:tr>
              <a:tr h="463305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Test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Implementieren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Feedback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endParaRPr lang="de-CH" sz="1400" dirty="0"/>
                    </a:p>
                  </a:txBody>
                  <a:tcPr marL="94380" marR="94380" marT="47190" marB="47190"/>
                </a:tc>
              </a:tr>
            </a:tbl>
          </a:graphicData>
        </a:graphic>
      </p:graphicFrame>
      <p:cxnSp>
        <p:nvCxnSpPr>
          <p:cNvPr id="11" name="Gerade Verbindung 10"/>
          <p:cNvCxnSpPr/>
          <p:nvPr/>
        </p:nvCxnSpPr>
        <p:spPr>
          <a:xfrm>
            <a:off x="310243" y="2441121"/>
            <a:ext cx="1" cy="3561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10244" y="5980184"/>
            <a:ext cx="269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04460" y="2441121"/>
            <a:ext cx="275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37832" y="546274"/>
            <a:ext cx="7620952" cy="540000"/>
          </a:xfrm>
        </p:spPr>
        <p:txBody>
          <a:bodyPr/>
          <a:lstStyle/>
          <a:p>
            <a:r>
              <a:rPr lang="de-CH" dirty="0" smtClean="0"/>
              <a:t>Relation </a:t>
            </a:r>
            <a:r>
              <a:rPr lang="de-CH" dirty="0" smtClean="0"/>
              <a:t>among</a:t>
            </a:r>
            <a:r>
              <a:rPr lang="de-CH" dirty="0" smtClean="0"/>
              <a:t> </a:t>
            </a:r>
            <a:r>
              <a:rPr lang="de-CH" dirty="0" smtClean="0"/>
              <a:t>outputs</a:t>
            </a:r>
            <a:r>
              <a:rPr lang="de-CH" dirty="0" smtClean="0"/>
              <a:t> </a:t>
            </a:r>
            <a:r>
              <a:rPr lang="de-CH" dirty="0" smtClean="0"/>
              <a:t>of</a:t>
            </a:r>
            <a:r>
              <a:rPr lang="de-CH" dirty="0" smtClean="0"/>
              <a:t> different </a:t>
            </a:r>
            <a:r>
              <a:rPr lang="de-CH" dirty="0" smtClean="0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5</a:t>
            </a:fld>
            <a:endParaRPr lang="de-CH" dirty="0"/>
          </a:p>
        </p:txBody>
      </p:sp>
      <p:sp>
        <p:nvSpPr>
          <p:cNvPr id="5" name="Abgerundetes Rechteck 4"/>
          <p:cNvSpPr/>
          <p:nvPr/>
        </p:nvSpPr>
        <p:spPr>
          <a:xfrm>
            <a:off x="620487" y="1372469"/>
            <a:ext cx="1687090" cy="718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/>
              <a:t>A </a:t>
            </a:r>
            <a:r>
              <a:rPr lang="de-CH" sz="1200" dirty="0" err="1"/>
              <a:t>part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specification</a:t>
            </a:r>
            <a:endParaRPr lang="de-CH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620485" y="2326821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/>
              <a:t>First </a:t>
            </a:r>
            <a:r>
              <a:rPr lang="de-CH" sz="1200" dirty="0" err="1"/>
              <a:t>version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product</a:t>
            </a:r>
            <a:endParaRPr lang="de-CH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20487" y="3080658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Feedback</a:t>
            </a:r>
            <a:endParaRPr lang="de-CH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620487" y="3820198"/>
            <a:ext cx="1808550" cy="8742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Release: First </a:t>
            </a:r>
            <a:r>
              <a:rPr lang="de-CH" sz="1200" dirty="0"/>
              <a:t>(</a:t>
            </a:r>
            <a:r>
              <a:rPr lang="de-CH" sz="1200" dirty="0" err="1"/>
              <a:t>next</a:t>
            </a:r>
            <a:r>
              <a:rPr lang="de-CH" sz="1200" dirty="0"/>
              <a:t>) </a:t>
            </a:r>
            <a:r>
              <a:rPr lang="de-CH" sz="1200" dirty="0" err="1"/>
              <a:t>version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product</a:t>
            </a:r>
            <a:r>
              <a:rPr lang="de-CH" sz="1200" dirty="0"/>
              <a:t> </a:t>
            </a:r>
            <a:r>
              <a:rPr lang="de-CH" sz="1200" dirty="0" err="1"/>
              <a:t>which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working</a:t>
            </a:r>
            <a:r>
              <a:rPr lang="de-CH" sz="1200" dirty="0"/>
              <a:t> ( Fixed </a:t>
            </a:r>
            <a:r>
              <a:rPr lang="de-CH" sz="1200" dirty="0" err="1"/>
              <a:t>errors</a:t>
            </a:r>
            <a:r>
              <a:rPr lang="de-CH" sz="1200" dirty="0"/>
              <a:t>)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88448" y="4906383"/>
            <a:ext cx="1151163" cy="401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……</a:t>
            </a:r>
            <a:endParaRPr lang="de-CH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20487" y="5461907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Final </a:t>
            </a:r>
            <a:r>
              <a:rPr lang="de-CH" sz="1200" dirty="0" err="1" smtClean="0"/>
              <a:t>Product</a:t>
            </a:r>
            <a:r>
              <a:rPr lang="de-CH" sz="1200" dirty="0" smtClean="0"/>
              <a:t> </a:t>
            </a:r>
            <a:endParaRPr lang="de-CH" sz="12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2686701" y="2588734"/>
            <a:ext cx="155448" cy="9144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Geschweifte Klammer rechts 13"/>
          <p:cNvSpPr/>
          <p:nvPr/>
        </p:nvSpPr>
        <p:spPr>
          <a:xfrm>
            <a:off x="3009680" y="3282241"/>
            <a:ext cx="244928" cy="1440753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Geschweifte Klammer rechts 14"/>
          <p:cNvSpPr/>
          <p:nvPr/>
        </p:nvSpPr>
        <p:spPr>
          <a:xfrm>
            <a:off x="2429037" y="1731697"/>
            <a:ext cx="155448" cy="9144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Geschweifte Klammer rechts 15"/>
          <p:cNvSpPr/>
          <p:nvPr/>
        </p:nvSpPr>
        <p:spPr>
          <a:xfrm>
            <a:off x="3388179" y="4281137"/>
            <a:ext cx="281284" cy="176991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feld 16"/>
          <p:cNvSpPr txBox="1"/>
          <p:nvPr/>
        </p:nvSpPr>
        <p:spPr>
          <a:xfrm>
            <a:off x="2842149" y="2035008"/>
            <a:ext cx="44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specification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/>
              <a:t> </a:t>
            </a:r>
            <a:r>
              <a:rPr lang="de-CH" sz="1400" dirty="0" err="1" smtClean="0"/>
              <a:t>produce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first</a:t>
            </a:r>
            <a:r>
              <a:rPr lang="de-CH" sz="1400" dirty="0" smtClean="0"/>
              <a:t>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071947" y="2892045"/>
            <a:ext cx="44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present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first</a:t>
            </a:r>
            <a:r>
              <a:rPr lang="de-CH" sz="1400" dirty="0" smtClean="0"/>
              <a:t>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get</a:t>
            </a:r>
            <a:r>
              <a:rPr lang="de-CH" sz="1400" dirty="0" smtClean="0"/>
              <a:t> a </a:t>
            </a:r>
            <a:r>
              <a:rPr lang="de-CH" sz="1400" dirty="0" err="1" smtClean="0"/>
              <a:t>feedback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3528821" y="3757916"/>
            <a:ext cx="4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feedback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fix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errors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add</a:t>
            </a:r>
            <a:r>
              <a:rPr lang="de-CH" sz="1400" dirty="0" smtClean="0"/>
              <a:t> </a:t>
            </a:r>
            <a:r>
              <a:rPr lang="de-CH" sz="1400" dirty="0" err="1" smtClean="0"/>
              <a:t>missing</a:t>
            </a:r>
            <a:r>
              <a:rPr lang="de-CH" sz="1400" dirty="0" smtClean="0"/>
              <a:t> </a:t>
            </a:r>
            <a:r>
              <a:rPr lang="de-CH" sz="1400" dirty="0" err="1" smtClean="0"/>
              <a:t>demands</a:t>
            </a:r>
            <a:r>
              <a:rPr lang="de-CH" sz="1400" dirty="0" smtClean="0"/>
              <a:t> </a:t>
            </a:r>
            <a:r>
              <a:rPr lang="de-CH" sz="1400" dirty="0" err="1" smtClean="0"/>
              <a:t>or</a:t>
            </a:r>
            <a:r>
              <a:rPr lang="de-CH" sz="1400" dirty="0" smtClean="0"/>
              <a:t> </a:t>
            </a:r>
            <a:r>
              <a:rPr lang="de-CH" sz="1400" dirty="0" err="1" smtClean="0"/>
              <a:t>delete</a:t>
            </a:r>
            <a:r>
              <a:rPr lang="de-CH" sz="1400" dirty="0" smtClean="0"/>
              <a:t> not </a:t>
            </a:r>
            <a:r>
              <a:rPr lang="de-CH" sz="1400" dirty="0" err="1" smtClean="0"/>
              <a:t>needed</a:t>
            </a:r>
            <a:r>
              <a:rPr lang="de-CH" sz="1400" dirty="0" smtClean="0"/>
              <a:t> </a:t>
            </a:r>
            <a:r>
              <a:rPr lang="de-CH" sz="1400" dirty="0" err="1" smtClean="0"/>
              <a:t>demands</a:t>
            </a:r>
            <a:endParaRPr lang="de-CH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11214" y="4906383"/>
            <a:ext cx="4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repeat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whole</a:t>
            </a:r>
            <a:r>
              <a:rPr lang="de-CH" sz="1400" dirty="0" smtClean="0"/>
              <a:t> </a:t>
            </a:r>
            <a:r>
              <a:rPr lang="de-CH" sz="1400" dirty="0" err="1" smtClean="0"/>
              <a:t>process</a:t>
            </a:r>
            <a:r>
              <a:rPr lang="de-CH" sz="1400" dirty="0"/>
              <a:t> </a:t>
            </a:r>
            <a:r>
              <a:rPr lang="de-CH" sz="1400" dirty="0" err="1" smtClean="0"/>
              <a:t>until</a:t>
            </a:r>
            <a:r>
              <a:rPr lang="de-CH" sz="1400" dirty="0" smtClean="0"/>
              <a:t> </a:t>
            </a:r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get</a:t>
            </a:r>
            <a:r>
              <a:rPr lang="de-CH" sz="1400" dirty="0" smtClean="0"/>
              <a:t> </a:t>
            </a:r>
            <a:r>
              <a:rPr lang="de-CH" sz="1400" dirty="0" err="1" smtClean="0"/>
              <a:t>our</a:t>
            </a:r>
            <a:r>
              <a:rPr lang="de-CH" sz="1400" dirty="0" smtClean="0"/>
              <a:t> final </a:t>
            </a:r>
            <a:r>
              <a:rPr lang="de-CH" sz="1400" dirty="0" err="1" smtClean="0"/>
              <a:t>working</a:t>
            </a:r>
            <a:r>
              <a:rPr lang="de-CH" sz="1400" dirty="0" smtClean="0"/>
              <a:t> 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4" name="Runde Klammer links 23"/>
          <p:cNvSpPr/>
          <p:nvPr/>
        </p:nvSpPr>
        <p:spPr>
          <a:xfrm>
            <a:off x="163285" y="1731697"/>
            <a:ext cx="326571" cy="343629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5" name="Runde Klammer rechts 24"/>
          <p:cNvSpPr/>
          <p:nvPr/>
        </p:nvSpPr>
        <p:spPr>
          <a:xfrm>
            <a:off x="2506761" y="4257330"/>
            <a:ext cx="73152" cy="98479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790423" y="856361"/>
            <a:ext cx="7128933" cy="1922465"/>
          </a:xfrm>
        </p:spPr>
        <p:txBody>
          <a:bodyPr/>
          <a:lstStyle/>
          <a:p>
            <a:r>
              <a:rPr lang="de-CH" dirty="0" smtClean="0"/>
              <a:t>Grobplanung mit Management</a:t>
            </a:r>
          </a:p>
          <a:p>
            <a:r>
              <a:rPr lang="de-CH" dirty="0" smtClean="0"/>
              <a:t>Planung der Module mit </a:t>
            </a:r>
            <a:r>
              <a:rPr lang="de-CH" dirty="0"/>
              <a:t>Benutzern &amp; </a:t>
            </a:r>
            <a:r>
              <a:rPr lang="de-CH" dirty="0" smtClean="0"/>
              <a:t>Management</a:t>
            </a:r>
            <a:endParaRPr lang="de-CH" dirty="0"/>
          </a:p>
          <a:p>
            <a:r>
              <a:rPr lang="de-CH" dirty="0" smtClean="0"/>
              <a:t>Feedback mit Benutzern &amp; </a:t>
            </a:r>
            <a:r>
              <a:rPr lang="de-CH" dirty="0"/>
              <a:t>Management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 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0424" y="316362"/>
            <a:ext cx="7010142" cy="540000"/>
          </a:xfrm>
        </p:spPr>
        <p:txBody>
          <a:bodyPr/>
          <a:lstStyle/>
          <a:p>
            <a:r>
              <a:rPr lang="de-CH" dirty="0" smtClean="0"/>
              <a:t>Interaktion mit Kunden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769299" y="6281344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6</a:t>
            </a:fld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276165" y="4269337"/>
            <a:ext cx="1396094" cy="548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Kunden</a:t>
            </a:r>
            <a:endParaRPr lang="de-CH" sz="1600" dirty="0"/>
          </a:p>
        </p:txBody>
      </p:sp>
      <p:sp>
        <p:nvSpPr>
          <p:cNvPr id="6" name="Rechteck 5"/>
          <p:cNvSpPr/>
          <p:nvPr/>
        </p:nvSpPr>
        <p:spPr>
          <a:xfrm>
            <a:off x="3712705" y="2521013"/>
            <a:ext cx="1205283" cy="517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Benutzer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6276288" y="2521014"/>
            <a:ext cx="1643068" cy="517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Management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5399903" y="5369692"/>
            <a:ext cx="1926731" cy="6404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Entwicklerteam</a:t>
            </a:r>
            <a:endParaRPr lang="de-CH" sz="1600" dirty="0"/>
          </a:p>
        </p:txBody>
      </p:sp>
      <p:sp>
        <p:nvSpPr>
          <p:cNvPr id="11" name="Ellipse 10"/>
          <p:cNvSpPr/>
          <p:nvPr/>
        </p:nvSpPr>
        <p:spPr>
          <a:xfrm>
            <a:off x="3512683" y="3096595"/>
            <a:ext cx="4821010" cy="323014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12"/>
          <p:cNvCxnSpPr>
            <a:stCxn id="6" idx="2"/>
            <a:endCxn id="5" idx="0"/>
          </p:cNvCxnSpPr>
          <p:nvPr/>
        </p:nvCxnSpPr>
        <p:spPr>
          <a:xfrm>
            <a:off x="4315347" y="3038862"/>
            <a:ext cx="1658865" cy="1230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7" idx="2"/>
            <a:endCxn id="5" idx="0"/>
          </p:cNvCxnSpPr>
          <p:nvPr/>
        </p:nvCxnSpPr>
        <p:spPr>
          <a:xfrm flipH="1">
            <a:off x="5974212" y="3038862"/>
            <a:ext cx="1123610" cy="1230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  <a:endCxn id="8" idx="0"/>
          </p:cNvCxnSpPr>
          <p:nvPr/>
        </p:nvCxnSpPr>
        <p:spPr>
          <a:xfrm>
            <a:off x="5974212" y="4817802"/>
            <a:ext cx="389057" cy="551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Thank‘s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5091c847-84be-4f4f-b16c-c018ad2ca66b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285</Words>
  <Application>Microsoft Office PowerPoint</Application>
  <PresentationFormat>Bildschirmpräsentation (4:3)</PresentationFormat>
  <Paragraphs>82</Paragraphs>
  <Slides>7</Slides>
  <Notes>1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Task02</vt:lpstr>
      <vt:lpstr>SE Process</vt:lpstr>
      <vt:lpstr>SE Process</vt:lpstr>
      <vt:lpstr>Process Model </vt:lpstr>
      <vt:lpstr>Relation among outputs of different activities</vt:lpstr>
      <vt:lpstr>Interaktion mit Kunden</vt:lpstr>
      <vt:lpstr>Thank‘s for listening!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51</cp:revision>
  <cp:lastPrinted>2013-06-13T15:31:11Z</cp:lastPrinted>
  <dcterms:created xsi:type="dcterms:W3CDTF">2013-06-07T09:55:15Z</dcterms:created>
  <dcterms:modified xsi:type="dcterms:W3CDTF">2015-09-25T11:04:47Z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